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Lst>
  <p:notesMasterIdLst>
    <p:notesMasterId r:id="rId24"/>
  </p:notesMasterIdLst>
  <p:sldIdLst>
    <p:sldId id="256" r:id="rId3"/>
    <p:sldId id="257" r:id="rId4"/>
    <p:sldId id="258" r:id="rId5"/>
    <p:sldId id="259" r:id="rId6"/>
    <p:sldId id="260" r:id="rId7"/>
    <p:sldId id="261" r:id="rId8"/>
    <p:sldId id="262" r:id="rId9"/>
    <p:sldId id="267" r:id="rId10"/>
    <p:sldId id="268" r:id="rId11"/>
    <p:sldId id="269" r:id="rId12"/>
    <p:sldId id="270" r:id="rId13"/>
    <p:sldId id="263" r:id="rId14"/>
    <p:sldId id="264" r:id="rId15"/>
    <p:sldId id="265" r:id="rId16"/>
    <p:sldId id="266" r:id="rId17"/>
    <p:sldId id="271" r:id="rId18"/>
    <p:sldId id="272" r:id="rId19"/>
    <p:sldId id="273" r:id="rId20"/>
    <p:sldId id="274" r:id="rId21"/>
    <p:sldId id="275" r:id="rId22"/>
    <p:sldId id="276" r:id="rId23"/>
  </p:sldIdLst>
  <p:sldSz cx="18288000" cy="10287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5" roundtripDataSignature="AMtx7mhZIGJqlnSOHid/eGBPAaaeKce2X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ללא סגנון, ללא רשת">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57" autoAdjust="0"/>
    <p:restoredTop sz="86405" autoAdjust="0"/>
  </p:normalViewPr>
  <p:slideViewPr>
    <p:cSldViewPr snapToGrid="0">
      <p:cViewPr varScale="1">
        <p:scale>
          <a:sx n="45" d="100"/>
          <a:sy n="45" d="100"/>
        </p:scale>
        <p:origin x="677" y="53"/>
      </p:cViewPr>
      <p:guideLst>
        <p:guide orient="horz" pos="2160"/>
        <p:guide pos="2880"/>
      </p:guideLst>
    </p:cSldViewPr>
  </p:slideViewPr>
  <p:outlineViewPr>
    <p:cViewPr>
      <p:scale>
        <a:sx n="33" d="100"/>
        <a:sy n="33" d="100"/>
      </p:scale>
      <p:origin x="0" y="-723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customschemas.google.com/relationships/presentationmetadata" Target="meta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9" name="Google Shape;8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6" name="Google Shape;9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3" name="Google Shape;10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0" name="Google Shape;11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7" name="Google Shape;117;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4" name="Google Shape;12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4" name="Google Shape;13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1" name="Google Shape;141;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8" name="Google Shape;14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5" name="Google Shape;155;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1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1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1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8" name="Google Shape;18;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0" name="Google Shape;30;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6" name="Google Shape;36;p1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7" name="Google Shape;37;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3" name="Google Shape;43;p1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4" name="Google Shape;44;p1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5" name="Google Shape;45;p1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6" name="Google Shape;46;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58" name="Google Shape;58;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1"/>
          <p:cNvSpPr>
            <a:spLocks noGrp="1"/>
          </p:cNvSpPr>
          <p:nvPr>
            <p:ph type="pic" idx="2"/>
          </p:nvPr>
        </p:nvSpPr>
        <p:spPr>
          <a:xfrm>
            <a:off x="1792288" y="612775"/>
            <a:ext cx="5486400" cy="4114800"/>
          </a:xfrm>
          <a:prstGeom prst="rect">
            <a:avLst/>
          </a:prstGeom>
          <a:noFill/>
          <a:ln>
            <a:noFill/>
          </a:ln>
        </p:spPr>
      </p:sp>
      <p:sp>
        <p:nvSpPr>
          <p:cNvPr id="64" name="Google Shape;64;p2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5" name="Google Shape;65;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096510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934235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06404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341093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353878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889639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660427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524016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957214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349401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1928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iw-IL"/>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505725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png"/><Relationship Id="rId1" Type="http://schemas.openxmlformats.org/officeDocument/2006/relationships/slideLayout" Target="../slideLayouts/slideLayout18.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png"/><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a:lstStyle/>
          <a:p>
            <a:endParaRPr lang="he-IL"/>
          </a:p>
        </p:txBody>
      </p:sp>
      <p:sp>
        <p:nvSpPr>
          <p:cNvPr id="7" name="תיבת טקסט 6">
            <a:extLst>
              <a:ext uri="{FF2B5EF4-FFF2-40B4-BE49-F238E27FC236}">
                <a16:creationId xmlns:a16="http://schemas.microsoft.com/office/drawing/2014/main" id="{4A9B0B8B-02E1-BD78-FD3B-1098BB66BA17}"/>
              </a:ext>
            </a:extLst>
          </p:cNvPr>
          <p:cNvSpPr txBox="1"/>
          <p:nvPr/>
        </p:nvSpPr>
        <p:spPr>
          <a:xfrm>
            <a:off x="7360920" y="562152"/>
            <a:ext cx="4328160" cy="923330"/>
          </a:xfrm>
          <a:prstGeom prst="rect">
            <a:avLst/>
          </a:prstGeom>
          <a:noFill/>
        </p:spPr>
        <p:txBody>
          <a:bodyPr wrap="square" rtlCol="1">
            <a:spAutoFit/>
          </a:bodyPr>
          <a:lstStyle/>
          <a:p>
            <a:r>
              <a:rPr lang="he-IL" sz="5400" dirty="0"/>
              <a:t>מלכודת הפיצה</a:t>
            </a:r>
          </a:p>
        </p:txBody>
      </p:sp>
      <p:pic>
        <p:nvPicPr>
          <p:cNvPr id="5" name="תמונה 4" descr="שני נערים עומדים במרכז מסחרי.&#10;&#10;הבחור משמאל, לבוש בחולצה כחולה, מחזיק שטר של 100 ש&quot;ח ביד.&#10;&#10;הבחור מימין, לבוש בקפוצ'ון ירוק, מחזיק כרטיס אשראי&#10;&#10;הרקע מראה שורות של חלונות ראווה.">
            <a:extLst>
              <a:ext uri="{FF2B5EF4-FFF2-40B4-BE49-F238E27FC236}">
                <a16:creationId xmlns:a16="http://schemas.microsoft.com/office/drawing/2014/main" id="{94434CE5-388D-A14F-3190-71DB51367E66}"/>
              </a:ext>
            </a:extLst>
          </p:cNvPr>
          <p:cNvPicPr>
            <a:picLocks noChangeAspect="1"/>
          </p:cNvPicPr>
          <p:nvPr/>
        </p:nvPicPr>
        <p:blipFill>
          <a:blip r:embed="rId4"/>
          <a:stretch>
            <a:fillRect/>
          </a:stretch>
        </p:blipFill>
        <p:spPr>
          <a:xfrm>
            <a:off x="5181600" y="1906729"/>
            <a:ext cx="8839200" cy="781198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a:lstStyle/>
          <a:p>
            <a:endParaRPr lang="he-IL"/>
          </a:p>
        </p:txBody>
      </p:sp>
      <p:sp>
        <p:nvSpPr>
          <p:cNvPr id="93" name="Google Shape;93;p2"/>
          <p:cNvSpPr txBox="1">
            <a:spLocks noGrp="1"/>
          </p:cNvSpPr>
          <p:nvPr>
            <p:ph type="title" idx="4294967295"/>
          </p:nvPr>
        </p:nvSpPr>
        <p:spPr>
          <a:xfrm>
            <a:off x="415768" y="3626781"/>
            <a:ext cx="8155207" cy="6247864"/>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יום חמישי בקניון.</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 היה רעש ומוזיקה בכל מקום.</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עידן ונבו טיילו בחנויות. </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הם היו שמחים כי המבחן במתמטיקה נגמר.</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עידן הרגיש שהפעם הוא מסודר.</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בכיס שלו היה שטר כתום של 100 שקלים שקיבל מסבתא.</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עידן נגע בשטר בתוך הכיס והיה רגוע.</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הוא ידע שיש לו כסף אמיתי ביד והוא יכול לקנות מה שהוא רוצה.</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endParaRPr kumimoji="0" lang="iw-IL" sz="29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7" name="תמונה 6" descr="הבחור מימין: לבוש בקפוצ'ון ירוק פתוח מעל חולצה לבנה ומכנסיים כהים. הוא מחייך ומביט קדימה, ומחזיק בידיו כרטיס אשראי כסוף &#10;&#10;הבחור משמאל: לבוש בחולצה כחולה עם שרוולים קצרים, מכנסי ג'ינס אפורים ועונד שעון יד שחור. הוא מביט הצידה לעבר חברו.הוא הוא ממשש את הכיס. &#10;&#10;הרקע: שדרה ארוכה של קניון עם רצפת שיש מבריקה, תקרת תאורה מעוצבת, וחלונות ראווה של חנויות  ברקע הרחוק ניתן להבחין בצלליות של אנשים נוספים המסתובבים במתחם.">
            <a:extLst>
              <a:ext uri="{FF2B5EF4-FFF2-40B4-BE49-F238E27FC236}">
                <a16:creationId xmlns:a16="http://schemas.microsoft.com/office/drawing/2014/main" id="{75A9248E-A231-466B-6010-1F33083ACDF4}"/>
              </a:ext>
            </a:extLst>
          </p:cNvPr>
          <p:cNvPicPr>
            <a:picLocks noChangeAspect="1"/>
          </p:cNvPicPr>
          <p:nvPr/>
        </p:nvPicPr>
        <p:blipFill>
          <a:blip r:embed="rId4"/>
          <a:stretch>
            <a:fillRect/>
          </a:stretch>
        </p:blipFill>
        <p:spPr>
          <a:xfrm>
            <a:off x="10186415" y="1012435"/>
            <a:ext cx="5785105" cy="826213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3">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a:lstStyle/>
          <a:p>
            <a:endParaRPr lang="he-IL"/>
          </a:p>
        </p:txBody>
      </p:sp>
      <p:sp>
        <p:nvSpPr>
          <p:cNvPr id="100" name="Google Shape;100;p3"/>
          <p:cNvSpPr txBox="1">
            <a:spLocks noGrp="1"/>
          </p:cNvSpPr>
          <p:nvPr>
            <p:ph type="title" idx="4294967295"/>
          </p:nvPr>
        </p:nvSpPr>
        <p:spPr>
          <a:xfrm>
            <a:off x="288572" y="4262764"/>
            <a:ext cx="8155207" cy="3583939"/>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"אחי, אני מת מרעב," אמר נבו. </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הריח של הפיצה החמה היה בכל מקום. </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הם נעמדו בתור הארוך של הפיצרייה.</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עידן כבר דמיין משולש ענק עם המון זיתים.</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הוא ידע שהשטר של ה-100 שקל יספיק להכל, וגם יישאר לו עודף לגלידה אחר כך.</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endParaRPr kumimoji="0" lang="iw-IL" sz="29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5" name="תמונה 4" descr="הנער (משמאל): בעל שיער חום  לובש חולצה כחולה קצרה, מכנסיים אפורים ועונד שעון יד שחור. הוא מביט הצידה במבט מעט מופתע או מתלבט.&#10;&#10;הנער שמאחוריו (מימין): מחייך ומביט קדימה. יש לו שיער חום, הוא לובש קפוצ'ון ירוק פתוח מעל חולצה לבנה, ומחזיק בידיו כרטיס אשראי כסוף.&#10;&#10;הרקע: דלפק נירוסטה שעליו בקבוקי רטבים (קטשופ וחרדל), קיר אריחים צהובים, ומעל הראשים תלוי תפריט מואר המציג תמונות של פיצה, המבורגרים ושתייה עם כיתובים באנגלית.">
            <a:extLst>
              <a:ext uri="{FF2B5EF4-FFF2-40B4-BE49-F238E27FC236}">
                <a16:creationId xmlns:a16="http://schemas.microsoft.com/office/drawing/2014/main" id="{FB7D67C4-72EC-CC81-6605-3558B7522B47}"/>
              </a:ext>
            </a:extLst>
          </p:cNvPr>
          <p:cNvPicPr>
            <a:picLocks noChangeAspect="1"/>
          </p:cNvPicPr>
          <p:nvPr/>
        </p:nvPicPr>
        <p:blipFill>
          <a:blip r:embed="rId4"/>
          <a:stretch>
            <a:fillRect/>
          </a:stretch>
        </p:blipFill>
        <p:spPr>
          <a:xfrm>
            <a:off x="9844223" y="795546"/>
            <a:ext cx="5865139" cy="838813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4">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a:lstStyle/>
          <a:p>
            <a:endParaRPr lang="he-IL"/>
          </a:p>
        </p:txBody>
      </p:sp>
      <p:sp>
        <p:nvSpPr>
          <p:cNvPr id="106" name="Google Shape;106;p4"/>
          <p:cNvSpPr txBox="1">
            <a:spLocks noGrp="1"/>
          </p:cNvSpPr>
          <p:nvPr>
            <p:ph type="title" idx="4294967295"/>
          </p:nvPr>
        </p:nvSpPr>
        <p:spPr>
          <a:xfrm>
            <a:off x="511166" y="3992471"/>
            <a:ext cx="8155200" cy="482100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כשהגיעו לקופה, נבו הוציא את כרטיס האשראי שלו מהר.</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 המוכרת הקלידה את ההזמנה. </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נבו הצמיד את כרטיס האשראי  למסוף הקטן. </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נשמע "ביפ" קצר והתשלום עבר בשנייה.</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"זהו, שילמתי," אמר נבו. </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הכסף שלו עבר מהר בלי שהוא בכלל ראה אותו או הרגיש שהוא יצא מהכיס.</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endParaRPr kumimoji="0" lang="iw-IL" sz="29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07" name="Google Shape;107;p4" descr="נבו משלם כסף לקופאית בכרטיס אשראי. "/>
          <p:cNvPicPr preferRelativeResize="0"/>
          <p:nvPr/>
        </p:nvPicPr>
        <p:blipFill>
          <a:blip r:embed="rId4">
            <a:alphaModFix/>
          </a:blip>
          <a:stretch>
            <a:fillRect/>
          </a:stretch>
        </p:blipFill>
        <p:spPr>
          <a:xfrm>
            <a:off x="10115150" y="965625"/>
            <a:ext cx="6161975" cy="88373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5">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a:lstStyle/>
          <a:p>
            <a:endParaRPr lang="he-IL"/>
          </a:p>
        </p:txBody>
      </p:sp>
      <p:sp>
        <p:nvSpPr>
          <p:cNvPr id="114" name="Google Shape;114;p5"/>
          <p:cNvSpPr txBox="1">
            <a:spLocks noGrp="1"/>
          </p:cNvSpPr>
          <p:nvPr>
            <p:ph type="title" idx="4294967295"/>
          </p:nvPr>
        </p:nvSpPr>
        <p:spPr>
          <a:xfrm>
            <a:off x="511166" y="4626721"/>
            <a:ext cx="8155207" cy="3583939"/>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עכשיו הגיע התור של עידן. "שני משולשים וקולה," הוא אמר והניח את ה-100 ש"ח על הדלפק.</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עידן היה רגוע. </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הוא ידע בדיוק כמה כסף יש לו וזה נתן לו הרגשה טובה.</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אבל המוכרת הסתכלה על ה-100 ש"ח ואז על הקופה הריקה שלה. היא נראתה בבעיה.</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endParaRPr kumimoji="0" lang="iw-IL" sz="29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13" name="Google Shape;113;p5" descr="נער בחולצה כחולה שעומד מול דלפק ומניח עליו שטר כסף.&#10;&#10;המוכרת לובשת חולצה אדומה וסינר שחור,  מביטה בשטר  במבט מופתע, מודאג או מהסס.&#10;&#10;הרקע הוא דלפק של פיצרייה, עם קיר אריחים צהוב ומגשי פיצה מאחור."/>
          <p:cNvSpPr/>
          <p:nvPr/>
        </p:nvSpPr>
        <p:spPr>
          <a:xfrm>
            <a:off x="9685592" y="447330"/>
            <a:ext cx="6392715" cy="9132449"/>
          </a:xfrm>
          <a:custGeom>
            <a:avLst/>
            <a:gdLst/>
            <a:ahLst/>
            <a:cxnLst/>
            <a:rect l="l" t="t" r="r" b="b"/>
            <a:pathLst>
              <a:path w="6392715" h="9132449" extrusionOk="0">
                <a:moveTo>
                  <a:pt x="0" y="0"/>
                </a:moveTo>
                <a:lnTo>
                  <a:pt x="6392715" y="0"/>
                </a:lnTo>
                <a:lnTo>
                  <a:pt x="6392715" y="9132449"/>
                </a:lnTo>
                <a:lnTo>
                  <a:pt x="0" y="9132449"/>
                </a:lnTo>
                <a:lnTo>
                  <a:pt x="0" y="0"/>
                </a:lnTo>
                <a:close/>
              </a:path>
            </a:pathLst>
          </a:custGeom>
          <a:blipFill rotWithShape="1">
            <a:blip r:embed="rId4">
              <a:alphaModFix/>
            </a:blip>
            <a:stretch>
              <a:fillRect/>
            </a:stretch>
          </a:blipFill>
          <a:ln>
            <a:noFill/>
          </a:ln>
        </p:spPr>
        <p:txBody>
          <a:bodyPr/>
          <a:lstStyle/>
          <a:p>
            <a:endParaRPr lang="he-IL"/>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6">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a:lstStyle/>
          <a:p>
            <a:endParaRPr lang="he-IL"/>
          </a:p>
        </p:txBody>
      </p:sp>
      <p:sp>
        <p:nvSpPr>
          <p:cNvPr id="121" name="Google Shape;121;p6"/>
          <p:cNvSpPr txBox="1">
            <a:spLocks noGrp="1"/>
          </p:cNvSpPr>
          <p:nvPr>
            <p:ph type="title" idx="4294967295"/>
          </p:nvPr>
        </p:nvSpPr>
        <p:spPr>
          <a:xfrm>
            <a:off x="-808500" y="4517157"/>
            <a:ext cx="8155207" cy="2555239"/>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"אני ממש מצטערת," אמרה המוכרת. </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"אין לי עודף להביא לך.</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 כולם פה משלמים רק בטלפון או באשראי."</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היא שאלה: "יש לך אולי כרטיס?</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endParaRPr kumimoji="0" lang="iw-IL" sz="29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20" name="Google Shape;120;p6" descr="מגירת הקופה פתוחה: המגירה מכילה מעט מטבעות, שטר ירוק אחד ושטר כתום אחד.&#10;&#10;העובדת (בחולצה אדומה וסינר): מביטה בנער במבט חסר אונים או מתנצל, ומושיטה את ידיה לצדדים כמראה שאין לה עודף בקופה.&#10;&#10;הנער (בחולצה כחולה): מביט בהפתעה או בדאגה בשטר הכתום (שטר של 100 ש&quot;ח) שהוא מחזיק בידו, ונראה שהבין את הבעיה."/>
          <p:cNvSpPr/>
          <p:nvPr/>
        </p:nvSpPr>
        <p:spPr>
          <a:xfrm>
            <a:off x="8827015" y="242210"/>
            <a:ext cx="6861806" cy="9802579"/>
          </a:xfrm>
          <a:custGeom>
            <a:avLst/>
            <a:gdLst/>
            <a:ahLst/>
            <a:cxnLst/>
            <a:rect l="l" t="t" r="r" b="b"/>
            <a:pathLst>
              <a:path w="6861806" h="9802579" extrusionOk="0">
                <a:moveTo>
                  <a:pt x="0" y="0"/>
                </a:moveTo>
                <a:lnTo>
                  <a:pt x="6861805" y="0"/>
                </a:lnTo>
                <a:lnTo>
                  <a:pt x="6861805" y="9802580"/>
                </a:lnTo>
                <a:lnTo>
                  <a:pt x="0" y="9802580"/>
                </a:lnTo>
                <a:lnTo>
                  <a:pt x="0" y="0"/>
                </a:lnTo>
                <a:close/>
              </a:path>
            </a:pathLst>
          </a:custGeom>
          <a:blipFill rotWithShape="1">
            <a:blip r:embed="rId4">
              <a:alphaModFix/>
            </a:blip>
            <a:stretch>
              <a:fillRect/>
            </a:stretch>
          </a:blipFill>
          <a:ln>
            <a:noFill/>
          </a:ln>
        </p:spPr>
        <p:txBody>
          <a:bodyPr/>
          <a:lstStyle/>
          <a:p>
            <a:endParaRPr lang="he-IL"/>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7">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a:lstStyle/>
          <a:p>
            <a:endParaRPr lang="he-IL"/>
          </a:p>
        </p:txBody>
      </p:sp>
      <p:sp>
        <p:nvSpPr>
          <p:cNvPr id="127" name="Google Shape;127;p7" descr="הנער בחולצה הכחולה עומד במרכז התמונה ומביט קדימה בהבעת פנים מאוכזבת, מתוסכלת או מהרהרת.&#10;&#10;הוא מחזיק בידו קרוב לחזה את השטר הכתום (שטר של 100 ש&quot;ח).&#10;&#10;הרקע: הוא נמצא במרכז קניות או קניון, כשמשמאלו דוכן פיצה עם שלט גדול באנגלית (&quot;PIZZA&quot;) ומגשי פיצה בתצוגה, ומאחוריו אנשים אחרים מתהלכים במעבר."/>
          <p:cNvSpPr/>
          <p:nvPr/>
        </p:nvSpPr>
        <p:spPr>
          <a:xfrm>
            <a:off x="10273877" y="873285"/>
            <a:ext cx="6004295" cy="8577565"/>
          </a:xfrm>
          <a:custGeom>
            <a:avLst/>
            <a:gdLst/>
            <a:ahLst/>
            <a:cxnLst/>
            <a:rect l="l" t="t" r="r" b="b"/>
            <a:pathLst>
              <a:path w="6004295" h="8577565" extrusionOk="0">
                <a:moveTo>
                  <a:pt x="0" y="0"/>
                </a:moveTo>
                <a:lnTo>
                  <a:pt x="6004295" y="0"/>
                </a:lnTo>
                <a:lnTo>
                  <a:pt x="6004295" y="8577565"/>
                </a:lnTo>
                <a:lnTo>
                  <a:pt x="0" y="8577565"/>
                </a:lnTo>
                <a:lnTo>
                  <a:pt x="0" y="0"/>
                </a:lnTo>
                <a:close/>
              </a:path>
            </a:pathLst>
          </a:custGeom>
          <a:blipFill rotWithShape="1">
            <a:blip r:embed="rId4">
              <a:alphaModFix/>
            </a:blip>
            <a:stretch>
              <a:fillRect/>
            </a:stretch>
          </a:blipFill>
          <a:ln>
            <a:noFill/>
          </a:ln>
        </p:spPr>
        <p:txBody>
          <a:bodyPr/>
          <a:lstStyle/>
          <a:p>
            <a:endParaRPr lang="he-IL"/>
          </a:p>
        </p:txBody>
      </p:sp>
      <p:sp>
        <p:nvSpPr>
          <p:cNvPr id="128" name="Google Shape;128;p7"/>
          <p:cNvSpPr txBox="1">
            <a:spLocks noGrp="1"/>
          </p:cNvSpPr>
          <p:nvPr>
            <p:ph type="title" idx="4294967295"/>
          </p:nvPr>
        </p:nvSpPr>
        <p:spPr>
          <a:xfrm>
            <a:off x="829157" y="2434312"/>
            <a:ext cx="8155207" cy="497839"/>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עצירה לדיון: מה קרה כאן?</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29" name="Google Shape;129;p7"/>
          <p:cNvSpPr txBox="1"/>
          <p:nvPr/>
        </p:nvSpPr>
        <p:spPr>
          <a:xfrm>
            <a:off x="1163049" y="3956173"/>
            <a:ext cx="8155207" cy="1012190"/>
          </a:xfrm>
          <a:prstGeom prst="rect">
            <a:avLst/>
          </a:prstGeom>
          <a:noFill/>
          <a:ln>
            <a:noFill/>
          </a:ln>
        </p:spPr>
        <p:txBody>
          <a:bodyPr spcFirstLastPara="1" wrap="square" lIns="0" tIns="0" rIns="0" bIns="0" anchor="t" anchorCtr="0">
            <a:spAutoFit/>
          </a:bodyPr>
          <a:lstStyle/>
          <a:p>
            <a:pPr marL="0" marR="0" lvl="0" indent="0" algn="r" rtl="1">
              <a:lnSpc>
                <a:spcPct val="140000"/>
              </a:lnSpc>
              <a:spcBef>
                <a:spcPts val="0"/>
              </a:spcBef>
              <a:spcAft>
                <a:spcPts val="0"/>
              </a:spcAft>
              <a:buClr>
                <a:srgbClr val="000000"/>
              </a:buClr>
              <a:buSzPts val="2900"/>
              <a:buFont typeface="Arial"/>
              <a:buNone/>
            </a:pPr>
            <a:r>
              <a:rPr lang="iw-IL" sz="2900" b="0" i="0" u="none" strike="noStrike" cap="none">
                <a:solidFill>
                  <a:srgbClr val="000000"/>
                </a:solidFill>
                <a:latin typeface="Arial"/>
                <a:ea typeface="Arial"/>
                <a:cs typeface="Arial"/>
                <a:sym typeface="Arial"/>
              </a:rPr>
              <a:t>איך זה יכול להיות שלעידן יש 100 ש"ח ביד והוא עדיין נשאר רעב?</a:t>
            </a:r>
            <a:endParaRPr sz="1400" b="0" i="0" u="none" strike="noStrike" cap="none">
              <a:solidFill>
                <a:srgbClr val="000000"/>
              </a:solidFill>
              <a:latin typeface="Arial"/>
              <a:ea typeface="Arial"/>
              <a:cs typeface="Arial"/>
              <a:sym typeface="Arial"/>
            </a:endParaRPr>
          </a:p>
        </p:txBody>
      </p:sp>
      <p:sp>
        <p:nvSpPr>
          <p:cNvPr id="130" name="Google Shape;130;p7"/>
          <p:cNvSpPr txBox="1"/>
          <p:nvPr/>
        </p:nvSpPr>
        <p:spPr>
          <a:xfrm>
            <a:off x="1163049" y="5618070"/>
            <a:ext cx="8155207" cy="1249573"/>
          </a:xfrm>
          <a:prstGeom prst="rect">
            <a:avLst/>
          </a:prstGeom>
          <a:noFill/>
          <a:ln>
            <a:noFill/>
          </a:ln>
        </p:spPr>
        <p:txBody>
          <a:bodyPr spcFirstLastPara="1" wrap="square" lIns="0" tIns="0" rIns="0" bIns="0" anchor="t" anchorCtr="0">
            <a:spAutoFit/>
          </a:bodyPr>
          <a:lstStyle/>
          <a:p>
            <a:pPr marL="0" marR="0" lvl="0" indent="0" algn="r" rtl="1">
              <a:lnSpc>
                <a:spcPct val="140000"/>
              </a:lnSpc>
              <a:spcBef>
                <a:spcPts val="0"/>
              </a:spcBef>
              <a:spcAft>
                <a:spcPts val="0"/>
              </a:spcAft>
              <a:buClr>
                <a:srgbClr val="000000"/>
              </a:buClr>
              <a:buSzPts val="2900"/>
              <a:buFont typeface="Arial"/>
              <a:buNone/>
            </a:pPr>
            <a:r>
              <a:rPr lang="iw-IL" sz="2900" b="0" i="0" u="none" strike="noStrike" cap="none" dirty="0">
                <a:solidFill>
                  <a:srgbClr val="000000"/>
                </a:solidFill>
                <a:latin typeface="Arial"/>
                <a:ea typeface="Arial"/>
                <a:cs typeface="Arial"/>
                <a:sym typeface="Arial"/>
              </a:rPr>
              <a:t>האם פעם קרה לכם שהיה לכם כסף מזומן אבל לא יכולתם לקנות איתו משהו </a:t>
            </a:r>
            <a:r>
              <a:rPr lang="he-IL" sz="2900" b="0" i="0" u="none" strike="noStrike" cap="none" dirty="0">
                <a:solidFill>
                  <a:srgbClr val="000000"/>
                </a:solidFill>
                <a:latin typeface="Arial"/>
                <a:ea typeface="Arial"/>
                <a:cs typeface="Arial"/>
                <a:sym typeface="Arial"/>
              </a:rPr>
              <a:t>(</a:t>
            </a:r>
            <a:r>
              <a:rPr lang="iw-IL" sz="2900" b="0" i="0" u="none" strike="noStrike" cap="none" dirty="0">
                <a:solidFill>
                  <a:srgbClr val="000000"/>
                </a:solidFill>
                <a:latin typeface="Arial"/>
                <a:ea typeface="Arial"/>
                <a:cs typeface="Arial"/>
                <a:sym typeface="Arial"/>
              </a:rPr>
              <a:t>למשל במכונה או באוטובוס</a:t>
            </a:r>
            <a:r>
              <a:rPr lang="he-IL" sz="2900" b="0" i="0" u="none" strike="noStrike" cap="none" dirty="0">
                <a:solidFill>
                  <a:srgbClr val="000000"/>
                </a:solidFill>
                <a:latin typeface="Arial"/>
                <a:ea typeface="Arial"/>
                <a:cs typeface="Arial"/>
                <a:sym typeface="Arial"/>
              </a:rPr>
              <a:t>)</a:t>
            </a:r>
            <a:r>
              <a:rPr lang="iw-IL" sz="2900" b="0" i="0" u="none" strike="noStrike" cap="none" dirty="0">
                <a:solidFill>
                  <a:srgbClr val="000000"/>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p:txBody>
      </p:sp>
      <p:sp>
        <p:nvSpPr>
          <p:cNvPr id="131" name="Google Shape;131;p7"/>
          <p:cNvSpPr txBox="1"/>
          <p:nvPr/>
        </p:nvSpPr>
        <p:spPr>
          <a:xfrm>
            <a:off x="1163049" y="7741912"/>
            <a:ext cx="8155207" cy="1012190"/>
          </a:xfrm>
          <a:prstGeom prst="rect">
            <a:avLst/>
          </a:prstGeom>
          <a:noFill/>
          <a:ln>
            <a:noFill/>
          </a:ln>
        </p:spPr>
        <p:txBody>
          <a:bodyPr spcFirstLastPara="1" wrap="square" lIns="0" tIns="0" rIns="0" bIns="0" anchor="t" anchorCtr="0">
            <a:spAutoFit/>
          </a:bodyPr>
          <a:lstStyle/>
          <a:p>
            <a:pPr marL="0" marR="0" lvl="0" indent="0" algn="r" rtl="1">
              <a:lnSpc>
                <a:spcPct val="140000"/>
              </a:lnSpc>
              <a:spcBef>
                <a:spcPts val="0"/>
              </a:spcBef>
              <a:spcAft>
                <a:spcPts val="0"/>
              </a:spcAft>
              <a:buClr>
                <a:srgbClr val="000000"/>
              </a:buClr>
              <a:buSzPts val="2900"/>
              <a:buFont typeface="Arial"/>
              <a:buNone/>
            </a:pPr>
            <a:r>
              <a:rPr lang="iw-IL" sz="2900" b="0" i="0" u="none" strike="noStrike" cap="none">
                <a:solidFill>
                  <a:srgbClr val="000000"/>
                </a:solidFill>
                <a:latin typeface="Arial"/>
                <a:ea typeface="Arial"/>
                <a:cs typeface="Arial"/>
                <a:sym typeface="Arial"/>
              </a:rPr>
              <a:t>בואו נעזור לעידן. מה הייתם מציעים לו לעשות עכשיו כדי שלא יישאר רעב?</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he-IL"/>
          </a:p>
        </p:txBody>
      </p:sp>
      <p:sp>
        <p:nvSpPr>
          <p:cNvPr id="6" name="תיבת טקסט 5">
            <a:extLst>
              <a:ext uri="{FF2B5EF4-FFF2-40B4-BE49-F238E27FC236}">
                <a16:creationId xmlns:a16="http://schemas.microsoft.com/office/drawing/2014/main" id="{5074407F-0596-1DB7-F382-1237E2F436A0}"/>
              </a:ext>
            </a:extLst>
          </p:cNvPr>
          <p:cNvSpPr txBox="1"/>
          <p:nvPr/>
        </p:nvSpPr>
        <p:spPr>
          <a:xfrm>
            <a:off x="410029" y="2827867"/>
            <a:ext cx="6803572" cy="1107996"/>
          </a:xfrm>
          <a:prstGeom prst="rect">
            <a:avLst/>
          </a:prstGeom>
          <a:noFill/>
        </p:spPr>
        <p:txBody>
          <a:bodyPr wrap="square" rtlCol="1">
            <a:spAutoFit/>
          </a:bodyPr>
          <a:lstStyle/>
          <a:p>
            <a:pPr algn="r"/>
            <a:r>
              <a:rPr lang="he-IL" sz="6600" dirty="0"/>
              <a:t>הכסף הבלתי נראה</a:t>
            </a:r>
          </a:p>
        </p:txBody>
      </p:sp>
      <p:sp>
        <p:nvSpPr>
          <p:cNvPr id="3" name="Freeform 3" descr="תמונה מצויירת של כרטיס אשראי"/>
          <p:cNvSpPr/>
          <p:nvPr/>
        </p:nvSpPr>
        <p:spPr>
          <a:xfrm>
            <a:off x="7983031" y="2393082"/>
            <a:ext cx="9037032" cy="7425114"/>
          </a:xfrm>
          <a:custGeom>
            <a:avLst/>
            <a:gdLst/>
            <a:ahLst/>
            <a:cxnLst/>
            <a:rect l="l" t="t" r="r" b="b"/>
            <a:pathLst>
              <a:path w="9037032" h="7425114">
                <a:moveTo>
                  <a:pt x="0" y="0"/>
                </a:moveTo>
                <a:lnTo>
                  <a:pt x="9037032" y="0"/>
                </a:lnTo>
                <a:lnTo>
                  <a:pt x="9037032" y="7425114"/>
                </a:lnTo>
                <a:lnTo>
                  <a:pt x="0" y="7425114"/>
                </a:lnTo>
                <a:lnTo>
                  <a:pt x="0" y="0"/>
                </a:lnTo>
                <a:close/>
              </a:path>
            </a:pathLst>
          </a:custGeom>
          <a:blipFill>
            <a:blip r:embed="rId3"/>
            <a:stretch>
              <a:fillRect/>
            </a:stretch>
          </a:blipFill>
        </p:spPr>
        <p:txBody>
          <a:bodyPr/>
          <a:lstStyle/>
          <a:p>
            <a:endParaRPr lang="he-IL"/>
          </a:p>
        </p:txBody>
      </p:sp>
      <p:sp>
        <p:nvSpPr>
          <p:cNvPr id="8" name="תיבת טקסט 7">
            <a:extLst>
              <a:ext uri="{FF2B5EF4-FFF2-40B4-BE49-F238E27FC236}">
                <a16:creationId xmlns:a16="http://schemas.microsoft.com/office/drawing/2014/main" id="{0859182C-D441-4EDA-44C3-4FC1E7435D89}"/>
              </a:ext>
            </a:extLst>
          </p:cNvPr>
          <p:cNvSpPr txBox="1"/>
          <p:nvPr/>
        </p:nvSpPr>
        <p:spPr>
          <a:xfrm>
            <a:off x="-111276" y="5911102"/>
            <a:ext cx="7324877" cy="1200329"/>
          </a:xfrm>
          <a:prstGeom prst="rect">
            <a:avLst/>
          </a:prstGeom>
          <a:noFill/>
        </p:spPr>
        <p:txBody>
          <a:bodyPr wrap="square" rtlCol="1">
            <a:spAutoFit/>
          </a:bodyPr>
          <a:lstStyle/>
          <a:p>
            <a:pPr algn="r"/>
            <a:r>
              <a:rPr lang="he-IL" sz="3600" dirty="0"/>
              <a:t>איך עובד הכסף הדיגיטלי- ומה חשוב לדעת לפני שמשתמשים בו</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he-IL"/>
          </a:p>
        </p:txBody>
      </p:sp>
      <p:sp>
        <p:nvSpPr>
          <p:cNvPr id="3" name="Freeform 3" descr="שלוש תמונות של כרטיס אשראי&#10;מול כרטיס האשראי יש ערימת כסף. "/>
          <p:cNvSpPr/>
          <p:nvPr/>
        </p:nvSpPr>
        <p:spPr>
          <a:xfrm>
            <a:off x="10532049" y="2837228"/>
            <a:ext cx="7375809" cy="6421072"/>
          </a:xfrm>
          <a:custGeom>
            <a:avLst/>
            <a:gdLst/>
            <a:ahLst/>
            <a:cxnLst/>
            <a:rect l="l" t="t" r="r" b="b"/>
            <a:pathLst>
              <a:path w="7375809" h="6421072">
                <a:moveTo>
                  <a:pt x="0" y="0"/>
                </a:moveTo>
                <a:lnTo>
                  <a:pt x="7375809" y="0"/>
                </a:lnTo>
                <a:lnTo>
                  <a:pt x="7375809" y="6421072"/>
                </a:lnTo>
                <a:lnTo>
                  <a:pt x="0" y="6421072"/>
                </a:lnTo>
                <a:lnTo>
                  <a:pt x="0" y="0"/>
                </a:lnTo>
                <a:close/>
              </a:path>
            </a:pathLst>
          </a:custGeom>
          <a:blipFill>
            <a:blip r:embed="rId3"/>
            <a:stretch>
              <a:fillRect/>
            </a:stretch>
          </a:blipFill>
        </p:spPr>
        <p:txBody>
          <a:bodyPr/>
          <a:lstStyle/>
          <a:p>
            <a:endParaRPr lang="he-IL"/>
          </a:p>
        </p:txBody>
      </p:sp>
      <p:sp>
        <p:nvSpPr>
          <p:cNvPr id="4" name="TextBox 4"/>
          <p:cNvSpPr txBox="1">
            <a:spLocks noGrp="1"/>
          </p:cNvSpPr>
          <p:nvPr>
            <p:ph type="title" idx="4294967295"/>
          </p:nvPr>
        </p:nvSpPr>
        <p:spPr>
          <a:xfrm>
            <a:off x="3657745" y="734918"/>
            <a:ext cx="6629255" cy="12054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9379"/>
              </a:lnSpc>
              <a:spcBef>
                <a:spcPts val="0"/>
              </a:spcBef>
              <a:spcAft>
                <a:spcPts val="0"/>
              </a:spcAft>
              <a:buClr>
                <a:srgbClr val="000000"/>
              </a:buClr>
              <a:buSzTx/>
              <a:buFont typeface="Arial"/>
              <a:buNone/>
              <a:tabLst/>
              <a:defRPr/>
            </a:pPr>
            <a:r>
              <a:rPr kumimoji="0" lang="he-IL" sz="6699" b="0" i="0" u="none" strike="noStrike" kern="0" cap="none" spc="0" normalizeH="0" baseline="0" noProof="0" dirty="0">
                <a:ln>
                  <a:noFill/>
                </a:ln>
                <a:solidFill>
                  <a:srgbClr val="000000"/>
                </a:solidFill>
                <a:effectLst/>
                <a:uLnTx/>
                <a:uFillTx/>
                <a:latin typeface="Choco"/>
                <a:ea typeface="Choco"/>
                <a:cs typeface="Choco"/>
                <a:sym typeface="Choco"/>
                <a:rtl/>
              </a:rPr>
              <a:t>"הניסוי הגדול":</a:t>
            </a:r>
          </a:p>
        </p:txBody>
      </p:sp>
      <p:sp>
        <p:nvSpPr>
          <p:cNvPr id="5" name="TextBox 5"/>
          <p:cNvSpPr txBox="1"/>
          <p:nvPr/>
        </p:nvSpPr>
        <p:spPr>
          <a:xfrm>
            <a:off x="1322204" y="2379438"/>
            <a:ext cx="7375809" cy="622935"/>
          </a:xfrm>
          <a:prstGeom prst="rect">
            <a:avLst/>
          </a:prstGeom>
        </p:spPr>
        <p:txBody>
          <a:bodyPr lIns="0" tIns="0" rIns="0" bIns="0" rtlCol="0" anchor="t">
            <a:spAutoFit/>
          </a:bodyPr>
          <a:lstStyle/>
          <a:p>
            <a:pPr algn="ctr" rtl="1">
              <a:lnSpc>
                <a:spcPts val="5040"/>
              </a:lnSpc>
            </a:pPr>
            <a:r>
              <a:rPr lang="he-IL" sz="3600">
                <a:solidFill>
                  <a:srgbClr val="000000"/>
                </a:solidFill>
                <a:latin typeface="Choco"/>
                <a:ea typeface="Choco"/>
                <a:cs typeface="Choco"/>
                <a:sym typeface="Choco"/>
                <a:rtl/>
              </a:rPr>
              <a:t>מזומן מול כרטיס אשראי- מי ינצח במירוץ? </a:t>
            </a:r>
          </a:p>
        </p:txBody>
      </p:sp>
      <p:grpSp>
        <p:nvGrpSpPr>
          <p:cNvPr id="6" name="Group 6" descr="מזומן&#10;מוחשי, מוגבל, ניתן לראות"/>
          <p:cNvGrpSpPr/>
          <p:nvPr/>
        </p:nvGrpSpPr>
        <p:grpSpPr>
          <a:xfrm>
            <a:off x="764129" y="3473253"/>
            <a:ext cx="8491959" cy="2068527"/>
            <a:chOff x="0" y="0"/>
            <a:chExt cx="2236565" cy="544797"/>
          </a:xfrm>
        </p:grpSpPr>
        <p:sp>
          <p:nvSpPr>
            <p:cNvPr id="7" name="Freeform 7"/>
            <p:cNvSpPr/>
            <p:nvPr/>
          </p:nvSpPr>
          <p:spPr>
            <a:xfrm>
              <a:off x="0" y="0"/>
              <a:ext cx="2236565" cy="544797"/>
            </a:xfrm>
            <a:custGeom>
              <a:avLst/>
              <a:gdLst/>
              <a:ahLst/>
              <a:cxnLst/>
              <a:rect l="l" t="t" r="r" b="b"/>
              <a:pathLst>
                <a:path w="2236565" h="544797">
                  <a:moveTo>
                    <a:pt x="0" y="0"/>
                  </a:moveTo>
                  <a:lnTo>
                    <a:pt x="2236565" y="0"/>
                  </a:lnTo>
                  <a:lnTo>
                    <a:pt x="2236565" y="544797"/>
                  </a:lnTo>
                  <a:lnTo>
                    <a:pt x="0" y="544797"/>
                  </a:lnTo>
                  <a:close/>
                </a:path>
              </a:pathLst>
            </a:custGeom>
            <a:solidFill>
              <a:srgbClr val="D9D9D9"/>
            </a:solidFill>
          </p:spPr>
          <p:txBody>
            <a:bodyPr/>
            <a:lstStyle/>
            <a:p>
              <a:endParaRPr lang="he-IL"/>
            </a:p>
          </p:txBody>
        </p:sp>
        <p:sp>
          <p:nvSpPr>
            <p:cNvPr id="8" name="TextBox 8"/>
            <p:cNvSpPr txBox="1"/>
            <p:nvPr/>
          </p:nvSpPr>
          <p:spPr>
            <a:xfrm>
              <a:off x="0" y="-47625"/>
              <a:ext cx="2236565" cy="592422"/>
            </a:xfrm>
            <a:prstGeom prst="rect">
              <a:avLst/>
            </a:prstGeom>
          </p:spPr>
          <p:txBody>
            <a:bodyPr lIns="50800" tIns="50800" rIns="50800" bIns="50800" rtlCol="0" anchor="ctr"/>
            <a:lstStyle/>
            <a:p>
              <a:pPr algn="ctr">
                <a:lnSpc>
                  <a:spcPts val="2659"/>
                </a:lnSpc>
              </a:pPr>
              <a:endParaRPr/>
            </a:p>
          </p:txBody>
        </p:sp>
      </p:grpSp>
      <p:grpSp>
        <p:nvGrpSpPr>
          <p:cNvPr id="9" name="Group 9" descr="כרטיס אשראי מהיר נוח, בלתי נראה"/>
          <p:cNvGrpSpPr/>
          <p:nvPr/>
        </p:nvGrpSpPr>
        <p:grpSpPr>
          <a:xfrm>
            <a:off x="764129" y="6582976"/>
            <a:ext cx="8491959" cy="2068527"/>
            <a:chOff x="0" y="0"/>
            <a:chExt cx="2236565" cy="544797"/>
          </a:xfrm>
        </p:grpSpPr>
        <p:sp>
          <p:nvSpPr>
            <p:cNvPr id="10" name="Freeform 10"/>
            <p:cNvSpPr/>
            <p:nvPr/>
          </p:nvSpPr>
          <p:spPr>
            <a:xfrm>
              <a:off x="0" y="0"/>
              <a:ext cx="2236565" cy="544797"/>
            </a:xfrm>
            <a:custGeom>
              <a:avLst/>
              <a:gdLst/>
              <a:ahLst/>
              <a:cxnLst/>
              <a:rect l="l" t="t" r="r" b="b"/>
              <a:pathLst>
                <a:path w="2236565" h="544797">
                  <a:moveTo>
                    <a:pt x="0" y="0"/>
                  </a:moveTo>
                  <a:lnTo>
                    <a:pt x="2236565" y="0"/>
                  </a:lnTo>
                  <a:lnTo>
                    <a:pt x="2236565" y="544797"/>
                  </a:lnTo>
                  <a:lnTo>
                    <a:pt x="0" y="544797"/>
                  </a:lnTo>
                  <a:close/>
                </a:path>
              </a:pathLst>
            </a:custGeom>
            <a:solidFill>
              <a:srgbClr val="D9D9D9"/>
            </a:solidFill>
          </p:spPr>
          <p:txBody>
            <a:bodyPr/>
            <a:lstStyle/>
            <a:p>
              <a:endParaRPr lang="he-IL"/>
            </a:p>
          </p:txBody>
        </p:sp>
        <p:sp>
          <p:nvSpPr>
            <p:cNvPr id="11" name="TextBox 11"/>
            <p:cNvSpPr txBox="1"/>
            <p:nvPr/>
          </p:nvSpPr>
          <p:spPr>
            <a:xfrm>
              <a:off x="0" y="-47625"/>
              <a:ext cx="2236565" cy="592422"/>
            </a:xfrm>
            <a:prstGeom prst="rect">
              <a:avLst/>
            </a:prstGeom>
          </p:spPr>
          <p:txBody>
            <a:bodyPr lIns="50800" tIns="50800" rIns="50800" bIns="50800" rtlCol="0" anchor="ctr"/>
            <a:lstStyle/>
            <a:p>
              <a:pPr algn="ctr">
                <a:lnSpc>
                  <a:spcPts val="2659"/>
                </a:lnSpc>
              </a:pPr>
              <a:endParaRPr/>
            </a:p>
          </p:txBody>
        </p:sp>
      </p:grpSp>
      <p:sp>
        <p:nvSpPr>
          <p:cNvPr id="12" name="TextBox 12">
            <a:extLst>
              <a:ext uri="{C183D7F6-B498-43B3-948B-1728B52AA6E4}">
                <adec:decorative xmlns:adec="http://schemas.microsoft.com/office/drawing/2017/decorative" val="1"/>
              </a:ext>
            </a:extLst>
          </p:cNvPr>
          <p:cNvSpPr txBox="1"/>
          <p:nvPr/>
        </p:nvSpPr>
        <p:spPr>
          <a:xfrm>
            <a:off x="764129" y="3387528"/>
            <a:ext cx="8491959" cy="2293620"/>
          </a:xfrm>
          <a:prstGeom prst="rect">
            <a:avLst/>
          </a:prstGeom>
        </p:spPr>
        <p:txBody>
          <a:bodyPr lIns="0" tIns="0" rIns="0" bIns="0" rtlCol="0" anchor="t">
            <a:spAutoFit/>
          </a:bodyPr>
          <a:lstStyle/>
          <a:p>
            <a:pPr algn="ctr" rtl="1">
              <a:lnSpc>
                <a:spcPts val="5880"/>
              </a:lnSpc>
            </a:pPr>
            <a:r>
              <a:rPr lang="he-IL" sz="4200">
                <a:solidFill>
                  <a:srgbClr val="000000"/>
                </a:solidFill>
                <a:latin typeface="Choco"/>
                <a:ea typeface="Choco"/>
                <a:cs typeface="Choco"/>
                <a:sym typeface="Choco"/>
                <a:rtl/>
              </a:rPr>
              <a:t>💵 מזומן</a:t>
            </a:r>
          </a:p>
          <a:p>
            <a:pPr algn="ctr" rtl="1">
              <a:lnSpc>
                <a:spcPts val="5880"/>
              </a:lnSpc>
            </a:pPr>
            <a:r>
              <a:rPr lang="he-IL" sz="4200">
                <a:solidFill>
                  <a:srgbClr val="000000"/>
                </a:solidFill>
                <a:latin typeface="Choco"/>
                <a:ea typeface="Choco"/>
                <a:cs typeface="Choco"/>
                <a:sym typeface="Choco"/>
                <a:rtl/>
              </a:rPr>
              <a:t>מוחשי, מוגבל, ניתן לראות</a:t>
            </a:r>
          </a:p>
          <a:p>
            <a:pPr algn="ctr" rtl="1">
              <a:lnSpc>
                <a:spcPts val="5880"/>
              </a:lnSpc>
            </a:pPr>
            <a:endParaRPr lang="he-IL" sz="4200">
              <a:solidFill>
                <a:srgbClr val="000000"/>
              </a:solidFill>
              <a:latin typeface="Choco"/>
              <a:ea typeface="Choco"/>
              <a:cs typeface="Choco"/>
              <a:sym typeface="Choco"/>
              <a:rtl/>
            </a:endParaRPr>
          </a:p>
        </p:txBody>
      </p:sp>
      <p:sp>
        <p:nvSpPr>
          <p:cNvPr id="13" name="TextBox 13">
            <a:extLst>
              <a:ext uri="{C183D7F6-B498-43B3-948B-1728B52AA6E4}">
                <adec:decorative xmlns:adec="http://schemas.microsoft.com/office/drawing/2017/decorative" val="1"/>
              </a:ext>
            </a:extLst>
          </p:cNvPr>
          <p:cNvSpPr txBox="1"/>
          <p:nvPr/>
        </p:nvSpPr>
        <p:spPr>
          <a:xfrm>
            <a:off x="907225" y="6676595"/>
            <a:ext cx="8491959" cy="2293620"/>
          </a:xfrm>
          <a:prstGeom prst="rect">
            <a:avLst/>
          </a:prstGeom>
        </p:spPr>
        <p:txBody>
          <a:bodyPr lIns="0" tIns="0" rIns="0" bIns="0" rtlCol="0" anchor="t">
            <a:spAutoFit/>
          </a:bodyPr>
          <a:lstStyle/>
          <a:p>
            <a:pPr algn="ctr" rtl="1">
              <a:lnSpc>
                <a:spcPts val="5880"/>
              </a:lnSpc>
            </a:pPr>
            <a:r>
              <a:rPr lang="he-IL" sz="4200">
                <a:solidFill>
                  <a:srgbClr val="000000"/>
                </a:solidFill>
                <a:latin typeface="Choco"/>
                <a:ea typeface="Choco"/>
                <a:cs typeface="Choco"/>
                <a:sym typeface="Choco"/>
                <a:rtl/>
              </a:rPr>
              <a:t>📱 כרטיס אשראי</a:t>
            </a:r>
          </a:p>
          <a:p>
            <a:pPr algn="ctr" rtl="1">
              <a:lnSpc>
                <a:spcPts val="5880"/>
              </a:lnSpc>
            </a:pPr>
            <a:r>
              <a:rPr lang="he-IL" sz="4200">
                <a:solidFill>
                  <a:srgbClr val="000000"/>
                </a:solidFill>
                <a:latin typeface="Choco"/>
                <a:ea typeface="Choco"/>
                <a:cs typeface="Choco"/>
                <a:sym typeface="Choco"/>
                <a:rtl/>
              </a:rPr>
              <a:t>מהיר, נוח, בלתי נראה</a:t>
            </a:r>
          </a:p>
          <a:p>
            <a:pPr algn="ctr" rtl="1">
              <a:lnSpc>
                <a:spcPts val="5880"/>
              </a:lnSpc>
            </a:pPr>
            <a:endParaRPr lang="he-IL" sz="4200">
              <a:solidFill>
                <a:srgbClr val="000000"/>
              </a:solidFill>
              <a:latin typeface="Choco"/>
              <a:ea typeface="Choco"/>
              <a:cs typeface="Choco"/>
              <a:sym typeface="Choco"/>
              <a:rt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4" name="TextBox 4"/>
          <p:cNvSpPr txBox="1">
            <a:spLocks noGrp="1"/>
          </p:cNvSpPr>
          <p:nvPr>
            <p:ph type="title" idx="4294967295"/>
          </p:nvPr>
        </p:nvSpPr>
        <p:spPr>
          <a:xfrm>
            <a:off x="9508833" y="395977"/>
            <a:ext cx="6416098" cy="12054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9379"/>
              </a:lnSpc>
              <a:spcBef>
                <a:spcPts val="0"/>
              </a:spcBef>
              <a:spcAft>
                <a:spcPts val="0"/>
              </a:spcAft>
              <a:buClrTx/>
              <a:buSzTx/>
              <a:buFontTx/>
              <a:buNone/>
              <a:tabLst/>
              <a:defRPr/>
            </a:pPr>
            <a:r>
              <a:rPr kumimoji="0" lang="he-IL" sz="6699" b="0" i="0" u="none" strike="noStrike" kern="1200" cap="none" spc="0" normalizeH="0" baseline="0" noProof="0" dirty="0">
                <a:ln>
                  <a:noFill/>
                </a:ln>
                <a:solidFill>
                  <a:srgbClr val="000000"/>
                </a:solidFill>
                <a:effectLst/>
                <a:uLnTx/>
                <a:uFillTx/>
                <a:latin typeface="Choco"/>
                <a:ea typeface="Choco"/>
                <a:cs typeface="Choco"/>
                <a:sym typeface="Choco"/>
                <a:rtl/>
              </a:rPr>
              <a:t>כרטיס אשראי</a:t>
            </a:r>
          </a:p>
        </p:txBody>
      </p:sp>
      <p:sp>
        <p:nvSpPr>
          <p:cNvPr id="6" name="TextBox 6"/>
          <p:cNvSpPr txBox="1"/>
          <p:nvPr/>
        </p:nvSpPr>
        <p:spPr>
          <a:xfrm>
            <a:off x="7000610" y="1811536"/>
            <a:ext cx="9251755" cy="622935"/>
          </a:xfrm>
          <a:prstGeom prst="rect">
            <a:avLst/>
          </a:prstGeom>
        </p:spPr>
        <p:txBody>
          <a:bodyPr lIns="0" tIns="0" rIns="0" bIns="0" rtlCol="0" anchor="t">
            <a:spAutoFit/>
          </a:bodyPr>
          <a:lstStyle/>
          <a:p>
            <a:pPr marL="0" marR="0" lvl="0" indent="0" algn="ctr" defTabSz="914400" rtl="1" eaLnBrk="1" fontAlgn="auto" latinLnBrk="0" hangingPunct="1">
              <a:lnSpc>
                <a:spcPts val="5040"/>
              </a:lnSpc>
              <a:spcBef>
                <a:spcPts val="0"/>
              </a:spcBef>
              <a:spcAft>
                <a:spcPts val="0"/>
              </a:spcAft>
              <a:buClrTx/>
              <a:buSzTx/>
              <a:buFontTx/>
              <a:buNone/>
              <a:tabLst/>
              <a:defRPr/>
            </a:pPr>
            <a:r>
              <a:rPr kumimoji="0" lang="he-IL" sz="3600" b="0" i="0" u="none" strike="noStrike" kern="1200" cap="none" spc="0" normalizeH="0" baseline="0" noProof="0" dirty="0">
                <a:ln>
                  <a:noFill/>
                </a:ln>
                <a:solidFill>
                  <a:srgbClr val="000000"/>
                </a:solidFill>
                <a:effectLst/>
                <a:uLnTx/>
                <a:uFillTx/>
                <a:latin typeface="Choco"/>
                <a:ea typeface="Choco"/>
                <a:cs typeface="Choco"/>
                <a:sym typeface="Choco"/>
                <a:rtl/>
              </a:rPr>
              <a:t>מה מסתתר בכרטיס האשראי שלך?</a:t>
            </a:r>
          </a:p>
        </p:txBody>
      </p:sp>
      <p:sp>
        <p:nvSpPr>
          <p:cNvPr id="3" name="Freeform 3" descr="תמונה של כרטיס אשראי"/>
          <p:cNvSpPr/>
          <p:nvPr/>
        </p:nvSpPr>
        <p:spPr>
          <a:xfrm>
            <a:off x="10228923" y="3202870"/>
            <a:ext cx="7557479" cy="6055430"/>
          </a:xfrm>
          <a:custGeom>
            <a:avLst/>
            <a:gdLst/>
            <a:ahLst/>
            <a:cxnLst/>
            <a:rect l="l" t="t" r="r" b="b"/>
            <a:pathLst>
              <a:path w="7557479" h="6055430">
                <a:moveTo>
                  <a:pt x="0" y="0"/>
                </a:moveTo>
                <a:lnTo>
                  <a:pt x="7557480" y="0"/>
                </a:lnTo>
                <a:lnTo>
                  <a:pt x="7557480" y="6055430"/>
                </a:lnTo>
                <a:lnTo>
                  <a:pt x="0" y="6055430"/>
                </a:lnTo>
                <a:lnTo>
                  <a:pt x="0" y="0"/>
                </a:lnTo>
                <a:close/>
              </a:path>
            </a:pathLst>
          </a:custGeom>
          <a:blipFill>
            <a:blip r:embed="rId3">
              <a:alphaModFix amt="95000"/>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5" name="TextBox 5">
            <a:extLst>
              <a:ext uri="{C183D7F6-B498-43B3-948B-1728B52AA6E4}">
                <adec:decorative xmlns:adec="http://schemas.microsoft.com/office/drawing/2017/decorative" val="1"/>
              </a:ext>
            </a:extLst>
          </p:cNvPr>
          <p:cNvSpPr txBox="1"/>
          <p:nvPr/>
        </p:nvSpPr>
        <p:spPr>
          <a:xfrm>
            <a:off x="12128116" y="6979401"/>
            <a:ext cx="3476122" cy="622935"/>
          </a:xfrm>
          <a:prstGeom prst="rect">
            <a:avLst/>
          </a:prstGeom>
        </p:spPr>
        <p:txBody>
          <a:bodyPr lIns="0" tIns="0" rIns="0" bIns="0" rtlCol="0" anchor="t">
            <a:spAutoFit/>
          </a:bodyPr>
          <a:lstStyle/>
          <a:p>
            <a:pPr marL="0" marR="0" lvl="0" indent="0" algn="ctr" defTabSz="914400" rtl="1" eaLnBrk="1" fontAlgn="auto" latinLnBrk="0" hangingPunct="1">
              <a:lnSpc>
                <a:spcPts val="504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7" descr="הצ'יפ&#10;השבב החכם — &#10;מצפין את הנתונים שלך&#10; בכל עסקה&#10;"/>
          <p:cNvGrpSpPr/>
          <p:nvPr/>
        </p:nvGrpSpPr>
        <p:grpSpPr>
          <a:xfrm>
            <a:off x="6708266" y="4192095"/>
            <a:ext cx="2815807" cy="2863506"/>
            <a:chOff x="0" y="0"/>
            <a:chExt cx="741612" cy="754174"/>
          </a:xfrm>
        </p:grpSpPr>
        <p:sp>
          <p:nvSpPr>
            <p:cNvPr id="8" name="Freeform 8"/>
            <p:cNvSpPr/>
            <p:nvPr/>
          </p:nvSpPr>
          <p:spPr>
            <a:xfrm>
              <a:off x="0" y="0"/>
              <a:ext cx="741612" cy="754174"/>
            </a:xfrm>
            <a:custGeom>
              <a:avLst/>
              <a:gdLst/>
              <a:ahLst/>
              <a:cxnLst/>
              <a:rect l="l" t="t" r="r" b="b"/>
              <a:pathLst>
                <a:path w="741612" h="754174">
                  <a:moveTo>
                    <a:pt x="0" y="0"/>
                  </a:moveTo>
                  <a:lnTo>
                    <a:pt x="741612" y="0"/>
                  </a:lnTo>
                  <a:lnTo>
                    <a:pt x="741612" y="754174"/>
                  </a:lnTo>
                  <a:lnTo>
                    <a:pt x="0" y="754174"/>
                  </a:lnTo>
                  <a:close/>
                </a:path>
              </a:pathLst>
            </a:custGeom>
            <a:solidFill>
              <a:srgbClr val="EFF0F6"/>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9" name="TextBox 9"/>
            <p:cNvSpPr txBox="1"/>
            <p:nvPr/>
          </p:nvSpPr>
          <p:spPr>
            <a:xfrm>
              <a:off x="0" y="-47625"/>
              <a:ext cx="741612" cy="801799"/>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descr=" תוקף&#10;תאריך פקיעת הכרטיס — אחריו הכרטיס לא יפעל&#10;"/>
          <p:cNvGrpSpPr/>
          <p:nvPr/>
        </p:nvGrpSpPr>
        <p:grpSpPr>
          <a:xfrm>
            <a:off x="3587659" y="4192095"/>
            <a:ext cx="2815807" cy="2863506"/>
            <a:chOff x="0" y="0"/>
            <a:chExt cx="741612" cy="754174"/>
          </a:xfrm>
        </p:grpSpPr>
        <p:sp>
          <p:nvSpPr>
            <p:cNvPr id="11" name="Freeform 11"/>
            <p:cNvSpPr/>
            <p:nvPr/>
          </p:nvSpPr>
          <p:spPr>
            <a:xfrm>
              <a:off x="0" y="0"/>
              <a:ext cx="741612" cy="754174"/>
            </a:xfrm>
            <a:custGeom>
              <a:avLst/>
              <a:gdLst/>
              <a:ahLst/>
              <a:cxnLst/>
              <a:rect l="l" t="t" r="r" b="b"/>
              <a:pathLst>
                <a:path w="741612" h="754174">
                  <a:moveTo>
                    <a:pt x="0" y="0"/>
                  </a:moveTo>
                  <a:lnTo>
                    <a:pt x="741612" y="0"/>
                  </a:lnTo>
                  <a:lnTo>
                    <a:pt x="741612" y="754174"/>
                  </a:lnTo>
                  <a:lnTo>
                    <a:pt x="0" y="754174"/>
                  </a:lnTo>
                  <a:close/>
                </a:path>
              </a:pathLst>
            </a:custGeom>
            <a:solidFill>
              <a:srgbClr val="EFF0F6"/>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12" name="TextBox 12"/>
            <p:cNvSpPr txBox="1"/>
            <p:nvPr/>
          </p:nvSpPr>
          <p:spPr>
            <a:xfrm>
              <a:off x="0" y="-47625"/>
              <a:ext cx="741612" cy="801799"/>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descr="קוד האבטחה בגב הכרטיס — שלוש ספרות חשובות&#10;"/>
          <p:cNvGrpSpPr/>
          <p:nvPr/>
        </p:nvGrpSpPr>
        <p:grpSpPr>
          <a:xfrm>
            <a:off x="464745" y="4192095"/>
            <a:ext cx="2815807" cy="2863506"/>
            <a:chOff x="0" y="0"/>
            <a:chExt cx="741612" cy="754174"/>
          </a:xfrm>
        </p:grpSpPr>
        <p:sp>
          <p:nvSpPr>
            <p:cNvPr id="14" name="Freeform 14"/>
            <p:cNvSpPr/>
            <p:nvPr/>
          </p:nvSpPr>
          <p:spPr>
            <a:xfrm>
              <a:off x="0" y="0"/>
              <a:ext cx="741612" cy="754174"/>
            </a:xfrm>
            <a:custGeom>
              <a:avLst/>
              <a:gdLst/>
              <a:ahLst/>
              <a:cxnLst/>
              <a:rect l="l" t="t" r="r" b="b"/>
              <a:pathLst>
                <a:path w="741612" h="754174">
                  <a:moveTo>
                    <a:pt x="0" y="0"/>
                  </a:moveTo>
                  <a:lnTo>
                    <a:pt x="741612" y="0"/>
                  </a:lnTo>
                  <a:lnTo>
                    <a:pt x="741612" y="754174"/>
                  </a:lnTo>
                  <a:lnTo>
                    <a:pt x="0" y="754174"/>
                  </a:lnTo>
                  <a:close/>
                </a:path>
              </a:pathLst>
            </a:custGeom>
            <a:solidFill>
              <a:srgbClr val="EFF0F6"/>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15" name="TextBox 15"/>
            <p:cNvSpPr txBox="1"/>
            <p:nvPr/>
          </p:nvSpPr>
          <p:spPr>
            <a:xfrm>
              <a:off x="0" y="-47625"/>
              <a:ext cx="741612" cy="801799"/>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6" name="TextBox 16">
            <a:extLst>
              <a:ext uri="{C183D7F6-B498-43B3-948B-1728B52AA6E4}">
                <adec:decorative xmlns:adec="http://schemas.microsoft.com/office/drawing/2017/decorative" val="1"/>
              </a:ext>
            </a:extLst>
          </p:cNvPr>
          <p:cNvSpPr txBox="1"/>
          <p:nvPr/>
        </p:nvSpPr>
        <p:spPr>
          <a:xfrm>
            <a:off x="7000610" y="4251393"/>
            <a:ext cx="2231119" cy="2917824"/>
          </a:xfrm>
          <a:prstGeom prst="rect">
            <a:avLst/>
          </a:prstGeom>
        </p:spPr>
        <p:txBody>
          <a:bodyPr lIns="0" tIns="0" rIns="0" bIns="0" rtlCol="0" anchor="t">
            <a:spAutoFit/>
          </a:bodyPr>
          <a:lstStyle/>
          <a:p>
            <a:pPr marL="0" marR="0" lvl="0" indent="0" algn="r" defTabSz="914400" rtl="1" eaLnBrk="1" fontAlgn="auto" latinLnBrk="0" hangingPunct="1">
              <a:lnSpc>
                <a:spcPts val="3920"/>
              </a:lnSpc>
              <a:spcBef>
                <a:spcPts val="0"/>
              </a:spcBef>
              <a:spcAft>
                <a:spcPts val="0"/>
              </a:spcAft>
              <a:buClrTx/>
              <a:buSzTx/>
              <a:buFontTx/>
              <a:buNone/>
              <a:tabLst/>
              <a:defRPr/>
            </a:pPr>
            <a:r>
              <a:rPr kumimoji="0" lang="he-IL" sz="2800" b="0" i="0" u="none" strike="noStrike" kern="1200" cap="none" spc="0" normalizeH="0" baseline="0" noProof="0" dirty="0">
                <a:ln>
                  <a:noFill/>
                </a:ln>
                <a:solidFill>
                  <a:srgbClr val="000000"/>
                </a:solidFill>
                <a:effectLst/>
                <a:uLnTx/>
                <a:uFillTx/>
                <a:latin typeface="Choco"/>
                <a:ea typeface="Choco"/>
                <a:cs typeface="Choco"/>
                <a:sym typeface="Choco"/>
                <a:rtl/>
              </a:rPr>
              <a:t> הצ'יפ</a:t>
            </a:r>
          </a:p>
          <a:p>
            <a:pPr marL="0" marR="0" lvl="0" indent="0" algn="r" defTabSz="914400" rtl="1" eaLnBrk="1" fontAlgn="auto" latinLnBrk="0" hangingPunct="1">
              <a:lnSpc>
                <a:spcPts val="3920"/>
              </a:lnSpc>
              <a:spcBef>
                <a:spcPts val="0"/>
              </a:spcBef>
              <a:spcAft>
                <a:spcPts val="0"/>
              </a:spcAft>
              <a:buClrTx/>
              <a:buSzTx/>
              <a:buFontTx/>
              <a:buNone/>
              <a:tabLst/>
              <a:defRPr/>
            </a:pPr>
            <a:r>
              <a:rPr kumimoji="0" lang="he-IL" sz="2800" b="0" i="0" u="none" strike="noStrike" kern="1200" cap="none" spc="0" normalizeH="0" baseline="0" noProof="0" dirty="0">
                <a:ln>
                  <a:noFill/>
                </a:ln>
                <a:solidFill>
                  <a:srgbClr val="000000"/>
                </a:solidFill>
                <a:effectLst/>
                <a:uLnTx/>
                <a:uFillTx/>
                <a:latin typeface="Choco"/>
                <a:ea typeface="Choco"/>
                <a:cs typeface="Choco"/>
                <a:sym typeface="Choco"/>
                <a:rtl/>
              </a:rPr>
              <a:t>השבב החכם — </a:t>
            </a:r>
          </a:p>
          <a:p>
            <a:pPr marL="0" marR="0" lvl="0" indent="0" algn="r" defTabSz="914400" rtl="1" eaLnBrk="1" fontAlgn="auto" latinLnBrk="0" hangingPunct="1">
              <a:lnSpc>
                <a:spcPts val="3920"/>
              </a:lnSpc>
              <a:spcBef>
                <a:spcPts val="0"/>
              </a:spcBef>
              <a:spcAft>
                <a:spcPts val="0"/>
              </a:spcAft>
              <a:buClrTx/>
              <a:buSzTx/>
              <a:buFontTx/>
              <a:buNone/>
              <a:tabLst/>
              <a:defRPr/>
            </a:pPr>
            <a:r>
              <a:rPr kumimoji="0" lang="he-IL" sz="2800" b="0" i="0" u="none" strike="noStrike" kern="1200" cap="none" spc="0" normalizeH="0" baseline="0" noProof="0" dirty="0">
                <a:ln>
                  <a:noFill/>
                </a:ln>
                <a:solidFill>
                  <a:srgbClr val="000000"/>
                </a:solidFill>
                <a:effectLst/>
                <a:uLnTx/>
                <a:uFillTx/>
                <a:latin typeface="Choco"/>
                <a:ea typeface="Choco"/>
                <a:cs typeface="Choco"/>
                <a:sym typeface="Choco"/>
                <a:rtl/>
              </a:rPr>
              <a:t>מצפין את הנתונים שלך</a:t>
            </a:r>
          </a:p>
          <a:p>
            <a:pPr marL="0" marR="0" lvl="0" indent="0" algn="r" defTabSz="914400" rtl="1" eaLnBrk="1" fontAlgn="auto" latinLnBrk="0" hangingPunct="1">
              <a:lnSpc>
                <a:spcPts val="3920"/>
              </a:lnSpc>
              <a:spcBef>
                <a:spcPts val="0"/>
              </a:spcBef>
              <a:spcAft>
                <a:spcPts val="0"/>
              </a:spcAft>
              <a:buClrTx/>
              <a:buSzTx/>
              <a:buFontTx/>
              <a:buNone/>
              <a:tabLst/>
              <a:defRPr/>
            </a:pPr>
            <a:r>
              <a:rPr kumimoji="0" lang="he-IL" sz="2800" b="0" i="0" u="none" strike="noStrike" kern="1200" cap="none" spc="0" normalizeH="0" baseline="0" noProof="0" dirty="0">
                <a:ln>
                  <a:noFill/>
                </a:ln>
                <a:solidFill>
                  <a:srgbClr val="000000"/>
                </a:solidFill>
                <a:effectLst/>
                <a:uLnTx/>
                <a:uFillTx/>
                <a:latin typeface="Choco"/>
                <a:ea typeface="Choco"/>
                <a:cs typeface="Choco"/>
                <a:sym typeface="Choco"/>
                <a:rtl/>
              </a:rPr>
              <a:t> בכל עסקה</a:t>
            </a:r>
          </a:p>
          <a:p>
            <a:pPr marL="0" marR="0" lvl="0" indent="0" algn="r" defTabSz="914400" rtl="1" eaLnBrk="1" fontAlgn="auto" latinLnBrk="0" hangingPunct="1">
              <a:lnSpc>
                <a:spcPts val="3080"/>
              </a:lnSpc>
              <a:spcBef>
                <a:spcPts val="0"/>
              </a:spcBef>
              <a:spcAft>
                <a:spcPts val="0"/>
              </a:spcAft>
              <a:buClrTx/>
              <a:buSzTx/>
              <a:buFontTx/>
              <a:buNone/>
              <a:tabLst/>
              <a:defRPr/>
            </a:pPr>
            <a:endParaRPr kumimoji="0" lang="he-IL" sz="2800" b="0" i="0" u="none" strike="noStrike" kern="1200" cap="none" spc="0" normalizeH="0" baseline="0" noProof="0" dirty="0">
              <a:ln>
                <a:noFill/>
              </a:ln>
              <a:solidFill>
                <a:srgbClr val="000000"/>
              </a:solidFill>
              <a:effectLst/>
              <a:uLnTx/>
              <a:uFillTx/>
              <a:latin typeface="Choco"/>
              <a:ea typeface="Choco"/>
              <a:cs typeface="Choco"/>
              <a:sym typeface="Choco"/>
              <a:rtl/>
            </a:endParaRPr>
          </a:p>
        </p:txBody>
      </p:sp>
      <p:sp>
        <p:nvSpPr>
          <p:cNvPr id="17" name="TextBox 17">
            <a:extLst>
              <a:ext uri="{C183D7F6-B498-43B3-948B-1728B52AA6E4}">
                <adec:decorative xmlns:adec="http://schemas.microsoft.com/office/drawing/2017/decorative" val="1"/>
              </a:ext>
            </a:extLst>
          </p:cNvPr>
          <p:cNvSpPr txBox="1"/>
          <p:nvPr/>
        </p:nvSpPr>
        <p:spPr>
          <a:xfrm>
            <a:off x="756465" y="4251393"/>
            <a:ext cx="2231119" cy="2917824"/>
          </a:xfrm>
          <a:prstGeom prst="rect">
            <a:avLst/>
          </a:prstGeom>
        </p:spPr>
        <p:txBody>
          <a:bodyPr lIns="0" tIns="0" rIns="0" bIns="0" rtlCol="0" anchor="t">
            <a:spAutoFit/>
          </a:bodyPr>
          <a:lstStyle/>
          <a:p>
            <a:pPr marL="0" marR="0" lvl="0" indent="0" algn="l" defTabSz="914400" rtl="0" eaLnBrk="1" fontAlgn="auto" latinLnBrk="0" hangingPunct="1">
              <a:lnSpc>
                <a:spcPts val="392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hoco"/>
                <a:ea typeface="Choco"/>
                <a:cs typeface="Choco"/>
                <a:sym typeface="Choco"/>
              </a:rPr>
              <a:t> CVV</a:t>
            </a:r>
          </a:p>
          <a:p>
            <a:pPr marL="0" marR="0" lvl="0" indent="0" algn="r" defTabSz="914400" rtl="1" eaLnBrk="1" fontAlgn="auto" latinLnBrk="0" hangingPunct="1">
              <a:lnSpc>
                <a:spcPts val="3920"/>
              </a:lnSpc>
              <a:spcBef>
                <a:spcPts val="0"/>
              </a:spcBef>
              <a:spcAft>
                <a:spcPts val="0"/>
              </a:spcAft>
              <a:buClrTx/>
              <a:buSzTx/>
              <a:buFontTx/>
              <a:buNone/>
              <a:tabLst/>
              <a:defRPr/>
            </a:pPr>
            <a:r>
              <a:rPr kumimoji="0" lang="he-IL" sz="2800" b="0" i="0" u="none" strike="noStrike" kern="1200" cap="none" spc="0" normalizeH="0" baseline="0" noProof="0" dirty="0">
                <a:ln>
                  <a:noFill/>
                </a:ln>
                <a:solidFill>
                  <a:srgbClr val="000000"/>
                </a:solidFill>
                <a:effectLst/>
                <a:uLnTx/>
                <a:uFillTx/>
                <a:latin typeface="Choco"/>
                <a:ea typeface="Choco"/>
                <a:cs typeface="Choco"/>
                <a:sym typeface="Choco"/>
                <a:rtl/>
              </a:rPr>
              <a:t>קוד האבטחה בגב הכרטיס — שלוש ספרות חשובות</a:t>
            </a:r>
          </a:p>
          <a:p>
            <a:pPr marL="0" marR="0" lvl="0" indent="0" algn="r" defTabSz="914400" rtl="1" eaLnBrk="1" fontAlgn="auto" latinLnBrk="0" hangingPunct="1">
              <a:lnSpc>
                <a:spcPts val="3080"/>
              </a:lnSpc>
              <a:spcBef>
                <a:spcPts val="0"/>
              </a:spcBef>
              <a:spcAft>
                <a:spcPts val="0"/>
              </a:spcAft>
              <a:buClrTx/>
              <a:buSzTx/>
              <a:buFontTx/>
              <a:buNone/>
              <a:tabLst/>
              <a:defRPr/>
            </a:pPr>
            <a:endParaRPr kumimoji="0" lang="he-IL" sz="2800" b="0" i="0" u="none" strike="noStrike" kern="1200" cap="none" spc="0" normalizeH="0" baseline="0" noProof="0" dirty="0">
              <a:ln>
                <a:noFill/>
              </a:ln>
              <a:solidFill>
                <a:srgbClr val="000000"/>
              </a:solidFill>
              <a:effectLst/>
              <a:uLnTx/>
              <a:uFillTx/>
              <a:latin typeface="Choco"/>
              <a:ea typeface="Choco"/>
              <a:cs typeface="Choco"/>
              <a:sym typeface="Choco"/>
              <a:rtl/>
            </a:endParaRPr>
          </a:p>
        </p:txBody>
      </p:sp>
      <p:sp>
        <p:nvSpPr>
          <p:cNvPr id="18" name="TextBox 18">
            <a:extLst>
              <a:ext uri="{C183D7F6-B498-43B3-948B-1728B52AA6E4}">
                <adec:decorative xmlns:adec="http://schemas.microsoft.com/office/drawing/2017/decorative" val="1"/>
              </a:ext>
            </a:extLst>
          </p:cNvPr>
          <p:cNvSpPr txBox="1"/>
          <p:nvPr/>
        </p:nvSpPr>
        <p:spPr>
          <a:xfrm>
            <a:off x="3772297" y="4379249"/>
            <a:ext cx="2231119" cy="2422524"/>
          </a:xfrm>
          <a:prstGeom prst="rect">
            <a:avLst/>
          </a:prstGeom>
        </p:spPr>
        <p:txBody>
          <a:bodyPr lIns="0" tIns="0" rIns="0" bIns="0" rtlCol="0" anchor="t">
            <a:spAutoFit/>
          </a:bodyPr>
          <a:lstStyle/>
          <a:p>
            <a:pPr marL="0" marR="0" lvl="0" indent="0" algn="r" defTabSz="914400" rtl="1" eaLnBrk="1" fontAlgn="auto" latinLnBrk="0" hangingPunct="1">
              <a:lnSpc>
                <a:spcPts val="3920"/>
              </a:lnSpc>
              <a:spcBef>
                <a:spcPts val="0"/>
              </a:spcBef>
              <a:spcAft>
                <a:spcPts val="0"/>
              </a:spcAft>
              <a:buClrTx/>
              <a:buSzTx/>
              <a:buFontTx/>
              <a:buNone/>
              <a:tabLst/>
              <a:defRPr/>
            </a:pPr>
            <a:r>
              <a:rPr kumimoji="0" lang="he-IL" sz="2800" b="0" i="0" u="none" strike="noStrike" kern="1200" cap="none" spc="0" normalizeH="0" baseline="0" noProof="0" dirty="0">
                <a:ln>
                  <a:noFill/>
                </a:ln>
                <a:solidFill>
                  <a:srgbClr val="000000"/>
                </a:solidFill>
                <a:effectLst/>
                <a:uLnTx/>
                <a:uFillTx/>
                <a:latin typeface="Choco"/>
                <a:ea typeface="Choco"/>
                <a:cs typeface="Choco"/>
                <a:sym typeface="Choco"/>
                <a:rtl/>
              </a:rPr>
              <a:t> תוקף</a:t>
            </a:r>
          </a:p>
          <a:p>
            <a:pPr marL="0" marR="0" lvl="0" indent="0" algn="r" defTabSz="914400" rtl="1" eaLnBrk="1" fontAlgn="auto" latinLnBrk="0" hangingPunct="1">
              <a:lnSpc>
                <a:spcPts val="3920"/>
              </a:lnSpc>
              <a:spcBef>
                <a:spcPts val="0"/>
              </a:spcBef>
              <a:spcAft>
                <a:spcPts val="0"/>
              </a:spcAft>
              <a:buClrTx/>
              <a:buSzTx/>
              <a:buFontTx/>
              <a:buNone/>
              <a:tabLst/>
              <a:defRPr/>
            </a:pPr>
            <a:r>
              <a:rPr kumimoji="0" lang="he-IL" sz="2800" b="0" i="0" u="none" strike="noStrike" kern="1200" cap="none" spc="0" normalizeH="0" baseline="0" noProof="0" dirty="0">
                <a:ln>
                  <a:noFill/>
                </a:ln>
                <a:solidFill>
                  <a:srgbClr val="000000"/>
                </a:solidFill>
                <a:effectLst/>
                <a:uLnTx/>
                <a:uFillTx/>
                <a:latin typeface="Choco"/>
                <a:ea typeface="Choco"/>
                <a:cs typeface="Choco"/>
                <a:sym typeface="Choco"/>
                <a:rtl/>
              </a:rPr>
              <a:t>תאריך פקיעת הכרטיס — אחריו הכרטיס לא יפעל</a:t>
            </a:r>
          </a:p>
          <a:p>
            <a:pPr marL="0" marR="0" lvl="0" indent="0" algn="r" defTabSz="914400" rtl="1" eaLnBrk="1" fontAlgn="auto" latinLnBrk="0" hangingPunct="1">
              <a:lnSpc>
                <a:spcPts val="3080"/>
              </a:lnSpc>
              <a:spcBef>
                <a:spcPts val="0"/>
              </a:spcBef>
              <a:spcAft>
                <a:spcPts val="0"/>
              </a:spcAft>
              <a:buClrTx/>
              <a:buSzTx/>
              <a:buFontTx/>
              <a:buNone/>
              <a:tabLst/>
              <a:defRPr/>
            </a:pPr>
            <a:endParaRPr kumimoji="0" lang="he-IL" sz="2800" b="0" i="0" u="none" strike="noStrike" kern="1200" cap="none" spc="0" normalizeH="0" baseline="0" noProof="0" dirty="0">
              <a:ln>
                <a:noFill/>
              </a:ln>
              <a:solidFill>
                <a:srgbClr val="000000"/>
              </a:solidFill>
              <a:effectLst/>
              <a:uLnTx/>
              <a:uFillTx/>
              <a:latin typeface="Choco"/>
              <a:ea typeface="Choco"/>
              <a:cs typeface="Choco"/>
              <a:sym typeface="Choco"/>
              <a:rt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14" name="TextBox 14"/>
          <p:cNvSpPr txBox="1">
            <a:spLocks noGrp="1"/>
          </p:cNvSpPr>
          <p:nvPr>
            <p:ph type="title" idx="4294967295"/>
          </p:nvPr>
        </p:nvSpPr>
        <p:spPr>
          <a:xfrm>
            <a:off x="3863599" y="26050"/>
            <a:ext cx="12484652" cy="246824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9379"/>
              </a:lnSpc>
              <a:spcBef>
                <a:spcPts val="0"/>
              </a:spcBef>
              <a:spcAft>
                <a:spcPts val="0"/>
              </a:spcAft>
              <a:buClrTx/>
              <a:buSzTx/>
              <a:buFontTx/>
              <a:buNone/>
              <a:tabLst/>
              <a:defRPr/>
            </a:pPr>
            <a:r>
              <a:rPr kumimoji="0" lang="he-IL" sz="6699" b="0" i="0" u="none" strike="noStrike" kern="1200" cap="none" spc="0" normalizeH="0" baseline="0" noProof="0" dirty="0">
                <a:ln>
                  <a:noFill/>
                </a:ln>
                <a:solidFill>
                  <a:srgbClr val="000000"/>
                </a:solidFill>
                <a:effectLst/>
                <a:uLnTx/>
                <a:uFillTx/>
                <a:latin typeface="Choco"/>
                <a:ea typeface="Choco"/>
                <a:cs typeface="Choco"/>
                <a:sym typeface="Choco"/>
                <a:rtl/>
              </a:rPr>
              <a:t>הקוד הסודי שלי — נשאר רק אצלי!</a:t>
            </a:r>
          </a:p>
          <a:p>
            <a:pPr marL="0" marR="0" lvl="0" indent="0" algn="ctr" defTabSz="914400" rtl="1" eaLnBrk="1" fontAlgn="auto" latinLnBrk="0" hangingPunct="1">
              <a:lnSpc>
                <a:spcPts val="9379"/>
              </a:lnSpc>
              <a:spcBef>
                <a:spcPts val="0"/>
              </a:spcBef>
              <a:spcAft>
                <a:spcPts val="0"/>
              </a:spcAft>
              <a:buClrTx/>
              <a:buSzTx/>
              <a:buFontTx/>
              <a:buNone/>
              <a:tabLst/>
              <a:defRPr/>
            </a:pPr>
            <a:endParaRPr kumimoji="0" lang="he-IL" sz="6699" b="0" i="0" u="none" strike="noStrike" kern="1200" cap="none" spc="0" normalizeH="0" baseline="0" noProof="0" dirty="0">
              <a:ln>
                <a:noFill/>
              </a:ln>
              <a:solidFill>
                <a:srgbClr val="000000"/>
              </a:solidFill>
              <a:effectLst/>
              <a:uLnTx/>
              <a:uFillTx/>
              <a:latin typeface="Choco"/>
              <a:ea typeface="Choco"/>
              <a:cs typeface="Choco"/>
              <a:sym typeface="Choco"/>
              <a:rtl/>
            </a:endParaRPr>
          </a:p>
        </p:txBody>
      </p:sp>
      <p:sp>
        <p:nvSpPr>
          <p:cNvPr id="3" name="Freeform 3" descr="כרטיס אשראי אחורי"/>
          <p:cNvSpPr/>
          <p:nvPr/>
        </p:nvSpPr>
        <p:spPr>
          <a:xfrm rot="24000">
            <a:off x="9517627" y="2804204"/>
            <a:ext cx="6962503" cy="5613970"/>
          </a:xfrm>
          <a:custGeom>
            <a:avLst/>
            <a:gdLst/>
            <a:ahLst/>
            <a:cxnLst/>
            <a:rect l="l" t="t" r="r" b="b"/>
            <a:pathLst>
              <a:path w="6962503" h="5613970">
                <a:moveTo>
                  <a:pt x="0" y="48337"/>
                </a:moveTo>
                <a:lnTo>
                  <a:pt x="6923647" y="0"/>
                </a:lnTo>
                <a:lnTo>
                  <a:pt x="6962503" y="5565632"/>
                </a:lnTo>
                <a:lnTo>
                  <a:pt x="38856" y="5613969"/>
                </a:lnTo>
                <a:lnTo>
                  <a:pt x="0" y="48337"/>
                </a:lnTo>
                <a:close/>
              </a:path>
            </a:pathLst>
          </a:custGeom>
          <a:blipFill>
            <a:blip r:embed="rId3"/>
            <a:stretch>
              <a:fillRect l="-96356" t="-29976" r="-138426" b="-103574"/>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grpSp>
        <p:nvGrpSpPr>
          <p:cNvPr id="4" name="Group 4" descr="אף פעם אל תשתף בטלפון , במייל או בהודעה"/>
          <p:cNvGrpSpPr/>
          <p:nvPr/>
        </p:nvGrpSpPr>
        <p:grpSpPr>
          <a:xfrm>
            <a:off x="5091376" y="2828304"/>
            <a:ext cx="3300822" cy="1845932"/>
            <a:chOff x="0" y="0"/>
            <a:chExt cx="869352" cy="486172"/>
          </a:xfrm>
        </p:grpSpPr>
        <p:sp>
          <p:nvSpPr>
            <p:cNvPr id="5" name="Freeform 5"/>
            <p:cNvSpPr/>
            <p:nvPr/>
          </p:nvSpPr>
          <p:spPr>
            <a:xfrm>
              <a:off x="0" y="0"/>
              <a:ext cx="869352" cy="486171"/>
            </a:xfrm>
            <a:custGeom>
              <a:avLst/>
              <a:gdLst/>
              <a:ahLst/>
              <a:cxnLst/>
              <a:rect l="l" t="t" r="r" b="b"/>
              <a:pathLst>
                <a:path w="869352" h="486171">
                  <a:moveTo>
                    <a:pt x="0" y="0"/>
                  </a:moveTo>
                  <a:lnTo>
                    <a:pt x="869352" y="0"/>
                  </a:lnTo>
                  <a:lnTo>
                    <a:pt x="869352" y="486171"/>
                  </a:lnTo>
                  <a:lnTo>
                    <a:pt x="0" y="486171"/>
                  </a:lnTo>
                  <a:close/>
                </a:path>
              </a:pathLst>
            </a:custGeom>
            <a:solidFill>
              <a:srgbClr val="EFF0F6"/>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6" name="TextBox 6"/>
            <p:cNvSpPr txBox="1"/>
            <p:nvPr/>
          </p:nvSpPr>
          <p:spPr>
            <a:xfrm>
              <a:off x="0" y="-47625"/>
              <a:ext cx="869352" cy="533797"/>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7" name="Group 7" descr="שים לב גורמים רשמיים  לעולם לא יבקשו ממך את הקוד"/>
          <p:cNvGrpSpPr/>
          <p:nvPr/>
        </p:nvGrpSpPr>
        <p:grpSpPr>
          <a:xfrm>
            <a:off x="1125783" y="2828304"/>
            <a:ext cx="3300822" cy="1845932"/>
            <a:chOff x="0" y="0"/>
            <a:chExt cx="869352" cy="486172"/>
          </a:xfrm>
        </p:grpSpPr>
        <p:sp>
          <p:nvSpPr>
            <p:cNvPr id="8" name="Freeform 8"/>
            <p:cNvSpPr/>
            <p:nvPr/>
          </p:nvSpPr>
          <p:spPr>
            <a:xfrm>
              <a:off x="0" y="0"/>
              <a:ext cx="869352" cy="486171"/>
            </a:xfrm>
            <a:custGeom>
              <a:avLst/>
              <a:gdLst/>
              <a:ahLst/>
              <a:cxnLst/>
              <a:rect l="l" t="t" r="r" b="b"/>
              <a:pathLst>
                <a:path w="869352" h="486171">
                  <a:moveTo>
                    <a:pt x="0" y="0"/>
                  </a:moveTo>
                  <a:lnTo>
                    <a:pt x="869352" y="0"/>
                  </a:lnTo>
                  <a:lnTo>
                    <a:pt x="869352" y="486171"/>
                  </a:lnTo>
                  <a:lnTo>
                    <a:pt x="0" y="486171"/>
                  </a:lnTo>
                  <a:close/>
                </a:path>
              </a:pathLst>
            </a:custGeom>
            <a:solidFill>
              <a:srgbClr val="EFF0F6"/>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9" name="TextBox 9"/>
            <p:cNvSpPr txBox="1"/>
            <p:nvPr/>
          </p:nvSpPr>
          <p:spPr>
            <a:xfrm>
              <a:off x="0" y="-47625"/>
              <a:ext cx="869352" cy="533797"/>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descr="הכלל&#10;קוד = רק לך תמיד. ללא יוצא מן הכלל"/>
          <p:cNvGrpSpPr/>
          <p:nvPr/>
        </p:nvGrpSpPr>
        <p:grpSpPr>
          <a:xfrm>
            <a:off x="1125783" y="5143500"/>
            <a:ext cx="7266414" cy="1845932"/>
            <a:chOff x="0" y="0"/>
            <a:chExt cx="1913788" cy="486172"/>
          </a:xfrm>
        </p:grpSpPr>
        <p:sp>
          <p:nvSpPr>
            <p:cNvPr id="11" name="Freeform 11"/>
            <p:cNvSpPr/>
            <p:nvPr/>
          </p:nvSpPr>
          <p:spPr>
            <a:xfrm>
              <a:off x="0" y="0"/>
              <a:ext cx="1913788" cy="486171"/>
            </a:xfrm>
            <a:custGeom>
              <a:avLst/>
              <a:gdLst/>
              <a:ahLst/>
              <a:cxnLst/>
              <a:rect l="l" t="t" r="r" b="b"/>
              <a:pathLst>
                <a:path w="1913788" h="486171">
                  <a:moveTo>
                    <a:pt x="0" y="0"/>
                  </a:moveTo>
                  <a:lnTo>
                    <a:pt x="1913788" y="0"/>
                  </a:lnTo>
                  <a:lnTo>
                    <a:pt x="1913788" y="486171"/>
                  </a:lnTo>
                  <a:lnTo>
                    <a:pt x="0" y="486171"/>
                  </a:lnTo>
                  <a:close/>
                </a:path>
              </a:pathLst>
            </a:custGeom>
            <a:solidFill>
              <a:srgbClr val="EFF0F6"/>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12" name="TextBox 12"/>
            <p:cNvSpPr txBox="1"/>
            <p:nvPr/>
          </p:nvSpPr>
          <p:spPr>
            <a:xfrm>
              <a:off x="0" y="-47625"/>
              <a:ext cx="1913788" cy="533797"/>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3" name="Freeform 13" descr="איקון של מנעול סגור"/>
          <p:cNvSpPr/>
          <p:nvPr/>
        </p:nvSpPr>
        <p:spPr>
          <a:xfrm>
            <a:off x="3754454" y="7468385"/>
            <a:ext cx="1938521" cy="2287218"/>
          </a:xfrm>
          <a:custGeom>
            <a:avLst/>
            <a:gdLst/>
            <a:ahLst/>
            <a:cxnLst/>
            <a:rect l="l" t="t" r="r" b="b"/>
            <a:pathLst>
              <a:path w="1938521" h="2287218">
                <a:moveTo>
                  <a:pt x="0" y="0"/>
                </a:moveTo>
                <a:lnTo>
                  <a:pt x="1938521" y="0"/>
                </a:lnTo>
                <a:lnTo>
                  <a:pt x="1938521" y="2287218"/>
                </a:lnTo>
                <a:lnTo>
                  <a:pt x="0" y="2287218"/>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15" name="TextBox 15">
            <a:extLst>
              <a:ext uri="{C183D7F6-B498-43B3-948B-1728B52AA6E4}">
                <adec:decorative xmlns:adec="http://schemas.microsoft.com/office/drawing/2017/decorative" val="1"/>
              </a:ext>
            </a:extLst>
          </p:cNvPr>
          <p:cNvSpPr txBox="1"/>
          <p:nvPr/>
        </p:nvSpPr>
        <p:spPr>
          <a:xfrm>
            <a:off x="5091376" y="2758440"/>
            <a:ext cx="3300822" cy="2837315"/>
          </a:xfrm>
          <a:prstGeom prst="rect">
            <a:avLst/>
          </a:prstGeom>
        </p:spPr>
        <p:txBody>
          <a:bodyPr lIns="0" tIns="0" rIns="0" bIns="0" rtlCol="0" anchor="t">
            <a:spAutoFit/>
          </a:bodyPr>
          <a:lstStyle/>
          <a:p>
            <a:pPr marL="0" marR="0" lvl="0" indent="0" algn="r" defTabSz="914400" rtl="1" eaLnBrk="1" fontAlgn="auto" latinLnBrk="0" hangingPunct="1">
              <a:lnSpc>
                <a:spcPts val="4200"/>
              </a:lnSpc>
              <a:spcBef>
                <a:spcPts val="0"/>
              </a:spcBef>
              <a:spcAft>
                <a:spcPts val="0"/>
              </a:spcAft>
              <a:buClrTx/>
              <a:buSzTx/>
              <a:buFontTx/>
              <a:buNone/>
              <a:tabLst/>
              <a:defRPr/>
            </a:pPr>
            <a:r>
              <a:rPr kumimoji="0" lang="he-IL" sz="3000" b="0" i="0" u="none" strike="noStrike" kern="1200" cap="none" spc="0" normalizeH="0" baseline="0" noProof="0" dirty="0">
                <a:ln>
                  <a:noFill/>
                </a:ln>
                <a:solidFill>
                  <a:srgbClr val="000000"/>
                </a:solidFill>
                <a:effectLst/>
                <a:uLnTx/>
                <a:uFillTx/>
                <a:latin typeface="Choco"/>
                <a:ea typeface="Choco"/>
                <a:cs typeface="Choco"/>
                <a:sym typeface="Choco"/>
                <a:rtl/>
              </a:rPr>
              <a:t>❌ אף פעם</a:t>
            </a:r>
          </a:p>
          <a:p>
            <a:pPr marL="0" marR="0" lvl="0" indent="0" algn="r" defTabSz="914400" rtl="1" eaLnBrk="1" fontAlgn="auto" latinLnBrk="0" hangingPunct="1">
              <a:lnSpc>
                <a:spcPts val="4200"/>
              </a:lnSpc>
              <a:spcBef>
                <a:spcPts val="0"/>
              </a:spcBef>
              <a:spcAft>
                <a:spcPts val="0"/>
              </a:spcAft>
              <a:buClrTx/>
              <a:buSzTx/>
              <a:buFontTx/>
              <a:buNone/>
              <a:tabLst/>
              <a:defRPr/>
            </a:pPr>
            <a:r>
              <a:rPr kumimoji="0" lang="he-IL" sz="3000" b="0" i="0" u="none" strike="noStrike" kern="1200" cap="none" spc="0" normalizeH="0" baseline="0" noProof="0" dirty="0">
                <a:ln>
                  <a:noFill/>
                </a:ln>
                <a:solidFill>
                  <a:srgbClr val="000000"/>
                </a:solidFill>
                <a:effectLst/>
                <a:uLnTx/>
                <a:uFillTx/>
                <a:latin typeface="Choco"/>
                <a:ea typeface="Choco"/>
                <a:cs typeface="Choco"/>
                <a:sym typeface="Choco"/>
                <a:rtl/>
              </a:rPr>
              <a:t>אל תשתף</a:t>
            </a:r>
            <a:r>
              <a:rPr lang="he-IL" sz="3000" kern="1200" dirty="0">
                <a:latin typeface="Choco"/>
                <a:ea typeface="Choco"/>
                <a:cs typeface="Choco"/>
                <a:sym typeface="Choco"/>
                <a:rtl/>
              </a:rPr>
              <a:t> קוד</a:t>
            </a:r>
            <a:r>
              <a:rPr kumimoji="0" lang="he-IL" sz="3000" b="0" i="0" u="none" strike="noStrike" kern="1200" cap="none" spc="0" normalizeH="0" baseline="0" noProof="0" dirty="0">
                <a:ln>
                  <a:noFill/>
                </a:ln>
                <a:solidFill>
                  <a:srgbClr val="000000"/>
                </a:solidFill>
                <a:effectLst/>
                <a:uLnTx/>
                <a:uFillTx/>
                <a:latin typeface="Choco"/>
                <a:ea typeface="Choco"/>
                <a:cs typeface="Choco"/>
                <a:sym typeface="Choco"/>
                <a:rtl/>
              </a:rPr>
              <a:t> בטלפון, במייל או בהודעה</a:t>
            </a:r>
          </a:p>
          <a:p>
            <a:pPr marL="0" marR="0" lvl="0" indent="0" algn="r" defTabSz="914400" rtl="1" eaLnBrk="1" fontAlgn="auto" latinLnBrk="0" hangingPunct="1">
              <a:lnSpc>
                <a:spcPts val="5880"/>
              </a:lnSpc>
              <a:spcBef>
                <a:spcPts val="0"/>
              </a:spcBef>
              <a:spcAft>
                <a:spcPts val="0"/>
              </a:spcAft>
              <a:buClrTx/>
              <a:buSzTx/>
              <a:buFontTx/>
              <a:buNone/>
              <a:tabLst/>
              <a:defRPr/>
            </a:pPr>
            <a:endParaRPr kumimoji="0" lang="he-IL" sz="3000" b="0" i="0" u="none" strike="noStrike" kern="1200" cap="none" spc="0" normalizeH="0" baseline="0" noProof="0" dirty="0">
              <a:ln>
                <a:noFill/>
              </a:ln>
              <a:solidFill>
                <a:srgbClr val="000000"/>
              </a:solidFill>
              <a:effectLst/>
              <a:uLnTx/>
              <a:uFillTx/>
              <a:latin typeface="Choco"/>
              <a:ea typeface="Choco"/>
              <a:cs typeface="Choco"/>
              <a:sym typeface="Choco"/>
              <a:rtl/>
            </a:endParaRPr>
          </a:p>
        </p:txBody>
      </p:sp>
      <p:sp>
        <p:nvSpPr>
          <p:cNvPr id="16" name="TextBox 16">
            <a:extLst>
              <a:ext uri="{C183D7F6-B498-43B3-948B-1728B52AA6E4}">
                <adec:decorative xmlns:adec="http://schemas.microsoft.com/office/drawing/2017/decorative" val="1"/>
              </a:ext>
            </a:extLst>
          </p:cNvPr>
          <p:cNvSpPr txBox="1"/>
          <p:nvPr/>
        </p:nvSpPr>
        <p:spPr>
          <a:xfrm>
            <a:off x="1125783" y="2758440"/>
            <a:ext cx="3300822" cy="2385060"/>
          </a:xfrm>
          <a:prstGeom prst="rect">
            <a:avLst/>
          </a:prstGeom>
        </p:spPr>
        <p:txBody>
          <a:bodyPr lIns="0" tIns="0" rIns="0" bIns="0" rtlCol="0" anchor="t">
            <a:spAutoFit/>
          </a:bodyPr>
          <a:lstStyle/>
          <a:p>
            <a:pPr marL="0" marR="0" lvl="0" indent="0" algn="r" defTabSz="914400" rtl="1" eaLnBrk="1" fontAlgn="auto" latinLnBrk="0" hangingPunct="1">
              <a:lnSpc>
                <a:spcPts val="4200"/>
              </a:lnSpc>
              <a:spcBef>
                <a:spcPts val="0"/>
              </a:spcBef>
              <a:spcAft>
                <a:spcPts val="0"/>
              </a:spcAft>
              <a:buClrTx/>
              <a:buSzTx/>
              <a:buFontTx/>
              <a:buNone/>
              <a:tabLst/>
              <a:defRPr/>
            </a:pPr>
            <a:r>
              <a:rPr kumimoji="0" lang="ar-EG" sz="3000" b="0" i="0" u="none" strike="noStrike" kern="1200" cap="none" spc="0" normalizeH="0" baseline="0" noProof="0">
                <a:ln>
                  <a:noFill/>
                </a:ln>
                <a:solidFill>
                  <a:srgbClr val="000000"/>
                </a:solidFill>
                <a:effectLst/>
                <a:uLnTx/>
                <a:uFillTx/>
                <a:latin typeface="Choco"/>
                <a:ea typeface="Choco"/>
                <a:cs typeface="Choco"/>
                <a:sym typeface="Choco"/>
                <a:rtl/>
              </a:rPr>
              <a:t>⚠️ </a:t>
            </a:r>
            <a:r>
              <a:rPr kumimoji="0" lang="he-IL" sz="3000" b="0" i="0" u="none" strike="noStrike" kern="1200" cap="none" spc="0" normalizeH="0" baseline="0" noProof="0">
                <a:ln>
                  <a:noFill/>
                </a:ln>
                <a:solidFill>
                  <a:srgbClr val="000000"/>
                </a:solidFill>
                <a:effectLst/>
                <a:uLnTx/>
                <a:uFillTx/>
                <a:latin typeface="Choco"/>
                <a:ea typeface="Choco"/>
                <a:cs typeface="Choco"/>
                <a:sym typeface="Choco"/>
                <a:rtl/>
              </a:rPr>
              <a:t>שים לב</a:t>
            </a:r>
          </a:p>
          <a:p>
            <a:pPr marL="0" marR="0" lvl="0" indent="0" algn="r" defTabSz="914400" rtl="1" eaLnBrk="1" fontAlgn="auto" latinLnBrk="0" hangingPunct="1">
              <a:lnSpc>
                <a:spcPts val="4200"/>
              </a:lnSpc>
              <a:spcBef>
                <a:spcPts val="0"/>
              </a:spcBef>
              <a:spcAft>
                <a:spcPts val="0"/>
              </a:spcAft>
              <a:buClrTx/>
              <a:buSzTx/>
              <a:buFontTx/>
              <a:buNone/>
              <a:tabLst/>
              <a:defRPr/>
            </a:pPr>
            <a:r>
              <a:rPr kumimoji="0" lang="he-IL" sz="3000" b="0" i="0" u="none" strike="noStrike" kern="1200" cap="none" spc="0" normalizeH="0" baseline="0" noProof="0">
                <a:ln>
                  <a:noFill/>
                </a:ln>
                <a:solidFill>
                  <a:srgbClr val="000000"/>
                </a:solidFill>
                <a:effectLst/>
                <a:uLnTx/>
                <a:uFillTx/>
                <a:latin typeface="Choco"/>
                <a:ea typeface="Choco"/>
                <a:cs typeface="Choco"/>
                <a:sym typeface="Choco"/>
                <a:rtl/>
              </a:rPr>
              <a:t>גורמים רשמיים לעולם לא יבקשו ממך את הקוד</a:t>
            </a:r>
          </a:p>
          <a:p>
            <a:pPr marL="0" marR="0" lvl="0" indent="0" algn="r" defTabSz="914400" rtl="1" eaLnBrk="1" fontAlgn="auto" latinLnBrk="0" hangingPunct="1">
              <a:lnSpc>
                <a:spcPts val="5880"/>
              </a:lnSpc>
              <a:spcBef>
                <a:spcPts val="0"/>
              </a:spcBef>
              <a:spcAft>
                <a:spcPts val="0"/>
              </a:spcAft>
              <a:buClrTx/>
              <a:buSzTx/>
              <a:buFontTx/>
              <a:buNone/>
              <a:tabLst/>
              <a:defRPr/>
            </a:pPr>
            <a:endParaRPr kumimoji="0" lang="he-IL" sz="3000" b="0" i="0" u="none" strike="noStrike" kern="1200" cap="none" spc="0" normalizeH="0" baseline="0" noProof="0">
              <a:ln>
                <a:noFill/>
              </a:ln>
              <a:solidFill>
                <a:srgbClr val="000000"/>
              </a:solidFill>
              <a:effectLst/>
              <a:uLnTx/>
              <a:uFillTx/>
              <a:latin typeface="Choco"/>
              <a:ea typeface="Choco"/>
              <a:cs typeface="Choco"/>
              <a:sym typeface="Choco"/>
              <a:rtl/>
            </a:endParaRPr>
          </a:p>
        </p:txBody>
      </p:sp>
      <p:sp>
        <p:nvSpPr>
          <p:cNvPr id="17" name="TextBox 17">
            <a:extLst>
              <a:ext uri="{C183D7F6-B498-43B3-948B-1728B52AA6E4}">
                <adec:decorative xmlns:adec="http://schemas.microsoft.com/office/drawing/2017/decorative" val="1"/>
              </a:ext>
            </a:extLst>
          </p:cNvPr>
          <p:cNvSpPr txBox="1"/>
          <p:nvPr/>
        </p:nvSpPr>
        <p:spPr>
          <a:xfrm>
            <a:off x="804646" y="5067300"/>
            <a:ext cx="7243919" cy="1760097"/>
          </a:xfrm>
          <a:prstGeom prst="rect">
            <a:avLst/>
          </a:prstGeom>
        </p:spPr>
        <p:txBody>
          <a:bodyPr lIns="0" tIns="0" rIns="0" bIns="0" rtlCol="0" anchor="t">
            <a:spAutoFit/>
          </a:bodyPr>
          <a:lstStyle/>
          <a:p>
            <a:pPr marL="0" marR="0" lvl="0" indent="0" algn="r" defTabSz="914400" rtl="1" eaLnBrk="1" fontAlgn="auto" latinLnBrk="0" hangingPunct="1">
              <a:lnSpc>
                <a:spcPts val="4200"/>
              </a:lnSpc>
              <a:spcBef>
                <a:spcPts val="0"/>
              </a:spcBef>
              <a:spcAft>
                <a:spcPts val="0"/>
              </a:spcAft>
              <a:buClrTx/>
              <a:buSzTx/>
              <a:buFontTx/>
              <a:buNone/>
              <a:tabLst/>
              <a:defRPr/>
            </a:pPr>
            <a:r>
              <a:rPr kumimoji="0" lang="he-IL" sz="3000" b="0" i="0" u="none" strike="noStrike" kern="1200" cap="none" spc="0" normalizeH="0" baseline="0" noProof="0" dirty="0">
                <a:ln>
                  <a:noFill/>
                </a:ln>
                <a:solidFill>
                  <a:srgbClr val="000000"/>
                </a:solidFill>
                <a:effectLst/>
                <a:uLnTx/>
                <a:uFillTx/>
                <a:latin typeface="Choco"/>
                <a:ea typeface="Choco"/>
                <a:cs typeface="Choco"/>
                <a:sym typeface="Choco"/>
                <a:rtl/>
              </a:rPr>
              <a:t>✅ הכלל</a:t>
            </a:r>
          </a:p>
          <a:p>
            <a:pPr marL="0" marR="0" lvl="0" indent="0" algn="r" defTabSz="914400" rtl="1" eaLnBrk="1" fontAlgn="auto" latinLnBrk="0" hangingPunct="1">
              <a:lnSpc>
                <a:spcPts val="4200"/>
              </a:lnSpc>
              <a:spcBef>
                <a:spcPts val="0"/>
              </a:spcBef>
              <a:spcAft>
                <a:spcPts val="0"/>
              </a:spcAft>
              <a:buClrTx/>
              <a:buSzTx/>
              <a:buFontTx/>
              <a:buNone/>
              <a:tabLst/>
              <a:defRPr/>
            </a:pPr>
            <a:r>
              <a:rPr kumimoji="0" lang="he-IL" sz="3000" b="0" i="0" u="none" strike="noStrike" kern="1200" cap="none" spc="0" normalizeH="0" baseline="0" noProof="0" dirty="0">
                <a:ln>
                  <a:noFill/>
                </a:ln>
                <a:solidFill>
                  <a:srgbClr val="000000"/>
                </a:solidFill>
                <a:effectLst/>
                <a:uLnTx/>
                <a:uFillTx/>
                <a:latin typeface="Choco"/>
                <a:ea typeface="Choco"/>
                <a:cs typeface="Choco"/>
                <a:sym typeface="Choco"/>
                <a:rtl/>
              </a:rPr>
              <a:t>קוד = רק לך. תמיד. ללא יוצא מן הכלל.</a:t>
            </a:r>
          </a:p>
          <a:p>
            <a:pPr marL="0" marR="0" lvl="0" indent="0" algn="r" defTabSz="914400" rtl="1" eaLnBrk="1" fontAlgn="auto" latinLnBrk="0" hangingPunct="1">
              <a:lnSpc>
                <a:spcPts val="5880"/>
              </a:lnSpc>
              <a:spcBef>
                <a:spcPts val="0"/>
              </a:spcBef>
              <a:spcAft>
                <a:spcPts val="0"/>
              </a:spcAft>
              <a:buClrTx/>
              <a:buSzTx/>
              <a:buFontTx/>
              <a:buNone/>
              <a:tabLst/>
              <a:defRPr/>
            </a:pPr>
            <a:endParaRPr kumimoji="0" lang="he-IL" sz="3000" b="0" i="0" u="none" strike="noStrike" kern="1200" cap="none" spc="0" normalizeH="0" baseline="0" noProof="0" dirty="0">
              <a:ln>
                <a:noFill/>
              </a:ln>
              <a:solidFill>
                <a:srgbClr val="000000"/>
              </a:solidFill>
              <a:effectLst/>
              <a:uLnTx/>
              <a:uFillTx/>
              <a:latin typeface="Choco"/>
              <a:ea typeface="Choco"/>
              <a:cs typeface="Choco"/>
              <a:sym typeface="Choco"/>
              <a:rt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8">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a:lstStyle/>
          <a:p>
            <a:endParaRPr lang="he-IL"/>
          </a:p>
        </p:txBody>
      </p:sp>
      <p:sp>
        <p:nvSpPr>
          <p:cNvPr id="137" name="Google Shape;137;p8"/>
          <p:cNvSpPr txBox="1">
            <a:spLocks noGrp="1"/>
          </p:cNvSpPr>
          <p:nvPr>
            <p:ph type="title" idx="4294967295"/>
          </p:nvPr>
        </p:nvSpPr>
        <p:spPr>
          <a:xfrm>
            <a:off x="479367" y="4087869"/>
            <a:ext cx="8155200" cy="544590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נבו חזר לקופה. "אל תדאג, אני אשלם עליך בכרטיס אשראי  ותחזיר לי אחר כך," הוא אמר.</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 הוא העביר את הכרטיס ושוב נשמע "ביפ".</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כשישבו לאכול, נבו אמר: "זה נראה קל, אבל ה'ביפ' הזה קצת מסוכן.</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 כשמשלמים ככה, לא מרגישים שהכסף יוצא.</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 זה מרגיש כאילו הפיצה בחינם, עד שרואים בבנק כמה כסף נגמר."</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endParaRPr kumimoji="0" lang="iw-IL" sz="29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38" name="Google Shape;138;p8" descr="שני הנערים יושבים בשולחן במסעדת המזון המהיר, כשלפניהם מגשים עם משולשי פיצה וכוסות שתייה.&#10;&#10;הנער בקפוצ'ון הירוק מחייך ומציג לחברו כרטיס אשראי או כרטיס דיגיטלי כסוף שהוא מחזיק בידיו.&#10;&#10;הנער בחולצה הכחולה מביט בו ובעניין, ונראה שהוא מקשיב להסבר שלו (כפתרון לבעיית המזומן מהשלבים הקודמים)."/>
          <p:cNvPicPr preferRelativeResize="0"/>
          <p:nvPr/>
        </p:nvPicPr>
        <p:blipFill>
          <a:blip r:embed="rId4">
            <a:alphaModFix/>
          </a:blip>
          <a:stretch>
            <a:fillRect/>
          </a:stretch>
        </p:blipFill>
        <p:spPr>
          <a:xfrm>
            <a:off x="9121400" y="419100"/>
            <a:ext cx="7048500" cy="97536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9">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a:lstStyle/>
          <a:p>
            <a:endParaRPr lang="he-IL"/>
          </a:p>
        </p:txBody>
      </p:sp>
      <p:sp>
        <p:nvSpPr>
          <p:cNvPr id="145" name="Google Shape;145;p9"/>
          <p:cNvSpPr txBox="1">
            <a:spLocks noGrp="1"/>
          </p:cNvSpPr>
          <p:nvPr>
            <p:ph type="title" idx="4294967295"/>
          </p:nvPr>
        </p:nvSpPr>
        <p:spPr>
          <a:xfrm>
            <a:off x="447567" y="4580756"/>
            <a:ext cx="8155207" cy="3583939"/>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"ויש עוד משהו," אמר נבו והראה לעידן את הטלפון. </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"אם אני מבזבז יותר מדי כסף, הבנק לוקח ממני עוד כסף כקנס. זה נקרא ריבית."</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הוא הסביר: "באשראי קל מאוד לבזבז כסף שאין לך באמת. זאת מלכודת. אתה קונה וקונה, ובסוף החודש אתה מגלה שאתה בחובות."</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endParaRPr kumimoji="0" lang="iw-IL" sz="29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44" name="Google Shape;144;p9" descr="הנער בקפוצ'ון הירוק מחזיק ומציג לראווה טלפון חכם, שעליו פתוחה אפליקציה המציגה פירוט עסקאות, רשימה מרובת שורות ולוגו עגול אדום בראשה.&#10;&#10;הנער בחולצה הכחולה מביט במסך בעיניים לרווחה ובפה פתוח בהבעה של הפתעה והתפעלות, ומצביע עם האצבע לעבר הצג.&#10;&#10;השניים יושבים זה לצד זה צמודים אל השולחן, ונראה שהם בוחנים יחד את הנתונים הדיגיטליים בטלפון."/>
          <p:cNvSpPr/>
          <p:nvPr/>
        </p:nvSpPr>
        <p:spPr>
          <a:xfrm>
            <a:off x="10003584" y="825078"/>
            <a:ext cx="6128291" cy="8754701"/>
          </a:xfrm>
          <a:custGeom>
            <a:avLst/>
            <a:gdLst/>
            <a:ahLst/>
            <a:cxnLst/>
            <a:rect l="l" t="t" r="r" b="b"/>
            <a:pathLst>
              <a:path w="6128291" h="8754701" extrusionOk="0">
                <a:moveTo>
                  <a:pt x="0" y="0"/>
                </a:moveTo>
                <a:lnTo>
                  <a:pt x="6128291" y="0"/>
                </a:lnTo>
                <a:lnTo>
                  <a:pt x="6128291" y="8754701"/>
                </a:lnTo>
                <a:lnTo>
                  <a:pt x="0" y="8754701"/>
                </a:lnTo>
                <a:lnTo>
                  <a:pt x="0" y="0"/>
                </a:lnTo>
                <a:close/>
              </a:path>
            </a:pathLst>
          </a:custGeom>
          <a:blipFill rotWithShape="1">
            <a:blip r:embed="rId4">
              <a:alphaModFix/>
            </a:blip>
            <a:stretch>
              <a:fillRect/>
            </a:stretch>
          </a:blipFill>
          <a:ln>
            <a:noFill/>
          </a:ln>
        </p:spPr>
        <p:txBody>
          <a:bodyPr/>
          <a:lstStyle/>
          <a:p>
            <a:endParaRPr lang="he-IL"/>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10">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a:lstStyle/>
          <a:p>
            <a:endParaRPr lang="he-IL"/>
          </a:p>
        </p:txBody>
      </p:sp>
      <p:sp>
        <p:nvSpPr>
          <p:cNvPr id="152" name="Google Shape;152;p10"/>
          <p:cNvSpPr txBox="1">
            <a:spLocks noGrp="1"/>
          </p:cNvSpPr>
          <p:nvPr>
            <p:ph type="title" idx="4294967295"/>
          </p:nvPr>
        </p:nvSpPr>
        <p:spPr>
          <a:xfrm>
            <a:off x="431668" y="4230965"/>
            <a:ext cx="8155207" cy="3069589"/>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עידן הסתכל על ה-100 ש"ח שחזרו לכיס. הוא הבין שהשטר עוזר לו לא לבזבז יותר מדי.</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"אולי אפתח חשבון בנק שיהיה לי נוח," חשב עידן, "אבל תמיד אשמור גם מזומן בכיס. </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ככה אני אראה את הכסף בעיניים ולא אבזבז סתם."</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r" defTabSz="914400" rtl="1" eaLnBrk="1" fontAlgn="auto" latinLnBrk="0" hangingPunct="1">
              <a:lnSpc>
                <a:spcPct val="140000"/>
              </a:lnSpc>
              <a:spcBef>
                <a:spcPts val="0"/>
              </a:spcBef>
              <a:spcAft>
                <a:spcPts val="0"/>
              </a:spcAft>
              <a:buClr>
                <a:srgbClr val="000000"/>
              </a:buClr>
              <a:buSzPts val="2900"/>
              <a:buFont typeface="Arial"/>
              <a:buNone/>
              <a:tabLst/>
              <a:defRPr/>
            </a:pPr>
            <a:endParaRPr kumimoji="0" lang="iw-IL" sz="29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51" name="Google Shape;151;p10" descr="הנער בחולצה הכחולה יושב ליד שולחן ומביט הצידה במבט מרוכז ומהרהר.&#10;&#10;הוא מחזיק בידו האחת מורמת את השטר הכתום (שטר של 100 ש&quot;ח) ובוחן אותו.&#10;&#10;ידו השנייה נחה על השולחן, כשאצבעו נוגעת בדף נייר מקופל."/>
          <p:cNvSpPr/>
          <p:nvPr/>
        </p:nvSpPr>
        <p:spPr>
          <a:xfrm>
            <a:off x="10130781" y="544435"/>
            <a:ext cx="6324741" cy="9035345"/>
          </a:xfrm>
          <a:custGeom>
            <a:avLst/>
            <a:gdLst/>
            <a:ahLst/>
            <a:cxnLst/>
            <a:rect l="l" t="t" r="r" b="b"/>
            <a:pathLst>
              <a:path w="6324741" h="9035345" extrusionOk="0">
                <a:moveTo>
                  <a:pt x="0" y="0"/>
                </a:moveTo>
                <a:lnTo>
                  <a:pt x="6324741" y="0"/>
                </a:lnTo>
                <a:lnTo>
                  <a:pt x="6324741" y="9035344"/>
                </a:lnTo>
                <a:lnTo>
                  <a:pt x="0" y="9035344"/>
                </a:lnTo>
                <a:lnTo>
                  <a:pt x="0" y="0"/>
                </a:lnTo>
                <a:close/>
              </a:path>
            </a:pathLst>
          </a:custGeom>
          <a:blipFill rotWithShape="1">
            <a:blip r:embed="rId4">
              <a:alphaModFix/>
            </a:blip>
            <a:stretch>
              <a:fillRect/>
            </a:stretch>
          </a:blipFill>
          <a:ln>
            <a:noFill/>
          </a:ln>
        </p:spPr>
        <p:txBody>
          <a:bodyPr/>
          <a:lstStyle/>
          <a:p>
            <a:endParaRPr lang="he-IL"/>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1">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3">
              <a:alphaModFix/>
            </a:blip>
            <a:stretch>
              <a:fillRect/>
            </a:stretch>
          </a:blipFill>
          <a:ln>
            <a:noFill/>
          </a:ln>
        </p:spPr>
        <p:txBody>
          <a:bodyPr/>
          <a:lstStyle/>
          <a:p>
            <a:endParaRPr lang="he-IL"/>
          </a:p>
        </p:txBody>
      </p:sp>
      <p:sp>
        <p:nvSpPr>
          <p:cNvPr id="159" name="Google Shape;159;p11"/>
          <p:cNvSpPr txBox="1"/>
          <p:nvPr/>
        </p:nvSpPr>
        <p:spPr>
          <a:xfrm>
            <a:off x="542965" y="3102094"/>
            <a:ext cx="8155207" cy="3583939"/>
          </a:xfrm>
          <a:prstGeom prst="rect">
            <a:avLst/>
          </a:prstGeom>
          <a:noFill/>
          <a:ln>
            <a:noFill/>
          </a:ln>
        </p:spPr>
        <p:txBody>
          <a:bodyPr spcFirstLastPara="1" wrap="square" lIns="0" tIns="0" rIns="0" bIns="0" anchor="t" anchorCtr="0">
            <a:spAutoFit/>
          </a:bodyPr>
          <a:lstStyle/>
          <a:p>
            <a:pPr marL="626117" marR="0" lvl="1" indent="-313059" algn="r" rtl="1">
              <a:lnSpc>
                <a:spcPct val="140000"/>
              </a:lnSpc>
              <a:spcBef>
                <a:spcPts val="0"/>
              </a:spcBef>
              <a:spcAft>
                <a:spcPts val="0"/>
              </a:spcAft>
              <a:buClr>
                <a:srgbClr val="000000"/>
              </a:buClr>
              <a:buSzPts val="2900"/>
              <a:buFont typeface="Arial"/>
              <a:buChar char="•"/>
            </a:pPr>
            <a:r>
              <a:rPr lang="iw-IL" sz="2900" b="0" i="0" u="none" strike="noStrike" cap="none">
                <a:solidFill>
                  <a:srgbClr val="000000"/>
                </a:solidFill>
                <a:latin typeface="Arial"/>
                <a:ea typeface="Arial"/>
                <a:cs typeface="Arial"/>
                <a:sym typeface="Arial"/>
              </a:rPr>
              <a:t>כשאתם נותנים שטר של 100 ש"ח, אתם מרגישים שהכיס נהיה "קל" יותר?</a:t>
            </a:r>
            <a:endParaRPr sz="1400" b="0" i="0" u="none" strike="noStrike" cap="none">
              <a:solidFill>
                <a:srgbClr val="000000"/>
              </a:solidFill>
              <a:latin typeface="Arial"/>
              <a:ea typeface="Arial"/>
              <a:cs typeface="Arial"/>
              <a:sym typeface="Arial"/>
            </a:endParaRPr>
          </a:p>
          <a:p>
            <a:pPr marL="626117" marR="0" lvl="1" indent="-313059" algn="r" rtl="1">
              <a:lnSpc>
                <a:spcPct val="140000"/>
              </a:lnSpc>
              <a:spcBef>
                <a:spcPts val="0"/>
              </a:spcBef>
              <a:spcAft>
                <a:spcPts val="0"/>
              </a:spcAft>
              <a:buClr>
                <a:srgbClr val="000000"/>
              </a:buClr>
              <a:buSzPts val="2900"/>
              <a:buFont typeface="Arial"/>
              <a:buChar char="•"/>
            </a:pPr>
            <a:r>
              <a:rPr lang="iw-IL" sz="2900" b="0" i="0" u="none" strike="noStrike" cap="none">
                <a:solidFill>
                  <a:srgbClr val="000000"/>
                </a:solidFill>
                <a:latin typeface="Arial"/>
                <a:ea typeface="Arial"/>
                <a:cs typeface="Arial"/>
                <a:sym typeface="Arial"/>
              </a:rPr>
              <a:t>למה כשלוחצים "ביפ" בטלפון, זה מרגיש כאילו לא שילמנו בכלל?</a:t>
            </a:r>
            <a:endParaRPr sz="1400" b="0" i="0" u="none" strike="noStrike" cap="none">
              <a:solidFill>
                <a:srgbClr val="000000"/>
              </a:solidFill>
              <a:latin typeface="Arial"/>
              <a:ea typeface="Arial"/>
              <a:cs typeface="Arial"/>
              <a:sym typeface="Arial"/>
            </a:endParaRPr>
          </a:p>
          <a:p>
            <a:pPr marL="626117" marR="0" lvl="1" indent="-313059" algn="r" rtl="1">
              <a:lnSpc>
                <a:spcPct val="140000"/>
              </a:lnSpc>
              <a:spcBef>
                <a:spcPts val="0"/>
              </a:spcBef>
              <a:spcAft>
                <a:spcPts val="0"/>
              </a:spcAft>
              <a:buClr>
                <a:srgbClr val="000000"/>
              </a:buClr>
              <a:buSzPts val="2900"/>
              <a:buFont typeface="Arial"/>
              <a:buChar char="•"/>
            </a:pPr>
            <a:r>
              <a:rPr lang="iw-IL" sz="2900" b="0" i="0" u="none" strike="noStrike" cap="none">
                <a:solidFill>
                  <a:srgbClr val="000000"/>
                </a:solidFill>
                <a:latin typeface="Arial"/>
                <a:ea typeface="Arial"/>
                <a:cs typeface="Arial"/>
                <a:sym typeface="Arial"/>
              </a:rPr>
              <a:t>האם קל לכם יותר להגיד "לא" לקנייה כשאתם מחזיקים כסף מזומן ביד?</a:t>
            </a:r>
            <a:endParaRPr sz="1400" b="0" i="0" u="none" strike="noStrike" cap="none">
              <a:solidFill>
                <a:srgbClr val="000000"/>
              </a:solidFill>
              <a:latin typeface="Arial"/>
              <a:ea typeface="Arial"/>
              <a:cs typeface="Arial"/>
              <a:sym typeface="Arial"/>
            </a:endParaRPr>
          </a:p>
          <a:p>
            <a:pPr marL="0" marR="0" lvl="0" indent="0" algn="r" rtl="1">
              <a:lnSpc>
                <a:spcPct val="140000"/>
              </a:lnSpc>
              <a:spcBef>
                <a:spcPts val="0"/>
              </a:spcBef>
              <a:spcAft>
                <a:spcPts val="0"/>
              </a:spcAft>
              <a:buClr>
                <a:srgbClr val="000000"/>
              </a:buClr>
              <a:buSzPts val="2900"/>
              <a:buFont typeface="Arial"/>
              <a:buNone/>
            </a:pPr>
            <a:endParaRPr sz="2900" b="0" i="0" u="none" strike="noStrike" cap="none">
              <a:solidFill>
                <a:srgbClr val="000000"/>
              </a:solidFill>
              <a:latin typeface="Arial"/>
              <a:ea typeface="Arial"/>
              <a:cs typeface="Arial"/>
              <a:sym typeface="Arial"/>
            </a:endParaRPr>
          </a:p>
        </p:txBody>
      </p:sp>
      <p:sp>
        <p:nvSpPr>
          <p:cNvPr id="160" name="Google Shape;160;p11"/>
          <p:cNvSpPr txBox="1">
            <a:spLocks noGrp="1"/>
          </p:cNvSpPr>
          <p:nvPr>
            <p:ph type="title" idx="4294967295"/>
          </p:nvPr>
        </p:nvSpPr>
        <p:spPr>
          <a:xfrm>
            <a:off x="542965" y="8353599"/>
            <a:ext cx="8155207" cy="152654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just" defTabSz="914400" rtl="1" eaLnBrk="1" fontAlgn="auto" latinLnBrk="0" hangingPunct="1">
              <a:lnSpc>
                <a:spcPct val="140000"/>
              </a:lnSpc>
              <a:spcBef>
                <a:spcPts val="0"/>
              </a:spcBef>
              <a:spcAft>
                <a:spcPts val="0"/>
              </a:spcAft>
              <a:buClr>
                <a:srgbClr val="000000"/>
              </a:buClr>
              <a:buSzPts val="2900"/>
              <a:buFont typeface="Arial"/>
              <a:buNone/>
              <a:tabLst/>
              <a:defRPr/>
            </a:pPr>
            <a:r>
              <a:rPr kumimoji="0" lang="iw-IL" sz="2900" b="0" i="0" u="none" strike="noStrike" kern="0" cap="none" spc="0" normalizeH="0" baseline="0" noProof="0" dirty="0">
                <a:ln>
                  <a:noFill/>
                </a:ln>
                <a:solidFill>
                  <a:srgbClr val="000000"/>
                </a:solidFill>
                <a:effectLst/>
                <a:uLnTx/>
                <a:uFillTx/>
                <a:latin typeface="Arial"/>
                <a:ea typeface="Arial"/>
                <a:cs typeface="Arial"/>
                <a:sym typeface="Arial"/>
              </a:rPr>
              <a:t> כשאנחנו רואים את השטר יוצא מהיד, המוח שלנו מבין שמשהו חסר. בטלפון, המספרים הם רק ציור על מסך, ולכן קל לנו להתבלבל ולבזבז יותר.</a:t>
            </a:r>
            <a:endParaRPr kumimoji="0" lang="iw-IL"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58" name="Google Shape;158;p11" descr="הנער בחולצה הכחולה עומד ומביט קדימה בחיוך קל ורגוע, ונראה מרוצה.&#10;&#10;הוא מכניס חזרה את השטר הכתום (שטר של 100 ש&quot;ח) לתוך ארנק עור חום שהוא מחזיק בידו.&#10;&#10;הרקע: הוא נמצא בתוך מבנה ציבורי , כאשר מאחוריו דלתות זכוכית גדולות המובילות החוצה ומעליהן שלט יציאה ירוק באנגלית (&quot;EXIT&quot;).יציאה"/>
          <p:cNvSpPr/>
          <p:nvPr/>
        </p:nvSpPr>
        <p:spPr>
          <a:xfrm>
            <a:off x="9542496" y="671926"/>
            <a:ext cx="6445749" cy="9208212"/>
          </a:xfrm>
          <a:custGeom>
            <a:avLst/>
            <a:gdLst/>
            <a:ahLst/>
            <a:cxnLst/>
            <a:rect l="l" t="t" r="r" b="b"/>
            <a:pathLst>
              <a:path w="6445749" h="9208212" extrusionOk="0">
                <a:moveTo>
                  <a:pt x="0" y="0"/>
                </a:moveTo>
                <a:lnTo>
                  <a:pt x="6445749" y="0"/>
                </a:lnTo>
                <a:lnTo>
                  <a:pt x="6445749" y="9208212"/>
                </a:lnTo>
                <a:lnTo>
                  <a:pt x="0" y="9208212"/>
                </a:lnTo>
                <a:lnTo>
                  <a:pt x="0" y="0"/>
                </a:lnTo>
                <a:close/>
              </a:path>
            </a:pathLst>
          </a:custGeom>
          <a:blipFill rotWithShape="1">
            <a:blip r:embed="rId4">
              <a:alphaModFix/>
            </a:blip>
            <a:stretch>
              <a:fillRect/>
            </a:stretch>
          </a:blipFill>
          <a:ln>
            <a:noFill/>
          </a:ln>
        </p:spPr>
        <p:txBody>
          <a:bodyPr/>
          <a:lstStyle/>
          <a:p>
            <a:endParaRPr lang="he-IL"/>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4" name="TextBox 4"/>
          <p:cNvSpPr txBox="1">
            <a:spLocks noGrp="1"/>
          </p:cNvSpPr>
          <p:nvPr>
            <p:ph type="title" idx="4294967295"/>
          </p:nvPr>
        </p:nvSpPr>
        <p:spPr>
          <a:xfrm>
            <a:off x="9326148" y="605822"/>
            <a:ext cx="5804743" cy="246824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9379"/>
              </a:lnSpc>
              <a:spcBef>
                <a:spcPts val="0"/>
              </a:spcBef>
              <a:spcAft>
                <a:spcPts val="0"/>
              </a:spcAft>
              <a:buClrTx/>
              <a:buSzTx/>
              <a:buFontTx/>
              <a:buNone/>
              <a:tabLst/>
              <a:defRPr/>
            </a:pPr>
            <a:r>
              <a:rPr kumimoji="0" lang="he-IL" sz="6699" b="0" i="0" u="none" strike="noStrike" kern="1200" cap="none" spc="0" normalizeH="0" baseline="0" noProof="0" dirty="0">
                <a:ln>
                  <a:noFill/>
                </a:ln>
                <a:solidFill>
                  <a:srgbClr val="000000"/>
                </a:solidFill>
                <a:effectLst/>
                <a:uLnTx/>
                <a:uFillTx/>
                <a:latin typeface="Choco"/>
                <a:ea typeface="Choco"/>
                <a:cs typeface="Choco"/>
                <a:sym typeface="Choco"/>
                <a:rtl/>
              </a:rPr>
              <a:t>המילון הפיננסי שלך</a:t>
            </a:r>
          </a:p>
          <a:p>
            <a:pPr marL="0" marR="0" lvl="0" indent="0" algn="ctr" defTabSz="914400" rtl="1" eaLnBrk="1" fontAlgn="auto" latinLnBrk="0" hangingPunct="1">
              <a:lnSpc>
                <a:spcPts val="9379"/>
              </a:lnSpc>
              <a:spcBef>
                <a:spcPts val="0"/>
              </a:spcBef>
              <a:spcAft>
                <a:spcPts val="0"/>
              </a:spcAft>
              <a:buClrTx/>
              <a:buSzTx/>
              <a:buFontTx/>
              <a:buNone/>
              <a:tabLst/>
              <a:defRPr/>
            </a:pPr>
            <a:endParaRPr kumimoji="0" lang="he-IL" sz="6699" b="0" i="0" u="none" strike="noStrike" kern="1200" cap="none" spc="0" normalizeH="0" baseline="0" noProof="0" dirty="0">
              <a:ln>
                <a:noFill/>
              </a:ln>
              <a:solidFill>
                <a:srgbClr val="000000"/>
              </a:solidFill>
              <a:effectLst/>
              <a:uLnTx/>
              <a:uFillTx/>
              <a:latin typeface="Choco"/>
              <a:ea typeface="Choco"/>
              <a:cs typeface="Choco"/>
              <a:sym typeface="Choco"/>
              <a:rtl/>
            </a:endParaRPr>
          </a:p>
        </p:txBody>
      </p:sp>
      <p:sp>
        <p:nvSpPr>
          <p:cNvPr id="3" name="Freeform 3" descr="יתרה &#10;כמה כסף נמצא &#10;בחשבון שלך- &#10;הבסיס לכל החלטה&#10; פיננסית&#10;"/>
          <p:cNvSpPr/>
          <p:nvPr/>
        </p:nvSpPr>
        <p:spPr>
          <a:xfrm>
            <a:off x="12875839" y="3642585"/>
            <a:ext cx="5033394" cy="4114800"/>
          </a:xfrm>
          <a:custGeom>
            <a:avLst/>
            <a:gdLst/>
            <a:ahLst/>
            <a:cxnLst/>
            <a:rect l="l" t="t" r="r" b="b"/>
            <a:pathLst>
              <a:path w="5033394" h="4114800">
                <a:moveTo>
                  <a:pt x="0" y="0"/>
                </a:moveTo>
                <a:lnTo>
                  <a:pt x="5033395" y="0"/>
                </a:lnTo>
                <a:lnTo>
                  <a:pt x="5033395"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5" name="TextBox 5">
            <a:extLst>
              <a:ext uri="{C183D7F6-B498-43B3-948B-1728B52AA6E4}">
                <adec:decorative xmlns:adec="http://schemas.microsoft.com/office/drawing/2017/decorative" val="1"/>
              </a:ext>
            </a:extLst>
          </p:cNvPr>
          <p:cNvSpPr txBox="1"/>
          <p:nvPr/>
        </p:nvSpPr>
        <p:spPr>
          <a:xfrm>
            <a:off x="13042866" y="3810225"/>
            <a:ext cx="4216434" cy="3732432"/>
          </a:xfrm>
          <a:prstGeom prst="rect">
            <a:avLst/>
          </a:prstGeom>
        </p:spPr>
        <p:txBody>
          <a:bodyPr wrap="square" lIns="0" tIns="0" rIns="0" bIns="0" rtlCol="0" anchor="t">
            <a:spAutoFit/>
          </a:bodyPr>
          <a:lstStyle/>
          <a:p>
            <a:pPr marL="0" marR="0" lvl="0" indent="0" algn="ctr" defTabSz="914400" rtl="1" eaLnBrk="1" fontAlgn="auto" latinLnBrk="0" hangingPunct="1">
              <a:lnSpc>
                <a:spcPts val="5880"/>
              </a:lnSpc>
              <a:spcBef>
                <a:spcPts val="0"/>
              </a:spcBef>
              <a:spcAft>
                <a:spcPts val="0"/>
              </a:spcAft>
              <a:buClrTx/>
              <a:buSzTx/>
              <a:buFontTx/>
              <a:buNone/>
              <a:tabLst/>
              <a:defRPr/>
            </a:pPr>
            <a:r>
              <a:rPr kumimoji="0" lang="he-IL" sz="3600" b="0" i="0" u="none" strike="noStrike" kern="1200" cap="none" spc="0" normalizeH="0" baseline="0" noProof="0" dirty="0">
                <a:ln>
                  <a:noFill/>
                </a:ln>
                <a:solidFill>
                  <a:srgbClr val="000000"/>
                </a:solidFill>
                <a:effectLst/>
                <a:uLnTx/>
                <a:uFillTx/>
                <a:latin typeface="Choco"/>
                <a:ea typeface="Choco"/>
                <a:cs typeface="Choco"/>
                <a:sym typeface="Choco"/>
                <a:rtl/>
              </a:rPr>
              <a:t>יתרה </a:t>
            </a:r>
          </a:p>
          <a:p>
            <a:pPr marL="0" marR="0" lvl="0" indent="0" algn="ctr" defTabSz="914400" rtl="1" eaLnBrk="1" fontAlgn="auto" latinLnBrk="0" hangingPunct="1">
              <a:lnSpc>
                <a:spcPts val="5880"/>
              </a:lnSpc>
              <a:spcBef>
                <a:spcPts val="0"/>
              </a:spcBef>
              <a:spcAft>
                <a:spcPts val="0"/>
              </a:spcAft>
              <a:buClrTx/>
              <a:buSzTx/>
              <a:buFontTx/>
              <a:buNone/>
              <a:tabLst/>
              <a:defRPr/>
            </a:pPr>
            <a:r>
              <a:rPr kumimoji="0" lang="he-IL" sz="3600" b="0" i="0" u="none" strike="noStrike" kern="1200" cap="none" spc="0" normalizeH="0" baseline="0" noProof="0" dirty="0">
                <a:ln>
                  <a:noFill/>
                </a:ln>
                <a:solidFill>
                  <a:srgbClr val="000000"/>
                </a:solidFill>
                <a:effectLst/>
                <a:uLnTx/>
                <a:uFillTx/>
                <a:latin typeface="Choco"/>
                <a:ea typeface="Choco"/>
                <a:cs typeface="Choco"/>
                <a:sym typeface="Choco"/>
                <a:rtl/>
              </a:rPr>
              <a:t>כמה כסף נמצא </a:t>
            </a:r>
          </a:p>
          <a:p>
            <a:pPr marL="0" marR="0" lvl="0" indent="0" algn="ctr" defTabSz="914400" rtl="1" eaLnBrk="1" fontAlgn="auto" latinLnBrk="0" hangingPunct="1">
              <a:lnSpc>
                <a:spcPts val="5880"/>
              </a:lnSpc>
              <a:spcBef>
                <a:spcPts val="0"/>
              </a:spcBef>
              <a:spcAft>
                <a:spcPts val="0"/>
              </a:spcAft>
              <a:buClrTx/>
              <a:buSzTx/>
              <a:buFontTx/>
              <a:buNone/>
              <a:tabLst/>
              <a:defRPr/>
            </a:pPr>
            <a:r>
              <a:rPr kumimoji="0" lang="he-IL" sz="3600" b="0" i="0" u="none" strike="noStrike" kern="1200" cap="none" spc="0" normalizeH="0" baseline="0" noProof="0" dirty="0">
                <a:ln>
                  <a:noFill/>
                </a:ln>
                <a:solidFill>
                  <a:srgbClr val="000000"/>
                </a:solidFill>
                <a:effectLst/>
                <a:uLnTx/>
                <a:uFillTx/>
                <a:latin typeface="Choco"/>
                <a:ea typeface="Choco"/>
                <a:cs typeface="Choco"/>
                <a:sym typeface="Choco"/>
                <a:rtl/>
              </a:rPr>
              <a:t>בחשבון שלך- </a:t>
            </a:r>
          </a:p>
          <a:p>
            <a:pPr marL="0" marR="0" lvl="0" indent="0" algn="ctr" defTabSz="914400" rtl="1" eaLnBrk="1" fontAlgn="auto" latinLnBrk="0" hangingPunct="1">
              <a:lnSpc>
                <a:spcPts val="5880"/>
              </a:lnSpc>
              <a:spcBef>
                <a:spcPts val="0"/>
              </a:spcBef>
              <a:spcAft>
                <a:spcPts val="0"/>
              </a:spcAft>
              <a:buClrTx/>
              <a:buSzTx/>
              <a:buFontTx/>
              <a:buNone/>
              <a:tabLst/>
              <a:defRPr/>
            </a:pPr>
            <a:r>
              <a:rPr kumimoji="0" lang="he-IL" sz="3600" b="0" i="0" u="none" strike="noStrike" kern="1200" cap="none" spc="0" normalizeH="0" baseline="0" noProof="0" dirty="0">
                <a:ln>
                  <a:noFill/>
                </a:ln>
                <a:solidFill>
                  <a:srgbClr val="000000"/>
                </a:solidFill>
                <a:effectLst/>
                <a:uLnTx/>
                <a:uFillTx/>
                <a:latin typeface="Choco"/>
                <a:ea typeface="Choco"/>
                <a:cs typeface="Choco"/>
                <a:sym typeface="Choco"/>
                <a:rtl/>
              </a:rPr>
              <a:t>הבסיס לכל החלטה</a:t>
            </a:r>
          </a:p>
          <a:p>
            <a:pPr marL="0" marR="0" lvl="0" indent="0" algn="ctr" defTabSz="914400" rtl="1" eaLnBrk="1" fontAlgn="auto" latinLnBrk="0" hangingPunct="1">
              <a:lnSpc>
                <a:spcPts val="5880"/>
              </a:lnSpc>
              <a:spcBef>
                <a:spcPts val="0"/>
              </a:spcBef>
              <a:spcAft>
                <a:spcPts val="0"/>
              </a:spcAft>
              <a:buClrTx/>
              <a:buSzTx/>
              <a:buFontTx/>
              <a:buNone/>
              <a:tabLst/>
              <a:defRPr/>
            </a:pPr>
            <a:r>
              <a:rPr kumimoji="0" lang="he-IL" sz="3600" b="0" i="0" u="none" strike="noStrike" kern="1200" cap="none" spc="0" normalizeH="0" baseline="0" noProof="0" dirty="0">
                <a:ln>
                  <a:noFill/>
                </a:ln>
                <a:solidFill>
                  <a:srgbClr val="000000"/>
                </a:solidFill>
                <a:effectLst/>
                <a:uLnTx/>
                <a:uFillTx/>
                <a:latin typeface="Choco"/>
                <a:ea typeface="Choco"/>
                <a:cs typeface="Choco"/>
                <a:sym typeface="Choco"/>
                <a:rtl/>
              </a:rPr>
              <a:t> פיננסית</a:t>
            </a:r>
          </a:p>
        </p:txBody>
      </p:sp>
      <p:sp>
        <p:nvSpPr>
          <p:cNvPr id="6" name="TextBox 6"/>
          <p:cNvSpPr txBox="1"/>
          <p:nvPr/>
        </p:nvSpPr>
        <p:spPr>
          <a:xfrm>
            <a:off x="6826380" y="4126698"/>
            <a:ext cx="4366022" cy="3783087"/>
          </a:xfrm>
          <a:prstGeom prst="rect">
            <a:avLst/>
          </a:prstGeom>
        </p:spPr>
        <p:txBody>
          <a:bodyPr lIns="0" tIns="0" rIns="0" bIns="0" rtlCol="0" anchor="t">
            <a:spAutoFit/>
          </a:bodyPr>
          <a:lstStyle/>
          <a:p>
            <a:pPr marL="0" marR="0" lvl="0" indent="0" algn="ctr" defTabSz="914400" rtl="1" eaLnBrk="1" fontAlgn="auto" latinLnBrk="0" hangingPunct="1">
              <a:lnSpc>
                <a:spcPts val="5880"/>
              </a:lnSpc>
              <a:spcBef>
                <a:spcPts val="0"/>
              </a:spcBef>
              <a:spcAft>
                <a:spcPts val="0"/>
              </a:spcAft>
              <a:buClrTx/>
              <a:buSzTx/>
              <a:buFontTx/>
              <a:buNone/>
              <a:tabLst/>
              <a:defRPr/>
            </a:pPr>
            <a:r>
              <a:rPr kumimoji="0" lang="he-IL" sz="3600" b="0" i="0" u="none" strike="noStrike" kern="1200" cap="none" spc="0" normalizeH="0" baseline="0" noProof="0" dirty="0">
                <a:ln>
                  <a:noFill/>
                </a:ln>
                <a:solidFill>
                  <a:srgbClr val="000000"/>
                </a:solidFill>
                <a:effectLst/>
                <a:uLnTx/>
                <a:uFillTx/>
                <a:latin typeface="Choco"/>
                <a:ea typeface="Choco"/>
                <a:cs typeface="Choco"/>
                <a:sym typeface="Choco"/>
                <a:rtl/>
              </a:rPr>
              <a:t>אוברדרפט</a:t>
            </a:r>
          </a:p>
          <a:p>
            <a:pPr marL="0" marR="0" lvl="0" indent="0" algn="ctr" defTabSz="914400" rtl="1" eaLnBrk="1" fontAlgn="auto" latinLnBrk="0" hangingPunct="1">
              <a:lnSpc>
                <a:spcPts val="5880"/>
              </a:lnSpc>
              <a:spcBef>
                <a:spcPts val="0"/>
              </a:spcBef>
              <a:spcAft>
                <a:spcPts val="0"/>
              </a:spcAft>
              <a:buClrTx/>
              <a:buSzTx/>
              <a:buFontTx/>
              <a:buNone/>
              <a:tabLst/>
              <a:defRPr/>
            </a:pPr>
            <a:r>
              <a:rPr kumimoji="0" lang="he-IL" sz="3600" b="0" i="0" u="none" strike="noStrike" kern="1200" cap="none" spc="0" normalizeH="0" baseline="0" noProof="0" dirty="0">
                <a:ln>
                  <a:noFill/>
                </a:ln>
                <a:solidFill>
                  <a:srgbClr val="000000"/>
                </a:solidFill>
                <a:effectLst/>
                <a:uLnTx/>
                <a:uFillTx/>
                <a:latin typeface="Choco"/>
                <a:ea typeface="Choco"/>
                <a:cs typeface="Choco"/>
                <a:sym typeface="Choco"/>
                <a:rtl/>
              </a:rPr>
              <a:t>הוצאות יותר ממה שיש-</a:t>
            </a:r>
          </a:p>
          <a:p>
            <a:pPr marL="0" marR="0" lvl="0" indent="0" algn="ctr" defTabSz="914400" rtl="1" eaLnBrk="1" fontAlgn="auto" latinLnBrk="0" hangingPunct="1">
              <a:lnSpc>
                <a:spcPts val="5880"/>
              </a:lnSpc>
              <a:spcBef>
                <a:spcPts val="0"/>
              </a:spcBef>
              <a:spcAft>
                <a:spcPts val="0"/>
              </a:spcAft>
              <a:buClrTx/>
              <a:buSzTx/>
              <a:buFontTx/>
              <a:buNone/>
              <a:tabLst/>
              <a:defRPr/>
            </a:pPr>
            <a:r>
              <a:rPr kumimoji="0" lang="he-IL" sz="3600" b="0" i="0" u="none" strike="noStrike" kern="1200" cap="none" spc="0" normalizeH="0" baseline="0" noProof="0" dirty="0">
                <a:ln>
                  <a:noFill/>
                </a:ln>
                <a:solidFill>
                  <a:srgbClr val="000000"/>
                </a:solidFill>
                <a:effectLst/>
                <a:uLnTx/>
                <a:uFillTx/>
                <a:latin typeface="Choco"/>
                <a:ea typeface="Choco"/>
                <a:cs typeface="Choco"/>
                <a:sym typeface="Choco"/>
                <a:rtl/>
              </a:rPr>
              <a:t>הבנק מלווה לך,</a:t>
            </a:r>
          </a:p>
          <a:p>
            <a:pPr marL="0" marR="0" lvl="0" indent="0" algn="ctr" defTabSz="914400" rtl="1" eaLnBrk="1" fontAlgn="auto" latinLnBrk="0" hangingPunct="1">
              <a:lnSpc>
                <a:spcPts val="5880"/>
              </a:lnSpc>
              <a:spcBef>
                <a:spcPts val="0"/>
              </a:spcBef>
              <a:spcAft>
                <a:spcPts val="0"/>
              </a:spcAft>
              <a:buClrTx/>
              <a:buSzTx/>
              <a:buFontTx/>
              <a:buNone/>
              <a:tabLst/>
              <a:defRPr/>
            </a:pPr>
            <a:r>
              <a:rPr kumimoji="0" lang="he-IL" sz="3600" b="0" i="0" u="none" strike="noStrike" kern="1200" cap="none" spc="0" normalizeH="0" baseline="0" noProof="0" dirty="0">
                <a:ln>
                  <a:noFill/>
                </a:ln>
                <a:solidFill>
                  <a:srgbClr val="000000"/>
                </a:solidFill>
                <a:effectLst/>
                <a:uLnTx/>
                <a:uFillTx/>
                <a:latin typeface="Choco"/>
                <a:ea typeface="Choco"/>
                <a:cs typeface="Choco"/>
                <a:sym typeface="Choco"/>
                <a:rtl/>
              </a:rPr>
              <a:t>אבל גובה ריבית</a:t>
            </a:r>
          </a:p>
        </p:txBody>
      </p:sp>
      <p:sp>
        <p:nvSpPr>
          <p:cNvPr id="7" name="TextBox 7"/>
          <p:cNvSpPr txBox="1"/>
          <p:nvPr/>
        </p:nvSpPr>
        <p:spPr>
          <a:xfrm>
            <a:off x="450918" y="4364477"/>
            <a:ext cx="4555041" cy="2975815"/>
          </a:xfrm>
          <a:prstGeom prst="rect">
            <a:avLst/>
          </a:prstGeom>
        </p:spPr>
        <p:txBody>
          <a:bodyPr wrap="square" lIns="0" tIns="0" rIns="0" bIns="0" rtlCol="0" anchor="t">
            <a:spAutoFit/>
          </a:bodyPr>
          <a:lstStyle/>
          <a:p>
            <a:pPr marL="0" marR="0" lvl="0" indent="0" algn="ctr" defTabSz="914400" rtl="1" eaLnBrk="1" fontAlgn="auto" latinLnBrk="0" hangingPunct="1">
              <a:lnSpc>
                <a:spcPts val="5880"/>
              </a:lnSpc>
              <a:spcBef>
                <a:spcPts val="0"/>
              </a:spcBef>
              <a:spcAft>
                <a:spcPts val="0"/>
              </a:spcAft>
              <a:buClrTx/>
              <a:buSzTx/>
              <a:buFontTx/>
              <a:buNone/>
              <a:tabLst/>
              <a:defRPr/>
            </a:pPr>
            <a:r>
              <a:rPr kumimoji="0" lang="he-IL" sz="3600" b="0" i="0" u="none" strike="noStrike" kern="1200" cap="none" spc="0" normalizeH="0" baseline="0" noProof="0" dirty="0">
                <a:ln>
                  <a:noFill/>
                </a:ln>
                <a:solidFill>
                  <a:srgbClr val="000000"/>
                </a:solidFill>
                <a:effectLst/>
                <a:uLnTx/>
                <a:uFillTx/>
                <a:latin typeface="Choco"/>
                <a:ea typeface="Choco"/>
                <a:cs typeface="Choco"/>
                <a:sym typeface="Choco"/>
                <a:rtl/>
              </a:rPr>
              <a:t>ריבית </a:t>
            </a:r>
          </a:p>
          <a:p>
            <a:pPr marL="0" marR="0" lvl="0" indent="0" algn="ctr" defTabSz="914400" rtl="1" eaLnBrk="1" fontAlgn="auto" latinLnBrk="0" hangingPunct="1">
              <a:lnSpc>
                <a:spcPts val="5880"/>
              </a:lnSpc>
              <a:spcBef>
                <a:spcPts val="0"/>
              </a:spcBef>
              <a:spcAft>
                <a:spcPts val="0"/>
              </a:spcAft>
              <a:buClrTx/>
              <a:buSzTx/>
              <a:buFontTx/>
              <a:buNone/>
              <a:tabLst/>
              <a:defRPr/>
            </a:pPr>
            <a:r>
              <a:rPr kumimoji="0" lang="he-IL" sz="3600" b="0" i="0" u="none" strike="noStrike" kern="1200" cap="none" spc="0" normalizeH="0" baseline="0" noProof="0" dirty="0">
                <a:ln>
                  <a:noFill/>
                </a:ln>
                <a:solidFill>
                  <a:srgbClr val="000000"/>
                </a:solidFill>
                <a:effectLst/>
                <a:uLnTx/>
                <a:uFillTx/>
                <a:latin typeface="Choco"/>
                <a:ea typeface="Choco"/>
                <a:cs typeface="Choco"/>
                <a:sym typeface="Choco"/>
                <a:rtl/>
              </a:rPr>
              <a:t>המחיר של ההלוואה-</a:t>
            </a:r>
          </a:p>
          <a:p>
            <a:pPr marL="0" marR="0" lvl="0" indent="0" algn="ctr" defTabSz="914400" rtl="1" eaLnBrk="1" fontAlgn="auto" latinLnBrk="0" hangingPunct="1">
              <a:lnSpc>
                <a:spcPts val="5880"/>
              </a:lnSpc>
              <a:spcBef>
                <a:spcPts val="0"/>
              </a:spcBef>
              <a:spcAft>
                <a:spcPts val="0"/>
              </a:spcAft>
              <a:buClrTx/>
              <a:buSzTx/>
              <a:buFontTx/>
              <a:buNone/>
              <a:tabLst/>
              <a:defRPr/>
            </a:pPr>
            <a:r>
              <a:rPr kumimoji="0" lang="he-IL" sz="3600" b="0" i="0" u="none" strike="noStrike" kern="1200" cap="none" spc="0" normalizeH="0" baseline="0" noProof="0" dirty="0">
                <a:ln>
                  <a:noFill/>
                </a:ln>
                <a:solidFill>
                  <a:srgbClr val="000000"/>
                </a:solidFill>
                <a:effectLst/>
                <a:uLnTx/>
                <a:uFillTx/>
                <a:latin typeface="Choco"/>
                <a:ea typeface="Choco"/>
                <a:cs typeface="Choco"/>
                <a:sym typeface="Choco"/>
                <a:rtl/>
              </a:rPr>
              <a:t> ככל שממתינים יותר,</a:t>
            </a:r>
          </a:p>
          <a:p>
            <a:pPr marL="0" marR="0" lvl="0" indent="0" algn="ctr" defTabSz="914400" rtl="1" eaLnBrk="1" fontAlgn="auto" latinLnBrk="0" hangingPunct="1">
              <a:lnSpc>
                <a:spcPts val="5880"/>
              </a:lnSpc>
              <a:spcBef>
                <a:spcPts val="0"/>
              </a:spcBef>
              <a:spcAft>
                <a:spcPts val="0"/>
              </a:spcAft>
              <a:buClrTx/>
              <a:buSzTx/>
              <a:buFontTx/>
              <a:buNone/>
              <a:tabLst/>
              <a:defRPr/>
            </a:pPr>
            <a:r>
              <a:rPr kumimoji="0" lang="he-IL" sz="3600" b="0" i="0" u="none" strike="noStrike" kern="1200" cap="none" spc="0" normalizeH="0" baseline="0" noProof="0" dirty="0">
                <a:ln>
                  <a:noFill/>
                </a:ln>
                <a:solidFill>
                  <a:srgbClr val="000000"/>
                </a:solidFill>
                <a:effectLst/>
                <a:uLnTx/>
                <a:uFillTx/>
                <a:latin typeface="Choco"/>
                <a:ea typeface="Choco"/>
                <a:cs typeface="Choco"/>
                <a:sym typeface="Choco"/>
                <a:rtl/>
              </a:rPr>
              <a:t> משלמים יותר</a:t>
            </a:r>
          </a:p>
        </p:txBody>
      </p:sp>
      <p:sp>
        <p:nvSpPr>
          <p:cNvPr id="8" name="Freeform 8">
            <a:extLst>
              <a:ext uri="{C183D7F6-B498-43B3-948B-1728B52AA6E4}">
                <adec:decorative xmlns:adec="http://schemas.microsoft.com/office/drawing/2017/decorative" val="1"/>
              </a:ext>
            </a:extLst>
          </p:cNvPr>
          <p:cNvSpPr/>
          <p:nvPr/>
        </p:nvSpPr>
        <p:spPr>
          <a:xfrm>
            <a:off x="6492694" y="3794985"/>
            <a:ext cx="5033394" cy="4114800"/>
          </a:xfrm>
          <a:custGeom>
            <a:avLst/>
            <a:gdLst/>
            <a:ahLst/>
            <a:cxnLst/>
            <a:rect l="l" t="t" r="r" b="b"/>
            <a:pathLst>
              <a:path w="5033394" h="4114800">
                <a:moveTo>
                  <a:pt x="0" y="0"/>
                </a:moveTo>
                <a:lnTo>
                  <a:pt x="5033395" y="0"/>
                </a:lnTo>
                <a:lnTo>
                  <a:pt x="5033395"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9" name="Freeform 9">
            <a:extLst>
              <a:ext uri="{C183D7F6-B498-43B3-948B-1728B52AA6E4}">
                <adec:decorative xmlns:adec="http://schemas.microsoft.com/office/drawing/2017/decorative" val="1"/>
              </a:ext>
            </a:extLst>
          </p:cNvPr>
          <p:cNvSpPr/>
          <p:nvPr/>
        </p:nvSpPr>
        <p:spPr>
          <a:xfrm>
            <a:off x="211742" y="3895950"/>
            <a:ext cx="5033394" cy="4114800"/>
          </a:xfrm>
          <a:custGeom>
            <a:avLst/>
            <a:gdLst/>
            <a:ahLst/>
            <a:cxnLst/>
            <a:rect l="l" t="t" r="r" b="b"/>
            <a:pathLst>
              <a:path w="5033394" h="4114800">
                <a:moveTo>
                  <a:pt x="0" y="0"/>
                </a:moveTo>
                <a:lnTo>
                  <a:pt x="5033395" y="0"/>
                </a:lnTo>
                <a:lnTo>
                  <a:pt x="5033395"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8" name="TextBox 8"/>
          <p:cNvSpPr txBox="1">
            <a:spLocks noGrp="1"/>
          </p:cNvSpPr>
          <p:nvPr>
            <p:ph type="title" idx="4294967295"/>
          </p:nvPr>
        </p:nvSpPr>
        <p:spPr>
          <a:xfrm>
            <a:off x="8458200" y="605822"/>
            <a:ext cx="5798400" cy="120545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9379"/>
              </a:lnSpc>
              <a:spcBef>
                <a:spcPts val="0"/>
              </a:spcBef>
              <a:spcAft>
                <a:spcPts val="0"/>
              </a:spcAft>
              <a:buClrTx/>
              <a:buSzTx/>
              <a:buFontTx/>
              <a:buNone/>
              <a:tabLst/>
              <a:defRPr/>
            </a:pPr>
            <a:r>
              <a:rPr kumimoji="0" lang="he-IL" sz="6699" b="0" i="0" u="none" strike="noStrike" kern="1200" cap="none" spc="0" normalizeH="0" baseline="0" noProof="0" dirty="0">
                <a:ln>
                  <a:noFill/>
                </a:ln>
                <a:solidFill>
                  <a:srgbClr val="000000"/>
                </a:solidFill>
                <a:effectLst/>
                <a:uLnTx/>
                <a:uFillTx/>
                <a:latin typeface="Choco"/>
                <a:ea typeface="Choco"/>
                <a:cs typeface="Choco"/>
                <a:sym typeface="Choco"/>
                <a:rtl/>
              </a:rPr>
              <a:t>כאב התשלום</a:t>
            </a:r>
          </a:p>
        </p:txBody>
      </p:sp>
      <p:sp>
        <p:nvSpPr>
          <p:cNvPr id="9" name="TextBox 9"/>
          <p:cNvSpPr txBox="1"/>
          <p:nvPr/>
        </p:nvSpPr>
        <p:spPr>
          <a:xfrm>
            <a:off x="5372698" y="1943748"/>
            <a:ext cx="9536445" cy="1231106"/>
          </a:xfrm>
          <a:prstGeom prst="rect">
            <a:avLst/>
          </a:prstGeom>
        </p:spPr>
        <p:txBody>
          <a:bodyPr wrap="square" lIns="0" tIns="0" rIns="0" bIns="0" rtlCol="0" anchor="t">
            <a:spAutoFit/>
          </a:bodyPr>
          <a:lstStyle/>
          <a:p>
            <a:pPr marL="0" marR="0" lvl="0" indent="0" algn="ctr" defTabSz="914400" rtl="1" eaLnBrk="1" fontAlgn="auto" latinLnBrk="0" hangingPunct="1">
              <a:lnSpc>
                <a:spcPts val="4620"/>
              </a:lnSpc>
              <a:spcBef>
                <a:spcPts val="0"/>
              </a:spcBef>
              <a:spcAft>
                <a:spcPts val="0"/>
              </a:spcAft>
              <a:buClrTx/>
              <a:buSzTx/>
              <a:buFontTx/>
              <a:buNone/>
              <a:tabLst/>
              <a:defRPr/>
            </a:pPr>
            <a:r>
              <a:rPr kumimoji="0" lang="he-IL" sz="3300" b="0" i="0" u="none" strike="noStrike" kern="1200" cap="none" spc="0" normalizeH="0" baseline="0" noProof="0" dirty="0">
                <a:ln>
                  <a:noFill/>
                </a:ln>
                <a:solidFill>
                  <a:srgbClr val="000000"/>
                </a:solidFill>
                <a:effectLst/>
                <a:uLnTx/>
                <a:uFillTx/>
                <a:latin typeface="Choco"/>
                <a:ea typeface="Choco"/>
                <a:cs typeface="Choco"/>
                <a:sym typeface="Choco"/>
                <a:rtl/>
              </a:rPr>
              <a:t>המוח שלנו מגיב אחרת לשטרות ולכרטיסים</a:t>
            </a:r>
          </a:p>
          <a:p>
            <a:pPr marL="0" marR="0" lvl="0" indent="0" algn="ctr" defTabSz="914400" rtl="1" eaLnBrk="1" fontAlgn="auto" latinLnBrk="0" hangingPunct="1">
              <a:lnSpc>
                <a:spcPts val="5040"/>
              </a:lnSpc>
              <a:spcBef>
                <a:spcPts val="0"/>
              </a:spcBef>
              <a:spcAft>
                <a:spcPts val="0"/>
              </a:spcAft>
              <a:buClrTx/>
              <a:buSzTx/>
              <a:buFontTx/>
              <a:buNone/>
              <a:tabLst/>
              <a:defRPr/>
            </a:pPr>
            <a:endParaRPr kumimoji="0" lang="he-IL" sz="3300" b="0" i="0" u="none" strike="noStrike" kern="1200" cap="none" spc="0" normalizeH="0" baseline="0" noProof="0" dirty="0">
              <a:ln>
                <a:noFill/>
              </a:ln>
              <a:solidFill>
                <a:srgbClr val="000000"/>
              </a:solidFill>
              <a:effectLst/>
              <a:uLnTx/>
              <a:uFillTx/>
              <a:latin typeface="Choco"/>
              <a:ea typeface="Choco"/>
              <a:cs typeface="Choco"/>
              <a:sym typeface="Choco"/>
              <a:rtl/>
            </a:endParaRPr>
          </a:p>
        </p:txBody>
      </p:sp>
      <p:sp>
        <p:nvSpPr>
          <p:cNvPr id="3" name="TextBox 3"/>
          <p:cNvSpPr txBox="1"/>
          <p:nvPr/>
        </p:nvSpPr>
        <p:spPr>
          <a:xfrm>
            <a:off x="6603436" y="4181700"/>
            <a:ext cx="4811911" cy="3783087"/>
          </a:xfrm>
          <a:prstGeom prst="rect">
            <a:avLst/>
          </a:prstGeom>
        </p:spPr>
        <p:txBody>
          <a:bodyPr lIns="0" tIns="0" rIns="0" bIns="0" rtlCol="0" anchor="t">
            <a:spAutoFit/>
          </a:bodyPr>
          <a:lstStyle/>
          <a:p>
            <a:pPr marL="0" marR="0" lvl="0" indent="0" algn="ctr" defTabSz="914400" rtl="1" eaLnBrk="1" fontAlgn="auto" latinLnBrk="0" hangingPunct="1">
              <a:lnSpc>
                <a:spcPts val="5880"/>
              </a:lnSpc>
              <a:spcBef>
                <a:spcPts val="0"/>
              </a:spcBef>
              <a:spcAft>
                <a:spcPts val="0"/>
              </a:spcAft>
              <a:buClrTx/>
              <a:buSzTx/>
              <a:buFontTx/>
              <a:buNone/>
              <a:tabLst/>
              <a:defRPr/>
            </a:pPr>
            <a:r>
              <a:rPr kumimoji="0" lang="he-IL" sz="3600" b="0" i="0" u="none" strike="noStrike" kern="1200" cap="none" spc="0" normalizeH="0" baseline="0" noProof="0" dirty="0">
                <a:ln>
                  <a:noFill/>
                </a:ln>
                <a:solidFill>
                  <a:srgbClr val="000000"/>
                </a:solidFill>
                <a:effectLst/>
                <a:uLnTx/>
                <a:uFillTx/>
                <a:latin typeface="Choco"/>
                <a:ea typeface="Choco"/>
                <a:cs typeface="Choco"/>
                <a:sym typeface="Choco"/>
                <a:rtl/>
              </a:rPr>
              <a:t>💵 מזומן</a:t>
            </a:r>
          </a:p>
          <a:p>
            <a:pPr marL="0" marR="0" lvl="0" indent="0" algn="ctr" defTabSz="914400" rtl="1" eaLnBrk="1" fontAlgn="auto" latinLnBrk="0" hangingPunct="1">
              <a:lnSpc>
                <a:spcPts val="5880"/>
              </a:lnSpc>
              <a:spcBef>
                <a:spcPts val="0"/>
              </a:spcBef>
              <a:spcAft>
                <a:spcPts val="0"/>
              </a:spcAft>
              <a:buClrTx/>
              <a:buSzTx/>
              <a:buFontTx/>
              <a:buNone/>
              <a:tabLst/>
              <a:defRPr/>
            </a:pPr>
            <a:r>
              <a:rPr kumimoji="0" lang="he-IL" sz="3600" b="0" i="0" u="none" strike="noStrike" kern="1200" cap="none" spc="0" normalizeH="0" baseline="0" noProof="0" dirty="0">
                <a:ln>
                  <a:noFill/>
                </a:ln>
                <a:solidFill>
                  <a:srgbClr val="000000"/>
                </a:solidFill>
                <a:effectLst/>
                <a:uLnTx/>
                <a:uFillTx/>
                <a:latin typeface="Choco"/>
                <a:ea typeface="Choco"/>
                <a:cs typeface="Choco"/>
                <a:sym typeface="Choco"/>
                <a:rtl/>
              </a:rPr>
              <a:t>המוח "מרגיש" את הכאב </a:t>
            </a:r>
          </a:p>
          <a:p>
            <a:pPr marL="0" marR="0" lvl="0" indent="0" algn="ctr" defTabSz="914400" rtl="1" eaLnBrk="1" fontAlgn="auto" latinLnBrk="0" hangingPunct="1">
              <a:lnSpc>
                <a:spcPts val="5880"/>
              </a:lnSpc>
              <a:spcBef>
                <a:spcPts val="0"/>
              </a:spcBef>
              <a:spcAft>
                <a:spcPts val="0"/>
              </a:spcAft>
              <a:buClrTx/>
              <a:buSzTx/>
              <a:buFontTx/>
              <a:buNone/>
              <a:tabLst/>
              <a:defRPr/>
            </a:pPr>
            <a:r>
              <a:rPr kumimoji="0" lang="he-IL" sz="3600" b="0" i="0" u="none" strike="noStrike" kern="1200" cap="none" spc="0" normalizeH="0" baseline="0" noProof="0" dirty="0">
                <a:ln>
                  <a:noFill/>
                </a:ln>
                <a:solidFill>
                  <a:srgbClr val="000000"/>
                </a:solidFill>
                <a:effectLst/>
                <a:uLnTx/>
                <a:uFillTx/>
                <a:latin typeface="Choco"/>
                <a:ea typeface="Choco"/>
                <a:cs typeface="Choco"/>
                <a:sym typeface="Choco"/>
                <a:rtl/>
              </a:rPr>
              <a:t>— קשה יותר להוציא</a:t>
            </a:r>
          </a:p>
          <a:p>
            <a:pPr marL="0" marR="0" lvl="0" indent="0" algn="ctr" defTabSz="914400" rtl="1" eaLnBrk="1" fontAlgn="auto" latinLnBrk="0" hangingPunct="1">
              <a:lnSpc>
                <a:spcPts val="5880"/>
              </a:lnSpc>
              <a:spcBef>
                <a:spcPts val="0"/>
              </a:spcBef>
              <a:spcAft>
                <a:spcPts val="0"/>
              </a:spcAft>
              <a:buClrTx/>
              <a:buSzTx/>
              <a:buFontTx/>
              <a:buNone/>
              <a:tabLst/>
              <a:defRPr/>
            </a:pPr>
            <a:endParaRPr kumimoji="0" lang="he-IL" sz="4200" b="0" i="0" u="none" strike="noStrike" kern="1200" cap="none" spc="0" normalizeH="0" baseline="0" noProof="0" dirty="0">
              <a:ln>
                <a:noFill/>
              </a:ln>
              <a:solidFill>
                <a:srgbClr val="000000"/>
              </a:solidFill>
              <a:effectLst/>
              <a:uLnTx/>
              <a:uFillTx/>
              <a:latin typeface="Choco"/>
              <a:ea typeface="Choco"/>
              <a:cs typeface="Choco"/>
              <a:sym typeface="Choco"/>
              <a:rtl/>
            </a:endParaRPr>
          </a:p>
        </p:txBody>
      </p:sp>
      <p:sp>
        <p:nvSpPr>
          <p:cNvPr id="4" name="TextBox 4"/>
          <p:cNvSpPr txBox="1"/>
          <p:nvPr/>
        </p:nvSpPr>
        <p:spPr>
          <a:xfrm>
            <a:off x="158996" y="3841123"/>
            <a:ext cx="5228942" cy="3779520"/>
          </a:xfrm>
          <a:prstGeom prst="rect">
            <a:avLst/>
          </a:prstGeom>
        </p:spPr>
        <p:txBody>
          <a:bodyPr lIns="0" tIns="0" rIns="0" bIns="0" rtlCol="0" anchor="t">
            <a:spAutoFit/>
          </a:bodyPr>
          <a:lstStyle/>
          <a:p>
            <a:pPr marL="0" marR="0" lvl="0" indent="0" algn="ctr" defTabSz="914400" rtl="1" eaLnBrk="1" fontAlgn="auto" latinLnBrk="0" hangingPunct="1">
              <a:lnSpc>
                <a:spcPts val="5880"/>
              </a:lnSpc>
              <a:spcBef>
                <a:spcPts val="0"/>
              </a:spcBef>
              <a:spcAft>
                <a:spcPts val="0"/>
              </a:spcAft>
              <a:buClrTx/>
              <a:buSzTx/>
              <a:buFontTx/>
              <a:buNone/>
              <a:tabLst/>
              <a:defRPr/>
            </a:pPr>
            <a:r>
              <a:rPr kumimoji="0" lang="he-IL" sz="3600" b="0" i="0" u="none" strike="noStrike" kern="1200" cap="none" spc="0" normalizeH="0" baseline="0" noProof="0" dirty="0">
                <a:ln>
                  <a:noFill/>
                </a:ln>
                <a:solidFill>
                  <a:srgbClr val="000000"/>
                </a:solidFill>
                <a:effectLst/>
                <a:uLnTx/>
                <a:uFillTx/>
                <a:latin typeface="Choco"/>
                <a:ea typeface="Choco"/>
                <a:cs typeface="Choco"/>
                <a:sym typeface="Choco"/>
                <a:rtl/>
              </a:rPr>
              <a:t>💳 כרטיס</a:t>
            </a:r>
          </a:p>
          <a:p>
            <a:pPr marL="0" marR="0" lvl="0" indent="0" algn="ctr" defTabSz="914400" rtl="1" eaLnBrk="1" fontAlgn="auto" latinLnBrk="0" hangingPunct="1">
              <a:lnSpc>
                <a:spcPts val="5880"/>
              </a:lnSpc>
              <a:spcBef>
                <a:spcPts val="0"/>
              </a:spcBef>
              <a:spcAft>
                <a:spcPts val="0"/>
              </a:spcAft>
              <a:buClrTx/>
              <a:buSzTx/>
              <a:buFontTx/>
              <a:buNone/>
              <a:tabLst/>
              <a:defRPr/>
            </a:pPr>
            <a:r>
              <a:rPr kumimoji="0" lang="he-IL" sz="3600" b="0" i="0" u="none" strike="noStrike" kern="1200" cap="none" spc="0" normalizeH="0" baseline="0" noProof="0" dirty="0">
                <a:ln>
                  <a:noFill/>
                </a:ln>
                <a:solidFill>
                  <a:srgbClr val="000000"/>
                </a:solidFill>
                <a:effectLst/>
                <a:uLnTx/>
                <a:uFillTx/>
                <a:latin typeface="Choco"/>
                <a:ea typeface="Choco"/>
                <a:cs typeface="Choco"/>
                <a:sym typeface="Choco"/>
                <a:rtl/>
              </a:rPr>
              <a:t>המוח "ישן" — ההוצאה מרגישה מופשטת ופחות מכאיבה</a:t>
            </a:r>
          </a:p>
          <a:p>
            <a:pPr marL="0" marR="0" lvl="0" indent="0" algn="ctr" defTabSz="914400" rtl="1" eaLnBrk="1" fontAlgn="auto" latinLnBrk="0" hangingPunct="1">
              <a:lnSpc>
                <a:spcPts val="5880"/>
              </a:lnSpc>
              <a:spcBef>
                <a:spcPts val="0"/>
              </a:spcBef>
              <a:spcAft>
                <a:spcPts val="0"/>
              </a:spcAft>
              <a:buClrTx/>
              <a:buSzTx/>
              <a:buFontTx/>
              <a:buNone/>
              <a:tabLst/>
              <a:defRPr/>
            </a:pPr>
            <a:endParaRPr kumimoji="0" lang="he-IL" sz="4200" b="0" i="0" u="none" strike="noStrike" kern="1200" cap="none" spc="0" normalizeH="0" baseline="0" noProof="0" dirty="0">
              <a:ln>
                <a:noFill/>
              </a:ln>
              <a:solidFill>
                <a:srgbClr val="000000"/>
              </a:solidFill>
              <a:effectLst/>
              <a:uLnTx/>
              <a:uFillTx/>
              <a:latin typeface="Choco"/>
              <a:ea typeface="Choco"/>
              <a:cs typeface="Choco"/>
              <a:sym typeface="Choco"/>
              <a:rtl/>
            </a:endParaRPr>
          </a:p>
        </p:txBody>
      </p:sp>
      <p:sp>
        <p:nvSpPr>
          <p:cNvPr id="10" name="TextBox 10"/>
          <p:cNvSpPr txBox="1"/>
          <p:nvPr/>
        </p:nvSpPr>
        <p:spPr>
          <a:xfrm>
            <a:off x="4327161" y="8231797"/>
            <a:ext cx="5666631" cy="1261110"/>
          </a:xfrm>
          <a:prstGeom prst="rect">
            <a:avLst/>
          </a:prstGeom>
        </p:spPr>
        <p:txBody>
          <a:bodyPr lIns="0" tIns="0" rIns="0" bIns="0" rtlCol="0" anchor="t">
            <a:spAutoFit/>
          </a:bodyPr>
          <a:lstStyle/>
          <a:p>
            <a:pPr marL="0" marR="0" lvl="0" indent="0" algn="ctr" defTabSz="914400" rtl="1" eaLnBrk="1" fontAlgn="auto" latinLnBrk="0" hangingPunct="1">
              <a:lnSpc>
                <a:spcPts val="5040"/>
              </a:lnSpc>
              <a:spcBef>
                <a:spcPts val="0"/>
              </a:spcBef>
              <a:spcAft>
                <a:spcPts val="0"/>
              </a:spcAft>
              <a:buClrTx/>
              <a:buSzTx/>
              <a:buFontTx/>
              <a:buNone/>
              <a:tabLst/>
              <a:defRPr/>
            </a:pPr>
            <a:r>
              <a:rPr kumimoji="0" lang="he-IL" sz="3600" b="0" i="0" u="none" strike="noStrike" kern="1200" cap="none" spc="0" normalizeH="0" baseline="0" noProof="0">
                <a:ln>
                  <a:noFill/>
                </a:ln>
                <a:solidFill>
                  <a:srgbClr val="000000"/>
                </a:solidFill>
                <a:effectLst/>
                <a:uLnTx/>
                <a:uFillTx/>
                <a:latin typeface="Choco"/>
                <a:ea typeface="Choco"/>
                <a:cs typeface="Choco"/>
                <a:sym typeface="Choco"/>
                <a:rtl/>
              </a:rPr>
              <a:t>כרטיס אשראי = קל יותר לבזבז יותר</a:t>
            </a:r>
          </a:p>
          <a:p>
            <a:pPr marL="0" marR="0" lvl="0" indent="0" algn="ctr" defTabSz="914400" rtl="1" eaLnBrk="1" fontAlgn="auto" latinLnBrk="0" hangingPunct="1">
              <a:lnSpc>
                <a:spcPts val="5040"/>
              </a:lnSpc>
              <a:spcBef>
                <a:spcPts val="0"/>
              </a:spcBef>
              <a:spcAft>
                <a:spcPts val="0"/>
              </a:spcAft>
              <a:buClrTx/>
              <a:buSzTx/>
              <a:buFontTx/>
              <a:buNone/>
              <a:tabLst/>
              <a:defRPr/>
            </a:pPr>
            <a:endParaRPr kumimoji="0" lang="he-IL" sz="3600" b="0" i="0" u="none" strike="noStrike" kern="1200" cap="none" spc="0" normalizeH="0" baseline="0" noProof="0">
              <a:ln>
                <a:noFill/>
              </a:ln>
              <a:solidFill>
                <a:srgbClr val="000000"/>
              </a:solidFill>
              <a:effectLst/>
              <a:uLnTx/>
              <a:uFillTx/>
              <a:latin typeface="Choco"/>
              <a:ea typeface="Choco"/>
              <a:cs typeface="Choco"/>
              <a:sym typeface="Choco"/>
              <a:rtl/>
            </a:endParaRPr>
          </a:p>
        </p:txBody>
      </p:sp>
      <p:sp>
        <p:nvSpPr>
          <p:cNvPr id="5" name="Freeform 5">
            <a:extLst>
              <a:ext uri="{C183D7F6-B498-43B3-948B-1728B52AA6E4}">
                <adec:decorative xmlns:adec="http://schemas.microsoft.com/office/drawing/2017/decorative" val="1"/>
              </a:ext>
            </a:extLst>
          </p:cNvPr>
          <p:cNvSpPr/>
          <p:nvPr/>
        </p:nvSpPr>
        <p:spPr>
          <a:xfrm>
            <a:off x="6627303" y="3505843"/>
            <a:ext cx="5033394" cy="4114800"/>
          </a:xfrm>
          <a:custGeom>
            <a:avLst/>
            <a:gdLst/>
            <a:ahLst/>
            <a:cxnLst/>
            <a:rect l="l" t="t" r="r" b="b"/>
            <a:pathLst>
              <a:path w="5033394" h="4114800">
                <a:moveTo>
                  <a:pt x="0" y="0"/>
                </a:moveTo>
                <a:lnTo>
                  <a:pt x="5033394" y="0"/>
                </a:lnTo>
                <a:lnTo>
                  <a:pt x="5033394"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6" name="Freeform 6">
            <a:extLst>
              <a:ext uri="{C183D7F6-B498-43B3-948B-1728B52AA6E4}">
                <adec:decorative xmlns:adec="http://schemas.microsoft.com/office/drawing/2017/decorative" val="1"/>
              </a:ext>
            </a:extLst>
          </p:cNvPr>
          <p:cNvSpPr/>
          <p:nvPr/>
        </p:nvSpPr>
        <p:spPr>
          <a:xfrm>
            <a:off x="256770" y="3505843"/>
            <a:ext cx="5033394" cy="4114800"/>
          </a:xfrm>
          <a:custGeom>
            <a:avLst/>
            <a:gdLst/>
            <a:ahLst/>
            <a:cxnLst/>
            <a:rect l="l" t="t" r="r" b="b"/>
            <a:pathLst>
              <a:path w="5033394" h="4114800">
                <a:moveTo>
                  <a:pt x="0" y="0"/>
                </a:moveTo>
                <a:lnTo>
                  <a:pt x="5033394" y="0"/>
                </a:lnTo>
                <a:lnTo>
                  <a:pt x="5033394"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7" name="Freeform 7" descr="תמונה מוח מצוירת"/>
          <p:cNvSpPr/>
          <p:nvPr/>
        </p:nvSpPr>
        <p:spPr>
          <a:xfrm>
            <a:off x="11946474" y="3074068"/>
            <a:ext cx="5955818" cy="6317353"/>
          </a:xfrm>
          <a:custGeom>
            <a:avLst/>
            <a:gdLst/>
            <a:ahLst/>
            <a:cxnLst/>
            <a:rect l="l" t="t" r="r" b="b"/>
            <a:pathLst>
              <a:path w="5955818" h="6317353">
                <a:moveTo>
                  <a:pt x="0" y="0"/>
                </a:moveTo>
                <a:lnTo>
                  <a:pt x="5955818" y="0"/>
                </a:lnTo>
                <a:lnTo>
                  <a:pt x="5955818" y="6317353"/>
                </a:lnTo>
                <a:lnTo>
                  <a:pt x="0" y="6317353"/>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grpSp>
        <p:nvGrpSpPr>
          <p:cNvPr id="11" name="Group 11">
            <a:extLst>
              <a:ext uri="{C183D7F6-B498-43B3-948B-1728B52AA6E4}">
                <adec:decorative xmlns:adec="http://schemas.microsoft.com/office/drawing/2017/decorative" val="1"/>
              </a:ext>
            </a:extLst>
          </p:cNvPr>
          <p:cNvGrpSpPr/>
          <p:nvPr/>
        </p:nvGrpSpPr>
        <p:grpSpPr>
          <a:xfrm>
            <a:off x="347656" y="7950149"/>
            <a:ext cx="11067691" cy="1900606"/>
            <a:chOff x="0" y="0"/>
            <a:chExt cx="2914948" cy="500571"/>
          </a:xfrm>
        </p:grpSpPr>
        <p:sp>
          <p:nvSpPr>
            <p:cNvPr id="12" name="Freeform 12"/>
            <p:cNvSpPr/>
            <p:nvPr/>
          </p:nvSpPr>
          <p:spPr>
            <a:xfrm>
              <a:off x="0" y="0"/>
              <a:ext cx="2914947" cy="500571"/>
            </a:xfrm>
            <a:custGeom>
              <a:avLst/>
              <a:gdLst/>
              <a:ahLst/>
              <a:cxnLst/>
              <a:rect l="l" t="t" r="r" b="b"/>
              <a:pathLst>
                <a:path w="2914947" h="500571">
                  <a:moveTo>
                    <a:pt x="0" y="0"/>
                  </a:moveTo>
                  <a:lnTo>
                    <a:pt x="2914947" y="0"/>
                  </a:lnTo>
                  <a:lnTo>
                    <a:pt x="2914947" y="500571"/>
                  </a:lnTo>
                  <a:lnTo>
                    <a:pt x="0" y="500571"/>
                  </a:lnTo>
                  <a:close/>
                </a:path>
              </a:pathLst>
            </a:custGeom>
            <a:solidFill>
              <a:srgbClr val="FFDE59">
                <a:alpha val="37647"/>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13" name="TextBox 13"/>
            <p:cNvSpPr txBox="1"/>
            <p:nvPr/>
          </p:nvSpPr>
          <p:spPr>
            <a:xfrm>
              <a:off x="0" y="-47625"/>
              <a:ext cx="2914948" cy="548196"/>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4" name="TextBox 4"/>
          <p:cNvSpPr txBox="1">
            <a:spLocks noGrp="1"/>
          </p:cNvSpPr>
          <p:nvPr>
            <p:ph type="title" idx="4294967295"/>
          </p:nvPr>
        </p:nvSpPr>
        <p:spPr>
          <a:xfrm>
            <a:off x="3986213" y="104484"/>
            <a:ext cx="11601127" cy="246824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9379"/>
              </a:lnSpc>
              <a:spcBef>
                <a:spcPts val="0"/>
              </a:spcBef>
              <a:spcAft>
                <a:spcPts val="0"/>
              </a:spcAft>
              <a:buClrTx/>
              <a:buSzTx/>
              <a:buFontTx/>
              <a:buNone/>
              <a:tabLst/>
              <a:defRPr/>
            </a:pPr>
            <a:r>
              <a:rPr kumimoji="0" lang="he-IL" sz="6699" b="0" i="0" u="none" strike="noStrike" kern="1200" cap="none" spc="0" normalizeH="0" baseline="0" noProof="0" dirty="0">
                <a:ln>
                  <a:noFill/>
                </a:ln>
                <a:solidFill>
                  <a:srgbClr val="000000"/>
                </a:solidFill>
                <a:effectLst/>
                <a:uLnTx/>
                <a:uFillTx/>
                <a:latin typeface="Arial" panose="020B0604020202020204" pitchFamily="34" charset="0"/>
                <a:ea typeface="Choco"/>
                <a:cs typeface="Arial" panose="020B0604020202020204" pitchFamily="34" charset="0"/>
                <a:sym typeface="Choco"/>
                <a:rtl/>
              </a:rPr>
              <a:t>מזומן מול אשראי — בעד ונגד</a:t>
            </a:r>
          </a:p>
          <a:p>
            <a:pPr marL="0" marR="0" lvl="0" indent="0" algn="ctr" defTabSz="914400" rtl="1" eaLnBrk="1" fontAlgn="auto" latinLnBrk="0" hangingPunct="1">
              <a:lnSpc>
                <a:spcPts val="9379"/>
              </a:lnSpc>
              <a:spcBef>
                <a:spcPts val="0"/>
              </a:spcBef>
              <a:spcAft>
                <a:spcPts val="0"/>
              </a:spcAft>
              <a:buClrTx/>
              <a:buSzTx/>
              <a:buFontTx/>
              <a:buNone/>
              <a:tabLst/>
              <a:defRPr/>
            </a:pPr>
            <a:endParaRPr kumimoji="0" lang="he-IL" sz="6699" b="0" i="0" u="none" strike="noStrike" kern="1200" cap="none" spc="0" normalizeH="0" baseline="0" noProof="0" dirty="0">
              <a:ln>
                <a:noFill/>
              </a:ln>
              <a:solidFill>
                <a:srgbClr val="000000"/>
              </a:solidFill>
              <a:effectLst/>
              <a:uLnTx/>
              <a:uFillTx/>
              <a:latin typeface="Choco"/>
              <a:ea typeface="Choco"/>
              <a:cs typeface="Choco"/>
              <a:sym typeface="Choco"/>
              <a:rtl/>
            </a:endParaRPr>
          </a:p>
        </p:txBody>
      </p:sp>
      <p:sp>
        <p:nvSpPr>
          <p:cNvPr id="5" name="TextBox 5"/>
          <p:cNvSpPr txBox="1"/>
          <p:nvPr/>
        </p:nvSpPr>
        <p:spPr>
          <a:xfrm>
            <a:off x="12027666" y="2474042"/>
            <a:ext cx="2515108" cy="690061"/>
          </a:xfrm>
          <a:prstGeom prst="rect">
            <a:avLst/>
          </a:prstGeom>
        </p:spPr>
        <p:txBody>
          <a:bodyPr wrap="square" lIns="0" tIns="0" rIns="0" bIns="0" rtlCol="0" anchor="t">
            <a:spAutoFit/>
          </a:bodyPr>
          <a:lstStyle/>
          <a:p>
            <a:pPr marL="0" marR="0" lvl="0" indent="0" algn="ctr" defTabSz="914400" rtl="1" eaLnBrk="1" fontAlgn="auto" latinLnBrk="0" hangingPunct="1">
              <a:lnSpc>
                <a:spcPts val="5880"/>
              </a:lnSpc>
              <a:spcBef>
                <a:spcPts val="0"/>
              </a:spcBef>
              <a:spcAft>
                <a:spcPts val="0"/>
              </a:spcAft>
              <a:buClrTx/>
              <a:buSzTx/>
              <a:buFontTx/>
              <a:buNone/>
              <a:tabLst/>
              <a:defRPr/>
            </a:pPr>
            <a:r>
              <a:rPr kumimoji="0" lang="he-IL" sz="4200" b="0" i="0" u="none" strike="noStrike" kern="1200" cap="none" spc="0" normalizeH="0" baseline="0" noProof="0" dirty="0">
                <a:ln>
                  <a:noFill/>
                </a:ln>
                <a:solidFill>
                  <a:srgbClr val="000000"/>
                </a:solidFill>
                <a:effectLst/>
                <a:uLnTx/>
                <a:uFillTx/>
                <a:latin typeface="Arial" panose="020B0604020202020204" pitchFamily="34" charset="0"/>
                <a:ea typeface="Choco"/>
                <a:cs typeface="Arial" panose="020B0604020202020204" pitchFamily="34" charset="0"/>
                <a:sym typeface="Choco"/>
                <a:rtl/>
              </a:rPr>
              <a:t>קריטריון</a:t>
            </a:r>
          </a:p>
        </p:txBody>
      </p:sp>
      <p:sp>
        <p:nvSpPr>
          <p:cNvPr id="6" name="TextBox 6"/>
          <p:cNvSpPr txBox="1"/>
          <p:nvPr/>
        </p:nvSpPr>
        <p:spPr>
          <a:xfrm>
            <a:off x="8276676" y="2491354"/>
            <a:ext cx="1460450" cy="690061"/>
          </a:xfrm>
          <a:prstGeom prst="rect">
            <a:avLst/>
          </a:prstGeom>
        </p:spPr>
        <p:txBody>
          <a:bodyPr lIns="0" tIns="0" rIns="0" bIns="0" rtlCol="0" anchor="t">
            <a:spAutoFit/>
          </a:bodyPr>
          <a:lstStyle/>
          <a:p>
            <a:pPr marL="0" marR="0" lvl="0" indent="0" algn="ctr" defTabSz="914400" rtl="1" eaLnBrk="1" fontAlgn="auto" latinLnBrk="0" hangingPunct="1">
              <a:lnSpc>
                <a:spcPts val="5880"/>
              </a:lnSpc>
              <a:spcBef>
                <a:spcPts val="0"/>
              </a:spcBef>
              <a:spcAft>
                <a:spcPts val="0"/>
              </a:spcAft>
              <a:buClrTx/>
              <a:buSzTx/>
              <a:buFontTx/>
              <a:buNone/>
              <a:tabLst/>
              <a:defRPr/>
            </a:pPr>
            <a:r>
              <a:rPr kumimoji="0" lang="he-IL" sz="4200" b="0" i="0" u="none" strike="noStrike" kern="1200" cap="none" spc="0" normalizeH="0" baseline="0" noProof="0" dirty="0">
                <a:ln>
                  <a:noFill/>
                </a:ln>
                <a:solidFill>
                  <a:srgbClr val="000000"/>
                </a:solidFill>
                <a:effectLst/>
                <a:uLnTx/>
                <a:uFillTx/>
                <a:latin typeface="Arial" panose="020B0604020202020204" pitchFamily="34" charset="0"/>
                <a:ea typeface="Choco"/>
                <a:cs typeface="Arial" panose="020B0604020202020204" pitchFamily="34" charset="0"/>
                <a:sym typeface="Choco"/>
                <a:rtl/>
              </a:rPr>
              <a:t>מזומן</a:t>
            </a:r>
          </a:p>
        </p:txBody>
      </p:sp>
      <p:sp>
        <p:nvSpPr>
          <p:cNvPr id="7" name="TextBox 7"/>
          <p:cNvSpPr txBox="1"/>
          <p:nvPr/>
        </p:nvSpPr>
        <p:spPr>
          <a:xfrm>
            <a:off x="2997200" y="2375355"/>
            <a:ext cx="2023488" cy="690061"/>
          </a:xfrm>
          <a:prstGeom prst="rect">
            <a:avLst/>
          </a:prstGeom>
        </p:spPr>
        <p:txBody>
          <a:bodyPr wrap="square" lIns="0" tIns="0" rIns="0" bIns="0" rtlCol="0" anchor="t">
            <a:spAutoFit/>
          </a:bodyPr>
          <a:lstStyle/>
          <a:p>
            <a:pPr marL="0" marR="0" lvl="0" indent="0" algn="ctr" defTabSz="914400" rtl="1" eaLnBrk="1" fontAlgn="auto" latinLnBrk="0" hangingPunct="1">
              <a:lnSpc>
                <a:spcPts val="5880"/>
              </a:lnSpc>
              <a:spcBef>
                <a:spcPts val="0"/>
              </a:spcBef>
              <a:spcAft>
                <a:spcPts val="0"/>
              </a:spcAft>
              <a:buClrTx/>
              <a:buSzTx/>
              <a:buFontTx/>
              <a:buNone/>
              <a:tabLst/>
              <a:defRPr/>
            </a:pPr>
            <a:r>
              <a:rPr kumimoji="0" lang="he-IL" sz="4200" b="0" i="0" u="none" strike="noStrike" kern="1200" cap="none" spc="0" normalizeH="0" baseline="0" noProof="0" dirty="0">
                <a:ln>
                  <a:noFill/>
                </a:ln>
                <a:solidFill>
                  <a:srgbClr val="000000"/>
                </a:solidFill>
                <a:effectLst/>
                <a:uLnTx/>
                <a:uFillTx/>
                <a:latin typeface="Choco"/>
                <a:ea typeface="Choco"/>
                <a:cs typeface="+mn-cs"/>
                <a:sym typeface="Choco"/>
                <a:rtl/>
              </a:rPr>
              <a:t>אשראי</a:t>
            </a:r>
          </a:p>
        </p:txBody>
      </p:sp>
      <p:graphicFrame>
        <p:nvGraphicFramePr>
          <p:cNvPr id="3" name="Table 3" descr="מזומן:שליטה בהוצאות גבוהה, הנוחות מוגבלת.אבטחה: אובד בקלות. סכנת חוב: אין. מעקב הוצאות: קשה לעקוב. האשראי שליטה בהוצאות: דורש משמעת. נוחות: גבוהה מאוד. אבטחה : ניתן לחסימה. סכנת חוב: ריבית או אוברדרפט. מעקב הוצאות: הסטוריה מלאה.">
            <a:extLst>
              <a:ext uri="{C183D7F6-B498-43B3-948B-1728B52AA6E4}">
                <adec:decorative xmlns:adec="http://schemas.microsoft.com/office/drawing/2017/decorative" val="0"/>
              </a:ext>
            </a:extLst>
          </p:cNvPr>
          <p:cNvGraphicFramePr>
            <a:graphicFrameLocks noGrp="1"/>
          </p:cNvGraphicFramePr>
          <p:nvPr>
            <p:extLst>
              <p:ext uri="{D42A27DB-BD31-4B8C-83A1-F6EECF244321}">
                <p14:modId xmlns:p14="http://schemas.microsoft.com/office/powerpoint/2010/main" val="410119115"/>
              </p:ext>
            </p:extLst>
          </p:nvPr>
        </p:nvGraphicFramePr>
        <p:xfrm>
          <a:off x="2050137" y="1441081"/>
          <a:ext cx="13913527" cy="7283343"/>
        </p:xfrm>
        <a:graphic>
          <a:graphicData uri="http://schemas.openxmlformats.org/drawingml/2006/table">
            <a:tbl>
              <a:tblPr firstRow="1">
                <a:tableStyleId>{2D5ABB26-0587-4C30-8999-92F81FD0307C}</a:tableStyleId>
              </a:tblPr>
              <a:tblGrid>
                <a:gridCol w="4329606">
                  <a:extLst>
                    <a:ext uri="{9D8B030D-6E8A-4147-A177-3AD203B41FA5}">
                      <a16:colId xmlns:a16="http://schemas.microsoft.com/office/drawing/2014/main" val="20000"/>
                    </a:ext>
                  </a:extLst>
                </a:gridCol>
                <a:gridCol w="4807904">
                  <a:extLst>
                    <a:ext uri="{9D8B030D-6E8A-4147-A177-3AD203B41FA5}">
                      <a16:colId xmlns:a16="http://schemas.microsoft.com/office/drawing/2014/main" val="20001"/>
                    </a:ext>
                  </a:extLst>
                </a:gridCol>
                <a:gridCol w="4776017">
                  <a:extLst>
                    <a:ext uri="{9D8B030D-6E8A-4147-A177-3AD203B41FA5}">
                      <a16:colId xmlns:a16="http://schemas.microsoft.com/office/drawing/2014/main" val="20002"/>
                    </a:ext>
                  </a:extLst>
                </a:gridCol>
              </a:tblGrid>
              <a:tr h="1025418">
                <a:tc>
                  <a:txBody>
                    <a:bodyPr/>
                    <a:lstStyle/>
                    <a:p>
                      <a:pPr algn="ctr">
                        <a:lnSpc>
                          <a:spcPts val="2659"/>
                        </a:lnSpc>
                        <a:defRPr/>
                      </a:pPr>
                      <a:r>
                        <a:rPr lang="he-IL" sz="1100" dirty="0"/>
                        <a:t>אבטחה: אובד בקלות. סכנת חוב: אין. מעקב הוצאות :קש</a:t>
                      </a:r>
                      <a:endParaRPr lang="en-US" sz="1100" dirty="0"/>
                    </a:p>
                  </a:txBody>
                  <a:tcPr marL="190500" marR="190500" marT="190500" marB="190500" anchor="ctr"/>
                </a:tc>
                <a:tc>
                  <a:txBody>
                    <a:bodyPr/>
                    <a:lstStyle/>
                    <a:p>
                      <a:pPr algn="ctr">
                        <a:lnSpc>
                          <a:spcPts val="2659"/>
                        </a:lnSpc>
                        <a:defRPr/>
                      </a:pPr>
                      <a:endParaRPr lang="en-US" sz="1100"/>
                    </a:p>
                  </a:txBody>
                  <a:tcPr marL="190500" marR="190500" marT="190500" marB="190500" anchor="ctr"/>
                </a:tc>
                <a:tc>
                  <a:txBody>
                    <a:bodyPr/>
                    <a:lstStyle/>
                    <a:p>
                      <a:pPr algn="ctr">
                        <a:lnSpc>
                          <a:spcPts val="2659"/>
                        </a:lnSpc>
                        <a:defRPr/>
                      </a:pPr>
                      <a:endParaRPr lang="en-US" sz="1100" dirty="0"/>
                    </a:p>
                  </a:txBody>
                  <a:tcPr marL="190500" marR="190500" marT="190500" marB="190500" anchor="ctr"/>
                </a:tc>
                <a:extLst>
                  <a:ext uri="{0D108BD9-81ED-4DB2-BD59-A6C34878D82A}">
                    <a16:rowId xmlns:a16="http://schemas.microsoft.com/office/drawing/2014/main" val="3380644327"/>
                  </a:ext>
                </a:extLst>
              </a:tr>
              <a:tr h="1025418">
                <a:tc>
                  <a:txBody>
                    <a:bodyPr/>
                    <a:lstStyle/>
                    <a:p>
                      <a:pPr algn="ctr">
                        <a:lnSpc>
                          <a:spcPts val="2659"/>
                        </a:lnSpc>
                        <a:defRPr/>
                      </a:pPr>
                      <a:endParaRPr lang="en-US" sz="1100"/>
                    </a:p>
                  </a:txBody>
                  <a:tcPr marL="190500" marR="190500" marT="190500" marB="190500" anchor="ctr"/>
                </a:tc>
                <a:tc>
                  <a:txBody>
                    <a:bodyPr/>
                    <a:lstStyle/>
                    <a:p>
                      <a:pPr algn="ctr">
                        <a:lnSpc>
                          <a:spcPts val="2659"/>
                        </a:lnSpc>
                        <a:defRPr/>
                      </a:pPr>
                      <a:endParaRPr lang="en-US" sz="1100"/>
                    </a:p>
                  </a:txBody>
                  <a:tcPr marL="190500" marR="190500" marT="190500" marB="190500" anchor="ctr"/>
                </a:tc>
                <a:tc>
                  <a:txBody>
                    <a:bodyPr/>
                    <a:lstStyle/>
                    <a:p>
                      <a:pPr algn="ctr">
                        <a:lnSpc>
                          <a:spcPts val="2659"/>
                        </a:lnSpc>
                        <a:defRPr/>
                      </a:pPr>
                      <a:endParaRPr lang="en-US" sz="1100" dirty="0"/>
                    </a:p>
                  </a:txBody>
                  <a:tcPr marL="190500" marR="190500" marT="190500" marB="190500" anchor="ctr"/>
                </a:tc>
                <a:extLst>
                  <a:ext uri="{0D108BD9-81ED-4DB2-BD59-A6C34878D82A}">
                    <a16:rowId xmlns:a16="http://schemas.microsoft.com/office/drawing/2014/main" val="10000"/>
                  </a:ext>
                </a:extLst>
              </a:tr>
              <a:tr h="1130835">
                <a:tc>
                  <a:txBody>
                    <a:bodyPr/>
                    <a:lstStyle/>
                    <a:p>
                      <a:pPr algn="ctr" rtl="1">
                        <a:lnSpc>
                          <a:spcPts val="2659"/>
                        </a:lnSpc>
                        <a:defRPr/>
                      </a:pPr>
                      <a:r>
                        <a:rPr lang="he-IL" sz="1899">
                          <a:solidFill>
                            <a:srgbClr val="000000"/>
                          </a:solidFill>
                          <a:sym typeface="Choco"/>
                          <a:rtl/>
                        </a:rPr>
                        <a:t>דורש משמעת</a:t>
                      </a:r>
                      <a:endParaRPr lang="en-US" sz="1100"/>
                    </a:p>
                    <a:p>
                      <a:pPr algn="ctr">
                        <a:lnSpc>
                          <a:spcPts val="2659"/>
                        </a:lnSpc>
                      </a:pPr>
                      <a:endParaRPr lang="en-US" sz="1100"/>
                    </a:p>
                  </a:txBody>
                  <a:tcPr marL="190500" marR="190500" marT="190500" marB="190500" anchor="ctr"/>
                </a:tc>
                <a:tc>
                  <a:txBody>
                    <a:bodyPr/>
                    <a:lstStyle/>
                    <a:p>
                      <a:pPr algn="ctr" rtl="1">
                        <a:lnSpc>
                          <a:spcPts val="2659"/>
                        </a:lnSpc>
                        <a:defRPr/>
                      </a:pPr>
                      <a:r>
                        <a:rPr lang="he-IL" sz="1899">
                          <a:solidFill>
                            <a:srgbClr val="000000"/>
                          </a:solidFill>
                          <a:sym typeface="Choco"/>
                          <a:rtl/>
                        </a:rPr>
                        <a:t>גבוהה</a:t>
                      </a:r>
                      <a:endParaRPr lang="en-US" sz="1100"/>
                    </a:p>
                  </a:txBody>
                  <a:tcPr marL="190500" marR="190500" marT="190500" marB="190500" anchor="ctr"/>
                </a:tc>
                <a:tc>
                  <a:txBody>
                    <a:bodyPr/>
                    <a:lstStyle/>
                    <a:p>
                      <a:pPr algn="ctr">
                        <a:lnSpc>
                          <a:spcPts val="2659"/>
                        </a:lnSpc>
                        <a:defRPr/>
                      </a:pPr>
                      <a:r>
                        <a:rPr lang="he-IL" sz="1899" dirty="0">
                          <a:solidFill>
                            <a:srgbClr val="000000"/>
                          </a:solidFill>
                          <a:sym typeface="Choco"/>
                          <a:rtl/>
                        </a:rPr>
                        <a:t>שליטה בהוצאות</a:t>
                      </a:r>
                      <a:endParaRPr lang="en-US" sz="1100" dirty="0"/>
                    </a:p>
                  </a:txBody>
                  <a:tcPr marL="190500" marR="190500" marT="190500" marB="190500" anchor="ctr"/>
                </a:tc>
                <a:extLst>
                  <a:ext uri="{0D108BD9-81ED-4DB2-BD59-A6C34878D82A}">
                    <a16:rowId xmlns:a16="http://schemas.microsoft.com/office/drawing/2014/main" val="10001"/>
                  </a:ext>
                </a:extLst>
              </a:tr>
              <a:tr h="1025418">
                <a:tc>
                  <a:txBody>
                    <a:bodyPr/>
                    <a:lstStyle/>
                    <a:p>
                      <a:pPr algn="ctr" rtl="1">
                        <a:lnSpc>
                          <a:spcPts val="2659"/>
                        </a:lnSpc>
                        <a:defRPr/>
                      </a:pPr>
                      <a:r>
                        <a:rPr lang="he-IL" sz="1899">
                          <a:solidFill>
                            <a:srgbClr val="000000"/>
                          </a:solidFill>
                          <a:sym typeface="Choco"/>
                          <a:rtl/>
                        </a:rPr>
                        <a:t>גבוהה מאוד</a:t>
                      </a:r>
                      <a:endParaRPr lang="en-US" sz="1100"/>
                    </a:p>
                  </a:txBody>
                  <a:tcPr marL="190500" marR="190500" marT="190500" marB="190500" anchor="ctr"/>
                </a:tc>
                <a:tc>
                  <a:txBody>
                    <a:bodyPr/>
                    <a:lstStyle/>
                    <a:p>
                      <a:pPr algn="ctr" rtl="1">
                        <a:lnSpc>
                          <a:spcPts val="2659"/>
                        </a:lnSpc>
                        <a:defRPr/>
                      </a:pPr>
                      <a:r>
                        <a:rPr lang="he-IL" sz="1899" dirty="0">
                          <a:solidFill>
                            <a:srgbClr val="000000"/>
                          </a:solidFill>
                          <a:sym typeface="Choco"/>
                          <a:rtl/>
                        </a:rPr>
                        <a:t>מוגבל</a:t>
                      </a:r>
                      <a:endParaRPr lang="en-US" sz="1100" dirty="0"/>
                    </a:p>
                  </a:txBody>
                  <a:tcPr marL="190500" marR="190500" marT="190500" marB="190500" anchor="ctr"/>
                </a:tc>
                <a:tc>
                  <a:txBody>
                    <a:bodyPr/>
                    <a:lstStyle/>
                    <a:p>
                      <a:pPr algn="ctr">
                        <a:lnSpc>
                          <a:spcPts val="2659"/>
                        </a:lnSpc>
                        <a:defRPr/>
                      </a:pPr>
                      <a:r>
                        <a:rPr lang="he-IL" sz="1899">
                          <a:solidFill>
                            <a:srgbClr val="000000"/>
                          </a:solidFill>
                          <a:sym typeface="Choco"/>
                          <a:rtl/>
                        </a:rPr>
                        <a:t>נוחות</a:t>
                      </a:r>
                      <a:endParaRPr lang="en-US" sz="1100"/>
                    </a:p>
                  </a:txBody>
                  <a:tcPr marL="190500" marR="190500" marT="190500" marB="190500" anchor="ctr"/>
                </a:tc>
                <a:extLst>
                  <a:ext uri="{0D108BD9-81ED-4DB2-BD59-A6C34878D82A}">
                    <a16:rowId xmlns:a16="http://schemas.microsoft.com/office/drawing/2014/main" val="10002"/>
                  </a:ext>
                </a:extLst>
              </a:tr>
              <a:tr h="1025418">
                <a:tc>
                  <a:txBody>
                    <a:bodyPr/>
                    <a:lstStyle/>
                    <a:p>
                      <a:pPr algn="ctr" rtl="1">
                        <a:lnSpc>
                          <a:spcPts val="2659"/>
                        </a:lnSpc>
                        <a:defRPr/>
                      </a:pPr>
                      <a:r>
                        <a:rPr lang="he-IL" sz="1899">
                          <a:solidFill>
                            <a:srgbClr val="000000"/>
                          </a:solidFill>
                          <a:sym typeface="Choco"/>
                          <a:rtl/>
                        </a:rPr>
                        <a:t>ניתן לחסימה</a:t>
                      </a:r>
                      <a:endParaRPr lang="en-US" sz="1100"/>
                    </a:p>
                  </a:txBody>
                  <a:tcPr marL="190500" marR="190500" marT="190500" marB="190500" anchor="ctr"/>
                </a:tc>
                <a:tc>
                  <a:txBody>
                    <a:bodyPr/>
                    <a:lstStyle/>
                    <a:p>
                      <a:pPr algn="ctr" rtl="1">
                        <a:lnSpc>
                          <a:spcPts val="2659"/>
                        </a:lnSpc>
                        <a:defRPr/>
                      </a:pPr>
                      <a:r>
                        <a:rPr lang="he-IL" sz="1899">
                          <a:solidFill>
                            <a:srgbClr val="000000"/>
                          </a:solidFill>
                          <a:sym typeface="Choco"/>
                          <a:rtl/>
                        </a:rPr>
                        <a:t>אובד בקלות</a:t>
                      </a:r>
                      <a:endParaRPr lang="en-US" sz="1100"/>
                    </a:p>
                  </a:txBody>
                  <a:tcPr marL="190500" marR="190500" marT="190500" marB="190500" anchor="ctr"/>
                </a:tc>
                <a:tc>
                  <a:txBody>
                    <a:bodyPr/>
                    <a:lstStyle/>
                    <a:p>
                      <a:pPr algn="ctr">
                        <a:lnSpc>
                          <a:spcPts val="2659"/>
                        </a:lnSpc>
                        <a:defRPr/>
                      </a:pPr>
                      <a:r>
                        <a:rPr lang="he-IL" sz="1899">
                          <a:solidFill>
                            <a:srgbClr val="000000"/>
                          </a:solidFill>
                          <a:sym typeface="Choco"/>
                          <a:rtl/>
                        </a:rPr>
                        <a:t>אבטחה</a:t>
                      </a:r>
                      <a:endParaRPr lang="en-US" sz="1100"/>
                    </a:p>
                  </a:txBody>
                  <a:tcPr marL="190500" marR="190500" marT="190500" marB="190500" anchor="ctr"/>
                </a:tc>
                <a:extLst>
                  <a:ext uri="{0D108BD9-81ED-4DB2-BD59-A6C34878D82A}">
                    <a16:rowId xmlns:a16="http://schemas.microsoft.com/office/drawing/2014/main" val="10003"/>
                  </a:ext>
                </a:extLst>
              </a:tr>
              <a:tr h="1025418">
                <a:tc>
                  <a:txBody>
                    <a:bodyPr/>
                    <a:lstStyle/>
                    <a:p>
                      <a:pPr algn="ctr" rtl="1">
                        <a:lnSpc>
                          <a:spcPts val="2659"/>
                        </a:lnSpc>
                        <a:defRPr/>
                      </a:pPr>
                      <a:r>
                        <a:rPr lang="he-IL" sz="1899">
                          <a:solidFill>
                            <a:srgbClr val="000000"/>
                          </a:solidFill>
                          <a:sym typeface="Choco"/>
                          <a:rtl/>
                        </a:rPr>
                        <a:t>ריבית או אוברדרפט</a:t>
                      </a:r>
                      <a:endParaRPr lang="en-US" sz="1100"/>
                    </a:p>
                  </a:txBody>
                  <a:tcPr marL="190500" marR="190500" marT="190500" marB="190500" anchor="ctr"/>
                </a:tc>
                <a:tc>
                  <a:txBody>
                    <a:bodyPr/>
                    <a:lstStyle/>
                    <a:p>
                      <a:pPr algn="ctr" rtl="1">
                        <a:lnSpc>
                          <a:spcPts val="2659"/>
                        </a:lnSpc>
                        <a:defRPr/>
                      </a:pPr>
                      <a:r>
                        <a:rPr lang="he-IL" sz="1899">
                          <a:solidFill>
                            <a:srgbClr val="000000"/>
                          </a:solidFill>
                          <a:sym typeface="Choco"/>
                          <a:rtl/>
                        </a:rPr>
                        <a:t>אין</a:t>
                      </a:r>
                      <a:endParaRPr lang="en-US" sz="1100"/>
                    </a:p>
                  </a:txBody>
                  <a:tcPr marL="190500" marR="190500" marT="190500" marB="190500" anchor="ctr"/>
                </a:tc>
                <a:tc>
                  <a:txBody>
                    <a:bodyPr/>
                    <a:lstStyle/>
                    <a:p>
                      <a:pPr algn="ctr">
                        <a:lnSpc>
                          <a:spcPts val="2659"/>
                        </a:lnSpc>
                        <a:defRPr/>
                      </a:pPr>
                      <a:r>
                        <a:rPr lang="he-IL" sz="1899">
                          <a:solidFill>
                            <a:srgbClr val="000000"/>
                          </a:solidFill>
                          <a:sym typeface="Choco"/>
                          <a:rtl/>
                        </a:rPr>
                        <a:t>סכנת חוב</a:t>
                      </a:r>
                      <a:endParaRPr lang="en-US" sz="1100"/>
                    </a:p>
                  </a:txBody>
                  <a:tcPr marL="190500" marR="190500" marT="190500" marB="190500" anchor="ctr"/>
                </a:tc>
                <a:extLst>
                  <a:ext uri="{0D108BD9-81ED-4DB2-BD59-A6C34878D82A}">
                    <a16:rowId xmlns:a16="http://schemas.microsoft.com/office/drawing/2014/main" val="10004"/>
                  </a:ext>
                </a:extLst>
              </a:tr>
              <a:tr h="1025418">
                <a:tc>
                  <a:txBody>
                    <a:bodyPr/>
                    <a:lstStyle/>
                    <a:p>
                      <a:pPr algn="ctr" rtl="1">
                        <a:lnSpc>
                          <a:spcPts val="2659"/>
                        </a:lnSpc>
                        <a:defRPr/>
                      </a:pPr>
                      <a:r>
                        <a:rPr lang="he-IL" sz="1899">
                          <a:solidFill>
                            <a:srgbClr val="000000"/>
                          </a:solidFill>
                          <a:sym typeface="Choco"/>
                          <a:rtl/>
                        </a:rPr>
                        <a:t>היסטוריה מלאה</a:t>
                      </a:r>
                      <a:endParaRPr lang="en-US" sz="1100"/>
                    </a:p>
                  </a:txBody>
                  <a:tcPr marL="190500" marR="190500" marT="190500" marB="190500" anchor="ctr"/>
                </a:tc>
                <a:tc>
                  <a:txBody>
                    <a:bodyPr/>
                    <a:lstStyle/>
                    <a:p>
                      <a:pPr algn="ctr" rtl="1">
                        <a:lnSpc>
                          <a:spcPts val="2659"/>
                        </a:lnSpc>
                        <a:defRPr/>
                      </a:pPr>
                      <a:r>
                        <a:rPr lang="he-IL" sz="1899">
                          <a:solidFill>
                            <a:srgbClr val="000000"/>
                          </a:solidFill>
                          <a:sym typeface="Choco"/>
                          <a:rtl/>
                        </a:rPr>
                        <a:t>קשה לעקוב</a:t>
                      </a:r>
                      <a:endParaRPr lang="en-US" sz="1100"/>
                    </a:p>
                  </a:txBody>
                  <a:tcPr marL="190500" marR="190500" marT="190500" marB="190500" anchor="ctr"/>
                </a:tc>
                <a:tc>
                  <a:txBody>
                    <a:bodyPr/>
                    <a:lstStyle/>
                    <a:p>
                      <a:pPr algn="ctr">
                        <a:lnSpc>
                          <a:spcPts val="2659"/>
                        </a:lnSpc>
                        <a:defRPr/>
                      </a:pPr>
                      <a:r>
                        <a:rPr lang="he-IL" sz="1899" dirty="0">
                          <a:solidFill>
                            <a:srgbClr val="000000"/>
                          </a:solidFill>
                          <a:sym typeface="Choco"/>
                          <a:rtl/>
                        </a:rPr>
                        <a:t>מעקב הוצאות</a:t>
                      </a:r>
                      <a:endParaRPr lang="en-US" sz="1100" dirty="0"/>
                    </a:p>
                  </a:txBody>
                  <a:tcPr marL="190500" marR="190500" marT="190500" marB="190500" anchor="ctr"/>
                </a:tc>
                <a:extLst>
                  <a:ext uri="{0D108BD9-81ED-4DB2-BD59-A6C34878D82A}">
                    <a16:rowId xmlns:a16="http://schemas.microsoft.com/office/drawing/2014/main" val="10005"/>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4" name="כותרת 3">
            <a:extLst>
              <a:ext uri="{FF2B5EF4-FFF2-40B4-BE49-F238E27FC236}">
                <a16:creationId xmlns:a16="http://schemas.microsoft.com/office/drawing/2014/main" id="{DD5914E0-3F76-C9C7-BAAD-A73E1301AEED}"/>
              </a:ext>
            </a:extLst>
          </p:cNvPr>
          <p:cNvSpPr>
            <a:spLocks noGrp="1"/>
          </p:cNvSpPr>
          <p:nvPr>
            <p:ph type="title" idx="4294967295"/>
          </p:nvPr>
        </p:nvSpPr>
        <p:spPr>
          <a:xfrm>
            <a:off x="5216787" y="964427"/>
            <a:ext cx="8229600" cy="1143000"/>
          </a:xfrm>
        </p:spPr>
        <p:txBody>
          <a:bodyPr/>
          <a:lstStyle/>
          <a:p>
            <a:r>
              <a:rPr lang="he-IL" dirty="0"/>
              <a:t>כללים</a:t>
            </a:r>
          </a:p>
        </p:txBody>
      </p:sp>
      <p:sp>
        <p:nvSpPr>
          <p:cNvPr id="3" name="Freeform 3" descr="שלוש כללי זהב&#10;תכנן לפני שאתה קונה&#10;שמור על הפרטים עקוב אחרי ההוצאות."/>
          <p:cNvSpPr/>
          <p:nvPr/>
        </p:nvSpPr>
        <p:spPr>
          <a:xfrm>
            <a:off x="1028700" y="3073297"/>
            <a:ext cx="16605775" cy="5106276"/>
          </a:xfrm>
          <a:custGeom>
            <a:avLst/>
            <a:gdLst/>
            <a:ahLst/>
            <a:cxnLst/>
            <a:rect l="l" t="t" r="r" b="b"/>
            <a:pathLst>
              <a:path w="16605775" h="5106276">
                <a:moveTo>
                  <a:pt x="0" y="0"/>
                </a:moveTo>
                <a:lnTo>
                  <a:pt x="16605775" y="0"/>
                </a:lnTo>
                <a:lnTo>
                  <a:pt x="16605775" y="5106276"/>
                </a:lnTo>
                <a:lnTo>
                  <a:pt x="0" y="5106276"/>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4" name="כותרת 3">
            <a:extLst>
              <a:ext uri="{FF2B5EF4-FFF2-40B4-BE49-F238E27FC236}">
                <a16:creationId xmlns:a16="http://schemas.microsoft.com/office/drawing/2014/main" id="{92BFC2DF-148A-4B62-3DCE-B5E4D9423927}"/>
              </a:ext>
            </a:extLst>
          </p:cNvPr>
          <p:cNvSpPr>
            <a:spLocks noGrp="1"/>
          </p:cNvSpPr>
          <p:nvPr>
            <p:ph type="title" idx="4294967295"/>
          </p:nvPr>
        </p:nvSpPr>
        <p:spPr>
          <a:xfrm>
            <a:off x="3850640" y="1003380"/>
            <a:ext cx="8229600" cy="1143000"/>
          </a:xfrm>
        </p:spPr>
        <p:txBody>
          <a:bodyPr/>
          <a:lstStyle/>
          <a:p>
            <a:r>
              <a:rPr lang="he-IL" dirty="0"/>
              <a:t>מה יהיה הברקס שלכם</a:t>
            </a:r>
          </a:p>
        </p:txBody>
      </p:sp>
      <p:sp>
        <p:nvSpPr>
          <p:cNvPr id="3" name="Freeform 3" descr="תמונה של ילד מחזיק כרטיס אשראי ברקס לא אקנה בדחף. לא אשתמש בכרטיס אם אין לי כסף בחשבון. קוד שלי לאף אחד אף פעם."/>
          <p:cNvSpPr/>
          <p:nvPr/>
        </p:nvSpPr>
        <p:spPr>
          <a:xfrm>
            <a:off x="1187931" y="2969270"/>
            <a:ext cx="16685464" cy="5923340"/>
          </a:xfrm>
          <a:custGeom>
            <a:avLst/>
            <a:gdLst/>
            <a:ahLst/>
            <a:cxnLst/>
            <a:rect l="l" t="t" r="r" b="b"/>
            <a:pathLst>
              <a:path w="16685464" h="5923340">
                <a:moveTo>
                  <a:pt x="0" y="0"/>
                </a:moveTo>
                <a:lnTo>
                  <a:pt x="16685464" y="0"/>
                </a:lnTo>
                <a:lnTo>
                  <a:pt x="16685464" y="5923340"/>
                </a:lnTo>
                <a:lnTo>
                  <a:pt x="0" y="5923340"/>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4" name="כותרת 3">
            <a:extLst>
              <a:ext uri="{FF2B5EF4-FFF2-40B4-BE49-F238E27FC236}">
                <a16:creationId xmlns:a16="http://schemas.microsoft.com/office/drawing/2014/main" id="{B09FD9C4-0033-8752-5EF9-DCF25EC045D5}"/>
              </a:ext>
            </a:extLst>
          </p:cNvPr>
          <p:cNvSpPr>
            <a:spLocks noGrp="1"/>
          </p:cNvSpPr>
          <p:nvPr>
            <p:ph type="title" idx="4294967295"/>
          </p:nvPr>
        </p:nvSpPr>
        <p:spPr>
          <a:xfrm>
            <a:off x="5455920" y="535196"/>
            <a:ext cx="8229600" cy="1143000"/>
          </a:xfrm>
        </p:spPr>
        <p:txBody>
          <a:bodyPr/>
          <a:lstStyle/>
          <a:p>
            <a:r>
              <a:rPr lang="he-IL" dirty="0"/>
              <a:t>סיכום</a:t>
            </a:r>
          </a:p>
        </p:txBody>
      </p:sp>
      <p:sp>
        <p:nvSpPr>
          <p:cNvPr id="3" name="Freeform 3" descr="סיכום מה למדנו&#10;הכרטיס כל חלק חשוב&#10;המילון יתרה ריבית&#10;הפסיכולוגיה&#10;הברקס"/>
          <p:cNvSpPr/>
          <p:nvPr/>
        </p:nvSpPr>
        <p:spPr>
          <a:xfrm>
            <a:off x="1982910" y="2213391"/>
            <a:ext cx="14756995" cy="7323159"/>
          </a:xfrm>
          <a:custGeom>
            <a:avLst/>
            <a:gdLst/>
            <a:ahLst/>
            <a:cxnLst/>
            <a:rect l="l" t="t" r="r" b="b"/>
            <a:pathLst>
              <a:path w="14756995" h="7323159">
                <a:moveTo>
                  <a:pt x="0" y="0"/>
                </a:moveTo>
                <a:lnTo>
                  <a:pt x="14756995" y="0"/>
                </a:lnTo>
                <a:lnTo>
                  <a:pt x="14756995" y="7323159"/>
                </a:lnTo>
                <a:lnTo>
                  <a:pt x="0" y="7323159"/>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black"/>
              </a:solidFill>
              <a:effectLst/>
              <a:uLnTx/>
              <a:uFillTx/>
              <a:latin typeface="Calibri"/>
              <a:ea typeface="+mn-ea"/>
              <a:cs typeface="Arial" panose="020B060402020202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TotalTime>
  <Words>827</Words>
  <Application>Microsoft Office PowerPoint</Application>
  <PresentationFormat>מותאם אישית</PresentationFormat>
  <Paragraphs>117</Paragraphs>
  <Slides>21</Slides>
  <Notes>11</Notes>
  <HiddenSlides>0</HiddenSlides>
  <MMClips>0</MMClips>
  <ScaleCrop>false</ScaleCrop>
  <HeadingPairs>
    <vt:vector size="6" baseType="variant">
      <vt:variant>
        <vt:lpstr>גופנים בשימוש</vt:lpstr>
      </vt:variant>
      <vt:variant>
        <vt:i4>3</vt:i4>
      </vt:variant>
      <vt:variant>
        <vt:lpstr>ערכת נושא</vt:lpstr>
      </vt:variant>
      <vt:variant>
        <vt:i4>2</vt:i4>
      </vt:variant>
      <vt:variant>
        <vt:lpstr>כותרות שקופיות</vt:lpstr>
      </vt:variant>
      <vt:variant>
        <vt:i4>21</vt:i4>
      </vt:variant>
    </vt:vector>
  </HeadingPairs>
  <TitlesOfParts>
    <vt:vector size="26" baseType="lpstr">
      <vt:lpstr>Arial</vt:lpstr>
      <vt:lpstr>Calibri</vt:lpstr>
      <vt:lpstr>Choco</vt:lpstr>
      <vt:lpstr>Office Theme</vt:lpstr>
      <vt:lpstr>1_Office Theme</vt:lpstr>
      <vt:lpstr>מצגת של PowerPoint‏</vt:lpstr>
      <vt:lpstr>יום חמישי בקניון.  היה רעש ומוזיקה בכל מקום. עידן ונבו טיילו בחנויות.  הם היו שמחים כי המבחן במתמטיקה נגמר. עידן הרגיש שהפעם הוא מסודר. בכיס שלו היה שטר כתום של 100 שקלים שקיבל מסבתא. עידן נגע בשטר בתוך הכיס והיה רגוע. הוא ידע שיש לו כסף אמיתי ביד והוא יכול לקנות מה שהוא רוצה. </vt:lpstr>
      <vt:lpstr>"אחי, אני מת מרעב," אמר נבו.  הריח של הפיצה החמה היה בכל מקום.  הם נעמדו בתור הארוך של הפיצרייה. עידן כבר דמיין משולש ענק עם המון זיתים. הוא ידע שהשטר של ה-100 שקל יספיק להכל, וגם יישאר לו עודף לגלידה אחר כך. </vt:lpstr>
      <vt:lpstr>כשהגיעו לקופה, נבו הוציא את כרטיס האשראי שלו מהר.  המוכרת הקלידה את ההזמנה.  נבו הצמיד את כרטיס האשראי  למסוף הקטן.  נשמע "ביפ" קצר והתשלום עבר בשנייה. "זהו, שילמתי," אמר נבו.  הכסף שלו עבר מהר בלי שהוא בכלל ראה אותו או הרגיש שהוא יצא מהכיס. </vt:lpstr>
      <vt:lpstr>עכשיו הגיע התור של עידן. "שני משולשים וקולה," הוא אמר והניח את ה-100 ש"ח על הדלפק. עידן היה רגוע.  הוא ידע בדיוק כמה כסף יש לו וזה נתן לו הרגשה טובה. אבל המוכרת הסתכלה על ה-100 ש"ח ואז על הקופה הריקה שלה. היא נראתה בבעיה. </vt:lpstr>
      <vt:lpstr>"אני ממש מצטערת," אמרה המוכרת.  "אין לי עודף להביא לך.  כולם פה משלמים רק בטלפון או באשראי." היא שאלה: "יש לך אולי כרטיס? </vt:lpstr>
      <vt:lpstr>עצירה לדיון: מה קרה כאן?</vt:lpstr>
      <vt:lpstr>מצגת של PowerPoint‏</vt:lpstr>
      <vt:lpstr>"הניסוי הגדול":</vt:lpstr>
      <vt:lpstr>כרטיס אשראי</vt:lpstr>
      <vt:lpstr>הקוד הסודי שלי — נשאר רק אצלי! </vt:lpstr>
      <vt:lpstr>נבו חזר לקופה. "אל תדאג, אני אשלם עליך בכרטיס אשראי  ותחזיר לי אחר כך," הוא אמר.  הוא העביר את הכרטיס ושוב נשמע "ביפ". כשישבו לאכול, נבו אמר: "זה נראה קל, אבל ה'ביפ' הזה קצת מסוכן.  כשמשלמים ככה, לא מרגישים שהכסף יוצא.  זה מרגיש כאילו הפיצה בחינם, עד שרואים בבנק כמה כסף נגמר." </vt:lpstr>
      <vt:lpstr>"ויש עוד משהו," אמר נבו והראה לעידן את הטלפון.  "אם אני מבזבז יותר מדי כסף, הבנק לוקח ממני עוד כסף כקנס. זה נקרא ריבית." הוא הסביר: "באשראי קל מאוד לבזבז כסף שאין לך באמת. זאת מלכודת. אתה קונה וקונה, ובסוף החודש אתה מגלה שאתה בחובות." </vt:lpstr>
      <vt:lpstr>עידן הסתכל על ה-100 ש"ח שחזרו לכיס. הוא הבין שהשטר עוזר לו לא לבזבז יותר מדי. "אולי אפתח חשבון בנק שיהיה לי נוח," חשב עידן, "אבל תמיד אשמור גם מזומן בכיס.  ככה אני אראה את הכסף בעיניים ולא אבזבז סתם." </vt:lpstr>
      <vt:lpstr> כשאנחנו רואים את השטר יוצא מהיד, המוח שלנו מבין שמשהו חסר. בטלפון, המספרים הם רק ציור על מסך, ולכן קל לנו להתבלבל ולבזבז יותר.</vt:lpstr>
      <vt:lpstr>המילון הפיננסי שלך </vt:lpstr>
      <vt:lpstr>כאב התשלום</vt:lpstr>
      <vt:lpstr>מזומן מול אשראי — בעד ונגד </vt:lpstr>
      <vt:lpstr>כללים</vt:lpstr>
      <vt:lpstr>מה יהיה הברקס שלכם</vt:lpstr>
      <vt:lpstr>סיכום</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דורית מנשה</dc:creator>
  <cp:lastModifiedBy>דורית נעמי מנשה</cp:lastModifiedBy>
  <cp:revision>9</cp:revision>
  <dcterms:created xsi:type="dcterms:W3CDTF">2006-08-16T00:00:00Z</dcterms:created>
  <dcterms:modified xsi:type="dcterms:W3CDTF">2026-07-17T10:13:33Z</dcterms:modified>
</cp:coreProperties>
</file>