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4630400" cy="8229600"/>
  <p:notesSz cx="8229600" cy="14630400"/>
  <p:embeddedFontLst>
    <p:embeddedFont>
      <p:font typeface="Inter Light" panose="020B0604020202020204" charset="0"/>
      <p:regular r:id="rId21"/>
      <p:bold r:id="rId22"/>
      <p:italic r:id="rId23"/>
      <p:boldItalic r:id="rId24"/>
    </p:embeddedFont>
    <p:embeddedFont>
      <p:font typeface="Montserrat Medium" panose="00000600000000000000" pitchFamily="2" charset="0"/>
      <p:regular r:id="rId25"/>
      <p:bold r:id="rId26"/>
      <p:italic r:id="rId27"/>
      <p:boldItalic r:id="rId28"/>
    </p:embeddedFont>
    <p:embeddedFont>
      <p:font typeface="Rubik" panose="020B0604020202020204" charset="-79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73yS/PS7bvO4Im3n48uGsK06M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7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e859ea6c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3e859ea6c29_0_0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e859ea6c2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3e859ea6c29_0_6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859ea6c2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3e859ea6c29_0_11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859ea6c2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e859ea6c29_0_17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859ea6c2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3e859ea6c29_0_34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859ea6c2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e859ea6c29_0_42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859ea6c29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3e859ea6c29_0_54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859ea6c2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e859ea6c29_0_60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859ea6c29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e859ea6c29_0_77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859ea6c29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3e859ea6c29_0_85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859ea6c29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3e859ea6c29_0_93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859ea6c2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3e859ea6c29_0_110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e859ea6c29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g3e859ea6c29_0_118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859ea6c29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3e859ea6c29_0_126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859ea6c29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3e859ea6c29_0_134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e859ea6c29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3e859ea6c29_0_142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e859ea6c29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3e859ea6c29_0_150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e859ea6c29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3e859ea6c29_0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g3e859ea6c29_0_1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39750f07faa_0_54"/>
          <p:cNvSpPr txBox="1">
            <a:spLocks noGrp="1"/>
          </p:cNvSpPr>
          <p:nvPr>
            <p:ph type="ctrTitle"/>
          </p:nvPr>
        </p:nvSpPr>
        <p:spPr>
          <a:xfrm>
            <a:off x="498733" y="1191320"/>
            <a:ext cx="13632900" cy="3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●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○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■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●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○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■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●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○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Char char="■"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39750f07faa_0_54"/>
          <p:cNvSpPr txBox="1">
            <a:spLocks noGrp="1"/>
          </p:cNvSpPr>
          <p:nvPr>
            <p:ph type="subTitle" idx="1"/>
          </p:nvPr>
        </p:nvSpPr>
        <p:spPr>
          <a:xfrm>
            <a:off x="498720" y="4534600"/>
            <a:ext cx="13632900" cy="1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39750f07faa_0_54"/>
          <p:cNvSpPr txBox="1">
            <a:spLocks noGrp="1"/>
          </p:cNvSpPr>
          <p:nvPr>
            <p:ph type="sldNum" idx="12"/>
          </p:nvPr>
        </p:nvSpPr>
        <p:spPr>
          <a:xfrm>
            <a:off x="13555933" y="7461147"/>
            <a:ext cx="8778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12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13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25;p14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15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16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" name="Google Shape;37;p17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18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19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2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20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2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21" descr="preencoded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cs.google.com/presentation/d/1YBcjGv2YWIFmWyTdPlO5d9HpPrZC7J0h/edit?usp=sharing&amp;ouid=106953527324543100557&amp;rtpof=true&amp;sd=true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hyperlink" Target="http://drive.google.com/file/d/1oApZ2kPitvTYwQnB9XasB5HLELOf6MiU/vie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859ea6c29_0_0"/>
          <p:cNvSpPr txBox="1"/>
          <p:nvPr/>
        </p:nvSpPr>
        <p:spPr>
          <a:xfrm>
            <a:off x="7444275" y="167250"/>
            <a:ext cx="3517500" cy="6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התפתחות הכסף</a:t>
            </a:r>
            <a:endParaRPr sz="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g3e859ea6c29_0_0" descr="קלפים למשחק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37125" y="1690350"/>
            <a:ext cx="8343900" cy="59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3e859ea6c29_0_0"/>
          <p:cNvSpPr txBox="1">
            <a:spLocks noGrp="1"/>
          </p:cNvSpPr>
          <p:nvPr>
            <p:ph type="title"/>
          </p:nvPr>
        </p:nvSpPr>
        <p:spPr>
          <a:xfrm>
            <a:off x="850025" y="6613725"/>
            <a:ext cx="25401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קישור לקלפים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859ea6c29_0_6"/>
          <p:cNvSpPr txBox="1">
            <a:spLocks noGrp="1"/>
          </p:cNvSpPr>
          <p:nvPr>
            <p:ph type="title"/>
          </p:nvPr>
        </p:nvSpPr>
        <p:spPr>
          <a:xfrm>
            <a:off x="2978727" y="138369"/>
            <a:ext cx="8741838" cy="14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450"/>
              <a:buFont typeface="Montserrat Medium"/>
              <a:buNone/>
            </a:pPr>
            <a:r>
              <a:rPr lang="he-IL" sz="44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מה רואים? </a:t>
            </a:r>
            <a:endParaRPr sz="4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g3e859ea6c29_0_6" title="ים בעת העתיקה סוחרים עם מלח וצדפים.mp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2700" y="1746175"/>
            <a:ext cx="11212474" cy="630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859ea6c29_0_11"/>
          <p:cNvSpPr txBox="1">
            <a:spLocks noGrp="1"/>
          </p:cNvSpPr>
          <p:nvPr>
            <p:ph type="title"/>
          </p:nvPr>
        </p:nvSpPr>
        <p:spPr>
          <a:xfrm>
            <a:off x="4164165" y="138369"/>
            <a:ext cx="7556400" cy="14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450"/>
              <a:buFont typeface="Montserrat Medium"/>
              <a:buNone/>
            </a:pPr>
            <a:r>
              <a:rPr lang="he-IL" sz="4450" dirty="0">
                <a:solidFill>
                  <a:srgbClr val="74767D"/>
                </a:solidFill>
                <a:latin typeface="Montserrat Medium"/>
                <a:sym typeface="Montserrat Medium"/>
              </a:rPr>
              <a:t>מה רואים?</a:t>
            </a:r>
            <a:endParaRPr sz="44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g3e859ea6c29_0_11" descr="יד מחזיקה צדפים, מלח ופסל של פר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6325" y="2116300"/>
            <a:ext cx="6474825" cy="565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g3e859ea6c29_0_11" descr="שטר 200 שח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062000"/>
            <a:ext cx="8367226" cy="37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859ea6c29_0_17" descr="פרק 1"/>
          <p:cNvSpPr/>
          <p:nvPr/>
        </p:nvSpPr>
        <p:spPr>
          <a:xfrm>
            <a:off x="13108307" y="2088200"/>
            <a:ext cx="728400" cy="443100"/>
          </a:xfrm>
          <a:prstGeom prst="roundRect">
            <a:avLst>
              <a:gd name="adj" fmla="val 38315"/>
            </a:avLst>
          </a:prstGeom>
          <a:solidFill>
            <a:srgbClr val="DFE1EC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3e859ea6c29_0_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49734" y="2158851"/>
            <a:ext cx="4455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0714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455"/>
              <a:buFont typeface="Inter Light"/>
              <a:buNone/>
            </a:pPr>
            <a:r>
              <a:rPr lang="en-US" sz="1455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פרק 1</a:t>
            </a:r>
            <a:endParaRPr sz="145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e859ea6c29_0_17"/>
          <p:cNvSpPr txBox="1">
            <a:spLocks noGrp="1"/>
          </p:cNvSpPr>
          <p:nvPr>
            <p:ph type="title"/>
          </p:nvPr>
        </p:nvSpPr>
        <p:spPr>
          <a:xfrm>
            <a:off x="2881745" y="2625448"/>
            <a:ext cx="10954653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625"/>
              <a:buFont typeface="Montserrat Medium"/>
              <a:buNone/>
            </a:pPr>
            <a:r>
              <a:rPr lang="he-IL" sz="4625" dirty="0"/>
              <a:t>מסע בזמן מה היה כסף לפני השטרות?</a:t>
            </a:r>
            <a:endParaRPr sz="462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g3e859ea6c29_0_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18498" y="3715534"/>
            <a:ext cx="4518100" cy="94284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3e859ea6c29_0_17"/>
          <p:cNvSpPr/>
          <p:nvPr/>
        </p:nvSpPr>
        <p:spPr>
          <a:xfrm>
            <a:off x="10654441" y="4894089"/>
            <a:ext cx="29466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2286"/>
              <a:buFont typeface="Montserrat Medium"/>
              <a:buNone/>
            </a:pPr>
            <a:r>
              <a:rPr lang="he-IL" sz="2286" dirty="0">
                <a:solidFill>
                  <a:srgbClr val="3D3E44"/>
                </a:solidFill>
                <a:latin typeface="Montserrat Medium"/>
                <a:sym typeface="Montserrat Medium"/>
              </a:rPr>
              <a:t>העבר הרחוק</a:t>
            </a:r>
            <a:endParaRPr sz="228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3e859ea6c29_0_17"/>
          <p:cNvSpPr/>
          <p:nvPr/>
        </p:nvSpPr>
        <p:spPr>
          <a:xfrm>
            <a:off x="9554209" y="5403744"/>
            <a:ext cx="40467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819"/>
              <a:buFont typeface="Inter Light"/>
              <a:buNone/>
            </a:pPr>
            <a:r>
              <a:rPr lang="en-US" sz="1819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צדפים, מלח ואבנים — כל דבר שאנשים </a:t>
            </a:r>
            <a:r>
              <a:rPr lang="en-US" sz="1819" b="1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הסכימו</a:t>
            </a:r>
            <a:r>
              <a:rPr lang="en-US" sz="1819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 שיש לו ערך</a:t>
            </a:r>
            <a:endParaRPr sz="181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g3e859ea6c29_0_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0398" y="3715534"/>
            <a:ext cx="4518100" cy="94284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e859ea6c29_0_17"/>
          <p:cNvSpPr/>
          <p:nvPr/>
        </p:nvSpPr>
        <p:spPr>
          <a:xfrm>
            <a:off x="6136341" y="4894089"/>
            <a:ext cx="29466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2286"/>
              <a:buFont typeface="Montserrat Medium"/>
              <a:buNone/>
            </a:pPr>
            <a:r>
              <a:rPr lang="he-IL" sz="2286" dirty="0"/>
              <a:t>ההווה</a:t>
            </a:r>
            <a:endParaRPr sz="228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e859ea6c29_0_17"/>
          <p:cNvSpPr/>
          <p:nvPr/>
        </p:nvSpPr>
        <p:spPr>
          <a:xfrm>
            <a:off x="5036109" y="5403744"/>
            <a:ext cx="40467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819"/>
              <a:buFont typeface="Inter Light"/>
              <a:buNone/>
            </a:pPr>
            <a:r>
              <a:rPr lang="en-US" sz="1819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שטרות ומטבעות — נייר ומתכת שהמדינה מבטיחה שהם שווים משהו</a:t>
            </a:r>
            <a:endParaRPr sz="181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g3e859ea6c29_0_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2298" y="3715534"/>
            <a:ext cx="4518100" cy="94284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e859ea6c29_0_17"/>
          <p:cNvSpPr/>
          <p:nvPr/>
        </p:nvSpPr>
        <p:spPr>
          <a:xfrm>
            <a:off x="1127406" y="4883669"/>
            <a:ext cx="3182157" cy="63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2286"/>
              <a:buFont typeface="Montserrat Medium"/>
              <a:buNone/>
            </a:pPr>
            <a:r>
              <a:rPr lang="he-IL" sz="2286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עתיד</a:t>
            </a:r>
            <a:endParaRPr sz="228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e859ea6c29_0_17"/>
          <p:cNvSpPr/>
          <p:nvPr/>
        </p:nvSpPr>
        <p:spPr>
          <a:xfrm>
            <a:off x="518009" y="5403744"/>
            <a:ext cx="40467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819"/>
              <a:buFont typeface="Inter Light"/>
              <a:buNone/>
            </a:pPr>
            <a:r>
              <a:rPr lang="en-US" sz="1819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מטבעות דיגיטליים — כסף שקיים רק במחשב, ללא שטר פיזי בכלל</a:t>
            </a:r>
            <a:endParaRPr sz="181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e859ea6c29_0_17" descr="🤔 מה הקשר בין צדף לשטר של 200? שניהם שווים כסף רק כי אנחנו מאמינים שהם שווים. זה הכל — אמון!&#10;"/>
          <p:cNvSpPr/>
          <p:nvPr/>
        </p:nvSpPr>
        <p:spPr>
          <a:xfrm>
            <a:off x="282175" y="6658890"/>
            <a:ext cx="13554300" cy="1001700"/>
          </a:xfrm>
          <a:prstGeom prst="roundRect">
            <a:avLst>
              <a:gd name="adj" fmla="val 21181"/>
            </a:avLst>
          </a:prstGeom>
          <a:solidFill>
            <a:srgbClr val="B6D6FC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e859ea6c29_0_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8204" y="6953498"/>
            <a:ext cx="125526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19"/>
              <a:buFont typeface="Inter Light"/>
              <a:buNone/>
            </a:pPr>
            <a:r>
              <a:rPr lang="en-US" sz="1819" b="0" i="0" u="none" strike="noStrike" cap="non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🤔 </a:t>
            </a:r>
            <a:r>
              <a:rPr lang="en-US" sz="1819" b="1" i="0" u="none" strike="noStrike" cap="non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מה הקשר בין צדף לשטר של 200?</a:t>
            </a:r>
            <a:r>
              <a:rPr lang="en-US" sz="1819" b="0" i="0" u="none" strike="noStrike" cap="non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 שניהם שווים כסף רק כי </a:t>
            </a:r>
            <a:r>
              <a:rPr lang="en-US" sz="1819" b="1" i="0" u="none" strike="noStrike" cap="non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אנחנו מאמינים</a:t>
            </a:r>
            <a:r>
              <a:rPr lang="en-US" sz="1819" b="0" i="0" u="none" strike="noStrike" cap="non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 שהם שווים. זה הכל — אמון!</a:t>
            </a:r>
            <a:endParaRPr sz="181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e859ea6c29_0_34"/>
          <p:cNvSpPr txBox="1">
            <a:spLocks noGrp="1"/>
          </p:cNvSpPr>
          <p:nvPr>
            <p:ph type="title"/>
          </p:nvPr>
        </p:nvSpPr>
        <p:spPr>
          <a:xfrm>
            <a:off x="5350050" y="1067100"/>
            <a:ext cx="61680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פיצוח הקוד הצבעוני</a:t>
            </a:r>
            <a:endParaRPr/>
          </a:p>
        </p:txBody>
      </p:sp>
      <p:sp>
        <p:nvSpPr>
          <p:cNvPr id="98" name="Google Shape;98;g3e859ea6c29_0_34" descr="אדום"/>
          <p:cNvSpPr/>
          <p:nvPr/>
        </p:nvSpPr>
        <p:spPr>
          <a:xfrm>
            <a:off x="11518050" y="3449625"/>
            <a:ext cx="2953800" cy="2119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3e859ea6c29_0_34" descr="כחול"/>
          <p:cNvSpPr/>
          <p:nvPr/>
        </p:nvSpPr>
        <p:spPr>
          <a:xfrm>
            <a:off x="7875913" y="3479325"/>
            <a:ext cx="3410400" cy="206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3e859ea6c29_0_34" descr="ירוק"/>
          <p:cNvSpPr/>
          <p:nvPr/>
        </p:nvSpPr>
        <p:spPr>
          <a:xfrm>
            <a:off x="4097150" y="3553575"/>
            <a:ext cx="3410400" cy="19119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e859ea6c29_0_34" descr="כתום"/>
          <p:cNvSpPr/>
          <p:nvPr/>
        </p:nvSpPr>
        <p:spPr>
          <a:xfrm>
            <a:off x="318375" y="3553575"/>
            <a:ext cx="3410400" cy="21198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859ea6c29_0_42"/>
          <p:cNvSpPr txBox="1">
            <a:spLocks noGrp="1"/>
          </p:cNvSpPr>
          <p:nvPr>
            <p:ph type="title"/>
          </p:nvPr>
        </p:nvSpPr>
        <p:spPr>
          <a:xfrm>
            <a:off x="6279575" y="932539"/>
            <a:ext cx="2372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דמויות</a:t>
            </a:r>
            <a:endParaRPr/>
          </a:p>
        </p:txBody>
      </p:sp>
      <p:pic>
        <p:nvPicPr>
          <p:cNvPr id="106" name="Google Shape;106;g3e859ea6c29_0_42" descr="לאה גולדברג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06950" y="2498111"/>
            <a:ext cx="2956200" cy="4318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3e859ea6c29_0_42"/>
          <p:cNvSpPr txBox="1"/>
          <p:nvPr/>
        </p:nvSpPr>
        <p:spPr>
          <a:xfrm>
            <a:off x="11812250" y="7371614"/>
            <a:ext cx="2372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לאה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גולדברג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g3e859ea6c29_0_42" descr="שאול טשרניחובסקי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5775" y="2554209"/>
            <a:ext cx="3848275" cy="420625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e859ea6c29_0_42"/>
          <p:cNvSpPr txBox="1"/>
          <p:nvPr/>
        </p:nvSpPr>
        <p:spPr>
          <a:xfrm>
            <a:off x="8818600" y="7398825"/>
            <a:ext cx="23724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שאול טשרניחובסקי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g3e859ea6c29_0_42" descr="רחל המשוררת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22187" y="2554200"/>
            <a:ext cx="3154687" cy="420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e859ea6c29_0_42"/>
          <p:cNvSpPr txBox="1"/>
          <p:nvPr/>
        </p:nvSpPr>
        <p:spPr>
          <a:xfrm>
            <a:off x="4433850" y="7398825"/>
            <a:ext cx="25773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רחל המשוררת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g3e859ea6c29_0_42" descr="נתן אלתרמן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950" y="2554199"/>
            <a:ext cx="2956200" cy="429390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e859ea6c29_0_42"/>
          <p:cNvSpPr txBox="1"/>
          <p:nvPr/>
        </p:nvSpPr>
        <p:spPr>
          <a:xfrm>
            <a:off x="1374325" y="7186125"/>
            <a:ext cx="1832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נתן אלתרמן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e859ea6c29_0_54"/>
          <p:cNvSpPr txBox="1">
            <a:spLocks noGrp="1"/>
          </p:cNvSpPr>
          <p:nvPr>
            <p:ph type="title"/>
          </p:nvPr>
        </p:nvSpPr>
        <p:spPr>
          <a:xfrm>
            <a:off x="6528050" y="199975"/>
            <a:ext cx="36975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סימני הביטחון</a:t>
            </a:r>
            <a:endParaRPr/>
          </a:p>
        </p:txBody>
      </p:sp>
      <p:pic>
        <p:nvPicPr>
          <p:cNvPr id="119" name="Google Shape;119;g3e859ea6c29_0_54" descr="שטר 200 ש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90200" y="1533201"/>
            <a:ext cx="9729650" cy="544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e859ea6c29_0_54"/>
          <p:cNvSpPr txBox="1"/>
          <p:nvPr/>
        </p:nvSpPr>
        <p:spPr>
          <a:xfrm>
            <a:off x="3239475" y="7611525"/>
            <a:ext cx="113910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marR="0" lvl="1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ubik"/>
              <a:buChar char="○"/>
            </a:pPr>
            <a:r>
              <a:rPr lang="en-US" sz="1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"המשימה: אל תתנו שיעבדו עליכם!".- משימה לחקור את השטר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859ea6c29_0_60" descr="פרק 2"/>
          <p:cNvSpPr/>
          <p:nvPr/>
        </p:nvSpPr>
        <p:spPr>
          <a:xfrm>
            <a:off x="13560753" y="1836375"/>
            <a:ext cx="629100" cy="352200"/>
          </a:xfrm>
          <a:prstGeom prst="roundRect">
            <a:avLst>
              <a:gd name="adj" fmla="val 39369"/>
            </a:avLst>
          </a:prstGeom>
          <a:solidFill>
            <a:srgbClr val="DFE1EC"/>
          </a:solidFill>
          <a:ln>
            <a:noFill/>
          </a:ln>
        </p:spPr>
        <p:txBody>
          <a:bodyPr spcFirstLastPara="1" wrap="square" lIns="84225" tIns="84225" rIns="84225" bIns="84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76267" y="1894077"/>
            <a:ext cx="3981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53846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198"/>
              <a:buFont typeface="Inter Light"/>
              <a:buNone/>
            </a:pPr>
            <a:r>
              <a:rPr lang="en-US" sz="1198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פרק 2</a:t>
            </a:r>
            <a:endParaRPr sz="119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e859ea6c29_0_60"/>
          <p:cNvSpPr txBox="1">
            <a:spLocks noGrp="1"/>
          </p:cNvSpPr>
          <p:nvPr>
            <p:ph type="title"/>
          </p:nvPr>
        </p:nvSpPr>
        <p:spPr>
          <a:xfrm>
            <a:off x="9276723" y="2259710"/>
            <a:ext cx="4913100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3778"/>
              <a:buFont typeface="Montserrat Medium"/>
              <a:buNone/>
            </a:pPr>
            <a:r>
              <a:rPr lang="en-US" sz="3778" b="0" i="0" u="none" strike="noStrike" cap="none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מעבדת סימני הביטחון </a:t>
            </a:r>
            <a:r>
              <a:rPr lang="en-US" sz="3778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🔍</a:t>
            </a:r>
            <a:endParaRPr sz="377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e859ea6c29_0_60"/>
          <p:cNvSpPr/>
          <p:nvPr/>
        </p:nvSpPr>
        <p:spPr>
          <a:xfrm>
            <a:off x="10256130" y="3294958"/>
            <a:ext cx="39405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474"/>
              <a:buFont typeface="Inter Light"/>
              <a:buNone/>
            </a:pPr>
            <a:r>
              <a:rPr lang="en-US" sz="1474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שטרות ישראליים מכילים סימני ביטחון מיוחדים שקשה מאוד לזייף: </a:t>
            </a:r>
            <a:endParaRPr sz="147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e859ea6c29_0_60" descr="המנורה המנצנצת&#10;משנה צבע כשמטים את השטר"/>
          <p:cNvSpPr/>
          <p:nvPr/>
        </p:nvSpPr>
        <p:spPr>
          <a:xfrm>
            <a:off x="10256130" y="4086889"/>
            <a:ext cx="3940500" cy="1202100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21050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225" tIns="84225" rIns="84225" bIns="84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11544" y="4300587"/>
            <a:ext cx="24084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9"/>
              <a:buFont typeface="Montserrat Medium"/>
              <a:buNone/>
            </a:pPr>
            <a:r>
              <a:rPr lang="en-US" sz="1889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✨</a:t>
            </a:r>
            <a:r>
              <a:rPr lang="en-US" sz="1889" b="0" i="0" u="none" strike="noStrike" cap="none">
                <a:solidFill>
                  <a:srgbClr val="3D3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המנורה המנצנצת</a:t>
            </a:r>
            <a:endParaRPr sz="18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69827" y="4779102"/>
            <a:ext cx="3449700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474"/>
              <a:buFont typeface="Inter Light"/>
              <a:buNone/>
            </a:pPr>
            <a:r>
              <a:rPr lang="en-US" sz="1474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משנה צבע כשמטים את השטר</a:t>
            </a:r>
            <a:endParaRPr sz="147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e859ea6c29_0_60" descr="ספרות שקופות&#10;נראות רק כשמחזיקים מול האור"/>
          <p:cNvSpPr/>
          <p:nvPr/>
        </p:nvSpPr>
        <p:spPr>
          <a:xfrm>
            <a:off x="10256130" y="5466488"/>
            <a:ext cx="3940500" cy="1202100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21050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225" tIns="84225" rIns="84225" bIns="84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11544" y="5680186"/>
            <a:ext cx="24084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9"/>
              <a:buFont typeface="Montserrat Medium"/>
              <a:buNone/>
            </a:pPr>
            <a:r>
              <a:rPr lang="en-US" sz="1889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🔢</a:t>
            </a:r>
            <a:r>
              <a:rPr lang="en-US" sz="1889" b="0" i="0" u="none" strike="noStrike" cap="none">
                <a:solidFill>
                  <a:srgbClr val="3D3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ספרות שקופות</a:t>
            </a:r>
            <a:endParaRPr sz="18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69827" y="6158701"/>
            <a:ext cx="3449700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474"/>
              <a:buFont typeface="Inter Light"/>
              <a:buNone/>
            </a:pPr>
            <a:r>
              <a:rPr lang="en-US" sz="1474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נראות רק כשמחזיקים מול האור</a:t>
            </a:r>
            <a:endParaRPr sz="147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e859ea6c29_0_60" descr="חספוס הדיו&#10;מרגישים את הכיתוב בנגיעת אצבע"/>
          <p:cNvSpPr/>
          <p:nvPr/>
        </p:nvSpPr>
        <p:spPr>
          <a:xfrm>
            <a:off x="10256130" y="6846087"/>
            <a:ext cx="3940500" cy="1202100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21050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225" tIns="84225" rIns="84225" bIns="842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11544" y="7059784"/>
            <a:ext cx="24084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3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9"/>
              <a:buFont typeface="Montserrat Medium"/>
              <a:buNone/>
            </a:pPr>
            <a:r>
              <a:rPr lang="en-US" sz="1889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✋</a:t>
            </a:r>
            <a:r>
              <a:rPr lang="en-US" sz="1889" b="0" i="0" u="none" strike="noStrike" cap="none">
                <a:solidFill>
                  <a:srgbClr val="3D3E4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חספוס הדיו</a:t>
            </a:r>
            <a:endParaRPr sz="18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e859ea6c29_0_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69827" y="7538300"/>
            <a:ext cx="3449700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474"/>
              <a:buFont typeface="Inter Light"/>
              <a:buNone/>
            </a:pPr>
            <a:r>
              <a:rPr lang="en-US" sz="1474" b="0" i="0" u="none" strike="noStrike" cap="none">
                <a:solidFill>
                  <a:srgbClr val="3D3E44"/>
                </a:solidFill>
                <a:latin typeface="Inter Light"/>
                <a:ea typeface="Inter Light"/>
                <a:cs typeface="Inter Light"/>
                <a:sym typeface="Inter Light"/>
              </a:rPr>
              <a:t>מרגישים את הכיתוב בגעת אצבע</a:t>
            </a:r>
            <a:endParaRPr sz="147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g3e859ea6c29_0_60" descr="שטר 200 ש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250" y="3294950"/>
            <a:ext cx="7792830" cy="43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859ea6c29_0_77"/>
          <p:cNvSpPr txBox="1">
            <a:spLocks noGrp="1"/>
          </p:cNvSpPr>
          <p:nvPr>
            <p:ph type="title"/>
          </p:nvPr>
        </p:nvSpPr>
        <p:spPr>
          <a:xfrm>
            <a:off x="5948192" y="1968362"/>
            <a:ext cx="71568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he-IL" sz="4215" dirty="0"/>
              <a:t>אוזניות 170 ש"ח</a:t>
            </a:r>
            <a:endParaRPr lang="he-IL" sz="421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3e859ea6c29_0_77" descr="תמונה של אוזניות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1900" y="496625"/>
            <a:ext cx="4755877" cy="5316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e859ea6c29_0_77" descr="הפעילות: התלמידים צריכים להרכיב את הסכום במינימום ניירות ומטבעות (שטר של 100, שטר של 50 ושטר של 20).&#10;"/>
          <p:cNvSpPr/>
          <p:nvPr/>
        </p:nvSpPr>
        <p:spPr>
          <a:xfrm>
            <a:off x="6170217" y="5901696"/>
            <a:ext cx="71568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3e859ea6c29_0_7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0225" y="6130518"/>
            <a:ext cx="67128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</a:t>
            </a:r>
            <a:r>
              <a:rPr lang="en-US" sz="2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פעילות:</a:t>
            </a: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התלמידים צריכים להרכיב את הסכום במינימום ניירות ומטבעות (שטר של 100, שטר של 50 ושטר של 20</a:t>
            </a: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6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859ea6c29_0_85"/>
          <p:cNvSpPr txBox="1">
            <a:spLocks noGrp="1"/>
          </p:cNvSpPr>
          <p:nvPr>
            <p:ph type="title"/>
          </p:nvPr>
        </p:nvSpPr>
        <p:spPr>
          <a:xfrm>
            <a:off x="2617750" y="1036750"/>
            <a:ext cx="101670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en-US" sz="4215" b="0" i="0" u="none" strike="noStrike" cap="none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"המכונה מקבלת רק שטרות של 20 ומטבעות של 10".</a:t>
            </a:r>
            <a:endParaRPr sz="421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g3e859ea6c29_0_85" descr="חמישים ש&quot;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5850" y="1994450"/>
            <a:ext cx="7710800" cy="39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3e859ea6c29_0_85" descr="התלמידים צריכים להציג את כל הדרכים האפשריות להרכיב 50 בלי להשתמש בשטר של 50&#10;"/>
          <p:cNvSpPr/>
          <p:nvPr/>
        </p:nvSpPr>
        <p:spPr>
          <a:xfrm>
            <a:off x="2358254" y="6605225"/>
            <a:ext cx="109524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e859ea6c29_0_8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14225" y="6834050"/>
            <a:ext cx="109524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התלמידים צריכים להציג את כל הדרכים האפשריות להרכיב 50 בלי להשתמש בשטר של 50</a:t>
            </a:r>
            <a:endParaRPr sz="27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26B985D-8F30-A110-1301-F76DC798CE2D}"/>
              </a:ext>
            </a:extLst>
          </p:cNvPr>
          <p:cNvSpPr txBox="1"/>
          <p:nvPr/>
        </p:nvSpPr>
        <p:spPr>
          <a:xfrm>
            <a:off x="5666238" y="1114529"/>
            <a:ext cx="616527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4400" dirty="0"/>
              <a:t>השלם את הסימן המתאים:</a:t>
            </a:r>
          </a:p>
        </p:txBody>
      </p:sp>
      <p:pic>
        <p:nvPicPr>
          <p:cNvPr id="165" name="Google Shape;165;g3e859ea6c29_0_93" descr="שטר מאה ש&quot;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7800" y="2264725"/>
            <a:ext cx="4139025" cy="413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e859ea6c29_0_93" descr="ריבוע אפור כאם כותבים את התשובה"/>
          <p:cNvSpPr/>
          <p:nvPr/>
        </p:nvSpPr>
        <p:spPr>
          <a:xfrm>
            <a:off x="6783525" y="3789938"/>
            <a:ext cx="17178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3e859ea6c29_0_93" descr="מטבע 10 שח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2837" y="1072925"/>
            <a:ext cx="1417475" cy="141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e859ea6c29_0_93" descr="מטבע 10 שח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708" y="1072925"/>
            <a:ext cx="1417475" cy="141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e859ea6c29_0_93" descr="שטר עשרים שח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99988" y="2264725"/>
            <a:ext cx="2666250" cy="26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e859ea6c29_0_93" descr="שטר עשרים שח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99988" y="4133550"/>
            <a:ext cx="2666250" cy="26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3e859ea6c29_0_93" descr="שטר 20 שח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863" y="2199263"/>
            <a:ext cx="2666250" cy="26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3e859ea6c29_0_93" descr="שטר 20 שח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588" y="4012675"/>
            <a:ext cx="2666250" cy="266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e859ea6c29_0_93" descr="סימן שווה"/>
          <p:cNvSpPr/>
          <p:nvPr/>
        </p:nvSpPr>
        <p:spPr>
          <a:xfrm>
            <a:off x="10771512" y="6568088"/>
            <a:ext cx="17178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7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sz="7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3e859ea6c29_0_93"/>
          <p:cNvSpPr/>
          <p:nvPr/>
        </p:nvSpPr>
        <p:spPr>
          <a:xfrm>
            <a:off x="7216850" y="6678925"/>
            <a:ext cx="17178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</a:t>
            </a:r>
            <a:endParaRPr sz="9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e859ea6c29_0_93"/>
          <p:cNvSpPr/>
          <p:nvPr/>
        </p:nvSpPr>
        <p:spPr>
          <a:xfrm>
            <a:off x="3761650" y="6678925"/>
            <a:ext cx="17178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&gt;    </a:t>
            </a:r>
            <a:endParaRPr sz="9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e859ea6c29_0_110"/>
          <p:cNvSpPr/>
          <p:nvPr/>
        </p:nvSpPr>
        <p:spPr>
          <a:xfrm>
            <a:off x="2617750" y="1036750"/>
            <a:ext cx="10167000" cy="13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he-IL" sz="4215" b="0" i="0" u="none" strike="noStrike" cap="none" dirty="0">
                <a:solidFill>
                  <a:srgbClr val="74767D"/>
                </a:solidFill>
                <a:latin typeface="Montserrat Medium"/>
                <a:ea typeface="Arial"/>
                <a:cs typeface="Arial"/>
                <a:sym typeface="Montserrat Medium"/>
              </a:rPr>
              <a:t>יש לכם בכיס 130 ש"ח</a:t>
            </a:r>
            <a:endParaRPr sz="421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g3e859ea6c29_0_110" descr="\תמונה של נעלי ספורט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2850" y="2253500"/>
            <a:ext cx="5883197" cy="392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e859ea6c29_0_110" descr="התלמידים צריכים להציג את כל הדרכים האפשריות להרכיב 50 בלי להשתמש בשטר של 50&#10;"/>
          <p:cNvSpPr/>
          <p:nvPr/>
        </p:nvSpPr>
        <p:spPr>
          <a:xfrm>
            <a:off x="2358254" y="6605225"/>
            <a:ext cx="109524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e859ea6c29_0_1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14225" y="6834050"/>
            <a:ext cx="109524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</a:t>
            </a: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תלמידים צריכים להניח על השולחן את הכסף ש</a:t>
            </a:r>
            <a:r>
              <a:rPr lang="en-US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חסר</a:t>
            </a: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להם כדי להגיע למחיר הנעליים.</a:t>
            </a:r>
            <a:endParaRPr sz="41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859ea6c29_0_118"/>
          <p:cNvSpPr/>
          <p:nvPr/>
        </p:nvSpPr>
        <p:spPr>
          <a:xfrm>
            <a:off x="2519625" y="1151275"/>
            <a:ext cx="10347000" cy="1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אני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צריכה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לפרוט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שטר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של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200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ש"ח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לשטרות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קטנים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יותר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אבל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שיהיו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לפחות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3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סוגים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שונים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של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4215" b="0" i="0" u="none" strike="noStrike" cap="none" dirty="0" err="1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שטרות</a:t>
            </a:r>
            <a:r>
              <a:rPr lang="en-US" sz="4215" b="0" i="0" u="none" strike="noStrike" cap="none" dirty="0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".</a:t>
            </a:r>
            <a:endParaRPr sz="4215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3e859ea6c29_0_118" descr="שטר 200 ש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2213" y="3275075"/>
            <a:ext cx="6205225" cy="291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e859ea6c29_0_118" descr="התלמידים צריכים להרכיב צירופים שונים"/>
          <p:cNvSpPr/>
          <p:nvPr/>
        </p:nvSpPr>
        <p:spPr>
          <a:xfrm>
            <a:off x="7495502" y="6613100"/>
            <a:ext cx="58806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e859ea6c29_0_1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86150" y="6834050"/>
            <a:ext cx="588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תלמידים צריכים להרכיב צירופים שונים. </a:t>
            </a:r>
            <a:endParaRPr sz="54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859ea6c29_0_126"/>
          <p:cNvSpPr/>
          <p:nvPr/>
        </p:nvSpPr>
        <p:spPr>
          <a:xfrm>
            <a:off x="2519625" y="1151275"/>
            <a:ext cx="10347000" cy="1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en-US" sz="4215" b="0" i="0" u="none" strike="noStrike" cap="none">
                <a:solidFill>
                  <a:srgbClr val="7476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קונה נותן 100 ₪ עבור חולצה שעולה 80 ₪, ומקבל עודף של 30 ₪.</a:t>
            </a:r>
            <a:endParaRPr sz="421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g3e859ea6c29_0_126" descr="איש נכנס לחנות. מסתכל על חולצה שעולה מאה שח לידו עומד המוכר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325" y="2512050"/>
            <a:ext cx="6681350" cy="396284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e859ea6c29_0_126" descr="הסבירו האם העודף נכון"/>
          <p:cNvSpPr/>
          <p:nvPr/>
        </p:nvSpPr>
        <p:spPr>
          <a:xfrm>
            <a:off x="7495502" y="6613100"/>
            <a:ext cx="58806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e859ea6c29_0_1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86150" y="6834050"/>
            <a:ext cx="58806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הסבירו האם העודף נכון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54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e859ea6c29_0_134"/>
          <p:cNvSpPr/>
          <p:nvPr/>
        </p:nvSpPr>
        <p:spPr>
          <a:xfrm>
            <a:off x="2241475" y="595000"/>
            <a:ext cx="10856400" cy="1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4925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ubik"/>
              <a:buChar char="●"/>
            </a:pPr>
            <a:r>
              <a:rPr lang="en-US" sz="19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המשימה: תלמיד אחד הוא הבנקאי. השני מביא לו שקית עם מטבעות של 1 ₪ ו-2 ₪ (בסכום של 20 ₪).</a:t>
            </a:r>
            <a:endParaRPr sz="1900" b="1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r" rtl="1">
              <a:lnSpc>
                <a:spcPct val="124719"/>
              </a:lnSpc>
              <a:spcBef>
                <a:spcPts val="120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endParaRPr sz="4915" b="0" i="0" u="none" strike="noStrike" cap="none">
              <a:solidFill>
                <a:srgbClr val="74767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1" name="Google Shape;211;g3e859ea6c29_0_134" descr="שק מטבעות כסף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3750" y="1286150"/>
            <a:ext cx="7471850" cy="497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e859ea6c29_0_134" descr="הבנקאי צריך לספור את המטבעות ולהחליף אותם לשטר אחד של 20 ₪.&#10;"/>
          <p:cNvSpPr/>
          <p:nvPr/>
        </p:nvSpPr>
        <p:spPr>
          <a:xfrm>
            <a:off x="2879548" y="6613100"/>
            <a:ext cx="104964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e859ea6c29_0_1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23125" y="6834050"/>
            <a:ext cx="96435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683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ubik"/>
              <a:buChar char="●"/>
            </a:pPr>
            <a:r>
              <a:rPr lang="en-US" sz="22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הבנקאי צריך לספור את המטבעות ולהחליף אותם לשטר אחד של 20 ₪.</a:t>
            </a:r>
            <a:endParaRPr sz="2200" b="1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r" rtl="1">
              <a:lnSpc>
                <a:spcPct val="162857"/>
              </a:lnSpc>
              <a:spcBef>
                <a:spcPts val="120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3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4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e859ea6c29_0_142"/>
          <p:cNvSpPr/>
          <p:nvPr/>
        </p:nvSpPr>
        <p:spPr>
          <a:xfrm>
            <a:off x="2519625" y="1151275"/>
            <a:ext cx="10347000" cy="1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המשימה:</a:t>
            </a: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"בנו את הסכום 100 ₪ בחמש דרכים שונות".</a:t>
            </a:r>
            <a:endParaRPr sz="561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g3e859ea6c29_0_142" descr="שטר מאה ש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6275" y="1873975"/>
            <a:ext cx="7953250" cy="427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e859ea6c29_0_142" descr="הבנקאי צריך לספור את המטבעות ולהחליף אותם לשטר אחד של 20 ₪. &#10;"/>
          <p:cNvSpPr/>
          <p:nvPr/>
        </p:nvSpPr>
        <p:spPr>
          <a:xfrm>
            <a:off x="2208750" y="6613100"/>
            <a:ext cx="115182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e859ea6c29_0_1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37800" y="6834050"/>
            <a:ext cx="104289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הבנקאי צריך לספור את המטבעות ולהחליף אותם לשטר אחד של 20 ₪.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54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e859ea6c29_0_150"/>
          <p:cNvSpPr/>
          <p:nvPr/>
        </p:nvSpPr>
        <p:spPr>
          <a:xfrm>
            <a:off x="2519625" y="1151275"/>
            <a:ext cx="10347000" cy="1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לכל תלמיד יש תקציב של 60 ₪.</a:t>
            </a:r>
            <a:endParaRPr sz="2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74767D"/>
              </a:buClr>
              <a:buSzPts val="4215"/>
              <a:buFont typeface="Montserrat Medium"/>
              <a:buNone/>
            </a:pPr>
            <a:endParaRPr sz="2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e859ea6c29_0_150" descr="עליהם לבחור 3 פריטים מהתפריט שביחד לא עוברים את ה-60 ₪ ולהציג את הכסף המדויק. "/>
          <p:cNvSpPr/>
          <p:nvPr/>
        </p:nvSpPr>
        <p:spPr>
          <a:xfrm>
            <a:off x="768975" y="6613100"/>
            <a:ext cx="13776000" cy="1252200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9525" cap="flat" cmpd="sng">
            <a:solidFill>
              <a:srgbClr val="C5C7D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600" tIns="86600" rIns="86600" bIns="86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3e859ea6c29_0_1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5225" y="6834050"/>
            <a:ext cx="125652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D3E44"/>
              </a:buClr>
              <a:buSzPts val="1657"/>
              <a:buFont typeface="Inter Light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עליהם לבחור 3 פריטים מהתפריט שביחד לא עוברים את ה-60 ₪ ולהציג את הכסף המדויק.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545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g3e859ea6c29_0_150" descr="מחירון של שתייה במסעד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0100" y="75617"/>
            <a:ext cx="3872400" cy="646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3e859ea6c29_0_158" descr="תוד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8"/>
            <a:ext cx="14131626" cy="7927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מותאם אישית</PresentationFormat>
  <Paragraphs>52</Paragraphs>
  <Slides>18</Slides>
  <Notes>18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4" baseType="lpstr">
      <vt:lpstr>Rubik</vt:lpstr>
      <vt:lpstr>Arial</vt:lpstr>
      <vt:lpstr>Montserrat Medium</vt:lpstr>
      <vt:lpstr>Inter Light</vt:lpstr>
      <vt:lpstr>Calibri</vt:lpstr>
      <vt:lpstr>Office Theme</vt:lpstr>
      <vt:lpstr>קישור לקלפים</vt:lpstr>
      <vt:lpstr>מה רואים? </vt:lpstr>
      <vt:lpstr>מה רואים?</vt:lpstr>
      <vt:lpstr>מסע בזמן מה היה כסף לפני השטרות?</vt:lpstr>
      <vt:lpstr>פיצוח הקוד הצבעוני</vt:lpstr>
      <vt:lpstr>דמויות</vt:lpstr>
      <vt:lpstr>סימני הביטחון</vt:lpstr>
      <vt:lpstr>מעבדת סימני הביטחון 🔍</vt:lpstr>
      <vt:lpstr>אוזניות 170 ש"ח</vt:lpstr>
      <vt:lpstr>"המכונה מקבלת רק שטרות של 20 ומטבעות של 10".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created xsi:type="dcterms:W3CDTF">2026-04-16T04:06:38Z</dcterms:created>
  <dcterms:modified xsi:type="dcterms:W3CDTF">2026-07-10T12:13:47Z</dcterms:modified>
</cp:coreProperties>
</file>