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6"/>
  </p:notesMasterIdLst>
  <p:sldIdLst>
    <p:sldId id="256" r:id="rId2"/>
    <p:sldId id="305" r:id="rId3"/>
    <p:sldId id="257" r:id="rId4"/>
    <p:sldId id="258" r:id="rId5"/>
    <p:sldId id="259" r:id="rId6"/>
    <p:sldId id="260" r:id="rId7"/>
    <p:sldId id="261" r:id="rId8"/>
    <p:sldId id="262" r:id="rId9"/>
    <p:sldId id="263" r:id="rId10"/>
    <p:sldId id="264" r:id="rId11"/>
    <p:sldId id="307" r:id="rId12"/>
    <p:sldId id="312" r:id="rId13"/>
    <p:sldId id="309" r:id="rId14"/>
    <p:sldId id="313" r:id="rId15"/>
    <p:sldId id="314" r:id="rId16"/>
    <p:sldId id="315" r:id="rId17"/>
    <p:sldId id="273" r:id="rId18"/>
    <p:sldId id="316" r:id="rId19"/>
    <p:sldId id="277" r:id="rId20"/>
    <p:sldId id="278" r:id="rId21"/>
    <p:sldId id="299" r:id="rId22"/>
    <p:sldId id="317" r:id="rId23"/>
    <p:sldId id="323" r:id="rId24"/>
    <p:sldId id="318" r:id="rId25"/>
    <p:sldId id="279" r:id="rId26"/>
    <p:sldId id="280" r:id="rId27"/>
    <p:sldId id="271" r:id="rId28"/>
    <p:sldId id="282" r:id="rId29"/>
    <p:sldId id="325" r:id="rId30"/>
    <p:sldId id="326" r:id="rId31"/>
    <p:sldId id="327" r:id="rId32"/>
    <p:sldId id="272" r:id="rId33"/>
    <p:sldId id="324" r:id="rId34"/>
    <p:sldId id="286" r:id="rId35"/>
    <p:sldId id="287" r:id="rId36"/>
    <p:sldId id="288" r:id="rId37"/>
    <p:sldId id="289" r:id="rId38"/>
    <p:sldId id="290" r:id="rId39"/>
    <p:sldId id="291" r:id="rId40"/>
    <p:sldId id="293" r:id="rId41"/>
    <p:sldId id="294" r:id="rId42"/>
    <p:sldId id="297" r:id="rId43"/>
    <p:sldId id="321" r:id="rId44"/>
    <p:sldId id="322" r:id="rId45"/>
    <p:sldId id="328" r:id="rId46"/>
    <p:sldId id="329" r:id="rId47"/>
    <p:sldId id="330" r:id="rId48"/>
    <p:sldId id="331" r:id="rId49"/>
    <p:sldId id="332" r:id="rId50"/>
    <p:sldId id="333" r:id="rId51"/>
    <p:sldId id="334" r:id="rId52"/>
    <p:sldId id="300" r:id="rId53"/>
    <p:sldId id="302" r:id="rId54"/>
    <p:sldId id="304" r:id="rId55"/>
  </p:sldIdLst>
  <p:sldSz cx="12192000" cy="6858000"/>
  <p:notesSz cx="6858000" cy="9144000"/>
  <p:embeddedFontLst>
    <p:embeddedFont>
      <p:font typeface="Gruppo" panose="020B0604020202020204" charset="0"/>
      <p:regular r:id="rId57"/>
    </p:embeddedFont>
    <p:embeddedFont>
      <p:font typeface="Play" panose="020B0604020202020204" charset="0"/>
      <p:regular r:id="rId58"/>
      <p:bold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0" roundtripDataSignature="AMtx7mhBEEtNCI2f6g3pRjtUUqU4awfM3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428" autoAdjust="0"/>
  </p:normalViewPr>
  <p:slideViewPr>
    <p:cSldViewPr snapToGrid="0">
      <p:cViewPr varScale="1">
        <p:scale>
          <a:sx n="48" d="100"/>
          <a:sy n="48" d="100"/>
        </p:scale>
        <p:origin x="92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93" name="Google Shape;93;p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94" name="Google Shape;94;p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95" name="Google Shape;95;p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iw-IL" dirty="0"/>
              <a:t>מתחילים בהפעלה </a:t>
            </a:r>
            <a:endParaRPr dirty="0"/>
          </a:p>
          <a:p>
            <a:pPr marL="0" lvl="0" indent="0" algn="r" rtl="1">
              <a:lnSpc>
                <a:spcPct val="100000"/>
              </a:lnSpc>
              <a:spcBef>
                <a:spcPts val="0"/>
              </a:spcBef>
              <a:spcAft>
                <a:spcPts val="0"/>
              </a:spcAft>
              <a:buSzPts val="1400"/>
              <a:buNone/>
            </a:pPr>
            <a:r>
              <a:rPr lang="iw-IL" dirty="0"/>
              <a:t>מחלקים לכיתה כרטיסים, כל תלמיד מקבל כרטיסיה ירוקה אחת וכרטיסיה אדומה. </a:t>
            </a:r>
            <a:endParaRPr dirty="0"/>
          </a:p>
          <a:p>
            <a:pPr marL="0" lvl="0" indent="0" algn="r" rtl="1">
              <a:lnSpc>
                <a:spcPct val="100000"/>
              </a:lnSpc>
              <a:spcBef>
                <a:spcPts val="0"/>
              </a:spcBef>
              <a:spcAft>
                <a:spcPts val="0"/>
              </a:spcAft>
              <a:buSzPts val="1400"/>
              <a:buNone/>
            </a:pPr>
            <a:r>
              <a:rPr lang="iw-IL" dirty="0"/>
              <a:t>ואז מתחילים להציג משפטים, כך שמי שמסכים מרים כרטיסים ירוקה ומי שלא מרים כרטיסיה אדומה .</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חשוב להסב את תשומת ליבם לכמות של כרטיסיות ירוקות לעומת כרטיסיות אדומות </a:t>
            </a:r>
            <a:endParaRPr dirty="0"/>
          </a:p>
        </p:txBody>
      </p:sp>
      <p:sp>
        <p:nvSpPr>
          <p:cNvPr id="96" name="Google Shape;96;p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97" name="Google Shape;97;p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07" name="Google Shape;107;p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108" name="Google Shape;108;p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109" name="Google Shape;109;p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iw-IL" dirty="0"/>
              <a:t>מתחילים בהפעלה </a:t>
            </a:r>
            <a:endParaRPr dirty="0"/>
          </a:p>
          <a:p>
            <a:pPr marL="0" lvl="0" indent="0" algn="r" rtl="1">
              <a:lnSpc>
                <a:spcPct val="100000"/>
              </a:lnSpc>
              <a:spcBef>
                <a:spcPts val="0"/>
              </a:spcBef>
              <a:spcAft>
                <a:spcPts val="0"/>
              </a:spcAft>
              <a:buSzPts val="1400"/>
              <a:buNone/>
            </a:pPr>
            <a:r>
              <a:rPr lang="iw-IL" dirty="0"/>
              <a:t>מחלקים לכיתה כרטיסים, כל תלמיד מקבל כרטיסיה ירוקה אחת וכרטיסיה אדומה. </a:t>
            </a:r>
            <a:endParaRPr dirty="0"/>
          </a:p>
          <a:p>
            <a:pPr marL="0" lvl="0" indent="0" algn="r" rtl="1">
              <a:lnSpc>
                <a:spcPct val="100000"/>
              </a:lnSpc>
              <a:spcBef>
                <a:spcPts val="0"/>
              </a:spcBef>
              <a:spcAft>
                <a:spcPts val="0"/>
              </a:spcAft>
              <a:buSzPts val="1400"/>
              <a:buNone/>
            </a:pPr>
            <a:r>
              <a:rPr lang="iw-IL" dirty="0"/>
              <a:t>ואז מתחילים להציג משפטים, כך שמי שמסכים מרים כרטיסים ירוקה ומי שלא מרים כרטיסיה אדומה .</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חשוב להסב את תשומת ליבם לכמות של כרטיסיות ירוקות לעומת כרטיסיות אדומות </a:t>
            </a:r>
            <a:endParaRPr dirty="0"/>
          </a:p>
        </p:txBody>
      </p:sp>
      <p:sp>
        <p:nvSpPr>
          <p:cNvPr id="110" name="Google Shape;110;p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11" name="Google Shape;111;p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21" name="Google Shape;121;p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122" name="Google Shape;122;p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123" name="Google Shape;123;p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iw-IL" dirty="0"/>
              <a:t>מתחילים בהפעלה </a:t>
            </a:r>
            <a:endParaRPr dirty="0"/>
          </a:p>
          <a:p>
            <a:pPr marL="0" lvl="0" indent="0" algn="r" rtl="1">
              <a:lnSpc>
                <a:spcPct val="100000"/>
              </a:lnSpc>
              <a:spcBef>
                <a:spcPts val="0"/>
              </a:spcBef>
              <a:spcAft>
                <a:spcPts val="0"/>
              </a:spcAft>
              <a:buSzPts val="1400"/>
              <a:buNone/>
            </a:pPr>
            <a:r>
              <a:rPr lang="iw-IL" dirty="0"/>
              <a:t>מחלקים לכיתה כרטיסים, כל תלמיד מקבל כרטיסיה ירוקה אחת וכרטיסיה אדומה. </a:t>
            </a:r>
            <a:endParaRPr dirty="0"/>
          </a:p>
          <a:p>
            <a:pPr marL="0" lvl="0" indent="0" algn="r" rtl="1">
              <a:lnSpc>
                <a:spcPct val="100000"/>
              </a:lnSpc>
              <a:spcBef>
                <a:spcPts val="0"/>
              </a:spcBef>
              <a:spcAft>
                <a:spcPts val="0"/>
              </a:spcAft>
              <a:buSzPts val="1400"/>
              <a:buNone/>
            </a:pPr>
            <a:r>
              <a:rPr lang="iw-IL" dirty="0"/>
              <a:t>ואז מתחילים להציג משפטים, כך שמי שמסכים מרים כרטיסים ירוקה ומי שלא מרים כרטיסיה אדומה .</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חשוב להסב את תשומת ליבם לכמות של כרטיסיות ירוקות לעומת כרטיסיות אדומות </a:t>
            </a:r>
            <a:endParaRPr dirty="0"/>
          </a:p>
        </p:txBody>
      </p:sp>
      <p:sp>
        <p:nvSpPr>
          <p:cNvPr id="124" name="Google Shape;124;p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25" name="Google Shape;125;p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35" name="Google Shape;135;p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136" name="Google Shape;136;p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137" name="Google Shape;137;p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iw-IL" dirty="0"/>
              <a:t>מתחילים בהפעלה </a:t>
            </a:r>
            <a:endParaRPr dirty="0"/>
          </a:p>
          <a:p>
            <a:pPr marL="0" lvl="0" indent="0" algn="r" rtl="1">
              <a:lnSpc>
                <a:spcPct val="100000"/>
              </a:lnSpc>
              <a:spcBef>
                <a:spcPts val="0"/>
              </a:spcBef>
              <a:spcAft>
                <a:spcPts val="0"/>
              </a:spcAft>
              <a:buSzPts val="1400"/>
              <a:buNone/>
            </a:pPr>
            <a:r>
              <a:rPr lang="iw-IL" dirty="0"/>
              <a:t>מחלקים לכיתה כרטיסים, כל תלמיד מקבל כרטיסיה ירוקה אחת וכרטיסיה אדומה. </a:t>
            </a:r>
            <a:endParaRPr dirty="0"/>
          </a:p>
          <a:p>
            <a:pPr marL="0" lvl="0" indent="0" algn="r" rtl="1">
              <a:lnSpc>
                <a:spcPct val="100000"/>
              </a:lnSpc>
              <a:spcBef>
                <a:spcPts val="0"/>
              </a:spcBef>
              <a:spcAft>
                <a:spcPts val="0"/>
              </a:spcAft>
              <a:buSzPts val="1400"/>
              <a:buNone/>
            </a:pPr>
            <a:r>
              <a:rPr lang="iw-IL" dirty="0"/>
              <a:t>ואז מתחילים להציג משפטים, כך שמי שמסכים מרים כרטיסים ירוקה ומי שלא מרים כרטיסיה אדומה .</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חשוב להסב את תשומת ליבם לכמות של כרטיסיות ירוקות לעומת כרטיסיות אדומות </a:t>
            </a:r>
            <a:endParaRPr dirty="0"/>
          </a:p>
        </p:txBody>
      </p:sp>
      <p:sp>
        <p:nvSpPr>
          <p:cNvPr id="138" name="Google Shape;138;p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39" name="Google Shape;139;p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49" name="Google Shape;149;p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150" name="Google Shape;150;p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151" name="Google Shape;151;p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iw-IL"/>
              <a:t>מתחילים בהפעלה </a:t>
            </a:r>
            <a:endParaRPr dirty="0"/>
          </a:p>
          <a:p>
            <a:pPr marL="0" lvl="0" indent="0" algn="l" rtl="0">
              <a:lnSpc>
                <a:spcPct val="100000"/>
              </a:lnSpc>
              <a:spcBef>
                <a:spcPts val="0"/>
              </a:spcBef>
              <a:spcAft>
                <a:spcPts val="0"/>
              </a:spcAft>
              <a:buSzPts val="1400"/>
              <a:buNone/>
            </a:pPr>
            <a:r>
              <a:rPr lang="iw-IL"/>
              <a:t>מחלקים לכיתה כרטיסים, כל תלמיד מקבל כרטיסיה ירוקה אחת וכרטיסיה אדומה. </a:t>
            </a:r>
            <a:endParaRPr dirty="0"/>
          </a:p>
          <a:p>
            <a:pPr marL="0" lvl="0" indent="0" algn="l" rtl="0">
              <a:lnSpc>
                <a:spcPct val="100000"/>
              </a:lnSpc>
              <a:spcBef>
                <a:spcPts val="0"/>
              </a:spcBef>
              <a:spcAft>
                <a:spcPts val="0"/>
              </a:spcAft>
              <a:buSzPts val="1400"/>
              <a:buNone/>
            </a:pPr>
            <a:r>
              <a:rPr lang="iw-IL"/>
              <a:t>ואז מתחילים להציג משפטים, כך שמי שמסכים מרים כרטיסים ירוקה ומי שלא מרים כרטיסיה אדומה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iw-IL"/>
              <a:t>חשוב להסב את תשומת ליבם לכמות של כרטיסיות ירוקות לעומת כרטיסיות אדומות </a:t>
            </a:r>
            <a:endParaRPr dirty="0"/>
          </a:p>
        </p:txBody>
      </p:sp>
      <p:sp>
        <p:nvSpPr>
          <p:cNvPr id="152" name="Google Shape;152;p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53" name="Google Shape;153;p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163" name="Google Shape;163;p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164" name="Google Shape;164;p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65" name="Google Shape;165;p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iw-IL"/>
              <a:t>מתחילים בהפעלה </a:t>
            </a:r>
            <a:endParaRPr/>
          </a:p>
          <a:p>
            <a:pPr marL="0" lvl="0" indent="0" algn="l" rtl="0">
              <a:lnSpc>
                <a:spcPct val="100000"/>
              </a:lnSpc>
              <a:spcBef>
                <a:spcPts val="0"/>
              </a:spcBef>
              <a:spcAft>
                <a:spcPts val="0"/>
              </a:spcAft>
              <a:buSzPts val="1400"/>
              <a:buNone/>
            </a:pPr>
            <a:r>
              <a:rPr lang="iw-IL"/>
              <a:t>מחלקים לכיתה כרטיסים, כל תלמיד מקבל כרטיסיה ירוקה אחת וכרטיסיה אדומה. </a:t>
            </a:r>
            <a:endParaRPr/>
          </a:p>
          <a:p>
            <a:pPr marL="0" lvl="0" indent="0" algn="l" rtl="0">
              <a:lnSpc>
                <a:spcPct val="100000"/>
              </a:lnSpc>
              <a:spcBef>
                <a:spcPts val="0"/>
              </a:spcBef>
              <a:spcAft>
                <a:spcPts val="0"/>
              </a:spcAft>
              <a:buSzPts val="1400"/>
              <a:buNone/>
            </a:pPr>
            <a:r>
              <a:rPr lang="iw-IL"/>
              <a:t>ואז מתחילים להציג משפטים, כך שמי שמסכים מרים כרטיסים ירוקה ומי שלא מרים כרטיסיה אדומה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iw-IL"/>
              <a:t>חשוב להסב את תשומת ליבם לכמות של כרטיסיות ירוקות לעומת כרטיסיות אדומות </a:t>
            </a:r>
            <a:endParaRPr/>
          </a:p>
        </p:txBody>
      </p:sp>
      <p:sp>
        <p:nvSpPr>
          <p:cNvPr id="166" name="Google Shape;166;p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167" name="Google Shape;167;p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177" name="Google Shape;177;p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178" name="Google Shape;178;p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79" name="Google Shape;179;p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iw-IL"/>
              <a:t>מתחילים בהפעלה </a:t>
            </a:r>
            <a:endParaRPr/>
          </a:p>
          <a:p>
            <a:pPr marL="0" lvl="0" indent="0" algn="l" rtl="0">
              <a:lnSpc>
                <a:spcPct val="100000"/>
              </a:lnSpc>
              <a:spcBef>
                <a:spcPts val="0"/>
              </a:spcBef>
              <a:spcAft>
                <a:spcPts val="0"/>
              </a:spcAft>
              <a:buSzPts val="1400"/>
              <a:buNone/>
            </a:pPr>
            <a:r>
              <a:rPr lang="iw-IL"/>
              <a:t>מחלקים לכיתה כרטיסים, כל תלמיד מקבל כרטיסיה ירוקה אחת וכרטיסיה אדומה. </a:t>
            </a:r>
            <a:endParaRPr/>
          </a:p>
          <a:p>
            <a:pPr marL="0" lvl="0" indent="0" algn="l" rtl="0">
              <a:lnSpc>
                <a:spcPct val="100000"/>
              </a:lnSpc>
              <a:spcBef>
                <a:spcPts val="0"/>
              </a:spcBef>
              <a:spcAft>
                <a:spcPts val="0"/>
              </a:spcAft>
              <a:buSzPts val="1400"/>
              <a:buNone/>
            </a:pPr>
            <a:r>
              <a:rPr lang="iw-IL"/>
              <a:t>ואז מתחילים להציג משפטים, כך שמי שמסכים מרים כרטיסים ירוקה ומי שלא מרים כרטיסיה אדומה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iw-IL"/>
              <a:t>חשוב להסב את תשומת ליבם לכמות של כרטיסיות ירוקות לעומת כרטיסיות אדומות </a:t>
            </a:r>
            <a:endParaRPr/>
          </a:p>
        </p:txBody>
      </p:sp>
      <p:sp>
        <p:nvSpPr>
          <p:cNvPr id="180" name="Google Shape;180;p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181" name="Google Shape;181;p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91" name="Google Shape;19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rgbClr val="000000"/>
              </a:buClr>
              <a:buSzPts val="1200"/>
              <a:buFont typeface="Arial"/>
              <a:buNone/>
            </a:pPr>
            <a:r>
              <a:rPr lang="iw-IL" sz="1200">
                <a:solidFill>
                  <a:srgbClr val="000000"/>
                </a:solidFill>
                <a:latin typeface="Arial"/>
                <a:ea typeface="Arial"/>
                <a:cs typeface="Arial"/>
                <a:sym typeface="Arial"/>
              </a:rPr>
              <a:t>בכל פעם שאתם מתקינים אפליקציה חדשה, קונים בגד ב-Temu או מעבירים קובץ ב-Discord, אתם בעצם משאירים </a:t>
            </a:r>
            <a:r>
              <a:rPr lang="iw-IL" sz="1200">
                <a:solidFill>
                  <a:srgbClr val="FF3131"/>
                </a:solidFill>
                <a:latin typeface="Arial"/>
                <a:ea typeface="Arial"/>
                <a:cs typeface="Arial"/>
                <a:sym typeface="Arial"/>
              </a:rPr>
              <a:t>דלת פתוחה</a:t>
            </a:r>
            <a:r>
              <a:rPr lang="iw-IL" sz="1200">
                <a:solidFill>
                  <a:srgbClr val="000000"/>
                </a:solidFill>
                <a:latin typeface="Arial"/>
                <a:ea typeface="Arial"/>
                <a:cs typeface="Arial"/>
                <a:sym typeface="Arial"/>
              </a:rPr>
              <a:t>. או </a:t>
            </a:r>
            <a:r>
              <a:rPr lang="iw-IL" sz="1200">
                <a:solidFill>
                  <a:srgbClr val="E22323"/>
                </a:solidFill>
                <a:latin typeface="Arial"/>
                <a:ea typeface="Arial"/>
                <a:cs typeface="Arial"/>
                <a:sym typeface="Arial"/>
              </a:rPr>
              <a:t>טביעת אצבע</a:t>
            </a:r>
            <a:r>
              <a:rPr lang="iw-IL" sz="1200">
                <a:solidFill>
                  <a:srgbClr val="000000"/>
                </a:solidFill>
                <a:latin typeface="Arial"/>
                <a:ea typeface="Arial"/>
                <a:cs typeface="Arial"/>
                <a:sym typeface="Arial"/>
              </a:rPr>
              <a:t> </a:t>
            </a:r>
            <a:r>
              <a:rPr lang="iw-IL" sz="1200">
                <a:solidFill>
                  <a:srgbClr val="E22323"/>
                </a:solidFill>
                <a:latin typeface="Arial"/>
                <a:ea typeface="Arial"/>
                <a:cs typeface="Arial"/>
                <a:sym typeface="Arial"/>
              </a:rPr>
              <a:t>דיגיטלית </a:t>
            </a:r>
            <a:r>
              <a:rPr lang="iw-IL" sz="1200">
                <a:solidFill>
                  <a:srgbClr val="000000"/>
                </a:solidFill>
                <a:latin typeface="Arial"/>
                <a:ea typeface="Arial"/>
                <a:cs typeface="Arial"/>
                <a:sym typeface="Arial"/>
              </a:rPr>
              <a:t>האם אתם יודעים מי עוד מחזיק במפתח לטלפון, לשעון או לפרטי האשראי שלכם?</a:t>
            </a:r>
            <a:endParaRPr/>
          </a:p>
          <a:p>
            <a:pPr marL="0" lvl="0" indent="0" algn="l" rtl="0">
              <a:lnSpc>
                <a:spcPct val="100000"/>
              </a:lnSpc>
              <a:spcBef>
                <a:spcPts val="0"/>
              </a:spcBef>
              <a:spcAft>
                <a:spcPts val="0"/>
              </a:spcAft>
              <a:buSzPts val="1400"/>
              <a:buNone/>
            </a:pPr>
            <a:endParaRPr/>
          </a:p>
        </p:txBody>
      </p:sp>
      <p:sp>
        <p:nvSpPr>
          <p:cNvPr id="192" name="Google Shape;19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e-IL"/>
          </a:p>
        </p:txBody>
      </p:sp>
      <p:sp>
        <p:nvSpPr>
          <p:cNvPr id="3" name="Notes Placeholder 2"/>
          <p:cNvSpPr>
            <a:spLocks noGrp="1"/>
          </p:cNvSpPr>
          <p:nvPr>
            <p:ph type="body" idx="1"/>
          </p:nvPr>
        </p:nvSpPr>
        <p:spPr/>
        <p:txBody>
          <a:bodyPr/>
          <a:lstStyle/>
          <a:p>
            <a:pPr algn="r" rtl="1"/>
            <a:r>
              <a:rPr lang="he-IL" dirty="0"/>
              <a:t>העקבות הדיגיטליים מכונות גם "טביעת רגל דיגיטלית", ומהוות כלל הנתונים שאדם משאיר אחריו במהלך פעילויותיו המקוונות. עקבות אלו יכולות לכלול </a:t>
            </a:r>
            <a:r>
              <a:rPr lang="he-IL" dirty="0" err="1"/>
              <a:t>אמוג'ים</a:t>
            </a:r>
            <a:r>
              <a:rPr lang="he-IL" dirty="0"/>
              <a:t> מועדפים, מהירות הקלדה, צורת התנסחות מגמתית, יישומים מועדפים, תוספים מועדפים, מידע אישי, הרגלי גלישה, אינטראקציות חברתיות ועוד.</a:t>
            </a:r>
            <a:endParaRPr lang="en-US" dirty="0"/>
          </a:p>
          <a:p>
            <a:pPr algn="r" rtl="1"/>
            <a:endParaRPr lang="en-US" dirty="0"/>
          </a:p>
          <a:p>
            <a:pPr algn="r" rtl="1"/>
            <a:r>
              <a:rPr lang="he-IL" dirty="0"/>
              <a:t>רשתות חברתיות (טיקטוק, אינסטגרם): תגובות, </a:t>
            </a:r>
            <a:r>
              <a:rPr lang="he-IL" dirty="0" err="1"/>
              <a:t>לייקים</a:t>
            </a:r>
            <a:r>
              <a:rPr lang="he-IL" dirty="0"/>
              <a:t>, תמונות וסטוריז. מומלץ להסביר כיצד פעולות כמו העתקה, הפצה וחיפוש של תוכן משאירות חותם בלתי מחיק.</a:t>
            </a:r>
          </a:p>
          <a:p>
            <a:pPr algn="r" rtl="1"/>
            <a:r>
              <a:rPr lang="he-IL" dirty="0"/>
              <a:t>משחקי רשת וצ'אטים: הודעות בקבוצות </a:t>
            </a:r>
            <a:r>
              <a:rPr lang="he-IL" dirty="0" err="1"/>
              <a:t>וואטסאפ</a:t>
            </a:r>
            <a:r>
              <a:rPr lang="he-IL" dirty="0"/>
              <a:t>, </a:t>
            </a:r>
            <a:r>
              <a:rPr lang="he-IL" dirty="0" err="1"/>
              <a:t>בדיסקורד</a:t>
            </a:r>
            <a:r>
              <a:rPr lang="he-IL" dirty="0"/>
              <a:t>, או אינטראקציות בתוך משחקי וידאו ברשת, שניתן לתעד בקלות.</a:t>
            </a:r>
          </a:p>
          <a:p>
            <a:pPr algn="r" rtl="1"/>
            <a:r>
              <a:rPr lang="he-IL" dirty="0"/>
              <a:t>היסטוריית חיפוש וצפייה: החיפושים בגוגל או היסטוריית הצפייה </a:t>
            </a:r>
            <a:r>
              <a:rPr lang="he-IL" dirty="0" err="1"/>
              <a:t>ביוטיוב</a:t>
            </a:r>
            <a:r>
              <a:rPr lang="he-IL" dirty="0"/>
              <a:t>. הדגמה כיצד אלגוריתמים משתמשים במידע הזה כדי "ללמוד" אותם ולהציע להם פרסומות מותאמות אישית.</a:t>
            </a:r>
          </a:p>
          <a:p>
            <a:pPr algn="r" rtl="1"/>
            <a:r>
              <a:rPr lang="he-IL" dirty="0"/>
              <a:t>נתוני מיקום (</a:t>
            </a:r>
            <a:r>
              <a:rPr lang="en-US" dirty="0"/>
              <a:t>GPS): </a:t>
            </a:r>
            <a:r>
              <a:rPr lang="he-IL" dirty="0"/>
              <a:t>אפליקציות רבות עוקבות אחר המיקום הפיזי שלהם, לעיתים גם מבלי ששמו לב (כמו במפות או רשתות חברתיות).</a:t>
            </a:r>
          </a:p>
          <a:p>
            <a:pPr algn="r" rtl="1"/>
            <a:endParaRPr lang="he-IL" dirty="0"/>
          </a:p>
        </p:txBody>
      </p:sp>
      <p:sp>
        <p:nvSpPr>
          <p:cNvPr id="4" name="Slide Number Placeholder 3"/>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smtClean="0">
                <a:solidFill>
                  <a:schemeClr val="dk1"/>
                </a:solidFill>
                <a:latin typeface="Arial"/>
                <a:ea typeface="Arial"/>
                <a:cs typeface="Arial"/>
                <a:sym typeface="Arial"/>
              </a:rPr>
              <a:t>11</a:t>
            </a:fld>
            <a:endParaRPr lang="iw-IL"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8814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e-IL"/>
          </a:p>
        </p:txBody>
      </p:sp>
      <p:sp>
        <p:nvSpPr>
          <p:cNvPr id="3" name="Notes Placeholder 2"/>
          <p:cNvSpPr>
            <a:spLocks noGrp="1"/>
          </p:cNvSpPr>
          <p:nvPr>
            <p:ph type="body" idx="1"/>
          </p:nvPr>
        </p:nvSpPr>
        <p:spPr/>
        <p:txBody>
          <a:bodyPr/>
          <a:lstStyle/>
          <a:p>
            <a:pPr algn="r" rtl="1"/>
            <a:r>
              <a:rPr lang="he-IL" dirty="0"/>
              <a:t>בתמונה אנחנו רואים סוגים שונים שלעקבות דיגיטליים. כלומר דרכים ופעולות שאנו נוקטים אשר גורמים לנו להשאיר עקבות דיגיטליים ואפשרות שיעקבו אחרינו. כמו מה ? </a:t>
            </a:r>
          </a:p>
          <a:p>
            <a:pPr algn="r" rtl="1"/>
            <a:r>
              <a:rPr lang="he-IL" dirty="0"/>
              <a:t>אני פותחת דיון והילדים מתחילים לענות, ולפי התשובות אני מתחילה להציג את הסוגים השונים של עקבות דיגיטליים לפי ההסבר הבא: </a:t>
            </a:r>
          </a:p>
          <a:p>
            <a:pPr algn="r" rtl="1">
              <a:buAutoNum type="arabicPeriod"/>
            </a:pPr>
            <a:r>
              <a:rPr lang="he-IL" dirty="0"/>
              <a:t>רשתות חברתיות</a:t>
            </a:r>
          </a:p>
          <a:p>
            <a:pPr algn="r" rtl="1">
              <a:buAutoNum type="arabicPeriod"/>
            </a:pPr>
            <a:r>
              <a:rPr lang="he-IL" dirty="0"/>
              <a:t>משחקים </a:t>
            </a:r>
            <a:r>
              <a:rPr lang="he-IL" dirty="0" err="1"/>
              <a:t>וגאדטים</a:t>
            </a:r>
            <a:r>
              <a:rPr lang="he-IL" dirty="0"/>
              <a:t> </a:t>
            </a:r>
          </a:p>
          <a:p>
            <a:pPr algn="r" rtl="1">
              <a:buAutoNum type="arabicPeriod"/>
            </a:pPr>
            <a:r>
              <a:rPr lang="he-IL" dirty="0"/>
              <a:t>היסטוריית החיפוש שלנו </a:t>
            </a:r>
          </a:p>
          <a:p>
            <a:pPr algn="r" rtl="1">
              <a:buAutoNum type="arabicPeriod"/>
            </a:pPr>
            <a:r>
              <a:rPr lang="he-IL" dirty="0"/>
              <a:t>שירותי מיקום </a:t>
            </a:r>
          </a:p>
        </p:txBody>
      </p:sp>
      <p:sp>
        <p:nvSpPr>
          <p:cNvPr id="4" name="Slide Number Placeholder 3"/>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smtClean="0">
                <a:solidFill>
                  <a:schemeClr val="dk1"/>
                </a:solidFill>
                <a:latin typeface="Arial"/>
                <a:ea typeface="Arial"/>
                <a:cs typeface="Arial"/>
                <a:sym typeface="Arial"/>
              </a:rPr>
              <a:t>12</a:t>
            </a:fld>
            <a:endParaRPr lang="iw-IL"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33950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48DB3-E62B-CA48-3E47-18A596DC2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57B2E0-0B7B-562A-9E55-95B973C4BD6B}"/>
              </a:ext>
            </a:extLst>
          </p:cNvPr>
          <p:cNvSpPr>
            <a:spLocks noGrp="1" noRot="1" noChangeAspect="1"/>
          </p:cNvSpPr>
          <p:nvPr>
            <p:ph type="sldImg"/>
          </p:nvPr>
        </p:nvSpPr>
        <p:spPr/>
        <p:txBody>
          <a:bodyPr/>
          <a:lstStyle/>
          <a:p>
            <a:endParaRPr lang="he-IL"/>
          </a:p>
        </p:txBody>
      </p:sp>
      <p:sp>
        <p:nvSpPr>
          <p:cNvPr id="3" name="Notes Placeholder 2">
            <a:extLst>
              <a:ext uri="{FF2B5EF4-FFF2-40B4-BE49-F238E27FC236}">
                <a16:creationId xmlns:a16="http://schemas.microsoft.com/office/drawing/2014/main" id="{8BD6BD7D-29AC-9CF4-840D-1A56C74FCFEB}"/>
              </a:ext>
            </a:extLst>
          </p:cNvPr>
          <p:cNvSpPr>
            <a:spLocks noGrp="1"/>
          </p:cNvSpPr>
          <p:nvPr>
            <p:ph type="body" idx="1"/>
          </p:nvPr>
        </p:nvSpPr>
        <p:spPr/>
        <p:txBody>
          <a:bodyPr/>
          <a:lstStyle/>
          <a:p>
            <a:pPr marL="0" lvl="0" indent="0" algn="r" rtl="1">
              <a:buFont typeface="Arial" panose="020B0604020202020204" pitchFamily="34" charset="0"/>
              <a:buNone/>
            </a:pPr>
            <a:endParaRPr lang="he-IL" dirty="0"/>
          </a:p>
          <a:p>
            <a:pPr marL="342900" lvl="0" indent="-342900" algn="r" rtl="1">
              <a:buFont typeface="Arial" panose="020B0604020202020204" pitchFamily="34" charset="0"/>
              <a:buChar char="•"/>
            </a:pPr>
            <a:r>
              <a:rPr lang="he-IL" dirty="0"/>
              <a:t>תגובות ולייקים - כל תגובה נשמרת עם תאריך וזמן, וניתן להסתיר אך לא למחוק לחלוטין את מניין </a:t>
            </a:r>
            <a:r>
              <a:rPr lang="he-IL" dirty="0" err="1"/>
              <a:t>הלייקים</a:t>
            </a:r>
            <a:endParaRPr lang="he-IL" dirty="0"/>
          </a:p>
          <a:p>
            <a:pPr marL="342900" lvl="0" indent="-342900" algn="r" rtl="1">
              <a:buFont typeface="Arial" panose="020B0604020202020204" pitchFamily="34" charset="0"/>
              <a:buChar char="•"/>
            </a:pPr>
            <a:r>
              <a:rPr lang="he-IL" dirty="0"/>
              <a:t>תמונות וסטוריז - גם אם נמחקות, ייתכן שנשמרו בשרתים או צולמו במסך על ידי אחרים</a:t>
            </a:r>
          </a:p>
          <a:p>
            <a:pPr marL="342900" lvl="0" indent="-342900" algn="r" rtl="1">
              <a:buFont typeface="Arial" panose="020B0604020202020204" pitchFamily="34" charset="0"/>
              <a:buChar char="•"/>
            </a:pPr>
            <a:r>
              <a:rPr lang="he-IL" dirty="0"/>
              <a:t>שיתוף/הפצה - העתקת תוכן וחיפוש שלו יוצרים "עקבות" מרובים ברשת, שקשה למחוק לגמרי ברגע שהתוכן הופץ</a:t>
            </a:r>
          </a:p>
          <a:p>
            <a:pPr marL="342900" lvl="0" indent="-342900" algn="r" rtl="1">
              <a:buFont typeface="Arial" panose="020B0604020202020204" pitchFamily="34" charset="0"/>
              <a:buChar char="•"/>
            </a:pPr>
            <a:endParaRPr lang="he-IL" dirty="0"/>
          </a:p>
          <a:p>
            <a:pPr marL="342900" lvl="0" indent="-342900" algn="r" rtl="1">
              <a:buFont typeface="Arial" panose="020B0604020202020204" pitchFamily="34" charset="0"/>
              <a:buChar char="•"/>
            </a:pPr>
            <a:endParaRPr lang="he-IL" dirty="0"/>
          </a:p>
          <a:p>
            <a:pPr marL="342900" lvl="0" indent="-342900" algn="r" rtl="1">
              <a:buFont typeface="Arial" panose="020B0604020202020204" pitchFamily="34" charset="0"/>
              <a:buChar char="•"/>
            </a:pPr>
            <a:endParaRPr lang="he-IL" dirty="0"/>
          </a:p>
        </p:txBody>
      </p:sp>
      <p:sp>
        <p:nvSpPr>
          <p:cNvPr id="4" name="Slide Number Placeholder 3">
            <a:extLst>
              <a:ext uri="{FF2B5EF4-FFF2-40B4-BE49-F238E27FC236}">
                <a16:creationId xmlns:a16="http://schemas.microsoft.com/office/drawing/2014/main" id="{8096746E-E332-C8BE-FDA5-C00146BE4579}"/>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smtClean="0">
                <a:solidFill>
                  <a:schemeClr val="dk1"/>
                </a:solidFill>
                <a:latin typeface="Arial"/>
                <a:ea typeface="Arial"/>
                <a:cs typeface="Arial"/>
                <a:sym typeface="Arial"/>
              </a:rPr>
              <a:t>13</a:t>
            </a:fld>
            <a:endParaRPr lang="iw-IL"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18539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69CD3-E17F-E10F-1D00-2F402250FE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B25279-6609-A7EF-1FAB-785DC519FDA6}"/>
              </a:ext>
            </a:extLst>
          </p:cNvPr>
          <p:cNvSpPr>
            <a:spLocks noGrp="1" noRot="1" noChangeAspect="1"/>
          </p:cNvSpPr>
          <p:nvPr>
            <p:ph type="sldImg"/>
          </p:nvPr>
        </p:nvSpPr>
        <p:spPr/>
        <p:txBody>
          <a:bodyPr/>
          <a:lstStyle/>
          <a:p>
            <a:endParaRPr lang="he-IL"/>
          </a:p>
        </p:txBody>
      </p:sp>
      <p:sp>
        <p:nvSpPr>
          <p:cNvPr id="3" name="Notes Placeholder 2">
            <a:extLst>
              <a:ext uri="{FF2B5EF4-FFF2-40B4-BE49-F238E27FC236}">
                <a16:creationId xmlns:a16="http://schemas.microsoft.com/office/drawing/2014/main" id="{78FC75AD-BB51-C3D2-8C39-EEF7917B831C}"/>
              </a:ext>
            </a:extLst>
          </p:cNvPr>
          <p:cNvSpPr>
            <a:spLocks noGrp="1"/>
          </p:cNvSpPr>
          <p:nvPr>
            <p:ph type="body" idx="1"/>
          </p:nvPr>
        </p:nvSpPr>
        <p:spPr/>
        <p:txBody>
          <a:bodyPr/>
          <a:lstStyle/>
          <a:p>
            <a:pPr marL="0" lvl="0" indent="0" algn="r" rtl="1">
              <a:buFont typeface="Arial" panose="020B0604020202020204" pitchFamily="34" charset="0"/>
              <a:buNone/>
            </a:pPr>
            <a:endParaRPr lang="he-IL" dirty="0"/>
          </a:p>
          <a:p>
            <a:pPr marL="342900" lvl="0" indent="-342900" algn="r" rtl="1">
              <a:buFont typeface="Arial" panose="020B0604020202020204" pitchFamily="34" charset="0"/>
              <a:buChar char="•"/>
            </a:pPr>
            <a:r>
              <a:rPr lang="he-IL" dirty="0"/>
              <a:t> הודעות בקבוצות </a:t>
            </a:r>
            <a:r>
              <a:rPr lang="he-IL" dirty="0" err="1"/>
              <a:t>וואטסאפ</a:t>
            </a:r>
            <a:r>
              <a:rPr lang="he-IL" dirty="0"/>
              <a:t> - נשמרות אצל כל משתתפי הקבוצה</a:t>
            </a:r>
          </a:p>
          <a:p>
            <a:pPr marL="342900" lvl="0" indent="-342900" algn="r" rtl="1">
              <a:buFont typeface="Arial" panose="020B0604020202020204" pitchFamily="34" charset="0"/>
              <a:buChar char="•"/>
            </a:pPr>
            <a:r>
              <a:rPr lang="he-IL" dirty="0"/>
              <a:t>שיחות </a:t>
            </a:r>
            <a:r>
              <a:rPr lang="he-IL" dirty="0" err="1"/>
              <a:t>בדיסקורד</a:t>
            </a:r>
            <a:r>
              <a:rPr lang="he-IL" dirty="0"/>
              <a:t> - מתועדות בשרתים ובלוגים</a:t>
            </a:r>
          </a:p>
          <a:p>
            <a:pPr marL="342900" lvl="0" indent="-342900" algn="r" rtl="1">
              <a:buFont typeface="Arial" panose="020B0604020202020204" pitchFamily="34" charset="0"/>
              <a:buChar char="•"/>
            </a:pPr>
            <a:r>
              <a:rPr lang="he-IL" dirty="0"/>
              <a:t>אינטראקציות במשחקי וידאו מקוונים - נשמרות בהיסטוריית המשחק ולעיתים משודרות בשידור חי</a:t>
            </a:r>
          </a:p>
          <a:p>
            <a:pPr marL="342900" lvl="0" indent="-342900" algn="r" rtl="1">
              <a:buFont typeface="Arial" panose="020B0604020202020204" pitchFamily="34" charset="0"/>
              <a:buChar char="•"/>
            </a:pPr>
            <a:endParaRPr lang="he-IL" dirty="0"/>
          </a:p>
          <a:p>
            <a:pPr marL="342900" lvl="0" indent="-342900" algn="r" rtl="1">
              <a:buFont typeface="Arial" panose="020B0604020202020204" pitchFamily="34" charset="0"/>
              <a:buChar char="•"/>
            </a:pPr>
            <a:endParaRPr lang="he-IL" dirty="0"/>
          </a:p>
          <a:p>
            <a:pPr marL="342900" lvl="0" indent="-342900" algn="r" rtl="1">
              <a:buFont typeface="Arial" panose="020B0604020202020204" pitchFamily="34" charset="0"/>
              <a:buChar char="•"/>
            </a:pPr>
            <a:endParaRPr lang="he-IL" dirty="0"/>
          </a:p>
          <a:p>
            <a:pPr marL="342900" lvl="0" indent="-342900" algn="r" rtl="1">
              <a:buFont typeface="Arial" panose="020B0604020202020204" pitchFamily="34" charset="0"/>
              <a:buChar char="•"/>
            </a:pPr>
            <a:endParaRPr lang="he-IL" dirty="0"/>
          </a:p>
        </p:txBody>
      </p:sp>
      <p:sp>
        <p:nvSpPr>
          <p:cNvPr id="4" name="Slide Number Placeholder 3">
            <a:extLst>
              <a:ext uri="{FF2B5EF4-FFF2-40B4-BE49-F238E27FC236}">
                <a16:creationId xmlns:a16="http://schemas.microsoft.com/office/drawing/2014/main" id="{3C8414AA-F60D-80CA-E6D5-68CD7D3F0BF7}"/>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smtClean="0">
                <a:solidFill>
                  <a:schemeClr val="dk1"/>
                </a:solidFill>
                <a:latin typeface="Arial"/>
                <a:ea typeface="Arial"/>
                <a:cs typeface="Arial"/>
                <a:sym typeface="Arial"/>
              </a:rPr>
              <a:t>14</a:t>
            </a:fld>
            <a:endParaRPr lang="iw-IL"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8339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4F11D-0536-097E-CB08-7504AD840A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87FDC-B232-DB78-C196-66115384F83D}"/>
              </a:ext>
            </a:extLst>
          </p:cNvPr>
          <p:cNvSpPr>
            <a:spLocks noGrp="1" noRot="1" noChangeAspect="1"/>
          </p:cNvSpPr>
          <p:nvPr>
            <p:ph type="sldImg"/>
          </p:nvPr>
        </p:nvSpPr>
        <p:spPr/>
        <p:txBody>
          <a:bodyPr/>
          <a:lstStyle/>
          <a:p>
            <a:endParaRPr lang="he-IL"/>
          </a:p>
        </p:txBody>
      </p:sp>
      <p:sp>
        <p:nvSpPr>
          <p:cNvPr id="3" name="Notes Placeholder 2">
            <a:extLst>
              <a:ext uri="{FF2B5EF4-FFF2-40B4-BE49-F238E27FC236}">
                <a16:creationId xmlns:a16="http://schemas.microsoft.com/office/drawing/2014/main" id="{8AFA0994-905E-23B8-C887-2EA3D1E92B99}"/>
              </a:ext>
            </a:extLst>
          </p:cNvPr>
          <p:cNvSpPr>
            <a:spLocks noGrp="1"/>
          </p:cNvSpPr>
          <p:nvPr>
            <p:ph type="body" idx="1"/>
          </p:nvPr>
        </p:nvSpPr>
        <p:spPr/>
        <p:txBody>
          <a:bodyPr/>
          <a:lstStyle/>
          <a:p>
            <a:pPr marL="0" lvl="0" indent="0" algn="r" rtl="1">
              <a:buFont typeface="Arial" panose="020B0604020202020204" pitchFamily="34" charset="0"/>
              <a:buNone/>
            </a:pPr>
            <a:r>
              <a:rPr lang="he-IL" dirty="0"/>
              <a:t>חיפושי גוגל</a:t>
            </a:r>
          </a:p>
          <a:p>
            <a:pPr marL="0" lvl="0" indent="0" algn="r" rtl="1">
              <a:buFont typeface="Arial" panose="020B0604020202020204" pitchFamily="34" charset="0"/>
              <a:buNone/>
            </a:pPr>
            <a:r>
              <a:rPr lang="he-IL" dirty="0"/>
              <a:t>היסטוריית צפייה </a:t>
            </a:r>
            <a:r>
              <a:rPr lang="he-IL" dirty="0" err="1"/>
              <a:t>ביוטיוב</a:t>
            </a:r>
            <a:endParaRPr lang="he-IL" dirty="0"/>
          </a:p>
          <a:p>
            <a:pPr marL="0" lvl="0" indent="0" algn="r" rtl="1">
              <a:buFont typeface="Arial" panose="020B0604020202020204" pitchFamily="34" charset="0"/>
              <a:buNone/>
            </a:pPr>
            <a:r>
              <a:rPr lang="he-IL" dirty="0"/>
              <a:t>זמן הצפייה בסרטונים - אלגוריתמים לומדים דפוסי התנהגות (</a:t>
            </a:r>
            <a:r>
              <a:rPr lang="he-IL" dirty="0" err="1"/>
              <a:t>אמוג'ים</a:t>
            </a:r>
            <a:r>
              <a:rPr lang="he-IL" dirty="0"/>
              <a:t> מועדפים, הרגלי גלישה) כדי להתאים פרסומות אישיות</a:t>
            </a:r>
          </a:p>
        </p:txBody>
      </p:sp>
      <p:sp>
        <p:nvSpPr>
          <p:cNvPr id="4" name="Slide Number Placeholder 3">
            <a:extLst>
              <a:ext uri="{FF2B5EF4-FFF2-40B4-BE49-F238E27FC236}">
                <a16:creationId xmlns:a16="http://schemas.microsoft.com/office/drawing/2014/main" id="{EAD71B05-483E-ADB5-012C-4058751679B5}"/>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smtClean="0">
                <a:solidFill>
                  <a:schemeClr val="dk1"/>
                </a:solidFill>
                <a:latin typeface="Arial"/>
                <a:ea typeface="Arial"/>
                <a:cs typeface="Arial"/>
                <a:sym typeface="Arial"/>
              </a:rPr>
              <a:t>15</a:t>
            </a:fld>
            <a:endParaRPr lang="iw-IL"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54276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C027C-E688-74BD-D8BF-D78C945BE3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7ABD10-75CE-DDCE-CEFE-2EC530365C86}"/>
              </a:ext>
            </a:extLst>
          </p:cNvPr>
          <p:cNvSpPr>
            <a:spLocks noGrp="1" noRot="1" noChangeAspect="1"/>
          </p:cNvSpPr>
          <p:nvPr>
            <p:ph type="sldImg"/>
          </p:nvPr>
        </p:nvSpPr>
        <p:spPr/>
        <p:txBody>
          <a:bodyPr/>
          <a:lstStyle/>
          <a:p>
            <a:endParaRPr lang="he-IL"/>
          </a:p>
        </p:txBody>
      </p:sp>
      <p:sp>
        <p:nvSpPr>
          <p:cNvPr id="3" name="Notes Placeholder 2">
            <a:extLst>
              <a:ext uri="{FF2B5EF4-FFF2-40B4-BE49-F238E27FC236}">
                <a16:creationId xmlns:a16="http://schemas.microsoft.com/office/drawing/2014/main" id="{008ABBD8-8B2A-D841-2A3E-89CC55E70D8B}"/>
              </a:ext>
            </a:extLst>
          </p:cNvPr>
          <p:cNvSpPr>
            <a:spLocks noGrp="1"/>
          </p:cNvSpPr>
          <p:nvPr>
            <p:ph type="body" idx="1"/>
          </p:nvPr>
        </p:nvSpPr>
        <p:spPr/>
        <p:txBody>
          <a:bodyPr/>
          <a:lstStyle/>
          <a:p>
            <a:pPr marL="0" lvl="0" indent="0" algn="r" rtl="1">
              <a:buFont typeface="Arial" panose="020B0604020202020204" pitchFamily="34" charset="0"/>
              <a:buNone/>
            </a:pPr>
            <a:endParaRPr lang="he-IL" dirty="0"/>
          </a:p>
          <a:p>
            <a:pPr marL="342900" lvl="0" indent="-342900" algn="r" rtl="1">
              <a:buFont typeface="Arial" panose="020B0604020202020204" pitchFamily="34" charset="0"/>
              <a:buChar char="•"/>
            </a:pPr>
            <a:r>
              <a:rPr lang="he-IL" dirty="0"/>
              <a:t>  </a:t>
            </a:r>
          </a:p>
          <a:p>
            <a:pPr marL="342900" lvl="0" indent="-342900" algn="r" rtl="1">
              <a:buFont typeface="Arial" panose="020B0604020202020204" pitchFamily="34" charset="0"/>
              <a:buChar char="•"/>
            </a:pPr>
            <a:r>
              <a:rPr lang="he-IL" dirty="0"/>
              <a:t>נתוני מיקום  </a:t>
            </a:r>
            <a:r>
              <a:rPr lang="en-US" dirty="0"/>
              <a:t>GPS </a:t>
            </a:r>
          </a:p>
          <a:p>
            <a:pPr marL="342900" lvl="0" indent="-342900" algn="r" rtl="1">
              <a:buFont typeface="Arial" panose="020B0604020202020204" pitchFamily="34" charset="0"/>
              <a:buChar char="•"/>
            </a:pPr>
            <a:r>
              <a:rPr lang="he-IL" dirty="0"/>
              <a:t>אפליקציות מפות</a:t>
            </a:r>
          </a:p>
          <a:p>
            <a:pPr marL="342900" lvl="0" indent="-342900" algn="r" rtl="1">
              <a:buFont typeface="Arial" panose="020B0604020202020204" pitchFamily="34" charset="0"/>
              <a:buChar char="•"/>
            </a:pPr>
            <a:r>
              <a:rPr lang="he-IL" dirty="0"/>
              <a:t>תיוג מיקום ברשתות חברתיות</a:t>
            </a:r>
          </a:p>
          <a:p>
            <a:pPr marL="342900" lvl="0" indent="-342900" algn="r" rtl="1">
              <a:buFont typeface="Arial" panose="020B0604020202020204" pitchFamily="34" charset="0"/>
              <a:buChar char="•"/>
            </a:pPr>
            <a:r>
              <a:rPr lang="he-IL" dirty="0"/>
              <a:t>אפליקציות מזג אוויר/ספורט - עוקבות ברקע גם ללא מודעות מלאה של המשתמש</a:t>
            </a:r>
          </a:p>
          <a:p>
            <a:pPr marL="342900" lvl="0" indent="-342900" algn="r" rtl="1">
              <a:buFont typeface="Arial" panose="020B0604020202020204" pitchFamily="34" charset="0"/>
              <a:buChar char="•"/>
            </a:pPr>
            <a:endParaRPr lang="he-IL" dirty="0"/>
          </a:p>
          <a:p>
            <a:pPr marL="342900" lvl="0" indent="-342900" algn="r" rtl="1">
              <a:buFont typeface="Arial" panose="020B0604020202020204" pitchFamily="34" charset="0"/>
              <a:buChar char="•"/>
            </a:pPr>
            <a:endParaRPr lang="he-IL" dirty="0"/>
          </a:p>
          <a:p>
            <a:pPr marL="342900" lvl="0" indent="-342900" algn="r" rtl="1">
              <a:buFont typeface="Arial" panose="020B0604020202020204" pitchFamily="34" charset="0"/>
              <a:buChar char="•"/>
            </a:pPr>
            <a:endParaRPr lang="he-IL" dirty="0"/>
          </a:p>
          <a:p>
            <a:pPr marL="342900" lvl="0" indent="-342900" algn="r" rtl="1">
              <a:buFont typeface="Arial" panose="020B0604020202020204" pitchFamily="34" charset="0"/>
              <a:buChar char="•"/>
            </a:pPr>
            <a:endParaRPr lang="he-IL" dirty="0"/>
          </a:p>
        </p:txBody>
      </p:sp>
      <p:sp>
        <p:nvSpPr>
          <p:cNvPr id="4" name="Slide Number Placeholder 3">
            <a:extLst>
              <a:ext uri="{FF2B5EF4-FFF2-40B4-BE49-F238E27FC236}">
                <a16:creationId xmlns:a16="http://schemas.microsoft.com/office/drawing/2014/main" id="{7E6F10B0-1DD8-4FE6-DAAB-6E741C3F1A7F}"/>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smtClean="0">
                <a:solidFill>
                  <a:schemeClr val="dk1"/>
                </a:solidFill>
                <a:latin typeface="Arial"/>
                <a:ea typeface="Arial"/>
                <a:cs typeface="Arial"/>
                <a:sym typeface="Arial"/>
              </a:rPr>
              <a:t>16</a:t>
            </a:fld>
            <a:endParaRPr lang="iw-IL"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13859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14" name="Google Shape;314;p1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315" name="Google Shape;315;p1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316" name="Google Shape;316;p1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הנדסה חברתית ((Social Engineering) היא טכניקה של מניפולציה פסיכולוגית המשמשת כדי לגרום לאנשים לבצע פעולות או לחשוף מידע סודי. בניגוד לתקיפות סייבר "רגילות" המבוססות על פרצות בתוכנה או בקוד, הנדסה חברתית מנצלת את "החוליה החלשה" ביותר בשרשרת האבטחה: הגורם האנושי.</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איסוף מידע: התוקף חוקר את הקורבן (דרך רשתות חברתיות, אתרי חברה וכו') כדי למצוא נקודות תורפה.</a:t>
            </a:r>
            <a:endParaRPr dirty="0"/>
          </a:p>
          <a:p>
            <a:pPr marL="0" lvl="0" indent="0" algn="r" rtl="1">
              <a:lnSpc>
                <a:spcPct val="100000"/>
              </a:lnSpc>
              <a:spcBef>
                <a:spcPts val="0"/>
              </a:spcBef>
              <a:spcAft>
                <a:spcPts val="0"/>
              </a:spcAft>
              <a:buSzPts val="1400"/>
              <a:buNone/>
            </a:pPr>
            <a:r>
              <a:rPr lang="iw-IL" dirty="0"/>
              <a:t>יצירת קשר: פנייה לקורבן תוך שימוש בזהות בדויה (למשל: נציג תמיכה טכנית, מנהל בבנק או קולגה).</a:t>
            </a:r>
            <a:endParaRPr dirty="0"/>
          </a:p>
          <a:p>
            <a:pPr marL="0" lvl="0" indent="0" algn="r" rtl="1">
              <a:lnSpc>
                <a:spcPct val="100000"/>
              </a:lnSpc>
              <a:spcBef>
                <a:spcPts val="0"/>
              </a:spcBef>
              <a:spcAft>
                <a:spcPts val="0"/>
              </a:spcAft>
              <a:buSzPts val="1400"/>
              <a:buNone/>
            </a:pPr>
            <a:r>
              <a:rPr lang="iw-IL" dirty="0"/>
              <a:t>המניפולציה: שימוש בסיפור כיסוי (Pretexting) כדי להוציא מידע או לגרום לפעולה.</a:t>
            </a:r>
            <a:endParaRPr dirty="0"/>
          </a:p>
          <a:p>
            <a:pPr marL="0" lvl="0" indent="0" algn="r" rtl="1">
              <a:lnSpc>
                <a:spcPct val="100000"/>
              </a:lnSpc>
              <a:spcBef>
                <a:spcPts val="0"/>
              </a:spcBef>
              <a:spcAft>
                <a:spcPts val="0"/>
              </a:spcAft>
              <a:buSzPts val="1400"/>
              <a:buNone/>
            </a:pPr>
            <a:r>
              <a:rPr lang="iw-IL" dirty="0"/>
              <a:t>ביצוע המשימה: הקורבן מעביר את הסיסמה, לוחץ על הקישור או מבצע את ההעברה הכספית.</a:t>
            </a:r>
            <a:endParaRPr dirty="0"/>
          </a:p>
          <a:p>
            <a:pPr marL="0" lvl="0" indent="0" algn="r" rtl="1">
              <a:lnSpc>
                <a:spcPct val="100000"/>
              </a:lnSpc>
              <a:spcBef>
                <a:spcPts val="0"/>
              </a:spcBef>
              <a:spcAft>
                <a:spcPts val="0"/>
              </a:spcAft>
              <a:buSzPts val="1400"/>
              <a:buNone/>
            </a:pPr>
            <a:endParaRPr dirty="0"/>
          </a:p>
        </p:txBody>
      </p:sp>
      <p:sp>
        <p:nvSpPr>
          <p:cNvPr id="317" name="Google Shape;317;p1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18" name="Google Shape;318;p1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AE725FBA-0255-94E9-E688-6261DF99131A}"/>
            </a:ext>
          </a:extLst>
        </p:cNvPr>
        <p:cNvGrpSpPr/>
        <p:nvPr/>
      </p:nvGrpSpPr>
      <p:grpSpPr>
        <a:xfrm>
          <a:off x="0" y="0"/>
          <a:ext cx="0" cy="0"/>
          <a:chOff x="0" y="0"/>
          <a:chExt cx="0" cy="0"/>
        </a:xfrm>
      </p:grpSpPr>
      <p:sp>
        <p:nvSpPr>
          <p:cNvPr id="313" name="Google Shape;313;p18:notes">
            <a:extLst>
              <a:ext uri="{FF2B5EF4-FFF2-40B4-BE49-F238E27FC236}">
                <a16:creationId xmlns:a16="http://schemas.microsoft.com/office/drawing/2014/main" id="{91F29F7F-FE49-8BBE-B15E-97C4015067CF}"/>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14" name="Google Shape;314;p18:notes">
            <a:extLst>
              <a:ext uri="{FF2B5EF4-FFF2-40B4-BE49-F238E27FC236}">
                <a16:creationId xmlns:a16="http://schemas.microsoft.com/office/drawing/2014/main" id="{95DE6057-75AA-58FD-8C0E-2C0DADC08AF4}"/>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315" name="Google Shape;315;p18:notes">
            <a:extLst>
              <a:ext uri="{FF2B5EF4-FFF2-40B4-BE49-F238E27FC236}">
                <a16:creationId xmlns:a16="http://schemas.microsoft.com/office/drawing/2014/main" id="{DB096CD7-DDCF-8659-5BEE-63DF687E2583}"/>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316" name="Google Shape;316;p18:notes">
            <a:extLst>
              <a:ext uri="{FF2B5EF4-FFF2-40B4-BE49-F238E27FC236}">
                <a16:creationId xmlns:a16="http://schemas.microsoft.com/office/drawing/2014/main" id="{027E6207-1F40-F742-30DE-5A2998DF3DEB}"/>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a:t>הנדסה חברתית ((Social Engineering) היא טכניקה של מניפולציה פסיכולוגית המשמשת כדי לגרום לאנשים לבצע פעולות או לחשוף מידע סודי. בניגוד לתקיפות סייבר "רגילות" המבוססות על פרצות בתוכנה או בקוד, הנדסה חברתית מנצלת את "החוליה החלשה" ביותר בשרשרת האבטחה: הגורם האנושי.</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a:t>איסוף מידע: התוקף חוקר את הקורבן (דרך רשתות חברתיות, אתרי חברה וכו') כדי למצוא נקודות תורפה.</a:t>
            </a:r>
            <a:endParaRPr dirty="0"/>
          </a:p>
          <a:p>
            <a:pPr marL="0" lvl="0" indent="0" algn="r" rtl="1">
              <a:lnSpc>
                <a:spcPct val="100000"/>
              </a:lnSpc>
              <a:spcBef>
                <a:spcPts val="0"/>
              </a:spcBef>
              <a:spcAft>
                <a:spcPts val="0"/>
              </a:spcAft>
              <a:buSzPts val="1400"/>
              <a:buNone/>
            </a:pPr>
            <a:r>
              <a:rPr lang="iw-IL"/>
              <a:t>יצירת קשר: פנייה לקורבן תוך שימוש בזהות בדויה (למשל: נציג תמיכה טכנית, מנהל בבנק או קולגה).</a:t>
            </a:r>
            <a:endParaRPr dirty="0"/>
          </a:p>
          <a:p>
            <a:pPr marL="0" lvl="0" indent="0" algn="r" rtl="1">
              <a:lnSpc>
                <a:spcPct val="100000"/>
              </a:lnSpc>
              <a:spcBef>
                <a:spcPts val="0"/>
              </a:spcBef>
              <a:spcAft>
                <a:spcPts val="0"/>
              </a:spcAft>
              <a:buSzPts val="1400"/>
              <a:buNone/>
            </a:pPr>
            <a:r>
              <a:rPr lang="iw-IL"/>
              <a:t>המניפולציה: שימוש בסיפור כיסוי (Pretexting) כדי להוציא מידע או לגרום לפעולה.</a:t>
            </a:r>
            <a:endParaRPr dirty="0"/>
          </a:p>
          <a:p>
            <a:pPr marL="0" lvl="0" indent="0" algn="r" rtl="1">
              <a:lnSpc>
                <a:spcPct val="100000"/>
              </a:lnSpc>
              <a:spcBef>
                <a:spcPts val="0"/>
              </a:spcBef>
              <a:spcAft>
                <a:spcPts val="0"/>
              </a:spcAft>
              <a:buSzPts val="1400"/>
              <a:buNone/>
            </a:pPr>
            <a:r>
              <a:rPr lang="iw-IL"/>
              <a:t>ביצוע המשימה: הקורבן מעביר את הסיסמה, לוחץ על הקישור או מבצע את ההעברה הכספית.</a:t>
            </a:r>
            <a:endParaRPr dirty="0"/>
          </a:p>
          <a:p>
            <a:pPr marL="0" lvl="0" indent="0" algn="r" rtl="1">
              <a:lnSpc>
                <a:spcPct val="100000"/>
              </a:lnSpc>
              <a:spcBef>
                <a:spcPts val="0"/>
              </a:spcBef>
              <a:spcAft>
                <a:spcPts val="0"/>
              </a:spcAft>
              <a:buSzPts val="1400"/>
              <a:buNone/>
            </a:pPr>
            <a:endParaRPr dirty="0"/>
          </a:p>
        </p:txBody>
      </p:sp>
      <p:sp>
        <p:nvSpPr>
          <p:cNvPr id="317" name="Google Shape;317;p18:notes">
            <a:extLst>
              <a:ext uri="{FF2B5EF4-FFF2-40B4-BE49-F238E27FC236}">
                <a16:creationId xmlns:a16="http://schemas.microsoft.com/office/drawing/2014/main" id="{5E8D194D-A03B-7D03-E919-6D210576F10A}"/>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18" name="Google Shape;318;p18:notes">
            <a:extLst>
              <a:ext uri="{FF2B5EF4-FFF2-40B4-BE49-F238E27FC236}">
                <a16:creationId xmlns:a16="http://schemas.microsoft.com/office/drawing/2014/main" id="{BFCBD4DB-6389-6A1B-C6DB-2818843D2ECF}"/>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extLst>
      <p:ext uri="{BB962C8B-B14F-4D97-AF65-F5344CB8AC3E}">
        <p14:creationId xmlns:p14="http://schemas.microsoft.com/office/powerpoint/2010/main" val="31233748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2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68" name="Google Shape;368;p2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369" name="Google Shape;369;p2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370" name="Google Shape;370;p2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iw-IL"/>
              <a:t>דיוג קולי:  - התוקפים מתחזים לגופים מוכרים, כגון: בנקים, משרדי ממשלה, ומנסים לגרום לקורבן לחשוף מידע אישי ולבצע פעולות מסוימות דרך הטלפון.</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a:t>דיוג ממוקד :התוקפים אוספים מידע ממוקד מפעילות של הקורבנות ברשת. הם מתחזים לאנשים בעלי תחומי עניין דומים וגורמים לקורבנות להאמין שמדובר בגורם אמין</a:t>
            </a:r>
            <a:endParaRPr dirty="0"/>
          </a:p>
          <a:p>
            <a:pPr marL="0" lvl="0" indent="0" algn="r" rtl="1">
              <a:lnSpc>
                <a:spcPct val="100000"/>
              </a:lnSpc>
              <a:spcBef>
                <a:spcPts val="0"/>
              </a:spcBef>
              <a:spcAft>
                <a:spcPts val="0"/>
              </a:spcAft>
              <a:buSzPts val="1400"/>
              <a:buNone/>
            </a:pPr>
            <a:r>
              <a:rPr lang="iw-IL"/>
              <a:t> דיוג באמצעות הודעה SMISHING</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a:t>דיפ פייק:  התוקפים משתמשים בתוכנות בינה מלאכותית ומתחזים לאנשים,כגון: מנכ"לים, מפורסמים, חברים וכדו'.</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a:t>התחזות ברשתות החברתיות: התוקפים מתחזים ברשתות החברתיות ומבקשים מידע אישי תחת אשליה שמדובר בגורם לגיטימי. לדוגמה: עמודים המתחזים לאינסטגרם ומתריעים כי "חשבונך יושבת", מתחזים לאתר ממשלתי וכדו'.</a:t>
            </a:r>
            <a:endParaRPr dirty="0"/>
          </a:p>
          <a:p>
            <a:pPr marL="0" lvl="0" indent="0" algn="r" rtl="1">
              <a:lnSpc>
                <a:spcPct val="100000"/>
              </a:lnSpc>
              <a:spcBef>
                <a:spcPts val="0"/>
              </a:spcBef>
              <a:spcAft>
                <a:spcPts val="0"/>
              </a:spcAft>
              <a:buSzPts val="1400"/>
              <a:buNone/>
            </a:pPr>
            <a:endParaRPr dirty="0"/>
          </a:p>
        </p:txBody>
      </p:sp>
      <p:sp>
        <p:nvSpPr>
          <p:cNvPr id="371" name="Google Shape;371;p2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72" name="Google Shape;372;p2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79" name="Google Shape;379;p2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380" name="Google Shape;380;p2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381" name="Google Shape;381;p2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iw-IL" dirty="0"/>
              <a:t>דיוג קולי:  - התוקפים מתחזים לגופים מוכרים, כגון: בנקים, משרדי ממשלה, ומנסים לגרום לקורבן לחשוף מידע אישי ולבצע פעולות מסוימות דרך הטלפון.</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דיוג ממוקד :התוקפים אוספים מידע ממוקד מפעילות של הקורבנות ברשת. הם מתחזים לאנשים בעלי תחומי עניין דומים וגורמים לקורבנות להאמין שמדובר בגורם אמין</a:t>
            </a:r>
            <a:endParaRPr dirty="0"/>
          </a:p>
          <a:p>
            <a:pPr marL="0" lvl="0" indent="0" algn="r" rtl="1">
              <a:lnSpc>
                <a:spcPct val="100000"/>
              </a:lnSpc>
              <a:spcBef>
                <a:spcPts val="0"/>
              </a:spcBef>
              <a:spcAft>
                <a:spcPts val="0"/>
              </a:spcAft>
              <a:buSzPts val="1400"/>
              <a:buNone/>
            </a:pPr>
            <a:r>
              <a:rPr lang="iw-IL" dirty="0"/>
              <a:t> </a:t>
            </a:r>
            <a:endParaRPr lang="he-IL" dirty="0"/>
          </a:p>
          <a:p>
            <a:pPr marL="0" lvl="0" indent="0" algn="r" rtl="1">
              <a:lnSpc>
                <a:spcPct val="100000"/>
              </a:lnSpc>
              <a:spcBef>
                <a:spcPts val="0"/>
              </a:spcBef>
              <a:spcAft>
                <a:spcPts val="0"/>
              </a:spcAft>
              <a:buSzPts val="1400"/>
              <a:buNone/>
            </a:pPr>
            <a:r>
              <a:rPr lang="iw-IL" dirty="0"/>
              <a:t>דיוג באמצעות הודעה SMISHING</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דיפ פייק:  התוקפים משתמשים בתוכנות בינה מלאכותית ומתחזים לאנשים,כגון: מנכ"לים, מפורסמים, חברים וכדו'.</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התחזות ברשתות החברתיות: התוקפים מתחזים ברשתות החברתיות ומבקשים מידע אישי תחת אשליה שמדובר בגורם לגיטימי. לדוגמה: עמודים המתחזים לאינסטגרם ומתריעים כי "חשבונך יושבת", מתחזים לאתר ממשלתי וכדו'.</a:t>
            </a:r>
            <a:endParaRPr dirty="0"/>
          </a:p>
          <a:p>
            <a:pPr marL="0" lvl="0" indent="0" algn="r" rtl="1">
              <a:lnSpc>
                <a:spcPct val="100000"/>
              </a:lnSpc>
              <a:spcBef>
                <a:spcPts val="0"/>
              </a:spcBef>
              <a:spcAft>
                <a:spcPts val="0"/>
              </a:spcAft>
              <a:buSzPts val="1400"/>
              <a:buNone/>
            </a:pPr>
            <a:endParaRPr dirty="0"/>
          </a:p>
        </p:txBody>
      </p:sp>
      <p:sp>
        <p:nvSpPr>
          <p:cNvPr id="382" name="Google Shape;382;p2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83" name="Google Shape;383;p2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4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683" name="Google Shape;683;p4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684" name="Google Shape;684;p4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685" name="Google Shape;685;p4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איך תדעו אם ההודעה שקיבלתם מחברת המשלוחים אמיתית או שמנסים לדוג אתכם?</a:t>
            </a:r>
            <a:endParaRPr dirty="0"/>
          </a:p>
          <a:p>
            <a:pPr marL="0" lvl="0" indent="0" algn="r" rtl="1">
              <a:lnSpc>
                <a:spcPct val="100000"/>
              </a:lnSpc>
              <a:spcBef>
                <a:spcPts val="0"/>
              </a:spcBef>
              <a:spcAft>
                <a:spcPts val="0"/>
              </a:spcAft>
              <a:buSzPts val="1400"/>
              <a:buNone/>
            </a:pPr>
            <a:r>
              <a:rPr lang="iw-IL" dirty="0"/>
              <a:t>1. יצירת לחץ ותחושת דחיפות – בקשה לביצוע פעולות מידיות מתוך "דחיפות", היא טכניקה נפוצה שנועדה לגרום לאנשים לפעול מלחץ ולהטעות אותם.</a:t>
            </a:r>
            <a:endParaRPr dirty="0"/>
          </a:p>
          <a:p>
            <a:pPr marL="0" lvl="0" indent="0" algn="r" rtl="1">
              <a:lnSpc>
                <a:spcPct val="100000"/>
              </a:lnSpc>
              <a:spcBef>
                <a:spcPts val="0"/>
              </a:spcBef>
              <a:spcAft>
                <a:spcPts val="0"/>
              </a:spcAft>
              <a:buSzPts val="1400"/>
              <a:buNone/>
            </a:pPr>
            <a:r>
              <a:rPr lang="iw-IL" dirty="0"/>
              <a:t>2. היעדר פניה אישית – לרוב, ארגונים רשמיים משתמשים בשם הפרטי של הלקוח ופונים אליו באופן אישי. פנייה כללית של "לקוח יקר", עשויה להוות סימן מחשיד.</a:t>
            </a:r>
            <a:endParaRPr dirty="0"/>
          </a:p>
          <a:p>
            <a:pPr marL="0" lvl="0" indent="0" algn="r" rtl="1">
              <a:lnSpc>
                <a:spcPct val="100000"/>
              </a:lnSpc>
              <a:spcBef>
                <a:spcPts val="0"/>
              </a:spcBef>
              <a:spcAft>
                <a:spcPts val="0"/>
              </a:spcAft>
              <a:buSzPts val="1400"/>
              <a:buNone/>
            </a:pPr>
            <a:r>
              <a:rPr lang="iw-IL" dirty="0"/>
              <a:t>3. הפנייה לאתרים חיצוניים – אתרים מתחזים, עלולים להיראות דומים מאוד בנראות האתר והדומיין למקור, ולכן מומלץ להיכנס לאתר דרך הדפדפן ולא ללחוץ על הקישור.</a:t>
            </a:r>
            <a:endParaRPr dirty="0"/>
          </a:p>
          <a:p>
            <a:pPr marL="0" lvl="0" indent="0" algn="r" rtl="1">
              <a:lnSpc>
                <a:spcPct val="100000"/>
              </a:lnSpc>
              <a:spcBef>
                <a:spcPts val="0"/>
              </a:spcBef>
              <a:spcAft>
                <a:spcPts val="0"/>
              </a:spcAft>
              <a:buSzPts val="1400"/>
              <a:buNone/>
            </a:pPr>
            <a:r>
              <a:rPr lang="iw-IL" dirty="0"/>
              <a:t>4. הצלבת מידע קצרה – אם התקבלה הודעה על תשלום על חבילה שהוזמנה, מומלץ להצליב את מספר ההזמנה שמופיע בהודעה, עם אישור ההזמנה שהתקבל בעת הרכישה. אפשרות אחרת היא לבדוק באתר הרשמי של דואר ישראל או באפליקציית הדואר החדשה באזור מעקב המשלוחים על ידי הקלדת מספר פריט האם החבילה שהוזמנה הגיעה. </a:t>
            </a:r>
            <a:endParaRPr dirty="0"/>
          </a:p>
          <a:p>
            <a:pPr marL="0" lvl="0" indent="0" algn="r" rtl="1">
              <a:lnSpc>
                <a:spcPct val="100000"/>
              </a:lnSpc>
              <a:spcBef>
                <a:spcPts val="0"/>
              </a:spcBef>
              <a:spcAft>
                <a:spcPts val="0"/>
              </a:spcAft>
              <a:buSzPts val="1400"/>
              <a:buNone/>
            </a:pPr>
            <a:r>
              <a:rPr lang="iw-IL" dirty="0"/>
              <a:t>5. לא מוסרים מידע – קיבלתם הודעה מוזרה, או הודעה שנראית לגיטימית אשר לשם ביטולה אתם נדרשים לתת קוד אימות או את פרטי כרטיס האשראי שלכם- עצרו! היו ערניים לבקשות למסירת פרטים אישיים, קודים וסיסמאות.</a:t>
            </a:r>
            <a:endParaRPr dirty="0"/>
          </a:p>
          <a:p>
            <a:pPr marL="0" lvl="0" indent="0" algn="r" rtl="1">
              <a:lnSpc>
                <a:spcPct val="100000"/>
              </a:lnSpc>
              <a:spcBef>
                <a:spcPts val="0"/>
              </a:spcBef>
              <a:spcAft>
                <a:spcPts val="0"/>
              </a:spcAft>
              <a:buSzPts val="1400"/>
              <a:buNone/>
            </a:pPr>
            <a:endParaRPr lang="he-IL" dirty="0"/>
          </a:p>
          <a:p>
            <a:pPr marL="0" lvl="0" indent="0" algn="r" rtl="1">
              <a:lnSpc>
                <a:spcPct val="100000"/>
              </a:lnSpc>
              <a:spcBef>
                <a:spcPts val="0"/>
              </a:spcBef>
              <a:spcAft>
                <a:spcPts val="0"/>
              </a:spcAft>
              <a:buSzPts val="1400"/>
              <a:buNone/>
            </a:pPr>
            <a:r>
              <a:rPr lang="he-IL" dirty="0"/>
              <a:t>אחרי שמסבירים את ההודעה אני שואלת את התלמידים מהם סימני הזיהוי לכך שההודעה היא הונאה ?</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endParaRPr dirty="0"/>
          </a:p>
        </p:txBody>
      </p:sp>
      <p:sp>
        <p:nvSpPr>
          <p:cNvPr id="686" name="Google Shape;686;p4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687" name="Google Shape;687;p4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a:extLst>
            <a:ext uri="{FF2B5EF4-FFF2-40B4-BE49-F238E27FC236}">
              <a16:creationId xmlns:a16="http://schemas.microsoft.com/office/drawing/2014/main" id="{DC6B4A7A-370D-65D3-AA79-4FE105924C55}"/>
            </a:ext>
          </a:extLst>
        </p:cNvPr>
        <p:cNvGrpSpPr/>
        <p:nvPr/>
      </p:nvGrpSpPr>
      <p:grpSpPr>
        <a:xfrm>
          <a:off x="0" y="0"/>
          <a:ext cx="0" cy="0"/>
          <a:chOff x="0" y="0"/>
          <a:chExt cx="0" cy="0"/>
        </a:xfrm>
      </p:grpSpPr>
      <p:sp>
        <p:nvSpPr>
          <p:cNvPr id="682" name="Google Shape;682;p43:notes">
            <a:extLst>
              <a:ext uri="{FF2B5EF4-FFF2-40B4-BE49-F238E27FC236}">
                <a16:creationId xmlns:a16="http://schemas.microsoft.com/office/drawing/2014/main" id="{B6F69BFD-0B14-9E8A-A384-ED6FCE9A6DEC}"/>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683" name="Google Shape;683;p43:notes">
            <a:extLst>
              <a:ext uri="{FF2B5EF4-FFF2-40B4-BE49-F238E27FC236}">
                <a16:creationId xmlns:a16="http://schemas.microsoft.com/office/drawing/2014/main" id="{CE85B96E-2CA9-9447-C5AB-AD484D13AFDB}"/>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684" name="Google Shape;684;p43:notes">
            <a:extLst>
              <a:ext uri="{FF2B5EF4-FFF2-40B4-BE49-F238E27FC236}">
                <a16:creationId xmlns:a16="http://schemas.microsoft.com/office/drawing/2014/main" id="{3B711B85-0CC1-D8A2-CFF0-F9AA2497A8C8}"/>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685" name="Google Shape;685;p43:notes">
            <a:extLst>
              <a:ext uri="{FF2B5EF4-FFF2-40B4-BE49-F238E27FC236}">
                <a16:creationId xmlns:a16="http://schemas.microsoft.com/office/drawing/2014/main" id="{16621657-BE0E-3358-3C72-77A699BD941F}"/>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he-IL" dirty="0"/>
              <a:t>אחרי </a:t>
            </a:r>
            <a:r>
              <a:rPr lang="he-IL" dirty="0" err="1"/>
              <a:t>שאנימציגה</a:t>
            </a:r>
            <a:r>
              <a:rPr lang="he-IL" dirty="0"/>
              <a:t> ומסבירה אני מבקשת מהתלמידים לציין סימני זיהוי שההודעה היא הונאה!</a:t>
            </a:r>
            <a:endParaRPr dirty="0"/>
          </a:p>
        </p:txBody>
      </p:sp>
      <p:sp>
        <p:nvSpPr>
          <p:cNvPr id="686" name="Google Shape;686;p43:notes">
            <a:extLst>
              <a:ext uri="{FF2B5EF4-FFF2-40B4-BE49-F238E27FC236}">
                <a16:creationId xmlns:a16="http://schemas.microsoft.com/office/drawing/2014/main" id="{816F4523-BD2A-6918-9580-32F46F5A69D4}"/>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87" name="Google Shape;687;p43:notes">
            <a:extLst>
              <a:ext uri="{FF2B5EF4-FFF2-40B4-BE49-F238E27FC236}">
                <a16:creationId xmlns:a16="http://schemas.microsoft.com/office/drawing/2014/main" id="{50273046-0ED5-B51B-4A88-DE6A9F174834}"/>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3565160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a:extLst>
            <a:ext uri="{FF2B5EF4-FFF2-40B4-BE49-F238E27FC236}">
              <a16:creationId xmlns:a16="http://schemas.microsoft.com/office/drawing/2014/main" id="{B68C7AE1-F4C0-8666-F66D-FBCDF83C2EC3}"/>
            </a:ext>
          </a:extLst>
        </p:cNvPr>
        <p:cNvGrpSpPr/>
        <p:nvPr/>
      </p:nvGrpSpPr>
      <p:grpSpPr>
        <a:xfrm>
          <a:off x="0" y="0"/>
          <a:ext cx="0" cy="0"/>
          <a:chOff x="0" y="0"/>
          <a:chExt cx="0" cy="0"/>
        </a:xfrm>
      </p:grpSpPr>
      <p:sp>
        <p:nvSpPr>
          <p:cNvPr id="682" name="Google Shape;682;p43:notes">
            <a:extLst>
              <a:ext uri="{FF2B5EF4-FFF2-40B4-BE49-F238E27FC236}">
                <a16:creationId xmlns:a16="http://schemas.microsoft.com/office/drawing/2014/main" id="{413B5B89-5714-CECF-1507-E8155203C0EB}"/>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83" name="Google Shape;683;p43:notes">
            <a:extLst>
              <a:ext uri="{FF2B5EF4-FFF2-40B4-BE49-F238E27FC236}">
                <a16:creationId xmlns:a16="http://schemas.microsoft.com/office/drawing/2014/main" id="{A5325470-C42F-B4C4-D935-50B1AE8DBF54}"/>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84" name="Google Shape;684;p43:notes">
            <a:extLst>
              <a:ext uri="{FF2B5EF4-FFF2-40B4-BE49-F238E27FC236}">
                <a16:creationId xmlns:a16="http://schemas.microsoft.com/office/drawing/2014/main" id="{E75D1D30-27DC-5114-0209-B9AC54B5CB65}"/>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85" name="Google Shape;685;p43:notes">
            <a:extLst>
              <a:ext uri="{FF2B5EF4-FFF2-40B4-BE49-F238E27FC236}">
                <a16:creationId xmlns:a16="http://schemas.microsoft.com/office/drawing/2014/main" id="{E7DBF488-0831-64D0-3A72-F140E8BF3895}"/>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he-IL" dirty="0"/>
              <a:t>אחרי </a:t>
            </a:r>
            <a:r>
              <a:rPr lang="he-IL" dirty="0" err="1"/>
              <a:t>שאנימציגה</a:t>
            </a:r>
            <a:r>
              <a:rPr lang="he-IL" dirty="0"/>
              <a:t> ומסבירה אני מבקשת מהתלמידים לציין סימני זיהוי שההודעה היא הונאה!</a:t>
            </a:r>
            <a:endParaRPr dirty="0"/>
          </a:p>
        </p:txBody>
      </p:sp>
      <p:sp>
        <p:nvSpPr>
          <p:cNvPr id="686" name="Google Shape;686;p43:notes">
            <a:extLst>
              <a:ext uri="{FF2B5EF4-FFF2-40B4-BE49-F238E27FC236}">
                <a16:creationId xmlns:a16="http://schemas.microsoft.com/office/drawing/2014/main" id="{F038EDB4-F805-EB25-DBF3-3F4E1ED68D01}"/>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87" name="Google Shape;687;p43:notes">
            <a:extLst>
              <a:ext uri="{FF2B5EF4-FFF2-40B4-BE49-F238E27FC236}">
                <a16:creationId xmlns:a16="http://schemas.microsoft.com/office/drawing/2014/main" id="{3B2E5D3E-AC04-5C5A-6EFB-710ECF29D2FF}"/>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2125305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a:extLst>
            <a:ext uri="{FF2B5EF4-FFF2-40B4-BE49-F238E27FC236}">
              <a16:creationId xmlns:a16="http://schemas.microsoft.com/office/drawing/2014/main" id="{9B79ACD0-C2D6-3133-E2AB-9FCBE8AEDE59}"/>
            </a:ext>
          </a:extLst>
        </p:cNvPr>
        <p:cNvGrpSpPr/>
        <p:nvPr/>
      </p:nvGrpSpPr>
      <p:grpSpPr>
        <a:xfrm>
          <a:off x="0" y="0"/>
          <a:ext cx="0" cy="0"/>
          <a:chOff x="0" y="0"/>
          <a:chExt cx="0" cy="0"/>
        </a:xfrm>
      </p:grpSpPr>
      <p:sp>
        <p:nvSpPr>
          <p:cNvPr id="682" name="Google Shape;682;p43:notes">
            <a:extLst>
              <a:ext uri="{FF2B5EF4-FFF2-40B4-BE49-F238E27FC236}">
                <a16:creationId xmlns:a16="http://schemas.microsoft.com/office/drawing/2014/main" id="{B0AC89B5-102B-82E7-11F9-FE148D6923B2}"/>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83" name="Google Shape;683;p43:notes">
            <a:extLst>
              <a:ext uri="{FF2B5EF4-FFF2-40B4-BE49-F238E27FC236}">
                <a16:creationId xmlns:a16="http://schemas.microsoft.com/office/drawing/2014/main" id="{CE7D91B4-5074-9FAE-FBFC-8E85F7058118}"/>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84" name="Google Shape;684;p43:notes">
            <a:extLst>
              <a:ext uri="{FF2B5EF4-FFF2-40B4-BE49-F238E27FC236}">
                <a16:creationId xmlns:a16="http://schemas.microsoft.com/office/drawing/2014/main" id="{5C74D8E1-AF1A-A940-A9A3-7E5F58B622E6}"/>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85" name="Google Shape;685;p43:notes">
            <a:extLst>
              <a:ext uri="{FF2B5EF4-FFF2-40B4-BE49-F238E27FC236}">
                <a16:creationId xmlns:a16="http://schemas.microsoft.com/office/drawing/2014/main" id="{3C0B9F6D-0D03-CA27-27AA-D49D5A442F13}"/>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342900" lvl="0" indent="-342900" algn="r" rtl="1">
              <a:buFont typeface="Arial" panose="020B0604020202020204" pitchFamily="34" charset="0"/>
              <a:buChar char="•"/>
            </a:pPr>
            <a:r>
              <a:rPr lang="he-IL" b="1" dirty="0"/>
              <a:t>התחזות לגורמים רשמיים:</a:t>
            </a:r>
            <a:r>
              <a:rPr lang="he-IL" dirty="0"/>
              <a:t> נוכלים מתחזים לעיתים קרובות לנציגי ביטוח לאומי, אנשי משטרה, נציגי מכירות, חברות המספקות שירותי חירום רפואיים (המתחזים לרופאים), ואף משתמשים ב"שיחות שירות" כדי לרכוש את אמון הקשישים ולהוציא מהם כספים</a:t>
            </a:r>
          </a:p>
          <a:p>
            <a:pPr marL="342900" lvl="0" indent="-342900" algn="r" rtl="1">
              <a:buFont typeface="Arial" panose="020B0604020202020204" pitchFamily="34" charset="0"/>
              <a:buChar char="•"/>
            </a:pPr>
            <a:r>
              <a:rPr lang="he-IL" b="1" dirty="0"/>
              <a:t>מיקוד באוכלוסיות ספציפיות:</a:t>
            </a:r>
            <a:r>
              <a:rPr lang="he-IL" dirty="0"/>
              <a:t> קיימת תופעה מוכרת של "עוקץ רוסי" המכוונת כלפי קשישים יוצאי מדינות ברית המועצות לשעבר. המשטרה קיבלה למעלה מ-400 תלונות בנושא, ומתחילת שנת 2026 הוגשו 171 כתבי אישום בתיקי מרמה נגד אוכלוסייה זו</a:t>
            </a:r>
          </a:p>
          <a:p>
            <a:pPr marL="342900" lvl="0" indent="-342900" algn="r" rtl="1">
              <a:buFont typeface="Arial" panose="020B0604020202020204" pitchFamily="34" charset="0"/>
              <a:buChar char="•"/>
            </a:pPr>
            <a:r>
              <a:rPr lang="he-IL" b="1" dirty="0"/>
              <a:t>היקף כספי ורשתות מאורגנות:</a:t>
            </a:r>
            <a:r>
              <a:rPr lang="he-IL" dirty="0"/>
              <a:t> מדובר בהונאות שגובות מקורבנותיהן סכומי עתק המגיעים למיליוני שקלים, כגון מקרה בו חוליה של 11 חשודים עקצה קשישים בכמיליון שקל, או קשישה בת 92 שנעקצה בעשרות אלפי שקלים</a:t>
            </a:r>
          </a:p>
          <a:p>
            <a:pPr marL="0" lvl="0" indent="0" algn="r" rtl="1">
              <a:lnSpc>
                <a:spcPct val="100000"/>
              </a:lnSpc>
              <a:spcBef>
                <a:spcPts val="0"/>
              </a:spcBef>
              <a:spcAft>
                <a:spcPts val="0"/>
              </a:spcAft>
              <a:buSzPts val="1400"/>
              <a:buNone/>
            </a:pPr>
            <a:endParaRPr dirty="0"/>
          </a:p>
        </p:txBody>
      </p:sp>
      <p:sp>
        <p:nvSpPr>
          <p:cNvPr id="686" name="Google Shape;686;p43:notes">
            <a:extLst>
              <a:ext uri="{FF2B5EF4-FFF2-40B4-BE49-F238E27FC236}">
                <a16:creationId xmlns:a16="http://schemas.microsoft.com/office/drawing/2014/main" id="{A6089A11-B146-E46D-726E-5B5852A1743C}"/>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87" name="Google Shape;687;p43:notes">
            <a:extLst>
              <a:ext uri="{FF2B5EF4-FFF2-40B4-BE49-F238E27FC236}">
                <a16:creationId xmlns:a16="http://schemas.microsoft.com/office/drawing/2014/main" id="{D711026B-14DA-7B74-EB1A-522B4D55B98B}"/>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3904094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24: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399" name="Google Shape;399;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ctr" rtl="1">
              <a:lnSpc>
                <a:spcPct val="104000"/>
              </a:lnSpc>
              <a:spcBef>
                <a:spcPts val="0"/>
              </a:spcBef>
              <a:spcAft>
                <a:spcPts val="0"/>
              </a:spcAft>
              <a:buSzPts val="1400"/>
              <a:buNone/>
            </a:pPr>
            <a:r>
              <a:rPr lang="iw-IL" sz="4599" dirty="0">
                <a:solidFill>
                  <a:srgbClr val="0E1D40"/>
                </a:solidFill>
                <a:latin typeface="Gruppo"/>
                <a:ea typeface="Gruppo"/>
                <a:cs typeface="Gruppo"/>
                <a:sym typeface="Gruppo"/>
              </a:rPr>
              <a:t>הונאות מסתתרות מאחורי ניסיונות פיתוי לקנייה שנתפסים כאטרקטיביים. לדוגמה:</a:t>
            </a:r>
            <a:endParaRPr dirty="0"/>
          </a:p>
          <a:p>
            <a:pPr marL="993136" lvl="1" indent="-496568" algn="ctr" rtl="1">
              <a:lnSpc>
                <a:spcPct val="104000"/>
              </a:lnSpc>
              <a:spcBef>
                <a:spcPts val="0"/>
              </a:spcBef>
              <a:spcAft>
                <a:spcPts val="0"/>
              </a:spcAft>
              <a:buClr>
                <a:srgbClr val="0E1D40"/>
              </a:buClr>
              <a:buSzPts val="4599"/>
              <a:buFont typeface="Arial"/>
              <a:buChar char="•"/>
            </a:pPr>
            <a:r>
              <a:rPr lang="iw-IL" sz="4599" dirty="0">
                <a:solidFill>
                  <a:srgbClr val="0E1D40"/>
                </a:solidFill>
                <a:latin typeface="Gruppo"/>
                <a:ea typeface="Gruppo"/>
                <a:cs typeface="Gruppo"/>
                <a:sym typeface="Gruppo"/>
              </a:rPr>
              <a:t> הצעת מחיר זולה במיוחד, </a:t>
            </a:r>
            <a:endParaRPr dirty="0"/>
          </a:p>
          <a:p>
            <a:pPr marL="993136" lvl="1" indent="-496568" algn="ctr" rtl="1">
              <a:lnSpc>
                <a:spcPct val="104000"/>
              </a:lnSpc>
              <a:spcBef>
                <a:spcPts val="0"/>
              </a:spcBef>
              <a:spcAft>
                <a:spcPts val="0"/>
              </a:spcAft>
              <a:buClr>
                <a:srgbClr val="0E1D40"/>
              </a:buClr>
              <a:buSzPts val="4599"/>
              <a:buFont typeface="Arial"/>
              <a:buChar char="•"/>
            </a:pPr>
            <a:r>
              <a:rPr lang="iw-IL" sz="4599" dirty="0">
                <a:solidFill>
                  <a:srgbClr val="0E1D40"/>
                </a:solidFill>
                <a:latin typeface="Gruppo"/>
                <a:ea typeface="Gruppo"/>
                <a:cs typeface="Gruppo"/>
                <a:sym typeface="Gruppo"/>
              </a:rPr>
              <a:t>הטבה אטרקטיבית מאוד לזמן מוגבל.</a:t>
            </a:r>
            <a:endParaRPr sz="4599" dirty="0">
              <a:solidFill>
                <a:srgbClr val="0E1D40"/>
              </a:solidFill>
              <a:latin typeface="Gruppo"/>
              <a:ea typeface="Gruppo"/>
              <a:cs typeface="Gruppo"/>
              <a:sym typeface="Gruppo"/>
            </a:endParaRPr>
          </a:p>
          <a:p>
            <a:pPr marL="993136" marR="0" lvl="1" indent="-496568" algn="ctr" rtl="1">
              <a:lnSpc>
                <a:spcPct val="99645"/>
              </a:lnSpc>
              <a:spcBef>
                <a:spcPts val="0"/>
              </a:spcBef>
              <a:spcAft>
                <a:spcPts val="0"/>
              </a:spcAft>
              <a:buClr>
                <a:srgbClr val="0E1D40"/>
              </a:buClr>
              <a:buSzPts val="4800"/>
              <a:buFont typeface="Arial"/>
              <a:buChar char="•"/>
            </a:pPr>
            <a:r>
              <a:rPr lang="iw-IL" sz="4800" dirty="0">
                <a:solidFill>
                  <a:srgbClr val="0E1D40"/>
                </a:solidFill>
                <a:latin typeface="Gruppo"/>
                <a:ea typeface="Gruppo"/>
                <a:cs typeface="Gruppo"/>
                <a:sym typeface="Gruppo"/>
              </a:rPr>
              <a:t>הונאות מסתתרות גם מאחורי הבטחה לרגשות נעימים. לדוגמה: חיבור, שייכות, ניראות, הכרה, הוקרה, מעמד. </a:t>
            </a:r>
            <a:endParaRPr dirty="0"/>
          </a:p>
          <a:p>
            <a:pPr marL="993136" lvl="1" indent="-204532" algn="ctr" rtl="1">
              <a:lnSpc>
                <a:spcPct val="104000"/>
              </a:lnSpc>
              <a:spcBef>
                <a:spcPts val="0"/>
              </a:spcBef>
              <a:spcAft>
                <a:spcPts val="0"/>
              </a:spcAft>
              <a:buClr>
                <a:schemeClr val="dk1"/>
              </a:buClr>
              <a:buSzPts val="4599"/>
              <a:buFont typeface="Arial"/>
              <a:buNone/>
            </a:pPr>
            <a:endParaRPr sz="4599" dirty="0">
              <a:solidFill>
                <a:srgbClr val="0E1D40"/>
              </a:solidFill>
              <a:latin typeface="Gruppo"/>
              <a:ea typeface="Gruppo"/>
              <a:cs typeface="Gruppo"/>
              <a:sym typeface="Gruppo"/>
            </a:endParaRPr>
          </a:p>
          <a:p>
            <a:pPr marL="0" lvl="0" indent="0" algn="ctr" rtl="1">
              <a:lnSpc>
                <a:spcPct val="104000"/>
              </a:lnSpc>
              <a:spcBef>
                <a:spcPts val="0"/>
              </a:spcBef>
              <a:spcAft>
                <a:spcPts val="0"/>
              </a:spcAft>
              <a:buSzPts val="1400"/>
              <a:buNone/>
            </a:pPr>
            <a:endParaRPr sz="4599" dirty="0">
              <a:solidFill>
                <a:srgbClr val="0E1D40"/>
              </a:solidFill>
              <a:latin typeface="Gruppo"/>
              <a:ea typeface="Gruppo"/>
              <a:cs typeface="Gruppo"/>
              <a:sym typeface="Gruppo"/>
            </a:endParaRPr>
          </a:p>
          <a:p>
            <a:pPr marL="0" lvl="0" indent="0" algn="l" rtl="0">
              <a:lnSpc>
                <a:spcPct val="100000"/>
              </a:lnSpc>
              <a:spcBef>
                <a:spcPts val="0"/>
              </a:spcBef>
              <a:spcAft>
                <a:spcPts val="0"/>
              </a:spcAft>
              <a:buSzPts val="1400"/>
              <a:buNone/>
            </a:pPr>
            <a:endParaRPr dirty="0"/>
          </a:p>
        </p:txBody>
      </p:sp>
      <p:sp>
        <p:nvSpPr>
          <p:cNvPr id="400" name="Google Shape;400;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f585558d0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07" name="Google Shape;407;g3f585558d0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iw-IL" dirty="0"/>
              <a:t>כופרה (Ransomware) היא תוכנה זדונית (נוזקה) נפוצה מאוד, אשר נועדה לסחוט כסף מקורבנות ברשת </a:t>
            </a:r>
            <a:r>
              <a:rPr lang="he-IL" dirty="0"/>
              <a:t> </a:t>
            </a:r>
            <a:endParaRPr dirty="0"/>
          </a:p>
          <a:p>
            <a:pPr marL="0" lvl="0" indent="0" algn="r" rtl="1">
              <a:lnSpc>
                <a:spcPct val="100000"/>
              </a:lnSpc>
              <a:spcBef>
                <a:spcPts val="0"/>
              </a:spcBef>
              <a:spcAft>
                <a:spcPts val="0"/>
              </a:spcAft>
              <a:buSzPts val="1400"/>
              <a:buNone/>
            </a:pPr>
            <a:r>
              <a:rPr lang="iw-IL" dirty="0"/>
              <a:t>ההונאה עובדת לרוב בשלבים הבאים:</a:t>
            </a:r>
            <a:endParaRPr dirty="0"/>
          </a:p>
          <a:p>
            <a:pPr marL="0" lvl="0" indent="0" algn="r" rtl="1">
              <a:lnSpc>
                <a:spcPct val="100000"/>
              </a:lnSpc>
              <a:spcBef>
                <a:spcPts val="0"/>
              </a:spcBef>
              <a:spcAft>
                <a:spcPts val="0"/>
              </a:spcAft>
              <a:buSzPts val="1400"/>
              <a:buNone/>
            </a:pPr>
            <a:r>
              <a:rPr lang="iw-IL" dirty="0"/>
              <a:t>חדירה למערכת: התוכנה מדביקה מכשיר סלולרי, מחשב אישי או רשת מחשבים שלמה </a:t>
            </a:r>
            <a:r>
              <a:rPr lang="he-IL" dirty="0"/>
              <a:t> </a:t>
            </a:r>
            <a:endParaRPr dirty="0"/>
          </a:p>
          <a:p>
            <a:pPr marL="0" lvl="0" indent="0" algn="r" rtl="1">
              <a:lnSpc>
                <a:spcPct val="100000"/>
              </a:lnSpc>
              <a:spcBef>
                <a:spcPts val="0"/>
              </a:spcBef>
              <a:spcAft>
                <a:spcPts val="0"/>
              </a:spcAft>
              <a:buSzPts val="1400"/>
              <a:buNone/>
            </a:pPr>
            <a:r>
              <a:rPr lang="iw-IL" dirty="0"/>
              <a:t>הצפנה ונעילה: הנוזקה נועלת את הגישה למערכת או מצפינה את כל המידע והקבצים החשובים שמאוחסנים בה </a:t>
            </a:r>
            <a:r>
              <a:rPr lang="he-IL" dirty="0"/>
              <a:t>. </a:t>
            </a:r>
            <a:r>
              <a:rPr lang="iw-IL" dirty="0"/>
              <a:t>תהליך זה מתבצע לעיתים תוך שימוש במפתחות הצפנה ובחיבור לשרתי שליטה מרחוק של התוקפים</a:t>
            </a:r>
            <a:endParaRPr dirty="0"/>
          </a:p>
          <a:p>
            <a:pPr marL="0" lvl="0" indent="0" algn="r" rtl="1">
              <a:lnSpc>
                <a:spcPct val="100000"/>
              </a:lnSpc>
              <a:spcBef>
                <a:spcPts val="0"/>
              </a:spcBef>
              <a:spcAft>
                <a:spcPts val="0"/>
              </a:spcAft>
              <a:buSzPts val="1400"/>
              <a:buNone/>
            </a:pPr>
            <a:r>
              <a:rPr lang="iw-IL" dirty="0"/>
              <a:t>סחיטת דמי כופר: התוקפים דורשים מהקורבן לשלם סכום כסף (לרוב במטבעות וירטואליים קשים למעקב), ובתמורה מבטיחים להסיר את מגבלת הגישה ולשחרר את הקבצים </a:t>
            </a:r>
            <a:endParaRPr dirty="0"/>
          </a:p>
          <a:p>
            <a:pPr marL="0" lvl="0" indent="0" algn="r" rtl="1">
              <a:lnSpc>
                <a:spcPct val="100000"/>
              </a:lnSpc>
              <a:spcBef>
                <a:spcPts val="0"/>
              </a:spcBef>
              <a:spcAft>
                <a:spcPts val="0"/>
              </a:spcAft>
              <a:buSzPts val="1400"/>
              <a:buNone/>
            </a:pPr>
            <a:endParaRPr dirty="0"/>
          </a:p>
        </p:txBody>
      </p:sp>
      <p:sp>
        <p:nvSpPr>
          <p:cNvPr id="408" name="Google Shape;408;g3f585558d0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000000"/>
              </a:buClr>
              <a:buSzPts val="1400"/>
              <a:buFont typeface="Arial"/>
              <a:buNone/>
            </a:pPr>
            <a:fld id="{00000000-1234-1234-1234-123412341234}" type="slidenum">
              <a:rPr lang="iw-IL"/>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283" name="Google Shape;28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4" name="Google Shape;284;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33" name="Google Shape;433;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he-IL" dirty="0"/>
              <a:t>עכשיו  אחרי שלמדנו את כל סוגי ההונאות בואו נלמד קצת איך מזהים הונאות ברשת </a:t>
            </a:r>
          </a:p>
          <a:p>
            <a:pPr marL="0" lvl="0" indent="0" algn="l" rtl="0">
              <a:lnSpc>
                <a:spcPct val="100000"/>
              </a:lnSpc>
              <a:spcBef>
                <a:spcPts val="0"/>
              </a:spcBef>
              <a:spcAft>
                <a:spcPts val="0"/>
              </a:spcAft>
              <a:buSzPts val="1400"/>
              <a:buNone/>
            </a:pPr>
            <a:endParaRPr dirty="0"/>
          </a:p>
        </p:txBody>
      </p:sp>
      <p:sp>
        <p:nvSpPr>
          <p:cNvPr id="434" name="Google Shape;434;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a:extLst>
            <a:ext uri="{FF2B5EF4-FFF2-40B4-BE49-F238E27FC236}">
              <a16:creationId xmlns:a16="http://schemas.microsoft.com/office/drawing/2014/main" id="{AFDEB068-FA69-7AC9-3BAF-B96FAE4EECEC}"/>
            </a:ext>
          </a:extLst>
        </p:cNvPr>
        <p:cNvGrpSpPr/>
        <p:nvPr/>
      </p:nvGrpSpPr>
      <p:grpSpPr>
        <a:xfrm>
          <a:off x="0" y="0"/>
          <a:ext cx="0" cy="0"/>
          <a:chOff x="0" y="0"/>
          <a:chExt cx="0" cy="0"/>
        </a:xfrm>
      </p:grpSpPr>
      <p:sp>
        <p:nvSpPr>
          <p:cNvPr id="432" name="Google Shape;432;p26:notes">
            <a:extLst>
              <a:ext uri="{FF2B5EF4-FFF2-40B4-BE49-F238E27FC236}">
                <a16:creationId xmlns:a16="http://schemas.microsoft.com/office/drawing/2014/main" id="{7E63B1DB-858B-CB7D-0105-B588865C151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33" name="Google Shape;433;p26:notes">
            <a:extLst>
              <a:ext uri="{FF2B5EF4-FFF2-40B4-BE49-F238E27FC236}">
                <a16:creationId xmlns:a16="http://schemas.microsoft.com/office/drawing/2014/main" id="{B104C405-EAA8-4AE2-4C7D-6F50D3A45D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he-IL" dirty="0"/>
              <a:t>עכשיו  אחרי שלמדנו את כל סוגי ההונאות בואו נלמד קצת איך מזהים הונאות ברשת </a:t>
            </a:r>
          </a:p>
          <a:p>
            <a:pPr marL="0" lvl="0" indent="0" algn="l" rtl="0">
              <a:lnSpc>
                <a:spcPct val="100000"/>
              </a:lnSpc>
              <a:spcBef>
                <a:spcPts val="0"/>
              </a:spcBef>
              <a:spcAft>
                <a:spcPts val="0"/>
              </a:spcAft>
              <a:buSzPts val="1400"/>
              <a:buNone/>
            </a:pPr>
            <a:endParaRPr dirty="0"/>
          </a:p>
        </p:txBody>
      </p:sp>
      <p:sp>
        <p:nvSpPr>
          <p:cNvPr id="434" name="Google Shape;434;p26:notes">
            <a:extLst>
              <a:ext uri="{FF2B5EF4-FFF2-40B4-BE49-F238E27FC236}">
                <a16:creationId xmlns:a16="http://schemas.microsoft.com/office/drawing/2014/main" id="{D704039B-4184-0B8E-1828-0D1F336CC75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29</a:t>
            </a:fld>
            <a:endParaRPr/>
          </a:p>
        </p:txBody>
      </p:sp>
    </p:spTree>
    <p:extLst>
      <p:ext uri="{BB962C8B-B14F-4D97-AF65-F5344CB8AC3E}">
        <p14:creationId xmlns:p14="http://schemas.microsoft.com/office/powerpoint/2010/main" val="42456359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a:extLst>
            <a:ext uri="{FF2B5EF4-FFF2-40B4-BE49-F238E27FC236}">
              <a16:creationId xmlns:a16="http://schemas.microsoft.com/office/drawing/2014/main" id="{2A0DF6E0-F425-BE13-4A5C-279A300FFA47}"/>
            </a:ext>
          </a:extLst>
        </p:cNvPr>
        <p:cNvGrpSpPr/>
        <p:nvPr/>
      </p:nvGrpSpPr>
      <p:grpSpPr>
        <a:xfrm>
          <a:off x="0" y="0"/>
          <a:ext cx="0" cy="0"/>
          <a:chOff x="0" y="0"/>
          <a:chExt cx="0" cy="0"/>
        </a:xfrm>
      </p:grpSpPr>
      <p:sp>
        <p:nvSpPr>
          <p:cNvPr id="432" name="Google Shape;432;p26:notes">
            <a:extLst>
              <a:ext uri="{FF2B5EF4-FFF2-40B4-BE49-F238E27FC236}">
                <a16:creationId xmlns:a16="http://schemas.microsoft.com/office/drawing/2014/main" id="{6D457E1E-36F6-3E9C-A5C0-A007CE5C7B5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33" name="Google Shape;433;p26:notes">
            <a:extLst>
              <a:ext uri="{FF2B5EF4-FFF2-40B4-BE49-F238E27FC236}">
                <a16:creationId xmlns:a16="http://schemas.microsoft.com/office/drawing/2014/main" id="{32B24C0A-A1BF-2381-F058-3B8974B9E44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he-IL" dirty="0"/>
              <a:t>עכשיו  אחרי שלמדנו את כל סוגי ההונאות בואו נלמד קצת איך מזהים הונאות ברשת </a:t>
            </a:r>
          </a:p>
          <a:p>
            <a:pPr marL="0" lvl="0" indent="0" algn="l" rtl="0">
              <a:lnSpc>
                <a:spcPct val="100000"/>
              </a:lnSpc>
              <a:spcBef>
                <a:spcPts val="0"/>
              </a:spcBef>
              <a:spcAft>
                <a:spcPts val="0"/>
              </a:spcAft>
              <a:buSzPts val="1400"/>
              <a:buNone/>
            </a:pPr>
            <a:endParaRPr dirty="0"/>
          </a:p>
        </p:txBody>
      </p:sp>
      <p:sp>
        <p:nvSpPr>
          <p:cNvPr id="434" name="Google Shape;434;p26:notes">
            <a:extLst>
              <a:ext uri="{FF2B5EF4-FFF2-40B4-BE49-F238E27FC236}">
                <a16:creationId xmlns:a16="http://schemas.microsoft.com/office/drawing/2014/main" id="{31224F0F-6A67-6277-4AE9-BF2FEC94FE4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30</a:t>
            </a:fld>
            <a:endParaRPr/>
          </a:p>
        </p:txBody>
      </p:sp>
    </p:spTree>
    <p:extLst>
      <p:ext uri="{BB962C8B-B14F-4D97-AF65-F5344CB8AC3E}">
        <p14:creationId xmlns:p14="http://schemas.microsoft.com/office/powerpoint/2010/main" val="29352612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a:extLst>
            <a:ext uri="{FF2B5EF4-FFF2-40B4-BE49-F238E27FC236}">
              <a16:creationId xmlns:a16="http://schemas.microsoft.com/office/drawing/2014/main" id="{5BCD3C3E-F124-2911-AF8C-5559ECD241B3}"/>
            </a:ext>
          </a:extLst>
        </p:cNvPr>
        <p:cNvGrpSpPr/>
        <p:nvPr/>
      </p:nvGrpSpPr>
      <p:grpSpPr>
        <a:xfrm>
          <a:off x="0" y="0"/>
          <a:ext cx="0" cy="0"/>
          <a:chOff x="0" y="0"/>
          <a:chExt cx="0" cy="0"/>
        </a:xfrm>
      </p:grpSpPr>
      <p:sp>
        <p:nvSpPr>
          <p:cNvPr id="432" name="Google Shape;432;p26:notes">
            <a:extLst>
              <a:ext uri="{FF2B5EF4-FFF2-40B4-BE49-F238E27FC236}">
                <a16:creationId xmlns:a16="http://schemas.microsoft.com/office/drawing/2014/main" id="{BB2D8FEB-70C2-D968-C521-B9BC4046B26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33" name="Google Shape;433;p26:notes">
            <a:extLst>
              <a:ext uri="{FF2B5EF4-FFF2-40B4-BE49-F238E27FC236}">
                <a16:creationId xmlns:a16="http://schemas.microsoft.com/office/drawing/2014/main" id="{A83C6EC2-6A9F-BCB5-8238-CCBD2912C8A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he-IL" dirty="0"/>
              <a:t>עכשיו  אחרי שלמדנו את כל סוגי ההונאות בואו נלמד קצת איך מזהים הונאות ברשת </a:t>
            </a:r>
          </a:p>
          <a:p>
            <a:pPr marL="0" lvl="0" indent="0" algn="l" rtl="0">
              <a:lnSpc>
                <a:spcPct val="100000"/>
              </a:lnSpc>
              <a:spcBef>
                <a:spcPts val="0"/>
              </a:spcBef>
              <a:spcAft>
                <a:spcPts val="0"/>
              </a:spcAft>
              <a:buSzPts val="1400"/>
              <a:buNone/>
            </a:pPr>
            <a:endParaRPr dirty="0"/>
          </a:p>
        </p:txBody>
      </p:sp>
      <p:sp>
        <p:nvSpPr>
          <p:cNvPr id="434" name="Google Shape;434;p26:notes">
            <a:extLst>
              <a:ext uri="{FF2B5EF4-FFF2-40B4-BE49-F238E27FC236}">
                <a16:creationId xmlns:a16="http://schemas.microsoft.com/office/drawing/2014/main" id="{974C5C5C-8603-7F65-37E6-E1C4B8A85A9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31</a:t>
            </a:fld>
            <a:endParaRPr/>
          </a:p>
        </p:txBody>
      </p:sp>
    </p:spTree>
    <p:extLst>
      <p:ext uri="{BB962C8B-B14F-4D97-AF65-F5344CB8AC3E}">
        <p14:creationId xmlns:p14="http://schemas.microsoft.com/office/powerpoint/2010/main" val="9867600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7: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293" name="Google Shape;29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lnSpc>
                <a:spcPct val="145987"/>
              </a:lnSpc>
              <a:spcBef>
                <a:spcPts val="0"/>
              </a:spcBef>
              <a:spcAft>
                <a:spcPts val="0"/>
              </a:spcAft>
              <a:buSzPts val="1400"/>
              <a:buNone/>
            </a:pPr>
            <a:r>
              <a:rPr lang="he-IL" sz="2131" dirty="0">
                <a:solidFill>
                  <a:srgbClr val="E22323"/>
                </a:solidFill>
                <a:latin typeface="Arial"/>
                <a:ea typeface="Arial"/>
                <a:cs typeface="Arial"/>
                <a:sym typeface="Arial"/>
              </a:rPr>
              <a:t>צעירים  מתחת לגיל  35 נוטים לספק בקלות רבה יותר מידע אישי ופיננסי ברשת! נכון או לא נכון </a:t>
            </a:r>
          </a:p>
          <a:p>
            <a:pPr marL="0" lvl="0" indent="0" algn="r" rtl="1">
              <a:lnSpc>
                <a:spcPct val="145987"/>
              </a:lnSpc>
              <a:spcBef>
                <a:spcPts val="0"/>
              </a:spcBef>
              <a:spcAft>
                <a:spcPts val="0"/>
              </a:spcAft>
              <a:buSzPts val="1400"/>
              <a:buNone/>
            </a:pPr>
            <a:endParaRPr lang="he-IL" sz="2131" dirty="0">
              <a:solidFill>
                <a:srgbClr val="E22323"/>
              </a:solidFill>
              <a:latin typeface="Arial"/>
              <a:ea typeface="Arial"/>
              <a:cs typeface="Arial"/>
              <a:sym typeface="Arial"/>
            </a:endParaRPr>
          </a:p>
          <a:p>
            <a:pPr marL="0" lvl="0" indent="0" algn="r" rtl="1">
              <a:lnSpc>
                <a:spcPct val="145987"/>
              </a:lnSpc>
              <a:spcBef>
                <a:spcPts val="0"/>
              </a:spcBef>
              <a:spcAft>
                <a:spcPts val="0"/>
              </a:spcAft>
              <a:buSzPts val="1400"/>
              <a:buNone/>
            </a:pPr>
            <a:endParaRPr lang="he-IL" sz="2131" dirty="0">
              <a:solidFill>
                <a:srgbClr val="E22323"/>
              </a:solidFill>
              <a:latin typeface="Arial"/>
              <a:ea typeface="Arial"/>
              <a:cs typeface="Arial"/>
              <a:sym typeface="Arial"/>
            </a:endParaRPr>
          </a:p>
          <a:p>
            <a:pPr marL="0" lvl="0" indent="0" algn="r" rtl="1">
              <a:lnSpc>
                <a:spcPct val="145987"/>
              </a:lnSpc>
              <a:spcBef>
                <a:spcPts val="0"/>
              </a:spcBef>
              <a:spcAft>
                <a:spcPts val="0"/>
              </a:spcAft>
              <a:buSzPts val="1400"/>
              <a:buNone/>
            </a:pPr>
            <a:r>
              <a:rPr lang="he-IL" sz="2131" dirty="0">
                <a:solidFill>
                  <a:srgbClr val="E22323"/>
                </a:solidFill>
                <a:latin typeface="Arial"/>
                <a:ea typeface="Arial"/>
                <a:cs typeface="Arial"/>
                <a:sym typeface="Arial"/>
              </a:rPr>
              <a:t>יופי ראינו מהסקר שעשינו </a:t>
            </a:r>
            <a:r>
              <a:rPr lang="he-IL" sz="2131" dirty="0" err="1">
                <a:solidFill>
                  <a:srgbClr val="E22323"/>
                </a:solidFill>
                <a:latin typeface="Arial"/>
                <a:ea typeface="Arial"/>
                <a:cs typeface="Arial"/>
                <a:sym typeface="Arial"/>
              </a:rPr>
              <a:t>במנטימטר</a:t>
            </a:r>
            <a:r>
              <a:rPr lang="he-IL" sz="2131" dirty="0">
                <a:solidFill>
                  <a:srgbClr val="E22323"/>
                </a:solidFill>
                <a:latin typeface="Arial"/>
                <a:ea typeface="Arial"/>
                <a:cs typeface="Arial"/>
                <a:sym typeface="Arial"/>
              </a:rPr>
              <a:t> וחלק מכם שיתף </a:t>
            </a:r>
            <a:r>
              <a:rPr lang="he-IL" sz="2131" dirty="0" err="1">
                <a:solidFill>
                  <a:srgbClr val="E22323"/>
                </a:solidFill>
                <a:latin typeface="Arial"/>
                <a:ea typeface="Arial"/>
                <a:cs typeface="Arial"/>
                <a:sym typeface="Arial"/>
              </a:rPr>
              <a:t>מהנסיון</a:t>
            </a:r>
            <a:r>
              <a:rPr lang="he-IL" sz="2131" dirty="0">
                <a:solidFill>
                  <a:srgbClr val="E22323"/>
                </a:solidFill>
                <a:latin typeface="Arial"/>
                <a:ea typeface="Arial"/>
                <a:cs typeface="Arial"/>
                <a:sym typeface="Arial"/>
              </a:rPr>
              <a:t> שלנו רוצה לשאול אותכם לגבי פירמידת הגילאים ואיפה בני גיל שלכם </a:t>
            </a:r>
            <a:r>
              <a:rPr lang="he-IL" sz="2131" dirty="0" err="1">
                <a:solidFill>
                  <a:srgbClr val="E22323"/>
                </a:solidFill>
                <a:latin typeface="Arial"/>
                <a:ea typeface="Arial"/>
                <a:cs typeface="Arial"/>
                <a:sym typeface="Arial"/>
              </a:rPr>
              <a:t>המצאים</a:t>
            </a:r>
            <a:r>
              <a:rPr lang="he-IL" sz="2131" dirty="0">
                <a:solidFill>
                  <a:srgbClr val="E22323"/>
                </a:solidFill>
                <a:latin typeface="Arial"/>
                <a:ea typeface="Arial"/>
                <a:cs typeface="Arial"/>
                <a:sym typeface="Arial"/>
              </a:rPr>
              <a:t> </a:t>
            </a:r>
          </a:p>
          <a:p>
            <a:pPr marL="0" lvl="0" indent="0" algn="r" rtl="1">
              <a:lnSpc>
                <a:spcPct val="145987"/>
              </a:lnSpc>
              <a:spcBef>
                <a:spcPts val="0"/>
              </a:spcBef>
              <a:spcAft>
                <a:spcPts val="0"/>
              </a:spcAft>
              <a:buSzPts val="1400"/>
              <a:buNone/>
            </a:pPr>
            <a:r>
              <a:rPr lang="he-IL" sz="2131" dirty="0">
                <a:solidFill>
                  <a:srgbClr val="E22323"/>
                </a:solidFill>
                <a:latin typeface="Arial"/>
                <a:ea typeface="Arial"/>
                <a:cs typeface="Arial"/>
                <a:sym typeface="Arial"/>
              </a:rPr>
              <a:t>בני נוער נמצאים לא מעט ברשתות ובאינטרנט ובכל מקום </a:t>
            </a:r>
          </a:p>
          <a:p>
            <a:pPr marL="0" lvl="0" indent="0" algn="r" rtl="1">
              <a:lnSpc>
                <a:spcPct val="145987"/>
              </a:lnSpc>
              <a:spcBef>
                <a:spcPts val="0"/>
              </a:spcBef>
              <a:spcAft>
                <a:spcPts val="0"/>
              </a:spcAft>
              <a:buSzPts val="1400"/>
              <a:buNone/>
            </a:pPr>
            <a:r>
              <a:rPr lang="he-IL" sz="2131" dirty="0">
                <a:solidFill>
                  <a:srgbClr val="E22323"/>
                </a:solidFill>
                <a:latin typeface="Arial"/>
                <a:ea typeface="Arial"/>
                <a:cs typeface="Arial"/>
                <a:sym typeface="Arial"/>
              </a:rPr>
              <a:t>למה אתם חושבים שצעירים מתחת לגיל  נוטים לספר מידע בקלות ? </a:t>
            </a:r>
          </a:p>
          <a:p>
            <a:pPr marL="0" lvl="0" indent="0" algn="r" rtl="1">
              <a:lnSpc>
                <a:spcPct val="145987"/>
              </a:lnSpc>
              <a:spcBef>
                <a:spcPts val="0"/>
              </a:spcBef>
              <a:spcAft>
                <a:spcPts val="0"/>
              </a:spcAft>
              <a:buSzPts val="1400"/>
              <a:buNone/>
            </a:pPr>
            <a:endParaRPr lang="he-IL" sz="2131" dirty="0">
              <a:solidFill>
                <a:srgbClr val="E22323"/>
              </a:solidFill>
              <a:latin typeface="Arial"/>
              <a:ea typeface="Arial"/>
              <a:cs typeface="Arial"/>
              <a:sym typeface="Arial"/>
            </a:endParaRPr>
          </a:p>
          <a:p>
            <a:pPr marL="0" lvl="0" indent="0" algn="r" rtl="1">
              <a:lnSpc>
                <a:spcPct val="145987"/>
              </a:lnSpc>
              <a:spcBef>
                <a:spcPts val="0"/>
              </a:spcBef>
              <a:spcAft>
                <a:spcPts val="0"/>
              </a:spcAft>
              <a:buSzPts val="1400"/>
              <a:buNone/>
            </a:pPr>
            <a:r>
              <a:rPr lang="he-IL" sz="2131" dirty="0">
                <a:solidFill>
                  <a:srgbClr val="E22323"/>
                </a:solidFill>
                <a:latin typeface="Arial"/>
                <a:ea typeface="Arial"/>
                <a:cs typeface="Arial"/>
                <a:sym typeface="Arial"/>
              </a:rPr>
              <a:t>אני מעלה את המצגת ומראה להם את הסיבות ומבקשת מהם שוב בהצבעה לציין האם זה נכון במידה מסוימת עבורם . </a:t>
            </a:r>
          </a:p>
          <a:p>
            <a:pPr marL="0" lvl="0" indent="0" algn="r" rtl="1">
              <a:lnSpc>
                <a:spcPct val="145987"/>
              </a:lnSpc>
              <a:spcBef>
                <a:spcPts val="0"/>
              </a:spcBef>
              <a:spcAft>
                <a:spcPts val="0"/>
              </a:spcAft>
              <a:buSzPts val="1400"/>
              <a:buNone/>
            </a:pPr>
            <a:r>
              <a:rPr lang="he-IL" sz="2131" dirty="0">
                <a:solidFill>
                  <a:srgbClr val="E22323"/>
                </a:solidFill>
                <a:latin typeface="Arial"/>
                <a:ea typeface="Arial"/>
                <a:cs typeface="Arial"/>
                <a:sym typeface="Arial"/>
              </a:rPr>
              <a:t>אז מצבכם כמו מצבם שך בני גילאים שלכם השאלה מה זה טביעת / עקבות דיגיטליים שאנחנו משאירים בזמן שאנחנו מבצעים את הפעולות </a:t>
            </a:r>
            <a:endParaRPr sz="2131" dirty="0">
              <a:solidFill>
                <a:srgbClr val="E22323"/>
              </a:solidFill>
              <a:latin typeface="Arial"/>
              <a:ea typeface="Arial"/>
              <a:cs typeface="Arial"/>
              <a:sym typeface="Arial"/>
            </a:endParaRPr>
          </a:p>
          <a:p>
            <a:pPr marL="460089" lvl="1" indent="-94726" algn="r" rtl="1">
              <a:lnSpc>
                <a:spcPct val="145987"/>
              </a:lnSpc>
              <a:spcBef>
                <a:spcPts val="0"/>
              </a:spcBef>
              <a:spcAft>
                <a:spcPts val="0"/>
              </a:spcAft>
              <a:buClr>
                <a:schemeClr val="dk1"/>
              </a:buClr>
              <a:buSzPts val="2131"/>
              <a:buFont typeface="Arial"/>
              <a:buNone/>
            </a:pPr>
            <a:endParaRPr sz="2131" dirty="0">
              <a:solidFill>
                <a:srgbClr val="E22323"/>
              </a:solidFill>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294" name="Google Shape;294;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32</a:t>
            </a:fld>
            <a:endParaRPr/>
          </a:p>
        </p:txBody>
      </p:sp>
    </p:spTree>
    <p:extLst>
      <p:ext uri="{BB962C8B-B14F-4D97-AF65-F5344CB8AC3E}">
        <p14:creationId xmlns:p14="http://schemas.microsoft.com/office/powerpoint/2010/main" val="8982588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סיסמה חזקה </a:t>
            </a:r>
          </a:p>
          <a:p>
            <a:pPr algn="r" rtl="1"/>
            <a:r>
              <a:rPr lang="he-IL" dirty="0"/>
              <a:t> כלל 1 : השתמשו בסיסמה ארוכה המכילה כ-12 תווים המורכבת מאותיות גדולות, קטנות, מספרים ותווים מיוחדים</a:t>
            </a:r>
          </a:p>
          <a:p>
            <a:pPr algn="r" rtl="1"/>
            <a:r>
              <a:rPr lang="he-IL" dirty="0"/>
              <a:t>כלל 2: הימנעו משימוש בסיסמאות נפוצות, כגון: תאריך לידה, מספרים עוקבים, כתובת מייל</a:t>
            </a:r>
          </a:p>
          <a:p>
            <a:pPr algn="r" rtl="1"/>
            <a:r>
              <a:rPr lang="he-IL" dirty="0"/>
              <a:t>כלל 3 : </a:t>
            </a:r>
            <a:r>
              <a:rPr lang="he-IL" dirty="0" err="1"/>
              <a:t>מיצאו</a:t>
            </a:r>
            <a:r>
              <a:rPr lang="he-IL" dirty="0"/>
              <a:t> דרך יצירתית לזכירת הסיסמה, לדוגמה: פזמון משיר אהוב</a:t>
            </a:r>
          </a:p>
          <a:p>
            <a:pPr algn="r" rtl="1"/>
            <a:r>
              <a:rPr lang="he-IL" dirty="0"/>
              <a:t>כלל 4: כדאי להשתמש בתוכנה מאובטחת לניהול סיסמאות, ולהגדיר עבור ההתחברות אליה סיסמה חזקה, לשנות סיסמה באופן קבוע. ולהגדיר לתוכנת ניהול הסיסמאות אימות דו-שלבי.</a:t>
            </a:r>
          </a:p>
          <a:p>
            <a:pPr algn="r" rtl="1"/>
            <a:r>
              <a:rPr lang="he-IL" dirty="0"/>
              <a:t>נמנעים משיתוף יתר : על מנת להפחית בהשארת עקבות דיגיטליים </a:t>
            </a:r>
          </a:p>
          <a:p>
            <a:pPr algn="r" rtl="1"/>
            <a:r>
              <a:rPr lang="he-IL" dirty="0"/>
              <a:t>הגדרת פרטיות – ואימות דו שלבי </a:t>
            </a:r>
          </a:p>
          <a:p>
            <a:pPr algn="r" rtl="1"/>
            <a:endParaRPr lang="he-IL" dirty="0"/>
          </a:p>
          <a:p>
            <a:pPr algn="r" rtl="1"/>
            <a:endParaRPr lang="he-IL" dirty="0"/>
          </a:p>
          <a:p>
            <a:pPr algn="r" rtl="1"/>
            <a:r>
              <a:rPr lang="he-IL" dirty="0"/>
              <a:t>לא מאשרים חברות ברשתות חברתיות אם אין חברים משותפים – לבדוק קודם </a:t>
            </a:r>
          </a:p>
          <a:p>
            <a:pPr algn="r" rtl="1"/>
            <a:endParaRPr lang="he-IL" dirty="0"/>
          </a:p>
          <a:p>
            <a:pPr algn="r" rtl="1"/>
            <a:r>
              <a:rPr lang="he-IL" dirty="0"/>
              <a:t>כשמורידים אפליקציה לא מאשרים כל הרשאה אלא רק הרשאות הכרחיות ובזמן שימוש באפליקציה בלבד </a:t>
            </a:r>
          </a:p>
          <a:p>
            <a:pPr algn="r" rtl="1"/>
            <a:endParaRPr lang="he-IL" dirty="0"/>
          </a:p>
          <a:p>
            <a:pPr algn="r" rtl="1"/>
            <a:endParaRPr lang="he-IL" dirty="0"/>
          </a:p>
          <a:p>
            <a:endParaRPr lang="he-IL" dirty="0"/>
          </a:p>
        </p:txBody>
      </p:sp>
      <p:sp>
        <p:nvSpPr>
          <p:cNvPr id="4" name="Slide Number Placeholder 3"/>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smtClean="0">
                <a:solidFill>
                  <a:schemeClr val="dk1"/>
                </a:solidFill>
                <a:latin typeface="Arial"/>
                <a:ea typeface="Arial"/>
                <a:cs typeface="Arial"/>
                <a:sym typeface="Arial"/>
              </a:rPr>
              <a:t>33</a:t>
            </a:fld>
            <a:endParaRPr lang="iw-IL"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3223809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9" name="Google Shape;48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7" name="Google Shape;50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8" name="Google Shape;52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3" name="Google Shape;543;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1" name="Google Shape;561;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0" name="Google Shape;58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he-IL" dirty="0"/>
              <a:t>אחרי שלמדנו מה זה טביעת אצבע דיגיטלית ואיך שאנו משאירים מידע עלינו בגלישה באינטרנט ולמדנו גם איך אנשים משתמשים במידע זה כדי לעשות </a:t>
            </a:r>
            <a:r>
              <a:rPr lang="he-IL" dirty="0" err="1"/>
              <a:t>הואות</a:t>
            </a:r>
            <a:r>
              <a:rPr lang="he-IL" dirty="0"/>
              <a:t> ומה הם סוגי </a:t>
            </a:r>
            <a:r>
              <a:rPr lang="he-IL" dirty="0" err="1"/>
              <a:t>הואנות</a:t>
            </a:r>
            <a:r>
              <a:rPr lang="he-IL" dirty="0"/>
              <a:t> יש לעבור עכשיו למה שהכי חשוב וזה הכיס שלנו. </a:t>
            </a:r>
          </a:p>
          <a:p>
            <a:pPr marL="0" lvl="0" indent="0" algn="l" rtl="0">
              <a:lnSpc>
                <a:spcPct val="100000"/>
              </a:lnSpc>
              <a:spcBef>
                <a:spcPts val="0"/>
              </a:spcBef>
              <a:spcAft>
                <a:spcPts val="0"/>
              </a:spcAft>
              <a:buSzPts val="1400"/>
              <a:buNone/>
            </a:pPr>
            <a:r>
              <a:rPr lang="he-IL" dirty="0"/>
              <a:t>לא מעט </a:t>
            </a:r>
            <a:r>
              <a:rPr lang="he-IL" dirty="0" err="1"/>
              <a:t>אנשין</a:t>
            </a:r>
            <a:r>
              <a:rPr lang="he-IL" dirty="0"/>
              <a:t> היום התרגלו לקניה באינטרנט אך זה מעלה את הסיכויים שלנו לעבור הונאה היות שבקניה אנו מספקים מידע רגיש לרבות אמצעי תשלום </a:t>
            </a:r>
          </a:p>
          <a:p>
            <a:pPr marL="0" lvl="0" indent="0" algn="l" rtl="0">
              <a:lnSpc>
                <a:spcPct val="100000"/>
              </a:lnSpc>
              <a:spcBef>
                <a:spcPts val="0"/>
              </a:spcBef>
              <a:spcAft>
                <a:spcPts val="0"/>
              </a:spcAft>
              <a:buSzPts val="1400"/>
              <a:buNone/>
            </a:pPr>
            <a:endParaRPr lang="he-IL" dirty="0"/>
          </a:p>
          <a:p>
            <a:pPr marL="0" lvl="0" indent="0" algn="l" rtl="0">
              <a:lnSpc>
                <a:spcPct val="100000"/>
              </a:lnSpc>
              <a:spcBef>
                <a:spcPts val="0"/>
              </a:spcBef>
              <a:spcAft>
                <a:spcPts val="0"/>
              </a:spcAft>
              <a:buSzPts val="1400"/>
              <a:buNone/>
            </a:pPr>
            <a:r>
              <a:rPr lang="he-IL" dirty="0"/>
              <a:t>קודם בואו נסתובב ונקבע פגישות, נשוחח ונשמע סיפורים מחברינו בכיתה. </a:t>
            </a:r>
          </a:p>
          <a:p>
            <a:pPr marL="0" lvl="0" indent="0" algn="l" rtl="0">
              <a:lnSpc>
                <a:spcPct val="100000"/>
              </a:lnSpc>
              <a:spcBef>
                <a:spcPts val="0"/>
              </a:spcBef>
              <a:spcAft>
                <a:spcPts val="0"/>
              </a:spcAft>
              <a:buSzPts val="1400"/>
              <a:buNone/>
            </a:pPr>
            <a:endParaRPr lang="he-IL" dirty="0"/>
          </a:p>
          <a:p>
            <a:pPr marL="0" lvl="0" indent="0" algn="l" rtl="0">
              <a:lnSpc>
                <a:spcPct val="100000"/>
              </a:lnSpc>
              <a:spcBef>
                <a:spcPts val="0"/>
              </a:spcBef>
              <a:spcAft>
                <a:spcPts val="0"/>
              </a:spcAft>
              <a:buSzPts val="1400"/>
              <a:buNone/>
            </a:pPr>
            <a:r>
              <a:rPr lang="he-IL" dirty="0"/>
              <a:t>ההפעלה : מחלקים שעון פגישות </a:t>
            </a:r>
            <a:r>
              <a:rPr lang="he-IL" dirty="0" err="1"/>
              <a:t>לתלמדים</a:t>
            </a:r>
            <a:r>
              <a:rPr lang="he-IL" dirty="0"/>
              <a:t> : </a:t>
            </a:r>
          </a:p>
          <a:p>
            <a:pPr marL="0" lvl="0" indent="0" algn="l" rtl="0">
              <a:lnSpc>
                <a:spcPct val="100000"/>
              </a:lnSpc>
              <a:spcBef>
                <a:spcPts val="0"/>
              </a:spcBef>
              <a:spcAft>
                <a:spcPts val="0"/>
              </a:spcAft>
              <a:buSzPts val="1400"/>
              <a:buNone/>
            </a:pPr>
            <a:r>
              <a:rPr lang="he-IL" dirty="0"/>
              <a:t>קישור לשעון פגישות </a:t>
            </a:r>
            <a:endParaRPr lang="en-US" dirty="0"/>
          </a:p>
          <a:p>
            <a:pPr marL="0" lvl="0" indent="0" algn="l" rtl="0">
              <a:lnSpc>
                <a:spcPct val="100000"/>
              </a:lnSpc>
              <a:spcBef>
                <a:spcPts val="0"/>
              </a:spcBef>
              <a:spcAft>
                <a:spcPts val="0"/>
              </a:spcAft>
              <a:buSzPts val="1400"/>
              <a:buNone/>
            </a:pPr>
            <a:r>
              <a:rPr lang="en-US" dirty="0"/>
              <a:t>https://drive.google.com/file/d/1imDD-QGD8trDew4Gt0biNUdad7ELmvMR/view?usp=sharing</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he-IL" dirty="0"/>
              <a:t>מבקשת מהתלמידים להסתובב ולקבוע פגישות עם 5 תלמידים בכיתה </a:t>
            </a:r>
          </a:p>
          <a:p>
            <a:pPr marL="0" lvl="0" indent="0" algn="l" rtl="0">
              <a:lnSpc>
                <a:spcPct val="100000"/>
              </a:lnSpc>
              <a:spcBef>
                <a:spcPts val="0"/>
              </a:spcBef>
              <a:spcAft>
                <a:spcPts val="0"/>
              </a:spcAft>
              <a:buSzPts val="1400"/>
              <a:buNone/>
            </a:pPr>
            <a:r>
              <a:rPr lang="he-IL" dirty="0"/>
              <a:t>אני משתמשת בפעמון, מציינת שעה מסוימת. מי שקבע פגישה באותה שעה נפגשים ביחד ונותנים להם סוגיה לדיון ושיחה ביניהם לפי הסדר .</a:t>
            </a:r>
          </a:p>
          <a:p>
            <a:pPr marL="0" lvl="0" indent="0" algn="l" rtl="0">
              <a:lnSpc>
                <a:spcPct val="100000"/>
              </a:lnSpc>
              <a:spcBef>
                <a:spcPts val="0"/>
              </a:spcBef>
              <a:spcAft>
                <a:spcPts val="0"/>
              </a:spcAft>
              <a:buSzPts val="1400"/>
              <a:buNone/>
            </a:pPr>
            <a:r>
              <a:rPr lang="he-IL" dirty="0"/>
              <a:t>השאלות כתובות במצגת </a:t>
            </a:r>
          </a:p>
          <a:p>
            <a:pPr marL="0" lvl="0" indent="0" algn="l" rtl="0">
              <a:lnSpc>
                <a:spcPct val="100000"/>
              </a:lnSpc>
              <a:spcBef>
                <a:spcPts val="0"/>
              </a:spcBef>
              <a:spcAft>
                <a:spcPts val="0"/>
              </a:spcAft>
              <a:buSzPts val="1400"/>
              <a:buNone/>
            </a:pPr>
            <a:endParaRPr lang="en-US" dirty="0"/>
          </a:p>
        </p:txBody>
      </p:sp>
      <p:sp>
        <p:nvSpPr>
          <p:cNvPr id="622" name="Google Shape;622;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29" name="Google Shape;629;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2" name="Google Shape;652;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a:extLst>
            <a:ext uri="{FF2B5EF4-FFF2-40B4-BE49-F238E27FC236}">
              <a16:creationId xmlns:a16="http://schemas.microsoft.com/office/drawing/2014/main" id="{6C4F5850-F399-9DB9-9566-D9FF77B7B493}"/>
            </a:ext>
          </a:extLst>
        </p:cNvPr>
        <p:cNvGrpSpPr/>
        <p:nvPr/>
      </p:nvGrpSpPr>
      <p:grpSpPr>
        <a:xfrm>
          <a:off x="0" y="0"/>
          <a:ext cx="0" cy="0"/>
          <a:chOff x="0" y="0"/>
          <a:chExt cx="0" cy="0"/>
        </a:xfrm>
      </p:grpSpPr>
      <p:sp>
        <p:nvSpPr>
          <p:cNvPr id="651" name="Google Shape;651;p41:notes">
            <a:extLst>
              <a:ext uri="{FF2B5EF4-FFF2-40B4-BE49-F238E27FC236}">
                <a16:creationId xmlns:a16="http://schemas.microsoft.com/office/drawing/2014/main" id="{3AFD9C3A-75E7-AE5B-44D4-C2193342F0D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2" name="Google Shape;652;p41:notes">
            <a:extLst>
              <a:ext uri="{FF2B5EF4-FFF2-40B4-BE49-F238E27FC236}">
                <a16:creationId xmlns:a16="http://schemas.microsoft.com/office/drawing/2014/main" id="{2A57DC39-50AF-F4D5-4344-B7282E43459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extLst>
      <p:ext uri="{BB962C8B-B14F-4D97-AF65-F5344CB8AC3E}">
        <p14:creationId xmlns:p14="http://schemas.microsoft.com/office/powerpoint/2010/main" val="32102805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a:extLst>
            <a:ext uri="{FF2B5EF4-FFF2-40B4-BE49-F238E27FC236}">
              <a16:creationId xmlns:a16="http://schemas.microsoft.com/office/drawing/2014/main" id="{E8009535-2FA7-771D-8AB6-DCBEDAB703C6}"/>
            </a:ext>
          </a:extLst>
        </p:cNvPr>
        <p:cNvGrpSpPr/>
        <p:nvPr/>
      </p:nvGrpSpPr>
      <p:grpSpPr>
        <a:xfrm>
          <a:off x="0" y="0"/>
          <a:ext cx="0" cy="0"/>
          <a:chOff x="0" y="0"/>
          <a:chExt cx="0" cy="0"/>
        </a:xfrm>
      </p:grpSpPr>
      <p:sp>
        <p:nvSpPr>
          <p:cNvPr id="651" name="Google Shape;651;p41:notes">
            <a:extLst>
              <a:ext uri="{FF2B5EF4-FFF2-40B4-BE49-F238E27FC236}">
                <a16:creationId xmlns:a16="http://schemas.microsoft.com/office/drawing/2014/main" id="{11A96398-2E76-726D-9583-5A5A20C88BA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2" name="Google Shape;652;p41:notes">
            <a:extLst>
              <a:ext uri="{FF2B5EF4-FFF2-40B4-BE49-F238E27FC236}">
                <a16:creationId xmlns:a16="http://schemas.microsoft.com/office/drawing/2014/main" id="{4AE52D0F-1597-05C3-6D28-C8DE1319EE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extLst>
      <p:ext uri="{BB962C8B-B14F-4D97-AF65-F5344CB8AC3E}">
        <p14:creationId xmlns:p14="http://schemas.microsoft.com/office/powerpoint/2010/main" val="27576540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BB0E6D6C-F369-0877-74FB-CAEC2D2535CA}"/>
            </a:ext>
          </a:extLst>
        </p:cNvPr>
        <p:cNvGrpSpPr/>
        <p:nvPr/>
      </p:nvGrpSpPr>
      <p:grpSpPr>
        <a:xfrm>
          <a:off x="0" y="0"/>
          <a:ext cx="0" cy="0"/>
          <a:chOff x="0" y="0"/>
          <a:chExt cx="0" cy="0"/>
        </a:xfrm>
      </p:grpSpPr>
      <p:sp>
        <p:nvSpPr>
          <p:cNvPr id="658" name="Google Shape;658;p42:notes">
            <a:extLst>
              <a:ext uri="{FF2B5EF4-FFF2-40B4-BE49-F238E27FC236}">
                <a16:creationId xmlns:a16="http://schemas.microsoft.com/office/drawing/2014/main" id="{C1E8D1E8-8DC3-0815-0A47-56E2B20D506B}"/>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59" name="Google Shape;659;p42:notes">
            <a:extLst>
              <a:ext uri="{FF2B5EF4-FFF2-40B4-BE49-F238E27FC236}">
                <a16:creationId xmlns:a16="http://schemas.microsoft.com/office/drawing/2014/main" id="{C96F358C-A468-546A-A38E-76AF598693EB}"/>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60" name="Google Shape;660;p42:notes">
            <a:extLst>
              <a:ext uri="{FF2B5EF4-FFF2-40B4-BE49-F238E27FC236}">
                <a16:creationId xmlns:a16="http://schemas.microsoft.com/office/drawing/2014/main" id="{FEFD2CC9-C21C-7EE9-70A2-75CC9431A699}"/>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61" name="Google Shape;661;p42:notes">
            <a:extLst>
              <a:ext uri="{FF2B5EF4-FFF2-40B4-BE49-F238E27FC236}">
                <a16:creationId xmlns:a16="http://schemas.microsoft.com/office/drawing/2014/main" id="{91A9A6BD-FC1D-0E60-3937-4706F6A5C9DE}"/>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אתרים מאובטחים </a:t>
            </a:r>
            <a:endParaRPr dirty="0"/>
          </a:p>
          <a:p>
            <a:pPr marL="0" lvl="0" indent="0" algn="r" rtl="1">
              <a:lnSpc>
                <a:spcPct val="100000"/>
              </a:lnSpc>
              <a:spcBef>
                <a:spcPts val="0"/>
              </a:spcBef>
              <a:spcAft>
                <a:spcPts val="0"/>
              </a:spcAft>
              <a:buSzPts val="1400"/>
              <a:buNone/>
            </a:pPr>
            <a:r>
              <a:rPr lang="iw-IL" dirty="0"/>
              <a:t>1. ליד הכתובת אתר מאובטח מסומן על ידי מנעול סגור, וכתובת האתר מסתיימת באותיות https (ולא HTTP לבד)</a:t>
            </a:r>
            <a:endParaRPr dirty="0"/>
          </a:p>
          <a:p>
            <a:pPr marL="0" lvl="0" indent="0" algn="r" rtl="1">
              <a:lnSpc>
                <a:spcPct val="100000"/>
              </a:lnSpc>
              <a:spcBef>
                <a:spcPts val="0"/>
              </a:spcBef>
              <a:spcAft>
                <a:spcPts val="0"/>
              </a:spcAft>
              <a:buSzPts val="1400"/>
              <a:buNone/>
            </a:pPr>
            <a:r>
              <a:rPr lang="iw-IL" dirty="0"/>
              <a:t>2. אתר אמין מסתיים בסיומת com או co.iL</a:t>
            </a:r>
            <a:endParaRPr dirty="0"/>
          </a:p>
          <a:p>
            <a:pPr marL="0" lvl="0" indent="0" algn="r" rtl="1">
              <a:lnSpc>
                <a:spcPct val="100000"/>
              </a:lnSpc>
              <a:spcBef>
                <a:spcPts val="0"/>
              </a:spcBef>
              <a:spcAft>
                <a:spcPts val="0"/>
              </a:spcAft>
              <a:buSzPts val="1400"/>
              <a:buNone/>
            </a:pPr>
            <a:r>
              <a:rPr lang="iw-IL" dirty="0"/>
              <a:t>3. מומלץ לגלוש רק דרך רשת Wifi פרטית מאובטחת או דרך Wifi ציבורי במקומות מוכרים (לדוגמה</a:t>
            </a:r>
            <a:endParaRPr dirty="0"/>
          </a:p>
          <a:p>
            <a:pPr marL="0" lvl="0" indent="0" algn="r" rtl="1">
              <a:lnSpc>
                <a:spcPct val="100000"/>
              </a:lnSpc>
              <a:spcBef>
                <a:spcPts val="0"/>
              </a:spcBef>
              <a:spcAft>
                <a:spcPts val="0"/>
              </a:spcAft>
              <a:buSzPts val="1400"/>
              <a:buNone/>
            </a:pPr>
            <a:r>
              <a:rPr lang="iw-IL" dirty="0"/>
              <a:t>4.    שגיאות כתיב – ניסוח לקוי או עם שגיאות כתיב יכול להעיד כי מדובר באתר מתחזה. שימו לב לנוסחים המופיעים באתר ושימו לב לשגיאת וליקויים. </a:t>
            </a:r>
            <a:endParaRPr dirty="0"/>
          </a:p>
          <a:p>
            <a:pPr marL="0" lvl="0" indent="0" algn="r" rtl="1">
              <a:lnSpc>
                <a:spcPct val="100000"/>
              </a:lnSpc>
              <a:spcBef>
                <a:spcPts val="0"/>
              </a:spcBef>
              <a:spcAft>
                <a:spcPts val="0"/>
              </a:spcAft>
              <a:buSzPts val="1400"/>
              <a:buNone/>
            </a:pPr>
            <a:r>
              <a:rPr lang="iw-IL" dirty="0"/>
              <a:t>5.  סקירות וחוות דעת – מומלץ לבדוק אם יש ברשת סקירות או חוות דעת על האתר והאם יש לאתר עמוד פעיל ברשתות החברתיות. </a:t>
            </a:r>
            <a:endParaRPr dirty="0"/>
          </a:p>
          <a:p>
            <a:pPr marL="0" lvl="0" indent="0" algn="r" rtl="1">
              <a:lnSpc>
                <a:spcPct val="100000"/>
              </a:lnSpc>
              <a:spcBef>
                <a:spcPts val="0"/>
              </a:spcBef>
              <a:spcAft>
                <a:spcPts val="0"/>
              </a:spcAft>
              <a:buSzPts val="1400"/>
              <a:buNone/>
            </a:pPr>
            <a:r>
              <a:rPr lang="iw-IL" dirty="0"/>
              <a:t>6.   פרטים מזהים – חפשו באתר את פרטי ההתקשרות עם החברה ב"אודות" או ב"צור קשר" וכתובת.</a:t>
            </a:r>
            <a:endParaRPr dirty="0"/>
          </a:p>
          <a:p>
            <a:pPr marL="0" lvl="0" indent="0" algn="r" rtl="1">
              <a:lnSpc>
                <a:spcPct val="100000"/>
              </a:lnSpc>
              <a:spcBef>
                <a:spcPts val="0"/>
              </a:spcBef>
              <a:spcAft>
                <a:spcPts val="0"/>
              </a:spcAft>
              <a:buSzPts val="1400"/>
              <a:buNone/>
            </a:pPr>
            <a:r>
              <a:rPr lang="iw-IL" dirty="0"/>
              <a:t>7.  </a:t>
            </a:r>
            <a:endParaRPr dirty="0"/>
          </a:p>
          <a:p>
            <a:pPr marL="0" lvl="0" indent="0" algn="r" rtl="1">
              <a:lnSpc>
                <a:spcPct val="100000"/>
              </a:lnSpc>
              <a:spcBef>
                <a:spcPts val="0"/>
              </a:spcBef>
              <a:spcAft>
                <a:spcPts val="0"/>
              </a:spcAft>
              <a:buSzPts val="1400"/>
              <a:buNone/>
            </a:pPr>
            <a:r>
              <a:rPr lang="iw-IL" dirty="0"/>
              <a:t>הגעה ישירה לאתר ולא באמצעות קישורים – עדיף לגלוש באתרים דרך חיפוש בלתי תלוי בגוגל ולא דרך קישורים או מהקלקה ישירה.</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endParaRPr dirty="0"/>
          </a:p>
        </p:txBody>
      </p:sp>
      <p:sp>
        <p:nvSpPr>
          <p:cNvPr id="662" name="Google Shape;662;p42:notes">
            <a:extLst>
              <a:ext uri="{FF2B5EF4-FFF2-40B4-BE49-F238E27FC236}">
                <a16:creationId xmlns:a16="http://schemas.microsoft.com/office/drawing/2014/main" id="{3D69E462-D0AE-4F5B-2BA8-92EBFB0EC440}"/>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63" name="Google Shape;663;p42:notes">
            <a:extLst>
              <a:ext uri="{FF2B5EF4-FFF2-40B4-BE49-F238E27FC236}">
                <a16:creationId xmlns:a16="http://schemas.microsoft.com/office/drawing/2014/main" id="{3FC2F302-03B1-9EAE-C10E-102C4E95B306}"/>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35256530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6D4CAC85-E579-5C43-5738-C0543FE22896}"/>
            </a:ext>
          </a:extLst>
        </p:cNvPr>
        <p:cNvGrpSpPr/>
        <p:nvPr/>
      </p:nvGrpSpPr>
      <p:grpSpPr>
        <a:xfrm>
          <a:off x="0" y="0"/>
          <a:ext cx="0" cy="0"/>
          <a:chOff x="0" y="0"/>
          <a:chExt cx="0" cy="0"/>
        </a:xfrm>
      </p:grpSpPr>
      <p:sp>
        <p:nvSpPr>
          <p:cNvPr id="658" name="Google Shape;658;p42:notes">
            <a:extLst>
              <a:ext uri="{FF2B5EF4-FFF2-40B4-BE49-F238E27FC236}">
                <a16:creationId xmlns:a16="http://schemas.microsoft.com/office/drawing/2014/main" id="{95312B62-4A7D-3EC4-33E4-FEC8736B16A9}"/>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59" name="Google Shape;659;p42:notes">
            <a:extLst>
              <a:ext uri="{FF2B5EF4-FFF2-40B4-BE49-F238E27FC236}">
                <a16:creationId xmlns:a16="http://schemas.microsoft.com/office/drawing/2014/main" id="{E1BC73FB-A0FB-5ED6-7784-C91C5E1943B5}"/>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60" name="Google Shape;660;p42:notes">
            <a:extLst>
              <a:ext uri="{FF2B5EF4-FFF2-40B4-BE49-F238E27FC236}">
                <a16:creationId xmlns:a16="http://schemas.microsoft.com/office/drawing/2014/main" id="{AC4139CE-D647-D9E6-A138-1339AD954018}"/>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61" name="Google Shape;661;p42:notes">
            <a:extLst>
              <a:ext uri="{FF2B5EF4-FFF2-40B4-BE49-F238E27FC236}">
                <a16:creationId xmlns:a16="http://schemas.microsoft.com/office/drawing/2014/main" id="{5D49F7A6-6BE3-C94D-E810-C69E1FD8647A}"/>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אתרים מאובטחים </a:t>
            </a:r>
            <a:endParaRPr dirty="0"/>
          </a:p>
          <a:p>
            <a:pPr marL="0" lvl="0" indent="0" algn="r" rtl="1">
              <a:lnSpc>
                <a:spcPct val="100000"/>
              </a:lnSpc>
              <a:spcBef>
                <a:spcPts val="0"/>
              </a:spcBef>
              <a:spcAft>
                <a:spcPts val="0"/>
              </a:spcAft>
              <a:buSzPts val="1400"/>
              <a:buNone/>
            </a:pPr>
            <a:r>
              <a:rPr lang="iw-IL" dirty="0"/>
              <a:t>1. ליד הכתובת אתר מאובטח מסומן על ידי מנעול סגור, וכתובת האתר מסתיימת באותיות https (ולא HTTP לבד)</a:t>
            </a:r>
            <a:endParaRPr dirty="0"/>
          </a:p>
          <a:p>
            <a:pPr marL="0" lvl="0" indent="0" algn="r" rtl="1">
              <a:lnSpc>
                <a:spcPct val="100000"/>
              </a:lnSpc>
              <a:spcBef>
                <a:spcPts val="0"/>
              </a:spcBef>
              <a:spcAft>
                <a:spcPts val="0"/>
              </a:spcAft>
              <a:buSzPts val="1400"/>
              <a:buNone/>
            </a:pPr>
            <a:r>
              <a:rPr lang="iw-IL" dirty="0"/>
              <a:t>2. אתר אמין מסתיים בסיומת com או co.iL</a:t>
            </a:r>
            <a:endParaRPr dirty="0"/>
          </a:p>
          <a:p>
            <a:pPr marL="0" lvl="0" indent="0" algn="r" rtl="1">
              <a:lnSpc>
                <a:spcPct val="100000"/>
              </a:lnSpc>
              <a:spcBef>
                <a:spcPts val="0"/>
              </a:spcBef>
              <a:spcAft>
                <a:spcPts val="0"/>
              </a:spcAft>
              <a:buSzPts val="1400"/>
              <a:buNone/>
            </a:pPr>
            <a:r>
              <a:rPr lang="iw-IL" dirty="0"/>
              <a:t>3. מומלץ לגלוש רק דרך רשת Wifi פרטית מאובטחת או דרך Wifi ציבורי במקומות מוכרים (לדוגמה</a:t>
            </a:r>
            <a:endParaRPr dirty="0"/>
          </a:p>
          <a:p>
            <a:pPr marL="0" lvl="0" indent="0" algn="r" rtl="1">
              <a:lnSpc>
                <a:spcPct val="100000"/>
              </a:lnSpc>
              <a:spcBef>
                <a:spcPts val="0"/>
              </a:spcBef>
              <a:spcAft>
                <a:spcPts val="0"/>
              </a:spcAft>
              <a:buSzPts val="1400"/>
              <a:buNone/>
            </a:pPr>
            <a:r>
              <a:rPr lang="iw-IL" dirty="0"/>
              <a:t>4.    שגיאות כתיב – ניסוח לקוי או עם שגיאות כתיב יכול להעיד כי מדובר באתר מתחזה. שימו לב לנוסחים המופיעים באתר ושימו לב לשגיאת וליקויים. </a:t>
            </a:r>
            <a:endParaRPr dirty="0"/>
          </a:p>
          <a:p>
            <a:pPr marL="0" lvl="0" indent="0" algn="r" rtl="1">
              <a:lnSpc>
                <a:spcPct val="100000"/>
              </a:lnSpc>
              <a:spcBef>
                <a:spcPts val="0"/>
              </a:spcBef>
              <a:spcAft>
                <a:spcPts val="0"/>
              </a:spcAft>
              <a:buSzPts val="1400"/>
              <a:buNone/>
            </a:pPr>
            <a:r>
              <a:rPr lang="iw-IL" dirty="0"/>
              <a:t>5.  סקירות וחוות דעת – מומלץ לבדוק אם יש ברשת סקירות או חוות דעת על האתר והאם יש לאתר עמוד פעיל ברשתות החברתיות. </a:t>
            </a:r>
            <a:endParaRPr dirty="0"/>
          </a:p>
          <a:p>
            <a:pPr marL="0" lvl="0" indent="0" algn="r" rtl="1">
              <a:lnSpc>
                <a:spcPct val="100000"/>
              </a:lnSpc>
              <a:spcBef>
                <a:spcPts val="0"/>
              </a:spcBef>
              <a:spcAft>
                <a:spcPts val="0"/>
              </a:spcAft>
              <a:buSzPts val="1400"/>
              <a:buNone/>
            </a:pPr>
            <a:r>
              <a:rPr lang="iw-IL" dirty="0"/>
              <a:t>6.   פרטים מזהים – חפשו באתר את פרטי ההתקשרות עם החברה ב"אודות" או ב"צור קשר" וכתובת.</a:t>
            </a:r>
            <a:endParaRPr dirty="0"/>
          </a:p>
          <a:p>
            <a:pPr marL="0" lvl="0" indent="0" algn="r" rtl="1">
              <a:lnSpc>
                <a:spcPct val="100000"/>
              </a:lnSpc>
              <a:spcBef>
                <a:spcPts val="0"/>
              </a:spcBef>
              <a:spcAft>
                <a:spcPts val="0"/>
              </a:spcAft>
              <a:buSzPts val="1400"/>
              <a:buNone/>
            </a:pPr>
            <a:r>
              <a:rPr lang="iw-IL" dirty="0"/>
              <a:t>7.  </a:t>
            </a:r>
            <a:endParaRPr dirty="0"/>
          </a:p>
          <a:p>
            <a:pPr marL="0" lvl="0" indent="0" algn="r" rtl="1">
              <a:lnSpc>
                <a:spcPct val="100000"/>
              </a:lnSpc>
              <a:spcBef>
                <a:spcPts val="0"/>
              </a:spcBef>
              <a:spcAft>
                <a:spcPts val="0"/>
              </a:spcAft>
              <a:buSzPts val="1400"/>
              <a:buNone/>
            </a:pPr>
            <a:r>
              <a:rPr lang="iw-IL" dirty="0"/>
              <a:t>הגעה ישירה לאתר ולא באמצעות קישורים – עדיף לגלוש באתרים דרך חיפוש בלתי תלוי בגוגל ולא דרך קישורים או מהקלקה ישירה.</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endParaRPr dirty="0"/>
          </a:p>
        </p:txBody>
      </p:sp>
      <p:sp>
        <p:nvSpPr>
          <p:cNvPr id="662" name="Google Shape;662;p42:notes">
            <a:extLst>
              <a:ext uri="{FF2B5EF4-FFF2-40B4-BE49-F238E27FC236}">
                <a16:creationId xmlns:a16="http://schemas.microsoft.com/office/drawing/2014/main" id="{D70349EC-66C5-76B8-91CB-CCBE8E400D0E}"/>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63" name="Google Shape;663;p42:notes">
            <a:extLst>
              <a:ext uri="{FF2B5EF4-FFF2-40B4-BE49-F238E27FC236}">
                <a16:creationId xmlns:a16="http://schemas.microsoft.com/office/drawing/2014/main" id="{735CA18A-A50F-7421-6030-C7DDBCF17901}"/>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29536284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84C3B723-8CA5-1F12-3243-D10B2691AE0C}"/>
            </a:ext>
          </a:extLst>
        </p:cNvPr>
        <p:cNvGrpSpPr/>
        <p:nvPr/>
      </p:nvGrpSpPr>
      <p:grpSpPr>
        <a:xfrm>
          <a:off x="0" y="0"/>
          <a:ext cx="0" cy="0"/>
          <a:chOff x="0" y="0"/>
          <a:chExt cx="0" cy="0"/>
        </a:xfrm>
      </p:grpSpPr>
      <p:sp>
        <p:nvSpPr>
          <p:cNvPr id="658" name="Google Shape;658;p42:notes">
            <a:extLst>
              <a:ext uri="{FF2B5EF4-FFF2-40B4-BE49-F238E27FC236}">
                <a16:creationId xmlns:a16="http://schemas.microsoft.com/office/drawing/2014/main" id="{D8D290E5-AD59-1157-6D16-88BD6CFBD203}"/>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59" name="Google Shape;659;p42:notes">
            <a:extLst>
              <a:ext uri="{FF2B5EF4-FFF2-40B4-BE49-F238E27FC236}">
                <a16:creationId xmlns:a16="http://schemas.microsoft.com/office/drawing/2014/main" id="{2AB100F1-DA4E-FA85-C0DD-2E8FB5E07652}"/>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60" name="Google Shape;660;p42:notes">
            <a:extLst>
              <a:ext uri="{FF2B5EF4-FFF2-40B4-BE49-F238E27FC236}">
                <a16:creationId xmlns:a16="http://schemas.microsoft.com/office/drawing/2014/main" id="{9E67C239-8F18-4BBF-2BE1-6B37480E2824}"/>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61" name="Google Shape;661;p42:notes">
            <a:extLst>
              <a:ext uri="{FF2B5EF4-FFF2-40B4-BE49-F238E27FC236}">
                <a16:creationId xmlns:a16="http://schemas.microsoft.com/office/drawing/2014/main" id="{47D2BE70-7350-B17E-0ED1-BD2974FA81D3}"/>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אתרים מאובטחים </a:t>
            </a:r>
            <a:endParaRPr dirty="0"/>
          </a:p>
          <a:p>
            <a:pPr marL="0" lvl="0" indent="0" algn="r" rtl="1">
              <a:lnSpc>
                <a:spcPct val="100000"/>
              </a:lnSpc>
              <a:spcBef>
                <a:spcPts val="0"/>
              </a:spcBef>
              <a:spcAft>
                <a:spcPts val="0"/>
              </a:spcAft>
              <a:buSzPts val="1400"/>
              <a:buNone/>
            </a:pPr>
            <a:r>
              <a:rPr lang="iw-IL" dirty="0"/>
              <a:t>1. ליד הכתובת אתר מאובטח מסומן על ידי מנעול סגור, וכתובת האתר מסתיימת באותיות https (ולא HTTP לבד)</a:t>
            </a:r>
            <a:endParaRPr dirty="0"/>
          </a:p>
          <a:p>
            <a:pPr marL="0" lvl="0" indent="0" algn="r" rtl="1">
              <a:lnSpc>
                <a:spcPct val="100000"/>
              </a:lnSpc>
              <a:spcBef>
                <a:spcPts val="0"/>
              </a:spcBef>
              <a:spcAft>
                <a:spcPts val="0"/>
              </a:spcAft>
              <a:buSzPts val="1400"/>
              <a:buNone/>
            </a:pPr>
            <a:r>
              <a:rPr lang="iw-IL" dirty="0"/>
              <a:t>2. אתר אמין מסתיים בסיומת com או co.iL</a:t>
            </a:r>
            <a:endParaRPr dirty="0"/>
          </a:p>
          <a:p>
            <a:pPr marL="0" lvl="0" indent="0" algn="r" rtl="1">
              <a:lnSpc>
                <a:spcPct val="100000"/>
              </a:lnSpc>
              <a:spcBef>
                <a:spcPts val="0"/>
              </a:spcBef>
              <a:spcAft>
                <a:spcPts val="0"/>
              </a:spcAft>
              <a:buSzPts val="1400"/>
              <a:buNone/>
            </a:pPr>
            <a:r>
              <a:rPr lang="iw-IL" dirty="0"/>
              <a:t>3. מומלץ לגלוש רק דרך רשת Wifi פרטית מאובטחת או דרך Wifi ציבורי במקומות מוכרים (לדוגמה</a:t>
            </a:r>
            <a:endParaRPr dirty="0"/>
          </a:p>
          <a:p>
            <a:pPr marL="0" lvl="0" indent="0" algn="r" rtl="1">
              <a:lnSpc>
                <a:spcPct val="100000"/>
              </a:lnSpc>
              <a:spcBef>
                <a:spcPts val="0"/>
              </a:spcBef>
              <a:spcAft>
                <a:spcPts val="0"/>
              </a:spcAft>
              <a:buSzPts val="1400"/>
              <a:buNone/>
            </a:pPr>
            <a:r>
              <a:rPr lang="iw-IL" dirty="0"/>
              <a:t>4.    שגיאות כתיב – ניסוח לקוי או עם שגיאות כתיב יכול להעיד כי מדובר באתר מתחזה. שימו לב לנוסחים המופיעים באתר ושימו לב לשגיאת וליקויים. </a:t>
            </a:r>
            <a:endParaRPr dirty="0"/>
          </a:p>
          <a:p>
            <a:pPr marL="0" lvl="0" indent="0" algn="r" rtl="1">
              <a:lnSpc>
                <a:spcPct val="100000"/>
              </a:lnSpc>
              <a:spcBef>
                <a:spcPts val="0"/>
              </a:spcBef>
              <a:spcAft>
                <a:spcPts val="0"/>
              </a:spcAft>
              <a:buSzPts val="1400"/>
              <a:buNone/>
            </a:pPr>
            <a:r>
              <a:rPr lang="iw-IL" dirty="0"/>
              <a:t>5.  סקירות וחוות דעת – מומלץ לבדוק אם יש ברשת סקירות או חוות דעת על האתר והאם יש לאתר עמוד פעיל ברשתות החברתיות. </a:t>
            </a:r>
            <a:endParaRPr dirty="0"/>
          </a:p>
          <a:p>
            <a:pPr marL="0" lvl="0" indent="0" algn="r" rtl="1">
              <a:lnSpc>
                <a:spcPct val="100000"/>
              </a:lnSpc>
              <a:spcBef>
                <a:spcPts val="0"/>
              </a:spcBef>
              <a:spcAft>
                <a:spcPts val="0"/>
              </a:spcAft>
              <a:buSzPts val="1400"/>
              <a:buNone/>
            </a:pPr>
            <a:r>
              <a:rPr lang="iw-IL" dirty="0"/>
              <a:t>6.   פרטים מזהים – חפשו באתר את פרטי ההתקשרות עם החברה ב"אודות" או ב"צור קשר" וכתובת.</a:t>
            </a:r>
            <a:endParaRPr dirty="0"/>
          </a:p>
          <a:p>
            <a:pPr marL="0" lvl="0" indent="0" algn="r" rtl="1">
              <a:lnSpc>
                <a:spcPct val="100000"/>
              </a:lnSpc>
              <a:spcBef>
                <a:spcPts val="0"/>
              </a:spcBef>
              <a:spcAft>
                <a:spcPts val="0"/>
              </a:spcAft>
              <a:buSzPts val="1400"/>
              <a:buNone/>
            </a:pPr>
            <a:r>
              <a:rPr lang="iw-IL" dirty="0"/>
              <a:t>7.  </a:t>
            </a:r>
            <a:endParaRPr dirty="0"/>
          </a:p>
          <a:p>
            <a:pPr marL="0" lvl="0" indent="0" algn="r" rtl="1">
              <a:lnSpc>
                <a:spcPct val="100000"/>
              </a:lnSpc>
              <a:spcBef>
                <a:spcPts val="0"/>
              </a:spcBef>
              <a:spcAft>
                <a:spcPts val="0"/>
              </a:spcAft>
              <a:buSzPts val="1400"/>
              <a:buNone/>
            </a:pPr>
            <a:r>
              <a:rPr lang="iw-IL" dirty="0"/>
              <a:t>הגעה ישירה לאתר ולא באמצעות קישורים – עדיף לגלוש באתרים דרך חיפוש בלתי תלוי בגוגל ולא דרך קישורים או מהקלקה ישירה.</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endParaRPr dirty="0"/>
          </a:p>
        </p:txBody>
      </p:sp>
      <p:sp>
        <p:nvSpPr>
          <p:cNvPr id="662" name="Google Shape;662;p42:notes">
            <a:extLst>
              <a:ext uri="{FF2B5EF4-FFF2-40B4-BE49-F238E27FC236}">
                <a16:creationId xmlns:a16="http://schemas.microsoft.com/office/drawing/2014/main" id="{151188E4-926A-A2F9-A08E-4141A0E6F90F}"/>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63" name="Google Shape;663;p42:notes">
            <a:extLst>
              <a:ext uri="{FF2B5EF4-FFF2-40B4-BE49-F238E27FC236}">
                <a16:creationId xmlns:a16="http://schemas.microsoft.com/office/drawing/2014/main" id="{25B95D65-C4F6-5F3B-219B-E42187AFA7AA}"/>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9077189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64732EFE-17FC-39A6-C779-F1B8E9123EAA}"/>
            </a:ext>
          </a:extLst>
        </p:cNvPr>
        <p:cNvGrpSpPr/>
        <p:nvPr/>
      </p:nvGrpSpPr>
      <p:grpSpPr>
        <a:xfrm>
          <a:off x="0" y="0"/>
          <a:ext cx="0" cy="0"/>
          <a:chOff x="0" y="0"/>
          <a:chExt cx="0" cy="0"/>
        </a:xfrm>
      </p:grpSpPr>
      <p:sp>
        <p:nvSpPr>
          <p:cNvPr id="658" name="Google Shape;658;p42:notes">
            <a:extLst>
              <a:ext uri="{FF2B5EF4-FFF2-40B4-BE49-F238E27FC236}">
                <a16:creationId xmlns:a16="http://schemas.microsoft.com/office/drawing/2014/main" id="{F4F87922-AA13-3269-E47C-86EE1FC98D6F}"/>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59" name="Google Shape;659;p42:notes">
            <a:extLst>
              <a:ext uri="{FF2B5EF4-FFF2-40B4-BE49-F238E27FC236}">
                <a16:creationId xmlns:a16="http://schemas.microsoft.com/office/drawing/2014/main" id="{4323443D-07D9-E210-D646-002493713CBD}"/>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60" name="Google Shape;660;p42:notes">
            <a:extLst>
              <a:ext uri="{FF2B5EF4-FFF2-40B4-BE49-F238E27FC236}">
                <a16:creationId xmlns:a16="http://schemas.microsoft.com/office/drawing/2014/main" id="{2C8E9193-3AA2-F774-A9D9-FF40A78DF635}"/>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61" name="Google Shape;661;p42:notes">
            <a:extLst>
              <a:ext uri="{FF2B5EF4-FFF2-40B4-BE49-F238E27FC236}">
                <a16:creationId xmlns:a16="http://schemas.microsoft.com/office/drawing/2014/main" id="{AC76720D-AAA9-B4D1-D972-4988D25C22D7}"/>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אתרים מאובטחים </a:t>
            </a:r>
            <a:endParaRPr dirty="0"/>
          </a:p>
          <a:p>
            <a:pPr marL="0" lvl="0" indent="0" algn="r" rtl="1">
              <a:lnSpc>
                <a:spcPct val="100000"/>
              </a:lnSpc>
              <a:spcBef>
                <a:spcPts val="0"/>
              </a:spcBef>
              <a:spcAft>
                <a:spcPts val="0"/>
              </a:spcAft>
              <a:buSzPts val="1400"/>
              <a:buNone/>
            </a:pPr>
            <a:r>
              <a:rPr lang="iw-IL" dirty="0"/>
              <a:t>1. ליד הכתובת אתר מאובטח מסומן על ידי מנעול סגור, וכתובת האתר מסתיימת באותיות https (ולא HTTP לבד)</a:t>
            </a:r>
            <a:endParaRPr dirty="0"/>
          </a:p>
          <a:p>
            <a:pPr marL="0" lvl="0" indent="0" algn="r" rtl="1">
              <a:lnSpc>
                <a:spcPct val="100000"/>
              </a:lnSpc>
              <a:spcBef>
                <a:spcPts val="0"/>
              </a:spcBef>
              <a:spcAft>
                <a:spcPts val="0"/>
              </a:spcAft>
              <a:buSzPts val="1400"/>
              <a:buNone/>
            </a:pPr>
            <a:r>
              <a:rPr lang="iw-IL" dirty="0"/>
              <a:t>2. אתר אמין מסתיים בסיומת com או co.iL</a:t>
            </a:r>
            <a:endParaRPr dirty="0"/>
          </a:p>
          <a:p>
            <a:pPr marL="0" lvl="0" indent="0" algn="r" rtl="1">
              <a:lnSpc>
                <a:spcPct val="100000"/>
              </a:lnSpc>
              <a:spcBef>
                <a:spcPts val="0"/>
              </a:spcBef>
              <a:spcAft>
                <a:spcPts val="0"/>
              </a:spcAft>
              <a:buSzPts val="1400"/>
              <a:buNone/>
            </a:pPr>
            <a:r>
              <a:rPr lang="iw-IL" dirty="0"/>
              <a:t>3. מומלץ לגלוש רק דרך רשת Wifi פרטית מאובטחת או דרך Wifi ציבורי במקומות מוכרים (לדוגמה</a:t>
            </a:r>
            <a:endParaRPr dirty="0"/>
          </a:p>
          <a:p>
            <a:pPr marL="0" lvl="0" indent="0" algn="r" rtl="1">
              <a:lnSpc>
                <a:spcPct val="100000"/>
              </a:lnSpc>
              <a:spcBef>
                <a:spcPts val="0"/>
              </a:spcBef>
              <a:spcAft>
                <a:spcPts val="0"/>
              </a:spcAft>
              <a:buSzPts val="1400"/>
              <a:buNone/>
            </a:pPr>
            <a:r>
              <a:rPr lang="iw-IL" dirty="0"/>
              <a:t>4.    שגיאות כתיב – ניסוח לקוי או עם שגיאות כתיב יכול להעיד כי מדובר באתר מתחזה. שימו לב לנוסחים המופיעים באתר ושימו לב לשגיאת וליקויים. </a:t>
            </a:r>
            <a:endParaRPr dirty="0"/>
          </a:p>
          <a:p>
            <a:pPr marL="0" lvl="0" indent="0" algn="r" rtl="1">
              <a:lnSpc>
                <a:spcPct val="100000"/>
              </a:lnSpc>
              <a:spcBef>
                <a:spcPts val="0"/>
              </a:spcBef>
              <a:spcAft>
                <a:spcPts val="0"/>
              </a:spcAft>
              <a:buSzPts val="1400"/>
              <a:buNone/>
            </a:pPr>
            <a:r>
              <a:rPr lang="iw-IL" dirty="0"/>
              <a:t>5.  סקירות וחוות דעת – מומלץ לבדוק אם יש ברשת סקירות או חוות דעת על האתר והאם יש לאתר עמוד פעיל ברשתות החברתיות. </a:t>
            </a:r>
            <a:endParaRPr dirty="0"/>
          </a:p>
          <a:p>
            <a:pPr marL="0" lvl="0" indent="0" algn="r" rtl="1">
              <a:lnSpc>
                <a:spcPct val="100000"/>
              </a:lnSpc>
              <a:spcBef>
                <a:spcPts val="0"/>
              </a:spcBef>
              <a:spcAft>
                <a:spcPts val="0"/>
              </a:spcAft>
              <a:buSzPts val="1400"/>
              <a:buNone/>
            </a:pPr>
            <a:r>
              <a:rPr lang="iw-IL" dirty="0"/>
              <a:t>6.   פרטים מזהים – חפשו באתר את פרטי ההתקשרות עם החברה ב"אודות" או ב"צור קשר" וכתובת.</a:t>
            </a:r>
            <a:endParaRPr dirty="0"/>
          </a:p>
          <a:p>
            <a:pPr marL="0" lvl="0" indent="0" algn="r" rtl="1">
              <a:lnSpc>
                <a:spcPct val="100000"/>
              </a:lnSpc>
              <a:spcBef>
                <a:spcPts val="0"/>
              </a:spcBef>
              <a:spcAft>
                <a:spcPts val="0"/>
              </a:spcAft>
              <a:buSzPts val="1400"/>
              <a:buNone/>
            </a:pPr>
            <a:r>
              <a:rPr lang="iw-IL" dirty="0"/>
              <a:t>7.  </a:t>
            </a:r>
            <a:endParaRPr dirty="0"/>
          </a:p>
          <a:p>
            <a:pPr marL="0" lvl="0" indent="0" algn="r" rtl="1">
              <a:lnSpc>
                <a:spcPct val="100000"/>
              </a:lnSpc>
              <a:spcBef>
                <a:spcPts val="0"/>
              </a:spcBef>
              <a:spcAft>
                <a:spcPts val="0"/>
              </a:spcAft>
              <a:buSzPts val="1400"/>
              <a:buNone/>
            </a:pPr>
            <a:r>
              <a:rPr lang="iw-IL" dirty="0"/>
              <a:t>הגעה ישירה לאתר ולא באמצעות קישורים – עדיף לגלוש באתרים דרך חיפוש בלתי תלוי בגוגל ולא דרך קישורים או מהקלקה ישירה.</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endParaRPr dirty="0"/>
          </a:p>
        </p:txBody>
      </p:sp>
      <p:sp>
        <p:nvSpPr>
          <p:cNvPr id="662" name="Google Shape;662;p42:notes">
            <a:extLst>
              <a:ext uri="{FF2B5EF4-FFF2-40B4-BE49-F238E27FC236}">
                <a16:creationId xmlns:a16="http://schemas.microsoft.com/office/drawing/2014/main" id="{58761301-767A-04EF-AC2F-B35793D1D5B0}"/>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63" name="Google Shape;663;p42:notes">
            <a:extLst>
              <a:ext uri="{FF2B5EF4-FFF2-40B4-BE49-F238E27FC236}">
                <a16:creationId xmlns:a16="http://schemas.microsoft.com/office/drawing/2014/main" id="{E20EF084-8936-B786-53D5-408B4A732F04}"/>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9066760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F6B57398-DDF1-E9BE-6CE7-1D252716E25F}"/>
            </a:ext>
          </a:extLst>
        </p:cNvPr>
        <p:cNvGrpSpPr/>
        <p:nvPr/>
      </p:nvGrpSpPr>
      <p:grpSpPr>
        <a:xfrm>
          <a:off x="0" y="0"/>
          <a:ext cx="0" cy="0"/>
          <a:chOff x="0" y="0"/>
          <a:chExt cx="0" cy="0"/>
        </a:xfrm>
      </p:grpSpPr>
      <p:sp>
        <p:nvSpPr>
          <p:cNvPr id="658" name="Google Shape;658;p42:notes">
            <a:extLst>
              <a:ext uri="{FF2B5EF4-FFF2-40B4-BE49-F238E27FC236}">
                <a16:creationId xmlns:a16="http://schemas.microsoft.com/office/drawing/2014/main" id="{FA4D33D9-A679-1C91-75A8-F23BF76154AA}"/>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59" name="Google Shape;659;p42:notes">
            <a:extLst>
              <a:ext uri="{FF2B5EF4-FFF2-40B4-BE49-F238E27FC236}">
                <a16:creationId xmlns:a16="http://schemas.microsoft.com/office/drawing/2014/main" id="{2B65F180-DC3A-4009-3B32-C31E258360A3}"/>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60" name="Google Shape;660;p42:notes">
            <a:extLst>
              <a:ext uri="{FF2B5EF4-FFF2-40B4-BE49-F238E27FC236}">
                <a16:creationId xmlns:a16="http://schemas.microsoft.com/office/drawing/2014/main" id="{38087704-86BD-E3FF-CF12-754D12A23B53}"/>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61" name="Google Shape;661;p42:notes">
            <a:extLst>
              <a:ext uri="{FF2B5EF4-FFF2-40B4-BE49-F238E27FC236}">
                <a16:creationId xmlns:a16="http://schemas.microsoft.com/office/drawing/2014/main" id="{82766481-4324-747E-EE93-46786EB093C7}"/>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אתרים מאובטחים </a:t>
            </a:r>
            <a:endParaRPr dirty="0"/>
          </a:p>
          <a:p>
            <a:pPr marL="0" lvl="0" indent="0" algn="r" rtl="1">
              <a:lnSpc>
                <a:spcPct val="100000"/>
              </a:lnSpc>
              <a:spcBef>
                <a:spcPts val="0"/>
              </a:spcBef>
              <a:spcAft>
                <a:spcPts val="0"/>
              </a:spcAft>
              <a:buSzPts val="1400"/>
              <a:buNone/>
            </a:pPr>
            <a:r>
              <a:rPr lang="iw-IL" dirty="0"/>
              <a:t>1. ליד הכתובת אתר מאובטח מסומן על ידי מנעול סגור, וכתובת האתר מסתיימת באותיות https (ולא HTTP לבד)</a:t>
            </a:r>
            <a:endParaRPr dirty="0"/>
          </a:p>
          <a:p>
            <a:pPr marL="0" lvl="0" indent="0" algn="r" rtl="1">
              <a:lnSpc>
                <a:spcPct val="100000"/>
              </a:lnSpc>
              <a:spcBef>
                <a:spcPts val="0"/>
              </a:spcBef>
              <a:spcAft>
                <a:spcPts val="0"/>
              </a:spcAft>
              <a:buSzPts val="1400"/>
              <a:buNone/>
            </a:pPr>
            <a:r>
              <a:rPr lang="iw-IL" dirty="0"/>
              <a:t>2. אתר אמין מסתיים בסיומת com או co.iL</a:t>
            </a:r>
            <a:endParaRPr dirty="0"/>
          </a:p>
          <a:p>
            <a:pPr marL="0" lvl="0" indent="0" algn="r" rtl="1">
              <a:lnSpc>
                <a:spcPct val="100000"/>
              </a:lnSpc>
              <a:spcBef>
                <a:spcPts val="0"/>
              </a:spcBef>
              <a:spcAft>
                <a:spcPts val="0"/>
              </a:spcAft>
              <a:buSzPts val="1400"/>
              <a:buNone/>
            </a:pPr>
            <a:r>
              <a:rPr lang="iw-IL" dirty="0"/>
              <a:t>3. מומלץ לגלוש רק דרך רשת Wifi פרטית מאובטחת או דרך Wifi ציבורי במקומות מוכרים (לדוגמה</a:t>
            </a:r>
            <a:endParaRPr dirty="0"/>
          </a:p>
          <a:p>
            <a:pPr marL="0" lvl="0" indent="0" algn="r" rtl="1">
              <a:lnSpc>
                <a:spcPct val="100000"/>
              </a:lnSpc>
              <a:spcBef>
                <a:spcPts val="0"/>
              </a:spcBef>
              <a:spcAft>
                <a:spcPts val="0"/>
              </a:spcAft>
              <a:buSzPts val="1400"/>
              <a:buNone/>
            </a:pPr>
            <a:r>
              <a:rPr lang="iw-IL" dirty="0"/>
              <a:t>4.    שגיאות כתיב – ניסוח לקוי או עם שגיאות כתיב יכול להעיד כי מדובר באתר מתחזה. שימו לב לנוסחים המופיעים באתר ושימו לב לשגיאת וליקויים. </a:t>
            </a:r>
            <a:endParaRPr dirty="0"/>
          </a:p>
          <a:p>
            <a:pPr marL="0" lvl="0" indent="0" algn="r" rtl="1">
              <a:lnSpc>
                <a:spcPct val="100000"/>
              </a:lnSpc>
              <a:spcBef>
                <a:spcPts val="0"/>
              </a:spcBef>
              <a:spcAft>
                <a:spcPts val="0"/>
              </a:spcAft>
              <a:buSzPts val="1400"/>
              <a:buNone/>
            </a:pPr>
            <a:r>
              <a:rPr lang="iw-IL" dirty="0"/>
              <a:t>5.  סקירות וחוות דעת – מומלץ לבדוק אם יש ברשת סקירות או חוות דעת על האתר והאם יש לאתר עמוד פעיל ברשתות החברתיות. </a:t>
            </a:r>
            <a:endParaRPr dirty="0"/>
          </a:p>
          <a:p>
            <a:pPr marL="0" lvl="0" indent="0" algn="r" rtl="1">
              <a:lnSpc>
                <a:spcPct val="100000"/>
              </a:lnSpc>
              <a:spcBef>
                <a:spcPts val="0"/>
              </a:spcBef>
              <a:spcAft>
                <a:spcPts val="0"/>
              </a:spcAft>
              <a:buSzPts val="1400"/>
              <a:buNone/>
            </a:pPr>
            <a:r>
              <a:rPr lang="iw-IL" dirty="0"/>
              <a:t>6.   פרטים מזהים – חפשו באתר את פרטי ההתקשרות עם החברה ב"אודות" או ב"צור קשר" וכתובת.</a:t>
            </a:r>
            <a:endParaRPr dirty="0"/>
          </a:p>
          <a:p>
            <a:pPr marL="0" lvl="0" indent="0" algn="r" rtl="1">
              <a:lnSpc>
                <a:spcPct val="100000"/>
              </a:lnSpc>
              <a:spcBef>
                <a:spcPts val="0"/>
              </a:spcBef>
              <a:spcAft>
                <a:spcPts val="0"/>
              </a:spcAft>
              <a:buSzPts val="1400"/>
              <a:buNone/>
            </a:pPr>
            <a:r>
              <a:rPr lang="iw-IL" dirty="0"/>
              <a:t>7.  </a:t>
            </a:r>
            <a:endParaRPr dirty="0"/>
          </a:p>
          <a:p>
            <a:pPr marL="0" lvl="0" indent="0" algn="r" rtl="1">
              <a:lnSpc>
                <a:spcPct val="100000"/>
              </a:lnSpc>
              <a:spcBef>
                <a:spcPts val="0"/>
              </a:spcBef>
              <a:spcAft>
                <a:spcPts val="0"/>
              </a:spcAft>
              <a:buSzPts val="1400"/>
              <a:buNone/>
            </a:pPr>
            <a:r>
              <a:rPr lang="iw-IL" dirty="0"/>
              <a:t>הגעה ישירה לאתר ולא באמצעות קישורים – עדיף לגלוש באתרים דרך חיפוש בלתי תלוי בגוגל ולא דרך קישורים או מהקלקה ישירה.</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endParaRPr dirty="0"/>
          </a:p>
        </p:txBody>
      </p:sp>
      <p:sp>
        <p:nvSpPr>
          <p:cNvPr id="662" name="Google Shape;662;p42:notes">
            <a:extLst>
              <a:ext uri="{FF2B5EF4-FFF2-40B4-BE49-F238E27FC236}">
                <a16:creationId xmlns:a16="http://schemas.microsoft.com/office/drawing/2014/main" id="{492153CC-E084-619D-5F91-3C03622EF997}"/>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63" name="Google Shape;663;p42:notes">
            <a:extLst>
              <a:ext uri="{FF2B5EF4-FFF2-40B4-BE49-F238E27FC236}">
                <a16:creationId xmlns:a16="http://schemas.microsoft.com/office/drawing/2014/main" id="{8915F6FF-601E-07C7-0EC3-F560492B5190}"/>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11490829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6C77AC3E-7CCF-682E-2885-E48FFE43E83C}"/>
            </a:ext>
          </a:extLst>
        </p:cNvPr>
        <p:cNvGrpSpPr/>
        <p:nvPr/>
      </p:nvGrpSpPr>
      <p:grpSpPr>
        <a:xfrm>
          <a:off x="0" y="0"/>
          <a:ext cx="0" cy="0"/>
          <a:chOff x="0" y="0"/>
          <a:chExt cx="0" cy="0"/>
        </a:xfrm>
      </p:grpSpPr>
      <p:sp>
        <p:nvSpPr>
          <p:cNvPr id="658" name="Google Shape;658;p42:notes">
            <a:extLst>
              <a:ext uri="{FF2B5EF4-FFF2-40B4-BE49-F238E27FC236}">
                <a16:creationId xmlns:a16="http://schemas.microsoft.com/office/drawing/2014/main" id="{F660575E-2B76-6047-73FD-FB327E91CF74}"/>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59" name="Google Shape;659;p42:notes">
            <a:extLst>
              <a:ext uri="{FF2B5EF4-FFF2-40B4-BE49-F238E27FC236}">
                <a16:creationId xmlns:a16="http://schemas.microsoft.com/office/drawing/2014/main" id="{EF9417E3-F05C-7C59-E2D1-66F05308170C}"/>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60" name="Google Shape;660;p42:notes">
            <a:extLst>
              <a:ext uri="{FF2B5EF4-FFF2-40B4-BE49-F238E27FC236}">
                <a16:creationId xmlns:a16="http://schemas.microsoft.com/office/drawing/2014/main" id="{8B7185FD-83E9-154E-C37F-B8DB0A712624}"/>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61" name="Google Shape;661;p42:notes">
            <a:extLst>
              <a:ext uri="{FF2B5EF4-FFF2-40B4-BE49-F238E27FC236}">
                <a16:creationId xmlns:a16="http://schemas.microsoft.com/office/drawing/2014/main" id="{D422FE47-1236-8CB5-D88A-74DAE0B14A9B}"/>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אתרים מאובטחים </a:t>
            </a:r>
            <a:endParaRPr dirty="0"/>
          </a:p>
          <a:p>
            <a:pPr marL="0" lvl="0" indent="0" algn="r" rtl="1">
              <a:lnSpc>
                <a:spcPct val="100000"/>
              </a:lnSpc>
              <a:spcBef>
                <a:spcPts val="0"/>
              </a:spcBef>
              <a:spcAft>
                <a:spcPts val="0"/>
              </a:spcAft>
              <a:buSzPts val="1400"/>
              <a:buNone/>
            </a:pPr>
            <a:r>
              <a:rPr lang="iw-IL" dirty="0"/>
              <a:t>1. ליד הכתובת אתר מאובטח מסומן על ידי מנעול סגור, וכתובת האתר מסתיימת באותיות https (ולא HTTP לבד)</a:t>
            </a:r>
            <a:endParaRPr dirty="0"/>
          </a:p>
          <a:p>
            <a:pPr marL="0" lvl="0" indent="0" algn="r" rtl="1">
              <a:lnSpc>
                <a:spcPct val="100000"/>
              </a:lnSpc>
              <a:spcBef>
                <a:spcPts val="0"/>
              </a:spcBef>
              <a:spcAft>
                <a:spcPts val="0"/>
              </a:spcAft>
              <a:buSzPts val="1400"/>
              <a:buNone/>
            </a:pPr>
            <a:r>
              <a:rPr lang="iw-IL" dirty="0"/>
              <a:t>2. אתר אמין מסתיים בסיומת com או co.iL</a:t>
            </a:r>
            <a:endParaRPr dirty="0"/>
          </a:p>
          <a:p>
            <a:pPr marL="0" lvl="0" indent="0" algn="r" rtl="1">
              <a:lnSpc>
                <a:spcPct val="100000"/>
              </a:lnSpc>
              <a:spcBef>
                <a:spcPts val="0"/>
              </a:spcBef>
              <a:spcAft>
                <a:spcPts val="0"/>
              </a:spcAft>
              <a:buSzPts val="1400"/>
              <a:buNone/>
            </a:pPr>
            <a:r>
              <a:rPr lang="iw-IL" dirty="0"/>
              <a:t>3. מומלץ לגלוש רק דרך רשת Wifi פרטית מאובטחת או דרך Wifi ציבורי במקומות מוכרים (לדוגמה</a:t>
            </a:r>
            <a:endParaRPr dirty="0"/>
          </a:p>
          <a:p>
            <a:pPr marL="0" lvl="0" indent="0" algn="r" rtl="1">
              <a:lnSpc>
                <a:spcPct val="100000"/>
              </a:lnSpc>
              <a:spcBef>
                <a:spcPts val="0"/>
              </a:spcBef>
              <a:spcAft>
                <a:spcPts val="0"/>
              </a:spcAft>
              <a:buSzPts val="1400"/>
              <a:buNone/>
            </a:pPr>
            <a:r>
              <a:rPr lang="iw-IL" dirty="0"/>
              <a:t>4.    שגיאות כתיב – ניסוח לקוי או עם שגיאות כתיב יכול להעיד כי מדובר באתר מתחזה. שימו לב לנוסחים המופיעים באתר ושימו לב לשגיאת וליקויים. </a:t>
            </a:r>
            <a:endParaRPr dirty="0"/>
          </a:p>
          <a:p>
            <a:pPr marL="0" lvl="0" indent="0" algn="r" rtl="1">
              <a:lnSpc>
                <a:spcPct val="100000"/>
              </a:lnSpc>
              <a:spcBef>
                <a:spcPts val="0"/>
              </a:spcBef>
              <a:spcAft>
                <a:spcPts val="0"/>
              </a:spcAft>
              <a:buSzPts val="1400"/>
              <a:buNone/>
            </a:pPr>
            <a:r>
              <a:rPr lang="iw-IL" dirty="0"/>
              <a:t>5.  סקירות וחוות דעת – מומלץ לבדוק אם יש ברשת סקירות או חוות דעת על האתר והאם יש לאתר עמוד פעיל ברשתות החברתיות. </a:t>
            </a:r>
            <a:endParaRPr dirty="0"/>
          </a:p>
          <a:p>
            <a:pPr marL="0" lvl="0" indent="0" algn="r" rtl="1">
              <a:lnSpc>
                <a:spcPct val="100000"/>
              </a:lnSpc>
              <a:spcBef>
                <a:spcPts val="0"/>
              </a:spcBef>
              <a:spcAft>
                <a:spcPts val="0"/>
              </a:spcAft>
              <a:buSzPts val="1400"/>
              <a:buNone/>
            </a:pPr>
            <a:r>
              <a:rPr lang="iw-IL" dirty="0"/>
              <a:t>6.   פרטים מזהים – חפשו באתר את פרטי ההתקשרות עם החברה ב"אודות" או ב"צור קשר" וכתובת.</a:t>
            </a:r>
            <a:endParaRPr dirty="0"/>
          </a:p>
          <a:p>
            <a:pPr marL="0" lvl="0" indent="0" algn="r" rtl="1">
              <a:lnSpc>
                <a:spcPct val="100000"/>
              </a:lnSpc>
              <a:spcBef>
                <a:spcPts val="0"/>
              </a:spcBef>
              <a:spcAft>
                <a:spcPts val="0"/>
              </a:spcAft>
              <a:buSzPts val="1400"/>
              <a:buNone/>
            </a:pPr>
            <a:r>
              <a:rPr lang="iw-IL" dirty="0"/>
              <a:t>7.  </a:t>
            </a:r>
            <a:endParaRPr dirty="0"/>
          </a:p>
          <a:p>
            <a:pPr marL="0" lvl="0" indent="0" algn="r" rtl="1">
              <a:lnSpc>
                <a:spcPct val="100000"/>
              </a:lnSpc>
              <a:spcBef>
                <a:spcPts val="0"/>
              </a:spcBef>
              <a:spcAft>
                <a:spcPts val="0"/>
              </a:spcAft>
              <a:buSzPts val="1400"/>
              <a:buNone/>
            </a:pPr>
            <a:r>
              <a:rPr lang="iw-IL" dirty="0"/>
              <a:t>הגעה ישירה לאתר ולא באמצעות קישורים – עדיף לגלוש באתרים דרך חיפוש בלתי תלוי בגוגל ולא דרך קישורים או מהקלקה ישירה.</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endParaRPr dirty="0"/>
          </a:p>
        </p:txBody>
      </p:sp>
      <p:sp>
        <p:nvSpPr>
          <p:cNvPr id="662" name="Google Shape;662;p42:notes">
            <a:extLst>
              <a:ext uri="{FF2B5EF4-FFF2-40B4-BE49-F238E27FC236}">
                <a16:creationId xmlns:a16="http://schemas.microsoft.com/office/drawing/2014/main" id="{E5CC96AD-98D0-E625-17F7-D20658743653}"/>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63" name="Google Shape;663;p42:notes">
            <a:extLst>
              <a:ext uri="{FF2B5EF4-FFF2-40B4-BE49-F238E27FC236}">
                <a16:creationId xmlns:a16="http://schemas.microsoft.com/office/drawing/2014/main" id="{71B03FDB-B8A4-7274-589A-BC51B7686E3C}"/>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17018300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73A07D41-D691-75DD-E3E2-063BF75E3829}"/>
            </a:ext>
          </a:extLst>
        </p:cNvPr>
        <p:cNvGrpSpPr/>
        <p:nvPr/>
      </p:nvGrpSpPr>
      <p:grpSpPr>
        <a:xfrm>
          <a:off x="0" y="0"/>
          <a:ext cx="0" cy="0"/>
          <a:chOff x="0" y="0"/>
          <a:chExt cx="0" cy="0"/>
        </a:xfrm>
      </p:grpSpPr>
      <p:sp>
        <p:nvSpPr>
          <p:cNvPr id="658" name="Google Shape;658;p42:notes">
            <a:extLst>
              <a:ext uri="{FF2B5EF4-FFF2-40B4-BE49-F238E27FC236}">
                <a16:creationId xmlns:a16="http://schemas.microsoft.com/office/drawing/2014/main" id="{A1BD0F1B-B095-D24E-51C4-3EBFB47F4BB0}"/>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59" name="Google Shape;659;p42:notes">
            <a:extLst>
              <a:ext uri="{FF2B5EF4-FFF2-40B4-BE49-F238E27FC236}">
                <a16:creationId xmlns:a16="http://schemas.microsoft.com/office/drawing/2014/main" id="{B0C5A553-9821-8CAD-97DC-F84151651CE9}"/>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60" name="Google Shape;660;p42:notes">
            <a:extLst>
              <a:ext uri="{FF2B5EF4-FFF2-40B4-BE49-F238E27FC236}">
                <a16:creationId xmlns:a16="http://schemas.microsoft.com/office/drawing/2014/main" id="{DDB9B274-0EEE-7969-4B2E-C6A30A909A9A}"/>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61" name="Google Shape;661;p42:notes">
            <a:extLst>
              <a:ext uri="{FF2B5EF4-FFF2-40B4-BE49-F238E27FC236}">
                <a16:creationId xmlns:a16="http://schemas.microsoft.com/office/drawing/2014/main" id="{C648DC0C-7AF5-A873-3454-3F6576434E5E}"/>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אתרים מאובטחים </a:t>
            </a:r>
            <a:endParaRPr dirty="0"/>
          </a:p>
          <a:p>
            <a:pPr marL="0" lvl="0" indent="0" algn="r" rtl="1">
              <a:lnSpc>
                <a:spcPct val="100000"/>
              </a:lnSpc>
              <a:spcBef>
                <a:spcPts val="0"/>
              </a:spcBef>
              <a:spcAft>
                <a:spcPts val="0"/>
              </a:spcAft>
              <a:buSzPts val="1400"/>
              <a:buNone/>
            </a:pPr>
            <a:r>
              <a:rPr lang="iw-IL" dirty="0"/>
              <a:t>1. ליד הכתובת אתר מאובטח מסומן על ידי מנעול סגור, וכתובת האתר מסתיימת באותיות https (ולא HTTP לבד)</a:t>
            </a:r>
            <a:endParaRPr dirty="0"/>
          </a:p>
          <a:p>
            <a:pPr marL="0" lvl="0" indent="0" algn="r" rtl="1">
              <a:lnSpc>
                <a:spcPct val="100000"/>
              </a:lnSpc>
              <a:spcBef>
                <a:spcPts val="0"/>
              </a:spcBef>
              <a:spcAft>
                <a:spcPts val="0"/>
              </a:spcAft>
              <a:buSzPts val="1400"/>
              <a:buNone/>
            </a:pPr>
            <a:r>
              <a:rPr lang="iw-IL" dirty="0"/>
              <a:t>2. אתר אמין מסתיים בסיומת com או co.iL</a:t>
            </a:r>
            <a:endParaRPr dirty="0"/>
          </a:p>
          <a:p>
            <a:pPr marL="0" lvl="0" indent="0" algn="r" rtl="1">
              <a:lnSpc>
                <a:spcPct val="100000"/>
              </a:lnSpc>
              <a:spcBef>
                <a:spcPts val="0"/>
              </a:spcBef>
              <a:spcAft>
                <a:spcPts val="0"/>
              </a:spcAft>
              <a:buSzPts val="1400"/>
              <a:buNone/>
            </a:pPr>
            <a:r>
              <a:rPr lang="iw-IL" dirty="0"/>
              <a:t>3. מומלץ לגלוש רק דרך רשת Wifi פרטית מאובטחת או דרך Wifi ציבורי במקומות מוכרים (לדוגמה</a:t>
            </a:r>
            <a:endParaRPr dirty="0"/>
          </a:p>
          <a:p>
            <a:pPr marL="0" lvl="0" indent="0" algn="r" rtl="1">
              <a:lnSpc>
                <a:spcPct val="100000"/>
              </a:lnSpc>
              <a:spcBef>
                <a:spcPts val="0"/>
              </a:spcBef>
              <a:spcAft>
                <a:spcPts val="0"/>
              </a:spcAft>
              <a:buSzPts val="1400"/>
              <a:buNone/>
            </a:pPr>
            <a:r>
              <a:rPr lang="iw-IL" dirty="0"/>
              <a:t>4.    שגיאות כתיב – ניסוח לקוי או עם שגיאות כתיב יכול להעיד כי מדובר באתר מתחזה. שימו לב לנוסחים המופיעים באתר ושימו לב לשגיאת וליקויים. </a:t>
            </a:r>
            <a:endParaRPr dirty="0"/>
          </a:p>
          <a:p>
            <a:pPr marL="0" lvl="0" indent="0" algn="r" rtl="1">
              <a:lnSpc>
                <a:spcPct val="100000"/>
              </a:lnSpc>
              <a:spcBef>
                <a:spcPts val="0"/>
              </a:spcBef>
              <a:spcAft>
                <a:spcPts val="0"/>
              </a:spcAft>
              <a:buSzPts val="1400"/>
              <a:buNone/>
            </a:pPr>
            <a:r>
              <a:rPr lang="iw-IL" dirty="0"/>
              <a:t>5.  סקירות וחוות דעת – מומלץ לבדוק אם יש ברשת סקירות או חוות דעת על האתר והאם יש לאתר עמוד פעיל ברשתות החברתיות. </a:t>
            </a:r>
            <a:endParaRPr dirty="0"/>
          </a:p>
          <a:p>
            <a:pPr marL="0" lvl="0" indent="0" algn="r" rtl="1">
              <a:lnSpc>
                <a:spcPct val="100000"/>
              </a:lnSpc>
              <a:spcBef>
                <a:spcPts val="0"/>
              </a:spcBef>
              <a:spcAft>
                <a:spcPts val="0"/>
              </a:spcAft>
              <a:buSzPts val="1400"/>
              <a:buNone/>
            </a:pPr>
            <a:r>
              <a:rPr lang="iw-IL" dirty="0"/>
              <a:t>6.   פרטים מזהים – חפשו באתר את פרטי ההתקשרות עם החברה ב"אודות" או ב"צור קשר" וכתובת.</a:t>
            </a:r>
            <a:endParaRPr dirty="0"/>
          </a:p>
          <a:p>
            <a:pPr marL="0" lvl="0" indent="0" algn="r" rtl="1">
              <a:lnSpc>
                <a:spcPct val="100000"/>
              </a:lnSpc>
              <a:spcBef>
                <a:spcPts val="0"/>
              </a:spcBef>
              <a:spcAft>
                <a:spcPts val="0"/>
              </a:spcAft>
              <a:buSzPts val="1400"/>
              <a:buNone/>
            </a:pPr>
            <a:r>
              <a:rPr lang="iw-IL" dirty="0"/>
              <a:t>7.  </a:t>
            </a:r>
            <a:endParaRPr dirty="0"/>
          </a:p>
          <a:p>
            <a:pPr marL="0" lvl="0" indent="0" algn="r" rtl="1">
              <a:lnSpc>
                <a:spcPct val="100000"/>
              </a:lnSpc>
              <a:spcBef>
                <a:spcPts val="0"/>
              </a:spcBef>
              <a:spcAft>
                <a:spcPts val="0"/>
              </a:spcAft>
              <a:buSzPts val="1400"/>
              <a:buNone/>
            </a:pPr>
            <a:r>
              <a:rPr lang="iw-IL" dirty="0"/>
              <a:t>הגעה ישירה לאתר ולא באמצעות קישורים – עדיף לגלוש באתרים דרך חיפוש בלתי תלוי בגוגל ולא דרך קישורים או מהקלקה ישירה.</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endParaRPr dirty="0"/>
          </a:p>
        </p:txBody>
      </p:sp>
      <p:sp>
        <p:nvSpPr>
          <p:cNvPr id="662" name="Google Shape;662;p42:notes">
            <a:extLst>
              <a:ext uri="{FF2B5EF4-FFF2-40B4-BE49-F238E27FC236}">
                <a16:creationId xmlns:a16="http://schemas.microsoft.com/office/drawing/2014/main" id="{BBAFFF15-F85C-8509-4565-C4ABBAB0A670}"/>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63" name="Google Shape;663;p42:notes">
            <a:extLst>
              <a:ext uri="{FF2B5EF4-FFF2-40B4-BE49-F238E27FC236}">
                <a16:creationId xmlns:a16="http://schemas.microsoft.com/office/drawing/2014/main" id="{CEE71EF8-87D2-332F-4CFF-82C56534C03D}"/>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7294353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p4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713" name="Google Shape;713;p4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714" name="Google Shape;714;p4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715" name="Google Shape;715;p4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iw-IL" dirty="0"/>
              <a:t> הזדהות חכמה - בכל שירות בו הוזנו פרטי האשראי, או בעת שימוש בארנק דיגיטלי, מומלץ לוודא הפעלת הזדהות בטוחה באמצעות קוד אישי חד פעמי בטרם ביצוע עסקה. את ההזדהות הבטוחה ניתן להפעיל באמצעות חברות האשראי פייס ID</a:t>
            </a:r>
            <a:endParaRPr dirty="0"/>
          </a:p>
          <a:p>
            <a:pPr marL="0" lvl="0" indent="0" algn="r" rtl="1">
              <a:lnSpc>
                <a:spcPct val="100000"/>
              </a:lnSpc>
              <a:spcBef>
                <a:spcPts val="0"/>
              </a:spcBef>
              <a:spcAft>
                <a:spcPts val="0"/>
              </a:spcAft>
              <a:buSzPts val="1400"/>
              <a:buNone/>
            </a:pPr>
            <a:endParaRPr dirty="0"/>
          </a:p>
          <a:p>
            <a:pPr marL="0" lvl="0" indent="0" algn="r" rtl="1">
              <a:lnSpc>
                <a:spcPct val="100000"/>
              </a:lnSpc>
              <a:spcBef>
                <a:spcPts val="0"/>
              </a:spcBef>
              <a:spcAft>
                <a:spcPts val="0"/>
              </a:spcAft>
              <a:buSzPts val="1400"/>
              <a:buNone/>
            </a:pPr>
            <a:r>
              <a:rPr lang="iw-IL" dirty="0"/>
              <a:t>2.    כרטיס אשראי נטען – בו אפשר לטעון סכום מוגבל. מונע את חשיפת חשבון הבנק להונאות ובמקרה של דלף מספר הכרטיס, מגביל את היקף הפגיעה.  </a:t>
            </a:r>
            <a:endParaRPr dirty="0"/>
          </a:p>
          <a:p>
            <a:pPr marL="0" lvl="0" indent="0" algn="r" rtl="1">
              <a:lnSpc>
                <a:spcPct val="100000"/>
              </a:lnSpc>
              <a:spcBef>
                <a:spcPts val="0"/>
              </a:spcBef>
              <a:spcAft>
                <a:spcPts val="0"/>
              </a:spcAft>
              <a:buSzPts val="1400"/>
              <a:buNone/>
            </a:pPr>
            <a:r>
              <a:rPr lang="iw-IL" dirty="0"/>
              <a:t>3.    פלטפורמות תשלום מקוונות – הנתונים המאוחסנים בפלטפורמות תשלום מקוונות מוצפנים ולא מועברים למוכר בעת התשלום. מומלץ להשתמש בפלטפורמות מסוג זה, כגון PayPal, Google Pay, Apple Pay ו-Bit ודומיהם, תוך שימוש באימות של קוד, טביעת אצבע או זיהוי פנים, על פני הקלדת פרטי כרטיס האשראי ישירות באתר. </a:t>
            </a:r>
            <a:endParaRPr dirty="0"/>
          </a:p>
          <a:p>
            <a:pPr marL="0" lvl="0" indent="0" algn="r" rtl="1">
              <a:lnSpc>
                <a:spcPct val="100000"/>
              </a:lnSpc>
              <a:spcBef>
                <a:spcPts val="0"/>
              </a:spcBef>
              <a:spcAft>
                <a:spcPts val="0"/>
              </a:spcAft>
              <a:buSzPts val="1400"/>
              <a:buNone/>
            </a:pPr>
            <a:r>
              <a:rPr lang="iw-IL" dirty="0"/>
              <a:t>4.    תקן PCI DSS – תקן שנקבע על ידי חברות כרטיסי האשראי הגדולות כדי להבטיח הגנה על נתוני כרטיס האשראי בכל מקום בו הם מאוחסנים. בשלב הרכישה באתר מומלץ לבדוק אם מופיע סימן תקן Pci dss של חברות האשראי  שבדרך כלל יופיע במסך הרכישה בשולי הדף. </a:t>
            </a:r>
            <a:endParaRPr dirty="0"/>
          </a:p>
          <a:p>
            <a:pPr marL="0" lvl="0" indent="0" algn="r" rtl="1">
              <a:lnSpc>
                <a:spcPct val="100000"/>
              </a:lnSpc>
              <a:spcBef>
                <a:spcPts val="0"/>
              </a:spcBef>
              <a:spcAft>
                <a:spcPts val="0"/>
              </a:spcAft>
              <a:buSzPts val="1400"/>
              <a:buNone/>
            </a:pPr>
            <a:endParaRPr dirty="0"/>
          </a:p>
        </p:txBody>
      </p:sp>
      <p:sp>
        <p:nvSpPr>
          <p:cNvPr id="716" name="Google Shape;716;p4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717" name="Google Shape;717;p4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00" name="Google Shape;800;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6" name="Google Shape;826;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5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5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2" name="Google Shape;22;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4" name="Google Shape;34;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5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5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5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5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5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5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5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5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5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5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58"/>
          <p:cNvSpPr>
            <a:spLocks noGrp="1"/>
          </p:cNvSpPr>
          <p:nvPr>
            <p:ph type="pic" idx="2"/>
          </p:nvPr>
        </p:nvSpPr>
        <p:spPr>
          <a:xfrm>
            <a:off x="5183188" y="987425"/>
            <a:ext cx="6172200" cy="4873625"/>
          </a:xfrm>
          <a:prstGeom prst="rect">
            <a:avLst/>
          </a:prstGeom>
          <a:noFill/>
          <a:ln>
            <a:noFill/>
          </a:ln>
        </p:spPr>
        <p:txBody>
          <a:bodyPr/>
          <a:lstStyle/>
          <a:p>
            <a:endParaRPr lang="he-IL"/>
          </a:p>
        </p:txBody>
      </p:sp>
      <p:sp>
        <p:nvSpPr>
          <p:cNvPr id="68" name="Google Shape;68;p5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5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6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6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hyperlink" Target="%5bhttps:/israelpost-il-track-update.com%5d(https:/israelpost-il-track-update.com)%22"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53.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3.png"/><Relationship Id="rId3" Type="http://schemas.openxmlformats.org/officeDocument/2006/relationships/hyperlink" Target="https://www.kolzchut.org.il/he/%D7%91%D7%99%D7%98%D7%95%D7%9C_%D7%A8%D7%9B%D7%99%D7%A9%D7%94_%D7%A9%D7%A0%D7%A2%D7%A9%D7%AA%D7%94_%D7%91%D7%90%D7%99%D7%A0%D7%98%D7%A8%D7%A0%D7%98_%D7%90%D7%95_%D7%91%D7%98%D7%9C%D7%A4%D7%95%D7%9F_%D7%95%D7%94%D7%97%D7%96%D7%A8%D7%AA_%D7%94%D7%9E%D7%95%D7%A6%D7%A8" TargetMode="External"/><Relationship Id="rId7" Type="http://schemas.openxmlformats.org/officeDocument/2006/relationships/hyperlink" Target="https://www.emun.org/" TargetMode="External"/><Relationship Id="rId12" Type="http://schemas.openxmlformats.org/officeDocument/2006/relationships/hyperlink" Target="https://www.gov.il/he/departments/israel_police" TargetMode="External"/><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69.png"/><Relationship Id="rId11" Type="http://schemas.openxmlformats.org/officeDocument/2006/relationships/image" Target="../media/image72.png"/><Relationship Id="rId5" Type="http://schemas.openxmlformats.org/officeDocument/2006/relationships/hyperlink" Target="https://www.gov.il/he/departments/general/cpfta_cancellation2022" TargetMode="External"/><Relationship Id="rId10" Type="http://schemas.openxmlformats.org/officeDocument/2006/relationships/image" Target="../media/image71.png"/><Relationship Id="rId4" Type="http://schemas.openxmlformats.org/officeDocument/2006/relationships/image" Target="../media/image68.png"/><Relationship Id="rId9" Type="http://schemas.openxmlformats.org/officeDocument/2006/relationships/hyperlink" Target="https://www.gov.il/he/service/cyber-event-report"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title" idx="4294967295"/>
          </p:nvPr>
        </p:nvSpPr>
        <p:spPr>
          <a:xfrm>
            <a:off x="1658171" y="556591"/>
            <a:ext cx="9372276" cy="75424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40028"/>
              </a:lnSpc>
              <a:spcBef>
                <a:spcPts val="0"/>
              </a:spcBef>
              <a:spcAft>
                <a:spcPts val="0"/>
              </a:spcAft>
              <a:buClr>
                <a:srgbClr val="000000"/>
              </a:buClr>
              <a:buSzPts val="3500"/>
              <a:buFont typeface="Arial"/>
              <a:buNone/>
              <a:tabLst/>
              <a:defRPr/>
            </a:pPr>
            <a:r>
              <a:rPr kumimoji="0" lang="he-IL" sz="3501" b="0" i="0" u="none" strike="noStrike" kern="0" cap="none" spc="0" normalizeH="0" baseline="0" noProof="0" dirty="0">
                <a:ln>
                  <a:noFill/>
                </a:ln>
                <a:solidFill>
                  <a:srgbClr val="000000"/>
                </a:solidFill>
                <a:effectLst/>
                <a:uLnTx/>
                <a:uFillTx/>
                <a:latin typeface="Arial"/>
                <a:ea typeface="Arial"/>
                <a:cs typeface="Arial"/>
                <a:sym typeface="Arial"/>
              </a:rPr>
              <a:t> אבטחת מידע ברשת </a:t>
            </a:r>
          </a:p>
        </p:txBody>
      </p:sp>
      <p:sp>
        <p:nvSpPr>
          <p:cNvPr id="90" name="Google Shape;90;p1"/>
          <p:cNvSpPr txBox="1"/>
          <p:nvPr/>
        </p:nvSpPr>
        <p:spPr>
          <a:xfrm>
            <a:off x="6096000" y="5901314"/>
            <a:ext cx="5155096" cy="800189"/>
          </a:xfrm>
          <a:prstGeom prst="rect">
            <a:avLst/>
          </a:prstGeom>
          <a:noFill/>
          <a:ln>
            <a:noFill/>
          </a:ln>
        </p:spPr>
        <p:txBody>
          <a:bodyPr spcFirstLastPara="1" wrap="square" lIns="91425" tIns="91425" rIns="91425" bIns="91425" anchor="t" anchorCtr="0">
            <a:spAutoFit/>
          </a:bodyPr>
          <a:lstStyle/>
          <a:p>
            <a:pPr marL="0" lvl="0" indent="0" algn="r" rtl="1">
              <a:spcBef>
                <a:spcPts val="0"/>
              </a:spcBef>
              <a:spcAft>
                <a:spcPts val="0"/>
              </a:spcAft>
              <a:buNone/>
            </a:pPr>
            <a:r>
              <a:rPr lang="he-IL" sz="4000" dirty="0"/>
              <a:t>כתבה: </a:t>
            </a:r>
            <a:r>
              <a:rPr lang="iw-IL" sz="4000" dirty="0"/>
              <a:t>פריאל מסאד </a:t>
            </a:r>
            <a:endParaRPr sz="4000" dirty="0"/>
          </a:p>
        </p:txBody>
      </p:sp>
      <p:pic>
        <p:nvPicPr>
          <p:cNvPr id="5" name="Picture 4">
            <a:extLst>
              <a:ext uri="{FF2B5EF4-FFF2-40B4-BE49-F238E27FC236}">
                <a16:creationId xmlns:a16="http://schemas.microsoft.com/office/drawing/2014/main" id="{F5094314-2792-5215-65AC-EA1B98923A1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200470" y="1510183"/>
            <a:ext cx="6287677" cy="41917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8;p1">
            <a:extLst>
              <a:ext uri="{FF2B5EF4-FFF2-40B4-BE49-F238E27FC236}">
                <a16:creationId xmlns:a16="http://schemas.microsoft.com/office/drawing/2014/main" id="{511C0C6C-FB06-7961-95E7-14621413A33E}"/>
              </a:ext>
            </a:extLst>
          </p:cNvPr>
          <p:cNvSpPr txBox="1"/>
          <p:nvPr/>
        </p:nvSpPr>
        <p:spPr>
          <a:xfrm>
            <a:off x="5633692" y="751662"/>
            <a:ext cx="6092700" cy="754245"/>
          </a:xfrm>
          <a:prstGeom prst="rect">
            <a:avLst/>
          </a:prstGeom>
          <a:noFill/>
          <a:ln>
            <a:noFill/>
          </a:ln>
        </p:spPr>
        <p:txBody>
          <a:bodyPr spcFirstLastPara="1" wrap="square" lIns="0" tIns="0" rIns="0" bIns="0" anchor="t" anchorCtr="0">
            <a:spAutoFit/>
          </a:bodyPr>
          <a:lstStyle/>
          <a:p>
            <a:pPr marL="0" marR="0" lvl="0" indent="0" algn="ctr" rtl="1">
              <a:lnSpc>
                <a:spcPct val="140028"/>
              </a:lnSpc>
              <a:spcBef>
                <a:spcPts val="0"/>
              </a:spcBef>
              <a:spcAft>
                <a:spcPts val="0"/>
              </a:spcAft>
              <a:buClr>
                <a:srgbClr val="000000"/>
              </a:buClr>
              <a:buSzPts val="3500"/>
              <a:buFont typeface="Arial"/>
              <a:buNone/>
            </a:pPr>
            <a:r>
              <a:rPr lang="he-IL" sz="3501" b="0" i="0" u="none" strike="noStrike" cap="none" dirty="0">
                <a:solidFill>
                  <a:srgbClr val="000000"/>
                </a:solidFill>
                <a:latin typeface="Arial"/>
                <a:ea typeface="Arial"/>
                <a:cs typeface="Arial"/>
                <a:sym typeface="Arial"/>
              </a:rPr>
              <a:t>מה נלמד היום?</a:t>
            </a:r>
            <a:endParaRPr sz="1400" b="0" i="0" u="none" strike="noStrike" cap="none" dirty="0">
              <a:solidFill>
                <a:srgbClr val="000000"/>
              </a:solidFill>
              <a:latin typeface="Arial"/>
              <a:ea typeface="Arial"/>
              <a:cs typeface="Arial"/>
              <a:sym typeface="Arial"/>
            </a:endParaRPr>
          </a:p>
        </p:txBody>
      </p:sp>
      <p:sp>
        <p:nvSpPr>
          <p:cNvPr id="7" name="Google Shape;88;p1">
            <a:extLst>
              <a:ext uri="{FF2B5EF4-FFF2-40B4-BE49-F238E27FC236}">
                <a16:creationId xmlns:a16="http://schemas.microsoft.com/office/drawing/2014/main" id="{BA5C040B-A51D-13E8-94AF-2FD86C4566CE}"/>
              </a:ext>
            </a:extLst>
          </p:cNvPr>
          <p:cNvSpPr txBox="1"/>
          <p:nvPr/>
        </p:nvSpPr>
        <p:spPr>
          <a:xfrm>
            <a:off x="4048095" y="1769699"/>
            <a:ext cx="6092700" cy="3318601"/>
          </a:xfrm>
          <a:prstGeom prst="rect">
            <a:avLst/>
          </a:prstGeom>
          <a:noFill/>
          <a:ln>
            <a:noFill/>
          </a:ln>
        </p:spPr>
        <p:txBody>
          <a:bodyPr spcFirstLastPara="1" wrap="square" lIns="0" tIns="0" rIns="0" bIns="0" anchor="t" anchorCtr="0">
            <a:spAutoFit/>
          </a:bodyPr>
          <a:lstStyle/>
          <a:p>
            <a:pPr marL="571500" marR="0" lvl="0" indent="-571500" algn="r" rtl="1">
              <a:lnSpc>
                <a:spcPct val="140028"/>
              </a:lnSpc>
              <a:spcBef>
                <a:spcPts val="0"/>
              </a:spcBef>
              <a:spcAft>
                <a:spcPts val="0"/>
              </a:spcAft>
              <a:buClr>
                <a:srgbClr val="000000"/>
              </a:buClr>
              <a:buSzPts val="3500"/>
              <a:buFont typeface="Wingdings" panose="05000000000000000000" pitchFamily="2" charset="2"/>
              <a:buChar char="Ø"/>
            </a:pPr>
            <a:r>
              <a:rPr lang="he-IL" sz="3501" b="0" i="0" u="none" strike="noStrike" cap="none" dirty="0">
                <a:solidFill>
                  <a:srgbClr val="000000"/>
                </a:solidFill>
                <a:latin typeface="Arial"/>
                <a:ea typeface="Arial"/>
                <a:cs typeface="Arial"/>
                <a:sym typeface="Arial"/>
              </a:rPr>
              <a:t>סייבר וטביעת אצבע דיגיטלית</a:t>
            </a:r>
          </a:p>
          <a:p>
            <a:pPr marL="571500" marR="0" lvl="0" indent="-571500" algn="r" rtl="1">
              <a:lnSpc>
                <a:spcPct val="140028"/>
              </a:lnSpc>
              <a:spcBef>
                <a:spcPts val="0"/>
              </a:spcBef>
              <a:spcAft>
                <a:spcPts val="0"/>
              </a:spcAft>
              <a:buClr>
                <a:srgbClr val="000000"/>
              </a:buClr>
              <a:buSzPts val="3500"/>
              <a:buFont typeface="Wingdings" panose="05000000000000000000" pitchFamily="2" charset="2"/>
              <a:buChar char="Ø"/>
            </a:pPr>
            <a:r>
              <a:rPr lang="he-IL" sz="3501" b="0" i="0" u="none" strike="noStrike" cap="none" dirty="0">
                <a:solidFill>
                  <a:srgbClr val="000000"/>
                </a:solidFill>
                <a:latin typeface="Arial"/>
                <a:ea typeface="Arial"/>
                <a:cs typeface="Arial"/>
                <a:sym typeface="Arial"/>
              </a:rPr>
              <a:t>סוגי הונאות והנדסה חברתית</a:t>
            </a:r>
          </a:p>
          <a:p>
            <a:pPr marL="571500" marR="0" lvl="0" indent="-571500" algn="r" rtl="1">
              <a:lnSpc>
                <a:spcPct val="140028"/>
              </a:lnSpc>
              <a:spcBef>
                <a:spcPts val="0"/>
              </a:spcBef>
              <a:spcAft>
                <a:spcPts val="0"/>
              </a:spcAft>
              <a:buClr>
                <a:srgbClr val="000000"/>
              </a:buClr>
              <a:buSzPts val="3500"/>
              <a:buFont typeface="Wingdings" panose="05000000000000000000" pitchFamily="2" charset="2"/>
              <a:buChar char="Ø"/>
            </a:pPr>
            <a:r>
              <a:rPr lang="he-IL" sz="3501" dirty="0"/>
              <a:t>התגוננות מפני הונאות</a:t>
            </a:r>
            <a:endParaRPr lang="he-IL" sz="3501" b="0" i="0" u="none" strike="noStrike" cap="none" dirty="0">
              <a:solidFill>
                <a:srgbClr val="000000"/>
              </a:solidFill>
              <a:latin typeface="Arial"/>
              <a:ea typeface="Arial"/>
              <a:cs typeface="Arial"/>
              <a:sym typeface="Arial"/>
            </a:endParaRPr>
          </a:p>
          <a:p>
            <a:pPr marL="571500" marR="0" lvl="0" indent="-571500" algn="r" rtl="1">
              <a:lnSpc>
                <a:spcPct val="140028"/>
              </a:lnSpc>
              <a:spcBef>
                <a:spcPts val="0"/>
              </a:spcBef>
              <a:spcAft>
                <a:spcPts val="0"/>
              </a:spcAft>
              <a:buClr>
                <a:srgbClr val="000000"/>
              </a:buClr>
              <a:buSzPts val="3500"/>
              <a:buFont typeface="Wingdings" panose="05000000000000000000" pitchFamily="2" charset="2"/>
              <a:buChar char="Ø"/>
            </a:pPr>
            <a:r>
              <a:rPr lang="he-IL" sz="3501" b="0" i="0" u="none" strike="noStrike" cap="none" dirty="0">
                <a:solidFill>
                  <a:srgbClr val="000000"/>
                </a:solidFill>
                <a:latin typeface="Arial"/>
                <a:ea typeface="Arial"/>
                <a:cs typeface="Arial"/>
                <a:sym typeface="Arial"/>
              </a:rPr>
              <a:t>קנייה בטוחה ברשת</a:t>
            </a:r>
          </a:p>
          <a:p>
            <a:pPr marL="571500" marR="0" lvl="0" indent="-571500" algn="r" rtl="1">
              <a:lnSpc>
                <a:spcPct val="140028"/>
              </a:lnSpc>
              <a:spcBef>
                <a:spcPts val="0"/>
              </a:spcBef>
              <a:spcAft>
                <a:spcPts val="0"/>
              </a:spcAft>
              <a:buClr>
                <a:srgbClr val="000000"/>
              </a:buClr>
              <a:buSzPts val="3500"/>
              <a:buFont typeface="Wingdings" panose="05000000000000000000" pitchFamily="2" charset="2"/>
              <a:buChar char="Ø"/>
            </a:pPr>
            <a:endParaRPr sz="1400" b="0"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6FF20E5E-140F-E9AD-DCBF-CC8517800FD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18661" y="2657492"/>
            <a:ext cx="4048095" cy="4200508"/>
          </a:xfrm>
          <a:prstGeom prst="rect">
            <a:avLst/>
          </a:prstGeom>
        </p:spPr>
      </p:pic>
    </p:spTree>
    <p:extLst>
      <p:ext uri="{BB962C8B-B14F-4D97-AF65-F5344CB8AC3E}">
        <p14:creationId xmlns:p14="http://schemas.microsoft.com/office/powerpoint/2010/main" val="2696162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
          <p:cNvSpPr txBox="1">
            <a:spLocks noGrp="1"/>
          </p:cNvSpPr>
          <p:nvPr>
            <p:ph type="title" idx="4294967295"/>
          </p:nvPr>
        </p:nvSpPr>
        <p:spPr>
          <a:xfrm>
            <a:off x="2141386" y="711910"/>
            <a:ext cx="9062307" cy="1508490"/>
          </a:xfrm>
          <a:prstGeom prst="rect">
            <a:avLst/>
          </a:prstGeom>
          <a:noFill/>
          <a:ln>
            <a:noFill/>
          </a:ln>
        </p:spPr>
        <p:txBody>
          <a:bodyPr spcFirstLastPara="1" wrap="square" lIns="0" tIns="0" rIns="0" bIns="0" anchor="t" anchorCtr="0">
            <a:spAutoFit/>
          </a:bodyPr>
          <a:lstStyle/>
          <a:p>
            <a:pPr marL="0" lvl="0" indent="0" algn="ctr" rtl="1">
              <a:lnSpc>
                <a:spcPct val="140028"/>
              </a:lnSpc>
              <a:spcBef>
                <a:spcPts val="0"/>
              </a:spcBef>
              <a:spcAft>
                <a:spcPts val="0"/>
              </a:spcAft>
              <a:buClr>
                <a:srgbClr val="000000"/>
              </a:buClr>
              <a:buSzPts val="3500"/>
              <a:buFont typeface="Arial"/>
              <a:buNone/>
            </a:pPr>
            <a:r>
              <a:rPr lang="iw-IL" sz="3501" dirty="0">
                <a:solidFill>
                  <a:srgbClr val="000000"/>
                </a:solidFill>
                <a:latin typeface="Arial"/>
                <a:ea typeface="Arial"/>
                <a:cs typeface="Arial"/>
                <a:sym typeface="Arial"/>
              </a:rPr>
              <a:t>האם הורדתם משחק או אפליקציה </a:t>
            </a:r>
            <a:r>
              <a:rPr lang="he-IL" sz="3501" dirty="0">
                <a:solidFill>
                  <a:srgbClr val="000000"/>
                </a:solidFill>
                <a:latin typeface="Arial"/>
                <a:ea typeface="Arial"/>
                <a:cs typeface="Arial"/>
                <a:sym typeface="Arial"/>
              </a:rPr>
              <a:t>ב-</a:t>
            </a:r>
            <a:r>
              <a:rPr lang="en-US" sz="3501" dirty="0">
                <a:solidFill>
                  <a:srgbClr val="000000"/>
                </a:solidFill>
                <a:latin typeface="Arial"/>
                <a:ea typeface="Arial"/>
                <a:cs typeface="Arial"/>
                <a:sym typeface="Arial"/>
              </a:rPr>
              <a:t> </a:t>
            </a:r>
            <a:r>
              <a:rPr lang="iw-IL" sz="3501" dirty="0">
                <a:solidFill>
                  <a:srgbClr val="000000"/>
                </a:solidFill>
                <a:latin typeface="Arial"/>
                <a:ea typeface="Arial"/>
                <a:cs typeface="Arial"/>
                <a:sym typeface="Arial"/>
              </a:rPr>
              <a:t> </a:t>
            </a:r>
            <a:r>
              <a:rPr lang="he-IL" sz="3501" dirty="0">
                <a:solidFill>
                  <a:srgbClr val="000000"/>
                </a:solidFill>
                <a:latin typeface="Arial"/>
                <a:ea typeface="Arial"/>
                <a:cs typeface="Arial"/>
                <a:sym typeface="Arial"/>
              </a:rPr>
              <a:t>24 </a:t>
            </a:r>
            <a:r>
              <a:rPr lang="iw-IL" sz="3501" dirty="0">
                <a:solidFill>
                  <a:srgbClr val="000000"/>
                </a:solidFill>
                <a:latin typeface="Arial"/>
                <a:ea typeface="Arial"/>
                <a:cs typeface="Arial"/>
                <a:sym typeface="Arial"/>
              </a:rPr>
              <a:t>שעות האחרונות? </a:t>
            </a:r>
            <a:endParaRPr dirty="0"/>
          </a:p>
        </p:txBody>
      </p:sp>
      <p:sp>
        <p:nvSpPr>
          <p:cNvPr id="100" name="Google Shape;100;p2" descr="כרטיס ירוק כן">
            <a:extLst>
              <a:ext uri="{C183D7F6-B498-43B3-948B-1728B52AA6E4}">
                <adec:decorative xmlns:adec="http://schemas.microsoft.com/office/drawing/2017/decorative" val="0"/>
              </a:ext>
            </a:extLst>
          </p:cNvPr>
          <p:cNvSpPr/>
          <p:nvPr/>
        </p:nvSpPr>
        <p:spPr>
          <a:xfrm flipH="1">
            <a:off x="8307824" y="3064275"/>
            <a:ext cx="2901337" cy="3920725"/>
          </a:xfrm>
          <a:custGeom>
            <a:avLst/>
            <a:gdLst/>
            <a:ahLst/>
            <a:cxnLst/>
            <a:rect l="l" t="t" r="r" b="b"/>
            <a:pathLst>
              <a:path w="4352005" h="5881088" extrusionOk="0">
                <a:moveTo>
                  <a:pt x="4352005" y="0"/>
                </a:moveTo>
                <a:lnTo>
                  <a:pt x="0" y="0"/>
                </a:lnTo>
                <a:lnTo>
                  <a:pt x="0" y="5881088"/>
                </a:lnTo>
                <a:lnTo>
                  <a:pt x="4352005" y="5881088"/>
                </a:lnTo>
                <a:lnTo>
                  <a:pt x="4352005"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101" name="Google Shape;101;p2">
            <a:extLst>
              <a:ext uri="{C183D7F6-B498-43B3-948B-1728B52AA6E4}">
                <adec:decorative xmlns:adec="http://schemas.microsoft.com/office/drawing/2017/decorative" val="0"/>
              </a:ext>
            </a:extLst>
          </p:cNvPr>
          <p:cNvSpPr txBox="1"/>
          <p:nvPr/>
        </p:nvSpPr>
        <p:spPr>
          <a:xfrm>
            <a:off x="8642080" y="3801992"/>
            <a:ext cx="1730299" cy="1400576"/>
          </a:xfrm>
          <a:prstGeom prst="rect">
            <a:avLst/>
          </a:prstGeom>
          <a:noFill/>
          <a:ln>
            <a:noFill/>
          </a:ln>
        </p:spPr>
        <p:txBody>
          <a:bodyPr spcFirstLastPara="1" wrap="square" lIns="0" tIns="0" rIns="0" bIns="0" anchor="t" anchorCtr="0">
            <a:spAutoFit/>
          </a:bodyPr>
          <a:lstStyle/>
          <a:p>
            <a:pPr marL="0" marR="0" lvl="0" indent="0" algn="ctr" rtl="1">
              <a:lnSpc>
                <a:spcPct val="140009"/>
              </a:lnSpc>
              <a:spcBef>
                <a:spcPts val="0"/>
              </a:spcBef>
              <a:spcAft>
                <a:spcPts val="0"/>
              </a:spcAft>
              <a:buClr>
                <a:srgbClr val="000000"/>
              </a:buClr>
              <a:buSzPts val="6501"/>
              <a:buFont typeface="Arial"/>
              <a:buNone/>
            </a:pPr>
            <a:r>
              <a:rPr lang="he-IL" sz="6501" b="1" i="0" u="none" strike="noStrike" cap="none" dirty="0">
                <a:solidFill>
                  <a:schemeClr val="bg1"/>
                </a:solidFill>
                <a:latin typeface="Arial"/>
                <a:ea typeface="Arial"/>
                <a:cs typeface="Arial"/>
                <a:sym typeface="Arial"/>
              </a:rPr>
              <a:t>כן</a:t>
            </a:r>
            <a:endParaRPr sz="1400" b="0" i="0" u="none" strike="noStrike" cap="none" dirty="0">
              <a:solidFill>
                <a:schemeClr val="bg1"/>
              </a:solidFill>
              <a:latin typeface="Arial"/>
              <a:ea typeface="Arial"/>
              <a:cs typeface="Arial"/>
              <a:sym typeface="Arial"/>
            </a:endParaRPr>
          </a:p>
        </p:txBody>
      </p:sp>
      <p:sp>
        <p:nvSpPr>
          <p:cNvPr id="102" name="Google Shape;102;p2" descr="כרטיס אדום לא"/>
          <p:cNvSpPr/>
          <p:nvPr/>
        </p:nvSpPr>
        <p:spPr>
          <a:xfrm>
            <a:off x="5298458" y="3150527"/>
            <a:ext cx="2748165" cy="3707473"/>
          </a:xfrm>
          <a:custGeom>
            <a:avLst/>
            <a:gdLst/>
            <a:ahLst/>
            <a:cxnLst/>
            <a:rect l="l" t="t" r="r" b="b"/>
            <a:pathLst>
              <a:path w="4122247" h="5561210" extrusionOk="0">
                <a:moveTo>
                  <a:pt x="0" y="0"/>
                </a:moveTo>
                <a:lnTo>
                  <a:pt x="4122247" y="0"/>
                </a:lnTo>
                <a:lnTo>
                  <a:pt x="4122247" y="5561210"/>
                </a:lnTo>
                <a:lnTo>
                  <a:pt x="0" y="556121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103" name="Google Shape;103;p2"/>
          <p:cNvSpPr txBox="1"/>
          <p:nvPr/>
        </p:nvSpPr>
        <p:spPr>
          <a:xfrm>
            <a:off x="6184305" y="3611943"/>
            <a:ext cx="1366793" cy="1709379"/>
          </a:xfrm>
          <a:prstGeom prst="rect">
            <a:avLst/>
          </a:prstGeom>
          <a:noFill/>
          <a:ln>
            <a:noFill/>
          </a:ln>
        </p:spPr>
        <p:txBody>
          <a:bodyPr spcFirstLastPara="1" wrap="square" lIns="0" tIns="0" rIns="0" bIns="0" anchor="t" anchorCtr="0">
            <a:spAutoFit/>
          </a:bodyPr>
          <a:lstStyle/>
          <a:p>
            <a:pPr marL="0" marR="0" lvl="0" indent="0" algn="ctr" rtl="1">
              <a:lnSpc>
                <a:spcPct val="140010"/>
              </a:lnSpc>
              <a:spcBef>
                <a:spcPts val="0"/>
              </a:spcBef>
              <a:spcAft>
                <a:spcPts val="0"/>
              </a:spcAft>
              <a:buClr>
                <a:srgbClr val="000000"/>
              </a:buClr>
              <a:buSzPts val="7933"/>
              <a:buFont typeface="Arial"/>
              <a:buNone/>
            </a:pPr>
            <a:r>
              <a:rPr lang="iw-IL" sz="7934" b="1" i="0" u="none" strike="noStrike" cap="none" dirty="0">
                <a:solidFill>
                  <a:schemeClr val="bg1"/>
                </a:solidFill>
                <a:latin typeface="Arial"/>
                <a:ea typeface="Arial"/>
                <a:cs typeface="Arial"/>
                <a:sym typeface="Arial"/>
              </a:rPr>
              <a:t>לא </a:t>
            </a:r>
            <a:endParaRPr sz="1400" b="0" i="0" u="none" strike="noStrike" cap="none" dirty="0">
              <a:solidFill>
                <a:schemeClr val="bg1"/>
              </a:solidFill>
              <a:latin typeface="Arial"/>
              <a:ea typeface="Arial"/>
              <a:cs typeface="Arial"/>
              <a:sym typeface="Arial"/>
            </a:endParaRPr>
          </a:p>
        </p:txBody>
      </p:sp>
      <p:pic>
        <p:nvPicPr>
          <p:cNvPr id="3" name="Picture 2">
            <a:extLst>
              <a:ext uri="{FF2B5EF4-FFF2-40B4-BE49-F238E27FC236}">
                <a16:creationId xmlns:a16="http://schemas.microsoft.com/office/drawing/2014/main" id="{49D423DD-BEA7-2331-B0AE-00B81468C02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864151" y="2630894"/>
            <a:ext cx="1938696" cy="29507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3"/>
          <p:cNvSpPr txBox="1"/>
          <p:nvPr/>
        </p:nvSpPr>
        <p:spPr>
          <a:xfrm>
            <a:off x="3139183" y="799803"/>
            <a:ext cx="6271755" cy="2262735"/>
          </a:xfrm>
          <a:prstGeom prst="rect">
            <a:avLst/>
          </a:prstGeom>
          <a:noFill/>
          <a:ln>
            <a:noFill/>
          </a:ln>
        </p:spPr>
        <p:txBody>
          <a:bodyPr spcFirstLastPara="1" wrap="square" lIns="0" tIns="0" rIns="0" bIns="0" anchor="t" anchorCtr="0">
            <a:spAutoFit/>
          </a:bodyPr>
          <a:lstStyle/>
          <a:p>
            <a:pPr marL="0" marR="0" lvl="0" indent="0" algn="ctr" rtl="1">
              <a:lnSpc>
                <a:spcPct val="140028"/>
              </a:lnSpc>
              <a:spcBef>
                <a:spcPts val="0"/>
              </a:spcBef>
              <a:spcAft>
                <a:spcPts val="0"/>
              </a:spcAft>
              <a:buClr>
                <a:srgbClr val="000000"/>
              </a:buClr>
              <a:buSzPts val="3500"/>
              <a:buFont typeface="Arial"/>
              <a:buNone/>
            </a:pPr>
            <a:r>
              <a:rPr lang="iw-IL" sz="3501" b="0" i="0" u="none" strike="noStrike" cap="none" dirty="0">
                <a:solidFill>
                  <a:srgbClr val="000000"/>
                </a:solidFill>
                <a:latin typeface="Arial"/>
                <a:ea typeface="Arial"/>
                <a:cs typeface="Arial"/>
                <a:sym typeface="Arial"/>
              </a:rPr>
              <a:t>האם העברתם כסף או קניתם משהו ב</a:t>
            </a:r>
            <a:r>
              <a:rPr lang="he-IL" sz="3501" b="0" i="0" u="none" strike="noStrike" cap="none" dirty="0">
                <a:solidFill>
                  <a:srgbClr val="000000"/>
                </a:solidFill>
                <a:latin typeface="Arial"/>
                <a:ea typeface="Arial"/>
                <a:cs typeface="Arial"/>
                <a:sym typeface="Arial"/>
              </a:rPr>
              <a:t>-</a:t>
            </a:r>
            <a:r>
              <a:rPr lang="iw-IL" sz="3501" b="0" i="0" u="none" strike="noStrike" cap="none" dirty="0">
                <a:solidFill>
                  <a:srgbClr val="000000"/>
                </a:solidFill>
                <a:latin typeface="Arial"/>
                <a:ea typeface="Arial"/>
                <a:cs typeface="Arial"/>
                <a:sym typeface="Arial"/>
              </a:rPr>
              <a:t>Click</a:t>
            </a:r>
            <a:r>
              <a:rPr lang="he-IL" sz="3501" b="0" i="0" u="none" strike="noStrike" cap="none" dirty="0">
                <a:solidFill>
                  <a:srgbClr val="000000"/>
                </a:solidFill>
                <a:latin typeface="Arial"/>
                <a:ea typeface="Arial"/>
                <a:cs typeface="Arial"/>
                <a:sym typeface="Arial"/>
              </a:rPr>
              <a:t> </a:t>
            </a:r>
            <a:r>
              <a:rPr lang="iw-IL" sz="3501" b="0" i="0" u="none" strike="noStrike" cap="none" dirty="0">
                <a:solidFill>
                  <a:srgbClr val="000000"/>
                </a:solidFill>
                <a:latin typeface="Arial"/>
                <a:ea typeface="Arial"/>
                <a:cs typeface="Arial"/>
                <a:sym typeface="Arial"/>
              </a:rPr>
              <a:t>ב</a:t>
            </a:r>
            <a:r>
              <a:rPr lang="he-IL" sz="3501" b="0" i="0" u="none" strike="noStrike" cap="none" dirty="0">
                <a:solidFill>
                  <a:srgbClr val="000000"/>
                </a:solidFill>
                <a:latin typeface="Arial"/>
                <a:ea typeface="Arial"/>
                <a:cs typeface="Arial"/>
                <a:sym typeface="Arial"/>
              </a:rPr>
              <a:t>-</a:t>
            </a:r>
            <a:r>
              <a:rPr lang="iw-IL" sz="3501" b="0" i="0" u="none" strike="noStrike" cap="none" dirty="0">
                <a:solidFill>
                  <a:srgbClr val="000000"/>
                </a:solidFill>
                <a:latin typeface="Arial"/>
                <a:ea typeface="Arial"/>
                <a:cs typeface="Arial"/>
                <a:sym typeface="Arial"/>
              </a:rPr>
              <a:t> 24</a:t>
            </a:r>
            <a:r>
              <a:rPr lang="he-IL" sz="3501" b="0" i="0" u="none" strike="noStrike" cap="none" dirty="0">
                <a:solidFill>
                  <a:srgbClr val="000000"/>
                </a:solidFill>
                <a:latin typeface="Arial"/>
                <a:ea typeface="Arial"/>
                <a:cs typeface="Arial"/>
                <a:sym typeface="Arial"/>
              </a:rPr>
              <a:t> </a:t>
            </a:r>
            <a:r>
              <a:rPr lang="iw-IL" sz="3501" b="0" i="0" u="none" strike="noStrike" cap="none" dirty="0">
                <a:solidFill>
                  <a:srgbClr val="000000"/>
                </a:solidFill>
                <a:latin typeface="Arial"/>
                <a:ea typeface="Arial"/>
                <a:cs typeface="Arial"/>
                <a:sym typeface="Arial"/>
              </a:rPr>
              <a:t>שעות האחרונות?</a:t>
            </a:r>
            <a:endParaRPr sz="1400" b="0" i="0" u="none" strike="noStrike" cap="none" dirty="0">
              <a:solidFill>
                <a:srgbClr val="000000"/>
              </a:solidFill>
              <a:latin typeface="Arial"/>
              <a:ea typeface="Arial"/>
              <a:cs typeface="Arial"/>
              <a:sym typeface="Arial"/>
            </a:endParaRPr>
          </a:p>
          <a:p>
            <a:pPr marL="0" marR="0" lvl="0" indent="0" algn="ctr" rtl="1">
              <a:lnSpc>
                <a:spcPct val="140028"/>
              </a:lnSpc>
              <a:spcBef>
                <a:spcPts val="0"/>
              </a:spcBef>
              <a:spcAft>
                <a:spcPts val="0"/>
              </a:spcAft>
              <a:buClr>
                <a:srgbClr val="000000"/>
              </a:buClr>
              <a:buSzPts val="3500"/>
              <a:buFont typeface="Arial"/>
              <a:buNone/>
            </a:pPr>
            <a:r>
              <a:rPr lang="iw-IL" sz="3501" b="0" i="0" u="none" strike="noStrike" cap="none" dirty="0">
                <a:solidFill>
                  <a:srgbClr val="000000"/>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pic>
        <p:nvPicPr>
          <p:cNvPr id="3" name="Picture 2" descr="כרטיס ירוק כן , כרטיס אדום לא">
            <a:extLst>
              <a:ext uri="{FF2B5EF4-FFF2-40B4-BE49-F238E27FC236}">
                <a16:creationId xmlns:a16="http://schemas.microsoft.com/office/drawing/2014/main" id="{0BD7095B-F06D-4499-610E-CEA668DE938F}"/>
              </a:ext>
            </a:extLst>
          </p:cNvPr>
          <p:cNvPicPr>
            <a:picLocks noChangeAspect="1"/>
          </p:cNvPicPr>
          <p:nvPr/>
        </p:nvPicPr>
        <p:blipFill>
          <a:blip r:embed="rId3"/>
          <a:stretch>
            <a:fillRect/>
          </a:stretch>
        </p:blipFill>
        <p:spPr>
          <a:xfrm>
            <a:off x="3139183" y="2937932"/>
            <a:ext cx="5913633" cy="3920068"/>
          </a:xfrm>
          <a:prstGeom prst="rect">
            <a:avLst/>
          </a:prstGeom>
        </p:spPr>
      </p:pic>
      <p:pic>
        <p:nvPicPr>
          <p:cNvPr id="5" name="Picture 4">
            <a:extLst>
              <a:ext uri="{FF2B5EF4-FFF2-40B4-BE49-F238E27FC236}">
                <a16:creationId xmlns:a16="http://schemas.microsoft.com/office/drawing/2014/main" id="{C8171841-4D4E-E3F4-9765-2DFF9B019F84}"/>
              </a:ext>
              <a:ext uri="{C183D7F6-B498-43B3-948B-1728B52AA6E4}">
                <adec:decorative xmlns:adec="http://schemas.microsoft.com/office/drawing/2017/decorative" val="1"/>
              </a:ext>
            </a:extLst>
          </p:cNvPr>
          <p:cNvPicPr>
            <a:picLocks noChangeAspect="1"/>
          </p:cNvPicPr>
          <p:nvPr/>
        </p:nvPicPr>
        <p:blipFill>
          <a:blip r:embed="rId4"/>
          <a:stretch/>
        </p:blipFill>
        <p:spPr>
          <a:xfrm>
            <a:off x="1202531" y="1943187"/>
            <a:ext cx="1936652" cy="295477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4"/>
          <p:cNvSpPr txBox="1">
            <a:spLocks noGrp="1"/>
          </p:cNvSpPr>
          <p:nvPr>
            <p:ph type="title" idx="4294967295"/>
          </p:nvPr>
        </p:nvSpPr>
        <p:spPr>
          <a:xfrm>
            <a:off x="702486" y="1558028"/>
            <a:ext cx="10506673" cy="75424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40028"/>
              </a:lnSpc>
              <a:spcBef>
                <a:spcPts val="0"/>
              </a:spcBef>
              <a:spcAft>
                <a:spcPts val="0"/>
              </a:spcAft>
              <a:buClr>
                <a:srgbClr val="000000"/>
              </a:buClr>
              <a:buSzPts val="3500"/>
              <a:buFont typeface="Arial"/>
              <a:buNone/>
              <a:tabLst/>
              <a:defRPr/>
            </a:pPr>
            <a:r>
              <a:rPr kumimoji="0" lang="iw-IL" sz="3501" b="0" i="0" u="none" strike="noStrike" kern="0" cap="none" spc="0" normalizeH="0" baseline="0" noProof="0" dirty="0">
                <a:ln>
                  <a:noFill/>
                </a:ln>
                <a:solidFill>
                  <a:srgbClr val="000000"/>
                </a:solidFill>
                <a:effectLst/>
                <a:uLnTx/>
                <a:uFillTx/>
                <a:latin typeface="Arial"/>
                <a:ea typeface="Arial"/>
                <a:cs typeface="Arial"/>
                <a:sym typeface="Arial"/>
              </a:rPr>
              <a:t>האם השתמשתם פעם</a:t>
            </a:r>
            <a:r>
              <a:rPr kumimoji="0" lang="he-IL" sz="3501" b="0" i="0" u="none" strike="noStrike" kern="0" cap="none" spc="0" normalizeH="0" baseline="0" noProof="0" dirty="0">
                <a:ln>
                  <a:noFill/>
                </a:ln>
                <a:solidFill>
                  <a:srgbClr val="000000"/>
                </a:solidFill>
                <a:effectLst/>
                <a:uLnTx/>
                <a:uFillTx/>
                <a:latin typeface="Arial"/>
                <a:ea typeface="Arial"/>
                <a:cs typeface="Arial"/>
                <a:sym typeface="Arial"/>
              </a:rPr>
              <a:t> ב- </a:t>
            </a:r>
            <a:r>
              <a:rPr kumimoji="0" lang="en-US" sz="3501" b="0" i="0" u="none" strike="noStrike" kern="0" cap="none" spc="0" normalizeH="0" baseline="0" noProof="0" dirty="0">
                <a:ln>
                  <a:noFill/>
                </a:ln>
                <a:solidFill>
                  <a:srgbClr val="000000"/>
                </a:solidFill>
                <a:effectLst/>
                <a:uLnTx/>
                <a:uFillTx/>
                <a:latin typeface="Arial"/>
                <a:ea typeface="Arial"/>
                <a:cs typeface="Arial"/>
                <a:sym typeface="Arial"/>
              </a:rPr>
              <a:t>Wi-Fi</a:t>
            </a:r>
            <a:r>
              <a:rPr kumimoji="0" lang="he-IL" sz="3501"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3501"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iw-IL" sz="3501" b="0" i="0" u="none" strike="noStrike" kern="0" cap="none" spc="0" normalizeH="0" baseline="0" noProof="0" dirty="0">
                <a:ln>
                  <a:noFill/>
                </a:ln>
                <a:solidFill>
                  <a:srgbClr val="000000"/>
                </a:solidFill>
                <a:effectLst/>
                <a:uLnTx/>
                <a:uFillTx/>
                <a:latin typeface="Arial"/>
                <a:ea typeface="Arial"/>
                <a:cs typeface="Arial"/>
                <a:sym typeface="Arial"/>
              </a:rPr>
              <a:t>ציבורי פתוח </a:t>
            </a:r>
            <a:r>
              <a:rPr lang="he-IL" sz="3501" dirty="0">
                <a:solidFill>
                  <a:srgbClr val="000000"/>
                </a:solidFill>
                <a:latin typeface="Arial"/>
                <a:ea typeface="Arial"/>
                <a:cs typeface="Arial"/>
                <a:sym typeface="Arial"/>
              </a:rPr>
              <a:t>(</a:t>
            </a:r>
            <a:r>
              <a:rPr kumimoji="0" lang="iw-IL" sz="3501" b="0" i="0" u="none" strike="noStrike" kern="0" cap="none" spc="0" normalizeH="0" baseline="0" noProof="0" dirty="0">
                <a:ln>
                  <a:noFill/>
                </a:ln>
                <a:solidFill>
                  <a:srgbClr val="000000"/>
                </a:solidFill>
                <a:effectLst/>
                <a:uLnTx/>
                <a:uFillTx/>
                <a:latin typeface="Arial"/>
                <a:ea typeface="Arial"/>
                <a:cs typeface="Arial"/>
                <a:sym typeface="Arial"/>
              </a:rPr>
              <a:t>לא מאובטח</a:t>
            </a:r>
            <a:r>
              <a:rPr kumimoji="0" lang="he-IL" sz="3501" b="0" i="0" u="none" strike="noStrike" kern="0" cap="none" spc="0" normalizeH="0" baseline="0" noProof="0" dirty="0">
                <a:ln>
                  <a:noFill/>
                </a:ln>
                <a:solidFill>
                  <a:srgbClr val="000000"/>
                </a:solidFill>
                <a:effectLst/>
                <a:uLnTx/>
                <a:uFillTx/>
                <a:latin typeface="Arial"/>
                <a:ea typeface="Arial"/>
                <a:cs typeface="Arial"/>
                <a:sym typeface="Arial"/>
              </a:rPr>
              <a:t>)?</a:t>
            </a:r>
            <a:r>
              <a:rPr kumimoji="0" lang="iw-IL" sz="3501" b="0" i="0" u="none" strike="noStrike" kern="0" cap="none" spc="0" normalizeH="0" baseline="0" noProof="0" dirty="0">
                <a:ln>
                  <a:noFill/>
                </a:ln>
                <a:solidFill>
                  <a:srgbClr val="000000"/>
                </a:solidFill>
                <a:effectLst/>
                <a:uLnTx/>
                <a:uFillTx/>
                <a:latin typeface="Arial"/>
                <a:ea typeface="Arial"/>
                <a:cs typeface="Arial"/>
                <a:sym typeface="Arial"/>
              </a:rPr>
              <a:t> </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 name="Picture 2">
            <a:extLst>
              <a:ext uri="{FF2B5EF4-FFF2-40B4-BE49-F238E27FC236}">
                <a16:creationId xmlns:a16="http://schemas.microsoft.com/office/drawing/2014/main" id="{B2C173FA-CA80-2FEC-C681-06CD582393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82841" y="3015183"/>
            <a:ext cx="1667108" cy="2543530"/>
          </a:xfrm>
          <a:prstGeom prst="rect">
            <a:avLst/>
          </a:prstGeom>
        </p:spPr>
      </p:pic>
      <p:pic>
        <p:nvPicPr>
          <p:cNvPr id="9" name="Picture 8" descr="כרטיס ירוק כן , כרטיס אדום לא">
            <a:extLst>
              <a:ext uri="{FF2B5EF4-FFF2-40B4-BE49-F238E27FC236}">
                <a16:creationId xmlns:a16="http://schemas.microsoft.com/office/drawing/2014/main" id="{8009ABED-9C92-A20E-C6B0-6CE2CA4A7D22}"/>
              </a:ext>
            </a:extLst>
          </p:cNvPr>
          <p:cNvPicPr>
            <a:picLocks noChangeAspect="1"/>
          </p:cNvPicPr>
          <p:nvPr/>
        </p:nvPicPr>
        <p:blipFill>
          <a:blip r:embed="rId4"/>
          <a:stretch>
            <a:fillRect/>
          </a:stretch>
        </p:blipFill>
        <p:spPr>
          <a:xfrm>
            <a:off x="3139183" y="2937932"/>
            <a:ext cx="5913633" cy="392006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5"/>
          <p:cNvSpPr txBox="1">
            <a:spLocks noGrp="1"/>
          </p:cNvSpPr>
          <p:nvPr>
            <p:ph type="title" idx="4294967295"/>
          </p:nvPr>
        </p:nvSpPr>
        <p:spPr>
          <a:xfrm>
            <a:off x="739897" y="1434828"/>
            <a:ext cx="10280538" cy="75424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40028"/>
              </a:lnSpc>
              <a:spcBef>
                <a:spcPts val="0"/>
              </a:spcBef>
              <a:spcAft>
                <a:spcPts val="0"/>
              </a:spcAft>
              <a:buClr>
                <a:srgbClr val="000000"/>
              </a:buClr>
              <a:buSzPts val="3500"/>
              <a:buFont typeface="Arial"/>
              <a:buNone/>
              <a:tabLst/>
              <a:defRPr/>
            </a:pPr>
            <a:r>
              <a:rPr kumimoji="0" lang="iw-IL" sz="3501" b="0" i="0" u="none" strike="noStrike" kern="0" cap="none" spc="0" normalizeH="0" baseline="0" noProof="0" dirty="0">
                <a:ln>
                  <a:noFill/>
                </a:ln>
                <a:solidFill>
                  <a:srgbClr val="000000"/>
                </a:solidFill>
                <a:effectLst/>
                <a:uLnTx/>
                <a:uFillTx/>
                <a:latin typeface="Arial"/>
                <a:ea typeface="Arial"/>
                <a:cs typeface="Arial"/>
                <a:sym typeface="Arial"/>
              </a:rPr>
              <a:t>האם אישרתם "עוגיות"</a:t>
            </a:r>
            <a:r>
              <a:rPr kumimoji="0" lang="en-US" sz="3501" b="0" i="0" u="none" strike="noStrike" kern="0" cap="none" spc="0" normalizeH="0" baseline="0" noProof="0" dirty="0">
                <a:ln>
                  <a:noFill/>
                </a:ln>
                <a:solidFill>
                  <a:srgbClr val="000000"/>
                </a:solidFill>
                <a:effectLst/>
                <a:uLnTx/>
                <a:uFillTx/>
                <a:latin typeface="Arial"/>
                <a:ea typeface="Arial"/>
                <a:cs typeface="Arial"/>
                <a:sym typeface="Arial"/>
              </a:rPr>
              <a:t> Cookies</a:t>
            </a:r>
            <a:r>
              <a:rPr lang="en-US" sz="3501" dirty="0">
                <a:solidFill>
                  <a:srgbClr val="000000"/>
                </a:solidFill>
                <a:latin typeface="Arial"/>
                <a:ea typeface="Arial"/>
                <a:cs typeface="Arial"/>
                <a:sym typeface="Arial"/>
              </a:rPr>
              <a:t> </a:t>
            </a:r>
            <a:r>
              <a:rPr kumimoji="0" lang="iw-IL" sz="3501" b="0" i="0" u="none" strike="noStrike" kern="0" cap="none" spc="0" normalizeH="0" baseline="0" noProof="0" dirty="0">
                <a:ln>
                  <a:noFill/>
                </a:ln>
                <a:solidFill>
                  <a:srgbClr val="000000"/>
                </a:solidFill>
                <a:effectLst/>
                <a:uLnTx/>
                <a:uFillTx/>
                <a:latin typeface="Arial"/>
                <a:ea typeface="Arial"/>
                <a:cs typeface="Arial"/>
                <a:sym typeface="Arial"/>
              </a:rPr>
              <a:t>באתר מסוים לאחרונה?</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5" name="Picture 4">
            <a:extLst>
              <a:ext uri="{FF2B5EF4-FFF2-40B4-BE49-F238E27FC236}">
                <a16:creationId xmlns:a16="http://schemas.microsoft.com/office/drawing/2014/main" id="{ECAC1A06-324D-FCD8-534F-20D5E5628DC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9897" y="3125791"/>
            <a:ext cx="1670449" cy="2542252"/>
          </a:xfrm>
          <a:prstGeom prst="rect">
            <a:avLst/>
          </a:prstGeom>
        </p:spPr>
      </p:pic>
      <p:pic>
        <p:nvPicPr>
          <p:cNvPr id="7" name="Picture 6" descr="כרטיס ירוק כן , כרטיס אדום לא">
            <a:extLst>
              <a:ext uri="{FF2B5EF4-FFF2-40B4-BE49-F238E27FC236}">
                <a16:creationId xmlns:a16="http://schemas.microsoft.com/office/drawing/2014/main" id="{94593768-B505-5F7A-2B3C-5A6F1BBEB5FD}"/>
              </a:ext>
            </a:extLst>
          </p:cNvPr>
          <p:cNvPicPr>
            <a:picLocks noChangeAspect="1"/>
          </p:cNvPicPr>
          <p:nvPr/>
        </p:nvPicPr>
        <p:blipFill>
          <a:blip r:embed="rId4"/>
          <a:stretch>
            <a:fillRect/>
          </a:stretch>
        </p:blipFill>
        <p:spPr>
          <a:xfrm>
            <a:off x="3139183" y="2937932"/>
            <a:ext cx="5913633" cy="392006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6"/>
          <p:cNvSpPr txBox="1">
            <a:spLocks noGrp="1"/>
          </p:cNvSpPr>
          <p:nvPr>
            <p:ph type="title" idx="4294967295"/>
          </p:nvPr>
        </p:nvSpPr>
        <p:spPr>
          <a:xfrm>
            <a:off x="1808922" y="1197368"/>
            <a:ext cx="8730033" cy="150849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40028"/>
              </a:lnSpc>
              <a:spcBef>
                <a:spcPts val="0"/>
              </a:spcBef>
              <a:spcAft>
                <a:spcPts val="0"/>
              </a:spcAft>
              <a:buClr>
                <a:srgbClr val="000000"/>
              </a:buClr>
              <a:buSzPts val="3500"/>
              <a:buFont typeface="Arial"/>
              <a:buNone/>
              <a:tabLst/>
              <a:defRPr/>
            </a:pPr>
            <a:r>
              <a:rPr kumimoji="0" lang="iw-IL" sz="3501" b="0" i="0" u="none" strike="noStrike" kern="0" cap="none" spc="0" normalizeH="0" baseline="0" noProof="0" dirty="0">
                <a:ln>
                  <a:noFill/>
                </a:ln>
                <a:solidFill>
                  <a:srgbClr val="000000"/>
                </a:solidFill>
                <a:effectLst/>
                <a:uLnTx/>
                <a:uFillTx/>
                <a:latin typeface="Arial"/>
                <a:ea typeface="Arial"/>
                <a:cs typeface="Arial"/>
                <a:sym typeface="Arial"/>
              </a:rPr>
              <a:t>האם התקנתם אפליקציה חדשה ונתתם</a:t>
            </a:r>
            <a:r>
              <a:rPr kumimoji="0" lang="he-IL" sz="3501"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iw-IL" sz="3501" b="0" i="0" u="none" strike="noStrike" kern="0" cap="none" spc="0" normalizeH="0" baseline="0" noProof="0" dirty="0">
                <a:ln>
                  <a:noFill/>
                </a:ln>
                <a:solidFill>
                  <a:srgbClr val="000000"/>
                </a:solidFill>
                <a:effectLst/>
                <a:uLnTx/>
                <a:uFillTx/>
                <a:latin typeface="Arial"/>
                <a:ea typeface="Arial"/>
                <a:cs typeface="Arial"/>
                <a:sym typeface="Arial"/>
              </a:rPr>
              <a:t>לה </a:t>
            </a:r>
            <a:r>
              <a:rPr kumimoji="0" lang="iw-IL" sz="3501" b="1" i="0" u="none" strike="noStrike" kern="0" cap="none" spc="0" normalizeH="0" baseline="0" noProof="0" dirty="0">
                <a:ln>
                  <a:noFill/>
                </a:ln>
                <a:solidFill>
                  <a:srgbClr val="000000"/>
                </a:solidFill>
                <a:effectLst/>
                <a:uLnTx/>
                <a:uFillTx/>
                <a:latin typeface="Arial"/>
                <a:ea typeface="Arial"/>
                <a:cs typeface="Arial"/>
                <a:sym typeface="Arial"/>
              </a:rPr>
              <a:t>גישה</a:t>
            </a:r>
            <a:r>
              <a:rPr kumimoji="0" lang="iw-IL" sz="3501" b="0" i="0" u="none" strike="noStrike" kern="0" cap="none" spc="0" normalizeH="0" baseline="0" noProof="0" dirty="0">
                <a:ln>
                  <a:noFill/>
                </a:ln>
                <a:solidFill>
                  <a:srgbClr val="000000"/>
                </a:solidFill>
                <a:effectLst/>
                <a:uLnTx/>
                <a:uFillTx/>
                <a:latin typeface="Arial"/>
                <a:ea typeface="Arial"/>
                <a:cs typeface="Arial"/>
                <a:sym typeface="Arial"/>
              </a:rPr>
              <a:t> לאנשי הקשר או למיקום שלכם?</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 name="Picture 2">
            <a:extLst>
              <a:ext uri="{FF2B5EF4-FFF2-40B4-BE49-F238E27FC236}">
                <a16:creationId xmlns:a16="http://schemas.microsoft.com/office/drawing/2014/main" id="{27B2D939-5B05-D704-9B17-81DDF62B091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0690" y="3640019"/>
            <a:ext cx="1670449" cy="2542252"/>
          </a:xfrm>
          <a:prstGeom prst="rect">
            <a:avLst/>
          </a:prstGeom>
        </p:spPr>
      </p:pic>
      <p:pic>
        <p:nvPicPr>
          <p:cNvPr id="7" name="Picture 6" descr="כרטיס ירוק כן , כרטיס אדום לא">
            <a:extLst>
              <a:ext uri="{FF2B5EF4-FFF2-40B4-BE49-F238E27FC236}">
                <a16:creationId xmlns:a16="http://schemas.microsoft.com/office/drawing/2014/main" id="{8057BD86-26EA-45AD-9C49-46EA87D3F3BB}"/>
              </a:ext>
            </a:extLst>
          </p:cNvPr>
          <p:cNvPicPr>
            <a:picLocks noChangeAspect="1"/>
          </p:cNvPicPr>
          <p:nvPr/>
        </p:nvPicPr>
        <p:blipFill>
          <a:blip r:embed="rId4"/>
          <a:stretch>
            <a:fillRect/>
          </a:stretch>
        </p:blipFill>
        <p:spPr>
          <a:xfrm>
            <a:off x="3139183" y="2937932"/>
            <a:ext cx="5913633" cy="392006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3" name="Picture 2">
            <a:extLst>
              <a:ext uri="{FF2B5EF4-FFF2-40B4-BE49-F238E27FC236}">
                <a16:creationId xmlns:a16="http://schemas.microsoft.com/office/drawing/2014/main" id="{B488CE5D-E217-4A2E-2956-37ABECAE74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99959" y="3595838"/>
            <a:ext cx="1670449" cy="2542252"/>
          </a:xfrm>
          <a:prstGeom prst="rect">
            <a:avLst/>
          </a:prstGeom>
        </p:spPr>
      </p:pic>
      <p:pic>
        <p:nvPicPr>
          <p:cNvPr id="7" name="Picture 6" descr="כרטיס ירוק כן , כרטיס אדום לא">
            <a:extLst>
              <a:ext uri="{FF2B5EF4-FFF2-40B4-BE49-F238E27FC236}">
                <a16:creationId xmlns:a16="http://schemas.microsoft.com/office/drawing/2014/main" id="{2E0ACE04-1E05-4252-0961-9259B7828628}"/>
              </a:ext>
            </a:extLst>
          </p:cNvPr>
          <p:cNvPicPr>
            <a:picLocks noChangeAspect="1"/>
          </p:cNvPicPr>
          <p:nvPr/>
        </p:nvPicPr>
        <p:blipFill>
          <a:blip r:embed="rId4"/>
          <a:stretch>
            <a:fillRect/>
          </a:stretch>
        </p:blipFill>
        <p:spPr>
          <a:xfrm>
            <a:off x="3139183" y="2937932"/>
            <a:ext cx="5913633" cy="3920068"/>
          </a:xfrm>
          <a:prstGeom prst="rect">
            <a:avLst/>
          </a:prstGeom>
        </p:spPr>
      </p:pic>
      <p:sp>
        <p:nvSpPr>
          <p:cNvPr id="2" name="TextBox 1">
            <a:extLst>
              <a:ext uri="{FF2B5EF4-FFF2-40B4-BE49-F238E27FC236}">
                <a16:creationId xmlns:a16="http://schemas.microsoft.com/office/drawing/2014/main" id="{08F03AA9-6E24-DF22-69E8-BA97E44EA73D}"/>
              </a:ext>
            </a:extLst>
          </p:cNvPr>
          <p:cNvSpPr txBox="1"/>
          <p:nvPr/>
        </p:nvSpPr>
        <p:spPr>
          <a:xfrm>
            <a:off x="1793330" y="969983"/>
            <a:ext cx="8150088" cy="630942"/>
          </a:xfrm>
          <a:prstGeom prst="rect">
            <a:avLst/>
          </a:prstGeom>
          <a:noFill/>
        </p:spPr>
        <p:txBody>
          <a:bodyPr wrap="square" rtlCol="1">
            <a:spAutoFit/>
          </a:bodyPr>
          <a:lstStyle/>
          <a:p>
            <a:pPr algn="r" rtl="1"/>
            <a:r>
              <a:rPr lang="he-IL" sz="3500" dirty="0"/>
              <a:t>האם ביצעתם רכישה באינטרנט לאחרונה?</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8"/>
          <p:cNvSpPr txBox="1">
            <a:spLocks noGrp="1"/>
          </p:cNvSpPr>
          <p:nvPr>
            <p:ph type="title" idx="4294967295"/>
          </p:nvPr>
        </p:nvSpPr>
        <p:spPr>
          <a:xfrm>
            <a:off x="2179981" y="675197"/>
            <a:ext cx="7832035" cy="226273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40028"/>
              </a:lnSpc>
              <a:spcBef>
                <a:spcPts val="0"/>
              </a:spcBef>
              <a:spcAft>
                <a:spcPts val="0"/>
              </a:spcAft>
              <a:buClr>
                <a:srgbClr val="000000"/>
              </a:buClr>
              <a:buSzPts val="3500"/>
              <a:buFont typeface="Arial"/>
              <a:buNone/>
              <a:tabLst/>
              <a:defRPr/>
            </a:pPr>
            <a:r>
              <a:rPr kumimoji="0" lang="iw-IL" sz="3501" b="0" i="0" u="none" strike="noStrike" kern="0" cap="none" spc="0" normalizeH="0" baseline="0" noProof="0" dirty="0">
                <a:ln>
                  <a:noFill/>
                </a:ln>
                <a:solidFill>
                  <a:srgbClr val="000000"/>
                </a:solidFill>
                <a:effectLst/>
                <a:uLnTx/>
                <a:uFillTx/>
                <a:latin typeface="Arial"/>
                <a:ea typeface="Arial"/>
                <a:cs typeface="Arial"/>
                <a:sym typeface="Arial"/>
              </a:rPr>
              <a:t>האם השתמשתם בכלי בינה מלאכותית (</a:t>
            </a:r>
            <a:r>
              <a:rPr kumimoji="0" lang="en-US" sz="3501" b="0" i="0" u="none" strike="noStrike" kern="0" cap="none" spc="0" normalizeH="0" baseline="0" noProof="0" dirty="0">
                <a:ln>
                  <a:noFill/>
                </a:ln>
                <a:solidFill>
                  <a:srgbClr val="000000"/>
                </a:solidFill>
                <a:effectLst/>
                <a:uLnTx/>
                <a:uFillTx/>
                <a:latin typeface="Arial"/>
                <a:ea typeface="Arial"/>
                <a:cs typeface="Arial"/>
                <a:sym typeface="Arial"/>
              </a:rPr>
              <a:t>AI) </a:t>
            </a:r>
            <a:r>
              <a:rPr kumimoji="0" lang="iw-IL" sz="3501" b="0" i="0" u="none" strike="noStrike" kern="0" cap="none" spc="0" normalizeH="0" baseline="0" noProof="0" dirty="0">
                <a:ln>
                  <a:noFill/>
                </a:ln>
                <a:solidFill>
                  <a:srgbClr val="000000"/>
                </a:solidFill>
                <a:effectLst/>
                <a:uLnTx/>
                <a:uFillTx/>
                <a:latin typeface="Arial"/>
                <a:ea typeface="Arial"/>
                <a:cs typeface="Arial"/>
                <a:sym typeface="Arial"/>
              </a:rPr>
              <a:t>והעליתם לשם מידע אישי או תמונות שלכם </a:t>
            </a:r>
            <a:r>
              <a:rPr kumimoji="0" lang="he-IL" sz="3501"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iw-IL" sz="3501" b="0" i="0" u="none" strike="noStrike" kern="0" cap="none" spc="0" normalizeH="0" baseline="0" noProof="0" dirty="0">
                <a:ln>
                  <a:noFill/>
                </a:ln>
                <a:solidFill>
                  <a:srgbClr val="000000"/>
                </a:solidFill>
                <a:effectLst/>
                <a:uLnTx/>
                <a:uFillTx/>
                <a:latin typeface="Arial"/>
                <a:ea typeface="Arial"/>
                <a:cs typeface="Arial"/>
                <a:sym typeface="Arial"/>
              </a:rPr>
              <a:t>ו</a:t>
            </a:r>
            <a:r>
              <a:rPr kumimoji="0" lang="he-IL" sz="3501" b="0" i="0" u="none" strike="noStrike" kern="0" cap="none" spc="0" normalizeH="0" baseline="0" noProof="0" dirty="0">
                <a:ln>
                  <a:noFill/>
                </a:ln>
                <a:solidFill>
                  <a:srgbClr val="000000"/>
                </a:solidFill>
                <a:effectLst/>
                <a:uLnTx/>
                <a:uFillTx/>
                <a:latin typeface="Arial"/>
                <a:ea typeface="Arial"/>
                <a:cs typeface="Arial"/>
                <a:sym typeface="Arial"/>
              </a:rPr>
              <a:t>/או </a:t>
            </a:r>
            <a:r>
              <a:rPr kumimoji="0" lang="iw-IL" sz="3501" b="0" i="0" u="none" strike="noStrike" kern="0" cap="none" spc="0" normalizeH="0" baseline="0" noProof="0" dirty="0">
                <a:ln>
                  <a:noFill/>
                </a:ln>
                <a:solidFill>
                  <a:srgbClr val="000000"/>
                </a:solidFill>
                <a:effectLst/>
                <a:uLnTx/>
                <a:uFillTx/>
                <a:latin typeface="Arial"/>
                <a:ea typeface="Arial"/>
                <a:cs typeface="Arial"/>
                <a:sym typeface="Arial"/>
              </a:rPr>
              <a:t>של המשפחה?</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 name="Picture 2">
            <a:extLst>
              <a:ext uri="{FF2B5EF4-FFF2-40B4-BE49-F238E27FC236}">
                <a16:creationId xmlns:a16="http://schemas.microsoft.com/office/drawing/2014/main" id="{2A48F6C0-A82D-7E6C-88E5-ED7CEB08A22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9897" y="3611943"/>
            <a:ext cx="1670449" cy="2542252"/>
          </a:xfrm>
          <a:prstGeom prst="rect">
            <a:avLst/>
          </a:prstGeom>
        </p:spPr>
      </p:pic>
      <p:pic>
        <p:nvPicPr>
          <p:cNvPr id="7" name="Picture 6" descr="כרטיס ירוק כן , כרטיס אדום לא">
            <a:extLst>
              <a:ext uri="{FF2B5EF4-FFF2-40B4-BE49-F238E27FC236}">
                <a16:creationId xmlns:a16="http://schemas.microsoft.com/office/drawing/2014/main" id="{17F6D24F-0FAA-13D3-4128-A5AB05D939A5}"/>
              </a:ext>
            </a:extLst>
          </p:cNvPr>
          <p:cNvPicPr>
            <a:picLocks noChangeAspect="1"/>
          </p:cNvPicPr>
          <p:nvPr/>
        </p:nvPicPr>
        <p:blipFill>
          <a:blip r:embed="rId4"/>
          <a:stretch>
            <a:fillRect/>
          </a:stretch>
        </p:blipFill>
        <p:spPr>
          <a:xfrm>
            <a:off x="3139183" y="2937932"/>
            <a:ext cx="5913633" cy="392006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5" name="Picture 4" descr="מזל טוב">
            <a:extLst>
              <a:ext uri="{FF2B5EF4-FFF2-40B4-BE49-F238E27FC236}">
                <a16:creationId xmlns:a16="http://schemas.microsoft.com/office/drawing/2014/main" id="{B8EE0270-AABF-C8FC-7BF2-137EF0A73A03}"/>
              </a:ext>
            </a:extLst>
          </p:cNvPr>
          <p:cNvPicPr>
            <a:picLocks noChangeAspect="1"/>
          </p:cNvPicPr>
          <p:nvPr/>
        </p:nvPicPr>
        <p:blipFill>
          <a:blip r:embed="rId3"/>
          <a:srcRect b="15074"/>
          <a:stretch>
            <a:fillRect/>
          </a:stretch>
        </p:blipFill>
        <p:spPr>
          <a:xfrm>
            <a:off x="2238789" y="1039191"/>
            <a:ext cx="7714422" cy="4367696"/>
          </a:xfrm>
          <a:prstGeom prst="rect">
            <a:avLst/>
          </a:prstGeom>
        </p:spPr>
      </p:pic>
      <p:sp>
        <p:nvSpPr>
          <p:cNvPr id="10" name="Rectangle 9">
            <a:extLst>
              <a:ext uri="{FF2B5EF4-FFF2-40B4-BE49-F238E27FC236}">
                <a16:creationId xmlns:a16="http://schemas.microsoft.com/office/drawing/2014/main" id="{5734C762-677E-E522-7E80-8A4EEE009F35}"/>
              </a:ext>
            </a:extLst>
          </p:cNvPr>
          <p:cNvSpPr/>
          <p:nvPr/>
        </p:nvSpPr>
        <p:spPr>
          <a:xfrm>
            <a:off x="2565944" y="2484783"/>
            <a:ext cx="6220247" cy="769441"/>
          </a:xfrm>
          <a:prstGeom prst="rect">
            <a:avLst/>
          </a:prstGeom>
          <a:noFill/>
        </p:spPr>
        <p:txBody>
          <a:bodyPr wrap="square" lIns="91440" tIns="45720" rIns="91440" bIns="45720">
            <a:spAutoFit/>
          </a:bodyPr>
          <a:lstStyle/>
          <a:p>
            <a:pPr algn="ctr"/>
            <a:r>
              <a:rPr lang="he-IL"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השארתם עקבות דיגיטליים</a:t>
            </a:r>
            <a:endPar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4FBFD6-1D86-1B6E-B147-EFB3BFD6D950}"/>
              </a:ext>
            </a:extLst>
          </p:cNvPr>
          <p:cNvSpPr txBox="1">
            <a:spLocks noGrp="1"/>
          </p:cNvSpPr>
          <p:nvPr>
            <p:ph type="title" idx="4294967295"/>
          </p:nvPr>
        </p:nvSpPr>
        <p:spPr>
          <a:xfrm>
            <a:off x="2822712" y="936158"/>
            <a:ext cx="653994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3600" b="1" i="0" u="none" strike="noStrike" kern="0" cap="none" spc="0" normalizeH="0" baseline="0" noProof="0" dirty="0">
                <a:ln>
                  <a:noFill/>
                </a:ln>
                <a:solidFill>
                  <a:schemeClr val="accent1"/>
                </a:solidFill>
                <a:effectLst/>
                <a:uLnTx/>
                <a:uFillTx/>
                <a:latin typeface="Arial"/>
                <a:ea typeface="Arial"/>
                <a:cs typeface="Arial"/>
                <a:sym typeface="Arial"/>
              </a:rPr>
              <a:t>עקבות/ טביעות אצבע דיגיטליות </a:t>
            </a:r>
          </a:p>
        </p:txBody>
      </p:sp>
      <p:pic>
        <p:nvPicPr>
          <p:cNvPr id="7" name="Picture 6" descr="תמונה שמתארת טביעצ רגל דיגיטלית שהיא מכלול הנתונים והמידע שאדם משאיר אחריו ברשת">
            <a:extLst>
              <a:ext uri="{FF2B5EF4-FFF2-40B4-BE49-F238E27FC236}">
                <a16:creationId xmlns:a16="http://schemas.microsoft.com/office/drawing/2014/main" id="{144DC527-6414-7D22-4D96-8EF957898996}"/>
              </a:ext>
            </a:extLst>
          </p:cNvPr>
          <p:cNvPicPr>
            <a:picLocks noChangeAspect="1"/>
          </p:cNvPicPr>
          <p:nvPr/>
        </p:nvPicPr>
        <p:blipFill>
          <a:blip r:embed="rId3"/>
          <a:stretch>
            <a:fillRect/>
          </a:stretch>
        </p:blipFill>
        <p:spPr>
          <a:xfrm>
            <a:off x="2524539" y="2037794"/>
            <a:ext cx="6838122" cy="37277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41672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B36B66-3A80-A925-7EF0-CCD5F617ABC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399597" y="1204802"/>
            <a:ext cx="7440408" cy="4960272"/>
          </a:xfrm>
          <a:prstGeom prst="rect">
            <a:avLst/>
          </a:prstGeom>
          <a:ln>
            <a:noFill/>
          </a:ln>
          <a:effectLst>
            <a:outerShdw blurRad="292100" dist="139700" dir="2700000" algn="tl" rotWithShape="0">
              <a:srgbClr val="333333">
                <a:alpha val="65000"/>
              </a:srgbClr>
            </a:outerShdw>
          </a:effectLst>
        </p:spPr>
      </p:pic>
      <p:sp>
        <p:nvSpPr>
          <p:cNvPr id="7" name="Title 6">
            <a:extLst>
              <a:ext uri="{FF2B5EF4-FFF2-40B4-BE49-F238E27FC236}">
                <a16:creationId xmlns:a16="http://schemas.microsoft.com/office/drawing/2014/main" id="{A39C5847-BDE6-2569-2631-BE6779517258}"/>
              </a:ext>
              <a:ext uri="{C183D7F6-B498-43B3-948B-1728B52AA6E4}">
                <adec:decorative xmlns:adec="http://schemas.microsoft.com/office/drawing/2017/decorative" val="1"/>
              </a:ext>
            </a:extLst>
          </p:cNvPr>
          <p:cNvSpPr txBox="1">
            <a:spLocks noGrp="1"/>
          </p:cNvSpPr>
          <p:nvPr>
            <p:ph type="title" idx="4294967295"/>
          </p:nvPr>
        </p:nvSpPr>
        <p:spPr>
          <a:xfrm>
            <a:off x="5680784" y="369760"/>
            <a:ext cx="60935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3600" b="1" i="0" u="none" strike="noStrike" kern="0" cap="none" spc="0" normalizeH="0" baseline="0" noProof="0" dirty="0">
                <a:ln>
                  <a:noFill/>
                </a:ln>
                <a:solidFill>
                  <a:schemeClr val="accent1"/>
                </a:solidFill>
                <a:effectLst/>
                <a:uLnTx/>
                <a:uFillTx/>
                <a:latin typeface="Arial"/>
                <a:ea typeface="Arial"/>
                <a:cs typeface="Arial"/>
                <a:sym typeface="Arial"/>
              </a:rPr>
              <a:t>סוגי עקבות דיגיטליים</a:t>
            </a:r>
          </a:p>
        </p:txBody>
      </p:sp>
      <p:sp>
        <p:nvSpPr>
          <p:cNvPr id="8" name="TextBox 7">
            <a:extLst>
              <a:ext uri="{FF2B5EF4-FFF2-40B4-BE49-F238E27FC236}">
                <a16:creationId xmlns:a16="http://schemas.microsoft.com/office/drawing/2014/main" id="{BD8E0DA2-EB1A-E108-C666-CCF27782763D}"/>
              </a:ext>
            </a:extLst>
          </p:cNvPr>
          <p:cNvSpPr txBox="1"/>
          <p:nvPr/>
        </p:nvSpPr>
        <p:spPr>
          <a:xfrm>
            <a:off x="298174" y="2407665"/>
            <a:ext cx="2862470" cy="2554545"/>
          </a:xfrm>
          <a:prstGeom prst="rect">
            <a:avLst/>
          </a:prstGeom>
          <a:noFill/>
        </p:spPr>
        <p:txBody>
          <a:bodyPr wrap="square">
            <a:spAutoFit/>
          </a:bodyPr>
          <a:lstStyle/>
          <a:p>
            <a:pPr algn="ctr" rtl="1"/>
            <a:r>
              <a:rPr lang="he-IL" sz="3200" b="1" dirty="0">
                <a:solidFill>
                  <a:schemeClr val="accent1"/>
                </a:solidFill>
              </a:rPr>
              <a:t>מה אנחנו רואים בתמונה ?</a:t>
            </a:r>
          </a:p>
          <a:p>
            <a:pPr algn="ctr" rtl="1"/>
            <a:r>
              <a:rPr lang="he-IL" sz="3200" b="1" dirty="0">
                <a:solidFill>
                  <a:schemeClr val="accent1"/>
                </a:solidFill>
              </a:rPr>
              <a:t> על מה מסתכלים הילדים?</a:t>
            </a:r>
          </a:p>
        </p:txBody>
      </p:sp>
    </p:spTree>
    <p:extLst>
      <p:ext uri="{BB962C8B-B14F-4D97-AF65-F5344CB8AC3E}">
        <p14:creationId xmlns:p14="http://schemas.microsoft.com/office/powerpoint/2010/main" val="947592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E8979-A3FA-CBEA-3E92-C5C5E56BC7EC}"/>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421F401F-7DDC-3AA7-2041-DC575C4319E2}"/>
              </a:ext>
              <a:ext uri="{C183D7F6-B498-43B3-948B-1728B52AA6E4}">
                <adec:decorative xmlns:adec="http://schemas.microsoft.com/office/drawing/2017/decorative" val="1"/>
              </a:ext>
            </a:extLst>
          </p:cNvPr>
          <p:cNvPicPr>
            <a:picLocks noChangeAspect="1"/>
          </p:cNvPicPr>
          <p:nvPr/>
        </p:nvPicPr>
        <p:blipFill>
          <a:blip r:embed="rId3"/>
          <a:srcRect l="27262" r="26711"/>
          <a:stretch>
            <a:fillRect/>
          </a:stretch>
        </p:blipFill>
        <p:spPr>
          <a:xfrm>
            <a:off x="8512863" y="2222547"/>
            <a:ext cx="1848673" cy="2677657"/>
          </a:xfrm>
          <a:prstGeom prst="rect">
            <a:avLst/>
          </a:prstGeom>
          <a:ln>
            <a:noFill/>
          </a:ln>
          <a:effectLst>
            <a:outerShdw blurRad="292100" dist="139700" dir="2700000" algn="tl" rotWithShape="0">
              <a:srgbClr val="333333">
                <a:alpha val="65000"/>
              </a:srgbClr>
            </a:outerShdw>
          </a:effectLst>
        </p:spPr>
      </p:pic>
      <p:pic>
        <p:nvPicPr>
          <p:cNvPr id="21" name="Picture 20">
            <a:extLst>
              <a:ext uri="{FF2B5EF4-FFF2-40B4-BE49-F238E27FC236}">
                <a16:creationId xmlns:a16="http://schemas.microsoft.com/office/drawing/2014/main" id="{8D385E51-92B3-F2E8-1200-4D34180ED56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283224" y="2267142"/>
            <a:ext cx="1880652" cy="2677657"/>
          </a:xfrm>
          <a:prstGeom prst="rect">
            <a:avLst/>
          </a:prstGeom>
          <a:ln>
            <a:noFill/>
          </a:ln>
          <a:effectLst>
            <a:outerShdw blurRad="292100" dist="139700" dir="2700000" algn="tl" rotWithShape="0">
              <a:srgbClr val="333333">
                <a:alpha val="65000"/>
              </a:srgbClr>
            </a:outerShdw>
          </a:effectLst>
        </p:spPr>
      </p:pic>
      <p:sp>
        <p:nvSpPr>
          <p:cNvPr id="17" name="Title 16">
            <a:extLst>
              <a:ext uri="{FF2B5EF4-FFF2-40B4-BE49-F238E27FC236}">
                <a16:creationId xmlns:a16="http://schemas.microsoft.com/office/drawing/2014/main" id="{1F39923D-AE7D-7D4C-96BA-9A432C94F00A}"/>
              </a:ext>
            </a:extLst>
          </p:cNvPr>
          <p:cNvSpPr txBox="1">
            <a:spLocks noGrp="1"/>
          </p:cNvSpPr>
          <p:nvPr>
            <p:ph type="title" idx="4294967295"/>
          </p:nvPr>
        </p:nvSpPr>
        <p:spPr>
          <a:xfrm>
            <a:off x="5680784" y="369760"/>
            <a:ext cx="60935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3600" b="1" i="0" u="none" strike="noStrike" kern="0" cap="none" spc="0" normalizeH="0" baseline="0" noProof="0" dirty="0">
                <a:ln>
                  <a:noFill/>
                </a:ln>
                <a:solidFill>
                  <a:schemeClr val="accent1"/>
                </a:solidFill>
                <a:effectLst/>
                <a:uLnTx/>
                <a:uFillTx/>
                <a:latin typeface="Arial"/>
                <a:ea typeface="Arial"/>
                <a:cs typeface="Arial"/>
                <a:sym typeface="Arial"/>
              </a:rPr>
              <a:t>סוגי עקבות דיגיטליים</a:t>
            </a:r>
          </a:p>
        </p:txBody>
      </p:sp>
      <p:sp>
        <p:nvSpPr>
          <p:cNvPr id="11" name="TextBox 10">
            <a:extLst>
              <a:ext uri="{FF2B5EF4-FFF2-40B4-BE49-F238E27FC236}">
                <a16:creationId xmlns:a16="http://schemas.microsoft.com/office/drawing/2014/main" id="{63D5EC5C-E5A0-2084-6AA8-C80A56FA9BAB}"/>
              </a:ext>
            </a:extLst>
          </p:cNvPr>
          <p:cNvSpPr txBox="1"/>
          <p:nvPr/>
        </p:nvSpPr>
        <p:spPr>
          <a:xfrm>
            <a:off x="2441711" y="1204989"/>
            <a:ext cx="7563678" cy="584775"/>
          </a:xfrm>
          <a:prstGeom prst="rect">
            <a:avLst/>
          </a:prstGeom>
          <a:noFill/>
        </p:spPr>
        <p:txBody>
          <a:bodyPr wrap="square">
            <a:spAutoFit/>
          </a:bodyPr>
          <a:lstStyle/>
          <a:p>
            <a:pPr algn="r" rtl="1">
              <a:buNone/>
            </a:pPr>
            <a:r>
              <a:rPr lang="he-IL" sz="3200" b="1" dirty="0">
                <a:solidFill>
                  <a:schemeClr val="accent1"/>
                </a:solidFill>
              </a:rPr>
              <a:t>1. רשתות חברתיות (טיקטוק, </a:t>
            </a:r>
            <a:r>
              <a:rPr lang="he-IL" sz="3200" b="1" dirty="0" err="1">
                <a:solidFill>
                  <a:schemeClr val="accent1"/>
                </a:solidFill>
              </a:rPr>
              <a:t>אינסטגרם</a:t>
            </a:r>
            <a:r>
              <a:rPr lang="he-IL" sz="3200" b="1" dirty="0">
                <a:solidFill>
                  <a:schemeClr val="accent1"/>
                </a:solidFill>
              </a:rPr>
              <a:t>) </a:t>
            </a:r>
            <a:endParaRPr lang="he-IL" sz="3200" dirty="0">
              <a:solidFill>
                <a:schemeClr val="accent1"/>
              </a:solidFill>
            </a:endParaRPr>
          </a:p>
        </p:txBody>
      </p:sp>
      <p:sp>
        <p:nvSpPr>
          <p:cNvPr id="12" name="TextBox 11">
            <a:extLst>
              <a:ext uri="{FF2B5EF4-FFF2-40B4-BE49-F238E27FC236}">
                <a16:creationId xmlns:a16="http://schemas.microsoft.com/office/drawing/2014/main" id="{34C57371-85A4-50D9-3F1D-FA2855325052}"/>
              </a:ext>
            </a:extLst>
          </p:cNvPr>
          <p:cNvSpPr txBox="1"/>
          <p:nvPr/>
        </p:nvSpPr>
        <p:spPr>
          <a:xfrm>
            <a:off x="7797245" y="5129789"/>
            <a:ext cx="2885662" cy="954107"/>
          </a:xfrm>
          <a:prstGeom prst="rect">
            <a:avLst/>
          </a:prstGeom>
          <a:noFill/>
        </p:spPr>
        <p:txBody>
          <a:bodyPr wrap="square" rtlCol="1">
            <a:spAutoFit/>
          </a:bodyPr>
          <a:lstStyle/>
          <a:p>
            <a:pPr algn="r" rtl="1"/>
            <a:r>
              <a:rPr lang="he-IL" sz="3200" dirty="0"/>
              <a:t>תגובות ולייקים  </a:t>
            </a:r>
          </a:p>
          <a:p>
            <a:pPr algn="r" rtl="1"/>
            <a:endParaRPr lang="he-IL" sz="2400" dirty="0"/>
          </a:p>
        </p:txBody>
      </p:sp>
      <p:sp>
        <p:nvSpPr>
          <p:cNvPr id="14" name="TextBox 13">
            <a:extLst>
              <a:ext uri="{FF2B5EF4-FFF2-40B4-BE49-F238E27FC236}">
                <a16:creationId xmlns:a16="http://schemas.microsoft.com/office/drawing/2014/main" id="{DF53449D-C7E2-B5ED-DA35-DCCEA2EB30CA}"/>
              </a:ext>
              <a:ext uri="{C183D7F6-B498-43B3-948B-1728B52AA6E4}">
                <adec:decorative xmlns:adec="http://schemas.microsoft.com/office/drawing/2017/decorative" val="1"/>
              </a:ext>
            </a:extLst>
          </p:cNvPr>
          <p:cNvSpPr txBox="1"/>
          <p:nvPr/>
        </p:nvSpPr>
        <p:spPr>
          <a:xfrm>
            <a:off x="4901648" y="5129789"/>
            <a:ext cx="2643804" cy="584775"/>
          </a:xfrm>
          <a:prstGeom prst="rect">
            <a:avLst/>
          </a:prstGeom>
          <a:noFill/>
        </p:spPr>
        <p:txBody>
          <a:bodyPr wrap="square" rtlCol="1">
            <a:spAutoFit/>
          </a:bodyPr>
          <a:lstStyle/>
          <a:p>
            <a:pPr algn="r" rtl="1"/>
            <a:r>
              <a:rPr lang="he-IL" sz="3200" dirty="0"/>
              <a:t>תמונות</a:t>
            </a:r>
            <a:r>
              <a:rPr lang="he-IL" sz="2400" dirty="0"/>
              <a:t> </a:t>
            </a:r>
            <a:r>
              <a:rPr lang="he-IL" sz="3200" dirty="0"/>
              <a:t>וסטוריז</a:t>
            </a:r>
          </a:p>
        </p:txBody>
      </p:sp>
      <p:sp>
        <p:nvSpPr>
          <p:cNvPr id="15" name="TextBox 14">
            <a:extLst>
              <a:ext uri="{FF2B5EF4-FFF2-40B4-BE49-F238E27FC236}">
                <a16:creationId xmlns:a16="http://schemas.microsoft.com/office/drawing/2014/main" id="{79758B48-620F-07C9-79F3-4D23EA570245}"/>
              </a:ext>
            </a:extLst>
          </p:cNvPr>
          <p:cNvSpPr txBox="1"/>
          <p:nvPr/>
        </p:nvSpPr>
        <p:spPr>
          <a:xfrm>
            <a:off x="1074682" y="5069408"/>
            <a:ext cx="2445026" cy="584775"/>
          </a:xfrm>
          <a:prstGeom prst="rect">
            <a:avLst/>
          </a:prstGeom>
          <a:noFill/>
        </p:spPr>
        <p:txBody>
          <a:bodyPr wrap="square" rtlCol="1">
            <a:spAutoFit/>
          </a:bodyPr>
          <a:lstStyle/>
          <a:p>
            <a:pPr algn="r" rtl="1"/>
            <a:r>
              <a:rPr lang="he-IL" sz="3200" dirty="0"/>
              <a:t>שיתוף/הפצה  </a:t>
            </a:r>
          </a:p>
        </p:txBody>
      </p:sp>
      <p:pic>
        <p:nvPicPr>
          <p:cNvPr id="3" name="Picture 2">
            <a:extLst>
              <a:ext uri="{FF2B5EF4-FFF2-40B4-BE49-F238E27FC236}">
                <a16:creationId xmlns:a16="http://schemas.microsoft.com/office/drawing/2014/main" id="{256A16EE-162D-C729-890B-C24246360B86}"/>
              </a:ext>
            </a:extLst>
          </p:cNvPr>
          <p:cNvPicPr>
            <a:picLocks noChangeAspect="1"/>
          </p:cNvPicPr>
          <p:nvPr/>
        </p:nvPicPr>
        <p:blipFill>
          <a:blip r:embed="rId5"/>
          <a:stretch>
            <a:fillRect/>
          </a:stretch>
        </p:blipFill>
        <p:spPr>
          <a:xfrm>
            <a:off x="930167" y="2277427"/>
            <a:ext cx="2734057" cy="26673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2740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C73AD-B194-5A0B-C83D-5E0AC3C1197F}"/>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DEAAD22F-0C2B-E1F0-DFC4-1390F2EDCC29}"/>
              </a:ext>
            </a:extLst>
          </p:cNvPr>
          <p:cNvSpPr txBox="1">
            <a:spLocks noGrp="1"/>
          </p:cNvSpPr>
          <p:nvPr>
            <p:ph type="title" idx="4294967295"/>
          </p:nvPr>
        </p:nvSpPr>
        <p:spPr>
          <a:xfrm>
            <a:off x="5680784" y="369760"/>
            <a:ext cx="60935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3600" b="1" i="0" u="none" strike="noStrike" kern="0" cap="none" spc="0" normalizeH="0" baseline="0" noProof="0" dirty="0">
                <a:ln>
                  <a:noFill/>
                </a:ln>
                <a:solidFill>
                  <a:schemeClr val="accent1"/>
                </a:solidFill>
                <a:effectLst/>
                <a:uLnTx/>
                <a:uFillTx/>
                <a:latin typeface="Arial"/>
                <a:ea typeface="Arial"/>
                <a:cs typeface="Arial"/>
                <a:sym typeface="Arial"/>
              </a:rPr>
              <a:t>סוגי עקבות דיגיטליים</a:t>
            </a:r>
          </a:p>
        </p:txBody>
      </p:sp>
      <p:sp>
        <p:nvSpPr>
          <p:cNvPr id="11" name="TextBox 10">
            <a:extLst>
              <a:ext uri="{FF2B5EF4-FFF2-40B4-BE49-F238E27FC236}">
                <a16:creationId xmlns:a16="http://schemas.microsoft.com/office/drawing/2014/main" id="{2B14BE5B-C4B1-E2E7-D286-D61E3D1D44FB}"/>
              </a:ext>
            </a:extLst>
          </p:cNvPr>
          <p:cNvSpPr txBox="1"/>
          <p:nvPr/>
        </p:nvSpPr>
        <p:spPr>
          <a:xfrm>
            <a:off x="2441711" y="1204989"/>
            <a:ext cx="7563678" cy="584775"/>
          </a:xfrm>
          <a:prstGeom prst="rect">
            <a:avLst/>
          </a:prstGeom>
          <a:noFill/>
        </p:spPr>
        <p:txBody>
          <a:bodyPr wrap="square">
            <a:spAutoFit/>
          </a:bodyPr>
          <a:lstStyle/>
          <a:p>
            <a:pPr algn="r" rtl="1">
              <a:buNone/>
            </a:pPr>
            <a:r>
              <a:rPr lang="he-IL" sz="3200" b="1" dirty="0">
                <a:solidFill>
                  <a:schemeClr val="accent1"/>
                </a:solidFill>
              </a:rPr>
              <a:t>2. משחקי רשת וצ'אטים</a:t>
            </a:r>
            <a:endParaRPr lang="he-IL" sz="3200" dirty="0">
              <a:solidFill>
                <a:schemeClr val="accent1"/>
              </a:solidFill>
            </a:endParaRPr>
          </a:p>
        </p:txBody>
      </p:sp>
      <p:pic>
        <p:nvPicPr>
          <p:cNvPr id="8" name="Picture 7" descr="תמונה שמתארת טביעת אבצע שמשאירים במשחקי רשת וצ'אטים : משחקי וידיו, שיחות דיסקורד והודעות וואטסאפ">
            <a:extLst>
              <a:ext uri="{FF2B5EF4-FFF2-40B4-BE49-F238E27FC236}">
                <a16:creationId xmlns:a16="http://schemas.microsoft.com/office/drawing/2014/main" id="{B9DCFAE1-DF3B-5345-09C5-54C9B0D144CF}"/>
              </a:ext>
            </a:extLst>
          </p:cNvPr>
          <p:cNvPicPr>
            <a:picLocks noChangeAspect="1"/>
          </p:cNvPicPr>
          <p:nvPr/>
        </p:nvPicPr>
        <p:blipFill>
          <a:blip r:embed="rId3"/>
          <a:stretch>
            <a:fillRect/>
          </a:stretch>
        </p:blipFill>
        <p:spPr>
          <a:xfrm>
            <a:off x="1967947" y="1978662"/>
            <a:ext cx="7822094" cy="42700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6602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74A69-70F3-1D1D-C1F2-66C2F30E9636}"/>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EB699FE9-E3FB-2F07-0954-870C87FA0606}"/>
              </a:ext>
            </a:extLst>
          </p:cNvPr>
          <p:cNvSpPr txBox="1">
            <a:spLocks noGrp="1"/>
          </p:cNvSpPr>
          <p:nvPr>
            <p:ph type="title" idx="4294967295"/>
          </p:nvPr>
        </p:nvSpPr>
        <p:spPr>
          <a:xfrm>
            <a:off x="5680784" y="369760"/>
            <a:ext cx="60935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3600" b="1" i="0" u="none" strike="noStrike" kern="0" cap="none" spc="0" normalizeH="0" baseline="0" noProof="0" dirty="0">
                <a:ln>
                  <a:noFill/>
                </a:ln>
                <a:solidFill>
                  <a:schemeClr val="accent1"/>
                </a:solidFill>
                <a:effectLst/>
                <a:uLnTx/>
                <a:uFillTx/>
                <a:latin typeface="Arial"/>
                <a:ea typeface="Arial"/>
                <a:cs typeface="Arial"/>
                <a:sym typeface="Arial"/>
              </a:rPr>
              <a:t>סוגי עקבות דיגיטליים</a:t>
            </a:r>
          </a:p>
        </p:txBody>
      </p:sp>
      <p:sp>
        <p:nvSpPr>
          <p:cNvPr id="6" name="TextBox 5">
            <a:extLst>
              <a:ext uri="{FF2B5EF4-FFF2-40B4-BE49-F238E27FC236}">
                <a16:creationId xmlns:a16="http://schemas.microsoft.com/office/drawing/2014/main" id="{187C0C13-F090-0289-BDEF-9E0E34F5529F}"/>
              </a:ext>
            </a:extLst>
          </p:cNvPr>
          <p:cNvSpPr txBox="1"/>
          <p:nvPr/>
        </p:nvSpPr>
        <p:spPr>
          <a:xfrm>
            <a:off x="4611758" y="1094690"/>
            <a:ext cx="4459352" cy="584775"/>
          </a:xfrm>
          <a:prstGeom prst="rect">
            <a:avLst/>
          </a:prstGeom>
          <a:noFill/>
        </p:spPr>
        <p:txBody>
          <a:bodyPr wrap="square">
            <a:spAutoFit/>
          </a:bodyPr>
          <a:lstStyle/>
          <a:p>
            <a:pPr algn="r" rtl="1">
              <a:buNone/>
            </a:pPr>
            <a:r>
              <a:rPr lang="he-IL" sz="3200" b="1" dirty="0">
                <a:solidFill>
                  <a:schemeClr val="accent1"/>
                </a:solidFill>
              </a:rPr>
              <a:t>3. היסטוריה של חיפוש</a:t>
            </a:r>
            <a:endParaRPr lang="en-US" sz="3200" b="1" dirty="0">
              <a:solidFill>
                <a:schemeClr val="accent1"/>
              </a:solidFill>
            </a:endParaRPr>
          </a:p>
        </p:txBody>
      </p:sp>
      <p:pic>
        <p:nvPicPr>
          <p:cNvPr id="3" name="Picture 2" descr="תמונה שמתארת איך משאירים עקבות דיגיטליים על ידי היסטוריית החיפוש: אלגוריתמים שלומדים את ההעדפות שלנו ואוספים מידע ומצאימים את ההמלצות להעדפות שלנו">
            <a:extLst>
              <a:ext uri="{FF2B5EF4-FFF2-40B4-BE49-F238E27FC236}">
                <a16:creationId xmlns:a16="http://schemas.microsoft.com/office/drawing/2014/main" id="{0A3E92D7-F4B6-3416-B0BB-C7B161D605FA}"/>
              </a:ext>
            </a:extLst>
          </p:cNvPr>
          <p:cNvPicPr>
            <a:picLocks noChangeAspect="1"/>
          </p:cNvPicPr>
          <p:nvPr/>
        </p:nvPicPr>
        <p:blipFill>
          <a:blip r:embed="rId3"/>
          <a:stretch>
            <a:fillRect/>
          </a:stretch>
        </p:blipFill>
        <p:spPr>
          <a:xfrm>
            <a:off x="1762536" y="1758065"/>
            <a:ext cx="8216351" cy="44852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67583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04920-A5ED-AC91-A1FB-9FB757646FE4}"/>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99BB4AE0-E60A-87E4-12E1-F6A0143AC6EC}"/>
              </a:ext>
            </a:extLst>
          </p:cNvPr>
          <p:cNvSpPr txBox="1">
            <a:spLocks noGrp="1"/>
          </p:cNvSpPr>
          <p:nvPr>
            <p:ph type="title" idx="4294967295"/>
          </p:nvPr>
        </p:nvSpPr>
        <p:spPr>
          <a:xfrm>
            <a:off x="5680784" y="369760"/>
            <a:ext cx="60935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3600" b="1" i="0" u="none" strike="noStrike" kern="0" cap="none" spc="0" normalizeH="0" baseline="0" noProof="0" dirty="0">
                <a:ln>
                  <a:noFill/>
                </a:ln>
                <a:solidFill>
                  <a:schemeClr val="accent1"/>
                </a:solidFill>
                <a:effectLst/>
                <a:uLnTx/>
                <a:uFillTx/>
                <a:latin typeface="Arial"/>
                <a:ea typeface="Arial"/>
                <a:cs typeface="Arial"/>
                <a:sym typeface="Arial"/>
              </a:rPr>
              <a:t>סוגי עקבות דיגיטליים</a:t>
            </a:r>
          </a:p>
        </p:txBody>
      </p:sp>
      <p:sp>
        <p:nvSpPr>
          <p:cNvPr id="6" name="TextBox 5">
            <a:extLst>
              <a:ext uri="{FF2B5EF4-FFF2-40B4-BE49-F238E27FC236}">
                <a16:creationId xmlns:a16="http://schemas.microsoft.com/office/drawing/2014/main" id="{84114F11-645E-94B9-5D78-E863141208E3}"/>
              </a:ext>
            </a:extLst>
          </p:cNvPr>
          <p:cNvSpPr txBox="1"/>
          <p:nvPr/>
        </p:nvSpPr>
        <p:spPr>
          <a:xfrm>
            <a:off x="4731025" y="1016091"/>
            <a:ext cx="3783493" cy="584775"/>
          </a:xfrm>
          <a:prstGeom prst="rect">
            <a:avLst/>
          </a:prstGeom>
          <a:noFill/>
        </p:spPr>
        <p:txBody>
          <a:bodyPr wrap="square">
            <a:spAutoFit/>
          </a:bodyPr>
          <a:lstStyle/>
          <a:p>
            <a:pPr algn="r" rtl="1">
              <a:buNone/>
            </a:pPr>
            <a:r>
              <a:rPr lang="he-IL" sz="3200" b="1" dirty="0">
                <a:solidFill>
                  <a:schemeClr val="accent1"/>
                </a:solidFill>
              </a:rPr>
              <a:t>4. נתוני מיקום  </a:t>
            </a:r>
            <a:r>
              <a:rPr lang="en-US" sz="3200" b="1" dirty="0">
                <a:solidFill>
                  <a:schemeClr val="accent1"/>
                </a:solidFill>
              </a:rPr>
              <a:t>GPS </a:t>
            </a:r>
          </a:p>
        </p:txBody>
      </p:sp>
      <p:pic>
        <p:nvPicPr>
          <p:cNvPr id="3" name="Picture 2" descr="תמונה שמתארת איך משאירים טביעת רגל דיגיטלית ומידע על ידי שיתופי מיקום">
            <a:extLst>
              <a:ext uri="{FF2B5EF4-FFF2-40B4-BE49-F238E27FC236}">
                <a16:creationId xmlns:a16="http://schemas.microsoft.com/office/drawing/2014/main" id="{AE011DEF-CB3A-433F-D19F-E39E9551E6DF}"/>
              </a:ext>
            </a:extLst>
          </p:cNvPr>
          <p:cNvPicPr>
            <a:picLocks noChangeAspect="1"/>
          </p:cNvPicPr>
          <p:nvPr/>
        </p:nvPicPr>
        <p:blipFill>
          <a:blip r:embed="rId3"/>
          <a:stretch>
            <a:fillRect/>
          </a:stretch>
        </p:blipFill>
        <p:spPr>
          <a:xfrm>
            <a:off x="2223053" y="1709266"/>
            <a:ext cx="8063948" cy="44020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00495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6" name="Title 3">
            <a:extLst>
              <a:ext uri="{FF2B5EF4-FFF2-40B4-BE49-F238E27FC236}">
                <a16:creationId xmlns:a16="http://schemas.microsoft.com/office/drawing/2014/main" id="{B4E9EB8F-B2A4-F57D-96FF-2FA1835BB6A0}"/>
              </a:ext>
            </a:extLst>
          </p:cNvPr>
          <p:cNvSpPr txBox="1">
            <a:spLocks/>
          </p:cNvSpPr>
          <p:nvPr/>
        </p:nvSpPr>
        <p:spPr>
          <a:xfrm>
            <a:off x="1892417" y="319964"/>
            <a:ext cx="8435323" cy="92333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scene3d>
              <a:camera prst="orthographicFront"/>
              <a:lightRig rig="soft" dir="t">
                <a:rot lat="0" lon="0" rev="15600000"/>
              </a:lightRig>
            </a:scene3d>
            <a:sp3d extrusionH="57150" prstMaterial="softEdge">
              <a:bevelT w="25400" h="38100"/>
            </a:sp3d>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Clr>
                <a:srgbClr val="000000"/>
              </a:buClr>
              <a:buSzTx/>
              <a:buFont typeface="Arial"/>
              <a:buNone/>
              <a:defRPr/>
            </a:pPr>
            <a:r>
              <a:rPr lang="he-IL" sz="5400" b="1" dirty="0">
                <a:ln/>
                <a:solidFill>
                  <a:schemeClr val="accent4"/>
                </a:solidFill>
                <a:latin typeface="Arial"/>
                <a:ea typeface="Arial"/>
                <a:cs typeface="Arial"/>
                <a:sym typeface="Arial"/>
              </a:rPr>
              <a:t>סוגי הונאות והנדסה חברתית </a:t>
            </a:r>
            <a:endParaRPr lang="en-US" sz="5400" b="1" dirty="0">
              <a:ln/>
              <a:solidFill>
                <a:schemeClr val="accent4"/>
              </a:solidFill>
              <a:latin typeface="Arial"/>
              <a:ea typeface="Arial"/>
              <a:cs typeface="Arial"/>
              <a:sym typeface="Arial"/>
            </a:endParaRPr>
          </a:p>
        </p:txBody>
      </p:sp>
      <p:sp>
        <p:nvSpPr>
          <p:cNvPr id="320" name="Google Shape;320;p18"/>
          <p:cNvSpPr txBox="1">
            <a:spLocks noGrp="1"/>
          </p:cNvSpPr>
          <p:nvPr>
            <p:ph type="title" idx="4294967295"/>
          </p:nvPr>
        </p:nvSpPr>
        <p:spPr>
          <a:xfrm>
            <a:off x="4637055" y="1498286"/>
            <a:ext cx="6919075" cy="680571"/>
          </a:xfrm>
          <a:prstGeom prst="rect">
            <a:avLst/>
          </a:prstGeom>
          <a:noFill/>
          <a:ln>
            <a:noFill/>
          </a:ln>
        </p:spPr>
        <p:txBody>
          <a:bodyPr spcFirstLastPara="1" wrap="square" lIns="0" tIns="0" rIns="0" bIns="0" anchor="t" anchorCtr="0">
            <a:spAutoFit/>
          </a:bodyPr>
          <a:lstStyle/>
          <a:p>
            <a:pPr marL="0" marR="0" lvl="0" indent="0" algn="ctr" rtl="1">
              <a:lnSpc>
                <a:spcPct val="111019"/>
              </a:lnSpc>
              <a:spcBef>
                <a:spcPts val="0"/>
              </a:spcBef>
              <a:spcAft>
                <a:spcPts val="0"/>
              </a:spcAft>
              <a:buClr>
                <a:srgbClr val="FFC700"/>
              </a:buClr>
              <a:buSzPts val="3984"/>
              <a:buFont typeface="Arial"/>
              <a:buNone/>
            </a:pPr>
            <a:r>
              <a:rPr lang="iw-IL" sz="3984" b="1" i="0" u="none" strike="noStrike" cap="none" dirty="0">
                <a:solidFill>
                  <a:schemeClr val="bg2"/>
                </a:solidFill>
                <a:latin typeface="Arial"/>
                <a:ea typeface="Arial"/>
                <a:cs typeface="Arial"/>
                <a:sym typeface="Arial"/>
              </a:rPr>
              <a:t>הנדסה חברתית</a:t>
            </a:r>
            <a:endParaRPr dirty="0">
              <a:solidFill>
                <a:schemeClr val="bg2"/>
              </a:solidFill>
            </a:endParaRPr>
          </a:p>
        </p:txBody>
      </p:sp>
      <p:pic>
        <p:nvPicPr>
          <p:cNvPr id="3" name="Picture 2">
            <a:extLst>
              <a:ext uri="{FF2B5EF4-FFF2-40B4-BE49-F238E27FC236}">
                <a16:creationId xmlns:a16="http://schemas.microsoft.com/office/drawing/2014/main" id="{8F45456C-115D-BC0F-1AC0-27EAACB80CA7}"/>
              </a:ext>
              <a:ext uri="{C183D7F6-B498-43B3-948B-1728B52AA6E4}">
                <adec:decorative xmlns:adec="http://schemas.microsoft.com/office/drawing/2017/decorative" val="1"/>
              </a:ext>
            </a:extLst>
          </p:cNvPr>
          <p:cNvPicPr>
            <a:picLocks noChangeAspect="1"/>
          </p:cNvPicPr>
          <p:nvPr/>
        </p:nvPicPr>
        <p:blipFill>
          <a:blip r:embed="rId3"/>
          <a:stretch/>
        </p:blipFill>
        <p:spPr>
          <a:xfrm>
            <a:off x="6110080" y="3847766"/>
            <a:ext cx="4587453" cy="3405837"/>
          </a:xfrm>
          <a:prstGeom prst="rect">
            <a:avLst/>
          </a:prstGeom>
        </p:spPr>
      </p:pic>
      <p:sp>
        <p:nvSpPr>
          <p:cNvPr id="321" name="Google Shape;321;p18"/>
          <p:cNvSpPr txBox="1"/>
          <p:nvPr/>
        </p:nvSpPr>
        <p:spPr>
          <a:xfrm>
            <a:off x="6619629" y="4531298"/>
            <a:ext cx="3568354" cy="1787541"/>
          </a:xfrm>
          <a:prstGeom prst="rect">
            <a:avLst/>
          </a:prstGeom>
          <a:noFill/>
          <a:ln>
            <a:noFill/>
          </a:ln>
        </p:spPr>
        <p:txBody>
          <a:bodyPr spcFirstLastPara="1" wrap="square" lIns="0" tIns="0" rIns="0" bIns="0" anchor="t" anchorCtr="0">
            <a:spAutoFit/>
          </a:bodyPr>
          <a:lstStyle/>
          <a:p>
            <a:pPr marL="0" marR="0" lvl="0" indent="0" algn="ctr" rtl="1">
              <a:lnSpc>
                <a:spcPct val="132000"/>
              </a:lnSpc>
              <a:spcBef>
                <a:spcPts val="0"/>
              </a:spcBef>
              <a:spcAft>
                <a:spcPts val="0"/>
              </a:spcAft>
              <a:buClr>
                <a:srgbClr val="000000"/>
              </a:buClr>
              <a:buSzPts val="2400"/>
              <a:buFont typeface="Arial"/>
              <a:buNone/>
            </a:pPr>
            <a:r>
              <a:rPr lang="iw-IL" sz="2800" b="0" i="0" u="none" strike="noStrike" cap="none" dirty="0">
                <a:solidFill>
                  <a:srgbClr val="000000"/>
                </a:solidFill>
                <a:latin typeface="Arial"/>
                <a:ea typeface="Arial"/>
                <a:cs typeface="Arial"/>
                <a:sym typeface="Arial"/>
              </a:rPr>
              <a:t>גורמת לאנשים</a:t>
            </a:r>
            <a:r>
              <a:rPr lang="iw-IL" sz="2800" b="1" i="0" u="none" strike="noStrike" cap="none" dirty="0">
                <a:solidFill>
                  <a:srgbClr val="000000"/>
                </a:solidFill>
                <a:latin typeface="Arial"/>
                <a:ea typeface="Arial"/>
                <a:cs typeface="Arial"/>
                <a:sym typeface="Arial"/>
              </a:rPr>
              <a:t> לבצע פעולות </a:t>
            </a:r>
            <a:r>
              <a:rPr lang="he-IL" sz="1600" dirty="0"/>
              <a:t> </a:t>
            </a:r>
          </a:p>
          <a:p>
            <a:pPr marL="0" marR="0" lvl="0" indent="0" algn="ctr" rtl="1">
              <a:lnSpc>
                <a:spcPct val="132000"/>
              </a:lnSpc>
              <a:spcBef>
                <a:spcPts val="0"/>
              </a:spcBef>
              <a:spcAft>
                <a:spcPts val="0"/>
              </a:spcAft>
              <a:buClr>
                <a:srgbClr val="000000"/>
              </a:buClr>
              <a:buSzPts val="2400"/>
              <a:buFont typeface="Arial"/>
              <a:buNone/>
            </a:pPr>
            <a:r>
              <a:rPr lang="iw-IL" sz="3200" b="1" i="0" u="none" strike="noStrike" cap="none" dirty="0">
                <a:solidFill>
                  <a:srgbClr val="E22323"/>
                </a:solidFill>
                <a:latin typeface="Arial"/>
                <a:ea typeface="Arial"/>
                <a:cs typeface="Arial"/>
                <a:sym typeface="Arial"/>
              </a:rPr>
              <a:t>הגורם האנושי</a:t>
            </a:r>
            <a:endParaRPr sz="2800" b="1" i="0" u="none" strike="noStrike" cap="none" dirty="0">
              <a:solidFill>
                <a:srgbClr val="000000"/>
              </a:solidFill>
              <a:latin typeface="Arial"/>
              <a:ea typeface="Arial"/>
              <a:cs typeface="Arial"/>
              <a:sym typeface="Arial"/>
            </a:endParaRPr>
          </a:p>
        </p:txBody>
      </p:sp>
      <p:sp>
        <p:nvSpPr>
          <p:cNvPr id="322" name="Google Shape;322;p18">
            <a:extLst>
              <a:ext uri="{C183D7F6-B498-43B3-948B-1728B52AA6E4}">
                <adec:decorative xmlns:adec="http://schemas.microsoft.com/office/drawing/2017/decorative" val="1"/>
              </a:ext>
            </a:extLst>
          </p:cNvPr>
          <p:cNvSpPr/>
          <p:nvPr/>
        </p:nvSpPr>
        <p:spPr>
          <a:xfrm>
            <a:off x="7533376" y="2867325"/>
            <a:ext cx="2635416" cy="2635416"/>
          </a:xfrm>
          <a:custGeom>
            <a:avLst/>
            <a:gdLst/>
            <a:ahLst/>
            <a:cxnLst/>
            <a:rect l="l" t="t" r="r" b="b"/>
            <a:pathLst>
              <a:path w="3953124" h="3953124" extrusionOk="0">
                <a:moveTo>
                  <a:pt x="0" y="0"/>
                </a:moveTo>
                <a:lnTo>
                  <a:pt x="3953124" y="0"/>
                </a:lnTo>
                <a:lnTo>
                  <a:pt x="3953124" y="3953124"/>
                </a:lnTo>
                <a:lnTo>
                  <a:pt x="0" y="3953124"/>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grpSp>
        <p:nvGrpSpPr>
          <p:cNvPr id="323" name="Google Shape;323;p18" descr="תומנה שמתארת איך בהנדסה חברתית עובדים בשלבים: איסוף מידע, יצירת קשר, מנופולציה וביצוע משימה"/>
          <p:cNvGrpSpPr/>
          <p:nvPr/>
        </p:nvGrpSpPr>
        <p:grpSpPr>
          <a:xfrm>
            <a:off x="2023208" y="1911632"/>
            <a:ext cx="3306764" cy="4546802"/>
            <a:chOff x="2175667" y="4446"/>
            <a:chExt cx="3306764" cy="4546802"/>
          </a:xfrm>
        </p:grpSpPr>
        <p:sp>
          <p:nvSpPr>
            <p:cNvPr id="324" name="Google Shape;324;p18"/>
            <p:cNvSpPr/>
            <p:nvPr/>
          </p:nvSpPr>
          <p:spPr>
            <a:xfrm>
              <a:off x="2175667" y="4446"/>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25" name="Google Shape;325;p18"/>
            <p:cNvSpPr txBox="1"/>
            <p:nvPr/>
          </p:nvSpPr>
          <p:spPr>
            <a:xfrm>
              <a:off x="2199880" y="28659"/>
              <a:ext cx="3258338" cy="778265"/>
            </a:xfrm>
            <a:prstGeom prst="rect">
              <a:avLst/>
            </a:prstGeom>
            <a:noFill/>
            <a:ln>
              <a:noFill/>
            </a:ln>
          </p:spPr>
          <p:txBody>
            <a:bodyPr spcFirstLastPara="1" wrap="square" lIns="106675" tIns="106675" rIns="106675" bIns="106675" anchor="ctr" anchorCtr="0">
              <a:noAutofit/>
            </a:bodyPr>
            <a:lstStyle/>
            <a:p>
              <a:pPr marL="0" marR="0" lvl="0" indent="0" algn="ctr" rtl="1">
                <a:lnSpc>
                  <a:spcPct val="90000"/>
                </a:lnSpc>
                <a:spcBef>
                  <a:spcPts val="0"/>
                </a:spcBef>
                <a:spcAft>
                  <a:spcPts val="0"/>
                </a:spcAft>
                <a:buClr>
                  <a:schemeClr val="lt2"/>
                </a:buClr>
                <a:buSzPts val="2800"/>
                <a:buFont typeface="Arial"/>
                <a:buNone/>
              </a:pPr>
              <a:r>
                <a:rPr lang="iw-IL" sz="2800" b="1" i="0" u="none" strike="noStrike" cap="none" dirty="0">
                  <a:solidFill>
                    <a:schemeClr val="lt2"/>
                  </a:solidFill>
                  <a:latin typeface="Arial"/>
                  <a:ea typeface="Arial"/>
                  <a:cs typeface="Arial"/>
                  <a:sym typeface="Arial"/>
                </a:rPr>
                <a:t>איסוף מידע </a:t>
              </a:r>
              <a:endParaRPr sz="2800" b="0" i="0" u="none" strike="noStrike" cap="none" dirty="0">
                <a:solidFill>
                  <a:schemeClr val="lt2"/>
                </a:solidFill>
                <a:latin typeface="Arial"/>
                <a:ea typeface="Arial"/>
                <a:cs typeface="Arial"/>
                <a:sym typeface="Arial"/>
              </a:endParaRPr>
            </a:p>
          </p:txBody>
        </p:sp>
        <p:sp>
          <p:nvSpPr>
            <p:cNvPr id="326" name="Google Shape;326;p18"/>
            <p:cNvSpPr/>
            <p:nvPr/>
          </p:nvSpPr>
          <p:spPr>
            <a:xfrm rot="5400000">
              <a:off x="3674045" y="851805"/>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27" name="Google Shape;327;p18"/>
            <p:cNvSpPr txBox="1"/>
            <p:nvPr/>
          </p:nvSpPr>
          <p:spPr>
            <a:xfrm>
              <a:off x="3717447" y="882806"/>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328" name="Google Shape;328;p18"/>
            <p:cNvSpPr/>
            <p:nvPr/>
          </p:nvSpPr>
          <p:spPr>
            <a:xfrm>
              <a:off x="2175667" y="1244483"/>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29" name="Google Shape;329;p18"/>
            <p:cNvSpPr txBox="1"/>
            <p:nvPr/>
          </p:nvSpPr>
          <p:spPr>
            <a:xfrm>
              <a:off x="2199880" y="1268696"/>
              <a:ext cx="3258338" cy="778265"/>
            </a:xfrm>
            <a:prstGeom prst="rect">
              <a:avLst/>
            </a:prstGeom>
            <a:noFill/>
            <a:ln>
              <a:noFill/>
            </a:ln>
          </p:spPr>
          <p:txBody>
            <a:bodyPr spcFirstLastPara="1" wrap="square" lIns="106675" tIns="106675" rIns="106675" bIns="106675" anchor="ctr" anchorCtr="0">
              <a:noAutofit/>
            </a:bodyPr>
            <a:lstStyle/>
            <a:p>
              <a:pPr marL="0" marR="0" lvl="0" indent="0" algn="ctr" rtl="1">
                <a:lnSpc>
                  <a:spcPct val="90000"/>
                </a:lnSpc>
                <a:spcBef>
                  <a:spcPts val="0"/>
                </a:spcBef>
                <a:spcAft>
                  <a:spcPts val="0"/>
                </a:spcAft>
                <a:buClr>
                  <a:schemeClr val="lt2"/>
                </a:buClr>
                <a:buSzPts val="2800"/>
                <a:buFont typeface="Arial"/>
                <a:buNone/>
              </a:pPr>
              <a:r>
                <a:rPr lang="iw-IL" sz="2800" b="1" i="0" u="none" strike="noStrike" cap="none">
                  <a:solidFill>
                    <a:schemeClr val="lt2"/>
                  </a:solidFill>
                  <a:latin typeface="Arial"/>
                  <a:ea typeface="Arial"/>
                  <a:cs typeface="Arial"/>
                  <a:sym typeface="Arial"/>
                </a:rPr>
                <a:t> יצירת קשר </a:t>
              </a:r>
              <a:endParaRPr sz="1400" b="0" i="0" u="none" strike="noStrike" cap="none" dirty="0">
                <a:solidFill>
                  <a:srgbClr val="000000"/>
                </a:solidFill>
                <a:latin typeface="Arial"/>
                <a:ea typeface="Arial"/>
                <a:cs typeface="Arial"/>
                <a:sym typeface="Arial"/>
              </a:endParaRPr>
            </a:p>
          </p:txBody>
        </p:sp>
        <p:sp>
          <p:nvSpPr>
            <p:cNvPr id="330" name="Google Shape;330;p18"/>
            <p:cNvSpPr/>
            <p:nvPr/>
          </p:nvSpPr>
          <p:spPr>
            <a:xfrm rot="5400000">
              <a:off x="3674045" y="2091841"/>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31" name="Google Shape;331;p18"/>
            <p:cNvSpPr txBox="1"/>
            <p:nvPr/>
          </p:nvSpPr>
          <p:spPr>
            <a:xfrm>
              <a:off x="3717447" y="2122842"/>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332" name="Google Shape;332;p18"/>
            <p:cNvSpPr/>
            <p:nvPr/>
          </p:nvSpPr>
          <p:spPr>
            <a:xfrm>
              <a:off x="2175667" y="2484520"/>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33" name="Google Shape;333;p18"/>
            <p:cNvSpPr txBox="1"/>
            <p:nvPr/>
          </p:nvSpPr>
          <p:spPr>
            <a:xfrm>
              <a:off x="2199880" y="2508733"/>
              <a:ext cx="3258338" cy="778265"/>
            </a:xfrm>
            <a:prstGeom prst="rect">
              <a:avLst/>
            </a:prstGeom>
            <a:noFill/>
            <a:ln>
              <a:noFill/>
            </a:ln>
          </p:spPr>
          <p:txBody>
            <a:bodyPr spcFirstLastPara="1" wrap="square" lIns="106675" tIns="106675" rIns="106675" bIns="106675" anchor="ctr" anchorCtr="0">
              <a:noAutofit/>
            </a:bodyPr>
            <a:lstStyle/>
            <a:p>
              <a:pPr marL="0" marR="0" lvl="0" indent="0" algn="ctr" rtl="1">
                <a:lnSpc>
                  <a:spcPct val="90000"/>
                </a:lnSpc>
                <a:spcBef>
                  <a:spcPts val="0"/>
                </a:spcBef>
                <a:spcAft>
                  <a:spcPts val="0"/>
                </a:spcAft>
                <a:buClr>
                  <a:schemeClr val="lt2"/>
                </a:buClr>
                <a:buSzPts val="2800"/>
                <a:buFont typeface="Arial"/>
                <a:buNone/>
              </a:pPr>
              <a:r>
                <a:rPr lang="iw-IL" sz="2800" b="1" i="0" u="none" strike="noStrike" cap="none">
                  <a:solidFill>
                    <a:schemeClr val="lt2"/>
                  </a:solidFill>
                  <a:latin typeface="Arial"/>
                  <a:ea typeface="Arial"/>
                  <a:cs typeface="Arial"/>
                  <a:sym typeface="Arial"/>
                </a:rPr>
                <a:t>מנופולציה</a:t>
              </a:r>
              <a:r>
                <a:rPr lang="iw-IL" sz="2800" b="0" i="0" u="none" strike="noStrike" cap="none">
                  <a:solidFill>
                    <a:schemeClr val="lt2"/>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sp>
          <p:nvSpPr>
            <p:cNvPr id="334" name="Google Shape;334;p18"/>
            <p:cNvSpPr/>
            <p:nvPr/>
          </p:nvSpPr>
          <p:spPr>
            <a:xfrm rot="5400000">
              <a:off x="3674045" y="3331878"/>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35" name="Google Shape;335;p18"/>
            <p:cNvSpPr txBox="1"/>
            <p:nvPr/>
          </p:nvSpPr>
          <p:spPr>
            <a:xfrm>
              <a:off x="3717447" y="3362879"/>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336" name="Google Shape;336;p18"/>
            <p:cNvSpPr/>
            <p:nvPr/>
          </p:nvSpPr>
          <p:spPr>
            <a:xfrm>
              <a:off x="2175667" y="3724557"/>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37" name="Google Shape;337;p18"/>
            <p:cNvSpPr txBox="1"/>
            <p:nvPr/>
          </p:nvSpPr>
          <p:spPr>
            <a:xfrm>
              <a:off x="2199880" y="3748770"/>
              <a:ext cx="3258338" cy="778265"/>
            </a:xfrm>
            <a:prstGeom prst="rect">
              <a:avLst/>
            </a:prstGeom>
            <a:noFill/>
            <a:ln>
              <a:noFill/>
            </a:ln>
          </p:spPr>
          <p:txBody>
            <a:bodyPr spcFirstLastPara="1" wrap="square" lIns="106675" tIns="106675" rIns="106675" bIns="106675" anchor="ctr" anchorCtr="0">
              <a:noAutofit/>
            </a:bodyPr>
            <a:lstStyle/>
            <a:p>
              <a:pPr marL="0" marR="0" lvl="0" indent="0" algn="ctr" rtl="1">
                <a:lnSpc>
                  <a:spcPct val="90000"/>
                </a:lnSpc>
                <a:spcBef>
                  <a:spcPts val="0"/>
                </a:spcBef>
                <a:spcAft>
                  <a:spcPts val="0"/>
                </a:spcAft>
                <a:buClr>
                  <a:schemeClr val="lt2"/>
                </a:buClr>
                <a:buSzPts val="2800"/>
                <a:buFont typeface="Arial"/>
                <a:buNone/>
              </a:pPr>
              <a:r>
                <a:rPr lang="iw-IL" sz="2800" b="1" i="0" u="none" strike="noStrike" cap="none">
                  <a:solidFill>
                    <a:schemeClr val="lt2"/>
                  </a:solidFill>
                  <a:latin typeface="Arial"/>
                  <a:ea typeface="Arial"/>
                  <a:cs typeface="Arial"/>
                  <a:sym typeface="Arial"/>
                </a:rPr>
                <a:t>ביצוע המשימה </a:t>
              </a:r>
              <a:endParaRPr sz="1400" b="0" i="0" u="none" strike="noStrike" cap="none" dirty="0">
                <a:solidFill>
                  <a:srgbClr val="000000"/>
                </a:solidFill>
                <a:latin typeface="Arial"/>
                <a:ea typeface="Arial"/>
                <a:cs typeface="Arial"/>
                <a:sym typeface="Arial"/>
              </a:endParaRPr>
            </a:p>
          </p:txBody>
        </p:sp>
      </p:grpSp>
      <p:pic>
        <p:nvPicPr>
          <p:cNvPr id="5" name="Picture 4">
            <a:extLst>
              <a:ext uri="{FF2B5EF4-FFF2-40B4-BE49-F238E27FC236}">
                <a16:creationId xmlns:a16="http://schemas.microsoft.com/office/drawing/2014/main" id="{B68D5AB0-6EA3-D6B4-2AB4-7582087E048E}"/>
              </a:ext>
              <a:ext uri="{C183D7F6-B498-43B3-948B-1728B52AA6E4}">
                <adec:decorative xmlns:adec="http://schemas.microsoft.com/office/drawing/2017/decorative" val="1"/>
              </a:ext>
            </a:extLst>
          </p:cNvPr>
          <p:cNvPicPr>
            <a:picLocks noChangeAspect="1"/>
          </p:cNvPicPr>
          <p:nvPr/>
        </p:nvPicPr>
        <p:blipFill>
          <a:blip r:embed="rId4"/>
          <a:stretch/>
        </p:blipFill>
        <p:spPr>
          <a:xfrm rot="21448273">
            <a:off x="7148198" y="2262476"/>
            <a:ext cx="3499572" cy="233304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9">
          <a:extLst>
            <a:ext uri="{FF2B5EF4-FFF2-40B4-BE49-F238E27FC236}">
              <a16:creationId xmlns:a16="http://schemas.microsoft.com/office/drawing/2014/main" id="{900EAC25-25EC-2F8B-0C6E-77671851AD74}"/>
            </a:ext>
          </a:extLst>
        </p:cNvPr>
        <p:cNvGrpSpPr/>
        <p:nvPr/>
      </p:nvGrpSpPr>
      <p:grpSpPr>
        <a:xfrm>
          <a:off x="0" y="0"/>
          <a:ext cx="0" cy="0"/>
          <a:chOff x="0" y="0"/>
          <a:chExt cx="0" cy="0"/>
        </a:xfrm>
      </p:grpSpPr>
      <p:sp>
        <p:nvSpPr>
          <p:cNvPr id="320" name="Google Shape;320;p18">
            <a:extLst>
              <a:ext uri="{FF2B5EF4-FFF2-40B4-BE49-F238E27FC236}">
                <a16:creationId xmlns:a16="http://schemas.microsoft.com/office/drawing/2014/main" id="{90A5BE6E-74A1-9C61-0CA1-3BE443BBA569}"/>
              </a:ext>
            </a:extLst>
          </p:cNvPr>
          <p:cNvSpPr txBox="1">
            <a:spLocks noGrp="1"/>
          </p:cNvSpPr>
          <p:nvPr>
            <p:ph type="title" idx="4294967295"/>
          </p:nvPr>
        </p:nvSpPr>
        <p:spPr>
          <a:xfrm>
            <a:off x="3007038" y="382789"/>
            <a:ext cx="6919075" cy="680571"/>
          </a:xfrm>
          <a:prstGeom prst="rect">
            <a:avLst/>
          </a:prstGeom>
          <a:noFill/>
          <a:ln>
            <a:noFill/>
          </a:ln>
        </p:spPr>
        <p:txBody>
          <a:bodyPr spcFirstLastPara="1" wrap="square" lIns="0" tIns="0" rIns="0" bIns="0" anchor="t" anchorCtr="0">
            <a:spAutoFit/>
          </a:bodyPr>
          <a:lstStyle/>
          <a:p>
            <a:pPr marL="0" marR="0" lvl="0" indent="0" algn="ctr" rtl="1">
              <a:lnSpc>
                <a:spcPct val="111019"/>
              </a:lnSpc>
              <a:spcBef>
                <a:spcPts val="0"/>
              </a:spcBef>
              <a:spcAft>
                <a:spcPts val="0"/>
              </a:spcAft>
              <a:buClr>
                <a:srgbClr val="FFC700"/>
              </a:buClr>
              <a:buSzPts val="3984"/>
              <a:buFont typeface="Arial"/>
              <a:buNone/>
            </a:pPr>
            <a:r>
              <a:rPr lang="iw-IL" sz="3984" b="1" i="0" u="none" strike="noStrike" cap="none" dirty="0">
                <a:solidFill>
                  <a:schemeClr val="bg2"/>
                </a:solidFill>
                <a:latin typeface="Arial"/>
                <a:ea typeface="Arial"/>
                <a:cs typeface="Arial"/>
                <a:sym typeface="Arial"/>
              </a:rPr>
              <a:t>הנדסה חברתית</a:t>
            </a:r>
            <a:r>
              <a:rPr lang="he-IL" sz="3984" b="1" i="0" u="none" strike="noStrike" cap="none" dirty="0">
                <a:solidFill>
                  <a:schemeClr val="bg2"/>
                </a:solidFill>
                <a:latin typeface="Arial"/>
                <a:ea typeface="Arial"/>
                <a:cs typeface="Arial"/>
                <a:sym typeface="Arial"/>
              </a:rPr>
              <a:t> – דוגמה</a:t>
            </a:r>
            <a:endParaRPr dirty="0">
              <a:solidFill>
                <a:schemeClr val="bg2"/>
              </a:solidFill>
            </a:endParaRPr>
          </a:p>
        </p:txBody>
      </p:sp>
      <p:sp>
        <p:nvSpPr>
          <p:cNvPr id="321" name="Google Shape;321;p18">
            <a:extLst>
              <a:ext uri="{FF2B5EF4-FFF2-40B4-BE49-F238E27FC236}">
                <a16:creationId xmlns:a16="http://schemas.microsoft.com/office/drawing/2014/main" id="{4B388A17-D089-39A5-4247-53525EF3DC31}"/>
              </a:ext>
            </a:extLst>
          </p:cNvPr>
          <p:cNvSpPr txBox="1"/>
          <p:nvPr/>
        </p:nvSpPr>
        <p:spPr>
          <a:xfrm>
            <a:off x="2898223" y="986062"/>
            <a:ext cx="7136707" cy="568745"/>
          </a:xfrm>
          <a:prstGeom prst="rect">
            <a:avLst/>
          </a:prstGeom>
          <a:noFill/>
          <a:ln>
            <a:noFill/>
          </a:ln>
        </p:spPr>
        <p:txBody>
          <a:bodyPr spcFirstLastPara="1" wrap="square" lIns="0" tIns="0" rIns="0" bIns="0" anchor="t" anchorCtr="0">
            <a:spAutoFit/>
          </a:bodyPr>
          <a:lstStyle/>
          <a:p>
            <a:pPr marL="0" marR="0" lvl="0" indent="0" algn="ctr" rtl="1">
              <a:lnSpc>
                <a:spcPct val="132000"/>
              </a:lnSpc>
              <a:spcBef>
                <a:spcPts val="0"/>
              </a:spcBef>
              <a:spcAft>
                <a:spcPts val="0"/>
              </a:spcAft>
              <a:buClr>
                <a:srgbClr val="000000"/>
              </a:buClr>
              <a:buSzPts val="2400"/>
              <a:buFont typeface="Arial"/>
              <a:buNone/>
            </a:pPr>
            <a:r>
              <a:rPr lang="iw-IL" sz="2400" b="0" i="0" u="none" strike="noStrike" cap="none" dirty="0">
                <a:solidFill>
                  <a:srgbClr val="000000"/>
                </a:solidFill>
                <a:latin typeface="Arial"/>
                <a:ea typeface="Arial"/>
                <a:cs typeface="Arial"/>
                <a:sym typeface="Arial"/>
              </a:rPr>
              <a:t>גורמת לאנשים</a:t>
            </a:r>
            <a:r>
              <a:rPr lang="iw-IL" sz="2400" b="1" i="0" u="none" strike="noStrike" cap="none" dirty="0">
                <a:solidFill>
                  <a:srgbClr val="000000"/>
                </a:solidFill>
                <a:latin typeface="Arial"/>
                <a:ea typeface="Arial"/>
                <a:cs typeface="Arial"/>
                <a:sym typeface="Arial"/>
              </a:rPr>
              <a:t> לבצע פעולות </a:t>
            </a:r>
            <a:r>
              <a:rPr lang="he-IL" dirty="0"/>
              <a:t> - </a:t>
            </a:r>
            <a:r>
              <a:rPr lang="iw-IL" sz="2800" b="1" i="0" u="none" strike="noStrike" cap="none" dirty="0">
                <a:solidFill>
                  <a:srgbClr val="E22323"/>
                </a:solidFill>
                <a:latin typeface="Arial"/>
                <a:ea typeface="Arial"/>
                <a:cs typeface="Arial"/>
                <a:sym typeface="Arial"/>
              </a:rPr>
              <a:t>הגורם האנושי</a:t>
            </a:r>
            <a:endParaRPr sz="2400" b="1" i="0" u="none" strike="noStrike" cap="none" dirty="0">
              <a:solidFill>
                <a:srgbClr val="000000"/>
              </a:solidFill>
              <a:latin typeface="Arial"/>
              <a:ea typeface="Arial"/>
              <a:cs typeface="Arial"/>
              <a:sym typeface="Arial"/>
            </a:endParaRPr>
          </a:p>
        </p:txBody>
      </p:sp>
      <p:sp>
        <p:nvSpPr>
          <p:cNvPr id="322" name="Google Shape;322;p18">
            <a:extLst>
              <a:ext uri="{FF2B5EF4-FFF2-40B4-BE49-F238E27FC236}">
                <a16:creationId xmlns:a16="http://schemas.microsoft.com/office/drawing/2014/main" id="{A7836DEA-69A9-CC91-7415-A0A890259A7A}"/>
              </a:ext>
              <a:ext uri="{C183D7F6-B498-43B3-948B-1728B52AA6E4}">
                <adec:decorative xmlns:adec="http://schemas.microsoft.com/office/drawing/2017/decorative" val="1"/>
              </a:ext>
            </a:extLst>
          </p:cNvPr>
          <p:cNvSpPr/>
          <p:nvPr/>
        </p:nvSpPr>
        <p:spPr>
          <a:xfrm>
            <a:off x="7533376" y="2867325"/>
            <a:ext cx="2635416" cy="2635416"/>
          </a:xfrm>
          <a:custGeom>
            <a:avLst/>
            <a:gdLst/>
            <a:ahLst/>
            <a:cxnLst/>
            <a:rect l="l" t="t" r="r" b="b"/>
            <a:pathLst>
              <a:path w="3953124" h="3953124" extrusionOk="0">
                <a:moveTo>
                  <a:pt x="0" y="0"/>
                </a:moveTo>
                <a:lnTo>
                  <a:pt x="3953124" y="0"/>
                </a:lnTo>
                <a:lnTo>
                  <a:pt x="3953124" y="3953124"/>
                </a:lnTo>
                <a:lnTo>
                  <a:pt x="0" y="3953124"/>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grpSp>
        <p:nvGrpSpPr>
          <p:cNvPr id="2" name="Google Shape;323;p18">
            <a:extLst>
              <a:ext uri="{FF2B5EF4-FFF2-40B4-BE49-F238E27FC236}">
                <a16:creationId xmlns:a16="http://schemas.microsoft.com/office/drawing/2014/main" id="{C9A0D98B-3755-A18C-93B3-39EB2A01B283}"/>
              </a:ext>
              <a:ext uri="{C183D7F6-B498-43B3-948B-1728B52AA6E4}">
                <adec:decorative xmlns:adec="http://schemas.microsoft.com/office/drawing/2017/decorative" val="1"/>
              </a:ext>
            </a:extLst>
          </p:cNvPr>
          <p:cNvGrpSpPr/>
          <p:nvPr/>
        </p:nvGrpSpPr>
        <p:grpSpPr>
          <a:xfrm>
            <a:off x="7197702" y="1911632"/>
            <a:ext cx="3306764" cy="4546802"/>
            <a:chOff x="2175667" y="4446"/>
            <a:chExt cx="3306764" cy="4546802"/>
          </a:xfrm>
        </p:grpSpPr>
        <p:sp>
          <p:nvSpPr>
            <p:cNvPr id="3" name="Google Shape;324;p18">
              <a:extLst>
                <a:ext uri="{FF2B5EF4-FFF2-40B4-BE49-F238E27FC236}">
                  <a16:creationId xmlns:a16="http://schemas.microsoft.com/office/drawing/2014/main" id="{C2E7485E-A8C5-DA1A-A88F-4D9E4585404F}"/>
                </a:ext>
              </a:extLst>
            </p:cNvPr>
            <p:cNvSpPr/>
            <p:nvPr/>
          </p:nvSpPr>
          <p:spPr>
            <a:xfrm>
              <a:off x="2175667" y="4446"/>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 name="Google Shape;325;p18">
              <a:extLst>
                <a:ext uri="{FF2B5EF4-FFF2-40B4-BE49-F238E27FC236}">
                  <a16:creationId xmlns:a16="http://schemas.microsoft.com/office/drawing/2014/main" id="{31F2BD49-6177-24C4-5337-62C862E2B3A5}"/>
                </a:ext>
              </a:extLst>
            </p:cNvPr>
            <p:cNvSpPr txBox="1"/>
            <p:nvPr/>
          </p:nvSpPr>
          <p:spPr>
            <a:xfrm>
              <a:off x="2199880" y="28659"/>
              <a:ext cx="3258338" cy="778265"/>
            </a:xfrm>
            <a:prstGeom prst="rect">
              <a:avLst/>
            </a:prstGeom>
            <a:noFill/>
            <a:ln>
              <a:noFill/>
            </a:ln>
          </p:spPr>
          <p:txBody>
            <a:bodyPr spcFirstLastPara="1" wrap="square" lIns="106675" tIns="106675" rIns="106675" bIns="106675" anchor="ctr" anchorCtr="0">
              <a:noAutofit/>
            </a:bodyPr>
            <a:lstStyle/>
            <a:p>
              <a:pPr marL="0" marR="0" lvl="0" indent="0" algn="ctr" rtl="1">
                <a:lnSpc>
                  <a:spcPct val="90000"/>
                </a:lnSpc>
                <a:spcBef>
                  <a:spcPts val="0"/>
                </a:spcBef>
                <a:spcAft>
                  <a:spcPts val="0"/>
                </a:spcAft>
                <a:buClr>
                  <a:schemeClr val="lt2"/>
                </a:buClr>
                <a:buSzPts val="2800"/>
                <a:buFont typeface="Arial"/>
                <a:buNone/>
              </a:pPr>
              <a:r>
                <a:rPr lang="iw-IL" sz="1800" b="1" i="0" u="none" strike="noStrike" cap="none" dirty="0">
                  <a:solidFill>
                    <a:schemeClr val="lt2"/>
                  </a:solidFill>
                  <a:latin typeface="Arial"/>
                  <a:ea typeface="Arial"/>
                  <a:cs typeface="Arial"/>
                  <a:sym typeface="Arial"/>
                </a:rPr>
                <a:t>עוקב אחרי הסטוריז של נועה, יודע איזה זמר היא אוהבת</a:t>
              </a:r>
              <a:endParaRPr sz="1800" b="0" i="0" u="none" strike="noStrike" cap="none" dirty="0">
                <a:solidFill>
                  <a:schemeClr val="lt2"/>
                </a:solidFill>
                <a:latin typeface="Arial"/>
                <a:ea typeface="Arial"/>
                <a:cs typeface="Arial"/>
                <a:sym typeface="Arial"/>
              </a:endParaRPr>
            </a:p>
          </p:txBody>
        </p:sp>
        <p:sp>
          <p:nvSpPr>
            <p:cNvPr id="5" name="Google Shape;326;p18">
              <a:extLst>
                <a:ext uri="{FF2B5EF4-FFF2-40B4-BE49-F238E27FC236}">
                  <a16:creationId xmlns:a16="http://schemas.microsoft.com/office/drawing/2014/main" id="{98ABA13E-BB35-5EF2-33C9-222C9521A471}"/>
                </a:ext>
              </a:extLst>
            </p:cNvPr>
            <p:cNvSpPr/>
            <p:nvPr/>
          </p:nvSpPr>
          <p:spPr>
            <a:xfrm rot="5400000">
              <a:off x="3674045" y="851805"/>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6" name="Google Shape;327;p18">
              <a:extLst>
                <a:ext uri="{FF2B5EF4-FFF2-40B4-BE49-F238E27FC236}">
                  <a16:creationId xmlns:a16="http://schemas.microsoft.com/office/drawing/2014/main" id="{FD5DD5EF-442F-8836-D4A7-3969E992D0EF}"/>
                </a:ext>
              </a:extLst>
            </p:cNvPr>
            <p:cNvSpPr txBox="1"/>
            <p:nvPr/>
          </p:nvSpPr>
          <p:spPr>
            <a:xfrm>
              <a:off x="3717447" y="882806"/>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7" name="Google Shape;328;p18">
              <a:extLst>
                <a:ext uri="{FF2B5EF4-FFF2-40B4-BE49-F238E27FC236}">
                  <a16:creationId xmlns:a16="http://schemas.microsoft.com/office/drawing/2014/main" id="{61B9CBDE-054E-3FCA-019D-F9E8670C2884}"/>
                </a:ext>
              </a:extLst>
            </p:cNvPr>
            <p:cNvSpPr/>
            <p:nvPr/>
          </p:nvSpPr>
          <p:spPr>
            <a:xfrm>
              <a:off x="2175667" y="1244483"/>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8" name="Google Shape;329;p18">
              <a:extLst>
                <a:ext uri="{FF2B5EF4-FFF2-40B4-BE49-F238E27FC236}">
                  <a16:creationId xmlns:a16="http://schemas.microsoft.com/office/drawing/2014/main" id="{0053341A-EBCA-286B-A8D3-1E78CAD272FC}"/>
                </a:ext>
              </a:extLst>
            </p:cNvPr>
            <p:cNvSpPr txBox="1"/>
            <p:nvPr/>
          </p:nvSpPr>
          <p:spPr>
            <a:xfrm>
              <a:off x="2199880" y="1268696"/>
              <a:ext cx="3258338" cy="778265"/>
            </a:xfrm>
            <a:prstGeom prst="rect">
              <a:avLst/>
            </a:prstGeom>
            <a:noFill/>
            <a:ln>
              <a:noFill/>
            </a:ln>
          </p:spPr>
          <p:txBody>
            <a:bodyPr spcFirstLastPara="1" wrap="square" lIns="106675" tIns="106675" rIns="106675" bIns="106675" anchor="ctr" anchorCtr="0">
              <a:noAutofit/>
            </a:bodyPr>
            <a:lstStyle/>
            <a:p>
              <a:pPr marL="0" marR="0" lvl="0" indent="0" algn="ctr" rtl="1">
                <a:lnSpc>
                  <a:spcPct val="90000"/>
                </a:lnSpc>
                <a:spcBef>
                  <a:spcPts val="0"/>
                </a:spcBef>
                <a:spcAft>
                  <a:spcPts val="0"/>
                </a:spcAft>
                <a:buClr>
                  <a:schemeClr val="lt2"/>
                </a:buClr>
                <a:buSzPts val="2800"/>
                <a:buFont typeface="Arial"/>
                <a:buNone/>
              </a:pPr>
              <a:r>
                <a:rPr kumimoji="0" lang="he-IL" sz="2000" b="0" i="0" u="none" strike="noStrike" kern="0" cap="none" spc="0" normalizeH="0" baseline="0" noProof="0" dirty="0">
                  <a:ln>
                    <a:noFill/>
                  </a:ln>
                  <a:solidFill>
                    <a:schemeClr val="bg1"/>
                  </a:solidFill>
                  <a:effectLst/>
                  <a:uLnTx/>
                  <a:uFillTx/>
                  <a:latin typeface="Arial"/>
                  <a:cs typeface="Arial"/>
                  <a:sym typeface="Arial"/>
                </a:rPr>
                <a:t>שולח הודעה על "זכייה" בכרטיסים להופעה</a:t>
              </a:r>
              <a:endParaRPr sz="1400" b="0" i="0" u="none" strike="noStrike" cap="none" dirty="0">
                <a:solidFill>
                  <a:schemeClr val="bg1"/>
                </a:solidFill>
                <a:latin typeface="Arial"/>
                <a:ea typeface="Arial"/>
                <a:cs typeface="Arial"/>
                <a:sym typeface="Arial"/>
              </a:endParaRPr>
            </a:p>
          </p:txBody>
        </p:sp>
        <p:sp>
          <p:nvSpPr>
            <p:cNvPr id="9" name="Google Shape;330;p18">
              <a:extLst>
                <a:ext uri="{FF2B5EF4-FFF2-40B4-BE49-F238E27FC236}">
                  <a16:creationId xmlns:a16="http://schemas.microsoft.com/office/drawing/2014/main" id="{58A544F2-9285-644C-1301-D335E842FD2A}"/>
                </a:ext>
              </a:extLst>
            </p:cNvPr>
            <p:cNvSpPr/>
            <p:nvPr/>
          </p:nvSpPr>
          <p:spPr>
            <a:xfrm rot="5400000">
              <a:off x="3674045" y="2091841"/>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0" name="Google Shape;331;p18">
              <a:extLst>
                <a:ext uri="{FF2B5EF4-FFF2-40B4-BE49-F238E27FC236}">
                  <a16:creationId xmlns:a16="http://schemas.microsoft.com/office/drawing/2014/main" id="{B99BB967-5422-F235-119C-DABFAA91EC1D}"/>
                </a:ext>
              </a:extLst>
            </p:cNvPr>
            <p:cNvSpPr txBox="1"/>
            <p:nvPr/>
          </p:nvSpPr>
          <p:spPr>
            <a:xfrm>
              <a:off x="3717447" y="2122842"/>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11" name="Google Shape;332;p18">
              <a:extLst>
                <a:ext uri="{FF2B5EF4-FFF2-40B4-BE49-F238E27FC236}">
                  <a16:creationId xmlns:a16="http://schemas.microsoft.com/office/drawing/2014/main" id="{C74C935D-7048-E54B-DE42-7EF8A6956815}"/>
                </a:ext>
              </a:extLst>
            </p:cNvPr>
            <p:cNvSpPr/>
            <p:nvPr/>
          </p:nvSpPr>
          <p:spPr>
            <a:xfrm>
              <a:off x="2175667" y="2484520"/>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2" name="Google Shape;333;p18">
              <a:extLst>
                <a:ext uri="{FF2B5EF4-FFF2-40B4-BE49-F238E27FC236}">
                  <a16:creationId xmlns:a16="http://schemas.microsoft.com/office/drawing/2014/main" id="{4D8A575F-1C92-846A-E1A3-7945A8B692E4}"/>
                </a:ext>
              </a:extLst>
            </p:cNvPr>
            <p:cNvSpPr txBox="1"/>
            <p:nvPr/>
          </p:nvSpPr>
          <p:spPr>
            <a:xfrm>
              <a:off x="2199880" y="2508733"/>
              <a:ext cx="3258338" cy="778265"/>
            </a:xfrm>
            <a:prstGeom prst="rect">
              <a:avLst/>
            </a:prstGeom>
            <a:noFill/>
            <a:ln>
              <a:noFill/>
            </a:ln>
          </p:spPr>
          <p:txBody>
            <a:bodyPr spcFirstLastPara="1" wrap="square" lIns="106675" tIns="106675" rIns="106675" bIns="106675" anchor="ctr" anchorCtr="0">
              <a:noAutofit/>
            </a:bodyPr>
            <a:lstStyle/>
            <a:p>
              <a:pPr marL="0" marR="0" lvl="0" indent="0" algn="ctr" rtl="1">
                <a:lnSpc>
                  <a:spcPct val="90000"/>
                </a:lnSpc>
                <a:spcBef>
                  <a:spcPts val="0"/>
                </a:spcBef>
                <a:spcAft>
                  <a:spcPts val="0"/>
                </a:spcAft>
                <a:buClr>
                  <a:schemeClr val="lt2"/>
                </a:buClr>
                <a:buSzPts val="2800"/>
                <a:buFont typeface="Arial"/>
                <a:buNone/>
              </a:pPr>
              <a:r>
                <a:rPr kumimoji="0" lang="he-IL" sz="2000" b="0" i="0" u="none" strike="noStrike" kern="0" cap="none" spc="0" normalizeH="0" baseline="0" noProof="0" dirty="0">
                  <a:ln>
                    <a:noFill/>
                  </a:ln>
                  <a:solidFill>
                    <a:schemeClr val="bg1"/>
                  </a:solidFill>
                  <a:effectLst/>
                  <a:uLnTx/>
                  <a:uFillTx/>
                  <a:latin typeface="Arial"/>
                  <a:cs typeface="Arial"/>
                  <a:sym typeface="Arial"/>
                </a:rPr>
                <a:t>לוחץ עליה "למהר" ולמלא פרטים אישיים</a:t>
              </a:r>
              <a:endParaRPr sz="1400" b="0" i="0" u="none" strike="noStrike" cap="none" dirty="0">
                <a:solidFill>
                  <a:schemeClr val="bg1"/>
                </a:solidFill>
                <a:latin typeface="Arial"/>
                <a:ea typeface="Arial"/>
                <a:cs typeface="Arial"/>
                <a:sym typeface="Arial"/>
              </a:endParaRPr>
            </a:p>
          </p:txBody>
        </p:sp>
        <p:sp>
          <p:nvSpPr>
            <p:cNvPr id="13" name="Google Shape;334;p18">
              <a:extLst>
                <a:ext uri="{FF2B5EF4-FFF2-40B4-BE49-F238E27FC236}">
                  <a16:creationId xmlns:a16="http://schemas.microsoft.com/office/drawing/2014/main" id="{BD879EE6-3046-81C2-591E-5BE87090D42D}"/>
                </a:ext>
              </a:extLst>
            </p:cNvPr>
            <p:cNvSpPr/>
            <p:nvPr/>
          </p:nvSpPr>
          <p:spPr>
            <a:xfrm rot="5400000">
              <a:off x="3674045" y="3331878"/>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4" name="Google Shape;335;p18">
              <a:extLst>
                <a:ext uri="{FF2B5EF4-FFF2-40B4-BE49-F238E27FC236}">
                  <a16:creationId xmlns:a16="http://schemas.microsoft.com/office/drawing/2014/main" id="{C22BBDB3-29B3-0C1D-7A99-D52F2C9BCAE4}"/>
                </a:ext>
              </a:extLst>
            </p:cNvPr>
            <p:cNvSpPr txBox="1"/>
            <p:nvPr/>
          </p:nvSpPr>
          <p:spPr>
            <a:xfrm>
              <a:off x="3717447" y="3362879"/>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15" name="Google Shape;336;p18">
              <a:extLst>
                <a:ext uri="{FF2B5EF4-FFF2-40B4-BE49-F238E27FC236}">
                  <a16:creationId xmlns:a16="http://schemas.microsoft.com/office/drawing/2014/main" id="{BFDDE501-6C8D-C56A-0A4E-9393A3471BF7}"/>
                </a:ext>
              </a:extLst>
            </p:cNvPr>
            <p:cNvSpPr/>
            <p:nvPr/>
          </p:nvSpPr>
          <p:spPr>
            <a:xfrm>
              <a:off x="2175667" y="3724557"/>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6" name="Google Shape;337;p18">
              <a:extLst>
                <a:ext uri="{FF2B5EF4-FFF2-40B4-BE49-F238E27FC236}">
                  <a16:creationId xmlns:a16="http://schemas.microsoft.com/office/drawing/2014/main" id="{62894E01-E75C-8517-E8B6-22E794E2E3AF}"/>
                </a:ext>
              </a:extLst>
            </p:cNvPr>
            <p:cNvSpPr txBox="1"/>
            <p:nvPr/>
          </p:nvSpPr>
          <p:spPr>
            <a:xfrm>
              <a:off x="2199880" y="3748770"/>
              <a:ext cx="3258338" cy="778265"/>
            </a:xfrm>
            <a:prstGeom prst="rect">
              <a:avLst/>
            </a:prstGeom>
            <a:noFill/>
            <a:ln>
              <a:noFill/>
            </a:ln>
          </p:spPr>
          <p:txBody>
            <a:bodyPr spcFirstLastPara="1" wrap="square" lIns="106675" tIns="106675" rIns="106675" bIns="106675" anchor="ctr" anchorCtr="0">
              <a:noAutofit/>
            </a:bodyPr>
            <a:lstStyle/>
            <a:p>
              <a:pPr marL="0" marR="0" lvl="0" indent="0" algn="ctr" rtl="1">
                <a:lnSpc>
                  <a:spcPct val="90000"/>
                </a:lnSpc>
                <a:spcBef>
                  <a:spcPts val="0"/>
                </a:spcBef>
                <a:spcAft>
                  <a:spcPts val="0"/>
                </a:spcAft>
                <a:buClr>
                  <a:schemeClr val="lt2"/>
                </a:buClr>
                <a:buSzPts val="2800"/>
                <a:buFont typeface="Arial"/>
                <a:buNone/>
              </a:pPr>
              <a:r>
                <a:rPr kumimoji="0" lang="he-IL" sz="2000" b="0" i="0" u="none" strike="noStrike" kern="0" cap="none" spc="0" normalizeH="0" baseline="0" noProof="0" dirty="0">
                  <a:ln>
                    <a:noFill/>
                  </a:ln>
                  <a:solidFill>
                    <a:schemeClr val="bg1"/>
                  </a:solidFill>
                  <a:effectLst/>
                  <a:uLnTx/>
                  <a:uFillTx/>
                  <a:latin typeface="Arial"/>
                  <a:cs typeface="Arial"/>
                  <a:sym typeface="Arial"/>
                </a:rPr>
                <a:t>נועה כמעט מזינה פרטי כרטיס אשראי של ההורים</a:t>
              </a:r>
              <a:endParaRPr sz="1400" b="0" i="0" u="none" strike="noStrike" cap="none" dirty="0">
                <a:solidFill>
                  <a:schemeClr val="bg1"/>
                </a:solidFill>
                <a:latin typeface="Arial"/>
                <a:ea typeface="Arial"/>
                <a:cs typeface="Arial"/>
                <a:sym typeface="Arial"/>
              </a:endParaRPr>
            </a:p>
          </p:txBody>
        </p:sp>
      </p:grpSp>
      <p:grpSp>
        <p:nvGrpSpPr>
          <p:cNvPr id="17" name="Google Shape;323;p18">
            <a:extLst>
              <a:ext uri="{FF2B5EF4-FFF2-40B4-BE49-F238E27FC236}">
                <a16:creationId xmlns:a16="http://schemas.microsoft.com/office/drawing/2014/main" id="{EDBA25DA-B5FD-C811-B27D-4CBABE742AC2}"/>
              </a:ext>
              <a:ext uri="{C183D7F6-B498-43B3-948B-1728B52AA6E4}">
                <adec:decorative xmlns:adec="http://schemas.microsoft.com/office/drawing/2017/decorative" val="1"/>
              </a:ext>
            </a:extLst>
          </p:cNvPr>
          <p:cNvGrpSpPr/>
          <p:nvPr/>
        </p:nvGrpSpPr>
        <p:grpSpPr>
          <a:xfrm>
            <a:off x="2023208" y="1911632"/>
            <a:ext cx="3306764" cy="4546802"/>
            <a:chOff x="2175667" y="4446"/>
            <a:chExt cx="3306764" cy="4546802"/>
          </a:xfrm>
        </p:grpSpPr>
        <p:sp>
          <p:nvSpPr>
            <p:cNvPr id="18" name="Google Shape;324;p18">
              <a:extLst>
                <a:ext uri="{FF2B5EF4-FFF2-40B4-BE49-F238E27FC236}">
                  <a16:creationId xmlns:a16="http://schemas.microsoft.com/office/drawing/2014/main" id="{C4512DCD-40AA-94BA-4851-D7A9A3215ECF}"/>
                </a:ext>
              </a:extLst>
            </p:cNvPr>
            <p:cNvSpPr/>
            <p:nvPr/>
          </p:nvSpPr>
          <p:spPr>
            <a:xfrm>
              <a:off x="2175667" y="4446"/>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9" name="Google Shape;325;p18">
              <a:extLst>
                <a:ext uri="{FF2B5EF4-FFF2-40B4-BE49-F238E27FC236}">
                  <a16:creationId xmlns:a16="http://schemas.microsoft.com/office/drawing/2014/main" id="{D7BF23C8-5C3F-7B1C-C0BE-96BE2FE42B5B}"/>
                </a:ext>
              </a:extLst>
            </p:cNvPr>
            <p:cNvSpPr txBox="1"/>
            <p:nvPr/>
          </p:nvSpPr>
          <p:spPr>
            <a:xfrm>
              <a:off x="2199880" y="28659"/>
              <a:ext cx="3258338" cy="778265"/>
            </a:xfrm>
            <a:prstGeom prst="rect">
              <a:avLst/>
            </a:prstGeom>
            <a:noFill/>
            <a:ln>
              <a:noFill/>
            </a:ln>
          </p:spPr>
          <p:txBody>
            <a:bodyPr spcFirstLastPara="1" wrap="square" lIns="106675" tIns="106675" rIns="106675" bIns="106675" anchor="ctr" anchorCtr="0">
              <a:noAutofit/>
            </a:bodyPr>
            <a:lstStyle/>
            <a:p>
              <a:pPr marL="0" marR="0" lvl="0" indent="0" algn="ctr" rtl="1">
                <a:lnSpc>
                  <a:spcPct val="90000"/>
                </a:lnSpc>
                <a:spcBef>
                  <a:spcPts val="0"/>
                </a:spcBef>
                <a:spcAft>
                  <a:spcPts val="0"/>
                </a:spcAft>
                <a:buClr>
                  <a:schemeClr val="lt2"/>
                </a:buClr>
                <a:buSzPts val="2800"/>
                <a:buFont typeface="Arial"/>
                <a:buNone/>
              </a:pPr>
              <a:r>
                <a:rPr lang="iw-IL" sz="2800" b="1" i="0" u="none" strike="noStrike" cap="none" dirty="0">
                  <a:solidFill>
                    <a:schemeClr val="lt2"/>
                  </a:solidFill>
                  <a:latin typeface="Arial"/>
                  <a:ea typeface="Arial"/>
                  <a:cs typeface="Arial"/>
                  <a:sym typeface="Arial"/>
                </a:rPr>
                <a:t>איסוף מידע </a:t>
              </a:r>
              <a:endParaRPr sz="2800" b="0" i="0" u="none" strike="noStrike" cap="none" dirty="0">
                <a:solidFill>
                  <a:schemeClr val="lt2"/>
                </a:solidFill>
                <a:latin typeface="Arial"/>
                <a:ea typeface="Arial"/>
                <a:cs typeface="Arial"/>
                <a:sym typeface="Arial"/>
              </a:endParaRPr>
            </a:p>
          </p:txBody>
        </p:sp>
        <p:sp>
          <p:nvSpPr>
            <p:cNvPr id="20" name="Google Shape;326;p18">
              <a:extLst>
                <a:ext uri="{FF2B5EF4-FFF2-40B4-BE49-F238E27FC236}">
                  <a16:creationId xmlns:a16="http://schemas.microsoft.com/office/drawing/2014/main" id="{6C61D345-CC2D-886D-662A-9DE2089BCBBA}"/>
                </a:ext>
              </a:extLst>
            </p:cNvPr>
            <p:cNvSpPr/>
            <p:nvPr/>
          </p:nvSpPr>
          <p:spPr>
            <a:xfrm rot="5400000">
              <a:off x="3674045" y="851805"/>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1" name="Google Shape;327;p18">
              <a:extLst>
                <a:ext uri="{FF2B5EF4-FFF2-40B4-BE49-F238E27FC236}">
                  <a16:creationId xmlns:a16="http://schemas.microsoft.com/office/drawing/2014/main" id="{279493E2-B687-0685-6E2E-A32BD73CD0FC}"/>
                </a:ext>
              </a:extLst>
            </p:cNvPr>
            <p:cNvSpPr txBox="1"/>
            <p:nvPr/>
          </p:nvSpPr>
          <p:spPr>
            <a:xfrm>
              <a:off x="3717447" y="882806"/>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22" name="Google Shape;328;p18">
              <a:extLst>
                <a:ext uri="{FF2B5EF4-FFF2-40B4-BE49-F238E27FC236}">
                  <a16:creationId xmlns:a16="http://schemas.microsoft.com/office/drawing/2014/main" id="{4FCBBF0E-4B80-7CA6-9002-9A3064B6F210}"/>
                </a:ext>
              </a:extLst>
            </p:cNvPr>
            <p:cNvSpPr/>
            <p:nvPr/>
          </p:nvSpPr>
          <p:spPr>
            <a:xfrm>
              <a:off x="2175667" y="1244483"/>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3" name="Google Shape;329;p18">
              <a:extLst>
                <a:ext uri="{FF2B5EF4-FFF2-40B4-BE49-F238E27FC236}">
                  <a16:creationId xmlns:a16="http://schemas.microsoft.com/office/drawing/2014/main" id="{50D91255-C80E-964D-B141-CF321BE6B588}"/>
                </a:ext>
              </a:extLst>
            </p:cNvPr>
            <p:cNvSpPr txBox="1"/>
            <p:nvPr/>
          </p:nvSpPr>
          <p:spPr>
            <a:xfrm>
              <a:off x="2199880" y="1268696"/>
              <a:ext cx="3258338" cy="778265"/>
            </a:xfrm>
            <a:prstGeom prst="rect">
              <a:avLst/>
            </a:prstGeom>
            <a:noFill/>
            <a:ln>
              <a:noFill/>
            </a:ln>
          </p:spPr>
          <p:txBody>
            <a:bodyPr spcFirstLastPara="1" wrap="square" lIns="106675" tIns="106675" rIns="106675" bIns="106675" anchor="ctr" anchorCtr="0">
              <a:noAutofit/>
            </a:bodyPr>
            <a:lstStyle/>
            <a:p>
              <a:pPr marL="0" marR="0" lvl="0" indent="0" algn="ctr" rtl="1">
                <a:lnSpc>
                  <a:spcPct val="90000"/>
                </a:lnSpc>
                <a:spcBef>
                  <a:spcPts val="0"/>
                </a:spcBef>
                <a:spcAft>
                  <a:spcPts val="0"/>
                </a:spcAft>
                <a:buClr>
                  <a:schemeClr val="lt2"/>
                </a:buClr>
                <a:buSzPts val="2800"/>
                <a:buFont typeface="Arial"/>
                <a:buNone/>
              </a:pPr>
              <a:r>
                <a:rPr lang="iw-IL" sz="2800" b="1" i="0" u="none" strike="noStrike" cap="none">
                  <a:solidFill>
                    <a:schemeClr val="lt2"/>
                  </a:solidFill>
                  <a:latin typeface="Arial"/>
                  <a:ea typeface="Arial"/>
                  <a:cs typeface="Arial"/>
                  <a:sym typeface="Arial"/>
                </a:rPr>
                <a:t> יצירת קשר </a:t>
              </a:r>
              <a:endParaRPr sz="1400" b="0" i="0" u="none" strike="noStrike" cap="none" dirty="0">
                <a:solidFill>
                  <a:srgbClr val="000000"/>
                </a:solidFill>
                <a:latin typeface="Arial"/>
                <a:ea typeface="Arial"/>
                <a:cs typeface="Arial"/>
                <a:sym typeface="Arial"/>
              </a:endParaRPr>
            </a:p>
          </p:txBody>
        </p:sp>
        <p:sp>
          <p:nvSpPr>
            <p:cNvPr id="24" name="Google Shape;330;p18">
              <a:extLst>
                <a:ext uri="{FF2B5EF4-FFF2-40B4-BE49-F238E27FC236}">
                  <a16:creationId xmlns:a16="http://schemas.microsoft.com/office/drawing/2014/main" id="{1CE31FD9-95E4-611E-7281-D38E440BF4E6}"/>
                </a:ext>
              </a:extLst>
            </p:cNvPr>
            <p:cNvSpPr/>
            <p:nvPr/>
          </p:nvSpPr>
          <p:spPr>
            <a:xfrm rot="5400000">
              <a:off x="3674045" y="2091841"/>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5" name="Google Shape;331;p18">
              <a:extLst>
                <a:ext uri="{FF2B5EF4-FFF2-40B4-BE49-F238E27FC236}">
                  <a16:creationId xmlns:a16="http://schemas.microsoft.com/office/drawing/2014/main" id="{3A632E5E-2431-F01C-F268-2E2DB8AD096C}"/>
                </a:ext>
              </a:extLst>
            </p:cNvPr>
            <p:cNvSpPr txBox="1"/>
            <p:nvPr/>
          </p:nvSpPr>
          <p:spPr>
            <a:xfrm>
              <a:off x="3717447" y="2122842"/>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26" name="Google Shape;332;p18">
              <a:extLst>
                <a:ext uri="{FF2B5EF4-FFF2-40B4-BE49-F238E27FC236}">
                  <a16:creationId xmlns:a16="http://schemas.microsoft.com/office/drawing/2014/main" id="{98822318-F097-032C-608D-F7412322282C}"/>
                </a:ext>
              </a:extLst>
            </p:cNvPr>
            <p:cNvSpPr/>
            <p:nvPr/>
          </p:nvSpPr>
          <p:spPr>
            <a:xfrm>
              <a:off x="2175667" y="2484520"/>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7" name="Google Shape;333;p18">
              <a:extLst>
                <a:ext uri="{FF2B5EF4-FFF2-40B4-BE49-F238E27FC236}">
                  <a16:creationId xmlns:a16="http://schemas.microsoft.com/office/drawing/2014/main" id="{BB78A5D3-63DA-27EA-71BC-FC00E1006703}"/>
                </a:ext>
              </a:extLst>
            </p:cNvPr>
            <p:cNvSpPr txBox="1"/>
            <p:nvPr/>
          </p:nvSpPr>
          <p:spPr>
            <a:xfrm>
              <a:off x="2199880" y="2508733"/>
              <a:ext cx="3258338" cy="778265"/>
            </a:xfrm>
            <a:prstGeom prst="rect">
              <a:avLst/>
            </a:prstGeom>
            <a:noFill/>
            <a:ln>
              <a:noFill/>
            </a:ln>
          </p:spPr>
          <p:txBody>
            <a:bodyPr spcFirstLastPara="1" wrap="square" lIns="106675" tIns="106675" rIns="106675" bIns="106675" anchor="ctr" anchorCtr="0">
              <a:noAutofit/>
            </a:bodyPr>
            <a:lstStyle/>
            <a:p>
              <a:pPr marL="0" marR="0" lvl="0" indent="0" algn="ctr" rtl="1">
                <a:lnSpc>
                  <a:spcPct val="90000"/>
                </a:lnSpc>
                <a:spcBef>
                  <a:spcPts val="0"/>
                </a:spcBef>
                <a:spcAft>
                  <a:spcPts val="0"/>
                </a:spcAft>
                <a:buClr>
                  <a:schemeClr val="lt2"/>
                </a:buClr>
                <a:buSzPts val="2800"/>
                <a:buFont typeface="Arial"/>
                <a:buNone/>
              </a:pPr>
              <a:r>
                <a:rPr lang="iw-IL" sz="2800" b="1" i="0" u="none" strike="noStrike" cap="none">
                  <a:solidFill>
                    <a:schemeClr val="lt2"/>
                  </a:solidFill>
                  <a:latin typeface="Arial"/>
                  <a:ea typeface="Arial"/>
                  <a:cs typeface="Arial"/>
                  <a:sym typeface="Arial"/>
                </a:rPr>
                <a:t>מנופולציה</a:t>
              </a:r>
              <a:r>
                <a:rPr lang="iw-IL" sz="2800" b="0" i="0" u="none" strike="noStrike" cap="none">
                  <a:solidFill>
                    <a:schemeClr val="lt2"/>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sp>
          <p:nvSpPr>
            <p:cNvPr id="28" name="Google Shape;334;p18">
              <a:extLst>
                <a:ext uri="{FF2B5EF4-FFF2-40B4-BE49-F238E27FC236}">
                  <a16:creationId xmlns:a16="http://schemas.microsoft.com/office/drawing/2014/main" id="{B163B104-1865-ED94-3B4C-0AD2FBE6CA62}"/>
                </a:ext>
              </a:extLst>
            </p:cNvPr>
            <p:cNvSpPr/>
            <p:nvPr/>
          </p:nvSpPr>
          <p:spPr>
            <a:xfrm rot="5400000">
              <a:off x="3674045" y="3331878"/>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9" name="Google Shape;335;p18">
              <a:extLst>
                <a:ext uri="{FF2B5EF4-FFF2-40B4-BE49-F238E27FC236}">
                  <a16:creationId xmlns:a16="http://schemas.microsoft.com/office/drawing/2014/main" id="{E2EA951A-0BDB-094D-F92D-4538B7119256}"/>
                </a:ext>
              </a:extLst>
            </p:cNvPr>
            <p:cNvSpPr txBox="1"/>
            <p:nvPr/>
          </p:nvSpPr>
          <p:spPr>
            <a:xfrm>
              <a:off x="3717447" y="3362879"/>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30" name="Google Shape;336;p18">
              <a:extLst>
                <a:ext uri="{FF2B5EF4-FFF2-40B4-BE49-F238E27FC236}">
                  <a16:creationId xmlns:a16="http://schemas.microsoft.com/office/drawing/2014/main" id="{93776ED5-D76B-B3F7-D59D-F89C5EAB0685}"/>
                </a:ext>
              </a:extLst>
            </p:cNvPr>
            <p:cNvSpPr/>
            <p:nvPr/>
          </p:nvSpPr>
          <p:spPr>
            <a:xfrm>
              <a:off x="2175667" y="3724557"/>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1" name="Google Shape;337;p18">
              <a:extLst>
                <a:ext uri="{FF2B5EF4-FFF2-40B4-BE49-F238E27FC236}">
                  <a16:creationId xmlns:a16="http://schemas.microsoft.com/office/drawing/2014/main" id="{7CFBF4AD-DDD1-74D9-F8CF-DCF5726FD051}"/>
                </a:ext>
              </a:extLst>
            </p:cNvPr>
            <p:cNvSpPr txBox="1"/>
            <p:nvPr/>
          </p:nvSpPr>
          <p:spPr>
            <a:xfrm>
              <a:off x="2199880" y="3748770"/>
              <a:ext cx="3258338" cy="778265"/>
            </a:xfrm>
            <a:prstGeom prst="rect">
              <a:avLst/>
            </a:prstGeom>
            <a:noFill/>
            <a:ln>
              <a:noFill/>
            </a:ln>
          </p:spPr>
          <p:txBody>
            <a:bodyPr spcFirstLastPara="1" wrap="square" lIns="106675" tIns="106675" rIns="106675" bIns="106675" anchor="ctr" anchorCtr="0">
              <a:noAutofit/>
            </a:bodyPr>
            <a:lstStyle/>
            <a:p>
              <a:pPr marL="0" marR="0" lvl="0" indent="0" algn="ctr" rtl="1">
                <a:lnSpc>
                  <a:spcPct val="90000"/>
                </a:lnSpc>
                <a:spcBef>
                  <a:spcPts val="0"/>
                </a:spcBef>
                <a:spcAft>
                  <a:spcPts val="0"/>
                </a:spcAft>
                <a:buClr>
                  <a:schemeClr val="lt2"/>
                </a:buClr>
                <a:buSzPts val="2800"/>
                <a:buFont typeface="Arial"/>
                <a:buNone/>
              </a:pPr>
              <a:r>
                <a:rPr lang="iw-IL" sz="2800" b="1" i="0" u="none" strike="noStrike" cap="none">
                  <a:solidFill>
                    <a:schemeClr val="lt2"/>
                  </a:solidFill>
                  <a:latin typeface="Arial"/>
                  <a:ea typeface="Arial"/>
                  <a:cs typeface="Arial"/>
                  <a:sym typeface="Arial"/>
                </a:rPr>
                <a:t>ביצוע המשימה </a:t>
              </a:r>
              <a:endParaRPr sz="1400" b="0" i="0" u="none" strike="noStrike" cap="none" dirty="0">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409128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5" name="Title 3">
            <a:extLst>
              <a:ext uri="{FF2B5EF4-FFF2-40B4-BE49-F238E27FC236}">
                <a16:creationId xmlns:a16="http://schemas.microsoft.com/office/drawing/2014/main" id="{B96FA3E2-5FC6-16EB-66EB-3ABB178B2A29}"/>
              </a:ext>
            </a:extLst>
          </p:cNvPr>
          <p:cNvSpPr txBox="1">
            <a:spLocks/>
          </p:cNvSpPr>
          <p:nvPr/>
        </p:nvSpPr>
        <p:spPr>
          <a:xfrm>
            <a:off x="1878338" y="409311"/>
            <a:ext cx="8435323" cy="92333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scene3d>
              <a:camera prst="orthographicFront"/>
              <a:lightRig rig="soft" dir="t">
                <a:rot lat="0" lon="0" rev="15600000"/>
              </a:lightRig>
            </a:scene3d>
            <a:sp3d extrusionH="57150" prstMaterial="softEdge">
              <a:bevelT w="25400" h="38100"/>
            </a:sp3d>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Clr>
                <a:srgbClr val="000000"/>
              </a:buClr>
              <a:buSzTx/>
              <a:buFont typeface="Arial"/>
              <a:buNone/>
              <a:defRPr/>
            </a:pPr>
            <a:r>
              <a:rPr lang="he-IL" sz="5400" b="1" dirty="0">
                <a:ln/>
                <a:solidFill>
                  <a:schemeClr val="accent4"/>
                </a:solidFill>
                <a:latin typeface="Arial"/>
                <a:ea typeface="Arial"/>
                <a:cs typeface="Arial"/>
                <a:sym typeface="Arial"/>
              </a:rPr>
              <a:t>סוגי הונאות והנדסה חברתית </a:t>
            </a:r>
            <a:endParaRPr lang="en-US" sz="5400" b="1" dirty="0">
              <a:ln/>
              <a:solidFill>
                <a:schemeClr val="accent4"/>
              </a:solidFill>
              <a:latin typeface="Arial"/>
              <a:ea typeface="Arial"/>
              <a:cs typeface="Arial"/>
              <a:sym typeface="Arial"/>
            </a:endParaRPr>
          </a:p>
        </p:txBody>
      </p:sp>
      <p:sp>
        <p:nvSpPr>
          <p:cNvPr id="374" name="Google Shape;374;p22"/>
          <p:cNvSpPr txBox="1">
            <a:spLocks noGrp="1"/>
          </p:cNvSpPr>
          <p:nvPr>
            <p:ph type="title" idx="4294967295"/>
          </p:nvPr>
        </p:nvSpPr>
        <p:spPr>
          <a:xfrm>
            <a:off x="2448987" y="1332641"/>
            <a:ext cx="6919075" cy="680571"/>
          </a:xfrm>
          <a:prstGeom prst="rect">
            <a:avLst/>
          </a:prstGeom>
          <a:noFill/>
          <a:ln>
            <a:noFill/>
          </a:ln>
        </p:spPr>
        <p:txBody>
          <a:bodyPr spcFirstLastPara="1" wrap="square" lIns="0" tIns="0" rIns="0" bIns="0" anchor="t" anchorCtr="0">
            <a:spAutoFit/>
          </a:bodyPr>
          <a:lstStyle/>
          <a:p>
            <a:pPr marL="0" marR="0" lvl="0" indent="0" algn="ctr" rtl="1">
              <a:lnSpc>
                <a:spcPct val="111019"/>
              </a:lnSpc>
              <a:spcBef>
                <a:spcPts val="0"/>
              </a:spcBef>
              <a:spcAft>
                <a:spcPts val="0"/>
              </a:spcAft>
              <a:buClr>
                <a:srgbClr val="FFC700"/>
              </a:buClr>
              <a:buSzPts val="3984"/>
              <a:buFont typeface="Arial"/>
              <a:buNone/>
            </a:pPr>
            <a:r>
              <a:rPr lang="iw-IL" sz="3984" b="1" i="0" strike="noStrike" cap="none" dirty="0">
                <a:solidFill>
                  <a:schemeClr val="bg2"/>
                </a:solidFill>
                <a:latin typeface="Arial"/>
                <a:ea typeface="Arial"/>
                <a:cs typeface="Arial"/>
                <a:sym typeface="Arial"/>
              </a:rPr>
              <a:t> דיוג/פישינג (Phishing) </a:t>
            </a:r>
            <a:endParaRPr dirty="0">
              <a:solidFill>
                <a:schemeClr val="bg2"/>
              </a:solidFill>
            </a:endParaRPr>
          </a:p>
        </p:txBody>
      </p:sp>
      <p:sp>
        <p:nvSpPr>
          <p:cNvPr id="375" name="Google Shape;375;p22"/>
          <p:cNvSpPr txBox="1"/>
          <p:nvPr/>
        </p:nvSpPr>
        <p:spPr>
          <a:xfrm>
            <a:off x="1599054" y="2255971"/>
            <a:ext cx="4792287" cy="3693319"/>
          </a:xfrm>
          <a:prstGeom prst="rect">
            <a:avLst/>
          </a:prstGeom>
          <a:noFill/>
          <a:ln>
            <a:noFill/>
          </a:ln>
        </p:spPr>
        <p:txBody>
          <a:bodyPr spcFirstLastPara="1" wrap="square" lIns="0" tIns="0" rIns="0" bIns="0" anchor="t" anchorCtr="0">
            <a:spAutoFit/>
          </a:bodyPr>
          <a:lstStyle/>
          <a:p>
            <a:pPr marL="0" marR="0" lvl="0" indent="0" algn="ctr" rtl="1">
              <a:lnSpc>
                <a:spcPct val="150000"/>
              </a:lnSpc>
              <a:spcBef>
                <a:spcPts val="0"/>
              </a:spcBef>
              <a:spcAft>
                <a:spcPts val="0"/>
              </a:spcAft>
              <a:buClr>
                <a:srgbClr val="000000"/>
              </a:buClr>
              <a:buSzPts val="3200"/>
              <a:buFont typeface="Arial"/>
              <a:buNone/>
            </a:pPr>
            <a:r>
              <a:rPr lang="iw-IL" sz="3200" b="1" i="0" u="none" strike="noStrike" cap="none" dirty="0">
                <a:solidFill>
                  <a:srgbClr val="000000"/>
                </a:solidFill>
                <a:latin typeface="Arial"/>
                <a:ea typeface="Arial"/>
                <a:cs typeface="Arial"/>
                <a:sym typeface="Arial"/>
              </a:rPr>
              <a:t>ניסיון </a:t>
            </a:r>
            <a:r>
              <a:rPr lang="iw-IL" sz="3200" b="1" i="0" u="none" strike="noStrike" cap="none" dirty="0">
                <a:solidFill>
                  <a:srgbClr val="C00000"/>
                </a:solidFill>
                <a:latin typeface="Arial"/>
                <a:ea typeface="Arial"/>
                <a:cs typeface="Arial"/>
                <a:sym typeface="Arial"/>
              </a:rPr>
              <a:t>לגנוב</a:t>
            </a:r>
            <a:r>
              <a:rPr lang="iw-IL" sz="3200" b="1" i="0" u="none" strike="noStrike" cap="none" dirty="0">
                <a:solidFill>
                  <a:srgbClr val="000000"/>
                </a:solidFill>
                <a:latin typeface="Arial"/>
                <a:ea typeface="Arial"/>
                <a:cs typeface="Arial"/>
                <a:sym typeface="Arial"/>
              </a:rPr>
              <a:t> מידע אישי כמו שם משתמש, סיסמאות, כרטיסי אשראי ועוד, ולגרום לנו </a:t>
            </a:r>
            <a:r>
              <a:rPr lang="iw-IL" sz="3200" b="1" i="0" u="none" strike="noStrike" cap="none" dirty="0">
                <a:solidFill>
                  <a:srgbClr val="C00000"/>
                </a:solidFill>
                <a:latin typeface="Arial"/>
                <a:ea typeface="Arial"/>
                <a:cs typeface="Arial"/>
                <a:sym typeface="Arial"/>
              </a:rPr>
              <a:t>ללחוץ על קישורים </a:t>
            </a:r>
            <a:r>
              <a:rPr lang="iw-IL" sz="3200" b="1" i="0" u="none" strike="noStrike" cap="none" dirty="0">
                <a:solidFill>
                  <a:srgbClr val="000000"/>
                </a:solidFill>
                <a:latin typeface="Arial"/>
                <a:ea typeface="Arial"/>
                <a:cs typeface="Arial"/>
                <a:sym typeface="Arial"/>
              </a:rPr>
              <a:t>זדוניים </a:t>
            </a:r>
            <a:r>
              <a:rPr lang="he-IL" sz="3200" b="1" i="0" u="none" strike="noStrike" cap="none" dirty="0">
                <a:solidFill>
                  <a:srgbClr val="000000"/>
                </a:solidFill>
                <a:latin typeface="Arial"/>
                <a:ea typeface="Arial"/>
                <a:cs typeface="Arial"/>
                <a:sym typeface="Arial"/>
              </a:rPr>
              <a:t>(</a:t>
            </a:r>
            <a:r>
              <a:rPr lang="iw-IL" sz="3200" b="1" i="0" u="none" strike="noStrike" cap="none" dirty="0">
                <a:solidFill>
                  <a:srgbClr val="000000"/>
                </a:solidFill>
                <a:latin typeface="Arial"/>
                <a:ea typeface="Arial"/>
                <a:cs typeface="Arial"/>
                <a:sym typeface="Arial"/>
              </a:rPr>
              <a:t>המובילים להונאה</a:t>
            </a:r>
            <a:r>
              <a:rPr lang="he-IL" sz="3200" b="1"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pic>
        <p:nvPicPr>
          <p:cNvPr id="376" name="Google Shape;376;p22">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177628" y="2013212"/>
            <a:ext cx="3554466" cy="460202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23"/>
          <p:cNvSpPr txBox="1">
            <a:spLocks noGrp="1"/>
          </p:cNvSpPr>
          <p:nvPr>
            <p:ph type="title" idx="4294967295"/>
          </p:nvPr>
        </p:nvSpPr>
        <p:spPr>
          <a:xfrm>
            <a:off x="2707405" y="318319"/>
            <a:ext cx="6919075" cy="680571"/>
          </a:xfrm>
          <a:prstGeom prst="rect">
            <a:avLst/>
          </a:prstGeom>
          <a:noFill/>
          <a:ln>
            <a:noFill/>
          </a:ln>
        </p:spPr>
        <p:txBody>
          <a:bodyPr spcFirstLastPara="1" wrap="square" lIns="0" tIns="0" rIns="0" bIns="0" anchor="t" anchorCtr="0">
            <a:spAutoFit/>
          </a:bodyPr>
          <a:lstStyle/>
          <a:p>
            <a:pPr marL="0" marR="0" lvl="0" indent="0" algn="ctr" rtl="1">
              <a:lnSpc>
                <a:spcPct val="111019"/>
              </a:lnSpc>
              <a:spcBef>
                <a:spcPts val="0"/>
              </a:spcBef>
              <a:spcAft>
                <a:spcPts val="0"/>
              </a:spcAft>
              <a:buClr>
                <a:srgbClr val="FFC700"/>
              </a:buClr>
              <a:buSzPts val="3984"/>
              <a:buFont typeface="Arial"/>
              <a:buNone/>
            </a:pPr>
            <a:r>
              <a:rPr lang="iw-IL" sz="3984" b="1" i="0" strike="noStrike" cap="none" dirty="0">
                <a:solidFill>
                  <a:schemeClr val="bg2"/>
                </a:solidFill>
                <a:latin typeface="Arial"/>
                <a:ea typeface="Arial"/>
                <a:cs typeface="Arial"/>
                <a:sym typeface="Arial"/>
              </a:rPr>
              <a:t> דיוג/פישינג (Phishing) </a:t>
            </a:r>
            <a:endParaRPr dirty="0">
              <a:solidFill>
                <a:schemeClr val="bg2"/>
              </a:solidFill>
            </a:endParaRPr>
          </a:p>
        </p:txBody>
      </p:sp>
      <p:sp>
        <p:nvSpPr>
          <p:cNvPr id="386" name="Google Shape;386;p23"/>
          <p:cNvSpPr txBox="1"/>
          <p:nvPr/>
        </p:nvSpPr>
        <p:spPr>
          <a:xfrm>
            <a:off x="2049771" y="1212211"/>
            <a:ext cx="8092458" cy="343492"/>
          </a:xfrm>
          <a:prstGeom prst="rect">
            <a:avLst/>
          </a:prstGeom>
          <a:noFill/>
          <a:ln>
            <a:noFill/>
          </a:ln>
        </p:spPr>
        <p:txBody>
          <a:bodyPr spcFirstLastPara="1" wrap="square" lIns="0" tIns="0" rIns="0" bIns="0" anchor="t" anchorCtr="0">
            <a:spAutoFit/>
          </a:bodyPr>
          <a:lstStyle/>
          <a:p>
            <a:pPr marL="0" marR="0" lvl="0" indent="0" algn="ctr" rtl="1">
              <a:lnSpc>
                <a:spcPct val="81718"/>
              </a:lnSpc>
              <a:spcBef>
                <a:spcPts val="0"/>
              </a:spcBef>
              <a:spcAft>
                <a:spcPts val="0"/>
              </a:spcAft>
              <a:buClr>
                <a:srgbClr val="000000"/>
              </a:buClr>
              <a:buSzPts val="3200"/>
              <a:buFont typeface="Arial"/>
              <a:buNone/>
            </a:pPr>
            <a:r>
              <a:rPr lang="iw-IL" sz="3200" b="1" i="0" u="none" strike="noStrike" cap="none" dirty="0">
                <a:solidFill>
                  <a:srgbClr val="000000"/>
                </a:solidFill>
                <a:latin typeface="Arial"/>
                <a:ea typeface="Arial"/>
                <a:cs typeface="Arial"/>
                <a:sym typeface="Arial"/>
              </a:rPr>
              <a:t>סוגים שונים של פישינג / דיוג </a:t>
            </a:r>
            <a:endParaRPr sz="1400" b="0" i="0" u="none" strike="noStrike" cap="none" dirty="0">
              <a:solidFill>
                <a:srgbClr val="000000"/>
              </a:solidFill>
              <a:latin typeface="Arial"/>
              <a:ea typeface="Arial"/>
              <a:cs typeface="Arial"/>
              <a:sym typeface="Arial"/>
            </a:endParaRPr>
          </a:p>
        </p:txBody>
      </p:sp>
      <p:pic>
        <p:nvPicPr>
          <p:cNvPr id="10" name="Picture 9">
            <a:extLst>
              <a:ext uri="{FF2B5EF4-FFF2-40B4-BE49-F238E27FC236}">
                <a16:creationId xmlns:a16="http://schemas.microsoft.com/office/drawing/2014/main" id="{B84F6877-4365-5ACE-8B05-32D48C3A97C0}"/>
              </a:ext>
              <a:ext uri="{C183D7F6-B498-43B3-948B-1728B52AA6E4}">
                <adec:decorative xmlns:adec="http://schemas.microsoft.com/office/drawing/2017/decorative" val="1"/>
              </a:ext>
            </a:extLst>
          </p:cNvPr>
          <p:cNvPicPr>
            <a:picLocks noChangeAspect="1"/>
          </p:cNvPicPr>
          <p:nvPr/>
        </p:nvPicPr>
        <p:blipFill>
          <a:blip r:embed="rId3"/>
          <a:stretch/>
        </p:blipFill>
        <p:spPr>
          <a:xfrm rot="5400000">
            <a:off x="-712469" y="2321696"/>
            <a:ext cx="3831033" cy="2844021"/>
          </a:xfrm>
          <a:prstGeom prst="rect">
            <a:avLst/>
          </a:prstGeom>
        </p:spPr>
      </p:pic>
      <p:pic>
        <p:nvPicPr>
          <p:cNvPr id="9" name="Picture 8">
            <a:extLst>
              <a:ext uri="{FF2B5EF4-FFF2-40B4-BE49-F238E27FC236}">
                <a16:creationId xmlns:a16="http://schemas.microsoft.com/office/drawing/2014/main" id="{11F30F96-B4AA-6ADC-6624-6C9D61058B5C}"/>
              </a:ext>
              <a:ext uri="{C183D7F6-B498-43B3-948B-1728B52AA6E4}">
                <adec:decorative xmlns:adec="http://schemas.microsoft.com/office/drawing/2017/decorative" val="1"/>
              </a:ext>
            </a:extLst>
          </p:cNvPr>
          <p:cNvPicPr>
            <a:picLocks noChangeAspect="1"/>
          </p:cNvPicPr>
          <p:nvPr/>
        </p:nvPicPr>
        <p:blipFill>
          <a:blip r:embed="rId3"/>
          <a:stretch/>
        </p:blipFill>
        <p:spPr>
          <a:xfrm rot="5400000">
            <a:off x="1810259" y="2324623"/>
            <a:ext cx="3831033" cy="2844021"/>
          </a:xfrm>
          <a:prstGeom prst="rect">
            <a:avLst/>
          </a:prstGeom>
        </p:spPr>
      </p:pic>
      <p:pic>
        <p:nvPicPr>
          <p:cNvPr id="6" name="Picture 5">
            <a:extLst>
              <a:ext uri="{FF2B5EF4-FFF2-40B4-BE49-F238E27FC236}">
                <a16:creationId xmlns:a16="http://schemas.microsoft.com/office/drawing/2014/main" id="{F66C1909-C1D2-C48A-7223-C4E3ABF16B4E}"/>
              </a:ext>
              <a:ext uri="{C183D7F6-B498-43B3-948B-1728B52AA6E4}">
                <adec:decorative xmlns:adec="http://schemas.microsoft.com/office/drawing/2017/decorative" val="1"/>
              </a:ext>
            </a:extLst>
          </p:cNvPr>
          <p:cNvPicPr>
            <a:picLocks noChangeAspect="1"/>
          </p:cNvPicPr>
          <p:nvPr/>
        </p:nvPicPr>
        <p:blipFill>
          <a:blip r:embed="rId3"/>
          <a:stretch/>
        </p:blipFill>
        <p:spPr>
          <a:xfrm rot="5400000">
            <a:off x="6778060" y="2234055"/>
            <a:ext cx="3831033" cy="2844021"/>
          </a:xfrm>
          <a:prstGeom prst="rect">
            <a:avLst/>
          </a:prstGeom>
        </p:spPr>
      </p:pic>
      <p:pic>
        <p:nvPicPr>
          <p:cNvPr id="5" name="Picture 4">
            <a:extLst>
              <a:ext uri="{FF2B5EF4-FFF2-40B4-BE49-F238E27FC236}">
                <a16:creationId xmlns:a16="http://schemas.microsoft.com/office/drawing/2014/main" id="{470F7726-4BC3-F450-6C20-2F09D21E9972}"/>
              </a:ext>
              <a:ext uri="{C183D7F6-B498-43B3-948B-1728B52AA6E4}">
                <adec:decorative xmlns:adec="http://schemas.microsoft.com/office/drawing/2017/decorative" val="1"/>
              </a:ext>
            </a:extLst>
          </p:cNvPr>
          <p:cNvPicPr>
            <a:picLocks noChangeAspect="1"/>
          </p:cNvPicPr>
          <p:nvPr/>
        </p:nvPicPr>
        <p:blipFill>
          <a:blip r:embed="rId3"/>
          <a:stretch/>
        </p:blipFill>
        <p:spPr>
          <a:xfrm rot="5400000">
            <a:off x="4226217" y="2321696"/>
            <a:ext cx="3831033" cy="2844021"/>
          </a:xfrm>
          <a:prstGeom prst="rect">
            <a:avLst/>
          </a:prstGeom>
        </p:spPr>
      </p:pic>
      <p:pic>
        <p:nvPicPr>
          <p:cNvPr id="4" name="Picture 3">
            <a:extLst>
              <a:ext uri="{FF2B5EF4-FFF2-40B4-BE49-F238E27FC236}">
                <a16:creationId xmlns:a16="http://schemas.microsoft.com/office/drawing/2014/main" id="{C66DBE2F-BCAF-5F7C-0ECD-8622AC94B98B}"/>
              </a:ext>
              <a:ext uri="{C183D7F6-B498-43B3-948B-1728B52AA6E4}">
                <adec:decorative xmlns:adec="http://schemas.microsoft.com/office/drawing/2017/decorative" val="1"/>
              </a:ext>
            </a:extLst>
          </p:cNvPr>
          <p:cNvPicPr>
            <a:picLocks noChangeAspect="1"/>
          </p:cNvPicPr>
          <p:nvPr/>
        </p:nvPicPr>
        <p:blipFill>
          <a:blip r:embed="rId3"/>
          <a:stretch/>
        </p:blipFill>
        <p:spPr>
          <a:xfrm rot="5400000">
            <a:off x="9012246" y="2308262"/>
            <a:ext cx="3831033" cy="2844021"/>
          </a:xfrm>
          <a:prstGeom prst="rect">
            <a:avLst/>
          </a:prstGeom>
        </p:spPr>
      </p:pic>
      <p:sp>
        <p:nvSpPr>
          <p:cNvPr id="387" name="Google Shape;387;p23">
            <a:extLst>
              <a:ext uri="{C183D7F6-B498-43B3-948B-1728B52AA6E4}">
                <adec:decorative xmlns:adec="http://schemas.microsoft.com/office/drawing/2017/decorative" val="1"/>
              </a:ext>
            </a:extLst>
          </p:cNvPr>
          <p:cNvSpPr/>
          <p:nvPr/>
        </p:nvSpPr>
        <p:spPr>
          <a:xfrm>
            <a:off x="10347023" y="2129075"/>
            <a:ext cx="1161477" cy="1884402"/>
          </a:xfrm>
          <a:custGeom>
            <a:avLst/>
            <a:gdLst/>
            <a:ahLst/>
            <a:cxnLst/>
            <a:rect l="l" t="t" r="r" b="b"/>
            <a:pathLst>
              <a:path w="1742215" h="2826603" extrusionOk="0">
                <a:moveTo>
                  <a:pt x="0" y="0"/>
                </a:moveTo>
                <a:lnTo>
                  <a:pt x="1742215" y="0"/>
                </a:lnTo>
                <a:lnTo>
                  <a:pt x="1742215" y="2826603"/>
                </a:lnTo>
                <a:lnTo>
                  <a:pt x="0" y="282660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388" name="Google Shape;388;p23"/>
          <p:cNvSpPr txBox="1"/>
          <p:nvPr/>
        </p:nvSpPr>
        <p:spPr>
          <a:xfrm>
            <a:off x="10136208" y="4113465"/>
            <a:ext cx="1907425" cy="855491"/>
          </a:xfrm>
          <a:prstGeom prst="rect">
            <a:avLst/>
          </a:prstGeom>
          <a:noFill/>
          <a:ln>
            <a:noFill/>
          </a:ln>
        </p:spPr>
        <p:txBody>
          <a:bodyPr spcFirstLastPara="1" wrap="square" lIns="0" tIns="0" rIns="0" bIns="0" anchor="t" anchorCtr="0">
            <a:spAutoFit/>
          </a:bodyPr>
          <a:lstStyle/>
          <a:p>
            <a:pPr marL="0" marR="0" lvl="0" indent="0" algn="ctr" rtl="1">
              <a:lnSpc>
                <a:spcPct val="147791"/>
              </a:lnSpc>
              <a:spcBef>
                <a:spcPts val="0"/>
              </a:spcBef>
              <a:spcAft>
                <a:spcPts val="0"/>
              </a:spcAft>
              <a:buClr>
                <a:srgbClr val="000000"/>
              </a:buClr>
              <a:buSzPts val="2400"/>
              <a:buFont typeface="Arial"/>
              <a:buNone/>
            </a:pPr>
            <a:r>
              <a:rPr lang="iw-IL" sz="2400" b="1" i="0" u="none" strike="noStrike" cap="none" dirty="0">
                <a:solidFill>
                  <a:srgbClr val="FF3131"/>
                </a:solidFill>
                <a:latin typeface="Arial"/>
                <a:ea typeface="Arial"/>
                <a:cs typeface="Arial"/>
                <a:sym typeface="Arial"/>
              </a:rPr>
              <a:t> דיוג קולי </a:t>
            </a:r>
            <a:endParaRPr sz="1400" b="0" i="0" u="none" strike="noStrike" cap="none" dirty="0">
              <a:solidFill>
                <a:srgbClr val="000000"/>
              </a:solidFill>
              <a:latin typeface="Arial"/>
              <a:ea typeface="Arial"/>
              <a:cs typeface="Arial"/>
              <a:sym typeface="Arial"/>
            </a:endParaRPr>
          </a:p>
          <a:p>
            <a:pPr marL="0" marR="0" lvl="0" indent="0" algn="ctr" rtl="1">
              <a:lnSpc>
                <a:spcPct val="147791"/>
              </a:lnSpc>
              <a:spcBef>
                <a:spcPts val="0"/>
              </a:spcBef>
              <a:spcAft>
                <a:spcPts val="0"/>
              </a:spcAft>
              <a:buClr>
                <a:srgbClr val="000000"/>
              </a:buClr>
              <a:buSzPts val="2400"/>
              <a:buFont typeface="Arial"/>
              <a:buNone/>
            </a:pPr>
            <a:r>
              <a:rPr lang="iw-IL" sz="2400" b="1" i="0" u="none" strike="noStrike" cap="none" dirty="0">
                <a:solidFill>
                  <a:srgbClr val="FF3131"/>
                </a:solidFill>
                <a:latin typeface="Arial"/>
                <a:ea typeface="Arial"/>
                <a:cs typeface="Arial"/>
                <a:sym typeface="Arial"/>
              </a:rPr>
              <a:t>(Vishing)</a:t>
            </a:r>
            <a:endParaRPr sz="1400" b="0" i="0" u="none" strike="noStrike" cap="none" dirty="0">
              <a:solidFill>
                <a:srgbClr val="000000"/>
              </a:solidFill>
              <a:latin typeface="Arial"/>
              <a:ea typeface="Arial"/>
              <a:cs typeface="Arial"/>
              <a:sym typeface="Arial"/>
            </a:endParaRPr>
          </a:p>
        </p:txBody>
      </p:sp>
      <p:sp>
        <p:nvSpPr>
          <p:cNvPr id="390" name="Google Shape;390;p23"/>
          <p:cNvSpPr txBox="1"/>
          <p:nvPr/>
        </p:nvSpPr>
        <p:spPr>
          <a:xfrm>
            <a:off x="7881401" y="4361276"/>
            <a:ext cx="2000140" cy="738664"/>
          </a:xfrm>
          <a:prstGeom prst="rect">
            <a:avLst/>
          </a:prstGeom>
          <a:noFill/>
          <a:ln>
            <a:noFill/>
          </a:ln>
        </p:spPr>
        <p:txBody>
          <a:bodyPr spcFirstLastPara="1" wrap="square" lIns="0" tIns="0" rIns="0" bIns="0" anchor="t" anchorCtr="0">
            <a:spAutoFit/>
          </a:bodyPr>
          <a:lstStyle/>
          <a:p>
            <a:pPr marL="0" marR="0" lvl="0" indent="0" algn="ctr" rtl="1">
              <a:spcBef>
                <a:spcPts val="0"/>
              </a:spcBef>
              <a:spcAft>
                <a:spcPts val="0"/>
              </a:spcAft>
              <a:buClr>
                <a:srgbClr val="000000"/>
              </a:buClr>
              <a:buSzPts val="2400"/>
              <a:buFont typeface="Arial"/>
              <a:buNone/>
            </a:pPr>
            <a:r>
              <a:rPr lang="iw-IL" sz="2400" b="1" i="0" u="none" strike="noStrike" cap="none" dirty="0">
                <a:solidFill>
                  <a:srgbClr val="FF3131"/>
                </a:solidFill>
                <a:latin typeface="Arial"/>
                <a:ea typeface="Arial"/>
                <a:cs typeface="Arial"/>
                <a:sym typeface="Arial"/>
              </a:rPr>
              <a:t>דיוג </a:t>
            </a:r>
            <a:endParaRPr lang="he-IL" sz="2400" b="1" i="0" u="none" strike="noStrike" cap="none" dirty="0">
              <a:solidFill>
                <a:srgbClr val="FF3131"/>
              </a:solidFill>
              <a:latin typeface="Arial"/>
              <a:ea typeface="Arial"/>
              <a:cs typeface="Arial"/>
              <a:sym typeface="Arial"/>
            </a:endParaRPr>
          </a:p>
          <a:p>
            <a:pPr marL="0" marR="0" lvl="0" indent="0" algn="ctr" rtl="1">
              <a:spcBef>
                <a:spcPts val="0"/>
              </a:spcBef>
              <a:spcAft>
                <a:spcPts val="0"/>
              </a:spcAft>
              <a:buClr>
                <a:srgbClr val="000000"/>
              </a:buClr>
              <a:buSzPts val="2400"/>
              <a:buFont typeface="Arial"/>
              <a:buNone/>
            </a:pPr>
            <a:r>
              <a:rPr lang="iw-IL" sz="2400" b="1" i="0" u="none" strike="noStrike" cap="none" dirty="0">
                <a:solidFill>
                  <a:srgbClr val="FF3131"/>
                </a:solidFill>
                <a:latin typeface="Arial"/>
                <a:ea typeface="Arial"/>
                <a:cs typeface="Arial"/>
                <a:sym typeface="Arial"/>
              </a:rPr>
              <a:t>ממוקד</a:t>
            </a:r>
            <a:endParaRPr sz="1400" b="0" i="0" u="none" strike="noStrike" cap="none" dirty="0">
              <a:solidFill>
                <a:srgbClr val="000000"/>
              </a:solidFill>
              <a:latin typeface="Arial"/>
              <a:ea typeface="Arial"/>
              <a:cs typeface="Arial"/>
              <a:sym typeface="Arial"/>
            </a:endParaRPr>
          </a:p>
        </p:txBody>
      </p:sp>
      <p:sp>
        <p:nvSpPr>
          <p:cNvPr id="395" name="Google Shape;395;p23"/>
          <p:cNvSpPr txBox="1"/>
          <p:nvPr/>
        </p:nvSpPr>
        <p:spPr>
          <a:xfrm>
            <a:off x="5392622" y="4386514"/>
            <a:ext cx="1663224" cy="369332"/>
          </a:xfrm>
          <a:prstGeom prst="rect">
            <a:avLst/>
          </a:prstGeom>
          <a:noFill/>
          <a:ln>
            <a:noFill/>
          </a:ln>
        </p:spPr>
        <p:txBody>
          <a:bodyPr spcFirstLastPara="1" wrap="square" lIns="0" tIns="0" rIns="0" bIns="0" anchor="t" anchorCtr="0">
            <a:spAutoFit/>
          </a:bodyPr>
          <a:lstStyle/>
          <a:p>
            <a:pPr marL="0" marR="0" lvl="0" indent="0" algn="ctr" rtl="1">
              <a:spcBef>
                <a:spcPts val="0"/>
              </a:spcBef>
              <a:spcAft>
                <a:spcPts val="0"/>
              </a:spcAft>
              <a:buClr>
                <a:srgbClr val="000000"/>
              </a:buClr>
              <a:buSzPts val="2400"/>
              <a:buFont typeface="Arial"/>
              <a:buNone/>
            </a:pPr>
            <a:r>
              <a:rPr lang="iw-IL" sz="2400" b="1" i="0" u="none" strike="noStrike" cap="none" dirty="0">
                <a:solidFill>
                  <a:srgbClr val="FF3131"/>
                </a:solidFill>
                <a:latin typeface="Arial"/>
                <a:ea typeface="Arial"/>
                <a:cs typeface="Arial"/>
                <a:sym typeface="Arial"/>
              </a:rPr>
              <a:t> (Smishing)</a:t>
            </a:r>
            <a:endParaRPr sz="1400" b="0" i="0" u="none" strike="noStrike" cap="none" dirty="0">
              <a:solidFill>
                <a:srgbClr val="000000"/>
              </a:solidFill>
              <a:latin typeface="Arial"/>
              <a:ea typeface="Arial"/>
              <a:cs typeface="Arial"/>
              <a:sym typeface="Arial"/>
            </a:endParaRPr>
          </a:p>
        </p:txBody>
      </p:sp>
      <p:sp>
        <p:nvSpPr>
          <p:cNvPr id="389" name="Google Shape;389;p23"/>
          <p:cNvSpPr txBox="1"/>
          <p:nvPr/>
        </p:nvSpPr>
        <p:spPr>
          <a:xfrm>
            <a:off x="2857619" y="3829465"/>
            <a:ext cx="1972249" cy="1138773"/>
          </a:xfrm>
          <a:prstGeom prst="rect">
            <a:avLst/>
          </a:prstGeom>
          <a:noFill/>
          <a:ln>
            <a:noFill/>
          </a:ln>
        </p:spPr>
        <p:txBody>
          <a:bodyPr spcFirstLastPara="1" wrap="square" lIns="0" tIns="0" rIns="0" bIns="0" anchor="t" anchorCtr="0">
            <a:spAutoFit/>
          </a:bodyPr>
          <a:lstStyle/>
          <a:p>
            <a:pPr marL="0" marR="0" lvl="0" indent="0" algn="ctr" rtl="1">
              <a:lnSpc>
                <a:spcPct val="147791"/>
              </a:lnSpc>
              <a:spcBef>
                <a:spcPts val="0"/>
              </a:spcBef>
              <a:spcAft>
                <a:spcPts val="0"/>
              </a:spcAft>
              <a:buClr>
                <a:srgbClr val="000000"/>
              </a:buClr>
              <a:buSzPts val="2400"/>
              <a:buFont typeface="Arial"/>
              <a:buNone/>
            </a:pPr>
            <a:endParaRPr sz="1800" b="0" i="0" u="none" strike="noStrike" cap="none" dirty="0">
              <a:solidFill>
                <a:srgbClr val="000000"/>
              </a:solidFill>
              <a:latin typeface="Arial"/>
              <a:ea typeface="Arial"/>
              <a:cs typeface="Arial"/>
              <a:sym typeface="Arial"/>
            </a:endParaRPr>
          </a:p>
          <a:p>
            <a:pPr marL="0" marR="0" lvl="0" indent="0" algn="ctr" rtl="1">
              <a:lnSpc>
                <a:spcPct val="147791"/>
              </a:lnSpc>
              <a:spcBef>
                <a:spcPts val="0"/>
              </a:spcBef>
              <a:spcAft>
                <a:spcPts val="0"/>
              </a:spcAft>
              <a:buClr>
                <a:srgbClr val="000000"/>
              </a:buClr>
              <a:buSzPts val="2400"/>
              <a:buFont typeface="Arial"/>
              <a:buNone/>
            </a:pPr>
            <a:r>
              <a:rPr lang="iw-IL" sz="3200" b="1" i="0" u="none" strike="noStrike" cap="none" dirty="0">
                <a:solidFill>
                  <a:srgbClr val="FF3131"/>
                </a:solidFill>
                <a:latin typeface="Arial"/>
                <a:ea typeface="Arial"/>
                <a:cs typeface="Arial"/>
                <a:sym typeface="Arial"/>
              </a:rPr>
              <a:t>דיפ פייק</a:t>
            </a:r>
            <a:endParaRPr sz="3200" b="1" i="0" u="none" strike="noStrike" cap="none" dirty="0">
              <a:solidFill>
                <a:srgbClr val="FF3131"/>
              </a:solidFill>
              <a:latin typeface="Arial"/>
              <a:ea typeface="Arial"/>
              <a:cs typeface="Arial"/>
              <a:sym typeface="Arial"/>
            </a:endParaRPr>
          </a:p>
        </p:txBody>
      </p:sp>
      <p:sp>
        <p:nvSpPr>
          <p:cNvPr id="396" name="Google Shape;396;p23"/>
          <p:cNvSpPr txBox="1"/>
          <p:nvPr/>
        </p:nvSpPr>
        <p:spPr>
          <a:xfrm>
            <a:off x="213424" y="3791043"/>
            <a:ext cx="2205575" cy="1346522"/>
          </a:xfrm>
          <a:prstGeom prst="rect">
            <a:avLst/>
          </a:prstGeom>
          <a:noFill/>
          <a:ln>
            <a:noFill/>
          </a:ln>
        </p:spPr>
        <p:txBody>
          <a:bodyPr spcFirstLastPara="1" wrap="square" lIns="0" tIns="0" rIns="0" bIns="0" anchor="t" anchorCtr="0">
            <a:spAutoFit/>
          </a:bodyPr>
          <a:lstStyle/>
          <a:p>
            <a:pPr marL="0" marR="0" lvl="0" indent="0" algn="ctr" rtl="1">
              <a:lnSpc>
                <a:spcPct val="147791"/>
              </a:lnSpc>
              <a:spcBef>
                <a:spcPts val="0"/>
              </a:spcBef>
              <a:spcAft>
                <a:spcPts val="0"/>
              </a:spcAft>
              <a:buClr>
                <a:srgbClr val="000000"/>
              </a:buClr>
              <a:buSzPts val="2400"/>
              <a:buFont typeface="Arial"/>
              <a:buNone/>
            </a:pPr>
            <a:r>
              <a:rPr lang="iw-IL" sz="2400" b="1" i="0" u="none" strike="noStrike" cap="none" dirty="0">
                <a:solidFill>
                  <a:srgbClr val="FF3131"/>
                </a:solidFill>
                <a:latin typeface="Arial"/>
                <a:ea typeface="Arial"/>
                <a:cs typeface="Arial"/>
                <a:sym typeface="Arial"/>
              </a:rPr>
              <a:t>התחזות </a:t>
            </a:r>
            <a:endParaRPr sz="1400" b="0" i="0" u="none" strike="noStrike" cap="none" dirty="0">
              <a:solidFill>
                <a:srgbClr val="000000"/>
              </a:solidFill>
              <a:latin typeface="Arial"/>
              <a:ea typeface="Arial"/>
              <a:cs typeface="Arial"/>
              <a:sym typeface="Arial"/>
            </a:endParaRPr>
          </a:p>
          <a:p>
            <a:pPr marL="0" marR="0" lvl="0" indent="0" algn="ctr" rtl="1">
              <a:lnSpc>
                <a:spcPct val="147791"/>
              </a:lnSpc>
              <a:spcBef>
                <a:spcPts val="0"/>
              </a:spcBef>
              <a:spcAft>
                <a:spcPts val="0"/>
              </a:spcAft>
              <a:buClr>
                <a:srgbClr val="000000"/>
              </a:buClr>
              <a:buSzPts val="2400"/>
              <a:buFont typeface="Arial"/>
              <a:buNone/>
            </a:pPr>
            <a:r>
              <a:rPr lang="iw-IL" sz="2400" b="1" i="0" u="none" strike="noStrike" cap="none" dirty="0">
                <a:solidFill>
                  <a:srgbClr val="FF3131"/>
                </a:solidFill>
                <a:latin typeface="Arial"/>
                <a:ea typeface="Arial"/>
                <a:cs typeface="Arial"/>
                <a:sym typeface="Arial"/>
              </a:rPr>
              <a:t>ברשתות </a:t>
            </a:r>
            <a:endParaRPr sz="1400" b="0" i="0" u="none" strike="noStrike" cap="none" dirty="0">
              <a:solidFill>
                <a:srgbClr val="000000"/>
              </a:solidFill>
              <a:latin typeface="Arial"/>
              <a:ea typeface="Arial"/>
              <a:cs typeface="Arial"/>
              <a:sym typeface="Arial"/>
            </a:endParaRPr>
          </a:p>
          <a:p>
            <a:pPr marL="0" marR="0" lvl="0" indent="0" algn="ctr" rtl="1">
              <a:lnSpc>
                <a:spcPct val="147791"/>
              </a:lnSpc>
              <a:spcBef>
                <a:spcPts val="0"/>
              </a:spcBef>
              <a:spcAft>
                <a:spcPts val="0"/>
              </a:spcAft>
              <a:buClr>
                <a:srgbClr val="000000"/>
              </a:buClr>
              <a:buSzPts val="2400"/>
              <a:buFont typeface="Arial"/>
              <a:buNone/>
            </a:pPr>
            <a:r>
              <a:rPr lang="iw-IL" sz="2400" b="1" i="0" u="none" strike="noStrike" cap="none" dirty="0">
                <a:solidFill>
                  <a:srgbClr val="FF3131"/>
                </a:solidFill>
                <a:latin typeface="Arial"/>
                <a:ea typeface="Arial"/>
                <a:cs typeface="Arial"/>
                <a:sym typeface="Arial"/>
              </a:rPr>
              <a:t>החברתיות</a:t>
            </a:r>
            <a:endParaRPr sz="1400" b="0" i="0" u="none" strike="noStrike" cap="none" dirty="0">
              <a:solidFill>
                <a:srgbClr val="000000"/>
              </a:solidFill>
              <a:latin typeface="Arial"/>
              <a:ea typeface="Arial"/>
              <a:cs typeface="Arial"/>
              <a:sym typeface="Arial"/>
            </a:endParaRPr>
          </a:p>
        </p:txBody>
      </p:sp>
      <p:sp>
        <p:nvSpPr>
          <p:cNvPr id="391" name="Google Shape;391;p23">
            <a:extLst>
              <a:ext uri="{C183D7F6-B498-43B3-948B-1728B52AA6E4}">
                <adec:decorative xmlns:adec="http://schemas.microsoft.com/office/drawing/2017/decorative" val="1"/>
              </a:ext>
            </a:extLst>
          </p:cNvPr>
          <p:cNvSpPr/>
          <p:nvPr/>
        </p:nvSpPr>
        <p:spPr>
          <a:xfrm>
            <a:off x="3023789" y="2315355"/>
            <a:ext cx="1642881" cy="1711335"/>
          </a:xfrm>
          <a:custGeom>
            <a:avLst/>
            <a:gdLst/>
            <a:ahLst/>
            <a:cxnLst/>
            <a:rect l="l" t="t" r="r" b="b"/>
            <a:pathLst>
              <a:path w="2464322" h="2567002" extrusionOk="0">
                <a:moveTo>
                  <a:pt x="0" y="0"/>
                </a:moveTo>
                <a:lnTo>
                  <a:pt x="2464322" y="0"/>
                </a:lnTo>
                <a:lnTo>
                  <a:pt x="2464322" y="2567002"/>
                </a:lnTo>
                <a:lnTo>
                  <a:pt x="0" y="256700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392" name="Google Shape;392;p23">
            <a:extLst>
              <a:ext uri="{C183D7F6-B498-43B3-948B-1728B52AA6E4}">
                <adec:decorative xmlns:adec="http://schemas.microsoft.com/office/drawing/2017/decorative" val="1"/>
              </a:ext>
            </a:extLst>
          </p:cNvPr>
          <p:cNvSpPr/>
          <p:nvPr/>
        </p:nvSpPr>
        <p:spPr>
          <a:xfrm>
            <a:off x="8003849" y="2457301"/>
            <a:ext cx="1650887" cy="1516753"/>
          </a:xfrm>
          <a:custGeom>
            <a:avLst/>
            <a:gdLst/>
            <a:ahLst/>
            <a:cxnLst/>
            <a:rect l="l" t="t" r="r" b="b"/>
            <a:pathLst>
              <a:path w="2795746" h="2568592" extrusionOk="0">
                <a:moveTo>
                  <a:pt x="0" y="0"/>
                </a:moveTo>
                <a:lnTo>
                  <a:pt x="2795746" y="0"/>
                </a:lnTo>
                <a:lnTo>
                  <a:pt x="2795746" y="2568592"/>
                </a:lnTo>
                <a:lnTo>
                  <a:pt x="0" y="256859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393" name="Google Shape;393;p23">
            <a:extLst>
              <a:ext uri="{C183D7F6-B498-43B3-948B-1728B52AA6E4}">
                <adec:decorative xmlns:adec="http://schemas.microsoft.com/office/drawing/2017/decorative" val="1"/>
              </a:ext>
            </a:extLst>
          </p:cNvPr>
          <p:cNvSpPr/>
          <p:nvPr/>
        </p:nvSpPr>
        <p:spPr>
          <a:xfrm>
            <a:off x="366321" y="2612846"/>
            <a:ext cx="1535415" cy="1632307"/>
          </a:xfrm>
          <a:custGeom>
            <a:avLst/>
            <a:gdLst/>
            <a:ahLst/>
            <a:cxnLst/>
            <a:rect l="l" t="t" r="r" b="b"/>
            <a:pathLst>
              <a:path w="3098595" h="3098595" extrusionOk="0">
                <a:moveTo>
                  <a:pt x="0" y="0"/>
                </a:moveTo>
                <a:lnTo>
                  <a:pt x="3098595" y="0"/>
                </a:lnTo>
                <a:lnTo>
                  <a:pt x="3098595" y="3098595"/>
                </a:lnTo>
                <a:lnTo>
                  <a:pt x="0" y="3098595"/>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394" name="Google Shape;394;p23">
            <a:extLst>
              <a:ext uri="{C183D7F6-B498-43B3-948B-1728B52AA6E4}">
                <adec:decorative xmlns:adec="http://schemas.microsoft.com/office/drawing/2017/decorative" val="1"/>
              </a:ext>
            </a:extLst>
          </p:cNvPr>
          <p:cNvSpPr/>
          <p:nvPr/>
        </p:nvSpPr>
        <p:spPr>
          <a:xfrm>
            <a:off x="342163" y="2180905"/>
            <a:ext cx="1981197" cy="1743453"/>
          </a:xfrm>
          <a:custGeom>
            <a:avLst/>
            <a:gdLst/>
            <a:ahLst/>
            <a:cxnLst/>
            <a:rect l="l" t="t" r="r" b="b"/>
            <a:pathLst>
              <a:path w="3308363" h="2911359" extrusionOk="0">
                <a:moveTo>
                  <a:pt x="0" y="0"/>
                </a:moveTo>
                <a:lnTo>
                  <a:pt x="3308363" y="0"/>
                </a:lnTo>
                <a:lnTo>
                  <a:pt x="3308363" y="2911360"/>
                </a:lnTo>
                <a:lnTo>
                  <a:pt x="0" y="2911360"/>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6D12A085-8BA6-7397-E66B-585ACB0804A7}"/>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453926" y="2315355"/>
            <a:ext cx="1663225" cy="11853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7"/>
                                        </p:tgtEl>
                                        <p:attrNameLst>
                                          <p:attrName>style.visibility</p:attrName>
                                        </p:attrNameLst>
                                      </p:cBhvr>
                                      <p:to>
                                        <p:strVal val="visible"/>
                                      </p:to>
                                    </p:set>
                                    <p:anim calcmode="lin" valueType="num">
                                      <p:cBhvr additive="base">
                                        <p:cTn id="7" dur="500" fill="hold"/>
                                        <p:tgtEl>
                                          <p:spTgt spid="387"/>
                                        </p:tgtEl>
                                        <p:attrNameLst>
                                          <p:attrName>ppt_x</p:attrName>
                                        </p:attrNameLst>
                                      </p:cBhvr>
                                      <p:tavLst>
                                        <p:tav tm="0">
                                          <p:val>
                                            <p:strVal val="#ppt_x"/>
                                          </p:val>
                                        </p:tav>
                                        <p:tav tm="100000">
                                          <p:val>
                                            <p:strVal val="#ppt_x"/>
                                          </p:val>
                                        </p:tav>
                                      </p:tavLst>
                                    </p:anim>
                                    <p:anim calcmode="lin" valueType="num">
                                      <p:cBhvr additive="base">
                                        <p:cTn id="8" dur="500" fill="hold"/>
                                        <p:tgtEl>
                                          <p:spTgt spid="38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88"/>
                                        </p:tgtEl>
                                        <p:attrNameLst>
                                          <p:attrName>style.visibility</p:attrName>
                                        </p:attrNameLst>
                                      </p:cBhvr>
                                      <p:to>
                                        <p:strVal val="visible"/>
                                      </p:to>
                                    </p:set>
                                    <p:anim calcmode="lin" valueType="num">
                                      <p:cBhvr additive="base">
                                        <p:cTn id="11" dur="500" fill="hold"/>
                                        <p:tgtEl>
                                          <p:spTgt spid="388"/>
                                        </p:tgtEl>
                                        <p:attrNameLst>
                                          <p:attrName>ppt_x</p:attrName>
                                        </p:attrNameLst>
                                      </p:cBhvr>
                                      <p:tavLst>
                                        <p:tav tm="0">
                                          <p:val>
                                            <p:strVal val="#ppt_x"/>
                                          </p:val>
                                        </p:tav>
                                        <p:tav tm="100000">
                                          <p:val>
                                            <p:strVal val="#ppt_x"/>
                                          </p:val>
                                        </p:tav>
                                      </p:tavLst>
                                    </p:anim>
                                    <p:anim calcmode="lin" valueType="num">
                                      <p:cBhvr additive="base">
                                        <p:cTn id="12" dur="500" fill="hold"/>
                                        <p:tgtEl>
                                          <p:spTgt spid="38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92"/>
                                        </p:tgtEl>
                                        <p:attrNameLst>
                                          <p:attrName>style.visibility</p:attrName>
                                        </p:attrNameLst>
                                      </p:cBhvr>
                                      <p:to>
                                        <p:strVal val="visible"/>
                                      </p:to>
                                    </p:set>
                                    <p:animEffect transition="in" filter="fade">
                                      <p:cBhvr>
                                        <p:cTn id="17" dur="1000"/>
                                        <p:tgtEl>
                                          <p:spTgt spid="392"/>
                                        </p:tgtEl>
                                      </p:cBhvr>
                                    </p:animEffect>
                                    <p:anim calcmode="lin" valueType="num">
                                      <p:cBhvr>
                                        <p:cTn id="18" dur="1000" fill="hold"/>
                                        <p:tgtEl>
                                          <p:spTgt spid="392"/>
                                        </p:tgtEl>
                                        <p:attrNameLst>
                                          <p:attrName>ppt_x</p:attrName>
                                        </p:attrNameLst>
                                      </p:cBhvr>
                                      <p:tavLst>
                                        <p:tav tm="0">
                                          <p:val>
                                            <p:strVal val="#ppt_x"/>
                                          </p:val>
                                        </p:tav>
                                        <p:tav tm="100000">
                                          <p:val>
                                            <p:strVal val="#ppt_x"/>
                                          </p:val>
                                        </p:tav>
                                      </p:tavLst>
                                    </p:anim>
                                    <p:anim calcmode="lin" valueType="num">
                                      <p:cBhvr>
                                        <p:cTn id="19" dur="1000" fill="hold"/>
                                        <p:tgtEl>
                                          <p:spTgt spid="39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90"/>
                                        </p:tgtEl>
                                        <p:attrNameLst>
                                          <p:attrName>style.visibility</p:attrName>
                                        </p:attrNameLst>
                                      </p:cBhvr>
                                      <p:to>
                                        <p:strVal val="visible"/>
                                      </p:to>
                                    </p:set>
                                    <p:animEffect transition="in" filter="fade">
                                      <p:cBhvr>
                                        <p:cTn id="22" dur="1000"/>
                                        <p:tgtEl>
                                          <p:spTgt spid="390"/>
                                        </p:tgtEl>
                                      </p:cBhvr>
                                    </p:animEffect>
                                    <p:anim calcmode="lin" valueType="num">
                                      <p:cBhvr>
                                        <p:cTn id="23" dur="1000" fill="hold"/>
                                        <p:tgtEl>
                                          <p:spTgt spid="390"/>
                                        </p:tgtEl>
                                        <p:attrNameLst>
                                          <p:attrName>ppt_x</p:attrName>
                                        </p:attrNameLst>
                                      </p:cBhvr>
                                      <p:tavLst>
                                        <p:tav tm="0">
                                          <p:val>
                                            <p:strVal val="#ppt_x"/>
                                          </p:val>
                                        </p:tav>
                                        <p:tav tm="100000">
                                          <p:val>
                                            <p:strVal val="#ppt_x"/>
                                          </p:val>
                                        </p:tav>
                                      </p:tavLst>
                                    </p:anim>
                                    <p:anim calcmode="lin" valueType="num">
                                      <p:cBhvr>
                                        <p:cTn id="24" dur="1000" fill="hold"/>
                                        <p:tgtEl>
                                          <p:spTgt spid="39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95"/>
                                        </p:tgtEl>
                                        <p:attrNameLst>
                                          <p:attrName>style.visibility</p:attrName>
                                        </p:attrNameLst>
                                      </p:cBhvr>
                                      <p:to>
                                        <p:strVal val="visible"/>
                                      </p:to>
                                    </p:set>
                                    <p:animEffect transition="in" filter="fade">
                                      <p:cBhvr>
                                        <p:cTn id="34" dur="1000"/>
                                        <p:tgtEl>
                                          <p:spTgt spid="395"/>
                                        </p:tgtEl>
                                      </p:cBhvr>
                                    </p:animEffect>
                                    <p:anim calcmode="lin" valueType="num">
                                      <p:cBhvr>
                                        <p:cTn id="35" dur="1000" fill="hold"/>
                                        <p:tgtEl>
                                          <p:spTgt spid="395"/>
                                        </p:tgtEl>
                                        <p:attrNameLst>
                                          <p:attrName>ppt_x</p:attrName>
                                        </p:attrNameLst>
                                      </p:cBhvr>
                                      <p:tavLst>
                                        <p:tav tm="0">
                                          <p:val>
                                            <p:strVal val="#ppt_x"/>
                                          </p:val>
                                        </p:tav>
                                        <p:tav tm="100000">
                                          <p:val>
                                            <p:strVal val="#ppt_x"/>
                                          </p:val>
                                        </p:tav>
                                      </p:tavLst>
                                    </p:anim>
                                    <p:anim calcmode="lin" valueType="num">
                                      <p:cBhvr>
                                        <p:cTn id="36" dur="1000" fill="hold"/>
                                        <p:tgtEl>
                                          <p:spTgt spid="39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91"/>
                                        </p:tgtEl>
                                        <p:attrNameLst>
                                          <p:attrName>style.visibility</p:attrName>
                                        </p:attrNameLst>
                                      </p:cBhvr>
                                      <p:to>
                                        <p:strVal val="visible"/>
                                      </p:to>
                                    </p:set>
                                    <p:animEffect transition="in" filter="fade">
                                      <p:cBhvr>
                                        <p:cTn id="41" dur="1000"/>
                                        <p:tgtEl>
                                          <p:spTgt spid="391"/>
                                        </p:tgtEl>
                                      </p:cBhvr>
                                    </p:animEffect>
                                    <p:anim calcmode="lin" valueType="num">
                                      <p:cBhvr>
                                        <p:cTn id="42" dur="1000" fill="hold"/>
                                        <p:tgtEl>
                                          <p:spTgt spid="391"/>
                                        </p:tgtEl>
                                        <p:attrNameLst>
                                          <p:attrName>ppt_x</p:attrName>
                                        </p:attrNameLst>
                                      </p:cBhvr>
                                      <p:tavLst>
                                        <p:tav tm="0">
                                          <p:val>
                                            <p:strVal val="#ppt_x"/>
                                          </p:val>
                                        </p:tav>
                                        <p:tav tm="100000">
                                          <p:val>
                                            <p:strVal val="#ppt_x"/>
                                          </p:val>
                                        </p:tav>
                                      </p:tavLst>
                                    </p:anim>
                                    <p:anim calcmode="lin" valueType="num">
                                      <p:cBhvr>
                                        <p:cTn id="43" dur="1000" fill="hold"/>
                                        <p:tgtEl>
                                          <p:spTgt spid="39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89"/>
                                        </p:tgtEl>
                                        <p:attrNameLst>
                                          <p:attrName>style.visibility</p:attrName>
                                        </p:attrNameLst>
                                      </p:cBhvr>
                                      <p:to>
                                        <p:strVal val="visible"/>
                                      </p:to>
                                    </p:set>
                                    <p:animEffect transition="in" filter="fade">
                                      <p:cBhvr>
                                        <p:cTn id="46" dur="1000"/>
                                        <p:tgtEl>
                                          <p:spTgt spid="389"/>
                                        </p:tgtEl>
                                      </p:cBhvr>
                                    </p:animEffect>
                                    <p:anim calcmode="lin" valueType="num">
                                      <p:cBhvr>
                                        <p:cTn id="47" dur="1000" fill="hold"/>
                                        <p:tgtEl>
                                          <p:spTgt spid="389"/>
                                        </p:tgtEl>
                                        <p:attrNameLst>
                                          <p:attrName>ppt_x</p:attrName>
                                        </p:attrNameLst>
                                      </p:cBhvr>
                                      <p:tavLst>
                                        <p:tav tm="0">
                                          <p:val>
                                            <p:strVal val="#ppt_x"/>
                                          </p:val>
                                        </p:tav>
                                        <p:tav tm="100000">
                                          <p:val>
                                            <p:strVal val="#ppt_x"/>
                                          </p:val>
                                        </p:tav>
                                      </p:tavLst>
                                    </p:anim>
                                    <p:anim calcmode="lin" valueType="num">
                                      <p:cBhvr>
                                        <p:cTn id="48" dur="1000" fill="hold"/>
                                        <p:tgtEl>
                                          <p:spTgt spid="389"/>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94"/>
                                        </p:tgtEl>
                                        <p:attrNameLst>
                                          <p:attrName>style.visibility</p:attrName>
                                        </p:attrNameLst>
                                      </p:cBhvr>
                                      <p:to>
                                        <p:strVal val="visible"/>
                                      </p:to>
                                    </p:set>
                                    <p:animEffect transition="in" filter="fade">
                                      <p:cBhvr>
                                        <p:cTn id="53" dur="1000"/>
                                        <p:tgtEl>
                                          <p:spTgt spid="394"/>
                                        </p:tgtEl>
                                      </p:cBhvr>
                                    </p:animEffect>
                                    <p:anim calcmode="lin" valueType="num">
                                      <p:cBhvr>
                                        <p:cTn id="54" dur="1000" fill="hold"/>
                                        <p:tgtEl>
                                          <p:spTgt spid="394"/>
                                        </p:tgtEl>
                                        <p:attrNameLst>
                                          <p:attrName>ppt_x</p:attrName>
                                        </p:attrNameLst>
                                      </p:cBhvr>
                                      <p:tavLst>
                                        <p:tav tm="0">
                                          <p:val>
                                            <p:strVal val="#ppt_x"/>
                                          </p:val>
                                        </p:tav>
                                        <p:tav tm="100000">
                                          <p:val>
                                            <p:strVal val="#ppt_x"/>
                                          </p:val>
                                        </p:tav>
                                      </p:tavLst>
                                    </p:anim>
                                    <p:anim calcmode="lin" valueType="num">
                                      <p:cBhvr>
                                        <p:cTn id="55" dur="1000" fill="hold"/>
                                        <p:tgtEl>
                                          <p:spTgt spid="39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96"/>
                                        </p:tgtEl>
                                        <p:attrNameLst>
                                          <p:attrName>style.visibility</p:attrName>
                                        </p:attrNameLst>
                                      </p:cBhvr>
                                      <p:to>
                                        <p:strVal val="visible"/>
                                      </p:to>
                                    </p:set>
                                    <p:animEffect transition="in" filter="fade">
                                      <p:cBhvr>
                                        <p:cTn id="58" dur="1000"/>
                                        <p:tgtEl>
                                          <p:spTgt spid="396"/>
                                        </p:tgtEl>
                                      </p:cBhvr>
                                    </p:animEffect>
                                    <p:anim calcmode="lin" valueType="num">
                                      <p:cBhvr>
                                        <p:cTn id="59" dur="1000" fill="hold"/>
                                        <p:tgtEl>
                                          <p:spTgt spid="396"/>
                                        </p:tgtEl>
                                        <p:attrNameLst>
                                          <p:attrName>ppt_x</p:attrName>
                                        </p:attrNameLst>
                                      </p:cBhvr>
                                      <p:tavLst>
                                        <p:tav tm="0">
                                          <p:val>
                                            <p:strVal val="#ppt_x"/>
                                          </p:val>
                                        </p:tav>
                                        <p:tav tm="100000">
                                          <p:val>
                                            <p:strVal val="#ppt_x"/>
                                          </p:val>
                                        </p:tav>
                                      </p:tavLst>
                                    </p:anim>
                                    <p:anim calcmode="lin" valueType="num">
                                      <p:cBhvr>
                                        <p:cTn id="60" dur="1000" fill="hold"/>
                                        <p:tgtEl>
                                          <p:spTgt spid="3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 grpId="0" animBg="1"/>
      <p:bldP spid="388" grpId="0"/>
      <p:bldP spid="390" grpId="0"/>
      <p:bldP spid="395" grpId="0"/>
      <p:bldP spid="389" grpId="0"/>
      <p:bldP spid="396" grpId="0"/>
      <p:bldP spid="391" grpId="0" animBg="1"/>
      <p:bldP spid="392" grpId="0" animBg="1"/>
      <p:bldP spid="39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2" name="Title 1">
            <a:extLst>
              <a:ext uri="{FF2B5EF4-FFF2-40B4-BE49-F238E27FC236}">
                <a16:creationId xmlns:a16="http://schemas.microsoft.com/office/drawing/2014/main" id="{2DB59ECC-8FCF-EE2B-16CD-F934EE66A5C5}"/>
              </a:ext>
            </a:extLst>
          </p:cNvPr>
          <p:cNvSpPr txBox="1">
            <a:spLocks noGrp="1"/>
          </p:cNvSpPr>
          <p:nvPr>
            <p:ph type="title" idx="4294967295"/>
          </p:nvPr>
        </p:nvSpPr>
        <p:spPr>
          <a:xfrm>
            <a:off x="4202295" y="397565"/>
            <a:ext cx="4544140" cy="830997"/>
          </a:xfrm>
          <a:prstGeom prst="rect">
            <a:avLst/>
          </a:prstGeom>
          <a:noFill/>
          <a:ln>
            <a:noFill/>
            <a:prstDash/>
          </a:ln>
          <a:effectLst/>
        </p:spPr>
        <p:txBody>
          <a:bodyPr rot="0" spcFirstLastPara="0" vertOverflow="overflow" horzOverflow="overflow" vert="horz" wrap="square" lIns="91440" tIns="45720" rIns="91440" bIns="45720" numCol="1" spcCol="0" rtlCol="1"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3984" b="1" i="0" u="none" strike="noStrike" kern="0" cap="none" spc="0" normalizeH="0" baseline="0" noProof="0" dirty="0">
                <a:ln>
                  <a:noFill/>
                </a:ln>
                <a:solidFill>
                  <a:schemeClr val="accent1"/>
                </a:solidFill>
                <a:effectLst/>
                <a:uLnTx/>
                <a:uFillTx/>
                <a:latin typeface="Arial"/>
                <a:ea typeface="Arial"/>
                <a:cs typeface="Arial"/>
                <a:sym typeface="Play"/>
              </a:rPr>
              <a:t>פישינג</a:t>
            </a:r>
            <a:r>
              <a:rPr kumimoji="0" lang="he-IL" sz="4800" b="0" i="0" u="none" strike="noStrike" kern="0" cap="none" spc="0" normalizeH="0" baseline="0" noProof="0" dirty="0">
                <a:ln>
                  <a:noFill/>
                </a:ln>
                <a:solidFill>
                  <a:schemeClr val="accent1"/>
                </a:solidFill>
                <a:effectLst/>
                <a:uLnTx/>
                <a:uFillTx/>
                <a:latin typeface="Arial"/>
                <a:ea typeface="Arial"/>
                <a:cs typeface="Arial"/>
                <a:sym typeface="Arial"/>
              </a:rPr>
              <a:t> </a:t>
            </a:r>
            <a:r>
              <a:rPr kumimoji="0" lang="he-IL" sz="3984" b="1" i="0" u="none" strike="noStrike" kern="0" cap="none" spc="0" normalizeH="0" baseline="0" noProof="0" dirty="0">
                <a:ln>
                  <a:noFill/>
                </a:ln>
                <a:solidFill>
                  <a:schemeClr val="accent1"/>
                </a:solidFill>
                <a:effectLst/>
                <a:uLnTx/>
                <a:uFillTx/>
                <a:latin typeface="Arial"/>
                <a:ea typeface="Arial"/>
                <a:cs typeface="Arial"/>
                <a:sym typeface="Play"/>
              </a:rPr>
              <a:t>משלוחים</a:t>
            </a:r>
          </a:p>
        </p:txBody>
      </p:sp>
      <p:sp>
        <p:nvSpPr>
          <p:cNvPr id="689" name="Google Shape;689;p43">
            <a:extLst>
              <a:ext uri="{C183D7F6-B498-43B3-948B-1728B52AA6E4}">
                <adec:decorative xmlns:adec="http://schemas.microsoft.com/office/drawing/2017/decorative" val="1"/>
              </a:ext>
            </a:extLst>
          </p:cNvPr>
          <p:cNvSpPr/>
          <p:nvPr/>
        </p:nvSpPr>
        <p:spPr>
          <a:xfrm flipH="1">
            <a:off x="197786" y="2977132"/>
            <a:ext cx="4348836" cy="3315988"/>
          </a:xfrm>
          <a:custGeom>
            <a:avLst/>
            <a:gdLst/>
            <a:ahLst/>
            <a:cxnLst/>
            <a:rect l="l" t="t" r="r" b="b"/>
            <a:pathLst>
              <a:path w="6515110" h="4967772" extrusionOk="0">
                <a:moveTo>
                  <a:pt x="6515110" y="0"/>
                </a:moveTo>
                <a:lnTo>
                  <a:pt x="0" y="0"/>
                </a:lnTo>
                <a:lnTo>
                  <a:pt x="0" y="4967772"/>
                </a:lnTo>
                <a:lnTo>
                  <a:pt x="6515110" y="4967772"/>
                </a:lnTo>
                <a:lnTo>
                  <a:pt x="651511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693" name="Google Shape;693;p43" descr="תמונה של הודעת הונאה פישינג משלוחים"/>
          <p:cNvSpPr/>
          <p:nvPr/>
        </p:nvSpPr>
        <p:spPr>
          <a:xfrm>
            <a:off x="6549799" y="1590549"/>
            <a:ext cx="3643084" cy="4568950"/>
          </a:xfrm>
          <a:custGeom>
            <a:avLst/>
            <a:gdLst/>
            <a:ahLst/>
            <a:cxnLst/>
            <a:rect l="l" t="t" r="r" b="b"/>
            <a:pathLst>
              <a:path w="3858589" h="4839225" extrusionOk="0">
                <a:moveTo>
                  <a:pt x="0" y="0"/>
                </a:moveTo>
                <a:lnTo>
                  <a:pt x="3858590" y="0"/>
                </a:lnTo>
                <a:lnTo>
                  <a:pt x="3858590" y="4839226"/>
                </a:lnTo>
                <a:lnTo>
                  <a:pt x="0" y="483922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E6A670DA-0673-B45F-F8EC-33EC3C88A4B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68421" y="2405261"/>
            <a:ext cx="4610743" cy="317226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8">
          <a:extLst>
            <a:ext uri="{FF2B5EF4-FFF2-40B4-BE49-F238E27FC236}">
              <a16:creationId xmlns:a16="http://schemas.microsoft.com/office/drawing/2014/main" id="{98AE411B-6C73-537E-8E32-C4630D901646}"/>
            </a:ext>
          </a:extLst>
        </p:cNvPr>
        <p:cNvGrpSpPr/>
        <p:nvPr/>
      </p:nvGrpSpPr>
      <p:grpSpPr>
        <a:xfrm>
          <a:off x="0" y="0"/>
          <a:ext cx="0" cy="0"/>
          <a:chOff x="0" y="0"/>
          <a:chExt cx="0" cy="0"/>
        </a:xfrm>
      </p:grpSpPr>
      <p:sp>
        <p:nvSpPr>
          <p:cNvPr id="691" name="Google Shape;691;p43">
            <a:extLst>
              <a:ext uri="{FF2B5EF4-FFF2-40B4-BE49-F238E27FC236}">
                <a16:creationId xmlns:a16="http://schemas.microsoft.com/office/drawing/2014/main" id="{B50BB8D5-62A8-DB1F-C054-62B0F40714CE}"/>
              </a:ext>
            </a:extLst>
          </p:cNvPr>
          <p:cNvSpPr txBox="1">
            <a:spLocks noGrp="1"/>
          </p:cNvSpPr>
          <p:nvPr>
            <p:ph type="title" idx="4294967295"/>
          </p:nvPr>
        </p:nvSpPr>
        <p:spPr>
          <a:xfrm>
            <a:off x="2767891" y="520559"/>
            <a:ext cx="6919075" cy="680571"/>
          </a:xfrm>
          <a:prstGeom prst="rect">
            <a:avLst/>
          </a:prstGeom>
          <a:noFill/>
          <a:ln>
            <a:noFill/>
          </a:ln>
        </p:spPr>
        <p:txBody>
          <a:bodyPr spcFirstLastPara="1" wrap="square" lIns="0" tIns="0" rIns="0" bIns="0" anchor="t" anchorCtr="0">
            <a:spAutoFit/>
          </a:bodyPr>
          <a:lstStyle/>
          <a:p>
            <a:pPr marL="0" marR="0" lvl="0" indent="0" algn="ctr" rtl="1">
              <a:lnSpc>
                <a:spcPct val="111019"/>
              </a:lnSpc>
              <a:spcBef>
                <a:spcPts val="0"/>
              </a:spcBef>
              <a:spcAft>
                <a:spcPts val="0"/>
              </a:spcAft>
              <a:buClr>
                <a:srgbClr val="E22323"/>
              </a:buClr>
              <a:buSzPts val="3984"/>
              <a:buFont typeface="Arial"/>
              <a:buNone/>
            </a:pPr>
            <a:r>
              <a:rPr lang="iw-IL" sz="3984" b="1" i="0" strike="noStrike" cap="none" dirty="0">
                <a:solidFill>
                  <a:schemeClr val="accent1"/>
                </a:solidFill>
                <a:latin typeface="Arial"/>
                <a:ea typeface="Arial"/>
                <a:cs typeface="Arial"/>
                <a:sym typeface="Arial"/>
              </a:rPr>
              <a:t>פישינג </a:t>
            </a:r>
            <a:r>
              <a:rPr lang="he-IL" sz="3984" b="1" i="0" strike="noStrike" cap="none" dirty="0">
                <a:solidFill>
                  <a:schemeClr val="accent1"/>
                </a:solidFill>
                <a:latin typeface="Arial"/>
                <a:ea typeface="Arial"/>
                <a:cs typeface="Arial"/>
                <a:sym typeface="Arial"/>
              </a:rPr>
              <a:t>ההלוואות </a:t>
            </a:r>
            <a:r>
              <a:rPr lang="iw-IL" sz="3984" b="1" i="0" strike="noStrike" cap="none" dirty="0">
                <a:solidFill>
                  <a:schemeClr val="accent1"/>
                </a:solidFill>
                <a:latin typeface="Arial"/>
                <a:ea typeface="Arial"/>
                <a:cs typeface="Arial"/>
                <a:sym typeface="Arial"/>
              </a:rPr>
              <a:t> </a:t>
            </a:r>
            <a:endParaRPr b="1" dirty="0">
              <a:solidFill>
                <a:schemeClr val="accent1"/>
              </a:solidFill>
            </a:endParaRPr>
          </a:p>
        </p:txBody>
      </p:sp>
      <p:pic>
        <p:nvPicPr>
          <p:cNvPr id="4" name="Picture 3" descr="הודעה של הונאה פישינג הלוואות">
            <a:extLst>
              <a:ext uri="{FF2B5EF4-FFF2-40B4-BE49-F238E27FC236}">
                <a16:creationId xmlns:a16="http://schemas.microsoft.com/office/drawing/2014/main" id="{C8BDC0E5-4637-D773-0B34-4B09777947B1}"/>
              </a:ext>
            </a:extLst>
          </p:cNvPr>
          <p:cNvPicPr>
            <a:picLocks noChangeAspect="1"/>
          </p:cNvPicPr>
          <p:nvPr/>
        </p:nvPicPr>
        <p:blipFill>
          <a:blip r:embed="rId3"/>
          <a:stretch>
            <a:fillRect/>
          </a:stretch>
        </p:blipFill>
        <p:spPr>
          <a:xfrm>
            <a:off x="6661340" y="1709047"/>
            <a:ext cx="2737530" cy="4762370"/>
          </a:xfrm>
          <a:prstGeom prst="rect">
            <a:avLst/>
          </a:prstGeom>
        </p:spPr>
      </p:pic>
      <p:pic>
        <p:nvPicPr>
          <p:cNvPr id="16" name="Picture 15">
            <a:extLst>
              <a:ext uri="{FF2B5EF4-FFF2-40B4-BE49-F238E27FC236}">
                <a16:creationId xmlns:a16="http://schemas.microsoft.com/office/drawing/2014/main" id="{84021AE5-CE3E-D8D4-971C-EF8688FE3EA0}"/>
              </a:ext>
              <a:ext uri="{C183D7F6-B498-43B3-948B-1728B52AA6E4}">
                <adec:decorative xmlns:adec="http://schemas.microsoft.com/office/drawing/2017/decorative" val="1"/>
              </a:ext>
            </a:extLst>
          </p:cNvPr>
          <p:cNvPicPr>
            <a:picLocks noChangeAspect="1"/>
          </p:cNvPicPr>
          <p:nvPr/>
        </p:nvPicPr>
        <p:blipFill>
          <a:blip r:embed="rId4"/>
          <a:srcRect l="29504" t="-2900" r="21400" b="2900"/>
          <a:stretch>
            <a:fillRect/>
          </a:stretch>
        </p:blipFill>
        <p:spPr>
          <a:xfrm>
            <a:off x="1779209" y="1653562"/>
            <a:ext cx="3650588" cy="4059061"/>
          </a:xfrm>
          <a:prstGeom prst="rect">
            <a:avLst/>
          </a:prstGeom>
        </p:spPr>
      </p:pic>
    </p:spTree>
    <p:extLst>
      <p:ext uri="{BB962C8B-B14F-4D97-AF65-F5344CB8AC3E}">
        <p14:creationId xmlns:p14="http://schemas.microsoft.com/office/powerpoint/2010/main" val="535843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88">
          <a:extLst>
            <a:ext uri="{FF2B5EF4-FFF2-40B4-BE49-F238E27FC236}">
              <a16:creationId xmlns:a16="http://schemas.microsoft.com/office/drawing/2014/main" id="{C2E2352C-3DC7-D013-AE50-E5854C112B5C}"/>
            </a:ext>
          </a:extLst>
        </p:cNvPr>
        <p:cNvGrpSpPr/>
        <p:nvPr/>
      </p:nvGrpSpPr>
      <p:grpSpPr>
        <a:xfrm>
          <a:off x="0" y="0"/>
          <a:ext cx="0" cy="0"/>
          <a:chOff x="0" y="0"/>
          <a:chExt cx="0" cy="0"/>
        </a:xfrm>
      </p:grpSpPr>
      <p:sp>
        <p:nvSpPr>
          <p:cNvPr id="691" name="Google Shape;691;p43">
            <a:extLst>
              <a:ext uri="{FF2B5EF4-FFF2-40B4-BE49-F238E27FC236}">
                <a16:creationId xmlns:a16="http://schemas.microsoft.com/office/drawing/2014/main" id="{39245C40-E319-2D36-71AF-FE5E045A16FC}"/>
              </a:ext>
            </a:extLst>
          </p:cNvPr>
          <p:cNvSpPr txBox="1">
            <a:spLocks noGrp="1"/>
          </p:cNvSpPr>
          <p:nvPr>
            <p:ph type="title" idx="4294967295"/>
          </p:nvPr>
        </p:nvSpPr>
        <p:spPr>
          <a:xfrm>
            <a:off x="2793130" y="698501"/>
            <a:ext cx="6919075" cy="680571"/>
          </a:xfrm>
          <a:prstGeom prst="rect">
            <a:avLst/>
          </a:prstGeom>
          <a:noFill/>
          <a:ln>
            <a:noFill/>
          </a:ln>
        </p:spPr>
        <p:txBody>
          <a:bodyPr spcFirstLastPara="1" wrap="square" lIns="0" tIns="0" rIns="0" bIns="0" anchor="t" anchorCtr="0">
            <a:spAutoFit/>
          </a:bodyPr>
          <a:lstStyle/>
          <a:p>
            <a:pPr marL="0" marR="0" lvl="0" indent="0" algn="ctr" rtl="1">
              <a:lnSpc>
                <a:spcPct val="111019"/>
              </a:lnSpc>
              <a:spcBef>
                <a:spcPts val="0"/>
              </a:spcBef>
              <a:spcAft>
                <a:spcPts val="0"/>
              </a:spcAft>
              <a:buClr>
                <a:srgbClr val="E22323"/>
              </a:buClr>
              <a:buSzPts val="3984"/>
              <a:buFont typeface="Arial"/>
              <a:buNone/>
            </a:pPr>
            <a:r>
              <a:rPr lang="iw-IL" sz="3984" b="1" i="0" strike="noStrike" cap="none" dirty="0">
                <a:solidFill>
                  <a:schemeClr val="accent1"/>
                </a:solidFill>
                <a:latin typeface="Arial"/>
                <a:ea typeface="Arial"/>
                <a:cs typeface="Arial"/>
                <a:sym typeface="Arial"/>
              </a:rPr>
              <a:t>פישינג </a:t>
            </a:r>
            <a:r>
              <a:rPr lang="he-IL" sz="3984" b="1" i="0" strike="noStrike" cap="none" dirty="0">
                <a:solidFill>
                  <a:schemeClr val="accent1"/>
                </a:solidFill>
                <a:latin typeface="Arial"/>
                <a:ea typeface="Arial"/>
                <a:cs typeface="Arial"/>
                <a:sym typeface="Arial"/>
              </a:rPr>
              <a:t>כביש שש </a:t>
            </a:r>
            <a:r>
              <a:rPr lang="iw-IL" sz="3984" b="1" i="0" strike="noStrike" cap="none" dirty="0">
                <a:solidFill>
                  <a:schemeClr val="accent1"/>
                </a:solidFill>
                <a:latin typeface="Arial"/>
                <a:ea typeface="Arial"/>
                <a:cs typeface="Arial"/>
                <a:sym typeface="Arial"/>
              </a:rPr>
              <a:t> </a:t>
            </a:r>
            <a:endParaRPr b="1" dirty="0">
              <a:solidFill>
                <a:schemeClr val="accent1"/>
              </a:solidFill>
            </a:endParaRPr>
          </a:p>
        </p:txBody>
      </p:sp>
      <p:pic>
        <p:nvPicPr>
          <p:cNvPr id="6" name="Picture 5" descr="הודעה הונאה כביש שש">
            <a:extLst>
              <a:ext uri="{FF2B5EF4-FFF2-40B4-BE49-F238E27FC236}">
                <a16:creationId xmlns:a16="http://schemas.microsoft.com/office/drawing/2014/main" id="{20E79284-193A-E56F-5F71-213B02930D9E}"/>
              </a:ext>
            </a:extLst>
          </p:cNvPr>
          <p:cNvPicPr>
            <a:picLocks noChangeAspect="1"/>
          </p:cNvPicPr>
          <p:nvPr/>
        </p:nvPicPr>
        <p:blipFill>
          <a:blip r:embed="rId3"/>
          <a:srcRect l="-1938" r="1938" b="43430"/>
          <a:stretch>
            <a:fillRect/>
          </a:stretch>
        </p:blipFill>
        <p:spPr>
          <a:xfrm>
            <a:off x="7243977" y="1999389"/>
            <a:ext cx="3753193" cy="4246351"/>
          </a:xfrm>
          <a:prstGeom prst="rect">
            <a:avLst/>
          </a:prstGeom>
        </p:spPr>
      </p:pic>
      <p:pic>
        <p:nvPicPr>
          <p:cNvPr id="8" name="Picture 7">
            <a:extLst>
              <a:ext uri="{FF2B5EF4-FFF2-40B4-BE49-F238E27FC236}">
                <a16:creationId xmlns:a16="http://schemas.microsoft.com/office/drawing/2014/main" id="{7623CF9C-B83B-E6DB-ACFB-300FCF6AE83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43807" y="2667601"/>
            <a:ext cx="5745243" cy="29099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27140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88">
          <a:extLst>
            <a:ext uri="{FF2B5EF4-FFF2-40B4-BE49-F238E27FC236}">
              <a16:creationId xmlns:a16="http://schemas.microsoft.com/office/drawing/2014/main" id="{D4AC9718-5F2D-3132-4645-0A545CB77375}"/>
            </a:ext>
          </a:extLst>
        </p:cNvPr>
        <p:cNvGrpSpPr/>
        <p:nvPr/>
      </p:nvGrpSpPr>
      <p:grpSpPr>
        <a:xfrm>
          <a:off x="0" y="0"/>
          <a:ext cx="0" cy="0"/>
          <a:chOff x="0" y="0"/>
          <a:chExt cx="0" cy="0"/>
        </a:xfrm>
      </p:grpSpPr>
      <p:sp>
        <p:nvSpPr>
          <p:cNvPr id="691" name="Google Shape;691;p43">
            <a:extLst>
              <a:ext uri="{FF2B5EF4-FFF2-40B4-BE49-F238E27FC236}">
                <a16:creationId xmlns:a16="http://schemas.microsoft.com/office/drawing/2014/main" id="{6B9D48A9-B03E-970F-3B10-A2797C6C2F3B}"/>
              </a:ext>
            </a:extLst>
          </p:cNvPr>
          <p:cNvSpPr txBox="1">
            <a:spLocks noGrp="1"/>
          </p:cNvSpPr>
          <p:nvPr>
            <p:ph type="title" idx="4294967295"/>
          </p:nvPr>
        </p:nvSpPr>
        <p:spPr>
          <a:xfrm>
            <a:off x="3319395" y="669899"/>
            <a:ext cx="6919075" cy="680571"/>
          </a:xfrm>
          <a:prstGeom prst="rect">
            <a:avLst/>
          </a:prstGeom>
          <a:noFill/>
          <a:ln>
            <a:noFill/>
          </a:ln>
        </p:spPr>
        <p:txBody>
          <a:bodyPr spcFirstLastPara="1" wrap="square" lIns="0" tIns="0" rIns="0" bIns="0" anchor="t" anchorCtr="0">
            <a:spAutoFit/>
          </a:bodyPr>
          <a:lstStyle/>
          <a:p>
            <a:pPr marL="0" marR="0" lvl="0" indent="0" algn="ctr" rtl="1">
              <a:lnSpc>
                <a:spcPct val="111019"/>
              </a:lnSpc>
              <a:spcBef>
                <a:spcPts val="0"/>
              </a:spcBef>
              <a:spcAft>
                <a:spcPts val="0"/>
              </a:spcAft>
              <a:buClr>
                <a:srgbClr val="E22323"/>
              </a:buClr>
              <a:buSzPts val="3984"/>
              <a:buFont typeface="Arial"/>
              <a:buNone/>
            </a:pPr>
            <a:r>
              <a:rPr lang="he-IL" sz="3984" b="0" i="0" strike="noStrike" cap="none" dirty="0">
                <a:solidFill>
                  <a:srgbClr val="002060"/>
                </a:solidFill>
                <a:latin typeface="Arial"/>
                <a:ea typeface="Arial"/>
                <a:cs typeface="Arial"/>
                <a:sym typeface="Arial"/>
              </a:rPr>
              <a:t>פישינג קשישים/ העוקץ רוסי</a:t>
            </a:r>
            <a:endParaRPr dirty="0">
              <a:solidFill>
                <a:srgbClr val="002060"/>
              </a:solidFill>
            </a:endParaRPr>
          </a:p>
        </p:txBody>
      </p:sp>
      <p:sp>
        <p:nvSpPr>
          <p:cNvPr id="5" name="Google Shape;691;p43">
            <a:extLst>
              <a:ext uri="{FF2B5EF4-FFF2-40B4-BE49-F238E27FC236}">
                <a16:creationId xmlns:a16="http://schemas.microsoft.com/office/drawing/2014/main" id="{CB7AEDF6-A191-1B8E-EF38-A5E6BBA43588}"/>
              </a:ext>
            </a:extLst>
          </p:cNvPr>
          <p:cNvSpPr txBox="1">
            <a:spLocks/>
          </p:cNvSpPr>
          <p:nvPr/>
        </p:nvSpPr>
        <p:spPr>
          <a:xfrm>
            <a:off x="2783718" y="1548980"/>
            <a:ext cx="6919075" cy="204171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742950" indent="-742950" algn="r" rtl="1">
              <a:lnSpc>
                <a:spcPct val="111019"/>
              </a:lnSpc>
              <a:buClr>
                <a:srgbClr val="002060"/>
              </a:buClr>
              <a:buSzPts val="3984"/>
              <a:buFont typeface="+mj-lt"/>
              <a:buAutoNum type="arabicPeriod"/>
            </a:pPr>
            <a:r>
              <a:rPr lang="he-IL" sz="3984" dirty="0">
                <a:solidFill>
                  <a:schemeClr val="accent1"/>
                </a:solidFill>
                <a:latin typeface="Arial"/>
                <a:cs typeface="Arial"/>
                <a:sym typeface="Arial"/>
              </a:rPr>
              <a:t>התחזות לגורמים רשמיים</a:t>
            </a:r>
          </a:p>
          <a:p>
            <a:pPr marL="742950" indent="-742950" algn="r" rtl="1">
              <a:lnSpc>
                <a:spcPct val="111019"/>
              </a:lnSpc>
              <a:buClr>
                <a:srgbClr val="002060"/>
              </a:buClr>
              <a:buSzPts val="3984"/>
              <a:buFont typeface="+mj-lt"/>
              <a:buAutoNum type="arabicPeriod"/>
            </a:pPr>
            <a:r>
              <a:rPr lang="he-IL" sz="3984" dirty="0">
                <a:solidFill>
                  <a:schemeClr val="accent1"/>
                </a:solidFill>
                <a:latin typeface="Arial"/>
                <a:cs typeface="Arial"/>
                <a:sym typeface="Arial"/>
              </a:rPr>
              <a:t>מיקוד באוכלוסייה ספציפית </a:t>
            </a:r>
          </a:p>
          <a:p>
            <a:pPr marL="742950" indent="-742950" algn="r" rtl="1">
              <a:lnSpc>
                <a:spcPct val="111019"/>
              </a:lnSpc>
              <a:buClr>
                <a:srgbClr val="002060"/>
              </a:buClr>
              <a:buSzPts val="3984"/>
              <a:buFont typeface="+mj-lt"/>
              <a:buAutoNum type="arabicPeriod"/>
            </a:pPr>
            <a:r>
              <a:rPr lang="he-IL" sz="3984" dirty="0">
                <a:solidFill>
                  <a:schemeClr val="accent1"/>
                </a:solidFill>
                <a:latin typeface="Arial"/>
                <a:cs typeface="Arial"/>
                <a:sym typeface="Arial"/>
              </a:rPr>
              <a:t>היקף כספי ענק </a:t>
            </a:r>
            <a:endParaRPr lang="iw-IL" dirty="0">
              <a:solidFill>
                <a:schemeClr val="accent1"/>
              </a:solidFill>
            </a:endParaRPr>
          </a:p>
        </p:txBody>
      </p:sp>
      <p:pic>
        <p:nvPicPr>
          <p:cNvPr id="4" name="Picture 3">
            <a:extLst>
              <a:ext uri="{FF2B5EF4-FFF2-40B4-BE49-F238E27FC236}">
                <a16:creationId xmlns:a16="http://schemas.microsoft.com/office/drawing/2014/main" id="{243C2510-CD91-81C1-A213-12311C44C80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flipH="1">
            <a:off x="508692" y="3160644"/>
            <a:ext cx="4550053" cy="3033368"/>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272540F0-193A-CAFF-71D2-D27EC0B7ABE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flipH="1">
            <a:off x="4098862" y="4380011"/>
            <a:ext cx="2907711" cy="19384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91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24"/>
          <p:cNvSpPr txBox="1">
            <a:spLocks noGrp="1"/>
          </p:cNvSpPr>
          <p:nvPr>
            <p:ph type="title" idx="4294967295"/>
          </p:nvPr>
        </p:nvSpPr>
        <p:spPr>
          <a:xfrm>
            <a:off x="3174822" y="1367829"/>
            <a:ext cx="5842355" cy="71814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0996"/>
              </a:lnSpc>
              <a:spcBef>
                <a:spcPts val="0"/>
              </a:spcBef>
              <a:spcAft>
                <a:spcPts val="0"/>
              </a:spcAft>
              <a:buClr>
                <a:srgbClr val="000000"/>
              </a:buClr>
              <a:buSzPts val="5029"/>
              <a:buFont typeface="Arial"/>
              <a:buNone/>
              <a:tabLst/>
              <a:defRPr/>
            </a:pPr>
            <a:r>
              <a:rPr kumimoji="0" lang="iw-IL" sz="5029" b="0" i="0" u="none" strike="noStrike" kern="0" cap="none" spc="0" normalizeH="0" baseline="0" noProof="0" dirty="0">
                <a:ln>
                  <a:noFill/>
                </a:ln>
                <a:solidFill>
                  <a:srgbClr val="0E1D40"/>
                </a:solidFill>
                <a:effectLst/>
                <a:uLnTx/>
                <a:uFillTx/>
                <a:latin typeface="Arial"/>
                <a:ea typeface="Arial"/>
                <a:cs typeface="Arial"/>
                <a:sym typeface="Arial"/>
              </a:rPr>
              <a:t> הונאות בתחפושת </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04" name="Google Shape;404;p24"/>
          <p:cNvSpPr txBox="1"/>
          <p:nvPr/>
        </p:nvSpPr>
        <p:spPr>
          <a:xfrm>
            <a:off x="714559" y="2507655"/>
            <a:ext cx="10478162" cy="833113"/>
          </a:xfrm>
          <a:prstGeom prst="rect">
            <a:avLst/>
          </a:prstGeom>
          <a:noFill/>
          <a:ln>
            <a:noFill/>
          </a:ln>
        </p:spPr>
        <p:txBody>
          <a:bodyPr spcFirstLastPara="1" wrap="square" lIns="0" tIns="0" rIns="0" bIns="0" anchor="t" anchorCtr="0">
            <a:spAutoFit/>
          </a:bodyPr>
          <a:lstStyle/>
          <a:p>
            <a:pPr marL="0" marR="0" lvl="0" indent="0" algn="ctr" rtl="1">
              <a:lnSpc>
                <a:spcPct val="140041"/>
              </a:lnSpc>
              <a:spcBef>
                <a:spcPts val="0"/>
              </a:spcBef>
              <a:spcAft>
                <a:spcPts val="0"/>
              </a:spcAft>
              <a:buClr>
                <a:srgbClr val="000000"/>
              </a:buClr>
              <a:buSzPts val="3866"/>
              <a:buFont typeface="Arial"/>
              <a:buNone/>
            </a:pPr>
            <a:r>
              <a:rPr lang="iw-IL" sz="3867" b="1" i="0" u="none" strike="noStrike" cap="none" dirty="0">
                <a:solidFill>
                  <a:srgbClr val="0E1D40"/>
                </a:solidFill>
                <a:latin typeface="Arial"/>
                <a:ea typeface="Arial"/>
                <a:cs typeface="Arial"/>
                <a:sym typeface="Arial"/>
              </a:rPr>
              <a:t>הרגשה נעימה עלולה "להרדים</a:t>
            </a:r>
            <a:r>
              <a:rPr lang="he-IL" sz="3867" b="1" i="0" u="none" strike="noStrike" cap="none" dirty="0">
                <a:solidFill>
                  <a:srgbClr val="0E1D40"/>
                </a:solidFill>
                <a:latin typeface="Arial"/>
                <a:ea typeface="Arial"/>
                <a:cs typeface="Arial"/>
                <a:sym typeface="Arial"/>
              </a:rPr>
              <a:t>"</a:t>
            </a:r>
            <a:r>
              <a:rPr lang="iw-IL" sz="3867" b="1" i="0" u="none" strike="noStrike" cap="none" dirty="0">
                <a:solidFill>
                  <a:srgbClr val="0E1D40"/>
                </a:solidFill>
                <a:latin typeface="Arial"/>
                <a:ea typeface="Arial"/>
                <a:cs typeface="Arial"/>
                <a:sym typeface="Arial"/>
              </a:rPr>
              <a:t> את תחושת הזהירות.</a:t>
            </a:r>
            <a:endParaRPr sz="1400" b="0" i="0" u="none" strike="noStrike" cap="none" dirty="0">
              <a:solidFill>
                <a:srgbClr val="000000"/>
              </a:solidFill>
              <a:latin typeface="Arial"/>
              <a:ea typeface="Arial"/>
              <a:cs typeface="Arial"/>
              <a:sym typeface="Arial"/>
            </a:endParaRPr>
          </a:p>
        </p:txBody>
      </p:sp>
      <p:pic>
        <p:nvPicPr>
          <p:cNvPr id="5" name="Picture 4">
            <a:extLst>
              <a:ext uri="{FF2B5EF4-FFF2-40B4-BE49-F238E27FC236}">
                <a16:creationId xmlns:a16="http://schemas.microsoft.com/office/drawing/2014/main" id="{D874025D-D910-EA0A-D203-9479329B5F8C}"/>
              </a:ext>
              <a:ext uri="{C183D7F6-B498-43B3-948B-1728B52AA6E4}">
                <adec:decorative xmlns:adec="http://schemas.microsoft.com/office/drawing/2017/decorative" val="1"/>
              </a:ext>
            </a:extLst>
          </p:cNvPr>
          <p:cNvPicPr>
            <a:picLocks noChangeAspect="1"/>
          </p:cNvPicPr>
          <p:nvPr/>
        </p:nvPicPr>
        <p:blipFill>
          <a:blip r:embed="rId3"/>
          <a:stretch/>
        </p:blipFill>
        <p:spPr>
          <a:xfrm>
            <a:off x="4462748" y="3561625"/>
            <a:ext cx="2981784" cy="270569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6" name="Title 3">
            <a:extLst>
              <a:ext uri="{FF2B5EF4-FFF2-40B4-BE49-F238E27FC236}">
                <a16:creationId xmlns:a16="http://schemas.microsoft.com/office/drawing/2014/main" id="{EF0A429F-526E-1C57-93F1-CA6DAC45869A}"/>
              </a:ext>
              <a:ext uri="{C183D7F6-B498-43B3-948B-1728B52AA6E4}">
                <adec:decorative xmlns:adec="http://schemas.microsoft.com/office/drawing/2017/decorative" val="0"/>
              </a:ext>
            </a:extLst>
          </p:cNvPr>
          <p:cNvSpPr txBox="1">
            <a:spLocks/>
          </p:cNvSpPr>
          <p:nvPr/>
        </p:nvSpPr>
        <p:spPr>
          <a:xfrm>
            <a:off x="1878338" y="409311"/>
            <a:ext cx="8435323" cy="92333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scene3d>
              <a:camera prst="orthographicFront"/>
              <a:lightRig rig="soft" dir="t">
                <a:rot lat="0" lon="0" rev="15600000"/>
              </a:lightRig>
            </a:scene3d>
            <a:sp3d extrusionH="57150" prstMaterial="softEdge">
              <a:bevelT w="25400" h="38100"/>
            </a:sp3d>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Clr>
                <a:srgbClr val="000000"/>
              </a:buClr>
              <a:buSzTx/>
              <a:buFont typeface="Arial"/>
              <a:buNone/>
              <a:defRPr/>
            </a:pPr>
            <a:r>
              <a:rPr lang="he-IL" sz="5400" b="1" dirty="0">
                <a:ln/>
                <a:solidFill>
                  <a:schemeClr val="accent4"/>
                </a:solidFill>
                <a:latin typeface="Arial"/>
                <a:ea typeface="Arial"/>
                <a:cs typeface="Arial"/>
                <a:sym typeface="Arial"/>
              </a:rPr>
              <a:t>סוגי הונאות והנדסה חברתית </a:t>
            </a:r>
            <a:endParaRPr lang="en-US" sz="5400" b="1" dirty="0">
              <a:ln/>
              <a:solidFill>
                <a:schemeClr val="accent4"/>
              </a:solidFill>
              <a:latin typeface="Arial"/>
              <a:ea typeface="Arial"/>
              <a:cs typeface="Arial"/>
              <a:sym typeface="Arial"/>
            </a:endParaRPr>
          </a:p>
        </p:txBody>
      </p:sp>
      <p:pic>
        <p:nvPicPr>
          <p:cNvPr id="4" name="Picture 3">
            <a:extLst>
              <a:ext uri="{FF2B5EF4-FFF2-40B4-BE49-F238E27FC236}">
                <a16:creationId xmlns:a16="http://schemas.microsoft.com/office/drawing/2014/main" id="{10E13ECF-98F1-F769-F6C3-235194D854DB}"/>
              </a:ext>
              <a:ext uri="{C183D7F6-B498-43B3-948B-1728B52AA6E4}">
                <adec:decorative xmlns:adec="http://schemas.microsoft.com/office/drawing/2017/decorative" val="1"/>
              </a:ext>
            </a:extLst>
          </p:cNvPr>
          <p:cNvPicPr>
            <a:picLocks noChangeAspect="1"/>
          </p:cNvPicPr>
          <p:nvPr/>
        </p:nvPicPr>
        <p:blipFill>
          <a:blip r:embed="rId3"/>
          <a:stretch/>
        </p:blipFill>
        <p:spPr>
          <a:xfrm>
            <a:off x="7219439" y="1494998"/>
            <a:ext cx="3000793" cy="4953691"/>
          </a:xfrm>
          <a:prstGeom prst="rect">
            <a:avLst/>
          </a:prstGeom>
        </p:spPr>
      </p:pic>
      <p:sp>
        <p:nvSpPr>
          <p:cNvPr id="7" name="Google Shape;410;g3f585558d03_0_0">
            <a:extLst>
              <a:ext uri="{FF2B5EF4-FFF2-40B4-BE49-F238E27FC236}">
                <a16:creationId xmlns:a16="http://schemas.microsoft.com/office/drawing/2014/main" id="{7B80E13E-CF46-99A5-01C4-4EE65D6347AF}"/>
              </a:ext>
            </a:extLst>
          </p:cNvPr>
          <p:cNvSpPr txBox="1"/>
          <p:nvPr/>
        </p:nvSpPr>
        <p:spPr>
          <a:xfrm>
            <a:off x="185822" y="2511055"/>
            <a:ext cx="6862267" cy="1551164"/>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he-IL" sz="4000" b="1" dirty="0">
                <a:solidFill>
                  <a:schemeClr val="accent1"/>
                </a:solidFill>
              </a:rPr>
              <a:t>כופרה (Ransomware) </a:t>
            </a:r>
          </a:p>
          <a:p>
            <a:pPr algn="ctr" rtl="1">
              <a:lnSpc>
                <a:spcPct val="111019"/>
              </a:lnSpc>
              <a:buClr>
                <a:srgbClr val="E22323"/>
              </a:buClr>
              <a:buSzPts val="3984"/>
            </a:pPr>
            <a:endParaRPr lang="he-IL" sz="4000" dirty="0"/>
          </a:p>
        </p:txBody>
      </p:sp>
      <p:sp>
        <p:nvSpPr>
          <p:cNvPr id="8" name="Google Shape;410;g3f585558d03_0_0">
            <a:extLst>
              <a:ext uri="{FF2B5EF4-FFF2-40B4-BE49-F238E27FC236}">
                <a16:creationId xmlns:a16="http://schemas.microsoft.com/office/drawing/2014/main" id="{C02398FB-0494-0819-D6B5-3811E2C12EFC}"/>
              </a:ext>
            </a:extLst>
          </p:cNvPr>
          <p:cNvSpPr txBox="1"/>
          <p:nvPr/>
        </p:nvSpPr>
        <p:spPr>
          <a:xfrm>
            <a:off x="847983" y="3285774"/>
            <a:ext cx="5617627" cy="2234428"/>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he-IL" sz="4000" dirty="0"/>
              <a:t>תוכנה זדונית המגבילה גישה למחשב וסוחטת תשלום כופר כדי לשחררה </a:t>
            </a:r>
            <a:endParaRPr sz="3984" dirty="0">
              <a:solidFill>
                <a:srgbClr val="002060"/>
              </a:solidFill>
            </a:endParaRPr>
          </a:p>
        </p:txBody>
      </p:sp>
      <p:sp>
        <p:nvSpPr>
          <p:cNvPr id="414" name="Google Shape;414;g3f585558d03_0_0"/>
          <p:cNvSpPr txBox="1"/>
          <p:nvPr/>
        </p:nvSpPr>
        <p:spPr>
          <a:xfrm>
            <a:off x="6758473" y="1634834"/>
            <a:ext cx="3721800" cy="594620"/>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iw-IL" sz="2400" dirty="0">
                <a:solidFill>
                  <a:srgbClr val="002060"/>
                </a:solidFill>
                <a:sym typeface="Play"/>
              </a:rPr>
              <a:t>שלב</a:t>
            </a:r>
            <a:r>
              <a:rPr lang="iw-IL" sz="2400" dirty="0">
                <a:solidFill>
                  <a:srgbClr val="002060"/>
                </a:solidFill>
              </a:rPr>
              <a:t> 1</a:t>
            </a:r>
            <a:endParaRPr sz="2400" dirty="0">
              <a:solidFill>
                <a:srgbClr val="002060"/>
              </a:solidFill>
            </a:endParaRPr>
          </a:p>
        </p:txBody>
      </p:sp>
      <p:sp>
        <p:nvSpPr>
          <p:cNvPr id="411" name="Google Shape;411;g3f585558d03_0_0"/>
          <p:cNvSpPr txBox="1"/>
          <p:nvPr/>
        </p:nvSpPr>
        <p:spPr>
          <a:xfrm>
            <a:off x="6901526" y="1963973"/>
            <a:ext cx="3721800" cy="731260"/>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iw-IL" sz="3200" dirty="0">
                <a:solidFill>
                  <a:srgbClr val="002060"/>
                </a:solidFill>
                <a:sym typeface="Play"/>
              </a:rPr>
              <a:t>חדירה</a:t>
            </a:r>
            <a:r>
              <a:rPr lang="iw-IL" sz="3200" dirty="0">
                <a:solidFill>
                  <a:srgbClr val="002060"/>
                </a:solidFill>
              </a:rPr>
              <a:t> למערכת </a:t>
            </a:r>
            <a:endParaRPr sz="3200" dirty="0">
              <a:solidFill>
                <a:srgbClr val="002060"/>
              </a:solidFill>
            </a:endParaRPr>
          </a:p>
        </p:txBody>
      </p:sp>
      <p:sp>
        <p:nvSpPr>
          <p:cNvPr id="415" name="Google Shape;415;g3f585558d03_0_0"/>
          <p:cNvSpPr txBox="1"/>
          <p:nvPr/>
        </p:nvSpPr>
        <p:spPr>
          <a:xfrm>
            <a:off x="7040459" y="3445465"/>
            <a:ext cx="3721800" cy="594620"/>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iw-IL" sz="2400" dirty="0">
                <a:solidFill>
                  <a:srgbClr val="002060"/>
                </a:solidFill>
                <a:sym typeface="Play"/>
              </a:rPr>
              <a:t>שלב</a:t>
            </a:r>
            <a:r>
              <a:rPr lang="iw-IL" sz="2400" dirty="0">
                <a:solidFill>
                  <a:srgbClr val="002060"/>
                </a:solidFill>
              </a:rPr>
              <a:t> 2</a:t>
            </a:r>
            <a:endParaRPr sz="2400" dirty="0">
              <a:solidFill>
                <a:srgbClr val="002060"/>
              </a:solidFill>
            </a:endParaRPr>
          </a:p>
        </p:txBody>
      </p:sp>
      <p:sp>
        <p:nvSpPr>
          <p:cNvPr id="412" name="Google Shape;412;g3f585558d03_0_0"/>
          <p:cNvSpPr txBox="1"/>
          <p:nvPr/>
        </p:nvSpPr>
        <p:spPr>
          <a:xfrm>
            <a:off x="6875932" y="3776652"/>
            <a:ext cx="3721800" cy="731260"/>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iw-IL" sz="3200" dirty="0">
                <a:solidFill>
                  <a:srgbClr val="002060"/>
                </a:solidFill>
              </a:rPr>
              <a:t>הצפנה </a:t>
            </a:r>
            <a:r>
              <a:rPr lang="iw-IL" sz="3200" dirty="0">
                <a:solidFill>
                  <a:srgbClr val="002060"/>
                </a:solidFill>
                <a:sym typeface="Play"/>
              </a:rPr>
              <a:t>ונעילה</a:t>
            </a:r>
            <a:r>
              <a:rPr lang="iw-IL" sz="3200" dirty="0">
                <a:solidFill>
                  <a:srgbClr val="002060"/>
                </a:solidFill>
              </a:rPr>
              <a:t> </a:t>
            </a:r>
            <a:endParaRPr sz="3200" dirty="0">
              <a:solidFill>
                <a:srgbClr val="002060"/>
              </a:solidFill>
            </a:endParaRPr>
          </a:p>
        </p:txBody>
      </p:sp>
      <p:sp>
        <p:nvSpPr>
          <p:cNvPr id="416" name="Google Shape;416;g3f585558d03_0_0"/>
          <p:cNvSpPr txBox="1"/>
          <p:nvPr/>
        </p:nvSpPr>
        <p:spPr>
          <a:xfrm>
            <a:off x="7016413" y="5222892"/>
            <a:ext cx="3721800" cy="594620"/>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iw-IL" sz="2400" dirty="0">
                <a:solidFill>
                  <a:srgbClr val="002060"/>
                </a:solidFill>
                <a:sym typeface="Play"/>
              </a:rPr>
              <a:t>שלב</a:t>
            </a:r>
            <a:r>
              <a:rPr lang="iw-IL" sz="2400" dirty="0">
                <a:solidFill>
                  <a:srgbClr val="002060"/>
                </a:solidFill>
              </a:rPr>
              <a:t> 3</a:t>
            </a:r>
            <a:endParaRPr sz="2400" dirty="0">
              <a:solidFill>
                <a:srgbClr val="002060"/>
              </a:solidFill>
            </a:endParaRPr>
          </a:p>
        </p:txBody>
      </p:sp>
      <p:sp>
        <p:nvSpPr>
          <p:cNvPr id="413" name="Google Shape;413;g3f585558d03_0_0"/>
          <p:cNvSpPr txBox="1"/>
          <p:nvPr/>
        </p:nvSpPr>
        <p:spPr>
          <a:xfrm>
            <a:off x="6901526" y="5559993"/>
            <a:ext cx="3721800" cy="697084"/>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iw-IL" sz="3000" dirty="0">
                <a:solidFill>
                  <a:srgbClr val="002060"/>
                </a:solidFill>
                <a:sym typeface="Play"/>
              </a:rPr>
              <a:t>סחיטת</a:t>
            </a:r>
            <a:r>
              <a:rPr lang="iw-IL" sz="3000" dirty="0">
                <a:solidFill>
                  <a:srgbClr val="002060"/>
                </a:solidFill>
              </a:rPr>
              <a:t> דמי כופר </a:t>
            </a:r>
            <a:endParaRPr sz="3000" dirty="0">
              <a:solidFill>
                <a:srgbClr val="002060"/>
              </a:solidFill>
            </a:endParaRPr>
          </a:p>
        </p:txBody>
      </p:sp>
      <p:sp>
        <p:nvSpPr>
          <p:cNvPr id="9" name="Flowchart: Document 8">
            <a:extLst>
              <a:ext uri="{FF2B5EF4-FFF2-40B4-BE49-F238E27FC236}">
                <a16:creationId xmlns:a16="http://schemas.microsoft.com/office/drawing/2014/main" id="{FBD1A194-3479-D39D-F62F-708B6685D723}"/>
              </a:ext>
              <a:ext uri="{C183D7F6-B498-43B3-948B-1728B52AA6E4}">
                <adec:decorative xmlns:adec="http://schemas.microsoft.com/office/drawing/2017/decorative" val="1"/>
              </a:ext>
            </a:extLst>
          </p:cNvPr>
          <p:cNvSpPr/>
          <p:nvPr/>
        </p:nvSpPr>
        <p:spPr>
          <a:xfrm>
            <a:off x="791117" y="2547229"/>
            <a:ext cx="5731361" cy="3802421"/>
          </a:xfrm>
          <a:prstGeom prst="flowChartDocumen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1" anchor="ctr"/>
          <a:lstStyle/>
          <a:p>
            <a:pPr algn="ctr"/>
            <a:endParaRPr lang="he-I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4"/>
                                        </p:tgtEl>
                                        <p:attrNameLst>
                                          <p:attrName>style.visibility</p:attrName>
                                        </p:attrNameLst>
                                      </p:cBhvr>
                                      <p:to>
                                        <p:strVal val="visible"/>
                                      </p:to>
                                    </p:set>
                                    <p:anim calcmode="lin" valueType="num">
                                      <p:cBhvr additive="base">
                                        <p:cTn id="7" dur="500" fill="hold"/>
                                        <p:tgtEl>
                                          <p:spTgt spid="414"/>
                                        </p:tgtEl>
                                        <p:attrNameLst>
                                          <p:attrName>ppt_x</p:attrName>
                                        </p:attrNameLst>
                                      </p:cBhvr>
                                      <p:tavLst>
                                        <p:tav tm="0">
                                          <p:val>
                                            <p:strVal val="#ppt_x"/>
                                          </p:val>
                                        </p:tav>
                                        <p:tav tm="100000">
                                          <p:val>
                                            <p:strVal val="#ppt_x"/>
                                          </p:val>
                                        </p:tav>
                                      </p:tavLst>
                                    </p:anim>
                                    <p:anim calcmode="lin" valueType="num">
                                      <p:cBhvr additive="base">
                                        <p:cTn id="8" dur="500" fill="hold"/>
                                        <p:tgtEl>
                                          <p:spTgt spid="4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11"/>
                                        </p:tgtEl>
                                        <p:attrNameLst>
                                          <p:attrName>style.visibility</p:attrName>
                                        </p:attrNameLst>
                                      </p:cBhvr>
                                      <p:to>
                                        <p:strVal val="visible"/>
                                      </p:to>
                                    </p:set>
                                    <p:anim calcmode="lin" valueType="num">
                                      <p:cBhvr additive="base">
                                        <p:cTn id="11" dur="500" fill="hold"/>
                                        <p:tgtEl>
                                          <p:spTgt spid="411"/>
                                        </p:tgtEl>
                                        <p:attrNameLst>
                                          <p:attrName>ppt_x</p:attrName>
                                        </p:attrNameLst>
                                      </p:cBhvr>
                                      <p:tavLst>
                                        <p:tav tm="0">
                                          <p:val>
                                            <p:strVal val="#ppt_x"/>
                                          </p:val>
                                        </p:tav>
                                        <p:tav tm="100000">
                                          <p:val>
                                            <p:strVal val="#ppt_x"/>
                                          </p:val>
                                        </p:tav>
                                      </p:tavLst>
                                    </p:anim>
                                    <p:anim calcmode="lin" valueType="num">
                                      <p:cBhvr additive="base">
                                        <p:cTn id="12" dur="500" fill="hold"/>
                                        <p:tgtEl>
                                          <p:spTgt spid="4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15"/>
                                        </p:tgtEl>
                                        <p:attrNameLst>
                                          <p:attrName>style.visibility</p:attrName>
                                        </p:attrNameLst>
                                      </p:cBhvr>
                                      <p:to>
                                        <p:strVal val="visible"/>
                                      </p:to>
                                    </p:set>
                                    <p:anim calcmode="lin" valueType="num">
                                      <p:cBhvr additive="base">
                                        <p:cTn id="17" dur="500" fill="hold"/>
                                        <p:tgtEl>
                                          <p:spTgt spid="415"/>
                                        </p:tgtEl>
                                        <p:attrNameLst>
                                          <p:attrName>ppt_x</p:attrName>
                                        </p:attrNameLst>
                                      </p:cBhvr>
                                      <p:tavLst>
                                        <p:tav tm="0">
                                          <p:val>
                                            <p:strVal val="#ppt_x"/>
                                          </p:val>
                                        </p:tav>
                                        <p:tav tm="100000">
                                          <p:val>
                                            <p:strVal val="#ppt_x"/>
                                          </p:val>
                                        </p:tav>
                                      </p:tavLst>
                                    </p:anim>
                                    <p:anim calcmode="lin" valueType="num">
                                      <p:cBhvr additive="base">
                                        <p:cTn id="18" dur="500" fill="hold"/>
                                        <p:tgtEl>
                                          <p:spTgt spid="4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12"/>
                                        </p:tgtEl>
                                        <p:attrNameLst>
                                          <p:attrName>style.visibility</p:attrName>
                                        </p:attrNameLst>
                                      </p:cBhvr>
                                      <p:to>
                                        <p:strVal val="visible"/>
                                      </p:to>
                                    </p:set>
                                    <p:anim calcmode="lin" valueType="num">
                                      <p:cBhvr additive="base">
                                        <p:cTn id="21" dur="500" fill="hold"/>
                                        <p:tgtEl>
                                          <p:spTgt spid="412"/>
                                        </p:tgtEl>
                                        <p:attrNameLst>
                                          <p:attrName>ppt_x</p:attrName>
                                        </p:attrNameLst>
                                      </p:cBhvr>
                                      <p:tavLst>
                                        <p:tav tm="0">
                                          <p:val>
                                            <p:strVal val="#ppt_x"/>
                                          </p:val>
                                        </p:tav>
                                        <p:tav tm="100000">
                                          <p:val>
                                            <p:strVal val="#ppt_x"/>
                                          </p:val>
                                        </p:tav>
                                      </p:tavLst>
                                    </p:anim>
                                    <p:anim calcmode="lin" valueType="num">
                                      <p:cBhvr additive="base">
                                        <p:cTn id="22" dur="500" fill="hold"/>
                                        <p:tgtEl>
                                          <p:spTgt spid="41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16"/>
                                        </p:tgtEl>
                                        <p:attrNameLst>
                                          <p:attrName>style.visibility</p:attrName>
                                        </p:attrNameLst>
                                      </p:cBhvr>
                                      <p:to>
                                        <p:strVal val="visible"/>
                                      </p:to>
                                    </p:set>
                                    <p:anim calcmode="lin" valueType="num">
                                      <p:cBhvr additive="base">
                                        <p:cTn id="27" dur="500" fill="hold"/>
                                        <p:tgtEl>
                                          <p:spTgt spid="416"/>
                                        </p:tgtEl>
                                        <p:attrNameLst>
                                          <p:attrName>ppt_x</p:attrName>
                                        </p:attrNameLst>
                                      </p:cBhvr>
                                      <p:tavLst>
                                        <p:tav tm="0">
                                          <p:val>
                                            <p:strVal val="#ppt_x"/>
                                          </p:val>
                                        </p:tav>
                                        <p:tav tm="100000">
                                          <p:val>
                                            <p:strVal val="#ppt_x"/>
                                          </p:val>
                                        </p:tav>
                                      </p:tavLst>
                                    </p:anim>
                                    <p:anim calcmode="lin" valueType="num">
                                      <p:cBhvr additive="base">
                                        <p:cTn id="28" dur="500" fill="hold"/>
                                        <p:tgtEl>
                                          <p:spTgt spid="41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13"/>
                                        </p:tgtEl>
                                        <p:attrNameLst>
                                          <p:attrName>style.visibility</p:attrName>
                                        </p:attrNameLst>
                                      </p:cBhvr>
                                      <p:to>
                                        <p:strVal val="visible"/>
                                      </p:to>
                                    </p:set>
                                    <p:anim calcmode="lin" valueType="num">
                                      <p:cBhvr additive="base">
                                        <p:cTn id="31" dur="500" fill="hold"/>
                                        <p:tgtEl>
                                          <p:spTgt spid="413"/>
                                        </p:tgtEl>
                                        <p:attrNameLst>
                                          <p:attrName>ppt_x</p:attrName>
                                        </p:attrNameLst>
                                      </p:cBhvr>
                                      <p:tavLst>
                                        <p:tav tm="0">
                                          <p:val>
                                            <p:strVal val="#ppt_x"/>
                                          </p:val>
                                        </p:tav>
                                        <p:tav tm="100000">
                                          <p:val>
                                            <p:strVal val="#ppt_x"/>
                                          </p:val>
                                        </p:tav>
                                      </p:tavLst>
                                    </p:anim>
                                    <p:anim calcmode="lin" valueType="num">
                                      <p:cBhvr additive="base">
                                        <p:cTn id="32" dur="500" fill="hold"/>
                                        <p:tgtEl>
                                          <p:spTgt spid="4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 grpId="0"/>
      <p:bldP spid="411" grpId="0"/>
      <p:bldP spid="415" grpId="0"/>
      <p:bldP spid="412" grpId="0"/>
      <p:bldP spid="416" grpId="0"/>
      <p:bldP spid="4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16"/>
          <p:cNvSpPr txBox="1">
            <a:spLocks noGrp="1"/>
          </p:cNvSpPr>
          <p:nvPr>
            <p:ph type="title" idx="4294967295"/>
          </p:nvPr>
        </p:nvSpPr>
        <p:spPr>
          <a:xfrm>
            <a:off x="4641494" y="78719"/>
            <a:ext cx="5122201" cy="866969"/>
          </a:xfrm>
          <a:prstGeom prst="rect">
            <a:avLst/>
          </a:prstGeom>
          <a:noFill/>
          <a:ln>
            <a:noFill/>
          </a:ln>
        </p:spPr>
        <p:txBody>
          <a:bodyPr spcFirstLastPara="1" wrap="square" lIns="0" tIns="0" rIns="0" bIns="0" anchor="t" anchorCtr="0">
            <a:spAutoFit/>
          </a:bodyPr>
          <a:lstStyle/>
          <a:p>
            <a:pPr marL="0" marR="0" lvl="0" indent="0" algn="ctr" rtl="1">
              <a:lnSpc>
                <a:spcPct val="196000"/>
              </a:lnSpc>
              <a:spcBef>
                <a:spcPts val="0"/>
              </a:spcBef>
              <a:spcAft>
                <a:spcPts val="0"/>
              </a:spcAft>
              <a:buClr>
                <a:srgbClr val="000000"/>
              </a:buClr>
              <a:buSzPts val="4000"/>
              <a:buFont typeface="Arial"/>
              <a:buNone/>
            </a:pPr>
            <a:r>
              <a:rPr lang="iw-IL" sz="4000" b="0" i="0" u="none" strike="noStrike" cap="none" dirty="0">
                <a:solidFill>
                  <a:srgbClr val="000000"/>
                </a:solidFill>
                <a:latin typeface="Arial"/>
                <a:ea typeface="Arial"/>
                <a:cs typeface="Arial"/>
                <a:sym typeface="Arial"/>
              </a:rPr>
              <a:t>סטטיסטיקה</a:t>
            </a:r>
            <a:endParaRPr dirty="0"/>
          </a:p>
        </p:txBody>
      </p:sp>
      <p:sp>
        <p:nvSpPr>
          <p:cNvPr id="290" name="Google Shape;290;p16"/>
          <p:cNvSpPr txBox="1"/>
          <p:nvPr/>
        </p:nvSpPr>
        <p:spPr>
          <a:xfrm>
            <a:off x="5202027" y="873481"/>
            <a:ext cx="4001134" cy="677878"/>
          </a:xfrm>
          <a:prstGeom prst="rect">
            <a:avLst/>
          </a:prstGeom>
          <a:noFill/>
          <a:ln>
            <a:noFill/>
          </a:ln>
        </p:spPr>
        <p:txBody>
          <a:bodyPr spcFirstLastPara="1" wrap="square" lIns="0" tIns="0" rIns="0" bIns="0" anchor="t" anchorCtr="0">
            <a:spAutoFit/>
          </a:bodyPr>
          <a:lstStyle/>
          <a:p>
            <a:pPr marL="0" marR="0" lvl="0" indent="0" algn="ctr" rtl="1">
              <a:lnSpc>
                <a:spcPct val="196030"/>
              </a:lnSpc>
              <a:spcBef>
                <a:spcPts val="0"/>
              </a:spcBef>
              <a:spcAft>
                <a:spcPts val="0"/>
              </a:spcAft>
              <a:buClr>
                <a:srgbClr val="000000"/>
              </a:buClr>
              <a:buSzPts val="3124"/>
              <a:buFont typeface="Arial"/>
              <a:buNone/>
            </a:pPr>
            <a:r>
              <a:rPr lang="iw-IL" sz="3124" b="0" i="0" u="none" strike="noStrike" cap="none" dirty="0">
                <a:solidFill>
                  <a:srgbClr val="000000"/>
                </a:solidFill>
                <a:latin typeface="Arial"/>
                <a:ea typeface="Arial"/>
                <a:cs typeface="Arial"/>
                <a:sym typeface="Arial"/>
              </a:rPr>
              <a:t>היקף התופעה בישראל</a:t>
            </a:r>
            <a:endParaRPr sz="1400" b="0" i="0" u="none" strike="noStrike" cap="none" dirty="0">
              <a:solidFill>
                <a:srgbClr val="000000"/>
              </a:solidFill>
              <a:latin typeface="Arial"/>
              <a:ea typeface="Arial"/>
              <a:cs typeface="Arial"/>
              <a:sym typeface="Arial"/>
            </a:endParaRPr>
          </a:p>
        </p:txBody>
      </p:sp>
      <p:sp>
        <p:nvSpPr>
          <p:cNvPr id="287" name="Google Shape;287;p16" descr="תמונה שמתארת איזה אחוז מהונאות מהווה כל סוג">
            <a:extLst>
              <a:ext uri="{C183D7F6-B498-43B3-948B-1728B52AA6E4}">
                <adec:decorative xmlns:adec="http://schemas.microsoft.com/office/drawing/2017/decorative" val="0"/>
              </a:ext>
            </a:extLst>
          </p:cNvPr>
          <p:cNvSpPr/>
          <p:nvPr/>
        </p:nvSpPr>
        <p:spPr>
          <a:xfrm>
            <a:off x="8408040" y="2285146"/>
            <a:ext cx="3220157" cy="3887054"/>
          </a:xfrm>
          <a:custGeom>
            <a:avLst/>
            <a:gdLst/>
            <a:ahLst/>
            <a:cxnLst/>
            <a:rect l="l" t="t" r="r" b="b"/>
            <a:pathLst>
              <a:path w="4830236" h="5830581" extrusionOk="0">
                <a:moveTo>
                  <a:pt x="0" y="0"/>
                </a:moveTo>
                <a:lnTo>
                  <a:pt x="4830236" y="0"/>
                </a:lnTo>
                <a:lnTo>
                  <a:pt x="4830236" y="5830581"/>
                </a:lnTo>
                <a:lnTo>
                  <a:pt x="0" y="5830581"/>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288" name="Google Shape;288;p16">
            <a:extLst>
              <a:ext uri="{C183D7F6-B498-43B3-948B-1728B52AA6E4}">
                <adec:decorative xmlns:adec="http://schemas.microsoft.com/office/drawing/2017/decorative" val="1"/>
              </a:ext>
            </a:extLst>
          </p:cNvPr>
          <p:cNvSpPr/>
          <p:nvPr/>
        </p:nvSpPr>
        <p:spPr>
          <a:xfrm>
            <a:off x="1134547" y="2357251"/>
            <a:ext cx="1839247" cy="3678495"/>
          </a:xfrm>
          <a:custGeom>
            <a:avLst/>
            <a:gdLst/>
            <a:ahLst/>
            <a:cxnLst/>
            <a:rect l="l" t="t" r="r" b="b"/>
            <a:pathLst>
              <a:path w="2758871" h="5517743" extrusionOk="0">
                <a:moveTo>
                  <a:pt x="0" y="0"/>
                </a:moveTo>
                <a:lnTo>
                  <a:pt x="2758871" y="0"/>
                </a:lnTo>
                <a:lnTo>
                  <a:pt x="2758871" y="5517742"/>
                </a:lnTo>
                <a:lnTo>
                  <a:pt x="0" y="551774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289" name="Google Shape;289;p16">
            <a:extLst>
              <a:ext uri="{C183D7F6-B498-43B3-948B-1728B52AA6E4}">
                <adec:decorative xmlns:adec="http://schemas.microsoft.com/office/drawing/2017/decorative" val="1"/>
              </a:ext>
            </a:extLst>
          </p:cNvPr>
          <p:cNvSpPr/>
          <p:nvPr/>
        </p:nvSpPr>
        <p:spPr>
          <a:xfrm>
            <a:off x="3503828" y="2408475"/>
            <a:ext cx="4773930" cy="3576044"/>
          </a:xfrm>
          <a:custGeom>
            <a:avLst/>
            <a:gdLst/>
            <a:ahLst/>
            <a:cxnLst/>
            <a:rect l="l" t="t" r="r" b="b"/>
            <a:pathLst>
              <a:path w="7160895" h="5364066" extrusionOk="0">
                <a:moveTo>
                  <a:pt x="0" y="0"/>
                </a:moveTo>
                <a:lnTo>
                  <a:pt x="7160895" y="0"/>
                </a:lnTo>
                <a:lnTo>
                  <a:pt x="7160895" y="5364066"/>
                </a:lnTo>
                <a:lnTo>
                  <a:pt x="0" y="536406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pic>
        <p:nvPicPr>
          <p:cNvPr id="11" name="Picture 10">
            <a:extLst>
              <a:ext uri="{FF2B5EF4-FFF2-40B4-BE49-F238E27FC236}">
                <a16:creationId xmlns:a16="http://schemas.microsoft.com/office/drawing/2014/main" id="{9E4BF66B-F7BE-426A-EA81-9B9C5B35C5D5}"/>
              </a:ext>
              <a:ext uri="{C183D7F6-B498-43B3-948B-1728B52AA6E4}">
                <adec:decorative xmlns:adec="http://schemas.microsoft.com/office/drawing/2017/decorative" val="1"/>
              </a:ext>
            </a:extLst>
          </p:cNvPr>
          <p:cNvPicPr>
            <a:picLocks noChangeAspect="1"/>
          </p:cNvPicPr>
          <p:nvPr/>
        </p:nvPicPr>
        <p:blipFill>
          <a:blip r:embed="rId3"/>
          <a:stretch/>
        </p:blipFill>
        <p:spPr>
          <a:xfrm flipH="1">
            <a:off x="4457158" y="0"/>
            <a:ext cx="5611602" cy="4480044"/>
          </a:xfrm>
          <a:prstGeom prst="rect">
            <a:avLst/>
          </a:prstGeom>
        </p:spPr>
      </p:pic>
      <p:sp>
        <p:nvSpPr>
          <p:cNvPr id="436" name="Google Shape;436;p26"/>
          <p:cNvSpPr txBox="1">
            <a:spLocks noGrp="1"/>
          </p:cNvSpPr>
          <p:nvPr>
            <p:ph type="title" idx="4294967295"/>
          </p:nvPr>
        </p:nvSpPr>
        <p:spPr>
          <a:xfrm>
            <a:off x="-538353" y="4194429"/>
            <a:ext cx="8166621" cy="1422184"/>
          </a:xfrm>
          <a:prstGeom prst="rect">
            <a:avLst/>
          </a:prstGeom>
          <a:noFill/>
          <a:ln>
            <a:noFill/>
          </a:ln>
        </p:spPr>
        <p:txBody>
          <a:bodyPr spcFirstLastPara="1" wrap="square" lIns="0" tIns="0" rIns="0" bIns="0" anchor="t" anchorCtr="0">
            <a:spAutoFit/>
          </a:bodyPr>
          <a:lstStyle/>
          <a:p>
            <a:pPr marL="0" marR="0" lvl="0" indent="0" algn="ctr" rtl="1">
              <a:lnSpc>
                <a:spcPct val="111001"/>
              </a:lnSpc>
              <a:spcBef>
                <a:spcPts val="0"/>
              </a:spcBef>
              <a:spcAft>
                <a:spcPts val="0"/>
              </a:spcAft>
              <a:buClr>
                <a:srgbClr val="FF3131"/>
              </a:buClr>
              <a:buSzPts val="4163"/>
              <a:buFont typeface="Arial"/>
              <a:buNone/>
            </a:pPr>
            <a:r>
              <a:rPr lang="iw-IL" sz="4163" b="0" i="0" u="none" strike="noStrike" cap="none" dirty="0">
                <a:solidFill>
                  <a:schemeClr val="accent1"/>
                </a:solidFill>
                <a:latin typeface="Arial"/>
                <a:ea typeface="Arial"/>
                <a:cs typeface="Arial"/>
                <a:sym typeface="Arial"/>
              </a:rPr>
              <a:t>איך נזהה הודעה</a:t>
            </a:r>
            <a:r>
              <a:rPr lang="he-IL" sz="4163" b="0" i="0" u="none" strike="noStrike" cap="none" dirty="0">
                <a:solidFill>
                  <a:schemeClr val="accent1"/>
                </a:solidFill>
                <a:latin typeface="Arial"/>
                <a:ea typeface="Arial"/>
                <a:cs typeface="Arial"/>
                <a:sym typeface="Arial"/>
              </a:rPr>
              <a:t> </a:t>
            </a:r>
            <a:r>
              <a:rPr lang="iw-IL" sz="4163" b="0" i="0" u="none" strike="noStrike" cap="none" dirty="0">
                <a:solidFill>
                  <a:schemeClr val="accent1"/>
                </a:solidFill>
                <a:latin typeface="Arial"/>
                <a:ea typeface="Arial"/>
                <a:cs typeface="Arial"/>
                <a:sym typeface="Arial"/>
              </a:rPr>
              <a:t>חשודה</a:t>
            </a:r>
            <a:r>
              <a:rPr lang="he-IL" sz="4163" b="0" i="0" u="none" strike="noStrike" cap="none" dirty="0">
                <a:solidFill>
                  <a:schemeClr val="accent1"/>
                </a:solidFill>
                <a:latin typeface="Arial"/>
                <a:ea typeface="Arial"/>
                <a:cs typeface="Arial"/>
                <a:sym typeface="Arial"/>
              </a:rPr>
              <a:t>?</a:t>
            </a:r>
            <a:r>
              <a:rPr lang="iw-IL" sz="4163" b="0" i="0" u="none" strike="noStrike" cap="none" dirty="0">
                <a:solidFill>
                  <a:schemeClr val="accent1"/>
                </a:solidFill>
                <a:latin typeface="Arial"/>
                <a:ea typeface="Arial"/>
                <a:cs typeface="Arial"/>
                <a:sym typeface="Arial"/>
              </a:rPr>
              <a:t> </a:t>
            </a:r>
            <a:endParaRPr dirty="0">
              <a:solidFill>
                <a:schemeClr val="accent1"/>
              </a:solidFill>
            </a:endParaRPr>
          </a:p>
          <a:p>
            <a:pPr marL="0" marR="0" lvl="0" indent="0" algn="ctr" rtl="1">
              <a:lnSpc>
                <a:spcPct val="111001"/>
              </a:lnSpc>
              <a:spcBef>
                <a:spcPts val="0"/>
              </a:spcBef>
              <a:spcAft>
                <a:spcPts val="0"/>
              </a:spcAft>
              <a:buClr>
                <a:srgbClr val="FF3131"/>
              </a:buClr>
              <a:buSzPts val="4163"/>
              <a:buFont typeface="Arial"/>
              <a:buNone/>
            </a:pPr>
            <a:r>
              <a:rPr lang="iw-IL" sz="4163" b="0" i="0" u="none" strike="noStrike" cap="none" dirty="0">
                <a:solidFill>
                  <a:schemeClr val="accent1"/>
                </a:solidFill>
                <a:latin typeface="Arial"/>
                <a:ea typeface="Arial"/>
                <a:cs typeface="Arial"/>
                <a:sym typeface="Arial"/>
              </a:rPr>
              <a:t>נשאל את עצמנו !</a:t>
            </a:r>
            <a:endParaRPr dirty="0">
              <a:solidFill>
                <a:schemeClr val="accent1"/>
              </a:solidFill>
            </a:endParaRPr>
          </a:p>
        </p:txBody>
      </p:sp>
      <p:sp>
        <p:nvSpPr>
          <p:cNvPr id="3" name="TextBox 2">
            <a:extLst>
              <a:ext uri="{FF2B5EF4-FFF2-40B4-BE49-F238E27FC236}">
                <a16:creationId xmlns:a16="http://schemas.microsoft.com/office/drawing/2014/main" id="{243170A5-8DB1-E5DF-6D45-BAECEF85F8C8}"/>
              </a:ext>
            </a:extLst>
          </p:cNvPr>
          <p:cNvSpPr txBox="1"/>
          <p:nvPr/>
        </p:nvSpPr>
        <p:spPr>
          <a:xfrm>
            <a:off x="4954089" y="975332"/>
            <a:ext cx="4165416" cy="2031325"/>
          </a:xfrm>
          <a:prstGeom prst="rect">
            <a:avLst/>
          </a:prstGeom>
          <a:noFill/>
        </p:spPr>
        <p:txBody>
          <a:bodyPr wrap="square">
            <a:spAutoFit/>
          </a:bodyPr>
          <a:lstStyle/>
          <a:p>
            <a:pPr algn="just" rtl="1"/>
            <a:r>
              <a:rPr lang="he-IL" sz="1800" dirty="0"/>
              <a:t>"שלום מתן, אני מדבר ממוקד השירות של הבנק. זיהינו פעילות חשודה וחריגה בחשבון שלך לאחרונה, כדי למנוע את חסימת החשבון או גניבת הכספים, אנחנו חייבים לאמת את פרטי ההזדהות שלך כעת ולהעביר קוד אימות שקיבלת לסלולר. אנא מסר לי מיד את הקוד כדי שנוכל לבטל את החסימה.</a:t>
            </a:r>
          </a:p>
        </p:txBody>
      </p:sp>
      <p:pic>
        <p:nvPicPr>
          <p:cNvPr id="5" name="Picture 4">
            <a:extLst>
              <a:ext uri="{FF2B5EF4-FFF2-40B4-BE49-F238E27FC236}">
                <a16:creationId xmlns:a16="http://schemas.microsoft.com/office/drawing/2014/main" id="{BB4D8ABE-C879-6EFA-524B-E4629058016D}"/>
              </a:ext>
              <a:ext uri="{C183D7F6-B498-43B3-948B-1728B52AA6E4}">
                <adec:decorative xmlns:adec="http://schemas.microsoft.com/office/drawing/2017/decorative" val="1"/>
              </a:ext>
            </a:extLst>
          </p:cNvPr>
          <p:cNvPicPr>
            <a:picLocks noChangeAspect="1"/>
          </p:cNvPicPr>
          <p:nvPr/>
        </p:nvPicPr>
        <p:blipFill>
          <a:blip r:embed="rId4"/>
          <a:stretch/>
        </p:blipFill>
        <p:spPr>
          <a:xfrm>
            <a:off x="6897649" y="3016070"/>
            <a:ext cx="5611603" cy="373711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5">
          <a:extLst>
            <a:ext uri="{FF2B5EF4-FFF2-40B4-BE49-F238E27FC236}">
              <a16:creationId xmlns:a16="http://schemas.microsoft.com/office/drawing/2014/main" id="{3D69DA2E-BF9F-5E52-A844-1BF17025EB61}"/>
            </a:ext>
          </a:extLst>
        </p:cNvPr>
        <p:cNvGrpSpPr/>
        <p:nvPr/>
      </p:nvGrpSpPr>
      <p:grpSpPr>
        <a:xfrm>
          <a:off x="0" y="0"/>
          <a:ext cx="0" cy="0"/>
          <a:chOff x="0" y="0"/>
          <a:chExt cx="0" cy="0"/>
        </a:xfrm>
      </p:grpSpPr>
      <p:sp>
        <p:nvSpPr>
          <p:cNvPr id="436" name="Google Shape;436;p26">
            <a:extLst>
              <a:ext uri="{FF2B5EF4-FFF2-40B4-BE49-F238E27FC236}">
                <a16:creationId xmlns:a16="http://schemas.microsoft.com/office/drawing/2014/main" id="{8BCD8FEA-FCFD-D4B2-BC10-423F785FF247}"/>
              </a:ext>
            </a:extLst>
          </p:cNvPr>
          <p:cNvSpPr txBox="1">
            <a:spLocks noGrp="1"/>
          </p:cNvSpPr>
          <p:nvPr>
            <p:ph type="title" idx="4294967295"/>
          </p:nvPr>
        </p:nvSpPr>
        <p:spPr>
          <a:xfrm>
            <a:off x="2012689" y="477460"/>
            <a:ext cx="8166621" cy="1422184"/>
          </a:xfrm>
          <a:prstGeom prst="rect">
            <a:avLst/>
          </a:prstGeom>
          <a:noFill/>
          <a:ln>
            <a:noFill/>
          </a:ln>
        </p:spPr>
        <p:txBody>
          <a:bodyPr spcFirstLastPara="1" wrap="square" lIns="0" tIns="0" rIns="0" bIns="0" anchor="t" anchorCtr="0">
            <a:spAutoFit/>
          </a:bodyPr>
          <a:lstStyle/>
          <a:p>
            <a:pPr marL="0" marR="0" lvl="0" indent="0" algn="ctr" rtl="1">
              <a:lnSpc>
                <a:spcPct val="111001"/>
              </a:lnSpc>
              <a:spcBef>
                <a:spcPts val="0"/>
              </a:spcBef>
              <a:spcAft>
                <a:spcPts val="0"/>
              </a:spcAft>
              <a:buClr>
                <a:srgbClr val="FF3131"/>
              </a:buClr>
              <a:buSzPts val="4163"/>
              <a:buFont typeface="Arial"/>
              <a:buNone/>
            </a:pPr>
            <a:r>
              <a:rPr lang="iw-IL" sz="4163" b="0" i="0" u="none" strike="noStrike" cap="none" dirty="0">
                <a:solidFill>
                  <a:schemeClr val="accent1"/>
                </a:solidFill>
                <a:latin typeface="Arial"/>
                <a:ea typeface="Arial"/>
                <a:cs typeface="Arial"/>
                <a:sym typeface="Arial"/>
              </a:rPr>
              <a:t>איך נזהה הודעה</a:t>
            </a:r>
            <a:r>
              <a:rPr lang="he-IL" sz="4163" b="0" i="0" u="none" strike="noStrike" cap="none" dirty="0">
                <a:solidFill>
                  <a:schemeClr val="accent1"/>
                </a:solidFill>
                <a:latin typeface="Arial"/>
                <a:ea typeface="Arial"/>
                <a:cs typeface="Arial"/>
                <a:sym typeface="Arial"/>
              </a:rPr>
              <a:t>/ שיחה</a:t>
            </a:r>
            <a:r>
              <a:rPr lang="iw-IL" sz="4163" b="0" i="0" u="none" strike="noStrike" cap="none" dirty="0">
                <a:solidFill>
                  <a:schemeClr val="accent1"/>
                </a:solidFill>
                <a:latin typeface="Arial"/>
                <a:ea typeface="Arial"/>
                <a:cs typeface="Arial"/>
                <a:sym typeface="Arial"/>
              </a:rPr>
              <a:t> חשודה</a:t>
            </a:r>
            <a:r>
              <a:rPr lang="he-IL" sz="4163" b="0" i="0" u="none" strike="noStrike" cap="none" dirty="0">
                <a:solidFill>
                  <a:schemeClr val="accent1"/>
                </a:solidFill>
                <a:latin typeface="Arial"/>
                <a:ea typeface="Arial"/>
                <a:cs typeface="Arial"/>
                <a:sym typeface="Arial"/>
              </a:rPr>
              <a:t>?</a:t>
            </a:r>
            <a:endParaRPr dirty="0">
              <a:solidFill>
                <a:schemeClr val="accent1"/>
              </a:solidFill>
            </a:endParaRPr>
          </a:p>
          <a:p>
            <a:pPr marL="0" marR="0" lvl="0" indent="0" algn="ctr" rtl="1">
              <a:lnSpc>
                <a:spcPct val="111001"/>
              </a:lnSpc>
              <a:spcBef>
                <a:spcPts val="0"/>
              </a:spcBef>
              <a:spcAft>
                <a:spcPts val="0"/>
              </a:spcAft>
              <a:buClr>
                <a:srgbClr val="FF3131"/>
              </a:buClr>
              <a:buSzPts val="4163"/>
              <a:buFont typeface="Arial"/>
              <a:buNone/>
            </a:pPr>
            <a:r>
              <a:rPr lang="iw-IL" sz="4163" b="0" i="0" u="none" strike="noStrike" cap="none" dirty="0">
                <a:solidFill>
                  <a:schemeClr val="accent1"/>
                </a:solidFill>
                <a:latin typeface="Arial"/>
                <a:ea typeface="Arial"/>
                <a:cs typeface="Arial"/>
                <a:sym typeface="Arial"/>
              </a:rPr>
              <a:t>נשאל את עצמנו !</a:t>
            </a:r>
            <a:endParaRPr dirty="0">
              <a:solidFill>
                <a:schemeClr val="accent1"/>
              </a:solidFill>
            </a:endParaRPr>
          </a:p>
        </p:txBody>
      </p:sp>
      <p:sp>
        <p:nvSpPr>
          <p:cNvPr id="437" name="Google Shape;437;p26">
            <a:extLst>
              <a:ext uri="{FF2B5EF4-FFF2-40B4-BE49-F238E27FC236}">
                <a16:creationId xmlns:a16="http://schemas.microsoft.com/office/drawing/2014/main" id="{1532DDE6-A308-9442-2C6F-6F9318F7034B}"/>
              </a:ext>
            </a:extLst>
          </p:cNvPr>
          <p:cNvSpPr txBox="1"/>
          <p:nvPr/>
        </p:nvSpPr>
        <p:spPr>
          <a:xfrm>
            <a:off x="9304939" y="4561452"/>
            <a:ext cx="2528544" cy="1107996"/>
          </a:xfrm>
          <a:prstGeom prst="rect">
            <a:avLst/>
          </a:prstGeom>
          <a:noFill/>
          <a:ln>
            <a:noFill/>
          </a:ln>
        </p:spPr>
        <p:txBody>
          <a:bodyPr spcFirstLastPara="1" wrap="square" lIns="0" tIns="0" rIns="0" bIns="0" anchor="t" anchorCtr="0">
            <a:spAutoFit/>
          </a:bodyPr>
          <a:lstStyle/>
          <a:p>
            <a:pPr marL="0" marR="0" lvl="0" indent="0" algn="ctr" rtl="1">
              <a:lnSpc>
                <a:spcPct val="100000"/>
              </a:lnSpc>
              <a:spcBef>
                <a:spcPts val="0"/>
              </a:spcBef>
              <a:spcAft>
                <a:spcPts val="0"/>
              </a:spcAft>
              <a:buClr>
                <a:srgbClr val="000000"/>
              </a:buClr>
              <a:buSzPts val="3600"/>
              <a:buFont typeface="Arial"/>
              <a:buNone/>
            </a:pPr>
            <a:r>
              <a:rPr lang="iw-IL" sz="3600" b="0" i="0" u="none" strike="noStrike" cap="none" dirty="0">
                <a:solidFill>
                  <a:srgbClr val="000000"/>
                </a:solidFill>
                <a:latin typeface="Arial"/>
                <a:ea typeface="Arial"/>
                <a:cs typeface="Arial"/>
                <a:sym typeface="Arial"/>
              </a:rPr>
              <a:t>השיחה הגיונית?</a:t>
            </a:r>
            <a:endParaRPr sz="1400" b="0" i="0" u="none" strike="noStrike" cap="none" dirty="0">
              <a:solidFill>
                <a:srgbClr val="000000"/>
              </a:solidFill>
              <a:latin typeface="Arial"/>
              <a:ea typeface="Arial"/>
              <a:cs typeface="Arial"/>
              <a:sym typeface="Arial"/>
            </a:endParaRPr>
          </a:p>
        </p:txBody>
      </p:sp>
      <p:sp>
        <p:nvSpPr>
          <p:cNvPr id="438" name="Google Shape;438;p26">
            <a:extLst>
              <a:ext uri="{FF2B5EF4-FFF2-40B4-BE49-F238E27FC236}">
                <a16:creationId xmlns:a16="http://schemas.microsoft.com/office/drawing/2014/main" id="{D06178C6-9E28-A49B-610D-02532533FB0A}"/>
              </a:ext>
            </a:extLst>
          </p:cNvPr>
          <p:cNvSpPr txBox="1"/>
          <p:nvPr/>
        </p:nvSpPr>
        <p:spPr>
          <a:xfrm>
            <a:off x="6335024" y="4912128"/>
            <a:ext cx="2604485" cy="448841"/>
          </a:xfrm>
          <a:prstGeom prst="rect">
            <a:avLst/>
          </a:prstGeom>
          <a:noFill/>
          <a:ln>
            <a:noFill/>
          </a:ln>
        </p:spPr>
        <p:txBody>
          <a:bodyPr spcFirstLastPara="1" wrap="square" lIns="0" tIns="0" rIns="0" bIns="0" anchor="t" anchorCtr="0">
            <a:spAutoFit/>
          </a:bodyPr>
          <a:lstStyle/>
          <a:p>
            <a:pPr marL="0" marR="0" lvl="0" indent="0" algn="ctr" rtl="1">
              <a:lnSpc>
                <a:spcPct val="98250"/>
              </a:lnSpc>
              <a:spcBef>
                <a:spcPts val="0"/>
              </a:spcBef>
              <a:spcAft>
                <a:spcPts val="0"/>
              </a:spcAft>
              <a:buClr>
                <a:srgbClr val="000000"/>
              </a:buClr>
              <a:buSzPts val="3600"/>
              <a:buFont typeface="Arial"/>
              <a:buNone/>
            </a:pPr>
            <a:r>
              <a:rPr lang="iw-IL" sz="3600" b="0" i="0" u="none" strike="noStrike" cap="none" dirty="0">
                <a:solidFill>
                  <a:srgbClr val="000000"/>
                </a:solidFill>
                <a:latin typeface="Arial"/>
                <a:ea typeface="Arial"/>
                <a:cs typeface="Arial"/>
                <a:sym typeface="Arial"/>
              </a:rPr>
              <a:t>דחיפות ולחץ?</a:t>
            </a:r>
            <a:endParaRPr sz="1400" b="0" i="0" u="none" strike="noStrike" cap="none" dirty="0">
              <a:solidFill>
                <a:srgbClr val="000000"/>
              </a:solidFill>
              <a:latin typeface="Arial"/>
              <a:ea typeface="Arial"/>
              <a:cs typeface="Arial"/>
              <a:sym typeface="Arial"/>
            </a:endParaRPr>
          </a:p>
        </p:txBody>
      </p:sp>
      <p:sp>
        <p:nvSpPr>
          <p:cNvPr id="439" name="Google Shape;439;p26">
            <a:extLst>
              <a:ext uri="{FF2B5EF4-FFF2-40B4-BE49-F238E27FC236}">
                <a16:creationId xmlns:a16="http://schemas.microsoft.com/office/drawing/2014/main" id="{91D30B0D-548A-2DE5-28D4-C1C500E83C63}"/>
              </a:ext>
            </a:extLst>
          </p:cNvPr>
          <p:cNvSpPr txBox="1"/>
          <p:nvPr/>
        </p:nvSpPr>
        <p:spPr>
          <a:xfrm>
            <a:off x="3113560" y="4877882"/>
            <a:ext cx="2798918" cy="384016"/>
          </a:xfrm>
          <a:prstGeom prst="rect">
            <a:avLst/>
          </a:prstGeom>
          <a:noFill/>
          <a:ln>
            <a:noFill/>
          </a:ln>
        </p:spPr>
        <p:txBody>
          <a:bodyPr spcFirstLastPara="1" wrap="square" lIns="0" tIns="0" rIns="0" bIns="0" anchor="t" anchorCtr="0">
            <a:spAutoFit/>
          </a:bodyPr>
          <a:lstStyle/>
          <a:p>
            <a:pPr marL="0" marR="0" lvl="0" indent="0" algn="ctr" rtl="1">
              <a:lnSpc>
                <a:spcPct val="81388"/>
              </a:lnSpc>
              <a:spcBef>
                <a:spcPts val="0"/>
              </a:spcBef>
              <a:spcAft>
                <a:spcPts val="0"/>
              </a:spcAft>
              <a:buClr>
                <a:srgbClr val="000000"/>
              </a:buClr>
              <a:buSzPts val="3600"/>
              <a:buFont typeface="Arial"/>
              <a:buNone/>
            </a:pPr>
            <a:r>
              <a:rPr lang="iw-IL" sz="3600" b="0" i="0" u="none" strike="noStrike" cap="none" dirty="0">
                <a:solidFill>
                  <a:srgbClr val="000000"/>
                </a:solidFill>
                <a:latin typeface="Arial"/>
                <a:ea typeface="Arial"/>
                <a:cs typeface="Arial"/>
                <a:sym typeface="Arial"/>
              </a:rPr>
              <a:t>פניה אישית </a:t>
            </a:r>
            <a:endParaRPr sz="1400" b="0" i="0" u="none" strike="noStrike" cap="none" dirty="0">
              <a:solidFill>
                <a:srgbClr val="000000"/>
              </a:solidFill>
              <a:latin typeface="Arial"/>
              <a:ea typeface="Arial"/>
              <a:cs typeface="Arial"/>
              <a:sym typeface="Arial"/>
            </a:endParaRPr>
          </a:p>
        </p:txBody>
      </p:sp>
      <p:sp>
        <p:nvSpPr>
          <p:cNvPr id="440" name="Google Shape;440;p26">
            <a:extLst>
              <a:ext uri="{FF2B5EF4-FFF2-40B4-BE49-F238E27FC236}">
                <a16:creationId xmlns:a16="http://schemas.microsoft.com/office/drawing/2014/main" id="{27134A7F-08B1-7808-C892-28BFB530B15F}"/>
              </a:ext>
            </a:extLst>
          </p:cNvPr>
          <p:cNvSpPr txBox="1"/>
          <p:nvPr/>
        </p:nvSpPr>
        <p:spPr>
          <a:xfrm>
            <a:off x="358517" y="4493175"/>
            <a:ext cx="2798918" cy="1096903"/>
          </a:xfrm>
          <a:prstGeom prst="rect">
            <a:avLst/>
          </a:prstGeom>
          <a:noFill/>
          <a:ln>
            <a:noFill/>
          </a:ln>
        </p:spPr>
        <p:txBody>
          <a:bodyPr spcFirstLastPara="1" wrap="square" lIns="0" tIns="0" rIns="0" bIns="0" anchor="t" anchorCtr="0">
            <a:spAutoFit/>
          </a:bodyPr>
          <a:lstStyle/>
          <a:p>
            <a:pPr marL="0" marR="0" lvl="0" indent="0" algn="ctr" rtl="1">
              <a:lnSpc>
                <a:spcPct val="100000"/>
              </a:lnSpc>
              <a:spcBef>
                <a:spcPts val="0"/>
              </a:spcBef>
              <a:spcAft>
                <a:spcPts val="0"/>
              </a:spcAft>
              <a:buClr>
                <a:srgbClr val="000000"/>
              </a:buClr>
              <a:buSzPts val="3600"/>
              <a:buFont typeface="Arial"/>
              <a:buNone/>
            </a:pPr>
            <a:r>
              <a:rPr lang="iw-IL" sz="3600" dirty="0"/>
              <a:t>ציפיתם</a:t>
            </a:r>
            <a:r>
              <a:rPr lang="iw-IL" sz="1800" b="0" i="0" u="none" strike="noStrike" cap="none" dirty="0">
                <a:solidFill>
                  <a:srgbClr val="000000"/>
                </a:solidFill>
                <a:latin typeface="Arial"/>
                <a:ea typeface="Arial"/>
                <a:cs typeface="Arial"/>
                <a:sym typeface="Arial"/>
              </a:rPr>
              <a:t> </a:t>
            </a:r>
            <a:r>
              <a:rPr lang="iw-IL" sz="3600" dirty="0"/>
              <a:t>לקבלת</a:t>
            </a:r>
            <a:endParaRPr sz="3600" dirty="0"/>
          </a:p>
          <a:p>
            <a:pPr algn="ctr" rtl="1">
              <a:lnSpc>
                <a:spcPct val="98250"/>
              </a:lnSpc>
              <a:buSzPts val="3600"/>
            </a:pPr>
            <a:r>
              <a:rPr lang="he-IL" sz="3600" dirty="0"/>
              <a:t>את </a:t>
            </a:r>
            <a:r>
              <a:rPr lang="iw-IL" sz="3600" dirty="0"/>
              <a:t>השיחה? </a:t>
            </a:r>
            <a:endParaRPr sz="3600" dirty="0"/>
          </a:p>
        </p:txBody>
      </p:sp>
      <p:sp>
        <p:nvSpPr>
          <p:cNvPr id="441" name="Google Shape;441;p26">
            <a:extLst>
              <a:ext uri="{FF2B5EF4-FFF2-40B4-BE49-F238E27FC236}">
                <a16:creationId xmlns:a16="http://schemas.microsoft.com/office/drawing/2014/main" id="{3CC7AF6F-7615-1D94-7C4A-3B5436761B3C}"/>
              </a:ext>
              <a:ext uri="{C183D7F6-B498-43B3-948B-1728B52AA6E4}">
                <adec:decorative xmlns:adec="http://schemas.microsoft.com/office/drawing/2017/decorative" val="1"/>
              </a:ext>
            </a:extLst>
          </p:cNvPr>
          <p:cNvSpPr/>
          <p:nvPr/>
        </p:nvSpPr>
        <p:spPr>
          <a:xfrm>
            <a:off x="931142" y="2625106"/>
            <a:ext cx="1607788" cy="1607788"/>
          </a:xfrm>
          <a:custGeom>
            <a:avLst/>
            <a:gdLst/>
            <a:ahLst/>
            <a:cxnLst/>
            <a:rect l="l" t="t" r="r" b="b"/>
            <a:pathLst>
              <a:path w="1948334" h="1948334" extrusionOk="0">
                <a:moveTo>
                  <a:pt x="0" y="0"/>
                </a:moveTo>
                <a:lnTo>
                  <a:pt x="1948334" y="0"/>
                </a:lnTo>
                <a:lnTo>
                  <a:pt x="1948334" y="1948334"/>
                </a:lnTo>
                <a:lnTo>
                  <a:pt x="0" y="194833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pic>
        <p:nvPicPr>
          <p:cNvPr id="443" name="Google Shape;443;p26">
            <a:extLst>
              <a:ext uri="{FF2B5EF4-FFF2-40B4-BE49-F238E27FC236}">
                <a16:creationId xmlns:a16="http://schemas.microsoft.com/office/drawing/2014/main" id="{2C3B6407-635C-BB77-07B4-AA1B33827181}"/>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6437536" y="2414914"/>
            <a:ext cx="1908213" cy="2097206"/>
          </a:xfrm>
          <a:prstGeom prst="rect">
            <a:avLst/>
          </a:prstGeom>
          <a:ln>
            <a:noFill/>
          </a:ln>
          <a:effectLst>
            <a:outerShdw blurRad="292100" dist="139700" dir="2700000" algn="tl" rotWithShape="0">
              <a:srgbClr val="333333">
                <a:alpha val="65000"/>
              </a:srgbClr>
            </a:outerShdw>
          </a:effectLst>
        </p:spPr>
      </p:pic>
      <p:pic>
        <p:nvPicPr>
          <p:cNvPr id="444" name="Google Shape;444;p26">
            <a:extLst>
              <a:ext uri="{FF2B5EF4-FFF2-40B4-BE49-F238E27FC236}">
                <a16:creationId xmlns:a16="http://schemas.microsoft.com/office/drawing/2014/main" id="{F8729645-E046-7CFA-91C4-D3EF9248BE2E}"/>
              </a:ex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9334122" y="2512459"/>
            <a:ext cx="2048434" cy="1999661"/>
          </a:xfrm>
          <a:prstGeom prst="rect">
            <a:avLst/>
          </a:prstGeom>
          <a:ln>
            <a:noFill/>
          </a:ln>
          <a:effectLst>
            <a:outerShdw blurRad="292100" dist="139700" dir="2700000" algn="tl" rotWithShape="0">
              <a:srgbClr val="333333">
                <a:alpha val="65000"/>
              </a:srgbClr>
            </a:outerShdw>
          </a:effectLst>
        </p:spPr>
      </p:pic>
      <p:pic>
        <p:nvPicPr>
          <p:cNvPr id="445" name="Google Shape;445;p26">
            <a:extLst>
              <a:ext uri="{FF2B5EF4-FFF2-40B4-BE49-F238E27FC236}">
                <a16:creationId xmlns:a16="http://schemas.microsoft.com/office/drawing/2014/main" id="{5E03AA65-E3DB-3E89-0BCF-4E5C7B9B5CFA}"/>
              </a:ex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3540951" y="2623477"/>
            <a:ext cx="1908212" cy="1996555"/>
          </a:xfrm>
          <a:prstGeom prst="roundRect">
            <a:avLst>
              <a:gd name="adj" fmla="val 8594"/>
            </a:avLst>
          </a:prstGeom>
          <a:solidFill>
            <a:srgbClr val="ECECEC"/>
          </a:solidFill>
          <a:ln>
            <a:noFill/>
          </a:ln>
          <a:effectLst>
            <a:reflection stA="38000" endPos="28000" dist="5000" dir="5400000" sy="-100000" algn="bl" rotWithShape="0"/>
          </a:effectLst>
        </p:spPr>
      </p:pic>
    </p:spTree>
    <p:extLst>
      <p:ext uri="{BB962C8B-B14F-4D97-AF65-F5344CB8AC3E}">
        <p14:creationId xmlns:p14="http://schemas.microsoft.com/office/powerpoint/2010/main" val="396731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7"/>
                                        </p:tgtEl>
                                        <p:attrNameLst>
                                          <p:attrName>style.visibility</p:attrName>
                                        </p:attrNameLst>
                                      </p:cBhvr>
                                      <p:to>
                                        <p:strVal val="visible"/>
                                      </p:to>
                                    </p:set>
                                    <p:anim calcmode="lin" valueType="num">
                                      <p:cBhvr additive="base">
                                        <p:cTn id="7" dur="500" fill="hold"/>
                                        <p:tgtEl>
                                          <p:spTgt spid="437"/>
                                        </p:tgtEl>
                                        <p:attrNameLst>
                                          <p:attrName>ppt_x</p:attrName>
                                        </p:attrNameLst>
                                      </p:cBhvr>
                                      <p:tavLst>
                                        <p:tav tm="0">
                                          <p:val>
                                            <p:strVal val="#ppt_x"/>
                                          </p:val>
                                        </p:tav>
                                        <p:tav tm="100000">
                                          <p:val>
                                            <p:strVal val="#ppt_x"/>
                                          </p:val>
                                        </p:tav>
                                      </p:tavLst>
                                    </p:anim>
                                    <p:anim calcmode="lin" valueType="num">
                                      <p:cBhvr additive="base">
                                        <p:cTn id="8" dur="500" fill="hold"/>
                                        <p:tgtEl>
                                          <p:spTgt spid="4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44"/>
                                        </p:tgtEl>
                                        <p:attrNameLst>
                                          <p:attrName>style.visibility</p:attrName>
                                        </p:attrNameLst>
                                      </p:cBhvr>
                                      <p:to>
                                        <p:strVal val="visible"/>
                                      </p:to>
                                    </p:set>
                                    <p:anim calcmode="lin" valueType="num">
                                      <p:cBhvr additive="base">
                                        <p:cTn id="11" dur="500" fill="hold"/>
                                        <p:tgtEl>
                                          <p:spTgt spid="444"/>
                                        </p:tgtEl>
                                        <p:attrNameLst>
                                          <p:attrName>ppt_x</p:attrName>
                                        </p:attrNameLst>
                                      </p:cBhvr>
                                      <p:tavLst>
                                        <p:tav tm="0">
                                          <p:val>
                                            <p:strVal val="#ppt_x"/>
                                          </p:val>
                                        </p:tav>
                                        <p:tav tm="100000">
                                          <p:val>
                                            <p:strVal val="#ppt_x"/>
                                          </p:val>
                                        </p:tav>
                                      </p:tavLst>
                                    </p:anim>
                                    <p:anim calcmode="lin" valueType="num">
                                      <p:cBhvr additive="base">
                                        <p:cTn id="12" dur="500" fill="hold"/>
                                        <p:tgtEl>
                                          <p:spTgt spid="44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38"/>
                                        </p:tgtEl>
                                        <p:attrNameLst>
                                          <p:attrName>style.visibility</p:attrName>
                                        </p:attrNameLst>
                                      </p:cBhvr>
                                      <p:to>
                                        <p:strVal val="visible"/>
                                      </p:to>
                                    </p:set>
                                    <p:anim calcmode="lin" valueType="num">
                                      <p:cBhvr additive="base">
                                        <p:cTn id="17" dur="500" fill="hold"/>
                                        <p:tgtEl>
                                          <p:spTgt spid="438"/>
                                        </p:tgtEl>
                                        <p:attrNameLst>
                                          <p:attrName>ppt_x</p:attrName>
                                        </p:attrNameLst>
                                      </p:cBhvr>
                                      <p:tavLst>
                                        <p:tav tm="0">
                                          <p:val>
                                            <p:strVal val="#ppt_x"/>
                                          </p:val>
                                        </p:tav>
                                        <p:tav tm="100000">
                                          <p:val>
                                            <p:strVal val="#ppt_x"/>
                                          </p:val>
                                        </p:tav>
                                      </p:tavLst>
                                    </p:anim>
                                    <p:anim calcmode="lin" valueType="num">
                                      <p:cBhvr additive="base">
                                        <p:cTn id="18" dur="500" fill="hold"/>
                                        <p:tgtEl>
                                          <p:spTgt spid="43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43"/>
                                        </p:tgtEl>
                                        <p:attrNameLst>
                                          <p:attrName>style.visibility</p:attrName>
                                        </p:attrNameLst>
                                      </p:cBhvr>
                                      <p:to>
                                        <p:strVal val="visible"/>
                                      </p:to>
                                    </p:set>
                                    <p:anim calcmode="lin" valueType="num">
                                      <p:cBhvr additive="base">
                                        <p:cTn id="21" dur="500" fill="hold"/>
                                        <p:tgtEl>
                                          <p:spTgt spid="443"/>
                                        </p:tgtEl>
                                        <p:attrNameLst>
                                          <p:attrName>ppt_x</p:attrName>
                                        </p:attrNameLst>
                                      </p:cBhvr>
                                      <p:tavLst>
                                        <p:tav tm="0">
                                          <p:val>
                                            <p:strVal val="#ppt_x"/>
                                          </p:val>
                                        </p:tav>
                                        <p:tav tm="100000">
                                          <p:val>
                                            <p:strVal val="#ppt_x"/>
                                          </p:val>
                                        </p:tav>
                                      </p:tavLst>
                                    </p:anim>
                                    <p:anim calcmode="lin" valueType="num">
                                      <p:cBhvr additive="base">
                                        <p:cTn id="22" dur="500" fill="hold"/>
                                        <p:tgtEl>
                                          <p:spTgt spid="44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39"/>
                                        </p:tgtEl>
                                        <p:attrNameLst>
                                          <p:attrName>style.visibility</p:attrName>
                                        </p:attrNameLst>
                                      </p:cBhvr>
                                      <p:to>
                                        <p:strVal val="visible"/>
                                      </p:to>
                                    </p:set>
                                    <p:anim calcmode="lin" valueType="num">
                                      <p:cBhvr additive="base">
                                        <p:cTn id="27" dur="500" fill="hold"/>
                                        <p:tgtEl>
                                          <p:spTgt spid="439"/>
                                        </p:tgtEl>
                                        <p:attrNameLst>
                                          <p:attrName>ppt_x</p:attrName>
                                        </p:attrNameLst>
                                      </p:cBhvr>
                                      <p:tavLst>
                                        <p:tav tm="0">
                                          <p:val>
                                            <p:strVal val="#ppt_x"/>
                                          </p:val>
                                        </p:tav>
                                        <p:tav tm="100000">
                                          <p:val>
                                            <p:strVal val="#ppt_x"/>
                                          </p:val>
                                        </p:tav>
                                      </p:tavLst>
                                    </p:anim>
                                    <p:anim calcmode="lin" valueType="num">
                                      <p:cBhvr additive="base">
                                        <p:cTn id="28" dur="500" fill="hold"/>
                                        <p:tgtEl>
                                          <p:spTgt spid="43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45"/>
                                        </p:tgtEl>
                                        <p:attrNameLst>
                                          <p:attrName>style.visibility</p:attrName>
                                        </p:attrNameLst>
                                      </p:cBhvr>
                                      <p:to>
                                        <p:strVal val="visible"/>
                                      </p:to>
                                    </p:set>
                                    <p:anim calcmode="lin" valueType="num">
                                      <p:cBhvr additive="base">
                                        <p:cTn id="31" dur="500" fill="hold"/>
                                        <p:tgtEl>
                                          <p:spTgt spid="445"/>
                                        </p:tgtEl>
                                        <p:attrNameLst>
                                          <p:attrName>ppt_x</p:attrName>
                                        </p:attrNameLst>
                                      </p:cBhvr>
                                      <p:tavLst>
                                        <p:tav tm="0">
                                          <p:val>
                                            <p:strVal val="#ppt_x"/>
                                          </p:val>
                                        </p:tav>
                                        <p:tav tm="100000">
                                          <p:val>
                                            <p:strVal val="#ppt_x"/>
                                          </p:val>
                                        </p:tav>
                                      </p:tavLst>
                                    </p:anim>
                                    <p:anim calcmode="lin" valueType="num">
                                      <p:cBhvr additive="base">
                                        <p:cTn id="32" dur="500" fill="hold"/>
                                        <p:tgtEl>
                                          <p:spTgt spid="44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40"/>
                                        </p:tgtEl>
                                        <p:attrNameLst>
                                          <p:attrName>style.visibility</p:attrName>
                                        </p:attrNameLst>
                                      </p:cBhvr>
                                      <p:to>
                                        <p:strVal val="visible"/>
                                      </p:to>
                                    </p:set>
                                    <p:anim calcmode="lin" valueType="num">
                                      <p:cBhvr additive="base">
                                        <p:cTn id="37" dur="500" fill="hold"/>
                                        <p:tgtEl>
                                          <p:spTgt spid="440"/>
                                        </p:tgtEl>
                                        <p:attrNameLst>
                                          <p:attrName>ppt_x</p:attrName>
                                        </p:attrNameLst>
                                      </p:cBhvr>
                                      <p:tavLst>
                                        <p:tav tm="0">
                                          <p:val>
                                            <p:strVal val="#ppt_x"/>
                                          </p:val>
                                        </p:tav>
                                        <p:tav tm="100000">
                                          <p:val>
                                            <p:strVal val="#ppt_x"/>
                                          </p:val>
                                        </p:tav>
                                      </p:tavLst>
                                    </p:anim>
                                    <p:anim calcmode="lin" valueType="num">
                                      <p:cBhvr additive="base">
                                        <p:cTn id="38" dur="500" fill="hold"/>
                                        <p:tgtEl>
                                          <p:spTgt spid="44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41"/>
                                        </p:tgtEl>
                                        <p:attrNameLst>
                                          <p:attrName>style.visibility</p:attrName>
                                        </p:attrNameLst>
                                      </p:cBhvr>
                                      <p:to>
                                        <p:strVal val="visible"/>
                                      </p:to>
                                    </p:set>
                                    <p:anim calcmode="lin" valueType="num">
                                      <p:cBhvr additive="base">
                                        <p:cTn id="41" dur="500" fill="hold"/>
                                        <p:tgtEl>
                                          <p:spTgt spid="441"/>
                                        </p:tgtEl>
                                        <p:attrNameLst>
                                          <p:attrName>ppt_x</p:attrName>
                                        </p:attrNameLst>
                                      </p:cBhvr>
                                      <p:tavLst>
                                        <p:tav tm="0">
                                          <p:val>
                                            <p:strVal val="#ppt_x"/>
                                          </p:val>
                                        </p:tav>
                                        <p:tav tm="100000">
                                          <p:val>
                                            <p:strVal val="#ppt_x"/>
                                          </p:val>
                                        </p:tav>
                                      </p:tavLst>
                                    </p:anim>
                                    <p:anim calcmode="lin" valueType="num">
                                      <p:cBhvr additive="base">
                                        <p:cTn id="42" dur="500" fill="hold"/>
                                        <p:tgtEl>
                                          <p:spTgt spid="4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 grpId="0"/>
      <p:bldP spid="438" grpId="0"/>
      <p:bldP spid="439" grpId="0"/>
      <p:bldP spid="440" grpId="0"/>
      <p:bldP spid="44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5">
          <a:extLst>
            <a:ext uri="{FF2B5EF4-FFF2-40B4-BE49-F238E27FC236}">
              <a16:creationId xmlns:a16="http://schemas.microsoft.com/office/drawing/2014/main" id="{044C34C0-973C-31D2-5A2B-2C6B06F868E9}"/>
            </a:ext>
          </a:extLst>
        </p:cNvPr>
        <p:cNvGrpSpPr/>
        <p:nvPr/>
      </p:nvGrpSpPr>
      <p:grpSpPr>
        <a:xfrm>
          <a:off x="0" y="0"/>
          <a:ext cx="0" cy="0"/>
          <a:chOff x="0" y="0"/>
          <a:chExt cx="0" cy="0"/>
        </a:xfrm>
      </p:grpSpPr>
      <p:sp>
        <p:nvSpPr>
          <p:cNvPr id="436" name="Google Shape;436;p26">
            <a:extLst>
              <a:ext uri="{FF2B5EF4-FFF2-40B4-BE49-F238E27FC236}">
                <a16:creationId xmlns:a16="http://schemas.microsoft.com/office/drawing/2014/main" id="{1B01F072-6189-709A-C1AA-68F3F4D44732}"/>
              </a:ext>
            </a:extLst>
          </p:cNvPr>
          <p:cNvSpPr txBox="1">
            <a:spLocks noGrp="1"/>
          </p:cNvSpPr>
          <p:nvPr>
            <p:ph type="title" idx="4294967295"/>
          </p:nvPr>
        </p:nvSpPr>
        <p:spPr>
          <a:xfrm>
            <a:off x="-538353" y="4194429"/>
            <a:ext cx="8166621" cy="1422184"/>
          </a:xfrm>
          <a:prstGeom prst="rect">
            <a:avLst/>
          </a:prstGeom>
          <a:noFill/>
          <a:ln>
            <a:noFill/>
          </a:ln>
        </p:spPr>
        <p:txBody>
          <a:bodyPr spcFirstLastPara="1" wrap="square" lIns="0" tIns="0" rIns="0" bIns="0" anchor="t" anchorCtr="0">
            <a:spAutoFit/>
          </a:bodyPr>
          <a:lstStyle/>
          <a:p>
            <a:pPr marL="0" marR="0" lvl="0" indent="0" algn="ctr" rtl="1">
              <a:lnSpc>
                <a:spcPct val="111001"/>
              </a:lnSpc>
              <a:spcBef>
                <a:spcPts val="0"/>
              </a:spcBef>
              <a:spcAft>
                <a:spcPts val="0"/>
              </a:spcAft>
              <a:buClr>
                <a:srgbClr val="FF3131"/>
              </a:buClr>
              <a:buSzPts val="4163"/>
              <a:buFont typeface="Arial"/>
              <a:buNone/>
            </a:pPr>
            <a:r>
              <a:rPr lang="iw-IL" sz="4163" b="0" i="0" u="none" strike="noStrike" cap="none" dirty="0">
                <a:solidFill>
                  <a:schemeClr val="accent1"/>
                </a:solidFill>
                <a:latin typeface="Arial"/>
                <a:ea typeface="Arial"/>
                <a:cs typeface="Arial"/>
                <a:sym typeface="Arial"/>
              </a:rPr>
              <a:t>איך נזהה הודעה</a:t>
            </a:r>
            <a:r>
              <a:rPr lang="he-IL" sz="4163" b="0" i="0" u="none" strike="noStrike" cap="none" dirty="0">
                <a:solidFill>
                  <a:schemeClr val="accent1"/>
                </a:solidFill>
                <a:latin typeface="Arial"/>
                <a:ea typeface="Arial"/>
                <a:cs typeface="Arial"/>
                <a:sym typeface="Arial"/>
              </a:rPr>
              <a:t> </a:t>
            </a:r>
            <a:r>
              <a:rPr lang="iw-IL" sz="4163" b="0" i="0" u="none" strike="noStrike" cap="none" dirty="0">
                <a:solidFill>
                  <a:schemeClr val="accent1"/>
                </a:solidFill>
                <a:latin typeface="Arial"/>
                <a:ea typeface="Arial"/>
                <a:cs typeface="Arial"/>
                <a:sym typeface="Arial"/>
              </a:rPr>
              <a:t>חשודה ? </a:t>
            </a:r>
            <a:endParaRPr dirty="0">
              <a:solidFill>
                <a:schemeClr val="accent1"/>
              </a:solidFill>
            </a:endParaRPr>
          </a:p>
          <a:p>
            <a:pPr marL="0" marR="0" lvl="0" indent="0" algn="ctr" rtl="1">
              <a:lnSpc>
                <a:spcPct val="111001"/>
              </a:lnSpc>
              <a:spcBef>
                <a:spcPts val="0"/>
              </a:spcBef>
              <a:spcAft>
                <a:spcPts val="0"/>
              </a:spcAft>
              <a:buClr>
                <a:srgbClr val="FF3131"/>
              </a:buClr>
              <a:buSzPts val="4163"/>
              <a:buFont typeface="Arial"/>
              <a:buNone/>
            </a:pPr>
            <a:r>
              <a:rPr lang="iw-IL" sz="4163" b="0" i="0" u="none" strike="noStrike" cap="none" dirty="0">
                <a:solidFill>
                  <a:schemeClr val="accent1"/>
                </a:solidFill>
                <a:latin typeface="Arial"/>
                <a:ea typeface="Arial"/>
                <a:cs typeface="Arial"/>
                <a:sym typeface="Arial"/>
              </a:rPr>
              <a:t>נשאל את עצמנו !</a:t>
            </a:r>
            <a:endParaRPr dirty="0">
              <a:solidFill>
                <a:schemeClr val="accent1"/>
              </a:solidFill>
            </a:endParaRPr>
          </a:p>
        </p:txBody>
      </p:sp>
      <p:pic>
        <p:nvPicPr>
          <p:cNvPr id="4" name="Picture 3">
            <a:extLst>
              <a:ext uri="{FF2B5EF4-FFF2-40B4-BE49-F238E27FC236}">
                <a16:creationId xmlns:a16="http://schemas.microsoft.com/office/drawing/2014/main" id="{88D0B59B-E6B4-0A98-D87B-A1342628322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32791" y="536713"/>
            <a:ext cx="5116683" cy="6296630"/>
          </a:xfrm>
          <a:prstGeom prst="rect">
            <a:avLst/>
          </a:prstGeom>
        </p:spPr>
      </p:pic>
      <p:sp>
        <p:nvSpPr>
          <p:cNvPr id="7" name="TextBox 6">
            <a:extLst>
              <a:ext uri="{FF2B5EF4-FFF2-40B4-BE49-F238E27FC236}">
                <a16:creationId xmlns:a16="http://schemas.microsoft.com/office/drawing/2014/main" id="{CEA2F75E-79A1-028F-606A-F04746EC39C0}"/>
              </a:ext>
            </a:extLst>
          </p:cNvPr>
          <p:cNvSpPr txBox="1"/>
          <p:nvPr/>
        </p:nvSpPr>
        <p:spPr>
          <a:xfrm>
            <a:off x="7162800" y="2197893"/>
            <a:ext cx="2040835" cy="3284041"/>
          </a:xfrm>
          <a:prstGeom prst="rect">
            <a:avLst/>
          </a:prstGeom>
          <a:noFill/>
        </p:spPr>
        <p:txBody>
          <a:bodyPr wrap="square">
            <a:spAutoFit/>
          </a:bodyPr>
          <a:lstStyle/>
          <a:p>
            <a:pPr algn="r" rtl="1">
              <a:lnSpc>
                <a:spcPct val="150000"/>
              </a:lnSpc>
            </a:pPr>
            <a:r>
              <a:rPr lang="he-IL" dirty="0"/>
              <a:t>"שלום אלה, יש לך חוב פתוח בכביש 6 בסך 47.90 ש"ח שעליך לשלם בתוך 24 שעות כדי למנוע צבירת ריביות. עקב  אי-תשלום, התיק הועבר לטיפול משפטי מזורז.</a:t>
            </a:r>
          </a:p>
          <a:p>
            <a:pPr algn="r" rtl="1">
              <a:lnSpc>
                <a:spcPct val="150000"/>
              </a:lnSpc>
            </a:pPr>
            <a:r>
              <a:rPr lang="he-IL" dirty="0"/>
              <a:t>לצפייה בפרטים ולתשלום מהיר היכנסו לקישור הבא: </a:t>
            </a:r>
            <a:r>
              <a:rPr lang="he-IL" dirty="0">
                <a:hlinkClick r:id="rId4"/>
              </a:rPr>
              <a:t>לחץ על הקישור </a:t>
            </a:r>
            <a:endParaRPr lang="he-IL" dirty="0"/>
          </a:p>
        </p:txBody>
      </p:sp>
    </p:spTree>
    <p:extLst>
      <p:ext uri="{BB962C8B-B14F-4D97-AF65-F5344CB8AC3E}">
        <p14:creationId xmlns:p14="http://schemas.microsoft.com/office/powerpoint/2010/main" val="4031013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5">
          <a:extLst>
            <a:ext uri="{FF2B5EF4-FFF2-40B4-BE49-F238E27FC236}">
              <a16:creationId xmlns:a16="http://schemas.microsoft.com/office/drawing/2014/main" id="{CAE3D6E9-E1F5-9D75-A9AE-C9695977D2BE}"/>
            </a:ext>
          </a:extLst>
        </p:cNvPr>
        <p:cNvGrpSpPr/>
        <p:nvPr/>
      </p:nvGrpSpPr>
      <p:grpSpPr>
        <a:xfrm>
          <a:off x="0" y="0"/>
          <a:ext cx="0" cy="0"/>
          <a:chOff x="0" y="0"/>
          <a:chExt cx="0" cy="0"/>
        </a:xfrm>
      </p:grpSpPr>
      <p:sp>
        <p:nvSpPr>
          <p:cNvPr id="436" name="Google Shape;436;p26">
            <a:extLst>
              <a:ext uri="{FF2B5EF4-FFF2-40B4-BE49-F238E27FC236}">
                <a16:creationId xmlns:a16="http://schemas.microsoft.com/office/drawing/2014/main" id="{5DFF8EBF-C1EF-A6AB-C8F1-EE37E57AF5F8}"/>
              </a:ext>
            </a:extLst>
          </p:cNvPr>
          <p:cNvSpPr txBox="1">
            <a:spLocks noGrp="1"/>
          </p:cNvSpPr>
          <p:nvPr>
            <p:ph type="title" idx="4294967295"/>
          </p:nvPr>
        </p:nvSpPr>
        <p:spPr>
          <a:xfrm>
            <a:off x="2012689" y="477460"/>
            <a:ext cx="8166621" cy="1422184"/>
          </a:xfrm>
          <a:prstGeom prst="rect">
            <a:avLst/>
          </a:prstGeom>
          <a:noFill/>
          <a:ln>
            <a:noFill/>
          </a:ln>
        </p:spPr>
        <p:txBody>
          <a:bodyPr spcFirstLastPara="1" wrap="square" lIns="0" tIns="0" rIns="0" bIns="0" anchor="t" anchorCtr="0">
            <a:spAutoFit/>
          </a:bodyPr>
          <a:lstStyle/>
          <a:p>
            <a:pPr marL="0" marR="0" lvl="0" indent="0" algn="ctr" rtl="1">
              <a:lnSpc>
                <a:spcPct val="111001"/>
              </a:lnSpc>
              <a:spcBef>
                <a:spcPts val="0"/>
              </a:spcBef>
              <a:spcAft>
                <a:spcPts val="0"/>
              </a:spcAft>
              <a:buClr>
                <a:srgbClr val="FF3131"/>
              </a:buClr>
              <a:buSzPts val="4163"/>
              <a:buFont typeface="Arial"/>
              <a:buNone/>
            </a:pPr>
            <a:r>
              <a:rPr lang="iw-IL" sz="4163" b="0" i="0" u="none" strike="noStrike" cap="none" dirty="0">
                <a:solidFill>
                  <a:schemeClr val="accent1"/>
                </a:solidFill>
                <a:latin typeface="Arial"/>
                <a:ea typeface="Arial"/>
                <a:cs typeface="Arial"/>
                <a:sym typeface="Arial"/>
              </a:rPr>
              <a:t>איך נזהה הודעה</a:t>
            </a:r>
            <a:r>
              <a:rPr lang="he-IL" sz="4163" b="0" i="0" u="none" strike="noStrike" cap="none" dirty="0">
                <a:solidFill>
                  <a:schemeClr val="accent1"/>
                </a:solidFill>
                <a:latin typeface="Arial"/>
                <a:ea typeface="Arial"/>
                <a:cs typeface="Arial"/>
                <a:sym typeface="Arial"/>
              </a:rPr>
              <a:t>/ שיחה</a:t>
            </a:r>
            <a:r>
              <a:rPr lang="iw-IL" sz="4163" b="0" i="0" u="none" strike="noStrike" cap="none" dirty="0">
                <a:solidFill>
                  <a:schemeClr val="accent1"/>
                </a:solidFill>
                <a:latin typeface="Arial"/>
                <a:ea typeface="Arial"/>
                <a:cs typeface="Arial"/>
                <a:sym typeface="Arial"/>
              </a:rPr>
              <a:t> חשודה</a:t>
            </a:r>
            <a:r>
              <a:rPr lang="he-IL" sz="4163" b="0" i="0" u="none" strike="noStrike" cap="none" dirty="0">
                <a:solidFill>
                  <a:schemeClr val="accent1"/>
                </a:solidFill>
                <a:latin typeface="Arial"/>
                <a:ea typeface="Arial"/>
                <a:cs typeface="Arial"/>
                <a:sym typeface="Arial"/>
              </a:rPr>
              <a:t>?</a:t>
            </a:r>
            <a:r>
              <a:rPr lang="iw-IL" sz="4163" b="0" i="0" u="none" strike="noStrike" cap="none" dirty="0">
                <a:solidFill>
                  <a:schemeClr val="accent1"/>
                </a:solidFill>
                <a:latin typeface="Arial"/>
                <a:ea typeface="Arial"/>
                <a:cs typeface="Arial"/>
                <a:sym typeface="Arial"/>
              </a:rPr>
              <a:t> </a:t>
            </a:r>
            <a:endParaRPr dirty="0">
              <a:solidFill>
                <a:schemeClr val="accent1"/>
              </a:solidFill>
            </a:endParaRPr>
          </a:p>
          <a:p>
            <a:pPr marL="0" marR="0" lvl="0" indent="0" algn="ctr" rtl="1">
              <a:lnSpc>
                <a:spcPct val="111001"/>
              </a:lnSpc>
              <a:spcBef>
                <a:spcPts val="0"/>
              </a:spcBef>
              <a:spcAft>
                <a:spcPts val="0"/>
              </a:spcAft>
              <a:buClr>
                <a:srgbClr val="FF3131"/>
              </a:buClr>
              <a:buSzPts val="4163"/>
              <a:buFont typeface="Arial"/>
              <a:buNone/>
            </a:pPr>
            <a:r>
              <a:rPr lang="iw-IL" sz="4163" b="0" i="0" u="none" strike="noStrike" cap="none" dirty="0">
                <a:solidFill>
                  <a:schemeClr val="accent1"/>
                </a:solidFill>
                <a:latin typeface="Arial"/>
                <a:ea typeface="Arial"/>
                <a:cs typeface="Arial"/>
                <a:sym typeface="Arial"/>
              </a:rPr>
              <a:t>נשאל את עצמנו !</a:t>
            </a:r>
            <a:endParaRPr dirty="0">
              <a:solidFill>
                <a:schemeClr val="accent1"/>
              </a:solidFill>
            </a:endParaRPr>
          </a:p>
        </p:txBody>
      </p:sp>
      <p:sp>
        <p:nvSpPr>
          <p:cNvPr id="437" name="Google Shape;437;p26">
            <a:extLst>
              <a:ext uri="{FF2B5EF4-FFF2-40B4-BE49-F238E27FC236}">
                <a16:creationId xmlns:a16="http://schemas.microsoft.com/office/drawing/2014/main" id="{4135FDE3-51BB-2910-7044-312C6CE68B35}"/>
              </a:ext>
            </a:extLst>
          </p:cNvPr>
          <p:cNvSpPr txBox="1"/>
          <p:nvPr/>
        </p:nvSpPr>
        <p:spPr>
          <a:xfrm>
            <a:off x="9304939" y="4561452"/>
            <a:ext cx="2528544" cy="1107996"/>
          </a:xfrm>
          <a:prstGeom prst="rect">
            <a:avLst/>
          </a:prstGeom>
          <a:noFill/>
          <a:ln>
            <a:noFill/>
          </a:ln>
        </p:spPr>
        <p:txBody>
          <a:bodyPr spcFirstLastPara="1" wrap="square" lIns="0" tIns="0" rIns="0" bIns="0" anchor="t" anchorCtr="0">
            <a:spAutoFit/>
          </a:bodyPr>
          <a:lstStyle/>
          <a:p>
            <a:pPr marL="0" marR="0" lvl="0" indent="0" algn="ctr" rtl="1">
              <a:lnSpc>
                <a:spcPct val="100000"/>
              </a:lnSpc>
              <a:spcBef>
                <a:spcPts val="0"/>
              </a:spcBef>
              <a:spcAft>
                <a:spcPts val="0"/>
              </a:spcAft>
              <a:buClr>
                <a:srgbClr val="000000"/>
              </a:buClr>
              <a:buSzPts val="3600"/>
              <a:buFont typeface="Arial"/>
              <a:buNone/>
            </a:pPr>
            <a:r>
              <a:rPr lang="iw-IL" sz="3600" b="0" i="0" u="none" strike="noStrike" cap="none" dirty="0">
                <a:solidFill>
                  <a:srgbClr val="000000"/>
                </a:solidFill>
                <a:latin typeface="Arial"/>
                <a:ea typeface="Arial"/>
                <a:cs typeface="Arial"/>
                <a:sym typeface="Arial"/>
              </a:rPr>
              <a:t>השיחה הגיונית?</a:t>
            </a:r>
            <a:endParaRPr sz="1400" b="0" i="0" u="none" strike="noStrike" cap="none" dirty="0">
              <a:solidFill>
                <a:srgbClr val="000000"/>
              </a:solidFill>
              <a:latin typeface="Arial"/>
              <a:ea typeface="Arial"/>
              <a:cs typeface="Arial"/>
              <a:sym typeface="Arial"/>
            </a:endParaRPr>
          </a:p>
        </p:txBody>
      </p:sp>
      <p:sp>
        <p:nvSpPr>
          <p:cNvPr id="438" name="Google Shape;438;p26">
            <a:extLst>
              <a:ext uri="{FF2B5EF4-FFF2-40B4-BE49-F238E27FC236}">
                <a16:creationId xmlns:a16="http://schemas.microsoft.com/office/drawing/2014/main" id="{BF1A2368-86AF-FD03-EF95-2284BB948ACD}"/>
              </a:ext>
            </a:extLst>
          </p:cNvPr>
          <p:cNvSpPr txBox="1"/>
          <p:nvPr/>
        </p:nvSpPr>
        <p:spPr>
          <a:xfrm>
            <a:off x="6335024" y="4912128"/>
            <a:ext cx="2604485" cy="448841"/>
          </a:xfrm>
          <a:prstGeom prst="rect">
            <a:avLst/>
          </a:prstGeom>
          <a:noFill/>
          <a:ln>
            <a:noFill/>
          </a:ln>
        </p:spPr>
        <p:txBody>
          <a:bodyPr spcFirstLastPara="1" wrap="square" lIns="0" tIns="0" rIns="0" bIns="0" anchor="t" anchorCtr="0">
            <a:spAutoFit/>
          </a:bodyPr>
          <a:lstStyle/>
          <a:p>
            <a:pPr marL="0" marR="0" lvl="0" indent="0" algn="ctr" rtl="1">
              <a:lnSpc>
                <a:spcPct val="98250"/>
              </a:lnSpc>
              <a:spcBef>
                <a:spcPts val="0"/>
              </a:spcBef>
              <a:spcAft>
                <a:spcPts val="0"/>
              </a:spcAft>
              <a:buClr>
                <a:srgbClr val="000000"/>
              </a:buClr>
              <a:buSzPts val="3600"/>
              <a:buFont typeface="Arial"/>
              <a:buNone/>
            </a:pPr>
            <a:r>
              <a:rPr lang="iw-IL" sz="3600" b="0" i="0" u="none" strike="noStrike" cap="none" dirty="0">
                <a:solidFill>
                  <a:srgbClr val="000000"/>
                </a:solidFill>
                <a:latin typeface="Arial"/>
                <a:ea typeface="Arial"/>
                <a:cs typeface="Arial"/>
                <a:sym typeface="Arial"/>
              </a:rPr>
              <a:t>דחיפות ולחץ?</a:t>
            </a:r>
            <a:endParaRPr sz="1400" b="0" i="0" u="none" strike="noStrike" cap="none" dirty="0">
              <a:solidFill>
                <a:srgbClr val="000000"/>
              </a:solidFill>
              <a:latin typeface="Arial"/>
              <a:ea typeface="Arial"/>
              <a:cs typeface="Arial"/>
              <a:sym typeface="Arial"/>
            </a:endParaRPr>
          </a:p>
        </p:txBody>
      </p:sp>
      <p:sp>
        <p:nvSpPr>
          <p:cNvPr id="439" name="Google Shape;439;p26">
            <a:extLst>
              <a:ext uri="{FF2B5EF4-FFF2-40B4-BE49-F238E27FC236}">
                <a16:creationId xmlns:a16="http://schemas.microsoft.com/office/drawing/2014/main" id="{B0B9B43A-0CE0-4CC8-7C02-F402A72F4214}"/>
              </a:ext>
            </a:extLst>
          </p:cNvPr>
          <p:cNvSpPr txBox="1"/>
          <p:nvPr/>
        </p:nvSpPr>
        <p:spPr>
          <a:xfrm>
            <a:off x="3113560" y="4877882"/>
            <a:ext cx="2798918" cy="384016"/>
          </a:xfrm>
          <a:prstGeom prst="rect">
            <a:avLst/>
          </a:prstGeom>
          <a:noFill/>
          <a:ln>
            <a:noFill/>
          </a:ln>
        </p:spPr>
        <p:txBody>
          <a:bodyPr spcFirstLastPara="1" wrap="square" lIns="0" tIns="0" rIns="0" bIns="0" anchor="t" anchorCtr="0">
            <a:spAutoFit/>
          </a:bodyPr>
          <a:lstStyle/>
          <a:p>
            <a:pPr marL="0" marR="0" lvl="0" indent="0" algn="ctr" rtl="1">
              <a:lnSpc>
                <a:spcPct val="81388"/>
              </a:lnSpc>
              <a:spcBef>
                <a:spcPts val="0"/>
              </a:spcBef>
              <a:spcAft>
                <a:spcPts val="0"/>
              </a:spcAft>
              <a:buClr>
                <a:srgbClr val="000000"/>
              </a:buClr>
              <a:buSzPts val="3600"/>
              <a:buFont typeface="Arial"/>
              <a:buNone/>
            </a:pPr>
            <a:r>
              <a:rPr lang="iw-IL" sz="3600" b="0" i="0" u="none" strike="noStrike" cap="none" dirty="0">
                <a:solidFill>
                  <a:srgbClr val="000000"/>
                </a:solidFill>
                <a:latin typeface="Arial"/>
                <a:ea typeface="Arial"/>
                <a:cs typeface="Arial"/>
                <a:sym typeface="Arial"/>
              </a:rPr>
              <a:t>פניה אישית </a:t>
            </a:r>
            <a:endParaRPr sz="1400" b="0" i="0" u="none" strike="noStrike" cap="none" dirty="0">
              <a:solidFill>
                <a:srgbClr val="000000"/>
              </a:solidFill>
              <a:latin typeface="Arial"/>
              <a:ea typeface="Arial"/>
              <a:cs typeface="Arial"/>
              <a:sym typeface="Arial"/>
            </a:endParaRPr>
          </a:p>
        </p:txBody>
      </p:sp>
      <p:sp>
        <p:nvSpPr>
          <p:cNvPr id="440" name="Google Shape;440;p26">
            <a:extLst>
              <a:ext uri="{FF2B5EF4-FFF2-40B4-BE49-F238E27FC236}">
                <a16:creationId xmlns:a16="http://schemas.microsoft.com/office/drawing/2014/main" id="{435FAD12-92F2-FE61-168F-11DFAADA727D}"/>
              </a:ext>
            </a:extLst>
          </p:cNvPr>
          <p:cNvSpPr txBox="1"/>
          <p:nvPr/>
        </p:nvSpPr>
        <p:spPr>
          <a:xfrm>
            <a:off x="358517" y="4493175"/>
            <a:ext cx="2798918" cy="1096903"/>
          </a:xfrm>
          <a:prstGeom prst="rect">
            <a:avLst/>
          </a:prstGeom>
          <a:noFill/>
          <a:ln>
            <a:noFill/>
          </a:ln>
        </p:spPr>
        <p:txBody>
          <a:bodyPr spcFirstLastPara="1" wrap="square" lIns="0" tIns="0" rIns="0" bIns="0" anchor="t" anchorCtr="0">
            <a:spAutoFit/>
          </a:bodyPr>
          <a:lstStyle/>
          <a:p>
            <a:pPr marL="0" marR="0" lvl="0" indent="0" algn="ctr" rtl="1">
              <a:lnSpc>
                <a:spcPct val="100000"/>
              </a:lnSpc>
              <a:spcBef>
                <a:spcPts val="0"/>
              </a:spcBef>
              <a:spcAft>
                <a:spcPts val="0"/>
              </a:spcAft>
              <a:buClr>
                <a:srgbClr val="000000"/>
              </a:buClr>
              <a:buSzPts val="3600"/>
              <a:buFont typeface="Arial"/>
              <a:buNone/>
            </a:pPr>
            <a:r>
              <a:rPr lang="iw-IL" sz="3600" dirty="0"/>
              <a:t>ציפיתם</a:t>
            </a:r>
            <a:r>
              <a:rPr lang="iw-IL" sz="1800" b="0" i="0" u="none" strike="noStrike" cap="none" dirty="0">
                <a:solidFill>
                  <a:srgbClr val="000000"/>
                </a:solidFill>
                <a:latin typeface="Arial"/>
                <a:ea typeface="Arial"/>
                <a:cs typeface="Arial"/>
                <a:sym typeface="Arial"/>
              </a:rPr>
              <a:t> </a:t>
            </a:r>
            <a:r>
              <a:rPr lang="iw-IL" sz="3600" dirty="0"/>
              <a:t>לקבלת</a:t>
            </a:r>
            <a:endParaRPr sz="3600" dirty="0"/>
          </a:p>
          <a:p>
            <a:pPr algn="ctr" rtl="1">
              <a:lnSpc>
                <a:spcPct val="98250"/>
              </a:lnSpc>
              <a:buSzPts val="3600"/>
            </a:pPr>
            <a:r>
              <a:rPr lang="he-IL" sz="3600" dirty="0"/>
              <a:t>את </a:t>
            </a:r>
            <a:r>
              <a:rPr lang="iw-IL" sz="3600" dirty="0"/>
              <a:t>השיחה? </a:t>
            </a:r>
            <a:endParaRPr sz="3600" dirty="0"/>
          </a:p>
        </p:txBody>
      </p:sp>
      <p:sp>
        <p:nvSpPr>
          <p:cNvPr id="441" name="Google Shape;441;p26">
            <a:extLst>
              <a:ext uri="{FF2B5EF4-FFF2-40B4-BE49-F238E27FC236}">
                <a16:creationId xmlns:a16="http://schemas.microsoft.com/office/drawing/2014/main" id="{8701DB4D-BBFF-D94E-C86F-2660ACC10127}"/>
              </a:ext>
              <a:ext uri="{C183D7F6-B498-43B3-948B-1728B52AA6E4}">
                <adec:decorative xmlns:adec="http://schemas.microsoft.com/office/drawing/2017/decorative" val="1"/>
              </a:ext>
            </a:extLst>
          </p:cNvPr>
          <p:cNvSpPr/>
          <p:nvPr/>
        </p:nvSpPr>
        <p:spPr>
          <a:xfrm>
            <a:off x="931142" y="2625106"/>
            <a:ext cx="1607788" cy="1607788"/>
          </a:xfrm>
          <a:custGeom>
            <a:avLst/>
            <a:gdLst/>
            <a:ahLst/>
            <a:cxnLst/>
            <a:rect l="l" t="t" r="r" b="b"/>
            <a:pathLst>
              <a:path w="1948334" h="1948334" extrusionOk="0">
                <a:moveTo>
                  <a:pt x="0" y="0"/>
                </a:moveTo>
                <a:lnTo>
                  <a:pt x="1948334" y="0"/>
                </a:lnTo>
                <a:lnTo>
                  <a:pt x="1948334" y="1948334"/>
                </a:lnTo>
                <a:lnTo>
                  <a:pt x="0" y="194833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pic>
        <p:nvPicPr>
          <p:cNvPr id="443" name="Google Shape;443;p26">
            <a:extLst>
              <a:ext uri="{FF2B5EF4-FFF2-40B4-BE49-F238E27FC236}">
                <a16:creationId xmlns:a16="http://schemas.microsoft.com/office/drawing/2014/main" id="{7AD5614F-51D5-0A50-80E8-05E47F3092D8}"/>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6437536" y="2414914"/>
            <a:ext cx="1908213" cy="2097206"/>
          </a:xfrm>
          <a:prstGeom prst="rect">
            <a:avLst/>
          </a:prstGeom>
          <a:ln>
            <a:noFill/>
          </a:ln>
          <a:effectLst>
            <a:outerShdw blurRad="292100" dist="139700" dir="2700000" algn="tl" rotWithShape="0">
              <a:srgbClr val="333333">
                <a:alpha val="65000"/>
              </a:srgbClr>
            </a:outerShdw>
          </a:effectLst>
        </p:spPr>
      </p:pic>
      <p:pic>
        <p:nvPicPr>
          <p:cNvPr id="444" name="Google Shape;444;p26">
            <a:extLst>
              <a:ext uri="{FF2B5EF4-FFF2-40B4-BE49-F238E27FC236}">
                <a16:creationId xmlns:a16="http://schemas.microsoft.com/office/drawing/2014/main" id="{016C43C1-52A1-6D96-6F19-E888E2F227FA}"/>
              </a:ex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9334122" y="2512459"/>
            <a:ext cx="2048434" cy="1999661"/>
          </a:xfrm>
          <a:prstGeom prst="rect">
            <a:avLst/>
          </a:prstGeom>
          <a:ln>
            <a:noFill/>
          </a:ln>
          <a:effectLst>
            <a:outerShdw blurRad="292100" dist="139700" dir="2700000" algn="tl" rotWithShape="0">
              <a:srgbClr val="333333">
                <a:alpha val="65000"/>
              </a:srgbClr>
            </a:outerShdw>
          </a:effectLst>
        </p:spPr>
      </p:pic>
      <p:pic>
        <p:nvPicPr>
          <p:cNvPr id="445" name="Google Shape;445;p26">
            <a:extLst>
              <a:ext uri="{FF2B5EF4-FFF2-40B4-BE49-F238E27FC236}">
                <a16:creationId xmlns:a16="http://schemas.microsoft.com/office/drawing/2014/main" id="{2443485A-ABA9-E2AA-6EC2-3635D141439B}"/>
              </a:ex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3540951" y="2623477"/>
            <a:ext cx="1908212" cy="1996555"/>
          </a:xfrm>
          <a:prstGeom prst="roundRect">
            <a:avLst>
              <a:gd name="adj" fmla="val 8594"/>
            </a:avLst>
          </a:prstGeom>
          <a:solidFill>
            <a:srgbClr val="ECECEC"/>
          </a:solidFill>
          <a:ln>
            <a:noFill/>
          </a:ln>
          <a:effectLst>
            <a:reflection stA="38000" endPos="28000" dist="5000" dir="5400000" sy="-100000" algn="bl" rotWithShape="0"/>
          </a:effectLst>
        </p:spPr>
      </p:pic>
    </p:spTree>
    <p:extLst>
      <p:ext uri="{BB962C8B-B14F-4D97-AF65-F5344CB8AC3E}">
        <p14:creationId xmlns:p14="http://schemas.microsoft.com/office/powerpoint/2010/main" val="27726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7"/>
                                        </p:tgtEl>
                                        <p:attrNameLst>
                                          <p:attrName>style.visibility</p:attrName>
                                        </p:attrNameLst>
                                      </p:cBhvr>
                                      <p:to>
                                        <p:strVal val="visible"/>
                                      </p:to>
                                    </p:set>
                                    <p:anim calcmode="lin" valueType="num">
                                      <p:cBhvr additive="base">
                                        <p:cTn id="7" dur="500" fill="hold"/>
                                        <p:tgtEl>
                                          <p:spTgt spid="437"/>
                                        </p:tgtEl>
                                        <p:attrNameLst>
                                          <p:attrName>ppt_x</p:attrName>
                                        </p:attrNameLst>
                                      </p:cBhvr>
                                      <p:tavLst>
                                        <p:tav tm="0">
                                          <p:val>
                                            <p:strVal val="#ppt_x"/>
                                          </p:val>
                                        </p:tav>
                                        <p:tav tm="100000">
                                          <p:val>
                                            <p:strVal val="#ppt_x"/>
                                          </p:val>
                                        </p:tav>
                                      </p:tavLst>
                                    </p:anim>
                                    <p:anim calcmode="lin" valueType="num">
                                      <p:cBhvr additive="base">
                                        <p:cTn id="8" dur="500" fill="hold"/>
                                        <p:tgtEl>
                                          <p:spTgt spid="4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44"/>
                                        </p:tgtEl>
                                        <p:attrNameLst>
                                          <p:attrName>style.visibility</p:attrName>
                                        </p:attrNameLst>
                                      </p:cBhvr>
                                      <p:to>
                                        <p:strVal val="visible"/>
                                      </p:to>
                                    </p:set>
                                    <p:anim calcmode="lin" valueType="num">
                                      <p:cBhvr additive="base">
                                        <p:cTn id="11" dur="500" fill="hold"/>
                                        <p:tgtEl>
                                          <p:spTgt spid="444"/>
                                        </p:tgtEl>
                                        <p:attrNameLst>
                                          <p:attrName>ppt_x</p:attrName>
                                        </p:attrNameLst>
                                      </p:cBhvr>
                                      <p:tavLst>
                                        <p:tav tm="0">
                                          <p:val>
                                            <p:strVal val="#ppt_x"/>
                                          </p:val>
                                        </p:tav>
                                        <p:tav tm="100000">
                                          <p:val>
                                            <p:strVal val="#ppt_x"/>
                                          </p:val>
                                        </p:tav>
                                      </p:tavLst>
                                    </p:anim>
                                    <p:anim calcmode="lin" valueType="num">
                                      <p:cBhvr additive="base">
                                        <p:cTn id="12" dur="500" fill="hold"/>
                                        <p:tgtEl>
                                          <p:spTgt spid="44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38"/>
                                        </p:tgtEl>
                                        <p:attrNameLst>
                                          <p:attrName>style.visibility</p:attrName>
                                        </p:attrNameLst>
                                      </p:cBhvr>
                                      <p:to>
                                        <p:strVal val="visible"/>
                                      </p:to>
                                    </p:set>
                                    <p:anim calcmode="lin" valueType="num">
                                      <p:cBhvr additive="base">
                                        <p:cTn id="17" dur="500" fill="hold"/>
                                        <p:tgtEl>
                                          <p:spTgt spid="438"/>
                                        </p:tgtEl>
                                        <p:attrNameLst>
                                          <p:attrName>ppt_x</p:attrName>
                                        </p:attrNameLst>
                                      </p:cBhvr>
                                      <p:tavLst>
                                        <p:tav tm="0">
                                          <p:val>
                                            <p:strVal val="#ppt_x"/>
                                          </p:val>
                                        </p:tav>
                                        <p:tav tm="100000">
                                          <p:val>
                                            <p:strVal val="#ppt_x"/>
                                          </p:val>
                                        </p:tav>
                                      </p:tavLst>
                                    </p:anim>
                                    <p:anim calcmode="lin" valueType="num">
                                      <p:cBhvr additive="base">
                                        <p:cTn id="18" dur="500" fill="hold"/>
                                        <p:tgtEl>
                                          <p:spTgt spid="43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43"/>
                                        </p:tgtEl>
                                        <p:attrNameLst>
                                          <p:attrName>style.visibility</p:attrName>
                                        </p:attrNameLst>
                                      </p:cBhvr>
                                      <p:to>
                                        <p:strVal val="visible"/>
                                      </p:to>
                                    </p:set>
                                    <p:anim calcmode="lin" valueType="num">
                                      <p:cBhvr additive="base">
                                        <p:cTn id="21" dur="500" fill="hold"/>
                                        <p:tgtEl>
                                          <p:spTgt spid="443"/>
                                        </p:tgtEl>
                                        <p:attrNameLst>
                                          <p:attrName>ppt_x</p:attrName>
                                        </p:attrNameLst>
                                      </p:cBhvr>
                                      <p:tavLst>
                                        <p:tav tm="0">
                                          <p:val>
                                            <p:strVal val="#ppt_x"/>
                                          </p:val>
                                        </p:tav>
                                        <p:tav tm="100000">
                                          <p:val>
                                            <p:strVal val="#ppt_x"/>
                                          </p:val>
                                        </p:tav>
                                      </p:tavLst>
                                    </p:anim>
                                    <p:anim calcmode="lin" valueType="num">
                                      <p:cBhvr additive="base">
                                        <p:cTn id="22" dur="500" fill="hold"/>
                                        <p:tgtEl>
                                          <p:spTgt spid="44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39"/>
                                        </p:tgtEl>
                                        <p:attrNameLst>
                                          <p:attrName>style.visibility</p:attrName>
                                        </p:attrNameLst>
                                      </p:cBhvr>
                                      <p:to>
                                        <p:strVal val="visible"/>
                                      </p:to>
                                    </p:set>
                                    <p:anim calcmode="lin" valueType="num">
                                      <p:cBhvr additive="base">
                                        <p:cTn id="27" dur="500" fill="hold"/>
                                        <p:tgtEl>
                                          <p:spTgt spid="439"/>
                                        </p:tgtEl>
                                        <p:attrNameLst>
                                          <p:attrName>ppt_x</p:attrName>
                                        </p:attrNameLst>
                                      </p:cBhvr>
                                      <p:tavLst>
                                        <p:tav tm="0">
                                          <p:val>
                                            <p:strVal val="#ppt_x"/>
                                          </p:val>
                                        </p:tav>
                                        <p:tav tm="100000">
                                          <p:val>
                                            <p:strVal val="#ppt_x"/>
                                          </p:val>
                                        </p:tav>
                                      </p:tavLst>
                                    </p:anim>
                                    <p:anim calcmode="lin" valueType="num">
                                      <p:cBhvr additive="base">
                                        <p:cTn id="28" dur="500" fill="hold"/>
                                        <p:tgtEl>
                                          <p:spTgt spid="43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45"/>
                                        </p:tgtEl>
                                        <p:attrNameLst>
                                          <p:attrName>style.visibility</p:attrName>
                                        </p:attrNameLst>
                                      </p:cBhvr>
                                      <p:to>
                                        <p:strVal val="visible"/>
                                      </p:to>
                                    </p:set>
                                    <p:anim calcmode="lin" valueType="num">
                                      <p:cBhvr additive="base">
                                        <p:cTn id="31" dur="500" fill="hold"/>
                                        <p:tgtEl>
                                          <p:spTgt spid="445"/>
                                        </p:tgtEl>
                                        <p:attrNameLst>
                                          <p:attrName>ppt_x</p:attrName>
                                        </p:attrNameLst>
                                      </p:cBhvr>
                                      <p:tavLst>
                                        <p:tav tm="0">
                                          <p:val>
                                            <p:strVal val="#ppt_x"/>
                                          </p:val>
                                        </p:tav>
                                        <p:tav tm="100000">
                                          <p:val>
                                            <p:strVal val="#ppt_x"/>
                                          </p:val>
                                        </p:tav>
                                      </p:tavLst>
                                    </p:anim>
                                    <p:anim calcmode="lin" valueType="num">
                                      <p:cBhvr additive="base">
                                        <p:cTn id="32" dur="500" fill="hold"/>
                                        <p:tgtEl>
                                          <p:spTgt spid="44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40"/>
                                        </p:tgtEl>
                                        <p:attrNameLst>
                                          <p:attrName>style.visibility</p:attrName>
                                        </p:attrNameLst>
                                      </p:cBhvr>
                                      <p:to>
                                        <p:strVal val="visible"/>
                                      </p:to>
                                    </p:set>
                                    <p:anim calcmode="lin" valueType="num">
                                      <p:cBhvr additive="base">
                                        <p:cTn id="37" dur="500" fill="hold"/>
                                        <p:tgtEl>
                                          <p:spTgt spid="440"/>
                                        </p:tgtEl>
                                        <p:attrNameLst>
                                          <p:attrName>ppt_x</p:attrName>
                                        </p:attrNameLst>
                                      </p:cBhvr>
                                      <p:tavLst>
                                        <p:tav tm="0">
                                          <p:val>
                                            <p:strVal val="#ppt_x"/>
                                          </p:val>
                                        </p:tav>
                                        <p:tav tm="100000">
                                          <p:val>
                                            <p:strVal val="#ppt_x"/>
                                          </p:val>
                                        </p:tav>
                                      </p:tavLst>
                                    </p:anim>
                                    <p:anim calcmode="lin" valueType="num">
                                      <p:cBhvr additive="base">
                                        <p:cTn id="38" dur="500" fill="hold"/>
                                        <p:tgtEl>
                                          <p:spTgt spid="44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41"/>
                                        </p:tgtEl>
                                        <p:attrNameLst>
                                          <p:attrName>style.visibility</p:attrName>
                                        </p:attrNameLst>
                                      </p:cBhvr>
                                      <p:to>
                                        <p:strVal val="visible"/>
                                      </p:to>
                                    </p:set>
                                    <p:anim calcmode="lin" valueType="num">
                                      <p:cBhvr additive="base">
                                        <p:cTn id="41" dur="500" fill="hold"/>
                                        <p:tgtEl>
                                          <p:spTgt spid="441"/>
                                        </p:tgtEl>
                                        <p:attrNameLst>
                                          <p:attrName>ppt_x</p:attrName>
                                        </p:attrNameLst>
                                      </p:cBhvr>
                                      <p:tavLst>
                                        <p:tav tm="0">
                                          <p:val>
                                            <p:strVal val="#ppt_x"/>
                                          </p:val>
                                        </p:tav>
                                        <p:tav tm="100000">
                                          <p:val>
                                            <p:strVal val="#ppt_x"/>
                                          </p:val>
                                        </p:tav>
                                      </p:tavLst>
                                    </p:anim>
                                    <p:anim calcmode="lin" valueType="num">
                                      <p:cBhvr additive="base">
                                        <p:cTn id="42" dur="500" fill="hold"/>
                                        <p:tgtEl>
                                          <p:spTgt spid="4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 grpId="0"/>
      <p:bldP spid="438" grpId="0"/>
      <p:bldP spid="439" grpId="0"/>
      <p:bldP spid="440" grpId="0"/>
      <p:bldP spid="44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7"/>
          <p:cNvSpPr txBox="1">
            <a:spLocks noGrp="1"/>
          </p:cNvSpPr>
          <p:nvPr>
            <p:ph type="title" idx="4294967295"/>
          </p:nvPr>
        </p:nvSpPr>
        <p:spPr>
          <a:xfrm>
            <a:off x="1631027" y="520053"/>
            <a:ext cx="6691533" cy="546625"/>
          </a:xfrm>
          <a:prstGeom prst="rect">
            <a:avLst/>
          </a:prstGeom>
          <a:noFill/>
          <a:ln>
            <a:noFill/>
          </a:ln>
        </p:spPr>
        <p:txBody>
          <a:bodyPr spcFirstLastPara="1" wrap="square" lIns="0" tIns="0" rIns="0" bIns="0" anchor="t" anchorCtr="0">
            <a:spAutoFit/>
          </a:bodyPr>
          <a:lstStyle/>
          <a:p>
            <a:pPr marL="0" marR="0" lvl="0" indent="0" algn="ctr" rtl="1">
              <a:lnSpc>
                <a:spcPct val="111000"/>
              </a:lnSpc>
              <a:spcBef>
                <a:spcPts val="0"/>
              </a:spcBef>
              <a:spcAft>
                <a:spcPts val="0"/>
              </a:spcAft>
              <a:buClr>
                <a:srgbClr val="BF4F14"/>
              </a:buClr>
              <a:buSzPts val="3200"/>
              <a:buFont typeface="Arial"/>
              <a:buNone/>
            </a:pPr>
            <a:r>
              <a:rPr lang="iw-IL" sz="3200" b="1" i="0" u="none" strike="noStrike" cap="none" dirty="0">
                <a:solidFill>
                  <a:schemeClr val="accent1"/>
                </a:solidFill>
                <a:latin typeface="Arial"/>
                <a:ea typeface="Arial"/>
                <a:cs typeface="Arial"/>
                <a:sym typeface="Arial"/>
              </a:rPr>
              <a:t>פירמידת הגיל</a:t>
            </a:r>
            <a:r>
              <a:rPr lang="he-IL" sz="3200" b="1" i="0" u="none" strike="noStrike" cap="none" dirty="0">
                <a:solidFill>
                  <a:schemeClr val="accent1"/>
                </a:solidFill>
                <a:latin typeface="Arial"/>
                <a:ea typeface="Arial"/>
                <a:cs typeface="Arial"/>
                <a:sym typeface="Arial"/>
              </a:rPr>
              <a:t>א</a:t>
            </a:r>
            <a:r>
              <a:rPr lang="iw-IL" sz="3200" b="1" i="0" u="none" strike="noStrike" cap="none" dirty="0">
                <a:solidFill>
                  <a:schemeClr val="accent1"/>
                </a:solidFill>
                <a:latin typeface="Arial"/>
                <a:ea typeface="Arial"/>
                <a:cs typeface="Arial"/>
                <a:sym typeface="Arial"/>
              </a:rPr>
              <a:t>ים של הונאות ברשת</a:t>
            </a:r>
            <a:endParaRPr dirty="0">
              <a:solidFill>
                <a:schemeClr val="accent1"/>
              </a:solidFill>
            </a:endParaRPr>
          </a:p>
        </p:txBody>
      </p:sp>
      <p:pic>
        <p:nvPicPr>
          <p:cNvPr id="6" name="Picture 5">
            <a:extLst>
              <a:ext uri="{FF2B5EF4-FFF2-40B4-BE49-F238E27FC236}">
                <a16:creationId xmlns:a16="http://schemas.microsoft.com/office/drawing/2014/main" id="{829EDA37-9C1B-DDCA-81A6-9E812FB9EB2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14307" y="904809"/>
            <a:ext cx="2536513" cy="924379"/>
          </a:xfrm>
          <a:prstGeom prst="rect">
            <a:avLst/>
          </a:prstGeom>
        </p:spPr>
      </p:pic>
      <p:pic>
        <p:nvPicPr>
          <p:cNvPr id="5" name="Picture 4">
            <a:extLst>
              <a:ext uri="{FF2B5EF4-FFF2-40B4-BE49-F238E27FC236}">
                <a16:creationId xmlns:a16="http://schemas.microsoft.com/office/drawing/2014/main" id="{7C0105D2-FD9E-E2EB-848D-F1537B665DE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97641" y="2581349"/>
            <a:ext cx="3137972" cy="3133449"/>
          </a:xfrm>
          <a:prstGeom prst="rect">
            <a:avLst/>
          </a:prstGeom>
        </p:spPr>
      </p:pic>
      <p:sp>
        <p:nvSpPr>
          <p:cNvPr id="297" name="Google Shape;297;p17">
            <a:extLst>
              <a:ext uri="{C183D7F6-B498-43B3-948B-1728B52AA6E4}">
                <adec:decorative xmlns:adec="http://schemas.microsoft.com/office/drawing/2017/decorative" val="1"/>
              </a:ext>
            </a:extLst>
          </p:cNvPr>
          <p:cNvSpPr/>
          <p:nvPr/>
        </p:nvSpPr>
        <p:spPr>
          <a:xfrm>
            <a:off x="3535613" y="3256798"/>
            <a:ext cx="1065722" cy="1627057"/>
          </a:xfrm>
          <a:custGeom>
            <a:avLst/>
            <a:gdLst/>
            <a:ahLst/>
            <a:cxnLst/>
            <a:rect l="l" t="t" r="r" b="b"/>
            <a:pathLst>
              <a:path w="1598583" h="2440585" extrusionOk="0">
                <a:moveTo>
                  <a:pt x="0" y="0"/>
                </a:moveTo>
                <a:lnTo>
                  <a:pt x="1598583" y="0"/>
                </a:lnTo>
                <a:lnTo>
                  <a:pt x="1598583" y="2440585"/>
                </a:lnTo>
                <a:lnTo>
                  <a:pt x="0" y="244058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298" name="Google Shape;298;p17"/>
          <p:cNvSpPr txBox="1"/>
          <p:nvPr/>
        </p:nvSpPr>
        <p:spPr>
          <a:xfrm>
            <a:off x="555054" y="2994897"/>
            <a:ext cx="2734169" cy="2326599"/>
          </a:xfrm>
          <a:prstGeom prst="rect">
            <a:avLst/>
          </a:prstGeom>
          <a:noFill/>
          <a:ln>
            <a:noFill/>
          </a:ln>
        </p:spPr>
        <p:txBody>
          <a:bodyPr spcFirstLastPara="1" wrap="square" lIns="0" tIns="0" rIns="0" bIns="0" anchor="t" anchorCtr="0">
            <a:spAutoFit/>
          </a:bodyPr>
          <a:lstStyle/>
          <a:p>
            <a:pPr marL="0" marR="0" lvl="0" indent="0" algn="ctr" rtl="1">
              <a:lnSpc>
                <a:spcPct val="111013"/>
              </a:lnSpc>
              <a:spcBef>
                <a:spcPts val="0"/>
              </a:spcBef>
              <a:spcAft>
                <a:spcPts val="0"/>
              </a:spcAft>
              <a:buClr>
                <a:srgbClr val="000000"/>
              </a:buClr>
              <a:buSzPts val="2724"/>
              <a:buFont typeface="Arial"/>
              <a:buNone/>
            </a:pPr>
            <a:r>
              <a:rPr lang="iw-IL" sz="2724" b="0" i="0" u="none" strike="noStrike" cap="none" dirty="0">
                <a:solidFill>
                  <a:srgbClr val="0E1D40"/>
                </a:solidFill>
                <a:latin typeface="Arial"/>
                <a:ea typeface="Arial"/>
                <a:cs typeface="Arial"/>
                <a:sym typeface="Arial"/>
              </a:rPr>
              <a:t>צעירים </a:t>
            </a:r>
            <a:endParaRPr lang="he-IL" sz="2724" b="0" i="0" u="none" strike="noStrike" cap="none" dirty="0">
              <a:solidFill>
                <a:srgbClr val="0E1D40"/>
              </a:solidFill>
              <a:latin typeface="Arial"/>
              <a:ea typeface="Arial"/>
              <a:cs typeface="Arial"/>
              <a:sym typeface="Arial"/>
            </a:endParaRPr>
          </a:p>
          <a:p>
            <a:pPr marL="0" marR="0" lvl="0" indent="0" algn="ctr" rtl="1">
              <a:lnSpc>
                <a:spcPct val="111013"/>
              </a:lnSpc>
              <a:spcBef>
                <a:spcPts val="0"/>
              </a:spcBef>
              <a:spcAft>
                <a:spcPts val="0"/>
              </a:spcAft>
              <a:buClr>
                <a:srgbClr val="000000"/>
              </a:buClr>
              <a:buSzPts val="2724"/>
              <a:buFont typeface="Arial"/>
              <a:buNone/>
            </a:pPr>
            <a:r>
              <a:rPr lang="iw-IL" sz="2724" b="0" i="0" u="none" strike="noStrike" cap="none" dirty="0">
                <a:solidFill>
                  <a:srgbClr val="FF3131"/>
                </a:solidFill>
                <a:latin typeface="Arial"/>
                <a:ea typeface="Arial"/>
                <a:cs typeface="Arial"/>
                <a:sym typeface="Arial"/>
              </a:rPr>
              <a:t>מתחת לגיל </a:t>
            </a:r>
            <a:r>
              <a:rPr lang="he-IL" sz="2724" b="0" i="0" u="none" strike="noStrike" cap="none" dirty="0">
                <a:solidFill>
                  <a:srgbClr val="FF3131"/>
                </a:solidFill>
                <a:latin typeface="Arial"/>
                <a:ea typeface="Arial"/>
                <a:cs typeface="Arial"/>
                <a:sym typeface="Arial"/>
              </a:rPr>
              <a:t> </a:t>
            </a:r>
            <a:r>
              <a:rPr lang="iw-IL" sz="2724" b="0" i="0" u="none" strike="noStrike" cap="none" dirty="0">
                <a:solidFill>
                  <a:srgbClr val="FF3131"/>
                </a:solidFill>
                <a:latin typeface="Arial"/>
                <a:ea typeface="Arial"/>
                <a:cs typeface="Arial"/>
                <a:sym typeface="Arial"/>
              </a:rPr>
              <a:t>35</a:t>
            </a:r>
            <a:r>
              <a:rPr lang="iw-IL" sz="2724" b="0" i="0" u="none" strike="noStrike" cap="none" dirty="0">
                <a:solidFill>
                  <a:srgbClr val="0E1D40"/>
                </a:solidFill>
                <a:latin typeface="Arial"/>
                <a:ea typeface="Arial"/>
                <a:cs typeface="Arial"/>
                <a:sym typeface="Arial"/>
              </a:rPr>
              <a:t> נוטים לספק בקלות רבה יותר מידע אישי ופיננסי ברשת</a:t>
            </a:r>
            <a:endParaRPr sz="1400" b="0" i="0" u="none" strike="noStrike" cap="none" dirty="0">
              <a:solidFill>
                <a:srgbClr val="000000"/>
              </a:solidFill>
              <a:latin typeface="Arial"/>
              <a:ea typeface="Arial"/>
              <a:cs typeface="Arial"/>
              <a:sym typeface="Arial"/>
            </a:endParaRPr>
          </a:p>
        </p:txBody>
      </p:sp>
      <p:cxnSp>
        <p:nvCxnSpPr>
          <p:cNvPr id="300" name="Google Shape;300;p17">
            <a:extLst>
              <a:ext uri="{C183D7F6-B498-43B3-948B-1728B52AA6E4}">
                <adec:decorative xmlns:adec="http://schemas.microsoft.com/office/drawing/2017/decorative" val="1"/>
              </a:ext>
            </a:extLst>
          </p:cNvPr>
          <p:cNvCxnSpPr>
            <a:cxnSpLocks/>
          </p:cNvCxnSpPr>
          <p:nvPr/>
        </p:nvCxnSpPr>
        <p:spPr>
          <a:xfrm flipV="1">
            <a:off x="4928644" y="1268520"/>
            <a:ext cx="3185663" cy="2903029"/>
          </a:xfrm>
          <a:prstGeom prst="straightConnector1">
            <a:avLst/>
          </a:prstGeom>
          <a:noFill/>
          <a:ln w="38100" cap="flat" cmpd="sng">
            <a:solidFill>
              <a:srgbClr val="000000"/>
            </a:solidFill>
            <a:prstDash val="solid"/>
            <a:round/>
            <a:headEnd type="none" w="sm" len="sm"/>
            <a:tailEnd type="stealth" w="med" len="med"/>
          </a:ln>
        </p:spPr>
      </p:cxnSp>
      <p:sp>
        <p:nvSpPr>
          <p:cNvPr id="301" name="Google Shape;301;p17"/>
          <p:cNvSpPr txBox="1"/>
          <p:nvPr/>
        </p:nvSpPr>
        <p:spPr>
          <a:xfrm>
            <a:off x="6683220" y="1095567"/>
            <a:ext cx="5143725" cy="461665"/>
          </a:xfrm>
          <a:prstGeom prst="rect">
            <a:avLst/>
          </a:prstGeom>
          <a:noFill/>
          <a:ln>
            <a:noFill/>
          </a:ln>
        </p:spPr>
        <p:txBody>
          <a:bodyPr spcFirstLastPara="1" wrap="square" lIns="0" tIns="0" rIns="0" bIns="0" anchor="t" anchorCtr="0">
            <a:spAutoFit/>
          </a:bodyPr>
          <a:lstStyle/>
          <a:p>
            <a:pPr marL="0" marR="0" lvl="0" indent="0" algn="ctr" rtl="1">
              <a:lnSpc>
                <a:spcPct val="111000"/>
              </a:lnSpc>
              <a:spcBef>
                <a:spcPts val="0"/>
              </a:spcBef>
              <a:spcAft>
                <a:spcPts val="0"/>
              </a:spcAft>
              <a:buClr>
                <a:srgbClr val="000000"/>
              </a:buClr>
              <a:buSzPts val="3200"/>
              <a:buFont typeface="Arial"/>
              <a:buNone/>
            </a:pPr>
            <a:r>
              <a:rPr lang="iw-IL" sz="3200" b="0" i="0" u="none" strike="noStrike" cap="none" dirty="0">
                <a:solidFill>
                  <a:srgbClr val="0E1D40"/>
                </a:solidFill>
                <a:latin typeface="Arial"/>
                <a:ea typeface="Arial"/>
                <a:cs typeface="Arial"/>
                <a:sym typeface="Arial"/>
              </a:rPr>
              <a:t>חוסר נסיון</a:t>
            </a:r>
            <a:endParaRPr sz="3200" b="0" i="0" u="none" strike="noStrike" cap="none" dirty="0">
              <a:solidFill>
                <a:srgbClr val="0E1D40"/>
              </a:solidFill>
              <a:latin typeface="Arial"/>
              <a:ea typeface="Arial"/>
              <a:cs typeface="Arial"/>
              <a:sym typeface="Arial"/>
            </a:endParaRPr>
          </a:p>
        </p:txBody>
      </p:sp>
      <p:cxnSp>
        <p:nvCxnSpPr>
          <p:cNvPr id="307" name="Google Shape;307;p17">
            <a:extLst>
              <a:ext uri="{C183D7F6-B498-43B3-948B-1728B52AA6E4}">
                <adec:decorative xmlns:adec="http://schemas.microsoft.com/office/drawing/2017/decorative" val="1"/>
              </a:ext>
            </a:extLst>
          </p:cNvPr>
          <p:cNvCxnSpPr>
            <a:cxnSpLocks/>
          </p:cNvCxnSpPr>
          <p:nvPr/>
        </p:nvCxnSpPr>
        <p:spPr>
          <a:xfrm flipV="1">
            <a:off x="5025281" y="3701377"/>
            <a:ext cx="3029946" cy="435588"/>
          </a:xfrm>
          <a:prstGeom prst="straightConnector1">
            <a:avLst/>
          </a:prstGeom>
          <a:noFill/>
          <a:ln w="38100" cap="flat" cmpd="sng">
            <a:solidFill>
              <a:srgbClr val="000000"/>
            </a:solidFill>
            <a:prstDash val="solid"/>
            <a:round/>
            <a:headEnd type="none" w="sm" len="sm"/>
            <a:tailEnd type="stealth" w="med" len="med"/>
          </a:ln>
        </p:spPr>
      </p:cxnSp>
      <p:cxnSp>
        <p:nvCxnSpPr>
          <p:cNvPr id="308" name="Google Shape;308;p17">
            <a:extLst>
              <a:ext uri="{C183D7F6-B498-43B3-948B-1728B52AA6E4}">
                <adec:decorative xmlns:adec="http://schemas.microsoft.com/office/drawing/2017/decorative" val="1"/>
              </a:ext>
            </a:extLst>
          </p:cNvPr>
          <p:cNvCxnSpPr>
            <a:cxnSpLocks/>
          </p:cNvCxnSpPr>
          <p:nvPr/>
        </p:nvCxnSpPr>
        <p:spPr>
          <a:xfrm>
            <a:off x="4928644" y="4213825"/>
            <a:ext cx="2922423" cy="465488"/>
          </a:xfrm>
          <a:prstGeom prst="straightConnector1">
            <a:avLst/>
          </a:prstGeom>
          <a:noFill/>
          <a:ln w="38100" cap="flat" cmpd="sng">
            <a:solidFill>
              <a:srgbClr val="000000"/>
            </a:solidFill>
            <a:prstDash val="solid"/>
            <a:round/>
            <a:headEnd type="none" w="sm" len="sm"/>
            <a:tailEnd type="stealth" w="med" len="med"/>
          </a:ln>
        </p:spPr>
      </p:cxnSp>
      <p:cxnSp>
        <p:nvCxnSpPr>
          <p:cNvPr id="309" name="Google Shape;309;p17">
            <a:extLst>
              <a:ext uri="{C183D7F6-B498-43B3-948B-1728B52AA6E4}">
                <adec:decorative xmlns:adec="http://schemas.microsoft.com/office/drawing/2017/decorative" val="1"/>
              </a:ext>
            </a:extLst>
          </p:cNvPr>
          <p:cNvCxnSpPr>
            <a:cxnSpLocks/>
            <a:endCxn id="305" idx="1"/>
          </p:cNvCxnSpPr>
          <p:nvPr/>
        </p:nvCxnSpPr>
        <p:spPr>
          <a:xfrm>
            <a:off x="5170011" y="4236807"/>
            <a:ext cx="2568837" cy="1662230"/>
          </a:xfrm>
          <a:prstGeom prst="straightConnector1">
            <a:avLst/>
          </a:prstGeom>
          <a:noFill/>
          <a:ln w="38100" cap="flat" cmpd="sng">
            <a:solidFill>
              <a:srgbClr val="000000"/>
            </a:solidFill>
            <a:prstDash val="solid"/>
            <a:round/>
            <a:headEnd type="none" w="sm" len="sm"/>
            <a:tailEnd type="stealth" w="med" len="med"/>
          </a:ln>
        </p:spPr>
      </p:cxnSp>
      <p:cxnSp>
        <p:nvCxnSpPr>
          <p:cNvPr id="310" name="Google Shape;310;p17">
            <a:extLst>
              <a:ext uri="{C183D7F6-B498-43B3-948B-1728B52AA6E4}">
                <adec:decorative xmlns:adec="http://schemas.microsoft.com/office/drawing/2017/decorative" val="1"/>
              </a:ext>
            </a:extLst>
          </p:cNvPr>
          <p:cNvCxnSpPr>
            <a:cxnSpLocks/>
            <a:endCxn id="303" idx="1"/>
          </p:cNvCxnSpPr>
          <p:nvPr/>
        </p:nvCxnSpPr>
        <p:spPr>
          <a:xfrm flipV="1">
            <a:off x="4976793" y="2504259"/>
            <a:ext cx="3103862" cy="1669448"/>
          </a:xfrm>
          <a:prstGeom prst="straightConnector1">
            <a:avLst/>
          </a:prstGeom>
          <a:noFill/>
          <a:ln w="38100" cap="flat" cmpd="sng">
            <a:solidFill>
              <a:srgbClr val="000000"/>
            </a:solidFill>
            <a:prstDash val="solid"/>
            <a:round/>
            <a:headEnd type="none" w="sm" len="sm"/>
            <a:tailEnd type="stealth" w="med" len="med"/>
          </a:ln>
        </p:spPr>
      </p:cxnSp>
      <p:pic>
        <p:nvPicPr>
          <p:cNvPr id="8" name="Picture 7">
            <a:extLst>
              <a:ext uri="{FF2B5EF4-FFF2-40B4-BE49-F238E27FC236}">
                <a16:creationId xmlns:a16="http://schemas.microsoft.com/office/drawing/2014/main" id="{6E197364-4116-138F-EB9D-3AEA5A3712B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082175" y="1908700"/>
            <a:ext cx="1886213" cy="1133633"/>
          </a:xfrm>
          <a:prstGeom prst="rect">
            <a:avLst/>
          </a:prstGeom>
        </p:spPr>
      </p:pic>
      <p:pic>
        <p:nvPicPr>
          <p:cNvPr id="18" name="Picture 17">
            <a:extLst>
              <a:ext uri="{FF2B5EF4-FFF2-40B4-BE49-F238E27FC236}">
                <a16:creationId xmlns:a16="http://schemas.microsoft.com/office/drawing/2014/main" id="{63655E7B-18A7-BFC8-3E58-EB6048583DE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80655" y="1996495"/>
            <a:ext cx="2689040" cy="979964"/>
          </a:xfrm>
          <a:prstGeom prst="rect">
            <a:avLst/>
          </a:prstGeom>
        </p:spPr>
      </p:pic>
      <p:sp>
        <p:nvSpPr>
          <p:cNvPr id="303" name="Google Shape;303;p17"/>
          <p:cNvSpPr txBox="1"/>
          <p:nvPr/>
        </p:nvSpPr>
        <p:spPr>
          <a:xfrm>
            <a:off x="8080655" y="2025987"/>
            <a:ext cx="2626415" cy="956544"/>
          </a:xfrm>
          <a:prstGeom prst="rect">
            <a:avLst/>
          </a:prstGeom>
          <a:noFill/>
          <a:ln>
            <a:noFill/>
          </a:ln>
        </p:spPr>
        <p:txBody>
          <a:bodyPr spcFirstLastPara="1" wrap="square" lIns="0" tIns="0" rIns="0" bIns="0" anchor="t" anchorCtr="0">
            <a:spAutoFit/>
          </a:bodyPr>
          <a:lstStyle/>
          <a:p>
            <a:pPr marL="0" marR="0" lvl="0" indent="0" algn="ctr" rtl="1">
              <a:lnSpc>
                <a:spcPct val="111000"/>
              </a:lnSpc>
              <a:spcBef>
                <a:spcPts val="0"/>
              </a:spcBef>
              <a:spcAft>
                <a:spcPts val="0"/>
              </a:spcAft>
              <a:buClr>
                <a:srgbClr val="000000"/>
              </a:buClr>
              <a:buSzPts val="3200"/>
              <a:buFont typeface="Arial"/>
              <a:buNone/>
            </a:pPr>
            <a:r>
              <a:rPr lang="iw-IL" sz="2800" b="0" i="0" u="none" strike="noStrike" cap="none" dirty="0">
                <a:solidFill>
                  <a:srgbClr val="0E1D40"/>
                </a:solidFill>
                <a:latin typeface="Arial"/>
                <a:ea typeface="Arial"/>
                <a:cs typeface="Arial"/>
                <a:sym typeface="Arial"/>
              </a:rPr>
              <a:t>אימון באמצעים</a:t>
            </a:r>
            <a:endParaRPr sz="1200" b="0" i="0" u="none" strike="noStrike" cap="none" dirty="0">
              <a:solidFill>
                <a:srgbClr val="000000"/>
              </a:solidFill>
              <a:latin typeface="Arial"/>
              <a:ea typeface="Arial"/>
              <a:cs typeface="Arial"/>
              <a:sym typeface="Arial"/>
            </a:endParaRPr>
          </a:p>
          <a:p>
            <a:pPr marL="0" marR="0" lvl="0" indent="0" algn="ctr" rtl="1">
              <a:lnSpc>
                <a:spcPct val="111000"/>
              </a:lnSpc>
              <a:spcBef>
                <a:spcPts val="0"/>
              </a:spcBef>
              <a:spcAft>
                <a:spcPts val="0"/>
              </a:spcAft>
              <a:buClr>
                <a:srgbClr val="000000"/>
              </a:buClr>
              <a:buSzPts val="3200"/>
              <a:buFont typeface="Arial"/>
              <a:buNone/>
            </a:pPr>
            <a:r>
              <a:rPr lang="iw-IL" sz="2800" b="0" i="0" u="none" strike="noStrike" cap="none" dirty="0">
                <a:solidFill>
                  <a:srgbClr val="0E1D40"/>
                </a:solidFill>
                <a:latin typeface="Arial"/>
                <a:ea typeface="Arial"/>
                <a:cs typeface="Arial"/>
                <a:sym typeface="Arial"/>
              </a:rPr>
              <a:t>טכנולוגייה </a:t>
            </a:r>
            <a:endParaRPr sz="1200" b="0" i="0" u="none" strike="noStrike" cap="none" dirty="0">
              <a:solidFill>
                <a:srgbClr val="000000"/>
              </a:solidFill>
              <a:latin typeface="Arial"/>
              <a:ea typeface="Arial"/>
              <a:cs typeface="Arial"/>
              <a:sym typeface="Arial"/>
            </a:endParaRPr>
          </a:p>
        </p:txBody>
      </p:sp>
      <p:pic>
        <p:nvPicPr>
          <p:cNvPr id="20" name="Picture 19">
            <a:extLst>
              <a:ext uri="{FF2B5EF4-FFF2-40B4-BE49-F238E27FC236}">
                <a16:creationId xmlns:a16="http://schemas.microsoft.com/office/drawing/2014/main" id="{6B81CE34-469B-D312-F82A-0D3BB343122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83995" y="3084386"/>
            <a:ext cx="2916012" cy="1062679"/>
          </a:xfrm>
          <a:prstGeom prst="rect">
            <a:avLst/>
          </a:prstGeom>
        </p:spPr>
      </p:pic>
      <p:pic>
        <p:nvPicPr>
          <p:cNvPr id="21" name="Picture 20">
            <a:extLst>
              <a:ext uri="{FF2B5EF4-FFF2-40B4-BE49-F238E27FC236}">
                <a16:creationId xmlns:a16="http://schemas.microsoft.com/office/drawing/2014/main" id="{11B659A6-982F-0453-3DCD-056FF59B49E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81620" y="4216507"/>
            <a:ext cx="2916011" cy="1062679"/>
          </a:xfrm>
          <a:prstGeom prst="rect">
            <a:avLst/>
          </a:prstGeom>
        </p:spPr>
      </p:pic>
      <p:sp>
        <p:nvSpPr>
          <p:cNvPr id="304" name="Google Shape;304;p17"/>
          <p:cNvSpPr txBox="1"/>
          <p:nvPr/>
        </p:nvSpPr>
        <p:spPr>
          <a:xfrm>
            <a:off x="7956011" y="3141899"/>
            <a:ext cx="3192219" cy="956544"/>
          </a:xfrm>
          <a:prstGeom prst="rect">
            <a:avLst/>
          </a:prstGeom>
          <a:noFill/>
          <a:ln>
            <a:noFill/>
          </a:ln>
        </p:spPr>
        <p:txBody>
          <a:bodyPr spcFirstLastPara="1" wrap="square" lIns="0" tIns="0" rIns="0" bIns="0" anchor="t" anchorCtr="0">
            <a:spAutoFit/>
          </a:bodyPr>
          <a:lstStyle/>
          <a:p>
            <a:pPr marL="0" marR="0" lvl="0" indent="0" algn="ctr" rtl="1">
              <a:lnSpc>
                <a:spcPct val="111000"/>
              </a:lnSpc>
              <a:spcBef>
                <a:spcPts val="0"/>
              </a:spcBef>
              <a:spcAft>
                <a:spcPts val="0"/>
              </a:spcAft>
              <a:buClr>
                <a:srgbClr val="000000"/>
              </a:buClr>
              <a:buSzPts val="3200"/>
              <a:buFont typeface="Arial"/>
              <a:buNone/>
            </a:pPr>
            <a:r>
              <a:rPr lang="iw-IL" sz="2800" b="0" i="0" u="none" strike="noStrike" cap="none" dirty="0">
                <a:solidFill>
                  <a:srgbClr val="0E1D40"/>
                </a:solidFill>
                <a:latin typeface="Arial"/>
                <a:ea typeface="Arial"/>
                <a:cs typeface="Arial"/>
                <a:sym typeface="Arial"/>
              </a:rPr>
              <a:t>נטיה להתנהגות אימפולסיבית</a:t>
            </a:r>
            <a:endParaRPr sz="1200" b="0" i="0" u="none" strike="noStrike" cap="none" dirty="0">
              <a:solidFill>
                <a:srgbClr val="000000"/>
              </a:solidFill>
              <a:latin typeface="Arial"/>
              <a:ea typeface="Arial"/>
              <a:cs typeface="Arial"/>
              <a:sym typeface="Arial"/>
            </a:endParaRPr>
          </a:p>
        </p:txBody>
      </p:sp>
      <p:sp>
        <p:nvSpPr>
          <p:cNvPr id="302" name="Google Shape;302;p17"/>
          <p:cNvSpPr txBox="1"/>
          <p:nvPr/>
        </p:nvSpPr>
        <p:spPr>
          <a:xfrm>
            <a:off x="6810700" y="4456260"/>
            <a:ext cx="5143725" cy="461665"/>
          </a:xfrm>
          <a:prstGeom prst="rect">
            <a:avLst/>
          </a:prstGeom>
          <a:noFill/>
          <a:ln>
            <a:noFill/>
          </a:ln>
        </p:spPr>
        <p:txBody>
          <a:bodyPr spcFirstLastPara="1" wrap="square" lIns="0" tIns="0" rIns="0" bIns="0" anchor="t" anchorCtr="0">
            <a:spAutoFit/>
          </a:bodyPr>
          <a:lstStyle/>
          <a:p>
            <a:pPr marL="0" marR="0" lvl="0" indent="0" algn="ctr" rtl="1">
              <a:lnSpc>
                <a:spcPct val="111000"/>
              </a:lnSpc>
              <a:spcBef>
                <a:spcPts val="0"/>
              </a:spcBef>
              <a:spcAft>
                <a:spcPts val="0"/>
              </a:spcAft>
              <a:buClr>
                <a:srgbClr val="000000"/>
              </a:buClr>
              <a:buSzPts val="3200"/>
              <a:buFont typeface="Arial"/>
              <a:buNone/>
            </a:pPr>
            <a:r>
              <a:rPr lang="iw-IL" sz="3200" b="0" i="0" u="none" strike="noStrike" cap="none" dirty="0">
                <a:solidFill>
                  <a:srgbClr val="0E1D40"/>
                </a:solidFill>
                <a:latin typeface="Arial"/>
                <a:ea typeface="Arial"/>
                <a:cs typeface="Arial"/>
                <a:sym typeface="Arial"/>
              </a:rPr>
              <a:t>חוסר ידע </a:t>
            </a:r>
            <a:endParaRPr sz="1400" b="0" i="0" u="none" strike="noStrike" cap="none" dirty="0">
              <a:solidFill>
                <a:srgbClr val="000000"/>
              </a:solidFill>
              <a:latin typeface="Arial"/>
              <a:ea typeface="Arial"/>
              <a:cs typeface="Arial"/>
              <a:sym typeface="Arial"/>
            </a:endParaRPr>
          </a:p>
        </p:txBody>
      </p:sp>
      <p:pic>
        <p:nvPicPr>
          <p:cNvPr id="22" name="Picture 21">
            <a:extLst>
              <a:ext uri="{FF2B5EF4-FFF2-40B4-BE49-F238E27FC236}">
                <a16:creationId xmlns:a16="http://schemas.microsoft.com/office/drawing/2014/main" id="{1D74AACB-D97B-2E3E-0DBC-84AC1CE667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51067" y="5386589"/>
            <a:ext cx="2977115" cy="1084947"/>
          </a:xfrm>
          <a:prstGeom prst="rect">
            <a:avLst/>
          </a:prstGeom>
        </p:spPr>
      </p:pic>
      <p:sp>
        <p:nvSpPr>
          <p:cNvPr id="305" name="Google Shape;305;p17"/>
          <p:cNvSpPr txBox="1"/>
          <p:nvPr/>
        </p:nvSpPr>
        <p:spPr>
          <a:xfrm>
            <a:off x="7738848" y="5386589"/>
            <a:ext cx="3192219" cy="1024896"/>
          </a:xfrm>
          <a:prstGeom prst="rect">
            <a:avLst/>
          </a:prstGeom>
          <a:noFill/>
          <a:ln>
            <a:noFill/>
          </a:ln>
        </p:spPr>
        <p:txBody>
          <a:bodyPr spcFirstLastPara="1" wrap="square" lIns="0" tIns="0" rIns="0" bIns="0" anchor="t" anchorCtr="0">
            <a:spAutoFit/>
          </a:bodyPr>
          <a:lstStyle/>
          <a:p>
            <a:pPr marL="0" marR="0" lvl="0" indent="0" algn="ctr" rtl="1">
              <a:lnSpc>
                <a:spcPct val="111000"/>
              </a:lnSpc>
              <a:spcBef>
                <a:spcPts val="0"/>
              </a:spcBef>
              <a:spcAft>
                <a:spcPts val="0"/>
              </a:spcAft>
              <a:buClr>
                <a:srgbClr val="000000"/>
              </a:buClr>
              <a:buSzPts val="3200"/>
              <a:buFont typeface="Arial"/>
              <a:buNone/>
            </a:pPr>
            <a:r>
              <a:rPr lang="iw-IL" sz="3000" b="0" i="0" u="none" strike="noStrike" cap="none" dirty="0">
                <a:solidFill>
                  <a:srgbClr val="0E1D40"/>
                </a:solidFill>
                <a:latin typeface="Arial"/>
                <a:ea typeface="Arial"/>
                <a:cs typeface="Arial"/>
                <a:sym typeface="Arial"/>
              </a:rPr>
              <a:t>רצון להצלחה </a:t>
            </a:r>
            <a:endParaRPr lang="he-IL" sz="3000" b="0" i="0" u="none" strike="noStrike" cap="none" dirty="0">
              <a:solidFill>
                <a:srgbClr val="0E1D40"/>
              </a:solidFill>
              <a:latin typeface="Arial"/>
              <a:ea typeface="Arial"/>
              <a:cs typeface="Arial"/>
              <a:sym typeface="Arial"/>
            </a:endParaRPr>
          </a:p>
          <a:p>
            <a:pPr marL="0" marR="0" lvl="0" indent="0" algn="ctr" rtl="1">
              <a:lnSpc>
                <a:spcPct val="111000"/>
              </a:lnSpc>
              <a:spcBef>
                <a:spcPts val="0"/>
              </a:spcBef>
              <a:spcAft>
                <a:spcPts val="0"/>
              </a:spcAft>
              <a:buClr>
                <a:srgbClr val="000000"/>
              </a:buClr>
              <a:buSzPts val="3200"/>
              <a:buFont typeface="Arial"/>
              <a:buNone/>
            </a:pPr>
            <a:r>
              <a:rPr lang="iw-IL" sz="3000" b="0" i="0" u="none" strike="noStrike" cap="none" dirty="0">
                <a:solidFill>
                  <a:srgbClr val="0E1D40"/>
                </a:solidFill>
                <a:latin typeface="Arial"/>
                <a:ea typeface="Arial"/>
                <a:cs typeface="Arial"/>
                <a:sym typeface="Arial"/>
              </a:rPr>
              <a:t>כלכלית מהירה </a:t>
            </a:r>
            <a:endParaRPr sz="3000" b="0" i="0" u="none" strike="noStrike" cap="none" dirty="0">
              <a:solidFill>
                <a:srgbClr val="000000"/>
              </a:solidFill>
              <a:latin typeface="Arial"/>
              <a:ea typeface="Arial"/>
              <a:cs typeface="Arial"/>
              <a:sym typeface="Arial"/>
            </a:endParaRPr>
          </a:p>
        </p:txBody>
      </p:sp>
      <p:pic>
        <p:nvPicPr>
          <p:cNvPr id="34" name="Picture 33">
            <a:extLst>
              <a:ext uri="{FF2B5EF4-FFF2-40B4-BE49-F238E27FC236}">
                <a16:creationId xmlns:a16="http://schemas.microsoft.com/office/drawing/2014/main" id="{1C069684-BFB5-D9A9-3ED4-0F7EAE5A4152}"/>
              </a:ext>
              <a:ext uri="{C183D7F6-B498-43B3-948B-1728B52AA6E4}">
                <adec:decorative xmlns:adec="http://schemas.microsoft.com/office/drawing/2017/decorative" val="1"/>
              </a:ext>
            </a:extLst>
          </p:cNvPr>
          <p:cNvPicPr>
            <a:picLocks noChangeAspect="1"/>
          </p:cNvPicPr>
          <p:nvPr/>
        </p:nvPicPr>
        <p:blipFill>
          <a:blip r:embed="rId6"/>
          <a:stretch/>
        </p:blipFill>
        <p:spPr>
          <a:xfrm>
            <a:off x="98526" y="4083307"/>
            <a:ext cx="4096321" cy="2724530"/>
          </a:xfrm>
          <a:prstGeom prst="rect">
            <a:avLst/>
          </a:prstGeom>
        </p:spPr>
      </p:pic>
      <p:pic>
        <p:nvPicPr>
          <p:cNvPr id="3" name="Picture 2">
            <a:extLst>
              <a:ext uri="{FF2B5EF4-FFF2-40B4-BE49-F238E27FC236}">
                <a16:creationId xmlns:a16="http://schemas.microsoft.com/office/drawing/2014/main" id="{68A0FE87-4111-38DE-7C39-C9DB28963997}"/>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99132" y="1996495"/>
            <a:ext cx="2874247" cy="628147"/>
          </a:xfrm>
          <a:prstGeom prst="rect">
            <a:avLst/>
          </a:prstGeom>
        </p:spPr>
      </p:pic>
    </p:spTree>
    <p:extLst>
      <p:ext uri="{BB962C8B-B14F-4D97-AF65-F5344CB8AC3E}">
        <p14:creationId xmlns:p14="http://schemas.microsoft.com/office/powerpoint/2010/main" val="409319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0"/>
                                        </p:tgtEl>
                                        <p:attrNameLst>
                                          <p:attrName>style.visibility</p:attrName>
                                        </p:attrNameLst>
                                      </p:cBhvr>
                                      <p:to>
                                        <p:strVal val="visible"/>
                                      </p:to>
                                    </p:set>
                                    <p:animEffect transition="in" filter="wheel(1)">
                                      <p:cBhvr>
                                        <p:cTn id="7" dur="2000"/>
                                        <p:tgtEl>
                                          <p:spTgt spid="300"/>
                                        </p:tgtEl>
                                      </p:cBhvr>
                                    </p:animEffect>
                                  </p:childTnLst>
                                </p:cTn>
                              </p:par>
                              <p:par>
                                <p:cTn id="8" presetID="21" presetClass="entr" presetSubtype="1" fill="hold" nodeType="withEffect">
                                  <p:stCondLst>
                                    <p:cond delay="0"/>
                                  </p:stCondLst>
                                  <p:childTnLst>
                                    <p:set>
                                      <p:cBhvr>
                                        <p:cTn id="9" dur="1" fill="hold">
                                          <p:stCondLst>
                                            <p:cond delay="0"/>
                                          </p:stCondLst>
                                        </p:cTn>
                                        <p:tgtEl>
                                          <p:spTgt spid="310"/>
                                        </p:tgtEl>
                                        <p:attrNameLst>
                                          <p:attrName>style.visibility</p:attrName>
                                        </p:attrNameLst>
                                      </p:cBhvr>
                                      <p:to>
                                        <p:strVal val="visible"/>
                                      </p:to>
                                    </p:set>
                                    <p:animEffect transition="in" filter="wheel(1)">
                                      <p:cBhvr>
                                        <p:cTn id="10" dur="2000"/>
                                        <p:tgtEl>
                                          <p:spTgt spid="310"/>
                                        </p:tgtEl>
                                      </p:cBhvr>
                                    </p:animEffect>
                                  </p:childTnLst>
                                </p:cTn>
                              </p:par>
                              <p:par>
                                <p:cTn id="11" presetID="21" presetClass="entr" presetSubtype="1" fill="hold" nodeType="withEffect">
                                  <p:stCondLst>
                                    <p:cond delay="0"/>
                                  </p:stCondLst>
                                  <p:childTnLst>
                                    <p:set>
                                      <p:cBhvr>
                                        <p:cTn id="12" dur="1" fill="hold">
                                          <p:stCondLst>
                                            <p:cond delay="0"/>
                                          </p:stCondLst>
                                        </p:cTn>
                                        <p:tgtEl>
                                          <p:spTgt spid="307"/>
                                        </p:tgtEl>
                                        <p:attrNameLst>
                                          <p:attrName>style.visibility</p:attrName>
                                        </p:attrNameLst>
                                      </p:cBhvr>
                                      <p:to>
                                        <p:strVal val="visible"/>
                                      </p:to>
                                    </p:set>
                                    <p:animEffect transition="in" filter="wheel(1)">
                                      <p:cBhvr>
                                        <p:cTn id="13" dur="2000"/>
                                        <p:tgtEl>
                                          <p:spTgt spid="307"/>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302"/>
                                        </p:tgtEl>
                                        <p:attrNameLst>
                                          <p:attrName>style.visibility</p:attrName>
                                        </p:attrNameLst>
                                      </p:cBhvr>
                                      <p:to>
                                        <p:strVal val="visible"/>
                                      </p:to>
                                    </p:set>
                                    <p:animEffect transition="in" filter="wheel(1)">
                                      <p:cBhvr>
                                        <p:cTn id="16" dur="2000"/>
                                        <p:tgtEl>
                                          <p:spTgt spid="302"/>
                                        </p:tgtEl>
                                      </p:cBhvr>
                                    </p:animEffect>
                                  </p:childTnLst>
                                </p:cTn>
                              </p:par>
                              <p:par>
                                <p:cTn id="17" presetID="21" presetClass="entr" presetSubtype="1" fill="hold" nodeType="withEffect">
                                  <p:stCondLst>
                                    <p:cond delay="0"/>
                                  </p:stCondLst>
                                  <p:childTnLst>
                                    <p:set>
                                      <p:cBhvr>
                                        <p:cTn id="18" dur="1" fill="hold">
                                          <p:stCondLst>
                                            <p:cond delay="0"/>
                                          </p:stCondLst>
                                        </p:cTn>
                                        <p:tgtEl>
                                          <p:spTgt spid="308"/>
                                        </p:tgtEl>
                                        <p:attrNameLst>
                                          <p:attrName>style.visibility</p:attrName>
                                        </p:attrNameLst>
                                      </p:cBhvr>
                                      <p:to>
                                        <p:strVal val="visible"/>
                                      </p:to>
                                    </p:set>
                                    <p:animEffect transition="in" filter="wheel(1)">
                                      <p:cBhvr>
                                        <p:cTn id="19" dur="2000"/>
                                        <p:tgtEl>
                                          <p:spTgt spid="308"/>
                                        </p:tgtEl>
                                      </p:cBhvr>
                                    </p:animEffect>
                                  </p:childTnLst>
                                </p:cTn>
                              </p:par>
                              <p:par>
                                <p:cTn id="20" presetID="21" presetClass="entr" presetSubtype="1" fill="hold" nodeType="withEffect">
                                  <p:stCondLst>
                                    <p:cond delay="0"/>
                                  </p:stCondLst>
                                  <p:childTnLst>
                                    <p:set>
                                      <p:cBhvr>
                                        <p:cTn id="21" dur="1" fill="hold">
                                          <p:stCondLst>
                                            <p:cond delay="0"/>
                                          </p:stCondLst>
                                        </p:cTn>
                                        <p:tgtEl>
                                          <p:spTgt spid="309"/>
                                        </p:tgtEl>
                                        <p:attrNameLst>
                                          <p:attrName>style.visibility</p:attrName>
                                        </p:attrNameLst>
                                      </p:cBhvr>
                                      <p:to>
                                        <p:strVal val="visible"/>
                                      </p:to>
                                    </p:set>
                                    <p:animEffect transition="in" filter="wheel(1)">
                                      <p:cBhvr>
                                        <p:cTn id="22" dur="2000"/>
                                        <p:tgtEl>
                                          <p:spTgt spid="309"/>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305"/>
                                        </p:tgtEl>
                                        <p:attrNameLst>
                                          <p:attrName>style.visibility</p:attrName>
                                        </p:attrNameLst>
                                      </p:cBhvr>
                                      <p:to>
                                        <p:strVal val="visible"/>
                                      </p:to>
                                    </p:set>
                                    <p:animEffect transition="in" filter="wheel(1)">
                                      <p:cBhvr>
                                        <p:cTn id="25" dur="2000"/>
                                        <p:tgtEl>
                                          <p:spTgt spid="305"/>
                                        </p:tgtEl>
                                      </p:cBhvr>
                                    </p:animEffect>
                                  </p:childTnLst>
                                </p:cTn>
                              </p:par>
                              <p:par>
                                <p:cTn id="26" presetID="21" presetClass="entr" presetSubtype="1"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heel(1)">
                                      <p:cBhvr>
                                        <p:cTn id="28" dur="2000"/>
                                        <p:tgtEl>
                                          <p:spTgt spid="21"/>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303"/>
                                        </p:tgtEl>
                                        <p:attrNameLst>
                                          <p:attrName>style.visibility</p:attrName>
                                        </p:attrNameLst>
                                      </p:cBhvr>
                                      <p:to>
                                        <p:strVal val="visible"/>
                                      </p:to>
                                    </p:set>
                                    <p:animEffect transition="in" filter="wheel(1)">
                                      <p:cBhvr>
                                        <p:cTn id="31" dur="2000"/>
                                        <p:tgtEl>
                                          <p:spTgt spid="303"/>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301"/>
                                        </p:tgtEl>
                                        <p:attrNameLst>
                                          <p:attrName>style.visibility</p:attrName>
                                        </p:attrNameLst>
                                      </p:cBhvr>
                                      <p:to>
                                        <p:strVal val="visible"/>
                                      </p:to>
                                    </p:set>
                                    <p:animEffect transition="in" filter="wheel(1)">
                                      <p:cBhvr>
                                        <p:cTn id="34" dur="2000"/>
                                        <p:tgtEl>
                                          <p:spTgt spid="301"/>
                                        </p:tgtEl>
                                      </p:cBhvr>
                                    </p:animEffect>
                                  </p:childTnLst>
                                </p:cTn>
                              </p:par>
                              <p:par>
                                <p:cTn id="35" presetID="21" presetClass="entr" presetSubtype="1"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heel(1)">
                                      <p:cBhvr>
                                        <p:cTn id="37" dur="2000"/>
                                        <p:tgtEl>
                                          <p:spTgt spid="6"/>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304"/>
                                        </p:tgtEl>
                                        <p:attrNameLst>
                                          <p:attrName>style.visibility</p:attrName>
                                        </p:attrNameLst>
                                      </p:cBhvr>
                                      <p:to>
                                        <p:strVal val="visible"/>
                                      </p:to>
                                    </p:set>
                                    <p:animEffect transition="in" filter="wheel(1)">
                                      <p:cBhvr>
                                        <p:cTn id="40" dur="2000"/>
                                        <p:tgtEl>
                                          <p:spTgt spid="304"/>
                                        </p:tgtEl>
                                      </p:cBhvr>
                                    </p:animEffect>
                                  </p:childTnLst>
                                </p:cTn>
                              </p:par>
                              <p:par>
                                <p:cTn id="41" presetID="21" presetClass="entr" presetSubtype="1"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heel(1)">
                                      <p:cBhvr>
                                        <p:cTn id="43" dur="2000"/>
                                        <p:tgtEl>
                                          <p:spTgt spid="18"/>
                                        </p:tgtEl>
                                      </p:cBhvr>
                                    </p:animEffect>
                                  </p:childTnLst>
                                </p:cTn>
                              </p:par>
                              <p:par>
                                <p:cTn id="44" presetID="21" presetClass="entr" presetSubtype="1" fill="hold"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heel(1)">
                                      <p:cBhvr>
                                        <p:cTn id="46" dur="2000"/>
                                        <p:tgtEl>
                                          <p:spTgt spid="20"/>
                                        </p:tgtEl>
                                      </p:cBhvr>
                                    </p:animEffect>
                                  </p:childTnLst>
                                </p:cTn>
                              </p:par>
                              <p:par>
                                <p:cTn id="47" presetID="21" presetClass="entr" presetSubtype="1"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heel(1)">
                                      <p:cBhvr>
                                        <p:cTn id="49"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 grpId="0"/>
      <p:bldP spid="303" grpId="0"/>
      <p:bldP spid="304" grpId="0"/>
      <p:bldP spid="302" grpId="0"/>
      <p:bldP spid="30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296;p17">
            <a:extLst>
              <a:ext uri="{FF2B5EF4-FFF2-40B4-BE49-F238E27FC236}">
                <a16:creationId xmlns:a16="http://schemas.microsoft.com/office/drawing/2014/main" id="{88EF9957-07BF-8BB5-48DE-C74DA66FD066}"/>
              </a:ext>
            </a:extLst>
          </p:cNvPr>
          <p:cNvSpPr txBox="1">
            <a:spLocks noGrp="1"/>
          </p:cNvSpPr>
          <p:nvPr>
            <p:ph type="title" idx="4294967295"/>
          </p:nvPr>
        </p:nvSpPr>
        <p:spPr>
          <a:xfrm>
            <a:off x="2484783" y="636106"/>
            <a:ext cx="7547308" cy="54662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11000"/>
              </a:lnSpc>
              <a:spcBef>
                <a:spcPts val="0"/>
              </a:spcBef>
              <a:spcAft>
                <a:spcPts val="0"/>
              </a:spcAft>
              <a:buClr>
                <a:srgbClr val="BF4F14"/>
              </a:buClr>
              <a:buSzPts val="3200"/>
              <a:buFont typeface="Arial"/>
              <a:buNone/>
              <a:tabLst/>
              <a:defRPr/>
            </a:pPr>
            <a:r>
              <a:rPr kumimoji="0" lang="he-IL" sz="3200" b="1" i="0" u="none" strike="noStrike" kern="0" cap="none" spc="0" normalizeH="0" baseline="0" noProof="0" dirty="0">
                <a:ln>
                  <a:noFill/>
                </a:ln>
                <a:solidFill>
                  <a:schemeClr val="accent1"/>
                </a:solidFill>
                <a:effectLst/>
                <a:uLnTx/>
                <a:uFillTx/>
                <a:latin typeface="Arial"/>
                <a:ea typeface="Arial"/>
                <a:cs typeface="Arial"/>
                <a:sym typeface="Arial"/>
              </a:rPr>
              <a:t>האם אפשר למנוע הונאות ולהגן על עצמנו ?</a:t>
            </a:r>
            <a:endParaRPr kumimoji="0" lang="iw-IL" sz="4400" b="0" i="0" u="none" strike="noStrike" kern="0" cap="none" spc="0" normalizeH="0" baseline="0" noProof="0" dirty="0">
              <a:ln>
                <a:noFill/>
              </a:ln>
              <a:solidFill>
                <a:schemeClr val="accent1"/>
              </a:solidFill>
              <a:effectLst/>
              <a:uLnTx/>
              <a:uFillTx/>
              <a:latin typeface="Play"/>
              <a:ea typeface="Play"/>
              <a:cs typeface="Play"/>
              <a:sym typeface="Play"/>
            </a:endParaRPr>
          </a:p>
        </p:txBody>
      </p:sp>
      <p:pic>
        <p:nvPicPr>
          <p:cNvPr id="3" name="Picture 2" descr="סיסמה חזקה, נמנעים משיתוף יתר, הגדרת פרטיות, לא מאשרים חברות אם אין חברים משותפים, לא מאשרים קבצי קוקיז ולא נותנים הרשאות לכל דבר אלא למה שחשוב .">
            <a:extLst>
              <a:ext uri="{FF2B5EF4-FFF2-40B4-BE49-F238E27FC236}">
                <a16:creationId xmlns:a16="http://schemas.microsoft.com/office/drawing/2014/main" id="{08BA6161-29FC-F4E9-6E50-2CAC024B3D69}"/>
              </a:ext>
            </a:extLst>
          </p:cNvPr>
          <p:cNvPicPr>
            <a:picLocks noChangeAspect="1"/>
          </p:cNvPicPr>
          <p:nvPr/>
        </p:nvPicPr>
        <p:blipFill>
          <a:blip r:embed="rId3"/>
          <a:stretch>
            <a:fillRect/>
          </a:stretch>
        </p:blipFill>
        <p:spPr>
          <a:xfrm>
            <a:off x="1910540" y="1510750"/>
            <a:ext cx="8370920" cy="4711144"/>
          </a:xfrm>
          <a:prstGeom prst="rect">
            <a:avLst/>
          </a:prstGeom>
        </p:spPr>
      </p:pic>
    </p:spTree>
    <p:extLst>
      <p:ext uri="{BB962C8B-B14F-4D97-AF65-F5344CB8AC3E}">
        <p14:creationId xmlns:p14="http://schemas.microsoft.com/office/powerpoint/2010/main" val="67681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30"/>
          <p:cNvSpPr txBox="1">
            <a:spLocks noGrp="1"/>
          </p:cNvSpPr>
          <p:nvPr>
            <p:ph type="title" idx="4294967295"/>
          </p:nvPr>
        </p:nvSpPr>
        <p:spPr>
          <a:xfrm>
            <a:off x="3991190" y="546928"/>
            <a:ext cx="7069545" cy="71109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1001"/>
              </a:lnSpc>
              <a:spcBef>
                <a:spcPts val="0"/>
              </a:spcBef>
              <a:spcAft>
                <a:spcPts val="0"/>
              </a:spcAft>
              <a:buClr>
                <a:srgbClr val="000000"/>
              </a:buClr>
              <a:buSzPts val="4163"/>
              <a:buFont typeface="Arial"/>
              <a:buNone/>
              <a:tabLst/>
              <a:defRPr/>
            </a:pPr>
            <a:r>
              <a:rPr kumimoji="0" lang="he-IL" sz="4163" b="1" i="0" u="none" strike="noStrike" kern="0" cap="none" spc="0" normalizeH="0" baseline="0" noProof="0" dirty="0">
                <a:ln>
                  <a:noFill/>
                </a:ln>
                <a:solidFill>
                  <a:schemeClr val="accent1"/>
                </a:solidFill>
                <a:effectLst/>
                <a:uLnTx/>
                <a:uFillTx/>
                <a:latin typeface="Arial"/>
                <a:ea typeface="Arial"/>
                <a:cs typeface="Arial"/>
                <a:sym typeface="Arial"/>
              </a:rPr>
              <a:t>מה למדנו ?</a:t>
            </a:r>
            <a:endParaRPr kumimoji="0" lang="he-IL" sz="1400" b="1" i="0" u="none" strike="noStrike" kern="0" cap="none" spc="0" normalizeH="0" baseline="0" noProof="0" dirty="0">
              <a:ln>
                <a:noFill/>
              </a:ln>
              <a:solidFill>
                <a:schemeClr val="accent1"/>
              </a:solidFill>
              <a:effectLst/>
              <a:uLnTx/>
              <a:uFillTx/>
              <a:latin typeface="Arial"/>
              <a:ea typeface="Arial"/>
              <a:cs typeface="Arial"/>
              <a:sym typeface="Arial"/>
            </a:endParaRPr>
          </a:p>
        </p:txBody>
      </p:sp>
      <p:sp>
        <p:nvSpPr>
          <p:cNvPr id="492" name="Google Shape;492;p30">
            <a:extLst>
              <a:ext uri="{C183D7F6-B498-43B3-948B-1728B52AA6E4}">
                <adec:decorative xmlns:adec="http://schemas.microsoft.com/office/drawing/2017/decorative" val="0"/>
              </a:ext>
            </a:extLst>
          </p:cNvPr>
          <p:cNvSpPr txBox="1"/>
          <p:nvPr/>
        </p:nvSpPr>
        <p:spPr>
          <a:xfrm>
            <a:off x="298267" y="1765297"/>
            <a:ext cx="9449764" cy="865686"/>
          </a:xfrm>
          <a:prstGeom prst="rect">
            <a:avLst/>
          </a:prstGeom>
          <a:noFill/>
          <a:ln>
            <a:noFill/>
          </a:ln>
        </p:spPr>
        <p:txBody>
          <a:bodyPr spcFirstLastPara="1" wrap="square" lIns="0" tIns="0" rIns="0" bIns="0" anchor="t" anchorCtr="0">
            <a:spAutoFit/>
          </a:bodyPr>
          <a:lstStyle/>
          <a:p>
            <a:pPr marL="0" marR="0" lvl="0" indent="0" algn="r" rtl="1">
              <a:lnSpc>
                <a:spcPct val="127001"/>
              </a:lnSpc>
              <a:spcBef>
                <a:spcPts val="0"/>
              </a:spcBef>
              <a:spcAft>
                <a:spcPts val="0"/>
              </a:spcAft>
              <a:buClr>
                <a:srgbClr val="000000"/>
              </a:buClr>
              <a:buSzPts val="2748"/>
              <a:buFont typeface="Arial"/>
              <a:buNone/>
            </a:pPr>
            <a:r>
              <a:rPr lang="iw-IL" sz="2748" b="0" i="0" u="none" strike="noStrike" cap="none">
                <a:solidFill>
                  <a:srgbClr val="28306D"/>
                </a:solidFill>
                <a:latin typeface="Arial"/>
                <a:ea typeface="Arial"/>
                <a:cs typeface="Arial"/>
                <a:sym typeface="Arial"/>
              </a:rPr>
              <a:t>במסגרת לימודי חינוך פיננסי, רוני למד שחשוב להשתמש </a:t>
            </a:r>
            <a:r>
              <a:rPr lang="iw-IL" sz="2748" b="0" i="0" u="none" strike="noStrike" cap="none">
                <a:solidFill>
                  <a:srgbClr val="FF3131"/>
                </a:solidFill>
                <a:latin typeface="Arial"/>
                <a:ea typeface="Arial"/>
                <a:cs typeface="Arial"/>
                <a:sym typeface="Arial"/>
              </a:rPr>
              <a:t>בסיסמה חזקה</a:t>
            </a:r>
            <a:r>
              <a:rPr lang="iw-IL" sz="2748" b="0" i="0" u="none" strike="noStrike" cap="none">
                <a:solidFill>
                  <a:srgbClr val="28306D"/>
                </a:solidFill>
                <a:latin typeface="Arial"/>
                <a:ea typeface="Arial"/>
                <a:cs typeface="Arial"/>
                <a:sym typeface="Arial"/>
              </a:rPr>
              <a:t> כדי לצמצם נזקי הונאה. מה תמליצו לו לעשות?</a:t>
            </a:r>
            <a:endParaRPr sz="1400" b="0" i="0" u="none" strike="noStrike" cap="none">
              <a:solidFill>
                <a:srgbClr val="000000"/>
              </a:solidFill>
              <a:latin typeface="Arial"/>
              <a:ea typeface="Arial"/>
              <a:cs typeface="Arial"/>
              <a:sym typeface="Arial"/>
            </a:endParaRPr>
          </a:p>
        </p:txBody>
      </p:sp>
      <p:sp>
        <p:nvSpPr>
          <p:cNvPr id="494" name="Google Shape;494;p30">
            <a:extLst>
              <a:ext uri="{C183D7F6-B498-43B3-948B-1728B52AA6E4}">
                <adec:decorative xmlns:adec="http://schemas.microsoft.com/office/drawing/2017/decorative" val="1"/>
              </a:ext>
            </a:extLst>
          </p:cNvPr>
          <p:cNvSpPr/>
          <p:nvPr/>
        </p:nvSpPr>
        <p:spPr>
          <a:xfrm>
            <a:off x="7322868" y="3017129"/>
            <a:ext cx="2284539" cy="3058770"/>
          </a:xfrm>
          <a:custGeom>
            <a:avLst/>
            <a:gdLst/>
            <a:ahLst/>
            <a:cxnLst/>
            <a:rect l="l" t="t" r="r" b="b"/>
            <a:pathLst>
              <a:path w="3426809" h="4588155" extrusionOk="0">
                <a:moveTo>
                  <a:pt x="0" y="0"/>
                </a:moveTo>
                <a:lnTo>
                  <a:pt x="3426809" y="0"/>
                </a:lnTo>
                <a:lnTo>
                  <a:pt x="3426809" y="4588155"/>
                </a:lnTo>
                <a:lnTo>
                  <a:pt x="0" y="4588155"/>
                </a:lnTo>
                <a:lnTo>
                  <a:pt x="0" y="0"/>
                </a:lnTo>
                <a:close/>
              </a:path>
            </a:pathLst>
          </a:custGeom>
          <a:blipFill rotWithShape="1">
            <a:blip r:embed="rId3">
              <a:alphaModFix/>
            </a:blip>
            <a:stretch>
              <a:fillRect l="-269" r="-2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495" name="Google Shape;495;p30"/>
          <p:cNvSpPr txBox="1"/>
          <p:nvPr/>
        </p:nvSpPr>
        <p:spPr>
          <a:xfrm>
            <a:off x="7345642" y="3215999"/>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496" name="Google Shape;496;p30"/>
          <p:cNvSpPr txBox="1"/>
          <p:nvPr/>
        </p:nvSpPr>
        <p:spPr>
          <a:xfrm>
            <a:off x="7627165" y="3822064"/>
            <a:ext cx="1801918" cy="1972656"/>
          </a:xfrm>
          <a:prstGeom prst="rect">
            <a:avLst/>
          </a:prstGeom>
          <a:noFill/>
          <a:ln>
            <a:noFill/>
          </a:ln>
        </p:spPr>
        <p:txBody>
          <a:bodyPr spcFirstLastPara="1" wrap="square" lIns="0" tIns="0" rIns="0" bIns="0" anchor="t" anchorCtr="0">
            <a:spAutoFit/>
          </a:bodyPr>
          <a:lstStyle/>
          <a:p>
            <a:pPr marL="0" marR="0" lvl="0" indent="0" algn="ctr" rtl="1">
              <a:lnSpc>
                <a:spcPct val="135966"/>
              </a:lnSpc>
              <a:spcBef>
                <a:spcPts val="0"/>
              </a:spcBef>
              <a:spcAft>
                <a:spcPts val="0"/>
              </a:spcAft>
              <a:buClr>
                <a:srgbClr val="000000"/>
              </a:buClr>
              <a:buSzPts val="1899"/>
              <a:buFont typeface="Arial"/>
              <a:buNone/>
            </a:pPr>
            <a:r>
              <a:rPr lang="iw-IL" sz="1899" b="0" i="0" u="none" strike="noStrike" cap="none">
                <a:solidFill>
                  <a:srgbClr val="000000"/>
                </a:solidFill>
                <a:latin typeface="Arial"/>
                <a:ea typeface="Arial"/>
                <a:cs typeface="Arial"/>
                <a:sym typeface="Arial"/>
              </a:rPr>
              <a:t>סיסמה בת חמישה עד תשעה תווים היא סיסמה טובה, כי זה הטווח שמוח אנושי מסוגל לזכור.</a:t>
            </a:r>
            <a:endParaRPr sz="1400" b="0" i="0" u="none" strike="noStrike" cap="none">
              <a:solidFill>
                <a:srgbClr val="000000"/>
              </a:solidFill>
              <a:latin typeface="Arial"/>
              <a:ea typeface="Arial"/>
              <a:cs typeface="Arial"/>
              <a:sym typeface="Arial"/>
            </a:endParaRPr>
          </a:p>
          <a:p>
            <a:pPr marL="0" marR="0" lvl="0" indent="0" algn="ctr" rtl="1">
              <a:lnSpc>
                <a:spcPct val="135966"/>
              </a:lnSpc>
              <a:spcBef>
                <a:spcPts val="0"/>
              </a:spcBef>
              <a:spcAft>
                <a:spcPts val="0"/>
              </a:spcAft>
              <a:buClr>
                <a:srgbClr val="000000"/>
              </a:buClr>
              <a:buSzPts val="1899"/>
              <a:buFont typeface="Arial"/>
              <a:buNone/>
            </a:pPr>
            <a:endParaRPr sz="1899" b="0" i="0" u="none" strike="noStrike" cap="none">
              <a:solidFill>
                <a:srgbClr val="000000"/>
              </a:solidFill>
              <a:latin typeface="Arial"/>
              <a:ea typeface="Arial"/>
              <a:cs typeface="Arial"/>
              <a:sym typeface="Arial"/>
            </a:endParaRPr>
          </a:p>
        </p:txBody>
      </p:sp>
      <p:sp>
        <p:nvSpPr>
          <p:cNvPr id="497" name="Google Shape;497;p30"/>
          <p:cNvSpPr txBox="1"/>
          <p:nvPr/>
        </p:nvSpPr>
        <p:spPr>
          <a:xfrm>
            <a:off x="4402670" y="3152488"/>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498" name="Google Shape;498;p30"/>
          <p:cNvSpPr txBox="1"/>
          <p:nvPr/>
        </p:nvSpPr>
        <p:spPr>
          <a:xfrm>
            <a:off x="4739957" y="3440078"/>
            <a:ext cx="1933703" cy="2610651"/>
          </a:xfrm>
          <a:prstGeom prst="rect">
            <a:avLst/>
          </a:prstGeom>
          <a:noFill/>
          <a:ln>
            <a:noFill/>
          </a:ln>
        </p:spPr>
        <p:txBody>
          <a:bodyPr spcFirstLastPara="1" wrap="square" lIns="0" tIns="0" rIns="0" bIns="0" anchor="t" anchorCtr="0">
            <a:spAutoFit/>
          </a:bodyPr>
          <a:lstStyle/>
          <a:p>
            <a:pPr marL="0" marR="0" lvl="0" indent="0" algn="ctr" rtl="1">
              <a:lnSpc>
                <a:spcPct val="195962"/>
              </a:lnSpc>
              <a:spcBef>
                <a:spcPts val="0"/>
              </a:spcBef>
              <a:spcAft>
                <a:spcPts val="0"/>
              </a:spcAft>
              <a:buClr>
                <a:srgbClr val="000000"/>
              </a:buClr>
              <a:buSzPts val="2229"/>
              <a:buFont typeface="Arial"/>
              <a:buNone/>
            </a:pPr>
            <a:r>
              <a:rPr lang="iw-IL" sz="2229" b="0" i="0" u="none" strike="noStrike" cap="none">
                <a:solidFill>
                  <a:srgbClr val="000000"/>
                </a:solidFill>
                <a:latin typeface="Arial"/>
                <a:ea typeface="Arial"/>
                <a:cs typeface="Arial"/>
                <a:sym typeface="Arial"/>
              </a:rPr>
              <a:t>להשתמש בסיסמה נפוצה כדי שלא ישכח אותה.</a:t>
            </a:r>
            <a:endParaRPr sz="1400" b="0" i="0" u="none" strike="noStrike" cap="none">
              <a:solidFill>
                <a:srgbClr val="000000"/>
              </a:solidFill>
              <a:latin typeface="Arial"/>
              <a:ea typeface="Arial"/>
              <a:cs typeface="Arial"/>
              <a:sym typeface="Arial"/>
            </a:endParaRPr>
          </a:p>
          <a:p>
            <a:pPr marL="0" marR="0" lvl="0" indent="0" algn="ctr" rtl="1">
              <a:lnSpc>
                <a:spcPct val="135980"/>
              </a:lnSpc>
              <a:spcBef>
                <a:spcPts val="0"/>
              </a:spcBef>
              <a:spcAft>
                <a:spcPts val="0"/>
              </a:spcAft>
              <a:buClr>
                <a:srgbClr val="000000"/>
              </a:buClr>
              <a:buSzPts val="2229"/>
              <a:buFont typeface="Arial"/>
              <a:buNone/>
            </a:pPr>
            <a:endParaRPr sz="2229" b="0" i="0" u="none" strike="noStrike" cap="none">
              <a:solidFill>
                <a:srgbClr val="000000"/>
              </a:solidFill>
              <a:latin typeface="Arial"/>
              <a:ea typeface="Arial"/>
              <a:cs typeface="Arial"/>
              <a:sym typeface="Arial"/>
            </a:endParaRPr>
          </a:p>
        </p:txBody>
      </p:sp>
      <p:sp>
        <p:nvSpPr>
          <p:cNvPr id="499" name="Google Shape;499;p30"/>
          <p:cNvSpPr txBox="1"/>
          <p:nvPr/>
        </p:nvSpPr>
        <p:spPr>
          <a:xfrm>
            <a:off x="846676" y="3152488"/>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500" name="Google Shape;500;p30"/>
          <p:cNvSpPr txBox="1"/>
          <p:nvPr/>
        </p:nvSpPr>
        <p:spPr>
          <a:xfrm>
            <a:off x="1205244" y="3529046"/>
            <a:ext cx="1880661" cy="2903680"/>
          </a:xfrm>
          <a:prstGeom prst="rect">
            <a:avLst/>
          </a:prstGeom>
          <a:noFill/>
          <a:ln>
            <a:noFill/>
          </a:ln>
        </p:spPr>
        <p:txBody>
          <a:bodyPr spcFirstLastPara="1" wrap="square" lIns="0" tIns="0" rIns="0" bIns="0" anchor="t" anchorCtr="0">
            <a:spAutoFit/>
          </a:bodyPr>
          <a:lstStyle/>
          <a:p>
            <a:pPr marL="0" marR="0" lvl="0" indent="0" algn="r" rtl="1">
              <a:lnSpc>
                <a:spcPct val="159001"/>
              </a:lnSpc>
              <a:spcBef>
                <a:spcPts val="0"/>
              </a:spcBef>
              <a:spcAft>
                <a:spcPts val="0"/>
              </a:spcAft>
              <a:buClr>
                <a:srgbClr val="000000"/>
              </a:buClr>
              <a:buSzPts val="2183"/>
              <a:buFont typeface="Arial"/>
              <a:buNone/>
            </a:pPr>
            <a:r>
              <a:rPr lang="iw-IL" sz="2000" b="0" i="0" u="none" strike="noStrike" cap="none" dirty="0">
                <a:solidFill>
                  <a:srgbClr val="000000"/>
                </a:solidFill>
                <a:latin typeface="Arial"/>
                <a:ea typeface="Arial"/>
                <a:cs typeface="Arial"/>
                <a:sym typeface="Arial"/>
              </a:rPr>
              <a:t>להשתמש בסיסמה ארוכה המורכבת מאותיות גדולות, קטנות, מספרים ותווים מיוחדים. </a:t>
            </a:r>
            <a:endParaRPr sz="1200" b="0" i="0" u="none" strike="noStrike" cap="none" dirty="0">
              <a:solidFill>
                <a:srgbClr val="000000"/>
              </a:solidFill>
              <a:latin typeface="Arial"/>
              <a:ea typeface="Arial"/>
              <a:cs typeface="Arial"/>
              <a:sym typeface="Arial"/>
            </a:endParaRPr>
          </a:p>
          <a:p>
            <a:pPr marL="0" marR="0" lvl="0" indent="0" algn="r" rtl="1">
              <a:lnSpc>
                <a:spcPct val="136005"/>
              </a:lnSpc>
              <a:spcBef>
                <a:spcPts val="0"/>
              </a:spcBef>
              <a:spcAft>
                <a:spcPts val="0"/>
              </a:spcAft>
              <a:buClr>
                <a:srgbClr val="000000"/>
              </a:buClr>
              <a:buSzPts val="2183"/>
              <a:buFont typeface="Arial"/>
              <a:buNone/>
            </a:pPr>
            <a:endParaRPr sz="2000" b="0" i="0" u="none" strike="noStrike" cap="none" dirty="0">
              <a:solidFill>
                <a:srgbClr val="000000"/>
              </a:solidFill>
              <a:latin typeface="Arial"/>
              <a:ea typeface="Arial"/>
              <a:cs typeface="Arial"/>
              <a:sym typeface="Arial"/>
            </a:endParaRPr>
          </a:p>
        </p:txBody>
      </p:sp>
      <p:sp>
        <p:nvSpPr>
          <p:cNvPr id="501" name="Google Shape;501;p30">
            <a:extLst>
              <a:ext uri="{C183D7F6-B498-43B3-948B-1728B52AA6E4}">
                <adec:decorative xmlns:adec="http://schemas.microsoft.com/office/drawing/2017/decorative" val="1"/>
              </a:ext>
            </a:extLst>
          </p:cNvPr>
          <p:cNvSpPr/>
          <p:nvPr/>
        </p:nvSpPr>
        <p:spPr>
          <a:xfrm>
            <a:off x="4522221" y="3017129"/>
            <a:ext cx="2369172" cy="3155071"/>
          </a:xfrm>
          <a:custGeom>
            <a:avLst/>
            <a:gdLst/>
            <a:ahLst/>
            <a:cxnLst/>
            <a:rect l="l" t="t" r="r" b="b"/>
            <a:pathLst>
              <a:path w="3553758" h="4732607" extrusionOk="0">
                <a:moveTo>
                  <a:pt x="0" y="0"/>
                </a:moveTo>
                <a:lnTo>
                  <a:pt x="3553758" y="0"/>
                </a:lnTo>
                <a:lnTo>
                  <a:pt x="3553758" y="4732607"/>
                </a:lnTo>
                <a:lnTo>
                  <a:pt x="0" y="4732607"/>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03" name="Google Shape;503;p30">
            <a:extLst>
              <a:ext uri="{C183D7F6-B498-43B3-948B-1728B52AA6E4}">
                <adec:decorative xmlns:adec="http://schemas.microsoft.com/office/drawing/2017/decorative" val="1"/>
              </a:ext>
            </a:extLst>
          </p:cNvPr>
          <p:cNvSpPr/>
          <p:nvPr/>
        </p:nvSpPr>
        <p:spPr>
          <a:xfrm>
            <a:off x="1108413" y="2949965"/>
            <a:ext cx="2318710" cy="3305671"/>
          </a:xfrm>
          <a:custGeom>
            <a:avLst/>
            <a:gdLst/>
            <a:ahLst/>
            <a:cxnLst/>
            <a:rect l="l" t="t" r="r" b="b"/>
            <a:pathLst>
              <a:path w="3478065" h="4631806" extrusionOk="0">
                <a:moveTo>
                  <a:pt x="0" y="0"/>
                </a:moveTo>
                <a:lnTo>
                  <a:pt x="3478065" y="0"/>
                </a:lnTo>
                <a:lnTo>
                  <a:pt x="3478065" y="4631806"/>
                </a:lnTo>
                <a:lnTo>
                  <a:pt x="0" y="463180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04" name="Google Shape;504;p30">
            <a:extLst>
              <a:ext uri="{C183D7F6-B498-43B3-948B-1728B52AA6E4}">
                <adec:decorative xmlns:adec="http://schemas.microsoft.com/office/drawing/2017/decorative" val="1"/>
              </a:ext>
            </a:extLst>
          </p:cNvPr>
          <p:cNvSpPr/>
          <p:nvPr/>
        </p:nvSpPr>
        <p:spPr>
          <a:xfrm>
            <a:off x="10408432" y="1797048"/>
            <a:ext cx="1213709" cy="3858613"/>
          </a:xfrm>
          <a:custGeom>
            <a:avLst/>
            <a:gdLst/>
            <a:ahLst/>
            <a:cxnLst/>
            <a:rect l="l" t="t" r="r" b="b"/>
            <a:pathLst>
              <a:path w="1820564" h="5787919" extrusionOk="0">
                <a:moveTo>
                  <a:pt x="0" y="0"/>
                </a:moveTo>
                <a:lnTo>
                  <a:pt x="1820563" y="0"/>
                </a:lnTo>
                <a:lnTo>
                  <a:pt x="1820563" y="5787919"/>
                </a:lnTo>
                <a:lnTo>
                  <a:pt x="0" y="5787919"/>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2" name="Freeform 18" descr="התשובה הנכונה 3">
            <a:extLst>
              <a:ext uri="{FF2B5EF4-FFF2-40B4-BE49-F238E27FC236}">
                <a16:creationId xmlns:a16="http://schemas.microsoft.com/office/drawing/2014/main" id="{1FA4ED87-3D90-4F7B-CFF0-8EB2346173A1}"/>
              </a:ext>
            </a:extLst>
          </p:cNvPr>
          <p:cNvSpPr/>
          <p:nvPr/>
        </p:nvSpPr>
        <p:spPr>
          <a:xfrm>
            <a:off x="565957" y="4979380"/>
            <a:ext cx="1918430" cy="1630680"/>
          </a:xfrm>
          <a:custGeom>
            <a:avLst/>
            <a:gdLst/>
            <a:ahLst/>
            <a:cxnLst/>
            <a:rect l="l" t="t" r="r" b="b"/>
            <a:pathLst>
              <a:path w="2557907" h="2174240">
                <a:moveTo>
                  <a:pt x="0" y="0"/>
                </a:moveTo>
                <a:lnTo>
                  <a:pt x="2557907" y="0"/>
                </a:lnTo>
                <a:lnTo>
                  <a:pt x="2557907" y="2174240"/>
                </a:lnTo>
                <a:lnTo>
                  <a:pt x="0" y="2174240"/>
                </a:lnTo>
                <a:lnTo>
                  <a:pt x="0" y="0"/>
                </a:lnTo>
                <a:close/>
              </a:path>
            </a:pathLst>
          </a:custGeom>
          <a:blipFill>
            <a:blip r:embed="rId4"/>
            <a:stretch>
              <a:fillRect l="-23" r="-25" b="-1"/>
            </a:stretch>
          </a:blipFill>
        </p:spPr>
        <p:txBody>
          <a:bodyPr/>
          <a:lstStyle/>
          <a:p>
            <a:endParaRPr lang="he-IL"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3" name="Google Shape;491;p30">
            <a:extLst>
              <a:ext uri="{FF2B5EF4-FFF2-40B4-BE49-F238E27FC236}">
                <a16:creationId xmlns:a16="http://schemas.microsoft.com/office/drawing/2014/main" id="{6050EBBB-EDF4-64CB-A7EE-94179507444F}"/>
              </a:ext>
            </a:extLst>
          </p:cNvPr>
          <p:cNvSpPr txBox="1">
            <a:spLocks noGrp="1"/>
          </p:cNvSpPr>
          <p:nvPr>
            <p:ph type="title" idx="4294967295"/>
          </p:nvPr>
        </p:nvSpPr>
        <p:spPr>
          <a:xfrm>
            <a:off x="3991190" y="546928"/>
            <a:ext cx="7069545" cy="71109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1001"/>
              </a:lnSpc>
              <a:spcBef>
                <a:spcPts val="0"/>
              </a:spcBef>
              <a:spcAft>
                <a:spcPts val="0"/>
              </a:spcAft>
              <a:buClr>
                <a:srgbClr val="000000"/>
              </a:buClr>
              <a:buSzPts val="4163"/>
              <a:buFont typeface="Arial"/>
              <a:buNone/>
              <a:tabLst/>
              <a:defRPr/>
            </a:pPr>
            <a:r>
              <a:rPr kumimoji="0" lang="he-IL" sz="4163" b="1" i="0" u="none" strike="noStrike" kern="0" cap="none" spc="0" normalizeH="0" baseline="0" noProof="0" dirty="0">
                <a:ln>
                  <a:noFill/>
                </a:ln>
                <a:solidFill>
                  <a:schemeClr val="accent1"/>
                </a:solidFill>
                <a:effectLst/>
                <a:uLnTx/>
                <a:uFillTx/>
                <a:latin typeface="Arial"/>
                <a:ea typeface="Arial"/>
                <a:cs typeface="Arial"/>
                <a:sym typeface="Arial"/>
              </a:rPr>
              <a:t>מה למדנו ?</a:t>
            </a:r>
            <a:endParaRPr kumimoji="0" lang="he-IL" sz="1400" b="1" i="0" u="none" strike="noStrike" kern="0" cap="none" spc="0" normalizeH="0" baseline="0" noProof="0" dirty="0">
              <a:ln>
                <a:noFill/>
              </a:ln>
              <a:solidFill>
                <a:schemeClr val="accent1"/>
              </a:solidFill>
              <a:effectLst/>
              <a:uLnTx/>
              <a:uFillTx/>
              <a:latin typeface="Arial"/>
              <a:ea typeface="Arial"/>
              <a:cs typeface="Arial"/>
              <a:sym typeface="Arial"/>
            </a:endParaRPr>
          </a:p>
        </p:txBody>
      </p:sp>
      <p:sp>
        <p:nvSpPr>
          <p:cNvPr id="511" name="Google Shape;511;p31"/>
          <p:cNvSpPr txBox="1"/>
          <p:nvPr/>
        </p:nvSpPr>
        <p:spPr>
          <a:xfrm>
            <a:off x="-115379" y="1570327"/>
            <a:ext cx="10452740" cy="1511568"/>
          </a:xfrm>
          <a:prstGeom prst="rect">
            <a:avLst/>
          </a:prstGeom>
          <a:noFill/>
          <a:ln>
            <a:noFill/>
          </a:ln>
        </p:spPr>
        <p:txBody>
          <a:bodyPr spcFirstLastPara="1" wrap="square" lIns="0" tIns="0" rIns="0" bIns="0" anchor="t" anchorCtr="0">
            <a:spAutoFit/>
          </a:bodyPr>
          <a:lstStyle/>
          <a:p>
            <a:pPr marL="0" marR="0" lvl="0" indent="0" algn="r" rtl="1">
              <a:lnSpc>
                <a:spcPct val="126991"/>
              </a:lnSpc>
              <a:spcBef>
                <a:spcPts val="0"/>
              </a:spcBef>
              <a:spcAft>
                <a:spcPts val="0"/>
              </a:spcAft>
              <a:buClr>
                <a:srgbClr val="000000"/>
              </a:buClr>
              <a:buSzPts val="2360"/>
              <a:buFont typeface="Arial"/>
              <a:buNone/>
            </a:pPr>
            <a:r>
              <a:rPr lang="iw-IL" sz="2360" b="0" i="0" u="none" strike="noStrike" cap="none" dirty="0">
                <a:solidFill>
                  <a:srgbClr val="28306D"/>
                </a:solidFill>
                <a:latin typeface="Arial"/>
                <a:ea typeface="Arial"/>
                <a:cs typeface="Arial"/>
                <a:sym typeface="Arial"/>
              </a:rPr>
              <a:t>אסף הוא אושיית רשת מוכרת, ובבעלותו חשבונות שונים ברשתות החברתיות שדורשים כניסה באמצעות סיסמה.</a:t>
            </a:r>
            <a:endParaRPr sz="1400" b="0" i="0" u="none" strike="noStrike" cap="none" dirty="0">
              <a:solidFill>
                <a:srgbClr val="000000"/>
              </a:solidFill>
              <a:latin typeface="Arial"/>
              <a:ea typeface="Arial"/>
              <a:cs typeface="Arial"/>
              <a:sym typeface="Arial"/>
            </a:endParaRPr>
          </a:p>
          <a:p>
            <a:pPr marL="0" marR="0" lvl="0" indent="0" algn="r" rtl="1">
              <a:lnSpc>
                <a:spcPct val="126991"/>
              </a:lnSpc>
              <a:spcBef>
                <a:spcPts val="0"/>
              </a:spcBef>
              <a:spcAft>
                <a:spcPts val="0"/>
              </a:spcAft>
              <a:buClr>
                <a:srgbClr val="000000"/>
              </a:buClr>
              <a:buSzPts val="2360"/>
              <a:buFont typeface="Arial"/>
              <a:buNone/>
            </a:pPr>
            <a:r>
              <a:rPr lang="iw-IL" sz="2360" b="0" i="0" u="none" strike="noStrike" cap="none" dirty="0">
                <a:solidFill>
                  <a:srgbClr val="28306D"/>
                </a:solidFill>
                <a:latin typeface="Arial"/>
                <a:ea typeface="Arial"/>
                <a:cs typeface="Arial"/>
                <a:sym typeface="Arial"/>
              </a:rPr>
              <a:t>מה מבין הדרכים הבאות היא הדרך המומלצת ביותר לאבטח סיסמאות אלו?</a:t>
            </a:r>
            <a:endParaRPr sz="1400" b="0" i="0" u="none" strike="noStrike" cap="none" dirty="0">
              <a:solidFill>
                <a:srgbClr val="000000"/>
              </a:solidFill>
              <a:latin typeface="Arial"/>
              <a:ea typeface="Arial"/>
              <a:cs typeface="Arial"/>
              <a:sym typeface="Arial"/>
            </a:endParaRPr>
          </a:p>
          <a:p>
            <a:pPr marL="0" marR="0" lvl="0" indent="0" algn="r" rtl="1">
              <a:lnSpc>
                <a:spcPct val="126991"/>
              </a:lnSpc>
              <a:spcBef>
                <a:spcPts val="0"/>
              </a:spcBef>
              <a:spcAft>
                <a:spcPts val="0"/>
              </a:spcAft>
              <a:buClr>
                <a:srgbClr val="000000"/>
              </a:buClr>
              <a:buSzPts val="2360"/>
              <a:buFont typeface="Arial"/>
              <a:buNone/>
            </a:pPr>
            <a:endParaRPr sz="2360" b="0" i="0" u="none" strike="noStrike" cap="none" dirty="0">
              <a:solidFill>
                <a:srgbClr val="28306D"/>
              </a:solidFill>
              <a:latin typeface="Arial"/>
              <a:ea typeface="Arial"/>
              <a:cs typeface="Arial"/>
              <a:sym typeface="Arial"/>
            </a:endParaRPr>
          </a:p>
        </p:txBody>
      </p:sp>
      <p:sp>
        <p:nvSpPr>
          <p:cNvPr id="512" name="Google Shape;512;p31">
            <a:extLst>
              <a:ext uri="{C183D7F6-B498-43B3-948B-1728B52AA6E4}">
                <adec:decorative xmlns:adec="http://schemas.microsoft.com/office/drawing/2017/decorative" val="1"/>
              </a:ext>
            </a:extLst>
          </p:cNvPr>
          <p:cNvSpPr/>
          <p:nvPr/>
        </p:nvSpPr>
        <p:spPr>
          <a:xfrm>
            <a:off x="8172934" y="2952881"/>
            <a:ext cx="1954197" cy="2616475"/>
          </a:xfrm>
          <a:custGeom>
            <a:avLst/>
            <a:gdLst/>
            <a:ahLst/>
            <a:cxnLst/>
            <a:rect l="l" t="t" r="r" b="b"/>
            <a:pathLst>
              <a:path w="2931296" h="3924713" extrusionOk="0">
                <a:moveTo>
                  <a:pt x="0" y="0"/>
                </a:moveTo>
                <a:lnTo>
                  <a:pt x="2931296" y="0"/>
                </a:lnTo>
                <a:lnTo>
                  <a:pt x="2931296" y="3924713"/>
                </a:lnTo>
                <a:lnTo>
                  <a:pt x="0" y="3924713"/>
                </a:lnTo>
                <a:lnTo>
                  <a:pt x="0" y="0"/>
                </a:lnTo>
                <a:close/>
              </a:path>
            </a:pathLst>
          </a:custGeom>
          <a:blipFill rotWithShape="1">
            <a:blip r:embed="rId3">
              <a:alphaModFix/>
            </a:blip>
            <a:stretch>
              <a:fillRect l="-269" r="-2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13" name="Google Shape;513;p31">
            <a:extLst>
              <a:ext uri="{C183D7F6-B498-43B3-948B-1728B52AA6E4}">
                <adec:decorative xmlns:adec="http://schemas.microsoft.com/office/drawing/2017/decorative" val="0"/>
              </a:ext>
            </a:extLst>
          </p:cNvPr>
          <p:cNvSpPr txBox="1"/>
          <p:nvPr/>
        </p:nvSpPr>
        <p:spPr>
          <a:xfrm>
            <a:off x="7954037" y="2968630"/>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514" name="Google Shape;514;p31"/>
          <p:cNvSpPr txBox="1"/>
          <p:nvPr/>
        </p:nvSpPr>
        <p:spPr>
          <a:xfrm>
            <a:off x="8317828" y="3384550"/>
            <a:ext cx="1518309" cy="1897892"/>
          </a:xfrm>
          <a:prstGeom prst="rect">
            <a:avLst/>
          </a:prstGeom>
          <a:noFill/>
          <a:ln>
            <a:noFill/>
          </a:ln>
        </p:spPr>
        <p:txBody>
          <a:bodyPr spcFirstLastPara="1" wrap="square" lIns="0" tIns="0" rIns="0" bIns="0" anchor="t" anchorCtr="0">
            <a:spAutoFit/>
          </a:bodyPr>
          <a:lstStyle/>
          <a:p>
            <a:pPr marL="0" marR="0" lvl="0" indent="0" algn="r" rtl="1">
              <a:lnSpc>
                <a:spcPct val="136032"/>
              </a:lnSpc>
              <a:spcBef>
                <a:spcPts val="0"/>
              </a:spcBef>
              <a:spcAft>
                <a:spcPts val="0"/>
              </a:spcAft>
              <a:buClr>
                <a:srgbClr val="000000"/>
              </a:buClr>
              <a:buSzPts val="1865"/>
              <a:buFont typeface="Arial"/>
              <a:buNone/>
            </a:pPr>
            <a:r>
              <a:rPr lang="iw-IL" sz="1865" b="0" i="0" u="none" strike="noStrike" cap="none">
                <a:solidFill>
                  <a:srgbClr val="000000"/>
                </a:solidFill>
                <a:latin typeface="Arial"/>
                <a:ea typeface="Arial"/>
                <a:cs typeface="Arial"/>
                <a:sym typeface="Arial"/>
              </a:rPr>
              <a:t>שמירת הסיסמאות כקובץ אלקטרוני בשולחן העבודה במחשב.</a:t>
            </a:r>
            <a:endParaRPr sz="1400" b="0" i="0" u="none" strike="noStrike" cap="none">
              <a:solidFill>
                <a:srgbClr val="000000"/>
              </a:solidFill>
              <a:latin typeface="Arial"/>
              <a:ea typeface="Arial"/>
              <a:cs typeface="Arial"/>
              <a:sym typeface="Arial"/>
            </a:endParaRPr>
          </a:p>
          <a:p>
            <a:pPr marL="0" marR="0" lvl="0" indent="0" algn="ctr" rtl="1">
              <a:lnSpc>
                <a:spcPct val="136032"/>
              </a:lnSpc>
              <a:spcBef>
                <a:spcPts val="0"/>
              </a:spcBef>
              <a:spcAft>
                <a:spcPts val="0"/>
              </a:spcAft>
              <a:buClr>
                <a:srgbClr val="000000"/>
              </a:buClr>
              <a:buSzPts val="1865"/>
              <a:buFont typeface="Arial"/>
              <a:buNone/>
            </a:pPr>
            <a:endParaRPr sz="1865" b="0" i="0" u="none" strike="noStrike" cap="none">
              <a:solidFill>
                <a:srgbClr val="000000"/>
              </a:solidFill>
              <a:latin typeface="Arial"/>
              <a:ea typeface="Arial"/>
              <a:cs typeface="Arial"/>
              <a:sym typeface="Arial"/>
            </a:endParaRPr>
          </a:p>
        </p:txBody>
      </p:sp>
      <p:sp>
        <p:nvSpPr>
          <p:cNvPr id="515" name="Google Shape;515;p31">
            <a:extLst>
              <a:ext uri="{C183D7F6-B498-43B3-948B-1728B52AA6E4}">
                <adec:decorative xmlns:adec="http://schemas.microsoft.com/office/drawing/2017/decorative" val="0"/>
              </a:ext>
            </a:extLst>
          </p:cNvPr>
          <p:cNvSpPr txBox="1"/>
          <p:nvPr/>
        </p:nvSpPr>
        <p:spPr>
          <a:xfrm>
            <a:off x="5836995" y="2968630"/>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516" name="Google Shape;516;p31">
            <a:extLst>
              <a:ext uri="{C183D7F6-B498-43B3-948B-1728B52AA6E4}">
                <adec:decorative xmlns:adec="http://schemas.microsoft.com/office/drawing/2017/decorative" val="0"/>
              </a:ext>
            </a:extLst>
          </p:cNvPr>
          <p:cNvSpPr txBox="1"/>
          <p:nvPr/>
        </p:nvSpPr>
        <p:spPr>
          <a:xfrm>
            <a:off x="6016731" y="3403308"/>
            <a:ext cx="1509232" cy="2424253"/>
          </a:xfrm>
          <a:prstGeom prst="rect">
            <a:avLst/>
          </a:prstGeom>
          <a:noFill/>
          <a:ln>
            <a:noFill/>
          </a:ln>
        </p:spPr>
        <p:txBody>
          <a:bodyPr spcFirstLastPara="1" wrap="square" lIns="0" tIns="0" rIns="0" bIns="0" anchor="t" anchorCtr="0">
            <a:spAutoFit/>
          </a:bodyPr>
          <a:lstStyle/>
          <a:p>
            <a:pPr marL="0" marR="0" lvl="0" indent="0" algn="r" rtl="1">
              <a:lnSpc>
                <a:spcPct val="150000"/>
              </a:lnSpc>
              <a:spcBef>
                <a:spcPts val="0"/>
              </a:spcBef>
              <a:spcAft>
                <a:spcPts val="0"/>
              </a:spcAft>
              <a:buClr>
                <a:srgbClr val="000000"/>
              </a:buClr>
              <a:buSzPts val="2655"/>
              <a:buFont typeface="Arial"/>
              <a:buNone/>
            </a:pPr>
            <a:r>
              <a:rPr lang="iw-IL" sz="2655" b="0" i="0" u="none" strike="noStrike" cap="none" dirty="0">
                <a:solidFill>
                  <a:srgbClr val="000000"/>
                </a:solidFill>
                <a:latin typeface="Arial"/>
                <a:ea typeface="Arial"/>
                <a:cs typeface="Arial"/>
                <a:sym typeface="Arial"/>
              </a:rPr>
              <a:t>שמירת הסיסמאות על דף נייר</a:t>
            </a:r>
            <a:endParaRPr sz="1400" b="0" i="0" u="none" strike="noStrike" cap="none" dirty="0">
              <a:solidFill>
                <a:srgbClr val="000000"/>
              </a:solidFill>
              <a:latin typeface="Arial"/>
              <a:ea typeface="Arial"/>
              <a:cs typeface="Arial"/>
              <a:sym typeface="Arial"/>
            </a:endParaRPr>
          </a:p>
          <a:p>
            <a:pPr marL="0" marR="0" lvl="0" indent="0" algn="r" rtl="1">
              <a:lnSpc>
                <a:spcPct val="136045"/>
              </a:lnSpc>
              <a:spcBef>
                <a:spcPts val="0"/>
              </a:spcBef>
              <a:spcAft>
                <a:spcPts val="0"/>
              </a:spcAft>
              <a:buClr>
                <a:srgbClr val="000000"/>
              </a:buClr>
              <a:buSzPts val="2655"/>
              <a:buFont typeface="Arial"/>
              <a:buNone/>
            </a:pPr>
            <a:endParaRPr sz="2655" b="0" i="0" u="none" strike="noStrike" cap="none" dirty="0">
              <a:solidFill>
                <a:srgbClr val="000000"/>
              </a:solidFill>
              <a:latin typeface="Arial"/>
              <a:ea typeface="Arial"/>
              <a:cs typeface="Arial"/>
              <a:sym typeface="Arial"/>
            </a:endParaRPr>
          </a:p>
        </p:txBody>
      </p:sp>
      <p:sp>
        <p:nvSpPr>
          <p:cNvPr id="517" name="Google Shape;517;p31"/>
          <p:cNvSpPr txBox="1"/>
          <p:nvPr/>
        </p:nvSpPr>
        <p:spPr>
          <a:xfrm>
            <a:off x="3533047" y="2968630"/>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518" name="Google Shape;518;p31"/>
          <p:cNvSpPr txBox="1"/>
          <p:nvPr/>
        </p:nvSpPr>
        <p:spPr>
          <a:xfrm>
            <a:off x="3980891" y="3340100"/>
            <a:ext cx="1294655" cy="2215991"/>
          </a:xfrm>
          <a:prstGeom prst="rect">
            <a:avLst/>
          </a:prstGeom>
          <a:noFill/>
          <a:ln>
            <a:noFill/>
          </a:ln>
        </p:spPr>
        <p:txBody>
          <a:bodyPr spcFirstLastPara="1" wrap="square" lIns="0" tIns="0" rIns="0" bIns="0" anchor="t" anchorCtr="0">
            <a:spAutoFit/>
          </a:bodyPr>
          <a:lstStyle/>
          <a:p>
            <a:pPr marL="0" marR="0" lvl="0" indent="0" algn="r" rtl="1">
              <a:spcBef>
                <a:spcPts val="0"/>
              </a:spcBef>
              <a:spcAft>
                <a:spcPts val="0"/>
              </a:spcAft>
              <a:buClr>
                <a:srgbClr val="000000"/>
              </a:buClr>
              <a:buSzPts val="2089"/>
              <a:buFont typeface="Arial"/>
              <a:buNone/>
            </a:pPr>
            <a:r>
              <a:rPr lang="iw-IL" sz="2400" b="0" i="0" u="none" strike="noStrike" cap="none" dirty="0">
                <a:solidFill>
                  <a:srgbClr val="000000"/>
                </a:solidFill>
                <a:latin typeface="Arial"/>
                <a:ea typeface="Arial"/>
                <a:cs typeface="Arial"/>
                <a:sym typeface="Arial"/>
              </a:rPr>
              <a:t>שמירת הסיסמאות בתוכנה מאובטחת ואמינה.</a:t>
            </a:r>
            <a:endParaRPr sz="1600" b="0" i="0" u="none" strike="noStrike" cap="none" dirty="0">
              <a:solidFill>
                <a:srgbClr val="000000"/>
              </a:solidFill>
              <a:latin typeface="Arial"/>
              <a:ea typeface="Arial"/>
              <a:cs typeface="Arial"/>
              <a:sym typeface="Arial"/>
            </a:endParaRPr>
          </a:p>
          <a:p>
            <a:pPr marL="0" marR="0" lvl="0" indent="0" algn="r" rtl="1">
              <a:spcBef>
                <a:spcPts val="0"/>
              </a:spcBef>
              <a:spcAft>
                <a:spcPts val="0"/>
              </a:spcAft>
              <a:buClr>
                <a:srgbClr val="000000"/>
              </a:buClr>
              <a:buSzPts val="2089"/>
              <a:buFont typeface="Arial"/>
              <a:buNone/>
            </a:pPr>
            <a:endParaRPr sz="2400" b="0" i="0" u="none" strike="noStrike" cap="none" dirty="0">
              <a:solidFill>
                <a:srgbClr val="000000"/>
              </a:solidFill>
              <a:latin typeface="Arial"/>
              <a:ea typeface="Arial"/>
              <a:cs typeface="Arial"/>
              <a:sym typeface="Arial"/>
            </a:endParaRPr>
          </a:p>
        </p:txBody>
      </p:sp>
      <p:sp>
        <p:nvSpPr>
          <p:cNvPr id="519" name="Google Shape;519;p31"/>
          <p:cNvSpPr txBox="1"/>
          <p:nvPr/>
        </p:nvSpPr>
        <p:spPr>
          <a:xfrm>
            <a:off x="1302399" y="2968630"/>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520" name="Google Shape;520;p31"/>
          <p:cNvSpPr txBox="1"/>
          <p:nvPr/>
        </p:nvSpPr>
        <p:spPr>
          <a:xfrm>
            <a:off x="1753425" y="3555709"/>
            <a:ext cx="1492911" cy="1808700"/>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שינון הסיסמאות בעל פה</a:t>
            </a:r>
            <a:endParaRPr sz="1400" b="0" i="0" u="none" strike="noStrike" cap="none">
              <a:solidFill>
                <a:srgbClr val="000000"/>
              </a:solidFill>
              <a:latin typeface="Arial"/>
              <a:ea typeface="Arial"/>
              <a:cs typeface="Arial"/>
              <a:sym typeface="Arial"/>
            </a:endParaRPr>
          </a:p>
          <a:p>
            <a:pPr marL="0" marR="0" lvl="0" indent="0" algn="ctr" rtl="1">
              <a:lnSpc>
                <a:spcPct val="136045"/>
              </a:lnSpc>
              <a:spcBef>
                <a:spcPts val="0"/>
              </a:spcBef>
              <a:spcAft>
                <a:spcPts val="0"/>
              </a:spcAft>
              <a:buClr>
                <a:srgbClr val="000000"/>
              </a:buClr>
              <a:buSzPts val="2655"/>
              <a:buFont typeface="Arial"/>
              <a:buNone/>
            </a:pPr>
            <a:endParaRPr sz="2655" b="0" i="0" u="none" strike="noStrike" cap="none">
              <a:solidFill>
                <a:srgbClr val="000000"/>
              </a:solidFill>
              <a:latin typeface="Arial"/>
              <a:ea typeface="Arial"/>
              <a:cs typeface="Arial"/>
              <a:sym typeface="Arial"/>
            </a:endParaRPr>
          </a:p>
        </p:txBody>
      </p:sp>
      <p:sp>
        <p:nvSpPr>
          <p:cNvPr id="521" name="Google Shape;521;p31">
            <a:extLst>
              <a:ext uri="{C183D7F6-B498-43B3-948B-1728B52AA6E4}">
                <adec:decorative xmlns:adec="http://schemas.microsoft.com/office/drawing/2017/decorative" val="1"/>
              </a:ext>
            </a:extLst>
          </p:cNvPr>
          <p:cNvSpPr/>
          <p:nvPr/>
        </p:nvSpPr>
        <p:spPr>
          <a:xfrm>
            <a:off x="5973306" y="2968630"/>
            <a:ext cx="1964735" cy="2616475"/>
          </a:xfrm>
          <a:custGeom>
            <a:avLst/>
            <a:gdLst/>
            <a:ahLst/>
            <a:cxnLst/>
            <a:rect l="l" t="t" r="r" b="b"/>
            <a:pathLst>
              <a:path w="2947102" h="3924713" extrusionOk="0">
                <a:moveTo>
                  <a:pt x="0" y="0"/>
                </a:moveTo>
                <a:lnTo>
                  <a:pt x="2947103" y="0"/>
                </a:lnTo>
                <a:lnTo>
                  <a:pt x="2947103" y="3924713"/>
                </a:lnTo>
                <a:lnTo>
                  <a:pt x="0" y="392471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22" name="Google Shape;522;p31">
            <a:extLst>
              <a:ext uri="{C183D7F6-B498-43B3-948B-1728B52AA6E4}">
                <adec:decorative xmlns:adec="http://schemas.microsoft.com/office/drawing/2017/decorative" val="1"/>
              </a:ext>
            </a:extLst>
          </p:cNvPr>
          <p:cNvSpPr/>
          <p:nvPr/>
        </p:nvSpPr>
        <p:spPr>
          <a:xfrm>
            <a:off x="3746358" y="2914914"/>
            <a:ext cx="1964735" cy="2616475"/>
          </a:xfrm>
          <a:custGeom>
            <a:avLst/>
            <a:gdLst/>
            <a:ahLst/>
            <a:cxnLst/>
            <a:rect l="l" t="t" r="r" b="b"/>
            <a:pathLst>
              <a:path w="2947102" h="3924713" extrusionOk="0">
                <a:moveTo>
                  <a:pt x="0" y="0"/>
                </a:moveTo>
                <a:lnTo>
                  <a:pt x="2947103" y="0"/>
                </a:lnTo>
                <a:lnTo>
                  <a:pt x="2947103" y="3924713"/>
                </a:lnTo>
                <a:lnTo>
                  <a:pt x="0" y="392471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23" name="Google Shape;523;p31">
            <a:extLst>
              <a:ext uri="{C183D7F6-B498-43B3-948B-1728B52AA6E4}">
                <adec:decorative xmlns:adec="http://schemas.microsoft.com/office/drawing/2017/decorative" val="1"/>
              </a:ext>
            </a:extLst>
          </p:cNvPr>
          <p:cNvSpPr/>
          <p:nvPr/>
        </p:nvSpPr>
        <p:spPr>
          <a:xfrm>
            <a:off x="10416736" y="1797048"/>
            <a:ext cx="1205405" cy="3832213"/>
          </a:xfrm>
          <a:custGeom>
            <a:avLst/>
            <a:gdLst/>
            <a:ahLst/>
            <a:cxnLst/>
            <a:rect l="l" t="t" r="r" b="b"/>
            <a:pathLst>
              <a:path w="1808108" h="5748319" extrusionOk="0">
                <a:moveTo>
                  <a:pt x="0" y="0"/>
                </a:moveTo>
                <a:lnTo>
                  <a:pt x="1808107" y="0"/>
                </a:lnTo>
                <a:lnTo>
                  <a:pt x="1808107" y="5748319"/>
                </a:lnTo>
                <a:lnTo>
                  <a:pt x="0" y="5748319"/>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24" name="Google Shape;524;p31">
            <a:extLst>
              <a:ext uri="{C183D7F6-B498-43B3-948B-1728B52AA6E4}">
                <adec:decorative xmlns:adec="http://schemas.microsoft.com/office/drawing/2017/decorative" val="1"/>
              </a:ext>
            </a:extLst>
          </p:cNvPr>
          <p:cNvSpPr/>
          <p:nvPr/>
        </p:nvSpPr>
        <p:spPr>
          <a:xfrm>
            <a:off x="1554917" y="2932964"/>
            <a:ext cx="1964735" cy="2616475"/>
          </a:xfrm>
          <a:custGeom>
            <a:avLst/>
            <a:gdLst/>
            <a:ahLst/>
            <a:cxnLst/>
            <a:rect l="l" t="t" r="r" b="b"/>
            <a:pathLst>
              <a:path w="2947102" h="3924713" extrusionOk="0">
                <a:moveTo>
                  <a:pt x="0" y="0"/>
                </a:moveTo>
                <a:lnTo>
                  <a:pt x="2947102" y="0"/>
                </a:lnTo>
                <a:lnTo>
                  <a:pt x="2947102" y="3924713"/>
                </a:lnTo>
                <a:lnTo>
                  <a:pt x="0" y="392471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pic>
        <p:nvPicPr>
          <p:cNvPr id="7" name="Picture 6" descr="תשובה נכונה 4">
            <a:extLst>
              <a:ext uri="{FF2B5EF4-FFF2-40B4-BE49-F238E27FC236}">
                <a16:creationId xmlns:a16="http://schemas.microsoft.com/office/drawing/2014/main" id="{6086B1DE-C341-8C63-2DD3-93A48375D99F}"/>
              </a:ext>
            </a:extLst>
          </p:cNvPr>
          <p:cNvPicPr>
            <a:picLocks noChangeAspect="1"/>
          </p:cNvPicPr>
          <p:nvPr/>
        </p:nvPicPr>
        <p:blipFill>
          <a:blip r:embed="rId4"/>
          <a:stretch>
            <a:fillRect/>
          </a:stretch>
        </p:blipFill>
        <p:spPr>
          <a:xfrm>
            <a:off x="1477072" y="4994120"/>
            <a:ext cx="1920406" cy="16338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3" name="Google Shape;491;p30">
            <a:extLst>
              <a:ext uri="{FF2B5EF4-FFF2-40B4-BE49-F238E27FC236}">
                <a16:creationId xmlns:a16="http://schemas.microsoft.com/office/drawing/2014/main" id="{84733DEE-8DF5-570F-3195-07EBC9F7BA48}"/>
              </a:ext>
              <a:ext uri="{C183D7F6-B498-43B3-948B-1728B52AA6E4}">
                <adec:decorative xmlns:adec="http://schemas.microsoft.com/office/drawing/2017/decorative" val="1"/>
              </a:ext>
            </a:extLst>
          </p:cNvPr>
          <p:cNvSpPr txBox="1"/>
          <p:nvPr/>
        </p:nvSpPr>
        <p:spPr>
          <a:xfrm>
            <a:off x="3991190" y="546928"/>
            <a:ext cx="7069545" cy="711092"/>
          </a:xfrm>
          <a:prstGeom prst="rect">
            <a:avLst/>
          </a:prstGeom>
          <a:noFill/>
          <a:ln>
            <a:noFill/>
          </a:ln>
        </p:spPr>
        <p:txBody>
          <a:bodyPr spcFirstLastPara="1" wrap="square" lIns="0" tIns="0" rIns="0" bIns="0" anchor="t" anchorCtr="0">
            <a:spAutoFit/>
          </a:bodyPr>
          <a:lstStyle/>
          <a:p>
            <a:pPr marL="0" marR="0" lvl="0" indent="0" algn="ctr" rtl="0">
              <a:lnSpc>
                <a:spcPct val="111001"/>
              </a:lnSpc>
              <a:spcBef>
                <a:spcPts val="0"/>
              </a:spcBef>
              <a:spcAft>
                <a:spcPts val="0"/>
              </a:spcAft>
              <a:buClr>
                <a:srgbClr val="000000"/>
              </a:buClr>
              <a:buSzPts val="4163"/>
              <a:buFont typeface="Arial"/>
              <a:buNone/>
            </a:pPr>
            <a:r>
              <a:rPr lang="he-IL" sz="4163" b="1" i="0" u="none" strike="noStrike" cap="none" dirty="0">
                <a:solidFill>
                  <a:schemeClr val="accent1"/>
                </a:solidFill>
                <a:latin typeface="Arial"/>
                <a:ea typeface="Arial"/>
                <a:cs typeface="Arial"/>
                <a:sym typeface="Arial"/>
              </a:rPr>
              <a:t>מה למדנו ?</a:t>
            </a:r>
            <a:endParaRPr sz="1400" b="1" i="0" u="none" strike="noStrike" cap="none" dirty="0">
              <a:solidFill>
                <a:schemeClr val="accent1"/>
              </a:solidFill>
              <a:latin typeface="Arial"/>
              <a:ea typeface="Arial"/>
              <a:cs typeface="Arial"/>
              <a:sym typeface="Arial"/>
            </a:endParaRPr>
          </a:p>
        </p:txBody>
      </p:sp>
      <p:sp>
        <p:nvSpPr>
          <p:cNvPr id="531" name="Google Shape;531;p32"/>
          <p:cNvSpPr txBox="1"/>
          <p:nvPr/>
        </p:nvSpPr>
        <p:spPr>
          <a:xfrm>
            <a:off x="677368" y="1430845"/>
            <a:ext cx="9449764" cy="1314527"/>
          </a:xfrm>
          <a:prstGeom prst="rect">
            <a:avLst/>
          </a:prstGeom>
          <a:noFill/>
          <a:ln>
            <a:noFill/>
          </a:ln>
        </p:spPr>
        <p:txBody>
          <a:bodyPr spcFirstLastPara="1" wrap="square" lIns="0" tIns="0" rIns="0" bIns="0" anchor="t" anchorCtr="0">
            <a:spAutoFit/>
          </a:bodyPr>
          <a:lstStyle/>
          <a:p>
            <a:pPr marL="0" marR="0" lvl="0" indent="0" algn="r" rtl="1">
              <a:lnSpc>
                <a:spcPct val="127001"/>
              </a:lnSpc>
              <a:spcBef>
                <a:spcPts val="0"/>
              </a:spcBef>
              <a:spcAft>
                <a:spcPts val="0"/>
              </a:spcAft>
              <a:buClr>
                <a:srgbClr val="000000"/>
              </a:buClr>
              <a:buSzPts val="2748"/>
              <a:buFont typeface="Arial"/>
              <a:buNone/>
            </a:pPr>
            <a:r>
              <a:rPr lang="iw-IL" sz="2748" b="0" i="0" u="none" strike="noStrike" cap="none" dirty="0">
                <a:solidFill>
                  <a:srgbClr val="28306D"/>
                </a:solidFill>
                <a:latin typeface="Arial"/>
                <a:ea typeface="Arial"/>
                <a:cs typeface="Arial"/>
                <a:sym typeface="Arial"/>
              </a:rPr>
              <a:t>נועה, חברתו של רוני, המליצה לו לבצע </a:t>
            </a:r>
            <a:r>
              <a:rPr lang="iw-IL" sz="2748" b="0" i="0" u="none" strike="noStrike" cap="none" dirty="0">
                <a:solidFill>
                  <a:srgbClr val="FF3131"/>
                </a:solidFill>
                <a:latin typeface="Arial"/>
                <a:ea typeface="Arial"/>
                <a:cs typeface="Arial"/>
                <a:sym typeface="Arial"/>
              </a:rPr>
              <a:t>אימות דו-שלבי</a:t>
            </a:r>
            <a:r>
              <a:rPr lang="iw-IL" sz="2748" b="0" i="0" u="none" strike="noStrike" cap="none" dirty="0">
                <a:solidFill>
                  <a:srgbClr val="28306D"/>
                </a:solidFill>
                <a:latin typeface="Arial"/>
                <a:ea typeface="Arial"/>
                <a:cs typeface="Arial"/>
                <a:sym typeface="Arial"/>
              </a:rPr>
              <a:t> בכל המכשירים שברשותו. רוני מתנגד לכך וטוען שמספיקה סיסמה חזקה אחת.</a:t>
            </a:r>
            <a:endParaRPr sz="1400" b="0" i="0" u="none" strike="noStrike" cap="none" dirty="0">
              <a:solidFill>
                <a:srgbClr val="000000"/>
              </a:solidFill>
              <a:latin typeface="Arial"/>
              <a:ea typeface="Arial"/>
              <a:cs typeface="Arial"/>
              <a:sym typeface="Arial"/>
            </a:endParaRPr>
          </a:p>
          <a:p>
            <a:pPr marL="0" marR="0" lvl="0" indent="0" algn="r" rtl="1">
              <a:lnSpc>
                <a:spcPct val="127001"/>
              </a:lnSpc>
              <a:spcBef>
                <a:spcPts val="0"/>
              </a:spcBef>
              <a:spcAft>
                <a:spcPts val="0"/>
              </a:spcAft>
              <a:buClr>
                <a:srgbClr val="000000"/>
              </a:buClr>
              <a:buSzPts val="2748"/>
              <a:buFont typeface="Arial"/>
              <a:buNone/>
            </a:pPr>
            <a:endParaRPr sz="2748" b="0" i="0" u="none" strike="noStrike" cap="none" dirty="0">
              <a:solidFill>
                <a:srgbClr val="28306D"/>
              </a:solidFill>
              <a:latin typeface="Arial"/>
              <a:ea typeface="Arial"/>
              <a:cs typeface="Arial"/>
              <a:sym typeface="Arial"/>
            </a:endParaRPr>
          </a:p>
        </p:txBody>
      </p:sp>
      <p:sp>
        <p:nvSpPr>
          <p:cNvPr id="533" name="Google Shape;533;p32"/>
          <p:cNvSpPr txBox="1"/>
          <p:nvPr/>
        </p:nvSpPr>
        <p:spPr>
          <a:xfrm>
            <a:off x="6459118" y="3169636"/>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dirty="0">
                <a:solidFill>
                  <a:srgbClr val="000000"/>
                </a:solidFill>
                <a:latin typeface="Arial"/>
                <a:ea typeface="Arial"/>
                <a:cs typeface="Arial"/>
                <a:sym typeface="Arial"/>
              </a:rPr>
              <a:t>1.</a:t>
            </a:r>
            <a:endParaRPr sz="1400" b="0" i="0" u="none" strike="noStrike" cap="none" dirty="0">
              <a:solidFill>
                <a:srgbClr val="000000"/>
              </a:solidFill>
              <a:latin typeface="Arial"/>
              <a:ea typeface="Arial"/>
              <a:cs typeface="Arial"/>
              <a:sym typeface="Arial"/>
            </a:endParaRPr>
          </a:p>
        </p:txBody>
      </p:sp>
      <p:sp>
        <p:nvSpPr>
          <p:cNvPr id="534" name="Google Shape;534;p32"/>
          <p:cNvSpPr txBox="1"/>
          <p:nvPr/>
        </p:nvSpPr>
        <p:spPr>
          <a:xfrm>
            <a:off x="5810361" y="3614551"/>
            <a:ext cx="3177281" cy="1909049"/>
          </a:xfrm>
          <a:prstGeom prst="rect">
            <a:avLst/>
          </a:prstGeom>
          <a:noFill/>
          <a:ln>
            <a:noFill/>
          </a:ln>
        </p:spPr>
        <p:txBody>
          <a:bodyPr spcFirstLastPara="1" wrap="square" lIns="0" tIns="0" rIns="0" bIns="0" anchor="t" anchorCtr="0">
            <a:spAutoFit/>
          </a:bodyPr>
          <a:lstStyle/>
          <a:p>
            <a:pPr marL="0" marR="0" lvl="0" indent="0" algn="ctr" rtl="1">
              <a:lnSpc>
                <a:spcPct val="136002"/>
              </a:lnSpc>
              <a:spcBef>
                <a:spcPts val="0"/>
              </a:spcBef>
              <a:spcAft>
                <a:spcPts val="0"/>
              </a:spcAft>
              <a:buClr>
                <a:srgbClr val="000000"/>
              </a:buClr>
              <a:buSzPts val="2797"/>
              <a:buFont typeface="Arial"/>
              <a:buNone/>
            </a:pPr>
            <a:r>
              <a:rPr lang="iw-IL" sz="2797" b="0" i="0" u="none" strike="noStrike" cap="none" dirty="0">
                <a:solidFill>
                  <a:srgbClr val="000000"/>
                </a:solidFill>
                <a:latin typeface="Arial"/>
                <a:ea typeface="Arial"/>
                <a:cs typeface="Arial"/>
                <a:sym typeface="Arial"/>
              </a:rPr>
              <a:t>נועה צודקת, כיוון שאימות דו-שלבי מהווה שכבת הגנה נוספת.</a:t>
            </a:r>
            <a:endParaRPr sz="1400" b="0" i="0" u="none" strike="noStrike" cap="none" dirty="0">
              <a:solidFill>
                <a:srgbClr val="000000"/>
              </a:solidFill>
              <a:latin typeface="Arial"/>
              <a:ea typeface="Arial"/>
              <a:cs typeface="Arial"/>
              <a:sym typeface="Arial"/>
            </a:endParaRPr>
          </a:p>
          <a:p>
            <a:pPr marL="0" marR="0" lvl="0" indent="0" algn="r" rtl="1">
              <a:lnSpc>
                <a:spcPct val="136002"/>
              </a:lnSpc>
              <a:spcBef>
                <a:spcPts val="0"/>
              </a:spcBef>
              <a:spcAft>
                <a:spcPts val="0"/>
              </a:spcAft>
              <a:buClr>
                <a:srgbClr val="000000"/>
              </a:buClr>
              <a:buSzPts val="2797"/>
              <a:buFont typeface="Arial"/>
              <a:buNone/>
            </a:pPr>
            <a:endParaRPr sz="2797" b="0" i="0" u="none" strike="noStrike" cap="none" dirty="0">
              <a:solidFill>
                <a:srgbClr val="000000"/>
              </a:solidFill>
              <a:latin typeface="Arial"/>
              <a:ea typeface="Arial"/>
              <a:cs typeface="Arial"/>
              <a:sym typeface="Arial"/>
            </a:endParaRPr>
          </a:p>
        </p:txBody>
      </p:sp>
      <p:sp>
        <p:nvSpPr>
          <p:cNvPr id="535" name="Google Shape;535;p32"/>
          <p:cNvSpPr txBox="1"/>
          <p:nvPr/>
        </p:nvSpPr>
        <p:spPr>
          <a:xfrm>
            <a:off x="1520657" y="3227103"/>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536" name="Google Shape;536;p32"/>
          <p:cNvSpPr txBox="1"/>
          <p:nvPr/>
        </p:nvSpPr>
        <p:spPr>
          <a:xfrm>
            <a:off x="989162" y="3571588"/>
            <a:ext cx="3366938" cy="2585323"/>
          </a:xfrm>
          <a:prstGeom prst="rect">
            <a:avLst/>
          </a:prstGeom>
          <a:noFill/>
          <a:ln>
            <a:noFill/>
          </a:ln>
        </p:spPr>
        <p:txBody>
          <a:bodyPr spcFirstLastPara="1" wrap="square" lIns="0" tIns="0" rIns="0" bIns="0" anchor="t" anchorCtr="0">
            <a:spAutoFit/>
          </a:bodyPr>
          <a:lstStyle/>
          <a:p>
            <a:pPr marL="0" marR="0" lvl="0" indent="0" algn="ctr" rtl="1">
              <a:lnSpc>
                <a:spcPct val="150000"/>
              </a:lnSpc>
              <a:spcBef>
                <a:spcPts val="0"/>
              </a:spcBef>
              <a:spcAft>
                <a:spcPts val="0"/>
              </a:spcAft>
              <a:buClr>
                <a:srgbClr val="000000"/>
              </a:buClr>
              <a:buSzPts val="2655"/>
              <a:buFont typeface="Arial"/>
              <a:buNone/>
            </a:pPr>
            <a:r>
              <a:rPr lang="iw-IL" sz="2800" b="0" i="0" u="none" strike="noStrike" cap="none" dirty="0">
                <a:solidFill>
                  <a:srgbClr val="000000"/>
                </a:solidFill>
                <a:latin typeface="Arial"/>
                <a:ea typeface="Arial"/>
                <a:cs typeface="Arial"/>
                <a:sym typeface="Arial"/>
              </a:rPr>
              <a:t>להשתמש בסיסמה נפוצה כדי שלא ישכח אותה.</a:t>
            </a:r>
            <a:endParaRPr sz="2800" b="0" i="0" u="none" strike="noStrike" cap="none" dirty="0">
              <a:solidFill>
                <a:srgbClr val="000000"/>
              </a:solidFill>
              <a:latin typeface="Arial"/>
              <a:ea typeface="Arial"/>
              <a:cs typeface="Arial"/>
              <a:sym typeface="Arial"/>
            </a:endParaRPr>
          </a:p>
          <a:p>
            <a:pPr marL="0" marR="0" lvl="0" indent="0" algn="ctr" rtl="1">
              <a:lnSpc>
                <a:spcPct val="150000"/>
              </a:lnSpc>
              <a:spcBef>
                <a:spcPts val="0"/>
              </a:spcBef>
              <a:spcAft>
                <a:spcPts val="0"/>
              </a:spcAft>
              <a:buClr>
                <a:srgbClr val="000000"/>
              </a:buClr>
              <a:buSzPts val="2655"/>
              <a:buFont typeface="Arial"/>
              <a:buNone/>
            </a:pPr>
            <a:endParaRPr sz="2800" b="0" i="0" u="none" strike="noStrike" cap="none" dirty="0">
              <a:solidFill>
                <a:srgbClr val="000000"/>
              </a:solidFill>
              <a:latin typeface="Arial"/>
              <a:ea typeface="Arial"/>
              <a:cs typeface="Arial"/>
              <a:sym typeface="Arial"/>
            </a:endParaRPr>
          </a:p>
        </p:txBody>
      </p:sp>
      <p:sp>
        <p:nvSpPr>
          <p:cNvPr id="537" name="Google Shape;537;p32">
            <a:extLst>
              <a:ext uri="{C183D7F6-B498-43B3-948B-1728B52AA6E4}">
                <adec:decorative xmlns:adec="http://schemas.microsoft.com/office/drawing/2017/decorative" val="1"/>
              </a:ext>
            </a:extLst>
          </p:cNvPr>
          <p:cNvSpPr/>
          <p:nvPr/>
        </p:nvSpPr>
        <p:spPr>
          <a:xfrm rot="5400000">
            <a:off x="6072581" y="2578874"/>
            <a:ext cx="2652839" cy="3551887"/>
          </a:xfrm>
          <a:custGeom>
            <a:avLst/>
            <a:gdLst/>
            <a:ahLst/>
            <a:cxnLst/>
            <a:rect l="l" t="t" r="r" b="b"/>
            <a:pathLst>
              <a:path w="3979259" h="5327830" extrusionOk="0">
                <a:moveTo>
                  <a:pt x="0" y="0"/>
                </a:moveTo>
                <a:lnTo>
                  <a:pt x="3979259" y="0"/>
                </a:lnTo>
                <a:lnTo>
                  <a:pt x="3979259" y="5327831"/>
                </a:lnTo>
                <a:lnTo>
                  <a:pt x="0" y="5327831"/>
                </a:lnTo>
                <a:lnTo>
                  <a:pt x="0" y="0"/>
                </a:lnTo>
                <a:close/>
              </a:path>
            </a:pathLst>
          </a:custGeom>
          <a:blipFill rotWithShape="1">
            <a:blip r:embed="rId3">
              <a:alphaModFix/>
            </a:blip>
            <a:stretch>
              <a:fillRect l="-53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38" name="Google Shape;538;p32">
            <a:extLst>
              <a:ext uri="{C183D7F6-B498-43B3-948B-1728B52AA6E4}">
                <adec:decorative xmlns:adec="http://schemas.microsoft.com/office/drawing/2017/decorative" val="1"/>
              </a:ext>
            </a:extLst>
          </p:cNvPr>
          <p:cNvSpPr/>
          <p:nvPr/>
        </p:nvSpPr>
        <p:spPr>
          <a:xfrm rot="5400000">
            <a:off x="1429161" y="2699435"/>
            <a:ext cx="2652839" cy="3532837"/>
          </a:xfrm>
          <a:custGeom>
            <a:avLst/>
            <a:gdLst/>
            <a:ahLst/>
            <a:cxnLst/>
            <a:rect l="l" t="t" r="r" b="b"/>
            <a:pathLst>
              <a:path w="3979259" h="5299255" extrusionOk="0">
                <a:moveTo>
                  <a:pt x="0" y="0"/>
                </a:moveTo>
                <a:lnTo>
                  <a:pt x="3979259" y="0"/>
                </a:lnTo>
                <a:lnTo>
                  <a:pt x="3979259" y="5299255"/>
                </a:lnTo>
                <a:lnTo>
                  <a:pt x="0" y="529925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pic>
        <p:nvPicPr>
          <p:cNvPr id="5" name="Picture 4" descr="תשובה נכונה 1">
            <a:extLst>
              <a:ext uri="{FF2B5EF4-FFF2-40B4-BE49-F238E27FC236}">
                <a16:creationId xmlns:a16="http://schemas.microsoft.com/office/drawing/2014/main" id="{6E4FE3F1-F951-3CBD-C6B2-BD78F49BEF4F}"/>
              </a:ext>
            </a:extLst>
          </p:cNvPr>
          <p:cNvPicPr>
            <a:picLocks noChangeAspect="1"/>
          </p:cNvPicPr>
          <p:nvPr/>
        </p:nvPicPr>
        <p:blipFill>
          <a:blip r:embed="rId4"/>
          <a:stretch>
            <a:fillRect/>
          </a:stretch>
        </p:blipFill>
        <p:spPr>
          <a:xfrm>
            <a:off x="7611092" y="4943121"/>
            <a:ext cx="1920406" cy="16338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3" name="Google Shape;491;p30">
            <a:extLst>
              <a:ext uri="{FF2B5EF4-FFF2-40B4-BE49-F238E27FC236}">
                <a16:creationId xmlns:a16="http://schemas.microsoft.com/office/drawing/2014/main" id="{AAD51A6D-1345-3558-47A5-DEC9D94A197D}"/>
              </a:ext>
            </a:extLst>
          </p:cNvPr>
          <p:cNvSpPr txBox="1">
            <a:spLocks noGrp="1"/>
          </p:cNvSpPr>
          <p:nvPr>
            <p:ph type="title" idx="4294967295"/>
          </p:nvPr>
        </p:nvSpPr>
        <p:spPr>
          <a:xfrm>
            <a:off x="3991190" y="546928"/>
            <a:ext cx="7069545" cy="71109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1001"/>
              </a:lnSpc>
              <a:spcBef>
                <a:spcPts val="0"/>
              </a:spcBef>
              <a:spcAft>
                <a:spcPts val="0"/>
              </a:spcAft>
              <a:buClr>
                <a:srgbClr val="000000"/>
              </a:buClr>
              <a:buSzPts val="4163"/>
              <a:buFont typeface="Arial"/>
              <a:buNone/>
              <a:tabLst/>
              <a:defRPr/>
            </a:pPr>
            <a:r>
              <a:rPr kumimoji="0" lang="he-IL" sz="4163" b="1" i="0" u="none" strike="noStrike" kern="0" cap="none" spc="0" normalizeH="0" baseline="0" noProof="0" dirty="0">
                <a:ln>
                  <a:noFill/>
                </a:ln>
                <a:solidFill>
                  <a:schemeClr val="accent1"/>
                </a:solidFill>
                <a:effectLst/>
                <a:uLnTx/>
                <a:uFillTx/>
                <a:latin typeface="Arial"/>
                <a:ea typeface="Arial"/>
                <a:cs typeface="Arial"/>
                <a:sym typeface="Arial"/>
              </a:rPr>
              <a:t>מה למדנו ?</a:t>
            </a:r>
            <a:endParaRPr kumimoji="0" lang="he-IL" sz="1400" b="1" i="0" u="none" strike="noStrike" kern="0" cap="none" spc="0" normalizeH="0" baseline="0" noProof="0" dirty="0">
              <a:ln>
                <a:noFill/>
              </a:ln>
              <a:solidFill>
                <a:schemeClr val="accent1"/>
              </a:solidFill>
              <a:effectLst/>
              <a:uLnTx/>
              <a:uFillTx/>
              <a:latin typeface="Arial"/>
              <a:ea typeface="Arial"/>
              <a:cs typeface="Arial"/>
              <a:sym typeface="Arial"/>
            </a:endParaRPr>
          </a:p>
        </p:txBody>
      </p:sp>
      <p:sp>
        <p:nvSpPr>
          <p:cNvPr id="547" name="Google Shape;547;p33"/>
          <p:cNvSpPr txBox="1"/>
          <p:nvPr/>
        </p:nvSpPr>
        <p:spPr>
          <a:xfrm>
            <a:off x="364993" y="1435097"/>
            <a:ext cx="9449764" cy="865686"/>
          </a:xfrm>
          <a:prstGeom prst="rect">
            <a:avLst/>
          </a:prstGeom>
          <a:noFill/>
          <a:ln>
            <a:noFill/>
          </a:ln>
        </p:spPr>
        <p:txBody>
          <a:bodyPr spcFirstLastPara="1" wrap="square" lIns="0" tIns="0" rIns="0" bIns="0" anchor="t" anchorCtr="0">
            <a:spAutoFit/>
          </a:bodyPr>
          <a:lstStyle/>
          <a:p>
            <a:pPr marL="0" marR="0" lvl="0" indent="0" algn="r" rtl="1">
              <a:lnSpc>
                <a:spcPct val="127001"/>
              </a:lnSpc>
              <a:spcBef>
                <a:spcPts val="0"/>
              </a:spcBef>
              <a:spcAft>
                <a:spcPts val="0"/>
              </a:spcAft>
              <a:buClr>
                <a:srgbClr val="000000"/>
              </a:buClr>
              <a:buSzPts val="2748"/>
              <a:buFont typeface="Arial"/>
              <a:buNone/>
            </a:pPr>
            <a:r>
              <a:rPr lang="iw-IL" sz="2748" b="0" i="0" u="none" strike="noStrike" cap="none" dirty="0">
                <a:solidFill>
                  <a:srgbClr val="28306D"/>
                </a:solidFill>
                <a:latin typeface="Arial"/>
                <a:ea typeface="Arial"/>
                <a:cs typeface="Arial"/>
                <a:sym typeface="Arial"/>
              </a:rPr>
              <a:t>הורדתם אפליקציה לטלפון וקפצה לכם בקשה לאשר הרשאות גישה למיקרופון, לאנשי הקשר ולשירותי מיקום</a:t>
            </a:r>
            <a:endParaRPr sz="1400" b="0" i="0" u="none" strike="noStrike" cap="none" dirty="0">
              <a:solidFill>
                <a:srgbClr val="000000"/>
              </a:solidFill>
              <a:latin typeface="Arial"/>
              <a:ea typeface="Arial"/>
              <a:cs typeface="Arial"/>
              <a:sym typeface="Arial"/>
            </a:endParaRPr>
          </a:p>
        </p:txBody>
      </p:sp>
      <p:sp>
        <p:nvSpPr>
          <p:cNvPr id="548" name="Google Shape;548;p33"/>
          <p:cNvSpPr txBox="1"/>
          <p:nvPr/>
        </p:nvSpPr>
        <p:spPr>
          <a:xfrm>
            <a:off x="7012965" y="2556759"/>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549" name="Google Shape;549;p33"/>
          <p:cNvSpPr txBox="1"/>
          <p:nvPr/>
        </p:nvSpPr>
        <p:spPr>
          <a:xfrm>
            <a:off x="7159787" y="3121450"/>
            <a:ext cx="2303948" cy="1874039"/>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877" dirty="0"/>
              <a:t>לאשר גישה רק לשירותי מיקום.</a:t>
            </a:r>
            <a:endParaRPr sz="2877" dirty="0"/>
          </a:p>
          <a:p>
            <a:pPr marL="0" marR="0" lvl="0" indent="0" algn="ctr" rtl="1">
              <a:lnSpc>
                <a:spcPct val="136045"/>
              </a:lnSpc>
              <a:spcBef>
                <a:spcPts val="0"/>
              </a:spcBef>
              <a:spcAft>
                <a:spcPts val="0"/>
              </a:spcAft>
              <a:buClr>
                <a:srgbClr val="000000"/>
              </a:buClr>
              <a:buSzPts val="2655"/>
              <a:buFont typeface="Arial"/>
              <a:buNone/>
            </a:pPr>
            <a:endParaRPr sz="3200" b="0" i="0" u="none" strike="noStrike" cap="none" dirty="0">
              <a:solidFill>
                <a:srgbClr val="000000"/>
              </a:solidFill>
              <a:latin typeface="Arial"/>
              <a:ea typeface="Arial"/>
              <a:cs typeface="Arial"/>
              <a:sym typeface="Arial"/>
            </a:endParaRPr>
          </a:p>
        </p:txBody>
      </p:sp>
      <p:sp>
        <p:nvSpPr>
          <p:cNvPr id="550" name="Google Shape;550;p33"/>
          <p:cNvSpPr txBox="1"/>
          <p:nvPr/>
        </p:nvSpPr>
        <p:spPr>
          <a:xfrm>
            <a:off x="3991190" y="2537709"/>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551" name="Google Shape;551;p33"/>
          <p:cNvSpPr txBox="1"/>
          <p:nvPr/>
        </p:nvSpPr>
        <p:spPr>
          <a:xfrm>
            <a:off x="4051016" y="3068415"/>
            <a:ext cx="2184297" cy="3639394"/>
          </a:xfrm>
          <a:prstGeom prst="rect">
            <a:avLst/>
          </a:prstGeom>
          <a:noFill/>
          <a:ln>
            <a:noFill/>
          </a:ln>
        </p:spPr>
        <p:txBody>
          <a:bodyPr spcFirstLastPara="1" wrap="square" lIns="0" tIns="0" rIns="0" bIns="0" anchor="t" anchorCtr="0">
            <a:spAutoFit/>
          </a:bodyPr>
          <a:lstStyle/>
          <a:p>
            <a:pPr marL="0" marR="0" lvl="0" indent="0" algn="ctr" rtl="1">
              <a:spcBef>
                <a:spcPts val="0"/>
              </a:spcBef>
              <a:spcAft>
                <a:spcPts val="0"/>
              </a:spcAft>
              <a:buClr>
                <a:srgbClr val="000000"/>
              </a:buClr>
              <a:buSzPts val="2180"/>
              <a:buFont typeface="Arial"/>
              <a:buNone/>
            </a:pPr>
            <a:r>
              <a:rPr lang="iw-IL" sz="2877" dirty="0"/>
              <a:t>לבחון את הבקשה, ולהעניק גישה רק למידע שהאפליקציה באמת זקוקה לו כדי לפעול.</a:t>
            </a:r>
            <a:endParaRPr sz="2877" dirty="0"/>
          </a:p>
          <a:p>
            <a:pPr marL="0" marR="0" lvl="0" indent="0" algn="r" rtl="1">
              <a:lnSpc>
                <a:spcPct val="161055"/>
              </a:lnSpc>
              <a:spcBef>
                <a:spcPts val="0"/>
              </a:spcBef>
              <a:spcAft>
                <a:spcPts val="0"/>
              </a:spcAft>
              <a:buClr>
                <a:srgbClr val="000000"/>
              </a:buClr>
              <a:buSzPts val="2180"/>
              <a:buFont typeface="Arial"/>
              <a:buNone/>
            </a:pPr>
            <a:endParaRPr sz="2180" b="0" i="0" u="none" strike="noStrike" cap="none" dirty="0">
              <a:solidFill>
                <a:srgbClr val="000000"/>
              </a:solidFill>
              <a:latin typeface="Arial"/>
              <a:ea typeface="Arial"/>
              <a:cs typeface="Arial"/>
              <a:sym typeface="Arial"/>
            </a:endParaRPr>
          </a:p>
        </p:txBody>
      </p:sp>
      <p:sp>
        <p:nvSpPr>
          <p:cNvPr id="555" name="Google Shape;555;p33"/>
          <p:cNvSpPr txBox="1"/>
          <p:nvPr/>
        </p:nvSpPr>
        <p:spPr>
          <a:xfrm>
            <a:off x="980631" y="2644709"/>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dirty="0">
                <a:solidFill>
                  <a:srgbClr val="000000"/>
                </a:solidFill>
                <a:latin typeface="Arial"/>
                <a:ea typeface="Arial"/>
                <a:cs typeface="Arial"/>
                <a:sym typeface="Arial"/>
              </a:rPr>
              <a:t>3.</a:t>
            </a:r>
            <a:endParaRPr sz="1400" b="0" i="0" u="none" strike="noStrike" cap="none" dirty="0">
              <a:solidFill>
                <a:srgbClr val="000000"/>
              </a:solidFill>
              <a:latin typeface="Arial"/>
              <a:ea typeface="Arial"/>
              <a:cs typeface="Arial"/>
              <a:sym typeface="Arial"/>
            </a:endParaRPr>
          </a:p>
        </p:txBody>
      </p:sp>
      <p:sp>
        <p:nvSpPr>
          <p:cNvPr id="556" name="Google Shape;556;p33"/>
          <p:cNvSpPr txBox="1"/>
          <p:nvPr/>
        </p:nvSpPr>
        <p:spPr>
          <a:xfrm>
            <a:off x="1056092" y="2980465"/>
            <a:ext cx="2153028" cy="2818657"/>
          </a:xfrm>
          <a:prstGeom prst="rect">
            <a:avLst/>
          </a:prstGeom>
          <a:noFill/>
          <a:ln>
            <a:noFill/>
          </a:ln>
        </p:spPr>
        <p:txBody>
          <a:bodyPr spcFirstLastPara="1" wrap="square" lIns="0" tIns="0" rIns="0" bIns="0" anchor="t" anchorCtr="0">
            <a:spAutoFit/>
          </a:bodyPr>
          <a:lstStyle/>
          <a:p>
            <a:pPr marL="0" marR="0" lvl="0" indent="0" algn="ctr" rtl="1">
              <a:lnSpc>
                <a:spcPct val="159019"/>
              </a:lnSpc>
              <a:spcBef>
                <a:spcPts val="0"/>
              </a:spcBef>
              <a:spcAft>
                <a:spcPts val="0"/>
              </a:spcAft>
              <a:buClr>
                <a:srgbClr val="000000"/>
              </a:buClr>
              <a:buSzPts val="2877"/>
              <a:buFont typeface="Arial"/>
              <a:buNone/>
            </a:pPr>
            <a:r>
              <a:rPr lang="iw-IL" sz="2877" b="0" i="0" u="none" strike="noStrike" cap="none" dirty="0">
                <a:solidFill>
                  <a:srgbClr val="000000"/>
                </a:solidFill>
                <a:latin typeface="Arial"/>
                <a:ea typeface="Arial"/>
                <a:cs typeface="Arial"/>
                <a:sym typeface="Arial"/>
              </a:rPr>
              <a:t>לאשר את כל הבקשות כי כנראה יש בהן צורך.</a:t>
            </a:r>
            <a:endParaRPr sz="1400" b="0" i="0" u="none" strike="noStrike" cap="none" dirty="0">
              <a:solidFill>
                <a:srgbClr val="000000"/>
              </a:solidFill>
              <a:latin typeface="Arial"/>
              <a:ea typeface="Arial"/>
              <a:cs typeface="Arial"/>
              <a:sym typeface="Arial"/>
            </a:endParaRPr>
          </a:p>
          <a:p>
            <a:pPr marL="0" marR="0" lvl="0" indent="0" algn="ctr" rtl="1">
              <a:lnSpc>
                <a:spcPct val="136044"/>
              </a:lnSpc>
              <a:spcBef>
                <a:spcPts val="0"/>
              </a:spcBef>
              <a:spcAft>
                <a:spcPts val="0"/>
              </a:spcAft>
              <a:buClr>
                <a:srgbClr val="000000"/>
              </a:buClr>
              <a:buSzPts val="2877"/>
              <a:buFont typeface="Arial"/>
              <a:buNone/>
            </a:pPr>
            <a:endParaRPr sz="2877" b="0" i="0" u="none" strike="noStrike" cap="none" dirty="0">
              <a:solidFill>
                <a:srgbClr val="000000"/>
              </a:solidFill>
              <a:latin typeface="Arial"/>
              <a:ea typeface="Arial"/>
              <a:cs typeface="Arial"/>
              <a:sym typeface="Arial"/>
            </a:endParaRPr>
          </a:p>
        </p:txBody>
      </p:sp>
      <p:sp>
        <p:nvSpPr>
          <p:cNvPr id="552" name="Google Shape;552;p33">
            <a:extLst>
              <a:ext uri="{C183D7F6-B498-43B3-948B-1728B52AA6E4}">
                <adec:decorative xmlns:adec="http://schemas.microsoft.com/office/drawing/2017/decorative" val="1"/>
              </a:ext>
            </a:extLst>
          </p:cNvPr>
          <p:cNvSpPr/>
          <p:nvPr/>
        </p:nvSpPr>
        <p:spPr>
          <a:xfrm>
            <a:off x="6985341" y="2537709"/>
            <a:ext cx="2652839" cy="3702793"/>
          </a:xfrm>
          <a:custGeom>
            <a:avLst/>
            <a:gdLst/>
            <a:ahLst/>
            <a:cxnLst/>
            <a:rect l="l" t="t" r="r" b="b"/>
            <a:pathLst>
              <a:path w="3979259" h="5327830" extrusionOk="0">
                <a:moveTo>
                  <a:pt x="0" y="0"/>
                </a:moveTo>
                <a:lnTo>
                  <a:pt x="3979259" y="0"/>
                </a:lnTo>
                <a:lnTo>
                  <a:pt x="3979259" y="5327830"/>
                </a:lnTo>
                <a:lnTo>
                  <a:pt x="0" y="5327830"/>
                </a:lnTo>
                <a:lnTo>
                  <a:pt x="0" y="0"/>
                </a:lnTo>
                <a:close/>
              </a:path>
            </a:pathLst>
          </a:custGeom>
          <a:blipFill rotWithShape="1">
            <a:blip r:embed="rId3">
              <a:alphaModFix/>
            </a:blip>
            <a:stretch>
              <a:fillRect l="-269" r="-2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53" name="Google Shape;553;p33">
            <a:extLst>
              <a:ext uri="{C183D7F6-B498-43B3-948B-1728B52AA6E4}">
                <adec:decorative xmlns:adec="http://schemas.microsoft.com/office/drawing/2017/decorative" val="1"/>
              </a:ext>
            </a:extLst>
          </p:cNvPr>
          <p:cNvSpPr/>
          <p:nvPr/>
        </p:nvSpPr>
        <p:spPr>
          <a:xfrm>
            <a:off x="3816744" y="2608279"/>
            <a:ext cx="2652839" cy="3702793"/>
          </a:xfrm>
          <a:custGeom>
            <a:avLst/>
            <a:gdLst/>
            <a:ahLst/>
            <a:cxnLst/>
            <a:rect l="l" t="t" r="r" b="b"/>
            <a:pathLst>
              <a:path w="3979259" h="5299255" extrusionOk="0">
                <a:moveTo>
                  <a:pt x="0" y="0"/>
                </a:moveTo>
                <a:lnTo>
                  <a:pt x="3979259" y="0"/>
                </a:lnTo>
                <a:lnTo>
                  <a:pt x="3979259" y="5299255"/>
                </a:lnTo>
                <a:lnTo>
                  <a:pt x="0" y="529925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54" name="Google Shape;554;p33">
            <a:extLst>
              <a:ext uri="{C183D7F6-B498-43B3-948B-1728B52AA6E4}">
                <adec:decorative xmlns:adec="http://schemas.microsoft.com/office/drawing/2017/decorative" val="1"/>
              </a:ext>
            </a:extLst>
          </p:cNvPr>
          <p:cNvSpPr/>
          <p:nvPr/>
        </p:nvSpPr>
        <p:spPr>
          <a:xfrm>
            <a:off x="806186" y="2626577"/>
            <a:ext cx="2652839" cy="3532837"/>
          </a:xfrm>
          <a:custGeom>
            <a:avLst/>
            <a:gdLst/>
            <a:ahLst/>
            <a:cxnLst/>
            <a:rect l="l" t="t" r="r" b="b"/>
            <a:pathLst>
              <a:path w="3979259" h="5299255" extrusionOk="0">
                <a:moveTo>
                  <a:pt x="0" y="0"/>
                </a:moveTo>
                <a:lnTo>
                  <a:pt x="3979259" y="0"/>
                </a:lnTo>
                <a:lnTo>
                  <a:pt x="3979259" y="5299255"/>
                </a:lnTo>
                <a:lnTo>
                  <a:pt x="0" y="529925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pic>
        <p:nvPicPr>
          <p:cNvPr id="5" name="Picture 4" descr="תשובה נכונה 2">
            <a:extLst>
              <a:ext uri="{FF2B5EF4-FFF2-40B4-BE49-F238E27FC236}">
                <a16:creationId xmlns:a16="http://schemas.microsoft.com/office/drawing/2014/main" id="{02637CEB-271D-A8CF-5BA8-401D1D68E1BD}"/>
              </a:ext>
            </a:extLst>
          </p:cNvPr>
          <p:cNvPicPr>
            <a:picLocks noChangeAspect="1"/>
          </p:cNvPicPr>
          <p:nvPr/>
        </p:nvPicPr>
        <p:blipFill>
          <a:blip r:embed="rId4"/>
          <a:stretch>
            <a:fillRect/>
          </a:stretch>
        </p:blipFill>
        <p:spPr>
          <a:xfrm>
            <a:off x="3350614" y="5180939"/>
            <a:ext cx="1920406" cy="16338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3" name="Google Shape;491;p30">
            <a:extLst>
              <a:ext uri="{FF2B5EF4-FFF2-40B4-BE49-F238E27FC236}">
                <a16:creationId xmlns:a16="http://schemas.microsoft.com/office/drawing/2014/main" id="{4C284185-2F11-01D7-50EF-BBA3D3541C56}"/>
              </a:ext>
            </a:extLst>
          </p:cNvPr>
          <p:cNvSpPr txBox="1">
            <a:spLocks noGrp="1"/>
          </p:cNvSpPr>
          <p:nvPr>
            <p:ph type="title" idx="4294967295"/>
          </p:nvPr>
        </p:nvSpPr>
        <p:spPr>
          <a:xfrm>
            <a:off x="3991190" y="546928"/>
            <a:ext cx="7069545" cy="71109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1001"/>
              </a:lnSpc>
              <a:spcBef>
                <a:spcPts val="0"/>
              </a:spcBef>
              <a:spcAft>
                <a:spcPts val="0"/>
              </a:spcAft>
              <a:buClr>
                <a:srgbClr val="000000"/>
              </a:buClr>
              <a:buSzPts val="4163"/>
              <a:buFont typeface="Arial"/>
              <a:buNone/>
              <a:tabLst/>
              <a:defRPr/>
            </a:pPr>
            <a:r>
              <a:rPr kumimoji="0" lang="he-IL" sz="4163" b="1" i="0" u="none" strike="noStrike" kern="0" cap="none" spc="0" normalizeH="0" baseline="0" noProof="0" dirty="0">
                <a:ln>
                  <a:noFill/>
                </a:ln>
                <a:solidFill>
                  <a:schemeClr val="accent1"/>
                </a:solidFill>
                <a:effectLst/>
                <a:uLnTx/>
                <a:uFillTx/>
                <a:latin typeface="Arial"/>
                <a:ea typeface="Arial"/>
                <a:cs typeface="Arial"/>
                <a:sym typeface="Arial"/>
              </a:rPr>
              <a:t>מה למדנו ?</a:t>
            </a:r>
            <a:endParaRPr kumimoji="0" lang="he-IL" sz="1400" b="1" i="0" u="none" strike="noStrike" kern="0" cap="none" spc="0" normalizeH="0" baseline="0" noProof="0" dirty="0">
              <a:ln>
                <a:noFill/>
              </a:ln>
              <a:solidFill>
                <a:schemeClr val="accent1"/>
              </a:solidFill>
              <a:effectLst/>
              <a:uLnTx/>
              <a:uFillTx/>
              <a:latin typeface="Arial"/>
              <a:ea typeface="Arial"/>
              <a:cs typeface="Arial"/>
              <a:sym typeface="Arial"/>
            </a:endParaRPr>
          </a:p>
        </p:txBody>
      </p:sp>
      <p:sp>
        <p:nvSpPr>
          <p:cNvPr id="565" name="Google Shape;565;p34"/>
          <p:cNvSpPr txBox="1"/>
          <p:nvPr/>
        </p:nvSpPr>
        <p:spPr>
          <a:xfrm>
            <a:off x="835895" y="1282702"/>
            <a:ext cx="9669739" cy="938077"/>
          </a:xfrm>
          <a:prstGeom prst="rect">
            <a:avLst/>
          </a:prstGeom>
          <a:noFill/>
          <a:ln>
            <a:noFill/>
          </a:ln>
        </p:spPr>
        <p:txBody>
          <a:bodyPr spcFirstLastPara="1" wrap="square" lIns="0" tIns="0" rIns="0" bIns="0" anchor="t" anchorCtr="0">
            <a:spAutoFit/>
          </a:bodyPr>
          <a:lstStyle/>
          <a:p>
            <a:pPr marL="0" marR="0" lvl="0" indent="0" algn="just" rtl="1">
              <a:lnSpc>
                <a:spcPct val="127047"/>
              </a:lnSpc>
              <a:spcBef>
                <a:spcPts val="0"/>
              </a:spcBef>
              <a:spcAft>
                <a:spcPts val="0"/>
              </a:spcAft>
              <a:buClr>
                <a:srgbClr val="000000"/>
              </a:buClr>
              <a:buSzPts val="1819"/>
              <a:buFont typeface="Arial"/>
              <a:buNone/>
            </a:pPr>
            <a:r>
              <a:rPr lang="iw-IL" sz="2400" b="0" i="0" u="none" strike="noStrike" cap="none" dirty="0">
                <a:solidFill>
                  <a:srgbClr val="28306D"/>
                </a:solidFill>
                <a:latin typeface="Arial"/>
                <a:ea typeface="Arial"/>
                <a:cs typeface="Arial"/>
                <a:sym typeface="Arial"/>
              </a:rPr>
              <a:t>רוני שוחח עם חבריו על כרטיסים לפסטיבל, ומיד לאחר מכן קיבל הודעת </a:t>
            </a:r>
            <a:r>
              <a:rPr lang="en-US" sz="2400" b="0" i="0" u="none" strike="noStrike" cap="none" dirty="0">
                <a:solidFill>
                  <a:srgbClr val="28306D"/>
                </a:solidFill>
                <a:latin typeface="Arial"/>
                <a:ea typeface="Arial"/>
                <a:cs typeface="Arial"/>
                <a:sym typeface="Arial"/>
              </a:rPr>
              <a:t>SMS </a:t>
            </a:r>
            <a:r>
              <a:rPr lang="iw-IL" sz="2400" b="0" i="0" u="none" strike="noStrike" cap="none" dirty="0">
                <a:solidFill>
                  <a:srgbClr val="28306D"/>
                </a:solidFill>
                <a:latin typeface="Arial"/>
                <a:ea typeface="Arial"/>
                <a:cs typeface="Arial"/>
                <a:sym typeface="Arial"/>
              </a:rPr>
              <a:t>המבשרת לו על "זכייה בהגרלה</a:t>
            </a:r>
            <a:r>
              <a:rPr lang="he-IL" sz="2400" b="0" i="0" u="none" strike="noStrike" cap="none" dirty="0">
                <a:solidFill>
                  <a:srgbClr val="28306D"/>
                </a:solidFill>
                <a:latin typeface="Arial"/>
                <a:ea typeface="Arial"/>
                <a:cs typeface="Arial"/>
                <a:sym typeface="Arial"/>
              </a:rPr>
              <a:t>"</a:t>
            </a:r>
            <a:r>
              <a:rPr lang="iw-IL" sz="2400" b="0" i="0" u="none" strike="noStrike" cap="none" dirty="0">
                <a:solidFill>
                  <a:srgbClr val="28306D"/>
                </a:solidFill>
                <a:latin typeface="Arial"/>
                <a:ea typeface="Arial"/>
                <a:cs typeface="Arial"/>
                <a:sym typeface="Arial"/>
              </a:rPr>
              <a:t> לכרטיס מוזל</a:t>
            </a:r>
            <a:r>
              <a:rPr lang="he-IL" sz="2400" b="0" i="0" u="none" strike="noStrike" cap="none" dirty="0">
                <a:solidFill>
                  <a:srgbClr val="28306D"/>
                </a:solidFill>
                <a:latin typeface="Arial"/>
                <a:ea typeface="Arial"/>
                <a:cs typeface="Arial"/>
                <a:sym typeface="Arial"/>
              </a:rPr>
              <a:t>, </a:t>
            </a:r>
            <a:r>
              <a:rPr lang="iw-IL" sz="2400" b="0" i="0" u="none" strike="noStrike" cap="none" dirty="0">
                <a:solidFill>
                  <a:srgbClr val="28306D"/>
                </a:solidFill>
                <a:latin typeface="Arial"/>
                <a:ea typeface="Arial"/>
                <a:cs typeface="Arial"/>
                <a:sym typeface="Arial"/>
              </a:rPr>
              <a:t>לוח</a:t>
            </a:r>
            <a:r>
              <a:rPr lang="he-IL" sz="2400" b="0" i="0" u="none" strike="noStrike" cap="none" dirty="0">
                <a:solidFill>
                  <a:srgbClr val="28306D"/>
                </a:solidFill>
                <a:latin typeface="Arial"/>
                <a:ea typeface="Arial"/>
                <a:cs typeface="Arial"/>
                <a:sym typeface="Arial"/>
              </a:rPr>
              <a:t>ץ</a:t>
            </a:r>
            <a:r>
              <a:rPr lang="iw-IL" sz="2400" b="0" i="0" u="none" strike="noStrike" cap="none" dirty="0">
                <a:solidFill>
                  <a:srgbClr val="28306D"/>
                </a:solidFill>
                <a:latin typeface="Arial"/>
                <a:ea typeface="Arial"/>
                <a:cs typeface="Arial"/>
                <a:sym typeface="Arial"/>
              </a:rPr>
              <a:t> עליו </a:t>
            </a:r>
            <a:r>
              <a:rPr lang="he-IL" sz="2400" b="0" i="0" u="none" strike="noStrike" cap="none" dirty="0">
                <a:solidFill>
                  <a:srgbClr val="28306D"/>
                </a:solidFill>
                <a:latin typeface="Arial"/>
                <a:ea typeface="Arial"/>
                <a:cs typeface="Arial"/>
                <a:sym typeface="Arial"/>
              </a:rPr>
              <a:t>ונכנס</a:t>
            </a:r>
            <a:r>
              <a:rPr lang="iw-IL" sz="2400" b="0" i="0" u="none" strike="noStrike" cap="none" dirty="0">
                <a:solidFill>
                  <a:srgbClr val="28306D"/>
                </a:solidFill>
                <a:latin typeface="Arial"/>
                <a:ea typeface="Arial"/>
                <a:cs typeface="Arial"/>
                <a:sym typeface="Arial"/>
              </a:rPr>
              <a:t> לקישור חיצוני</a:t>
            </a:r>
            <a:r>
              <a:rPr lang="he-IL" sz="2400" dirty="0">
                <a:solidFill>
                  <a:srgbClr val="28306D"/>
                </a:solidFill>
              </a:rPr>
              <a:t>. </a:t>
            </a:r>
            <a:endParaRPr sz="1800" b="0" i="0" u="none" strike="noStrike" cap="none" dirty="0">
              <a:solidFill>
                <a:srgbClr val="000000"/>
              </a:solidFill>
              <a:latin typeface="Arial"/>
              <a:ea typeface="Arial"/>
              <a:cs typeface="Arial"/>
              <a:sym typeface="Arial"/>
            </a:endParaRPr>
          </a:p>
        </p:txBody>
      </p:sp>
      <p:sp>
        <p:nvSpPr>
          <p:cNvPr id="566" name="Google Shape;566;p34"/>
          <p:cNvSpPr txBox="1"/>
          <p:nvPr/>
        </p:nvSpPr>
        <p:spPr>
          <a:xfrm>
            <a:off x="846676" y="2288458"/>
            <a:ext cx="9669739" cy="469039"/>
          </a:xfrm>
          <a:prstGeom prst="rect">
            <a:avLst/>
          </a:prstGeom>
          <a:noFill/>
          <a:ln>
            <a:noFill/>
          </a:ln>
        </p:spPr>
        <p:txBody>
          <a:bodyPr spcFirstLastPara="1" wrap="square" lIns="0" tIns="0" rIns="0" bIns="0" anchor="t" anchorCtr="0">
            <a:spAutoFit/>
          </a:bodyPr>
          <a:lstStyle/>
          <a:p>
            <a:pPr marL="0" marR="0" lvl="0" indent="0" algn="just" rtl="1">
              <a:lnSpc>
                <a:spcPct val="127047"/>
              </a:lnSpc>
              <a:spcBef>
                <a:spcPts val="0"/>
              </a:spcBef>
              <a:spcAft>
                <a:spcPts val="0"/>
              </a:spcAft>
              <a:buClr>
                <a:srgbClr val="000000"/>
              </a:buClr>
              <a:buSzPts val="1819"/>
              <a:buFont typeface="Arial"/>
              <a:buNone/>
            </a:pPr>
            <a:r>
              <a:rPr lang="he-IL" sz="2400" b="0" i="0" u="none" strike="noStrike" cap="none" dirty="0">
                <a:solidFill>
                  <a:srgbClr val="28306D"/>
                </a:solidFill>
                <a:latin typeface="Arial"/>
                <a:ea typeface="Arial"/>
                <a:cs typeface="Arial"/>
                <a:sym typeface="Arial"/>
              </a:rPr>
              <a:t>מסתבר שרוני עבר </a:t>
            </a:r>
            <a:r>
              <a:rPr lang="iw-IL" sz="2400" b="0" i="0" u="none" strike="noStrike" cap="none" dirty="0">
                <a:solidFill>
                  <a:srgbClr val="28306D"/>
                </a:solidFill>
                <a:latin typeface="Arial"/>
                <a:ea typeface="Arial"/>
                <a:cs typeface="Arial"/>
                <a:sym typeface="Arial"/>
              </a:rPr>
              <a:t>הונאה ברשת באמצעות פישינג </a:t>
            </a:r>
            <a:r>
              <a:rPr lang="he-IL" sz="2400" b="0" i="0" u="none" strike="noStrike" cap="none" dirty="0">
                <a:solidFill>
                  <a:srgbClr val="28306D"/>
                </a:solidFill>
                <a:latin typeface="Arial"/>
                <a:ea typeface="Arial"/>
                <a:cs typeface="Arial"/>
                <a:sym typeface="Arial"/>
              </a:rPr>
              <a:t>(</a:t>
            </a:r>
            <a:r>
              <a:rPr lang="iw-IL" sz="2400" b="0" i="0" u="none" strike="noStrike" cap="none" dirty="0">
                <a:solidFill>
                  <a:srgbClr val="28306D"/>
                </a:solidFill>
                <a:latin typeface="Arial"/>
                <a:ea typeface="Arial"/>
                <a:cs typeface="Arial"/>
                <a:sym typeface="Arial"/>
              </a:rPr>
              <a:t>דיוג</a:t>
            </a:r>
            <a:r>
              <a:rPr lang="he-IL" sz="2400" b="0" i="0" u="none" strike="noStrike" cap="none" dirty="0">
                <a:solidFill>
                  <a:srgbClr val="28306D"/>
                </a:solidFill>
                <a:latin typeface="Arial"/>
                <a:ea typeface="Arial"/>
                <a:cs typeface="Arial"/>
                <a:sym typeface="Arial"/>
              </a:rPr>
              <a:t>)</a:t>
            </a:r>
            <a:r>
              <a:rPr lang="iw-IL" sz="2400" b="0" i="0" u="none" strike="noStrike" cap="none" dirty="0">
                <a:solidFill>
                  <a:srgbClr val="28306D"/>
                </a:solidFill>
                <a:latin typeface="Arial"/>
                <a:ea typeface="Arial"/>
                <a:cs typeface="Arial"/>
                <a:sym typeface="Arial"/>
              </a:rPr>
              <a:t> מסוג:</a:t>
            </a:r>
            <a:endParaRPr sz="1800" b="0" i="0" u="none" strike="noStrike" cap="none" dirty="0">
              <a:solidFill>
                <a:srgbClr val="000000"/>
              </a:solidFill>
              <a:latin typeface="Arial"/>
              <a:ea typeface="Arial"/>
              <a:cs typeface="Arial"/>
              <a:sym typeface="Arial"/>
            </a:endParaRPr>
          </a:p>
        </p:txBody>
      </p:sp>
      <p:sp>
        <p:nvSpPr>
          <p:cNvPr id="567" name="Google Shape;567;p34"/>
          <p:cNvSpPr txBox="1"/>
          <p:nvPr/>
        </p:nvSpPr>
        <p:spPr>
          <a:xfrm>
            <a:off x="6985342" y="3152488"/>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568" name="Google Shape;568;p34"/>
          <p:cNvSpPr txBox="1"/>
          <p:nvPr/>
        </p:nvSpPr>
        <p:spPr>
          <a:xfrm>
            <a:off x="7029248" y="4095458"/>
            <a:ext cx="2303948" cy="1106841"/>
          </a:xfrm>
          <a:prstGeom prst="rect">
            <a:avLst/>
          </a:prstGeom>
          <a:noFill/>
          <a:ln>
            <a:noFill/>
          </a:ln>
        </p:spPr>
        <p:txBody>
          <a:bodyPr spcFirstLastPara="1" wrap="square" lIns="0" tIns="0" rIns="0" bIns="0" anchor="t" anchorCtr="0">
            <a:spAutoFit/>
          </a:bodyPr>
          <a:lstStyle/>
          <a:p>
            <a:pPr marL="0" marR="0" lvl="0" indent="0" algn="ctr" rtl="1">
              <a:lnSpc>
                <a:spcPct val="136002"/>
              </a:lnSpc>
              <a:spcBef>
                <a:spcPts val="0"/>
              </a:spcBef>
              <a:spcAft>
                <a:spcPts val="0"/>
              </a:spcAft>
              <a:buClr>
                <a:srgbClr val="000000"/>
              </a:buClr>
              <a:buSzPts val="3322"/>
              <a:buFont typeface="Arial"/>
              <a:buNone/>
            </a:pPr>
            <a:r>
              <a:rPr lang="iw-IL" sz="3322" b="0" i="0" u="none" strike="noStrike" cap="none">
                <a:solidFill>
                  <a:srgbClr val="000000"/>
                </a:solidFill>
                <a:latin typeface="Arial"/>
                <a:ea typeface="Arial"/>
                <a:cs typeface="Arial"/>
                <a:sym typeface="Arial"/>
              </a:rPr>
              <a:t>דיוג קולי</a:t>
            </a:r>
            <a:endParaRPr sz="1400" b="0" i="0" u="none" strike="noStrike" cap="none">
              <a:solidFill>
                <a:srgbClr val="000000"/>
              </a:solidFill>
              <a:latin typeface="Arial"/>
              <a:ea typeface="Arial"/>
              <a:cs typeface="Arial"/>
              <a:sym typeface="Arial"/>
            </a:endParaRPr>
          </a:p>
          <a:p>
            <a:pPr marL="0" marR="0" lvl="0" indent="0" algn="ctr" rtl="1">
              <a:lnSpc>
                <a:spcPct val="136002"/>
              </a:lnSpc>
              <a:spcBef>
                <a:spcPts val="0"/>
              </a:spcBef>
              <a:spcAft>
                <a:spcPts val="0"/>
              </a:spcAft>
              <a:buClr>
                <a:srgbClr val="000000"/>
              </a:buClr>
              <a:buSzPts val="3322"/>
              <a:buFont typeface="Arial"/>
              <a:buNone/>
            </a:pPr>
            <a:endParaRPr sz="3322" b="0" i="0" u="none" strike="noStrike" cap="none">
              <a:solidFill>
                <a:srgbClr val="000000"/>
              </a:solidFill>
              <a:latin typeface="Arial"/>
              <a:ea typeface="Arial"/>
              <a:cs typeface="Arial"/>
              <a:sym typeface="Arial"/>
            </a:endParaRPr>
          </a:p>
        </p:txBody>
      </p:sp>
      <p:sp>
        <p:nvSpPr>
          <p:cNvPr id="569" name="Google Shape;569;p34"/>
          <p:cNvSpPr txBox="1"/>
          <p:nvPr/>
        </p:nvSpPr>
        <p:spPr>
          <a:xfrm>
            <a:off x="3991190" y="3152488"/>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570" name="Google Shape;570;p34"/>
          <p:cNvSpPr txBox="1"/>
          <p:nvPr/>
        </p:nvSpPr>
        <p:spPr>
          <a:xfrm>
            <a:off x="3991190" y="4095458"/>
            <a:ext cx="2303948" cy="1106841"/>
          </a:xfrm>
          <a:prstGeom prst="rect">
            <a:avLst/>
          </a:prstGeom>
          <a:noFill/>
          <a:ln>
            <a:noFill/>
          </a:ln>
        </p:spPr>
        <p:txBody>
          <a:bodyPr spcFirstLastPara="1" wrap="square" lIns="0" tIns="0" rIns="0" bIns="0" anchor="t" anchorCtr="0">
            <a:spAutoFit/>
          </a:bodyPr>
          <a:lstStyle/>
          <a:p>
            <a:pPr marL="0" marR="0" lvl="0" indent="0" algn="ctr" rtl="1">
              <a:lnSpc>
                <a:spcPct val="136002"/>
              </a:lnSpc>
              <a:spcBef>
                <a:spcPts val="0"/>
              </a:spcBef>
              <a:spcAft>
                <a:spcPts val="0"/>
              </a:spcAft>
              <a:buClr>
                <a:srgbClr val="000000"/>
              </a:buClr>
              <a:buSzPts val="3322"/>
              <a:buFont typeface="Arial"/>
              <a:buNone/>
            </a:pPr>
            <a:r>
              <a:rPr lang="iw-IL" sz="3322" b="0" i="0" u="none" strike="noStrike" cap="none">
                <a:solidFill>
                  <a:srgbClr val="000000"/>
                </a:solidFill>
                <a:latin typeface="Arial"/>
                <a:ea typeface="Arial"/>
                <a:cs typeface="Arial"/>
                <a:sym typeface="Arial"/>
              </a:rPr>
              <a:t>דיוג ממוקד</a:t>
            </a:r>
            <a:endParaRPr sz="1400" b="0" i="0" u="none" strike="noStrike" cap="none">
              <a:solidFill>
                <a:srgbClr val="000000"/>
              </a:solidFill>
              <a:latin typeface="Arial"/>
              <a:ea typeface="Arial"/>
              <a:cs typeface="Arial"/>
              <a:sym typeface="Arial"/>
            </a:endParaRPr>
          </a:p>
          <a:p>
            <a:pPr marL="0" marR="0" lvl="0" indent="0" algn="ctr" rtl="1">
              <a:lnSpc>
                <a:spcPct val="136002"/>
              </a:lnSpc>
              <a:spcBef>
                <a:spcPts val="0"/>
              </a:spcBef>
              <a:spcAft>
                <a:spcPts val="0"/>
              </a:spcAft>
              <a:buClr>
                <a:srgbClr val="000000"/>
              </a:buClr>
              <a:buSzPts val="3322"/>
              <a:buFont typeface="Arial"/>
              <a:buNone/>
            </a:pPr>
            <a:endParaRPr sz="3322" b="0" i="0" u="none" strike="noStrike" cap="none">
              <a:solidFill>
                <a:srgbClr val="000000"/>
              </a:solidFill>
              <a:latin typeface="Arial"/>
              <a:ea typeface="Arial"/>
              <a:cs typeface="Arial"/>
              <a:sym typeface="Arial"/>
            </a:endParaRPr>
          </a:p>
        </p:txBody>
      </p:sp>
      <p:sp>
        <p:nvSpPr>
          <p:cNvPr id="571" name="Google Shape;571;p34"/>
          <p:cNvSpPr txBox="1"/>
          <p:nvPr/>
        </p:nvSpPr>
        <p:spPr>
          <a:xfrm>
            <a:off x="846676" y="3152488"/>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572" name="Google Shape;572;p34"/>
          <p:cNvSpPr txBox="1"/>
          <p:nvPr/>
        </p:nvSpPr>
        <p:spPr>
          <a:xfrm>
            <a:off x="997596" y="3660779"/>
            <a:ext cx="2153028" cy="2228752"/>
          </a:xfrm>
          <a:prstGeom prst="rect">
            <a:avLst/>
          </a:prstGeom>
          <a:noFill/>
          <a:ln>
            <a:noFill/>
          </a:ln>
        </p:spPr>
        <p:txBody>
          <a:bodyPr spcFirstLastPara="1" wrap="square" lIns="0" tIns="0" rIns="0" bIns="0" anchor="t" anchorCtr="0">
            <a:spAutoFit/>
          </a:bodyPr>
          <a:lstStyle/>
          <a:p>
            <a:pPr marL="0" marR="0" lvl="0" indent="0" algn="r" rtl="1">
              <a:lnSpc>
                <a:spcPct val="159019"/>
              </a:lnSpc>
              <a:spcBef>
                <a:spcPts val="0"/>
              </a:spcBef>
              <a:spcAft>
                <a:spcPts val="0"/>
              </a:spcAft>
              <a:buClr>
                <a:srgbClr val="000000"/>
              </a:buClr>
              <a:buSzPts val="2877"/>
              <a:buFont typeface="Arial"/>
              <a:buNone/>
            </a:pPr>
            <a:r>
              <a:rPr lang="iw-IL" sz="2877" b="0" i="0" u="none" strike="noStrike" cap="none">
                <a:solidFill>
                  <a:srgbClr val="000000"/>
                </a:solidFill>
                <a:latin typeface="Arial"/>
                <a:ea typeface="Arial"/>
                <a:cs typeface="Arial"/>
                <a:sym typeface="Arial"/>
              </a:rPr>
              <a:t>דיוג באמצעות "דיפ פייק"</a:t>
            </a:r>
            <a:endParaRPr sz="1400" b="0" i="0" u="none" strike="noStrike" cap="none">
              <a:solidFill>
                <a:srgbClr val="000000"/>
              </a:solidFill>
              <a:latin typeface="Arial"/>
              <a:ea typeface="Arial"/>
              <a:cs typeface="Arial"/>
              <a:sym typeface="Arial"/>
            </a:endParaRPr>
          </a:p>
          <a:p>
            <a:pPr marL="0" marR="0" lvl="0" indent="0" algn="r" rtl="1">
              <a:lnSpc>
                <a:spcPct val="159019"/>
              </a:lnSpc>
              <a:spcBef>
                <a:spcPts val="0"/>
              </a:spcBef>
              <a:spcAft>
                <a:spcPts val="0"/>
              </a:spcAft>
              <a:buClr>
                <a:srgbClr val="000000"/>
              </a:buClr>
              <a:buSzPts val="2877"/>
              <a:buFont typeface="Arial"/>
              <a:buNone/>
            </a:pPr>
            <a:endParaRPr sz="2877" b="0" i="0" u="none" strike="noStrike" cap="none">
              <a:solidFill>
                <a:srgbClr val="000000"/>
              </a:solidFill>
              <a:latin typeface="Arial"/>
              <a:ea typeface="Arial"/>
              <a:cs typeface="Arial"/>
              <a:sym typeface="Arial"/>
            </a:endParaRPr>
          </a:p>
          <a:p>
            <a:pPr marL="0" marR="0" lvl="0" indent="0" algn="r" rtl="1">
              <a:lnSpc>
                <a:spcPct val="136044"/>
              </a:lnSpc>
              <a:spcBef>
                <a:spcPts val="0"/>
              </a:spcBef>
              <a:spcAft>
                <a:spcPts val="0"/>
              </a:spcAft>
              <a:buClr>
                <a:srgbClr val="000000"/>
              </a:buClr>
              <a:buSzPts val="2877"/>
              <a:buFont typeface="Arial"/>
              <a:buNone/>
            </a:pPr>
            <a:endParaRPr sz="2877" b="0" i="0" u="none" strike="noStrike" cap="none">
              <a:solidFill>
                <a:srgbClr val="000000"/>
              </a:solidFill>
              <a:latin typeface="Arial"/>
              <a:ea typeface="Arial"/>
              <a:cs typeface="Arial"/>
              <a:sym typeface="Arial"/>
            </a:endParaRPr>
          </a:p>
        </p:txBody>
      </p:sp>
      <p:sp>
        <p:nvSpPr>
          <p:cNvPr id="573" name="Google Shape;573;p34">
            <a:extLst>
              <a:ext uri="{C183D7F6-B498-43B3-948B-1728B52AA6E4}">
                <adec:decorative xmlns:adec="http://schemas.microsoft.com/office/drawing/2017/decorative" val="1"/>
              </a:ext>
            </a:extLst>
          </p:cNvPr>
          <p:cNvSpPr/>
          <p:nvPr/>
        </p:nvSpPr>
        <p:spPr>
          <a:xfrm>
            <a:off x="6985343" y="2998079"/>
            <a:ext cx="2652839" cy="2774868"/>
          </a:xfrm>
          <a:custGeom>
            <a:avLst/>
            <a:gdLst/>
            <a:ahLst/>
            <a:cxnLst/>
            <a:rect l="l" t="t" r="r" b="b"/>
            <a:pathLst>
              <a:path w="3979259" h="4162302" extrusionOk="0">
                <a:moveTo>
                  <a:pt x="0" y="0"/>
                </a:moveTo>
                <a:lnTo>
                  <a:pt x="3979259" y="0"/>
                </a:lnTo>
                <a:lnTo>
                  <a:pt x="3979259" y="4162302"/>
                </a:lnTo>
                <a:lnTo>
                  <a:pt x="0" y="4162302"/>
                </a:lnTo>
                <a:lnTo>
                  <a:pt x="0" y="0"/>
                </a:lnTo>
                <a:close/>
              </a:path>
            </a:pathLst>
          </a:custGeom>
          <a:blipFill rotWithShape="1">
            <a:blip r:embed="rId3">
              <a:alphaModFix/>
            </a:blip>
            <a:stretch>
              <a:fillRect l="-269" r="-269" b="-2800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74" name="Google Shape;574;p34">
            <a:extLst>
              <a:ext uri="{C183D7F6-B498-43B3-948B-1728B52AA6E4}">
                <adec:decorative xmlns:adec="http://schemas.microsoft.com/office/drawing/2017/decorative" val="1"/>
              </a:ext>
            </a:extLst>
          </p:cNvPr>
          <p:cNvSpPr/>
          <p:nvPr/>
        </p:nvSpPr>
        <p:spPr>
          <a:xfrm>
            <a:off x="3916009" y="2998079"/>
            <a:ext cx="2652839" cy="2774868"/>
          </a:xfrm>
          <a:custGeom>
            <a:avLst/>
            <a:gdLst/>
            <a:ahLst/>
            <a:cxnLst/>
            <a:rect l="l" t="t" r="r" b="b"/>
            <a:pathLst>
              <a:path w="3979259" h="4162302" extrusionOk="0">
                <a:moveTo>
                  <a:pt x="0" y="0"/>
                </a:moveTo>
                <a:lnTo>
                  <a:pt x="3979260" y="0"/>
                </a:lnTo>
                <a:lnTo>
                  <a:pt x="3979260" y="4162302"/>
                </a:lnTo>
                <a:lnTo>
                  <a:pt x="0" y="4162302"/>
                </a:lnTo>
                <a:lnTo>
                  <a:pt x="0" y="0"/>
                </a:lnTo>
                <a:close/>
              </a:path>
            </a:pathLst>
          </a:custGeom>
          <a:blipFill rotWithShape="1">
            <a:blip r:embed="rId3">
              <a:alphaModFix/>
            </a:blip>
            <a:stretch>
              <a:fillRect b="-2731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75" name="Google Shape;575;p34">
            <a:extLst>
              <a:ext uri="{C183D7F6-B498-43B3-948B-1728B52AA6E4}">
                <adec:decorative xmlns:adec="http://schemas.microsoft.com/office/drawing/2017/decorative" val="1"/>
              </a:ext>
            </a:extLst>
          </p:cNvPr>
          <p:cNvSpPr/>
          <p:nvPr/>
        </p:nvSpPr>
        <p:spPr>
          <a:xfrm>
            <a:off x="846677" y="3017129"/>
            <a:ext cx="2652839" cy="2755818"/>
          </a:xfrm>
          <a:custGeom>
            <a:avLst/>
            <a:gdLst/>
            <a:ahLst/>
            <a:cxnLst/>
            <a:rect l="l" t="t" r="r" b="b"/>
            <a:pathLst>
              <a:path w="3979259" h="4133727" extrusionOk="0">
                <a:moveTo>
                  <a:pt x="0" y="0"/>
                </a:moveTo>
                <a:lnTo>
                  <a:pt x="3979259" y="0"/>
                </a:lnTo>
                <a:lnTo>
                  <a:pt x="3979259" y="4133727"/>
                </a:lnTo>
                <a:lnTo>
                  <a:pt x="0" y="4133727"/>
                </a:lnTo>
                <a:lnTo>
                  <a:pt x="0" y="0"/>
                </a:lnTo>
                <a:close/>
              </a:path>
            </a:pathLst>
          </a:custGeom>
          <a:blipFill rotWithShape="1">
            <a:blip r:embed="rId3">
              <a:alphaModFix/>
            </a:blip>
            <a:stretch>
              <a:fillRect b="-2819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pic>
        <p:nvPicPr>
          <p:cNvPr id="5" name="Picture 4" descr="תשובה נכונה 2">
            <a:extLst>
              <a:ext uri="{FF2B5EF4-FFF2-40B4-BE49-F238E27FC236}">
                <a16:creationId xmlns:a16="http://schemas.microsoft.com/office/drawing/2014/main" id="{F46C5026-EC9C-54D0-7C5A-2AC9B122EFF2}"/>
              </a:ext>
            </a:extLst>
          </p:cNvPr>
          <p:cNvPicPr>
            <a:picLocks noChangeAspect="1"/>
          </p:cNvPicPr>
          <p:nvPr/>
        </p:nvPicPr>
        <p:blipFill>
          <a:blip r:embed="rId4"/>
          <a:stretch>
            <a:fillRect/>
          </a:stretch>
        </p:blipFill>
        <p:spPr>
          <a:xfrm>
            <a:off x="4418637" y="4648878"/>
            <a:ext cx="1920406" cy="16338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3" name="Google Shape;491;p30">
            <a:extLst>
              <a:ext uri="{FF2B5EF4-FFF2-40B4-BE49-F238E27FC236}">
                <a16:creationId xmlns:a16="http://schemas.microsoft.com/office/drawing/2014/main" id="{2914FB44-A1D6-9F71-FA7C-B6C0D5BA3258}"/>
              </a:ext>
            </a:extLst>
          </p:cNvPr>
          <p:cNvSpPr txBox="1">
            <a:spLocks noGrp="1"/>
          </p:cNvSpPr>
          <p:nvPr>
            <p:ph type="title" idx="4294967295"/>
          </p:nvPr>
        </p:nvSpPr>
        <p:spPr>
          <a:xfrm>
            <a:off x="3991190" y="546928"/>
            <a:ext cx="7069545" cy="71109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1001"/>
              </a:lnSpc>
              <a:spcBef>
                <a:spcPts val="0"/>
              </a:spcBef>
              <a:spcAft>
                <a:spcPts val="0"/>
              </a:spcAft>
              <a:buClr>
                <a:srgbClr val="000000"/>
              </a:buClr>
              <a:buSzPts val="4163"/>
              <a:buFont typeface="Arial"/>
              <a:buNone/>
              <a:tabLst/>
              <a:defRPr/>
            </a:pPr>
            <a:r>
              <a:rPr kumimoji="0" lang="he-IL" sz="4163" b="1" i="0" u="none" strike="noStrike" kern="0" cap="none" spc="0" normalizeH="0" baseline="0" noProof="0" dirty="0">
                <a:ln>
                  <a:noFill/>
                </a:ln>
                <a:solidFill>
                  <a:schemeClr val="accent1"/>
                </a:solidFill>
                <a:effectLst/>
                <a:uLnTx/>
                <a:uFillTx/>
                <a:latin typeface="Arial"/>
                <a:ea typeface="Arial"/>
                <a:cs typeface="Arial"/>
                <a:sym typeface="Arial"/>
              </a:rPr>
              <a:t>מה למדנו ?</a:t>
            </a:r>
            <a:endParaRPr kumimoji="0" lang="he-IL" sz="1400" b="1" i="0" u="none" strike="noStrike" kern="0" cap="none" spc="0" normalizeH="0" baseline="0" noProof="0" dirty="0">
              <a:ln>
                <a:noFill/>
              </a:ln>
              <a:solidFill>
                <a:schemeClr val="accent1"/>
              </a:solidFill>
              <a:effectLst/>
              <a:uLnTx/>
              <a:uFillTx/>
              <a:latin typeface="Arial"/>
              <a:ea typeface="Arial"/>
              <a:cs typeface="Arial"/>
              <a:sym typeface="Arial"/>
            </a:endParaRPr>
          </a:p>
        </p:txBody>
      </p:sp>
      <p:sp>
        <p:nvSpPr>
          <p:cNvPr id="584" name="Google Shape;584;p35"/>
          <p:cNvSpPr txBox="1"/>
          <p:nvPr/>
        </p:nvSpPr>
        <p:spPr>
          <a:xfrm>
            <a:off x="725664" y="1673940"/>
            <a:ext cx="9848850" cy="738664"/>
          </a:xfrm>
          <a:prstGeom prst="rect">
            <a:avLst/>
          </a:prstGeom>
          <a:noFill/>
          <a:ln>
            <a:noFill/>
          </a:ln>
        </p:spPr>
        <p:txBody>
          <a:bodyPr spcFirstLastPara="1" wrap="square" lIns="0" tIns="0" rIns="0" bIns="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iw-IL" sz="2400" b="0" i="0" u="none" strike="noStrike" cap="none" dirty="0">
                <a:solidFill>
                  <a:srgbClr val="28306D"/>
                </a:solidFill>
                <a:latin typeface="Arial"/>
                <a:ea typeface="Arial"/>
                <a:cs typeface="Arial"/>
                <a:sym typeface="Arial"/>
              </a:rPr>
              <a:t>רוני </a:t>
            </a:r>
            <a:r>
              <a:rPr lang="he-IL" sz="2400" b="0" i="0" u="none" strike="noStrike" cap="none" dirty="0">
                <a:solidFill>
                  <a:srgbClr val="28306D"/>
                </a:solidFill>
                <a:latin typeface="Arial"/>
                <a:ea typeface="Arial"/>
                <a:cs typeface="Arial"/>
                <a:sym typeface="Arial"/>
              </a:rPr>
              <a:t>בן 17 </a:t>
            </a:r>
            <a:r>
              <a:rPr lang="iw-IL" sz="2400" b="0" i="0" u="none" strike="noStrike" cap="none" dirty="0">
                <a:solidFill>
                  <a:srgbClr val="28306D"/>
                </a:solidFill>
                <a:latin typeface="Arial"/>
                <a:ea typeface="Arial"/>
                <a:cs typeface="Arial"/>
                <a:sym typeface="Arial"/>
              </a:rPr>
              <a:t>קיבל שיחה מ"נציג בנק" שביקש פרטים אישיים להצטרפות למועדון הנחות לצעירים. רוני סיים את השיחה, בירק מול הבנק וגילה שמדובר בהונאת דיוג קולי</a:t>
            </a:r>
            <a:endParaRPr sz="2400" b="0" i="0" u="none" strike="noStrike" cap="none" dirty="0">
              <a:solidFill>
                <a:srgbClr val="28306D"/>
              </a:solidFill>
              <a:latin typeface="Arial"/>
              <a:ea typeface="Arial"/>
              <a:cs typeface="Arial"/>
              <a:sym typeface="Arial"/>
            </a:endParaRPr>
          </a:p>
        </p:txBody>
      </p:sp>
      <p:sp>
        <p:nvSpPr>
          <p:cNvPr id="585" name="Google Shape;585;p35"/>
          <p:cNvSpPr txBox="1"/>
          <p:nvPr/>
        </p:nvSpPr>
        <p:spPr>
          <a:xfrm>
            <a:off x="7954037" y="2968630"/>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586" name="Google Shape;586;p35"/>
          <p:cNvSpPr txBox="1"/>
          <p:nvPr/>
        </p:nvSpPr>
        <p:spPr>
          <a:xfrm>
            <a:off x="8356116" y="3384550"/>
            <a:ext cx="1442655" cy="1892121"/>
          </a:xfrm>
          <a:prstGeom prst="rect">
            <a:avLst/>
          </a:prstGeom>
          <a:noFill/>
          <a:ln>
            <a:noFill/>
          </a:ln>
        </p:spPr>
        <p:txBody>
          <a:bodyPr spcFirstLastPara="1" wrap="square" lIns="0" tIns="0" rIns="0" bIns="0" anchor="t" anchorCtr="0">
            <a:spAutoFit/>
          </a:bodyPr>
          <a:lstStyle/>
          <a:p>
            <a:pPr marL="0" marR="0" lvl="0" indent="0" algn="ctr" rtl="1">
              <a:lnSpc>
                <a:spcPct val="136027"/>
              </a:lnSpc>
              <a:spcBef>
                <a:spcPts val="0"/>
              </a:spcBef>
              <a:spcAft>
                <a:spcPts val="0"/>
              </a:spcAft>
              <a:buClr>
                <a:srgbClr val="000000"/>
              </a:buClr>
              <a:buSzPts val="2215"/>
              <a:buFont typeface="Arial"/>
              <a:buNone/>
            </a:pPr>
            <a:r>
              <a:rPr lang="iw-IL" sz="2215" b="0" i="0" u="none" strike="noStrike" cap="none">
                <a:solidFill>
                  <a:srgbClr val="000000"/>
                </a:solidFill>
                <a:latin typeface="Arial"/>
                <a:ea typeface="Arial"/>
                <a:cs typeface="Arial"/>
                <a:sym typeface="Arial"/>
              </a:rPr>
              <a:t>צעירים מתפתים לספק מידע אישי בקלות רבה יותר.</a:t>
            </a:r>
            <a:endParaRPr sz="1400" b="0" i="0" u="none" strike="noStrike" cap="none">
              <a:solidFill>
                <a:srgbClr val="000000"/>
              </a:solidFill>
              <a:latin typeface="Arial"/>
              <a:ea typeface="Arial"/>
              <a:cs typeface="Arial"/>
              <a:sym typeface="Arial"/>
            </a:endParaRPr>
          </a:p>
        </p:txBody>
      </p:sp>
      <p:sp>
        <p:nvSpPr>
          <p:cNvPr id="587" name="Google Shape;587;p35"/>
          <p:cNvSpPr txBox="1"/>
          <p:nvPr/>
        </p:nvSpPr>
        <p:spPr>
          <a:xfrm>
            <a:off x="5650089" y="2968630"/>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588" name="Google Shape;588;p35"/>
          <p:cNvSpPr txBox="1"/>
          <p:nvPr/>
        </p:nvSpPr>
        <p:spPr>
          <a:xfrm>
            <a:off x="6073293" y="3494614"/>
            <a:ext cx="1655141" cy="2342821"/>
          </a:xfrm>
          <a:prstGeom prst="rect">
            <a:avLst/>
          </a:prstGeom>
          <a:noFill/>
          <a:ln>
            <a:noFill/>
          </a:ln>
        </p:spPr>
        <p:txBody>
          <a:bodyPr spcFirstLastPara="1" wrap="square" lIns="0" tIns="0" rIns="0" bIns="0" anchor="t" anchorCtr="0">
            <a:spAutoFit/>
          </a:bodyPr>
          <a:lstStyle/>
          <a:p>
            <a:pPr marL="0" marR="0" lvl="0" indent="0" algn="ctr" rtl="1">
              <a:lnSpc>
                <a:spcPct val="157018"/>
              </a:lnSpc>
              <a:spcBef>
                <a:spcPts val="0"/>
              </a:spcBef>
              <a:spcAft>
                <a:spcPts val="0"/>
              </a:spcAft>
              <a:buClr>
                <a:srgbClr val="000000"/>
              </a:buClr>
              <a:buSzPts val="1952"/>
              <a:buFont typeface="Arial"/>
              <a:buNone/>
            </a:pPr>
            <a:r>
              <a:rPr lang="iw-IL" sz="1952" b="0" i="0" u="none" strike="noStrike" cap="none">
                <a:solidFill>
                  <a:srgbClr val="000000"/>
                </a:solidFill>
                <a:latin typeface="Arial"/>
                <a:ea typeface="Arial"/>
                <a:cs typeface="Arial"/>
                <a:sym typeface="Arial"/>
              </a:rPr>
              <a:t>צעירים מתפתים מהר יותר מפני שהם אימפולסיביים יותר.</a:t>
            </a:r>
            <a:endParaRPr sz="1400" b="0" i="0" u="none" strike="noStrike" cap="none">
              <a:solidFill>
                <a:srgbClr val="000000"/>
              </a:solidFill>
              <a:latin typeface="Arial"/>
              <a:ea typeface="Arial"/>
              <a:cs typeface="Arial"/>
              <a:sym typeface="Arial"/>
            </a:endParaRPr>
          </a:p>
          <a:p>
            <a:pPr marL="0" marR="0" lvl="0" indent="0" algn="ctr" rtl="1">
              <a:lnSpc>
                <a:spcPct val="157018"/>
              </a:lnSpc>
              <a:spcBef>
                <a:spcPts val="0"/>
              </a:spcBef>
              <a:spcAft>
                <a:spcPts val="0"/>
              </a:spcAft>
              <a:buClr>
                <a:srgbClr val="000000"/>
              </a:buClr>
              <a:buSzPts val="1952"/>
              <a:buFont typeface="Arial"/>
              <a:buNone/>
            </a:pPr>
            <a:endParaRPr sz="1952" b="0" i="0" u="none" strike="noStrike" cap="none">
              <a:solidFill>
                <a:srgbClr val="000000"/>
              </a:solidFill>
              <a:latin typeface="Arial"/>
              <a:ea typeface="Arial"/>
              <a:cs typeface="Arial"/>
              <a:sym typeface="Arial"/>
            </a:endParaRPr>
          </a:p>
        </p:txBody>
      </p:sp>
      <p:sp>
        <p:nvSpPr>
          <p:cNvPr id="589" name="Google Shape;589;p35"/>
          <p:cNvSpPr txBox="1"/>
          <p:nvPr/>
        </p:nvSpPr>
        <p:spPr>
          <a:xfrm>
            <a:off x="3533047" y="2968630"/>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590" name="Google Shape;590;p35"/>
          <p:cNvSpPr txBox="1"/>
          <p:nvPr/>
        </p:nvSpPr>
        <p:spPr>
          <a:xfrm>
            <a:off x="3978993" y="3539064"/>
            <a:ext cx="1412058" cy="2204963"/>
          </a:xfrm>
          <a:prstGeom prst="rect">
            <a:avLst/>
          </a:prstGeom>
          <a:noFill/>
          <a:ln>
            <a:noFill/>
          </a:ln>
        </p:spPr>
        <p:txBody>
          <a:bodyPr spcFirstLastPara="1" wrap="square" lIns="0" tIns="0" rIns="0" bIns="0" anchor="t" anchorCtr="0">
            <a:spAutoFit/>
          </a:bodyPr>
          <a:lstStyle/>
          <a:p>
            <a:pPr marL="0" marR="0" lvl="0" indent="0" algn="ctr" rtl="1">
              <a:lnSpc>
                <a:spcPct val="126985"/>
              </a:lnSpc>
              <a:spcBef>
                <a:spcPts val="0"/>
              </a:spcBef>
              <a:spcAft>
                <a:spcPts val="0"/>
              </a:spcAft>
              <a:buClr>
                <a:srgbClr val="000000"/>
              </a:buClr>
              <a:buSzPts val="2279"/>
              <a:buFont typeface="Arial"/>
              <a:buNone/>
            </a:pPr>
            <a:r>
              <a:rPr lang="iw-IL" sz="2279" b="0" i="0" u="none" strike="noStrike" cap="none" dirty="0">
                <a:solidFill>
                  <a:srgbClr val="000000"/>
                </a:solidFill>
                <a:latin typeface="Arial"/>
                <a:ea typeface="Arial"/>
                <a:cs typeface="Arial"/>
                <a:sym typeface="Arial"/>
              </a:rPr>
              <a:t> צעירים מתפתים מהר יותר בשל חוסר ניסיון.</a:t>
            </a:r>
            <a:endParaRPr sz="1400" b="0" i="0" u="none" strike="noStrike" cap="none" dirty="0">
              <a:solidFill>
                <a:srgbClr val="000000"/>
              </a:solidFill>
              <a:latin typeface="Arial"/>
              <a:ea typeface="Arial"/>
              <a:cs typeface="Arial"/>
              <a:sym typeface="Arial"/>
            </a:endParaRPr>
          </a:p>
          <a:p>
            <a:pPr marL="0" marR="0" lvl="0" indent="0" algn="ctr" rtl="1">
              <a:lnSpc>
                <a:spcPct val="126985"/>
              </a:lnSpc>
              <a:spcBef>
                <a:spcPts val="0"/>
              </a:spcBef>
              <a:spcAft>
                <a:spcPts val="0"/>
              </a:spcAft>
              <a:buClr>
                <a:srgbClr val="000000"/>
              </a:buClr>
              <a:buSzPts val="2279"/>
              <a:buFont typeface="Arial"/>
              <a:buNone/>
            </a:pPr>
            <a:endParaRPr sz="2279" b="0" i="0" u="none" strike="noStrike" cap="none" dirty="0">
              <a:solidFill>
                <a:srgbClr val="000000"/>
              </a:solidFill>
              <a:latin typeface="Arial"/>
              <a:ea typeface="Arial"/>
              <a:cs typeface="Arial"/>
              <a:sym typeface="Arial"/>
            </a:endParaRPr>
          </a:p>
        </p:txBody>
      </p:sp>
      <p:sp>
        <p:nvSpPr>
          <p:cNvPr id="591" name="Google Shape;591;p35"/>
          <p:cNvSpPr txBox="1"/>
          <p:nvPr/>
        </p:nvSpPr>
        <p:spPr>
          <a:xfrm>
            <a:off x="1265085" y="3115358"/>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dirty="0">
                <a:solidFill>
                  <a:srgbClr val="000000"/>
                </a:solidFill>
                <a:latin typeface="Arial"/>
                <a:ea typeface="Arial"/>
                <a:cs typeface="Arial"/>
                <a:sym typeface="Arial"/>
              </a:rPr>
              <a:t>4.</a:t>
            </a:r>
            <a:endParaRPr sz="1400" b="0" i="0" u="none" strike="noStrike" cap="none" dirty="0">
              <a:solidFill>
                <a:srgbClr val="000000"/>
              </a:solidFill>
              <a:latin typeface="Arial"/>
              <a:ea typeface="Arial"/>
              <a:cs typeface="Arial"/>
              <a:sym typeface="Arial"/>
            </a:endParaRPr>
          </a:p>
        </p:txBody>
      </p:sp>
      <p:sp>
        <p:nvSpPr>
          <p:cNvPr id="592" name="Google Shape;592;p35"/>
          <p:cNvSpPr txBox="1"/>
          <p:nvPr/>
        </p:nvSpPr>
        <p:spPr>
          <a:xfrm>
            <a:off x="1782893" y="3683615"/>
            <a:ext cx="1223305" cy="2008499"/>
          </a:xfrm>
          <a:prstGeom prst="rect">
            <a:avLst/>
          </a:prstGeom>
          <a:noFill/>
          <a:ln>
            <a:noFill/>
          </a:ln>
        </p:spPr>
        <p:txBody>
          <a:bodyPr spcFirstLastPara="1" wrap="square" lIns="0" tIns="0" rIns="0" bIns="0" anchor="t" anchorCtr="0">
            <a:spAutoFit/>
          </a:bodyPr>
          <a:lstStyle/>
          <a:p>
            <a:pPr marL="0" marR="0" lvl="0" indent="0" algn="ctr" rtl="1">
              <a:lnSpc>
                <a:spcPct val="135973"/>
              </a:lnSpc>
              <a:spcBef>
                <a:spcPts val="0"/>
              </a:spcBef>
              <a:spcAft>
                <a:spcPts val="0"/>
              </a:spcAft>
              <a:buClr>
                <a:srgbClr val="000000"/>
              </a:buClr>
              <a:buSzPts val="2399"/>
              <a:buFont typeface="Arial"/>
              <a:buNone/>
            </a:pPr>
            <a:r>
              <a:rPr lang="iw-IL" sz="2399" b="0" i="0" u="none" strike="noStrike" cap="none" dirty="0">
                <a:solidFill>
                  <a:srgbClr val="000000"/>
                </a:solidFill>
                <a:latin typeface="Arial"/>
                <a:ea typeface="Arial"/>
                <a:cs typeface="Arial"/>
                <a:sym typeface="Arial"/>
              </a:rPr>
              <a:t>כל התשובות נכונות.</a:t>
            </a:r>
            <a:endParaRPr sz="1400" b="0" i="0" u="none" strike="noStrike" cap="none" dirty="0">
              <a:solidFill>
                <a:srgbClr val="000000"/>
              </a:solidFill>
              <a:latin typeface="Arial"/>
              <a:ea typeface="Arial"/>
              <a:cs typeface="Arial"/>
              <a:sym typeface="Arial"/>
            </a:endParaRPr>
          </a:p>
          <a:p>
            <a:pPr marL="0" marR="0" lvl="0" indent="0" algn="ctr" rtl="1">
              <a:lnSpc>
                <a:spcPct val="135973"/>
              </a:lnSpc>
              <a:spcBef>
                <a:spcPts val="0"/>
              </a:spcBef>
              <a:spcAft>
                <a:spcPts val="0"/>
              </a:spcAft>
              <a:buClr>
                <a:srgbClr val="000000"/>
              </a:buClr>
              <a:buSzPts val="2399"/>
              <a:buFont typeface="Arial"/>
              <a:buNone/>
            </a:pPr>
            <a:endParaRPr sz="2399" b="0" i="0" u="none" strike="noStrike" cap="none" dirty="0">
              <a:solidFill>
                <a:srgbClr val="000000"/>
              </a:solidFill>
              <a:latin typeface="Arial"/>
              <a:ea typeface="Arial"/>
              <a:cs typeface="Arial"/>
              <a:sym typeface="Arial"/>
            </a:endParaRPr>
          </a:p>
        </p:txBody>
      </p:sp>
      <p:sp>
        <p:nvSpPr>
          <p:cNvPr id="594" name="Google Shape;594;p35">
            <a:extLst>
              <a:ext uri="{C183D7F6-B498-43B3-948B-1728B52AA6E4}">
                <adec:decorative xmlns:adec="http://schemas.microsoft.com/office/drawing/2017/decorative" val="1"/>
              </a:ext>
            </a:extLst>
          </p:cNvPr>
          <p:cNvSpPr/>
          <p:nvPr/>
        </p:nvSpPr>
        <p:spPr>
          <a:xfrm>
            <a:off x="8172934" y="2952881"/>
            <a:ext cx="1954197" cy="3030476"/>
          </a:xfrm>
          <a:custGeom>
            <a:avLst/>
            <a:gdLst/>
            <a:ahLst/>
            <a:cxnLst/>
            <a:rect l="l" t="t" r="r" b="b"/>
            <a:pathLst>
              <a:path w="2931296" h="3924713" extrusionOk="0">
                <a:moveTo>
                  <a:pt x="0" y="0"/>
                </a:moveTo>
                <a:lnTo>
                  <a:pt x="2931296" y="0"/>
                </a:lnTo>
                <a:lnTo>
                  <a:pt x="2931296" y="3924713"/>
                </a:lnTo>
                <a:lnTo>
                  <a:pt x="0" y="3924713"/>
                </a:lnTo>
                <a:lnTo>
                  <a:pt x="0" y="0"/>
                </a:lnTo>
                <a:close/>
              </a:path>
            </a:pathLst>
          </a:custGeom>
          <a:blipFill rotWithShape="1">
            <a:blip r:embed="rId3">
              <a:alphaModFix/>
            </a:blip>
            <a:stretch>
              <a:fillRect l="-269" r="-2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95" name="Google Shape;595;p35">
            <a:extLst>
              <a:ext uri="{C183D7F6-B498-43B3-948B-1728B52AA6E4}">
                <adec:decorative xmlns:adec="http://schemas.microsoft.com/office/drawing/2017/decorative" val="1"/>
              </a:ext>
            </a:extLst>
          </p:cNvPr>
          <p:cNvSpPr/>
          <p:nvPr/>
        </p:nvSpPr>
        <p:spPr>
          <a:xfrm>
            <a:off x="5889731" y="2952881"/>
            <a:ext cx="1964735" cy="3030476"/>
          </a:xfrm>
          <a:custGeom>
            <a:avLst/>
            <a:gdLst/>
            <a:ahLst/>
            <a:cxnLst/>
            <a:rect l="l" t="t" r="r" b="b"/>
            <a:pathLst>
              <a:path w="2947102" h="3924713" extrusionOk="0">
                <a:moveTo>
                  <a:pt x="0" y="0"/>
                </a:moveTo>
                <a:lnTo>
                  <a:pt x="2947102" y="0"/>
                </a:lnTo>
                <a:lnTo>
                  <a:pt x="2947102" y="3924713"/>
                </a:lnTo>
                <a:lnTo>
                  <a:pt x="0" y="392471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96" name="Google Shape;596;p35">
            <a:extLst>
              <a:ext uri="{C183D7F6-B498-43B3-948B-1728B52AA6E4}">
                <adec:decorative xmlns:adec="http://schemas.microsoft.com/office/drawing/2017/decorative" val="1"/>
              </a:ext>
            </a:extLst>
          </p:cNvPr>
          <p:cNvSpPr/>
          <p:nvPr/>
        </p:nvSpPr>
        <p:spPr>
          <a:xfrm>
            <a:off x="3702654" y="2952881"/>
            <a:ext cx="1964735" cy="3030476"/>
          </a:xfrm>
          <a:custGeom>
            <a:avLst/>
            <a:gdLst/>
            <a:ahLst/>
            <a:cxnLst/>
            <a:rect l="l" t="t" r="r" b="b"/>
            <a:pathLst>
              <a:path w="2947102" h="3924713" extrusionOk="0">
                <a:moveTo>
                  <a:pt x="0" y="0"/>
                </a:moveTo>
                <a:lnTo>
                  <a:pt x="2947102" y="0"/>
                </a:lnTo>
                <a:lnTo>
                  <a:pt x="2947102" y="3924713"/>
                </a:lnTo>
                <a:lnTo>
                  <a:pt x="0" y="392471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98" name="Google Shape;598;p35">
            <a:extLst>
              <a:ext uri="{C183D7F6-B498-43B3-948B-1728B52AA6E4}">
                <adec:decorative xmlns:adec="http://schemas.microsoft.com/office/drawing/2017/decorative" val="1"/>
              </a:ext>
            </a:extLst>
          </p:cNvPr>
          <p:cNvSpPr/>
          <p:nvPr/>
        </p:nvSpPr>
        <p:spPr>
          <a:xfrm>
            <a:off x="1406987" y="2932091"/>
            <a:ext cx="1992439" cy="3072056"/>
          </a:xfrm>
          <a:custGeom>
            <a:avLst/>
            <a:gdLst/>
            <a:ahLst/>
            <a:cxnLst/>
            <a:rect l="l" t="t" r="r" b="b"/>
            <a:pathLst>
              <a:path w="2947102" h="3924713" extrusionOk="0">
                <a:moveTo>
                  <a:pt x="0" y="0"/>
                </a:moveTo>
                <a:lnTo>
                  <a:pt x="2947102" y="0"/>
                </a:lnTo>
                <a:lnTo>
                  <a:pt x="2947102" y="3924713"/>
                </a:lnTo>
                <a:lnTo>
                  <a:pt x="0" y="392471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pic>
        <p:nvPicPr>
          <p:cNvPr id="5" name="Picture 4" descr="תשובה נכונה 4">
            <a:extLst>
              <a:ext uri="{FF2B5EF4-FFF2-40B4-BE49-F238E27FC236}">
                <a16:creationId xmlns:a16="http://schemas.microsoft.com/office/drawing/2014/main" id="{766AB1D8-548E-D457-DAF5-5701BE68FFD6}"/>
              </a:ext>
            </a:extLst>
          </p:cNvPr>
          <p:cNvPicPr>
            <a:picLocks noChangeAspect="1"/>
          </p:cNvPicPr>
          <p:nvPr/>
        </p:nvPicPr>
        <p:blipFill>
          <a:blip r:embed="rId4"/>
          <a:stretch>
            <a:fillRect/>
          </a:stretch>
        </p:blipFill>
        <p:spPr>
          <a:xfrm>
            <a:off x="1682677" y="4609263"/>
            <a:ext cx="1920406" cy="16338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37"/>
          <p:cNvSpPr txBox="1"/>
          <p:nvPr/>
        </p:nvSpPr>
        <p:spPr>
          <a:xfrm>
            <a:off x="5579266" y="2742137"/>
            <a:ext cx="4470900" cy="1846659"/>
          </a:xfrm>
          <a:prstGeom prst="rect">
            <a:avLst/>
          </a:prstGeom>
          <a:noFill/>
          <a:ln>
            <a:noFill/>
          </a:ln>
        </p:spPr>
        <p:txBody>
          <a:bodyPr spcFirstLastPara="1" wrap="square" lIns="0" tIns="0" rIns="0" bIns="0" anchor="t" anchorCtr="0">
            <a:spAutoFit/>
          </a:bodyPr>
          <a:lstStyle/>
          <a:p>
            <a:pPr marL="0" marR="0" lvl="0" indent="0" algn="ctr" rtl="1">
              <a:lnSpc>
                <a:spcPct val="150000"/>
              </a:lnSpc>
              <a:spcBef>
                <a:spcPts val="0"/>
              </a:spcBef>
              <a:spcAft>
                <a:spcPts val="0"/>
              </a:spcAft>
              <a:buClr>
                <a:srgbClr val="000000"/>
              </a:buClr>
              <a:buSzPts val="4000"/>
              <a:buFont typeface="Arial"/>
              <a:buNone/>
            </a:pPr>
            <a:r>
              <a:rPr lang="iw-IL" sz="4000" b="0" i="0" u="none" strike="noStrike" cap="none" dirty="0">
                <a:solidFill>
                  <a:srgbClr val="0E1D40"/>
                </a:solidFill>
                <a:latin typeface="Arial"/>
                <a:ea typeface="Arial"/>
                <a:cs typeface="Arial"/>
                <a:sym typeface="Arial"/>
              </a:rPr>
              <a:t>מה אומר</a:t>
            </a:r>
            <a:r>
              <a:rPr lang="he-IL" sz="4000" b="0" i="0" u="none" strike="noStrike" cap="none" dirty="0">
                <a:solidFill>
                  <a:srgbClr val="0E1D40"/>
                </a:solidFill>
                <a:latin typeface="Arial"/>
                <a:ea typeface="Arial"/>
                <a:cs typeface="Arial"/>
                <a:sym typeface="Arial"/>
              </a:rPr>
              <a:t> </a:t>
            </a:r>
            <a:r>
              <a:rPr lang="iw-IL" sz="4000" b="0" i="0" u="none" strike="noStrike" cap="none" dirty="0">
                <a:solidFill>
                  <a:srgbClr val="0E1D40"/>
                </a:solidFill>
                <a:latin typeface="Arial"/>
                <a:ea typeface="Arial"/>
                <a:cs typeface="Arial"/>
                <a:sym typeface="Arial"/>
              </a:rPr>
              <a:t>לכם המושג </a:t>
            </a:r>
            <a:endParaRPr sz="1400" b="0" i="0" u="none" strike="noStrike" cap="none" dirty="0">
              <a:solidFill>
                <a:srgbClr val="000000"/>
              </a:solidFill>
              <a:latin typeface="Arial"/>
              <a:ea typeface="Arial"/>
              <a:cs typeface="Arial"/>
              <a:sym typeface="Arial"/>
            </a:endParaRPr>
          </a:p>
          <a:p>
            <a:pPr marL="0" marR="0" lvl="0" indent="0" algn="ctr" rtl="1">
              <a:lnSpc>
                <a:spcPct val="150000"/>
              </a:lnSpc>
              <a:spcBef>
                <a:spcPts val="0"/>
              </a:spcBef>
              <a:spcAft>
                <a:spcPts val="0"/>
              </a:spcAft>
              <a:buClr>
                <a:srgbClr val="000000"/>
              </a:buClr>
              <a:buSzPts val="4000"/>
              <a:buFont typeface="Arial"/>
              <a:buNone/>
            </a:pPr>
            <a:r>
              <a:rPr lang="iw-IL" sz="4000" b="0" i="0" u="none" strike="noStrike" cap="none" dirty="0">
                <a:solidFill>
                  <a:srgbClr val="0E1D40"/>
                </a:solidFill>
                <a:latin typeface="Arial"/>
                <a:ea typeface="Arial"/>
                <a:cs typeface="Arial"/>
                <a:sym typeface="Arial"/>
              </a:rPr>
              <a:t>"קנייה בטוחה ברשת"?</a:t>
            </a:r>
            <a:endParaRPr sz="1400" b="0" i="0" u="none" strike="noStrike" cap="none" dirty="0">
              <a:solidFill>
                <a:srgbClr val="000000"/>
              </a:solidFill>
              <a:latin typeface="Arial"/>
              <a:ea typeface="Arial"/>
              <a:cs typeface="Arial"/>
              <a:sym typeface="Arial"/>
            </a:endParaRPr>
          </a:p>
        </p:txBody>
      </p:sp>
      <p:pic>
        <p:nvPicPr>
          <p:cNvPr id="7" name="Picture 6">
            <a:extLst>
              <a:ext uri="{FF2B5EF4-FFF2-40B4-BE49-F238E27FC236}">
                <a16:creationId xmlns:a16="http://schemas.microsoft.com/office/drawing/2014/main" id="{F76CE484-2E8C-2DB3-C764-BC91DA413B7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88847" y="2418483"/>
            <a:ext cx="4172532" cy="2734057"/>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2" name="Google Shape;632;p38"/>
          <p:cNvSpPr txBox="1"/>
          <p:nvPr/>
        </p:nvSpPr>
        <p:spPr>
          <a:xfrm>
            <a:off x="5625085" y="2304146"/>
            <a:ext cx="4718700" cy="3877985"/>
          </a:xfrm>
          <a:prstGeom prst="rect">
            <a:avLst/>
          </a:prstGeom>
          <a:noFill/>
          <a:ln>
            <a:noFill/>
          </a:ln>
        </p:spPr>
        <p:txBody>
          <a:bodyPr spcFirstLastPara="1" wrap="square" lIns="0" tIns="0" rIns="0" bIns="0" anchor="t" anchorCtr="0">
            <a:spAutoFit/>
          </a:bodyPr>
          <a:lstStyle/>
          <a:p>
            <a:pPr marL="0" marR="0" lvl="0" indent="0" algn="ctr" rtl="1">
              <a:lnSpc>
                <a:spcPct val="150000"/>
              </a:lnSpc>
              <a:spcBef>
                <a:spcPts val="0"/>
              </a:spcBef>
              <a:spcAft>
                <a:spcPts val="0"/>
              </a:spcAft>
              <a:buClr>
                <a:srgbClr val="000000"/>
              </a:buClr>
              <a:buSzPts val="4000"/>
              <a:buFont typeface="Arial"/>
              <a:buNone/>
            </a:pPr>
            <a:r>
              <a:rPr lang="iw-IL" sz="4000" b="0" i="0" u="none" strike="noStrike" cap="none" dirty="0">
                <a:solidFill>
                  <a:srgbClr val="0E1D40"/>
                </a:solidFill>
                <a:latin typeface="Arial"/>
                <a:ea typeface="Arial"/>
                <a:cs typeface="Arial"/>
                <a:sym typeface="Arial"/>
              </a:rPr>
              <a:t>מה יכולות להיות </a:t>
            </a:r>
            <a:r>
              <a:rPr lang="iw-IL" sz="4800" b="1" i="0" u="none" strike="noStrike" cap="none" dirty="0">
                <a:solidFill>
                  <a:srgbClr val="0E1D40"/>
                </a:solidFill>
                <a:latin typeface="Arial"/>
                <a:ea typeface="Arial"/>
                <a:cs typeface="Arial"/>
                <a:sym typeface="Arial"/>
              </a:rPr>
              <a:t>ההשלכות </a:t>
            </a:r>
            <a:endParaRPr sz="4000" b="1" i="0" u="none" strike="noStrike" cap="none" dirty="0">
              <a:solidFill>
                <a:srgbClr val="0E1D40"/>
              </a:solidFill>
              <a:latin typeface="Arial"/>
              <a:ea typeface="Arial"/>
              <a:cs typeface="Arial"/>
              <a:sym typeface="Arial"/>
            </a:endParaRPr>
          </a:p>
          <a:p>
            <a:pPr marL="0" marR="0" lvl="0" indent="0" algn="ctr" rtl="1">
              <a:lnSpc>
                <a:spcPct val="150000"/>
              </a:lnSpc>
              <a:spcBef>
                <a:spcPts val="0"/>
              </a:spcBef>
              <a:spcAft>
                <a:spcPts val="0"/>
              </a:spcAft>
              <a:buClr>
                <a:srgbClr val="000000"/>
              </a:buClr>
              <a:buSzPts val="4000"/>
              <a:buFont typeface="Arial"/>
              <a:buNone/>
            </a:pPr>
            <a:r>
              <a:rPr lang="iw-IL" sz="4000" b="0" i="0" u="none" strike="noStrike" cap="none" dirty="0">
                <a:solidFill>
                  <a:srgbClr val="0E1D40"/>
                </a:solidFill>
                <a:latin typeface="Arial"/>
                <a:ea typeface="Arial"/>
                <a:cs typeface="Arial"/>
                <a:sym typeface="Arial"/>
              </a:rPr>
              <a:t>של קניה  </a:t>
            </a:r>
            <a:r>
              <a:rPr lang="he-IL" sz="4000" b="0" i="0" u="none" strike="noStrike" cap="none" dirty="0">
                <a:solidFill>
                  <a:srgbClr val="0E1D40"/>
                </a:solidFill>
                <a:latin typeface="Arial"/>
                <a:ea typeface="Arial"/>
                <a:cs typeface="Arial"/>
                <a:sym typeface="Arial"/>
              </a:rPr>
              <a:t>"</a:t>
            </a:r>
            <a:r>
              <a:rPr lang="iw-IL" sz="4000" b="0" i="0" u="none" strike="noStrike" cap="none" dirty="0">
                <a:solidFill>
                  <a:srgbClr val="0E1D40"/>
                </a:solidFill>
                <a:latin typeface="Arial"/>
                <a:ea typeface="Arial"/>
                <a:cs typeface="Arial"/>
                <a:sym typeface="Arial"/>
              </a:rPr>
              <a:t>לא</a:t>
            </a:r>
            <a:r>
              <a:rPr lang="he-IL" sz="4000" b="0" i="0" u="none" strike="noStrike" cap="none" dirty="0">
                <a:solidFill>
                  <a:srgbClr val="0E1D40"/>
                </a:solidFill>
                <a:latin typeface="Arial"/>
                <a:ea typeface="Arial"/>
                <a:cs typeface="Arial"/>
                <a:sym typeface="Arial"/>
              </a:rPr>
              <a:t>"</a:t>
            </a:r>
            <a:r>
              <a:rPr lang="iw-IL" sz="4000" b="0" i="0" u="none" strike="noStrike" cap="none" dirty="0">
                <a:solidFill>
                  <a:srgbClr val="0E1D40"/>
                </a:solidFill>
                <a:latin typeface="Arial"/>
                <a:ea typeface="Arial"/>
                <a:cs typeface="Arial"/>
                <a:sym typeface="Arial"/>
              </a:rPr>
              <a:t> בטוחה ברשת?</a:t>
            </a:r>
            <a:endParaRPr sz="1400" b="0" i="0" u="none" strike="noStrike" cap="none" dirty="0">
              <a:solidFill>
                <a:srgbClr val="000000"/>
              </a:solidFill>
              <a:latin typeface="Arial"/>
              <a:ea typeface="Arial"/>
              <a:cs typeface="Arial"/>
              <a:sym typeface="Arial"/>
            </a:endParaRPr>
          </a:p>
        </p:txBody>
      </p:sp>
      <p:pic>
        <p:nvPicPr>
          <p:cNvPr id="9" name="Picture 8">
            <a:extLst>
              <a:ext uri="{FF2B5EF4-FFF2-40B4-BE49-F238E27FC236}">
                <a16:creationId xmlns:a16="http://schemas.microsoft.com/office/drawing/2014/main" id="{64D493DA-6194-2757-2797-8CC7EA96CFF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9334" y="2876109"/>
            <a:ext cx="4172532" cy="2734057"/>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5" name="Google Shape;655;p41"/>
          <p:cNvSpPr txBox="1"/>
          <p:nvPr/>
        </p:nvSpPr>
        <p:spPr>
          <a:xfrm>
            <a:off x="4946711" y="2745366"/>
            <a:ext cx="5289755" cy="2862282"/>
          </a:xfrm>
          <a:prstGeom prst="rect">
            <a:avLst/>
          </a:prstGeom>
          <a:no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Clr>
                <a:schemeClr val="dk1"/>
              </a:buClr>
              <a:buSzPts val="4000"/>
              <a:buFont typeface="Arial"/>
              <a:buNone/>
            </a:pPr>
            <a:r>
              <a:rPr lang="iw-IL" sz="4000" b="0" i="0" u="none" strike="noStrike" cap="none" dirty="0">
                <a:solidFill>
                  <a:schemeClr val="dk1"/>
                </a:solidFill>
                <a:latin typeface="Arial"/>
                <a:ea typeface="Arial"/>
                <a:cs typeface="Arial"/>
                <a:sym typeface="Arial"/>
              </a:rPr>
              <a:t>כיצד תוכלו לוודא שאתם מבצעים קניה בטוחה ברשת? </a:t>
            </a:r>
            <a:endParaRPr sz="1400" b="0" i="0" u="none" strike="noStrike" cap="none" dirty="0">
              <a:solidFill>
                <a:srgbClr val="000000"/>
              </a:solidFill>
              <a:latin typeface="Arial"/>
              <a:ea typeface="Arial"/>
              <a:cs typeface="Arial"/>
              <a:sym typeface="Arial"/>
            </a:endParaRPr>
          </a:p>
        </p:txBody>
      </p:sp>
      <p:pic>
        <p:nvPicPr>
          <p:cNvPr id="5" name="Picture 4">
            <a:extLst>
              <a:ext uri="{FF2B5EF4-FFF2-40B4-BE49-F238E27FC236}">
                <a16:creationId xmlns:a16="http://schemas.microsoft.com/office/drawing/2014/main" id="{740ED59D-0162-DD4D-02AA-5ED6FE9836F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27881" y="2873591"/>
            <a:ext cx="4172532" cy="2734057"/>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53">
          <a:extLst>
            <a:ext uri="{FF2B5EF4-FFF2-40B4-BE49-F238E27FC236}">
              <a16:creationId xmlns:a16="http://schemas.microsoft.com/office/drawing/2014/main" id="{74AE54DC-6473-8C8E-0290-B1BDA45DCE68}"/>
            </a:ext>
          </a:extLst>
        </p:cNvPr>
        <p:cNvGrpSpPr/>
        <p:nvPr/>
      </p:nvGrpSpPr>
      <p:grpSpPr>
        <a:xfrm>
          <a:off x="0" y="0"/>
          <a:ext cx="0" cy="0"/>
          <a:chOff x="0" y="0"/>
          <a:chExt cx="0" cy="0"/>
        </a:xfrm>
      </p:grpSpPr>
      <p:sp>
        <p:nvSpPr>
          <p:cNvPr id="655" name="Google Shape;655;p41">
            <a:extLst>
              <a:ext uri="{FF2B5EF4-FFF2-40B4-BE49-F238E27FC236}">
                <a16:creationId xmlns:a16="http://schemas.microsoft.com/office/drawing/2014/main" id="{B2319183-9112-B484-4017-111368D7A67F}"/>
              </a:ext>
            </a:extLst>
          </p:cNvPr>
          <p:cNvSpPr txBox="1"/>
          <p:nvPr/>
        </p:nvSpPr>
        <p:spPr>
          <a:xfrm>
            <a:off x="4978100" y="2745366"/>
            <a:ext cx="5289755" cy="2862282"/>
          </a:xfrm>
          <a:prstGeom prst="rect">
            <a:avLst/>
          </a:prstGeom>
          <a:no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Clr>
                <a:schemeClr val="dk1"/>
              </a:buClr>
              <a:buSzPts val="4000"/>
              <a:buFont typeface="Arial"/>
              <a:buNone/>
            </a:pPr>
            <a:r>
              <a:rPr lang="he-IL" sz="4000" b="0" i="0" u="none" strike="noStrike" cap="none" dirty="0">
                <a:solidFill>
                  <a:schemeClr val="dk1"/>
                </a:solidFill>
                <a:latin typeface="Arial"/>
                <a:ea typeface="Arial"/>
                <a:cs typeface="Arial"/>
                <a:sym typeface="Arial"/>
              </a:rPr>
              <a:t>איזה סוג של אמצעי תשלום אתם משתמשים בקניה באינטרנט</a:t>
            </a:r>
            <a:r>
              <a:rPr lang="iw-IL" sz="4000" b="0" i="0" u="none" strike="noStrike" cap="none" dirty="0">
                <a:solidFill>
                  <a:schemeClr val="dk1"/>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7411E19A-8952-A23C-7617-8C0DC44EA8B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0308" y="2873591"/>
            <a:ext cx="4172532" cy="2734057"/>
          </a:xfrm>
          <a:prstGeom prst="rect">
            <a:avLst/>
          </a:prstGeom>
        </p:spPr>
      </p:pic>
    </p:spTree>
    <p:extLst>
      <p:ext uri="{BB962C8B-B14F-4D97-AF65-F5344CB8AC3E}">
        <p14:creationId xmlns:p14="http://schemas.microsoft.com/office/powerpoint/2010/main" val="26958183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53">
          <a:extLst>
            <a:ext uri="{FF2B5EF4-FFF2-40B4-BE49-F238E27FC236}">
              <a16:creationId xmlns:a16="http://schemas.microsoft.com/office/drawing/2014/main" id="{3A27E6CE-503E-D4FA-AA30-0D12ACF47F52}"/>
            </a:ext>
          </a:extLst>
        </p:cNvPr>
        <p:cNvGrpSpPr/>
        <p:nvPr/>
      </p:nvGrpSpPr>
      <p:grpSpPr>
        <a:xfrm>
          <a:off x="0" y="0"/>
          <a:ext cx="0" cy="0"/>
          <a:chOff x="0" y="0"/>
          <a:chExt cx="0" cy="0"/>
        </a:xfrm>
      </p:grpSpPr>
      <p:sp>
        <p:nvSpPr>
          <p:cNvPr id="655" name="Google Shape;655;p41">
            <a:extLst>
              <a:ext uri="{FF2B5EF4-FFF2-40B4-BE49-F238E27FC236}">
                <a16:creationId xmlns:a16="http://schemas.microsoft.com/office/drawing/2014/main" id="{1951C3E8-ACC6-8685-3AA0-8F34E7A898B5}"/>
              </a:ext>
            </a:extLst>
          </p:cNvPr>
          <p:cNvSpPr txBox="1"/>
          <p:nvPr/>
        </p:nvSpPr>
        <p:spPr>
          <a:xfrm>
            <a:off x="5355787" y="2228446"/>
            <a:ext cx="5289755" cy="3785611"/>
          </a:xfrm>
          <a:prstGeom prst="rect">
            <a:avLst/>
          </a:prstGeom>
          <a:noFill/>
          <a:ln>
            <a:noFill/>
          </a:ln>
        </p:spPr>
        <p:txBody>
          <a:bodyPr spcFirstLastPara="1" wrap="square" lIns="91425" tIns="45700" rIns="91425" bIns="45700" anchor="t" anchorCtr="0">
            <a:spAutoFit/>
          </a:bodyPr>
          <a:lstStyle/>
          <a:p>
            <a:pPr marL="0" marR="0" lvl="0" indent="0" algn="ctr" rtl="1">
              <a:lnSpc>
                <a:spcPct val="150000"/>
              </a:lnSpc>
              <a:spcBef>
                <a:spcPts val="0"/>
              </a:spcBef>
              <a:spcAft>
                <a:spcPts val="0"/>
              </a:spcAft>
              <a:buClr>
                <a:schemeClr val="dk1"/>
              </a:buClr>
              <a:buSzPts val="4000"/>
              <a:buFont typeface="Arial"/>
              <a:buNone/>
            </a:pPr>
            <a:r>
              <a:rPr lang="he-IL" sz="4000" b="0" i="0" u="none" strike="noStrike" cap="none" dirty="0">
                <a:solidFill>
                  <a:schemeClr val="dk1"/>
                </a:solidFill>
                <a:latin typeface="Arial"/>
                <a:ea typeface="Arial"/>
                <a:cs typeface="Arial"/>
                <a:sym typeface="Arial"/>
              </a:rPr>
              <a:t>מהו הדבר הכי קשה שקרה לכם או ששמעתם עליו במשפחה בתהליך קניה באינטרנט</a:t>
            </a:r>
            <a:endParaRPr sz="1400" b="0"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BDD6554C-B2F7-C3D4-148A-39EE54672A3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9456" y="2754222"/>
            <a:ext cx="4172532" cy="2734057"/>
          </a:xfrm>
          <a:prstGeom prst="rect">
            <a:avLst/>
          </a:prstGeom>
        </p:spPr>
      </p:pic>
    </p:spTree>
    <p:extLst>
      <p:ext uri="{BB962C8B-B14F-4D97-AF65-F5344CB8AC3E}">
        <p14:creationId xmlns:p14="http://schemas.microsoft.com/office/powerpoint/2010/main" val="11711271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64">
          <a:extLst>
            <a:ext uri="{FF2B5EF4-FFF2-40B4-BE49-F238E27FC236}">
              <a16:creationId xmlns:a16="http://schemas.microsoft.com/office/drawing/2014/main" id="{E5812851-C7FB-8EC7-29BB-B1F4BD5FE817}"/>
            </a:ext>
          </a:extLst>
        </p:cNvPr>
        <p:cNvGrpSpPr/>
        <p:nvPr/>
      </p:nvGrpSpPr>
      <p:grpSpPr>
        <a:xfrm>
          <a:off x="0" y="0"/>
          <a:ext cx="0" cy="0"/>
          <a:chOff x="0" y="0"/>
          <a:chExt cx="0" cy="0"/>
        </a:xfrm>
      </p:grpSpPr>
      <p:sp>
        <p:nvSpPr>
          <p:cNvPr id="680" name="Google Shape;680;p42">
            <a:extLst>
              <a:ext uri="{FF2B5EF4-FFF2-40B4-BE49-F238E27FC236}">
                <a16:creationId xmlns:a16="http://schemas.microsoft.com/office/drawing/2014/main" id="{013326B0-C254-4456-07B1-FAFE87A19045}"/>
              </a:ext>
            </a:extLst>
          </p:cNvPr>
          <p:cNvSpPr txBox="1">
            <a:spLocks noGrp="1"/>
          </p:cNvSpPr>
          <p:nvPr>
            <p:ph type="title" idx="4294967295"/>
          </p:nvPr>
        </p:nvSpPr>
        <p:spPr>
          <a:xfrm>
            <a:off x="1635273" y="222588"/>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he-IL" sz="4800" b="0" i="0" u="none" strike="noStrike" kern="0" cap="none" spc="0" normalizeH="0" baseline="0" noProof="0" dirty="0">
                <a:ln>
                  <a:noFill/>
                </a:ln>
                <a:solidFill>
                  <a:srgbClr val="285598"/>
                </a:solidFill>
                <a:effectLst/>
                <a:uLnTx/>
                <a:uFillTx/>
                <a:latin typeface="Arial"/>
                <a:ea typeface="Arial"/>
                <a:cs typeface="Arial"/>
                <a:sym typeface="Arial"/>
              </a:rPr>
              <a:t>קניה בטוחה באינטרנט</a:t>
            </a:r>
          </a:p>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he-IL" sz="4800" b="0" i="0" u="none" strike="noStrike" kern="0" cap="none" spc="0" normalizeH="0" baseline="0" noProof="0" dirty="0">
                <a:ln>
                  <a:noFill/>
                </a:ln>
                <a:solidFill>
                  <a:srgbClr val="285598"/>
                </a:solidFill>
                <a:effectLst/>
                <a:uLnTx/>
                <a:uFillTx/>
                <a:latin typeface="Arial"/>
                <a:ea typeface="Arial"/>
                <a:cs typeface="Arial"/>
                <a:sym typeface="Arial"/>
              </a:rPr>
              <a:t>אתרים מאובטחים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4" name="Picture 3" descr="ליד הכתובת אתר מאובטח מסומן על ידי מנעול סגור, וכתובת האתר מסתיימת באותיות https (ולא HTTP לבד)">
            <a:extLst>
              <a:ext uri="{FF2B5EF4-FFF2-40B4-BE49-F238E27FC236}">
                <a16:creationId xmlns:a16="http://schemas.microsoft.com/office/drawing/2014/main" id="{6A901581-1BBD-E3BD-0777-EDE00F88E149}"/>
              </a:ext>
            </a:extLst>
          </p:cNvPr>
          <p:cNvPicPr>
            <a:picLocks noChangeAspect="1"/>
          </p:cNvPicPr>
          <p:nvPr/>
        </p:nvPicPr>
        <p:blipFill>
          <a:blip r:embed="rId3"/>
          <a:stretch>
            <a:fillRect/>
          </a:stretch>
        </p:blipFill>
        <p:spPr>
          <a:xfrm>
            <a:off x="2803594" y="1935370"/>
            <a:ext cx="6996390" cy="4475369"/>
          </a:xfrm>
          <a:prstGeom prst="rect">
            <a:avLst/>
          </a:prstGeom>
        </p:spPr>
      </p:pic>
    </p:spTree>
    <p:extLst>
      <p:ext uri="{BB962C8B-B14F-4D97-AF65-F5344CB8AC3E}">
        <p14:creationId xmlns:p14="http://schemas.microsoft.com/office/powerpoint/2010/main" val="5556946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64">
          <a:extLst>
            <a:ext uri="{FF2B5EF4-FFF2-40B4-BE49-F238E27FC236}">
              <a16:creationId xmlns:a16="http://schemas.microsoft.com/office/drawing/2014/main" id="{2CBB18DD-6A1D-69AD-06B8-50D8F756149B}"/>
            </a:ext>
          </a:extLst>
        </p:cNvPr>
        <p:cNvGrpSpPr/>
        <p:nvPr/>
      </p:nvGrpSpPr>
      <p:grpSpPr>
        <a:xfrm>
          <a:off x="0" y="0"/>
          <a:ext cx="0" cy="0"/>
          <a:chOff x="0" y="0"/>
          <a:chExt cx="0" cy="0"/>
        </a:xfrm>
      </p:grpSpPr>
      <p:sp>
        <p:nvSpPr>
          <p:cNvPr id="680" name="Google Shape;680;p42">
            <a:extLst>
              <a:ext uri="{FF2B5EF4-FFF2-40B4-BE49-F238E27FC236}">
                <a16:creationId xmlns:a16="http://schemas.microsoft.com/office/drawing/2014/main" id="{D39754CE-052E-16D0-C100-97A2DCF02D81}"/>
              </a:ext>
              <a:ext uri="{C183D7F6-B498-43B3-948B-1728B52AA6E4}">
                <adec:decorative xmlns:adec="http://schemas.microsoft.com/office/drawing/2017/decorative" val="0"/>
              </a:ext>
            </a:extLst>
          </p:cNvPr>
          <p:cNvSpPr txBox="1">
            <a:spLocks noGrp="1"/>
          </p:cNvSpPr>
          <p:nvPr>
            <p:ph type="title" idx="4294967295"/>
          </p:nvPr>
        </p:nvSpPr>
        <p:spPr>
          <a:xfrm>
            <a:off x="1635273" y="222588"/>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he-IL" sz="4800" b="0" i="0" u="none" strike="noStrike" kern="0" cap="none" spc="0" normalizeH="0" baseline="0" noProof="0" dirty="0">
                <a:ln>
                  <a:noFill/>
                </a:ln>
                <a:solidFill>
                  <a:srgbClr val="285598"/>
                </a:solidFill>
                <a:effectLst/>
                <a:uLnTx/>
                <a:uFillTx/>
                <a:latin typeface="Arial"/>
                <a:ea typeface="Arial"/>
                <a:cs typeface="Arial"/>
                <a:sym typeface="Arial"/>
              </a:rPr>
              <a:t>קניה בטוחה באינטרנט</a:t>
            </a:r>
          </a:p>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he-IL" sz="4800" b="0" i="0" u="none" strike="noStrike" kern="0" cap="none" spc="0" normalizeH="0" baseline="0" noProof="0" dirty="0">
                <a:ln>
                  <a:noFill/>
                </a:ln>
                <a:solidFill>
                  <a:srgbClr val="285598"/>
                </a:solidFill>
                <a:effectLst/>
                <a:uLnTx/>
                <a:uFillTx/>
                <a:latin typeface="Arial"/>
                <a:ea typeface="Arial"/>
                <a:cs typeface="Arial"/>
                <a:sym typeface="Arial"/>
              </a:rPr>
              <a:t>אתרים מאובטחים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4" name="Picture 3" descr="אתר אמין מסתיים בסיומת com או co.iL">
            <a:extLst>
              <a:ext uri="{FF2B5EF4-FFF2-40B4-BE49-F238E27FC236}">
                <a16:creationId xmlns:a16="http://schemas.microsoft.com/office/drawing/2014/main" id="{24307526-5752-02AE-EFE5-47E1A0D72108}"/>
              </a:ext>
            </a:extLst>
          </p:cNvPr>
          <p:cNvPicPr>
            <a:picLocks noChangeAspect="1"/>
          </p:cNvPicPr>
          <p:nvPr/>
        </p:nvPicPr>
        <p:blipFill>
          <a:blip r:embed="rId3"/>
          <a:stretch>
            <a:fillRect/>
          </a:stretch>
        </p:blipFill>
        <p:spPr>
          <a:xfrm>
            <a:off x="3213652" y="2103169"/>
            <a:ext cx="5764696" cy="4323522"/>
          </a:xfrm>
          <a:prstGeom prst="rect">
            <a:avLst/>
          </a:prstGeom>
        </p:spPr>
      </p:pic>
    </p:spTree>
    <p:extLst>
      <p:ext uri="{BB962C8B-B14F-4D97-AF65-F5344CB8AC3E}">
        <p14:creationId xmlns:p14="http://schemas.microsoft.com/office/powerpoint/2010/main" val="40943025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64">
          <a:extLst>
            <a:ext uri="{FF2B5EF4-FFF2-40B4-BE49-F238E27FC236}">
              <a16:creationId xmlns:a16="http://schemas.microsoft.com/office/drawing/2014/main" id="{67F0B7AD-6F12-A3DE-B348-6404C210ECC8}"/>
            </a:ext>
          </a:extLst>
        </p:cNvPr>
        <p:cNvGrpSpPr/>
        <p:nvPr/>
      </p:nvGrpSpPr>
      <p:grpSpPr>
        <a:xfrm>
          <a:off x="0" y="0"/>
          <a:ext cx="0" cy="0"/>
          <a:chOff x="0" y="0"/>
          <a:chExt cx="0" cy="0"/>
        </a:xfrm>
      </p:grpSpPr>
      <p:sp>
        <p:nvSpPr>
          <p:cNvPr id="680" name="Google Shape;680;p42">
            <a:extLst>
              <a:ext uri="{FF2B5EF4-FFF2-40B4-BE49-F238E27FC236}">
                <a16:creationId xmlns:a16="http://schemas.microsoft.com/office/drawing/2014/main" id="{75732BA4-39AD-D78A-370C-73EC0658B09C}"/>
              </a:ext>
            </a:extLst>
          </p:cNvPr>
          <p:cNvSpPr txBox="1">
            <a:spLocks noGrp="1"/>
          </p:cNvSpPr>
          <p:nvPr>
            <p:ph type="title" idx="4294967295"/>
          </p:nvPr>
        </p:nvSpPr>
        <p:spPr>
          <a:xfrm>
            <a:off x="1635273" y="222588"/>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he-IL" sz="4800" b="0" i="0" u="none" strike="noStrike" kern="0" cap="none" spc="0" normalizeH="0" baseline="0" noProof="0" dirty="0">
                <a:ln>
                  <a:noFill/>
                </a:ln>
                <a:solidFill>
                  <a:srgbClr val="285598"/>
                </a:solidFill>
                <a:effectLst/>
                <a:uLnTx/>
                <a:uFillTx/>
                <a:latin typeface="Arial"/>
                <a:ea typeface="Arial"/>
                <a:cs typeface="Arial"/>
                <a:sym typeface="Arial"/>
              </a:rPr>
              <a:t>קניה בטוחה באינטרנט</a:t>
            </a:r>
          </a:p>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he-IL" sz="4800" b="0" i="0" u="none" strike="noStrike" kern="0" cap="none" spc="0" normalizeH="0" baseline="0" noProof="0" dirty="0">
                <a:ln>
                  <a:noFill/>
                </a:ln>
                <a:solidFill>
                  <a:srgbClr val="285598"/>
                </a:solidFill>
                <a:effectLst/>
                <a:uLnTx/>
                <a:uFillTx/>
                <a:latin typeface="Arial"/>
                <a:ea typeface="Arial"/>
                <a:cs typeface="Arial"/>
                <a:sym typeface="Arial"/>
              </a:rPr>
              <a:t>אתרים מאובטחים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4" name="Picture 3" descr="מומלץ לגלוש רק דרך רשת Wifi פרטית מאובטחת או דרך Wifi ציבורי במקומות מוכרים (לדוגמה">
            <a:extLst>
              <a:ext uri="{FF2B5EF4-FFF2-40B4-BE49-F238E27FC236}">
                <a16:creationId xmlns:a16="http://schemas.microsoft.com/office/drawing/2014/main" id="{72F78E2A-A255-E0A3-3978-CFA1F481FF49}"/>
              </a:ext>
            </a:extLst>
          </p:cNvPr>
          <p:cNvPicPr>
            <a:picLocks noChangeAspect="1"/>
          </p:cNvPicPr>
          <p:nvPr/>
        </p:nvPicPr>
        <p:blipFill>
          <a:blip r:embed="rId3"/>
          <a:stretch>
            <a:fillRect/>
          </a:stretch>
        </p:blipFill>
        <p:spPr>
          <a:xfrm>
            <a:off x="2343693" y="1699916"/>
            <a:ext cx="7738130" cy="4740965"/>
          </a:xfrm>
          <a:prstGeom prst="rect">
            <a:avLst/>
          </a:prstGeom>
        </p:spPr>
      </p:pic>
    </p:spTree>
    <p:extLst>
      <p:ext uri="{BB962C8B-B14F-4D97-AF65-F5344CB8AC3E}">
        <p14:creationId xmlns:p14="http://schemas.microsoft.com/office/powerpoint/2010/main" val="24701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64">
          <a:extLst>
            <a:ext uri="{FF2B5EF4-FFF2-40B4-BE49-F238E27FC236}">
              <a16:creationId xmlns:a16="http://schemas.microsoft.com/office/drawing/2014/main" id="{5C107F73-D0E7-D023-4804-2139C86ADD4E}"/>
            </a:ext>
          </a:extLst>
        </p:cNvPr>
        <p:cNvGrpSpPr/>
        <p:nvPr/>
      </p:nvGrpSpPr>
      <p:grpSpPr>
        <a:xfrm>
          <a:off x="0" y="0"/>
          <a:ext cx="0" cy="0"/>
          <a:chOff x="0" y="0"/>
          <a:chExt cx="0" cy="0"/>
        </a:xfrm>
      </p:grpSpPr>
      <p:sp>
        <p:nvSpPr>
          <p:cNvPr id="680" name="Google Shape;680;p42">
            <a:extLst>
              <a:ext uri="{FF2B5EF4-FFF2-40B4-BE49-F238E27FC236}">
                <a16:creationId xmlns:a16="http://schemas.microsoft.com/office/drawing/2014/main" id="{AC4CAAC4-0908-15CE-FE5C-88327C010B76}"/>
              </a:ext>
            </a:extLst>
          </p:cNvPr>
          <p:cNvSpPr txBox="1">
            <a:spLocks noGrp="1"/>
          </p:cNvSpPr>
          <p:nvPr>
            <p:ph type="title" idx="4294967295"/>
          </p:nvPr>
        </p:nvSpPr>
        <p:spPr>
          <a:xfrm>
            <a:off x="1635273" y="222588"/>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he-IL" sz="4800" b="0" i="0" u="none" strike="noStrike" kern="0" cap="none" spc="0" normalizeH="0" baseline="0" noProof="0" dirty="0">
                <a:ln>
                  <a:noFill/>
                </a:ln>
                <a:solidFill>
                  <a:srgbClr val="285598"/>
                </a:solidFill>
                <a:effectLst/>
                <a:uLnTx/>
                <a:uFillTx/>
                <a:latin typeface="Arial"/>
                <a:ea typeface="Arial"/>
                <a:cs typeface="Arial"/>
                <a:sym typeface="Arial"/>
              </a:rPr>
              <a:t>קניה בטוחה באינטרנט</a:t>
            </a:r>
          </a:p>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he-IL" sz="4800" b="0" i="0" u="none" strike="noStrike" kern="0" cap="none" spc="0" normalizeH="0" baseline="0" noProof="0" dirty="0">
                <a:ln>
                  <a:noFill/>
                </a:ln>
                <a:solidFill>
                  <a:srgbClr val="285598"/>
                </a:solidFill>
                <a:effectLst/>
                <a:uLnTx/>
                <a:uFillTx/>
                <a:latin typeface="Arial"/>
                <a:ea typeface="Arial"/>
                <a:cs typeface="Arial"/>
                <a:sym typeface="Arial"/>
              </a:rPr>
              <a:t>אתרים מאובטחים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4" name="Picture 3" descr="שגיאות כתיב – ניסוח לקוי או עם שגיאות כתיב יכול להעיד כי מדובר באתר מתחזה. שימו לב לנוסחים המופיעים באתר ושימו לב לשגיאת וליקויים.">
            <a:extLst>
              <a:ext uri="{FF2B5EF4-FFF2-40B4-BE49-F238E27FC236}">
                <a16:creationId xmlns:a16="http://schemas.microsoft.com/office/drawing/2014/main" id="{842FCAB7-21F8-F745-161B-9AE3C80A4A70}"/>
              </a:ext>
            </a:extLst>
          </p:cNvPr>
          <p:cNvPicPr>
            <a:picLocks noChangeAspect="1"/>
          </p:cNvPicPr>
          <p:nvPr/>
        </p:nvPicPr>
        <p:blipFill>
          <a:blip r:embed="rId3"/>
          <a:stretch>
            <a:fillRect/>
          </a:stretch>
        </p:blipFill>
        <p:spPr>
          <a:xfrm>
            <a:off x="2961861" y="1904386"/>
            <a:ext cx="6268278" cy="4701209"/>
          </a:xfrm>
          <a:prstGeom prst="rect">
            <a:avLst/>
          </a:prstGeom>
        </p:spPr>
      </p:pic>
    </p:spTree>
    <p:extLst>
      <p:ext uri="{BB962C8B-B14F-4D97-AF65-F5344CB8AC3E}">
        <p14:creationId xmlns:p14="http://schemas.microsoft.com/office/powerpoint/2010/main" val="24578082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64">
          <a:extLst>
            <a:ext uri="{FF2B5EF4-FFF2-40B4-BE49-F238E27FC236}">
              <a16:creationId xmlns:a16="http://schemas.microsoft.com/office/drawing/2014/main" id="{7B265D1E-9B63-1046-1D71-DB70752BB511}"/>
            </a:ext>
          </a:extLst>
        </p:cNvPr>
        <p:cNvGrpSpPr/>
        <p:nvPr/>
      </p:nvGrpSpPr>
      <p:grpSpPr>
        <a:xfrm>
          <a:off x="0" y="0"/>
          <a:ext cx="0" cy="0"/>
          <a:chOff x="0" y="0"/>
          <a:chExt cx="0" cy="0"/>
        </a:xfrm>
      </p:grpSpPr>
      <p:sp>
        <p:nvSpPr>
          <p:cNvPr id="680" name="Google Shape;680;p42">
            <a:extLst>
              <a:ext uri="{FF2B5EF4-FFF2-40B4-BE49-F238E27FC236}">
                <a16:creationId xmlns:a16="http://schemas.microsoft.com/office/drawing/2014/main" id="{780A2140-BFA3-9CCD-1B62-862B68162D86}"/>
              </a:ext>
            </a:extLst>
          </p:cNvPr>
          <p:cNvSpPr txBox="1">
            <a:spLocks noGrp="1"/>
          </p:cNvSpPr>
          <p:nvPr>
            <p:ph type="title" idx="4294967295"/>
          </p:nvPr>
        </p:nvSpPr>
        <p:spPr>
          <a:xfrm>
            <a:off x="1635273" y="222588"/>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he-IL" sz="4800" b="0" i="0" u="none" strike="noStrike" kern="0" cap="none" spc="0" normalizeH="0" baseline="0" noProof="0" dirty="0">
                <a:ln>
                  <a:noFill/>
                </a:ln>
                <a:solidFill>
                  <a:srgbClr val="285598"/>
                </a:solidFill>
                <a:effectLst/>
                <a:uLnTx/>
                <a:uFillTx/>
                <a:latin typeface="Arial"/>
                <a:ea typeface="Arial"/>
                <a:cs typeface="Arial"/>
                <a:sym typeface="Arial"/>
              </a:rPr>
              <a:t>קניה בטוחה באינטרנט</a:t>
            </a:r>
          </a:p>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he-IL" sz="4800" b="0" i="0" u="none" strike="noStrike" kern="0" cap="none" spc="0" normalizeH="0" baseline="0" noProof="0" dirty="0">
                <a:ln>
                  <a:noFill/>
                </a:ln>
                <a:solidFill>
                  <a:srgbClr val="285598"/>
                </a:solidFill>
                <a:effectLst/>
                <a:uLnTx/>
                <a:uFillTx/>
                <a:latin typeface="Arial"/>
                <a:ea typeface="Arial"/>
                <a:cs typeface="Arial"/>
                <a:sym typeface="Arial"/>
              </a:rPr>
              <a:t>אתרים מאובטחים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4" name="Picture 3" descr="סקירות וחוות דעת – מומלץ לבדוק אם יש ברשת סקירות או חוות דעת על האתר והאם יש לאתר עמוד פעיל ברשתות החברתיות">
            <a:extLst>
              <a:ext uri="{FF2B5EF4-FFF2-40B4-BE49-F238E27FC236}">
                <a16:creationId xmlns:a16="http://schemas.microsoft.com/office/drawing/2014/main" id="{B03DD1B2-7F61-49CE-2392-FA44FD720808}"/>
              </a:ext>
            </a:extLst>
          </p:cNvPr>
          <p:cNvPicPr>
            <a:picLocks noChangeAspect="1"/>
          </p:cNvPicPr>
          <p:nvPr/>
        </p:nvPicPr>
        <p:blipFill>
          <a:blip r:embed="rId3"/>
          <a:stretch>
            <a:fillRect/>
          </a:stretch>
        </p:blipFill>
        <p:spPr>
          <a:xfrm>
            <a:off x="2895599" y="1834811"/>
            <a:ext cx="6400801" cy="4800601"/>
          </a:xfrm>
          <a:prstGeom prst="rect">
            <a:avLst/>
          </a:prstGeom>
        </p:spPr>
      </p:pic>
    </p:spTree>
    <p:extLst>
      <p:ext uri="{BB962C8B-B14F-4D97-AF65-F5344CB8AC3E}">
        <p14:creationId xmlns:p14="http://schemas.microsoft.com/office/powerpoint/2010/main" val="21984401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64">
          <a:extLst>
            <a:ext uri="{FF2B5EF4-FFF2-40B4-BE49-F238E27FC236}">
              <a16:creationId xmlns:a16="http://schemas.microsoft.com/office/drawing/2014/main" id="{717ACCDB-D349-9EF5-D361-E959D73A1A92}"/>
            </a:ext>
          </a:extLst>
        </p:cNvPr>
        <p:cNvGrpSpPr/>
        <p:nvPr/>
      </p:nvGrpSpPr>
      <p:grpSpPr>
        <a:xfrm>
          <a:off x="0" y="0"/>
          <a:ext cx="0" cy="0"/>
          <a:chOff x="0" y="0"/>
          <a:chExt cx="0" cy="0"/>
        </a:xfrm>
      </p:grpSpPr>
      <p:sp>
        <p:nvSpPr>
          <p:cNvPr id="680" name="Google Shape;680;p42">
            <a:extLst>
              <a:ext uri="{FF2B5EF4-FFF2-40B4-BE49-F238E27FC236}">
                <a16:creationId xmlns:a16="http://schemas.microsoft.com/office/drawing/2014/main" id="{89DDCD09-5506-4E8A-3542-17A859B65F69}"/>
              </a:ext>
            </a:extLst>
          </p:cNvPr>
          <p:cNvSpPr txBox="1">
            <a:spLocks noGrp="1"/>
          </p:cNvSpPr>
          <p:nvPr>
            <p:ph type="title" idx="4294967295"/>
          </p:nvPr>
        </p:nvSpPr>
        <p:spPr>
          <a:xfrm>
            <a:off x="1635273" y="222588"/>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he-IL" sz="4800" b="0" i="0" u="none" strike="noStrike" kern="0" cap="none" spc="0" normalizeH="0" baseline="0" noProof="0" dirty="0">
                <a:ln>
                  <a:noFill/>
                </a:ln>
                <a:solidFill>
                  <a:srgbClr val="285598"/>
                </a:solidFill>
                <a:effectLst/>
                <a:uLnTx/>
                <a:uFillTx/>
                <a:latin typeface="Arial"/>
                <a:ea typeface="Arial"/>
                <a:cs typeface="Arial"/>
                <a:sym typeface="Arial"/>
              </a:rPr>
              <a:t>קניה בטוחה באינטרנט</a:t>
            </a:r>
          </a:p>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he-IL" sz="4800" b="0" i="0" u="none" strike="noStrike" kern="0" cap="none" spc="0" normalizeH="0" baseline="0" noProof="0" dirty="0">
                <a:ln>
                  <a:noFill/>
                </a:ln>
                <a:solidFill>
                  <a:srgbClr val="285598"/>
                </a:solidFill>
                <a:effectLst/>
                <a:uLnTx/>
                <a:uFillTx/>
                <a:latin typeface="Arial"/>
                <a:ea typeface="Arial"/>
                <a:cs typeface="Arial"/>
                <a:sym typeface="Arial"/>
              </a:rPr>
              <a:t>אתרים מאובטחים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4" name="Picture 3" descr="פרטים מזהים – חפשו באתר את פרטי ההתקשרות עם החברה ב&quot;אודות&quot; או ב&quot;צור קשר&quot; וכתובת.">
            <a:extLst>
              <a:ext uri="{FF2B5EF4-FFF2-40B4-BE49-F238E27FC236}">
                <a16:creationId xmlns:a16="http://schemas.microsoft.com/office/drawing/2014/main" id="{47F8A205-A9CC-4738-C23D-049D78D3BAE0}"/>
              </a:ext>
            </a:extLst>
          </p:cNvPr>
          <p:cNvPicPr>
            <a:picLocks noChangeAspect="1"/>
          </p:cNvPicPr>
          <p:nvPr/>
        </p:nvPicPr>
        <p:blipFill>
          <a:blip r:embed="rId3"/>
          <a:stretch>
            <a:fillRect/>
          </a:stretch>
        </p:blipFill>
        <p:spPr>
          <a:xfrm>
            <a:off x="3431412" y="1765228"/>
            <a:ext cx="5329176" cy="4870184"/>
          </a:xfrm>
          <a:prstGeom prst="rect">
            <a:avLst/>
          </a:prstGeom>
        </p:spPr>
      </p:pic>
    </p:spTree>
    <p:extLst>
      <p:ext uri="{BB962C8B-B14F-4D97-AF65-F5344CB8AC3E}">
        <p14:creationId xmlns:p14="http://schemas.microsoft.com/office/powerpoint/2010/main" val="6324080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64">
          <a:extLst>
            <a:ext uri="{FF2B5EF4-FFF2-40B4-BE49-F238E27FC236}">
              <a16:creationId xmlns:a16="http://schemas.microsoft.com/office/drawing/2014/main" id="{FCCCC7C0-ED64-D2B4-6B5F-E01A751CFCEC}"/>
            </a:ext>
          </a:extLst>
        </p:cNvPr>
        <p:cNvGrpSpPr/>
        <p:nvPr/>
      </p:nvGrpSpPr>
      <p:grpSpPr>
        <a:xfrm>
          <a:off x="0" y="0"/>
          <a:ext cx="0" cy="0"/>
          <a:chOff x="0" y="0"/>
          <a:chExt cx="0" cy="0"/>
        </a:xfrm>
      </p:grpSpPr>
      <p:sp>
        <p:nvSpPr>
          <p:cNvPr id="680" name="Google Shape;680;p42">
            <a:extLst>
              <a:ext uri="{FF2B5EF4-FFF2-40B4-BE49-F238E27FC236}">
                <a16:creationId xmlns:a16="http://schemas.microsoft.com/office/drawing/2014/main" id="{A6F22BF6-61F2-DD86-97F1-1211BC571D1D}"/>
              </a:ext>
            </a:extLst>
          </p:cNvPr>
          <p:cNvSpPr txBox="1">
            <a:spLocks noGrp="1"/>
          </p:cNvSpPr>
          <p:nvPr>
            <p:ph type="title" idx="4294967295"/>
          </p:nvPr>
        </p:nvSpPr>
        <p:spPr>
          <a:xfrm>
            <a:off x="1635273" y="222588"/>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he-IL" sz="4800" b="0" i="0" u="none" strike="noStrike" kern="0" cap="none" spc="0" normalizeH="0" baseline="0" noProof="0" dirty="0">
                <a:ln>
                  <a:noFill/>
                </a:ln>
                <a:solidFill>
                  <a:srgbClr val="285598"/>
                </a:solidFill>
                <a:effectLst/>
                <a:uLnTx/>
                <a:uFillTx/>
                <a:latin typeface="Arial"/>
                <a:ea typeface="Arial"/>
                <a:cs typeface="Arial"/>
                <a:sym typeface="Arial"/>
              </a:rPr>
              <a:t>קניה בטוחה באינטרנט</a:t>
            </a:r>
          </a:p>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he-IL" sz="4800" b="0" i="0" u="none" strike="noStrike" kern="0" cap="none" spc="0" normalizeH="0" baseline="0" noProof="0" dirty="0">
                <a:ln>
                  <a:noFill/>
                </a:ln>
                <a:solidFill>
                  <a:srgbClr val="285598"/>
                </a:solidFill>
                <a:effectLst/>
                <a:uLnTx/>
                <a:uFillTx/>
                <a:latin typeface="Arial"/>
                <a:ea typeface="Arial"/>
                <a:cs typeface="Arial"/>
                <a:sym typeface="Arial"/>
              </a:rPr>
              <a:t>אתרים מאובטחים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4" name="Picture 3" descr="הגעה ישירה לאתר ולא באמצעות קישורים – עדיף לגלוש באתרים דרך חיפוש בלתי תלוי בגוגל ולא דרך קישורים או מהקלקה ישירה.">
            <a:extLst>
              <a:ext uri="{FF2B5EF4-FFF2-40B4-BE49-F238E27FC236}">
                <a16:creationId xmlns:a16="http://schemas.microsoft.com/office/drawing/2014/main" id="{D06BCD29-B48A-17F9-A36F-6FF5726A6EB4}"/>
              </a:ext>
            </a:extLst>
          </p:cNvPr>
          <p:cNvPicPr>
            <a:picLocks noChangeAspect="1"/>
          </p:cNvPicPr>
          <p:nvPr/>
        </p:nvPicPr>
        <p:blipFill>
          <a:blip r:embed="rId3"/>
          <a:stretch>
            <a:fillRect/>
          </a:stretch>
        </p:blipFill>
        <p:spPr>
          <a:xfrm>
            <a:off x="2987294" y="1948068"/>
            <a:ext cx="6217411" cy="4269899"/>
          </a:xfrm>
          <a:prstGeom prst="rect">
            <a:avLst/>
          </a:prstGeom>
        </p:spPr>
      </p:pic>
    </p:spTree>
    <p:extLst>
      <p:ext uri="{BB962C8B-B14F-4D97-AF65-F5344CB8AC3E}">
        <p14:creationId xmlns:p14="http://schemas.microsoft.com/office/powerpoint/2010/main" val="32456280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20" name="Google Shape;680;p42">
            <a:extLst>
              <a:ext uri="{FF2B5EF4-FFF2-40B4-BE49-F238E27FC236}">
                <a16:creationId xmlns:a16="http://schemas.microsoft.com/office/drawing/2014/main" id="{8D7177D0-3B26-D368-E025-CB8216B0B137}"/>
              </a:ext>
            </a:extLst>
          </p:cNvPr>
          <p:cNvSpPr txBox="1"/>
          <p:nvPr/>
        </p:nvSpPr>
        <p:spPr>
          <a:xfrm>
            <a:off x="1433474" y="66004"/>
            <a:ext cx="9154971" cy="1477328"/>
          </a:xfrm>
          <a:prstGeom prst="rect">
            <a:avLst/>
          </a:prstGeom>
          <a:noFill/>
          <a:ln>
            <a:noFill/>
          </a:ln>
        </p:spPr>
        <p:txBody>
          <a:bodyPr spcFirstLastPara="1" wrap="square" lIns="0" tIns="0" rIns="0" bIns="0" anchor="t" anchorCtr="0">
            <a:spAutoFit/>
          </a:bodyPr>
          <a:lstStyle/>
          <a:p>
            <a:pPr marL="0" marR="0" lvl="0" indent="0" algn="ctr" rtl="1">
              <a:spcBef>
                <a:spcPts val="0"/>
              </a:spcBef>
              <a:spcAft>
                <a:spcPts val="0"/>
              </a:spcAft>
              <a:buClr>
                <a:srgbClr val="000000"/>
              </a:buClr>
              <a:buSzPts val="4800"/>
              <a:buFont typeface="Arial"/>
              <a:buNone/>
            </a:pPr>
            <a:r>
              <a:rPr lang="he-IL" sz="4800" b="0" i="0" u="none" strike="noStrike" cap="none" dirty="0">
                <a:solidFill>
                  <a:srgbClr val="285598"/>
                </a:solidFill>
                <a:latin typeface="Arial"/>
                <a:ea typeface="Arial"/>
                <a:cs typeface="Arial"/>
                <a:sym typeface="Arial"/>
              </a:rPr>
              <a:t>קניה בטוחה באינטרנט</a:t>
            </a:r>
          </a:p>
          <a:p>
            <a:pPr marL="0" marR="0" lvl="0" indent="0" algn="ctr" rtl="1">
              <a:spcBef>
                <a:spcPts val="0"/>
              </a:spcBef>
              <a:spcAft>
                <a:spcPts val="0"/>
              </a:spcAft>
              <a:buClr>
                <a:srgbClr val="000000"/>
              </a:buClr>
              <a:buSzPts val="4800"/>
              <a:buFont typeface="Arial"/>
              <a:buNone/>
            </a:pPr>
            <a:r>
              <a:rPr lang="he-IL" sz="4800" b="0" i="0" u="none" strike="noStrike" cap="none" dirty="0">
                <a:solidFill>
                  <a:srgbClr val="285598"/>
                </a:solidFill>
                <a:latin typeface="Arial"/>
                <a:ea typeface="Arial"/>
                <a:cs typeface="Arial"/>
                <a:sym typeface="Arial"/>
              </a:rPr>
              <a:t>תשלום מאובטח</a:t>
            </a:r>
            <a:endParaRPr sz="1400" b="0" i="0" u="none" strike="noStrike" cap="none" dirty="0">
              <a:solidFill>
                <a:srgbClr val="000000"/>
              </a:solidFill>
              <a:latin typeface="Arial"/>
              <a:ea typeface="Arial"/>
              <a:cs typeface="Arial"/>
              <a:sym typeface="Arial"/>
            </a:endParaRPr>
          </a:p>
        </p:txBody>
      </p:sp>
      <p:sp>
        <p:nvSpPr>
          <p:cNvPr id="16" name="Google Shape;726;p44">
            <a:extLst>
              <a:ext uri="{FF2B5EF4-FFF2-40B4-BE49-F238E27FC236}">
                <a16:creationId xmlns:a16="http://schemas.microsoft.com/office/drawing/2014/main" id="{A42932BC-0E8E-48F2-475F-CF72252ECB62}"/>
              </a:ext>
            </a:extLst>
          </p:cNvPr>
          <p:cNvSpPr txBox="1"/>
          <p:nvPr/>
        </p:nvSpPr>
        <p:spPr>
          <a:xfrm>
            <a:off x="2541843" y="1544257"/>
            <a:ext cx="6304762" cy="409984"/>
          </a:xfrm>
          <a:prstGeom prst="rect">
            <a:avLst/>
          </a:prstGeom>
          <a:noFill/>
          <a:ln>
            <a:noFill/>
          </a:ln>
        </p:spPr>
        <p:txBody>
          <a:bodyPr spcFirstLastPara="1" wrap="square" lIns="0" tIns="0" rIns="0" bIns="0" anchor="t" anchorCtr="0">
            <a:spAutoFit/>
          </a:bodyPr>
          <a:lstStyle/>
          <a:p>
            <a:pPr marL="0" marR="0" lvl="0" indent="0" algn="ctr" rtl="1">
              <a:lnSpc>
                <a:spcPct val="111019"/>
              </a:lnSpc>
              <a:spcBef>
                <a:spcPts val="0"/>
              </a:spcBef>
              <a:spcAft>
                <a:spcPts val="0"/>
              </a:spcAft>
              <a:buClr>
                <a:srgbClr val="000000"/>
              </a:buClr>
              <a:buSzPts val="3984"/>
              <a:buFont typeface="Arial"/>
              <a:buNone/>
            </a:pPr>
            <a:r>
              <a:rPr lang="iw-IL" sz="2400" b="0" i="0" u="none" strike="noStrike" cap="none" dirty="0">
                <a:solidFill>
                  <a:schemeClr val="dk1"/>
                </a:solidFill>
                <a:latin typeface="Arial"/>
                <a:ea typeface="Arial"/>
                <a:cs typeface="Arial"/>
                <a:sym typeface="Arial"/>
              </a:rPr>
              <a:t>שימוש באימות של קוד, טביעת אצבע או זיהוי פנים</a:t>
            </a:r>
            <a:r>
              <a:rPr lang="en-US" sz="2400" b="0" i="0" u="none" strike="noStrike" cap="none" dirty="0">
                <a:solidFill>
                  <a:schemeClr val="dk1"/>
                </a:solidFill>
                <a:latin typeface="Arial"/>
                <a:ea typeface="Arial"/>
                <a:cs typeface="Arial"/>
                <a:sym typeface="Arial"/>
              </a:rPr>
              <a:t> </a:t>
            </a:r>
            <a:endParaRPr sz="1000" b="0" i="0" u="none" strike="noStrike" cap="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3E43EA52-2E0A-1D42-E69A-00BE171A28E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747577" y="2153728"/>
            <a:ext cx="5882480" cy="3921654"/>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61D4F20C-88EE-3A98-3B09-D8D545E257A1}"/>
              </a:ext>
            </a:extLst>
          </p:cNvPr>
          <p:cNvSpPr txBox="1"/>
          <p:nvPr/>
        </p:nvSpPr>
        <p:spPr>
          <a:xfrm>
            <a:off x="9191764" y="2619570"/>
            <a:ext cx="1564944" cy="369332"/>
          </a:xfrm>
          <a:prstGeom prst="rect">
            <a:avLst/>
          </a:prstGeom>
          <a:noFill/>
        </p:spPr>
        <p:txBody>
          <a:bodyPr wrap="square" rtlCol="1">
            <a:spAutoFit/>
          </a:bodyPr>
          <a:lstStyle/>
          <a:p>
            <a:r>
              <a:rPr lang="en-US" sz="1800" dirty="0"/>
              <a:t>PAYPAL</a:t>
            </a:r>
            <a:endParaRPr lang="he-IL" sz="1800" dirty="0"/>
          </a:p>
        </p:txBody>
      </p:sp>
      <p:sp>
        <p:nvSpPr>
          <p:cNvPr id="8" name="TextBox 7">
            <a:extLst>
              <a:ext uri="{FF2B5EF4-FFF2-40B4-BE49-F238E27FC236}">
                <a16:creationId xmlns:a16="http://schemas.microsoft.com/office/drawing/2014/main" id="{991CF9A6-91A2-8CC2-AF67-CCD34F5C4EBC}"/>
              </a:ext>
            </a:extLst>
          </p:cNvPr>
          <p:cNvSpPr txBox="1"/>
          <p:nvPr/>
        </p:nvSpPr>
        <p:spPr>
          <a:xfrm>
            <a:off x="405470" y="2493973"/>
            <a:ext cx="2151229" cy="646331"/>
          </a:xfrm>
          <a:prstGeom prst="rect">
            <a:avLst/>
          </a:prstGeom>
          <a:noFill/>
        </p:spPr>
        <p:txBody>
          <a:bodyPr wrap="square" rtlCol="1">
            <a:spAutoFit/>
          </a:bodyPr>
          <a:lstStyle/>
          <a:p>
            <a:pPr algn="ctr" rtl="1"/>
            <a:r>
              <a:rPr lang="en-US" sz="1800" dirty="0"/>
              <a:t>GOOGLE PAY</a:t>
            </a:r>
          </a:p>
          <a:p>
            <a:pPr algn="ctr" rtl="1"/>
            <a:r>
              <a:rPr lang="en-US" sz="1800" dirty="0"/>
              <a:t>APPLE PAY</a:t>
            </a:r>
            <a:endParaRPr lang="he-IL" sz="1800" dirty="0"/>
          </a:p>
        </p:txBody>
      </p:sp>
      <p:pic>
        <p:nvPicPr>
          <p:cNvPr id="10" name="Picture 9">
            <a:extLst>
              <a:ext uri="{FF2B5EF4-FFF2-40B4-BE49-F238E27FC236}">
                <a16:creationId xmlns:a16="http://schemas.microsoft.com/office/drawing/2014/main" id="{B4355B22-779C-E734-0AE9-413811ABDB32}"/>
              </a:ext>
              <a:ext uri="{C183D7F6-B498-43B3-948B-1728B52AA6E4}">
                <adec:decorative xmlns:adec="http://schemas.microsoft.com/office/drawing/2017/decorative" val="1"/>
              </a:ext>
            </a:extLst>
          </p:cNvPr>
          <p:cNvPicPr>
            <a:picLocks noChangeAspect="1"/>
          </p:cNvPicPr>
          <p:nvPr/>
        </p:nvPicPr>
        <p:blipFill>
          <a:blip r:embed="rId4"/>
          <a:stretch/>
        </p:blipFill>
        <p:spPr>
          <a:xfrm flipH="1">
            <a:off x="169010" y="2258027"/>
            <a:ext cx="2568489" cy="1309676"/>
          </a:xfrm>
          <a:prstGeom prst="rect">
            <a:avLst/>
          </a:prstGeom>
        </p:spPr>
      </p:pic>
      <p:pic>
        <p:nvPicPr>
          <p:cNvPr id="11" name="Picture 10">
            <a:extLst>
              <a:ext uri="{FF2B5EF4-FFF2-40B4-BE49-F238E27FC236}">
                <a16:creationId xmlns:a16="http://schemas.microsoft.com/office/drawing/2014/main" id="{3B4871BF-BBB7-2A25-4DAF-88D93CBB2AF4}"/>
              </a:ext>
              <a:ext uri="{C183D7F6-B498-43B3-948B-1728B52AA6E4}">
                <adec:decorative xmlns:adec="http://schemas.microsoft.com/office/drawing/2017/decorative" val="1"/>
              </a:ext>
            </a:extLst>
          </p:cNvPr>
          <p:cNvPicPr>
            <a:picLocks noChangeAspect="1"/>
          </p:cNvPicPr>
          <p:nvPr/>
        </p:nvPicPr>
        <p:blipFill>
          <a:blip r:embed="rId4"/>
          <a:stretch/>
        </p:blipFill>
        <p:spPr>
          <a:xfrm rot="1667124">
            <a:off x="8292055" y="4112953"/>
            <a:ext cx="2568489" cy="1309676"/>
          </a:xfrm>
          <a:prstGeom prst="rect">
            <a:avLst/>
          </a:prstGeom>
        </p:spPr>
      </p:pic>
      <p:sp>
        <p:nvSpPr>
          <p:cNvPr id="14" name="TextBox 13">
            <a:extLst>
              <a:ext uri="{FF2B5EF4-FFF2-40B4-BE49-F238E27FC236}">
                <a16:creationId xmlns:a16="http://schemas.microsoft.com/office/drawing/2014/main" id="{1BB6A291-54EF-87E6-DB5E-8237C3549974}"/>
              </a:ext>
            </a:extLst>
          </p:cNvPr>
          <p:cNvSpPr txBox="1"/>
          <p:nvPr/>
        </p:nvSpPr>
        <p:spPr>
          <a:xfrm rot="1962778">
            <a:off x="8536044" y="4537192"/>
            <a:ext cx="2516747" cy="400110"/>
          </a:xfrm>
          <a:prstGeom prst="rect">
            <a:avLst/>
          </a:prstGeom>
          <a:noFill/>
        </p:spPr>
        <p:txBody>
          <a:bodyPr wrap="square" rtlCol="1">
            <a:spAutoFit/>
          </a:bodyPr>
          <a:lstStyle/>
          <a:p>
            <a:r>
              <a:rPr lang="he-IL" sz="2000" dirty="0"/>
              <a:t>כרטיס אשראי נטען </a:t>
            </a:r>
          </a:p>
        </p:txBody>
      </p:sp>
      <p:pic>
        <p:nvPicPr>
          <p:cNvPr id="15" name="Picture 14">
            <a:extLst>
              <a:ext uri="{FF2B5EF4-FFF2-40B4-BE49-F238E27FC236}">
                <a16:creationId xmlns:a16="http://schemas.microsoft.com/office/drawing/2014/main" id="{8F1C5FB6-9E26-1295-449C-B5A1C39EEA8B}"/>
              </a:ext>
              <a:ext uri="{C183D7F6-B498-43B3-948B-1728B52AA6E4}">
                <adec:decorative xmlns:adec="http://schemas.microsoft.com/office/drawing/2017/decorative" val="1"/>
              </a:ext>
            </a:extLst>
          </p:cNvPr>
          <p:cNvPicPr>
            <a:picLocks noChangeAspect="1"/>
          </p:cNvPicPr>
          <p:nvPr/>
        </p:nvPicPr>
        <p:blipFill>
          <a:blip r:embed="rId4"/>
          <a:stretch/>
        </p:blipFill>
        <p:spPr>
          <a:xfrm>
            <a:off x="8485549" y="2294796"/>
            <a:ext cx="2568489" cy="1309676"/>
          </a:xfrm>
          <a:prstGeom prst="rect">
            <a:avLst/>
          </a:prstGeom>
        </p:spPr>
      </p:pic>
      <p:sp>
        <p:nvSpPr>
          <p:cNvPr id="17" name="TextBox 16">
            <a:extLst>
              <a:ext uri="{FF2B5EF4-FFF2-40B4-BE49-F238E27FC236}">
                <a16:creationId xmlns:a16="http://schemas.microsoft.com/office/drawing/2014/main" id="{BD911D47-E071-37AD-C173-AE1AA0B60D48}"/>
              </a:ext>
            </a:extLst>
          </p:cNvPr>
          <p:cNvSpPr txBox="1"/>
          <p:nvPr/>
        </p:nvSpPr>
        <p:spPr>
          <a:xfrm rot="20398034">
            <a:off x="363008" y="4331889"/>
            <a:ext cx="2432399" cy="461665"/>
          </a:xfrm>
          <a:prstGeom prst="rect">
            <a:avLst/>
          </a:prstGeom>
          <a:noFill/>
        </p:spPr>
        <p:txBody>
          <a:bodyPr wrap="square" rtlCol="1">
            <a:spAutoFit/>
          </a:bodyPr>
          <a:lstStyle/>
          <a:p>
            <a:pPr algn="ctr" rtl="1"/>
            <a:r>
              <a:rPr lang="he-IL" sz="2400" dirty="0"/>
              <a:t>תקן </a:t>
            </a:r>
            <a:r>
              <a:rPr lang="en-US" sz="2400" dirty="0"/>
              <a:t>PCI DSS –</a:t>
            </a:r>
            <a:endParaRPr lang="he-IL" sz="2400" dirty="0"/>
          </a:p>
        </p:txBody>
      </p:sp>
      <p:pic>
        <p:nvPicPr>
          <p:cNvPr id="18" name="Picture 17">
            <a:extLst>
              <a:ext uri="{FF2B5EF4-FFF2-40B4-BE49-F238E27FC236}">
                <a16:creationId xmlns:a16="http://schemas.microsoft.com/office/drawing/2014/main" id="{D3845FA4-937F-6155-BEEF-4F7324C53591}"/>
              </a:ext>
              <a:ext uri="{C183D7F6-B498-43B3-948B-1728B52AA6E4}">
                <adec:decorative xmlns:adec="http://schemas.microsoft.com/office/drawing/2017/decorative" val="1"/>
              </a:ext>
            </a:extLst>
          </p:cNvPr>
          <p:cNvPicPr>
            <a:picLocks noChangeAspect="1"/>
          </p:cNvPicPr>
          <p:nvPr/>
        </p:nvPicPr>
        <p:blipFill>
          <a:blip r:embed="rId4"/>
          <a:stretch/>
        </p:blipFill>
        <p:spPr>
          <a:xfrm rot="20474630" flipH="1">
            <a:off x="294964" y="4023184"/>
            <a:ext cx="2568489" cy="1309676"/>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46"/>
          <p:cNvSpPr txBox="1">
            <a:spLocks noGrp="1"/>
          </p:cNvSpPr>
          <p:nvPr>
            <p:ph type="title" idx="4294967295"/>
          </p:nvPr>
        </p:nvSpPr>
        <p:spPr>
          <a:xfrm>
            <a:off x="2746079" y="487945"/>
            <a:ext cx="7069545" cy="1422184"/>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11001"/>
              </a:lnSpc>
              <a:spcBef>
                <a:spcPts val="0"/>
              </a:spcBef>
              <a:spcAft>
                <a:spcPts val="0"/>
              </a:spcAft>
              <a:buClr>
                <a:srgbClr val="000000"/>
              </a:buClr>
              <a:buSzPts val="4163"/>
              <a:buFont typeface="Arial"/>
              <a:buNone/>
              <a:tabLst/>
              <a:defRPr/>
            </a:pPr>
            <a:r>
              <a:rPr kumimoji="0" lang="iw-IL" sz="4163" b="0" i="0" u="none" strike="noStrike" kern="0" cap="none" spc="0" normalizeH="0" baseline="0" noProof="0" dirty="0">
                <a:ln>
                  <a:noFill/>
                </a:ln>
                <a:solidFill>
                  <a:schemeClr val="accent1"/>
                </a:solidFill>
                <a:effectLst/>
                <a:uLnTx/>
                <a:uFillTx/>
                <a:latin typeface="Arial"/>
                <a:ea typeface="Arial"/>
                <a:cs typeface="Arial"/>
                <a:sym typeface="Arial"/>
              </a:rPr>
              <a:t>אם נפלתם קורבן </a:t>
            </a:r>
            <a:r>
              <a:rPr kumimoji="0" lang="iw-IL" sz="4163" b="1" i="0" u="none" strike="noStrike" kern="0" cap="none" spc="0" normalizeH="0" baseline="0" noProof="0" dirty="0">
                <a:ln>
                  <a:noFill/>
                </a:ln>
                <a:solidFill>
                  <a:schemeClr val="accent1"/>
                </a:solidFill>
                <a:effectLst/>
                <a:uLnTx/>
                <a:uFillTx/>
                <a:latin typeface="Arial"/>
                <a:ea typeface="Arial"/>
                <a:cs typeface="Arial"/>
                <a:sym typeface="Arial"/>
              </a:rPr>
              <a:t>מיד תפעלו </a:t>
            </a:r>
          </a:p>
          <a:p>
            <a:pPr marL="0" marR="0" lvl="0" indent="0" algn="ctr" defTabSz="914400" rtl="1" eaLnBrk="1" fontAlgn="auto" latinLnBrk="0" hangingPunct="1">
              <a:lnSpc>
                <a:spcPct val="111001"/>
              </a:lnSpc>
              <a:spcBef>
                <a:spcPts val="0"/>
              </a:spcBef>
              <a:spcAft>
                <a:spcPts val="0"/>
              </a:spcAft>
              <a:buClr>
                <a:srgbClr val="000000"/>
              </a:buClr>
              <a:buSzPts val="4163"/>
              <a:buFont typeface="Arial"/>
              <a:buNone/>
              <a:tabLst/>
              <a:defRPr/>
            </a:pPr>
            <a:r>
              <a:rPr kumimoji="0" lang="iw-IL" sz="4163" b="0" i="0" u="none" strike="noStrike" kern="0" cap="none" spc="0" normalizeH="0" baseline="0" noProof="0" dirty="0">
                <a:ln>
                  <a:noFill/>
                </a:ln>
                <a:solidFill>
                  <a:schemeClr val="accent1"/>
                </a:solidFill>
                <a:effectLst/>
                <a:uLnTx/>
                <a:uFillTx/>
                <a:latin typeface="Arial"/>
                <a:ea typeface="Arial"/>
                <a:cs typeface="Arial"/>
                <a:sym typeface="Arial"/>
              </a:rPr>
              <a:t>לינקים למידע והגנה מפני הונאות</a:t>
            </a:r>
            <a:endParaRPr kumimoji="0" lang="iw-IL" sz="1400" b="0" i="0" u="none" strike="noStrike" kern="0" cap="none" spc="0" normalizeH="0" baseline="0" noProof="0" dirty="0">
              <a:ln>
                <a:noFill/>
              </a:ln>
              <a:solidFill>
                <a:schemeClr val="accent1"/>
              </a:solidFill>
              <a:effectLst/>
              <a:uLnTx/>
              <a:uFillTx/>
              <a:latin typeface="Arial"/>
              <a:ea typeface="Arial"/>
              <a:cs typeface="Arial"/>
              <a:sym typeface="Arial"/>
            </a:endParaRPr>
          </a:p>
        </p:txBody>
      </p:sp>
      <p:sp>
        <p:nvSpPr>
          <p:cNvPr id="803" name="Google Shape;803;p46" descr="כל זכות. לחץ לכניסה לאתר">
            <a:hlinkClick r:id="rId3"/>
            <a:extLst>
              <a:ext uri="{C183D7F6-B498-43B3-948B-1728B52AA6E4}">
                <adec:decorative xmlns:adec="http://schemas.microsoft.com/office/drawing/2017/decorative" val="0"/>
              </a:ext>
            </a:extLst>
          </p:cNvPr>
          <p:cNvSpPr/>
          <p:nvPr/>
        </p:nvSpPr>
        <p:spPr>
          <a:xfrm>
            <a:off x="733866" y="4410268"/>
            <a:ext cx="3303737" cy="1177844"/>
          </a:xfrm>
          <a:custGeom>
            <a:avLst/>
            <a:gdLst/>
            <a:ahLst/>
            <a:cxnLst/>
            <a:rect l="l" t="t" r="r" b="b"/>
            <a:pathLst>
              <a:path w="8060167" h="2695361" extrusionOk="0">
                <a:moveTo>
                  <a:pt x="0" y="0"/>
                </a:moveTo>
                <a:lnTo>
                  <a:pt x="8060167" y="0"/>
                </a:lnTo>
                <a:lnTo>
                  <a:pt x="8060167" y="2695361"/>
                </a:lnTo>
                <a:lnTo>
                  <a:pt x="0" y="269536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804" name="Google Shape;804;p46" descr="הרשוץ להגנת הצרכן ולסחר הוגן. לחץ לכניסה לאתר">
            <a:hlinkClick r:id="rId5"/>
          </p:cNvPr>
          <p:cNvSpPr/>
          <p:nvPr/>
        </p:nvSpPr>
        <p:spPr>
          <a:xfrm>
            <a:off x="4704970" y="2433793"/>
            <a:ext cx="4640863" cy="1029016"/>
          </a:xfrm>
          <a:custGeom>
            <a:avLst/>
            <a:gdLst/>
            <a:ahLst/>
            <a:cxnLst/>
            <a:rect l="l" t="t" r="r" b="b"/>
            <a:pathLst>
              <a:path w="8048958" h="1784691" extrusionOk="0">
                <a:moveTo>
                  <a:pt x="0" y="0"/>
                </a:moveTo>
                <a:lnTo>
                  <a:pt x="8048958" y="0"/>
                </a:lnTo>
                <a:lnTo>
                  <a:pt x="8048958" y="1784691"/>
                </a:lnTo>
                <a:lnTo>
                  <a:pt x="0" y="1784691"/>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807" name="Google Shape;807;p46" descr="אמון הציבור , לחץ לכניסה לאתר">
            <a:hlinkClick r:id="rId7"/>
          </p:cNvPr>
          <p:cNvSpPr/>
          <p:nvPr/>
        </p:nvSpPr>
        <p:spPr>
          <a:xfrm>
            <a:off x="9935695" y="2038672"/>
            <a:ext cx="1728171" cy="1603991"/>
          </a:xfrm>
          <a:custGeom>
            <a:avLst/>
            <a:gdLst/>
            <a:ahLst/>
            <a:cxnLst/>
            <a:rect l="l" t="t" r="r" b="b"/>
            <a:pathLst>
              <a:path w="2592257" h="2405987" extrusionOk="0">
                <a:moveTo>
                  <a:pt x="0" y="0"/>
                </a:moveTo>
                <a:lnTo>
                  <a:pt x="2592257" y="0"/>
                </a:lnTo>
                <a:lnTo>
                  <a:pt x="2592257" y="2405987"/>
                </a:lnTo>
                <a:lnTo>
                  <a:pt x="0" y="2405987"/>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pic>
        <p:nvPicPr>
          <p:cNvPr id="3" name="Picture 2">
            <a:hlinkClick r:id="rId9"/>
            <a:extLst>
              <a:ext uri="{FF2B5EF4-FFF2-40B4-BE49-F238E27FC236}">
                <a16:creationId xmlns:a16="http://schemas.microsoft.com/office/drawing/2014/main" id="{513CE9BC-3B79-94CB-BAB6-37EA6FEFAE56}"/>
              </a:ext>
              <a:ext uri="{C183D7F6-B498-43B3-948B-1728B52AA6E4}">
                <adec:decorative xmlns:adec="http://schemas.microsoft.com/office/drawing/2017/decorative" val="1"/>
              </a:ext>
            </a:extLst>
          </p:cNvPr>
          <p:cNvPicPr>
            <a:picLocks noChangeAspect="1"/>
          </p:cNvPicPr>
          <p:nvPr/>
        </p:nvPicPr>
        <p:blipFill>
          <a:blip r:embed="rId10"/>
          <a:srcRect b="37823"/>
          <a:stretch>
            <a:fillRect/>
          </a:stretch>
        </p:blipFill>
        <p:spPr>
          <a:xfrm>
            <a:off x="733866" y="2433792"/>
            <a:ext cx="3175309" cy="1209722"/>
          </a:xfrm>
          <a:prstGeom prst="rect">
            <a:avLst/>
          </a:prstGeom>
        </p:spPr>
      </p:pic>
      <p:pic>
        <p:nvPicPr>
          <p:cNvPr id="8" name="Picture 7">
            <a:extLst>
              <a:ext uri="{FF2B5EF4-FFF2-40B4-BE49-F238E27FC236}">
                <a16:creationId xmlns:a16="http://schemas.microsoft.com/office/drawing/2014/main" id="{EBF4A907-7ED9-0C97-5173-3B4B2A4D405D}"/>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8858056" y="5125039"/>
            <a:ext cx="1021055" cy="1105579"/>
          </a:xfrm>
          <a:prstGeom prst="rect">
            <a:avLst/>
          </a:prstGeom>
        </p:spPr>
      </p:pic>
      <p:pic>
        <p:nvPicPr>
          <p:cNvPr id="10" name="Picture 9">
            <a:hlinkClick r:id="rId12"/>
            <a:extLst>
              <a:ext uri="{FF2B5EF4-FFF2-40B4-BE49-F238E27FC236}">
                <a16:creationId xmlns:a16="http://schemas.microsoft.com/office/drawing/2014/main" id="{7BCBE91B-93C9-7E7B-48A0-D18E3E120E3A}"/>
              </a:ex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4983478" y="4289486"/>
            <a:ext cx="4148539" cy="1183260"/>
          </a:xfrm>
          <a:prstGeom prst="rect">
            <a:avLst/>
          </a:prstGeom>
        </p:spPr>
      </p:pic>
      <p:sp>
        <p:nvSpPr>
          <p:cNvPr id="11" name="Rectangle: Rounded Corners 10">
            <a:extLst>
              <a:ext uri="{FF2B5EF4-FFF2-40B4-BE49-F238E27FC236}">
                <a16:creationId xmlns:a16="http://schemas.microsoft.com/office/drawing/2014/main" id="{883B1803-9A50-E47E-C892-8D85255FBFD5}"/>
              </a:ext>
              <a:ext uri="{C183D7F6-B498-43B3-948B-1728B52AA6E4}">
                <adec:decorative xmlns:adec="http://schemas.microsoft.com/office/drawing/2017/decorative" val="1"/>
              </a:ext>
            </a:extLst>
          </p:cNvPr>
          <p:cNvSpPr/>
          <p:nvPr/>
        </p:nvSpPr>
        <p:spPr>
          <a:xfrm>
            <a:off x="538934" y="2135370"/>
            <a:ext cx="3498669" cy="1733385"/>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he-IL"/>
          </a:p>
        </p:txBody>
      </p:sp>
      <p:sp>
        <p:nvSpPr>
          <p:cNvPr id="12" name="Rectangle: Rounded Corners 11">
            <a:extLst>
              <a:ext uri="{FF2B5EF4-FFF2-40B4-BE49-F238E27FC236}">
                <a16:creationId xmlns:a16="http://schemas.microsoft.com/office/drawing/2014/main" id="{AA3D00D1-C2FE-6E35-3A16-3637CC1AD313}"/>
              </a:ext>
              <a:ext uri="{C183D7F6-B498-43B3-948B-1728B52AA6E4}">
                <adec:decorative xmlns:adec="http://schemas.microsoft.com/office/drawing/2017/decorative" val="1"/>
              </a:ext>
            </a:extLst>
          </p:cNvPr>
          <p:cNvSpPr/>
          <p:nvPr/>
        </p:nvSpPr>
        <p:spPr>
          <a:xfrm>
            <a:off x="4499037" y="2135370"/>
            <a:ext cx="4846796" cy="1603991"/>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1" anchor="ctr"/>
          <a:lstStyle/>
          <a:p>
            <a:pPr algn="ctr"/>
            <a:endParaRPr lang="he-IL"/>
          </a:p>
        </p:txBody>
      </p:sp>
      <p:sp>
        <p:nvSpPr>
          <p:cNvPr id="13" name="Rectangle: Rounded Corners 12">
            <a:extLst>
              <a:ext uri="{FF2B5EF4-FFF2-40B4-BE49-F238E27FC236}">
                <a16:creationId xmlns:a16="http://schemas.microsoft.com/office/drawing/2014/main" id="{5498B9A8-BCDD-7257-AE6F-CFAFBD849BBF}"/>
              </a:ext>
              <a:ext uri="{C183D7F6-B498-43B3-948B-1728B52AA6E4}">
                <adec:decorative xmlns:adec="http://schemas.microsoft.com/office/drawing/2017/decorative" val="1"/>
              </a:ext>
            </a:extLst>
          </p:cNvPr>
          <p:cNvSpPr/>
          <p:nvPr/>
        </p:nvSpPr>
        <p:spPr>
          <a:xfrm>
            <a:off x="4961307" y="4289486"/>
            <a:ext cx="4114883" cy="1183260"/>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he-IL"/>
          </a:p>
        </p:txBody>
      </p:sp>
      <p:sp>
        <p:nvSpPr>
          <p:cNvPr id="14" name="Rectangle: Rounded Corners 13">
            <a:extLst>
              <a:ext uri="{FF2B5EF4-FFF2-40B4-BE49-F238E27FC236}">
                <a16:creationId xmlns:a16="http://schemas.microsoft.com/office/drawing/2014/main" id="{23A8C355-B729-4618-0262-2A300F05EEE3}"/>
              </a:ext>
              <a:ext uri="{C183D7F6-B498-43B3-948B-1728B52AA6E4}">
                <adec:decorative xmlns:adec="http://schemas.microsoft.com/office/drawing/2017/decorative" val="1"/>
              </a:ext>
            </a:extLst>
          </p:cNvPr>
          <p:cNvSpPr/>
          <p:nvPr/>
        </p:nvSpPr>
        <p:spPr>
          <a:xfrm>
            <a:off x="538934" y="4234070"/>
            <a:ext cx="3754770" cy="1553754"/>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he-IL"/>
          </a:p>
        </p:txBody>
      </p:sp>
      <p:sp>
        <p:nvSpPr>
          <p:cNvPr id="15" name="Rectangle: Rounded Corners 14">
            <a:extLst>
              <a:ext uri="{FF2B5EF4-FFF2-40B4-BE49-F238E27FC236}">
                <a16:creationId xmlns:a16="http://schemas.microsoft.com/office/drawing/2014/main" id="{770AEEE1-DB73-8F10-4B51-30D8013CD9E5}"/>
              </a:ext>
              <a:ext uri="{C183D7F6-B498-43B3-948B-1728B52AA6E4}">
                <adec:decorative xmlns:adec="http://schemas.microsoft.com/office/drawing/2017/decorative" val="1"/>
              </a:ext>
            </a:extLst>
          </p:cNvPr>
          <p:cNvSpPr/>
          <p:nvPr/>
        </p:nvSpPr>
        <p:spPr>
          <a:xfrm>
            <a:off x="9815624" y="1910129"/>
            <a:ext cx="1848242" cy="1829232"/>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he-IL"/>
          </a:p>
        </p:txBody>
      </p:sp>
      <p:pic>
        <p:nvPicPr>
          <p:cNvPr id="16" name="Picture 15" descr="לחץ לכניסה לאתר">
            <a:extLst>
              <a:ext uri="{FF2B5EF4-FFF2-40B4-BE49-F238E27FC236}">
                <a16:creationId xmlns:a16="http://schemas.microsoft.com/office/drawing/2014/main" id="{14A4F8C0-75CA-483E-3272-F66FD88F47C5}"/>
              </a:ext>
            </a:extLst>
          </p:cNvPr>
          <p:cNvPicPr>
            <a:picLocks noChangeAspect="1"/>
          </p:cNvPicPr>
          <p:nvPr/>
        </p:nvPicPr>
        <p:blipFill>
          <a:blip r:embed="rId11"/>
          <a:stretch>
            <a:fillRect/>
          </a:stretch>
        </p:blipFill>
        <p:spPr>
          <a:xfrm>
            <a:off x="3962423" y="5470081"/>
            <a:ext cx="1021055" cy="1105579"/>
          </a:xfrm>
          <a:prstGeom prst="rect">
            <a:avLst/>
          </a:prstGeom>
        </p:spPr>
      </p:pic>
      <p:pic>
        <p:nvPicPr>
          <p:cNvPr id="17" name="Picture 16" descr="לחץ לכניסה לאתר">
            <a:extLst>
              <a:ext uri="{FF2B5EF4-FFF2-40B4-BE49-F238E27FC236}">
                <a16:creationId xmlns:a16="http://schemas.microsoft.com/office/drawing/2014/main" id="{E95CA5B2-34B7-3EFE-B051-85A480C6D661}"/>
              </a:ext>
            </a:extLst>
          </p:cNvPr>
          <p:cNvPicPr>
            <a:picLocks noChangeAspect="1"/>
          </p:cNvPicPr>
          <p:nvPr/>
        </p:nvPicPr>
        <p:blipFill>
          <a:blip r:embed="rId11"/>
          <a:stretch>
            <a:fillRect/>
          </a:stretch>
        </p:blipFill>
        <p:spPr>
          <a:xfrm>
            <a:off x="3816334" y="3304689"/>
            <a:ext cx="1021055" cy="1105579"/>
          </a:xfrm>
          <a:prstGeom prst="rect">
            <a:avLst/>
          </a:prstGeom>
        </p:spPr>
      </p:pic>
      <p:pic>
        <p:nvPicPr>
          <p:cNvPr id="18" name="Picture 17" descr="לחץ לכניסה לאתר">
            <a:extLst>
              <a:ext uri="{FF2B5EF4-FFF2-40B4-BE49-F238E27FC236}">
                <a16:creationId xmlns:a16="http://schemas.microsoft.com/office/drawing/2014/main" id="{57F7264D-8B9D-8F37-646F-DA5DE9B18C48}"/>
              </a:ext>
            </a:extLst>
          </p:cNvPr>
          <p:cNvPicPr>
            <a:picLocks noChangeAspect="1"/>
          </p:cNvPicPr>
          <p:nvPr/>
        </p:nvPicPr>
        <p:blipFill>
          <a:blip r:embed="rId11"/>
          <a:stretch>
            <a:fillRect/>
          </a:stretch>
        </p:blipFill>
        <p:spPr>
          <a:xfrm>
            <a:off x="9015257" y="3402443"/>
            <a:ext cx="1021055" cy="1105579"/>
          </a:xfrm>
          <a:prstGeom prst="rect">
            <a:avLst/>
          </a:prstGeom>
        </p:spPr>
      </p:pic>
      <p:pic>
        <p:nvPicPr>
          <p:cNvPr id="19" name="Picture 18" descr="לחץ לכניסה לאתר">
            <a:extLst>
              <a:ext uri="{FF2B5EF4-FFF2-40B4-BE49-F238E27FC236}">
                <a16:creationId xmlns:a16="http://schemas.microsoft.com/office/drawing/2014/main" id="{930FC7B7-5B8F-156C-F00C-F9EC2DBFAC63}"/>
              </a:ext>
            </a:extLst>
          </p:cNvPr>
          <p:cNvPicPr>
            <a:picLocks noChangeAspect="1"/>
          </p:cNvPicPr>
          <p:nvPr/>
        </p:nvPicPr>
        <p:blipFill>
          <a:blip r:embed="rId11"/>
          <a:stretch>
            <a:fillRect/>
          </a:stretch>
        </p:blipFill>
        <p:spPr>
          <a:xfrm>
            <a:off x="11170945" y="3582079"/>
            <a:ext cx="1021055" cy="1105579"/>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p48" descr="תודה מצוות הדרכת חינוך פיננסי"/>
          <p:cNvSpPr/>
          <p:nvPr/>
        </p:nvSpPr>
        <p:spPr>
          <a:xfrm>
            <a:off x="2609672" y="274321"/>
            <a:ext cx="7318237" cy="5778427"/>
          </a:xfrm>
          <a:custGeom>
            <a:avLst/>
            <a:gdLst/>
            <a:ahLst/>
            <a:cxnLst/>
            <a:rect l="l" t="t" r="r" b="b"/>
            <a:pathLst>
              <a:path w="10977356" h="8667641" extrusionOk="0">
                <a:moveTo>
                  <a:pt x="0" y="0"/>
                </a:moveTo>
                <a:lnTo>
                  <a:pt x="10977356" y="0"/>
                </a:lnTo>
                <a:lnTo>
                  <a:pt x="10977356" y="8667641"/>
                </a:lnTo>
                <a:lnTo>
                  <a:pt x="0" y="8667641"/>
                </a:lnTo>
                <a:lnTo>
                  <a:pt x="0" y="0"/>
                </a:lnTo>
                <a:close/>
              </a:path>
            </a:pathLst>
          </a:custGeom>
          <a:blipFill rotWithShape="1">
            <a:blip r:embed="rId3">
              <a:alphaModFix/>
            </a:blip>
            <a:stretch>
              <a:fillRect l="-11294" t="-1222" b="-954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1056</TotalTime>
  <Words>4449</Words>
  <Application>Microsoft Office PowerPoint</Application>
  <PresentationFormat>Widescreen</PresentationFormat>
  <Paragraphs>507</Paragraphs>
  <Slides>54</Slides>
  <Notes>53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Play</vt:lpstr>
      <vt:lpstr>Arial</vt:lpstr>
      <vt:lpstr>Wingdings</vt:lpstr>
      <vt:lpstr>Gruppo</vt:lpstr>
      <vt:lpstr>Office Theme</vt:lpstr>
      <vt:lpstr> אבטחת מידע ברשת </vt:lpstr>
      <vt:lpstr>PowerPoint Presentation</vt:lpstr>
      <vt:lpstr>האם הורדתם משחק או אפליקציה ב-  24 שעות האחרונות? </vt:lpstr>
      <vt:lpstr>PowerPoint Presentation</vt:lpstr>
      <vt:lpstr>האם השתמשתם פעם ב- Wi-Fi  ציבורי פתוח (לא מאובטח)? </vt:lpstr>
      <vt:lpstr>האם אישרתם "עוגיות" Cookies באתר מסוים לאחרונה?</vt:lpstr>
      <vt:lpstr>האם התקנתם אפליקציה חדשה ונתתם לה גישה לאנשי הקשר או למיקום שלכם?</vt:lpstr>
      <vt:lpstr>PowerPoint Presentation</vt:lpstr>
      <vt:lpstr>האם השתמשתם בכלי בינה מלאכותית (AI) והעליתם לשם מידע אישי או תמונות שלכם    ו/או של המשפחה?</vt:lpstr>
      <vt:lpstr>PowerPoint Presentation</vt:lpstr>
      <vt:lpstr>עקבות/ טביעות אצבע דיגיטליות </vt:lpstr>
      <vt:lpstr>סוגי עקבות דיגיטליים</vt:lpstr>
      <vt:lpstr>סוגי עקבות דיגיטליים</vt:lpstr>
      <vt:lpstr>סוגי עקבות דיגיטליים</vt:lpstr>
      <vt:lpstr>סוגי עקבות דיגיטליים</vt:lpstr>
      <vt:lpstr>סוגי עקבות דיגיטליים</vt:lpstr>
      <vt:lpstr>הנדסה חברתית</vt:lpstr>
      <vt:lpstr>הנדסה חברתית – דוגמה</vt:lpstr>
      <vt:lpstr> דיוג/פישינג (Phishing) </vt:lpstr>
      <vt:lpstr> דיוג/פישינג (Phishing) </vt:lpstr>
      <vt:lpstr>פישינג משלוחים</vt:lpstr>
      <vt:lpstr>פישינג ההלוואות  </vt:lpstr>
      <vt:lpstr>פישינג כביש שש  </vt:lpstr>
      <vt:lpstr>פישינג קשישים/ העוקץ רוסי</vt:lpstr>
      <vt:lpstr> הונאות בתחפושת </vt:lpstr>
      <vt:lpstr>PowerPoint Presentation</vt:lpstr>
      <vt:lpstr>סטטיסטיקה</vt:lpstr>
      <vt:lpstr>איך נזהה הודעה חשודה?  נשאל את עצמנו !</vt:lpstr>
      <vt:lpstr>איך נזהה הודעה/ שיחה חשודה? נשאל את עצמנו !</vt:lpstr>
      <vt:lpstr>איך נזהה הודעה חשודה ?  נשאל את עצמנו !</vt:lpstr>
      <vt:lpstr>איך נזהה הודעה/ שיחה חשודה?  נשאל את עצמנו !</vt:lpstr>
      <vt:lpstr>פירמידת הגילאים של הונאות ברשת</vt:lpstr>
      <vt:lpstr>האם אפשר למנוע הונאות ולהגן על עצמנו ?</vt:lpstr>
      <vt:lpstr>מה למדנו ?</vt:lpstr>
      <vt:lpstr>מה למדנו ?</vt:lpstr>
      <vt:lpstr>PowerPoint Presentation</vt:lpstr>
      <vt:lpstr>מה למדנו ?</vt:lpstr>
      <vt:lpstr>מה למדנו ?</vt:lpstr>
      <vt:lpstr>מה למדנו ?</vt:lpstr>
      <vt:lpstr>PowerPoint Presentation</vt:lpstr>
      <vt:lpstr>PowerPoint Presentation</vt:lpstr>
      <vt:lpstr>PowerPoint Presentation</vt:lpstr>
      <vt:lpstr>PowerPoint Presentation</vt:lpstr>
      <vt:lpstr>PowerPoint Presentation</vt:lpstr>
      <vt:lpstr>קניה בטוחה באינטרנט אתרים מאובטחים </vt:lpstr>
      <vt:lpstr>קניה בטוחה באינטרנט אתרים מאובטחים </vt:lpstr>
      <vt:lpstr>קניה בטוחה באינטרנט אתרים מאובטחים </vt:lpstr>
      <vt:lpstr>קניה בטוחה באינטרנט אתרים מאובטחים </vt:lpstr>
      <vt:lpstr>קניה בטוחה באינטרנט אתרים מאובטחים </vt:lpstr>
      <vt:lpstr>קניה בטוחה באינטרנט אתרים מאובטחים </vt:lpstr>
      <vt:lpstr>קניה בטוחה באינטרנט אתרים מאובטחים </vt:lpstr>
      <vt:lpstr>PowerPoint Presentation</vt:lpstr>
      <vt:lpstr>אם נפלתם קורבן מיד תפעלו  לינקים למידע והגנה מפני הונאות</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פיריאל מסאד</dc:creator>
  <cp:lastModifiedBy>פיריאל מסאד</cp:lastModifiedBy>
  <cp:revision>27</cp:revision>
  <dcterms:created xsi:type="dcterms:W3CDTF">2026-07-21T17:17:38Z</dcterms:created>
  <dcterms:modified xsi:type="dcterms:W3CDTF">2026-08-06T21:47:30Z</dcterms:modified>
</cp:coreProperties>
</file>