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sldIdLst>
    <p:sldId id="256" r:id="rId2"/>
    <p:sldId id="257" r:id="rId3"/>
    <p:sldId id="258" r:id="rId4"/>
    <p:sldId id="307" r:id="rId5"/>
    <p:sldId id="313" r:id="rId6"/>
    <p:sldId id="320" r:id="rId7"/>
    <p:sldId id="321" r:id="rId8"/>
    <p:sldId id="263" r:id="rId9"/>
    <p:sldId id="306" r:id="rId10"/>
    <p:sldId id="319" r:id="rId11"/>
    <p:sldId id="264" r:id="rId12"/>
    <p:sldId id="270" r:id="rId13"/>
    <p:sldId id="273" r:id="rId14"/>
    <p:sldId id="272" r:id="rId15"/>
    <p:sldId id="328" r:id="rId16"/>
    <p:sldId id="329" r:id="rId17"/>
    <p:sldId id="330" r:id="rId18"/>
    <p:sldId id="322" r:id="rId19"/>
    <p:sldId id="331" r:id="rId20"/>
    <p:sldId id="327" r:id="rId21"/>
    <p:sldId id="323" r:id="rId22"/>
    <p:sldId id="332" r:id="rId23"/>
    <p:sldId id="333" r:id="rId24"/>
    <p:sldId id="334" r:id="rId25"/>
    <p:sldId id="335" r:id="rId26"/>
    <p:sldId id="336" r:id="rId27"/>
    <p:sldId id="325" r:id="rId28"/>
    <p:sldId id="337" r:id="rId29"/>
    <p:sldId id="308" r:id="rId30"/>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hKMT8C+jW7Nuj3nfRDhl2qyQBRM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59" autoAdjust="0"/>
  </p:normalViewPr>
  <p:slideViewPr>
    <p:cSldViewPr snapToGrid="0">
      <p:cViewPr varScale="1">
        <p:scale>
          <a:sx n="57" d="100"/>
          <a:sy n="57" d="100"/>
        </p:scale>
        <p:origin x="15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56"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w-I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he-IL" dirty="0"/>
              <a:t>הנושא שלנו בשיעור זה </a:t>
            </a:r>
            <a:r>
              <a:rPr lang="he-IL" dirty="0" err="1"/>
              <a:t>זה</a:t>
            </a:r>
            <a:r>
              <a:rPr lang="he-IL" dirty="0"/>
              <a:t> </a:t>
            </a:r>
            <a:r>
              <a:rPr lang="he-IL" dirty="0" err="1"/>
              <a:t>כח</a:t>
            </a:r>
            <a:r>
              <a:rPr lang="he-IL" dirty="0"/>
              <a:t> קנייה של הכסף , ריבית ומדד מחירים ואינפלציה </a:t>
            </a:r>
          </a:p>
          <a:p>
            <a:pPr marL="0" lvl="0" indent="0" algn="l" rtl="0">
              <a:spcBef>
                <a:spcPts val="0"/>
              </a:spcBef>
              <a:spcAft>
                <a:spcPts val="0"/>
              </a:spcAft>
              <a:buNone/>
            </a:pPr>
            <a:endParaRPr dirty="0"/>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he-I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04" name="Google Shape;104;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he-IL" dirty="0"/>
              <a:t>בואו נעשה חזרה על ביקוש והיצע ו</a:t>
            </a:r>
            <a:r>
              <a:rPr lang="iw-IL" dirty="0"/>
              <a:t>איך נוצרים מחירים בשווקים ?</a:t>
            </a:r>
            <a:endParaRPr dirty="0"/>
          </a:p>
          <a:p>
            <a:pPr marL="0" lvl="0" indent="0" algn="r" rtl="1">
              <a:spcBef>
                <a:spcPts val="0"/>
              </a:spcBef>
              <a:spcAft>
                <a:spcPts val="0"/>
              </a:spcAft>
              <a:buNone/>
            </a:pPr>
            <a:r>
              <a:rPr lang="iw-IL" dirty="0"/>
              <a:t>התנאים של תחרות משוכללת  (הרבה קונים, הרבה מוכרים והמידע גלוי בשווקים) </a:t>
            </a:r>
            <a:endParaRPr dirty="0"/>
          </a:p>
          <a:p>
            <a:pPr marL="0" lvl="0" indent="0" algn="r" rtl="1">
              <a:spcBef>
                <a:spcPts val="0"/>
              </a:spcBef>
              <a:spcAft>
                <a:spcPts val="0"/>
              </a:spcAft>
              <a:buNone/>
            </a:pPr>
            <a:r>
              <a:rPr lang="iw-IL" dirty="0"/>
              <a:t>מחיר שיווי משקל נוצר לפי ביקוש  (קונים) והיצע (מוכרים) </a:t>
            </a:r>
            <a:endParaRPr lang="he-IL" dirty="0"/>
          </a:p>
          <a:p>
            <a:pPr marL="0" lvl="0" indent="0" algn="r" rtl="1">
              <a:spcBef>
                <a:spcPts val="0"/>
              </a:spcBef>
              <a:spcAft>
                <a:spcPts val="0"/>
              </a:spcAft>
              <a:buNone/>
            </a:pPr>
            <a:endParaRPr lang="he-IL" dirty="0"/>
          </a:p>
          <a:p>
            <a:pPr marL="0" lvl="0" indent="0" algn="r" rtl="1">
              <a:spcBef>
                <a:spcPts val="0"/>
              </a:spcBef>
              <a:spcAft>
                <a:spcPts val="0"/>
              </a:spcAft>
              <a:buNone/>
            </a:pPr>
            <a:r>
              <a:rPr lang="he-IL" dirty="0"/>
              <a:t>אם הביקוש עולה המחירים עולים</a:t>
            </a:r>
          </a:p>
          <a:p>
            <a:pPr marL="0" lvl="0" indent="0" algn="r" rtl="1">
              <a:spcBef>
                <a:spcPts val="0"/>
              </a:spcBef>
              <a:spcAft>
                <a:spcPts val="0"/>
              </a:spcAft>
              <a:buNone/>
            </a:pPr>
            <a:r>
              <a:rPr lang="he-IL" dirty="0"/>
              <a:t>אם הביקוש יורד המחירים יורדים </a:t>
            </a:r>
            <a:endParaRPr dirty="0"/>
          </a:p>
          <a:p>
            <a:pPr marL="0" lvl="0" indent="0" algn="r" rtl="1">
              <a:spcBef>
                <a:spcPts val="0"/>
              </a:spcBef>
              <a:spcAft>
                <a:spcPts val="0"/>
              </a:spcAft>
              <a:buNone/>
            </a:pPr>
            <a:endParaRPr dirty="0"/>
          </a:p>
          <a:p>
            <a:pPr marL="0" lvl="0" indent="0" algn="l" rtl="0">
              <a:spcBef>
                <a:spcPts val="0"/>
              </a:spcBef>
              <a:spcAft>
                <a:spcPts val="0"/>
              </a:spcAft>
              <a:buNone/>
            </a:pPr>
            <a:endParaRPr dirty="0"/>
          </a:p>
        </p:txBody>
      </p:sp>
      <p:sp>
        <p:nvSpPr>
          <p:cNvPr id="105" name="Google Shape;105;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endParaRPr lang="he-IL" dirty="0"/>
          </a:p>
          <a:p>
            <a:pPr algn="r" rtl="1"/>
            <a:endParaRPr lang="he-IL" dirty="0"/>
          </a:p>
          <a:p>
            <a:pPr algn="r" rtl="1"/>
            <a:endParaRPr lang="he-IL" dirty="0"/>
          </a:p>
          <a:p>
            <a:endParaRPr lang="he-IL"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4</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0280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14920-CB90-4933-CA12-A78814CEEA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418032-12B8-6616-43E8-42AB398D9104}"/>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E93034C4-09BA-AD63-9F7F-2789D24A8CF6}"/>
              </a:ext>
            </a:extLst>
          </p:cNvPr>
          <p:cNvSpPr>
            <a:spLocks noGrp="1"/>
          </p:cNvSpPr>
          <p:nvPr>
            <p:ph type="body" idx="1"/>
          </p:nvPr>
        </p:nvSpPr>
        <p:spPr/>
        <p:txBody>
          <a:bodyPr/>
          <a:lstStyle/>
          <a:p>
            <a:pPr algn="just" rtl="1">
              <a:lnSpc>
                <a:spcPct val="164998"/>
              </a:lnSpc>
            </a:pPr>
            <a:r>
              <a:rPr lang="he-IL" sz="1200" i="1" dirty="0">
                <a:solidFill>
                  <a:srgbClr val="7B024D"/>
                </a:solidFill>
              </a:rPr>
              <a:t>בוקר אחד, אלון גלל בנייד וראה מבזק חדשות: "מחירי הדלק מזנקים ב-15%!"</a:t>
            </a:r>
            <a:endParaRPr lang="en-US" sz="1200" i="1" dirty="0">
              <a:solidFill>
                <a:srgbClr val="7B024D"/>
              </a:solidFill>
            </a:endParaRPr>
          </a:p>
          <a:p>
            <a:pPr algn="just" rtl="1">
              <a:lnSpc>
                <a:spcPct val="164998"/>
              </a:lnSpc>
            </a:pPr>
            <a:r>
              <a:rPr lang="he-IL" sz="1200" i="1" dirty="0">
                <a:solidFill>
                  <a:srgbClr val="7B024D"/>
                </a:solidFill>
              </a:rPr>
              <a:t> הוא נאנח וחשב שרק התדלוק יתייקר, אך תוך ימים ספורים הבין את גודל הבעיה</a:t>
            </a:r>
            <a:r>
              <a:rPr lang="en-US" sz="1200" i="1" dirty="0">
                <a:solidFill>
                  <a:srgbClr val="7B024D"/>
                </a:solidFill>
              </a:rPr>
              <a:t>/</a:t>
            </a:r>
          </a:p>
          <a:p>
            <a:pPr algn="just" rtl="1">
              <a:lnSpc>
                <a:spcPct val="164998"/>
              </a:lnSpc>
            </a:pPr>
            <a:r>
              <a:rPr lang="he-IL" sz="1200" i="1" dirty="0">
                <a:solidFill>
                  <a:srgbClr val="7B024D"/>
                </a:solidFill>
              </a:rPr>
              <a:t>עליית מחיר הדלק ייקרה את ההובלה של משאיות המזון והסחורות. בעלי החנויות גלגלו את ההוצאות על הצרכנים, ופתאום מחירי הפיצה, הגבינה והבגדים קפצו.</a:t>
            </a:r>
            <a:endParaRPr lang="en-US" sz="1200" i="1" dirty="0">
              <a:solidFill>
                <a:srgbClr val="7B024D"/>
              </a:solidFill>
            </a:endParaRPr>
          </a:p>
          <a:p>
            <a:pPr algn="just" rtl="1">
              <a:lnSpc>
                <a:spcPct val="164998"/>
              </a:lnSpc>
            </a:pPr>
            <a:endParaRPr lang="he-IL" sz="1200" i="1" dirty="0">
              <a:solidFill>
                <a:srgbClr val="C00000"/>
              </a:solidFill>
            </a:endParaRPr>
          </a:p>
          <a:p>
            <a:pPr algn="r" rtl="1"/>
            <a:endParaRPr lang="he-IL" dirty="0"/>
          </a:p>
        </p:txBody>
      </p:sp>
      <p:sp>
        <p:nvSpPr>
          <p:cNvPr id="4" name="Slide Number Placeholder 3">
            <a:extLst>
              <a:ext uri="{FF2B5EF4-FFF2-40B4-BE49-F238E27FC236}">
                <a16:creationId xmlns:a16="http://schemas.microsoft.com/office/drawing/2014/main" id="{CE108896-75C7-8021-9167-833BF42F952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5</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2688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t>תרחיש הדלק והתחבורה (2022 - גל התייקרויות עולמי): באמצע 2022, מחיר ליטר בנזין בישראל זינק לשיא של מעל 8 שקלים לליטר בעקבות המלחמה באוקראינה. התייקרות הדלק הציגה לתלמידים "אינפלציה משורשרת": כשמחיר הדלק עולה, המשאיות שמסיעות את המזון לסופר משלמות יותר, ולכן גם מחירי </a:t>
            </a:r>
            <a:r>
              <a:rPr lang="he-IL" dirty="0" err="1"/>
              <a:t>המעדינים</a:t>
            </a:r>
            <a:r>
              <a:rPr lang="he-IL" dirty="0"/>
              <a:t> והחטיפים בסופר עולים </a:t>
            </a:r>
          </a:p>
          <a:p>
            <a:pPr algn="r" rtl="1"/>
            <a:endParaRPr lang="he-IL" dirty="0"/>
          </a:p>
          <a:p>
            <a:pPr algn="r" rtl="1"/>
            <a:r>
              <a:rPr lang="he-IL" dirty="0"/>
              <a:t>כשהגיעו לסוף החודש, הופתעה משפחת אלון לגלות שאותו סל קניות שלה בדיוק עולה כעת 13,200 ש"ח. מכיוון שהמשכורת שלהם נותרה 12,000 ש"ח, הם גילו שהכסף שלהם קונה הרבה פחות – כוח הקנייה שלהם נשחק.</a:t>
            </a:r>
            <a:br>
              <a:rPr lang="he-IL" dirty="0"/>
            </a:br>
            <a:endParaRPr lang="he-IL" dirty="0"/>
          </a:p>
          <a:p>
            <a:endParaRPr lang="he-IL" dirty="0"/>
          </a:p>
          <a:p>
            <a:endParaRPr lang="he-IL"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6</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3033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86" name="Google Shape;186;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iw-IL" sz="1200">
                <a:solidFill>
                  <a:schemeClr val="dk1"/>
                </a:solidFill>
                <a:latin typeface="Calibri"/>
                <a:ea typeface="Calibri"/>
                <a:cs typeface="Calibri"/>
                <a:sym typeface="Calibri"/>
              </a:rPr>
              <a:t>1.7.2013</a:t>
            </a:r>
            <a:endParaRPr/>
          </a:p>
        </p:txBody>
      </p:sp>
      <p:sp>
        <p:nvSpPr>
          <p:cNvPr id="187" name="Google Shape;187;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88" name="Google Shape;188;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IL" dirty="0"/>
              <a:t> </a:t>
            </a:r>
            <a:endParaRPr dirty="0"/>
          </a:p>
          <a:p>
            <a:pPr marL="0" lvl="0" indent="0" algn="r" rtl="1">
              <a:spcBef>
                <a:spcPts val="0"/>
              </a:spcBef>
              <a:spcAft>
                <a:spcPts val="0"/>
              </a:spcAft>
              <a:buNone/>
            </a:pPr>
            <a:r>
              <a:rPr lang="he-IL" dirty="0"/>
              <a:t>סל המוצרים והשירותים של </a:t>
            </a:r>
            <a:r>
              <a:rPr lang="he-IL" dirty="0" err="1"/>
              <a:t>הלמ"ס</a:t>
            </a:r>
            <a:r>
              <a:rPr lang="he-IL" dirty="0"/>
              <a:t> </a:t>
            </a:r>
            <a:br>
              <a:rPr lang="he-IL" dirty="0"/>
            </a:br>
            <a:r>
              <a:rPr lang="he-IL" dirty="0"/>
              <a:t>מורכב מ- 10 קטיגוריות שמתעדכנות עם השנים</a:t>
            </a:r>
          </a:p>
          <a:p>
            <a:pPr marL="0" lvl="0" indent="0" algn="r" rtl="1">
              <a:spcBef>
                <a:spcPts val="0"/>
              </a:spcBef>
              <a:spcAft>
                <a:spcPts val="0"/>
              </a:spcAft>
              <a:buNone/>
            </a:pPr>
            <a:endParaRPr lang="he-IL" dirty="0"/>
          </a:p>
          <a:p>
            <a:pPr marL="0" lvl="0" indent="0" algn="r" rtl="1">
              <a:spcBef>
                <a:spcPts val="0"/>
              </a:spcBef>
              <a:spcAft>
                <a:spcPts val="0"/>
              </a:spcAft>
              <a:buNone/>
            </a:pPr>
            <a:r>
              <a:rPr lang="iw-IL" dirty="0"/>
              <a:t>משקי הבית צורכים בכל חודש ל־1,400 פרטים המשתייכים לעשר קטגוריות ראשיות בהם: דיור, מזון, ריהוט, הלבשה והנעלה, וחינוך. לכל מוצר או שירות משקל שונה במדד, המבטא את ההוצאה החודשית הממוצעת למשפחה. ההוצאה הגדולה ביותר, למשל, היא שכר דירה (שירותי דיור, 25% מההוצאה הממוצעת).</a:t>
            </a:r>
            <a:endParaRPr dirty="0"/>
          </a:p>
          <a:p>
            <a:pPr marL="0" lvl="0" indent="0" algn="r" rtl="1">
              <a:spcBef>
                <a:spcPts val="0"/>
              </a:spcBef>
              <a:spcAft>
                <a:spcPts val="0"/>
              </a:spcAft>
              <a:buNone/>
            </a:pP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סל המוצרים: הוא רשימה קבועה של כ-1,300 מוצרים ושירותים (כמו מזון, דיור, חינוך ובריאות) המייצגת את הרגלי הצריכה הממוצעים של משפחה בישראל, והוא נמדד על ידי הלשכה המרכזית לסטטיסטיקה (למ"ס) באמצעות מעקב חודשי אחר שינויי המחירים של אותם פריטים בכל רחבי הארץ. השינוי בעלות הכוללת של הסל מהווה את מדד המחירים לצרכן, שמשקף האם יוקר המחיה עלה או ירד ביחס לחודש הקודם.</a:t>
            </a:r>
            <a:endParaRPr dirty="0"/>
          </a:p>
          <a:p>
            <a:pPr marL="0" lvl="0" indent="0" algn="r" rtl="1">
              <a:spcBef>
                <a:spcPts val="0"/>
              </a:spcBef>
              <a:spcAft>
                <a:spcPts val="0"/>
              </a:spcAft>
              <a:buNone/>
            </a:pPr>
            <a:endParaRPr dirty="0"/>
          </a:p>
          <a:p>
            <a:pPr marL="0" lvl="0" indent="0" algn="r" rtl="1">
              <a:spcBef>
                <a:spcPts val="0"/>
              </a:spcBef>
              <a:spcAft>
                <a:spcPts val="0"/>
              </a:spcAft>
              <a:buNone/>
            </a:pPr>
            <a:endParaRPr dirty="0"/>
          </a:p>
        </p:txBody>
      </p:sp>
      <p:sp>
        <p:nvSpPr>
          <p:cNvPr id="189" name="Google Shape;189;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90" name="Google Shape;190;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t>המדינה עוקבת אחרי עלותו של סל המוצרים של משפחת לוי ושל כל משקי הבית כדי לחשב את "מדד המחירים לצרכן"</a:t>
            </a:r>
          </a:p>
          <a:p>
            <a:pPr algn="r" rtl="1"/>
            <a:r>
              <a:rPr lang="he-IL" dirty="0"/>
              <a:t>איך מודדים ומחשבים? </a:t>
            </a:r>
          </a:p>
          <a:p>
            <a:pPr algn="r" rtl="1"/>
            <a:r>
              <a:rPr lang="he-IL" dirty="0"/>
              <a:t>מדי חודש סוקרי </a:t>
            </a:r>
            <a:r>
              <a:rPr lang="he-IL" dirty="0" err="1"/>
              <a:t>הלמ"ס</a:t>
            </a:r>
            <a:r>
              <a:rPr lang="he-IL" dirty="0"/>
              <a:t> אוספים מחירי אלפי מוצרים ושירותים בשוק. ב-15 בכל חודש מפורסם "מדד המחירים לצרכן" המציג באחוזים את השינוי בעלות הסל מול החודש הקודם</a:t>
            </a:r>
          </a:p>
          <a:p>
            <a:pPr algn="r" rtl="1"/>
            <a:r>
              <a:rPr lang="he-IL" dirty="0"/>
              <a:t>המטרה היא לקבל תמונה אובייקטיבית על השינוי ביוקר המחיה ולזהות מגמות של המחירים במשק</a:t>
            </a:r>
          </a:p>
          <a:p>
            <a:pPr algn="r" rtl="1"/>
            <a:endParaRPr lang="he-IL" dirty="0"/>
          </a:p>
          <a:p>
            <a:pPr algn="r" rtl="1"/>
            <a:r>
              <a:rPr lang="he-IL" dirty="0"/>
              <a:t>מה החשיבות? המדד משפיע ישירות על החלטות המדיניות של בנק ישראל, גובה הריבית במשק, עדכון קצבאות ושכר, והחזרי </a:t>
            </a:r>
            <a:r>
              <a:rPr lang="he-IL" dirty="0" err="1"/>
              <a:t>המשכנתה</a:t>
            </a:r>
            <a:r>
              <a:rPr lang="he-IL" dirty="0"/>
              <a:t> הצמודה של אלון ודנה – ולמעשה קובע האם הכסף שלהם שומר על ערכו.</a:t>
            </a:r>
          </a:p>
          <a:p>
            <a:pPr algn="r" rtl="1"/>
            <a:endParaRPr lang="he-IL" dirty="0"/>
          </a:p>
          <a:p>
            <a:pPr algn="r" rtl="1"/>
            <a:endParaRPr lang="he-IL" dirty="0"/>
          </a:p>
          <a:p>
            <a:pPr algn="r" rtl="1"/>
            <a:r>
              <a:rPr lang="he-IL" dirty="0"/>
              <a:t>קישור לאתר העשרה </a:t>
            </a:r>
          </a:p>
          <a:p>
            <a:pPr algn="r" rtl="1"/>
            <a:r>
              <a:rPr lang="he-IL" dirty="0"/>
              <a:t>: </a:t>
            </a:r>
            <a:r>
              <a:rPr lang="en-US" dirty="0"/>
              <a:t>https://www.gov.il/he/pages/basic-products-basket</a:t>
            </a:r>
          </a:p>
          <a:p>
            <a:pPr algn="r" rtl="1"/>
            <a:endParaRPr lang="en-US" dirty="0"/>
          </a:p>
          <a:p>
            <a:pPr algn="r" rtl="1"/>
            <a:r>
              <a:rPr lang="he-IL" dirty="0"/>
              <a:t>שאלות ותשובות : </a:t>
            </a:r>
            <a:r>
              <a:rPr lang="en-US" dirty="0"/>
              <a:t>https://www.cbs.gov.il/he/Pages/%D7%A9%D7%90%D7%9C%D7%95%D7%AA-%D7%95%D7%AA%D7%A9%D7%95%D7%91%D7%95%D7%AA.aspx?TID=%D7%9E%D7%93%D7%93%20%D7%94%D7%9E%D7%97%D7%99%D7%A8%D7%99%D7%9D%20%D7%9C%D7%A6%D7%A8%D7%9B%D7%9F</a:t>
            </a:r>
          </a:p>
          <a:p>
            <a:pPr algn="r" rtl="1"/>
            <a:endParaRPr lang="en-US" dirty="0"/>
          </a:p>
          <a:p>
            <a:pPr algn="r" rtl="1"/>
            <a:endParaRPr lang="he-IL" dirty="0"/>
          </a:p>
          <a:p>
            <a:pPr algn="r" rtl="1"/>
            <a:endParaRPr lang="he-IL" dirty="0"/>
          </a:p>
          <a:p>
            <a:pPr algn="r" rtl="1"/>
            <a:endParaRPr lang="he-IL" dirty="0"/>
          </a:p>
          <a:p>
            <a:endParaRPr lang="he-IL"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9</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5606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algn="r" rtl="1"/>
            <a:r>
              <a:rPr lang="he-IL" dirty="0"/>
              <a:t>כשמחיר של סל המוצרים עולה המשמעות שמדד המחירים עולה . ושכעלייה מתמשכת קוראים לזה אינפלציה </a:t>
            </a:r>
            <a:br>
              <a:rPr lang="he-IL" dirty="0"/>
            </a:br>
            <a:r>
              <a:rPr lang="he-IL" dirty="0"/>
              <a:t>אינפלציה  הכחולים </a:t>
            </a:r>
          </a:p>
          <a:p>
            <a:pPr algn="r" rtl="1"/>
            <a:endParaRPr lang="he-IL" dirty="0"/>
          </a:p>
          <a:p>
            <a:pPr algn="r" rtl="1"/>
            <a:endParaRPr lang="he-IL" dirty="0"/>
          </a:p>
          <a:p>
            <a:pPr marL="457200" marR="0" lvl="0" indent="-228600" algn="r" defTabSz="914400" rtl="1" eaLnBrk="1" fontAlgn="auto" latinLnBrk="0" hangingPunct="1">
              <a:lnSpc>
                <a:spcPct val="100000"/>
              </a:lnSpc>
              <a:spcBef>
                <a:spcPts val="0"/>
              </a:spcBef>
              <a:spcAft>
                <a:spcPts val="0"/>
              </a:spcAft>
              <a:buClr>
                <a:srgbClr val="000000"/>
              </a:buClr>
              <a:buSzPts val="1400"/>
              <a:buFont typeface="Arial"/>
              <a:buNone/>
              <a:tabLst/>
              <a:defRPr/>
            </a:pPr>
            <a:r>
              <a:rPr lang="he-IL" dirty="0"/>
              <a:t> וההפך – כשמחיר של סל המוצרים יורד מדד מחירים יורד </a:t>
            </a:r>
          </a:p>
          <a:p>
            <a:pPr algn="r" rtl="1"/>
            <a:endParaRPr lang="he-IL" dirty="0"/>
          </a:p>
          <a:p>
            <a:pPr algn="r" rtl="1"/>
            <a:endParaRPr lang="he-IL" dirty="0"/>
          </a:p>
          <a:p>
            <a:pPr algn="r" rtl="1"/>
            <a:endParaRPr lang="he-IL"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10</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0805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196" name="Google Shape;196;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r" rtl="1">
              <a:spcBef>
                <a:spcPts val="0"/>
              </a:spcBef>
              <a:spcAft>
                <a:spcPts val="0"/>
              </a:spcAft>
              <a:buNone/>
            </a:pPr>
            <a:r>
              <a:rPr lang="iw-IL"/>
              <a:t>שקף זה ממחיש את החישוב של השינוי במדד מחירים</a:t>
            </a:r>
            <a:endParaRPr/>
          </a:p>
          <a:p>
            <a:pPr marL="0" lvl="0" indent="0" algn="r" rtl="1">
              <a:spcBef>
                <a:spcPts val="0"/>
              </a:spcBef>
              <a:spcAft>
                <a:spcPts val="0"/>
              </a:spcAft>
              <a:buNone/>
            </a:pPr>
            <a:r>
              <a:rPr lang="iw-IL"/>
              <a:t>אם למשל בתאריך 25.2.26 מחיר של סל המוצרים היה 4000 ₪. ובתאריך 25.3.26 מחיר של סל המוצרים עלה ל- 4100 ₪. איך מחשבים את השינוי במדד המחירים? </a:t>
            </a:r>
            <a:endParaRPr/>
          </a:p>
          <a:p>
            <a:pPr marL="0" lvl="0" indent="0" algn="r" rtl="1">
              <a:spcBef>
                <a:spcPts val="0"/>
              </a:spcBef>
              <a:spcAft>
                <a:spcPts val="0"/>
              </a:spcAft>
              <a:buNone/>
            </a:pPr>
            <a:r>
              <a:rPr lang="iw-IL"/>
              <a:t>4100 מינוס 4000 נותן לנו את השינוי במחיר של סל המוצרים. מחלקים את התשובה ב- 4000 שח שהוא מחיר של סל המוצרים הבסיסי ומכפילים במאה . התשובה היא 2.5% וזהו בעצם השינוי </a:t>
            </a:r>
            <a:endParaRPr/>
          </a:p>
          <a:p>
            <a:pPr marL="0" lvl="0" indent="0" algn="r" rtl="1">
              <a:spcBef>
                <a:spcPts val="0"/>
              </a:spcBef>
              <a:spcAft>
                <a:spcPts val="0"/>
              </a:spcAft>
              <a:buNone/>
            </a:pPr>
            <a:r>
              <a:rPr lang="iw-IL"/>
              <a:t>מדד המחירים לצרכן באותו חודש עלה ב- 2.5% </a:t>
            </a:r>
            <a:endParaRPr/>
          </a:p>
          <a:p>
            <a:pPr marL="0" lvl="0" indent="0" algn="r" rtl="1">
              <a:spcBef>
                <a:spcPts val="0"/>
              </a:spcBef>
              <a:spcAft>
                <a:spcPts val="0"/>
              </a:spcAft>
              <a:buNone/>
            </a:pPr>
            <a:endParaRPr/>
          </a:p>
        </p:txBody>
      </p:sp>
      <p:sp>
        <p:nvSpPr>
          <p:cNvPr id="197" name="Google Shape;197;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0: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https://youtu.be/x0SaUDUcN6A?si=dljBzX7wDyafRlgY</a:t>
            </a:r>
            <a:endParaRPr dirty="0"/>
          </a:p>
        </p:txBody>
      </p:sp>
      <p:sp>
        <p:nvSpPr>
          <p:cNvPr id="254" name="Google Shape;254;p2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he-IL"/>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89" name="Google Shape;289;p2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iw-IL" sz="1200">
                <a:solidFill>
                  <a:schemeClr val="dk1"/>
                </a:solidFill>
                <a:latin typeface="Calibri"/>
                <a:ea typeface="Calibri"/>
                <a:cs typeface="Calibri"/>
                <a:sym typeface="Calibri"/>
              </a:rPr>
              <a:t>1.7.2013</a:t>
            </a:r>
            <a:endParaRPr/>
          </a:p>
        </p:txBody>
      </p:sp>
      <p:sp>
        <p:nvSpPr>
          <p:cNvPr id="290" name="Google Shape;290;p2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91" name="Google Shape;291;p2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r" defTabSz="914400" rtl="1" eaLnBrk="1" fontAlgn="auto" latinLnBrk="0" hangingPunct="1">
              <a:lnSpc>
                <a:spcPct val="200000"/>
              </a:lnSpc>
              <a:spcBef>
                <a:spcPts val="0"/>
              </a:spcBef>
              <a:spcAft>
                <a:spcPts val="1200"/>
              </a:spcAft>
              <a:buClrTx/>
              <a:buSzTx/>
              <a:buFontTx/>
              <a:buNone/>
              <a:tabLst/>
              <a:defRPr/>
            </a:pPr>
            <a:r>
              <a:rPr kumimoji="0" lang="he-IL" sz="1200" b="1" i="0" u="none" strike="noStrike" kern="1200" cap="none" spc="0" normalizeH="0" baseline="0" noProof="0" dirty="0">
                <a:ln>
                  <a:noFill/>
                </a:ln>
                <a:solidFill>
                  <a:srgbClr val="002060"/>
                </a:solidFill>
                <a:effectLst/>
                <a:uLnTx/>
                <a:uFillTx/>
                <a:latin typeface="Gveret Levin AlefAlefAlef" panose="00000500000000000000" charset="-79"/>
                <a:ea typeface="Calibri"/>
                <a:cs typeface="Gveret Levin AlefAlefAlef" panose="00000500000000000000" charset="-79"/>
                <a:sym typeface="Calibri"/>
              </a:rPr>
              <a:t>א. </a:t>
            </a:r>
            <a:r>
              <a:rPr kumimoji="0" lang="he-IL" sz="1200" b="1" i="0" u="none" strike="noStrike" kern="1200" cap="none" spc="0" normalizeH="0" baseline="0" noProof="0" dirty="0">
                <a:ln>
                  <a:noFill/>
                </a:ln>
                <a:solidFill>
                  <a:srgbClr val="FF0000"/>
                </a:solidFill>
                <a:effectLst/>
                <a:uLnTx/>
                <a:uFillTx/>
                <a:latin typeface="Gveret Levin AlefAlefAlef" panose="00000500000000000000" charset="-79"/>
                <a:ea typeface="Calibri"/>
                <a:cs typeface="Gveret Levin AlefAlefAlef" panose="00000500000000000000" charset="-79"/>
                <a:sym typeface="Calibri"/>
              </a:rPr>
              <a:t>כסף נוסף במשק (הצדפים...)</a:t>
            </a:r>
          </a:p>
          <a:p>
            <a:pPr marL="0" marR="0" lvl="0" indent="0" algn="r" defTabSz="914400" rtl="1" eaLnBrk="1" fontAlgn="auto" latinLnBrk="0" hangingPunct="1">
              <a:lnSpc>
                <a:spcPct val="100000"/>
              </a:lnSpc>
              <a:spcBef>
                <a:spcPts val="0"/>
              </a:spcBef>
              <a:spcAft>
                <a:spcPts val="1200"/>
              </a:spcAft>
              <a:buClrTx/>
              <a:buSzTx/>
              <a:buFontTx/>
              <a:buNone/>
              <a:tabLst/>
              <a:defRPr/>
            </a:pPr>
            <a:r>
              <a:rPr kumimoji="0" lang="he-IL" sz="1200" b="0" i="0" u="none" strike="noStrike" kern="1200" cap="none" spc="0" normalizeH="0" baseline="0" noProof="0" dirty="0">
                <a:ln>
                  <a:noFill/>
                </a:ln>
                <a:solidFill>
                  <a:prstClr val="black"/>
                </a:solidFill>
                <a:effectLst/>
                <a:uLnTx/>
                <a:uFillTx/>
                <a:latin typeface="Gveret Levin AlefAlefAlef" panose="00000500000000000000" charset="-79"/>
                <a:ea typeface="Calibri"/>
                <a:cs typeface="Gveret Levin AlefAlefAlef" panose="00000500000000000000" charset="-79"/>
                <a:sym typeface="Calibri"/>
              </a:rPr>
              <a:t>*בנק ישראל מדפיס כסף נוסף&gt;&gt; המשק "מוצף" בכסף&gt;&gt; ערך הכסף פוחת&gt;&gt; אינפלציה!</a:t>
            </a:r>
          </a:p>
          <a:p>
            <a:pPr marL="0" marR="0" lvl="0" indent="0" algn="r" defTabSz="914400" rtl="1" eaLnBrk="1" fontAlgn="auto" latinLnBrk="0" hangingPunct="1">
              <a:lnSpc>
                <a:spcPct val="200000"/>
              </a:lnSpc>
              <a:spcBef>
                <a:spcPts val="0"/>
              </a:spcBef>
              <a:spcAft>
                <a:spcPts val="1200"/>
              </a:spcAft>
              <a:buClrTx/>
              <a:buSzTx/>
              <a:buFontTx/>
              <a:buNone/>
              <a:tabLst/>
              <a:defRPr/>
            </a:pPr>
            <a:r>
              <a:rPr kumimoji="0" lang="he-IL" sz="1200" b="1" i="0" u="none" strike="noStrike" kern="1200" cap="none" spc="0" normalizeH="0" baseline="0" noProof="0" dirty="0">
                <a:ln>
                  <a:noFill/>
                </a:ln>
                <a:solidFill>
                  <a:srgbClr val="002060"/>
                </a:solidFill>
                <a:effectLst/>
                <a:uLnTx/>
                <a:uFillTx/>
                <a:latin typeface="Gveret Levin AlefAlefAlef" panose="00000500000000000000" charset="-79"/>
                <a:ea typeface="Calibri"/>
                <a:cs typeface="Gveret Levin AlefAlefAlef" panose="00000500000000000000" charset="-79"/>
                <a:sym typeface="Calibri"/>
              </a:rPr>
              <a:t>ב. </a:t>
            </a:r>
            <a:r>
              <a:rPr kumimoji="0" lang="he-IL" sz="1200" b="1" i="0" u="none" strike="noStrike" kern="1200" cap="none" spc="0" normalizeH="0" baseline="0" noProof="0" dirty="0">
                <a:ln>
                  <a:noFill/>
                </a:ln>
                <a:solidFill>
                  <a:srgbClr val="FF0000"/>
                </a:solidFill>
                <a:effectLst/>
                <a:uLnTx/>
                <a:uFillTx/>
                <a:latin typeface="Gveret Levin AlefAlefAlef" panose="00000500000000000000" charset="-79"/>
                <a:ea typeface="Calibri"/>
                <a:cs typeface="Gveret Levin AlefAlefAlef" panose="00000500000000000000" charset="-79"/>
                <a:sym typeface="Calibri"/>
              </a:rPr>
              <a:t>עליית ביקושים לסחורות ושירותים</a:t>
            </a:r>
          </a:p>
          <a:p>
            <a:pPr marL="0" marR="0" lvl="0" indent="0" algn="r" defTabSz="914400" rtl="1" eaLnBrk="1" fontAlgn="auto" latinLnBrk="0" hangingPunct="1">
              <a:lnSpc>
                <a:spcPct val="100000"/>
              </a:lnSpc>
              <a:spcBef>
                <a:spcPts val="0"/>
              </a:spcBef>
              <a:spcAft>
                <a:spcPts val="1200"/>
              </a:spcAft>
              <a:buClrTx/>
              <a:buSzTx/>
              <a:buFontTx/>
              <a:buNone/>
              <a:tabLst/>
              <a:defRPr/>
            </a:pPr>
            <a:r>
              <a:rPr kumimoji="0" lang="he-IL" sz="1200" b="0" i="0" u="none" strike="noStrike" kern="1200" cap="none" spc="0" normalizeH="0" baseline="0" noProof="0" dirty="0">
                <a:ln>
                  <a:noFill/>
                </a:ln>
                <a:solidFill>
                  <a:prstClr val="black"/>
                </a:solidFill>
                <a:effectLst/>
                <a:uLnTx/>
                <a:uFillTx/>
                <a:latin typeface="Gveret Levin AlefAlefAlef" panose="00000500000000000000" charset="-79"/>
                <a:ea typeface="Calibri"/>
                <a:cs typeface="Gveret Levin AlefAlefAlef" panose="00000500000000000000" charset="-79"/>
                <a:sym typeface="Calibri"/>
              </a:rPr>
              <a:t>*הביקוש למוצר גדל&gt;&gt; עליית מחירים&gt;&gt; אינפלציה!</a:t>
            </a:r>
          </a:p>
          <a:p>
            <a:pPr marL="0" lvl="0" indent="0" algn="r" rtl="1">
              <a:spcBef>
                <a:spcPts val="0"/>
              </a:spcBef>
              <a:spcAft>
                <a:spcPts val="0"/>
              </a:spcAft>
              <a:buNone/>
            </a:pPr>
            <a:endParaRPr dirty="0"/>
          </a:p>
          <a:p>
            <a:pPr marL="0" lvl="0" indent="0" algn="r" rtl="1">
              <a:spcBef>
                <a:spcPts val="0"/>
              </a:spcBef>
              <a:spcAft>
                <a:spcPts val="0"/>
              </a:spcAft>
              <a:buNone/>
            </a:pPr>
            <a:endParaRPr lang="he-IL" dirty="0"/>
          </a:p>
          <a:p>
            <a:pPr marL="0" lvl="0" indent="0" algn="r" rtl="1">
              <a:spcBef>
                <a:spcPts val="0"/>
              </a:spcBef>
              <a:spcAft>
                <a:spcPts val="0"/>
              </a:spcAft>
              <a:buNone/>
            </a:pPr>
            <a:r>
              <a:rPr lang="iw-IL" dirty="0"/>
              <a:t> מה זה אינפלציה? (בגובה העיניים)</a:t>
            </a:r>
            <a:endParaRPr dirty="0"/>
          </a:p>
          <a:p>
            <a:pPr marL="0" lvl="0" indent="0" algn="r" rtl="1">
              <a:spcBef>
                <a:spcPts val="0"/>
              </a:spcBef>
              <a:spcAft>
                <a:spcPts val="0"/>
              </a:spcAft>
              <a:buNone/>
            </a:pPr>
            <a:r>
              <a:rPr lang="iw-IL" dirty="0"/>
              <a:t>1. דימוי "עגלת הסופר"</a:t>
            </a:r>
            <a:endParaRPr dirty="0"/>
          </a:p>
          <a:p>
            <a:pPr marL="0" lvl="0" indent="0" algn="r" rtl="1">
              <a:spcBef>
                <a:spcPts val="0"/>
              </a:spcBef>
              <a:spcAft>
                <a:spcPts val="0"/>
              </a:spcAft>
              <a:buNone/>
            </a:pPr>
            <a:r>
              <a:rPr lang="iw-IL" dirty="0"/>
              <a:t>דמיינו שאתם הולכים לסופר עם שטר של 100 ש"ח.</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לפני שנתיים: מילאתם חצי עגלה (קורנפלקס, חלב, שוקולד, לחם ושתייה).</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היום: עם אותו שטר של 100 ש"ח בדיוק, אתם מצליחים לקנות רק רבע עגלה.</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אינפלציה היא מצב שבו המחירים עולים, והערך של הכסף שלנו יורד. הכסף לא השתנה פיזית, אבל ה"כוח" שלו לקנות דברים נחלש.</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2. למה זה קורה? (הסבר ה"מחסור")</a:t>
            </a:r>
            <a:endParaRPr dirty="0"/>
          </a:p>
          <a:p>
            <a:pPr marL="0" lvl="0" indent="0" algn="r" rtl="1">
              <a:spcBef>
                <a:spcPts val="0"/>
              </a:spcBef>
              <a:spcAft>
                <a:spcPts val="0"/>
              </a:spcAft>
              <a:buNone/>
            </a:pPr>
            <a:r>
              <a:rPr lang="iw-IL" dirty="0"/>
              <a:t>תשאלו את התלמידים: "מה יקרה אם מחר בבוקר יחליטו שיש רק 10 זוגות נעלי נייק מסוג מסוים בכל הארץ, אבל 1,000 ילדים רוצים אותם?"</a:t>
            </a:r>
            <a:endParaRPr dirty="0"/>
          </a:p>
          <a:p>
            <a:pPr marL="0" lvl="0" indent="0" algn="r" rtl="1">
              <a:spcBef>
                <a:spcPts val="0"/>
              </a:spcBef>
              <a:spcAft>
                <a:spcPts val="0"/>
              </a:spcAft>
              <a:buNone/>
            </a:pPr>
            <a:r>
              <a:rPr lang="iw-IL" dirty="0"/>
              <a:t>המחיר יקפוץ לשמיים.</a:t>
            </a:r>
            <a:endParaRPr dirty="0"/>
          </a:p>
          <a:p>
            <a:pPr marL="0" lvl="0" indent="0" algn="r" rtl="1">
              <a:spcBef>
                <a:spcPts val="0"/>
              </a:spcBef>
              <a:spcAft>
                <a:spcPts val="0"/>
              </a:spcAft>
              <a:buNone/>
            </a:pPr>
            <a:r>
              <a:rPr lang="iw-IL" dirty="0"/>
              <a:t>אינפלציה קורה בדרך כלל משתי סיבות עיקריות:</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ביקוש גבוה: כשיש לאנשים הרבה כסף והם רוצים לקנות המון, אבל אין מספיק מוצרים לכולם.</a:t>
            </a:r>
            <a:endParaRPr dirty="0"/>
          </a:p>
          <a:p>
            <a:pPr marL="0" lvl="0" indent="0" algn="r" rtl="1">
              <a:spcBef>
                <a:spcPts val="0"/>
              </a:spcBef>
              <a:spcAft>
                <a:spcPts val="0"/>
              </a:spcAft>
              <a:buNone/>
            </a:pPr>
            <a:endParaRPr dirty="0"/>
          </a:p>
          <a:p>
            <a:pPr marL="0" lvl="0" indent="0" algn="r" rtl="1">
              <a:spcBef>
                <a:spcPts val="0"/>
              </a:spcBef>
              <a:spcAft>
                <a:spcPts val="0"/>
              </a:spcAft>
              <a:buNone/>
            </a:pPr>
            <a:r>
              <a:rPr lang="iw-IL" dirty="0"/>
              <a:t>עלויות ייצור: כשליצרנים יקר יותר לייצר (למשל הדלק להובלה התייקר או החשמל עלה), הם מגלגלים את המחיר אלינו, הצרכנים.</a:t>
            </a:r>
            <a:endParaRPr dirty="0"/>
          </a:p>
          <a:p>
            <a:pPr marL="0" lvl="0" indent="0" algn="r" rtl="1">
              <a:spcBef>
                <a:spcPts val="0"/>
              </a:spcBef>
              <a:spcAft>
                <a:spcPts val="0"/>
              </a:spcAft>
              <a:buNone/>
            </a:pPr>
            <a:endParaRPr dirty="0"/>
          </a:p>
        </p:txBody>
      </p:sp>
      <p:sp>
        <p:nvSpPr>
          <p:cNvPr id="292" name="Google Shape;292;p2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293" name="Google Shape;293;p2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iw-IL" sz="1200">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2: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78" name="Google Shape;278;p2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https://youtu.be/gdGgImY3OD0?si=XE0FszDHzo2ci_ZS</a:t>
            </a:r>
            <a:endParaRPr dirty="0"/>
          </a:p>
        </p:txBody>
      </p:sp>
      <p:sp>
        <p:nvSpPr>
          <p:cNvPr id="279" name="Google Shape;279;p2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14</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r>
              <a:rPr lang="he-IL" dirty="0"/>
              <a:t>שתיהן שוחקות את כח הקניה, אינפלציה בגלוי, </a:t>
            </a:r>
            <a:r>
              <a:rPr lang="he-IL" dirty="0" err="1"/>
              <a:t>שרינקפלציה</a:t>
            </a:r>
            <a:r>
              <a:rPr lang="he-IL" dirty="0"/>
              <a:t> בשקט ובסתר</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18</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5334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48B00-4DA9-BB01-7280-B189520B1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29A6A-8D09-2877-62E7-78B4CE29BA70}"/>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68E7AACB-2B15-B63C-1C59-E1D5050A10FC}"/>
              </a:ext>
            </a:extLst>
          </p:cNvPr>
          <p:cNvSpPr>
            <a:spLocks noGrp="1"/>
          </p:cNvSpPr>
          <p:nvPr>
            <p:ph type="body" idx="1"/>
          </p:nvPr>
        </p:nvSpPr>
        <p:spPr/>
        <p:txBody>
          <a:bodyPr/>
          <a:lstStyle/>
          <a:p>
            <a:r>
              <a:rPr lang="he-IL" dirty="0"/>
              <a:t>שתיהן שוחקות את כח הקניה, אינפלציה בגלוי, </a:t>
            </a:r>
            <a:r>
              <a:rPr lang="he-IL" dirty="0" err="1"/>
              <a:t>שרינקפלציה</a:t>
            </a:r>
            <a:r>
              <a:rPr lang="he-IL" dirty="0"/>
              <a:t> בשקט ובסתר</a:t>
            </a:r>
          </a:p>
        </p:txBody>
      </p:sp>
      <p:sp>
        <p:nvSpPr>
          <p:cNvPr id="4" name="Slide Number Placeholder 3">
            <a:extLst>
              <a:ext uri="{FF2B5EF4-FFF2-40B4-BE49-F238E27FC236}">
                <a16:creationId xmlns:a16="http://schemas.microsoft.com/office/drawing/2014/main" id="{E321A09C-A12F-94F3-57B6-3B0A35A09FC7}"/>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19</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7900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D8EC8-1CC1-9456-5A62-749839166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59B680-491F-2825-79C4-1EC6883350A1}"/>
              </a:ext>
            </a:extLst>
          </p:cNvPr>
          <p:cNvSpPr>
            <a:spLocks noGrp="1" noRot="1" noChangeAspect="1"/>
          </p:cNvSpPr>
          <p:nvPr>
            <p:ph type="sldImg"/>
          </p:nvPr>
        </p:nvSpPr>
        <p:spPr>
          <a:xfrm>
            <a:off x="2290763" y="512763"/>
            <a:ext cx="4562475" cy="2566987"/>
          </a:xfrm>
        </p:spPr>
        <p:txBody>
          <a:bodyPr/>
          <a:lstStyle/>
          <a:p>
            <a:endParaRPr lang="he-IL"/>
          </a:p>
        </p:txBody>
      </p:sp>
      <p:sp>
        <p:nvSpPr>
          <p:cNvPr id="3" name="Notes Placeholder 2">
            <a:extLst>
              <a:ext uri="{FF2B5EF4-FFF2-40B4-BE49-F238E27FC236}">
                <a16:creationId xmlns:a16="http://schemas.microsoft.com/office/drawing/2014/main" id="{A3843ACF-3B48-703D-3670-CF8314D6EB37}"/>
              </a:ext>
            </a:extLst>
          </p:cNvPr>
          <p:cNvSpPr>
            <a:spLocks noGrp="1"/>
          </p:cNvSpPr>
          <p:nvPr>
            <p:ph type="body" idx="1"/>
          </p:nvPr>
        </p:nvSpPr>
        <p:spPr/>
        <p:txBody>
          <a:bodyPr/>
          <a:lstStyle/>
          <a:p>
            <a:r>
              <a:rPr lang="he-IL" dirty="0"/>
              <a:t>"</a:t>
            </a:r>
            <a:r>
              <a:rPr lang="he-IL" dirty="0" err="1"/>
              <a:t>שרינקפלציה</a:t>
            </a:r>
            <a:r>
              <a:rPr lang="he-IL" dirty="0"/>
              <a:t>" – מצב שבו מחיר המוצר)  נשאר זהה, אבל הכמות באריזה קטנה. זה ממחיש ישירות את הירידה בכוח הקנייה מבלי שהמחיר עצמו ישתנה על המדף</a:t>
            </a:r>
          </a:p>
          <a:p>
            <a:endParaRPr lang="he-IL" dirty="0"/>
          </a:p>
        </p:txBody>
      </p:sp>
      <p:sp>
        <p:nvSpPr>
          <p:cNvPr id="4" name="Slide Number Placeholder 3">
            <a:extLst>
              <a:ext uri="{FF2B5EF4-FFF2-40B4-BE49-F238E27FC236}">
                <a16:creationId xmlns:a16="http://schemas.microsoft.com/office/drawing/2014/main" id="{0981B499-6FBA-6100-CC6D-92D6E8B58036}"/>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20</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6314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he-IL"/>
          </a:p>
        </p:txBody>
      </p:sp>
      <p:sp>
        <p:nvSpPr>
          <p:cNvPr id="3" name="Notes Placeholder 2"/>
          <p:cNvSpPr>
            <a:spLocks noGrp="1"/>
          </p:cNvSpPr>
          <p:nvPr>
            <p:ph type="body" idx="1"/>
          </p:nvPr>
        </p:nvSpPr>
        <p:spPr/>
        <p:txBody>
          <a:bodyPr/>
          <a:lstStyle/>
          <a:p>
            <a:pPr marL="0" marR="0" lvl="0" indent="0" algn="ctr" defTabSz="914400" rtl="1" eaLnBrk="1" fontAlgn="auto" latinLnBrk="0" hangingPunct="1">
              <a:lnSpc>
                <a:spcPct val="167016"/>
              </a:lnSpc>
              <a:spcBef>
                <a:spcPts val="0"/>
              </a:spcBef>
              <a:spcAft>
                <a:spcPts val="0"/>
              </a:spcAft>
              <a:buClr>
                <a:srgbClr val="000000"/>
              </a:buClr>
              <a:buSzTx/>
              <a:buFont typeface="Arial"/>
              <a:buNone/>
              <a:tabLst/>
              <a:defRPr/>
            </a:pPr>
            <a:r>
              <a:rPr kumimoji="0" lang="iw-IL" sz="3999" b="1" i="1" u="none" strike="noStrike" kern="0" cap="none" spc="0" normalizeH="0" baseline="0" noProof="0" dirty="0">
                <a:ln>
                  <a:noFill/>
                </a:ln>
                <a:solidFill>
                  <a:srgbClr val="7B024D"/>
                </a:solidFill>
                <a:effectLst/>
                <a:uLnTx/>
                <a:uFillTx/>
                <a:latin typeface="Arial"/>
                <a:ea typeface="Arial"/>
                <a:cs typeface="Arial"/>
                <a:sym typeface="Arial"/>
              </a:rPr>
              <a:t>הרשות להגנת הצרכן, המחייבות כעת סימון בולט וגילוי נאות בחזית האריזה על כל הפחתה בכמות או במשקל של המוצר</a:t>
            </a:r>
            <a:endParaRPr kumimoji="0" lang="iw-IL" sz="1400" b="0" i="0" u="none" strike="noStrike" kern="0" cap="none" spc="0" normalizeH="0" baseline="0" noProof="0" dirty="0">
              <a:ln>
                <a:noFill/>
              </a:ln>
              <a:solidFill>
                <a:srgbClr val="000000"/>
              </a:solidFill>
              <a:effectLst/>
              <a:uLnTx/>
              <a:uFillTx/>
              <a:latin typeface="Arial"/>
              <a:cs typeface="Arial"/>
              <a:sym typeface="Arial"/>
            </a:endParaRPr>
          </a:p>
          <a:p>
            <a:endParaRPr lang="he-IL"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iw-IL" sz="1200" b="0" i="0" u="none" strike="noStrike" cap="none" smtClean="0">
                <a:solidFill>
                  <a:schemeClr val="dk1"/>
                </a:solidFill>
                <a:latin typeface="Calibri"/>
                <a:ea typeface="Calibri"/>
                <a:cs typeface="Calibri"/>
                <a:sym typeface="Calibri"/>
              </a:rPr>
              <a:t>21</a:t>
            </a:fld>
            <a:endParaRPr lang="iw-IL"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1338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DA352249-6272-9916-C75D-9149892F9135}"/>
            </a:ext>
          </a:extLst>
        </p:cNvPr>
        <p:cNvGrpSpPr/>
        <p:nvPr/>
      </p:nvGrpSpPr>
      <p:grpSpPr>
        <a:xfrm>
          <a:off x="0" y="0"/>
          <a:ext cx="0" cy="0"/>
          <a:chOff x="0" y="0"/>
          <a:chExt cx="0" cy="0"/>
        </a:xfrm>
      </p:grpSpPr>
      <p:sp>
        <p:nvSpPr>
          <p:cNvPr id="277" name="Google Shape;277;p22:notes">
            <a:extLst>
              <a:ext uri="{FF2B5EF4-FFF2-40B4-BE49-F238E27FC236}">
                <a16:creationId xmlns:a16="http://schemas.microsoft.com/office/drawing/2014/main" id="{FA251A52-BE3C-9E07-AB6C-B6136C913B2E}"/>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he-IL"/>
          </a:p>
        </p:txBody>
      </p:sp>
      <p:sp>
        <p:nvSpPr>
          <p:cNvPr id="278" name="Google Shape;278;p22:notes">
            <a:extLst>
              <a:ext uri="{FF2B5EF4-FFF2-40B4-BE49-F238E27FC236}">
                <a16:creationId xmlns:a16="http://schemas.microsoft.com/office/drawing/2014/main" id="{C31929DC-2CC1-5BDC-40D9-6DC17A984BEF}"/>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https://youtu.be/gdGgImY3OD0?si=XE0FszDHzo2ci_ZS</a:t>
            </a:r>
            <a:endParaRPr dirty="0"/>
          </a:p>
        </p:txBody>
      </p:sp>
      <p:sp>
        <p:nvSpPr>
          <p:cNvPr id="279" name="Google Shape;279;p22:notes">
            <a:extLst>
              <a:ext uri="{FF2B5EF4-FFF2-40B4-BE49-F238E27FC236}">
                <a16:creationId xmlns:a16="http://schemas.microsoft.com/office/drawing/2014/main" id="{F2E7B4A6-963D-5763-4CB9-7C23B3BFE6E7}"/>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iw-IL"/>
              <a:t>22</a:t>
            </a:fld>
            <a:endParaRPr/>
          </a:p>
        </p:txBody>
      </p:sp>
    </p:spTree>
    <p:extLst>
      <p:ext uri="{BB962C8B-B14F-4D97-AF65-F5344CB8AC3E}">
        <p14:creationId xmlns:p14="http://schemas.microsoft.com/office/powerpoint/2010/main" val="3316153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4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4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4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4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4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4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5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5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5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5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5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5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5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5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5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5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5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5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5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5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5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5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5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5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53"/>
          <p:cNvSpPr>
            <a:spLocks noGrp="1"/>
          </p:cNvSpPr>
          <p:nvPr>
            <p:ph type="pic" idx="2"/>
          </p:nvPr>
        </p:nvSpPr>
        <p:spPr>
          <a:xfrm>
            <a:off x="1792288" y="612775"/>
            <a:ext cx="5486400" cy="4114800"/>
          </a:xfrm>
          <a:prstGeom prst="rect">
            <a:avLst/>
          </a:prstGeom>
          <a:noFill/>
          <a:ln>
            <a:noFill/>
          </a:ln>
        </p:spPr>
        <p:txBody>
          <a:bodyPr/>
          <a:lstStyle/>
          <a:p>
            <a:endParaRPr lang="he-IL"/>
          </a:p>
        </p:txBody>
      </p:sp>
      <p:sp>
        <p:nvSpPr>
          <p:cNvPr id="68" name="Google Shape;68;p5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5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5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5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5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5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5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5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5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5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5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hyperlink" Target="https://youtu.be/x0SaUDUcN6A?si=dljBzX7wDyafRlgY"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youtu.be/gdGgImY3OD0?si=XE0FszDHzo2ci_ZS"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hyperlink" Target="https://youtu.be/gdGgImY3OD0?si=XE0FszDHzo2ci_ZS" TargetMode="External"/><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0" name="Google Shape;90;p1"/>
          <p:cNvSpPr txBox="1">
            <a:spLocks noGrp="1"/>
          </p:cNvSpPr>
          <p:nvPr>
            <p:ph type="title" idx="4294967295"/>
          </p:nvPr>
        </p:nvSpPr>
        <p:spPr>
          <a:xfrm>
            <a:off x="7239000" y="559397"/>
            <a:ext cx="8992546" cy="2117887"/>
          </a:xfrm>
          <a:prstGeom prst="rect">
            <a:avLst/>
          </a:prstGeom>
          <a:noFill/>
          <a:ln>
            <a:noFill/>
          </a:ln>
        </p:spPr>
        <p:txBody>
          <a:bodyPr spcFirstLastPara="1" wrap="square" lIns="0" tIns="0" rIns="0" bIns="0" anchor="t" anchorCtr="0">
            <a:spAutoFit/>
          </a:bodyPr>
          <a:lstStyle/>
          <a:p>
            <a:pPr marL="0" marR="0" lvl="0" indent="0" algn="ctr" rtl="1">
              <a:lnSpc>
                <a:spcPct val="186011"/>
              </a:lnSpc>
              <a:spcBef>
                <a:spcPts val="0"/>
              </a:spcBef>
              <a:spcAft>
                <a:spcPts val="0"/>
              </a:spcAft>
              <a:buClr>
                <a:srgbClr val="7B024D"/>
              </a:buClr>
              <a:buSzPts val="7399"/>
              <a:buFont typeface="Arial"/>
              <a:buNone/>
            </a:pPr>
            <a:r>
              <a:rPr lang="iw-IL" sz="7399" b="1" i="0" u="none" strike="noStrike" cap="none" dirty="0">
                <a:solidFill>
                  <a:srgbClr val="7B024D"/>
                </a:solidFill>
                <a:latin typeface="Arial"/>
                <a:ea typeface="Arial"/>
                <a:cs typeface="Arial"/>
                <a:sym typeface="Arial"/>
              </a:rPr>
              <a:t>כח הקניה של הכסף </a:t>
            </a:r>
            <a:endParaRPr dirty="0"/>
          </a:p>
        </p:txBody>
      </p:sp>
      <p:sp>
        <p:nvSpPr>
          <p:cNvPr id="4" name="TextBox 4">
            <a:extLst>
              <a:ext uri="{FF2B5EF4-FFF2-40B4-BE49-F238E27FC236}">
                <a16:creationId xmlns:a16="http://schemas.microsoft.com/office/drawing/2014/main" id="{1C97B63F-BECB-7FDE-9AE1-221A4B274F07}"/>
              </a:ext>
            </a:extLst>
          </p:cNvPr>
          <p:cNvSpPr txBox="1"/>
          <p:nvPr/>
        </p:nvSpPr>
        <p:spPr>
          <a:xfrm>
            <a:off x="7823201" y="8738235"/>
            <a:ext cx="9879972" cy="853567"/>
          </a:xfrm>
          <a:prstGeom prst="rect">
            <a:avLst/>
          </a:prstGeom>
        </p:spPr>
        <p:txBody>
          <a:bodyPr wrap="square" lIns="0" tIns="0" rIns="0" bIns="0" rtlCol="0" anchor="t">
            <a:spAutoFit/>
          </a:bodyPr>
          <a:lstStyle/>
          <a:p>
            <a:pPr algn="r" rtl="1">
              <a:lnSpc>
                <a:spcPts val="7559"/>
              </a:lnSpc>
            </a:pPr>
            <a:r>
              <a:rPr lang="he-IL" sz="4199" dirty="0">
                <a:solidFill>
                  <a:srgbClr val="000000"/>
                </a:solidFill>
                <a:latin typeface="Arial" panose="020B0604020202020204" pitchFamily="34" charset="0"/>
                <a:ea typeface="Rubik"/>
                <a:cs typeface="Arial" panose="020B0604020202020204" pitchFamily="34" charset="0"/>
                <a:sym typeface="Rubik"/>
                <a:rtl/>
              </a:rPr>
              <a:t>כתבו: פריאל מסד, יפעת ברוש ומאור בלילטי.</a:t>
            </a:r>
          </a:p>
        </p:txBody>
      </p:sp>
      <p:pic>
        <p:nvPicPr>
          <p:cNvPr id="5" name="תמונה 4">
            <a:extLst>
              <a:ext uri="{FF2B5EF4-FFF2-40B4-BE49-F238E27FC236}">
                <a16:creationId xmlns:a16="http://schemas.microsoft.com/office/drawing/2014/main" id="{0394C780-6077-1C65-3106-23307D703AC4}"/>
              </a:ext>
            </a:extLst>
          </p:cNvPr>
          <p:cNvPicPr>
            <a:picLocks noChangeAspect="1"/>
          </p:cNvPicPr>
          <p:nvPr/>
        </p:nvPicPr>
        <p:blipFill>
          <a:blip r:embed="rId3"/>
          <a:stretch>
            <a:fillRect/>
          </a:stretch>
        </p:blipFill>
        <p:spPr>
          <a:xfrm>
            <a:off x="2949468" y="2555875"/>
            <a:ext cx="12389063" cy="59283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rot="2700000">
            <a:off x="7001768" y="1126950"/>
            <a:ext cx="5636927" cy="605970"/>
          </a:xfrm>
          <a:custGeom>
            <a:avLst/>
            <a:gdLst/>
            <a:ahLst/>
            <a:cxnLst/>
            <a:rect l="l" t="t" r="r" b="b"/>
            <a:pathLst>
              <a:path w="5636927" h="605970">
                <a:moveTo>
                  <a:pt x="0" y="0"/>
                </a:moveTo>
                <a:lnTo>
                  <a:pt x="5636927" y="0"/>
                </a:lnTo>
                <a:lnTo>
                  <a:pt x="5636927" y="605970"/>
                </a:lnTo>
                <a:lnTo>
                  <a:pt x="0" y="60597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4" name="Group 4">
            <a:extLst>
              <a:ext uri="{C183D7F6-B498-43B3-948B-1728B52AA6E4}">
                <adec:decorative xmlns:adec="http://schemas.microsoft.com/office/drawing/2017/decorative" val="1"/>
              </a:ext>
            </a:extLst>
          </p:cNvPr>
          <p:cNvGrpSpPr/>
          <p:nvPr/>
        </p:nvGrpSpPr>
        <p:grpSpPr>
          <a:xfrm rot="-8100000">
            <a:off x="8515005" y="-553860"/>
            <a:ext cx="5359870" cy="2511321"/>
            <a:chOff x="0" y="0"/>
            <a:chExt cx="1597103" cy="748309"/>
          </a:xfrm>
        </p:grpSpPr>
        <p:sp>
          <p:nvSpPr>
            <p:cNvPr id="5" name="Freeform 5"/>
            <p:cNvSpPr/>
            <p:nvPr/>
          </p:nvSpPr>
          <p:spPr>
            <a:xfrm>
              <a:off x="0" y="0"/>
              <a:ext cx="1597103" cy="748309"/>
            </a:xfrm>
            <a:custGeom>
              <a:avLst/>
              <a:gdLst/>
              <a:ahLst/>
              <a:cxnLst/>
              <a:rect l="l" t="t" r="r" b="b"/>
              <a:pathLst>
                <a:path w="1597103" h="748309">
                  <a:moveTo>
                    <a:pt x="0" y="0"/>
                  </a:moveTo>
                  <a:lnTo>
                    <a:pt x="1597103" y="0"/>
                  </a:lnTo>
                  <a:lnTo>
                    <a:pt x="1597103" y="748309"/>
                  </a:lnTo>
                  <a:lnTo>
                    <a:pt x="0" y="748309"/>
                  </a:lnTo>
                  <a:close/>
                </a:path>
              </a:pathLst>
            </a:custGeom>
            <a:solidFill>
              <a:srgbClr val="0F4984"/>
            </a:solidFill>
          </p:spPr>
          <p:txBody>
            <a:bodyPr/>
            <a:lstStyle/>
            <a:p>
              <a:endParaRPr lang="he-IL" dirty="0">
                <a:latin typeface="Arial" panose="020B0604020202020204" pitchFamily="34" charset="0"/>
              </a:endParaRPr>
            </a:p>
          </p:txBody>
        </p:sp>
        <p:sp>
          <p:nvSpPr>
            <p:cNvPr id="6" name="TextBox 6"/>
            <p:cNvSpPr txBox="1"/>
            <p:nvPr/>
          </p:nvSpPr>
          <p:spPr>
            <a:xfrm>
              <a:off x="0" y="-47625"/>
              <a:ext cx="1597103" cy="795934"/>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7" name="Freeform 7">
            <a:extLst>
              <a:ext uri="{C183D7F6-B498-43B3-948B-1728B52AA6E4}">
                <adec:decorative xmlns:adec="http://schemas.microsoft.com/office/drawing/2017/decorative" val="1"/>
              </a:ext>
            </a:extLst>
          </p:cNvPr>
          <p:cNvSpPr/>
          <p:nvPr/>
        </p:nvSpPr>
        <p:spPr>
          <a:xfrm rot="2700000">
            <a:off x="9928259" y="810181"/>
            <a:ext cx="5636927" cy="605970"/>
          </a:xfrm>
          <a:custGeom>
            <a:avLst/>
            <a:gdLst/>
            <a:ahLst/>
            <a:cxnLst/>
            <a:rect l="l" t="t" r="r" b="b"/>
            <a:pathLst>
              <a:path w="5636927" h="605970">
                <a:moveTo>
                  <a:pt x="0" y="0"/>
                </a:moveTo>
                <a:lnTo>
                  <a:pt x="5636926" y="0"/>
                </a:lnTo>
                <a:lnTo>
                  <a:pt x="5636926" y="605969"/>
                </a:lnTo>
                <a:lnTo>
                  <a:pt x="0" y="605969"/>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
        <p:nvSpPr>
          <p:cNvPr id="8" name="Freeform 8">
            <a:extLst>
              <a:ext uri="{C183D7F6-B498-43B3-948B-1728B52AA6E4}">
                <adec:decorative xmlns:adec="http://schemas.microsoft.com/office/drawing/2017/decorative" val="1"/>
              </a:ext>
            </a:extLst>
          </p:cNvPr>
          <p:cNvSpPr/>
          <p:nvPr/>
        </p:nvSpPr>
        <p:spPr>
          <a:xfrm rot="-2700000">
            <a:off x="9790314" y="2257197"/>
            <a:ext cx="10898709" cy="10898709"/>
          </a:xfrm>
          <a:custGeom>
            <a:avLst/>
            <a:gdLst/>
            <a:ahLst/>
            <a:cxnLst/>
            <a:rect l="l" t="t" r="r" b="b"/>
            <a:pathLst>
              <a:path w="10898709" h="10898709">
                <a:moveTo>
                  <a:pt x="0" y="0"/>
                </a:moveTo>
                <a:lnTo>
                  <a:pt x="10898710" y="0"/>
                </a:lnTo>
                <a:lnTo>
                  <a:pt x="10898710" y="10898709"/>
                </a:lnTo>
                <a:lnTo>
                  <a:pt x="0" y="10898709"/>
                </a:lnTo>
                <a:lnTo>
                  <a:pt x="0" y="0"/>
                </a:lnTo>
                <a:close/>
              </a:path>
            </a:pathLst>
          </a:custGeom>
          <a:blipFill>
            <a:blip r:embed="rId3">
              <a:alphaModFix amt="58000"/>
            </a:blip>
            <a:stretch>
              <a:fillRect/>
            </a:stretch>
          </a:blipFill>
        </p:spPr>
        <p:txBody>
          <a:bodyPr/>
          <a:lstStyle/>
          <a:p>
            <a:endParaRPr lang="he-IL" dirty="0">
              <a:latin typeface="Arial" panose="020B0604020202020204" pitchFamily="34" charset="0"/>
            </a:endParaRPr>
          </a:p>
        </p:txBody>
      </p:sp>
      <p:grpSp>
        <p:nvGrpSpPr>
          <p:cNvPr id="9" name="Group 9">
            <a:extLst>
              <a:ext uri="{C183D7F6-B498-43B3-948B-1728B52AA6E4}">
                <adec:decorative xmlns:adec="http://schemas.microsoft.com/office/drawing/2017/decorative" val="1"/>
              </a:ext>
            </a:extLst>
          </p:cNvPr>
          <p:cNvGrpSpPr/>
          <p:nvPr/>
        </p:nvGrpSpPr>
        <p:grpSpPr>
          <a:xfrm rot="-2700000">
            <a:off x="10100574" y="2567456"/>
            <a:ext cx="10169646" cy="10169646"/>
            <a:chOff x="0" y="0"/>
            <a:chExt cx="2041549" cy="2041549"/>
          </a:xfrm>
        </p:grpSpPr>
        <p:sp>
          <p:nvSpPr>
            <p:cNvPr id="10" name="Freeform 10"/>
            <p:cNvSpPr/>
            <p:nvPr/>
          </p:nvSpPr>
          <p:spPr>
            <a:xfrm>
              <a:off x="0" y="0"/>
              <a:ext cx="2041549" cy="2041549"/>
            </a:xfrm>
            <a:custGeom>
              <a:avLst/>
              <a:gdLst/>
              <a:ahLst/>
              <a:cxnLst/>
              <a:rect l="l" t="t" r="r" b="b"/>
              <a:pathLst>
                <a:path w="2041549" h="2041549">
                  <a:moveTo>
                    <a:pt x="76128" y="0"/>
                  </a:moveTo>
                  <a:lnTo>
                    <a:pt x="1965422" y="0"/>
                  </a:lnTo>
                  <a:cubicBezTo>
                    <a:pt x="1985612" y="0"/>
                    <a:pt x="2004975" y="8021"/>
                    <a:pt x="2019252" y="22297"/>
                  </a:cubicBezTo>
                  <a:cubicBezTo>
                    <a:pt x="2033529" y="36574"/>
                    <a:pt x="2041549" y="55937"/>
                    <a:pt x="2041549" y="76128"/>
                  </a:cubicBezTo>
                  <a:lnTo>
                    <a:pt x="2041549" y="1965422"/>
                  </a:lnTo>
                  <a:cubicBezTo>
                    <a:pt x="2041549" y="1985612"/>
                    <a:pt x="2033529" y="2004975"/>
                    <a:pt x="2019252" y="2019252"/>
                  </a:cubicBezTo>
                  <a:cubicBezTo>
                    <a:pt x="2004975" y="2033529"/>
                    <a:pt x="1985612" y="2041549"/>
                    <a:pt x="1965422" y="2041549"/>
                  </a:cubicBezTo>
                  <a:lnTo>
                    <a:pt x="76128" y="2041549"/>
                  </a:lnTo>
                  <a:cubicBezTo>
                    <a:pt x="55937" y="2041549"/>
                    <a:pt x="36574" y="2033529"/>
                    <a:pt x="22297" y="2019252"/>
                  </a:cubicBezTo>
                  <a:cubicBezTo>
                    <a:pt x="8021" y="2004975"/>
                    <a:pt x="0" y="1985612"/>
                    <a:pt x="0" y="1965422"/>
                  </a:cubicBezTo>
                  <a:lnTo>
                    <a:pt x="0" y="76128"/>
                  </a:lnTo>
                  <a:cubicBezTo>
                    <a:pt x="0" y="55937"/>
                    <a:pt x="8021" y="36574"/>
                    <a:pt x="22297" y="22297"/>
                  </a:cubicBezTo>
                  <a:cubicBezTo>
                    <a:pt x="36574" y="8021"/>
                    <a:pt x="55937" y="0"/>
                    <a:pt x="76128" y="0"/>
                  </a:cubicBezTo>
                  <a:close/>
                </a:path>
              </a:pathLst>
            </a:custGeom>
            <a:solidFill>
              <a:srgbClr val="FFFFFF"/>
            </a:solidFill>
          </p:spPr>
          <p:txBody>
            <a:bodyPr/>
            <a:lstStyle/>
            <a:p>
              <a:endParaRPr lang="he-IL" dirty="0">
                <a:latin typeface="Arial" panose="020B0604020202020204" pitchFamily="34" charset="0"/>
              </a:endParaRPr>
            </a:p>
          </p:txBody>
        </p:sp>
        <p:sp>
          <p:nvSpPr>
            <p:cNvPr id="11" name="TextBox 11"/>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17" name="Freeform 17">
            <a:extLst>
              <a:ext uri="{C183D7F6-B498-43B3-948B-1728B52AA6E4}">
                <adec:decorative xmlns:adec="http://schemas.microsoft.com/office/drawing/2017/decorative" val="1"/>
              </a:ext>
            </a:extLst>
          </p:cNvPr>
          <p:cNvSpPr/>
          <p:nvPr/>
        </p:nvSpPr>
        <p:spPr>
          <a:xfrm rot="2700000">
            <a:off x="13557061" y="1280279"/>
            <a:ext cx="5636927" cy="605970"/>
          </a:xfrm>
          <a:custGeom>
            <a:avLst/>
            <a:gdLst/>
            <a:ahLst/>
            <a:cxnLst/>
            <a:rect l="l" t="t" r="r" b="b"/>
            <a:pathLst>
              <a:path w="5636927" h="605970">
                <a:moveTo>
                  <a:pt x="0" y="0"/>
                </a:moveTo>
                <a:lnTo>
                  <a:pt x="5636926" y="0"/>
                </a:lnTo>
                <a:lnTo>
                  <a:pt x="5636926" y="605970"/>
                </a:lnTo>
                <a:lnTo>
                  <a:pt x="0" y="60597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nvGrpSpPr>
          <p:cNvPr id="18" name="Group 18">
            <a:extLst>
              <a:ext uri="{C183D7F6-B498-43B3-948B-1728B52AA6E4}">
                <adec:decorative xmlns:adec="http://schemas.microsoft.com/office/drawing/2017/decorative" val="1"/>
              </a:ext>
            </a:extLst>
          </p:cNvPr>
          <p:cNvGrpSpPr/>
          <p:nvPr/>
        </p:nvGrpSpPr>
        <p:grpSpPr>
          <a:xfrm rot="-8100000">
            <a:off x="15049711" y="-350832"/>
            <a:ext cx="5000402" cy="2304198"/>
            <a:chOff x="0" y="0"/>
            <a:chExt cx="1489991" cy="686592"/>
          </a:xfrm>
        </p:grpSpPr>
        <p:sp>
          <p:nvSpPr>
            <p:cNvPr id="19" name="Freeform 19"/>
            <p:cNvSpPr/>
            <p:nvPr/>
          </p:nvSpPr>
          <p:spPr>
            <a:xfrm>
              <a:off x="0" y="0"/>
              <a:ext cx="1489991" cy="686592"/>
            </a:xfrm>
            <a:custGeom>
              <a:avLst/>
              <a:gdLst/>
              <a:ahLst/>
              <a:cxnLst/>
              <a:rect l="l" t="t" r="r" b="b"/>
              <a:pathLst>
                <a:path w="1489991" h="686592">
                  <a:moveTo>
                    <a:pt x="0" y="0"/>
                  </a:moveTo>
                  <a:lnTo>
                    <a:pt x="1489991" y="0"/>
                  </a:lnTo>
                  <a:lnTo>
                    <a:pt x="1489991" y="686592"/>
                  </a:lnTo>
                  <a:lnTo>
                    <a:pt x="0" y="686592"/>
                  </a:lnTo>
                  <a:close/>
                </a:path>
              </a:pathLst>
            </a:custGeom>
            <a:solidFill>
              <a:srgbClr val="2978C8"/>
            </a:solidFill>
          </p:spPr>
          <p:txBody>
            <a:bodyPr/>
            <a:lstStyle/>
            <a:p>
              <a:endParaRPr lang="he-IL" dirty="0">
                <a:latin typeface="Arial" panose="020B0604020202020204" pitchFamily="34" charset="0"/>
              </a:endParaRPr>
            </a:p>
          </p:txBody>
        </p:sp>
        <p:sp>
          <p:nvSpPr>
            <p:cNvPr id="20" name="TextBox 20"/>
            <p:cNvSpPr txBox="1"/>
            <p:nvPr/>
          </p:nvSpPr>
          <p:spPr>
            <a:xfrm>
              <a:off x="0" y="-47625"/>
              <a:ext cx="1489991" cy="734217"/>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21" name="TextBox 21"/>
          <p:cNvSpPr txBox="1"/>
          <p:nvPr/>
        </p:nvSpPr>
        <p:spPr>
          <a:xfrm>
            <a:off x="58874" y="524606"/>
            <a:ext cx="8861113" cy="9181039"/>
          </a:xfrm>
          <a:prstGeom prst="rect">
            <a:avLst/>
          </a:prstGeom>
        </p:spPr>
        <p:txBody>
          <a:bodyPr lIns="0" tIns="0" rIns="0" bIns="0" rtlCol="0" anchor="t">
            <a:spAutoFit/>
          </a:bodyPr>
          <a:lstStyle/>
          <a:p>
            <a:pPr algn="r" rtl="1">
              <a:lnSpc>
                <a:spcPts val="13500"/>
              </a:lnSpc>
            </a:pPr>
            <a:r>
              <a:rPr lang="he-IL" sz="5400" b="1" u="sng" dirty="0">
                <a:solidFill>
                  <a:srgbClr val="000000"/>
                </a:solidFill>
                <a:latin typeface="+mj-lt"/>
                <a:ea typeface="Rubik Bold"/>
                <a:cs typeface="+mn-cs"/>
                <a:sym typeface="Rubik Bold"/>
                <a:rtl/>
              </a:rPr>
              <a:t>על מה נדבר?</a:t>
            </a:r>
          </a:p>
          <a:p>
            <a:pPr marL="1554480" lvl="2" indent="-518160" algn="r" rtl="1">
              <a:lnSpc>
                <a:spcPts val="12000"/>
              </a:lnSpc>
              <a:buAutoNum type="arabicPeriod"/>
            </a:pPr>
            <a:r>
              <a:rPr lang="he-IL" sz="4800" dirty="0">
                <a:solidFill>
                  <a:srgbClr val="000000"/>
                </a:solidFill>
                <a:latin typeface="+mj-lt"/>
                <a:ea typeface="Rubik"/>
                <a:cs typeface="Arial" panose="020B0604020202020204" pitchFamily="34" charset="0"/>
                <a:sym typeface="Rubik"/>
                <a:rtl/>
              </a:rPr>
              <a:t>ביקוש והיצע</a:t>
            </a:r>
            <a:r>
              <a:rPr lang="he-IL" sz="4800" dirty="0">
                <a:latin typeface="+mj-lt"/>
                <a:ea typeface="Rubik"/>
                <a:cs typeface="Arial" panose="020B0604020202020204" pitchFamily="34" charset="0"/>
                <a:sym typeface="Rubik"/>
                <a:rtl/>
              </a:rPr>
              <a:t>- חזרה</a:t>
            </a:r>
          </a:p>
          <a:p>
            <a:pPr marL="1554480" lvl="2" indent="-518160" algn="r" rtl="1">
              <a:lnSpc>
                <a:spcPts val="12000"/>
              </a:lnSpc>
              <a:buAutoNum type="arabicPeriod"/>
            </a:pPr>
            <a:r>
              <a:rPr lang="he-IL" sz="4800" dirty="0">
                <a:latin typeface="+mj-lt"/>
                <a:ea typeface="Rubik"/>
                <a:cs typeface="Arial" panose="020B0604020202020204" pitchFamily="34" charset="0"/>
                <a:sym typeface="Rubik"/>
                <a:rtl/>
              </a:rPr>
              <a:t>מדד המחירים לצרכן</a:t>
            </a:r>
          </a:p>
          <a:p>
            <a:pPr marL="1554480" lvl="2" indent="-518160" algn="r" rtl="1">
              <a:lnSpc>
                <a:spcPts val="12000"/>
              </a:lnSpc>
              <a:buAutoNum type="arabicPeriod"/>
            </a:pPr>
            <a:r>
              <a:rPr lang="he-IL" sz="4800" dirty="0">
                <a:solidFill>
                  <a:srgbClr val="000000"/>
                </a:solidFill>
                <a:latin typeface="+mj-lt"/>
                <a:ea typeface="Rubik"/>
                <a:cs typeface="Arial" panose="020B0604020202020204" pitchFamily="34" charset="0"/>
                <a:sym typeface="Rubik"/>
                <a:rtl/>
              </a:rPr>
              <a:t>אינפלציה</a:t>
            </a:r>
          </a:p>
          <a:p>
            <a:pPr marL="1554480" lvl="2" indent="-518160" algn="r" rtl="1">
              <a:lnSpc>
                <a:spcPts val="12000"/>
              </a:lnSpc>
              <a:buAutoNum type="arabicPeriod"/>
            </a:pPr>
            <a:r>
              <a:rPr lang="he-IL" sz="4800" dirty="0">
                <a:latin typeface="+mj-lt"/>
                <a:ea typeface="Rubik"/>
                <a:cs typeface="Arial" panose="020B0604020202020204" pitchFamily="34" charset="0"/>
                <a:sym typeface="Rubik"/>
                <a:rtl/>
              </a:rPr>
              <a:t>כח הקניה של הכסף</a:t>
            </a:r>
          </a:p>
          <a:p>
            <a:pPr marL="1554480" lvl="2" indent="-518160" algn="r" rtl="1">
              <a:lnSpc>
                <a:spcPts val="12000"/>
              </a:lnSpc>
              <a:buAutoNum type="arabicPeriod"/>
            </a:pPr>
            <a:r>
              <a:rPr lang="he-IL" sz="4800" dirty="0">
                <a:solidFill>
                  <a:srgbClr val="000000"/>
                </a:solidFill>
                <a:latin typeface="+mj-lt"/>
                <a:ea typeface="Rubik"/>
                <a:cs typeface="Arial" panose="020B0604020202020204" pitchFamily="34" charset="0"/>
                <a:sym typeface="Rubik"/>
                <a:rtl/>
              </a:rPr>
              <a:t>תפקיד בנק ישראל</a:t>
            </a:r>
          </a:p>
        </p:txBody>
      </p:sp>
      <p:grpSp>
        <p:nvGrpSpPr>
          <p:cNvPr id="14" name="Group 14">
            <a:extLst>
              <a:ext uri="{C183D7F6-B498-43B3-948B-1728B52AA6E4}">
                <adec:decorative xmlns:adec="http://schemas.microsoft.com/office/drawing/2017/decorative" val="1"/>
              </a:ext>
            </a:extLst>
          </p:cNvPr>
          <p:cNvGrpSpPr/>
          <p:nvPr/>
        </p:nvGrpSpPr>
        <p:grpSpPr>
          <a:xfrm rot="-8100000">
            <a:off x="10669360" y="993471"/>
            <a:ext cx="10132302" cy="2304198"/>
            <a:chOff x="0" y="0"/>
            <a:chExt cx="3019165" cy="686592"/>
          </a:xfrm>
        </p:grpSpPr>
        <p:sp>
          <p:nvSpPr>
            <p:cNvPr id="15" name="Freeform 15"/>
            <p:cNvSpPr/>
            <p:nvPr/>
          </p:nvSpPr>
          <p:spPr>
            <a:xfrm>
              <a:off x="0" y="0"/>
              <a:ext cx="3019165" cy="686592"/>
            </a:xfrm>
            <a:custGeom>
              <a:avLst/>
              <a:gdLst/>
              <a:ahLst/>
              <a:cxnLst/>
              <a:rect l="l" t="t" r="r" b="b"/>
              <a:pathLst>
                <a:path w="3019165" h="686592">
                  <a:moveTo>
                    <a:pt x="0" y="0"/>
                  </a:moveTo>
                  <a:lnTo>
                    <a:pt x="3019165" y="0"/>
                  </a:lnTo>
                  <a:lnTo>
                    <a:pt x="3019165" y="686592"/>
                  </a:lnTo>
                  <a:lnTo>
                    <a:pt x="0" y="686592"/>
                  </a:lnTo>
                  <a:close/>
                </a:path>
              </a:pathLst>
            </a:custGeom>
            <a:solidFill>
              <a:srgbClr val="16599D"/>
            </a:solidFill>
          </p:spPr>
          <p:txBody>
            <a:bodyPr/>
            <a:lstStyle/>
            <a:p>
              <a:endParaRPr lang="he-IL" dirty="0">
                <a:latin typeface="Arial" panose="020B0604020202020204" pitchFamily="34" charset="0"/>
              </a:endParaRPr>
            </a:p>
          </p:txBody>
        </p:sp>
        <p:sp>
          <p:nvSpPr>
            <p:cNvPr id="16" name="TextBox 16"/>
            <p:cNvSpPr txBox="1"/>
            <p:nvPr/>
          </p:nvSpPr>
          <p:spPr>
            <a:xfrm>
              <a:off x="0" y="-47625"/>
              <a:ext cx="3019165" cy="734217"/>
            </a:xfrm>
            <a:prstGeom prst="rect">
              <a:avLst/>
            </a:prstGeom>
          </p:spPr>
          <p:txBody>
            <a:bodyPr lIns="50800" tIns="50800" rIns="50800" bIns="50800" rtlCol="0" anchor="ctr"/>
            <a:lstStyle/>
            <a:p>
              <a:pPr algn="ctr">
                <a:lnSpc>
                  <a:spcPts val="2659"/>
                </a:lnSpc>
                <a:spcBef>
                  <a:spcPct val="0"/>
                </a:spcBef>
              </a:pPr>
              <a:endParaRPr dirty="0">
                <a:latin typeface="Arial" panose="020B0604020202020204" pitchFamily="34" charset="0"/>
              </a:endParaRPr>
            </a:p>
          </p:txBody>
        </p:sp>
      </p:grpSp>
      <p:sp>
        <p:nvSpPr>
          <p:cNvPr id="23" name="Google Shape;88;p1">
            <a:extLst>
              <a:ext uri="{FF2B5EF4-FFF2-40B4-BE49-F238E27FC236}">
                <a16:creationId xmlns:a16="http://schemas.microsoft.com/office/drawing/2014/main" id="{40D62FBF-B621-B7EA-40DD-03A629DFB5C4}"/>
              </a:ext>
              <a:ext uri="{C183D7F6-B498-43B3-948B-1728B52AA6E4}">
                <adec:decorative xmlns:adec="http://schemas.microsoft.com/office/drawing/2017/decorative" val="1"/>
              </a:ext>
            </a:extLst>
          </p:cNvPr>
          <p:cNvSpPr/>
          <p:nvPr/>
        </p:nvSpPr>
        <p:spPr>
          <a:xfrm>
            <a:off x="10509201" y="3613865"/>
            <a:ext cx="6081528" cy="6766652"/>
          </a:xfrm>
          <a:custGeom>
            <a:avLst/>
            <a:gdLst/>
            <a:ahLst/>
            <a:cxnLst/>
            <a:rect l="l" t="t" r="r" b="b"/>
            <a:pathLst>
              <a:path w="6081528" h="6766652" extrusionOk="0">
                <a:moveTo>
                  <a:pt x="0" y="0"/>
                </a:moveTo>
                <a:lnTo>
                  <a:pt x="6081528" y="0"/>
                </a:lnTo>
                <a:lnTo>
                  <a:pt x="6081528" y="6766652"/>
                </a:lnTo>
                <a:lnTo>
                  <a:pt x="0" y="6766652"/>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107" name="Google Shape;107;p3" descr="איך נוצרים מחירים בשווקים ?&#10;התנאים של תחרות משוכללת  (הרבה קונים, הרבה מוכרים והמידע גלוי בשווקים) &#10;מחיר שיווי משקל נוצר לפי ביקוש  (קונים) והיצע (מוכרים)"/>
          <p:cNvPicPr preferRelativeResize="0"/>
          <p:nvPr/>
        </p:nvPicPr>
        <p:blipFill rotWithShape="1">
          <a:blip r:embed="rId3">
            <a:alphaModFix/>
          </a:blip>
          <a:srcRect/>
          <a:stretch/>
        </p:blipFill>
        <p:spPr>
          <a:xfrm>
            <a:off x="624841" y="2552700"/>
            <a:ext cx="17038317" cy="589147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3ACB5A0-90D8-399D-7DFE-A29CFEAF1D49}"/>
              </a:ext>
            </a:extLst>
          </p:cNvPr>
          <p:cNvSpPr txBox="1"/>
          <p:nvPr/>
        </p:nvSpPr>
        <p:spPr>
          <a:xfrm>
            <a:off x="1388532" y="1161224"/>
            <a:ext cx="14864389" cy="3625288"/>
          </a:xfrm>
          <a:prstGeom prst="rect">
            <a:avLst/>
          </a:prstGeom>
          <a:noFill/>
        </p:spPr>
        <p:txBody>
          <a:bodyPr wrap="square">
            <a:spAutoFit/>
          </a:bodyPr>
          <a:lstStyle/>
          <a:p>
            <a:pPr algn="r" rtl="1">
              <a:lnSpc>
                <a:spcPct val="164998"/>
              </a:lnSpc>
            </a:pPr>
            <a:r>
              <a:rPr lang="he-IL" sz="3600" b="1" dirty="0">
                <a:solidFill>
                  <a:schemeClr val="tx1"/>
                </a:solidFill>
              </a:rPr>
              <a:t>הכירו את משפחת לוי:</a:t>
            </a:r>
          </a:p>
          <a:p>
            <a:pPr algn="r" rtl="1">
              <a:lnSpc>
                <a:spcPct val="164998"/>
              </a:lnSpc>
            </a:pPr>
            <a:r>
              <a:rPr lang="he-IL" sz="3600" b="1" dirty="0">
                <a:solidFill>
                  <a:schemeClr val="tx1"/>
                </a:solidFill>
              </a:rPr>
              <a:t>אלון ודנה מרוויחים יחד 12,000 ש"ח בחודש. </a:t>
            </a:r>
          </a:p>
          <a:p>
            <a:pPr algn="r" rtl="1">
              <a:lnSpc>
                <a:spcPct val="164998"/>
              </a:lnSpc>
            </a:pPr>
            <a:r>
              <a:rPr lang="he-IL" sz="3600" b="1" dirty="0">
                <a:solidFill>
                  <a:schemeClr val="tx1"/>
                </a:solidFill>
              </a:rPr>
              <a:t>משכר זה הם משלמים עבור: משכנתה, מזון, שירותי בריאות ועוד... </a:t>
            </a:r>
          </a:p>
          <a:p>
            <a:pPr algn="r" rtl="1">
              <a:lnSpc>
                <a:spcPct val="164998"/>
              </a:lnSpc>
            </a:pPr>
            <a:r>
              <a:rPr lang="he-IL" sz="3600" b="1" dirty="0">
                <a:solidFill>
                  <a:schemeClr val="tx1"/>
                </a:solidFill>
              </a:rPr>
              <a:t>זהו "סל המוצרים" הקבוע שלהם.</a:t>
            </a:r>
          </a:p>
        </p:txBody>
      </p:sp>
      <p:pic>
        <p:nvPicPr>
          <p:cNvPr id="3" name="תמונה 2">
            <a:extLst>
              <a:ext uri="{FF2B5EF4-FFF2-40B4-BE49-F238E27FC236}">
                <a16:creationId xmlns:a16="http://schemas.microsoft.com/office/drawing/2014/main" id="{AA9EABB3-C643-CE15-4A01-4F4B301D0A3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193846"/>
            <a:ext cx="10076028" cy="5500488"/>
          </a:xfrm>
          <a:prstGeom prst="rect">
            <a:avLst/>
          </a:prstGeom>
        </p:spPr>
      </p:pic>
    </p:spTree>
    <p:extLst>
      <p:ext uri="{BB962C8B-B14F-4D97-AF65-F5344CB8AC3E}">
        <p14:creationId xmlns:p14="http://schemas.microsoft.com/office/powerpoint/2010/main" val="2001791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B97C5-ED93-A960-7493-8EC377537A0F}"/>
            </a:ext>
          </a:extLst>
        </p:cNvPr>
        <p:cNvGrpSpPr/>
        <p:nvPr/>
      </p:nvGrpSpPr>
      <p:grpSpPr>
        <a:xfrm>
          <a:off x="0" y="0"/>
          <a:ext cx="0" cy="0"/>
          <a:chOff x="0" y="0"/>
          <a:chExt cx="0" cy="0"/>
        </a:xfrm>
      </p:grpSpPr>
      <p:pic>
        <p:nvPicPr>
          <p:cNvPr id="5" name="Picture 4" descr="תמונה למשפחה כאשר היא מקבלת הודעה על עליה במחירי הדלק">
            <a:extLst>
              <a:ext uri="{FF2B5EF4-FFF2-40B4-BE49-F238E27FC236}">
                <a16:creationId xmlns:a16="http://schemas.microsoft.com/office/drawing/2014/main" id="{F5C7DAE2-B598-04D9-D63E-CA752C43FEA1}"/>
              </a:ext>
            </a:extLst>
          </p:cNvPr>
          <p:cNvPicPr>
            <a:picLocks noChangeAspect="1"/>
          </p:cNvPicPr>
          <p:nvPr/>
        </p:nvPicPr>
        <p:blipFill>
          <a:blip r:embed="rId3"/>
          <a:stretch>
            <a:fillRect/>
          </a:stretch>
        </p:blipFill>
        <p:spPr>
          <a:xfrm>
            <a:off x="1773380" y="946343"/>
            <a:ext cx="15377062" cy="8394314"/>
          </a:xfrm>
          <a:prstGeom prst="rect">
            <a:avLst/>
          </a:prstGeom>
        </p:spPr>
      </p:pic>
    </p:spTree>
    <p:extLst>
      <p:ext uri="{BB962C8B-B14F-4D97-AF65-F5344CB8AC3E}">
        <p14:creationId xmlns:p14="http://schemas.microsoft.com/office/powerpoint/2010/main" val="1912429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435D6F9-E319-C18B-0D51-5129E0B21937}"/>
              </a:ext>
            </a:extLst>
          </p:cNvPr>
          <p:cNvSpPr txBox="1">
            <a:spLocks noGrp="1"/>
          </p:cNvSpPr>
          <p:nvPr>
            <p:ph type="title" idx="4294967295"/>
          </p:nvPr>
        </p:nvSpPr>
        <p:spPr>
          <a:xfrm>
            <a:off x="3186545" y="583237"/>
            <a:ext cx="13244946" cy="239116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67009"/>
              </a:lnSpc>
              <a:spcBef>
                <a:spcPts val="0"/>
              </a:spcBef>
              <a:spcAft>
                <a:spcPts val="0"/>
              </a:spcAft>
              <a:buClr>
                <a:srgbClr val="000000"/>
              </a:buClr>
              <a:buSzTx/>
              <a:buFont typeface="Arial"/>
              <a:buNone/>
              <a:tabLst/>
              <a:defRPr/>
            </a:pPr>
            <a:r>
              <a:rPr kumimoji="0" lang="he-IL" sz="4800" b="1" i="0" u="none" strike="noStrike" kern="0" cap="none" spc="0" normalizeH="0" baseline="0" noProof="0" dirty="0">
                <a:ln>
                  <a:noFill/>
                </a:ln>
                <a:solidFill>
                  <a:srgbClr val="7B024D"/>
                </a:solidFill>
                <a:effectLst/>
                <a:uLnTx/>
                <a:uFillTx/>
                <a:latin typeface="Arial"/>
                <a:ea typeface="Arial"/>
                <a:cs typeface="Arial"/>
                <a:sym typeface="Arial"/>
              </a:rPr>
              <a:t>  מה יקרה למחיר סל מוצרים של משפחת לוי בעקבות עליית מחירי הדלק?  </a:t>
            </a:r>
          </a:p>
        </p:txBody>
      </p:sp>
      <p:pic>
        <p:nvPicPr>
          <p:cNvPr id="4" name="תמונה 3" descr="תמונה שמתארת את ההשלכה של עליה במחירי הדלק על מחירים של שאר המוצרים והשירותים">
            <a:extLst>
              <a:ext uri="{FF2B5EF4-FFF2-40B4-BE49-F238E27FC236}">
                <a16:creationId xmlns:a16="http://schemas.microsoft.com/office/drawing/2014/main" id="{FB4A4C49-48F0-0440-7007-0935FCEBD44D}"/>
              </a:ext>
            </a:extLst>
          </p:cNvPr>
          <p:cNvPicPr>
            <a:picLocks noChangeAspect="1"/>
          </p:cNvPicPr>
          <p:nvPr/>
        </p:nvPicPr>
        <p:blipFill>
          <a:blip r:embed="rId3"/>
          <a:srcRect l="3729" t="4272" r="3820" b="6690"/>
          <a:stretch>
            <a:fillRect/>
          </a:stretch>
        </p:blipFill>
        <p:spPr>
          <a:xfrm>
            <a:off x="3471333" y="3077277"/>
            <a:ext cx="11801763" cy="6626486"/>
          </a:xfrm>
          <a:prstGeom prst="rect">
            <a:avLst/>
          </a:prstGeom>
        </p:spPr>
      </p:pic>
    </p:spTree>
    <p:extLst>
      <p:ext uri="{BB962C8B-B14F-4D97-AF65-F5344CB8AC3E}">
        <p14:creationId xmlns:p14="http://schemas.microsoft.com/office/powerpoint/2010/main" val="933207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תמונה שמתארת עליה במחירים של סל המוצרים . אותו סל במקום שיעלה 500 הוא עולה היום 530 ש&quot;ח"/>
          <p:cNvSpPr/>
          <p:nvPr/>
        </p:nvSpPr>
        <p:spPr>
          <a:xfrm>
            <a:off x="2361923" y="1331449"/>
            <a:ext cx="13564152" cy="7908007"/>
          </a:xfrm>
          <a:custGeom>
            <a:avLst/>
            <a:gdLst/>
            <a:ahLst/>
            <a:cxnLst/>
            <a:rect l="l" t="t" r="r" b="b"/>
            <a:pathLst>
              <a:path w="14002149" h="8163362">
                <a:moveTo>
                  <a:pt x="0" y="0"/>
                </a:moveTo>
                <a:lnTo>
                  <a:pt x="14002150" y="0"/>
                </a:lnTo>
                <a:lnTo>
                  <a:pt x="14002150" y="8163363"/>
                </a:lnTo>
                <a:lnTo>
                  <a:pt x="0" y="8163363"/>
                </a:lnTo>
                <a:lnTo>
                  <a:pt x="0" y="0"/>
                </a:lnTo>
                <a:close/>
              </a:path>
            </a:pathLst>
          </a:custGeom>
          <a:blipFill>
            <a:blip r:embed="rId2"/>
            <a:stretch>
              <a:fillRect/>
            </a:stretch>
          </a:blipFill>
        </p:spPr>
        <p:txBody>
          <a:bodyPr/>
          <a:lstStyle/>
          <a:p>
            <a:endParaRPr lang="he-IL"/>
          </a:p>
        </p:txBody>
      </p:sp>
      <p:sp>
        <p:nvSpPr>
          <p:cNvPr id="4" name="TextBox 4">
            <a:extLst>
              <a:ext uri="{C183D7F6-B498-43B3-948B-1728B52AA6E4}">
                <adec:decorative xmlns:adec="http://schemas.microsoft.com/office/drawing/2017/decorative" val="0"/>
              </a:ext>
            </a:extLst>
          </p:cNvPr>
          <p:cNvSpPr txBox="1"/>
          <p:nvPr/>
        </p:nvSpPr>
        <p:spPr>
          <a:xfrm>
            <a:off x="10341727" y="1080933"/>
            <a:ext cx="3901212" cy="994183"/>
          </a:xfrm>
          <a:prstGeom prst="rect">
            <a:avLst/>
          </a:prstGeom>
        </p:spPr>
        <p:txBody>
          <a:bodyPr lIns="0" tIns="0" rIns="0" bIns="0" rtlCol="0" anchor="t">
            <a:spAutoFit/>
          </a:bodyPr>
          <a:lstStyle/>
          <a:p>
            <a:pPr algn="ctr" rtl="1">
              <a:lnSpc>
                <a:spcPts val="8466"/>
              </a:lnSpc>
              <a:spcBef>
                <a:spcPct val="0"/>
              </a:spcBef>
            </a:pPr>
            <a:r>
              <a:rPr lang="en-US" sz="6047" b="1" dirty="0">
                <a:solidFill>
                  <a:srgbClr val="004AAD"/>
                </a:solidFill>
                <a:latin typeface="Rubik Bold"/>
                <a:ea typeface="Rubik Bold"/>
                <a:cs typeface="+mn-cs"/>
                <a:sym typeface="Rubik Bold"/>
              </a:rPr>
              <a:t>500</a:t>
            </a:r>
            <a:r>
              <a:rPr lang="he-IL" sz="6047" b="1" dirty="0">
                <a:solidFill>
                  <a:srgbClr val="004AAD"/>
                </a:solidFill>
                <a:latin typeface="Rubik Bold"/>
                <a:ea typeface="Rubik Bold"/>
                <a:cs typeface="+mn-cs"/>
                <a:sym typeface="Rubik Bold"/>
                <a:rtl/>
              </a:rPr>
              <a:t> ש”ח</a:t>
            </a:r>
          </a:p>
        </p:txBody>
      </p:sp>
      <p:sp>
        <p:nvSpPr>
          <p:cNvPr id="5" name="TextBox 5">
            <a:extLst>
              <a:ext uri="{C183D7F6-B498-43B3-948B-1728B52AA6E4}">
                <adec:decorative xmlns:adec="http://schemas.microsoft.com/office/drawing/2017/decorative" val="0"/>
              </a:ext>
            </a:extLst>
          </p:cNvPr>
          <p:cNvSpPr txBox="1"/>
          <p:nvPr/>
        </p:nvSpPr>
        <p:spPr>
          <a:xfrm>
            <a:off x="4401990" y="1080932"/>
            <a:ext cx="3901212" cy="994183"/>
          </a:xfrm>
          <a:prstGeom prst="rect">
            <a:avLst/>
          </a:prstGeom>
        </p:spPr>
        <p:txBody>
          <a:bodyPr lIns="0" tIns="0" rIns="0" bIns="0" rtlCol="0" anchor="t">
            <a:spAutoFit/>
          </a:bodyPr>
          <a:lstStyle/>
          <a:p>
            <a:pPr algn="ctr" rtl="1">
              <a:lnSpc>
                <a:spcPts val="8466"/>
              </a:lnSpc>
              <a:spcBef>
                <a:spcPct val="0"/>
              </a:spcBef>
            </a:pPr>
            <a:r>
              <a:rPr lang="en-US" sz="6047" b="1" dirty="0">
                <a:solidFill>
                  <a:srgbClr val="F72E28"/>
                </a:solidFill>
                <a:latin typeface="+mn-lt"/>
                <a:ea typeface="Rubik Bold"/>
                <a:cs typeface="+mn-cs"/>
                <a:sym typeface="Rubik Bold"/>
              </a:rPr>
              <a:t>530</a:t>
            </a:r>
            <a:r>
              <a:rPr lang="he-IL" sz="6047" b="1" dirty="0">
                <a:solidFill>
                  <a:srgbClr val="F72E28"/>
                </a:solidFill>
                <a:latin typeface="+mn-lt"/>
                <a:ea typeface="Rubik Bold"/>
                <a:cs typeface="+mn-cs"/>
                <a:sym typeface="Rubik Bold"/>
                <a:rtl/>
              </a:rPr>
              <a:t> ש”ח</a:t>
            </a:r>
          </a:p>
        </p:txBody>
      </p:sp>
      <p:cxnSp>
        <p:nvCxnSpPr>
          <p:cNvPr id="7" name="Straight Connector 6" descr="מחירי סל המוצרים הוא לא 500">
            <a:extLst>
              <a:ext uri="{FF2B5EF4-FFF2-40B4-BE49-F238E27FC236}">
                <a16:creationId xmlns:a16="http://schemas.microsoft.com/office/drawing/2014/main" id="{06A41EFA-2EBB-7F9D-7606-781CD859E3B4}"/>
              </a:ext>
            </a:extLst>
          </p:cNvPr>
          <p:cNvCxnSpPr/>
          <p:nvPr/>
        </p:nvCxnSpPr>
        <p:spPr>
          <a:xfrm flipH="1">
            <a:off x="10843491" y="587571"/>
            <a:ext cx="2493818" cy="1717963"/>
          </a:xfrm>
          <a:prstGeom prst="line">
            <a:avLst/>
          </a:prstGeom>
        </p:spPr>
        <p:style>
          <a:lnRef idx="3">
            <a:schemeClr val="accent2"/>
          </a:lnRef>
          <a:fillRef idx="0">
            <a:schemeClr val="accent2"/>
          </a:fillRef>
          <a:effectRef idx="2">
            <a:schemeClr val="accent2"/>
          </a:effectRef>
          <a:fontRef idx="minor">
            <a:schemeClr val="tx1"/>
          </a:fontRef>
        </p:style>
      </p:cxnSp>
      <p:sp>
        <p:nvSpPr>
          <p:cNvPr id="269" name="Google Shape;269;p21"/>
          <p:cNvSpPr txBox="1"/>
          <p:nvPr/>
        </p:nvSpPr>
        <p:spPr>
          <a:xfrm>
            <a:off x="1553832" y="8955552"/>
            <a:ext cx="15180335" cy="1027782"/>
          </a:xfrm>
          <a:prstGeom prst="rect">
            <a:avLst/>
          </a:prstGeom>
          <a:noFill/>
          <a:ln>
            <a:noFill/>
          </a:ln>
        </p:spPr>
        <p:txBody>
          <a:bodyPr spcFirstLastPara="1" wrap="square" lIns="0" tIns="0" rIns="0" bIns="0" anchor="t" anchorCtr="0">
            <a:spAutoFit/>
          </a:bodyPr>
          <a:lstStyle/>
          <a:p>
            <a:pPr marL="0" marR="0" lvl="0" indent="0" algn="ctr" rtl="1">
              <a:lnSpc>
                <a:spcPct val="167016"/>
              </a:lnSpc>
              <a:spcBef>
                <a:spcPts val="0"/>
              </a:spcBef>
              <a:spcAft>
                <a:spcPts val="0"/>
              </a:spcAft>
              <a:buNone/>
            </a:pPr>
            <a:r>
              <a:rPr lang="he-IL" sz="3999" b="1" dirty="0">
                <a:solidFill>
                  <a:srgbClr val="7B024D"/>
                </a:solidFill>
                <a:sym typeface="Arial"/>
              </a:rPr>
              <a:t>הכנסת המשפחה</a:t>
            </a:r>
            <a:r>
              <a:rPr lang="iw-IL" sz="3999" b="1" dirty="0">
                <a:solidFill>
                  <a:srgbClr val="7B024D"/>
                </a:solidFill>
                <a:sym typeface="Arial"/>
              </a:rPr>
              <a:t> לא השתנ</a:t>
            </a:r>
            <a:r>
              <a:rPr lang="he-IL" sz="3999" b="1" dirty="0">
                <a:solidFill>
                  <a:srgbClr val="7B024D"/>
                </a:solidFill>
                <a:sym typeface="Arial"/>
              </a:rPr>
              <a:t>ת</a:t>
            </a:r>
            <a:r>
              <a:rPr lang="iw-IL" sz="3999" b="1" dirty="0">
                <a:solidFill>
                  <a:srgbClr val="7B024D"/>
                </a:solidFill>
                <a:sym typeface="Arial"/>
              </a:rPr>
              <a:t>ה</a:t>
            </a:r>
            <a:r>
              <a:rPr lang="he-IL" sz="3999" b="1" dirty="0">
                <a:solidFill>
                  <a:srgbClr val="7B024D"/>
                </a:solidFill>
                <a:sym typeface="Arial"/>
              </a:rPr>
              <a:t>,</a:t>
            </a:r>
            <a:r>
              <a:rPr lang="iw-IL" sz="3999" b="1" dirty="0">
                <a:solidFill>
                  <a:srgbClr val="7B024D"/>
                </a:solidFill>
                <a:sym typeface="Arial"/>
              </a:rPr>
              <a:t> </a:t>
            </a:r>
            <a:r>
              <a:rPr lang="he-IL" sz="3999" b="1" dirty="0">
                <a:solidFill>
                  <a:srgbClr val="7B024D"/>
                </a:solidFill>
                <a:sym typeface="Arial"/>
              </a:rPr>
              <a:t>אך כח הקניה שלהם ירד.</a:t>
            </a:r>
            <a:endParaRPr lang="iw-IL"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69"/>
                                        </p:tgtEl>
                                        <p:attrNameLst>
                                          <p:attrName>style.visibility</p:attrName>
                                        </p:attrNameLst>
                                      </p:cBhvr>
                                      <p:to>
                                        <p:strVal val="visible"/>
                                      </p:to>
                                    </p:set>
                                    <p:anim calcmode="lin" valueType="num">
                                      <p:cBhvr additive="base">
                                        <p:cTn id="14" dur="500" fill="hold"/>
                                        <p:tgtEl>
                                          <p:spTgt spid="269"/>
                                        </p:tgtEl>
                                        <p:attrNameLst>
                                          <p:attrName>ppt_x</p:attrName>
                                        </p:attrNameLst>
                                      </p:cBhvr>
                                      <p:tavLst>
                                        <p:tav tm="0">
                                          <p:val>
                                            <p:strVal val="#ppt_x"/>
                                          </p:val>
                                        </p:tav>
                                        <p:tav tm="100000">
                                          <p:val>
                                            <p:strVal val="#ppt_x"/>
                                          </p:val>
                                        </p:tav>
                                      </p:tavLst>
                                    </p:anim>
                                    <p:anim calcmode="lin" valueType="num">
                                      <p:cBhvr additive="base">
                                        <p:cTn id="15" dur="500" fill="hold"/>
                                        <p:tgtEl>
                                          <p:spTgt spid="2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a:spLocks noGrp="1"/>
          </p:cNvSpPr>
          <p:nvPr>
            <p:ph type="title" idx="4294967295"/>
          </p:nvPr>
        </p:nvSpPr>
        <p:spPr>
          <a:xfrm>
            <a:off x="3505200" y="1063710"/>
            <a:ext cx="12270628" cy="1118086"/>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909"/>
              </a:lnSpc>
              <a:spcBef>
                <a:spcPts val="0"/>
              </a:spcBef>
              <a:spcAft>
                <a:spcPts val="0"/>
              </a:spcAft>
              <a:buClr>
                <a:srgbClr val="7B024D"/>
              </a:buClr>
              <a:buSzPts val="6600"/>
              <a:buFont typeface="Arial"/>
              <a:buNone/>
              <a:tabLst/>
              <a:defRPr/>
            </a:pPr>
            <a:r>
              <a:rPr kumimoji="0" lang="he-IL" sz="6600" b="1" i="0" u="none" strike="noStrike" kern="0" cap="none" spc="0" normalizeH="0" baseline="0" noProof="0" dirty="0">
                <a:ln>
                  <a:noFill/>
                </a:ln>
                <a:solidFill>
                  <a:srgbClr val="7B024D"/>
                </a:solidFill>
                <a:effectLst/>
                <a:uLnTx/>
                <a:uFillTx/>
                <a:latin typeface="Arial"/>
                <a:ea typeface="Arial"/>
                <a:cs typeface="Arial"/>
                <a:sym typeface="Arial"/>
              </a:rPr>
              <a:t>ממה בנוי סל המוצרים?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3" name="Google Shape;193;p8" descr="תמונה לחלוקה של סל מוצרים"/>
          <p:cNvPicPr preferRelativeResize="0"/>
          <p:nvPr/>
        </p:nvPicPr>
        <p:blipFill>
          <a:blip r:embed="rId3">
            <a:alphaModFix/>
          </a:blip>
          <a:stretch>
            <a:fillRect/>
          </a:stretch>
        </p:blipFill>
        <p:spPr>
          <a:xfrm>
            <a:off x="3505200" y="2774435"/>
            <a:ext cx="11652648" cy="644885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6A49BCB7-A5A5-EBC7-82CD-24A7A84AB478}"/>
              </a:ext>
              <a:ext uri="{C183D7F6-B498-43B3-948B-1728B52AA6E4}">
                <adec:decorative xmlns:adec="http://schemas.microsoft.com/office/drawing/2017/decorative" val="1"/>
              </a:ext>
            </a:extLst>
          </p:cNvPr>
          <p:cNvSpPr/>
          <p:nvPr/>
        </p:nvSpPr>
        <p:spPr>
          <a:xfrm>
            <a:off x="6287281" y="1628192"/>
            <a:ext cx="12385712" cy="6660674"/>
          </a:xfrm>
          <a:custGeom>
            <a:avLst/>
            <a:gdLst/>
            <a:ahLst/>
            <a:cxnLst/>
            <a:rect l="l" t="t" r="r" b="b"/>
            <a:pathLst>
              <a:path w="24188420" h="13606018">
                <a:moveTo>
                  <a:pt x="0" y="0"/>
                </a:moveTo>
                <a:lnTo>
                  <a:pt x="24188420" y="0"/>
                </a:lnTo>
                <a:lnTo>
                  <a:pt x="24188420" y="13606018"/>
                </a:lnTo>
                <a:lnTo>
                  <a:pt x="0" y="13606018"/>
                </a:lnTo>
                <a:lnTo>
                  <a:pt x="0" y="0"/>
                </a:lnTo>
                <a:close/>
              </a:path>
            </a:pathLst>
          </a:custGeom>
          <a:blipFill>
            <a:blip r:embed="rId3"/>
            <a:stretch>
              <a:fillRect/>
            </a:stretch>
          </a:blipFill>
        </p:spPr>
        <p:txBody>
          <a:bodyPr/>
          <a:lstStyle/>
          <a:p>
            <a:endParaRPr lang="he-IL" sz="1200" dirty="0">
              <a:latin typeface="Arial" panose="020B0604020202020204" pitchFamily="34" charset="0"/>
            </a:endParaRPr>
          </a:p>
        </p:txBody>
      </p:sp>
      <p:sp>
        <p:nvSpPr>
          <p:cNvPr id="7" name="TextBox 4">
            <a:extLst>
              <a:ext uri="{FF2B5EF4-FFF2-40B4-BE49-F238E27FC236}">
                <a16:creationId xmlns:a16="http://schemas.microsoft.com/office/drawing/2014/main" id="{A8A4166E-4B76-00A8-C342-ECFF5C5454CB}"/>
              </a:ext>
            </a:extLst>
          </p:cNvPr>
          <p:cNvSpPr txBox="1">
            <a:spLocks noGrp="1"/>
          </p:cNvSpPr>
          <p:nvPr>
            <p:ph type="title" idx="4294967295"/>
          </p:nvPr>
        </p:nvSpPr>
        <p:spPr>
          <a:xfrm>
            <a:off x="7571863" y="41233"/>
            <a:ext cx="8195396" cy="15141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3824"/>
              </a:lnSpc>
              <a:spcBef>
                <a:spcPts val="0"/>
              </a:spcBef>
              <a:spcAft>
                <a:spcPts val="0"/>
              </a:spcAft>
              <a:buClr>
                <a:srgbClr val="000000"/>
              </a:buClr>
              <a:buSzTx/>
              <a:buFont typeface="Arial"/>
              <a:buNone/>
              <a:tabLst/>
              <a:defRPr/>
            </a:pPr>
            <a:r>
              <a:rPr kumimoji="0" lang="he-IL" sz="6400" b="1" i="0" u="none" strike="noStrike" kern="0" cap="none" spc="0" normalizeH="0" baseline="0" noProof="0" dirty="0">
                <a:ln>
                  <a:noFill/>
                </a:ln>
                <a:solidFill>
                  <a:srgbClr val="000000"/>
                </a:solidFill>
                <a:effectLst/>
                <a:uLnTx/>
                <a:uFillTx/>
                <a:latin typeface="Arial Bold"/>
                <a:ea typeface="Arial Bold"/>
                <a:cs typeface="Arial Bold"/>
                <a:sym typeface="Arial Bold"/>
                <a:rtl/>
              </a:rPr>
              <a:t>מדד המחירים לצרכן</a:t>
            </a:r>
          </a:p>
        </p:txBody>
      </p:sp>
      <p:sp>
        <p:nvSpPr>
          <p:cNvPr id="5" name="TextBox 5">
            <a:extLst>
              <a:ext uri="{FF2B5EF4-FFF2-40B4-BE49-F238E27FC236}">
                <a16:creationId xmlns:a16="http://schemas.microsoft.com/office/drawing/2014/main" id="{CB1D083C-4A2F-171D-A863-D597C1640926}"/>
              </a:ext>
            </a:extLst>
          </p:cNvPr>
          <p:cNvSpPr txBox="1"/>
          <p:nvPr/>
        </p:nvSpPr>
        <p:spPr>
          <a:xfrm>
            <a:off x="8178800" y="3229621"/>
            <a:ext cx="8990525" cy="3152081"/>
          </a:xfrm>
          <a:prstGeom prst="rect">
            <a:avLst/>
          </a:prstGeom>
        </p:spPr>
        <p:txBody>
          <a:bodyPr wrap="square" lIns="0" tIns="0" rIns="0" bIns="0" rtlCol="0" anchor="t">
            <a:spAutoFit/>
          </a:bodyPr>
          <a:lstStyle/>
          <a:p>
            <a:pPr lvl="0" algn="r" rtl="1">
              <a:lnSpc>
                <a:spcPct val="200000"/>
              </a:lnSpc>
            </a:pPr>
            <a:r>
              <a:rPr lang="iw-IL" sz="3600" dirty="0">
                <a:solidFill>
                  <a:schemeClr val="tx1"/>
                </a:solidFill>
              </a:rPr>
              <a:t> הכלי הרשמי של המדינה לבדיקת השינויים במחירים במשק</a:t>
            </a:r>
            <a:r>
              <a:rPr lang="he-IL" sz="3600" dirty="0">
                <a:solidFill>
                  <a:schemeClr val="tx1"/>
                </a:solidFill>
              </a:rPr>
              <a:t>. </a:t>
            </a:r>
            <a:r>
              <a:rPr lang="he-IL" sz="3600" dirty="0" err="1">
                <a:solidFill>
                  <a:schemeClr val="tx1"/>
                </a:solidFill>
              </a:rPr>
              <a:t>המ</a:t>
            </a:r>
            <a:r>
              <a:rPr lang="iw-IL" sz="3600" dirty="0">
                <a:solidFill>
                  <a:schemeClr val="tx1"/>
                </a:solidFill>
              </a:rPr>
              <a:t>דד בוחן את אחוז השינוי במחיר של סל מוצרים בהשוואה </a:t>
            </a:r>
            <a:r>
              <a:rPr lang="he-IL" sz="3600" dirty="0">
                <a:solidFill>
                  <a:schemeClr val="tx1"/>
                </a:solidFill>
              </a:rPr>
              <a:t>לתקופה קודמת.</a:t>
            </a:r>
            <a:endParaRPr lang="iw-IL" sz="3600" dirty="0">
              <a:solidFill>
                <a:schemeClr val="tx1"/>
              </a:solidFill>
            </a:endParaRPr>
          </a:p>
        </p:txBody>
      </p:sp>
      <p:pic>
        <p:nvPicPr>
          <p:cNvPr id="8" name="Picture 7" descr="תמונה שמתארת בנייה של מדד המחירים לצרכן לפי אלפי משקי בית וסקרי הוצאות מקבלים סל מוצרים ושירותים שמתעדכן כל שנתיים">
            <a:extLst>
              <a:ext uri="{FF2B5EF4-FFF2-40B4-BE49-F238E27FC236}">
                <a16:creationId xmlns:a16="http://schemas.microsoft.com/office/drawing/2014/main" id="{113BEBE7-4246-42A8-EAEE-A55C675C303F}"/>
              </a:ext>
            </a:extLst>
          </p:cNvPr>
          <p:cNvPicPr>
            <a:picLocks noChangeAspect="1"/>
          </p:cNvPicPr>
          <p:nvPr/>
        </p:nvPicPr>
        <p:blipFill>
          <a:blip r:embed="rId4"/>
          <a:srcRect l="28978" r="15066"/>
          <a:stretch>
            <a:fillRect/>
          </a:stretch>
        </p:blipFill>
        <p:spPr>
          <a:xfrm>
            <a:off x="655190" y="2218267"/>
            <a:ext cx="7523610" cy="73399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7279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200;p9">
            <a:extLst>
              <a:ext uri="{FF2B5EF4-FFF2-40B4-BE49-F238E27FC236}">
                <a16:creationId xmlns:a16="http://schemas.microsoft.com/office/drawing/2014/main" id="{4E110389-1F73-C981-338C-D8EA1E6B0DE7}"/>
              </a:ext>
            </a:extLst>
          </p:cNvPr>
          <p:cNvSpPr txBox="1"/>
          <p:nvPr/>
        </p:nvSpPr>
        <p:spPr>
          <a:xfrm>
            <a:off x="1730281" y="700924"/>
            <a:ext cx="15723960" cy="1541961"/>
          </a:xfrm>
          <a:prstGeom prst="rect">
            <a:avLst/>
          </a:prstGeom>
          <a:noFill/>
          <a:ln>
            <a:noFill/>
          </a:ln>
        </p:spPr>
        <p:txBody>
          <a:bodyPr spcFirstLastPara="1" wrap="square" lIns="0" tIns="0" rIns="0" bIns="0" anchor="t" anchorCtr="0">
            <a:spAutoFit/>
          </a:bodyPr>
          <a:lstStyle/>
          <a:p>
            <a:pPr marL="0" marR="0" lvl="0" indent="0" algn="ctr" rtl="1">
              <a:lnSpc>
                <a:spcPct val="166983"/>
              </a:lnSpc>
              <a:spcBef>
                <a:spcPts val="0"/>
              </a:spcBef>
              <a:spcAft>
                <a:spcPts val="0"/>
              </a:spcAft>
              <a:buClr>
                <a:srgbClr val="7B024D"/>
              </a:buClr>
              <a:buSzPts val="6000"/>
              <a:buFont typeface="Arial"/>
              <a:buNone/>
            </a:pPr>
            <a:r>
              <a:rPr lang="he-IL" sz="6000" b="1" dirty="0">
                <a:solidFill>
                  <a:srgbClr val="7B024D"/>
                </a:solidFill>
                <a:latin typeface="Arial"/>
                <a:ea typeface="Arial"/>
                <a:cs typeface="Arial"/>
                <a:sym typeface="Arial"/>
              </a:rPr>
              <a:t>השינויים במחירי סל המוצרים 2010-2026</a:t>
            </a:r>
            <a:endParaRPr dirty="0"/>
          </a:p>
        </p:txBody>
      </p:sp>
      <p:pic>
        <p:nvPicPr>
          <p:cNvPr id="13" name="Picture 12" descr="תמונה שמתאתר את השינוי במדד לאורך השנים משהת 2010 עד 2026">
            <a:extLst>
              <a:ext uri="{FF2B5EF4-FFF2-40B4-BE49-F238E27FC236}">
                <a16:creationId xmlns:a16="http://schemas.microsoft.com/office/drawing/2014/main" id="{96E9CFA1-79BC-B85C-702F-D90C4620F76F}"/>
              </a:ext>
            </a:extLst>
          </p:cNvPr>
          <p:cNvPicPr>
            <a:picLocks noChangeAspect="1"/>
          </p:cNvPicPr>
          <p:nvPr/>
        </p:nvPicPr>
        <p:blipFill>
          <a:blip r:embed="rId3"/>
          <a:stretch>
            <a:fillRect/>
          </a:stretch>
        </p:blipFill>
        <p:spPr>
          <a:xfrm>
            <a:off x="2225264" y="2681612"/>
            <a:ext cx="13837472" cy="6509147"/>
          </a:xfrm>
          <a:prstGeom prst="rect">
            <a:avLst/>
          </a:prstGeom>
        </p:spPr>
      </p:pic>
    </p:spTree>
    <p:extLst>
      <p:ext uri="{BB962C8B-B14F-4D97-AF65-F5344CB8AC3E}">
        <p14:creationId xmlns:p14="http://schemas.microsoft.com/office/powerpoint/2010/main" val="1088469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200" name="Google Shape;200;p9"/>
          <p:cNvSpPr txBox="1">
            <a:spLocks noGrp="1"/>
          </p:cNvSpPr>
          <p:nvPr>
            <p:ph type="title" idx="4294967295"/>
          </p:nvPr>
        </p:nvSpPr>
        <p:spPr>
          <a:xfrm>
            <a:off x="1052947" y="751724"/>
            <a:ext cx="15723960" cy="1541961"/>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66983"/>
              </a:lnSpc>
              <a:spcBef>
                <a:spcPts val="0"/>
              </a:spcBef>
              <a:spcAft>
                <a:spcPts val="0"/>
              </a:spcAft>
              <a:buClr>
                <a:srgbClr val="7B024D"/>
              </a:buClr>
              <a:buSzPts val="6000"/>
              <a:buFont typeface="Arial"/>
              <a:buNone/>
              <a:tabLst/>
              <a:defRPr/>
            </a:pPr>
            <a:r>
              <a:rPr kumimoji="0" lang="iw-IL" sz="6000" b="1" i="0" u="none" strike="noStrike" kern="0" cap="none" spc="0" normalizeH="0" baseline="0" noProof="0" dirty="0">
                <a:ln>
                  <a:noFill/>
                </a:ln>
                <a:solidFill>
                  <a:srgbClr val="7B024D"/>
                </a:solidFill>
                <a:effectLst/>
                <a:uLnTx/>
                <a:uFillTx/>
                <a:latin typeface="Arial"/>
                <a:ea typeface="Arial"/>
                <a:cs typeface="Arial"/>
                <a:sym typeface="Arial"/>
              </a:rPr>
              <a:t>איך מחשבים את המדד? תרגיל כיתה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9" name="Google Shape;199;p9" descr="אם למשל בתאריך 25.2.26 מחיר של סל המוצרים היה 4000 ₪. ובתאריך 25.3.26 מחיר של סל המוצרים עלה ל- 4100 ₪. איך מחשבים את השינוי במדד המחירים?"/>
          <p:cNvPicPr preferRelativeResize="0"/>
          <p:nvPr/>
        </p:nvPicPr>
        <p:blipFill rotWithShape="1">
          <a:blip r:embed="rId3">
            <a:alphaModFix/>
          </a:blip>
          <a:srcRect/>
          <a:stretch/>
        </p:blipFill>
        <p:spPr>
          <a:xfrm>
            <a:off x="726086" y="3094634"/>
            <a:ext cx="16835828" cy="2848117"/>
          </a:xfrm>
          <a:prstGeom prst="rect">
            <a:avLst/>
          </a:prstGeom>
          <a:noFill/>
          <a:ln>
            <a:noFill/>
          </a:ln>
        </p:spPr>
      </p:pic>
      <p:pic>
        <p:nvPicPr>
          <p:cNvPr id="201" name="Google Shape;201;p9" descr="4100 מינוס 4000 נותן לנו את השינוי במחיר של סל המוצרים. מחלקים את התשובה ב- 4000 שח שהוא מחיר של סל המוצרים הבסיסי ומכפילים במאה . התשובה היא 2.5% וזהו בעצם השינוי &#10;מדד המחירים לצרכן באותו חודש עלה ב- 2.5%"/>
          <p:cNvPicPr preferRelativeResize="0"/>
          <p:nvPr/>
        </p:nvPicPr>
        <p:blipFill rotWithShape="1">
          <a:blip r:embed="rId4">
            <a:alphaModFix/>
          </a:blip>
          <a:srcRect/>
          <a:stretch/>
        </p:blipFill>
        <p:spPr>
          <a:xfrm>
            <a:off x="3393573" y="7163305"/>
            <a:ext cx="11500854" cy="2371971"/>
          </a:xfrm>
          <a:prstGeom prst="rect">
            <a:avLst/>
          </a:prstGeom>
          <a:noFill/>
          <a:ln>
            <a:noFill/>
          </a:ln>
        </p:spPr>
      </p:pic>
      <p:sp>
        <p:nvSpPr>
          <p:cNvPr id="2" name="Google Shape;200;p9">
            <a:extLst>
              <a:ext uri="{FF2B5EF4-FFF2-40B4-BE49-F238E27FC236}">
                <a16:creationId xmlns:a16="http://schemas.microsoft.com/office/drawing/2014/main" id="{E8E37113-AD73-EBE4-23C2-B41B6CDCBD9F}"/>
              </a:ext>
            </a:extLst>
          </p:cNvPr>
          <p:cNvSpPr txBox="1"/>
          <p:nvPr/>
        </p:nvSpPr>
        <p:spPr>
          <a:xfrm>
            <a:off x="1052947" y="5621344"/>
            <a:ext cx="15723960" cy="1541961"/>
          </a:xfrm>
          <a:prstGeom prst="rect">
            <a:avLst/>
          </a:prstGeom>
          <a:noFill/>
          <a:ln>
            <a:noFill/>
          </a:ln>
        </p:spPr>
        <p:txBody>
          <a:bodyPr spcFirstLastPara="1" wrap="square" lIns="0" tIns="0" rIns="0" bIns="0" anchor="t" anchorCtr="0">
            <a:spAutoFit/>
          </a:bodyPr>
          <a:lstStyle/>
          <a:p>
            <a:pPr marL="0" marR="0" lvl="0" indent="0" algn="ctr" rtl="1">
              <a:lnSpc>
                <a:spcPct val="166983"/>
              </a:lnSpc>
              <a:spcBef>
                <a:spcPts val="0"/>
              </a:spcBef>
              <a:spcAft>
                <a:spcPts val="0"/>
              </a:spcAft>
              <a:buClr>
                <a:srgbClr val="7B024D"/>
              </a:buClr>
              <a:buSzPts val="6000"/>
              <a:buFont typeface="Arial"/>
              <a:buNone/>
            </a:pPr>
            <a:r>
              <a:rPr lang="he-IL" sz="6000" b="1" dirty="0">
                <a:solidFill>
                  <a:srgbClr val="7B024D"/>
                </a:solidFill>
                <a:latin typeface="Arial"/>
                <a:ea typeface="Arial"/>
                <a:cs typeface="Arial"/>
                <a:sym typeface="Arial"/>
              </a:rPr>
              <a:t>מה קרה למדד?</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500" fill="hold"/>
                                        <p:tgtEl>
                                          <p:spTgt spid="199"/>
                                        </p:tgtEl>
                                        <p:attrNameLst>
                                          <p:attrName>ppt_x</p:attrName>
                                        </p:attrNameLst>
                                      </p:cBhvr>
                                      <p:tavLst>
                                        <p:tav tm="0">
                                          <p:val>
                                            <p:strVal val="#ppt_x"/>
                                          </p:val>
                                        </p:tav>
                                        <p:tav tm="100000">
                                          <p:val>
                                            <p:strVal val="#ppt_x"/>
                                          </p:val>
                                        </p:tav>
                                      </p:tavLst>
                                    </p:anim>
                                    <p:anim calcmode="lin" valueType="num">
                                      <p:cBhvr additive="base">
                                        <p:cTn id="8" dur="500" fill="hold"/>
                                        <p:tgtEl>
                                          <p:spTgt spid="19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01"/>
                                        </p:tgtEl>
                                        <p:attrNameLst>
                                          <p:attrName>style.visibility</p:attrName>
                                        </p:attrNameLst>
                                      </p:cBhvr>
                                      <p:to>
                                        <p:strVal val="visible"/>
                                      </p:to>
                                    </p:set>
                                    <p:anim calcmode="lin" valueType="num">
                                      <p:cBhvr additive="base">
                                        <p:cTn id="19" dur="500" fill="hold"/>
                                        <p:tgtEl>
                                          <p:spTgt spid="201"/>
                                        </p:tgtEl>
                                        <p:attrNameLst>
                                          <p:attrName>ppt_x</p:attrName>
                                        </p:attrNameLst>
                                      </p:cBhvr>
                                      <p:tavLst>
                                        <p:tav tm="0">
                                          <p:val>
                                            <p:strVal val="#ppt_x"/>
                                          </p:val>
                                        </p:tav>
                                        <p:tav tm="100000">
                                          <p:val>
                                            <p:strVal val="#ppt_x"/>
                                          </p:val>
                                        </p:tav>
                                      </p:tavLst>
                                    </p:anim>
                                    <p:anim calcmode="lin" valueType="num">
                                      <p:cBhvr additive="base">
                                        <p:cTn id="20" dur="500" fill="hold"/>
                                        <p:tgtEl>
                                          <p:spTgt spid="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20"/>
          <p:cNvSpPr txBox="1">
            <a:spLocks noGrp="1"/>
          </p:cNvSpPr>
          <p:nvPr>
            <p:ph type="title" idx="4294967295"/>
          </p:nvPr>
        </p:nvSpPr>
        <p:spPr>
          <a:xfrm>
            <a:off x="3882591" y="1013625"/>
            <a:ext cx="10522818" cy="160043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00"/>
              <a:buFont typeface="Arial"/>
              <a:buNone/>
              <a:tabLst/>
              <a:defRPr/>
            </a:pPr>
            <a:r>
              <a:rPr kumimoji="0" lang="he-IL" sz="5200" b="1" i="0" u="none" strike="noStrike" kern="0" cap="none" spc="0" normalizeH="0" baseline="0" noProof="0" dirty="0">
                <a:ln>
                  <a:noFill/>
                </a:ln>
                <a:solidFill>
                  <a:srgbClr val="7B024D"/>
                </a:solidFill>
                <a:effectLst/>
                <a:uLnTx/>
                <a:uFillTx/>
                <a:latin typeface="Arial"/>
                <a:ea typeface="Arial"/>
                <a:cs typeface="Arial"/>
                <a:sym typeface="Arial"/>
              </a:rPr>
              <a:t>מה המשמעות של עליית מדד המחירים לצרכן ברצף של כמה חודשים?</a:t>
            </a:r>
            <a:endParaRPr kumimoji="0" lang="he-IL" sz="52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 name="תמונה 9" descr="תמונה שמתארת אישה עצובה בסופר מרקט ויש קישור לסרטון">
            <a:hlinkClick r:id="rId3"/>
            <a:extLst>
              <a:ext uri="{FF2B5EF4-FFF2-40B4-BE49-F238E27FC236}">
                <a16:creationId xmlns:a16="http://schemas.microsoft.com/office/drawing/2014/main" id="{D305B248-E9A7-6D2C-AA13-2386209A13E0}"/>
              </a:ext>
            </a:extLst>
          </p:cNvPr>
          <p:cNvPicPr>
            <a:picLocks noChangeAspect="1"/>
          </p:cNvPicPr>
          <p:nvPr/>
        </p:nvPicPr>
        <p:blipFill>
          <a:blip r:embed="rId4"/>
          <a:srcRect r="11806"/>
          <a:stretch>
            <a:fillRect/>
          </a:stretch>
        </p:blipFill>
        <p:spPr>
          <a:xfrm>
            <a:off x="4419600" y="3331163"/>
            <a:ext cx="9164130" cy="5672335"/>
          </a:xfrm>
          <a:prstGeom prst="rect">
            <a:avLst/>
          </a:prstGeom>
        </p:spPr>
      </p:pic>
      <p:grpSp>
        <p:nvGrpSpPr>
          <p:cNvPr id="4" name="Group 4" descr="לחץ לצפיה בסרטון">
            <a:extLst>
              <a:ext uri="{FF2B5EF4-FFF2-40B4-BE49-F238E27FC236}">
                <a16:creationId xmlns:a16="http://schemas.microsoft.com/office/drawing/2014/main" id="{A35B80DC-8AA0-752E-FF35-4C1BDA0584C1}"/>
              </a:ext>
              <a:ext uri="{C183D7F6-B498-43B3-948B-1728B52AA6E4}">
                <adec:decorative xmlns:adec="http://schemas.microsoft.com/office/drawing/2017/decorative" val="0"/>
              </a:ext>
            </a:extLst>
          </p:cNvPr>
          <p:cNvGrpSpPr/>
          <p:nvPr/>
        </p:nvGrpSpPr>
        <p:grpSpPr>
          <a:xfrm>
            <a:off x="12583115" y="4245487"/>
            <a:ext cx="4039078" cy="4758011"/>
            <a:chOff x="1173530" y="609549"/>
            <a:chExt cx="5385437" cy="6344015"/>
          </a:xfrm>
        </p:grpSpPr>
        <p:sp>
          <p:nvSpPr>
            <p:cNvPr id="5" name="Freeform 5">
              <a:extLst>
                <a:ext uri="{FF2B5EF4-FFF2-40B4-BE49-F238E27FC236}">
                  <a16:creationId xmlns:a16="http://schemas.microsoft.com/office/drawing/2014/main" id="{92091301-1101-EC5E-9B88-F7CD4B3BBD44}"/>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6" name="TextBox 6">
              <a:extLst>
                <a:ext uri="{FF2B5EF4-FFF2-40B4-BE49-F238E27FC236}">
                  <a16:creationId xmlns:a16="http://schemas.microsoft.com/office/drawing/2014/main" id="{A83B6D20-BB6D-B462-07CC-347FF00226F8}"/>
                </a:ext>
              </a:extLst>
            </p:cNvPr>
            <p:cNvSpPr txBox="1"/>
            <p:nvPr/>
          </p:nvSpPr>
          <p:spPr>
            <a:xfrm rot="20003575">
              <a:off x="3951534" y="5618583"/>
              <a:ext cx="2607433"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7" name="Google Shape;297;p23"/>
          <p:cNvSpPr txBox="1">
            <a:spLocks noGrp="1"/>
          </p:cNvSpPr>
          <p:nvPr>
            <p:ph type="title" idx="4294967295"/>
          </p:nvPr>
        </p:nvSpPr>
        <p:spPr>
          <a:xfrm>
            <a:off x="3098800" y="680568"/>
            <a:ext cx="12737463" cy="138775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67009"/>
              </a:lnSpc>
              <a:spcBef>
                <a:spcPts val="0"/>
              </a:spcBef>
              <a:spcAft>
                <a:spcPts val="0"/>
              </a:spcAft>
              <a:buClr>
                <a:srgbClr val="000000"/>
              </a:buClr>
              <a:buSzTx/>
              <a:buFont typeface="Arial"/>
              <a:buNone/>
              <a:tabLst/>
              <a:defRPr/>
            </a:pPr>
            <a:r>
              <a:rPr kumimoji="0" lang="he-IL" sz="5400" b="1" i="0" u="none" strike="noStrike" kern="0" cap="none" spc="0" normalizeH="0" baseline="0" noProof="0" dirty="0">
                <a:ln>
                  <a:noFill/>
                </a:ln>
                <a:solidFill>
                  <a:srgbClr val="7B024D"/>
                </a:solidFill>
                <a:effectLst/>
                <a:uLnTx/>
                <a:uFillTx/>
                <a:latin typeface="Arial"/>
                <a:ea typeface="Arial"/>
                <a:cs typeface="Arial"/>
                <a:sym typeface="Arial"/>
              </a:rPr>
              <a:t>שני גורמים מרכזיים הובילו לעליית המחירים: </a:t>
            </a:r>
            <a:endParaRPr kumimoji="0" lang="he-IL" sz="5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95" name="Google Shape;295;p23">
            <a:extLst>
              <a:ext uri="{C183D7F6-B498-43B3-948B-1728B52AA6E4}">
                <adec:decorative xmlns:adec="http://schemas.microsoft.com/office/drawing/2017/decorative" val="1"/>
              </a:ext>
            </a:extLst>
          </p:cNvPr>
          <p:cNvSpPr/>
          <p:nvPr/>
        </p:nvSpPr>
        <p:spPr>
          <a:xfrm>
            <a:off x="1559076" y="2654087"/>
            <a:ext cx="7026124" cy="4847380"/>
          </a:xfrm>
          <a:custGeom>
            <a:avLst/>
            <a:gdLst/>
            <a:ahLst/>
            <a:cxnLst/>
            <a:rect l="l" t="t" r="r" b="b"/>
            <a:pathLst>
              <a:path w="5871185" h="3757558" extrusionOk="0">
                <a:moveTo>
                  <a:pt x="0" y="0"/>
                </a:moveTo>
                <a:lnTo>
                  <a:pt x="5871186" y="0"/>
                </a:lnTo>
                <a:lnTo>
                  <a:pt x="5871186" y="3757558"/>
                </a:lnTo>
                <a:lnTo>
                  <a:pt x="0" y="3757558"/>
                </a:lnTo>
                <a:lnTo>
                  <a:pt x="0" y="0"/>
                </a:lnTo>
                <a:close/>
              </a:path>
            </a:pathLst>
          </a:custGeom>
          <a:blipFill rotWithShape="1">
            <a:blip r:embed="rId3">
              <a:alphaModFix/>
              <a:duotone>
                <a:schemeClr val="accent6">
                  <a:shade val="45000"/>
                  <a:satMod val="135000"/>
                </a:schemeClr>
                <a:prstClr val="white"/>
              </a:duotone>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300" name="Google Shape;300;p23"/>
          <p:cNvSpPr txBox="1"/>
          <p:nvPr/>
        </p:nvSpPr>
        <p:spPr>
          <a:xfrm>
            <a:off x="2117878" y="3517202"/>
            <a:ext cx="5959322" cy="3046988"/>
          </a:xfrm>
          <a:prstGeom prst="rect">
            <a:avLst/>
          </a:prstGeom>
          <a:noFill/>
          <a:ln>
            <a:noFill/>
          </a:ln>
        </p:spPr>
        <p:txBody>
          <a:bodyPr spcFirstLastPara="1" wrap="square" lIns="0" tIns="0" rIns="0" bIns="0" anchor="t" anchorCtr="0">
            <a:spAutoFit/>
          </a:bodyPr>
          <a:lstStyle/>
          <a:p>
            <a:pPr marL="0" marR="0" lvl="0" indent="0" algn="ctr" rtl="1">
              <a:lnSpc>
                <a:spcPct val="150000"/>
              </a:lnSpc>
              <a:spcBef>
                <a:spcPts val="0"/>
              </a:spcBef>
              <a:spcAft>
                <a:spcPts val="0"/>
              </a:spcAft>
              <a:buNone/>
            </a:pPr>
            <a:r>
              <a:rPr lang="iw-IL" sz="4400" b="1" dirty="0">
                <a:solidFill>
                  <a:srgbClr val="7B024D"/>
                </a:solidFill>
                <a:latin typeface="Arial"/>
                <a:ea typeface="Arial"/>
                <a:cs typeface="Arial"/>
                <a:sym typeface="Arial"/>
              </a:rPr>
              <a:t>עליית ביקושים לסחורות ושירותים</a:t>
            </a:r>
            <a:endParaRPr lang="he-IL" sz="4400" b="1" dirty="0">
              <a:solidFill>
                <a:srgbClr val="7B024D"/>
              </a:solidFill>
              <a:latin typeface="Arial"/>
              <a:ea typeface="Arial"/>
              <a:cs typeface="Arial"/>
              <a:sym typeface="Arial"/>
            </a:endParaRPr>
          </a:p>
          <a:p>
            <a:pPr marL="0" marR="0" lvl="0" indent="0" algn="ctr" rtl="1">
              <a:lnSpc>
                <a:spcPct val="150000"/>
              </a:lnSpc>
              <a:spcBef>
                <a:spcPts val="0"/>
              </a:spcBef>
              <a:spcAft>
                <a:spcPts val="0"/>
              </a:spcAft>
              <a:buNone/>
            </a:pPr>
            <a:r>
              <a:rPr lang="he-IL" sz="4400" b="1" dirty="0">
                <a:solidFill>
                  <a:srgbClr val="7B024D"/>
                </a:solidFill>
              </a:rPr>
              <a:t>(ביקוש עלה לכוס לימודה)</a:t>
            </a:r>
            <a:endParaRPr sz="4400" dirty="0"/>
          </a:p>
        </p:txBody>
      </p:sp>
      <p:sp>
        <p:nvSpPr>
          <p:cNvPr id="4" name="Google Shape;295;p23">
            <a:extLst>
              <a:ext uri="{FF2B5EF4-FFF2-40B4-BE49-F238E27FC236}">
                <a16:creationId xmlns:a16="http://schemas.microsoft.com/office/drawing/2014/main" id="{D5A3F3C9-D536-8B64-9CEE-AAFCA4135FA1}"/>
              </a:ext>
              <a:ext uri="{C183D7F6-B498-43B3-948B-1728B52AA6E4}">
                <adec:decorative xmlns:adec="http://schemas.microsoft.com/office/drawing/2017/decorative" val="1"/>
              </a:ext>
            </a:extLst>
          </p:cNvPr>
          <p:cNvSpPr/>
          <p:nvPr/>
        </p:nvSpPr>
        <p:spPr>
          <a:xfrm>
            <a:off x="9143999" y="2654087"/>
            <a:ext cx="7026123" cy="4847380"/>
          </a:xfrm>
          <a:custGeom>
            <a:avLst/>
            <a:gdLst/>
            <a:ahLst/>
            <a:cxnLst/>
            <a:rect l="l" t="t" r="r" b="b"/>
            <a:pathLst>
              <a:path w="5871185" h="3757558" extrusionOk="0">
                <a:moveTo>
                  <a:pt x="0" y="0"/>
                </a:moveTo>
                <a:lnTo>
                  <a:pt x="5871186" y="0"/>
                </a:lnTo>
                <a:lnTo>
                  <a:pt x="5871186" y="3757558"/>
                </a:lnTo>
                <a:lnTo>
                  <a:pt x="0" y="3757558"/>
                </a:lnTo>
                <a:lnTo>
                  <a:pt x="0" y="0"/>
                </a:lnTo>
                <a:close/>
              </a:path>
            </a:pathLst>
          </a:custGeom>
          <a:blipFill rotWithShape="1">
            <a:blip r:embed="rId3">
              <a:alphaModFix/>
              <a:duotone>
                <a:schemeClr val="accent1">
                  <a:shade val="45000"/>
                  <a:satMod val="135000"/>
                </a:schemeClr>
                <a:prstClr val="white"/>
              </a:duotone>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299" name="Google Shape;299;p23"/>
          <p:cNvSpPr txBox="1"/>
          <p:nvPr/>
        </p:nvSpPr>
        <p:spPr>
          <a:xfrm>
            <a:off x="9814559" y="4025034"/>
            <a:ext cx="5685002" cy="2031325"/>
          </a:xfrm>
          <a:prstGeom prst="rect">
            <a:avLst/>
          </a:prstGeom>
          <a:noFill/>
          <a:ln w="9525" cap="flat" cmpd="sng" algn="ctr">
            <a:no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spcFirstLastPara="1" wrap="square" lIns="0" tIns="0" rIns="0" bIns="0" anchor="t" anchorCtr="0">
            <a:spAutoFit/>
          </a:bodyPr>
          <a:lstStyle/>
          <a:p>
            <a:pPr marL="0" marR="0" lvl="0" indent="0" algn="ctr" rtl="1">
              <a:lnSpc>
                <a:spcPct val="150000"/>
              </a:lnSpc>
              <a:spcBef>
                <a:spcPts val="0"/>
              </a:spcBef>
              <a:spcAft>
                <a:spcPts val="0"/>
              </a:spcAft>
              <a:buNone/>
            </a:pPr>
            <a:r>
              <a:rPr lang="iw-IL" sz="4400" b="1" dirty="0">
                <a:solidFill>
                  <a:srgbClr val="7B024D"/>
                </a:solidFill>
                <a:latin typeface="Arial"/>
                <a:ea typeface="Arial"/>
                <a:cs typeface="Arial"/>
                <a:sym typeface="Arial"/>
              </a:rPr>
              <a:t>יותר כסף</a:t>
            </a:r>
            <a:r>
              <a:rPr lang="he-IL" sz="4400" b="1" dirty="0">
                <a:solidFill>
                  <a:srgbClr val="7B024D"/>
                </a:solidFill>
                <a:latin typeface="Arial"/>
                <a:ea typeface="Arial"/>
                <a:cs typeface="Arial"/>
                <a:sym typeface="Arial"/>
              </a:rPr>
              <a:t> </a:t>
            </a:r>
            <a:r>
              <a:rPr lang="iw-IL" sz="4400" b="1" dirty="0">
                <a:solidFill>
                  <a:srgbClr val="7B024D"/>
                </a:solidFill>
                <a:latin typeface="Arial"/>
                <a:ea typeface="Arial"/>
                <a:cs typeface="Arial"/>
                <a:sym typeface="Arial"/>
              </a:rPr>
              <a:t>בידי </a:t>
            </a:r>
            <a:r>
              <a:rPr lang="he-IL" sz="4400" b="1" dirty="0">
                <a:solidFill>
                  <a:srgbClr val="7B024D"/>
                </a:solidFill>
                <a:latin typeface="Arial"/>
                <a:ea typeface="Arial"/>
                <a:cs typeface="Arial"/>
                <a:sym typeface="Arial"/>
              </a:rPr>
              <a:t>הציבור</a:t>
            </a:r>
          </a:p>
          <a:p>
            <a:pPr algn="ctr" rtl="1">
              <a:lnSpc>
                <a:spcPct val="150000"/>
              </a:lnSpc>
            </a:pPr>
            <a:r>
              <a:rPr lang="he-IL" sz="4400" b="1" dirty="0">
                <a:solidFill>
                  <a:srgbClr val="7B024D"/>
                </a:solidFill>
                <a:ea typeface="Arial"/>
                <a:cs typeface="Arial"/>
              </a:rPr>
              <a:t>(יותר צדפים)</a:t>
            </a:r>
            <a:r>
              <a:rPr lang="iw-IL" sz="4400" b="1" dirty="0">
                <a:solidFill>
                  <a:srgbClr val="7B024D"/>
                </a:solidFill>
                <a:latin typeface="Arial"/>
                <a:ea typeface="Arial"/>
                <a:cs typeface="Arial"/>
                <a:sym typeface="Arial"/>
              </a:rPr>
              <a:t> </a:t>
            </a:r>
            <a:endParaRPr sz="4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22"/>
          <p:cNvSpPr txBox="1">
            <a:spLocks noGrp="1"/>
          </p:cNvSpPr>
          <p:nvPr>
            <p:ph type="title" idx="4294967295"/>
          </p:nvPr>
        </p:nvSpPr>
        <p:spPr>
          <a:xfrm>
            <a:off x="2065475" y="1080082"/>
            <a:ext cx="14625672" cy="186192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מהי אינפלציה וכיצד מתפתחת?</a:t>
            </a:r>
          </a:p>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4800" b="0" i="0" u="none" strike="noStrike" kern="0" cap="none" spc="0" normalizeH="0" baseline="0" noProof="0" dirty="0">
                <a:ln>
                  <a:noFill/>
                </a:ln>
                <a:solidFill>
                  <a:srgbClr val="7B024D"/>
                </a:solidFill>
                <a:effectLst/>
                <a:uLnTx/>
                <a:uFillTx/>
                <a:latin typeface="Arial"/>
                <a:ea typeface="Arial"/>
                <a:cs typeface="Arial"/>
                <a:sym typeface="Arial"/>
              </a:rPr>
              <a:t>צפו בסרטון עד לדקה 0:37</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 name="תמונה 7">
            <a:hlinkClick r:id="rId3"/>
            <a:extLst>
              <a:ext uri="{FF2B5EF4-FFF2-40B4-BE49-F238E27FC236}">
                <a16:creationId xmlns:a16="http://schemas.microsoft.com/office/drawing/2014/main" id="{F897EA00-5112-AEB1-AEC7-83B02AD2B3F7}"/>
              </a:ext>
            </a:extLst>
          </p:cNvPr>
          <p:cNvPicPr>
            <a:picLocks noChangeAspect="1"/>
          </p:cNvPicPr>
          <p:nvPr/>
        </p:nvPicPr>
        <p:blipFill>
          <a:blip r:embed="rId4"/>
          <a:stretch>
            <a:fillRect/>
          </a:stretch>
        </p:blipFill>
        <p:spPr>
          <a:xfrm>
            <a:off x="3322131" y="3555160"/>
            <a:ext cx="10868086" cy="5932871"/>
          </a:xfrm>
          <a:prstGeom prst="rect">
            <a:avLst/>
          </a:prstGeom>
        </p:spPr>
      </p:pic>
      <p:grpSp>
        <p:nvGrpSpPr>
          <p:cNvPr id="3" name="Group 4" descr="לחתו לצפיה">
            <a:extLst>
              <a:ext uri="{FF2B5EF4-FFF2-40B4-BE49-F238E27FC236}">
                <a16:creationId xmlns:a16="http://schemas.microsoft.com/office/drawing/2014/main" id="{CA2BC603-15F7-EBAE-B8F9-521759C5298A}"/>
              </a:ext>
              <a:ext uri="{C183D7F6-B498-43B3-948B-1728B52AA6E4}">
                <adec:decorative xmlns:adec="http://schemas.microsoft.com/office/drawing/2017/decorative" val="0"/>
              </a:ext>
            </a:extLst>
          </p:cNvPr>
          <p:cNvGrpSpPr/>
          <p:nvPr/>
        </p:nvGrpSpPr>
        <p:grpSpPr>
          <a:xfrm>
            <a:off x="12955648" y="4115218"/>
            <a:ext cx="4039078" cy="4758011"/>
            <a:chOff x="1173530" y="609549"/>
            <a:chExt cx="5385437" cy="6344015"/>
          </a:xfrm>
        </p:grpSpPr>
        <p:sp>
          <p:nvSpPr>
            <p:cNvPr id="4" name="Freeform 5">
              <a:extLst>
                <a:ext uri="{FF2B5EF4-FFF2-40B4-BE49-F238E27FC236}">
                  <a16:creationId xmlns:a16="http://schemas.microsoft.com/office/drawing/2014/main" id="{7E8D3132-3767-786C-6641-39D6C62B1F56}"/>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5" name="TextBox 6">
              <a:extLst>
                <a:ext uri="{FF2B5EF4-FFF2-40B4-BE49-F238E27FC236}">
                  <a16:creationId xmlns:a16="http://schemas.microsoft.com/office/drawing/2014/main" id="{26716EDE-3C50-8CB8-E83C-FDBAF0852AE8}"/>
                </a:ext>
              </a:extLst>
            </p:cNvPr>
            <p:cNvSpPr txBox="1"/>
            <p:nvPr/>
          </p:nvSpPr>
          <p:spPr>
            <a:xfrm rot="20003575">
              <a:off x="3951534" y="5618583"/>
              <a:ext cx="2607433"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11362267" y="922397"/>
            <a:ext cx="4992320" cy="3034081"/>
            <a:chOff x="0" y="0"/>
            <a:chExt cx="9620352" cy="4868987"/>
          </a:xfrm>
        </p:grpSpPr>
        <p:sp>
          <p:nvSpPr>
            <p:cNvPr id="3" name="Freeform 3"/>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21" name="Google Shape;282;p22">
            <a:extLst>
              <a:ext uri="{FF2B5EF4-FFF2-40B4-BE49-F238E27FC236}">
                <a16:creationId xmlns:a16="http://schemas.microsoft.com/office/drawing/2014/main" id="{272F00AF-4C64-4041-5273-9B774C4610F7}"/>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4"/>
          <p:cNvSpPr txBox="1"/>
          <p:nvPr/>
        </p:nvSpPr>
        <p:spPr>
          <a:xfrm>
            <a:off x="11585385" y="1462764"/>
            <a:ext cx="4769202" cy="1855573"/>
          </a:xfrm>
          <a:prstGeom prst="rect">
            <a:avLst/>
          </a:prstGeom>
        </p:spPr>
        <p:txBody>
          <a:bodyPr lIns="0" tIns="0" rIns="0" bIns="0" rtlCol="0" anchor="t">
            <a:spAutoFit/>
          </a:bodyPr>
          <a:lstStyle/>
          <a:p>
            <a:pPr algn="ctr" rtl="1">
              <a:lnSpc>
                <a:spcPts val="7776"/>
              </a:lnSpc>
            </a:pPr>
            <a:r>
              <a:rPr lang="he-IL" sz="3600" dirty="0">
                <a:solidFill>
                  <a:srgbClr val="000000"/>
                </a:solidFill>
                <a:latin typeface="Arial"/>
                <a:ea typeface="Arial"/>
                <a:cs typeface="Arial"/>
                <a:sym typeface="Arial"/>
                <a:rtl/>
              </a:rPr>
              <a:t>מה יקרה למחיר כשיש מעט מוכרים בשוק?</a:t>
            </a:r>
          </a:p>
        </p:txBody>
      </p:sp>
      <p:sp>
        <p:nvSpPr>
          <p:cNvPr id="10" name="TextBox 10"/>
          <p:cNvSpPr txBox="1"/>
          <p:nvPr/>
        </p:nvSpPr>
        <p:spPr>
          <a:xfrm>
            <a:off x="1223646" y="3181845"/>
            <a:ext cx="785550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היצע עולה, מחיר יורד.</a:t>
            </a:r>
            <a:endParaRPr lang="ar-EG" sz="3600" dirty="0">
              <a:solidFill>
                <a:srgbClr val="172427"/>
              </a:solidFill>
              <a:latin typeface="Arial"/>
              <a:ea typeface="Arial"/>
              <a:cs typeface="Arial"/>
              <a:sym typeface="Arial"/>
              <a:rtl/>
            </a:endParaRPr>
          </a:p>
        </p:txBody>
      </p:sp>
      <p:sp>
        <p:nvSpPr>
          <p:cNvPr id="7" name="TextBox 7"/>
          <p:cNvSpPr txBox="1"/>
          <p:nvPr/>
        </p:nvSpPr>
        <p:spPr>
          <a:xfrm>
            <a:off x="1206713" y="4789446"/>
            <a:ext cx="785550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marR="0" lvl="0" algn="l" rtl="0">
              <a:lnSpc>
                <a:spcPct val="100000"/>
              </a:lnSpc>
              <a:spcBef>
                <a:spcPts val="0"/>
              </a:spcBef>
              <a:spcAft>
                <a:spcPts val="0"/>
              </a:spcAft>
            </a:defPPr>
            <a:lvl1pPr algn="r" rtl="1">
              <a:lnSpc>
                <a:spcPts val="6048"/>
              </a:lnSpc>
              <a:defRPr sz="3600">
                <a:solidFill>
                  <a:srgbClr val="172427"/>
                </a:solidFill>
                <a:latin typeface="+mn-lt"/>
                <a:ea typeface="+mn-ea"/>
                <a:cs typeface="+mn-cs"/>
                <a:rt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he-IL" dirty="0"/>
              <a:t>היצע יורד, מחיר יורד.</a:t>
            </a:r>
            <a:endParaRPr lang="ar-EG" dirty="0"/>
          </a:p>
        </p:txBody>
      </p:sp>
      <p:sp>
        <p:nvSpPr>
          <p:cNvPr id="13" name="TextBox 13"/>
          <p:cNvSpPr txBox="1"/>
          <p:nvPr/>
        </p:nvSpPr>
        <p:spPr>
          <a:xfrm>
            <a:off x="1223646" y="6397047"/>
            <a:ext cx="783849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marR="0" lvl="0" algn="l" rtl="0">
              <a:lnSpc>
                <a:spcPct val="100000"/>
              </a:lnSpc>
              <a:spcBef>
                <a:spcPts val="0"/>
              </a:spcBef>
              <a:spcAft>
                <a:spcPts val="0"/>
              </a:spcAft>
              <a:defRPr/>
            </a:defPPr>
            <a:lvl1pPr algn="r" rtl="1">
              <a:lnSpc>
                <a:spcPts val="6048"/>
              </a:lnSpc>
              <a:defRPr sz="3600">
                <a:solidFill>
                  <a:srgbClr val="172427"/>
                </a:solidFill>
                <a:latin typeface="+mn-lt"/>
                <a:ea typeface="+mn-ea"/>
                <a:cs typeface="+mn-cs"/>
                <a:rt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he-IL" dirty="0"/>
              <a:t>היצע יורד, מחיר עולה.</a:t>
            </a:r>
            <a:endParaRPr lang="ar-EG" dirty="0"/>
          </a:p>
        </p:txBody>
      </p:sp>
      <p:sp>
        <p:nvSpPr>
          <p:cNvPr id="16" name="TextBox 16"/>
          <p:cNvSpPr txBox="1"/>
          <p:nvPr/>
        </p:nvSpPr>
        <p:spPr>
          <a:xfrm>
            <a:off x="1223646" y="8004648"/>
            <a:ext cx="783849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marR="0" lvl="0" algn="l" rtl="0">
              <a:lnSpc>
                <a:spcPct val="100000"/>
              </a:lnSpc>
              <a:spcBef>
                <a:spcPts val="0"/>
              </a:spcBef>
              <a:spcAft>
                <a:spcPts val="0"/>
              </a:spcAft>
              <a:defRPr/>
            </a:defPPr>
            <a:lvl1pPr algn="r" rtl="1">
              <a:lnSpc>
                <a:spcPts val="6048"/>
              </a:lnSpc>
              <a:defRPr sz="3600">
                <a:solidFill>
                  <a:srgbClr val="172427"/>
                </a:solidFill>
                <a:latin typeface="+mn-lt"/>
                <a:ea typeface="+mn-ea"/>
                <a:cs typeface="+mn-cs"/>
                <a:rtl/>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he-IL" dirty="0"/>
              <a:t>היצע עולה, מחיר עולה.</a:t>
            </a:r>
            <a:endParaRPr lang="ar-EG" dirty="0"/>
          </a:p>
        </p:txBody>
      </p:sp>
      <p:sp>
        <p:nvSpPr>
          <p:cNvPr id="18" name="Freeform 18" descr="התשובה היא היצע יורד, מחיר עולה"/>
          <p:cNvSpPr/>
          <p:nvPr/>
        </p:nvSpPr>
        <p:spPr>
          <a:xfrm>
            <a:off x="755019" y="5807585"/>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0EFEC-214A-4E01-BCC5-23305D0BFB51}"/>
            </a:ext>
          </a:extLst>
        </p:cNvPr>
        <p:cNvGrpSpPr/>
        <p:nvPr/>
      </p:nvGrpSpPr>
      <p:grpSpPr>
        <a:xfrm>
          <a:off x="0" y="0"/>
          <a:ext cx="0" cy="0"/>
          <a:chOff x="0" y="0"/>
          <a:chExt cx="0" cy="0"/>
        </a:xfrm>
      </p:grpSpPr>
      <p:sp>
        <p:nvSpPr>
          <p:cNvPr id="25" name="Google Shape;282;p22">
            <a:extLst>
              <a:ext uri="{FF2B5EF4-FFF2-40B4-BE49-F238E27FC236}">
                <a16:creationId xmlns:a16="http://schemas.microsoft.com/office/drawing/2014/main" id="{8714E1A1-849A-7048-2B03-82CF8FA8C903}"/>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2" name="Group 2">
            <a:extLst>
              <a:ext uri="{FF2B5EF4-FFF2-40B4-BE49-F238E27FC236}">
                <a16:creationId xmlns:a16="http://schemas.microsoft.com/office/drawing/2014/main" id="{6A531537-0C74-9922-3489-336F3BEC37BE}"/>
              </a:ext>
              <a:ext uri="{C183D7F6-B498-43B3-948B-1728B52AA6E4}">
                <adec:decorative xmlns:adec="http://schemas.microsoft.com/office/drawing/2017/decorative" val="1"/>
              </a:ext>
            </a:extLst>
          </p:cNvPr>
          <p:cNvGrpSpPr/>
          <p:nvPr/>
        </p:nvGrpSpPr>
        <p:grpSpPr>
          <a:xfrm>
            <a:off x="11362267" y="821977"/>
            <a:ext cx="4992320" cy="3034081"/>
            <a:chOff x="0" y="0"/>
            <a:chExt cx="9620352" cy="4868987"/>
          </a:xfrm>
        </p:grpSpPr>
        <p:sp>
          <p:nvSpPr>
            <p:cNvPr id="3" name="Freeform 3">
              <a:extLst>
                <a:ext uri="{FF2B5EF4-FFF2-40B4-BE49-F238E27FC236}">
                  <a16:creationId xmlns:a16="http://schemas.microsoft.com/office/drawing/2014/main" id="{96BC2CD8-282E-1E8E-5E96-B9E382534AE6}"/>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4" name="TextBox 4">
            <a:extLst>
              <a:ext uri="{FF2B5EF4-FFF2-40B4-BE49-F238E27FC236}">
                <a16:creationId xmlns:a16="http://schemas.microsoft.com/office/drawing/2014/main" id="{2C4CE19F-A1B6-4986-5025-981FE1AD3963}"/>
              </a:ext>
            </a:extLst>
          </p:cNvPr>
          <p:cNvSpPr txBox="1"/>
          <p:nvPr/>
        </p:nvSpPr>
        <p:spPr>
          <a:xfrm>
            <a:off x="11473832" y="1894384"/>
            <a:ext cx="4769202" cy="907877"/>
          </a:xfrm>
          <a:prstGeom prst="rect">
            <a:avLst/>
          </a:prstGeom>
        </p:spPr>
        <p:txBody>
          <a:bodyPr lIns="0" tIns="0" rIns="0" bIns="0" rtlCol="0" anchor="t">
            <a:spAutoFit/>
          </a:bodyPr>
          <a:lstStyle/>
          <a:p>
            <a:pPr algn="ctr" rtl="1">
              <a:lnSpc>
                <a:spcPts val="7776"/>
              </a:lnSpc>
            </a:pPr>
            <a:r>
              <a:rPr lang="he-IL" sz="5400" dirty="0">
                <a:solidFill>
                  <a:srgbClr val="000000"/>
                </a:solidFill>
                <a:latin typeface="Arial"/>
                <a:ea typeface="Arial"/>
                <a:cs typeface="Arial"/>
                <a:sym typeface="Arial"/>
                <a:rtl/>
              </a:rPr>
              <a:t>מהי אינפלציה?</a:t>
            </a:r>
          </a:p>
        </p:txBody>
      </p:sp>
      <p:sp>
        <p:nvSpPr>
          <p:cNvPr id="9" name="Freeform 9">
            <a:extLst>
              <a:ext uri="{FF2B5EF4-FFF2-40B4-BE49-F238E27FC236}">
                <a16:creationId xmlns:a16="http://schemas.microsoft.com/office/drawing/2014/main" id="{ADB27707-D923-215D-F5AB-3B55B0CF3F3C}"/>
              </a:ext>
              <a:ext uri="{C183D7F6-B498-43B3-948B-1728B52AA6E4}">
                <adec:decorative xmlns:adec="http://schemas.microsoft.com/office/drawing/2017/decorative" val="1"/>
              </a:ext>
            </a:extLst>
          </p:cNvPr>
          <p:cNvSpPr/>
          <p:nvPr/>
        </p:nvSpPr>
        <p:spPr>
          <a:xfrm>
            <a:off x="307057" y="3102054"/>
            <a:ext cx="8953043" cy="1207751"/>
          </a:xfrm>
          <a:custGeom>
            <a:avLst/>
            <a:gdLst/>
            <a:ahLst/>
            <a:cxnLst/>
            <a:rect l="l" t="t" r="r" b="b"/>
            <a:pathLst>
              <a:path w="8953043" h="1207751">
                <a:moveTo>
                  <a:pt x="0" y="0"/>
                </a:moveTo>
                <a:lnTo>
                  <a:pt x="8953043" y="0"/>
                </a:lnTo>
                <a:lnTo>
                  <a:pt x="8953043" y="1207751"/>
                </a:lnTo>
                <a:lnTo>
                  <a:pt x="0" y="1207751"/>
                </a:lnTo>
                <a:lnTo>
                  <a:pt x="0" y="0"/>
                </a:lnTo>
                <a:close/>
              </a:path>
            </a:pathLst>
          </a:cu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endParaRPr lang="he-IL" sz="3600" dirty="0">
              <a:solidFill>
                <a:srgbClr val="172427"/>
              </a:solidFill>
              <a:latin typeface="+mn-lt"/>
              <a:ea typeface="+mn-ea"/>
              <a:cs typeface="+mn-cs"/>
              <a:rtl/>
            </a:endParaRPr>
          </a:p>
        </p:txBody>
      </p:sp>
      <p:sp>
        <p:nvSpPr>
          <p:cNvPr id="10" name="TextBox 10">
            <a:extLst>
              <a:ext uri="{FF2B5EF4-FFF2-40B4-BE49-F238E27FC236}">
                <a16:creationId xmlns:a16="http://schemas.microsoft.com/office/drawing/2014/main" id="{AEB09D97-00D5-F9A0-12AA-145432050A62}"/>
              </a:ext>
            </a:extLst>
          </p:cNvPr>
          <p:cNvSpPr txBox="1"/>
          <p:nvPr/>
        </p:nvSpPr>
        <p:spPr>
          <a:xfrm>
            <a:off x="539715" y="3181845"/>
            <a:ext cx="8522504" cy="682174"/>
          </a:xfrm>
          <a:prstGeom prst="rect">
            <a:avLst/>
          </a:prstGeom>
        </p:spPr>
        <p:txBody>
          <a:bodyPr wrap="square" lIns="0" tIns="0" rIns="0" bIns="0" rtlCol="0" anchor="t">
            <a:spAutoFit/>
          </a:bodyPr>
          <a:lstStyle/>
          <a:p>
            <a:pPr algn="r" rtl="1">
              <a:lnSpc>
                <a:spcPts val="6048"/>
              </a:lnSpc>
            </a:pPr>
            <a:r>
              <a:rPr lang="he-IL" sz="3600" dirty="0">
                <a:solidFill>
                  <a:srgbClr val="172427"/>
                </a:solidFill>
                <a:rtl/>
              </a:rPr>
              <a:t>המחירים עולים בהרבה מוצרים יחד ולאורך זמן.</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03CC7B5D-3DBD-5828-EA4A-7F241144F606}"/>
              </a:ext>
            </a:extLst>
          </p:cNvPr>
          <p:cNvSpPr txBox="1"/>
          <p:nvPr/>
        </p:nvSpPr>
        <p:spPr>
          <a:xfrm>
            <a:off x="369703" y="4789446"/>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defPPr marR="0" lvl="0" algn="l" rtl="0">
              <a:lnSpc>
                <a:spcPct val="100000"/>
              </a:lnSpc>
              <a:spcBef>
                <a:spcPts val="0"/>
              </a:spcBef>
              <a:spcAft>
                <a:spcPts val="0"/>
              </a:spcAft>
            </a:defPPr>
            <a:lvl1pPr algn="r" rtl="1">
              <a:lnSpc>
                <a:spcPts val="6048"/>
              </a:lnSpc>
              <a:defRPr sz="3600">
                <a:solidFill>
                  <a:srgbClr val="172427"/>
                </a:solidFill>
                <a:rtl/>
              </a:defRPr>
            </a:lvl1pPr>
          </a:lstStyle>
          <a:p>
            <a:r>
              <a:rPr lang="he-IL" dirty="0"/>
              <a:t>המחירים עולים במעט מוצרים יחד.</a:t>
            </a:r>
            <a:endParaRPr lang="ar-EG" dirty="0"/>
          </a:p>
        </p:txBody>
      </p:sp>
      <p:sp>
        <p:nvSpPr>
          <p:cNvPr id="13" name="TextBox 13">
            <a:extLst>
              <a:ext uri="{FF2B5EF4-FFF2-40B4-BE49-F238E27FC236}">
                <a16:creationId xmlns:a16="http://schemas.microsoft.com/office/drawing/2014/main" id="{077214F0-C15C-260D-44BA-B4C37F4D543D}"/>
              </a:ext>
            </a:extLst>
          </p:cNvPr>
          <p:cNvSpPr txBox="1"/>
          <p:nvPr/>
        </p:nvSpPr>
        <p:spPr>
          <a:xfrm>
            <a:off x="369703" y="6397047"/>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המחירים עולים בהרבה מוצרים יחד.</a:t>
            </a:r>
            <a:endParaRPr lang="ar-EG" sz="3600" dirty="0">
              <a:solidFill>
                <a:srgbClr val="172427"/>
              </a:solidFill>
              <a:rtl/>
            </a:endParaRPr>
          </a:p>
        </p:txBody>
      </p:sp>
      <p:sp>
        <p:nvSpPr>
          <p:cNvPr id="16" name="TextBox 16">
            <a:extLst>
              <a:ext uri="{FF2B5EF4-FFF2-40B4-BE49-F238E27FC236}">
                <a16:creationId xmlns:a16="http://schemas.microsoft.com/office/drawing/2014/main" id="{6FF754CD-5D51-CF72-B26A-0C41B38B4DC9}"/>
              </a:ext>
            </a:extLst>
          </p:cNvPr>
          <p:cNvSpPr txBox="1"/>
          <p:nvPr/>
        </p:nvSpPr>
        <p:spPr>
          <a:xfrm>
            <a:off x="369703" y="8004648"/>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המחירים יורדים בהרבה מוצרים יחד ולאורך זמן.</a:t>
            </a:r>
            <a:endParaRPr lang="ar-EG" sz="3600" dirty="0">
              <a:solidFill>
                <a:srgbClr val="172427"/>
              </a:solidFill>
              <a:rtl/>
            </a:endParaRPr>
          </a:p>
        </p:txBody>
      </p:sp>
      <p:sp>
        <p:nvSpPr>
          <p:cNvPr id="18" name="Freeform 18" descr="התשובה הנכונה היא המחירים עולים בהרבה מוצרים יחד לאורך זמן">
            <a:extLst>
              <a:ext uri="{FF2B5EF4-FFF2-40B4-BE49-F238E27FC236}">
                <a16:creationId xmlns:a16="http://schemas.microsoft.com/office/drawing/2014/main" id="{4DFADE36-05F6-7DD9-EB52-77A397345F01}"/>
              </a:ext>
            </a:extLst>
          </p:cNvPr>
          <p:cNvSpPr/>
          <p:nvPr/>
        </p:nvSpPr>
        <p:spPr>
          <a:xfrm>
            <a:off x="147952" y="2099578"/>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88916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00CC1-0AD1-3CA6-6E8E-F64B6676811E}"/>
            </a:ext>
          </a:extLst>
        </p:cNvPr>
        <p:cNvGrpSpPr/>
        <p:nvPr/>
      </p:nvGrpSpPr>
      <p:grpSpPr>
        <a:xfrm>
          <a:off x="0" y="0"/>
          <a:ext cx="0" cy="0"/>
          <a:chOff x="0" y="0"/>
          <a:chExt cx="0" cy="0"/>
        </a:xfrm>
      </p:grpSpPr>
      <p:sp>
        <p:nvSpPr>
          <p:cNvPr id="21" name="Google Shape;282;p22">
            <a:extLst>
              <a:ext uri="{FF2B5EF4-FFF2-40B4-BE49-F238E27FC236}">
                <a16:creationId xmlns:a16="http://schemas.microsoft.com/office/drawing/2014/main" id="{21B3096A-682A-B03F-0B64-64DEDB3F2752}"/>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grpSp>
        <p:nvGrpSpPr>
          <p:cNvPr id="2" name="Group 2">
            <a:extLst>
              <a:ext uri="{FF2B5EF4-FFF2-40B4-BE49-F238E27FC236}">
                <a16:creationId xmlns:a16="http://schemas.microsoft.com/office/drawing/2014/main" id="{0634E15D-062E-2CBA-B398-DD35289AFAB9}"/>
              </a:ext>
              <a:ext uri="{C183D7F6-B498-43B3-948B-1728B52AA6E4}">
                <adec:decorative xmlns:adec="http://schemas.microsoft.com/office/drawing/2017/decorative" val="1"/>
              </a:ext>
            </a:extLst>
          </p:cNvPr>
          <p:cNvGrpSpPr/>
          <p:nvPr/>
        </p:nvGrpSpPr>
        <p:grpSpPr>
          <a:xfrm>
            <a:off x="11362267" y="922397"/>
            <a:ext cx="4992320" cy="3034081"/>
            <a:chOff x="0" y="0"/>
            <a:chExt cx="9620352" cy="4868987"/>
          </a:xfrm>
        </p:grpSpPr>
        <p:sp>
          <p:nvSpPr>
            <p:cNvPr id="3" name="Freeform 3">
              <a:extLst>
                <a:ext uri="{FF2B5EF4-FFF2-40B4-BE49-F238E27FC236}">
                  <a16:creationId xmlns:a16="http://schemas.microsoft.com/office/drawing/2014/main" id="{E6E227EC-BE6E-4E45-1331-03F4DF7BED21}"/>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4" name="TextBox 4">
            <a:extLst>
              <a:ext uri="{FF2B5EF4-FFF2-40B4-BE49-F238E27FC236}">
                <a16:creationId xmlns:a16="http://schemas.microsoft.com/office/drawing/2014/main" id="{2C744ECF-8366-AF82-5BDA-70105337BE64}"/>
              </a:ext>
            </a:extLst>
          </p:cNvPr>
          <p:cNvSpPr txBox="1"/>
          <p:nvPr/>
        </p:nvSpPr>
        <p:spPr>
          <a:xfrm>
            <a:off x="11585385" y="1462764"/>
            <a:ext cx="4769202" cy="1855573"/>
          </a:xfrm>
          <a:prstGeom prst="rect">
            <a:avLst/>
          </a:prstGeom>
        </p:spPr>
        <p:txBody>
          <a:bodyPr lIns="0" tIns="0" rIns="0" bIns="0" rtlCol="0" anchor="t">
            <a:spAutoFit/>
          </a:bodyPr>
          <a:lstStyle/>
          <a:p>
            <a:pPr algn="ctr" rtl="1">
              <a:lnSpc>
                <a:spcPts val="7776"/>
              </a:lnSpc>
            </a:pPr>
            <a:r>
              <a:rPr lang="he-IL" sz="3600" dirty="0">
                <a:solidFill>
                  <a:srgbClr val="000000"/>
                </a:solidFill>
                <a:latin typeface="Arial"/>
                <a:ea typeface="Arial"/>
                <a:cs typeface="Arial"/>
                <a:sym typeface="Arial"/>
                <a:rtl/>
              </a:rPr>
              <a:t>מהי הבעיה כשמתרחשת אינפלציה?</a:t>
            </a:r>
          </a:p>
        </p:txBody>
      </p:sp>
      <p:sp>
        <p:nvSpPr>
          <p:cNvPr id="10" name="TextBox 10">
            <a:extLst>
              <a:ext uri="{FF2B5EF4-FFF2-40B4-BE49-F238E27FC236}">
                <a16:creationId xmlns:a16="http://schemas.microsoft.com/office/drawing/2014/main" id="{ECE97BA3-9264-AF51-8330-8B54E6DE3A91}"/>
              </a:ext>
            </a:extLst>
          </p:cNvPr>
          <p:cNvSpPr txBox="1"/>
          <p:nvPr/>
        </p:nvSpPr>
        <p:spPr>
          <a:xfrm>
            <a:off x="369703" y="3181845"/>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הכסף שלנו קונה יותר וגורם לצריכה עודפת.</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5642C5F0-2689-D35D-FD35-83A37617B255}"/>
              </a:ext>
            </a:extLst>
          </p:cNvPr>
          <p:cNvSpPr txBox="1"/>
          <p:nvPr/>
        </p:nvSpPr>
        <p:spPr>
          <a:xfrm>
            <a:off x="369703" y="4789446"/>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הכסף שלנו קונה פחות, אך ערך הכסף עולה.</a:t>
            </a:r>
            <a:endParaRPr lang="ar-EG" sz="3600" dirty="0">
              <a:solidFill>
                <a:srgbClr val="172427"/>
              </a:solidFill>
              <a:rtl/>
            </a:endParaRPr>
          </a:p>
        </p:txBody>
      </p:sp>
      <p:sp>
        <p:nvSpPr>
          <p:cNvPr id="13" name="TextBox 13">
            <a:extLst>
              <a:ext uri="{FF2B5EF4-FFF2-40B4-BE49-F238E27FC236}">
                <a16:creationId xmlns:a16="http://schemas.microsoft.com/office/drawing/2014/main" id="{DD0D342B-881B-7B81-AADB-7904AF3203F4}"/>
              </a:ext>
            </a:extLst>
          </p:cNvPr>
          <p:cNvSpPr txBox="1"/>
          <p:nvPr/>
        </p:nvSpPr>
        <p:spPr>
          <a:xfrm>
            <a:off x="369703" y="6397047"/>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אינפלציה טובה למשק, מחזקת את השקל.</a:t>
            </a:r>
            <a:endParaRPr lang="ar-EG" sz="3600" dirty="0">
              <a:solidFill>
                <a:srgbClr val="172427"/>
              </a:solidFill>
              <a:rtl/>
            </a:endParaRPr>
          </a:p>
        </p:txBody>
      </p:sp>
      <p:sp>
        <p:nvSpPr>
          <p:cNvPr id="16" name="TextBox 16">
            <a:extLst>
              <a:ext uri="{FF2B5EF4-FFF2-40B4-BE49-F238E27FC236}">
                <a16:creationId xmlns:a16="http://schemas.microsoft.com/office/drawing/2014/main" id="{7EBD3B81-0B80-37EE-B08B-7E631EAEC1B6}"/>
              </a:ext>
            </a:extLst>
          </p:cNvPr>
          <p:cNvSpPr txBox="1"/>
          <p:nvPr/>
        </p:nvSpPr>
        <p:spPr>
          <a:xfrm>
            <a:off x="369703" y="8004648"/>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הכסף שלנו קונה פחות.</a:t>
            </a:r>
            <a:endParaRPr lang="ar-EG" sz="3600" dirty="0">
              <a:solidFill>
                <a:srgbClr val="172427"/>
              </a:solidFill>
              <a:rtl/>
            </a:endParaRPr>
          </a:p>
        </p:txBody>
      </p:sp>
      <p:sp>
        <p:nvSpPr>
          <p:cNvPr id="18" name="Freeform 18" descr="התשובה היא הכסף שלנו קונה פחות">
            <a:extLst>
              <a:ext uri="{FF2B5EF4-FFF2-40B4-BE49-F238E27FC236}">
                <a16:creationId xmlns:a16="http://schemas.microsoft.com/office/drawing/2014/main" id="{2BD0B1D9-9A3F-5609-EE29-9F60AEEFDF8F}"/>
              </a:ext>
            </a:extLst>
          </p:cNvPr>
          <p:cNvSpPr/>
          <p:nvPr/>
        </p:nvSpPr>
        <p:spPr>
          <a:xfrm>
            <a:off x="0" y="7189308"/>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64579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82;p22">
            <a:extLst>
              <a:ext uri="{FF2B5EF4-FFF2-40B4-BE49-F238E27FC236}">
                <a16:creationId xmlns:a16="http://schemas.microsoft.com/office/drawing/2014/main" id="{5FFF1AEF-EF5A-26EF-4BE8-AA666FCEE8B8}"/>
              </a:ext>
            </a:extLst>
          </p:cNvPr>
          <p:cNvSpPr txBox="1">
            <a:spLocks noGrp="1"/>
          </p:cNvSpPr>
          <p:nvPr>
            <p:ph type="title" idx="4294967295"/>
          </p:nvPr>
        </p:nvSpPr>
        <p:spPr>
          <a:xfrm>
            <a:off x="3529012" y="823498"/>
            <a:ext cx="12154226" cy="224651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אינפלציה ושרינקפלציה-</a:t>
            </a:r>
          </a:p>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שני צדדים של אותו המטבע</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תמונה 4" descr="תמונה של שני צדדים של מטבע , אחד אינפלציה ואחד שרינקפלציה">
            <a:extLst>
              <a:ext uri="{FF2B5EF4-FFF2-40B4-BE49-F238E27FC236}">
                <a16:creationId xmlns:a16="http://schemas.microsoft.com/office/drawing/2014/main" id="{01E57105-0ED8-1E59-A2F9-DF8822E0303F}"/>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991137" y="2881312"/>
            <a:ext cx="11229975" cy="612457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DB5A3-E3E0-8F62-D67F-3434D1C21243}"/>
            </a:ext>
          </a:extLst>
        </p:cNvPr>
        <p:cNvGrpSpPr/>
        <p:nvPr/>
      </p:nvGrpSpPr>
      <p:grpSpPr>
        <a:xfrm>
          <a:off x="0" y="0"/>
          <a:ext cx="0" cy="0"/>
          <a:chOff x="0" y="0"/>
          <a:chExt cx="0" cy="0"/>
        </a:xfrm>
      </p:grpSpPr>
      <p:sp>
        <p:nvSpPr>
          <p:cNvPr id="7" name="Google Shape;282;p22">
            <a:extLst>
              <a:ext uri="{FF2B5EF4-FFF2-40B4-BE49-F238E27FC236}">
                <a16:creationId xmlns:a16="http://schemas.microsoft.com/office/drawing/2014/main" id="{38EF452E-2B83-CF17-E0D5-E3B873AE54AA}"/>
              </a:ext>
            </a:extLst>
          </p:cNvPr>
          <p:cNvSpPr txBox="1">
            <a:spLocks noGrp="1"/>
          </p:cNvSpPr>
          <p:nvPr>
            <p:ph type="title" idx="4294967295"/>
          </p:nvPr>
        </p:nvSpPr>
        <p:spPr>
          <a:xfrm>
            <a:off x="3529012" y="823498"/>
            <a:ext cx="12154226" cy="224651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אינפלציה ושרינקפלציה-</a:t>
            </a:r>
          </a:p>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שני צדדים של אותו המטבע</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תמונה 4">
            <a:extLst>
              <a:ext uri="{FF2B5EF4-FFF2-40B4-BE49-F238E27FC236}">
                <a16:creationId xmlns:a16="http://schemas.microsoft.com/office/drawing/2014/main" id="{4918B02C-332C-7712-A1DD-882211E085CA}"/>
              </a:ext>
              <a:ext uri="{C183D7F6-B498-43B3-948B-1728B52AA6E4}">
                <adec:decorative xmlns:adec="http://schemas.microsoft.com/office/drawing/2017/decorative" val="1"/>
              </a:ext>
            </a:extLst>
          </p:cNvPr>
          <p:cNvPicPr>
            <a:picLocks noChangeAspect="1"/>
          </p:cNvPicPr>
          <p:nvPr/>
        </p:nvPicPr>
        <p:blipFill>
          <a:blip r:embed="rId3"/>
          <a:srcRect l="48599"/>
          <a:stretch>
            <a:fillRect/>
          </a:stretch>
        </p:blipFill>
        <p:spPr>
          <a:xfrm>
            <a:off x="9448800" y="2881312"/>
            <a:ext cx="5772312" cy="6124575"/>
          </a:xfrm>
          <a:prstGeom prst="rect">
            <a:avLst/>
          </a:prstGeom>
        </p:spPr>
      </p:pic>
      <p:sp>
        <p:nvSpPr>
          <p:cNvPr id="3" name="תיבת טקסט 2">
            <a:extLst>
              <a:ext uri="{FF2B5EF4-FFF2-40B4-BE49-F238E27FC236}">
                <a16:creationId xmlns:a16="http://schemas.microsoft.com/office/drawing/2014/main" id="{771C7972-8AE1-7048-09E1-2EC7D935A541}"/>
              </a:ext>
            </a:extLst>
          </p:cNvPr>
          <p:cNvSpPr txBox="1"/>
          <p:nvPr/>
        </p:nvSpPr>
        <p:spPr>
          <a:xfrm>
            <a:off x="1036373" y="4850825"/>
            <a:ext cx="9144000" cy="166199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0" indent="0" algn="ctr" rtl="1">
              <a:buClr>
                <a:srgbClr val="7B024D"/>
              </a:buClr>
              <a:buSzPts val="7299"/>
              <a:buNone/>
              <a:defRPr sz="7299" b="1">
                <a:solidFill>
                  <a:srgbClr val="7B024D"/>
                </a:solidFill>
              </a:defRPr>
            </a:lvl1pPr>
          </a:lstStyle>
          <a:p>
            <a:r>
              <a:rPr lang="he-IL" sz="3600" dirty="0" err="1"/>
              <a:t>Shrink</a:t>
            </a:r>
            <a:r>
              <a:rPr lang="he-IL" sz="3600" dirty="0"/>
              <a:t> (לכווץ) + </a:t>
            </a:r>
            <a:r>
              <a:rPr lang="he-IL" sz="3600" dirty="0" err="1"/>
              <a:t>Inflation</a:t>
            </a:r>
            <a:r>
              <a:rPr lang="he-IL" sz="3600" dirty="0"/>
              <a:t> (אינפלציה)</a:t>
            </a:r>
          </a:p>
          <a:p>
            <a:r>
              <a:rPr lang="he-IL" sz="3600" dirty="0"/>
              <a:t>=</a:t>
            </a:r>
          </a:p>
          <a:p>
            <a:r>
              <a:rPr lang="he-IL" sz="3600" dirty="0"/>
              <a:t>אינפלציה סמויה!</a:t>
            </a:r>
          </a:p>
        </p:txBody>
      </p:sp>
    </p:spTree>
    <p:extLst>
      <p:ext uri="{BB962C8B-B14F-4D97-AF65-F5344CB8AC3E}">
        <p14:creationId xmlns:p14="http://schemas.microsoft.com/office/powerpoint/2010/main" val="1251858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CF66C-BAC3-6DC6-45E7-11A6319D9414}"/>
            </a:ext>
          </a:extLst>
        </p:cNvPr>
        <p:cNvGrpSpPr/>
        <p:nvPr/>
      </p:nvGrpSpPr>
      <p:grpSpPr>
        <a:xfrm>
          <a:off x="0" y="0"/>
          <a:ext cx="0" cy="0"/>
          <a:chOff x="0" y="0"/>
          <a:chExt cx="0" cy="0"/>
        </a:xfrm>
      </p:grpSpPr>
      <p:sp>
        <p:nvSpPr>
          <p:cNvPr id="3" name="Freeform 3" descr="תמונה של מוצרים כמות יותר קטנה באותו מחיר">
            <a:extLst>
              <a:ext uri="{FF2B5EF4-FFF2-40B4-BE49-F238E27FC236}">
                <a16:creationId xmlns:a16="http://schemas.microsoft.com/office/drawing/2014/main" id="{44BEDBC6-E824-3476-2CA2-7E397C7A4281}"/>
              </a:ext>
            </a:extLst>
          </p:cNvPr>
          <p:cNvSpPr/>
          <p:nvPr/>
        </p:nvSpPr>
        <p:spPr>
          <a:xfrm>
            <a:off x="2888893" y="2157649"/>
            <a:ext cx="13303290" cy="7171793"/>
          </a:xfrm>
          <a:custGeom>
            <a:avLst/>
            <a:gdLst/>
            <a:ahLst/>
            <a:cxnLst/>
            <a:rect l="l" t="t" r="r" b="b"/>
            <a:pathLst>
              <a:path w="13303290" h="7171793">
                <a:moveTo>
                  <a:pt x="0" y="0"/>
                </a:moveTo>
                <a:lnTo>
                  <a:pt x="13303290" y="0"/>
                </a:lnTo>
                <a:lnTo>
                  <a:pt x="13303290" y="7171792"/>
                </a:lnTo>
                <a:lnTo>
                  <a:pt x="0" y="7171792"/>
                </a:lnTo>
                <a:lnTo>
                  <a:pt x="0" y="0"/>
                </a:lnTo>
                <a:close/>
              </a:path>
            </a:pathLst>
          </a:custGeom>
          <a:blipFill>
            <a:blip r:embed="rId3"/>
            <a:stretch>
              <a:fillRect b="-3978"/>
            </a:stretch>
          </a:blipFill>
        </p:spPr>
        <p:txBody>
          <a:bodyPr/>
          <a:lstStyle/>
          <a:p>
            <a:endParaRPr lang="he-IL"/>
          </a:p>
        </p:txBody>
      </p:sp>
    </p:spTree>
    <p:extLst>
      <p:ext uri="{BB962C8B-B14F-4D97-AF65-F5344CB8AC3E}">
        <p14:creationId xmlns:p14="http://schemas.microsoft.com/office/powerpoint/2010/main" val="247262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D1B4C05-4F04-E357-37F9-0F3CF3A5BC27}"/>
              </a:ext>
            </a:extLst>
          </p:cNvPr>
          <p:cNvSpPr txBox="1">
            <a:spLocks noGrp="1"/>
          </p:cNvSpPr>
          <p:nvPr>
            <p:ph type="title" idx="4294967295"/>
          </p:nvPr>
        </p:nvSpPr>
        <p:spPr>
          <a:xfrm>
            <a:off x="9600282" y="1361311"/>
            <a:ext cx="6007329" cy="23388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ar-JO" sz="7299" b="1" i="0" u="none" strike="noStrike" kern="0" cap="none" spc="0" normalizeH="0" baseline="0" noProof="0" dirty="0">
                <a:ln>
                  <a:noFill/>
                </a:ln>
                <a:solidFill>
                  <a:srgbClr val="7B024D"/>
                </a:solidFill>
                <a:effectLst/>
                <a:uLnTx/>
                <a:uFillTx/>
                <a:latin typeface="Arial"/>
                <a:ea typeface="Arial"/>
                <a:cs typeface="Arial"/>
                <a:sym typeface="Arial"/>
              </a:rPr>
              <a:t> </a:t>
            </a:r>
            <a:r>
              <a:rPr kumimoji="0" lang="iw-IL" sz="7299" b="1" i="0" u="none" strike="noStrike" kern="0" cap="none" spc="0" normalizeH="0" baseline="0" noProof="0" dirty="0">
                <a:ln>
                  <a:noFill/>
                </a:ln>
                <a:solidFill>
                  <a:srgbClr val="7B024D"/>
                </a:solidFill>
                <a:effectLst/>
                <a:uLnTx/>
                <a:uFillTx/>
                <a:latin typeface="Arial"/>
                <a:ea typeface="Arial"/>
                <a:cs typeface="Arial"/>
                <a:sym typeface="Arial"/>
              </a:rPr>
              <a:t>שרינקפלציה  </a:t>
            </a:r>
            <a:endParaRPr kumimoji="0" lang="he-IL" sz="7299" b="1" i="0" u="none" strike="noStrike" kern="0" cap="none" spc="0" normalizeH="0" baseline="0" noProof="0" dirty="0">
              <a:ln>
                <a:noFill/>
              </a:ln>
              <a:solidFill>
                <a:srgbClr val="7B024D"/>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iw-IL" sz="7299" b="1" i="0" u="none" strike="noStrike" kern="0" cap="none" spc="0" normalizeH="0" baseline="0" noProof="0" dirty="0">
                <a:ln>
                  <a:noFill/>
                </a:ln>
                <a:solidFill>
                  <a:srgbClr val="7B024D"/>
                </a:solidFill>
                <a:effectLst/>
                <a:uLnTx/>
                <a:uFillTx/>
                <a:latin typeface="Arial"/>
                <a:ea typeface="Arial"/>
                <a:cs typeface="Arial"/>
                <a:sym typeface="Arial"/>
              </a:rPr>
              <a:t>Shrinkflation </a:t>
            </a:r>
            <a:endParaRPr kumimoji="0" lang="he-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0" name="Freeform 3">
            <a:extLst>
              <a:ext uri="{FF2B5EF4-FFF2-40B4-BE49-F238E27FC236}">
                <a16:creationId xmlns:a16="http://schemas.microsoft.com/office/drawing/2014/main" id="{DEEFC846-586D-6151-E12D-6468D2279B21}"/>
              </a:ext>
            </a:extLst>
          </p:cNvPr>
          <p:cNvSpPr/>
          <p:nvPr/>
        </p:nvSpPr>
        <p:spPr>
          <a:xfrm>
            <a:off x="199357" y="1265552"/>
            <a:ext cx="7523160" cy="8632933"/>
          </a:xfrm>
          <a:custGeom>
            <a:avLst/>
            <a:gdLst/>
            <a:ahLst/>
            <a:cxnLst/>
            <a:rect l="l" t="t" r="r" b="b"/>
            <a:pathLst>
              <a:path w="5680643" h="6518619">
                <a:moveTo>
                  <a:pt x="0" y="0"/>
                </a:moveTo>
                <a:lnTo>
                  <a:pt x="5680644" y="0"/>
                </a:lnTo>
                <a:lnTo>
                  <a:pt x="5680644" y="6518618"/>
                </a:lnTo>
                <a:lnTo>
                  <a:pt x="0" y="6518618"/>
                </a:lnTo>
                <a:lnTo>
                  <a:pt x="0" y="0"/>
                </a:lnTo>
                <a:close/>
              </a:path>
            </a:pathLst>
          </a:custGeom>
          <a:blipFill>
            <a:blip r:embed="rId3"/>
            <a:stretch>
              <a:fillRect l="-57858" r="-52348"/>
            </a:stretch>
          </a:blipFill>
        </p:spPr>
        <p:txBody>
          <a:bodyPr/>
          <a:lstStyle/>
          <a:p>
            <a:endParaRPr lang="he-IL"/>
          </a:p>
        </p:txBody>
      </p:sp>
      <p:sp>
        <p:nvSpPr>
          <p:cNvPr id="3" name="Freeform 3" descr="תמוה לגילוי נאות של הפחתה בכמות באריזה"/>
          <p:cNvSpPr/>
          <p:nvPr/>
        </p:nvSpPr>
        <p:spPr>
          <a:xfrm>
            <a:off x="3960937" y="4618182"/>
            <a:ext cx="4461166" cy="4679727"/>
          </a:xfrm>
          <a:custGeom>
            <a:avLst/>
            <a:gdLst/>
            <a:ahLst/>
            <a:cxnLst/>
            <a:rect l="l" t="t" r="r" b="b"/>
            <a:pathLst>
              <a:path w="5680643" h="6518619">
                <a:moveTo>
                  <a:pt x="0" y="0"/>
                </a:moveTo>
                <a:lnTo>
                  <a:pt x="5680644" y="0"/>
                </a:lnTo>
                <a:lnTo>
                  <a:pt x="5680644" y="6518618"/>
                </a:lnTo>
                <a:lnTo>
                  <a:pt x="0" y="6518618"/>
                </a:lnTo>
                <a:lnTo>
                  <a:pt x="0" y="0"/>
                </a:lnTo>
                <a:close/>
              </a:path>
            </a:pathLst>
          </a:custGeom>
          <a:blipFill>
            <a:blip r:embed="rId4"/>
            <a:stretch>
              <a:fillRect l="-281366" t="-113345" r="-155276" b="-65927"/>
            </a:stretch>
          </a:blipFill>
        </p:spPr>
        <p:txBody>
          <a:bodyPr/>
          <a:lstStyle/>
          <a:p>
            <a:endParaRPr lang="he-IL" dirty="0"/>
          </a:p>
        </p:txBody>
      </p:sp>
      <p:sp>
        <p:nvSpPr>
          <p:cNvPr id="14" name="TextBox 13">
            <a:extLst>
              <a:ext uri="{FF2B5EF4-FFF2-40B4-BE49-F238E27FC236}">
                <a16:creationId xmlns:a16="http://schemas.microsoft.com/office/drawing/2014/main" id="{B7E4FAEA-3F8B-8F78-16D7-0DE8416CBB33}"/>
              </a:ext>
            </a:extLst>
          </p:cNvPr>
          <p:cNvSpPr txBox="1"/>
          <p:nvPr/>
        </p:nvSpPr>
        <p:spPr>
          <a:xfrm>
            <a:off x="8783521" y="4174004"/>
            <a:ext cx="7640850" cy="1938992"/>
          </a:xfrm>
          <a:prstGeom prst="rect">
            <a:avLst/>
          </a:prstGeom>
          <a:noFill/>
        </p:spPr>
        <p:txBody>
          <a:bodyPr wrap="square">
            <a:spAutoFit/>
          </a:bodyPr>
          <a:lstStyle/>
          <a:p>
            <a:pPr algn="ctr" rtl="1"/>
            <a:r>
              <a:rPr lang="he-IL" sz="4000" dirty="0"/>
              <a:t>מצב בו </a:t>
            </a:r>
            <a:r>
              <a:rPr lang="he-IL" sz="4000" b="1" dirty="0">
                <a:solidFill>
                  <a:schemeClr val="accent6"/>
                </a:solidFill>
              </a:rPr>
              <a:t>המחיר</a:t>
            </a:r>
            <a:r>
              <a:rPr lang="he-IL" sz="4000" dirty="0"/>
              <a:t> שעל המדף נשאר בדיוק אותו הדבר, אך </a:t>
            </a:r>
            <a:r>
              <a:rPr lang="he-IL" sz="4000" b="1" dirty="0">
                <a:solidFill>
                  <a:schemeClr val="accent6"/>
                </a:solidFill>
              </a:rPr>
              <a:t>כמות</a:t>
            </a:r>
            <a:r>
              <a:rPr lang="he-IL" sz="4000" dirty="0"/>
              <a:t> המוצר באריזה קטנה.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69B39ACA-E000-C9BC-450E-405CA3D1D0E2}"/>
            </a:ext>
          </a:extLst>
        </p:cNvPr>
        <p:cNvGrpSpPr/>
        <p:nvPr/>
      </p:nvGrpSpPr>
      <p:grpSpPr>
        <a:xfrm>
          <a:off x="0" y="0"/>
          <a:ext cx="0" cy="0"/>
          <a:chOff x="0" y="0"/>
          <a:chExt cx="0" cy="0"/>
        </a:xfrm>
      </p:grpSpPr>
      <p:sp>
        <p:nvSpPr>
          <p:cNvPr id="282" name="Google Shape;282;p22">
            <a:extLst>
              <a:ext uri="{FF2B5EF4-FFF2-40B4-BE49-F238E27FC236}">
                <a16:creationId xmlns:a16="http://schemas.microsoft.com/office/drawing/2014/main" id="{F016255B-3A57-3AD0-0320-4BEA7EBF019D}"/>
              </a:ext>
            </a:extLst>
          </p:cNvPr>
          <p:cNvSpPr txBox="1">
            <a:spLocks noGrp="1"/>
          </p:cNvSpPr>
          <p:nvPr>
            <p:ph type="title" idx="4294967295"/>
          </p:nvPr>
        </p:nvSpPr>
        <p:spPr>
          <a:xfrm>
            <a:off x="2065475" y="1080082"/>
            <a:ext cx="14625672" cy="1661993"/>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6000" b="1" i="0" u="none" strike="noStrike" kern="0" cap="none" spc="0" normalizeH="0" baseline="0" noProof="0" dirty="0">
                <a:ln>
                  <a:noFill/>
                </a:ln>
                <a:solidFill>
                  <a:srgbClr val="7B024D"/>
                </a:solidFill>
                <a:effectLst/>
                <a:uLnTx/>
                <a:uFillTx/>
                <a:latin typeface="Arial"/>
                <a:ea typeface="Arial"/>
                <a:cs typeface="Arial"/>
                <a:sym typeface="Arial"/>
              </a:rPr>
              <a:t>כיצד בנק ישראל מתמודד עם אינפלציה?</a:t>
            </a:r>
          </a:p>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4800" b="0" i="0" u="none" strike="noStrike" kern="0" cap="none" spc="0" normalizeH="0" baseline="0" noProof="0" dirty="0">
                <a:ln>
                  <a:noFill/>
                </a:ln>
                <a:solidFill>
                  <a:srgbClr val="7B024D"/>
                </a:solidFill>
                <a:effectLst/>
                <a:uLnTx/>
                <a:uFillTx/>
                <a:latin typeface="Arial"/>
                <a:ea typeface="Arial"/>
                <a:cs typeface="Arial"/>
                <a:sym typeface="Arial"/>
              </a:rPr>
              <a:t>צפו בסרטון מדקה 0:37</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 name="תמונה 7">
            <a:hlinkClick r:id="rId3"/>
            <a:extLst>
              <a:ext uri="{FF2B5EF4-FFF2-40B4-BE49-F238E27FC236}">
                <a16:creationId xmlns:a16="http://schemas.microsoft.com/office/drawing/2014/main" id="{63CF3C47-068B-2B35-BF7F-7E4C39B61844}"/>
              </a:ext>
            </a:extLst>
          </p:cNvPr>
          <p:cNvPicPr>
            <a:picLocks noChangeAspect="1"/>
          </p:cNvPicPr>
          <p:nvPr/>
        </p:nvPicPr>
        <p:blipFill>
          <a:blip r:embed="rId4"/>
          <a:stretch>
            <a:fillRect/>
          </a:stretch>
        </p:blipFill>
        <p:spPr>
          <a:xfrm>
            <a:off x="3389865" y="3274047"/>
            <a:ext cx="10868086" cy="5932871"/>
          </a:xfrm>
          <a:prstGeom prst="rect">
            <a:avLst/>
          </a:prstGeom>
        </p:spPr>
      </p:pic>
      <p:grpSp>
        <p:nvGrpSpPr>
          <p:cNvPr id="3" name="Group 4" descr="לחת כדי לראות את הסרטון">
            <a:extLst>
              <a:ext uri="{FF2B5EF4-FFF2-40B4-BE49-F238E27FC236}">
                <a16:creationId xmlns:a16="http://schemas.microsoft.com/office/drawing/2014/main" id="{56D51B6A-7877-F400-A395-9F6D1E98F7A1}"/>
              </a:ext>
              <a:ext uri="{C183D7F6-B498-43B3-948B-1728B52AA6E4}">
                <adec:decorative xmlns:adec="http://schemas.microsoft.com/office/drawing/2017/decorative" val="0"/>
              </a:ext>
            </a:extLst>
          </p:cNvPr>
          <p:cNvGrpSpPr/>
          <p:nvPr/>
        </p:nvGrpSpPr>
        <p:grpSpPr>
          <a:xfrm>
            <a:off x="12955648" y="4115218"/>
            <a:ext cx="4039078" cy="4758011"/>
            <a:chOff x="1173530" y="609549"/>
            <a:chExt cx="5385437" cy="6344015"/>
          </a:xfrm>
        </p:grpSpPr>
        <p:sp>
          <p:nvSpPr>
            <p:cNvPr id="4" name="Freeform 5">
              <a:extLst>
                <a:ext uri="{FF2B5EF4-FFF2-40B4-BE49-F238E27FC236}">
                  <a16:creationId xmlns:a16="http://schemas.microsoft.com/office/drawing/2014/main" id="{60AC6AFF-2AFE-6591-4762-7DC4C4A9D9FF}"/>
                </a:ext>
              </a:extLst>
            </p:cNvPr>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5" name="TextBox 6">
              <a:extLst>
                <a:ext uri="{FF2B5EF4-FFF2-40B4-BE49-F238E27FC236}">
                  <a16:creationId xmlns:a16="http://schemas.microsoft.com/office/drawing/2014/main" id="{EC01D251-59A7-2782-D817-08DEA422AD9F}"/>
                </a:ext>
              </a:extLst>
            </p:cNvPr>
            <p:cNvSpPr txBox="1"/>
            <p:nvPr/>
          </p:nvSpPr>
          <p:spPr>
            <a:xfrm rot="20003575">
              <a:off x="3951534" y="5618583"/>
              <a:ext cx="2607433"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extLst>
      <p:ext uri="{BB962C8B-B14F-4D97-AF65-F5344CB8AC3E}">
        <p14:creationId xmlns:p14="http://schemas.microsoft.com/office/powerpoint/2010/main" val="691927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DD599D-1AC3-2436-83B2-8DC0C898120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69D5891-2577-3763-E174-D145C09D5800}"/>
              </a:ext>
              <a:ext uri="{C183D7F6-B498-43B3-948B-1728B52AA6E4}">
                <adec:decorative xmlns:adec="http://schemas.microsoft.com/office/drawing/2017/decorative" val="1"/>
              </a:ext>
            </a:extLst>
          </p:cNvPr>
          <p:cNvGrpSpPr/>
          <p:nvPr/>
        </p:nvGrpSpPr>
        <p:grpSpPr>
          <a:xfrm>
            <a:off x="11362267" y="922397"/>
            <a:ext cx="4992320" cy="3034081"/>
            <a:chOff x="0" y="0"/>
            <a:chExt cx="9620352" cy="4868987"/>
          </a:xfrm>
        </p:grpSpPr>
        <p:sp>
          <p:nvSpPr>
            <p:cNvPr id="3" name="Freeform 3">
              <a:extLst>
                <a:ext uri="{FF2B5EF4-FFF2-40B4-BE49-F238E27FC236}">
                  <a16:creationId xmlns:a16="http://schemas.microsoft.com/office/drawing/2014/main" id="{0ED7FE29-AFCD-57E9-79D2-E8B6AD05880D}"/>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21" name="Google Shape;282;p22">
            <a:extLst>
              <a:ext uri="{FF2B5EF4-FFF2-40B4-BE49-F238E27FC236}">
                <a16:creationId xmlns:a16="http://schemas.microsoft.com/office/drawing/2014/main" id="{41A596D8-8207-7407-C34B-C83DC11053A1}"/>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4">
            <a:extLst>
              <a:ext uri="{FF2B5EF4-FFF2-40B4-BE49-F238E27FC236}">
                <a16:creationId xmlns:a16="http://schemas.microsoft.com/office/drawing/2014/main" id="{2A63EF75-EFEA-7011-A14F-3568E6746F93}"/>
              </a:ext>
            </a:extLst>
          </p:cNvPr>
          <p:cNvSpPr txBox="1"/>
          <p:nvPr/>
        </p:nvSpPr>
        <p:spPr>
          <a:xfrm>
            <a:off x="11585385" y="1462764"/>
            <a:ext cx="4769202" cy="1855573"/>
          </a:xfrm>
          <a:prstGeom prst="rect">
            <a:avLst/>
          </a:prstGeom>
        </p:spPr>
        <p:txBody>
          <a:bodyPr lIns="0" tIns="0" rIns="0" bIns="0" rtlCol="0" anchor="t">
            <a:spAutoFit/>
          </a:bodyPr>
          <a:lstStyle/>
          <a:p>
            <a:pPr algn="ctr" rtl="1">
              <a:lnSpc>
                <a:spcPts val="7776"/>
              </a:lnSpc>
            </a:pPr>
            <a:r>
              <a:rPr lang="he-IL" sz="3600" dirty="0">
                <a:solidFill>
                  <a:srgbClr val="000000"/>
                </a:solidFill>
                <a:latin typeface="Arial"/>
                <a:ea typeface="Arial"/>
                <a:cs typeface="Arial"/>
                <a:sym typeface="Arial"/>
                <a:rtl/>
              </a:rPr>
              <a:t>מה התפקיד המרכזי של בנק ישראל?</a:t>
            </a:r>
          </a:p>
        </p:txBody>
      </p:sp>
      <p:sp>
        <p:nvSpPr>
          <p:cNvPr id="10" name="TextBox 10">
            <a:extLst>
              <a:ext uri="{FF2B5EF4-FFF2-40B4-BE49-F238E27FC236}">
                <a16:creationId xmlns:a16="http://schemas.microsoft.com/office/drawing/2014/main" id="{7284CCDD-99B0-319B-E9AD-A6C8D8C73EEA}"/>
              </a:ext>
            </a:extLst>
          </p:cNvPr>
          <p:cNvSpPr txBox="1"/>
          <p:nvPr/>
        </p:nvSpPr>
        <p:spPr>
          <a:xfrm>
            <a:off x="369703" y="3181845"/>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למנוע אינפלציה.</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2C872FDE-1736-760F-0E15-D10A6265E173}"/>
              </a:ext>
            </a:extLst>
          </p:cNvPr>
          <p:cNvSpPr txBox="1"/>
          <p:nvPr/>
        </p:nvSpPr>
        <p:spPr>
          <a:xfrm>
            <a:off x="369703" y="4789446"/>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לשמור על יציבות המחירים במשק.</a:t>
            </a:r>
            <a:endParaRPr lang="ar-EG" sz="3600" dirty="0">
              <a:solidFill>
                <a:srgbClr val="172427"/>
              </a:solidFill>
              <a:rtl/>
            </a:endParaRPr>
          </a:p>
        </p:txBody>
      </p:sp>
      <p:sp>
        <p:nvSpPr>
          <p:cNvPr id="13" name="TextBox 13">
            <a:extLst>
              <a:ext uri="{FF2B5EF4-FFF2-40B4-BE49-F238E27FC236}">
                <a16:creationId xmlns:a16="http://schemas.microsoft.com/office/drawing/2014/main" id="{E596E2B3-9864-2BF3-07F0-881E726F09BC}"/>
              </a:ext>
            </a:extLst>
          </p:cNvPr>
          <p:cNvSpPr txBox="1"/>
          <p:nvPr/>
        </p:nvSpPr>
        <p:spPr>
          <a:xfrm>
            <a:off x="369703" y="6397047"/>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להוריד את המחירים במשק.</a:t>
            </a:r>
            <a:endParaRPr lang="ar-EG" sz="3600" dirty="0">
              <a:solidFill>
                <a:srgbClr val="172427"/>
              </a:solidFill>
              <a:rtl/>
            </a:endParaRPr>
          </a:p>
        </p:txBody>
      </p:sp>
      <p:sp>
        <p:nvSpPr>
          <p:cNvPr id="16" name="TextBox 16">
            <a:extLst>
              <a:ext uri="{FF2B5EF4-FFF2-40B4-BE49-F238E27FC236}">
                <a16:creationId xmlns:a16="http://schemas.microsoft.com/office/drawing/2014/main" id="{2A8DB617-2521-6FFB-EB13-5F097E2859F0}"/>
              </a:ext>
            </a:extLst>
          </p:cNvPr>
          <p:cNvSpPr txBox="1"/>
          <p:nvPr/>
        </p:nvSpPr>
        <p:spPr>
          <a:xfrm>
            <a:off x="369703" y="8004648"/>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לצמצם אי שוויון בחלוקת ההכנסות.</a:t>
            </a:r>
            <a:endParaRPr lang="ar-EG" sz="3600" dirty="0">
              <a:solidFill>
                <a:srgbClr val="172427"/>
              </a:solidFill>
              <a:rtl/>
            </a:endParaRPr>
          </a:p>
        </p:txBody>
      </p:sp>
      <p:sp>
        <p:nvSpPr>
          <p:cNvPr id="18" name="Freeform 18" descr="התשובה היא לשמור על יציבות המחירין במשק">
            <a:extLst>
              <a:ext uri="{FF2B5EF4-FFF2-40B4-BE49-F238E27FC236}">
                <a16:creationId xmlns:a16="http://schemas.microsoft.com/office/drawing/2014/main" id="{897B697C-79C9-AF8A-2DA2-B7383C3D2652}"/>
              </a:ext>
            </a:extLst>
          </p:cNvPr>
          <p:cNvSpPr/>
          <p:nvPr/>
        </p:nvSpPr>
        <p:spPr>
          <a:xfrm>
            <a:off x="755019" y="4194039"/>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70188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D0FD4-7CC8-1893-8679-8CE5C89B858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9582156-C582-046B-6F6D-0839812237C1}"/>
              </a:ext>
              <a:ext uri="{C183D7F6-B498-43B3-948B-1728B52AA6E4}">
                <adec:decorative xmlns:adec="http://schemas.microsoft.com/office/drawing/2017/decorative" val="1"/>
              </a:ext>
            </a:extLst>
          </p:cNvPr>
          <p:cNvGrpSpPr/>
          <p:nvPr/>
        </p:nvGrpSpPr>
        <p:grpSpPr>
          <a:xfrm>
            <a:off x="11362267" y="922397"/>
            <a:ext cx="4992320" cy="3034081"/>
            <a:chOff x="0" y="0"/>
            <a:chExt cx="9620352" cy="4868987"/>
          </a:xfrm>
        </p:grpSpPr>
        <p:sp>
          <p:nvSpPr>
            <p:cNvPr id="3" name="Freeform 3">
              <a:extLst>
                <a:ext uri="{FF2B5EF4-FFF2-40B4-BE49-F238E27FC236}">
                  <a16:creationId xmlns:a16="http://schemas.microsoft.com/office/drawing/2014/main" id="{B84D26AA-9ED5-CF53-3768-5057287BE785}"/>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21" name="Google Shape;282;p22">
            <a:extLst>
              <a:ext uri="{FF2B5EF4-FFF2-40B4-BE49-F238E27FC236}">
                <a16:creationId xmlns:a16="http://schemas.microsoft.com/office/drawing/2014/main" id="{E76FD362-A94F-F7F4-A4D8-56DDEA72F8A9}"/>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4">
            <a:extLst>
              <a:ext uri="{FF2B5EF4-FFF2-40B4-BE49-F238E27FC236}">
                <a16:creationId xmlns:a16="http://schemas.microsoft.com/office/drawing/2014/main" id="{3736F85A-2D11-3420-7211-9AC3B3816D20}"/>
              </a:ext>
            </a:extLst>
          </p:cNvPr>
          <p:cNvSpPr txBox="1"/>
          <p:nvPr/>
        </p:nvSpPr>
        <p:spPr>
          <a:xfrm>
            <a:off x="11585385" y="1462764"/>
            <a:ext cx="4769202" cy="1855573"/>
          </a:xfrm>
          <a:prstGeom prst="rect">
            <a:avLst/>
          </a:prstGeom>
        </p:spPr>
        <p:txBody>
          <a:bodyPr lIns="0" tIns="0" rIns="0" bIns="0" rtlCol="0" anchor="t">
            <a:spAutoFit/>
          </a:bodyPr>
          <a:lstStyle/>
          <a:p>
            <a:pPr algn="ctr" rtl="1">
              <a:lnSpc>
                <a:spcPts val="7776"/>
              </a:lnSpc>
            </a:pPr>
            <a:r>
              <a:rPr lang="he-IL" sz="3600" dirty="0">
                <a:solidFill>
                  <a:srgbClr val="000000"/>
                </a:solidFill>
                <a:latin typeface="Arial"/>
                <a:ea typeface="Arial"/>
                <a:cs typeface="Arial"/>
                <a:sym typeface="Arial"/>
                <a:rtl/>
              </a:rPr>
              <a:t>מהו יעד האינפלציה של בנק ישראל?</a:t>
            </a:r>
          </a:p>
        </p:txBody>
      </p:sp>
      <p:sp>
        <p:nvSpPr>
          <p:cNvPr id="10" name="TextBox 10">
            <a:extLst>
              <a:ext uri="{FF2B5EF4-FFF2-40B4-BE49-F238E27FC236}">
                <a16:creationId xmlns:a16="http://schemas.microsoft.com/office/drawing/2014/main" id="{2E376860-A9FA-C212-C5C9-05B404924314}"/>
              </a:ext>
            </a:extLst>
          </p:cNvPr>
          <p:cNvSpPr txBox="1"/>
          <p:nvPr/>
        </p:nvSpPr>
        <p:spPr>
          <a:xfrm>
            <a:off x="369703" y="3181845"/>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להגיע לאפס אחוזי אינפלציה.</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4B513999-ED8B-485A-61AF-5995CD0DAC81}"/>
              </a:ext>
            </a:extLst>
          </p:cNvPr>
          <p:cNvSpPr txBox="1"/>
          <p:nvPr/>
        </p:nvSpPr>
        <p:spPr>
          <a:xfrm>
            <a:off x="369703" y="4789446"/>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לשמור על אינפלציה בגובה שנע בין 6%-10%.</a:t>
            </a:r>
            <a:endParaRPr lang="ar-EG" sz="3600" dirty="0">
              <a:solidFill>
                <a:srgbClr val="172427"/>
              </a:solidFill>
              <a:rtl/>
            </a:endParaRPr>
          </a:p>
        </p:txBody>
      </p:sp>
      <p:sp>
        <p:nvSpPr>
          <p:cNvPr id="13" name="TextBox 13">
            <a:extLst>
              <a:ext uri="{FF2B5EF4-FFF2-40B4-BE49-F238E27FC236}">
                <a16:creationId xmlns:a16="http://schemas.microsoft.com/office/drawing/2014/main" id="{E4AA4946-21B3-4F4A-2F72-29BB92B93BDB}"/>
              </a:ext>
            </a:extLst>
          </p:cNvPr>
          <p:cNvSpPr txBox="1"/>
          <p:nvPr/>
        </p:nvSpPr>
        <p:spPr>
          <a:xfrm>
            <a:off x="369703" y="6397047"/>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לשמור על אינפלציה בגובה שנע בין 1%-3%.</a:t>
            </a:r>
            <a:endParaRPr lang="ar-EG" sz="3600" dirty="0">
              <a:solidFill>
                <a:srgbClr val="172427"/>
              </a:solidFill>
              <a:rtl/>
            </a:endParaRPr>
          </a:p>
        </p:txBody>
      </p:sp>
      <p:sp>
        <p:nvSpPr>
          <p:cNvPr id="16" name="TextBox 16">
            <a:extLst>
              <a:ext uri="{FF2B5EF4-FFF2-40B4-BE49-F238E27FC236}">
                <a16:creationId xmlns:a16="http://schemas.microsoft.com/office/drawing/2014/main" id="{89524715-531B-9D53-2FF4-7F496E542342}"/>
              </a:ext>
            </a:extLst>
          </p:cNvPr>
          <p:cNvSpPr txBox="1"/>
          <p:nvPr/>
        </p:nvSpPr>
        <p:spPr>
          <a:xfrm>
            <a:off x="369703" y="8004648"/>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היעד משתנה בהתאם למצב במשק.</a:t>
            </a:r>
            <a:endParaRPr lang="ar-EG" sz="3600" dirty="0">
              <a:solidFill>
                <a:srgbClr val="172427"/>
              </a:solidFill>
              <a:rtl/>
            </a:endParaRPr>
          </a:p>
        </p:txBody>
      </p:sp>
      <p:sp>
        <p:nvSpPr>
          <p:cNvPr id="18" name="Freeform 18" descr="התשובה היא לשמור על אינפלציה בגוה שנע בין 1%-3%">
            <a:extLst>
              <a:ext uri="{FF2B5EF4-FFF2-40B4-BE49-F238E27FC236}">
                <a16:creationId xmlns:a16="http://schemas.microsoft.com/office/drawing/2014/main" id="{2AB81D7E-3CC3-1865-9AE6-F8B1F6BF32FA}"/>
              </a:ext>
            </a:extLst>
          </p:cNvPr>
          <p:cNvSpPr/>
          <p:nvPr/>
        </p:nvSpPr>
        <p:spPr>
          <a:xfrm>
            <a:off x="369703" y="5752183"/>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25505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515BA-D366-0506-5EBC-F47B422F26D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808F8FA-7089-4DFD-A3EC-BDE8006BFCD6}"/>
              </a:ext>
              <a:ext uri="{C183D7F6-B498-43B3-948B-1728B52AA6E4}">
                <adec:decorative xmlns:adec="http://schemas.microsoft.com/office/drawing/2017/decorative" val="1"/>
              </a:ext>
            </a:extLst>
          </p:cNvPr>
          <p:cNvGrpSpPr/>
          <p:nvPr/>
        </p:nvGrpSpPr>
        <p:grpSpPr>
          <a:xfrm>
            <a:off x="11362267" y="922397"/>
            <a:ext cx="4992320" cy="3034081"/>
            <a:chOff x="0" y="0"/>
            <a:chExt cx="9620352" cy="4868987"/>
          </a:xfrm>
        </p:grpSpPr>
        <p:sp>
          <p:nvSpPr>
            <p:cNvPr id="3" name="Freeform 3">
              <a:extLst>
                <a:ext uri="{FF2B5EF4-FFF2-40B4-BE49-F238E27FC236}">
                  <a16:creationId xmlns:a16="http://schemas.microsoft.com/office/drawing/2014/main" id="{9BD96926-6199-21C6-B555-6563CFDD4418}"/>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21" name="Google Shape;282;p22">
            <a:extLst>
              <a:ext uri="{FF2B5EF4-FFF2-40B4-BE49-F238E27FC236}">
                <a16:creationId xmlns:a16="http://schemas.microsoft.com/office/drawing/2014/main" id="{6EE30D86-5FF9-DA90-4F54-A80F9BBB069E}"/>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4">
            <a:extLst>
              <a:ext uri="{FF2B5EF4-FFF2-40B4-BE49-F238E27FC236}">
                <a16:creationId xmlns:a16="http://schemas.microsoft.com/office/drawing/2014/main" id="{4684C3A4-4A5D-00BE-6E7B-A760252111C6}"/>
              </a:ext>
            </a:extLst>
          </p:cNvPr>
          <p:cNvSpPr txBox="1"/>
          <p:nvPr/>
        </p:nvSpPr>
        <p:spPr>
          <a:xfrm>
            <a:off x="11585385" y="1462764"/>
            <a:ext cx="4769202" cy="1855573"/>
          </a:xfrm>
          <a:prstGeom prst="rect">
            <a:avLst/>
          </a:prstGeom>
        </p:spPr>
        <p:txBody>
          <a:bodyPr lIns="0" tIns="0" rIns="0" bIns="0" rtlCol="0" anchor="t">
            <a:spAutoFit/>
          </a:bodyPr>
          <a:lstStyle/>
          <a:p>
            <a:pPr algn="ctr" rtl="1">
              <a:lnSpc>
                <a:spcPts val="7776"/>
              </a:lnSpc>
            </a:pPr>
            <a:r>
              <a:rPr lang="he-IL" sz="3600" dirty="0">
                <a:rtl/>
              </a:rPr>
              <a:t>מה הכלי המרכזי לשמירת יעד </a:t>
            </a:r>
            <a:r>
              <a:rPr lang="he-IL" sz="3600" dirty="0">
                <a:solidFill>
                  <a:srgbClr val="000000"/>
                </a:solidFill>
                <a:latin typeface="Arial"/>
                <a:ea typeface="Arial"/>
                <a:cs typeface="Arial"/>
                <a:sym typeface="Arial"/>
                <a:rtl/>
              </a:rPr>
              <a:t>האינפלציה?</a:t>
            </a:r>
          </a:p>
        </p:txBody>
      </p:sp>
      <p:sp>
        <p:nvSpPr>
          <p:cNvPr id="10" name="TextBox 10">
            <a:extLst>
              <a:ext uri="{FF2B5EF4-FFF2-40B4-BE49-F238E27FC236}">
                <a16:creationId xmlns:a16="http://schemas.microsoft.com/office/drawing/2014/main" id="{2DCBE859-081E-AE50-82DA-BA7F73568C00}"/>
              </a:ext>
            </a:extLst>
          </p:cNvPr>
          <p:cNvSpPr txBox="1"/>
          <p:nvPr/>
        </p:nvSpPr>
        <p:spPr>
          <a:xfrm>
            <a:off x="369703" y="3181845"/>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פיקוח על הבנקים.</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49E2CD77-C44E-72CA-5133-C4653F544EC8}"/>
              </a:ext>
            </a:extLst>
          </p:cNvPr>
          <p:cNvSpPr txBox="1"/>
          <p:nvPr/>
        </p:nvSpPr>
        <p:spPr>
          <a:xfrm>
            <a:off x="369703" y="4789446"/>
            <a:ext cx="8692516"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פיקוח על המחירים בשוק.</a:t>
            </a:r>
            <a:endParaRPr lang="ar-EG" sz="3600" dirty="0">
              <a:solidFill>
                <a:srgbClr val="172427"/>
              </a:solidFill>
              <a:rtl/>
            </a:endParaRPr>
          </a:p>
        </p:txBody>
      </p:sp>
      <p:sp>
        <p:nvSpPr>
          <p:cNvPr id="13" name="TextBox 13">
            <a:extLst>
              <a:ext uri="{FF2B5EF4-FFF2-40B4-BE49-F238E27FC236}">
                <a16:creationId xmlns:a16="http://schemas.microsoft.com/office/drawing/2014/main" id="{461BE4BD-D392-F5FC-CEA1-B329FC390C6A}"/>
              </a:ext>
            </a:extLst>
          </p:cNvPr>
          <p:cNvSpPr txBox="1"/>
          <p:nvPr/>
        </p:nvSpPr>
        <p:spPr>
          <a:xfrm>
            <a:off x="369703" y="6397047"/>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הדפסת כסף.</a:t>
            </a:r>
            <a:endParaRPr lang="ar-EG" sz="3600" dirty="0">
              <a:solidFill>
                <a:srgbClr val="172427"/>
              </a:solidFill>
              <a:rtl/>
            </a:endParaRPr>
          </a:p>
        </p:txBody>
      </p:sp>
      <p:sp>
        <p:nvSpPr>
          <p:cNvPr id="16" name="TextBox 16">
            <a:extLst>
              <a:ext uri="{FF2B5EF4-FFF2-40B4-BE49-F238E27FC236}">
                <a16:creationId xmlns:a16="http://schemas.microsoft.com/office/drawing/2014/main" id="{42AB8EBD-1A64-8C7B-23E0-040B9316881E}"/>
              </a:ext>
            </a:extLst>
          </p:cNvPr>
          <p:cNvSpPr txBox="1"/>
          <p:nvPr/>
        </p:nvSpPr>
        <p:spPr>
          <a:xfrm>
            <a:off x="369703" y="8004648"/>
            <a:ext cx="869243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lIns="0" tIns="0" rIns="0" bIns="0" rtlCol="0" anchor="t">
            <a:spAutoFit/>
          </a:bodyPr>
          <a:lstStyle/>
          <a:p>
            <a:pPr algn="r" rtl="1">
              <a:lnSpc>
                <a:spcPts val="6048"/>
              </a:lnSpc>
            </a:pPr>
            <a:r>
              <a:rPr lang="he-IL" sz="3600" dirty="0">
                <a:solidFill>
                  <a:srgbClr val="172427"/>
                </a:solidFill>
                <a:rtl/>
              </a:rPr>
              <a:t>קביעת גובה הריבית במשק.</a:t>
            </a:r>
            <a:endParaRPr lang="ar-EG" sz="3600" dirty="0">
              <a:solidFill>
                <a:srgbClr val="172427"/>
              </a:solidFill>
              <a:rtl/>
            </a:endParaRPr>
          </a:p>
        </p:txBody>
      </p:sp>
      <p:sp>
        <p:nvSpPr>
          <p:cNvPr id="18" name="Freeform 18" descr="התשובה היא קביעת גובה הריבית במשק">
            <a:extLst>
              <a:ext uri="{FF2B5EF4-FFF2-40B4-BE49-F238E27FC236}">
                <a16:creationId xmlns:a16="http://schemas.microsoft.com/office/drawing/2014/main" id="{CF6F63FD-CECB-ADE6-EF42-A155EBFF1053}"/>
              </a:ext>
            </a:extLst>
          </p:cNvPr>
          <p:cNvSpPr/>
          <p:nvPr/>
        </p:nvSpPr>
        <p:spPr>
          <a:xfrm>
            <a:off x="539715" y="7418307"/>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136395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3F46E-8AFD-375B-2006-E0AFD87B691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CCEB78F-F33E-0124-1114-69CE87FB49F2}"/>
              </a:ext>
              <a:ext uri="{C183D7F6-B498-43B3-948B-1728B52AA6E4}">
                <adec:decorative xmlns:adec="http://schemas.microsoft.com/office/drawing/2017/decorative" val="1"/>
              </a:ext>
            </a:extLst>
          </p:cNvPr>
          <p:cNvGrpSpPr/>
          <p:nvPr/>
        </p:nvGrpSpPr>
        <p:grpSpPr>
          <a:xfrm>
            <a:off x="11294533" y="922397"/>
            <a:ext cx="5060054" cy="3867049"/>
            <a:chOff x="0" y="0"/>
            <a:chExt cx="9620352" cy="4868987"/>
          </a:xfrm>
        </p:grpSpPr>
        <p:sp>
          <p:nvSpPr>
            <p:cNvPr id="3" name="Freeform 3">
              <a:extLst>
                <a:ext uri="{FF2B5EF4-FFF2-40B4-BE49-F238E27FC236}">
                  <a16:creationId xmlns:a16="http://schemas.microsoft.com/office/drawing/2014/main" id="{ED8A7E35-B0D1-478C-CF75-EEEDF256D66A}"/>
                </a:ext>
              </a:extLst>
            </p:cNvPr>
            <p:cNvSpPr/>
            <p:nvPr/>
          </p:nvSpPr>
          <p:spPr>
            <a:xfrm>
              <a:off x="0" y="0"/>
              <a:ext cx="9620377" cy="4869038"/>
            </a:xfrm>
            <a:custGeom>
              <a:avLst/>
              <a:gdLst/>
              <a:ahLst/>
              <a:cxnLst/>
              <a:rect l="l" t="t" r="r" b="b"/>
              <a:pathLst>
                <a:path w="9620377" h="4869038">
                  <a:moveTo>
                    <a:pt x="0" y="0"/>
                  </a:moveTo>
                  <a:lnTo>
                    <a:pt x="9620377" y="0"/>
                  </a:lnTo>
                  <a:lnTo>
                    <a:pt x="9620377" y="4869038"/>
                  </a:lnTo>
                  <a:lnTo>
                    <a:pt x="0" y="4869038"/>
                  </a:lnTo>
                  <a:lnTo>
                    <a:pt x="0" y="0"/>
                  </a:lnTo>
                  <a:close/>
                </a:path>
              </a:pathLst>
            </a:custGeom>
            <a:blipFill>
              <a:blip r:embed="rId2"/>
              <a:stretch>
                <a:fillRect t="-139" b="-138"/>
              </a:stretch>
            </a:blipFill>
          </p:spPr>
          <p:txBody>
            <a:bodyPr/>
            <a:lstStyle/>
            <a:p>
              <a:endParaRPr lang="he-IL" dirty="0">
                <a:latin typeface="Arial" panose="020B0604020202020204" pitchFamily="34" charset="0"/>
              </a:endParaRPr>
            </a:p>
          </p:txBody>
        </p:sp>
      </p:grpSp>
      <p:sp>
        <p:nvSpPr>
          <p:cNvPr id="21" name="Google Shape;282;p22">
            <a:extLst>
              <a:ext uri="{FF2B5EF4-FFF2-40B4-BE49-F238E27FC236}">
                <a16:creationId xmlns:a16="http://schemas.microsoft.com/office/drawing/2014/main" id="{9BAB2725-20B4-F5BF-2080-BC02EFDE4A99}"/>
              </a:ext>
            </a:extLst>
          </p:cNvPr>
          <p:cNvSpPr txBox="1">
            <a:spLocks noGrp="1"/>
          </p:cNvSpPr>
          <p:nvPr>
            <p:ph type="title" idx="4294967295"/>
          </p:nvPr>
        </p:nvSpPr>
        <p:spPr>
          <a:xfrm>
            <a:off x="5426758" y="586432"/>
            <a:ext cx="6158614" cy="112325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ct val="100000"/>
              </a:lnSpc>
              <a:spcBef>
                <a:spcPts val="0"/>
              </a:spcBef>
              <a:spcAft>
                <a:spcPts val="0"/>
              </a:spcAft>
              <a:buClr>
                <a:srgbClr val="7B024D"/>
              </a:buClr>
              <a:buSzPts val="7299"/>
              <a:buFont typeface="Arial"/>
              <a:buNone/>
              <a:tabLst/>
              <a:defRPr/>
            </a:pPr>
            <a:r>
              <a:rPr kumimoji="0" lang="he-IL" sz="7299" b="1" i="0" u="none" strike="noStrike" kern="0" cap="none" spc="0" normalizeH="0" baseline="0" noProof="0" dirty="0">
                <a:ln>
                  <a:noFill/>
                </a:ln>
                <a:solidFill>
                  <a:srgbClr val="7B024D"/>
                </a:solidFill>
                <a:effectLst/>
                <a:uLnTx/>
                <a:uFillTx/>
                <a:latin typeface="Arial"/>
                <a:ea typeface="Arial"/>
                <a:cs typeface="Arial"/>
                <a:sym typeface="Arial"/>
              </a:rPr>
              <a:t>אז מה למדנו?</a:t>
            </a:r>
            <a:endParaRPr kumimoji="0" lang="he-IL" sz="48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Box 4">
            <a:extLst>
              <a:ext uri="{FF2B5EF4-FFF2-40B4-BE49-F238E27FC236}">
                <a16:creationId xmlns:a16="http://schemas.microsoft.com/office/drawing/2014/main" id="{B13600D5-CB7C-867F-5E3D-7ADFD2D71D42}"/>
              </a:ext>
            </a:extLst>
          </p:cNvPr>
          <p:cNvSpPr txBox="1"/>
          <p:nvPr/>
        </p:nvSpPr>
        <p:spPr>
          <a:xfrm>
            <a:off x="11585385" y="1462764"/>
            <a:ext cx="4769202" cy="2855846"/>
          </a:xfrm>
          <a:prstGeom prst="rect">
            <a:avLst/>
          </a:prstGeom>
        </p:spPr>
        <p:txBody>
          <a:bodyPr lIns="0" tIns="0" rIns="0" bIns="0" rtlCol="0" anchor="t">
            <a:spAutoFit/>
          </a:bodyPr>
          <a:lstStyle/>
          <a:p>
            <a:pPr algn="ctr" rtl="1">
              <a:lnSpc>
                <a:spcPts val="7776"/>
              </a:lnSpc>
            </a:pPr>
            <a:r>
              <a:rPr lang="he-IL" sz="3600" dirty="0">
                <a:rtl/>
              </a:rPr>
              <a:t>איך העלאת ריבית בנק ישראל משפיעה על גובה </a:t>
            </a:r>
            <a:r>
              <a:rPr lang="he-IL" sz="3600" dirty="0">
                <a:solidFill>
                  <a:srgbClr val="000000"/>
                </a:solidFill>
                <a:latin typeface="Arial"/>
                <a:ea typeface="Arial"/>
                <a:cs typeface="Arial"/>
                <a:sym typeface="Arial"/>
                <a:rtl/>
              </a:rPr>
              <a:t>האינפלציה?</a:t>
            </a:r>
          </a:p>
        </p:txBody>
      </p:sp>
      <p:sp>
        <p:nvSpPr>
          <p:cNvPr id="10" name="TextBox 10">
            <a:extLst>
              <a:ext uri="{FF2B5EF4-FFF2-40B4-BE49-F238E27FC236}">
                <a16:creationId xmlns:a16="http://schemas.microsoft.com/office/drawing/2014/main" id="{91F68924-D712-D31E-13B6-A801EECFC768}"/>
              </a:ext>
            </a:extLst>
          </p:cNvPr>
          <p:cNvSpPr txBox="1"/>
          <p:nvPr/>
        </p:nvSpPr>
        <p:spPr>
          <a:xfrm>
            <a:off x="369702" y="3181845"/>
            <a:ext cx="10451811"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כדאיות החיסכון תעלה, הצריכה והאינפלציה ירדו.</a:t>
            </a:r>
            <a:endParaRPr lang="ar-EG" sz="3600" dirty="0">
              <a:solidFill>
                <a:srgbClr val="172427"/>
              </a:solidFill>
              <a:latin typeface="Arial"/>
              <a:ea typeface="Arial"/>
              <a:cs typeface="Arial"/>
              <a:sym typeface="Arial"/>
              <a:rtl/>
            </a:endParaRPr>
          </a:p>
        </p:txBody>
      </p:sp>
      <p:sp>
        <p:nvSpPr>
          <p:cNvPr id="7" name="TextBox 7">
            <a:extLst>
              <a:ext uri="{FF2B5EF4-FFF2-40B4-BE49-F238E27FC236}">
                <a16:creationId xmlns:a16="http://schemas.microsoft.com/office/drawing/2014/main" id="{0645FD77-0714-0913-A07F-69553D2A795C}"/>
              </a:ext>
            </a:extLst>
          </p:cNvPr>
          <p:cNvSpPr txBox="1"/>
          <p:nvPr/>
        </p:nvSpPr>
        <p:spPr>
          <a:xfrm>
            <a:off x="369702" y="4789446"/>
            <a:ext cx="10532679"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כדאיות החיסכון תרד, הצריכה והאינפלציה יעלו.</a:t>
            </a:r>
            <a:endParaRPr lang="ar-EG" sz="3600" dirty="0">
              <a:solidFill>
                <a:srgbClr val="172427"/>
              </a:solidFill>
              <a:rtl/>
            </a:endParaRPr>
          </a:p>
        </p:txBody>
      </p:sp>
      <p:sp>
        <p:nvSpPr>
          <p:cNvPr id="13" name="TextBox 13">
            <a:extLst>
              <a:ext uri="{FF2B5EF4-FFF2-40B4-BE49-F238E27FC236}">
                <a16:creationId xmlns:a16="http://schemas.microsoft.com/office/drawing/2014/main" id="{9491BD16-C3AB-0DE3-C2B8-A72DB9BDD55F}"/>
              </a:ext>
            </a:extLst>
          </p:cNvPr>
          <p:cNvSpPr txBox="1"/>
          <p:nvPr/>
        </p:nvSpPr>
        <p:spPr>
          <a:xfrm>
            <a:off x="369703" y="6397047"/>
            <a:ext cx="10486810"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כדאיות החיסכון תרד, הצריכה תעלה והאינפלציה תרד.</a:t>
            </a:r>
            <a:endParaRPr lang="ar-EG" sz="3600" dirty="0">
              <a:solidFill>
                <a:srgbClr val="172427"/>
              </a:solidFill>
              <a:rtl/>
            </a:endParaRPr>
          </a:p>
        </p:txBody>
      </p:sp>
      <p:sp>
        <p:nvSpPr>
          <p:cNvPr id="16" name="TextBox 16">
            <a:extLst>
              <a:ext uri="{FF2B5EF4-FFF2-40B4-BE49-F238E27FC236}">
                <a16:creationId xmlns:a16="http://schemas.microsoft.com/office/drawing/2014/main" id="{70A3E708-1603-3DF3-4003-592861A5A1D8}"/>
              </a:ext>
            </a:extLst>
          </p:cNvPr>
          <p:cNvSpPr txBox="1"/>
          <p:nvPr/>
        </p:nvSpPr>
        <p:spPr>
          <a:xfrm>
            <a:off x="369703" y="8004648"/>
            <a:ext cx="10486810" cy="682174"/>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lIns="0" tIns="0" rIns="0" bIns="0" rtlCol="0" anchor="t">
            <a:spAutoFit/>
          </a:bodyPr>
          <a:lstStyle/>
          <a:p>
            <a:pPr algn="r" rtl="1">
              <a:lnSpc>
                <a:spcPts val="6048"/>
              </a:lnSpc>
            </a:pPr>
            <a:r>
              <a:rPr lang="he-IL" sz="3600" dirty="0">
                <a:solidFill>
                  <a:srgbClr val="172427"/>
                </a:solidFill>
                <a:rtl/>
              </a:rPr>
              <a:t>כדאיות החיסכון תרד, הצריכה תרד והאינפלציה תעלה.</a:t>
            </a:r>
            <a:endParaRPr lang="ar-EG" sz="3600" dirty="0">
              <a:solidFill>
                <a:srgbClr val="172427"/>
              </a:solidFill>
              <a:rtl/>
            </a:endParaRPr>
          </a:p>
        </p:txBody>
      </p:sp>
      <p:sp>
        <p:nvSpPr>
          <p:cNvPr id="18" name="Freeform 18" descr="התשובה היא כדאיות החיסכון תעלה, הצריכה והאינפלציה ירדו">
            <a:extLst>
              <a:ext uri="{FF2B5EF4-FFF2-40B4-BE49-F238E27FC236}">
                <a16:creationId xmlns:a16="http://schemas.microsoft.com/office/drawing/2014/main" id="{87B253BC-60E7-7019-CE70-213622744585}"/>
              </a:ext>
            </a:extLst>
          </p:cNvPr>
          <p:cNvSpPr/>
          <p:nvPr/>
        </p:nvSpPr>
        <p:spPr>
          <a:xfrm>
            <a:off x="844501" y="2529716"/>
            <a:ext cx="1918430" cy="1630680"/>
          </a:xfrm>
          <a:custGeom>
            <a:avLst/>
            <a:gdLst/>
            <a:ahLst/>
            <a:cxnLst/>
            <a:rect l="l" t="t" r="r" b="b"/>
            <a:pathLst>
              <a:path w="2557907" h="2174240">
                <a:moveTo>
                  <a:pt x="0" y="0"/>
                </a:moveTo>
                <a:lnTo>
                  <a:pt x="2557907" y="0"/>
                </a:lnTo>
                <a:lnTo>
                  <a:pt x="2557907" y="2174240"/>
                </a:lnTo>
                <a:lnTo>
                  <a:pt x="0" y="2174240"/>
                </a:lnTo>
                <a:lnTo>
                  <a:pt x="0" y="0"/>
                </a:lnTo>
                <a:close/>
              </a:path>
            </a:pathLst>
          </a:custGeom>
          <a:blipFill>
            <a:blip r:embed="rId3"/>
            <a:stretch>
              <a:fillRect l="-23" r="-25" b="-1"/>
            </a:stretch>
          </a:blipFill>
        </p:spPr>
        <p:txBody>
          <a:bodyPr/>
          <a:lstStyle/>
          <a:p>
            <a:endParaRPr lang="he-IL" dirty="0">
              <a:latin typeface="Arial" panose="020B0604020202020204" pitchFamily="34" charset="0"/>
            </a:endParaRPr>
          </a:p>
        </p:txBody>
      </p:sp>
    </p:spTree>
    <p:extLst>
      <p:ext uri="{BB962C8B-B14F-4D97-AF65-F5344CB8AC3E}">
        <p14:creationId xmlns:p14="http://schemas.microsoft.com/office/powerpoint/2010/main" val="2916634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385E827-AA73-FF89-9FE1-EC87283D61EB}"/>
              </a:ext>
            </a:extLst>
          </p:cNvPr>
          <p:cNvSpPr txBox="1">
            <a:spLocks noGrp="1"/>
          </p:cNvSpPr>
          <p:nvPr>
            <p:ph type="title" idx="4294967295"/>
          </p:nvPr>
        </p:nvSpPr>
        <p:spPr>
          <a:xfrm>
            <a:off x="3565742" y="483617"/>
            <a:ext cx="11944940" cy="16899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5400" b="1" i="0" u="none" strike="noStrike" kern="0" cap="none" spc="0" normalizeH="0" baseline="0" noProof="0" dirty="0">
                <a:ln>
                  <a:noFill/>
                </a:ln>
                <a:solidFill>
                  <a:srgbClr val="7B024D"/>
                </a:solidFill>
                <a:effectLst/>
                <a:uLnTx/>
                <a:uFillTx/>
                <a:latin typeface="Arial"/>
                <a:ea typeface="Arial"/>
                <a:cs typeface="Arial"/>
                <a:sym typeface="Arial"/>
              </a:rPr>
              <a:t>איך החלטת בנק ישראל להפחית את הריבית, תשפיע על משפחת לוי?</a:t>
            </a:r>
            <a:endParaRPr kumimoji="0" lang="he-IL" sz="5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 name="תמונה 7" descr="תמונה למשפחת לוי כשהם מקבלים הודה עח הפחתה בריבית">
            <a:extLst>
              <a:ext uri="{FF2B5EF4-FFF2-40B4-BE49-F238E27FC236}">
                <a16:creationId xmlns:a16="http://schemas.microsoft.com/office/drawing/2014/main" id="{4922D4AB-C9A9-F857-40DC-3E32BD3B5BA5}"/>
              </a:ext>
            </a:extLst>
          </p:cNvPr>
          <p:cNvPicPr>
            <a:picLocks noChangeAspect="1"/>
          </p:cNvPicPr>
          <p:nvPr/>
        </p:nvPicPr>
        <p:blipFill>
          <a:blip r:embed="rId2"/>
          <a:stretch>
            <a:fillRect/>
          </a:stretch>
        </p:blipFill>
        <p:spPr>
          <a:xfrm>
            <a:off x="2989016" y="2873221"/>
            <a:ext cx="11781212" cy="6408335"/>
          </a:xfrm>
          <a:prstGeom prst="rect">
            <a:avLst/>
          </a:prstGeom>
        </p:spPr>
      </p:pic>
      <p:sp>
        <p:nvSpPr>
          <p:cNvPr id="3" name="Freeform 3">
            <a:extLst>
              <a:ext uri="{C183D7F6-B498-43B3-948B-1728B52AA6E4}">
                <adec:decorative xmlns:adec="http://schemas.microsoft.com/office/drawing/2017/decorative" val="1"/>
              </a:ext>
            </a:extLst>
          </p:cNvPr>
          <p:cNvSpPr/>
          <p:nvPr/>
        </p:nvSpPr>
        <p:spPr>
          <a:xfrm flipH="1">
            <a:off x="9534285" y="2079907"/>
            <a:ext cx="5976397" cy="3063593"/>
          </a:xfrm>
          <a:custGeom>
            <a:avLst/>
            <a:gdLst/>
            <a:ahLst/>
            <a:cxnLst/>
            <a:rect l="l" t="t" r="r" b="b"/>
            <a:pathLst>
              <a:path w="7315200" h="4023360">
                <a:moveTo>
                  <a:pt x="7315200" y="0"/>
                </a:moveTo>
                <a:lnTo>
                  <a:pt x="0" y="0"/>
                </a:lnTo>
                <a:lnTo>
                  <a:pt x="0" y="4023360"/>
                </a:lnTo>
                <a:lnTo>
                  <a:pt x="7315200" y="4023360"/>
                </a:lnTo>
                <a:lnTo>
                  <a:pt x="731520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a:p>
        </p:txBody>
      </p:sp>
      <p:sp>
        <p:nvSpPr>
          <p:cNvPr id="4" name="TextBox 4"/>
          <p:cNvSpPr txBox="1"/>
          <p:nvPr/>
        </p:nvSpPr>
        <p:spPr>
          <a:xfrm>
            <a:off x="11589323" y="2173605"/>
            <a:ext cx="2855171" cy="2036007"/>
          </a:xfrm>
          <a:prstGeom prst="rect">
            <a:avLst/>
          </a:prstGeom>
        </p:spPr>
        <p:txBody>
          <a:bodyPr wrap="square" lIns="0" tIns="0" rIns="0" bIns="0" rtlCol="0" anchor="t">
            <a:spAutoFit/>
          </a:bodyPr>
          <a:lstStyle/>
          <a:p>
            <a:pPr algn="ctr" rtl="1">
              <a:lnSpc>
                <a:spcPts val="8466"/>
              </a:lnSpc>
            </a:pPr>
            <a:r>
              <a:rPr lang="he-IL" sz="4400" b="1" dirty="0">
                <a:solidFill>
                  <a:srgbClr val="000000"/>
                </a:solidFill>
                <a:latin typeface="Rubik Bold"/>
                <a:ea typeface="Rubik Bold"/>
                <a:cs typeface="+mn-cs"/>
                <a:sym typeface="Rubik Bold"/>
                <a:rtl/>
              </a:rPr>
              <a:t>נחסוך פחות</a:t>
            </a:r>
          </a:p>
          <a:p>
            <a:pPr algn="ctr" rtl="1">
              <a:lnSpc>
                <a:spcPts val="8466"/>
              </a:lnSpc>
              <a:spcBef>
                <a:spcPct val="0"/>
              </a:spcBef>
            </a:pPr>
            <a:r>
              <a:rPr lang="he-IL" sz="4400" b="1" dirty="0">
                <a:solidFill>
                  <a:srgbClr val="000000"/>
                </a:solidFill>
                <a:latin typeface="Rubik Bold"/>
                <a:ea typeface="Rubik Bold"/>
                <a:cs typeface="+mn-cs"/>
                <a:sym typeface="Rubik Bold"/>
                <a:rtl/>
              </a:rPr>
              <a:t>ונלווה יותר!</a:t>
            </a:r>
          </a:p>
        </p:txBody>
      </p:sp>
      <p:sp>
        <p:nvSpPr>
          <p:cNvPr id="7" name="Freeform 3">
            <a:extLst>
              <a:ext uri="{FF2B5EF4-FFF2-40B4-BE49-F238E27FC236}">
                <a16:creationId xmlns:a16="http://schemas.microsoft.com/office/drawing/2014/main" id="{533B19B6-94D4-6947-5EC5-CFF20F3227BD}"/>
              </a:ext>
              <a:ext uri="{C183D7F6-B498-43B3-948B-1728B52AA6E4}">
                <adec:decorative xmlns:adec="http://schemas.microsoft.com/office/drawing/2017/decorative" val="1"/>
              </a:ext>
            </a:extLst>
          </p:cNvPr>
          <p:cNvSpPr/>
          <p:nvPr/>
        </p:nvSpPr>
        <p:spPr>
          <a:xfrm>
            <a:off x="855307" y="2079906"/>
            <a:ext cx="5976397" cy="3063593"/>
          </a:xfrm>
          <a:custGeom>
            <a:avLst/>
            <a:gdLst/>
            <a:ahLst/>
            <a:cxnLst/>
            <a:rect l="l" t="t" r="r" b="b"/>
            <a:pathLst>
              <a:path w="7315200" h="4023360">
                <a:moveTo>
                  <a:pt x="7315200" y="0"/>
                </a:moveTo>
                <a:lnTo>
                  <a:pt x="0" y="0"/>
                </a:lnTo>
                <a:lnTo>
                  <a:pt x="0" y="4023360"/>
                </a:lnTo>
                <a:lnTo>
                  <a:pt x="7315200" y="4023360"/>
                </a:lnTo>
                <a:lnTo>
                  <a:pt x="7315200" y="0"/>
                </a:lnTo>
                <a:close/>
              </a:path>
            </a:pathLst>
          </a:custGeom>
          <a:blipFill>
            <a:blip>
              <a:extLst>
                <a:ext uri="{96DAC541-7B7A-43D3-8B79-37D633B846F1}">
                  <asvg:svgBlip xmlns:asvg="http://schemas.microsoft.com/office/drawing/2016/SVG/main" r:embed="rId3"/>
                </a:ext>
              </a:extLst>
            </a:blip>
            <a:stretch>
              <a:fillRect/>
            </a:stretch>
          </a:blipFill>
          <a:scene3d>
            <a:camera prst="orthographicFront">
              <a:rot lat="0" lon="20699996" rev="0"/>
            </a:camera>
            <a:lightRig rig="threePt" dir="t"/>
          </a:scene3d>
        </p:spPr>
        <p:txBody>
          <a:bodyPr/>
          <a:lstStyle/>
          <a:p>
            <a:endParaRPr lang="he-IL" dirty="0"/>
          </a:p>
        </p:txBody>
      </p:sp>
      <p:sp>
        <p:nvSpPr>
          <p:cNvPr id="9" name="TextBox 4">
            <a:extLst>
              <a:ext uri="{FF2B5EF4-FFF2-40B4-BE49-F238E27FC236}">
                <a16:creationId xmlns:a16="http://schemas.microsoft.com/office/drawing/2014/main" id="{C9538846-C99E-2FA9-231C-7077A89F800E}"/>
              </a:ext>
            </a:extLst>
          </p:cNvPr>
          <p:cNvSpPr txBox="1"/>
          <p:nvPr/>
        </p:nvSpPr>
        <p:spPr>
          <a:xfrm>
            <a:off x="1873045" y="2947734"/>
            <a:ext cx="2855171" cy="945965"/>
          </a:xfrm>
          <a:prstGeom prst="rect">
            <a:avLst/>
          </a:prstGeom>
        </p:spPr>
        <p:txBody>
          <a:bodyPr wrap="square" lIns="0" tIns="0" rIns="0" bIns="0" rtlCol="0" anchor="t">
            <a:spAutoFit/>
          </a:bodyPr>
          <a:lstStyle/>
          <a:p>
            <a:pPr algn="ctr" rtl="1">
              <a:lnSpc>
                <a:spcPts val="8466"/>
              </a:lnSpc>
            </a:pPr>
            <a:r>
              <a:rPr lang="he-IL" sz="4400" b="1" dirty="0">
                <a:solidFill>
                  <a:srgbClr val="000000"/>
                </a:solidFill>
                <a:latin typeface="Rubik Bold"/>
                <a:ea typeface="Rubik Bold"/>
                <a:cs typeface="+mn-cs"/>
                <a:sym typeface="Rubik Bold"/>
                <a:rtl/>
              </a:rPr>
              <a:t>נגדיל צריכה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7" grpId="0" animBg="1"/>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63139-E828-7D85-1318-B4D5DBB99515}"/>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89D9C06-0FDF-DEF9-433E-7E2597A980FB}"/>
              </a:ext>
            </a:extLst>
          </p:cNvPr>
          <p:cNvSpPr txBox="1">
            <a:spLocks noGrp="1"/>
          </p:cNvSpPr>
          <p:nvPr>
            <p:ph type="title" idx="4294967295"/>
          </p:nvPr>
        </p:nvSpPr>
        <p:spPr>
          <a:xfrm>
            <a:off x="3565742" y="483617"/>
            <a:ext cx="11944940" cy="20397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he-IL" sz="5400" b="1" i="0" u="none" strike="noStrike" kern="0" cap="none" spc="0" normalizeH="0" baseline="0" noProof="0" dirty="0">
                <a:ln>
                  <a:noFill/>
                </a:ln>
                <a:solidFill>
                  <a:srgbClr val="7B024D"/>
                </a:solidFill>
                <a:effectLst/>
                <a:uLnTx/>
                <a:uFillTx/>
                <a:latin typeface="Arial"/>
                <a:ea typeface="Arial"/>
                <a:cs typeface="Arial"/>
                <a:sym typeface="Arial"/>
              </a:rPr>
              <a:t>מה יקרה במשק אם כל המשפחות שקרויות "לוי"</a:t>
            </a:r>
            <a:r>
              <a:rPr kumimoji="0" lang="en-US" sz="5400" b="1" i="0" u="none" strike="noStrike" kern="0" cap="none" spc="0" normalizeH="0" baseline="0" noProof="0" dirty="0">
                <a:ln>
                  <a:noFill/>
                </a:ln>
                <a:solidFill>
                  <a:srgbClr val="7B024D"/>
                </a:solidFill>
                <a:effectLst/>
                <a:uLnTx/>
                <a:uFillTx/>
                <a:latin typeface="Arial"/>
                <a:ea typeface="Arial"/>
                <a:cs typeface="Arial"/>
                <a:sym typeface="Arial"/>
              </a:rPr>
              <a:t> </a:t>
            </a:r>
            <a:r>
              <a:rPr kumimoji="0" lang="he-IL" sz="5400" b="1" i="0" u="none" strike="noStrike" kern="0" cap="none" spc="0" normalizeH="0" baseline="0" noProof="0" dirty="0">
                <a:ln>
                  <a:noFill/>
                </a:ln>
                <a:solidFill>
                  <a:srgbClr val="7B024D"/>
                </a:solidFill>
                <a:effectLst/>
                <a:uLnTx/>
                <a:uFillTx/>
                <a:latin typeface="Arial"/>
                <a:ea typeface="Arial"/>
                <a:cs typeface="Arial"/>
                <a:sym typeface="Arial"/>
              </a:rPr>
              <a:t>ינהגו כמו אלון ודנה לוי שלנו?</a:t>
            </a:r>
            <a:endParaRPr kumimoji="0" lang="he-IL" sz="5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8" name="תמונה 7" descr="תמונה של הרבה משפחות כמו משפחת לוי">
            <a:extLst>
              <a:ext uri="{FF2B5EF4-FFF2-40B4-BE49-F238E27FC236}">
                <a16:creationId xmlns:a16="http://schemas.microsoft.com/office/drawing/2014/main" id="{6F0EAA06-1A37-639C-9F20-C1A000D21E20}"/>
              </a:ext>
            </a:extLst>
          </p:cNvPr>
          <p:cNvPicPr>
            <a:picLocks noChangeAspect="1"/>
          </p:cNvPicPr>
          <p:nvPr/>
        </p:nvPicPr>
        <p:blipFill>
          <a:blip r:embed="rId2"/>
          <a:stretch>
            <a:fillRect/>
          </a:stretch>
        </p:blipFill>
        <p:spPr>
          <a:xfrm>
            <a:off x="814178" y="2946400"/>
            <a:ext cx="3749859" cy="2039718"/>
          </a:xfrm>
          <a:prstGeom prst="rect">
            <a:avLst/>
          </a:prstGeom>
        </p:spPr>
      </p:pic>
      <p:pic>
        <p:nvPicPr>
          <p:cNvPr id="2" name="תמונה 1">
            <a:extLst>
              <a:ext uri="{FF2B5EF4-FFF2-40B4-BE49-F238E27FC236}">
                <a16:creationId xmlns:a16="http://schemas.microsoft.com/office/drawing/2014/main" id="{B314CD14-3123-AB04-2F1E-996179A6BE1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437911" y="2946400"/>
            <a:ext cx="3749859" cy="2039718"/>
          </a:xfrm>
          <a:prstGeom prst="rect">
            <a:avLst/>
          </a:prstGeom>
        </p:spPr>
      </p:pic>
      <p:pic>
        <p:nvPicPr>
          <p:cNvPr id="6" name="תמונה 5">
            <a:extLst>
              <a:ext uri="{FF2B5EF4-FFF2-40B4-BE49-F238E27FC236}">
                <a16:creationId xmlns:a16="http://schemas.microsoft.com/office/drawing/2014/main" id="{8B8B79B5-F9EF-90A7-A086-0E327CEF0FF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061644" y="2946400"/>
            <a:ext cx="3749859" cy="2039718"/>
          </a:xfrm>
          <a:prstGeom prst="rect">
            <a:avLst/>
          </a:prstGeom>
        </p:spPr>
      </p:pic>
      <p:pic>
        <p:nvPicPr>
          <p:cNvPr id="10" name="תמונה 9">
            <a:extLst>
              <a:ext uri="{FF2B5EF4-FFF2-40B4-BE49-F238E27FC236}">
                <a16:creationId xmlns:a16="http://schemas.microsoft.com/office/drawing/2014/main" id="{B8BCEEC4-5E63-129D-DE93-274D77371AF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685377" y="2946400"/>
            <a:ext cx="3749859" cy="2039718"/>
          </a:xfrm>
          <a:prstGeom prst="rect">
            <a:avLst/>
          </a:prstGeom>
        </p:spPr>
      </p:pic>
      <p:pic>
        <p:nvPicPr>
          <p:cNvPr id="11" name="תמונה 10">
            <a:extLst>
              <a:ext uri="{FF2B5EF4-FFF2-40B4-BE49-F238E27FC236}">
                <a16:creationId xmlns:a16="http://schemas.microsoft.com/office/drawing/2014/main" id="{FD515B4B-B759-FB1C-73BE-4A6C0C92A2E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342725" y="2946400"/>
            <a:ext cx="3749859" cy="2039718"/>
          </a:xfrm>
          <a:prstGeom prst="rect">
            <a:avLst/>
          </a:prstGeom>
        </p:spPr>
      </p:pic>
      <p:pic>
        <p:nvPicPr>
          <p:cNvPr id="12" name="תמונה 11">
            <a:extLst>
              <a:ext uri="{FF2B5EF4-FFF2-40B4-BE49-F238E27FC236}">
                <a16:creationId xmlns:a16="http://schemas.microsoft.com/office/drawing/2014/main" id="{64571D42-6358-6462-5715-341B73D1E81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683429" y="2946400"/>
            <a:ext cx="3749859" cy="2039718"/>
          </a:xfrm>
          <a:prstGeom prst="rect">
            <a:avLst/>
          </a:prstGeom>
        </p:spPr>
      </p:pic>
      <p:sp>
        <p:nvSpPr>
          <p:cNvPr id="13" name="Title 1">
            <a:extLst>
              <a:ext uri="{FF2B5EF4-FFF2-40B4-BE49-F238E27FC236}">
                <a16:creationId xmlns:a16="http://schemas.microsoft.com/office/drawing/2014/main" id="{3FF8BD20-CCB4-6D64-AFFC-F6C47AA12378}"/>
              </a:ext>
            </a:extLst>
          </p:cNvPr>
          <p:cNvSpPr txBox="1">
            <a:spLocks/>
          </p:cNvSpPr>
          <p:nvPr/>
        </p:nvSpPr>
        <p:spPr>
          <a:xfrm>
            <a:off x="3490296" y="6054683"/>
            <a:ext cx="11944940" cy="2039718"/>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he-IL" sz="5400" b="1" dirty="0">
                <a:solidFill>
                  <a:srgbClr val="7B024D"/>
                </a:solidFill>
              </a:rPr>
              <a:t>האינפלציה עלולה לעלות!</a:t>
            </a:r>
            <a:endParaRPr lang="he-IL" sz="5400" dirty="0"/>
          </a:p>
        </p:txBody>
      </p:sp>
    </p:spTree>
    <p:extLst>
      <p:ext uri="{BB962C8B-B14F-4D97-AF65-F5344CB8AC3E}">
        <p14:creationId xmlns:p14="http://schemas.microsoft.com/office/powerpoint/2010/main" val="398316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607104" y="-224857"/>
            <a:ext cx="18288000" cy="10287000"/>
            <a:chOff x="0" y="0"/>
            <a:chExt cx="24384000" cy="13716000"/>
          </a:xfrm>
        </p:grpSpPr>
        <p:sp>
          <p:nvSpPr>
            <p:cNvPr id="4" name="Freeform 4" descr="תמונה שמכילה סרט מצויר  התיאור נוצר באופן אוטומטי"/>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5" name="Group 5">
            <a:extLst>
              <a:ext uri="{C183D7F6-B498-43B3-948B-1728B52AA6E4}">
                <adec:decorative xmlns:adec="http://schemas.microsoft.com/office/drawing/2017/decorative" val="1"/>
              </a:ext>
            </a:extLst>
          </p:cNvPr>
          <p:cNvGrpSpPr/>
          <p:nvPr/>
        </p:nvGrpSpPr>
        <p:grpSpPr>
          <a:xfrm>
            <a:off x="6322152" y="3480254"/>
            <a:ext cx="4096988" cy="3188522"/>
            <a:chOff x="0" y="0"/>
            <a:chExt cx="5462651" cy="4251363"/>
          </a:xfrm>
        </p:grpSpPr>
        <p:sp>
          <p:nvSpPr>
            <p:cNvPr id="6" name="Freeform 6"/>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7" name="TextBox 7"/>
          <p:cNvSpPr txBox="1"/>
          <p:nvPr/>
        </p:nvSpPr>
        <p:spPr>
          <a:xfrm>
            <a:off x="6624230" y="2661833"/>
            <a:ext cx="4027884"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6311</TotalTime>
  <Words>1604</Words>
  <Application>Microsoft Office PowerPoint</Application>
  <PresentationFormat>מותאם אישית</PresentationFormat>
  <Paragraphs>190</Paragraphs>
  <Slides>29</Slides>
  <Notes>17</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29</vt:i4>
      </vt:variant>
    </vt:vector>
  </HeadingPairs>
  <TitlesOfParts>
    <vt:vector size="35" baseType="lpstr">
      <vt:lpstr>Arial</vt:lpstr>
      <vt:lpstr>Arial Bold</vt:lpstr>
      <vt:lpstr>Calibri</vt:lpstr>
      <vt:lpstr>Gveret Levin AlefAlefAlef</vt:lpstr>
      <vt:lpstr>Rubik Bold</vt:lpstr>
      <vt:lpstr>Office Theme</vt:lpstr>
      <vt:lpstr>כח הקניה של הכסף </vt:lpstr>
      <vt:lpstr>מצגת של PowerPoint‏</vt:lpstr>
      <vt:lpstr>מצגת של PowerPoint‏</vt:lpstr>
      <vt:lpstr>מצגת של PowerPoint‏</vt:lpstr>
      <vt:lpstr>מצגת של PowerPoint‏</vt:lpstr>
      <vt:lpstr>  מה יקרה למחיר סל מוצרים של משפחת לוי בעקבות עליית מחירי הדלק?  </vt:lpstr>
      <vt:lpstr>מצגת של PowerPoint‏</vt:lpstr>
      <vt:lpstr>ממה בנוי סל המוצרים? </vt:lpstr>
      <vt:lpstr>מדד המחירים לצרכן</vt:lpstr>
      <vt:lpstr>מצגת של PowerPoint‏</vt:lpstr>
      <vt:lpstr>איך מחשבים את המדד? תרגיל כיתה   </vt:lpstr>
      <vt:lpstr>מה המשמעות של עליית מדד המחירים לצרכן ברצף של כמה חודשים?</vt:lpstr>
      <vt:lpstr>שני גורמים מרכזיים הובילו לעליית המחירים: </vt:lpstr>
      <vt:lpstr>מהי אינפלציה וכיצד מתפתחת? צפו בסרטון עד לדקה 0:37</vt:lpstr>
      <vt:lpstr>אז מה למדנו?</vt:lpstr>
      <vt:lpstr>אז מה למדנו?</vt:lpstr>
      <vt:lpstr>אז מה למדנו?</vt:lpstr>
      <vt:lpstr>אינפלציה ושרינקפלציה- שני צדדים של אותו המטבע</vt:lpstr>
      <vt:lpstr>אינפלציה ושרינקפלציה- שני צדדים של אותו המטבע</vt:lpstr>
      <vt:lpstr>מצגת של PowerPoint‏</vt:lpstr>
      <vt:lpstr> שרינקפלציה   Shrinkflation </vt:lpstr>
      <vt:lpstr>כיצד בנק ישראל מתמודד עם אינפלציה? צפו בסרטון מדקה 0:37</vt:lpstr>
      <vt:lpstr>אז מה למדנו?</vt:lpstr>
      <vt:lpstr>אז מה למדנו?</vt:lpstr>
      <vt:lpstr>אז מה למדנו?</vt:lpstr>
      <vt:lpstr>אז מה למדנו?</vt:lpstr>
      <vt:lpstr>איך החלטת בנק ישראל להפחית את הריבית, תשפיע על משפחת לוי?</vt:lpstr>
      <vt:lpstr>מה יקרה במשק אם כל המשפחות שקרויות "לוי" ינהגו כמו אלון ודנה לוי שלנו?</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USER001</dc:creator>
  <cp:lastModifiedBy>מאור בלילטי</cp:lastModifiedBy>
  <cp:revision>25</cp:revision>
  <dcterms:created xsi:type="dcterms:W3CDTF">2006-08-16T00:00:00Z</dcterms:created>
  <dcterms:modified xsi:type="dcterms:W3CDTF">2026-08-05T16:09:31Z</dcterms:modified>
</cp:coreProperties>
</file>