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2"/>
  </p:notesMasterIdLst>
  <p:sldIdLst>
    <p:sldId id="256" r:id="rId2"/>
    <p:sldId id="294" r:id="rId3"/>
    <p:sldId id="257" r:id="rId4"/>
    <p:sldId id="258" r:id="rId5"/>
    <p:sldId id="259" r:id="rId6"/>
    <p:sldId id="260" r:id="rId7"/>
    <p:sldId id="261" r:id="rId8"/>
    <p:sldId id="262" r:id="rId9"/>
    <p:sldId id="295"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96" r:id="rId35"/>
    <p:sldId id="288" r:id="rId36"/>
    <p:sldId id="289" r:id="rId37"/>
    <p:sldId id="290" r:id="rId38"/>
    <p:sldId id="291" r:id="rId39"/>
    <p:sldId id="292" r:id="rId40"/>
    <p:sldId id="308" r:id="rId41"/>
  </p:sldIdLst>
  <p:sldSz cx="18288000" cy="10287000"/>
  <p:notesSz cx="6858000" cy="9144000"/>
  <p:embeddedFontLst>
    <p:embeddedFont>
      <p:font typeface="Rubik" panose="020B0604020202020204" charset="-79"/>
      <p:regular r:id="rId43"/>
      <p:bold r:id="rId44"/>
      <p:italic r:id="rId45"/>
      <p:boldItalic r:id="rId46"/>
    </p:embeddedFont>
    <p:embeddedFont>
      <p:font typeface="Rubik Bold" panose="020B0604020202020204" charset="-79"/>
      <p:regular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73123" autoAdjust="0"/>
  </p:normalViewPr>
  <p:slideViewPr>
    <p:cSldViewPr>
      <p:cViewPr varScale="1">
        <p:scale>
          <a:sx n="54" d="100"/>
          <a:sy n="54" d="100"/>
        </p:scale>
        <p:origin x="173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font" Target="fonts/font5.fntdata"/><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atin typeface="Arial" panose="020B0604020202020204" pitchFamily="34" charset="0"/>
              </a:defRPr>
            </a:lvl1pPr>
          </a:lstStyle>
          <a:p>
            <a:endParaRPr lang="cs-CZ" dirty="0"/>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atin typeface="Arial" panose="020B0604020202020204" pitchFamily="34" charset="0"/>
              </a:defRPr>
            </a:lvl1pPr>
          </a:lstStyle>
          <a:p>
            <a:fld id="{B7268E1E-0E44-426D-905E-8AD9B19D2182}" type="datetimeFigureOut">
              <a:rPr lang="cs-CZ" smtClean="0"/>
              <a:pPr/>
              <a:t>09.08.2026</a:t>
            </a:fld>
            <a:endParaRPr lang="cs-CZ" dirty="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dirty="0"/>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cs-CZ" dirty="0"/>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atin typeface="Arial" panose="020B0604020202020204" pitchFamily="34" charset="0"/>
              </a:defRPr>
            </a:lvl1pPr>
          </a:lstStyle>
          <a:p>
            <a:fld id="{871B2431-D351-4C6E-A3CF-9DFAC0E3E050}" type="slidenum">
              <a:rPr lang="cs-CZ" smtClean="0"/>
              <a:pPr/>
              <a:t>‹#›</a:t>
            </a:fld>
            <a:endParaRPr lang="cs-CZ" dirty="0"/>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רשימת אירועים לתרגול בכיתה:</a:t>
            </a:r>
          </a:p>
          <a:p>
            <a:endParaRPr lang="en-US"/>
          </a:p>
          <a:p>
            <a:r>
              <a:rPr lang="en-US"/>
              <a:t>רכישות בקופה (Impulse Buying)</a:t>
            </a:r>
          </a:p>
          <a:p>
            <a:r>
              <a:rPr lang="en-US"/>
              <a:t>מערכת 1 בפעולה: אתם עומדים בתור לקופה ורואים חטיף שוקולד או מסטיק. המוח מזהה גירוי רגע הני (צבעים בולטים, רעב קל) ומחליט בשבריר שנייה: "אני רוצה את זה". אין כאן חישוב של עלות מול תועלת תזונתית.</a:t>
            </a:r>
          </a:p>
          <a:p>
            <a:r>
              <a:rPr lang="en-US"/>
              <a:t>מערכת 2 בפעולה: אתם עוצרים רגע ושואלים: "האם זה בתוכנית התזונה שלי?" או "כבר יש לי חבילת מסטיקים בתיק". כאן נדרש מאמץ מנטלי כדי לעצור את הדחף האוטומטי.</a:t>
            </a:r>
          </a:p>
          <a:p>
            <a:r>
              <a:rPr lang="en-US"/>
              <a:t>2. אסטרטגיית תמחור (הטיית העיגון)</a:t>
            </a:r>
          </a:p>
          <a:p>
            <a:r>
              <a:rPr lang="en-US"/>
              <a:t>מערכת 1 בפעולה: אתם רואים מוצר שמחירו המקורי היה 500 ש"ח ועכשיו הוא ב-299 ש"ח. מערכת 1 קופצת למסקנה: "זה מבצע מעולה!" היא מתמקדת בפער (הנחה) ולא בערך הריאלי של המוצר.</a:t>
            </a:r>
          </a:p>
          <a:p>
            <a:r>
              <a:rPr lang="en-US"/>
              <a:t>מערכת 2 בפעולה: אתם בודקים האם המוצר נמכר במקום אחר ב-250 ש"ח ללא "מבצע", או בוחנים האם אתם באמת זקוקים למוצר הזה כרגע, ללא קשר לגובה ההנחה.</a:t>
            </a:r>
          </a:p>
          <a:p>
            <a:r>
              <a:rPr lang="en-US"/>
              <a:t>3. אפקט ה-Scarcity (מלאי מוגבל)</a:t>
            </a:r>
          </a:p>
          <a:p>
            <a:r>
              <a:rPr lang="en-US"/>
              <a:t>מערכת 1 בפעולה: אתר הזמנות מלונות מציג הודעה באדום: "נשאר חדר אחד אחרון בתאריכים האלו!". מערכת 1 נכנסת למצב של "הילחם או ברח" (FOMO) ומאיצה בכם להזמין מיד כדי לא לאבד את ההזדמנות.</a:t>
            </a:r>
          </a:p>
          <a:p>
            <a:r>
              <a:rPr lang="en-US"/>
              <a:t>מערכת 2 בפעולה: אתם עוצרים לבדוק אם מדובר בטקטיקה שיווקית נפוצה, בודקים מלונות דומים באזור ומוודאים שהמחיר אכן הוגן ולא מנופח בגלל הלחץ.</a:t>
            </a:r>
          </a:p>
          <a:p>
            <a:r>
              <a:rPr lang="en-US"/>
              <a:t>4. השקעות ובורסה (ברמת הצרכן הפרטי)</a:t>
            </a:r>
          </a:p>
          <a:p>
            <a:r>
              <a:rPr lang="en-US"/>
              <a:t>מערכת 1 בפעולה: המניה של חברה מוכרת צונחת בחדות בגלל כותרת שלילית בחדשות. התגובה האוטומטית היא פחד, והדחף המיידי הוא למכור הכל כדי "להציל מה שנשאר".</a:t>
            </a:r>
          </a:p>
          <a:p>
            <a:r>
              <a:rPr lang="en-US"/>
              <a:t>מערכת 2 בפעולה: ניתוח פונדמנטלי של דוחות החברה, הבנת מודל ההכנסות והחלטה האם הירידה היא רעש חולף או שינוי מהותי בערך החברה. זהו תהליך שנוגד את האינסטינקט ההישרדותי.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מטרת המשחק:</a:t>
            </a:r>
          </a:p>
          <a:p>
            <a:r>
              <a:rPr lang="en-US"/>
              <a:t>להראות שתפיסת ה"צדק" וה"הגינות" שלנו משפיעה על החלטות כספיות, לפעמים בניגוד להיגיון המתמטי היבש.</a:t>
            </a:r>
          </a:p>
          <a:p>
            <a:endParaRPr lang="en-US"/>
          </a:p>
          <a:p>
            <a:r>
              <a:rPr lang="en-US"/>
              <a:t>שני תלמידים:</a:t>
            </a:r>
          </a:p>
          <a:p>
            <a:endParaRPr lang="en-US"/>
          </a:p>
          <a:p>
            <a:r>
              <a:rPr lang="en-US"/>
              <a:t>המציע (Proposer): מי שמחליט איך לחלק את הכסף.</a:t>
            </a:r>
          </a:p>
          <a:p>
            <a:endParaRPr lang="en-US"/>
          </a:p>
          <a:p>
            <a:r>
              <a:rPr lang="en-US"/>
              <a:t>המגיב (Responder): מי שמחליט אם לקבל או לדחות את ההצעה.</a:t>
            </a:r>
          </a:p>
          <a:p>
            <a:endParaRPr lang="en-US"/>
          </a:p>
          <a:p>
            <a:r>
              <a:rPr lang="en-US"/>
              <a:t>💰 הציוד</a:t>
            </a:r>
          </a:p>
          <a:p>
            <a:r>
              <a:rPr lang="en-US"/>
              <a:t>"שטר" של 100 ש"ח (דמה).</a:t>
            </a:r>
          </a:p>
          <a:p>
            <a:endParaRPr lang="en-US"/>
          </a:p>
          <a:p>
            <a:r>
              <a:rPr lang="en-US"/>
              <a:t>📋 מהלך המשחק</a:t>
            </a:r>
          </a:p>
          <a:p>
            <a:r>
              <a:rPr lang="en-US"/>
              <a:t>ההצעה: המציע מקבל 100 ש"ח. עליו להציע למגיב סכום כלשהו מתוך ה-100 (למשל: "אני לוקח 70 ונותן לך 30").</a:t>
            </a:r>
          </a:p>
          <a:p>
            <a:endParaRPr lang="en-US"/>
          </a:p>
          <a:p>
            <a:r>
              <a:rPr lang="en-US"/>
              <a:t>הערה: החלוקה חייבת להסתכם ב-100. המציע לא יכול להציע 0 (חייב להציע לפחות שקל אחד).</a:t>
            </a:r>
          </a:p>
          <a:p>
            <a:endParaRPr lang="en-US"/>
          </a:p>
          <a:p>
            <a:r>
              <a:rPr lang="en-US"/>
              <a:t>ההחלטה: המגיב שומע את ההצעה וצריך לבחור אחת משתי אפשרויות:</a:t>
            </a:r>
          </a:p>
          <a:p>
            <a:endParaRPr lang="en-US"/>
          </a:p>
          <a:p>
            <a:r>
              <a:rPr lang="en-US"/>
              <a:t>"כן" (קבלת ההצעה): הכסף מתחלק בדיוק כפי שהוצע. המציע שומר את חלקו והמגיב מקבל את שלו.</a:t>
            </a:r>
          </a:p>
          <a:p>
            <a:endParaRPr lang="en-US"/>
          </a:p>
          <a:p>
            <a:r>
              <a:rPr lang="en-US"/>
              <a:t>"לא" (דחיית ההצעה): אף אחד לא מקבל כלום. ה-100 ש"ח חוזרים ל"בנק".</a:t>
            </a:r>
          </a:p>
          <a:p>
            <a:endParaRPr lang="en-US"/>
          </a:p>
          <a:p>
            <a:r>
              <a:rPr lang="en-US"/>
              <a:t>חוק הברזל: אין משא ומתן. יש רק הצעה אחת ותשובה אחת.</a:t>
            </a:r>
          </a:p>
          <a:p>
            <a:endParaRPr lang="en-US"/>
          </a:p>
          <a:p>
            <a:r>
              <a:rPr lang="en-US"/>
              <a:t>דיון לאחר המשחק (החלק הכי חשוב!):</a:t>
            </a:r>
          </a:p>
          <a:p>
            <a:r>
              <a:rPr lang="en-US"/>
              <a:t>למגיבים שדחו (אמרו "לא"): למה דחיתם? הרי 10 ש"ח זה יותר מ-0! מבחינה רציונלית עדיף לקבל כל סכום.</a:t>
            </a:r>
          </a:p>
          <a:p>
            <a:r>
              <a:rPr lang="en-US"/>
              <a:t>התשובה הצפויה: "זה לא היה פייר", "הוא העליב אותי בהצעה נמוכה". זוהי מערכת 1 (רגש) בפעולה.</a:t>
            </a:r>
          </a:p>
          <a:p>
            <a:r>
              <a:rPr lang="en-US"/>
              <a:t>למציעים: לפי מה קבעתם את הסכום? האם ניסיתם להיות הוגנים או שפחדתם שהצד השני יתעצבן ויכשיל את העסקה?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הקושי של בני האדם הוא לנקוט פעולה . בני אם פאסיבים והמטרה בחינוך פיננסי להפוך את בני האדם לאקטיבים .</a:t>
            </a:r>
          </a:p>
          <a:p>
            <a:r>
              <a:rPr lang="en-US"/>
              <a:t>דוג' לפאסיביות : מעבר ליס, בנקים, נטפליקס .... תלמידים הרבה פעמים לא עוברים מגמה רק בגלל שהם נמנעים מלהחתים את המורה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חידת המחברת והעט</a:t>
            </a:r>
          </a:p>
          <a:p>
            <a:r>
              <a:rPr lang="en-US"/>
              <a:t>לחידה הבאה יש רק 20 שניות לתת תשובה.</a:t>
            </a:r>
          </a:p>
          <a:p>
            <a:r>
              <a:rPr lang="en-US"/>
              <a:t>המורה מציג לתלמידים</a:t>
            </a:r>
          </a:p>
          <a:p>
            <a:r>
              <a:rPr lang="en-US"/>
              <a:t>מחברת ועט עולים יחד 11 ש"ח.</a:t>
            </a:r>
          </a:p>
          <a:p>
            <a:r>
              <a:rPr lang="en-US"/>
              <a:t>המחברת עולה 10 ש"ח יותר מהעט. כמה עולה העט?</a:t>
            </a:r>
          </a:p>
          <a:p>
            <a:r>
              <a:rPr lang="en-US"/>
              <a:t>לאחר שהתלמידים עונים, המורה שואל "מדוע לדעתכם הרוב ענו 1"?</a:t>
            </a:r>
          </a:p>
          <a:p>
            <a:r>
              <a:rPr lang="en-US"/>
              <a:t>זוהי תשובה אינטואיטיבית, מהירה, שנובעת ממערכת 1 – מערכת החשיבה המהירה.</a:t>
            </a:r>
          </a:p>
          <a:p>
            <a:endParaRPr lang="en-US"/>
          </a:p>
          <a:p>
            <a:r>
              <a:rPr lang="en-US"/>
              <a:t>אבל אם עוצרים, בודקים ומחשבים   מחדש, מגלים שהתשובה הנכונה היא  0.50 ש"ח.כאן נכנסת לפעולה מערכת 2  מערכת החשיבה האיטית, המדויקת והלוגית.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רשימת אירועים לתרגול בכיתה:</a:t>
            </a:r>
          </a:p>
          <a:p>
            <a:endParaRPr lang="en-US"/>
          </a:p>
          <a:p>
            <a:r>
              <a:rPr lang="en-US"/>
              <a:t>רכישות בקופה (Impulse Buying)</a:t>
            </a:r>
          </a:p>
          <a:p>
            <a:r>
              <a:rPr lang="en-US"/>
              <a:t>מערכת 1 בפעולה: אתם עומדים בתור לקופה ורואים חטיף שוקולד או מסטיק. המוח מזהה גירוי רגע הני (צבעים בולטים, רעב קל) ומחליט בשבריר שנייה: "אני רוצה את זה". אין כאן חישוב של עלות מול תועלת תזונתית.</a:t>
            </a:r>
          </a:p>
          <a:p>
            <a:r>
              <a:rPr lang="en-US"/>
              <a:t>מערכת 2 בפעולה: אתם עוצרים רגע ושואלים: "האם זה בתוכנית התזונה שלי?" או "כבר יש לי חבילת מסטיקים בתיק". כאן נדרש מאמץ מנטלי כדי לעצור את הדחף האוטומטי.</a:t>
            </a:r>
          </a:p>
          <a:p>
            <a:r>
              <a:rPr lang="en-US"/>
              <a:t>2. אסטרטגיית תמחור (הטיית העיגון)</a:t>
            </a:r>
          </a:p>
          <a:p>
            <a:r>
              <a:rPr lang="en-US"/>
              <a:t>מערכת 1 בפעולה: אתם רואים מוצר שמחירו המקורי היה 500 ש"ח ועכשיו הוא ב-299 ש"ח. מערכת 1 קופצת למסקנה: "זה מבצע מעולה!" היא מתמקדת בפער (הנחה) ולא בערך הריאלי של המוצר.</a:t>
            </a:r>
          </a:p>
          <a:p>
            <a:r>
              <a:rPr lang="en-US"/>
              <a:t>מערכת 2 בפעולה: אתם בודקים האם המוצר נמכר במקום אחר ב-250 ש"ח ללא "מבצע", או בוחנים האם אתם באמת זקוקים למוצר הזה כרגע, ללא קשר לגובה ההנחה.</a:t>
            </a:r>
          </a:p>
          <a:p>
            <a:r>
              <a:rPr lang="en-US"/>
              <a:t>3. אפקט ה-Scarcity (מלאי מוגבל)</a:t>
            </a:r>
          </a:p>
          <a:p>
            <a:r>
              <a:rPr lang="en-US"/>
              <a:t>מערכת 1 בפעולה: אתר הזמנות מלונות מציג הודעה באדום: "נשאר חדר אחד אחרון בתאריכים האלו!". מערכת 1 נכנסת למצב של "הילחם או ברח" (FOMO) ומאיצה בכם להזמין מיד כדי לא לאבד את ההזדמנות.</a:t>
            </a:r>
          </a:p>
          <a:p>
            <a:r>
              <a:rPr lang="en-US"/>
              <a:t>מערכת 2 בפעולה: אתם עוצרים לבדוק אם מדובר בטקטיקה שיווקית נפוצה, בודקים מלונות דומים באזור ומוודאים שהמחיר אכן הוגן ולא מנופח בגלל הלחץ.</a:t>
            </a:r>
          </a:p>
          <a:p>
            <a:r>
              <a:rPr lang="en-US"/>
              <a:t>4. השקעות ובורסה (ברמת הצרכן הפרטי)</a:t>
            </a:r>
          </a:p>
          <a:p>
            <a:r>
              <a:rPr lang="en-US"/>
              <a:t>מערכת 1 בפעולה: המניה של חברה מוכרת צונחת בחדות בגלל כותרת שלילית בחדשות. התגובה האוטומטית היא פחד, והדחף המיידי הוא למכור הכל כדי "להציל מה שנשאר".</a:t>
            </a:r>
          </a:p>
          <a:p>
            <a:r>
              <a:rPr lang="en-US"/>
              <a:t>מערכת 2 בפעולה: ניתוח פונדמנטלי של דוחות החברה, הבנת מודל ההכנסות והחלטה האם הירידה היא רעש חולף או שינוי מהותי בערך החברה. זהו תהליך שנוגד את האינסטינקט ההישרדותי.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2. הטיית אפקט העיגון (Anchoring)- המוח שלנו נוטה להסתמך יתר על המידה על פיסת המידע הראשונה שהוא מקבל ("העוגן").</a:t>
            </a:r>
          </a:p>
          <a:p>
            <a:r>
              <a:rPr lang="en-US"/>
              <a:t>תרגיל מהיר: שני מתנדבים, כל אחד מקבל תרגיל בדף ונדרש להעריך במהירות את התוצאה.</a:t>
            </a:r>
          </a:p>
          <a:p>
            <a:r>
              <a:rPr lang="en-US"/>
              <a:t>תלמיד א' מקבל את התרגיל:  1x2x3x4x5x6x7x8 </a:t>
            </a:r>
          </a:p>
          <a:p>
            <a:r>
              <a:rPr lang="en-US"/>
              <a:t>תלמיד ב' מקבל את התרגיל: 8x7x6x5x4x3x2x1. </a:t>
            </a:r>
          </a:p>
          <a:p>
            <a:r>
              <a:rPr lang="en-US"/>
              <a:t>ממצאים:</a:t>
            </a:r>
          </a:p>
          <a:p>
            <a:r>
              <a:rPr lang="en-US"/>
              <a:t>תלמיד א' יתן הערכה נמוכה בהרבה, ביחס לתלמיד ב', זאת בגלל ה"עוגן" הנמוך בתחילת התרגיל.</a:t>
            </a:r>
          </a:p>
          <a:p>
            <a:r>
              <a:rPr lang="en-US"/>
              <a:t>איפה זה פוגש אותנו בעולם הצרכנות?</a:t>
            </a:r>
          </a:p>
          <a:p>
            <a:r>
              <a:rPr lang="en-US"/>
              <a:t>דוגמה 1 : מחיר מכנסיים</a:t>
            </a:r>
          </a:p>
          <a:p>
            <a:r>
              <a:rPr lang="en-US"/>
              <a:t>המורה מציג על הלוח שיטות המחרה</a:t>
            </a:r>
          </a:p>
          <a:p>
            <a:r>
              <a:rPr lang="en-US"/>
              <a:t>תמונה של מחיר שהיה 500 וירד ל 250.</a:t>
            </a:r>
          </a:p>
          <a:p>
            <a:r>
              <a:rPr lang="en-US"/>
              <a:t>שאלה: מדוע שהמחיר יורד אנשים נוטים לקנות?</a:t>
            </a:r>
          </a:p>
          <a:p>
            <a:r>
              <a:rPr lang="en-US"/>
              <a:t>מסקנה: כשאתה רואה מחיר "מקורי" של 500 ש"ח ומחיר "מבצע" של 250 ש"ח, ה-500 הוא העוגן. גם אם המוצר שווה רק 100 ש"ח, 250 נראה לך פתאום כמו עסקה מטורפת.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רשימת אירועים לתרגול בכיתה:</a:t>
            </a:r>
          </a:p>
          <a:p>
            <a:endParaRPr lang="en-US"/>
          </a:p>
          <a:p>
            <a:r>
              <a:rPr lang="en-US"/>
              <a:t>רכישות בקופה (Impulse Buying)</a:t>
            </a:r>
          </a:p>
          <a:p>
            <a:r>
              <a:rPr lang="en-US"/>
              <a:t>מערכת 1 בפעולה: אתם עומדים בתור לקופה ורואים חטיף שוקולד או מסטיק. המוח מזהה גירוי רגע הני (צבעים בולטים, רעב קל) ומחליט בשבריר שנייה: "אני רוצה את זה". אין כאן חישוב של עלות מול תועלת תזונתית.</a:t>
            </a:r>
          </a:p>
          <a:p>
            <a:r>
              <a:rPr lang="en-US"/>
              <a:t>מערכת 2 בפעולה: אתם עוצרים רגע ושואלים: "האם זה בתוכנית התזונה שלי?" או "כבר יש לי חבילת מסטיקים בתיק". כאן נדרש מאמץ מנטלי כדי לעצור את הדחף האוטומטי.</a:t>
            </a:r>
          </a:p>
          <a:p>
            <a:r>
              <a:rPr lang="en-US"/>
              <a:t>2. אסטרטגיית תמחור (הטיית העיגון)</a:t>
            </a:r>
          </a:p>
          <a:p>
            <a:r>
              <a:rPr lang="en-US"/>
              <a:t>מערכת 1 בפעולה: אתם רואים מוצר שמחירו המקורי היה 500 ש"ח ועכשיו הוא ב-299 ש"ח. מערכת 1 קופצת למסקנה: "זה מבצע מעולה!" היא מתמקדת בפער (הנחה) ולא בערך הריאלי של המוצר.</a:t>
            </a:r>
          </a:p>
          <a:p>
            <a:r>
              <a:rPr lang="en-US"/>
              <a:t>מערכת 2 בפעולה: אתם בודקים האם המוצר נמכר במקום אחר ב-250 ש"ח ללא "מבצע", או בוחנים האם אתם באמת זקוקים למוצר הזה כרגע, ללא קשר לגובה ההנחה.</a:t>
            </a:r>
          </a:p>
          <a:p>
            <a:r>
              <a:rPr lang="en-US"/>
              <a:t>3. אפקט ה-Scarcity (מלאי מוגבל)</a:t>
            </a:r>
          </a:p>
          <a:p>
            <a:r>
              <a:rPr lang="en-US"/>
              <a:t>מערכת 1 בפעולה: אתר הזמנות מלונות מציג הודעה באדום: "נשאר חדר אחד אחרון בתאריכים האלו!". מערכת 1 נכנסת למצב של "הילחם או ברח" (FOMO) ומאיצה בכם להזמין מיד כדי לא לאבד את ההזדמנות.</a:t>
            </a:r>
          </a:p>
          <a:p>
            <a:r>
              <a:rPr lang="en-US"/>
              <a:t>מערכת 2 בפעולה: אתם עוצרים לבדוק אם מדובר בטקטיקה שיווקית נפוצה, בודקים מלונות דומים באזור ומוודאים שהמחיר אכן הוגן ולא מנופח בגלל הלחץ.</a:t>
            </a:r>
          </a:p>
          <a:p>
            <a:r>
              <a:rPr lang="en-US"/>
              <a:t>4. השקעות ובורסה (ברמת הצרכן הפרטי)</a:t>
            </a:r>
          </a:p>
          <a:p>
            <a:r>
              <a:rPr lang="en-US"/>
              <a:t>מערכת 1 בפעולה: המניה של חברה מוכרת צונחת בחדות בגלל כותרת שלילית בחדשות. התגובה האוטומטית היא פחד, והדחף המיידי הוא למכור הכל כדי "להציל מה שנשאר".</a:t>
            </a:r>
          </a:p>
          <a:p>
            <a:r>
              <a:rPr lang="en-US"/>
              <a:t>מערכת 2 בפעולה: ניתוח פונדמנטלי של דוחות החברה, הבנת מודל ההכנסות והחלטה האם הירידה היא רעש חולף או שינוי מהותי בערך החברה. זהו תהליך שנוגד את האינסטינקט ההישרדותי.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 שנאת הפסד וקביעת ברירת מחדל</a:t>
            </a:r>
          </a:p>
          <a:p>
            <a:endParaRPr lang="en-US"/>
          </a:p>
          <a:p>
            <a:r>
              <a:rPr lang="en-US"/>
              <a:t>סיפור מונית הכסף - שאלת סקר</a:t>
            </a:r>
          </a:p>
          <a:p>
            <a:r>
              <a:rPr lang="en-US"/>
              <a:t>עליתם למונית הכסף הגעתם לשלב שאלת ההכפלה</a:t>
            </a:r>
          </a:p>
          <a:p>
            <a:r>
              <a:rPr lang="en-US"/>
              <a:t>הצלחתם לצבור 7,000 ש"ח. הנהג שואל האם תרצו לענות על שאלת ההכפלה:</a:t>
            </a:r>
          </a:p>
          <a:p>
            <a:r>
              <a:rPr lang="en-US"/>
              <a:t>אם תענו נכון - הסכום יוכפל ל־14,000 ש"ח. </a:t>
            </a:r>
          </a:p>
          <a:p>
            <a:r>
              <a:rPr lang="en-US"/>
              <a:t>אם תטעו - תפסידו הכל.</a:t>
            </a:r>
          </a:p>
          <a:p>
            <a:r>
              <a:rPr lang="en-US"/>
              <a:t>המורה שואל ומבקש להצביע וביחד מנתחים את תוצאות הסקר.</a:t>
            </a:r>
          </a:p>
          <a:p>
            <a:r>
              <a:rPr lang="en-US"/>
              <a:t>ממצאים:</a:t>
            </a:r>
          </a:p>
          <a:p>
            <a:r>
              <a:rPr lang="en-US"/>
              <a:t>רוב התלמידים בוחרים לא לקחת את הסיכון ומעדיפים להישאר עם הסכום הקיים. </a:t>
            </a:r>
          </a:p>
          <a:p>
            <a:r>
              <a:rPr lang="en-US"/>
              <a:t>הדבר ממחיש את הנטייה להימנע מהפסד, ואת העיקרון המוכר,עדיף ציפור אחת ביד מאשר שתיים על העץ.</a:t>
            </a:r>
          </a:p>
          <a:p>
            <a:r>
              <a:rPr lang="en-US"/>
              <a:t>מסקנה: אנשים נוטים להימנע מביצוע פעולה כאשר קיים חשש להפסד. תחושת ההפסד משפיעה עליהם יותר מהאפשרות לרווח.</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על פי מחקריו של דניאל כהנמן ועמוס טברסקי, המרירות של הכישלון חזקה בערך פי שניים מהשמחה שבאותו רווח, ולכן אנשים מעדיפים לעיתים לא לפעול כלל כדי להימנע מהפסד אפשרי.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הקושי של בני האדם הוא לנקוט פעולה . בני אם פאסיבים והמטרה בחינוך פיננסי להפוך את בני האדם לאקטיבים .</a:t>
            </a:r>
          </a:p>
          <a:p>
            <a:r>
              <a:rPr lang="en-US"/>
              <a:t>דוג' לפאסיביות : מעבר ליס, בנקים, נטפליקס .... תלמידים הרבה פעמים לא עוברים מגמה רק בגלל שהם נמנעים מלהחתים את המורה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לדגומה - אחוז תורמי איברים.</a:t>
            </a:r>
          </a:p>
          <a:p>
            <a:r>
              <a:rPr lang="en-US"/>
              <a:t>בואו נראה איך תהליכי קבלת החלטות מתחברים לתרומת איברים.</a:t>
            </a:r>
          </a:p>
          <a:p>
            <a:endParaRPr lang="en-US"/>
          </a:p>
          <a:p>
            <a:r>
              <a:rPr lang="en-US"/>
              <a:t>1. מבחינה תרבותית - יש אוכלוסייה מאמינה שחוששת מתרומת איברים ממניעים דתיים (חזון העצמות היבשות)</a:t>
            </a:r>
          </a:p>
          <a:p>
            <a:r>
              <a:rPr lang="en-US"/>
              <a:t>2. לחץ חברתי - חברים שלי לא עושים את זה, אז למה שאני אעשה את זה?</a:t>
            </a:r>
          </a:p>
          <a:p>
            <a:r>
              <a:rPr lang="en-US"/>
              <a:t>3. ברירת המחדל - בני אדם פסיביים, נמנעים מלבצע פעולה, כבר הבנו את זה. בברירת המחדל אנחנו לא תורמים איברים. אם נשנה את ברירת המחדל לכך שכולם תורמים איברים (כמו שוודיה, פורטוגל) ואם אתה לא רוצה לתרום איברים אז צריך לעשות פעולה אקטיבית (לשלוח מייל/מכתב שלא מעוניינים לתרום).</a:t>
            </a:r>
          </a:p>
          <a:p>
            <a:endParaRPr lang="en-US"/>
          </a:p>
          <a:p>
            <a:r>
              <a:rPr lang="en-US"/>
              <a:t>בישראל, כדי להיות תורם איברים יש להירשם באופן פעיל לכרטיס אדי. כלומר, ברירת המחדל היא שאדם אינו תורם, ולכן רבים אינם פועלים ונשארים עם המצב הקיים. לעומת זאת, במדינות כמו שווייץ, ברירת המחדל הפוכה - כולם נחשבים כתורמי איברים, ומי שאינו מעוניין צריך לבצע פעולה ולהסיר את עצמו מהרשימה. מכיוון שאנשים נוטים להימנע מפעולה, שיעור התורמים שם גבוה יותר.</a:t>
            </a:r>
          </a:p>
          <a:p>
            <a:r>
              <a:rPr lang="en-US"/>
              <a:t>כלומר ניתן להשפיע על דפוסי ההתנהגות של הציבור באמצעות קביעת ברירת מחדל מתאימה.</a:t>
            </a:r>
          </a:p>
          <a:p>
            <a:endParaRPr lang="en-US"/>
          </a:p>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דוגמה 2: בתי מלון </a:t>
            </a:r>
          </a:p>
          <a:p>
            <a:r>
              <a:rPr lang="en-US"/>
              <a:t>שאלה: כיצד רשת בתי מלון יכולה להגדיל את ההכנסות שלה או להוריד את ההוצאות שלה?</a:t>
            </a:r>
          </a:p>
          <a:p>
            <a:r>
              <a:rPr lang="en-US"/>
              <a:t>מלון א׳:</a:t>
            </a:r>
          </a:p>
          <a:p>
            <a:r>
              <a:rPr lang="en-US"/>
              <a:t>"אנחנו מחליפים מצעים כל יום.</a:t>
            </a:r>
          </a:p>
          <a:p>
            <a:r>
              <a:rPr lang="en-US"/>
              <a:t>אם אתה מרגיש שזה מיותר – השאר את הכרטיס על הכרית בבוקר."</a:t>
            </a:r>
          </a:p>
          <a:p>
            <a:r>
              <a:rPr lang="en-US"/>
              <a:t>➡ כאן ברירת המחדל: מחליפים מצעים</a:t>
            </a:r>
          </a:p>
          <a:p>
            <a:r>
              <a:rPr lang="en-US"/>
              <a:t>האורח צריך לבצע פעולה כדי לא להחליף.</a:t>
            </a:r>
          </a:p>
          <a:p>
            <a:r>
              <a:rPr lang="en-US"/>
              <a:t>מלון ב׳:</a:t>
            </a:r>
          </a:p>
          <a:p>
            <a:r>
              <a:rPr lang="en-US"/>
              <a:t>"אם תרצה שנחליף את המצעים,</a:t>
            </a:r>
          </a:p>
          <a:p>
            <a:r>
              <a:rPr lang="en-US"/>
              <a:t>השאר בבקשה את הכרטיס על המיטה."</a:t>
            </a:r>
          </a:p>
          <a:p>
            <a:r>
              <a:rPr lang="en-US"/>
              <a:t>➡ כאן ברירת המחדל: לא מחליפים מצעים</a:t>
            </a:r>
          </a:p>
          <a:p>
            <a:r>
              <a:rPr lang="en-US"/>
              <a:t>האורח צריך לבצע פעולה כדי כן להחליף.</a:t>
            </a:r>
          </a:p>
          <a:p>
            <a:endParaRPr lang="en-US"/>
          </a:p>
          <a:p>
            <a:r>
              <a:rPr lang="en-US"/>
              <a:t>לאחר הדיון ניתן להגיע למסקנה</a:t>
            </a:r>
          </a:p>
          <a:p>
            <a:r>
              <a:rPr lang="en-US"/>
              <a:t>המסקנה:</a:t>
            </a:r>
          </a:p>
          <a:p>
            <a:r>
              <a:rPr lang="en-US"/>
              <a:t>ברוב המקרים האורחים לא עושים פעולה  ולכן:</a:t>
            </a:r>
          </a:p>
          <a:p>
            <a:r>
              <a:rPr lang="en-US"/>
              <a:t>במלון א׳ יחליפו מצעים </a:t>
            </a:r>
          </a:p>
          <a:p>
            <a:r>
              <a:rPr lang="en-US"/>
              <a:t>במלון ב׳  לא יחליפו מצעים </a:t>
            </a:r>
          </a:p>
          <a:p>
            <a:r>
              <a:rPr lang="en-US"/>
              <a:t>אותה אפשרות  אבל שינוי ברירת המחדל משנה את התנהגות הצרכן, ומשפיע על מידת הרווחיות של המלון.</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דוגמה 2: בתי מלון </a:t>
            </a:r>
          </a:p>
          <a:p>
            <a:r>
              <a:rPr lang="en-US"/>
              <a:t>שאלה: כיצד רשת בתי מלון יכולה להגדיל את ההכנסות שלה או להוריד את ההוצאות שלה?</a:t>
            </a:r>
          </a:p>
          <a:p>
            <a:r>
              <a:rPr lang="en-US"/>
              <a:t>מלון א׳:</a:t>
            </a:r>
          </a:p>
          <a:p>
            <a:r>
              <a:rPr lang="en-US"/>
              <a:t>"אנחנו מחליפים מצעים כל יום.</a:t>
            </a:r>
          </a:p>
          <a:p>
            <a:r>
              <a:rPr lang="en-US"/>
              <a:t>אם אתה מרגיש שזה מיותר – השאר את הכרטיס על הכרית בבוקר."</a:t>
            </a:r>
          </a:p>
          <a:p>
            <a:r>
              <a:rPr lang="en-US"/>
              <a:t>➡ כאן ברירת המחדל: מחליפים מצעים</a:t>
            </a:r>
          </a:p>
          <a:p>
            <a:r>
              <a:rPr lang="en-US"/>
              <a:t>האורח צריך לבצע פעולה כדי לא להחליף.</a:t>
            </a:r>
          </a:p>
          <a:p>
            <a:r>
              <a:rPr lang="en-US"/>
              <a:t>מלון ב׳:</a:t>
            </a:r>
          </a:p>
          <a:p>
            <a:r>
              <a:rPr lang="en-US"/>
              <a:t>"אם תרצה שנחליף את המצעים,</a:t>
            </a:r>
          </a:p>
          <a:p>
            <a:r>
              <a:rPr lang="en-US"/>
              <a:t>השאר בבקשה את הכרטיס על המיטה."</a:t>
            </a:r>
          </a:p>
          <a:p>
            <a:r>
              <a:rPr lang="en-US"/>
              <a:t>➡ כאן ברירת המחדל: לא מחליפים מצעים</a:t>
            </a:r>
          </a:p>
          <a:p>
            <a:r>
              <a:rPr lang="en-US"/>
              <a:t>האורח צריך לבצע פעולה כדי כן להחליף.</a:t>
            </a:r>
          </a:p>
          <a:p>
            <a:endParaRPr lang="en-US"/>
          </a:p>
          <a:p>
            <a:r>
              <a:rPr lang="en-US"/>
              <a:t>לאחר הדיון ניתן להגיע למסקנה</a:t>
            </a:r>
          </a:p>
          <a:p>
            <a:r>
              <a:rPr lang="en-US"/>
              <a:t>המסקנה:</a:t>
            </a:r>
          </a:p>
          <a:p>
            <a:r>
              <a:rPr lang="en-US"/>
              <a:t>ברוב המקרים האורחים לא עושים פעולה  ולכן:</a:t>
            </a:r>
          </a:p>
          <a:p>
            <a:r>
              <a:rPr lang="en-US"/>
              <a:t>במלון א׳ יחליפו מצעים </a:t>
            </a:r>
          </a:p>
          <a:p>
            <a:r>
              <a:rPr lang="en-US"/>
              <a:t>במלון ב׳  לא יחליפו מצעים </a:t>
            </a:r>
          </a:p>
          <a:p>
            <a:r>
              <a:rPr lang="en-US"/>
              <a:t>אותה אפשרות  אבל שינוי ברירת המחדל משנה את התנהגות הצרכן, ומשפיע על מידת הרווחיות של המלון.</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דוגמא 3: שינוי מגמת לימוד:</a:t>
            </a:r>
          </a:p>
          <a:p>
            <a:r>
              <a:rPr lang="en-US"/>
              <a:t>אתה תלמיד בכיתה י , בחרת להרחיב מקצוע חינוך פיננסי , לאחר כחודש הבנת שהמקצוע אינו מתאים לך ואתה רוצה לעבור, מרכזת השכבה נתנה לך טופס מעבר ועליך להחתים על הטופס את המורה המקצועי, המחנך, המנהל , מרכז השכבה והמורה שאליו אתה רוצה לעבור והורים.</a:t>
            </a:r>
          </a:p>
          <a:p>
            <a:r>
              <a:rPr lang="en-US"/>
              <a:t>סקר: מי מכם יחתים את הטופס?</a:t>
            </a:r>
          </a:p>
          <a:p>
            <a:r>
              <a:rPr lang="en-US"/>
              <a:t>מסקנה:</a:t>
            </a:r>
          </a:p>
          <a:p>
            <a:r>
              <a:rPr lang="en-US"/>
              <a:t>תלמידים רבים נמנעים משינוי מגמה, משום שהתהליך דורש מילוי טפסים וקבלת אישורים והמורכבות הזו גורמת להישארות בברירת המחדל (נשאר באותה מגמה). </a:t>
            </a:r>
          </a:p>
          <a:p>
            <a:r>
              <a:rPr lang="en-US"/>
              <a:t>ברירת המחדל של בני אדם היא לא לבצע פעולה, להישאר במצב הקיים ולהימנע משינוי. בעלי עסקים רבים מנצלים נטייה זו, ולכן מצליחים להרוויח ממנה מיליונים, כאשר לקוחות ממשיכים בשירותים קיימים גם אם אינם המשתלמים ביותר עבורם.</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כשמדברים על חינוך פיננסי, מחקרים מראים שיש לאוכ' ידע פיננסי, אך הבעיה היא הקושי ביישומו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שנאת הפסד וקביעת ברירת מחדל</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דוגמה 1 : מחיר מכנסיים</a:t>
            </a:r>
          </a:p>
          <a:p>
            <a:r>
              <a:rPr lang="en-US"/>
              <a:t>המורה מציג על הלוח שיטות המחרה</a:t>
            </a:r>
          </a:p>
          <a:p>
            <a:r>
              <a:rPr lang="en-US"/>
              <a:t>תמונה של מחיר שהיה 500 וירד ל 250.</a:t>
            </a:r>
          </a:p>
          <a:p>
            <a:r>
              <a:rPr lang="en-US"/>
              <a:t>שאלה: מדוע שהמחיר יורד אנשים נוטים לקנות?</a:t>
            </a:r>
          </a:p>
          <a:p>
            <a:r>
              <a:rPr lang="en-US"/>
              <a:t>מסקנה: כשאתה רואה מחיר "מקורי" של 500 ש"ח ומחיר "מבצע" של 250 ש"ח, ה-500 הוא העוגן. גם אם המוצר שווה רק 100 ש"ח, 250 נראה לך פתאום כמו עסקה מטורפת.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2. הטיית אפקט העיגון (Anchoring)- המוח שלנו נוטה להסתמך יתר על המידה על פיסת המידע הראשונה שהוא מקבל ("העוגן").</a:t>
            </a:r>
          </a:p>
          <a:p>
            <a:r>
              <a:rPr lang="en-US"/>
              <a:t>תרגיל מהיר: שני מתנדבים, כל אחד מקבל תרגיל בדף ונדרש להעריך במהירות את התוצאה.</a:t>
            </a:r>
          </a:p>
          <a:p>
            <a:r>
              <a:rPr lang="en-US"/>
              <a:t>תלמיד א' מקבל את התרגיל:  1x2x3x4x5x6x7x8 </a:t>
            </a:r>
          </a:p>
          <a:p>
            <a:r>
              <a:rPr lang="en-US"/>
              <a:t>תלמיד ב' מקבל את התרגיל: 8x7x6x5x4x3x2x1. </a:t>
            </a:r>
          </a:p>
          <a:p>
            <a:r>
              <a:rPr lang="en-US"/>
              <a:t>ממצאים:</a:t>
            </a:r>
          </a:p>
          <a:p>
            <a:r>
              <a:rPr lang="en-US"/>
              <a:t>תלמיד א' יתן הערכה נמוכה בהרבה, ביחס לתלמיד ב', זאת בגלל ה"עוגן" הנמוך בתחילת התרגיל.</a:t>
            </a:r>
          </a:p>
          <a:p>
            <a:r>
              <a:rPr lang="en-US"/>
              <a:t>איפה זה פוגש אותנו בעולם הצרכנות?</a:t>
            </a:r>
          </a:p>
          <a:p>
            <a:r>
              <a:rPr lang="en-US"/>
              <a:t>דוגמה 1 : מחיר מכנסיים</a:t>
            </a:r>
          </a:p>
          <a:p>
            <a:r>
              <a:rPr lang="en-US"/>
              <a:t>המורה מציג על הלוח שיטות המחרה</a:t>
            </a:r>
          </a:p>
          <a:p>
            <a:r>
              <a:rPr lang="en-US"/>
              <a:t>תמונה של מחיר שהיה 500 וירד ל 250.</a:t>
            </a:r>
          </a:p>
          <a:p>
            <a:r>
              <a:rPr lang="en-US"/>
              <a:t>שאלה: מדוע שהמחיר יורד אנשים נוטים לקנות?</a:t>
            </a:r>
          </a:p>
          <a:p>
            <a:r>
              <a:rPr lang="en-US"/>
              <a:t>מסקנה: כשאתה רואה מחיר "מקורי" של 500 ש"ח ומחיר "מבצע" של 250 ש"ח, ה-500 הוא העוגן. גם אם המוצר שווה רק 100 ש"ח, 250 נראה לך פתאום כמו עסקה מטורפת.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2. הטיית אפקט העיגון (Anchoring)- המוח שלנו נוטה להסתמך יתר על המידה על פיסת המידע הראשונה שהוא מקבל ("העוגן").</a:t>
            </a:r>
          </a:p>
          <a:p>
            <a:r>
              <a:rPr lang="en-US"/>
              <a:t>תרגיל מהיר: שני מתנדבים, כל אחד מקבל תרגיל בדף ונדרש להעריך במהירות את התוצאה.</a:t>
            </a:r>
          </a:p>
          <a:p>
            <a:r>
              <a:rPr lang="en-US"/>
              <a:t>תלמיד א' מקבל את התרגיל:  1x2x3x4x5x6x7x8 </a:t>
            </a:r>
          </a:p>
          <a:p>
            <a:r>
              <a:rPr lang="en-US"/>
              <a:t>תלמיד ב' מקבל את התרגיל: 8x7x6x5x4x3x2x1. </a:t>
            </a:r>
          </a:p>
          <a:p>
            <a:r>
              <a:rPr lang="en-US"/>
              <a:t>ממצאים:</a:t>
            </a:r>
          </a:p>
          <a:p>
            <a:r>
              <a:rPr lang="en-US"/>
              <a:t>תלמיד א' יתן הערכה נמוכה בהרבה, ביחס לתלמיד ב', זאת בגלל ה"עוגן" הנמוך בתחילת התרגיל.</a:t>
            </a:r>
          </a:p>
          <a:p>
            <a:r>
              <a:rPr lang="en-US"/>
              <a:t>איפה זה פוגש אותנו בעולם הצרכנות?</a:t>
            </a:r>
          </a:p>
          <a:p>
            <a:r>
              <a:rPr lang="en-US"/>
              <a:t>דוגמה 1 : מחיר מכנסיים</a:t>
            </a:r>
          </a:p>
          <a:p>
            <a:r>
              <a:rPr lang="en-US"/>
              <a:t>המורה מציג על הלוח שיטות המחרה</a:t>
            </a:r>
          </a:p>
          <a:p>
            <a:r>
              <a:rPr lang="en-US"/>
              <a:t>תמונה של מחיר שהיה 500 וירד ל 250.</a:t>
            </a:r>
          </a:p>
          <a:p>
            <a:r>
              <a:rPr lang="en-US"/>
              <a:t>שאלה: מדוע שהמחיר יורד אנשים נוטים לקנות?</a:t>
            </a:r>
          </a:p>
          <a:p>
            <a:r>
              <a:rPr lang="en-US"/>
              <a:t>מסקנה: כשאתה רואה מחיר "מקורי" של 500 ש"ח ומחיר "מבצע" של 250 ש"ח, ה-500 הוא העוגן. גם אם המוצר שווה רק 100 ש"ח, 250 נראה לך פתאום כמו עסקה מטורפת.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3. הטיית אפקט הפיתיון</a:t>
            </a:r>
          </a:p>
          <a:p>
            <a:r>
              <a:rPr lang="en-US"/>
              <a:t>הוספת אפשרות שלישית שנועדה רק כדי לגרום לאחת האפשרויות האחרות להיראות משתלמת יותר.</a:t>
            </a:r>
          </a:p>
          <a:p>
            <a:r>
              <a:rPr lang="en-US"/>
              <a:t>דוגמה: הפיצה</a:t>
            </a:r>
          </a:p>
          <a:p>
            <a:r>
              <a:rPr lang="en-US"/>
              <a:t>בפיצריה השכונתית מציעים:</a:t>
            </a:r>
          </a:p>
          <a:p>
            <a:r>
              <a:rPr lang="en-US"/>
              <a:t>פיצה אישית – 25 ש"ח </a:t>
            </a:r>
          </a:p>
          <a:p>
            <a:r>
              <a:rPr lang="en-US"/>
              <a:t>פיצה משפחתית – 60 ש"ח </a:t>
            </a:r>
          </a:p>
          <a:p>
            <a:r>
              <a:rPr lang="en-US"/>
              <a:t>במה תבחר ולמה?</a:t>
            </a:r>
          </a:p>
          <a:p>
            <a:r>
              <a:rPr lang="en-US"/>
              <a:t>יום אחרי  מוסיפים אפשרות נוספת :</a:t>
            </a:r>
          </a:p>
          <a:p>
            <a:r>
              <a:rPr lang="en-US"/>
              <a:t>פיצה בינונית – 55 ש"ח ← (הפיתיון) </a:t>
            </a:r>
          </a:p>
          <a:p>
            <a:r>
              <a:rPr lang="en-US"/>
              <a:t>במה תבחר ולמה?</a:t>
            </a:r>
          </a:p>
          <a:p>
            <a:r>
              <a:rPr lang="en-US"/>
              <a:t>דיון: לא פעם אנשים ישנו את בחירתם ויבחרו בפיצה המשפחתית היות ונראית משתלמת ביחס לפיצה הבינונית.</a:t>
            </a:r>
          </a:p>
          <a:p>
            <a:r>
              <a:rPr lang="en-US"/>
              <a:t>חשוב שתדעו שמראש מטרת המוכר, היא למכור לכם את הפיצה המשפחתית.</a:t>
            </a:r>
          </a:p>
          <a:p>
            <a:endParaRPr lang="en-US"/>
          </a:p>
          <a:p>
            <a:r>
              <a:rPr lang="en-US"/>
              <a:t>דוגמה: פופקורן</a:t>
            </a:r>
          </a:p>
          <a:p>
            <a:r>
              <a:rPr lang="en-US"/>
              <a:t>אתם הולכים לקולנוע מציעים לכם:</a:t>
            </a:r>
          </a:p>
          <a:p>
            <a:r>
              <a:rPr lang="en-US"/>
              <a:t>פופקורן קטן – 18 ש"ח</a:t>
            </a:r>
          </a:p>
          <a:p>
            <a:r>
              <a:rPr lang="en-US"/>
              <a:t>פופקורן בינוני – 28 ש"ח </a:t>
            </a:r>
          </a:p>
          <a:p>
            <a:r>
              <a:rPr lang="en-US"/>
              <a:t>פופקורן גדול – 30 ש"ח</a:t>
            </a:r>
          </a:p>
          <a:p>
            <a:r>
              <a:rPr lang="en-US"/>
              <a:t>במה תבחרו ולמה?</a:t>
            </a:r>
          </a:p>
          <a:p>
            <a:r>
              <a:rPr lang="en-US"/>
              <a:t>רוב הלקוחות יבחרו בפופקורן הגדול </a:t>
            </a:r>
          </a:p>
          <a:p>
            <a:r>
              <a:rPr lang="en-US"/>
              <a:t> וזה בדיוק מה שהקולנוע רצה.</a:t>
            </a:r>
          </a:p>
          <a:p>
            <a:r>
              <a:rPr lang="en-US"/>
              <a:t> מסקנה : הפיתיון לא נועד שיבחרו בו, אלא להשפיע על ההחלטה שלנו.</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3. הטיית אפקט הפיתיון</a:t>
            </a:r>
          </a:p>
          <a:p>
            <a:r>
              <a:rPr lang="en-US"/>
              <a:t>הוספת אפשרות שלישית שנועדה רק כדי לגרום לאחת האפשרויות האחרות להיראות משתלמת יותר.</a:t>
            </a:r>
          </a:p>
          <a:p>
            <a:r>
              <a:rPr lang="en-US"/>
              <a:t>דוגמה: הפיצה</a:t>
            </a:r>
          </a:p>
          <a:p>
            <a:r>
              <a:rPr lang="en-US"/>
              <a:t>בפיצריה השכונתית מציעים:</a:t>
            </a:r>
          </a:p>
          <a:p>
            <a:r>
              <a:rPr lang="en-US"/>
              <a:t>פיצה אישית – 25 ש"ח </a:t>
            </a:r>
          </a:p>
          <a:p>
            <a:r>
              <a:rPr lang="en-US"/>
              <a:t>פיצה משפחתית – 60 ש"ח </a:t>
            </a:r>
          </a:p>
          <a:p>
            <a:r>
              <a:rPr lang="en-US"/>
              <a:t>במה תבחר ולמה?</a:t>
            </a:r>
          </a:p>
          <a:p>
            <a:r>
              <a:rPr lang="en-US"/>
              <a:t>יום אחרי  מוסיפים אפשרות נוספת :</a:t>
            </a:r>
          </a:p>
          <a:p>
            <a:r>
              <a:rPr lang="en-US"/>
              <a:t>פיצה בינונית – 55 ש"ח ← (הפיתיון) </a:t>
            </a:r>
          </a:p>
          <a:p>
            <a:r>
              <a:rPr lang="en-US"/>
              <a:t>במה תבחר ולמה?</a:t>
            </a:r>
          </a:p>
          <a:p>
            <a:r>
              <a:rPr lang="en-US"/>
              <a:t>דיון: לא פעם אנשים ישנו את בחירתם ויבחרו בפיצה המשפחתית היות ונראית משתלמת ביחס לפיצה הבינונית.</a:t>
            </a:r>
          </a:p>
          <a:p>
            <a:r>
              <a:rPr lang="en-US"/>
              <a:t>חשוב שתדעו שמראש מטרת המוכר, היא למכור לכם את הפיצה המשפחתית.</a:t>
            </a:r>
          </a:p>
          <a:p>
            <a:endParaRPr lang="en-US"/>
          </a:p>
          <a:p>
            <a:r>
              <a:rPr lang="en-US"/>
              <a:t>דוגמה: פופקורן</a:t>
            </a:r>
          </a:p>
          <a:p>
            <a:r>
              <a:rPr lang="en-US"/>
              <a:t>אתם הולכים לקולנוע מציעים לכם:</a:t>
            </a:r>
          </a:p>
          <a:p>
            <a:r>
              <a:rPr lang="en-US"/>
              <a:t>פופקורן קטן – 18 ש"ח</a:t>
            </a:r>
          </a:p>
          <a:p>
            <a:r>
              <a:rPr lang="en-US"/>
              <a:t>פופקורן בינוני – 28 ש"ח </a:t>
            </a:r>
          </a:p>
          <a:p>
            <a:r>
              <a:rPr lang="en-US"/>
              <a:t>פופקורן גדול – 30 ש"ח</a:t>
            </a:r>
          </a:p>
          <a:p>
            <a:r>
              <a:rPr lang="en-US"/>
              <a:t>במה תבחרו ולמה?</a:t>
            </a:r>
          </a:p>
          <a:p>
            <a:r>
              <a:rPr lang="en-US"/>
              <a:t>רוב הלקוחות יבחרו בפופקורן הגדול </a:t>
            </a:r>
          </a:p>
          <a:p>
            <a:r>
              <a:rPr lang="en-US"/>
              <a:t> וזה בדיוק מה שהקולנוע רצה.</a:t>
            </a:r>
          </a:p>
          <a:p>
            <a:r>
              <a:rPr lang="en-US"/>
              <a:t> מסקנה : הפיתיון לא נועד שיבחרו בו, אלא להשפיע על ההחלטה שלנו.</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מסקנה : הפיתיון לא נועד שיבחרו בו, אלא להשפיע על ההחלטה שלנו.</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ניתוח אירוע: נועם חוסך לטלפון חדש שעולה 3,200 ש"ח. חסרים לו רק עוד 400 ש"ח כדי להגיע ליעד. יום חמישי בערב. נועם וחברים שלו רוצים להזמין המבורגר, צ'יפס וקינוח בוולט. החלק של נועם בהזמנה יוצא 120 ש"ח.</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ניתוח אירוע: נועם חוסך לטלפון חדש שעולה 3,200 ש"ח. חסרים לו רק עוד 400 ש"ח כדי להגיע ליעד. יום חמישי בערב. נועם וחברים שלו רוצים להזמין המבורגר, צ'יפס וקינוח בוולט. החלק של נועם בהזמנה יוצא 120 ש"ח.</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ניתוח אירוע: נועם החליט שהוא נכנס לכושר. בחדר הכושר מציעים לו שתי אפשרויות: כניסה חד-פעמית ב-50 ש"ח, או מנוי שנתי ב-2,400 ש"ח (שיוצא 200 ש"ח לחודש). דני בטוח שהוא יבוא לפחות 4 פעמים בשבוע, אז הוא חותם על המנוי השנתי. בפועל, אחרי שבועיים הוא מפסיק ללכת, אבל ממשיך לשלם כל חודש.</a:t>
            </a:r>
          </a:p>
          <a:p>
            <a:endParaRPr lang="en-US"/>
          </a:p>
          <a:p>
            <a:r>
              <a:rPr lang="en-US"/>
              <a:t>נקודה לדיון: מה גרם לנועם להתחייב לסכום כה גדול מראש? האם הוא העריך נכון את היכולת שלו להתמיד?</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ניתוח אירוע: נועם החליט שהוא נכנס לכושר. בחדר הכושר מציעים לו שתי אפשרויות: כניסה חד-פעמית ב-50 ש"ח, או מנוי שנתי ב-2,400 ש"ח (שיוצא 200 ש"ח לחודש). דני בטוח שהוא יבוא לפחות 4 פעמים בשבוע, אז הוא חותם על המנוי השנתי. בפועל, אחרי שבועיים הוא מפסיק ללכת, אבל ממשיך לשלם כל חודש.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פרדוקס הבחירה: ממקסמים מול מסתפקים</a:t>
            </a:r>
          </a:p>
          <a:p>
            <a:r>
              <a:rPr lang="en-US"/>
              <a:t>נועה ושני חברות טובות הולכות לקניון במטרה לקנות בגדי ספורט, נועה עוברת בין כל החנויות בקניון שמוכרות בגדי ספורט לפני שהיא מקבלת החלטה מה לקנות.</a:t>
            </a:r>
          </a:p>
          <a:p>
            <a:r>
              <a:rPr lang="en-US"/>
              <a:t>שני בודקת רק בשתי חנויות ומחליטה.</a:t>
            </a:r>
          </a:p>
          <a:p>
            <a:r>
              <a:rPr lang="en-US"/>
              <a:t>אם צריך למקם אתכם בין נועה ושני (ציר נועה מול שני)</a:t>
            </a:r>
          </a:p>
          <a:p>
            <a:r>
              <a:rPr lang="en-US"/>
              <a:t>איפה הייתם ממוקמים ולמה?</a:t>
            </a:r>
          </a:p>
          <a:p>
            <a:r>
              <a:rPr lang="en-US"/>
              <a:t>דיון:</a:t>
            </a:r>
          </a:p>
          <a:p>
            <a:endParaRPr lang="en-US"/>
          </a:p>
          <a:p>
            <a:r>
              <a:rPr lang="en-US"/>
              <a:t>נועה טיפוס ממקסמם</a:t>
            </a:r>
          </a:p>
          <a:p>
            <a:r>
              <a:rPr lang="en-US"/>
              <a:t>ממקסמים: אלו שחייבים לבדוק את כל האפשרויות כדי למצוא את הכי טוב.     הם נוטים לחוות FOMO  (פחד מהחמצה  ומחרטה)</a:t>
            </a:r>
          </a:p>
          <a:p>
            <a:r>
              <a:rPr lang="en-US"/>
              <a:t>Fear of missing out </a:t>
            </a:r>
          </a:p>
          <a:p>
            <a:endParaRPr lang="en-US"/>
          </a:p>
          <a:p>
            <a:r>
              <a:rPr lang="en-US"/>
              <a:t>שני : טיפוס מסתפק </a:t>
            </a:r>
          </a:p>
          <a:p>
            <a:r>
              <a:rPr lang="en-US"/>
              <a:t>מסתפקים:מחפשים אופציה "מספיק טובה". ומקבלים החלטה מהירה.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פרדוקס הבחירה: ממקסמים מול מסתפקים</a:t>
            </a:r>
          </a:p>
          <a:p>
            <a:r>
              <a:rPr lang="en-US"/>
              <a:t>נועה ושני חברות טובות הולכות לקניון במטרה לקנות בגדי ספורט, נועה עוברת בין כל החנויות בקניון שמוכרות בגדי ספורט לפני שהיא מקבלת החלטה מה לקנות.</a:t>
            </a:r>
          </a:p>
          <a:p>
            <a:r>
              <a:rPr lang="en-US"/>
              <a:t>שני בודקת רק בשתי חנויות ומחליטה.</a:t>
            </a:r>
          </a:p>
          <a:p>
            <a:r>
              <a:rPr lang="en-US"/>
              <a:t>אם צריך למקם אתכם בין נועה ושני (ציר נועה מול שני)</a:t>
            </a:r>
          </a:p>
          <a:p>
            <a:r>
              <a:rPr lang="en-US"/>
              <a:t>איפה הייתם ממוקמים ולמה?</a:t>
            </a:r>
          </a:p>
          <a:p>
            <a:r>
              <a:rPr lang="en-US"/>
              <a:t>דיון:</a:t>
            </a:r>
          </a:p>
          <a:p>
            <a:endParaRPr lang="en-US"/>
          </a:p>
          <a:p>
            <a:r>
              <a:rPr lang="en-US"/>
              <a:t>נועה טיפוס ממקסמם</a:t>
            </a:r>
          </a:p>
          <a:p>
            <a:r>
              <a:rPr lang="en-US"/>
              <a:t>ממקסמים: אלו שחייבים לבדוק את כל האפשרויות כדי למצוא את הכי טוב.     הם נוטים לחוות FOMO  (פחד מהחמצה  ומחרטה)</a:t>
            </a:r>
          </a:p>
          <a:p>
            <a:r>
              <a:rPr lang="en-US"/>
              <a:t>Fear of missing out </a:t>
            </a:r>
          </a:p>
          <a:p>
            <a:endParaRPr lang="en-US"/>
          </a:p>
          <a:p>
            <a:r>
              <a:rPr lang="en-US"/>
              <a:t>שני : טיפוס מסתפק </a:t>
            </a:r>
          </a:p>
          <a:p>
            <a:r>
              <a:rPr lang="en-US"/>
              <a:t>מסתפקים:מחפשים אופציה "מספיק טובה". ומקבלים החלטה מהירה.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המטרה היא לצמצם את ההחלטות הנדרשות, וכדי שנתמקד בהחלטות החשובות באמת.</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מי האיש? (מארק צוקרברג, מייסד מטא)</a:t>
            </a:r>
          </a:p>
          <a:p>
            <a:r>
              <a:rPr lang="en-US"/>
              <a:t>בארונו של מארק ישנן רק חולצות כחולות. למה לדעתכם יש רק כחולות?</a:t>
            </a:r>
          </a:p>
          <a:p>
            <a:endParaRPr lang="en-US"/>
          </a:p>
          <a:p>
            <a:r>
              <a:rPr lang="en-US"/>
              <a:t>דוגמה:</a:t>
            </a:r>
          </a:p>
          <a:p>
            <a:r>
              <a:rPr lang="en-US"/>
              <a:t>בארונו של מארק צוקרברג יש רק חולצות כחולות</a:t>
            </a:r>
          </a:p>
          <a:p>
            <a:r>
              <a:rPr lang="en-US"/>
              <a:t>שאלה לדיון: למה לדעתכם יש לו רק חולצות כחולות?</a:t>
            </a:r>
          </a:p>
          <a:p>
            <a:r>
              <a:rPr lang="en-US"/>
              <a:t>מסקנה:</a:t>
            </a:r>
          </a:p>
          <a:p>
            <a:r>
              <a:rPr lang="en-US"/>
              <a:t>הרעיון הוא שלא כדאי לבזבז זמן ומאמץ על החלטות לא חשובות, וכך ניתן לשמור את האנרגיה המחשבתית להחלטות משמעותיות יותר.</a:t>
            </a:r>
          </a:p>
          <a:p>
            <a:r>
              <a:rPr lang="en-US"/>
              <a:t>דוגמה: איפה זה פוגש אתכם בחיי היום-יום:</a:t>
            </a:r>
          </a:p>
          <a:p>
            <a:r>
              <a:rPr lang="en-US"/>
              <a:t>מדוע מחייבים אותכם בתלבושת אחידה.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רשימת אירועים לתרגול בכיתה:</a:t>
            </a:r>
          </a:p>
          <a:p>
            <a:endParaRPr lang="en-US"/>
          </a:p>
          <a:p>
            <a:r>
              <a:rPr lang="en-US"/>
              <a:t>רכישות בקופה (Impulse Buying)</a:t>
            </a:r>
          </a:p>
          <a:p>
            <a:r>
              <a:rPr lang="en-US"/>
              <a:t>מערכת 1 בפעולה: אתם עומדים בתור לקופה ורואים חטיף שוקולד או מסטיק. המוח מזהה גירוי רגע הני (צבעים בולטים, רעב קל) ומחליט בשבריר שנייה: "אני רוצה את זה". אין כאן חישוב של עלות מול תועלת תזונתית.</a:t>
            </a:r>
          </a:p>
          <a:p>
            <a:r>
              <a:rPr lang="en-US"/>
              <a:t>מערכת 2 בפעולה: אתם עוצרים רגע ושואלים: "האם זה בתוכנית התזונה שלי?" או "כבר יש לי חבילת מסטיקים בתיק". כאן נדרש מאמץ מנטלי כדי לעצור את הדחף האוטומטי.</a:t>
            </a:r>
          </a:p>
          <a:p>
            <a:r>
              <a:rPr lang="en-US"/>
              <a:t>2. אסטרטגיית תמחור (הטיית העיגון)</a:t>
            </a:r>
          </a:p>
          <a:p>
            <a:r>
              <a:rPr lang="en-US"/>
              <a:t>מערכת 1 בפעולה: אתם רואים מוצר שמחירו המקורי היה 500 ש"ח ועכשיו הוא ב-299 ש"ח. מערכת 1 קופצת למסקנה: "זה מבצע מעולה!" היא מתמקדת בפער (הנחה) ולא בערך הריאלי של המוצר.</a:t>
            </a:r>
          </a:p>
          <a:p>
            <a:r>
              <a:rPr lang="en-US"/>
              <a:t>מערכת 2 בפעולה: אתם בודקים האם המוצר נמכר במקום אחר ב-250 ש"ח ללא "מבצע", או בוחנים האם אתם באמת זקוקים למוצר הזה כרגע, ללא קשר לגובה ההנחה.</a:t>
            </a:r>
          </a:p>
          <a:p>
            <a:r>
              <a:rPr lang="en-US"/>
              <a:t>3. אפקט ה-Scarcity (מלאי מוגבל)</a:t>
            </a:r>
          </a:p>
          <a:p>
            <a:r>
              <a:rPr lang="en-US"/>
              <a:t>מערכת 1 בפעולה: אתר הזמנות מלונות מציג הודעה באדום: "נשאר חדר אחד אחרון בתאריכים האלו!". מערכת 1 נכנסת למצב של "הילחם או ברח" (FOMO) ומאיצה בכם להזמין מיד כדי לא לאבד את ההזדמנות.</a:t>
            </a:r>
          </a:p>
          <a:p>
            <a:r>
              <a:rPr lang="en-US"/>
              <a:t>מערכת 2 בפעולה: אתם עוצרים לבדוק אם מדובר בטקטיקה שיווקית נפוצה, בודקים מלונות דומים באזור ומוודאים שהמחיר אכן הוגן ולא מנופח בגלל הלחץ.</a:t>
            </a:r>
          </a:p>
          <a:p>
            <a:r>
              <a:rPr lang="en-US"/>
              <a:t>4. השקעות ובורסה (ברמת הצרכן הפרטי)</a:t>
            </a:r>
          </a:p>
          <a:p>
            <a:r>
              <a:rPr lang="en-US"/>
              <a:t>מערכת 1 בפעולה: המניה של חברה מוכרת צונחת בחדות בגלל כותרת שלילית בחדשות. התגובה האוטומטית היא פחד, והדחף המיידי הוא למכור הכל כדי "להציל מה שנשאר".</a:t>
            </a:r>
          </a:p>
          <a:p>
            <a:r>
              <a:rPr lang="en-US"/>
              <a:t>מערכת 2 בפעולה: ניתוח פונדמנטלי של דוחות החברה, הבנת מודל ההכנסות והחלטה האם הירידה היא רעש חולף או שינוי מהותי בערך החברה. זהו תהליך שנוגד את האינסטינקט ההישרדותי.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נועם יצא עייף מבית הספר אחרי יום לימודים ארוך. הוא לא הספיק לאכול מאז הבוקר, רב עם חברו הטוב, ובנוסף לכל -נכשל בבחינה. בדרך הביתה עבר ליד חנות וראה גאדג'ט חדש במבצע. הוא הרגיש דחף עז לקנות אותו מיד, למרות שלא תכנן זאת ולא היה זקוק לו. רגע לפני שהוציא את הארנק, הוא עצר וחשב: האם אני באמת צריך את זה, או שאני פשוט מושפע מהיום שעבר עליי?</a:t>
            </a:r>
          </a:p>
          <a:p>
            <a:endParaRPr lang="en-US"/>
          </a:p>
          <a:p>
            <a:r>
              <a:rPr lang="en-US"/>
              <a:t>דיון כיתתי: ניתוח המקרה</a:t>
            </a:r>
          </a:p>
          <a:p>
            <a:r>
              <a:rPr lang="en-US"/>
              <a:t>המורה יעלה שאלות לדיון ויכתוב את תשובות התלמידים על הלוח:</a:t>
            </a:r>
          </a:p>
          <a:p>
            <a:r>
              <a:rPr lang="en-US"/>
              <a:t>למה לדעתכם נועם רצה לקנות את המוצר דווקא באותו רגע?</a:t>
            </a:r>
          </a:p>
          <a:p>
            <a:r>
              <a:rPr lang="en-US"/>
              <a:t>האם זו הייתה החלטה מתוך צורך אמיתי או צורך ב"פיצוי"?</a:t>
            </a:r>
          </a:p>
          <a:p>
            <a:r>
              <a:rPr lang="en-US"/>
              <a:t>אילו רגשות או מצבים פיזיים השפיעו עליו?</a:t>
            </a:r>
          </a:p>
          <a:p>
            <a:r>
              <a:rPr lang="en-US"/>
              <a:t>שיתוף אישי: האם קרה לכם שקניתם משהו רק בגלל שהייתם במצב רוח מסוים (עצובים, משועממים, רעבים)?</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הצגת מודל HALT</a:t>
            </a:r>
          </a:p>
          <a:p>
            <a:r>
              <a:rPr lang="en-US"/>
              <a:t>המורה מציג את מודל HALT ככלי לעצירה לפני קנייה:</a:t>
            </a:r>
          </a:p>
          <a:p>
            <a:r>
              <a:rPr lang="en-US"/>
              <a:t>Hungry – רעבים (גורם לנו לקנות יותר אוכל ממה שצריך או מוצרים "מנחמים).</a:t>
            </a:r>
          </a:p>
          <a:p>
            <a:r>
              <a:rPr lang="en-US"/>
              <a:t>Angry – כועסים (גורם לנו לפעול מתוך תסכול ולחפש "נקמה" או שחרור דרך קנייה)</a:t>
            </a:r>
          </a:p>
          <a:p>
            <a:r>
              <a:rPr lang="en-US"/>
              <a:t>Lonely – בודדים (גורם לנו לנסות למלא חלל רגשי באמצעות חפצים חדשים)</a:t>
            </a:r>
          </a:p>
          <a:p>
            <a:r>
              <a:rPr lang="en-US"/>
              <a:t>Tired – עייפים (מחליש את כוח הרצון ואת היכולת שלנו לחשוב בצורה רציונלית)</a:t>
            </a:r>
          </a:p>
          <a:p>
            <a:endParaRPr lang="en-US"/>
          </a:p>
          <a:p>
            <a:endParaRPr lang="en-US"/>
          </a:p>
          <a:p>
            <a:r>
              <a:rPr lang="en-US"/>
              <a:t>המורה מסביר שמצבים אלה משפיעים על קבלת החלטות ועלולים לגרום לקניות לא מתוכננות. </a:t>
            </a:r>
          </a:p>
          <a:p>
            <a:r>
              <a:rPr lang="en-US"/>
              <a:t>שאלות:</a:t>
            </a:r>
          </a:p>
          <a:p>
            <a:r>
              <a:rPr lang="en-US"/>
              <a:t>אילו מצבים מתוך המודל הופיעו אצל נועם? </a:t>
            </a:r>
          </a:p>
          <a:p>
            <a:r>
              <a:rPr lang="en-US"/>
              <a:t>מה היה עדיף שנועם יעשה לפני קנייה?</a:t>
            </a:r>
          </a:p>
          <a:p>
            <a:r>
              <a:rPr lang="en-US"/>
              <a:t>התלמידים מסיקים שעצירה קצרה ובדיקה לפי מודל HALT יכולה לעזור לקבל החלטות פיננסיות נבונות יותר.</a:t>
            </a:r>
          </a:p>
          <a:p>
            <a:r>
              <a:rPr lang="en-US"/>
              <a:t>המסר המרכזי: כאשר אנחנו נמצאים באחד ממצבי HALT, היכולת שלנו לקבל החלטות מושכלות יורדת בצורה משמעותית. הקנייה במצבים אלו היא לרוב ניסיון לפתור בעיה רגשית באמצעות פתרון חומרי.</a:t>
            </a:r>
          </a:p>
          <a:p>
            <a:r>
              <a:rPr lang="en-US"/>
              <a:t>טיפ לחיים: לפני שאתם משלמים, תשאלו את עצמכם: "האם אני HALT?" אם התשובה היא כן – חכו 24 שעות לפני הרכישה.</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defRPr>
            </a:lvl1pPr>
          </a:lstStyle>
          <a:p>
            <a:fld id="{1D8BD707-D9CF-40AE-B4C6-C98DA3205C09}" type="datetimeFigureOut">
              <a:rPr lang="en-US" smtClean="0"/>
              <a:pPr/>
              <a:t>8/9/2026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Arial" panose="020B060402020202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Arial" panose="020B060402020202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Arial" panose="020B060402020202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3" Type="http://schemas.openxmlformats.org/officeDocument/2006/relationships/hyperlink" Target="https://meyda.education.gov.il/files/Pop/0files/Financial-Education/worksheets/thinking-system.pdf"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7.sv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4.sv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36.svg"/><Relationship Id="rId4" Type="http://schemas.openxmlformats.org/officeDocument/2006/relationships/image" Target="../media/image35.png"/></Relationships>
</file>

<file path=ppt/slides/_rels/slide2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0.jpeg"/><Relationship Id="rId5" Type="http://schemas.openxmlformats.org/officeDocument/2006/relationships/image" Target="../media/image36.svg"/><Relationship Id="rId4" Type="http://schemas.openxmlformats.org/officeDocument/2006/relationships/image" Target="../media/image39.png"/></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3.sv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4">
            <a:extLst>
              <a:ext uri="{C183D7F6-B498-43B3-948B-1728B52AA6E4}">
                <adec:decorative xmlns:adec="http://schemas.microsoft.com/office/drawing/2017/decorative" val="1"/>
              </a:ext>
            </a:extLst>
          </p:cNvPr>
          <p:cNvGrpSpPr/>
          <p:nvPr/>
        </p:nvGrpSpPr>
        <p:grpSpPr>
          <a:xfrm>
            <a:off x="3286730" y="981014"/>
            <a:ext cx="12875375" cy="3000356"/>
            <a:chOff x="0" y="0"/>
            <a:chExt cx="3391045" cy="790217"/>
          </a:xfrm>
        </p:grpSpPr>
        <p:sp>
          <p:nvSpPr>
            <p:cNvPr id="5" name="Freeform 5"/>
            <p:cNvSpPr/>
            <p:nvPr/>
          </p:nvSpPr>
          <p:spPr>
            <a:xfrm>
              <a:off x="0" y="0"/>
              <a:ext cx="3391045" cy="790217"/>
            </a:xfrm>
            <a:custGeom>
              <a:avLst/>
              <a:gdLst/>
              <a:ahLst/>
              <a:cxnLst/>
              <a:rect l="l" t="t" r="r" b="b"/>
              <a:pathLst>
                <a:path w="3391045" h="790217">
                  <a:moveTo>
                    <a:pt x="0" y="0"/>
                  </a:moveTo>
                  <a:lnTo>
                    <a:pt x="3391045" y="0"/>
                  </a:lnTo>
                  <a:lnTo>
                    <a:pt x="3391045" y="790217"/>
                  </a:lnTo>
                  <a:lnTo>
                    <a:pt x="0" y="790217"/>
                  </a:lnTo>
                  <a:close/>
                </a:path>
              </a:pathLst>
            </a:custGeom>
          </p:spPr>
          <p:style>
            <a:lnRef idx="2">
              <a:schemeClr val="accent6"/>
            </a:lnRef>
            <a:fillRef idx="1">
              <a:schemeClr val="lt1"/>
            </a:fillRef>
            <a:effectRef idx="0">
              <a:schemeClr val="accent6"/>
            </a:effectRef>
            <a:fontRef idx="minor">
              <a:schemeClr val="dk1"/>
            </a:fontRef>
          </p:style>
          <p:txBody>
            <a:bodyPr/>
            <a:lstStyle/>
            <a:p>
              <a:endParaRPr lang="he-IL" dirty="0">
                <a:latin typeface="Arial" panose="020B0604020202020204" pitchFamily="34" charset="0"/>
              </a:endParaRPr>
            </a:p>
          </p:txBody>
        </p:sp>
        <p:sp>
          <p:nvSpPr>
            <p:cNvPr id="6" name="TextBox 6"/>
            <p:cNvSpPr txBox="1"/>
            <p:nvPr/>
          </p:nvSpPr>
          <p:spPr>
            <a:xfrm>
              <a:off x="0" y="-38100"/>
              <a:ext cx="3391045" cy="828317"/>
            </a:xfrm>
            <a:prstGeom prst="rect">
              <a:avLst/>
            </a:prstGeom>
          </p:spPr>
          <p:txBody>
            <a:bodyPr lIns="50800" tIns="50800" rIns="50800" bIns="50800" rtlCol="0" anchor="ctr"/>
            <a:lstStyle/>
            <a:p>
              <a:pPr algn="ctr">
                <a:lnSpc>
                  <a:spcPts val="2659"/>
                </a:lnSpc>
              </a:pPr>
              <a:endParaRPr dirty="0">
                <a:latin typeface="Arial" panose="020B0604020202020204" pitchFamily="34" charset="0"/>
              </a:endParaRPr>
            </a:p>
          </p:txBody>
        </p:sp>
      </p:grpSp>
      <p:sp>
        <p:nvSpPr>
          <p:cNvPr id="8" name="Freeform 8">
            <a:extLst>
              <a:ext uri="{C183D7F6-B498-43B3-948B-1728B52AA6E4}">
                <adec:decorative xmlns:adec="http://schemas.microsoft.com/office/drawing/2017/decorative" val="1"/>
              </a:ext>
            </a:extLst>
          </p:cNvPr>
          <p:cNvSpPr/>
          <p:nvPr/>
        </p:nvSpPr>
        <p:spPr>
          <a:xfrm>
            <a:off x="3286730" y="1028183"/>
            <a:ext cx="12875375" cy="3000356"/>
          </a:xfrm>
          <a:custGeom>
            <a:avLst/>
            <a:gdLst/>
            <a:ahLst/>
            <a:cxnLst/>
            <a:rect l="l" t="t" r="r" b="b"/>
            <a:pathLst>
              <a:path w="3391045" h="790217">
                <a:moveTo>
                  <a:pt x="0" y="0"/>
                </a:moveTo>
                <a:lnTo>
                  <a:pt x="3391045" y="0"/>
                </a:lnTo>
                <a:lnTo>
                  <a:pt x="3391045" y="790217"/>
                </a:lnTo>
                <a:lnTo>
                  <a:pt x="0" y="790217"/>
                </a:lnTo>
                <a:close/>
              </a:path>
            </a:pathLst>
          </a:custGeom>
          <a:ln w="85725" cap="sq">
            <a:solidFill>
              <a:srgbClr val="000000"/>
            </a:solidFill>
            <a:prstDash val="solid"/>
            <a:miter/>
          </a:ln>
        </p:spPr>
        <p:txBody>
          <a:bodyPr/>
          <a:lstStyle/>
          <a:p>
            <a:endParaRPr lang="he-IL" dirty="0">
              <a:latin typeface="Arial" panose="020B0604020202020204" pitchFamily="34" charset="0"/>
            </a:endParaRPr>
          </a:p>
        </p:txBody>
      </p:sp>
      <p:sp>
        <p:nvSpPr>
          <p:cNvPr id="9" name="TextBox 9"/>
          <p:cNvSpPr txBox="1"/>
          <p:nvPr/>
        </p:nvSpPr>
        <p:spPr>
          <a:xfrm>
            <a:off x="3286730" y="320965"/>
            <a:ext cx="12875375" cy="4012983"/>
          </a:xfrm>
          <a:prstGeom prst="rect">
            <a:avLst/>
          </a:prstGeom>
        </p:spPr>
        <p:txBody>
          <a:bodyPr lIns="50800" tIns="50800" rIns="50800" bIns="50800" rtlCol="0" anchor="ctr"/>
          <a:lstStyle/>
          <a:p>
            <a:pPr algn="ctr" rtl="1">
              <a:lnSpc>
                <a:spcPts val="20160"/>
              </a:lnSpc>
            </a:pPr>
            <a:r>
              <a:rPr lang="he-IL" sz="14400" b="1" dirty="0">
                <a:solidFill>
                  <a:srgbClr val="FF0000"/>
                </a:solidFill>
                <a:latin typeface="Arial" panose="020B0604020202020204" pitchFamily="34" charset="0"/>
                <a:ea typeface="Assistant Bold"/>
                <a:cs typeface="Arial" panose="020B0604020202020204" pitchFamily="34" charset="0"/>
                <a:sym typeface="Assistant Bold"/>
                <a:rtl/>
              </a:rPr>
              <a:t>קבלת החלטות</a:t>
            </a:r>
          </a:p>
        </p:txBody>
      </p:sp>
      <p:sp>
        <p:nvSpPr>
          <p:cNvPr id="10" name="Freeform 10">
            <a:extLst>
              <a:ext uri="{C183D7F6-B498-43B3-948B-1728B52AA6E4}">
                <adec:decorative xmlns:adec="http://schemas.microsoft.com/office/drawing/2017/decorative" val="1"/>
              </a:ext>
            </a:extLst>
          </p:cNvPr>
          <p:cNvSpPr/>
          <p:nvPr/>
        </p:nvSpPr>
        <p:spPr>
          <a:xfrm rot="-5400000">
            <a:off x="5966908" y="5605468"/>
            <a:ext cx="3676119" cy="6662722"/>
          </a:xfrm>
          <a:custGeom>
            <a:avLst/>
            <a:gdLst/>
            <a:ahLst/>
            <a:cxnLst/>
            <a:rect l="l" t="t" r="r" b="b"/>
            <a:pathLst>
              <a:path w="3676119" h="6662722">
                <a:moveTo>
                  <a:pt x="0" y="0"/>
                </a:moveTo>
                <a:lnTo>
                  <a:pt x="3676119" y="0"/>
                </a:lnTo>
                <a:lnTo>
                  <a:pt x="3676119" y="6662721"/>
                </a:lnTo>
                <a:lnTo>
                  <a:pt x="0" y="6662721"/>
                </a:lnTo>
                <a:lnTo>
                  <a:pt x="0" y="0"/>
                </a:lnTo>
                <a:close/>
              </a:path>
            </a:pathLst>
          </a:custGeom>
          <a:blipFill>
            <a:blip>
              <a:extLst>
                <a:ext uri="{96DAC541-7B7A-43D3-8B79-37D633B846F1}">
                  <asvg:svgBlip xmlns:asvg="http://schemas.microsoft.com/office/drawing/2016/SVG/main" r:embed="rId2"/>
                </a:ext>
              </a:extLst>
            </a:blip>
            <a:stretch>
              <a:fillRect l="-240198" t="-120826"/>
            </a:stretch>
          </a:blipFill>
        </p:spPr>
        <p:txBody>
          <a:bodyPr/>
          <a:lstStyle/>
          <a:p>
            <a:endParaRPr lang="he-IL" dirty="0">
              <a:latin typeface="Arial" panose="020B0604020202020204" pitchFamily="34" charset="0"/>
            </a:endParaRPr>
          </a:p>
        </p:txBody>
      </p:sp>
      <p:sp>
        <p:nvSpPr>
          <p:cNvPr id="11" name="Freeform 11">
            <a:extLst>
              <a:ext uri="{C183D7F6-B498-43B3-948B-1728B52AA6E4}">
                <adec:decorative xmlns:adec="http://schemas.microsoft.com/office/drawing/2017/decorative" val="1"/>
              </a:ext>
            </a:extLst>
          </p:cNvPr>
          <p:cNvSpPr/>
          <p:nvPr/>
        </p:nvSpPr>
        <p:spPr>
          <a:xfrm rot="-5400000">
            <a:off x="-273574" y="7059062"/>
            <a:ext cx="3676119" cy="6662722"/>
          </a:xfrm>
          <a:custGeom>
            <a:avLst/>
            <a:gdLst/>
            <a:ahLst/>
            <a:cxnLst/>
            <a:rect l="l" t="t" r="r" b="b"/>
            <a:pathLst>
              <a:path w="3676119" h="6662722">
                <a:moveTo>
                  <a:pt x="0" y="0"/>
                </a:moveTo>
                <a:lnTo>
                  <a:pt x="3676120" y="0"/>
                </a:lnTo>
                <a:lnTo>
                  <a:pt x="3676120" y="6662722"/>
                </a:lnTo>
                <a:lnTo>
                  <a:pt x="0" y="6662722"/>
                </a:lnTo>
                <a:lnTo>
                  <a:pt x="0" y="0"/>
                </a:lnTo>
                <a:close/>
              </a:path>
            </a:pathLst>
          </a:custGeom>
          <a:blipFill>
            <a:blip>
              <a:extLst>
                <a:ext uri="{96DAC541-7B7A-43D3-8B79-37D633B846F1}">
                  <asvg:svgBlip xmlns:asvg="http://schemas.microsoft.com/office/drawing/2016/SVG/main" r:embed="rId2"/>
                </a:ext>
              </a:extLst>
            </a:blip>
            <a:stretch>
              <a:fillRect l="-240198" t="-120826"/>
            </a:stretch>
          </a:blipFill>
        </p:spPr>
        <p:txBody>
          <a:bodyPr/>
          <a:lstStyle/>
          <a:p>
            <a:endParaRPr lang="he-IL" dirty="0">
              <a:latin typeface="Arial" panose="020B0604020202020204" pitchFamily="34" charset="0"/>
            </a:endParaRPr>
          </a:p>
        </p:txBody>
      </p:sp>
      <p:sp>
        <p:nvSpPr>
          <p:cNvPr id="12" name="TextBox 12"/>
          <p:cNvSpPr txBox="1"/>
          <p:nvPr/>
        </p:nvSpPr>
        <p:spPr>
          <a:xfrm>
            <a:off x="348343" y="5124450"/>
            <a:ext cx="9724419" cy="809625"/>
          </a:xfrm>
          <a:prstGeom prst="rect">
            <a:avLst/>
          </a:prstGeom>
        </p:spPr>
        <p:txBody>
          <a:bodyPr lIns="0" tIns="0" rIns="0" bIns="0" rtlCol="0" anchor="t">
            <a:spAutoFit/>
          </a:bodyPr>
          <a:lstStyle/>
          <a:p>
            <a:pPr algn="ctr" rtl="1">
              <a:lnSpc>
                <a:spcPts val="6239"/>
              </a:lnSpc>
              <a:spcBef>
                <a:spcPct val="0"/>
              </a:spcBef>
            </a:pPr>
            <a:r>
              <a:rPr lang="he-IL" sz="5199" dirty="0">
                <a:solidFill>
                  <a:srgbClr val="000000"/>
                </a:solidFill>
                <a:latin typeface="Arial" panose="020B0604020202020204" pitchFamily="34" charset="0"/>
                <a:ea typeface="Rubik"/>
                <a:cs typeface="Arial" panose="020B0604020202020204" pitchFamily="34" charset="0"/>
                <a:sym typeface="Rubik"/>
                <a:rtl/>
              </a:rPr>
              <a:t>יפעת ברוש ומאור בלילטי.</a:t>
            </a:r>
          </a:p>
        </p:txBody>
      </p:sp>
      <p:sp>
        <p:nvSpPr>
          <p:cNvPr id="7" name="Freeform 11">
            <a:extLst>
              <a:ext uri="{FF2B5EF4-FFF2-40B4-BE49-F238E27FC236}">
                <a16:creationId xmlns:a16="http://schemas.microsoft.com/office/drawing/2014/main" id="{67CE1A1A-7307-4CD4-5578-E64B1955F680}"/>
              </a:ext>
              <a:ext uri="{C183D7F6-B498-43B3-948B-1728B52AA6E4}">
                <adec:decorative xmlns:adec="http://schemas.microsoft.com/office/drawing/2017/decorative" val="1"/>
              </a:ext>
            </a:extLst>
          </p:cNvPr>
          <p:cNvSpPr/>
          <p:nvPr/>
        </p:nvSpPr>
        <p:spPr>
          <a:xfrm>
            <a:off x="12798648" y="2362050"/>
            <a:ext cx="5768036" cy="7924950"/>
          </a:xfrm>
          <a:custGeom>
            <a:avLst/>
            <a:gdLst/>
            <a:ahLst/>
            <a:cxnLst/>
            <a:rect l="l" t="t" r="r" b="b"/>
            <a:pathLst>
              <a:path w="5768036" h="7924950">
                <a:moveTo>
                  <a:pt x="0" y="0"/>
                </a:moveTo>
                <a:lnTo>
                  <a:pt x="5768036" y="0"/>
                </a:lnTo>
                <a:lnTo>
                  <a:pt x="5768036" y="7924950"/>
                </a:lnTo>
                <a:lnTo>
                  <a:pt x="0" y="7924950"/>
                </a:lnTo>
                <a:lnTo>
                  <a:pt x="0" y="0"/>
                </a:lnTo>
                <a:close/>
              </a:path>
            </a:pathLst>
          </a:custGeom>
          <a:blipFill>
            <a:blip r:embed="rId3"/>
            <a:stretch>
              <a:fillRect l="-20683" t="-20734" r="-58309"/>
            </a:stretch>
          </a:blipFill>
        </p:spPr>
        <p:txBody>
          <a:bodyPr/>
          <a:lstStyle/>
          <a:p>
            <a:endParaRPr lang="he-IL" dirty="0">
              <a:latin typeface="Arial"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157032" y="1812471"/>
            <a:ext cx="10005593" cy="8229600"/>
          </a:xfrm>
          <a:custGeom>
            <a:avLst/>
            <a:gdLst/>
            <a:ahLst/>
            <a:cxnLst/>
            <a:rect l="l" t="t" r="r" b="b"/>
            <a:pathLst>
              <a:path w="10005593" h="8229600">
                <a:moveTo>
                  <a:pt x="0" y="0"/>
                </a:moveTo>
                <a:lnTo>
                  <a:pt x="10005593" y="0"/>
                </a:lnTo>
                <a:lnTo>
                  <a:pt x="10005593" y="8229600"/>
                </a:lnTo>
                <a:lnTo>
                  <a:pt x="0" y="8229600"/>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TextBox 4"/>
          <p:cNvSpPr txBox="1"/>
          <p:nvPr/>
        </p:nvSpPr>
        <p:spPr>
          <a:xfrm>
            <a:off x="7281288" y="1817053"/>
            <a:ext cx="9978012" cy="6414769"/>
          </a:xfrm>
          <a:prstGeom prst="rect">
            <a:avLst/>
          </a:prstGeom>
        </p:spPr>
        <p:txBody>
          <a:bodyPr lIns="0" tIns="0" rIns="0" bIns="0" rtlCol="0" anchor="t">
            <a:spAutoFit/>
          </a:bodyPr>
          <a:lstStyle/>
          <a:p>
            <a:pPr algn="r" rtl="1">
              <a:lnSpc>
                <a:spcPts val="17080"/>
              </a:lnSpc>
            </a:pPr>
            <a:r>
              <a:rPr lang="he-IL" sz="12200" b="1" dirty="0">
                <a:solidFill>
                  <a:srgbClr val="D42021"/>
                </a:solidFill>
                <a:latin typeface="Arial" panose="020B0604020202020204" pitchFamily="34" charset="0"/>
                <a:ea typeface="Rubik Bold"/>
                <a:cs typeface="Arial" panose="020B0604020202020204" pitchFamily="34" charset="0"/>
                <a:sym typeface="Rubik Bold"/>
                <a:rtl/>
              </a:rPr>
              <a:t>פרק א’:</a:t>
            </a:r>
          </a:p>
          <a:p>
            <a:pPr algn="r" rtl="1">
              <a:lnSpc>
                <a:spcPts val="17080"/>
              </a:lnSpc>
            </a:pPr>
            <a:r>
              <a:rPr lang="he-IL" sz="12200" b="1" dirty="0">
                <a:solidFill>
                  <a:srgbClr val="D42021"/>
                </a:solidFill>
                <a:latin typeface="Arial" panose="020B0604020202020204" pitchFamily="34" charset="0"/>
                <a:ea typeface="Rubik Bold"/>
                <a:cs typeface="Arial" panose="020B0604020202020204" pitchFamily="34" charset="0"/>
                <a:sym typeface="Rubik Bold"/>
                <a:rtl/>
              </a:rPr>
              <a:t>מערכת </a:t>
            </a:r>
            <a:r>
              <a:rPr lang="en-US" sz="12200" b="1" dirty="0">
                <a:solidFill>
                  <a:srgbClr val="D42021"/>
                </a:solidFill>
                <a:latin typeface="Arial" panose="020B0604020202020204" pitchFamily="34" charset="0"/>
                <a:ea typeface="Rubik Bold"/>
                <a:cs typeface="Arial" panose="020B0604020202020204" pitchFamily="34" charset="0"/>
                <a:sym typeface="Rubik Bold"/>
              </a:rPr>
              <a:t>1</a:t>
            </a:r>
          </a:p>
          <a:p>
            <a:pPr algn="r" rtl="1">
              <a:lnSpc>
                <a:spcPts val="17080"/>
              </a:lnSpc>
              <a:spcBef>
                <a:spcPct val="0"/>
              </a:spcBef>
            </a:pPr>
            <a:r>
              <a:rPr lang="he-IL" sz="12200" b="1" dirty="0">
                <a:solidFill>
                  <a:srgbClr val="D42021"/>
                </a:solidFill>
                <a:latin typeface="Arial" panose="020B0604020202020204" pitchFamily="34" charset="0"/>
                <a:ea typeface="Rubik Bold"/>
                <a:cs typeface="Arial" panose="020B0604020202020204" pitchFamily="34" charset="0"/>
                <a:sym typeface="Rubik Bold"/>
                <a:rtl/>
              </a:rPr>
              <a:t>מול מערכת </a:t>
            </a:r>
            <a:r>
              <a:rPr lang="en-US" sz="12200" b="1" dirty="0">
                <a:solidFill>
                  <a:srgbClr val="D42021"/>
                </a:solidFill>
                <a:latin typeface="Arial" panose="020B0604020202020204" pitchFamily="34" charset="0"/>
                <a:ea typeface="Rubik Bold"/>
                <a:cs typeface="Arial" panose="020B0604020202020204" pitchFamily="34" charset="0"/>
                <a:sym typeface="Rubik Bold"/>
              </a:rPr>
              <a:t>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descr="אנשים מחליפים 100 שקלים"/>
          <p:cNvSpPr/>
          <p:nvPr/>
        </p:nvSpPr>
        <p:spPr>
          <a:xfrm>
            <a:off x="0" y="1028700"/>
            <a:ext cx="18288000" cy="9258300"/>
          </a:xfrm>
          <a:custGeom>
            <a:avLst/>
            <a:gdLst/>
            <a:ahLst/>
            <a:cxnLst/>
            <a:rect l="l" t="t" r="r" b="b"/>
            <a:pathLst>
              <a:path w="18288000" h="9258300">
                <a:moveTo>
                  <a:pt x="0" y="0"/>
                </a:moveTo>
                <a:lnTo>
                  <a:pt x="18288000" y="0"/>
                </a:lnTo>
                <a:lnTo>
                  <a:pt x="18288000" y="9258300"/>
                </a:lnTo>
                <a:lnTo>
                  <a:pt x="0" y="9258300"/>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TextBox 4"/>
          <p:cNvSpPr txBox="1">
            <a:spLocks noGrp="1"/>
          </p:cNvSpPr>
          <p:nvPr>
            <p:ph type="title" idx="4294967295"/>
          </p:nvPr>
        </p:nvSpPr>
        <p:spPr>
          <a:xfrm>
            <a:off x="3637816" y="645321"/>
            <a:ext cx="11099453" cy="213712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ts val="8587"/>
              </a:lnSpc>
              <a:spcBef>
                <a:spcPct val="0"/>
              </a:spcBef>
              <a:spcAft>
                <a:spcPts val="0"/>
              </a:spcAft>
              <a:buClrTx/>
              <a:buSzTx/>
              <a:buFontTx/>
              <a:buNone/>
              <a:tabLst/>
              <a:defRPr/>
            </a:pPr>
            <a:r>
              <a:rPr kumimoji="0" lang="en-US" sz="6134" b="0" i="0" u="none" strike="noStrike" kern="1200" cap="none" spc="0" normalizeH="0" baseline="0" noProof="0" dirty="0">
                <a:ln>
                  <a:noFill/>
                </a:ln>
                <a:solidFill>
                  <a:srgbClr val="000000"/>
                </a:solidFill>
                <a:effectLst/>
                <a:uLnTx/>
                <a:uFillTx/>
                <a:latin typeface="Arial" panose="020B0604020202020204" pitchFamily="34" charset="0"/>
                <a:ea typeface="Assistant"/>
                <a:cs typeface="Arial" panose="020B0604020202020204" pitchFamily="34" charset="0"/>
                <a:sym typeface="Assistant"/>
              </a:rPr>
              <a:t> </a:t>
            </a:r>
            <a:r>
              <a:rPr kumimoji="0" lang="he-IL" sz="6134" b="0" i="0" u="none" strike="noStrike" kern="1200" cap="none" spc="0" normalizeH="0" baseline="0" noProof="0" dirty="0">
                <a:ln>
                  <a:noFill/>
                </a:ln>
                <a:solidFill>
                  <a:srgbClr val="000000"/>
                </a:solidFill>
                <a:effectLst/>
                <a:uLnTx/>
                <a:uFillTx/>
                <a:latin typeface="Arial" panose="020B0604020202020204" pitchFamily="34" charset="0"/>
                <a:ea typeface="Assistant"/>
                <a:cs typeface="Arial" panose="020B0604020202020204" pitchFamily="34" charset="0"/>
                <a:sym typeface="Assistant"/>
                <a:rtl/>
              </a:rPr>
              <a:t>משחק האולטימטום: רגש מול רציונליות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4286347"/>
            <a:ext cx="18288000" cy="6000653"/>
            <a:chOff x="0" y="0"/>
            <a:chExt cx="4816593" cy="1580419"/>
          </a:xfrm>
        </p:grpSpPr>
        <p:sp>
          <p:nvSpPr>
            <p:cNvPr id="4" name="Freeform 4"/>
            <p:cNvSpPr/>
            <p:nvPr/>
          </p:nvSpPr>
          <p:spPr>
            <a:xfrm>
              <a:off x="0" y="0"/>
              <a:ext cx="4816592" cy="1580419"/>
            </a:xfrm>
            <a:custGeom>
              <a:avLst/>
              <a:gdLst/>
              <a:ahLst/>
              <a:cxnLst/>
              <a:rect l="l" t="t" r="r" b="b"/>
              <a:pathLst>
                <a:path w="4816592" h="1580419">
                  <a:moveTo>
                    <a:pt x="0" y="0"/>
                  </a:moveTo>
                  <a:lnTo>
                    <a:pt x="4816592" y="0"/>
                  </a:lnTo>
                  <a:lnTo>
                    <a:pt x="4816592" y="1580419"/>
                  </a:lnTo>
                  <a:lnTo>
                    <a:pt x="0" y="1580419"/>
                  </a:lnTo>
                  <a:close/>
                </a:path>
              </a:pathLst>
            </a:custGeom>
            <a:solidFill>
              <a:srgbClr val="BBD8D8"/>
            </a:solidFill>
          </p:spPr>
          <p:txBody>
            <a:bodyPr/>
            <a:lstStyle/>
            <a:p>
              <a:endParaRPr lang="he-IL" dirty="0">
                <a:latin typeface="Arial" panose="020B0604020202020204" pitchFamily="34" charset="0"/>
              </a:endParaRPr>
            </a:p>
          </p:txBody>
        </p:sp>
        <p:sp>
          <p:nvSpPr>
            <p:cNvPr id="5" name="TextBox 5"/>
            <p:cNvSpPr txBox="1"/>
            <p:nvPr/>
          </p:nvSpPr>
          <p:spPr>
            <a:xfrm>
              <a:off x="0" y="-47625"/>
              <a:ext cx="4816593" cy="1628044"/>
            </a:xfrm>
            <a:prstGeom prst="rect">
              <a:avLst/>
            </a:prstGeom>
          </p:spPr>
          <p:txBody>
            <a:bodyPr lIns="50800" tIns="50800" rIns="50800" bIns="50800" rtlCol="0" anchor="ctr"/>
            <a:lstStyle/>
            <a:p>
              <a:pPr algn="ctr">
                <a:lnSpc>
                  <a:spcPts val="3220"/>
                </a:lnSpc>
              </a:pPr>
              <a:endParaRPr dirty="0">
                <a:latin typeface="Arial" panose="020B0604020202020204" pitchFamily="34" charset="0"/>
              </a:endParaRPr>
            </a:p>
          </p:txBody>
        </p:sp>
      </p:grpSp>
      <p:sp>
        <p:nvSpPr>
          <p:cNvPr id="7" name="TextBox 7"/>
          <p:cNvSpPr txBox="1">
            <a:spLocks noGrp="1"/>
          </p:cNvSpPr>
          <p:nvPr>
            <p:ph type="title" idx="4294967295"/>
          </p:nvPr>
        </p:nvSpPr>
        <p:spPr>
          <a:xfrm>
            <a:off x="2644107" y="185906"/>
            <a:ext cx="12999787" cy="285877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1" i="0" u="none" strike="noStrike" kern="1200" cap="none" spc="0" normalizeH="0" baseline="0" noProof="0" dirty="0">
                <a:ln>
                  <a:noFill/>
                </a:ln>
                <a:solidFill>
                  <a:srgbClr val="000000"/>
                </a:solidFill>
                <a:effectLst/>
                <a:uLnTx/>
                <a:uFillTx/>
                <a:latin typeface="Arial" panose="020B0604020202020204" pitchFamily="34" charset="0"/>
                <a:ea typeface="Assistant Bold"/>
                <a:cs typeface="Arial" panose="020B0604020202020204" pitchFamily="34" charset="0"/>
                <a:sym typeface="Assistant Bold"/>
                <a:rtl/>
              </a:rPr>
              <a:t>היגיון ורגש נכנסים בתהליך קבלת ההחלטות!</a:t>
            </a:r>
          </a:p>
        </p:txBody>
      </p:sp>
      <p:sp>
        <p:nvSpPr>
          <p:cNvPr id="6" name="Freeform 6" descr="היגיון מול רגש">
            <a:extLst>
              <a:ext uri="{C183D7F6-B498-43B3-948B-1728B52AA6E4}">
                <adec:decorative xmlns:adec="http://schemas.microsoft.com/office/drawing/2017/decorative" val="0"/>
              </a:ext>
            </a:extLst>
          </p:cNvPr>
          <p:cNvSpPr/>
          <p:nvPr/>
        </p:nvSpPr>
        <p:spPr>
          <a:xfrm flipH="1">
            <a:off x="637516" y="2078243"/>
            <a:ext cx="17012967" cy="8208757"/>
          </a:xfrm>
          <a:custGeom>
            <a:avLst/>
            <a:gdLst/>
            <a:ahLst/>
            <a:cxnLst/>
            <a:rect l="l" t="t" r="r" b="b"/>
            <a:pathLst>
              <a:path w="17012967" h="8208757">
                <a:moveTo>
                  <a:pt x="17012968" y="0"/>
                </a:moveTo>
                <a:lnTo>
                  <a:pt x="0" y="0"/>
                </a:lnTo>
                <a:lnTo>
                  <a:pt x="0" y="8208757"/>
                </a:lnTo>
                <a:lnTo>
                  <a:pt x="17012968" y="8208757"/>
                </a:lnTo>
                <a:lnTo>
                  <a:pt x="17012968" y="0"/>
                </a:lnTo>
                <a:close/>
              </a:path>
            </a:pathLst>
          </a:custGeom>
          <a:blipFill>
            <a:blip r:embed="rId3"/>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4286347"/>
            <a:ext cx="18288000" cy="6000653"/>
            <a:chOff x="0" y="0"/>
            <a:chExt cx="4816593" cy="1580419"/>
          </a:xfrm>
        </p:grpSpPr>
        <p:sp>
          <p:nvSpPr>
            <p:cNvPr id="4" name="Freeform 4"/>
            <p:cNvSpPr/>
            <p:nvPr/>
          </p:nvSpPr>
          <p:spPr>
            <a:xfrm>
              <a:off x="0" y="0"/>
              <a:ext cx="4816592" cy="1580419"/>
            </a:xfrm>
            <a:custGeom>
              <a:avLst/>
              <a:gdLst/>
              <a:ahLst/>
              <a:cxnLst/>
              <a:rect l="l" t="t" r="r" b="b"/>
              <a:pathLst>
                <a:path w="4816592" h="1580419">
                  <a:moveTo>
                    <a:pt x="0" y="0"/>
                  </a:moveTo>
                  <a:lnTo>
                    <a:pt x="4816592" y="0"/>
                  </a:lnTo>
                  <a:lnTo>
                    <a:pt x="4816592" y="1580419"/>
                  </a:lnTo>
                  <a:lnTo>
                    <a:pt x="0" y="1580419"/>
                  </a:lnTo>
                  <a:close/>
                </a:path>
              </a:pathLst>
            </a:custGeom>
            <a:solidFill>
              <a:srgbClr val="BBD8D8"/>
            </a:solidFill>
          </p:spPr>
          <p:txBody>
            <a:bodyPr/>
            <a:lstStyle/>
            <a:p>
              <a:endParaRPr lang="he-IL" dirty="0">
                <a:latin typeface="Arial" panose="020B0604020202020204" pitchFamily="34" charset="0"/>
              </a:endParaRPr>
            </a:p>
          </p:txBody>
        </p:sp>
        <p:sp>
          <p:nvSpPr>
            <p:cNvPr id="5" name="TextBox 5"/>
            <p:cNvSpPr txBox="1"/>
            <p:nvPr/>
          </p:nvSpPr>
          <p:spPr>
            <a:xfrm>
              <a:off x="0" y="-47625"/>
              <a:ext cx="4816593" cy="1628044"/>
            </a:xfrm>
            <a:prstGeom prst="rect">
              <a:avLst/>
            </a:prstGeom>
          </p:spPr>
          <p:txBody>
            <a:bodyPr lIns="50800" tIns="50800" rIns="50800" bIns="50800" rtlCol="0" anchor="ctr"/>
            <a:lstStyle/>
            <a:p>
              <a:pPr algn="ctr">
                <a:lnSpc>
                  <a:spcPts val="3220"/>
                </a:lnSpc>
              </a:pPr>
              <a:endParaRPr dirty="0">
                <a:latin typeface="Arial" panose="020B0604020202020204" pitchFamily="34" charset="0"/>
              </a:endParaRPr>
            </a:p>
          </p:txBody>
        </p:sp>
      </p:grpSp>
      <p:sp>
        <p:nvSpPr>
          <p:cNvPr id="6" name="Freeform 6" descr="מחברת ועט">
            <a:extLst>
              <a:ext uri="{C183D7F6-B498-43B3-948B-1728B52AA6E4}">
                <adec:decorative xmlns:adec="http://schemas.microsoft.com/office/drawing/2017/decorative" val="0"/>
              </a:ext>
            </a:extLst>
          </p:cNvPr>
          <p:cNvSpPr/>
          <p:nvPr/>
        </p:nvSpPr>
        <p:spPr>
          <a:xfrm>
            <a:off x="564925" y="2151962"/>
            <a:ext cx="6641987" cy="7277077"/>
          </a:xfrm>
          <a:custGeom>
            <a:avLst/>
            <a:gdLst/>
            <a:ahLst/>
            <a:cxnLst/>
            <a:rect l="l" t="t" r="r" b="b"/>
            <a:pathLst>
              <a:path w="6641987" h="7277077">
                <a:moveTo>
                  <a:pt x="0" y="0"/>
                </a:moveTo>
                <a:lnTo>
                  <a:pt x="6641987" y="0"/>
                </a:lnTo>
                <a:lnTo>
                  <a:pt x="6641987" y="7277077"/>
                </a:lnTo>
                <a:lnTo>
                  <a:pt x="0" y="7277077"/>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7" name="TextBox 7"/>
          <p:cNvSpPr txBox="1"/>
          <p:nvPr/>
        </p:nvSpPr>
        <p:spPr>
          <a:xfrm>
            <a:off x="7807596" y="4506327"/>
            <a:ext cx="10004375" cy="5445722"/>
          </a:xfrm>
          <a:prstGeom prst="rect">
            <a:avLst/>
          </a:prstGeom>
        </p:spPr>
        <p:txBody>
          <a:bodyPr lIns="0" tIns="0" rIns="0" bIns="0" rtlCol="0" anchor="t">
            <a:spAutoFit/>
          </a:bodyPr>
          <a:lstStyle/>
          <a:p>
            <a:pPr algn="just" rtl="1">
              <a:lnSpc>
                <a:spcPts val="8587"/>
              </a:lnSpc>
              <a:spcBef>
                <a:spcPct val="0"/>
              </a:spcBef>
            </a:pPr>
            <a:r>
              <a:rPr lang="he-IL" sz="6134" dirty="0">
                <a:solidFill>
                  <a:srgbClr val="000000"/>
                </a:solidFill>
                <a:latin typeface="Arial" panose="020B0604020202020204" pitchFamily="34" charset="0"/>
                <a:ea typeface="Assistant"/>
                <a:cs typeface="Arial" panose="020B0604020202020204" pitchFamily="34" charset="0"/>
                <a:sym typeface="Assistant"/>
                <a:rtl/>
              </a:rPr>
              <a:t>מחברת ועט עולים יחד </a:t>
            </a:r>
            <a:r>
              <a:rPr lang="en-US" sz="6134" dirty="0">
                <a:solidFill>
                  <a:srgbClr val="000000"/>
                </a:solidFill>
                <a:latin typeface="Arial" panose="020B0604020202020204" pitchFamily="34" charset="0"/>
                <a:ea typeface="Assistant"/>
                <a:cs typeface="Arial" panose="020B0604020202020204" pitchFamily="34" charset="0"/>
                <a:sym typeface="Assistant"/>
              </a:rPr>
              <a:t>11</a:t>
            </a:r>
            <a:r>
              <a:rPr lang="he-IL" sz="6134" dirty="0">
                <a:solidFill>
                  <a:srgbClr val="000000"/>
                </a:solidFill>
                <a:latin typeface="Arial" panose="020B0604020202020204" pitchFamily="34" charset="0"/>
                <a:ea typeface="Assistant"/>
                <a:cs typeface="Arial" panose="020B0604020202020204" pitchFamily="34" charset="0"/>
                <a:sym typeface="Assistant"/>
                <a:rtl/>
              </a:rPr>
              <a:t> ש"ח.</a:t>
            </a:r>
          </a:p>
          <a:p>
            <a:pPr algn="just" rtl="1">
              <a:lnSpc>
                <a:spcPts val="8587"/>
              </a:lnSpc>
              <a:spcBef>
                <a:spcPct val="0"/>
              </a:spcBef>
            </a:pPr>
            <a:r>
              <a:rPr lang="he-IL" sz="6134" dirty="0">
                <a:solidFill>
                  <a:srgbClr val="000000"/>
                </a:solidFill>
                <a:latin typeface="Arial" panose="020B0604020202020204" pitchFamily="34" charset="0"/>
                <a:ea typeface="Assistant"/>
                <a:cs typeface="Arial" panose="020B0604020202020204" pitchFamily="34" charset="0"/>
                <a:sym typeface="Assistant"/>
                <a:rtl/>
              </a:rPr>
              <a:t>המחברת עולה </a:t>
            </a:r>
            <a:r>
              <a:rPr lang="en-US" sz="6134" dirty="0">
                <a:solidFill>
                  <a:srgbClr val="000000"/>
                </a:solidFill>
                <a:latin typeface="Arial" panose="020B0604020202020204" pitchFamily="34" charset="0"/>
                <a:ea typeface="Assistant"/>
                <a:cs typeface="Arial" panose="020B0604020202020204" pitchFamily="34" charset="0"/>
                <a:sym typeface="Assistant"/>
              </a:rPr>
              <a:t>10</a:t>
            </a:r>
            <a:r>
              <a:rPr lang="he-IL" sz="6134" dirty="0">
                <a:solidFill>
                  <a:srgbClr val="000000"/>
                </a:solidFill>
                <a:latin typeface="Arial" panose="020B0604020202020204" pitchFamily="34" charset="0"/>
                <a:ea typeface="Assistant"/>
                <a:cs typeface="Arial" panose="020B0604020202020204" pitchFamily="34" charset="0"/>
                <a:sym typeface="Assistant"/>
                <a:rtl/>
              </a:rPr>
              <a:t> ש"ח יותר מהעט. </a:t>
            </a:r>
          </a:p>
          <a:p>
            <a:pPr algn="just" rtl="1">
              <a:lnSpc>
                <a:spcPts val="8587"/>
              </a:lnSpc>
              <a:spcBef>
                <a:spcPct val="0"/>
              </a:spcBef>
            </a:pPr>
            <a:r>
              <a:rPr lang="he-IL" sz="6134" dirty="0">
                <a:solidFill>
                  <a:srgbClr val="000000"/>
                </a:solidFill>
                <a:latin typeface="Arial" panose="020B0604020202020204" pitchFamily="34" charset="0"/>
                <a:ea typeface="Assistant"/>
                <a:cs typeface="Arial" panose="020B0604020202020204" pitchFamily="34" charset="0"/>
                <a:sym typeface="Assistant"/>
                <a:rtl/>
              </a:rPr>
              <a:t>כמה עולה העט?</a:t>
            </a:r>
          </a:p>
          <a:p>
            <a:pPr algn="just" rtl="1">
              <a:lnSpc>
                <a:spcPts val="8587"/>
              </a:lnSpc>
              <a:spcBef>
                <a:spcPct val="0"/>
              </a:spcBef>
            </a:pPr>
            <a:endParaRPr lang="he-IL" sz="6134" dirty="0">
              <a:solidFill>
                <a:srgbClr val="000000"/>
              </a:solidFill>
              <a:latin typeface="Arial" panose="020B0604020202020204" pitchFamily="34" charset="0"/>
              <a:ea typeface="Assistant"/>
              <a:cs typeface="Arial" panose="020B0604020202020204" pitchFamily="34" charset="0"/>
              <a:sym typeface="Assistant"/>
              <a:rt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a:extLst>
              <a:ext uri="{C183D7F6-B498-43B3-948B-1728B52AA6E4}">
                <adec:decorative xmlns:adec="http://schemas.microsoft.com/office/drawing/2017/decorative" val="1"/>
              </a:ext>
            </a:extLst>
          </p:cNvPr>
          <p:cNvSpPr/>
          <p:nvPr/>
        </p:nvSpPr>
        <p:spPr>
          <a:xfrm>
            <a:off x="9327077" y="5644617"/>
            <a:ext cx="8380097" cy="4385585"/>
          </a:xfrm>
          <a:custGeom>
            <a:avLst/>
            <a:gdLst/>
            <a:ahLst/>
            <a:cxnLst/>
            <a:rect l="l" t="t" r="r" b="b"/>
            <a:pathLst>
              <a:path w="11173463" h="5847446">
                <a:moveTo>
                  <a:pt x="0" y="0"/>
                </a:moveTo>
                <a:lnTo>
                  <a:pt x="11173463" y="0"/>
                </a:lnTo>
                <a:lnTo>
                  <a:pt x="11173463" y="5847445"/>
                </a:lnTo>
                <a:lnTo>
                  <a:pt x="0" y="584744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9327077" y="3353833"/>
            <a:ext cx="8137415" cy="1769888"/>
          </a:xfrm>
          <a:custGeom>
            <a:avLst/>
            <a:gdLst/>
            <a:ahLst/>
            <a:cxnLst/>
            <a:rect l="l" t="t" r="r" b="b"/>
            <a:pathLst>
              <a:path w="10849887" h="2359850">
                <a:moveTo>
                  <a:pt x="0" y="0"/>
                </a:moveTo>
                <a:lnTo>
                  <a:pt x="10849887" y="0"/>
                </a:lnTo>
                <a:lnTo>
                  <a:pt x="10849887" y="2359850"/>
                </a:lnTo>
                <a:lnTo>
                  <a:pt x="0" y="23598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6" name="TextBox 6"/>
          <p:cNvSpPr txBox="1"/>
          <p:nvPr/>
        </p:nvSpPr>
        <p:spPr>
          <a:xfrm>
            <a:off x="10713930" y="3846982"/>
            <a:ext cx="6400240" cy="603885"/>
          </a:xfrm>
          <a:prstGeom prst="rect">
            <a:avLst/>
          </a:prstGeom>
        </p:spPr>
        <p:txBody>
          <a:bodyPr lIns="0" tIns="0" rIns="0" bIns="0" rtlCol="0" anchor="t">
            <a:spAutoFit/>
          </a:bodyPr>
          <a:lstStyle/>
          <a:p>
            <a:pPr algn="r" rtl="1">
              <a:lnSpc>
                <a:spcPts val="5040"/>
              </a:lnSpc>
              <a:spcBef>
                <a:spcPct val="0"/>
              </a:spcBef>
            </a:pPr>
            <a:r>
              <a:rPr lang="he-IL" sz="3600" b="1" dirty="0">
                <a:solidFill>
                  <a:srgbClr val="000000"/>
                </a:solidFill>
                <a:latin typeface="Arial" panose="020B0604020202020204" pitchFamily="34" charset="0"/>
                <a:ea typeface="Rubik Bold"/>
                <a:cs typeface="Arial" panose="020B0604020202020204" pitchFamily="34" charset="0"/>
                <a:sym typeface="Rubik Bold"/>
                <a:rtl/>
              </a:rPr>
              <a:t>מערכת </a:t>
            </a:r>
            <a:r>
              <a:rPr lang="en-US" sz="3600" b="1" dirty="0">
                <a:solidFill>
                  <a:srgbClr val="000000"/>
                </a:solidFill>
                <a:latin typeface="Arial" panose="020B0604020202020204" pitchFamily="34" charset="0"/>
                <a:ea typeface="Rubik Bold"/>
                <a:cs typeface="Arial" panose="020B0604020202020204" pitchFamily="34" charset="0"/>
                <a:sym typeface="Rubik Bold"/>
              </a:rPr>
              <a:t>1</a:t>
            </a:r>
            <a:r>
              <a:rPr lang="he-IL" sz="3600" dirty="0">
                <a:solidFill>
                  <a:srgbClr val="000000"/>
                </a:solidFill>
                <a:latin typeface="Arial" panose="020B0604020202020204" pitchFamily="34" charset="0"/>
                <a:ea typeface="Rubik"/>
                <a:cs typeface="Arial" panose="020B0604020202020204" pitchFamily="34" charset="0"/>
                <a:sym typeface="Rubik"/>
                <a:rtl/>
              </a:rPr>
              <a:t> (הטייס האוטומטי)</a:t>
            </a:r>
          </a:p>
        </p:txBody>
      </p:sp>
      <p:sp>
        <p:nvSpPr>
          <p:cNvPr id="7" name="Freeform 7">
            <a:extLst>
              <a:ext uri="{C183D7F6-B498-43B3-948B-1728B52AA6E4}">
                <adec:decorative xmlns:adec="http://schemas.microsoft.com/office/drawing/2017/decorative" val="1"/>
              </a:ext>
            </a:extLst>
          </p:cNvPr>
          <p:cNvSpPr/>
          <p:nvPr/>
        </p:nvSpPr>
        <p:spPr>
          <a:xfrm>
            <a:off x="9457801" y="2455765"/>
            <a:ext cx="2512258" cy="2896734"/>
          </a:xfrm>
          <a:custGeom>
            <a:avLst/>
            <a:gdLst/>
            <a:ahLst/>
            <a:cxnLst/>
            <a:rect l="l" t="t" r="r" b="b"/>
            <a:pathLst>
              <a:path w="3349677" h="3862312">
                <a:moveTo>
                  <a:pt x="0" y="0"/>
                </a:moveTo>
                <a:lnTo>
                  <a:pt x="3349678" y="0"/>
                </a:lnTo>
                <a:lnTo>
                  <a:pt x="3349678" y="3862312"/>
                </a:lnTo>
                <a:lnTo>
                  <a:pt x="0" y="386231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sp>
        <p:nvSpPr>
          <p:cNvPr id="8" name="TextBox 8"/>
          <p:cNvSpPr txBox="1"/>
          <p:nvPr/>
        </p:nvSpPr>
        <p:spPr>
          <a:xfrm>
            <a:off x="9920082" y="5843964"/>
            <a:ext cx="7194088" cy="3919535"/>
          </a:xfrm>
          <a:prstGeom prst="rect">
            <a:avLst/>
          </a:prstGeom>
        </p:spPr>
        <p:txBody>
          <a:bodyPr lIns="0" tIns="0" rIns="0" bIns="0" rtlCol="0" anchor="t">
            <a:spAutoFit/>
          </a:bodyPr>
          <a:lstStyle/>
          <a:p>
            <a:pPr algn="ctr" rtl="1">
              <a:lnSpc>
                <a:spcPts val="6160"/>
              </a:lnSpc>
            </a:pPr>
            <a:r>
              <a:rPr lang="he-IL" sz="4400" dirty="0">
                <a:solidFill>
                  <a:srgbClr val="000000"/>
                </a:solidFill>
                <a:latin typeface="Arial" panose="020B0604020202020204" pitchFamily="34" charset="0"/>
                <a:ea typeface="Rubik"/>
                <a:cs typeface="Arial" panose="020B0604020202020204" pitchFamily="34" charset="0"/>
                <a:sym typeface="Rubik"/>
                <a:rtl/>
              </a:rPr>
              <a:t>חשיבה מהירה, תגובה רגשית</a:t>
            </a:r>
          </a:p>
          <a:p>
            <a:pPr algn="ctr" rtl="1">
              <a:lnSpc>
                <a:spcPts val="6160"/>
              </a:lnSpc>
            </a:pPr>
            <a:r>
              <a:rPr lang="he-IL" sz="4400" dirty="0">
                <a:solidFill>
                  <a:srgbClr val="000000"/>
                </a:solidFill>
                <a:latin typeface="Arial" panose="020B0604020202020204" pitchFamily="34" charset="0"/>
                <a:ea typeface="Rubik"/>
                <a:cs typeface="Arial" panose="020B0604020202020204" pitchFamily="34" charset="0"/>
                <a:sym typeface="Rubik"/>
                <a:rtl/>
              </a:rPr>
              <a:t>לא דורשת מאמץ- פעולה אוטומטית</a:t>
            </a:r>
          </a:p>
          <a:p>
            <a:pPr algn="ctr" rtl="1">
              <a:lnSpc>
                <a:spcPts val="6160"/>
              </a:lnSpc>
            </a:pPr>
            <a:r>
              <a:rPr lang="he-IL" sz="4400" dirty="0">
                <a:solidFill>
                  <a:srgbClr val="000000"/>
                </a:solidFill>
                <a:latin typeface="Arial" panose="020B0604020202020204" pitchFamily="34" charset="0"/>
                <a:ea typeface="Rubik"/>
                <a:cs typeface="Arial" panose="020B0604020202020204" pitchFamily="34" charset="0"/>
                <a:sym typeface="Rubik"/>
                <a:rtl/>
              </a:rPr>
              <a:t>חשיבה אינטואיטיבית</a:t>
            </a:r>
          </a:p>
          <a:p>
            <a:pPr algn="ctr" rtl="1">
              <a:lnSpc>
                <a:spcPts val="6160"/>
              </a:lnSpc>
              <a:spcBef>
                <a:spcPct val="0"/>
              </a:spcBef>
            </a:pPr>
            <a:r>
              <a:rPr lang="he-IL" sz="4400" dirty="0">
                <a:solidFill>
                  <a:srgbClr val="000000"/>
                </a:solidFill>
                <a:latin typeface="Arial" panose="020B0604020202020204" pitchFamily="34" charset="0"/>
                <a:ea typeface="Rubik"/>
                <a:cs typeface="Arial" panose="020B0604020202020204" pitchFamily="34" charset="0"/>
                <a:sym typeface="Rubik"/>
                <a:rtl/>
              </a:rPr>
              <a:t>מחפשת פתרונות פשוטים</a:t>
            </a:r>
          </a:p>
        </p:txBody>
      </p:sp>
      <p:sp>
        <p:nvSpPr>
          <p:cNvPr id="10" name="Freeform 10">
            <a:extLst>
              <a:ext uri="{C183D7F6-B498-43B3-948B-1728B52AA6E4}">
                <adec:decorative xmlns:adec="http://schemas.microsoft.com/office/drawing/2017/decorative" val="1"/>
              </a:ext>
            </a:extLst>
          </p:cNvPr>
          <p:cNvSpPr/>
          <p:nvPr/>
        </p:nvSpPr>
        <p:spPr>
          <a:xfrm>
            <a:off x="274682" y="4549115"/>
            <a:ext cx="8380097" cy="4385585"/>
          </a:xfrm>
          <a:custGeom>
            <a:avLst/>
            <a:gdLst/>
            <a:ahLst/>
            <a:cxnLst/>
            <a:rect l="l" t="t" r="r" b="b"/>
            <a:pathLst>
              <a:path w="11173463" h="5847446">
                <a:moveTo>
                  <a:pt x="0" y="0"/>
                </a:moveTo>
                <a:lnTo>
                  <a:pt x="11173464" y="0"/>
                </a:lnTo>
                <a:lnTo>
                  <a:pt x="11173464" y="5847446"/>
                </a:lnTo>
                <a:lnTo>
                  <a:pt x="0" y="584744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he-IL" dirty="0">
              <a:latin typeface="Arial" panose="020B0604020202020204" pitchFamily="34" charset="0"/>
            </a:endParaRPr>
          </a:p>
        </p:txBody>
      </p:sp>
      <p:sp>
        <p:nvSpPr>
          <p:cNvPr id="11" name="Freeform 11">
            <a:extLst>
              <a:ext uri="{C183D7F6-B498-43B3-948B-1728B52AA6E4}">
                <adec:decorative xmlns:adec="http://schemas.microsoft.com/office/drawing/2017/decorative" val="1"/>
              </a:ext>
            </a:extLst>
          </p:cNvPr>
          <p:cNvSpPr/>
          <p:nvPr/>
        </p:nvSpPr>
        <p:spPr>
          <a:xfrm>
            <a:off x="274682" y="2258331"/>
            <a:ext cx="8137415" cy="1769888"/>
          </a:xfrm>
          <a:custGeom>
            <a:avLst/>
            <a:gdLst/>
            <a:ahLst/>
            <a:cxnLst/>
            <a:rect l="l" t="t" r="r" b="b"/>
            <a:pathLst>
              <a:path w="10849887" h="2359850">
                <a:moveTo>
                  <a:pt x="0" y="0"/>
                </a:moveTo>
                <a:lnTo>
                  <a:pt x="10849887" y="0"/>
                </a:lnTo>
                <a:lnTo>
                  <a:pt x="10849887" y="2359850"/>
                </a:lnTo>
                <a:lnTo>
                  <a:pt x="0" y="23598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he-IL" dirty="0">
              <a:latin typeface="Arial" panose="020B0604020202020204" pitchFamily="34" charset="0"/>
            </a:endParaRPr>
          </a:p>
        </p:txBody>
      </p:sp>
      <p:sp>
        <p:nvSpPr>
          <p:cNvPr id="12" name="Freeform 12">
            <a:extLst>
              <a:ext uri="{C183D7F6-B498-43B3-948B-1728B52AA6E4}">
                <adec:decorative xmlns:adec="http://schemas.microsoft.com/office/drawing/2017/decorative" val="1"/>
              </a:ext>
            </a:extLst>
          </p:cNvPr>
          <p:cNvSpPr/>
          <p:nvPr/>
        </p:nvSpPr>
        <p:spPr>
          <a:xfrm>
            <a:off x="0" y="2158710"/>
            <a:ext cx="2703424" cy="1757226"/>
          </a:xfrm>
          <a:custGeom>
            <a:avLst/>
            <a:gdLst/>
            <a:ahLst/>
            <a:cxnLst/>
            <a:rect l="l" t="t" r="r" b="b"/>
            <a:pathLst>
              <a:path w="3604565" h="2342968">
                <a:moveTo>
                  <a:pt x="0" y="0"/>
                </a:moveTo>
                <a:lnTo>
                  <a:pt x="3604565" y="0"/>
                </a:lnTo>
                <a:lnTo>
                  <a:pt x="3604565" y="2342968"/>
                </a:lnTo>
                <a:lnTo>
                  <a:pt x="0" y="234296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13" name="TextBox 13"/>
          <p:cNvSpPr txBox="1"/>
          <p:nvPr/>
        </p:nvSpPr>
        <p:spPr>
          <a:xfrm>
            <a:off x="1351712" y="2751480"/>
            <a:ext cx="6854290" cy="603885"/>
          </a:xfrm>
          <a:prstGeom prst="rect">
            <a:avLst/>
          </a:prstGeom>
        </p:spPr>
        <p:txBody>
          <a:bodyPr lIns="0" tIns="0" rIns="0" bIns="0" rtlCol="0" anchor="t">
            <a:spAutoFit/>
          </a:bodyPr>
          <a:lstStyle/>
          <a:p>
            <a:pPr algn="r" rtl="1">
              <a:lnSpc>
                <a:spcPts val="5040"/>
              </a:lnSpc>
              <a:spcBef>
                <a:spcPct val="0"/>
              </a:spcBef>
            </a:pPr>
            <a:r>
              <a:rPr lang="he-IL" sz="3600" b="1" dirty="0">
                <a:solidFill>
                  <a:srgbClr val="000000"/>
                </a:solidFill>
                <a:latin typeface="Arial" panose="020B0604020202020204" pitchFamily="34" charset="0"/>
                <a:ea typeface="Rubik Bold"/>
                <a:cs typeface="Arial" panose="020B0604020202020204" pitchFamily="34" charset="0"/>
                <a:sym typeface="Rubik Bold"/>
                <a:rtl/>
              </a:rPr>
              <a:t>מערכת </a:t>
            </a:r>
            <a:r>
              <a:rPr lang="en-US" sz="3600" b="1" dirty="0">
                <a:solidFill>
                  <a:srgbClr val="000000"/>
                </a:solidFill>
                <a:latin typeface="Arial" panose="020B0604020202020204" pitchFamily="34" charset="0"/>
                <a:ea typeface="Rubik Bold"/>
                <a:cs typeface="Arial" panose="020B0604020202020204" pitchFamily="34" charset="0"/>
                <a:sym typeface="Rubik Bold"/>
              </a:rPr>
              <a:t>2</a:t>
            </a:r>
            <a:r>
              <a:rPr lang="he-IL" sz="3600" dirty="0">
                <a:solidFill>
                  <a:srgbClr val="000000"/>
                </a:solidFill>
                <a:latin typeface="Arial" panose="020B0604020202020204" pitchFamily="34" charset="0"/>
                <a:ea typeface="Rubik"/>
                <a:cs typeface="Arial" panose="020B0604020202020204" pitchFamily="34" charset="0"/>
                <a:sym typeface="Rubik"/>
                <a:rtl/>
              </a:rPr>
              <a:t> (האנליסט המחושב)</a:t>
            </a:r>
          </a:p>
        </p:txBody>
      </p:sp>
      <p:sp>
        <p:nvSpPr>
          <p:cNvPr id="14" name="TextBox 14"/>
          <p:cNvSpPr txBox="1"/>
          <p:nvPr/>
        </p:nvSpPr>
        <p:spPr>
          <a:xfrm>
            <a:off x="500878" y="5834340"/>
            <a:ext cx="7870333" cy="1521778"/>
          </a:xfrm>
          <a:prstGeom prst="rect">
            <a:avLst/>
          </a:prstGeom>
        </p:spPr>
        <p:txBody>
          <a:bodyPr lIns="0" tIns="0" rIns="0" bIns="0" rtlCol="0" anchor="t">
            <a:spAutoFit/>
          </a:bodyPr>
          <a:lstStyle/>
          <a:p>
            <a:pPr algn="ctr" rtl="1">
              <a:lnSpc>
                <a:spcPts val="6160"/>
              </a:lnSpc>
            </a:pPr>
            <a:r>
              <a:rPr lang="he-IL" sz="4400" dirty="0">
                <a:solidFill>
                  <a:srgbClr val="000000"/>
                </a:solidFill>
                <a:latin typeface="Arial" panose="020B0604020202020204" pitchFamily="34" charset="0"/>
                <a:ea typeface="Rubik"/>
                <a:cs typeface="Arial" panose="020B0604020202020204" pitchFamily="34" charset="0"/>
                <a:sym typeface="Rubik"/>
                <a:rtl/>
              </a:rPr>
              <a:t>חשיבה איטית, לוגית</a:t>
            </a:r>
          </a:p>
          <a:p>
            <a:pPr algn="ctr" rtl="1">
              <a:lnSpc>
                <a:spcPts val="6160"/>
              </a:lnSpc>
              <a:spcBef>
                <a:spcPct val="0"/>
              </a:spcBef>
            </a:pPr>
            <a:r>
              <a:rPr lang="he-IL" sz="4400" dirty="0">
                <a:solidFill>
                  <a:srgbClr val="000000"/>
                </a:solidFill>
                <a:latin typeface="Arial" panose="020B0604020202020204" pitchFamily="34" charset="0"/>
                <a:ea typeface="Rubik"/>
                <a:cs typeface="Arial" panose="020B0604020202020204" pitchFamily="34" charset="0"/>
                <a:sym typeface="Rubik"/>
                <a:rtl/>
              </a:rPr>
              <a:t>דורשת מאמץ וריכוז</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2438400" y="1528509"/>
            <a:ext cx="13956552"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1" i="0" u="none" strike="noStrike" kern="1200" cap="none" spc="0" normalizeH="0" baseline="0" noProof="0" dirty="0">
                <a:ln>
                  <a:noFill/>
                </a:ln>
                <a:solidFill>
                  <a:srgbClr val="000000"/>
                </a:solidFill>
                <a:effectLst/>
                <a:uLnTx/>
                <a:uFillTx/>
                <a:ea typeface="Rubik Bold"/>
                <a:cs typeface="Arial" panose="020B0604020202020204" pitchFamily="34" charset="0"/>
                <a:sym typeface="Rubik Bold"/>
                <a:rtl/>
              </a:rPr>
              <a:t>תרגיל: זהו באיזו מערכת מדובר</a:t>
            </a:r>
          </a:p>
        </p:txBody>
      </p:sp>
      <p:sp>
        <p:nvSpPr>
          <p:cNvPr id="4" name="Freeform 4" descr="לחצו כאן למשימה">
            <a:hlinkClick r:id="rId3" tooltip="https://docs.google.com/document/d/1f36YxeqtTl8-OuXQsIWbtYY18wWfLE_u/edit?usp=drive_link&amp;ouid=108446085936183264764&amp;rtpof=true&amp;sd=true"/>
            <a:extLst>
              <a:ext uri="{C183D7F6-B498-43B3-948B-1728B52AA6E4}">
                <adec:decorative xmlns:adec="http://schemas.microsoft.com/office/drawing/2017/decorative" val="0"/>
              </a:ext>
            </a:extLst>
          </p:cNvPr>
          <p:cNvSpPr/>
          <p:nvPr/>
        </p:nvSpPr>
        <p:spPr>
          <a:xfrm>
            <a:off x="6789768" y="2939480"/>
            <a:ext cx="5904698" cy="6386334"/>
          </a:xfrm>
          <a:custGeom>
            <a:avLst/>
            <a:gdLst/>
            <a:ahLst/>
            <a:cxnLst/>
            <a:rect l="l" t="t" r="r" b="b"/>
            <a:pathLst>
              <a:path w="5904698" h="6386334">
                <a:moveTo>
                  <a:pt x="0" y="0"/>
                </a:moveTo>
                <a:lnTo>
                  <a:pt x="5904698" y="0"/>
                </a:lnTo>
                <a:lnTo>
                  <a:pt x="5904698" y="6386334"/>
                </a:lnTo>
                <a:lnTo>
                  <a:pt x="0" y="638633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he-IL" dirty="0">
              <a:latin typeface="Arial" panose="020B0604020202020204" pitchFamily="34" charset="0"/>
            </a:endParaRPr>
          </a:p>
        </p:txBody>
      </p:sp>
      <p:grpSp>
        <p:nvGrpSpPr>
          <p:cNvPr id="5" name="Group 5">
            <a:extLst>
              <a:ext uri="{C183D7F6-B498-43B3-948B-1728B52AA6E4}">
                <adec:decorative xmlns:adec="http://schemas.microsoft.com/office/drawing/2017/decorative" val="1"/>
              </a:ext>
            </a:extLst>
          </p:cNvPr>
          <p:cNvGrpSpPr/>
          <p:nvPr/>
        </p:nvGrpSpPr>
        <p:grpSpPr>
          <a:xfrm>
            <a:off x="10002197" y="4773350"/>
            <a:ext cx="3862915" cy="4758011"/>
            <a:chOff x="1173530" y="609549"/>
            <a:chExt cx="5150553" cy="6344015"/>
          </a:xfrm>
        </p:grpSpPr>
        <p:sp>
          <p:nvSpPr>
            <p:cNvPr id="6" name="Freeform 6"/>
            <p:cNvSpPr/>
            <p:nvPr/>
          </p:nvSpPr>
          <p:spPr>
            <a:xfrm rot="-1556386">
              <a:off x="1173530" y="609549"/>
              <a:ext cx="4248099" cy="6344015"/>
            </a:xfrm>
            <a:custGeom>
              <a:avLst/>
              <a:gdLst/>
              <a:ahLst/>
              <a:cxnLst/>
              <a:rect l="l" t="t" r="r" b="b"/>
              <a:pathLst>
                <a:path w="4248099" h="6344015">
                  <a:moveTo>
                    <a:pt x="0" y="0"/>
                  </a:moveTo>
                  <a:lnTo>
                    <a:pt x="4248099" y="0"/>
                  </a:lnTo>
                  <a:lnTo>
                    <a:pt x="4248099" y="6344015"/>
                  </a:lnTo>
                  <a:lnTo>
                    <a:pt x="0" y="6344015"/>
                  </a:lnTo>
                  <a:lnTo>
                    <a:pt x="0" y="0"/>
                  </a:lnTo>
                  <a:close/>
                </a:path>
              </a:pathLst>
            </a:custGeom>
            <a:blipFill>
              <a:blip r:embed="rId5"/>
              <a:stretch>
                <a:fillRect/>
              </a:stretch>
            </a:blipFill>
          </p:spPr>
          <p:txBody>
            <a:bodyPr/>
            <a:lstStyle/>
            <a:p>
              <a:endParaRPr lang="he-IL" dirty="0">
                <a:latin typeface="Arial" panose="020B0604020202020204" pitchFamily="34" charset="0"/>
              </a:endParaRPr>
            </a:p>
          </p:txBody>
        </p:sp>
        <p:sp>
          <p:nvSpPr>
            <p:cNvPr id="7" name="TextBox 7"/>
            <p:cNvSpPr txBox="1"/>
            <p:nvPr/>
          </p:nvSpPr>
          <p:spPr>
            <a:xfrm rot="20003575">
              <a:off x="3984691" y="5605465"/>
              <a:ext cx="2339392" cy="778161"/>
            </a:xfrm>
            <a:prstGeom prst="rect">
              <a:avLst/>
            </a:prstGeom>
          </p:spPr>
          <p:txBody>
            <a:bodyPr wrap="square" lIns="0" tIns="0" rIns="0" bIns="0" rtlCol="0" anchor="t">
              <a:spAutoFit/>
            </a:bodyPr>
            <a:lstStyle/>
            <a:p>
              <a:pPr algn="ctr" rtl="1">
                <a:lnSpc>
                  <a:spcPts val="4664"/>
                </a:lnSpc>
                <a:spcBef>
                  <a:spcPct val="0"/>
                </a:spcBef>
              </a:pPr>
              <a:r>
                <a:rPr lang="he-IL" sz="3886" b="1" dirty="0">
                  <a:solidFill>
                    <a:srgbClr val="FFFFFF"/>
                  </a:solidFill>
                  <a:latin typeface="Arial" panose="020B0604020202020204" pitchFamily="34" charset="0"/>
                  <a:ea typeface="Calibri (MS) Bold"/>
                  <a:cs typeface="Arial" panose="020B0604020202020204" pitchFamily="34" charset="0"/>
                  <a:sym typeface="Calibri (MS) Bold"/>
                  <a:rtl/>
                </a:rPr>
                <a:t>לחצו כאן</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2655798"/>
            <a:ext cx="18288000" cy="5488029"/>
            <a:chOff x="0" y="0"/>
            <a:chExt cx="4816593" cy="1445407"/>
          </a:xfrm>
        </p:grpSpPr>
        <p:sp>
          <p:nvSpPr>
            <p:cNvPr id="4" name="Freeform 4"/>
            <p:cNvSpPr/>
            <p:nvPr/>
          </p:nvSpPr>
          <p:spPr>
            <a:xfrm>
              <a:off x="0" y="0"/>
              <a:ext cx="4816592" cy="1445407"/>
            </a:xfrm>
            <a:custGeom>
              <a:avLst/>
              <a:gdLst/>
              <a:ahLst/>
              <a:cxnLst/>
              <a:rect l="l" t="t" r="r" b="b"/>
              <a:pathLst>
                <a:path w="4816592" h="1445407">
                  <a:moveTo>
                    <a:pt x="0" y="0"/>
                  </a:moveTo>
                  <a:lnTo>
                    <a:pt x="4816592" y="0"/>
                  </a:lnTo>
                  <a:lnTo>
                    <a:pt x="4816592" y="1445407"/>
                  </a:lnTo>
                  <a:lnTo>
                    <a:pt x="0" y="1445407"/>
                  </a:lnTo>
                  <a:close/>
                </a:path>
              </a:pathLst>
            </a:custGeom>
            <a:solidFill>
              <a:srgbClr val="BBD8D8"/>
            </a:solidFill>
          </p:spPr>
          <p:txBody>
            <a:bodyPr/>
            <a:lstStyle/>
            <a:p>
              <a:endParaRPr lang="he-IL" dirty="0">
                <a:latin typeface="Arial" panose="020B0604020202020204" pitchFamily="34" charset="0"/>
              </a:endParaRPr>
            </a:p>
          </p:txBody>
        </p:sp>
        <p:sp>
          <p:nvSpPr>
            <p:cNvPr id="5" name="TextBox 5"/>
            <p:cNvSpPr txBox="1"/>
            <p:nvPr/>
          </p:nvSpPr>
          <p:spPr>
            <a:xfrm>
              <a:off x="0" y="-47625"/>
              <a:ext cx="4816593" cy="1493032"/>
            </a:xfrm>
            <a:prstGeom prst="rect">
              <a:avLst/>
            </a:prstGeom>
          </p:spPr>
          <p:txBody>
            <a:bodyPr lIns="50800" tIns="50800" rIns="50800" bIns="50800" rtlCol="0" anchor="ctr"/>
            <a:lstStyle/>
            <a:p>
              <a:pPr algn="ctr" rtl="1">
                <a:lnSpc>
                  <a:spcPts val="3220"/>
                </a:lnSpc>
              </a:pPr>
              <a:endParaRPr dirty="0">
                <a:latin typeface="Arial" panose="020B0604020202020204" pitchFamily="34" charset="0"/>
              </a:endParaRPr>
            </a:p>
          </p:txBody>
        </p:sp>
      </p:grpSp>
      <p:sp>
        <p:nvSpPr>
          <p:cNvPr id="7" name="TextBox 7"/>
          <p:cNvSpPr txBox="1">
            <a:spLocks noGrp="1"/>
          </p:cNvSpPr>
          <p:nvPr>
            <p:ph type="title" idx="4294967295"/>
          </p:nvPr>
        </p:nvSpPr>
        <p:spPr>
          <a:xfrm>
            <a:off x="1028700" y="775572"/>
            <a:ext cx="17259300" cy="12268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0080"/>
              </a:lnSpc>
              <a:spcBef>
                <a:spcPct val="0"/>
              </a:spcBef>
              <a:spcAft>
                <a:spcPts val="0"/>
              </a:spcAft>
              <a:buClrTx/>
              <a:buSzTx/>
              <a:buFontTx/>
              <a:buNone/>
              <a:tabLst/>
              <a:defRPr/>
            </a:pPr>
            <a:r>
              <a:rPr kumimoji="0" lang="he-IL" sz="7200"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איזו מערכת חשיבה אתם מפעילים?</a:t>
            </a:r>
          </a:p>
        </p:txBody>
      </p:sp>
      <p:sp>
        <p:nvSpPr>
          <p:cNvPr id="6" name="TextBox 6"/>
          <p:cNvSpPr txBox="1"/>
          <p:nvPr/>
        </p:nvSpPr>
        <p:spPr>
          <a:xfrm>
            <a:off x="302419" y="2945085"/>
            <a:ext cx="17541223" cy="3437255"/>
          </a:xfrm>
          <a:prstGeom prst="rect">
            <a:avLst/>
          </a:prstGeom>
        </p:spPr>
        <p:txBody>
          <a:bodyPr lIns="0" tIns="0" rIns="0" bIns="0" rtlCol="0" anchor="t">
            <a:spAutoFit/>
          </a:bodyPr>
          <a:lstStyle/>
          <a:p>
            <a:pPr algn="r" rtl="1">
              <a:lnSpc>
                <a:spcPts val="8680"/>
              </a:lnSpc>
            </a:pPr>
            <a:r>
              <a:rPr lang="he-IL" sz="6200" b="1" dirty="0">
                <a:solidFill>
                  <a:srgbClr val="000000"/>
                </a:solidFill>
                <a:latin typeface="Arial" panose="020B0604020202020204" pitchFamily="34" charset="0"/>
                <a:ea typeface="Rubik Bold"/>
                <a:cs typeface="Arial" panose="020B0604020202020204" pitchFamily="34" charset="0"/>
                <a:sym typeface="Rubik Bold"/>
                <a:rtl/>
              </a:rPr>
              <a:t>מסקנה:</a:t>
            </a:r>
          </a:p>
          <a:p>
            <a:pPr algn="r" rtl="1">
              <a:lnSpc>
                <a:spcPts val="6160"/>
              </a:lnSpc>
              <a:spcBef>
                <a:spcPct val="0"/>
              </a:spcBef>
            </a:pPr>
            <a:r>
              <a:rPr lang="he-IL" sz="4400" dirty="0">
                <a:solidFill>
                  <a:srgbClr val="000000"/>
                </a:solidFill>
                <a:latin typeface="Arial" panose="020B0604020202020204" pitchFamily="34" charset="0"/>
                <a:ea typeface="Rubik"/>
                <a:cs typeface="Arial" panose="020B0604020202020204" pitchFamily="34" charset="0"/>
                <a:sym typeface="Rubik"/>
                <a:rtl/>
              </a:rPr>
              <a:t>מערכת </a:t>
            </a:r>
            <a:r>
              <a:rPr lang="en-US" sz="4400" dirty="0">
                <a:solidFill>
                  <a:srgbClr val="000000"/>
                </a:solidFill>
                <a:latin typeface="Arial" panose="020B0604020202020204" pitchFamily="34" charset="0"/>
                <a:ea typeface="Rubik"/>
                <a:cs typeface="Arial" panose="020B0604020202020204" pitchFamily="34" charset="0"/>
                <a:sym typeface="Rubik"/>
              </a:rPr>
              <a:t>1</a:t>
            </a:r>
            <a:r>
              <a:rPr lang="ar-EG" sz="4400" dirty="0">
                <a:solidFill>
                  <a:srgbClr val="000000"/>
                </a:solidFill>
                <a:latin typeface="Arial" panose="020B0604020202020204" pitchFamily="34" charset="0"/>
                <a:ea typeface="Rubik"/>
                <a:cs typeface="Arial" panose="020B0604020202020204" pitchFamily="34" charset="0"/>
                <a:sym typeface="Rubik"/>
                <a:rtl/>
              </a:rPr>
              <a:t> </a:t>
            </a:r>
            <a:r>
              <a:rPr lang="he-IL" sz="4400" dirty="0">
                <a:solidFill>
                  <a:srgbClr val="000000"/>
                </a:solidFill>
                <a:latin typeface="Arial" panose="020B0604020202020204" pitchFamily="34" charset="0"/>
                <a:ea typeface="Rubik"/>
                <a:cs typeface="Arial" panose="020B0604020202020204" pitchFamily="34" charset="0"/>
                <a:sym typeface="Rubik"/>
                <a:rtl/>
              </a:rPr>
              <a:t>היא לא 'רעה' ומערכת </a:t>
            </a:r>
            <a:r>
              <a:rPr lang="en-US" sz="4400" dirty="0">
                <a:solidFill>
                  <a:srgbClr val="000000"/>
                </a:solidFill>
                <a:latin typeface="Arial" panose="020B0604020202020204" pitchFamily="34" charset="0"/>
                <a:ea typeface="Rubik"/>
                <a:cs typeface="Arial" panose="020B0604020202020204" pitchFamily="34" charset="0"/>
                <a:sym typeface="Rubik"/>
              </a:rPr>
              <a:t>2</a:t>
            </a:r>
            <a:r>
              <a:rPr lang="he-IL" sz="4400" dirty="0">
                <a:solidFill>
                  <a:srgbClr val="000000"/>
                </a:solidFill>
                <a:latin typeface="Arial" panose="020B0604020202020204" pitchFamily="34" charset="0"/>
                <a:ea typeface="Rubik"/>
                <a:cs typeface="Arial" panose="020B0604020202020204" pitchFamily="34" charset="0"/>
                <a:sym typeface="Rubik"/>
                <a:rtl/>
              </a:rPr>
              <a:t> היא לא 'טובה'. מערכת </a:t>
            </a:r>
            <a:r>
              <a:rPr lang="en-US" sz="4400" dirty="0">
                <a:solidFill>
                  <a:srgbClr val="000000"/>
                </a:solidFill>
                <a:latin typeface="Arial" panose="020B0604020202020204" pitchFamily="34" charset="0"/>
                <a:ea typeface="Rubik"/>
                <a:cs typeface="Arial" panose="020B0604020202020204" pitchFamily="34" charset="0"/>
                <a:sym typeface="Rubik"/>
              </a:rPr>
              <a:t>1</a:t>
            </a:r>
            <a:r>
              <a:rPr lang="he-IL" sz="4400" dirty="0">
                <a:solidFill>
                  <a:srgbClr val="000000"/>
                </a:solidFill>
                <a:latin typeface="Arial" panose="020B0604020202020204" pitchFamily="34" charset="0"/>
                <a:ea typeface="Rubik"/>
                <a:cs typeface="Arial" panose="020B0604020202020204" pitchFamily="34" charset="0"/>
                <a:sym typeface="Rubik"/>
                <a:rtl/>
              </a:rPr>
              <a:t> עוזרת לנו לשרוד ולהגיב מהר. החוכמה היא לדעת מתי לכבות את הטייס האוטומטי ולהזמין את האנליסט (מערכת </a:t>
            </a:r>
            <a:r>
              <a:rPr lang="en-US" sz="4400" dirty="0">
                <a:solidFill>
                  <a:srgbClr val="000000"/>
                </a:solidFill>
                <a:latin typeface="Arial" panose="020B0604020202020204" pitchFamily="34" charset="0"/>
                <a:ea typeface="Rubik"/>
                <a:cs typeface="Arial" panose="020B0604020202020204" pitchFamily="34" charset="0"/>
                <a:sym typeface="Rubik"/>
              </a:rPr>
              <a:t>2</a:t>
            </a:r>
            <a:r>
              <a:rPr lang="he-IL" sz="4400" dirty="0">
                <a:solidFill>
                  <a:srgbClr val="000000"/>
                </a:solidFill>
                <a:latin typeface="Arial" panose="020B0604020202020204" pitchFamily="34" charset="0"/>
                <a:ea typeface="Rubik"/>
                <a:cs typeface="Arial" panose="020B0604020202020204" pitchFamily="34" charset="0"/>
                <a:sym typeface="Rubik"/>
                <a:rtl/>
              </a:rPr>
              <a:t>) לבדוק את הנתונים.</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157032" y="1812471"/>
            <a:ext cx="10005593" cy="8229600"/>
          </a:xfrm>
          <a:custGeom>
            <a:avLst/>
            <a:gdLst/>
            <a:ahLst/>
            <a:cxnLst/>
            <a:rect l="l" t="t" r="r" b="b"/>
            <a:pathLst>
              <a:path w="10005593" h="8229600">
                <a:moveTo>
                  <a:pt x="0" y="0"/>
                </a:moveTo>
                <a:lnTo>
                  <a:pt x="10005593" y="0"/>
                </a:lnTo>
                <a:lnTo>
                  <a:pt x="10005593" y="8229600"/>
                </a:lnTo>
                <a:lnTo>
                  <a:pt x="0" y="8229600"/>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TextBox 4"/>
          <p:cNvSpPr txBox="1"/>
          <p:nvPr/>
        </p:nvSpPr>
        <p:spPr>
          <a:xfrm>
            <a:off x="7281288" y="1817053"/>
            <a:ext cx="9978012" cy="6414769"/>
          </a:xfrm>
          <a:prstGeom prst="rect">
            <a:avLst/>
          </a:prstGeom>
        </p:spPr>
        <p:txBody>
          <a:bodyPr lIns="0" tIns="0" rIns="0" bIns="0" rtlCol="0" anchor="t">
            <a:spAutoFit/>
          </a:bodyPr>
          <a:lstStyle/>
          <a:p>
            <a:pPr algn="r" rtl="1">
              <a:lnSpc>
                <a:spcPts val="17080"/>
              </a:lnSpc>
            </a:pPr>
            <a:r>
              <a:rPr lang="he-IL" sz="12200" b="1" dirty="0">
                <a:solidFill>
                  <a:srgbClr val="D42021"/>
                </a:solidFill>
                <a:latin typeface="Arial" panose="020B0604020202020204" pitchFamily="34" charset="0"/>
                <a:ea typeface="Rubik Bold"/>
                <a:cs typeface="Arial" panose="020B0604020202020204" pitchFamily="34" charset="0"/>
                <a:sym typeface="Rubik Bold"/>
                <a:rtl/>
              </a:rPr>
              <a:t>פרק ב’:</a:t>
            </a:r>
          </a:p>
          <a:p>
            <a:pPr algn="r" rtl="1">
              <a:lnSpc>
                <a:spcPts val="17080"/>
              </a:lnSpc>
              <a:spcBef>
                <a:spcPct val="0"/>
              </a:spcBef>
            </a:pPr>
            <a:r>
              <a:rPr lang="he-IL" sz="12200" b="1" dirty="0">
                <a:solidFill>
                  <a:srgbClr val="D42021"/>
                </a:solidFill>
                <a:latin typeface="Arial" panose="020B0604020202020204" pitchFamily="34" charset="0"/>
                <a:ea typeface="Rubik Bold"/>
                <a:cs typeface="Arial" panose="020B0604020202020204" pitchFamily="34" charset="0"/>
                <a:sym typeface="Rubik Bold"/>
                <a:rtl/>
              </a:rPr>
              <a:t>הטיות </a:t>
            </a:r>
            <a:r>
              <a:rPr lang="he-IL" sz="12200" b="1" dirty="0" err="1">
                <a:solidFill>
                  <a:srgbClr val="D42021"/>
                </a:solidFill>
                <a:latin typeface="Arial" panose="020B0604020202020204" pitchFamily="34" charset="0"/>
                <a:ea typeface="Rubik Bold"/>
                <a:cs typeface="Arial" panose="020B0604020202020204" pitchFamily="34" charset="0"/>
                <a:sym typeface="Rubik Bold"/>
                <a:rtl/>
              </a:rPr>
              <a:t>קוגנטיביות</a:t>
            </a:r>
            <a:endParaRPr lang="he-IL" sz="12200" b="1" dirty="0">
              <a:solidFill>
                <a:srgbClr val="D42021"/>
              </a:solidFill>
              <a:latin typeface="Arial" panose="020B0604020202020204" pitchFamily="34" charset="0"/>
              <a:ea typeface="Rubik Bold"/>
              <a:cs typeface="Arial" panose="020B0604020202020204" pitchFamily="34" charset="0"/>
              <a:sym typeface="Rubik Bold"/>
              <a:rt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3048000" y="1087188"/>
            <a:ext cx="12480762" cy="12268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0080"/>
              </a:lnSpc>
              <a:spcBef>
                <a:spcPct val="0"/>
              </a:spcBef>
              <a:spcAft>
                <a:spcPts val="0"/>
              </a:spcAft>
              <a:buClrTx/>
              <a:buSzTx/>
              <a:buFontTx/>
              <a:buNone/>
              <a:tabLst/>
              <a:defRPr/>
            </a:pPr>
            <a:r>
              <a:rPr kumimoji="0" lang="he-IL" sz="7200"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שנאת הפסד וקביעת</a:t>
            </a:r>
            <a:r>
              <a:rPr kumimoji="0" lang="ar-EG" sz="7200"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 </a:t>
            </a:r>
            <a:r>
              <a:rPr kumimoji="0" lang="he-IL" sz="7200"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ברירת מחדל</a:t>
            </a:r>
          </a:p>
        </p:txBody>
      </p:sp>
      <p:sp>
        <p:nvSpPr>
          <p:cNvPr id="5" name="TextBox 5"/>
          <p:cNvSpPr txBox="1"/>
          <p:nvPr/>
        </p:nvSpPr>
        <p:spPr>
          <a:xfrm>
            <a:off x="6003818" y="2635567"/>
            <a:ext cx="6569125" cy="5015865"/>
          </a:xfrm>
          <a:prstGeom prst="rect">
            <a:avLst/>
          </a:prstGeom>
        </p:spPr>
        <p:txBody>
          <a:bodyPr lIns="0" tIns="0" rIns="0" bIns="0" rtlCol="0" anchor="t">
            <a:spAutoFit/>
          </a:bodyPr>
          <a:lstStyle/>
          <a:p>
            <a:pPr algn="ctr" rtl="1">
              <a:lnSpc>
                <a:spcPts val="20160"/>
              </a:lnSpc>
            </a:pPr>
            <a:r>
              <a:rPr lang="he-IL" sz="14400" b="1" dirty="0">
                <a:solidFill>
                  <a:srgbClr val="000000"/>
                </a:solidFill>
                <a:latin typeface="Arial" panose="020B0604020202020204" pitchFamily="34" charset="0"/>
                <a:ea typeface="Rubik Bold"/>
                <a:cs typeface="Arial" panose="020B0604020202020204" pitchFamily="34" charset="0"/>
                <a:sym typeface="Rubik Bold"/>
                <a:rtl/>
              </a:rPr>
              <a:t>שאלת</a:t>
            </a:r>
          </a:p>
          <a:p>
            <a:pPr algn="ctr" rtl="1">
              <a:lnSpc>
                <a:spcPts val="20160"/>
              </a:lnSpc>
              <a:spcBef>
                <a:spcPct val="0"/>
              </a:spcBef>
            </a:pPr>
            <a:r>
              <a:rPr lang="he-IL" sz="14400" b="1" dirty="0">
                <a:solidFill>
                  <a:srgbClr val="000000"/>
                </a:solidFill>
                <a:latin typeface="Arial" panose="020B0604020202020204" pitchFamily="34" charset="0"/>
                <a:ea typeface="Rubik Bold"/>
                <a:cs typeface="Arial" panose="020B0604020202020204" pitchFamily="34" charset="0"/>
                <a:sym typeface="Rubik Bold"/>
                <a:rtl/>
              </a:rPr>
              <a:t>ההכפלה</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2908894"/>
            <a:ext cx="18288000" cy="6000653"/>
            <a:chOff x="0" y="0"/>
            <a:chExt cx="4816593" cy="1580419"/>
          </a:xfrm>
        </p:grpSpPr>
        <p:sp>
          <p:nvSpPr>
            <p:cNvPr id="4" name="Freeform 4"/>
            <p:cNvSpPr/>
            <p:nvPr/>
          </p:nvSpPr>
          <p:spPr>
            <a:xfrm>
              <a:off x="0" y="0"/>
              <a:ext cx="4816592" cy="1580419"/>
            </a:xfrm>
            <a:custGeom>
              <a:avLst/>
              <a:gdLst/>
              <a:ahLst/>
              <a:cxnLst/>
              <a:rect l="l" t="t" r="r" b="b"/>
              <a:pathLst>
                <a:path w="4816592" h="1580419">
                  <a:moveTo>
                    <a:pt x="0" y="0"/>
                  </a:moveTo>
                  <a:lnTo>
                    <a:pt x="4816592" y="0"/>
                  </a:lnTo>
                  <a:lnTo>
                    <a:pt x="4816592" y="1580419"/>
                  </a:lnTo>
                  <a:lnTo>
                    <a:pt x="0" y="1580419"/>
                  </a:lnTo>
                  <a:close/>
                </a:path>
              </a:pathLst>
            </a:custGeom>
            <a:solidFill>
              <a:srgbClr val="BBD8D8"/>
            </a:solidFill>
          </p:spPr>
          <p:txBody>
            <a:bodyPr/>
            <a:lstStyle/>
            <a:p>
              <a:endParaRPr lang="he-IL" dirty="0">
                <a:latin typeface="Arial" panose="020B0604020202020204" pitchFamily="34" charset="0"/>
              </a:endParaRPr>
            </a:p>
          </p:txBody>
        </p:sp>
        <p:sp>
          <p:nvSpPr>
            <p:cNvPr id="5" name="TextBox 5"/>
            <p:cNvSpPr txBox="1"/>
            <p:nvPr/>
          </p:nvSpPr>
          <p:spPr>
            <a:xfrm>
              <a:off x="0" y="-47625"/>
              <a:ext cx="4816593" cy="1628044"/>
            </a:xfrm>
            <a:prstGeom prst="rect">
              <a:avLst/>
            </a:prstGeom>
          </p:spPr>
          <p:txBody>
            <a:bodyPr lIns="50800" tIns="50800" rIns="50800" bIns="50800" rtlCol="0" anchor="ctr"/>
            <a:lstStyle/>
            <a:p>
              <a:pPr algn="ctr">
                <a:lnSpc>
                  <a:spcPts val="3220"/>
                </a:lnSpc>
              </a:pPr>
              <a:endParaRPr dirty="0">
                <a:latin typeface="Arial" panose="020B0604020202020204" pitchFamily="34" charset="0"/>
              </a:endParaRPr>
            </a:p>
          </p:txBody>
        </p:sp>
      </p:grpSp>
      <p:sp>
        <p:nvSpPr>
          <p:cNvPr id="9" name="TextBox 9"/>
          <p:cNvSpPr txBox="1">
            <a:spLocks noGrp="1"/>
          </p:cNvSpPr>
          <p:nvPr>
            <p:ph type="title" idx="4294967295"/>
          </p:nvPr>
        </p:nvSpPr>
        <p:spPr>
          <a:xfrm>
            <a:off x="3565996" y="606219"/>
            <a:ext cx="11156007" cy="21666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8680"/>
              </a:lnSpc>
              <a:spcBef>
                <a:spcPts val="0"/>
              </a:spcBef>
              <a:spcAft>
                <a:spcPts val="0"/>
              </a:spcAft>
              <a:buClrTx/>
              <a:buSzTx/>
              <a:buFontTx/>
              <a:buNone/>
              <a:tabLst/>
              <a:defRPr/>
            </a:pPr>
            <a:r>
              <a:rPr kumimoji="0" lang="he-IL" sz="6200" b="1" i="0" u="none" strike="noStrike" kern="1200" cap="none" spc="0" normalizeH="0" baseline="0" noProof="0" dirty="0">
                <a:ln>
                  <a:noFill/>
                </a:ln>
                <a:solidFill>
                  <a:srgbClr val="000000"/>
                </a:solidFill>
                <a:effectLst/>
                <a:uLnTx/>
                <a:uFillTx/>
                <a:ea typeface="Rubik Bold"/>
                <a:cs typeface="Arial" panose="020B0604020202020204" pitchFamily="34" charset="0"/>
                <a:sym typeface="Rubik Bold"/>
                <a:rtl/>
              </a:rPr>
              <a:t>תהליך קבלת החלטות-</a:t>
            </a:r>
          </a:p>
          <a:p>
            <a:pPr marL="0" marR="0" lvl="0" indent="0" algn="ctr" defTabSz="914400" rtl="1" eaLnBrk="1" fontAlgn="auto" latinLnBrk="0" hangingPunct="1">
              <a:lnSpc>
                <a:spcPts val="8680"/>
              </a:lnSpc>
              <a:spcBef>
                <a:spcPct val="0"/>
              </a:spcBef>
              <a:spcAft>
                <a:spcPts val="0"/>
              </a:spcAft>
              <a:buClrTx/>
              <a:buSzTx/>
              <a:buFontTx/>
              <a:buNone/>
              <a:tabLst/>
              <a:defRPr/>
            </a:pPr>
            <a:r>
              <a:rPr kumimoji="0" lang="he-IL" sz="6200" b="1" i="0" u="none" strike="noStrike" kern="1200" cap="none" spc="0" normalizeH="0" baseline="0" noProof="0" dirty="0">
                <a:ln>
                  <a:noFill/>
                </a:ln>
                <a:solidFill>
                  <a:srgbClr val="000000"/>
                </a:solidFill>
                <a:effectLst/>
                <a:uLnTx/>
                <a:uFillTx/>
                <a:ea typeface="Rubik Bold"/>
                <a:cs typeface="Arial" panose="020B0604020202020204" pitchFamily="34" charset="0"/>
                <a:sym typeface="Rubik Bold"/>
                <a:rtl/>
              </a:rPr>
              <a:t>דניאל </a:t>
            </a:r>
            <a:r>
              <a:rPr kumimoji="0" lang="he-IL" sz="6200" b="1" i="0" u="none" strike="noStrike" kern="1200" cap="none" spc="0" normalizeH="0" baseline="0" noProof="0" dirty="0" err="1">
                <a:ln>
                  <a:noFill/>
                </a:ln>
                <a:solidFill>
                  <a:srgbClr val="000000"/>
                </a:solidFill>
                <a:effectLst/>
                <a:uLnTx/>
                <a:uFillTx/>
                <a:ea typeface="Rubik Bold"/>
                <a:cs typeface="Arial" panose="020B0604020202020204" pitchFamily="34" charset="0"/>
                <a:sym typeface="Rubik Bold"/>
                <a:rtl/>
              </a:rPr>
              <a:t>כהנמן</a:t>
            </a:r>
            <a:r>
              <a:rPr kumimoji="0" lang="he-IL" sz="6200" b="1" i="0" u="none" strike="noStrike" kern="1200" cap="none" spc="0" normalizeH="0" baseline="0" noProof="0" dirty="0">
                <a:ln>
                  <a:noFill/>
                </a:ln>
                <a:solidFill>
                  <a:srgbClr val="000000"/>
                </a:solidFill>
                <a:effectLst/>
                <a:uLnTx/>
                <a:uFillTx/>
                <a:ea typeface="Rubik Bold"/>
                <a:cs typeface="Arial" panose="020B0604020202020204" pitchFamily="34" charset="0"/>
                <a:sym typeface="Rubik Bold"/>
                <a:rtl/>
              </a:rPr>
              <a:t> ועמוס </a:t>
            </a:r>
            <a:r>
              <a:rPr kumimoji="0" lang="he-IL" sz="6200" b="1" i="0" u="none" strike="noStrike" kern="1200" cap="none" spc="0" normalizeH="0" baseline="0" noProof="0" dirty="0" err="1">
                <a:ln>
                  <a:noFill/>
                </a:ln>
                <a:solidFill>
                  <a:srgbClr val="000000"/>
                </a:solidFill>
                <a:effectLst/>
                <a:uLnTx/>
                <a:uFillTx/>
                <a:ea typeface="Rubik Bold"/>
                <a:cs typeface="Arial" panose="020B0604020202020204" pitchFamily="34" charset="0"/>
                <a:sym typeface="Rubik Bold"/>
                <a:rtl/>
              </a:rPr>
              <a:t>טברסקי</a:t>
            </a:r>
            <a:r>
              <a:rPr kumimoji="0" lang="he-IL" sz="6200" b="1" i="0" u="none" strike="noStrike" kern="1200" cap="none" spc="0" normalizeH="0" baseline="0" noProof="0" dirty="0">
                <a:ln>
                  <a:noFill/>
                </a:ln>
                <a:solidFill>
                  <a:srgbClr val="000000"/>
                </a:solidFill>
                <a:effectLst/>
                <a:uLnTx/>
                <a:uFillTx/>
                <a:ea typeface="Rubik Bold"/>
                <a:cs typeface="Arial" panose="020B0604020202020204" pitchFamily="34" charset="0"/>
                <a:sym typeface="Rubik Bold"/>
                <a:rtl/>
              </a:rPr>
              <a:t> </a:t>
            </a:r>
            <a:r>
              <a:rPr kumimoji="0" lang="en-US" sz="6200" b="1" i="0" u="none" strike="noStrike" kern="1200" cap="none" spc="0" normalizeH="0" baseline="0" noProof="0" dirty="0">
                <a:ln>
                  <a:noFill/>
                </a:ln>
                <a:solidFill>
                  <a:srgbClr val="000000"/>
                </a:solidFill>
                <a:effectLst/>
                <a:uLnTx/>
                <a:uFillTx/>
                <a:ea typeface="Rubik Bold"/>
                <a:cs typeface="Arial" panose="020B0604020202020204" pitchFamily="34" charset="0"/>
                <a:sym typeface="Rubik Bold"/>
              </a:rPr>
              <a:t>1979</a:t>
            </a:r>
          </a:p>
        </p:txBody>
      </p:sp>
      <p:sp>
        <p:nvSpPr>
          <p:cNvPr id="6" name="Freeform 6" descr="מודל גרפי למחקר">
            <a:extLst>
              <a:ext uri="{C183D7F6-B498-43B3-948B-1728B52AA6E4}">
                <adec:decorative xmlns:adec="http://schemas.microsoft.com/office/drawing/2017/decorative" val="0"/>
              </a:ext>
            </a:extLst>
          </p:cNvPr>
          <p:cNvSpPr/>
          <p:nvPr/>
        </p:nvSpPr>
        <p:spPr>
          <a:xfrm>
            <a:off x="4848911" y="3057488"/>
            <a:ext cx="8590179" cy="5852059"/>
          </a:xfrm>
          <a:custGeom>
            <a:avLst/>
            <a:gdLst/>
            <a:ahLst/>
            <a:cxnLst/>
            <a:rect l="l" t="t" r="r" b="b"/>
            <a:pathLst>
              <a:path w="8590179" h="5852059">
                <a:moveTo>
                  <a:pt x="0" y="0"/>
                </a:moveTo>
                <a:lnTo>
                  <a:pt x="8590178" y="0"/>
                </a:lnTo>
                <a:lnTo>
                  <a:pt x="8590178" y="5852059"/>
                </a:lnTo>
                <a:lnTo>
                  <a:pt x="0" y="5852059"/>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7" name="TextBox 7"/>
          <p:cNvSpPr txBox="1"/>
          <p:nvPr/>
        </p:nvSpPr>
        <p:spPr>
          <a:xfrm>
            <a:off x="6194682" y="8938122"/>
            <a:ext cx="5898635" cy="512961"/>
          </a:xfrm>
          <a:prstGeom prst="rect">
            <a:avLst/>
          </a:prstGeom>
        </p:spPr>
        <p:txBody>
          <a:bodyPr lIns="0" tIns="0" rIns="0" bIns="0" rtlCol="0" anchor="t">
            <a:spAutoFit/>
          </a:bodyPr>
          <a:lstStyle/>
          <a:p>
            <a:pPr algn="ctr" rtl="1">
              <a:lnSpc>
                <a:spcPts val="3983"/>
              </a:lnSpc>
            </a:pPr>
            <a:r>
              <a:rPr lang="he-IL" sz="3525" b="1" dirty="0">
                <a:solidFill>
                  <a:srgbClr val="000000"/>
                </a:solidFill>
                <a:latin typeface="Arial" panose="020B0604020202020204" pitchFamily="34" charset="0"/>
                <a:ea typeface="Assistant Bold"/>
                <a:cs typeface="Arial" panose="020B0604020202020204" pitchFamily="34" charset="0"/>
                <a:sym typeface="Assistant Bold"/>
                <a:rtl/>
              </a:rPr>
              <a:t>ציר רגשי/ סובייקטיבי</a:t>
            </a:r>
          </a:p>
        </p:txBody>
      </p:sp>
      <p:sp>
        <p:nvSpPr>
          <p:cNvPr id="8" name="TextBox 8"/>
          <p:cNvSpPr txBox="1"/>
          <p:nvPr/>
        </p:nvSpPr>
        <p:spPr>
          <a:xfrm>
            <a:off x="12210868" y="5417300"/>
            <a:ext cx="2456443" cy="1025922"/>
          </a:xfrm>
          <a:prstGeom prst="rect">
            <a:avLst/>
          </a:prstGeom>
        </p:spPr>
        <p:txBody>
          <a:bodyPr lIns="0" tIns="0" rIns="0" bIns="0" rtlCol="0" anchor="t">
            <a:spAutoFit/>
          </a:bodyPr>
          <a:lstStyle/>
          <a:p>
            <a:pPr algn="ctr" rtl="1">
              <a:lnSpc>
                <a:spcPts val="3983"/>
              </a:lnSpc>
            </a:pPr>
            <a:r>
              <a:rPr lang="he-IL" sz="3525" b="1" dirty="0">
                <a:solidFill>
                  <a:srgbClr val="000000"/>
                </a:solidFill>
                <a:latin typeface="Arial" panose="020B0604020202020204" pitchFamily="34" charset="0"/>
                <a:ea typeface="Assistant Bold"/>
                <a:cs typeface="Arial" panose="020B0604020202020204" pitchFamily="34" charset="0"/>
                <a:sym typeface="Assistant Bold"/>
                <a:rtl/>
              </a:rPr>
              <a:t>ציר ריאלי/ אובייקטיבי</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2143173"/>
            <a:ext cx="18288000" cy="6000653"/>
            <a:chOff x="0" y="0"/>
            <a:chExt cx="4816593" cy="1580419"/>
          </a:xfrm>
        </p:grpSpPr>
        <p:sp>
          <p:nvSpPr>
            <p:cNvPr id="4" name="Freeform 4"/>
            <p:cNvSpPr/>
            <p:nvPr/>
          </p:nvSpPr>
          <p:spPr>
            <a:xfrm>
              <a:off x="0" y="0"/>
              <a:ext cx="4816592" cy="1580419"/>
            </a:xfrm>
            <a:custGeom>
              <a:avLst/>
              <a:gdLst/>
              <a:ahLst/>
              <a:cxnLst/>
              <a:rect l="l" t="t" r="r" b="b"/>
              <a:pathLst>
                <a:path w="4816592" h="1580419">
                  <a:moveTo>
                    <a:pt x="0" y="0"/>
                  </a:moveTo>
                  <a:lnTo>
                    <a:pt x="4816592" y="0"/>
                  </a:lnTo>
                  <a:lnTo>
                    <a:pt x="4816592" y="1580419"/>
                  </a:lnTo>
                  <a:lnTo>
                    <a:pt x="0" y="1580419"/>
                  </a:lnTo>
                  <a:close/>
                </a:path>
              </a:pathLst>
            </a:custGeom>
            <a:solidFill>
              <a:srgbClr val="BBD8D8"/>
            </a:solidFill>
          </p:spPr>
          <p:txBody>
            <a:bodyPr/>
            <a:lstStyle/>
            <a:p>
              <a:endParaRPr lang="he-IL" dirty="0">
                <a:latin typeface="Arial" panose="020B0604020202020204" pitchFamily="34" charset="0"/>
              </a:endParaRPr>
            </a:p>
          </p:txBody>
        </p:sp>
        <p:sp>
          <p:nvSpPr>
            <p:cNvPr id="5" name="TextBox 5"/>
            <p:cNvSpPr txBox="1"/>
            <p:nvPr/>
          </p:nvSpPr>
          <p:spPr>
            <a:xfrm>
              <a:off x="0" y="-47625"/>
              <a:ext cx="4816593" cy="1628044"/>
            </a:xfrm>
            <a:prstGeom prst="rect">
              <a:avLst/>
            </a:prstGeom>
          </p:spPr>
          <p:txBody>
            <a:bodyPr lIns="50800" tIns="50800" rIns="50800" bIns="50800" rtlCol="0" anchor="ctr"/>
            <a:lstStyle/>
            <a:p>
              <a:pPr algn="ctr">
                <a:lnSpc>
                  <a:spcPts val="3220"/>
                </a:lnSpc>
              </a:pPr>
              <a:endParaRPr dirty="0">
                <a:latin typeface="Arial" panose="020B0604020202020204" pitchFamily="34" charset="0"/>
              </a:endParaRPr>
            </a:p>
          </p:txBody>
        </p:sp>
      </p:grpSp>
      <p:grpSp>
        <p:nvGrpSpPr>
          <p:cNvPr id="6" name="Group 6">
            <a:extLst>
              <a:ext uri="{C183D7F6-B498-43B3-948B-1728B52AA6E4}">
                <adec:decorative xmlns:adec="http://schemas.microsoft.com/office/drawing/2017/decorative" val="1"/>
              </a:ext>
            </a:extLst>
          </p:cNvPr>
          <p:cNvGrpSpPr/>
          <p:nvPr/>
        </p:nvGrpSpPr>
        <p:grpSpPr>
          <a:xfrm>
            <a:off x="4354259" y="3104515"/>
            <a:ext cx="9579481" cy="4077971"/>
            <a:chOff x="0" y="0"/>
            <a:chExt cx="2522991" cy="1074034"/>
          </a:xfrm>
        </p:grpSpPr>
        <p:sp>
          <p:nvSpPr>
            <p:cNvPr id="7" name="Freeform 7"/>
            <p:cNvSpPr/>
            <p:nvPr/>
          </p:nvSpPr>
          <p:spPr>
            <a:xfrm>
              <a:off x="0" y="0"/>
              <a:ext cx="2522991" cy="1074033"/>
            </a:xfrm>
            <a:custGeom>
              <a:avLst/>
              <a:gdLst/>
              <a:ahLst/>
              <a:cxnLst/>
              <a:rect l="l" t="t" r="r" b="b"/>
              <a:pathLst>
                <a:path w="2522991" h="1074033">
                  <a:moveTo>
                    <a:pt x="0" y="0"/>
                  </a:moveTo>
                  <a:lnTo>
                    <a:pt x="2522991" y="0"/>
                  </a:lnTo>
                  <a:lnTo>
                    <a:pt x="2522991" y="1074033"/>
                  </a:lnTo>
                  <a:lnTo>
                    <a:pt x="0" y="1074033"/>
                  </a:lnTo>
                  <a:close/>
                </a:path>
              </a:pathLst>
            </a:custGeom>
            <a:ln w="85725" cap="sq">
              <a:solidFill>
                <a:srgbClr val="000000"/>
              </a:solidFill>
              <a:prstDash val="solid"/>
              <a:miter/>
            </a:ln>
          </p:spPr>
          <p:txBody>
            <a:bodyPr/>
            <a:lstStyle/>
            <a:p>
              <a:endParaRPr lang="he-IL" dirty="0">
                <a:latin typeface="Arial" panose="020B0604020202020204" pitchFamily="34" charset="0"/>
              </a:endParaRPr>
            </a:p>
          </p:txBody>
        </p:sp>
        <p:sp>
          <p:nvSpPr>
            <p:cNvPr id="8" name="TextBox 8"/>
            <p:cNvSpPr txBox="1"/>
            <p:nvPr/>
          </p:nvSpPr>
          <p:spPr>
            <a:xfrm>
              <a:off x="0" y="0"/>
              <a:ext cx="2522991" cy="1074034"/>
            </a:xfrm>
            <a:prstGeom prst="rect">
              <a:avLst/>
            </a:prstGeom>
          </p:spPr>
          <p:txBody>
            <a:bodyPr lIns="50800" tIns="50800" rIns="50800" bIns="50800" rtlCol="0" anchor="ctr"/>
            <a:lstStyle/>
            <a:p>
              <a:pPr marL="0" lvl="0" indent="0" algn="ctr" rtl="1">
                <a:lnSpc>
                  <a:spcPts val="24000"/>
                </a:lnSpc>
                <a:spcBef>
                  <a:spcPct val="0"/>
                </a:spcBef>
              </a:pPr>
              <a:r>
                <a:rPr lang="he-IL" sz="20000" b="1" dirty="0">
                  <a:solidFill>
                    <a:srgbClr val="000000"/>
                  </a:solidFill>
                  <a:latin typeface="Arial" panose="020B0604020202020204" pitchFamily="34" charset="0"/>
                  <a:ea typeface="Assistant Bold"/>
                  <a:cs typeface="Arial" panose="020B0604020202020204" pitchFamily="34" charset="0"/>
                  <a:sym typeface="Assistant Bold"/>
                  <a:rtl/>
                </a:rPr>
                <a:t>כפולה</a:t>
              </a:r>
            </a:p>
          </p:txBody>
        </p:sp>
      </p:grpSp>
      <p:sp>
        <p:nvSpPr>
          <p:cNvPr id="10" name="TextBox 10"/>
          <p:cNvSpPr txBox="1"/>
          <p:nvPr/>
        </p:nvSpPr>
        <p:spPr>
          <a:xfrm>
            <a:off x="3708024" y="1203373"/>
            <a:ext cx="10871951" cy="1698626"/>
          </a:xfrm>
          <a:prstGeom prst="rect">
            <a:avLst/>
          </a:prstGeom>
        </p:spPr>
        <p:txBody>
          <a:bodyPr lIns="0" tIns="0" rIns="0" bIns="0" rtlCol="0" anchor="t">
            <a:spAutoFit/>
          </a:bodyPr>
          <a:lstStyle/>
          <a:p>
            <a:pPr marL="0" lvl="0" indent="0" algn="ctr" rtl="1">
              <a:lnSpc>
                <a:spcPts val="13999"/>
              </a:lnSpc>
              <a:spcBef>
                <a:spcPct val="0"/>
              </a:spcBef>
            </a:pPr>
            <a:r>
              <a:rPr lang="he-IL" sz="9999" dirty="0">
                <a:solidFill>
                  <a:srgbClr val="000000"/>
                </a:solidFill>
                <a:latin typeface="Arial" panose="020B0604020202020204" pitchFamily="34" charset="0"/>
                <a:ea typeface="Assistant"/>
                <a:cs typeface="Arial" panose="020B0604020202020204" pitchFamily="34" charset="0"/>
                <a:sym typeface="Assistant"/>
                <a:rtl/>
              </a:rPr>
              <a:t>המרירות של הכישלון</a:t>
            </a:r>
          </a:p>
        </p:txBody>
      </p:sp>
      <p:sp>
        <p:nvSpPr>
          <p:cNvPr id="11" name="TextBox 11"/>
          <p:cNvSpPr txBox="1"/>
          <p:nvPr/>
        </p:nvSpPr>
        <p:spPr>
          <a:xfrm>
            <a:off x="2644107" y="3240088"/>
            <a:ext cx="12999787" cy="3276859"/>
          </a:xfrm>
          <a:prstGeom prst="rect">
            <a:avLst/>
          </a:prstGeom>
        </p:spPr>
        <p:txBody>
          <a:bodyPr lIns="0" tIns="0" rIns="0" bIns="0" rtlCol="0" anchor="t">
            <a:spAutoFit/>
          </a:bodyPr>
          <a:lstStyle/>
          <a:p>
            <a:pPr marL="0" lvl="0" indent="0" algn="ctr" rtl="1">
              <a:lnSpc>
                <a:spcPts val="28000"/>
              </a:lnSpc>
              <a:spcBef>
                <a:spcPct val="0"/>
              </a:spcBef>
            </a:pPr>
            <a:r>
              <a:rPr lang="he-IL" sz="20000" b="1" dirty="0">
                <a:solidFill>
                  <a:srgbClr val="000000"/>
                </a:solidFill>
                <a:latin typeface="Arial" panose="020B0604020202020204" pitchFamily="34" charset="0"/>
                <a:ea typeface="Assistant Bold"/>
                <a:cs typeface="Arial" panose="020B0604020202020204" pitchFamily="34" charset="0"/>
                <a:sym typeface="Assistant Bold"/>
                <a:rtl/>
              </a:rPr>
              <a:t>כפולה</a:t>
            </a:r>
          </a:p>
        </p:txBody>
      </p:sp>
      <p:sp>
        <p:nvSpPr>
          <p:cNvPr id="9" name="TextBox 9"/>
          <p:cNvSpPr txBox="1"/>
          <p:nvPr/>
        </p:nvSpPr>
        <p:spPr>
          <a:xfrm>
            <a:off x="2644107" y="7204026"/>
            <a:ext cx="12999787" cy="1698626"/>
          </a:xfrm>
          <a:prstGeom prst="rect">
            <a:avLst/>
          </a:prstGeom>
        </p:spPr>
        <p:txBody>
          <a:bodyPr lIns="0" tIns="0" rIns="0" bIns="0" rtlCol="0" anchor="t">
            <a:spAutoFit/>
          </a:bodyPr>
          <a:lstStyle/>
          <a:p>
            <a:pPr marL="0" lvl="0" indent="0" algn="ctr" rtl="1">
              <a:lnSpc>
                <a:spcPts val="13999"/>
              </a:lnSpc>
              <a:spcBef>
                <a:spcPct val="0"/>
              </a:spcBef>
            </a:pPr>
            <a:r>
              <a:rPr lang="he-IL" sz="9999" u="none" strike="noStrike" dirty="0">
                <a:solidFill>
                  <a:srgbClr val="000000"/>
                </a:solidFill>
                <a:latin typeface="Arial" panose="020B0604020202020204" pitchFamily="34" charset="0"/>
                <a:ea typeface="Assistant"/>
                <a:cs typeface="Arial" panose="020B0604020202020204" pitchFamily="34" charset="0"/>
                <a:sym typeface="Assistant"/>
                <a:rtl/>
              </a:rPr>
              <a:t>ממתיקותה של ההצלחה</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a:spLocks noGrp="1"/>
          </p:cNvSpPr>
          <p:nvPr>
            <p:ph type="title" idx="4294967295"/>
          </p:nvPr>
        </p:nvSpPr>
        <p:spPr>
          <a:xfrm>
            <a:off x="1731656" y="1759211"/>
            <a:ext cx="8785888" cy="155296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5832"/>
              </a:lnSpc>
              <a:spcBef>
                <a:spcPts val="0"/>
              </a:spcBef>
              <a:spcAft>
                <a:spcPts val="0"/>
              </a:spcAft>
              <a:buClrTx/>
              <a:buSzTx/>
              <a:buFontTx/>
              <a:buNone/>
              <a:tabLst/>
              <a:defRPr/>
            </a:pPr>
            <a:r>
              <a:rPr kumimoji="0" lang="he-IL" sz="7113" b="0" i="0" u="none" strike="noStrike" kern="1200" cap="none" spc="0" normalizeH="0" baseline="0" noProof="0" dirty="0">
                <a:ln>
                  <a:noFill/>
                </a:ln>
                <a:solidFill>
                  <a:srgbClr val="000000"/>
                </a:solidFill>
                <a:effectLst/>
                <a:uLnTx/>
                <a:uFillTx/>
                <a:latin typeface="Arial" panose="020B0604020202020204" pitchFamily="34" charset="0"/>
                <a:ea typeface="Assistant"/>
                <a:cs typeface="Arial" panose="020B0604020202020204" pitchFamily="34" charset="0"/>
                <a:sym typeface="Assistant"/>
                <a:rtl/>
              </a:rPr>
              <a:t>אחוז תורמי איברים </a:t>
            </a:r>
            <a:r>
              <a:rPr kumimoji="0" lang="he-IL" sz="7113" b="0" i="0" u="none" strike="noStrike" kern="1200" cap="none" spc="0" normalizeH="0" baseline="0" noProof="0" dirty="0" err="1">
                <a:ln>
                  <a:noFill/>
                </a:ln>
                <a:solidFill>
                  <a:srgbClr val="000000"/>
                </a:solidFill>
                <a:effectLst/>
                <a:uLnTx/>
                <a:uFillTx/>
                <a:latin typeface="Arial" panose="020B0604020202020204" pitchFamily="34" charset="0"/>
                <a:ea typeface="Assistant"/>
                <a:cs typeface="Arial" panose="020B0604020202020204" pitchFamily="34" charset="0"/>
                <a:sym typeface="Assistant"/>
                <a:rtl/>
              </a:rPr>
              <a:t>באוכלוסיה</a:t>
            </a:r>
            <a:endParaRPr kumimoji="0" lang="he-IL" sz="7113" b="0" i="0" u="none" strike="noStrike" kern="1200" cap="none" spc="0" normalizeH="0" baseline="0" noProof="0" dirty="0">
              <a:ln>
                <a:noFill/>
              </a:ln>
              <a:solidFill>
                <a:srgbClr val="000000"/>
              </a:solidFill>
              <a:effectLst/>
              <a:uLnTx/>
              <a:uFillTx/>
              <a:latin typeface="Arial" panose="020B0604020202020204" pitchFamily="34" charset="0"/>
              <a:ea typeface="Assistant"/>
              <a:cs typeface="Arial" panose="020B0604020202020204" pitchFamily="34" charset="0"/>
              <a:sym typeface="Assistant"/>
              <a:rtl/>
            </a:endParaRPr>
          </a:p>
        </p:txBody>
      </p:sp>
      <p:sp>
        <p:nvSpPr>
          <p:cNvPr id="4" name="Freeform 4" descr="כרטיס אדי">
            <a:extLst>
              <a:ext uri="{C183D7F6-B498-43B3-948B-1728B52AA6E4}">
                <adec:decorative xmlns:adec="http://schemas.microsoft.com/office/drawing/2017/decorative" val="0"/>
              </a:ext>
            </a:extLst>
          </p:cNvPr>
          <p:cNvSpPr/>
          <p:nvPr/>
        </p:nvSpPr>
        <p:spPr>
          <a:xfrm>
            <a:off x="9052151" y="391803"/>
            <a:ext cx="8467812" cy="5474583"/>
          </a:xfrm>
          <a:custGeom>
            <a:avLst/>
            <a:gdLst/>
            <a:ahLst/>
            <a:cxnLst/>
            <a:rect l="l" t="t" r="r" b="b"/>
            <a:pathLst>
              <a:path w="8467812" h="5474583">
                <a:moveTo>
                  <a:pt x="0" y="0"/>
                </a:moveTo>
                <a:lnTo>
                  <a:pt x="8467812" y="0"/>
                </a:lnTo>
                <a:lnTo>
                  <a:pt x="8467812" y="5474583"/>
                </a:lnTo>
                <a:lnTo>
                  <a:pt x="0" y="5474583"/>
                </a:lnTo>
                <a:lnTo>
                  <a:pt x="0" y="0"/>
                </a:lnTo>
                <a:close/>
              </a:path>
            </a:pathLst>
          </a:custGeom>
          <a:blipFill>
            <a:blip r:embed="rId3"/>
            <a:stretch>
              <a:fillRect l="-16659" t="-36915" b="-43527"/>
            </a:stretch>
          </a:blipFill>
        </p:spPr>
        <p:txBody>
          <a:bodyPr/>
          <a:lstStyle/>
          <a:p>
            <a:endParaRPr lang="he-IL" dirty="0">
              <a:latin typeface="Arial" panose="020B0604020202020204" pitchFamily="34" charset="0"/>
            </a:endParaRPr>
          </a:p>
        </p:txBody>
      </p:sp>
      <p:sp>
        <p:nvSpPr>
          <p:cNvPr id="3" name="Freeform 3" descr="גרף המציג את אחוז תורמי האיברים במדינות שונות">
            <a:extLst>
              <a:ext uri="{C183D7F6-B498-43B3-948B-1728B52AA6E4}">
                <adec:decorative xmlns:adec="http://schemas.microsoft.com/office/drawing/2017/decorative" val="0"/>
              </a:ext>
            </a:extLst>
          </p:cNvPr>
          <p:cNvSpPr/>
          <p:nvPr/>
        </p:nvSpPr>
        <p:spPr>
          <a:xfrm>
            <a:off x="336796" y="3420543"/>
            <a:ext cx="11317019" cy="5502569"/>
          </a:xfrm>
          <a:custGeom>
            <a:avLst/>
            <a:gdLst/>
            <a:ahLst/>
            <a:cxnLst/>
            <a:rect l="l" t="t" r="r" b="b"/>
            <a:pathLst>
              <a:path w="11317019" h="5502569">
                <a:moveTo>
                  <a:pt x="0" y="0"/>
                </a:moveTo>
                <a:lnTo>
                  <a:pt x="11317019" y="0"/>
                </a:lnTo>
                <a:lnTo>
                  <a:pt x="11317019" y="5502569"/>
                </a:lnTo>
                <a:lnTo>
                  <a:pt x="0" y="5502569"/>
                </a:lnTo>
                <a:lnTo>
                  <a:pt x="0" y="0"/>
                </a:lnTo>
                <a:close/>
              </a:path>
            </a:pathLst>
          </a:custGeom>
          <a:blipFill>
            <a:blip r:embed="rId4"/>
            <a:stretch>
              <a:fillRect t="-49179" r="-61597" b="-37769"/>
            </a:stretch>
          </a:blipFill>
        </p:spPr>
        <p:txBody>
          <a:bodyPr/>
          <a:lstStyle/>
          <a:p>
            <a:endParaRPr lang="he-IL" dirty="0">
              <a:latin typeface="Arial" panose="020B0604020202020204" pitchFamily="34" charset="0"/>
            </a:endParaRPr>
          </a:p>
        </p:txBody>
      </p:sp>
      <p:sp>
        <p:nvSpPr>
          <p:cNvPr id="6" name="TextBox 6"/>
          <p:cNvSpPr txBox="1"/>
          <p:nvPr/>
        </p:nvSpPr>
        <p:spPr>
          <a:xfrm>
            <a:off x="11758058" y="6092944"/>
            <a:ext cx="6193146" cy="3718967"/>
          </a:xfrm>
          <a:prstGeom prst="rect">
            <a:avLst/>
          </a:prstGeom>
        </p:spPr>
        <p:txBody>
          <a:bodyPr lIns="0" tIns="0" rIns="0" bIns="0" rtlCol="0" anchor="t">
            <a:spAutoFit/>
          </a:bodyPr>
          <a:lstStyle/>
          <a:p>
            <a:pPr algn="ctr" rtl="1">
              <a:lnSpc>
                <a:spcPts val="5787"/>
              </a:lnSpc>
            </a:pPr>
            <a:r>
              <a:rPr lang="he-IL" sz="5787" b="1" spc="23" dirty="0">
                <a:solidFill>
                  <a:srgbClr val="000000"/>
                </a:solidFill>
                <a:latin typeface="Arial" panose="020B0604020202020204" pitchFamily="34" charset="0"/>
                <a:ea typeface="Assistant Bold"/>
                <a:cs typeface="Arial" panose="020B0604020202020204" pitchFamily="34" charset="0"/>
                <a:sym typeface="Assistant Bold"/>
                <a:rtl/>
              </a:rPr>
              <a:t>מה משפיע על האוכלוסייה לקבל החלטה אם לתרום או לא לתרום איברים? </a:t>
            </a:r>
          </a:p>
        </p:txBody>
      </p:sp>
      <p:sp>
        <p:nvSpPr>
          <p:cNvPr id="7" name="Freeform 7">
            <a:extLst>
              <a:ext uri="{C183D7F6-B498-43B3-948B-1728B52AA6E4}">
                <adec:decorative xmlns:adec="http://schemas.microsoft.com/office/drawing/2017/decorative" val="1"/>
              </a:ext>
            </a:extLst>
          </p:cNvPr>
          <p:cNvSpPr/>
          <p:nvPr/>
        </p:nvSpPr>
        <p:spPr>
          <a:xfrm rot="-8100000">
            <a:off x="16631779" y="823719"/>
            <a:ext cx="3605371" cy="6555221"/>
          </a:xfrm>
          <a:custGeom>
            <a:avLst/>
            <a:gdLst/>
            <a:ahLst/>
            <a:cxnLst/>
            <a:rect l="l" t="t" r="r" b="b"/>
            <a:pathLst>
              <a:path w="3605371" h="6555221">
                <a:moveTo>
                  <a:pt x="0" y="0"/>
                </a:moveTo>
                <a:lnTo>
                  <a:pt x="3605371" y="0"/>
                </a:lnTo>
                <a:lnTo>
                  <a:pt x="3605371" y="6555220"/>
                </a:lnTo>
                <a:lnTo>
                  <a:pt x="0" y="65552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8" name="Freeform 8">
            <a:extLst>
              <a:ext uri="{C183D7F6-B498-43B3-948B-1728B52AA6E4}">
                <adec:decorative xmlns:adec="http://schemas.microsoft.com/office/drawing/2017/decorative" val="1"/>
              </a:ext>
            </a:extLst>
          </p:cNvPr>
          <p:cNvSpPr/>
          <p:nvPr/>
        </p:nvSpPr>
        <p:spPr>
          <a:xfrm rot="-8100000">
            <a:off x="-1984781" y="5789284"/>
            <a:ext cx="3605371" cy="6555221"/>
          </a:xfrm>
          <a:custGeom>
            <a:avLst/>
            <a:gdLst/>
            <a:ahLst/>
            <a:cxnLst/>
            <a:rect l="l" t="t" r="r" b="b"/>
            <a:pathLst>
              <a:path w="3605371" h="6555221">
                <a:moveTo>
                  <a:pt x="0" y="0"/>
                </a:moveTo>
                <a:lnTo>
                  <a:pt x="3605371" y="0"/>
                </a:lnTo>
                <a:lnTo>
                  <a:pt x="3605371" y="6555220"/>
                </a:lnTo>
                <a:lnTo>
                  <a:pt x="0" y="65552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תמונה 13" descr="מצעים בבית מלון">
            <a:extLst>
              <a:ext uri="{FF2B5EF4-FFF2-40B4-BE49-F238E27FC236}">
                <a16:creationId xmlns:a16="http://schemas.microsoft.com/office/drawing/2014/main" id="{7878E42B-59CA-13C2-CAA6-95EBF43248E3}"/>
              </a:ext>
            </a:extLst>
          </p:cNvPr>
          <p:cNvPicPr>
            <a:picLocks noChangeAspect="1"/>
          </p:cNvPicPr>
          <p:nvPr/>
        </p:nvPicPr>
        <p:blipFill>
          <a:blip r:embed="rId3"/>
          <a:stretch>
            <a:fillRect/>
          </a:stretch>
        </p:blipFill>
        <p:spPr>
          <a:xfrm>
            <a:off x="5685811" y="1257300"/>
            <a:ext cx="7537666" cy="4114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Freeform 3" descr="מלון א': כאן המצעים מוחלפים כל יום, אם אתה מרגיש שזה מיותר בבקשה השאר את הכרטיס על הכרית בבוקר"/>
          <p:cNvSpPr/>
          <p:nvPr/>
        </p:nvSpPr>
        <p:spPr>
          <a:xfrm>
            <a:off x="9703102" y="6380996"/>
            <a:ext cx="7948984" cy="3906003"/>
          </a:xfrm>
          <a:custGeom>
            <a:avLst/>
            <a:gdLst/>
            <a:ahLst/>
            <a:cxnLst/>
            <a:rect l="l" t="t" r="r" b="b"/>
            <a:pathLst>
              <a:path w="7948984" h="3906003">
                <a:moveTo>
                  <a:pt x="0" y="0"/>
                </a:moveTo>
                <a:lnTo>
                  <a:pt x="7948984" y="0"/>
                </a:lnTo>
                <a:lnTo>
                  <a:pt x="7948984" y="3906003"/>
                </a:lnTo>
                <a:lnTo>
                  <a:pt x="0" y="3906003"/>
                </a:lnTo>
                <a:lnTo>
                  <a:pt x="0" y="0"/>
                </a:lnTo>
                <a:close/>
              </a:path>
            </a:pathLst>
          </a:custGeom>
          <a:blipFill>
            <a:blip r:embed="rId4"/>
            <a:stretch>
              <a:fillRect t="-7774"/>
            </a:stretch>
          </a:blipFill>
        </p:spPr>
        <p:txBody>
          <a:bodyPr/>
          <a:lstStyle/>
          <a:p>
            <a:endParaRPr lang="he-IL" dirty="0">
              <a:latin typeface="Arial" panose="020B0604020202020204" pitchFamily="34" charset="0"/>
            </a:endParaRPr>
          </a:p>
        </p:txBody>
      </p:sp>
      <p:sp>
        <p:nvSpPr>
          <p:cNvPr id="4" name="Freeform 4" descr="מלון ב': אם תרצה שיחליפו לך את המצעים, השאר בבקשה כרטיס זה על המיטה"/>
          <p:cNvSpPr/>
          <p:nvPr/>
        </p:nvSpPr>
        <p:spPr>
          <a:xfrm>
            <a:off x="2330341" y="6380997"/>
            <a:ext cx="6986794" cy="3906003"/>
          </a:xfrm>
          <a:custGeom>
            <a:avLst/>
            <a:gdLst/>
            <a:ahLst/>
            <a:cxnLst/>
            <a:rect l="l" t="t" r="r" b="b"/>
            <a:pathLst>
              <a:path w="6986794" h="3906003">
                <a:moveTo>
                  <a:pt x="0" y="0"/>
                </a:moveTo>
                <a:lnTo>
                  <a:pt x="6986795" y="0"/>
                </a:lnTo>
                <a:lnTo>
                  <a:pt x="6986795" y="3906003"/>
                </a:lnTo>
                <a:lnTo>
                  <a:pt x="0" y="3906003"/>
                </a:lnTo>
                <a:lnTo>
                  <a:pt x="0" y="0"/>
                </a:lnTo>
                <a:close/>
              </a:path>
            </a:pathLst>
          </a:custGeom>
          <a:blipFill>
            <a:blip r:embed="rId5"/>
            <a:stretch>
              <a:fillRect/>
            </a:stretch>
          </a:blipFill>
          <a:ln cap="sq">
            <a:noFill/>
            <a:prstDash val="solid"/>
            <a:miter/>
          </a:ln>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3092540" y="2683330"/>
            <a:ext cx="2731198" cy="4114800"/>
          </a:xfrm>
          <a:custGeom>
            <a:avLst/>
            <a:gdLst/>
            <a:ahLst/>
            <a:cxnLst/>
            <a:rect l="l" t="t" r="r" b="b"/>
            <a:pathLst>
              <a:path w="2731198" h="4114800">
                <a:moveTo>
                  <a:pt x="0" y="0"/>
                </a:moveTo>
                <a:lnTo>
                  <a:pt x="2731199" y="0"/>
                </a:lnTo>
                <a:lnTo>
                  <a:pt x="2731199"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he-IL" dirty="0">
              <a:latin typeface="Arial" panose="020B0604020202020204" pitchFamily="34" charset="0"/>
            </a:endParaRPr>
          </a:p>
        </p:txBody>
      </p:sp>
      <p:sp>
        <p:nvSpPr>
          <p:cNvPr id="6" name="Freeform 6">
            <a:extLst>
              <a:ext uri="{C183D7F6-B498-43B3-948B-1728B52AA6E4}">
                <adec:decorative xmlns:adec="http://schemas.microsoft.com/office/drawing/2017/decorative" val="1"/>
              </a:ext>
            </a:extLst>
          </p:cNvPr>
          <p:cNvSpPr/>
          <p:nvPr/>
        </p:nvSpPr>
        <p:spPr>
          <a:xfrm flipH="1">
            <a:off x="12948041" y="2652652"/>
            <a:ext cx="2731199" cy="4114800"/>
          </a:xfrm>
          <a:custGeom>
            <a:avLst/>
            <a:gdLst/>
            <a:ahLst/>
            <a:cxnLst/>
            <a:rect l="l" t="t" r="r" b="b"/>
            <a:pathLst>
              <a:path w="2731199" h="4114800">
                <a:moveTo>
                  <a:pt x="2731199" y="0"/>
                </a:moveTo>
                <a:lnTo>
                  <a:pt x="0" y="0"/>
                </a:lnTo>
                <a:lnTo>
                  <a:pt x="0" y="4114800"/>
                </a:lnTo>
                <a:lnTo>
                  <a:pt x="2731199" y="4114800"/>
                </a:lnTo>
                <a:lnTo>
                  <a:pt x="2731199"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633976" y="6718231"/>
            <a:ext cx="9877723" cy="1182375"/>
          </a:xfrm>
          <a:prstGeom prst="rect">
            <a:avLst/>
          </a:prstGeom>
        </p:spPr>
        <p:txBody>
          <a:bodyPr lIns="0" tIns="0" rIns="0" bIns="0" rtlCol="0" anchor="t">
            <a:spAutoFit/>
          </a:bodyPr>
          <a:lstStyle/>
          <a:p>
            <a:pPr algn="ctr" rtl="1">
              <a:lnSpc>
                <a:spcPts val="10118"/>
              </a:lnSpc>
              <a:spcBef>
                <a:spcPct val="0"/>
              </a:spcBef>
            </a:pPr>
            <a:r>
              <a:rPr lang="he-IL" sz="7227" dirty="0">
                <a:solidFill>
                  <a:srgbClr val="000000"/>
                </a:solidFill>
                <a:latin typeface="Arial" panose="020B0604020202020204" pitchFamily="34" charset="0"/>
                <a:ea typeface="Rubik"/>
                <a:cs typeface="Arial" panose="020B0604020202020204" pitchFamily="34" charset="0"/>
                <a:sym typeface="Rubik"/>
                <a:rtl/>
              </a:rPr>
              <a:t>איזה מלון רווחי יותר ומדוע?</a:t>
            </a:r>
          </a:p>
        </p:txBody>
      </p:sp>
      <p:pic>
        <p:nvPicPr>
          <p:cNvPr id="5" name="תמונה 4" descr="מצעים בבית מלון">
            <a:extLst>
              <a:ext uri="{FF2B5EF4-FFF2-40B4-BE49-F238E27FC236}">
                <a16:creationId xmlns:a16="http://schemas.microsoft.com/office/drawing/2014/main" id="{24BA75AD-E472-D80F-D12C-2EA3D022118B}"/>
              </a:ext>
            </a:extLst>
          </p:cNvPr>
          <p:cNvPicPr>
            <a:picLocks noChangeAspect="1"/>
          </p:cNvPicPr>
          <p:nvPr/>
        </p:nvPicPr>
        <p:blipFill>
          <a:blip r:embed="rId3"/>
          <a:stretch>
            <a:fillRect/>
          </a:stretch>
        </p:blipFill>
        <p:spPr>
          <a:xfrm>
            <a:off x="5685811" y="1257300"/>
            <a:ext cx="7537666" cy="41148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4004015" y="3574470"/>
            <a:ext cx="3469492" cy="3816441"/>
          </a:xfrm>
          <a:custGeom>
            <a:avLst/>
            <a:gdLst/>
            <a:ahLst/>
            <a:cxnLst/>
            <a:rect l="l" t="t" r="r" b="b"/>
            <a:pathLst>
              <a:path w="3469492" h="3816441">
                <a:moveTo>
                  <a:pt x="0" y="0"/>
                </a:moveTo>
                <a:lnTo>
                  <a:pt x="3469492" y="0"/>
                </a:lnTo>
                <a:lnTo>
                  <a:pt x="3469492" y="3816441"/>
                </a:lnTo>
                <a:lnTo>
                  <a:pt x="0" y="3816441"/>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a:off x="10423096" y="2897583"/>
            <a:ext cx="5267249" cy="5525228"/>
          </a:xfrm>
          <a:custGeom>
            <a:avLst/>
            <a:gdLst/>
            <a:ahLst/>
            <a:cxnLst/>
            <a:rect l="l" t="t" r="r" b="b"/>
            <a:pathLst>
              <a:path w="5267249" h="5525228">
                <a:moveTo>
                  <a:pt x="0" y="0"/>
                </a:moveTo>
                <a:lnTo>
                  <a:pt x="5267250" y="0"/>
                </a:lnTo>
                <a:lnTo>
                  <a:pt x="5267250" y="5525228"/>
                </a:lnTo>
                <a:lnTo>
                  <a:pt x="0" y="5525228"/>
                </a:lnTo>
                <a:lnTo>
                  <a:pt x="0" y="0"/>
                </a:lnTo>
                <a:close/>
              </a:path>
            </a:pathLst>
          </a:custGeom>
          <a:blipFill>
            <a:blip r:embed="rId4"/>
            <a:stretch>
              <a:fillRect l="-70389" t="-39013" r="-66569" b="-30690"/>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7814479" y="4755590"/>
            <a:ext cx="3174655" cy="1178591"/>
          </a:xfrm>
          <a:custGeom>
            <a:avLst/>
            <a:gdLst/>
            <a:ahLst/>
            <a:cxnLst/>
            <a:rect l="l" t="t" r="r" b="b"/>
            <a:pathLst>
              <a:path w="3174655" h="1178591">
                <a:moveTo>
                  <a:pt x="0" y="0"/>
                </a:moveTo>
                <a:lnTo>
                  <a:pt x="3174655" y="0"/>
                </a:lnTo>
                <a:lnTo>
                  <a:pt x="3174655" y="1178591"/>
                </a:lnTo>
                <a:lnTo>
                  <a:pt x="0" y="117859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6" name="TextBox 6"/>
          <p:cNvSpPr txBox="1"/>
          <p:nvPr/>
        </p:nvSpPr>
        <p:spPr>
          <a:xfrm>
            <a:off x="1066800" y="1741571"/>
            <a:ext cx="16013645" cy="1345433"/>
          </a:xfrm>
          <a:prstGeom prst="rect">
            <a:avLst/>
          </a:prstGeom>
        </p:spPr>
        <p:txBody>
          <a:bodyPr wrap="square" lIns="0" tIns="0" rIns="0" bIns="0" rtlCol="0" anchor="t">
            <a:spAutoFit/>
          </a:bodyPr>
          <a:lstStyle/>
          <a:p>
            <a:pPr algn="ctr" rtl="1">
              <a:lnSpc>
                <a:spcPts val="11479"/>
              </a:lnSpc>
              <a:spcBef>
                <a:spcPct val="0"/>
              </a:spcBef>
            </a:pPr>
            <a:r>
              <a:rPr lang="he-IL" sz="8199" dirty="0">
                <a:solidFill>
                  <a:srgbClr val="000000"/>
                </a:solidFill>
                <a:latin typeface="Arial" panose="020B0604020202020204" pitchFamily="34" charset="0"/>
                <a:ea typeface="Rubik"/>
                <a:cs typeface="Arial" panose="020B0604020202020204" pitchFamily="34" charset="0"/>
                <a:sym typeface="Rubik"/>
                <a:rtl/>
              </a:rPr>
              <a:t>מה </a:t>
            </a:r>
            <a:r>
              <a:rPr lang="he-IL" sz="8199" b="1" dirty="0">
                <a:solidFill>
                  <a:srgbClr val="E53B3E"/>
                </a:solidFill>
                <a:latin typeface="Arial" panose="020B0604020202020204" pitchFamily="34" charset="0"/>
                <a:ea typeface="Rubik Bold"/>
                <a:cs typeface="Arial" panose="020B0604020202020204" pitchFamily="34" charset="0"/>
                <a:sym typeface="Rubik Bold"/>
                <a:rtl/>
              </a:rPr>
              <a:t>מונע </a:t>
            </a:r>
            <a:r>
              <a:rPr lang="he-IL" sz="8199" dirty="0">
                <a:solidFill>
                  <a:srgbClr val="000000"/>
                </a:solidFill>
                <a:latin typeface="Arial" panose="020B0604020202020204" pitchFamily="34" charset="0"/>
                <a:ea typeface="Rubik"/>
                <a:cs typeface="Arial" panose="020B0604020202020204" pitchFamily="34" charset="0"/>
                <a:sym typeface="Rubik"/>
                <a:rtl/>
              </a:rPr>
              <a:t>ממני להחליף מגמה בתיכון?</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2902766"/>
            <a:ext cx="18288000" cy="6980406"/>
            <a:chOff x="0" y="0"/>
            <a:chExt cx="4816593" cy="1838461"/>
          </a:xfrm>
        </p:grpSpPr>
        <p:sp>
          <p:nvSpPr>
            <p:cNvPr id="4" name="Freeform 4"/>
            <p:cNvSpPr/>
            <p:nvPr/>
          </p:nvSpPr>
          <p:spPr>
            <a:xfrm>
              <a:off x="0" y="0"/>
              <a:ext cx="4816592" cy="1838461"/>
            </a:xfrm>
            <a:custGeom>
              <a:avLst/>
              <a:gdLst/>
              <a:ahLst/>
              <a:cxnLst/>
              <a:rect l="l" t="t" r="r" b="b"/>
              <a:pathLst>
                <a:path w="4816592" h="1838461">
                  <a:moveTo>
                    <a:pt x="0" y="0"/>
                  </a:moveTo>
                  <a:lnTo>
                    <a:pt x="4816592" y="0"/>
                  </a:lnTo>
                  <a:lnTo>
                    <a:pt x="4816592" y="1838461"/>
                  </a:lnTo>
                  <a:lnTo>
                    <a:pt x="0" y="1838461"/>
                  </a:lnTo>
                  <a:close/>
                </a:path>
              </a:pathLst>
            </a:custGeom>
            <a:solidFill>
              <a:srgbClr val="BBD8D8"/>
            </a:solidFill>
          </p:spPr>
          <p:txBody>
            <a:bodyPr/>
            <a:lstStyle/>
            <a:p>
              <a:endParaRPr lang="he-IL" dirty="0">
                <a:latin typeface="Arial" panose="020B0604020202020204" pitchFamily="34" charset="0"/>
              </a:endParaRPr>
            </a:p>
          </p:txBody>
        </p:sp>
        <p:sp>
          <p:nvSpPr>
            <p:cNvPr id="5" name="TextBox 5"/>
            <p:cNvSpPr txBox="1"/>
            <p:nvPr/>
          </p:nvSpPr>
          <p:spPr>
            <a:xfrm>
              <a:off x="0" y="-47625"/>
              <a:ext cx="4816593" cy="1886086"/>
            </a:xfrm>
            <a:prstGeom prst="rect">
              <a:avLst/>
            </a:prstGeom>
          </p:spPr>
          <p:txBody>
            <a:bodyPr lIns="50800" tIns="50800" rIns="50800" bIns="50800" rtlCol="0" anchor="ctr"/>
            <a:lstStyle/>
            <a:p>
              <a:pPr algn="ctr">
                <a:lnSpc>
                  <a:spcPts val="3220"/>
                </a:lnSpc>
              </a:pPr>
              <a:endParaRPr dirty="0">
                <a:latin typeface="Arial" panose="020B0604020202020204" pitchFamily="34" charset="0"/>
              </a:endParaRPr>
            </a:p>
          </p:txBody>
        </p:sp>
      </p:grpSp>
      <p:sp>
        <p:nvSpPr>
          <p:cNvPr id="6" name="Freeform 6">
            <a:extLst>
              <a:ext uri="{C183D7F6-B498-43B3-948B-1728B52AA6E4}">
                <adec:decorative xmlns:adec="http://schemas.microsoft.com/office/drawing/2017/decorative" val="1"/>
              </a:ext>
            </a:extLst>
          </p:cNvPr>
          <p:cNvSpPr/>
          <p:nvPr/>
        </p:nvSpPr>
        <p:spPr>
          <a:xfrm>
            <a:off x="-2940271" y="4826182"/>
            <a:ext cx="17528866" cy="8864236"/>
          </a:xfrm>
          <a:custGeom>
            <a:avLst/>
            <a:gdLst/>
            <a:ahLst/>
            <a:cxnLst/>
            <a:rect l="l" t="t" r="r" b="b"/>
            <a:pathLst>
              <a:path w="17528866" h="8864236">
                <a:moveTo>
                  <a:pt x="0" y="0"/>
                </a:moveTo>
                <a:lnTo>
                  <a:pt x="17528866" y="0"/>
                </a:lnTo>
                <a:lnTo>
                  <a:pt x="17528866" y="8864236"/>
                </a:lnTo>
                <a:lnTo>
                  <a:pt x="0" y="8864236"/>
                </a:lnTo>
                <a:lnTo>
                  <a:pt x="0" y="0"/>
                </a:lnTo>
                <a:close/>
              </a:path>
            </a:pathLst>
          </a:custGeom>
          <a:blipFill>
            <a:blip r:embed="rId3"/>
            <a:stretch>
              <a:fillRect t="-31749"/>
            </a:stretch>
          </a:blipFill>
        </p:spPr>
        <p:txBody>
          <a:bodyPr/>
          <a:lstStyle/>
          <a:p>
            <a:endParaRPr lang="he-IL" dirty="0">
              <a:latin typeface="Arial" panose="020B0604020202020204" pitchFamily="34" charset="0"/>
            </a:endParaRPr>
          </a:p>
        </p:txBody>
      </p:sp>
      <p:sp>
        <p:nvSpPr>
          <p:cNvPr id="7" name="TextBox 7"/>
          <p:cNvSpPr txBox="1">
            <a:spLocks noGrp="1"/>
          </p:cNvSpPr>
          <p:nvPr>
            <p:ph type="title" idx="4294967295"/>
          </p:nvPr>
        </p:nvSpPr>
        <p:spPr>
          <a:xfrm>
            <a:off x="3473260" y="643933"/>
            <a:ext cx="11618677" cy="3000821"/>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705"/>
              </a:lnSpc>
              <a:spcBef>
                <a:spcPts val="0"/>
              </a:spcBef>
              <a:spcAft>
                <a:spcPts val="0"/>
              </a:spcAft>
              <a:buClrTx/>
              <a:buSzTx/>
              <a:buFontTx/>
              <a:buNone/>
              <a:tabLst/>
              <a:defRPr/>
            </a:pPr>
            <a:r>
              <a:rPr kumimoji="0" lang="he-IL" sz="10838" b="1" i="0" u="none" strike="noStrike" kern="1200" cap="none" spc="0" normalizeH="0" baseline="0" noProof="0" dirty="0">
                <a:ln>
                  <a:noFill/>
                </a:ln>
                <a:solidFill>
                  <a:srgbClr val="000000"/>
                </a:solidFill>
                <a:effectLst/>
                <a:uLnTx/>
                <a:uFillTx/>
                <a:latin typeface="Arial" panose="020B0604020202020204" pitchFamily="34" charset="0"/>
                <a:ea typeface="Assistant Bold"/>
                <a:cs typeface="Arial" panose="020B0604020202020204" pitchFamily="34" charset="0"/>
                <a:sym typeface="Assistant Bold"/>
                <a:rtl/>
              </a:rPr>
              <a:t>אז איך זה משפיע על</a:t>
            </a:r>
          </a:p>
          <a:p>
            <a:pPr marL="0" marR="0" lvl="0" indent="0" algn="ctr" defTabSz="914400" rtl="1" eaLnBrk="1" fontAlgn="auto" latinLnBrk="0" hangingPunct="1">
              <a:lnSpc>
                <a:spcPts val="11705"/>
              </a:lnSpc>
              <a:spcBef>
                <a:spcPts val="0"/>
              </a:spcBef>
              <a:spcAft>
                <a:spcPts val="0"/>
              </a:spcAft>
              <a:buClrTx/>
              <a:buSzTx/>
              <a:buFontTx/>
              <a:buNone/>
              <a:tabLst/>
              <a:defRPr/>
            </a:pPr>
            <a:r>
              <a:rPr kumimoji="0" lang="he-IL" sz="10838" b="1" i="0" u="none" strike="noStrike" kern="1200" cap="none" spc="0" normalizeH="0" baseline="0" noProof="0" dirty="0">
                <a:ln>
                  <a:noFill/>
                </a:ln>
                <a:solidFill>
                  <a:srgbClr val="000000"/>
                </a:solidFill>
                <a:effectLst/>
                <a:uLnTx/>
                <a:uFillTx/>
                <a:latin typeface="Arial" panose="020B0604020202020204" pitchFamily="34" charset="0"/>
                <a:ea typeface="Assistant Bold"/>
                <a:cs typeface="Arial" panose="020B0604020202020204" pitchFamily="34" charset="0"/>
                <a:sym typeface="Assistant Bold"/>
                <a:rtl/>
              </a:rPr>
              <a:t>קבלת ההחלטות?</a:t>
            </a:r>
          </a:p>
        </p:txBody>
      </p:sp>
      <p:sp>
        <p:nvSpPr>
          <p:cNvPr id="8" name="TextBox 8"/>
          <p:cNvSpPr txBox="1"/>
          <p:nvPr/>
        </p:nvSpPr>
        <p:spPr>
          <a:xfrm>
            <a:off x="9282599" y="4471350"/>
            <a:ext cx="6835976" cy="2011897"/>
          </a:xfrm>
          <a:prstGeom prst="rect">
            <a:avLst/>
          </a:prstGeom>
        </p:spPr>
        <p:txBody>
          <a:bodyPr lIns="0" tIns="0" rIns="0" bIns="0" rtlCol="0" anchor="t">
            <a:spAutoFit/>
          </a:bodyPr>
          <a:lstStyle/>
          <a:p>
            <a:pPr algn="ctr" rtl="1">
              <a:lnSpc>
                <a:spcPts val="8231"/>
              </a:lnSpc>
              <a:spcBef>
                <a:spcPct val="0"/>
              </a:spcBef>
            </a:pPr>
            <a:r>
              <a:rPr lang="he-IL" sz="5879" dirty="0">
                <a:solidFill>
                  <a:srgbClr val="000000"/>
                </a:solidFill>
                <a:latin typeface="Arial" panose="020B0604020202020204" pitchFamily="34" charset="0"/>
                <a:ea typeface="Assistant"/>
                <a:cs typeface="Arial" panose="020B0604020202020204" pitchFamily="34" charset="0"/>
                <a:sym typeface="Assistant"/>
                <a:rtl/>
              </a:rPr>
              <a:t>ברירת מחדל – </a:t>
            </a:r>
          </a:p>
          <a:p>
            <a:pPr algn="ctr" rtl="1">
              <a:lnSpc>
                <a:spcPts val="8231"/>
              </a:lnSpc>
              <a:spcBef>
                <a:spcPct val="0"/>
              </a:spcBef>
            </a:pPr>
            <a:r>
              <a:rPr lang="he-IL" sz="5879" dirty="0">
                <a:solidFill>
                  <a:srgbClr val="000000"/>
                </a:solidFill>
                <a:latin typeface="Arial" panose="020B0604020202020204" pitchFamily="34" charset="0"/>
                <a:ea typeface="Assistant"/>
                <a:cs typeface="Arial" panose="020B0604020202020204" pitchFamily="34" charset="0"/>
                <a:sym typeface="Assistant"/>
                <a:rtl/>
              </a:rPr>
              <a:t>לא לפעול!</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2655798"/>
            <a:ext cx="18288000" cy="3986794"/>
            <a:chOff x="0" y="0"/>
            <a:chExt cx="4816593" cy="1050020"/>
          </a:xfrm>
        </p:grpSpPr>
        <p:sp>
          <p:nvSpPr>
            <p:cNvPr id="4" name="Freeform 4"/>
            <p:cNvSpPr/>
            <p:nvPr/>
          </p:nvSpPr>
          <p:spPr>
            <a:xfrm>
              <a:off x="0" y="0"/>
              <a:ext cx="4816592" cy="1050020"/>
            </a:xfrm>
            <a:custGeom>
              <a:avLst/>
              <a:gdLst/>
              <a:ahLst/>
              <a:cxnLst/>
              <a:rect l="l" t="t" r="r" b="b"/>
              <a:pathLst>
                <a:path w="4816592" h="1050020">
                  <a:moveTo>
                    <a:pt x="0" y="0"/>
                  </a:moveTo>
                  <a:lnTo>
                    <a:pt x="4816592" y="0"/>
                  </a:lnTo>
                  <a:lnTo>
                    <a:pt x="4816592" y="1050020"/>
                  </a:lnTo>
                  <a:lnTo>
                    <a:pt x="0" y="1050020"/>
                  </a:lnTo>
                  <a:close/>
                </a:path>
              </a:pathLst>
            </a:custGeom>
            <a:solidFill>
              <a:srgbClr val="BBD8D8"/>
            </a:solidFill>
          </p:spPr>
          <p:txBody>
            <a:bodyPr/>
            <a:lstStyle/>
            <a:p>
              <a:endParaRPr lang="he-IL" dirty="0">
                <a:latin typeface="Arial" panose="020B0604020202020204" pitchFamily="34" charset="0"/>
              </a:endParaRPr>
            </a:p>
          </p:txBody>
        </p:sp>
        <p:sp>
          <p:nvSpPr>
            <p:cNvPr id="5" name="TextBox 5"/>
            <p:cNvSpPr txBox="1"/>
            <p:nvPr/>
          </p:nvSpPr>
          <p:spPr>
            <a:xfrm>
              <a:off x="0" y="-47625"/>
              <a:ext cx="4816593" cy="1097645"/>
            </a:xfrm>
            <a:prstGeom prst="rect">
              <a:avLst/>
            </a:prstGeom>
          </p:spPr>
          <p:txBody>
            <a:bodyPr lIns="50800" tIns="50800" rIns="50800" bIns="50800" rtlCol="0" anchor="ctr"/>
            <a:lstStyle/>
            <a:p>
              <a:pPr algn="ctr" rtl="1">
                <a:lnSpc>
                  <a:spcPts val="3220"/>
                </a:lnSpc>
              </a:pPr>
              <a:endParaRPr dirty="0">
                <a:latin typeface="Arial" panose="020B0604020202020204" pitchFamily="34" charset="0"/>
              </a:endParaRPr>
            </a:p>
          </p:txBody>
        </p:sp>
      </p:grpSp>
      <p:sp>
        <p:nvSpPr>
          <p:cNvPr id="6" name="TextBox 6"/>
          <p:cNvSpPr txBox="1">
            <a:spLocks noGrp="1"/>
          </p:cNvSpPr>
          <p:nvPr>
            <p:ph type="title" idx="4294967295"/>
          </p:nvPr>
        </p:nvSpPr>
        <p:spPr>
          <a:xfrm>
            <a:off x="2819400" y="1130044"/>
            <a:ext cx="13600044" cy="127605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0920"/>
              </a:lnSpc>
              <a:spcBef>
                <a:spcPct val="0"/>
              </a:spcBef>
              <a:spcAft>
                <a:spcPts val="0"/>
              </a:spcAft>
              <a:buClrTx/>
              <a:buSzTx/>
              <a:buFontTx/>
              <a:buNone/>
              <a:tabLst/>
              <a:defRPr/>
            </a:pPr>
            <a:r>
              <a:rPr kumimoji="0" lang="he-IL" sz="7800" b="1" i="0" u="none" strike="noStrike" kern="1200" cap="none" spc="0" normalizeH="0" baseline="0" noProof="0" dirty="0">
                <a:ln>
                  <a:noFill/>
                </a:ln>
                <a:solidFill>
                  <a:srgbClr val="000000"/>
                </a:solidFill>
                <a:effectLst/>
                <a:uLnTx/>
                <a:uFillTx/>
                <a:ea typeface="Rubik"/>
                <a:cs typeface="+mn-cs"/>
                <a:sym typeface="Rubik"/>
                <a:rtl/>
              </a:rPr>
              <a:t>שנאת הפסד וקביעת</a:t>
            </a:r>
            <a:r>
              <a:rPr kumimoji="0" lang="ar-EG" sz="7800" b="1" i="0" u="none" strike="noStrike" kern="1200" cap="none" spc="0" normalizeH="0" baseline="0" noProof="0" dirty="0">
                <a:ln>
                  <a:noFill/>
                </a:ln>
                <a:solidFill>
                  <a:srgbClr val="000000"/>
                </a:solidFill>
                <a:effectLst/>
                <a:uLnTx/>
                <a:uFillTx/>
                <a:ea typeface="Rubik"/>
                <a:cs typeface="+mn-cs"/>
                <a:sym typeface="Rubik"/>
                <a:rtl/>
              </a:rPr>
              <a:t> </a:t>
            </a:r>
            <a:r>
              <a:rPr kumimoji="0" lang="he-IL" sz="7800" b="1" i="0" u="none" strike="noStrike" kern="1200" cap="none" spc="0" normalizeH="0" baseline="0" noProof="0" dirty="0">
                <a:ln>
                  <a:noFill/>
                </a:ln>
                <a:solidFill>
                  <a:srgbClr val="000000"/>
                </a:solidFill>
                <a:effectLst/>
                <a:uLnTx/>
                <a:uFillTx/>
                <a:ea typeface="Rubik"/>
                <a:cs typeface="+mn-cs"/>
                <a:sym typeface="Rubik"/>
                <a:rtl/>
              </a:rPr>
              <a:t>ברירת מחדל</a:t>
            </a:r>
          </a:p>
        </p:txBody>
      </p:sp>
      <p:sp>
        <p:nvSpPr>
          <p:cNvPr id="7" name="TextBox 7"/>
          <p:cNvSpPr txBox="1"/>
          <p:nvPr/>
        </p:nvSpPr>
        <p:spPr>
          <a:xfrm>
            <a:off x="1555434" y="3207157"/>
            <a:ext cx="15692745" cy="2280285"/>
          </a:xfrm>
          <a:prstGeom prst="rect">
            <a:avLst/>
          </a:prstGeom>
        </p:spPr>
        <p:txBody>
          <a:bodyPr lIns="0" tIns="0" rIns="0" bIns="0" rtlCol="0" anchor="t">
            <a:spAutoFit/>
          </a:bodyPr>
          <a:lstStyle/>
          <a:p>
            <a:pPr algn="r" rtl="1">
              <a:lnSpc>
                <a:spcPts val="9359"/>
              </a:lnSpc>
            </a:pPr>
            <a:r>
              <a:rPr lang="he-IL" sz="5199" b="1" spc="-228" dirty="0">
                <a:solidFill>
                  <a:srgbClr val="000000"/>
                </a:solidFill>
                <a:latin typeface="Arial" panose="020B0604020202020204" pitchFamily="34" charset="0"/>
                <a:ea typeface="Rubik Bold"/>
                <a:cs typeface="Arial" panose="020B0604020202020204" pitchFamily="34" charset="0"/>
                <a:sym typeface="Rubik Bold"/>
                <a:rtl/>
              </a:rPr>
              <a:t>מסקנה: </a:t>
            </a:r>
            <a:r>
              <a:rPr lang="he-IL" sz="5199" spc="-228" dirty="0">
                <a:solidFill>
                  <a:srgbClr val="000000"/>
                </a:solidFill>
                <a:latin typeface="Arial" panose="020B0604020202020204" pitchFamily="34" charset="0"/>
                <a:ea typeface="Rubik"/>
                <a:cs typeface="Arial" panose="020B0604020202020204" pitchFamily="34" charset="0"/>
                <a:sym typeface="Rubik"/>
                <a:rtl/>
              </a:rPr>
              <a:t>אנשים נוטים להימנע מביצוע פעולה כאשר קיים חשש להפסד. תחושת ההפסד משפיעה עליהם יותר מהאפשרות לרווח.</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8460350" y="746997"/>
            <a:ext cx="7968555"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הטיית אפקט העיגון</a:t>
            </a:r>
          </a:p>
        </p:txBody>
      </p:sp>
      <p:sp>
        <p:nvSpPr>
          <p:cNvPr id="3" name="Freeform 3" descr="מחיר מקורי 999, מחיר מבצע לאותן הנעליים 499."/>
          <p:cNvSpPr/>
          <p:nvPr/>
        </p:nvSpPr>
        <p:spPr>
          <a:xfrm>
            <a:off x="5295507" y="2528140"/>
            <a:ext cx="7696986" cy="6921037"/>
          </a:xfrm>
          <a:custGeom>
            <a:avLst/>
            <a:gdLst/>
            <a:ahLst/>
            <a:cxnLst/>
            <a:rect l="l" t="t" r="r" b="b"/>
            <a:pathLst>
              <a:path w="7696986" h="6921037">
                <a:moveTo>
                  <a:pt x="0" y="0"/>
                </a:moveTo>
                <a:lnTo>
                  <a:pt x="7696986" y="0"/>
                </a:lnTo>
                <a:lnTo>
                  <a:pt x="7696986" y="6921037"/>
                </a:lnTo>
                <a:lnTo>
                  <a:pt x="0" y="6921037"/>
                </a:lnTo>
                <a:lnTo>
                  <a:pt x="0" y="0"/>
                </a:lnTo>
                <a:close/>
              </a:path>
            </a:pathLst>
          </a:custGeom>
          <a:blipFill>
            <a:blip r:embed="rId3"/>
            <a:stretch>
              <a:fillRect t="-7812" b="-4522"/>
            </a:stretch>
          </a:blipFill>
        </p:spPr>
        <p:txBody>
          <a:bodyPr/>
          <a:lstStyle/>
          <a:p>
            <a:endParaRPr lang="he-IL" dirty="0">
              <a:latin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a:spLocks noGrp="1"/>
          </p:cNvSpPr>
          <p:nvPr>
            <p:ph type="title" idx="4294967295"/>
          </p:nvPr>
        </p:nvSpPr>
        <p:spPr>
          <a:xfrm>
            <a:off x="8460350" y="746997"/>
            <a:ext cx="7968555"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הטיית אפקט העיגון</a:t>
            </a:r>
          </a:p>
        </p:txBody>
      </p:sp>
      <p:sp>
        <p:nvSpPr>
          <p:cNvPr id="3" name="Freeform 3" descr="ילד מחשב 1X2X3X4....">
            <a:extLst>
              <a:ext uri="{C183D7F6-B498-43B3-948B-1728B52AA6E4}">
                <adec:decorative xmlns:adec="http://schemas.microsoft.com/office/drawing/2017/decorative" val="0"/>
              </a:ext>
            </a:extLst>
          </p:cNvPr>
          <p:cNvSpPr/>
          <p:nvPr/>
        </p:nvSpPr>
        <p:spPr>
          <a:xfrm>
            <a:off x="10973509" y="3558001"/>
            <a:ext cx="6470825" cy="6114929"/>
          </a:xfrm>
          <a:custGeom>
            <a:avLst/>
            <a:gdLst/>
            <a:ahLst/>
            <a:cxnLst/>
            <a:rect l="l" t="t" r="r" b="b"/>
            <a:pathLst>
              <a:path w="6470825" h="6114929">
                <a:moveTo>
                  <a:pt x="0" y="0"/>
                </a:moveTo>
                <a:lnTo>
                  <a:pt x="6470825" y="0"/>
                </a:lnTo>
                <a:lnTo>
                  <a:pt x="6470825" y="6114929"/>
                </a:lnTo>
                <a:lnTo>
                  <a:pt x="0" y="6114929"/>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Freeform 4">
            <a:extLst>
              <a:ext uri="{C183D7F6-B498-43B3-948B-1728B52AA6E4}">
                <adec:decorative xmlns:adec="http://schemas.microsoft.com/office/drawing/2017/decorative" val="1"/>
              </a:ext>
            </a:extLst>
          </p:cNvPr>
          <p:cNvSpPr/>
          <p:nvPr/>
        </p:nvSpPr>
        <p:spPr>
          <a:xfrm rot="1089515">
            <a:off x="785801" y="675259"/>
            <a:ext cx="6244209" cy="8229600"/>
          </a:xfrm>
          <a:custGeom>
            <a:avLst/>
            <a:gdLst/>
            <a:ahLst/>
            <a:cxnLst/>
            <a:rect l="l" t="t" r="r" b="b"/>
            <a:pathLst>
              <a:path w="6244209" h="8229600">
                <a:moveTo>
                  <a:pt x="0" y="0"/>
                </a:moveTo>
                <a:lnTo>
                  <a:pt x="6244209" y="0"/>
                </a:lnTo>
                <a:lnTo>
                  <a:pt x="6244209" y="8229600"/>
                </a:lnTo>
                <a:lnTo>
                  <a:pt x="0" y="8229600"/>
                </a:lnTo>
                <a:lnTo>
                  <a:pt x="0" y="0"/>
                </a:lnTo>
                <a:close/>
              </a:path>
            </a:pathLst>
          </a:custGeom>
          <a:blipFill>
            <a:blip r:embed="rId4"/>
            <a:stretch>
              <a:fillRect/>
            </a:stretch>
          </a:blipFill>
        </p:spPr>
        <p:txBody>
          <a:bodyPr/>
          <a:lstStyle/>
          <a:p>
            <a:endParaRPr lang="he-IL" dirty="0">
              <a:latin typeface="Arial" panose="020B0604020202020204" pitchFamily="34" charset="0"/>
            </a:endParaRPr>
          </a:p>
        </p:txBody>
      </p:sp>
      <p:sp>
        <p:nvSpPr>
          <p:cNvPr id="5" name="Freeform 5" descr="ילדה מחשבת 8X7X6X5..."/>
          <p:cNvSpPr/>
          <p:nvPr/>
        </p:nvSpPr>
        <p:spPr>
          <a:xfrm>
            <a:off x="396271" y="4501560"/>
            <a:ext cx="10342739" cy="5171370"/>
          </a:xfrm>
          <a:custGeom>
            <a:avLst/>
            <a:gdLst/>
            <a:ahLst/>
            <a:cxnLst/>
            <a:rect l="l" t="t" r="r" b="b"/>
            <a:pathLst>
              <a:path w="10342739" h="5171370">
                <a:moveTo>
                  <a:pt x="0" y="0"/>
                </a:moveTo>
                <a:lnTo>
                  <a:pt x="10342739" y="0"/>
                </a:lnTo>
                <a:lnTo>
                  <a:pt x="10342739" y="5171370"/>
                </a:lnTo>
                <a:lnTo>
                  <a:pt x="0" y="5171370"/>
                </a:lnTo>
                <a:lnTo>
                  <a:pt x="0" y="0"/>
                </a:lnTo>
                <a:close/>
              </a:path>
            </a:pathLst>
          </a:custGeom>
          <a:blipFill>
            <a:blip r:embed="rId5"/>
            <a:stretch>
              <a:fillRect/>
            </a:stretch>
          </a:blipFill>
        </p:spPr>
        <p:txBody>
          <a:bodyPr/>
          <a:lstStyle/>
          <a:p>
            <a:endParaRPr lang="he-IL" dirty="0">
              <a:latin typeface="Arial" panose="020B0604020202020204" pitchFamily="34" charset="0"/>
            </a:endParaRPr>
          </a:p>
        </p:txBody>
      </p:sp>
      <p:sp>
        <p:nvSpPr>
          <p:cNvPr id="7" name="Freeform 7">
            <a:extLst>
              <a:ext uri="{C183D7F6-B498-43B3-948B-1728B52AA6E4}">
                <adec:decorative xmlns:adec="http://schemas.microsoft.com/office/drawing/2017/decorative" val="1"/>
              </a:ext>
            </a:extLst>
          </p:cNvPr>
          <p:cNvSpPr/>
          <p:nvPr/>
        </p:nvSpPr>
        <p:spPr>
          <a:xfrm>
            <a:off x="15629245" y="5486355"/>
            <a:ext cx="2517856" cy="3771945"/>
          </a:xfrm>
          <a:custGeom>
            <a:avLst/>
            <a:gdLst/>
            <a:ahLst/>
            <a:cxnLst/>
            <a:rect l="l" t="t" r="r" b="b"/>
            <a:pathLst>
              <a:path w="2517856" h="3771945">
                <a:moveTo>
                  <a:pt x="0" y="0"/>
                </a:moveTo>
                <a:lnTo>
                  <a:pt x="2517856" y="0"/>
                </a:lnTo>
                <a:lnTo>
                  <a:pt x="2517856" y="3771945"/>
                </a:lnTo>
                <a:lnTo>
                  <a:pt x="0" y="3771945"/>
                </a:lnTo>
                <a:lnTo>
                  <a:pt x="0" y="0"/>
                </a:lnTo>
                <a:close/>
              </a:path>
            </a:pathLst>
          </a:custGeom>
          <a:blipFill>
            <a:blip r:embed="rId6"/>
            <a:stretch>
              <a:fillRect l="-60268" t="-35943" r="-181083" b="-33411"/>
            </a:stretch>
          </a:blipFill>
        </p:spPr>
        <p:txBody>
          <a:bodyPr/>
          <a:lstStyle/>
          <a:p>
            <a:endParaRPr lang="he-IL" dirty="0">
              <a:latin typeface="Arial" panose="020B0604020202020204" pitchFamily="34" charset="0"/>
            </a:endParaRPr>
          </a:p>
        </p:txBody>
      </p:sp>
      <p:sp>
        <p:nvSpPr>
          <p:cNvPr id="8" name="Freeform 8">
            <a:extLst>
              <a:ext uri="{C183D7F6-B498-43B3-948B-1728B52AA6E4}">
                <adec:decorative xmlns:adec="http://schemas.microsoft.com/office/drawing/2017/decorative" val="1"/>
              </a:ext>
            </a:extLst>
          </p:cNvPr>
          <p:cNvSpPr/>
          <p:nvPr/>
        </p:nvSpPr>
        <p:spPr>
          <a:xfrm>
            <a:off x="7038232" y="3431786"/>
            <a:ext cx="2503722" cy="4702632"/>
          </a:xfrm>
          <a:custGeom>
            <a:avLst/>
            <a:gdLst/>
            <a:ahLst/>
            <a:cxnLst/>
            <a:rect l="l" t="t" r="r" b="b"/>
            <a:pathLst>
              <a:path w="2503722" h="4702632">
                <a:moveTo>
                  <a:pt x="0" y="0"/>
                </a:moveTo>
                <a:lnTo>
                  <a:pt x="2503722" y="0"/>
                </a:lnTo>
                <a:lnTo>
                  <a:pt x="2503722" y="4702632"/>
                </a:lnTo>
                <a:lnTo>
                  <a:pt x="0" y="4702632"/>
                </a:lnTo>
                <a:lnTo>
                  <a:pt x="0" y="0"/>
                </a:lnTo>
                <a:close/>
              </a:path>
            </a:pathLst>
          </a:custGeom>
          <a:blipFill>
            <a:blip r:embed="rId7"/>
            <a:stretch>
              <a:fillRect l="-206248" t="-25743" r="-101720" b="-35693"/>
            </a:stretch>
          </a:blipFill>
        </p:spPr>
        <p:txBody>
          <a:bodyPr/>
          <a:lstStyle/>
          <a:p>
            <a:endParaRPr lang="he-IL" dirty="0">
              <a:latin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2655798"/>
            <a:ext cx="18288000" cy="5488029"/>
            <a:chOff x="0" y="0"/>
            <a:chExt cx="4816593" cy="1445407"/>
          </a:xfrm>
        </p:grpSpPr>
        <p:sp>
          <p:nvSpPr>
            <p:cNvPr id="4" name="Freeform 4"/>
            <p:cNvSpPr/>
            <p:nvPr/>
          </p:nvSpPr>
          <p:spPr>
            <a:xfrm>
              <a:off x="0" y="0"/>
              <a:ext cx="4816592" cy="1445407"/>
            </a:xfrm>
            <a:custGeom>
              <a:avLst/>
              <a:gdLst/>
              <a:ahLst/>
              <a:cxnLst/>
              <a:rect l="l" t="t" r="r" b="b"/>
              <a:pathLst>
                <a:path w="4816592" h="1445407">
                  <a:moveTo>
                    <a:pt x="0" y="0"/>
                  </a:moveTo>
                  <a:lnTo>
                    <a:pt x="4816592" y="0"/>
                  </a:lnTo>
                  <a:lnTo>
                    <a:pt x="4816592" y="1445407"/>
                  </a:lnTo>
                  <a:lnTo>
                    <a:pt x="0" y="1445407"/>
                  </a:lnTo>
                  <a:close/>
                </a:path>
              </a:pathLst>
            </a:custGeom>
            <a:solidFill>
              <a:srgbClr val="BBD8D8"/>
            </a:solidFill>
          </p:spPr>
          <p:txBody>
            <a:bodyPr/>
            <a:lstStyle/>
            <a:p>
              <a:endParaRPr lang="he-IL" dirty="0">
                <a:latin typeface="Arial" panose="020B0604020202020204" pitchFamily="34" charset="0"/>
              </a:endParaRPr>
            </a:p>
          </p:txBody>
        </p:sp>
        <p:sp>
          <p:nvSpPr>
            <p:cNvPr id="5" name="TextBox 5"/>
            <p:cNvSpPr txBox="1"/>
            <p:nvPr/>
          </p:nvSpPr>
          <p:spPr>
            <a:xfrm>
              <a:off x="0" y="-47625"/>
              <a:ext cx="4816593" cy="1493032"/>
            </a:xfrm>
            <a:prstGeom prst="rect">
              <a:avLst/>
            </a:prstGeom>
          </p:spPr>
          <p:txBody>
            <a:bodyPr lIns="50800" tIns="50800" rIns="50800" bIns="50800" rtlCol="0" anchor="ctr"/>
            <a:lstStyle/>
            <a:p>
              <a:pPr algn="ctr" rtl="1">
                <a:lnSpc>
                  <a:spcPts val="3220"/>
                </a:lnSpc>
              </a:pPr>
              <a:endParaRPr dirty="0">
                <a:latin typeface="Arial" panose="020B0604020202020204" pitchFamily="34" charset="0"/>
              </a:endParaRPr>
            </a:p>
          </p:txBody>
        </p:sp>
      </p:grpSp>
      <p:sp>
        <p:nvSpPr>
          <p:cNvPr id="7" name="TextBox 7"/>
          <p:cNvSpPr txBox="1">
            <a:spLocks noGrp="1"/>
          </p:cNvSpPr>
          <p:nvPr>
            <p:ph type="title" idx="4294967295"/>
          </p:nvPr>
        </p:nvSpPr>
        <p:spPr>
          <a:xfrm>
            <a:off x="8460350" y="746997"/>
            <a:ext cx="7968555"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הטיית אפקט העיגון</a:t>
            </a:r>
          </a:p>
        </p:txBody>
      </p:sp>
      <p:sp>
        <p:nvSpPr>
          <p:cNvPr id="6" name="TextBox 6">
            <a:extLst>
              <a:ext uri="{C183D7F6-B498-43B3-948B-1728B52AA6E4}">
                <adec:decorative xmlns:adec="http://schemas.microsoft.com/office/drawing/2017/decorative" val="0"/>
              </a:ext>
            </a:extLst>
          </p:cNvPr>
          <p:cNvSpPr txBox="1"/>
          <p:nvPr/>
        </p:nvSpPr>
        <p:spPr>
          <a:xfrm>
            <a:off x="4820415" y="2945085"/>
            <a:ext cx="13023227" cy="4357370"/>
          </a:xfrm>
          <a:prstGeom prst="rect">
            <a:avLst/>
          </a:prstGeom>
        </p:spPr>
        <p:txBody>
          <a:bodyPr lIns="0" tIns="0" rIns="0" bIns="0" rtlCol="0" anchor="t">
            <a:spAutoFit/>
          </a:bodyPr>
          <a:lstStyle/>
          <a:p>
            <a:pPr algn="r" rtl="1">
              <a:lnSpc>
                <a:spcPts val="8680"/>
              </a:lnSpc>
            </a:pPr>
            <a:r>
              <a:rPr lang="he-IL" sz="6200" b="1" dirty="0">
                <a:solidFill>
                  <a:srgbClr val="000000"/>
                </a:solidFill>
                <a:latin typeface="Arial" panose="020B0604020202020204" pitchFamily="34" charset="0"/>
                <a:ea typeface="Rubik Bold"/>
                <a:cs typeface="Arial" panose="020B0604020202020204" pitchFamily="34" charset="0"/>
                <a:sym typeface="Rubik Bold"/>
                <a:rtl/>
              </a:rPr>
              <a:t>מסקנה:</a:t>
            </a:r>
          </a:p>
          <a:p>
            <a:pPr algn="r" rtl="1">
              <a:lnSpc>
                <a:spcPts val="8680"/>
              </a:lnSpc>
              <a:spcBef>
                <a:spcPct val="0"/>
              </a:spcBef>
            </a:pPr>
            <a:r>
              <a:rPr lang="he-IL" sz="6200" dirty="0">
                <a:solidFill>
                  <a:srgbClr val="000000"/>
                </a:solidFill>
                <a:latin typeface="Arial" panose="020B0604020202020204" pitchFamily="34" charset="0"/>
                <a:ea typeface="Rubik"/>
                <a:cs typeface="Arial" panose="020B0604020202020204" pitchFamily="34" charset="0"/>
                <a:sym typeface="Rubik"/>
                <a:rtl/>
              </a:rPr>
              <a:t>המוח שלנו נוטה להסתמך יתר על המידה על פיסת המידע הראשונה שהוא </a:t>
            </a:r>
          </a:p>
          <a:p>
            <a:pPr algn="r" rtl="1">
              <a:lnSpc>
                <a:spcPts val="8680"/>
              </a:lnSpc>
              <a:spcBef>
                <a:spcPct val="0"/>
              </a:spcBef>
            </a:pPr>
            <a:r>
              <a:rPr lang="he-IL" sz="6200" dirty="0">
                <a:solidFill>
                  <a:srgbClr val="000000"/>
                </a:solidFill>
                <a:latin typeface="Arial" panose="020B0604020202020204" pitchFamily="34" charset="0"/>
                <a:ea typeface="Rubik"/>
                <a:cs typeface="Arial" panose="020B0604020202020204" pitchFamily="34" charset="0"/>
                <a:sym typeface="Rubik"/>
                <a:rtl/>
              </a:rPr>
              <a:t>מקבל ("העוגן").</a:t>
            </a:r>
          </a:p>
        </p:txBody>
      </p:sp>
      <p:sp>
        <p:nvSpPr>
          <p:cNvPr id="8" name="Freeform 8">
            <a:extLst>
              <a:ext uri="{C183D7F6-B498-43B3-948B-1728B52AA6E4}">
                <adec:decorative xmlns:adec="http://schemas.microsoft.com/office/drawing/2017/decorative" val="1"/>
              </a:ext>
            </a:extLst>
          </p:cNvPr>
          <p:cNvSpPr/>
          <p:nvPr/>
        </p:nvSpPr>
        <p:spPr>
          <a:xfrm rot="1089515">
            <a:off x="785801" y="675259"/>
            <a:ext cx="6244209" cy="8229600"/>
          </a:xfrm>
          <a:custGeom>
            <a:avLst/>
            <a:gdLst/>
            <a:ahLst/>
            <a:cxnLst/>
            <a:rect l="l" t="t" r="r" b="b"/>
            <a:pathLst>
              <a:path w="6244209" h="8229600">
                <a:moveTo>
                  <a:pt x="0" y="0"/>
                </a:moveTo>
                <a:lnTo>
                  <a:pt x="6244209" y="0"/>
                </a:lnTo>
                <a:lnTo>
                  <a:pt x="6244209" y="8229600"/>
                </a:lnTo>
                <a:lnTo>
                  <a:pt x="0" y="8229600"/>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8131875" y="761265"/>
            <a:ext cx="8425755"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הטיית אפקט הפיתיון</a:t>
            </a:r>
          </a:p>
        </p:txBody>
      </p:sp>
      <p:sp>
        <p:nvSpPr>
          <p:cNvPr id="3" name="Freeform 3" descr="מחיר לגודל קטן 18 ש&quot;ח, בינוני 28 ש&quot;ח, גדול: 30 ש&quot;ח. רק עוד 2 שקלים? ברור שניקח!"/>
          <p:cNvSpPr/>
          <p:nvPr/>
        </p:nvSpPr>
        <p:spPr>
          <a:xfrm>
            <a:off x="1028700" y="2968062"/>
            <a:ext cx="16230600" cy="7209090"/>
          </a:xfrm>
          <a:custGeom>
            <a:avLst/>
            <a:gdLst/>
            <a:ahLst/>
            <a:cxnLst/>
            <a:rect l="l" t="t" r="r" b="b"/>
            <a:pathLst>
              <a:path w="16230600" h="7209090">
                <a:moveTo>
                  <a:pt x="0" y="0"/>
                </a:moveTo>
                <a:lnTo>
                  <a:pt x="16230600" y="0"/>
                </a:lnTo>
                <a:lnTo>
                  <a:pt x="16230600" y="7209090"/>
                </a:lnTo>
                <a:lnTo>
                  <a:pt x="0" y="7209090"/>
                </a:lnTo>
                <a:lnTo>
                  <a:pt x="0" y="0"/>
                </a:lnTo>
                <a:close/>
              </a:path>
            </a:pathLst>
          </a:custGeom>
          <a:blipFill>
            <a:blip r:embed="rId3"/>
            <a:stretch>
              <a:fillRect t="-21649" b="-23906"/>
            </a:stretch>
          </a:blipFill>
        </p:spPr>
        <p:txBody>
          <a:bodyPr/>
          <a:lstStyle/>
          <a:p>
            <a:endParaRPr lang="he-IL" dirty="0">
              <a:latin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8131875" y="746997"/>
            <a:ext cx="8425755"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הטיית אפקט הפיתיון</a:t>
            </a:r>
          </a:p>
        </p:txBody>
      </p:sp>
      <p:sp>
        <p:nvSpPr>
          <p:cNvPr id="3" name="Freeform 3" descr="מחיר לגודל קטן 18 ש&quot;ח, בינוני 28 ש&quot;ח, גדול: 30 ש&quot;ח. רק עוד 2 שקלים? ברור שניקח!">
            <a:extLst>
              <a:ext uri="{C183D7F6-B498-43B3-948B-1728B52AA6E4}">
                <adec:decorative xmlns:adec="http://schemas.microsoft.com/office/drawing/2017/decorative" val="0"/>
              </a:ext>
            </a:extLst>
          </p:cNvPr>
          <p:cNvSpPr/>
          <p:nvPr/>
        </p:nvSpPr>
        <p:spPr>
          <a:xfrm>
            <a:off x="1028700" y="3004678"/>
            <a:ext cx="16230600" cy="6916161"/>
          </a:xfrm>
          <a:custGeom>
            <a:avLst/>
            <a:gdLst/>
            <a:ahLst/>
            <a:cxnLst/>
            <a:rect l="l" t="t" r="r" b="b"/>
            <a:pathLst>
              <a:path w="16230600" h="6916161">
                <a:moveTo>
                  <a:pt x="0" y="0"/>
                </a:moveTo>
                <a:lnTo>
                  <a:pt x="16230600" y="0"/>
                </a:lnTo>
                <a:lnTo>
                  <a:pt x="16230600" y="6916162"/>
                </a:lnTo>
                <a:lnTo>
                  <a:pt x="0" y="6916162"/>
                </a:lnTo>
                <a:lnTo>
                  <a:pt x="0" y="0"/>
                </a:lnTo>
                <a:close/>
              </a:path>
            </a:pathLst>
          </a:custGeom>
          <a:blipFill>
            <a:blip r:embed="rId3"/>
            <a:stretch>
              <a:fillRect t="-23096" b="-28624"/>
            </a:stretch>
          </a:blipFill>
        </p:spPr>
        <p:txBody>
          <a:bodyPr/>
          <a:lstStyle/>
          <a:p>
            <a:endParaRPr lang="he-IL" dirty="0">
              <a:latin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2655798"/>
            <a:ext cx="18288000" cy="5488029"/>
            <a:chOff x="0" y="0"/>
            <a:chExt cx="4816593" cy="1445407"/>
          </a:xfrm>
        </p:grpSpPr>
        <p:sp>
          <p:nvSpPr>
            <p:cNvPr id="4" name="Freeform 4"/>
            <p:cNvSpPr/>
            <p:nvPr/>
          </p:nvSpPr>
          <p:spPr>
            <a:xfrm>
              <a:off x="0" y="0"/>
              <a:ext cx="4816592" cy="1445407"/>
            </a:xfrm>
            <a:custGeom>
              <a:avLst/>
              <a:gdLst/>
              <a:ahLst/>
              <a:cxnLst/>
              <a:rect l="l" t="t" r="r" b="b"/>
              <a:pathLst>
                <a:path w="4816592" h="1445407">
                  <a:moveTo>
                    <a:pt x="0" y="0"/>
                  </a:moveTo>
                  <a:lnTo>
                    <a:pt x="4816592" y="0"/>
                  </a:lnTo>
                  <a:lnTo>
                    <a:pt x="4816592" y="1445407"/>
                  </a:lnTo>
                  <a:lnTo>
                    <a:pt x="0" y="1445407"/>
                  </a:lnTo>
                  <a:close/>
                </a:path>
              </a:pathLst>
            </a:custGeom>
            <a:solidFill>
              <a:srgbClr val="BBD8D8"/>
            </a:solidFill>
          </p:spPr>
          <p:txBody>
            <a:bodyPr/>
            <a:lstStyle/>
            <a:p>
              <a:endParaRPr lang="he-IL" dirty="0">
                <a:latin typeface="Arial" panose="020B0604020202020204" pitchFamily="34" charset="0"/>
              </a:endParaRPr>
            </a:p>
          </p:txBody>
        </p:sp>
        <p:sp>
          <p:nvSpPr>
            <p:cNvPr id="5" name="TextBox 5"/>
            <p:cNvSpPr txBox="1"/>
            <p:nvPr/>
          </p:nvSpPr>
          <p:spPr>
            <a:xfrm>
              <a:off x="0" y="-47625"/>
              <a:ext cx="4816593" cy="1493032"/>
            </a:xfrm>
            <a:prstGeom prst="rect">
              <a:avLst/>
            </a:prstGeom>
          </p:spPr>
          <p:txBody>
            <a:bodyPr lIns="50800" tIns="50800" rIns="50800" bIns="50800" rtlCol="0" anchor="ctr"/>
            <a:lstStyle/>
            <a:p>
              <a:pPr algn="ctr" rtl="1">
                <a:lnSpc>
                  <a:spcPts val="3220"/>
                </a:lnSpc>
              </a:pPr>
              <a:endParaRPr dirty="0">
                <a:latin typeface="Arial" panose="020B0604020202020204" pitchFamily="34" charset="0"/>
              </a:endParaRPr>
            </a:p>
          </p:txBody>
        </p:sp>
      </p:grpSp>
      <p:sp>
        <p:nvSpPr>
          <p:cNvPr id="7" name="TextBox 7"/>
          <p:cNvSpPr txBox="1">
            <a:spLocks noGrp="1"/>
          </p:cNvSpPr>
          <p:nvPr>
            <p:ph type="title" idx="4294967295"/>
          </p:nvPr>
        </p:nvSpPr>
        <p:spPr>
          <a:xfrm>
            <a:off x="8068058" y="746997"/>
            <a:ext cx="8425755"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הטיית אפקט הפיתיון</a:t>
            </a:r>
          </a:p>
        </p:txBody>
      </p:sp>
      <p:sp>
        <p:nvSpPr>
          <p:cNvPr id="6" name="TextBox 6"/>
          <p:cNvSpPr txBox="1"/>
          <p:nvPr/>
        </p:nvSpPr>
        <p:spPr>
          <a:xfrm>
            <a:off x="1794186" y="3445828"/>
            <a:ext cx="14699627" cy="3261995"/>
          </a:xfrm>
          <a:prstGeom prst="rect">
            <a:avLst/>
          </a:prstGeom>
        </p:spPr>
        <p:txBody>
          <a:bodyPr lIns="0" tIns="0" rIns="0" bIns="0" rtlCol="0" anchor="t">
            <a:spAutoFit/>
          </a:bodyPr>
          <a:lstStyle/>
          <a:p>
            <a:pPr algn="ctr" rtl="1">
              <a:lnSpc>
                <a:spcPts val="8680"/>
              </a:lnSpc>
            </a:pPr>
            <a:r>
              <a:rPr lang="he-IL" sz="6200" b="1" dirty="0">
                <a:solidFill>
                  <a:srgbClr val="000000"/>
                </a:solidFill>
                <a:latin typeface="Arial" panose="020B0604020202020204" pitchFamily="34" charset="0"/>
                <a:ea typeface="Rubik Bold"/>
                <a:cs typeface="Arial" panose="020B0604020202020204" pitchFamily="34" charset="0"/>
                <a:sym typeface="Rubik Bold"/>
                <a:rtl/>
              </a:rPr>
              <a:t>מסקנה:</a:t>
            </a:r>
          </a:p>
          <a:p>
            <a:pPr algn="ctr" rtl="1">
              <a:lnSpc>
                <a:spcPts val="8680"/>
              </a:lnSpc>
              <a:spcBef>
                <a:spcPct val="0"/>
              </a:spcBef>
            </a:pPr>
            <a:r>
              <a:rPr lang="he-IL" sz="6200" dirty="0">
                <a:solidFill>
                  <a:srgbClr val="000000"/>
                </a:solidFill>
                <a:latin typeface="Arial" panose="020B0604020202020204" pitchFamily="34" charset="0"/>
                <a:ea typeface="Rubik"/>
                <a:cs typeface="Arial" panose="020B0604020202020204" pitchFamily="34" charset="0"/>
                <a:sym typeface="Rubik"/>
                <a:rtl/>
              </a:rPr>
              <a:t>הפיתיון לא נועד שיבחרו בו, אלא להשפיע על ההחלטה שלנו.</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a:spLocks noGrp="1"/>
          </p:cNvSpPr>
          <p:nvPr>
            <p:ph type="title" idx="4294967295"/>
          </p:nvPr>
        </p:nvSpPr>
        <p:spPr>
          <a:xfrm>
            <a:off x="7972545" y="792698"/>
            <a:ext cx="8541395"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הטיית העדפת ההווה</a:t>
            </a:r>
          </a:p>
        </p:txBody>
      </p:sp>
      <p:sp>
        <p:nvSpPr>
          <p:cNvPr id="6" name="TextBox 6"/>
          <p:cNvSpPr txBox="1"/>
          <p:nvPr/>
        </p:nvSpPr>
        <p:spPr>
          <a:xfrm>
            <a:off x="13417079" y="2498369"/>
            <a:ext cx="3935313" cy="724750"/>
          </a:xfrm>
          <a:prstGeom prst="rect">
            <a:avLst/>
          </a:prstGeom>
        </p:spPr>
        <p:txBody>
          <a:bodyPr lIns="0" tIns="0" rIns="0" bIns="0" rtlCol="0" anchor="t">
            <a:spAutoFit/>
          </a:bodyPr>
          <a:lstStyle/>
          <a:p>
            <a:pPr algn="ctr" rtl="1">
              <a:lnSpc>
                <a:spcPts val="6160"/>
              </a:lnSpc>
              <a:spcBef>
                <a:spcPct val="0"/>
              </a:spcBef>
            </a:pPr>
            <a:r>
              <a:rPr lang="he-IL" sz="4400" b="1" dirty="0">
                <a:solidFill>
                  <a:srgbClr val="000000"/>
                </a:solidFill>
                <a:latin typeface="Arial" panose="020B0604020202020204" pitchFamily="34" charset="0"/>
                <a:ea typeface="Rubik Bold"/>
                <a:cs typeface="Arial" panose="020B0604020202020204" pitchFamily="34" charset="0"/>
                <a:sym typeface="Rubik Bold"/>
                <a:rtl/>
              </a:rPr>
              <a:t>הדילמה של נועם</a:t>
            </a:r>
          </a:p>
        </p:txBody>
      </p:sp>
      <p:sp>
        <p:nvSpPr>
          <p:cNvPr id="7" name="Freeform 7" descr="ילד צעיר בשם נועם"/>
          <p:cNvSpPr/>
          <p:nvPr/>
        </p:nvSpPr>
        <p:spPr>
          <a:xfrm>
            <a:off x="-582381" y="1579146"/>
            <a:ext cx="4988466" cy="8686959"/>
          </a:xfrm>
          <a:custGeom>
            <a:avLst/>
            <a:gdLst/>
            <a:ahLst/>
            <a:cxnLst/>
            <a:rect l="l" t="t" r="r" b="b"/>
            <a:pathLst>
              <a:path w="4988466" h="8686959">
                <a:moveTo>
                  <a:pt x="0" y="0"/>
                </a:moveTo>
                <a:lnTo>
                  <a:pt x="4988466" y="0"/>
                </a:lnTo>
                <a:lnTo>
                  <a:pt x="4988466" y="8686958"/>
                </a:lnTo>
                <a:lnTo>
                  <a:pt x="0" y="8686958"/>
                </a:lnTo>
                <a:lnTo>
                  <a:pt x="0" y="0"/>
                </a:lnTo>
                <a:close/>
              </a:path>
            </a:pathLst>
          </a:custGeom>
          <a:blipFill>
            <a:blip r:embed="rId3"/>
            <a:stretch>
              <a:fillRect l="-109486" r="-109307"/>
            </a:stretch>
          </a:blipFill>
        </p:spPr>
        <p:txBody>
          <a:bodyPr/>
          <a:lstStyle/>
          <a:p>
            <a:endParaRPr lang="he-IL" dirty="0">
              <a:latin typeface="Arial" panose="020B0604020202020204" pitchFamily="34" charset="0"/>
            </a:endParaRPr>
          </a:p>
        </p:txBody>
      </p:sp>
      <p:sp>
        <p:nvSpPr>
          <p:cNvPr id="3" name="Freeform 3" descr="מכשיר סלולארי חדש">
            <a:extLst>
              <a:ext uri="{C183D7F6-B498-43B3-948B-1728B52AA6E4}">
                <adec:decorative xmlns:adec="http://schemas.microsoft.com/office/drawing/2017/decorative" val="0"/>
              </a:ext>
            </a:extLst>
          </p:cNvPr>
          <p:cNvSpPr/>
          <p:nvPr/>
        </p:nvSpPr>
        <p:spPr>
          <a:xfrm>
            <a:off x="12814377" y="3835855"/>
            <a:ext cx="2874627" cy="5605523"/>
          </a:xfrm>
          <a:custGeom>
            <a:avLst/>
            <a:gdLst/>
            <a:ahLst/>
            <a:cxnLst/>
            <a:rect l="l" t="t" r="r" b="b"/>
            <a:pathLst>
              <a:path w="2874627" h="5605523">
                <a:moveTo>
                  <a:pt x="0" y="0"/>
                </a:moveTo>
                <a:lnTo>
                  <a:pt x="2874627" y="0"/>
                </a:lnTo>
                <a:lnTo>
                  <a:pt x="2874627" y="5605522"/>
                </a:lnTo>
                <a:lnTo>
                  <a:pt x="0" y="5605522"/>
                </a:lnTo>
                <a:lnTo>
                  <a:pt x="0" y="0"/>
                </a:lnTo>
                <a:close/>
              </a:path>
            </a:pathLst>
          </a:custGeom>
          <a:blipFill>
            <a:blip r:embed="rId4"/>
            <a:stretch>
              <a:fillRect l="-100000"/>
            </a:stretch>
          </a:blipFill>
        </p:spPr>
        <p:txBody>
          <a:bodyPr/>
          <a:lstStyle/>
          <a:p>
            <a:endParaRPr lang="he-IL" dirty="0">
              <a:latin typeface="Arial" panose="020B0604020202020204" pitchFamily="34" charset="0"/>
            </a:endParaRPr>
          </a:p>
        </p:txBody>
      </p:sp>
      <p:sp>
        <p:nvSpPr>
          <p:cNvPr id="4" name="Freeform 4" descr="לעומת"/>
          <p:cNvSpPr/>
          <p:nvPr/>
        </p:nvSpPr>
        <p:spPr>
          <a:xfrm>
            <a:off x="10149597" y="4581216"/>
            <a:ext cx="2309432" cy="4114800"/>
          </a:xfrm>
          <a:custGeom>
            <a:avLst/>
            <a:gdLst/>
            <a:ahLst/>
            <a:cxnLst/>
            <a:rect l="l" t="t" r="r" b="b"/>
            <a:pathLst>
              <a:path w="2309432" h="4114800">
                <a:moveTo>
                  <a:pt x="0" y="0"/>
                </a:moveTo>
                <a:lnTo>
                  <a:pt x="2309432" y="0"/>
                </a:lnTo>
                <a:lnTo>
                  <a:pt x="2309432"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5" name="Freeform 5" descr="המבורגר"/>
          <p:cNvSpPr/>
          <p:nvPr/>
        </p:nvSpPr>
        <p:spPr>
          <a:xfrm>
            <a:off x="5578226" y="5143500"/>
            <a:ext cx="4571371" cy="3405672"/>
          </a:xfrm>
          <a:custGeom>
            <a:avLst/>
            <a:gdLst/>
            <a:ahLst/>
            <a:cxnLst/>
            <a:rect l="l" t="t" r="r" b="b"/>
            <a:pathLst>
              <a:path w="4571371" h="3405672">
                <a:moveTo>
                  <a:pt x="0" y="0"/>
                </a:moveTo>
                <a:lnTo>
                  <a:pt x="4571371" y="0"/>
                </a:lnTo>
                <a:lnTo>
                  <a:pt x="4571371" y="3405672"/>
                </a:lnTo>
                <a:lnTo>
                  <a:pt x="0" y="3405672"/>
                </a:lnTo>
                <a:lnTo>
                  <a:pt x="0" y="0"/>
                </a:lnTo>
                <a:close/>
              </a:path>
            </a:pathLst>
          </a:custGeom>
          <a:blipFill>
            <a:blip r:embed="rId6"/>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7972545" y="792698"/>
            <a:ext cx="8541395"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הטיית העדפת ההווה</a:t>
            </a:r>
          </a:p>
        </p:txBody>
      </p:sp>
      <p:sp>
        <p:nvSpPr>
          <p:cNvPr id="4" name="TextBox 4"/>
          <p:cNvSpPr txBox="1"/>
          <p:nvPr/>
        </p:nvSpPr>
        <p:spPr>
          <a:xfrm>
            <a:off x="13417079" y="2498369"/>
            <a:ext cx="3935313" cy="724750"/>
          </a:xfrm>
          <a:prstGeom prst="rect">
            <a:avLst/>
          </a:prstGeom>
        </p:spPr>
        <p:txBody>
          <a:bodyPr lIns="0" tIns="0" rIns="0" bIns="0" rtlCol="0" anchor="t">
            <a:spAutoFit/>
          </a:bodyPr>
          <a:lstStyle/>
          <a:p>
            <a:pPr algn="ctr" rtl="1">
              <a:lnSpc>
                <a:spcPts val="6160"/>
              </a:lnSpc>
              <a:spcBef>
                <a:spcPct val="0"/>
              </a:spcBef>
            </a:pPr>
            <a:r>
              <a:rPr lang="he-IL" sz="4400" b="1" dirty="0">
                <a:solidFill>
                  <a:srgbClr val="000000"/>
                </a:solidFill>
                <a:latin typeface="Arial" panose="020B0604020202020204" pitchFamily="34" charset="0"/>
                <a:ea typeface="Rubik Bold"/>
                <a:cs typeface="Arial" panose="020B0604020202020204" pitchFamily="34" charset="0"/>
                <a:sym typeface="Rubik Bold"/>
                <a:rtl/>
              </a:rPr>
              <a:t>הדילמה של נועם</a:t>
            </a:r>
          </a:p>
        </p:txBody>
      </p:sp>
      <p:sp>
        <p:nvSpPr>
          <p:cNvPr id="3" name="Freeform 3">
            <a:extLst>
              <a:ext uri="{C183D7F6-B498-43B3-948B-1728B52AA6E4}">
                <adec:decorative xmlns:adec="http://schemas.microsoft.com/office/drawing/2017/decorative" val="1"/>
              </a:ext>
            </a:extLst>
          </p:cNvPr>
          <p:cNvSpPr/>
          <p:nvPr/>
        </p:nvSpPr>
        <p:spPr>
          <a:xfrm>
            <a:off x="-582381" y="1579146"/>
            <a:ext cx="4988466" cy="8686959"/>
          </a:xfrm>
          <a:custGeom>
            <a:avLst/>
            <a:gdLst/>
            <a:ahLst/>
            <a:cxnLst/>
            <a:rect l="l" t="t" r="r" b="b"/>
            <a:pathLst>
              <a:path w="4988466" h="8686959">
                <a:moveTo>
                  <a:pt x="0" y="0"/>
                </a:moveTo>
                <a:lnTo>
                  <a:pt x="4988466" y="0"/>
                </a:lnTo>
                <a:lnTo>
                  <a:pt x="4988466" y="8686958"/>
                </a:lnTo>
                <a:lnTo>
                  <a:pt x="0" y="8686958"/>
                </a:lnTo>
                <a:lnTo>
                  <a:pt x="0" y="0"/>
                </a:lnTo>
                <a:close/>
              </a:path>
            </a:pathLst>
          </a:custGeom>
          <a:blipFill>
            <a:blip r:embed="rId3"/>
            <a:stretch>
              <a:fillRect l="-109486" r="-109307"/>
            </a:stretch>
          </a:blipFill>
        </p:spPr>
        <p:txBody>
          <a:bodyPr/>
          <a:lstStyle/>
          <a:p>
            <a:endParaRPr lang="he-IL" dirty="0">
              <a:latin typeface="Arial" panose="020B0604020202020204" pitchFamily="34" charset="0"/>
            </a:endParaRPr>
          </a:p>
        </p:txBody>
      </p:sp>
      <p:sp>
        <p:nvSpPr>
          <p:cNvPr id="6" name="TextBox 6"/>
          <p:cNvSpPr txBox="1"/>
          <p:nvPr/>
        </p:nvSpPr>
        <p:spPr>
          <a:xfrm>
            <a:off x="8085700" y="3403639"/>
            <a:ext cx="9266692" cy="724750"/>
          </a:xfrm>
          <a:prstGeom prst="rect">
            <a:avLst/>
          </a:prstGeom>
        </p:spPr>
        <p:txBody>
          <a:bodyPr lIns="0" tIns="0" rIns="0" bIns="0" rtlCol="0" anchor="t">
            <a:spAutoFit/>
          </a:bodyPr>
          <a:lstStyle/>
          <a:p>
            <a:pPr algn="r" rtl="1">
              <a:lnSpc>
                <a:spcPts val="6160"/>
              </a:lnSpc>
              <a:spcBef>
                <a:spcPct val="0"/>
              </a:spcBef>
            </a:pPr>
            <a:r>
              <a:rPr lang="he-IL" sz="4400" b="1" dirty="0">
                <a:solidFill>
                  <a:srgbClr val="000000"/>
                </a:solidFill>
                <a:latin typeface="Arial" panose="020B0604020202020204" pitchFamily="34" charset="0"/>
                <a:ea typeface="Rubik Bold"/>
                <a:cs typeface="Arial" panose="020B0604020202020204" pitchFamily="34" charset="0"/>
                <a:sym typeface="Rubik Bold"/>
                <a:rtl/>
              </a:rPr>
              <a:t>קונפליקט- התקרבות מול התרחקות</a:t>
            </a:r>
          </a:p>
        </p:txBody>
      </p:sp>
      <p:sp>
        <p:nvSpPr>
          <p:cNvPr id="5" name="TextBox 5"/>
          <p:cNvSpPr txBox="1"/>
          <p:nvPr/>
        </p:nvSpPr>
        <p:spPr>
          <a:xfrm>
            <a:off x="4532263" y="4711680"/>
            <a:ext cx="12727037" cy="2329356"/>
          </a:xfrm>
          <a:prstGeom prst="rect">
            <a:avLst/>
          </a:prstGeom>
        </p:spPr>
        <p:txBody>
          <a:bodyPr lIns="0" tIns="0" rIns="0" bIns="0" rtlCol="0" anchor="t">
            <a:spAutoFit/>
          </a:bodyPr>
          <a:lstStyle/>
          <a:p>
            <a:pPr algn="r" rtl="1">
              <a:lnSpc>
                <a:spcPts val="6160"/>
              </a:lnSpc>
            </a:pPr>
            <a:r>
              <a:rPr lang="he-IL" sz="4400" dirty="0">
                <a:solidFill>
                  <a:srgbClr val="000000"/>
                </a:solidFill>
                <a:latin typeface="Arial" panose="020B0604020202020204" pitchFamily="34" charset="0"/>
                <a:ea typeface="Rubik"/>
                <a:cs typeface="Arial" panose="020B0604020202020204" pitchFamily="34" charset="0"/>
                <a:sym typeface="Rubik"/>
                <a:rtl/>
              </a:rPr>
              <a:t>התקרבות- ויתור על הארוחה והתקרבות ליעד.</a:t>
            </a:r>
          </a:p>
          <a:p>
            <a:pPr algn="r" rtl="1">
              <a:lnSpc>
                <a:spcPts val="6160"/>
              </a:lnSpc>
            </a:pPr>
            <a:r>
              <a:rPr lang="he-IL" sz="4400" dirty="0">
                <a:solidFill>
                  <a:srgbClr val="000000"/>
                </a:solidFill>
                <a:latin typeface="Arial" panose="020B0604020202020204" pitchFamily="34" charset="0"/>
                <a:ea typeface="Rubik"/>
                <a:cs typeface="Arial" panose="020B0604020202020204" pitchFamily="34" charset="0"/>
                <a:sym typeface="Rubik"/>
                <a:rtl/>
              </a:rPr>
              <a:t>התרחקות- קניית ארוחה והנאה רגעית, והתרחקות מהיעד.</a:t>
            </a:r>
          </a:p>
          <a:p>
            <a:pPr algn="r" rtl="1">
              <a:lnSpc>
                <a:spcPts val="6160"/>
              </a:lnSpc>
              <a:spcBef>
                <a:spcPct val="0"/>
              </a:spcBef>
            </a:pPr>
            <a:endParaRPr lang="he-IL" sz="4400" dirty="0">
              <a:solidFill>
                <a:srgbClr val="000000"/>
              </a:solidFill>
              <a:latin typeface="Arial" panose="020B0604020202020204" pitchFamily="34" charset="0"/>
              <a:ea typeface="Rubik"/>
              <a:cs typeface="Arial" panose="020B0604020202020204" pitchFamily="34" charset="0"/>
              <a:sym typeface="Rubik"/>
              <a:rt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a:spLocks noGrp="1"/>
          </p:cNvSpPr>
          <p:nvPr>
            <p:ph type="title" idx="4294967295"/>
          </p:nvPr>
        </p:nvSpPr>
        <p:spPr>
          <a:xfrm>
            <a:off x="7972545" y="792698"/>
            <a:ext cx="8541395"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הטיית העדפת ההווה</a:t>
            </a:r>
          </a:p>
        </p:txBody>
      </p:sp>
      <p:grpSp>
        <p:nvGrpSpPr>
          <p:cNvPr id="4" name="Group 4">
            <a:extLst>
              <a:ext uri="{C183D7F6-B498-43B3-948B-1728B52AA6E4}">
                <adec:decorative xmlns:adec="http://schemas.microsoft.com/office/drawing/2017/decorative" val="1"/>
              </a:ext>
            </a:extLst>
          </p:cNvPr>
          <p:cNvGrpSpPr/>
          <p:nvPr/>
        </p:nvGrpSpPr>
        <p:grpSpPr>
          <a:xfrm>
            <a:off x="0" y="2655798"/>
            <a:ext cx="18288000" cy="5488029"/>
            <a:chOff x="0" y="0"/>
            <a:chExt cx="4816593" cy="1445407"/>
          </a:xfrm>
        </p:grpSpPr>
        <p:sp>
          <p:nvSpPr>
            <p:cNvPr id="5" name="Freeform 5"/>
            <p:cNvSpPr/>
            <p:nvPr/>
          </p:nvSpPr>
          <p:spPr>
            <a:xfrm>
              <a:off x="0" y="0"/>
              <a:ext cx="4816592" cy="1445407"/>
            </a:xfrm>
            <a:custGeom>
              <a:avLst/>
              <a:gdLst/>
              <a:ahLst/>
              <a:cxnLst/>
              <a:rect l="l" t="t" r="r" b="b"/>
              <a:pathLst>
                <a:path w="4816592" h="1445407">
                  <a:moveTo>
                    <a:pt x="0" y="0"/>
                  </a:moveTo>
                  <a:lnTo>
                    <a:pt x="4816592" y="0"/>
                  </a:lnTo>
                  <a:lnTo>
                    <a:pt x="4816592" y="1445407"/>
                  </a:lnTo>
                  <a:lnTo>
                    <a:pt x="0" y="1445407"/>
                  </a:lnTo>
                  <a:close/>
                </a:path>
              </a:pathLst>
            </a:custGeom>
            <a:solidFill>
              <a:srgbClr val="BBD8D8"/>
            </a:solidFill>
          </p:spPr>
          <p:txBody>
            <a:bodyPr/>
            <a:lstStyle/>
            <a:p>
              <a:endParaRPr lang="he-IL" dirty="0">
                <a:latin typeface="Arial" panose="020B0604020202020204" pitchFamily="34" charset="0"/>
              </a:endParaRPr>
            </a:p>
          </p:txBody>
        </p:sp>
        <p:sp>
          <p:nvSpPr>
            <p:cNvPr id="6" name="TextBox 6"/>
            <p:cNvSpPr txBox="1"/>
            <p:nvPr/>
          </p:nvSpPr>
          <p:spPr>
            <a:xfrm>
              <a:off x="0" y="-47625"/>
              <a:ext cx="4816593" cy="1493032"/>
            </a:xfrm>
            <a:prstGeom prst="rect">
              <a:avLst/>
            </a:prstGeom>
          </p:spPr>
          <p:txBody>
            <a:bodyPr lIns="50800" tIns="50800" rIns="50800" bIns="50800" rtlCol="0" anchor="ctr"/>
            <a:lstStyle/>
            <a:p>
              <a:pPr algn="ctr" rtl="1">
                <a:lnSpc>
                  <a:spcPts val="3220"/>
                </a:lnSpc>
              </a:pPr>
              <a:endParaRPr dirty="0">
                <a:latin typeface="Arial" panose="020B0604020202020204" pitchFamily="34" charset="0"/>
              </a:endParaRPr>
            </a:p>
          </p:txBody>
        </p:sp>
      </p:grpSp>
      <p:sp>
        <p:nvSpPr>
          <p:cNvPr id="7" name="TextBox 7"/>
          <p:cNvSpPr txBox="1"/>
          <p:nvPr/>
        </p:nvSpPr>
        <p:spPr>
          <a:xfrm>
            <a:off x="2327088" y="2716530"/>
            <a:ext cx="15465114" cy="4804777"/>
          </a:xfrm>
          <a:prstGeom prst="rect">
            <a:avLst/>
          </a:prstGeom>
        </p:spPr>
        <p:txBody>
          <a:bodyPr lIns="0" tIns="0" rIns="0" bIns="0" rtlCol="0" anchor="t">
            <a:spAutoFit/>
          </a:bodyPr>
          <a:lstStyle/>
          <a:p>
            <a:pPr algn="r" rtl="1">
              <a:lnSpc>
                <a:spcPts val="7559"/>
              </a:lnSpc>
            </a:pPr>
            <a:r>
              <a:rPr lang="he-IL" sz="5400" b="1" dirty="0">
                <a:solidFill>
                  <a:srgbClr val="000000"/>
                </a:solidFill>
                <a:latin typeface="Arial" panose="020B0604020202020204" pitchFamily="34" charset="0"/>
                <a:ea typeface="Rubik Bold"/>
                <a:cs typeface="Arial" panose="020B0604020202020204" pitchFamily="34" charset="0"/>
                <a:sym typeface="Rubik Bold"/>
                <a:rtl/>
              </a:rPr>
              <a:t>מסקנה:</a:t>
            </a:r>
          </a:p>
          <a:p>
            <a:pPr algn="r" rtl="1">
              <a:lnSpc>
                <a:spcPts val="7559"/>
              </a:lnSpc>
              <a:spcBef>
                <a:spcPct val="0"/>
              </a:spcBef>
            </a:pPr>
            <a:r>
              <a:rPr lang="he-IL" sz="5400" dirty="0">
                <a:solidFill>
                  <a:srgbClr val="000000"/>
                </a:solidFill>
                <a:latin typeface="Arial" panose="020B0604020202020204" pitchFamily="34" charset="0"/>
                <a:ea typeface="Rubik"/>
                <a:cs typeface="Arial" panose="020B0604020202020204" pitchFamily="34" charset="0"/>
                <a:sym typeface="Rubik"/>
                <a:rtl/>
              </a:rPr>
              <a:t>הנטייה שלנו להעדיף סיפוק מיידי וקטן "כאן ועכשיו", </a:t>
            </a:r>
          </a:p>
          <a:p>
            <a:pPr algn="r" rtl="1">
              <a:lnSpc>
                <a:spcPts val="7559"/>
              </a:lnSpc>
              <a:spcBef>
                <a:spcPct val="0"/>
              </a:spcBef>
            </a:pPr>
            <a:r>
              <a:rPr lang="he-IL" sz="5400" dirty="0">
                <a:solidFill>
                  <a:srgbClr val="000000"/>
                </a:solidFill>
                <a:latin typeface="Arial" panose="020B0604020202020204" pitchFamily="34" charset="0"/>
                <a:ea typeface="Rubik"/>
                <a:cs typeface="Arial" panose="020B0604020202020204" pitchFamily="34" charset="0"/>
                <a:sym typeface="Rubik"/>
                <a:rtl/>
              </a:rPr>
              <a:t>על פני תגמול גדול ומשמעותי יותר בעתיד. </a:t>
            </a:r>
          </a:p>
          <a:p>
            <a:pPr algn="r" rtl="1">
              <a:lnSpc>
                <a:spcPts val="7559"/>
              </a:lnSpc>
              <a:spcBef>
                <a:spcPct val="0"/>
              </a:spcBef>
            </a:pPr>
            <a:r>
              <a:rPr lang="he-IL" sz="5400" dirty="0">
                <a:solidFill>
                  <a:srgbClr val="000000"/>
                </a:solidFill>
                <a:latin typeface="Arial" panose="020B0604020202020204" pitchFamily="34" charset="0"/>
                <a:ea typeface="Rubik"/>
                <a:cs typeface="Arial" panose="020B0604020202020204" pitchFamily="34" charset="0"/>
                <a:sym typeface="Rubik"/>
                <a:rtl/>
              </a:rPr>
              <a:t>המוח שלנו תופס את ה"אני העתידי" כמעט כמישהו </a:t>
            </a:r>
          </a:p>
          <a:p>
            <a:pPr algn="r" rtl="1">
              <a:lnSpc>
                <a:spcPts val="7559"/>
              </a:lnSpc>
              <a:spcBef>
                <a:spcPct val="0"/>
              </a:spcBef>
            </a:pPr>
            <a:r>
              <a:rPr lang="he-IL" sz="5400" dirty="0">
                <a:solidFill>
                  <a:srgbClr val="000000"/>
                </a:solidFill>
                <a:latin typeface="Arial" panose="020B0604020202020204" pitchFamily="34" charset="0"/>
                <a:ea typeface="Rubik"/>
                <a:cs typeface="Arial" panose="020B0604020202020204" pitchFamily="34" charset="0"/>
                <a:sym typeface="Rubik"/>
                <a:rtl/>
              </a:rPr>
              <a:t>זר, ולכן קשה לנו להקריב עבורו.</a:t>
            </a:r>
          </a:p>
        </p:txBody>
      </p:sp>
      <p:sp>
        <p:nvSpPr>
          <p:cNvPr id="8" name="Freeform 8">
            <a:extLst>
              <a:ext uri="{C183D7F6-B498-43B3-948B-1728B52AA6E4}">
                <adec:decorative xmlns:adec="http://schemas.microsoft.com/office/drawing/2017/decorative" val="1"/>
              </a:ext>
            </a:extLst>
          </p:cNvPr>
          <p:cNvSpPr/>
          <p:nvPr/>
        </p:nvSpPr>
        <p:spPr>
          <a:xfrm>
            <a:off x="-582381" y="1579146"/>
            <a:ext cx="4988466" cy="8686959"/>
          </a:xfrm>
          <a:custGeom>
            <a:avLst/>
            <a:gdLst/>
            <a:ahLst/>
            <a:cxnLst/>
            <a:rect l="l" t="t" r="r" b="b"/>
            <a:pathLst>
              <a:path w="4988466" h="8686959">
                <a:moveTo>
                  <a:pt x="0" y="0"/>
                </a:moveTo>
                <a:lnTo>
                  <a:pt x="4988466" y="0"/>
                </a:lnTo>
                <a:lnTo>
                  <a:pt x="4988466" y="8686958"/>
                </a:lnTo>
                <a:lnTo>
                  <a:pt x="0" y="8686958"/>
                </a:lnTo>
                <a:lnTo>
                  <a:pt x="0" y="0"/>
                </a:lnTo>
                <a:close/>
              </a:path>
            </a:pathLst>
          </a:custGeom>
          <a:blipFill>
            <a:blip r:embed="rId2"/>
            <a:stretch>
              <a:fillRect l="-109486" r="-109307"/>
            </a:stretch>
          </a:blipFill>
        </p:spPr>
        <p:txBody>
          <a:bodyPr/>
          <a:lstStyle/>
          <a:p>
            <a:endParaRPr lang="he-IL" dirty="0">
              <a:latin typeface="Arial" panose="020B060402020202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a:spLocks noGrp="1"/>
          </p:cNvSpPr>
          <p:nvPr>
            <p:ph type="title" idx="4294967295"/>
          </p:nvPr>
        </p:nvSpPr>
        <p:spPr>
          <a:xfrm>
            <a:off x="7903861" y="792698"/>
            <a:ext cx="8678763"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הטיית אופטימיות יתר</a:t>
            </a:r>
          </a:p>
        </p:txBody>
      </p:sp>
      <p:sp>
        <p:nvSpPr>
          <p:cNvPr id="3" name="Freeform 3" descr="נועם מתאמן בחדר כושר"/>
          <p:cNvSpPr/>
          <p:nvPr/>
        </p:nvSpPr>
        <p:spPr>
          <a:xfrm>
            <a:off x="0" y="4076632"/>
            <a:ext cx="7099373" cy="6173313"/>
          </a:xfrm>
          <a:custGeom>
            <a:avLst/>
            <a:gdLst/>
            <a:ahLst/>
            <a:cxnLst/>
            <a:rect l="l" t="t" r="r" b="b"/>
            <a:pathLst>
              <a:path w="7099373" h="6173313">
                <a:moveTo>
                  <a:pt x="0" y="0"/>
                </a:moveTo>
                <a:lnTo>
                  <a:pt x="7099373" y="0"/>
                </a:lnTo>
                <a:lnTo>
                  <a:pt x="7099373" y="6173313"/>
                </a:lnTo>
                <a:lnTo>
                  <a:pt x="0" y="6173313"/>
                </a:lnTo>
                <a:lnTo>
                  <a:pt x="0" y="0"/>
                </a:lnTo>
                <a:close/>
              </a:path>
            </a:pathLst>
          </a:custGeom>
          <a:blipFill>
            <a:blip r:embed="rId3"/>
            <a:stretch>
              <a:fillRect l="-34040" r="-25146"/>
            </a:stretch>
          </a:blipFill>
          <a:ln w="171450" cap="sq">
            <a:solidFill>
              <a:srgbClr val="000000"/>
            </a:solidFill>
            <a:prstDash val="solid"/>
            <a:miter/>
          </a:ln>
        </p:spPr>
        <p:txBody>
          <a:bodyPr/>
          <a:lstStyle/>
          <a:p>
            <a:endParaRPr lang="he-IL" dirty="0">
              <a:latin typeface="Arial" panose="020B0604020202020204" pitchFamily="34" charset="0"/>
            </a:endParaRPr>
          </a:p>
        </p:txBody>
      </p:sp>
      <p:sp>
        <p:nvSpPr>
          <p:cNvPr id="8" name="TextBox 8"/>
          <p:cNvSpPr txBox="1"/>
          <p:nvPr/>
        </p:nvSpPr>
        <p:spPr>
          <a:xfrm>
            <a:off x="8757829" y="5576389"/>
            <a:ext cx="2489299" cy="724750"/>
          </a:xfrm>
          <a:prstGeom prst="rect">
            <a:avLst/>
          </a:prstGeom>
        </p:spPr>
        <p:txBody>
          <a:bodyPr lIns="0" tIns="0" rIns="0" bIns="0" rtlCol="0" anchor="t">
            <a:spAutoFit/>
          </a:bodyPr>
          <a:lstStyle/>
          <a:p>
            <a:pPr algn="ctr" rtl="1">
              <a:lnSpc>
                <a:spcPts val="6160"/>
              </a:lnSpc>
              <a:spcBef>
                <a:spcPct val="0"/>
              </a:spcBef>
            </a:pPr>
            <a:r>
              <a:rPr lang="he-IL" sz="4400" b="1" dirty="0">
                <a:solidFill>
                  <a:srgbClr val="000000"/>
                </a:solidFill>
                <a:latin typeface="Arial" panose="020B0604020202020204" pitchFamily="34" charset="0"/>
                <a:ea typeface="Rubik Bold"/>
                <a:cs typeface="Arial" panose="020B0604020202020204" pitchFamily="34" charset="0"/>
                <a:sym typeface="Rubik Bold"/>
                <a:rtl/>
              </a:rPr>
              <a:t>מנוי חודשי</a:t>
            </a:r>
          </a:p>
        </p:txBody>
      </p:sp>
      <p:sp>
        <p:nvSpPr>
          <p:cNvPr id="4" name="Freeform 4" descr="מנוי שבועי ב200 ש&quot;ח"/>
          <p:cNvSpPr/>
          <p:nvPr/>
        </p:nvSpPr>
        <p:spPr>
          <a:xfrm>
            <a:off x="7099373" y="2585778"/>
            <a:ext cx="5806211" cy="2981709"/>
          </a:xfrm>
          <a:custGeom>
            <a:avLst/>
            <a:gdLst/>
            <a:ahLst/>
            <a:cxnLst/>
            <a:rect l="l" t="t" r="r" b="b"/>
            <a:pathLst>
              <a:path w="5806211" h="2981709">
                <a:moveTo>
                  <a:pt x="0" y="0"/>
                </a:moveTo>
                <a:lnTo>
                  <a:pt x="5806211" y="0"/>
                </a:lnTo>
                <a:lnTo>
                  <a:pt x="5806211" y="2981709"/>
                </a:lnTo>
                <a:lnTo>
                  <a:pt x="0" y="2981709"/>
                </a:lnTo>
                <a:lnTo>
                  <a:pt x="0" y="0"/>
                </a:lnTo>
                <a:close/>
              </a:path>
            </a:pathLst>
          </a:custGeom>
          <a:blipFill>
            <a:blip r:embed="rId4"/>
            <a:stretch>
              <a:fillRect b="-88350"/>
            </a:stretch>
          </a:blipFill>
        </p:spPr>
        <p:txBody>
          <a:bodyPr/>
          <a:lstStyle/>
          <a:p>
            <a:endParaRPr lang="he-IL" dirty="0">
              <a:latin typeface="Arial" panose="020B0604020202020204" pitchFamily="34" charset="0"/>
            </a:endParaRPr>
          </a:p>
        </p:txBody>
      </p:sp>
      <p:sp>
        <p:nvSpPr>
          <p:cNvPr id="9" name="Freeform 9" descr="לעומת">
            <a:extLst>
              <a:ext uri="{C183D7F6-B498-43B3-948B-1728B52AA6E4}">
                <adec:decorative xmlns:adec="http://schemas.microsoft.com/office/drawing/2017/decorative" val="0"/>
              </a:ext>
            </a:extLst>
          </p:cNvPr>
          <p:cNvSpPr/>
          <p:nvPr/>
        </p:nvSpPr>
        <p:spPr>
          <a:xfrm>
            <a:off x="11673597" y="3840987"/>
            <a:ext cx="2309432" cy="4114800"/>
          </a:xfrm>
          <a:custGeom>
            <a:avLst/>
            <a:gdLst/>
            <a:ahLst/>
            <a:cxnLst/>
            <a:rect l="l" t="t" r="r" b="b"/>
            <a:pathLst>
              <a:path w="2309432" h="4114800">
                <a:moveTo>
                  <a:pt x="0" y="0"/>
                </a:moveTo>
                <a:lnTo>
                  <a:pt x="2309432" y="0"/>
                </a:lnTo>
                <a:lnTo>
                  <a:pt x="2309432"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he-IL" dirty="0">
              <a:latin typeface="Arial" panose="020B0604020202020204" pitchFamily="34" charset="0"/>
            </a:endParaRPr>
          </a:p>
        </p:txBody>
      </p:sp>
      <p:sp>
        <p:nvSpPr>
          <p:cNvPr id="7" name="TextBox 7"/>
          <p:cNvSpPr txBox="1"/>
          <p:nvPr/>
        </p:nvSpPr>
        <p:spPr>
          <a:xfrm>
            <a:off x="14289845" y="5576389"/>
            <a:ext cx="2830116" cy="1534266"/>
          </a:xfrm>
          <a:prstGeom prst="rect">
            <a:avLst/>
          </a:prstGeom>
        </p:spPr>
        <p:txBody>
          <a:bodyPr lIns="0" tIns="0" rIns="0" bIns="0" rtlCol="0" anchor="t">
            <a:spAutoFit/>
          </a:bodyPr>
          <a:lstStyle/>
          <a:p>
            <a:pPr algn="ctr" rtl="1">
              <a:lnSpc>
                <a:spcPts val="6160"/>
              </a:lnSpc>
              <a:spcBef>
                <a:spcPct val="0"/>
              </a:spcBef>
            </a:pPr>
            <a:r>
              <a:rPr lang="he-IL" sz="4400" b="1" dirty="0">
                <a:solidFill>
                  <a:srgbClr val="000000"/>
                </a:solidFill>
                <a:latin typeface="Arial" panose="020B0604020202020204" pitchFamily="34" charset="0"/>
                <a:ea typeface="Rubik Bold"/>
                <a:cs typeface="Arial" panose="020B0604020202020204" pitchFamily="34" charset="0"/>
                <a:sym typeface="Rubik Bold"/>
                <a:rtl/>
              </a:rPr>
              <a:t>כניסה </a:t>
            </a:r>
            <a:r>
              <a:rPr lang="he-IL" sz="4400" b="1" dirty="0" err="1">
                <a:solidFill>
                  <a:srgbClr val="000000"/>
                </a:solidFill>
                <a:latin typeface="Arial" panose="020B0604020202020204" pitchFamily="34" charset="0"/>
                <a:ea typeface="Rubik Bold"/>
                <a:cs typeface="Arial" panose="020B0604020202020204" pitchFamily="34" charset="0"/>
                <a:sym typeface="Rubik Bold"/>
                <a:rtl/>
              </a:rPr>
              <a:t>חד"פ</a:t>
            </a:r>
            <a:r>
              <a:rPr lang="he-IL" sz="4400" b="1" dirty="0">
                <a:solidFill>
                  <a:srgbClr val="000000"/>
                </a:solidFill>
                <a:latin typeface="Arial" panose="020B0604020202020204" pitchFamily="34" charset="0"/>
                <a:ea typeface="Rubik Bold"/>
                <a:cs typeface="Arial" panose="020B0604020202020204" pitchFamily="34" charset="0"/>
                <a:sym typeface="Rubik Bold"/>
                <a:rtl/>
              </a:rPr>
              <a:t> </a:t>
            </a:r>
            <a:r>
              <a:rPr lang="he-IL" sz="4400" b="1" dirty="0" err="1">
                <a:solidFill>
                  <a:srgbClr val="000000"/>
                </a:solidFill>
                <a:latin typeface="Arial" panose="020B0604020202020204" pitchFamily="34" charset="0"/>
                <a:ea typeface="Rubik Bold"/>
                <a:cs typeface="Arial" panose="020B0604020202020204" pitchFamily="34" charset="0"/>
                <a:sym typeface="Rubik Bold"/>
                <a:rtl/>
              </a:rPr>
              <a:t>חד”פ</a:t>
            </a:r>
            <a:endParaRPr lang="he-IL" sz="4400" b="1" dirty="0">
              <a:solidFill>
                <a:srgbClr val="000000"/>
              </a:solidFill>
              <a:latin typeface="Arial" panose="020B0604020202020204" pitchFamily="34" charset="0"/>
              <a:ea typeface="Rubik Bold"/>
              <a:cs typeface="Arial" panose="020B0604020202020204" pitchFamily="34" charset="0"/>
              <a:sym typeface="Rubik Bold"/>
              <a:rtl/>
            </a:endParaRPr>
          </a:p>
        </p:txBody>
      </p:sp>
      <p:sp>
        <p:nvSpPr>
          <p:cNvPr id="5" name="Freeform 5" descr="כניסה חד פעמית ב50 ש&quot;ח">
            <a:extLst>
              <a:ext uri="{C183D7F6-B498-43B3-948B-1728B52AA6E4}">
                <adec:decorative xmlns:adec="http://schemas.microsoft.com/office/drawing/2017/decorative" val="0"/>
              </a:ext>
            </a:extLst>
          </p:cNvPr>
          <p:cNvSpPr/>
          <p:nvPr/>
        </p:nvSpPr>
        <p:spPr>
          <a:xfrm>
            <a:off x="13121806" y="6340929"/>
            <a:ext cx="5166194" cy="2656619"/>
          </a:xfrm>
          <a:custGeom>
            <a:avLst/>
            <a:gdLst/>
            <a:ahLst/>
            <a:cxnLst/>
            <a:rect l="l" t="t" r="r" b="b"/>
            <a:pathLst>
              <a:path w="5166194" h="2656619">
                <a:moveTo>
                  <a:pt x="0" y="0"/>
                </a:moveTo>
                <a:lnTo>
                  <a:pt x="5166194" y="0"/>
                </a:lnTo>
                <a:lnTo>
                  <a:pt x="5166194" y="2656619"/>
                </a:lnTo>
                <a:lnTo>
                  <a:pt x="0" y="2656619"/>
                </a:lnTo>
                <a:lnTo>
                  <a:pt x="0" y="0"/>
                </a:lnTo>
                <a:close/>
              </a:path>
            </a:pathLst>
          </a:custGeom>
          <a:blipFill>
            <a:blip r:embed="rId6"/>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7903861" y="792698"/>
            <a:ext cx="8678763" cy="1345433"/>
          </a:xfrm>
          <a:prstGeom prst="rect">
            <a:avLst/>
          </a:prstGeom>
        </p:spPr>
        <p:txBody>
          <a:bodyPr lIns="0" tIns="0" rIns="0" bIns="0" rtlCol="0" anchor="t">
            <a:spAutoFit/>
          </a:bodyPr>
          <a:lstStyle/>
          <a:p>
            <a:pPr algn="ctr" rtl="1">
              <a:lnSpc>
                <a:spcPts val="11479"/>
              </a:lnSpc>
              <a:spcBef>
                <a:spcPct val="0"/>
              </a:spcBef>
            </a:pPr>
            <a:r>
              <a:rPr lang="he-IL" sz="8199" dirty="0">
                <a:solidFill>
                  <a:srgbClr val="000000"/>
                </a:solidFill>
                <a:latin typeface="Arial" panose="020B0604020202020204" pitchFamily="34" charset="0"/>
                <a:ea typeface="Rubik"/>
                <a:cs typeface="Arial" panose="020B0604020202020204" pitchFamily="34" charset="0"/>
                <a:sym typeface="Rubik"/>
                <a:rtl/>
              </a:rPr>
              <a:t>הטיית אופטימיות יתר</a:t>
            </a:r>
          </a:p>
        </p:txBody>
      </p:sp>
      <p:grpSp>
        <p:nvGrpSpPr>
          <p:cNvPr id="4" name="Group 4">
            <a:extLst>
              <a:ext uri="{C183D7F6-B498-43B3-948B-1728B52AA6E4}">
                <adec:decorative xmlns:adec="http://schemas.microsoft.com/office/drawing/2017/decorative" val="1"/>
              </a:ext>
            </a:extLst>
          </p:cNvPr>
          <p:cNvGrpSpPr/>
          <p:nvPr/>
        </p:nvGrpSpPr>
        <p:grpSpPr>
          <a:xfrm>
            <a:off x="0" y="2655798"/>
            <a:ext cx="18288000" cy="5488029"/>
            <a:chOff x="0" y="0"/>
            <a:chExt cx="4816593" cy="1445407"/>
          </a:xfrm>
        </p:grpSpPr>
        <p:sp>
          <p:nvSpPr>
            <p:cNvPr id="5" name="Freeform 5"/>
            <p:cNvSpPr/>
            <p:nvPr/>
          </p:nvSpPr>
          <p:spPr>
            <a:xfrm>
              <a:off x="0" y="0"/>
              <a:ext cx="4816592" cy="1445407"/>
            </a:xfrm>
            <a:custGeom>
              <a:avLst/>
              <a:gdLst/>
              <a:ahLst/>
              <a:cxnLst/>
              <a:rect l="l" t="t" r="r" b="b"/>
              <a:pathLst>
                <a:path w="4816592" h="1445407">
                  <a:moveTo>
                    <a:pt x="0" y="0"/>
                  </a:moveTo>
                  <a:lnTo>
                    <a:pt x="4816592" y="0"/>
                  </a:lnTo>
                  <a:lnTo>
                    <a:pt x="4816592" y="1445407"/>
                  </a:lnTo>
                  <a:lnTo>
                    <a:pt x="0" y="1445407"/>
                  </a:lnTo>
                  <a:close/>
                </a:path>
              </a:pathLst>
            </a:custGeom>
            <a:solidFill>
              <a:srgbClr val="BBD8D8"/>
            </a:solidFill>
          </p:spPr>
          <p:txBody>
            <a:bodyPr/>
            <a:lstStyle/>
            <a:p>
              <a:endParaRPr lang="he-IL" dirty="0">
                <a:latin typeface="Arial" panose="020B0604020202020204" pitchFamily="34" charset="0"/>
              </a:endParaRPr>
            </a:p>
          </p:txBody>
        </p:sp>
        <p:sp>
          <p:nvSpPr>
            <p:cNvPr id="6" name="TextBox 6"/>
            <p:cNvSpPr txBox="1"/>
            <p:nvPr/>
          </p:nvSpPr>
          <p:spPr>
            <a:xfrm>
              <a:off x="0" y="-47625"/>
              <a:ext cx="4816593" cy="1493032"/>
            </a:xfrm>
            <a:prstGeom prst="rect">
              <a:avLst/>
            </a:prstGeom>
          </p:spPr>
          <p:txBody>
            <a:bodyPr lIns="50800" tIns="50800" rIns="50800" bIns="50800" rtlCol="0" anchor="ctr"/>
            <a:lstStyle/>
            <a:p>
              <a:pPr algn="ctr" rtl="1">
                <a:lnSpc>
                  <a:spcPts val="3220"/>
                </a:lnSpc>
              </a:pPr>
              <a:endParaRPr dirty="0">
                <a:latin typeface="Arial" panose="020B0604020202020204" pitchFamily="34" charset="0"/>
              </a:endParaRPr>
            </a:p>
          </p:txBody>
        </p:sp>
      </p:grpSp>
      <p:sp>
        <p:nvSpPr>
          <p:cNvPr id="7" name="TextBox 7"/>
          <p:cNvSpPr txBox="1"/>
          <p:nvPr/>
        </p:nvSpPr>
        <p:spPr>
          <a:xfrm>
            <a:off x="7378592" y="2716530"/>
            <a:ext cx="10435382" cy="4804777"/>
          </a:xfrm>
          <a:prstGeom prst="rect">
            <a:avLst/>
          </a:prstGeom>
        </p:spPr>
        <p:txBody>
          <a:bodyPr lIns="0" tIns="0" rIns="0" bIns="0" rtlCol="0" anchor="t">
            <a:spAutoFit/>
          </a:bodyPr>
          <a:lstStyle/>
          <a:p>
            <a:pPr algn="r" rtl="1">
              <a:lnSpc>
                <a:spcPts val="7559"/>
              </a:lnSpc>
            </a:pPr>
            <a:r>
              <a:rPr lang="he-IL" sz="5400" b="1" dirty="0">
                <a:solidFill>
                  <a:srgbClr val="000000"/>
                </a:solidFill>
                <a:latin typeface="Arial" panose="020B0604020202020204" pitchFamily="34" charset="0"/>
                <a:ea typeface="Rubik Bold"/>
                <a:cs typeface="Arial" panose="020B0604020202020204" pitchFamily="34" charset="0"/>
                <a:sym typeface="Rubik Bold"/>
                <a:rtl/>
              </a:rPr>
              <a:t>מסקנה:</a:t>
            </a:r>
          </a:p>
          <a:p>
            <a:pPr algn="r" rtl="1">
              <a:lnSpc>
                <a:spcPts val="7559"/>
              </a:lnSpc>
              <a:spcBef>
                <a:spcPct val="0"/>
              </a:spcBef>
            </a:pPr>
            <a:r>
              <a:rPr lang="he-IL" sz="5400" dirty="0">
                <a:solidFill>
                  <a:srgbClr val="000000"/>
                </a:solidFill>
                <a:latin typeface="Arial" panose="020B0604020202020204" pitchFamily="34" charset="0"/>
                <a:ea typeface="Rubik"/>
                <a:cs typeface="Arial" panose="020B0604020202020204" pitchFamily="34" charset="0"/>
                <a:sym typeface="Rubik"/>
                <a:rtl/>
              </a:rPr>
              <a:t>האמונה המוטעית שהסיכוי שדברים </a:t>
            </a:r>
          </a:p>
          <a:p>
            <a:pPr algn="r" rtl="1">
              <a:lnSpc>
                <a:spcPts val="7559"/>
              </a:lnSpc>
              <a:spcBef>
                <a:spcPct val="0"/>
              </a:spcBef>
            </a:pPr>
            <a:r>
              <a:rPr lang="he-IL" sz="5400" dirty="0">
                <a:solidFill>
                  <a:srgbClr val="000000"/>
                </a:solidFill>
                <a:latin typeface="Arial" panose="020B0604020202020204" pitchFamily="34" charset="0"/>
                <a:ea typeface="Rubik"/>
                <a:cs typeface="Arial" panose="020B0604020202020204" pitchFamily="34" charset="0"/>
                <a:sym typeface="Rubik"/>
                <a:rtl/>
              </a:rPr>
              <a:t>חיוביים יקרו לנו גבוה מהממוצע, בעוד </a:t>
            </a:r>
          </a:p>
          <a:p>
            <a:pPr algn="r" rtl="1">
              <a:lnSpc>
                <a:spcPts val="7559"/>
              </a:lnSpc>
              <a:spcBef>
                <a:spcPct val="0"/>
              </a:spcBef>
            </a:pPr>
            <a:r>
              <a:rPr lang="he-IL" sz="5400" dirty="0">
                <a:solidFill>
                  <a:srgbClr val="000000"/>
                </a:solidFill>
                <a:latin typeface="Arial" panose="020B0604020202020204" pitchFamily="34" charset="0"/>
                <a:ea typeface="Rubik"/>
                <a:cs typeface="Arial" panose="020B0604020202020204" pitchFamily="34" charset="0"/>
                <a:sym typeface="Rubik"/>
                <a:rtl/>
              </a:rPr>
              <a:t>שהסיכוי שדברים שליליים יקרו לנו הוא </a:t>
            </a:r>
          </a:p>
          <a:p>
            <a:pPr algn="r" rtl="1">
              <a:lnSpc>
                <a:spcPts val="7559"/>
              </a:lnSpc>
              <a:spcBef>
                <a:spcPct val="0"/>
              </a:spcBef>
            </a:pPr>
            <a:r>
              <a:rPr lang="he-IL" sz="5400" dirty="0">
                <a:solidFill>
                  <a:srgbClr val="000000"/>
                </a:solidFill>
                <a:latin typeface="Arial" panose="020B0604020202020204" pitchFamily="34" charset="0"/>
                <a:ea typeface="Rubik"/>
                <a:cs typeface="Arial" panose="020B0604020202020204" pitchFamily="34" charset="0"/>
                <a:sym typeface="Rubik"/>
                <a:rtl/>
              </a:rPr>
              <a:t>נמוך מאוד.</a:t>
            </a:r>
          </a:p>
        </p:txBody>
      </p:sp>
      <p:sp>
        <p:nvSpPr>
          <p:cNvPr id="8" name="Freeform 8">
            <a:extLst>
              <a:ext uri="{C183D7F6-B498-43B3-948B-1728B52AA6E4}">
                <adec:decorative xmlns:adec="http://schemas.microsoft.com/office/drawing/2017/decorative" val="1"/>
              </a:ext>
            </a:extLst>
          </p:cNvPr>
          <p:cNvSpPr/>
          <p:nvPr/>
        </p:nvSpPr>
        <p:spPr>
          <a:xfrm>
            <a:off x="0" y="4076632"/>
            <a:ext cx="7099373" cy="6173313"/>
          </a:xfrm>
          <a:custGeom>
            <a:avLst/>
            <a:gdLst/>
            <a:ahLst/>
            <a:cxnLst/>
            <a:rect l="l" t="t" r="r" b="b"/>
            <a:pathLst>
              <a:path w="7099373" h="6173313">
                <a:moveTo>
                  <a:pt x="0" y="0"/>
                </a:moveTo>
                <a:lnTo>
                  <a:pt x="7099373" y="0"/>
                </a:lnTo>
                <a:lnTo>
                  <a:pt x="7099373" y="6173313"/>
                </a:lnTo>
                <a:lnTo>
                  <a:pt x="0" y="6173313"/>
                </a:lnTo>
                <a:lnTo>
                  <a:pt x="0" y="0"/>
                </a:lnTo>
                <a:close/>
              </a:path>
            </a:pathLst>
          </a:custGeom>
          <a:blipFill>
            <a:blip r:embed="rId3"/>
            <a:stretch>
              <a:fillRect l="-34040" r="-25146"/>
            </a:stretch>
          </a:blipFill>
          <a:ln w="171450" cap="sq">
            <a:solidFill>
              <a:srgbClr val="000000"/>
            </a:solidFill>
            <a:prstDash val="solid"/>
            <a:miter/>
          </a:ln>
        </p:spPr>
        <p:txBody>
          <a:bodyPr/>
          <a:lstStyle/>
          <a:p>
            <a:endParaRPr lang="he-IL" dirty="0">
              <a:latin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2938994" y="725587"/>
            <a:ext cx="13716298" cy="105240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8959"/>
              </a:lnSpc>
              <a:spcBef>
                <a:spcPct val="0"/>
              </a:spcBef>
              <a:spcAft>
                <a:spcPts val="0"/>
              </a:spcAft>
              <a:buClrTx/>
              <a:buSzTx/>
              <a:buFontTx/>
              <a:buNone/>
              <a:tabLst/>
              <a:defRPr/>
            </a:pPr>
            <a:r>
              <a:rPr kumimoji="0" lang="he-IL" sz="63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פרדוקס הבחירה: ממקסמים מול מסתפקים</a:t>
            </a:r>
          </a:p>
        </p:txBody>
      </p:sp>
      <p:pic>
        <p:nvPicPr>
          <p:cNvPr id="7" name="תמונה 6">
            <a:extLst>
              <a:ext uri="{FF2B5EF4-FFF2-40B4-BE49-F238E27FC236}">
                <a16:creationId xmlns:a16="http://schemas.microsoft.com/office/drawing/2014/main" id="{95C8DFA9-E8EF-1BCB-0818-1DAC2711102C}"/>
              </a:ext>
            </a:extLst>
          </p:cNvPr>
          <p:cNvPicPr>
            <a:picLocks noChangeAspect="1"/>
          </p:cNvPicPr>
          <p:nvPr/>
        </p:nvPicPr>
        <p:blipFill>
          <a:blip r:embed="rId3"/>
          <a:stretch>
            <a:fillRect/>
          </a:stretch>
        </p:blipFill>
        <p:spPr>
          <a:xfrm>
            <a:off x="2993278" y="2095500"/>
            <a:ext cx="12301444" cy="6691313"/>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a:spLocks noGrp="1"/>
          </p:cNvSpPr>
          <p:nvPr>
            <p:ph type="title" idx="4294967295"/>
          </p:nvPr>
        </p:nvSpPr>
        <p:spPr>
          <a:xfrm>
            <a:off x="2938994" y="725587"/>
            <a:ext cx="13716298" cy="105240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8959"/>
              </a:lnSpc>
              <a:spcBef>
                <a:spcPct val="0"/>
              </a:spcBef>
              <a:spcAft>
                <a:spcPts val="0"/>
              </a:spcAft>
              <a:buClrTx/>
              <a:buSzTx/>
              <a:buFontTx/>
              <a:buNone/>
              <a:tabLst/>
              <a:defRPr/>
            </a:pPr>
            <a:r>
              <a:rPr kumimoji="0" lang="he-IL" sz="63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פרדוקס הבחירה: ממקסמים מול מסתפקים</a:t>
            </a:r>
          </a:p>
        </p:txBody>
      </p:sp>
      <p:sp>
        <p:nvSpPr>
          <p:cNvPr id="3" name="TextBox 3"/>
          <p:cNvSpPr txBox="1"/>
          <p:nvPr/>
        </p:nvSpPr>
        <p:spPr>
          <a:xfrm>
            <a:off x="7498631" y="2642825"/>
            <a:ext cx="10323909" cy="1052404"/>
          </a:xfrm>
          <a:prstGeom prst="rect">
            <a:avLst/>
          </a:prstGeom>
        </p:spPr>
        <p:txBody>
          <a:bodyPr lIns="0" tIns="0" rIns="0" bIns="0" rtlCol="0" anchor="t">
            <a:spAutoFit/>
          </a:bodyPr>
          <a:lstStyle/>
          <a:p>
            <a:pPr algn="ctr" rtl="1">
              <a:lnSpc>
                <a:spcPts val="8959"/>
              </a:lnSpc>
              <a:spcBef>
                <a:spcPct val="0"/>
              </a:spcBef>
            </a:pPr>
            <a:r>
              <a:rPr lang="he-IL" sz="6399" dirty="0">
                <a:solidFill>
                  <a:srgbClr val="000000"/>
                </a:solidFill>
                <a:latin typeface="Arial" panose="020B0604020202020204" pitchFamily="34" charset="0"/>
                <a:ea typeface="Rubik"/>
                <a:cs typeface="Arial" panose="020B0604020202020204" pitchFamily="34" charset="0"/>
                <a:sym typeface="Rubik"/>
                <a:rtl/>
              </a:rPr>
              <a:t>איפה תמקמו את עצמכם ומדוע?</a:t>
            </a:r>
          </a:p>
        </p:txBody>
      </p:sp>
      <p:sp>
        <p:nvSpPr>
          <p:cNvPr id="4" name="Freeform 4">
            <a:extLst>
              <a:ext uri="{C183D7F6-B498-43B3-948B-1728B52AA6E4}">
                <adec:decorative xmlns:adec="http://schemas.microsoft.com/office/drawing/2017/decorative" val="1"/>
              </a:ext>
            </a:extLst>
          </p:cNvPr>
          <p:cNvSpPr/>
          <p:nvPr/>
        </p:nvSpPr>
        <p:spPr>
          <a:xfrm>
            <a:off x="807747" y="2073964"/>
            <a:ext cx="2515111" cy="7825529"/>
          </a:xfrm>
          <a:custGeom>
            <a:avLst/>
            <a:gdLst/>
            <a:ahLst/>
            <a:cxnLst/>
            <a:rect l="l" t="t" r="r" b="b"/>
            <a:pathLst>
              <a:path w="2515111" h="7825529">
                <a:moveTo>
                  <a:pt x="0" y="0"/>
                </a:moveTo>
                <a:lnTo>
                  <a:pt x="2515111" y="0"/>
                </a:lnTo>
                <a:lnTo>
                  <a:pt x="2515111" y="7825529"/>
                </a:lnTo>
                <a:lnTo>
                  <a:pt x="0" y="7825529"/>
                </a:lnTo>
                <a:lnTo>
                  <a:pt x="0" y="0"/>
                </a:lnTo>
                <a:close/>
              </a:path>
            </a:pathLst>
          </a:custGeom>
          <a:blipFill>
            <a:blip r:embed="rId3"/>
            <a:stretch>
              <a:fillRect l="-163603" r="-307296"/>
            </a:stretch>
          </a:blipFill>
        </p:spPr>
        <p:txBody>
          <a:bodyPr/>
          <a:lstStyle/>
          <a:p>
            <a:endParaRPr lang="he-IL" dirty="0">
              <a:latin typeface="Arial" panose="020B0604020202020204" pitchFamily="34" charset="0"/>
            </a:endParaRPr>
          </a:p>
        </p:txBody>
      </p:sp>
      <p:sp>
        <p:nvSpPr>
          <p:cNvPr id="5" name="Freeform 5" descr="ציר סקאלה">
            <a:extLst>
              <a:ext uri="{C183D7F6-B498-43B3-948B-1728B52AA6E4}">
                <adec:decorative xmlns:adec="http://schemas.microsoft.com/office/drawing/2017/decorative" val="0"/>
              </a:ext>
            </a:extLst>
          </p:cNvPr>
          <p:cNvSpPr/>
          <p:nvPr/>
        </p:nvSpPr>
        <p:spPr>
          <a:xfrm>
            <a:off x="3113531" y="6363996"/>
            <a:ext cx="7886993" cy="305621"/>
          </a:xfrm>
          <a:custGeom>
            <a:avLst/>
            <a:gdLst/>
            <a:ahLst/>
            <a:cxnLst/>
            <a:rect l="l" t="t" r="r" b="b"/>
            <a:pathLst>
              <a:path w="7886993" h="305621">
                <a:moveTo>
                  <a:pt x="0" y="0"/>
                </a:moveTo>
                <a:lnTo>
                  <a:pt x="7886992" y="0"/>
                </a:lnTo>
                <a:lnTo>
                  <a:pt x="7886992" y="305621"/>
                </a:lnTo>
                <a:lnTo>
                  <a:pt x="0" y="305621"/>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he-IL" dirty="0">
              <a:latin typeface="Arial" panose="020B0604020202020204" pitchFamily="34" charset="0"/>
            </a:endParaRPr>
          </a:p>
        </p:txBody>
      </p:sp>
      <p:sp>
        <p:nvSpPr>
          <p:cNvPr id="6" name="Freeform 6">
            <a:extLst>
              <a:ext uri="{C183D7F6-B498-43B3-948B-1728B52AA6E4}">
                <adec:decorative xmlns:adec="http://schemas.microsoft.com/office/drawing/2017/decorative" val="1"/>
              </a:ext>
            </a:extLst>
          </p:cNvPr>
          <p:cNvSpPr/>
          <p:nvPr/>
        </p:nvSpPr>
        <p:spPr>
          <a:xfrm>
            <a:off x="10706619" y="4196706"/>
            <a:ext cx="2984916" cy="5686466"/>
          </a:xfrm>
          <a:custGeom>
            <a:avLst/>
            <a:gdLst/>
            <a:ahLst/>
            <a:cxnLst/>
            <a:rect l="l" t="t" r="r" b="b"/>
            <a:pathLst>
              <a:path w="2984916" h="5686466">
                <a:moveTo>
                  <a:pt x="0" y="0"/>
                </a:moveTo>
                <a:lnTo>
                  <a:pt x="2984916" y="0"/>
                </a:lnTo>
                <a:lnTo>
                  <a:pt x="2984916" y="5686466"/>
                </a:lnTo>
                <a:lnTo>
                  <a:pt x="0" y="5686466"/>
                </a:lnTo>
                <a:lnTo>
                  <a:pt x="0" y="0"/>
                </a:lnTo>
                <a:close/>
              </a:path>
            </a:pathLst>
          </a:custGeom>
          <a:blipFill>
            <a:blip r:embed="rId5"/>
            <a:stretch>
              <a:fillRect l="-233231" t="-43510" r="-168414"/>
            </a:stretch>
          </a:blipFill>
        </p:spPr>
        <p:txBody>
          <a:bodyPr/>
          <a:lstStyle/>
          <a:p>
            <a:endParaRPr lang="he-IL" dirty="0">
              <a:latin typeface="Arial" panose="020B0604020202020204" pitchFamily="34" charset="0"/>
            </a:endParaRPr>
          </a:p>
        </p:txBody>
      </p:sp>
      <p:sp>
        <p:nvSpPr>
          <p:cNvPr id="8" name="TextBox 8"/>
          <p:cNvSpPr txBox="1"/>
          <p:nvPr/>
        </p:nvSpPr>
        <p:spPr>
          <a:xfrm>
            <a:off x="9482148" y="9039981"/>
            <a:ext cx="3236565" cy="1052404"/>
          </a:xfrm>
          <a:prstGeom prst="rect">
            <a:avLst/>
          </a:prstGeom>
        </p:spPr>
        <p:txBody>
          <a:bodyPr lIns="0" tIns="0" rIns="0" bIns="0" rtlCol="0" anchor="t">
            <a:spAutoFit/>
          </a:bodyPr>
          <a:lstStyle/>
          <a:p>
            <a:pPr algn="ctr" rtl="1">
              <a:lnSpc>
                <a:spcPts val="8959"/>
              </a:lnSpc>
              <a:spcBef>
                <a:spcPct val="0"/>
              </a:spcBef>
            </a:pPr>
            <a:r>
              <a:rPr lang="he-IL" sz="6399" dirty="0">
                <a:solidFill>
                  <a:srgbClr val="000000"/>
                </a:solidFill>
                <a:latin typeface="Arial" panose="020B0604020202020204" pitchFamily="34" charset="0"/>
                <a:ea typeface="Rubik"/>
                <a:cs typeface="Arial" panose="020B0604020202020204" pitchFamily="34" charset="0"/>
                <a:sym typeface="Rubik"/>
                <a:rtl/>
              </a:rPr>
              <a:t>ממקסמים</a:t>
            </a:r>
          </a:p>
        </p:txBody>
      </p:sp>
      <p:sp>
        <p:nvSpPr>
          <p:cNvPr id="9" name="TextBox 9"/>
          <p:cNvSpPr txBox="1"/>
          <p:nvPr/>
        </p:nvSpPr>
        <p:spPr>
          <a:xfrm>
            <a:off x="2462002" y="8942330"/>
            <a:ext cx="3215432" cy="1052404"/>
          </a:xfrm>
          <a:prstGeom prst="rect">
            <a:avLst/>
          </a:prstGeom>
        </p:spPr>
        <p:txBody>
          <a:bodyPr lIns="0" tIns="0" rIns="0" bIns="0" rtlCol="0" anchor="t">
            <a:spAutoFit/>
          </a:bodyPr>
          <a:lstStyle/>
          <a:p>
            <a:pPr algn="ctr" rtl="1">
              <a:lnSpc>
                <a:spcPts val="8959"/>
              </a:lnSpc>
              <a:spcBef>
                <a:spcPct val="0"/>
              </a:spcBef>
            </a:pPr>
            <a:r>
              <a:rPr lang="he-IL" sz="6399" dirty="0">
                <a:solidFill>
                  <a:srgbClr val="000000"/>
                </a:solidFill>
                <a:latin typeface="Arial" panose="020B0604020202020204" pitchFamily="34" charset="0"/>
                <a:ea typeface="Rubik"/>
                <a:cs typeface="Arial" panose="020B0604020202020204" pitchFamily="34" charset="0"/>
                <a:sym typeface="Rubik"/>
                <a:rtl/>
              </a:rPr>
              <a:t>מסתפקים</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2938994" y="725587"/>
            <a:ext cx="13716298" cy="105240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8959"/>
              </a:lnSpc>
              <a:spcBef>
                <a:spcPct val="0"/>
              </a:spcBef>
              <a:spcAft>
                <a:spcPts val="0"/>
              </a:spcAft>
              <a:buClrTx/>
              <a:buSzTx/>
              <a:buFontTx/>
              <a:buNone/>
              <a:tabLst/>
              <a:defRPr/>
            </a:pPr>
            <a:r>
              <a:rPr kumimoji="0" lang="he-IL" sz="63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פרדוקס הבחירה: ממקסמים מול מסתפקים</a:t>
            </a:r>
          </a:p>
        </p:txBody>
      </p:sp>
      <p:sp>
        <p:nvSpPr>
          <p:cNvPr id="3" name="TextBox 3"/>
          <p:cNvSpPr txBox="1"/>
          <p:nvPr/>
        </p:nvSpPr>
        <p:spPr>
          <a:xfrm>
            <a:off x="6417381" y="2640540"/>
            <a:ext cx="11870619" cy="2247265"/>
          </a:xfrm>
          <a:prstGeom prst="rect">
            <a:avLst/>
          </a:prstGeom>
        </p:spPr>
        <p:txBody>
          <a:bodyPr lIns="0" tIns="0" rIns="0" bIns="0" rtlCol="0" anchor="t">
            <a:spAutoFit/>
          </a:bodyPr>
          <a:lstStyle/>
          <a:p>
            <a:pPr algn="ctr" rtl="1">
              <a:lnSpc>
                <a:spcPts val="8959"/>
              </a:lnSpc>
              <a:spcBef>
                <a:spcPct val="0"/>
              </a:spcBef>
            </a:pPr>
            <a:r>
              <a:rPr lang="he-IL" sz="6399" dirty="0">
                <a:solidFill>
                  <a:srgbClr val="000000"/>
                </a:solidFill>
                <a:latin typeface="Arial" panose="020B0604020202020204" pitchFamily="34" charset="0"/>
                <a:ea typeface="Rubik"/>
                <a:cs typeface="Arial" panose="020B0604020202020204" pitchFamily="34" charset="0"/>
                <a:sym typeface="Rubik"/>
                <a:rtl/>
              </a:rPr>
              <a:t>מדוע לדעתכם קיימת תלבושת אחידה?</a:t>
            </a:r>
          </a:p>
        </p:txBody>
      </p:sp>
      <p:sp>
        <p:nvSpPr>
          <p:cNvPr id="5" name="Freeform 5">
            <a:extLst>
              <a:ext uri="{C183D7F6-B498-43B3-948B-1728B52AA6E4}">
                <adec:decorative xmlns:adec="http://schemas.microsoft.com/office/drawing/2017/decorative" val="1"/>
              </a:ext>
            </a:extLst>
          </p:cNvPr>
          <p:cNvSpPr/>
          <p:nvPr/>
        </p:nvSpPr>
        <p:spPr>
          <a:xfrm>
            <a:off x="2927622" y="1600041"/>
            <a:ext cx="4988466" cy="8686959"/>
          </a:xfrm>
          <a:custGeom>
            <a:avLst/>
            <a:gdLst/>
            <a:ahLst/>
            <a:cxnLst/>
            <a:rect l="l" t="t" r="r" b="b"/>
            <a:pathLst>
              <a:path w="4988466" h="8686959">
                <a:moveTo>
                  <a:pt x="0" y="0"/>
                </a:moveTo>
                <a:lnTo>
                  <a:pt x="4988466" y="0"/>
                </a:lnTo>
                <a:lnTo>
                  <a:pt x="4988466" y="8686959"/>
                </a:lnTo>
                <a:lnTo>
                  <a:pt x="0" y="8686959"/>
                </a:lnTo>
                <a:lnTo>
                  <a:pt x="0" y="0"/>
                </a:lnTo>
                <a:close/>
              </a:path>
            </a:pathLst>
          </a:custGeom>
          <a:blipFill>
            <a:blip r:embed="rId3"/>
            <a:stretch>
              <a:fillRect l="-109486" r="-109307"/>
            </a:stretch>
          </a:blipFill>
        </p:spPr>
        <p:txBody>
          <a:bodyPr/>
          <a:lstStyle/>
          <a:p>
            <a:endParaRPr lang="he-IL" dirty="0">
              <a:latin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9"/>
          <p:cNvSpPr txBox="1">
            <a:spLocks noGrp="1"/>
          </p:cNvSpPr>
          <p:nvPr>
            <p:ph type="title" idx="4294967295"/>
          </p:nvPr>
        </p:nvSpPr>
        <p:spPr>
          <a:xfrm>
            <a:off x="5703317" y="866775"/>
            <a:ext cx="6881366"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איזה טיפוס הוא?</a:t>
            </a:r>
          </a:p>
        </p:txBody>
      </p:sp>
      <p:sp>
        <p:nvSpPr>
          <p:cNvPr id="3" name="Freeform 3" descr="מארק צוקרברג מול ארון בגדים שכולו חולצות כחולות">
            <a:extLst>
              <a:ext uri="{C183D7F6-B498-43B3-948B-1728B52AA6E4}">
                <adec:decorative xmlns:adec="http://schemas.microsoft.com/office/drawing/2017/decorative" val="0"/>
              </a:ext>
            </a:extLst>
          </p:cNvPr>
          <p:cNvSpPr/>
          <p:nvPr/>
        </p:nvSpPr>
        <p:spPr>
          <a:xfrm>
            <a:off x="12996466" y="2397210"/>
            <a:ext cx="5296362" cy="7949512"/>
          </a:xfrm>
          <a:custGeom>
            <a:avLst/>
            <a:gdLst/>
            <a:ahLst/>
            <a:cxnLst/>
            <a:rect l="l" t="t" r="r" b="b"/>
            <a:pathLst>
              <a:path w="5296362" h="7949512">
                <a:moveTo>
                  <a:pt x="0" y="0"/>
                </a:moveTo>
                <a:lnTo>
                  <a:pt x="5296362" y="0"/>
                </a:lnTo>
                <a:lnTo>
                  <a:pt x="5296362" y="7949512"/>
                </a:lnTo>
                <a:lnTo>
                  <a:pt x="0" y="7949512"/>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5" name="Freeform 5">
            <a:extLst>
              <a:ext uri="{C183D7F6-B498-43B3-948B-1728B52AA6E4}">
                <adec:decorative xmlns:adec="http://schemas.microsoft.com/office/drawing/2017/decorative" val="1"/>
              </a:ext>
            </a:extLst>
          </p:cNvPr>
          <p:cNvSpPr/>
          <p:nvPr/>
        </p:nvSpPr>
        <p:spPr>
          <a:xfrm>
            <a:off x="807747" y="2073964"/>
            <a:ext cx="2515111" cy="7825529"/>
          </a:xfrm>
          <a:custGeom>
            <a:avLst/>
            <a:gdLst/>
            <a:ahLst/>
            <a:cxnLst/>
            <a:rect l="l" t="t" r="r" b="b"/>
            <a:pathLst>
              <a:path w="2515111" h="7825529">
                <a:moveTo>
                  <a:pt x="0" y="0"/>
                </a:moveTo>
                <a:lnTo>
                  <a:pt x="2515111" y="0"/>
                </a:lnTo>
                <a:lnTo>
                  <a:pt x="2515111" y="7825529"/>
                </a:lnTo>
                <a:lnTo>
                  <a:pt x="0" y="7825529"/>
                </a:lnTo>
                <a:lnTo>
                  <a:pt x="0" y="0"/>
                </a:lnTo>
                <a:close/>
              </a:path>
            </a:pathLst>
          </a:custGeom>
          <a:blipFill>
            <a:blip r:embed="rId4"/>
            <a:stretch>
              <a:fillRect l="-163603" r="-307296"/>
            </a:stretch>
          </a:blipFill>
        </p:spPr>
        <p:txBody>
          <a:bodyPr/>
          <a:lstStyle/>
          <a:p>
            <a:endParaRPr lang="he-IL" dirty="0">
              <a:latin typeface="Arial" panose="020B0604020202020204" pitchFamily="34" charset="0"/>
            </a:endParaRPr>
          </a:p>
        </p:txBody>
      </p:sp>
      <p:sp>
        <p:nvSpPr>
          <p:cNvPr id="6" name="Freeform 6">
            <a:extLst>
              <a:ext uri="{C183D7F6-B498-43B3-948B-1728B52AA6E4}">
                <adec:decorative xmlns:adec="http://schemas.microsoft.com/office/drawing/2017/decorative" val="1"/>
              </a:ext>
            </a:extLst>
          </p:cNvPr>
          <p:cNvSpPr/>
          <p:nvPr/>
        </p:nvSpPr>
        <p:spPr>
          <a:xfrm>
            <a:off x="3113531" y="6363996"/>
            <a:ext cx="7886993" cy="305621"/>
          </a:xfrm>
          <a:custGeom>
            <a:avLst/>
            <a:gdLst/>
            <a:ahLst/>
            <a:cxnLst/>
            <a:rect l="l" t="t" r="r" b="b"/>
            <a:pathLst>
              <a:path w="7886993" h="305621">
                <a:moveTo>
                  <a:pt x="0" y="0"/>
                </a:moveTo>
                <a:lnTo>
                  <a:pt x="7886992" y="0"/>
                </a:lnTo>
                <a:lnTo>
                  <a:pt x="7886992" y="305621"/>
                </a:lnTo>
                <a:lnTo>
                  <a:pt x="0" y="305621"/>
                </a:lnTo>
                <a:lnTo>
                  <a:pt x="0"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he-IL" dirty="0">
              <a:latin typeface="Arial" panose="020B0604020202020204" pitchFamily="34" charset="0"/>
            </a:endParaRPr>
          </a:p>
        </p:txBody>
      </p:sp>
      <p:sp>
        <p:nvSpPr>
          <p:cNvPr id="7" name="TextBox 7"/>
          <p:cNvSpPr txBox="1"/>
          <p:nvPr/>
        </p:nvSpPr>
        <p:spPr>
          <a:xfrm>
            <a:off x="9830480" y="9039981"/>
            <a:ext cx="2539901" cy="1052404"/>
          </a:xfrm>
          <a:prstGeom prst="rect">
            <a:avLst/>
          </a:prstGeom>
        </p:spPr>
        <p:txBody>
          <a:bodyPr lIns="0" tIns="0" rIns="0" bIns="0" rtlCol="0" anchor="t">
            <a:spAutoFit/>
          </a:bodyPr>
          <a:lstStyle/>
          <a:p>
            <a:pPr algn="ctr" rtl="1">
              <a:lnSpc>
                <a:spcPts val="8959"/>
              </a:lnSpc>
              <a:spcBef>
                <a:spcPct val="0"/>
              </a:spcBef>
            </a:pPr>
            <a:r>
              <a:rPr lang="he-IL" sz="6399" dirty="0">
                <a:solidFill>
                  <a:srgbClr val="000000"/>
                </a:solidFill>
                <a:latin typeface="Arial" panose="020B0604020202020204" pitchFamily="34" charset="0"/>
                <a:ea typeface="Rubik"/>
                <a:cs typeface="Arial" panose="020B0604020202020204" pitchFamily="34" charset="0"/>
                <a:sym typeface="Rubik"/>
                <a:rtl/>
              </a:rPr>
              <a:t>ממקסם</a:t>
            </a:r>
          </a:p>
        </p:txBody>
      </p:sp>
      <p:sp>
        <p:nvSpPr>
          <p:cNvPr id="8" name="TextBox 8"/>
          <p:cNvSpPr txBox="1"/>
          <p:nvPr/>
        </p:nvSpPr>
        <p:spPr>
          <a:xfrm>
            <a:off x="2807432" y="8942330"/>
            <a:ext cx="2524571" cy="1052404"/>
          </a:xfrm>
          <a:prstGeom prst="rect">
            <a:avLst/>
          </a:prstGeom>
        </p:spPr>
        <p:txBody>
          <a:bodyPr lIns="0" tIns="0" rIns="0" bIns="0" rtlCol="0" anchor="t">
            <a:spAutoFit/>
          </a:bodyPr>
          <a:lstStyle/>
          <a:p>
            <a:pPr algn="ctr" rtl="1">
              <a:lnSpc>
                <a:spcPts val="8959"/>
              </a:lnSpc>
              <a:spcBef>
                <a:spcPct val="0"/>
              </a:spcBef>
            </a:pPr>
            <a:r>
              <a:rPr lang="he-IL" sz="6399" dirty="0">
                <a:solidFill>
                  <a:srgbClr val="000000"/>
                </a:solidFill>
                <a:latin typeface="Arial" panose="020B0604020202020204" pitchFamily="34" charset="0"/>
                <a:ea typeface="Rubik"/>
                <a:cs typeface="Arial" panose="020B0604020202020204" pitchFamily="34" charset="0"/>
                <a:sym typeface="Rubik"/>
                <a:rtl/>
              </a:rPr>
              <a:t>מסתפק</a:t>
            </a:r>
          </a:p>
        </p:txBody>
      </p:sp>
      <p:sp>
        <p:nvSpPr>
          <p:cNvPr id="10" name="Freeform 6">
            <a:extLst>
              <a:ext uri="{FF2B5EF4-FFF2-40B4-BE49-F238E27FC236}">
                <a16:creationId xmlns:a16="http://schemas.microsoft.com/office/drawing/2014/main" id="{C3E04938-8B8D-05A1-AD29-90042442DC9D}"/>
              </a:ext>
              <a:ext uri="{C183D7F6-B498-43B3-948B-1728B52AA6E4}">
                <adec:decorative xmlns:adec="http://schemas.microsoft.com/office/drawing/2017/decorative" val="1"/>
              </a:ext>
            </a:extLst>
          </p:cNvPr>
          <p:cNvSpPr/>
          <p:nvPr/>
        </p:nvSpPr>
        <p:spPr>
          <a:xfrm>
            <a:off x="10335906" y="3973542"/>
            <a:ext cx="2984916" cy="5686466"/>
          </a:xfrm>
          <a:custGeom>
            <a:avLst/>
            <a:gdLst/>
            <a:ahLst/>
            <a:cxnLst/>
            <a:rect l="l" t="t" r="r" b="b"/>
            <a:pathLst>
              <a:path w="2984916" h="5686466">
                <a:moveTo>
                  <a:pt x="0" y="0"/>
                </a:moveTo>
                <a:lnTo>
                  <a:pt x="2984916" y="0"/>
                </a:lnTo>
                <a:lnTo>
                  <a:pt x="2984916" y="5686466"/>
                </a:lnTo>
                <a:lnTo>
                  <a:pt x="0" y="5686466"/>
                </a:lnTo>
                <a:lnTo>
                  <a:pt x="0" y="0"/>
                </a:lnTo>
                <a:close/>
              </a:path>
            </a:pathLst>
          </a:custGeom>
          <a:blipFill>
            <a:blip r:embed="rId6"/>
            <a:stretch>
              <a:fillRect l="-233231" t="-43510" r="-168414"/>
            </a:stretch>
          </a:blipFill>
        </p:spPr>
        <p:txBody>
          <a:bodyPr/>
          <a:lstStyle/>
          <a:p>
            <a:endParaRPr lang="he-IL" dirty="0">
              <a:latin typeface="Arial" panose="020B060402020202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157032" y="1812471"/>
            <a:ext cx="10005593" cy="8229600"/>
          </a:xfrm>
          <a:custGeom>
            <a:avLst/>
            <a:gdLst/>
            <a:ahLst/>
            <a:cxnLst/>
            <a:rect l="l" t="t" r="r" b="b"/>
            <a:pathLst>
              <a:path w="10005593" h="8229600">
                <a:moveTo>
                  <a:pt x="0" y="0"/>
                </a:moveTo>
                <a:lnTo>
                  <a:pt x="10005593" y="0"/>
                </a:lnTo>
                <a:lnTo>
                  <a:pt x="10005593" y="8229600"/>
                </a:lnTo>
                <a:lnTo>
                  <a:pt x="0" y="8229600"/>
                </a:lnTo>
                <a:lnTo>
                  <a:pt x="0" y="0"/>
                </a:lnTo>
                <a:close/>
              </a:path>
            </a:pathLst>
          </a:custGeom>
          <a:blipFill>
            <a:blip r:embed="rId3"/>
            <a:stretch>
              <a:fillRect/>
            </a:stretch>
          </a:blipFill>
        </p:spPr>
        <p:txBody>
          <a:bodyPr/>
          <a:lstStyle/>
          <a:p>
            <a:endParaRPr lang="he-IL" dirty="0">
              <a:latin typeface="Arial" panose="020B0604020202020204" pitchFamily="34" charset="0"/>
            </a:endParaRPr>
          </a:p>
        </p:txBody>
      </p:sp>
      <p:sp>
        <p:nvSpPr>
          <p:cNvPr id="4" name="TextBox 4"/>
          <p:cNvSpPr txBox="1"/>
          <p:nvPr/>
        </p:nvSpPr>
        <p:spPr>
          <a:xfrm>
            <a:off x="7281288" y="1817053"/>
            <a:ext cx="9978012" cy="4252594"/>
          </a:xfrm>
          <a:prstGeom prst="rect">
            <a:avLst/>
          </a:prstGeom>
        </p:spPr>
        <p:txBody>
          <a:bodyPr lIns="0" tIns="0" rIns="0" bIns="0" rtlCol="0" anchor="t">
            <a:spAutoFit/>
          </a:bodyPr>
          <a:lstStyle/>
          <a:p>
            <a:pPr algn="r" rtl="1">
              <a:lnSpc>
                <a:spcPts val="17080"/>
              </a:lnSpc>
            </a:pPr>
            <a:r>
              <a:rPr lang="he-IL" sz="12200" b="1" dirty="0">
                <a:solidFill>
                  <a:srgbClr val="D42021"/>
                </a:solidFill>
                <a:latin typeface="Arial" panose="020B0604020202020204" pitchFamily="34" charset="0"/>
                <a:ea typeface="Rubik Bold"/>
                <a:cs typeface="Arial" panose="020B0604020202020204" pitchFamily="34" charset="0"/>
                <a:sym typeface="Rubik Bold"/>
                <a:rtl/>
              </a:rPr>
              <a:t>פרק ג’:</a:t>
            </a:r>
          </a:p>
          <a:p>
            <a:pPr algn="r" rtl="1">
              <a:lnSpc>
                <a:spcPts val="17080"/>
              </a:lnSpc>
              <a:spcBef>
                <a:spcPct val="0"/>
              </a:spcBef>
            </a:pPr>
            <a:r>
              <a:rPr lang="he-IL" sz="12200" b="1" dirty="0">
                <a:solidFill>
                  <a:srgbClr val="D42021"/>
                </a:solidFill>
                <a:latin typeface="Arial" panose="020B0604020202020204" pitchFamily="34" charset="0"/>
                <a:ea typeface="Rubik Bold"/>
                <a:cs typeface="Arial" panose="020B0604020202020204" pitchFamily="34" charset="0"/>
                <a:sym typeface="Rubik Bold"/>
                <a:rtl/>
              </a:rPr>
              <a:t>מודל </a:t>
            </a:r>
            <a:r>
              <a:rPr lang="en-US" sz="12200" b="1" dirty="0">
                <a:solidFill>
                  <a:srgbClr val="D42021"/>
                </a:solidFill>
                <a:latin typeface="Arial" panose="020B0604020202020204" pitchFamily="34" charset="0"/>
                <a:ea typeface="Rubik Bold"/>
                <a:cs typeface="Arial" panose="020B0604020202020204" pitchFamily="34" charset="0"/>
                <a:sym typeface="Rubik Bold"/>
              </a:rPr>
              <a:t>HALT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a:extLst>
              <a:ext uri="{C183D7F6-B498-43B3-948B-1728B52AA6E4}">
                <adec:decorative xmlns:adec="http://schemas.microsoft.com/office/drawing/2017/decorative" val="1"/>
              </a:ext>
            </a:extLst>
          </p:cNvPr>
          <p:cNvSpPr/>
          <p:nvPr/>
        </p:nvSpPr>
        <p:spPr>
          <a:xfrm>
            <a:off x="2744809" y="3698809"/>
            <a:ext cx="13054492" cy="3603257"/>
          </a:xfrm>
          <a:custGeom>
            <a:avLst/>
            <a:gdLst/>
            <a:ahLst/>
            <a:cxnLst/>
            <a:rect l="l" t="t" r="r" b="b"/>
            <a:pathLst>
              <a:path w="13054492" h="3603257">
                <a:moveTo>
                  <a:pt x="0" y="0"/>
                </a:moveTo>
                <a:lnTo>
                  <a:pt x="13054491" y="0"/>
                </a:lnTo>
                <a:lnTo>
                  <a:pt x="13054491" y="3603257"/>
                </a:lnTo>
                <a:lnTo>
                  <a:pt x="0" y="3603257"/>
                </a:lnTo>
                <a:lnTo>
                  <a:pt x="0" y="0"/>
                </a:lnTo>
                <a:close/>
              </a:path>
            </a:pathLst>
          </a:custGeom>
          <a:blipFill>
            <a:blip r:embed="rId3"/>
            <a:stretch>
              <a:fillRect t="-49915" b="-52518"/>
            </a:stretch>
          </a:blipFill>
        </p:spPr>
        <p:txBody>
          <a:bodyPr/>
          <a:lstStyle/>
          <a:p>
            <a:endParaRPr lang="he-IL" dirty="0">
              <a:latin typeface="Arial" panose="020B0604020202020204" pitchFamily="34" charset="0"/>
            </a:endParaRPr>
          </a:p>
        </p:txBody>
      </p:sp>
      <p:sp>
        <p:nvSpPr>
          <p:cNvPr id="6" name="TextBox 6"/>
          <p:cNvSpPr txBox="1">
            <a:spLocks noGrp="1"/>
          </p:cNvSpPr>
          <p:nvPr>
            <p:ph type="title" idx="4294967295"/>
          </p:nvPr>
        </p:nvSpPr>
        <p:spPr>
          <a:xfrm>
            <a:off x="1361808" y="1918511"/>
            <a:ext cx="15820493" cy="87094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7279"/>
              </a:lnSpc>
              <a:spcBef>
                <a:spcPct val="0"/>
              </a:spcBef>
              <a:spcAft>
                <a:spcPts val="0"/>
              </a:spcAft>
              <a:buClrTx/>
              <a:buSzTx/>
              <a:buFontTx/>
              <a:buNone/>
              <a:tabLst/>
              <a:defRPr/>
            </a:pPr>
            <a:r>
              <a:rPr kumimoji="0" lang="he-IL" sz="5199" b="1" i="0" u="none" strike="noStrike" kern="1200" cap="none" spc="0" normalizeH="0" baseline="0" noProof="0" dirty="0">
                <a:ln>
                  <a:noFill/>
                </a:ln>
                <a:solidFill>
                  <a:srgbClr val="000000"/>
                </a:solidFill>
                <a:effectLst/>
                <a:uLnTx/>
                <a:uFillTx/>
                <a:ea typeface="Rubik Bold"/>
                <a:cs typeface="Arial" panose="020B0604020202020204" pitchFamily="34" charset="0"/>
                <a:sym typeface="Rubik Bold"/>
                <a:rtl/>
              </a:rPr>
              <a:t>הדילמה של נועם: בין רגש להיגיון בקבלת החלטות קנייה</a:t>
            </a:r>
          </a:p>
        </p:txBody>
      </p:sp>
      <p:sp>
        <p:nvSpPr>
          <p:cNvPr id="7" name="TextBox 7"/>
          <p:cNvSpPr txBox="1"/>
          <p:nvPr/>
        </p:nvSpPr>
        <p:spPr>
          <a:xfrm>
            <a:off x="10548317" y="2934269"/>
            <a:ext cx="3826818" cy="724686"/>
          </a:xfrm>
          <a:prstGeom prst="rect">
            <a:avLst/>
          </a:prstGeom>
        </p:spPr>
        <p:txBody>
          <a:bodyPr lIns="0" tIns="0" rIns="0" bIns="0" rtlCol="0" anchor="t">
            <a:spAutoFit/>
          </a:bodyPr>
          <a:lstStyle/>
          <a:p>
            <a:pPr algn="ctr" rtl="1">
              <a:lnSpc>
                <a:spcPts val="6159"/>
              </a:lnSpc>
              <a:spcBef>
                <a:spcPct val="0"/>
              </a:spcBef>
            </a:pPr>
            <a:r>
              <a:rPr lang="he-IL" sz="4399" dirty="0">
                <a:solidFill>
                  <a:srgbClr val="000000"/>
                </a:solidFill>
                <a:latin typeface="Arial" panose="020B0604020202020204" pitchFamily="34" charset="0"/>
                <a:ea typeface="Rubik"/>
                <a:cs typeface="Arial" panose="020B0604020202020204" pitchFamily="34" charset="0"/>
                <a:sym typeface="Rubik"/>
                <a:rtl/>
              </a:rPr>
              <a:t>רגע של רפלקציה</a:t>
            </a:r>
          </a:p>
        </p:txBody>
      </p:sp>
      <p:sp>
        <p:nvSpPr>
          <p:cNvPr id="4" name="TextBox 4"/>
          <p:cNvSpPr txBox="1"/>
          <p:nvPr/>
        </p:nvSpPr>
        <p:spPr>
          <a:xfrm>
            <a:off x="9650858" y="7591694"/>
            <a:ext cx="5357812" cy="1163320"/>
          </a:xfrm>
          <a:prstGeom prst="rect">
            <a:avLst/>
          </a:prstGeom>
        </p:spPr>
        <p:txBody>
          <a:bodyPr lIns="0" tIns="0" rIns="0" bIns="0" rtlCol="0" anchor="t">
            <a:spAutoFit/>
          </a:bodyPr>
          <a:lstStyle/>
          <a:p>
            <a:pPr marL="474979" lvl="1" indent="-237490" algn="r" rtl="1">
              <a:lnSpc>
                <a:spcPts val="3079"/>
              </a:lnSpc>
              <a:buFont typeface="Arial"/>
              <a:buChar char="•"/>
            </a:pPr>
            <a:r>
              <a:rPr lang="he-IL" sz="2199" b="1" dirty="0">
                <a:solidFill>
                  <a:srgbClr val="000000"/>
                </a:solidFill>
                <a:latin typeface="Arial" panose="020B0604020202020204" pitchFamily="34" charset="0"/>
                <a:ea typeface="Rubik Bold"/>
                <a:cs typeface="Arial" panose="020B0604020202020204" pitchFamily="34" charset="0"/>
                <a:sym typeface="Rubik Bold"/>
                <a:rtl/>
              </a:rPr>
              <a:t>עצירה:</a:t>
            </a:r>
            <a:r>
              <a:rPr lang="he-IL" sz="2199" dirty="0">
                <a:solidFill>
                  <a:srgbClr val="000000"/>
                </a:solidFill>
                <a:latin typeface="Arial" panose="020B0604020202020204" pitchFamily="34" charset="0"/>
                <a:ea typeface="Rubik"/>
                <a:cs typeface="Arial" panose="020B0604020202020204" pitchFamily="34" charset="0"/>
                <a:sym typeface="Rubik"/>
                <a:rtl/>
              </a:rPr>
              <a:t> רגע לפני התשלום.</a:t>
            </a:r>
          </a:p>
          <a:p>
            <a:pPr marL="474979" lvl="1" indent="-237490" algn="r" rtl="1">
              <a:lnSpc>
                <a:spcPts val="3079"/>
              </a:lnSpc>
              <a:buFont typeface="Arial"/>
              <a:buChar char="•"/>
            </a:pPr>
            <a:r>
              <a:rPr lang="he-IL" sz="2199" b="1" dirty="0">
                <a:solidFill>
                  <a:srgbClr val="000000"/>
                </a:solidFill>
                <a:latin typeface="Arial" panose="020B0604020202020204" pitchFamily="34" charset="0"/>
                <a:ea typeface="Rubik Bold"/>
                <a:cs typeface="Arial" panose="020B0604020202020204" pitchFamily="34" charset="0"/>
                <a:sym typeface="Rubik Bold"/>
                <a:rtl/>
              </a:rPr>
              <a:t>שאלה: </a:t>
            </a:r>
            <a:r>
              <a:rPr lang="he-IL" sz="2199" dirty="0">
                <a:solidFill>
                  <a:srgbClr val="000000"/>
                </a:solidFill>
                <a:latin typeface="Arial" panose="020B0604020202020204" pitchFamily="34" charset="0"/>
                <a:ea typeface="Rubik"/>
                <a:cs typeface="Arial" panose="020B0604020202020204" pitchFamily="34" charset="0"/>
                <a:sym typeface="Rubik"/>
                <a:rtl/>
              </a:rPr>
              <a:t>האם אני באמת צריך את זה?</a:t>
            </a:r>
          </a:p>
          <a:p>
            <a:pPr marL="474979" lvl="1" indent="-237490" algn="r" rtl="1">
              <a:lnSpc>
                <a:spcPts val="3079"/>
              </a:lnSpc>
              <a:buFont typeface="Arial"/>
              <a:buChar char="•"/>
            </a:pPr>
            <a:r>
              <a:rPr lang="he-IL" sz="2199" b="1" dirty="0">
                <a:solidFill>
                  <a:srgbClr val="000000"/>
                </a:solidFill>
                <a:latin typeface="Arial" panose="020B0604020202020204" pitchFamily="34" charset="0"/>
                <a:ea typeface="Rubik Bold"/>
                <a:cs typeface="Arial" panose="020B0604020202020204" pitchFamily="34" charset="0"/>
                <a:sym typeface="Rubik Bold"/>
                <a:rtl/>
              </a:rPr>
              <a:t>תובנה:</a:t>
            </a:r>
            <a:r>
              <a:rPr lang="he-IL" sz="2199" dirty="0">
                <a:solidFill>
                  <a:srgbClr val="000000"/>
                </a:solidFill>
                <a:latin typeface="Arial" panose="020B0604020202020204" pitchFamily="34" charset="0"/>
                <a:ea typeface="Rubik"/>
                <a:cs typeface="Arial" panose="020B0604020202020204" pitchFamily="34" charset="0"/>
                <a:sym typeface="Rubik"/>
                <a:rtl/>
              </a:rPr>
              <a:t> האם אני מושפע מהרגשות של היום?</a:t>
            </a:r>
          </a:p>
        </p:txBody>
      </p:sp>
      <p:sp>
        <p:nvSpPr>
          <p:cNvPr id="8" name="TextBox 8"/>
          <p:cNvSpPr txBox="1"/>
          <p:nvPr/>
        </p:nvSpPr>
        <p:spPr>
          <a:xfrm>
            <a:off x="3733800" y="2934269"/>
            <a:ext cx="4410273" cy="724686"/>
          </a:xfrm>
          <a:prstGeom prst="rect">
            <a:avLst/>
          </a:prstGeom>
        </p:spPr>
        <p:txBody>
          <a:bodyPr wrap="square" lIns="0" tIns="0" rIns="0" bIns="0" rtlCol="0" anchor="t">
            <a:spAutoFit/>
          </a:bodyPr>
          <a:lstStyle/>
          <a:p>
            <a:pPr algn="ctr" rtl="1">
              <a:lnSpc>
                <a:spcPts val="6159"/>
              </a:lnSpc>
              <a:spcBef>
                <a:spcPct val="0"/>
              </a:spcBef>
            </a:pPr>
            <a:r>
              <a:rPr lang="he-IL" sz="4399" dirty="0">
                <a:solidFill>
                  <a:srgbClr val="000000"/>
                </a:solidFill>
                <a:latin typeface="Arial" panose="020B0604020202020204" pitchFamily="34" charset="0"/>
                <a:ea typeface="Rubik"/>
                <a:cs typeface="Arial" panose="020B0604020202020204" pitchFamily="34" charset="0"/>
                <a:sym typeface="Rubik"/>
                <a:rtl/>
              </a:rPr>
              <a:t>הדחף האימפולסיבי</a:t>
            </a:r>
          </a:p>
        </p:txBody>
      </p:sp>
      <p:sp>
        <p:nvSpPr>
          <p:cNvPr id="5" name="TextBox 5"/>
          <p:cNvSpPr txBox="1"/>
          <p:nvPr/>
        </p:nvSpPr>
        <p:spPr>
          <a:xfrm>
            <a:off x="3192570" y="7591694"/>
            <a:ext cx="5616029" cy="1163320"/>
          </a:xfrm>
          <a:prstGeom prst="rect">
            <a:avLst/>
          </a:prstGeom>
        </p:spPr>
        <p:txBody>
          <a:bodyPr lIns="0" tIns="0" rIns="0" bIns="0" rtlCol="0" anchor="t">
            <a:spAutoFit/>
          </a:bodyPr>
          <a:lstStyle/>
          <a:p>
            <a:pPr marL="474979" lvl="1" indent="-237490" algn="r" rtl="1">
              <a:lnSpc>
                <a:spcPts val="3079"/>
              </a:lnSpc>
              <a:buFont typeface="Arial"/>
              <a:buChar char="•"/>
            </a:pPr>
            <a:r>
              <a:rPr lang="he-IL" sz="2199" b="1" dirty="0">
                <a:solidFill>
                  <a:srgbClr val="000000"/>
                </a:solidFill>
                <a:latin typeface="Arial" panose="020B0604020202020204" pitchFamily="34" charset="0"/>
                <a:ea typeface="Rubik Bold"/>
                <a:cs typeface="Arial" panose="020B0604020202020204" pitchFamily="34" charset="0"/>
                <a:sym typeface="Rubik Bold"/>
                <a:rtl/>
              </a:rPr>
              <a:t>יום קשה:</a:t>
            </a:r>
            <a:r>
              <a:rPr lang="he-IL" sz="2199" dirty="0">
                <a:solidFill>
                  <a:srgbClr val="000000"/>
                </a:solidFill>
                <a:latin typeface="Arial" panose="020B0604020202020204" pitchFamily="34" charset="0"/>
                <a:ea typeface="Rubik"/>
                <a:cs typeface="Arial" panose="020B0604020202020204" pitchFamily="34" charset="0"/>
                <a:sym typeface="Rubik"/>
                <a:rtl/>
              </a:rPr>
              <a:t> עייפות, רעב, מריבה, כישלון במבחן.</a:t>
            </a:r>
          </a:p>
          <a:p>
            <a:pPr marL="474979" lvl="1" indent="-237490" algn="r" rtl="1">
              <a:lnSpc>
                <a:spcPts val="3079"/>
              </a:lnSpc>
              <a:buFont typeface="Arial"/>
              <a:buChar char="•"/>
            </a:pPr>
            <a:r>
              <a:rPr lang="he-IL" sz="2199" b="1" dirty="0">
                <a:solidFill>
                  <a:srgbClr val="000000"/>
                </a:solidFill>
                <a:latin typeface="Arial" panose="020B0604020202020204" pitchFamily="34" charset="0"/>
                <a:ea typeface="Rubik Bold"/>
                <a:cs typeface="Arial" panose="020B0604020202020204" pitchFamily="34" charset="0"/>
                <a:sym typeface="Rubik Bold"/>
                <a:rtl/>
              </a:rPr>
              <a:t>פיתוי: </a:t>
            </a:r>
            <a:r>
              <a:rPr lang="he-IL" sz="2199" dirty="0">
                <a:solidFill>
                  <a:srgbClr val="000000"/>
                </a:solidFill>
                <a:latin typeface="Arial" panose="020B0604020202020204" pitchFamily="34" charset="0"/>
                <a:ea typeface="Rubik"/>
                <a:cs typeface="Arial" panose="020B0604020202020204" pitchFamily="34" charset="0"/>
                <a:sym typeface="Rubik"/>
                <a:rtl/>
              </a:rPr>
              <a:t>גאדג’ט חדש במבצע.</a:t>
            </a:r>
          </a:p>
          <a:p>
            <a:pPr marL="474979" lvl="1" indent="-237490" algn="r" rtl="1">
              <a:lnSpc>
                <a:spcPts val="3079"/>
              </a:lnSpc>
              <a:buFont typeface="Arial"/>
              <a:buChar char="•"/>
            </a:pPr>
            <a:r>
              <a:rPr lang="he-IL" sz="2199" b="1" dirty="0">
                <a:solidFill>
                  <a:srgbClr val="000000"/>
                </a:solidFill>
                <a:latin typeface="Arial" panose="020B0604020202020204" pitchFamily="34" charset="0"/>
                <a:ea typeface="Rubik Bold"/>
                <a:cs typeface="Arial" panose="020B0604020202020204" pitchFamily="34" charset="0"/>
                <a:sym typeface="Rubik Bold"/>
                <a:rtl/>
              </a:rPr>
              <a:t>תגובה:</a:t>
            </a:r>
            <a:r>
              <a:rPr lang="he-IL" sz="2199" dirty="0">
                <a:solidFill>
                  <a:srgbClr val="000000"/>
                </a:solidFill>
                <a:latin typeface="Arial" panose="020B0604020202020204" pitchFamily="34" charset="0"/>
                <a:ea typeface="Rubik"/>
                <a:cs typeface="Arial" panose="020B0604020202020204" pitchFamily="34" charset="0"/>
                <a:sym typeface="Rubik"/>
                <a:rtl/>
              </a:rPr>
              <a:t> רצון עז לקנות מיד.</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a:spLocks noGrp="1"/>
          </p:cNvSpPr>
          <p:nvPr>
            <p:ph type="title" idx="4294967295"/>
          </p:nvPr>
        </p:nvSpPr>
        <p:spPr>
          <a:xfrm>
            <a:off x="10210800" y="932420"/>
            <a:ext cx="6005324"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מודל </a:t>
            </a:r>
            <a:r>
              <a:rPr kumimoji="0" lang="en-US"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Pr>
              <a:t>HALT</a:t>
            </a:r>
          </a:p>
        </p:txBody>
      </p:sp>
      <p:sp>
        <p:nvSpPr>
          <p:cNvPr id="3" name="Freeform 3" descr="H- רעבים&#10;A- כועסים&#10;L- בודדים &#10;T- עייפים"/>
          <p:cNvSpPr/>
          <p:nvPr/>
        </p:nvSpPr>
        <p:spPr>
          <a:xfrm>
            <a:off x="1028700" y="2343390"/>
            <a:ext cx="15886266" cy="5288988"/>
          </a:xfrm>
          <a:custGeom>
            <a:avLst/>
            <a:gdLst/>
            <a:ahLst/>
            <a:cxnLst/>
            <a:rect l="l" t="t" r="r" b="b"/>
            <a:pathLst>
              <a:path w="15886266" h="5288988">
                <a:moveTo>
                  <a:pt x="0" y="0"/>
                </a:moveTo>
                <a:lnTo>
                  <a:pt x="15886266" y="0"/>
                </a:lnTo>
                <a:lnTo>
                  <a:pt x="15886266" y="5288988"/>
                </a:lnTo>
                <a:lnTo>
                  <a:pt x="0" y="5288988"/>
                </a:lnTo>
                <a:lnTo>
                  <a:pt x="0" y="0"/>
                </a:lnTo>
                <a:close/>
              </a:path>
            </a:pathLst>
          </a:custGeom>
          <a:blipFill>
            <a:blip r:embed="rId3"/>
            <a:stretch>
              <a:fillRect l="-108" t="-5380" b="-95081"/>
            </a:stretch>
          </a:blipFill>
        </p:spPr>
        <p:txBody>
          <a:bodyPr/>
          <a:lstStyle/>
          <a:p>
            <a:endParaRPr lang="he-IL" dirty="0">
              <a:latin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0" y="2655798"/>
            <a:ext cx="18288000" cy="5488029"/>
            <a:chOff x="0" y="0"/>
            <a:chExt cx="4816593" cy="1445407"/>
          </a:xfrm>
        </p:grpSpPr>
        <p:sp>
          <p:nvSpPr>
            <p:cNvPr id="4" name="Freeform 4"/>
            <p:cNvSpPr/>
            <p:nvPr/>
          </p:nvSpPr>
          <p:spPr>
            <a:xfrm>
              <a:off x="0" y="0"/>
              <a:ext cx="4816592" cy="1445407"/>
            </a:xfrm>
            <a:custGeom>
              <a:avLst/>
              <a:gdLst/>
              <a:ahLst/>
              <a:cxnLst/>
              <a:rect l="l" t="t" r="r" b="b"/>
              <a:pathLst>
                <a:path w="4816592" h="1445407">
                  <a:moveTo>
                    <a:pt x="0" y="0"/>
                  </a:moveTo>
                  <a:lnTo>
                    <a:pt x="4816592" y="0"/>
                  </a:lnTo>
                  <a:lnTo>
                    <a:pt x="4816592" y="1445407"/>
                  </a:lnTo>
                  <a:lnTo>
                    <a:pt x="0" y="1445407"/>
                  </a:lnTo>
                  <a:close/>
                </a:path>
              </a:pathLst>
            </a:custGeom>
            <a:solidFill>
              <a:srgbClr val="BBD8D8"/>
            </a:solidFill>
          </p:spPr>
          <p:txBody>
            <a:bodyPr/>
            <a:lstStyle/>
            <a:p>
              <a:endParaRPr lang="he-IL" dirty="0">
                <a:latin typeface="Arial" panose="020B0604020202020204" pitchFamily="34" charset="0"/>
              </a:endParaRPr>
            </a:p>
          </p:txBody>
        </p:sp>
        <p:sp>
          <p:nvSpPr>
            <p:cNvPr id="5" name="TextBox 5"/>
            <p:cNvSpPr txBox="1"/>
            <p:nvPr/>
          </p:nvSpPr>
          <p:spPr>
            <a:xfrm>
              <a:off x="0" y="-47625"/>
              <a:ext cx="4816593" cy="1493032"/>
            </a:xfrm>
            <a:prstGeom prst="rect">
              <a:avLst/>
            </a:prstGeom>
          </p:spPr>
          <p:txBody>
            <a:bodyPr lIns="50800" tIns="50800" rIns="50800" bIns="50800" rtlCol="0" anchor="ctr"/>
            <a:lstStyle/>
            <a:p>
              <a:pPr algn="ctr" rtl="1">
                <a:lnSpc>
                  <a:spcPts val="3220"/>
                </a:lnSpc>
              </a:pPr>
              <a:endParaRPr dirty="0">
                <a:latin typeface="Arial" panose="020B0604020202020204" pitchFamily="34" charset="0"/>
              </a:endParaRPr>
            </a:p>
          </p:txBody>
        </p:sp>
      </p:grpSp>
      <p:sp>
        <p:nvSpPr>
          <p:cNvPr id="7" name="TextBox 7"/>
          <p:cNvSpPr txBox="1">
            <a:spLocks noGrp="1"/>
          </p:cNvSpPr>
          <p:nvPr>
            <p:ph type="title" idx="4294967295"/>
          </p:nvPr>
        </p:nvSpPr>
        <p:spPr>
          <a:xfrm>
            <a:off x="9829800" y="932420"/>
            <a:ext cx="6386324" cy="13454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1479"/>
              </a:lnSpc>
              <a:spcBef>
                <a:spcPct val="0"/>
              </a:spcBef>
              <a:spcAft>
                <a:spcPts val="0"/>
              </a:spcAft>
              <a:buClrTx/>
              <a:buSzTx/>
              <a:buFontTx/>
              <a:buNone/>
              <a:tabLst/>
              <a:defRPr/>
            </a:pPr>
            <a:r>
              <a:rPr kumimoji="0" lang="he-IL"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tl/>
              </a:rPr>
              <a:t>מודל </a:t>
            </a:r>
            <a:r>
              <a:rPr kumimoji="0" lang="en-US" sz="8199" b="0" i="0" u="none" strike="noStrike" kern="1200" cap="none" spc="0" normalizeH="0" baseline="0" noProof="0" dirty="0">
                <a:ln>
                  <a:noFill/>
                </a:ln>
                <a:solidFill>
                  <a:srgbClr val="000000"/>
                </a:solidFill>
                <a:effectLst/>
                <a:uLnTx/>
                <a:uFillTx/>
                <a:ea typeface="Rubik"/>
                <a:cs typeface="Arial" panose="020B0604020202020204" pitchFamily="34" charset="0"/>
                <a:sym typeface="Rubik"/>
              </a:rPr>
              <a:t>HALT</a:t>
            </a:r>
          </a:p>
        </p:txBody>
      </p:sp>
      <p:sp>
        <p:nvSpPr>
          <p:cNvPr id="6" name="TextBox 6"/>
          <p:cNvSpPr txBox="1"/>
          <p:nvPr/>
        </p:nvSpPr>
        <p:spPr>
          <a:xfrm>
            <a:off x="796653" y="3445828"/>
            <a:ext cx="17070241" cy="3437255"/>
          </a:xfrm>
          <a:prstGeom prst="rect">
            <a:avLst/>
          </a:prstGeom>
        </p:spPr>
        <p:txBody>
          <a:bodyPr lIns="0" tIns="0" rIns="0" bIns="0" rtlCol="0" anchor="t">
            <a:spAutoFit/>
          </a:bodyPr>
          <a:lstStyle/>
          <a:p>
            <a:pPr algn="r" rtl="1">
              <a:lnSpc>
                <a:spcPts val="8680"/>
              </a:lnSpc>
            </a:pPr>
            <a:r>
              <a:rPr lang="he-IL" sz="6200" b="1" dirty="0">
                <a:solidFill>
                  <a:srgbClr val="000000"/>
                </a:solidFill>
                <a:latin typeface="Arial" panose="020B0604020202020204" pitchFamily="34" charset="0"/>
                <a:ea typeface="Rubik Bold"/>
                <a:cs typeface="Arial" panose="020B0604020202020204" pitchFamily="34" charset="0"/>
                <a:sym typeface="Rubik Bold"/>
                <a:rtl/>
              </a:rPr>
              <a:t>מסקנה:</a:t>
            </a:r>
          </a:p>
          <a:p>
            <a:pPr algn="r" rtl="1">
              <a:lnSpc>
                <a:spcPts val="6160"/>
              </a:lnSpc>
              <a:spcBef>
                <a:spcPct val="0"/>
              </a:spcBef>
            </a:pPr>
            <a:r>
              <a:rPr lang="he-IL" sz="4400" dirty="0">
                <a:solidFill>
                  <a:srgbClr val="000000"/>
                </a:solidFill>
                <a:latin typeface="Arial" panose="020B0604020202020204" pitchFamily="34" charset="0"/>
                <a:ea typeface="Rubik"/>
                <a:cs typeface="Arial" panose="020B0604020202020204" pitchFamily="34" charset="0"/>
                <a:sym typeface="Rubik"/>
                <a:rtl/>
              </a:rPr>
              <a:t>כשאנחנו נמצאים באחד ממצבי </a:t>
            </a:r>
            <a:r>
              <a:rPr lang="en-US" sz="4400" dirty="0">
                <a:solidFill>
                  <a:srgbClr val="000000"/>
                </a:solidFill>
                <a:latin typeface="Arial" panose="020B0604020202020204" pitchFamily="34" charset="0"/>
                <a:ea typeface="Rubik"/>
                <a:cs typeface="Arial" panose="020B0604020202020204" pitchFamily="34" charset="0"/>
                <a:sym typeface="Rubik"/>
              </a:rPr>
              <a:t>HALT</a:t>
            </a:r>
            <a:r>
              <a:rPr lang="he-IL" sz="4400" dirty="0">
                <a:solidFill>
                  <a:srgbClr val="000000"/>
                </a:solidFill>
                <a:latin typeface="Arial" panose="020B0604020202020204" pitchFamily="34" charset="0"/>
                <a:ea typeface="Rubik"/>
                <a:cs typeface="Arial" panose="020B0604020202020204" pitchFamily="34" charset="0"/>
                <a:sym typeface="Rubik"/>
                <a:rtl/>
              </a:rPr>
              <a:t>, היכולת שלנו לקבל החלטות מושכלות יורדת בצורה משמעותית. הקנייה במצבים אלו היא לרוב ניסיון לפתור בעיה רגשית באמצעות פתרון חומרי (אפקט הפיצוי).</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כותרת 5">
            <a:extLst>
              <a:ext uri="{FF2B5EF4-FFF2-40B4-BE49-F238E27FC236}">
                <a16:creationId xmlns:a16="http://schemas.microsoft.com/office/drawing/2014/main" id="{244A3803-4147-ED5E-97B9-146D0FB32FDC}"/>
              </a:ext>
            </a:extLst>
          </p:cNvPr>
          <p:cNvSpPr txBox="1">
            <a:spLocks noGrp="1"/>
          </p:cNvSpPr>
          <p:nvPr>
            <p:ph type="title" idx="4294967295"/>
          </p:nvPr>
        </p:nvSpPr>
        <p:spPr>
          <a:xfrm>
            <a:off x="19888200" y="2373511"/>
            <a:ext cx="9144000" cy="3693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he-IL" sz="1800" b="1" i="0" u="none" strike="noStrike" kern="1200" cap="none" spc="0" normalizeH="0" baseline="0" noProof="0" dirty="0">
                <a:ln>
                  <a:noFill/>
                </a:ln>
                <a:solidFill>
                  <a:schemeClr val="tx1"/>
                </a:solidFill>
                <a:effectLst/>
                <a:uLnTx/>
                <a:uFillTx/>
                <a:ea typeface="+mn-ea"/>
                <a:cs typeface="+mn-cs"/>
              </a:rPr>
              <a:t>8 טיפים לקבלת החלטות מושכלות</a:t>
            </a:r>
          </a:p>
        </p:txBody>
      </p:sp>
      <p:sp>
        <p:nvSpPr>
          <p:cNvPr id="8" name="תיבת טקסט 7">
            <a:extLst>
              <a:ext uri="{FF2B5EF4-FFF2-40B4-BE49-F238E27FC236}">
                <a16:creationId xmlns:a16="http://schemas.microsoft.com/office/drawing/2014/main" id="{54E07A7E-AB77-18B0-F017-218B2876F9A3}"/>
              </a:ext>
            </a:extLst>
          </p:cNvPr>
          <p:cNvSpPr txBox="1">
            <a:spLocks/>
          </p:cNvSpPr>
          <p:nvPr/>
        </p:nvSpPr>
        <p:spPr>
          <a:xfrm>
            <a:off x="18288000" y="2742843"/>
            <a:ext cx="10744200" cy="4801314"/>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he-IL" b="1" i="0" u="none" strike="noStrike" kern="1200" cap="none" spc="0" normalizeH="0" baseline="0" noProof="0" dirty="0">
              <a:ln>
                <a:noFill/>
              </a:ln>
              <a:solidFill>
                <a:schemeClr val="tx1"/>
              </a:solidFill>
              <a:effectLst/>
              <a:uLnTx/>
              <a:uFillTx/>
              <a:latin typeface="Arial" panose="020B0604020202020204" pitchFamily="34" charset="0"/>
              <a:ea typeface="+mn-ea"/>
              <a:cs typeface="+mn-cs"/>
            </a:endParaRPr>
          </a:p>
          <a:p>
            <a:pPr algn="r" rtl="1">
              <a:buFont typeface="Arial" panose="020B0604020202020204" pitchFamily="34" charset="0"/>
              <a:buChar char="•"/>
              <a:defRPr/>
            </a:pPr>
            <a:r>
              <a:rPr lang="he-IL" b="1" dirty="0">
                <a:latin typeface="Arial" panose="020B0604020202020204" pitchFamily="34" charset="0"/>
              </a:rPr>
              <a:t>הפעילו את "מערכת 2":</a:t>
            </a:r>
            <a:r>
              <a:rPr lang="he-IL" dirty="0">
                <a:latin typeface="Arial" panose="020B0604020202020204" pitchFamily="34" charset="0"/>
              </a:rPr>
              <a:t> עצרו לפני הקנייה כדי לעבור מחשיבה אוטומטית ומהירה (מערכת 1) לחשיבה לוגית, איטית ומחושבת.</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e-IL" b="1"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בדקו את מודל HALT:</a:t>
            </a:r>
            <a:r>
              <a:rPr kumimoji="0" lang="he-IL"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 אל תקבלו החלטות פיננסיות כשאתם רעבים (</a:t>
            </a:r>
            <a:r>
              <a:rPr kumimoji="0" lang="he-IL" b="0" i="0" u="none" strike="noStrike" kern="1200" cap="none" spc="0" normalizeH="0" baseline="0" noProof="0" dirty="0" err="1">
                <a:ln>
                  <a:noFill/>
                </a:ln>
                <a:solidFill>
                  <a:schemeClr val="tx1"/>
                </a:solidFill>
                <a:effectLst/>
                <a:uLnTx/>
                <a:uFillTx/>
                <a:latin typeface="Arial" panose="020B0604020202020204" pitchFamily="34" charset="0"/>
                <a:ea typeface="+mn-ea"/>
                <a:cs typeface="+mn-cs"/>
              </a:rPr>
              <a:t>Hungry</a:t>
            </a:r>
            <a:r>
              <a:rPr kumimoji="0" lang="he-IL"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 כועסים (</a:t>
            </a:r>
            <a:r>
              <a:rPr kumimoji="0" lang="he-IL" b="0" i="0" u="none" strike="noStrike" kern="1200" cap="none" spc="0" normalizeH="0" baseline="0" noProof="0" dirty="0" err="1">
                <a:ln>
                  <a:noFill/>
                </a:ln>
                <a:solidFill>
                  <a:schemeClr val="tx1"/>
                </a:solidFill>
                <a:effectLst/>
                <a:uLnTx/>
                <a:uFillTx/>
                <a:latin typeface="Arial" panose="020B0604020202020204" pitchFamily="34" charset="0"/>
                <a:ea typeface="+mn-ea"/>
                <a:cs typeface="+mn-cs"/>
              </a:rPr>
              <a:t>Angry</a:t>
            </a:r>
            <a:r>
              <a:rPr kumimoji="0" lang="he-IL"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 בודדים (</a:t>
            </a:r>
            <a:r>
              <a:rPr kumimoji="0" lang="he-IL" b="0" i="0" u="none" strike="noStrike" kern="1200" cap="none" spc="0" normalizeH="0" baseline="0" noProof="0" dirty="0" err="1">
                <a:ln>
                  <a:noFill/>
                </a:ln>
                <a:solidFill>
                  <a:schemeClr val="tx1"/>
                </a:solidFill>
                <a:effectLst/>
                <a:uLnTx/>
                <a:uFillTx/>
                <a:latin typeface="Arial" panose="020B0604020202020204" pitchFamily="34" charset="0"/>
                <a:ea typeface="+mn-ea"/>
                <a:cs typeface="+mn-cs"/>
              </a:rPr>
              <a:t>Lonely</a:t>
            </a:r>
            <a:r>
              <a:rPr kumimoji="0" lang="he-IL"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 או עייפים (</a:t>
            </a:r>
            <a:r>
              <a:rPr kumimoji="0" lang="he-IL" b="0" i="0" u="none" strike="noStrike" kern="1200" cap="none" spc="0" normalizeH="0" baseline="0" noProof="0" dirty="0" err="1">
                <a:ln>
                  <a:noFill/>
                </a:ln>
                <a:solidFill>
                  <a:schemeClr val="tx1"/>
                </a:solidFill>
                <a:effectLst/>
                <a:uLnTx/>
                <a:uFillTx/>
                <a:latin typeface="Arial" panose="020B0604020202020204" pitchFamily="34" charset="0"/>
                <a:ea typeface="+mn-ea"/>
                <a:cs typeface="+mn-cs"/>
              </a:rPr>
              <a:t>Tired</a:t>
            </a:r>
            <a:r>
              <a:rPr kumimoji="0" lang="he-IL"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 שכן מצבים אלו מעודדים קניות רגשיות ואימפולסיביות.</a:t>
            </a:r>
          </a:p>
          <a:p>
            <a:pPr algn="r" rtl="1">
              <a:buFont typeface="Arial" panose="020B0604020202020204" pitchFamily="34" charset="0"/>
              <a:buChar char="•"/>
              <a:defRPr/>
            </a:pPr>
            <a:r>
              <a:rPr lang="he-IL" b="1" dirty="0">
                <a:latin typeface="Arial" panose="020B0604020202020204" pitchFamily="34" charset="0"/>
              </a:rPr>
              <a:t>היזהרו מהטיית העיגון:</a:t>
            </a:r>
            <a:r>
              <a:rPr lang="he-IL" dirty="0">
                <a:latin typeface="Arial" panose="020B0604020202020204" pitchFamily="34" charset="0"/>
              </a:rPr>
              <a:t> אל תיתנו למחיר "המקורי" הגבוה להטעות אתכם; בחנו את הערך האמיתי של המוצר ואת המחיר הסופי ללא קשר לגובה ההנחה המוצגת.</a:t>
            </a:r>
          </a:p>
          <a:p>
            <a:pPr algn="r" rtl="1">
              <a:buFont typeface="Arial" panose="020B0604020202020204" pitchFamily="34" charset="0"/>
              <a:buChar char="•"/>
              <a:defRPr/>
            </a:pPr>
            <a:r>
              <a:rPr lang="he-IL" b="1" dirty="0">
                <a:latin typeface="Arial" panose="020B0604020202020204" pitchFamily="34" charset="0"/>
              </a:rPr>
              <a:t>זהו את "אפקט הפיתיון":</a:t>
            </a:r>
            <a:r>
              <a:rPr lang="he-IL" dirty="0">
                <a:latin typeface="Arial" panose="020B0604020202020204" pitchFamily="34" charset="0"/>
              </a:rPr>
              <a:t> שימו לב למצבים שבהם נוספה אפשרות שלישית שנועדה רק כדי לגרום לאופציה היקרה ביותר להיראות משתלמת יותר.</a:t>
            </a:r>
          </a:p>
          <a:p>
            <a:pPr lvl="0" algn="r" rtl="1">
              <a:buFont typeface="Arial" panose="020B0604020202020204" pitchFamily="34" charset="0"/>
              <a:buChar char="•"/>
              <a:defRPr/>
            </a:pPr>
            <a:r>
              <a:rPr lang="he-IL" b="1" dirty="0">
                <a:latin typeface="Arial" panose="020B0604020202020204" pitchFamily="34" charset="0"/>
              </a:rPr>
              <a:t>אל תיכנעו להעדפת ההווה:</a:t>
            </a:r>
            <a:r>
              <a:rPr lang="he-IL" dirty="0">
                <a:latin typeface="Arial" panose="020B0604020202020204" pitchFamily="34" charset="0"/>
              </a:rPr>
              <a:t> המוח מעדיף סיפוק מיידי "כאן ועכשיו", לכן עצרו ושאלו את עצמכם האם הבחירה הזו מקדמת אתכם, או אם הרכישה כרגע פוגעת ביעד משמעותי יותר של ה"אני העתידי" שלכם.</a:t>
            </a:r>
          </a:p>
          <a:p>
            <a:pPr lvl="0" algn="r" rtl="1">
              <a:buFont typeface="Arial" panose="020B0604020202020204" pitchFamily="34" charset="0"/>
              <a:buChar char="•"/>
              <a:defRPr/>
            </a:pPr>
            <a:r>
              <a:rPr lang="he-IL" b="1" dirty="0">
                <a:latin typeface="Arial" panose="020B0604020202020204" pitchFamily="34" charset="0"/>
              </a:rPr>
              <a:t>אתגרו את ברירת המחדל:</a:t>
            </a:r>
            <a:r>
              <a:rPr lang="he-IL" dirty="0">
                <a:latin typeface="Arial" panose="020B0604020202020204" pitchFamily="34" charset="0"/>
              </a:rPr>
              <a:t> אל תישארו עם המצב הקיים (כמו מסלול בנק או חברת סלולר) רק בגלל שהשינוי דורש מאמץ; לעיתים קרובות ברירת המחדל אינה האופציה המשתלמת ביותר.</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e-IL" b="1"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הימנעו מאופטימיות יתר:</a:t>
            </a:r>
            <a:r>
              <a:rPr kumimoji="0" lang="he-IL"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 אל תתחייבו לתשלומים קבועים או מנויים (כמו לחדר כושר) על סמך האמונה המוטעית שהרגליכם ישתנו בקיצוניות בעתיד.</a:t>
            </a:r>
          </a:p>
          <a:p>
            <a:pPr marL="0" marR="0" lvl="0" indent="0" algn="r" defTabSz="914400" rtl="1"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he-IL" b="1"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היו "מסתפקים" ולא "ממקסמים":</a:t>
            </a:r>
            <a:r>
              <a:rPr kumimoji="0" lang="he-IL"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 בקניות יומיומיות, חפשו אופציה "מספיק טובה" במקום לבזבז זמן ואנרגיה יקרים בחיפוש אינסופי אחר הבחירה המושלמת (שמוביל לרוב לחרטה </a:t>
            </a:r>
            <a:r>
              <a:rPr kumimoji="0" lang="he-IL" b="0" i="0" u="none" strike="noStrike" kern="1200" cap="none" spc="0" normalizeH="0" baseline="0" noProof="0" dirty="0" err="1">
                <a:ln>
                  <a:noFill/>
                </a:ln>
                <a:solidFill>
                  <a:schemeClr val="tx1"/>
                </a:solidFill>
                <a:effectLst/>
                <a:uLnTx/>
                <a:uFillTx/>
                <a:latin typeface="Arial" panose="020B0604020202020204" pitchFamily="34" charset="0"/>
                <a:ea typeface="+mn-ea"/>
                <a:cs typeface="+mn-cs"/>
              </a:rPr>
              <a:t>ול</a:t>
            </a:r>
            <a:r>
              <a:rPr kumimoji="0" lang="he-IL" b="0" i="0" u="none" strike="noStrike" kern="1200" cap="none" spc="0" normalizeH="0" baseline="0" noProof="0" dirty="0">
                <a:ln>
                  <a:noFill/>
                </a:ln>
                <a:solidFill>
                  <a:schemeClr val="tx1"/>
                </a:solidFill>
                <a:effectLst/>
                <a:uLnTx/>
                <a:uFillTx/>
                <a:latin typeface="Arial" panose="020B0604020202020204" pitchFamily="34" charset="0"/>
                <a:ea typeface="+mn-ea"/>
                <a:cs typeface="+mn-cs"/>
              </a:rPr>
              <a:t>-FOMO).</a:t>
            </a:r>
          </a:p>
        </p:txBody>
      </p:sp>
      <p:sp>
        <p:nvSpPr>
          <p:cNvPr id="10" name="Freeform 3">
            <a:extLst>
              <a:ext uri="{FF2B5EF4-FFF2-40B4-BE49-F238E27FC236}">
                <a16:creationId xmlns:a16="http://schemas.microsoft.com/office/drawing/2014/main" id="{48935B34-6F9D-D340-1F10-488C5109903A}"/>
              </a:ext>
              <a:ext uri="{C183D7F6-B498-43B3-948B-1728B52AA6E4}">
                <adec:decorative xmlns:adec="http://schemas.microsoft.com/office/drawing/2017/decorative" val="1"/>
              </a:ext>
            </a:extLst>
          </p:cNvPr>
          <p:cNvSpPr/>
          <p:nvPr/>
        </p:nvSpPr>
        <p:spPr>
          <a:xfrm>
            <a:off x="832237" y="459095"/>
            <a:ext cx="16655663" cy="9368810"/>
          </a:xfrm>
          <a:custGeom>
            <a:avLst/>
            <a:gdLst/>
            <a:ahLst/>
            <a:cxnLst/>
            <a:rect l="l" t="t" r="r" b="b"/>
            <a:pathLst>
              <a:path w="16655663" h="9368810">
                <a:moveTo>
                  <a:pt x="0" y="0"/>
                </a:moveTo>
                <a:lnTo>
                  <a:pt x="16655663" y="0"/>
                </a:lnTo>
                <a:lnTo>
                  <a:pt x="16655663" y="9368810"/>
                </a:lnTo>
                <a:lnTo>
                  <a:pt x="0" y="9368810"/>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1852996" y="2348008"/>
            <a:ext cx="7725685" cy="7751296"/>
            <a:chOff x="0" y="0"/>
            <a:chExt cx="10300914" cy="10335062"/>
          </a:xfrm>
        </p:grpSpPr>
        <p:pic>
          <p:nvPicPr>
            <p:cNvPr id="4" name="Picture 4"/>
            <p:cNvPicPr>
              <a:picLocks noChangeAspect="1"/>
            </p:cNvPicPr>
            <p:nvPr/>
          </p:nvPicPr>
          <p:blipFill>
            <a:blip r:embed="rId2"/>
            <a:srcRect l="16776" r="16776"/>
            <a:stretch>
              <a:fillRect/>
            </a:stretch>
          </p:blipFill>
          <p:spPr>
            <a:xfrm>
              <a:off x="0" y="0"/>
              <a:ext cx="10300914" cy="10335062"/>
            </a:xfrm>
            <a:prstGeom prst="rect">
              <a:avLst/>
            </a:prstGeom>
          </p:spPr>
        </p:pic>
      </p:grpSp>
      <p:grpSp>
        <p:nvGrpSpPr>
          <p:cNvPr id="5" name="Group 5">
            <a:extLst>
              <a:ext uri="{C183D7F6-B498-43B3-948B-1728B52AA6E4}">
                <adec:decorative xmlns:adec="http://schemas.microsoft.com/office/drawing/2017/decorative" val="1"/>
              </a:ext>
            </a:extLst>
          </p:cNvPr>
          <p:cNvGrpSpPr/>
          <p:nvPr/>
        </p:nvGrpSpPr>
        <p:grpSpPr>
          <a:xfrm>
            <a:off x="9578681" y="2348008"/>
            <a:ext cx="7544226" cy="7751296"/>
            <a:chOff x="0" y="0"/>
            <a:chExt cx="1523830" cy="1565656"/>
          </a:xfrm>
        </p:grpSpPr>
        <p:sp>
          <p:nvSpPr>
            <p:cNvPr id="6" name="Freeform 6"/>
            <p:cNvSpPr/>
            <p:nvPr/>
          </p:nvSpPr>
          <p:spPr>
            <a:xfrm>
              <a:off x="0" y="0"/>
              <a:ext cx="1523831" cy="1565656"/>
            </a:xfrm>
            <a:custGeom>
              <a:avLst/>
              <a:gdLst/>
              <a:ahLst/>
              <a:cxnLst/>
              <a:rect l="l" t="t" r="r" b="b"/>
              <a:pathLst>
                <a:path w="1523831" h="1565656">
                  <a:moveTo>
                    <a:pt x="0" y="0"/>
                  </a:moveTo>
                  <a:lnTo>
                    <a:pt x="1523831" y="0"/>
                  </a:lnTo>
                  <a:lnTo>
                    <a:pt x="1523831" y="1565656"/>
                  </a:lnTo>
                  <a:lnTo>
                    <a:pt x="0" y="1565656"/>
                  </a:lnTo>
                  <a:close/>
                </a:path>
              </a:pathLst>
            </a:custGeom>
            <a:solidFill>
              <a:srgbClr val="FFFFFF"/>
            </a:solidFill>
            <a:ln w="85725" cap="sq">
              <a:solidFill>
                <a:srgbClr val="000000"/>
              </a:solidFill>
              <a:prstDash val="solid"/>
              <a:miter/>
            </a:ln>
          </p:spPr>
          <p:txBody>
            <a:bodyPr/>
            <a:lstStyle/>
            <a:p>
              <a:endParaRPr lang="he-IL" dirty="0">
                <a:latin typeface="Arial" panose="020B0604020202020204" pitchFamily="34" charset="0"/>
              </a:endParaRPr>
            </a:p>
          </p:txBody>
        </p:sp>
        <p:sp>
          <p:nvSpPr>
            <p:cNvPr id="7" name="TextBox 7"/>
            <p:cNvSpPr txBox="1"/>
            <p:nvPr/>
          </p:nvSpPr>
          <p:spPr>
            <a:xfrm>
              <a:off x="0" y="-47625"/>
              <a:ext cx="1523830" cy="1613281"/>
            </a:xfrm>
            <a:prstGeom prst="rect">
              <a:avLst/>
            </a:prstGeom>
          </p:spPr>
          <p:txBody>
            <a:bodyPr lIns="50800" tIns="50800" rIns="50800" bIns="50800" rtlCol="0" anchor="ctr"/>
            <a:lstStyle/>
            <a:p>
              <a:pPr algn="ctr">
                <a:lnSpc>
                  <a:spcPts val="3221"/>
                </a:lnSpc>
              </a:pPr>
              <a:endParaRPr dirty="0">
                <a:latin typeface="Arial" panose="020B0604020202020204" pitchFamily="34" charset="0"/>
              </a:endParaRPr>
            </a:p>
          </p:txBody>
        </p:sp>
      </p:grpSp>
      <p:grpSp>
        <p:nvGrpSpPr>
          <p:cNvPr id="8" name="Group 8">
            <a:extLst>
              <a:ext uri="{C183D7F6-B498-43B3-948B-1728B52AA6E4}">
                <adec:decorative xmlns:adec="http://schemas.microsoft.com/office/drawing/2017/decorative" val="1"/>
              </a:ext>
            </a:extLst>
          </p:cNvPr>
          <p:cNvGrpSpPr/>
          <p:nvPr/>
        </p:nvGrpSpPr>
        <p:grpSpPr>
          <a:xfrm>
            <a:off x="9652193" y="5877523"/>
            <a:ext cx="7393318" cy="4153536"/>
            <a:chOff x="0" y="0"/>
            <a:chExt cx="1493349" cy="838957"/>
          </a:xfrm>
        </p:grpSpPr>
        <p:sp>
          <p:nvSpPr>
            <p:cNvPr id="9" name="Freeform 9"/>
            <p:cNvSpPr/>
            <p:nvPr/>
          </p:nvSpPr>
          <p:spPr>
            <a:xfrm>
              <a:off x="0" y="0"/>
              <a:ext cx="1493349" cy="838957"/>
            </a:xfrm>
            <a:custGeom>
              <a:avLst/>
              <a:gdLst/>
              <a:ahLst/>
              <a:cxnLst/>
              <a:rect l="l" t="t" r="r" b="b"/>
              <a:pathLst>
                <a:path w="1493349" h="838957">
                  <a:moveTo>
                    <a:pt x="0" y="0"/>
                  </a:moveTo>
                  <a:lnTo>
                    <a:pt x="1493349" y="0"/>
                  </a:lnTo>
                  <a:lnTo>
                    <a:pt x="1493349" y="838957"/>
                  </a:lnTo>
                  <a:lnTo>
                    <a:pt x="0" y="838957"/>
                  </a:lnTo>
                  <a:close/>
                </a:path>
              </a:pathLst>
            </a:custGeom>
            <a:solidFill>
              <a:srgbClr val="BBD8D8"/>
            </a:solidFill>
          </p:spPr>
          <p:txBody>
            <a:bodyPr/>
            <a:lstStyle/>
            <a:p>
              <a:endParaRPr lang="he-IL" dirty="0">
                <a:latin typeface="Arial" panose="020B0604020202020204" pitchFamily="34" charset="0"/>
              </a:endParaRPr>
            </a:p>
          </p:txBody>
        </p:sp>
        <p:sp>
          <p:nvSpPr>
            <p:cNvPr id="10" name="TextBox 10"/>
            <p:cNvSpPr txBox="1"/>
            <p:nvPr/>
          </p:nvSpPr>
          <p:spPr>
            <a:xfrm>
              <a:off x="0" y="-47625"/>
              <a:ext cx="1493349" cy="886582"/>
            </a:xfrm>
            <a:prstGeom prst="rect">
              <a:avLst/>
            </a:prstGeom>
          </p:spPr>
          <p:txBody>
            <a:bodyPr lIns="50800" tIns="50800" rIns="50800" bIns="50800" rtlCol="0" anchor="ctr"/>
            <a:lstStyle/>
            <a:p>
              <a:pPr algn="ctr">
                <a:lnSpc>
                  <a:spcPts val="3221"/>
                </a:lnSpc>
              </a:pPr>
              <a:endParaRPr dirty="0">
                <a:latin typeface="Arial" panose="020B0604020202020204" pitchFamily="34" charset="0"/>
              </a:endParaRPr>
            </a:p>
          </p:txBody>
        </p:sp>
      </p:grpSp>
      <p:sp>
        <p:nvSpPr>
          <p:cNvPr id="12" name="TextBox 12"/>
          <p:cNvSpPr txBox="1">
            <a:spLocks noGrp="1"/>
          </p:cNvSpPr>
          <p:nvPr>
            <p:ph type="title" idx="4294967295"/>
          </p:nvPr>
        </p:nvSpPr>
        <p:spPr>
          <a:xfrm>
            <a:off x="10272520" y="2824726"/>
            <a:ext cx="6170289" cy="265747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1" eaLnBrk="1" fontAlgn="auto" latinLnBrk="0" hangingPunct="1">
              <a:lnSpc>
                <a:spcPts val="10440"/>
              </a:lnSpc>
              <a:spcBef>
                <a:spcPct val="0"/>
              </a:spcBef>
              <a:spcAft>
                <a:spcPts val="0"/>
              </a:spcAft>
              <a:buClrTx/>
              <a:buSzTx/>
              <a:buFontTx/>
              <a:buNone/>
              <a:tabLst/>
              <a:defRPr/>
            </a:pPr>
            <a:r>
              <a:rPr kumimoji="0" lang="he-IL" sz="8700" b="1" i="0" u="none" strike="noStrike" kern="1200" cap="none" spc="0" normalizeH="0" baseline="0" noProof="0" dirty="0">
                <a:ln>
                  <a:noFill/>
                </a:ln>
                <a:solidFill>
                  <a:srgbClr val="000000"/>
                </a:solidFill>
                <a:effectLst/>
                <a:uLnTx/>
                <a:uFillTx/>
                <a:latin typeface="Arial" panose="020B0604020202020204" pitchFamily="34" charset="0"/>
                <a:ea typeface="Assistant Bold"/>
                <a:cs typeface="Arial" panose="020B0604020202020204" pitchFamily="34" charset="0"/>
                <a:sym typeface="Assistant Bold"/>
                <a:rtl/>
              </a:rPr>
              <a:t>כעת ההחלטה בידיים שלכם:</a:t>
            </a:r>
            <a:r>
              <a:rPr kumimoji="0" lang="ar-EG" sz="8700" b="1" i="0" u="none" strike="noStrike" kern="1200" cap="none" spc="0" normalizeH="0" baseline="0" noProof="0" dirty="0">
                <a:ln>
                  <a:noFill/>
                </a:ln>
                <a:solidFill>
                  <a:srgbClr val="000000"/>
                </a:solidFill>
                <a:effectLst/>
                <a:uLnTx/>
                <a:uFillTx/>
                <a:latin typeface="Arial" panose="020B0604020202020204" pitchFamily="34" charset="0"/>
                <a:ea typeface="Assistant Bold"/>
                <a:cs typeface="Arial" panose="020B0604020202020204" pitchFamily="34" charset="0"/>
                <a:sym typeface="Assistant Bold"/>
                <a:rtl/>
              </a:rPr>
              <a:t> </a:t>
            </a:r>
          </a:p>
        </p:txBody>
      </p:sp>
      <p:sp>
        <p:nvSpPr>
          <p:cNvPr id="11" name="TextBox 11"/>
          <p:cNvSpPr txBox="1"/>
          <p:nvPr/>
        </p:nvSpPr>
        <p:spPr>
          <a:xfrm>
            <a:off x="10286259" y="6118882"/>
            <a:ext cx="6156549" cy="3284340"/>
          </a:xfrm>
          <a:prstGeom prst="rect">
            <a:avLst/>
          </a:prstGeom>
        </p:spPr>
        <p:txBody>
          <a:bodyPr lIns="0" tIns="0" rIns="0" bIns="0" rtlCol="0" anchor="t">
            <a:spAutoFit/>
          </a:bodyPr>
          <a:lstStyle/>
          <a:p>
            <a:pPr marL="0" lvl="0" indent="0" algn="ctr" rtl="1">
              <a:lnSpc>
                <a:spcPts val="8790"/>
              </a:lnSpc>
              <a:spcBef>
                <a:spcPct val="0"/>
              </a:spcBef>
            </a:pPr>
            <a:r>
              <a:rPr lang="he-IL" sz="6278" dirty="0">
                <a:solidFill>
                  <a:srgbClr val="000000"/>
                </a:solidFill>
                <a:latin typeface="Arial" panose="020B0604020202020204" pitchFamily="34" charset="0"/>
                <a:ea typeface="Assistant"/>
                <a:cs typeface="Arial" panose="020B0604020202020204" pitchFamily="34" charset="0"/>
                <a:sym typeface="Assistant"/>
                <a:rtl/>
              </a:rPr>
              <a:t>האם לפעול במודע, או לתת להטיה להחליט במקומכם.</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a:extLst>
              <a:ext uri="{C183D7F6-B498-43B3-948B-1728B52AA6E4}">
                <adec:decorative xmlns:adec="http://schemas.microsoft.com/office/drawing/2017/decorative" val="1"/>
              </a:ext>
            </a:extLst>
          </p:cNvPr>
          <p:cNvGrpSpPr/>
          <p:nvPr/>
        </p:nvGrpSpPr>
        <p:grpSpPr>
          <a:xfrm>
            <a:off x="-607104" y="-224857"/>
            <a:ext cx="18288000" cy="10287000"/>
            <a:chOff x="0" y="0"/>
            <a:chExt cx="24384000" cy="13716000"/>
          </a:xfrm>
        </p:grpSpPr>
        <p:sp>
          <p:nvSpPr>
            <p:cNvPr id="4" name="Freeform 4" descr="תמונה שמכילה סרט מצויר  התיאור נוצר באופן אוטומטי"/>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2"/>
              <a:stretch>
                <a:fillRect/>
              </a:stretch>
            </a:blipFill>
          </p:spPr>
          <p:txBody>
            <a:bodyPr/>
            <a:lstStyle/>
            <a:p>
              <a:endParaRPr lang="he-IL" dirty="0">
                <a:latin typeface="Arial" panose="020B0604020202020204" pitchFamily="34" charset="0"/>
              </a:endParaRPr>
            </a:p>
          </p:txBody>
        </p:sp>
      </p:grpSp>
      <p:grpSp>
        <p:nvGrpSpPr>
          <p:cNvPr id="5" name="Group 5">
            <a:extLst>
              <a:ext uri="{C183D7F6-B498-43B3-948B-1728B52AA6E4}">
                <adec:decorative xmlns:adec="http://schemas.microsoft.com/office/drawing/2017/decorative" val="1"/>
              </a:ext>
            </a:extLst>
          </p:cNvPr>
          <p:cNvGrpSpPr/>
          <p:nvPr/>
        </p:nvGrpSpPr>
        <p:grpSpPr>
          <a:xfrm>
            <a:off x="6322152" y="3480254"/>
            <a:ext cx="4096988" cy="3188522"/>
            <a:chOff x="0" y="0"/>
            <a:chExt cx="5462651" cy="4251363"/>
          </a:xfrm>
        </p:grpSpPr>
        <p:sp>
          <p:nvSpPr>
            <p:cNvPr id="6" name="Freeform 6"/>
            <p:cNvSpPr/>
            <p:nvPr/>
          </p:nvSpPr>
          <p:spPr>
            <a:xfrm>
              <a:off x="0" y="0"/>
              <a:ext cx="5462651" cy="4251325"/>
            </a:xfrm>
            <a:custGeom>
              <a:avLst/>
              <a:gdLst/>
              <a:ahLst/>
              <a:cxnLst/>
              <a:rect l="l" t="t" r="r" b="b"/>
              <a:pathLst>
                <a:path w="5462651" h="4251325">
                  <a:moveTo>
                    <a:pt x="0" y="2125726"/>
                  </a:moveTo>
                  <a:cubicBezTo>
                    <a:pt x="0" y="951738"/>
                    <a:pt x="1222883" y="0"/>
                    <a:pt x="2731262" y="0"/>
                  </a:cubicBezTo>
                  <a:cubicBezTo>
                    <a:pt x="4239641" y="0"/>
                    <a:pt x="5462651" y="951738"/>
                    <a:pt x="5462651" y="2125726"/>
                  </a:cubicBezTo>
                  <a:cubicBezTo>
                    <a:pt x="5462651" y="3299714"/>
                    <a:pt x="4239768" y="4251325"/>
                    <a:pt x="2731262" y="4251325"/>
                  </a:cubicBezTo>
                  <a:cubicBezTo>
                    <a:pt x="1222756" y="4251325"/>
                    <a:pt x="0" y="3299714"/>
                    <a:pt x="0" y="2125726"/>
                  </a:cubicBezTo>
                  <a:close/>
                </a:path>
              </a:pathLst>
            </a:custGeom>
            <a:solidFill>
              <a:srgbClr val="EFEFEF"/>
            </a:solidFill>
          </p:spPr>
          <p:txBody>
            <a:bodyPr/>
            <a:lstStyle/>
            <a:p>
              <a:endParaRPr lang="he-IL" dirty="0">
                <a:latin typeface="Arial" panose="020B0604020202020204" pitchFamily="34" charset="0"/>
              </a:endParaRPr>
            </a:p>
          </p:txBody>
        </p:sp>
      </p:grpSp>
      <p:sp>
        <p:nvSpPr>
          <p:cNvPr id="7" name="TextBox 7"/>
          <p:cNvSpPr txBox="1"/>
          <p:nvPr/>
        </p:nvSpPr>
        <p:spPr>
          <a:xfrm>
            <a:off x="6624230" y="2661833"/>
            <a:ext cx="4027884" cy="4330065"/>
          </a:xfrm>
          <a:prstGeom prst="rect">
            <a:avLst/>
          </a:prstGeom>
        </p:spPr>
        <p:txBody>
          <a:bodyPr lIns="0" tIns="0" rIns="0" bIns="0" rtlCol="0" anchor="t">
            <a:spAutoFit/>
          </a:bodyPr>
          <a:lstStyle/>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תודה!</a:t>
            </a:r>
          </a:p>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צוות הדרכת</a:t>
            </a:r>
          </a:p>
          <a:p>
            <a:pPr algn="ctr" rtl="1">
              <a:lnSpc>
                <a:spcPts val="11340"/>
              </a:lnSpc>
            </a:pPr>
            <a:r>
              <a:rPr lang="he-IL" sz="6300" b="1" dirty="0">
                <a:solidFill>
                  <a:srgbClr val="000000"/>
                </a:solidFill>
                <a:latin typeface="Arial" panose="020B0604020202020204" pitchFamily="34" charset="0"/>
                <a:ea typeface="Calibri (MS) Bold"/>
                <a:cs typeface="Arial" panose="020B0604020202020204" pitchFamily="34" charset="0"/>
                <a:sym typeface="Calibri (MS) Bold"/>
                <a:rtl/>
              </a:rPr>
              <a:t>חינוך פיננסי</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138</TotalTime>
  <Words>5056</Words>
  <Application>Microsoft Office PowerPoint</Application>
  <PresentationFormat>מותאם אישית</PresentationFormat>
  <Paragraphs>513</Paragraphs>
  <Slides>40</Slides>
  <Notes>34</Notes>
  <HiddenSlides>0</HiddenSlides>
  <MMClips>0</MMClips>
  <ScaleCrop>false</ScaleCrop>
  <HeadingPairs>
    <vt:vector size="6" baseType="variant">
      <vt:variant>
        <vt:lpstr>גופנים בשימוש</vt:lpstr>
      </vt:variant>
      <vt:variant>
        <vt:i4>3</vt:i4>
      </vt:variant>
      <vt:variant>
        <vt:lpstr>ערכת נושא</vt:lpstr>
      </vt:variant>
      <vt:variant>
        <vt:i4>1</vt:i4>
      </vt:variant>
      <vt:variant>
        <vt:lpstr>כותרות שקופיות</vt:lpstr>
      </vt:variant>
      <vt:variant>
        <vt:i4>40</vt:i4>
      </vt:variant>
    </vt:vector>
  </HeadingPairs>
  <TitlesOfParts>
    <vt:vector size="44" baseType="lpstr">
      <vt:lpstr>Rubik</vt:lpstr>
      <vt:lpstr>Arial</vt:lpstr>
      <vt:lpstr>Rubik Bold</vt:lpstr>
      <vt:lpstr>Office Theme</vt:lpstr>
      <vt:lpstr>מצגת של PowerPoint‏</vt:lpstr>
      <vt:lpstr>מצגת של PowerPoint‏</vt:lpstr>
      <vt:lpstr> משחק האולטימטום: רגש מול רציונליות</vt:lpstr>
      <vt:lpstr>היגיון ורגש נכנסים בתהליך קבלת ההחלטות!</vt:lpstr>
      <vt:lpstr>מצגת של PowerPoint‏</vt:lpstr>
      <vt:lpstr>מצגת של PowerPoint‏</vt:lpstr>
      <vt:lpstr>תרגיל: זהו באיזו מערכת מדובר</vt:lpstr>
      <vt:lpstr>איזו מערכת חשיבה אתם מפעילים?</vt:lpstr>
      <vt:lpstr>מצגת של PowerPoint‏</vt:lpstr>
      <vt:lpstr>שנאת הפסד וקביעת ברירת מחדל</vt:lpstr>
      <vt:lpstr>תהליך קבלת החלטות- דניאל כהנמן ועמוס טברסקי 1979</vt:lpstr>
      <vt:lpstr>מצגת של PowerPoint‏</vt:lpstr>
      <vt:lpstr>אחוז תורמי איברים באוכלוסיה</vt:lpstr>
      <vt:lpstr>מצגת של PowerPoint‏</vt:lpstr>
      <vt:lpstr>מצגת של PowerPoint‏</vt:lpstr>
      <vt:lpstr>מצגת של PowerPoint‏</vt:lpstr>
      <vt:lpstr>אז איך זה משפיע על קבלת ההחלטות?</vt:lpstr>
      <vt:lpstr>שנאת הפסד וקביעת ברירת מחדל</vt:lpstr>
      <vt:lpstr>הטיית אפקט העיגון</vt:lpstr>
      <vt:lpstr>הטיית אפקט העיגון</vt:lpstr>
      <vt:lpstr>הטיית אפקט העיגון</vt:lpstr>
      <vt:lpstr>הטיית אפקט הפיתיון</vt:lpstr>
      <vt:lpstr>הטיית אפקט הפיתיון</vt:lpstr>
      <vt:lpstr>הטיית אפקט הפיתיון</vt:lpstr>
      <vt:lpstr>הטיית העדפת ההווה</vt:lpstr>
      <vt:lpstr>הטיית העדפת ההווה</vt:lpstr>
      <vt:lpstr>הטיית העדפת ההווה</vt:lpstr>
      <vt:lpstr>הטיית אופטימיות יתר</vt:lpstr>
      <vt:lpstr>מצגת של PowerPoint‏</vt:lpstr>
      <vt:lpstr>פרדוקס הבחירה: ממקסמים מול מסתפקים</vt:lpstr>
      <vt:lpstr>פרדוקס הבחירה: ממקסמים מול מסתפקים</vt:lpstr>
      <vt:lpstr>פרדוקס הבחירה: ממקסמים מול מסתפקים</vt:lpstr>
      <vt:lpstr>איזה טיפוס הוא?</vt:lpstr>
      <vt:lpstr>מצגת של PowerPoint‏</vt:lpstr>
      <vt:lpstr>הדילמה של נועם: בין רגש להיגיון בקבלת החלטות קנייה</vt:lpstr>
      <vt:lpstr>מודל HALT</vt:lpstr>
      <vt:lpstr>מודל HALT</vt:lpstr>
      <vt:lpstr>8 טיפים לקבלת החלטות מושכלות</vt:lpstr>
      <vt:lpstr>כעת ההחלטה בידיים שלכם: </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מעודכן- קבלת החלטות</dc:title>
  <cp:lastModifiedBy>מאור בלילטי</cp:lastModifiedBy>
  <cp:revision>15</cp:revision>
  <dcterms:created xsi:type="dcterms:W3CDTF">2006-08-16T00:00:00Z</dcterms:created>
  <dcterms:modified xsi:type="dcterms:W3CDTF">2026-08-09T13:08:53Z</dcterms:modified>
  <dc:identifier>DAHMLTfqD4Y</dc:identifier>
</cp:coreProperties>
</file>