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Lst>
  <p:sldSz cy="10287000" cx="18288000"/>
  <p:notesSz cx="6858000" cy="9144000"/>
  <p:embeddedFontLst>
    <p:embeddedFont>
      <p:font typeface="Assistant"/>
      <p:regular r:id="rId44"/>
      <p:bold r:id="rId45"/>
    </p:embeddedFont>
    <p:embeddedFont>
      <p:font typeface="Rubik"/>
      <p:regular r:id="rId46"/>
      <p:bold r:id="rId47"/>
      <p:italic r:id="rId48"/>
      <p:boldItalic r:id="rId4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font" Target="fonts/Assistant-regular.fntdata"/><Relationship Id="rId43" Type="http://schemas.openxmlformats.org/officeDocument/2006/relationships/slide" Target="slides/slide38.xml"/><Relationship Id="rId46" Type="http://schemas.openxmlformats.org/officeDocument/2006/relationships/font" Target="fonts/Rubik-regular.fntdata"/><Relationship Id="rId45" Type="http://schemas.openxmlformats.org/officeDocument/2006/relationships/font" Target="fonts/Assistant-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Rubik-italic.fntdata"/><Relationship Id="rId47" Type="http://schemas.openxmlformats.org/officeDocument/2006/relationships/font" Target="fonts/Rubik-bold.fntdata"/><Relationship Id="rId49" Type="http://schemas.openxmlformats.org/officeDocument/2006/relationships/font" Target="fonts/Rubik-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iw-IL"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 name="Google Shape;86;p1:notes"/>
          <p:cNvSpPr/>
          <p:nvPr>
            <p:ph idx="2"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99" name="Google Shape;99;p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iw-IL" sz="1200">
                <a:solidFill>
                  <a:schemeClr val="dk1"/>
                </a:solidFill>
                <a:latin typeface="Calibri"/>
                <a:ea typeface="Calibri"/>
                <a:cs typeface="Calibri"/>
                <a:sym typeface="Calibri"/>
              </a:rPr>
              <a:t>1.7.2013</a:t>
            </a:r>
            <a:endParaRPr/>
          </a:p>
        </p:txBody>
      </p:sp>
      <p:sp>
        <p:nvSpPr>
          <p:cNvPr id="100" name="Google Shape;100;p2: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1" name="Google Shape;101;p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iw-IL"/>
              <a:t>قائمة الفعاليات للتدريب في الصف:</a:t>
            </a:r>
            <a:br>
              <a:rPr lang="iw-IL"/>
            </a:br>
            <a:r>
              <a:rPr lang="iw-IL"/>
              <a:t>الشراء الاندفاعي</a:t>
            </a:r>
            <a:br>
              <a:rPr lang="iw-IL"/>
            </a:br>
            <a:r>
              <a:rPr lang="iw-IL"/>
              <a:t>النظام 1 أثناء التنفيذ: تقف في طابور عند الصندوق وترى قطعة شوكولاتة أو علكة. يتعرف الدماغ على محفز اللحظة (ألوان بارزة، جوع خفيف) ويقرر في جزء من الثانية: "أريد هذا." هذا ليس حسابا للتكلفة مقابل الفائدة الغذائية.</a:t>
            </a:r>
            <a:br>
              <a:rPr lang="iw-IL"/>
            </a:br>
            <a:r>
              <a:rPr lang="iw-IL"/>
              <a:t>النظام 2 يعمل: تتوقف للحظة وتسأل: "هل هذا ضمن خطة نظامي الغذائي؟" أو "لدي بالفعل علبة علكة في حقيبتي". هنا يتطلب الأمر جهدا ذهنيا لإيقاف الدافع التلقائي.</a:t>
            </a:r>
            <a:br>
              <a:rPr lang="iw-IL"/>
            </a:br>
            <a:r>
              <a:rPr lang="iw-IL"/>
              <a:t>2. استراتيجية التسعير (انحياز المرساة)</a:t>
            </a:r>
            <a:br>
              <a:rPr lang="iw-IL"/>
            </a:br>
            <a:r>
              <a:rPr lang="iw-IL"/>
              <a:t>النظام 1 يعمل: ترى منتجا كان سعره الأصلي 500 شيكل والآن 299 نيشن. يقفز النظام 1 إلى الاستنتاج: "إنها صفقة رائعة!"</a:t>
            </a:r>
            <a:br>
              <a:rPr lang="iw-IL"/>
            </a:br>
            <a:r>
              <a:rPr lang="iw-IL"/>
              <a:t>النظام 2 في العمل: تتحقق مما إذا كان المنتج يباع في مكان آخر مقابل 250 شيكل دون "بيع"، أو تتحقق مما إذا كنت بحاجة فعلا لهذا المنتج في الوقت الحالي، بغض النظر عن مبلغ الخصم.</a:t>
            </a:r>
            <a:br>
              <a:rPr lang="iw-IL"/>
            </a:br>
            <a:r>
              <a:rPr lang="iw-IL"/>
              <a:t>3. تأثير الندرة (مخزون محدود)</a:t>
            </a:r>
            <a:br>
              <a:rPr lang="iw-IL"/>
            </a:br>
            <a:r>
              <a:rPr lang="iw-IL"/>
              <a:t>النظام 1 قيد التشغيل: يعرض موقع حجز الفنادق رسالة باللون الأحمر: "تبقى غرفة أخيرة في هذه التواريخ!". يدخل النظام 1 في وضع "القتال أو الهروب" (FOMO) ويحثك على الحجز فورا حتى لا تفقد الفرصة.</a:t>
            </a:r>
            <a:br>
              <a:rPr lang="iw-IL"/>
            </a:br>
            <a:r>
              <a:rPr lang="iw-IL"/>
              <a:t>النظام 2 في العمل: تتوقف لتتحقق مما إذا كان هذا أسلوب تسويقي شائع، وتفحص فنادق مماثلة في المنطقة، وتتأكد من أن السعر عادل بالفعل وليس مبالغا فيه بسبب الضغط.</a:t>
            </a:r>
            <a:br>
              <a:rPr lang="iw-IL"/>
            </a:br>
            <a:r>
              <a:rPr lang="iw-IL"/>
              <a:t>4. الاستثمارات وسوق الأسهم (على مستوى المستهلك الخاص)</a:t>
            </a:r>
            <a:br>
              <a:rPr lang="iw-IL"/>
            </a:br>
            <a:r>
              <a:rPr lang="iw-IL"/>
              <a:t>النظام 1 في العمل: سهم شركة معروفة ينخفض بشكل حاد بسبب عنوان سلبي في الأخبار. رد الفعل التلقائي هو الخوف، والدافع الفوري هو بيع كل شيء من أجل "إنقاذ ما تبقى".</a:t>
            </a:r>
            <a:br>
              <a:rPr lang="iw-IL"/>
            </a:br>
            <a:r>
              <a:rPr lang="iw-IL"/>
              <a:t>النظام 2 أثناء التنفيذ: التحليل الأساسي لتقارير الشركة، فهم نموذج الإيرادات وتحديد ما إذا كان الانخفاض مجرد ضوضاء عابرة أم تغير جوهري في قيمة الشركة. هذه عملية تتعارض مع غريزة البقاء.</a:t>
            </a:r>
            <a:endParaRPr/>
          </a:p>
        </p:txBody>
      </p:sp>
      <p:sp>
        <p:nvSpPr>
          <p:cNvPr id="102" name="Google Shape;102;p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103" name="Google Shape;103;p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r>
              <a:rPr lang="iw-IL" sz="1200">
                <a:solidFill>
                  <a:schemeClr val="dk1"/>
                </a:solidFill>
                <a:latin typeface="Calibri"/>
                <a:ea typeface="Calibri"/>
                <a:cs typeface="Calibri"/>
                <a:sym typeface="Calibri"/>
              </a:rPr>
              <a:t>‹#›</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109" name="Google Shape;109;p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iw-IL" sz="1200">
                <a:solidFill>
                  <a:schemeClr val="dk1"/>
                </a:solidFill>
                <a:latin typeface="Calibri"/>
                <a:ea typeface="Calibri"/>
                <a:cs typeface="Calibri"/>
                <a:sym typeface="Calibri"/>
              </a:rPr>
              <a:t>1.7.2013</a:t>
            </a:r>
            <a:endParaRPr/>
          </a:p>
        </p:txBody>
      </p:sp>
      <p:sp>
        <p:nvSpPr>
          <p:cNvPr id="110" name="Google Shape;110;p3: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1" name="Google Shape;111;p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iw-IL"/>
              <a:t>هدف اللعبة:</a:t>
            </a:r>
            <a:br>
              <a:rPr lang="iw-IL"/>
            </a:br>
            <a:r>
              <a:rPr lang="iw-IL"/>
              <a:t>لإظهار أن تصورنا ل "العدالة" و"الإنصاف" يؤثر على القرارات المالية، وأحيانا يتعارض مع المنطق الرياضي الجاف.</a:t>
            </a:r>
            <a:br>
              <a:rPr lang="iw-IL"/>
            </a:br>
            <a:r>
              <a:rPr lang="iw-IL"/>
              <a:t>طالبان:</a:t>
            </a:r>
            <a:br>
              <a:rPr lang="iw-IL"/>
            </a:br>
            <a:r>
              <a:rPr lang="iw-IL"/>
              <a:t>المقدم: الشخص الذي يقرر كيفية توزيع المال.</a:t>
            </a:r>
            <a:br>
              <a:rPr lang="iw-IL"/>
            </a:br>
            <a:r>
              <a:rPr lang="iw-IL"/>
              <a:t>المستجيب: الشخص الذي يقرر قبول العرض أو رفضه.</a:t>
            </a:r>
            <a:br>
              <a:rPr lang="iw-IL"/>
            </a:br>
            <a:r>
              <a:rPr lang="iw-IL"/>
              <a:t>💰 المعدات</a:t>
            </a:r>
            <a:br>
              <a:rPr lang="iw-IL"/>
            </a:br>
            <a:r>
              <a:rPr lang="iw-IL"/>
              <a:t>ورقة نقدية بقيمة 100 شيكل (وهمي).</a:t>
            </a:r>
            <a:br>
              <a:rPr lang="iw-IL"/>
            </a:br>
            <a:r>
              <a:rPr lang="iw-IL"/>
              <a:t>📋 مجرى اللعبة</a:t>
            </a:r>
            <a:br>
              <a:rPr lang="iw-IL"/>
            </a:br>
            <a:r>
              <a:rPr lang="iw-IL"/>
              <a:t>المزايد: يحصل المزايد على 100 نيشن، ويجب أن يعرض على المدعى عليه أي مبلغ من أصل 100 (على سبيل المثال: "آخذ 70 وأعطيك 30").</a:t>
            </a:r>
            <a:br>
              <a:rPr lang="iw-IL"/>
            </a:br>
            <a:r>
              <a:rPr lang="iw-IL"/>
              <a:t>ملاحظة: يجب أن يكون القسم 100. لا يمكن للمزايد أن يزايد بسعر 0 (يجب أن يزايد على الأقل 1 شيكل).</a:t>
            </a:r>
            <a:br>
              <a:rPr lang="iw-IL"/>
            </a:br>
            <a:r>
              <a:rPr lang="iw-IL"/>
              <a:t>القرار: يستمع المدعى عليه إلى الاقتراح ويجب عليه اختيار أحد خيارين:</a:t>
            </a:r>
            <a:br>
              <a:rPr lang="iw-IL"/>
            </a:br>
            <a:r>
              <a:rPr lang="iw-IL"/>
              <a:t>"نعم" (قبول العرض): يتم توزيع المال تماما كما هو معروض. يحتفظ المزايد بحصته ويحصل المدعي على حصته.</a:t>
            </a:r>
            <a:br>
              <a:rPr lang="iw-IL"/>
            </a:br>
            <a:r>
              <a:rPr lang="iw-IL"/>
              <a:t>"لا" (رفض العرض): لا أحد يحصل على شيء. ال 100 شيكل يعود إلى "البنك".</a:t>
            </a:r>
            <a:br>
              <a:rPr lang="iw-IL"/>
            </a:br>
            <a:r>
              <a:rPr lang="iw-IL"/>
              <a:t>القانون الحديدي: لا مفاوضات. هناك اقتراح واحد وإجابة واحدة فقط.</a:t>
            </a:r>
            <a:br>
              <a:rPr lang="iw-IL"/>
            </a:br>
            <a:r>
              <a:rPr lang="iw-IL"/>
              <a:t>مناقشة ما بعد المباراة (الجزء الأهم!):</a:t>
            </a:r>
            <a:br>
              <a:rPr lang="iw-IL"/>
            </a:br>
            <a:r>
              <a:rPr lang="iw-IL"/>
              <a:t>للمعلقين الذين رفضوا (قالوا "لا"): لماذا أجلتموها؟ فبعد كل شيء، عشرة شقيلات أكثر من صفر! عقليا، من الأفضل قبول أي مبلغ.</a:t>
            </a:r>
            <a:br>
              <a:rPr lang="iw-IL"/>
            </a:br>
            <a:r>
              <a:rPr lang="iw-IL"/>
              <a:t>الإجابة المتوقعة: "لم يكن بيير،" "لقد أهانني بعرض منخفض." إنه النظام 1 (العاطفة) في العمل.</a:t>
            </a:r>
            <a:br>
              <a:rPr lang="iw-IL"/>
            </a:br>
            <a:r>
              <a:rPr lang="iw-IL"/>
              <a:t>إلى المزايدين: كيف حددتم المبلغ؟ هل حاولت أن تكون منصفا أم كنت تخشى أن يغضب الطرف الآخر ويعرقل الصفقة؟</a:t>
            </a:r>
            <a:endParaRPr/>
          </a:p>
        </p:txBody>
      </p:sp>
      <p:sp>
        <p:nvSpPr>
          <p:cNvPr id="112" name="Google Shape;112;p3: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113" name="Google Shape;113;p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r>
              <a:rPr lang="iw-IL" sz="1200">
                <a:solidFill>
                  <a:schemeClr val="dk1"/>
                </a:solidFill>
                <a:latin typeface="Calibri"/>
                <a:ea typeface="Calibri"/>
                <a:cs typeface="Calibri"/>
                <a:sym typeface="Calibri"/>
              </a:rPr>
              <a:t>‹#›</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119" name="Google Shape;119;p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iw-IL" sz="1200">
                <a:solidFill>
                  <a:schemeClr val="dk1"/>
                </a:solidFill>
                <a:latin typeface="Calibri"/>
                <a:ea typeface="Calibri"/>
                <a:cs typeface="Calibri"/>
                <a:sym typeface="Calibri"/>
              </a:rPr>
              <a:t>1.7.2013</a:t>
            </a:r>
            <a:endParaRPr/>
          </a:p>
        </p:txBody>
      </p:sp>
      <p:sp>
        <p:nvSpPr>
          <p:cNvPr id="120" name="Google Shape;120;p4: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1" name="Google Shape;121;p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iw-IL"/>
              <a:t>صعوبة البشر هي اتخاذ إجراءات. الأمهات السلبيات وهدف التعليم المالي هو جعل الناس نشطين.</a:t>
            </a:r>
            <a:br>
              <a:rPr lang="iw-IL"/>
            </a:br>
            <a:r>
              <a:rPr lang="iw-IL"/>
              <a:t>مثال على السلبية: الانتقال الى  يس، البنوك، نتفليكس... غالبا لا ينجح الطلاب في تخصص لمجرد أنهم يتجنبون توقيع المعلم.</a:t>
            </a:r>
            <a:endParaRPr/>
          </a:p>
        </p:txBody>
      </p:sp>
      <p:sp>
        <p:nvSpPr>
          <p:cNvPr id="122" name="Google Shape;122;p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123" name="Google Shape;123;p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r>
              <a:rPr lang="iw-IL" sz="1200">
                <a:solidFill>
                  <a:schemeClr val="dk1"/>
                </a:solidFill>
                <a:latin typeface="Calibri"/>
                <a:ea typeface="Calibri"/>
                <a:cs typeface="Calibri"/>
                <a:sym typeface="Calibri"/>
              </a:rPr>
              <a:t>‹#›</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5: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132" name="Google Shape;132;p5: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iw-IL" sz="1200">
                <a:solidFill>
                  <a:schemeClr val="dk1"/>
                </a:solidFill>
                <a:latin typeface="Calibri"/>
                <a:ea typeface="Calibri"/>
                <a:cs typeface="Calibri"/>
                <a:sym typeface="Calibri"/>
              </a:rPr>
              <a:t>1.7.2013</a:t>
            </a:r>
            <a:endParaRPr/>
          </a:p>
        </p:txBody>
      </p:sp>
      <p:sp>
        <p:nvSpPr>
          <p:cNvPr id="133" name="Google Shape;133;p5: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4" name="Google Shape;134;p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iw-IL"/>
              <a:t>لغز الدفتر والقلم</a:t>
            </a:r>
            <a:br>
              <a:rPr lang="iw-IL"/>
            </a:br>
            <a:r>
              <a:rPr lang="iw-IL"/>
              <a:t>اللغز التالي لديه فقط 20 ثانية للإجابة.</a:t>
            </a:r>
            <a:br>
              <a:rPr lang="iw-IL"/>
            </a:br>
            <a:r>
              <a:rPr lang="iw-IL"/>
              <a:t>يقدم المعلم الطلاب</a:t>
            </a:r>
            <a:br>
              <a:rPr lang="iw-IL"/>
            </a:br>
            <a:r>
              <a:rPr lang="iw-IL"/>
              <a:t>دفتر ملاحظات وقلم كلفا معا 11 شيكل.</a:t>
            </a:r>
            <a:br>
              <a:rPr lang="iw-IL"/>
            </a:br>
            <a:r>
              <a:rPr lang="iw-IL"/>
              <a:t>سعر الدفتر 10 شيكل أكثر من القلم. كم يكلف القلم؟</a:t>
            </a:r>
            <a:br>
              <a:rPr lang="iw-IL"/>
            </a:br>
            <a:r>
              <a:rPr lang="iw-IL"/>
              <a:t>بعد أن يجيب الطلاب، يسأل المعلم: "لماذا تعتقد أن الأغلبية أجابت 1؟"</a:t>
            </a:r>
            <a:br>
              <a:rPr lang="iw-IL"/>
            </a:br>
            <a:r>
              <a:rPr lang="iw-IL"/>
              <a:t>هذه إجابة بديهية وسريعة تنبع من النظام 1 – النظام سريع التفكير.</a:t>
            </a:r>
            <a:br>
              <a:rPr lang="iw-IL"/>
            </a:br>
            <a:r>
              <a:rPr lang="iw-IL"/>
              <a:t>لكن إذا توقفت وتحققت وأعدت الحساب، ستجد أن الإجابة الصحيحة هي 0.50 نيشن.</a:t>
            </a:r>
            <a:endParaRPr/>
          </a:p>
        </p:txBody>
      </p:sp>
      <p:sp>
        <p:nvSpPr>
          <p:cNvPr id="135" name="Google Shape;135;p5: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136" name="Google Shape;136;p5: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r>
              <a:rPr lang="iw-IL" sz="1200">
                <a:solidFill>
                  <a:schemeClr val="dk1"/>
                </a:solidFill>
                <a:latin typeface="Calibri"/>
                <a:ea typeface="Calibri"/>
                <a:cs typeface="Calibri"/>
                <a:sym typeface="Calibri"/>
              </a:rPr>
              <a:t>‹#›</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5" name="Google Shape;145;p6:notes"/>
          <p:cNvSpPr/>
          <p:nvPr>
            <p:ph idx="2"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7: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159" name="Google Shape;159;p7: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iw-IL" sz="1200">
                <a:solidFill>
                  <a:schemeClr val="dk1"/>
                </a:solidFill>
                <a:latin typeface="Calibri"/>
                <a:ea typeface="Calibri"/>
                <a:cs typeface="Calibri"/>
                <a:sym typeface="Calibri"/>
              </a:rPr>
              <a:t>1.7.2013</a:t>
            </a:r>
            <a:endParaRPr/>
          </a:p>
        </p:txBody>
      </p:sp>
      <p:sp>
        <p:nvSpPr>
          <p:cNvPr id="160" name="Google Shape;160;p7: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1" name="Google Shape;161;p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iw-IL"/>
              <a:t>قائمة الفعاليات للتدريب في الصف:</a:t>
            </a:r>
            <a:br>
              <a:rPr lang="iw-IL"/>
            </a:br>
            <a:r>
              <a:rPr lang="iw-IL"/>
              <a:t>الشراء الاندفاعي</a:t>
            </a:r>
            <a:br>
              <a:rPr lang="iw-IL"/>
            </a:br>
            <a:r>
              <a:rPr lang="iw-IL"/>
              <a:t>النظام 1 أثناء التنفيذ: تقف في طابور عند الصندوق وترى قطعة شوكولاتة أو علكة. يتعرف الدماغ على محفز اللحظة (ألوان بارزة، جوع خفيف) ويقرر في جزء من الثانية: "أريد هذا." هذا ليس حسابا للتكلفة مقابل الفائدة الغذائية.</a:t>
            </a:r>
            <a:br>
              <a:rPr lang="iw-IL"/>
            </a:br>
            <a:r>
              <a:rPr lang="iw-IL"/>
              <a:t>النظام 2 يعمل: تتوقف للحظة وتسأل: "هل هذا ضمن خطة نظامي الغذائي؟" أو "لدي بالفعل علبة علكة في حقيبتي". هنا يتطلب الأمر جهدا ذهنيا لإيقاف الدافع التلقائي.</a:t>
            </a:r>
            <a:br>
              <a:rPr lang="iw-IL"/>
            </a:br>
            <a:r>
              <a:rPr lang="iw-IL"/>
              <a:t>2. استراتيجية التسعير (انحياز المرساة)</a:t>
            </a:r>
            <a:br>
              <a:rPr lang="iw-IL"/>
            </a:br>
            <a:r>
              <a:rPr lang="iw-IL"/>
              <a:t>النظام 1 يعمل: ترى منتجا كان سعره الأصلي 500 شيكل والآن 299 نيشن. يقفز النظام 1 إلى الاستنتاج: "إنها صفقة رائعة!"</a:t>
            </a:r>
            <a:br>
              <a:rPr lang="iw-IL"/>
            </a:br>
            <a:r>
              <a:rPr lang="iw-IL"/>
              <a:t>النظام 2 في العمل: تتحقق مما إذا كان المنتج يباع في مكان آخر مقابل 250 شيكل دون "بيع"، أو تتحقق مما إذا كنت بحاجة فعلا لهذا المنتج في الوقت الحالي، بغض النظر عن مبلغ الخصم.</a:t>
            </a:r>
            <a:br>
              <a:rPr lang="iw-IL"/>
            </a:br>
            <a:r>
              <a:rPr lang="iw-IL"/>
              <a:t>3. تأثير الندرة (مخزون محدود)</a:t>
            </a:r>
            <a:br>
              <a:rPr lang="iw-IL"/>
            </a:br>
            <a:r>
              <a:rPr lang="iw-IL"/>
              <a:t>النظام 1 قيد التشغيل: يعرض موقع حجز الفنادق رسالة باللون الأحمر: "تبقى غرفة أخيرة في هذه التواريخ!". يدخل النظام 1 في وضع "القتال أو الهروب" (FOMO) ويحثك على الحجز فورا حتى لا تفقد الفرصة.</a:t>
            </a:r>
            <a:br>
              <a:rPr lang="iw-IL"/>
            </a:br>
            <a:r>
              <a:rPr lang="iw-IL"/>
              <a:t>النظام 2 في العمل: تتوقف لتتحقق مما إذا كان هذا أسلوب تسويقي شائع، وتفحص فنادق مماثلة في المنطقة، وتتأكد من أن السعر عادل بالفعل وليس مبالغا فيه بسبب الضغط.</a:t>
            </a:r>
            <a:br>
              <a:rPr lang="iw-IL"/>
            </a:br>
            <a:r>
              <a:rPr lang="iw-IL"/>
              <a:t>4. الاستثمارات وسوق الأسهم (على مستوى المستهلك الخاص)</a:t>
            </a:r>
            <a:br>
              <a:rPr lang="iw-IL"/>
            </a:br>
            <a:r>
              <a:rPr lang="iw-IL"/>
              <a:t>النظام 1 في العمل: سهم شركة معروفة ينخفض بشكل حاد بسبب عنوان سلبي في الأخبار. رد الفعل التلقائي هو الخوف، والدافع الفوري هو بيع كل شيء من أجل "إنقاذ ما تبقى".</a:t>
            </a:r>
            <a:br>
              <a:rPr lang="iw-IL"/>
            </a:br>
            <a:r>
              <a:rPr lang="iw-IL"/>
              <a:t>النظام 2 أثناء التنفيذ: التحليل الأساسي لتقارير الشركة، فهم نموذج الإيرادات وتحديد ما إذا كان الانخفاض مجرد ضوضاء عابرة أم تغير جوهري في قيمة الشركة. هذه عملية تتعارض مع غريزة البقاء.</a:t>
            </a:r>
            <a:endParaRPr/>
          </a:p>
        </p:txBody>
      </p:sp>
      <p:sp>
        <p:nvSpPr>
          <p:cNvPr id="162" name="Google Shape;162;p7: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163" name="Google Shape;163;p7: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r>
              <a:rPr lang="iw-IL" sz="1200">
                <a:solidFill>
                  <a:schemeClr val="dk1"/>
                </a:solidFill>
                <a:latin typeface="Calibri"/>
                <a:ea typeface="Calibri"/>
                <a:cs typeface="Calibri"/>
                <a:sym typeface="Calibri"/>
              </a:rPr>
              <a:t>‹#›</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8: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172" name="Google Shape;172;p8: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iw-IL" sz="1200">
                <a:solidFill>
                  <a:schemeClr val="dk1"/>
                </a:solidFill>
                <a:latin typeface="Calibri"/>
                <a:ea typeface="Calibri"/>
                <a:cs typeface="Calibri"/>
                <a:sym typeface="Calibri"/>
              </a:rPr>
              <a:t>1.7.2013</a:t>
            </a:r>
            <a:endParaRPr/>
          </a:p>
        </p:txBody>
      </p:sp>
      <p:sp>
        <p:nvSpPr>
          <p:cNvPr id="173" name="Google Shape;173;p8: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4" name="Google Shape;174;p8: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iw-IL"/>
              <a:t>2. تحيز تأثير التثبيت – يميل دماغنا إلى الاعتماد بشكل مفرط على أول معلومة يتلقاها ("المرساة").</a:t>
            </a:r>
            <a:br>
              <a:rPr lang="iw-IL"/>
            </a:br>
            <a:r>
              <a:rPr lang="iw-IL"/>
              <a:t>تمرين سريع: متطوعان، كل منهما يتلقى تمرينا على الصفحة ويطلب منهما تقييم النتيجة بسرعة.</a:t>
            </a:r>
            <a:br>
              <a:rPr lang="iw-IL"/>
            </a:br>
            <a:r>
              <a:rPr lang="iw-IL"/>
              <a:t>الطالب 1 يحصل على التمرين: 1x2x3x4x5x6x7x8 </a:t>
            </a:r>
            <a:br>
              <a:rPr lang="iw-IL"/>
            </a:br>
            <a:r>
              <a:rPr lang="iw-IL"/>
              <a:t>الطالب ب يتلقى التمرين: 8x7x6x5x4x3x2x1. </a:t>
            </a:r>
            <a:br>
              <a:rPr lang="iw-IL"/>
            </a:br>
            <a:r>
              <a:rPr lang="iw-IL"/>
              <a:t>النتائج:</a:t>
            </a:r>
            <a:br>
              <a:rPr lang="iw-IL"/>
            </a:br>
            <a:r>
              <a:rPr lang="iw-IL"/>
              <a:t>الطالب أ يعطي تقديرا أقل بكثير من الطالب ب، بسبب انخفاض "المرساة" في بداية التمرين.</a:t>
            </a:r>
            <a:br>
              <a:rPr lang="iw-IL"/>
            </a:br>
            <a:r>
              <a:rPr lang="iw-IL"/>
              <a:t>أين يلتقي هذا في عالم الاستهلاكية؟</a:t>
            </a:r>
            <a:br>
              <a:rPr lang="iw-IL"/>
            </a:br>
            <a:r>
              <a:rPr lang="iw-IL"/>
              <a:t>مثال 1: سعر البنطلونات</a:t>
            </a:r>
            <a:br>
              <a:rPr lang="iw-IL"/>
            </a:br>
            <a:r>
              <a:rPr lang="iw-IL"/>
              <a:t>يعرض المعلم طرق التسعير على اللوحة</a:t>
            </a:r>
            <a:br>
              <a:rPr lang="iw-IL"/>
            </a:br>
            <a:r>
              <a:rPr lang="iw-IL"/>
              <a:t>صورة لسعر كان 500 وانخفض إلى 250.</a:t>
            </a:r>
            <a:br>
              <a:rPr lang="iw-IL"/>
            </a:br>
            <a:r>
              <a:rPr lang="iw-IL"/>
              <a:t>سؤال: لماذا يميل الناس إلى الشراء عندما ينخفض السعر؟</a:t>
            </a:r>
            <a:br>
              <a:rPr lang="iw-IL"/>
            </a:br>
            <a:r>
              <a:rPr lang="iw-IL"/>
              <a:t>الخلاصة: عندما ترى سعرا "أصليا" قدره 500 شيكل وسعر "بيع" 250 شيكل، فإن ال 500 هو الأساس الأساسي. حتى لو كان المنتج يساوي فقط 100 شيكل شكلي، فجأة 250 تبدو صفقة مجنونة بالنسبة لك.</a:t>
            </a:r>
            <a:endParaRPr/>
          </a:p>
        </p:txBody>
      </p:sp>
      <p:sp>
        <p:nvSpPr>
          <p:cNvPr id="175" name="Google Shape;175;p8: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176" name="Google Shape;176;p8: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r>
              <a:rPr lang="iw-IL" sz="1200">
                <a:solidFill>
                  <a:schemeClr val="dk1"/>
                </a:solidFill>
                <a:latin typeface="Calibri"/>
                <a:ea typeface="Calibri"/>
                <a:cs typeface="Calibri"/>
                <a:sym typeface="Calibri"/>
              </a:rPr>
              <a: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185" name="Google Shape;185;p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iw-IL" sz="1200">
                <a:solidFill>
                  <a:schemeClr val="dk1"/>
                </a:solidFill>
                <a:latin typeface="Calibri"/>
                <a:ea typeface="Calibri"/>
                <a:cs typeface="Calibri"/>
                <a:sym typeface="Calibri"/>
              </a:rPr>
              <a:t>1.7.2013</a:t>
            </a:r>
            <a:endParaRPr/>
          </a:p>
        </p:txBody>
      </p:sp>
      <p:sp>
        <p:nvSpPr>
          <p:cNvPr id="186" name="Google Shape;186;p9: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7" name="Google Shape;187;p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iw-IL"/>
              <a:t>قائمة الفعاليات للتدريب في الصف:</a:t>
            </a:r>
            <a:br>
              <a:rPr lang="iw-IL"/>
            </a:br>
            <a:r>
              <a:rPr lang="iw-IL"/>
              <a:t>الشراء الاندفاعي</a:t>
            </a:r>
            <a:br>
              <a:rPr lang="iw-IL"/>
            </a:br>
            <a:r>
              <a:rPr lang="iw-IL"/>
              <a:t>النظام 1 أثناء التنفيذ: تقف في طابور عند الصندوق وترى قطعة شوكولاتة أو علكة. يتعرف الدماغ على محفز اللحظة (ألوان بارزة، جوع خفيف) ويقرر في جزء من الثانية: "أريد هذا." هذا ليس حسابا للتكلفة مقابل الفائدة الغذائية.</a:t>
            </a:r>
            <a:br>
              <a:rPr lang="iw-IL"/>
            </a:br>
            <a:r>
              <a:rPr lang="iw-IL"/>
              <a:t>النظام 2 يعمل: تتوقف للحظة وتسأل: "هل هذا ضمن خطة نظامي الغذائي؟" أو "لدي بالفعل علبة علكة في حقيبتي". هنا يتطلب الأمر جهدا ذهنيا لإيقاف الدافع التلقائي.</a:t>
            </a:r>
            <a:br>
              <a:rPr lang="iw-IL"/>
            </a:br>
            <a:r>
              <a:rPr lang="iw-IL"/>
              <a:t>2. استراتيجية التسعير (انحياز المرساة)</a:t>
            </a:r>
            <a:br>
              <a:rPr lang="iw-IL"/>
            </a:br>
            <a:r>
              <a:rPr lang="iw-IL"/>
              <a:t>النظام 1 يعمل: ترى منتجا كان سعره الأصلي 500 شيكل والآن 299 نيشن. يقفز النظام 1 إلى الاستنتاج: "إنها صفقة رائعة!"</a:t>
            </a:r>
            <a:br>
              <a:rPr lang="iw-IL"/>
            </a:br>
            <a:r>
              <a:rPr lang="iw-IL"/>
              <a:t>النظام 2 في العمل: تتحقق مما إذا كان المنتج يباع في مكان آخر مقابل 250 شيكل دون "بيع"، أو تتحقق مما إذا كنت بحاجة فعلا لهذا المنتج في الوقت الحالي، بغض النظر عن مبلغ الخصم.</a:t>
            </a:r>
            <a:br>
              <a:rPr lang="iw-IL"/>
            </a:br>
            <a:r>
              <a:rPr lang="iw-IL"/>
              <a:t>3. تأثير الندرة (مخزون محدود)</a:t>
            </a:r>
            <a:br>
              <a:rPr lang="iw-IL"/>
            </a:br>
            <a:r>
              <a:rPr lang="iw-IL"/>
              <a:t>النظام 1 قيد التشغيل: يعرض موقع حجز الفنادق رسالة باللون الأحمر: "تبقى غرفة أخيرة في هذه التواريخ!". يدخل النظام 1 في وضع "القتال أو الهروب" (FOMO) ويحثك على الحجز فورا حتى لا تفقد الفرصة.</a:t>
            </a:r>
            <a:br>
              <a:rPr lang="iw-IL"/>
            </a:br>
            <a:r>
              <a:rPr lang="iw-IL"/>
              <a:t>النظام 2 في العمل: تتوقف لتتحقق مما إذا كان هذا أسلوب تسويقي شائع، وتفحص فنادق مماثلة في المنطقة، وتتأكد من أن السعر عادل بالفعل وليس مبالغا فيه بسبب الضغط.</a:t>
            </a:r>
            <a:br>
              <a:rPr lang="iw-IL"/>
            </a:br>
            <a:r>
              <a:rPr lang="iw-IL"/>
              <a:t>4. الاستثمارات وسوق الأسهم (على مستوى المستهلك الخاص)</a:t>
            </a:r>
            <a:br>
              <a:rPr lang="iw-IL"/>
            </a:br>
            <a:r>
              <a:rPr lang="iw-IL"/>
              <a:t>النظام 1 في العمل: سهم شركة معروفة ينخفض بشكل حاد بسبب عنوان سلبي في الأخبار. رد الفعل التلقائي هو الخوف، والدافع الفوري هو بيع كل شيء من أجل "إنقاذ ما تبقى".</a:t>
            </a:r>
            <a:br>
              <a:rPr lang="iw-IL"/>
            </a:br>
            <a:r>
              <a:rPr lang="iw-IL"/>
              <a:t>النظام 2 أثناء التنفيذ: التحليل الأساسي لتقارير الشركة، فهم نموذج الإيرادات وتحديد ما إذا كان الانخفاض مجرد ضوضاء عابرة أم تغير جوهري في قيمة الشركة. هذه عملية تتعارض مع غريزة البقاء.</a:t>
            </a:r>
            <a:endParaRPr/>
          </a:p>
        </p:txBody>
      </p:sp>
      <p:sp>
        <p:nvSpPr>
          <p:cNvPr id="188" name="Google Shape;188;p9: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189" name="Google Shape;189;p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r>
              <a:rPr lang="iw-IL" sz="1200">
                <a:solidFill>
                  <a:schemeClr val="dk1"/>
                </a:solidFill>
                <a:latin typeface="Calibri"/>
                <a:ea typeface="Calibri"/>
                <a:cs typeface="Calibri"/>
                <a:sym typeface="Calibri"/>
              </a:rPr>
              <a:t>‹#›</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10: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195" name="Google Shape;195;p10: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iw-IL" sz="1200">
                <a:solidFill>
                  <a:schemeClr val="dk1"/>
                </a:solidFill>
                <a:latin typeface="Calibri"/>
                <a:ea typeface="Calibri"/>
                <a:cs typeface="Calibri"/>
                <a:sym typeface="Calibri"/>
              </a:rPr>
              <a:t>1.7.2013</a:t>
            </a:r>
            <a:endParaRPr/>
          </a:p>
        </p:txBody>
      </p:sp>
      <p:sp>
        <p:nvSpPr>
          <p:cNvPr id="196" name="Google Shape;196;p10: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7" name="Google Shape;197;p1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iw-IL"/>
              <a:t>1 </a:t>
            </a:r>
            <a:r>
              <a:rPr lang="iw-IL" sz="1200"/>
              <a:t>كره الخسارة وتحديد الخيار الافتراضي</a:t>
            </a:r>
            <a:br>
              <a:rPr lang="iw-IL"/>
            </a:br>
            <a:r>
              <a:rPr lang="iw-IL"/>
              <a:t>قصة تاكسي المال - سؤال استطلاع</a:t>
            </a:r>
            <a:br>
              <a:rPr lang="iw-IL"/>
            </a:br>
            <a:r>
              <a:rPr lang="iw-IL"/>
              <a:t>لقد ركبت سيارة المال، وصلت إلى مرحلة مضاعفة السؤال</a:t>
            </a:r>
            <a:br>
              <a:rPr lang="iw-IL"/>
            </a:br>
            <a:r>
              <a:rPr lang="iw-IL"/>
              <a:t>لقد تمكنت من جمع 7,000 نيكس شكلي. يسألك السائق إذا كنت تريد الإجابة على سؤال المضاعفة:</a:t>
            </a:r>
            <a:br>
              <a:rPr lang="iw-IL"/>
            </a:br>
            <a:r>
              <a:rPr lang="iw-IL"/>
              <a:t>إذا أجبت بشكل صحيح، سيتم مضاعفة المبلغ ليصل إلى 14,000 شيكل شكلي. </a:t>
            </a:r>
            <a:br>
              <a:rPr lang="iw-IL"/>
            </a:br>
            <a:r>
              <a:rPr lang="iw-IL"/>
              <a:t>إذا أخطأت، ستخسر كل شيء.</a:t>
            </a:r>
            <a:br>
              <a:rPr lang="iw-IL"/>
            </a:br>
            <a:r>
              <a:rPr lang="iw-IL"/>
              <a:t>يطلب المعلم مرارا وتكرارا التصويت، ونحلل معا نتائج الاستطلاع.</a:t>
            </a:r>
            <a:br>
              <a:rPr lang="iw-IL"/>
            </a:br>
            <a:r>
              <a:rPr lang="iw-IL"/>
              <a:t>النتائج:</a:t>
            </a:r>
            <a:br>
              <a:rPr lang="iw-IL"/>
            </a:br>
            <a:r>
              <a:rPr lang="iw-IL"/>
              <a:t>يختار معظم الطلاب عدم المخاطرة ويفضلون البقاء بالمبلغ الحالي. </a:t>
            </a:r>
            <a:br>
              <a:rPr lang="iw-IL"/>
            </a:br>
            <a:r>
              <a:rPr lang="iw-IL"/>
              <a:t>هذا يوضح الميل لتجنب الفقدان، والمبدأ المعروف جيدا، أنه من الأفضل أن يكون لديك طائر واحد في اليد بدلا من اثنين على الشجرة.</a:t>
            </a:r>
            <a:br>
              <a:rPr lang="iw-IL"/>
            </a:br>
            <a:r>
              <a:rPr lang="iw-IL"/>
              <a:t>الخلاصة: يميل الناس إلى تجنب اتخاذ إجراء عندما يكون هناك خوف من الفقدان. الشعور بالخسارة يؤثر عليهم أكثر من إمكانية الربح.</a:t>
            </a:r>
            <a:br>
              <a:rPr lang="iw-IL"/>
            </a:br>
            <a:r>
              <a:rPr lang="iw-IL"/>
              <a:t>قصة تاكسي المال - سؤال استطلاع</a:t>
            </a:r>
            <a:br>
              <a:rPr lang="iw-IL"/>
            </a:br>
            <a:r>
              <a:rPr lang="iw-IL"/>
              <a:t>لقد ركبت سيارة المال، وصلت إلى مرحلة مضاعفة السؤال</a:t>
            </a:r>
            <a:br>
              <a:rPr lang="iw-IL"/>
            </a:br>
            <a:r>
              <a:rPr lang="iw-IL"/>
              <a:t>لقد تمكنت من جمع 7,000 نيكس شكلي. يسألك السائق إذا كنت تريد الإجابة على سؤال المضاعفة:</a:t>
            </a:r>
            <a:br>
              <a:rPr lang="iw-IL"/>
            </a:br>
            <a:r>
              <a:rPr lang="iw-IL"/>
              <a:t>إذا أجبت بشكل صحيح، سيتم مضاعفة المبلغ ليصل إلى 14,000 شيكل شكلي. </a:t>
            </a:r>
            <a:br>
              <a:rPr lang="iw-IL"/>
            </a:br>
            <a:r>
              <a:rPr lang="iw-IL"/>
              <a:t>إذا أخطأت، ستخسر كل شيء.</a:t>
            </a:r>
            <a:br>
              <a:rPr lang="iw-IL"/>
            </a:br>
            <a:r>
              <a:rPr lang="iw-IL"/>
              <a:t>يطلب المعلم مرارا وتكرارا التصويت، ونحلل معا نتائج الاستطلاع.</a:t>
            </a:r>
            <a:br>
              <a:rPr lang="iw-IL"/>
            </a:br>
            <a:r>
              <a:rPr lang="iw-IL"/>
              <a:t>النتائج:</a:t>
            </a:r>
            <a:br>
              <a:rPr lang="iw-IL"/>
            </a:br>
            <a:r>
              <a:rPr lang="iw-IL"/>
              <a:t>يختار معظم الطلاب عدم المخاطرة ويفضلون البقاء بالمبلغ الحالي. </a:t>
            </a:r>
            <a:br>
              <a:rPr lang="iw-IL"/>
            </a:br>
            <a:r>
              <a:rPr lang="iw-IL"/>
              <a:t>هذا يوضح الميل لتجنب الفقدان، والمبدأ المعروف جيدا، أنه من الأفضل أن يكون لديك طائر واحد في اليد بدلا من اثنين على الشجرة.</a:t>
            </a:r>
            <a:br>
              <a:rPr lang="iw-IL"/>
            </a:br>
            <a:r>
              <a:rPr lang="iw-IL"/>
              <a:t>الخلاصة: يميل الناس إلى تجنب اتخاذ إجراء عندما يكون هناك خوف من الفقدان. الشعور بالخسارة يؤثر عليهم أكثر من إمكانية الربح.</a:t>
            </a:r>
            <a:endParaRPr/>
          </a:p>
        </p:txBody>
      </p:sp>
      <p:sp>
        <p:nvSpPr>
          <p:cNvPr id="198" name="Google Shape;198;p10: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199" name="Google Shape;199;p10: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r>
              <a:rPr lang="iw-IL" sz="1200">
                <a:solidFill>
                  <a:schemeClr val="dk1"/>
                </a:solidFill>
                <a:latin typeface="Calibri"/>
                <a:ea typeface="Calibri"/>
                <a:cs typeface="Calibri"/>
                <a:sym typeface="Calibri"/>
              </a:rPr>
              <a:t>‹#›</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1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206" name="Google Shape;206;p1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iw-IL" sz="1200">
                <a:solidFill>
                  <a:schemeClr val="dk1"/>
                </a:solidFill>
                <a:latin typeface="Calibri"/>
                <a:ea typeface="Calibri"/>
                <a:cs typeface="Calibri"/>
                <a:sym typeface="Calibri"/>
              </a:rPr>
              <a:t>1.7.2013</a:t>
            </a:r>
            <a:endParaRPr/>
          </a:p>
        </p:txBody>
      </p:sp>
      <p:sp>
        <p:nvSpPr>
          <p:cNvPr id="207" name="Google Shape;207;p11: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8" name="Google Shape;208;p1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iw-IL"/>
              <a:t>وفقا لأبحاث دانيال كانيمان وأموس تفيرسكي، فإن مرارة الفشل أقوى بحوالي ضعف فرحة هذا المكاسب، لذا يفضل الناس أحيانا عدم التصرف على الإطلاق لتجنب الخسارة المحتملة.</a:t>
            </a:r>
            <a:endParaRPr/>
          </a:p>
        </p:txBody>
      </p:sp>
      <p:sp>
        <p:nvSpPr>
          <p:cNvPr id="209" name="Google Shape;209;p1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210" name="Google Shape;210;p1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r>
              <a:rPr lang="iw-IL" sz="1200">
                <a:solidFill>
                  <a:schemeClr val="dk1"/>
                </a:solidFill>
                <a:latin typeface="Calibri"/>
                <a:ea typeface="Calibri"/>
                <a:cs typeface="Calibri"/>
                <a:sym typeface="Calibri"/>
              </a:rPr>
              <a:t>‹#›</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1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221" name="Google Shape;221;p1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iw-IL" sz="1200">
                <a:solidFill>
                  <a:schemeClr val="dk1"/>
                </a:solidFill>
                <a:latin typeface="Calibri"/>
                <a:ea typeface="Calibri"/>
                <a:cs typeface="Calibri"/>
                <a:sym typeface="Calibri"/>
              </a:rPr>
              <a:t>1.7.2013</a:t>
            </a:r>
            <a:endParaRPr/>
          </a:p>
        </p:txBody>
      </p:sp>
      <p:sp>
        <p:nvSpPr>
          <p:cNvPr id="222" name="Google Shape;222;p12: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3" name="Google Shape;223;p1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iw-IL"/>
              <a:t>صعوبة البشر هي اتخاذ إجراءات. الأمهات السلبيات وهدف التعليم المالي هو جعل الناس نشطين.</a:t>
            </a:r>
            <a:br>
              <a:rPr lang="iw-IL"/>
            </a:br>
            <a:r>
              <a:rPr lang="iw-IL"/>
              <a:t>مثال على السلبية: الانتقال الى يس، البنوك، نتفليكس... غالبا لا ينجح الطلاب في تخصص لمجرد أنهم يتجنبون توقيع المعلم.</a:t>
            </a:r>
            <a:endParaRPr/>
          </a:p>
        </p:txBody>
      </p:sp>
      <p:sp>
        <p:nvSpPr>
          <p:cNvPr id="224" name="Google Shape;224;p1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225" name="Google Shape;225;p1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r>
              <a:rPr lang="iw-IL" sz="1200">
                <a:solidFill>
                  <a:schemeClr val="dk1"/>
                </a:solidFill>
                <a:latin typeface="Calibri"/>
                <a:ea typeface="Calibri"/>
                <a:cs typeface="Calibri"/>
                <a:sym typeface="Calibri"/>
              </a:rPr>
              <a:t>‹#›</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1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237" name="Google Shape;237;p1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iw-IL" sz="1200">
                <a:solidFill>
                  <a:schemeClr val="dk1"/>
                </a:solidFill>
                <a:latin typeface="Calibri"/>
                <a:ea typeface="Calibri"/>
                <a:cs typeface="Calibri"/>
                <a:sym typeface="Calibri"/>
              </a:rPr>
              <a:t>1.7.2013</a:t>
            </a:r>
            <a:endParaRPr/>
          </a:p>
        </p:txBody>
      </p:sp>
      <p:sp>
        <p:nvSpPr>
          <p:cNvPr id="238" name="Google Shape;238;p13: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9" name="Google Shape;239;p1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iw-IL"/>
              <a:t>على سبيل المثال، نسبة المتبرعين بالأعضاء.</a:t>
            </a:r>
            <a:br>
              <a:rPr lang="iw-IL"/>
            </a:br>
            <a:r>
              <a:rPr lang="iw-IL"/>
              <a:t>دعونا نرى كيف ترتبط عمليات اتخاذ القرار بالتبرع بالأعضاء.</a:t>
            </a:r>
            <a:br>
              <a:rPr lang="iw-IL"/>
            </a:br>
            <a:r>
              <a:rPr lang="iw-IL"/>
              <a:t>1. ثقافيا - هناك مجتمع مؤمن يخافون من التبرع بالأعضاء لأسباب دينية (رؤية العظام الجافة)</a:t>
            </a:r>
            <a:br>
              <a:rPr lang="iw-IL"/>
            </a:br>
            <a:r>
              <a:rPr lang="iw-IL"/>
              <a:t>2. ضغط الأقران - أصدقائي لا يفعلون ذلك، فلماذا أفعل ذلك؟</a:t>
            </a:r>
            <a:br>
              <a:rPr lang="iw-IL"/>
            </a:br>
            <a:r>
              <a:rPr lang="iw-IL"/>
              <a:t>3. الافتراضي - البشر السلبيون، تجنبوا اتخاذ إجراء، لقد فهمنا هذا بالفعل. بشكل افتراضي، نحن لا نتبرع بالأعضاء. إذا غيرنا الوضع الافتراضي ليشمل الجميع التبرع بالأعضاء (مثل السويد، البرتغال) وإذا لم ترغب في التبرع بالأعضاء، فعليك اتخاذ إجراء نشط (إرسال بريد إلكتروني/رسالة تفيد بأنك لا تريد التبرع).</a:t>
            </a:r>
            <a:br>
              <a:rPr lang="iw-IL"/>
            </a:br>
            <a:r>
              <a:rPr lang="iw-IL"/>
              <a:t>في إسرائيل، لكي تصبح معطيا للأعضاء، يجب عليك التسجيل بنشاط للحصول على بطاقة إيدي. بعبارة أخرى، الافتراضي هو أن الشخص لا يساهم، وبالتالي لا يتصرف الكثيرون ويبقون في الوضع الحالي. أما في دول مثل سويسرا، فالوضع الافتراضي هو العكس – فكل شخص يعتبر متبرعا بالأعضاء، ويجب على من لا يهتم اتخاذ إجراء وإزالة أنفسهم من القائمة. لأن الناس يميلون إلى تجنب اتخاذ إجراءات، فإن معدل المتبرعين هناك أعلى.</a:t>
            </a:r>
            <a:br>
              <a:rPr lang="iw-IL"/>
            </a:br>
            <a:r>
              <a:rPr lang="iw-IL"/>
              <a:t>بعبارة أخرى، من الممكن التأثير على أنماط سلوك الجمهور من خلال وضع افتراضي مناسب.</a:t>
            </a:r>
            <a:br>
              <a:rPr lang="iw-IL"/>
            </a:br>
            <a:r>
              <a:rPr lang="iw-IL"/>
              <a:t>9</a:t>
            </a:r>
            <a:endParaRPr/>
          </a:p>
        </p:txBody>
      </p:sp>
      <p:sp>
        <p:nvSpPr>
          <p:cNvPr id="240" name="Google Shape;240;p13: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241" name="Google Shape;241;p1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r>
              <a:rPr lang="iw-IL" sz="1200">
                <a:solidFill>
                  <a:schemeClr val="dk1"/>
                </a:solidFill>
                <a:latin typeface="Calibri"/>
                <a:ea typeface="Calibri"/>
                <a:cs typeface="Calibri"/>
                <a:sym typeface="Calibri"/>
              </a:rPr>
              <a:t>‹#›</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1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251" name="Google Shape;251;p1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iw-IL" sz="1200">
                <a:solidFill>
                  <a:schemeClr val="dk1"/>
                </a:solidFill>
                <a:latin typeface="Calibri"/>
                <a:ea typeface="Calibri"/>
                <a:cs typeface="Calibri"/>
                <a:sym typeface="Calibri"/>
              </a:rPr>
              <a:t>1.7.2013</a:t>
            </a:r>
            <a:endParaRPr/>
          </a:p>
        </p:txBody>
      </p:sp>
      <p:sp>
        <p:nvSpPr>
          <p:cNvPr id="252" name="Google Shape;252;p14: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3" name="Google Shape;253;p1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iw-IL"/>
              <a:t>المثال 2: الفنادق </a:t>
            </a:r>
            <a:br>
              <a:rPr lang="iw-IL"/>
            </a:br>
            <a:r>
              <a:rPr lang="iw-IL"/>
              <a:t>سؤال: كيف يمكن لسلسلة فنادق زيادة إيراداتها أو خفض نفقاتها؟</a:t>
            </a:r>
            <a:br>
              <a:rPr lang="iw-IL"/>
            </a:br>
            <a:r>
              <a:rPr lang="iw-IL"/>
              <a:t>فندق أ:</a:t>
            </a:r>
            <a:br>
              <a:rPr lang="iw-IL"/>
            </a:br>
            <a:r>
              <a:rPr lang="iw-IL"/>
              <a:t>"نغير الفراش كل يوم.</a:t>
            </a:r>
            <a:br>
              <a:rPr lang="iw-IL"/>
            </a:br>
            <a:r>
              <a:rPr lang="iw-IL"/>
              <a:t>إذا شعرت أن ذلك غير ضروري – اترك البطاقة على الوسادة في الصباح."</a:t>
            </a:r>
            <a:br>
              <a:rPr lang="iw-IL"/>
            </a:br>
            <a:r>
              <a:rPr lang="iw-IL"/>
              <a:t>➡ إليك الوضع الافتراضي: تغيير الفراش</a:t>
            </a:r>
            <a:br>
              <a:rPr lang="iw-IL"/>
            </a:br>
            <a:r>
              <a:rPr lang="iw-IL"/>
              <a:t>يحتاج الضيف إلى اتخاذ إجراء حتى لا يتغير.</a:t>
            </a:r>
            <a:br>
              <a:rPr lang="iw-IL"/>
            </a:br>
            <a:r>
              <a:rPr lang="iw-IL"/>
              <a:t>فندق ب:</a:t>
            </a:r>
            <a:br>
              <a:rPr lang="iw-IL"/>
            </a:br>
            <a:r>
              <a:rPr lang="iw-IL"/>
              <a:t>"إذا أردت منا تغيير الفراش،</a:t>
            </a:r>
            <a:br>
              <a:rPr lang="iw-IL"/>
            </a:br>
            <a:r>
              <a:rPr lang="iw-IL"/>
              <a:t>يرجى ترك البطاقة على السرير."</a:t>
            </a:r>
            <a:br>
              <a:rPr lang="iw-IL"/>
            </a:br>
            <a:r>
              <a:rPr lang="iw-IL"/>
              <a:t>➡ إليك الوضع الافتراضي: لا تغير الفراش</a:t>
            </a:r>
            <a:br>
              <a:rPr lang="iw-IL"/>
            </a:br>
            <a:r>
              <a:rPr lang="iw-IL"/>
              <a:t>يحتاج الضيف إلى اتخاذ إجراء للتغيير.</a:t>
            </a:r>
            <a:br>
              <a:rPr lang="iw-IL"/>
            </a:br>
            <a:r>
              <a:rPr lang="iw-IL"/>
              <a:t>بعد النقاش، من الممكن التوصل إلى استنتاج</a:t>
            </a:r>
            <a:br>
              <a:rPr lang="iw-IL"/>
            </a:br>
            <a:r>
              <a:rPr lang="iw-IL"/>
              <a:t>الخاتمة:</a:t>
            </a:r>
            <a:br>
              <a:rPr lang="iw-IL"/>
            </a:br>
            <a:r>
              <a:rPr lang="iw-IL"/>
              <a:t>في معظم الحالات، لا يتخذ الضيوف أي إجراء، لذا:</a:t>
            </a:r>
            <a:br>
              <a:rPr lang="iw-IL"/>
            </a:br>
            <a:r>
              <a:rPr lang="iw-IL"/>
              <a:t>في فندق أ، سيتم تغيير ملاءات السرير </a:t>
            </a:r>
            <a:br>
              <a:rPr lang="iw-IL"/>
            </a:br>
            <a:r>
              <a:rPr lang="iw-IL"/>
              <a:t>في فندق بيت، لن يتم تغيير أغطية الأسرة </a:t>
            </a:r>
            <a:br>
              <a:rPr lang="iw-IL"/>
            </a:br>
            <a:r>
              <a:rPr lang="iw-IL"/>
              <a:t>نفس الخيار، لكن التغيير الافتراضي يغير سلوك المستهلك، ويؤثر على ربحية الفندق.</a:t>
            </a:r>
            <a:endParaRPr/>
          </a:p>
        </p:txBody>
      </p:sp>
      <p:sp>
        <p:nvSpPr>
          <p:cNvPr id="254" name="Google Shape;254;p1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255" name="Google Shape;255;p1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r>
              <a:rPr lang="iw-IL" sz="1200">
                <a:solidFill>
                  <a:schemeClr val="dk1"/>
                </a:solidFill>
                <a:latin typeface="Calibri"/>
                <a:ea typeface="Calibri"/>
                <a:cs typeface="Calibri"/>
                <a:sym typeface="Calibri"/>
              </a:rPr>
              <a:t>‹#›</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15: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264" name="Google Shape;264;p15: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iw-IL" sz="1200">
                <a:solidFill>
                  <a:schemeClr val="dk1"/>
                </a:solidFill>
                <a:latin typeface="Calibri"/>
                <a:ea typeface="Calibri"/>
                <a:cs typeface="Calibri"/>
                <a:sym typeface="Calibri"/>
              </a:rPr>
              <a:t>1.7.2013</a:t>
            </a:r>
            <a:endParaRPr/>
          </a:p>
        </p:txBody>
      </p:sp>
      <p:sp>
        <p:nvSpPr>
          <p:cNvPr id="265" name="Google Shape;265;p15: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6" name="Google Shape;266;p1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iw-IL"/>
              <a:t>المثال 2: الفنادق </a:t>
            </a:r>
            <a:br>
              <a:rPr lang="iw-IL"/>
            </a:br>
            <a:r>
              <a:rPr lang="iw-IL"/>
              <a:t>سؤال: كيف يمكن لسلسلة فنادق زيادة إيراداتها أو خفض نفقاتها؟</a:t>
            </a:r>
            <a:br>
              <a:rPr lang="iw-IL"/>
            </a:br>
            <a:r>
              <a:rPr lang="iw-IL"/>
              <a:t>فندق أ:</a:t>
            </a:r>
            <a:br>
              <a:rPr lang="iw-IL"/>
            </a:br>
            <a:r>
              <a:rPr lang="iw-IL"/>
              <a:t>"نغير الفراش كل يوم.</a:t>
            </a:r>
            <a:br>
              <a:rPr lang="iw-IL"/>
            </a:br>
            <a:r>
              <a:rPr lang="iw-IL"/>
              <a:t>إذا شعرت أن ذلك غير ضروري – اترك البطاقة على الوسادة في الصباح."</a:t>
            </a:r>
            <a:br>
              <a:rPr lang="iw-IL"/>
            </a:br>
            <a:r>
              <a:rPr lang="iw-IL"/>
              <a:t>➡ إليك الوضع الافتراضي: تغيير الفراش</a:t>
            </a:r>
            <a:br>
              <a:rPr lang="iw-IL"/>
            </a:br>
            <a:r>
              <a:rPr lang="iw-IL"/>
              <a:t>يحتاج الضيف إلى اتخاذ إجراء حتى لا يتغير.</a:t>
            </a:r>
            <a:br>
              <a:rPr lang="iw-IL"/>
            </a:br>
            <a:r>
              <a:rPr lang="iw-IL"/>
              <a:t>فندق ب:</a:t>
            </a:r>
            <a:br>
              <a:rPr lang="iw-IL"/>
            </a:br>
            <a:r>
              <a:rPr lang="iw-IL"/>
              <a:t>"إذا أردت منا تغيير الفراش،</a:t>
            </a:r>
            <a:br>
              <a:rPr lang="iw-IL"/>
            </a:br>
            <a:r>
              <a:rPr lang="iw-IL"/>
              <a:t>يرجى ترك البطاقة على السرير."</a:t>
            </a:r>
            <a:br>
              <a:rPr lang="iw-IL"/>
            </a:br>
            <a:r>
              <a:rPr lang="iw-IL"/>
              <a:t>➡ إليك الوضع الافتراضي: لا تغير الفراش</a:t>
            </a:r>
            <a:br>
              <a:rPr lang="iw-IL"/>
            </a:br>
            <a:r>
              <a:rPr lang="iw-IL"/>
              <a:t>يحتاج الضيف إلى اتخاذ إجراء للتغيير.</a:t>
            </a:r>
            <a:br>
              <a:rPr lang="iw-IL"/>
            </a:br>
            <a:r>
              <a:rPr lang="iw-IL"/>
              <a:t>بعد النقاش، من الممكن التوصل إلى استنتاج</a:t>
            </a:r>
            <a:br>
              <a:rPr lang="iw-IL"/>
            </a:br>
            <a:r>
              <a:rPr lang="iw-IL"/>
              <a:t>الخاتمة:</a:t>
            </a:r>
            <a:br>
              <a:rPr lang="iw-IL"/>
            </a:br>
            <a:r>
              <a:rPr lang="iw-IL"/>
              <a:t>في معظم الحالات، لا يتخذ الضيوف أي إجراء، لذا:</a:t>
            </a:r>
            <a:br>
              <a:rPr lang="iw-IL"/>
            </a:br>
            <a:r>
              <a:rPr lang="iw-IL"/>
              <a:t>في فندق أ، سيتم تغيير ملاءات السرير </a:t>
            </a:r>
            <a:br>
              <a:rPr lang="iw-IL"/>
            </a:br>
            <a:r>
              <a:rPr lang="iw-IL"/>
              <a:t>في فندق بيت، لن يتم تغيير أغطية الأسرة </a:t>
            </a:r>
            <a:br>
              <a:rPr lang="iw-IL"/>
            </a:br>
            <a:r>
              <a:rPr lang="iw-IL"/>
              <a:t>نفس الخيار، لكن التغيير الافتراضي يغير سلوك المستهلك، ويؤثر على ربحية الفندق.</a:t>
            </a:r>
            <a:endParaRPr/>
          </a:p>
        </p:txBody>
      </p:sp>
      <p:sp>
        <p:nvSpPr>
          <p:cNvPr id="267" name="Google Shape;267;p15: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268" name="Google Shape;268;p15: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r>
              <a:rPr lang="iw-IL" sz="1200">
                <a:solidFill>
                  <a:schemeClr val="dk1"/>
                </a:solidFill>
                <a:latin typeface="Calibri"/>
                <a:ea typeface="Calibri"/>
                <a:cs typeface="Calibri"/>
                <a:sym typeface="Calibri"/>
              </a:rPr>
              <a:t>‹#›</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16: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274" name="Google Shape;274;p16: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iw-IL" sz="1200">
                <a:solidFill>
                  <a:schemeClr val="dk1"/>
                </a:solidFill>
                <a:latin typeface="Calibri"/>
                <a:ea typeface="Calibri"/>
                <a:cs typeface="Calibri"/>
                <a:sym typeface="Calibri"/>
              </a:rPr>
              <a:t>1.7.2013</a:t>
            </a:r>
            <a:endParaRPr/>
          </a:p>
        </p:txBody>
      </p:sp>
      <p:sp>
        <p:nvSpPr>
          <p:cNvPr id="275" name="Google Shape;275;p16: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6" name="Google Shape;276;p1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iw-IL"/>
              <a:t>مثال 3: تغيير التخصص الدراسي:</a:t>
            </a:r>
            <a:br>
              <a:rPr lang="iw-IL"/>
            </a:br>
            <a:r>
              <a:rPr lang="iw-IL"/>
              <a:t>أنت طالب في الصف العاشر، اخترت توسيع تخصص التعليم المالي، وبعد حوالي شهر أدركت أن المهنة غير مناسبة لك وترغب في الانتقال، أعطاك منسق الصف نموذج نقل ويجب عليك توقيع النموذج مع المعلم المهني، والمعلم، والمدير، ومركز الصف، والمعلم الذي ترغب في الانتقال إليه، وأولياء الأمور.</a:t>
            </a:r>
            <a:br>
              <a:rPr lang="iw-IL"/>
            </a:br>
            <a:r>
              <a:rPr lang="iw-IL"/>
              <a:t>الاستبيان: من منكم سيوقع على النموذج؟</a:t>
            </a:r>
            <a:br>
              <a:rPr lang="iw-IL"/>
            </a:br>
            <a:r>
              <a:rPr lang="iw-IL"/>
              <a:t>الخاتمة:</a:t>
            </a:r>
            <a:br>
              <a:rPr lang="iw-IL"/>
            </a:br>
            <a:r>
              <a:rPr lang="iw-IL"/>
              <a:t>يتجنب العديد من الطلاب تغيير التخصص، لأن العملية تتطلب تعبئة النماذج والحصول على الموافقات، وهذا التعقيد يجعلهم يبقون في التخصص الافتراضي (البقاء في نفس التخصص). </a:t>
            </a:r>
            <a:br>
              <a:rPr lang="iw-IL"/>
            </a:br>
            <a:r>
              <a:rPr lang="iw-IL"/>
              <a:t>الوضع الافتراضي للبشر هو عدم اتخاذ إجراءات، والبقاء في الوضع الراهن، وتجنب التغيير. يستغل العديد من أصحاب الأعمال هذا الاتجاه، وبالتالي يتمكنون من تحقيق ملايين الدولارات منه، بينما يستمر العملاء في تقديم الخدمات الحالية حتى وإن لم تكن الأكثر ربحية لهم.</a:t>
            </a:r>
            <a:endParaRPr/>
          </a:p>
        </p:txBody>
      </p:sp>
      <p:sp>
        <p:nvSpPr>
          <p:cNvPr id="277" name="Google Shape;277;p16: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278" name="Google Shape;278;p16: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r>
              <a:rPr lang="iw-IL" sz="1200">
                <a:solidFill>
                  <a:schemeClr val="dk1"/>
                </a:solidFill>
                <a:latin typeface="Calibri"/>
                <a:ea typeface="Calibri"/>
                <a:cs typeface="Calibri"/>
                <a:sym typeface="Calibri"/>
              </a:rPr>
              <a:t>‹#›</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17: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286" name="Google Shape;286;p17: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iw-IL" sz="1200">
                <a:solidFill>
                  <a:schemeClr val="dk1"/>
                </a:solidFill>
                <a:latin typeface="Calibri"/>
                <a:ea typeface="Calibri"/>
                <a:cs typeface="Calibri"/>
                <a:sym typeface="Calibri"/>
              </a:rPr>
              <a:t>1.7.2013</a:t>
            </a:r>
            <a:endParaRPr/>
          </a:p>
        </p:txBody>
      </p:sp>
      <p:sp>
        <p:nvSpPr>
          <p:cNvPr id="287" name="Google Shape;287;p17: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8" name="Google Shape;288;p1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9" name="Google Shape;289;p17: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290" name="Google Shape;290;p17: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r>
              <a:rPr lang="iw-IL" sz="1200">
                <a:solidFill>
                  <a:schemeClr val="dk1"/>
                </a:solidFill>
                <a:latin typeface="Calibri"/>
                <a:ea typeface="Calibri"/>
                <a:cs typeface="Calibri"/>
                <a:sym typeface="Calibri"/>
              </a:rPr>
              <a:t>‹#›</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p18: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300" name="Google Shape;300;p18: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iw-IL" sz="1200">
                <a:solidFill>
                  <a:schemeClr val="dk1"/>
                </a:solidFill>
                <a:latin typeface="Calibri"/>
                <a:ea typeface="Calibri"/>
                <a:cs typeface="Calibri"/>
                <a:sym typeface="Calibri"/>
              </a:rPr>
              <a:t>1.7.2013</a:t>
            </a:r>
            <a:endParaRPr/>
          </a:p>
        </p:txBody>
      </p:sp>
      <p:sp>
        <p:nvSpPr>
          <p:cNvPr id="301" name="Google Shape;301;p18: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2" name="Google Shape;302;p18: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3" name="Google Shape;303;p18: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304" name="Google Shape;304;p18: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r>
              <a:rPr lang="iw-IL" sz="1200">
                <a:solidFill>
                  <a:schemeClr val="dk1"/>
                </a:solidFill>
                <a:latin typeface="Calibri"/>
                <a:ea typeface="Calibri"/>
                <a:cs typeface="Calibri"/>
                <a:sym typeface="Calibri"/>
              </a:rPr>
              <a:t>‹#›</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1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313" name="Google Shape;313;p1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iw-IL" sz="1200">
                <a:solidFill>
                  <a:schemeClr val="dk1"/>
                </a:solidFill>
                <a:latin typeface="Calibri"/>
                <a:ea typeface="Calibri"/>
                <a:cs typeface="Calibri"/>
                <a:sym typeface="Calibri"/>
              </a:rPr>
              <a:t>1.7.2013</a:t>
            </a:r>
            <a:endParaRPr/>
          </a:p>
        </p:txBody>
      </p:sp>
      <p:sp>
        <p:nvSpPr>
          <p:cNvPr id="314" name="Google Shape;314;p19: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5" name="Google Shape;315;p1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iw-IL"/>
              <a:t>مثال 1: سعر البنطلونات</a:t>
            </a:r>
            <a:br>
              <a:rPr lang="iw-IL"/>
            </a:br>
            <a:r>
              <a:rPr lang="iw-IL"/>
              <a:t>يعرض المعلم طرق التسعير على اللوحة</a:t>
            </a:r>
            <a:br>
              <a:rPr lang="iw-IL"/>
            </a:br>
            <a:r>
              <a:rPr lang="iw-IL"/>
              <a:t>صورة لسعر كان 500 وانخفض إلى 250.</a:t>
            </a:r>
            <a:br>
              <a:rPr lang="iw-IL"/>
            </a:br>
            <a:r>
              <a:rPr lang="iw-IL"/>
              <a:t>سؤال: لماذا يميل الناس إلى الشراء عندما ينخفض السعر؟</a:t>
            </a:r>
            <a:br>
              <a:rPr lang="iw-IL"/>
            </a:br>
            <a:r>
              <a:rPr lang="iw-IL"/>
              <a:t>الخلاصة: عندما ترى سعرا "أصليا" قدره 500 شيكل وسعر "بيع" 250 شيكل، فإن ال 500 هو الأساس الأساسي. حتى لو كان المنتج يساوي فقط 100 شيكل شكلي، فجأة 250 تبدو صفقة مجنونة بالنسبة لك.</a:t>
            </a:r>
            <a:endParaRPr/>
          </a:p>
        </p:txBody>
      </p:sp>
      <p:sp>
        <p:nvSpPr>
          <p:cNvPr id="316" name="Google Shape;316;p19: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317" name="Google Shape;317;p1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r>
              <a:rPr lang="iw-IL" sz="1200">
                <a:solidFill>
                  <a:schemeClr val="dk1"/>
                </a:solidFill>
                <a:latin typeface="Calibri"/>
                <a:ea typeface="Calibri"/>
                <a:cs typeface="Calibri"/>
                <a:sym typeface="Calibri"/>
              </a:rPr>
              <a:t>‹#›</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20: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323" name="Google Shape;323;p20: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iw-IL" sz="1200">
                <a:solidFill>
                  <a:schemeClr val="dk1"/>
                </a:solidFill>
                <a:latin typeface="Calibri"/>
                <a:ea typeface="Calibri"/>
                <a:cs typeface="Calibri"/>
                <a:sym typeface="Calibri"/>
              </a:rPr>
              <a:t>1.7.2013</a:t>
            </a:r>
            <a:endParaRPr/>
          </a:p>
        </p:txBody>
      </p:sp>
      <p:sp>
        <p:nvSpPr>
          <p:cNvPr id="324" name="Google Shape;324;p20: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5" name="Google Shape;325;p2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iw-IL"/>
              <a:t>2. הטיית אפקט העיגון (Anchoring)- המוח שלנו נוטה להסתמך יתר על המידה על פיסת המידע הראשונה שהוא מקבל ("העוגן").</a:t>
            </a:r>
            <a:endParaRPr/>
          </a:p>
          <a:p>
            <a:pPr indent="0" lvl="0" marL="0" rtl="0" algn="l">
              <a:lnSpc>
                <a:spcPct val="100000"/>
              </a:lnSpc>
              <a:spcBef>
                <a:spcPts val="0"/>
              </a:spcBef>
              <a:spcAft>
                <a:spcPts val="0"/>
              </a:spcAft>
              <a:buSzPts val="1400"/>
              <a:buNone/>
            </a:pPr>
            <a:r>
              <a:rPr lang="iw-IL"/>
              <a:t>תרגיל מהיר: שני מתנדבים, כל אחד מקבל תרגיל בדף ונדרש להעריך במהירות את התוצאה.</a:t>
            </a:r>
            <a:endParaRPr/>
          </a:p>
          <a:p>
            <a:pPr indent="0" lvl="0" marL="0" rtl="0" algn="l">
              <a:lnSpc>
                <a:spcPct val="100000"/>
              </a:lnSpc>
              <a:spcBef>
                <a:spcPts val="0"/>
              </a:spcBef>
              <a:spcAft>
                <a:spcPts val="0"/>
              </a:spcAft>
              <a:buSzPts val="1400"/>
              <a:buNone/>
            </a:pPr>
            <a:r>
              <a:rPr lang="iw-IL"/>
              <a:t>תלמיד א' מקבל את התרגיל:  1x2x3x4x5x6x7x8 </a:t>
            </a:r>
            <a:endParaRPr/>
          </a:p>
          <a:p>
            <a:pPr indent="0" lvl="0" marL="0" rtl="0" algn="l">
              <a:lnSpc>
                <a:spcPct val="100000"/>
              </a:lnSpc>
              <a:spcBef>
                <a:spcPts val="0"/>
              </a:spcBef>
              <a:spcAft>
                <a:spcPts val="0"/>
              </a:spcAft>
              <a:buSzPts val="1400"/>
              <a:buNone/>
            </a:pPr>
            <a:r>
              <a:rPr lang="iw-IL"/>
              <a:t>תלמיד ב' מקבל את התרגיל: 8x7x6x5x4x3x2x1. </a:t>
            </a:r>
            <a:endParaRPr/>
          </a:p>
          <a:p>
            <a:pPr indent="0" lvl="0" marL="0" rtl="0" algn="l">
              <a:lnSpc>
                <a:spcPct val="100000"/>
              </a:lnSpc>
              <a:spcBef>
                <a:spcPts val="0"/>
              </a:spcBef>
              <a:spcAft>
                <a:spcPts val="0"/>
              </a:spcAft>
              <a:buSzPts val="1400"/>
              <a:buNone/>
            </a:pPr>
            <a:r>
              <a:rPr lang="iw-IL"/>
              <a:t>ממצאים:</a:t>
            </a:r>
            <a:endParaRPr/>
          </a:p>
          <a:p>
            <a:pPr indent="0" lvl="0" marL="0" rtl="0" algn="l">
              <a:lnSpc>
                <a:spcPct val="100000"/>
              </a:lnSpc>
              <a:spcBef>
                <a:spcPts val="0"/>
              </a:spcBef>
              <a:spcAft>
                <a:spcPts val="0"/>
              </a:spcAft>
              <a:buSzPts val="1400"/>
              <a:buNone/>
            </a:pPr>
            <a:r>
              <a:rPr lang="iw-IL"/>
              <a:t>תלמיד א' יתן הערכה נמוכה בהרבה, ביחס לתלמיד ב', זאת בגלל ה"עוגן" הנמוך בתחילת התרגיל.</a:t>
            </a:r>
            <a:endParaRPr/>
          </a:p>
          <a:p>
            <a:pPr indent="0" lvl="0" marL="0" rtl="0" algn="l">
              <a:lnSpc>
                <a:spcPct val="100000"/>
              </a:lnSpc>
              <a:spcBef>
                <a:spcPts val="0"/>
              </a:spcBef>
              <a:spcAft>
                <a:spcPts val="0"/>
              </a:spcAft>
              <a:buSzPts val="1400"/>
              <a:buNone/>
            </a:pPr>
            <a:r>
              <a:rPr lang="iw-IL"/>
              <a:t>איפה זה פוגש אותנו בעולם הצרכנות?</a:t>
            </a:r>
            <a:endParaRPr/>
          </a:p>
          <a:p>
            <a:pPr indent="0" lvl="0" marL="0" rtl="0" algn="l">
              <a:lnSpc>
                <a:spcPct val="100000"/>
              </a:lnSpc>
              <a:spcBef>
                <a:spcPts val="0"/>
              </a:spcBef>
              <a:spcAft>
                <a:spcPts val="0"/>
              </a:spcAft>
              <a:buSzPts val="1400"/>
              <a:buNone/>
            </a:pPr>
            <a:r>
              <a:rPr lang="iw-IL"/>
              <a:t>דוגמה 1 : מחיר מכנסיים</a:t>
            </a:r>
            <a:endParaRPr/>
          </a:p>
          <a:p>
            <a:pPr indent="0" lvl="0" marL="0" rtl="0" algn="l">
              <a:lnSpc>
                <a:spcPct val="100000"/>
              </a:lnSpc>
              <a:spcBef>
                <a:spcPts val="0"/>
              </a:spcBef>
              <a:spcAft>
                <a:spcPts val="0"/>
              </a:spcAft>
              <a:buSzPts val="1400"/>
              <a:buNone/>
            </a:pPr>
            <a:r>
              <a:rPr lang="iw-IL"/>
              <a:t>המורה מציג על הלוח שיטות המחרה</a:t>
            </a:r>
            <a:endParaRPr/>
          </a:p>
          <a:p>
            <a:pPr indent="0" lvl="0" marL="0" rtl="0" algn="l">
              <a:lnSpc>
                <a:spcPct val="100000"/>
              </a:lnSpc>
              <a:spcBef>
                <a:spcPts val="0"/>
              </a:spcBef>
              <a:spcAft>
                <a:spcPts val="0"/>
              </a:spcAft>
              <a:buSzPts val="1400"/>
              <a:buNone/>
            </a:pPr>
            <a:r>
              <a:rPr lang="iw-IL"/>
              <a:t>תמונה של מחיר שהיה 500 וירד ל 250.</a:t>
            </a:r>
            <a:endParaRPr/>
          </a:p>
          <a:p>
            <a:pPr indent="0" lvl="0" marL="0" rtl="0" algn="l">
              <a:lnSpc>
                <a:spcPct val="100000"/>
              </a:lnSpc>
              <a:spcBef>
                <a:spcPts val="0"/>
              </a:spcBef>
              <a:spcAft>
                <a:spcPts val="0"/>
              </a:spcAft>
              <a:buSzPts val="1400"/>
              <a:buNone/>
            </a:pPr>
            <a:r>
              <a:rPr lang="iw-IL"/>
              <a:t>שאלה: מדוע שהמחיר יורד אנשים נוטים לקנות?</a:t>
            </a:r>
            <a:endParaRPr/>
          </a:p>
          <a:p>
            <a:pPr indent="0" lvl="0" marL="0" rtl="0" algn="l">
              <a:lnSpc>
                <a:spcPct val="100000"/>
              </a:lnSpc>
              <a:spcBef>
                <a:spcPts val="0"/>
              </a:spcBef>
              <a:spcAft>
                <a:spcPts val="0"/>
              </a:spcAft>
              <a:buSzPts val="1400"/>
              <a:buNone/>
            </a:pPr>
            <a:r>
              <a:rPr lang="iw-IL"/>
              <a:t>מסקנה: כשאתה רואה מחיר "מקורי" של 500 ש"ח ומחיר "מבצע" של 250 ש"ח, ה-500 הוא העוגן. גם אם המוצר שווה רק 100 ש"ח, 250 נראה לך פתאום כמו עסקה מטורפת.</a:t>
            </a:r>
            <a:endParaRPr/>
          </a:p>
        </p:txBody>
      </p:sp>
      <p:sp>
        <p:nvSpPr>
          <p:cNvPr id="326" name="Google Shape;326;p20: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327" name="Google Shape;327;p20: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r>
              <a:rPr lang="iw-IL" sz="1200">
                <a:solidFill>
                  <a:schemeClr val="dk1"/>
                </a:solidFill>
                <a:latin typeface="Calibri"/>
                <a:ea typeface="Calibri"/>
                <a:cs typeface="Calibri"/>
                <a:sym typeface="Calibri"/>
              </a:rPr>
              <a:t>‹#›</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p2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337" name="Google Shape;337;p2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iw-IL" sz="1200">
                <a:solidFill>
                  <a:schemeClr val="dk1"/>
                </a:solidFill>
                <a:latin typeface="Calibri"/>
                <a:ea typeface="Calibri"/>
                <a:cs typeface="Calibri"/>
                <a:sym typeface="Calibri"/>
              </a:rPr>
              <a:t>1.7.2013</a:t>
            </a:r>
            <a:endParaRPr/>
          </a:p>
        </p:txBody>
      </p:sp>
      <p:sp>
        <p:nvSpPr>
          <p:cNvPr id="338" name="Google Shape;338;p21: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9" name="Google Shape;339;p2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iw-IL"/>
              <a:t>2. تحيز تأثير التثبيت – يميل دماغنا إلى الاعتماد بشكل مفرط على أول معلومة يتلقاها ("المرساة").</a:t>
            </a:r>
            <a:br>
              <a:rPr lang="iw-IL"/>
            </a:br>
            <a:r>
              <a:rPr lang="iw-IL"/>
              <a:t>تمرين سريع: متطوعان، كل منهما يتلقى تمرينا على الصفحة ويطلب منهما تقييم النتيجة بسرعة.</a:t>
            </a:r>
            <a:br>
              <a:rPr lang="iw-IL"/>
            </a:br>
            <a:r>
              <a:rPr lang="iw-IL"/>
              <a:t>الطالب 1 يحصل على التمرين: 1x2x3x4x5x6x7x8 </a:t>
            </a:r>
            <a:br>
              <a:rPr lang="iw-IL"/>
            </a:br>
            <a:r>
              <a:rPr lang="iw-IL"/>
              <a:t>الطالب ب يتلقى التمرين: 8x7x6x5x4x3x2x1. </a:t>
            </a:r>
            <a:br>
              <a:rPr lang="iw-IL"/>
            </a:br>
            <a:r>
              <a:rPr lang="iw-IL"/>
              <a:t>النتائج:</a:t>
            </a:r>
            <a:br>
              <a:rPr lang="iw-IL"/>
            </a:br>
            <a:r>
              <a:rPr lang="iw-IL"/>
              <a:t>الطالب أ يعطي تقديرا أقل بكثير من الطالب ب، بسبب انخفاض "المرساة" في بداية التمرين.</a:t>
            </a:r>
            <a:br>
              <a:rPr lang="iw-IL"/>
            </a:br>
            <a:r>
              <a:rPr lang="iw-IL"/>
              <a:t>أين يلتقي هذا في عالم الاستهلاكية؟</a:t>
            </a:r>
            <a:br>
              <a:rPr lang="iw-IL"/>
            </a:br>
            <a:r>
              <a:rPr lang="iw-IL"/>
              <a:t>مثال 1: سعر البنطلونات</a:t>
            </a:r>
            <a:br>
              <a:rPr lang="iw-IL"/>
            </a:br>
            <a:r>
              <a:rPr lang="iw-IL"/>
              <a:t>يعرض المعلم طرق التسعير على اللوحة</a:t>
            </a:r>
            <a:br>
              <a:rPr lang="iw-IL"/>
            </a:br>
            <a:r>
              <a:rPr lang="iw-IL"/>
              <a:t>صورة لسعر كان 500 وانخفض إلى 250.</a:t>
            </a:r>
            <a:br>
              <a:rPr lang="iw-IL"/>
            </a:br>
            <a:r>
              <a:rPr lang="iw-IL"/>
              <a:t>سؤال: لماذا يميل الناس إلى الشراء عندما ينخفض السعر؟</a:t>
            </a:r>
            <a:br>
              <a:rPr lang="iw-IL"/>
            </a:br>
            <a:r>
              <a:rPr lang="iw-IL"/>
              <a:t>الخلاصة: عندما ترى سعرا "أصليا" قدره 500 شيكل وسعر "بيع" 250 شيكل، فإن ال 500 هو الأساس الأساسي. حتى لو كان المنتج يساوي فقط 100 شيكل شكلي، فجأة 250 تبدو صفقة مجنونة بالنسبة لك.</a:t>
            </a:r>
            <a:endParaRPr/>
          </a:p>
        </p:txBody>
      </p:sp>
      <p:sp>
        <p:nvSpPr>
          <p:cNvPr id="340" name="Google Shape;340;p2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341" name="Google Shape;341;p2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r>
              <a:rPr lang="iw-IL" sz="1200">
                <a:solidFill>
                  <a:schemeClr val="dk1"/>
                </a:solidFill>
                <a:latin typeface="Calibri"/>
                <a:ea typeface="Calibri"/>
                <a:cs typeface="Calibri"/>
                <a:sym typeface="Calibri"/>
              </a:rPr>
              <a:t>‹#›</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p2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351" name="Google Shape;351;p2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iw-IL" sz="1200">
                <a:solidFill>
                  <a:schemeClr val="dk1"/>
                </a:solidFill>
                <a:latin typeface="Calibri"/>
                <a:ea typeface="Calibri"/>
                <a:cs typeface="Calibri"/>
                <a:sym typeface="Calibri"/>
              </a:rPr>
              <a:t>1.7.2013</a:t>
            </a:r>
            <a:endParaRPr/>
          </a:p>
        </p:txBody>
      </p:sp>
      <p:sp>
        <p:nvSpPr>
          <p:cNvPr id="352" name="Google Shape;352;p22: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3" name="Google Shape;353;p2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iw-IL"/>
              <a:t>3. تأثير  الطعم</a:t>
            </a:r>
            <a:br>
              <a:rPr lang="iw-IL"/>
            </a:br>
            <a:r>
              <a:rPr lang="iw-IL"/>
              <a:t>إضافة خيار ثالث هو فقط لجعل أحد الخيارات الأخرى يبدو أكثر توفيرا.</a:t>
            </a:r>
            <a:br>
              <a:rPr lang="iw-IL"/>
            </a:br>
            <a:r>
              <a:rPr lang="iw-IL"/>
              <a:t>مثال: البيتزا</a:t>
            </a:r>
            <a:br>
              <a:rPr lang="iw-IL"/>
            </a:br>
            <a:r>
              <a:rPr lang="iw-IL"/>
              <a:t>يقدم مطعم البيتزا في الحي:</a:t>
            </a:r>
            <a:br>
              <a:rPr lang="iw-IL"/>
            </a:br>
            <a:r>
              <a:rPr lang="iw-IL"/>
              <a:t>بيتزا فردية – 25 شيكل </a:t>
            </a:r>
            <a:br>
              <a:rPr lang="iw-IL"/>
            </a:br>
            <a:r>
              <a:rPr lang="iw-IL"/>
              <a:t>بيتزا عائلية – 60 شيكل </a:t>
            </a:r>
            <a:br>
              <a:rPr lang="iw-IL"/>
            </a:br>
            <a:r>
              <a:rPr lang="iw-IL"/>
              <a:t>ماذا ستختار ولماذا؟</a:t>
            </a:r>
            <a:br>
              <a:rPr lang="iw-IL"/>
            </a:br>
            <a:r>
              <a:rPr lang="iw-IL"/>
              <a:t>في اليوم التالي نضيف خيارا آخر:</a:t>
            </a:r>
            <a:br>
              <a:rPr lang="iw-IL"/>
            </a:br>
            <a:r>
              <a:rPr lang="iw-IL"/>
              <a:t>بيتزا متوسطة – 55 شيكل ← (طعم) </a:t>
            </a:r>
            <a:br>
              <a:rPr lang="iw-IL"/>
            </a:br>
            <a:r>
              <a:rPr lang="iw-IL"/>
              <a:t>ماذا ستختار ولماذا؟</a:t>
            </a:r>
            <a:br>
              <a:rPr lang="iw-IL"/>
            </a:br>
            <a:r>
              <a:rPr lang="iw-IL"/>
              <a:t>نقاش: غالبا ما يغير الناس اختيارهم ويختارون البيتزا العائلية لأنها تبدو ميسورة التكلفة مقارنة بالبيتزا المتوسطة.</a:t>
            </a:r>
            <a:br>
              <a:rPr lang="iw-IL"/>
            </a:br>
            <a:r>
              <a:rPr lang="iw-IL"/>
              <a:t>من المهم أن تعرف أن هدف البائع هو بيع بيتزا العائلة.</a:t>
            </a:r>
            <a:br>
              <a:rPr lang="iw-IL"/>
            </a:br>
            <a:r>
              <a:rPr lang="iw-IL"/>
              <a:t>مثال: فشار</a:t>
            </a:r>
            <a:br>
              <a:rPr lang="iw-IL"/>
            </a:br>
            <a:r>
              <a:rPr lang="iw-IL"/>
              <a:t>تذهب إلى السينما وتعرض عليك:</a:t>
            </a:r>
            <a:br>
              <a:rPr lang="iw-IL"/>
            </a:br>
            <a:r>
              <a:rPr lang="iw-IL"/>
              <a:t>فشار صغير – 18 شيكل</a:t>
            </a:r>
            <a:br>
              <a:rPr lang="iw-IL"/>
            </a:br>
            <a:r>
              <a:rPr lang="iw-IL"/>
              <a:t>فشار متوسط – 28 شيكل </a:t>
            </a:r>
            <a:br>
              <a:rPr lang="iw-IL"/>
            </a:br>
            <a:r>
              <a:rPr lang="iw-IL"/>
              <a:t>فشار كبير – 30 شيكل</a:t>
            </a:r>
            <a:br>
              <a:rPr lang="iw-IL"/>
            </a:br>
            <a:r>
              <a:rPr lang="iw-IL"/>
              <a:t>ماذا ستختار ولماذا؟</a:t>
            </a:r>
            <a:br>
              <a:rPr lang="iw-IL"/>
            </a:br>
            <a:r>
              <a:rPr lang="iw-IL"/>
              <a:t>معظم الزبائن سيختارون الفشار الكبير </a:t>
            </a:r>
            <a:br>
              <a:rPr lang="iw-IL"/>
            </a:br>
            <a:r>
              <a:rPr lang="iw-IL"/>
              <a:t> وهذا بالضبط ما كانت السينما تريده.</a:t>
            </a:r>
            <a:br>
              <a:rPr lang="iw-IL"/>
            </a:br>
            <a:r>
              <a:rPr lang="iw-IL"/>
              <a:t> الخلاصة: الطعم ليس ليتم اختياره، بل للتأثير على قرارنا.</a:t>
            </a:r>
            <a:endParaRPr/>
          </a:p>
        </p:txBody>
      </p:sp>
      <p:sp>
        <p:nvSpPr>
          <p:cNvPr id="354" name="Google Shape;354;p2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355" name="Google Shape;355;p2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r>
              <a:rPr lang="iw-IL" sz="1200">
                <a:solidFill>
                  <a:schemeClr val="dk1"/>
                </a:solidFill>
                <a:latin typeface="Calibri"/>
                <a:ea typeface="Calibri"/>
                <a:cs typeface="Calibri"/>
                <a:sym typeface="Calibri"/>
              </a:rPr>
              <a:t>‹#›</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p2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361" name="Google Shape;361;p2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iw-IL" sz="1200">
                <a:solidFill>
                  <a:schemeClr val="dk1"/>
                </a:solidFill>
                <a:latin typeface="Calibri"/>
                <a:ea typeface="Calibri"/>
                <a:cs typeface="Calibri"/>
                <a:sym typeface="Calibri"/>
              </a:rPr>
              <a:t>1.7.2013</a:t>
            </a:r>
            <a:endParaRPr/>
          </a:p>
        </p:txBody>
      </p:sp>
      <p:sp>
        <p:nvSpPr>
          <p:cNvPr id="362" name="Google Shape;362;p23: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3" name="Google Shape;363;p2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iw-IL"/>
              <a:t>الخلاصة: الطعم ليس ليتم اختياره، بل للتأثير على قرارنا.</a:t>
            </a:r>
            <a:endParaRPr/>
          </a:p>
        </p:txBody>
      </p:sp>
      <p:sp>
        <p:nvSpPr>
          <p:cNvPr id="364" name="Google Shape;364;p23: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365" name="Google Shape;365;p2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r>
              <a:rPr lang="iw-IL" sz="1200">
                <a:solidFill>
                  <a:schemeClr val="dk1"/>
                </a:solidFill>
                <a:latin typeface="Calibri"/>
                <a:ea typeface="Calibri"/>
                <a:cs typeface="Calibri"/>
                <a:sym typeface="Calibri"/>
              </a:rPr>
              <a:t>‹#›</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p2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374" name="Google Shape;374;p2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iw-IL" sz="1200">
                <a:solidFill>
                  <a:schemeClr val="dk1"/>
                </a:solidFill>
                <a:latin typeface="Calibri"/>
                <a:ea typeface="Calibri"/>
                <a:cs typeface="Calibri"/>
                <a:sym typeface="Calibri"/>
              </a:rPr>
              <a:t>1.7.2013</a:t>
            </a:r>
            <a:endParaRPr/>
          </a:p>
        </p:txBody>
      </p:sp>
      <p:sp>
        <p:nvSpPr>
          <p:cNvPr id="375" name="Google Shape;375;p24: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6" name="Google Shape;376;p2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iw-IL"/>
              <a:t>تحليل الحادث: يوفر جواد  3,200 شيكل لشراء هاتف جديد كلفه 3,200 شيكل، ويحتاج فقط إلى 400 شيكل أخرى ليصل إلى وجهته. مساء الخميس.جواد وأصدقاؤه يريدون طلب هامبرغر وبطاطس مقلية وحلوى من والت. أما جزء نعوم من الطلب فهو 120 شيكل شكلي.</a:t>
            </a:r>
            <a:endParaRPr/>
          </a:p>
        </p:txBody>
      </p:sp>
      <p:sp>
        <p:nvSpPr>
          <p:cNvPr id="377" name="Google Shape;377;p2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378" name="Google Shape;378;p2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r>
              <a:rPr lang="iw-IL" sz="1200">
                <a:solidFill>
                  <a:schemeClr val="dk1"/>
                </a:solidFill>
                <a:latin typeface="Calibri"/>
                <a:ea typeface="Calibri"/>
                <a:cs typeface="Calibri"/>
                <a:sym typeface="Calibri"/>
              </a:rPr>
              <a:t>‹#›</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p25: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388" name="Google Shape;388;p25: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iw-IL" sz="1200">
                <a:solidFill>
                  <a:schemeClr val="dk1"/>
                </a:solidFill>
                <a:latin typeface="Calibri"/>
                <a:ea typeface="Calibri"/>
                <a:cs typeface="Calibri"/>
                <a:sym typeface="Calibri"/>
              </a:rPr>
              <a:t>1.7.2013</a:t>
            </a:r>
            <a:endParaRPr/>
          </a:p>
        </p:txBody>
      </p:sp>
      <p:sp>
        <p:nvSpPr>
          <p:cNvPr id="389" name="Google Shape;389;p25: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0" name="Google Shape;390;p2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iw-IL"/>
              <a:t>تحليل الحادث: يوفر جواد 3,200 شيكل لشراء هاتف جديد كلفه 3,200 شيكل، ويحتاج فقط إلى 400 شيكل أخرى ليصل إلى وجهته. مساء الخميس. نوام وأصدقاؤه يريدون طلب هامبرغر وبطاطس مقلية وحلوى من والت. أما جزء نعوم من الطلب فهو 120 شيكل شكلي.</a:t>
            </a:r>
            <a:endParaRPr/>
          </a:p>
        </p:txBody>
      </p:sp>
      <p:sp>
        <p:nvSpPr>
          <p:cNvPr id="391" name="Google Shape;391;p25: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392" name="Google Shape;392;p25: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r>
              <a:rPr lang="iw-IL" sz="1200">
                <a:solidFill>
                  <a:schemeClr val="dk1"/>
                </a:solidFill>
                <a:latin typeface="Calibri"/>
                <a:ea typeface="Calibri"/>
                <a:cs typeface="Calibri"/>
                <a:sym typeface="Calibri"/>
              </a:rPr>
              <a:t>‹#›</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2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1" name="Google Shape;401;p26:notes"/>
          <p:cNvSpPr/>
          <p:nvPr>
            <p:ph idx="2"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p27: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411" name="Google Shape;411;p27: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iw-IL" sz="1200">
                <a:solidFill>
                  <a:schemeClr val="dk1"/>
                </a:solidFill>
                <a:latin typeface="Calibri"/>
                <a:ea typeface="Calibri"/>
                <a:cs typeface="Calibri"/>
                <a:sym typeface="Calibri"/>
              </a:rPr>
              <a:t>1.7.2013</a:t>
            </a:r>
            <a:endParaRPr/>
          </a:p>
        </p:txBody>
      </p:sp>
      <p:sp>
        <p:nvSpPr>
          <p:cNvPr id="412" name="Google Shape;412;p27: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3" name="Google Shape;413;p2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iw-IL"/>
              <a:t>تحليل الحادثة: قرر جواد أنه بدأ يحصل على لياقة. يقدم له الصالة خيارين: دخول لمرة واحدة مقابل 50 شيكل شيكل، أو اشتراك سنوي بقيمة 2400 شيكل (يكلف 200 شيكل شهريا). جواد متأكد أنه سيأتي على الأقل أربع مرات في الأسبوع، لذا يوقع على الاشتراك السنوي. في الواقع، بعد أسبوعين يتوقف عن المشي، لكنه يستمر في دفع المبلغ شهريا.</a:t>
            </a:r>
            <a:br>
              <a:rPr lang="iw-IL"/>
            </a:br>
            <a:r>
              <a:rPr lang="iw-IL"/>
              <a:t>نقطة للنقاش: ما الذي دفع جواد إلى الالتزام بمبلغ كبير كهذا مسبقا؟ هل قيم قدرته على المثابرة بشكل صحيح؟</a:t>
            </a:r>
            <a:endParaRPr/>
          </a:p>
        </p:txBody>
      </p:sp>
      <p:sp>
        <p:nvSpPr>
          <p:cNvPr id="414" name="Google Shape;414;p27: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415" name="Google Shape;415;p27: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r>
              <a:rPr lang="iw-IL" sz="1200">
                <a:solidFill>
                  <a:schemeClr val="dk1"/>
                </a:solidFill>
                <a:latin typeface="Calibri"/>
                <a:ea typeface="Calibri"/>
                <a:cs typeface="Calibri"/>
                <a:sym typeface="Calibri"/>
              </a:rPr>
              <a:t>‹#›</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p28: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426" name="Google Shape;426;p28: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iw-IL" sz="1200">
                <a:solidFill>
                  <a:schemeClr val="dk1"/>
                </a:solidFill>
                <a:latin typeface="Calibri"/>
                <a:ea typeface="Calibri"/>
                <a:cs typeface="Calibri"/>
                <a:sym typeface="Calibri"/>
              </a:rPr>
              <a:t>1.7.2013</a:t>
            </a:r>
            <a:endParaRPr/>
          </a:p>
        </p:txBody>
      </p:sp>
      <p:sp>
        <p:nvSpPr>
          <p:cNvPr id="427" name="Google Shape;427;p28: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8" name="Google Shape;428;p28: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iw-IL"/>
              <a:t>تحليل الحادثة: قرر جواد أنه بدأ يحصل على لياقة. يقدم له الصالة خيارين: دخول لمرة واحدة مقابل 50 شيكل شيكل، أو اشتراك سنوي بقيمة 2400 شيكل (يكلف 200 شيكل شهريا). داني متأكد أنه سيأتي على الأقل أربع مرات في الأسبوع، لذا يوقع على الاشتراك السنوي. في الواقع، بعد أسبوعين يتوقف عن المشي، لكنه يستمر في دفع المبلغ شهريا.</a:t>
            </a:r>
            <a:endParaRPr/>
          </a:p>
        </p:txBody>
      </p:sp>
      <p:sp>
        <p:nvSpPr>
          <p:cNvPr id="429" name="Google Shape;429;p28: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430" name="Google Shape;430;p28: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r>
              <a:rPr lang="iw-IL" sz="1200">
                <a:solidFill>
                  <a:schemeClr val="dk1"/>
                </a:solidFill>
                <a:latin typeface="Calibri"/>
                <a:ea typeface="Calibri"/>
                <a:cs typeface="Calibri"/>
                <a:sym typeface="Calibri"/>
              </a:rPr>
              <a:t>‹#›</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p2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440" name="Google Shape;440;p2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iw-IL" sz="1200">
                <a:solidFill>
                  <a:schemeClr val="dk1"/>
                </a:solidFill>
                <a:latin typeface="Calibri"/>
                <a:ea typeface="Calibri"/>
                <a:cs typeface="Calibri"/>
                <a:sym typeface="Calibri"/>
              </a:rPr>
              <a:t>1.7.2013</a:t>
            </a:r>
            <a:endParaRPr/>
          </a:p>
        </p:txBody>
      </p:sp>
      <p:sp>
        <p:nvSpPr>
          <p:cNvPr id="441" name="Google Shape;441;p29: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2" name="Google Shape;442;p2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b="1" lang="iw-IL"/>
              <a:t>مفارقة الاختيار: التعظيم مقابل الاكتفاء</a:t>
            </a:r>
            <a:endParaRPr b="1"/>
          </a:p>
          <a:p>
            <a:pPr indent="-228600" lvl="0" marL="457200" marR="0" rtl="0" algn="l">
              <a:lnSpc>
                <a:spcPct val="100000"/>
              </a:lnSpc>
              <a:spcBef>
                <a:spcPts val="0"/>
              </a:spcBef>
              <a:spcAft>
                <a:spcPts val="0"/>
              </a:spcAft>
              <a:buSzPts val="1400"/>
              <a:buNone/>
            </a:pPr>
            <a:r>
              <a:rPr lang="iw-IL"/>
              <a:t>تذهب </a:t>
            </a:r>
            <a:r>
              <a:rPr b="1" lang="iw-IL"/>
              <a:t>نورا</a:t>
            </a:r>
            <a:r>
              <a:rPr lang="iw-IL"/>
              <a:t> وصديقتها </a:t>
            </a:r>
            <a:r>
              <a:rPr b="1" lang="iw-IL"/>
              <a:t>رشا</a:t>
            </a:r>
            <a:r>
              <a:rPr lang="iw-IL"/>
              <a:t> إلى مركز تجاري لشراء ملابس رياضية.</a:t>
            </a:r>
            <a:endParaRPr/>
          </a:p>
          <a:p>
            <a:pPr indent="-228600" lvl="0" marL="457200" marR="0" rtl="0" algn="l">
              <a:lnSpc>
                <a:spcPct val="100000"/>
              </a:lnSpc>
              <a:spcBef>
                <a:spcPts val="0"/>
              </a:spcBef>
              <a:spcAft>
                <a:spcPts val="0"/>
              </a:spcAft>
              <a:buSzPts val="1400"/>
              <a:buNone/>
            </a:pPr>
            <a:r>
              <a:rPr b="1" lang="iw-IL"/>
              <a:t>نورا</a:t>
            </a:r>
            <a:r>
              <a:rPr lang="iw-IL"/>
              <a:t> تزور جميع المتاجر التي تبيع الملابس الرياضية، وتقارن بين جميع الخيارات قبل أن تتخذ قرار الشراء. </a:t>
            </a:r>
            <a:endParaRPr/>
          </a:p>
          <a:p>
            <a:pPr indent="-228600" lvl="0" marL="457200" marR="0" rtl="0" algn="l">
              <a:lnSpc>
                <a:spcPct val="100000"/>
              </a:lnSpc>
              <a:spcBef>
                <a:spcPts val="0"/>
              </a:spcBef>
              <a:spcAft>
                <a:spcPts val="0"/>
              </a:spcAft>
              <a:buSzPts val="1400"/>
              <a:buNone/>
            </a:pPr>
            <a:r>
              <a:rPr b="1" lang="iw-IL"/>
              <a:t>رشا</a:t>
            </a:r>
            <a:r>
              <a:rPr lang="iw-IL"/>
              <a:t> تزور متجرين فقط، ثم تختار ما تراه مناسبًا وتتخذ قرارها. </a:t>
            </a:r>
            <a:endParaRPr/>
          </a:p>
          <a:p>
            <a:pPr indent="-228600" lvl="0" marL="457200" marR="0" rtl="0" algn="l">
              <a:lnSpc>
                <a:spcPct val="100000"/>
              </a:lnSpc>
              <a:spcBef>
                <a:spcPts val="0"/>
              </a:spcBef>
              <a:spcAft>
                <a:spcPts val="0"/>
              </a:spcAft>
              <a:buSzPts val="1400"/>
              <a:buNone/>
            </a:pPr>
            <a:r>
              <a:rPr b="1" lang="iw-IL"/>
              <a:t>إذا كنت بين نورا ورشا، فأين تضع نفسك؟ ولماذا؟</a:t>
            </a:r>
            <a:endParaRPr/>
          </a:p>
          <a:p>
            <a:pPr indent="-228600" lvl="0" marL="457200" marR="0" rtl="0" algn="l">
              <a:lnSpc>
                <a:spcPct val="100000"/>
              </a:lnSpc>
              <a:spcBef>
                <a:spcPts val="0"/>
              </a:spcBef>
              <a:spcAft>
                <a:spcPts val="0"/>
              </a:spcAft>
              <a:buSzPts val="1400"/>
              <a:buNone/>
            </a:pPr>
            <a:r>
              <a:rPr b="1" lang="iw-IL"/>
              <a:t>للنقاش</a:t>
            </a:r>
            <a:endParaRPr b="1"/>
          </a:p>
          <a:p>
            <a:pPr indent="-228600" lvl="0" marL="457200" marR="0" rtl="0" algn="l">
              <a:lnSpc>
                <a:spcPct val="100000"/>
              </a:lnSpc>
              <a:spcBef>
                <a:spcPts val="0"/>
              </a:spcBef>
              <a:spcAft>
                <a:spcPts val="0"/>
              </a:spcAft>
              <a:buSzPts val="1400"/>
              <a:buNone/>
            </a:pPr>
            <a:r>
              <a:rPr b="1" lang="iw-IL"/>
              <a:t>المُعظِّمون (Maximizers)</a:t>
            </a:r>
            <a:endParaRPr/>
          </a:p>
          <a:p>
            <a:pPr indent="-228600" lvl="0" marL="457200" marR="0" rtl="0" algn="l">
              <a:lnSpc>
                <a:spcPct val="100000"/>
              </a:lnSpc>
              <a:spcBef>
                <a:spcPts val="0"/>
              </a:spcBef>
              <a:spcAft>
                <a:spcPts val="0"/>
              </a:spcAft>
              <a:buSzPts val="1400"/>
              <a:buNone/>
            </a:pPr>
            <a:r>
              <a:rPr lang="iw-IL"/>
              <a:t>هم الأشخاص الذين يسعون إلى فحص جميع البدائل المتاحة من أجل العثور على </a:t>
            </a:r>
            <a:r>
              <a:rPr b="1" lang="iw-IL"/>
              <a:t>أفضل خيار ممكن</a:t>
            </a:r>
            <a:r>
              <a:rPr lang="iw-IL"/>
              <a:t>. وغالبًا ما يشعرون بـ </a:t>
            </a:r>
            <a:r>
              <a:rPr b="1" lang="iw-IL"/>
              <a:t>الخوف من فوات الفرصة (FOMO)</a:t>
            </a:r>
            <a:r>
              <a:rPr lang="iw-IL"/>
              <a:t>، أي الخوف من أن يكون هناك خيار أفضل لم يختاروه.</a:t>
            </a:r>
            <a:endParaRPr/>
          </a:p>
          <a:p>
            <a:pPr indent="-228600" lvl="0" marL="457200" marR="0" rtl="0" algn="l">
              <a:lnSpc>
                <a:spcPct val="100000"/>
              </a:lnSpc>
              <a:spcBef>
                <a:spcPts val="0"/>
              </a:spcBef>
              <a:spcAft>
                <a:spcPts val="0"/>
              </a:spcAft>
              <a:buSzPts val="1400"/>
              <a:buNone/>
            </a:pPr>
            <a:r>
              <a:rPr b="1" lang="iw-IL"/>
              <a:t>المُكتفون (Satisficers)</a:t>
            </a:r>
            <a:endParaRPr/>
          </a:p>
          <a:p>
            <a:pPr indent="-228600" lvl="0" marL="457200" marR="0" rtl="0" algn="l">
              <a:lnSpc>
                <a:spcPct val="100000"/>
              </a:lnSpc>
              <a:spcBef>
                <a:spcPts val="0"/>
              </a:spcBef>
              <a:spcAft>
                <a:spcPts val="0"/>
              </a:spcAft>
              <a:buSzPts val="1400"/>
              <a:buNone/>
            </a:pPr>
            <a:r>
              <a:rPr lang="iw-IL"/>
              <a:t>هم الأشخاص الذين يبحثون عن خيار </a:t>
            </a:r>
            <a:r>
              <a:rPr b="1" lang="iw-IL"/>
              <a:t>جيد بما فيه الكفاية</a:t>
            </a:r>
            <a:r>
              <a:rPr lang="iw-IL"/>
              <a:t>، ويتخذون قرارهم بسرعة نسبيًا دون الحاجة إلى مقارنة جميع البدائل المتاحة.</a:t>
            </a:r>
            <a:endParaRPr/>
          </a:p>
          <a:p>
            <a:pPr indent="-228600" lvl="0" marL="457200" marR="0" rtl="0" algn="l">
              <a:lnSpc>
                <a:spcPct val="100000"/>
              </a:lnSpc>
              <a:spcBef>
                <a:spcPts val="0"/>
              </a:spcBef>
              <a:spcAft>
                <a:spcPts val="0"/>
              </a:spcAft>
              <a:buSzPts val="1400"/>
              <a:buNone/>
            </a:pPr>
            <a:r>
              <a:rPr b="1" lang="iw-IL"/>
              <a:t>الخلاصة:</a:t>
            </a:r>
            <a:br>
              <a:rPr lang="iw-IL"/>
            </a:br>
            <a:r>
              <a:rPr b="1" lang="iw-IL"/>
              <a:t>التعظيم</a:t>
            </a:r>
            <a:r>
              <a:rPr lang="iw-IL"/>
              <a:t> هو السعي إلى اختيار </a:t>
            </a:r>
            <a:r>
              <a:rPr b="1" lang="iw-IL"/>
              <a:t>أفضل</a:t>
            </a:r>
            <a:r>
              <a:rPr lang="iw-IL"/>
              <a:t> خيار ممكن، أما </a:t>
            </a:r>
            <a:r>
              <a:rPr b="1" lang="iw-IL"/>
              <a:t>الاكتفاء</a:t>
            </a:r>
            <a:r>
              <a:rPr lang="iw-IL"/>
              <a:t> فهو اختيار </a:t>
            </a:r>
            <a:r>
              <a:rPr b="1" lang="iw-IL"/>
              <a:t>خيار جيد بما فيه الكفاية</a:t>
            </a:r>
            <a:r>
              <a:rPr lang="iw-IL"/>
              <a:t> ثم المضي قدمًا.</a:t>
            </a:r>
            <a:endParaRPr/>
          </a:p>
          <a:p>
            <a:pPr indent="0" lvl="0" marL="0" rtl="0" algn="l">
              <a:lnSpc>
                <a:spcPct val="100000"/>
              </a:lnSpc>
              <a:spcBef>
                <a:spcPts val="0"/>
              </a:spcBef>
              <a:spcAft>
                <a:spcPts val="0"/>
              </a:spcAft>
              <a:buSzPts val="1400"/>
              <a:buNone/>
            </a:pPr>
            <a:r>
              <a:t/>
            </a:r>
            <a:endParaRPr/>
          </a:p>
        </p:txBody>
      </p:sp>
      <p:sp>
        <p:nvSpPr>
          <p:cNvPr id="443" name="Google Shape;443;p29: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444" name="Google Shape;444;p2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r>
              <a:rPr lang="iw-IL" sz="1200">
                <a:solidFill>
                  <a:schemeClr val="dk1"/>
                </a:solidFill>
                <a:latin typeface="Calibri"/>
                <a:ea typeface="Calibri"/>
                <a:cs typeface="Calibri"/>
                <a:sym typeface="Calibri"/>
              </a:rPr>
              <a:t>‹#›</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p30: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450" name="Google Shape;450;p30: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iw-IL" sz="1200">
                <a:solidFill>
                  <a:schemeClr val="dk1"/>
                </a:solidFill>
                <a:latin typeface="Calibri"/>
                <a:ea typeface="Calibri"/>
                <a:cs typeface="Calibri"/>
                <a:sym typeface="Calibri"/>
              </a:rPr>
              <a:t>1.7.2013</a:t>
            </a:r>
            <a:endParaRPr/>
          </a:p>
        </p:txBody>
      </p:sp>
      <p:sp>
        <p:nvSpPr>
          <p:cNvPr id="451" name="Google Shape;451;p30: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2" name="Google Shape;452;p3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lang="iw-IL"/>
              <a:t>مفارقة الاختيار: التعظيم مقابل الاستقرار</a:t>
            </a:r>
            <a:br>
              <a:rPr lang="iw-IL"/>
            </a:br>
            <a:r>
              <a:rPr lang="iw-IL"/>
              <a:t>تذهب نوا وصديقتان مقربتان إلى المول لشراء ملابس رياضية، وتتفقد نوا جميع المتاجر التي تبيع الملابس الرياضية قبل اتخاذ قرار بشأن ما ستشتريه.</a:t>
            </a:r>
            <a:br>
              <a:rPr lang="iw-IL"/>
            </a:br>
            <a:r>
              <a:rPr lang="iw-IL"/>
              <a:t>يفحص شاني متجرين فقط ويقرر.</a:t>
            </a:r>
            <a:br>
              <a:rPr lang="iw-IL"/>
            </a:br>
            <a:r>
              <a:rPr lang="iw-IL"/>
              <a:t>إذا كنت بحاجة لأن تكون بين نوا وشاني (محور نوا مقابل شاني)</a:t>
            </a:r>
            <a:br>
              <a:rPr lang="iw-IL"/>
            </a:br>
            <a:r>
              <a:rPr lang="iw-IL"/>
              <a:t>أين ستكون موقعك ولماذا؟</a:t>
            </a:r>
            <a:br>
              <a:rPr lang="iw-IL"/>
            </a:br>
            <a:r>
              <a:rPr lang="iw-IL"/>
              <a:t>نقاش:</a:t>
            </a:r>
            <a:br>
              <a:rPr lang="iw-IL"/>
            </a:br>
            <a:r>
              <a:rPr lang="iw-IL"/>
              <a:t>نورا من نوع </a:t>
            </a:r>
            <a:r>
              <a:rPr lang="iw-IL" sz="1200">
                <a:highlight>
                  <a:srgbClr val="FFFF00"/>
                </a:highlight>
              </a:rPr>
              <a:t>الباحثون عن الأفضل</a:t>
            </a:r>
            <a:endParaRPr>
              <a:highlight>
                <a:srgbClr val="FFFF00"/>
              </a:highlight>
            </a:endParaRPr>
          </a:p>
          <a:p>
            <a:pPr indent="0" lvl="0" marL="0" rtl="0" algn="l">
              <a:lnSpc>
                <a:spcPct val="100000"/>
              </a:lnSpc>
              <a:spcBef>
                <a:spcPts val="0"/>
              </a:spcBef>
              <a:spcAft>
                <a:spcPts val="0"/>
              </a:spcAft>
              <a:buSzPts val="1400"/>
              <a:buNone/>
            </a:pPr>
            <a:br>
              <a:rPr lang="iw-IL"/>
            </a:br>
            <a:r>
              <a:rPr lang="iw-IL"/>
              <a:t>المبالغون: الذين يجب عليهم اختبار جميع الخيارات للعثور على الأفضل.     يميلون إلى الشعور بالخوف من فقدان الفرص (FOMO) (الخوف من فقدان الفرص واستخدام المخارطة)</a:t>
            </a:r>
            <a:br>
              <a:rPr lang="iw-IL"/>
            </a:br>
            <a:r>
              <a:rPr lang="iw-IL"/>
              <a:t>الخوف من فقدان الفرصة </a:t>
            </a:r>
            <a:br>
              <a:rPr lang="iw-IL"/>
            </a:br>
            <a:r>
              <a:rPr lang="iw-IL"/>
              <a:t>ثانيا: نوع مرض </a:t>
            </a:r>
            <a:br>
              <a:rPr lang="iw-IL"/>
            </a:br>
            <a:r>
              <a:rPr lang="iw-IL"/>
              <a:t>تم الاستقرار: ابحث عن خيار "جيد بما فيه الكفاية". وتتخذ قرارا سريعا.</a:t>
            </a:r>
            <a:endParaRPr/>
          </a:p>
        </p:txBody>
      </p:sp>
      <p:sp>
        <p:nvSpPr>
          <p:cNvPr id="453" name="Google Shape;453;p30: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454" name="Google Shape;454;p30: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r>
              <a:rPr lang="iw-IL" sz="1200">
                <a:solidFill>
                  <a:schemeClr val="dk1"/>
                </a:solidFill>
                <a:latin typeface="Calibri"/>
                <a:ea typeface="Calibri"/>
                <a:cs typeface="Calibri"/>
                <a:sym typeface="Calibri"/>
              </a:rPr>
              <a:t>‹#›</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p3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465" name="Google Shape;465;p3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iw-IL" sz="1200">
                <a:solidFill>
                  <a:schemeClr val="dk1"/>
                </a:solidFill>
                <a:latin typeface="Calibri"/>
                <a:ea typeface="Calibri"/>
                <a:cs typeface="Calibri"/>
                <a:sym typeface="Calibri"/>
              </a:rPr>
              <a:t>1.7.2013</a:t>
            </a:r>
            <a:endParaRPr/>
          </a:p>
        </p:txBody>
      </p:sp>
      <p:sp>
        <p:nvSpPr>
          <p:cNvPr id="466" name="Google Shape;466;p31: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7" name="Google Shape;467;p3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iw-IL"/>
              <a:t>الهدف هو تقليل القرارات المطلوبة، وحتى نتمكن من التركيز على القرارات المهمة حقا.</a:t>
            </a:r>
            <a:endParaRPr/>
          </a:p>
        </p:txBody>
      </p:sp>
      <p:sp>
        <p:nvSpPr>
          <p:cNvPr id="468" name="Google Shape;468;p3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469" name="Google Shape;469;p3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r>
              <a:rPr lang="iw-IL" sz="1200">
                <a:solidFill>
                  <a:schemeClr val="dk1"/>
                </a:solidFill>
                <a:latin typeface="Calibri"/>
                <a:ea typeface="Calibri"/>
                <a:cs typeface="Calibri"/>
                <a:sym typeface="Calibri"/>
              </a:rPr>
              <a:t>‹#›</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p3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476" name="Google Shape;476;p3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iw-IL" sz="1200">
                <a:solidFill>
                  <a:schemeClr val="dk1"/>
                </a:solidFill>
                <a:latin typeface="Calibri"/>
                <a:ea typeface="Calibri"/>
                <a:cs typeface="Calibri"/>
                <a:sym typeface="Calibri"/>
              </a:rPr>
              <a:t>1.7.2013</a:t>
            </a:r>
            <a:endParaRPr/>
          </a:p>
        </p:txBody>
      </p:sp>
      <p:sp>
        <p:nvSpPr>
          <p:cNvPr id="477" name="Google Shape;477;p32: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8" name="Google Shape;478;p3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iw-IL"/>
              <a:t>من هو الرجل؟ (مارك زوكربيرغ، مؤسس ميتا)</a:t>
            </a:r>
            <a:br>
              <a:rPr lang="iw-IL"/>
            </a:br>
            <a:r>
              <a:rPr lang="iw-IL"/>
              <a:t>في خزانة مارك لا يوجد سوى القمصان الزرقاء. لماذا تعتقد أن هناك فقط الزرقاء؟</a:t>
            </a:r>
            <a:br>
              <a:rPr lang="iw-IL"/>
            </a:br>
            <a:r>
              <a:rPr lang="iw-IL"/>
              <a:t>مثال:</a:t>
            </a:r>
            <a:br>
              <a:rPr lang="iw-IL"/>
            </a:br>
            <a:r>
              <a:rPr lang="iw-IL"/>
              <a:t>خزانة مارك زوكربيرغ تحتوي فقط على قمصان زرقاء</a:t>
            </a:r>
            <a:br>
              <a:rPr lang="iw-IL"/>
            </a:br>
            <a:r>
              <a:rPr lang="iw-IL"/>
              <a:t>سؤال للنقاش: لماذا تعتقد أنه يرتدي فقط قمصانا زرقاء؟</a:t>
            </a:r>
            <a:br>
              <a:rPr lang="iw-IL"/>
            </a:br>
            <a:r>
              <a:rPr lang="iw-IL"/>
              <a:t>الخاتمة:</a:t>
            </a:r>
            <a:br>
              <a:rPr lang="iw-IL"/>
            </a:br>
            <a:r>
              <a:rPr lang="iw-IL"/>
              <a:t>الفكرة هي أنه لا يجب أن تضيع الوقت والجهد في قرارات غير مهمة، حتى توفر طاقتك الذهنية لقرارات أكثر معنى.</a:t>
            </a:r>
            <a:br>
              <a:rPr lang="iw-IL"/>
            </a:br>
            <a:r>
              <a:rPr lang="iw-IL"/>
              <a:t>مثال: حيث يلتقي بك في حياتك اليومية:</a:t>
            </a:r>
            <a:br>
              <a:rPr lang="iw-IL"/>
            </a:br>
            <a:r>
              <a:rPr lang="iw-IL"/>
              <a:t>لماذا يطلب منك ارتداء الزي الرسمي؟מי האיש? (מארק צוקרברג, מייסד מטא)</a:t>
            </a:r>
            <a:endParaRPr/>
          </a:p>
          <a:p>
            <a:pPr indent="0" lvl="0" marL="0" rtl="0" algn="l">
              <a:lnSpc>
                <a:spcPct val="100000"/>
              </a:lnSpc>
              <a:spcBef>
                <a:spcPts val="0"/>
              </a:spcBef>
              <a:spcAft>
                <a:spcPts val="0"/>
              </a:spcAft>
              <a:buSzPts val="1400"/>
              <a:buNone/>
            </a:pPr>
            <a:r>
              <a:rPr lang="iw-IL"/>
              <a:t>בארונו של מארק ישנן רק חולצות כחולות. למה לדעתכם יש רק כחולות?</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iw-IL"/>
              <a:t>דוגמה:</a:t>
            </a:r>
            <a:endParaRPr/>
          </a:p>
          <a:p>
            <a:pPr indent="0" lvl="0" marL="0" rtl="0" algn="l">
              <a:lnSpc>
                <a:spcPct val="100000"/>
              </a:lnSpc>
              <a:spcBef>
                <a:spcPts val="0"/>
              </a:spcBef>
              <a:spcAft>
                <a:spcPts val="0"/>
              </a:spcAft>
              <a:buSzPts val="1400"/>
              <a:buNone/>
            </a:pPr>
            <a:r>
              <a:rPr lang="iw-IL"/>
              <a:t>בארונו של מארק צוקרברג יש רק חולצות כחולות</a:t>
            </a:r>
            <a:endParaRPr/>
          </a:p>
          <a:p>
            <a:pPr indent="0" lvl="0" marL="0" rtl="0" algn="l">
              <a:lnSpc>
                <a:spcPct val="100000"/>
              </a:lnSpc>
              <a:spcBef>
                <a:spcPts val="0"/>
              </a:spcBef>
              <a:spcAft>
                <a:spcPts val="0"/>
              </a:spcAft>
              <a:buSzPts val="1400"/>
              <a:buNone/>
            </a:pPr>
            <a:r>
              <a:rPr lang="iw-IL"/>
              <a:t>שאלה לדיון: למה לדעתכם יש לו רק חולצות כחולות?</a:t>
            </a:r>
            <a:endParaRPr/>
          </a:p>
          <a:p>
            <a:pPr indent="0" lvl="0" marL="0" rtl="0" algn="l">
              <a:lnSpc>
                <a:spcPct val="100000"/>
              </a:lnSpc>
              <a:spcBef>
                <a:spcPts val="0"/>
              </a:spcBef>
              <a:spcAft>
                <a:spcPts val="0"/>
              </a:spcAft>
              <a:buSzPts val="1400"/>
              <a:buNone/>
            </a:pPr>
            <a:r>
              <a:rPr lang="iw-IL"/>
              <a:t>מסקנה:</a:t>
            </a:r>
            <a:endParaRPr/>
          </a:p>
          <a:p>
            <a:pPr indent="0" lvl="0" marL="0" rtl="0" algn="l">
              <a:lnSpc>
                <a:spcPct val="100000"/>
              </a:lnSpc>
              <a:spcBef>
                <a:spcPts val="0"/>
              </a:spcBef>
              <a:spcAft>
                <a:spcPts val="0"/>
              </a:spcAft>
              <a:buSzPts val="1400"/>
              <a:buNone/>
            </a:pPr>
            <a:r>
              <a:rPr lang="iw-IL"/>
              <a:t>הרעיון הוא שלא כדאי לבזבז זמן ומאמץ על החלטות לא חשובות, וכך ניתן לשמור את האנרגיה המחשבתית להחלטות משמעותיות יותר.</a:t>
            </a:r>
            <a:endParaRPr/>
          </a:p>
          <a:p>
            <a:pPr indent="0" lvl="0" marL="0" rtl="0" algn="l">
              <a:lnSpc>
                <a:spcPct val="100000"/>
              </a:lnSpc>
              <a:spcBef>
                <a:spcPts val="0"/>
              </a:spcBef>
              <a:spcAft>
                <a:spcPts val="0"/>
              </a:spcAft>
              <a:buSzPts val="1400"/>
              <a:buNone/>
            </a:pPr>
            <a:r>
              <a:rPr lang="iw-IL"/>
              <a:t>דוגמה: איפה זה פוגש אתכם בחיי היום-יום:</a:t>
            </a:r>
            <a:endParaRPr/>
          </a:p>
          <a:p>
            <a:pPr indent="0" lvl="0" marL="0" rtl="0" algn="l">
              <a:lnSpc>
                <a:spcPct val="100000"/>
              </a:lnSpc>
              <a:spcBef>
                <a:spcPts val="0"/>
              </a:spcBef>
              <a:spcAft>
                <a:spcPts val="0"/>
              </a:spcAft>
              <a:buSzPts val="1400"/>
              <a:buNone/>
            </a:pPr>
            <a:r>
              <a:rPr lang="iw-IL"/>
              <a:t>מדוע מחייבים אותכם בתלבושת אחידה.</a:t>
            </a:r>
            <a:endParaRPr/>
          </a:p>
        </p:txBody>
      </p:sp>
      <p:sp>
        <p:nvSpPr>
          <p:cNvPr id="479" name="Google Shape;479;p3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480" name="Google Shape;480;p3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r>
              <a:rPr lang="iw-IL" sz="1200">
                <a:solidFill>
                  <a:schemeClr val="dk1"/>
                </a:solidFill>
                <a:latin typeface="Calibri"/>
                <a:ea typeface="Calibri"/>
                <a:cs typeface="Calibri"/>
                <a:sym typeface="Calibri"/>
              </a:rPr>
              <a:t>‹#›</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p3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491" name="Google Shape;491;p3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iw-IL" sz="1200">
                <a:solidFill>
                  <a:schemeClr val="dk1"/>
                </a:solidFill>
                <a:latin typeface="Calibri"/>
                <a:ea typeface="Calibri"/>
                <a:cs typeface="Calibri"/>
                <a:sym typeface="Calibri"/>
              </a:rPr>
              <a:t>1.7.2013</a:t>
            </a:r>
            <a:endParaRPr/>
          </a:p>
        </p:txBody>
      </p:sp>
      <p:sp>
        <p:nvSpPr>
          <p:cNvPr id="492" name="Google Shape;492;p33: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3" name="Google Shape;493;p3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iw-IL"/>
              <a:t>قائمة الفعاليات للتدريب في الصف:</a:t>
            </a:r>
            <a:br>
              <a:rPr lang="iw-IL"/>
            </a:br>
            <a:r>
              <a:rPr lang="iw-IL"/>
              <a:t>الشراء الاندفاعي</a:t>
            </a:r>
            <a:br>
              <a:rPr lang="iw-IL"/>
            </a:br>
            <a:r>
              <a:rPr lang="iw-IL"/>
              <a:t>النظام 1 أثناء التنفيذ: تقف في طابور عند الصندوق وترى قطعة شوكولاتة أو علكة. يتعرف الدماغ على محفز اللحظة (ألوان بارزة، جوع خفيف) ويقرر في جزء من الثانية: "أريد هذا." هذا ليس حسابا للتكلفة مقابل الفائدة الغذائية.</a:t>
            </a:r>
            <a:br>
              <a:rPr lang="iw-IL"/>
            </a:br>
            <a:r>
              <a:rPr lang="iw-IL"/>
              <a:t>النظام 2 يعمل: تتوقف للحظة وتسأل: "هل هذا ضمن خطة نظامي الغذائي؟" أو "لدي بالفعل علبة علكة في حقيبتي". هنا يتطلب الأمر جهدا ذهنيا لإيقاف الدافع التلقائي.</a:t>
            </a:r>
            <a:br>
              <a:rPr lang="iw-IL"/>
            </a:br>
            <a:r>
              <a:rPr lang="iw-IL"/>
              <a:t>2. استراتيجية التسعير (انحياز المرساة)</a:t>
            </a:r>
            <a:br>
              <a:rPr lang="iw-IL"/>
            </a:br>
            <a:r>
              <a:rPr lang="iw-IL"/>
              <a:t>النظام 1 يعمل: ترى منتجا كان سعره الأصلي 500 شيكل والآن 299 نيشن. يقفز النظام 1 إلى الاستنتاج: "إنها صفقة رائعة!"</a:t>
            </a:r>
            <a:br>
              <a:rPr lang="iw-IL"/>
            </a:br>
            <a:r>
              <a:rPr lang="iw-IL"/>
              <a:t>النظام 2 في العمل: تتحقق مما إذا كان المنتج يباع في مكان آخر مقابل 250 شيكل دون "بيع"، أو تتحقق مما إذا كنت بحاجة فعلا لهذا المنتج في الوقت الحالي، بغض النظر عن مبلغ الخصم.</a:t>
            </a:r>
            <a:br>
              <a:rPr lang="iw-IL"/>
            </a:br>
            <a:r>
              <a:rPr lang="iw-IL"/>
              <a:t>3. تأثير الندرة (مخزون محدود)</a:t>
            </a:r>
            <a:br>
              <a:rPr lang="iw-IL"/>
            </a:br>
            <a:r>
              <a:rPr lang="iw-IL"/>
              <a:t>النظام 1 قيد التشغيل: يعرض موقع حجز الفنادق رسالة باللون الأحمر: "تبقى غرفة أخيرة في هذه التواريخ!". يدخل النظام 1 في وضع "القتال أو الهروب" (FOMO) ويحثك على الحجز فورا حتى لا تفقد الفرصة.</a:t>
            </a:r>
            <a:br>
              <a:rPr lang="iw-IL"/>
            </a:br>
            <a:r>
              <a:rPr lang="iw-IL"/>
              <a:t>النظام 2 في العمل: تتوقف لتتحقق مما إذا كان هذا أسلوب تسويقي شائع، وتفحص فنادق مماثلة في المنطقة، وتتأكد من أن السعر عادل بالفعل وليس مبالغا فيه بسبب الضغط.</a:t>
            </a:r>
            <a:br>
              <a:rPr lang="iw-IL"/>
            </a:br>
            <a:r>
              <a:rPr lang="iw-IL"/>
              <a:t>4. الاستثمارات وسوق الأسهم (على مستوى المستهلك الخاص)</a:t>
            </a:r>
            <a:br>
              <a:rPr lang="iw-IL"/>
            </a:br>
            <a:r>
              <a:rPr lang="iw-IL"/>
              <a:t>النظام 1 في العمل: سهم شركة معروفة ينخفض بشكل حاد بسبب عنوان سلبي في الأخبار. رد الفعل التلقائي هو الخوف، والدافع الفوري هو بيع كل شيء من أجل "إنقاذ ما تبقى".</a:t>
            </a:r>
            <a:br>
              <a:rPr lang="iw-IL"/>
            </a:br>
            <a:r>
              <a:rPr lang="iw-IL"/>
              <a:t>النظام 2 أثناء التنفيذ: التحليل الأساسي لتقارير الشركة، فهم نموذج الإيرادات وتحديد ما إذا كان الانخفاض مجرد ضوضاء عابرة أم تغير جوهري في قيمة الشركة. هذه عملية تتعارض مع غريزة البقاء.</a:t>
            </a:r>
            <a:endParaRPr/>
          </a:p>
        </p:txBody>
      </p:sp>
      <p:sp>
        <p:nvSpPr>
          <p:cNvPr id="494" name="Google Shape;494;p33: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495" name="Google Shape;495;p3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r>
              <a:rPr lang="iw-IL" sz="1200">
                <a:solidFill>
                  <a:schemeClr val="dk1"/>
                </a:solidFill>
                <a:latin typeface="Calibri"/>
                <a:ea typeface="Calibri"/>
                <a:cs typeface="Calibri"/>
                <a:sym typeface="Calibri"/>
              </a:rPr>
              <a:t>‹#›</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p3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501" name="Google Shape;501;p3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iw-IL" sz="1200">
                <a:solidFill>
                  <a:schemeClr val="dk1"/>
                </a:solidFill>
                <a:latin typeface="Calibri"/>
                <a:ea typeface="Calibri"/>
                <a:cs typeface="Calibri"/>
                <a:sym typeface="Calibri"/>
              </a:rPr>
              <a:t>1.7.2013</a:t>
            </a:r>
            <a:endParaRPr/>
          </a:p>
        </p:txBody>
      </p:sp>
      <p:sp>
        <p:nvSpPr>
          <p:cNvPr id="502" name="Google Shape;502;p34: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3" name="Google Shape;503;p3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iw-IL"/>
              <a:t>غادر جواد المدرسة متعبا بعد يوم طويل من المدرسة. لم يكن لديه وقت ليأكل منذ الصباح، وتشاجر مع صديقه المقرب، وفوق ذلك، فشل في امتحان. في طريق عودته، مر بجانب متجر ورأى جهازا جديدا معروضا للبيع. شعر برغبة قوية في شرائها فورا، رغم أنه لم يكن قد خطط لها ولم يكن بحاجة إليها. قبل أن يخرج محفظته، توقف وفكر: هل أحتاج هذا حقا، أم أنني فقط متأثر باليوم الذي مررت به؟</a:t>
            </a:r>
            <a:br>
              <a:rPr lang="iw-IL"/>
            </a:br>
            <a:r>
              <a:rPr lang="iw-IL"/>
              <a:t>مناقشة الصف: تحليل الحالة</a:t>
            </a:r>
            <a:br>
              <a:rPr lang="iw-IL"/>
            </a:br>
            <a:r>
              <a:rPr lang="iw-IL"/>
              <a:t>سيطرح المعلم أسئلة للنقاش ويكتب إجابات الطلاب على اللوحة:</a:t>
            </a:r>
            <a:br>
              <a:rPr lang="iw-IL"/>
            </a:br>
            <a:r>
              <a:rPr lang="iw-IL"/>
              <a:t>لماذا تعتقد أن جواد أراد شراء المنتج في تلك اللحظة بالذات؟</a:t>
            </a:r>
            <a:br>
              <a:rPr lang="iw-IL"/>
            </a:br>
            <a:r>
              <a:rPr lang="iw-IL"/>
              <a:t>هل كان قرارا بدافع الحاجة الحقيقية أم بدافع "التعويض"؟</a:t>
            </a:r>
            <a:br>
              <a:rPr lang="iw-IL"/>
            </a:br>
            <a:r>
              <a:rPr lang="iw-IL"/>
              <a:t>ما هي المشاعر أو المواقف الجسدية التي أثرت عليه؟</a:t>
            </a:r>
            <a:br>
              <a:rPr lang="iw-IL"/>
            </a:br>
            <a:r>
              <a:rPr lang="iw-IL"/>
              <a:t>مشاركة شخصية: هل سبق وأن اشتريت شيئا فقط لأنك كنت في مزاج معين (حزين، ملل، جائع)؟</a:t>
            </a:r>
            <a:endParaRPr/>
          </a:p>
        </p:txBody>
      </p:sp>
      <p:sp>
        <p:nvSpPr>
          <p:cNvPr id="504" name="Google Shape;504;p3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505" name="Google Shape;505;p3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r>
              <a:rPr lang="iw-IL" sz="1200">
                <a:solidFill>
                  <a:schemeClr val="dk1"/>
                </a:solidFill>
                <a:latin typeface="Calibri"/>
                <a:ea typeface="Calibri"/>
                <a:cs typeface="Calibri"/>
                <a:sym typeface="Calibri"/>
              </a:rPr>
              <a:t>‹#›</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 name="Shape 513"/>
        <p:cNvGrpSpPr/>
        <p:nvPr/>
      </p:nvGrpSpPr>
      <p:grpSpPr>
        <a:xfrm>
          <a:off x="0" y="0"/>
          <a:ext cx="0" cy="0"/>
          <a:chOff x="0" y="0"/>
          <a:chExt cx="0" cy="0"/>
        </a:xfrm>
      </p:grpSpPr>
      <p:sp>
        <p:nvSpPr>
          <p:cNvPr id="514" name="Google Shape;514;p35: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515" name="Google Shape;515;p35: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iw-IL" sz="1200">
                <a:solidFill>
                  <a:schemeClr val="dk1"/>
                </a:solidFill>
                <a:latin typeface="Calibri"/>
                <a:ea typeface="Calibri"/>
                <a:cs typeface="Calibri"/>
                <a:sym typeface="Calibri"/>
              </a:rPr>
              <a:t>1.7.2013</a:t>
            </a:r>
            <a:endParaRPr/>
          </a:p>
        </p:txBody>
      </p:sp>
      <p:sp>
        <p:nvSpPr>
          <p:cNvPr id="516" name="Google Shape;516;p35: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7" name="Google Shape;517;p3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iw-IL"/>
              <a:t>הצגת מודל HALT</a:t>
            </a:r>
            <a:endParaRPr/>
          </a:p>
          <a:p>
            <a:pPr indent="0" lvl="0" marL="0" rtl="0" algn="l">
              <a:lnSpc>
                <a:spcPct val="100000"/>
              </a:lnSpc>
              <a:spcBef>
                <a:spcPts val="0"/>
              </a:spcBef>
              <a:spcAft>
                <a:spcPts val="0"/>
              </a:spcAft>
              <a:buSzPts val="1400"/>
              <a:buNone/>
            </a:pPr>
            <a:r>
              <a:rPr lang="iw-IL"/>
              <a:t>המורה מציג את מודל HALT ככלי לעצירה לפני קנייה:</a:t>
            </a:r>
            <a:endParaRPr/>
          </a:p>
          <a:p>
            <a:pPr indent="0" lvl="0" marL="0" rtl="0" algn="l">
              <a:lnSpc>
                <a:spcPct val="100000"/>
              </a:lnSpc>
              <a:spcBef>
                <a:spcPts val="0"/>
              </a:spcBef>
              <a:spcAft>
                <a:spcPts val="0"/>
              </a:spcAft>
              <a:buSzPts val="1400"/>
              <a:buNone/>
            </a:pPr>
            <a:r>
              <a:rPr lang="iw-IL"/>
              <a:t>Hungry – רעבים (גורם לנו לקנות יותר אוכל ממה שצריך או מוצרים "מנחמים).</a:t>
            </a:r>
            <a:endParaRPr/>
          </a:p>
          <a:p>
            <a:pPr indent="0" lvl="0" marL="0" rtl="0" algn="l">
              <a:lnSpc>
                <a:spcPct val="100000"/>
              </a:lnSpc>
              <a:spcBef>
                <a:spcPts val="0"/>
              </a:spcBef>
              <a:spcAft>
                <a:spcPts val="0"/>
              </a:spcAft>
              <a:buSzPts val="1400"/>
              <a:buNone/>
            </a:pPr>
            <a:r>
              <a:rPr lang="iw-IL"/>
              <a:t>Angry – כועסים (גורם לנו לפעול מתוך תסכול ולחפש "נקמה" או שחרור דרך קנייה)</a:t>
            </a:r>
            <a:endParaRPr/>
          </a:p>
          <a:p>
            <a:pPr indent="0" lvl="0" marL="0" rtl="0" algn="l">
              <a:lnSpc>
                <a:spcPct val="100000"/>
              </a:lnSpc>
              <a:spcBef>
                <a:spcPts val="0"/>
              </a:spcBef>
              <a:spcAft>
                <a:spcPts val="0"/>
              </a:spcAft>
              <a:buSzPts val="1400"/>
              <a:buNone/>
            </a:pPr>
            <a:r>
              <a:rPr lang="iw-IL"/>
              <a:t>Lonely – בודדים (גורם לנו לנסות למלא חלל רגשי באמצעות חפצים חדשים)</a:t>
            </a:r>
            <a:endParaRPr/>
          </a:p>
          <a:p>
            <a:pPr indent="0" lvl="0" marL="0" rtl="0" algn="l">
              <a:lnSpc>
                <a:spcPct val="100000"/>
              </a:lnSpc>
              <a:spcBef>
                <a:spcPts val="0"/>
              </a:spcBef>
              <a:spcAft>
                <a:spcPts val="0"/>
              </a:spcAft>
              <a:buSzPts val="1400"/>
              <a:buNone/>
            </a:pPr>
            <a:r>
              <a:rPr lang="iw-IL"/>
              <a:t>Tired – עייפים (מחליש את כוח הרצון ואת היכולת שלנו לחשוב בצורה רציונלית)</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iw-IL"/>
              <a:t>המורה מסביר שמצבים אלה משפיעים על קבלת החלטות ועלולים לגרום לקניות לא מתוכננות. </a:t>
            </a:r>
            <a:endParaRPr/>
          </a:p>
          <a:p>
            <a:pPr indent="0" lvl="0" marL="0" rtl="0" algn="l">
              <a:lnSpc>
                <a:spcPct val="100000"/>
              </a:lnSpc>
              <a:spcBef>
                <a:spcPts val="0"/>
              </a:spcBef>
              <a:spcAft>
                <a:spcPts val="0"/>
              </a:spcAft>
              <a:buSzPts val="1400"/>
              <a:buNone/>
            </a:pPr>
            <a:r>
              <a:rPr lang="iw-IL"/>
              <a:t>שאלות:</a:t>
            </a:r>
            <a:endParaRPr/>
          </a:p>
          <a:p>
            <a:pPr indent="0" lvl="0" marL="0" rtl="0" algn="l">
              <a:lnSpc>
                <a:spcPct val="100000"/>
              </a:lnSpc>
              <a:spcBef>
                <a:spcPts val="0"/>
              </a:spcBef>
              <a:spcAft>
                <a:spcPts val="0"/>
              </a:spcAft>
              <a:buSzPts val="1400"/>
              <a:buNone/>
            </a:pPr>
            <a:r>
              <a:rPr lang="iw-IL"/>
              <a:t>אילו מצבים מתוך המודל הופיעו אצל נועם? </a:t>
            </a:r>
            <a:endParaRPr/>
          </a:p>
          <a:p>
            <a:pPr indent="0" lvl="0" marL="0" rtl="0" algn="l">
              <a:lnSpc>
                <a:spcPct val="100000"/>
              </a:lnSpc>
              <a:spcBef>
                <a:spcPts val="0"/>
              </a:spcBef>
              <a:spcAft>
                <a:spcPts val="0"/>
              </a:spcAft>
              <a:buSzPts val="1400"/>
              <a:buNone/>
            </a:pPr>
            <a:r>
              <a:rPr lang="iw-IL"/>
              <a:t>מה היה עדיף שנועם יעשה לפני קנייה?</a:t>
            </a:r>
            <a:endParaRPr/>
          </a:p>
          <a:p>
            <a:pPr indent="0" lvl="0" marL="0" rtl="0" algn="l">
              <a:lnSpc>
                <a:spcPct val="100000"/>
              </a:lnSpc>
              <a:spcBef>
                <a:spcPts val="0"/>
              </a:spcBef>
              <a:spcAft>
                <a:spcPts val="0"/>
              </a:spcAft>
              <a:buSzPts val="1400"/>
              <a:buNone/>
            </a:pPr>
            <a:r>
              <a:rPr lang="iw-IL"/>
              <a:t>התלמידים מסיקים שעצירה קצרה ובדיקה לפי מודל HALT יכולה לעזור לקבל החלטות פיננסיות נבונות יותר.</a:t>
            </a:r>
            <a:endParaRPr/>
          </a:p>
          <a:p>
            <a:pPr indent="0" lvl="0" marL="0" rtl="0" algn="l">
              <a:lnSpc>
                <a:spcPct val="100000"/>
              </a:lnSpc>
              <a:spcBef>
                <a:spcPts val="0"/>
              </a:spcBef>
              <a:spcAft>
                <a:spcPts val="0"/>
              </a:spcAft>
              <a:buSzPts val="1400"/>
              <a:buNone/>
            </a:pPr>
            <a:r>
              <a:rPr lang="iw-IL"/>
              <a:t>המסר המרכזי: כאשר אנחנו נמצאים באחד ממצבי HALT, היכולת שלנו לקבל החלטות מושכלות יורדת בצורה משמעותית. הקנייה במצבים אלו היא לרוב ניסיון לפתור בעיה רגשית באמצעות פתרון חומרי.</a:t>
            </a:r>
            <a:endParaRPr/>
          </a:p>
          <a:p>
            <a:pPr indent="0" lvl="0" marL="0" rtl="0" algn="l">
              <a:lnSpc>
                <a:spcPct val="100000"/>
              </a:lnSpc>
              <a:spcBef>
                <a:spcPts val="0"/>
              </a:spcBef>
              <a:spcAft>
                <a:spcPts val="0"/>
              </a:spcAft>
              <a:buSzPts val="1400"/>
              <a:buNone/>
            </a:pPr>
            <a:r>
              <a:rPr lang="iw-IL"/>
              <a:t>טיפ לחיים: לפני שאתם משלמים, תשאלו את עצמכם: "האם אני HALT?" אם התשובה היא כן – חכו 24 שעות לפני הרכישה.</a:t>
            </a:r>
            <a:endParaRPr/>
          </a:p>
        </p:txBody>
      </p:sp>
      <p:sp>
        <p:nvSpPr>
          <p:cNvPr id="518" name="Google Shape;518;p35: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519" name="Google Shape;519;p35: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r>
              <a:rPr lang="iw-IL" sz="1200">
                <a:solidFill>
                  <a:schemeClr val="dk1"/>
                </a:solidFill>
                <a:latin typeface="Calibri"/>
                <a:ea typeface="Calibri"/>
                <a:cs typeface="Calibri"/>
                <a:sym typeface="Calibri"/>
              </a:rPr>
              <a:t>‹#›</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p36: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525" name="Google Shape;525;p36: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iw-IL" sz="1200">
                <a:solidFill>
                  <a:schemeClr val="dk1"/>
                </a:solidFill>
                <a:latin typeface="Calibri"/>
                <a:ea typeface="Calibri"/>
                <a:cs typeface="Calibri"/>
                <a:sym typeface="Calibri"/>
              </a:rPr>
              <a:t>1.7.2013</a:t>
            </a:r>
            <a:endParaRPr/>
          </a:p>
        </p:txBody>
      </p:sp>
      <p:sp>
        <p:nvSpPr>
          <p:cNvPr id="526" name="Google Shape;526;p36: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7" name="Google Shape;527;p3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8" name="Google Shape;528;p36: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p:txBody>
      </p:sp>
      <p:sp>
        <p:nvSpPr>
          <p:cNvPr id="529" name="Google Shape;529;p36: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r>
              <a:rPr lang="iw-IL" sz="1200">
                <a:solidFill>
                  <a:schemeClr val="dk1"/>
                </a:solidFill>
                <a:latin typeface="Calibri"/>
                <a:ea typeface="Calibri"/>
                <a:cs typeface="Calibri"/>
                <a:sym typeface="Calibri"/>
              </a:rPr>
              <a:t>‹#›</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p3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38" name="Google Shape;538;p37:notes"/>
          <p:cNvSpPr/>
          <p:nvPr>
            <p:ph idx="2"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p38: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45" name="Google Shape;545;p38:notes"/>
          <p:cNvSpPr/>
          <p:nvPr>
            <p:ph idx="2"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sp>
        <p:nvSpPr>
          <p:cNvPr id="20" name="Google Shape;20;p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22" name="Google Shape;22;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8" name="Google Shape;28;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4" name="Google Shape;34;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40" name="Google Shape;40;p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41" name="Google Shape;41;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7"/>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7" name="Google Shape;47;p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8" name="Google Shape;48;p7"/>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9" name="Google Shape;49;p7"/>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50" name="Google Shape;50;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61" name="Google Shape;61;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2" name="Google Shape;62;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0"/>
          <p:cNvSpPr/>
          <p:nvPr>
            <p:ph idx="2" type="pic"/>
          </p:nvPr>
        </p:nvSpPr>
        <p:spPr>
          <a:xfrm>
            <a:off x="1792288" y="612775"/>
            <a:ext cx="5486400" cy="4114800"/>
          </a:xfrm>
          <a:prstGeom prst="rect">
            <a:avLst/>
          </a:prstGeom>
          <a:noFill/>
          <a:ln>
            <a:noFill/>
          </a:ln>
        </p:spPr>
      </p:sp>
      <p:sp>
        <p:nvSpPr>
          <p:cNvPr id="68" name="Google Shape;68;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9" name="Google Shape;69;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11"/>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5" name="Google Shape;75;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2"/>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12"/>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1" name="Google Shape;81;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iw-IL"/>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hyperlink" Target="https://docs.google.com/document/d/1f36YxeqtTl8-OuXQsIWbtYY18wWfLE_u/edit?usp=drive_link&amp;ouid=108446085936183264764&amp;rtpof=true&amp;sd=true" TargetMode="Externa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2.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1.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2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3.png"/><Relationship Id="rId4" Type="http://schemas.openxmlformats.org/officeDocument/2006/relationships/image" Target="../media/image8.png"/><Relationship Id="rId5" Type="http://schemas.openxmlformats.org/officeDocument/2006/relationships/image" Target="../media/image16.png"/><Relationship Id="rId6" Type="http://schemas.openxmlformats.org/officeDocument/2006/relationships/image" Target="../media/image10.png"/><Relationship Id="rId7"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3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21.png"/><Relationship Id="rId4" Type="http://schemas.openxmlformats.org/officeDocument/2006/relationships/image" Target="../media/image26.png"/><Relationship Id="rId5" Type="http://schemas.openxmlformats.org/officeDocument/2006/relationships/image" Target="../media/image2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2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2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22.png"/><Relationship Id="rId4" Type="http://schemas.openxmlformats.org/officeDocument/2006/relationships/image" Target="../media/image33.png"/><Relationship Id="rId5" Type="http://schemas.openxmlformats.org/officeDocument/2006/relationships/image" Target="../media/image19.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2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3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29.png"/><Relationship Id="rId4" Type="http://schemas.openxmlformats.org/officeDocument/2006/relationships/image" Target="../media/image2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2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34.png"/><Relationship Id="rId4" Type="http://schemas.openxmlformats.org/officeDocument/2006/relationships/image" Target="../media/image2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1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2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3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3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3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3"/>
          <p:cNvSpPr/>
          <p:nvPr/>
        </p:nvSpPr>
        <p:spPr>
          <a:xfrm>
            <a:off x="11136329" y="3940611"/>
            <a:ext cx="7151671" cy="6632367"/>
          </a:xfrm>
          <a:custGeom>
            <a:rect b="b" l="l" r="r" t="t"/>
            <a:pathLst>
              <a:path extrusionOk="0" h="6632367" w="7151671">
                <a:moveTo>
                  <a:pt x="0" y="0"/>
                </a:moveTo>
                <a:lnTo>
                  <a:pt x="7151671" y="0"/>
                </a:lnTo>
                <a:lnTo>
                  <a:pt x="7151671" y="6632367"/>
                </a:lnTo>
                <a:lnTo>
                  <a:pt x="0" y="6632367"/>
                </a:lnTo>
                <a:lnTo>
                  <a:pt x="0" y="0"/>
                </a:lnTo>
                <a:close/>
              </a:path>
            </a:pathLst>
          </a:custGeom>
          <a:blipFill rotWithShape="1">
            <a:blip r:embed="rId3">
              <a:alphaModFix/>
            </a:blip>
            <a:stretch>
              <a:fillRect b="0" l="-27286" r="-12076"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89" name="Google Shape;89;p13"/>
          <p:cNvGrpSpPr/>
          <p:nvPr/>
        </p:nvGrpSpPr>
        <p:grpSpPr>
          <a:xfrm>
            <a:off x="3286730" y="836353"/>
            <a:ext cx="12875375" cy="3145017"/>
            <a:chOff x="0" y="-38100"/>
            <a:chExt cx="3391045" cy="828317"/>
          </a:xfrm>
        </p:grpSpPr>
        <p:sp>
          <p:nvSpPr>
            <p:cNvPr id="90" name="Google Shape;90;p13"/>
            <p:cNvSpPr/>
            <p:nvPr/>
          </p:nvSpPr>
          <p:spPr>
            <a:xfrm>
              <a:off x="0" y="0"/>
              <a:ext cx="3391045" cy="790217"/>
            </a:xfrm>
            <a:custGeom>
              <a:rect b="b" l="l" r="r" t="t"/>
              <a:pathLst>
                <a:path extrusionOk="0" h="790217" w="3391045">
                  <a:moveTo>
                    <a:pt x="0" y="0"/>
                  </a:moveTo>
                  <a:lnTo>
                    <a:pt x="3391045" y="0"/>
                  </a:lnTo>
                  <a:lnTo>
                    <a:pt x="3391045" y="790217"/>
                  </a:lnTo>
                  <a:lnTo>
                    <a:pt x="0" y="790217"/>
                  </a:lnTo>
                  <a:close/>
                </a:path>
              </a:pathLst>
            </a:custGeom>
            <a:solidFill>
              <a:schemeClr val="lt1"/>
            </a:solidFill>
            <a:ln cap="flat" cmpd="sng" w="25400">
              <a:solidFill>
                <a:schemeClr val="accent6"/>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1" name="Google Shape;91;p13"/>
            <p:cNvSpPr txBox="1"/>
            <p:nvPr/>
          </p:nvSpPr>
          <p:spPr>
            <a:xfrm>
              <a:off x="0" y="-38100"/>
              <a:ext cx="3391045" cy="828317"/>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92" name="Google Shape;92;p13"/>
          <p:cNvSpPr/>
          <p:nvPr/>
        </p:nvSpPr>
        <p:spPr>
          <a:xfrm>
            <a:off x="3286730" y="1028183"/>
            <a:ext cx="12875375" cy="3000356"/>
          </a:xfrm>
          <a:custGeom>
            <a:rect b="b" l="l" r="r" t="t"/>
            <a:pathLst>
              <a:path extrusionOk="0" h="790217" w="3391045">
                <a:moveTo>
                  <a:pt x="0" y="0"/>
                </a:moveTo>
                <a:lnTo>
                  <a:pt x="3391045" y="0"/>
                </a:lnTo>
                <a:lnTo>
                  <a:pt x="3391045" y="790217"/>
                </a:lnTo>
                <a:lnTo>
                  <a:pt x="0" y="790217"/>
                </a:lnTo>
                <a:close/>
              </a:path>
            </a:pathLst>
          </a:custGeom>
          <a:noFill/>
          <a:ln cap="sq" cmpd="sng" w="85725">
            <a:solidFill>
              <a:srgbClr val="000000"/>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3" name="Google Shape;93;p13"/>
          <p:cNvSpPr txBox="1"/>
          <p:nvPr/>
        </p:nvSpPr>
        <p:spPr>
          <a:xfrm>
            <a:off x="3286730" y="320965"/>
            <a:ext cx="12875375" cy="4012983"/>
          </a:xfrm>
          <a:prstGeom prst="rect">
            <a:avLst/>
          </a:prstGeom>
          <a:noFill/>
          <a:ln>
            <a:noFill/>
          </a:ln>
        </p:spPr>
        <p:txBody>
          <a:bodyPr anchorCtr="0" anchor="ctr" bIns="50800" lIns="50800" spcFirstLastPara="1" rIns="50800" wrap="square" tIns="50800">
            <a:noAutofit/>
          </a:bodyPr>
          <a:lstStyle/>
          <a:p>
            <a:pPr indent="0" lvl="0" marL="0" marR="0" rtl="1" algn="ctr">
              <a:lnSpc>
                <a:spcPct val="140000"/>
              </a:lnSpc>
              <a:spcBef>
                <a:spcPts val="0"/>
              </a:spcBef>
              <a:spcAft>
                <a:spcPts val="0"/>
              </a:spcAft>
              <a:buNone/>
            </a:pPr>
            <a:r>
              <a:rPr b="1" i="0" lang="iw-IL" sz="14400" u="none" cap="none" strike="noStrike">
                <a:solidFill>
                  <a:srgbClr val="FF0000"/>
                </a:solidFill>
                <a:latin typeface="Assistant"/>
                <a:ea typeface="Assistant"/>
                <a:cs typeface="Assistant"/>
                <a:sym typeface="Assistant"/>
              </a:rPr>
              <a:t>اتخاذ القرارات</a:t>
            </a:r>
            <a:endParaRPr b="0" i="0" sz="1400" u="none" cap="none" strike="noStrike">
              <a:solidFill>
                <a:srgbClr val="000000"/>
              </a:solidFill>
              <a:latin typeface="Arial"/>
              <a:ea typeface="Arial"/>
              <a:cs typeface="Arial"/>
              <a:sym typeface="Arial"/>
            </a:endParaRPr>
          </a:p>
        </p:txBody>
      </p:sp>
      <p:sp>
        <p:nvSpPr>
          <p:cNvPr id="94" name="Google Shape;94;p13"/>
          <p:cNvSpPr/>
          <p:nvPr/>
        </p:nvSpPr>
        <p:spPr>
          <a:xfrm rot="-5400000">
            <a:off x="5966908" y="5605468"/>
            <a:ext cx="3676119" cy="6662722"/>
          </a:xfrm>
          <a:custGeom>
            <a:rect b="b" l="l" r="r" t="t"/>
            <a:pathLst>
              <a:path extrusionOk="0" h="6662722" w="3676119">
                <a:moveTo>
                  <a:pt x="0" y="0"/>
                </a:moveTo>
                <a:lnTo>
                  <a:pt x="3676119" y="0"/>
                </a:lnTo>
                <a:lnTo>
                  <a:pt x="3676119" y="6662721"/>
                </a:lnTo>
                <a:lnTo>
                  <a:pt x="0" y="6662721"/>
                </a:lnTo>
                <a:lnTo>
                  <a:pt x="0" y="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5" name="Google Shape;95;p13"/>
          <p:cNvSpPr/>
          <p:nvPr/>
        </p:nvSpPr>
        <p:spPr>
          <a:xfrm rot="-5400000">
            <a:off x="-273574" y="7059062"/>
            <a:ext cx="3676119" cy="6662722"/>
          </a:xfrm>
          <a:custGeom>
            <a:rect b="b" l="l" r="r" t="t"/>
            <a:pathLst>
              <a:path extrusionOk="0" h="6662722" w="3676119">
                <a:moveTo>
                  <a:pt x="0" y="0"/>
                </a:moveTo>
                <a:lnTo>
                  <a:pt x="3676120" y="0"/>
                </a:lnTo>
                <a:lnTo>
                  <a:pt x="3676120" y="6662722"/>
                </a:lnTo>
                <a:lnTo>
                  <a:pt x="0" y="6662722"/>
                </a:lnTo>
                <a:lnTo>
                  <a:pt x="0" y="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6" name="Google Shape;96;p13"/>
          <p:cNvSpPr txBox="1"/>
          <p:nvPr/>
        </p:nvSpPr>
        <p:spPr>
          <a:xfrm>
            <a:off x="348343" y="5124450"/>
            <a:ext cx="10533017" cy="1920269"/>
          </a:xfrm>
          <a:prstGeom prst="rect">
            <a:avLst/>
          </a:prstGeom>
          <a:noFill/>
          <a:ln>
            <a:noFill/>
          </a:ln>
        </p:spPr>
        <p:txBody>
          <a:bodyPr anchorCtr="0" anchor="t" bIns="0" lIns="0" spcFirstLastPara="1" rIns="0" wrap="square" tIns="0">
            <a:spAutoFit/>
          </a:bodyPr>
          <a:lstStyle/>
          <a:p>
            <a:pPr indent="0" lvl="0" marL="0" marR="0" rtl="1" algn="ctr">
              <a:lnSpc>
                <a:spcPct val="120003"/>
              </a:lnSpc>
              <a:spcBef>
                <a:spcPts val="0"/>
              </a:spcBef>
              <a:spcAft>
                <a:spcPts val="0"/>
              </a:spcAft>
              <a:buNone/>
            </a:pPr>
            <a:r>
              <a:rPr b="0" i="0" lang="iw-IL" sz="5199" u="none" cap="none" strike="noStrike">
                <a:solidFill>
                  <a:srgbClr val="000000"/>
                </a:solidFill>
                <a:latin typeface="Rubik"/>
                <a:ea typeface="Rubik"/>
                <a:cs typeface="Rubik"/>
                <a:sym typeface="Rubik"/>
              </a:rPr>
              <a:t>اعداد وترجمة: يفعات بروش وماؤور بليلتي- ليلى سليمان</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4"/>
          <p:cNvSpPr/>
          <p:nvPr/>
        </p:nvSpPr>
        <p:spPr>
          <a:xfrm>
            <a:off x="157032" y="1812471"/>
            <a:ext cx="10005593" cy="8229600"/>
          </a:xfrm>
          <a:custGeom>
            <a:rect b="b" l="l" r="r" t="t"/>
            <a:pathLst>
              <a:path extrusionOk="0" h="8229600" w="10005593">
                <a:moveTo>
                  <a:pt x="0" y="0"/>
                </a:moveTo>
                <a:lnTo>
                  <a:pt x="10005593" y="0"/>
                </a:lnTo>
                <a:lnTo>
                  <a:pt x="10005593" y="8229600"/>
                </a:lnTo>
                <a:lnTo>
                  <a:pt x="0" y="822960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6" name="Google Shape;106;p14"/>
          <p:cNvSpPr txBox="1"/>
          <p:nvPr/>
        </p:nvSpPr>
        <p:spPr>
          <a:xfrm>
            <a:off x="7281288" y="1817053"/>
            <a:ext cx="9978012" cy="7885236"/>
          </a:xfrm>
          <a:prstGeom prst="rect">
            <a:avLst/>
          </a:prstGeom>
          <a:noFill/>
          <a:ln>
            <a:noFill/>
          </a:ln>
        </p:spPr>
        <p:txBody>
          <a:bodyPr anchorCtr="0" anchor="t" bIns="0" lIns="0" spcFirstLastPara="1" rIns="0" wrap="square" tIns="0">
            <a:spAutoFit/>
          </a:bodyPr>
          <a:lstStyle/>
          <a:p>
            <a:pPr indent="0" lvl="0" marL="0" marR="0" rtl="1" algn="r">
              <a:lnSpc>
                <a:spcPct val="140000"/>
              </a:lnSpc>
              <a:spcBef>
                <a:spcPts val="0"/>
              </a:spcBef>
              <a:spcAft>
                <a:spcPts val="0"/>
              </a:spcAft>
              <a:buNone/>
            </a:pPr>
            <a:r>
              <a:rPr b="1" i="0" lang="iw-IL" sz="12200" u="none" cap="none" strike="noStrike">
                <a:solidFill>
                  <a:srgbClr val="D42021"/>
                </a:solidFill>
                <a:latin typeface="Rubik"/>
                <a:ea typeface="Rubik"/>
                <a:cs typeface="Rubik"/>
                <a:sym typeface="Rubik"/>
              </a:rPr>
              <a:t>الفصل الأول:</a:t>
            </a:r>
            <a:br>
              <a:rPr b="1" i="0" lang="iw-IL" sz="12200" u="none" cap="none" strike="noStrike">
                <a:solidFill>
                  <a:srgbClr val="D42021"/>
                </a:solidFill>
                <a:latin typeface="Rubik"/>
                <a:ea typeface="Rubik"/>
                <a:cs typeface="Rubik"/>
                <a:sym typeface="Rubik"/>
              </a:rPr>
            </a:br>
            <a:r>
              <a:rPr b="1" i="0" lang="iw-IL" sz="12200" u="none" cap="none" strike="noStrike">
                <a:solidFill>
                  <a:srgbClr val="D42021"/>
                </a:solidFill>
                <a:latin typeface="Rubik"/>
                <a:ea typeface="Rubik"/>
                <a:cs typeface="Rubik"/>
                <a:sym typeface="Rubik"/>
              </a:rPr>
              <a:t>النظام 1</a:t>
            </a:r>
            <a:br>
              <a:rPr b="1" i="0" lang="iw-IL" sz="12200" u="none" cap="none" strike="noStrike">
                <a:solidFill>
                  <a:srgbClr val="D42021"/>
                </a:solidFill>
                <a:latin typeface="Rubik"/>
                <a:ea typeface="Rubik"/>
                <a:cs typeface="Rubik"/>
                <a:sym typeface="Rubik"/>
              </a:rPr>
            </a:br>
            <a:r>
              <a:rPr b="1" i="0" lang="iw-IL" sz="12200" u="none" cap="none" strike="noStrike">
                <a:solidFill>
                  <a:srgbClr val="D42021"/>
                </a:solidFill>
                <a:latin typeface="Rubik"/>
                <a:ea typeface="Rubik"/>
                <a:cs typeface="Rubik"/>
                <a:sym typeface="Rubik"/>
              </a:rPr>
              <a:t>مقابل النظام 2</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descr="אנשים מחליפים 100 שקלים" id="115" name="Google Shape;115;p15"/>
          <p:cNvSpPr/>
          <p:nvPr/>
        </p:nvSpPr>
        <p:spPr>
          <a:xfrm>
            <a:off x="0" y="1028700"/>
            <a:ext cx="18288000" cy="9258300"/>
          </a:xfrm>
          <a:custGeom>
            <a:rect b="b" l="l" r="r" t="t"/>
            <a:pathLst>
              <a:path extrusionOk="0" h="9258300" w="18288000">
                <a:moveTo>
                  <a:pt x="0" y="0"/>
                </a:moveTo>
                <a:lnTo>
                  <a:pt x="18288000" y="0"/>
                </a:lnTo>
                <a:lnTo>
                  <a:pt x="18288000" y="9258300"/>
                </a:lnTo>
                <a:lnTo>
                  <a:pt x="0" y="925830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6" name="Google Shape;116;p15"/>
          <p:cNvSpPr txBox="1"/>
          <p:nvPr>
            <p:ph idx="4294967295" type="title"/>
          </p:nvPr>
        </p:nvSpPr>
        <p:spPr>
          <a:xfrm>
            <a:off x="3637816" y="645321"/>
            <a:ext cx="11099453" cy="1421928"/>
          </a:xfrm>
          <a:prstGeom prst="rect">
            <a:avLst/>
          </a:prstGeom>
          <a:noFill/>
          <a:ln>
            <a:noFill/>
          </a:ln>
        </p:spPr>
        <p:txBody>
          <a:bodyPr anchorCtr="0" anchor="t" bIns="0" lIns="0" spcFirstLastPara="1" rIns="0" wrap="square" tIns="0">
            <a:spAutoFit/>
          </a:bodyPr>
          <a:lstStyle/>
          <a:p>
            <a:pPr indent="0" lvl="0" marL="0" rtl="0" algn="ctr">
              <a:lnSpc>
                <a:spcPct val="139990"/>
              </a:lnSpc>
              <a:spcBef>
                <a:spcPts val="0"/>
              </a:spcBef>
              <a:spcAft>
                <a:spcPts val="0"/>
              </a:spcAft>
              <a:buClr>
                <a:srgbClr val="000000"/>
              </a:buClr>
              <a:buSzPts val="6134"/>
              <a:buNone/>
            </a:pPr>
            <a:r>
              <a:rPr lang="iw-IL" sz="6600"/>
              <a:t>لعبة الألتيماتوم: العاطفة مقابل العقلانية</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grpSp>
        <p:nvGrpSpPr>
          <p:cNvPr id="125" name="Google Shape;125;p16"/>
          <p:cNvGrpSpPr/>
          <p:nvPr/>
        </p:nvGrpSpPr>
        <p:grpSpPr>
          <a:xfrm>
            <a:off x="0" y="4105521"/>
            <a:ext cx="18288000" cy="6181479"/>
            <a:chOff x="0" y="-47625"/>
            <a:chExt cx="4816593" cy="1628044"/>
          </a:xfrm>
        </p:grpSpPr>
        <p:sp>
          <p:nvSpPr>
            <p:cNvPr id="126" name="Google Shape;126;p16"/>
            <p:cNvSpPr/>
            <p:nvPr/>
          </p:nvSpPr>
          <p:spPr>
            <a:xfrm>
              <a:off x="0" y="0"/>
              <a:ext cx="4816592" cy="1580419"/>
            </a:xfrm>
            <a:custGeom>
              <a:rect b="b" l="l" r="r" t="t"/>
              <a:pathLst>
                <a:path extrusionOk="0" h="1580419" w="4816592">
                  <a:moveTo>
                    <a:pt x="0" y="0"/>
                  </a:moveTo>
                  <a:lnTo>
                    <a:pt x="4816592" y="0"/>
                  </a:lnTo>
                  <a:lnTo>
                    <a:pt x="4816592" y="1580419"/>
                  </a:lnTo>
                  <a:lnTo>
                    <a:pt x="0" y="1580419"/>
                  </a:lnTo>
                  <a:close/>
                </a:path>
              </a:pathLst>
            </a:custGeom>
            <a:solidFill>
              <a:srgbClr val="BBD8D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7" name="Google Shape;127;p16"/>
            <p:cNvSpPr txBox="1"/>
            <p:nvPr/>
          </p:nvSpPr>
          <p:spPr>
            <a:xfrm>
              <a:off x="0" y="-47625"/>
              <a:ext cx="4816593" cy="1628044"/>
            </a:xfrm>
            <a:prstGeom prst="rect">
              <a:avLst/>
            </a:prstGeom>
            <a:noFill/>
            <a:ln>
              <a:noFill/>
            </a:ln>
          </p:spPr>
          <p:txBody>
            <a:bodyPr anchorCtr="0" anchor="ctr" bIns="50800" lIns="50800" spcFirstLastPara="1" rIns="50800" wrap="square" tIns="50800">
              <a:noAutofit/>
            </a:bodyPr>
            <a:lstStyle/>
            <a:p>
              <a:pPr indent="0" lvl="0" marL="0" marR="0" rtl="0" algn="ctr">
                <a:lnSpc>
                  <a:spcPct val="17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28" name="Google Shape;128;p16"/>
          <p:cNvSpPr txBox="1"/>
          <p:nvPr>
            <p:ph idx="4294967295" type="title"/>
          </p:nvPr>
        </p:nvSpPr>
        <p:spPr>
          <a:xfrm>
            <a:off x="2644107" y="185906"/>
            <a:ext cx="12999787" cy="3532890"/>
          </a:xfrm>
          <a:prstGeom prst="rect">
            <a:avLst/>
          </a:prstGeom>
          <a:noFill/>
          <a:ln>
            <a:noFill/>
          </a:ln>
        </p:spPr>
        <p:txBody>
          <a:bodyPr anchorCtr="0" anchor="t" bIns="0" lIns="0" spcFirstLastPara="1" rIns="0" wrap="square" tIns="0">
            <a:spAutoFit/>
          </a:bodyPr>
          <a:lstStyle/>
          <a:p>
            <a:pPr indent="0" lvl="0" marL="0" rtl="1" algn="ctr">
              <a:lnSpc>
                <a:spcPct val="140004"/>
              </a:lnSpc>
              <a:spcBef>
                <a:spcPts val="0"/>
              </a:spcBef>
              <a:spcAft>
                <a:spcPts val="0"/>
              </a:spcAft>
              <a:buClr>
                <a:srgbClr val="000000"/>
              </a:buClr>
              <a:buSzPts val="8199"/>
              <a:buNone/>
            </a:pPr>
            <a:r>
              <a:rPr b="1" lang="iw-IL" sz="8199">
                <a:solidFill>
                  <a:srgbClr val="000000"/>
                </a:solidFill>
                <a:latin typeface="Assistant"/>
                <a:ea typeface="Assistant"/>
                <a:cs typeface="Assistant"/>
                <a:sym typeface="Assistant"/>
              </a:rPr>
              <a:t>المنطق والعاطفة يدخلان في عملية اتخاذ القرار!</a:t>
            </a:r>
            <a:endParaRPr/>
          </a:p>
        </p:txBody>
      </p:sp>
      <p:sp>
        <p:nvSpPr>
          <p:cNvPr descr="היגיון מול רגש" id="129" name="Google Shape;129;p16"/>
          <p:cNvSpPr/>
          <p:nvPr/>
        </p:nvSpPr>
        <p:spPr>
          <a:xfrm flipH="1">
            <a:off x="637516" y="2078243"/>
            <a:ext cx="17012967" cy="8208757"/>
          </a:xfrm>
          <a:custGeom>
            <a:rect b="b" l="l" r="r" t="t"/>
            <a:pathLst>
              <a:path extrusionOk="0" h="8208757" w="17012967">
                <a:moveTo>
                  <a:pt x="17012968" y="0"/>
                </a:moveTo>
                <a:lnTo>
                  <a:pt x="0" y="0"/>
                </a:lnTo>
                <a:lnTo>
                  <a:pt x="0" y="8208757"/>
                </a:lnTo>
                <a:lnTo>
                  <a:pt x="17012968" y="8208757"/>
                </a:lnTo>
                <a:lnTo>
                  <a:pt x="17012968"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grpSp>
        <p:nvGrpSpPr>
          <p:cNvPr id="138" name="Google Shape;138;p17"/>
          <p:cNvGrpSpPr/>
          <p:nvPr/>
        </p:nvGrpSpPr>
        <p:grpSpPr>
          <a:xfrm>
            <a:off x="0" y="4105521"/>
            <a:ext cx="18288000" cy="6181479"/>
            <a:chOff x="0" y="-47625"/>
            <a:chExt cx="4816593" cy="1628044"/>
          </a:xfrm>
        </p:grpSpPr>
        <p:sp>
          <p:nvSpPr>
            <p:cNvPr id="139" name="Google Shape;139;p17"/>
            <p:cNvSpPr/>
            <p:nvPr/>
          </p:nvSpPr>
          <p:spPr>
            <a:xfrm>
              <a:off x="0" y="0"/>
              <a:ext cx="4816592" cy="1580419"/>
            </a:xfrm>
            <a:custGeom>
              <a:rect b="b" l="l" r="r" t="t"/>
              <a:pathLst>
                <a:path extrusionOk="0" h="1580419" w="4816592">
                  <a:moveTo>
                    <a:pt x="0" y="0"/>
                  </a:moveTo>
                  <a:lnTo>
                    <a:pt x="4816592" y="0"/>
                  </a:lnTo>
                  <a:lnTo>
                    <a:pt x="4816592" y="1580419"/>
                  </a:lnTo>
                  <a:lnTo>
                    <a:pt x="0" y="1580419"/>
                  </a:lnTo>
                  <a:close/>
                </a:path>
              </a:pathLst>
            </a:custGeom>
            <a:solidFill>
              <a:srgbClr val="BBD8D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0" name="Google Shape;140;p17"/>
            <p:cNvSpPr txBox="1"/>
            <p:nvPr/>
          </p:nvSpPr>
          <p:spPr>
            <a:xfrm>
              <a:off x="0" y="-47625"/>
              <a:ext cx="4816593" cy="1628044"/>
            </a:xfrm>
            <a:prstGeom prst="rect">
              <a:avLst/>
            </a:prstGeom>
            <a:noFill/>
            <a:ln>
              <a:noFill/>
            </a:ln>
          </p:spPr>
          <p:txBody>
            <a:bodyPr anchorCtr="0" anchor="ctr" bIns="50800" lIns="50800" spcFirstLastPara="1" rIns="50800" wrap="square" tIns="50800">
              <a:noAutofit/>
            </a:bodyPr>
            <a:lstStyle/>
            <a:p>
              <a:pPr indent="0" lvl="0" marL="0" marR="0" rtl="0" algn="ctr">
                <a:lnSpc>
                  <a:spcPct val="17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descr="מחברת ועט" id="141" name="Google Shape;141;p17"/>
          <p:cNvSpPr/>
          <p:nvPr/>
        </p:nvSpPr>
        <p:spPr>
          <a:xfrm>
            <a:off x="564925" y="2151962"/>
            <a:ext cx="6641987" cy="7277077"/>
          </a:xfrm>
          <a:custGeom>
            <a:rect b="b" l="l" r="r" t="t"/>
            <a:pathLst>
              <a:path extrusionOk="0" h="7277077" w="6641987">
                <a:moveTo>
                  <a:pt x="0" y="0"/>
                </a:moveTo>
                <a:lnTo>
                  <a:pt x="6641987" y="0"/>
                </a:lnTo>
                <a:lnTo>
                  <a:pt x="6641987" y="7277077"/>
                </a:lnTo>
                <a:lnTo>
                  <a:pt x="0" y="7277077"/>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2" name="Google Shape;142;p17"/>
          <p:cNvSpPr txBox="1"/>
          <p:nvPr/>
        </p:nvSpPr>
        <p:spPr>
          <a:xfrm>
            <a:off x="7807596" y="4506327"/>
            <a:ext cx="10004375" cy="3964740"/>
          </a:xfrm>
          <a:prstGeom prst="rect">
            <a:avLst/>
          </a:prstGeom>
          <a:noFill/>
          <a:ln>
            <a:noFill/>
          </a:ln>
        </p:spPr>
        <p:txBody>
          <a:bodyPr anchorCtr="0" anchor="t" bIns="0" lIns="0" spcFirstLastPara="1" rIns="0" wrap="square" tIns="0">
            <a:spAutoFit/>
          </a:bodyPr>
          <a:lstStyle/>
          <a:p>
            <a:pPr indent="0" lvl="0" marL="0" marR="0" rtl="1" algn="just">
              <a:lnSpc>
                <a:spcPct val="139990"/>
              </a:lnSpc>
              <a:spcBef>
                <a:spcPts val="0"/>
              </a:spcBef>
              <a:spcAft>
                <a:spcPts val="0"/>
              </a:spcAft>
              <a:buNone/>
            </a:pPr>
            <a:r>
              <a:rPr b="0" i="0" lang="iw-IL" sz="6134" u="none" cap="none" strike="noStrike">
                <a:solidFill>
                  <a:srgbClr val="000000"/>
                </a:solidFill>
                <a:latin typeface="Assistant"/>
                <a:ea typeface="Assistant"/>
                <a:cs typeface="Assistant"/>
                <a:sym typeface="Assistant"/>
              </a:rPr>
              <a:t>دفتر وقلم كلفا معا 11 شيكل.</a:t>
            </a:r>
            <a:br>
              <a:rPr b="0" i="0" lang="iw-IL" sz="6134" u="none" cap="none" strike="noStrike">
                <a:solidFill>
                  <a:srgbClr val="000000"/>
                </a:solidFill>
                <a:latin typeface="Assistant"/>
                <a:ea typeface="Assistant"/>
                <a:cs typeface="Assistant"/>
                <a:sym typeface="Assistant"/>
              </a:rPr>
            </a:br>
            <a:r>
              <a:rPr b="0" i="0" lang="iw-IL" sz="6134" u="none" cap="none" strike="noStrike">
                <a:solidFill>
                  <a:srgbClr val="000000"/>
                </a:solidFill>
                <a:latin typeface="Assistant"/>
                <a:ea typeface="Assistant"/>
                <a:cs typeface="Assistant"/>
                <a:sym typeface="Assistant"/>
              </a:rPr>
              <a:t>سعر الدفتر 10 شيكل أكثر من القلم. </a:t>
            </a:r>
            <a:br>
              <a:rPr b="0" i="0" lang="iw-IL" sz="6134" u="none" cap="none" strike="noStrike">
                <a:solidFill>
                  <a:srgbClr val="000000"/>
                </a:solidFill>
                <a:latin typeface="Assistant"/>
                <a:ea typeface="Assistant"/>
                <a:cs typeface="Assistant"/>
                <a:sym typeface="Assistant"/>
              </a:rPr>
            </a:br>
            <a:r>
              <a:rPr b="0" i="0" lang="iw-IL" sz="6134" u="none" cap="none" strike="noStrike">
                <a:solidFill>
                  <a:srgbClr val="000000"/>
                </a:solidFill>
                <a:latin typeface="Assistant"/>
                <a:ea typeface="Assistant"/>
                <a:cs typeface="Assistant"/>
                <a:sym typeface="Assistant"/>
              </a:rPr>
              <a:t>كم يكلف القلم؟</a:t>
            </a:r>
            <a:endParaRPr b="0" i="0" sz="6134" u="none" cap="none" strike="noStrike">
              <a:solidFill>
                <a:srgbClr val="000000"/>
              </a:solidFill>
              <a:latin typeface="Assistant"/>
              <a:ea typeface="Assistant"/>
              <a:cs typeface="Assistant"/>
              <a:sym typeface="Assistan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18"/>
          <p:cNvSpPr/>
          <p:nvPr/>
        </p:nvSpPr>
        <p:spPr>
          <a:xfrm>
            <a:off x="9327077" y="5644617"/>
            <a:ext cx="8380097" cy="4385585"/>
          </a:xfrm>
          <a:custGeom>
            <a:rect b="b" l="l" r="r" t="t"/>
            <a:pathLst>
              <a:path extrusionOk="0" h="5847446" w="11173463">
                <a:moveTo>
                  <a:pt x="0" y="0"/>
                </a:moveTo>
                <a:lnTo>
                  <a:pt x="11173463" y="0"/>
                </a:lnTo>
                <a:lnTo>
                  <a:pt x="11173463" y="5847445"/>
                </a:lnTo>
                <a:lnTo>
                  <a:pt x="0" y="5847445"/>
                </a:lnTo>
                <a:lnTo>
                  <a:pt x="0" y="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8" name="Google Shape;148;p18"/>
          <p:cNvSpPr/>
          <p:nvPr/>
        </p:nvSpPr>
        <p:spPr>
          <a:xfrm>
            <a:off x="9327077" y="3353833"/>
            <a:ext cx="8137415" cy="1769888"/>
          </a:xfrm>
          <a:custGeom>
            <a:rect b="b" l="l" r="r" t="t"/>
            <a:pathLst>
              <a:path extrusionOk="0" h="2359850" w="10849887">
                <a:moveTo>
                  <a:pt x="0" y="0"/>
                </a:moveTo>
                <a:lnTo>
                  <a:pt x="10849887" y="0"/>
                </a:lnTo>
                <a:lnTo>
                  <a:pt x="10849887" y="2359850"/>
                </a:lnTo>
                <a:lnTo>
                  <a:pt x="0" y="2359850"/>
                </a:lnTo>
                <a:lnTo>
                  <a:pt x="0" y="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9" name="Google Shape;149;p18"/>
          <p:cNvSpPr txBox="1"/>
          <p:nvPr/>
        </p:nvSpPr>
        <p:spPr>
          <a:xfrm>
            <a:off x="11194976" y="3313125"/>
            <a:ext cx="6400240" cy="775597"/>
          </a:xfrm>
          <a:prstGeom prst="rect">
            <a:avLst/>
          </a:prstGeom>
          <a:noFill/>
          <a:ln>
            <a:noFill/>
          </a:ln>
        </p:spPr>
        <p:txBody>
          <a:bodyPr anchorCtr="0" anchor="t" bIns="0" lIns="0" spcFirstLastPara="1" rIns="0" wrap="square" tIns="0">
            <a:spAutoFit/>
          </a:bodyPr>
          <a:lstStyle/>
          <a:p>
            <a:pPr indent="0" lvl="0" marL="0" marR="0" rtl="1" algn="r">
              <a:lnSpc>
                <a:spcPct val="140000"/>
              </a:lnSpc>
              <a:spcBef>
                <a:spcPts val="0"/>
              </a:spcBef>
              <a:spcAft>
                <a:spcPts val="0"/>
              </a:spcAft>
              <a:buNone/>
            </a:pPr>
            <a:r>
              <a:rPr b="1" i="0" lang="iw-IL" sz="3600" u="none" cap="none" strike="noStrike">
                <a:solidFill>
                  <a:srgbClr val="000000"/>
                </a:solidFill>
                <a:latin typeface="Rubik"/>
                <a:ea typeface="Rubik"/>
                <a:cs typeface="Rubik"/>
                <a:sym typeface="Rubik"/>
              </a:rPr>
              <a:t>النظام 1 (الطيار الآلي)</a:t>
            </a:r>
            <a:endParaRPr b="0" i="0" sz="1400" u="none" cap="none" strike="noStrike">
              <a:solidFill>
                <a:srgbClr val="000000"/>
              </a:solidFill>
              <a:latin typeface="Arial"/>
              <a:ea typeface="Arial"/>
              <a:cs typeface="Arial"/>
              <a:sym typeface="Arial"/>
            </a:endParaRPr>
          </a:p>
        </p:txBody>
      </p:sp>
      <p:sp>
        <p:nvSpPr>
          <p:cNvPr id="150" name="Google Shape;150;p18"/>
          <p:cNvSpPr/>
          <p:nvPr/>
        </p:nvSpPr>
        <p:spPr>
          <a:xfrm>
            <a:off x="9457801" y="2455765"/>
            <a:ext cx="2512258" cy="2896734"/>
          </a:xfrm>
          <a:custGeom>
            <a:rect b="b" l="l" r="r" t="t"/>
            <a:pathLst>
              <a:path extrusionOk="0" h="3862312" w="3349677">
                <a:moveTo>
                  <a:pt x="0" y="0"/>
                </a:moveTo>
                <a:lnTo>
                  <a:pt x="3349678" y="0"/>
                </a:lnTo>
                <a:lnTo>
                  <a:pt x="3349678" y="3862312"/>
                </a:lnTo>
                <a:lnTo>
                  <a:pt x="0" y="3862312"/>
                </a:lnTo>
                <a:lnTo>
                  <a:pt x="0" y="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1" name="Google Shape;151;p18"/>
          <p:cNvSpPr txBox="1"/>
          <p:nvPr/>
        </p:nvSpPr>
        <p:spPr>
          <a:xfrm>
            <a:off x="10080102" y="4622579"/>
            <a:ext cx="7194088" cy="5687711"/>
          </a:xfrm>
          <a:prstGeom prst="rect">
            <a:avLst/>
          </a:prstGeom>
          <a:noFill/>
          <a:ln>
            <a:noFill/>
          </a:ln>
        </p:spPr>
        <p:txBody>
          <a:bodyPr anchorCtr="0" anchor="t" bIns="0" lIns="0" spcFirstLastPara="1" rIns="0" wrap="square" tIns="0">
            <a:spAutoFit/>
          </a:bodyPr>
          <a:lstStyle/>
          <a:p>
            <a:pPr indent="0" lvl="0" marL="0" marR="0" rtl="1" algn="ctr">
              <a:lnSpc>
                <a:spcPct val="140000"/>
              </a:lnSpc>
              <a:spcBef>
                <a:spcPts val="0"/>
              </a:spcBef>
              <a:spcAft>
                <a:spcPts val="0"/>
              </a:spcAft>
              <a:buNone/>
            </a:pPr>
            <a:r>
              <a:rPr b="0" i="0" lang="iw-IL" sz="4400" u="none" cap="none" strike="noStrike">
                <a:solidFill>
                  <a:srgbClr val="000000"/>
                </a:solidFill>
                <a:latin typeface="Rubik"/>
                <a:ea typeface="Rubik"/>
                <a:cs typeface="Rubik"/>
                <a:sym typeface="Rubik"/>
              </a:rPr>
              <a:t>سرعة التفكير، الاستجابة العاطفية</a:t>
            </a:r>
            <a:br>
              <a:rPr b="0" i="0" lang="iw-IL" sz="4400" u="none" cap="none" strike="noStrike">
                <a:solidFill>
                  <a:srgbClr val="000000"/>
                </a:solidFill>
                <a:latin typeface="Rubik"/>
                <a:ea typeface="Rubik"/>
                <a:cs typeface="Rubik"/>
                <a:sym typeface="Rubik"/>
              </a:rPr>
            </a:br>
            <a:r>
              <a:rPr b="0" i="0" lang="iw-IL" sz="4400" u="none" cap="none" strike="noStrike">
                <a:solidFill>
                  <a:srgbClr val="000000"/>
                </a:solidFill>
                <a:latin typeface="Rubik"/>
                <a:ea typeface="Rubik"/>
                <a:cs typeface="Rubik"/>
                <a:sym typeface="Rubik"/>
              </a:rPr>
              <a:t>لا يتطلب الأمر جهدا - إجراء تلقائي</a:t>
            </a:r>
            <a:br>
              <a:rPr b="0" i="0" lang="iw-IL" sz="4400" u="none" cap="none" strike="noStrike">
                <a:solidFill>
                  <a:srgbClr val="000000"/>
                </a:solidFill>
                <a:latin typeface="Rubik"/>
                <a:ea typeface="Rubik"/>
                <a:cs typeface="Rubik"/>
                <a:sym typeface="Rubik"/>
              </a:rPr>
            </a:br>
            <a:r>
              <a:rPr b="0" i="0" lang="iw-IL" sz="4400" u="none" cap="none" strike="noStrike">
                <a:solidFill>
                  <a:srgbClr val="000000"/>
                </a:solidFill>
                <a:latin typeface="Rubik"/>
                <a:ea typeface="Rubik"/>
                <a:cs typeface="Rubik"/>
                <a:sym typeface="Rubik"/>
              </a:rPr>
              <a:t>التفكير الحدسي</a:t>
            </a:r>
            <a:br>
              <a:rPr b="0" i="0" lang="iw-IL" sz="4400" u="none" cap="none" strike="noStrike">
                <a:solidFill>
                  <a:srgbClr val="000000"/>
                </a:solidFill>
                <a:latin typeface="Rubik"/>
                <a:ea typeface="Rubik"/>
                <a:cs typeface="Rubik"/>
                <a:sym typeface="Rubik"/>
              </a:rPr>
            </a:br>
            <a:r>
              <a:rPr b="0" i="0" lang="iw-IL" sz="4400" u="none" cap="none" strike="noStrike">
                <a:solidFill>
                  <a:srgbClr val="000000"/>
                </a:solidFill>
                <a:latin typeface="Rubik"/>
                <a:ea typeface="Rubik"/>
                <a:cs typeface="Rubik"/>
                <a:sym typeface="Rubik"/>
              </a:rPr>
              <a:t>البحث عن حلول بسيطة</a:t>
            </a:r>
            <a:endParaRPr b="0" i="0" sz="1400" u="none" cap="none" strike="noStrike">
              <a:solidFill>
                <a:srgbClr val="000000"/>
              </a:solidFill>
              <a:latin typeface="Arial"/>
              <a:ea typeface="Arial"/>
              <a:cs typeface="Arial"/>
              <a:sym typeface="Arial"/>
            </a:endParaRPr>
          </a:p>
        </p:txBody>
      </p:sp>
      <p:sp>
        <p:nvSpPr>
          <p:cNvPr id="152" name="Google Shape;152;p18"/>
          <p:cNvSpPr/>
          <p:nvPr/>
        </p:nvSpPr>
        <p:spPr>
          <a:xfrm>
            <a:off x="274682" y="4549115"/>
            <a:ext cx="8380097" cy="4385585"/>
          </a:xfrm>
          <a:custGeom>
            <a:rect b="b" l="l" r="r" t="t"/>
            <a:pathLst>
              <a:path extrusionOk="0" h="5847446" w="11173463">
                <a:moveTo>
                  <a:pt x="0" y="0"/>
                </a:moveTo>
                <a:lnTo>
                  <a:pt x="11173464" y="0"/>
                </a:lnTo>
                <a:lnTo>
                  <a:pt x="11173464" y="5847446"/>
                </a:lnTo>
                <a:lnTo>
                  <a:pt x="0" y="5847446"/>
                </a:lnTo>
                <a:lnTo>
                  <a:pt x="0" y="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3" name="Google Shape;153;p18"/>
          <p:cNvSpPr/>
          <p:nvPr/>
        </p:nvSpPr>
        <p:spPr>
          <a:xfrm>
            <a:off x="274682" y="2258331"/>
            <a:ext cx="8137415" cy="1769888"/>
          </a:xfrm>
          <a:custGeom>
            <a:rect b="b" l="l" r="r" t="t"/>
            <a:pathLst>
              <a:path extrusionOk="0" h="2359850" w="10849887">
                <a:moveTo>
                  <a:pt x="0" y="0"/>
                </a:moveTo>
                <a:lnTo>
                  <a:pt x="10849887" y="0"/>
                </a:lnTo>
                <a:lnTo>
                  <a:pt x="10849887" y="2359850"/>
                </a:lnTo>
                <a:lnTo>
                  <a:pt x="0" y="2359850"/>
                </a:lnTo>
                <a:lnTo>
                  <a:pt x="0" y="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4" name="Google Shape;154;p18"/>
          <p:cNvSpPr/>
          <p:nvPr/>
        </p:nvSpPr>
        <p:spPr>
          <a:xfrm>
            <a:off x="0" y="2158710"/>
            <a:ext cx="2703424" cy="1757226"/>
          </a:xfrm>
          <a:custGeom>
            <a:rect b="b" l="l" r="r" t="t"/>
            <a:pathLst>
              <a:path extrusionOk="0" h="2342968" w="3604565">
                <a:moveTo>
                  <a:pt x="0" y="0"/>
                </a:moveTo>
                <a:lnTo>
                  <a:pt x="3604565" y="0"/>
                </a:lnTo>
                <a:lnTo>
                  <a:pt x="3604565" y="2342968"/>
                </a:lnTo>
                <a:lnTo>
                  <a:pt x="0" y="2342968"/>
                </a:lnTo>
                <a:lnTo>
                  <a:pt x="0" y="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5" name="Google Shape;155;p18"/>
          <p:cNvSpPr txBox="1"/>
          <p:nvPr/>
        </p:nvSpPr>
        <p:spPr>
          <a:xfrm>
            <a:off x="1351712" y="2751480"/>
            <a:ext cx="6854290" cy="775597"/>
          </a:xfrm>
          <a:prstGeom prst="rect">
            <a:avLst/>
          </a:prstGeom>
          <a:noFill/>
          <a:ln>
            <a:noFill/>
          </a:ln>
        </p:spPr>
        <p:txBody>
          <a:bodyPr anchorCtr="0" anchor="t" bIns="0" lIns="0" spcFirstLastPara="1" rIns="0" wrap="square" tIns="0">
            <a:spAutoFit/>
          </a:bodyPr>
          <a:lstStyle/>
          <a:p>
            <a:pPr indent="0" lvl="0" marL="0" marR="0" rtl="1" algn="r">
              <a:lnSpc>
                <a:spcPct val="140000"/>
              </a:lnSpc>
              <a:spcBef>
                <a:spcPts val="0"/>
              </a:spcBef>
              <a:spcAft>
                <a:spcPts val="0"/>
              </a:spcAft>
              <a:buNone/>
            </a:pPr>
            <a:r>
              <a:rPr b="1" i="0" lang="iw-IL" sz="3600" u="none" cap="none" strike="noStrike">
                <a:solidFill>
                  <a:srgbClr val="000000"/>
                </a:solidFill>
                <a:latin typeface="Rubik"/>
                <a:ea typeface="Rubik"/>
                <a:cs typeface="Rubik"/>
                <a:sym typeface="Rubik"/>
              </a:rPr>
              <a:t>النظام 2 (المحلل الحاسوبي)</a:t>
            </a:r>
            <a:endParaRPr b="0" i="0" sz="1400" u="none" cap="none" strike="noStrike">
              <a:solidFill>
                <a:srgbClr val="000000"/>
              </a:solidFill>
              <a:latin typeface="Arial"/>
              <a:ea typeface="Arial"/>
              <a:cs typeface="Arial"/>
              <a:sym typeface="Arial"/>
            </a:endParaRPr>
          </a:p>
        </p:txBody>
      </p:sp>
      <p:sp>
        <p:nvSpPr>
          <p:cNvPr id="156" name="Google Shape;156;p18"/>
          <p:cNvSpPr txBox="1"/>
          <p:nvPr/>
        </p:nvSpPr>
        <p:spPr>
          <a:xfrm>
            <a:off x="408222" y="5944656"/>
            <a:ext cx="7870333" cy="1895904"/>
          </a:xfrm>
          <a:prstGeom prst="rect">
            <a:avLst/>
          </a:prstGeom>
          <a:noFill/>
          <a:ln>
            <a:noFill/>
          </a:ln>
        </p:spPr>
        <p:txBody>
          <a:bodyPr anchorCtr="0" anchor="t" bIns="0" lIns="0" spcFirstLastPara="1" rIns="0" wrap="square" tIns="0">
            <a:spAutoFit/>
          </a:bodyPr>
          <a:lstStyle/>
          <a:p>
            <a:pPr indent="0" lvl="0" marL="0" marR="0" rtl="1" algn="ctr">
              <a:lnSpc>
                <a:spcPct val="140000"/>
              </a:lnSpc>
              <a:spcBef>
                <a:spcPts val="0"/>
              </a:spcBef>
              <a:spcAft>
                <a:spcPts val="0"/>
              </a:spcAft>
              <a:buNone/>
            </a:pPr>
            <a:r>
              <a:rPr b="0" i="0" lang="iw-IL" sz="4400" u="none" cap="none" strike="noStrike">
                <a:solidFill>
                  <a:srgbClr val="000000"/>
                </a:solidFill>
                <a:latin typeface="Rubik"/>
                <a:ea typeface="Rubik"/>
                <a:cs typeface="Rubik"/>
                <a:sym typeface="Rubik"/>
              </a:rPr>
              <a:t>تفكير بطيء ومنطقي</a:t>
            </a:r>
            <a:br>
              <a:rPr b="0" i="0" lang="iw-IL" sz="4400" u="none" cap="none" strike="noStrike">
                <a:solidFill>
                  <a:srgbClr val="000000"/>
                </a:solidFill>
                <a:latin typeface="Rubik"/>
                <a:ea typeface="Rubik"/>
                <a:cs typeface="Rubik"/>
                <a:sym typeface="Rubik"/>
              </a:rPr>
            </a:br>
            <a:r>
              <a:rPr b="0" i="0" lang="iw-IL" sz="4400" u="none" cap="none" strike="noStrike">
                <a:solidFill>
                  <a:srgbClr val="000000"/>
                </a:solidFill>
                <a:latin typeface="Rubik"/>
                <a:ea typeface="Rubik"/>
                <a:cs typeface="Rubik"/>
                <a:sym typeface="Rubik"/>
              </a:rPr>
              <a:t>يتطلب جهدا وتركيزا</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19"/>
          <p:cNvSpPr txBox="1"/>
          <p:nvPr>
            <p:ph idx="4294967295" type="title"/>
          </p:nvPr>
        </p:nvSpPr>
        <p:spPr>
          <a:xfrm>
            <a:off x="2438400" y="1528509"/>
            <a:ext cx="13956552" cy="1895904"/>
          </a:xfrm>
          <a:prstGeom prst="rect">
            <a:avLst/>
          </a:prstGeom>
          <a:noFill/>
          <a:ln>
            <a:noFill/>
          </a:ln>
        </p:spPr>
        <p:txBody>
          <a:bodyPr anchorCtr="0" anchor="t" bIns="0" lIns="0" spcFirstLastPara="1" rIns="0" wrap="square" tIns="0">
            <a:spAutoFit/>
          </a:bodyPr>
          <a:lstStyle/>
          <a:p>
            <a:pPr indent="0" lvl="0" marL="0" rtl="1" algn="ctr">
              <a:lnSpc>
                <a:spcPct val="140004"/>
              </a:lnSpc>
              <a:spcBef>
                <a:spcPts val="0"/>
              </a:spcBef>
              <a:spcAft>
                <a:spcPts val="0"/>
              </a:spcAft>
              <a:buClr>
                <a:srgbClr val="000000"/>
              </a:buClr>
              <a:buSzPts val="8199"/>
              <a:buNone/>
            </a:pPr>
            <a:r>
              <a:rPr b="1" lang="iw-IL" sz="8800"/>
              <a:t>تمرين: حدّدوا أي نظام يعمل</a:t>
            </a:r>
            <a:endParaRPr/>
          </a:p>
        </p:txBody>
      </p:sp>
      <p:sp>
        <p:nvSpPr>
          <p:cNvPr descr="לחצו כאן למשימה" id="166" name="Google Shape;166;p19">
            <a:hlinkClick r:id="rId3"/>
          </p:cNvPr>
          <p:cNvSpPr/>
          <p:nvPr/>
        </p:nvSpPr>
        <p:spPr>
          <a:xfrm>
            <a:off x="6789768" y="2939480"/>
            <a:ext cx="5904698" cy="6386334"/>
          </a:xfrm>
          <a:custGeom>
            <a:rect b="b" l="l" r="r" t="t"/>
            <a:pathLst>
              <a:path extrusionOk="0" h="6386334" w="5904698">
                <a:moveTo>
                  <a:pt x="0" y="0"/>
                </a:moveTo>
                <a:lnTo>
                  <a:pt x="5904698" y="0"/>
                </a:lnTo>
                <a:lnTo>
                  <a:pt x="5904698" y="6386334"/>
                </a:lnTo>
                <a:lnTo>
                  <a:pt x="0" y="6386334"/>
                </a:lnTo>
                <a:lnTo>
                  <a:pt x="0" y="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167" name="Google Shape;167;p19"/>
          <p:cNvGrpSpPr/>
          <p:nvPr/>
        </p:nvGrpSpPr>
        <p:grpSpPr>
          <a:xfrm>
            <a:off x="9122049" y="4316188"/>
            <a:ext cx="4946370" cy="5672334"/>
            <a:chOff x="0" y="0"/>
            <a:chExt cx="6595159" cy="7563112"/>
          </a:xfrm>
        </p:grpSpPr>
        <p:sp>
          <p:nvSpPr>
            <p:cNvPr id="168" name="Google Shape;168;p19"/>
            <p:cNvSpPr/>
            <p:nvPr/>
          </p:nvSpPr>
          <p:spPr>
            <a:xfrm rot="-1556386">
              <a:off x="1173530" y="609549"/>
              <a:ext cx="4248099" cy="6344015"/>
            </a:xfrm>
            <a:custGeom>
              <a:rect b="b" l="l" r="r" t="t"/>
              <a:pathLst>
                <a:path extrusionOk="0" h="6344015" w="4248099">
                  <a:moveTo>
                    <a:pt x="0" y="0"/>
                  </a:moveTo>
                  <a:lnTo>
                    <a:pt x="4248099" y="0"/>
                  </a:lnTo>
                  <a:lnTo>
                    <a:pt x="4248099" y="6344015"/>
                  </a:lnTo>
                  <a:lnTo>
                    <a:pt x="0" y="634401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9" name="Google Shape;169;p19"/>
            <p:cNvSpPr txBox="1"/>
            <p:nvPr/>
          </p:nvSpPr>
          <p:spPr>
            <a:xfrm rot="-1596425">
              <a:off x="4176190" y="5727665"/>
              <a:ext cx="2137185" cy="443199"/>
            </a:xfrm>
            <a:prstGeom prst="rect">
              <a:avLst/>
            </a:prstGeom>
            <a:noFill/>
            <a:ln>
              <a:noFill/>
            </a:ln>
          </p:spPr>
          <p:txBody>
            <a:bodyPr anchorCtr="0" anchor="t" bIns="0" lIns="0" spcFirstLastPara="1" rIns="0" wrap="square" tIns="0">
              <a:spAutoFit/>
            </a:bodyPr>
            <a:lstStyle/>
            <a:p>
              <a:pPr indent="0" lvl="0" marL="0" marR="0" rtl="1" algn="ctr">
                <a:lnSpc>
                  <a:spcPct val="120020"/>
                </a:lnSpc>
                <a:spcBef>
                  <a:spcPts val="0"/>
                </a:spcBef>
                <a:spcAft>
                  <a:spcPts val="0"/>
                </a:spcAft>
                <a:buNone/>
              </a:pPr>
              <a:r>
                <a:rPr b="1" i="0" lang="iw-IL" sz="1800" u="none" cap="none" strike="noStrike">
                  <a:solidFill>
                    <a:srgbClr val="FFFFFF"/>
                  </a:solidFill>
                  <a:latin typeface="Calibri"/>
                  <a:ea typeface="Calibri"/>
                  <a:cs typeface="Calibri"/>
                  <a:sym typeface="Calibri"/>
                </a:rPr>
                <a:t>اضغط هنا</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grpSp>
        <p:nvGrpSpPr>
          <p:cNvPr id="178" name="Google Shape;178;p20"/>
          <p:cNvGrpSpPr/>
          <p:nvPr/>
        </p:nvGrpSpPr>
        <p:grpSpPr>
          <a:xfrm>
            <a:off x="0" y="2474972"/>
            <a:ext cx="18288000" cy="5668855"/>
            <a:chOff x="0" y="-47625"/>
            <a:chExt cx="4816593" cy="1493032"/>
          </a:xfrm>
        </p:grpSpPr>
        <p:sp>
          <p:nvSpPr>
            <p:cNvPr id="179" name="Google Shape;179;p20"/>
            <p:cNvSpPr/>
            <p:nvPr/>
          </p:nvSpPr>
          <p:spPr>
            <a:xfrm>
              <a:off x="0" y="0"/>
              <a:ext cx="4816592" cy="1445407"/>
            </a:xfrm>
            <a:custGeom>
              <a:rect b="b" l="l" r="r" t="t"/>
              <a:pathLst>
                <a:path extrusionOk="0" h="1445407" w="4816592">
                  <a:moveTo>
                    <a:pt x="0" y="0"/>
                  </a:moveTo>
                  <a:lnTo>
                    <a:pt x="4816592" y="0"/>
                  </a:lnTo>
                  <a:lnTo>
                    <a:pt x="4816592" y="1445407"/>
                  </a:lnTo>
                  <a:lnTo>
                    <a:pt x="0" y="1445407"/>
                  </a:lnTo>
                  <a:close/>
                </a:path>
              </a:pathLst>
            </a:custGeom>
            <a:solidFill>
              <a:srgbClr val="BBD8D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0" name="Google Shape;180;p20"/>
            <p:cNvSpPr txBox="1"/>
            <p:nvPr/>
          </p:nvSpPr>
          <p:spPr>
            <a:xfrm>
              <a:off x="0" y="-47625"/>
              <a:ext cx="4816593" cy="1493032"/>
            </a:xfrm>
            <a:prstGeom prst="rect">
              <a:avLst/>
            </a:prstGeom>
            <a:noFill/>
            <a:ln>
              <a:noFill/>
            </a:ln>
          </p:spPr>
          <p:txBody>
            <a:bodyPr anchorCtr="0" anchor="ctr" bIns="50800" lIns="50800" spcFirstLastPara="1" rIns="50800" wrap="square" tIns="50800">
              <a:noAutofit/>
            </a:bodyPr>
            <a:lstStyle/>
            <a:p>
              <a:pPr indent="0" lvl="0" marL="0" marR="0" rtl="1" algn="ctr">
                <a:lnSpc>
                  <a:spcPct val="17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81" name="Google Shape;181;p20"/>
          <p:cNvSpPr txBox="1"/>
          <p:nvPr>
            <p:ph idx="4294967295" type="title"/>
          </p:nvPr>
        </p:nvSpPr>
        <p:spPr>
          <a:xfrm>
            <a:off x="1028700" y="775572"/>
            <a:ext cx="17259300" cy="1551194"/>
          </a:xfrm>
          <a:prstGeom prst="rect">
            <a:avLst/>
          </a:prstGeom>
          <a:noFill/>
          <a:ln>
            <a:noFill/>
          </a:ln>
        </p:spPr>
        <p:txBody>
          <a:bodyPr anchorCtr="0" anchor="t" bIns="0" lIns="0" spcFirstLastPara="1" rIns="0" wrap="square" tIns="0">
            <a:spAutoFit/>
          </a:bodyPr>
          <a:lstStyle/>
          <a:p>
            <a:pPr indent="0" lvl="0" marL="0" rtl="1" algn="ctr">
              <a:lnSpc>
                <a:spcPct val="140000"/>
              </a:lnSpc>
              <a:spcBef>
                <a:spcPts val="0"/>
              </a:spcBef>
              <a:spcAft>
                <a:spcPts val="0"/>
              </a:spcAft>
              <a:buClr>
                <a:srgbClr val="000000"/>
              </a:buClr>
              <a:buSzPts val="7200"/>
              <a:buNone/>
            </a:pPr>
            <a:r>
              <a:rPr lang="iw-IL" sz="7200"/>
              <a:t>أي نظام من أنظمة التفكير تستخدمون</a:t>
            </a:r>
            <a:r>
              <a:rPr lang="iw-IL" sz="7200">
                <a:solidFill>
                  <a:srgbClr val="000000"/>
                </a:solidFill>
                <a:latin typeface="Rubik"/>
                <a:ea typeface="Rubik"/>
                <a:cs typeface="Rubik"/>
                <a:sym typeface="Rubik"/>
              </a:rPr>
              <a:t>؟</a:t>
            </a:r>
            <a:endParaRPr/>
          </a:p>
        </p:txBody>
      </p:sp>
      <p:sp>
        <p:nvSpPr>
          <p:cNvPr id="182" name="Google Shape;182;p20"/>
          <p:cNvSpPr txBox="1"/>
          <p:nvPr/>
        </p:nvSpPr>
        <p:spPr>
          <a:xfrm>
            <a:off x="302419" y="2945085"/>
            <a:ext cx="17541223" cy="6678751"/>
          </a:xfrm>
          <a:prstGeom prst="rect">
            <a:avLst/>
          </a:prstGeom>
          <a:noFill/>
          <a:ln>
            <a:noFill/>
          </a:ln>
        </p:spPr>
        <p:txBody>
          <a:bodyPr anchorCtr="0" anchor="t" bIns="0" lIns="0" spcFirstLastPara="1" rIns="0" wrap="square" tIns="0">
            <a:spAutoFit/>
          </a:bodyPr>
          <a:lstStyle/>
          <a:p>
            <a:pPr indent="0" lvl="0" marL="0" marR="0" rtl="1" algn="r">
              <a:lnSpc>
                <a:spcPct val="140000"/>
              </a:lnSpc>
              <a:spcBef>
                <a:spcPts val="0"/>
              </a:spcBef>
              <a:spcAft>
                <a:spcPts val="0"/>
              </a:spcAft>
              <a:buNone/>
            </a:pPr>
            <a:r>
              <a:rPr b="1" i="0" lang="iw-IL" sz="6200" u="none" cap="none" strike="noStrike">
                <a:solidFill>
                  <a:srgbClr val="000000"/>
                </a:solidFill>
                <a:latin typeface="Rubik"/>
                <a:ea typeface="Rubik"/>
                <a:cs typeface="Rubik"/>
                <a:sym typeface="Rubik"/>
              </a:rPr>
              <a:t>استنتاج:</a:t>
            </a:r>
            <a:br>
              <a:rPr b="1" i="0" lang="iw-IL" sz="6200" u="none" cap="none" strike="noStrike">
                <a:solidFill>
                  <a:srgbClr val="000000"/>
                </a:solidFill>
                <a:latin typeface="Rubik"/>
                <a:ea typeface="Rubik"/>
                <a:cs typeface="Rubik"/>
                <a:sym typeface="Rubik"/>
              </a:rPr>
            </a:br>
            <a:r>
              <a:rPr b="1" i="0" lang="iw-IL" sz="6200" u="none" cap="none" strike="noStrike">
                <a:solidFill>
                  <a:srgbClr val="000000"/>
                </a:solidFill>
                <a:latin typeface="Rubik"/>
                <a:ea typeface="Rubik"/>
                <a:cs typeface="Rubik"/>
                <a:sym typeface="Rubik"/>
              </a:rPr>
              <a:t>النظام 1 ليس 'سيئا' والنظام 2 ليس 'جيدا'. النظام 1 يساعدنا على البقاء على قيد الحياة والتفاعل بسرعة. الحيلة هي معرفة متى تعطيل الطيار الآلي وتدعو المحلل (النظام 2) لفحص البيانات.</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21"/>
          <p:cNvSpPr/>
          <p:nvPr/>
        </p:nvSpPr>
        <p:spPr>
          <a:xfrm>
            <a:off x="157032" y="1812471"/>
            <a:ext cx="10005593" cy="8229600"/>
          </a:xfrm>
          <a:custGeom>
            <a:rect b="b" l="l" r="r" t="t"/>
            <a:pathLst>
              <a:path extrusionOk="0" h="8229600" w="10005593">
                <a:moveTo>
                  <a:pt x="0" y="0"/>
                </a:moveTo>
                <a:lnTo>
                  <a:pt x="10005593" y="0"/>
                </a:lnTo>
                <a:lnTo>
                  <a:pt x="10005593" y="8229600"/>
                </a:lnTo>
                <a:lnTo>
                  <a:pt x="0" y="822960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2" name="Google Shape;192;p21"/>
          <p:cNvSpPr txBox="1"/>
          <p:nvPr/>
        </p:nvSpPr>
        <p:spPr>
          <a:xfrm>
            <a:off x="7281288" y="1817053"/>
            <a:ext cx="9978012" cy="7885236"/>
          </a:xfrm>
          <a:prstGeom prst="rect">
            <a:avLst/>
          </a:prstGeom>
          <a:noFill/>
          <a:ln>
            <a:noFill/>
          </a:ln>
        </p:spPr>
        <p:txBody>
          <a:bodyPr anchorCtr="0" anchor="t" bIns="0" lIns="0" spcFirstLastPara="1" rIns="0" wrap="square" tIns="0">
            <a:spAutoFit/>
          </a:bodyPr>
          <a:lstStyle/>
          <a:p>
            <a:pPr indent="0" lvl="0" marL="0" marR="0" rtl="1" algn="r">
              <a:lnSpc>
                <a:spcPct val="140000"/>
              </a:lnSpc>
              <a:spcBef>
                <a:spcPts val="0"/>
              </a:spcBef>
              <a:spcAft>
                <a:spcPts val="0"/>
              </a:spcAft>
              <a:buNone/>
            </a:pPr>
            <a:r>
              <a:rPr b="1" i="0" lang="iw-IL" sz="12200" u="none" cap="none" strike="noStrike">
                <a:solidFill>
                  <a:srgbClr val="D42021"/>
                </a:solidFill>
                <a:latin typeface="Rubik"/>
                <a:ea typeface="Rubik"/>
                <a:cs typeface="Rubik"/>
                <a:sym typeface="Rubik"/>
              </a:rPr>
              <a:t>الفصل الثاني:</a:t>
            </a:r>
            <a:br>
              <a:rPr b="1" i="0" lang="iw-IL" sz="12200" u="none" cap="none" strike="noStrike">
                <a:solidFill>
                  <a:srgbClr val="D42021"/>
                </a:solidFill>
                <a:latin typeface="Rubik"/>
                <a:ea typeface="Rubik"/>
                <a:cs typeface="Rubik"/>
                <a:sym typeface="Rubik"/>
              </a:rPr>
            </a:br>
            <a:r>
              <a:rPr b="1" i="0" lang="iw-IL" sz="12200" u="none" cap="none" strike="noStrike">
                <a:solidFill>
                  <a:srgbClr val="D42021"/>
                </a:solidFill>
                <a:latin typeface="Rubik"/>
                <a:ea typeface="Rubik"/>
                <a:cs typeface="Rubik"/>
                <a:sym typeface="Rubik"/>
              </a:rPr>
              <a:t>التحيزات المعرفية</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descr="מונית הכסף" id="201" name="Google Shape;201;p22"/>
          <p:cNvSpPr/>
          <p:nvPr/>
        </p:nvSpPr>
        <p:spPr>
          <a:xfrm>
            <a:off x="8419659" y="2425833"/>
            <a:ext cx="9340384" cy="6978702"/>
          </a:xfrm>
          <a:custGeom>
            <a:rect b="b" l="l" r="r" t="t"/>
            <a:pathLst>
              <a:path extrusionOk="0" h="6978702" w="9340384">
                <a:moveTo>
                  <a:pt x="0" y="0"/>
                </a:moveTo>
                <a:lnTo>
                  <a:pt x="9340384" y="0"/>
                </a:lnTo>
                <a:lnTo>
                  <a:pt x="9340384" y="6978702"/>
                </a:lnTo>
                <a:lnTo>
                  <a:pt x="0" y="6978702"/>
                </a:lnTo>
                <a:lnTo>
                  <a:pt x="0" y="0"/>
                </a:lnTo>
                <a:close/>
              </a:path>
            </a:pathLst>
          </a:custGeom>
          <a:blipFill rotWithShape="1">
            <a:blip r:embed="rId3">
              <a:alphaModFix/>
            </a:blip>
            <a:stretch>
              <a:fillRect b="-10077" l="-7866" r="-64029" t="-19336"/>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2" name="Google Shape;202;p22"/>
          <p:cNvSpPr txBox="1"/>
          <p:nvPr>
            <p:ph idx="4294967295" type="title"/>
          </p:nvPr>
        </p:nvSpPr>
        <p:spPr>
          <a:xfrm>
            <a:off x="3048000" y="1087188"/>
            <a:ext cx="13639800" cy="1551194"/>
          </a:xfrm>
          <a:prstGeom prst="rect">
            <a:avLst/>
          </a:prstGeom>
          <a:noFill/>
          <a:ln>
            <a:noFill/>
          </a:ln>
        </p:spPr>
        <p:txBody>
          <a:bodyPr anchorCtr="0" anchor="t" bIns="0" lIns="0" spcFirstLastPara="1" rIns="0" wrap="square" tIns="0">
            <a:spAutoFit/>
          </a:bodyPr>
          <a:lstStyle/>
          <a:p>
            <a:pPr indent="0" lvl="0" marL="0" rtl="1" algn="ctr">
              <a:lnSpc>
                <a:spcPct val="140000"/>
              </a:lnSpc>
              <a:spcBef>
                <a:spcPts val="0"/>
              </a:spcBef>
              <a:spcAft>
                <a:spcPts val="0"/>
              </a:spcAft>
              <a:buClr>
                <a:srgbClr val="000000"/>
              </a:buClr>
              <a:buSzPts val="7200"/>
              <a:buNone/>
            </a:pPr>
            <a:r>
              <a:rPr lang="iw-IL" sz="7200"/>
              <a:t>كره الخسارة وتحديد الخيار الافتراضي</a:t>
            </a:r>
            <a:endParaRPr/>
          </a:p>
        </p:txBody>
      </p:sp>
      <p:sp>
        <p:nvSpPr>
          <p:cNvPr id="203" name="Google Shape;203;p22"/>
          <p:cNvSpPr txBox="1"/>
          <p:nvPr/>
        </p:nvSpPr>
        <p:spPr>
          <a:xfrm>
            <a:off x="527958" y="2497455"/>
            <a:ext cx="7891702" cy="6204776"/>
          </a:xfrm>
          <a:prstGeom prst="rect">
            <a:avLst/>
          </a:prstGeom>
          <a:noFill/>
          <a:ln>
            <a:noFill/>
          </a:ln>
        </p:spPr>
        <p:txBody>
          <a:bodyPr anchorCtr="0" anchor="t" bIns="0" lIns="0" spcFirstLastPara="1" rIns="0" wrap="square" tIns="0">
            <a:spAutoFit/>
          </a:bodyPr>
          <a:lstStyle/>
          <a:p>
            <a:pPr indent="0" lvl="0" marL="0" marR="0" rtl="1" algn="ctr">
              <a:lnSpc>
                <a:spcPct val="140000"/>
              </a:lnSpc>
              <a:spcBef>
                <a:spcPts val="0"/>
              </a:spcBef>
              <a:spcAft>
                <a:spcPts val="0"/>
              </a:spcAft>
              <a:buNone/>
            </a:pPr>
            <a:r>
              <a:rPr b="1" i="0" lang="iw-IL" sz="14400" u="none" cap="none" strike="noStrike">
                <a:solidFill>
                  <a:srgbClr val="000000"/>
                </a:solidFill>
                <a:latin typeface="Rubik"/>
                <a:ea typeface="Rubik"/>
                <a:cs typeface="Rubik"/>
                <a:sym typeface="Rubik"/>
              </a:rPr>
              <a:t>سؤال</a:t>
            </a:r>
            <a:br>
              <a:rPr b="1" i="0" lang="iw-IL" sz="14400" u="none" cap="none" strike="noStrike">
                <a:solidFill>
                  <a:srgbClr val="000000"/>
                </a:solidFill>
                <a:latin typeface="Rubik"/>
                <a:ea typeface="Rubik"/>
                <a:cs typeface="Rubik"/>
                <a:sym typeface="Rubik"/>
              </a:rPr>
            </a:br>
            <a:r>
              <a:rPr b="1" i="0" lang="iw-IL" sz="14400" u="none" cap="none" strike="noStrike">
                <a:solidFill>
                  <a:srgbClr val="000000"/>
                </a:solidFill>
                <a:latin typeface="Rubik"/>
                <a:ea typeface="Rubik"/>
                <a:cs typeface="Rubik"/>
                <a:sym typeface="Rubik"/>
              </a:rPr>
              <a:t>المضاعفة</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grpSp>
        <p:nvGrpSpPr>
          <p:cNvPr id="212" name="Google Shape;212;p23"/>
          <p:cNvGrpSpPr/>
          <p:nvPr/>
        </p:nvGrpSpPr>
        <p:grpSpPr>
          <a:xfrm>
            <a:off x="0" y="2728068"/>
            <a:ext cx="18288000" cy="6181479"/>
            <a:chOff x="0" y="-47625"/>
            <a:chExt cx="4816593" cy="1628044"/>
          </a:xfrm>
        </p:grpSpPr>
        <p:sp>
          <p:nvSpPr>
            <p:cNvPr id="213" name="Google Shape;213;p23"/>
            <p:cNvSpPr/>
            <p:nvPr/>
          </p:nvSpPr>
          <p:spPr>
            <a:xfrm>
              <a:off x="0" y="0"/>
              <a:ext cx="4816592" cy="1580419"/>
            </a:xfrm>
            <a:custGeom>
              <a:rect b="b" l="l" r="r" t="t"/>
              <a:pathLst>
                <a:path extrusionOk="0" h="1580419" w="4816592">
                  <a:moveTo>
                    <a:pt x="0" y="0"/>
                  </a:moveTo>
                  <a:lnTo>
                    <a:pt x="4816592" y="0"/>
                  </a:lnTo>
                  <a:lnTo>
                    <a:pt x="4816592" y="1580419"/>
                  </a:lnTo>
                  <a:lnTo>
                    <a:pt x="0" y="1580419"/>
                  </a:lnTo>
                  <a:close/>
                </a:path>
              </a:pathLst>
            </a:custGeom>
            <a:solidFill>
              <a:srgbClr val="BBD8D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4" name="Google Shape;214;p23"/>
            <p:cNvSpPr txBox="1"/>
            <p:nvPr/>
          </p:nvSpPr>
          <p:spPr>
            <a:xfrm>
              <a:off x="0" y="-47625"/>
              <a:ext cx="4816593" cy="1628044"/>
            </a:xfrm>
            <a:prstGeom prst="rect">
              <a:avLst/>
            </a:prstGeom>
            <a:noFill/>
            <a:ln>
              <a:noFill/>
            </a:ln>
          </p:spPr>
          <p:txBody>
            <a:bodyPr anchorCtr="0" anchor="ctr" bIns="50800" lIns="50800" spcFirstLastPara="1" rIns="50800" wrap="square" tIns="50800">
              <a:noAutofit/>
            </a:bodyPr>
            <a:lstStyle/>
            <a:p>
              <a:pPr indent="0" lvl="0" marL="0" marR="0" rtl="0" algn="ctr">
                <a:lnSpc>
                  <a:spcPct val="17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15" name="Google Shape;215;p23"/>
          <p:cNvSpPr txBox="1"/>
          <p:nvPr>
            <p:ph idx="4294967295" type="title"/>
          </p:nvPr>
        </p:nvSpPr>
        <p:spPr>
          <a:xfrm>
            <a:off x="3565996" y="606219"/>
            <a:ext cx="12504584" cy="2068259"/>
          </a:xfrm>
          <a:prstGeom prst="rect">
            <a:avLst/>
          </a:prstGeom>
          <a:noFill/>
          <a:ln>
            <a:noFill/>
          </a:ln>
        </p:spPr>
        <p:txBody>
          <a:bodyPr anchorCtr="0" anchor="t" bIns="0" lIns="0" spcFirstLastPara="1" rIns="0" wrap="square" tIns="0">
            <a:spAutoFit/>
          </a:bodyPr>
          <a:lstStyle/>
          <a:p>
            <a:pPr indent="0" lvl="0" marL="0" rtl="1" algn="ctr">
              <a:lnSpc>
                <a:spcPct val="140000"/>
              </a:lnSpc>
              <a:spcBef>
                <a:spcPts val="0"/>
              </a:spcBef>
              <a:spcAft>
                <a:spcPts val="0"/>
              </a:spcAft>
              <a:buClr>
                <a:srgbClr val="000000"/>
              </a:buClr>
              <a:buSzPts val="6200"/>
              <a:buNone/>
            </a:pPr>
            <a:r>
              <a:rPr b="1" lang="iw-IL" sz="4800">
                <a:solidFill>
                  <a:srgbClr val="000000"/>
                </a:solidFill>
                <a:latin typeface="Rubik"/>
                <a:ea typeface="Rubik"/>
                <a:cs typeface="Rubik"/>
                <a:sym typeface="Rubik"/>
              </a:rPr>
              <a:t>عملية اتخاذ القرار</a:t>
            </a:r>
            <a:br>
              <a:rPr b="1" lang="iw-IL" sz="4800">
                <a:solidFill>
                  <a:srgbClr val="000000"/>
                </a:solidFill>
                <a:latin typeface="Rubik"/>
                <a:ea typeface="Rubik"/>
                <a:cs typeface="Rubik"/>
                <a:sym typeface="Rubik"/>
              </a:rPr>
            </a:br>
            <a:r>
              <a:rPr b="1" lang="iw-IL" sz="4800">
                <a:solidFill>
                  <a:srgbClr val="000000"/>
                </a:solidFill>
                <a:latin typeface="Rubik"/>
                <a:ea typeface="Rubik"/>
                <a:cs typeface="Rubik"/>
                <a:sym typeface="Rubik"/>
              </a:rPr>
              <a:t>دانيال كانيمان وأموس تفيرسكي 1979</a:t>
            </a:r>
            <a:endParaRPr sz="3200"/>
          </a:p>
        </p:txBody>
      </p:sp>
      <p:sp>
        <p:nvSpPr>
          <p:cNvPr descr="מודל גרפי למחקר" id="216" name="Google Shape;216;p23"/>
          <p:cNvSpPr/>
          <p:nvPr/>
        </p:nvSpPr>
        <p:spPr>
          <a:xfrm>
            <a:off x="4848911" y="3057488"/>
            <a:ext cx="8590179" cy="5852059"/>
          </a:xfrm>
          <a:custGeom>
            <a:rect b="b" l="l" r="r" t="t"/>
            <a:pathLst>
              <a:path extrusionOk="0" h="5852059" w="8590179">
                <a:moveTo>
                  <a:pt x="0" y="0"/>
                </a:moveTo>
                <a:lnTo>
                  <a:pt x="8590178" y="0"/>
                </a:lnTo>
                <a:lnTo>
                  <a:pt x="8590178" y="5852059"/>
                </a:lnTo>
                <a:lnTo>
                  <a:pt x="0" y="585205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7" name="Google Shape;217;p23"/>
          <p:cNvSpPr txBox="1"/>
          <p:nvPr/>
        </p:nvSpPr>
        <p:spPr>
          <a:xfrm>
            <a:off x="6194682" y="8938122"/>
            <a:ext cx="5898635" cy="612988"/>
          </a:xfrm>
          <a:prstGeom prst="rect">
            <a:avLst/>
          </a:prstGeom>
          <a:noFill/>
          <a:ln>
            <a:noFill/>
          </a:ln>
        </p:spPr>
        <p:txBody>
          <a:bodyPr anchorCtr="0" anchor="t" bIns="0" lIns="0" spcFirstLastPara="1" rIns="0" wrap="square" tIns="0">
            <a:spAutoFit/>
          </a:bodyPr>
          <a:lstStyle/>
          <a:p>
            <a:pPr indent="0" lvl="0" marL="0" marR="0" rtl="1" algn="ctr">
              <a:lnSpc>
                <a:spcPct val="112992"/>
              </a:lnSpc>
              <a:spcBef>
                <a:spcPts val="0"/>
              </a:spcBef>
              <a:spcAft>
                <a:spcPts val="0"/>
              </a:spcAft>
              <a:buNone/>
            </a:pPr>
            <a:r>
              <a:rPr b="1" i="0" lang="iw-IL" sz="3525" u="none" cap="none" strike="noStrike">
                <a:solidFill>
                  <a:srgbClr val="000000"/>
                </a:solidFill>
                <a:latin typeface="Assistant"/>
                <a:ea typeface="Assistant"/>
                <a:cs typeface="Assistant"/>
                <a:sym typeface="Assistant"/>
              </a:rPr>
              <a:t>المحور العاطفي/الذاتي</a:t>
            </a:r>
            <a:endParaRPr b="0" i="0" sz="1400" u="none" cap="none" strike="noStrike">
              <a:solidFill>
                <a:srgbClr val="000000"/>
              </a:solidFill>
              <a:latin typeface="Arial"/>
              <a:ea typeface="Arial"/>
              <a:cs typeface="Arial"/>
              <a:sym typeface="Arial"/>
            </a:endParaRPr>
          </a:p>
        </p:txBody>
      </p:sp>
      <p:sp>
        <p:nvSpPr>
          <p:cNvPr id="218" name="Google Shape;218;p23"/>
          <p:cNvSpPr txBox="1"/>
          <p:nvPr/>
        </p:nvSpPr>
        <p:spPr>
          <a:xfrm>
            <a:off x="12210868" y="5417300"/>
            <a:ext cx="3151052" cy="1225977"/>
          </a:xfrm>
          <a:prstGeom prst="rect">
            <a:avLst/>
          </a:prstGeom>
          <a:noFill/>
          <a:ln>
            <a:noFill/>
          </a:ln>
        </p:spPr>
        <p:txBody>
          <a:bodyPr anchorCtr="0" anchor="t" bIns="0" lIns="0" spcFirstLastPara="1" rIns="0" wrap="square" tIns="0">
            <a:spAutoFit/>
          </a:bodyPr>
          <a:lstStyle/>
          <a:p>
            <a:pPr indent="0" lvl="0" marL="0" marR="0" rtl="1" algn="ctr">
              <a:lnSpc>
                <a:spcPct val="112992"/>
              </a:lnSpc>
              <a:spcBef>
                <a:spcPts val="0"/>
              </a:spcBef>
              <a:spcAft>
                <a:spcPts val="0"/>
              </a:spcAft>
              <a:buNone/>
            </a:pPr>
            <a:r>
              <a:rPr b="1" i="0" lang="iw-IL" sz="3525" u="none" cap="none" strike="noStrike">
                <a:solidFill>
                  <a:srgbClr val="000000"/>
                </a:solidFill>
                <a:latin typeface="Assistant"/>
                <a:ea typeface="Assistant"/>
                <a:cs typeface="Assistant"/>
                <a:sym typeface="Assistant"/>
              </a:rPr>
              <a:t>المحور الواقعي/الموضوعي</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grpSp>
        <p:nvGrpSpPr>
          <p:cNvPr id="227" name="Google Shape;227;p24"/>
          <p:cNvGrpSpPr/>
          <p:nvPr/>
        </p:nvGrpSpPr>
        <p:grpSpPr>
          <a:xfrm>
            <a:off x="0" y="1962347"/>
            <a:ext cx="18288000" cy="6181479"/>
            <a:chOff x="0" y="-47625"/>
            <a:chExt cx="4816593" cy="1628044"/>
          </a:xfrm>
        </p:grpSpPr>
        <p:sp>
          <p:nvSpPr>
            <p:cNvPr id="228" name="Google Shape;228;p24"/>
            <p:cNvSpPr/>
            <p:nvPr/>
          </p:nvSpPr>
          <p:spPr>
            <a:xfrm>
              <a:off x="0" y="0"/>
              <a:ext cx="4816592" cy="1580419"/>
            </a:xfrm>
            <a:custGeom>
              <a:rect b="b" l="l" r="r" t="t"/>
              <a:pathLst>
                <a:path extrusionOk="0" h="1580419" w="4816592">
                  <a:moveTo>
                    <a:pt x="0" y="0"/>
                  </a:moveTo>
                  <a:lnTo>
                    <a:pt x="4816592" y="0"/>
                  </a:lnTo>
                  <a:lnTo>
                    <a:pt x="4816592" y="1580419"/>
                  </a:lnTo>
                  <a:lnTo>
                    <a:pt x="0" y="1580419"/>
                  </a:lnTo>
                  <a:close/>
                </a:path>
              </a:pathLst>
            </a:custGeom>
            <a:solidFill>
              <a:srgbClr val="BBD8D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9" name="Google Shape;229;p24"/>
            <p:cNvSpPr txBox="1"/>
            <p:nvPr/>
          </p:nvSpPr>
          <p:spPr>
            <a:xfrm>
              <a:off x="0" y="-47625"/>
              <a:ext cx="4816593" cy="1628044"/>
            </a:xfrm>
            <a:prstGeom prst="rect">
              <a:avLst/>
            </a:prstGeom>
            <a:noFill/>
            <a:ln>
              <a:noFill/>
            </a:ln>
          </p:spPr>
          <p:txBody>
            <a:bodyPr anchorCtr="0" anchor="ctr" bIns="50800" lIns="50800" spcFirstLastPara="1" rIns="50800" wrap="square" tIns="50800">
              <a:noAutofit/>
            </a:bodyPr>
            <a:lstStyle/>
            <a:p>
              <a:pPr indent="0" lvl="0" marL="0" marR="0" rtl="0" algn="ctr">
                <a:lnSpc>
                  <a:spcPct val="17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230" name="Google Shape;230;p24"/>
          <p:cNvGrpSpPr/>
          <p:nvPr/>
        </p:nvGrpSpPr>
        <p:grpSpPr>
          <a:xfrm>
            <a:off x="4354259" y="3104515"/>
            <a:ext cx="9579481" cy="4077971"/>
            <a:chOff x="0" y="0"/>
            <a:chExt cx="2522991" cy="1074034"/>
          </a:xfrm>
        </p:grpSpPr>
        <p:sp>
          <p:nvSpPr>
            <p:cNvPr id="231" name="Google Shape;231;p24"/>
            <p:cNvSpPr/>
            <p:nvPr/>
          </p:nvSpPr>
          <p:spPr>
            <a:xfrm>
              <a:off x="0" y="0"/>
              <a:ext cx="2522991" cy="1074033"/>
            </a:xfrm>
            <a:custGeom>
              <a:rect b="b" l="l" r="r" t="t"/>
              <a:pathLst>
                <a:path extrusionOk="0" h="1074033" w="2522991">
                  <a:moveTo>
                    <a:pt x="0" y="0"/>
                  </a:moveTo>
                  <a:lnTo>
                    <a:pt x="2522991" y="0"/>
                  </a:lnTo>
                  <a:lnTo>
                    <a:pt x="2522991" y="1074033"/>
                  </a:lnTo>
                  <a:lnTo>
                    <a:pt x="0" y="1074033"/>
                  </a:lnTo>
                  <a:close/>
                </a:path>
              </a:pathLst>
            </a:custGeom>
            <a:noFill/>
            <a:ln cap="sq" cmpd="sng" w="85725">
              <a:solidFill>
                <a:srgbClr val="000000"/>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2" name="Google Shape;232;p24"/>
            <p:cNvSpPr txBox="1"/>
            <p:nvPr/>
          </p:nvSpPr>
          <p:spPr>
            <a:xfrm>
              <a:off x="0" y="0"/>
              <a:ext cx="2522991" cy="1074034"/>
            </a:xfrm>
            <a:prstGeom prst="rect">
              <a:avLst/>
            </a:prstGeom>
            <a:noFill/>
            <a:ln>
              <a:noFill/>
            </a:ln>
          </p:spPr>
          <p:txBody>
            <a:bodyPr anchorCtr="0" anchor="ctr" bIns="50800" lIns="50800" spcFirstLastPara="1" rIns="50800" wrap="square" tIns="50800">
              <a:noAutofit/>
            </a:bodyPr>
            <a:lstStyle/>
            <a:p>
              <a:pPr indent="0" lvl="0" marL="0" marR="0" rtl="1" algn="ctr">
                <a:lnSpc>
                  <a:spcPct val="120000"/>
                </a:lnSpc>
                <a:spcBef>
                  <a:spcPts val="0"/>
                </a:spcBef>
                <a:spcAft>
                  <a:spcPts val="0"/>
                </a:spcAft>
                <a:buClr>
                  <a:srgbClr val="000000"/>
                </a:buClr>
                <a:buSzPts val="20000"/>
                <a:buFont typeface="Arial"/>
                <a:buNone/>
              </a:pPr>
              <a:r>
                <a:rPr b="1" i="0" lang="iw-IL" sz="20000" u="none" cap="none" strike="noStrike">
                  <a:solidFill>
                    <a:srgbClr val="000000"/>
                  </a:solidFill>
                  <a:latin typeface="Assistant"/>
                  <a:ea typeface="Assistant"/>
                  <a:cs typeface="Assistant"/>
                  <a:sym typeface="Assistant"/>
                </a:rPr>
                <a:t>مضاعفة</a:t>
              </a:r>
              <a:endParaRPr b="0" i="0" sz="1400" u="none" cap="none" strike="noStrike">
                <a:solidFill>
                  <a:srgbClr val="000000"/>
                </a:solidFill>
                <a:latin typeface="Arial"/>
                <a:ea typeface="Arial"/>
                <a:cs typeface="Arial"/>
                <a:sym typeface="Arial"/>
              </a:endParaRPr>
            </a:p>
          </p:txBody>
        </p:sp>
      </p:grpSp>
      <p:sp>
        <p:nvSpPr>
          <p:cNvPr id="233" name="Google Shape;233;p24"/>
          <p:cNvSpPr txBox="1"/>
          <p:nvPr/>
        </p:nvSpPr>
        <p:spPr>
          <a:xfrm>
            <a:off x="3708024" y="1203373"/>
            <a:ext cx="10871951" cy="2154244"/>
          </a:xfrm>
          <a:prstGeom prst="rect">
            <a:avLst/>
          </a:prstGeom>
          <a:noFill/>
          <a:ln>
            <a:noFill/>
          </a:ln>
        </p:spPr>
        <p:txBody>
          <a:bodyPr anchorCtr="0" anchor="t" bIns="0" lIns="0" spcFirstLastPara="1" rIns="0" wrap="square" tIns="0">
            <a:spAutoFit/>
          </a:bodyPr>
          <a:lstStyle/>
          <a:p>
            <a:pPr indent="0" lvl="0" marL="0" marR="0" rtl="1" algn="ctr">
              <a:lnSpc>
                <a:spcPct val="140004"/>
              </a:lnSpc>
              <a:spcBef>
                <a:spcPts val="0"/>
              </a:spcBef>
              <a:spcAft>
                <a:spcPts val="0"/>
              </a:spcAft>
              <a:buNone/>
            </a:pPr>
            <a:r>
              <a:rPr b="0" i="0" lang="iw-IL" sz="9999" u="none" cap="none" strike="noStrike">
                <a:solidFill>
                  <a:srgbClr val="000000"/>
                </a:solidFill>
                <a:latin typeface="Assistant"/>
                <a:ea typeface="Assistant"/>
                <a:cs typeface="Assistant"/>
                <a:sym typeface="Assistant"/>
              </a:rPr>
              <a:t>مرارة الفشل</a:t>
            </a:r>
            <a:endParaRPr b="0" i="0" sz="1400" u="none" cap="none" strike="noStrike">
              <a:solidFill>
                <a:srgbClr val="000000"/>
              </a:solidFill>
              <a:latin typeface="Arial"/>
              <a:ea typeface="Arial"/>
              <a:cs typeface="Arial"/>
              <a:sym typeface="Arial"/>
            </a:endParaRPr>
          </a:p>
        </p:txBody>
      </p:sp>
      <p:sp>
        <p:nvSpPr>
          <p:cNvPr id="234" name="Google Shape;234;p24"/>
          <p:cNvSpPr txBox="1"/>
          <p:nvPr/>
        </p:nvSpPr>
        <p:spPr>
          <a:xfrm>
            <a:off x="2644107" y="7204026"/>
            <a:ext cx="12999787" cy="2154244"/>
          </a:xfrm>
          <a:prstGeom prst="rect">
            <a:avLst/>
          </a:prstGeom>
          <a:noFill/>
          <a:ln>
            <a:noFill/>
          </a:ln>
        </p:spPr>
        <p:txBody>
          <a:bodyPr anchorCtr="0" anchor="t" bIns="0" lIns="0" spcFirstLastPara="1" rIns="0" wrap="square" tIns="0">
            <a:spAutoFit/>
          </a:bodyPr>
          <a:lstStyle/>
          <a:p>
            <a:pPr indent="0" lvl="0" marL="0" marR="0" rtl="1" algn="ctr">
              <a:lnSpc>
                <a:spcPct val="140004"/>
              </a:lnSpc>
              <a:spcBef>
                <a:spcPts val="0"/>
              </a:spcBef>
              <a:spcAft>
                <a:spcPts val="0"/>
              </a:spcAft>
              <a:buNone/>
            </a:pPr>
            <a:r>
              <a:rPr b="0" i="0" lang="iw-IL" sz="9999" u="none" cap="none" strike="noStrike">
                <a:solidFill>
                  <a:srgbClr val="000000"/>
                </a:solidFill>
                <a:latin typeface="Assistant"/>
                <a:ea typeface="Assistant"/>
                <a:cs typeface="Assistant"/>
                <a:sym typeface="Assistant"/>
              </a:rPr>
              <a:t>حلاوة النجاح</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25"/>
          <p:cNvSpPr txBox="1"/>
          <p:nvPr>
            <p:ph idx="4294967295" type="title"/>
          </p:nvPr>
        </p:nvSpPr>
        <p:spPr>
          <a:xfrm>
            <a:off x="1731656" y="1759211"/>
            <a:ext cx="8785888" cy="1795107"/>
          </a:xfrm>
          <a:prstGeom prst="rect">
            <a:avLst/>
          </a:prstGeom>
          <a:noFill/>
          <a:ln>
            <a:noFill/>
          </a:ln>
        </p:spPr>
        <p:txBody>
          <a:bodyPr anchorCtr="0" anchor="t" bIns="0" lIns="0" spcFirstLastPara="1" rIns="0" wrap="square" tIns="0">
            <a:spAutoFit/>
          </a:bodyPr>
          <a:lstStyle/>
          <a:p>
            <a:pPr indent="0" lvl="0" marL="0" rtl="1" algn="ctr">
              <a:lnSpc>
                <a:spcPct val="82002"/>
              </a:lnSpc>
              <a:spcBef>
                <a:spcPts val="0"/>
              </a:spcBef>
              <a:spcAft>
                <a:spcPts val="0"/>
              </a:spcAft>
              <a:buClr>
                <a:srgbClr val="000000"/>
              </a:buClr>
              <a:buSzPts val="7112"/>
              <a:buNone/>
            </a:pPr>
            <a:r>
              <a:rPr lang="iw-IL" sz="7113">
                <a:solidFill>
                  <a:srgbClr val="000000"/>
                </a:solidFill>
                <a:latin typeface="Assistant"/>
                <a:ea typeface="Assistant"/>
                <a:cs typeface="Assistant"/>
                <a:sym typeface="Assistant"/>
              </a:rPr>
              <a:t>نسبة المتبرعين بالأعضاء في السكان</a:t>
            </a:r>
            <a:endParaRPr b="0" i="0" sz="7113" u="none" cap="none" strike="noStrike">
              <a:solidFill>
                <a:srgbClr val="000000"/>
              </a:solidFill>
              <a:latin typeface="Assistant"/>
              <a:ea typeface="Assistant"/>
              <a:cs typeface="Assistant"/>
              <a:sym typeface="Assistant"/>
            </a:endParaRPr>
          </a:p>
        </p:txBody>
      </p:sp>
      <p:sp>
        <p:nvSpPr>
          <p:cNvPr descr="כרטיס אדי" id="244" name="Google Shape;244;p25"/>
          <p:cNvSpPr/>
          <p:nvPr/>
        </p:nvSpPr>
        <p:spPr>
          <a:xfrm>
            <a:off x="9052151" y="391803"/>
            <a:ext cx="8467812" cy="5474583"/>
          </a:xfrm>
          <a:custGeom>
            <a:rect b="b" l="l" r="r" t="t"/>
            <a:pathLst>
              <a:path extrusionOk="0" h="5474583" w="8467812">
                <a:moveTo>
                  <a:pt x="0" y="0"/>
                </a:moveTo>
                <a:lnTo>
                  <a:pt x="8467812" y="0"/>
                </a:lnTo>
                <a:lnTo>
                  <a:pt x="8467812" y="5474583"/>
                </a:lnTo>
                <a:lnTo>
                  <a:pt x="0" y="5474583"/>
                </a:lnTo>
                <a:lnTo>
                  <a:pt x="0" y="0"/>
                </a:lnTo>
                <a:close/>
              </a:path>
            </a:pathLst>
          </a:custGeom>
          <a:blipFill rotWithShape="1">
            <a:blip r:embed="rId3">
              <a:alphaModFix/>
            </a:blip>
            <a:stretch>
              <a:fillRect b="-43526" l="-16659" r="0" t="-36914"/>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descr="גרף המציג את אחוז תורמי האיברים במדינות שונות" id="245" name="Google Shape;245;p25"/>
          <p:cNvSpPr/>
          <p:nvPr/>
        </p:nvSpPr>
        <p:spPr>
          <a:xfrm>
            <a:off x="336796" y="3420543"/>
            <a:ext cx="11317019" cy="5502569"/>
          </a:xfrm>
          <a:custGeom>
            <a:rect b="b" l="l" r="r" t="t"/>
            <a:pathLst>
              <a:path extrusionOk="0" h="5502569" w="11317019">
                <a:moveTo>
                  <a:pt x="0" y="0"/>
                </a:moveTo>
                <a:lnTo>
                  <a:pt x="11317019" y="0"/>
                </a:lnTo>
                <a:lnTo>
                  <a:pt x="11317019" y="5502569"/>
                </a:lnTo>
                <a:lnTo>
                  <a:pt x="0" y="5502569"/>
                </a:lnTo>
                <a:lnTo>
                  <a:pt x="0" y="0"/>
                </a:lnTo>
                <a:close/>
              </a:path>
            </a:pathLst>
          </a:custGeom>
          <a:blipFill rotWithShape="1">
            <a:blip r:embed="rId4">
              <a:alphaModFix/>
            </a:blip>
            <a:stretch>
              <a:fillRect b="-37769" l="0" r="-61598" t="-49178"/>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6" name="Google Shape;246;p25"/>
          <p:cNvSpPr txBox="1"/>
          <p:nvPr/>
        </p:nvSpPr>
        <p:spPr>
          <a:xfrm>
            <a:off x="11758058" y="6092944"/>
            <a:ext cx="6193146" cy="2671693"/>
          </a:xfrm>
          <a:prstGeom prst="rect">
            <a:avLst/>
          </a:prstGeom>
          <a:noFill/>
          <a:ln>
            <a:noFill/>
          </a:ln>
        </p:spPr>
        <p:txBody>
          <a:bodyPr anchorCtr="0" anchor="t" bIns="0" lIns="0" spcFirstLastPara="1" rIns="0" wrap="square" tIns="0">
            <a:spAutoFit/>
          </a:bodyPr>
          <a:lstStyle/>
          <a:p>
            <a:pPr indent="0" lvl="0" marL="0" marR="0" rtl="1" algn="ctr">
              <a:lnSpc>
                <a:spcPct val="100000"/>
              </a:lnSpc>
              <a:spcBef>
                <a:spcPts val="0"/>
              </a:spcBef>
              <a:spcAft>
                <a:spcPts val="0"/>
              </a:spcAft>
              <a:buNone/>
            </a:pPr>
            <a:r>
              <a:rPr b="1" i="0" lang="iw-IL" sz="5787" u="none" cap="none" strike="noStrike">
                <a:solidFill>
                  <a:srgbClr val="000000"/>
                </a:solidFill>
                <a:latin typeface="Assistant"/>
                <a:ea typeface="Assistant"/>
                <a:cs typeface="Assistant"/>
                <a:sym typeface="Assistant"/>
              </a:rPr>
              <a:t>ما الذي يؤثر على السكان في اتخاذ قرار التبرع بالأعضاء أم لا؟</a:t>
            </a:r>
            <a:endParaRPr b="0" i="0" sz="1400" u="none" cap="none" strike="noStrike">
              <a:solidFill>
                <a:srgbClr val="000000"/>
              </a:solidFill>
              <a:latin typeface="Arial"/>
              <a:ea typeface="Arial"/>
              <a:cs typeface="Arial"/>
              <a:sym typeface="Arial"/>
            </a:endParaRPr>
          </a:p>
        </p:txBody>
      </p:sp>
      <p:sp>
        <p:nvSpPr>
          <p:cNvPr id="247" name="Google Shape;247;p25"/>
          <p:cNvSpPr/>
          <p:nvPr/>
        </p:nvSpPr>
        <p:spPr>
          <a:xfrm rot="-8100000">
            <a:off x="16631779" y="823719"/>
            <a:ext cx="3605371" cy="6555221"/>
          </a:xfrm>
          <a:custGeom>
            <a:rect b="b" l="l" r="r" t="t"/>
            <a:pathLst>
              <a:path extrusionOk="0" h="6555221" w="3605371">
                <a:moveTo>
                  <a:pt x="0" y="0"/>
                </a:moveTo>
                <a:lnTo>
                  <a:pt x="3605371" y="0"/>
                </a:lnTo>
                <a:lnTo>
                  <a:pt x="3605371" y="6555220"/>
                </a:lnTo>
                <a:lnTo>
                  <a:pt x="0" y="6555220"/>
                </a:lnTo>
                <a:lnTo>
                  <a:pt x="0" y="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8" name="Google Shape;248;p25"/>
          <p:cNvSpPr/>
          <p:nvPr/>
        </p:nvSpPr>
        <p:spPr>
          <a:xfrm rot="-8100000">
            <a:off x="-1984781" y="5789284"/>
            <a:ext cx="3605371" cy="6555221"/>
          </a:xfrm>
          <a:custGeom>
            <a:rect b="b" l="l" r="r" t="t"/>
            <a:pathLst>
              <a:path extrusionOk="0" h="6555221" w="3605371">
                <a:moveTo>
                  <a:pt x="0" y="0"/>
                </a:moveTo>
                <a:lnTo>
                  <a:pt x="3605371" y="0"/>
                </a:lnTo>
                <a:lnTo>
                  <a:pt x="3605371" y="6555220"/>
                </a:lnTo>
                <a:lnTo>
                  <a:pt x="0" y="6555220"/>
                </a:lnTo>
                <a:lnTo>
                  <a:pt x="0" y="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descr="מסדרים מצעים במלון" id="257" name="Google Shape;257;p26"/>
          <p:cNvSpPr/>
          <p:nvPr/>
        </p:nvSpPr>
        <p:spPr>
          <a:xfrm>
            <a:off x="5228183" y="822663"/>
            <a:ext cx="8449411" cy="4752794"/>
          </a:xfrm>
          <a:custGeom>
            <a:rect b="b" l="l" r="r" t="t"/>
            <a:pathLst>
              <a:path extrusionOk="0" h="4752794" w="8449411">
                <a:moveTo>
                  <a:pt x="0" y="0"/>
                </a:moveTo>
                <a:lnTo>
                  <a:pt x="8449410" y="0"/>
                </a:lnTo>
                <a:lnTo>
                  <a:pt x="8449410" y="4752793"/>
                </a:lnTo>
                <a:lnTo>
                  <a:pt x="0" y="4752793"/>
                </a:lnTo>
                <a:lnTo>
                  <a:pt x="0" y="0"/>
                </a:lnTo>
                <a:close/>
              </a:path>
            </a:pathLst>
          </a:custGeom>
          <a:blipFill rotWithShape="1">
            <a:blip r:embed="rId3">
              <a:alphaModFix/>
            </a:blip>
            <a:stretch>
              <a:fillRect b="0" l="0" r="0" t="0"/>
            </a:stretch>
          </a:blipFill>
          <a:ln cap="sq" cmpd="sng" w="276225">
            <a:solidFill>
              <a:srgbClr val="000000"/>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8" name="Google Shape;258;p26"/>
          <p:cNvSpPr/>
          <p:nvPr/>
        </p:nvSpPr>
        <p:spPr>
          <a:xfrm>
            <a:off x="3092540" y="2683330"/>
            <a:ext cx="2731198" cy="4114800"/>
          </a:xfrm>
          <a:custGeom>
            <a:rect b="b" l="l" r="r" t="t"/>
            <a:pathLst>
              <a:path extrusionOk="0" h="4114800" w="2731198">
                <a:moveTo>
                  <a:pt x="0" y="0"/>
                </a:moveTo>
                <a:lnTo>
                  <a:pt x="2731199" y="0"/>
                </a:lnTo>
                <a:lnTo>
                  <a:pt x="2731199" y="4114800"/>
                </a:lnTo>
                <a:lnTo>
                  <a:pt x="0" y="4114800"/>
                </a:lnTo>
                <a:lnTo>
                  <a:pt x="0" y="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9" name="Google Shape;259;p26"/>
          <p:cNvSpPr/>
          <p:nvPr/>
        </p:nvSpPr>
        <p:spPr>
          <a:xfrm flipH="1">
            <a:off x="12948041" y="2652652"/>
            <a:ext cx="2731199" cy="4114800"/>
          </a:xfrm>
          <a:custGeom>
            <a:rect b="b" l="l" r="r" t="t"/>
            <a:pathLst>
              <a:path extrusionOk="0" h="4114800" w="2731199">
                <a:moveTo>
                  <a:pt x="2731199" y="0"/>
                </a:moveTo>
                <a:lnTo>
                  <a:pt x="0" y="0"/>
                </a:lnTo>
                <a:lnTo>
                  <a:pt x="0" y="4114800"/>
                </a:lnTo>
                <a:lnTo>
                  <a:pt x="2731199" y="4114800"/>
                </a:lnTo>
                <a:lnTo>
                  <a:pt x="2731199" y="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0" name="Google Shape;260;p26"/>
          <p:cNvSpPr txBox="1"/>
          <p:nvPr/>
        </p:nvSpPr>
        <p:spPr>
          <a:xfrm>
            <a:off x="9646920" y="6380997"/>
            <a:ext cx="6560820" cy="3118803"/>
          </a:xfrm>
          <a:prstGeom prst="rect">
            <a:avLst/>
          </a:prstGeom>
          <a:noFill/>
          <a:ln>
            <a:noFill/>
          </a:ln>
        </p:spPr>
        <p:txBody>
          <a:bodyPr anchorCtr="0" anchor="t" bIns="45700" lIns="91425" spcFirstLastPara="1" rIns="91425" wrap="square" tIns="45700">
            <a:spAutoFit/>
          </a:bodyPr>
          <a:lstStyle/>
          <a:p>
            <a:pPr indent="0" lvl="0" marL="0" marR="0" rtl="0" algn="r">
              <a:lnSpc>
                <a:spcPct val="109090"/>
              </a:lnSpc>
              <a:spcBef>
                <a:spcPts val="0"/>
              </a:spcBef>
              <a:spcAft>
                <a:spcPts val="0"/>
              </a:spcAft>
              <a:buClr>
                <a:srgbClr val="000000"/>
              </a:buClr>
              <a:buSzPts val="4400"/>
              <a:buFont typeface="Arial"/>
              <a:buNone/>
            </a:pPr>
            <a:r>
              <a:rPr b="1" i="0" lang="iw-IL" sz="4400" u="none" cap="none" strike="noStrike">
                <a:solidFill>
                  <a:srgbClr val="000000"/>
                </a:solidFill>
                <a:latin typeface="Arial"/>
                <a:ea typeface="Arial"/>
                <a:cs typeface="Arial"/>
                <a:sym typeface="Arial"/>
              </a:rPr>
              <a:t>الفندق أ:</a:t>
            </a:r>
            <a:endParaRPr b="1" i="0" sz="4400" u="none" cap="none" strike="noStrike">
              <a:solidFill>
                <a:srgbClr val="000000"/>
              </a:solidFill>
              <a:latin typeface="Arial"/>
              <a:ea typeface="Arial"/>
              <a:cs typeface="Arial"/>
              <a:sym typeface="Arial"/>
            </a:endParaRPr>
          </a:p>
          <a:p>
            <a:pPr indent="0" lvl="0" marL="0" marR="0" rtl="0" algn="r">
              <a:lnSpc>
                <a:spcPct val="105681"/>
              </a:lnSpc>
              <a:spcBef>
                <a:spcPts val="0"/>
              </a:spcBef>
              <a:spcAft>
                <a:spcPts val="0"/>
              </a:spcAft>
              <a:buClr>
                <a:srgbClr val="000000"/>
              </a:buClr>
              <a:buSzPts val="4400"/>
              <a:buFont typeface="Arial"/>
              <a:buNone/>
            </a:pPr>
            <a:r>
              <a:rPr b="1" i="0" lang="iw-IL" sz="4400" u="none" cap="none" strike="noStrike">
                <a:solidFill>
                  <a:srgbClr val="000000"/>
                </a:solidFill>
                <a:latin typeface="Arial"/>
                <a:ea typeface="Arial"/>
                <a:cs typeface="Arial"/>
                <a:sym typeface="Arial"/>
              </a:rPr>
              <a:t>"نحن نبدّل أغطية السرير كل يوم.</a:t>
            </a:r>
            <a:endParaRPr b="1" i="0" sz="4400" u="none" cap="none" strike="noStrike">
              <a:solidFill>
                <a:srgbClr val="000000"/>
              </a:solidFill>
              <a:latin typeface="Arial"/>
              <a:ea typeface="Arial"/>
              <a:cs typeface="Arial"/>
              <a:sym typeface="Arial"/>
            </a:endParaRPr>
          </a:p>
          <a:p>
            <a:pPr indent="0" lvl="0" marL="0" marR="0" rtl="0" algn="r">
              <a:lnSpc>
                <a:spcPct val="105681"/>
              </a:lnSpc>
              <a:spcBef>
                <a:spcPts val="0"/>
              </a:spcBef>
              <a:spcAft>
                <a:spcPts val="0"/>
              </a:spcAft>
              <a:buClr>
                <a:srgbClr val="000000"/>
              </a:buClr>
              <a:buSzPts val="4400"/>
              <a:buFont typeface="Arial"/>
              <a:buNone/>
            </a:pPr>
            <a:r>
              <a:rPr b="1" i="0" lang="iw-IL" sz="4400" u="none" cap="none" strike="noStrike">
                <a:solidFill>
                  <a:srgbClr val="000000"/>
                </a:solidFill>
                <a:latin typeface="Arial"/>
                <a:ea typeface="Arial"/>
                <a:cs typeface="Arial"/>
                <a:sym typeface="Arial"/>
              </a:rPr>
              <a:t>إذا شعرت أن ذلك غير ضروري – اترك البطاقة على الوسادة في الصباح."</a:t>
            </a:r>
            <a:endParaRPr b="1" i="0" sz="4400" u="none" cap="none" strike="noStrike">
              <a:solidFill>
                <a:srgbClr val="000000"/>
              </a:solidFill>
              <a:latin typeface="Arial"/>
              <a:ea typeface="Arial"/>
              <a:cs typeface="Arial"/>
              <a:sym typeface="Arial"/>
            </a:endParaRPr>
          </a:p>
        </p:txBody>
      </p:sp>
      <p:sp>
        <p:nvSpPr>
          <p:cNvPr id="261" name="Google Shape;261;p26"/>
          <p:cNvSpPr txBox="1"/>
          <p:nvPr/>
        </p:nvSpPr>
        <p:spPr>
          <a:xfrm>
            <a:off x="1554480" y="6380997"/>
            <a:ext cx="6560820" cy="2123658"/>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None/>
            </a:pPr>
            <a:r>
              <a:rPr b="1" i="0" lang="iw-IL" sz="4400" u="none" cap="none" strike="noStrike">
                <a:solidFill>
                  <a:srgbClr val="000000"/>
                </a:solidFill>
                <a:latin typeface="Arial"/>
                <a:ea typeface="Arial"/>
                <a:cs typeface="Arial"/>
                <a:sym typeface="Arial"/>
              </a:rPr>
              <a:t>الفندق ب:</a:t>
            </a:r>
            <a:endParaRPr/>
          </a:p>
          <a:p>
            <a:pPr indent="0" lvl="0" marL="0" marR="0" rtl="0" algn="r">
              <a:lnSpc>
                <a:spcPct val="100000"/>
              </a:lnSpc>
              <a:spcBef>
                <a:spcPts val="0"/>
              </a:spcBef>
              <a:spcAft>
                <a:spcPts val="0"/>
              </a:spcAft>
              <a:buNone/>
            </a:pPr>
            <a:r>
              <a:rPr b="1" i="0" lang="iw-IL" sz="4400" u="none" cap="none" strike="noStrike">
                <a:solidFill>
                  <a:srgbClr val="000000"/>
                </a:solidFill>
                <a:latin typeface="Arial"/>
                <a:ea typeface="Arial"/>
                <a:cs typeface="Arial"/>
                <a:sym typeface="Arial"/>
              </a:rPr>
              <a:t>"إذا رغبت أن نبدّل أغطية السرير،</a:t>
            </a:r>
            <a:endParaRPr/>
          </a:p>
          <a:p>
            <a:pPr indent="0" lvl="0" marL="0" marR="0" rtl="0" algn="r">
              <a:lnSpc>
                <a:spcPct val="100000"/>
              </a:lnSpc>
              <a:spcBef>
                <a:spcPts val="0"/>
              </a:spcBef>
              <a:spcAft>
                <a:spcPts val="0"/>
              </a:spcAft>
              <a:buNone/>
            </a:pPr>
            <a:r>
              <a:rPr b="1" i="0" lang="iw-IL" sz="4400" u="none" cap="none" strike="noStrike">
                <a:solidFill>
                  <a:srgbClr val="000000"/>
                </a:solidFill>
                <a:latin typeface="Arial"/>
                <a:ea typeface="Arial"/>
                <a:cs typeface="Arial"/>
                <a:sym typeface="Arial"/>
              </a:rPr>
              <a:t>يرجى ترك البطاقة على السرير</a:t>
            </a:r>
            <a:r>
              <a:rPr b="0" i="0" lang="iw-IL" sz="1400" u="none" cap="none" strike="noStrike">
                <a:solidFill>
                  <a:srgbClr val="000000"/>
                </a:solidFill>
                <a:latin typeface="Arial"/>
                <a:ea typeface="Arial"/>
                <a:cs typeface="Arial"/>
                <a:sym typeface="Arial"/>
              </a:rPr>
              <a:t>."</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descr="מסדרים מצעים במלון" id="270" name="Google Shape;270;p27"/>
          <p:cNvSpPr/>
          <p:nvPr/>
        </p:nvSpPr>
        <p:spPr>
          <a:xfrm>
            <a:off x="5478396" y="1028700"/>
            <a:ext cx="8449411" cy="4752794"/>
          </a:xfrm>
          <a:custGeom>
            <a:rect b="b" l="l" r="r" t="t"/>
            <a:pathLst>
              <a:path extrusionOk="0" h="4752794" w="8449411">
                <a:moveTo>
                  <a:pt x="0" y="0"/>
                </a:moveTo>
                <a:lnTo>
                  <a:pt x="8449411" y="0"/>
                </a:lnTo>
                <a:lnTo>
                  <a:pt x="8449411" y="4752794"/>
                </a:lnTo>
                <a:lnTo>
                  <a:pt x="0" y="4752794"/>
                </a:lnTo>
                <a:lnTo>
                  <a:pt x="0" y="0"/>
                </a:lnTo>
                <a:close/>
              </a:path>
            </a:pathLst>
          </a:custGeom>
          <a:blipFill rotWithShape="1">
            <a:blip r:embed="rId3">
              <a:alphaModFix/>
            </a:blip>
            <a:stretch>
              <a:fillRect b="0" l="0" r="0" t="0"/>
            </a:stretch>
          </a:blipFill>
          <a:ln cap="sq" cmpd="sng" w="276225">
            <a:solidFill>
              <a:srgbClr val="000000"/>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1" name="Google Shape;271;p27"/>
          <p:cNvSpPr txBox="1"/>
          <p:nvPr/>
        </p:nvSpPr>
        <p:spPr>
          <a:xfrm>
            <a:off x="4633976" y="6718231"/>
            <a:ext cx="9877723" cy="3114058"/>
          </a:xfrm>
          <a:prstGeom prst="rect">
            <a:avLst/>
          </a:prstGeom>
          <a:noFill/>
          <a:ln>
            <a:noFill/>
          </a:ln>
        </p:spPr>
        <p:txBody>
          <a:bodyPr anchorCtr="0" anchor="t" bIns="0" lIns="0" spcFirstLastPara="1" rIns="0" wrap="square" tIns="0">
            <a:spAutoFit/>
          </a:bodyPr>
          <a:lstStyle/>
          <a:p>
            <a:pPr indent="0" lvl="0" marL="0" marR="0" rtl="1" algn="ctr">
              <a:lnSpc>
                <a:spcPct val="140022"/>
              </a:lnSpc>
              <a:spcBef>
                <a:spcPts val="0"/>
              </a:spcBef>
              <a:spcAft>
                <a:spcPts val="0"/>
              </a:spcAft>
              <a:buNone/>
            </a:pPr>
            <a:r>
              <a:rPr b="0" i="0" lang="iw-IL" sz="7227" u="none" cap="none" strike="noStrike">
                <a:solidFill>
                  <a:srgbClr val="000000"/>
                </a:solidFill>
                <a:latin typeface="Rubik"/>
                <a:ea typeface="Rubik"/>
                <a:cs typeface="Rubik"/>
                <a:sym typeface="Rubik"/>
              </a:rPr>
              <a:t>أي فندق أكثر ربحية ولماذا؟</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28"/>
          <p:cNvSpPr/>
          <p:nvPr/>
        </p:nvSpPr>
        <p:spPr>
          <a:xfrm>
            <a:off x="2198075" y="4728988"/>
            <a:ext cx="3469492" cy="3816441"/>
          </a:xfrm>
          <a:custGeom>
            <a:rect b="b" l="l" r="r" t="t"/>
            <a:pathLst>
              <a:path extrusionOk="0" h="3816441" w="3469492">
                <a:moveTo>
                  <a:pt x="0" y="0"/>
                </a:moveTo>
                <a:lnTo>
                  <a:pt x="3469492" y="0"/>
                </a:lnTo>
                <a:lnTo>
                  <a:pt x="3469492" y="3816441"/>
                </a:lnTo>
                <a:lnTo>
                  <a:pt x="0" y="3816441"/>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1" name="Google Shape;281;p28"/>
          <p:cNvSpPr/>
          <p:nvPr/>
        </p:nvSpPr>
        <p:spPr>
          <a:xfrm>
            <a:off x="11401165" y="4040583"/>
            <a:ext cx="5267249" cy="5525228"/>
          </a:xfrm>
          <a:custGeom>
            <a:rect b="b" l="l" r="r" t="t"/>
            <a:pathLst>
              <a:path extrusionOk="0" h="5525228" w="5267249">
                <a:moveTo>
                  <a:pt x="0" y="0"/>
                </a:moveTo>
                <a:lnTo>
                  <a:pt x="5267250" y="0"/>
                </a:lnTo>
                <a:lnTo>
                  <a:pt x="5267250" y="5525228"/>
                </a:lnTo>
                <a:lnTo>
                  <a:pt x="0" y="5525228"/>
                </a:lnTo>
                <a:lnTo>
                  <a:pt x="0" y="0"/>
                </a:lnTo>
                <a:close/>
              </a:path>
            </a:pathLst>
          </a:custGeom>
          <a:blipFill rotWithShape="1">
            <a:blip r:embed="rId4">
              <a:alphaModFix/>
            </a:blip>
            <a:stretch>
              <a:fillRect b="-30691" l="-70388" r="-66568" t="-39013"/>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2" name="Google Shape;282;p28"/>
          <p:cNvSpPr/>
          <p:nvPr/>
        </p:nvSpPr>
        <p:spPr>
          <a:xfrm>
            <a:off x="7814479" y="4755590"/>
            <a:ext cx="3174655" cy="1178591"/>
          </a:xfrm>
          <a:custGeom>
            <a:rect b="b" l="l" r="r" t="t"/>
            <a:pathLst>
              <a:path extrusionOk="0" h="1178591" w="3174655">
                <a:moveTo>
                  <a:pt x="0" y="0"/>
                </a:moveTo>
                <a:lnTo>
                  <a:pt x="3174655" y="0"/>
                </a:lnTo>
                <a:lnTo>
                  <a:pt x="3174655" y="1178591"/>
                </a:lnTo>
                <a:lnTo>
                  <a:pt x="0" y="1178591"/>
                </a:lnTo>
                <a:lnTo>
                  <a:pt x="0" y="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3" name="Google Shape;283;p28"/>
          <p:cNvSpPr txBox="1"/>
          <p:nvPr/>
        </p:nvSpPr>
        <p:spPr>
          <a:xfrm>
            <a:off x="1066800" y="1741571"/>
            <a:ext cx="16013645" cy="3532890"/>
          </a:xfrm>
          <a:prstGeom prst="rect">
            <a:avLst/>
          </a:prstGeom>
          <a:noFill/>
          <a:ln>
            <a:noFill/>
          </a:ln>
        </p:spPr>
        <p:txBody>
          <a:bodyPr anchorCtr="0" anchor="t" bIns="0" lIns="0" spcFirstLastPara="1" rIns="0" wrap="square" tIns="0">
            <a:spAutoFit/>
          </a:bodyPr>
          <a:lstStyle/>
          <a:p>
            <a:pPr indent="0" lvl="0" marL="0" marR="0" rtl="1" algn="ctr">
              <a:lnSpc>
                <a:spcPct val="140004"/>
              </a:lnSpc>
              <a:spcBef>
                <a:spcPts val="0"/>
              </a:spcBef>
              <a:spcAft>
                <a:spcPts val="0"/>
              </a:spcAft>
              <a:buNone/>
            </a:pPr>
            <a:r>
              <a:rPr b="0" i="0" lang="iw-IL" sz="8199" u="none" cap="none" strike="noStrike">
                <a:solidFill>
                  <a:srgbClr val="000000"/>
                </a:solidFill>
                <a:latin typeface="Rubik"/>
                <a:ea typeface="Rubik"/>
                <a:cs typeface="Rubik"/>
                <a:sym typeface="Rubik"/>
              </a:rPr>
              <a:t>ما الذي يمنعني من تغيير تخصصي في المدرسة الثانوية؟</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grpSp>
        <p:nvGrpSpPr>
          <p:cNvPr id="292" name="Google Shape;292;p29"/>
          <p:cNvGrpSpPr/>
          <p:nvPr/>
        </p:nvGrpSpPr>
        <p:grpSpPr>
          <a:xfrm>
            <a:off x="0" y="2721940"/>
            <a:ext cx="18288000" cy="7161232"/>
            <a:chOff x="0" y="-47625"/>
            <a:chExt cx="4816593" cy="1886086"/>
          </a:xfrm>
        </p:grpSpPr>
        <p:sp>
          <p:nvSpPr>
            <p:cNvPr id="293" name="Google Shape;293;p29"/>
            <p:cNvSpPr/>
            <p:nvPr/>
          </p:nvSpPr>
          <p:spPr>
            <a:xfrm>
              <a:off x="0" y="0"/>
              <a:ext cx="4816592" cy="1838461"/>
            </a:xfrm>
            <a:custGeom>
              <a:rect b="b" l="l" r="r" t="t"/>
              <a:pathLst>
                <a:path extrusionOk="0" h="1838461" w="4816592">
                  <a:moveTo>
                    <a:pt x="0" y="0"/>
                  </a:moveTo>
                  <a:lnTo>
                    <a:pt x="4816592" y="0"/>
                  </a:lnTo>
                  <a:lnTo>
                    <a:pt x="4816592" y="1838461"/>
                  </a:lnTo>
                  <a:lnTo>
                    <a:pt x="0" y="1838461"/>
                  </a:lnTo>
                  <a:close/>
                </a:path>
              </a:pathLst>
            </a:custGeom>
            <a:solidFill>
              <a:srgbClr val="BBD8D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4" name="Google Shape;294;p29"/>
            <p:cNvSpPr txBox="1"/>
            <p:nvPr/>
          </p:nvSpPr>
          <p:spPr>
            <a:xfrm>
              <a:off x="0" y="-47625"/>
              <a:ext cx="4816593" cy="1886086"/>
            </a:xfrm>
            <a:prstGeom prst="rect">
              <a:avLst/>
            </a:prstGeom>
            <a:noFill/>
            <a:ln>
              <a:noFill/>
            </a:ln>
          </p:spPr>
          <p:txBody>
            <a:bodyPr anchorCtr="0" anchor="ctr" bIns="50800" lIns="50800" spcFirstLastPara="1" rIns="50800" wrap="square" tIns="50800">
              <a:noAutofit/>
            </a:bodyPr>
            <a:lstStyle/>
            <a:p>
              <a:pPr indent="0" lvl="0" marL="0" marR="0" rtl="0" algn="ctr">
                <a:lnSpc>
                  <a:spcPct val="17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95" name="Google Shape;295;p29"/>
          <p:cNvSpPr/>
          <p:nvPr/>
        </p:nvSpPr>
        <p:spPr>
          <a:xfrm>
            <a:off x="-2940271" y="4826182"/>
            <a:ext cx="17528866" cy="8864236"/>
          </a:xfrm>
          <a:custGeom>
            <a:rect b="b" l="l" r="r" t="t"/>
            <a:pathLst>
              <a:path extrusionOk="0" h="8864236" w="17528866">
                <a:moveTo>
                  <a:pt x="0" y="0"/>
                </a:moveTo>
                <a:lnTo>
                  <a:pt x="17528866" y="0"/>
                </a:lnTo>
                <a:lnTo>
                  <a:pt x="17528866" y="8864236"/>
                </a:lnTo>
                <a:lnTo>
                  <a:pt x="0" y="8864236"/>
                </a:lnTo>
                <a:lnTo>
                  <a:pt x="0" y="0"/>
                </a:lnTo>
                <a:close/>
              </a:path>
            </a:pathLst>
          </a:custGeom>
          <a:blipFill rotWithShape="1">
            <a:blip r:embed="rId3">
              <a:alphaModFix/>
            </a:blip>
            <a:stretch>
              <a:fillRect b="0" l="0" r="0" t="-31749"/>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96" name="Google Shape;296;p29"/>
          <p:cNvSpPr txBox="1"/>
          <p:nvPr>
            <p:ph idx="4294967295" type="title"/>
          </p:nvPr>
        </p:nvSpPr>
        <p:spPr>
          <a:xfrm>
            <a:off x="3697524" y="614598"/>
            <a:ext cx="10892953" cy="3602525"/>
          </a:xfrm>
          <a:prstGeom prst="rect">
            <a:avLst/>
          </a:prstGeom>
          <a:noFill/>
          <a:ln>
            <a:noFill/>
          </a:ln>
        </p:spPr>
        <p:txBody>
          <a:bodyPr anchorCtr="0" anchor="t" bIns="0" lIns="0" spcFirstLastPara="1" rIns="0" wrap="square" tIns="0">
            <a:spAutoFit/>
          </a:bodyPr>
          <a:lstStyle/>
          <a:p>
            <a:pPr indent="0" lvl="0" marL="0" rtl="1" algn="ctr">
              <a:lnSpc>
                <a:spcPct val="107999"/>
              </a:lnSpc>
              <a:spcBef>
                <a:spcPts val="0"/>
              </a:spcBef>
              <a:spcAft>
                <a:spcPts val="0"/>
              </a:spcAft>
              <a:buClr>
                <a:srgbClr val="000000"/>
              </a:buClr>
              <a:buSzPts val="10838"/>
              <a:buNone/>
            </a:pPr>
            <a:r>
              <a:rPr b="1" lang="iw-IL" sz="10838">
                <a:solidFill>
                  <a:srgbClr val="000000"/>
                </a:solidFill>
                <a:latin typeface="Assistant"/>
                <a:ea typeface="Assistant"/>
                <a:cs typeface="Assistant"/>
                <a:sym typeface="Assistant"/>
              </a:rPr>
              <a:t>فكيف يؤثر ذلك</a:t>
            </a:r>
            <a:br>
              <a:rPr b="1" lang="iw-IL" sz="10838">
                <a:solidFill>
                  <a:srgbClr val="000000"/>
                </a:solidFill>
                <a:latin typeface="Assistant"/>
                <a:ea typeface="Assistant"/>
                <a:cs typeface="Assistant"/>
                <a:sym typeface="Assistant"/>
              </a:rPr>
            </a:br>
            <a:r>
              <a:rPr b="1" lang="iw-IL" sz="10838">
                <a:solidFill>
                  <a:srgbClr val="000000"/>
                </a:solidFill>
                <a:latin typeface="Assistant"/>
                <a:ea typeface="Assistant"/>
                <a:cs typeface="Assistant"/>
                <a:sym typeface="Assistant"/>
              </a:rPr>
              <a:t>على اتخاذ القرار؟</a:t>
            </a:r>
            <a:endParaRPr/>
          </a:p>
        </p:txBody>
      </p:sp>
      <p:sp>
        <p:nvSpPr>
          <p:cNvPr id="297" name="Google Shape;297;p29"/>
          <p:cNvSpPr txBox="1"/>
          <p:nvPr/>
        </p:nvSpPr>
        <p:spPr>
          <a:xfrm>
            <a:off x="9282599" y="4471350"/>
            <a:ext cx="6835976" cy="2585323"/>
          </a:xfrm>
          <a:prstGeom prst="rect">
            <a:avLst/>
          </a:prstGeom>
          <a:noFill/>
          <a:ln>
            <a:noFill/>
          </a:ln>
        </p:spPr>
        <p:txBody>
          <a:bodyPr anchorCtr="0" anchor="t" bIns="0" lIns="0" spcFirstLastPara="1" rIns="0" wrap="square" tIns="0">
            <a:spAutoFit/>
          </a:bodyPr>
          <a:lstStyle/>
          <a:p>
            <a:pPr indent="0" lvl="0" marL="0" marR="0" rtl="1" algn="ctr">
              <a:lnSpc>
                <a:spcPct val="140006"/>
              </a:lnSpc>
              <a:spcBef>
                <a:spcPts val="0"/>
              </a:spcBef>
              <a:spcAft>
                <a:spcPts val="0"/>
              </a:spcAft>
              <a:buNone/>
            </a:pPr>
            <a:r>
              <a:rPr b="0" i="0" lang="iw-IL" sz="6000" u="none" cap="none" strike="noStrike">
                <a:solidFill>
                  <a:srgbClr val="000000"/>
                </a:solidFill>
                <a:latin typeface="Arial"/>
                <a:ea typeface="Arial"/>
                <a:cs typeface="Arial"/>
                <a:sym typeface="Arial"/>
              </a:rPr>
              <a:t>الخيار الافتراضي – عدم القيام بأي إجراء!</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grpSp>
        <p:nvGrpSpPr>
          <p:cNvPr id="306" name="Google Shape;306;p30"/>
          <p:cNvGrpSpPr/>
          <p:nvPr/>
        </p:nvGrpSpPr>
        <p:grpSpPr>
          <a:xfrm>
            <a:off x="0" y="2474972"/>
            <a:ext cx="18288000" cy="4167620"/>
            <a:chOff x="0" y="-47625"/>
            <a:chExt cx="4816593" cy="1097645"/>
          </a:xfrm>
        </p:grpSpPr>
        <p:sp>
          <p:nvSpPr>
            <p:cNvPr id="307" name="Google Shape;307;p30"/>
            <p:cNvSpPr/>
            <p:nvPr/>
          </p:nvSpPr>
          <p:spPr>
            <a:xfrm>
              <a:off x="0" y="0"/>
              <a:ext cx="4816592" cy="1050020"/>
            </a:xfrm>
            <a:custGeom>
              <a:rect b="b" l="l" r="r" t="t"/>
              <a:pathLst>
                <a:path extrusionOk="0" h="1050020" w="4816592">
                  <a:moveTo>
                    <a:pt x="0" y="0"/>
                  </a:moveTo>
                  <a:lnTo>
                    <a:pt x="4816592" y="0"/>
                  </a:lnTo>
                  <a:lnTo>
                    <a:pt x="4816592" y="1050020"/>
                  </a:lnTo>
                  <a:lnTo>
                    <a:pt x="0" y="1050020"/>
                  </a:lnTo>
                  <a:close/>
                </a:path>
              </a:pathLst>
            </a:custGeom>
            <a:solidFill>
              <a:srgbClr val="BBD8D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08" name="Google Shape;308;p30"/>
            <p:cNvSpPr txBox="1"/>
            <p:nvPr/>
          </p:nvSpPr>
          <p:spPr>
            <a:xfrm>
              <a:off x="0" y="-47625"/>
              <a:ext cx="4816593" cy="1097645"/>
            </a:xfrm>
            <a:prstGeom prst="rect">
              <a:avLst/>
            </a:prstGeom>
            <a:noFill/>
            <a:ln>
              <a:noFill/>
            </a:ln>
          </p:spPr>
          <p:txBody>
            <a:bodyPr anchorCtr="0" anchor="ctr" bIns="50800" lIns="50800" spcFirstLastPara="1" rIns="50800" wrap="square" tIns="50800">
              <a:noAutofit/>
            </a:bodyPr>
            <a:lstStyle/>
            <a:p>
              <a:pPr indent="0" lvl="0" marL="0" marR="0" rtl="1" algn="ctr">
                <a:lnSpc>
                  <a:spcPct val="17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09" name="Google Shape;309;p30"/>
          <p:cNvSpPr txBox="1"/>
          <p:nvPr>
            <p:ph idx="4294967295" type="title"/>
          </p:nvPr>
        </p:nvSpPr>
        <p:spPr>
          <a:xfrm>
            <a:off x="2819400" y="1130044"/>
            <a:ext cx="13600044" cy="1723549"/>
          </a:xfrm>
          <a:prstGeom prst="rect">
            <a:avLst/>
          </a:prstGeom>
          <a:noFill/>
          <a:ln>
            <a:noFill/>
          </a:ln>
        </p:spPr>
        <p:txBody>
          <a:bodyPr anchorCtr="0" anchor="t" bIns="0" lIns="0" spcFirstLastPara="1" rIns="0" wrap="square" tIns="0">
            <a:spAutoFit/>
          </a:bodyPr>
          <a:lstStyle/>
          <a:p>
            <a:pPr indent="0" lvl="0" marL="0" rtl="1" algn="ctr">
              <a:lnSpc>
                <a:spcPct val="140000"/>
              </a:lnSpc>
              <a:spcBef>
                <a:spcPts val="0"/>
              </a:spcBef>
              <a:spcAft>
                <a:spcPts val="0"/>
              </a:spcAft>
              <a:buClr>
                <a:srgbClr val="000000"/>
              </a:buClr>
              <a:buSzPts val="7800"/>
              <a:buNone/>
            </a:pPr>
            <a:r>
              <a:rPr lang="iw-IL" sz="8000"/>
              <a:t>كره الخسارة وتحديد الخيار الافتراضي</a:t>
            </a:r>
            <a:endParaRPr/>
          </a:p>
        </p:txBody>
      </p:sp>
      <p:sp>
        <p:nvSpPr>
          <p:cNvPr id="310" name="Google Shape;310;p30"/>
          <p:cNvSpPr txBox="1"/>
          <p:nvPr/>
        </p:nvSpPr>
        <p:spPr>
          <a:xfrm>
            <a:off x="1297625" y="3112995"/>
            <a:ext cx="15692745" cy="4320413"/>
          </a:xfrm>
          <a:prstGeom prst="rect">
            <a:avLst/>
          </a:prstGeom>
          <a:noFill/>
          <a:ln>
            <a:noFill/>
          </a:ln>
        </p:spPr>
        <p:txBody>
          <a:bodyPr anchorCtr="0" anchor="t" bIns="0" lIns="0" spcFirstLastPara="1" rIns="0" wrap="square" tIns="0">
            <a:spAutoFit/>
          </a:bodyPr>
          <a:lstStyle/>
          <a:p>
            <a:pPr indent="0" lvl="0" marL="0" marR="0" rtl="1" algn="r">
              <a:lnSpc>
                <a:spcPct val="180015"/>
              </a:lnSpc>
              <a:spcBef>
                <a:spcPts val="0"/>
              </a:spcBef>
              <a:spcAft>
                <a:spcPts val="0"/>
              </a:spcAft>
              <a:buNone/>
            </a:pPr>
            <a:r>
              <a:rPr b="1" i="0" lang="iw-IL" sz="5199" u="none" cap="none" strike="noStrike">
                <a:solidFill>
                  <a:srgbClr val="000000"/>
                </a:solidFill>
                <a:latin typeface="Rubik"/>
                <a:ea typeface="Rubik"/>
                <a:cs typeface="Rubik"/>
                <a:sym typeface="Rubik"/>
              </a:rPr>
              <a:t>استنتاج : يميل الناس إلى تجنب اتخاذ إجراء عندما يكون هناك خوف من الفقدان. شعور الخسارة يؤثر عليهم أكثر من إمكانية الربح</a:t>
            </a:r>
            <a:r>
              <a:rPr b="0" i="0" lang="iw-IL" sz="5199" u="none" cap="none" strike="noStrike">
                <a:solidFill>
                  <a:srgbClr val="000000"/>
                </a:solidFill>
                <a:latin typeface="Rubik"/>
                <a:ea typeface="Rubik"/>
                <a:cs typeface="Rubik"/>
                <a:sym typeface="Rubik"/>
              </a:rPr>
              <a:t>.</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31"/>
          <p:cNvSpPr txBox="1"/>
          <p:nvPr>
            <p:ph idx="4294967295" type="title"/>
          </p:nvPr>
        </p:nvSpPr>
        <p:spPr>
          <a:xfrm>
            <a:off x="8460350" y="746997"/>
            <a:ext cx="7968555" cy="1766446"/>
          </a:xfrm>
          <a:prstGeom prst="rect">
            <a:avLst/>
          </a:prstGeom>
          <a:noFill/>
          <a:ln>
            <a:noFill/>
          </a:ln>
        </p:spPr>
        <p:txBody>
          <a:bodyPr anchorCtr="0" anchor="t" bIns="0" lIns="0" spcFirstLastPara="1" rIns="0" wrap="square" tIns="0">
            <a:spAutoFit/>
          </a:bodyPr>
          <a:lstStyle/>
          <a:p>
            <a:pPr indent="0" lvl="0" marL="0" rtl="1" algn="ctr">
              <a:lnSpc>
                <a:spcPct val="140004"/>
              </a:lnSpc>
              <a:spcBef>
                <a:spcPts val="0"/>
              </a:spcBef>
              <a:spcAft>
                <a:spcPts val="0"/>
              </a:spcAft>
              <a:buClr>
                <a:srgbClr val="000000"/>
              </a:buClr>
              <a:buSzPts val="8199"/>
              <a:buNone/>
            </a:pPr>
            <a:r>
              <a:rPr lang="iw-IL" sz="8199">
                <a:solidFill>
                  <a:srgbClr val="000000"/>
                </a:solidFill>
                <a:latin typeface="Rubik"/>
                <a:ea typeface="Rubik"/>
                <a:cs typeface="Rubik"/>
                <a:sym typeface="Rubik"/>
              </a:rPr>
              <a:t>إمالة تأثير التثبيت</a:t>
            </a:r>
            <a:endParaRPr/>
          </a:p>
        </p:txBody>
      </p:sp>
      <p:sp>
        <p:nvSpPr>
          <p:cNvPr descr="מחיר מקורי 999, מחיר מבצע לאותן הנעליים 499." id="320" name="Google Shape;320;p31"/>
          <p:cNvSpPr/>
          <p:nvPr/>
        </p:nvSpPr>
        <p:spPr>
          <a:xfrm>
            <a:off x="5295507" y="2528140"/>
            <a:ext cx="7696986" cy="6921037"/>
          </a:xfrm>
          <a:custGeom>
            <a:rect b="b" l="l" r="r" t="t"/>
            <a:pathLst>
              <a:path extrusionOk="0" h="6921037" w="7696986">
                <a:moveTo>
                  <a:pt x="0" y="0"/>
                </a:moveTo>
                <a:lnTo>
                  <a:pt x="7696986" y="0"/>
                </a:lnTo>
                <a:lnTo>
                  <a:pt x="7696986" y="6921037"/>
                </a:lnTo>
                <a:lnTo>
                  <a:pt x="0" y="6921037"/>
                </a:lnTo>
                <a:lnTo>
                  <a:pt x="0" y="0"/>
                </a:lnTo>
                <a:close/>
              </a:path>
            </a:pathLst>
          </a:custGeom>
          <a:blipFill rotWithShape="1">
            <a:blip r:embed="rId3">
              <a:alphaModFix/>
            </a:blip>
            <a:stretch>
              <a:fillRect b="-4521" l="0" r="0" t="-7812"/>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32"/>
          <p:cNvSpPr txBox="1"/>
          <p:nvPr>
            <p:ph idx="4294967295" type="title"/>
          </p:nvPr>
        </p:nvSpPr>
        <p:spPr>
          <a:xfrm>
            <a:off x="8460350" y="746997"/>
            <a:ext cx="7968555" cy="1766446"/>
          </a:xfrm>
          <a:prstGeom prst="rect">
            <a:avLst/>
          </a:prstGeom>
          <a:noFill/>
          <a:ln>
            <a:noFill/>
          </a:ln>
        </p:spPr>
        <p:txBody>
          <a:bodyPr anchorCtr="0" anchor="t" bIns="0" lIns="0" spcFirstLastPara="1" rIns="0" wrap="square" tIns="0">
            <a:spAutoFit/>
          </a:bodyPr>
          <a:lstStyle/>
          <a:p>
            <a:pPr indent="0" lvl="0" marL="0" rtl="1" algn="ctr">
              <a:lnSpc>
                <a:spcPct val="140004"/>
              </a:lnSpc>
              <a:spcBef>
                <a:spcPts val="0"/>
              </a:spcBef>
              <a:spcAft>
                <a:spcPts val="0"/>
              </a:spcAft>
              <a:buClr>
                <a:srgbClr val="000000"/>
              </a:buClr>
              <a:buSzPts val="8199"/>
              <a:buNone/>
            </a:pPr>
            <a:r>
              <a:rPr lang="iw-IL" sz="8199">
                <a:solidFill>
                  <a:srgbClr val="000000"/>
                </a:solidFill>
                <a:latin typeface="Rubik"/>
                <a:ea typeface="Rubik"/>
                <a:cs typeface="Rubik"/>
                <a:sym typeface="Rubik"/>
              </a:rPr>
              <a:t>إمالة تأثير التثبيت</a:t>
            </a:r>
            <a:endParaRPr/>
          </a:p>
        </p:txBody>
      </p:sp>
      <p:sp>
        <p:nvSpPr>
          <p:cNvPr descr="ילד מחשב 1X2X3X4...." id="330" name="Google Shape;330;p32"/>
          <p:cNvSpPr/>
          <p:nvPr/>
        </p:nvSpPr>
        <p:spPr>
          <a:xfrm>
            <a:off x="10973509" y="3558001"/>
            <a:ext cx="6470825" cy="6114929"/>
          </a:xfrm>
          <a:custGeom>
            <a:rect b="b" l="l" r="r" t="t"/>
            <a:pathLst>
              <a:path extrusionOk="0" h="6114929" w="6470825">
                <a:moveTo>
                  <a:pt x="0" y="0"/>
                </a:moveTo>
                <a:lnTo>
                  <a:pt x="6470825" y="0"/>
                </a:lnTo>
                <a:lnTo>
                  <a:pt x="6470825" y="6114929"/>
                </a:lnTo>
                <a:lnTo>
                  <a:pt x="0" y="611492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1" name="Google Shape;331;p32"/>
          <p:cNvSpPr/>
          <p:nvPr/>
        </p:nvSpPr>
        <p:spPr>
          <a:xfrm rot="1089515">
            <a:off x="785801" y="675259"/>
            <a:ext cx="6244209" cy="8229600"/>
          </a:xfrm>
          <a:custGeom>
            <a:rect b="b" l="l" r="r" t="t"/>
            <a:pathLst>
              <a:path extrusionOk="0" h="8229600" w="6244209">
                <a:moveTo>
                  <a:pt x="0" y="0"/>
                </a:moveTo>
                <a:lnTo>
                  <a:pt x="6244209" y="0"/>
                </a:lnTo>
                <a:lnTo>
                  <a:pt x="6244209" y="8229600"/>
                </a:lnTo>
                <a:lnTo>
                  <a:pt x="0" y="822960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descr="ילדה מחשבת 8X7X6X5..." id="332" name="Google Shape;332;p32"/>
          <p:cNvSpPr/>
          <p:nvPr/>
        </p:nvSpPr>
        <p:spPr>
          <a:xfrm>
            <a:off x="396271" y="4501560"/>
            <a:ext cx="10342739" cy="5171370"/>
          </a:xfrm>
          <a:custGeom>
            <a:rect b="b" l="l" r="r" t="t"/>
            <a:pathLst>
              <a:path extrusionOk="0" h="5171370" w="10342739">
                <a:moveTo>
                  <a:pt x="0" y="0"/>
                </a:moveTo>
                <a:lnTo>
                  <a:pt x="10342739" y="0"/>
                </a:lnTo>
                <a:lnTo>
                  <a:pt x="10342739" y="5171370"/>
                </a:lnTo>
                <a:lnTo>
                  <a:pt x="0" y="5171370"/>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3" name="Google Shape;333;p32"/>
          <p:cNvSpPr/>
          <p:nvPr/>
        </p:nvSpPr>
        <p:spPr>
          <a:xfrm>
            <a:off x="15629245" y="5486355"/>
            <a:ext cx="2517856" cy="3771945"/>
          </a:xfrm>
          <a:custGeom>
            <a:rect b="b" l="l" r="r" t="t"/>
            <a:pathLst>
              <a:path extrusionOk="0" h="3771945" w="2517856">
                <a:moveTo>
                  <a:pt x="0" y="0"/>
                </a:moveTo>
                <a:lnTo>
                  <a:pt x="2517856" y="0"/>
                </a:lnTo>
                <a:lnTo>
                  <a:pt x="2517856" y="3771945"/>
                </a:lnTo>
                <a:lnTo>
                  <a:pt x="0" y="3771945"/>
                </a:lnTo>
                <a:lnTo>
                  <a:pt x="0" y="0"/>
                </a:lnTo>
                <a:close/>
              </a:path>
            </a:pathLst>
          </a:custGeom>
          <a:blipFill rotWithShape="1">
            <a:blip r:embed="rId6">
              <a:alphaModFix/>
            </a:blip>
            <a:stretch>
              <a:fillRect b="-33410" l="-60270" r="-181085" t="-35944"/>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4" name="Google Shape;334;p32"/>
          <p:cNvSpPr/>
          <p:nvPr/>
        </p:nvSpPr>
        <p:spPr>
          <a:xfrm>
            <a:off x="7038232" y="3431786"/>
            <a:ext cx="2503722" cy="4702632"/>
          </a:xfrm>
          <a:custGeom>
            <a:rect b="b" l="l" r="r" t="t"/>
            <a:pathLst>
              <a:path extrusionOk="0" h="4702632" w="2503722">
                <a:moveTo>
                  <a:pt x="0" y="0"/>
                </a:moveTo>
                <a:lnTo>
                  <a:pt x="2503722" y="0"/>
                </a:lnTo>
                <a:lnTo>
                  <a:pt x="2503722" y="4702632"/>
                </a:lnTo>
                <a:lnTo>
                  <a:pt x="0" y="4702632"/>
                </a:lnTo>
                <a:lnTo>
                  <a:pt x="0" y="0"/>
                </a:lnTo>
                <a:close/>
              </a:path>
            </a:pathLst>
          </a:custGeom>
          <a:blipFill rotWithShape="1">
            <a:blip r:embed="rId7">
              <a:alphaModFix/>
            </a:blip>
            <a:stretch>
              <a:fillRect b="-35694" l="-206246" r="-101718" t="-25743"/>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grpSp>
        <p:nvGrpSpPr>
          <p:cNvPr id="343" name="Google Shape;343;p33"/>
          <p:cNvGrpSpPr/>
          <p:nvPr/>
        </p:nvGrpSpPr>
        <p:grpSpPr>
          <a:xfrm>
            <a:off x="0" y="2474972"/>
            <a:ext cx="18288000" cy="5668855"/>
            <a:chOff x="0" y="-47625"/>
            <a:chExt cx="4816593" cy="1493032"/>
          </a:xfrm>
        </p:grpSpPr>
        <p:sp>
          <p:nvSpPr>
            <p:cNvPr id="344" name="Google Shape;344;p33"/>
            <p:cNvSpPr/>
            <p:nvPr/>
          </p:nvSpPr>
          <p:spPr>
            <a:xfrm>
              <a:off x="0" y="0"/>
              <a:ext cx="4816592" cy="1445407"/>
            </a:xfrm>
            <a:custGeom>
              <a:rect b="b" l="l" r="r" t="t"/>
              <a:pathLst>
                <a:path extrusionOk="0" h="1445407" w="4816592">
                  <a:moveTo>
                    <a:pt x="0" y="0"/>
                  </a:moveTo>
                  <a:lnTo>
                    <a:pt x="4816592" y="0"/>
                  </a:lnTo>
                  <a:lnTo>
                    <a:pt x="4816592" y="1445407"/>
                  </a:lnTo>
                  <a:lnTo>
                    <a:pt x="0" y="1445407"/>
                  </a:lnTo>
                  <a:close/>
                </a:path>
              </a:pathLst>
            </a:custGeom>
            <a:solidFill>
              <a:srgbClr val="BBD8D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5" name="Google Shape;345;p33"/>
            <p:cNvSpPr txBox="1"/>
            <p:nvPr/>
          </p:nvSpPr>
          <p:spPr>
            <a:xfrm>
              <a:off x="0" y="-47625"/>
              <a:ext cx="4816593" cy="1493032"/>
            </a:xfrm>
            <a:prstGeom prst="rect">
              <a:avLst/>
            </a:prstGeom>
            <a:noFill/>
            <a:ln>
              <a:noFill/>
            </a:ln>
          </p:spPr>
          <p:txBody>
            <a:bodyPr anchorCtr="0" anchor="ctr" bIns="50800" lIns="50800" spcFirstLastPara="1" rIns="50800" wrap="square" tIns="50800">
              <a:noAutofit/>
            </a:bodyPr>
            <a:lstStyle/>
            <a:p>
              <a:pPr indent="0" lvl="0" marL="0" marR="0" rtl="1" algn="ctr">
                <a:lnSpc>
                  <a:spcPct val="17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46" name="Google Shape;346;p33"/>
          <p:cNvSpPr txBox="1"/>
          <p:nvPr>
            <p:ph idx="4294967295" type="title"/>
          </p:nvPr>
        </p:nvSpPr>
        <p:spPr>
          <a:xfrm>
            <a:off x="8460350" y="746997"/>
            <a:ext cx="7968555" cy="1766446"/>
          </a:xfrm>
          <a:prstGeom prst="rect">
            <a:avLst/>
          </a:prstGeom>
          <a:noFill/>
          <a:ln>
            <a:noFill/>
          </a:ln>
        </p:spPr>
        <p:txBody>
          <a:bodyPr anchorCtr="0" anchor="t" bIns="0" lIns="0" spcFirstLastPara="1" rIns="0" wrap="square" tIns="0">
            <a:spAutoFit/>
          </a:bodyPr>
          <a:lstStyle/>
          <a:p>
            <a:pPr indent="0" lvl="0" marL="0" rtl="1" algn="ctr">
              <a:lnSpc>
                <a:spcPct val="140004"/>
              </a:lnSpc>
              <a:spcBef>
                <a:spcPts val="0"/>
              </a:spcBef>
              <a:spcAft>
                <a:spcPts val="0"/>
              </a:spcAft>
              <a:buClr>
                <a:srgbClr val="000000"/>
              </a:buClr>
              <a:buSzPts val="8199"/>
              <a:buNone/>
            </a:pPr>
            <a:r>
              <a:rPr lang="iw-IL" sz="8199">
                <a:solidFill>
                  <a:srgbClr val="000000"/>
                </a:solidFill>
                <a:latin typeface="Rubik"/>
                <a:ea typeface="Rubik"/>
                <a:cs typeface="Rubik"/>
                <a:sym typeface="Rubik"/>
              </a:rPr>
              <a:t>إمالة تأثير التثبيت</a:t>
            </a:r>
            <a:endParaRPr/>
          </a:p>
        </p:txBody>
      </p:sp>
      <p:sp>
        <p:nvSpPr>
          <p:cNvPr id="347" name="Google Shape;347;p33"/>
          <p:cNvSpPr txBox="1"/>
          <p:nvPr/>
        </p:nvSpPr>
        <p:spPr>
          <a:xfrm>
            <a:off x="4820415" y="2945085"/>
            <a:ext cx="13023227" cy="5343001"/>
          </a:xfrm>
          <a:prstGeom prst="rect">
            <a:avLst/>
          </a:prstGeom>
          <a:noFill/>
          <a:ln>
            <a:noFill/>
          </a:ln>
        </p:spPr>
        <p:txBody>
          <a:bodyPr anchorCtr="0" anchor="t" bIns="0" lIns="0" spcFirstLastPara="1" rIns="0" wrap="square" tIns="0">
            <a:spAutoFit/>
          </a:bodyPr>
          <a:lstStyle/>
          <a:p>
            <a:pPr indent="0" lvl="0" marL="0" marR="0" rtl="1" algn="r">
              <a:lnSpc>
                <a:spcPct val="140000"/>
              </a:lnSpc>
              <a:spcBef>
                <a:spcPts val="0"/>
              </a:spcBef>
              <a:spcAft>
                <a:spcPts val="0"/>
              </a:spcAft>
              <a:buNone/>
            </a:pPr>
            <a:r>
              <a:rPr b="1" i="0" lang="iw-IL" sz="6200" u="none" cap="none" strike="noStrike">
                <a:solidFill>
                  <a:srgbClr val="000000"/>
                </a:solidFill>
                <a:latin typeface="Rubik"/>
                <a:ea typeface="Rubik"/>
                <a:cs typeface="Rubik"/>
                <a:sym typeface="Rubik"/>
              </a:rPr>
              <a:t>استنتاج</a:t>
            </a:r>
            <a:br>
              <a:rPr b="1" i="0" lang="iw-IL" sz="6200" u="none" cap="none" strike="noStrike">
                <a:solidFill>
                  <a:srgbClr val="000000"/>
                </a:solidFill>
                <a:latin typeface="Rubik"/>
                <a:ea typeface="Rubik"/>
                <a:cs typeface="Rubik"/>
                <a:sym typeface="Rubik"/>
              </a:rPr>
            </a:br>
            <a:r>
              <a:rPr b="1" i="0" lang="iw-IL" sz="6200" u="none" cap="none" strike="noStrike">
                <a:solidFill>
                  <a:srgbClr val="000000"/>
                </a:solidFill>
                <a:latin typeface="Rubik"/>
                <a:ea typeface="Rubik"/>
                <a:cs typeface="Rubik"/>
                <a:sym typeface="Rubik"/>
              </a:rPr>
              <a:t>أدمغتنا تعتمد بشكل مفرط على أول معلومة هي </a:t>
            </a:r>
            <a:br>
              <a:rPr b="1" i="0" lang="iw-IL" sz="6200" u="none" cap="none" strike="noStrike">
                <a:solidFill>
                  <a:srgbClr val="000000"/>
                </a:solidFill>
                <a:latin typeface="Rubik"/>
                <a:ea typeface="Rubik"/>
                <a:cs typeface="Rubik"/>
                <a:sym typeface="Rubik"/>
              </a:rPr>
            </a:br>
            <a:r>
              <a:rPr b="1" i="0" lang="iw-IL" sz="6200" u="none" cap="none" strike="noStrike">
                <a:solidFill>
                  <a:srgbClr val="000000"/>
                </a:solidFill>
                <a:latin typeface="Rubik"/>
                <a:ea typeface="Rubik"/>
                <a:cs typeface="Rubik"/>
                <a:sym typeface="Rubik"/>
              </a:rPr>
              <a:t>المستقبل ("المرساة").</a:t>
            </a:r>
            <a:endParaRPr b="0" i="0" sz="1400" u="none" cap="none" strike="noStrike">
              <a:solidFill>
                <a:srgbClr val="000000"/>
              </a:solidFill>
              <a:latin typeface="Arial"/>
              <a:ea typeface="Arial"/>
              <a:cs typeface="Arial"/>
              <a:sym typeface="Arial"/>
            </a:endParaRPr>
          </a:p>
        </p:txBody>
      </p:sp>
      <p:sp>
        <p:nvSpPr>
          <p:cNvPr id="348" name="Google Shape;348;p33"/>
          <p:cNvSpPr/>
          <p:nvPr/>
        </p:nvSpPr>
        <p:spPr>
          <a:xfrm rot="1089515">
            <a:off x="785801" y="675259"/>
            <a:ext cx="6244209" cy="8229600"/>
          </a:xfrm>
          <a:custGeom>
            <a:rect b="b" l="l" r="r" t="t"/>
            <a:pathLst>
              <a:path extrusionOk="0" h="8229600" w="6244209">
                <a:moveTo>
                  <a:pt x="0" y="0"/>
                </a:moveTo>
                <a:lnTo>
                  <a:pt x="6244209" y="0"/>
                </a:lnTo>
                <a:lnTo>
                  <a:pt x="6244209" y="8229600"/>
                </a:lnTo>
                <a:lnTo>
                  <a:pt x="0" y="822960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34"/>
          <p:cNvSpPr txBox="1"/>
          <p:nvPr>
            <p:ph idx="4294967295" type="title"/>
          </p:nvPr>
        </p:nvSpPr>
        <p:spPr>
          <a:xfrm>
            <a:off x="8131875" y="761265"/>
            <a:ext cx="8425755" cy="1766446"/>
          </a:xfrm>
          <a:prstGeom prst="rect">
            <a:avLst/>
          </a:prstGeom>
          <a:noFill/>
          <a:ln>
            <a:noFill/>
          </a:ln>
        </p:spPr>
        <p:txBody>
          <a:bodyPr anchorCtr="0" anchor="t" bIns="0" lIns="0" spcFirstLastPara="1" rIns="0" wrap="square" tIns="0">
            <a:spAutoFit/>
          </a:bodyPr>
          <a:lstStyle/>
          <a:p>
            <a:pPr indent="0" lvl="0" marL="0" rtl="1" algn="ctr">
              <a:lnSpc>
                <a:spcPct val="140004"/>
              </a:lnSpc>
              <a:spcBef>
                <a:spcPts val="0"/>
              </a:spcBef>
              <a:spcAft>
                <a:spcPts val="0"/>
              </a:spcAft>
              <a:buClr>
                <a:srgbClr val="000000"/>
              </a:buClr>
              <a:buSzPts val="8199"/>
              <a:buNone/>
            </a:pPr>
            <a:r>
              <a:rPr lang="iw-IL" sz="8199">
                <a:solidFill>
                  <a:srgbClr val="000000"/>
                </a:solidFill>
                <a:highlight>
                  <a:srgbClr val="FFFF00"/>
                </a:highlight>
                <a:latin typeface="Rubik"/>
                <a:ea typeface="Rubik"/>
                <a:cs typeface="Rubik"/>
                <a:sym typeface="Rubik"/>
              </a:rPr>
              <a:t>تأثير الطعم</a:t>
            </a:r>
            <a:endParaRPr>
              <a:highlight>
                <a:srgbClr val="FFFF00"/>
              </a:highlight>
            </a:endParaRPr>
          </a:p>
        </p:txBody>
      </p:sp>
      <p:pic>
        <p:nvPicPr>
          <p:cNvPr descr="تعرض الصورة مقارنة بين البيتزا والفشار&#10;&#10;في الجهة اليسرى تظهر البيتزا:&#10;&#10;شريحة بيتزا بسعر 25 شيكل.&#10;شريحتا بيتزا بسعر 55 شيكل.&#10;بيتزا كاملة بسعر 60 شيكل، ويمكن الاحتفاظ بما يتبقى منها وتناولها لاحقًا.&#10;&#10;في الجهة اليمنى يظهر الفشار:&#10;&#10;فشار صغير بسعر 18شيكل.&#10;فشار متوسط بسعر 28 شيكل.&#10;فشار كبير بسعر 30 شيكل، وعادةً ما يُؤكل بالكامل دفعةً واحدة." id="358" name="Google Shape;358;p34"/>
          <p:cNvPicPr preferRelativeResize="0"/>
          <p:nvPr/>
        </p:nvPicPr>
        <p:blipFill rotWithShape="1">
          <a:blip r:embed="rId3">
            <a:alphaModFix/>
          </a:blip>
          <a:srcRect b="0" l="0" r="0" t="0"/>
          <a:stretch/>
        </p:blipFill>
        <p:spPr>
          <a:xfrm>
            <a:off x="1181100" y="2965326"/>
            <a:ext cx="11833151" cy="6659686"/>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grpSp>
        <p:nvGrpSpPr>
          <p:cNvPr id="367" name="Google Shape;367;p35"/>
          <p:cNvGrpSpPr/>
          <p:nvPr/>
        </p:nvGrpSpPr>
        <p:grpSpPr>
          <a:xfrm>
            <a:off x="0" y="2474972"/>
            <a:ext cx="18288000" cy="5668855"/>
            <a:chOff x="0" y="-47625"/>
            <a:chExt cx="4816593" cy="1493032"/>
          </a:xfrm>
        </p:grpSpPr>
        <p:sp>
          <p:nvSpPr>
            <p:cNvPr id="368" name="Google Shape;368;p35"/>
            <p:cNvSpPr/>
            <p:nvPr/>
          </p:nvSpPr>
          <p:spPr>
            <a:xfrm>
              <a:off x="0" y="0"/>
              <a:ext cx="4816592" cy="1445407"/>
            </a:xfrm>
            <a:custGeom>
              <a:rect b="b" l="l" r="r" t="t"/>
              <a:pathLst>
                <a:path extrusionOk="0" h="1445407" w="4816592">
                  <a:moveTo>
                    <a:pt x="0" y="0"/>
                  </a:moveTo>
                  <a:lnTo>
                    <a:pt x="4816592" y="0"/>
                  </a:lnTo>
                  <a:lnTo>
                    <a:pt x="4816592" y="1445407"/>
                  </a:lnTo>
                  <a:lnTo>
                    <a:pt x="0" y="1445407"/>
                  </a:lnTo>
                  <a:close/>
                </a:path>
              </a:pathLst>
            </a:custGeom>
            <a:solidFill>
              <a:srgbClr val="BBD8D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9" name="Google Shape;369;p35"/>
            <p:cNvSpPr txBox="1"/>
            <p:nvPr/>
          </p:nvSpPr>
          <p:spPr>
            <a:xfrm>
              <a:off x="0" y="-47625"/>
              <a:ext cx="4816593" cy="1493032"/>
            </a:xfrm>
            <a:prstGeom prst="rect">
              <a:avLst/>
            </a:prstGeom>
            <a:noFill/>
            <a:ln>
              <a:noFill/>
            </a:ln>
          </p:spPr>
          <p:txBody>
            <a:bodyPr anchorCtr="0" anchor="ctr" bIns="50800" lIns="50800" spcFirstLastPara="1" rIns="50800" wrap="square" tIns="50800">
              <a:noAutofit/>
            </a:bodyPr>
            <a:lstStyle/>
            <a:p>
              <a:pPr indent="0" lvl="0" marL="0" marR="0" rtl="1" algn="ctr">
                <a:lnSpc>
                  <a:spcPct val="17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70" name="Google Shape;370;p35"/>
          <p:cNvSpPr txBox="1"/>
          <p:nvPr>
            <p:ph idx="4294967295" type="title"/>
          </p:nvPr>
        </p:nvSpPr>
        <p:spPr>
          <a:xfrm>
            <a:off x="8068058" y="746997"/>
            <a:ext cx="8425755" cy="1766446"/>
          </a:xfrm>
          <a:prstGeom prst="rect">
            <a:avLst/>
          </a:prstGeom>
          <a:noFill/>
          <a:ln>
            <a:noFill/>
          </a:ln>
        </p:spPr>
        <p:txBody>
          <a:bodyPr anchorCtr="0" anchor="t" bIns="0" lIns="0" spcFirstLastPara="1" rIns="0" wrap="square" tIns="0">
            <a:spAutoFit/>
          </a:bodyPr>
          <a:lstStyle/>
          <a:p>
            <a:pPr indent="0" lvl="0" marL="0" rtl="1" algn="ctr">
              <a:lnSpc>
                <a:spcPct val="140004"/>
              </a:lnSpc>
              <a:spcBef>
                <a:spcPts val="0"/>
              </a:spcBef>
              <a:spcAft>
                <a:spcPts val="0"/>
              </a:spcAft>
              <a:buClr>
                <a:srgbClr val="000000"/>
              </a:buClr>
              <a:buSzPts val="8199"/>
              <a:buNone/>
            </a:pPr>
            <a:r>
              <a:rPr lang="iw-IL" sz="8199">
                <a:solidFill>
                  <a:srgbClr val="000000"/>
                </a:solidFill>
                <a:latin typeface="Rubik"/>
                <a:ea typeface="Rubik"/>
                <a:cs typeface="Rubik"/>
                <a:sym typeface="Rubik"/>
              </a:rPr>
              <a:t>تأثير الطعم</a:t>
            </a:r>
            <a:endParaRPr/>
          </a:p>
        </p:txBody>
      </p:sp>
      <p:sp>
        <p:nvSpPr>
          <p:cNvPr id="371" name="Google Shape;371;p35"/>
          <p:cNvSpPr txBox="1"/>
          <p:nvPr/>
        </p:nvSpPr>
        <p:spPr>
          <a:xfrm>
            <a:off x="1794186" y="3445828"/>
            <a:ext cx="14699627" cy="4007251"/>
          </a:xfrm>
          <a:prstGeom prst="rect">
            <a:avLst/>
          </a:prstGeom>
          <a:noFill/>
          <a:ln>
            <a:noFill/>
          </a:ln>
        </p:spPr>
        <p:txBody>
          <a:bodyPr anchorCtr="0" anchor="t" bIns="0" lIns="0" spcFirstLastPara="1" rIns="0" wrap="square" tIns="0">
            <a:spAutoFit/>
          </a:bodyPr>
          <a:lstStyle/>
          <a:p>
            <a:pPr indent="0" lvl="0" marL="0" marR="0" rtl="1" algn="ctr">
              <a:lnSpc>
                <a:spcPct val="140000"/>
              </a:lnSpc>
              <a:spcBef>
                <a:spcPts val="0"/>
              </a:spcBef>
              <a:spcAft>
                <a:spcPts val="0"/>
              </a:spcAft>
              <a:buNone/>
            </a:pPr>
            <a:r>
              <a:rPr b="1" i="0" lang="iw-IL" sz="6200" u="none" cap="none" strike="noStrike">
                <a:solidFill>
                  <a:srgbClr val="000000"/>
                </a:solidFill>
                <a:highlight>
                  <a:srgbClr val="FFFF00"/>
                </a:highlight>
                <a:latin typeface="Rubik"/>
                <a:ea typeface="Rubik"/>
                <a:cs typeface="Rubik"/>
                <a:sym typeface="Rubik"/>
              </a:rPr>
              <a:t>تلخيص:</a:t>
            </a:r>
            <a:br>
              <a:rPr b="1" i="0" lang="iw-IL" sz="6200" u="none" cap="none" strike="noStrike">
                <a:solidFill>
                  <a:srgbClr val="000000"/>
                </a:solidFill>
                <a:highlight>
                  <a:srgbClr val="FFFF00"/>
                </a:highlight>
                <a:latin typeface="Rubik"/>
                <a:ea typeface="Rubik"/>
                <a:cs typeface="Rubik"/>
                <a:sym typeface="Rubik"/>
              </a:rPr>
            </a:br>
            <a:r>
              <a:rPr b="1" i="0" lang="iw-IL" sz="6200" u="none" cap="none" strike="noStrike">
                <a:solidFill>
                  <a:srgbClr val="000000"/>
                </a:solidFill>
                <a:highlight>
                  <a:srgbClr val="FFFF00"/>
                </a:highlight>
                <a:latin typeface="Rubik"/>
                <a:ea typeface="Rubik"/>
                <a:cs typeface="Rubik"/>
                <a:sym typeface="Rubik"/>
              </a:rPr>
              <a:t>الطعم ليس من المفترض أن يختار، بل للتأثير على قرارنا.</a:t>
            </a:r>
            <a:endParaRPr b="0" i="0" sz="1400" u="none" cap="none" strike="noStrike">
              <a:solidFill>
                <a:srgbClr val="000000"/>
              </a:solidFill>
              <a:highlight>
                <a:srgbClr val="FFFF00"/>
              </a:highlight>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36"/>
          <p:cNvSpPr txBox="1"/>
          <p:nvPr>
            <p:ph idx="4294967295" type="title"/>
          </p:nvPr>
        </p:nvSpPr>
        <p:spPr>
          <a:xfrm>
            <a:off x="7972545" y="792698"/>
            <a:ext cx="8541395" cy="1895904"/>
          </a:xfrm>
          <a:prstGeom prst="rect">
            <a:avLst/>
          </a:prstGeom>
          <a:noFill/>
          <a:ln>
            <a:noFill/>
          </a:ln>
        </p:spPr>
        <p:txBody>
          <a:bodyPr anchorCtr="0" anchor="t" bIns="0" lIns="0" spcFirstLastPara="1" rIns="0" wrap="square" tIns="0">
            <a:spAutoFit/>
          </a:bodyPr>
          <a:lstStyle/>
          <a:p>
            <a:pPr indent="0" lvl="0" marL="0" rtl="1" algn="ctr">
              <a:lnSpc>
                <a:spcPct val="140004"/>
              </a:lnSpc>
              <a:spcBef>
                <a:spcPts val="0"/>
              </a:spcBef>
              <a:spcAft>
                <a:spcPts val="0"/>
              </a:spcAft>
              <a:buClr>
                <a:srgbClr val="000000"/>
              </a:buClr>
              <a:buSzPts val="8199"/>
              <a:buNone/>
            </a:pPr>
            <a:r>
              <a:rPr lang="iw-IL" sz="8800"/>
              <a:t>تحيّز تفضيل الحاضر</a:t>
            </a:r>
            <a:endParaRPr/>
          </a:p>
        </p:txBody>
      </p:sp>
      <p:sp>
        <p:nvSpPr>
          <p:cNvPr id="381" name="Google Shape;381;p36"/>
          <p:cNvSpPr txBox="1"/>
          <p:nvPr/>
        </p:nvSpPr>
        <p:spPr>
          <a:xfrm>
            <a:off x="13283654" y="2494123"/>
            <a:ext cx="3935313" cy="947952"/>
          </a:xfrm>
          <a:prstGeom prst="rect">
            <a:avLst/>
          </a:prstGeom>
          <a:noFill/>
          <a:ln>
            <a:noFill/>
          </a:ln>
        </p:spPr>
        <p:txBody>
          <a:bodyPr anchorCtr="0" anchor="t" bIns="0" lIns="0" spcFirstLastPara="1" rIns="0" wrap="square" tIns="0">
            <a:spAutoFit/>
          </a:bodyPr>
          <a:lstStyle/>
          <a:p>
            <a:pPr indent="0" lvl="0" marL="0" marR="0" rtl="1" algn="ctr">
              <a:lnSpc>
                <a:spcPct val="140000"/>
              </a:lnSpc>
              <a:spcBef>
                <a:spcPts val="0"/>
              </a:spcBef>
              <a:spcAft>
                <a:spcPts val="0"/>
              </a:spcAft>
              <a:buNone/>
            </a:pPr>
            <a:r>
              <a:rPr b="1" i="0" lang="iw-IL" sz="4400" u="none" cap="none" strike="noStrike">
                <a:solidFill>
                  <a:srgbClr val="000000"/>
                </a:solidFill>
                <a:latin typeface="Arial"/>
                <a:ea typeface="Arial"/>
                <a:cs typeface="Arial"/>
                <a:sym typeface="Arial"/>
              </a:rPr>
              <a:t>حيرة</a:t>
            </a:r>
            <a:r>
              <a:rPr b="1" i="0" lang="iw-IL" sz="4400" u="none" cap="none" strike="noStrike">
                <a:solidFill>
                  <a:srgbClr val="000000"/>
                </a:solidFill>
                <a:latin typeface="Rubik"/>
                <a:ea typeface="Rubik"/>
                <a:cs typeface="Rubik"/>
                <a:sym typeface="Rubik"/>
              </a:rPr>
              <a:t> جواد</a:t>
            </a:r>
            <a:endParaRPr b="1" i="0" sz="1400" u="none" cap="none" strike="noStrike">
              <a:solidFill>
                <a:srgbClr val="000000"/>
              </a:solidFill>
              <a:latin typeface="Arial"/>
              <a:ea typeface="Arial"/>
              <a:cs typeface="Arial"/>
              <a:sym typeface="Arial"/>
            </a:endParaRPr>
          </a:p>
        </p:txBody>
      </p:sp>
      <p:sp>
        <p:nvSpPr>
          <p:cNvPr descr="ילד צעיר בשם נועם" id="382" name="Google Shape;382;p36"/>
          <p:cNvSpPr/>
          <p:nvPr/>
        </p:nvSpPr>
        <p:spPr>
          <a:xfrm>
            <a:off x="-582381" y="1579146"/>
            <a:ext cx="4988466" cy="8686959"/>
          </a:xfrm>
          <a:custGeom>
            <a:rect b="b" l="l" r="r" t="t"/>
            <a:pathLst>
              <a:path extrusionOk="0" h="8686959" w="4988466">
                <a:moveTo>
                  <a:pt x="0" y="0"/>
                </a:moveTo>
                <a:lnTo>
                  <a:pt x="4988466" y="0"/>
                </a:lnTo>
                <a:lnTo>
                  <a:pt x="4988466" y="8686958"/>
                </a:lnTo>
                <a:lnTo>
                  <a:pt x="0" y="8686958"/>
                </a:lnTo>
                <a:lnTo>
                  <a:pt x="0" y="0"/>
                </a:lnTo>
                <a:close/>
              </a:path>
            </a:pathLst>
          </a:custGeom>
          <a:blipFill rotWithShape="1">
            <a:blip r:embed="rId3">
              <a:alphaModFix/>
            </a:blip>
            <a:stretch>
              <a:fillRect b="0" l="-109487" r="-109309"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descr="מכשיר סלולארי חדש" id="383" name="Google Shape;383;p36"/>
          <p:cNvSpPr/>
          <p:nvPr/>
        </p:nvSpPr>
        <p:spPr>
          <a:xfrm>
            <a:off x="11846341" y="4581216"/>
            <a:ext cx="2874627" cy="5605523"/>
          </a:xfrm>
          <a:custGeom>
            <a:rect b="b" l="l" r="r" t="t"/>
            <a:pathLst>
              <a:path extrusionOk="0" h="5605523" w="2874627">
                <a:moveTo>
                  <a:pt x="0" y="0"/>
                </a:moveTo>
                <a:lnTo>
                  <a:pt x="2874627" y="0"/>
                </a:lnTo>
                <a:lnTo>
                  <a:pt x="2874627" y="5605522"/>
                </a:lnTo>
                <a:lnTo>
                  <a:pt x="0" y="5605522"/>
                </a:lnTo>
                <a:lnTo>
                  <a:pt x="0" y="0"/>
                </a:lnTo>
                <a:close/>
              </a:path>
            </a:pathLst>
          </a:custGeom>
          <a:blipFill rotWithShape="1">
            <a:blip r:embed="rId4">
              <a:alphaModFix/>
            </a:blip>
            <a:stretch>
              <a:fillRect b="0" l="-10000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descr="לעומת" id="384" name="Google Shape;384;p36"/>
          <p:cNvSpPr/>
          <p:nvPr/>
        </p:nvSpPr>
        <p:spPr>
          <a:xfrm>
            <a:off x="10149597" y="4581216"/>
            <a:ext cx="2309432" cy="4114800"/>
          </a:xfrm>
          <a:custGeom>
            <a:rect b="b" l="l" r="r" t="t"/>
            <a:pathLst>
              <a:path extrusionOk="0" h="4114800" w="2309432">
                <a:moveTo>
                  <a:pt x="0" y="0"/>
                </a:moveTo>
                <a:lnTo>
                  <a:pt x="2309432" y="0"/>
                </a:lnTo>
                <a:lnTo>
                  <a:pt x="2309432" y="4114800"/>
                </a:lnTo>
                <a:lnTo>
                  <a:pt x="0" y="4114800"/>
                </a:lnTo>
                <a:lnTo>
                  <a:pt x="0" y="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descr="המבורגר" id="385" name="Google Shape;385;p36"/>
          <p:cNvSpPr/>
          <p:nvPr/>
        </p:nvSpPr>
        <p:spPr>
          <a:xfrm>
            <a:off x="5578226" y="5143500"/>
            <a:ext cx="4571371" cy="3405672"/>
          </a:xfrm>
          <a:custGeom>
            <a:rect b="b" l="l" r="r" t="t"/>
            <a:pathLst>
              <a:path extrusionOk="0" h="3405672" w="4571371">
                <a:moveTo>
                  <a:pt x="0" y="0"/>
                </a:moveTo>
                <a:lnTo>
                  <a:pt x="4571371" y="0"/>
                </a:lnTo>
                <a:lnTo>
                  <a:pt x="4571371" y="3405672"/>
                </a:lnTo>
                <a:lnTo>
                  <a:pt x="0" y="3405672"/>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p37"/>
          <p:cNvSpPr txBox="1"/>
          <p:nvPr>
            <p:ph idx="4294967295" type="title"/>
          </p:nvPr>
        </p:nvSpPr>
        <p:spPr>
          <a:xfrm>
            <a:off x="7972545" y="792698"/>
            <a:ext cx="8541395" cy="1895904"/>
          </a:xfrm>
          <a:prstGeom prst="rect">
            <a:avLst/>
          </a:prstGeom>
          <a:noFill/>
          <a:ln>
            <a:noFill/>
          </a:ln>
        </p:spPr>
        <p:txBody>
          <a:bodyPr anchorCtr="0" anchor="t" bIns="0" lIns="0" spcFirstLastPara="1" rIns="0" wrap="square" tIns="0">
            <a:spAutoFit/>
          </a:bodyPr>
          <a:lstStyle/>
          <a:p>
            <a:pPr indent="0" lvl="0" marL="0" rtl="1" algn="ctr">
              <a:lnSpc>
                <a:spcPct val="140004"/>
              </a:lnSpc>
              <a:spcBef>
                <a:spcPts val="0"/>
              </a:spcBef>
              <a:spcAft>
                <a:spcPts val="0"/>
              </a:spcAft>
              <a:buClr>
                <a:srgbClr val="000000"/>
              </a:buClr>
              <a:buSzPts val="8199"/>
              <a:buNone/>
            </a:pPr>
            <a:r>
              <a:rPr lang="iw-IL" sz="8800"/>
              <a:t>تحيّز تفضيل الحاضر</a:t>
            </a:r>
            <a:endParaRPr/>
          </a:p>
        </p:txBody>
      </p:sp>
      <p:sp>
        <p:nvSpPr>
          <p:cNvPr id="395" name="Google Shape;395;p37"/>
          <p:cNvSpPr txBox="1"/>
          <p:nvPr/>
        </p:nvSpPr>
        <p:spPr>
          <a:xfrm>
            <a:off x="13417079" y="2498369"/>
            <a:ext cx="3935313" cy="947952"/>
          </a:xfrm>
          <a:prstGeom prst="rect">
            <a:avLst/>
          </a:prstGeom>
          <a:noFill/>
          <a:ln>
            <a:noFill/>
          </a:ln>
        </p:spPr>
        <p:txBody>
          <a:bodyPr anchorCtr="0" anchor="t" bIns="0" lIns="0" spcFirstLastPara="1" rIns="0" wrap="square" tIns="0">
            <a:spAutoFit/>
          </a:bodyPr>
          <a:lstStyle/>
          <a:p>
            <a:pPr indent="0" lvl="0" marL="0" marR="0" rtl="1" algn="ctr">
              <a:lnSpc>
                <a:spcPct val="140000"/>
              </a:lnSpc>
              <a:spcBef>
                <a:spcPts val="0"/>
              </a:spcBef>
              <a:spcAft>
                <a:spcPts val="0"/>
              </a:spcAft>
              <a:buNone/>
            </a:pPr>
            <a:r>
              <a:rPr b="1" i="0" lang="iw-IL" sz="4400" u="none" cap="none" strike="noStrike">
                <a:solidFill>
                  <a:srgbClr val="000000"/>
                </a:solidFill>
                <a:latin typeface="Arial"/>
                <a:ea typeface="Arial"/>
                <a:cs typeface="Arial"/>
                <a:sym typeface="Arial"/>
              </a:rPr>
              <a:t>حيرة جواد</a:t>
            </a:r>
            <a:endParaRPr b="1" i="0" sz="1400" u="none" cap="none" strike="noStrike">
              <a:solidFill>
                <a:srgbClr val="000000"/>
              </a:solidFill>
              <a:latin typeface="Arial"/>
              <a:ea typeface="Arial"/>
              <a:cs typeface="Arial"/>
              <a:sym typeface="Arial"/>
            </a:endParaRPr>
          </a:p>
        </p:txBody>
      </p:sp>
      <p:sp>
        <p:nvSpPr>
          <p:cNvPr id="396" name="Google Shape;396;p37"/>
          <p:cNvSpPr/>
          <p:nvPr/>
        </p:nvSpPr>
        <p:spPr>
          <a:xfrm>
            <a:off x="-582381" y="1579146"/>
            <a:ext cx="4988466" cy="8686959"/>
          </a:xfrm>
          <a:custGeom>
            <a:rect b="b" l="l" r="r" t="t"/>
            <a:pathLst>
              <a:path extrusionOk="0" h="8686959" w="4988466">
                <a:moveTo>
                  <a:pt x="0" y="0"/>
                </a:moveTo>
                <a:lnTo>
                  <a:pt x="4988466" y="0"/>
                </a:lnTo>
                <a:lnTo>
                  <a:pt x="4988466" y="8686958"/>
                </a:lnTo>
                <a:lnTo>
                  <a:pt x="0" y="8686958"/>
                </a:lnTo>
                <a:lnTo>
                  <a:pt x="0" y="0"/>
                </a:lnTo>
                <a:close/>
              </a:path>
            </a:pathLst>
          </a:custGeom>
          <a:blipFill rotWithShape="1">
            <a:blip r:embed="rId3">
              <a:alphaModFix/>
            </a:blip>
            <a:stretch>
              <a:fillRect b="0" l="-109487" r="-109309"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97" name="Google Shape;397;p37"/>
          <p:cNvSpPr txBox="1"/>
          <p:nvPr/>
        </p:nvSpPr>
        <p:spPr>
          <a:xfrm>
            <a:off x="7957560" y="4119376"/>
            <a:ext cx="9266692" cy="947952"/>
          </a:xfrm>
          <a:prstGeom prst="rect">
            <a:avLst/>
          </a:prstGeom>
          <a:noFill/>
          <a:ln>
            <a:noFill/>
          </a:ln>
        </p:spPr>
        <p:txBody>
          <a:bodyPr anchorCtr="0" anchor="t" bIns="0" lIns="0" spcFirstLastPara="1" rIns="0" wrap="square" tIns="0">
            <a:spAutoFit/>
          </a:bodyPr>
          <a:lstStyle/>
          <a:p>
            <a:pPr indent="0" lvl="0" marL="0" marR="0" rtl="1" algn="r">
              <a:lnSpc>
                <a:spcPct val="140000"/>
              </a:lnSpc>
              <a:spcBef>
                <a:spcPts val="0"/>
              </a:spcBef>
              <a:spcAft>
                <a:spcPts val="0"/>
              </a:spcAft>
              <a:buNone/>
            </a:pPr>
            <a:r>
              <a:rPr b="1" i="0" lang="iw-IL" sz="4400" u="none" cap="none" strike="noStrike">
                <a:solidFill>
                  <a:srgbClr val="000000"/>
                </a:solidFill>
                <a:latin typeface="Arial"/>
                <a:ea typeface="Arial"/>
                <a:cs typeface="Arial"/>
                <a:sym typeface="Arial"/>
              </a:rPr>
              <a:t>صراع الاقتراب مقابل الابتعاد:</a:t>
            </a:r>
            <a:endParaRPr b="0" i="0" sz="1400" u="none" cap="none" strike="noStrike">
              <a:solidFill>
                <a:srgbClr val="000000"/>
              </a:solidFill>
              <a:latin typeface="Arial"/>
              <a:ea typeface="Arial"/>
              <a:cs typeface="Arial"/>
              <a:sym typeface="Arial"/>
            </a:endParaRPr>
          </a:p>
        </p:txBody>
      </p:sp>
      <p:sp>
        <p:nvSpPr>
          <p:cNvPr id="398" name="Google Shape;398;p37"/>
          <p:cNvSpPr txBox="1"/>
          <p:nvPr/>
        </p:nvSpPr>
        <p:spPr>
          <a:xfrm>
            <a:off x="4406085" y="5461991"/>
            <a:ext cx="12727037" cy="1354217"/>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None/>
            </a:pPr>
            <a:r>
              <a:rPr b="0" i="0" lang="iw-IL" sz="4400" u="none" cap="none" strike="noStrike">
                <a:solidFill>
                  <a:srgbClr val="000000"/>
                </a:solidFill>
                <a:highlight>
                  <a:srgbClr val="FFFF00"/>
                </a:highlight>
                <a:latin typeface="Arial"/>
                <a:ea typeface="Arial"/>
                <a:cs typeface="Arial"/>
                <a:sym typeface="Arial"/>
              </a:rPr>
              <a:t>الاقتراب: التنازل عن الوجبة والاقتراب من الهدف.</a:t>
            </a:r>
            <a:endParaRPr/>
          </a:p>
          <a:p>
            <a:pPr indent="0" lvl="0" marL="0" marR="0" rtl="0" algn="r">
              <a:lnSpc>
                <a:spcPct val="100000"/>
              </a:lnSpc>
              <a:spcBef>
                <a:spcPts val="0"/>
              </a:spcBef>
              <a:spcAft>
                <a:spcPts val="0"/>
              </a:spcAft>
              <a:buNone/>
            </a:pPr>
            <a:r>
              <a:rPr b="0" i="0" lang="iw-IL" sz="4400" u="none" cap="none" strike="noStrike">
                <a:solidFill>
                  <a:srgbClr val="000000"/>
                </a:solidFill>
                <a:highlight>
                  <a:srgbClr val="FFFF00"/>
                </a:highlight>
                <a:latin typeface="Arial"/>
                <a:ea typeface="Arial"/>
                <a:cs typeface="Arial"/>
                <a:sym typeface="Arial"/>
              </a:rPr>
              <a:t>الابتعاد: شراء وجبة والاستمتاع اللحظي، مع الابتعاد عن الهدف.</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38"/>
          <p:cNvSpPr txBox="1"/>
          <p:nvPr>
            <p:ph idx="4294967295" type="title"/>
          </p:nvPr>
        </p:nvSpPr>
        <p:spPr>
          <a:xfrm>
            <a:off x="7972545" y="792698"/>
            <a:ext cx="8541395" cy="1895904"/>
          </a:xfrm>
          <a:prstGeom prst="rect">
            <a:avLst/>
          </a:prstGeom>
          <a:noFill/>
          <a:ln>
            <a:noFill/>
          </a:ln>
        </p:spPr>
        <p:txBody>
          <a:bodyPr anchorCtr="0" anchor="t" bIns="0" lIns="0" spcFirstLastPara="1" rIns="0" wrap="square" tIns="0">
            <a:spAutoFit/>
          </a:bodyPr>
          <a:lstStyle/>
          <a:p>
            <a:pPr indent="0" lvl="0" marL="0" rtl="1" algn="ctr">
              <a:lnSpc>
                <a:spcPct val="140004"/>
              </a:lnSpc>
              <a:spcBef>
                <a:spcPts val="0"/>
              </a:spcBef>
              <a:spcAft>
                <a:spcPts val="0"/>
              </a:spcAft>
              <a:buClr>
                <a:srgbClr val="000000"/>
              </a:buClr>
              <a:buSzPts val="8199"/>
              <a:buNone/>
            </a:pPr>
            <a:r>
              <a:rPr lang="iw-IL" sz="8800"/>
              <a:t>تحيّز تفضيل الحاضر</a:t>
            </a:r>
            <a:endParaRPr/>
          </a:p>
        </p:txBody>
      </p:sp>
      <p:grpSp>
        <p:nvGrpSpPr>
          <p:cNvPr id="404" name="Google Shape;404;p38"/>
          <p:cNvGrpSpPr/>
          <p:nvPr/>
        </p:nvGrpSpPr>
        <p:grpSpPr>
          <a:xfrm>
            <a:off x="0" y="2474972"/>
            <a:ext cx="18288000" cy="5668855"/>
            <a:chOff x="0" y="-47625"/>
            <a:chExt cx="4816593" cy="1493032"/>
          </a:xfrm>
        </p:grpSpPr>
        <p:sp>
          <p:nvSpPr>
            <p:cNvPr id="405" name="Google Shape;405;p38"/>
            <p:cNvSpPr/>
            <p:nvPr/>
          </p:nvSpPr>
          <p:spPr>
            <a:xfrm>
              <a:off x="0" y="0"/>
              <a:ext cx="4816592" cy="1445407"/>
            </a:xfrm>
            <a:custGeom>
              <a:rect b="b" l="l" r="r" t="t"/>
              <a:pathLst>
                <a:path extrusionOk="0" h="1445407" w="4816592">
                  <a:moveTo>
                    <a:pt x="0" y="0"/>
                  </a:moveTo>
                  <a:lnTo>
                    <a:pt x="4816592" y="0"/>
                  </a:lnTo>
                  <a:lnTo>
                    <a:pt x="4816592" y="1445407"/>
                  </a:lnTo>
                  <a:lnTo>
                    <a:pt x="0" y="1445407"/>
                  </a:lnTo>
                  <a:close/>
                </a:path>
              </a:pathLst>
            </a:custGeom>
            <a:solidFill>
              <a:srgbClr val="BBD8D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06" name="Google Shape;406;p38"/>
            <p:cNvSpPr txBox="1"/>
            <p:nvPr/>
          </p:nvSpPr>
          <p:spPr>
            <a:xfrm>
              <a:off x="0" y="-47625"/>
              <a:ext cx="4816593" cy="1493032"/>
            </a:xfrm>
            <a:prstGeom prst="rect">
              <a:avLst/>
            </a:prstGeom>
            <a:noFill/>
            <a:ln>
              <a:noFill/>
            </a:ln>
          </p:spPr>
          <p:txBody>
            <a:bodyPr anchorCtr="0" anchor="ctr" bIns="50800" lIns="50800" spcFirstLastPara="1" rIns="50800" wrap="square" tIns="50800">
              <a:noAutofit/>
            </a:bodyPr>
            <a:lstStyle/>
            <a:p>
              <a:pPr indent="0" lvl="0" marL="0" marR="0" rtl="1" algn="ctr">
                <a:lnSpc>
                  <a:spcPct val="17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407" name="Google Shape;407;p38"/>
          <p:cNvSpPr txBox="1"/>
          <p:nvPr/>
        </p:nvSpPr>
        <p:spPr>
          <a:xfrm>
            <a:off x="2327088" y="2716530"/>
            <a:ext cx="15465114" cy="5816977"/>
          </a:xfrm>
          <a:prstGeom prst="rect">
            <a:avLst/>
          </a:prstGeom>
          <a:noFill/>
          <a:ln>
            <a:noFill/>
          </a:ln>
        </p:spPr>
        <p:txBody>
          <a:bodyPr anchorCtr="0" anchor="t" bIns="0" lIns="0" spcFirstLastPara="1" rIns="0" wrap="square" tIns="0">
            <a:spAutoFit/>
          </a:bodyPr>
          <a:lstStyle/>
          <a:p>
            <a:pPr indent="0" lvl="0" marL="0" marR="0" rtl="1" algn="r">
              <a:lnSpc>
                <a:spcPct val="139981"/>
              </a:lnSpc>
              <a:spcBef>
                <a:spcPts val="0"/>
              </a:spcBef>
              <a:spcAft>
                <a:spcPts val="0"/>
              </a:spcAft>
              <a:buNone/>
            </a:pPr>
            <a:r>
              <a:rPr b="1" i="0" lang="iw-IL" sz="5400" u="none" cap="none" strike="noStrike">
                <a:solidFill>
                  <a:srgbClr val="000000"/>
                </a:solidFill>
                <a:latin typeface="Rubik"/>
                <a:ea typeface="Rubik"/>
                <a:cs typeface="Rubik"/>
                <a:sym typeface="Rubik"/>
              </a:rPr>
              <a:t>تلخيص:</a:t>
            </a:r>
            <a:br>
              <a:rPr b="1" i="0" lang="iw-IL" sz="5400" u="none" cap="none" strike="noStrike">
                <a:solidFill>
                  <a:srgbClr val="000000"/>
                </a:solidFill>
                <a:latin typeface="Rubik"/>
                <a:ea typeface="Rubik"/>
                <a:cs typeface="Rubik"/>
                <a:sym typeface="Rubik"/>
              </a:rPr>
            </a:br>
            <a:r>
              <a:rPr b="1" i="0" lang="iw-IL" sz="5400" u="none" cap="none" strike="noStrike">
                <a:solidFill>
                  <a:srgbClr val="000000"/>
                </a:solidFill>
                <a:latin typeface="Rubik"/>
                <a:ea typeface="Rubik"/>
                <a:cs typeface="Rubik"/>
                <a:sym typeface="Rubik"/>
              </a:rPr>
              <a:t>ميلنا لاختيار الرضا الفوري والصغير "هنا والآن، </a:t>
            </a:r>
            <a:br>
              <a:rPr b="1" i="0" lang="iw-IL" sz="5400" u="none" cap="none" strike="noStrike">
                <a:solidFill>
                  <a:srgbClr val="000000"/>
                </a:solidFill>
                <a:latin typeface="Rubik"/>
                <a:ea typeface="Rubik"/>
                <a:cs typeface="Rubik"/>
                <a:sym typeface="Rubik"/>
              </a:rPr>
            </a:br>
            <a:r>
              <a:rPr b="1" i="0" lang="iw-IL" sz="5400" u="none" cap="none" strike="noStrike">
                <a:solidFill>
                  <a:srgbClr val="000000"/>
                </a:solidFill>
                <a:latin typeface="Rubik"/>
                <a:ea typeface="Rubik"/>
                <a:cs typeface="Rubik"/>
                <a:sym typeface="Rubik"/>
              </a:rPr>
              <a:t>افضل من مكافأة أكبر وأكثر أهمية في المستقبل. </a:t>
            </a:r>
            <a:br>
              <a:rPr b="1" i="0" lang="iw-IL" sz="5400" u="none" cap="none" strike="noStrike">
                <a:solidFill>
                  <a:srgbClr val="000000"/>
                </a:solidFill>
                <a:latin typeface="Rubik"/>
                <a:ea typeface="Rubik"/>
                <a:cs typeface="Rubik"/>
                <a:sym typeface="Rubik"/>
              </a:rPr>
            </a:br>
            <a:r>
              <a:rPr b="1" i="0" lang="iw-IL" sz="5400" u="none" cap="none" strike="noStrike">
                <a:solidFill>
                  <a:srgbClr val="000000"/>
                </a:solidFill>
                <a:latin typeface="Rubik"/>
                <a:ea typeface="Rubik"/>
                <a:cs typeface="Rubik"/>
                <a:sym typeface="Rubik"/>
              </a:rPr>
              <a:t>دماغنا يدرك "أنا المستقبل" تقريبا كشخص ما </a:t>
            </a:r>
            <a:br>
              <a:rPr b="1" i="0" lang="iw-IL" sz="5400" u="none" cap="none" strike="noStrike">
                <a:solidFill>
                  <a:srgbClr val="000000"/>
                </a:solidFill>
                <a:latin typeface="Rubik"/>
                <a:ea typeface="Rubik"/>
                <a:cs typeface="Rubik"/>
                <a:sym typeface="Rubik"/>
              </a:rPr>
            </a:br>
            <a:r>
              <a:rPr b="1" i="0" lang="iw-IL" sz="5400" u="none" cap="none" strike="noStrike">
                <a:solidFill>
                  <a:srgbClr val="000000"/>
                </a:solidFill>
                <a:latin typeface="Rubik"/>
                <a:ea typeface="Rubik"/>
                <a:cs typeface="Rubik"/>
                <a:sym typeface="Rubik"/>
              </a:rPr>
              <a:t>غريب، ولذلك من الصعب علينا أن نضحي من أجله.</a:t>
            </a:r>
            <a:endParaRPr b="0" i="0" sz="1400" u="none" cap="none" strike="noStrike">
              <a:solidFill>
                <a:srgbClr val="000000"/>
              </a:solidFill>
              <a:latin typeface="Arial"/>
              <a:ea typeface="Arial"/>
              <a:cs typeface="Arial"/>
              <a:sym typeface="Arial"/>
            </a:endParaRPr>
          </a:p>
        </p:txBody>
      </p:sp>
      <p:sp>
        <p:nvSpPr>
          <p:cNvPr id="408" name="Google Shape;408;p38"/>
          <p:cNvSpPr/>
          <p:nvPr/>
        </p:nvSpPr>
        <p:spPr>
          <a:xfrm>
            <a:off x="-582381" y="1579146"/>
            <a:ext cx="4988466" cy="8686959"/>
          </a:xfrm>
          <a:custGeom>
            <a:rect b="b" l="l" r="r" t="t"/>
            <a:pathLst>
              <a:path extrusionOk="0" h="8686959" w="4988466">
                <a:moveTo>
                  <a:pt x="0" y="0"/>
                </a:moveTo>
                <a:lnTo>
                  <a:pt x="4988466" y="0"/>
                </a:lnTo>
                <a:lnTo>
                  <a:pt x="4988466" y="8686958"/>
                </a:lnTo>
                <a:lnTo>
                  <a:pt x="0" y="8686958"/>
                </a:lnTo>
                <a:lnTo>
                  <a:pt x="0" y="0"/>
                </a:lnTo>
                <a:close/>
              </a:path>
            </a:pathLst>
          </a:custGeom>
          <a:blipFill rotWithShape="1">
            <a:blip r:embed="rId3">
              <a:alphaModFix/>
            </a:blip>
            <a:stretch>
              <a:fillRect b="0" l="-109487" r="-109309"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p39"/>
          <p:cNvSpPr txBox="1"/>
          <p:nvPr>
            <p:ph idx="4294967295" type="title"/>
          </p:nvPr>
        </p:nvSpPr>
        <p:spPr>
          <a:xfrm>
            <a:off x="7967656" y="819332"/>
            <a:ext cx="8678763" cy="1766446"/>
          </a:xfrm>
          <a:prstGeom prst="rect">
            <a:avLst/>
          </a:prstGeom>
          <a:noFill/>
          <a:ln>
            <a:noFill/>
          </a:ln>
        </p:spPr>
        <p:txBody>
          <a:bodyPr anchorCtr="0" anchor="t" bIns="0" lIns="0" spcFirstLastPara="1" rIns="0" wrap="square" tIns="0">
            <a:spAutoFit/>
          </a:bodyPr>
          <a:lstStyle/>
          <a:p>
            <a:pPr indent="0" lvl="0" marL="0" rtl="1" algn="ctr">
              <a:lnSpc>
                <a:spcPct val="140004"/>
              </a:lnSpc>
              <a:spcBef>
                <a:spcPts val="0"/>
              </a:spcBef>
              <a:spcAft>
                <a:spcPts val="0"/>
              </a:spcAft>
              <a:buClr>
                <a:srgbClr val="000000"/>
              </a:buClr>
              <a:buSzPts val="8199"/>
              <a:buNone/>
            </a:pPr>
            <a:r>
              <a:rPr lang="iw-IL" sz="8199">
                <a:solidFill>
                  <a:srgbClr val="000000"/>
                </a:solidFill>
                <a:latin typeface="Rubik"/>
                <a:ea typeface="Rubik"/>
                <a:cs typeface="Rubik"/>
                <a:sym typeface="Rubik"/>
              </a:rPr>
              <a:t>تحيز التفاؤل المفرط</a:t>
            </a:r>
            <a:endParaRPr/>
          </a:p>
        </p:txBody>
      </p:sp>
      <p:sp>
        <p:nvSpPr>
          <p:cNvPr descr="נועם מתאמן בחדר כושר" id="418" name="Google Shape;418;p39"/>
          <p:cNvSpPr/>
          <p:nvPr/>
        </p:nvSpPr>
        <p:spPr>
          <a:xfrm>
            <a:off x="0" y="4076632"/>
            <a:ext cx="7099373" cy="6173313"/>
          </a:xfrm>
          <a:custGeom>
            <a:rect b="b" l="l" r="r" t="t"/>
            <a:pathLst>
              <a:path extrusionOk="0" h="6173313" w="7099373">
                <a:moveTo>
                  <a:pt x="0" y="0"/>
                </a:moveTo>
                <a:lnTo>
                  <a:pt x="7099373" y="0"/>
                </a:lnTo>
                <a:lnTo>
                  <a:pt x="7099373" y="6173313"/>
                </a:lnTo>
                <a:lnTo>
                  <a:pt x="0" y="6173313"/>
                </a:lnTo>
                <a:lnTo>
                  <a:pt x="0" y="0"/>
                </a:lnTo>
                <a:close/>
              </a:path>
            </a:pathLst>
          </a:custGeom>
          <a:blipFill rotWithShape="1">
            <a:blip r:embed="rId3">
              <a:alphaModFix/>
            </a:blip>
            <a:stretch>
              <a:fillRect b="0" l="-34041" r="-25147" t="0"/>
            </a:stretch>
          </a:blipFill>
          <a:ln cap="sq" cmpd="sng" w="171450">
            <a:solidFill>
              <a:srgbClr val="000000"/>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19" name="Google Shape;419;p39"/>
          <p:cNvSpPr txBox="1"/>
          <p:nvPr/>
        </p:nvSpPr>
        <p:spPr>
          <a:xfrm>
            <a:off x="8757829" y="5576389"/>
            <a:ext cx="2489299" cy="1895904"/>
          </a:xfrm>
          <a:prstGeom prst="rect">
            <a:avLst/>
          </a:prstGeom>
          <a:noFill/>
          <a:ln>
            <a:noFill/>
          </a:ln>
        </p:spPr>
        <p:txBody>
          <a:bodyPr anchorCtr="0" anchor="t" bIns="0" lIns="0" spcFirstLastPara="1" rIns="0" wrap="square" tIns="0">
            <a:spAutoFit/>
          </a:bodyPr>
          <a:lstStyle/>
          <a:p>
            <a:pPr indent="0" lvl="0" marL="0" marR="0" rtl="1" algn="ctr">
              <a:lnSpc>
                <a:spcPct val="140000"/>
              </a:lnSpc>
              <a:spcBef>
                <a:spcPts val="0"/>
              </a:spcBef>
              <a:spcAft>
                <a:spcPts val="0"/>
              </a:spcAft>
              <a:buNone/>
            </a:pPr>
            <a:r>
              <a:rPr b="1" i="0" lang="iw-IL" sz="4400" u="none" cap="none" strike="noStrike">
                <a:solidFill>
                  <a:srgbClr val="000000"/>
                </a:solidFill>
                <a:latin typeface="Rubik"/>
                <a:ea typeface="Rubik"/>
                <a:cs typeface="Rubik"/>
                <a:sym typeface="Rubik"/>
              </a:rPr>
              <a:t>الاشتراك الأسبوعي</a:t>
            </a:r>
            <a:endParaRPr b="0" i="0" sz="1400" u="none" cap="none" strike="noStrike">
              <a:solidFill>
                <a:srgbClr val="000000"/>
              </a:solidFill>
              <a:latin typeface="Arial"/>
              <a:ea typeface="Arial"/>
              <a:cs typeface="Arial"/>
              <a:sym typeface="Arial"/>
            </a:endParaRPr>
          </a:p>
        </p:txBody>
      </p:sp>
      <p:sp>
        <p:nvSpPr>
          <p:cNvPr descr="מנוי שבועי ב200 ש&quot;ח" id="420" name="Google Shape;420;p39"/>
          <p:cNvSpPr/>
          <p:nvPr/>
        </p:nvSpPr>
        <p:spPr>
          <a:xfrm>
            <a:off x="7099373" y="2585778"/>
            <a:ext cx="5806211" cy="2981709"/>
          </a:xfrm>
          <a:custGeom>
            <a:rect b="b" l="l" r="r" t="t"/>
            <a:pathLst>
              <a:path extrusionOk="0" h="2981709" w="5806211">
                <a:moveTo>
                  <a:pt x="0" y="0"/>
                </a:moveTo>
                <a:lnTo>
                  <a:pt x="5806211" y="0"/>
                </a:lnTo>
                <a:lnTo>
                  <a:pt x="5806211" y="2981709"/>
                </a:lnTo>
                <a:lnTo>
                  <a:pt x="0" y="2981709"/>
                </a:lnTo>
                <a:lnTo>
                  <a:pt x="0" y="0"/>
                </a:lnTo>
                <a:close/>
              </a:path>
            </a:pathLst>
          </a:custGeom>
          <a:blipFill rotWithShape="1">
            <a:blip r:embed="rId4">
              <a:alphaModFix/>
            </a:blip>
            <a:stretch>
              <a:fillRect b="-88349"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descr="לעומת" id="421" name="Google Shape;421;p39"/>
          <p:cNvSpPr/>
          <p:nvPr/>
        </p:nvSpPr>
        <p:spPr>
          <a:xfrm>
            <a:off x="11673597" y="3840987"/>
            <a:ext cx="2309432" cy="4114800"/>
          </a:xfrm>
          <a:custGeom>
            <a:rect b="b" l="l" r="r" t="t"/>
            <a:pathLst>
              <a:path extrusionOk="0" h="4114800" w="2309432">
                <a:moveTo>
                  <a:pt x="0" y="0"/>
                </a:moveTo>
                <a:lnTo>
                  <a:pt x="2309432" y="0"/>
                </a:lnTo>
                <a:lnTo>
                  <a:pt x="2309432" y="4114800"/>
                </a:lnTo>
                <a:lnTo>
                  <a:pt x="0" y="4114800"/>
                </a:lnTo>
                <a:lnTo>
                  <a:pt x="0" y="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2" name="Google Shape;422;p39"/>
          <p:cNvSpPr txBox="1"/>
          <p:nvPr/>
        </p:nvSpPr>
        <p:spPr>
          <a:xfrm>
            <a:off x="13375758" y="5576389"/>
            <a:ext cx="3744203" cy="947952"/>
          </a:xfrm>
          <a:prstGeom prst="rect">
            <a:avLst/>
          </a:prstGeom>
          <a:noFill/>
          <a:ln>
            <a:noFill/>
          </a:ln>
        </p:spPr>
        <p:txBody>
          <a:bodyPr anchorCtr="0" anchor="t" bIns="0" lIns="0" spcFirstLastPara="1" rIns="0" wrap="square" tIns="0">
            <a:spAutoFit/>
          </a:bodyPr>
          <a:lstStyle/>
          <a:p>
            <a:pPr indent="0" lvl="0" marL="0" marR="0" rtl="1" algn="ctr">
              <a:lnSpc>
                <a:spcPct val="140000"/>
              </a:lnSpc>
              <a:spcBef>
                <a:spcPts val="0"/>
              </a:spcBef>
              <a:spcAft>
                <a:spcPts val="0"/>
              </a:spcAft>
              <a:buNone/>
            </a:pPr>
            <a:r>
              <a:rPr b="1" i="0" lang="iw-IL" sz="4400" u="none" cap="none" strike="noStrike">
                <a:solidFill>
                  <a:srgbClr val="000000"/>
                </a:solidFill>
                <a:latin typeface="Arial"/>
                <a:ea typeface="Arial"/>
                <a:cs typeface="Arial"/>
                <a:sym typeface="Arial"/>
              </a:rPr>
              <a:t>دخول لمرة واحدة</a:t>
            </a:r>
            <a:endParaRPr b="0" i="0" sz="1400" u="none" cap="none" strike="noStrike">
              <a:solidFill>
                <a:srgbClr val="000000"/>
              </a:solidFill>
              <a:latin typeface="Arial"/>
              <a:ea typeface="Arial"/>
              <a:cs typeface="Arial"/>
              <a:sym typeface="Arial"/>
            </a:endParaRPr>
          </a:p>
        </p:txBody>
      </p:sp>
      <p:sp>
        <p:nvSpPr>
          <p:cNvPr descr="כניסה חד פעמית ב50 ש&quot;ח" id="423" name="Google Shape;423;p39"/>
          <p:cNvSpPr/>
          <p:nvPr/>
        </p:nvSpPr>
        <p:spPr>
          <a:xfrm>
            <a:off x="13121806" y="6340929"/>
            <a:ext cx="5166194" cy="2656619"/>
          </a:xfrm>
          <a:custGeom>
            <a:rect b="b" l="l" r="r" t="t"/>
            <a:pathLst>
              <a:path extrusionOk="0" h="2656619" w="5166194">
                <a:moveTo>
                  <a:pt x="0" y="0"/>
                </a:moveTo>
                <a:lnTo>
                  <a:pt x="5166194" y="0"/>
                </a:lnTo>
                <a:lnTo>
                  <a:pt x="5166194" y="2656619"/>
                </a:lnTo>
                <a:lnTo>
                  <a:pt x="0" y="265661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p40"/>
          <p:cNvSpPr txBox="1"/>
          <p:nvPr/>
        </p:nvSpPr>
        <p:spPr>
          <a:xfrm>
            <a:off x="7903861" y="792698"/>
            <a:ext cx="8678763" cy="1766446"/>
          </a:xfrm>
          <a:prstGeom prst="rect">
            <a:avLst/>
          </a:prstGeom>
          <a:noFill/>
          <a:ln>
            <a:noFill/>
          </a:ln>
        </p:spPr>
        <p:txBody>
          <a:bodyPr anchorCtr="0" anchor="t" bIns="0" lIns="0" spcFirstLastPara="1" rIns="0" wrap="square" tIns="0">
            <a:spAutoFit/>
          </a:bodyPr>
          <a:lstStyle/>
          <a:p>
            <a:pPr indent="0" lvl="0" marL="0" marR="0" rtl="1" algn="ctr">
              <a:lnSpc>
                <a:spcPct val="140004"/>
              </a:lnSpc>
              <a:spcBef>
                <a:spcPts val="0"/>
              </a:spcBef>
              <a:spcAft>
                <a:spcPts val="0"/>
              </a:spcAft>
              <a:buNone/>
            </a:pPr>
            <a:r>
              <a:rPr b="0" i="0" lang="iw-IL" sz="8199" u="none" cap="none" strike="noStrike">
                <a:solidFill>
                  <a:srgbClr val="000000"/>
                </a:solidFill>
                <a:latin typeface="Rubik"/>
                <a:ea typeface="Rubik"/>
                <a:cs typeface="Rubik"/>
                <a:sym typeface="Rubik"/>
              </a:rPr>
              <a:t>تحيز التفاؤل المفرط</a:t>
            </a:r>
            <a:endParaRPr b="0" i="0" sz="1400" u="none" cap="none" strike="noStrike">
              <a:solidFill>
                <a:srgbClr val="000000"/>
              </a:solidFill>
              <a:latin typeface="Arial"/>
              <a:ea typeface="Arial"/>
              <a:cs typeface="Arial"/>
              <a:sym typeface="Arial"/>
            </a:endParaRPr>
          </a:p>
        </p:txBody>
      </p:sp>
      <p:grpSp>
        <p:nvGrpSpPr>
          <p:cNvPr id="433" name="Google Shape;433;p40"/>
          <p:cNvGrpSpPr/>
          <p:nvPr/>
        </p:nvGrpSpPr>
        <p:grpSpPr>
          <a:xfrm>
            <a:off x="0" y="2474972"/>
            <a:ext cx="18288000" cy="5668855"/>
            <a:chOff x="0" y="-47625"/>
            <a:chExt cx="4816593" cy="1493032"/>
          </a:xfrm>
        </p:grpSpPr>
        <p:sp>
          <p:nvSpPr>
            <p:cNvPr id="434" name="Google Shape;434;p40"/>
            <p:cNvSpPr/>
            <p:nvPr/>
          </p:nvSpPr>
          <p:spPr>
            <a:xfrm>
              <a:off x="0" y="0"/>
              <a:ext cx="4816592" cy="1445407"/>
            </a:xfrm>
            <a:custGeom>
              <a:rect b="b" l="l" r="r" t="t"/>
              <a:pathLst>
                <a:path extrusionOk="0" h="1445407" w="4816592">
                  <a:moveTo>
                    <a:pt x="0" y="0"/>
                  </a:moveTo>
                  <a:lnTo>
                    <a:pt x="4816592" y="0"/>
                  </a:lnTo>
                  <a:lnTo>
                    <a:pt x="4816592" y="1445407"/>
                  </a:lnTo>
                  <a:lnTo>
                    <a:pt x="0" y="1445407"/>
                  </a:lnTo>
                  <a:close/>
                </a:path>
              </a:pathLst>
            </a:custGeom>
            <a:solidFill>
              <a:srgbClr val="BBD8D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35" name="Google Shape;435;p40"/>
            <p:cNvSpPr txBox="1"/>
            <p:nvPr/>
          </p:nvSpPr>
          <p:spPr>
            <a:xfrm>
              <a:off x="0" y="-47625"/>
              <a:ext cx="4816593" cy="1493032"/>
            </a:xfrm>
            <a:prstGeom prst="rect">
              <a:avLst/>
            </a:prstGeom>
            <a:noFill/>
            <a:ln>
              <a:noFill/>
            </a:ln>
          </p:spPr>
          <p:txBody>
            <a:bodyPr anchorCtr="0" anchor="ctr" bIns="50800" lIns="50800" spcFirstLastPara="1" rIns="50800" wrap="square" tIns="50800">
              <a:noAutofit/>
            </a:bodyPr>
            <a:lstStyle/>
            <a:p>
              <a:pPr indent="0" lvl="0" marL="0" marR="0" rtl="1" algn="ctr">
                <a:lnSpc>
                  <a:spcPct val="17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436" name="Google Shape;436;p40"/>
          <p:cNvSpPr txBox="1"/>
          <p:nvPr/>
        </p:nvSpPr>
        <p:spPr>
          <a:xfrm>
            <a:off x="8203767" y="3721395"/>
            <a:ext cx="9233628" cy="6284797"/>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None/>
            </a:pPr>
            <a:r>
              <a:rPr b="1" i="0" lang="iw-IL" sz="4400" u="none" cap="none" strike="noStrike">
                <a:solidFill>
                  <a:srgbClr val="000000"/>
                </a:solidFill>
                <a:latin typeface="Arial"/>
                <a:ea typeface="Arial"/>
                <a:cs typeface="Arial"/>
                <a:sym typeface="Arial"/>
              </a:rPr>
              <a:t>الخلاصة:</a:t>
            </a:r>
            <a:endParaRPr b="0" i="0" sz="4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None/>
            </a:pPr>
            <a:r>
              <a:rPr b="0" i="0" lang="iw-IL" sz="4400" u="none" cap="none" strike="noStrike">
                <a:solidFill>
                  <a:srgbClr val="000000"/>
                </a:solidFill>
                <a:latin typeface="Arial"/>
                <a:ea typeface="Arial"/>
                <a:cs typeface="Arial"/>
                <a:sym typeface="Arial"/>
              </a:rPr>
              <a:t>الاعتقاد الخاطئ بأن احتمال حدوث أمور إيجابية لنا أعلى من المتوسط، بينما احتمال حدوث أمور سلبية لنا منخفض جدًا.</a:t>
            </a:r>
            <a:endParaRPr/>
          </a:p>
          <a:p>
            <a:pPr indent="0" lvl="0" marL="0" marR="0" rtl="1" algn="r">
              <a:lnSpc>
                <a:spcPct val="139981"/>
              </a:lnSpc>
              <a:spcBef>
                <a:spcPts val="0"/>
              </a:spcBef>
              <a:spcAft>
                <a:spcPts val="0"/>
              </a:spcAft>
              <a:buNone/>
            </a:pPr>
            <a:r>
              <a:rPr b="0" i="0" lang="iw-IL" sz="16600" u="none" cap="none" strike="noStrike">
                <a:solidFill>
                  <a:srgbClr val="000000"/>
                </a:solidFill>
                <a:latin typeface="Rubik"/>
                <a:ea typeface="Rubik"/>
                <a:cs typeface="Rubik"/>
                <a:sym typeface="Rubik"/>
              </a:rPr>
              <a:t>.</a:t>
            </a:r>
            <a:endParaRPr b="0" i="0" sz="4400" u="none" cap="none" strike="noStrike">
              <a:solidFill>
                <a:srgbClr val="000000"/>
              </a:solidFill>
              <a:latin typeface="Arial"/>
              <a:ea typeface="Arial"/>
              <a:cs typeface="Arial"/>
              <a:sym typeface="Arial"/>
            </a:endParaRPr>
          </a:p>
        </p:txBody>
      </p:sp>
      <p:sp>
        <p:nvSpPr>
          <p:cNvPr id="437" name="Google Shape;437;p40"/>
          <p:cNvSpPr/>
          <p:nvPr/>
        </p:nvSpPr>
        <p:spPr>
          <a:xfrm>
            <a:off x="0" y="4076632"/>
            <a:ext cx="7099373" cy="6173313"/>
          </a:xfrm>
          <a:custGeom>
            <a:rect b="b" l="l" r="r" t="t"/>
            <a:pathLst>
              <a:path extrusionOk="0" h="6173313" w="7099373">
                <a:moveTo>
                  <a:pt x="0" y="0"/>
                </a:moveTo>
                <a:lnTo>
                  <a:pt x="7099373" y="0"/>
                </a:lnTo>
                <a:lnTo>
                  <a:pt x="7099373" y="6173313"/>
                </a:lnTo>
                <a:lnTo>
                  <a:pt x="0" y="6173313"/>
                </a:lnTo>
                <a:lnTo>
                  <a:pt x="0" y="0"/>
                </a:lnTo>
                <a:close/>
              </a:path>
            </a:pathLst>
          </a:custGeom>
          <a:blipFill rotWithShape="1">
            <a:blip r:embed="rId3">
              <a:alphaModFix/>
            </a:blip>
            <a:stretch>
              <a:fillRect b="0" l="-34041" r="-25147" t="0"/>
            </a:stretch>
          </a:blipFill>
          <a:ln cap="sq" cmpd="sng" w="171450">
            <a:solidFill>
              <a:srgbClr val="000000"/>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sp>
        <p:nvSpPr>
          <p:cNvPr id="446" name="Google Shape;446;p41"/>
          <p:cNvSpPr txBox="1"/>
          <p:nvPr>
            <p:ph idx="4294967295" type="title"/>
          </p:nvPr>
        </p:nvSpPr>
        <p:spPr>
          <a:xfrm>
            <a:off x="1559522" y="1931518"/>
            <a:ext cx="14626847" cy="1421928"/>
          </a:xfrm>
          <a:prstGeom prst="rect">
            <a:avLst/>
          </a:prstGeom>
          <a:noFill/>
          <a:ln>
            <a:noFill/>
          </a:ln>
        </p:spPr>
        <p:txBody>
          <a:bodyPr anchorCtr="0" anchor="t" bIns="0" lIns="0" spcFirstLastPara="1" rIns="0" wrap="square" tIns="0">
            <a:spAutoFit/>
          </a:bodyPr>
          <a:lstStyle/>
          <a:p>
            <a:pPr indent="0" lvl="0" marL="0" rtl="1" algn="ctr">
              <a:lnSpc>
                <a:spcPct val="140006"/>
              </a:lnSpc>
              <a:spcBef>
                <a:spcPts val="0"/>
              </a:spcBef>
              <a:spcAft>
                <a:spcPts val="0"/>
              </a:spcAft>
              <a:buClr>
                <a:srgbClr val="000000"/>
              </a:buClr>
              <a:buSzPts val="6399"/>
              <a:buNone/>
            </a:pPr>
            <a:r>
              <a:rPr lang="iw-IL" sz="6600"/>
              <a:t>مفارقة الاختيار: الباحثون عن الأفضل مقابل المُكتفين</a:t>
            </a:r>
            <a:endParaRPr/>
          </a:p>
        </p:txBody>
      </p:sp>
      <p:sp>
        <p:nvSpPr>
          <p:cNvPr descr="שתי בנות קונות בקניון" id="447" name="Google Shape;447;p41"/>
          <p:cNvSpPr/>
          <p:nvPr/>
        </p:nvSpPr>
        <p:spPr>
          <a:xfrm>
            <a:off x="2340846" y="3353446"/>
            <a:ext cx="13606307" cy="7415437"/>
          </a:xfrm>
          <a:custGeom>
            <a:rect b="b" l="l" r="r" t="t"/>
            <a:pathLst>
              <a:path extrusionOk="0" h="7415437" w="13606307">
                <a:moveTo>
                  <a:pt x="0" y="0"/>
                </a:moveTo>
                <a:lnTo>
                  <a:pt x="13606307" y="0"/>
                </a:lnTo>
                <a:lnTo>
                  <a:pt x="13606307" y="7415437"/>
                </a:lnTo>
                <a:lnTo>
                  <a:pt x="0" y="7415437"/>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sp>
        <p:nvSpPr>
          <p:cNvPr id="456" name="Google Shape;456;p42"/>
          <p:cNvSpPr txBox="1"/>
          <p:nvPr>
            <p:ph idx="4294967295" type="title"/>
          </p:nvPr>
        </p:nvSpPr>
        <p:spPr>
          <a:xfrm>
            <a:off x="2938994" y="725587"/>
            <a:ext cx="13716298" cy="1292662"/>
          </a:xfrm>
          <a:prstGeom prst="rect">
            <a:avLst/>
          </a:prstGeom>
          <a:noFill/>
          <a:ln>
            <a:noFill/>
          </a:ln>
        </p:spPr>
        <p:txBody>
          <a:bodyPr anchorCtr="0" anchor="t" bIns="0" lIns="0" spcFirstLastPara="1" rIns="0" wrap="square" tIns="0">
            <a:spAutoFit/>
          </a:bodyPr>
          <a:lstStyle/>
          <a:p>
            <a:pPr indent="0" lvl="0" marL="0" rtl="1" algn="ctr">
              <a:lnSpc>
                <a:spcPct val="140006"/>
              </a:lnSpc>
              <a:spcBef>
                <a:spcPts val="0"/>
              </a:spcBef>
              <a:spcAft>
                <a:spcPts val="0"/>
              </a:spcAft>
              <a:buClr>
                <a:srgbClr val="000000"/>
              </a:buClr>
              <a:buSzPts val="6399"/>
              <a:buNone/>
            </a:pPr>
            <a:r>
              <a:rPr lang="iw-IL" sz="6000"/>
              <a:t>مفارقة الاختيار: الباحثون عن الأفضل مقابل المُكتفين</a:t>
            </a:r>
            <a:endParaRPr sz="4000"/>
          </a:p>
        </p:txBody>
      </p:sp>
      <p:sp>
        <p:nvSpPr>
          <p:cNvPr id="457" name="Google Shape;457;p42"/>
          <p:cNvSpPr txBox="1"/>
          <p:nvPr/>
        </p:nvSpPr>
        <p:spPr>
          <a:xfrm>
            <a:off x="7498631" y="2642825"/>
            <a:ext cx="10323909" cy="1378647"/>
          </a:xfrm>
          <a:prstGeom prst="rect">
            <a:avLst/>
          </a:prstGeom>
          <a:noFill/>
          <a:ln>
            <a:noFill/>
          </a:ln>
        </p:spPr>
        <p:txBody>
          <a:bodyPr anchorCtr="0" anchor="t" bIns="0" lIns="0" spcFirstLastPara="1" rIns="0" wrap="square" tIns="0">
            <a:spAutoFit/>
          </a:bodyPr>
          <a:lstStyle/>
          <a:p>
            <a:pPr indent="0" lvl="0" marL="0" marR="0" rtl="1" algn="ctr">
              <a:lnSpc>
                <a:spcPct val="140006"/>
              </a:lnSpc>
              <a:spcBef>
                <a:spcPts val="0"/>
              </a:spcBef>
              <a:spcAft>
                <a:spcPts val="0"/>
              </a:spcAft>
              <a:buNone/>
            </a:pPr>
            <a:r>
              <a:rPr b="0" i="0" lang="iw-IL" sz="6399" u="none" cap="none" strike="noStrike">
                <a:solidFill>
                  <a:srgbClr val="000000"/>
                </a:solidFill>
                <a:latin typeface="Rubik"/>
                <a:ea typeface="Rubik"/>
                <a:cs typeface="Rubik"/>
                <a:sym typeface="Rubik"/>
              </a:rPr>
              <a:t>أين ستضع نفسك ولماذا؟</a:t>
            </a:r>
            <a:endParaRPr b="0" i="0" sz="1400" u="none" cap="none" strike="noStrike">
              <a:solidFill>
                <a:srgbClr val="000000"/>
              </a:solidFill>
              <a:latin typeface="Arial"/>
              <a:ea typeface="Arial"/>
              <a:cs typeface="Arial"/>
              <a:sym typeface="Arial"/>
            </a:endParaRPr>
          </a:p>
        </p:txBody>
      </p:sp>
      <p:sp>
        <p:nvSpPr>
          <p:cNvPr id="458" name="Google Shape;458;p42"/>
          <p:cNvSpPr/>
          <p:nvPr/>
        </p:nvSpPr>
        <p:spPr>
          <a:xfrm>
            <a:off x="807747" y="2073964"/>
            <a:ext cx="2515111" cy="7825529"/>
          </a:xfrm>
          <a:custGeom>
            <a:rect b="b" l="l" r="r" t="t"/>
            <a:pathLst>
              <a:path extrusionOk="0" h="7825529" w="2515111">
                <a:moveTo>
                  <a:pt x="0" y="0"/>
                </a:moveTo>
                <a:lnTo>
                  <a:pt x="2515111" y="0"/>
                </a:lnTo>
                <a:lnTo>
                  <a:pt x="2515111" y="7825529"/>
                </a:lnTo>
                <a:lnTo>
                  <a:pt x="0" y="7825529"/>
                </a:lnTo>
                <a:lnTo>
                  <a:pt x="0" y="0"/>
                </a:lnTo>
                <a:close/>
              </a:path>
            </a:pathLst>
          </a:custGeom>
          <a:blipFill rotWithShape="1">
            <a:blip r:embed="rId3">
              <a:alphaModFix/>
            </a:blip>
            <a:stretch>
              <a:fillRect b="0" l="-163605" r="-307302"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descr="ציר סקאלה" id="459" name="Google Shape;459;p42"/>
          <p:cNvSpPr/>
          <p:nvPr/>
        </p:nvSpPr>
        <p:spPr>
          <a:xfrm>
            <a:off x="3113531" y="6363996"/>
            <a:ext cx="7886993" cy="305621"/>
          </a:xfrm>
          <a:custGeom>
            <a:rect b="b" l="l" r="r" t="t"/>
            <a:pathLst>
              <a:path extrusionOk="0" h="305621" w="7886993">
                <a:moveTo>
                  <a:pt x="0" y="0"/>
                </a:moveTo>
                <a:lnTo>
                  <a:pt x="7886992" y="0"/>
                </a:lnTo>
                <a:lnTo>
                  <a:pt x="7886992" y="305621"/>
                </a:lnTo>
                <a:lnTo>
                  <a:pt x="0" y="305621"/>
                </a:lnTo>
                <a:lnTo>
                  <a:pt x="0" y="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60" name="Google Shape;460;p42"/>
          <p:cNvSpPr/>
          <p:nvPr/>
        </p:nvSpPr>
        <p:spPr>
          <a:xfrm>
            <a:off x="10706619" y="4196706"/>
            <a:ext cx="2984916" cy="5686466"/>
          </a:xfrm>
          <a:custGeom>
            <a:rect b="b" l="l" r="r" t="t"/>
            <a:pathLst>
              <a:path extrusionOk="0" h="5686466" w="2984916">
                <a:moveTo>
                  <a:pt x="0" y="0"/>
                </a:moveTo>
                <a:lnTo>
                  <a:pt x="2984916" y="0"/>
                </a:lnTo>
                <a:lnTo>
                  <a:pt x="2984916" y="5686466"/>
                </a:lnTo>
                <a:lnTo>
                  <a:pt x="0" y="5686466"/>
                </a:lnTo>
                <a:lnTo>
                  <a:pt x="0" y="0"/>
                </a:lnTo>
                <a:close/>
              </a:path>
            </a:pathLst>
          </a:custGeom>
          <a:blipFill rotWithShape="1">
            <a:blip r:embed="rId4">
              <a:alphaModFix/>
            </a:blip>
            <a:stretch>
              <a:fillRect b="0" l="-233223" r="-168407" t="-43509"/>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61" name="Google Shape;461;p42"/>
          <p:cNvSpPr txBox="1"/>
          <p:nvPr/>
        </p:nvSpPr>
        <p:spPr>
          <a:xfrm>
            <a:off x="12589433" y="7214551"/>
            <a:ext cx="3236565" cy="2843855"/>
          </a:xfrm>
          <a:prstGeom prst="rect">
            <a:avLst/>
          </a:prstGeom>
          <a:noFill/>
          <a:ln>
            <a:noFill/>
          </a:ln>
        </p:spPr>
        <p:txBody>
          <a:bodyPr anchorCtr="0" anchor="t" bIns="0" lIns="0" spcFirstLastPara="1" rIns="0" wrap="square" tIns="0">
            <a:spAutoFit/>
          </a:bodyPr>
          <a:lstStyle/>
          <a:p>
            <a:pPr indent="0" lvl="0" marL="0" marR="0" rtl="1" algn="ctr">
              <a:lnSpc>
                <a:spcPct val="140006"/>
              </a:lnSpc>
              <a:spcBef>
                <a:spcPts val="0"/>
              </a:spcBef>
              <a:spcAft>
                <a:spcPts val="0"/>
              </a:spcAft>
              <a:buNone/>
            </a:pPr>
            <a:r>
              <a:rPr b="0" i="0" lang="iw-IL" sz="6600" u="none" cap="none" strike="noStrike">
                <a:solidFill>
                  <a:srgbClr val="000000"/>
                </a:solidFill>
                <a:highlight>
                  <a:srgbClr val="FFFF00"/>
                </a:highlight>
                <a:latin typeface="Arial"/>
                <a:ea typeface="Arial"/>
                <a:cs typeface="Arial"/>
                <a:sym typeface="Arial"/>
              </a:rPr>
              <a:t>الباحثون عن الأفضل</a:t>
            </a:r>
            <a:endParaRPr b="0" i="0" sz="1400" u="none" cap="none" strike="noStrike">
              <a:solidFill>
                <a:srgbClr val="000000"/>
              </a:solidFill>
              <a:highlight>
                <a:srgbClr val="FFFF00"/>
              </a:highlight>
              <a:latin typeface="Arial"/>
              <a:ea typeface="Arial"/>
              <a:cs typeface="Arial"/>
              <a:sym typeface="Arial"/>
            </a:endParaRPr>
          </a:p>
        </p:txBody>
      </p:sp>
      <p:sp>
        <p:nvSpPr>
          <p:cNvPr id="462" name="Google Shape;462;p42"/>
          <p:cNvSpPr txBox="1"/>
          <p:nvPr/>
        </p:nvSpPr>
        <p:spPr>
          <a:xfrm>
            <a:off x="2782374" y="8147583"/>
            <a:ext cx="3215432" cy="1378647"/>
          </a:xfrm>
          <a:prstGeom prst="rect">
            <a:avLst/>
          </a:prstGeom>
          <a:noFill/>
          <a:ln>
            <a:noFill/>
          </a:ln>
        </p:spPr>
        <p:txBody>
          <a:bodyPr anchorCtr="0" anchor="t" bIns="0" lIns="0" spcFirstLastPara="1" rIns="0" wrap="square" tIns="0">
            <a:spAutoFit/>
          </a:bodyPr>
          <a:lstStyle/>
          <a:p>
            <a:pPr indent="0" lvl="0" marL="0" marR="0" rtl="1" algn="ctr">
              <a:lnSpc>
                <a:spcPct val="140006"/>
              </a:lnSpc>
              <a:spcBef>
                <a:spcPts val="0"/>
              </a:spcBef>
              <a:spcAft>
                <a:spcPts val="0"/>
              </a:spcAft>
              <a:buNone/>
            </a:pPr>
            <a:r>
              <a:rPr b="0" i="0" lang="iw-IL" sz="6399" u="none" cap="none" strike="noStrike">
                <a:solidFill>
                  <a:srgbClr val="000000"/>
                </a:solidFill>
                <a:highlight>
                  <a:srgbClr val="FFFF00"/>
                </a:highlight>
                <a:latin typeface="Rubik"/>
                <a:ea typeface="Rubik"/>
                <a:cs typeface="Rubik"/>
                <a:sym typeface="Rubik"/>
              </a:rPr>
              <a:t>مكتفون</a:t>
            </a:r>
            <a:endParaRPr b="0" i="0" sz="1400" u="none" cap="none" strike="noStrike">
              <a:solidFill>
                <a:srgbClr val="000000"/>
              </a:solidFill>
              <a:highlight>
                <a:srgbClr val="FFFF00"/>
              </a:highlight>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0" name="Shape 470"/>
        <p:cNvGrpSpPr/>
        <p:nvPr/>
      </p:nvGrpSpPr>
      <p:grpSpPr>
        <a:xfrm>
          <a:off x="0" y="0"/>
          <a:ext cx="0" cy="0"/>
          <a:chOff x="0" y="0"/>
          <a:chExt cx="0" cy="0"/>
        </a:xfrm>
      </p:grpSpPr>
      <p:sp>
        <p:nvSpPr>
          <p:cNvPr id="471" name="Google Shape;471;p43"/>
          <p:cNvSpPr txBox="1"/>
          <p:nvPr>
            <p:ph idx="4294967295" type="title"/>
          </p:nvPr>
        </p:nvSpPr>
        <p:spPr>
          <a:xfrm>
            <a:off x="2938994" y="725587"/>
            <a:ext cx="13716298" cy="5213735"/>
          </a:xfrm>
          <a:prstGeom prst="rect">
            <a:avLst/>
          </a:prstGeom>
          <a:noFill/>
          <a:ln>
            <a:noFill/>
          </a:ln>
        </p:spPr>
        <p:txBody>
          <a:bodyPr anchorCtr="0" anchor="t" bIns="0" lIns="0" spcFirstLastPara="1" rIns="0" wrap="square" tIns="0">
            <a:spAutoFit/>
          </a:bodyPr>
          <a:lstStyle/>
          <a:p>
            <a:pPr indent="0" lvl="0" marL="0" rtl="1" algn="ctr">
              <a:lnSpc>
                <a:spcPct val="140006"/>
              </a:lnSpc>
              <a:spcBef>
                <a:spcPts val="0"/>
              </a:spcBef>
              <a:spcAft>
                <a:spcPts val="0"/>
              </a:spcAft>
              <a:buClr>
                <a:srgbClr val="000000"/>
              </a:buClr>
              <a:buSzPts val="6399"/>
              <a:buNone/>
            </a:pPr>
            <a:r>
              <a:rPr lang="iw-IL" sz="6600"/>
              <a:t>مفارقة الاختيار: الباحثون عن الأفضل مقابل المُكتفين</a:t>
            </a:r>
            <a:br>
              <a:rPr lang="iw-IL" sz="6600"/>
            </a:br>
            <a:br>
              <a:rPr lang="iw-IL" sz="6600"/>
            </a:br>
            <a:endParaRPr/>
          </a:p>
        </p:txBody>
      </p:sp>
      <p:sp>
        <p:nvSpPr>
          <p:cNvPr id="472" name="Google Shape;472;p43"/>
          <p:cNvSpPr txBox="1"/>
          <p:nvPr/>
        </p:nvSpPr>
        <p:spPr>
          <a:xfrm>
            <a:off x="6350381" y="5833722"/>
            <a:ext cx="11870619" cy="2757293"/>
          </a:xfrm>
          <a:prstGeom prst="rect">
            <a:avLst/>
          </a:prstGeom>
          <a:noFill/>
          <a:ln>
            <a:noFill/>
          </a:ln>
        </p:spPr>
        <p:txBody>
          <a:bodyPr anchorCtr="0" anchor="t" bIns="0" lIns="0" spcFirstLastPara="1" rIns="0" wrap="square" tIns="0">
            <a:spAutoFit/>
          </a:bodyPr>
          <a:lstStyle/>
          <a:p>
            <a:pPr indent="0" lvl="0" marL="0" marR="0" rtl="1" algn="ctr">
              <a:lnSpc>
                <a:spcPct val="140006"/>
              </a:lnSpc>
              <a:spcBef>
                <a:spcPts val="0"/>
              </a:spcBef>
              <a:spcAft>
                <a:spcPts val="0"/>
              </a:spcAft>
              <a:buNone/>
            </a:pPr>
            <a:r>
              <a:rPr b="0" i="0" lang="iw-IL" sz="6399" u="none" cap="none" strike="noStrike">
                <a:solidFill>
                  <a:srgbClr val="000000"/>
                </a:solidFill>
                <a:latin typeface="Rubik"/>
                <a:ea typeface="Rubik"/>
                <a:cs typeface="Rubik"/>
                <a:sym typeface="Rubik"/>
              </a:rPr>
              <a:t>لماذا تعتقد أن هناك زي رسمي موحد؟</a:t>
            </a:r>
            <a:endParaRPr b="0" i="0" sz="1400" u="none" cap="none" strike="noStrike">
              <a:solidFill>
                <a:srgbClr val="000000"/>
              </a:solidFill>
              <a:latin typeface="Arial"/>
              <a:ea typeface="Arial"/>
              <a:cs typeface="Arial"/>
              <a:sym typeface="Arial"/>
            </a:endParaRPr>
          </a:p>
        </p:txBody>
      </p:sp>
      <p:sp>
        <p:nvSpPr>
          <p:cNvPr id="473" name="Google Shape;473;p43"/>
          <p:cNvSpPr/>
          <p:nvPr/>
        </p:nvSpPr>
        <p:spPr>
          <a:xfrm>
            <a:off x="2927622" y="1600041"/>
            <a:ext cx="4988466" cy="8686959"/>
          </a:xfrm>
          <a:custGeom>
            <a:rect b="b" l="l" r="r" t="t"/>
            <a:pathLst>
              <a:path extrusionOk="0" h="8686959" w="4988466">
                <a:moveTo>
                  <a:pt x="0" y="0"/>
                </a:moveTo>
                <a:lnTo>
                  <a:pt x="4988466" y="0"/>
                </a:lnTo>
                <a:lnTo>
                  <a:pt x="4988466" y="8686959"/>
                </a:lnTo>
                <a:lnTo>
                  <a:pt x="0" y="8686959"/>
                </a:lnTo>
                <a:lnTo>
                  <a:pt x="0" y="0"/>
                </a:lnTo>
                <a:close/>
              </a:path>
            </a:pathLst>
          </a:custGeom>
          <a:blipFill rotWithShape="1">
            <a:blip r:embed="rId3">
              <a:alphaModFix/>
            </a:blip>
            <a:stretch>
              <a:fillRect b="0" l="-109487" r="-109309"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1" name="Shape 481"/>
        <p:cNvGrpSpPr/>
        <p:nvPr/>
      </p:nvGrpSpPr>
      <p:grpSpPr>
        <a:xfrm>
          <a:off x="0" y="0"/>
          <a:ext cx="0" cy="0"/>
          <a:chOff x="0" y="0"/>
          <a:chExt cx="0" cy="0"/>
        </a:xfrm>
      </p:grpSpPr>
      <p:sp>
        <p:nvSpPr>
          <p:cNvPr id="482" name="Google Shape;482;p44"/>
          <p:cNvSpPr txBox="1"/>
          <p:nvPr>
            <p:ph idx="4294967295" type="title"/>
          </p:nvPr>
        </p:nvSpPr>
        <p:spPr>
          <a:xfrm>
            <a:off x="5703317" y="866775"/>
            <a:ext cx="6881366" cy="1895904"/>
          </a:xfrm>
          <a:prstGeom prst="rect">
            <a:avLst/>
          </a:prstGeom>
          <a:noFill/>
          <a:ln>
            <a:noFill/>
          </a:ln>
        </p:spPr>
        <p:txBody>
          <a:bodyPr anchorCtr="0" anchor="t" bIns="0" lIns="0" spcFirstLastPara="1" rIns="0" wrap="square" tIns="0">
            <a:spAutoFit/>
          </a:bodyPr>
          <a:lstStyle/>
          <a:p>
            <a:pPr indent="0" lvl="0" marL="0" rtl="1" algn="ctr">
              <a:lnSpc>
                <a:spcPct val="140004"/>
              </a:lnSpc>
              <a:spcBef>
                <a:spcPts val="0"/>
              </a:spcBef>
              <a:spcAft>
                <a:spcPts val="0"/>
              </a:spcAft>
              <a:buClr>
                <a:srgbClr val="000000"/>
              </a:buClr>
              <a:buSzPts val="8199"/>
              <a:buNone/>
            </a:pPr>
            <a:r>
              <a:rPr lang="iw-IL" sz="8800"/>
              <a:t>ما نوع شخصيته؟</a:t>
            </a:r>
            <a:endParaRPr/>
          </a:p>
        </p:txBody>
      </p:sp>
      <p:sp>
        <p:nvSpPr>
          <p:cNvPr descr="מארק צוקרברג מול ארון בגדים שכולו חולצות כחולות" id="483" name="Google Shape;483;p44"/>
          <p:cNvSpPr/>
          <p:nvPr/>
        </p:nvSpPr>
        <p:spPr>
          <a:xfrm>
            <a:off x="12996466" y="2397210"/>
            <a:ext cx="5296362" cy="7949512"/>
          </a:xfrm>
          <a:custGeom>
            <a:rect b="b" l="l" r="r" t="t"/>
            <a:pathLst>
              <a:path extrusionOk="0" h="7949512" w="5296362">
                <a:moveTo>
                  <a:pt x="0" y="0"/>
                </a:moveTo>
                <a:lnTo>
                  <a:pt x="5296362" y="0"/>
                </a:lnTo>
                <a:lnTo>
                  <a:pt x="5296362" y="7949512"/>
                </a:lnTo>
                <a:lnTo>
                  <a:pt x="0" y="7949512"/>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84" name="Google Shape;484;p44"/>
          <p:cNvSpPr/>
          <p:nvPr/>
        </p:nvSpPr>
        <p:spPr>
          <a:xfrm>
            <a:off x="10198418" y="2073964"/>
            <a:ext cx="2493339" cy="7825529"/>
          </a:xfrm>
          <a:custGeom>
            <a:rect b="b" l="l" r="r" t="t"/>
            <a:pathLst>
              <a:path extrusionOk="0" h="7825529" w="2493339">
                <a:moveTo>
                  <a:pt x="0" y="0"/>
                </a:moveTo>
                <a:lnTo>
                  <a:pt x="2493339" y="0"/>
                </a:lnTo>
                <a:lnTo>
                  <a:pt x="2493339" y="7825529"/>
                </a:lnTo>
                <a:lnTo>
                  <a:pt x="0" y="7825529"/>
                </a:lnTo>
                <a:lnTo>
                  <a:pt x="0" y="0"/>
                </a:lnTo>
                <a:close/>
              </a:path>
            </a:pathLst>
          </a:custGeom>
          <a:blipFill rotWithShape="1">
            <a:blip r:embed="rId4">
              <a:alphaModFix/>
            </a:blip>
            <a:stretch>
              <a:fillRect b="0" l="-266312" r="-20956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85" name="Google Shape;485;p44"/>
          <p:cNvSpPr/>
          <p:nvPr/>
        </p:nvSpPr>
        <p:spPr>
          <a:xfrm>
            <a:off x="807747" y="2073964"/>
            <a:ext cx="2515111" cy="7825529"/>
          </a:xfrm>
          <a:custGeom>
            <a:rect b="b" l="l" r="r" t="t"/>
            <a:pathLst>
              <a:path extrusionOk="0" h="7825529" w="2515111">
                <a:moveTo>
                  <a:pt x="0" y="0"/>
                </a:moveTo>
                <a:lnTo>
                  <a:pt x="2515111" y="0"/>
                </a:lnTo>
                <a:lnTo>
                  <a:pt x="2515111" y="7825529"/>
                </a:lnTo>
                <a:lnTo>
                  <a:pt x="0" y="7825529"/>
                </a:lnTo>
                <a:lnTo>
                  <a:pt x="0" y="0"/>
                </a:lnTo>
                <a:close/>
              </a:path>
            </a:pathLst>
          </a:custGeom>
          <a:blipFill rotWithShape="1">
            <a:blip r:embed="rId4">
              <a:alphaModFix/>
            </a:blip>
            <a:stretch>
              <a:fillRect b="0" l="-163605" r="-307302"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86" name="Google Shape;486;p44"/>
          <p:cNvSpPr/>
          <p:nvPr/>
        </p:nvSpPr>
        <p:spPr>
          <a:xfrm>
            <a:off x="3113531" y="6363996"/>
            <a:ext cx="7886993" cy="305621"/>
          </a:xfrm>
          <a:custGeom>
            <a:rect b="b" l="l" r="r" t="t"/>
            <a:pathLst>
              <a:path extrusionOk="0" h="305621" w="7886993">
                <a:moveTo>
                  <a:pt x="0" y="0"/>
                </a:moveTo>
                <a:lnTo>
                  <a:pt x="7886992" y="0"/>
                </a:lnTo>
                <a:lnTo>
                  <a:pt x="7886992" y="305621"/>
                </a:lnTo>
                <a:lnTo>
                  <a:pt x="0" y="305621"/>
                </a:lnTo>
                <a:lnTo>
                  <a:pt x="0" y="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87" name="Google Shape;487;p44"/>
          <p:cNvSpPr txBox="1"/>
          <p:nvPr/>
        </p:nvSpPr>
        <p:spPr>
          <a:xfrm>
            <a:off x="6192093" y="7443145"/>
            <a:ext cx="5252994" cy="947952"/>
          </a:xfrm>
          <a:prstGeom prst="rect">
            <a:avLst/>
          </a:prstGeom>
          <a:noFill/>
          <a:ln>
            <a:noFill/>
          </a:ln>
        </p:spPr>
        <p:txBody>
          <a:bodyPr anchorCtr="0" anchor="t" bIns="0" lIns="0" spcFirstLastPara="1" rIns="0" wrap="square" tIns="0">
            <a:spAutoFit/>
          </a:bodyPr>
          <a:lstStyle/>
          <a:p>
            <a:pPr indent="0" lvl="0" marL="0" marR="0" rtl="1" algn="ctr">
              <a:lnSpc>
                <a:spcPct val="140006"/>
              </a:lnSpc>
              <a:spcBef>
                <a:spcPts val="0"/>
              </a:spcBef>
              <a:spcAft>
                <a:spcPts val="0"/>
              </a:spcAft>
              <a:buNone/>
            </a:pPr>
            <a:r>
              <a:rPr b="1" i="0" lang="iw-IL" sz="4400" u="none" cap="none" strike="noStrike">
                <a:solidFill>
                  <a:srgbClr val="000000"/>
                </a:solidFill>
                <a:latin typeface="Arial"/>
                <a:ea typeface="Arial"/>
                <a:cs typeface="Arial"/>
                <a:sym typeface="Arial"/>
              </a:rPr>
              <a:t>الباحثون عن الأفضل</a:t>
            </a:r>
            <a:endParaRPr b="1" i="0" sz="4400" u="none" cap="none" strike="noStrike">
              <a:solidFill>
                <a:srgbClr val="000000"/>
              </a:solidFill>
              <a:latin typeface="Arial"/>
              <a:ea typeface="Arial"/>
              <a:cs typeface="Arial"/>
              <a:sym typeface="Arial"/>
            </a:endParaRPr>
          </a:p>
        </p:txBody>
      </p:sp>
      <p:sp>
        <p:nvSpPr>
          <p:cNvPr id="488" name="Google Shape;488;p44"/>
          <p:cNvSpPr txBox="1"/>
          <p:nvPr/>
        </p:nvSpPr>
        <p:spPr>
          <a:xfrm>
            <a:off x="2682257" y="8024842"/>
            <a:ext cx="2524571" cy="861774"/>
          </a:xfrm>
          <a:prstGeom prst="rect">
            <a:avLst/>
          </a:prstGeom>
          <a:noFill/>
          <a:ln>
            <a:noFill/>
          </a:ln>
        </p:spPr>
        <p:txBody>
          <a:bodyPr anchorCtr="0" anchor="t" bIns="0" lIns="0" spcFirstLastPara="1" rIns="0" wrap="square" tIns="0">
            <a:spAutoFit/>
          </a:bodyPr>
          <a:lstStyle/>
          <a:p>
            <a:pPr indent="0" lvl="0" marL="0" marR="0" rtl="1" algn="ctr">
              <a:lnSpc>
                <a:spcPct val="140006"/>
              </a:lnSpc>
              <a:spcBef>
                <a:spcPts val="0"/>
              </a:spcBef>
              <a:spcAft>
                <a:spcPts val="0"/>
              </a:spcAft>
              <a:buNone/>
            </a:pPr>
            <a:r>
              <a:rPr b="1" i="0" lang="iw-IL" sz="4000" u="none" cap="none" strike="noStrike">
                <a:solidFill>
                  <a:srgbClr val="000000"/>
                </a:solidFill>
                <a:latin typeface="Arial"/>
                <a:ea typeface="Arial"/>
                <a:cs typeface="Arial"/>
                <a:sym typeface="Arial"/>
              </a:rPr>
              <a:t>مُكتفون</a:t>
            </a:r>
            <a:endParaRPr b="1" i="0" sz="4000" u="none" cap="none" strike="noStrike">
              <a:solidFill>
                <a:srgbClr val="000000"/>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6" name="Shape 496"/>
        <p:cNvGrpSpPr/>
        <p:nvPr/>
      </p:nvGrpSpPr>
      <p:grpSpPr>
        <a:xfrm>
          <a:off x="0" y="0"/>
          <a:ext cx="0" cy="0"/>
          <a:chOff x="0" y="0"/>
          <a:chExt cx="0" cy="0"/>
        </a:xfrm>
      </p:grpSpPr>
      <p:sp>
        <p:nvSpPr>
          <p:cNvPr id="497" name="Google Shape;497;p45"/>
          <p:cNvSpPr/>
          <p:nvPr/>
        </p:nvSpPr>
        <p:spPr>
          <a:xfrm>
            <a:off x="157032" y="1812471"/>
            <a:ext cx="10005593" cy="8229600"/>
          </a:xfrm>
          <a:custGeom>
            <a:rect b="b" l="l" r="r" t="t"/>
            <a:pathLst>
              <a:path extrusionOk="0" h="8229600" w="10005593">
                <a:moveTo>
                  <a:pt x="0" y="0"/>
                </a:moveTo>
                <a:lnTo>
                  <a:pt x="10005593" y="0"/>
                </a:lnTo>
                <a:lnTo>
                  <a:pt x="10005593" y="8229600"/>
                </a:lnTo>
                <a:lnTo>
                  <a:pt x="0" y="822960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98" name="Google Shape;498;p45"/>
          <p:cNvSpPr txBox="1"/>
          <p:nvPr/>
        </p:nvSpPr>
        <p:spPr>
          <a:xfrm>
            <a:off x="7281288" y="1817053"/>
            <a:ext cx="9978012" cy="5256824"/>
          </a:xfrm>
          <a:prstGeom prst="rect">
            <a:avLst/>
          </a:prstGeom>
          <a:noFill/>
          <a:ln>
            <a:noFill/>
          </a:ln>
        </p:spPr>
        <p:txBody>
          <a:bodyPr anchorCtr="0" anchor="t" bIns="0" lIns="0" spcFirstLastPara="1" rIns="0" wrap="square" tIns="0">
            <a:spAutoFit/>
          </a:bodyPr>
          <a:lstStyle/>
          <a:p>
            <a:pPr indent="0" lvl="0" marL="0" marR="0" rtl="1" algn="r">
              <a:lnSpc>
                <a:spcPct val="140000"/>
              </a:lnSpc>
              <a:spcBef>
                <a:spcPts val="0"/>
              </a:spcBef>
              <a:spcAft>
                <a:spcPts val="0"/>
              </a:spcAft>
              <a:buNone/>
            </a:pPr>
            <a:r>
              <a:rPr b="1" i="0" lang="iw-IL" sz="12200" u="none" cap="none" strike="noStrike">
                <a:solidFill>
                  <a:srgbClr val="D42021"/>
                </a:solidFill>
                <a:latin typeface="Rubik"/>
                <a:ea typeface="Rubik"/>
                <a:cs typeface="Rubik"/>
                <a:sym typeface="Rubik"/>
              </a:rPr>
              <a:t>الفصل 3:</a:t>
            </a:r>
            <a:br>
              <a:rPr b="1" i="0" lang="iw-IL" sz="12200" u="none" cap="none" strike="noStrike">
                <a:solidFill>
                  <a:srgbClr val="D42021"/>
                </a:solidFill>
                <a:latin typeface="Rubik"/>
                <a:ea typeface="Rubik"/>
                <a:cs typeface="Rubik"/>
                <a:sym typeface="Rubik"/>
              </a:rPr>
            </a:br>
            <a:r>
              <a:rPr b="1" i="0" lang="iw-IL" sz="12200" u="none" cap="none" strike="noStrike">
                <a:solidFill>
                  <a:srgbClr val="D42021"/>
                </a:solidFill>
                <a:latin typeface="Rubik"/>
                <a:ea typeface="Rubik"/>
                <a:cs typeface="Rubik"/>
                <a:sym typeface="Rubik"/>
              </a:rPr>
              <a:t>نموذج HALT</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 name="Shape 506"/>
        <p:cNvGrpSpPr/>
        <p:nvPr/>
      </p:nvGrpSpPr>
      <p:grpSpPr>
        <a:xfrm>
          <a:off x="0" y="0"/>
          <a:ext cx="0" cy="0"/>
          <a:chOff x="0" y="0"/>
          <a:chExt cx="0" cy="0"/>
        </a:xfrm>
      </p:grpSpPr>
      <p:sp>
        <p:nvSpPr>
          <p:cNvPr id="507" name="Google Shape;507;p46"/>
          <p:cNvSpPr/>
          <p:nvPr/>
        </p:nvSpPr>
        <p:spPr>
          <a:xfrm>
            <a:off x="2744809" y="3698809"/>
            <a:ext cx="13054492" cy="3603257"/>
          </a:xfrm>
          <a:custGeom>
            <a:rect b="b" l="l" r="r" t="t"/>
            <a:pathLst>
              <a:path extrusionOk="0" h="3603257" w="13054492">
                <a:moveTo>
                  <a:pt x="0" y="0"/>
                </a:moveTo>
                <a:lnTo>
                  <a:pt x="13054491" y="0"/>
                </a:lnTo>
                <a:lnTo>
                  <a:pt x="13054491" y="3603257"/>
                </a:lnTo>
                <a:lnTo>
                  <a:pt x="0" y="3603257"/>
                </a:lnTo>
                <a:lnTo>
                  <a:pt x="0" y="0"/>
                </a:lnTo>
                <a:close/>
              </a:path>
            </a:pathLst>
          </a:custGeom>
          <a:blipFill rotWithShape="1">
            <a:blip r:embed="rId3">
              <a:alphaModFix/>
            </a:blip>
            <a:stretch>
              <a:fillRect b="-52517" l="0" r="0" t="-49916"/>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08" name="Google Shape;508;p46"/>
          <p:cNvSpPr txBox="1"/>
          <p:nvPr>
            <p:ph idx="4294967295" type="title"/>
          </p:nvPr>
        </p:nvSpPr>
        <p:spPr>
          <a:xfrm>
            <a:off x="1361808" y="1918511"/>
            <a:ext cx="15820493" cy="1120115"/>
          </a:xfrm>
          <a:prstGeom prst="rect">
            <a:avLst/>
          </a:prstGeom>
          <a:noFill/>
          <a:ln>
            <a:noFill/>
          </a:ln>
        </p:spPr>
        <p:txBody>
          <a:bodyPr anchorCtr="0" anchor="t" bIns="0" lIns="0" spcFirstLastPara="1" rIns="0" wrap="square" tIns="0">
            <a:spAutoFit/>
          </a:bodyPr>
          <a:lstStyle/>
          <a:p>
            <a:pPr indent="0" lvl="0" marL="0" rtl="1" algn="ctr">
              <a:lnSpc>
                <a:spcPct val="140007"/>
              </a:lnSpc>
              <a:spcBef>
                <a:spcPts val="0"/>
              </a:spcBef>
              <a:spcAft>
                <a:spcPts val="0"/>
              </a:spcAft>
              <a:buClr>
                <a:srgbClr val="000000"/>
              </a:buClr>
              <a:buSzPts val="5199"/>
              <a:buNone/>
            </a:pPr>
            <a:r>
              <a:rPr b="1" lang="iw-IL" sz="5199">
                <a:solidFill>
                  <a:srgbClr val="000000"/>
                </a:solidFill>
                <a:latin typeface="Rubik"/>
                <a:ea typeface="Rubik"/>
                <a:cs typeface="Rubik"/>
                <a:sym typeface="Rubik"/>
              </a:rPr>
              <a:t>حيرة جواد: بين العاطفة والمنطق في اتخاذ قرارات الشراء</a:t>
            </a:r>
            <a:endParaRPr/>
          </a:p>
        </p:txBody>
      </p:sp>
      <p:sp>
        <p:nvSpPr>
          <p:cNvPr id="509" name="Google Shape;509;p46"/>
          <p:cNvSpPr txBox="1"/>
          <p:nvPr/>
        </p:nvSpPr>
        <p:spPr>
          <a:xfrm>
            <a:off x="10548317" y="2934269"/>
            <a:ext cx="3826818" cy="947760"/>
          </a:xfrm>
          <a:prstGeom prst="rect">
            <a:avLst/>
          </a:prstGeom>
          <a:noFill/>
          <a:ln>
            <a:noFill/>
          </a:ln>
        </p:spPr>
        <p:txBody>
          <a:bodyPr anchorCtr="0" anchor="t" bIns="0" lIns="0" spcFirstLastPara="1" rIns="0" wrap="square" tIns="0">
            <a:spAutoFit/>
          </a:bodyPr>
          <a:lstStyle/>
          <a:p>
            <a:pPr indent="0" lvl="0" marL="0" marR="0" rtl="1" algn="ctr">
              <a:lnSpc>
                <a:spcPct val="140009"/>
              </a:lnSpc>
              <a:spcBef>
                <a:spcPts val="0"/>
              </a:spcBef>
              <a:spcAft>
                <a:spcPts val="0"/>
              </a:spcAft>
              <a:buNone/>
            </a:pPr>
            <a:r>
              <a:rPr b="0" i="0" lang="iw-IL" sz="4399" u="none" cap="none" strike="noStrike">
                <a:solidFill>
                  <a:srgbClr val="000000"/>
                </a:solidFill>
                <a:latin typeface="Rubik"/>
                <a:ea typeface="Rubik"/>
                <a:cs typeface="Rubik"/>
                <a:sym typeface="Rubik"/>
              </a:rPr>
              <a:t>لحظة تأمل</a:t>
            </a:r>
            <a:endParaRPr b="0" i="0" sz="1400" u="none" cap="none" strike="noStrike">
              <a:solidFill>
                <a:srgbClr val="000000"/>
              </a:solidFill>
              <a:latin typeface="Arial"/>
              <a:ea typeface="Arial"/>
              <a:cs typeface="Arial"/>
              <a:sym typeface="Arial"/>
            </a:endParaRPr>
          </a:p>
        </p:txBody>
      </p:sp>
      <p:sp>
        <p:nvSpPr>
          <p:cNvPr id="510" name="Google Shape;510;p46"/>
          <p:cNvSpPr txBox="1"/>
          <p:nvPr/>
        </p:nvSpPr>
        <p:spPr>
          <a:xfrm>
            <a:off x="9650858" y="7591694"/>
            <a:ext cx="5357812" cy="1421351"/>
          </a:xfrm>
          <a:prstGeom prst="rect">
            <a:avLst/>
          </a:prstGeom>
          <a:noFill/>
          <a:ln>
            <a:noFill/>
          </a:ln>
        </p:spPr>
        <p:txBody>
          <a:bodyPr anchorCtr="0" anchor="t" bIns="0" lIns="0" spcFirstLastPara="1" rIns="0" wrap="square" tIns="0">
            <a:spAutoFit/>
          </a:bodyPr>
          <a:lstStyle/>
          <a:p>
            <a:pPr indent="-237490" lvl="1" marL="474979" marR="0" rtl="1" algn="r">
              <a:lnSpc>
                <a:spcPct val="140018"/>
              </a:lnSpc>
              <a:spcBef>
                <a:spcPts val="0"/>
              </a:spcBef>
              <a:spcAft>
                <a:spcPts val="0"/>
              </a:spcAft>
              <a:buClr>
                <a:srgbClr val="000000"/>
              </a:buClr>
              <a:buSzPts val="2199"/>
              <a:buFont typeface="Arial"/>
              <a:buChar char="•"/>
            </a:pPr>
            <a:r>
              <a:rPr b="1" i="0" lang="iw-IL" sz="2199" u="none" cap="none" strike="noStrike">
                <a:solidFill>
                  <a:srgbClr val="000000"/>
                </a:solidFill>
                <a:latin typeface="Rubik"/>
                <a:ea typeface="Rubik"/>
                <a:cs typeface="Rubik"/>
                <a:sym typeface="Rubik"/>
              </a:rPr>
              <a:t>توقف: قبل الدفع مباشرة.</a:t>
            </a:r>
            <a:br>
              <a:rPr b="1" i="0" lang="iw-IL" sz="2199" u="none" cap="none" strike="noStrike">
                <a:solidFill>
                  <a:srgbClr val="000000"/>
                </a:solidFill>
                <a:latin typeface="Rubik"/>
                <a:ea typeface="Rubik"/>
                <a:cs typeface="Rubik"/>
                <a:sym typeface="Rubik"/>
              </a:rPr>
            </a:br>
            <a:r>
              <a:rPr b="1" i="0" lang="iw-IL" sz="2199" u="none" cap="none" strike="noStrike">
                <a:solidFill>
                  <a:srgbClr val="000000"/>
                </a:solidFill>
                <a:latin typeface="Rubik"/>
                <a:ea typeface="Rubik"/>
                <a:cs typeface="Rubik"/>
                <a:sym typeface="Rubik"/>
              </a:rPr>
              <a:t>سؤال: هل أحتاجه حقا؟</a:t>
            </a:r>
            <a:br>
              <a:rPr b="1" i="0" lang="iw-IL" sz="2199" u="none" cap="none" strike="noStrike">
                <a:solidFill>
                  <a:srgbClr val="000000"/>
                </a:solidFill>
                <a:latin typeface="Rubik"/>
                <a:ea typeface="Rubik"/>
                <a:cs typeface="Rubik"/>
                <a:sym typeface="Rubik"/>
              </a:rPr>
            </a:br>
            <a:r>
              <a:rPr b="1" i="0" lang="iw-IL" sz="2199" u="none" cap="none" strike="noStrike">
                <a:solidFill>
                  <a:srgbClr val="000000"/>
                </a:solidFill>
                <a:latin typeface="Rubik"/>
                <a:ea typeface="Rubik"/>
                <a:cs typeface="Rubik"/>
                <a:sym typeface="Rubik"/>
              </a:rPr>
              <a:t>البصيرة: هل أنا متأثر بمشاعر اليوم؟</a:t>
            </a:r>
            <a:endParaRPr b="0" i="0" sz="1400" u="none" cap="none" strike="noStrike">
              <a:solidFill>
                <a:srgbClr val="000000"/>
              </a:solidFill>
              <a:latin typeface="Arial"/>
              <a:ea typeface="Arial"/>
              <a:cs typeface="Arial"/>
              <a:sym typeface="Arial"/>
            </a:endParaRPr>
          </a:p>
        </p:txBody>
      </p:sp>
      <p:sp>
        <p:nvSpPr>
          <p:cNvPr id="511" name="Google Shape;511;p46"/>
          <p:cNvSpPr txBox="1"/>
          <p:nvPr/>
        </p:nvSpPr>
        <p:spPr>
          <a:xfrm>
            <a:off x="4230042" y="2934269"/>
            <a:ext cx="3914031" cy="947760"/>
          </a:xfrm>
          <a:prstGeom prst="rect">
            <a:avLst/>
          </a:prstGeom>
          <a:noFill/>
          <a:ln>
            <a:noFill/>
          </a:ln>
        </p:spPr>
        <p:txBody>
          <a:bodyPr anchorCtr="0" anchor="t" bIns="0" lIns="0" spcFirstLastPara="1" rIns="0" wrap="square" tIns="0">
            <a:spAutoFit/>
          </a:bodyPr>
          <a:lstStyle/>
          <a:p>
            <a:pPr indent="0" lvl="0" marL="0" marR="0" rtl="1" algn="ctr">
              <a:lnSpc>
                <a:spcPct val="140009"/>
              </a:lnSpc>
              <a:spcBef>
                <a:spcPts val="0"/>
              </a:spcBef>
              <a:spcAft>
                <a:spcPts val="0"/>
              </a:spcAft>
              <a:buNone/>
            </a:pPr>
            <a:r>
              <a:rPr b="0" i="0" lang="iw-IL" sz="4399" u="none" cap="none" strike="noStrike">
                <a:solidFill>
                  <a:srgbClr val="000000"/>
                </a:solidFill>
                <a:latin typeface="Rubik"/>
                <a:ea typeface="Rubik"/>
                <a:cs typeface="Rubik"/>
                <a:sym typeface="Rubik"/>
              </a:rPr>
              <a:t>الدافع النفسي</a:t>
            </a:r>
            <a:endParaRPr b="0" i="0" sz="1400" u="none" cap="none" strike="noStrike">
              <a:solidFill>
                <a:srgbClr val="000000"/>
              </a:solidFill>
              <a:latin typeface="Arial"/>
              <a:ea typeface="Arial"/>
              <a:cs typeface="Arial"/>
              <a:sym typeface="Arial"/>
            </a:endParaRPr>
          </a:p>
        </p:txBody>
      </p:sp>
      <p:sp>
        <p:nvSpPr>
          <p:cNvPr id="512" name="Google Shape;512;p46"/>
          <p:cNvSpPr txBox="1"/>
          <p:nvPr/>
        </p:nvSpPr>
        <p:spPr>
          <a:xfrm>
            <a:off x="3192570" y="7591694"/>
            <a:ext cx="5616029" cy="1895134"/>
          </a:xfrm>
          <a:prstGeom prst="rect">
            <a:avLst/>
          </a:prstGeom>
          <a:noFill/>
          <a:ln>
            <a:noFill/>
          </a:ln>
        </p:spPr>
        <p:txBody>
          <a:bodyPr anchorCtr="0" anchor="t" bIns="0" lIns="0" spcFirstLastPara="1" rIns="0" wrap="square" tIns="0">
            <a:spAutoFit/>
          </a:bodyPr>
          <a:lstStyle/>
          <a:p>
            <a:pPr indent="-237490" lvl="1" marL="474979" marR="0" rtl="1" algn="r">
              <a:lnSpc>
                <a:spcPct val="140018"/>
              </a:lnSpc>
              <a:spcBef>
                <a:spcPts val="0"/>
              </a:spcBef>
              <a:spcAft>
                <a:spcPts val="0"/>
              </a:spcAft>
              <a:buClr>
                <a:srgbClr val="000000"/>
              </a:buClr>
              <a:buSzPts val="2199"/>
              <a:buFont typeface="Arial"/>
              <a:buChar char="•"/>
            </a:pPr>
            <a:r>
              <a:rPr b="1" i="0" lang="iw-IL" sz="2199" u="none" cap="none" strike="noStrike">
                <a:solidFill>
                  <a:srgbClr val="000000"/>
                </a:solidFill>
                <a:latin typeface="Rubik"/>
                <a:ea typeface="Rubik"/>
                <a:cs typeface="Rubik"/>
                <a:sym typeface="Rubik"/>
              </a:rPr>
              <a:t>يوم صعب: تعب، جوع، إرهاق، فشل، فشل في الاختبار.</a:t>
            </a:r>
            <a:br>
              <a:rPr b="1" i="0" lang="iw-IL" sz="2199" u="none" cap="none" strike="noStrike">
                <a:solidFill>
                  <a:srgbClr val="000000"/>
                </a:solidFill>
                <a:latin typeface="Rubik"/>
                <a:ea typeface="Rubik"/>
                <a:cs typeface="Rubik"/>
                <a:sym typeface="Rubik"/>
              </a:rPr>
            </a:br>
            <a:r>
              <a:rPr b="1" i="0" lang="iw-IL" sz="2199" u="none" cap="none" strike="noStrike">
                <a:solidFill>
                  <a:srgbClr val="000000"/>
                </a:solidFill>
                <a:latin typeface="Rubik"/>
                <a:ea typeface="Rubik"/>
                <a:cs typeface="Rubik"/>
                <a:sym typeface="Rubik"/>
              </a:rPr>
              <a:t>الإغراء: جهاز جديد معروض للبيع.</a:t>
            </a:r>
            <a:br>
              <a:rPr b="1" i="0" lang="iw-IL" sz="2199" u="none" cap="none" strike="noStrike">
                <a:solidFill>
                  <a:srgbClr val="000000"/>
                </a:solidFill>
                <a:latin typeface="Rubik"/>
                <a:ea typeface="Rubik"/>
                <a:cs typeface="Rubik"/>
                <a:sym typeface="Rubik"/>
              </a:rPr>
            </a:br>
            <a:r>
              <a:rPr b="1" i="0" lang="iw-IL" sz="2199" u="none" cap="none" strike="noStrike">
                <a:solidFill>
                  <a:srgbClr val="000000"/>
                </a:solidFill>
                <a:latin typeface="Rubik"/>
                <a:ea typeface="Rubik"/>
                <a:cs typeface="Rubik"/>
                <a:sym typeface="Rubik"/>
              </a:rPr>
              <a:t>الرد: رغبة قوية في الشراء فورا.</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 name="Shape 520"/>
        <p:cNvGrpSpPr/>
        <p:nvPr/>
      </p:nvGrpSpPr>
      <p:grpSpPr>
        <a:xfrm>
          <a:off x="0" y="0"/>
          <a:ext cx="0" cy="0"/>
          <a:chOff x="0" y="0"/>
          <a:chExt cx="0" cy="0"/>
        </a:xfrm>
      </p:grpSpPr>
      <p:sp>
        <p:nvSpPr>
          <p:cNvPr id="521" name="Google Shape;521;p47"/>
          <p:cNvSpPr txBox="1"/>
          <p:nvPr>
            <p:ph idx="4294967295" type="title"/>
          </p:nvPr>
        </p:nvSpPr>
        <p:spPr>
          <a:xfrm>
            <a:off x="10210800" y="932420"/>
            <a:ext cx="6005324" cy="1766446"/>
          </a:xfrm>
          <a:prstGeom prst="rect">
            <a:avLst/>
          </a:prstGeom>
          <a:noFill/>
          <a:ln>
            <a:noFill/>
          </a:ln>
        </p:spPr>
        <p:txBody>
          <a:bodyPr anchorCtr="0" anchor="t" bIns="0" lIns="0" spcFirstLastPara="1" rIns="0" wrap="square" tIns="0">
            <a:spAutoFit/>
          </a:bodyPr>
          <a:lstStyle/>
          <a:p>
            <a:pPr indent="0" lvl="0" marL="0" rtl="1" algn="ctr">
              <a:lnSpc>
                <a:spcPct val="140004"/>
              </a:lnSpc>
              <a:spcBef>
                <a:spcPts val="0"/>
              </a:spcBef>
              <a:spcAft>
                <a:spcPts val="0"/>
              </a:spcAft>
              <a:buClr>
                <a:srgbClr val="000000"/>
              </a:buClr>
              <a:buSzPts val="8199"/>
              <a:buNone/>
            </a:pPr>
            <a:r>
              <a:rPr lang="iw-IL" sz="8199">
                <a:solidFill>
                  <a:srgbClr val="000000"/>
                </a:solidFill>
                <a:latin typeface="Rubik"/>
                <a:ea typeface="Rubik"/>
                <a:cs typeface="Rubik"/>
                <a:sym typeface="Rubik"/>
              </a:rPr>
              <a:t>نموذج HALT</a:t>
            </a:r>
            <a:endParaRPr/>
          </a:p>
        </p:txBody>
      </p:sp>
      <p:sp>
        <p:nvSpPr>
          <p:cNvPr descr="H- רעבים&#10;A- כועסים&#10;L- בודדים &#10;T- עייפים" id="522" name="Google Shape;522;p47"/>
          <p:cNvSpPr/>
          <p:nvPr/>
        </p:nvSpPr>
        <p:spPr>
          <a:xfrm>
            <a:off x="1028700" y="2343390"/>
            <a:ext cx="15886266" cy="5288988"/>
          </a:xfrm>
          <a:custGeom>
            <a:rect b="b" l="l" r="r" t="t"/>
            <a:pathLst>
              <a:path extrusionOk="0" h="5288988" w="15886266">
                <a:moveTo>
                  <a:pt x="0" y="0"/>
                </a:moveTo>
                <a:lnTo>
                  <a:pt x="15886266" y="0"/>
                </a:lnTo>
                <a:lnTo>
                  <a:pt x="15886266" y="5288988"/>
                </a:lnTo>
                <a:lnTo>
                  <a:pt x="0" y="5288988"/>
                </a:lnTo>
                <a:lnTo>
                  <a:pt x="0" y="0"/>
                </a:lnTo>
                <a:close/>
              </a:path>
            </a:pathLst>
          </a:custGeom>
          <a:blipFill rotWithShape="1">
            <a:blip r:embed="rId3">
              <a:alphaModFix/>
            </a:blip>
            <a:stretch>
              <a:fillRect b="-95081" l="-108" r="0" t="-538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grpSp>
        <p:nvGrpSpPr>
          <p:cNvPr id="531" name="Google Shape;531;p48"/>
          <p:cNvGrpSpPr/>
          <p:nvPr/>
        </p:nvGrpSpPr>
        <p:grpSpPr>
          <a:xfrm>
            <a:off x="0" y="2474972"/>
            <a:ext cx="18288000" cy="5668855"/>
            <a:chOff x="0" y="-47625"/>
            <a:chExt cx="4816593" cy="1493032"/>
          </a:xfrm>
        </p:grpSpPr>
        <p:sp>
          <p:nvSpPr>
            <p:cNvPr id="532" name="Google Shape;532;p48"/>
            <p:cNvSpPr/>
            <p:nvPr/>
          </p:nvSpPr>
          <p:spPr>
            <a:xfrm>
              <a:off x="0" y="0"/>
              <a:ext cx="4816592" cy="1445407"/>
            </a:xfrm>
            <a:custGeom>
              <a:rect b="b" l="l" r="r" t="t"/>
              <a:pathLst>
                <a:path extrusionOk="0" h="1445407" w="4816592">
                  <a:moveTo>
                    <a:pt x="0" y="0"/>
                  </a:moveTo>
                  <a:lnTo>
                    <a:pt x="4816592" y="0"/>
                  </a:lnTo>
                  <a:lnTo>
                    <a:pt x="4816592" y="1445407"/>
                  </a:lnTo>
                  <a:lnTo>
                    <a:pt x="0" y="1445407"/>
                  </a:lnTo>
                  <a:close/>
                </a:path>
              </a:pathLst>
            </a:custGeom>
            <a:solidFill>
              <a:srgbClr val="BBD8D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33" name="Google Shape;533;p48"/>
            <p:cNvSpPr txBox="1"/>
            <p:nvPr/>
          </p:nvSpPr>
          <p:spPr>
            <a:xfrm>
              <a:off x="0" y="-47625"/>
              <a:ext cx="4816593" cy="1493032"/>
            </a:xfrm>
            <a:prstGeom prst="rect">
              <a:avLst/>
            </a:prstGeom>
            <a:noFill/>
            <a:ln>
              <a:noFill/>
            </a:ln>
          </p:spPr>
          <p:txBody>
            <a:bodyPr anchorCtr="0" anchor="ctr" bIns="50800" lIns="50800" spcFirstLastPara="1" rIns="50800" wrap="square" tIns="50800">
              <a:noAutofit/>
            </a:bodyPr>
            <a:lstStyle/>
            <a:p>
              <a:pPr indent="0" lvl="0" marL="0" marR="0" rtl="1" algn="ctr">
                <a:lnSpc>
                  <a:spcPct val="17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534" name="Google Shape;534;p48"/>
          <p:cNvSpPr txBox="1"/>
          <p:nvPr>
            <p:ph idx="4294967295" type="title"/>
          </p:nvPr>
        </p:nvSpPr>
        <p:spPr>
          <a:xfrm>
            <a:off x="9829800" y="932420"/>
            <a:ext cx="6386324" cy="1766446"/>
          </a:xfrm>
          <a:prstGeom prst="rect">
            <a:avLst/>
          </a:prstGeom>
          <a:noFill/>
          <a:ln>
            <a:noFill/>
          </a:ln>
        </p:spPr>
        <p:txBody>
          <a:bodyPr anchorCtr="0" anchor="t" bIns="0" lIns="0" spcFirstLastPara="1" rIns="0" wrap="square" tIns="0">
            <a:spAutoFit/>
          </a:bodyPr>
          <a:lstStyle/>
          <a:p>
            <a:pPr indent="0" lvl="0" marL="0" rtl="1" algn="ctr">
              <a:lnSpc>
                <a:spcPct val="140004"/>
              </a:lnSpc>
              <a:spcBef>
                <a:spcPts val="0"/>
              </a:spcBef>
              <a:spcAft>
                <a:spcPts val="0"/>
              </a:spcAft>
              <a:buClr>
                <a:srgbClr val="000000"/>
              </a:buClr>
              <a:buSzPts val="8199"/>
              <a:buNone/>
            </a:pPr>
            <a:r>
              <a:rPr lang="iw-IL" sz="8199">
                <a:solidFill>
                  <a:srgbClr val="000000"/>
                </a:solidFill>
                <a:latin typeface="Rubik"/>
                <a:ea typeface="Rubik"/>
                <a:cs typeface="Rubik"/>
                <a:sym typeface="Rubik"/>
              </a:rPr>
              <a:t>نموذج HALT</a:t>
            </a:r>
            <a:endParaRPr/>
          </a:p>
        </p:txBody>
      </p:sp>
      <p:sp>
        <p:nvSpPr>
          <p:cNvPr id="535" name="Google Shape;535;p48"/>
          <p:cNvSpPr txBox="1"/>
          <p:nvPr/>
        </p:nvSpPr>
        <p:spPr>
          <a:xfrm>
            <a:off x="796653" y="3445828"/>
            <a:ext cx="17070241" cy="2708434"/>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None/>
            </a:pPr>
            <a:r>
              <a:rPr b="1" i="0" lang="iw-IL" sz="4400" u="none" cap="none" strike="noStrike">
                <a:solidFill>
                  <a:srgbClr val="000000"/>
                </a:solidFill>
                <a:latin typeface="Arial"/>
                <a:ea typeface="Arial"/>
                <a:cs typeface="Arial"/>
                <a:sym typeface="Arial"/>
              </a:rPr>
              <a:t>الخلاصة:</a:t>
            </a:r>
            <a:endParaRPr b="0" i="0" sz="4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None/>
            </a:pPr>
            <a:r>
              <a:rPr b="0" i="0" lang="iw-IL" sz="4400" u="none" cap="none" strike="noStrike">
                <a:solidFill>
                  <a:srgbClr val="000000"/>
                </a:solidFill>
                <a:latin typeface="Arial"/>
                <a:ea typeface="Arial"/>
                <a:cs typeface="Arial"/>
                <a:sym typeface="Arial"/>
              </a:rPr>
              <a:t>عندما نكون في إحدى حالات HALT، تنخفض قدرتنا على اتخاذ قرارات واعية بشكل ملحوظ. وغالبًا ما تكون عملية الشراء في هذه الحالات محاولة لحل مشكلة عاطفية من خلال حل مادي (تأثير التعويض)..</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sp>
        <p:nvSpPr>
          <p:cNvPr id="540" name="Google Shape;540;p49"/>
          <p:cNvSpPr txBox="1"/>
          <p:nvPr>
            <p:ph idx="4294967295" type="title"/>
          </p:nvPr>
        </p:nvSpPr>
        <p:spPr>
          <a:xfrm>
            <a:off x="19888200" y="2373511"/>
            <a:ext cx="9144000" cy="369332"/>
          </a:xfrm>
          <a:prstGeom prst="rect">
            <a:avLst/>
          </a:prstGeom>
          <a:noFill/>
          <a:ln>
            <a:noFill/>
          </a:ln>
        </p:spPr>
        <p:txBody>
          <a:bodyPr anchorCtr="0" anchor="t" bIns="45700" lIns="91425" spcFirstLastPara="1" rIns="91425" wrap="square" tIns="45700">
            <a:spAutoFit/>
          </a:bodyPr>
          <a:lstStyle/>
          <a:p>
            <a:pPr indent="0" lvl="0" marL="0" rtl="1" algn="r">
              <a:lnSpc>
                <a:spcPct val="100000"/>
              </a:lnSpc>
              <a:spcBef>
                <a:spcPts val="0"/>
              </a:spcBef>
              <a:spcAft>
                <a:spcPts val="0"/>
              </a:spcAft>
              <a:buSzPts val="1800"/>
              <a:buNone/>
            </a:pPr>
            <a:r>
              <a:rPr b="1" i="0" lang="iw-IL" sz="1800" u="none" cap="none" strike="noStrike">
                <a:solidFill>
                  <a:schemeClr val="dk1"/>
                </a:solidFill>
                <a:latin typeface="Calibri"/>
                <a:ea typeface="Calibri"/>
                <a:cs typeface="Calibri"/>
                <a:sym typeface="Calibri"/>
              </a:rPr>
              <a:t>8 </a:t>
            </a:r>
            <a:r>
              <a:rPr b="1" lang="iw-IL" sz="1800"/>
              <a:t>نصائح لاتخاذ قرارات مستنيرة</a:t>
            </a:r>
            <a:endParaRPr/>
          </a:p>
        </p:txBody>
      </p:sp>
      <p:sp>
        <p:nvSpPr>
          <p:cNvPr id="541" name="Google Shape;541;p49"/>
          <p:cNvSpPr txBox="1"/>
          <p:nvPr/>
        </p:nvSpPr>
        <p:spPr>
          <a:xfrm>
            <a:off x="18714720" y="2742843"/>
            <a:ext cx="10744200" cy="4247276"/>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None/>
            </a:pPr>
            <a:r>
              <a:t/>
            </a:r>
            <a:endParaRPr b="1" i="0" sz="18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chemeClr val="dk1"/>
              </a:buClr>
              <a:buSzPts val="1800"/>
              <a:buFont typeface="Arial"/>
              <a:buChar char="•"/>
            </a:pPr>
            <a:r>
              <a:rPr b="1" i="0" lang="iw-IL" sz="1800" u="none" cap="none" strike="noStrike">
                <a:solidFill>
                  <a:schemeClr val="dk1"/>
                </a:solidFill>
                <a:latin typeface="Calibri"/>
                <a:ea typeface="Calibri"/>
                <a:cs typeface="Calibri"/>
                <a:sym typeface="Calibri"/>
              </a:rPr>
              <a:t>تفعيل النظام 2: توقف قبل الشراء للتحول من التفكير التلقائي والسريع (النظام 1) إلى التفكير المنطقي والبطيء والحسابي.</a:t>
            </a:r>
            <a:br>
              <a:rPr b="1" i="0" lang="iw-IL" sz="1800" u="none" cap="none" strike="noStrike">
                <a:solidFill>
                  <a:schemeClr val="dk1"/>
                </a:solidFill>
                <a:latin typeface="Calibri"/>
                <a:ea typeface="Calibri"/>
                <a:cs typeface="Calibri"/>
                <a:sym typeface="Calibri"/>
              </a:rPr>
            </a:br>
            <a:r>
              <a:rPr b="1" i="0" lang="iw-IL" sz="1800" u="none" cap="none" strike="noStrike">
                <a:solidFill>
                  <a:schemeClr val="dk1"/>
                </a:solidFill>
                <a:latin typeface="Calibri"/>
                <a:ea typeface="Calibri"/>
                <a:cs typeface="Calibri"/>
                <a:sym typeface="Calibri"/>
              </a:rPr>
              <a:t>اطلع على نموذج HALT: لا تتخذ قرارات مالية عندما تكون جائعا أو غاضبا أو وحيدا أو متعبا، لأن هذه المواقف تشجعك على التسوق العاطفي والاندفاعي.</a:t>
            </a:r>
            <a:br>
              <a:rPr b="1" i="0" lang="iw-IL" sz="1800" u="none" cap="none" strike="noStrike">
                <a:solidFill>
                  <a:schemeClr val="dk1"/>
                </a:solidFill>
                <a:latin typeface="Calibri"/>
                <a:ea typeface="Calibri"/>
                <a:cs typeface="Calibri"/>
                <a:sym typeface="Calibri"/>
              </a:rPr>
            </a:br>
            <a:r>
              <a:rPr b="1" i="0" lang="iw-IL" sz="1800" u="none" cap="none" strike="noStrike">
                <a:solidFill>
                  <a:schemeClr val="dk1"/>
                </a:solidFill>
                <a:latin typeface="Calibri"/>
                <a:ea typeface="Calibri"/>
                <a:cs typeface="Calibri"/>
                <a:sym typeface="Calibri"/>
              </a:rPr>
              <a:t>احذر من التحيز في المثبت: لا تدع السعر "الأصلي" المرتفع يخدعك؛ افحص القيمة الحقيقية للمنتج والسعر النهائي بغض النظر عن مقدار الخصم المعروض.</a:t>
            </a:r>
            <a:br>
              <a:rPr b="1" i="0" lang="iw-IL" sz="1800" u="none" cap="none" strike="noStrike">
                <a:solidFill>
                  <a:schemeClr val="dk1"/>
                </a:solidFill>
                <a:latin typeface="Calibri"/>
                <a:ea typeface="Calibri"/>
                <a:cs typeface="Calibri"/>
                <a:sym typeface="Calibri"/>
              </a:rPr>
            </a:br>
            <a:r>
              <a:rPr b="1" i="0" lang="iw-IL" sz="1800" u="none" cap="none" strike="noStrike">
                <a:solidFill>
                  <a:schemeClr val="dk1"/>
                </a:solidFill>
                <a:latin typeface="Calibri"/>
                <a:ea typeface="Calibri"/>
                <a:cs typeface="Calibri"/>
                <a:sym typeface="Calibri"/>
              </a:rPr>
              <a:t>حدد "تأثير الطعم": انتبه للمواقف التي أضيف فيها خيار ثالث مصمم فقط لجعل الخيار الأغلى يبدو أكثر توفيرا.</a:t>
            </a:r>
            <a:br>
              <a:rPr b="1" i="0" lang="iw-IL" sz="1800" u="none" cap="none" strike="noStrike">
                <a:solidFill>
                  <a:schemeClr val="dk1"/>
                </a:solidFill>
                <a:latin typeface="Calibri"/>
                <a:ea typeface="Calibri"/>
                <a:cs typeface="Calibri"/>
                <a:sym typeface="Calibri"/>
              </a:rPr>
            </a:br>
            <a:r>
              <a:rPr b="1" i="0" lang="iw-IL" sz="1800" u="none" cap="none" strike="noStrike">
                <a:solidFill>
                  <a:schemeClr val="dk1"/>
                </a:solidFill>
                <a:latin typeface="Calibri"/>
                <a:ea typeface="Calibri"/>
                <a:cs typeface="Calibri"/>
                <a:sym typeface="Calibri"/>
              </a:rPr>
              <a:t>لا تستسلم لتفضيل الحاضر: الدماغ يفضل الإشباع الفوري "هنا والآن"، لذا توقف واسأل نفسك هل هذا الخيار يدفعك للتقدم، أم أن الشراء الآن يحقق هدفا أكثر معنى لذاتك المستقبلية.</a:t>
            </a:r>
            <a:br>
              <a:rPr b="1" i="0" lang="iw-IL" sz="1800" u="none" cap="none" strike="noStrike">
                <a:solidFill>
                  <a:schemeClr val="dk1"/>
                </a:solidFill>
                <a:latin typeface="Calibri"/>
                <a:ea typeface="Calibri"/>
                <a:cs typeface="Calibri"/>
                <a:sym typeface="Calibri"/>
              </a:rPr>
            </a:br>
            <a:r>
              <a:rPr b="1" i="0" lang="iw-IL" sz="1800" u="none" cap="none" strike="noStrike">
                <a:solidFill>
                  <a:schemeClr val="dk1"/>
                </a:solidFill>
                <a:latin typeface="Calibri"/>
                <a:ea typeface="Calibri"/>
                <a:cs typeface="Calibri"/>
                <a:sym typeface="Calibri"/>
              </a:rPr>
              <a:t>تحدي التخلف عن السداد: لا تلتزم بالوضع الراهن (مثل البنك أو شركة الهواتف المحمولة) فقط لأن التغيير يتطلب جهدا؛ غالبا ما يكون الخيار الافتراضي ليس الخيار الأكثر توفيرا.</a:t>
            </a:r>
            <a:br>
              <a:rPr b="1" i="0" lang="iw-IL" sz="1800" u="none" cap="none" strike="noStrike">
                <a:solidFill>
                  <a:schemeClr val="dk1"/>
                </a:solidFill>
                <a:latin typeface="Calibri"/>
                <a:ea typeface="Calibri"/>
                <a:cs typeface="Calibri"/>
                <a:sym typeface="Calibri"/>
              </a:rPr>
            </a:br>
            <a:r>
              <a:rPr b="1" i="0" lang="iw-IL" sz="1800" u="none" cap="none" strike="noStrike">
                <a:solidFill>
                  <a:schemeClr val="dk1"/>
                </a:solidFill>
                <a:latin typeface="Calibri"/>
                <a:ea typeface="Calibri"/>
                <a:cs typeface="Calibri"/>
                <a:sym typeface="Calibri"/>
              </a:rPr>
              <a:t>تجنب التفاؤل الزائد: لا تلتزم بالمدفوعات أو الاشتراكات المنتظمة (مثل النادي الرياضي) بناء على الاعتقاد الخاطئ بأن عاداتك ستتغير بشكل كبير في المستقبل.</a:t>
            </a:r>
            <a:br>
              <a:rPr b="1" i="0" lang="iw-IL" sz="1800" u="none" cap="none" strike="noStrike">
                <a:solidFill>
                  <a:schemeClr val="dk1"/>
                </a:solidFill>
                <a:latin typeface="Calibri"/>
                <a:ea typeface="Calibri"/>
                <a:cs typeface="Calibri"/>
                <a:sym typeface="Calibri"/>
              </a:rPr>
            </a:br>
            <a:r>
              <a:rPr b="1" i="0" lang="iw-IL" sz="1800" u="none" cap="none" strike="noStrike">
                <a:solidFill>
                  <a:schemeClr val="dk1"/>
                </a:solidFill>
                <a:latin typeface="Calibri"/>
                <a:ea typeface="Calibri"/>
                <a:cs typeface="Calibri"/>
                <a:sym typeface="Calibri"/>
              </a:rPr>
              <a:t>كن "راضيا" ولا "استغل الفرصة": في التسوق اليومي، ابحث عن خيار "جيد بما فيه الكفاية" بدلا من إضاعة الوقت والطاقة الثمينة بلا نهاية في البحث عن الخيار المثالي (الذي غالبا ما يؤدي إلى الندم والخوف من الفوض).</a:t>
            </a:r>
            <a:endParaRPr b="0" i="0" sz="1800" u="none" cap="none" strike="noStrike">
              <a:solidFill>
                <a:srgbClr val="000000"/>
              </a:solidFill>
              <a:latin typeface="Arial"/>
              <a:ea typeface="Arial"/>
              <a:cs typeface="Arial"/>
              <a:sym typeface="Arial"/>
            </a:endParaRPr>
          </a:p>
        </p:txBody>
      </p:sp>
      <p:pic>
        <p:nvPicPr>
          <p:cNvPr id="542" name="Google Shape;542;p49"/>
          <p:cNvPicPr preferRelativeResize="0"/>
          <p:nvPr/>
        </p:nvPicPr>
        <p:blipFill rotWithShape="1">
          <a:blip r:embed="rId3">
            <a:alphaModFix/>
          </a:blip>
          <a:srcRect b="0" l="0" r="0" t="0"/>
          <a:stretch/>
        </p:blipFill>
        <p:spPr>
          <a:xfrm>
            <a:off x="1828800" y="734532"/>
            <a:ext cx="14630400" cy="97536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6" name="Shape 546"/>
        <p:cNvGrpSpPr/>
        <p:nvPr/>
      </p:nvGrpSpPr>
      <p:grpSpPr>
        <a:xfrm>
          <a:off x="0" y="0"/>
          <a:ext cx="0" cy="0"/>
          <a:chOff x="0" y="0"/>
          <a:chExt cx="0" cy="0"/>
        </a:xfrm>
      </p:grpSpPr>
      <p:pic>
        <p:nvPicPr>
          <p:cNvPr id="547" name="Google Shape;547;p50"/>
          <p:cNvPicPr preferRelativeResize="0"/>
          <p:nvPr/>
        </p:nvPicPr>
        <p:blipFill rotWithShape="1">
          <a:blip r:embed="rId3">
            <a:alphaModFix/>
          </a:blip>
          <a:srcRect b="0" l="16776" r="16776" t="0"/>
          <a:stretch/>
        </p:blipFill>
        <p:spPr>
          <a:xfrm>
            <a:off x="1852996" y="2348008"/>
            <a:ext cx="7725685" cy="7751296"/>
          </a:xfrm>
          <a:prstGeom prst="rect">
            <a:avLst/>
          </a:prstGeom>
          <a:noFill/>
          <a:ln>
            <a:noFill/>
          </a:ln>
        </p:spPr>
      </p:pic>
      <p:grpSp>
        <p:nvGrpSpPr>
          <p:cNvPr id="548" name="Google Shape;548;p50"/>
          <p:cNvGrpSpPr/>
          <p:nvPr/>
        </p:nvGrpSpPr>
        <p:grpSpPr>
          <a:xfrm>
            <a:off x="9578681" y="2112225"/>
            <a:ext cx="7544231" cy="7987079"/>
            <a:chOff x="0" y="-47625"/>
            <a:chExt cx="1523831" cy="1613281"/>
          </a:xfrm>
        </p:grpSpPr>
        <p:sp>
          <p:nvSpPr>
            <p:cNvPr id="549" name="Google Shape;549;p50"/>
            <p:cNvSpPr/>
            <p:nvPr/>
          </p:nvSpPr>
          <p:spPr>
            <a:xfrm>
              <a:off x="0" y="0"/>
              <a:ext cx="1523831" cy="1565656"/>
            </a:xfrm>
            <a:custGeom>
              <a:rect b="b" l="l" r="r" t="t"/>
              <a:pathLst>
                <a:path extrusionOk="0" h="1565656" w="1523831">
                  <a:moveTo>
                    <a:pt x="0" y="0"/>
                  </a:moveTo>
                  <a:lnTo>
                    <a:pt x="1523831" y="0"/>
                  </a:lnTo>
                  <a:lnTo>
                    <a:pt x="1523831" y="1565656"/>
                  </a:lnTo>
                  <a:lnTo>
                    <a:pt x="0" y="1565656"/>
                  </a:lnTo>
                  <a:close/>
                </a:path>
              </a:pathLst>
            </a:custGeom>
            <a:solidFill>
              <a:srgbClr val="FFFFFF"/>
            </a:solidFill>
            <a:ln cap="sq" cmpd="sng" w="85725">
              <a:solidFill>
                <a:srgbClr val="000000"/>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50" name="Google Shape;550;p50"/>
            <p:cNvSpPr txBox="1"/>
            <p:nvPr/>
          </p:nvSpPr>
          <p:spPr>
            <a:xfrm>
              <a:off x="0" y="-47625"/>
              <a:ext cx="1523830" cy="1613281"/>
            </a:xfrm>
            <a:prstGeom prst="rect">
              <a:avLst/>
            </a:prstGeom>
            <a:noFill/>
            <a:ln>
              <a:noFill/>
            </a:ln>
          </p:spPr>
          <p:txBody>
            <a:bodyPr anchorCtr="0" anchor="ctr" bIns="50800" lIns="50800" spcFirstLastPara="1" rIns="50800" wrap="square" tIns="50800">
              <a:noAutofit/>
            </a:bodyPr>
            <a:lstStyle/>
            <a:p>
              <a:pPr indent="0" lvl="0" marL="0" marR="0" rtl="0" algn="ctr">
                <a:lnSpc>
                  <a:spcPct val="178944"/>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551" name="Google Shape;551;p50"/>
          <p:cNvGrpSpPr/>
          <p:nvPr/>
        </p:nvGrpSpPr>
        <p:grpSpPr>
          <a:xfrm>
            <a:off x="9652193" y="5641740"/>
            <a:ext cx="7393318" cy="4389319"/>
            <a:chOff x="0" y="-47625"/>
            <a:chExt cx="1493349" cy="886582"/>
          </a:xfrm>
        </p:grpSpPr>
        <p:sp>
          <p:nvSpPr>
            <p:cNvPr id="552" name="Google Shape;552;p50"/>
            <p:cNvSpPr/>
            <p:nvPr/>
          </p:nvSpPr>
          <p:spPr>
            <a:xfrm>
              <a:off x="0" y="0"/>
              <a:ext cx="1493349" cy="838957"/>
            </a:xfrm>
            <a:custGeom>
              <a:rect b="b" l="l" r="r" t="t"/>
              <a:pathLst>
                <a:path extrusionOk="0" h="838957" w="1493349">
                  <a:moveTo>
                    <a:pt x="0" y="0"/>
                  </a:moveTo>
                  <a:lnTo>
                    <a:pt x="1493349" y="0"/>
                  </a:lnTo>
                  <a:lnTo>
                    <a:pt x="1493349" y="838957"/>
                  </a:lnTo>
                  <a:lnTo>
                    <a:pt x="0" y="838957"/>
                  </a:lnTo>
                  <a:close/>
                </a:path>
              </a:pathLst>
            </a:custGeom>
            <a:solidFill>
              <a:srgbClr val="BBD8D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53" name="Google Shape;553;p50"/>
            <p:cNvSpPr txBox="1"/>
            <p:nvPr/>
          </p:nvSpPr>
          <p:spPr>
            <a:xfrm>
              <a:off x="0" y="-47625"/>
              <a:ext cx="1493349" cy="886582"/>
            </a:xfrm>
            <a:prstGeom prst="rect">
              <a:avLst/>
            </a:prstGeom>
            <a:noFill/>
            <a:ln>
              <a:noFill/>
            </a:ln>
          </p:spPr>
          <p:txBody>
            <a:bodyPr anchorCtr="0" anchor="ctr" bIns="50800" lIns="50800" spcFirstLastPara="1" rIns="50800" wrap="square" tIns="50800">
              <a:noAutofit/>
            </a:bodyPr>
            <a:lstStyle/>
            <a:p>
              <a:pPr indent="0" lvl="0" marL="0" marR="0" rtl="0" algn="ctr">
                <a:lnSpc>
                  <a:spcPct val="178944"/>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554" name="Google Shape;554;p50"/>
          <p:cNvSpPr txBox="1"/>
          <p:nvPr>
            <p:ph idx="4294967295" type="title"/>
          </p:nvPr>
        </p:nvSpPr>
        <p:spPr>
          <a:xfrm>
            <a:off x="10272520" y="2824726"/>
            <a:ext cx="6170289" cy="3213187"/>
          </a:xfrm>
          <a:prstGeom prst="rect">
            <a:avLst/>
          </a:prstGeom>
          <a:noFill/>
          <a:ln>
            <a:noFill/>
          </a:ln>
        </p:spPr>
        <p:txBody>
          <a:bodyPr anchorCtr="0" anchor="t" bIns="0" lIns="0" spcFirstLastPara="1" rIns="0" wrap="square" tIns="0">
            <a:spAutoFit/>
          </a:bodyPr>
          <a:lstStyle/>
          <a:p>
            <a:pPr indent="0" lvl="0" marL="0" rtl="1" algn="ctr">
              <a:lnSpc>
                <a:spcPct val="120000"/>
              </a:lnSpc>
              <a:spcBef>
                <a:spcPts val="0"/>
              </a:spcBef>
              <a:spcAft>
                <a:spcPts val="0"/>
              </a:spcAft>
              <a:buClr>
                <a:srgbClr val="000000"/>
              </a:buClr>
              <a:buSzPts val="8700"/>
              <a:buNone/>
            </a:pPr>
            <a:r>
              <a:rPr b="1" lang="iw-IL" sz="8700">
                <a:solidFill>
                  <a:srgbClr val="000000"/>
                </a:solidFill>
                <a:latin typeface="Assistant"/>
                <a:ea typeface="Assistant"/>
                <a:cs typeface="Assistant"/>
                <a:sym typeface="Assistant"/>
              </a:rPr>
              <a:t>الآن القرار بين يديكم:</a:t>
            </a:r>
            <a:endParaRPr/>
          </a:p>
        </p:txBody>
      </p:sp>
      <p:sp>
        <p:nvSpPr>
          <p:cNvPr id="555" name="Google Shape;555;p50"/>
          <p:cNvSpPr txBox="1"/>
          <p:nvPr/>
        </p:nvSpPr>
        <p:spPr>
          <a:xfrm>
            <a:off x="10286259" y="6118882"/>
            <a:ext cx="6156549" cy="4057649"/>
          </a:xfrm>
          <a:prstGeom prst="rect">
            <a:avLst/>
          </a:prstGeom>
          <a:noFill/>
          <a:ln>
            <a:noFill/>
          </a:ln>
        </p:spPr>
        <p:txBody>
          <a:bodyPr anchorCtr="0" anchor="t" bIns="0" lIns="0" spcFirstLastPara="1" rIns="0" wrap="square" tIns="0">
            <a:spAutoFit/>
          </a:bodyPr>
          <a:lstStyle/>
          <a:p>
            <a:pPr indent="0" lvl="0" marL="0" marR="0" rtl="1" algn="ctr">
              <a:lnSpc>
                <a:spcPct val="140012"/>
              </a:lnSpc>
              <a:spcBef>
                <a:spcPts val="0"/>
              </a:spcBef>
              <a:spcAft>
                <a:spcPts val="0"/>
              </a:spcAft>
              <a:buNone/>
            </a:pPr>
            <a:r>
              <a:rPr b="0" i="0" lang="iw-IL" sz="6278" u="none" cap="none" strike="noStrike">
                <a:solidFill>
                  <a:srgbClr val="000000"/>
                </a:solidFill>
                <a:latin typeface="Assistant"/>
                <a:ea typeface="Assistant"/>
                <a:cs typeface="Assistant"/>
                <a:sym typeface="Assistant"/>
              </a:rPr>
              <a:t>هل تتصرفون بوعي، أم تتركون التحيّز يقرر بدلاً منكم؟</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