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Assistant" pitchFamily="2" charset="-79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28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52855d6b6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52855d6b6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e52855d6b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e52855d6b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e52855d6b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e52855d6b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e52855d6b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e52855d6b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e52855d6b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e52855d6b6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52855d6b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e52855d6b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e52855d6b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e52855d6b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52855d6b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e52855d6b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52855d6b6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e52855d6b6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52855d6b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e52855d6b6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1100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א': הבלש הדיגיטלי</a:t>
            </a:r>
            <a:endParaRPr sz="1100" b="1">
              <a:solidFill>
                <a:srgbClr val="1E40AF"/>
              </a:solidFill>
              <a:highlight>
                <a:srgbClr val="DBEAFE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1E40AF"/>
              </a:solidFill>
              <a:highlight>
                <a:srgbClr val="DBEAFE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1</a:t>
            </a:r>
            <a:r>
              <a:rPr lang="iw" sz="2064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. מהו התפקיד של הצ'יפ (השבב) בתהליך התשלום?</a:t>
            </a:r>
            <a:endParaRPr sz="2064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35169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ssistant"/>
              <a:buChar char="●"/>
            </a:pPr>
            <a:r>
              <a:rPr lang="iw" sz="1814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הוא משמש כקישוט לכרטיס.</a:t>
            </a:r>
            <a:endParaRPr sz="1814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35169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ssistant"/>
              <a:buChar char="●"/>
            </a:pPr>
            <a:r>
              <a:rPr lang="iw" sz="1814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הוא מאחסן מידע מוצפן ומאבטח את העסקה מפני זיופים.</a:t>
            </a:r>
            <a:endParaRPr sz="1814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35169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ssistant"/>
              <a:buChar char="●"/>
            </a:pPr>
            <a:r>
              <a:rPr lang="iw" sz="1814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הוא עוזר לכרטיס לעבור דרך מגנטים בקלות.</a:t>
            </a:r>
            <a:endParaRPr sz="1814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66" name="Google Shape;66;p14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1100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א': הבלש הדיגיטלי</a:t>
            </a:r>
            <a:endParaRPr sz="1100" b="1">
              <a:solidFill>
                <a:srgbClr val="1E40AF"/>
              </a:solidFill>
              <a:highlight>
                <a:srgbClr val="DBEAFE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1E40AF"/>
              </a:solidFill>
              <a:highlight>
                <a:srgbClr val="DBEAFE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w" sz="55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2. אם התאריך היום הוא 06/28, והתוקף על הכרטיס הוא 05/28 – האם תוכלו לשלם?</a:t>
            </a:r>
            <a:endParaRPr sz="55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3351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25931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8372"/>
              <a:buFont typeface="Assistant"/>
              <a:buChar char="●"/>
            </a:pPr>
            <a:r>
              <a:rPr lang="iw" sz="4352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לא, הכרטיס פג תוקף בסוף חודש מאי.</a:t>
            </a:r>
            <a:endParaRPr sz="4352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25931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372"/>
              <a:buFont typeface="Assistant"/>
              <a:buChar char="●"/>
            </a:pPr>
            <a:r>
              <a:rPr lang="iw" sz="4352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כן, הכרטיס תקף עד סוף השנה.</a:t>
            </a:r>
            <a:endParaRPr sz="4352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25931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8372"/>
              <a:buFont typeface="Assistant"/>
              <a:buChar char="●"/>
            </a:pPr>
            <a:r>
              <a:rPr lang="iw" sz="4352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כן, תמיד אפשר לשלם גם אם פג התוקף.</a:t>
            </a:r>
            <a:endParaRPr sz="4352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1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75" name="Google Shape;75;p15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 dirty="0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 dirty="0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sz="6400" b="1" dirty="0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א': הבלש הדיגיטלי</a:t>
            </a:r>
            <a:endParaRPr sz="6400" b="1" dirty="0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9600" b="1" dirty="0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3. מדוע אסור לשלוח צילום של גב הכרטיס לאף אחד?</a:t>
            </a:r>
            <a:endParaRPr sz="7200" b="1" dirty="0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ssistant"/>
              <a:buChar char="●"/>
            </a:pPr>
            <a:r>
              <a:rPr lang="iw" sz="7200" dirty="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כי הצילום יוצא מטושטש מדי.</a:t>
            </a:r>
            <a:endParaRPr sz="7200" dirty="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ssistant"/>
              <a:buChar char="●"/>
            </a:pPr>
            <a:r>
              <a:rPr lang="iw" sz="7200" dirty="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כי חברת האשראי לא מרשה לצלם את הכרטיס.</a:t>
            </a:r>
            <a:endParaRPr sz="7200" dirty="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ssistant"/>
              <a:buChar char="●"/>
            </a:pPr>
            <a:r>
              <a:rPr lang="iw" sz="7200" dirty="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כי שם מופיע קוד ה-CVV המאפשר לבצע רכישות באינטרנט.</a:t>
            </a:r>
            <a:endParaRPr sz="7200" dirty="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7200" dirty="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600" b="1" dirty="0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3169" b="1" dirty="0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4352" dirty="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1" dirty="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84" name="Google Shape;84;p16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ב': ניתוח סיטואציות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4. מקרה 1: אתם יוצאים ליום כיף ורוצים להגביל את עצמכם ל-50 ש"ח בלבד. מה עדיף?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מזומן - כי כשהוא נגמר פיזית בארנק, אנחנו מפסיקים לקנות.</a:t>
            </a: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אשראי - כי אפשר לקנות מה שרוצים בלי לספור מטבעות.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93" name="Google Shape;93;p17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ב': ניתוח סיטואציות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7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5. מקרה 2: אתם רוצים להזמין פיצה הביתה דרך אפליקציה בטלפון. מה עדיף?</a:t>
            </a: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מזומן - כי השליח מעדיף מטבעות.</a:t>
            </a: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אשראי / אפליקציה - כי רכישות מרחוק דורשות אמצעי תשלום דיגיטלי.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102" name="Google Shape;102;p18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ב': ניתוח סיטואציות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6. מקרה 3: טיול שנתי, דוכן קטן בלב הטבע שאין בו אינטרנט. מה עדיף?</a:t>
            </a: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מזומן - כי במקומות ללא קליטה או תשתית ייתכן שלא יקבלו אשראי.</a:t>
            </a: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אשראי - כי זה תמיד עובד, גם בלי חשמל או אינטרנט.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111" name="Google Shape;111;p19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ג': השוואה מזומן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7. מה קורה "בלב" כשמשלמים במזומן ורואים את השטר יוצא מהיד?</a:t>
            </a: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מרגישים את "כאב התשלום" – הקושי להיפרד מהכסף.</a:t>
            </a: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מרגישים שזה "כסף שקוף" שלא באמת יוצא מהחשבון.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120" name="Google Shape;120;p20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ג': השוואה אשראי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7. מהו היתרון הגדול ביותר של אשראי במקרה של אובדן?</a:t>
            </a: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אפשר למצוא אותו בעזרת GPS מובנה.</a:t>
            </a: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אין שום יתרון, הכסף הלך.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ניתן לבצע "חסימה מרחוק" ולמנוע מזרים להשתמש בכסף שלנו.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129" name="Google Shape;129;p21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ד': אבטחת מידע מה נכון?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9. איזו מההתנהגויות הבאות היא הבטוחה ביותר בזמן תשלום בקופה?</a:t>
            </a: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להקליד את הקוד מהר מאוד כדי שאף אחד לא יראה.</a:t>
            </a: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להסתיר את המקלדת עם היד השנייה בזמן הקלדת הקוד.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לצעוק למוכר את הקוד כדי שהוא יקיש אותו במקומנו.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00" y="76325"/>
            <a:ext cx="8869680" cy="5066348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138" name="Google Shape;138;p22"/>
          <p:cNvSpPr txBox="1">
            <a:spLocks noGrp="1"/>
          </p:cNvSpPr>
          <p:nvPr>
            <p:ph type="ctrTitle" idx="4294967295"/>
          </p:nvPr>
        </p:nvSpPr>
        <p:spPr>
          <a:xfrm>
            <a:off x="348858" y="9183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w" sz="2300" b="1">
                <a:solidFill>
                  <a:srgbClr val="1E3A8A"/>
                </a:solidFill>
                <a:highlight>
                  <a:srgbClr val="F0F4F8"/>
                </a:highlight>
                <a:latin typeface="Assistant"/>
                <a:ea typeface="Assistant"/>
                <a:cs typeface="Assistant"/>
                <a:sym typeface="Assistant"/>
              </a:rPr>
              <a:t>המדריך למשתמש באשראי 💳</a:t>
            </a:r>
            <a:endParaRPr sz="2300" b="1">
              <a:solidFill>
                <a:srgbClr val="1E3A8A"/>
              </a:solidFill>
              <a:highlight>
                <a:srgbClr val="F0F4F8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ubTitle" idx="4294967295"/>
          </p:nvPr>
        </p:nvSpPr>
        <p:spPr>
          <a:xfrm>
            <a:off x="348850" y="1664825"/>
            <a:ext cx="8520600" cy="27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" b="1">
                <a:solidFill>
                  <a:srgbClr val="1E40AF"/>
                </a:solidFill>
                <a:highlight>
                  <a:srgbClr val="DBEAFE"/>
                </a:highlight>
                <a:latin typeface="Assistant"/>
                <a:ea typeface="Assistant"/>
                <a:cs typeface="Assistant"/>
                <a:sym typeface="Assistant"/>
              </a:rPr>
              <a:t>חלק ד': אבטחת מידע מה מסוכן?</a:t>
            </a: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None/>
            </a:pPr>
            <a:r>
              <a:rPr lang="iw" sz="1700" b="1">
                <a:solidFill>
                  <a:srgbClr val="1F2937"/>
                </a:solidFill>
                <a:latin typeface="Assistant"/>
                <a:ea typeface="Assistant"/>
                <a:cs typeface="Assistant"/>
                <a:sym typeface="Assistant"/>
              </a:rPr>
              <a:t>10. מה אסור לעשות עם הקוד הסודי של הכרטיס?</a:t>
            </a: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spcBef>
                <a:spcPts val="40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לשמור אותו בפתק רשום בתוך הארנק ליד הכרטיס.</a:t>
            </a: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לזכור אותו בעל פה בלבד.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429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"/>
              <a:buChar char="●"/>
            </a:pPr>
            <a:r>
              <a:rPr lang="iw" sz="1450">
                <a:solidFill>
                  <a:schemeClr val="dk1"/>
                </a:solidFill>
                <a:highlight>
                  <a:srgbClr val="F9FAFB"/>
                </a:highlight>
                <a:latin typeface="Assistant"/>
                <a:ea typeface="Assistant"/>
                <a:cs typeface="Assistant"/>
                <a:sym typeface="Assistant"/>
              </a:rPr>
              <a:t>לשמור אותו בתוך אפליקציה מאובטחת ונעולה.</a:t>
            </a:r>
            <a:endParaRPr sz="1450"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450"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b="1">
              <a:solidFill>
                <a:srgbClr val="1F2937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9FAFB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‫הצגה על המסך (16:9)</PresentationFormat>
  <Paragraphs>120</Paragraphs>
  <Slides>10</Slides>
  <Notes>10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3" baseType="lpstr">
      <vt:lpstr>Arial</vt:lpstr>
      <vt:lpstr>Assistant</vt:lpstr>
      <vt:lpstr>Simple Light</vt:lpstr>
      <vt:lpstr>המדריך למשתמש באשראי 💳 </vt:lpstr>
      <vt:lpstr>המדריך למשתמש באשראי 💳 </vt:lpstr>
      <vt:lpstr>המדריך למשתמש באשראי 💳 </vt:lpstr>
      <vt:lpstr>המדריך למשתמש באשראי 💳 </vt:lpstr>
      <vt:lpstr>המדריך למשתמש באשראי 💳 </vt:lpstr>
      <vt:lpstr>המדריך למשתמש באשראי 💳 </vt:lpstr>
      <vt:lpstr>המדריך למשתמש באשראי 💳 </vt:lpstr>
      <vt:lpstr>המדריך למשתמש באשראי 💳 </vt:lpstr>
      <vt:lpstr>המדריך למשתמש באשראי 💳 </vt:lpstr>
      <vt:lpstr>המדריך למשתמש באשראי 💳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2026-07-17T10:18:40Z</dcterms:modified>
</cp:coreProperties>
</file>