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5143500" type="screen16x9"/>
  <p:notesSz cx="6858000" cy="9144000"/>
  <p:embeddedFontLst>
    <p:embeddedFont>
      <p:font typeface="Assistant" pitchFamily="2" charset="-79"/>
      <p:regular r:id="rId15"/>
      <p:bold r:id="rId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610" autoAdjust="0"/>
    <p:restoredTop sz="86405" autoAdjust="0"/>
  </p:normalViewPr>
  <p:slideViewPr>
    <p:cSldViewPr snapToGrid="0">
      <p:cViewPr varScale="1">
        <p:scale>
          <a:sx n="82" d="100"/>
          <a:sy n="82" d="100"/>
        </p:scale>
        <p:origin x="48" y="19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e528fe410e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e528fe410e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e528fe410e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e528fe410e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e528fe410e_0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e528fe410e_0_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3e528fe410e_0_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3e528fe410e_0_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e528fe410e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3e528fe410e_0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e528fe410e_0_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e528fe410e_0_1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e528fe410e_0_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3e528fe410e_0_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e528fe410e_0_1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3e528fe410e_0_1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e528fe410e_0_1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e528fe410e_0_1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e528fe410e_0_1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3e528fe410e_0_1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e528fe410e_0_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3e528fe410e_0_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e528fe410e_0_1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3e528fe410e_0_1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20DC568-39BB-65B4-496D-1F01768A44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1517" y="440838"/>
            <a:ext cx="6102483" cy="380875"/>
          </a:xfrm>
        </p:spPr>
        <p:txBody>
          <a:bodyPr>
            <a:normAutofit fontScale="90000"/>
          </a:bodyPr>
          <a:lstStyle/>
          <a:p>
            <a:r>
              <a:rPr lang="he-IL" dirty="0"/>
              <a:t>כרטיס אשראי</a:t>
            </a:r>
          </a:p>
        </p:txBody>
      </p:sp>
      <p:pic>
        <p:nvPicPr>
          <p:cNvPr id="54" name="Google Shape;54;p13" descr="כרטיס אשראי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47575" y="1190450"/>
            <a:ext cx="5084275" cy="3119525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7345950" y="1125450"/>
            <a:ext cx="1680600" cy="11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" sz="1500" b="1">
                <a:solidFill>
                  <a:srgbClr val="1E293B"/>
                </a:solidFill>
                <a:latin typeface="Assistant"/>
                <a:ea typeface="Assistant"/>
                <a:cs typeface="Assistant"/>
                <a:sym typeface="Assistant"/>
              </a:rPr>
              <a:t>שבב הביטחון:</a:t>
            </a:r>
            <a:r>
              <a:rPr lang="iw" sz="1500">
                <a:solidFill>
                  <a:srgbClr val="1E293B"/>
                </a:solidFill>
                <a:highlight>
                  <a:srgbClr val="FEFCE8"/>
                </a:highlight>
                <a:latin typeface="Assistant"/>
                <a:ea typeface="Assistant"/>
                <a:cs typeface="Assistant"/>
                <a:sym typeface="Assistant"/>
              </a:rPr>
              <a:t> זהו שבב הביטחון. הוא שומר על המידע שלך בטוח.</a:t>
            </a:r>
            <a:r>
              <a:rPr lang="iw" sz="1100">
                <a:solidFill>
                  <a:schemeClr val="dk1"/>
                </a:solidFill>
              </a:rPr>
              <a:t> </a:t>
            </a:r>
            <a:endParaRPr sz="1800">
              <a:solidFill>
                <a:schemeClr val="dk2"/>
              </a:solidFill>
            </a:endParaRPr>
          </a:p>
        </p:txBody>
      </p:sp>
      <p:cxnSp>
        <p:nvCxnSpPr>
          <p:cNvPr id="56" name="Google Shape;56;p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588175" y="1554940"/>
            <a:ext cx="559400" cy="23683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57" name="Google Shape;57;p13"/>
          <p:cNvSpPr txBox="1"/>
          <p:nvPr/>
        </p:nvSpPr>
        <p:spPr>
          <a:xfrm>
            <a:off x="63115" y="1083750"/>
            <a:ext cx="1355400" cy="104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" sz="1500" b="1">
                <a:solidFill>
                  <a:srgbClr val="1E293B"/>
                </a:solidFill>
                <a:latin typeface="Assistant"/>
                <a:ea typeface="Assistant"/>
                <a:cs typeface="Assistant"/>
                <a:sym typeface="Assistant"/>
              </a:rPr>
              <a:t>תשלום ללא מגע:</a:t>
            </a:r>
            <a:r>
              <a:rPr lang="iw" sz="1500">
                <a:solidFill>
                  <a:srgbClr val="1E293B"/>
                </a:solidFill>
                <a:highlight>
                  <a:srgbClr val="FEFCE8"/>
                </a:highlight>
                <a:latin typeface="Assistant"/>
                <a:ea typeface="Assistant"/>
                <a:cs typeface="Assistant"/>
                <a:sym typeface="Assistant"/>
              </a:rPr>
              <a:t> אפשר לשלם רק על ידי הצמדת הכרטיס למכשיר!</a:t>
            </a:r>
            <a:r>
              <a:rPr lang="iw" sz="1100">
                <a:solidFill>
                  <a:schemeClr val="dk1"/>
                </a:solidFill>
              </a:rPr>
              <a:t> 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178475" y="3427975"/>
            <a:ext cx="1623900" cy="8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" sz="1500" b="1">
                <a:solidFill>
                  <a:srgbClr val="1E293B"/>
                </a:solidFill>
                <a:latin typeface="Assistant"/>
                <a:ea typeface="Assistant"/>
                <a:cs typeface="Assistant"/>
                <a:sym typeface="Assistant"/>
              </a:rPr>
              <a:t>תאריך תוקף:</a:t>
            </a:r>
            <a:r>
              <a:rPr lang="iw" sz="1500">
                <a:solidFill>
                  <a:srgbClr val="1E293B"/>
                </a:solidFill>
                <a:highlight>
                  <a:srgbClr val="FEFCE8"/>
                </a:highlight>
                <a:latin typeface="Assistant"/>
                <a:ea typeface="Assistant"/>
                <a:cs typeface="Assistant"/>
                <a:sym typeface="Assistant"/>
              </a:rPr>
              <a:t> הכרטיס יעבוד עד חודש אוגוסט 2028.</a:t>
            </a:r>
            <a:r>
              <a:rPr lang="iw" sz="1100">
                <a:solidFill>
                  <a:schemeClr val="dk1"/>
                </a:solidFill>
              </a:rPr>
              <a:t> </a:t>
            </a:r>
            <a:endParaRPr sz="1800">
              <a:solidFill>
                <a:schemeClr val="dk2"/>
              </a:solidFill>
            </a:endParaRPr>
          </a:p>
        </p:txBody>
      </p:sp>
      <p:cxnSp>
        <p:nvCxnSpPr>
          <p:cNvPr id="59" name="Google Shape;59;p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6853750" y="1581301"/>
            <a:ext cx="870300" cy="274325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0" name="Google Shape;60;p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1626628" y="4168195"/>
            <a:ext cx="735147" cy="283559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A89B275-2C11-A0A6-620F-75DCA22931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87639" y="744575"/>
            <a:ext cx="5496255" cy="195400"/>
          </a:xfrm>
        </p:spPr>
        <p:txBody>
          <a:bodyPr>
            <a:normAutofit fontScale="90000"/>
          </a:bodyPr>
          <a:lstStyle/>
          <a:p>
            <a:r>
              <a:rPr lang="he-IL" dirty="0"/>
              <a:t>כרטיס אשראי אחורי</a:t>
            </a:r>
          </a:p>
        </p:txBody>
      </p:sp>
      <p:sp>
        <p:nvSpPr>
          <p:cNvPr id="65" name="Google Shape;65;p14"/>
          <p:cNvSpPr txBox="1"/>
          <p:nvPr/>
        </p:nvSpPr>
        <p:spPr>
          <a:xfrm>
            <a:off x="6779600" y="3938625"/>
            <a:ext cx="1623900" cy="8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" sz="1500" b="1">
                <a:solidFill>
                  <a:srgbClr val="1E293B"/>
                </a:solidFill>
                <a:latin typeface="Assistant"/>
                <a:ea typeface="Assistant"/>
                <a:cs typeface="Assistant"/>
                <a:sym typeface="Assistant"/>
              </a:rPr>
              <a:t>קוד סודי CVV:</a:t>
            </a:r>
            <a:r>
              <a:rPr lang="iw" sz="1500">
                <a:solidFill>
                  <a:srgbClr val="1E293B"/>
                </a:solidFill>
                <a:highlight>
                  <a:srgbClr val="FEFCE8"/>
                </a:highlight>
                <a:latin typeface="Assistant"/>
                <a:ea typeface="Assistant"/>
                <a:cs typeface="Assistant"/>
                <a:sym typeface="Assistant"/>
              </a:rPr>
              <a:t> אלו 3 ספרות סודיות מאוד לקניות באינטרנט.</a:t>
            </a:r>
            <a:r>
              <a:rPr lang="iw" sz="1100">
                <a:solidFill>
                  <a:schemeClr val="dk1"/>
                </a:solidFill>
              </a:rPr>
              <a:t> </a:t>
            </a:r>
            <a:r>
              <a:rPr lang="iw" sz="1500">
                <a:solidFill>
                  <a:srgbClr val="1E293B"/>
                </a:solidFill>
                <a:highlight>
                  <a:srgbClr val="FEFCE8"/>
                </a:highlight>
                <a:latin typeface="Assistant"/>
                <a:ea typeface="Assistant"/>
                <a:cs typeface="Assistant"/>
                <a:sym typeface="Assistant"/>
              </a:rPr>
              <a:t>.</a:t>
            </a:r>
            <a:r>
              <a:rPr lang="iw" sz="1100">
                <a:solidFill>
                  <a:schemeClr val="dk1"/>
                </a:solidFill>
              </a:rPr>
              <a:t> </a:t>
            </a:r>
            <a:endParaRPr sz="1800">
              <a:solidFill>
                <a:schemeClr val="dk2"/>
              </a:solidFill>
            </a:endParaRPr>
          </a:p>
        </p:txBody>
      </p:sp>
      <p:cxnSp>
        <p:nvCxnSpPr>
          <p:cNvPr id="66" name="Google Shape;66;p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rot="10800000">
            <a:off x="6655700" y="3626675"/>
            <a:ext cx="1544400" cy="274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67" name="Google Shape;67;p14" descr="תמונה של כרטיס אשראי בצד האחורי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05349" y="939975"/>
            <a:ext cx="4629800" cy="2787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;p15">
            <a:extLst>
              <a:ext uri="{FF2B5EF4-FFF2-40B4-BE49-F238E27FC236}">
                <a16:creationId xmlns:a16="http://schemas.microsoft.com/office/drawing/2014/main" id="{A973AF5A-523B-4BC7-2F65-44DCE9D6F444}"/>
              </a:ext>
            </a:extLst>
          </p:cNvPr>
          <p:cNvSpPr txBox="1">
            <a:spLocks/>
          </p:cNvSpPr>
          <p:nvPr/>
        </p:nvSpPr>
        <p:spPr>
          <a:xfrm>
            <a:off x="1773300" y="628976"/>
            <a:ext cx="5597400" cy="90021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1" vertOverflow="overflow" horzOverflow="overflow" vert="horz" wrap="square" lIns="91425" tIns="91425" rIns="91425" bIns="91425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57200" algn="ctr" rtl="1">
              <a:lnSpc>
                <a:spcPct val="150000"/>
              </a:lnSpc>
              <a:defRPr/>
            </a:pPr>
            <a:r>
              <a:rPr lang="he-IL" sz="3100" b="1" dirty="0">
                <a:solidFill>
                  <a:srgbClr val="1E293B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איפה רשום הקוד הסודי (</a:t>
            </a:r>
            <a:r>
              <a:rPr lang="en-US" sz="3100" b="1" dirty="0">
                <a:solidFill>
                  <a:srgbClr val="1E293B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CVV)?</a:t>
            </a:r>
          </a:p>
        </p:txBody>
      </p:sp>
      <p:sp>
        <p:nvSpPr>
          <p:cNvPr id="72" name="Google Shape;72;p15"/>
          <p:cNvSpPr txBox="1">
            <a:spLocks noGrp="1"/>
          </p:cNvSpPr>
          <p:nvPr>
            <p:ph type="title" idx="4294967295"/>
          </p:nvPr>
        </p:nvSpPr>
        <p:spPr>
          <a:xfrm>
            <a:off x="1626825" y="1392650"/>
            <a:ext cx="5597400" cy="203642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1" vertOverflow="overflow" horzOverflow="overflow" vert="horz" wrap="square" lIns="91425" tIns="91425" rIns="91425" bIns="91425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457200" marR="0" lvl="0" indent="-393700" algn="ctr" defTabSz="914400" rtl="1" eaLnBrk="1" fontAlgn="auto" latinLnBrk="0" hangingPunct="1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rgbClr val="1E293B"/>
              </a:buClr>
              <a:buSzPts val="2600"/>
              <a:buFont typeface="Assistant"/>
              <a:buChar char="●"/>
              <a:tabLst/>
              <a:defRPr/>
            </a:pPr>
            <a:r>
              <a:rPr kumimoji="0" lang="he-IL" sz="2600" b="1" i="0" u="none" strike="noStrike" kern="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highlight>
                  <a:srgbClr val="FFFFFF"/>
                </a:highlight>
                <a:uLnTx/>
                <a:uFillTx/>
                <a:latin typeface="Assistant"/>
                <a:ea typeface="Assistant"/>
                <a:cs typeface="Assistant"/>
                <a:sym typeface="Assistant"/>
              </a:rPr>
              <a:t>בצד הקדמי</a:t>
            </a:r>
          </a:p>
          <a:p>
            <a:pPr marL="457200" marR="0" lvl="0" indent="-39370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600"/>
              <a:buFont typeface="Assistant"/>
              <a:buChar char="●"/>
              <a:tabLst/>
              <a:defRPr/>
            </a:pPr>
            <a:r>
              <a:rPr kumimoji="0" lang="he-IL" sz="2600" b="1" i="0" u="none" strike="noStrike" kern="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highlight>
                  <a:srgbClr val="FFFFFF"/>
                </a:highlight>
                <a:uLnTx/>
                <a:uFillTx/>
                <a:latin typeface="Assistant"/>
                <a:ea typeface="Assistant"/>
                <a:cs typeface="Assistant"/>
                <a:sym typeface="Assistant"/>
              </a:rPr>
              <a:t>בצד האחורי</a:t>
            </a:r>
          </a:p>
          <a:p>
            <a:pPr marL="457200" marR="0" lvl="0" indent="-393700" algn="ct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600"/>
              <a:buFont typeface="Assistant"/>
              <a:buChar char="●"/>
              <a:tabLst/>
              <a:defRPr/>
            </a:pPr>
            <a:r>
              <a:rPr kumimoji="0" lang="he-IL" sz="2600" b="1" i="0" u="none" strike="noStrike" kern="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highlight>
                  <a:srgbClr val="FFFFFF"/>
                </a:highlight>
                <a:uLnTx/>
                <a:uFillTx/>
                <a:latin typeface="Assistant"/>
                <a:ea typeface="Assistant"/>
                <a:cs typeface="Assistant"/>
                <a:sym typeface="Assistant"/>
              </a:rPr>
              <a:t>הוא לא רשום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7D48CFA-3680-F808-64C7-85ADC399A2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1700" y="-487371"/>
            <a:ext cx="8520600" cy="2052600"/>
          </a:xfrm>
        </p:spPr>
        <p:txBody>
          <a:bodyPr/>
          <a:lstStyle/>
          <a:p>
            <a:r>
              <a:rPr lang="he-IL" dirty="0"/>
              <a:t>מה תפקיד שבב הזהב?</a:t>
            </a:r>
          </a:p>
        </p:txBody>
      </p:sp>
      <p:sp>
        <p:nvSpPr>
          <p:cNvPr id="77" name="Google Shape;77;p16"/>
          <p:cNvSpPr txBox="1"/>
          <p:nvPr/>
        </p:nvSpPr>
        <p:spPr>
          <a:xfrm>
            <a:off x="1626825" y="1392650"/>
            <a:ext cx="5597400" cy="2600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1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2900" b="1" dirty="0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-393700" algn="r" rtl="1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rgbClr val="1E293B"/>
              </a:buClr>
              <a:buSzPts val="2600"/>
              <a:buFont typeface="Assistant"/>
              <a:buChar char="●"/>
            </a:pPr>
            <a:r>
              <a:rPr lang="iw" sz="2600" b="1" dirty="0">
                <a:solidFill>
                  <a:srgbClr val="1E293B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לקישוט</a:t>
            </a:r>
            <a:endParaRPr sz="2600" b="1" dirty="0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-39370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600"/>
              <a:buFont typeface="Assistant"/>
              <a:buChar char="●"/>
            </a:pPr>
            <a:r>
              <a:rPr lang="iw" sz="2600" b="1" dirty="0">
                <a:solidFill>
                  <a:srgbClr val="1E293B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שומר על מידע בטוח</a:t>
            </a:r>
            <a:endParaRPr sz="2600" b="1" dirty="0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-39370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600"/>
              <a:buFont typeface="Assistant"/>
              <a:buChar char="●"/>
            </a:pPr>
            <a:r>
              <a:rPr lang="iw" sz="2600" b="1" dirty="0">
                <a:solidFill>
                  <a:srgbClr val="1E293B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מגנט למקרר</a:t>
            </a:r>
            <a:endParaRPr sz="2600" b="1" dirty="0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22163B5-25E5-4438-9F27-48807F3CD6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2618" y="-41464"/>
            <a:ext cx="8520600" cy="2052600"/>
          </a:xfrm>
        </p:spPr>
        <p:txBody>
          <a:bodyPr>
            <a:normAutofit/>
          </a:bodyPr>
          <a:lstStyle/>
          <a:p>
            <a:pPr marL="457200" lvl="0" rtl="1">
              <a:lnSpc>
                <a:spcPct val="115000"/>
              </a:lnSpc>
            </a:pPr>
            <a:r>
              <a:rPr lang="he-IL" sz="3600" b="1" dirty="0">
                <a:solidFill>
                  <a:srgbClr val="1E293B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למי מותר לגלות את הקוד הסודי?</a:t>
            </a:r>
          </a:p>
        </p:txBody>
      </p:sp>
      <p:sp>
        <p:nvSpPr>
          <p:cNvPr id="82" name="Google Shape;82;p17"/>
          <p:cNvSpPr txBox="1"/>
          <p:nvPr/>
        </p:nvSpPr>
        <p:spPr>
          <a:xfrm>
            <a:off x="1677066" y="2011136"/>
            <a:ext cx="5597400" cy="18109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444500" algn="r" rtl="1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rgbClr val="1E293B"/>
              </a:buClr>
              <a:buSzPts val="3400"/>
              <a:buFont typeface="Assistant"/>
              <a:buChar char="●"/>
            </a:pPr>
            <a:r>
              <a:rPr lang="iw" sz="2000" b="1" dirty="0">
                <a:solidFill>
                  <a:srgbClr val="1E293B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לחברים</a:t>
            </a:r>
            <a:endParaRPr sz="2000" b="1" dirty="0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-44450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3400"/>
              <a:buFont typeface="Assistant"/>
              <a:buChar char="●"/>
            </a:pPr>
            <a:r>
              <a:rPr lang="iw" sz="2000" b="1" dirty="0">
                <a:solidFill>
                  <a:srgbClr val="1E293B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רק להורים/מבוגר אחראי</a:t>
            </a:r>
            <a:endParaRPr sz="2000" b="1" dirty="0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-44450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3400"/>
              <a:buFont typeface="Assistant"/>
              <a:buChar char="●"/>
            </a:pPr>
            <a:r>
              <a:rPr lang="iw" sz="2000" b="1" dirty="0">
                <a:solidFill>
                  <a:srgbClr val="1E293B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לכל מי ששואל</a:t>
            </a:r>
            <a:endParaRPr sz="2000" b="1" dirty="0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900" b="1" dirty="0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D351B43-5A7B-3BF8-4FB6-B925CC45B6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2039" y="-312127"/>
            <a:ext cx="8520600" cy="2052600"/>
          </a:xfrm>
        </p:spPr>
        <p:txBody>
          <a:bodyPr>
            <a:normAutofit/>
          </a:bodyPr>
          <a:lstStyle/>
          <a:p>
            <a:pPr marL="457200" lvl="0" indent="-508000" rtl="1">
              <a:lnSpc>
                <a:spcPct val="115000"/>
              </a:lnSpc>
            </a:pPr>
            <a:r>
              <a:rPr lang="he-IL" sz="4000" b="1" dirty="0">
                <a:solidFill>
                  <a:srgbClr val="1E293B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מה עושים אם הכרטיס אבד?</a:t>
            </a:r>
          </a:p>
        </p:txBody>
      </p:sp>
      <p:sp>
        <p:nvSpPr>
          <p:cNvPr id="87" name="Google Shape;87;p18"/>
          <p:cNvSpPr txBox="1"/>
          <p:nvPr/>
        </p:nvSpPr>
        <p:spPr>
          <a:xfrm>
            <a:off x="1533976" y="1938704"/>
            <a:ext cx="5597400" cy="2502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50800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4400"/>
              <a:buFont typeface="Assistant"/>
              <a:buChar char="●"/>
            </a:pPr>
            <a:r>
              <a:rPr lang="iw" sz="2200" b="1" dirty="0">
                <a:solidFill>
                  <a:srgbClr val="1E293B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מחכים</a:t>
            </a:r>
            <a:endParaRPr sz="2200" b="1" dirty="0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-50800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4400"/>
              <a:buFont typeface="Assistant"/>
              <a:buChar char="●"/>
            </a:pPr>
            <a:r>
              <a:rPr lang="iw" sz="2200" b="1" dirty="0">
                <a:solidFill>
                  <a:srgbClr val="1E293B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חוסמים מיד עם ההורים</a:t>
            </a:r>
            <a:endParaRPr sz="2200" b="1" dirty="0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-50800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4400"/>
              <a:buFont typeface="Assistant"/>
              <a:buChar char="●"/>
            </a:pPr>
            <a:r>
              <a:rPr lang="iw" sz="2200" b="1" dirty="0">
                <a:solidFill>
                  <a:srgbClr val="1E293B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קונים ארנק</a:t>
            </a:r>
            <a:endParaRPr sz="2200" b="1" dirty="0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dk1"/>
              </a:solidFill>
            </a:endParaRPr>
          </a:p>
          <a:p>
            <a:pPr marL="457200" lvl="0" indent="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1" dirty="0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900" b="1" dirty="0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7817651-9313-5EF0-4A44-9E78E0C176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400" y="-526268"/>
            <a:ext cx="8520600" cy="2052600"/>
          </a:xfrm>
        </p:spPr>
        <p:txBody>
          <a:bodyPr>
            <a:normAutofit/>
          </a:bodyPr>
          <a:lstStyle/>
          <a:p>
            <a:pPr marL="457200" lvl="0" indent="-565150" rtl="1">
              <a:lnSpc>
                <a:spcPct val="115000"/>
              </a:lnSpc>
            </a:pPr>
            <a:r>
              <a:rPr lang="he-IL" sz="3600" b="1" dirty="0">
                <a:solidFill>
                  <a:srgbClr val="1E293B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מה קורה כשהתוקף עובר?</a:t>
            </a:r>
          </a:p>
        </p:txBody>
      </p:sp>
      <p:sp>
        <p:nvSpPr>
          <p:cNvPr id="92" name="Google Shape;92;p19"/>
          <p:cNvSpPr txBox="1"/>
          <p:nvPr/>
        </p:nvSpPr>
        <p:spPr>
          <a:xfrm>
            <a:off x="1773300" y="1715774"/>
            <a:ext cx="5597400" cy="29276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56515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5300"/>
              <a:buFont typeface="Assistant"/>
              <a:buChar char="●"/>
            </a:pPr>
            <a:r>
              <a:rPr lang="iw" sz="2100" b="1" dirty="0">
                <a:solidFill>
                  <a:srgbClr val="1E293B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צריך כרטיס חדש</a:t>
            </a:r>
            <a:endParaRPr sz="2100" b="1" dirty="0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-56515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5300"/>
              <a:buFont typeface="Assistant"/>
              <a:buChar char="●"/>
            </a:pPr>
            <a:r>
              <a:rPr lang="iw" sz="2100" b="1" dirty="0">
                <a:solidFill>
                  <a:srgbClr val="1E293B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ממשיכים להשתמש</a:t>
            </a:r>
            <a:endParaRPr sz="2100" b="1" dirty="0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-56515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5300"/>
              <a:buFont typeface="Assistant"/>
              <a:buChar char="●"/>
            </a:pPr>
            <a:r>
              <a:rPr lang="iw" sz="2100" b="1" dirty="0">
                <a:solidFill>
                  <a:srgbClr val="1E293B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הכסף נעלם</a:t>
            </a:r>
            <a:endParaRPr sz="2100" b="1" dirty="0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</a:endParaRPr>
          </a:p>
          <a:p>
            <a:pPr marL="457200" lvl="0" indent="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400" b="1" dirty="0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800" b="1" dirty="0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31A3682-A7F9-B99B-57B4-E70396F3C9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1700" y="-574254"/>
            <a:ext cx="8520600" cy="2052600"/>
          </a:xfrm>
        </p:spPr>
        <p:txBody>
          <a:bodyPr>
            <a:normAutofit/>
          </a:bodyPr>
          <a:lstStyle/>
          <a:p>
            <a:pPr lvl="0" rtl="1">
              <a:lnSpc>
                <a:spcPct val="115000"/>
              </a:lnSpc>
            </a:pPr>
            <a:r>
              <a:rPr lang="he-IL" sz="4000" dirty="0">
                <a:solidFill>
                  <a:srgbClr val="1E293B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מה אומר סמל ה-</a:t>
            </a:r>
            <a:r>
              <a:rPr lang="en-US" sz="4000" dirty="0">
                <a:solidFill>
                  <a:srgbClr val="1E293B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WIFI?</a:t>
            </a:r>
          </a:p>
        </p:txBody>
      </p:sp>
      <p:sp>
        <p:nvSpPr>
          <p:cNvPr id="97" name="Google Shape;97;p20"/>
          <p:cNvSpPr txBox="1"/>
          <p:nvPr/>
        </p:nvSpPr>
        <p:spPr>
          <a:xfrm>
            <a:off x="1624411" y="1715774"/>
            <a:ext cx="5597400" cy="4055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87350" algn="r" rtl="1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rgbClr val="1E293B"/>
              </a:buClr>
              <a:buSzPts val="2500"/>
              <a:buFont typeface="Assistant"/>
              <a:buChar char="●"/>
            </a:pPr>
            <a:r>
              <a:rPr lang="iw" sz="2500" dirty="0">
                <a:solidFill>
                  <a:srgbClr val="1E293B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אינטרנט חינם</a:t>
            </a:r>
            <a:endParaRPr sz="2500" dirty="0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-38735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500"/>
              <a:buFont typeface="Assistant"/>
              <a:buChar char="●"/>
            </a:pPr>
            <a:r>
              <a:rPr lang="iw" sz="2500" dirty="0">
                <a:solidFill>
                  <a:srgbClr val="1E293B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תשלום בנגיעה</a:t>
            </a:r>
            <a:endParaRPr sz="2500" dirty="0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-38735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500"/>
              <a:buFont typeface="Assistant"/>
              <a:buChar char="●"/>
            </a:pPr>
            <a:r>
              <a:rPr lang="iw" sz="2500" dirty="0">
                <a:solidFill>
                  <a:srgbClr val="1E293B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רדיו</a:t>
            </a:r>
            <a:endParaRPr sz="2500" dirty="0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 b="1" dirty="0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</a:endParaRPr>
          </a:p>
          <a:p>
            <a:pPr marL="457200" lvl="0" indent="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400" b="1" dirty="0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800" b="1" dirty="0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839247C-1C4A-22A1-E102-BF5FFB395A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3739" y="-672242"/>
            <a:ext cx="8520600" cy="2052600"/>
          </a:xfrm>
        </p:spPr>
        <p:txBody>
          <a:bodyPr>
            <a:normAutofit/>
          </a:bodyPr>
          <a:lstStyle/>
          <a:p>
            <a:pPr lvl="0" rtl="1">
              <a:lnSpc>
                <a:spcPct val="115000"/>
              </a:lnSpc>
            </a:pPr>
            <a:r>
              <a:rPr lang="he-IL" sz="4400" b="1" dirty="0">
                <a:solidFill>
                  <a:srgbClr val="1E293B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מתי מבקשים </a:t>
            </a:r>
            <a:r>
              <a:rPr lang="en-US" sz="4400" b="1" dirty="0">
                <a:solidFill>
                  <a:srgbClr val="1E293B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CVV</a:t>
            </a:r>
            <a:r>
              <a:rPr lang="he-IL" sz="4400" b="1" dirty="0">
                <a:solidFill>
                  <a:srgbClr val="1E293B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?</a:t>
            </a:r>
            <a:endParaRPr lang="en-US" sz="4400" b="1" dirty="0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</p:txBody>
      </p:sp>
      <p:sp>
        <p:nvSpPr>
          <p:cNvPr id="102" name="Google Shape;102;p21"/>
          <p:cNvSpPr txBox="1"/>
          <p:nvPr/>
        </p:nvSpPr>
        <p:spPr>
          <a:xfrm>
            <a:off x="1956006" y="1669983"/>
            <a:ext cx="5597400" cy="4483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93700" algn="r" rtl="1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rgbClr val="1E293B"/>
              </a:buClr>
              <a:buSzPts val="2600"/>
              <a:buFont typeface="Assistant"/>
              <a:buChar char="●"/>
            </a:pPr>
            <a:r>
              <a:rPr lang="iw" sz="2600" b="1" dirty="0">
                <a:solidFill>
                  <a:srgbClr val="1E293B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במכולת</a:t>
            </a:r>
            <a:endParaRPr sz="2600" b="1" dirty="0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-39370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600"/>
              <a:buFont typeface="Assistant"/>
              <a:buChar char="●"/>
            </a:pPr>
            <a:r>
              <a:rPr lang="iw" sz="2600" b="1" dirty="0">
                <a:solidFill>
                  <a:srgbClr val="1E293B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בקנייה באינטרנט</a:t>
            </a:r>
            <a:endParaRPr sz="2600" b="1" dirty="0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-39370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600"/>
              <a:buFont typeface="Assistant"/>
              <a:buChar char="●"/>
            </a:pPr>
            <a:r>
              <a:rPr lang="iw" sz="2600" b="1" dirty="0">
                <a:solidFill>
                  <a:srgbClr val="1E293B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בכניסה לבית ספר</a:t>
            </a:r>
            <a:endParaRPr sz="2600" b="1" dirty="0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400" dirty="0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 b="1" dirty="0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</a:endParaRPr>
          </a:p>
          <a:p>
            <a:pPr marL="457200" lvl="0" indent="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400" b="1" dirty="0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800" b="1" dirty="0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24195EB-6B72-6D55-EE98-21E1568906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-99487"/>
            <a:ext cx="8520600" cy="2052600"/>
          </a:xfrm>
        </p:spPr>
        <p:txBody>
          <a:bodyPr>
            <a:normAutofit/>
          </a:bodyPr>
          <a:lstStyle/>
          <a:p>
            <a:pPr lvl="0" algn="r" rtl="1">
              <a:lnSpc>
                <a:spcPct val="115000"/>
              </a:lnSpc>
            </a:pPr>
            <a:r>
              <a:rPr lang="he-IL" sz="4000" b="1" dirty="0">
                <a:solidFill>
                  <a:srgbClr val="1E293B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זר מבקש לצלם את הכרטיס. מה תעשו?</a:t>
            </a:r>
          </a:p>
        </p:txBody>
      </p:sp>
      <p:sp>
        <p:nvSpPr>
          <p:cNvPr id="107" name="Google Shape;107;p22"/>
          <p:cNvSpPr txBox="1"/>
          <p:nvPr/>
        </p:nvSpPr>
        <p:spPr>
          <a:xfrm>
            <a:off x="1302863" y="1605241"/>
            <a:ext cx="5597400" cy="6107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1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700" b="1" dirty="0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ctr" rtl="1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700" b="1" dirty="0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-374650" algn="r" rtl="1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rgbClr val="1E293B"/>
              </a:buClr>
              <a:buSzPts val="2300"/>
              <a:buFont typeface="Assistant"/>
              <a:buChar char="●"/>
            </a:pPr>
            <a:r>
              <a:rPr lang="iw" sz="2300" b="1" dirty="0">
                <a:solidFill>
                  <a:srgbClr val="1E293B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תנו לו</a:t>
            </a:r>
            <a:endParaRPr sz="2300" b="1" dirty="0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-37465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300"/>
              <a:buFont typeface="Assistant"/>
              <a:buChar char="●"/>
            </a:pPr>
            <a:r>
              <a:rPr lang="iw" sz="2300" b="1" dirty="0">
                <a:solidFill>
                  <a:srgbClr val="1E293B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סרבו וספרו למבוגר</a:t>
            </a:r>
            <a:endParaRPr sz="2300" b="1" dirty="0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-37465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300"/>
              <a:buFont typeface="Assistant"/>
              <a:buChar char="●"/>
            </a:pPr>
            <a:r>
              <a:rPr lang="iw" sz="2300" b="1" dirty="0">
                <a:solidFill>
                  <a:srgbClr val="1E293B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בקשו שוקולד</a:t>
            </a:r>
            <a:endParaRPr sz="2300" b="1" dirty="0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dk1"/>
              </a:solidFill>
            </a:endParaRPr>
          </a:p>
          <a:p>
            <a:pPr marL="0" lvl="0" indent="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900" b="1" dirty="0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400" dirty="0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 b="1" dirty="0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</a:endParaRPr>
          </a:p>
          <a:p>
            <a:pPr marL="457200" lvl="0" indent="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400" b="1" dirty="0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800" b="1" dirty="0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F14467E-61F1-E2CC-C5B8-C6A1872DC2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400" y="-290406"/>
            <a:ext cx="8520600" cy="2052600"/>
          </a:xfrm>
        </p:spPr>
        <p:txBody>
          <a:bodyPr>
            <a:normAutofit/>
          </a:bodyPr>
          <a:lstStyle/>
          <a:p>
            <a:pPr lvl="0" rtl="1">
              <a:lnSpc>
                <a:spcPct val="115000"/>
              </a:lnSpc>
            </a:pPr>
            <a:r>
              <a:rPr lang="he-IL" sz="2800" b="1" dirty="0">
                <a:solidFill>
                  <a:srgbClr val="1E293B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האם זה כסף מתנה מהבנק?</a:t>
            </a:r>
            <a:br>
              <a:rPr lang="he-IL" sz="2800" b="1" dirty="0">
                <a:solidFill>
                  <a:srgbClr val="1E293B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</a:br>
            <a:endParaRPr lang="he-IL" sz="2800" b="1" dirty="0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</p:txBody>
      </p:sp>
      <p:sp>
        <p:nvSpPr>
          <p:cNvPr id="112" name="Google Shape;112;p23"/>
          <p:cNvSpPr txBox="1"/>
          <p:nvPr/>
        </p:nvSpPr>
        <p:spPr>
          <a:xfrm>
            <a:off x="1833704" y="1889904"/>
            <a:ext cx="5310600" cy="2400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8100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400"/>
              <a:buFont typeface="Assistant"/>
              <a:buChar char="●"/>
            </a:pPr>
            <a:r>
              <a:rPr lang="iw" sz="2400" b="1" dirty="0">
                <a:solidFill>
                  <a:srgbClr val="1E293B"/>
                </a:solidFill>
                <a:highlight>
                  <a:srgbClr val="EFF6FF"/>
                </a:highlight>
                <a:latin typeface="Assistant"/>
                <a:ea typeface="Assistant"/>
                <a:cs typeface="Assistant"/>
                <a:sym typeface="Assistant"/>
              </a:rPr>
              <a:t>לא, זה כסף של ההורים</a:t>
            </a:r>
            <a:endParaRPr sz="2400" b="1" dirty="0">
              <a:solidFill>
                <a:srgbClr val="1E293B"/>
              </a:solidFill>
              <a:highlight>
                <a:srgbClr val="EFF6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-38100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400"/>
              <a:buFont typeface="Assistant"/>
              <a:buChar char="●"/>
            </a:pPr>
            <a:r>
              <a:rPr lang="iw" sz="2400" b="1" dirty="0">
                <a:solidFill>
                  <a:srgbClr val="1E293B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לפעמים</a:t>
            </a:r>
            <a:endParaRPr lang="he-IL" sz="2400" b="1" dirty="0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-38100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400"/>
              <a:buFont typeface="Assistant"/>
              <a:buChar char="●"/>
            </a:pPr>
            <a:r>
              <a:rPr lang="he-IL" sz="2400" b="1" dirty="0">
                <a:solidFill>
                  <a:srgbClr val="1E293B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כן</a:t>
            </a:r>
            <a:endParaRPr sz="2400" b="1" dirty="0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DB6275A-EE4F-7A07-E7F8-57A7C5FEC6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3594" y="1545450"/>
            <a:ext cx="8520600" cy="2052600"/>
          </a:xfrm>
        </p:spPr>
        <p:txBody>
          <a:bodyPr>
            <a:normAutofit fontScale="90000"/>
          </a:bodyPr>
          <a:lstStyle/>
          <a:p>
            <a:pPr marL="457200" lvl="0" rtl="1">
              <a:lnSpc>
                <a:spcPct val="115000"/>
              </a:lnSpc>
            </a:pPr>
            <a:r>
              <a:rPr lang="he-IL" sz="5400" b="1" dirty="0">
                <a:solidFill>
                  <a:srgbClr val="1E293B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מה הכי חשוב לשמור בסוד?</a:t>
            </a:r>
            <a:br>
              <a:rPr lang="he-IL" sz="5400" b="1" dirty="0">
                <a:solidFill>
                  <a:srgbClr val="1E293B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</a:br>
            <a:br>
              <a:rPr lang="he-IL" sz="5400" b="1" dirty="0">
                <a:solidFill>
                  <a:srgbClr val="1E293B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</a:br>
            <a:endParaRPr lang="he-IL" dirty="0"/>
          </a:p>
        </p:txBody>
      </p:sp>
      <p:sp>
        <p:nvSpPr>
          <p:cNvPr id="117" name="Google Shape;117;p24"/>
          <p:cNvSpPr txBox="1"/>
          <p:nvPr/>
        </p:nvSpPr>
        <p:spPr>
          <a:xfrm>
            <a:off x="2175349" y="1899952"/>
            <a:ext cx="5310600" cy="3005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81000" algn="r" rtl="1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rgbClr val="1E293B"/>
              </a:buClr>
              <a:buSzPts val="2400"/>
              <a:buFont typeface="Assistant"/>
              <a:buChar char="●"/>
            </a:pPr>
            <a:r>
              <a:rPr lang="iw" sz="2400" b="1" dirty="0">
                <a:solidFill>
                  <a:srgbClr val="1E293B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צבע הכרטיס</a:t>
            </a:r>
            <a:endParaRPr sz="2400" b="1" dirty="0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-38100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400"/>
              <a:buFont typeface="Assistant"/>
              <a:buChar char="●"/>
            </a:pPr>
            <a:r>
              <a:rPr lang="iw" sz="2400" b="1" dirty="0">
                <a:solidFill>
                  <a:srgbClr val="1E293B"/>
                </a:solidFill>
                <a:highlight>
                  <a:srgbClr val="FFFFFF"/>
                </a:highlight>
                <a:latin typeface="Assistant"/>
                <a:ea typeface="Assistant"/>
                <a:cs typeface="Assistant"/>
                <a:sym typeface="Assistant"/>
              </a:rPr>
              <a:t>השם שלכם</a:t>
            </a:r>
            <a:endParaRPr sz="2400" b="1" dirty="0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-38100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400"/>
              <a:buFont typeface="Assistant"/>
              <a:buChar char="●"/>
            </a:pPr>
            <a:r>
              <a:rPr lang="iw" sz="2400" b="1" dirty="0">
                <a:solidFill>
                  <a:srgbClr val="1E293B"/>
                </a:solidFill>
                <a:highlight>
                  <a:srgbClr val="EFF6FF"/>
                </a:highlight>
                <a:latin typeface="Assistant"/>
                <a:ea typeface="Assistant"/>
                <a:cs typeface="Assistant"/>
                <a:sym typeface="Assistant"/>
              </a:rPr>
              <a:t>מספר הכרטיס והקוד</a:t>
            </a:r>
            <a:endParaRPr sz="2400" b="1" dirty="0">
              <a:solidFill>
                <a:srgbClr val="1E293B"/>
              </a:solidFill>
              <a:highlight>
                <a:srgbClr val="EFF6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 dirty="0">
              <a:solidFill>
                <a:srgbClr val="1E293B"/>
              </a:solidFill>
              <a:highlight>
                <a:srgbClr val="FFFFFF"/>
              </a:highlight>
              <a:latin typeface="Assistant"/>
              <a:ea typeface="Assistant"/>
              <a:cs typeface="Assistant"/>
              <a:sym typeface="Assistant"/>
            </a:endParaRPr>
          </a:p>
          <a:p>
            <a:pPr marL="457200" lvl="0" indent="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189</Words>
  <Application>Microsoft Office PowerPoint</Application>
  <PresentationFormat>‫הצגה על המסך (16:9)</PresentationFormat>
  <Paragraphs>61</Paragraphs>
  <Slides>12</Slides>
  <Notes>12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2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12</vt:i4>
      </vt:variant>
    </vt:vector>
  </HeadingPairs>
  <TitlesOfParts>
    <vt:vector size="15" baseType="lpstr">
      <vt:lpstr>Arial</vt:lpstr>
      <vt:lpstr>Assistant</vt:lpstr>
      <vt:lpstr>Simple Light</vt:lpstr>
      <vt:lpstr>כרטיס אשראי</vt:lpstr>
      <vt:lpstr>כרטיס אשראי אחורי</vt:lpstr>
      <vt:lpstr>בצד הקדמי בצד האחורי הוא לא רשום</vt:lpstr>
      <vt:lpstr>מה תפקיד שבב הזהב?</vt:lpstr>
      <vt:lpstr>למי מותר לגלות את הקוד הסודי?</vt:lpstr>
      <vt:lpstr>מה עושים אם הכרטיס אבד?</vt:lpstr>
      <vt:lpstr>מה קורה כשהתוקף עובר?</vt:lpstr>
      <vt:lpstr>מה אומר סמל ה-WIFI?</vt:lpstr>
      <vt:lpstr>מתי מבקשים CVV?</vt:lpstr>
      <vt:lpstr>זר מבקש לצלם את הכרטיס. מה תעשו?</vt:lpstr>
      <vt:lpstr>האם זה כסף מתנה מהבנק? </vt:lpstr>
      <vt:lpstr>מה הכי חשוב לשמור בסוד?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דורית מנשה</dc:creator>
  <cp:lastModifiedBy>דורית נעמי מנשה</cp:lastModifiedBy>
  <cp:revision>2</cp:revision>
  <dcterms:modified xsi:type="dcterms:W3CDTF">2026-07-17T10:23:09Z</dcterms:modified>
</cp:coreProperties>
</file>