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3"/>
  </p:notesMasterIdLst>
  <p:sldIdLst>
    <p:sldId id="256" r:id="rId2"/>
    <p:sldId id="257" r:id="rId3"/>
    <p:sldId id="258" r:id="rId4"/>
    <p:sldId id="259" r:id="rId5"/>
    <p:sldId id="260" r:id="rId6"/>
    <p:sldId id="297" r:id="rId7"/>
    <p:sldId id="294" r:id="rId8"/>
    <p:sldId id="308" r:id="rId9"/>
    <p:sldId id="304" r:id="rId10"/>
    <p:sldId id="306" r:id="rId11"/>
    <p:sldId id="327" r:id="rId12"/>
    <p:sldId id="307" r:id="rId13"/>
    <p:sldId id="305" r:id="rId14"/>
    <p:sldId id="310" r:id="rId15"/>
    <p:sldId id="330" r:id="rId16"/>
    <p:sldId id="331" r:id="rId17"/>
    <p:sldId id="329" r:id="rId18"/>
    <p:sldId id="332" r:id="rId19"/>
    <p:sldId id="333" r:id="rId20"/>
    <p:sldId id="278" r:id="rId21"/>
    <p:sldId id="292" r:id="rId22"/>
    <p:sldId id="325" r:id="rId23"/>
    <p:sldId id="312" r:id="rId24"/>
    <p:sldId id="296" r:id="rId25"/>
    <p:sldId id="315" r:id="rId26"/>
    <p:sldId id="318" r:id="rId27"/>
    <p:sldId id="263" r:id="rId28"/>
    <p:sldId id="316" r:id="rId29"/>
    <p:sldId id="317" r:id="rId30"/>
    <p:sldId id="319" r:id="rId31"/>
    <p:sldId id="320" r:id="rId32"/>
    <p:sldId id="321" r:id="rId33"/>
    <p:sldId id="324" r:id="rId34"/>
    <p:sldId id="265" r:id="rId35"/>
    <p:sldId id="266" r:id="rId36"/>
    <p:sldId id="267" r:id="rId37"/>
    <p:sldId id="268" r:id="rId38"/>
    <p:sldId id="269" r:id="rId39"/>
    <p:sldId id="272" r:id="rId40"/>
    <p:sldId id="274" r:id="rId41"/>
    <p:sldId id="275" r:id="rId42"/>
    <p:sldId id="299" r:id="rId43"/>
    <p:sldId id="326" r:id="rId44"/>
    <p:sldId id="280" r:id="rId45"/>
    <p:sldId id="286" r:id="rId46"/>
    <p:sldId id="323" r:id="rId47"/>
    <p:sldId id="285" r:id="rId48"/>
    <p:sldId id="287" r:id="rId49"/>
    <p:sldId id="289" r:id="rId50"/>
    <p:sldId id="290" r:id="rId51"/>
    <p:sldId id="328" r:id="rId52"/>
  </p:sldIdLst>
  <p:sldSz cx="18288000" cy="10287000"/>
  <p:notesSz cx="6858000" cy="9144000"/>
  <p:embeddedFontLst>
    <p:embeddedFont>
      <p:font typeface="Rubik" panose="020B0604020202020204" charset="-79"/>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0" roundtripDataSignature="AMtx7miNwt1TEujZQ42i3Wvj9+wGHmoc+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97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237" autoAdjust="0"/>
  </p:normalViewPr>
  <p:slideViewPr>
    <p:cSldViewPr snapToGrid="0">
      <p:cViewPr varScale="1">
        <p:scale>
          <a:sx n="35" d="100"/>
          <a:sy n="35" d="100"/>
        </p:scale>
        <p:origin x="1416" y="1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74"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7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he-IL" dirty="0"/>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he-IL" dirty="0"/>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panose="020B0604020202020204" pitchFamily="34" charset="0"/>
                <a:ea typeface="Calibri"/>
                <a:cs typeface="Arial" panose="020B060402020202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he-IL" dirty="0"/>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lvl1pPr>
              <a:defRPr>
                <a:latin typeface="Arial" panose="020B0604020202020204" pitchFamily="34" charset="0"/>
                <a:cs typeface="Arial" panose="020B0604020202020204" pitchFamily="34" charset="0"/>
              </a:defRPr>
            </a:lvl1pPr>
          </a:lstStyle>
          <a:p>
            <a:pPr algn="r">
              <a:buSzPts val="1200"/>
            </a:pPr>
            <a:fld id="{00000000-1234-1234-1234-123412341234}" type="slidenum">
              <a:rPr lang="en-US" sz="1200" smtClean="0">
                <a:solidFill>
                  <a:schemeClr val="dk1"/>
                </a:solidFill>
                <a:ea typeface="Calibri"/>
                <a:sym typeface="Calibri"/>
              </a:rPr>
              <a:pPr algn="r">
                <a:buSzPts val="1200"/>
              </a:pPr>
              <a:t>‹#›</a:t>
            </a:fld>
            <a:endParaRPr lang="en-US"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86" name="Google Shape;86;p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f655f32816_0_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he-IL"/>
          </a:p>
        </p:txBody>
      </p:sp>
      <p:sp>
        <p:nvSpPr>
          <p:cNvPr id="93" name="Google Shape;93;g3f655f32816_0_0:notes"/>
          <p:cNvSpPr txBox="1">
            <a:spLocks noGrp="1"/>
          </p:cNvSpPr>
          <p:nvPr>
            <p:ph type="body" idx="1"/>
          </p:nvPr>
        </p:nvSpPr>
        <p:spPr>
          <a:xfrm>
            <a:off x="914400" y="3251200"/>
            <a:ext cx="7315200" cy="3081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Arial" panose="020B0604020202020204" pitchFamily="34" charset="0"/>
              <a:cs typeface="Arial" panose="020B0604020202020204" pitchFamily="34" charset="0"/>
            </a:endParaRPr>
          </a:p>
        </p:txBody>
      </p:sp>
      <p:sp>
        <p:nvSpPr>
          <p:cNvPr id="94" name="Google Shape;94;g3f655f32816_0_0:notes"/>
          <p:cNvSpPr txBox="1">
            <a:spLocks noGrp="1"/>
          </p:cNvSpPr>
          <p:nvPr>
            <p:ph type="sldNum" idx="12"/>
          </p:nvPr>
        </p:nvSpPr>
        <p:spPr>
          <a:xfrm>
            <a:off x="5180013" y="6502400"/>
            <a:ext cx="3962400" cy="341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98" name="Google Shape;98;p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מסדרים מראש את הכיתה ויושבים במעגל (אפשר גם להזיז את הכיסאות הצידה ולהישאר בעמידה)</a:t>
            </a:r>
          </a:p>
          <a:p>
            <a:pPr marL="0" lvl="0" indent="0" algn="r" rtl="0">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תולים בארבע פינות הכיתה שלטים:🏃‍♂️ שמחה רגעית (פיתוי חומרי)🌱 אושר ארוך טווח (ערך/חוויה)🛒 צורך הכרחי💸 הוצאה </a:t>
            </a:r>
            <a:r>
              <a:rPr lang="he-IL" dirty="0" err="1">
                <a:latin typeface="Arial" panose="020B0604020202020204" pitchFamily="34" charset="0"/>
                <a:cs typeface="Arial" panose="020B0604020202020204" pitchFamily="34" charset="0"/>
              </a:rPr>
              <a:t>מיותרתהמשימה</a:t>
            </a:r>
            <a:r>
              <a:rPr lang="he-IL" dirty="0">
                <a:latin typeface="Arial" panose="020B0604020202020204" pitchFamily="34" charset="0"/>
                <a:cs typeface="Arial" panose="020B0604020202020204" pitchFamily="34" charset="0"/>
              </a:rPr>
              <a:t> והתנועה: המורה מציגה בכל סיבוב מוצר / שירות/ חוויה .  התלמידים קמים וממהרים לפינה שמייצגת לדעתם את הסיווג הנכון. </a:t>
            </a:r>
          </a:p>
          <a:p>
            <a:pPr marL="0" lvl="0" indent="0" algn="r" rtl="0">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אחרי שהתלמידים בחרו את הפינה המתאימה אני פותחת כמה דקות דיון. בדיון אני מדגישה את </a:t>
            </a:r>
            <a:r>
              <a:rPr lang="he-IL" dirty="0" err="1">
                <a:latin typeface="Arial" panose="020B0604020202020204" pitchFamily="34" charset="0"/>
                <a:cs typeface="Arial" panose="020B0604020202020204" pitchFamily="34" charset="0"/>
              </a:rPr>
              <a:t>החשיבושת</a:t>
            </a:r>
            <a:r>
              <a:rPr lang="he-IL" dirty="0">
                <a:latin typeface="Arial" panose="020B0604020202020204" pitchFamily="34" charset="0"/>
                <a:cs typeface="Arial" panose="020B0604020202020204" pitchFamily="34" charset="0"/>
              </a:rPr>
              <a:t> של סדר העדיפויות שמשתנים בין אחד לאחד. </a:t>
            </a:r>
          </a:p>
          <a:p>
            <a:pPr marL="0" lvl="0" indent="0" algn="r" rtl="0">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עימות בזירה: בכל סיבוב, נציג מכל פינה מקבל 30 שניות לשכנע את האחרים לעבור לפינה </a:t>
            </a:r>
            <a:r>
              <a:rPr lang="he-IL" dirty="0" err="1">
                <a:latin typeface="Arial" panose="020B0604020202020204" pitchFamily="34" charset="0"/>
                <a:cs typeface="Arial" panose="020B0604020202020204" pitchFamily="34" charset="0"/>
              </a:rPr>
              <a:t>שלו.סיכום</a:t>
            </a:r>
            <a:r>
              <a:rPr lang="he-IL" dirty="0">
                <a:latin typeface="Arial" panose="020B0604020202020204" pitchFamily="34" charset="0"/>
                <a:cs typeface="Arial" panose="020B0604020202020204" pitchFamily="34" charset="0"/>
              </a:rPr>
              <a:t> וחיבור לצרכנות: המשחק מייצר תנועה, מעורר דיון על מנגנוני פיתוי וסיפוק, וממחיש שסדרי עדיפויות כלכליים משתנים מאדם לאדם</a:t>
            </a:r>
          </a:p>
          <a:p>
            <a:pPr marL="0" lvl="0" indent="0" algn="r" rtl="0">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99" name="Google Shape;99;p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08" name="Google Shape;108;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228600" lvl="0" indent="-152400" algn="r" rtl="1">
              <a:lnSpc>
                <a:spcPct val="100000"/>
              </a:lnSpc>
              <a:spcBef>
                <a:spcPts val="0"/>
              </a:spcBef>
              <a:spcAft>
                <a:spcPts val="0"/>
              </a:spcAft>
              <a:buClr>
                <a:schemeClr val="dk1"/>
              </a:buClr>
              <a:buSzPts val="1200"/>
              <a:buFont typeface="Calibri"/>
              <a:buNone/>
            </a:pPr>
            <a:r>
              <a:rPr lang="he-IL" dirty="0">
                <a:latin typeface="Arial" panose="020B0604020202020204" pitchFamily="34" charset="0"/>
                <a:cs typeface="Arial" panose="020B0604020202020204" pitchFamily="34" charset="0"/>
              </a:rPr>
              <a:t>אני מציגה את הכרטיסיות אחת אחרי השנייה והתלמידים קופצים לפינה שלדעת מתארת את האלמנט שמיוצג על הלוח. </a:t>
            </a:r>
          </a:p>
          <a:p>
            <a:pPr marL="228600" lvl="0" indent="-152400" algn="r" rtl="1">
              <a:lnSpc>
                <a:spcPct val="100000"/>
              </a:lnSpc>
              <a:spcBef>
                <a:spcPts val="0"/>
              </a:spcBef>
              <a:spcAft>
                <a:spcPts val="0"/>
              </a:spcAft>
              <a:buClr>
                <a:schemeClr val="dk1"/>
              </a:buClr>
              <a:buSzPts val="1200"/>
              <a:buFont typeface="Calibri"/>
              <a:buNone/>
            </a:pPr>
            <a:r>
              <a:rPr lang="he-IL" dirty="0">
                <a:latin typeface="Arial" panose="020B0604020202020204" pitchFamily="34" charset="0"/>
                <a:cs typeface="Arial" panose="020B0604020202020204" pitchFamily="34" charset="0"/>
              </a:rPr>
              <a:t>עם סיום כל הפריטים אני פותחת דיון לגבי הבחירה של כל אחד ואחת. ושואלת שאלות :</a:t>
            </a:r>
          </a:p>
          <a:p>
            <a:pPr marL="228600" lvl="0" indent="-152400" algn="r" rtl="1">
              <a:lnSpc>
                <a:spcPct val="100000"/>
              </a:lnSpc>
              <a:spcBef>
                <a:spcPts val="0"/>
              </a:spcBef>
              <a:spcAft>
                <a:spcPts val="0"/>
              </a:spcAft>
              <a:buClr>
                <a:schemeClr val="dk1"/>
              </a:buClr>
              <a:buSzPts val="1200"/>
              <a:buFont typeface="Calibri"/>
              <a:buNone/>
            </a:pPr>
            <a:r>
              <a:rPr lang="he-IL" dirty="0">
                <a:latin typeface="Arial" panose="020B0604020202020204" pitchFamily="34" charset="0"/>
                <a:cs typeface="Arial" panose="020B0604020202020204" pitchFamily="34" charset="0"/>
              </a:rPr>
              <a:t>מה הדבר הכי מעניין ששמתם לב אליו בהפעלה ?</a:t>
            </a:r>
          </a:p>
          <a:p>
            <a:pPr marL="228600" lvl="0" indent="-152400" algn="r" rtl="1">
              <a:lnSpc>
                <a:spcPct val="100000"/>
              </a:lnSpc>
              <a:spcBef>
                <a:spcPts val="0"/>
              </a:spcBef>
              <a:spcAft>
                <a:spcPts val="0"/>
              </a:spcAft>
              <a:buClr>
                <a:schemeClr val="dk1"/>
              </a:buClr>
              <a:buSzPts val="1200"/>
              <a:buFont typeface="Calibri"/>
              <a:buNone/>
            </a:pPr>
            <a:r>
              <a:rPr lang="he-IL" dirty="0">
                <a:latin typeface="Arial" panose="020B0604020202020204" pitchFamily="34" charset="0"/>
                <a:cs typeface="Arial" panose="020B0604020202020204" pitchFamily="34" charset="0"/>
              </a:rPr>
              <a:t>האם היה איזשהו עימות או דיון </a:t>
            </a:r>
            <a:r>
              <a:rPr lang="he-IL" dirty="0" err="1">
                <a:latin typeface="Arial" panose="020B0604020202020204" pitchFamily="34" charset="0"/>
                <a:cs typeface="Arial" panose="020B0604020202020204" pitchFamily="34" charset="0"/>
              </a:rPr>
              <a:t>באיזהו</a:t>
            </a:r>
            <a:r>
              <a:rPr lang="he-IL" dirty="0">
                <a:latin typeface="Arial" panose="020B0604020202020204" pitchFamily="34" charset="0"/>
                <a:cs typeface="Arial" panose="020B0604020202020204" pitchFamily="34" charset="0"/>
              </a:rPr>
              <a:t> שלב בהפעלה לגבי חילוקי דעות ביניכם לבין מישהו מהכיתה ?</a:t>
            </a:r>
          </a:p>
          <a:p>
            <a:pPr marL="228600" lvl="0" indent="-152400" algn="r" rtl="1">
              <a:lnSpc>
                <a:spcPct val="100000"/>
              </a:lnSpc>
              <a:spcBef>
                <a:spcPts val="0"/>
              </a:spcBef>
              <a:spcAft>
                <a:spcPts val="0"/>
              </a:spcAft>
              <a:buClr>
                <a:schemeClr val="dk1"/>
              </a:buClr>
              <a:buSzPts val="1200"/>
              <a:buFont typeface="Calibri"/>
              <a:buNone/>
            </a:pPr>
            <a:r>
              <a:rPr lang="he-IL" dirty="0">
                <a:latin typeface="Arial" panose="020B0604020202020204" pitchFamily="34" charset="0"/>
                <a:cs typeface="Arial" panose="020B0604020202020204" pitchFamily="34" charset="0"/>
              </a:rPr>
              <a:t>האם ניסיתם לשכנע חבר/ חברה להיות איתכם באותה פינה כשהוצג אלמנט מסוים? </a:t>
            </a:r>
          </a:p>
          <a:p>
            <a:pPr marL="228600" lvl="0" indent="-152400" algn="r" rtl="1">
              <a:lnSpc>
                <a:spcPct val="100000"/>
              </a:lnSpc>
              <a:spcBef>
                <a:spcPts val="0"/>
              </a:spcBef>
              <a:spcAft>
                <a:spcPts val="0"/>
              </a:spcAft>
              <a:buClr>
                <a:schemeClr val="dk1"/>
              </a:buClr>
              <a:buSzPts val="1200"/>
              <a:buFont typeface="Calibri"/>
              <a:buNone/>
            </a:pPr>
            <a:endParaRPr lang="he-IL" dirty="0">
              <a:latin typeface="Arial" panose="020B0604020202020204" pitchFamily="34" charset="0"/>
              <a:cs typeface="Arial" panose="020B0604020202020204" pitchFamily="34" charset="0"/>
            </a:endParaRPr>
          </a:p>
          <a:p>
            <a:pPr marL="228600" lvl="0" indent="-152400" algn="r" rtl="1">
              <a:lnSpc>
                <a:spcPct val="100000"/>
              </a:lnSpc>
              <a:spcBef>
                <a:spcPts val="0"/>
              </a:spcBef>
              <a:spcAft>
                <a:spcPts val="0"/>
              </a:spcAft>
              <a:buClr>
                <a:schemeClr val="dk1"/>
              </a:buClr>
              <a:buSzPts val="1200"/>
              <a:buFont typeface="Calibri"/>
              <a:buNone/>
            </a:pPr>
            <a:endParaRPr dirty="0">
              <a:latin typeface="Arial" panose="020B0604020202020204" pitchFamily="34" charset="0"/>
              <a:cs typeface="Arial" panose="020B0604020202020204" pitchFamily="34" charset="0"/>
            </a:endParaRPr>
          </a:p>
        </p:txBody>
      </p:sp>
      <p:sp>
        <p:nvSpPr>
          <p:cNvPr id="109" name="Google Shape;109;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26" name="Google Shape;126;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ממשיכה עם ההפעלה </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כאשר המצגת פתוחה עם הדברים והמחירים שלהם. </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אני נותנת לכל תלמיד כסף דמיוני בסך 500 ₪ </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שלב 1: </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פורסת על השולחן באמצע את </a:t>
            </a:r>
            <a:r>
              <a:rPr lang="he-IL" dirty="0" err="1">
                <a:latin typeface="Arial" panose="020B0604020202020204" pitchFamily="34" charset="0"/>
                <a:cs typeface="Arial" panose="020B0604020202020204" pitchFamily="34" charset="0"/>
              </a:rPr>
              <a:t>הכרטיסי</a:t>
            </a:r>
            <a:r>
              <a:rPr lang="he-IL" dirty="0">
                <a:latin typeface="Arial" panose="020B0604020202020204" pitchFamily="34" charset="0"/>
                <a:cs typeface="Arial" panose="020B0604020202020204" pitchFamily="34" charset="0"/>
              </a:rPr>
              <a:t> מחירון מודפסים, שלושה מכל אחד .</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התלמידים צריכים להרכיב את "סל הקניות" שלהם עד לתקציב ה-500 ₪.הדרישה המרכזית: לרשום לצד כל בחירה – על איזה מוצר/חוויה הם נאלצו לוותר בגלל המגבלה התקציבית.</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שלב שני: דיון </a:t>
            </a:r>
          </a:p>
          <a:p>
            <a:pPr marL="228600" lvl="0" indent="-228600" algn="r" rtl="1">
              <a:lnSpc>
                <a:spcPct val="100000"/>
              </a:lnSpc>
              <a:spcBef>
                <a:spcPts val="0"/>
              </a:spcBef>
              <a:spcAft>
                <a:spcPts val="0"/>
              </a:spcAft>
              <a:buSzPts val="1400"/>
              <a:buFont typeface="+mj-lt"/>
              <a:buAutoNum type="arabicPeriod"/>
            </a:pPr>
            <a:r>
              <a:rPr lang="he-IL" dirty="0">
                <a:latin typeface="Arial" panose="020B0604020202020204" pitchFamily="34" charset="0"/>
                <a:cs typeface="Arial" panose="020B0604020202020204" pitchFamily="34" charset="0"/>
              </a:rPr>
              <a:t>האם אתם מרוצים מהבחירה ?</a:t>
            </a:r>
          </a:p>
          <a:p>
            <a:pPr marL="228600" lvl="0" indent="-228600" algn="r" rtl="1">
              <a:lnSpc>
                <a:spcPct val="100000"/>
              </a:lnSpc>
              <a:spcBef>
                <a:spcPts val="0"/>
              </a:spcBef>
              <a:spcAft>
                <a:spcPts val="0"/>
              </a:spcAft>
              <a:buSzPts val="1400"/>
              <a:buFont typeface="+mj-lt"/>
              <a:buAutoNum type="arabicPeriod"/>
            </a:pPr>
            <a:r>
              <a:rPr lang="he-IL" dirty="0">
                <a:latin typeface="Arial" panose="020B0604020202020204" pitchFamily="34" charset="0"/>
                <a:cs typeface="Arial" panose="020B0604020202020204" pitchFamily="34" charset="0"/>
              </a:rPr>
              <a:t>האם התחרטתם?</a:t>
            </a:r>
          </a:p>
          <a:p>
            <a:pPr marL="228600" lvl="0" indent="-228600" algn="r" rtl="1">
              <a:lnSpc>
                <a:spcPct val="100000"/>
              </a:lnSpc>
              <a:spcBef>
                <a:spcPts val="0"/>
              </a:spcBef>
              <a:spcAft>
                <a:spcPts val="0"/>
              </a:spcAft>
              <a:buSzPts val="1400"/>
              <a:buFont typeface="+mj-lt"/>
              <a:buAutoNum type="arabicPeriod"/>
            </a:pPr>
            <a:r>
              <a:rPr lang="he-IL" dirty="0">
                <a:latin typeface="Arial" panose="020B0604020202020204" pitchFamily="34" charset="0"/>
                <a:cs typeface="Arial" panose="020B0604020202020204" pitchFamily="34" charset="0"/>
              </a:rPr>
              <a:t>האם תרצו להחליף עם מישהו אחר מהכיתה מה שהוא קנה ?</a:t>
            </a:r>
          </a:p>
          <a:p>
            <a:pPr marL="228600" lvl="0" indent="-228600" algn="r" rtl="1">
              <a:lnSpc>
                <a:spcPct val="100000"/>
              </a:lnSpc>
              <a:spcBef>
                <a:spcPts val="0"/>
              </a:spcBef>
              <a:spcAft>
                <a:spcPts val="0"/>
              </a:spcAft>
              <a:buSzPts val="1400"/>
              <a:buFont typeface="+mj-lt"/>
              <a:buAutoNum type="arabicPeriod"/>
            </a:pPr>
            <a:r>
              <a:rPr lang="he-IL" dirty="0">
                <a:latin typeface="Arial" panose="020B0604020202020204" pitchFamily="34" charset="0"/>
                <a:cs typeface="Arial" panose="020B0604020202020204" pitchFamily="34" charset="0"/>
              </a:rPr>
              <a:t>כמה הייתם משלמים כדי לקבל משהו אחר שחשוב לכם?</a:t>
            </a:r>
          </a:p>
          <a:p>
            <a:pPr marL="228600" lvl="0" indent="-228600" algn="r" rtl="1">
              <a:lnSpc>
                <a:spcPct val="100000"/>
              </a:lnSpc>
              <a:spcBef>
                <a:spcPts val="0"/>
              </a:spcBef>
              <a:spcAft>
                <a:spcPts val="0"/>
              </a:spcAft>
              <a:buSzPts val="1400"/>
              <a:buFont typeface="+mj-lt"/>
              <a:buAutoNum type="arabicPeriod"/>
            </a:pPr>
            <a:r>
              <a:rPr lang="he-IL" dirty="0">
                <a:latin typeface="Arial" panose="020B0604020202020204" pitchFamily="34" charset="0"/>
                <a:cs typeface="Arial" panose="020B0604020202020204" pitchFamily="34" charset="0"/>
              </a:rPr>
              <a:t>באיזה מחיר הייתם מוותרים על מה שיש לכם לטובת </a:t>
            </a:r>
            <a:r>
              <a:rPr lang="he-IL" dirty="0" err="1">
                <a:latin typeface="Arial" panose="020B0604020202020204" pitchFamily="34" charset="0"/>
                <a:cs typeface="Arial" panose="020B0604020202020204" pitchFamily="34" charset="0"/>
              </a:rPr>
              <a:t>מישהן</a:t>
            </a:r>
            <a:r>
              <a:rPr lang="he-IL" dirty="0">
                <a:latin typeface="Arial" panose="020B0604020202020204" pitchFamily="34" charset="0"/>
                <a:cs typeface="Arial" panose="020B0604020202020204" pitchFamily="34" charset="0"/>
              </a:rPr>
              <a:t> אחר שמבקש מאוד את הדבר ?</a:t>
            </a:r>
          </a:p>
          <a:p>
            <a:pPr marL="228600" lvl="0" indent="-228600" algn="r" rtl="1">
              <a:lnSpc>
                <a:spcPct val="100000"/>
              </a:lnSpc>
              <a:spcBef>
                <a:spcPts val="0"/>
              </a:spcBef>
              <a:spcAft>
                <a:spcPts val="0"/>
              </a:spcAft>
              <a:buSzPts val="1400"/>
              <a:buFont typeface="+mj-lt"/>
              <a:buAutoNum type="arabicPeriod"/>
            </a:pPr>
            <a:r>
              <a:rPr lang="he-IL" dirty="0">
                <a:latin typeface="Arial" panose="020B0604020202020204" pitchFamily="34" charset="0"/>
                <a:cs typeface="Arial" panose="020B0604020202020204" pitchFamily="34" charset="0"/>
              </a:rPr>
              <a:t>האם </a:t>
            </a:r>
            <a:r>
              <a:rPr lang="he-IL" dirty="0" err="1">
                <a:latin typeface="Arial" panose="020B0604020202020204" pitchFamily="34" charset="0"/>
                <a:cs typeface="Arial" panose="020B0604020202020204" pitchFamily="34" charset="0"/>
              </a:rPr>
              <a:t>הויתור</a:t>
            </a:r>
            <a:r>
              <a:rPr lang="he-IL" dirty="0">
                <a:latin typeface="Arial" panose="020B0604020202020204" pitchFamily="34" charset="0"/>
                <a:cs typeface="Arial" panose="020B0604020202020204" pitchFamily="34" charset="0"/>
              </a:rPr>
              <a:t> שביצעתם היה על שמחה רגעית או על אושר ארוך טווח? האם הרגשתם שסכום הכסף המוגבל הכריח אתכם לדייק את מה שבאמת חשוב לכם?</a:t>
            </a:r>
          </a:p>
          <a:p>
            <a:pPr marL="228600" lvl="0" indent="-228600" algn="r" rtl="1">
              <a:lnSpc>
                <a:spcPct val="100000"/>
              </a:lnSpc>
              <a:spcBef>
                <a:spcPts val="0"/>
              </a:spcBef>
              <a:spcAft>
                <a:spcPts val="0"/>
              </a:spcAft>
              <a:buSzPts val="1400"/>
              <a:buFont typeface="+mj-lt"/>
              <a:buAutoNum type="arabicPeriod"/>
            </a:pPr>
            <a:r>
              <a:rPr lang="he-IL" dirty="0">
                <a:latin typeface="Arial" panose="020B0604020202020204" pitchFamily="34" charset="0"/>
                <a:cs typeface="Arial" panose="020B0604020202020204" pitchFamily="34" charset="0"/>
              </a:rPr>
              <a:t>ממה מורכב סל הקניות שלכם ? על שמחה רגעית או על אושר ?</a:t>
            </a:r>
          </a:p>
          <a:p>
            <a:pPr marL="228600" lvl="0" indent="-228600" algn="r" rtl="1">
              <a:lnSpc>
                <a:spcPct val="100000"/>
              </a:lnSpc>
              <a:spcBef>
                <a:spcPts val="0"/>
              </a:spcBef>
              <a:spcAft>
                <a:spcPts val="0"/>
              </a:spcAft>
              <a:buSzPts val="1400"/>
              <a:buFont typeface="+mj-lt"/>
              <a:buAutoNum type="arabicPeriod"/>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127" name="Google Shape;127;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he-IL" dirty="0">
                <a:latin typeface="Arial" panose="020B0604020202020204" pitchFamily="34" charset="0"/>
                <a:cs typeface="Arial" panose="020B0604020202020204" pitchFamily="34" charset="0"/>
              </a:rPr>
              <a:t>כפי שראינו בדוגמאות ישנם דברים שגורמים לנו להיות שמחים מאוד אבל עם הזמן השמחה הזאת מתאדה וחולפת. כמו למשל לאכול מתוק, לעשות קניות </a:t>
            </a:r>
            <a:r>
              <a:rPr lang="he-IL" dirty="0" err="1">
                <a:latin typeface="Arial" panose="020B0604020202020204" pitchFamily="34" charset="0"/>
                <a:cs typeface="Arial" panose="020B0604020202020204" pitchFamily="34" charset="0"/>
              </a:rPr>
              <a:t>וכו</a:t>
            </a:r>
            <a:r>
              <a:rPr lang="he-IL" dirty="0">
                <a:latin typeface="Arial" panose="020B0604020202020204" pitchFamily="34" charset="0"/>
                <a:cs typeface="Arial" panose="020B0604020202020204" pitchFamily="34" charset="0"/>
              </a:rPr>
              <a:t>'. לעומת זאת יש דברים שגורמים לנו אושר שמתמשך ולא מתאדה כמו למשל </a:t>
            </a:r>
            <a:r>
              <a:rPr lang="he-IL" dirty="0" err="1">
                <a:latin typeface="Arial" panose="020B0604020202020204" pitchFamily="34" charset="0"/>
                <a:cs typeface="Arial" panose="020B0604020202020204" pitchFamily="34" charset="0"/>
              </a:rPr>
              <a:t>המשפחהף</a:t>
            </a:r>
            <a:r>
              <a:rPr lang="he-IL" dirty="0">
                <a:latin typeface="Arial" panose="020B0604020202020204" pitchFamily="34" charset="0"/>
                <a:cs typeface="Arial" panose="020B0604020202020204" pitchFamily="34" charset="0"/>
              </a:rPr>
              <a:t> האהבה, השקט הפנימי, חברות ודברים שיש בהם משמעות וסיפוק </a:t>
            </a:r>
          </a:p>
          <a:p>
            <a:pPr algn="r" rtl="1"/>
            <a:endParaRPr lang="he-IL" dirty="0">
              <a:latin typeface="Arial" panose="020B0604020202020204" pitchFamily="34" charset="0"/>
              <a:cs typeface="Arial" panose="020B0604020202020204" pitchFamily="34" charset="0"/>
            </a:endParaRPr>
          </a:p>
          <a:p>
            <a:pPr algn="r" rtl="1"/>
            <a:r>
              <a:rPr lang="he-IL" dirty="0">
                <a:latin typeface="Arial" panose="020B0604020202020204" pitchFamily="34" charset="0"/>
                <a:cs typeface="Arial" panose="020B0604020202020204" pitchFamily="34" charset="0"/>
              </a:rPr>
              <a:t>שמחה רגעית: </a:t>
            </a:r>
            <a:r>
              <a:rPr lang="en-US" dirty="0">
                <a:latin typeface="Arial" panose="020B0604020202020204" pitchFamily="34" charset="0"/>
                <a:cs typeface="Arial" panose="020B0604020202020204" pitchFamily="34" charset="0"/>
              </a:rPr>
              <a:t> </a:t>
            </a:r>
            <a:r>
              <a:rPr lang="he-IL" dirty="0">
                <a:latin typeface="Arial" panose="020B0604020202020204" pitchFamily="34" charset="0"/>
                <a:cs typeface="Arial" panose="020B0604020202020204" pitchFamily="34" charset="0"/>
              </a:rPr>
              <a:t>רגש חולף, קצר מועד ועוצמתי, המתעורר עקב אירוע מסוים, </a:t>
            </a:r>
            <a:r>
              <a:rPr lang="he-IL" dirty="0" err="1">
                <a:latin typeface="Arial" panose="020B0604020202020204" pitchFamily="34" charset="0"/>
                <a:cs typeface="Arial" panose="020B0604020202020204" pitchFamily="34" charset="0"/>
              </a:rPr>
              <a:t>חויה</a:t>
            </a:r>
            <a:r>
              <a:rPr lang="he-IL" dirty="0">
                <a:latin typeface="Arial" panose="020B0604020202020204" pitchFamily="34" charset="0"/>
                <a:cs typeface="Arial" panose="020B0604020202020204" pitchFamily="34" charset="0"/>
              </a:rPr>
              <a:t> נקודתית או גירוי חיצוני חולף.</a:t>
            </a:r>
          </a:p>
          <a:p>
            <a:pPr algn="r" rtl="1"/>
            <a:r>
              <a:rPr lang="he-IL" dirty="0">
                <a:latin typeface="Arial" panose="020B0604020202020204" pitchFamily="34" charset="0"/>
                <a:cs typeface="Arial" panose="020B0604020202020204" pitchFamily="34" charset="0"/>
              </a:rPr>
              <a:t>אושר </a:t>
            </a:r>
            <a:r>
              <a:rPr lang="en-US" dirty="0">
                <a:latin typeface="Arial" panose="020B0604020202020204" pitchFamily="34" charset="0"/>
                <a:cs typeface="Arial" panose="020B0604020202020204" pitchFamily="34" charset="0"/>
              </a:rPr>
              <a:t>: </a:t>
            </a:r>
            <a:r>
              <a:rPr lang="he-IL" dirty="0">
                <a:latin typeface="Arial" panose="020B0604020202020204" pitchFamily="34" charset="0"/>
                <a:cs typeface="Arial" panose="020B0604020202020204" pitchFamily="34" charset="0"/>
              </a:rPr>
              <a:t>תחושה עמוקה ויציבה לאורך זמן של שביעות רצון כללית מהחיים, משמעות, מימוש עצמי וחוסן נפשי.</a:t>
            </a:r>
          </a:p>
          <a:p>
            <a:pPr algn="r" rtl="1"/>
            <a:endParaRPr lang="he-IL" dirty="0">
              <a:latin typeface="Arial" panose="020B0604020202020204" pitchFamily="34" charset="0"/>
              <a:cs typeface="Arial" panose="020B0604020202020204" pitchFamily="34" charset="0"/>
            </a:endParaRPr>
          </a:p>
          <a:p>
            <a:pPr algn="r" rtl="1"/>
            <a:r>
              <a:rPr lang="he-IL" dirty="0">
                <a:latin typeface="Arial" panose="020B0604020202020204" pitchFamily="34" charset="0"/>
                <a:cs typeface="Arial" panose="020B0604020202020204" pitchFamily="34" charset="0"/>
              </a:rPr>
              <a:t>לפעמים אומרים למשל אם יהיה לי רכב זה, אם יהיה לי בית, אם אני אקנה שמלה ... ברגע שקונים לוקח לנו איזה חודש ואז המשחה חולפת </a:t>
            </a:r>
          </a:p>
          <a:p>
            <a:pPr algn="r" rtl="1"/>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ea typeface="Calibri"/>
                <a:sym typeface="Calibri"/>
              </a:rPr>
              <a:t>7</a:t>
            </a:fld>
            <a:endParaRPr lang="en-US" sz="1200" b="0" i="0" u="none" strike="noStrike" cap="none" dirty="0">
              <a:solidFill>
                <a:schemeClr val="dk1"/>
              </a:solidFill>
              <a:ea typeface="Calibri"/>
              <a:sym typeface="Calibri"/>
            </a:endParaRPr>
          </a:p>
        </p:txBody>
      </p:sp>
    </p:spTree>
    <p:extLst>
      <p:ext uri="{BB962C8B-B14F-4D97-AF65-F5344CB8AC3E}">
        <p14:creationId xmlns:p14="http://schemas.microsoft.com/office/powerpoint/2010/main" val="658957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he-IL" dirty="0">
                <a:latin typeface="Arial" panose="020B0604020202020204" pitchFamily="34" charset="0"/>
                <a:cs typeface="Arial" panose="020B0604020202020204" pitchFamily="34" charset="0"/>
              </a:rPr>
              <a:t>על פי המודל </a:t>
            </a:r>
            <a:r>
              <a:rPr lang="he-IL" dirty="0" err="1">
                <a:latin typeface="Arial" panose="020B0604020202020204" pitchFamily="34" charset="0"/>
                <a:cs typeface="Arial" panose="020B0604020202020204" pitchFamily="34" charset="0"/>
              </a:rPr>
              <a:t>שוויטאל</a:t>
            </a:r>
            <a:r>
              <a:rPr lang="he-IL" dirty="0">
                <a:latin typeface="Arial" panose="020B0604020202020204" pitchFamily="34" charset="0"/>
                <a:cs typeface="Arial" panose="020B0604020202020204" pitchFamily="34" charset="0"/>
              </a:rPr>
              <a:t> הנגישה ויזואלית, האושר שלנו נקבע על ידי שלושה מרכיבים מרכזיים, המכונים לעיתים "עוגת האושר"</a:t>
            </a:r>
          </a:p>
          <a:p>
            <a:pPr algn="r" rtl="1"/>
            <a:endParaRPr lang="he-IL" dirty="0">
              <a:latin typeface="Arial" panose="020B0604020202020204" pitchFamily="34" charset="0"/>
              <a:cs typeface="Arial" panose="020B0604020202020204" pitchFamily="34" charset="0"/>
            </a:endParaRPr>
          </a:p>
          <a:p>
            <a:pPr algn="r" rtl="1"/>
            <a:r>
              <a:rPr lang="he-IL" dirty="0">
                <a:latin typeface="Arial" panose="020B0604020202020204" pitchFamily="34" charset="0"/>
                <a:cs typeface="Arial" panose="020B0604020202020204" pitchFamily="34" charset="0"/>
              </a:rPr>
              <a:t>  גנטיקה - מרכיבים גנטיים שנולדנו איתם והאופי שלנו כבני אדם.</a:t>
            </a:r>
          </a:p>
          <a:p>
            <a:pPr algn="r" rtl="1"/>
            <a:endParaRPr lang="he-IL" dirty="0">
              <a:latin typeface="Arial" panose="020B0604020202020204" pitchFamily="34" charset="0"/>
              <a:cs typeface="Arial" panose="020B0604020202020204" pitchFamily="34" charset="0"/>
            </a:endParaRPr>
          </a:p>
          <a:p>
            <a:pPr algn="r" rtl="1"/>
            <a:r>
              <a:rPr lang="he-IL" dirty="0">
                <a:latin typeface="Arial" panose="020B0604020202020204" pitchFamily="34" charset="0"/>
                <a:cs typeface="Arial" panose="020B0604020202020204" pitchFamily="34" charset="0"/>
              </a:rPr>
              <a:t> בחירה אישית - פעולות אישיות שמבצע האדם. למשל: היכולת להכיר תודה, לסלוח, להיות אופטימי, לחגוג ניצחונות קטנים, להציב מטרות ולהתחייב לבצען.</a:t>
            </a:r>
          </a:p>
          <a:p>
            <a:pPr algn="r" rtl="1"/>
            <a:endParaRPr lang="he-IL" dirty="0">
              <a:latin typeface="Arial" panose="020B0604020202020204" pitchFamily="34" charset="0"/>
              <a:cs typeface="Arial" panose="020B0604020202020204" pitchFamily="34" charset="0"/>
            </a:endParaRPr>
          </a:p>
          <a:p>
            <a:pPr algn="r" rtl="1"/>
            <a:endParaRPr lang="he-IL" dirty="0">
              <a:latin typeface="Arial" panose="020B0604020202020204" pitchFamily="34" charset="0"/>
              <a:cs typeface="Arial" panose="020B0604020202020204" pitchFamily="34" charset="0"/>
            </a:endParaRPr>
          </a:p>
          <a:p>
            <a:pPr algn="r" rtl="1"/>
            <a:r>
              <a:rPr lang="he-IL" dirty="0">
                <a:latin typeface="Arial" panose="020B0604020202020204" pitchFamily="34" charset="0"/>
                <a:cs typeface="Arial" panose="020B0604020202020204" pitchFamily="34" charset="0"/>
              </a:rPr>
              <a:t>  נסיבות חיים - כל מה שקורה מסביבי ואינו בשליטתי (בריאות, מקום מגורים, מראה...)</a:t>
            </a:r>
          </a:p>
          <a:p>
            <a:pPr algn="r" rtl="1"/>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8</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342957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9F85C78E-E3CE-5C7D-B20F-1DB13FE1E0A1}"/>
            </a:ext>
          </a:extLst>
        </p:cNvPr>
        <p:cNvGrpSpPr/>
        <p:nvPr/>
      </p:nvGrpSpPr>
      <p:grpSpPr>
        <a:xfrm>
          <a:off x="0" y="0"/>
          <a:ext cx="0" cy="0"/>
          <a:chOff x="0" y="0"/>
          <a:chExt cx="0" cy="0"/>
        </a:xfrm>
      </p:grpSpPr>
      <p:sp>
        <p:nvSpPr>
          <p:cNvPr id="399" name="Google Shape;399;p22:notes">
            <a:extLst>
              <a:ext uri="{FF2B5EF4-FFF2-40B4-BE49-F238E27FC236}">
                <a16:creationId xmlns:a16="http://schemas.microsoft.com/office/drawing/2014/main" id="{57CB3251-AE62-FD43-1C0D-4F24B002B604}"/>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0" name="Google Shape;400;p22:notes">
            <a:extLst>
              <a:ext uri="{FF2B5EF4-FFF2-40B4-BE49-F238E27FC236}">
                <a16:creationId xmlns:a16="http://schemas.microsoft.com/office/drawing/2014/main" id="{8A2A1A65-B5FA-F6AA-EAC6-AA538A0837CC}"/>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401" name="Google Shape;401;p22:notes">
            <a:extLst>
              <a:ext uri="{FF2B5EF4-FFF2-40B4-BE49-F238E27FC236}">
                <a16:creationId xmlns:a16="http://schemas.microsoft.com/office/drawing/2014/main" id="{DA60EA8F-7A6D-DF07-2CC7-2F1537A3B9CC}"/>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02" name="Google Shape;402;p22:notes">
            <a:extLst>
              <a:ext uri="{FF2B5EF4-FFF2-40B4-BE49-F238E27FC236}">
                <a16:creationId xmlns:a16="http://schemas.microsoft.com/office/drawing/2014/main" id="{4B34E924-A6C0-8E50-EF79-4AD6C381E112}"/>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p:txBody>
      </p:sp>
      <p:sp>
        <p:nvSpPr>
          <p:cNvPr id="403" name="Google Shape;403;p22:notes">
            <a:extLst>
              <a:ext uri="{FF2B5EF4-FFF2-40B4-BE49-F238E27FC236}">
                <a16:creationId xmlns:a16="http://schemas.microsoft.com/office/drawing/2014/main" id="{F8931DA3-0884-B165-A72E-8EA571887800}"/>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4" name="Google Shape;404;p22:notes">
            <a:extLst>
              <a:ext uri="{FF2B5EF4-FFF2-40B4-BE49-F238E27FC236}">
                <a16:creationId xmlns:a16="http://schemas.microsoft.com/office/drawing/2014/main" id="{B3DACDB7-1D7C-451F-AA03-D2E917ECF94D}"/>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extLst>
      <p:ext uri="{BB962C8B-B14F-4D97-AF65-F5344CB8AC3E}">
        <p14:creationId xmlns:p14="http://schemas.microsoft.com/office/powerpoint/2010/main" val="2891591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buNone/>
            </a:pPr>
            <a:r>
              <a:rPr lang="he-IL" b="1" dirty="0">
                <a:latin typeface="Arial" panose="020B0604020202020204" pitchFamily="34" charset="0"/>
                <a:cs typeface="Arial" panose="020B0604020202020204" pitchFamily="34" charset="0"/>
              </a:rPr>
              <a:t>הסבר למורה (לפי ספרה "המדריך לאושר"):</a:t>
            </a:r>
            <a:endParaRPr lang="he-IL" dirty="0">
              <a:latin typeface="Arial" panose="020B0604020202020204" pitchFamily="34" charset="0"/>
              <a:cs typeface="Arial" panose="020B0604020202020204" pitchFamily="34" charset="0"/>
            </a:endParaRP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50% גנטיקה (</a:t>
            </a:r>
            <a:r>
              <a:rPr lang="he-IL" b="1" dirty="0" err="1">
                <a:latin typeface="Arial" panose="020B0604020202020204" pitchFamily="34" charset="0"/>
                <a:cs typeface="Arial" panose="020B0604020202020204" pitchFamily="34" charset="0"/>
              </a:rPr>
              <a:t>Set</a:t>
            </a:r>
            <a:r>
              <a:rPr lang="he-IL" b="1" dirty="0">
                <a:latin typeface="Arial" panose="020B0604020202020204" pitchFamily="34" charset="0"/>
                <a:cs typeface="Arial" panose="020B0604020202020204" pitchFamily="34" charset="0"/>
              </a:rPr>
              <a:t> </a:t>
            </a:r>
            <a:r>
              <a:rPr lang="he-IL" b="1" dirty="0" err="1">
                <a:latin typeface="Arial" panose="020B0604020202020204" pitchFamily="34" charset="0"/>
                <a:cs typeface="Arial" panose="020B0604020202020204" pitchFamily="34" charset="0"/>
              </a:rPr>
              <a:t>Point</a:t>
            </a:r>
            <a:r>
              <a:rPr lang="he-IL" b="1" dirty="0">
                <a:latin typeface="Arial" panose="020B0604020202020204" pitchFamily="34" charset="0"/>
                <a:cs typeface="Arial" panose="020B0604020202020204" pitchFamily="34" charset="0"/>
              </a:rPr>
              <a:t>):</a:t>
            </a:r>
            <a:r>
              <a:rPr lang="he-IL" dirty="0">
                <a:latin typeface="Arial" panose="020B0604020202020204" pitchFamily="34" charset="0"/>
                <a:cs typeface="Arial" panose="020B0604020202020204" pitchFamily="34" charset="0"/>
              </a:rPr>
              <a:t> לכל אדם יש נקודת מוצא גנטית של אושר שאליה הוא נוטה לחזור (לטוב ולרע).</a:t>
            </a: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40% פעולות מכוונות (</a:t>
            </a:r>
            <a:r>
              <a:rPr lang="he-IL" b="1" dirty="0" err="1">
                <a:latin typeface="Arial" panose="020B0604020202020204" pitchFamily="34" charset="0"/>
                <a:cs typeface="Arial" panose="020B0604020202020204" pitchFamily="34" charset="0"/>
              </a:rPr>
              <a:t>Intentional</a:t>
            </a:r>
            <a:r>
              <a:rPr lang="he-IL" b="1" dirty="0">
                <a:latin typeface="Arial" panose="020B0604020202020204" pitchFamily="34" charset="0"/>
                <a:cs typeface="Arial" panose="020B0604020202020204" pitchFamily="34" charset="0"/>
              </a:rPr>
              <a:t> </a:t>
            </a:r>
            <a:r>
              <a:rPr lang="he-IL" b="1" dirty="0" err="1">
                <a:latin typeface="Arial" panose="020B0604020202020204" pitchFamily="34" charset="0"/>
                <a:cs typeface="Arial" panose="020B0604020202020204" pitchFamily="34" charset="0"/>
              </a:rPr>
              <a:t>Activities</a:t>
            </a:r>
            <a:r>
              <a:rPr lang="he-IL" b="1" dirty="0">
                <a:latin typeface="Arial" panose="020B0604020202020204" pitchFamily="34" charset="0"/>
                <a:cs typeface="Arial" panose="020B0604020202020204" pitchFamily="34" charset="0"/>
              </a:rPr>
              <a:t>):</a:t>
            </a:r>
            <a:r>
              <a:rPr lang="he-IL" dirty="0">
                <a:latin typeface="Arial" panose="020B0604020202020204" pitchFamily="34" charset="0"/>
                <a:cs typeface="Arial" panose="020B0604020202020204" pitchFamily="34" charset="0"/>
              </a:rPr>
              <a:t> זהו החלק המשמעותי ביותר שנמצא בשליטתנו המלאה – אלו הן הפעולות היומיומיות שלנו, האופן שבו אנו מפרשים אירועים, הכרת תודה, והשקעה במערכות יחסים.</a:t>
            </a: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10% נסיבות חיים (</a:t>
            </a:r>
            <a:r>
              <a:rPr lang="he-IL" b="1" dirty="0" err="1">
                <a:latin typeface="Arial" panose="020B0604020202020204" pitchFamily="34" charset="0"/>
                <a:cs typeface="Arial" panose="020B0604020202020204" pitchFamily="34" charset="0"/>
              </a:rPr>
              <a:t>Circumstances</a:t>
            </a:r>
            <a:r>
              <a:rPr lang="he-IL" b="1" dirty="0">
                <a:latin typeface="Arial" panose="020B0604020202020204" pitchFamily="34" charset="0"/>
                <a:cs typeface="Arial" panose="020B0604020202020204" pitchFamily="34" charset="0"/>
              </a:rPr>
              <a:t>):</a:t>
            </a:r>
            <a:r>
              <a:rPr lang="he-IL" dirty="0">
                <a:latin typeface="Arial" panose="020B0604020202020204" pitchFamily="34" charset="0"/>
                <a:cs typeface="Arial" panose="020B0604020202020204" pitchFamily="34" charset="0"/>
              </a:rPr>
              <a:t> באופן מפתיע, גורמים כמו עושר, יופי, מצב משפחתי או אזור מגורים משפיעים רק על עשירית מרמת האושר שלנו, כיוון שאנו נוטים להתרגל אליהם במהירות (הסתגלות הדוניסטית).</a:t>
            </a:r>
          </a:p>
          <a:p>
            <a:pPr algn="r" rtl="1"/>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10</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270365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buNone/>
            </a:pPr>
            <a:r>
              <a:rPr lang="he-IL" dirty="0">
                <a:latin typeface="Arial" panose="020B0604020202020204" pitchFamily="34" charset="0"/>
                <a:cs typeface="Arial" panose="020B0604020202020204" pitchFamily="34" charset="0"/>
              </a:rPr>
              <a:t>"כולנו מכירים את המשפט 'כסף לא קונה אושר'. אבל המחקרים מראים שזה מדויק רק חלקית – כסף כן יכול לקנות אושר, תלוי </a:t>
            </a:r>
            <a:r>
              <a:rPr lang="he-IL" b="1" dirty="0">
                <a:latin typeface="Arial" panose="020B0604020202020204" pitchFamily="34" charset="0"/>
                <a:cs typeface="Arial" panose="020B0604020202020204" pitchFamily="34" charset="0"/>
              </a:rPr>
              <a:t>איך</a:t>
            </a:r>
            <a:r>
              <a:rPr lang="he-IL" dirty="0">
                <a:latin typeface="Arial" panose="020B0604020202020204" pitchFamily="34" charset="0"/>
                <a:cs typeface="Arial" panose="020B0604020202020204" pitchFamily="34" charset="0"/>
              </a:rPr>
              <a:t> מוציאים אותו.</a:t>
            </a:r>
          </a:p>
          <a:p>
            <a:pPr algn="r" rtl="1">
              <a:buNone/>
            </a:pPr>
            <a:r>
              <a:rPr lang="he-IL" dirty="0">
                <a:latin typeface="Arial" panose="020B0604020202020204" pitchFamily="34" charset="0"/>
                <a:cs typeface="Arial" panose="020B0604020202020204" pitchFamily="34" charset="0"/>
              </a:rPr>
              <a:t>בשקף אנחנו רואים את שלושת הדברים האמיתיים שכסף יכול לקנות כדי לשפר דרמטית את איכות החיים שלנו:</a:t>
            </a:r>
          </a:p>
          <a:p>
            <a:pPr marL="342900" lvl="0" indent="-342900" algn="r" rtl="1">
              <a:buFont typeface="+mj-lt"/>
              <a:buAutoNum type="arabicPeriod"/>
            </a:pPr>
            <a:r>
              <a:rPr lang="he-IL" b="1" dirty="0">
                <a:latin typeface="Arial" panose="020B0604020202020204" pitchFamily="34" charset="0"/>
                <a:cs typeface="Arial" panose="020B0604020202020204" pitchFamily="34" charset="0"/>
              </a:rPr>
              <a:t>בריאות נפשית אושר (הלב):</a:t>
            </a:r>
            <a:r>
              <a:rPr lang="he-IL" dirty="0">
                <a:latin typeface="Arial" panose="020B0604020202020204" pitchFamily="34" charset="0"/>
                <a:cs typeface="Arial" panose="020B0604020202020204" pitchFamily="34" charset="0"/>
              </a:rPr>
              <a:t> כסף מאפשר לנו לאכול טוב יותר, לקבל טיפול רפואי איכותי, להשקיע בעצמנו ולתרום לאחרים – דברים שבוחרים לבסס את הרווחה הרגשית שלנו לאורך זמן.</a:t>
            </a:r>
          </a:p>
          <a:p>
            <a:pPr marL="342900" lvl="0" indent="-342900" algn="r" rtl="1">
              <a:buFont typeface="+mj-lt"/>
              <a:buAutoNum type="arabicPeriod"/>
            </a:pPr>
            <a:r>
              <a:rPr lang="he-IL" b="1" dirty="0">
                <a:latin typeface="Arial" panose="020B0604020202020204" pitchFamily="34" charset="0"/>
                <a:cs typeface="Arial" panose="020B0604020202020204" pitchFamily="34" charset="0"/>
              </a:rPr>
              <a:t>זמן וחוויות (השעון והמטוס):</a:t>
            </a:r>
            <a:r>
              <a:rPr lang="he-IL" dirty="0">
                <a:latin typeface="Arial" panose="020B0604020202020204" pitchFamily="34" charset="0"/>
                <a:cs typeface="Arial" panose="020B0604020202020204" pitchFamily="34" charset="0"/>
              </a:rPr>
              <a:t> במקום לצבור עוד ועוד חפצים שמאבדים את הערך שלהם מהר, כסף מאפשר לנו לקנות חוויות, לטייל, לצבור זיכרונות ולייצר ערך שמשתבח ככל שעובר הזמן.</a:t>
            </a:r>
          </a:p>
          <a:p>
            <a:pPr marL="342900" lvl="0" indent="-342900" algn="r" rtl="1">
              <a:buFont typeface="+mj-lt"/>
              <a:buAutoNum type="arabicPeriod"/>
            </a:pPr>
            <a:r>
              <a:rPr lang="he-IL" b="1" dirty="0">
                <a:latin typeface="Arial" panose="020B0604020202020204" pitchFamily="34" charset="0"/>
                <a:cs typeface="Arial" panose="020B0604020202020204" pitchFamily="34" charset="0"/>
              </a:rPr>
              <a:t>וודאות וביטחון (המגן):</a:t>
            </a:r>
            <a:r>
              <a:rPr lang="he-IL" dirty="0">
                <a:latin typeface="Arial" panose="020B0604020202020204" pitchFamily="34" charset="0"/>
                <a:cs typeface="Arial" panose="020B0604020202020204" pitchFamily="34" charset="0"/>
              </a:rPr>
              <a:t> אולי הדבר החשוב ביותר – היכולת לייצר רשת ביטחון כלכלית למצבי משבר, מה שמוריד דרמטית את מפלס החרדה והלחץ הנפשי ביומיום."</a:t>
            </a:r>
          </a:p>
          <a:p>
            <a:pPr algn="r" rtl="1"/>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11</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1386215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C95D502F-ABC7-E7CA-158C-5F23AD90E280}"/>
            </a:ext>
          </a:extLst>
        </p:cNvPr>
        <p:cNvGrpSpPr/>
        <p:nvPr/>
      </p:nvGrpSpPr>
      <p:grpSpPr>
        <a:xfrm>
          <a:off x="0" y="0"/>
          <a:ext cx="0" cy="0"/>
          <a:chOff x="0" y="0"/>
          <a:chExt cx="0" cy="0"/>
        </a:xfrm>
      </p:grpSpPr>
      <p:sp>
        <p:nvSpPr>
          <p:cNvPr id="399" name="Google Shape;399;p22:notes">
            <a:extLst>
              <a:ext uri="{FF2B5EF4-FFF2-40B4-BE49-F238E27FC236}">
                <a16:creationId xmlns:a16="http://schemas.microsoft.com/office/drawing/2014/main" id="{C19F9A34-1A1B-C44B-584F-4F76E71E1676}"/>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0" name="Google Shape;400;p22:notes">
            <a:extLst>
              <a:ext uri="{FF2B5EF4-FFF2-40B4-BE49-F238E27FC236}">
                <a16:creationId xmlns:a16="http://schemas.microsoft.com/office/drawing/2014/main" id="{019EB060-7B66-B599-A656-DDDBA62D28E6}"/>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401" name="Google Shape;401;p22:notes">
            <a:extLst>
              <a:ext uri="{FF2B5EF4-FFF2-40B4-BE49-F238E27FC236}">
                <a16:creationId xmlns:a16="http://schemas.microsoft.com/office/drawing/2014/main" id="{6E7F16FA-10D8-7568-EA4C-AA58ADB19667}"/>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02" name="Google Shape;402;p22:notes">
            <a:extLst>
              <a:ext uri="{FF2B5EF4-FFF2-40B4-BE49-F238E27FC236}">
                <a16:creationId xmlns:a16="http://schemas.microsoft.com/office/drawing/2014/main" id="{E154CC6E-AAB1-FD8D-D16C-F419454227D1}"/>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p:txBody>
      </p:sp>
      <p:sp>
        <p:nvSpPr>
          <p:cNvPr id="403" name="Google Shape;403;p22:notes">
            <a:extLst>
              <a:ext uri="{FF2B5EF4-FFF2-40B4-BE49-F238E27FC236}">
                <a16:creationId xmlns:a16="http://schemas.microsoft.com/office/drawing/2014/main" id="{B7CE605A-C7D6-4FCC-9B85-2689F2123191}"/>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4" name="Google Shape;404;p22:notes">
            <a:extLst>
              <a:ext uri="{FF2B5EF4-FFF2-40B4-BE49-F238E27FC236}">
                <a16:creationId xmlns:a16="http://schemas.microsoft.com/office/drawing/2014/main" id="{39DD67C1-8F2F-322E-7D0D-7AEFB6C7D8C1}"/>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extLst>
      <p:ext uri="{BB962C8B-B14F-4D97-AF65-F5344CB8AC3E}">
        <p14:creationId xmlns:p14="http://schemas.microsoft.com/office/powerpoint/2010/main" val="1452617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8163A524-0A5A-497B-B0E6-736DA88D5708}"/>
            </a:ext>
          </a:extLst>
        </p:cNvPr>
        <p:cNvGrpSpPr/>
        <p:nvPr/>
      </p:nvGrpSpPr>
      <p:grpSpPr>
        <a:xfrm>
          <a:off x="0" y="0"/>
          <a:ext cx="0" cy="0"/>
          <a:chOff x="0" y="0"/>
          <a:chExt cx="0" cy="0"/>
        </a:xfrm>
      </p:grpSpPr>
      <p:sp>
        <p:nvSpPr>
          <p:cNvPr id="399" name="Google Shape;399;p22:notes">
            <a:extLst>
              <a:ext uri="{FF2B5EF4-FFF2-40B4-BE49-F238E27FC236}">
                <a16:creationId xmlns:a16="http://schemas.microsoft.com/office/drawing/2014/main" id="{683C071D-F893-39C6-DDD6-17924C2CE43B}"/>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0" name="Google Shape;400;p22:notes">
            <a:extLst>
              <a:ext uri="{FF2B5EF4-FFF2-40B4-BE49-F238E27FC236}">
                <a16:creationId xmlns:a16="http://schemas.microsoft.com/office/drawing/2014/main" id="{D8ACB280-43DC-8992-74A3-0873F5936FC4}"/>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401" name="Google Shape;401;p22:notes">
            <a:extLst>
              <a:ext uri="{FF2B5EF4-FFF2-40B4-BE49-F238E27FC236}">
                <a16:creationId xmlns:a16="http://schemas.microsoft.com/office/drawing/2014/main" id="{E06370E5-BCA8-8F6F-45A1-E8403247F6A9}"/>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02" name="Google Shape;402;p22:notes">
            <a:extLst>
              <a:ext uri="{FF2B5EF4-FFF2-40B4-BE49-F238E27FC236}">
                <a16:creationId xmlns:a16="http://schemas.microsoft.com/office/drawing/2014/main" id="{F5A951A5-5C83-ADC3-2667-3A27068190EF}"/>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על פי </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מדד האושר העולמי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World</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Happiness</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Report</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הדירוג מקיף בדרך כלל </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מעל 140 מדינות</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מרחבי העולם (בדו"ח האחרון נכללו כ-143–146 מדינות).</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להלן עיקרי הדברים והמדינות שנמצאות לפני ישראל בצמרת הדירוג:</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המדינה במקום הראשון:</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פינלנד ממשיכה להוביל את המקום הראשון בדירוג כבר שנים רצופות.</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המדינות שלפני ישראל בעשירייה הפותחת:</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העשירייה הפותחת כוללת בדרך כלל מדינות נורדיות נוספות ומדינות רווחה נוספות. המדינות שמדורגות לפני ישראל (שנמצאת במקום ה-8) הן:</a:t>
            </a:r>
          </a:p>
          <a:p>
            <a:pPr marL="914400" marR="0" lvl="1"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פינלנד, איסלנד, דנמרק, קוסטה ריקה, שוודיה, נורבגיה, הולנד </a:t>
            </a:r>
            <a:r>
              <a:rPr kumimoji="0" lang="he-IL" sz="12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(מיד אחרי ישראל במקום ה-9 נמצאת לוקסמבורג, ושווייץ סוגרת את העשירייה הפותחת).</a:t>
            </a: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נקודות מרכזיות נוספות שכדאי להכיר על הדו"ח:</a:t>
            </a: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אופן מדידה:</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הדירוג אינו מבוסס על מצב הרוח הרגעי באותו יום, אלא על שאלת הערכת חיים כוללת (סולם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קנטריל</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שבה נשאלים התושבים לדרג את שביעות רצון חייהם בסולם שבין 0 ל-10, בדרך כלל כממוצע של שלוש שנים.</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הפער הרגשי:</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למרות המיקום הגבוה בשביעות רצון כללית מהחיים, הדו"ח מצביע גם על עלייה במדדים השליליים (כמו תחושות דאגה, עצב וכעס) בעקבות אתגרים ביטחוניים ואזוריים, מה שיוצר פער מעניין בין החוסן הקהילתי והחברתי לבין מציאות היום-יום המורכבת.</a:t>
            </a:r>
          </a:p>
          <a:p>
            <a:pPr marL="0" marR="0" lvl="0" indent="0" algn="r" defTabSz="914400" rtl="1" eaLnBrk="1" fontAlgn="auto" latinLnBrk="0" hangingPunct="1">
              <a:lnSpc>
                <a:spcPct val="100000"/>
              </a:lnSpc>
              <a:spcBef>
                <a:spcPts val="0"/>
              </a:spcBef>
              <a:spcAft>
                <a:spcPts val="0"/>
              </a:spcAft>
              <a:buClr>
                <a:srgbClr val="000000"/>
              </a:buClr>
              <a:buSzPts val="1400"/>
              <a:buFont typeface="Arial"/>
              <a:buNone/>
              <a:tabLst/>
              <a:defRPr/>
            </a:pP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p:txBody>
      </p:sp>
      <p:sp>
        <p:nvSpPr>
          <p:cNvPr id="403" name="Google Shape;403;p22:notes">
            <a:extLst>
              <a:ext uri="{FF2B5EF4-FFF2-40B4-BE49-F238E27FC236}">
                <a16:creationId xmlns:a16="http://schemas.microsoft.com/office/drawing/2014/main" id="{C4537D23-5F7D-8DD7-8B5E-37064F94E00A}"/>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4" name="Google Shape;404;p22:notes">
            <a:extLst>
              <a:ext uri="{FF2B5EF4-FFF2-40B4-BE49-F238E27FC236}">
                <a16:creationId xmlns:a16="http://schemas.microsoft.com/office/drawing/2014/main" id="{930A65DC-9F89-F86A-F482-93680983CFDA}"/>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extLst>
      <p:ext uri="{BB962C8B-B14F-4D97-AF65-F5344CB8AC3E}">
        <p14:creationId xmlns:p14="http://schemas.microsoft.com/office/powerpoint/2010/main" val="502804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3CB5AC06-2BFE-7AA0-8217-E52BD01476E2}"/>
            </a:ext>
          </a:extLst>
        </p:cNvPr>
        <p:cNvGrpSpPr/>
        <p:nvPr/>
      </p:nvGrpSpPr>
      <p:grpSpPr>
        <a:xfrm>
          <a:off x="0" y="0"/>
          <a:ext cx="0" cy="0"/>
          <a:chOff x="0" y="0"/>
          <a:chExt cx="0" cy="0"/>
        </a:xfrm>
      </p:grpSpPr>
      <p:sp>
        <p:nvSpPr>
          <p:cNvPr id="399" name="Google Shape;399;p22:notes">
            <a:extLst>
              <a:ext uri="{FF2B5EF4-FFF2-40B4-BE49-F238E27FC236}">
                <a16:creationId xmlns:a16="http://schemas.microsoft.com/office/drawing/2014/main" id="{F40203C1-36DD-545A-FAEB-D9DCEF6AA12B}"/>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0" name="Google Shape;400;p22:notes">
            <a:extLst>
              <a:ext uri="{FF2B5EF4-FFF2-40B4-BE49-F238E27FC236}">
                <a16:creationId xmlns:a16="http://schemas.microsoft.com/office/drawing/2014/main" id="{684A7F2B-CE98-39C0-D67F-D03848086517}"/>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401" name="Google Shape;401;p22:notes">
            <a:extLst>
              <a:ext uri="{FF2B5EF4-FFF2-40B4-BE49-F238E27FC236}">
                <a16:creationId xmlns:a16="http://schemas.microsoft.com/office/drawing/2014/main" id="{2D5600B7-617C-EE17-178C-F7B698E65519}"/>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02" name="Google Shape;402;p22:notes">
            <a:extLst>
              <a:ext uri="{FF2B5EF4-FFF2-40B4-BE49-F238E27FC236}">
                <a16:creationId xmlns:a16="http://schemas.microsoft.com/office/drawing/2014/main" id="{E46F2001-A22A-BA81-98E2-C9436C2DDE33}"/>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p:txBody>
      </p:sp>
      <p:sp>
        <p:nvSpPr>
          <p:cNvPr id="403" name="Google Shape;403;p22:notes">
            <a:extLst>
              <a:ext uri="{FF2B5EF4-FFF2-40B4-BE49-F238E27FC236}">
                <a16:creationId xmlns:a16="http://schemas.microsoft.com/office/drawing/2014/main" id="{B4EAB9DB-DF6A-6961-8A90-3FADE468C692}"/>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04" name="Google Shape;404;p22:notes">
            <a:extLst>
              <a:ext uri="{FF2B5EF4-FFF2-40B4-BE49-F238E27FC236}">
                <a16:creationId xmlns:a16="http://schemas.microsoft.com/office/drawing/2014/main" id="{43147473-2D24-2C96-C6E9-7C4AA9DC491B}"/>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extLst>
      <p:ext uri="{BB962C8B-B14F-4D97-AF65-F5344CB8AC3E}">
        <p14:creationId xmlns:p14="http://schemas.microsoft.com/office/powerpoint/2010/main" val="558188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he-IL" dirty="0" err="1"/>
              <a:t>האל"ג</a:t>
            </a:r>
            <a:r>
              <a:rPr lang="he-IL" dirty="0"/>
              <a:t> הוא אושר לאומי גולמי, כלומר מדד לרווחה נפשית של האזרחים במדינה, לפי משתנים שונים, כמו: גישה לטיפול רפואי, תוחלת חיים, שוויון כלכלי ועוד...</a:t>
            </a:r>
          </a:p>
          <a:p>
            <a:pPr algn="r" rtl="1"/>
            <a:endParaRPr lang="he-IL"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17</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3420526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r" rtl="1"/>
            <a:r>
              <a:rPr lang="he-IL" dirty="0"/>
              <a:t>אני שואלת את התלמידים :</a:t>
            </a:r>
            <a:r>
              <a:rPr lang="en-US" dirty="0"/>
              <a:t> </a:t>
            </a:r>
            <a:r>
              <a:rPr lang="he-IL" dirty="0"/>
              <a:t>אם במדינה </a:t>
            </a:r>
            <a:r>
              <a:rPr lang="he-IL" dirty="0" err="1"/>
              <a:t>קונין</a:t>
            </a:r>
            <a:r>
              <a:rPr lang="he-IL" dirty="0"/>
              <a:t> יותר ויותר מוצרים, האם זה בהכרח אומר שהתושבים מאושרים יותר? </a:t>
            </a:r>
          </a:p>
          <a:p>
            <a:pPr algn="r" rtl="1"/>
            <a:r>
              <a:rPr lang="he-IL" dirty="0" err="1"/>
              <a:t>התושבה</a:t>
            </a:r>
            <a:r>
              <a:rPr lang="he-IL" dirty="0"/>
              <a:t> היא לא </a:t>
            </a:r>
          </a:p>
          <a:p>
            <a:pPr algn="r" rtl="1"/>
            <a:endParaRPr lang="he-IL" dirty="0"/>
          </a:p>
          <a:p>
            <a:pPr algn="r" rtl="1"/>
            <a:r>
              <a:rPr lang="he-IL" dirty="0"/>
              <a:t>התשובה היא לא!</a:t>
            </a:r>
          </a:p>
          <a:p>
            <a:pPr algn="r" rtl="1"/>
            <a:r>
              <a:rPr lang="he-IL" dirty="0"/>
              <a:t>תל״ג מודד בעיקר פעילות ועושר כלכלי, בעוד </a:t>
            </a:r>
            <a:r>
              <a:rPr lang="he-IL" dirty="0" err="1"/>
              <a:t>שאל״ג</a:t>
            </a:r>
            <a:r>
              <a:rPr lang="he-IL" dirty="0"/>
              <a:t> מתייחס לאיכות החיים ולרווחה של האנשים.</a:t>
            </a:r>
          </a:p>
          <a:p>
            <a:pPr algn="r" rtl="1"/>
            <a:endParaRPr lang="he-IL"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18</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4165340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r" rtl="1"/>
            <a:r>
              <a:rPr lang="he-IL" dirty="0"/>
              <a:t>קיימת ההתנגשות בין תל״ג </a:t>
            </a:r>
            <a:r>
              <a:rPr lang="he-IL" dirty="0" err="1"/>
              <a:t>ל־אל״ג</a:t>
            </a:r>
            <a:r>
              <a:rPr lang="he-IL" dirty="0"/>
              <a:t> והיא שלפעמים מה שטוב לכלכלה לא בהכרח טוב לאושר ולאיכות החיים. לדוגמה: אם אנשים עובדים יותר שעות, קונים יותר מוצרים ומפעלים מייצרים יותר — </a:t>
            </a:r>
            <a:r>
              <a:rPr lang="he-IL" dirty="0" err="1"/>
              <a:t>התל״ג</a:t>
            </a:r>
            <a:r>
              <a:rPr lang="he-IL" dirty="0"/>
              <a:t> עולה. אבל אם במקביל יש יותר לחץ, פחות זמן למשפחה ויותר זיהום — </a:t>
            </a:r>
            <a:r>
              <a:rPr lang="he-IL" dirty="0" err="1"/>
              <a:t>האל״ג</a:t>
            </a:r>
            <a:r>
              <a:rPr lang="he-IL" dirty="0"/>
              <a:t> יכול לרדת.</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19</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530414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2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386" name="Google Shape;386;p2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387" name="Google Shape;387;p2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388" name="Google Shape;388;p2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את התוצאה תוכלו לראות בלחיצה על כפתור "חשבו את מידת האושר שלי" שיופיע בשאלון לאחר שתסיימו לענות על השאלה ה-29.  מהו המספר שקיבלתם ב"תוצאת האושר"?</a:t>
            </a: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אחד המרכיבים החשובים ביותר למדידת אושר הוא משמעות.</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החיים בישראל נתפסים משמעותיים - בגלל ההיסטוריה והמצב הביטחוני, שמזכירים שהחיים כאן אינם ברורים מאליהם, ולכן גורמים לנו לחוש תחושת משמעות.</a:t>
            </a: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389" name="Google Shape;389;p2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390" name="Google Shape;390;p2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he-IL" dirty="0">
                <a:latin typeface="Arial" panose="020B0604020202020204" pitchFamily="34" charset="0"/>
                <a:cs typeface="Arial" panose="020B0604020202020204" pitchFamily="34" charset="0"/>
              </a:rPr>
              <a:t>הסיפור של נועה : נועה הלכה לקנות מחברת לבחינה. בדרך היא ראתה בחלון הראווה תיק מעוצב ויקר שמאוד מצא חן בעיניה. לרגע היא רצתה לקנות אותו מיד, אבל החליטה לעצור ולא לפעול מתוך דחף רגעי. כשחזרה הביתה היא הבינה שכבר יש לה תיק מתאים ושהקנייה הייתה מיותרת. היא הייתה שמחה וגאה בעצמה!</a:t>
            </a:r>
          </a:p>
          <a:p>
            <a:pPr algn="r" rtl="1"/>
            <a:endParaRPr lang="he-IL" dirty="0">
              <a:latin typeface="Arial" panose="020B0604020202020204" pitchFamily="34" charset="0"/>
              <a:cs typeface="Arial" panose="020B0604020202020204" pitchFamily="34" charset="0"/>
            </a:endParaRPr>
          </a:p>
          <a:p>
            <a:pPr algn="r" rtl="1"/>
            <a:r>
              <a:rPr lang="he-IL" dirty="0">
                <a:latin typeface="Arial" panose="020B0604020202020204" pitchFamily="34" charset="0"/>
                <a:cs typeface="Arial" panose="020B0604020202020204" pitchFamily="34" charset="0"/>
              </a:rPr>
              <a:t>הסיפור של תומר : "תומר עבר בחנות בגדים וראה נעלי ספורט </a:t>
            </a:r>
            <a:r>
              <a:rPr lang="he-IL" dirty="0" err="1">
                <a:latin typeface="Arial" panose="020B0604020202020204" pitchFamily="34" charset="0"/>
                <a:cs typeface="Arial" panose="020B0604020202020204" pitchFamily="34" charset="0"/>
              </a:rPr>
              <a:t>יוקרותיות</a:t>
            </a:r>
            <a:r>
              <a:rPr lang="he-IL" dirty="0">
                <a:latin typeface="Arial" panose="020B0604020202020204" pitchFamily="34" charset="0"/>
                <a:cs typeface="Arial" panose="020B0604020202020204" pitchFamily="34" charset="0"/>
              </a:rPr>
              <a:t>. דחף רגעי השתלט עליו, והוא רכש אותן מיד.</a:t>
            </a:r>
          </a:p>
          <a:p>
            <a:pPr algn="r" rtl="1"/>
            <a:r>
              <a:rPr lang="he-IL" dirty="0">
                <a:latin typeface="Arial" panose="020B0604020202020204" pitchFamily="34" charset="0"/>
                <a:cs typeface="Arial" panose="020B0604020202020204" pitchFamily="34" charset="0"/>
              </a:rPr>
              <a:t>כבר למחרת, ההתרגשות התפוגגה ותומר הבין שמדובר בהוצאה מיותרת לגמרי"</a:t>
            </a:r>
          </a:p>
          <a:p>
            <a:pPr algn="r" rtl="1"/>
            <a:endParaRPr lang="he-IL" dirty="0">
              <a:latin typeface="Arial" panose="020B0604020202020204" pitchFamily="34" charset="0"/>
              <a:cs typeface="Arial" panose="020B0604020202020204" pitchFamily="34" charset="0"/>
            </a:endParaRPr>
          </a:p>
          <a:p>
            <a:pPr algn="r" rtl="1"/>
            <a:r>
              <a:rPr lang="he-IL" dirty="0">
                <a:latin typeface="Arial" panose="020B0604020202020204" pitchFamily="34" charset="0"/>
                <a:cs typeface="Arial" panose="020B0604020202020204" pitchFamily="34" charset="0"/>
              </a:rPr>
              <a:t>אני מציגה את השקף ומנהלת דיון . מה אתם הייתן עושים ? מה מאפיין את ההתנהגות של נועה ומה מאפיין את ההתנהגות של תומר ?</a:t>
            </a:r>
          </a:p>
          <a:p>
            <a:pPr algn="r" rtl="1"/>
            <a:r>
              <a:rPr lang="he-IL" dirty="0">
                <a:latin typeface="Arial" panose="020B0604020202020204" pitchFamily="34" charset="0"/>
                <a:cs typeface="Arial" panose="020B0604020202020204" pitchFamily="34" charset="0"/>
              </a:rPr>
              <a:t>המאפיין הוא האימפולסיביות שיש להימנע ממנה . ותכף נראה איך אפשר להימנע ממנה </a:t>
            </a:r>
          </a:p>
          <a:p>
            <a:pPr algn="r" rtl="1"/>
            <a:endParaRPr lang="he-IL" dirty="0">
              <a:latin typeface="Arial" panose="020B0604020202020204" pitchFamily="34" charset="0"/>
              <a:cs typeface="Arial" panose="020B0604020202020204" pitchFamily="34" charset="0"/>
            </a:endParaRPr>
          </a:p>
          <a:p>
            <a:pPr algn="r" rtl="1"/>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23</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3721984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הנה עיקרי המגמות והשינויים הבולטים בתחום זה:</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מעבר לזירת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האופליין</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והאונליין (E-</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commerce</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בעוד שבעבר קניות אימפולסיביות התרכזו בעיקר ליד קופה פיזית בחנות (כמו מבצעים קטנים וממתקים), כיום מחקרים מראים שחלק עצום מהמסחר האלקטרוני – כ-40% מכלל ההוצאות באתרי קניות באינטרנט – מיוחס לרכישות אימפולסיביות.</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השפעת הרשתות החברתיות ומסחר חברתי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Social</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Commerce</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פלטפורמות כמו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טיקטוק</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אינסטגרם</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ואחרות מטשטשות את הגבול בין תוכן צרכני לבידור. שילוב של סרטונים קצרים, המלצות של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משפיענים</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ואפשרות לרכוש מוצר ב"קליק אחד" מבלי לצאת מהאפליקציה, מייצרים סביבה שמעודדת החלטות רגעיות ודחפים מיידיים.</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שיווק מותאם אישית ואלגוריתמים חכמים:</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חברות ופלטפורמות משתמשות בטכנולוגיות מתקדמות המנתחות את ההתנהגות וההעדפות של המשתמש בזמן אמת, ומציגות לו מבצעים ממוקדים או הנחות מוגבלות בזמן ("עוד 10 דקות המבצע נגמר") שנועדו לעורר תחושת דחיפות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וFOMO</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(פחד החמצה).</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זמינות ואשראי נוח:</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אמצעי תשלום דיגיטליים מהירים (כמו ארנקים דיגיטליים ושמירת פרטי כרטיס אשראי באפליקציות) הסירו את מעצורי התשלום המסורתיים. כאשר לא צריך קוד סודי או להוציא פיזית ארנק, קל הרבה יותר להיכנע לדחף רגעי.</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25</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10180384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158" name="Google Shape;158;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159" name="Google Shape;159;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60" name="Google Shape;160;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algn="r" rtl="1">
              <a:buNone/>
            </a:pPr>
            <a:r>
              <a:rPr lang="he-IL" dirty="0">
                <a:latin typeface="Arial" panose="020B0604020202020204" pitchFamily="34" charset="0"/>
                <a:cs typeface="Arial" panose="020B0604020202020204" pitchFamily="34" charset="0"/>
              </a:rPr>
              <a:t>FOMO צרכני (</a:t>
            </a:r>
            <a:r>
              <a:rPr lang="he-IL" dirty="0" err="1">
                <a:latin typeface="Arial" panose="020B0604020202020204" pitchFamily="34" charset="0"/>
                <a:cs typeface="Arial" panose="020B0604020202020204" pitchFamily="34" charset="0"/>
              </a:rPr>
              <a:t>Fear</a:t>
            </a:r>
            <a:r>
              <a:rPr lang="he-IL" dirty="0">
                <a:latin typeface="Arial" panose="020B0604020202020204" pitchFamily="34" charset="0"/>
                <a:cs typeface="Arial" panose="020B0604020202020204" pitchFamily="34" charset="0"/>
              </a:rPr>
              <a:t> </a:t>
            </a:r>
            <a:r>
              <a:rPr lang="he-IL" dirty="0" err="1">
                <a:latin typeface="Arial" panose="020B0604020202020204" pitchFamily="34" charset="0"/>
                <a:cs typeface="Arial" panose="020B0604020202020204" pitchFamily="34" charset="0"/>
              </a:rPr>
              <a:t>Of</a:t>
            </a:r>
            <a:r>
              <a:rPr lang="he-IL" dirty="0">
                <a:latin typeface="Arial" panose="020B0604020202020204" pitchFamily="34" charset="0"/>
                <a:cs typeface="Arial" panose="020B0604020202020204" pitchFamily="34" charset="0"/>
              </a:rPr>
              <a:t> </a:t>
            </a:r>
            <a:r>
              <a:rPr lang="he-IL" dirty="0" err="1">
                <a:latin typeface="Arial" panose="020B0604020202020204" pitchFamily="34" charset="0"/>
                <a:cs typeface="Arial" panose="020B0604020202020204" pitchFamily="34" charset="0"/>
              </a:rPr>
              <a:t>Missing</a:t>
            </a:r>
            <a:r>
              <a:rPr lang="he-IL" dirty="0">
                <a:latin typeface="Arial" panose="020B0604020202020204" pitchFamily="34" charset="0"/>
                <a:cs typeface="Arial" panose="020B0604020202020204" pitchFamily="34" charset="0"/>
              </a:rPr>
              <a:t> </a:t>
            </a:r>
            <a:r>
              <a:rPr lang="he-IL" dirty="0" err="1">
                <a:latin typeface="Arial" panose="020B0604020202020204" pitchFamily="34" charset="0"/>
                <a:cs typeface="Arial" panose="020B0604020202020204" pitchFamily="34" charset="0"/>
              </a:rPr>
              <a:t>Out</a:t>
            </a:r>
            <a:r>
              <a:rPr lang="he-IL" dirty="0">
                <a:latin typeface="Arial" panose="020B0604020202020204" pitchFamily="34" charset="0"/>
                <a:cs typeface="Arial" panose="020B0604020202020204" pitchFamily="34" charset="0"/>
              </a:rPr>
              <a:t> - הפחד מהחמצה) הוא תחושת דחיפות וחרדה שנוצרת אצל הצרכן כאשר הוא חושש שייעלם ממנו מבצע משתלם, מוצר מבוקש, פריט במהדורה מוגבלת או הנחה חד-פעמית.</a:t>
            </a:r>
          </a:p>
          <a:p>
            <a:pPr algn="r" rtl="1">
              <a:buNone/>
            </a:pPr>
            <a:r>
              <a:rPr lang="he-IL" dirty="0">
                <a:latin typeface="Arial" panose="020B0604020202020204" pitchFamily="34" charset="0"/>
                <a:cs typeface="Arial" panose="020B0604020202020204" pitchFamily="34" charset="0"/>
              </a:rPr>
              <a:t>המאפיינים המרכזיים של FOMO צרכני:</a:t>
            </a: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דחף לרכישה מידית:</a:t>
            </a:r>
            <a:r>
              <a:rPr lang="he-IL" dirty="0">
                <a:latin typeface="Arial" panose="020B0604020202020204" pitchFamily="34" charset="0"/>
                <a:cs typeface="Arial" panose="020B0604020202020204" pitchFamily="34" charset="0"/>
              </a:rPr>
              <a:t> חשש שאם הצרכן לא יקנה מיד, ההזדמנות תיעלם לנצח או שהמחיר יעלה.</a:t>
            </a: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טקטיקות שיווק מלחיצות:</a:t>
            </a:r>
            <a:r>
              <a:rPr lang="he-IL" dirty="0">
                <a:latin typeface="Arial" panose="020B0604020202020204" pitchFamily="34" charset="0"/>
                <a:cs typeface="Arial" panose="020B0604020202020204" pitchFamily="34" charset="0"/>
              </a:rPr>
              <a:t> שימוש בהתראות על "מלאי אחרון במלאי" או שעון עצר לסיום מבצע כדי להפעיל לחץ פסיכולוגי.</a:t>
            </a: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קניות אימפולסיביות:</a:t>
            </a:r>
            <a:r>
              <a:rPr lang="he-IL" dirty="0">
                <a:latin typeface="Arial" panose="020B0604020202020204" pitchFamily="34" charset="0"/>
                <a:cs typeface="Arial" panose="020B0604020202020204" pitchFamily="34" charset="0"/>
              </a:rPr>
              <a:t> הובלה של הצרכן לבצע רכישה רגעית מבלי לבחון האם הוא באמת זקוק למוצר או </a:t>
            </a:r>
            <a:r>
              <a:rPr lang="he-IL" dirty="0" err="1">
                <a:latin typeface="Arial" panose="020B0604020202020204" pitchFamily="34" charset="0"/>
                <a:cs typeface="Arial" panose="020B0604020202020204" pitchFamily="34" charset="0"/>
              </a:rPr>
              <a:t>יכולרשות</a:t>
            </a:r>
            <a:r>
              <a:rPr lang="he-IL" dirty="0">
                <a:latin typeface="Arial" panose="020B0604020202020204" pitchFamily="34" charset="0"/>
                <a:cs typeface="Arial" panose="020B0604020202020204" pitchFamily="34" charset="0"/>
              </a:rPr>
              <a:t> אותו.</a:t>
            </a:r>
          </a:p>
          <a:p>
            <a:pPr marL="0" lvl="0" indent="0" algn="r" rtl="1">
              <a:lnSpc>
                <a:spcPct val="100000"/>
              </a:lnSpc>
              <a:spcBef>
                <a:spcPts val="0"/>
              </a:spcBef>
              <a:spcAft>
                <a:spcPts val="0"/>
              </a:spcAft>
              <a:buSzPts val="1400"/>
              <a:buNone/>
            </a:pPr>
            <a:endParaRPr lang="en-US" dirty="0">
              <a:latin typeface="Arial" panose="020B0604020202020204" pitchFamily="34" charset="0"/>
              <a:cs typeface="Arial" panose="020B0604020202020204" pitchFamily="34" charset="0"/>
            </a:endParaRPr>
          </a:p>
        </p:txBody>
      </p:sp>
      <p:sp>
        <p:nvSpPr>
          <p:cNvPr id="161" name="Google Shape;161;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162" name="Google Shape;162;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EFAB2081-E984-0D4E-61FC-9A491AB32764}"/>
            </a:ext>
          </a:extLst>
        </p:cNvPr>
        <p:cNvGrpSpPr/>
        <p:nvPr/>
      </p:nvGrpSpPr>
      <p:grpSpPr>
        <a:xfrm>
          <a:off x="0" y="0"/>
          <a:ext cx="0" cy="0"/>
          <a:chOff x="0" y="0"/>
          <a:chExt cx="0" cy="0"/>
        </a:xfrm>
      </p:grpSpPr>
      <p:sp>
        <p:nvSpPr>
          <p:cNvPr id="157" name="Google Shape;157;p7:notes">
            <a:extLst>
              <a:ext uri="{FF2B5EF4-FFF2-40B4-BE49-F238E27FC236}">
                <a16:creationId xmlns:a16="http://schemas.microsoft.com/office/drawing/2014/main" id="{CF69C6B7-7461-9756-03FF-C7D7549BD7F8}"/>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158" name="Google Shape;158;p7:notes">
            <a:extLst>
              <a:ext uri="{FF2B5EF4-FFF2-40B4-BE49-F238E27FC236}">
                <a16:creationId xmlns:a16="http://schemas.microsoft.com/office/drawing/2014/main" id="{4D0F4006-865E-19FC-B988-808127F3B300}"/>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159" name="Google Shape;159;p7:notes">
            <a:extLst>
              <a:ext uri="{FF2B5EF4-FFF2-40B4-BE49-F238E27FC236}">
                <a16:creationId xmlns:a16="http://schemas.microsoft.com/office/drawing/2014/main" id="{FB319113-7991-8E46-9805-91C4F4835A49}"/>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60" name="Google Shape;160;p7:notes">
            <a:extLst>
              <a:ext uri="{FF2B5EF4-FFF2-40B4-BE49-F238E27FC236}">
                <a16:creationId xmlns:a16="http://schemas.microsoft.com/office/drawing/2014/main" id="{7CD99656-EE40-5923-AF7F-E3204281B306}"/>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algn="r" rtl="1">
              <a:buNone/>
            </a:pPr>
            <a:r>
              <a:rPr lang="he-IL" dirty="0">
                <a:latin typeface="Arial" panose="020B0604020202020204" pitchFamily="34" charset="0"/>
                <a:cs typeface="Arial" panose="020B0604020202020204" pitchFamily="34" charset="0"/>
              </a:rPr>
              <a:t>YOLO (ראשי תיבות של </a:t>
            </a:r>
            <a:r>
              <a:rPr lang="he-IL" b="1" dirty="0" err="1">
                <a:latin typeface="Arial" panose="020B0604020202020204" pitchFamily="34" charset="0"/>
                <a:cs typeface="Arial" panose="020B0604020202020204" pitchFamily="34" charset="0"/>
              </a:rPr>
              <a:t>You</a:t>
            </a:r>
            <a:r>
              <a:rPr lang="he-IL" b="1" dirty="0">
                <a:latin typeface="Arial" panose="020B0604020202020204" pitchFamily="34" charset="0"/>
                <a:cs typeface="Arial" panose="020B0604020202020204" pitchFamily="34" charset="0"/>
              </a:rPr>
              <a:t> </a:t>
            </a:r>
            <a:r>
              <a:rPr lang="he-IL" b="1" dirty="0" err="1">
                <a:latin typeface="Arial" panose="020B0604020202020204" pitchFamily="34" charset="0"/>
                <a:cs typeface="Arial" panose="020B0604020202020204" pitchFamily="34" charset="0"/>
              </a:rPr>
              <a:t>Only</a:t>
            </a:r>
            <a:r>
              <a:rPr lang="he-IL" b="1" dirty="0">
                <a:latin typeface="Arial" panose="020B0604020202020204" pitchFamily="34" charset="0"/>
                <a:cs typeface="Arial" panose="020B0604020202020204" pitchFamily="34" charset="0"/>
              </a:rPr>
              <a:t> </a:t>
            </a:r>
            <a:r>
              <a:rPr lang="he-IL" b="1" dirty="0" err="1">
                <a:latin typeface="Arial" panose="020B0604020202020204" pitchFamily="34" charset="0"/>
                <a:cs typeface="Arial" panose="020B0604020202020204" pitchFamily="34" charset="0"/>
              </a:rPr>
              <a:t>Live</a:t>
            </a:r>
            <a:r>
              <a:rPr lang="he-IL" b="1" dirty="0">
                <a:latin typeface="Arial" panose="020B0604020202020204" pitchFamily="34" charset="0"/>
                <a:cs typeface="Arial" panose="020B0604020202020204" pitchFamily="34" charset="0"/>
              </a:rPr>
              <a:t> </a:t>
            </a:r>
            <a:r>
              <a:rPr lang="he-IL" b="1" dirty="0" err="1">
                <a:latin typeface="Arial" panose="020B0604020202020204" pitchFamily="34" charset="0"/>
                <a:cs typeface="Arial" panose="020B0604020202020204" pitchFamily="34" charset="0"/>
              </a:rPr>
              <a:t>Once</a:t>
            </a:r>
            <a:r>
              <a:rPr lang="he-IL" dirty="0">
                <a:latin typeface="Arial" panose="020B0604020202020204" pitchFamily="34" charset="0"/>
                <a:cs typeface="Arial" panose="020B0604020202020204" pitchFamily="34" charset="0"/>
              </a:rPr>
              <a:t> או "חיים רק פעם אחת") בהקשר צרכני הוא דפוס חשיבה שמעודד הוצאת כסף על הנאות מיידיות, חוויות, מותרות או קניות אימפולסיביות, מתוך תפיסה שהחיים קצרים ולכן אין טעם לחסוך או לדחות סיפוקים.</a:t>
            </a:r>
          </a:p>
          <a:p>
            <a:pPr algn="r" rtl="1">
              <a:buNone/>
            </a:pPr>
            <a:r>
              <a:rPr lang="he-IL" dirty="0">
                <a:latin typeface="Arial" panose="020B0604020202020204" pitchFamily="34" charset="0"/>
                <a:cs typeface="Arial" panose="020B0604020202020204" pitchFamily="34" charset="0"/>
              </a:rPr>
              <a:t>המאפיינים המרכזיים של YOLO צרכני:</a:t>
            </a: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חשיבה של "כאן ועכשיו":</a:t>
            </a:r>
            <a:r>
              <a:rPr lang="he-IL" dirty="0">
                <a:latin typeface="Arial" panose="020B0604020202020204" pitchFamily="34" charset="0"/>
                <a:cs typeface="Arial" panose="020B0604020202020204" pitchFamily="34" charset="0"/>
              </a:rPr>
              <a:t> העדפת סיפוקים מידיים על פני חסכון ארוך טווח או תכנון פיננסי אחראי.</a:t>
            </a: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הוצאה על חוויות ומותגים:</a:t>
            </a:r>
            <a:r>
              <a:rPr lang="he-IL" dirty="0">
                <a:latin typeface="Arial" panose="020B0604020202020204" pitchFamily="34" charset="0"/>
                <a:cs typeface="Arial" panose="020B0604020202020204" pitchFamily="34" charset="0"/>
              </a:rPr>
              <a:t> נטייה להשקיע סכומי כסף משמעותיים בבילויים, חופשות יקרות, או מוצרי יוקרה כדי לנצל את החיים במלואם.</a:t>
            </a: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התעלמות משיקולים עתידיים:</a:t>
            </a:r>
            <a:r>
              <a:rPr lang="he-IL" dirty="0">
                <a:latin typeface="Arial" panose="020B0604020202020204" pitchFamily="34" charset="0"/>
                <a:cs typeface="Arial" panose="020B0604020202020204" pitchFamily="34" charset="0"/>
              </a:rPr>
              <a:t> התעלמות מההשלכות הכלכליות העתידיות של ההוצאה, כמו כניסה לחובות או פגיעה ביציבות הכלכלית.</a:t>
            </a:r>
          </a:p>
          <a:p>
            <a:pPr marL="0" lvl="0" indent="0" algn="r" rtl="1">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161" name="Google Shape;161;p7:notes">
            <a:extLst>
              <a:ext uri="{FF2B5EF4-FFF2-40B4-BE49-F238E27FC236}">
                <a16:creationId xmlns:a16="http://schemas.microsoft.com/office/drawing/2014/main" id="{7F01AC9F-D92C-144B-4302-2A6A55B508DF}"/>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162" name="Google Shape;162;p7:notes">
            <a:extLst>
              <a:ext uri="{FF2B5EF4-FFF2-40B4-BE49-F238E27FC236}">
                <a16:creationId xmlns:a16="http://schemas.microsoft.com/office/drawing/2014/main" id="{5A74224E-B660-09DA-75A0-B7A2DEA164F7}"/>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extLst>
      <p:ext uri="{BB962C8B-B14F-4D97-AF65-F5344CB8AC3E}">
        <p14:creationId xmlns:p14="http://schemas.microsoft.com/office/powerpoint/2010/main" val="35059842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"אפקט הליפסטיק"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Lipstick</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Effect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הוא תיאוריה כלכלית-צרכנית הגורסת כי בתקופות של משבר כלכלי, מיתון או חוסר ודאות, צרכנים (ובעיקר נשים) נוטים לצמצם הוצאות על מוצרים יקרים וגדולים (כמו רכבים, חופשות או בגדי יוקרה), אך במקביל ממשיכים לפנק את עצמם ב"מוצרי מותרות קטנים ונגישים" – כגון שפתונים ומוצרי קוסמטיקה.</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הגורמים המרכזיים לתופעה:</a:t>
            </a: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פיצוי רגשי ונחמה:</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בתקופות קשות שבהן השליטה נלקחת מהפרט ויש לחץ נפשי, רכישה קטנה וזולה יחסית משמשת כמנגנון הרגעה, חיזוק עצמי ושיפור מצב הרוח בלי ליצור נטל כלכלי כבד.</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שמירה על שגרת טיפוח:</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במקום לוותר לחלוטין על בילויים או קניות, הצרכנים "מתפשרים" ובוחרים במוצר יוקרה קטן שמעניק תחושת נורמליות ופינוק.</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המונח הפך לפופולרי בעקבות אמירתו של ליאונרד לאודר (יושב ראש אסתי לאודר), שהבחין בעלייה במכירות השפתונים בתקופות משבר כמו לאחר אירועי 11 בספטמבר. עם זאת, יש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להبדיל</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בין התופעה הפסיכולוגית של חיפוש נחמה לבין הטענה לפיה מדובר באינדיקטור כלכלי מדויק לחלוטין, שכן מחקרים שונים מראים שלא תמיד יש מתאם מוחלט בין מיתון לעלייה במכירת איפור.</a:t>
            </a:r>
          </a:p>
          <a:p>
            <a:pPr algn="r" rtl="1"/>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30</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4026867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אפקט הפיצוי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Compensation</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Effect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הוא תופעה פסיכולוגית-צרכנית שבה אדם משתמש בקניות כדי "לפצות" את עצמו על רגשות שליליים, תסכול, מתח נפשי, חסך רגשי או כישלון תחושתי בתחומים אחרים בחיים (כמו עבודה, לימודים או מערכות יחסים).</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המאפיינים המרכזיים של התופעה:</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קניות כמשכך כאב רגשי:</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הרכישה אינה נעשית מתוך צורך אמיתי במוצר, אלא במטרה לספק סיפוק מהיר שירגיע תחושת ריקנות או מצב רוח ירוד.</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מעגל הקסמים:</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ההקלה והשמחה מהקנייה לרוב קצרות טווח, ולעיתים קרובות מוחלפות מיד אחר כך בתחושת אשמה או בבעיות כלכליות, שבתורן מובילות מחדש לתסכול ולצורך חוזר ב"פיצוי".</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קניות, דופמין ופיצוי רגשי</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קניות מעלות דופמין (ולא סרטוני אושר):</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קניות לא משחררות ישירות "הורמון אושר" (סרוטונין או אוקסיטוצין), אלא </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דופמין</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 המוליך העצבי שאחראי על </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ציפייה, חיפוש ותגמול</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הדופמין מגיע לשיאו דווקא </a:t>
            </a:r>
            <a:r>
              <a:rPr kumimoji="0" lang="he-IL" sz="12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בזמן החיפוש, המציאה והרכישה</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(תחושת ה"היי"), ולא בהחזקת המוצר לאורך זמן. לכן, התחושה הטובה הזו דועכת מהר מאוד.</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למה קניות מהוות פיצוי בזמן שפל?</a:t>
            </a: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742950" marR="0" lvl="1" indent="-28575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אשליה של שליטה:</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בזמן משבר או תסכול, אדם מרגיש חוסר אונים. קנייה מעניקה תחושה מיידית של בחירה, יוזמה ושליטה.</a:t>
            </a:r>
          </a:p>
          <a:p>
            <a:pPr marL="742950" marR="0" lvl="1" indent="-28575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נחמה מהירה (סיפוק מיידי):</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המוח מזהה את הרכישה כמקור מהיר לגירוי חיובי שנותן "זריקת מרץ" רגשית ומסיח את הדעת מהקושי.</a:t>
            </a:r>
          </a:p>
          <a:p>
            <a:pPr marL="0" marR="0" lvl="0" indent="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0" marR="0" lvl="0" indent="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31</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8270810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A1E4-59CB-7AF8-EA06-4BAACC5D4D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8CBB9E-C6F6-10FF-FE54-B761DC7D565F}"/>
              </a:ext>
            </a:extLst>
          </p:cNvPr>
          <p:cNvSpPr>
            <a:spLocks noGrp="1" noRot="1" noChangeAspect="1"/>
          </p:cNvSpPr>
          <p:nvPr>
            <p:ph type="sldImg"/>
          </p:nvPr>
        </p:nvSpPr>
        <p:spPr>
          <a:xfrm>
            <a:off x="2290763" y="512763"/>
            <a:ext cx="4562475" cy="2566987"/>
          </a:xfrm>
        </p:spPr>
        <p:txBody>
          <a:bodyPr/>
          <a:lstStyle/>
          <a:p>
            <a:endParaRPr lang="he-IL"/>
          </a:p>
        </p:txBody>
      </p:sp>
      <p:sp>
        <p:nvSpPr>
          <p:cNvPr id="3" name="Notes Placeholder 2">
            <a:extLst>
              <a:ext uri="{FF2B5EF4-FFF2-40B4-BE49-F238E27FC236}">
                <a16:creationId xmlns:a16="http://schemas.microsoft.com/office/drawing/2014/main" id="{220A9651-1BC3-57F9-C7D7-13245974F5F8}"/>
              </a:ext>
            </a:extLst>
          </p:cNvPr>
          <p:cNvSpPr>
            <a:spLocks noGrp="1"/>
          </p:cNvSpPr>
          <p:nvPr>
            <p:ph type="body" idx="1"/>
          </p:nvPr>
        </p:nvSpPr>
        <p:spPr/>
        <p:txBody>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אפקט הפיצוי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Compensation</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Effect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הוא תופעה פסיכולוגית-צרכנית שבה אדם משתמש בקניות כדי "לפצות" את עצמו על רגשות שליליים, תסכול, מתח נפשי, חסך רגשי או כישלון תחושתי בתחומים אחרים בחיים (כמו עבודה, לימודים או מערכות יחסים).</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המאפיינים המרכזיים של התופעה:</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קניות כמשכך כאב רגשי:</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הרכישה אינה נעשית מתוך צורך אמיתי במוצר, אלא במטרה לספק סיפוק מהיר שירגיע תחושת ריקנות או מצב רוח ירוד.</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מעגל הקסמים:</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ההקלה והשמחה מהקנייה לרוב קצרות טווח, ולעיתים קרובות מוחלפות מיד אחר כך בתחושת אשמה או בבעיות כלכליות, שבתורן מובילות מחדש לתסכול ולצורך חוזר ב"פיצוי".</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קניות, דופמין ופיצוי רגשי</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קניות מעלות דופמין (ולא סרטוני אושר):</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קניות לא משחררות ישירות "הורמון אושר" (סרוטונין או אוקסיטוצין), אלא </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דופמין</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 המוליך העצבי שאחראי על </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ציפייה, חיפוש ותגמול</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הדופמין מגיע לשיאו דווקא </a:t>
            </a:r>
            <a:r>
              <a:rPr kumimoji="0" lang="he-IL" sz="12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בזמן החיפוש, המציאה והרכישה</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(תחושת ה"היי"), ולא בהחזקת המוצר לאורך זמן. לכן, התחושה הטובה הזו דועכת מהר מאוד.</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למה קניות מהוות פיצוי בזמן שפל?</a:t>
            </a: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742950" marR="0" lvl="1" indent="-28575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אשליה של שליטה:</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בזמן משבר או תסכול, אדם מרגיש חוסר אונים. קנייה מעניקה תחושה מיידית של בחירה, יוזמה ושליטה.</a:t>
            </a:r>
          </a:p>
          <a:p>
            <a:pPr marL="742950" marR="0" lvl="1" indent="-28575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נחמה מהירה (סיפוק מיידי):</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המוח מזהה את הרכישה כמקור מהיר לגירוי חיובי שנותן "זריקת מרץ" רגשית ומסיח את הדעת מהקושי.</a:t>
            </a:r>
          </a:p>
          <a:p>
            <a:pPr marL="0" marR="0" lvl="0" indent="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0" marR="0" lvl="0" indent="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endParaRPr lang="he-IL"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4F7E4F4-FF29-4251-BDDC-286C7D716621}"/>
              </a:ext>
            </a:extLst>
          </p:cNvPr>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32</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1206967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צריכה ראוותנית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Conspicuous</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a:t>
            </a:r>
            <a:r>
              <a:rPr kumimoji="0" lang="he-IL" sz="12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Consumption</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היא מונח סוציאליסטי-כלכלי שטבע לראשונה הכלכלן והסוציולוג </a:t>
            </a:r>
            <a:r>
              <a:rPr kumimoji="0" lang="he-IL" sz="1200" b="0"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Calibri"/>
              </a:rPr>
              <a:t>תורסטן</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ובלן בחיבורו "תיאוריית מעמד הפנאי" (1899).</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המושג מתאר רכישה והצגה של מוצרים יקרים, מותרות וסמלי סטטוס שנועדו לא מטרה פונקציונלית אמיתית, אלא כדי </a:t>
            </a: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להפגין עושר, הצלחה חברתית ומעמד גבוה</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כלפי הסביבה.</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המאפיינים המרכזיים של התופעה:</a:t>
            </a: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הפגנה חברתית:</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הערך של המוצר אינו טמון בשימוש בו אלא ביכולת של הצרכן לשדר לאחרים שיש לו אמצעים כלכליים לרכוש אותו.</a:t>
            </a:r>
          </a:p>
          <a:p>
            <a:pPr marL="342900" marR="0" lvl="0" indent="-342900" algn="r" defTabSz="914400" rtl="1"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kumimoji="0" lang="he-IL"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טיפוס מעמדי:</a:t>
            </a:r>
            <a:r>
              <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rPr>
              <a:t> פעמים רבות התופעה מאפיינת קבוצות המעוניינות לחקות את אורח החיים של המעמדות הגבוהים ביותר או לבסס את מעמדן באמצעות סממנים חזותיים בולטים.</a:t>
            </a:r>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endParaRPr kumimoji="0" lang="he-IL" sz="1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a:endParaRPr>
          </a:p>
          <a:p>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33</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28554368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188" name="Google Shape;188;p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194" name="Google Shape;194;p1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210" name="Google Shape;210;p1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226" name="Google Shape;226;p1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242" name="Google Shape;242;p1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290" name="Google Shape;290;p16: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321" name="Google Shape;321;p18: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337" name="Google Shape;337;p1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buAutoNum type="arabicPeriod"/>
            </a:pPr>
            <a:r>
              <a:rPr lang="he-IL" dirty="0">
                <a:latin typeface="Arial" panose="020B0604020202020204" pitchFamily="34" charset="0"/>
                <a:cs typeface="Arial" panose="020B0604020202020204" pitchFamily="34" charset="0"/>
              </a:rPr>
              <a:t>המוצר הוא בושם מוכרים לנו בטחון עצמי ומשיכה</a:t>
            </a:r>
          </a:p>
          <a:p>
            <a:pPr algn="r" rtl="1">
              <a:buAutoNum type="arabicPeriod"/>
            </a:pPr>
            <a:r>
              <a:rPr lang="he-IL" dirty="0">
                <a:latin typeface="Arial" panose="020B0604020202020204" pitchFamily="34" charset="0"/>
                <a:cs typeface="Arial" panose="020B0604020202020204" pitchFamily="34" charset="0"/>
              </a:rPr>
              <a:t>המוצר הוא טלפון , הם מוכרים לנו שייכות ועדכניות </a:t>
            </a:r>
          </a:p>
          <a:p>
            <a:pPr algn="r" rtl="1">
              <a:buAutoNum type="arabicPeriod"/>
            </a:pPr>
            <a:r>
              <a:rPr lang="he-IL" dirty="0">
                <a:latin typeface="Arial" panose="020B0604020202020204" pitchFamily="34" charset="0"/>
                <a:cs typeface="Arial" panose="020B0604020202020204" pitchFamily="34" charset="0"/>
              </a:rPr>
              <a:t>המוצר הוא נעל, מוכרים לנו מעמד וחדשנות </a:t>
            </a:r>
          </a:p>
          <a:p>
            <a:pPr algn="r" rtl="1">
              <a:buAutoNum type="arabicPeriod"/>
            </a:pPr>
            <a:endParaRPr lang="he-IL" dirty="0">
              <a:latin typeface="Arial" panose="020B0604020202020204" pitchFamily="34" charset="0"/>
              <a:cs typeface="Arial" panose="020B0604020202020204" pitchFamily="34" charset="0"/>
            </a:endParaRPr>
          </a:p>
          <a:p>
            <a:pPr algn="r" rtl="1">
              <a:buAutoNum type="arabicPeriod"/>
            </a:pP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42</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34725205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he-IL" dirty="0">
                <a:latin typeface="Arial" panose="020B0604020202020204" pitchFamily="34" charset="0"/>
                <a:cs typeface="Arial" panose="020B0604020202020204" pitchFamily="34" charset="0"/>
              </a:rPr>
              <a:t>אז לפני שקונים חושבים על שלושה דברים: </a:t>
            </a:r>
          </a:p>
          <a:p>
            <a:pPr algn="r" rtl="1"/>
            <a:r>
              <a:rPr lang="he-IL" dirty="0">
                <a:latin typeface="Arial" panose="020B0604020202020204" pitchFamily="34" charset="0"/>
                <a:cs typeface="Arial" panose="020B0604020202020204" pitchFamily="34" charset="0"/>
              </a:rPr>
              <a:t>חייב - תחושת נחיצות או חובה ברמת העדיפות הגבוהה ביותר ("אני חייבת לקנות </a:t>
            </a:r>
            <a:r>
              <a:rPr lang="he-IL" dirty="0" err="1">
                <a:latin typeface="Arial" panose="020B0604020202020204" pitchFamily="34" charset="0"/>
                <a:cs typeface="Arial" panose="020B0604020202020204" pitchFamily="34" charset="0"/>
              </a:rPr>
              <a:t>רב־קו</a:t>
            </a:r>
            <a:r>
              <a:rPr lang="he-IL" dirty="0">
                <a:latin typeface="Arial" panose="020B0604020202020204" pitchFamily="34" charset="0"/>
                <a:cs typeface="Arial" panose="020B0604020202020204" pitchFamily="34" charset="0"/>
              </a:rPr>
              <a:t> כדי להגיע לבית הספר")</a:t>
            </a:r>
          </a:p>
          <a:p>
            <a:pPr algn="r" rtl="1"/>
            <a:r>
              <a:rPr lang="he-IL" dirty="0">
                <a:latin typeface="Arial" panose="020B0604020202020204" pitchFamily="34" charset="0"/>
                <a:cs typeface="Arial" panose="020B0604020202020204" pitchFamily="34" charset="0"/>
              </a:rPr>
              <a:t>צריך - פעולות או משימות חשובות, אבל לא דחופות עד כדי כך שנהיה חייבים לבצע אותן ("אני צריך לקנות תיק חדש, כי בתיק הנוכחי יש חור קטן")</a:t>
            </a:r>
          </a:p>
          <a:p>
            <a:pPr algn="r" rtl="1"/>
            <a:r>
              <a:rPr lang="he-IL" dirty="0">
                <a:latin typeface="Arial" panose="020B0604020202020204" pitchFamily="34" charset="0"/>
                <a:cs typeface="Arial" panose="020B0604020202020204" pitchFamily="34" charset="0"/>
              </a:rPr>
              <a:t>רוצה - רצון או העדפה למשהו, אף על פי שאינו מחויב או נצרך ("אני רוצה לטוס לחופשה בחו"ל")</a:t>
            </a:r>
          </a:p>
          <a:p>
            <a:endParaRPr lang="he-IL" dirty="0">
              <a:latin typeface="Arial" panose="020B0604020202020204" pitchFamily="34" charset="0"/>
              <a:cs typeface="Arial" panose="020B0604020202020204" pitchFamily="34" charset="0"/>
            </a:endParaRPr>
          </a:p>
          <a:p>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43</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7455912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23" name="Google Shape;423;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dirty="0">
                <a:solidFill>
                  <a:schemeClr val="dk1"/>
                </a:solidFill>
                <a:sym typeface="Calibri"/>
              </a:rPr>
              <a:t>1.7.2013</a:t>
            </a:r>
            <a:endParaRPr dirty="0"/>
          </a:p>
        </p:txBody>
      </p:sp>
      <p:sp>
        <p:nvSpPr>
          <p:cNvPr id="424" name="Google Shape;424;p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25" name="Google Shape;425;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 </a:t>
            </a: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יש לנו צרכנות ויש לנו מוצרים . לפעמים אנחנו קונים מוצרים כדי לתת מענה לצרכים הפיזיים או הרגשיים-חברתיים שלנו וזה מה שנקרא שיש לנו "צורך" או במילים אחרות צרכים. ולפעמים דחף זה יכול להביא להוצאות אימפולסיביות ולמתח כלכלי וזה מה שנקרא רצון / רוצה/ </a:t>
            </a: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אז לפני שקונים חושבים על שלושה דברים: </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חייב - תחושת נחיצות או חובה ברמת העדיפות הגבוהה ביותר ("אני חייבת לקנות </a:t>
            </a:r>
            <a:r>
              <a:rPr lang="he-IL" dirty="0" err="1">
                <a:latin typeface="Arial" panose="020B0604020202020204" pitchFamily="34" charset="0"/>
                <a:cs typeface="Arial" panose="020B0604020202020204" pitchFamily="34" charset="0"/>
              </a:rPr>
              <a:t>רב־קו</a:t>
            </a:r>
            <a:r>
              <a:rPr lang="he-IL" dirty="0">
                <a:latin typeface="Arial" panose="020B0604020202020204" pitchFamily="34" charset="0"/>
                <a:cs typeface="Arial" panose="020B0604020202020204" pitchFamily="34" charset="0"/>
              </a:rPr>
              <a:t> כדי להגיע לבית הספר")</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צריך - פעולות או משימות חשובות, אבל לא דחופות עד כדי כך שנהיה חייבים לבצע אותן ("אני צריך לקנות תיק חדש, כי בתיק הנוכחי יש חור קטן")</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רוצה - רצון או העדפה למשהו, אף על פי שאינו מחויב או נצרך ("אני רוצה לטוס לחופשה בחו"ל")</a:t>
            </a: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עוצרים וחושבים, כך אפשר לדעת מה היא מידת הנחיצות של ההוצאה שלנו, </a:t>
            </a:r>
            <a:r>
              <a:rPr lang="he-IL" sz="1200" dirty="0">
                <a:latin typeface="Arial" panose="020B0604020202020204" pitchFamily="34" charset="0"/>
                <a:cs typeface="Arial" panose="020B0604020202020204" pitchFamily="34" charset="0"/>
              </a:rPr>
              <a:t>מקבלים החלטה שקולה, נמנעים מקנייה אימפולסיבית ושומרים על התקציב</a:t>
            </a: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426" name="Google Shape;426;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sym typeface="Calibri"/>
            </a:endParaRPr>
          </a:p>
        </p:txBody>
      </p:sp>
      <p:sp>
        <p:nvSpPr>
          <p:cNvPr id="427" name="Google Shape;427;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dirty="0">
                <a:solidFill>
                  <a:schemeClr val="dk1"/>
                </a:solidFill>
                <a:ea typeface="Calibri"/>
                <a:sym typeface="Calibri"/>
              </a:rPr>
              <a:t>‹#›</a:t>
            </a: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2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82" name="Google Shape;482;p2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נסו להימנע מרכישות אימפולסיביות למרות השמחה הרגעית שבדבר  </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עדיף לחכות לפחות 24 שעות לפני שמחליטים על קנייה. פרק הזמן הזה מאפשר לנו לחקור על המוצר, להשוות אותו לאפשרויות אחרות ולהעריך אם הוא תואם את הצרכים ואת מגבלת התקציב שלנו. אם בכל זאת החלטנו לרכוש "כאן ועכשיו" - נעצור, נספור עד עשר, ורק אז נקנה, כדי שלא נתפתה להצעות לא טובות.</a:t>
            </a: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algn="r" rtl="1">
              <a:buNone/>
            </a:pPr>
            <a:r>
              <a:rPr lang="he-IL" b="1" dirty="0">
                <a:latin typeface="Arial" panose="020B0604020202020204" pitchFamily="34" charset="0"/>
                <a:cs typeface="Arial" panose="020B0604020202020204" pitchFamily="34" charset="0"/>
              </a:rPr>
              <a:t>חוק 24 שעות</a:t>
            </a:r>
            <a:r>
              <a:rPr lang="he-IL" dirty="0">
                <a:latin typeface="Arial" panose="020B0604020202020204" pitchFamily="34" charset="0"/>
                <a:cs typeface="Arial" panose="020B0604020202020204" pitchFamily="34" charset="0"/>
              </a:rPr>
              <a:t> (המכונה לעיתים קרובות גם "כלל הצינון") הוא כלי פרקטי לניהול צריכה נבונה ובלימת קניות אימפולסיביות.</a:t>
            </a:r>
          </a:p>
          <a:p>
            <a:pPr algn="r" rtl="1">
              <a:buNone/>
            </a:pPr>
            <a:r>
              <a:rPr lang="he-IL" dirty="0">
                <a:latin typeface="Arial" panose="020B0604020202020204" pitchFamily="34" charset="0"/>
                <a:cs typeface="Arial" panose="020B0604020202020204" pitchFamily="34" charset="0"/>
              </a:rPr>
              <a:t>הכלל קובע כי </a:t>
            </a:r>
            <a:r>
              <a:rPr lang="he-IL" b="1" dirty="0">
                <a:latin typeface="Arial" panose="020B0604020202020204" pitchFamily="34" charset="0"/>
                <a:cs typeface="Arial" panose="020B0604020202020204" pitchFamily="34" charset="0"/>
              </a:rPr>
              <a:t>לפני שמבצעים רכישה של מוצר שאינו מוצר בסיסי או הכרחי, ממתינים לפחות 24 שעות</a:t>
            </a:r>
            <a:r>
              <a:rPr lang="he-IL" dirty="0">
                <a:latin typeface="Arial" panose="020B0604020202020204" pitchFamily="34" charset="0"/>
                <a:cs typeface="Arial" panose="020B0604020202020204" pitchFamily="34" charset="0"/>
              </a:rPr>
              <a:t> מרגע שהתעורר הרצון לקנות אותו.</a:t>
            </a:r>
          </a:p>
          <a:p>
            <a:pPr algn="r" rtl="1">
              <a:buNone/>
            </a:pPr>
            <a:r>
              <a:rPr lang="he-IL" b="1" dirty="0">
                <a:latin typeface="Arial" panose="020B0604020202020204" pitchFamily="34" charset="0"/>
                <a:cs typeface="Arial" panose="020B0604020202020204" pitchFamily="34" charset="0"/>
              </a:rPr>
              <a:t>איך זה עובד ולמה זה עוזר?</a:t>
            </a: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סינון דחפים:</a:t>
            </a:r>
            <a:r>
              <a:rPr lang="he-IL" dirty="0">
                <a:latin typeface="Arial" panose="020B0604020202020204" pitchFamily="34" charset="0"/>
                <a:cs typeface="Arial" panose="020B0604020202020204" pitchFamily="34" charset="0"/>
              </a:rPr>
              <a:t> רוב הקניות האימפולסיביות או </a:t>
            </a:r>
            <a:r>
              <a:rPr lang="he-IL" dirty="0" err="1">
                <a:latin typeface="Arial" panose="020B0604020202020204" pitchFamily="34" charset="0"/>
                <a:cs typeface="Arial" panose="020B0604020202020204" pitchFamily="34" charset="0"/>
              </a:rPr>
              <a:t>הושעות</a:t>
            </a:r>
            <a:r>
              <a:rPr lang="he-IL" dirty="0">
                <a:latin typeface="Arial" panose="020B0604020202020204" pitchFamily="34" charset="0"/>
                <a:cs typeface="Arial" panose="020B0604020202020204" pitchFamily="34" charset="0"/>
              </a:rPr>
              <a:t> ה-FOMO מונעות מדופמין ודחף רגעי שדועכים לאחר זמן קצר. תקופת ההמתנה נותנת למוח הרציונלי זמן "להשתלט מחדש" על קבלת ההחלטות.</a:t>
            </a: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מבחן הצורך האמיתי:</a:t>
            </a:r>
            <a:r>
              <a:rPr lang="he-IL" dirty="0">
                <a:latin typeface="Arial" panose="020B0604020202020204" pitchFamily="34" charset="0"/>
                <a:cs typeface="Arial" panose="020B0604020202020204" pitchFamily="34" charset="0"/>
              </a:rPr>
              <a:t> אחרי כיממה של הפוגה, אפשר לבחון מחדש האם באמת יש צורך אמיתי במוצר, או שמדובר בפיצוי רגעי, צריכה ראוותנית או התלהבות חולפת מפרסומת. אם גם אחרי 24 שעות עדיין רוצים את המוצר ויש תקציב – אפשר לקנות בלב שלם.</a:t>
            </a:r>
          </a:p>
          <a:p>
            <a:pPr marL="0" lvl="0" indent="0" algn="r" rtl="1">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483" name="Google Shape;483;p2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50FDA-C790-D486-1A51-97350E937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8DBD3-F071-69EB-C306-B755F90BB5C4}"/>
              </a:ext>
            </a:extLst>
          </p:cNvPr>
          <p:cNvSpPr>
            <a:spLocks noGrp="1" noRot="1" noChangeAspect="1"/>
          </p:cNvSpPr>
          <p:nvPr>
            <p:ph type="sldImg"/>
          </p:nvPr>
        </p:nvSpPr>
        <p:spPr>
          <a:xfrm>
            <a:off x="2290763" y="512763"/>
            <a:ext cx="4562475" cy="2566987"/>
          </a:xfrm>
        </p:spPr>
        <p:txBody>
          <a:bodyPr/>
          <a:lstStyle/>
          <a:p>
            <a:endParaRPr lang="he-IL"/>
          </a:p>
        </p:txBody>
      </p:sp>
      <p:sp>
        <p:nvSpPr>
          <p:cNvPr id="3" name="Notes Placeholder 2">
            <a:extLst>
              <a:ext uri="{FF2B5EF4-FFF2-40B4-BE49-F238E27FC236}">
                <a16:creationId xmlns:a16="http://schemas.microsoft.com/office/drawing/2014/main" id="{56D7FA74-63E6-C06B-E462-E308300A2487}"/>
              </a:ext>
            </a:extLst>
          </p:cNvPr>
          <p:cNvSpPr>
            <a:spLocks noGrp="1"/>
          </p:cNvSpPr>
          <p:nvPr>
            <p:ph type="body" idx="1"/>
          </p:nvPr>
        </p:nvSpPr>
        <p:spPr/>
        <p:txBody>
          <a:bodyPr/>
          <a:lstStyle/>
          <a:p>
            <a:pPr algn="r" rtl="1">
              <a:buNone/>
            </a:pPr>
            <a:r>
              <a:rPr lang="he-IL" b="1" dirty="0">
                <a:latin typeface="Arial" panose="020B0604020202020204" pitchFamily="34" charset="0"/>
                <a:cs typeface="Arial" panose="020B0604020202020204" pitchFamily="34" charset="0"/>
              </a:rPr>
              <a:t>צריכה ראוותנית (</a:t>
            </a:r>
            <a:r>
              <a:rPr lang="he-IL" b="1" dirty="0" err="1">
                <a:latin typeface="Arial" panose="020B0604020202020204" pitchFamily="34" charset="0"/>
                <a:cs typeface="Arial" panose="020B0604020202020204" pitchFamily="34" charset="0"/>
              </a:rPr>
              <a:t>Conspicuous</a:t>
            </a:r>
            <a:r>
              <a:rPr lang="he-IL" b="1" dirty="0">
                <a:latin typeface="Arial" panose="020B0604020202020204" pitchFamily="34" charset="0"/>
                <a:cs typeface="Arial" panose="020B0604020202020204" pitchFamily="34" charset="0"/>
              </a:rPr>
              <a:t> </a:t>
            </a:r>
            <a:r>
              <a:rPr lang="he-IL" b="1" dirty="0" err="1">
                <a:latin typeface="Arial" panose="020B0604020202020204" pitchFamily="34" charset="0"/>
                <a:cs typeface="Arial" panose="020B0604020202020204" pitchFamily="34" charset="0"/>
              </a:rPr>
              <a:t>Consumption</a:t>
            </a:r>
            <a:r>
              <a:rPr lang="he-IL" b="1" dirty="0">
                <a:latin typeface="Arial" panose="020B0604020202020204" pitchFamily="34" charset="0"/>
                <a:cs typeface="Arial" panose="020B0604020202020204" pitchFamily="34" charset="0"/>
              </a:rPr>
              <a:t>)</a:t>
            </a:r>
            <a:r>
              <a:rPr lang="he-IL" dirty="0">
                <a:latin typeface="Arial" panose="020B0604020202020204" pitchFamily="34" charset="0"/>
                <a:cs typeface="Arial" panose="020B0604020202020204" pitchFamily="34" charset="0"/>
              </a:rPr>
              <a:t>היא מונח סוציאליסטי-כלכלי שטבע לראשונה הכלכלן והסוציולוג </a:t>
            </a:r>
            <a:r>
              <a:rPr lang="he-IL" dirty="0" err="1">
                <a:latin typeface="Arial" panose="020B0604020202020204" pitchFamily="34" charset="0"/>
                <a:cs typeface="Arial" panose="020B0604020202020204" pitchFamily="34" charset="0"/>
              </a:rPr>
              <a:t>תורסטן</a:t>
            </a:r>
            <a:r>
              <a:rPr lang="he-IL" dirty="0">
                <a:latin typeface="Arial" panose="020B0604020202020204" pitchFamily="34" charset="0"/>
                <a:cs typeface="Arial" panose="020B0604020202020204" pitchFamily="34" charset="0"/>
              </a:rPr>
              <a:t> ובלן בחיבורו "תיאוריית מעמד הפנאי" (1899).</a:t>
            </a:r>
          </a:p>
          <a:p>
            <a:pPr algn="r" rtl="1">
              <a:buNone/>
            </a:pPr>
            <a:r>
              <a:rPr lang="he-IL" dirty="0">
                <a:latin typeface="Arial" panose="020B0604020202020204" pitchFamily="34" charset="0"/>
                <a:cs typeface="Arial" panose="020B0604020202020204" pitchFamily="34" charset="0"/>
              </a:rPr>
              <a:t>המושג מתאר רכישה והצגה של מוצרים יקרים, מותרות וסמלי סטטוס שנועדו לא מטרה פונקציונלית אמיתית, אלא כדי </a:t>
            </a:r>
            <a:r>
              <a:rPr lang="he-IL" b="1" dirty="0">
                <a:latin typeface="Arial" panose="020B0604020202020204" pitchFamily="34" charset="0"/>
                <a:cs typeface="Arial" panose="020B0604020202020204" pitchFamily="34" charset="0"/>
              </a:rPr>
              <a:t>להפגין עושר, הצלחה חברתית ומעמד גבוה</a:t>
            </a:r>
            <a:r>
              <a:rPr lang="he-IL" dirty="0">
                <a:latin typeface="Arial" panose="020B0604020202020204" pitchFamily="34" charset="0"/>
                <a:cs typeface="Arial" panose="020B0604020202020204" pitchFamily="34" charset="0"/>
              </a:rPr>
              <a:t> כלפי הסביבה.</a:t>
            </a:r>
          </a:p>
          <a:p>
            <a:pPr algn="r" rtl="1">
              <a:buNone/>
            </a:pPr>
            <a:r>
              <a:rPr lang="he-IL" b="1" dirty="0">
                <a:latin typeface="Arial" panose="020B0604020202020204" pitchFamily="34" charset="0"/>
                <a:cs typeface="Arial" panose="020B0604020202020204" pitchFamily="34" charset="0"/>
              </a:rPr>
              <a:t>המאפיינים המרכזיים של התופעה:</a:t>
            </a:r>
            <a:endParaRPr lang="he-IL" dirty="0">
              <a:latin typeface="Arial" panose="020B0604020202020204" pitchFamily="34" charset="0"/>
              <a:cs typeface="Arial" panose="020B0604020202020204" pitchFamily="34" charset="0"/>
            </a:endParaRP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הפגנה חברתית:</a:t>
            </a:r>
            <a:r>
              <a:rPr lang="he-IL" dirty="0">
                <a:latin typeface="Arial" panose="020B0604020202020204" pitchFamily="34" charset="0"/>
                <a:cs typeface="Arial" panose="020B0604020202020204" pitchFamily="34" charset="0"/>
              </a:rPr>
              <a:t> הערך של המוצר אינו טמון בשימוש בו אלא ביכולת של הצרכן לשדר לאחרים שיש לו אמצעים כלכליים לרכוש אותו.</a:t>
            </a:r>
          </a:p>
          <a:p>
            <a:pPr marL="342900" lvl="0" indent="-342900" algn="r" rtl="1">
              <a:buFont typeface="Arial" panose="020B0604020202020204" pitchFamily="34" charset="0"/>
              <a:buChar char="•"/>
            </a:pPr>
            <a:r>
              <a:rPr lang="he-IL" b="1" dirty="0">
                <a:latin typeface="Arial" panose="020B0604020202020204" pitchFamily="34" charset="0"/>
                <a:cs typeface="Arial" panose="020B0604020202020204" pitchFamily="34" charset="0"/>
              </a:rPr>
              <a:t>טיפוס מעמדי:</a:t>
            </a:r>
            <a:r>
              <a:rPr lang="he-IL" dirty="0">
                <a:latin typeface="Arial" panose="020B0604020202020204" pitchFamily="34" charset="0"/>
                <a:cs typeface="Arial" panose="020B0604020202020204" pitchFamily="34" charset="0"/>
              </a:rPr>
              <a:t> פעמים רבות התופעה מאפיינת קבוצות המעוניינות לחקות את אורח החיים של המעמדות הגבוהים ביותר או לבסס את מעמדן באמצעות סממנים חזותיים בולטים.</a:t>
            </a:r>
          </a:p>
          <a:p>
            <a:pPr algn="r" rtl="1"/>
            <a:endParaRPr lang="he-IL"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6A5FF01-6D71-8BA0-6C4F-D832C214246D}"/>
              </a:ext>
            </a:extLst>
          </p:cNvPr>
          <p:cNvSpPr>
            <a:spLocks noGrp="1"/>
          </p:cNvSpPr>
          <p:nvPr>
            <p:ph type="sldNum" idx="12"/>
          </p:nvPr>
        </p:nvSpPr>
        <p:spPr/>
        <p:txBody>
          <a:bodyPr/>
          <a:lstStyle/>
          <a:p>
            <a:pPr algn="r">
              <a:buSzPts val="1200"/>
            </a:pPr>
            <a:fld id="{00000000-1234-1234-1234-123412341234}" type="slidenum">
              <a:rPr lang="en-US" sz="1200" smtClean="0">
                <a:solidFill>
                  <a:schemeClr val="dk1"/>
                </a:solidFill>
                <a:ea typeface="Calibri"/>
                <a:sym typeface="Calibri"/>
              </a:rPr>
              <a:pPr algn="r">
                <a:buSzPts val="1200"/>
              </a:pPr>
              <a:t>46</a:t>
            </a:fld>
            <a:endParaRPr lang="en-US" sz="1200" dirty="0">
              <a:solidFill>
                <a:schemeClr val="dk1"/>
              </a:solidFill>
              <a:ea typeface="Calibri"/>
              <a:sym typeface="Calibri"/>
            </a:endParaRPr>
          </a:p>
        </p:txBody>
      </p:sp>
    </p:spTree>
    <p:extLst>
      <p:ext uri="{BB962C8B-B14F-4D97-AF65-F5344CB8AC3E}">
        <p14:creationId xmlns:p14="http://schemas.microsoft.com/office/powerpoint/2010/main" val="39227417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28: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74" name="Google Shape;474;p2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עדיף שנתמקד בחוויות משמעותיות, בבילוי זמן עם חברים, בעיסוק בתחביבים או בלימוד מיומנויות חדשות. כל אלה הן פעולות שמשפיעות על תחושת האושר שלנו לאורך זמן. זאת בניגוד לרכישה אימפולסיבית של נכסים חומריים, כמו מוצרי צריכה, שלעיתים מבוססת על רגש חיובי זמני</a:t>
            </a:r>
          </a:p>
          <a:p>
            <a:pPr marL="0" lvl="0" indent="0" algn="r" rtl="1">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475" name="Google Shape;475;p2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3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90" name="Google Shape;490;p3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אושר אמיתי נובע מהבנת עצמך, מבניית מערכות יחסים משמעותיות ומהנאה מחוויות שמטפחות את הצרכים הפיזיים, הרגשיים והחברתיים. אם נהיה צרכנים מודעים, נוכל לנהל חיים מאושרים ומספקים יותר!</a:t>
            </a: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במידה מסוימת כסף קונה אושר אך עד שלב מסוים כשיש לנו כסף לקנות </a:t>
            </a:r>
            <a:r>
              <a:rPr lang="he-IL" dirty="0" err="1">
                <a:latin typeface="Arial" panose="020B0604020202020204" pitchFamily="34" charset="0"/>
                <a:cs typeface="Arial" panose="020B0604020202020204" pitchFamily="34" charset="0"/>
              </a:rPr>
              <a:t>הכל</a:t>
            </a:r>
            <a:r>
              <a:rPr lang="he-IL" dirty="0">
                <a:latin typeface="Arial" panose="020B0604020202020204" pitchFamily="34" charset="0"/>
                <a:cs typeface="Arial" panose="020B0604020202020204" pitchFamily="34" charset="0"/>
              </a:rPr>
              <a:t> אנחנו מתחילים להוציא אותו על קניות אימפולסיביות ולא הכרחיות אשר האפקט שלהם חולף מהר ואז צריך לקנות שוב ושוב </a:t>
            </a: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491" name="Google Shape;491;p3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3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506" name="Google Shape;506;p3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 התמקדו בטוב ובמה שיש לכם, שמחו בהישגים שלכם - קטנים וגדולים כאחד. זכרו שגם כישלון הוא מצב המזמן אפשרות להתפתחות וללמידה, למדו לקבל ולהכיל תחושות גם אם אינן טובות, זהו את היכולות והכוחות הטמונים בכם וחזקו אותם, העניקו להם משמעות וחגגו אותם!</a:t>
            </a:r>
          </a:p>
          <a:p>
            <a:pPr marL="0" lvl="0" indent="0" algn="r" rtl="1">
              <a:lnSpc>
                <a:spcPct val="100000"/>
              </a:lnSpc>
              <a:spcBef>
                <a:spcPts val="0"/>
              </a:spcBef>
              <a:spcAft>
                <a:spcPts val="0"/>
              </a:spcAft>
              <a:buSzPts val="1400"/>
              <a:buNone/>
            </a:pPr>
            <a:endParaRPr dirty="0">
              <a:latin typeface="Arial" panose="020B0604020202020204" pitchFamily="34" charset="0"/>
              <a:cs typeface="Arial" panose="020B0604020202020204" pitchFamily="34" charset="0"/>
            </a:endParaRPr>
          </a:p>
        </p:txBody>
      </p:sp>
      <p:sp>
        <p:nvSpPr>
          <p:cNvPr id="507" name="Google Shape;507;p3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3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514" name="Google Shape;514;p3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en-US" dirty="0" err="1">
                <a:latin typeface="Arial" panose="020B0604020202020204" pitchFamily="34" charset="0"/>
                <a:cs typeface="Arial" panose="020B0604020202020204" pitchFamily="34" charset="0"/>
              </a:rPr>
              <a:t>עם</a:t>
            </a:r>
            <a:r>
              <a:rPr lang="en-US" dirty="0">
                <a:latin typeface="Arial" panose="020B0604020202020204" pitchFamily="34" charset="0"/>
                <a:cs typeface="Arial" panose="020B0604020202020204" pitchFamily="34" charset="0"/>
              </a:rPr>
              <a:t> שקף </a:t>
            </a:r>
            <a:r>
              <a:rPr lang="en-US" dirty="0" err="1">
                <a:latin typeface="Arial" panose="020B0604020202020204" pitchFamily="34" charset="0"/>
                <a:cs typeface="Arial" panose="020B0604020202020204" pitchFamily="34" charset="0"/>
              </a:rPr>
              <a:t>זה</a:t>
            </a:r>
            <a:r>
              <a:rPr lang="en-US" dirty="0">
                <a:latin typeface="Arial" panose="020B0604020202020204" pitchFamily="34" charset="0"/>
                <a:cs typeface="Arial" panose="020B0604020202020204" pitchFamily="34" charset="0"/>
              </a:rPr>
              <a:t> אני </a:t>
            </a:r>
            <a:r>
              <a:rPr lang="en-US" dirty="0" err="1">
                <a:latin typeface="Arial" panose="020B0604020202020204" pitchFamily="34" charset="0"/>
                <a:cs typeface="Arial" panose="020B0604020202020204" pitchFamily="34" charset="0"/>
              </a:rPr>
              <a:t>סוגרת</a:t>
            </a:r>
            <a:r>
              <a:rPr lang="en-US" dirty="0">
                <a:latin typeface="Arial" panose="020B0604020202020204" pitchFamily="34" charset="0"/>
                <a:cs typeface="Arial" panose="020B0604020202020204" pitchFamily="34" charset="0"/>
              </a:rPr>
              <a:t> את </a:t>
            </a:r>
            <a:r>
              <a:rPr lang="en-US" dirty="0" err="1">
                <a:latin typeface="Arial" panose="020B0604020202020204" pitchFamily="34" charset="0"/>
                <a:cs typeface="Arial" panose="020B0604020202020204" pitchFamily="34" charset="0"/>
              </a:rPr>
              <a:t>השיעור</a:t>
            </a:r>
            <a:r>
              <a:rPr lang="en-US" dirty="0">
                <a:latin typeface="Arial" panose="020B0604020202020204" pitchFamily="34" charset="0"/>
                <a:cs typeface="Arial" panose="020B0604020202020204" pitchFamily="34" charset="0"/>
              </a:rPr>
              <a:t> </a:t>
            </a:r>
            <a:endParaRPr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r>
              <a:rPr lang="en-US" dirty="0">
                <a:latin typeface="Arial" panose="020B0604020202020204" pitchFamily="34" charset="0"/>
                <a:cs typeface="Arial" panose="020B0604020202020204" pitchFamily="34" charset="0"/>
              </a:rPr>
              <a:t>אני </a:t>
            </a:r>
            <a:r>
              <a:rPr lang="en-US" dirty="0" err="1">
                <a:latin typeface="Arial" panose="020B0604020202020204" pitchFamily="34" charset="0"/>
                <a:cs typeface="Arial" panose="020B0604020202020204" pitchFamily="34" charset="0"/>
              </a:rPr>
              <a:t>שמה</a:t>
            </a:r>
            <a:r>
              <a:rPr lang="en-US" dirty="0">
                <a:latin typeface="Arial" panose="020B0604020202020204" pitchFamily="34" charset="0"/>
                <a:cs typeface="Arial" panose="020B0604020202020204" pitchFamily="34" charset="0"/>
              </a:rPr>
              <a:t> את </a:t>
            </a:r>
            <a:r>
              <a:rPr lang="en-US" dirty="0" err="1">
                <a:latin typeface="Arial" panose="020B0604020202020204" pitchFamily="34" charset="0"/>
                <a:cs typeface="Arial" panose="020B0604020202020204" pitchFamily="34" charset="0"/>
              </a:rPr>
              <a:t>המצגת</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ומבקשת</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מהתלמידים</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שיגידו</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עם</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איזה</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משפט</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הם</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מסכימים</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ולספר</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סיפור</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אישי</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שממחיש</a:t>
            </a:r>
            <a:r>
              <a:rPr lang="en-US" dirty="0">
                <a:latin typeface="Arial" panose="020B0604020202020204" pitchFamily="34" charset="0"/>
                <a:cs typeface="Arial" panose="020B0604020202020204" pitchFamily="34" charset="0"/>
              </a:rPr>
              <a:t> את </a:t>
            </a:r>
            <a:r>
              <a:rPr lang="en-US" dirty="0" err="1">
                <a:latin typeface="Arial" panose="020B0604020202020204" pitchFamily="34" charset="0"/>
                <a:cs typeface="Arial" panose="020B0604020202020204" pitchFamily="34" charset="0"/>
              </a:rPr>
              <a:t>דעתם</a:t>
            </a:r>
            <a:r>
              <a:rPr lang="en-US" dirty="0">
                <a:latin typeface="Arial" panose="020B0604020202020204" pitchFamily="34" charset="0"/>
                <a:cs typeface="Arial" panose="020B0604020202020204" pitchFamily="34" charset="0"/>
              </a:rPr>
              <a:t>. </a:t>
            </a: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endParaRPr lang="he-IL" dirty="0">
              <a:latin typeface="Arial" panose="020B0604020202020204" pitchFamily="34" charset="0"/>
              <a:cs typeface="Arial" panose="020B0604020202020204" pitchFamily="34" charset="0"/>
            </a:endParaRP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היזהרו ממיתוסים על אושר </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היזהרו מאמירות כגון:  </a:t>
            </a:r>
          </a:p>
          <a:p>
            <a:pPr marL="0" lvl="0" indent="0" algn="r" rtl="1">
              <a:lnSpc>
                <a:spcPct val="100000"/>
              </a:lnSpc>
              <a:spcBef>
                <a:spcPts val="0"/>
              </a:spcBef>
              <a:spcAft>
                <a:spcPts val="0"/>
              </a:spcAft>
              <a:buSzPts val="1400"/>
              <a:buNone/>
            </a:pPr>
            <a:r>
              <a:rPr lang="he-IL" dirty="0">
                <a:latin typeface="Arial" panose="020B0604020202020204" pitchFamily="34" charset="0"/>
                <a:cs typeface="Arial" panose="020B0604020202020204" pitchFamily="34" charset="0"/>
              </a:rPr>
              <a:t>"אם הנסיבות ישתנו נהיה מאושרים", "אושר הוא היעדר רגשות שליליים", "כסף ורכוש מבטיחים אושר", "אושר הוא יעד להגיע אליו", "אושר נקבע על ידי נסיבות חיצוניות". </a:t>
            </a:r>
            <a:endParaRPr dirty="0">
              <a:latin typeface="Arial" panose="020B0604020202020204" pitchFamily="34" charset="0"/>
              <a:cs typeface="Arial" panose="020B0604020202020204" pitchFamily="34" charset="0"/>
            </a:endParaRPr>
          </a:p>
        </p:txBody>
      </p:sp>
      <p:sp>
        <p:nvSpPr>
          <p:cNvPr id="515" name="Google Shape;515;p3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17" name="Google Shape;17;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18" name="Google Shape;18;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3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 name="Google Shape;21;p3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latin typeface="Arial" panose="020B0604020202020204" pitchFamily="34" charset="0"/>
                <a:cs typeface="Arial" panose="020B0604020202020204" pitchFamily="34" charset="0"/>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dirty="0"/>
          </a:p>
        </p:txBody>
      </p:sp>
      <p:sp>
        <p:nvSpPr>
          <p:cNvPr id="22" name="Google Shape;22;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23" name="Google Shape;23;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24" name="Google Shape;24;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7" name="Google Shape;27;p3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atin typeface="Arial" panose="020B0604020202020204" pitchFamily="34" charset="0"/>
                <a:cs typeface="Arial" panose="020B0604020202020204" pitchFamily="34" charset="0"/>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dirty="0"/>
          </a:p>
        </p:txBody>
      </p:sp>
      <p:sp>
        <p:nvSpPr>
          <p:cNvPr id="28" name="Google Shape;28;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29" name="Google Shape;29;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30" name="Google Shape;30;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 name="Google Shape;33;p3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latin typeface="Arial" panose="020B0604020202020204" pitchFamily="34" charset="0"/>
                <a:cs typeface="Arial" panose="020B0604020202020204" pitchFamily="34" charset="0"/>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dirty="0"/>
          </a:p>
        </p:txBody>
      </p:sp>
      <p:sp>
        <p:nvSpPr>
          <p:cNvPr id="34" name="Google Shape;34;p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35" name="Google Shape;35;p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36" name="Google Shape;36;p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 name="Google Shape;39;p4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atin typeface="Arial" panose="020B0604020202020204" pitchFamily="34" charset="0"/>
                <a:cs typeface="Arial" panose="020B0604020202020204" pitchFamily="34" charset="0"/>
              </a:defRPr>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dirty="0"/>
          </a:p>
        </p:txBody>
      </p:sp>
      <p:sp>
        <p:nvSpPr>
          <p:cNvPr id="40" name="Google Shape;40;p4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atin typeface="Arial" panose="020B0604020202020204" pitchFamily="34" charset="0"/>
                <a:cs typeface="Arial" panose="020B0604020202020204" pitchFamily="34" charset="0"/>
              </a:defRPr>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dirty="0"/>
          </a:p>
        </p:txBody>
      </p:sp>
      <p:sp>
        <p:nvSpPr>
          <p:cNvPr id="41" name="Google Shape;41;p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42" name="Google Shape;42;p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43" name="Google Shape;43;p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6" name="Google Shape;46;p4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atin typeface="Arial" panose="020B0604020202020204" pitchFamily="34" charset="0"/>
                <a:cs typeface="Arial" panose="020B0604020202020204" pitchFamily="34" charset="0"/>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dirty="0"/>
          </a:p>
        </p:txBody>
      </p:sp>
      <p:sp>
        <p:nvSpPr>
          <p:cNvPr id="47" name="Google Shape;47;p4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atin typeface="Arial" panose="020B0604020202020204" pitchFamily="34" charset="0"/>
                <a:cs typeface="Arial" panose="020B0604020202020204" pitchFamily="34" charset="0"/>
              </a:defRPr>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dirty="0"/>
          </a:p>
        </p:txBody>
      </p:sp>
      <p:sp>
        <p:nvSpPr>
          <p:cNvPr id="48" name="Google Shape;48;p4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atin typeface="Arial" panose="020B0604020202020204" pitchFamily="34" charset="0"/>
                <a:cs typeface="Arial" panose="020B0604020202020204" pitchFamily="34" charset="0"/>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dirty="0"/>
          </a:p>
        </p:txBody>
      </p:sp>
      <p:sp>
        <p:nvSpPr>
          <p:cNvPr id="49" name="Google Shape;49;p4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atin typeface="Arial" panose="020B0604020202020204" pitchFamily="34" charset="0"/>
                <a:cs typeface="Arial" panose="020B0604020202020204" pitchFamily="34" charset="0"/>
              </a:defRPr>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dirty="0"/>
          </a:p>
        </p:txBody>
      </p:sp>
      <p:sp>
        <p:nvSpPr>
          <p:cNvPr id="50" name="Google Shape;50;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51" name="Google Shape;51;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52" name="Google Shape;52;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5" name="Google Shape;55;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56" name="Google Shape;56;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57" name="Google Shape;57;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0" name="Google Shape;60;p4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atin typeface="Arial" panose="020B0604020202020204" pitchFamily="34" charset="0"/>
                <a:cs typeface="Arial" panose="020B0604020202020204" pitchFamily="34" charset="0"/>
              </a:defRPr>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dirty="0"/>
          </a:p>
        </p:txBody>
      </p:sp>
      <p:sp>
        <p:nvSpPr>
          <p:cNvPr id="61" name="Google Shape;61;p4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atin typeface="Arial" panose="020B0604020202020204" pitchFamily="34" charset="0"/>
                <a:cs typeface="Arial" panose="020B0604020202020204" pitchFamily="34" charset="0"/>
              </a:defRPr>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dirty="0"/>
          </a:p>
        </p:txBody>
      </p:sp>
      <p:sp>
        <p:nvSpPr>
          <p:cNvPr id="62" name="Google Shape;62;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63" name="Google Shape;63;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64" name="Google Shape;64;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 name="Google Shape;67;p44"/>
          <p:cNvSpPr>
            <a:spLocks noGrp="1"/>
          </p:cNvSpPr>
          <p:nvPr>
            <p:ph type="pic" idx="2"/>
          </p:nvPr>
        </p:nvSpPr>
        <p:spPr>
          <a:xfrm>
            <a:off x="1792288" y="612775"/>
            <a:ext cx="5486400" cy="4114800"/>
          </a:xfrm>
          <a:prstGeom prst="rect">
            <a:avLst/>
          </a:prstGeom>
          <a:noFill/>
          <a:ln>
            <a:noFill/>
          </a:ln>
        </p:spPr>
        <p:txBody>
          <a:bodyPr/>
          <a:lstStyle>
            <a:lvl1pPr>
              <a:defRPr>
                <a:latin typeface="Arial" panose="020B0604020202020204" pitchFamily="34" charset="0"/>
                <a:cs typeface="Arial" panose="020B0604020202020204" pitchFamily="34" charset="0"/>
              </a:defRPr>
            </a:lvl1pPr>
          </a:lstStyle>
          <a:p>
            <a:endParaRPr lang="he-IL" dirty="0"/>
          </a:p>
        </p:txBody>
      </p:sp>
      <p:sp>
        <p:nvSpPr>
          <p:cNvPr id="68" name="Google Shape;68;p4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atin typeface="Arial" panose="020B0604020202020204" pitchFamily="34" charset="0"/>
                <a:cs typeface="Arial" panose="020B0604020202020204" pitchFamily="34" charset="0"/>
              </a:defRPr>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dirty="0"/>
          </a:p>
        </p:txBody>
      </p:sp>
      <p:sp>
        <p:nvSpPr>
          <p:cNvPr id="69" name="Google Shape;69;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70" name="Google Shape;70;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71" name="Google Shape;71;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4" name="Google Shape;74;p4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atin typeface="Arial" panose="020B0604020202020204" pitchFamily="34" charset="0"/>
                <a:cs typeface="Arial" panose="020B0604020202020204" pitchFamily="34" charset="0"/>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dirty="0"/>
          </a:p>
        </p:txBody>
      </p:sp>
      <p:sp>
        <p:nvSpPr>
          <p:cNvPr id="75" name="Google Shape;75;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76" name="Google Shape;76;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77" name="Google Shape;77;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0" name="Google Shape;80;p4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atin typeface="Arial" panose="020B0604020202020204" pitchFamily="34" charset="0"/>
                <a:cs typeface="Arial" panose="020B0604020202020204" pitchFamily="34" charset="0"/>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dirty="0"/>
          </a:p>
        </p:txBody>
      </p:sp>
      <p:sp>
        <p:nvSpPr>
          <p:cNvPr id="81" name="Google Shape;81;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82" name="Google Shape;82;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he-IL" dirty="0"/>
          </a:p>
        </p:txBody>
      </p:sp>
      <p:sp>
        <p:nvSpPr>
          <p:cNvPr id="83" name="Google Shape;83;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1" name="Google Shape;11;p3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12" name="Google Shape;12;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he-IL" dirty="0"/>
          </a:p>
        </p:txBody>
      </p:sp>
      <p:sp>
        <p:nvSpPr>
          <p:cNvPr id="13" name="Google Shape;13;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he-IL" dirty="0"/>
          </a:p>
        </p:txBody>
      </p:sp>
      <p:sp>
        <p:nvSpPr>
          <p:cNvPr id="14" name="Google Shape;14;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panose="020B0604020202020204" pitchFamily="34" charset="0"/>
                <a:ea typeface="Calibri"/>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57.jpeg"/></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62.jpeg"/></Relationships>
</file>

<file path=ppt/slides/_rels/slide4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image" Target="../media/image70.png"/></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78.jpeg"/></Relationships>
</file>

<file path=ppt/slides/_rels/slide5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a:extLst>
              <a:ext uri="{C183D7F6-B498-43B3-948B-1728B52AA6E4}">
                <adec:decorative xmlns:adec="http://schemas.microsoft.com/office/drawing/2017/decorative" val="0"/>
              </a:ext>
            </a:extLst>
          </p:cNvPr>
          <p:cNvSpPr txBox="1">
            <a:spLocks noGrp="1"/>
          </p:cNvSpPr>
          <p:nvPr>
            <p:ph type="title" idx="4294967295"/>
          </p:nvPr>
        </p:nvSpPr>
        <p:spPr>
          <a:xfrm>
            <a:off x="2711076" y="-527297"/>
            <a:ext cx="12239388" cy="2234458"/>
          </a:xfrm>
          <a:prstGeom prst="rect">
            <a:avLst/>
          </a:prstGeom>
          <a:noFill/>
          <a:ln>
            <a:noFill/>
          </a:ln>
        </p:spPr>
        <p:txBody>
          <a:bodyPr spcFirstLastPara="1" wrap="square" lIns="0" tIns="0" rIns="0" bIns="0" anchor="t" anchorCtr="0">
            <a:spAutoFit/>
          </a:bodyPr>
          <a:lstStyle/>
          <a:p>
            <a:pPr marL="0" marR="0" lvl="0" indent="0" algn="ctr" rtl="1">
              <a:lnSpc>
                <a:spcPct val="121002"/>
              </a:lnSpc>
              <a:spcBef>
                <a:spcPts val="0"/>
              </a:spcBef>
              <a:spcAft>
                <a:spcPts val="0"/>
              </a:spcAft>
              <a:buClr>
                <a:srgbClr val="F9F1E2"/>
              </a:buClr>
              <a:buSzPts val="8499"/>
              <a:buFont typeface="Rubik"/>
              <a:buNone/>
            </a:pPr>
            <a:br>
              <a:rPr lang="en-US" sz="6000" b="1" i="0" u="none" strike="noStrike" cap="none" dirty="0">
                <a:solidFill>
                  <a:schemeClr val="accent2">
                    <a:lumMod val="75000"/>
                  </a:schemeClr>
                </a:solidFill>
                <a:latin typeface="Arial"/>
                <a:ea typeface="Arial"/>
                <a:cs typeface="Arial"/>
                <a:sym typeface="Arial"/>
              </a:rPr>
            </a:br>
            <a:r>
              <a:rPr lang="he-IL" sz="6000" b="1" dirty="0">
                <a:solidFill>
                  <a:schemeClr val="accent2">
                    <a:lumMod val="75000"/>
                  </a:schemeClr>
                </a:solidFill>
                <a:latin typeface="Arial"/>
                <a:ea typeface="Arial"/>
                <a:cs typeface="Arial"/>
                <a:sym typeface="Arial"/>
              </a:rPr>
              <a:t>אושר על המדף </a:t>
            </a:r>
            <a:r>
              <a:rPr lang="en-US" sz="6000" b="1" dirty="0">
                <a:solidFill>
                  <a:schemeClr val="accent2">
                    <a:lumMod val="75000"/>
                  </a:schemeClr>
                </a:solidFill>
                <a:latin typeface="Arial"/>
                <a:ea typeface="Arial"/>
                <a:cs typeface="Arial"/>
                <a:sym typeface="Arial"/>
              </a:rPr>
              <a:t>"</a:t>
            </a:r>
            <a:r>
              <a:rPr lang="en-US" sz="6000" b="1" i="0" u="none" strike="noStrike" cap="none" dirty="0">
                <a:solidFill>
                  <a:schemeClr val="accent2">
                    <a:lumMod val="75000"/>
                  </a:schemeClr>
                </a:solidFill>
                <a:latin typeface="Arial"/>
                <a:ea typeface="Arial"/>
                <a:cs typeface="Arial"/>
                <a:sym typeface="Arial"/>
              </a:rPr>
              <a:t>צרכנות ואושר</a:t>
            </a:r>
            <a:r>
              <a:rPr lang="en-US" sz="6000" b="1" dirty="0">
                <a:solidFill>
                  <a:schemeClr val="accent2">
                    <a:lumMod val="75000"/>
                  </a:schemeClr>
                </a:solidFill>
                <a:latin typeface="Arial"/>
                <a:ea typeface="Arial"/>
                <a:cs typeface="Arial"/>
                <a:sym typeface="Arial"/>
              </a:rPr>
              <a:t>”</a:t>
            </a:r>
            <a:r>
              <a:rPr lang="en-US" sz="6000" b="1" i="0" u="none" strike="noStrike" cap="none" dirty="0">
                <a:solidFill>
                  <a:schemeClr val="accent2">
                    <a:lumMod val="75000"/>
                  </a:schemeClr>
                </a:solidFill>
                <a:latin typeface="Arial"/>
                <a:ea typeface="Arial"/>
                <a:cs typeface="Arial"/>
                <a:sym typeface="Arial"/>
              </a:rPr>
              <a:t> </a:t>
            </a:r>
            <a:endParaRPr sz="2800" b="1" dirty="0">
              <a:solidFill>
                <a:schemeClr val="accent2">
                  <a:lumMod val="75000"/>
                </a:schemeClr>
              </a:solidFill>
              <a:latin typeface="Arial"/>
              <a:ea typeface="Arial"/>
              <a:cs typeface="Arial"/>
              <a:sym typeface="Arial"/>
            </a:endParaRPr>
          </a:p>
        </p:txBody>
      </p:sp>
      <p:sp>
        <p:nvSpPr>
          <p:cNvPr id="90" name="Google Shape;90;p1">
            <a:extLst>
              <a:ext uri="{C183D7F6-B498-43B3-948B-1728B52AA6E4}">
                <adec:decorative xmlns:adec="http://schemas.microsoft.com/office/drawing/2017/decorative" val="0"/>
              </a:ext>
            </a:extLst>
          </p:cNvPr>
          <p:cNvSpPr txBox="1"/>
          <p:nvPr/>
        </p:nvSpPr>
        <p:spPr>
          <a:xfrm>
            <a:off x="6220500" y="8853321"/>
            <a:ext cx="5847000" cy="969600"/>
          </a:xfrm>
          <a:prstGeom prst="rect">
            <a:avLst/>
          </a:prstGeom>
          <a:noFill/>
          <a:ln>
            <a:noFill/>
          </a:ln>
        </p:spPr>
        <p:txBody>
          <a:bodyPr spcFirstLastPara="1" wrap="square" lIns="91425" tIns="91425" rIns="91425" bIns="91425" anchor="t" anchorCtr="0">
            <a:spAutoFit/>
          </a:bodyPr>
          <a:lstStyle/>
          <a:p>
            <a:pPr marL="0" lvl="0" indent="0" algn="r" rtl="1">
              <a:spcBef>
                <a:spcPts val="0"/>
              </a:spcBef>
              <a:spcAft>
                <a:spcPts val="0"/>
              </a:spcAft>
              <a:buNone/>
            </a:pPr>
            <a:r>
              <a:rPr lang="he-IL" sz="5100" b="1" dirty="0">
                <a:solidFill>
                  <a:schemeClr val="accent2">
                    <a:lumMod val="75000"/>
                  </a:schemeClr>
                </a:solidFill>
              </a:rPr>
              <a:t>כתבה: </a:t>
            </a:r>
            <a:r>
              <a:rPr lang="en-US" sz="5100" b="1" dirty="0">
                <a:solidFill>
                  <a:schemeClr val="accent2">
                    <a:lumMod val="75000"/>
                  </a:schemeClr>
                </a:solidFill>
              </a:rPr>
              <a:t>פריאל מסאד </a:t>
            </a:r>
            <a:endParaRPr sz="5100" b="1" dirty="0">
              <a:solidFill>
                <a:schemeClr val="accent2">
                  <a:lumMod val="75000"/>
                </a:schemeClr>
              </a:solidFill>
            </a:endParaRPr>
          </a:p>
        </p:txBody>
      </p:sp>
      <p:pic>
        <p:nvPicPr>
          <p:cNvPr id="3" name="Picture 2">
            <a:extLst>
              <a:ext uri="{FF2B5EF4-FFF2-40B4-BE49-F238E27FC236}">
                <a16:creationId xmlns:a16="http://schemas.microsoft.com/office/drawing/2014/main" id="{9DDE107E-5BCB-0F1D-E6B2-55851774084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31725" y="2121658"/>
            <a:ext cx="11224550" cy="631716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2" name="Google Shape;88;p1">
            <a:extLst>
              <a:ext uri="{FF2B5EF4-FFF2-40B4-BE49-F238E27FC236}">
                <a16:creationId xmlns:a16="http://schemas.microsoft.com/office/drawing/2014/main" id="{AEA8BDB8-DB6C-F8B9-0E38-C79F864EC3DA}"/>
              </a:ext>
            </a:extLst>
          </p:cNvPr>
          <p:cNvSpPr txBox="1">
            <a:spLocks noGrp="1"/>
          </p:cNvSpPr>
          <p:nvPr>
            <p:ph type="title" idx="4294967295"/>
          </p:nvPr>
        </p:nvSpPr>
        <p:spPr>
          <a:xfrm>
            <a:off x="8519533" y="2230244"/>
            <a:ext cx="8046529" cy="1582613"/>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marL="0" marR="0" lvl="0" indent="0" algn="ctr" defTabSz="914400" rtl="1" eaLnBrk="1" fontAlgn="auto" latinLnBrk="0" hangingPunct="1">
              <a:lnSpc>
                <a:spcPct val="121002"/>
              </a:lnSpc>
              <a:spcBef>
                <a:spcPts val="0"/>
              </a:spcBef>
              <a:spcAft>
                <a:spcPts val="0"/>
              </a:spcAft>
              <a:buClr>
                <a:srgbClr val="F9F1E2"/>
              </a:buClr>
              <a:buSzPts val="8499"/>
              <a:buFont typeface="Rubik"/>
              <a:buNone/>
              <a:tabLst/>
              <a:defRPr/>
            </a:pPr>
            <a:r>
              <a:rPr kumimoji="0" lang="he-IL" sz="8499" b="0" i="0" u="none" strike="noStrike" kern="0" cap="none" spc="0" normalizeH="0" baseline="0" noProof="0" dirty="0">
                <a:ln>
                  <a:noFill/>
                </a:ln>
                <a:solidFill>
                  <a:schemeClr val="dk1"/>
                </a:solidFill>
                <a:effectLst/>
                <a:uLnTx/>
                <a:uFillTx/>
                <a:latin typeface="Arial"/>
                <a:ea typeface="Arial"/>
                <a:cs typeface="Arial"/>
                <a:sym typeface="Arial"/>
              </a:rPr>
              <a:t>מה נלמד היום? </a:t>
            </a:r>
            <a:endParaRPr kumimoji="0" lang="he-IL" sz="4400" b="0" i="0" u="none" strike="noStrike" kern="0" cap="none" spc="0" normalizeH="0" baseline="0" noProof="0" dirty="0">
              <a:ln>
                <a:noFill/>
              </a:ln>
              <a:solidFill>
                <a:schemeClr val="dk1"/>
              </a:solidFill>
              <a:effectLst/>
              <a:uLnTx/>
              <a:uFillTx/>
              <a:latin typeface="Arial"/>
              <a:ea typeface="Arial"/>
              <a:cs typeface="Arial"/>
              <a:sym typeface="Arial"/>
            </a:endParaRPr>
          </a:p>
        </p:txBody>
      </p:sp>
      <p:sp>
        <p:nvSpPr>
          <p:cNvPr id="3" name="Google Shape;88;p1">
            <a:extLst>
              <a:ext uri="{FF2B5EF4-FFF2-40B4-BE49-F238E27FC236}">
                <a16:creationId xmlns:a16="http://schemas.microsoft.com/office/drawing/2014/main" id="{C41C7EDA-DAB9-01AB-B063-31C558738F15}"/>
              </a:ext>
            </a:extLst>
          </p:cNvPr>
          <p:cNvSpPr txBox="1">
            <a:spLocks/>
          </p:cNvSpPr>
          <p:nvPr/>
        </p:nvSpPr>
        <p:spPr>
          <a:xfrm>
            <a:off x="7939668" y="4207658"/>
            <a:ext cx="8046529" cy="353795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marL="1143000" indent="-1143000" algn="r" rtl="1">
              <a:lnSpc>
                <a:spcPct val="121002"/>
              </a:lnSpc>
              <a:buClr>
                <a:srgbClr val="002060"/>
              </a:buClr>
              <a:buSzPts val="8499"/>
              <a:buFont typeface="Courier New" panose="02070309020205020404" pitchFamily="49" charset="0"/>
              <a:buChar char="o"/>
            </a:pPr>
            <a:r>
              <a:rPr lang="he-IL" sz="5400" dirty="0">
                <a:latin typeface="Arial"/>
                <a:ea typeface="Arial"/>
                <a:cs typeface="Arial"/>
                <a:sym typeface="Arial"/>
              </a:rPr>
              <a:t>שמחה ואושר</a:t>
            </a:r>
          </a:p>
          <a:p>
            <a:pPr marL="1143000" indent="-1143000" algn="r" rtl="1">
              <a:lnSpc>
                <a:spcPct val="121002"/>
              </a:lnSpc>
              <a:buClr>
                <a:srgbClr val="002060"/>
              </a:buClr>
              <a:buSzPts val="8499"/>
              <a:buFont typeface="Courier New" panose="02070309020205020404" pitchFamily="49" charset="0"/>
              <a:buChar char="o"/>
            </a:pPr>
            <a:r>
              <a:rPr lang="he-IL" sz="5400" dirty="0">
                <a:latin typeface="Arial"/>
                <a:ea typeface="Arial"/>
                <a:cs typeface="Arial"/>
                <a:sym typeface="Arial"/>
              </a:rPr>
              <a:t>דילמות צרכניות </a:t>
            </a:r>
          </a:p>
          <a:p>
            <a:pPr marL="1143000" indent="-1143000" algn="r" rtl="1">
              <a:lnSpc>
                <a:spcPct val="121002"/>
              </a:lnSpc>
              <a:buClr>
                <a:srgbClr val="002060"/>
              </a:buClr>
              <a:buSzPts val="8499"/>
              <a:buFont typeface="Courier New" panose="02070309020205020404" pitchFamily="49" charset="0"/>
              <a:buChar char="o"/>
            </a:pPr>
            <a:r>
              <a:rPr lang="he-IL" sz="5400" dirty="0">
                <a:latin typeface="Arial"/>
                <a:ea typeface="Arial"/>
                <a:cs typeface="Arial"/>
                <a:sym typeface="Arial"/>
              </a:rPr>
              <a:t>פסיכולוגיה של צרכנות  </a:t>
            </a:r>
          </a:p>
          <a:p>
            <a:pPr marL="1143000" indent="-1143000" algn="r" rtl="1">
              <a:lnSpc>
                <a:spcPct val="121002"/>
              </a:lnSpc>
              <a:buClr>
                <a:srgbClr val="002060"/>
              </a:buClr>
              <a:buSzPts val="8499"/>
              <a:buFont typeface="Courier New" panose="02070309020205020404" pitchFamily="49" charset="0"/>
              <a:buChar char="o"/>
            </a:pPr>
            <a:endParaRPr lang="he-IL" sz="2400" dirty="0">
              <a:latin typeface="Arial"/>
              <a:ea typeface="Arial"/>
              <a:cs typeface="Arial"/>
              <a:sym typeface="Arial"/>
            </a:endParaRPr>
          </a:p>
        </p:txBody>
      </p:sp>
      <p:pic>
        <p:nvPicPr>
          <p:cNvPr id="5" name="Picture 4">
            <a:extLst>
              <a:ext uri="{FF2B5EF4-FFF2-40B4-BE49-F238E27FC236}">
                <a16:creationId xmlns:a16="http://schemas.microsoft.com/office/drawing/2014/main" id="{D0E51045-2CD6-DF88-12AF-147880261B0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1938" y="2017793"/>
            <a:ext cx="6023370" cy="73219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
          <p:cNvSpPr txBox="1">
            <a:spLocks noGrp="1"/>
          </p:cNvSpPr>
          <p:nvPr>
            <p:ph type="title" idx="4294967295"/>
          </p:nvPr>
        </p:nvSpPr>
        <p:spPr>
          <a:xfrm>
            <a:off x="9107214" y="1029440"/>
            <a:ext cx="6553200" cy="830956"/>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r" defTabSz="914400" rtl="1" eaLnBrk="1" fontAlgn="auto" latinLnBrk="0" hangingPunct="1">
              <a:lnSpc>
                <a:spcPct val="100000"/>
              </a:lnSpc>
              <a:spcBef>
                <a:spcPts val="0"/>
              </a:spcBef>
              <a:spcAft>
                <a:spcPts val="0"/>
              </a:spcAft>
              <a:buClr>
                <a:srgbClr val="000000"/>
              </a:buClr>
              <a:buSzPts val="5400"/>
              <a:buFont typeface="Arial"/>
              <a:buNone/>
              <a:tabLst/>
              <a:defRPr/>
            </a:pPr>
            <a:r>
              <a:rPr kumimoji="0" lang="he-IL" sz="4800" b="0" i="0" u="none" strike="noStrike" kern="0" cap="none" spc="0" normalizeH="0" baseline="0" noProof="0" dirty="0">
                <a:ln>
                  <a:noFill/>
                </a:ln>
                <a:solidFill>
                  <a:srgbClr val="000000"/>
                </a:solidFill>
                <a:effectLst/>
                <a:uLnTx/>
                <a:uFillTx/>
                <a:latin typeface="Arial"/>
                <a:ea typeface="Arial"/>
                <a:cs typeface="Arial"/>
                <a:sym typeface="Arial"/>
              </a:rPr>
              <a:t>בואו נתחיל במשחק </a:t>
            </a:r>
          </a:p>
        </p:txBody>
      </p:sp>
      <p:sp>
        <p:nvSpPr>
          <p:cNvPr id="102" name="Google Shape;102;p2"/>
          <p:cNvSpPr/>
          <p:nvPr/>
        </p:nvSpPr>
        <p:spPr>
          <a:xfrm>
            <a:off x="10926817" y="2876762"/>
            <a:ext cx="5562600" cy="2098546"/>
          </a:xfrm>
          <a:prstGeom prst="roundRect">
            <a:avLst>
              <a:gd name="adj" fmla="val 16667"/>
            </a:avLst>
          </a:prstGeom>
          <a:gradFill>
            <a:gsLst>
              <a:gs pos="0">
                <a:srgbClr val="2D5C97"/>
              </a:gs>
              <a:gs pos="80000">
                <a:srgbClr val="3C7AC5"/>
              </a:gs>
              <a:gs pos="100000">
                <a:srgbClr val="397BC9"/>
              </a:gs>
            </a:gsLst>
            <a:lin ang="16200000" scaled="0"/>
          </a:gra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0"/>
              <a:buFont typeface="Arial"/>
              <a:buNone/>
              <a:tabLst/>
              <a:defRPr/>
            </a:pPr>
            <a:r>
              <a:rPr kumimoji="0" lang="he-IL" sz="6000" b="0" i="0" u="none" strike="noStrike" kern="0" cap="none" spc="0" normalizeH="0" baseline="0" noProof="0" dirty="0">
                <a:ln>
                  <a:noFill/>
                </a:ln>
                <a:solidFill>
                  <a:srgbClr val="FFFFFF"/>
                </a:solidFill>
                <a:effectLst/>
                <a:uLnTx/>
                <a:uFillTx/>
                <a:latin typeface="Arial" panose="020B0604020202020204" pitchFamily="34" charset="0"/>
                <a:ea typeface="Calibri"/>
                <a:cs typeface="Arial" panose="020B0604020202020204" pitchFamily="34" charset="0"/>
                <a:sym typeface="Calibri"/>
              </a:rPr>
              <a:t>שמחה </a:t>
            </a:r>
            <a:r>
              <a:rPr kumimoji="0" lang="he-IL" sz="6000" b="0" i="0" u="none" strike="noStrike" kern="0" cap="none" spc="0" normalizeH="0" baseline="0" noProof="0" dirty="0">
                <a:ln>
                  <a:noFill/>
                </a:ln>
                <a:solidFill>
                  <a:srgbClr val="FFFFFF"/>
                </a:solidFill>
                <a:effectLst/>
                <a:uLnTx/>
                <a:uFillTx/>
                <a:latin typeface="+mn-lt"/>
                <a:ea typeface="Calibri"/>
                <a:cs typeface="Arial" panose="020B0604020202020204" pitchFamily="34" charset="0"/>
                <a:sym typeface="Calibri"/>
              </a:rPr>
              <a:t>רגעית</a:t>
            </a:r>
            <a:r>
              <a:rPr kumimoji="0" lang="he-IL" sz="6000" b="0" i="0" u="none" strike="noStrike" kern="0" cap="none" spc="0" normalizeH="0" baseline="0" noProof="0" dirty="0">
                <a:ln>
                  <a:noFill/>
                </a:ln>
                <a:solidFill>
                  <a:srgbClr val="FFFFFF"/>
                </a:solidFill>
                <a:effectLst/>
                <a:uLnTx/>
                <a:uFillTx/>
                <a:latin typeface="Arial" panose="020B0604020202020204" pitchFamily="34" charset="0"/>
                <a:ea typeface="Calibri"/>
                <a:cs typeface="Arial" panose="020B0604020202020204" pitchFamily="34" charset="0"/>
                <a:sym typeface="Calibri"/>
              </a:rPr>
              <a:t> (פיתוי חומרי)</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3" name="Google Shape;103;p2">
            <a:extLst>
              <a:ext uri="{C183D7F6-B498-43B3-948B-1728B52AA6E4}">
                <adec:decorative xmlns:adec="http://schemas.microsoft.com/office/drawing/2017/decorative" val="0"/>
              </a:ext>
            </a:extLst>
          </p:cNvPr>
          <p:cNvSpPr/>
          <p:nvPr/>
        </p:nvSpPr>
        <p:spPr>
          <a:xfrm>
            <a:off x="2748455" y="2989298"/>
            <a:ext cx="5562600" cy="2098546"/>
          </a:xfrm>
          <a:prstGeom prst="roundRect">
            <a:avLst>
              <a:gd name="adj" fmla="val 16667"/>
            </a:avLst>
          </a:prstGeom>
          <a:gradFill>
            <a:gsLst>
              <a:gs pos="0">
                <a:srgbClr val="2D5C97"/>
              </a:gs>
              <a:gs pos="80000">
                <a:srgbClr val="3C7AC5"/>
              </a:gs>
              <a:gs pos="100000">
                <a:srgbClr val="397BC9"/>
              </a:gs>
            </a:gsLst>
            <a:lin ang="16200000" scaled="0"/>
          </a:gra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0"/>
              <a:buFont typeface="Arial"/>
              <a:buNone/>
              <a:tabLst/>
              <a:defRPr/>
            </a:pPr>
            <a:r>
              <a:rPr kumimoji="0" lang="he-IL" sz="6000" b="0" i="0" u="none" strike="noStrike" kern="0" cap="none" spc="0" normalizeH="0" baseline="0" noProof="0" dirty="0">
                <a:ln>
                  <a:noFill/>
                </a:ln>
                <a:solidFill>
                  <a:srgbClr val="FFFFFF"/>
                </a:solidFill>
                <a:effectLst/>
                <a:uLnTx/>
                <a:uFillTx/>
                <a:latin typeface="Arial" panose="020B0604020202020204" pitchFamily="34" charset="0"/>
                <a:ea typeface="Calibri"/>
                <a:cs typeface="Arial" panose="020B0604020202020204" pitchFamily="34" charset="0"/>
                <a:sym typeface="Calibri"/>
              </a:rPr>
              <a:t>אושר ארוך טווח (ערך/חוויה)</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4" name="Google Shape;104;p2"/>
          <p:cNvSpPr/>
          <p:nvPr/>
        </p:nvSpPr>
        <p:spPr>
          <a:xfrm>
            <a:off x="10934700" y="6360965"/>
            <a:ext cx="5562600" cy="2098546"/>
          </a:xfrm>
          <a:prstGeom prst="roundRect">
            <a:avLst>
              <a:gd name="adj" fmla="val 16667"/>
            </a:avLst>
          </a:prstGeom>
          <a:gradFill>
            <a:gsLst>
              <a:gs pos="0">
                <a:srgbClr val="2D5C97"/>
              </a:gs>
              <a:gs pos="80000">
                <a:srgbClr val="3C7AC5"/>
              </a:gs>
              <a:gs pos="100000">
                <a:srgbClr val="397BC9"/>
              </a:gs>
            </a:gsLst>
            <a:lin ang="16200000" scaled="0"/>
          </a:gra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0"/>
              <a:buFont typeface="Arial"/>
              <a:buNone/>
              <a:tabLst/>
              <a:defRPr/>
            </a:pPr>
            <a:r>
              <a:rPr kumimoji="0" lang="he-IL" sz="6000" b="0" i="0" u="none" strike="noStrike" kern="0" cap="none" spc="0" normalizeH="0" baseline="0" noProof="0" dirty="0">
                <a:ln>
                  <a:noFill/>
                </a:ln>
                <a:solidFill>
                  <a:srgbClr val="FFFFFF"/>
                </a:solidFill>
                <a:effectLst/>
                <a:uLnTx/>
                <a:uFillTx/>
                <a:latin typeface="Arial" panose="020B0604020202020204" pitchFamily="34" charset="0"/>
                <a:ea typeface="Calibri"/>
                <a:cs typeface="Arial" panose="020B0604020202020204" pitchFamily="34" charset="0"/>
                <a:sym typeface="Calibri"/>
              </a:rPr>
              <a:t>צורך הכרחי</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5" name="Google Shape;105;p2"/>
          <p:cNvSpPr/>
          <p:nvPr/>
        </p:nvSpPr>
        <p:spPr>
          <a:xfrm>
            <a:off x="2751083" y="6360965"/>
            <a:ext cx="5562600" cy="2098546"/>
          </a:xfrm>
          <a:prstGeom prst="roundRect">
            <a:avLst>
              <a:gd name="adj" fmla="val 16667"/>
            </a:avLst>
          </a:prstGeom>
          <a:gradFill>
            <a:gsLst>
              <a:gs pos="0">
                <a:srgbClr val="2D5C97"/>
              </a:gs>
              <a:gs pos="80000">
                <a:srgbClr val="3C7AC5"/>
              </a:gs>
              <a:gs pos="100000">
                <a:srgbClr val="397BC9"/>
              </a:gs>
            </a:gsLst>
            <a:lin ang="16200000" scaled="0"/>
          </a:gra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0"/>
              <a:buFont typeface="Arial"/>
              <a:buNone/>
              <a:tabLst/>
              <a:defRPr/>
            </a:pPr>
            <a:r>
              <a:rPr kumimoji="0" lang="he-IL" sz="6000" b="0" i="0" u="none" strike="noStrike" kern="0" cap="none" spc="0" normalizeH="0" baseline="0" noProof="0" dirty="0">
                <a:ln>
                  <a:noFill/>
                </a:ln>
                <a:solidFill>
                  <a:srgbClr val="FFFFFF"/>
                </a:solidFill>
                <a:effectLst/>
                <a:uLnTx/>
                <a:uFillTx/>
                <a:latin typeface="Arial" panose="020B0604020202020204" pitchFamily="34" charset="0"/>
                <a:ea typeface="Calibri"/>
                <a:cs typeface="Arial" panose="020B0604020202020204" pitchFamily="34" charset="0"/>
                <a:sym typeface="Calibri"/>
              </a:rPr>
              <a:t>הוצאה מיותרת</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3"/>
          <p:cNvSpPr txBox="1">
            <a:spLocks noGrp="1"/>
          </p:cNvSpPr>
          <p:nvPr>
            <p:ph type="title" idx="4294967295"/>
          </p:nvPr>
        </p:nvSpPr>
        <p:spPr>
          <a:xfrm>
            <a:off x="3804291" y="1052518"/>
            <a:ext cx="9829800" cy="769441"/>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chemeClr val="dk1"/>
              </a:buClr>
              <a:buSzPts val="4400"/>
              <a:buFont typeface="Rubik"/>
              <a:buNone/>
            </a:pPr>
            <a:r>
              <a:rPr lang="en-US" sz="4400" b="0" i="0" u="none" strike="noStrike" cap="none" dirty="0">
                <a:solidFill>
                  <a:schemeClr val="dk1"/>
                </a:solidFill>
                <a:latin typeface="Arial" panose="020B0604020202020204" pitchFamily="34" charset="0"/>
                <a:ea typeface="Rubik"/>
                <a:cs typeface="Arial" panose="020B0604020202020204" pitchFamily="34" charset="0"/>
                <a:sym typeface="Rubik"/>
              </a:rPr>
              <a:t>צרכנות ואושר – מחירון הבחירות שלנו?</a:t>
            </a:r>
            <a:endParaRPr dirty="0">
              <a:latin typeface="Arial" panose="020B0604020202020204" pitchFamily="34" charset="0"/>
              <a:cs typeface="Arial" panose="020B0604020202020204" pitchFamily="34" charset="0"/>
            </a:endParaRPr>
          </a:p>
        </p:txBody>
      </p:sp>
      <p:pic>
        <p:nvPicPr>
          <p:cNvPr id="112" name="Google Shape;112;p3" descr="כרטיס להופעה 200 שח"/>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3285109" y="2476500"/>
            <a:ext cx="3360813" cy="2122620"/>
          </a:xfrm>
          <a:prstGeom prst="rect">
            <a:avLst/>
          </a:prstGeom>
          <a:noFill/>
          <a:ln>
            <a:noFill/>
          </a:ln>
          <a:effectLst>
            <a:outerShdw blurRad="292100" dist="139700" dir="2700000" algn="tl" rotWithShape="0">
              <a:srgbClr val="333333">
                <a:alpha val="65098"/>
              </a:srgbClr>
            </a:outerShdw>
          </a:effectLst>
        </p:spPr>
      </p:pic>
      <p:pic>
        <p:nvPicPr>
          <p:cNvPr id="113" name="Google Shape;113;p3" descr="גינס או פא=ריט אופנה ממותג 250 שח"/>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374253" y="2479631"/>
            <a:ext cx="3375168" cy="2186934"/>
          </a:xfrm>
          <a:prstGeom prst="rect">
            <a:avLst/>
          </a:prstGeom>
          <a:noFill/>
          <a:ln>
            <a:noFill/>
          </a:ln>
          <a:effectLst>
            <a:outerShdw blurRad="292100" dist="139700" dir="2700000" algn="tl" rotWithShape="0">
              <a:srgbClr val="333333">
                <a:alpha val="65098"/>
              </a:srgbClr>
            </a:outerShdw>
          </a:effectLst>
        </p:spPr>
      </p:pic>
      <p:pic>
        <p:nvPicPr>
          <p:cNvPr id="114" name="Google Shape;114;p3" descr="סנדנה / קורס העשרה 300 ש&quot;ח"/>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377554" y="2387302"/>
            <a:ext cx="3493782" cy="2206600"/>
          </a:xfrm>
          <a:prstGeom prst="rect">
            <a:avLst/>
          </a:prstGeom>
          <a:noFill/>
          <a:ln>
            <a:noFill/>
          </a:ln>
          <a:effectLst>
            <a:outerShdw blurRad="292100" dist="139700" dir="2700000" algn="tl" rotWithShape="0">
              <a:srgbClr val="333333">
                <a:alpha val="65098"/>
              </a:srgbClr>
            </a:outerShdw>
          </a:effectLst>
        </p:spPr>
      </p:pic>
      <p:pic>
        <p:nvPicPr>
          <p:cNvPr id="115" name="Google Shape;115;p3" descr="שדרוג לסמארטפון חדש 350 שח"/>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377358" y="2475214"/>
            <a:ext cx="3375168" cy="2131686"/>
          </a:xfrm>
          <a:prstGeom prst="rect">
            <a:avLst/>
          </a:prstGeom>
          <a:noFill/>
          <a:ln>
            <a:noFill/>
          </a:ln>
          <a:effectLst>
            <a:outerShdw blurRad="292100" dist="139700" dir="2700000" algn="tl" rotWithShape="0">
              <a:srgbClr val="333333">
                <a:alpha val="65098"/>
              </a:srgbClr>
            </a:outerShdw>
          </a:effectLst>
        </p:spPr>
      </p:pic>
      <p:pic>
        <p:nvPicPr>
          <p:cNvPr id="116" name="Google Shape;116;p3" descr="טיון קמפינג בסוף שבוע 120 שח"/>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3285109" y="5022279"/>
            <a:ext cx="3386925" cy="2099455"/>
          </a:xfrm>
          <a:prstGeom prst="rect">
            <a:avLst/>
          </a:prstGeom>
          <a:noFill/>
          <a:ln>
            <a:noFill/>
          </a:ln>
          <a:effectLst>
            <a:outerShdw blurRad="292100" dist="139700" dir="2700000" algn="tl" rotWithShape="0">
              <a:srgbClr val="333333">
                <a:alpha val="65098"/>
              </a:srgbClr>
            </a:outerShdw>
          </a:effectLst>
        </p:spPr>
      </p:pic>
      <p:pic>
        <p:nvPicPr>
          <p:cNvPr id="117" name="Google Shape;117;p3" descr="מנוי חודשי לחדר כושר 150 שח"/>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9374253" y="5147323"/>
            <a:ext cx="3375168" cy="2099456"/>
          </a:xfrm>
          <a:prstGeom prst="rect">
            <a:avLst/>
          </a:prstGeom>
          <a:noFill/>
          <a:ln>
            <a:noFill/>
          </a:ln>
          <a:effectLst>
            <a:outerShdw blurRad="292100" dist="139700" dir="2700000" algn="tl" rotWithShape="0">
              <a:srgbClr val="333333">
                <a:alpha val="65098"/>
              </a:srgbClr>
            </a:outerShdw>
          </a:effectLst>
        </p:spPr>
      </p:pic>
      <p:pic>
        <p:nvPicPr>
          <p:cNvPr id="118" name="Google Shape;118;p3" descr="אוזניות אלחוטיות איכותיות 180 שח"/>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5410200" y="4914900"/>
            <a:ext cx="3409999" cy="2118333"/>
          </a:xfrm>
          <a:prstGeom prst="rect">
            <a:avLst/>
          </a:prstGeom>
          <a:noFill/>
          <a:ln>
            <a:noFill/>
          </a:ln>
          <a:effectLst>
            <a:outerShdw blurRad="292100" dist="139700" dir="2700000" algn="tl" rotWithShape="0">
              <a:srgbClr val="333333">
                <a:alpha val="65098"/>
              </a:srgbClr>
            </a:outerShdw>
          </a:effectLst>
        </p:spPr>
      </p:pic>
      <p:pic>
        <p:nvPicPr>
          <p:cNvPr id="119" name="Google Shape;119;p3" descr="ספרון או מוי דיגיטלי ללמידה 40"/>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1224957" y="4886448"/>
            <a:ext cx="3493782" cy="2118334"/>
          </a:xfrm>
          <a:prstGeom prst="rect">
            <a:avLst/>
          </a:prstGeom>
          <a:noFill/>
          <a:ln>
            <a:noFill/>
          </a:ln>
          <a:effectLst>
            <a:outerShdw blurRad="292100" dist="139700" dir="2700000" algn="tl" rotWithShape="0">
              <a:srgbClr val="333333">
                <a:alpha val="65098"/>
              </a:srgbClr>
            </a:outerShdw>
          </a:effectLst>
        </p:spPr>
      </p:pic>
      <p:pic>
        <p:nvPicPr>
          <p:cNvPr id="120" name="Google Shape;120;p3" descr="בילוי יציאה לפיצה וסרט 80"/>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13326987" y="7544894"/>
            <a:ext cx="3360813" cy="2000484"/>
          </a:xfrm>
          <a:prstGeom prst="rect">
            <a:avLst/>
          </a:prstGeom>
          <a:noFill/>
          <a:ln>
            <a:noFill/>
          </a:ln>
          <a:effectLst>
            <a:outerShdw blurRad="292100" dist="139700" dir="2700000" algn="tl" rotWithShape="0">
              <a:srgbClr val="333333">
                <a:alpha val="65098"/>
              </a:srgbClr>
            </a:outerShdw>
          </a:effectLst>
        </p:spPr>
      </p:pic>
      <p:pic>
        <p:nvPicPr>
          <p:cNvPr id="121" name="Google Shape;121;p3" descr="חופשי חודשי בתחבורה ציבורית 100 ש&quot;ח"/>
          <p:cNvPicPr preferRelativeResize="0"/>
          <p:nvPr/>
        </p:nvPicPr>
        <p:blipFill rotWithShape="1">
          <a:blip r:embed="rId12" cstate="email">
            <a:alphaModFix/>
            <a:extLst>
              <a:ext uri="{28A0092B-C50C-407E-A947-70E740481C1C}">
                <a14:useLocalDpi xmlns:a14="http://schemas.microsoft.com/office/drawing/2010/main"/>
              </a:ext>
            </a:extLst>
          </a:blip>
          <a:srcRect/>
          <a:stretch/>
        </p:blipFill>
        <p:spPr>
          <a:xfrm>
            <a:off x="9296400" y="7452921"/>
            <a:ext cx="3453021" cy="2110179"/>
          </a:xfrm>
          <a:prstGeom prst="rect">
            <a:avLst/>
          </a:prstGeom>
          <a:noFill/>
          <a:ln>
            <a:noFill/>
          </a:ln>
          <a:effectLst>
            <a:outerShdw blurRad="292100" dist="139700" dir="2700000" algn="tl" rotWithShape="0">
              <a:srgbClr val="333333">
                <a:alpha val="65098"/>
              </a:srgbClr>
            </a:outerShdw>
          </a:effectLst>
        </p:spPr>
      </p:pic>
      <p:pic>
        <p:nvPicPr>
          <p:cNvPr id="122" name="Google Shape;122;p3" descr="סקין / מטבעות במשחק מחשב 50 ש&quot;ח"/>
          <p:cNvPicPr preferRelativeResize="0"/>
          <p:nvPr/>
        </p:nvPicPr>
        <p:blipFill rotWithShape="1">
          <a:blip r:embed="rId13" cstate="email">
            <a:alphaModFix/>
            <a:extLst>
              <a:ext uri="{28A0092B-C50C-407E-A947-70E740481C1C}">
                <a14:useLocalDpi xmlns:a14="http://schemas.microsoft.com/office/drawing/2010/main"/>
              </a:ext>
            </a:extLst>
          </a:blip>
          <a:srcRect/>
          <a:stretch/>
        </p:blipFill>
        <p:spPr>
          <a:xfrm>
            <a:off x="5334000" y="7375127"/>
            <a:ext cx="3407370" cy="2207800"/>
          </a:xfrm>
          <a:prstGeom prst="rect">
            <a:avLst/>
          </a:prstGeom>
          <a:noFill/>
          <a:ln>
            <a:noFill/>
          </a:ln>
          <a:effectLst>
            <a:outerShdw blurRad="292100" dist="139700" dir="2700000" algn="tl" rotWithShape="0">
              <a:srgbClr val="333333">
                <a:alpha val="65098"/>
              </a:srgbClr>
            </a:outerShdw>
          </a:effectLst>
        </p:spPr>
      </p:pic>
      <p:pic>
        <p:nvPicPr>
          <p:cNvPr id="123" name="Google Shape;123;p3" descr="מתנה מושקעת ליום הולדת 100 ש&quot;ח"/>
          <p:cNvPicPr preferRelativeResize="0"/>
          <p:nvPr/>
        </p:nvPicPr>
        <p:blipFill rotWithShape="1">
          <a:blip r:embed="rId14" cstate="email">
            <a:alphaModFix/>
            <a:extLst>
              <a:ext uri="{28A0092B-C50C-407E-A947-70E740481C1C}">
                <a14:useLocalDpi xmlns:a14="http://schemas.microsoft.com/office/drawing/2010/main"/>
              </a:ext>
            </a:extLst>
          </a:blip>
          <a:srcRect/>
          <a:stretch/>
        </p:blipFill>
        <p:spPr>
          <a:xfrm>
            <a:off x="1143000" y="7366804"/>
            <a:ext cx="3575739" cy="2348696"/>
          </a:xfrm>
          <a:prstGeom prst="rect">
            <a:avLst/>
          </a:prstGeom>
          <a:noFill/>
          <a:ln>
            <a:noFill/>
          </a:ln>
          <a:effectLst>
            <a:outerShdw blurRad="292100" dist="139700" dir="2700000" algn="tl" rotWithShape="0">
              <a:srgbClr val="333333">
                <a:alpha val="65098"/>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3"/>
                                        </p:tgtEl>
                                        <p:attrNameLst>
                                          <p:attrName>style.visibility</p:attrName>
                                        </p:attrNameLst>
                                      </p:cBhvr>
                                      <p:to>
                                        <p:strVal val="visible"/>
                                      </p:to>
                                    </p:set>
                                    <p:animEffect transition="in" filter="fade">
                                      <p:cBhvr>
                                        <p:cTn id="12" dur="500"/>
                                        <p:tgtEl>
                                          <p:spTgt spid="1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4"/>
                                        </p:tgtEl>
                                        <p:attrNameLst>
                                          <p:attrName>style.visibility</p:attrName>
                                        </p:attrNameLst>
                                      </p:cBhvr>
                                      <p:to>
                                        <p:strVal val="visible"/>
                                      </p:to>
                                    </p:set>
                                    <p:animEffect transition="in" filter="fade">
                                      <p:cBhvr>
                                        <p:cTn id="17" dur="500"/>
                                        <p:tgtEl>
                                          <p:spTgt spid="1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fade">
                                      <p:cBhvr>
                                        <p:cTn id="22" dur="500"/>
                                        <p:tgtEl>
                                          <p:spTgt spid="1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6"/>
                                        </p:tgtEl>
                                        <p:attrNameLst>
                                          <p:attrName>style.visibility</p:attrName>
                                        </p:attrNameLst>
                                      </p:cBhvr>
                                      <p:to>
                                        <p:strVal val="visible"/>
                                      </p:to>
                                    </p:set>
                                    <p:animEffect transition="in" filter="fade">
                                      <p:cBhvr>
                                        <p:cTn id="27" dur="500"/>
                                        <p:tgtEl>
                                          <p:spTgt spid="1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7"/>
                                        </p:tgtEl>
                                        <p:attrNameLst>
                                          <p:attrName>style.visibility</p:attrName>
                                        </p:attrNameLst>
                                      </p:cBhvr>
                                      <p:to>
                                        <p:strVal val="visible"/>
                                      </p:to>
                                    </p:set>
                                    <p:animEffect transition="in" filter="fade">
                                      <p:cBhvr>
                                        <p:cTn id="32" dur="500"/>
                                        <p:tgtEl>
                                          <p:spTgt spid="1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8"/>
                                        </p:tgtEl>
                                        <p:attrNameLst>
                                          <p:attrName>style.visibility</p:attrName>
                                        </p:attrNameLst>
                                      </p:cBhvr>
                                      <p:to>
                                        <p:strVal val="visible"/>
                                      </p:to>
                                    </p:set>
                                    <p:animEffect transition="in" filter="fade">
                                      <p:cBhvr>
                                        <p:cTn id="37" dur="500"/>
                                        <p:tgtEl>
                                          <p:spTgt spid="1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500"/>
                                        <p:tgtEl>
                                          <p:spTgt spid="1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0"/>
                                        </p:tgtEl>
                                        <p:attrNameLst>
                                          <p:attrName>style.visibility</p:attrName>
                                        </p:attrNameLst>
                                      </p:cBhvr>
                                      <p:to>
                                        <p:strVal val="visible"/>
                                      </p:to>
                                    </p:set>
                                    <p:animEffect transition="in" filter="fade">
                                      <p:cBhvr>
                                        <p:cTn id="47" dur="500"/>
                                        <p:tgtEl>
                                          <p:spTgt spid="12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21"/>
                                        </p:tgtEl>
                                        <p:attrNameLst>
                                          <p:attrName>style.visibility</p:attrName>
                                        </p:attrNameLst>
                                      </p:cBhvr>
                                      <p:to>
                                        <p:strVal val="visible"/>
                                      </p:to>
                                    </p:set>
                                    <p:animEffect transition="in" filter="fade">
                                      <p:cBhvr>
                                        <p:cTn id="52" dur="500"/>
                                        <p:tgtEl>
                                          <p:spTgt spid="12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22"/>
                                        </p:tgtEl>
                                        <p:attrNameLst>
                                          <p:attrName>style.visibility</p:attrName>
                                        </p:attrNameLst>
                                      </p:cBhvr>
                                      <p:to>
                                        <p:strVal val="visible"/>
                                      </p:to>
                                    </p:set>
                                    <p:animEffect transition="in" filter="fade">
                                      <p:cBhvr>
                                        <p:cTn id="57" dur="500"/>
                                        <p:tgtEl>
                                          <p:spTgt spid="1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23"/>
                                        </p:tgtEl>
                                        <p:attrNameLst>
                                          <p:attrName>style.visibility</p:attrName>
                                        </p:attrNameLst>
                                      </p:cBhvr>
                                      <p:to>
                                        <p:strVal val="visible"/>
                                      </p:to>
                                    </p:set>
                                    <p:animEffect transition="in" filter="fade">
                                      <p:cBhvr>
                                        <p:cTn id="62"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a:spLocks noGrp="1"/>
          </p:cNvSpPr>
          <p:nvPr>
            <p:ph type="title" idx="4294967295"/>
          </p:nvPr>
        </p:nvSpPr>
        <p:spPr>
          <a:xfrm>
            <a:off x="4454237" y="807355"/>
            <a:ext cx="9829800" cy="830956"/>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chemeClr val="dk1"/>
              </a:buClr>
              <a:buSzPts val="3600"/>
              <a:buFont typeface="Calibri"/>
              <a:buNone/>
            </a:pPr>
            <a:r>
              <a:rPr lang="he-IL" sz="4800" b="0" i="0" u="none" strike="noStrike" cap="none" dirty="0">
                <a:solidFill>
                  <a:schemeClr val="bg2"/>
                </a:solidFill>
                <a:latin typeface="Arial" panose="020B0604020202020204" pitchFamily="34" charset="0"/>
                <a:ea typeface="Rubik"/>
                <a:cs typeface="Arial" panose="020B0604020202020204" pitchFamily="34" charset="0"/>
                <a:sym typeface="Rubik"/>
              </a:rPr>
              <a:t>ועכשיו ... מה אעשה עם הכסף שיש לי</a:t>
            </a:r>
            <a:r>
              <a:rPr lang="en-US" sz="4800" b="0" i="0" u="none" strike="noStrike" cap="none" dirty="0">
                <a:solidFill>
                  <a:schemeClr val="bg2"/>
                </a:solidFill>
                <a:latin typeface="Arial" panose="020B0604020202020204" pitchFamily="34" charset="0"/>
                <a:ea typeface="Rubik"/>
                <a:cs typeface="Arial" panose="020B0604020202020204" pitchFamily="34" charset="0"/>
                <a:sym typeface="Rubik"/>
              </a:rPr>
              <a:t>?</a:t>
            </a:r>
            <a:endParaRPr sz="4800" b="0" i="0" u="none" strike="noStrike" cap="none" dirty="0">
              <a:solidFill>
                <a:schemeClr val="bg2"/>
              </a:solidFill>
              <a:latin typeface="Arial" panose="020B0604020202020204" pitchFamily="34" charset="0"/>
              <a:ea typeface="Rubik"/>
              <a:cs typeface="Arial" panose="020B0604020202020204" pitchFamily="34" charset="0"/>
              <a:sym typeface="Rubik"/>
            </a:endParaRPr>
          </a:p>
        </p:txBody>
      </p:sp>
      <p:pic>
        <p:nvPicPr>
          <p:cNvPr id="130" name="Google Shape;130;p4" descr="תמונה של ילדים משחקים. יש להם 500 שח והם חושבים מה לקנות איתם">
            <a:extLst>
              <a:ext uri="{C183D7F6-B498-43B3-948B-1728B52AA6E4}">
                <adec:decorative xmlns:adec="http://schemas.microsoft.com/office/drawing/2017/decorative" val="0"/>
              </a:ext>
            </a:extLst>
          </p:cNvPr>
          <p:cNvPicPr preferRelativeResize="0"/>
          <p:nvPr/>
        </p:nvPicPr>
        <p:blipFill rotWithShape="1">
          <a:blip r:embed="rId3">
            <a:alphaModFix/>
          </a:blip>
          <a:srcRect/>
          <a:stretch/>
        </p:blipFill>
        <p:spPr>
          <a:xfrm>
            <a:off x="4229100" y="2492265"/>
            <a:ext cx="11277600" cy="6156424"/>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C8B0587-8437-CFCA-D8B7-2E6ABFEBB54F}"/>
              </a:ext>
            </a:extLst>
          </p:cNvPr>
          <p:cNvSpPr>
            <a:spLocks noGrp="1"/>
          </p:cNvSpPr>
          <p:nvPr>
            <p:ph type="subTitle" idx="1"/>
          </p:nvPr>
        </p:nvSpPr>
        <p:spPr>
          <a:xfrm>
            <a:off x="990600" y="2812868"/>
            <a:ext cx="5852160" cy="5902236"/>
          </a:xfrm>
        </p:spPr>
        <p:txBody>
          <a:bodyPr>
            <a:normAutofit/>
          </a:bodyPr>
          <a:lstStyle/>
          <a:p>
            <a:r>
              <a:rPr lang="he-IL" sz="4800" dirty="0">
                <a:solidFill>
                  <a:schemeClr val="accent2">
                    <a:lumMod val="75000"/>
                  </a:schemeClr>
                </a:solidFill>
                <a:latin typeface="+mn-lt"/>
              </a:rPr>
              <a:t>לעיתים קרובות הקניות שלנו מושפעות מהרצון להיות </a:t>
            </a:r>
            <a:r>
              <a:rPr lang="he-IL" sz="6000" b="1" dirty="0">
                <a:solidFill>
                  <a:schemeClr val="accent2">
                    <a:lumMod val="75000"/>
                  </a:schemeClr>
                </a:solidFill>
                <a:latin typeface="+mn-lt"/>
              </a:rPr>
              <a:t>מאושרים</a:t>
            </a:r>
            <a:r>
              <a:rPr lang="he-IL" sz="4800" dirty="0">
                <a:solidFill>
                  <a:schemeClr val="accent2">
                    <a:lumMod val="75000"/>
                  </a:schemeClr>
                </a:solidFill>
                <a:latin typeface="+mn-lt"/>
              </a:rPr>
              <a:t>.</a:t>
            </a:r>
          </a:p>
          <a:p>
            <a:r>
              <a:rPr lang="he-IL" sz="4800" dirty="0">
                <a:solidFill>
                  <a:schemeClr val="accent2">
                    <a:lumMod val="75000"/>
                  </a:schemeClr>
                </a:solidFill>
                <a:latin typeface="+mn-lt"/>
              </a:rPr>
              <a:t>לכן, כשאנחנו מחליטים על מה להוציא כסף, לא תמיד יש תשובה אחת נכונה.</a:t>
            </a:r>
          </a:p>
        </p:txBody>
      </p:sp>
      <p:pic>
        <p:nvPicPr>
          <p:cNvPr id="5" name="Picture 4">
            <a:extLst>
              <a:ext uri="{FF2B5EF4-FFF2-40B4-BE49-F238E27FC236}">
                <a16:creationId xmlns:a16="http://schemas.microsoft.com/office/drawing/2014/main" id="{06F43B50-5899-D574-AD5F-4EE854DBEC00}"/>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p:blipFill>
        <p:spPr>
          <a:xfrm>
            <a:off x="7757160" y="2812868"/>
            <a:ext cx="7869649" cy="5902237"/>
          </a:xfrm>
          <a:prstGeom prst="rect">
            <a:avLst/>
          </a:prstGeom>
        </p:spPr>
      </p:pic>
    </p:spTree>
    <p:extLst>
      <p:ext uri="{BB962C8B-B14F-4D97-AF65-F5344CB8AC3E}">
        <p14:creationId xmlns:p14="http://schemas.microsoft.com/office/powerpoint/2010/main" val="2873371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מהו אושר. אושר מתמשך מול שמחה רגעית. שמחה רגעית נובעת מאכילת מתוקים, קניות, התרגושת רגעית, מהצעים. אושר מתמשך נובע ממשפחה, אהבה, שקט פנימי, חברות ומשמעות">
            <a:extLst>
              <a:ext uri="{FF2B5EF4-FFF2-40B4-BE49-F238E27FC236}">
                <a16:creationId xmlns:a16="http://schemas.microsoft.com/office/drawing/2014/main" id="{5D735F78-42BA-9D95-AF36-984BC38827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66331" y="2632363"/>
            <a:ext cx="8155338" cy="6116503"/>
          </a:xfrm>
          <a:prstGeom prst="rect">
            <a:avLst/>
          </a:prstGeom>
        </p:spPr>
      </p:pic>
      <p:sp>
        <p:nvSpPr>
          <p:cNvPr id="11" name="TextBox 10">
            <a:extLst>
              <a:ext uri="{FF2B5EF4-FFF2-40B4-BE49-F238E27FC236}">
                <a16:creationId xmlns:a16="http://schemas.microsoft.com/office/drawing/2014/main" id="{9984D143-B551-41AC-955C-A63506B9D2DA}"/>
              </a:ext>
            </a:extLst>
          </p:cNvPr>
          <p:cNvSpPr txBox="1"/>
          <p:nvPr/>
        </p:nvSpPr>
        <p:spPr>
          <a:xfrm>
            <a:off x="14274800" y="3957340"/>
            <a:ext cx="3483864" cy="3046988"/>
          </a:xfrm>
          <a:prstGeom prst="rect">
            <a:avLst/>
          </a:prstGeom>
          <a:noFill/>
        </p:spPr>
        <p:txBody>
          <a:bodyPr wrap="square">
            <a:spAutoFit/>
          </a:bodyPr>
          <a:lstStyle/>
          <a:p>
            <a:pPr algn="ctr" rtl="1"/>
            <a:r>
              <a:rPr lang="he-IL" sz="4800" b="1" dirty="0">
                <a:solidFill>
                  <a:schemeClr val="bg2"/>
                </a:solidFill>
              </a:rPr>
              <a:t>שמחה רגעית</a:t>
            </a:r>
            <a:r>
              <a:rPr lang="he-IL" sz="4800" dirty="0">
                <a:solidFill>
                  <a:schemeClr val="bg2"/>
                </a:solidFill>
              </a:rPr>
              <a:t>  רגש חולף, קצר מועד ועוצמתי</a:t>
            </a:r>
          </a:p>
        </p:txBody>
      </p:sp>
      <p:sp>
        <p:nvSpPr>
          <p:cNvPr id="12" name="TextBox 11">
            <a:extLst>
              <a:ext uri="{FF2B5EF4-FFF2-40B4-BE49-F238E27FC236}">
                <a16:creationId xmlns:a16="http://schemas.microsoft.com/office/drawing/2014/main" id="{9C491612-8D46-5CEF-1ACC-AC80F2200F05}"/>
              </a:ext>
            </a:extLst>
          </p:cNvPr>
          <p:cNvSpPr txBox="1"/>
          <p:nvPr/>
        </p:nvSpPr>
        <p:spPr>
          <a:xfrm>
            <a:off x="680534" y="3957340"/>
            <a:ext cx="3483864" cy="3785652"/>
          </a:xfrm>
          <a:prstGeom prst="rect">
            <a:avLst/>
          </a:prstGeom>
          <a:noFill/>
        </p:spPr>
        <p:txBody>
          <a:bodyPr wrap="square">
            <a:spAutoFit/>
          </a:bodyPr>
          <a:lstStyle/>
          <a:p>
            <a:pPr algn="ctr" rtl="1"/>
            <a:r>
              <a:rPr lang="he-IL" sz="4800" b="1" dirty="0">
                <a:solidFill>
                  <a:schemeClr val="bg2"/>
                </a:solidFill>
              </a:rPr>
              <a:t>אושר</a:t>
            </a:r>
            <a:r>
              <a:rPr lang="he-IL" sz="4800" dirty="0">
                <a:solidFill>
                  <a:schemeClr val="bg2"/>
                </a:solidFill>
              </a:rPr>
              <a:t> </a:t>
            </a:r>
          </a:p>
          <a:p>
            <a:pPr algn="ctr" rtl="1"/>
            <a:r>
              <a:rPr lang="he-IL" sz="4800" dirty="0">
                <a:solidFill>
                  <a:schemeClr val="bg2"/>
                </a:solidFill>
              </a:rPr>
              <a:t>תחושה עמוקה ויציבה לאורך זמן של שביעות רצון </a:t>
            </a:r>
          </a:p>
        </p:txBody>
      </p:sp>
    </p:spTree>
    <p:extLst>
      <p:ext uri="{BB962C8B-B14F-4D97-AF65-F5344CB8AC3E}">
        <p14:creationId xmlns:p14="http://schemas.microsoft.com/office/powerpoint/2010/main" val="3549035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FC43A0-4B96-C948-E2C2-B6AB9ED98BFD}"/>
              </a:ext>
            </a:extLst>
          </p:cNvPr>
          <p:cNvSpPr txBox="1">
            <a:spLocks noGrp="1"/>
          </p:cNvSpPr>
          <p:nvPr>
            <p:ph type="title" idx="4294967295"/>
          </p:nvPr>
        </p:nvSpPr>
        <p:spPr>
          <a:xfrm>
            <a:off x="1243584" y="1100762"/>
            <a:ext cx="14228063" cy="830997"/>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he-IL" sz="4800" b="1" i="0" u="none" strike="noStrike" kern="0" cap="none" spc="0" normalizeH="0" baseline="0" noProof="0" dirty="0">
                <a:ln>
                  <a:noFill/>
                </a:ln>
                <a:solidFill>
                  <a:schemeClr val="bg2"/>
                </a:solidFill>
                <a:effectLst/>
                <a:uLnTx/>
                <a:uFillTx/>
                <a:latin typeface="Arial"/>
                <a:ea typeface="Arial"/>
                <a:cs typeface="Arial"/>
                <a:sym typeface="Arial"/>
              </a:rPr>
              <a:t>מודל "עוגת האושר" של ד"ר סוניה ליובומירסקי </a:t>
            </a:r>
          </a:p>
        </p:txBody>
      </p:sp>
      <p:sp>
        <p:nvSpPr>
          <p:cNvPr id="19" name="TextBox 18">
            <a:extLst>
              <a:ext uri="{FF2B5EF4-FFF2-40B4-BE49-F238E27FC236}">
                <a16:creationId xmlns:a16="http://schemas.microsoft.com/office/drawing/2014/main" id="{E656BED8-A753-BED3-45A9-9DC8BA3DFE07}"/>
              </a:ext>
            </a:extLst>
          </p:cNvPr>
          <p:cNvSpPr txBox="1"/>
          <p:nvPr/>
        </p:nvSpPr>
        <p:spPr>
          <a:xfrm>
            <a:off x="4994147" y="2078064"/>
            <a:ext cx="8266175" cy="769441"/>
          </a:xfrm>
          <a:prstGeom prst="rect">
            <a:avLst/>
          </a:prstGeom>
          <a:noFill/>
        </p:spPr>
        <p:txBody>
          <a:bodyPr wrap="square" rtlCol="1">
            <a:spAutoFit/>
          </a:bodyPr>
          <a:lstStyle/>
          <a:p>
            <a:pPr algn="r" rtl="1"/>
            <a:r>
              <a:rPr lang="he-IL" sz="4400" dirty="0">
                <a:solidFill>
                  <a:schemeClr val="bg2"/>
                </a:solidFill>
              </a:rPr>
              <a:t>הגורמים שקובעים את רמת האושר</a:t>
            </a:r>
          </a:p>
        </p:txBody>
      </p:sp>
      <p:pic>
        <p:nvPicPr>
          <p:cNvPr id="16" name="Picture 15" descr="מטען גנטי">
            <a:extLst>
              <a:ext uri="{FF2B5EF4-FFF2-40B4-BE49-F238E27FC236}">
                <a16:creationId xmlns:a16="http://schemas.microsoft.com/office/drawing/2014/main" id="{7B6AC1D1-8A2D-0B29-9B09-B042A28619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03991" y="5143500"/>
            <a:ext cx="4087248" cy="30654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descr="נסיבות חיים">
            <a:extLst>
              <a:ext uri="{FF2B5EF4-FFF2-40B4-BE49-F238E27FC236}">
                <a16:creationId xmlns:a16="http://schemas.microsoft.com/office/drawing/2014/main" id="{85CA5543-34F6-6422-42E4-F0178ACC76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32995" y="5141951"/>
            <a:ext cx="4284387" cy="32132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17" descr="פעולות מכוונות">
            <a:extLst>
              <a:ext uri="{FF2B5EF4-FFF2-40B4-BE49-F238E27FC236}">
                <a16:creationId xmlns:a16="http://schemas.microsoft.com/office/drawing/2014/main" id="{ABD05A95-6670-4209-E6D5-FC0694B9FEF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0201" y="5058100"/>
            <a:ext cx="4396185" cy="32971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2660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5">
          <a:extLst>
            <a:ext uri="{FF2B5EF4-FFF2-40B4-BE49-F238E27FC236}">
              <a16:creationId xmlns:a16="http://schemas.microsoft.com/office/drawing/2014/main" id="{EFF3DBCE-72EF-058F-3BEC-691EF2DF040F}"/>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4AB0D2A4-4066-58CE-643C-12C97AD4F74E}"/>
              </a:ext>
            </a:extLst>
          </p:cNvPr>
          <p:cNvSpPr txBox="1">
            <a:spLocks noGrp="1"/>
          </p:cNvSpPr>
          <p:nvPr>
            <p:ph type="title" idx="4294967295"/>
          </p:nvPr>
        </p:nvSpPr>
        <p:spPr>
          <a:xfrm>
            <a:off x="1243584" y="1100762"/>
            <a:ext cx="14228063" cy="830997"/>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he-IL" sz="4800" b="1" i="0" u="none" strike="noStrike" kern="0" cap="none" spc="0" normalizeH="0" baseline="0" noProof="0" dirty="0">
                <a:ln>
                  <a:noFill/>
                </a:ln>
                <a:solidFill>
                  <a:schemeClr val="bg2"/>
                </a:solidFill>
                <a:effectLst/>
                <a:uLnTx/>
                <a:uFillTx/>
                <a:latin typeface="Arial"/>
                <a:ea typeface="Arial"/>
                <a:cs typeface="Arial"/>
                <a:sym typeface="Arial"/>
              </a:rPr>
              <a:t>מודל "עוגת האושר" של ד"ר סוניה ליובומירסקי </a:t>
            </a:r>
          </a:p>
        </p:txBody>
      </p:sp>
      <p:sp>
        <p:nvSpPr>
          <p:cNvPr id="11" name="Arrow: Right 10">
            <a:extLst>
              <a:ext uri="{FF2B5EF4-FFF2-40B4-BE49-F238E27FC236}">
                <a16:creationId xmlns:a16="http://schemas.microsoft.com/office/drawing/2014/main" id="{650761FC-CF14-6E59-6F61-BEADBA307F61}"/>
              </a:ext>
            </a:extLst>
          </p:cNvPr>
          <p:cNvSpPr/>
          <p:nvPr/>
        </p:nvSpPr>
        <p:spPr>
          <a:xfrm>
            <a:off x="731517" y="2939944"/>
            <a:ext cx="7754111" cy="4937071"/>
          </a:xfrm>
          <a:prstGeom prst="rightArrow">
            <a:avLst/>
          </a:prstGeom>
          <a:ln>
            <a:headEnd type="none" w="med" len="med"/>
            <a:tailEnd type="none" w="med" len="med"/>
          </a:ln>
          <a:effectLst>
            <a:glow rad="635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1" anchor="ctr"/>
          <a:lstStyle/>
          <a:p>
            <a:pPr algn="ctr" rtl="1"/>
            <a:r>
              <a:rPr lang="he-IL" sz="3600" dirty="0"/>
              <a:t>כיצד מתחלקים הגורמים המשפיעים על רמת האושר שלנו על פי מודל האושר של הפסיכולוגית סוניה ליובומירסקי?</a:t>
            </a:r>
          </a:p>
        </p:txBody>
      </p:sp>
      <p:sp>
        <p:nvSpPr>
          <p:cNvPr id="7" name="TextBox 6">
            <a:extLst>
              <a:ext uri="{FF2B5EF4-FFF2-40B4-BE49-F238E27FC236}">
                <a16:creationId xmlns:a16="http://schemas.microsoft.com/office/drawing/2014/main" id="{F6B26334-5776-208C-B42B-FCFF088DE3F8}"/>
              </a:ext>
            </a:extLst>
          </p:cNvPr>
          <p:cNvSpPr txBox="1"/>
          <p:nvPr/>
        </p:nvSpPr>
        <p:spPr>
          <a:xfrm>
            <a:off x="9436610" y="2457290"/>
            <a:ext cx="6473950" cy="132343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he-IL" sz="4000" dirty="0"/>
              <a:t>1. 50% נסיבות חיים 40% גנטיקה, 10% פעולות מכוונות.</a:t>
            </a:r>
          </a:p>
        </p:txBody>
      </p:sp>
      <p:sp>
        <p:nvSpPr>
          <p:cNvPr id="6" name="TextBox 5">
            <a:extLst>
              <a:ext uri="{FF2B5EF4-FFF2-40B4-BE49-F238E27FC236}">
                <a16:creationId xmlns:a16="http://schemas.microsoft.com/office/drawing/2014/main" id="{21557134-7BF5-3E5C-F067-ACE92A5A8C7A}"/>
              </a:ext>
            </a:extLst>
          </p:cNvPr>
          <p:cNvSpPr txBox="1"/>
          <p:nvPr/>
        </p:nvSpPr>
        <p:spPr>
          <a:xfrm>
            <a:off x="9436610" y="4266769"/>
            <a:ext cx="6473950" cy="132343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he-IL" sz="4000" dirty="0"/>
              <a:t>2. 50% גנטיקה, 40% פעולות מכוונות,10% נסיבות חיים.</a:t>
            </a:r>
          </a:p>
        </p:txBody>
      </p:sp>
      <p:sp>
        <p:nvSpPr>
          <p:cNvPr id="8" name="TextBox 7">
            <a:extLst>
              <a:ext uri="{FF2B5EF4-FFF2-40B4-BE49-F238E27FC236}">
                <a16:creationId xmlns:a16="http://schemas.microsoft.com/office/drawing/2014/main" id="{1690F705-D147-94EC-F516-B3A261BDE050}"/>
              </a:ext>
            </a:extLst>
          </p:cNvPr>
          <p:cNvSpPr txBox="1"/>
          <p:nvPr/>
        </p:nvSpPr>
        <p:spPr>
          <a:xfrm>
            <a:off x="9436610" y="5995356"/>
            <a:ext cx="6473950" cy="1938992"/>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he-IL" sz="4000" dirty="0"/>
              <a:t>3. 33.3% גנטיקה, 33.3% נסיבות חיים וסביבה, 33.3% מזל וגורל.</a:t>
            </a:r>
          </a:p>
        </p:txBody>
      </p:sp>
      <p:sp>
        <p:nvSpPr>
          <p:cNvPr id="9" name="TextBox 8">
            <a:extLst>
              <a:ext uri="{FF2B5EF4-FFF2-40B4-BE49-F238E27FC236}">
                <a16:creationId xmlns:a16="http://schemas.microsoft.com/office/drawing/2014/main" id="{F182CFCF-F96D-5233-F505-DE56533F2D04}"/>
              </a:ext>
            </a:extLst>
          </p:cNvPr>
          <p:cNvSpPr txBox="1"/>
          <p:nvPr/>
        </p:nvSpPr>
        <p:spPr>
          <a:xfrm>
            <a:off x="9436610" y="8252195"/>
            <a:ext cx="6473950" cy="132343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he-IL" sz="4000" dirty="0"/>
              <a:t>4. 80% חינוך וסביבה, 10% גנטיקה, 10% פעולות מכוונות.</a:t>
            </a:r>
          </a:p>
        </p:txBody>
      </p:sp>
      <p:pic>
        <p:nvPicPr>
          <p:cNvPr id="4" name="Picture 3">
            <a:extLst>
              <a:ext uri="{FF2B5EF4-FFF2-40B4-BE49-F238E27FC236}">
                <a16:creationId xmlns:a16="http://schemas.microsoft.com/office/drawing/2014/main" id="{82A9252C-BB5D-62CB-0CEA-DA0638AA311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731517" y="6328687"/>
            <a:ext cx="4432312" cy="3958313"/>
          </a:xfrm>
          <a:prstGeom prst="rect">
            <a:avLst/>
          </a:prstGeom>
        </p:spPr>
      </p:pic>
      <p:pic>
        <p:nvPicPr>
          <p:cNvPr id="10" name="Picture 9" descr="תשובה  נכונה 2">
            <a:extLst>
              <a:ext uri="{FF2B5EF4-FFF2-40B4-BE49-F238E27FC236}">
                <a16:creationId xmlns:a16="http://schemas.microsoft.com/office/drawing/2014/main" id="{C0721635-8EF1-D164-58E5-923EC7AB3296}"/>
              </a:ext>
            </a:extLst>
          </p:cNvPr>
          <p:cNvPicPr>
            <a:picLocks noChangeAspect="1"/>
          </p:cNvPicPr>
          <p:nvPr/>
        </p:nvPicPr>
        <p:blipFill>
          <a:blip r:embed="rId4"/>
          <a:stretch/>
        </p:blipFill>
        <p:spPr>
          <a:xfrm>
            <a:off x="14728323" y="3496852"/>
            <a:ext cx="2828160" cy="2295319"/>
          </a:xfrm>
          <a:prstGeom prst="rect">
            <a:avLst/>
          </a:prstGeom>
        </p:spPr>
      </p:pic>
    </p:spTree>
    <p:extLst>
      <p:ext uri="{BB962C8B-B14F-4D97-AF65-F5344CB8AC3E}">
        <p14:creationId xmlns:p14="http://schemas.microsoft.com/office/powerpoint/2010/main" val="141117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מה קובע את רמת האושר: 50% מטען גנטי, 10% נסיבות חיים, 40% פעולות מכוונות">
            <a:extLst>
              <a:ext uri="{FF2B5EF4-FFF2-40B4-BE49-F238E27FC236}">
                <a16:creationId xmlns:a16="http://schemas.microsoft.com/office/drawing/2014/main" id="{035DAEBC-F131-D0BD-5D16-CA5E3827D5E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4866039" y="2766303"/>
            <a:ext cx="8555922" cy="6416940"/>
          </a:xfrm>
          <a:prstGeom prst="rect">
            <a:avLst/>
          </a:prstGeom>
        </p:spPr>
      </p:pic>
    </p:spTree>
    <p:extLst>
      <p:ext uri="{BB962C8B-B14F-4D97-AF65-F5344CB8AC3E}">
        <p14:creationId xmlns:p14="http://schemas.microsoft.com/office/powerpoint/2010/main" val="3767071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837CBB3-6291-1C93-B0BF-CACB7DA621E7}"/>
              </a:ext>
            </a:extLst>
          </p:cNvPr>
          <p:cNvSpPr txBox="1">
            <a:spLocks noGrp="1"/>
          </p:cNvSpPr>
          <p:nvPr>
            <p:ph type="title" idx="4294967295"/>
          </p:nvPr>
        </p:nvSpPr>
        <p:spPr>
          <a:xfrm>
            <a:off x="5808936" y="948637"/>
            <a:ext cx="6050556" cy="830997"/>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he-IL" sz="4800" b="1" i="0" u="none" strike="noStrike" kern="0" cap="none" spc="0" normalizeH="0" baseline="0" noProof="0" dirty="0">
                <a:ln>
                  <a:noFill/>
                </a:ln>
                <a:solidFill>
                  <a:schemeClr val="bg2"/>
                </a:solidFill>
                <a:effectLst/>
                <a:uLnTx/>
                <a:uFillTx/>
                <a:latin typeface="Arial"/>
                <a:ea typeface="Arial"/>
                <a:cs typeface="Arial"/>
                <a:sym typeface="Arial"/>
              </a:rPr>
              <a:t>האם כסף קונה אושר? </a:t>
            </a:r>
          </a:p>
        </p:txBody>
      </p:sp>
      <p:sp>
        <p:nvSpPr>
          <p:cNvPr id="8" name="TextBox 7">
            <a:extLst>
              <a:ext uri="{FF2B5EF4-FFF2-40B4-BE49-F238E27FC236}">
                <a16:creationId xmlns:a16="http://schemas.microsoft.com/office/drawing/2014/main" id="{C4D587B5-DFB2-2665-B607-D20E5362D6B5}"/>
              </a:ext>
            </a:extLst>
          </p:cNvPr>
          <p:cNvSpPr txBox="1"/>
          <p:nvPr/>
        </p:nvSpPr>
        <p:spPr>
          <a:xfrm>
            <a:off x="1354419" y="1911739"/>
            <a:ext cx="14228063" cy="1446550"/>
          </a:xfrm>
          <a:prstGeom prst="rect">
            <a:avLst/>
          </a:prstGeom>
          <a:noFill/>
        </p:spPr>
        <p:txBody>
          <a:bodyPr wrap="square" rtlCol="1">
            <a:spAutoFit/>
          </a:bodyPr>
          <a:lstStyle/>
          <a:p>
            <a:pPr algn="ctr" rtl="1"/>
            <a:r>
              <a:rPr lang="he-IL" sz="4800" b="1" dirty="0">
                <a:solidFill>
                  <a:schemeClr val="bg2"/>
                </a:solidFill>
              </a:rPr>
              <a:t>כסף כן יכול לקנות אושר, תלוי איך מוציאים אותו!</a:t>
            </a:r>
          </a:p>
          <a:p>
            <a:pPr algn="ctr" rtl="1"/>
            <a:r>
              <a:rPr lang="he-IL" sz="4000" dirty="0">
                <a:solidFill>
                  <a:schemeClr val="bg2"/>
                </a:solidFill>
              </a:rPr>
              <a:t>אם משתמשים בכסף בחוכמה הוא יכול לשפר את איכות החיים שלהו</a:t>
            </a:r>
          </a:p>
        </p:txBody>
      </p:sp>
      <p:pic>
        <p:nvPicPr>
          <p:cNvPr id="11" name="Picture 10" descr="ודאות בבטחון">
            <a:extLst>
              <a:ext uri="{FF2B5EF4-FFF2-40B4-BE49-F238E27FC236}">
                <a16:creationId xmlns:a16="http://schemas.microsoft.com/office/drawing/2014/main" id="{24B60E07-5389-314D-A71A-4D46DDE9CC9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267630" y="3537664"/>
            <a:ext cx="2576946" cy="6269858"/>
          </a:xfrm>
          <a:prstGeom prst="rect">
            <a:avLst/>
          </a:prstGeom>
          <a:ln>
            <a:noFill/>
          </a:ln>
          <a:effectLst>
            <a:outerShdw blurRad="292100" dist="139700" dir="2700000" algn="tl" rotWithShape="0">
              <a:srgbClr val="333333">
                <a:alpha val="65000"/>
              </a:srgbClr>
            </a:outerShdw>
          </a:effectLst>
        </p:spPr>
      </p:pic>
      <p:pic>
        <p:nvPicPr>
          <p:cNvPr id="12" name="Picture 11" descr="זמן וחוויות">
            <a:extLst>
              <a:ext uri="{FF2B5EF4-FFF2-40B4-BE49-F238E27FC236}">
                <a16:creationId xmlns:a16="http://schemas.microsoft.com/office/drawing/2014/main" id="{E551BD8A-EFB6-1310-0664-1D82C51B495C}"/>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623882" y="3570194"/>
            <a:ext cx="2632363" cy="6186730"/>
          </a:xfrm>
          <a:prstGeom prst="rect">
            <a:avLst/>
          </a:prstGeom>
          <a:ln>
            <a:noFill/>
          </a:ln>
          <a:effectLst>
            <a:outerShdw blurRad="292100" dist="139700" dir="2700000" algn="tl" rotWithShape="0">
              <a:srgbClr val="333333">
                <a:alpha val="65000"/>
              </a:srgbClr>
            </a:outerShdw>
          </a:effectLst>
        </p:spPr>
      </p:pic>
      <p:pic>
        <p:nvPicPr>
          <p:cNvPr id="13" name="Picture 12" descr="בריאות ורווחה">
            <a:extLst>
              <a:ext uri="{FF2B5EF4-FFF2-40B4-BE49-F238E27FC236}">
                <a16:creationId xmlns:a16="http://schemas.microsoft.com/office/drawing/2014/main" id="{7A5CF9CB-B25C-8128-1C3C-0749EFFCEEE3}"/>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035552" y="3519597"/>
            <a:ext cx="2576945" cy="62879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8278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5">
          <a:extLst>
            <a:ext uri="{FF2B5EF4-FFF2-40B4-BE49-F238E27FC236}">
              <a16:creationId xmlns:a16="http://schemas.microsoft.com/office/drawing/2014/main" id="{9DE7DBA4-E23C-B4E0-1C67-C968AC14B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816A32-1714-2926-5188-34D1D3797E06}"/>
              </a:ext>
            </a:extLst>
          </p:cNvPr>
          <p:cNvSpPr txBox="1">
            <a:spLocks noGrp="1"/>
          </p:cNvSpPr>
          <p:nvPr>
            <p:ph type="title" idx="4294967295"/>
          </p:nvPr>
        </p:nvSpPr>
        <p:spPr>
          <a:xfrm>
            <a:off x="4035174" y="1078997"/>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6000" b="1" i="0" u="none" strike="noStrike" kern="0" cap="none" spc="0" normalizeH="0" baseline="0" noProof="0" dirty="0">
                <a:ln>
                  <a:noFill/>
                </a:ln>
                <a:solidFill>
                  <a:schemeClr val="bg2"/>
                </a:solidFill>
                <a:effectLst/>
                <a:uLnTx/>
                <a:uFillTx/>
                <a:latin typeface="Arial"/>
                <a:ea typeface="Arial"/>
                <a:cs typeface="Arial"/>
                <a:sym typeface="Arial"/>
              </a:rPr>
              <a:t>זרקור מקומי: ישראל אל מול העולם  </a:t>
            </a:r>
          </a:p>
        </p:txBody>
      </p:sp>
      <p:sp>
        <p:nvSpPr>
          <p:cNvPr id="11" name="Arrow: Right 10">
            <a:extLst>
              <a:ext uri="{FF2B5EF4-FFF2-40B4-BE49-F238E27FC236}">
                <a16:creationId xmlns:a16="http://schemas.microsoft.com/office/drawing/2014/main" id="{39BE722F-E1A0-7D48-FAC9-62B1F8A05AC8}"/>
              </a:ext>
            </a:extLst>
          </p:cNvPr>
          <p:cNvSpPr/>
          <p:nvPr/>
        </p:nvSpPr>
        <p:spPr>
          <a:xfrm>
            <a:off x="731517" y="2939944"/>
            <a:ext cx="7754111" cy="4937071"/>
          </a:xfrm>
          <a:prstGeom prst="rightArrow">
            <a:avLst/>
          </a:prstGeom>
          <a:ln>
            <a:headEnd type="none" w="med" len="med"/>
            <a:tailEnd type="none" w="med" len="med"/>
          </a:ln>
          <a:effectLst>
            <a:glow rad="635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1" anchor="ctr"/>
          <a:lstStyle/>
          <a:p>
            <a:pPr algn="ctr" rtl="1"/>
            <a:r>
              <a:rPr lang="he-IL" sz="3600" dirty="0"/>
              <a:t>באיזה מקום בעולם דורגה ישראל במדד האושר העולמי?</a:t>
            </a:r>
          </a:p>
          <a:p>
            <a:pPr algn="ctr" rtl="1"/>
            <a:r>
              <a:rPr lang="he-IL" sz="3600" dirty="0"/>
              <a:t>  </a:t>
            </a:r>
            <a:r>
              <a:rPr lang="en-US" sz="3600" dirty="0"/>
              <a:t>World Happiness Report   </a:t>
            </a:r>
          </a:p>
        </p:txBody>
      </p:sp>
      <p:sp>
        <p:nvSpPr>
          <p:cNvPr id="7" name="TextBox 6">
            <a:extLst>
              <a:ext uri="{FF2B5EF4-FFF2-40B4-BE49-F238E27FC236}">
                <a16:creationId xmlns:a16="http://schemas.microsoft.com/office/drawing/2014/main" id="{03AC2349-E5EC-27E1-AEF0-7ACF1E8D1B4B}"/>
              </a:ext>
            </a:extLst>
          </p:cNvPr>
          <p:cNvSpPr txBox="1"/>
          <p:nvPr/>
        </p:nvSpPr>
        <p:spPr>
          <a:xfrm>
            <a:off x="9436610" y="4096726"/>
            <a:ext cx="6473950" cy="923330"/>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he-IL" sz="5400" dirty="0"/>
              <a:t>1. במקום ה- 4</a:t>
            </a:r>
          </a:p>
        </p:txBody>
      </p:sp>
      <p:sp>
        <p:nvSpPr>
          <p:cNvPr id="6" name="TextBox 5">
            <a:extLst>
              <a:ext uri="{FF2B5EF4-FFF2-40B4-BE49-F238E27FC236}">
                <a16:creationId xmlns:a16="http://schemas.microsoft.com/office/drawing/2014/main" id="{3CA221D0-F9FF-8AAD-AF43-B64E118806FE}"/>
              </a:ext>
            </a:extLst>
          </p:cNvPr>
          <p:cNvSpPr txBox="1"/>
          <p:nvPr/>
        </p:nvSpPr>
        <p:spPr>
          <a:xfrm>
            <a:off x="9436610" y="5719720"/>
            <a:ext cx="6473950" cy="923330"/>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he-IL" sz="5400" dirty="0"/>
              <a:t>2. במקום ה- 8</a:t>
            </a:r>
          </a:p>
        </p:txBody>
      </p:sp>
      <p:sp>
        <p:nvSpPr>
          <p:cNvPr id="8" name="TextBox 7">
            <a:extLst>
              <a:ext uri="{FF2B5EF4-FFF2-40B4-BE49-F238E27FC236}">
                <a16:creationId xmlns:a16="http://schemas.microsoft.com/office/drawing/2014/main" id="{A6323BF9-5FFE-FFEC-D7BA-85CDE2AF9763}"/>
              </a:ext>
            </a:extLst>
          </p:cNvPr>
          <p:cNvSpPr txBox="1"/>
          <p:nvPr/>
        </p:nvSpPr>
        <p:spPr>
          <a:xfrm>
            <a:off x="9436610" y="7086125"/>
            <a:ext cx="6473950" cy="923330"/>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he-IL" sz="5400" dirty="0"/>
              <a:t>3. במקום ה- 23</a:t>
            </a:r>
          </a:p>
        </p:txBody>
      </p:sp>
      <p:sp>
        <p:nvSpPr>
          <p:cNvPr id="9" name="TextBox 8">
            <a:extLst>
              <a:ext uri="{FF2B5EF4-FFF2-40B4-BE49-F238E27FC236}">
                <a16:creationId xmlns:a16="http://schemas.microsoft.com/office/drawing/2014/main" id="{F26B14E9-8890-5FF6-9DFB-B8FBF3A7A5EE}"/>
              </a:ext>
            </a:extLst>
          </p:cNvPr>
          <p:cNvSpPr txBox="1"/>
          <p:nvPr/>
        </p:nvSpPr>
        <p:spPr>
          <a:xfrm>
            <a:off x="9436610" y="8452530"/>
            <a:ext cx="6473950" cy="923330"/>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rtl="1"/>
            <a:r>
              <a:rPr lang="he-IL" sz="5400" dirty="0"/>
              <a:t>4. במקום ה- 45</a:t>
            </a:r>
          </a:p>
        </p:txBody>
      </p:sp>
      <p:pic>
        <p:nvPicPr>
          <p:cNvPr id="4" name="Picture 3">
            <a:extLst>
              <a:ext uri="{FF2B5EF4-FFF2-40B4-BE49-F238E27FC236}">
                <a16:creationId xmlns:a16="http://schemas.microsoft.com/office/drawing/2014/main" id="{DCFC552F-69AA-3798-73C7-DE4DA99C10A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731517" y="6328687"/>
            <a:ext cx="4432312" cy="3958313"/>
          </a:xfrm>
          <a:prstGeom prst="rect">
            <a:avLst/>
          </a:prstGeom>
        </p:spPr>
      </p:pic>
      <p:pic>
        <p:nvPicPr>
          <p:cNvPr id="10" name="Picture 9" descr="תשובה נכונה 2">
            <a:extLst>
              <a:ext uri="{FF2B5EF4-FFF2-40B4-BE49-F238E27FC236}">
                <a16:creationId xmlns:a16="http://schemas.microsoft.com/office/drawing/2014/main" id="{E034322F-21AE-31BC-50F2-810BA2EDF532}"/>
              </a:ext>
            </a:extLst>
          </p:cNvPr>
          <p:cNvPicPr>
            <a:picLocks noChangeAspect="1"/>
          </p:cNvPicPr>
          <p:nvPr/>
        </p:nvPicPr>
        <p:blipFill>
          <a:blip r:embed="rId4"/>
          <a:stretch/>
        </p:blipFill>
        <p:spPr>
          <a:xfrm>
            <a:off x="14496480" y="4788014"/>
            <a:ext cx="2828160" cy="2295319"/>
          </a:xfrm>
          <a:prstGeom prst="rect">
            <a:avLst/>
          </a:prstGeom>
        </p:spPr>
      </p:pic>
    </p:spTree>
    <p:extLst>
      <p:ext uri="{BB962C8B-B14F-4D97-AF65-F5344CB8AC3E}">
        <p14:creationId xmlns:p14="http://schemas.microsoft.com/office/powerpoint/2010/main" val="234921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5">
          <a:extLst>
            <a:ext uri="{FF2B5EF4-FFF2-40B4-BE49-F238E27FC236}">
              <a16:creationId xmlns:a16="http://schemas.microsoft.com/office/drawing/2014/main" id="{848911B7-8868-B6E9-A3F2-ADFAAC0A34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EFCD8B-0E9E-2506-2A85-4041FCB03B22}"/>
              </a:ext>
            </a:extLst>
          </p:cNvPr>
          <p:cNvSpPr txBox="1">
            <a:spLocks noGrp="1"/>
          </p:cNvSpPr>
          <p:nvPr>
            <p:ph type="title" idx="4294967295"/>
          </p:nvPr>
        </p:nvSpPr>
        <p:spPr>
          <a:xfrm>
            <a:off x="4035174" y="1078997"/>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6000" b="1" i="0" u="none" strike="noStrike" kern="0" cap="none" spc="0" normalizeH="0" baseline="0" noProof="0" dirty="0">
                <a:ln>
                  <a:noFill/>
                </a:ln>
                <a:solidFill>
                  <a:schemeClr val="bg2"/>
                </a:solidFill>
                <a:effectLst/>
                <a:uLnTx/>
                <a:uFillTx/>
                <a:latin typeface="Arial"/>
                <a:ea typeface="Arial"/>
                <a:cs typeface="Arial"/>
                <a:sym typeface="Arial"/>
              </a:rPr>
              <a:t>זרקור מקומי: ישראל אל מול העולם  </a:t>
            </a:r>
          </a:p>
        </p:txBody>
      </p:sp>
      <p:pic>
        <p:nvPicPr>
          <p:cNvPr id="4" name="Picture 3">
            <a:extLst>
              <a:ext uri="{FF2B5EF4-FFF2-40B4-BE49-F238E27FC236}">
                <a16:creationId xmlns:a16="http://schemas.microsoft.com/office/drawing/2014/main" id="{33051F78-6F86-74C7-87DF-189FBAF44CF1}"/>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0" y="6328687"/>
            <a:ext cx="4432312" cy="3958313"/>
          </a:xfrm>
          <a:prstGeom prst="rect">
            <a:avLst/>
          </a:prstGeom>
        </p:spPr>
      </p:pic>
      <p:pic>
        <p:nvPicPr>
          <p:cNvPr id="15" name="Picture 14" descr="בשנת 2011 ישראל הייתה במקון 14, שנת 2022 במקום 4, שנת 2024 עד 2025 במקום 8">
            <a:extLst>
              <a:ext uri="{FF2B5EF4-FFF2-40B4-BE49-F238E27FC236}">
                <a16:creationId xmlns:a16="http://schemas.microsoft.com/office/drawing/2014/main" id="{EC416499-4541-8D5E-FC45-B6134AE66449}"/>
              </a:ext>
            </a:extLst>
          </p:cNvPr>
          <p:cNvPicPr>
            <a:picLocks noChangeAspect="1"/>
          </p:cNvPicPr>
          <p:nvPr/>
        </p:nvPicPr>
        <p:blipFill>
          <a:blip r:embed="rId4"/>
          <a:stretch>
            <a:fillRect/>
          </a:stretch>
        </p:blipFill>
        <p:spPr>
          <a:xfrm>
            <a:off x="3852293" y="3231261"/>
            <a:ext cx="12992551" cy="5464678"/>
          </a:xfrm>
          <a:prstGeom prst="rect">
            <a:avLst/>
          </a:prstGeom>
        </p:spPr>
      </p:pic>
    </p:spTree>
    <p:extLst>
      <p:ext uri="{BB962C8B-B14F-4D97-AF65-F5344CB8AC3E}">
        <p14:creationId xmlns:p14="http://schemas.microsoft.com/office/powerpoint/2010/main" val="1306992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5">
          <a:extLst>
            <a:ext uri="{FF2B5EF4-FFF2-40B4-BE49-F238E27FC236}">
              <a16:creationId xmlns:a16="http://schemas.microsoft.com/office/drawing/2014/main" id="{BB55B008-4289-01C6-2B1D-80CDAE828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C89AED-29A6-4F97-F99F-7ADCA7D512CE}"/>
              </a:ext>
            </a:extLst>
          </p:cNvPr>
          <p:cNvSpPr txBox="1">
            <a:spLocks noGrp="1"/>
          </p:cNvSpPr>
          <p:nvPr>
            <p:ph type="title" idx="4294967295"/>
          </p:nvPr>
        </p:nvSpPr>
        <p:spPr>
          <a:xfrm>
            <a:off x="4035174" y="1078997"/>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6000" b="1" i="0" u="none" strike="noStrike" kern="0" cap="none" spc="0" normalizeH="0" baseline="0" noProof="0" dirty="0">
                <a:ln>
                  <a:noFill/>
                </a:ln>
                <a:solidFill>
                  <a:schemeClr val="bg2"/>
                </a:solidFill>
                <a:effectLst/>
                <a:uLnTx/>
                <a:uFillTx/>
                <a:latin typeface="Arial"/>
                <a:ea typeface="Arial"/>
                <a:cs typeface="Arial"/>
                <a:sym typeface="Arial"/>
              </a:rPr>
              <a:t>זרקור מקומי: ישראל אל מול העולם  </a:t>
            </a:r>
          </a:p>
        </p:txBody>
      </p:sp>
      <p:sp>
        <p:nvSpPr>
          <p:cNvPr id="11" name="Arrow: Right 10">
            <a:extLst>
              <a:ext uri="{FF2B5EF4-FFF2-40B4-BE49-F238E27FC236}">
                <a16:creationId xmlns:a16="http://schemas.microsoft.com/office/drawing/2014/main" id="{F2C33783-5776-421A-F54F-0BE6803E9D20}"/>
              </a:ext>
            </a:extLst>
          </p:cNvPr>
          <p:cNvSpPr/>
          <p:nvPr/>
        </p:nvSpPr>
        <p:spPr>
          <a:xfrm>
            <a:off x="731517" y="2939944"/>
            <a:ext cx="7754111" cy="4937071"/>
          </a:xfrm>
          <a:prstGeom prst="rightArrow">
            <a:avLst/>
          </a:prstGeom>
          <a:ln>
            <a:headEnd type="none" w="med" len="med"/>
            <a:tailEnd type="none" w="med" len="med"/>
          </a:ln>
          <a:effectLst>
            <a:glow rad="635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1" anchor="ctr"/>
          <a:lstStyle/>
          <a:p>
            <a:pPr algn="ctr" rtl="1"/>
            <a:r>
              <a:rPr lang="he-IL" sz="3600" dirty="0"/>
              <a:t>למרות האתגרים הביטחוניים, מדוע ישראל מדורגת בעקביות בעשירייה הפותחת במדד האושר העולמי?</a:t>
            </a:r>
          </a:p>
        </p:txBody>
      </p:sp>
      <p:sp>
        <p:nvSpPr>
          <p:cNvPr id="7" name="TextBox 6">
            <a:extLst>
              <a:ext uri="{FF2B5EF4-FFF2-40B4-BE49-F238E27FC236}">
                <a16:creationId xmlns:a16="http://schemas.microsoft.com/office/drawing/2014/main" id="{80FB196B-EE05-6130-27C3-8056AFCBC2C8}"/>
              </a:ext>
            </a:extLst>
          </p:cNvPr>
          <p:cNvSpPr txBox="1"/>
          <p:nvPr/>
        </p:nvSpPr>
        <p:spPr>
          <a:xfrm>
            <a:off x="9436609" y="3331927"/>
            <a:ext cx="6473951" cy="769441"/>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r" rtl="1"/>
            <a:r>
              <a:rPr lang="he-IL" sz="4400" dirty="0"/>
              <a:t>1. מזג האוויר הנוח והחמים</a:t>
            </a:r>
          </a:p>
        </p:txBody>
      </p:sp>
      <p:sp>
        <p:nvSpPr>
          <p:cNvPr id="6" name="TextBox 5">
            <a:extLst>
              <a:ext uri="{FF2B5EF4-FFF2-40B4-BE49-F238E27FC236}">
                <a16:creationId xmlns:a16="http://schemas.microsoft.com/office/drawing/2014/main" id="{396936DC-E8D1-27B1-C23B-F57E3F18F02B}"/>
              </a:ext>
            </a:extLst>
          </p:cNvPr>
          <p:cNvSpPr txBox="1"/>
          <p:nvPr/>
        </p:nvSpPr>
        <p:spPr>
          <a:xfrm>
            <a:off x="9436610" y="4835782"/>
            <a:ext cx="6473950" cy="769441"/>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r" rtl="1"/>
            <a:r>
              <a:rPr lang="he-IL" sz="4400" dirty="0"/>
              <a:t>2. רמת עושר כלכלי  </a:t>
            </a:r>
          </a:p>
        </p:txBody>
      </p:sp>
      <p:sp>
        <p:nvSpPr>
          <p:cNvPr id="8" name="TextBox 7">
            <a:extLst>
              <a:ext uri="{FF2B5EF4-FFF2-40B4-BE49-F238E27FC236}">
                <a16:creationId xmlns:a16="http://schemas.microsoft.com/office/drawing/2014/main" id="{85B95024-C827-C1E6-461C-C36568E7AAC1}"/>
              </a:ext>
            </a:extLst>
          </p:cNvPr>
          <p:cNvSpPr txBox="1"/>
          <p:nvPr/>
        </p:nvSpPr>
        <p:spPr>
          <a:xfrm>
            <a:off x="9465513" y="6497601"/>
            <a:ext cx="6473950" cy="769441"/>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r" rtl="1"/>
            <a:r>
              <a:rPr lang="he-IL" sz="4400" dirty="0"/>
              <a:t>3. חוסן חברתי, קהילתיות</a:t>
            </a:r>
          </a:p>
        </p:txBody>
      </p:sp>
      <p:sp>
        <p:nvSpPr>
          <p:cNvPr id="9" name="TextBox 8">
            <a:extLst>
              <a:ext uri="{FF2B5EF4-FFF2-40B4-BE49-F238E27FC236}">
                <a16:creationId xmlns:a16="http://schemas.microsoft.com/office/drawing/2014/main" id="{485FEB18-E49A-8E75-D5E4-33DB4CC044F5}"/>
              </a:ext>
            </a:extLst>
          </p:cNvPr>
          <p:cNvSpPr txBox="1"/>
          <p:nvPr/>
        </p:nvSpPr>
        <p:spPr>
          <a:xfrm>
            <a:off x="9498170" y="8147953"/>
            <a:ext cx="6473950" cy="769441"/>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1">
            <a:spAutoFit/>
          </a:bodyPr>
          <a:lstStyle/>
          <a:p>
            <a:pPr algn="r" rtl="1"/>
            <a:r>
              <a:rPr lang="he-IL" sz="4400" dirty="0"/>
              <a:t>4. היעדר בעיות כלכליות</a:t>
            </a:r>
          </a:p>
        </p:txBody>
      </p:sp>
      <p:pic>
        <p:nvPicPr>
          <p:cNvPr id="4" name="Picture 3">
            <a:extLst>
              <a:ext uri="{FF2B5EF4-FFF2-40B4-BE49-F238E27FC236}">
                <a16:creationId xmlns:a16="http://schemas.microsoft.com/office/drawing/2014/main" id="{66BC2489-A81F-9350-678D-28B07C7A58FC}"/>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731517" y="6328687"/>
            <a:ext cx="4432312" cy="3958313"/>
          </a:xfrm>
          <a:prstGeom prst="rect">
            <a:avLst/>
          </a:prstGeom>
        </p:spPr>
      </p:pic>
      <p:pic>
        <p:nvPicPr>
          <p:cNvPr id="10" name="Picture 9" descr="תשובה נכונה 3">
            <a:extLst>
              <a:ext uri="{FF2B5EF4-FFF2-40B4-BE49-F238E27FC236}">
                <a16:creationId xmlns:a16="http://schemas.microsoft.com/office/drawing/2014/main" id="{4BA45A97-2942-A39C-0930-EF8DF3E0CC2F}"/>
              </a:ext>
            </a:extLst>
          </p:cNvPr>
          <p:cNvPicPr>
            <a:picLocks noChangeAspect="1"/>
          </p:cNvPicPr>
          <p:nvPr/>
        </p:nvPicPr>
        <p:blipFill>
          <a:blip r:embed="rId4"/>
          <a:stretch/>
        </p:blipFill>
        <p:spPr>
          <a:xfrm>
            <a:off x="8388294" y="5734661"/>
            <a:ext cx="2828160" cy="2295319"/>
          </a:xfrm>
          <a:prstGeom prst="rect">
            <a:avLst/>
          </a:prstGeom>
        </p:spPr>
      </p:pic>
    </p:spTree>
    <p:extLst>
      <p:ext uri="{BB962C8B-B14F-4D97-AF65-F5344CB8AC3E}">
        <p14:creationId xmlns:p14="http://schemas.microsoft.com/office/powerpoint/2010/main" val="253792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D8BA17-3C3E-241B-208A-E3559CEC44B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672499" y="3809486"/>
            <a:ext cx="12943002" cy="2872897"/>
          </a:xfrm>
          <a:prstGeom prst="rect">
            <a:avLst/>
          </a:prstGeom>
        </p:spPr>
      </p:pic>
      <p:sp>
        <p:nvSpPr>
          <p:cNvPr id="6" name="Title 1">
            <a:extLst>
              <a:ext uri="{FF2B5EF4-FFF2-40B4-BE49-F238E27FC236}">
                <a16:creationId xmlns:a16="http://schemas.microsoft.com/office/drawing/2014/main" id="{9D1F0717-4DF7-D456-6BF0-8F0408765048}"/>
              </a:ext>
            </a:extLst>
          </p:cNvPr>
          <p:cNvSpPr txBox="1">
            <a:spLocks/>
          </p:cNvSpPr>
          <p:nvPr/>
        </p:nvSpPr>
        <p:spPr>
          <a:xfrm>
            <a:off x="4035174" y="1078997"/>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buFont typeface="Arial"/>
              <a:buNone/>
              <a:defRPr/>
            </a:pPr>
            <a:r>
              <a:rPr lang="he-IL" sz="6000" b="1" dirty="0">
                <a:solidFill>
                  <a:schemeClr val="bg2"/>
                </a:solidFill>
                <a:latin typeface="Arial"/>
                <a:ea typeface="Arial"/>
                <a:cs typeface="Arial"/>
                <a:sym typeface="Arial"/>
              </a:rPr>
              <a:t>תל"ג = </a:t>
            </a:r>
            <a:r>
              <a:rPr lang="he-IL" sz="6000" b="1" dirty="0">
                <a:solidFill>
                  <a:schemeClr val="accent6"/>
                </a:solidFill>
                <a:latin typeface="Arial"/>
                <a:ea typeface="Arial"/>
                <a:cs typeface="Arial"/>
                <a:sym typeface="Arial"/>
              </a:rPr>
              <a:t>ת</a:t>
            </a:r>
            <a:r>
              <a:rPr lang="he-IL" sz="6000" b="1" dirty="0">
                <a:solidFill>
                  <a:schemeClr val="bg2"/>
                </a:solidFill>
                <a:latin typeface="Arial"/>
                <a:ea typeface="Arial"/>
                <a:cs typeface="Arial"/>
                <a:sym typeface="Arial"/>
              </a:rPr>
              <a:t>וצר </a:t>
            </a:r>
            <a:r>
              <a:rPr lang="he-IL" sz="6000" b="1" dirty="0">
                <a:solidFill>
                  <a:schemeClr val="accent6"/>
                </a:solidFill>
                <a:latin typeface="Arial"/>
                <a:ea typeface="Arial"/>
                <a:cs typeface="Arial"/>
                <a:sym typeface="Arial"/>
              </a:rPr>
              <a:t>ל</a:t>
            </a:r>
            <a:r>
              <a:rPr lang="he-IL" sz="6000" b="1" dirty="0">
                <a:solidFill>
                  <a:schemeClr val="bg2"/>
                </a:solidFill>
                <a:latin typeface="Arial"/>
                <a:ea typeface="Arial"/>
                <a:cs typeface="Arial"/>
                <a:sym typeface="Arial"/>
              </a:rPr>
              <a:t>אומי </a:t>
            </a:r>
            <a:r>
              <a:rPr lang="he-IL" sz="6000" b="1" dirty="0">
                <a:solidFill>
                  <a:schemeClr val="accent6"/>
                </a:solidFill>
                <a:latin typeface="Arial"/>
                <a:ea typeface="Arial"/>
                <a:cs typeface="Arial"/>
                <a:sym typeface="Arial"/>
              </a:rPr>
              <a:t>ג</a:t>
            </a:r>
            <a:r>
              <a:rPr lang="he-IL" sz="6000" b="1" dirty="0">
                <a:solidFill>
                  <a:schemeClr val="bg2"/>
                </a:solidFill>
                <a:latin typeface="Arial"/>
                <a:ea typeface="Arial"/>
                <a:cs typeface="Arial"/>
                <a:sym typeface="Arial"/>
              </a:rPr>
              <a:t>ולמי </a:t>
            </a:r>
          </a:p>
        </p:txBody>
      </p:sp>
      <p:sp>
        <p:nvSpPr>
          <p:cNvPr id="7" name="Title 1">
            <a:extLst>
              <a:ext uri="{FF2B5EF4-FFF2-40B4-BE49-F238E27FC236}">
                <a16:creationId xmlns:a16="http://schemas.microsoft.com/office/drawing/2014/main" id="{51B857DB-EE70-6423-6DE2-E0971DC6CF47}"/>
              </a:ext>
            </a:extLst>
          </p:cNvPr>
          <p:cNvSpPr txBox="1">
            <a:spLocks/>
          </p:cNvSpPr>
          <p:nvPr/>
        </p:nvSpPr>
        <p:spPr>
          <a:xfrm>
            <a:off x="2078181" y="2464918"/>
            <a:ext cx="14131637" cy="769441"/>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buFont typeface="Arial"/>
              <a:buNone/>
              <a:defRPr/>
            </a:pPr>
            <a:r>
              <a:rPr lang="he-IL" dirty="0">
                <a:solidFill>
                  <a:schemeClr val="bg2"/>
                </a:solidFill>
                <a:latin typeface="Arial"/>
                <a:ea typeface="Arial"/>
                <a:cs typeface="Arial"/>
                <a:sym typeface="Arial"/>
              </a:rPr>
              <a:t>הערך הכולל של המוצרים והשירותים שמדינה מייצרת בשנה </a:t>
            </a:r>
          </a:p>
        </p:txBody>
      </p:sp>
      <p:sp>
        <p:nvSpPr>
          <p:cNvPr id="8" name="Title 1">
            <a:extLst>
              <a:ext uri="{FF2B5EF4-FFF2-40B4-BE49-F238E27FC236}">
                <a16:creationId xmlns:a16="http://schemas.microsoft.com/office/drawing/2014/main" id="{ABB1FD36-C3E6-E0E4-8675-75CC0ED9CD29}"/>
              </a:ext>
            </a:extLst>
          </p:cNvPr>
          <p:cNvSpPr txBox="1">
            <a:spLocks/>
          </p:cNvSpPr>
          <p:nvPr/>
        </p:nvSpPr>
        <p:spPr>
          <a:xfrm>
            <a:off x="1707609" y="7822082"/>
            <a:ext cx="14131637" cy="769441"/>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buClr>
                <a:srgbClr val="000000"/>
              </a:buClr>
              <a:buSzTx/>
              <a:buFont typeface="Arial"/>
              <a:buNone/>
              <a:defRPr/>
            </a:pPr>
            <a:r>
              <a:rPr lang="he-IL" dirty="0">
                <a:solidFill>
                  <a:schemeClr val="bg2"/>
                </a:solidFill>
                <a:latin typeface="Arial"/>
                <a:ea typeface="Arial"/>
                <a:cs typeface="Arial"/>
                <a:sym typeface="Arial"/>
              </a:rPr>
              <a:t>כמה המדינה מייצרת ומוכרת </a:t>
            </a:r>
          </a:p>
        </p:txBody>
      </p:sp>
    </p:spTree>
    <p:extLst>
      <p:ext uri="{BB962C8B-B14F-4D97-AF65-F5344CB8AC3E}">
        <p14:creationId xmlns:p14="http://schemas.microsoft.com/office/powerpoint/2010/main" val="1505922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7E8C4-6E5E-7E01-469F-B0AE628950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059300A-1AC8-5155-0452-7AFADB33B6BA}"/>
              </a:ext>
            </a:extLst>
          </p:cNvPr>
          <p:cNvSpPr txBox="1">
            <a:spLocks/>
          </p:cNvSpPr>
          <p:nvPr/>
        </p:nvSpPr>
        <p:spPr>
          <a:xfrm>
            <a:off x="3834007" y="737755"/>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buFont typeface="Arial"/>
              <a:buNone/>
              <a:defRPr/>
            </a:pPr>
            <a:r>
              <a:rPr lang="he-IL" sz="6000" b="1" dirty="0">
                <a:solidFill>
                  <a:schemeClr val="bg2"/>
                </a:solidFill>
                <a:latin typeface="Arial"/>
                <a:ea typeface="Arial"/>
                <a:cs typeface="Arial"/>
                <a:sym typeface="Arial"/>
              </a:rPr>
              <a:t>מה הוא </a:t>
            </a:r>
            <a:r>
              <a:rPr lang="he-IL" sz="6000" b="1" dirty="0">
                <a:solidFill>
                  <a:schemeClr val="accent6"/>
                </a:solidFill>
                <a:latin typeface="Arial"/>
                <a:ea typeface="Arial"/>
                <a:cs typeface="Arial"/>
                <a:sym typeface="Arial"/>
              </a:rPr>
              <a:t>אל"ג</a:t>
            </a:r>
            <a:r>
              <a:rPr lang="he-IL" sz="6000" b="1" dirty="0">
                <a:solidFill>
                  <a:schemeClr val="bg2"/>
                </a:solidFill>
                <a:latin typeface="Arial"/>
                <a:ea typeface="Arial"/>
                <a:cs typeface="Arial"/>
                <a:sym typeface="Arial"/>
              </a:rPr>
              <a:t> = </a:t>
            </a:r>
            <a:r>
              <a:rPr lang="he-IL" sz="6000" b="1" dirty="0">
                <a:solidFill>
                  <a:schemeClr val="accent6"/>
                </a:solidFill>
                <a:latin typeface="Arial"/>
                <a:ea typeface="Arial"/>
                <a:cs typeface="Arial"/>
                <a:sym typeface="Arial"/>
              </a:rPr>
              <a:t>א</a:t>
            </a:r>
            <a:r>
              <a:rPr lang="he-IL" sz="6000" b="1" dirty="0">
                <a:solidFill>
                  <a:schemeClr val="bg2"/>
                </a:solidFill>
                <a:latin typeface="Arial"/>
                <a:ea typeface="Arial"/>
                <a:cs typeface="Arial"/>
                <a:sym typeface="Arial"/>
              </a:rPr>
              <a:t>ושר </a:t>
            </a:r>
            <a:r>
              <a:rPr lang="he-IL" sz="6000" b="1" dirty="0">
                <a:solidFill>
                  <a:schemeClr val="accent6"/>
                </a:solidFill>
                <a:latin typeface="Arial"/>
                <a:ea typeface="Arial"/>
                <a:cs typeface="Arial"/>
                <a:sym typeface="Arial"/>
              </a:rPr>
              <a:t>ל</a:t>
            </a:r>
            <a:r>
              <a:rPr lang="he-IL" sz="6000" b="1" dirty="0">
                <a:solidFill>
                  <a:schemeClr val="bg2"/>
                </a:solidFill>
                <a:latin typeface="Arial"/>
                <a:ea typeface="Arial"/>
                <a:cs typeface="Arial"/>
                <a:sym typeface="Arial"/>
              </a:rPr>
              <a:t>אומי </a:t>
            </a:r>
            <a:r>
              <a:rPr lang="he-IL" sz="6000" b="1" dirty="0">
                <a:solidFill>
                  <a:schemeClr val="accent6"/>
                </a:solidFill>
                <a:latin typeface="Arial"/>
                <a:ea typeface="Arial"/>
                <a:cs typeface="Arial"/>
                <a:sym typeface="Arial"/>
              </a:rPr>
              <a:t>ג</a:t>
            </a:r>
            <a:r>
              <a:rPr lang="he-IL" sz="6000" b="1" dirty="0">
                <a:solidFill>
                  <a:schemeClr val="bg2"/>
                </a:solidFill>
                <a:latin typeface="Arial"/>
                <a:ea typeface="Arial"/>
                <a:cs typeface="Arial"/>
                <a:sym typeface="Arial"/>
              </a:rPr>
              <a:t>ולמי </a:t>
            </a:r>
          </a:p>
        </p:txBody>
      </p:sp>
      <p:sp>
        <p:nvSpPr>
          <p:cNvPr id="12" name="Title 1">
            <a:extLst>
              <a:ext uri="{FF2B5EF4-FFF2-40B4-BE49-F238E27FC236}">
                <a16:creationId xmlns:a16="http://schemas.microsoft.com/office/drawing/2014/main" id="{5470EA65-7938-3F49-AEB9-AAF23111FD05}"/>
              </a:ext>
            </a:extLst>
          </p:cNvPr>
          <p:cNvSpPr txBox="1">
            <a:spLocks/>
          </p:cNvSpPr>
          <p:nvPr/>
        </p:nvSpPr>
        <p:spPr>
          <a:xfrm>
            <a:off x="2559389" y="1753418"/>
            <a:ext cx="13716000" cy="2308324"/>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rtl="1">
              <a:buClr>
                <a:srgbClr val="000000"/>
              </a:buClr>
              <a:buSzTx/>
              <a:buFont typeface="Arial"/>
              <a:buNone/>
              <a:defRPr/>
            </a:pPr>
            <a:r>
              <a:rPr lang="he-IL" sz="4800" dirty="0">
                <a:solidFill>
                  <a:schemeClr val="bg2"/>
                </a:solidFill>
                <a:latin typeface="Arial"/>
                <a:ea typeface="Arial"/>
                <a:cs typeface="Arial"/>
                <a:sym typeface="Arial"/>
              </a:rPr>
              <a:t>זהו מדד שבודק עד כמה טוב לאנשים לחיות במדינה</a:t>
            </a:r>
          </a:p>
          <a:p>
            <a:pPr rtl="1">
              <a:buClr>
                <a:srgbClr val="000000"/>
              </a:buClr>
              <a:buSzTx/>
              <a:buFont typeface="Arial"/>
              <a:buNone/>
              <a:defRPr/>
            </a:pPr>
            <a:r>
              <a:rPr lang="he-IL" sz="4800" dirty="0">
                <a:solidFill>
                  <a:schemeClr val="bg2"/>
                </a:solidFill>
                <a:latin typeface="Arial"/>
                <a:ea typeface="Arial"/>
                <a:cs typeface="Arial"/>
                <a:sym typeface="Arial"/>
              </a:rPr>
              <a:t>בריאות, רווחה, קשרים חברתיים ואיכות חיים </a:t>
            </a:r>
          </a:p>
          <a:p>
            <a:pPr rtl="1">
              <a:buClr>
                <a:srgbClr val="000000"/>
              </a:buClr>
              <a:buSzTx/>
              <a:buFont typeface="Arial"/>
              <a:buNone/>
              <a:defRPr/>
            </a:pPr>
            <a:r>
              <a:rPr lang="he-IL" sz="4800" dirty="0">
                <a:solidFill>
                  <a:schemeClr val="bg2"/>
                </a:solidFill>
                <a:latin typeface="Arial"/>
                <a:ea typeface="Arial"/>
                <a:cs typeface="Arial"/>
                <a:sym typeface="Arial"/>
              </a:rPr>
              <a:t>לא רק לכסף </a:t>
            </a:r>
          </a:p>
        </p:txBody>
      </p:sp>
      <p:pic>
        <p:nvPicPr>
          <p:cNvPr id="14" name="Picture 13">
            <a:extLst>
              <a:ext uri="{FF2B5EF4-FFF2-40B4-BE49-F238E27FC236}">
                <a16:creationId xmlns:a16="http://schemas.microsoft.com/office/drawing/2014/main" id="{8F58DCDF-82AD-1638-F8C4-A50B9922803B}"/>
              </a:ext>
            </a:extLst>
          </p:cNvPr>
          <p:cNvPicPr>
            <a:picLocks noChangeAspect="1"/>
          </p:cNvPicPr>
          <p:nvPr/>
        </p:nvPicPr>
        <p:blipFill>
          <a:blip r:embed="rId2" cstate="email">
            <a:extLst>
              <a:ext uri="{28A0092B-C50C-407E-A947-70E740481C1C}">
                <a14:useLocalDpi xmlns:a14="http://schemas.microsoft.com/office/drawing/2010/main"/>
              </a:ext>
            </a:extLst>
          </a:blip>
          <a:stretch/>
        </p:blipFill>
        <p:spPr>
          <a:xfrm>
            <a:off x="4904509" y="4061742"/>
            <a:ext cx="8478982" cy="5652655"/>
          </a:xfrm>
          <a:prstGeom prst="rect">
            <a:avLst/>
          </a:prstGeom>
        </p:spPr>
      </p:pic>
    </p:spTree>
    <p:extLst>
      <p:ext uri="{BB962C8B-B14F-4D97-AF65-F5344CB8AC3E}">
        <p14:creationId xmlns:p14="http://schemas.microsoft.com/office/powerpoint/2010/main" val="555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C87FBC8-6A3B-B241-A406-58C3C813BF3C}"/>
              </a:ext>
            </a:extLst>
          </p:cNvPr>
          <p:cNvSpPr txBox="1">
            <a:spLocks/>
          </p:cNvSpPr>
          <p:nvPr/>
        </p:nvSpPr>
        <p:spPr>
          <a:xfrm>
            <a:off x="7110882" y="523838"/>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buFont typeface="Arial"/>
              <a:buNone/>
              <a:defRPr/>
            </a:pPr>
            <a:r>
              <a:rPr lang="he-IL" sz="6000" b="1" dirty="0">
                <a:solidFill>
                  <a:schemeClr val="bg2"/>
                </a:solidFill>
                <a:latin typeface="Arial"/>
                <a:ea typeface="Arial"/>
                <a:cs typeface="Arial"/>
                <a:sym typeface="Arial"/>
              </a:rPr>
              <a:t>אל"ג או תל"ג</a:t>
            </a:r>
          </a:p>
        </p:txBody>
      </p:sp>
      <p:sp>
        <p:nvSpPr>
          <p:cNvPr id="13" name="TextBox 12">
            <a:extLst>
              <a:ext uri="{FF2B5EF4-FFF2-40B4-BE49-F238E27FC236}">
                <a16:creationId xmlns:a16="http://schemas.microsoft.com/office/drawing/2014/main" id="{EA822C14-CFD4-6315-4A21-EFB92D59AEF8}"/>
              </a:ext>
            </a:extLst>
          </p:cNvPr>
          <p:cNvSpPr txBox="1"/>
          <p:nvPr/>
        </p:nvSpPr>
        <p:spPr>
          <a:xfrm>
            <a:off x="4900806" y="2632364"/>
            <a:ext cx="12167993"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he-IL" sz="3000" dirty="0"/>
              <a:t>נפתח מפעל חדש ומייצר הרבה מוצרים</a:t>
            </a:r>
          </a:p>
        </p:txBody>
      </p:sp>
      <p:sp>
        <p:nvSpPr>
          <p:cNvPr id="14" name="TextBox 13">
            <a:extLst>
              <a:ext uri="{FF2B5EF4-FFF2-40B4-BE49-F238E27FC236}">
                <a16:creationId xmlns:a16="http://schemas.microsoft.com/office/drawing/2014/main" id="{5D86E192-ADA2-7D03-3077-628DEFDF66E5}"/>
              </a:ext>
            </a:extLst>
          </p:cNvPr>
          <p:cNvSpPr txBox="1"/>
          <p:nvPr/>
        </p:nvSpPr>
        <p:spPr>
          <a:xfrm>
            <a:off x="4900806" y="3917089"/>
            <a:ext cx="12108879"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he-IL" sz="3000" dirty="0"/>
              <a:t>הוקם פארק ציבורי גדול בשכונה</a:t>
            </a:r>
          </a:p>
        </p:txBody>
      </p:sp>
      <p:sp>
        <p:nvSpPr>
          <p:cNvPr id="15" name="TextBox 14">
            <a:extLst>
              <a:ext uri="{FF2B5EF4-FFF2-40B4-BE49-F238E27FC236}">
                <a16:creationId xmlns:a16="http://schemas.microsoft.com/office/drawing/2014/main" id="{D6B54F7B-B244-F8CE-6A75-9AE361ED90ED}"/>
              </a:ext>
            </a:extLst>
          </p:cNvPr>
          <p:cNvSpPr txBox="1"/>
          <p:nvPr/>
        </p:nvSpPr>
        <p:spPr>
          <a:xfrm>
            <a:off x="4900806" y="5012706"/>
            <a:ext cx="12167993"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he-IL" sz="3000" dirty="0"/>
              <a:t>אנשים קונים יותר טלפונים חדשים</a:t>
            </a:r>
          </a:p>
        </p:txBody>
      </p:sp>
      <p:sp>
        <p:nvSpPr>
          <p:cNvPr id="16" name="TextBox 15">
            <a:extLst>
              <a:ext uri="{FF2B5EF4-FFF2-40B4-BE49-F238E27FC236}">
                <a16:creationId xmlns:a16="http://schemas.microsoft.com/office/drawing/2014/main" id="{FB804869-3461-A4DD-96E1-5FE7A39E0CAA}"/>
              </a:ext>
            </a:extLst>
          </p:cNvPr>
          <p:cNvSpPr txBox="1"/>
          <p:nvPr/>
        </p:nvSpPr>
        <p:spPr>
          <a:xfrm>
            <a:off x="4900806" y="6084789"/>
            <a:ext cx="12167993"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he-IL" sz="3000" dirty="0"/>
              <a:t>תוחלת החיים במדינה</a:t>
            </a:r>
          </a:p>
        </p:txBody>
      </p:sp>
      <p:sp>
        <p:nvSpPr>
          <p:cNvPr id="17" name="TextBox 16">
            <a:extLst>
              <a:ext uri="{FF2B5EF4-FFF2-40B4-BE49-F238E27FC236}">
                <a16:creationId xmlns:a16="http://schemas.microsoft.com/office/drawing/2014/main" id="{89B42E5C-A3AB-DA01-F3CF-30D0711CBDF9}"/>
              </a:ext>
            </a:extLst>
          </p:cNvPr>
          <p:cNvSpPr txBox="1"/>
          <p:nvPr/>
        </p:nvSpPr>
        <p:spPr>
          <a:xfrm>
            <a:off x="4900806" y="7156872"/>
            <a:ext cx="12167993"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he-IL" sz="3000" dirty="0"/>
              <a:t>נפתח בית חולים חדש שגם מעסיק עובדים וגם משפר את הבריאות</a:t>
            </a:r>
          </a:p>
        </p:txBody>
      </p:sp>
      <p:sp>
        <p:nvSpPr>
          <p:cNvPr id="18" name="TextBox 17">
            <a:extLst>
              <a:ext uri="{FF2B5EF4-FFF2-40B4-BE49-F238E27FC236}">
                <a16:creationId xmlns:a16="http://schemas.microsoft.com/office/drawing/2014/main" id="{E5CFBBD0-0579-6E0A-99DB-DE5ABCB0A224}"/>
              </a:ext>
            </a:extLst>
          </p:cNvPr>
          <p:cNvSpPr txBox="1"/>
          <p:nvPr/>
        </p:nvSpPr>
        <p:spPr>
          <a:xfrm>
            <a:off x="4900806" y="8228955"/>
            <a:ext cx="12167993"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r" rtl="1"/>
            <a:r>
              <a:rPr lang="he-IL" sz="3000" dirty="0"/>
              <a:t>אנשים עובדים יותר שעות ומרוויחים יותר, אבל כמעט אין להם זמן למשפחה</a:t>
            </a:r>
          </a:p>
        </p:txBody>
      </p:sp>
      <p:sp>
        <p:nvSpPr>
          <p:cNvPr id="19" name="TextBox 18">
            <a:extLst>
              <a:ext uri="{FF2B5EF4-FFF2-40B4-BE49-F238E27FC236}">
                <a16:creationId xmlns:a16="http://schemas.microsoft.com/office/drawing/2014/main" id="{70B3E704-37B9-A0E8-92BC-D2E908E87EF5}"/>
              </a:ext>
            </a:extLst>
          </p:cNvPr>
          <p:cNvSpPr txBox="1"/>
          <p:nvPr/>
        </p:nvSpPr>
        <p:spPr>
          <a:xfrm>
            <a:off x="1219201" y="2632364"/>
            <a:ext cx="3131126"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תל"ג</a:t>
            </a:r>
          </a:p>
        </p:txBody>
      </p:sp>
      <p:sp>
        <p:nvSpPr>
          <p:cNvPr id="20" name="TextBox 19">
            <a:extLst>
              <a:ext uri="{FF2B5EF4-FFF2-40B4-BE49-F238E27FC236}">
                <a16:creationId xmlns:a16="http://schemas.microsoft.com/office/drawing/2014/main" id="{23FCFBA0-D5D7-32F4-0B8D-EE2989DA938E}"/>
              </a:ext>
            </a:extLst>
          </p:cNvPr>
          <p:cNvSpPr txBox="1"/>
          <p:nvPr/>
        </p:nvSpPr>
        <p:spPr>
          <a:xfrm>
            <a:off x="1219201" y="3917089"/>
            <a:ext cx="3131126"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אל"ג</a:t>
            </a:r>
          </a:p>
        </p:txBody>
      </p:sp>
      <p:sp>
        <p:nvSpPr>
          <p:cNvPr id="21" name="TextBox 20">
            <a:extLst>
              <a:ext uri="{FF2B5EF4-FFF2-40B4-BE49-F238E27FC236}">
                <a16:creationId xmlns:a16="http://schemas.microsoft.com/office/drawing/2014/main" id="{03D6778B-07B6-051D-DA2A-E6B0E25F3593}"/>
              </a:ext>
            </a:extLst>
          </p:cNvPr>
          <p:cNvSpPr txBox="1"/>
          <p:nvPr/>
        </p:nvSpPr>
        <p:spPr>
          <a:xfrm>
            <a:off x="1219201" y="5012706"/>
            <a:ext cx="3131126"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תל"ג</a:t>
            </a:r>
          </a:p>
        </p:txBody>
      </p:sp>
      <p:sp>
        <p:nvSpPr>
          <p:cNvPr id="22" name="TextBox 21">
            <a:extLst>
              <a:ext uri="{FF2B5EF4-FFF2-40B4-BE49-F238E27FC236}">
                <a16:creationId xmlns:a16="http://schemas.microsoft.com/office/drawing/2014/main" id="{10FB61DE-284F-0952-5FD6-C6C218B5F490}"/>
              </a:ext>
            </a:extLst>
          </p:cNvPr>
          <p:cNvSpPr txBox="1"/>
          <p:nvPr/>
        </p:nvSpPr>
        <p:spPr>
          <a:xfrm>
            <a:off x="1219201" y="6108323"/>
            <a:ext cx="3131126"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אל"ג</a:t>
            </a:r>
          </a:p>
        </p:txBody>
      </p:sp>
      <p:sp>
        <p:nvSpPr>
          <p:cNvPr id="23" name="TextBox 22">
            <a:extLst>
              <a:ext uri="{FF2B5EF4-FFF2-40B4-BE49-F238E27FC236}">
                <a16:creationId xmlns:a16="http://schemas.microsoft.com/office/drawing/2014/main" id="{9EBB1232-6DAA-F960-191D-C029DB038DB6}"/>
              </a:ext>
            </a:extLst>
          </p:cNvPr>
          <p:cNvSpPr txBox="1"/>
          <p:nvPr/>
        </p:nvSpPr>
        <p:spPr>
          <a:xfrm>
            <a:off x="1219201" y="7188370"/>
            <a:ext cx="3131126" cy="553998"/>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תל"ג וא"ג</a:t>
            </a:r>
          </a:p>
        </p:txBody>
      </p:sp>
      <p:sp>
        <p:nvSpPr>
          <p:cNvPr id="24" name="TextBox 23">
            <a:extLst>
              <a:ext uri="{FF2B5EF4-FFF2-40B4-BE49-F238E27FC236}">
                <a16:creationId xmlns:a16="http://schemas.microsoft.com/office/drawing/2014/main" id="{1AFF675A-BC0B-B366-67AE-7A506EB9DCB2}"/>
              </a:ext>
            </a:extLst>
          </p:cNvPr>
          <p:cNvSpPr txBox="1"/>
          <p:nvPr/>
        </p:nvSpPr>
        <p:spPr>
          <a:xfrm>
            <a:off x="1219201" y="8228955"/>
            <a:ext cx="3131126" cy="1015663"/>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ctr" rtl="1"/>
            <a:r>
              <a:rPr lang="he-IL" sz="3000" dirty="0"/>
              <a:t>תל"ג עולה אל"ג לא בהכרח</a:t>
            </a:r>
          </a:p>
        </p:txBody>
      </p:sp>
      <p:sp>
        <p:nvSpPr>
          <p:cNvPr id="25" name="Title 1">
            <a:extLst>
              <a:ext uri="{FF2B5EF4-FFF2-40B4-BE49-F238E27FC236}">
                <a16:creationId xmlns:a16="http://schemas.microsoft.com/office/drawing/2014/main" id="{A403113F-B2BA-98F4-8CB8-22265C2EF553}"/>
              </a:ext>
            </a:extLst>
          </p:cNvPr>
          <p:cNvSpPr txBox="1">
            <a:spLocks/>
          </p:cNvSpPr>
          <p:nvPr/>
        </p:nvSpPr>
        <p:spPr>
          <a:xfrm>
            <a:off x="3287028" y="1441284"/>
            <a:ext cx="12167993" cy="769441"/>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buClr>
                <a:srgbClr val="000000"/>
              </a:buClr>
              <a:buSzTx/>
              <a:buFont typeface="Arial"/>
              <a:buNone/>
              <a:defRPr/>
            </a:pPr>
            <a:r>
              <a:rPr lang="he-IL" dirty="0">
                <a:solidFill>
                  <a:schemeClr val="bg2"/>
                </a:solidFill>
                <a:latin typeface="Arial"/>
                <a:ea typeface="Arial"/>
                <a:cs typeface="Arial"/>
                <a:sym typeface="Arial"/>
              </a:rPr>
              <a:t>לכל אירוע מה הוא משפר?</a:t>
            </a:r>
          </a:p>
        </p:txBody>
      </p:sp>
    </p:spTree>
    <p:extLst>
      <p:ext uri="{BB962C8B-B14F-4D97-AF65-F5344CB8AC3E}">
        <p14:creationId xmlns:p14="http://schemas.microsoft.com/office/powerpoint/2010/main" val="144730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0"/>
                                        <p:tgtEl>
                                          <p:spTgt spid="22"/>
                                        </p:tgtEl>
                                      </p:cBhvr>
                                    </p:animEffect>
                                    <p:anim calcmode="lin" valueType="num">
                                      <p:cBhvr>
                                        <p:cTn id="57" dur="1000" fill="hold"/>
                                        <p:tgtEl>
                                          <p:spTgt spid="22"/>
                                        </p:tgtEl>
                                        <p:attrNameLst>
                                          <p:attrName>ppt_x</p:attrName>
                                        </p:attrNameLst>
                                      </p:cBhvr>
                                      <p:tavLst>
                                        <p:tav tm="0">
                                          <p:val>
                                            <p:strVal val="#ppt_x"/>
                                          </p:val>
                                        </p:tav>
                                        <p:tav tm="100000">
                                          <p:val>
                                            <p:strVal val="#ppt_x"/>
                                          </p:val>
                                        </p:tav>
                                      </p:tavLst>
                                    </p:anim>
                                    <p:anim calcmode="lin" valueType="num">
                                      <p:cBhvr>
                                        <p:cTn id="5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1000"/>
                                        <p:tgtEl>
                                          <p:spTgt spid="23"/>
                                        </p:tgtEl>
                                      </p:cBhvr>
                                    </p:animEffect>
                                    <p:anim calcmode="lin" valueType="num">
                                      <p:cBhvr>
                                        <p:cTn id="71" dur="1000" fill="hold"/>
                                        <p:tgtEl>
                                          <p:spTgt spid="23"/>
                                        </p:tgtEl>
                                        <p:attrNameLst>
                                          <p:attrName>ppt_x</p:attrName>
                                        </p:attrNameLst>
                                      </p:cBhvr>
                                      <p:tavLst>
                                        <p:tav tm="0">
                                          <p:val>
                                            <p:strVal val="#ppt_x"/>
                                          </p:val>
                                        </p:tav>
                                        <p:tav tm="100000">
                                          <p:val>
                                            <p:strVal val="#ppt_x"/>
                                          </p:val>
                                        </p:tav>
                                      </p:tavLst>
                                    </p:anim>
                                    <p:anim calcmode="lin" valueType="num">
                                      <p:cBhvr>
                                        <p:cTn id="7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anim calcmode="lin" valueType="num">
                                      <p:cBhvr>
                                        <p:cTn id="85" dur="1000" fill="hold"/>
                                        <p:tgtEl>
                                          <p:spTgt spid="24"/>
                                        </p:tgtEl>
                                        <p:attrNameLst>
                                          <p:attrName>ppt_x</p:attrName>
                                        </p:attrNameLst>
                                      </p:cBhvr>
                                      <p:tavLst>
                                        <p:tav tm="0">
                                          <p:val>
                                            <p:strVal val="#ppt_x"/>
                                          </p:val>
                                        </p:tav>
                                        <p:tav tm="100000">
                                          <p:val>
                                            <p:strVal val="#ppt_x"/>
                                          </p:val>
                                        </p:tav>
                                      </p:tavLst>
                                    </p:anim>
                                    <p:anim calcmode="lin" valueType="num">
                                      <p:cBhvr>
                                        <p:cTn id="8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0863A03-19A8-CFB4-1833-A0B07957ADE0}"/>
              </a:ext>
            </a:extLst>
          </p:cNvPr>
          <p:cNvSpPr txBox="1">
            <a:spLocks/>
          </p:cNvSpPr>
          <p:nvPr/>
        </p:nvSpPr>
        <p:spPr>
          <a:xfrm>
            <a:off x="7110882" y="523838"/>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buFont typeface="Arial"/>
              <a:buNone/>
              <a:defRPr/>
            </a:pPr>
            <a:r>
              <a:rPr lang="he-IL" sz="6000" b="1" dirty="0">
                <a:solidFill>
                  <a:schemeClr val="bg2"/>
                </a:solidFill>
                <a:latin typeface="Arial"/>
                <a:ea typeface="Arial"/>
                <a:cs typeface="Arial"/>
                <a:sym typeface="Arial"/>
              </a:rPr>
              <a:t>אל"ג או תל"ג</a:t>
            </a:r>
          </a:p>
        </p:txBody>
      </p:sp>
      <p:sp>
        <p:nvSpPr>
          <p:cNvPr id="6" name="Title 1">
            <a:extLst>
              <a:ext uri="{FF2B5EF4-FFF2-40B4-BE49-F238E27FC236}">
                <a16:creationId xmlns:a16="http://schemas.microsoft.com/office/drawing/2014/main" id="{FCC2A7DF-9029-AB85-DD05-EF91C6E09685}"/>
              </a:ext>
            </a:extLst>
          </p:cNvPr>
          <p:cNvSpPr txBox="1">
            <a:spLocks/>
          </p:cNvSpPr>
          <p:nvPr/>
        </p:nvSpPr>
        <p:spPr>
          <a:xfrm>
            <a:off x="10707987" y="3158837"/>
            <a:ext cx="5527964" cy="6060826"/>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nSpc>
                <a:spcPct val="150000"/>
              </a:lnSpc>
              <a:buClr>
                <a:srgbClr val="000000"/>
              </a:buClr>
              <a:buSzTx/>
              <a:buFont typeface="Arial"/>
              <a:buNone/>
              <a:defRPr/>
            </a:pPr>
            <a:r>
              <a:rPr lang="he-IL" dirty="0">
                <a:solidFill>
                  <a:schemeClr val="bg2"/>
                </a:solidFill>
                <a:latin typeface="Arial"/>
                <a:ea typeface="Arial"/>
                <a:cs typeface="Arial"/>
                <a:sym typeface="Arial"/>
              </a:rPr>
              <a:t>"אם במדינה קונים יותר ויותר מוצרים </a:t>
            </a:r>
          </a:p>
          <a:p>
            <a:pPr>
              <a:lnSpc>
                <a:spcPct val="150000"/>
              </a:lnSpc>
              <a:buClr>
                <a:srgbClr val="000000"/>
              </a:buClr>
              <a:buSzTx/>
              <a:buFont typeface="Arial"/>
              <a:buNone/>
              <a:defRPr/>
            </a:pPr>
            <a:r>
              <a:rPr lang="he-IL" dirty="0">
                <a:solidFill>
                  <a:schemeClr val="bg2"/>
                </a:solidFill>
                <a:latin typeface="Arial"/>
                <a:ea typeface="Arial"/>
                <a:cs typeface="Arial"/>
                <a:sym typeface="Arial"/>
              </a:rPr>
              <a:t>(תל"ג עולה),</a:t>
            </a:r>
          </a:p>
          <a:p>
            <a:pPr>
              <a:lnSpc>
                <a:spcPct val="150000"/>
              </a:lnSpc>
              <a:buClr>
                <a:srgbClr val="000000"/>
              </a:buClr>
              <a:buSzTx/>
              <a:buFont typeface="Arial"/>
              <a:buNone/>
              <a:defRPr/>
            </a:pPr>
            <a:r>
              <a:rPr lang="he-IL" dirty="0">
                <a:solidFill>
                  <a:schemeClr val="bg2"/>
                </a:solidFill>
                <a:latin typeface="Arial"/>
                <a:ea typeface="Arial"/>
                <a:cs typeface="Arial"/>
                <a:sym typeface="Arial"/>
              </a:rPr>
              <a:t>האם זה בהכרח אומר שהתושבים מאושרים יותר (אל"ג עולה)?"</a:t>
            </a:r>
          </a:p>
        </p:txBody>
      </p:sp>
      <p:pic>
        <p:nvPicPr>
          <p:cNvPr id="8" name="Picture 7">
            <a:extLst>
              <a:ext uri="{FF2B5EF4-FFF2-40B4-BE49-F238E27FC236}">
                <a16:creationId xmlns:a16="http://schemas.microsoft.com/office/drawing/2014/main" id="{17701198-6227-A7F2-1403-A7ABB4A481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23308" y="3158837"/>
            <a:ext cx="6589040" cy="49417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27903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354003-C027-CBE5-E40A-5D90B7DD967F}"/>
              </a:ext>
            </a:extLst>
          </p:cNvPr>
          <p:cNvSpPr txBox="1">
            <a:spLocks/>
          </p:cNvSpPr>
          <p:nvPr/>
        </p:nvSpPr>
        <p:spPr>
          <a:xfrm>
            <a:off x="6445864" y="829012"/>
            <a:ext cx="12167993" cy="1015663"/>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lgn="l">
              <a:buClr>
                <a:srgbClr val="000000"/>
              </a:buClr>
              <a:buSzTx/>
              <a:buFont typeface="Arial"/>
              <a:buNone/>
              <a:defRPr/>
            </a:pPr>
            <a:r>
              <a:rPr lang="he-IL" sz="6000" b="1" dirty="0">
                <a:solidFill>
                  <a:schemeClr val="bg2"/>
                </a:solidFill>
                <a:latin typeface="Arial"/>
                <a:ea typeface="Arial"/>
                <a:cs typeface="Arial"/>
                <a:sym typeface="Arial"/>
              </a:rPr>
              <a:t>מה בין תל"ג </a:t>
            </a:r>
            <a:r>
              <a:rPr lang="he-IL" sz="6000" b="1" dirty="0" err="1">
                <a:solidFill>
                  <a:schemeClr val="bg2"/>
                </a:solidFill>
                <a:latin typeface="Arial"/>
                <a:ea typeface="Arial"/>
                <a:cs typeface="Arial"/>
                <a:sym typeface="Arial"/>
              </a:rPr>
              <a:t>ואל"ג</a:t>
            </a:r>
            <a:endParaRPr lang="he-IL" sz="6000" b="1" dirty="0">
              <a:solidFill>
                <a:schemeClr val="bg2"/>
              </a:solidFill>
              <a:latin typeface="Arial"/>
              <a:ea typeface="Arial"/>
              <a:cs typeface="Arial"/>
              <a:sym typeface="Arial"/>
            </a:endParaRPr>
          </a:p>
        </p:txBody>
      </p:sp>
      <p:pic>
        <p:nvPicPr>
          <p:cNvPr id="7" name="Picture 6">
            <a:extLst>
              <a:ext uri="{FF2B5EF4-FFF2-40B4-BE49-F238E27FC236}">
                <a16:creationId xmlns:a16="http://schemas.microsoft.com/office/drawing/2014/main" id="{08CC9039-0271-4270-E184-47B6C909E6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31381" y="3574473"/>
            <a:ext cx="6338840" cy="47541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3" name="TextBox 12">
            <a:extLst>
              <a:ext uri="{FF2B5EF4-FFF2-40B4-BE49-F238E27FC236}">
                <a16:creationId xmlns:a16="http://schemas.microsoft.com/office/drawing/2014/main" id="{BE810BF4-8916-DD70-2E11-3356A317C328}"/>
              </a:ext>
            </a:extLst>
          </p:cNvPr>
          <p:cNvSpPr txBox="1"/>
          <p:nvPr/>
        </p:nvSpPr>
        <p:spPr>
          <a:xfrm>
            <a:off x="11319166" y="4044039"/>
            <a:ext cx="5223160" cy="3279424"/>
          </a:xfrm>
          <a:prstGeom prst="rect">
            <a:avLst/>
          </a:prstGeom>
          <a:noFill/>
        </p:spPr>
        <p:txBody>
          <a:bodyPr wrap="square">
            <a:spAutoFit/>
          </a:bodyPr>
          <a:lstStyle/>
          <a:p>
            <a:pPr algn="ctr" rtl="1">
              <a:lnSpc>
                <a:spcPct val="150000"/>
              </a:lnSpc>
            </a:pPr>
            <a:r>
              <a:rPr lang="he-IL" sz="4800" dirty="0">
                <a:solidFill>
                  <a:schemeClr val="bg2"/>
                </a:solidFill>
              </a:rPr>
              <a:t>מה שטוב לכלכלה לא בהכרח טוב לאושר ולאיכות החיים</a:t>
            </a:r>
          </a:p>
        </p:txBody>
      </p:sp>
    </p:spTree>
    <p:extLst>
      <p:ext uri="{BB962C8B-B14F-4D97-AF65-F5344CB8AC3E}">
        <p14:creationId xmlns:p14="http://schemas.microsoft.com/office/powerpoint/2010/main" val="1483867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21"/>
          <p:cNvSpPr txBox="1">
            <a:spLocks noGrp="1"/>
          </p:cNvSpPr>
          <p:nvPr>
            <p:ph type="title" idx="4294967295"/>
          </p:nvPr>
        </p:nvSpPr>
        <p:spPr>
          <a:xfrm>
            <a:off x="3285784" y="963256"/>
            <a:ext cx="12295859" cy="947952"/>
          </a:xfrm>
          <a:prstGeom prst="rect">
            <a:avLst/>
          </a:prstGeom>
          <a:noFill/>
          <a:ln>
            <a:noFill/>
          </a:ln>
        </p:spPr>
        <p:txBody>
          <a:bodyPr spcFirstLastPara="1" wrap="square" lIns="0" tIns="0" rIns="0" bIns="0" anchor="t" anchorCtr="0">
            <a:spAutoFit/>
          </a:bodyPr>
          <a:lstStyle/>
          <a:p>
            <a:pPr marL="0" marR="0" lvl="0" indent="0" algn="ctr" rtl="1">
              <a:lnSpc>
                <a:spcPct val="140000"/>
              </a:lnSpc>
              <a:spcBef>
                <a:spcPts val="0"/>
              </a:spcBef>
              <a:spcAft>
                <a:spcPts val="0"/>
              </a:spcAft>
              <a:buClr>
                <a:srgbClr val="59503F"/>
              </a:buClr>
              <a:buSzPts val="5405"/>
              <a:buFont typeface="Rubik"/>
              <a:buNone/>
            </a:pPr>
            <a:r>
              <a:rPr lang="he-IL" dirty="0">
                <a:latin typeface="Arial" panose="020B0604020202020204" pitchFamily="34" charset="0"/>
                <a:cs typeface="Arial" panose="020B0604020202020204" pitchFamily="34" charset="0"/>
              </a:rPr>
              <a:t>בואו לבדוק! עד כמה אתם באמת מאושרים?</a:t>
            </a:r>
            <a:endParaRPr dirty="0">
              <a:latin typeface="Arial" panose="020B0604020202020204" pitchFamily="34" charset="0"/>
              <a:cs typeface="Arial" panose="020B0604020202020204" pitchFamily="34" charset="0"/>
            </a:endParaRPr>
          </a:p>
        </p:txBody>
      </p:sp>
      <p:sp>
        <p:nvSpPr>
          <p:cNvPr id="395" name="Google Shape;395;p21">
            <a:extLst>
              <a:ext uri="{C183D7F6-B498-43B3-948B-1728B52AA6E4}">
                <adec:decorative xmlns:adec="http://schemas.microsoft.com/office/drawing/2017/decorative" val="1"/>
              </a:ext>
            </a:extLst>
          </p:cNvPr>
          <p:cNvSpPr/>
          <p:nvPr/>
        </p:nvSpPr>
        <p:spPr>
          <a:xfrm>
            <a:off x="9740642" y="4558674"/>
            <a:ext cx="3090529" cy="3729145"/>
          </a:xfrm>
          <a:custGeom>
            <a:avLst/>
            <a:gdLst/>
            <a:ahLst/>
            <a:cxnLst/>
            <a:rect l="l" t="t" r="r" b="b"/>
            <a:pathLst>
              <a:path w="3090529" h="3729145" extrusionOk="0">
                <a:moveTo>
                  <a:pt x="0" y="0"/>
                </a:moveTo>
                <a:lnTo>
                  <a:pt x="3090528" y="0"/>
                </a:lnTo>
                <a:lnTo>
                  <a:pt x="3090528" y="3729144"/>
                </a:lnTo>
                <a:lnTo>
                  <a:pt x="0" y="3729144"/>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396" name="Google Shape;396;p21"/>
          <p:cNvSpPr txBox="1"/>
          <p:nvPr/>
        </p:nvSpPr>
        <p:spPr>
          <a:xfrm>
            <a:off x="2909456" y="5461452"/>
            <a:ext cx="5911486" cy="2154436"/>
          </a:xfrm>
          <a:prstGeom prst="rect">
            <a:avLst/>
          </a:prstGeom>
          <a:noFill/>
          <a:ln>
            <a:noFill/>
          </a:ln>
        </p:spPr>
        <p:txBody>
          <a:bodyPr spcFirstLastPara="1" wrap="square" lIns="0" tIns="0" rIns="0" bIns="0" anchor="t" anchorCtr="0">
            <a:spAutoFit/>
          </a:bodyPr>
          <a:lstStyle/>
          <a:p>
            <a:pPr marL="0" marR="0" lvl="0" indent="0" algn="ctr" defTabSz="914400" rtl="1" eaLnBrk="1" fontAlgn="auto" latinLnBrk="0" hangingPunct="1">
              <a:lnSpc>
                <a:spcPct val="140000"/>
              </a:lnSpc>
              <a:spcBef>
                <a:spcPts val="0"/>
              </a:spcBef>
              <a:spcAft>
                <a:spcPts val="0"/>
              </a:spcAft>
              <a:buClr>
                <a:srgbClr val="000000"/>
              </a:buClr>
              <a:buSzPts val="5000"/>
              <a:buFont typeface="Arial"/>
              <a:buNone/>
              <a:tabLst/>
              <a:defRPr/>
            </a:pPr>
            <a:r>
              <a:rPr kumimoji="0" lang="he-IL" sz="5000" b="0" i="0" u="none" strike="noStrike" kern="0" cap="none" spc="0" normalizeH="0" baseline="0" noProof="0" dirty="0">
                <a:ln>
                  <a:noFill/>
                </a:ln>
                <a:solidFill>
                  <a:srgbClr val="59503F"/>
                </a:solidFill>
                <a:effectLst/>
                <a:uLnTx/>
                <a:uFillTx/>
                <a:latin typeface="Arial" panose="020B0604020202020204" pitchFamily="34" charset="0"/>
                <a:ea typeface="Rubik"/>
                <a:cs typeface="Arial" panose="020B0604020202020204" pitchFamily="34" charset="0"/>
                <a:sym typeface="Rubik"/>
              </a:rPr>
              <a:t> מהו המספר שקיבלתם ב"תוצאת האושר"?</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7" name="Google Shape;397;p21"/>
          <p:cNvSpPr txBox="1"/>
          <p:nvPr/>
        </p:nvSpPr>
        <p:spPr>
          <a:xfrm>
            <a:off x="1608127" y="8664817"/>
            <a:ext cx="15651171" cy="914738"/>
          </a:xfrm>
          <a:prstGeom prst="rect">
            <a:avLst/>
          </a:prstGeom>
          <a:noFill/>
          <a:ln>
            <a:noFill/>
          </a:ln>
        </p:spPr>
        <p:txBody>
          <a:bodyPr spcFirstLastPara="1" wrap="square" lIns="0" tIns="0" rIns="0" bIns="0" anchor="t" anchorCtr="0">
            <a:spAutoFit/>
          </a:bodyPr>
          <a:lstStyle/>
          <a:p>
            <a:pPr marL="0" marR="0" lvl="0" indent="0" algn="ctr" defTabSz="914400" rtl="1" eaLnBrk="1" fontAlgn="auto" latinLnBrk="0" hangingPunct="1">
              <a:lnSpc>
                <a:spcPct val="140014"/>
              </a:lnSpc>
              <a:spcBef>
                <a:spcPts val="0"/>
              </a:spcBef>
              <a:spcAft>
                <a:spcPts val="0"/>
              </a:spcAft>
              <a:buClr>
                <a:srgbClr val="000000"/>
              </a:buClr>
              <a:buSzPts val="4246"/>
              <a:buFont typeface="Arial"/>
              <a:buNone/>
              <a:tabLst/>
              <a:defRPr/>
            </a:pPr>
            <a:r>
              <a:rPr kumimoji="0" lang="he-IL" sz="4246" b="0" i="0" u="none" strike="noStrike" kern="0" cap="none" spc="0" normalizeH="0" baseline="0" noProof="0" dirty="0">
                <a:ln>
                  <a:noFill/>
                </a:ln>
                <a:solidFill>
                  <a:srgbClr val="59503F"/>
                </a:solidFill>
                <a:effectLst/>
                <a:uLnTx/>
                <a:uFillTx/>
                <a:latin typeface="Arial" panose="020B0604020202020204" pitchFamily="34" charset="0"/>
                <a:ea typeface="Rubik"/>
                <a:cs typeface="Arial" panose="020B0604020202020204" pitchFamily="34" charset="0"/>
                <a:sym typeface="Rubik"/>
              </a:rPr>
              <a:t>הציון הממוצע העולמי: נע סביב 5.5 נקודות ! מה המצב שלכם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A70EDA-6400-FA4A-B3D0-2200E2D61589}"/>
              </a:ext>
            </a:extLst>
          </p:cNvPr>
          <p:cNvSpPr txBox="1">
            <a:spLocks noGrp="1"/>
          </p:cNvSpPr>
          <p:nvPr>
            <p:ph type="title" idx="4294967295"/>
          </p:nvPr>
        </p:nvSpPr>
        <p:spPr>
          <a:xfrm>
            <a:off x="5449825" y="988274"/>
            <a:ext cx="1056332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6000" b="1" i="0" u="none" strike="noStrike" kern="0" cap="none" spc="0" normalizeH="0" baseline="0" noProof="0" dirty="0">
                <a:ln>
                  <a:noFill/>
                </a:ln>
                <a:solidFill>
                  <a:schemeClr val="bg2"/>
                </a:solidFill>
                <a:effectLst/>
                <a:uLnTx/>
                <a:uFillTx/>
                <a:latin typeface="Arial"/>
                <a:ea typeface="Arial"/>
                <a:cs typeface="Arial"/>
                <a:sym typeface="Arial"/>
              </a:rPr>
              <a:t>פסיכולוגיה של צרכנות </a:t>
            </a:r>
          </a:p>
        </p:txBody>
      </p:sp>
      <p:sp>
        <p:nvSpPr>
          <p:cNvPr id="2" name="TextBox 1">
            <a:extLst>
              <a:ext uri="{FF2B5EF4-FFF2-40B4-BE49-F238E27FC236}">
                <a16:creationId xmlns:a16="http://schemas.microsoft.com/office/drawing/2014/main" id="{282D1E3A-D079-FE7B-3F8A-98B6A5FFECF9}"/>
              </a:ext>
            </a:extLst>
          </p:cNvPr>
          <p:cNvSpPr txBox="1"/>
          <p:nvPr/>
        </p:nvSpPr>
        <p:spPr>
          <a:xfrm>
            <a:off x="7592290" y="3844863"/>
            <a:ext cx="8894619" cy="3816366"/>
          </a:xfrm>
          <a:prstGeom prst="rect">
            <a:avLst/>
          </a:prstGeom>
          <a:noFill/>
        </p:spPr>
        <p:txBody>
          <a:bodyPr wrap="square">
            <a:spAutoFit/>
          </a:bodyPr>
          <a:lstStyle/>
          <a:p>
            <a:pPr algn="r">
              <a:lnSpc>
                <a:spcPct val="150000"/>
              </a:lnSpc>
            </a:pPr>
            <a:r>
              <a:rPr lang="he-IL" sz="6000" b="1" dirty="0">
                <a:solidFill>
                  <a:schemeClr val="accent6"/>
                </a:solidFill>
              </a:rPr>
              <a:t>החלטות הקניה </a:t>
            </a:r>
            <a:r>
              <a:rPr lang="he-IL" sz="5400" dirty="0">
                <a:solidFill>
                  <a:schemeClr val="bg2"/>
                </a:solidFill>
              </a:rPr>
              <a:t>שלנו הן שילוב של גורמים רבים. ככל שנכיר אותם- נוכל לבחור נכון יותר!</a:t>
            </a:r>
          </a:p>
        </p:txBody>
      </p:sp>
      <p:pic>
        <p:nvPicPr>
          <p:cNvPr id="7" name="Picture 6">
            <a:extLst>
              <a:ext uri="{FF2B5EF4-FFF2-40B4-BE49-F238E27FC236}">
                <a16:creationId xmlns:a16="http://schemas.microsoft.com/office/drawing/2014/main" id="{5CCA9861-BF55-BB3E-401F-7247510F4E16}"/>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291609" y="3103419"/>
            <a:ext cx="4693216" cy="5299256"/>
          </a:xfrm>
          <a:prstGeom prst="rect">
            <a:avLst/>
          </a:prstGeom>
        </p:spPr>
      </p:pic>
    </p:spTree>
    <p:extLst>
      <p:ext uri="{BB962C8B-B14F-4D97-AF65-F5344CB8AC3E}">
        <p14:creationId xmlns:p14="http://schemas.microsoft.com/office/powerpoint/2010/main" val="3402114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9C056B-74BE-0160-6736-06A44B199070}"/>
              </a:ext>
            </a:extLst>
          </p:cNvPr>
          <p:cNvSpPr txBox="1"/>
          <p:nvPr/>
        </p:nvSpPr>
        <p:spPr>
          <a:xfrm>
            <a:off x="4635597" y="707022"/>
            <a:ext cx="10147336" cy="1015663"/>
          </a:xfrm>
          <a:prstGeom prst="rect">
            <a:avLst/>
          </a:prstGeom>
          <a:noFill/>
        </p:spPr>
        <p:txBody>
          <a:bodyPr wrap="square">
            <a:spAutoFit/>
          </a:bodyPr>
          <a:lstStyle/>
          <a:p>
            <a:pPr algn="ctr" rtl="1"/>
            <a:r>
              <a:rPr lang="he-IL" sz="6000" b="1" dirty="0">
                <a:solidFill>
                  <a:schemeClr val="bg2"/>
                </a:solidFill>
              </a:rPr>
              <a:t>צרכנות ואושר </a:t>
            </a:r>
            <a:endParaRPr lang="he-IL" sz="4800" b="1" dirty="0">
              <a:solidFill>
                <a:schemeClr val="bg2"/>
              </a:solidFill>
            </a:endParaRPr>
          </a:p>
        </p:txBody>
      </p:sp>
      <p:pic>
        <p:nvPicPr>
          <p:cNvPr id="7" name="Picture 6">
            <a:extLst>
              <a:ext uri="{FF2B5EF4-FFF2-40B4-BE49-F238E27FC236}">
                <a16:creationId xmlns:a16="http://schemas.microsoft.com/office/drawing/2014/main" id="{13522FA7-1955-AB2C-EF7B-30CCDCCF1D52}"/>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10346" y="3233248"/>
            <a:ext cx="7615146" cy="43874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 name="TextBox 9">
            <a:extLst>
              <a:ext uri="{FF2B5EF4-FFF2-40B4-BE49-F238E27FC236}">
                <a16:creationId xmlns:a16="http://schemas.microsoft.com/office/drawing/2014/main" id="{34B117F6-983E-367A-A22F-8FBA34F4433A}"/>
              </a:ext>
            </a:extLst>
          </p:cNvPr>
          <p:cNvSpPr txBox="1"/>
          <p:nvPr/>
        </p:nvSpPr>
        <p:spPr>
          <a:xfrm>
            <a:off x="9505604" y="3591166"/>
            <a:ext cx="5056908" cy="3671583"/>
          </a:xfrm>
          <a:prstGeom prst="rect">
            <a:avLst/>
          </a:prstGeom>
          <a:noFill/>
        </p:spPr>
        <p:txBody>
          <a:bodyPr wrap="square">
            <a:spAutoFit/>
          </a:bodyPr>
          <a:lstStyle/>
          <a:p>
            <a:pPr algn="ctr" rtl="1">
              <a:lnSpc>
                <a:spcPct val="150000"/>
              </a:lnSpc>
            </a:pPr>
            <a:r>
              <a:rPr lang="he-IL" sz="4000" b="1" dirty="0">
                <a:solidFill>
                  <a:schemeClr val="bg2"/>
                </a:solidFill>
              </a:rPr>
              <a:t>צרכנות היא תופעה חברתית כלכלית שמעודדת בני אדם לקנות מוצרים</a:t>
            </a:r>
          </a:p>
        </p:txBody>
      </p:sp>
      <p:sp>
        <p:nvSpPr>
          <p:cNvPr id="11" name="Flowchart: Process 10">
            <a:extLst>
              <a:ext uri="{FF2B5EF4-FFF2-40B4-BE49-F238E27FC236}">
                <a16:creationId xmlns:a16="http://schemas.microsoft.com/office/drawing/2014/main" id="{F9430DA2-73D3-2F72-748C-A4D52DEA2897}"/>
              </a:ext>
              <a:ext uri="{C183D7F6-B498-43B3-948B-1728B52AA6E4}">
                <adec:decorative xmlns:adec="http://schemas.microsoft.com/office/drawing/2017/decorative" val="1"/>
              </a:ext>
            </a:extLst>
          </p:cNvPr>
          <p:cNvSpPr/>
          <p:nvPr/>
        </p:nvSpPr>
        <p:spPr>
          <a:xfrm>
            <a:off x="9144000" y="3353468"/>
            <a:ext cx="5418512" cy="4240159"/>
          </a:xfrm>
          <a:prstGeom prst="flowChartProcess">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1" anchor="ctr"/>
          <a:lstStyle/>
          <a:p>
            <a:pPr algn="ctr"/>
            <a:endParaRPr lang="he-IL"/>
          </a:p>
        </p:txBody>
      </p:sp>
    </p:spTree>
    <p:extLst>
      <p:ext uri="{BB962C8B-B14F-4D97-AF65-F5344CB8AC3E}">
        <p14:creationId xmlns:p14="http://schemas.microsoft.com/office/powerpoint/2010/main" val="3618060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370620-12FA-4010-3954-44B5E40FF2EB}"/>
              </a:ext>
            </a:extLst>
          </p:cNvPr>
          <p:cNvSpPr txBox="1">
            <a:spLocks noGrp="1"/>
          </p:cNvSpPr>
          <p:nvPr>
            <p:ph type="title" idx="4294967295"/>
          </p:nvPr>
        </p:nvSpPr>
        <p:spPr>
          <a:xfrm>
            <a:off x="4646261" y="527416"/>
            <a:ext cx="1056332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6000" b="1" i="0" u="none" strike="noStrike" kern="0" cap="none" spc="0" normalizeH="0" baseline="0" noProof="0" dirty="0">
                <a:ln>
                  <a:noFill/>
                </a:ln>
                <a:solidFill>
                  <a:schemeClr val="bg2"/>
                </a:solidFill>
                <a:effectLst/>
                <a:uLnTx/>
                <a:uFillTx/>
                <a:latin typeface="Arial"/>
                <a:ea typeface="Arial"/>
                <a:cs typeface="Arial"/>
                <a:sym typeface="Arial"/>
              </a:rPr>
              <a:t>יום בחייהם של תומר ונועה </a:t>
            </a:r>
          </a:p>
        </p:txBody>
      </p:sp>
      <p:sp>
        <p:nvSpPr>
          <p:cNvPr id="8" name="TextBox 7">
            <a:extLst>
              <a:ext uri="{FF2B5EF4-FFF2-40B4-BE49-F238E27FC236}">
                <a16:creationId xmlns:a16="http://schemas.microsoft.com/office/drawing/2014/main" id="{04C9BA27-EDCF-8ED0-2EE4-F3766F6D412F}"/>
              </a:ext>
            </a:extLst>
          </p:cNvPr>
          <p:cNvSpPr txBox="1"/>
          <p:nvPr/>
        </p:nvSpPr>
        <p:spPr>
          <a:xfrm>
            <a:off x="3594018" y="8653160"/>
            <a:ext cx="10196944" cy="1200329"/>
          </a:xfrm>
          <a:prstGeom prst="rect">
            <a:avLst/>
          </a:prstGeom>
          <a:noFill/>
        </p:spPr>
        <p:txBody>
          <a:bodyPr wrap="square">
            <a:spAutoFit/>
          </a:bodyPr>
          <a:lstStyle/>
          <a:p>
            <a:pPr algn="ctr" rtl="1"/>
            <a:r>
              <a:rPr lang="he-IL" sz="7200" b="1" i="1" dirty="0">
                <a:solidFill>
                  <a:schemeClr val="accent6"/>
                </a:solidFill>
              </a:rPr>
              <a:t>מה אתם הייתם עושים?</a:t>
            </a:r>
          </a:p>
        </p:txBody>
      </p:sp>
      <p:pic>
        <p:nvPicPr>
          <p:cNvPr id="4" name="Picture 3" descr="נועה רואה תיק , חושבת אם לקנות, הולכת בלי לקנות, מרגישה שמחה וגאה">
            <a:extLst>
              <a:ext uri="{FF2B5EF4-FFF2-40B4-BE49-F238E27FC236}">
                <a16:creationId xmlns:a16="http://schemas.microsoft.com/office/drawing/2014/main" id="{0675FCF3-70EA-137A-44CD-F11485F6D3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91972" y="4153603"/>
            <a:ext cx="5942047" cy="4456536"/>
          </a:xfrm>
          <a:prstGeom prst="rect">
            <a:avLst/>
          </a:prstGeom>
        </p:spPr>
      </p:pic>
      <p:pic>
        <p:nvPicPr>
          <p:cNvPr id="18" name="Picture 17">
            <a:extLst>
              <a:ext uri="{FF2B5EF4-FFF2-40B4-BE49-F238E27FC236}">
                <a16:creationId xmlns:a16="http://schemas.microsoft.com/office/drawing/2014/main" id="{A985E946-6FAE-4A2A-6FE1-C1A52508D30C}"/>
              </a:ext>
            </a:extLst>
          </p:cNvPr>
          <p:cNvPicPr>
            <a:picLocks noChangeAspect="1"/>
          </p:cNvPicPr>
          <p:nvPr/>
        </p:nvPicPr>
        <p:blipFill>
          <a:blip r:embed="rId4" cstate="email">
            <a:extLst>
              <a:ext uri="{28A0092B-C50C-407E-A947-70E740481C1C}">
                <a14:useLocalDpi xmlns:a14="http://schemas.microsoft.com/office/drawing/2010/main"/>
              </a:ext>
            </a:extLst>
          </a:blip>
          <a:stretch/>
        </p:blipFill>
        <p:spPr>
          <a:xfrm>
            <a:off x="11966375" y="1035247"/>
            <a:ext cx="4147938" cy="4147938"/>
          </a:xfrm>
          <a:prstGeom prst="rect">
            <a:avLst/>
          </a:prstGeom>
        </p:spPr>
      </p:pic>
      <p:pic>
        <p:nvPicPr>
          <p:cNvPr id="5" name="Picture 4" descr="תומר עבר בחנות בגדים וראה נעלי ספורט יוקרותיות. דחף רגעי השתלט עליו, והוא רכש אותן מיד.&#10;כבר למחרת, ההתרגשות התפוגגה ותומר הבין שמדובר בהוצאה מיותרת לגמרי&quot;">
            <a:extLst>
              <a:ext uri="{FF2B5EF4-FFF2-40B4-BE49-F238E27FC236}">
                <a16:creationId xmlns:a16="http://schemas.microsoft.com/office/drawing/2014/main" id="{D19B4D44-CF26-86E1-E702-AB1BAF9C596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07301" y="4153603"/>
            <a:ext cx="5942047" cy="4421799"/>
          </a:xfrm>
          <a:prstGeom prst="rect">
            <a:avLst/>
          </a:prstGeom>
        </p:spPr>
      </p:pic>
      <p:pic>
        <p:nvPicPr>
          <p:cNvPr id="16" name="Picture 15">
            <a:extLst>
              <a:ext uri="{FF2B5EF4-FFF2-40B4-BE49-F238E27FC236}">
                <a16:creationId xmlns:a16="http://schemas.microsoft.com/office/drawing/2014/main" id="{F225E115-D883-E975-A442-7746D6CA0EA5}"/>
              </a:ext>
            </a:extLst>
          </p:cNvPr>
          <p:cNvPicPr>
            <a:picLocks noChangeAspect="1"/>
          </p:cNvPicPr>
          <p:nvPr/>
        </p:nvPicPr>
        <p:blipFill>
          <a:blip r:embed="rId6" cstate="email">
            <a:extLst>
              <a:ext uri="{28A0092B-C50C-407E-A947-70E740481C1C}">
                <a14:useLocalDpi xmlns:a14="http://schemas.microsoft.com/office/drawing/2010/main"/>
              </a:ext>
            </a:extLst>
          </a:blip>
          <a:stretch/>
        </p:blipFill>
        <p:spPr>
          <a:xfrm>
            <a:off x="4958888" y="1301425"/>
            <a:ext cx="4252790" cy="4252790"/>
          </a:xfrm>
          <a:prstGeom prst="rect">
            <a:avLst/>
          </a:prstGeom>
        </p:spPr>
      </p:pic>
    </p:spTree>
    <p:extLst>
      <p:ext uri="{BB962C8B-B14F-4D97-AF65-F5344CB8AC3E}">
        <p14:creationId xmlns:p14="http://schemas.microsoft.com/office/powerpoint/2010/main" val="796256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87D0203A-898D-0663-A341-7B2E1FEFD2B2}"/>
              </a:ext>
            </a:extLst>
          </p:cNvPr>
          <p:cNvSpPr txBox="1">
            <a:spLocks noGrp="1"/>
          </p:cNvSpPr>
          <p:nvPr>
            <p:ph type="title" idx="4294967295"/>
          </p:nvPr>
        </p:nvSpPr>
        <p:spPr>
          <a:xfrm>
            <a:off x="5961888" y="1229529"/>
            <a:ext cx="9144000"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6000" b="1" i="0" u="none" strike="noStrike" kern="0" cap="none" spc="0" normalizeH="0" baseline="0" noProof="0" dirty="0">
                <a:ln>
                  <a:noFill/>
                </a:ln>
                <a:solidFill>
                  <a:schemeClr val="bg2"/>
                </a:solidFill>
                <a:effectLst/>
                <a:uLnTx/>
                <a:uFillTx/>
                <a:latin typeface="Arial"/>
                <a:ea typeface="Arial"/>
                <a:cs typeface="Arial"/>
                <a:sym typeface="Arial"/>
              </a:rPr>
              <a:t>פסיכולוגיה של צרכנות </a:t>
            </a:r>
          </a:p>
        </p:txBody>
      </p:sp>
      <p:sp>
        <p:nvSpPr>
          <p:cNvPr id="16" name="TextBox 15">
            <a:extLst>
              <a:ext uri="{FF2B5EF4-FFF2-40B4-BE49-F238E27FC236}">
                <a16:creationId xmlns:a16="http://schemas.microsoft.com/office/drawing/2014/main" id="{6055F485-513F-AB16-5275-418E1092F391}"/>
              </a:ext>
            </a:extLst>
          </p:cNvPr>
          <p:cNvSpPr txBox="1"/>
          <p:nvPr/>
        </p:nvSpPr>
        <p:spPr>
          <a:xfrm>
            <a:off x="10219727" y="3813955"/>
            <a:ext cx="6172200" cy="3477875"/>
          </a:xfrm>
          <a:prstGeom prst="rect">
            <a:avLst/>
          </a:prstGeom>
          <a:noFill/>
        </p:spPr>
        <p:txBody>
          <a:bodyPr wrap="square">
            <a:spAutoFit/>
          </a:bodyPr>
          <a:lstStyle/>
          <a:p>
            <a:pPr algn="ctr" rtl="1"/>
            <a:r>
              <a:rPr lang="he-IL" sz="4400" i="1" dirty="0"/>
              <a:t>קנייה אימפולסיבית היא רכישה </a:t>
            </a:r>
            <a:r>
              <a:rPr lang="he-IL" sz="4400" b="1" i="1" dirty="0">
                <a:solidFill>
                  <a:schemeClr val="accent6">
                    <a:lumMod val="75000"/>
                  </a:schemeClr>
                </a:solidFill>
              </a:rPr>
              <a:t>פתאומית </a:t>
            </a:r>
            <a:r>
              <a:rPr lang="he-IL" sz="4400" i="1" dirty="0"/>
              <a:t>של משהו שלא תכננת לקנות ושלא באמת </a:t>
            </a:r>
            <a:r>
              <a:rPr lang="he-IL" sz="4400" b="1" i="1" dirty="0">
                <a:solidFill>
                  <a:schemeClr val="accent6">
                    <a:lumMod val="75000"/>
                  </a:schemeClr>
                </a:solidFill>
              </a:rPr>
              <a:t>צריך</a:t>
            </a:r>
            <a:r>
              <a:rPr lang="he-IL" sz="4400" i="1" dirty="0"/>
              <a:t>, רק כי הרגשת </a:t>
            </a:r>
            <a:r>
              <a:rPr lang="he-IL" sz="4400" b="1" i="1" dirty="0">
                <a:solidFill>
                  <a:schemeClr val="accent6">
                    <a:lumMod val="75000"/>
                  </a:schemeClr>
                </a:solidFill>
              </a:rPr>
              <a:t>דחף</a:t>
            </a:r>
            <a:r>
              <a:rPr lang="he-IL" sz="4400" i="1" dirty="0"/>
              <a:t> רגעי בחנות</a:t>
            </a:r>
          </a:p>
        </p:txBody>
      </p:sp>
      <p:pic>
        <p:nvPicPr>
          <p:cNvPr id="10" name="Picture 9" descr="קניה אימפולסיבית גורמת לבתלהבות רגעית ואז יש אובדן מיידי של המוצר ותחושה של חוסר סיפוק וריקנות שגורמת לקניה אמפולסיבית">
            <a:extLst>
              <a:ext uri="{FF2B5EF4-FFF2-40B4-BE49-F238E27FC236}">
                <a16:creationId xmlns:a16="http://schemas.microsoft.com/office/drawing/2014/main" id="{1139F467-FA64-254A-8F15-3E6E516D2CB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896073" y="2245192"/>
            <a:ext cx="8131629" cy="7177291"/>
          </a:xfrm>
          <a:prstGeom prst="rect">
            <a:avLst/>
          </a:prstGeom>
        </p:spPr>
      </p:pic>
    </p:spTree>
    <p:extLst>
      <p:ext uri="{BB962C8B-B14F-4D97-AF65-F5344CB8AC3E}">
        <p14:creationId xmlns:p14="http://schemas.microsoft.com/office/powerpoint/2010/main" val="3522702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קניה אימפולסיבית היא במגמת עליה. בגלל העליה במכירות אופליין ואונליין, והרשתות החברתיות שמשפיעות עלינו, והאלגוריתמים שמזהים את ההתנהגות שלנו ושולחים מכירות דחף, והתשלום שהופך להיות יותר קל">
            <a:extLst>
              <a:ext uri="{FF2B5EF4-FFF2-40B4-BE49-F238E27FC236}">
                <a16:creationId xmlns:a16="http://schemas.microsoft.com/office/drawing/2014/main" id="{6DABDD0D-622C-C79B-1D90-4A8D2E76CAE7}"/>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3526972" y="661307"/>
            <a:ext cx="11952514" cy="8964385"/>
          </a:xfrm>
          <a:prstGeom prst="rect">
            <a:avLst/>
          </a:prstGeom>
        </p:spPr>
      </p:pic>
    </p:spTree>
    <p:extLst>
      <p:ext uri="{BB962C8B-B14F-4D97-AF65-F5344CB8AC3E}">
        <p14:creationId xmlns:p14="http://schemas.microsoft.com/office/powerpoint/2010/main" val="3148874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68113-92CC-CD7B-6DB9-7C9016714E5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E1B45E9-E584-4617-2F01-A387280E775B}"/>
              </a:ext>
            </a:extLst>
          </p:cNvPr>
          <p:cNvSpPr txBox="1">
            <a:spLocks noGrp="1"/>
          </p:cNvSpPr>
          <p:nvPr>
            <p:ph type="title" idx="4294967295"/>
          </p:nvPr>
        </p:nvSpPr>
        <p:spPr>
          <a:xfrm>
            <a:off x="5961888" y="1229529"/>
            <a:ext cx="9144000"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6000" b="1" i="0" u="none" strike="noStrike" kern="0" cap="none" spc="0" normalizeH="0" baseline="0" noProof="0" dirty="0">
                <a:ln>
                  <a:noFill/>
                </a:ln>
                <a:solidFill>
                  <a:schemeClr val="bg2"/>
                </a:solidFill>
                <a:effectLst/>
                <a:uLnTx/>
                <a:uFillTx/>
                <a:latin typeface="Arial"/>
                <a:ea typeface="Arial"/>
                <a:cs typeface="Arial"/>
                <a:sym typeface="Arial"/>
              </a:rPr>
              <a:t>פסיכולוגיה של צרכנות </a:t>
            </a:r>
          </a:p>
        </p:txBody>
      </p:sp>
      <p:sp>
        <p:nvSpPr>
          <p:cNvPr id="7" name="TextBox 6">
            <a:extLst>
              <a:ext uri="{FF2B5EF4-FFF2-40B4-BE49-F238E27FC236}">
                <a16:creationId xmlns:a16="http://schemas.microsoft.com/office/drawing/2014/main" id="{78D6ACA8-DECD-4E24-2BB8-2AF1D9F0FE52}"/>
              </a:ext>
            </a:extLst>
          </p:cNvPr>
          <p:cNvSpPr txBox="1"/>
          <p:nvPr/>
        </p:nvSpPr>
        <p:spPr>
          <a:xfrm>
            <a:off x="7494815" y="3995272"/>
            <a:ext cx="8654144" cy="3477875"/>
          </a:xfrm>
          <a:prstGeom prst="rect">
            <a:avLst/>
          </a:prstGeom>
          <a:noFill/>
        </p:spPr>
        <p:txBody>
          <a:bodyPr wrap="square">
            <a:spAutoFit/>
          </a:bodyPr>
          <a:lstStyle/>
          <a:p>
            <a:pPr algn="r" rtl="1"/>
            <a:r>
              <a:rPr lang="he-IL" sz="4400" i="1" dirty="0"/>
              <a:t>"איתי ראה ברשת פרסומת לחולצה נדירה שאהב, עם </a:t>
            </a:r>
            <a:r>
              <a:rPr lang="he-IL" sz="4400" b="1" i="1" dirty="0">
                <a:solidFill>
                  <a:schemeClr val="accent6"/>
                </a:solidFill>
              </a:rPr>
              <a:t>התראה שהמלאי וההנחה עומדים להיגמר. </a:t>
            </a:r>
            <a:r>
              <a:rPr lang="he-IL" sz="4400" i="1" dirty="0"/>
              <a:t>הוא מיהר לשלוף כרטיס אשראי וביצע קנייה בלי לחשוב אם הוא באמת זקוק לה".</a:t>
            </a:r>
          </a:p>
        </p:txBody>
      </p:sp>
      <p:pic>
        <p:nvPicPr>
          <p:cNvPr id="9" name="Picture 8">
            <a:extLst>
              <a:ext uri="{FF2B5EF4-FFF2-40B4-BE49-F238E27FC236}">
                <a16:creationId xmlns:a16="http://schemas.microsoft.com/office/drawing/2014/main" id="{18386820-9830-B818-43F5-308488507A40}"/>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08820" y="3635882"/>
            <a:ext cx="5595544" cy="4196658"/>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144BFF5E-9D1D-EAD3-58D2-B365AF4F49B8}"/>
              </a:ext>
            </a:extLst>
          </p:cNvPr>
          <p:cNvSpPr txBox="1"/>
          <p:nvPr/>
        </p:nvSpPr>
        <p:spPr>
          <a:xfrm>
            <a:off x="5339444" y="8457306"/>
            <a:ext cx="8654144" cy="1200329"/>
          </a:xfrm>
          <a:prstGeom prst="rect">
            <a:avLst/>
          </a:prstGeom>
          <a:noFill/>
        </p:spPr>
        <p:txBody>
          <a:bodyPr wrap="square">
            <a:spAutoFit/>
          </a:bodyPr>
          <a:lstStyle/>
          <a:p>
            <a:pPr algn="ctr" rtl="1"/>
            <a:r>
              <a:rPr lang="he-IL" sz="7200" b="1" i="1" dirty="0">
                <a:solidFill>
                  <a:schemeClr val="accent6"/>
                </a:solidFill>
              </a:rPr>
              <a:t>קרה לכם פעם?</a:t>
            </a:r>
          </a:p>
        </p:txBody>
      </p:sp>
    </p:spTree>
    <p:extLst>
      <p:ext uri="{BB962C8B-B14F-4D97-AF65-F5344CB8AC3E}">
        <p14:creationId xmlns:p14="http://schemas.microsoft.com/office/powerpoint/2010/main" val="3753931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6" name="Google Shape;167;p7">
            <a:extLst>
              <a:ext uri="{FF2B5EF4-FFF2-40B4-BE49-F238E27FC236}">
                <a16:creationId xmlns:a16="http://schemas.microsoft.com/office/drawing/2014/main" id="{A0735DAB-18B1-1A8B-FF39-6B907E7477BD}"/>
              </a:ext>
            </a:extLst>
          </p:cNvPr>
          <p:cNvSpPr txBox="1">
            <a:spLocks noGrp="1"/>
          </p:cNvSpPr>
          <p:nvPr>
            <p:ph type="title" idx="4294967295"/>
          </p:nvPr>
        </p:nvSpPr>
        <p:spPr>
          <a:xfrm>
            <a:off x="4501776" y="1104933"/>
            <a:ext cx="9680644" cy="92333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ct val="100000"/>
              </a:lnSpc>
              <a:spcBef>
                <a:spcPts val="0"/>
              </a:spcBef>
              <a:spcAft>
                <a:spcPts val="0"/>
              </a:spcAft>
              <a:buClr>
                <a:srgbClr val="000000"/>
              </a:buClr>
              <a:buSzPts val="3600"/>
              <a:buFont typeface="Arial"/>
              <a:buNone/>
              <a:tabLst/>
              <a:defRPr/>
            </a:pPr>
            <a:r>
              <a:rPr kumimoji="0" lang="en-US"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rPr>
              <a:t>FOMO -  </a:t>
            </a:r>
            <a:r>
              <a:rPr kumimoji="0" lang="en-US" sz="6000" b="1" i="0" u="none" strike="noStrike" kern="0" cap="none" spc="0" normalizeH="0" baseline="0" noProof="0" dirty="0">
                <a:ln>
                  <a:noFill/>
                </a:ln>
                <a:solidFill>
                  <a:schemeClr val="accent6"/>
                </a:solidFill>
                <a:effectLst/>
                <a:uLnTx/>
                <a:uFillTx/>
                <a:latin typeface="Arial" panose="020B0604020202020204" pitchFamily="34" charset="0"/>
                <a:ea typeface="Rubik"/>
                <a:cs typeface="Arial" panose="020B0604020202020204" pitchFamily="34" charset="0"/>
                <a:sym typeface="Rubik"/>
              </a:rPr>
              <a:t>F</a:t>
            </a:r>
            <a:r>
              <a:rPr kumimoji="0" lang="en-US"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rPr>
              <a:t>ear </a:t>
            </a:r>
            <a:r>
              <a:rPr kumimoji="0" lang="en-US" sz="6000" b="1" i="0" u="none" strike="noStrike" kern="0" cap="none" spc="0" normalizeH="0" baseline="0" noProof="0" dirty="0">
                <a:ln>
                  <a:noFill/>
                </a:ln>
                <a:solidFill>
                  <a:schemeClr val="accent6"/>
                </a:solidFill>
                <a:effectLst/>
                <a:uLnTx/>
                <a:uFillTx/>
                <a:latin typeface="Arial" panose="020B0604020202020204" pitchFamily="34" charset="0"/>
                <a:ea typeface="Rubik"/>
                <a:cs typeface="Arial" panose="020B0604020202020204" pitchFamily="34" charset="0"/>
                <a:sym typeface="Rubik"/>
              </a:rPr>
              <a:t>O</a:t>
            </a:r>
            <a:r>
              <a:rPr kumimoji="0" lang="en-US"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rPr>
              <a:t>f </a:t>
            </a:r>
            <a:r>
              <a:rPr kumimoji="0" lang="en-US" sz="6000" b="1" i="0" u="none" strike="noStrike" kern="0" cap="none" spc="0" normalizeH="0" baseline="0" noProof="0" dirty="0">
                <a:ln>
                  <a:noFill/>
                </a:ln>
                <a:solidFill>
                  <a:schemeClr val="accent6"/>
                </a:solidFill>
                <a:effectLst/>
                <a:uLnTx/>
                <a:uFillTx/>
                <a:latin typeface="Arial" panose="020B0604020202020204" pitchFamily="34" charset="0"/>
                <a:ea typeface="Rubik"/>
                <a:cs typeface="Arial" panose="020B0604020202020204" pitchFamily="34" charset="0"/>
                <a:sym typeface="Rubik"/>
              </a:rPr>
              <a:t>M</a:t>
            </a:r>
            <a:r>
              <a:rPr kumimoji="0" lang="en-US"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rPr>
              <a:t>issing </a:t>
            </a:r>
            <a:r>
              <a:rPr kumimoji="0" lang="en-US" sz="6000" b="1" i="0" u="none" strike="noStrike" kern="0" cap="none" spc="0" normalizeH="0" baseline="0" noProof="0" dirty="0">
                <a:ln>
                  <a:noFill/>
                </a:ln>
                <a:solidFill>
                  <a:schemeClr val="accent6"/>
                </a:solidFill>
                <a:effectLst/>
                <a:uLnTx/>
                <a:uFillTx/>
                <a:latin typeface="Arial" panose="020B0604020202020204" pitchFamily="34" charset="0"/>
                <a:ea typeface="Rubik"/>
                <a:cs typeface="Arial" panose="020B0604020202020204" pitchFamily="34" charset="0"/>
                <a:sym typeface="Rubik"/>
              </a:rPr>
              <a:t>O</a:t>
            </a:r>
            <a:r>
              <a:rPr kumimoji="0" lang="en-US"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rPr>
              <a:t>ut</a:t>
            </a:r>
            <a:endParaRPr kumimoji="0" lang="he-IL" sz="4800" b="1" i="0" u="none" strike="noStrike" kern="0" cap="none" spc="0" normalizeH="0" baseline="0" noProof="0" dirty="0">
              <a:ln>
                <a:noFill/>
              </a:ln>
              <a:solidFill>
                <a:srgbClr val="1F497D"/>
              </a:solidFill>
              <a:effectLst/>
              <a:uLnTx/>
              <a:uFillTx/>
              <a:latin typeface="Arial" panose="020B0604020202020204" pitchFamily="34" charset="0"/>
              <a:ea typeface="Rubik"/>
              <a:cs typeface="Arial" panose="020B0604020202020204" pitchFamily="34" charset="0"/>
              <a:sym typeface="Rubik"/>
            </a:endParaRPr>
          </a:p>
        </p:txBody>
      </p:sp>
      <p:sp>
        <p:nvSpPr>
          <p:cNvPr id="167" name="Google Shape;167;p7"/>
          <p:cNvSpPr txBox="1"/>
          <p:nvPr/>
        </p:nvSpPr>
        <p:spPr>
          <a:xfrm>
            <a:off x="9478495" y="3347849"/>
            <a:ext cx="8072841" cy="5139869"/>
          </a:xfrm>
          <a:prstGeom prst="rect">
            <a:avLst/>
          </a:prstGeom>
          <a:noFill/>
          <a:ln>
            <a:noFill/>
          </a:ln>
        </p:spPr>
        <p:txBody>
          <a:bodyPr spcFirstLastPara="1" wrap="square" lIns="0" tIns="0" rIns="0" bIns="0" anchor="t" anchorCtr="0">
            <a:spAutoFit/>
          </a:bodyPr>
          <a:lstStyle/>
          <a:p>
            <a:pPr lvl="0" algn="just" rtl="1">
              <a:buSzPts val="3600"/>
            </a:pPr>
            <a:endParaRPr lang="en-US" sz="4400" b="1" dirty="0">
              <a:solidFill>
                <a:srgbClr val="1F497D"/>
              </a:solidFill>
              <a:latin typeface="Arial" panose="020B0604020202020204" pitchFamily="34" charset="0"/>
              <a:ea typeface="Rubik"/>
              <a:cs typeface="Arial" panose="020B0604020202020204" pitchFamily="34" charset="0"/>
              <a:sym typeface="Rubik"/>
            </a:endParaRPr>
          </a:p>
          <a:p>
            <a:pPr lvl="0" algn="ctr" rtl="1">
              <a:buSzPts val="3600"/>
            </a:pPr>
            <a:r>
              <a:rPr lang="he-IL" sz="4400" b="1" dirty="0">
                <a:solidFill>
                  <a:srgbClr val="1F497D"/>
                </a:solidFill>
                <a:latin typeface="Arial" panose="020B0604020202020204" pitchFamily="34" charset="0"/>
                <a:ea typeface="Rubik"/>
                <a:cs typeface="Arial" panose="020B0604020202020204" pitchFamily="34" charset="0"/>
                <a:sym typeface="Rubik"/>
              </a:rPr>
              <a:t>הפחד </a:t>
            </a:r>
            <a:r>
              <a:rPr lang="he-IL" sz="6000" b="1" dirty="0">
                <a:solidFill>
                  <a:schemeClr val="accent6"/>
                </a:solidFill>
                <a:latin typeface="Arial" panose="020B0604020202020204" pitchFamily="34" charset="0"/>
                <a:ea typeface="Rubik"/>
                <a:cs typeface="Arial" panose="020B0604020202020204" pitchFamily="34" charset="0"/>
                <a:sym typeface="Rubik"/>
              </a:rPr>
              <a:t>להחמיץ</a:t>
            </a:r>
            <a:r>
              <a:rPr lang="he-IL" sz="4400" b="1" dirty="0">
                <a:solidFill>
                  <a:srgbClr val="1F497D"/>
                </a:solidFill>
                <a:latin typeface="Arial" panose="020B0604020202020204" pitchFamily="34" charset="0"/>
                <a:ea typeface="Rubik"/>
                <a:cs typeface="Arial" panose="020B0604020202020204" pitchFamily="34" charset="0"/>
                <a:sym typeface="Rubik"/>
              </a:rPr>
              <a:t> </a:t>
            </a:r>
            <a:endParaRPr lang="he-IL" sz="1800" dirty="0">
              <a:solidFill>
                <a:srgbClr val="1F497D"/>
              </a:solidFill>
            </a:endParaRPr>
          </a:p>
          <a:p>
            <a:pPr lvl="0" algn="ctr" rtl="1">
              <a:buSzPts val="3600"/>
            </a:pPr>
            <a:r>
              <a:rPr lang="he-IL" sz="4400" b="1" dirty="0">
                <a:solidFill>
                  <a:srgbClr val="1F497D"/>
                </a:solidFill>
                <a:latin typeface="Arial" panose="020B0604020202020204" pitchFamily="34" charset="0"/>
                <a:ea typeface="Rubik"/>
                <a:cs typeface="Arial" panose="020B0604020202020204" pitchFamily="34" charset="0"/>
                <a:sym typeface="Rubik"/>
              </a:rPr>
              <a:t>חוויות או הזדמנויות. </a:t>
            </a:r>
            <a:endParaRPr lang="he-IL" sz="1800" dirty="0">
              <a:solidFill>
                <a:srgbClr val="1F497D"/>
              </a:solidFill>
            </a:endParaRPr>
          </a:p>
          <a:p>
            <a:pPr lvl="0" algn="ctr" rtl="1">
              <a:buSzPts val="3600"/>
            </a:pPr>
            <a:endParaRPr lang="he-IL" sz="4400" b="1" dirty="0">
              <a:solidFill>
                <a:srgbClr val="1F497D"/>
              </a:solidFill>
              <a:latin typeface="Arial" panose="020B0604020202020204" pitchFamily="34" charset="0"/>
              <a:ea typeface="Rubik"/>
              <a:cs typeface="Arial" panose="020B0604020202020204" pitchFamily="34" charset="0"/>
              <a:sym typeface="Rubik"/>
            </a:endParaRPr>
          </a:p>
          <a:p>
            <a:pPr lvl="0" algn="ctr" rtl="1">
              <a:buSzPts val="3600"/>
            </a:pPr>
            <a:r>
              <a:rPr lang="he-IL" sz="4400" b="1" dirty="0">
                <a:solidFill>
                  <a:srgbClr val="1F497D"/>
                </a:solidFill>
                <a:latin typeface="Arial" panose="020B0604020202020204" pitchFamily="34" charset="0"/>
                <a:ea typeface="Rubik"/>
                <a:cs typeface="Arial" panose="020B0604020202020204" pitchFamily="34" charset="0"/>
                <a:sym typeface="Rubik"/>
              </a:rPr>
              <a:t>פחד זה עלול להביא אותנו לקנות באופן </a:t>
            </a:r>
            <a:r>
              <a:rPr lang="he-IL" sz="5400" b="1" dirty="0">
                <a:solidFill>
                  <a:schemeClr val="accent6"/>
                </a:solidFill>
                <a:latin typeface="Arial" panose="020B0604020202020204" pitchFamily="34" charset="0"/>
                <a:ea typeface="Rubik"/>
                <a:cs typeface="Arial" panose="020B0604020202020204" pitchFamily="34" charset="0"/>
                <a:sym typeface="Rubik"/>
              </a:rPr>
              <a:t>אימפולסיבי</a:t>
            </a:r>
            <a:endParaRPr lang="he-IL" sz="1800" dirty="0">
              <a:solidFill>
                <a:schemeClr val="accent6"/>
              </a:solidFill>
            </a:endParaRPr>
          </a:p>
          <a:p>
            <a:pPr lvl="0" algn="ctr" rtl="1">
              <a:buSzPts val="3600"/>
            </a:pPr>
            <a:endParaRPr lang="he-IL" sz="4400" b="1" dirty="0">
              <a:solidFill>
                <a:srgbClr val="1F497D"/>
              </a:solidFill>
              <a:latin typeface="Arial" panose="020B0604020202020204" pitchFamily="34" charset="0"/>
              <a:ea typeface="Rubik"/>
              <a:cs typeface="Arial" panose="020B0604020202020204" pitchFamily="34" charset="0"/>
              <a:sym typeface="Rubik"/>
            </a:endParaRPr>
          </a:p>
        </p:txBody>
      </p:sp>
      <p:pic>
        <p:nvPicPr>
          <p:cNvPr id="5" name="Picture 4">
            <a:extLst>
              <a:ext uri="{FF2B5EF4-FFF2-40B4-BE49-F238E27FC236}">
                <a16:creationId xmlns:a16="http://schemas.microsoft.com/office/drawing/2014/main" id="{A0CE546F-72CF-70A4-4C69-6794A988A30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1876222" y="3625898"/>
            <a:ext cx="6933284" cy="519996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9F15DF-9029-4A52-5F53-6C940C8AAFFD}"/>
              </a:ext>
            </a:extLst>
          </p:cNvPr>
          <p:cNvSpPr txBox="1"/>
          <p:nvPr/>
        </p:nvSpPr>
        <p:spPr>
          <a:xfrm>
            <a:off x="5961888" y="1229529"/>
            <a:ext cx="9144000" cy="1015663"/>
          </a:xfrm>
          <a:prstGeom prst="rect">
            <a:avLst/>
          </a:prstGeom>
          <a:noFill/>
        </p:spPr>
        <p:txBody>
          <a:bodyPr wrap="square">
            <a:spAutoFit/>
          </a:bodyPr>
          <a:lstStyle/>
          <a:p>
            <a:r>
              <a:rPr lang="he-IL" sz="6000" b="1" dirty="0">
                <a:solidFill>
                  <a:schemeClr val="bg2"/>
                </a:solidFill>
              </a:rPr>
              <a:t>פסיכולוגיה של צרכנות </a:t>
            </a:r>
          </a:p>
        </p:txBody>
      </p:sp>
      <p:sp>
        <p:nvSpPr>
          <p:cNvPr id="7" name="TextBox 6">
            <a:extLst>
              <a:ext uri="{FF2B5EF4-FFF2-40B4-BE49-F238E27FC236}">
                <a16:creationId xmlns:a16="http://schemas.microsoft.com/office/drawing/2014/main" id="{63F58FC6-34FD-022F-2CAE-032E59ECEEED}"/>
              </a:ext>
            </a:extLst>
          </p:cNvPr>
          <p:cNvSpPr txBox="1"/>
          <p:nvPr/>
        </p:nvSpPr>
        <p:spPr>
          <a:xfrm>
            <a:off x="8532544" y="2641951"/>
            <a:ext cx="8236900" cy="4893647"/>
          </a:xfrm>
          <a:prstGeom prst="rect">
            <a:avLst/>
          </a:prstGeom>
          <a:noFill/>
        </p:spPr>
        <p:txBody>
          <a:bodyPr wrap="square">
            <a:spAutoFit/>
          </a:bodyPr>
          <a:lstStyle/>
          <a:p>
            <a:pPr algn="r" rtl="1"/>
            <a:r>
              <a:rPr lang="he-IL" sz="4400" i="1" dirty="0"/>
              <a:t>"שירה ראתה ברשת כרטיסים להופעה וסופשבוע בחו"ל. למרות שמצבה הכלכלי לא טוב והיא ידעה שלא תוכל להרשות לעצמה זאת, היא החליטה </a:t>
            </a:r>
            <a:r>
              <a:rPr lang="he-IL" sz="4800" b="1" i="1" dirty="0">
                <a:solidFill>
                  <a:schemeClr val="accent6"/>
                </a:solidFill>
              </a:rPr>
              <a:t>ליהנות כאן ועכשיו</a:t>
            </a:r>
            <a:r>
              <a:rPr lang="he-IL" sz="4400" i="1" dirty="0"/>
              <a:t>, שלפה כרטיס אשראי והזמינה מבלי לחשוב על העתיד"</a:t>
            </a:r>
          </a:p>
        </p:txBody>
      </p:sp>
      <p:sp>
        <p:nvSpPr>
          <p:cNvPr id="11" name="TextBox 10">
            <a:extLst>
              <a:ext uri="{FF2B5EF4-FFF2-40B4-BE49-F238E27FC236}">
                <a16:creationId xmlns:a16="http://schemas.microsoft.com/office/drawing/2014/main" id="{951C2D72-2DA8-B1D1-E6B7-7B6FBCECED2B}"/>
              </a:ext>
            </a:extLst>
          </p:cNvPr>
          <p:cNvSpPr txBox="1"/>
          <p:nvPr/>
        </p:nvSpPr>
        <p:spPr>
          <a:xfrm>
            <a:off x="8343900" y="7870802"/>
            <a:ext cx="8654144" cy="1200329"/>
          </a:xfrm>
          <a:prstGeom prst="rect">
            <a:avLst/>
          </a:prstGeom>
          <a:noFill/>
        </p:spPr>
        <p:txBody>
          <a:bodyPr wrap="square">
            <a:spAutoFit/>
          </a:bodyPr>
          <a:lstStyle/>
          <a:p>
            <a:pPr algn="ctr" rtl="1"/>
            <a:r>
              <a:rPr lang="he-IL" sz="7200" b="1" i="1" dirty="0">
                <a:solidFill>
                  <a:schemeClr val="accent6"/>
                </a:solidFill>
              </a:rPr>
              <a:t>קרה לכם פעם?</a:t>
            </a:r>
          </a:p>
        </p:txBody>
      </p:sp>
      <p:pic>
        <p:nvPicPr>
          <p:cNvPr id="13" name="Picture 12">
            <a:extLst>
              <a:ext uri="{FF2B5EF4-FFF2-40B4-BE49-F238E27FC236}">
                <a16:creationId xmlns:a16="http://schemas.microsoft.com/office/drawing/2014/main" id="{34FF6652-7857-36F2-6B7F-9E14F5A5129D}"/>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p:blipFill>
        <p:spPr>
          <a:xfrm>
            <a:off x="892731" y="3200400"/>
            <a:ext cx="8236900" cy="6591870"/>
          </a:xfrm>
          <a:prstGeom prst="rect">
            <a:avLst/>
          </a:prstGeom>
        </p:spPr>
      </p:pic>
    </p:spTree>
    <p:extLst>
      <p:ext uri="{BB962C8B-B14F-4D97-AF65-F5344CB8AC3E}">
        <p14:creationId xmlns:p14="http://schemas.microsoft.com/office/powerpoint/2010/main" val="2226941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3">
          <a:extLst>
            <a:ext uri="{FF2B5EF4-FFF2-40B4-BE49-F238E27FC236}">
              <a16:creationId xmlns:a16="http://schemas.microsoft.com/office/drawing/2014/main" id="{90D280EB-DE52-1CE4-9F57-8751023902BE}"/>
            </a:ext>
          </a:extLst>
        </p:cNvPr>
        <p:cNvGrpSpPr/>
        <p:nvPr/>
      </p:nvGrpSpPr>
      <p:grpSpPr>
        <a:xfrm>
          <a:off x="0" y="0"/>
          <a:ext cx="0" cy="0"/>
          <a:chOff x="0" y="0"/>
          <a:chExt cx="0" cy="0"/>
        </a:xfrm>
      </p:grpSpPr>
      <p:sp>
        <p:nvSpPr>
          <p:cNvPr id="2" name="Google Shape;169;p7">
            <a:extLst>
              <a:ext uri="{FF2B5EF4-FFF2-40B4-BE49-F238E27FC236}">
                <a16:creationId xmlns:a16="http://schemas.microsoft.com/office/drawing/2014/main" id="{CA45E958-8FE6-9C3B-853A-E95327F5AA16}"/>
              </a:ext>
            </a:extLst>
          </p:cNvPr>
          <p:cNvSpPr txBox="1"/>
          <p:nvPr/>
        </p:nvSpPr>
        <p:spPr>
          <a:xfrm>
            <a:off x="3040817" y="1665005"/>
            <a:ext cx="11821884" cy="2482539"/>
          </a:xfrm>
          <a:prstGeom prst="rect">
            <a:avLst/>
          </a:prstGeom>
          <a:noFill/>
          <a:ln>
            <a:noFill/>
          </a:ln>
        </p:spPr>
        <p:txBody>
          <a:bodyPr spcFirstLastPara="1" wrap="square" lIns="0" tIns="0" rIns="0" bIns="0" anchor="t" anchorCtr="0">
            <a:spAutoFit/>
          </a:bodyPr>
          <a:lstStyle/>
          <a:p>
            <a:pPr marL="0" indent="0" algn="just" rtl="1">
              <a:buSzPts val="3600"/>
              <a:buFont typeface="Arial"/>
              <a:buNone/>
            </a:pPr>
            <a:r>
              <a:rPr lang="en-US" sz="6000" b="1" dirty="0">
                <a:solidFill>
                  <a:srgbClr val="1F497D"/>
                </a:solidFill>
                <a:latin typeface="Arial" panose="020B0604020202020204" pitchFamily="34" charset="0"/>
                <a:ea typeface="Rubik"/>
                <a:cs typeface="Arial" panose="020B0604020202020204" pitchFamily="34" charset="0"/>
                <a:sym typeface="Rubik"/>
              </a:rPr>
              <a:t>YOLO - </a:t>
            </a:r>
            <a:r>
              <a:rPr lang="en-US" sz="7200" b="1" dirty="0">
                <a:solidFill>
                  <a:schemeClr val="accent6"/>
                </a:solidFill>
                <a:latin typeface="Arial" panose="020B0604020202020204" pitchFamily="34" charset="0"/>
                <a:ea typeface="Rubik"/>
                <a:cs typeface="Arial" panose="020B0604020202020204" pitchFamily="34" charset="0"/>
                <a:sym typeface="Rubik"/>
              </a:rPr>
              <a:t>Y</a:t>
            </a:r>
            <a:r>
              <a:rPr lang="en-US" sz="6000" b="1" dirty="0">
                <a:solidFill>
                  <a:srgbClr val="1F497D"/>
                </a:solidFill>
                <a:latin typeface="Arial" panose="020B0604020202020204" pitchFamily="34" charset="0"/>
                <a:ea typeface="Rubik"/>
                <a:cs typeface="Arial" panose="020B0604020202020204" pitchFamily="34" charset="0"/>
                <a:sym typeface="Rubik"/>
              </a:rPr>
              <a:t>ou </a:t>
            </a:r>
            <a:r>
              <a:rPr lang="en-US" sz="7200" b="1" dirty="0">
                <a:solidFill>
                  <a:schemeClr val="accent6"/>
                </a:solidFill>
                <a:latin typeface="Arial" panose="020B0604020202020204" pitchFamily="34" charset="0"/>
                <a:ea typeface="Rubik"/>
                <a:cs typeface="Arial" panose="020B0604020202020204" pitchFamily="34" charset="0"/>
                <a:sym typeface="Rubik"/>
              </a:rPr>
              <a:t>O</a:t>
            </a:r>
            <a:r>
              <a:rPr lang="en-US" sz="6000" b="1" dirty="0">
                <a:solidFill>
                  <a:srgbClr val="1F497D"/>
                </a:solidFill>
                <a:latin typeface="Arial" panose="020B0604020202020204" pitchFamily="34" charset="0"/>
                <a:ea typeface="Rubik"/>
                <a:cs typeface="Arial" panose="020B0604020202020204" pitchFamily="34" charset="0"/>
                <a:sym typeface="Rubik"/>
              </a:rPr>
              <a:t>nly </a:t>
            </a:r>
            <a:r>
              <a:rPr lang="en-US" sz="7200" b="1" dirty="0">
                <a:solidFill>
                  <a:schemeClr val="accent6"/>
                </a:solidFill>
                <a:latin typeface="Arial" panose="020B0604020202020204" pitchFamily="34" charset="0"/>
                <a:ea typeface="Rubik"/>
                <a:cs typeface="Arial" panose="020B0604020202020204" pitchFamily="34" charset="0"/>
                <a:sym typeface="Rubik"/>
              </a:rPr>
              <a:t>L</a:t>
            </a:r>
            <a:r>
              <a:rPr lang="en-US" sz="6000" b="1" dirty="0">
                <a:solidFill>
                  <a:srgbClr val="1F497D"/>
                </a:solidFill>
                <a:latin typeface="Arial" panose="020B0604020202020204" pitchFamily="34" charset="0"/>
                <a:ea typeface="Rubik"/>
                <a:cs typeface="Arial" panose="020B0604020202020204" pitchFamily="34" charset="0"/>
                <a:sym typeface="Rubik"/>
              </a:rPr>
              <a:t>ive </a:t>
            </a:r>
            <a:r>
              <a:rPr lang="en-US" sz="7200" b="1" dirty="0">
                <a:solidFill>
                  <a:schemeClr val="accent6"/>
                </a:solidFill>
                <a:latin typeface="Arial" panose="020B0604020202020204" pitchFamily="34" charset="0"/>
                <a:ea typeface="Rubik"/>
                <a:cs typeface="Arial" panose="020B0604020202020204" pitchFamily="34" charset="0"/>
                <a:sym typeface="Rubik"/>
              </a:rPr>
              <a:t>O</a:t>
            </a:r>
            <a:r>
              <a:rPr lang="en-US" sz="6000" b="1" dirty="0">
                <a:solidFill>
                  <a:srgbClr val="1F497D"/>
                </a:solidFill>
                <a:latin typeface="Arial" panose="020B0604020202020204" pitchFamily="34" charset="0"/>
                <a:ea typeface="Rubik"/>
                <a:cs typeface="Arial" panose="020B0604020202020204" pitchFamily="34" charset="0"/>
                <a:sym typeface="Rubik"/>
              </a:rPr>
              <a:t>nce </a:t>
            </a:r>
            <a:endParaRPr sz="6000" b="1" dirty="0">
              <a:solidFill>
                <a:srgbClr val="1F497D"/>
              </a:solidFill>
              <a:latin typeface="Arial" panose="020B0604020202020204" pitchFamily="34" charset="0"/>
              <a:ea typeface="Rubik"/>
              <a:cs typeface="Arial" panose="020B0604020202020204" pitchFamily="34" charset="0"/>
            </a:endParaRPr>
          </a:p>
          <a:p>
            <a:pPr marL="0" marR="0" lvl="0" indent="0" algn="ctr" rtl="1">
              <a:lnSpc>
                <a:spcPct val="96194"/>
              </a:lnSpc>
              <a:spcBef>
                <a:spcPts val="0"/>
              </a:spcBef>
              <a:spcAft>
                <a:spcPts val="0"/>
              </a:spcAft>
              <a:buClr>
                <a:srgbClr val="000000"/>
              </a:buClr>
              <a:buSzPts val="3600"/>
              <a:buFont typeface="Arial"/>
              <a:buNone/>
            </a:pPr>
            <a:r>
              <a:rPr lang="en-US" sz="4400" b="1" i="0" u="none" strike="noStrike" cap="none" dirty="0">
                <a:solidFill>
                  <a:srgbClr val="524835"/>
                </a:solidFill>
                <a:latin typeface="Arial" panose="020B0604020202020204" pitchFamily="34" charset="0"/>
                <a:ea typeface="Rubik"/>
                <a:cs typeface="Arial" panose="020B0604020202020204" pitchFamily="34" charset="0"/>
                <a:sym typeface="Rubik"/>
              </a:rPr>
              <a:t> </a:t>
            </a:r>
            <a:endParaRPr sz="1800" b="1" i="0" u="none" strike="noStrike" cap="none" dirty="0">
              <a:solidFill>
                <a:srgbClr val="000000"/>
              </a:solidFill>
              <a:sym typeface="Arial"/>
            </a:endParaRPr>
          </a:p>
          <a:p>
            <a:pPr marL="0" marR="0" lvl="0" indent="0" algn="ctr" rtl="0">
              <a:lnSpc>
                <a:spcPct val="106694"/>
              </a:lnSpc>
              <a:spcBef>
                <a:spcPts val="0"/>
              </a:spcBef>
              <a:spcAft>
                <a:spcPts val="0"/>
              </a:spcAft>
              <a:buClr>
                <a:srgbClr val="000000"/>
              </a:buClr>
              <a:buSzPts val="3600"/>
              <a:buFont typeface="Arial"/>
              <a:buNone/>
            </a:pPr>
            <a:endParaRPr sz="4400" b="1" i="0" u="none" strike="noStrike" cap="none" dirty="0">
              <a:solidFill>
                <a:srgbClr val="3762CC"/>
              </a:solidFill>
              <a:latin typeface="Arial" panose="020B0604020202020204" pitchFamily="34" charset="0"/>
              <a:ea typeface="Rubik"/>
              <a:cs typeface="Arial" panose="020B0604020202020204" pitchFamily="34" charset="0"/>
              <a:sym typeface="Rubik"/>
            </a:endParaRPr>
          </a:p>
        </p:txBody>
      </p:sp>
      <p:sp>
        <p:nvSpPr>
          <p:cNvPr id="169" name="Google Shape;169;p7">
            <a:extLst>
              <a:ext uri="{FF2B5EF4-FFF2-40B4-BE49-F238E27FC236}">
                <a16:creationId xmlns:a16="http://schemas.microsoft.com/office/drawing/2014/main" id="{071C2666-D75D-6C7F-98C3-C9AEAC734CF2}"/>
              </a:ext>
            </a:extLst>
          </p:cNvPr>
          <p:cNvSpPr txBox="1"/>
          <p:nvPr/>
        </p:nvSpPr>
        <p:spPr>
          <a:xfrm>
            <a:off x="9552213" y="4028900"/>
            <a:ext cx="6818782" cy="5343322"/>
          </a:xfrm>
          <a:prstGeom prst="rect">
            <a:avLst/>
          </a:prstGeom>
          <a:noFill/>
          <a:ln>
            <a:noFill/>
          </a:ln>
        </p:spPr>
        <p:txBody>
          <a:bodyPr spcFirstLastPara="1" wrap="square" lIns="0" tIns="0" rIns="0" bIns="0" anchor="t" anchorCtr="0">
            <a:spAutoFit/>
          </a:bodyPr>
          <a:lstStyle/>
          <a:p>
            <a:pPr marL="0" marR="0" lvl="0" indent="0" algn="ctr" rtl="1">
              <a:lnSpc>
                <a:spcPct val="96194"/>
              </a:lnSpc>
              <a:spcBef>
                <a:spcPts val="0"/>
              </a:spcBef>
              <a:spcAft>
                <a:spcPts val="0"/>
              </a:spcAft>
              <a:buClr>
                <a:srgbClr val="000000"/>
              </a:buClr>
              <a:buSzPts val="3600"/>
              <a:buFont typeface="Arial"/>
              <a:buNone/>
            </a:pPr>
            <a:r>
              <a:rPr lang="en-US" sz="5400" b="1" i="0" u="none" strike="noStrike" cap="none" dirty="0">
                <a:solidFill>
                  <a:srgbClr val="524835"/>
                </a:solidFill>
                <a:latin typeface="Arial" panose="020B0604020202020204" pitchFamily="34" charset="0"/>
                <a:ea typeface="Rubik"/>
                <a:cs typeface="Arial" panose="020B0604020202020204" pitchFamily="34" charset="0"/>
                <a:sym typeface="Rubik"/>
              </a:rPr>
              <a:t> </a:t>
            </a:r>
            <a:endParaRPr sz="2400" b="0" i="0" u="none" strike="noStrike" cap="none" dirty="0">
              <a:solidFill>
                <a:srgbClr val="000000"/>
              </a:solidFill>
              <a:latin typeface="Arial"/>
              <a:ea typeface="Arial"/>
              <a:cs typeface="Arial"/>
              <a:sym typeface="Arial"/>
            </a:endParaRPr>
          </a:p>
          <a:p>
            <a:pPr marL="0" marR="0" lvl="0" indent="0" algn="ctr" rtl="1">
              <a:lnSpc>
                <a:spcPct val="165416"/>
              </a:lnSpc>
              <a:spcBef>
                <a:spcPts val="0"/>
              </a:spcBef>
              <a:spcAft>
                <a:spcPts val="0"/>
              </a:spcAft>
              <a:buClr>
                <a:srgbClr val="000000"/>
              </a:buClr>
              <a:buSzPts val="3600"/>
              <a:buFont typeface="Arial"/>
              <a:buNone/>
            </a:pPr>
            <a:r>
              <a:rPr lang="en-US" sz="5400" i="0" u="none" strike="noStrike" cap="none" dirty="0">
                <a:solidFill>
                  <a:srgbClr val="2E2424"/>
                </a:solidFill>
                <a:latin typeface="Arial" panose="020B0604020202020204" pitchFamily="34" charset="0"/>
                <a:ea typeface="Rubik"/>
                <a:cs typeface="Arial" panose="020B0604020202020204" pitchFamily="34" charset="0"/>
                <a:sym typeface="Rubik"/>
              </a:rPr>
              <a:t> לחיות </a:t>
            </a:r>
            <a:r>
              <a:rPr lang="en-US" sz="7200" b="1" i="0" u="none" strike="noStrike" cap="none" dirty="0">
                <a:solidFill>
                  <a:schemeClr val="accent6"/>
                </a:solidFill>
                <a:latin typeface="Arial" panose="020B0604020202020204" pitchFamily="34" charset="0"/>
                <a:ea typeface="Rubik"/>
                <a:cs typeface="Arial" panose="020B0604020202020204" pitchFamily="34" charset="0"/>
                <a:sym typeface="Rubik"/>
              </a:rPr>
              <a:t>בהווה</a:t>
            </a:r>
            <a:endParaRPr sz="2400" b="1" i="0" u="none" strike="noStrike" cap="none" dirty="0">
              <a:solidFill>
                <a:schemeClr val="accent6"/>
              </a:solidFill>
              <a:sym typeface="Arial"/>
            </a:endParaRPr>
          </a:p>
          <a:p>
            <a:pPr marL="0" marR="0" lvl="0" indent="0" algn="ctr" rtl="1">
              <a:lnSpc>
                <a:spcPct val="165416"/>
              </a:lnSpc>
              <a:spcBef>
                <a:spcPts val="0"/>
              </a:spcBef>
              <a:spcAft>
                <a:spcPts val="0"/>
              </a:spcAft>
              <a:buClr>
                <a:srgbClr val="000000"/>
              </a:buClr>
              <a:buSzPts val="3600"/>
              <a:buFont typeface="Arial"/>
              <a:buNone/>
            </a:pPr>
            <a:r>
              <a:rPr lang="en-US" sz="5400" i="0" u="none" strike="noStrike" cap="none" dirty="0">
                <a:solidFill>
                  <a:srgbClr val="2E2424"/>
                </a:solidFill>
                <a:latin typeface="Arial" panose="020B0604020202020204" pitchFamily="34" charset="0"/>
                <a:ea typeface="Rubik"/>
                <a:cs typeface="Arial" panose="020B0604020202020204" pitchFamily="34" charset="0"/>
                <a:sym typeface="Rubik"/>
              </a:rPr>
              <a:t> מבלי לדאוג </a:t>
            </a:r>
            <a:r>
              <a:rPr lang="en-US" sz="7200" b="1" dirty="0">
                <a:solidFill>
                  <a:schemeClr val="accent6"/>
                </a:solidFill>
                <a:latin typeface="Arial" panose="020B0604020202020204" pitchFamily="34" charset="0"/>
                <a:ea typeface="Rubik"/>
                <a:cs typeface="Arial" panose="020B0604020202020204" pitchFamily="34" charset="0"/>
                <a:sym typeface="Rubik"/>
              </a:rPr>
              <a:t>לעתיד</a:t>
            </a:r>
            <a:endParaRPr sz="7200" b="1" dirty="0">
              <a:solidFill>
                <a:schemeClr val="accent6"/>
              </a:solidFill>
              <a:latin typeface="Arial" panose="020B0604020202020204" pitchFamily="34" charset="0"/>
              <a:ea typeface="Rubik"/>
              <a:cs typeface="Arial" panose="020B0604020202020204" pitchFamily="34" charset="0"/>
            </a:endParaRPr>
          </a:p>
          <a:p>
            <a:pPr marL="0" marR="0" lvl="0" indent="0" algn="ctr" rtl="0">
              <a:lnSpc>
                <a:spcPct val="106694"/>
              </a:lnSpc>
              <a:spcBef>
                <a:spcPts val="0"/>
              </a:spcBef>
              <a:spcAft>
                <a:spcPts val="0"/>
              </a:spcAft>
              <a:buClr>
                <a:srgbClr val="000000"/>
              </a:buClr>
              <a:buSzPts val="3600"/>
              <a:buFont typeface="Arial"/>
              <a:buNone/>
            </a:pPr>
            <a:endParaRPr sz="5400" b="1" i="0" u="none" strike="noStrike" cap="none" dirty="0">
              <a:solidFill>
                <a:srgbClr val="3762CC"/>
              </a:solidFill>
              <a:latin typeface="Arial" panose="020B0604020202020204" pitchFamily="34" charset="0"/>
              <a:ea typeface="Rubik"/>
              <a:cs typeface="Arial" panose="020B0604020202020204" pitchFamily="34" charset="0"/>
              <a:sym typeface="Rubik"/>
            </a:endParaRPr>
          </a:p>
        </p:txBody>
      </p:sp>
      <p:pic>
        <p:nvPicPr>
          <p:cNvPr id="4" name="Picture 3">
            <a:extLst>
              <a:ext uri="{FF2B5EF4-FFF2-40B4-BE49-F238E27FC236}">
                <a16:creationId xmlns:a16="http://schemas.microsoft.com/office/drawing/2014/main" id="{2E14B848-23E2-F329-2AE8-57B70BCFEF5E}"/>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765702" y="4028900"/>
            <a:ext cx="8186057" cy="6139543"/>
          </a:xfrm>
          <a:prstGeom prst="rect">
            <a:avLst/>
          </a:prstGeom>
        </p:spPr>
      </p:pic>
    </p:spTree>
    <p:extLst>
      <p:ext uri="{BB962C8B-B14F-4D97-AF65-F5344CB8AC3E}">
        <p14:creationId xmlns:p14="http://schemas.microsoft.com/office/powerpoint/2010/main" val="24697897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2389A-2E73-A3C4-53C4-0B058D621DC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34DBAC3-C829-5F0A-B1CD-B81B8DC32464}"/>
              </a:ext>
            </a:extLst>
          </p:cNvPr>
          <p:cNvSpPr txBox="1"/>
          <p:nvPr/>
        </p:nvSpPr>
        <p:spPr>
          <a:xfrm>
            <a:off x="5961888" y="1229529"/>
            <a:ext cx="9144000" cy="1015663"/>
          </a:xfrm>
          <a:prstGeom prst="rect">
            <a:avLst/>
          </a:prstGeom>
          <a:noFill/>
        </p:spPr>
        <p:txBody>
          <a:bodyPr wrap="square">
            <a:spAutoFit/>
          </a:bodyPr>
          <a:lstStyle/>
          <a:p>
            <a:r>
              <a:rPr lang="he-IL" sz="6000" b="1" dirty="0">
                <a:solidFill>
                  <a:schemeClr val="bg2"/>
                </a:solidFill>
              </a:rPr>
              <a:t>פסיכולוגיה של צרכנות </a:t>
            </a:r>
          </a:p>
        </p:txBody>
      </p:sp>
      <p:pic>
        <p:nvPicPr>
          <p:cNvPr id="6" name="Picture 5" descr="כתבה: זינוק של 40% במכירות ליפסטיק מאז פרוץ המלחמה">
            <a:extLst>
              <a:ext uri="{FF2B5EF4-FFF2-40B4-BE49-F238E27FC236}">
                <a16:creationId xmlns:a16="http://schemas.microsoft.com/office/drawing/2014/main" id="{EB23CA11-2405-9A92-FAA1-D512450E0D3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5010" y="2865120"/>
            <a:ext cx="7673756" cy="6507480"/>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62F5DF9A-1654-FE0B-57CA-8D67F13AA572}"/>
              </a:ext>
            </a:extLst>
          </p:cNvPr>
          <p:cNvSpPr txBox="1"/>
          <p:nvPr/>
        </p:nvSpPr>
        <p:spPr>
          <a:xfrm>
            <a:off x="10533888" y="3579703"/>
            <a:ext cx="6370320" cy="5078313"/>
          </a:xfrm>
          <a:prstGeom prst="rect">
            <a:avLst/>
          </a:prstGeom>
          <a:noFill/>
        </p:spPr>
        <p:txBody>
          <a:bodyPr wrap="square">
            <a:spAutoFit/>
          </a:bodyPr>
          <a:lstStyle/>
          <a:p>
            <a:pPr algn="ctr" rtl="1"/>
            <a:r>
              <a:rPr lang="he-IL" sz="6000" b="1" dirty="0">
                <a:solidFill>
                  <a:srgbClr val="C00000"/>
                </a:solidFill>
              </a:rPr>
              <a:t>"אפקט הליפסטיק"  </a:t>
            </a:r>
            <a:r>
              <a:rPr lang="en-US" sz="6000" b="1" dirty="0">
                <a:solidFill>
                  <a:srgbClr val="C00000"/>
                </a:solidFill>
              </a:rPr>
              <a:t>Lipstick Effect</a:t>
            </a:r>
            <a:endParaRPr lang="he-IL" sz="6000" b="1" dirty="0">
              <a:solidFill>
                <a:srgbClr val="C00000"/>
              </a:solidFill>
            </a:endParaRPr>
          </a:p>
          <a:p>
            <a:pPr algn="ctr" rtl="1"/>
            <a:endParaRPr lang="he-IL" sz="6000" b="1" dirty="0">
              <a:solidFill>
                <a:schemeClr val="bg2"/>
              </a:solidFill>
            </a:endParaRPr>
          </a:p>
          <a:p>
            <a:pPr algn="ctr" rtl="1"/>
            <a:r>
              <a:rPr lang="he-IL" sz="4800" b="1" dirty="0">
                <a:solidFill>
                  <a:schemeClr val="bg2"/>
                </a:solidFill>
              </a:rPr>
              <a:t>כאשר אנשים מקצצים בהוצאות גדולות הם עדיין קונים מותרות</a:t>
            </a:r>
            <a:endParaRPr lang="he-IL" sz="6000" b="1" dirty="0">
              <a:solidFill>
                <a:schemeClr val="bg2"/>
              </a:solidFill>
            </a:endParaRPr>
          </a:p>
        </p:txBody>
      </p:sp>
    </p:spTree>
    <p:extLst>
      <p:ext uri="{BB962C8B-B14F-4D97-AF65-F5344CB8AC3E}">
        <p14:creationId xmlns:p14="http://schemas.microsoft.com/office/powerpoint/2010/main" val="29541228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5DAA5AE-F7B1-4E2D-3305-97C342ACBB58}"/>
              </a:ext>
            </a:extLst>
          </p:cNvPr>
          <p:cNvSpPr txBox="1"/>
          <p:nvPr/>
        </p:nvSpPr>
        <p:spPr>
          <a:xfrm>
            <a:off x="6342344" y="1746740"/>
            <a:ext cx="10147336" cy="2246769"/>
          </a:xfrm>
          <a:prstGeom prst="rect">
            <a:avLst/>
          </a:prstGeom>
          <a:noFill/>
        </p:spPr>
        <p:txBody>
          <a:bodyPr wrap="square">
            <a:spAutoFit/>
          </a:bodyPr>
          <a:lstStyle/>
          <a:p>
            <a:pPr algn="ctr" rtl="1"/>
            <a:r>
              <a:rPr lang="he-IL" sz="4800" b="1" dirty="0">
                <a:solidFill>
                  <a:srgbClr val="C00000"/>
                </a:solidFill>
              </a:rPr>
              <a:t>אפקט הפיצוי </a:t>
            </a:r>
          </a:p>
          <a:p>
            <a:pPr algn="ctr" rtl="1"/>
            <a:r>
              <a:rPr lang="en-US" sz="4800" b="1" dirty="0">
                <a:solidFill>
                  <a:srgbClr val="C00000"/>
                </a:solidFill>
              </a:rPr>
              <a:t>The Compensation Effect</a:t>
            </a:r>
            <a:endParaRPr lang="he-IL" sz="4800" b="1" dirty="0">
              <a:solidFill>
                <a:schemeClr val="bg2"/>
              </a:solidFill>
            </a:endParaRPr>
          </a:p>
          <a:p>
            <a:pPr algn="ctr" rtl="1"/>
            <a:r>
              <a:rPr lang="he-IL" sz="4000" b="1" dirty="0">
                <a:solidFill>
                  <a:schemeClr val="bg2"/>
                </a:solidFill>
              </a:rPr>
              <a:t> </a:t>
            </a:r>
            <a:endParaRPr lang="he-IL" sz="4800" b="1" dirty="0">
              <a:solidFill>
                <a:schemeClr val="bg2"/>
              </a:solidFill>
            </a:endParaRPr>
          </a:p>
        </p:txBody>
      </p:sp>
      <p:pic>
        <p:nvPicPr>
          <p:cNvPr id="5" name="Picture 4">
            <a:extLst>
              <a:ext uri="{FF2B5EF4-FFF2-40B4-BE49-F238E27FC236}">
                <a16:creationId xmlns:a16="http://schemas.microsoft.com/office/drawing/2014/main" id="{5E431A3D-9F22-F6D4-D797-C0F8EE852989}"/>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975360" y="2270420"/>
            <a:ext cx="8493760" cy="6370320"/>
          </a:xfrm>
          <a:prstGeom prst="rect">
            <a:avLst/>
          </a:prstGeom>
        </p:spPr>
      </p:pic>
      <p:sp>
        <p:nvSpPr>
          <p:cNvPr id="8" name="TextBox 7">
            <a:extLst>
              <a:ext uri="{FF2B5EF4-FFF2-40B4-BE49-F238E27FC236}">
                <a16:creationId xmlns:a16="http://schemas.microsoft.com/office/drawing/2014/main" id="{8AB70501-B4A4-A5AE-CE7B-75E52F65E6EB}"/>
              </a:ext>
            </a:extLst>
          </p:cNvPr>
          <p:cNvSpPr txBox="1"/>
          <p:nvPr/>
        </p:nvSpPr>
        <p:spPr>
          <a:xfrm>
            <a:off x="8838710" y="3993509"/>
            <a:ext cx="5590032" cy="3671583"/>
          </a:xfrm>
          <a:prstGeom prst="rect">
            <a:avLst/>
          </a:prstGeom>
          <a:noFill/>
        </p:spPr>
        <p:txBody>
          <a:bodyPr wrap="square">
            <a:spAutoFit/>
          </a:bodyPr>
          <a:lstStyle/>
          <a:p>
            <a:pPr algn="ctr" rtl="1">
              <a:lnSpc>
                <a:spcPct val="150000"/>
              </a:lnSpc>
            </a:pPr>
            <a:r>
              <a:rPr lang="he-IL" sz="4000" dirty="0">
                <a:solidFill>
                  <a:schemeClr val="bg2"/>
                </a:solidFill>
              </a:rPr>
              <a:t>נטייה להשתמש בקניות כדי להתנחם ולפצות על מתח נפשי, תסכול או רגשות שליליים.</a:t>
            </a:r>
          </a:p>
        </p:txBody>
      </p:sp>
    </p:spTree>
    <p:extLst>
      <p:ext uri="{BB962C8B-B14F-4D97-AF65-F5344CB8AC3E}">
        <p14:creationId xmlns:p14="http://schemas.microsoft.com/office/powerpoint/2010/main" val="2185825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26BAF-33D9-4517-5776-CC3B391C4994}"/>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64477013-B129-8AB8-3581-6C6F9FECAA31}"/>
              </a:ext>
            </a:extLst>
          </p:cNvPr>
          <p:cNvSpPr txBox="1"/>
          <p:nvPr/>
        </p:nvSpPr>
        <p:spPr>
          <a:xfrm>
            <a:off x="4070332" y="972079"/>
            <a:ext cx="10147336" cy="1015663"/>
          </a:xfrm>
          <a:prstGeom prst="rect">
            <a:avLst/>
          </a:prstGeom>
          <a:noFill/>
        </p:spPr>
        <p:txBody>
          <a:bodyPr wrap="square">
            <a:spAutoFit/>
          </a:bodyPr>
          <a:lstStyle/>
          <a:p>
            <a:pPr algn="ctr" rtl="1"/>
            <a:r>
              <a:rPr lang="he-IL" sz="6000" b="1" dirty="0">
                <a:solidFill>
                  <a:srgbClr val="C00000"/>
                </a:solidFill>
              </a:rPr>
              <a:t>קניות, דופמין ופיצוי רגשי</a:t>
            </a:r>
            <a:endParaRPr lang="he-IL" sz="4800" b="1" dirty="0">
              <a:solidFill>
                <a:srgbClr val="C00000"/>
              </a:solidFill>
            </a:endParaRPr>
          </a:p>
        </p:txBody>
      </p:sp>
      <p:sp>
        <p:nvSpPr>
          <p:cNvPr id="15" name="TextBox 14">
            <a:extLst>
              <a:ext uri="{FF2B5EF4-FFF2-40B4-BE49-F238E27FC236}">
                <a16:creationId xmlns:a16="http://schemas.microsoft.com/office/drawing/2014/main" id="{949E861B-FAFA-7256-5559-FCBED2AAE735}"/>
              </a:ext>
            </a:extLst>
          </p:cNvPr>
          <p:cNvSpPr txBox="1"/>
          <p:nvPr/>
        </p:nvSpPr>
        <p:spPr>
          <a:xfrm>
            <a:off x="3735052" y="1873547"/>
            <a:ext cx="10147336" cy="1015663"/>
          </a:xfrm>
          <a:prstGeom prst="rect">
            <a:avLst/>
          </a:prstGeom>
          <a:noFill/>
        </p:spPr>
        <p:txBody>
          <a:bodyPr wrap="square">
            <a:spAutoFit/>
          </a:bodyPr>
          <a:lstStyle/>
          <a:p>
            <a:pPr algn="ctr" rtl="1"/>
            <a:r>
              <a:rPr lang="he-IL" sz="6000" b="1" dirty="0">
                <a:solidFill>
                  <a:srgbClr val="C00000"/>
                </a:solidFill>
              </a:rPr>
              <a:t>קניות מעלות דופמין</a:t>
            </a:r>
            <a:endParaRPr lang="he-IL" sz="4800" b="1" dirty="0">
              <a:solidFill>
                <a:srgbClr val="C00000"/>
              </a:solidFill>
            </a:endParaRPr>
          </a:p>
        </p:txBody>
      </p:sp>
      <p:sp>
        <p:nvSpPr>
          <p:cNvPr id="12" name="TextBox 11">
            <a:extLst>
              <a:ext uri="{FF2B5EF4-FFF2-40B4-BE49-F238E27FC236}">
                <a16:creationId xmlns:a16="http://schemas.microsoft.com/office/drawing/2014/main" id="{5B3DC39C-517C-AD22-0109-16BA13B445D7}"/>
              </a:ext>
            </a:extLst>
          </p:cNvPr>
          <p:cNvSpPr txBox="1"/>
          <p:nvPr/>
        </p:nvSpPr>
        <p:spPr>
          <a:xfrm>
            <a:off x="9978636" y="7791423"/>
            <a:ext cx="4870674" cy="1015663"/>
          </a:xfrm>
          <a:prstGeom prst="rect">
            <a:avLst/>
          </a:prstGeom>
          <a:noFill/>
        </p:spPr>
        <p:txBody>
          <a:bodyPr wrap="square">
            <a:spAutoFit/>
          </a:bodyPr>
          <a:lstStyle/>
          <a:p>
            <a:r>
              <a:rPr lang="he-IL" sz="4800" b="1" dirty="0">
                <a:solidFill>
                  <a:schemeClr val="bg2"/>
                </a:solidFill>
              </a:rPr>
              <a:t>אשליה</a:t>
            </a:r>
            <a:r>
              <a:rPr lang="he-IL" sz="6000" b="1" dirty="0">
                <a:solidFill>
                  <a:schemeClr val="bg2"/>
                </a:solidFill>
              </a:rPr>
              <a:t> </a:t>
            </a:r>
            <a:r>
              <a:rPr lang="he-IL" sz="4800" b="1" dirty="0">
                <a:solidFill>
                  <a:schemeClr val="bg2"/>
                </a:solidFill>
              </a:rPr>
              <a:t>של</a:t>
            </a:r>
            <a:r>
              <a:rPr lang="he-IL" sz="6000" b="1" dirty="0">
                <a:solidFill>
                  <a:schemeClr val="bg2"/>
                </a:solidFill>
              </a:rPr>
              <a:t> </a:t>
            </a:r>
            <a:r>
              <a:rPr lang="he-IL" sz="4800" b="1" dirty="0">
                <a:solidFill>
                  <a:schemeClr val="bg2"/>
                </a:solidFill>
              </a:rPr>
              <a:t>שליטה</a:t>
            </a:r>
          </a:p>
        </p:txBody>
      </p:sp>
      <p:sp>
        <p:nvSpPr>
          <p:cNvPr id="7" name="TextBox 6">
            <a:extLst>
              <a:ext uri="{FF2B5EF4-FFF2-40B4-BE49-F238E27FC236}">
                <a16:creationId xmlns:a16="http://schemas.microsoft.com/office/drawing/2014/main" id="{1B101715-4477-AC65-D2F1-12B4CCC80FC4}"/>
              </a:ext>
            </a:extLst>
          </p:cNvPr>
          <p:cNvSpPr txBox="1"/>
          <p:nvPr/>
        </p:nvSpPr>
        <p:spPr>
          <a:xfrm>
            <a:off x="997527" y="7997954"/>
            <a:ext cx="6970314" cy="830997"/>
          </a:xfrm>
          <a:prstGeom prst="rect">
            <a:avLst/>
          </a:prstGeom>
          <a:noFill/>
        </p:spPr>
        <p:txBody>
          <a:bodyPr wrap="square">
            <a:spAutoFit/>
          </a:bodyPr>
          <a:lstStyle/>
          <a:p>
            <a:pPr algn="r" rtl="1"/>
            <a:r>
              <a:rPr lang="he-IL" sz="4800" b="1" dirty="0">
                <a:solidFill>
                  <a:schemeClr val="bg2"/>
                </a:solidFill>
              </a:rPr>
              <a:t>נחמה מהירה (סיפוק מיידי) </a:t>
            </a:r>
          </a:p>
        </p:txBody>
      </p:sp>
      <p:pic>
        <p:nvPicPr>
          <p:cNvPr id="11" name="Picture 10">
            <a:extLst>
              <a:ext uri="{FF2B5EF4-FFF2-40B4-BE49-F238E27FC236}">
                <a16:creationId xmlns:a16="http://schemas.microsoft.com/office/drawing/2014/main" id="{EEBCEF63-CCFB-470B-8269-B8AAA2159ED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78635" y="3612405"/>
            <a:ext cx="4870675" cy="3897929"/>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BCE2F570-D86D-A78E-1C11-59F2705701A4}"/>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78138" y="3790678"/>
            <a:ext cx="4870673" cy="38979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2230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שעון יוקרתי ב- 5000 ש&quot;ח מול שעון פשוט של 50 ש&quot;ח">
            <a:extLst>
              <a:ext uri="{FF2B5EF4-FFF2-40B4-BE49-F238E27FC236}">
                <a16:creationId xmlns:a16="http://schemas.microsoft.com/office/drawing/2014/main" id="{E7E34D69-EC7E-3D59-B74D-E7D4601E45C2}"/>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4056742" y="713013"/>
            <a:ext cx="8788401" cy="6591301"/>
          </a:xfrm>
          <a:prstGeom prst="rect">
            <a:avLst/>
          </a:prstGeom>
        </p:spPr>
      </p:pic>
      <p:sp>
        <p:nvSpPr>
          <p:cNvPr id="9" name="TextBox 8">
            <a:extLst>
              <a:ext uri="{FF2B5EF4-FFF2-40B4-BE49-F238E27FC236}">
                <a16:creationId xmlns:a16="http://schemas.microsoft.com/office/drawing/2014/main" id="{56ADE77A-64A5-9F94-3A2C-80F11D17253F}"/>
              </a:ext>
            </a:extLst>
          </p:cNvPr>
          <p:cNvSpPr txBox="1"/>
          <p:nvPr/>
        </p:nvSpPr>
        <p:spPr>
          <a:xfrm>
            <a:off x="3878942" y="7587342"/>
            <a:ext cx="9144000" cy="1015663"/>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he-IL" sz="6000" b="1" i="0" u="none" strike="noStrike" kern="0" cap="none" spc="0" normalizeH="0" baseline="0" noProof="0" dirty="0">
                <a:ln>
                  <a:noFill/>
                </a:ln>
                <a:solidFill>
                  <a:srgbClr val="C00000"/>
                </a:solidFill>
                <a:effectLst/>
                <a:uLnTx/>
                <a:uFillTx/>
                <a:latin typeface="Arial"/>
                <a:cs typeface="Arial"/>
                <a:sym typeface="Arial"/>
              </a:rPr>
              <a:t>צריכה ראוותנית </a:t>
            </a:r>
            <a:endParaRPr kumimoji="0" lang="he-IL" sz="4800" b="1" i="0" u="none" strike="noStrike" kern="0" cap="none" spc="0" normalizeH="0" baseline="0" noProof="0" dirty="0">
              <a:ln>
                <a:noFill/>
              </a:ln>
              <a:solidFill>
                <a:srgbClr val="C00000"/>
              </a:solidFill>
              <a:effectLst/>
              <a:uLnTx/>
              <a:uFillTx/>
              <a:latin typeface="Arial"/>
              <a:cs typeface="Arial"/>
              <a:sym typeface="Arial"/>
            </a:endParaRPr>
          </a:p>
        </p:txBody>
      </p:sp>
      <p:sp>
        <p:nvSpPr>
          <p:cNvPr id="2" name="TextBox 1">
            <a:extLst>
              <a:ext uri="{FF2B5EF4-FFF2-40B4-BE49-F238E27FC236}">
                <a16:creationId xmlns:a16="http://schemas.microsoft.com/office/drawing/2014/main" id="{D3F8C1DC-B068-FBCE-8DDA-4236F9F8C787}"/>
              </a:ext>
            </a:extLst>
          </p:cNvPr>
          <p:cNvSpPr txBox="1"/>
          <p:nvPr/>
        </p:nvSpPr>
        <p:spPr>
          <a:xfrm>
            <a:off x="3186546" y="8687459"/>
            <a:ext cx="11027887" cy="830997"/>
          </a:xfrm>
          <a:prstGeom prst="rect">
            <a:avLst/>
          </a:prstGeom>
          <a:noFill/>
        </p:spPr>
        <p:txBody>
          <a:bodyPr wrap="square">
            <a:spAutoFit/>
          </a:bodyPr>
          <a:lstStyle/>
          <a:p>
            <a:pPr lvl="0" algn="ctr" rtl="1">
              <a:defRPr/>
            </a:pPr>
            <a:r>
              <a:rPr lang="he-IL" sz="4800" dirty="0">
                <a:solidFill>
                  <a:schemeClr val="bg2"/>
                </a:solidFill>
              </a:rPr>
              <a:t>להפגין עושר, הצלחה חברתית ומעמד גבוה</a:t>
            </a:r>
          </a:p>
        </p:txBody>
      </p:sp>
    </p:spTree>
    <p:extLst>
      <p:ext uri="{BB962C8B-B14F-4D97-AF65-F5344CB8AC3E}">
        <p14:creationId xmlns:p14="http://schemas.microsoft.com/office/powerpoint/2010/main" val="280315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9"/>
          <p:cNvSpPr txBox="1">
            <a:spLocks noGrp="1"/>
          </p:cNvSpPr>
          <p:nvPr>
            <p:ph type="title" idx="4294967295"/>
          </p:nvPr>
        </p:nvSpPr>
        <p:spPr>
          <a:xfrm>
            <a:off x="4191000" y="1866900"/>
            <a:ext cx="8534400" cy="1015622"/>
          </a:xfrm>
          <a:prstGeom prst="rect">
            <a:avLst/>
          </a:prstGeom>
          <a:noFill/>
          <a:ln>
            <a:noFill/>
          </a:ln>
        </p:spPr>
        <p:txBody>
          <a:bodyPr spcFirstLastPara="1" wrap="square" lIns="91425" tIns="45700" rIns="91425" bIns="45700" anchor="t" anchorCtr="0">
            <a:spAutoFit/>
          </a:bodyPr>
          <a:lstStyle/>
          <a:p>
            <a:pPr marL="0" marR="0" lvl="0" indent="0" rtl="1">
              <a:lnSpc>
                <a:spcPct val="100000"/>
              </a:lnSpc>
              <a:spcBef>
                <a:spcPts val="0"/>
              </a:spcBef>
              <a:spcAft>
                <a:spcPts val="0"/>
              </a:spcAft>
              <a:buClr>
                <a:schemeClr val="dk1"/>
              </a:buClr>
              <a:buSzPts val="6600"/>
              <a:buFont typeface="Rubik"/>
              <a:buNone/>
            </a:pPr>
            <a:r>
              <a:rPr lang="he-IL" sz="6000" b="1" dirty="0">
                <a:solidFill>
                  <a:schemeClr val="bg2"/>
                </a:solidFill>
                <a:latin typeface="Arial" panose="020B0604020202020204" pitchFamily="34" charset="0"/>
                <a:cs typeface="Arial" panose="020B0604020202020204" pitchFamily="34" charset="0"/>
              </a:rPr>
              <a:t>בואו נבדוק את עצמנו</a:t>
            </a:r>
            <a:endParaRPr sz="6000" b="1" dirty="0">
              <a:solidFill>
                <a:schemeClr val="bg2"/>
              </a:solidFill>
              <a:latin typeface="Arial" panose="020B0604020202020204" pitchFamily="34" charset="0"/>
              <a:cs typeface="Arial" panose="020B0604020202020204" pitchFamily="34" charset="0"/>
            </a:endParaRPr>
          </a:p>
        </p:txBody>
      </p:sp>
      <p:sp>
        <p:nvSpPr>
          <p:cNvPr id="190" name="Google Shape;190;p9">
            <a:extLst>
              <a:ext uri="{C183D7F6-B498-43B3-948B-1728B52AA6E4}">
                <adec:decorative xmlns:adec="http://schemas.microsoft.com/office/drawing/2017/decorative" val="1"/>
              </a:ext>
            </a:extLst>
          </p:cNvPr>
          <p:cNvSpPr/>
          <p:nvPr/>
        </p:nvSpPr>
        <p:spPr>
          <a:xfrm>
            <a:off x="4191000" y="3494730"/>
            <a:ext cx="10194778" cy="6792270"/>
          </a:xfrm>
          <a:custGeom>
            <a:avLst/>
            <a:gdLst/>
            <a:ahLst/>
            <a:cxnLst/>
            <a:rect l="l" t="t" r="r" b="b"/>
            <a:pathLst>
              <a:path w="7953716" h="5299163" extrusionOk="0">
                <a:moveTo>
                  <a:pt x="0" y="0"/>
                </a:moveTo>
                <a:lnTo>
                  <a:pt x="7953716" y="0"/>
                </a:lnTo>
                <a:lnTo>
                  <a:pt x="7953716" y="5299163"/>
                </a:lnTo>
                <a:lnTo>
                  <a:pt x="0" y="5299163"/>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0"/>
          <p:cNvSpPr txBox="1"/>
          <p:nvPr/>
        </p:nvSpPr>
        <p:spPr>
          <a:xfrm>
            <a:off x="1378371" y="522323"/>
            <a:ext cx="13818961" cy="1354217"/>
          </a:xfrm>
          <a:prstGeom prst="rect">
            <a:avLst/>
          </a:prstGeom>
          <a:noFill/>
          <a:ln>
            <a:noFill/>
          </a:ln>
        </p:spPr>
        <p:txBody>
          <a:bodyPr spcFirstLastPara="1" wrap="square" lIns="0" tIns="0" rIns="0" bIns="0" anchor="t" anchorCtr="0">
            <a:spAutoFit/>
          </a:bodyPr>
          <a:lstStyle/>
          <a:p>
            <a:pPr marL="0" marR="0" lvl="0" indent="0" algn="ctr" defTabSz="914400" rtl="1" eaLnBrk="1" fontAlgn="auto" latinLnBrk="0" hangingPunct="1">
              <a:lnSpc>
                <a:spcPct val="200431"/>
              </a:lnSpc>
              <a:spcBef>
                <a:spcPts val="0"/>
              </a:spcBef>
              <a:spcAft>
                <a:spcPts val="0"/>
              </a:spcAft>
              <a:buClr>
                <a:srgbClr val="000000"/>
              </a:buClr>
              <a:buSzPts val="4400"/>
              <a:buFont typeface="Arial"/>
              <a:buNone/>
              <a:tabLst/>
              <a:defRPr/>
            </a:pPr>
            <a:r>
              <a:rPr kumimoji="0" lang="he-IL" sz="4400" b="0" i="0" u="none" strike="noStrike" kern="0" cap="none" spc="0" normalizeH="0" baseline="0" noProof="0" dirty="0">
                <a:ln>
                  <a:noFill/>
                </a:ln>
                <a:solidFill>
                  <a:srgbClr val="000000"/>
                </a:solidFill>
                <a:effectLst/>
                <a:uLnTx/>
                <a:uFillTx/>
                <a:latin typeface="Arial" panose="020B0604020202020204" pitchFamily="34" charset="0"/>
                <a:ea typeface="Rubik"/>
                <a:cs typeface="Arial" panose="020B0604020202020204" pitchFamily="34" charset="0"/>
                <a:sym typeface="Rubik"/>
              </a:rPr>
              <a:t> מה הוא המושג המתאים?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7" name="Google Shape;197;p10"/>
          <p:cNvSpPr txBox="1"/>
          <p:nvPr/>
        </p:nvSpPr>
        <p:spPr>
          <a:xfrm>
            <a:off x="2284888" y="2144723"/>
            <a:ext cx="8450836" cy="3323987"/>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spcFirstLastPara="1" wrap="square" lIns="0" tIns="0" rIns="0" bIns="0" anchor="t" anchorCtr="0">
            <a:spAutoFit/>
          </a:bodyPr>
          <a:lstStyle/>
          <a:p>
            <a:pPr marL="0" marR="0" lvl="0" indent="0" algn="ctr" defTabSz="914400" rtl="1" eaLnBrk="1" fontAlgn="auto" latinLnBrk="0" hangingPunct="1">
              <a:lnSpc>
                <a:spcPct val="150000"/>
              </a:lnSpc>
              <a:spcBef>
                <a:spcPts val="0"/>
              </a:spcBef>
              <a:spcAft>
                <a:spcPts val="0"/>
              </a:spcAft>
              <a:buClr>
                <a:srgbClr val="000000"/>
              </a:buClr>
              <a:buSzPts val="4000"/>
              <a:buFont typeface="Arial"/>
              <a:buNone/>
              <a:tabLst/>
              <a:defRPr/>
            </a:pPr>
            <a:r>
              <a:rPr kumimoji="0" lang="he-IL" sz="3600" b="0" i="0" u="none" strike="noStrike" kern="0" cap="none" spc="0" normalizeH="0" baseline="0" noProof="0" dirty="0">
                <a:ln>
                  <a:noFill/>
                </a:ln>
                <a:solidFill>
                  <a:srgbClr val="000000"/>
                </a:solidFill>
                <a:effectLst/>
                <a:uLnTx/>
                <a:uFillTx/>
                <a:latin typeface="Arial"/>
                <a:ea typeface="Arial"/>
                <a:cs typeface="Arial"/>
                <a:sym typeface="Arial"/>
              </a:rPr>
              <a:t>דנה חזרה מיום לימודים מתיש ומבאס במיוחד. </a:t>
            </a:r>
          </a:p>
          <a:p>
            <a:pPr marL="0" marR="0" lvl="0" indent="0" algn="ctr" defTabSz="914400" rtl="1" eaLnBrk="1" fontAlgn="auto" latinLnBrk="0" hangingPunct="1">
              <a:lnSpc>
                <a:spcPct val="150000"/>
              </a:lnSpc>
              <a:spcBef>
                <a:spcPts val="0"/>
              </a:spcBef>
              <a:spcAft>
                <a:spcPts val="0"/>
              </a:spcAft>
              <a:buClr>
                <a:srgbClr val="000000"/>
              </a:buClr>
              <a:buSzPts val="4000"/>
              <a:buFont typeface="Arial"/>
              <a:buNone/>
              <a:tabLst/>
              <a:defRPr/>
            </a:pPr>
            <a:r>
              <a:rPr kumimoji="0" lang="he-IL" sz="3600" b="0" i="0" u="none" strike="noStrike" kern="0" cap="none" spc="0" normalizeH="0" baseline="0" noProof="0" dirty="0">
                <a:ln>
                  <a:noFill/>
                </a:ln>
                <a:solidFill>
                  <a:srgbClr val="000000"/>
                </a:solidFill>
                <a:effectLst/>
                <a:uLnTx/>
                <a:uFillTx/>
                <a:latin typeface="Arial"/>
                <a:ea typeface="Arial"/>
                <a:cs typeface="Arial"/>
                <a:sym typeface="Arial"/>
              </a:rPr>
              <a:t>כדי להרגיש קצת יותר טוב, היא עצרה בדרך הביתה וקנתה לעצמה מילקשייק מושחת עם קצפת</a:t>
            </a:r>
          </a:p>
        </p:txBody>
      </p:sp>
      <p:cxnSp>
        <p:nvCxnSpPr>
          <p:cNvPr id="199" name="Google Shape;199;p10">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sp>
        <p:nvSpPr>
          <p:cNvPr id="200" name="Google Shape;200;p10"/>
          <p:cNvSpPr/>
          <p:nvPr/>
        </p:nvSpPr>
        <p:spPr>
          <a:xfrm>
            <a:off x="14519745" y="6821977"/>
            <a:ext cx="2971800" cy="1626152"/>
          </a:xfrm>
          <a:prstGeom prst="ellipse">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201" name="Google Shape;201;p10"/>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שמחה </a:t>
            </a:r>
            <a:endParaRPr sz="1400" b="0" i="0" u="none" strike="noStrike" cap="none" dirty="0">
              <a:solidFill>
                <a:srgbClr val="000000"/>
              </a:solidFill>
              <a:latin typeface="Arial"/>
              <a:ea typeface="Arial"/>
              <a:cs typeface="Arial"/>
              <a:sym typeface="Arial"/>
            </a:endParaRPr>
          </a:p>
        </p:txBody>
      </p:sp>
      <p:sp>
        <p:nvSpPr>
          <p:cNvPr id="202" name="Google Shape;202;p10"/>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אושר </a:t>
            </a:r>
            <a:endParaRPr sz="1400" b="0" i="0" u="none" strike="noStrike" cap="none" dirty="0">
              <a:solidFill>
                <a:srgbClr val="000000"/>
              </a:solidFill>
              <a:latin typeface="Arial"/>
              <a:ea typeface="Arial"/>
              <a:cs typeface="Arial"/>
              <a:sym typeface="Arial"/>
            </a:endParaRPr>
          </a:p>
        </p:txBody>
      </p:sp>
      <p:sp>
        <p:nvSpPr>
          <p:cNvPr id="203" name="Google Shape;203;p10"/>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he-IL" sz="44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אפקט הליפסטיק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04" name="Google Shape;204;p10"/>
          <p:cNvSpPr/>
          <p:nvPr/>
        </p:nvSpPr>
        <p:spPr>
          <a:xfrm>
            <a:off x="11279240" y="8169782"/>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he-IL" sz="44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אפקט הפיצוי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05" name="Google Shape;205;p10"/>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he-IL" sz="4400" b="0" i="0" u="none" strike="noStrike" kern="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קניה אימפולסיבית</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06" name="Google Shape;206;p10"/>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0CFE7F61-486C-51C9-ACA9-FEFD9848B85E}"/>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1404" y="2089264"/>
            <a:ext cx="4505928" cy="3379446"/>
          </a:xfrm>
          <a:prstGeom prst="rect">
            <a:avLst/>
          </a:prstGeom>
          <a:ln>
            <a:noFill/>
          </a:ln>
          <a:effectLst>
            <a:outerShdw blurRad="292100" dist="139700" dir="2700000" algn="tl" rotWithShape="0">
              <a:srgbClr val="333333">
                <a:alpha val="65000"/>
              </a:srgbClr>
            </a:outerShdw>
          </a:effectLst>
        </p:spPr>
      </p:pic>
      <p:pic>
        <p:nvPicPr>
          <p:cNvPr id="5" name="Picture 4" descr="תשובה נכונה: אפקט הפוצוי">
            <a:extLst>
              <a:ext uri="{FF2B5EF4-FFF2-40B4-BE49-F238E27FC236}">
                <a16:creationId xmlns:a16="http://schemas.microsoft.com/office/drawing/2014/main" id="{3052CB76-C237-88B9-E2D6-2319AB7333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18476" y="7717823"/>
            <a:ext cx="2828789" cy="22983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4" name="Google Shape;196;p10">
            <a:extLst>
              <a:ext uri="{FF2B5EF4-FFF2-40B4-BE49-F238E27FC236}">
                <a16:creationId xmlns:a16="http://schemas.microsoft.com/office/drawing/2014/main" id="{9B9100DF-61B5-C90D-A312-7CB686492D54}"/>
              </a:ext>
            </a:extLst>
          </p:cNvPr>
          <p:cNvSpPr txBox="1">
            <a:spLocks noGrp="1"/>
          </p:cNvSpPr>
          <p:nvPr>
            <p:ph type="title" idx="4294967295"/>
          </p:nvPr>
        </p:nvSpPr>
        <p:spPr>
          <a:xfrm>
            <a:off x="1378371" y="522323"/>
            <a:ext cx="13818961" cy="1354217"/>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200431"/>
              </a:lnSpc>
              <a:spcBef>
                <a:spcPts val="0"/>
              </a:spcBef>
              <a:spcAft>
                <a:spcPts val="0"/>
              </a:spcAft>
              <a:buClr>
                <a:srgbClr val="000000"/>
              </a:buClr>
              <a:buSzPts val="4400"/>
              <a:buFont typeface="Arial"/>
              <a:buNone/>
              <a:tabLst/>
              <a:defRPr/>
            </a:pPr>
            <a:r>
              <a:rPr kumimoji="0" lang="he-IL" sz="4400" b="0" i="0" u="none" strike="noStrike" kern="0" cap="none" spc="0" normalizeH="0" baseline="0" noProof="0" dirty="0">
                <a:ln>
                  <a:noFill/>
                </a:ln>
                <a:solidFill>
                  <a:srgbClr val="000000"/>
                </a:solidFill>
                <a:effectLst/>
                <a:uLnTx/>
                <a:uFillTx/>
                <a:latin typeface="Arial" panose="020B0604020202020204" pitchFamily="34" charset="0"/>
                <a:ea typeface="Rubik"/>
                <a:cs typeface="Arial" panose="020B0604020202020204" pitchFamily="34" charset="0"/>
                <a:sym typeface="Rubik"/>
              </a:rPr>
              <a:t> מה הוא המושג המתאים?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13" name="Google Shape;213;p11"/>
          <p:cNvSpPr txBox="1"/>
          <p:nvPr/>
        </p:nvSpPr>
        <p:spPr>
          <a:xfrm>
            <a:off x="2024742" y="2283325"/>
            <a:ext cx="8897194" cy="3323987"/>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spcFirstLastPara="1" wrap="square" lIns="0" tIns="0" rIns="0" bIns="0" anchor="t" anchorCtr="0">
            <a:spAutoFit/>
          </a:bodyPr>
          <a:lstStyle/>
          <a:p>
            <a:pPr algn="ctr" rtl="1">
              <a:lnSpc>
                <a:spcPct val="150000"/>
              </a:lnSpc>
              <a:buSzPts val="4000"/>
              <a:defRPr/>
            </a:pPr>
            <a:r>
              <a:rPr lang="he-IL" sz="3600" dirty="0">
                <a:sym typeface="Rubik"/>
              </a:rPr>
              <a:t>מירי ראתה בסטורי שכל החברות שלה יצאו יחד לסרט בלעדיה. למרות שהיא הייתה עייפה מאוד, היא מיד התלבשה ויצאה להצטרף אליהן </a:t>
            </a:r>
          </a:p>
          <a:p>
            <a:pPr algn="ctr" rtl="1">
              <a:lnSpc>
                <a:spcPct val="150000"/>
              </a:lnSpc>
              <a:buSzPts val="4000"/>
              <a:defRPr/>
            </a:pPr>
            <a:endParaRPr lang="he-IL" sz="3600" dirty="0"/>
          </a:p>
        </p:txBody>
      </p:sp>
      <p:sp>
        <p:nvSpPr>
          <p:cNvPr id="214" name="Google Shape;214;p11"/>
          <p:cNvSpPr/>
          <p:nvPr/>
        </p:nvSpPr>
        <p:spPr>
          <a:xfrm>
            <a:off x="14519745" y="6821977"/>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215" name="Google Shape;215;p11"/>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שמחה </a:t>
            </a:r>
            <a:endParaRPr sz="1400" b="0" i="0" u="none" strike="noStrike" cap="none" dirty="0">
              <a:solidFill>
                <a:srgbClr val="000000"/>
              </a:solidFill>
              <a:latin typeface="Arial"/>
              <a:ea typeface="Arial"/>
              <a:cs typeface="Arial"/>
              <a:sym typeface="Arial"/>
            </a:endParaRPr>
          </a:p>
        </p:txBody>
      </p:sp>
      <p:sp>
        <p:nvSpPr>
          <p:cNvPr id="216" name="Google Shape;216;p11"/>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אושר </a:t>
            </a:r>
            <a:endParaRPr sz="1400" b="0" i="0" u="none" strike="noStrike" cap="none" dirty="0">
              <a:solidFill>
                <a:srgbClr val="000000"/>
              </a:solidFill>
              <a:latin typeface="Arial"/>
              <a:ea typeface="Arial"/>
              <a:cs typeface="Arial"/>
              <a:sym typeface="Arial"/>
            </a:endParaRPr>
          </a:p>
        </p:txBody>
      </p:sp>
      <p:sp>
        <p:nvSpPr>
          <p:cNvPr id="217" name="Google Shape;217;p11"/>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הליפסטיק </a:t>
            </a:r>
            <a:endParaRPr sz="1400" b="0" i="0" u="none" strike="noStrike" cap="none" dirty="0">
              <a:solidFill>
                <a:srgbClr val="000000"/>
              </a:solidFill>
              <a:latin typeface="Arial"/>
              <a:ea typeface="Arial"/>
              <a:cs typeface="Arial"/>
              <a:sym typeface="Arial"/>
            </a:endParaRPr>
          </a:p>
        </p:txBody>
      </p:sp>
      <p:sp>
        <p:nvSpPr>
          <p:cNvPr id="218" name="Google Shape;218;p11"/>
          <p:cNvSpPr/>
          <p:nvPr/>
        </p:nvSpPr>
        <p:spPr>
          <a:xfrm>
            <a:off x="11279240" y="8169782"/>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הפיצוי </a:t>
            </a:r>
            <a:endParaRPr sz="1400" b="0" i="0" u="none" strike="noStrike" cap="none" dirty="0">
              <a:solidFill>
                <a:srgbClr val="000000"/>
              </a:solidFill>
              <a:latin typeface="Arial"/>
              <a:ea typeface="Arial"/>
              <a:cs typeface="Arial"/>
              <a:sym typeface="Arial"/>
            </a:endParaRPr>
          </a:p>
        </p:txBody>
      </p:sp>
      <p:sp>
        <p:nvSpPr>
          <p:cNvPr id="219" name="Google Shape;219;p11"/>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קניה אימפולסיבית</a:t>
            </a:r>
            <a:endParaRPr sz="1400" b="0" i="0" u="none" strike="noStrike" cap="none" dirty="0">
              <a:solidFill>
                <a:srgbClr val="000000"/>
              </a:solidFill>
              <a:latin typeface="Arial"/>
              <a:ea typeface="Arial"/>
              <a:cs typeface="Arial"/>
              <a:sym typeface="Arial"/>
            </a:endParaRPr>
          </a:p>
        </p:txBody>
      </p:sp>
      <p:sp>
        <p:nvSpPr>
          <p:cNvPr id="220" name="Google Shape;220;p11"/>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cxnSp>
        <p:nvCxnSpPr>
          <p:cNvPr id="221" name="Google Shape;221;p11">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pic>
        <p:nvPicPr>
          <p:cNvPr id="3" name="Picture 2" descr="תשובה נכונה FOMO">
            <a:extLst>
              <a:ext uri="{FF2B5EF4-FFF2-40B4-BE49-F238E27FC236}">
                <a16:creationId xmlns:a16="http://schemas.microsoft.com/office/drawing/2014/main" id="{3B789E0B-9999-5D27-CD1E-3A362191CA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91844" y="6921076"/>
            <a:ext cx="2828789" cy="2298391"/>
          </a:xfrm>
          <a:prstGeom prst="rect">
            <a:avLst/>
          </a:prstGeom>
        </p:spPr>
      </p:pic>
      <p:pic>
        <p:nvPicPr>
          <p:cNvPr id="5" name="Picture 4">
            <a:extLst>
              <a:ext uri="{FF2B5EF4-FFF2-40B4-BE49-F238E27FC236}">
                <a16:creationId xmlns:a16="http://schemas.microsoft.com/office/drawing/2014/main" id="{5643D6F2-01E4-1531-25AE-0922DB1CA12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21936" y="2241392"/>
            <a:ext cx="4205900" cy="336592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3" name="Google Shape;196;p10">
            <a:extLst>
              <a:ext uri="{FF2B5EF4-FFF2-40B4-BE49-F238E27FC236}">
                <a16:creationId xmlns:a16="http://schemas.microsoft.com/office/drawing/2014/main" id="{B27C33B6-C6DF-CD5A-69E2-71B86B4C1116}"/>
              </a:ext>
            </a:extLst>
          </p:cNvPr>
          <p:cNvSpPr txBox="1">
            <a:spLocks noGrp="1"/>
          </p:cNvSpPr>
          <p:nvPr>
            <p:ph type="title" idx="4294967295"/>
          </p:nvPr>
        </p:nvSpPr>
        <p:spPr>
          <a:xfrm>
            <a:off x="1378371" y="522323"/>
            <a:ext cx="13818961" cy="1354217"/>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200431"/>
              </a:lnSpc>
              <a:spcBef>
                <a:spcPts val="0"/>
              </a:spcBef>
              <a:spcAft>
                <a:spcPts val="0"/>
              </a:spcAft>
              <a:buClr>
                <a:srgbClr val="000000"/>
              </a:buClr>
              <a:buSzPts val="4400"/>
              <a:buFont typeface="Arial"/>
              <a:buNone/>
              <a:tabLst/>
              <a:defRPr/>
            </a:pPr>
            <a:r>
              <a:rPr kumimoji="0" lang="he-IL" sz="4400" b="0" i="0" u="none" strike="noStrike" kern="0" cap="none" spc="0" normalizeH="0" baseline="0" noProof="0" dirty="0">
                <a:ln>
                  <a:noFill/>
                </a:ln>
                <a:solidFill>
                  <a:srgbClr val="000000"/>
                </a:solidFill>
                <a:effectLst/>
                <a:uLnTx/>
                <a:uFillTx/>
                <a:latin typeface="Arial" panose="020B0604020202020204" pitchFamily="34" charset="0"/>
                <a:ea typeface="Rubik"/>
                <a:cs typeface="Arial" panose="020B0604020202020204" pitchFamily="34" charset="0"/>
                <a:sym typeface="Rubik"/>
              </a:rPr>
              <a:t> מה הוא המושג המתאים?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29" name="Google Shape;229;p12"/>
          <p:cNvSpPr txBox="1"/>
          <p:nvPr/>
        </p:nvSpPr>
        <p:spPr>
          <a:xfrm>
            <a:off x="3132822" y="2206356"/>
            <a:ext cx="7897586" cy="2492990"/>
          </a:xfrm>
          <a:prstGeom prst="rect">
            <a:avLst/>
          </a:prstGeom>
          <a:noFill/>
          <a:ln>
            <a:noFill/>
          </a:ln>
        </p:spPr>
        <p:txBody>
          <a:bodyPr spcFirstLastPara="1" wrap="square" lIns="0" tIns="0" rIns="0" bIns="0" anchor="t" anchorCtr="0">
            <a:spAutoFit/>
          </a:bodyPr>
          <a:lstStyle/>
          <a:p>
            <a:pPr marL="0" lvl="0" indent="0" algn="ctr" rtl="1">
              <a:lnSpc>
                <a:spcPct val="150000"/>
              </a:lnSpc>
              <a:buSzPts val="4000"/>
              <a:buFont typeface="Arial"/>
              <a:buNone/>
              <a:defRPr/>
            </a:pPr>
            <a:r>
              <a:rPr lang="he-IL" sz="3600" dirty="0"/>
              <a:t>בזמן שנועה עמדה בתור לקופה בפארם, היא ראתה ליד המסוע לק קטנטן בצבע נצנצים. בלי לחשוב פעמיים היא קנתה </a:t>
            </a:r>
          </a:p>
        </p:txBody>
      </p:sp>
      <p:cxnSp>
        <p:nvCxnSpPr>
          <p:cNvPr id="230" name="Google Shape;230;p12">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sp>
        <p:nvSpPr>
          <p:cNvPr id="231" name="Google Shape;231;p12"/>
          <p:cNvSpPr/>
          <p:nvPr/>
        </p:nvSpPr>
        <p:spPr>
          <a:xfrm>
            <a:off x="14519745" y="6821977"/>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232" name="Google Shape;232;p12"/>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שמחה </a:t>
            </a:r>
            <a:endParaRPr sz="1400" b="0" i="0" u="none" strike="noStrike" cap="none" dirty="0">
              <a:solidFill>
                <a:srgbClr val="000000"/>
              </a:solidFill>
              <a:latin typeface="Arial"/>
              <a:ea typeface="Arial"/>
              <a:cs typeface="Arial"/>
              <a:sym typeface="Arial"/>
            </a:endParaRPr>
          </a:p>
        </p:txBody>
      </p:sp>
      <p:sp>
        <p:nvSpPr>
          <p:cNvPr id="233" name="Google Shape;233;p12"/>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אושר </a:t>
            </a:r>
            <a:endParaRPr sz="1400" b="0" i="0" u="none" strike="noStrike" cap="none" dirty="0">
              <a:solidFill>
                <a:srgbClr val="000000"/>
              </a:solidFill>
              <a:latin typeface="Arial"/>
              <a:ea typeface="Arial"/>
              <a:cs typeface="Arial"/>
              <a:sym typeface="Arial"/>
            </a:endParaRPr>
          </a:p>
        </p:txBody>
      </p:sp>
      <p:sp>
        <p:nvSpPr>
          <p:cNvPr id="234" name="Google Shape;234;p12"/>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הליפסטיק </a:t>
            </a:r>
            <a:endParaRPr sz="1400" b="0" i="0" u="none" strike="noStrike" cap="none" dirty="0">
              <a:solidFill>
                <a:srgbClr val="000000"/>
              </a:solidFill>
              <a:latin typeface="Arial"/>
              <a:ea typeface="Arial"/>
              <a:cs typeface="Arial"/>
              <a:sym typeface="Arial"/>
            </a:endParaRPr>
          </a:p>
        </p:txBody>
      </p:sp>
      <p:sp>
        <p:nvSpPr>
          <p:cNvPr id="235" name="Google Shape;235;p12"/>
          <p:cNvSpPr/>
          <p:nvPr/>
        </p:nvSpPr>
        <p:spPr>
          <a:xfrm>
            <a:off x="11279240" y="8169782"/>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הפיצוי </a:t>
            </a:r>
            <a:endParaRPr sz="1400" b="0" i="0" u="none" strike="noStrike" cap="none" dirty="0">
              <a:solidFill>
                <a:srgbClr val="000000"/>
              </a:solidFill>
              <a:latin typeface="Arial"/>
              <a:ea typeface="Arial"/>
              <a:cs typeface="Arial"/>
              <a:sym typeface="Arial"/>
            </a:endParaRPr>
          </a:p>
        </p:txBody>
      </p:sp>
      <p:sp>
        <p:nvSpPr>
          <p:cNvPr id="236" name="Google Shape;236;p12"/>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קניה אימפולסיבית</a:t>
            </a:r>
            <a:endParaRPr sz="1400" b="0" i="0" u="none" strike="noStrike" cap="none" dirty="0">
              <a:solidFill>
                <a:srgbClr val="000000"/>
              </a:solidFill>
              <a:latin typeface="Arial"/>
              <a:ea typeface="Arial"/>
              <a:cs typeface="Arial"/>
              <a:sym typeface="Arial"/>
            </a:endParaRPr>
          </a:p>
        </p:txBody>
      </p:sp>
      <p:sp>
        <p:nvSpPr>
          <p:cNvPr id="237" name="Google Shape;237;p12"/>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pic>
        <p:nvPicPr>
          <p:cNvPr id="5" name="Picture 4" descr="תשובה נכונה אפקט הליפסטיק">
            <a:extLst>
              <a:ext uri="{FF2B5EF4-FFF2-40B4-BE49-F238E27FC236}">
                <a16:creationId xmlns:a16="http://schemas.microsoft.com/office/drawing/2014/main" id="{7A2CE3D4-F731-8AE6-F27C-3B6D2F0232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5770" y="6108000"/>
            <a:ext cx="2828789" cy="2298391"/>
          </a:xfrm>
          <a:prstGeom prst="rect">
            <a:avLst/>
          </a:prstGeom>
        </p:spPr>
      </p:pic>
      <p:pic>
        <p:nvPicPr>
          <p:cNvPr id="7" name="Picture 6">
            <a:extLst>
              <a:ext uri="{FF2B5EF4-FFF2-40B4-BE49-F238E27FC236}">
                <a16:creationId xmlns:a16="http://schemas.microsoft.com/office/drawing/2014/main" id="{A5EB4B9B-2915-9C99-54F9-D8BC0EE85A5F}"/>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030408" y="2089264"/>
            <a:ext cx="3847184" cy="2885388"/>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7049458C-87BE-1736-94C5-88A78C4D8EC3}"/>
              </a:ext>
            </a:extLst>
          </p:cNvPr>
          <p:cNvSpPr/>
          <p:nvPr/>
        </p:nvSpPr>
        <p:spPr>
          <a:xfrm>
            <a:off x="2917371" y="2124878"/>
            <a:ext cx="8077200" cy="2812896"/>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1" anchor="ctr"/>
          <a:lstStyle/>
          <a:p>
            <a:pPr algn="ctr"/>
            <a:endParaRPr lang="he-I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4" name="Google Shape;196;p10">
            <a:extLst>
              <a:ext uri="{FF2B5EF4-FFF2-40B4-BE49-F238E27FC236}">
                <a16:creationId xmlns:a16="http://schemas.microsoft.com/office/drawing/2014/main" id="{58209511-BAAF-116C-64DB-4CE122C37043}"/>
              </a:ext>
            </a:extLst>
          </p:cNvPr>
          <p:cNvSpPr txBox="1">
            <a:spLocks noGrp="1"/>
          </p:cNvSpPr>
          <p:nvPr>
            <p:ph type="title" idx="4294967295"/>
          </p:nvPr>
        </p:nvSpPr>
        <p:spPr>
          <a:xfrm>
            <a:off x="1378371" y="522323"/>
            <a:ext cx="13818961" cy="1354217"/>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200431"/>
              </a:lnSpc>
              <a:spcBef>
                <a:spcPts val="0"/>
              </a:spcBef>
              <a:spcAft>
                <a:spcPts val="0"/>
              </a:spcAft>
              <a:buClr>
                <a:srgbClr val="000000"/>
              </a:buClr>
              <a:buSzPts val="4400"/>
              <a:buFont typeface="Arial"/>
              <a:buNone/>
              <a:tabLst/>
              <a:defRPr/>
            </a:pPr>
            <a:r>
              <a:rPr kumimoji="0" lang="he-IL" sz="4400" b="0" i="0" u="none" strike="noStrike" kern="0" cap="none" spc="0" normalizeH="0" baseline="0" noProof="0" dirty="0">
                <a:ln>
                  <a:noFill/>
                </a:ln>
                <a:solidFill>
                  <a:srgbClr val="000000"/>
                </a:solidFill>
                <a:effectLst/>
                <a:uLnTx/>
                <a:uFillTx/>
                <a:latin typeface="Arial" panose="020B0604020202020204" pitchFamily="34" charset="0"/>
                <a:ea typeface="Rubik"/>
                <a:cs typeface="Arial" panose="020B0604020202020204" pitchFamily="34" charset="0"/>
                <a:sym typeface="Rubik"/>
              </a:rPr>
              <a:t> מה הוא המושג המתאים?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45" name="Google Shape;245;p13"/>
          <p:cNvSpPr txBox="1"/>
          <p:nvPr/>
        </p:nvSpPr>
        <p:spPr>
          <a:xfrm>
            <a:off x="983957" y="2554864"/>
            <a:ext cx="11254537" cy="2492990"/>
          </a:xfrm>
          <a:prstGeom prst="rect">
            <a:avLst/>
          </a:prstGeom>
          <a:noFill/>
          <a:ln>
            <a:noFill/>
          </a:ln>
        </p:spPr>
        <p:txBody>
          <a:bodyPr spcFirstLastPara="1" wrap="square" lIns="0" tIns="0" rIns="0" bIns="0" anchor="t" anchorCtr="0">
            <a:spAutoFit/>
          </a:bodyPr>
          <a:lstStyle/>
          <a:p>
            <a:pPr algn="ctr" defTabSz="914400" rtl="1" eaLnBrk="1" fontAlgn="auto" latinLnBrk="0" hangingPunct="1">
              <a:lnSpc>
                <a:spcPct val="150000"/>
              </a:lnSpc>
              <a:buSzPts val="4000"/>
              <a:tabLst/>
              <a:defRPr/>
            </a:pPr>
            <a:r>
              <a:rPr lang="he-IL" sz="3600" dirty="0">
                <a:sym typeface="Rubik"/>
              </a:rPr>
              <a:t>זוהר חסכה כסף במשך חצי שנה כדי לקנות גיטרה חדשה. עכשיו, כשהיא מנגנת עליה בחדר, היא מרגישה תחושת סיפוק עמוקה ומשמעות שמרחיבה לה את הלב.</a:t>
            </a:r>
            <a:endParaRPr lang="he-IL" sz="3600" dirty="0"/>
          </a:p>
        </p:txBody>
      </p:sp>
      <p:cxnSp>
        <p:nvCxnSpPr>
          <p:cNvPr id="246" name="Google Shape;246;p13">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sp>
        <p:nvSpPr>
          <p:cNvPr id="247" name="Google Shape;247;p13"/>
          <p:cNvSpPr/>
          <p:nvPr/>
        </p:nvSpPr>
        <p:spPr>
          <a:xfrm>
            <a:off x="14519745" y="6821977"/>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248" name="Google Shape;248;p13"/>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שמחה </a:t>
            </a:r>
            <a:endParaRPr sz="1400" b="0" i="0" u="none" strike="noStrike" cap="none" dirty="0">
              <a:solidFill>
                <a:srgbClr val="000000"/>
              </a:solidFill>
              <a:latin typeface="Arial"/>
              <a:ea typeface="Arial"/>
              <a:cs typeface="Arial"/>
              <a:sym typeface="Arial"/>
            </a:endParaRPr>
          </a:p>
        </p:txBody>
      </p:sp>
      <p:sp>
        <p:nvSpPr>
          <p:cNvPr id="249" name="Google Shape;249;p13"/>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אושר </a:t>
            </a:r>
            <a:endParaRPr sz="1400" b="0" i="0" u="none" strike="noStrike" cap="none" dirty="0">
              <a:solidFill>
                <a:srgbClr val="000000"/>
              </a:solidFill>
              <a:latin typeface="Arial"/>
              <a:ea typeface="Arial"/>
              <a:cs typeface="Arial"/>
              <a:sym typeface="Arial"/>
            </a:endParaRPr>
          </a:p>
        </p:txBody>
      </p:sp>
      <p:sp>
        <p:nvSpPr>
          <p:cNvPr id="250" name="Google Shape;250;p13"/>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הליפסטיק </a:t>
            </a:r>
            <a:endParaRPr sz="1400" b="0" i="0" u="none" strike="noStrike" cap="none" dirty="0">
              <a:solidFill>
                <a:srgbClr val="000000"/>
              </a:solidFill>
              <a:latin typeface="Arial"/>
              <a:ea typeface="Arial"/>
              <a:cs typeface="Arial"/>
              <a:sym typeface="Arial"/>
            </a:endParaRPr>
          </a:p>
        </p:txBody>
      </p:sp>
      <p:sp>
        <p:nvSpPr>
          <p:cNvPr id="251" name="Google Shape;251;p13"/>
          <p:cNvSpPr/>
          <p:nvPr/>
        </p:nvSpPr>
        <p:spPr>
          <a:xfrm>
            <a:off x="11279240" y="8169782"/>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הפיצוי </a:t>
            </a:r>
            <a:endParaRPr sz="1400" b="0" i="0" u="none" strike="noStrike" cap="none" dirty="0">
              <a:solidFill>
                <a:srgbClr val="000000"/>
              </a:solidFill>
              <a:latin typeface="Arial"/>
              <a:ea typeface="Arial"/>
              <a:cs typeface="Arial"/>
              <a:sym typeface="Arial"/>
            </a:endParaRPr>
          </a:p>
        </p:txBody>
      </p:sp>
      <p:sp>
        <p:nvSpPr>
          <p:cNvPr id="252" name="Google Shape;252;p13"/>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קניה אימפולסיבית</a:t>
            </a:r>
            <a:endParaRPr sz="1400" b="0" i="0" u="none" strike="noStrike" cap="none" dirty="0">
              <a:solidFill>
                <a:srgbClr val="000000"/>
              </a:solidFill>
              <a:latin typeface="Arial"/>
              <a:ea typeface="Arial"/>
              <a:cs typeface="Arial"/>
              <a:sym typeface="Arial"/>
            </a:endParaRPr>
          </a:p>
        </p:txBody>
      </p:sp>
      <p:sp>
        <p:nvSpPr>
          <p:cNvPr id="253" name="Google Shape;253;p13"/>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pic>
        <p:nvPicPr>
          <p:cNvPr id="3" name="Picture 2" descr="תשובה נכונה היא אושר">
            <a:extLst>
              <a:ext uri="{FF2B5EF4-FFF2-40B4-BE49-F238E27FC236}">
                <a16:creationId xmlns:a16="http://schemas.microsoft.com/office/drawing/2014/main" id="{9A4C2B33-CF90-9A73-B433-E3E9020128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2657" y="6411300"/>
            <a:ext cx="2828789" cy="2298391"/>
          </a:xfrm>
          <a:prstGeom prst="rect">
            <a:avLst/>
          </a:prstGeom>
        </p:spPr>
      </p:pic>
      <p:pic>
        <p:nvPicPr>
          <p:cNvPr id="5" name="Picture 4">
            <a:extLst>
              <a:ext uri="{FF2B5EF4-FFF2-40B4-BE49-F238E27FC236}">
                <a16:creationId xmlns:a16="http://schemas.microsoft.com/office/drawing/2014/main" id="{845E8B6B-9B3B-A068-889D-39658F71CF5D}"/>
              </a:ext>
              <a:ext uri="{C183D7F6-B498-43B3-948B-1728B52AA6E4}">
                <adec:decorative xmlns:adec="http://schemas.microsoft.com/office/drawing/2017/decorative" val="1"/>
              </a:ext>
            </a:extLst>
          </p:cNvPr>
          <p:cNvPicPr>
            <a:picLocks noChangeAspect="1"/>
          </p:cNvPicPr>
          <p:nvPr/>
        </p:nvPicPr>
        <p:blipFill>
          <a:blip r:embed="rId4"/>
          <a:stretch/>
        </p:blipFill>
        <p:spPr>
          <a:xfrm>
            <a:off x="9884228" y="1066855"/>
            <a:ext cx="9753600" cy="532447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5" name="Google Shape;196;p10">
            <a:extLst>
              <a:ext uri="{FF2B5EF4-FFF2-40B4-BE49-F238E27FC236}">
                <a16:creationId xmlns:a16="http://schemas.microsoft.com/office/drawing/2014/main" id="{261F6E2A-DB5B-9DFB-965D-9B428ED167B4}"/>
              </a:ext>
            </a:extLst>
          </p:cNvPr>
          <p:cNvSpPr txBox="1">
            <a:spLocks noGrp="1"/>
          </p:cNvSpPr>
          <p:nvPr>
            <p:ph type="title" idx="4294967295"/>
          </p:nvPr>
        </p:nvSpPr>
        <p:spPr>
          <a:xfrm>
            <a:off x="1378371" y="522323"/>
            <a:ext cx="13818961" cy="1354217"/>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200431"/>
              </a:lnSpc>
              <a:spcBef>
                <a:spcPts val="0"/>
              </a:spcBef>
              <a:spcAft>
                <a:spcPts val="0"/>
              </a:spcAft>
              <a:buClr>
                <a:srgbClr val="000000"/>
              </a:buClr>
              <a:buSzPts val="4400"/>
              <a:buFont typeface="Arial"/>
              <a:buNone/>
              <a:tabLst/>
              <a:defRPr/>
            </a:pPr>
            <a:r>
              <a:rPr kumimoji="0" lang="he-IL" sz="4400" b="0" i="0" u="none" strike="noStrike" kern="0" cap="none" spc="0" normalizeH="0" baseline="0" noProof="0" dirty="0">
                <a:ln>
                  <a:noFill/>
                </a:ln>
                <a:solidFill>
                  <a:srgbClr val="000000"/>
                </a:solidFill>
                <a:effectLst/>
                <a:uLnTx/>
                <a:uFillTx/>
                <a:latin typeface="Arial" panose="020B0604020202020204" pitchFamily="34" charset="0"/>
                <a:ea typeface="Rubik"/>
                <a:cs typeface="Arial" panose="020B0604020202020204" pitchFamily="34" charset="0"/>
                <a:sym typeface="Rubik"/>
              </a:rPr>
              <a:t> מה הוא המושג המתאים?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93" name="Google Shape;293;p16"/>
          <p:cNvSpPr txBox="1"/>
          <p:nvPr/>
        </p:nvSpPr>
        <p:spPr>
          <a:xfrm>
            <a:off x="1456523" y="2492236"/>
            <a:ext cx="9878786" cy="2492990"/>
          </a:xfrm>
          <a:prstGeom prst="rect">
            <a:avLst/>
          </a:prstGeom>
          <a:noFill/>
          <a:ln>
            <a:noFill/>
          </a:ln>
        </p:spPr>
        <p:txBody>
          <a:bodyPr spcFirstLastPara="1" wrap="square" lIns="0" tIns="0" rIns="0" bIns="0" anchor="t" anchorCtr="0">
            <a:spAutoFit/>
          </a:bodyPr>
          <a:lstStyle/>
          <a:p>
            <a:pPr algn="ctr" rtl="1">
              <a:lnSpc>
                <a:spcPct val="150000"/>
              </a:lnSpc>
              <a:buSzPts val="4000"/>
              <a:defRPr/>
            </a:pPr>
            <a:r>
              <a:rPr lang="he-IL" sz="3600" dirty="0"/>
              <a:t>חברה הציעה לאבישג להוציא את כל כספי הבת-מצווה שלה על טיסה למסיבה יקרה באילת. החברה אמרה:</a:t>
            </a:r>
          </a:p>
          <a:p>
            <a:pPr algn="ctr" rtl="1">
              <a:lnSpc>
                <a:spcPct val="150000"/>
              </a:lnSpc>
              <a:buSzPts val="4000"/>
              <a:defRPr/>
            </a:pPr>
            <a:r>
              <a:rPr lang="he-IL" sz="3600" dirty="0"/>
              <a:t> "נו, חיים רק פעם אחת! מה את חוסכת לעתיד?"</a:t>
            </a:r>
          </a:p>
        </p:txBody>
      </p:sp>
      <p:cxnSp>
        <p:nvCxnSpPr>
          <p:cNvPr id="294" name="Google Shape;294;p16">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sp>
        <p:nvSpPr>
          <p:cNvPr id="295" name="Google Shape;295;p16"/>
          <p:cNvSpPr/>
          <p:nvPr/>
        </p:nvSpPr>
        <p:spPr>
          <a:xfrm>
            <a:off x="14519745" y="6821977"/>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296" name="Google Shape;296;p16"/>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שמחה </a:t>
            </a:r>
            <a:endParaRPr sz="1400" b="0" i="0" u="none" strike="noStrike" cap="none" dirty="0">
              <a:solidFill>
                <a:srgbClr val="000000"/>
              </a:solidFill>
              <a:latin typeface="Arial"/>
              <a:ea typeface="Arial"/>
              <a:cs typeface="Arial"/>
              <a:sym typeface="Arial"/>
            </a:endParaRPr>
          </a:p>
        </p:txBody>
      </p:sp>
      <p:sp>
        <p:nvSpPr>
          <p:cNvPr id="297" name="Google Shape;297;p16"/>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אושר </a:t>
            </a:r>
            <a:endParaRPr sz="1400" b="0" i="0" u="none" strike="noStrike" cap="none" dirty="0">
              <a:solidFill>
                <a:srgbClr val="000000"/>
              </a:solidFill>
              <a:latin typeface="Arial"/>
              <a:ea typeface="Arial"/>
              <a:cs typeface="Arial"/>
              <a:sym typeface="Arial"/>
            </a:endParaRPr>
          </a:p>
        </p:txBody>
      </p:sp>
      <p:sp>
        <p:nvSpPr>
          <p:cNvPr id="298" name="Google Shape;298;p16"/>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הליפסטיק </a:t>
            </a:r>
            <a:endParaRPr sz="1400" b="0" i="0" u="none" strike="noStrike" cap="none" dirty="0">
              <a:solidFill>
                <a:srgbClr val="000000"/>
              </a:solidFill>
              <a:latin typeface="Arial"/>
              <a:ea typeface="Arial"/>
              <a:cs typeface="Arial"/>
              <a:sym typeface="Arial"/>
            </a:endParaRPr>
          </a:p>
        </p:txBody>
      </p:sp>
      <p:sp>
        <p:nvSpPr>
          <p:cNvPr id="299" name="Google Shape;299;p16"/>
          <p:cNvSpPr/>
          <p:nvPr/>
        </p:nvSpPr>
        <p:spPr>
          <a:xfrm>
            <a:off x="11279240" y="8169782"/>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הפיצוי </a:t>
            </a:r>
            <a:endParaRPr sz="1400" b="0" i="0" u="none" strike="noStrike" cap="none" dirty="0">
              <a:solidFill>
                <a:srgbClr val="000000"/>
              </a:solidFill>
              <a:latin typeface="Arial"/>
              <a:ea typeface="Arial"/>
              <a:cs typeface="Arial"/>
              <a:sym typeface="Arial"/>
            </a:endParaRPr>
          </a:p>
        </p:txBody>
      </p:sp>
      <p:sp>
        <p:nvSpPr>
          <p:cNvPr id="300" name="Google Shape;300;p16"/>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קניה אימפולסיבית</a:t>
            </a:r>
            <a:endParaRPr sz="1400" b="0" i="0" u="none" strike="noStrike" cap="none" dirty="0">
              <a:solidFill>
                <a:srgbClr val="000000"/>
              </a:solidFill>
              <a:latin typeface="Arial"/>
              <a:ea typeface="Arial"/>
              <a:cs typeface="Arial"/>
              <a:sym typeface="Arial"/>
            </a:endParaRPr>
          </a:p>
        </p:txBody>
      </p:sp>
      <p:sp>
        <p:nvSpPr>
          <p:cNvPr id="301" name="Google Shape;301;p16"/>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5EE9675C-219C-4422-20A9-5AB25345909A}"/>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35183" y="2015065"/>
            <a:ext cx="4470462" cy="3352846"/>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0B9E795D-671C-ED20-1323-2FB17E6B854F}"/>
              </a:ext>
              <a:ext uri="{C183D7F6-B498-43B3-948B-1728B52AA6E4}">
                <adec:decorative xmlns:adec="http://schemas.microsoft.com/office/drawing/2017/decorative" val="1"/>
              </a:ext>
            </a:extLst>
          </p:cNvPr>
          <p:cNvSpPr/>
          <p:nvPr/>
        </p:nvSpPr>
        <p:spPr>
          <a:xfrm>
            <a:off x="1456523" y="1981200"/>
            <a:ext cx="10038791" cy="3483423"/>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1" anchor="ctr"/>
          <a:lstStyle/>
          <a:p>
            <a:pPr algn="ctr"/>
            <a:endParaRPr lang="he-IL"/>
          </a:p>
        </p:txBody>
      </p:sp>
      <p:pic>
        <p:nvPicPr>
          <p:cNvPr id="6" name="Picture 5" descr="תשובה נכונה היא YOLO">
            <a:extLst>
              <a:ext uri="{FF2B5EF4-FFF2-40B4-BE49-F238E27FC236}">
                <a16:creationId xmlns:a16="http://schemas.microsoft.com/office/drawing/2014/main" id="{74427AFD-574F-C5B6-E760-A7B6080CFE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361" y="8042895"/>
            <a:ext cx="2828789" cy="22983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4" name="Google Shape;324;p18"/>
          <p:cNvSpPr txBox="1"/>
          <p:nvPr/>
        </p:nvSpPr>
        <p:spPr>
          <a:xfrm>
            <a:off x="1654396" y="2915642"/>
            <a:ext cx="9734860" cy="2492990"/>
          </a:xfrm>
          <a:prstGeom prst="rect">
            <a:avLst/>
          </a:prstGeom>
          <a:noFill/>
          <a:ln>
            <a:noFill/>
          </a:ln>
        </p:spPr>
        <p:txBody>
          <a:bodyPr spcFirstLastPara="1" wrap="square" lIns="0" tIns="0" rIns="0" bIns="0" anchor="t" anchorCtr="0">
            <a:spAutoFit/>
          </a:bodyPr>
          <a:lstStyle/>
          <a:p>
            <a:pPr marL="0" lvl="0" indent="0" algn="ctr" rtl="1">
              <a:lnSpc>
                <a:spcPct val="150000"/>
              </a:lnSpc>
              <a:buSzPts val="4000"/>
              <a:buFont typeface="Arial"/>
              <a:buNone/>
              <a:defRPr/>
            </a:pPr>
            <a:r>
              <a:rPr lang="he-IL" sz="3600" dirty="0">
                <a:solidFill>
                  <a:schemeClr val="bg2"/>
                </a:solidFill>
              </a:rPr>
              <a:t>עילאי ראה פרסומת ביוטיוב שקפצה לו באמצע שיר. בלי לבדוק מחירים או להשוות, הוא לחץ על "קנה עכשיו" תוך פחות מ-30 שניות.</a:t>
            </a:r>
          </a:p>
        </p:txBody>
      </p:sp>
      <p:sp>
        <p:nvSpPr>
          <p:cNvPr id="326" name="Google Shape;326;p18"/>
          <p:cNvSpPr/>
          <p:nvPr/>
        </p:nvSpPr>
        <p:spPr>
          <a:xfrm>
            <a:off x="14519745" y="6821977"/>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327" name="Google Shape;327;p18"/>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שמחה </a:t>
            </a:r>
            <a:endParaRPr sz="1400" b="0" i="0" u="none" strike="noStrike" cap="none" dirty="0">
              <a:solidFill>
                <a:srgbClr val="000000"/>
              </a:solidFill>
              <a:latin typeface="Arial"/>
              <a:ea typeface="Arial"/>
              <a:cs typeface="Arial"/>
              <a:sym typeface="Arial"/>
            </a:endParaRPr>
          </a:p>
        </p:txBody>
      </p:sp>
      <p:sp>
        <p:nvSpPr>
          <p:cNvPr id="328" name="Google Shape;328;p18"/>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אושר </a:t>
            </a:r>
            <a:endParaRPr sz="1400" b="0" i="0" u="none" strike="noStrike" cap="none" dirty="0">
              <a:solidFill>
                <a:srgbClr val="000000"/>
              </a:solidFill>
              <a:latin typeface="Arial"/>
              <a:ea typeface="Arial"/>
              <a:cs typeface="Arial"/>
              <a:sym typeface="Arial"/>
            </a:endParaRPr>
          </a:p>
        </p:txBody>
      </p:sp>
      <p:sp>
        <p:nvSpPr>
          <p:cNvPr id="329" name="Google Shape;329;p18"/>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הליפסטיק </a:t>
            </a:r>
            <a:endParaRPr sz="1400" b="0" i="0" u="none" strike="noStrike" cap="none" dirty="0">
              <a:solidFill>
                <a:srgbClr val="000000"/>
              </a:solidFill>
              <a:latin typeface="Arial"/>
              <a:ea typeface="Arial"/>
              <a:cs typeface="Arial"/>
              <a:sym typeface="Arial"/>
            </a:endParaRPr>
          </a:p>
        </p:txBody>
      </p:sp>
      <p:sp>
        <p:nvSpPr>
          <p:cNvPr id="330" name="Google Shape;330;p18"/>
          <p:cNvSpPr/>
          <p:nvPr/>
        </p:nvSpPr>
        <p:spPr>
          <a:xfrm>
            <a:off x="11279240" y="8169782"/>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הפיצוי </a:t>
            </a:r>
            <a:endParaRPr sz="1400" b="0" i="0" u="none" strike="noStrike" cap="none" dirty="0">
              <a:solidFill>
                <a:srgbClr val="000000"/>
              </a:solidFill>
              <a:latin typeface="Arial"/>
              <a:ea typeface="Arial"/>
              <a:cs typeface="Arial"/>
              <a:sym typeface="Arial"/>
            </a:endParaRPr>
          </a:p>
        </p:txBody>
      </p:sp>
      <p:sp>
        <p:nvSpPr>
          <p:cNvPr id="331" name="Google Shape;331;p18"/>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קניה אימפולסיבית</a:t>
            </a:r>
            <a:endParaRPr sz="1400" b="0" i="0" u="none" strike="noStrike" cap="none" dirty="0">
              <a:solidFill>
                <a:srgbClr val="000000"/>
              </a:solidFill>
              <a:latin typeface="Arial"/>
              <a:ea typeface="Arial"/>
              <a:cs typeface="Arial"/>
              <a:sym typeface="Arial"/>
            </a:endParaRPr>
          </a:p>
        </p:txBody>
      </p:sp>
      <p:sp>
        <p:nvSpPr>
          <p:cNvPr id="332" name="Google Shape;332;p18"/>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cxnSp>
        <p:nvCxnSpPr>
          <p:cNvPr id="325" name="Google Shape;325;p18">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pic>
        <p:nvPicPr>
          <p:cNvPr id="4" name="Picture 3" descr="תשובה נכונה היא קניה אינפולסיבית">
            <a:extLst>
              <a:ext uri="{FF2B5EF4-FFF2-40B4-BE49-F238E27FC236}">
                <a16:creationId xmlns:a16="http://schemas.microsoft.com/office/drawing/2014/main" id="{026EEDF0-6B62-3CDF-461C-01C673B27D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66430" y="7833662"/>
            <a:ext cx="2828789" cy="2298391"/>
          </a:xfrm>
          <a:prstGeom prst="rect">
            <a:avLst/>
          </a:prstGeom>
        </p:spPr>
      </p:pic>
      <p:pic>
        <p:nvPicPr>
          <p:cNvPr id="5" name="Picture 4">
            <a:extLst>
              <a:ext uri="{FF2B5EF4-FFF2-40B4-BE49-F238E27FC236}">
                <a16:creationId xmlns:a16="http://schemas.microsoft.com/office/drawing/2014/main" id="{F320C793-585F-0451-6128-B2525BF2B8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637818" y="2522005"/>
            <a:ext cx="4710546" cy="3140364"/>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E20A960A-6D48-F860-1122-7DD9B72D6575}"/>
              </a:ext>
              <a:ext uri="{C183D7F6-B498-43B3-948B-1728B52AA6E4}">
                <adec:decorative xmlns:adec="http://schemas.microsoft.com/office/drawing/2017/decorative" val="1"/>
              </a:ext>
            </a:extLst>
          </p:cNvPr>
          <p:cNvSpPr/>
          <p:nvPr/>
        </p:nvSpPr>
        <p:spPr>
          <a:xfrm>
            <a:off x="1405834" y="2522005"/>
            <a:ext cx="10231984" cy="3140364"/>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1" anchor="ctr"/>
          <a:lstStyle/>
          <a:p>
            <a:pPr algn="ctr"/>
            <a:endParaRPr lang="he-IL"/>
          </a:p>
        </p:txBody>
      </p:sp>
      <p:sp>
        <p:nvSpPr>
          <p:cNvPr id="8" name="Google Shape;196;p10">
            <a:extLst>
              <a:ext uri="{FF2B5EF4-FFF2-40B4-BE49-F238E27FC236}">
                <a16:creationId xmlns:a16="http://schemas.microsoft.com/office/drawing/2014/main" id="{2EA02B7A-C7AE-CC82-FEB4-0D23983BDA09}"/>
              </a:ext>
            </a:extLst>
          </p:cNvPr>
          <p:cNvSpPr txBox="1">
            <a:spLocks/>
          </p:cNvSpPr>
          <p:nvPr/>
        </p:nvSpPr>
        <p:spPr>
          <a:xfrm>
            <a:off x="1378371" y="522323"/>
            <a:ext cx="13818961" cy="1354217"/>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rtl="1">
              <a:lnSpc>
                <a:spcPct val="200431"/>
              </a:lnSpc>
              <a:buClr>
                <a:srgbClr val="000000"/>
              </a:buClr>
              <a:buFont typeface="Arial"/>
              <a:buNone/>
              <a:defRPr/>
            </a:pPr>
            <a:r>
              <a:rPr lang="he-IL">
                <a:solidFill>
                  <a:srgbClr val="000000"/>
                </a:solidFill>
                <a:latin typeface="Arial" panose="020B0604020202020204" pitchFamily="34" charset="0"/>
                <a:ea typeface="Rubik"/>
                <a:cs typeface="Arial" panose="020B0604020202020204" pitchFamily="34" charset="0"/>
                <a:sym typeface="Rubik"/>
              </a:rPr>
              <a:t> מה הוא המושג המתאים? </a:t>
            </a:r>
            <a:endParaRPr lang="he-IL" sz="1400" dirty="0">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5" name="Google Shape;196;p10">
            <a:extLst>
              <a:ext uri="{FF2B5EF4-FFF2-40B4-BE49-F238E27FC236}">
                <a16:creationId xmlns:a16="http://schemas.microsoft.com/office/drawing/2014/main" id="{D5DCC0BF-2139-7502-0F31-9BC3C3651DBD}"/>
              </a:ext>
            </a:extLst>
          </p:cNvPr>
          <p:cNvSpPr txBox="1">
            <a:spLocks noGrp="1"/>
          </p:cNvSpPr>
          <p:nvPr>
            <p:ph type="title" idx="4294967295"/>
          </p:nvPr>
        </p:nvSpPr>
        <p:spPr>
          <a:xfrm>
            <a:off x="1378371" y="522323"/>
            <a:ext cx="13818961" cy="1354217"/>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200431"/>
              </a:lnSpc>
              <a:spcBef>
                <a:spcPts val="0"/>
              </a:spcBef>
              <a:spcAft>
                <a:spcPts val="0"/>
              </a:spcAft>
              <a:buClr>
                <a:srgbClr val="000000"/>
              </a:buClr>
              <a:buSzPts val="4400"/>
              <a:buFont typeface="Arial"/>
              <a:buNone/>
              <a:tabLst/>
              <a:defRPr/>
            </a:pPr>
            <a:r>
              <a:rPr kumimoji="0" lang="he-IL" sz="4400" b="0" i="0" u="none" strike="noStrike" kern="0" cap="none" spc="0" normalizeH="0" baseline="0" noProof="0" dirty="0">
                <a:ln>
                  <a:noFill/>
                </a:ln>
                <a:solidFill>
                  <a:srgbClr val="000000"/>
                </a:solidFill>
                <a:effectLst/>
                <a:uLnTx/>
                <a:uFillTx/>
                <a:latin typeface="Arial" panose="020B0604020202020204" pitchFamily="34" charset="0"/>
                <a:ea typeface="Rubik"/>
                <a:cs typeface="Arial" panose="020B0604020202020204" pitchFamily="34" charset="0"/>
                <a:sym typeface="Rubik"/>
              </a:rPr>
              <a:t> מה הוא המושג המתאים?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40" name="Google Shape;340;p19"/>
          <p:cNvSpPr txBox="1"/>
          <p:nvPr/>
        </p:nvSpPr>
        <p:spPr>
          <a:xfrm>
            <a:off x="1438831" y="2448498"/>
            <a:ext cx="10629900" cy="3323987"/>
          </a:xfrm>
          <a:prstGeom prst="rect">
            <a:avLst/>
          </a:prstGeom>
          <a:noFill/>
          <a:ln>
            <a:noFill/>
          </a:ln>
        </p:spPr>
        <p:txBody>
          <a:bodyPr spcFirstLastPara="1" wrap="square" lIns="0" tIns="0" rIns="0" bIns="0" anchor="t" anchorCtr="0">
            <a:spAutoFit/>
          </a:bodyPr>
          <a:lstStyle/>
          <a:p>
            <a:pPr marL="0" lvl="0" indent="0" algn="ctr" rtl="1">
              <a:lnSpc>
                <a:spcPct val="150000"/>
              </a:lnSpc>
              <a:buSzPts val="4000"/>
              <a:buFont typeface="Arial"/>
              <a:buNone/>
              <a:defRPr/>
            </a:pPr>
            <a:r>
              <a:rPr lang="he-IL" sz="3600" dirty="0">
                <a:sym typeface="Rubik"/>
              </a:rPr>
              <a:t>דניאל גלל </a:t>
            </a:r>
            <a:r>
              <a:rPr lang="he-IL" sz="3600" dirty="0" err="1">
                <a:sym typeface="Rubik"/>
              </a:rPr>
              <a:t>בטיקטוק</a:t>
            </a:r>
            <a:r>
              <a:rPr lang="he-IL" sz="3600" dirty="0">
                <a:sym typeface="Rubik"/>
              </a:rPr>
              <a:t> וראה טרנד של נעליים חדשות לצד התראות שהמלאי אוזל במהירות. הוא חש לחץ פנימי שהוא חייב להשיג אותן מיד, אחרת המלאי ייגמר, הוא לא יספיק לקנות, ויישאר היחיד בכיתה שלא בעניינים.</a:t>
            </a:r>
            <a:endParaRPr sz="3600" dirty="0">
              <a:sym typeface="Rubik"/>
            </a:endParaRPr>
          </a:p>
        </p:txBody>
      </p:sp>
      <p:cxnSp>
        <p:nvCxnSpPr>
          <p:cNvPr id="341" name="Google Shape;341;p19">
            <a:extLst>
              <a:ext uri="{C183D7F6-B498-43B3-948B-1728B52AA6E4}">
                <adec:decorative xmlns:adec="http://schemas.microsoft.com/office/drawing/2017/decorative" val="1"/>
              </a:ext>
            </a:extLst>
          </p:cNvPr>
          <p:cNvCxnSpPr/>
          <p:nvPr/>
        </p:nvCxnSpPr>
        <p:spPr>
          <a:xfrm>
            <a:off x="0" y="6461468"/>
            <a:ext cx="182880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sp>
        <p:nvSpPr>
          <p:cNvPr id="342" name="Google Shape;342;p19"/>
          <p:cNvSpPr/>
          <p:nvPr/>
        </p:nvSpPr>
        <p:spPr>
          <a:xfrm>
            <a:off x="13801821" y="6752942"/>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FOMO </a:t>
            </a:r>
            <a:endParaRPr sz="1400" b="0" i="0" u="none" strike="noStrike" cap="none" dirty="0">
              <a:solidFill>
                <a:srgbClr val="000000"/>
              </a:solidFill>
              <a:latin typeface="Arial"/>
              <a:ea typeface="Arial"/>
              <a:cs typeface="Arial"/>
              <a:sym typeface="Arial"/>
            </a:endParaRPr>
          </a:p>
        </p:txBody>
      </p:sp>
      <p:sp>
        <p:nvSpPr>
          <p:cNvPr id="343" name="Google Shape;343;p19"/>
          <p:cNvSpPr/>
          <p:nvPr/>
        </p:nvSpPr>
        <p:spPr>
          <a:xfrm>
            <a:off x="9249824" y="6571584"/>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שמחה </a:t>
            </a:r>
            <a:endParaRPr sz="1400" b="0" i="0" u="none" strike="noStrike" cap="none" dirty="0">
              <a:solidFill>
                <a:srgbClr val="000000"/>
              </a:solidFill>
              <a:latin typeface="Arial"/>
              <a:ea typeface="Arial"/>
              <a:cs typeface="Arial"/>
              <a:sym typeface="Arial"/>
            </a:endParaRPr>
          </a:p>
        </p:txBody>
      </p:sp>
      <p:sp>
        <p:nvSpPr>
          <p:cNvPr id="344" name="Google Shape;344;p19"/>
          <p:cNvSpPr/>
          <p:nvPr/>
        </p:nvSpPr>
        <p:spPr>
          <a:xfrm>
            <a:off x="5714744" y="6608109"/>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אושר </a:t>
            </a:r>
            <a:endParaRPr sz="1400" b="0" i="0" u="none" strike="noStrike" cap="none" dirty="0">
              <a:solidFill>
                <a:srgbClr val="000000"/>
              </a:solidFill>
              <a:latin typeface="Arial"/>
              <a:ea typeface="Arial"/>
              <a:cs typeface="Arial"/>
              <a:sym typeface="Arial"/>
            </a:endParaRPr>
          </a:p>
        </p:txBody>
      </p:sp>
      <p:sp>
        <p:nvSpPr>
          <p:cNvPr id="345" name="Google Shape;345;p19"/>
          <p:cNvSpPr/>
          <p:nvPr/>
        </p:nvSpPr>
        <p:spPr>
          <a:xfrm>
            <a:off x="1125836" y="6535971"/>
            <a:ext cx="3748491"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הליפסטיק </a:t>
            </a:r>
            <a:endParaRPr sz="1400" b="0" i="0" u="none" strike="noStrike" cap="none" dirty="0">
              <a:solidFill>
                <a:srgbClr val="000000"/>
              </a:solidFill>
              <a:latin typeface="Arial"/>
              <a:ea typeface="Arial"/>
              <a:cs typeface="Arial"/>
              <a:sym typeface="Arial"/>
            </a:endParaRPr>
          </a:p>
        </p:txBody>
      </p:sp>
      <p:sp>
        <p:nvSpPr>
          <p:cNvPr id="346" name="Google Shape;346;p19"/>
          <p:cNvSpPr/>
          <p:nvPr/>
        </p:nvSpPr>
        <p:spPr>
          <a:xfrm>
            <a:off x="11279240" y="8169782"/>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אפקט הפיצוי </a:t>
            </a:r>
            <a:endParaRPr sz="1400" b="0" i="0" u="none" strike="noStrike" cap="none" dirty="0">
              <a:solidFill>
                <a:srgbClr val="000000"/>
              </a:solidFill>
              <a:latin typeface="Arial"/>
              <a:ea typeface="Arial"/>
              <a:cs typeface="Arial"/>
              <a:sym typeface="Arial"/>
            </a:endParaRPr>
          </a:p>
        </p:txBody>
      </p:sp>
      <p:sp>
        <p:nvSpPr>
          <p:cNvPr id="347" name="Google Shape;347;p19"/>
          <p:cNvSpPr/>
          <p:nvPr/>
        </p:nvSpPr>
        <p:spPr>
          <a:xfrm>
            <a:off x="5240271" y="8446985"/>
            <a:ext cx="4284364"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קניה אימפולסיבית</a:t>
            </a:r>
            <a:endParaRPr sz="1400" b="0" i="0" u="none" strike="noStrike" cap="none" dirty="0">
              <a:solidFill>
                <a:srgbClr val="000000"/>
              </a:solidFill>
              <a:latin typeface="Arial"/>
              <a:ea typeface="Arial"/>
              <a:cs typeface="Arial"/>
              <a:sym typeface="Arial"/>
            </a:endParaRPr>
          </a:p>
        </p:txBody>
      </p:sp>
      <p:sp>
        <p:nvSpPr>
          <p:cNvPr id="348" name="Google Shape;348;p19"/>
          <p:cNvSpPr/>
          <p:nvPr/>
        </p:nvSpPr>
        <p:spPr>
          <a:xfrm>
            <a:off x="1125836" y="8406391"/>
            <a:ext cx="2971800" cy="1626152"/>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0" i="0" u="none" strike="noStrike" cap="none" dirty="0">
                <a:solidFill>
                  <a:schemeClr val="dk1"/>
                </a:solidFill>
                <a:latin typeface="Arial" panose="020B0604020202020204" pitchFamily="34" charset="0"/>
                <a:ea typeface="Calibri"/>
                <a:cs typeface="Arial" panose="020B0604020202020204" pitchFamily="34" charset="0"/>
                <a:sym typeface="Calibri"/>
              </a:rPr>
              <a:t>YOLO </a:t>
            </a:r>
            <a:endParaRPr sz="1400" b="0" i="0" u="none" strike="noStrike" cap="none" dirty="0">
              <a:solidFill>
                <a:srgbClr val="000000"/>
              </a:solidFill>
              <a:latin typeface="Arial"/>
              <a:ea typeface="Arial"/>
              <a:cs typeface="Arial"/>
              <a:sym typeface="Arial"/>
            </a:endParaRPr>
          </a:p>
        </p:txBody>
      </p:sp>
      <p:sp>
        <p:nvSpPr>
          <p:cNvPr id="2" name="Rectangle 1">
            <a:extLst>
              <a:ext uri="{FF2B5EF4-FFF2-40B4-BE49-F238E27FC236}">
                <a16:creationId xmlns:a16="http://schemas.microsoft.com/office/drawing/2014/main" id="{858EE6CF-A788-AD96-689D-4E8B5FBAE717}"/>
              </a:ext>
              <a:ext uri="{C183D7F6-B498-43B3-948B-1728B52AA6E4}">
                <adec:decorative xmlns:adec="http://schemas.microsoft.com/office/drawing/2017/decorative" val="1"/>
              </a:ext>
            </a:extLst>
          </p:cNvPr>
          <p:cNvSpPr/>
          <p:nvPr/>
        </p:nvSpPr>
        <p:spPr>
          <a:xfrm>
            <a:off x="1438831" y="2564043"/>
            <a:ext cx="10629900" cy="3282942"/>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pic>
        <p:nvPicPr>
          <p:cNvPr id="4" name="Picture 3">
            <a:extLst>
              <a:ext uri="{FF2B5EF4-FFF2-40B4-BE49-F238E27FC236}">
                <a16:creationId xmlns:a16="http://schemas.microsoft.com/office/drawing/2014/main" id="{D272598A-AD23-0FBD-F2F6-F452B7547C19}"/>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2081750" y="2564043"/>
            <a:ext cx="4382033" cy="3282942"/>
          </a:xfrm>
          <a:prstGeom prst="rect">
            <a:avLst/>
          </a:prstGeom>
        </p:spPr>
      </p:pic>
      <p:pic>
        <p:nvPicPr>
          <p:cNvPr id="6" name="Picture 5" descr="התשובה הנכונה היא FOMO">
            <a:extLst>
              <a:ext uri="{FF2B5EF4-FFF2-40B4-BE49-F238E27FC236}">
                <a16:creationId xmlns:a16="http://schemas.microsoft.com/office/drawing/2014/main" id="{48D0AF0A-A443-6869-7E7B-51E2DEB884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453753" y="6868004"/>
            <a:ext cx="2828789" cy="22983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04D5C3-1FCA-5966-CBE3-D6528C73954F}"/>
              </a:ext>
            </a:extLst>
          </p:cNvPr>
          <p:cNvSpPr txBox="1">
            <a:spLocks noGrp="1"/>
          </p:cNvSpPr>
          <p:nvPr>
            <p:ph type="title" idx="4294967295"/>
          </p:nvPr>
        </p:nvSpPr>
        <p:spPr>
          <a:xfrm>
            <a:off x="4919471" y="479921"/>
            <a:ext cx="8449056" cy="830997"/>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4800" b="0" i="0" u="none" strike="noStrike" kern="0" cap="none" spc="0" normalizeH="0" baseline="0" noProof="0" dirty="0">
                <a:ln>
                  <a:noFill/>
                </a:ln>
                <a:solidFill>
                  <a:srgbClr val="000000"/>
                </a:solidFill>
                <a:effectLst/>
                <a:uLnTx/>
                <a:uFillTx/>
                <a:latin typeface="Arial"/>
                <a:ea typeface="Arial"/>
                <a:cs typeface="Arial"/>
                <a:sym typeface="Arial"/>
              </a:rPr>
              <a:t>איך מוכרים לנו רגעים של אושר?  </a:t>
            </a:r>
          </a:p>
        </p:txBody>
      </p:sp>
      <p:sp>
        <p:nvSpPr>
          <p:cNvPr id="11" name="Rectangle 10">
            <a:extLst>
              <a:ext uri="{FF2B5EF4-FFF2-40B4-BE49-F238E27FC236}">
                <a16:creationId xmlns:a16="http://schemas.microsoft.com/office/drawing/2014/main" id="{44F871F4-3EF8-98D8-E959-F514C3098EEF}"/>
              </a:ext>
            </a:extLst>
          </p:cNvPr>
          <p:cNvSpPr/>
          <p:nvPr/>
        </p:nvSpPr>
        <p:spPr>
          <a:xfrm>
            <a:off x="509666" y="2047593"/>
            <a:ext cx="569387"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1</a:t>
            </a:r>
          </a:p>
        </p:txBody>
      </p:sp>
      <p:pic>
        <p:nvPicPr>
          <p:cNvPr id="8" name="Picture 7" descr="פרסומת לבושם">
            <a:extLst>
              <a:ext uri="{FF2B5EF4-FFF2-40B4-BE49-F238E27FC236}">
                <a16:creationId xmlns:a16="http://schemas.microsoft.com/office/drawing/2014/main" id="{9EC49186-C1C8-1656-4473-9C8527BC5C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7791" y="2282268"/>
            <a:ext cx="4279501" cy="5347469"/>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E3B5B227-5FAF-BA5F-CD09-0E605AE2D14A}"/>
              </a:ext>
            </a:extLst>
          </p:cNvPr>
          <p:cNvSpPr/>
          <p:nvPr/>
        </p:nvSpPr>
        <p:spPr>
          <a:xfrm>
            <a:off x="5879790" y="1585928"/>
            <a:ext cx="569387"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2</a:t>
            </a:r>
          </a:p>
        </p:txBody>
      </p:sp>
      <p:pic>
        <p:nvPicPr>
          <p:cNvPr id="3" name="Picture 2" descr="פרסומת לטלפון נייד">
            <a:extLst>
              <a:ext uri="{FF2B5EF4-FFF2-40B4-BE49-F238E27FC236}">
                <a16:creationId xmlns:a16="http://schemas.microsoft.com/office/drawing/2014/main" id="{DC879B6F-A8CD-AAE6-6A4C-9D0F81FB29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14524" y="2023626"/>
            <a:ext cx="4831844" cy="5909676"/>
          </a:xfrm>
          <a:prstGeom prst="rect">
            <a:avLst/>
          </a:prstGeom>
        </p:spPr>
      </p:pic>
      <p:sp>
        <p:nvSpPr>
          <p:cNvPr id="13" name="Rectangle 12">
            <a:extLst>
              <a:ext uri="{FF2B5EF4-FFF2-40B4-BE49-F238E27FC236}">
                <a16:creationId xmlns:a16="http://schemas.microsoft.com/office/drawing/2014/main" id="{38B404BF-AB55-4CA7-3B5A-16D9DEAC9C9E}"/>
              </a:ext>
            </a:extLst>
          </p:cNvPr>
          <p:cNvSpPr/>
          <p:nvPr/>
        </p:nvSpPr>
        <p:spPr>
          <a:xfrm>
            <a:off x="11404089" y="1358938"/>
            <a:ext cx="569388" cy="923330"/>
          </a:xfrm>
          <a:prstGeom prst="rect">
            <a:avLst/>
          </a:prstGeom>
          <a:noFill/>
        </p:spPr>
        <p:txBody>
          <a:bodyPr wrap="none" lIns="91440" tIns="45720" rIns="91440" bIns="45720">
            <a:spAutoFit/>
          </a:bodyPr>
          <a:lstStyle/>
          <a:p>
            <a:pPr algn="ctr"/>
            <a:r>
              <a:rPr lang="en-US" sz="5400" dirty="0">
                <a:ln w="0"/>
                <a:solidFill>
                  <a:schemeClr val="accent1"/>
                </a:solidFill>
                <a:effectLst>
                  <a:outerShdw blurRad="38100" dist="25400" dir="5400000" algn="ctr" rotWithShape="0">
                    <a:srgbClr val="6E747A">
                      <a:alpha val="43000"/>
                    </a:srgbClr>
                  </a:outerShdw>
                </a:effectLst>
              </a:rPr>
              <a:t>3</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pic>
        <p:nvPicPr>
          <p:cNvPr id="9" name="Picture 8" descr="פרסומת לנעליים">
            <a:extLst>
              <a:ext uri="{FF2B5EF4-FFF2-40B4-BE49-F238E27FC236}">
                <a16:creationId xmlns:a16="http://schemas.microsoft.com/office/drawing/2014/main" id="{1779FD0E-FAC1-5510-71E0-9B38E53FBDA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760102" y="2047593"/>
            <a:ext cx="4790352" cy="5861742"/>
          </a:xfrm>
          <a:prstGeom prst="rect">
            <a:avLst/>
          </a:prstGeom>
        </p:spPr>
      </p:pic>
      <p:sp>
        <p:nvSpPr>
          <p:cNvPr id="10" name="TextBox 9">
            <a:extLst>
              <a:ext uri="{FF2B5EF4-FFF2-40B4-BE49-F238E27FC236}">
                <a16:creationId xmlns:a16="http://schemas.microsoft.com/office/drawing/2014/main" id="{1871F264-8A08-9784-6FF1-0E0036C94FA9}"/>
              </a:ext>
            </a:extLst>
          </p:cNvPr>
          <p:cNvSpPr txBox="1"/>
          <p:nvPr/>
        </p:nvSpPr>
        <p:spPr>
          <a:xfrm>
            <a:off x="5851669" y="7697399"/>
            <a:ext cx="5294699" cy="2217082"/>
          </a:xfrm>
          <a:prstGeom prst="rect">
            <a:avLst/>
          </a:prstGeom>
          <a:noFill/>
        </p:spPr>
        <p:txBody>
          <a:bodyPr wrap="square">
            <a:spAutoFit/>
          </a:bodyPr>
          <a:lstStyle/>
          <a:p>
            <a:pPr algn="ctr">
              <a:lnSpc>
                <a:spcPct val="150000"/>
              </a:lnSpc>
            </a:pPr>
            <a:r>
              <a:rPr lang="he-IL" sz="3200" b="1" dirty="0">
                <a:solidFill>
                  <a:schemeClr val="bg2"/>
                </a:solidFill>
              </a:rPr>
              <a:t>מה המוצר?</a:t>
            </a:r>
          </a:p>
          <a:p>
            <a:pPr algn="ctr">
              <a:lnSpc>
                <a:spcPct val="150000"/>
              </a:lnSpc>
            </a:pPr>
            <a:r>
              <a:rPr lang="he-IL" sz="3200" b="1" dirty="0">
                <a:solidFill>
                  <a:schemeClr val="bg2"/>
                </a:solidFill>
              </a:rPr>
              <a:t>איזה רגש באמת מוכרים לנו?</a:t>
            </a:r>
          </a:p>
          <a:p>
            <a:pPr algn="ctr">
              <a:lnSpc>
                <a:spcPct val="150000"/>
              </a:lnSpc>
            </a:pPr>
            <a:r>
              <a:rPr lang="he-IL" sz="3200" b="1" dirty="0">
                <a:solidFill>
                  <a:schemeClr val="bg2"/>
                </a:solidFill>
              </a:rPr>
              <a:t>כמה זמן הרגש צפוי להימשך?</a:t>
            </a:r>
          </a:p>
        </p:txBody>
      </p:sp>
    </p:spTree>
    <p:extLst>
      <p:ext uri="{BB962C8B-B14F-4D97-AF65-F5344CB8AC3E}">
        <p14:creationId xmlns:p14="http://schemas.microsoft.com/office/powerpoint/2010/main" val="3062339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4656A6-E3DF-8DB4-F4F5-5DB3817EE32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sp>
        <p:nvSpPr>
          <p:cNvPr id="3" name="TextBox 2">
            <a:extLst>
              <a:ext uri="{FF2B5EF4-FFF2-40B4-BE49-F238E27FC236}">
                <a16:creationId xmlns:a16="http://schemas.microsoft.com/office/drawing/2014/main" id="{4665E676-3DCB-DCB9-FB41-AE0AF5BF243F}"/>
              </a:ext>
            </a:extLst>
          </p:cNvPr>
          <p:cNvSpPr txBox="1"/>
          <p:nvPr/>
        </p:nvSpPr>
        <p:spPr>
          <a:xfrm>
            <a:off x="11499272" y="4555261"/>
            <a:ext cx="2216727" cy="3539430"/>
          </a:xfrm>
          <a:prstGeom prst="rect">
            <a:avLst/>
          </a:prstGeom>
          <a:noFill/>
        </p:spPr>
        <p:txBody>
          <a:bodyPr wrap="square">
            <a:spAutoFit/>
          </a:bodyPr>
          <a:lstStyle/>
          <a:p>
            <a:r>
              <a:rPr lang="he-IL" dirty="0"/>
              <a:t>חייב - תחושת נחיצות או חובה ברמת העדיפות הגבוהה ביותר ("אני חייבת לקנות </a:t>
            </a:r>
            <a:r>
              <a:rPr lang="he-IL" dirty="0" err="1"/>
              <a:t>רב־קו</a:t>
            </a:r>
            <a:r>
              <a:rPr lang="he-IL" dirty="0"/>
              <a:t> כדי להגיע לבית הספר")</a:t>
            </a:r>
          </a:p>
          <a:p>
            <a:r>
              <a:rPr lang="he-IL" dirty="0"/>
              <a:t>צריך - פעולות או משימות חשובות, אבל לא דחופות עד כדי כך שנהיה חייבים לבצע אותן ("אני צריך לקנות תיק חדש, כי בתיק הנוכחי יש חור קטן")</a:t>
            </a:r>
          </a:p>
          <a:p>
            <a:r>
              <a:rPr lang="he-IL" dirty="0"/>
              <a:t>רוצה - רצון או העדפה למשהו, אף על פי שאינו מחויב או נצרך ("אני רוצה לטוס לחופשה בחו"ל")</a:t>
            </a:r>
          </a:p>
          <a:p>
            <a:endParaRPr lang="he-IL" dirty="0"/>
          </a:p>
        </p:txBody>
      </p:sp>
      <p:pic>
        <p:nvPicPr>
          <p:cNvPr id="7" name="Picture 6" descr="תמונה שכתוב עליה : לפני שקונים חושבים : רוצה, צריך, רוצה">
            <a:extLst>
              <a:ext uri="{FF2B5EF4-FFF2-40B4-BE49-F238E27FC236}">
                <a16:creationId xmlns:a16="http://schemas.microsoft.com/office/drawing/2014/main" id="{EBAF9D2C-4EEE-4C5D-831C-F08B41BF81E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939413" y="295704"/>
            <a:ext cx="11744156" cy="8912807"/>
          </a:xfrm>
          <a:prstGeom prst="rect">
            <a:avLst/>
          </a:prstGeom>
        </p:spPr>
      </p:pic>
    </p:spTree>
    <p:extLst>
      <p:ext uri="{BB962C8B-B14F-4D97-AF65-F5344CB8AC3E}">
        <p14:creationId xmlns:p14="http://schemas.microsoft.com/office/powerpoint/2010/main" val="8637634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23">
            <a:extLst>
              <a:ext uri="{C183D7F6-B498-43B3-948B-1728B52AA6E4}">
                <adec:decorative xmlns:adec="http://schemas.microsoft.com/office/drawing/2017/decorative" val="1"/>
              </a:ext>
            </a:extLst>
          </p:cNvPr>
          <p:cNvSpPr/>
          <p:nvPr/>
        </p:nvSpPr>
        <p:spPr>
          <a:xfrm>
            <a:off x="-7740" y="6809955"/>
            <a:ext cx="4512766" cy="3477045"/>
          </a:xfrm>
          <a:custGeom>
            <a:avLst/>
            <a:gdLst/>
            <a:ahLst/>
            <a:cxnLst/>
            <a:rect l="l" t="t" r="r" b="b"/>
            <a:pathLst>
              <a:path w="3830035" h="3122368" extrusionOk="0">
                <a:moveTo>
                  <a:pt x="0" y="0"/>
                </a:moveTo>
                <a:lnTo>
                  <a:pt x="3830035" y="0"/>
                </a:lnTo>
                <a:lnTo>
                  <a:pt x="3830035" y="3122369"/>
                </a:lnTo>
                <a:lnTo>
                  <a:pt x="0" y="3122369"/>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430" name="Google Shape;430;p23" descr="תמרור עוצרים"/>
          <p:cNvSpPr/>
          <p:nvPr/>
        </p:nvSpPr>
        <p:spPr>
          <a:xfrm>
            <a:off x="7102264" y="1122236"/>
            <a:ext cx="1881878" cy="8476233"/>
          </a:xfrm>
          <a:custGeom>
            <a:avLst/>
            <a:gdLst/>
            <a:ahLst/>
            <a:cxnLst/>
            <a:rect l="l" t="t" r="r" b="b"/>
            <a:pathLst>
              <a:path w="1881878" h="8476233" extrusionOk="0">
                <a:moveTo>
                  <a:pt x="0" y="0"/>
                </a:moveTo>
                <a:lnTo>
                  <a:pt x="1881878" y="0"/>
                </a:lnTo>
                <a:lnTo>
                  <a:pt x="1881878" y="8476233"/>
                </a:lnTo>
                <a:lnTo>
                  <a:pt x="0" y="8476233"/>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434" name="Google Shape;434;p23"/>
          <p:cNvSpPr txBox="1"/>
          <p:nvPr/>
        </p:nvSpPr>
        <p:spPr>
          <a:xfrm>
            <a:off x="4278475" y="1376448"/>
            <a:ext cx="2797879" cy="1723549"/>
          </a:xfrm>
          <a:prstGeom prst="rect">
            <a:avLst/>
          </a:prstGeom>
          <a:noFill/>
          <a:ln>
            <a:noFill/>
          </a:ln>
        </p:spPr>
        <p:txBody>
          <a:bodyPr spcFirstLastPara="1" wrap="square" lIns="0" tIns="0" rIns="0" bIns="0" anchor="t" anchorCtr="0">
            <a:spAutoFit/>
          </a:bodyPr>
          <a:lstStyle/>
          <a:p>
            <a:pPr marL="0" marR="0" lvl="0" indent="0" algn="ctr" rtl="1">
              <a:lnSpc>
                <a:spcPct val="140000"/>
              </a:lnSpc>
              <a:spcBef>
                <a:spcPts val="0"/>
              </a:spcBef>
              <a:spcAft>
                <a:spcPts val="0"/>
              </a:spcAft>
              <a:buClr>
                <a:srgbClr val="000000"/>
              </a:buClr>
              <a:buSzPts val="8000"/>
              <a:buFont typeface="Arial"/>
              <a:buNone/>
            </a:pPr>
            <a:r>
              <a:rPr lang="en-US" sz="8000" b="1" i="0" u="none" strike="noStrike" cap="none" dirty="0">
                <a:solidFill>
                  <a:srgbClr val="59503F"/>
                </a:solidFill>
                <a:latin typeface="Arial" panose="020B0604020202020204" pitchFamily="34" charset="0"/>
                <a:ea typeface="Rubik"/>
                <a:cs typeface="Arial" panose="020B0604020202020204" pitchFamily="34" charset="0"/>
                <a:sym typeface="Rubik"/>
              </a:rPr>
              <a:t>רוצה </a:t>
            </a:r>
            <a:endParaRPr sz="1400" b="0" i="0" u="none" strike="noStrike" cap="none" dirty="0">
              <a:solidFill>
                <a:srgbClr val="000000"/>
              </a:solidFill>
              <a:latin typeface="Arial"/>
              <a:ea typeface="Arial"/>
              <a:cs typeface="Arial"/>
              <a:sym typeface="Arial"/>
            </a:endParaRPr>
          </a:p>
        </p:txBody>
      </p:sp>
      <p:sp>
        <p:nvSpPr>
          <p:cNvPr id="435" name="Google Shape;435;p23"/>
          <p:cNvSpPr txBox="1"/>
          <p:nvPr/>
        </p:nvSpPr>
        <p:spPr>
          <a:xfrm>
            <a:off x="4112290" y="3587397"/>
            <a:ext cx="2797879" cy="1723549"/>
          </a:xfrm>
          <a:prstGeom prst="rect">
            <a:avLst/>
          </a:prstGeom>
          <a:noFill/>
          <a:ln>
            <a:noFill/>
          </a:ln>
        </p:spPr>
        <p:txBody>
          <a:bodyPr spcFirstLastPara="1" wrap="square" lIns="0" tIns="0" rIns="0" bIns="0" anchor="t" anchorCtr="0">
            <a:spAutoFit/>
          </a:bodyPr>
          <a:lstStyle/>
          <a:p>
            <a:pPr marL="0" marR="0" lvl="0" indent="0" algn="ctr" rtl="1">
              <a:lnSpc>
                <a:spcPct val="140000"/>
              </a:lnSpc>
              <a:spcBef>
                <a:spcPts val="0"/>
              </a:spcBef>
              <a:spcAft>
                <a:spcPts val="0"/>
              </a:spcAft>
              <a:buClr>
                <a:srgbClr val="000000"/>
              </a:buClr>
              <a:buSzPts val="8000"/>
              <a:buFont typeface="Arial"/>
              <a:buNone/>
            </a:pPr>
            <a:r>
              <a:rPr lang="en-US" sz="8000" b="1" i="0" u="none" strike="noStrike" cap="none" dirty="0">
                <a:solidFill>
                  <a:srgbClr val="59503F"/>
                </a:solidFill>
                <a:latin typeface="Arial" panose="020B0604020202020204" pitchFamily="34" charset="0"/>
                <a:ea typeface="Rubik"/>
                <a:cs typeface="Arial" panose="020B0604020202020204" pitchFamily="34" charset="0"/>
                <a:sym typeface="Rubik"/>
              </a:rPr>
              <a:t>צריך </a:t>
            </a:r>
            <a:endParaRPr sz="1400" b="0" i="0" u="none" strike="noStrike" cap="none" dirty="0">
              <a:solidFill>
                <a:srgbClr val="000000"/>
              </a:solidFill>
              <a:latin typeface="Arial"/>
              <a:ea typeface="Arial"/>
              <a:cs typeface="Arial"/>
              <a:sym typeface="Arial"/>
            </a:endParaRPr>
          </a:p>
        </p:txBody>
      </p:sp>
      <p:sp>
        <p:nvSpPr>
          <p:cNvPr id="436" name="Google Shape;436;p23"/>
          <p:cNvSpPr txBox="1"/>
          <p:nvPr/>
        </p:nvSpPr>
        <p:spPr>
          <a:xfrm>
            <a:off x="4112290" y="5793955"/>
            <a:ext cx="2797879" cy="1723549"/>
          </a:xfrm>
          <a:prstGeom prst="rect">
            <a:avLst/>
          </a:prstGeom>
          <a:noFill/>
          <a:ln>
            <a:noFill/>
          </a:ln>
        </p:spPr>
        <p:txBody>
          <a:bodyPr spcFirstLastPara="1" wrap="square" lIns="0" tIns="0" rIns="0" bIns="0" anchor="t" anchorCtr="0">
            <a:spAutoFit/>
          </a:bodyPr>
          <a:lstStyle/>
          <a:p>
            <a:pPr marL="0" marR="0" lvl="0" indent="0" algn="ctr" rtl="1">
              <a:lnSpc>
                <a:spcPct val="140000"/>
              </a:lnSpc>
              <a:spcBef>
                <a:spcPts val="0"/>
              </a:spcBef>
              <a:spcAft>
                <a:spcPts val="0"/>
              </a:spcAft>
              <a:buClr>
                <a:srgbClr val="000000"/>
              </a:buClr>
              <a:buSzPts val="8000"/>
              <a:buFont typeface="Arial"/>
              <a:buNone/>
            </a:pPr>
            <a:r>
              <a:rPr lang="en-US" sz="8000" b="1" i="0" u="none" strike="noStrike" cap="none" dirty="0">
                <a:solidFill>
                  <a:srgbClr val="59503F"/>
                </a:solidFill>
                <a:latin typeface="Arial" panose="020B0604020202020204" pitchFamily="34" charset="0"/>
                <a:ea typeface="Rubik"/>
                <a:cs typeface="Arial" panose="020B0604020202020204" pitchFamily="34" charset="0"/>
                <a:sym typeface="Rubik"/>
              </a:rPr>
              <a:t>חייב</a:t>
            </a:r>
            <a:endParaRPr sz="1400" b="0" i="0" u="none" strike="noStrike" cap="none" dirty="0">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3CAF7364-6E0A-02E0-2829-BEA133955A22}"/>
              </a:ext>
            </a:extLst>
          </p:cNvPr>
          <p:cNvSpPr txBox="1"/>
          <p:nvPr/>
        </p:nvSpPr>
        <p:spPr>
          <a:xfrm>
            <a:off x="9665852" y="1908911"/>
            <a:ext cx="6954982" cy="5998052"/>
          </a:xfrm>
          <a:prstGeom prst="rect">
            <a:avLst/>
          </a:prstGeom>
          <a:noFill/>
        </p:spPr>
        <p:txBody>
          <a:bodyPr wrap="square">
            <a:spAutoFit/>
          </a:bodyPr>
          <a:lstStyle/>
          <a:p>
            <a:pPr algn="ctr" rtl="1">
              <a:lnSpc>
                <a:spcPct val="150000"/>
              </a:lnSpc>
            </a:pPr>
            <a:r>
              <a:rPr lang="he-IL" sz="6600" dirty="0"/>
              <a:t>כך מקבלים החלטה שקולה, נמנעים מקנייה אימפולסיבית ושומרים על התקציב</a:t>
            </a:r>
          </a:p>
        </p:txBody>
      </p:sp>
      <p:pic>
        <p:nvPicPr>
          <p:cNvPr id="5" name="Picture 4">
            <a:extLst>
              <a:ext uri="{FF2B5EF4-FFF2-40B4-BE49-F238E27FC236}">
                <a16:creationId xmlns:a16="http://schemas.microsoft.com/office/drawing/2014/main" id="{C2BBAEDB-5340-6C40-28C6-8E9160FDBFB5}"/>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1788875"/>
            <a:ext cx="3273836" cy="228619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5" name="Picture 4" descr="כלל 24 שעות">
            <a:extLst>
              <a:ext uri="{FF2B5EF4-FFF2-40B4-BE49-F238E27FC236}">
                <a16:creationId xmlns:a16="http://schemas.microsoft.com/office/drawing/2014/main" id="{1734E79A-C382-506A-FF5A-997D47B8C7AD}"/>
              </a:ext>
            </a:extLst>
          </p:cNvPr>
          <p:cNvPicPr>
            <a:picLocks noChangeAspect="1"/>
          </p:cNvPicPr>
          <p:nvPr/>
        </p:nvPicPr>
        <p:blipFill>
          <a:blip r:embed="rId3"/>
          <a:stretch/>
        </p:blipFill>
        <p:spPr>
          <a:xfrm>
            <a:off x="2162806" y="2229612"/>
            <a:ext cx="5235521" cy="5827775"/>
          </a:xfrm>
          <a:prstGeom prst="rect">
            <a:avLst/>
          </a:prstGeom>
        </p:spPr>
      </p:pic>
      <p:pic>
        <p:nvPicPr>
          <p:cNvPr id="3" name="Picture 2" descr="לפני שקונים מחכים וחושבים: מחכים 24 שעות, בודקים ומשווים. עצירה קטנה שווה קנייה חכמה">
            <a:extLst>
              <a:ext uri="{FF2B5EF4-FFF2-40B4-BE49-F238E27FC236}">
                <a16:creationId xmlns:a16="http://schemas.microsoft.com/office/drawing/2014/main" id="{D2186649-8CE1-7641-23AF-B979ADA047C6}"/>
              </a:ext>
            </a:extLst>
          </p:cNvPr>
          <p:cNvPicPr>
            <a:picLocks noChangeAspect="1"/>
          </p:cNvPicPr>
          <p:nvPr/>
        </p:nvPicPr>
        <p:blipFill>
          <a:blip r:embed="rId4" cstate="email">
            <a:extLst>
              <a:ext uri="{28A0092B-C50C-407E-A947-70E740481C1C}">
                <a14:useLocalDpi xmlns:a14="http://schemas.microsoft.com/office/drawing/2010/main"/>
              </a:ext>
            </a:extLst>
          </a:blip>
          <a:stretch/>
        </p:blipFill>
        <p:spPr>
          <a:xfrm>
            <a:off x="8341934" y="678872"/>
            <a:ext cx="7145951" cy="8929255"/>
          </a:xfrm>
          <a:prstGeom prst="rect">
            <a:avLst/>
          </a:prstGeom>
        </p:spPr>
      </p:pic>
      <p:pic>
        <p:nvPicPr>
          <p:cNvPr id="7" name="Picture 6">
            <a:extLst>
              <a:ext uri="{FF2B5EF4-FFF2-40B4-BE49-F238E27FC236}">
                <a16:creationId xmlns:a16="http://schemas.microsoft.com/office/drawing/2014/main" id="{16E7E37C-D6BA-87F7-47C8-6F74DD464A78}"/>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A62E9-20EB-2F23-6AC6-75995505126C}"/>
            </a:ext>
          </a:extLst>
        </p:cNvPr>
        <p:cNvGrpSpPr/>
        <p:nvPr/>
      </p:nvGrpSpPr>
      <p:grpSpPr>
        <a:xfrm>
          <a:off x="0" y="0"/>
          <a:ext cx="0" cy="0"/>
          <a:chOff x="0" y="0"/>
          <a:chExt cx="0" cy="0"/>
        </a:xfrm>
      </p:grpSpPr>
      <p:sp>
        <p:nvSpPr>
          <p:cNvPr id="14" name="Flowchart: Alternate Process 13">
            <a:extLst>
              <a:ext uri="{FF2B5EF4-FFF2-40B4-BE49-F238E27FC236}">
                <a16:creationId xmlns:a16="http://schemas.microsoft.com/office/drawing/2014/main" id="{4998CFDC-89F6-488A-8C0B-DA56A52CD9A4}"/>
              </a:ext>
              <a:ext uri="{C183D7F6-B498-43B3-948B-1728B52AA6E4}">
                <adec:decorative xmlns:adec="http://schemas.microsoft.com/office/drawing/2017/decorative" val="1"/>
              </a:ext>
            </a:extLst>
          </p:cNvPr>
          <p:cNvSpPr/>
          <p:nvPr/>
        </p:nvSpPr>
        <p:spPr>
          <a:xfrm>
            <a:off x="4091135" y="897210"/>
            <a:ext cx="10105729" cy="8884099"/>
          </a:xfrm>
          <a:prstGeom prst="flowChartAlternateProcess">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1" anchor="ctr"/>
          <a:lstStyle/>
          <a:p>
            <a:pPr algn="ctr"/>
            <a:endParaRPr lang="he-IL"/>
          </a:p>
        </p:txBody>
      </p:sp>
      <p:sp>
        <p:nvSpPr>
          <p:cNvPr id="7" name="TextBox 6">
            <a:extLst>
              <a:ext uri="{FF2B5EF4-FFF2-40B4-BE49-F238E27FC236}">
                <a16:creationId xmlns:a16="http://schemas.microsoft.com/office/drawing/2014/main" id="{32A2C907-EC15-0B6F-9BF4-3AE91C9BA7AB}"/>
              </a:ext>
            </a:extLst>
          </p:cNvPr>
          <p:cNvSpPr txBox="1"/>
          <p:nvPr/>
        </p:nvSpPr>
        <p:spPr>
          <a:xfrm>
            <a:off x="5472544" y="7634362"/>
            <a:ext cx="7342909" cy="1846659"/>
          </a:xfrm>
          <a:prstGeom prst="rect">
            <a:avLst/>
          </a:prstGeom>
          <a:noFill/>
        </p:spPr>
        <p:txBody>
          <a:bodyPr wrap="square">
            <a:spAutoFit/>
          </a:bodyPr>
          <a:lstStyle/>
          <a:p>
            <a:pPr algn="ctr" rtl="1"/>
            <a:r>
              <a:rPr kumimoji="0" lang="he-IL" sz="4800" b="1" i="0" u="none" strike="noStrike" kern="0" cap="none" spc="0" normalizeH="0" baseline="0" noProof="0" dirty="0">
                <a:ln>
                  <a:noFill/>
                </a:ln>
                <a:solidFill>
                  <a:schemeClr val="bg2"/>
                </a:solidFill>
                <a:effectLst/>
                <a:uLnTx/>
                <a:uFillTx/>
                <a:latin typeface="Arial" panose="020B0604020202020204" pitchFamily="34" charset="0"/>
                <a:ea typeface="Calibri"/>
                <a:cs typeface="Arial" panose="020B0604020202020204" pitchFamily="34" charset="0"/>
                <a:sym typeface="Calibri"/>
              </a:rPr>
              <a:t>להימנע מ-</a:t>
            </a:r>
          </a:p>
          <a:p>
            <a:pPr algn="ctr" rtl="1"/>
            <a:r>
              <a:rPr lang="he-IL" sz="6600" b="1" dirty="0">
                <a:solidFill>
                  <a:schemeClr val="bg2"/>
                </a:solidFill>
                <a:latin typeface="Arial" panose="020B0604020202020204" pitchFamily="34" charset="0"/>
                <a:ea typeface="Calibri"/>
                <a:cs typeface="Arial" panose="020B0604020202020204" pitchFamily="34" charset="0"/>
                <a:sym typeface="Calibri"/>
              </a:rPr>
              <a:t>"</a:t>
            </a:r>
            <a:r>
              <a:rPr kumimoji="0" lang="he-IL" sz="6600" b="1" i="0" u="none" strike="noStrike" kern="0" cap="none" spc="0" normalizeH="0" baseline="0" noProof="0" dirty="0">
                <a:ln>
                  <a:noFill/>
                </a:ln>
                <a:solidFill>
                  <a:schemeClr val="bg2"/>
                </a:solidFill>
                <a:effectLst/>
                <a:uLnTx/>
                <a:uFillTx/>
                <a:latin typeface="Arial" panose="020B0604020202020204" pitchFamily="34" charset="0"/>
                <a:ea typeface="Calibri"/>
                <a:cs typeface="Arial" panose="020B0604020202020204" pitchFamily="34" charset="0"/>
                <a:sym typeface="Calibri"/>
              </a:rPr>
              <a:t>צריכה ראוותנית" </a:t>
            </a:r>
            <a:endParaRPr lang="he-IL" sz="7200" dirty="0">
              <a:solidFill>
                <a:schemeClr val="bg2"/>
              </a:solidFill>
            </a:endParaRPr>
          </a:p>
        </p:txBody>
      </p:sp>
      <p:pic>
        <p:nvPicPr>
          <p:cNvPr id="11" name="Picture 10" descr="אם אף אחד לא היה יודע שיש לי את המוצר, האם עדיין הייתי קונה אותו?">
            <a:extLst>
              <a:ext uri="{FF2B5EF4-FFF2-40B4-BE49-F238E27FC236}">
                <a16:creationId xmlns:a16="http://schemas.microsoft.com/office/drawing/2014/main" id="{7C4007BF-F06A-9335-E395-5A2EF2F717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91135" y="897210"/>
            <a:ext cx="10105728" cy="67371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a:extLst>
              <a:ext uri="{FF2B5EF4-FFF2-40B4-BE49-F238E27FC236}">
                <a16:creationId xmlns:a16="http://schemas.microsoft.com/office/drawing/2014/main" id="{6AB9DB1C-0434-8677-6190-71F770FB6269}"/>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spTree>
    <p:extLst>
      <p:ext uri="{BB962C8B-B14F-4D97-AF65-F5344CB8AC3E}">
        <p14:creationId xmlns:p14="http://schemas.microsoft.com/office/powerpoint/2010/main" val="15323832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1375A84-2B32-B342-91AA-5B22C0FCBB60}"/>
              </a:ext>
              <a:ext uri="{C183D7F6-B498-43B3-948B-1728B52AA6E4}">
                <adec:decorative xmlns:adec="http://schemas.microsoft.com/office/drawing/2017/decorative" val="1"/>
              </a:ext>
            </a:extLst>
          </p:cNvPr>
          <p:cNvSpPr/>
          <p:nvPr/>
        </p:nvSpPr>
        <p:spPr>
          <a:xfrm>
            <a:off x="3098658" y="1136073"/>
            <a:ext cx="12090684" cy="7899936"/>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pic>
        <p:nvPicPr>
          <p:cNvPr id="3" name="Picture 2" descr="מה באמת משמח? קנייה אימפולסיבית או חוויה משמעותית ?">
            <a:extLst>
              <a:ext uri="{FF2B5EF4-FFF2-40B4-BE49-F238E27FC236}">
                <a16:creationId xmlns:a16="http://schemas.microsoft.com/office/drawing/2014/main" id="{D2E95AF3-2720-E585-18DB-27BAD503CD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98658" y="1250991"/>
            <a:ext cx="6230235" cy="77850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77" name="Google Shape;477;p28"/>
          <p:cNvSpPr txBox="1"/>
          <p:nvPr/>
        </p:nvSpPr>
        <p:spPr>
          <a:xfrm>
            <a:off x="9790628" y="4083755"/>
            <a:ext cx="4936978" cy="1477328"/>
          </a:xfrm>
          <a:prstGeom prst="rect">
            <a:avLst/>
          </a:prstGeom>
          <a:noFill/>
          <a:ln>
            <a:noFill/>
          </a:ln>
        </p:spPr>
        <p:txBody>
          <a:bodyPr spcFirstLastPara="1" wrap="square" lIns="0" tIns="0" rIns="0" bIns="0" anchor="t" anchorCtr="0">
            <a:spAutoFit/>
          </a:bodyPr>
          <a:lstStyle/>
          <a:p>
            <a:pPr marL="0" lvl="0" indent="0" algn="ctr" rtl="1">
              <a:buSzPts val="5400"/>
              <a:buFont typeface="Arial"/>
              <a:buNone/>
            </a:pPr>
            <a:r>
              <a:rPr lang="he-IL" sz="4800" b="1" dirty="0">
                <a:solidFill>
                  <a:schemeClr val="bg2"/>
                </a:solidFill>
                <a:latin typeface="Arial" panose="020B0604020202020204" pitchFamily="34" charset="0"/>
                <a:ea typeface="Calibri"/>
                <a:cs typeface="Arial" panose="020B0604020202020204" pitchFamily="34" charset="0"/>
                <a:sym typeface="Rubik"/>
              </a:rPr>
              <a:t>חוויות עדיפות על נכסים חומריים</a:t>
            </a:r>
          </a:p>
        </p:txBody>
      </p:sp>
      <p:pic>
        <p:nvPicPr>
          <p:cNvPr id="6" name="Picture 5">
            <a:extLst>
              <a:ext uri="{FF2B5EF4-FFF2-40B4-BE49-F238E27FC236}">
                <a16:creationId xmlns:a16="http://schemas.microsoft.com/office/drawing/2014/main" id="{BC6833BF-CDD8-5F66-44EC-0572B4D9B20B}"/>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30"/>
          <p:cNvSpPr txBox="1"/>
          <p:nvPr/>
        </p:nvSpPr>
        <p:spPr>
          <a:xfrm>
            <a:off x="12005948" y="4584354"/>
            <a:ext cx="3539192" cy="2215991"/>
          </a:xfrm>
          <a:prstGeom prst="rect">
            <a:avLst/>
          </a:prstGeom>
          <a:noFill/>
          <a:ln>
            <a:noFill/>
          </a:ln>
        </p:spPr>
        <p:txBody>
          <a:bodyPr spcFirstLastPara="1" wrap="square" lIns="0" tIns="0" rIns="0" bIns="0" anchor="t" anchorCtr="0">
            <a:spAutoFit/>
          </a:bodyPr>
          <a:lstStyle/>
          <a:p>
            <a:pPr marL="0" lvl="0" indent="0" algn="ctr" rtl="1">
              <a:buSzPts val="5000"/>
              <a:buFont typeface="Arial"/>
              <a:buNone/>
            </a:pPr>
            <a:r>
              <a:rPr lang="he-IL" sz="4800" b="1" dirty="0">
                <a:solidFill>
                  <a:schemeClr val="bg2"/>
                </a:solidFill>
                <a:latin typeface="Arial" panose="020B0604020202020204" pitchFamily="34" charset="0"/>
                <a:ea typeface="Calibri"/>
                <a:cs typeface="Arial" panose="020B0604020202020204" pitchFamily="34" charset="0"/>
                <a:sym typeface="Rubik"/>
              </a:rPr>
              <a:t>כסף לא בהכרח קונה אושר</a:t>
            </a:r>
          </a:p>
        </p:txBody>
      </p:sp>
      <p:sp>
        <p:nvSpPr>
          <p:cNvPr id="5" name="Rectangle: Rounded Corners 4">
            <a:extLst>
              <a:ext uri="{FF2B5EF4-FFF2-40B4-BE49-F238E27FC236}">
                <a16:creationId xmlns:a16="http://schemas.microsoft.com/office/drawing/2014/main" id="{60E3363E-9869-9A19-89A8-A01AB6D825B3}"/>
              </a:ext>
              <a:ext uri="{C183D7F6-B498-43B3-948B-1728B52AA6E4}">
                <adec:decorative xmlns:adec="http://schemas.microsoft.com/office/drawing/2017/decorative" val="1"/>
              </a:ext>
            </a:extLst>
          </p:cNvPr>
          <p:cNvSpPr/>
          <p:nvPr/>
        </p:nvSpPr>
        <p:spPr>
          <a:xfrm>
            <a:off x="2379303" y="2604654"/>
            <a:ext cx="13529394" cy="6175393"/>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pic>
        <p:nvPicPr>
          <p:cNvPr id="3" name="Picture 2">
            <a:extLst>
              <a:ext uri="{FF2B5EF4-FFF2-40B4-BE49-F238E27FC236}">
                <a16:creationId xmlns:a16="http://schemas.microsoft.com/office/drawing/2014/main" id="{7EAB205E-5BA2-3B0B-2BB5-476A2A33AC26}"/>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79303" y="2604656"/>
            <a:ext cx="9263089" cy="61753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a:extLst>
              <a:ext uri="{FF2B5EF4-FFF2-40B4-BE49-F238E27FC236}">
                <a16:creationId xmlns:a16="http://schemas.microsoft.com/office/drawing/2014/main" id="{61B07F51-4AC1-C5ED-0400-188724BAFD29}"/>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pic>
        <p:nvPicPr>
          <p:cNvPr id="7" name="Picture 6">
            <a:extLst>
              <a:ext uri="{FF2B5EF4-FFF2-40B4-BE49-F238E27FC236}">
                <a16:creationId xmlns:a16="http://schemas.microsoft.com/office/drawing/2014/main" id="{04662CD3-3DE2-01C6-67C4-04179EBD2736}"/>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72145" y="2719724"/>
            <a:ext cx="13743710" cy="6187976"/>
          </a:xfrm>
          <a:prstGeom prst="rect">
            <a:avLst/>
          </a:prstGeom>
        </p:spPr>
      </p:pic>
      <p:sp>
        <p:nvSpPr>
          <p:cNvPr id="5" name="TextBox 4">
            <a:extLst>
              <a:ext uri="{FF2B5EF4-FFF2-40B4-BE49-F238E27FC236}">
                <a16:creationId xmlns:a16="http://schemas.microsoft.com/office/drawing/2014/main" id="{45551CAD-2B77-2D9D-153E-9A486D34D369}"/>
              </a:ext>
            </a:extLst>
          </p:cNvPr>
          <p:cNvSpPr txBox="1"/>
          <p:nvPr/>
        </p:nvSpPr>
        <p:spPr>
          <a:xfrm>
            <a:off x="11713151" y="3066004"/>
            <a:ext cx="3990111" cy="5495415"/>
          </a:xfrm>
          <a:prstGeom prst="rect">
            <a:avLst/>
          </a:prstGeom>
          <a:noFill/>
        </p:spPr>
        <p:txBody>
          <a:bodyPr wrap="square">
            <a:spAutoFit/>
          </a:bodyPr>
          <a:lstStyle/>
          <a:p>
            <a:pPr algn="ctr" rtl="1">
              <a:lnSpc>
                <a:spcPct val="150000"/>
              </a:lnSpc>
              <a:buSzPts val="5000"/>
            </a:pPr>
            <a:r>
              <a:rPr lang="he-IL" sz="4800" b="1" dirty="0">
                <a:solidFill>
                  <a:schemeClr val="bg2"/>
                </a:solidFill>
                <a:latin typeface="Arial" panose="020B0604020202020204" pitchFamily="34" charset="0"/>
                <a:ea typeface="Calibri"/>
                <a:cs typeface="Arial" panose="020B0604020202020204" pitchFamily="34" charset="0"/>
              </a:rPr>
              <a:t> התמקדו בטוב ובמה שיש לכם, שמחו בהישגים שלכם - קטנים וגדולים כאחד</a:t>
            </a:r>
          </a:p>
        </p:txBody>
      </p:sp>
      <p:pic>
        <p:nvPicPr>
          <p:cNvPr id="3" name="Picture 2">
            <a:extLst>
              <a:ext uri="{FF2B5EF4-FFF2-40B4-BE49-F238E27FC236}">
                <a16:creationId xmlns:a16="http://schemas.microsoft.com/office/drawing/2014/main" id="{BB6C761B-6BD1-8073-86F0-476F86C4EFF8}"/>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72145" y="2770908"/>
            <a:ext cx="9128414" cy="60856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a:extLst>
              <a:ext uri="{FF2B5EF4-FFF2-40B4-BE49-F238E27FC236}">
                <a16:creationId xmlns:a16="http://schemas.microsoft.com/office/drawing/2014/main" id="{4C4F6CF4-A560-86ED-066D-8FA2B6D6B8A9}"/>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pic>
        <p:nvPicPr>
          <p:cNvPr id="5" name="Picture 4" descr="היזהרו ממיתוסים על אושר &#10;היזהרו מאמירות כגון:  &#10;&quot;אם הנסיבות ישתנו נהיה מאושרים&quot;, &quot;אושר הוא היעדר רגשות שליליים&quot;, &quot;כסף ורכוש מבטיחים אושר&quot;, &quot;אושר הוא יעד להגיע אליו&quot;, &quot;אושר נקבע על ידי נסיבות חיצוניות&quot;.">
            <a:extLst>
              <a:ext uri="{FF2B5EF4-FFF2-40B4-BE49-F238E27FC236}">
                <a16:creationId xmlns:a16="http://schemas.microsoft.com/office/drawing/2014/main" id="{3D63D433-6D1B-449E-BC09-0F83BA74FF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7034" y="832743"/>
            <a:ext cx="10959003" cy="73060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a:extLst>
              <a:ext uri="{FF2B5EF4-FFF2-40B4-BE49-F238E27FC236}">
                <a16:creationId xmlns:a16="http://schemas.microsoft.com/office/drawing/2014/main" id="{1F6D55C8-1A6C-F28C-045A-40371486B759}"/>
              </a:ext>
            </a:extLst>
          </p:cNvPr>
          <p:cNvSpPr txBox="1"/>
          <p:nvPr/>
        </p:nvSpPr>
        <p:spPr>
          <a:xfrm>
            <a:off x="3092323" y="8205492"/>
            <a:ext cx="12773892" cy="1598066"/>
          </a:xfrm>
          <a:prstGeom prst="rect">
            <a:avLst/>
          </a:prstGeom>
          <a:noFill/>
        </p:spPr>
        <p:txBody>
          <a:bodyPr wrap="square">
            <a:spAutoFit/>
          </a:bodyPr>
          <a:lstStyle/>
          <a:p>
            <a:pPr algn="ctr"/>
            <a:r>
              <a:rPr lang="he-IL" sz="4000" b="1" dirty="0">
                <a:solidFill>
                  <a:schemeClr val="bg2"/>
                </a:solidFill>
              </a:rPr>
              <a:t>אחרי שלמדנו על אושר, צרכנות ומה שביניהם </a:t>
            </a:r>
          </a:p>
          <a:p>
            <a:pPr algn="ctr">
              <a:lnSpc>
                <a:spcPct val="150000"/>
              </a:lnSpc>
            </a:pPr>
            <a:r>
              <a:rPr lang="he-IL" sz="4400" b="1" dirty="0">
                <a:solidFill>
                  <a:schemeClr val="bg2"/>
                </a:solidFill>
              </a:rPr>
              <a:t>מה דעתכם?</a:t>
            </a:r>
          </a:p>
        </p:txBody>
      </p:sp>
      <p:sp>
        <p:nvSpPr>
          <p:cNvPr id="8" name="Flowchart: Alternate Process 7">
            <a:extLst>
              <a:ext uri="{FF2B5EF4-FFF2-40B4-BE49-F238E27FC236}">
                <a16:creationId xmlns:a16="http://schemas.microsoft.com/office/drawing/2014/main" id="{350E743B-03BC-E12D-AC5A-7B52535B8AAB}"/>
              </a:ext>
              <a:ext uri="{C183D7F6-B498-43B3-948B-1728B52AA6E4}">
                <adec:decorative xmlns:adec="http://schemas.microsoft.com/office/drawing/2017/decorative" val="1"/>
              </a:ext>
            </a:extLst>
          </p:cNvPr>
          <p:cNvSpPr/>
          <p:nvPr/>
        </p:nvSpPr>
        <p:spPr>
          <a:xfrm>
            <a:off x="4087033" y="832743"/>
            <a:ext cx="10959004" cy="8948566"/>
          </a:xfrm>
          <a:prstGeom prst="flowChartAlternateProcess">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1" anchor="ctr"/>
          <a:lstStyle/>
          <a:p>
            <a:pPr algn="ctr"/>
            <a:endParaRPr lang="he-IL"/>
          </a:p>
        </p:txBody>
      </p:sp>
      <p:pic>
        <p:nvPicPr>
          <p:cNvPr id="3" name="Picture 2">
            <a:extLst>
              <a:ext uri="{FF2B5EF4-FFF2-40B4-BE49-F238E27FC236}">
                <a16:creationId xmlns:a16="http://schemas.microsoft.com/office/drawing/2014/main" id="{2EFFBA25-D3A2-B826-A23C-7A734BB2E430}"/>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801091"/>
            <a:ext cx="3275191" cy="2282664"/>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18757" y="-9178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nvGrpSpPr>
          <p:cNvPr id="4" name="Group 4">
            <a:extLst>
              <a:ext uri="{C183D7F6-B498-43B3-948B-1728B52AA6E4}">
                <adec:decorative xmlns:adec="http://schemas.microsoft.com/office/drawing/2017/decorative" val="1"/>
              </a:ext>
            </a:extLst>
          </p:cNvPr>
          <p:cNvGrpSpPr/>
          <p:nvPr/>
        </p:nvGrpSpPr>
        <p:grpSpPr>
          <a:xfrm>
            <a:off x="6929247" y="3705101"/>
            <a:ext cx="4096988" cy="3188522"/>
            <a:chOff x="0" y="0"/>
            <a:chExt cx="5462651" cy="4251363"/>
          </a:xfrm>
        </p:grpSpPr>
        <p:sp>
          <p:nvSpPr>
            <p:cNvPr id="5" name="Freeform 5"/>
            <p:cNvSpPr/>
            <p:nvPr/>
          </p:nvSpPr>
          <p:spPr>
            <a:xfrm>
              <a:off x="0" y="0"/>
              <a:ext cx="5462651" cy="4251325"/>
            </a:xfrm>
            <a:custGeom>
              <a:avLst/>
              <a:gdLst/>
              <a:ahLst/>
              <a:cxnLst/>
              <a:rect l="l" t="t" r="r" b="b"/>
              <a:pathLst>
                <a:path w="5462651" h="4251325">
                  <a:moveTo>
                    <a:pt x="0" y="2125726"/>
                  </a:moveTo>
                  <a:cubicBezTo>
                    <a:pt x="0" y="951738"/>
                    <a:pt x="1222883" y="0"/>
                    <a:pt x="2731262" y="0"/>
                  </a:cubicBezTo>
                  <a:cubicBezTo>
                    <a:pt x="4239641" y="0"/>
                    <a:pt x="5462651" y="951738"/>
                    <a:pt x="5462651" y="2125726"/>
                  </a:cubicBezTo>
                  <a:cubicBezTo>
                    <a:pt x="5462651" y="3299714"/>
                    <a:pt x="4239768" y="4251325"/>
                    <a:pt x="2731262" y="4251325"/>
                  </a:cubicBezTo>
                  <a:cubicBezTo>
                    <a:pt x="1222756" y="4251325"/>
                    <a:pt x="0" y="3299714"/>
                    <a:pt x="0" y="2125726"/>
                  </a:cubicBezTo>
                  <a:close/>
                </a:path>
              </a:pathLst>
            </a:custGeom>
            <a:solidFill>
              <a:srgbClr val="EFEFEF"/>
            </a:solidFill>
          </p:spPr>
          <p:txBody>
            <a:bodyPr/>
            <a:lstStyle/>
            <a:p>
              <a:endParaRPr lang="he-IL" dirty="0">
                <a:latin typeface="Arial" panose="020B0604020202020204" pitchFamily="34" charset="0"/>
              </a:endParaRPr>
            </a:p>
          </p:txBody>
        </p:sp>
      </p:grpSp>
      <p:sp>
        <p:nvSpPr>
          <p:cNvPr id="6" name="TextBox 6"/>
          <p:cNvSpPr txBox="1"/>
          <p:nvPr/>
        </p:nvSpPr>
        <p:spPr>
          <a:xfrm>
            <a:off x="7130058" y="2886680"/>
            <a:ext cx="4027884" cy="4330065"/>
          </a:xfrm>
          <a:prstGeom prst="rect">
            <a:avLst/>
          </a:prstGeom>
        </p:spPr>
        <p:txBody>
          <a:bodyPr lIns="0" tIns="0" rIns="0" bIns="0" rtlCol="0" anchor="t">
            <a:spAutoFit/>
          </a:bodyPr>
          <a:lstStyle/>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תודה!</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צוות הדרכת</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חינוך פיננסי</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666</TotalTime>
  <Words>4561</Words>
  <Application>Microsoft Office PowerPoint</Application>
  <PresentationFormat>Custom</PresentationFormat>
  <Paragraphs>418</Paragraphs>
  <Slides>51</Slides>
  <Notes>42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Courier New</vt:lpstr>
      <vt:lpstr>Calibri</vt:lpstr>
      <vt:lpstr>Arial</vt:lpstr>
      <vt:lpstr>Rubik</vt:lpstr>
      <vt:lpstr>Office Theme</vt:lpstr>
      <vt:lpstr> אושר על המדף "צרכנות ואושר” </vt:lpstr>
      <vt:lpstr>מה נלמד היום? </vt:lpstr>
      <vt:lpstr>בואו נתחיל במשחק </vt:lpstr>
      <vt:lpstr>צרכנות ואושר – מחירון הבחירות שלנו?</vt:lpstr>
      <vt:lpstr>ועכשיו ... מה אעשה עם הכסף שיש לי?</vt:lpstr>
      <vt:lpstr>PowerPoint Presentation</vt:lpstr>
      <vt:lpstr>PowerPoint Presentation</vt:lpstr>
      <vt:lpstr>מודל "עוגת האושר" של ד"ר סוניה ליובומירסקי </vt:lpstr>
      <vt:lpstr>מודל "עוגת האושר" של ד"ר סוניה ליובומירסקי </vt:lpstr>
      <vt:lpstr>PowerPoint Presentation</vt:lpstr>
      <vt:lpstr>האם כסף קונה אושר? </vt:lpstr>
      <vt:lpstr>זרקור מקומי: ישראל אל מול העולם  </vt:lpstr>
      <vt:lpstr>זרקור מקומי: ישראל אל מול העולם  </vt:lpstr>
      <vt:lpstr>זרקור מקומי: ישראל אל מול העולם  </vt:lpstr>
      <vt:lpstr>PowerPoint Presentation</vt:lpstr>
      <vt:lpstr>PowerPoint Presentation</vt:lpstr>
      <vt:lpstr>PowerPoint Presentation</vt:lpstr>
      <vt:lpstr>PowerPoint Presentation</vt:lpstr>
      <vt:lpstr>PowerPoint Presentation</vt:lpstr>
      <vt:lpstr>בואו לבדוק! עד כמה אתם באמת מאושרים?</vt:lpstr>
      <vt:lpstr>פסיכולוגיה של צרכנות </vt:lpstr>
      <vt:lpstr>PowerPoint Presentation</vt:lpstr>
      <vt:lpstr>יום בחייהם של תומר ונועה </vt:lpstr>
      <vt:lpstr>פסיכולוגיה של צרכנות </vt:lpstr>
      <vt:lpstr>PowerPoint Presentation</vt:lpstr>
      <vt:lpstr>פסיכולוגיה של צרכנות </vt:lpstr>
      <vt:lpstr>FOMO -  Fear Of Missing Out</vt:lpstr>
      <vt:lpstr>PowerPoint Presentation</vt:lpstr>
      <vt:lpstr>PowerPoint Presentation</vt:lpstr>
      <vt:lpstr>PowerPoint Presentation</vt:lpstr>
      <vt:lpstr>PowerPoint Presentation</vt:lpstr>
      <vt:lpstr>PowerPoint Presentation</vt:lpstr>
      <vt:lpstr>PowerPoint Presentation</vt:lpstr>
      <vt:lpstr>בואו נבדוק את עצמנו</vt:lpstr>
      <vt:lpstr>PowerPoint Presentation</vt:lpstr>
      <vt:lpstr> מה הוא המושג המתאים? </vt:lpstr>
      <vt:lpstr> מה הוא המושג המתאים? </vt:lpstr>
      <vt:lpstr> מה הוא המושג המתאים? </vt:lpstr>
      <vt:lpstr> מה הוא המושג המתאים? </vt:lpstr>
      <vt:lpstr>PowerPoint Presentation</vt:lpstr>
      <vt:lpstr> מה הוא המושג המתאים? </vt:lpstr>
      <vt:lpstr>איך מוכרים לנו רגעים של אושר?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USER001</dc:creator>
  <cp:lastModifiedBy>פיריאל מסאד</cp:lastModifiedBy>
  <cp:revision>26</cp:revision>
  <dcterms:created xsi:type="dcterms:W3CDTF">2006-08-16T00:00:00Z</dcterms:created>
  <dcterms:modified xsi:type="dcterms:W3CDTF">2026-08-08T18:36:55Z</dcterms:modified>
</cp:coreProperties>
</file>