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3"/>
  </p:notesMasterIdLst>
  <p:sldIdLst>
    <p:sldId id="256" r:id="rId2"/>
    <p:sldId id="257" r:id="rId3"/>
    <p:sldId id="258" r:id="rId4"/>
    <p:sldId id="259" r:id="rId5"/>
    <p:sldId id="260" r:id="rId6"/>
    <p:sldId id="297" r:id="rId7"/>
    <p:sldId id="294" r:id="rId8"/>
    <p:sldId id="308" r:id="rId9"/>
    <p:sldId id="304" r:id="rId10"/>
    <p:sldId id="306" r:id="rId11"/>
    <p:sldId id="327" r:id="rId12"/>
    <p:sldId id="307" r:id="rId13"/>
    <p:sldId id="305" r:id="rId14"/>
    <p:sldId id="310" r:id="rId15"/>
    <p:sldId id="330" r:id="rId16"/>
    <p:sldId id="331" r:id="rId17"/>
    <p:sldId id="329" r:id="rId18"/>
    <p:sldId id="332" r:id="rId19"/>
    <p:sldId id="333" r:id="rId20"/>
    <p:sldId id="278" r:id="rId21"/>
    <p:sldId id="292" r:id="rId22"/>
    <p:sldId id="325" r:id="rId23"/>
    <p:sldId id="312" r:id="rId24"/>
    <p:sldId id="296" r:id="rId25"/>
    <p:sldId id="315" r:id="rId26"/>
    <p:sldId id="318" r:id="rId27"/>
    <p:sldId id="263" r:id="rId28"/>
    <p:sldId id="316" r:id="rId29"/>
    <p:sldId id="317" r:id="rId30"/>
    <p:sldId id="319" r:id="rId31"/>
    <p:sldId id="320" r:id="rId32"/>
    <p:sldId id="321" r:id="rId33"/>
    <p:sldId id="324" r:id="rId34"/>
    <p:sldId id="265" r:id="rId35"/>
    <p:sldId id="266" r:id="rId36"/>
    <p:sldId id="267" r:id="rId37"/>
    <p:sldId id="268" r:id="rId38"/>
    <p:sldId id="269" r:id="rId39"/>
    <p:sldId id="272" r:id="rId40"/>
    <p:sldId id="274" r:id="rId41"/>
    <p:sldId id="275" r:id="rId42"/>
    <p:sldId id="299" r:id="rId43"/>
    <p:sldId id="326" r:id="rId44"/>
    <p:sldId id="280" r:id="rId45"/>
    <p:sldId id="286" r:id="rId46"/>
    <p:sldId id="323" r:id="rId47"/>
    <p:sldId id="285" r:id="rId48"/>
    <p:sldId id="287" r:id="rId49"/>
    <p:sldId id="289" r:id="rId50"/>
    <p:sldId id="290" r:id="rId51"/>
    <p:sldId id="328" r:id="rId52"/>
  </p:sldIdLst>
  <p:sldSz cx="18288000" cy="10287000"/>
  <p:notesSz cx="6858000" cy="9144000"/>
  <p:embeddedFontLst>
    <p:embeddedFont>
      <p:font typeface="Rubik" panose="020B0604020202020204" charset="-79"/>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0" roundtripDataSignature="AMtx7miNwt1TEujZQ42i3Wvj9+wGHmoc+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97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237" autoAdjust="0"/>
  </p:normalViewPr>
  <p:slideViewPr>
    <p:cSldViewPr snapToGrid="0">
      <p:cViewPr varScale="1">
        <p:scale>
          <a:sx n="35" d="100"/>
          <a:sy n="35" d="100"/>
        </p:scale>
        <p:origin x="141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74"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7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he-IL" dirty="0"/>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he-IL" dirty="0"/>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he-IL" dirty="0"/>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lvl1pPr>
              <a:defRPr>
                <a:latin typeface="Arial" panose="020B0604020202020204" pitchFamily="34" charset="0"/>
                <a:cs typeface="Arial" panose="020B0604020202020204" pitchFamily="34" charset="0"/>
              </a:defRPr>
            </a:lvl1pPr>
          </a:lstStyle>
          <a:p>
            <a:pPr algn="r">
              <a:buSzPts val="1200"/>
            </a:pPr>
            <a:fld id="{00000000-1234-1234-1234-123412341234}" type="slidenum">
              <a:rPr lang="en-US" sz="1200" smtClean="0">
                <a:solidFill>
                  <a:schemeClr val="dk1"/>
                </a:solidFill>
                <a:ea typeface="Calibri"/>
                <a:sym typeface="Calibri"/>
              </a:rPr>
              <a:pPr algn="r">
                <a:buSzPts val="1200"/>
              </a:pPr>
              <a:t>‹#›</a:t>
            </a:fld>
            <a:endParaRPr lang="en-US"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86" name="Google Shape;86;p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f655f32816_0_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he-IL"/>
          </a:p>
        </p:txBody>
      </p:sp>
      <p:sp>
        <p:nvSpPr>
          <p:cNvPr id="93" name="Google Shape;93;g3f655f32816_0_0:notes"/>
          <p:cNvSpPr txBox="1">
            <a:spLocks noGrp="1"/>
          </p:cNvSpPr>
          <p:nvPr>
            <p:ph type="body" idx="1"/>
          </p:nvPr>
        </p:nvSpPr>
        <p:spPr>
          <a:xfrm>
            <a:off x="914400" y="3251200"/>
            <a:ext cx="7315200" cy="3081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4" name="Google Shape;94;g3f655f32816_0_0:notes"/>
          <p:cNvSpPr txBox="1">
            <a:spLocks noGrp="1"/>
          </p:cNvSpPr>
          <p:nvPr>
            <p:ph type="sldNum" idx="12"/>
          </p:nvPr>
        </p:nvSpPr>
        <p:spPr>
          <a:xfrm>
            <a:off x="5180013" y="6502400"/>
            <a:ext cx="3962400" cy="341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98" name="Google Shape;98;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رتب الصف مسبقا واجلس في دائرة (يمكنك أيضا تحريك الكراسي جانبا والبقاء واقفا)
تعليق اللافتات في زوايا الصف الأربعة: </a:t>
            </a:r>
            <a:r>
              <a:rPr lang="he-IL" dirty="0">
                <a:latin typeface="Arial" panose="020B0604020202020204" pitchFamily="34" charset="0"/>
                <a:cs typeface="Arial" panose="020B0604020202020204" pitchFamily="34" charset="0"/>
              </a:rPr>
              <a:t>🏃 ♂️ </a:t>
            </a:r>
            <a:r>
              <a:rPr lang="ar-JO" dirty="0">
                <a:latin typeface="Arial" panose="020B0604020202020204" pitchFamily="34" charset="0"/>
                <a:cs typeface="Arial" panose="020B0604020202020204" pitchFamily="34" charset="0"/>
              </a:rPr>
              <a:t>فرح مؤقت (إغراء مادي) </a:t>
            </a:r>
            <a:r>
              <a:rPr lang="he-IL" dirty="0">
                <a:latin typeface="Arial" panose="020B0604020202020204" pitchFamily="34" charset="0"/>
                <a:cs typeface="Arial" panose="020B0604020202020204" pitchFamily="34" charset="0"/>
              </a:rPr>
              <a:t>🌱 </a:t>
            </a:r>
            <a:r>
              <a:rPr lang="ar-JO" dirty="0">
                <a:latin typeface="Arial" panose="020B0604020202020204" pitchFamily="34" charset="0"/>
                <a:cs typeface="Arial" panose="020B0604020202020204" pitchFamily="34" charset="0"/>
              </a:rPr>
              <a:t>السعادة طويلة الأمد (قيمة/التجربة) </a:t>
            </a:r>
            <a:r>
              <a:rPr lang="he-IL" dirty="0">
                <a:latin typeface="Arial" panose="020B0604020202020204" pitchFamily="34" charset="0"/>
                <a:cs typeface="Arial" panose="020B0604020202020204" pitchFamily="34" charset="0"/>
              </a:rPr>
              <a:t>🛒 </a:t>
            </a:r>
            <a:r>
              <a:rPr lang="ar-JO" dirty="0">
                <a:latin typeface="Arial" panose="020B0604020202020204" pitchFamily="34" charset="0"/>
                <a:cs typeface="Arial" panose="020B0604020202020204" pitchFamily="34" charset="0"/>
              </a:rPr>
              <a:t>الحاجة الضرورية</a:t>
            </a:r>
            <a:r>
              <a:rPr lang="he-IL" dirty="0">
                <a:latin typeface="Arial" panose="020B0604020202020204" pitchFamily="34" charset="0"/>
                <a:cs typeface="Arial" panose="020B0604020202020204" pitchFamily="34" charset="0"/>
              </a:rPr>
              <a:t>💸 </a:t>
            </a:r>
            <a:r>
              <a:rPr lang="ar-JO" dirty="0">
                <a:latin typeface="Arial" panose="020B0604020202020204" pitchFamily="34" charset="0"/>
                <a:cs typeface="Arial" panose="020B0604020202020204" pitchFamily="34" charset="0"/>
              </a:rPr>
              <a:t>النفقات غير الضرورية المهمة والحركة: يقدم المعلم منتجا/خدمة/تجربة في كل جولة.  ينهض الطلاب ويركضون إلى الزاوية التي يعتقدون أنها تمثل التصنيف الصحيح. 
بعد أن يختار الطلاب الزاوية المناسبة، أبدأ بضع دقائق من النقاش. في النقاش، أؤكد على أهمية ترتيب الأولويات التي تختلف من شخص لآخر. 
المواجهة في الساحة: في كل جولة، يحصل ممثل من كل زاوية على 30 ثانية لإقناع الآخرين بالانتقال إلى ركنه. </a:t>
            </a:r>
          </a:p>
          <a:p>
            <a:pPr marL="0" lvl="0" indent="0" algn="r" rtl="0">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الخاتمة والارتباط بالاستهلاكية: تولد اللعبة حركة، وتثير نقاشا حول آليات الإغواء والرضا، وتوضح أن الأولويات الاقتصادية تختلف من شخص لآخر</a:t>
            </a:r>
            <a:endParaRPr dirty="0">
              <a:latin typeface="Arial" panose="020B0604020202020204" pitchFamily="34" charset="0"/>
              <a:cs typeface="Arial" panose="020B0604020202020204" pitchFamily="34" charset="0"/>
            </a:endParaRPr>
          </a:p>
        </p:txBody>
      </p:sp>
      <p:sp>
        <p:nvSpPr>
          <p:cNvPr id="99" name="Google Shape;99;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08" name="Google Shape;108;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228600" lvl="0" indent="-152400" algn="r" rtl="1">
              <a:lnSpc>
                <a:spcPct val="100000"/>
              </a:lnSpc>
              <a:spcBef>
                <a:spcPts val="0"/>
              </a:spcBef>
              <a:spcAft>
                <a:spcPts val="0"/>
              </a:spcAft>
              <a:buClr>
                <a:schemeClr val="dk1"/>
              </a:buClr>
              <a:buSzPts val="1200"/>
              <a:buFont typeface="Calibri"/>
              <a:buNone/>
            </a:pPr>
            <a:r>
              <a:rPr lang="ar-JO" dirty="0">
                <a:latin typeface="Arial" panose="020B0604020202020204" pitchFamily="34" charset="0"/>
                <a:cs typeface="Arial" panose="020B0604020202020204" pitchFamily="34" charset="0"/>
              </a:rPr>
              <a:t>أقدم البطاقات واحدة تلو الأخرى ويقفز الطلاب إلى الزاوية التي أعتقد أنها تصف العنصر الممثل على اللوحة. 
عندما أنتهي من كل البطاقات، أبدأ نقاشا حول اختيار كل شخص. ويطرح الأسئلة:
ما هو أكثر شيء مثير للاهتمام لاحظته خلال الفعالية؟
هل كان هناك أي مواجهة أو نقاش في أي مرحلة من النشاط حول خلافات بينك وبين أحد أعضاء الصف؟
هل حاولت إقناع صديق بأن يكون في نفس الزاوية معك عندما تم تقديم عنصر معين؟</a:t>
            </a:r>
            <a:endParaRPr dirty="0">
              <a:latin typeface="Arial" panose="020B0604020202020204" pitchFamily="34" charset="0"/>
              <a:cs typeface="Arial" panose="020B0604020202020204" pitchFamily="34" charset="0"/>
            </a:endParaRPr>
          </a:p>
        </p:txBody>
      </p:sp>
      <p:sp>
        <p:nvSpPr>
          <p:cNvPr id="109" name="Google Shape;109;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26" name="Google Shape;126;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الاستمرار في الفعالية
عندما يكون العرض مفتوحا مع الأغراض والأسعار. 
أعطي كل طالب مالا وهميا بمبلغ 500 شكل 
الخطوة 1: 
ننشر بطاقات قائمة الأسعار المطبوعة على الطاولة في المنتصف، ثلاث بطاقات من كل نوع.
يحتاج الطلاب إلى تجميع "سلة التسوق" الخاصة بهم حتى ميزانية 500ش. </a:t>
            </a:r>
          </a:p>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المتطلب الرئيسي: كتابة بجانب كل خيار – على أي منتج/تجربة اضطروا للتخلي عنها بسبب محدودية الميزانية.
الخطوة الثانية: النقاش 
1.هل أنت راض عن الاختيار؟
2.هل ندمت؟
3.هل ترغب في تبادل ما اشتريته مع شخص آخر من الصف؟
4.كم ستدفع للحصول على شيء آخر مهم بالنسبة لك؟
5.بأي ثمن ستتخلى عما لديك لصالح شخص آخر يطالب به كثيرا؟
6.هل كان تخليك عن سعادة مؤقتة أم سعادة طويلة الأمد؟ هل شعرت أن المبلغ المحدود من المال أجبرك على أن تكون دقيقا بشأن ما هو مهم حقا بالنسبة لك؟
7.مم تتكون سلة التسوق الخاصة بك؟ عن الفرح أو السعادة اللحظية؟</a:t>
            </a:r>
            <a:endParaRPr dirty="0">
              <a:latin typeface="Arial" panose="020B0604020202020204" pitchFamily="34" charset="0"/>
              <a:cs typeface="Arial" panose="020B0604020202020204" pitchFamily="34" charset="0"/>
            </a:endParaRPr>
          </a:p>
        </p:txBody>
      </p:sp>
      <p:sp>
        <p:nvSpPr>
          <p:cNvPr id="127" name="Google Shape;127;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ar-JO" dirty="0">
                <a:latin typeface="Arial" panose="020B0604020202020204" pitchFamily="34" charset="0"/>
                <a:cs typeface="Arial" panose="020B0604020202020204" pitchFamily="34" charset="0"/>
              </a:rPr>
              <a:t>كما رأينا في الأمثلة السابقة، هناك أشياء تجعلنا سعداء جدا، لكن مع مرور الوقت تتلاشى هذه السعادة وتزول. على سبيل المثال، تناول الحلويات، التسوق، إلخ. من ناحية أخرى، هناك أشياء تجعلنا سعداء وتدوم ولا تتلاشى، مثل العائلة، والحب، والسلام الداخلي، والصداقة، والأشياء التي لها معنى ورضا 
الفرح او المتعة اللحظية: شعور عابر، قصير الأمد، وقوي ينشأ نتيجة حدث محدد، أو تجربة محددة، أو محفز خارجي عابر.
السعادة: شعور عميق ومستقر، شعور بالرضا العام عن الحياة لفترة طويلة، ذو معنى، تحقيق للذات، وحصانة نفسية.
أحيانا يقولون، على سبيل المثال، إذا كان لدي هذه السيارة، إذا كان لدي منزل، إذا اشتريت فستانا... بمجرد أن نشتري، يستغرق الأمر شهرا ثم تختفي السعادة</a:t>
            </a: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ea typeface="Calibri"/>
                <a:sym typeface="Calibri"/>
              </a:rPr>
              <a:t>7</a:t>
            </a:fld>
            <a:endParaRPr lang="en-US" sz="1200" b="0" i="0" u="none" strike="noStrike" cap="none" dirty="0">
              <a:solidFill>
                <a:schemeClr val="dk1"/>
              </a:solidFill>
              <a:ea typeface="Calibri"/>
              <a:sym typeface="Calibri"/>
            </a:endParaRPr>
          </a:p>
        </p:txBody>
      </p:sp>
    </p:spTree>
    <p:extLst>
      <p:ext uri="{BB962C8B-B14F-4D97-AF65-F5344CB8AC3E}">
        <p14:creationId xmlns:p14="http://schemas.microsoft.com/office/powerpoint/2010/main" val="658957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ar-JO" dirty="0">
                <a:latin typeface="Arial" panose="020B0604020202020204" pitchFamily="34" charset="0"/>
                <a:cs typeface="Arial" panose="020B0604020202020204" pitchFamily="34" charset="0"/>
              </a:rPr>
              <a:t>وفقا لنموذج البصري المتاح، تحدد سعادتنا بثلاثة مكونات رئيسية، يشار إليها أحيانا باسم "كعكة السعادة"
  الوراثة - المكونات الجينية التي ولدنا بها وطبيعتنا كبشر.
</a:t>
            </a:r>
          </a:p>
          <a:p>
            <a:pPr algn="r" rtl="1"/>
            <a:r>
              <a:rPr lang="ar-JO" dirty="0">
                <a:latin typeface="Arial" panose="020B0604020202020204" pitchFamily="34" charset="0"/>
                <a:cs typeface="Arial" panose="020B0604020202020204" pitchFamily="34" charset="0"/>
              </a:rPr>
              <a:t> الاختيار الشخصي – الأفعال الشخصية التي يقوم بها الشخص. على سبيل المثال: القدرة على الامتنان، والمسامحة، التفاؤل، والاحتفال بالانتصارات الصغيرة، وتحديد الأهداف والالتزام بتنفيذها.
</a:t>
            </a:r>
          </a:p>
          <a:p>
            <a:pPr algn="r" rtl="1"/>
            <a:r>
              <a:rPr lang="ar-JO" dirty="0">
                <a:latin typeface="Arial" panose="020B0604020202020204" pitchFamily="34" charset="0"/>
                <a:cs typeface="Arial" panose="020B0604020202020204" pitchFamily="34" charset="0"/>
              </a:rPr>
              <a:t>  ظروف الحياة – كل ما يحدث حولي خارج عن إرادتي (الصحة، مكان الإقامة، المظهر...)</a:t>
            </a: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8</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342957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9F85C78E-E3CE-5C7D-B20F-1DB13FE1E0A1}"/>
            </a:ext>
          </a:extLst>
        </p:cNvPr>
        <p:cNvGrpSpPr/>
        <p:nvPr/>
      </p:nvGrpSpPr>
      <p:grpSpPr>
        <a:xfrm>
          <a:off x="0" y="0"/>
          <a:ext cx="0" cy="0"/>
          <a:chOff x="0" y="0"/>
          <a:chExt cx="0" cy="0"/>
        </a:xfrm>
      </p:grpSpPr>
      <p:sp>
        <p:nvSpPr>
          <p:cNvPr id="399" name="Google Shape;399;p22:notes">
            <a:extLst>
              <a:ext uri="{FF2B5EF4-FFF2-40B4-BE49-F238E27FC236}">
                <a16:creationId xmlns:a16="http://schemas.microsoft.com/office/drawing/2014/main" id="{57CB3251-AE62-FD43-1C0D-4F24B002B604}"/>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0" name="Google Shape;400;p22:notes">
            <a:extLst>
              <a:ext uri="{FF2B5EF4-FFF2-40B4-BE49-F238E27FC236}">
                <a16:creationId xmlns:a16="http://schemas.microsoft.com/office/drawing/2014/main" id="{8A2A1A65-B5FA-F6AA-EAC6-AA538A0837CC}"/>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401" name="Google Shape;401;p22:notes">
            <a:extLst>
              <a:ext uri="{FF2B5EF4-FFF2-40B4-BE49-F238E27FC236}">
                <a16:creationId xmlns:a16="http://schemas.microsoft.com/office/drawing/2014/main" id="{DA60EA8F-7A6D-DF07-2CC7-2F1537A3B9CC}"/>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02" name="Google Shape;402;p22:notes">
            <a:extLst>
              <a:ext uri="{FF2B5EF4-FFF2-40B4-BE49-F238E27FC236}">
                <a16:creationId xmlns:a16="http://schemas.microsoft.com/office/drawing/2014/main" id="{4B34E924-A6C0-8E50-EF79-4AD6C381E112}"/>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p:txBody>
      </p:sp>
      <p:sp>
        <p:nvSpPr>
          <p:cNvPr id="403" name="Google Shape;403;p22:notes">
            <a:extLst>
              <a:ext uri="{FF2B5EF4-FFF2-40B4-BE49-F238E27FC236}">
                <a16:creationId xmlns:a16="http://schemas.microsoft.com/office/drawing/2014/main" id="{F8931DA3-0884-B165-A72E-8EA571887800}"/>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4" name="Google Shape;404;p22:notes">
            <a:extLst>
              <a:ext uri="{FF2B5EF4-FFF2-40B4-BE49-F238E27FC236}">
                <a16:creationId xmlns:a16="http://schemas.microsoft.com/office/drawing/2014/main" id="{B3DACDB7-1D7C-451F-AA03-D2E917ECF94D}"/>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extLst>
      <p:ext uri="{BB962C8B-B14F-4D97-AF65-F5344CB8AC3E}">
        <p14:creationId xmlns:p14="http://schemas.microsoft.com/office/powerpoint/2010/main" val="2891591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buNone/>
            </a:pPr>
            <a:r>
              <a:rPr lang="ar-JO" b="1" dirty="0">
                <a:latin typeface="Arial" panose="020B0604020202020204" pitchFamily="34" charset="0"/>
                <a:cs typeface="Arial" panose="020B0604020202020204" pitchFamily="34" charset="0"/>
              </a:rPr>
              <a:t>شرح للمعلم (وفقا لكتابها "دليل السعادة"):
* 50٪ جينات </a:t>
            </a:r>
            <a:r>
              <a:rPr lang="he-IL" b="1" dirty="0">
                <a:latin typeface="Arial" panose="020B0604020202020204" pitchFamily="34" charset="0"/>
                <a:cs typeface="Arial" panose="020B0604020202020204" pitchFamily="34" charset="0"/>
              </a:rPr>
              <a:t>(</a:t>
            </a:r>
            <a:r>
              <a:rPr lang="he-IL" b="1" dirty="0" err="1">
                <a:latin typeface="Arial" panose="020B0604020202020204" pitchFamily="34" charset="0"/>
                <a:cs typeface="Arial" panose="020B0604020202020204" pitchFamily="34" charset="0"/>
              </a:rPr>
              <a:t>Set</a:t>
            </a:r>
            <a:r>
              <a:rPr lang="he-IL" b="1" dirty="0">
                <a:latin typeface="Arial" panose="020B0604020202020204" pitchFamily="34" charset="0"/>
                <a:cs typeface="Arial" panose="020B0604020202020204" pitchFamily="34" charset="0"/>
              </a:rPr>
              <a:t> </a:t>
            </a:r>
            <a:r>
              <a:rPr lang="he-IL" b="1" dirty="0" err="1">
                <a:latin typeface="Arial" panose="020B0604020202020204" pitchFamily="34" charset="0"/>
                <a:cs typeface="Arial" panose="020B0604020202020204" pitchFamily="34" charset="0"/>
              </a:rPr>
              <a:t>Point</a:t>
            </a:r>
            <a:r>
              <a:rPr lang="he-IL" b="1" dirty="0">
                <a:latin typeface="Arial" panose="020B0604020202020204" pitchFamily="34" charset="0"/>
                <a:cs typeface="Arial" panose="020B0604020202020204" pitchFamily="34" charset="0"/>
              </a:rPr>
              <a:t>):</a:t>
            </a:r>
            <a:r>
              <a:rPr lang="he-IL" dirty="0">
                <a:latin typeface="Arial" panose="020B0604020202020204" pitchFamily="34" charset="0"/>
                <a:cs typeface="Arial" panose="020B0604020202020204" pitchFamily="34" charset="0"/>
              </a:rPr>
              <a:t> </a:t>
            </a:r>
            <a:r>
              <a:rPr lang="ar-JO" b="1" dirty="0">
                <a:latin typeface="Arial" panose="020B0604020202020204" pitchFamily="34" charset="0"/>
                <a:cs typeface="Arial" panose="020B0604020202020204" pitchFamily="34" charset="0"/>
              </a:rPr>
              <a:t> لكل شخص نقطة انطلاق جينية للسعادة يميل إلى العودة إليها (سواء للأفضل أو للأسوأ).
* 40٪ </a:t>
            </a:r>
            <a:r>
              <a:rPr lang="ar-JO" b="1" dirty="0" err="1">
                <a:latin typeface="Arial" panose="020B0604020202020204" pitchFamily="34" charset="0"/>
                <a:cs typeface="Arial" panose="020B0604020202020204" pitchFamily="34" charset="0"/>
              </a:rPr>
              <a:t>أختيار</a:t>
            </a:r>
            <a:r>
              <a:rPr lang="ar-JO" b="1" dirty="0">
                <a:latin typeface="Arial" panose="020B0604020202020204" pitchFamily="34" charset="0"/>
                <a:cs typeface="Arial" panose="020B0604020202020204" pitchFamily="34" charset="0"/>
              </a:rPr>
              <a:t> شخصي </a:t>
            </a:r>
            <a:r>
              <a:rPr lang="he-IL" b="1" dirty="0">
                <a:latin typeface="Arial" panose="020B0604020202020204" pitchFamily="34" charset="0"/>
                <a:cs typeface="Arial" panose="020B0604020202020204" pitchFamily="34" charset="0"/>
              </a:rPr>
              <a:t>(</a:t>
            </a:r>
            <a:r>
              <a:rPr lang="he-IL" b="1" dirty="0" err="1">
                <a:latin typeface="Arial" panose="020B0604020202020204" pitchFamily="34" charset="0"/>
                <a:cs typeface="Arial" panose="020B0604020202020204" pitchFamily="34" charset="0"/>
              </a:rPr>
              <a:t>Intentional</a:t>
            </a:r>
            <a:r>
              <a:rPr lang="he-IL" b="1" dirty="0">
                <a:latin typeface="Arial" panose="020B0604020202020204" pitchFamily="34" charset="0"/>
                <a:cs typeface="Arial" panose="020B0604020202020204" pitchFamily="34" charset="0"/>
              </a:rPr>
              <a:t> </a:t>
            </a:r>
            <a:r>
              <a:rPr lang="he-IL" b="1" dirty="0" err="1">
                <a:latin typeface="Arial" panose="020B0604020202020204" pitchFamily="34" charset="0"/>
                <a:cs typeface="Arial" panose="020B0604020202020204" pitchFamily="34" charset="0"/>
              </a:rPr>
              <a:t>Activities</a:t>
            </a:r>
            <a:r>
              <a:rPr lang="he-IL" b="1" dirty="0">
                <a:latin typeface="Arial" panose="020B0604020202020204" pitchFamily="34" charset="0"/>
                <a:cs typeface="Arial" panose="020B0604020202020204" pitchFamily="34" charset="0"/>
              </a:rPr>
              <a:t>)</a:t>
            </a:r>
            <a:r>
              <a:rPr lang="ar-JO" b="1" dirty="0">
                <a:latin typeface="Arial" panose="020B0604020202020204" pitchFamily="34" charset="0"/>
                <a:cs typeface="Arial" panose="020B0604020202020204" pitchFamily="34" charset="0"/>
              </a:rPr>
              <a:t>: هذا هو الجزء الأهم من سيطرتنا التامة– هذه هي أفعالنا اليومية، وطريقة تفسيرنا للأحداث، الامتنان، والاستثمار في العلاقات.
* 10٪ الظروف </a:t>
            </a:r>
            <a:r>
              <a:rPr lang="he-IL" b="1" dirty="0">
                <a:latin typeface="Arial" panose="020B0604020202020204" pitchFamily="34" charset="0"/>
                <a:cs typeface="Arial" panose="020B0604020202020204" pitchFamily="34" charset="0"/>
              </a:rPr>
              <a:t>(</a:t>
            </a:r>
            <a:r>
              <a:rPr lang="he-IL" b="1" dirty="0" err="1">
                <a:latin typeface="Arial" panose="020B0604020202020204" pitchFamily="34" charset="0"/>
                <a:cs typeface="Arial" panose="020B0604020202020204" pitchFamily="34" charset="0"/>
              </a:rPr>
              <a:t>Circumstances</a:t>
            </a:r>
            <a:r>
              <a:rPr lang="he-IL" b="1" dirty="0">
                <a:latin typeface="Arial" panose="020B0604020202020204" pitchFamily="34" charset="0"/>
                <a:cs typeface="Arial" panose="020B0604020202020204" pitchFamily="34" charset="0"/>
              </a:rPr>
              <a:t>):</a:t>
            </a:r>
            <a:r>
              <a:rPr lang="he-IL" dirty="0">
                <a:latin typeface="Arial" panose="020B0604020202020204" pitchFamily="34" charset="0"/>
                <a:cs typeface="Arial" panose="020B0604020202020204" pitchFamily="34" charset="0"/>
              </a:rPr>
              <a:t> </a:t>
            </a:r>
            <a:r>
              <a:rPr lang="ar-JO" b="1" dirty="0">
                <a:latin typeface="Arial" panose="020B0604020202020204" pitchFamily="34" charset="0"/>
                <a:cs typeface="Arial" panose="020B0604020202020204" pitchFamily="34" charset="0"/>
              </a:rPr>
              <a:t>من المدهش أن عوامل مثل الثروة، الجمال، الحالة الاجتماعية، أو منطقة الإقامة تؤثر فقط على عُشر مستوى سعادتنا، لأننا نميل إلى التعود عليها بسرعة (التكيف </a:t>
            </a:r>
            <a:r>
              <a:rPr lang="ar-JO" b="1" dirty="0" err="1">
                <a:latin typeface="Arial" panose="020B0604020202020204" pitchFamily="34" charset="0"/>
                <a:cs typeface="Arial" panose="020B0604020202020204" pitchFamily="34" charset="0"/>
              </a:rPr>
              <a:t>الهيدولوجي</a:t>
            </a:r>
            <a:r>
              <a:rPr lang="ar-JO" b="1" dirty="0">
                <a:latin typeface="Arial" panose="020B0604020202020204" pitchFamily="34" charset="0"/>
                <a:cs typeface="Arial" panose="020B0604020202020204" pitchFamily="34" charset="0"/>
              </a:rPr>
              <a:t>).</a:t>
            </a: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10</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270365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buNone/>
            </a:pPr>
            <a:r>
              <a:rPr lang="ar-JO" dirty="0">
                <a:latin typeface="Arial" panose="020B0604020202020204" pitchFamily="34" charset="0"/>
                <a:cs typeface="Arial" panose="020B0604020202020204" pitchFamily="34" charset="0"/>
              </a:rPr>
              <a:t>كلنا نعرف عبارة 'المال لا يشتري السعادة.' لكن الدراسات تظهر أن هذا دقيق جزئيا فقط – فالمال يمكن أن يشتري السعادة، حسب كيفية إنفاقه.
في الشريحة، نرى ثلاثة أشياء حقيقية يمكن للمال شراؤها لتحسين جودة حياتنا بشكل كبير:
1. الصحة النفسية السعادة (القلب): المال يسمح لنا بتناول طعام أفضل، والحصول على رعاية طبية عالية الجودة، والاستثمار في أنفسنا، والمساهمة في الآخرين – أشياء تختار أن تؤسس رفاهيتنا العاطفية مع مرور الوقت.
2. الوقت والتجارب (الساعة والطائرة): بدلا من تراكم المزيد والمزيد من الأشياء التي تفقد قيمتها بسرعة، يسمح لنا المال بشراء التجارب، والسفر، وتراكم الذكريات، وخلق قيمة تتحسن مع مرور الوقت.
3.اليقين والأمان (الدرع): ربما أهم شيء – القدرة على إنشاء شبكة أمان اقتصادية لحالات الأزمات، مما يقلل بشكل كبير من مستوى القلق والتوتر النفسي يوميا."</a:t>
            </a: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11</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1386215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C95D502F-ABC7-E7CA-158C-5F23AD90E280}"/>
            </a:ext>
          </a:extLst>
        </p:cNvPr>
        <p:cNvGrpSpPr/>
        <p:nvPr/>
      </p:nvGrpSpPr>
      <p:grpSpPr>
        <a:xfrm>
          <a:off x="0" y="0"/>
          <a:ext cx="0" cy="0"/>
          <a:chOff x="0" y="0"/>
          <a:chExt cx="0" cy="0"/>
        </a:xfrm>
      </p:grpSpPr>
      <p:sp>
        <p:nvSpPr>
          <p:cNvPr id="399" name="Google Shape;399;p22:notes">
            <a:extLst>
              <a:ext uri="{FF2B5EF4-FFF2-40B4-BE49-F238E27FC236}">
                <a16:creationId xmlns:a16="http://schemas.microsoft.com/office/drawing/2014/main" id="{C19F9A34-1A1B-C44B-584F-4F76E71E1676}"/>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0" name="Google Shape;400;p22:notes">
            <a:extLst>
              <a:ext uri="{FF2B5EF4-FFF2-40B4-BE49-F238E27FC236}">
                <a16:creationId xmlns:a16="http://schemas.microsoft.com/office/drawing/2014/main" id="{019EB060-7B66-B599-A656-DDDBA62D28E6}"/>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401" name="Google Shape;401;p22:notes">
            <a:extLst>
              <a:ext uri="{FF2B5EF4-FFF2-40B4-BE49-F238E27FC236}">
                <a16:creationId xmlns:a16="http://schemas.microsoft.com/office/drawing/2014/main" id="{6E7F16FA-10D8-7568-EA4C-AA58ADB19667}"/>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02" name="Google Shape;402;p22:notes">
            <a:extLst>
              <a:ext uri="{FF2B5EF4-FFF2-40B4-BE49-F238E27FC236}">
                <a16:creationId xmlns:a16="http://schemas.microsoft.com/office/drawing/2014/main" id="{E154CC6E-AAB1-FD8D-D16C-F419454227D1}"/>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p:txBody>
      </p:sp>
      <p:sp>
        <p:nvSpPr>
          <p:cNvPr id="403" name="Google Shape;403;p22:notes">
            <a:extLst>
              <a:ext uri="{FF2B5EF4-FFF2-40B4-BE49-F238E27FC236}">
                <a16:creationId xmlns:a16="http://schemas.microsoft.com/office/drawing/2014/main" id="{B7CE605A-C7D6-4FCC-9B85-2689F2123191}"/>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4" name="Google Shape;404;p22:notes">
            <a:extLst>
              <a:ext uri="{FF2B5EF4-FFF2-40B4-BE49-F238E27FC236}">
                <a16:creationId xmlns:a16="http://schemas.microsoft.com/office/drawing/2014/main" id="{39DD67C1-8F2F-322E-7D0D-7AEFB6C7D8C1}"/>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extLst>
      <p:ext uri="{BB962C8B-B14F-4D97-AF65-F5344CB8AC3E}">
        <p14:creationId xmlns:p14="http://schemas.microsoft.com/office/powerpoint/2010/main" val="1452617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8163A524-0A5A-497B-B0E6-736DA88D5708}"/>
            </a:ext>
          </a:extLst>
        </p:cNvPr>
        <p:cNvGrpSpPr/>
        <p:nvPr/>
      </p:nvGrpSpPr>
      <p:grpSpPr>
        <a:xfrm>
          <a:off x="0" y="0"/>
          <a:ext cx="0" cy="0"/>
          <a:chOff x="0" y="0"/>
          <a:chExt cx="0" cy="0"/>
        </a:xfrm>
      </p:grpSpPr>
      <p:sp>
        <p:nvSpPr>
          <p:cNvPr id="399" name="Google Shape;399;p22:notes">
            <a:extLst>
              <a:ext uri="{FF2B5EF4-FFF2-40B4-BE49-F238E27FC236}">
                <a16:creationId xmlns:a16="http://schemas.microsoft.com/office/drawing/2014/main" id="{683C071D-F893-39C6-DDD6-17924C2CE43B}"/>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0" name="Google Shape;400;p22:notes">
            <a:extLst>
              <a:ext uri="{FF2B5EF4-FFF2-40B4-BE49-F238E27FC236}">
                <a16:creationId xmlns:a16="http://schemas.microsoft.com/office/drawing/2014/main" id="{D8ACB280-43DC-8992-74A3-0873F5936FC4}"/>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401" name="Google Shape;401;p22:notes">
            <a:extLst>
              <a:ext uri="{FF2B5EF4-FFF2-40B4-BE49-F238E27FC236}">
                <a16:creationId xmlns:a16="http://schemas.microsoft.com/office/drawing/2014/main" id="{E06370E5-BCA8-8F6F-45A1-E8403247F6A9}"/>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02" name="Google Shape;402;p22:notes">
            <a:extLst>
              <a:ext uri="{FF2B5EF4-FFF2-40B4-BE49-F238E27FC236}">
                <a16:creationId xmlns:a16="http://schemas.microsoft.com/office/drawing/2014/main" id="{F5A951A5-5C83-ADC3-2667-3A27068190EF}"/>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وفقا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لتقرير السعادة العالمي </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World</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Happiness</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Report</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يشمل التصنيف عادة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أكثر من 140 دولة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حول العالم (شمل التقرير الأخير حوالي 143–146 دولة).
إليكم النقاط الرئيسية والدول التي تتصدر إسرائيل في صدارة التصنيف: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البلد في المركز الأول</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فنلندا تتصدر التصنيفات لسنوات متتالية.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الدول المتقدمة على إسرائيل في قائمة العشرة الأوائل</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عادة ما تشمل أفضل 10 دول </a:t>
            </a:r>
            <a:r>
              <a:rPr kumimoji="0" lang="ar-JO" sz="1200" b="0" i="0" u="none" strike="noStrike" kern="0" cap="none" spc="0" normalizeH="0" baseline="0" noProof="0" dirty="0">
                <a:ln>
                  <a:noFill/>
                </a:ln>
                <a:solidFill>
                  <a:srgbClr val="FF0000"/>
                </a:solidFill>
                <a:effectLst/>
                <a:highlight>
                  <a:srgbClr val="FFFF00"/>
                </a:highlight>
                <a:uLnTx/>
                <a:uFillTx/>
                <a:latin typeface="Arial" panose="020B0604020202020204" pitchFamily="34" charset="0"/>
                <a:cs typeface="Arial" panose="020B0604020202020204" pitchFamily="34" charset="0"/>
                <a:sym typeface="Calibri"/>
              </a:rPr>
              <a:t>نوردية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إضافية ودول رفاهية أخرى. الدول التي تحتل المركز الأول على إسرائيل (التي تحتل المرتبة الثامنة) هي:
فنلندا، آيسلندا، الدنمارك، كوستاريكا، السويد، النرويج، هولندا (مباشرة بعد إسرائيل لوكسمبورغ في المركز التاسع، وسويسرا تغلق المراكز العشرة الأولى).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نقاط رئيسية أخرى يجب معرفتها عن التقرير</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طريقة القياس</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لا يعتمد التقييم على المزاج اللحظي في ذلك اليوم، بل على سؤال تقييم حياة عام (مقياس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كانتريل</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حيث يطلب من السكان تقييم رضاهم عن الحياة على مقياس بين 0 و10، عادة بمتوسط ثلاث سنوات.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الفجوة العاطفية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على الرغم من المركز العالي في الرضا العام عن الحياة، يشير التقرير أيضا إلى زيادة في المؤشرات السلبية (مثل مشاعر القلق والحزن والغضب) بسبب التحديات الأمنية الإقليمية، مما يخلق فجوة مثيرة بين الحصانة المجتمعية والاجتماعية والواقع اليومي المعقد.</a:t>
            </a:r>
            <a:endParaRPr lang="he-IL" dirty="0">
              <a:latin typeface="Arial" panose="020B0604020202020204" pitchFamily="34" charset="0"/>
              <a:cs typeface="Arial" panose="020B0604020202020204" pitchFamily="34" charset="0"/>
            </a:endParaRPr>
          </a:p>
        </p:txBody>
      </p:sp>
      <p:sp>
        <p:nvSpPr>
          <p:cNvPr id="403" name="Google Shape;403;p22:notes">
            <a:extLst>
              <a:ext uri="{FF2B5EF4-FFF2-40B4-BE49-F238E27FC236}">
                <a16:creationId xmlns:a16="http://schemas.microsoft.com/office/drawing/2014/main" id="{C4537D23-5F7D-8DD7-8B5E-37064F94E00A}"/>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4" name="Google Shape;404;p22:notes">
            <a:extLst>
              <a:ext uri="{FF2B5EF4-FFF2-40B4-BE49-F238E27FC236}">
                <a16:creationId xmlns:a16="http://schemas.microsoft.com/office/drawing/2014/main" id="{930A65DC-9F89-F86A-F482-93680983CFDA}"/>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extLst>
      <p:ext uri="{BB962C8B-B14F-4D97-AF65-F5344CB8AC3E}">
        <p14:creationId xmlns:p14="http://schemas.microsoft.com/office/powerpoint/2010/main" val="502804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3CB5AC06-2BFE-7AA0-8217-E52BD01476E2}"/>
            </a:ext>
          </a:extLst>
        </p:cNvPr>
        <p:cNvGrpSpPr/>
        <p:nvPr/>
      </p:nvGrpSpPr>
      <p:grpSpPr>
        <a:xfrm>
          <a:off x="0" y="0"/>
          <a:ext cx="0" cy="0"/>
          <a:chOff x="0" y="0"/>
          <a:chExt cx="0" cy="0"/>
        </a:xfrm>
      </p:grpSpPr>
      <p:sp>
        <p:nvSpPr>
          <p:cNvPr id="399" name="Google Shape;399;p22:notes">
            <a:extLst>
              <a:ext uri="{FF2B5EF4-FFF2-40B4-BE49-F238E27FC236}">
                <a16:creationId xmlns:a16="http://schemas.microsoft.com/office/drawing/2014/main" id="{F40203C1-36DD-545A-FAEB-D9DCEF6AA12B}"/>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0" name="Google Shape;400;p22:notes">
            <a:extLst>
              <a:ext uri="{FF2B5EF4-FFF2-40B4-BE49-F238E27FC236}">
                <a16:creationId xmlns:a16="http://schemas.microsoft.com/office/drawing/2014/main" id="{684A7F2B-CE98-39C0-D67F-D03848086517}"/>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401" name="Google Shape;401;p22:notes">
            <a:extLst>
              <a:ext uri="{FF2B5EF4-FFF2-40B4-BE49-F238E27FC236}">
                <a16:creationId xmlns:a16="http://schemas.microsoft.com/office/drawing/2014/main" id="{2D5600B7-617C-EE17-178C-F7B698E65519}"/>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02" name="Google Shape;402;p22:notes">
            <a:extLst>
              <a:ext uri="{FF2B5EF4-FFF2-40B4-BE49-F238E27FC236}">
                <a16:creationId xmlns:a16="http://schemas.microsoft.com/office/drawing/2014/main" id="{E46F2001-A22A-BA81-98E2-C9436C2DDE33}"/>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p:txBody>
      </p:sp>
      <p:sp>
        <p:nvSpPr>
          <p:cNvPr id="403" name="Google Shape;403;p22:notes">
            <a:extLst>
              <a:ext uri="{FF2B5EF4-FFF2-40B4-BE49-F238E27FC236}">
                <a16:creationId xmlns:a16="http://schemas.microsoft.com/office/drawing/2014/main" id="{B4EAB9DB-DF6A-6961-8A90-3FADE468C692}"/>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4" name="Google Shape;404;p22:notes">
            <a:extLst>
              <a:ext uri="{FF2B5EF4-FFF2-40B4-BE49-F238E27FC236}">
                <a16:creationId xmlns:a16="http://schemas.microsoft.com/office/drawing/2014/main" id="{43147473-2D24-2C96-C6E9-7C4AA9DC491B}"/>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extLst>
      <p:ext uri="{BB962C8B-B14F-4D97-AF65-F5344CB8AC3E}">
        <p14:creationId xmlns:p14="http://schemas.microsoft.com/office/powerpoint/2010/main" val="558188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ar-JO" dirty="0"/>
              <a:t>يعد </a:t>
            </a:r>
            <a:r>
              <a:rPr lang="he-IL" dirty="0" err="1"/>
              <a:t>אל"ג</a:t>
            </a:r>
            <a:r>
              <a:rPr lang="he-IL" dirty="0"/>
              <a:t> </a:t>
            </a:r>
            <a:r>
              <a:rPr lang="ar-JO" dirty="0"/>
              <a:t>سعادة وطنية إجمالية، أي مؤشر للرفاهية النفسية للمواطنين في البلاد، وفقا لعدة متغيرات مثل: الوصول إلى الرعاية الطبية، متوسط العمر المتوقع، المساواة الاقتصادية، والمزيد...</a:t>
            </a:r>
            <a:endParaRPr lang="he-IL"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17</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3420526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ar-JO" dirty="0"/>
              <a:t>أسأل الطلاب: إذا اشترينا المزيد والمزيد من المنتجات في البلاد، هل يعني ذلك بالضرورة أن السكان أكثر سعادة؟ 
الإجابة هي لا!</a:t>
            </a:r>
          </a:p>
          <a:p>
            <a:pPr algn="r" rtl="1"/>
            <a:r>
              <a:rPr lang="ar-JO" dirty="0"/>
              <a:t>
الإجابة هي لا!
يقيس الناتج المحلي الإجمالي بشكل رئيسي النشاط والثروة الاقتصادية، بينما يشير </a:t>
            </a:r>
            <a:r>
              <a:rPr lang="he-IL" dirty="0" err="1"/>
              <a:t>אל"ג</a:t>
            </a:r>
            <a:r>
              <a:rPr lang="he-IL" dirty="0"/>
              <a:t> </a:t>
            </a:r>
            <a:r>
              <a:rPr lang="ar-JO" dirty="0"/>
              <a:t>إلى جودة الحياة ورفاهية الناس.</a:t>
            </a:r>
            <a:endParaRPr lang="he-IL"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18</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4165340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ar-JO" dirty="0"/>
              <a:t>هناك تضارب</a:t>
            </a:r>
            <a:r>
              <a:rPr lang="he-IL" dirty="0"/>
              <a:t> בין תל״ג </a:t>
            </a:r>
            <a:r>
              <a:rPr lang="he-IL" dirty="0" err="1"/>
              <a:t>ל־אל״ג</a:t>
            </a:r>
            <a:r>
              <a:rPr lang="he-IL" dirty="0"/>
              <a:t> </a:t>
            </a:r>
            <a:r>
              <a:rPr lang="ar-JO" dirty="0"/>
              <a:t>وأحيانا ما هو جيد للاقتصاد ليس بالضرورة جيدا للسعادة وجودة الحياة. على سبيل المثال: إذا عمل الناس لساعات أكثر، واشتروا منتجات أكثر، وأنتجت المصانع المزيد</a:t>
            </a:r>
            <a:r>
              <a:rPr lang="he-IL" dirty="0"/>
              <a:t>— </a:t>
            </a:r>
            <a:r>
              <a:rPr lang="he-IL" dirty="0" err="1"/>
              <a:t>התל״ג</a:t>
            </a:r>
            <a:r>
              <a:rPr lang="he-IL" dirty="0"/>
              <a:t> </a:t>
            </a:r>
            <a:r>
              <a:rPr lang="ar-JO" dirty="0"/>
              <a:t>يرتفع</a:t>
            </a:r>
            <a:r>
              <a:rPr lang="he-IL" dirty="0"/>
              <a:t>. </a:t>
            </a:r>
            <a:r>
              <a:rPr lang="ar-JO" dirty="0"/>
              <a:t>ولكن إذا كان هناك ضغط أكبر، ووقت أقل للعائلة ومزيد من التلوث</a:t>
            </a:r>
            <a:r>
              <a:rPr lang="he-IL" dirty="0"/>
              <a:t> — </a:t>
            </a:r>
            <a:r>
              <a:rPr lang="he-IL" dirty="0" err="1"/>
              <a:t>האל״ג</a:t>
            </a:r>
            <a:r>
              <a:rPr lang="he-IL" dirty="0"/>
              <a:t> </a:t>
            </a:r>
            <a:r>
              <a:rPr lang="ar-JO" dirty="0"/>
              <a:t>يمكن أن تنزل</a:t>
            </a:r>
            <a:r>
              <a:rPr lang="he-IL" dirty="0"/>
              <a:t>.</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19</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530414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2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386" name="Google Shape;386;p2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387" name="Google Shape;387;p2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388" name="Google Shape;388;p2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بعد الانتهاء من الإجابة على السؤال 29 يمكنك رؤية النتيجة بالنقر على زر "حساب سعادتي" الذي سيظهر في الاستبيان.  </a:t>
            </a:r>
          </a:p>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ما هو الرقم الذي حصلت عليه في "نتيجة السعادة"؟
أحد أهم مكونات قياس السعادة هو القيمة.
ينظر إلى الحياة في إسرائيل على أنها مهمة – بسبب التاريخ والوضع الأمني، الامر الذي يذكرنا بأن الحياة هنا ليست بديهية، وبالتالي تجعلنا نشعر بالقيمة.</a:t>
            </a:r>
            <a:endParaRPr dirty="0">
              <a:latin typeface="Arial" panose="020B0604020202020204" pitchFamily="34" charset="0"/>
              <a:cs typeface="Arial" panose="020B0604020202020204" pitchFamily="34" charset="0"/>
            </a:endParaRPr>
          </a:p>
        </p:txBody>
      </p:sp>
      <p:sp>
        <p:nvSpPr>
          <p:cNvPr id="389" name="Google Shape;389;p2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390" name="Google Shape;390;p2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ar-JO" dirty="0">
                <a:latin typeface="Arial" panose="020B0604020202020204" pitchFamily="34" charset="0"/>
                <a:cs typeface="Arial" panose="020B0604020202020204" pitchFamily="34" charset="0"/>
              </a:rPr>
              <a:t>قصة نور: ذهب نور لشراء دفتر ملاحظات للامتحان. في الطريق، رأت في نافذة المتجر حقيبة مصممة جيدا وغالية الثمن أعجبتها كثيرا. للحظة أرادت أن تشتريه فورا، لكنها قررت التوقف وعدم التصرف بدافع لحظي. عندما عادت إلى المنزل، أدركت أن لديها حقيبة مناسبة بالفعل وأن الشراء لم يكن ضروريا. كانت سعيدة وفخورة بنفسها!
قصة تامر: "مر بجانب متجر ملابس ورأى أحذية رياضية فاخرة. سيطر عليه دافع لحظي، واشتراها  على الفور.
في اليوم التالي مباشرة، تلاشى الحماس وأدرك تامر أن هذا كان مصروفا غير ضروري تماما."
اعرض الشريحة وأناقشها. ماذا كنت ستفعل؟ ما الذي يميز سلوك نور وما الذي يميز سلوك تامر؟
الخاصية هي الاندفاع الذي يجب تجنبه. وسنرى كيف يمكنك تجنبه قريبا</a:t>
            </a: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23</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3721984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إليكم التغيرات  الرئيسية في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لاشراء</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الإندفاعي</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מעבר לזירת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האופליין</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והאונליין (E-</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commerce</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بعيدا عن الساحة غير المتصلة بالإنترنت (التجارة الإلكترونية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بينما كان التسوق المندفع في الماضي يتركز غالبا بالقرب من صندوق الدفع الفعلي في المتجر (مثل التنزيلات الصغيرة والحلويات)، تظهر الأبحاث اليوم أن جزءا كبيرا من التجارة الإلكترونية – حوالي 40٪ من إجمالي الإنفاق على مواقع التسوق عبر الإنترنت – يعزى إلى المشتريات الاندفاعية.
*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تأثير وسائل التواصل الاجتماعي والتجارة الاجتماعية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Social</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Commerce</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منصات مثل تيك توك وإنستغرام وغيرها تدمج الخط الفاصل بين المحتوى الاستهلاكي والترفيه. مزيج من الفيديوهات القصيرة، وتوصيات المؤثرين، والقدرة على شراء منتج بنقرة واحدة دون مغادرة التطبيق، يخلق بيئة تشجع على اتخاذ قرارات مؤقتة ودوافع فورية.
*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التسويق المخصص والخوارزميات الذكية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تستخدم الشركات والمنصات تقنيات متقدمة تحلل سلوك وتفضيلات المستخدمين في الوقت الحقيقي، وتقدم لهم عروضا مستهدفة أو خصومات محدودة زمن ("خلال 10 دقائق ينتهي العرض") مصممة لإثارة شعور بالإلحاح والخوف من فقدان الفرصة </a:t>
            </a:r>
            <a:r>
              <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FOMO</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الوفرة  والائتمان المريح</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طرق الدفع الرقمية السريعة (مثل المحافظ الرقمية وحفظ تفاصيل بطاقات الائتمان في التطبيقات) أزالت الحواجز التقليدية للدفع. عندما لا تحتاج إلى رمز </a:t>
            </a:r>
            <a:r>
              <a:rPr kumimoji="0" lang="en-US"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PIN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أو إخراج محفظة فعليا، يصبح من الأسهل بكثير الاستسلام لدافع مؤقت.</a:t>
            </a: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25</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10180384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158" name="Google Shape;158;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159" name="Google Shape;159;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60" name="Google Shape;160;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algn="r" rtl="1">
              <a:buNone/>
            </a:pPr>
            <a:r>
              <a:rPr lang="he-IL" dirty="0">
                <a:latin typeface="Arial" panose="020B0604020202020204" pitchFamily="34" charset="0"/>
                <a:cs typeface="Arial" panose="020B0604020202020204" pitchFamily="34" charset="0"/>
              </a:rPr>
              <a:t>FOMO צרכני (</a:t>
            </a:r>
            <a:r>
              <a:rPr lang="he-IL" dirty="0" err="1">
                <a:latin typeface="Arial" panose="020B0604020202020204" pitchFamily="34" charset="0"/>
                <a:cs typeface="Arial" panose="020B0604020202020204" pitchFamily="34" charset="0"/>
              </a:rPr>
              <a:t>Fear</a:t>
            </a:r>
            <a:r>
              <a:rPr lang="he-IL" dirty="0">
                <a:latin typeface="Arial" panose="020B0604020202020204" pitchFamily="34" charset="0"/>
                <a:cs typeface="Arial" panose="020B0604020202020204" pitchFamily="34" charset="0"/>
              </a:rPr>
              <a:t> </a:t>
            </a:r>
            <a:r>
              <a:rPr lang="he-IL" dirty="0" err="1">
                <a:latin typeface="Arial" panose="020B0604020202020204" pitchFamily="34" charset="0"/>
                <a:cs typeface="Arial" panose="020B0604020202020204" pitchFamily="34" charset="0"/>
              </a:rPr>
              <a:t>Of</a:t>
            </a:r>
            <a:r>
              <a:rPr lang="he-IL" dirty="0">
                <a:latin typeface="Arial" panose="020B0604020202020204" pitchFamily="34" charset="0"/>
                <a:cs typeface="Arial" panose="020B0604020202020204" pitchFamily="34" charset="0"/>
              </a:rPr>
              <a:t> </a:t>
            </a:r>
            <a:r>
              <a:rPr lang="he-IL" dirty="0" err="1">
                <a:latin typeface="Arial" panose="020B0604020202020204" pitchFamily="34" charset="0"/>
                <a:cs typeface="Arial" panose="020B0604020202020204" pitchFamily="34" charset="0"/>
              </a:rPr>
              <a:t>Missing</a:t>
            </a:r>
            <a:r>
              <a:rPr lang="he-IL" dirty="0">
                <a:latin typeface="Arial" panose="020B0604020202020204" pitchFamily="34" charset="0"/>
                <a:cs typeface="Arial" panose="020B0604020202020204" pitchFamily="34" charset="0"/>
              </a:rPr>
              <a:t> </a:t>
            </a:r>
            <a:r>
              <a:rPr lang="he-IL" dirty="0" err="1">
                <a:latin typeface="Arial" panose="020B0604020202020204" pitchFamily="34" charset="0"/>
                <a:cs typeface="Arial" panose="020B0604020202020204" pitchFamily="34" charset="0"/>
              </a:rPr>
              <a:t>Out</a:t>
            </a:r>
            <a:r>
              <a:rPr lang="he-IL" dirty="0">
                <a:latin typeface="Arial" panose="020B0604020202020204" pitchFamily="34" charset="0"/>
                <a:cs typeface="Arial" panose="020B0604020202020204" pitchFamily="34" charset="0"/>
              </a:rPr>
              <a:t> - </a:t>
            </a:r>
            <a:r>
              <a:rPr lang="ar-JO" dirty="0">
                <a:latin typeface="Arial" panose="020B0604020202020204" pitchFamily="34" charset="0"/>
                <a:cs typeface="Arial" panose="020B0604020202020204" pitchFamily="34" charset="0"/>
              </a:rPr>
              <a:t>الخوف من الفوات هو شعور بالإلحاح والقلق ينشأ لدى المستهلك عندما يخشى أن يفوت صفقة مربحة، أو منتج مطلوب، أو منتج محدود، أو خصم لمرة واحدة.
الميزات الرئيسية لخوف المستهلك من الخوف من الفرصة:
* </a:t>
            </a:r>
            <a:r>
              <a:rPr lang="ar-JO" b="1" dirty="0">
                <a:latin typeface="Arial" panose="020B0604020202020204" pitchFamily="34" charset="0"/>
                <a:cs typeface="Arial" panose="020B0604020202020204" pitchFamily="34" charset="0"/>
              </a:rPr>
              <a:t>الدافع للشراء الفوري</a:t>
            </a:r>
            <a:r>
              <a:rPr lang="ar-JO" dirty="0">
                <a:latin typeface="Arial" panose="020B0604020202020204" pitchFamily="34" charset="0"/>
                <a:cs typeface="Arial" panose="020B0604020202020204" pitchFamily="34" charset="0"/>
              </a:rPr>
              <a:t>: الخوف من أنه إذا لم يشتر المستهلك فورا، فإن الفرصة ستختفي إلى الأبد أو سيرتفع السعر.
* </a:t>
            </a:r>
            <a:r>
              <a:rPr lang="ar-JO" b="1" dirty="0">
                <a:latin typeface="Arial" panose="020B0604020202020204" pitchFamily="34" charset="0"/>
                <a:cs typeface="Arial" panose="020B0604020202020204" pitchFamily="34" charset="0"/>
              </a:rPr>
              <a:t>أساليب التسويق الضاغطة</a:t>
            </a:r>
            <a:r>
              <a:rPr lang="ar-JO" dirty="0">
                <a:latin typeface="Arial" panose="020B0604020202020204" pitchFamily="34" charset="0"/>
                <a:cs typeface="Arial" panose="020B0604020202020204" pitchFamily="34" charset="0"/>
              </a:rPr>
              <a:t>: استخدام تنبيهات "آخر مخزون" أو ساعة توقيت لإنهاء التخفيض لممارسة ضغط نفسي.
* </a:t>
            </a:r>
            <a:r>
              <a:rPr lang="ar-JO" b="1" dirty="0">
                <a:latin typeface="Arial" panose="020B0604020202020204" pitchFamily="34" charset="0"/>
                <a:cs typeface="Arial" panose="020B0604020202020204" pitchFamily="34" charset="0"/>
              </a:rPr>
              <a:t>التسوق الاندفاعي</a:t>
            </a:r>
            <a:r>
              <a:rPr lang="ar-JO" dirty="0">
                <a:latin typeface="Arial" panose="020B0604020202020204" pitchFamily="34" charset="0"/>
                <a:cs typeface="Arial" panose="020B0604020202020204" pitchFamily="34" charset="0"/>
              </a:rPr>
              <a:t>: دفع المستهلك لإجراء عملية شراء مؤقتة دون أن يفحص ما إذا كان فعلا بحاجة للمنتج أو سيكون قادرا على دفع تكلفته.</a:t>
            </a:r>
            <a:endParaRPr lang="en-US" dirty="0">
              <a:latin typeface="Arial" panose="020B0604020202020204" pitchFamily="34" charset="0"/>
              <a:cs typeface="Arial" panose="020B0604020202020204" pitchFamily="34" charset="0"/>
            </a:endParaRPr>
          </a:p>
        </p:txBody>
      </p:sp>
      <p:sp>
        <p:nvSpPr>
          <p:cNvPr id="161" name="Google Shape;161;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162" name="Google Shape;162;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2290763" y="512763"/>
            <a:ext cx="4562475" cy="2566987"/>
          </a:xfrm>
        </p:spPr>
        <p:txBody>
          <a:bodyPr/>
          <a:lstStyle/>
          <a:p>
            <a:endParaRPr lang="he-IL"/>
          </a:p>
        </p:txBody>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28</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839333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EFAB2081-E984-0D4E-61FC-9A491AB32764}"/>
            </a:ext>
          </a:extLst>
        </p:cNvPr>
        <p:cNvGrpSpPr/>
        <p:nvPr/>
      </p:nvGrpSpPr>
      <p:grpSpPr>
        <a:xfrm>
          <a:off x="0" y="0"/>
          <a:ext cx="0" cy="0"/>
          <a:chOff x="0" y="0"/>
          <a:chExt cx="0" cy="0"/>
        </a:xfrm>
      </p:grpSpPr>
      <p:sp>
        <p:nvSpPr>
          <p:cNvPr id="157" name="Google Shape;157;p7:notes">
            <a:extLst>
              <a:ext uri="{FF2B5EF4-FFF2-40B4-BE49-F238E27FC236}">
                <a16:creationId xmlns:a16="http://schemas.microsoft.com/office/drawing/2014/main" id="{CF69C6B7-7461-9756-03FF-C7D7549BD7F8}"/>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158" name="Google Shape;158;p7:notes">
            <a:extLst>
              <a:ext uri="{FF2B5EF4-FFF2-40B4-BE49-F238E27FC236}">
                <a16:creationId xmlns:a16="http://schemas.microsoft.com/office/drawing/2014/main" id="{4D0F4006-865E-19FC-B988-808127F3B300}"/>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159" name="Google Shape;159;p7:notes">
            <a:extLst>
              <a:ext uri="{FF2B5EF4-FFF2-40B4-BE49-F238E27FC236}">
                <a16:creationId xmlns:a16="http://schemas.microsoft.com/office/drawing/2014/main" id="{FB319113-7991-8E46-9805-91C4F4835A49}"/>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60" name="Google Shape;160;p7:notes">
            <a:extLst>
              <a:ext uri="{FF2B5EF4-FFF2-40B4-BE49-F238E27FC236}">
                <a16:creationId xmlns:a16="http://schemas.microsoft.com/office/drawing/2014/main" id="{7CD99656-EE40-5923-AF7F-E3204281B306}"/>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algn="r" rtl="1">
              <a:buNone/>
            </a:pPr>
            <a:r>
              <a:rPr lang="en-US" dirty="0">
                <a:latin typeface="Arial" panose="020B0604020202020204" pitchFamily="34" charset="0"/>
                <a:cs typeface="Arial" panose="020B0604020202020204" pitchFamily="34" charset="0"/>
              </a:rPr>
              <a:t>YOLO</a:t>
            </a:r>
            <a:r>
              <a:rPr lang="ar-JO" dirty="0">
                <a:latin typeface="Arial" panose="020B0604020202020204" pitchFamily="34" charset="0"/>
                <a:cs typeface="Arial" panose="020B0604020202020204" pitchFamily="34" charset="0"/>
              </a:rPr>
              <a:t> (اختصار </a:t>
            </a:r>
            <a:r>
              <a:rPr lang="en-US" b="1" dirty="0">
                <a:latin typeface="Arial" panose="020B0604020202020204" pitchFamily="34" charset="0"/>
                <a:cs typeface="Arial" panose="020B0604020202020204" pitchFamily="34" charset="0"/>
              </a:rPr>
              <a:t>You Only Live Once </a:t>
            </a:r>
            <a:r>
              <a:rPr lang="ar-JO" b="1" dirty="0">
                <a:latin typeface="Arial" panose="020B0604020202020204" pitchFamily="34" charset="0"/>
                <a:cs typeface="Arial" panose="020B0604020202020204" pitchFamily="34" charset="0"/>
              </a:rPr>
              <a:t> </a:t>
            </a:r>
            <a:r>
              <a:rPr lang="ar-JO" dirty="0">
                <a:latin typeface="Arial" panose="020B0604020202020204" pitchFamily="34" charset="0"/>
                <a:cs typeface="Arial" panose="020B0604020202020204" pitchFamily="34" charset="0"/>
              </a:rPr>
              <a:t>أن تعيش مرة واحدة فقط) في سياق المستهلك هو عقلية تشجع على إنفاق المال على المتع الفورية، أو التجارب، أو الكماليات، أو التسوق الاندفاعي، بناء على التصور بأن الحياة قصيرة وبالتالي لا جدوى من الادخار أو تأجيل الرغبات.
الميزات الرئيسية لمستهلك </a:t>
            </a:r>
            <a:r>
              <a:rPr lang="en-US" dirty="0">
                <a:latin typeface="Arial" panose="020B0604020202020204" pitchFamily="34" charset="0"/>
                <a:cs typeface="Arial" panose="020B0604020202020204" pitchFamily="34" charset="0"/>
              </a:rPr>
              <a:t>YOLO:
</a:t>
            </a:r>
            <a:r>
              <a:rPr lang="ar-JO" dirty="0">
                <a:latin typeface="Arial" panose="020B0604020202020204" pitchFamily="34" charset="0"/>
                <a:cs typeface="Arial" panose="020B0604020202020204" pitchFamily="34" charset="0"/>
              </a:rPr>
              <a:t>* </a:t>
            </a:r>
            <a:r>
              <a:rPr lang="ar-JO" b="1" dirty="0">
                <a:latin typeface="Arial" panose="020B0604020202020204" pitchFamily="34" charset="0"/>
                <a:cs typeface="Arial" panose="020B0604020202020204" pitchFamily="34" charset="0"/>
              </a:rPr>
              <a:t>التفكير "هنا والآن</a:t>
            </a:r>
            <a:r>
              <a:rPr lang="ar-JO" dirty="0">
                <a:latin typeface="Arial" panose="020B0604020202020204" pitchFamily="34" charset="0"/>
                <a:cs typeface="Arial" panose="020B0604020202020204" pitchFamily="34" charset="0"/>
              </a:rPr>
              <a:t>": تفضيل الإشباع الفوري على الادخار طويل الأجل أو التخطيط المالي المسؤول.
* </a:t>
            </a:r>
            <a:r>
              <a:rPr lang="ar-JO" b="1" dirty="0">
                <a:latin typeface="Arial" panose="020B0604020202020204" pitchFamily="34" charset="0"/>
                <a:cs typeface="Arial" panose="020B0604020202020204" pitchFamily="34" charset="0"/>
              </a:rPr>
              <a:t>الإنفاق على التجارب والعلامات التجارية</a:t>
            </a:r>
            <a:r>
              <a:rPr lang="ar-JO" dirty="0">
                <a:latin typeface="Arial" panose="020B0604020202020204" pitchFamily="34" charset="0"/>
                <a:cs typeface="Arial" panose="020B0604020202020204" pitchFamily="34" charset="0"/>
              </a:rPr>
              <a:t>: الميل لاستثمار مبالغ كبيرة في الترفيه، أو الإجازات الغالية، أو السلع الفاخرة للاستفادة القصوى من الحياة.
* </a:t>
            </a:r>
            <a:r>
              <a:rPr lang="ar-JO" b="1" dirty="0">
                <a:latin typeface="Arial" panose="020B0604020202020204" pitchFamily="34" charset="0"/>
                <a:cs typeface="Arial" panose="020B0604020202020204" pitchFamily="34" charset="0"/>
              </a:rPr>
              <a:t>تجاهل الاعتبارات المستقبلية</a:t>
            </a:r>
            <a:r>
              <a:rPr lang="ar-JO" dirty="0">
                <a:latin typeface="Arial" panose="020B0604020202020204" pitchFamily="34" charset="0"/>
                <a:cs typeface="Arial" panose="020B0604020202020204" pitchFamily="34" charset="0"/>
              </a:rPr>
              <a:t>: تجاهل العواقب الاقتصادية المستقبلية للمصروف، مثل الدخول في ديون أو الإضرار بالاستقرار الاقتصادي.</a:t>
            </a:r>
            <a:endParaRPr dirty="0">
              <a:latin typeface="Arial" panose="020B0604020202020204" pitchFamily="34" charset="0"/>
              <a:cs typeface="Arial" panose="020B0604020202020204" pitchFamily="34" charset="0"/>
            </a:endParaRPr>
          </a:p>
        </p:txBody>
      </p:sp>
      <p:sp>
        <p:nvSpPr>
          <p:cNvPr id="161" name="Google Shape;161;p7:notes">
            <a:extLst>
              <a:ext uri="{FF2B5EF4-FFF2-40B4-BE49-F238E27FC236}">
                <a16:creationId xmlns:a16="http://schemas.microsoft.com/office/drawing/2014/main" id="{7F01AC9F-D92C-144B-4302-2A6A55B508DF}"/>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162" name="Google Shape;162;p7:notes">
            <a:extLst>
              <a:ext uri="{FF2B5EF4-FFF2-40B4-BE49-F238E27FC236}">
                <a16:creationId xmlns:a16="http://schemas.microsoft.com/office/drawing/2014/main" id="{5A74224E-B660-09DA-75A0-B7A2DEA164F7}"/>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extLst>
      <p:ext uri="{BB962C8B-B14F-4D97-AF65-F5344CB8AC3E}">
        <p14:creationId xmlns:p14="http://schemas.microsoft.com/office/powerpoint/2010/main" val="3505984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"ظاهرة  أحمر الشفاه" </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Lipstick</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Effect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هو نظرية اقتصادية استهلاكية ترى أنه في أوقات الأزمات الاقتصادية أو الركود أو عدم اليقين، يميل المستهلكون (وخاصة النساء) إلى تقليل الإنفاق على المنتجات الباهظة والكبيرة (مثل السيارات، الإجازات، أو الملابس الفاخرة)، وفي الوقت نفسه يستمرون في تدليل أنفسهم ب "منتجات فاخرة صغيرة ومتاحة" – مثل أحمر الشفاه ومستحضرات التجميل.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الأسباب الرئيسية لهذه الظاهرة: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التعويض العاطفي والراحة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في الأوقات الصعبة التي يسلب فيها الفرد السيطرة ويحدث ضغط عاطفي، فإن الشراء الصغير والرخيص نسبيا يعد آلية للتهدئة وتقوية النفس وتحسين المزاج دون أن يخلق عبئا ماليا ثقيلا.
*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الحفاظ على روتين العناية بالعناية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بدلا من التخلي تماما عن الترفيه أو التسوق، "يتنازل المستهلكون" ويختارون منتجا فاخرا صغيرا يمنحك شعورا بالحياة الطبيعية والتدليل.
أصبح المصطلح شائعا بعد تصريح ليونارد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لاودر</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(رئيس مجلس إدارة شركة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إستي</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لاودر</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الذي لاحظ زيادة في مبيعات أحمر الشفاه خلال أوقات الأزمات مثل أحداث 11 سبتمبر. ومع ذلك، يجب التمييز بين ظاهرة البحث عن الراحة النفسية والادعاء بأنها مؤشر اقتصادي دقيق تماما، حيث تظهر الدراسات المختلفة أنه لا يوجد دائما ارتباط مطلق بين الركود الاقتصادي وزيادة مبيعات مستحضرات التجميل.</a:t>
            </a: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30</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4026867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تأثير التعويض </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Compensation</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Effect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هو ظاهرة نفسية-استهلاكية يستخدم فيها الشخص التسوق لتعويض نفسه عن المشاعر السلبية ،الإحباط،  التوتر ، الحرمان العاطفي أو الفشل العاطفي في مجالات أخرى من الحياة (مثل العمل أو الدراسة أو العلاقات).
الخصائص الرئيسية لهذه الظاهرة: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التسوق كوسيلة لتخفيف الألم العاطفي</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الشراء ليس بدافع الحاجة الحقيقية للمنتج، بل بهدف توفير رضا سريع يخفف من شعور الفراغ أو المزاج المنخفض.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الدائرة السحرية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غالبا ما تكون الراحة والفرحة في الشراء قصيرة الأمد، وغالبا ما تستبدل فورا بعدها بالذنب أو مشاكل مالية، مما يؤدي بدوره إلى الإحباط والحاجة المتكررة إلى "التعويض".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التسوق، الدوبامين، والتعويض العاطفي</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التسوق يرفع الدوبامين (وليس فيديوهات السعادة):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التسوق لا يفرز مباشرة "هرمون السعادة"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سيروتونين</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أو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أوكسيتوسين</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بل</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الدوبامين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الناقل العصبي المسؤول عن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الترقب، والبحث، والمكافأة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يصل الدوبامين إلى ذروته أثناء البحث والإيجاد والشراء (شعور "النشوة")، وليس عند الاحتفاظ بالمنتج لفترة طويلة. لذلك، يتلاشى هذا الشعور الجيد بسرعة كبيرة.
*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لماذا يعتبر تعويض التسوق أثناء فترة الركود</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وهم السيطرة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أثناء الأزمة أو الإحباط، يشعر الشخص بالعجز. الشراء يمنح إحساسا فوريا بالاختيار والمبادرة والتحكم.
*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عزاء سريع (الإشباع الفوري):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يعتبر الدماغ الشراء كمصدر سريع للتحفيز الإيجابي الذي يمنح "دفعة عاطفية للطاقة" ويشتت الانتباه عن الصعوبة.</a:t>
            </a: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31</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827081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A1E4-59CB-7AF8-EA06-4BAACC5D4D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8CBB9E-C6F6-10FF-FE54-B761DC7D565F}"/>
              </a:ext>
            </a:extLst>
          </p:cNvPr>
          <p:cNvSpPr>
            <a:spLocks noGrp="1" noRot="1" noChangeAspect="1"/>
          </p:cNvSpPr>
          <p:nvPr>
            <p:ph type="sldImg"/>
          </p:nvPr>
        </p:nvSpPr>
        <p:spPr>
          <a:xfrm>
            <a:off x="2290763" y="512763"/>
            <a:ext cx="4562475" cy="2566987"/>
          </a:xfrm>
        </p:spPr>
        <p:txBody>
          <a:bodyPr/>
          <a:lstStyle/>
          <a:p>
            <a:endParaRPr lang="he-IL"/>
          </a:p>
        </p:txBody>
      </p:sp>
      <p:sp>
        <p:nvSpPr>
          <p:cNvPr id="3" name="Notes Placeholder 2">
            <a:extLst>
              <a:ext uri="{FF2B5EF4-FFF2-40B4-BE49-F238E27FC236}">
                <a16:creationId xmlns:a16="http://schemas.microsoft.com/office/drawing/2014/main" id="{220A9651-1BC3-57F9-C7D7-13245974F5F8}"/>
              </a:ext>
            </a:extLst>
          </p:cNvPr>
          <p:cNvSpPr>
            <a:spLocks noGrp="1"/>
          </p:cNvSpPr>
          <p:nvPr>
            <p:ph type="body" idx="1"/>
          </p:nvPr>
        </p:nvSpPr>
        <p:spPr/>
        <p:txBody>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تأثير التعويض </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Compensation</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Effect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هو ظاهرة نفسية-استهلاكية يستخدم فيها الشخص التسوق لتعويض نفسه عن المشاعر السلبية ،الإحباط،  التوتر ، الحرمان العاطفي أو الفشل العاطفي في مجالات أخرى من الحياة (مثل العمل أو الدراسة أو العلاقات).
الخصائص الرئيسية لهذه الظاهرة: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التسوق كوسيلة لتخفيف الألم العاطفي</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الشراء ليس بدافع الحاجة الحقيقية للمنتج، بل بهدف توفير رضا سريع يخفف من شعور الفراغ أو المزاج المنخفض.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الدائرة السحرية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غالبا ما تكون الراحة والفرحة في الشراء قصيرة الأمد، وغالبا ما تستبدل فورا بعدها بالذنب أو مشاكل مالية، مما يؤدي بدوره إلى الإحباط والحاجة المتكررة إلى "التعويض".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التسوق، الدوبامين، والتعويض العاطفي</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التسوق يرفع الدوبامين (وليس فيديوهات السعادة):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التسوق لا يفرز مباشرة "هرمون السعادة"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سيروتونين</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أو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أوكسيتوسين</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بل</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الدوبامين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الناقل العصبي المسؤول عن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الترقب، والبحث، والمكافأة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يصل الدوبامين إلى ذروته أثناء البحث والإيجاد والشراء (شعور "النشوة")، وليس عند الاحتفاظ بالمنتج لفترة طويلة. لذلك، يتلاشى هذا الشعور الجيد بسرعة كبيرة.
*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لماذا يعتبر تعويض التسوق أثناء فترة الركود</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وهم السيطرة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أثناء الأزمة أو الإحباط، يشعر الشخص بالعجز. الشراء يمنح إحساسا فوريا بالاختيار والمبادرة والتحكم.
*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عزاء سريع (الإشباع الفوري):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يعتبر الدماغ الشراء كمصدر سريع للتحفيز الإيجابي الذي يمنح "دفعة عاطفية للطاقة" ويشتت الانتباه عن الصعوبة.</a:t>
            </a:r>
            <a:endParaRPr lang="he-IL"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4F7E4F4-FF29-4251-BDDC-286C7D716621}"/>
              </a:ext>
            </a:extLst>
          </p:cNvPr>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32</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12069670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الاستهلاك التظاهري / التفاخري  </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Conspicuous</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Consumption</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هو مصطلح اشتراكي-اقتصادي صاغه الاقتصادي وعالم الاجتماع </a:t>
            </a:r>
            <a:r>
              <a:rPr kumimoji="0" lang="ar-JO"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ثورستن</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وبلن لأول مرة في مقاله "نظرية طبقة الترفيه" (1899).
يصف المصطلح شراء وعرض المنتجات المالية، والكماليات، ورموز المكانة التي لا تهدف إلى غرض وظيفي حقيقي، بل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لإظهار الثروة والنجاح الاجتماعي والمكانة العالية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تجاه البيئة المحيطة.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الخصائص الرئيسية لهذه الظاهرة:</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العرض الاجتماعي</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قيمة المنتج لا تكمن في استخدامه، بل في قدرة المستهلك على إيصال للآخرين القدرة المالية لشرائه.
</a:t>
            </a:r>
            <a:r>
              <a:rPr kumimoji="0" lang="ar-JO"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نوع الطبقة: </a:t>
            </a:r>
            <a:r>
              <a:rPr kumimoji="0" lang="ar-JO"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غالبا ما تميز هذه الظاهرة مجموعات ترغب في تقليد أسلوب حياة الطبقات العليا أو ترسيخ مكانتها من خلال السمات البصرية البارزة.</a:t>
            </a:r>
            <a:endParaRPr lang="he-IL"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33</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2855436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188" name="Google Shape;188;p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194" name="Google Shape;194;p1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210" name="Google Shape;210;p1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226" name="Google Shape;226;p1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242" name="Google Shape;242;p1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290" name="Google Shape;290;p16: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321" name="Google Shape;321;p1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337" name="Google Shape;337;p1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buAutoNum type="arabicPeriod"/>
            </a:pPr>
            <a:r>
              <a:rPr lang="ar-JO" dirty="0">
                <a:latin typeface="Arial" panose="020B0604020202020204" pitchFamily="34" charset="0"/>
                <a:cs typeface="Arial" panose="020B0604020202020204" pitchFamily="34" charset="0"/>
              </a:rPr>
              <a:t>المنتج هو عطر يبيعونا الثقة بالنفس والجاذبية</a:t>
            </a:r>
            <a:endParaRPr lang="he-IL" dirty="0">
              <a:latin typeface="Arial" panose="020B0604020202020204" pitchFamily="34" charset="0"/>
              <a:cs typeface="Arial" panose="020B0604020202020204" pitchFamily="34" charset="0"/>
            </a:endParaRPr>
          </a:p>
          <a:p>
            <a:pPr algn="r" rtl="1">
              <a:buAutoNum type="arabicPeriod"/>
            </a:pPr>
            <a:r>
              <a:rPr lang="ar-JO" dirty="0">
                <a:latin typeface="Arial" panose="020B0604020202020204" pitchFamily="34" charset="0"/>
                <a:cs typeface="Arial" panose="020B0604020202020204" pitchFamily="34" charset="0"/>
              </a:rPr>
              <a:t>المنتج هو هاتف، يبيعون لنا أغراض متعلقة بنا ومحدثة</a:t>
            </a:r>
            <a:endParaRPr lang="he-IL" dirty="0">
              <a:latin typeface="Arial" panose="020B0604020202020204" pitchFamily="34" charset="0"/>
              <a:cs typeface="Arial" panose="020B0604020202020204" pitchFamily="34" charset="0"/>
            </a:endParaRPr>
          </a:p>
          <a:p>
            <a:pPr algn="r" rtl="1">
              <a:buAutoNum type="arabicPeriod"/>
            </a:pPr>
            <a:r>
              <a:rPr lang="ar-JO" dirty="0">
                <a:latin typeface="Arial" panose="020B0604020202020204" pitchFamily="34" charset="0"/>
                <a:cs typeface="Arial" panose="020B0604020202020204" pitchFamily="34" charset="0"/>
              </a:rPr>
              <a:t>المنتج هو حذاء، يبيعون لنا مكانة وابتكار وحداثة</a:t>
            </a:r>
            <a:endParaRPr lang="he-IL" dirty="0">
              <a:latin typeface="Arial" panose="020B0604020202020204" pitchFamily="34" charset="0"/>
              <a:cs typeface="Arial" panose="020B0604020202020204" pitchFamily="34" charset="0"/>
            </a:endParaRPr>
          </a:p>
          <a:p>
            <a:pPr algn="r" rtl="1">
              <a:buAutoNum type="arabicPeriod"/>
            </a:pP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42</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34725205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ar-JO" dirty="0">
                <a:latin typeface="Arial" panose="020B0604020202020204" pitchFamily="34" charset="0"/>
                <a:cs typeface="Arial" panose="020B0604020202020204" pitchFamily="34" charset="0"/>
              </a:rPr>
              <a:t>لذا قبل أن تشتري، فكر في ثلاثة أمور: 
</a:t>
            </a:r>
            <a:r>
              <a:rPr lang="ar-JO" b="1" dirty="0">
                <a:latin typeface="Arial" panose="020B0604020202020204" pitchFamily="34" charset="0"/>
                <a:cs typeface="Arial" panose="020B0604020202020204" pitchFamily="34" charset="0"/>
              </a:rPr>
              <a:t>واجب</a:t>
            </a:r>
            <a:r>
              <a:rPr lang="ar-JO" dirty="0">
                <a:latin typeface="Arial" panose="020B0604020202020204" pitchFamily="34" charset="0"/>
                <a:cs typeface="Arial" panose="020B0604020202020204" pitchFamily="34" charset="0"/>
              </a:rPr>
              <a:t> – شعور بالضرورة أو الواجب على أعلى مستوى أولوية ("يجب أن أشتري راف-كاف لأذهب إلى المدرسة")
</a:t>
            </a:r>
            <a:r>
              <a:rPr lang="ar-JO" b="1" dirty="0">
                <a:latin typeface="Arial" panose="020B0604020202020204" pitchFamily="34" charset="0"/>
                <a:cs typeface="Arial" panose="020B0604020202020204" pitchFamily="34" charset="0"/>
              </a:rPr>
              <a:t>الحاجة</a:t>
            </a:r>
            <a:r>
              <a:rPr lang="ar-JO" dirty="0">
                <a:latin typeface="Arial" panose="020B0604020202020204" pitchFamily="34" charset="0"/>
                <a:cs typeface="Arial" panose="020B0604020202020204" pitchFamily="34" charset="0"/>
              </a:rPr>
              <a:t>– أفعال أو مهام مهمة، لكنها ليست عاجلة لدرجة أننا نضطر لتنفيذها ("أحتاج لشراء حقيبة جديدة، لأن الحقيبة الحالية بها ثقب صغير")
</a:t>
            </a:r>
            <a:r>
              <a:rPr lang="ar-JO" b="1" dirty="0">
                <a:latin typeface="Arial" panose="020B0604020202020204" pitchFamily="34" charset="0"/>
                <a:cs typeface="Arial" panose="020B0604020202020204" pitchFamily="34" charset="0"/>
              </a:rPr>
              <a:t>الرغبة</a:t>
            </a:r>
            <a:r>
              <a:rPr lang="ar-JO" dirty="0">
                <a:latin typeface="Arial" panose="020B0604020202020204" pitchFamily="34" charset="0"/>
                <a:cs typeface="Arial" panose="020B0604020202020204" pitchFamily="34" charset="0"/>
              </a:rPr>
              <a:t> – رغبة أو تفضيل لشيء ما، حتى لو لم يكن ملزما أو ضروريا ("أريد أن أطير في إجازة إلى الخارج")</a:t>
            </a: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43</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7455912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23" name="Google Shape;423;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424" name="Google Shape;424;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25" name="Google Shape;425;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لدينا الاستهلاكية ولدينا منتجات. أحيانا نشتري المنتجات لتلبية احتياجاتنا الجسدية أو العاطفية الاجتماعية، وهذا ما نسميه "حاجة" أو بعبارة أخرى، احتياجات. وأحيانا يؤدي هذا الدافع إلى نفقات اندفاعية وضغط مالي، وهذا ما يسمى بالرغبة
لذا قبل أن تشتري، فكر في ثلاثة أمور: 
الواجب – شعور بالضرورة أو الواجب على أعلى مستوى أولوية ("يجب أن أشتري راف-كاف لأذهب إلى المدرسة")
الحاجة – أفعال أو مهام مهمة، لكنها ليست عاجلة لدرجة أننا نضطر لتنفيذها ("أحتاج لشراء حقيبة جديدة، لأن الحقيبة الحالية بها ثقب صغير")
الرغبة – رغبة أو تفضيل لشيء ما، حتى لو لم يكن ملزما أو ضروريا ("أريد أن أطير في إجازة إلى الخارج")
نتوقف ونفكر، هكذا نعرف ضرورة إنفاقنا، ونتخذ قرارا حكيما، ونتجنب المشتريات المتهورة، ونحافظ على ميزانيتنا</a:t>
            </a:r>
            <a:endParaRPr dirty="0">
              <a:latin typeface="Arial" panose="020B0604020202020204" pitchFamily="34" charset="0"/>
              <a:cs typeface="Arial" panose="020B0604020202020204" pitchFamily="34" charset="0"/>
            </a:endParaRPr>
          </a:p>
        </p:txBody>
      </p:sp>
      <p:sp>
        <p:nvSpPr>
          <p:cNvPr id="426" name="Google Shape;426;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27" name="Google Shape;427;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2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82" name="Google Shape;482;p2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حاول تجنب المشتريات المتهورة رغم متعة اللحظة  
من الأفضل الانتظار على الأقل 24 ساعة قبل اتخاذ قرار الشراء. تتيح لنا هذه الفترة الزمنية البحث عن المنتج، ومقارنته بالخيارات الأخرى، وتقييم ما إذا كان يلبي احتياجاتنا وحدود ميزانيتنا. إذا قررنا الشراء "هنا والآن" – سنتوقف، ونعد حتى عشرة، وفقط حينها سنشتري، حتى لا نغرى بالعروض السيئة.
</a:t>
            </a:r>
            <a:r>
              <a:rPr lang="ar-JO" b="1" dirty="0">
                <a:latin typeface="Arial" panose="020B0604020202020204" pitchFamily="34" charset="0"/>
                <a:cs typeface="Arial" panose="020B0604020202020204" pitchFamily="34" charset="0"/>
              </a:rPr>
              <a:t>قاعدة 24 ساعة </a:t>
            </a:r>
            <a:r>
              <a:rPr lang="ar-JO" dirty="0">
                <a:latin typeface="Arial" panose="020B0604020202020204" pitchFamily="34" charset="0"/>
                <a:cs typeface="Arial" panose="020B0604020202020204" pitchFamily="34" charset="0"/>
              </a:rPr>
              <a:t>(وغالبا ما يشار إليها أيضا باسم "قاعدة التبريد") هي أداة عملية لإدارة الاستهلاك الحكيم وكبح التسوق الاندفاعي.
تنص القاعدة على أنه </a:t>
            </a:r>
            <a:r>
              <a:rPr lang="ar-JO" b="1" dirty="0">
                <a:latin typeface="Arial" panose="020B0604020202020204" pitchFamily="34" charset="0"/>
                <a:cs typeface="Arial" panose="020B0604020202020204" pitchFamily="34" charset="0"/>
              </a:rPr>
              <a:t>قبل شراء منتج ليس منتجا أساسيا أو ضروريا، يجب عليك الانتظار على الأقل 24 ساعة</a:t>
            </a:r>
            <a:r>
              <a:rPr lang="ar-JO" dirty="0">
                <a:latin typeface="Arial" panose="020B0604020202020204" pitchFamily="34" charset="0"/>
                <a:cs typeface="Arial" panose="020B0604020202020204" pitchFamily="34" charset="0"/>
              </a:rPr>
              <a:t> من لحظة ظهور الرغبة في شرائه.
</a:t>
            </a:r>
            <a:r>
              <a:rPr lang="ar-JO" b="1" dirty="0">
                <a:latin typeface="Arial" panose="020B0604020202020204" pitchFamily="34" charset="0"/>
                <a:cs typeface="Arial" panose="020B0604020202020204" pitchFamily="34" charset="0"/>
              </a:rPr>
              <a:t>كيف يعمل وبماذا يساعد؟</a:t>
            </a:r>
            <a:r>
              <a:rPr lang="ar-JO" dirty="0">
                <a:latin typeface="Arial" panose="020B0604020202020204" pitchFamily="34" charset="0"/>
                <a:cs typeface="Arial" panose="020B0604020202020204" pitchFamily="34" charset="0"/>
              </a:rPr>
              <a:t>
* </a:t>
            </a:r>
            <a:r>
              <a:rPr lang="ar-JO" b="1" dirty="0">
                <a:latin typeface="Arial" panose="020B0604020202020204" pitchFamily="34" charset="0"/>
                <a:cs typeface="Arial" panose="020B0604020202020204" pitchFamily="34" charset="0"/>
              </a:rPr>
              <a:t>تصفية الرغبات</a:t>
            </a:r>
            <a:r>
              <a:rPr lang="ar-JO" dirty="0">
                <a:latin typeface="Arial" panose="020B0604020202020204" pitchFamily="34" charset="0"/>
                <a:cs typeface="Arial" panose="020B0604020202020204" pitchFamily="34" charset="0"/>
              </a:rPr>
              <a:t>: </a:t>
            </a:r>
            <a:r>
              <a:rPr lang="ar-JO" b="0" i="0" dirty="0">
                <a:solidFill>
                  <a:srgbClr val="000000"/>
                </a:solidFill>
                <a:effectLst/>
                <a:latin typeface="Arial" panose="020B0604020202020204" pitchFamily="34" charset="0"/>
                <a:cs typeface="Arial" panose="020B0604020202020204" pitchFamily="34" charset="0"/>
              </a:rPr>
              <a:t>معظم حالات التسوق المندفعة أو التعليق الناتج عن </a:t>
            </a:r>
            <a:r>
              <a:rPr lang="en-US" b="0" i="0" dirty="0">
                <a:solidFill>
                  <a:srgbClr val="000000"/>
                </a:solidFill>
                <a:effectLst/>
                <a:latin typeface="+mj-lt"/>
              </a:rPr>
              <a:t>(FOMO)</a:t>
            </a:r>
            <a:r>
              <a:rPr lang="ar-JO" b="0" i="0" dirty="0">
                <a:solidFill>
                  <a:srgbClr val="000000"/>
                </a:solidFill>
                <a:effectLst/>
                <a:latin typeface="+mj-lt"/>
                <a:cs typeface="+mn-cs"/>
              </a:rPr>
              <a:t> </a:t>
            </a:r>
            <a:r>
              <a:rPr lang="ar-JO" b="0" i="0" dirty="0">
                <a:solidFill>
                  <a:srgbClr val="000000"/>
                </a:solidFill>
                <a:effectLst/>
                <a:latin typeface="+mj-lt"/>
              </a:rPr>
              <a:t>معززة بالدوبامين والرغبة المؤقتة التي تتلاشى بعد فترة قصير</a:t>
            </a:r>
            <a:r>
              <a:rPr lang="ar-JO" dirty="0">
                <a:latin typeface="+mj-lt"/>
                <a:cs typeface="Arial" panose="020B0604020202020204" pitchFamily="34" charset="0"/>
              </a:rPr>
              <a:t>ة. فترة الانتظار تمنح العقل العقلاني وقتا "لاستعادة السيطرة" على اتخاذ القرار.
* </a:t>
            </a:r>
            <a:r>
              <a:rPr lang="ar-JO" b="1" dirty="0">
                <a:latin typeface="+mj-lt"/>
                <a:cs typeface="Arial" panose="020B0604020202020204" pitchFamily="34" charset="0"/>
              </a:rPr>
              <a:t>اختبار الحاجة الحقيقية</a:t>
            </a:r>
            <a:r>
              <a:rPr lang="ar-JO" dirty="0">
                <a:latin typeface="+mj-lt"/>
                <a:cs typeface="Arial" panose="020B0604020202020204" pitchFamily="34" charset="0"/>
              </a:rPr>
              <a:t>: بعد يوم من الراحة، يمكن إعادة النظر فيما إذا كان هناك حاجة حقيقية للمنتج، أم أنه مسألة تعويض مؤقت، أو استهلاك مفرط، أو حماس عابر للإعلان. إذا كنت لا تزال ترغب في المنتج حتى بعد 24 ساعة ولديك ميزانية – يمكنك شراؤه بكل قلبك.</a:t>
            </a:r>
            <a:endParaRPr dirty="0">
              <a:latin typeface="+mj-lt"/>
              <a:cs typeface="Arial" panose="020B0604020202020204" pitchFamily="34" charset="0"/>
            </a:endParaRPr>
          </a:p>
        </p:txBody>
      </p:sp>
      <p:sp>
        <p:nvSpPr>
          <p:cNvPr id="483" name="Google Shape;483;p2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50FDA-C790-D486-1A51-97350E937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8DBD3-F071-69EB-C306-B755F90BB5C4}"/>
              </a:ext>
            </a:extLst>
          </p:cNvPr>
          <p:cNvSpPr>
            <a:spLocks noGrp="1" noRot="1" noChangeAspect="1"/>
          </p:cNvSpPr>
          <p:nvPr>
            <p:ph type="sldImg"/>
          </p:nvPr>
        </p:nvSpPr>
        <p:spPr>
          <a:xfrm>
            <a:off x="2290763" y="512763"/>
            <a:ext cx="4562475" cy="2566987"/>
          </a:xfrm>
        </p:spPr>
        <p:txBody>
          <a:bodyPr/>
          <a:lstStyle/>
          <a:p>
            <a:endParaRPr lang="he-IL"/>
          </a:p>
        </p:txBody>
      </p:sp>
      <p:sp>
        <p:nvSpPr>
          <p:cNvPr id="3" name="Notes Placeholder 2">
            <a:extLst>
              <a:ext uri="{FF2B5EF4-FFF2-40B4-BE49-F238E27FC236}">
                <a16:creationId xmlns:a16="http://schemas.microsoft.com/office/drawing/2014/main" id="{56D7FA74-63E6-C06B-E462-E308300A2487}"/>
              </a:ext>
            </a:extLst>
          </p:cNvPr>
          <p:cNvSpPr>
            <a:spLocks noGrp="1"/>
          </p:cNvSpPr>
          <p:nvPr>
            <p:ph type="body" idx="1"/>
          </p:nvPr>
        </p:nvSpPr>
        <p:spPr/>
        <p:txBody>
          <a:bodyPr/>
          <a:lstStyle/>
          <a:p>
            <a:pPr algn="r" rtl="1">
              <a:buNone/>
            </a:pPr>
            <a:r>
              <a:rPr lang="ar-JO" b="1" dirty="0">
                <a:latin typeface="Arial" panose="020B0604020202020204" pitchFamily="34" charset="0"/>
                <a:cs typeface="Arial" panose="020B0604020202020204" pitchFamily="34" charset="0"/>
              </a:rPr>
              <a:t>الاستهلاك التظاهري/ التفاخري </a:t>
            </a:r>
            <a:r>
              <a:rPr lang="he-IL" b="1" dirty="0" err="1">
                <a:latin typeface="Arial" panose="020B0604020202020204" pitchFamily="34" charset="0"/>
                <a:cs typeface="Arial" panose="020B0604020202020204" pitchFamily="34" charset="0"/>
              </a:rPr>
              <a:t>Conspicuous</a:t>
            </a:r>
            <a:r>
              <a:rPr lang="he-IL" b="1" dirty="0">
                <a:latin typeface="Arial" panose="020B0604020202020204" pitchFamily="34" charset="0"/>
                <a:cs typeface="Arial" panose="020B0604020202020204" pitchFamily="34" charset="0"/>
              </a:rPr>
              <a:t> </a:t>
            </a:r>
            <a:r>
              <a:rPr lang="he-IL" b="1" dirty="0" err="1">
                <a:latin typeface="Arial" panose="020B0604020202020204" pitchFamily="34" charset="0"/>
                <a:cs typeface="Arial" panose="020B0604020202020204" pitchFamily="34" charset="0"/>
              </a:rPr>
              <a:t>Consumption</a:t>
            </a:r>
            <a:r>
              <a:rPr lang="en-US" b="1" dirty="0">
                <a:latin typeface="Arial" panose="020B0604020202020204" pitchFamily="34" charset="0"/>
                <a:cs typeface="Arial" panose="020B0604020202020204" pitchFamily="34" charset="0"/>
              </a:rPr>
              <a:t>)</a:t>
            </a:r>
            <a:r>
              <a:rPr lang="he-IL" b="1" dirty="0">
                <a:latin typeface="Arial" panose="020B0604020202020204" pitchFamily="34" charset="0"/>
                <a:cs typeface="Arial" panose="020B0604020202020204" pitchFamily="34" charset="0"/>
              </a:rPr>
              <a:t>)</a:t>
            </a:r>
            <a:r>
              <a:rPr lang="ar-JO" b="1" dirty="0">
                <a:latin typeface="Arial" panose="020B0604020202020204" pitchFamily="34" charset="0"/>
                <a:cs typeface="Arial" panose="020B0604020202020204" pitchFamily="34" charset="0"/>
              </a:rPr>
              <a:t> </a:t>
            </a:r>
            <a:r>
              <a:rPr lang="ar-JO" b="0" dirty="0">
                <a:latin typeface="Arial" panose="020B0604020202020204" pitchFamily="34" charset="0"/>
                <a:cs typeface="Arial" panose="020B0604020202020204" pitchFamily="34" charset="0"/>
              </a:rPr>
              <a:t>هو مصطلح اشتراكي-اقتصادي صاغه الاقتصادي وعالم الاجتماع </a:t>
            </a:r>
            <a:r>
              <a:rPr lang="ar-JO" b="0" dirty="0" err="1">
                <a:latin typeface="Arial" panose="020B0604020202020204" pitchFamily="34" charset="0"/>
                <a:cs typeface="Arial" panose="020B0604020202020204" pitchFamily="34" charset="0"/>
              </a:rPr>
              <a:t>ثورستن</a:t>
            </a:r>
            <a:r>
              <a:rPr lang="ar-JO" b="0" dirty="0">
                <a:latin typeface="Arial" panose="020B0604020202020204" pitchFamily="34" charset="0"/>
                <a:cs typeface="Arial" panose="020B0604020202020204" pitchFamily="34" charset="0"/>
              </a:rPr>
              <a:t> وبلن لأول مرة في مقاله "نظرية طبقة الترفيه" (1899).
يصف المصطلح شراء وعرض المنتجات الثمينة، والكماليات، ورموز المكانة التي لا تهدف إلى غرض وظيفي حقيقي، بل </a:t>
            </a:r>
            <a:r>
              <a:rPr lang="ar-JO" b="1" dirty="0">
                <a:latin typeface="Arial" panose="020B0604020202020204" pitchFamily="34" charset="0"/>
                <a:cs typeface="Arial" panose="020B0604020202020204" pitchFamily="34" charset="0"/>
              </a:rPr>
              <a:t>لإظهار الثروة والنجاح الاجتماعي والمكانة العالية</a:t>
            </a:r>
            <a:r>
              <a:rPr lang="ar-JO" b="0" dirty="0">
                <a:latin typeface="Arial" panose="020B0604020202020204" pitchFamily="34" charset="0"/>
                <a:cs typeface="Arial" panose="020B0604020202020204" pitchFamily="34" charset="0"/>
              </a:rPr>
              <a:t> تجاه البيئة المحيطة
</a:t>
            </a:r>
            <a:r>
              <a:rPr lang="ar-JO" b="1" dirty="0">
                <a:latin typeface="Arial" panose="020B0604020202020204" pitchFamily="34" charset="0"/>
                <a:cs typeface="Arial" panose="020B0604020202020204" pitchFamily="34" charset="0"/>
              </a:rPr>
              <a:t>الخصائص الرئيسية لهذه الظاهرة</a:t>
            </a:r>
            <a:r>
              <a:rPr lang="ar-JO" b="0" dirty="0">
                <a:latin typeface="Arial" panose="020B0604020202020204" pitchFamily="34" charset="0"/>
                <a:cs typeface="Arial" panose="020B0604020202020204" pitchFamily="34" charset="0"/>
              </a:rPr>
              <a:t>:
</a:t>
            </a:r>
            <a:r>
              <a:rPr lang="ar-JO" b="1" dirty="0">
                <a:latin typeface="Arial" panose="020B0604020202020204" pitchFamily="34" charset="0"/>
                <a:cs typeface="Arial" panose="020B0604020202020204" pitchFamily="34" charset="0"/>
              </a:rPr>
              <a:t>العرض الاجتماعي</a:t>
            </a:r>
            <a:r>
              <a:rPr lang="ar-JO" b="0" dirty="0">
                <a:latin typeface="Arial" panose="020B0604020202020204" pitchFamily="34" charset="0"/>
                <a:cs typeface="Arial" panose="020B0604020202020204" pitchFamily="34" charset="0"/>
              </a:rPr>
              <a:t>: قيمة المنتج لا تكمن في استخدامه، بل في قدرة المستهلك على إيصال للآخرين ان لديه الوسائل المالية لشرائه.
</a:t>
            </a:r>
            <a:r>
              <a:rPr lang="ar-JO" b="1" dirty="0">
                <a:latin typeface="Arial" panose="020B0604020202020204" pitchFamily="34" charset="0"/>
                <a:cs typeface="Arial" panose="020B0604020202020204" pitchFamily="34" charset="0"/>
              </a:rPr>
              <a:t>نوعية  الطبقة</a:t>
            </a:r>
            <a:r>
              <a:rPr lang="ar-JO" b="0" dirty="0">
                <a:latin typeface="Arial" panose="020B0604020202020204" pitchFamily="34" charset="0"/>
                <a:cs typeface="Arial" panose="020B0604020202020204" pitchFamily="34" charset="0"/>
              </a:rPr>
              <a:t>: غالبا ما تميز هذه الظاهرة مجموعات ترغب في تقليد أسلوب حياة الطبقات العليا أو ترسيخ مكانتها من خلال السمات البصرية البارزة.</a:t>
            </a:r>
            <a:endParaRPr lang="he-IL" b="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6A5FF01-6D71-8BA0-6C4F-D832C214246D}"/>
              </a:ext>
            </a:extLst>
          </p:cNvPr>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46</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39227417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2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74" name="Google Shape;474;p2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من الأفضل التركيز على تجارب ذات معنى، قضاء الوقت مع الأصدقاء، الانخراط في الهوايات، أو تعلم مهارات جديدة. كل هذه أفعال تؤثر على شعورنا بالسعادة مع مرور الوقت. وهذا على عكس الشراء الاندفاعي للأصول المادية، مثل السلع الاستهلاكية، والذي يكون أحيانا مبنيا على مشاعر إيجابية مؤقتة</a:t>
            </a:r>
            <a:endParaRPr dirty="0">
              <a:latin typeface="Arial" panose="020B0604020202020204" pitchFamily="34" charset="0"/>
              <a:cs typeface="Arial" panose="020B0604020202020204" pitchFamily="34" charset="0"/>
            </a:endParaRPr>
          </a:p>
        </p:txBody>
      </p:sp>
      <p:sp>
        <p:nvSpPr>
          <p:cNvPr id="475" name="Google Shape;475;p2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3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90" name="Google Shape;490;p3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السعادة الحقيقية تأتي من فهم النفس، وبناء علاقات ذات معنى، والاستمتاع بالتجارب التي تغذي الاحتياجات الجسدية والعاطفية والاجتماعية. إذا كنا مستهلكين واعين، يمكننا أن نعيش حياة أكثر سعادة وإشباعا!</a:t>
            </a:r>
          </a:p>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
إلى حد ما، المال يشتري السعادة، لكن حتى نقطة معينة، عندما يكون لدينا مال لشراء كل شيء، نبدأ في إنفاقه على مشتريات اندفاعية وغير ضرورية، ويمر تأثيرها بسرعة، ثم نضطر للشراء مرارا وتكرارا.</a:t>
            </a:r>
            <a:endParaRPr dirty="0">
              <a:latin typeface="Arial" panose="020B0604020202020204" pitchFamily="34" charset="0"/>
              <a:cs typeface="Arial" panose="020B0604020202020204" pitchFamily="34" charset="0"/>
            </a:endParaRPr>
          </a:p>
        </p:txBody>
      </p:sp>
      <p:sp>
        <p:nvSpPr>
          <p:cNvPr id="491" name="Google Shape;491;p3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3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506" name="Google Shape;506;p3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ركز على الخير وما لديك، وتمتع بإنجازاتك – الصغيرة والكبيرة. تذكر أن الفشل هو أيضا موقف يدعو إلى إمكانية التطور والتعلم، تعلم كيف تتقبل وتحافظ على المشاعر حتى لو لم تكن جيدة، حدد قدراتك وقوتك وقويّها، أعطها معنى واحتفل بها!</a:t>
            </a:r>
            <a:endParaRPr dirty="0">
              <a:latin typeface="Arial" panose="020B0604020202020204" pitchFamily="34" charset="0"/>
              <a:cs typeface="Arial" panose="020B0604020202020204" pitchFamily="34" charset="0"/>
            </a:endParaRPr>
          </a:p>
        </p:txBody>
      </p:sp>
      <p:sp>
        <p:nvSpPr>
          <p:cNvPr id="507" name="Google Shape;507;p3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3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514" name="Google Shape;514;p3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بهذه الشريحة أختم الدرس 
أضع العرض جانبا وأطلب من الطلاب أن يقولوا أي جملة </a:t>
            </a:r>
            <a:r>
              <a:rPr lang="ar-JO" dirty="0" err="1">
                <a:latin typeface="Arial" panose="020B0604020202020204" pitchFamily="34" charset="0"/>
                <a:cs typeface="Arial" panose="020B0604020202020204" pitchFamily="34" charset="0"/>
              </a:rPr>
              <a:t>يوافقونها</a:t>
            </a:r>
            <a:r>
              <a:rPr lang="ar-JO" dirty="0">
                <a:latin typeface="Arial" panose="020B0604020202020204" pitchFamily="34" charset="0"/>
                <a:cs typeface="Arial" panose="020B0604020202020204" pitchFamily="34" charset="0"/>
              </a:rPr>
              <a:t> ويرووا قصة شخصية توضح رأيهم. </a:t>
            </a:r>
          </a:p>
          <a:p>
            <a:pPr marL="0" lvl="0" indent="0" algn="r" rtl="1">
              <a:lnSpc>
                <a:spcPct val="100000"/>
              </a:lnSpc>
              <a:spcBef>
                <a:spcPts val="0"/>
              </a:spcBef>
              <a:spcAft>
                <a:spcPts val="0"/>
              </a:spcAft>
              <a:buSzPts val="1400"/>
              <a:buNone/>
            </a:pPr>
            <a:r>
              <a:rPr lang="ar-JO" dirty="0">
                <a:latin typeface="Arial" panose="020B0604020202020204" pitchFamily="34" charset="0"/>
                <a:cs typeface="Arial" panose="020B0604020202020204" pitchFamily="34" charset="0"/>
              </a:rPr>
              <a:t>
احذر من الأساطير حول السعادة 
احذر من عبارات مثل:  
"إذا تغيرت الظروف، سنكون سعداء"، "السعادة هي غياب المشاعر السلبية"، "المال والممتلكات تضمن السعادة"، "السعادة هدف يجب الوصول إليه"، "السعادة تحددها الظروف الخارجية."</a:t>
            </a:r>
            <a:endParaRPr dirty="0">
              <a:latin typeface="Arial" panose="020B0604020202020204" pitchFamily="34" charset="0"/>
              <a:cs typeface="Arial" panose="020B0604020202020204" pitchFamily="34" charset="0"/>
            </a:endParaRPr>
          </a:p>
        </p:txBody>
      </p:sp>
      <p:sp>
        <p:nvSpPr>
          <p:cNvPr id="515" name="Google Shape;515;p3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50</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2290763" y="512763"/>
            <a:ext cx="4562475" cy="2566987"/>
          </a:xfrm>
        </p:spPr>
        <p:txBody>
          <a:bodyPr/>
          <a:lstStyle/>
          <a:p>
            <a:endParaRPr lang="he-IL"/>
          </a:p>
        </p:txBody>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51</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727247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17" name="Google Shape;17;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18" name="Google Shape;18;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3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 name="Google Shape;21;p3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latin typeface="Arial" panose="020B0604020202020204" pitchFamily="34" charset="0"/>
                <a:cs typeface="Arial" panose="020B0604020202020204" pitchFamily="34" charset="0"/>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dirty="0"/>
          </a:p>
        </p:txBody>
      </p:sp>
      <p:sp>
        <p:nvSpPr>
          <p:cNvPr id="22" name="Google Shape;22;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23" name="Google Shape;23;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24" name="Google Shape;24;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7" name="Google Shape;27;p3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atin typeface="Arial" panose="020B0604020202020204" pitchFamily="34" charset="0"/>
                <a:cs typeface="Arial" panose="020B0604020202020204" pitchFamily="34" charset="0"/>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dirty="0"/>
          </a:p>
        </p:txBody>
      </p:sp>
      <p:sp>
        <p:nvSpPr>
          <p:cNvPr id="28" name="Google Shape;28;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29" name="Google Shape;29;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30" name="Google Shape;30;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 name="Google Shape;33;p3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latin typeface="Arial" panose="020B0604020202020204" pitchFamily="34" charset="0"/>
                <a:cs typeface="Arial" panose="020B0604020202020204" pitchFamily="34" charset="0"/>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dirty="0"/>
          </a:p>
        </p:txBody>
      </p:sp>
      <p:sp>
        <p:nvSpPr>
          <p:cNvPr id="34" name="Google Shape;34;p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35" name="Google Shape;35;p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36" name="Google Shape;36;p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 name="Google Shape;39;p4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atin typeface="Arial" panose="020B0604020202020204" pitchFamily="34" charset="0"/>
                <a:cs typeface="Arial" panose="020B0604020202020204" pitchFamily="34" charset="0"/>
              </a:defRPr>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dirty="0"/>
          </a:p>
        </p:txBody>
      </p:sp>
      <p:sp>
        <p:nvSpPr>
          <p:cNvPr id="40" name="Google Shape;40;p4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atin typeface="Arial" panose="020B0604020202020204" pitchFamily="34" charset="0"/>
                <a:cs typeface="Arial" panose="020B0604020202020204" pitchFamily="34" charset="0"/>
              </a:defRPr>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dirty="0"/>
          </a:p>
        </p:txBody>
      </p:sp>
      <p:sp>
        <p:nvSpPr>
          <p:cNvPr id="41" name="Google Shape;41;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42" name="Google Shape;42;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43" name="Google Shape;43;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6" name="Google Shape;46;p4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atin typeface="Arial" panose="020B0604020202020204" pitchFamily="34" charset="0"/>
                <a:cs typeface="Arial" panose="020B0604020202020204" pitchFamily="34" charset="0"/>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dirty="0"/>
          </a:p>
        </p:txBody>
      </p:sp>
      <p:sp>
        <p:nvSpPr>
          <p:cNvPr id="47" name="Google Shape;47;p4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atin typeface="Arial" panose="020B0604020202020204" pitchFamily="34" charset="0"/>
                <a:cs typeface="Arial" panose="020B0604020202020204" pitchFamily="34" charset="0"/>
              </a:defRPr>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dirty="0"/>
          </a:p>
        </p:txBody>
      </p:sp>
      <p:sp>
        <p:nvSpPr>
          <p:cNvPr id="48" name="Google Shape;48;p4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atin typeface="Arial" panose="020B0604020202020204" pitchFamily="34" charset="0"/>
                <a:cs typeface="Arial" panose="020B0604020202020204" pitchFamily="34" charset="0"/>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dirty="0"/>
          </a:p>
        </p:txBody>
      </p:sp>
      <p:sp>
        <p:nvSpPr>
          <p:cNvPr id="49" name="Google Shape;49;p4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atin typeface="Arial" panose="020B0604020202020204" pitchFamily="34" charset="0"/>
                <a:cs typeface="Arial" panose="020B0604020202020204" pitchFamily="34" charset="0"/>
              </a:defRPr>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dirty="0"/>
          </a:p>
        </p:txBody>
      </p:sp>
      <p:sp>
        <p:nvSpPr>
          <p:cNvPr id="50" name="Google Shape;50;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51" name="Google Shape;51;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52" name="Google Shape;52;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5" name="Google Shape;55;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56" name="Google Shape;56;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57" name="Google Shape;57;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0" name="Google Shape;60;p4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atin typeface="Arial" panose="020B0604020202020204" pitchFamily="34" charset="0"/>
                <a:cs typeface="Arial" panose="020B0604020202020204" pitchFamily="34" charset="0"/>
              </a:defRPr>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dirty="0"/>
          </a:p>
        </p:txBody>
      </p:sp>
      <p:sp>
        <p:nvSpPr>
          <p:cNvPr id="61" name="Google Shape;61;p4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atin typeface="Arial" panose="020B0604020202020204" pitchFamily="34" charset="0"/>
                <a:cs typeface="Arial" panose="020B0604020202020204" pitchFamily="34" charset="0"/>
              </a:defRPr>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dirty="0"/>
          </a:p>
        </p:txBody>
      </p:sp>
      <p:sp>
        <p:nvSpPr>
          <p:cNvPr id="62" name="Google Shape;62;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63" name="Google Shape;63;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64" name="Google Shape;64;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 name="Google Shape;67;p44"/>
          <p:cNvSpPr>
            <a:spLocks noGrp="1"/>
          </p:cNvSpPr>
          <p:nvPr>
            <p:ph type="pic" idx="2"/>
          </p:nvPr>
        </p:nvSpPr>
        <p:spPr>
          <a:xfrm>
            <a:off x="1792288" y="612775"/>
            <a:ext cx="5486400" cy="4114800"/>
          </a:xfrm>
          <a:prstGeom prst="rect">
            <a:avLst/>
          </a:prstGeom>
          <a:noFill/>
          <a:ln>
            <a:noFill/>
          </a:ln>
        </p:spPr>
        <p:txBody>
          <a:bodyPr/>
          <a:lstStyle>
            <a:lvl1pPr>
              <a:defRPr>
                <a:latin typeface="Arial" panose="020B0604020202020204" pitchFamily="34" charset="0"/>
                <a:cs typeface="Arial" panose="020B0604020202020204" pitchFamily="34" charset="0"/>
              </a:defRPr>
            </a:lvl1pPr>
          </a:lstStyle>
          <a:p>
            <a:endParaRPr lang="he-IL" dirty="0"/>
          </a:p>
        </p:txBody>
      </p:sp>
      <p:sp>
        <p:nvSpPr>
          <p:cNvPr id="68" name="Google Shape;68;p4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atin typeface="Arial" panose="020B0604020202020204" pitchFamily="34" charset="0"/>
                <a:cs typeface="Arial" panose="020B0604020202020204" pitchFamily="34" charset="0"/>
              </a:defRPr>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dirty="0"/>
          </a:p>
        </p:txBody>
      </p:sp>
      <p:sp>
        <p:nvSpPr>
          <p:cNvPr id="69" name="Google Shape;69;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70" name="Google Shape;70;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71" name="Google Shape;71;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4" name="Google Shape;74;p4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atin typeface="Arial" panose="020B0604020202020204" pitchFamily="34" charset="0"/>
                <a:cs typeface="Arial" panose="020B0604020202020204" pitchFamily="34" charset="0"/>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dirty="0"/>
          </a:p>
        </p:txBody>
      </p:sp>
      <p:sp>
        <p:nvSpPr>
          <p:cNvPr id="75" name="Google Shape;75;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76" name="Google Shape;76;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77" name="Google Shape;77;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0" name="Google Shape;80;p4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atin typeface="Arial" panose="020B0604020202020204" pitchFamily="34" charset="0"/>
                <a:cs typeface="Arial" panose="020B0604020202020204" pitchFamily="34" charset="0"/>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dirty="0"/>
          </a:p>
        </p:txBody>
      </p:sp>
      <p:sp>
        <p:nvSpPr>
          <p:cNvPr id="81" name="Google Shape;81;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82" name="Google Shape;82;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83" name="Google Shape;83;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 name="Google Shape;11;p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12" name="Google Shape;12;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he-IL" dirty="0"/>
          </a:p>
        </p:txBody>
      </p:sp>
      <p:sp>
        <p:nvSpPr>
          <p:cNvPr id="13" name="Google Shape;13;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he-IL" dirty="0"/>
          </a:p>
        </p:txBody>
      </p:sp>
      <p:sp>
        <p:nvSpPr>
          <p:cNvPr id="14" name="Google Shape;14;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62.jpeg"/></Relationships>
</file>

<file path=ppt/slides/_rels/slide4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70.png"/></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67.png"/></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4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78.jpeg"/></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a:extLst>
              <a:ext uri="{C183D7F6-B498-43B3-948B-1728B52AA6E4}">
                <adec:decorative xmlns:adec="http://schemas.microsoft.com/office/drawing/2017/decorative" val="0"/>
              </a:ext>
            </a:extLst>
          </p:cNvPr>
          <p:cNvSpPr txBox="1">
            <a:spLocks noGrp="1"/>
          </p:cNvSpPr>
          <p:nvPr>
            <p:ph type="title" idx="4294967295"/>
          </p:nvPr>
        </p:nvSpPr>
        <p:spPr>
          <a:xfrm>
            <a:off x="2460472" y="771954"/>
            <a:ext cx="13943309" cy="2234458"/>
          </a:xfrm>
          <a:prstGeom prst="rect">
            <a:avLst/>
          </a:prstGeom>
          <a:noFill/>
          <a:ln>
            <a:noFill/>
          </a:ln>
        </p:spPr>
        <p:txBody>
          <a:bodyPr spcFirstLastPara="1" wrap="square" lIns="0" tIns="0" rIns="0" bIns="0" anchor="t" anchorCtr="0">
            <a:spAutoFit/>
          </a:bodyPr>
          <a:lstStyle/>
          <a:p>
            <a:pPr lvl="0" rtl="1">
              <a:lnSpc>
                <a:spcPct val="121002"/>
              </a:lnSpc>
              <a:buClr>
                <a:srgbClr val="F9F1E2"/>
              </a:buClr>
              <a:buSzPts val="8499"/>
            </a:pPr>
            <a:r>
              <a:rPr lang="ar-JO" sz="6000" b="1" dirty="0">
                <a:solidFill>
                  <a:schemeClr val="accent2">
                    <a:lumMod val="75000"/>
                  </a:schemeClr>
                </a:solidFill>
                <a:latin typeface="Arial"/>
                <a:ea typeface="Arial"/>
                <a:cs typeface="Arial"/>
                <a:sym typeface="Arial"/>
              </a:rPr>
              <a:t>السعادة على الرفوف </a:t>
            </a:r>
            <a:br>
              <a:rPr lang="ar-JO" sz="6000" b="1" dirty="0">
                <a:solidFill>
                  <a:schemeClr val="accent2">
                    <a:lumMod val="75000"/>
                  </a:schemeClr>
                </a:solidFill>
                <a:latin typeface="Arial"/>
                <a:ea typeface="Arial"/>
                <a:cs typeface="Arial"/>
                <a:sym typeface="Arial"/>
              </a:rPr>
            </a:br>
            <a:r>
              <a:rPr lang="ar-JO" sz="6000" b="1" dirty="0">
                <a:solidFill>
                  <a:schemeClr val="accent2">
                    <a:lumMod val="75000"/>
                  </a:schemeClr>
                </a:solidFill>
                <a:latin typeface="Arial"/>
                <a:ea typeface="Arial"/>
                <a:cs typeface="Arial"/>
                <a:sym typeface="Arial"/>
              </a:rPr>
              <a:t>"الاستهلاك والسعادة"</a:t>
            </a:r>
            <a:endParaRPr sz="2800" b="1" dirty="0">
              <a:solidFill>
                <a:schemeClr val="accent2">
                  <a:lumMod val="75000"/>
                </a:schemeClr>
              </a:solidFill>
              <a:latin typeface="Arial"/>
              <a:ea typeface="Arial"/>
              <a:cs typeface="Arial"/>
              <a:sym typeface="Arial"/>
            </a:endParaRPr>
          </a:p>
        </p:txBody>
      </p:sp>
      <p:sp>
        <p:nvSpPr>
          <p:cNvPr id="90" name="Google Shape;90;p1">
            <a:extLst>
              <a:ext uri="{C183D7F6-B498-43B3-948B-1728B52AA6E4}">
                <adec:decorative xmlns:adec="http://schemas.microsoft.com/office/drawing/2017/decorative" val="0"/>
              </a:ext>
            </a:extLst>
          </p:cNvPr>
          <p:cNvSpPr txBox="1"/>
          <p:nvPr/>
        </p:nvSpPr>
        <p:spPr>
          <a:xfrm>
            <a:off x="4644788" y="9030313"/>
            <a:ext cx="6664227" cy="969466"/>
          </a:xfrm>
          <a:prstGeom prst="rect">
            <a:avLst/>
          </a:prstGeom>
          <a:noFill/>
          <a:ln>
            <a:noFill/>
          </a:ln>
        </p:spPr>
        <p:txBody>
          <a:bodyPr spcFirstLastPara="1" wrap="square" lIns="91425" tIns="91425" rIns="91425" bIns="91425" anchor="t" anchorCtr="0">
            <a:spAutoFit/>
          </a:bodyPr>
          <a:lstStyle/>
          <a:p>
            <a:pPr lvl="0" algn="r" rtl="1"/>
            <a:r>
              <a:rPr lang="ar-JO" sz="5100" b="1" dirty="0">
                <a:solidFill>
                  <a:schemeClr val="accent2">
                    <a:lumMod val="75000"/>
                  </a:schemeClr>
                </a:solidFill>
              </a:rPr>
              <a:t>كتابة: فريال مساد</a:t>
            </a:r>
            <a:endParaRPr sz="5100" b="1" dirty="0">
              <a:solidFill>
                <a:schemeClr val="accent2">
                  <a:lumMod val="75000"/>
                </a:schemeClr>
              </a:solidFill>
            </a:endParaRPr>
          </a:p>
        </p:txBody>
      </p:sp>
      <p:pic>
        <p:nvPicPr>
          <p:cNvPr id="3" name="Picture 2">
            <a:extLst>
              <a:ext uri="{FF2B5EF4-FFF2-40B4-BE49-F238E27FC236}">
                <a16:creationId xmlns:a16="http://schemas.microsoft.com/office/drawing/2014/main" id="{9DDE107E-5BCB-0F1D-E6B2-55851774084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44788" y="3235557"/>
            <a:ext cx="9574675" cy="538861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2" name="Google Shape;88;p1">
            <a:extLst>
              <a:ext uri="{FF2B5EF4-FFF2-40B4-BE49-F238E27FC236}">
                <a16:creationId xmlns:a16="http://schemas.microsoft.com/office/drawing/2014/main" id="{AEA8BDB8-DB6C-F8B9-0E38-C79F864EC3DA}"/>
              </a:ext>
            </a:extLst>
          </p:cNvPr>
          <p:cNvSpPr txBox="1">
            <a:spLocks noGrp="1"/>
          </p:cNvSpPr>
          <p:nvPr>
            <p:ph type="title" idx="4294967295"/>
          </p:nvPr>
        </p:nvSpPr>
        <p:spPr>
          <a:xfrm>
            <a:off x="8519533" y="2230244"/>
            <a:ext cx="8046529" cy="1582613"/>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lvl="0" rtl="1">
              <a:lnSpc>
                <a:spcPct val="121002"/>
              </a:lnSpc>
              <a:buClr>
                <a:srgbClr val="F9F1E2"/>
              </a:buClr>
              <a:buSzPts val="8499"/>
              <a:defRPr/>
            </a:pPr>
            <a:r>
              <a:rPr lang="ar-JO" sz="8499" dirty="0">
                <a:latin typeface="Arial"/>
                <a:ea typeface="Arial"/>
                <a:cs typeface="Arial"/>
                <a:sym typeface="Arial"/>
              </a:rPr>
              <a:t>سنتعلم في الوحدة؟</a:t>
            </a:r>
            <a:endParaRPr kumimoji="0" lang="he-IL" sz="4400" b="0" i="0" u="none" strike="noStrike" kern="0" cap="none" spc="0" normalizeH="0" baseline="0" noProof="0" dirty="0">
              <a:ln>
                <a:noFill/>
              </a:ln>
              <a:solidFill>
                <a:schemeClr val="dk1"/>
              </a:solidFill>
              <a:effectLst/>
              <a:uLnTx/>
              <a:uFillTx/>
              <a:latin typeface="Arial"/>
              <a:ea typeface="Arial"/>
              <a:cs typeface="Arial"/>
              <a:sym typeface="Arial"/>
            </a:endParaRPr>
          </a:p>
        </p:txBody>
      </p:sp>
      <p:sp>
        <p:nvSpPr>
          <p:cNvPr id="3" name="Google Shape;88;p1">
            <a:extLst>
              <a:ext uri="{FF2B5EF4-FFF2-40B4-BE49-F238E27FC236}">
                <a16:creationId xmlns:a16="http://schemas.microsoft.com/office/drawing/2014/main" id="{C41C7EDA-DAB9-01AB-B063-31C558738F15}"/>
              </a:ext>
            </a:extLst>
          </p:cNvPr>
          <p:cNvSpPr txBox="1">
            <a:spLocks/>
          </p:cNvSpPr>
          <p:nvPr/>
        </p:nvSpPr>
        <p:spPr>
          <a:xfrm>
            <a:off x="7939668" y="4207658"/>
            <a:ext cx="8046529" cy="301659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marL="1143000" indent="-1143000" algn="r" rtl="1">
              <a:lnSpc>
                <a:spcPct val="121002"/>
              </a:lnSpc>
              <a:buClr>
                <a:srgbClr val="002060"/>
              </a:buClr>
              <a:buSzPts val="8499"/>
              <a:buFont typeface="Courier New" panose="02070309020205020404" pitchFamily="49" charset="0"/>
              <a:buChar char="o"/>
            </a:pPr>
            <a:r>
              <a:rPr lang="ar-JO" sz="5400" dirty="0">
                <a:latin typeface="Arial"/>
                <a:ea typeface="Arial"/>
                <a:cs typeface="Arial"/>
                <a:sym typeface="Arial"/>
              </a:rPr>
              <a:t>المتعة والسعادة
معضلات الاستهلاك 
علم النفس في الاستهلاك</a:t>
            </a:r>
            <a:endParaRPr lang="he-IL" sz="2400" dirty="0">
              <a:latin typeface="Arial"/>
              <a:ea typeface="Arial"/>
              <a:cs typeface="Arial"/>
              <a:sym typeface="Arial"/>
            </a:endParaRPr>
          </a:p>
        </p:txBody>
      </p:sp>
      <p:pic>
        <p:nvPicPr>
          <p:cNvPr id="5" name="Picture 4">
            <a:extLst>
              <a:ext uri="{FF2B5EF4-FFF2-40B4-BE49-F238E27FC236}">
                <a16:creationId xmlns:a16="http://schemas.microsoft.com/office/drawing/2014/main" id="{D0E51045-2CD6-DF88-12AF-147880261B0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1938" y="2017793"/>
            <a:ext cx="6023370" cy="73219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
          <p:cNvSpPr txBox="1">
            <a:spLocks noGrp="1"/>
          </p:cNvSpPr>
          <p:nvPr>
            <p:ph type="title" idx="4294967295"/>
          </p:nvPr>
        </p:nvSpPr>
        <p:spPr>
          <a:xfrm>
            <a:off x="4381500" y="1075627"/>
            <a:ext cx="6553200" cy="1200288"/>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lgn="r" rtl="1">
              <a:buClr>
                <a:srgbClr val="000000"/>
              </a:buClr>
              <a:buSzPts val="5400"/>
              <a:defRPr/>
            </a:pPr>
            <a:r>
              <a:rPr lang="ar-JO" sz="7200" dirty="0">
                <a:solidFill>
                  <a:srgbClr val="000000"/>
                </a:solidFill>
                <a:latin typeface="Arial"/>
                <a:ea typeface="Arial"/>
                <a:cs typeface="Arial"/>
                <a:sym typeface="Arial"/>
              </a:rPr>
              <a:t>لنبدأ اللعبة</a:t>
            </a:r>
            <a:endParaRPr kumimoji="0" lang="he-IL" sz="7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2" name="Google Shape;102;p2"/>
          <p:cNvSpPr/>
          <p:nvPr/>
        </p:nvSpPr>
        <p:spPr>
          <a:xfrm>
            <a:off x="10926817" y="2876762"/>
            <a:ext cx="5562600" cy="2098546"/>
          </a:xfrm>
          <a:prstGeom prst="roundRect">
            <a:avLst>
              <a:gd name="adj" fmla="val 16667"/>
            </a:avLst>
          </a:prstGeom>
          <a:gradFill>
            <a:gsLst>
              <a:gs pos="0">
                <a:srgbClr val="2D5C97"/>
              </a:gs>
              <a:gs pos="80000">
                <a:srgbClr val="3C7AC5"/>
              </a:gs>
              <a:gs pos="100000">
                <a:srgbClr val="397BC9"/>
              </a:gs>
            </a:gsLst>
            <a:lin ang="16200000" scaled="0"/>
          </a:gra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lvl="0" algn="ctr" rtl="1">
              <a:buSzPts val="6000"/>
              <a:defRPr/>
            </a:pPr>
            <a:r>
              <a:rPr lang="ar-JO" sz="6000" dirty="0">
                <a:solidFill>
                  <a:srgbClr val="FFFFFF"/>
                </a:solidFill>
                <a:latin typeface="Arial" panose="020B0604020202020204" pitchFamily="34" charset="0"/>
                <a:ea typeface="Calibri"/>
                <a:cs typeface="Arial" panose="020B0604020202020204" pitchFamily="34" charset="0"/>
                <a:sym typeface="Calibri"/>
              </a:rPr>
              <a:t>متعة مؤقتة</a:t>
            </a:r>
          </a:p>
          <a:p>
            <a:pPr lvl="0" algn="ctr">
              <a:buSzPts val="6000"/>
              <a:defRPr/>
            </a:pPr>
            <a:r>
              <a:rPr lang="ar-JO" sz="6000" dirty="0">
                <a:solidFill>
                  <a:srgbClr val="FFFFFF"/>
                </a:solidFill>
                <a:latin typeface="Arial" panose="020B0604020202020204" pitchFamily="34" charset="0"/>
                <a:ea typeface="Calibri"/>
                <a:cs typeface="Arial" panose="020B0604020202020204" pitchFamily="34" charset="0"/>
                <a:sym typeface="Calibri"/>
              </a:rPr>
              <a:t> (إغراءات مادية)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3" name="Google Shape;103;p2">
            <a:extLst>
              <a:ext uri="{C183D7F6-B498-43B3-948B-1728B52AA6E4}">
                <adec:decorative xmlns:adec="http://schemas.microsoft.com/office/drawing/2017/decorative" val="0"/>
              </a:ext>
            </a:extLst>
          </p:cNvPr>
          <p:cNvSpPr/>
          <p:nvPr/>
        </p:nvSpPr>
        <p:spPr>
          <a:xfrm>
            <a:off x="2751083" y="2876762"/>
            <a:ext cx="5562600" cy="2098546"/>
          </a:xfrm>
          <a:prstGeom prst="roundRect">
            <a:avLst>
              <a:gd name="adj" fmla="val 16667"/>
            </a:avLst>
          </a:prstGeom>
          <a:gradFill>
            <a:gsLst>
              <a:gs pos="0">
                <a:srgbClr val="2D5C97"/>
              </a:gs>
              <a:gs pos="80000">
                <a:srgbClr val="3C7AC5"/>
              </a:gs>
              <a:gs pos="100000">
                <a:srgbClr val="397BC9"/>
              </a:gs>
            </a:gsLst>
            <a:lin ang="16200000" scaled="0"/>
          </a:gra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lvl="0" algn="ctr">
              <a:buSzPts val="6000"/>
              <a:defRPr/>
            </a:pPr>
            <a:r>
              <a:rPr lang="ar-JO" sz="6000" dirty="0">
                <a:solidFill>
                  <a:srgbClr val="FFFFFF"/>
                </a:solidFill>
                <a:latin typeface="Arial" panose="020B0604020202020204" pitchFamily="34" charset="0"/>
                <a:ea typeface="Calibri"/>
                <a:cs typeface="Arial" panose="020B0604020202020204" pitchFamily="34" charset="0"/>
                <a:sym typeface="Calibri"/>
              </a:rPr>
              <a:t>السعادة طويلة الأمد (القيمة/التجربة)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4" name="Google Shape;104;p2"/>
          <p:cNvSpPr/>
          <p:nvPr/>
        </p:nvSpPr>
        <p:spPr>
          <a:xfrm>
            <a:off x="10934700" y="6360965"/>
            <a:ext cx="5562600" cy="2098546"/>
          </a:xfrm>
          <a:prstGeom prst="roundRect">
            <a:avLst>
              <a:gd name="adj" fmla="val 16667"/>
            </a:avLst>
          </a:prstGeom>
          <a:gradFill>
            <a:gsLst>
              <a:gs pos="0">
                <a:srgbClr val="2D5C97"/>
              </a:gs>
              <a:gs pos="80000">
                <a:srgbClr val="3C7AC5"/>
              </a:gs>
              <a:gs pos="100000">
                <a:srgbClr val="397BC9"/>
              </a:gs>
            </a:gsLst>
            <a:lin ang="16200000" scaled="0"/>
          </a:gra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lvl="0" algn="ctr" rtl="1">
              <a:buSzPts val="6000"/>
              <a:defRPr/>
            </a:pPr>
            <a:r>
              <a:rPr lang="ar-JO" sz="6000" dirty="0">
                <a:solidFill>
                  <a:srgbClr val="FFFFFF"/>
                </a:solidFill>
                <a:latin typeface="Arial" panose="020B0604020202020204" pitchFamily="34" charset="0"/>
                <a:ea typeface="Calibri"/>
                <a:cs typeface="Arial" panose="020B0604020202020204" pitchFamily="34" charset="0"/>
                <a:sym typeface="Calibri"/>
              </a:rPr>
              <a:t>حاجة ضرورية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5" name="Google Shape;105;p2"/>
          <p:cNvSpPr/>
          <p:nvPr/>
        </p:nvSpPr>
        <p:spPr>
          <a:xfrm>
            <a:off x="2751083" y="6360965"/>
            <a:ext cx="5562600" cy="2098546"/>
          </a:xfrm>
          <a:prstGeom prst="roundRect">
            <a:avLst>
              <a:gd name="adj" fmla="val 16667"/>
            </a:avLst>
          </a:prstGeom>
          <a:gradFill>
            <a:gsLst>
              <a:gs pos="0">
                <a:srgbClr val="2D5C97"/>
              </a:gs>
              <a:gs pos="80000">
                <a:srgbClr val="3C7AC5"/>
              </a:gs>
              <a:gs pos="100000">
                <a:srgbClr val="397BC9"/>
              </a:gs>
            </a:gsLst>
            <a:lin ang="16200000" scaled="0"/>
          </a:gra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lvl="0" algn="ctr">
              <a:buSzPts val="6000"/>
              <a:defRPr/>
            </a:pPr>
            <a:r>
              <a:rPr lang="ar-JO" sz="6000" dirty="0">
                <a:solidFill>
                  <a:srgbClr val="FFFFFF"/>
                </a:solidFill>
                <a:latin typeface="Arial" panose="020B0604020202020204" pitchFamily="34" charset="0"/>
                <a:ea typeface="Calibri"/>
                <a:cs typeface="Arial" panose="020B0604020202020204" pitchFamily="34" charset="0"/>
                <a:sym typeface="Calibri"/>
              </a:rPr>
              <a:t>مصروفات غير ضرورية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3"/>
          <p:cNvSpPr txBox="1">
            <a:spLocks noGrp="1"/>
          </p:cNvSpPr>
          <p:nvPr>
            <p:ph type="title" idx="4294967295"/>
          </p:nvPr>
        </p:nvSpPr>
        <p:spPr>
          <a:xfrm>
            <a:off x="3804291" y="1052518"/>
            <a:ext cx="9829800" cy="769441"/>
          </a:xfrm>
          <a:prstGeom prst="rect">
            <a:avLst/>
          </a:prstGeom>
          <a:noFill/>
          <a:ln>
            <a:noFill/>
          </a:ln>
        </p:spPr>
        <p:txBody>
          <a:bodyPr spcFirstLastPara="1" wrap="square" lIns="91425" tIns="45700" rIns="91425" bIns="45700" anchor="t" anchorCtr="0">
            <a:spAutoFit/>
          </a:bodyPr>
          <a:lstStyle/>
          <a:p>
            <a:pPr lvl="0" algn="r" rtl="1"/>
            <a:r>
              <a:rPr lang="ar-JO" dirty="0">
                <a:latin typeface="Arial" panose="020B0604020202020204" pitchFamily="34" charset="0"/>
                <a:ea typeface="Rubik"/>
                <a:cs typeface="Arial" panose="020B0604020202020204" pitchFamily="34" charset="0"/>
                <a:sym typeface="Rubik"/>
              </a:rPr>
              <a:t>الاستهلاكية والسعادة – قائمة أسعار اختياراتنا ؟</a:t>
            </a:r>
            <a:endParaRPr dirty="0">
              <a:latin typeface="Arial" panose="020B0604020202020204" pitchFamily="34" charset="0"/>
              <a:cs typeface="Arial" panose="020B0604020202020204" pitchFamily="34" charset="0"/>
            </a:endParaRPr>
          </a:p>
        </p:txBody>
      </p:sp>
      <p:pic>
        <p:nvPicPr>
          <p:cNvPr id="5" name="תמונה 4" descr="تذكرة عرض 200 ش">
            <a:extLst>
              <a:ext uri="{FF2B5EF4-FFF2-40B4-BE49-F238E27FC236}">
                <a16:creationId xmlns:a16="http://schemas.microsoft.com/office/drawing/2014/main" id="{98CD7DD1-792B-B067-AA72-54D01C99637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3194573" y="2481373"/>
            <a:ext cx="3312797" cy="2204073"/>
          </a:xfrm>
          <a:prstGeom prst="rect">
            <a:avLst/>
          </a:prstGeom>
        </p:spPr>
      </p:pic>
      <p:pic>
        <p:nvPicPr>
          <p:cNvPr id="7" name="תמונה 6" descr="رحلة تخييم عطلة نهاية الاسبوع 120 ش">
            <a:extLst>
              <a:ext uri="{FF2B5EF4-FFF2-40B4-BE49-F238E27FC236}">
                <a16:creationId xmlns:a16="http://schemas.microsoft.com/office/drawing/2014/main" id="{2A3EB779-4856-4AB0-C17B-E6A0CA70F935}"/>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3112061" y="5042706"/>
            <a:ext cx="3575739" cy="2204073"/>
          </a:xfrm>
          <a:prstGeom prst="rect">
            <a:avLst/>
          </a:prstGeom>
        </p:spPr>
      </p:pic>
      <p:pic>
        <p:nvPicPr>
          <p:cNvPr id="9" name="תמונה 8" descr="نرهة خروج بيتزا وفيلم 80 ش">
            <a:extLst>
              <a:ext uri="{FF2B5EF4-FFF2-40B4-BE49-F238E27FC236}">
                <a16:creationId xmlns:a16="http://schemas.microsoft.com/office/drawing/2014/main" id="{68755742-6A6F-7EB1-0CDF-912C59DD167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3194573" y="7604039"/>
            <a:ext cx="3558149" cy="2110180"/>
          </a:xfrm>
          <a:prstGeom prst="rect">
            <a:avLst/>
          </a:prstGeom>
        </p:spPr>
      </p:pic>
      <p:pic>
        <p:nvPicPr>
          <p:cNvPr id="11" name="תמונה 10" descr="جينو أو قطعة ملابس ذات علامة تجارية 250 ش">
            <a:extLst>
              <a:ext uri="{FF2B5EF4-FFF2-40B4-BE49-F238E27FC236}">
                <a16:creationId xmlns:a16="http://schemas.microsoft.com/office/drawing/2014/main" id="{0514F475-3497-3C33-5920-5686BB7411B0}"/>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9289360" y="2481372"/>
            <a:ext cx="3544954" cy="2204074"/>
          </a:xfrm>
          <a:prstGeom prst="rect">
            <a:avLst/>
          </a:prstGeom>
        </p:spPr>
      </p:pic>
      <p:pic>
        <p:nvPicPr>
          <p:cNvPr id="13" name="תמונה 12" descr="اشتراك شهري في صالة الألعاب الرياضية 150 ش">
            <a:extLst>
              <a:ext uri="{FF2B5EF4-FFF2-40B4-BE49-F238E27FC236}">
                <a16:creationId xmlns:a16="http://schemas.microsoft.com/office/drawing/2014/main" id="{6FCC1409-94E2-F079-1A51-3730E63CD9A8}"/>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9335326" y="5143500"/>
            <a:ext cx="3453021" cy="2117919"/>
          </a:xfrm>
          <a:prstGeom prst="rect">
            <a:avLst/>
          </a:prstGeom>
        </p:spPr>
      </p:pic>
      <p:pic>
        <p:nvPicPr>
          <p:cNvPr id="15" name="תמונה 14" descr="راف كاف 100 ش">
            <a:extLst>
              <a:ext uri="{FF2B5EF4-FFF2-40B4-BE49-F238E27FC236}">
                <a16:creationId xmlns:a16="http://schemas.microsoft.com/office/drawing/2014/main" id="{282B589C-44C9-5851-2913-E7DB3CE3BD66}"/>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9546632" y="7630219"/>
            <a:ext cx="3453021" cy="2084000"/>
          </a:xfrm>
          <a:prstGeom prst="rect">
            <a:avLst/>
          </a:prstGeom>
        </p:spPr>
      </p:pic>
      <p:pic>
        <p:nvPicPr>
          <p:cNvPr id="17" name="תמונה 16" descr="ورشة عمل دورة الزامية 300">
            <a:extLst>
              <a:ext uri="{FF2B5EF4-FFF2-40B4-BE49-F238E27FC236}">
                <a16:creationId xmlns:a16="http://schemas.microsoft.com/office/drawing/2014/main" id="{F61E43E5-CCCF-D94E-85AE-C6D90B92924D}"/>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5333249" y="2438337"/>
            <a:ext cx="3548554" cy="2231627"/>
          </a:xfrm>
          <a:prstGeom prst="rect">
            <a:avLst/>
          </a:prstGeom>
        </p:spPr>
      </p:pic>
      <p:pic>
        <p:nvPicPr>
          <p:cNvPr id="19" name="תמונה 18" descr="سماعات لاسلكية عالية الجودة 180 ش">
            <a:extLst>
              <a:ext uri="{FF2B5EF4-FFF2-40B4-BE49-F238E27FC236}">
                <a16:creationId xmlns:a16="http://schemas.microsoft.com/office/drawing/2014/main" id="{440EA2FB-3A3D-AB70-D0F6-099D2739DDDA}"/>
              </a:ext>
            </a:extLst>
          </p:cNvPr>
          <p:cNvPicPr>
            <a:picLocks noChangeAspect="1"/>
          </p:cNvPicPr>
          <p:nvPr/>
        </p:nvPicPr>
        <p:blipFill>
          <a:blip r:embed="rId10" cstate="email">
            <a:extLst>
              <a:ext uri="{28A0092B-C50C-407E-A947-70E740481C1C}">
                <a14:useLocalDpi xmlns:a14="http://schemas.microsoft.com/office/drawing/2010/main"/>
              </a:ext>
            </a:extLst>
          </a:blip>
          <a:srcRect/>
          <a:stretch/>
        </p:blipFill>
        <p:spPr>
          <a:xfrm>
            <a:off x="5419612" y="4946366"/>
            <a:ext cx="3533063" cy="2207800"/>
          </a:xfrm>
          <a:prstGeom prst="rect">
            <a:avLst/>
          </a:prstGeom>
        </p:spPr>
      </p:pic>
      <p:pic>
        <p:nvPicPr>
          <p:cNvPr id="21" name="תמונה 20" descr="سكين او عملات رقمية في لعبة 50 ش">
            <a:extLst>
              <a:ext uri="{FF2B5EF4-FFF2-40B4-BE49-F238E27FC236}">
                <a16:creationId xmlns:a16="http://schemas.microsoft.com/office/drawing/2014/main" id="{362917DC-600A-DE0B-54B4-0ED2556C0C8B}"/>
              </a:ext>
            </a:extLst>
          </p:cNvPr>
          <p:cNvPicPr>
            <a:picLocks noChangeAspect="1"/>
          </p:cNvPicPr>
          <p:nvPr/>
        </p:nvPicPr>
        <p:blipFill>
          <a:blip r:embed="rId11" cstate="email">
            <a:extLst>
              <a:ext uri="{28A0092B-C50C-407E-A947-70E740481C1C}">
                <a14:useLocalDpi xmlns:a14="http://schemas.microsoft.com/office/drawing/2010/main"/>
              </a:ext>
            </a:extLst>
          </a:blip>
          <a:srcRect/>
          <a:stretch/>
        </p:blipFill>
        <p:spPr>
          <a:xfrm>
            <a:off x="5586456" y="7484781"/>
            <a:ext cx="3702904" cy="2348696"/>
          </a:xfrm>
          <a:prstGeom prst="rect">
            <a:avLst/>
          </a:prstGeom>
        </p:spPr>
      </p:pic>
      <p:pic>
        <p:nvPicPr>
          <p:cNvPr id="23" name="תמונה 22" descr="تحديث الى هاتف جديد 350 ش">
            <a:extLst>
              <a:ext uri="{FF2B5EF4-FFF2-40B4-BE49-F238E27FC236}">
                <a16:creationId xmlns:a16="http://schemas.microsoft.com/office/drawing/2014/main" id="{DA941A70-5673-A982-306D-3B7D138BBEDE}"/>
              </a:ext>
            </a:extLst>
          </p:cNvPr>
          <p:cNvPicPr>
            <a:picLocks noChangeAspect="1"/>
          </p:cNvPicPr>
          <p:nvPr/>
        </p:nvPicPr>
        <p:blipFill>
          <a:blip r:embed="rId12" cstate="email">
            <a:extLst>
              <a:ext uri="{28A0092B-C50C-407E-A947-70E740481C1C}">
                <a14:useLocalDpi xmlns:a14="http://schemas.microsoft.com/office/drawing/2010/main"/>
              </a:ext>
            </a:extLst>
          </a:blip>
          <a:srcRect/>
          <a:stretch/>
        </p:blipFill>
        <p:spPr>
          <a:xfrm>
            <a:off x="1215399" y="2481372"/>
            <a:ext cx="3710293" cy="2291557"/>
          </a:xfrm>
          <a:prstGeom prst="rect">
            <a:avLst/>
          </a:prstGeom>
        </p:spPr>
      </p:pic>
      <p:pic>
        <p:nvPicPr>
          <p:cNvPr id="25" name="תמונה 24" descr="كتيب اشتراك رقمي للتعلم 40 ش">
            <a:extLst>
              <a:ext uri="{FF2B5EF4-FFF2-40B4-BE49-F238E27FC236}">
                <a16:creationId xmlns:a16="http://schemas.microsoft.com/office/drawing/2014/main" id="{FB75E2C6-30B2-5731-41A1-4E93033F8227}"/>
              </a:ext>
            </a:extLst>
          </p:cNvPr>
          <p:cNvPicPr>
            <a:picLocks noChangeAspect="1"/>
          </p:cNvPicPr>
          <p:nvPr/>
        </p:nvPicPr>
        <p:blipFill>
          <a:blip r:embed="rId13" cstate="email">
            <a:extLst>
              <a:ext uri="{28A0092B-C50C-407E-A947-70E740481C1C}">
                <a14:useLocalDpi xmlns:a14="http://schemas.microsoft.com/office/drawing/2010/main"/>
              </a:ext>
            </a:extLst>
          </a:blip>
          <a:srcRect/>
          <a:stretch/>
        </p:blipFill>
        <p:spPr>
          <a:xfrm>
            <a:off x="1130234" y="4946366"/>
            <a:ext cx="3795458" cy="2348697"/>
          </a:xfrm>
          <a:prstGeom prst="rect">
            <a:avLst/>
          </a:prstGeom>
        </p:spPr>
      </p:pic>
      <p:pic>
        <p:nvPicPr>
          <p:cNvPr id="27" name="תמונה 26" descr="هدية عيد ميلاد رائعة ومميزة">
            <a:extLst>
              <a:ext uri="{FF2B5EF4-FFF2-40B4-BE49-F238E27FC236}">
                <a16:creationId xmlns:a16="http://schemas.microsoft.com/office/drawing/2014/main" id="{4E54DF94-CB26-2EE7-49D3-489F8DFDE5C0}"/>
              </a:ext>
            </a:extLst>
          </p:cNvPr>
          <p:cNvPicPr>
            <a:picLocks noChangeAspect="1"/>
          </p:cNvPicPr>
          <p:nvPr/>
        </p:nvPicPr>
        <p:blipFill>
          <a:blip r:embed="rId14" cstate="email">
            <a:extLst>
              <a:ext uri="{28A0092B-C50C-407E-A947-70E740481C1C}">
                <a14:useLocalDpi xmlns:a14="http://schemas.microsoft.com/office/drawing/2010/main"/>
              </a:ext>
            </a:extLst>
          </a:blip>
          <a:srcRect/>
          <a:stretch/>
        </p:blipFill>
        <p:spPr>
          <a:xfrm>
            <a:off x="1215399" y="7484781"/>
            <a:ext cx="3791865" cy="24305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a:spLocks noGrp="1"/>
          </p:cNvSpPr>
          <p:nvPr>
            <p:ph type="title" idx="4294967295"/>
          </p:nvPr>
        </p:nvSpPr>
        <p:spPr>
          <a:xfrm>
            <a:off x="4229100" y="1498203"/>
            <a:ext cx="9829800" cy="923289"/>
          </a:xfrm>
          <a:prstGeom prst="rect">
            <a:avLst/>
          </a:prstGeom>
          <a:noFill/>
          <a:ln>
            <a:noFill/>
          </a:ln>
        </p:spPr>
        <p:txBody>
          <a:bodyPr spcFirstLastPara="1" wrap="square" lIns="91425" tIns="45700" rIns="91425" bIns="45700" anchor="t" anchorCtr="0">
            <a:spAutoFit/>
          </a:bodyPr>
          <a:lstStyle/>
          <a:p>
            <a:pPr lvl="0" algn="r" rtl="1">
              <a:buSzPts val="3600"/>
            </a:pPr>
            <a:r>
              <a:rPr lang="ar-JO" sz="5400" dirty="0">
                <a:solidFill>
                  <a:schemeClr val="bg2"/>
                </a:solidFill>
                <a:latin typeface="Arial" panose="020B0604020202020204" pitchFamily="34" charset="0"/>
                <a:ea typeface="Rubik"/>
                <a:cs typeface="Arial" panose="020B0604020202020204" pitchFamily="34" charset="0"/>
                <a:sym typeface="Rubik"/>
              </a:rPr>
              <a:t>والآن... ماذا سأفعل بالمال الذي أملكه؟</a:t>
            </a:r>
            <a:endParaRPr sz="5400" b="0" i="0" u="none" strike="noStrike" cap="none" dirty="0">
              <a:solidFill>
                <a:schemeClr val="bg2"/>
              </a:solidFill>
              <a:latin typeface="Arial" panose="020B0604020202020204" pitchFamily="34" charset="0"/>
              <a:ea typeface="Rubik"/>
              <a:cs typeface="Arial" panose="020B0604020202020204" pitchFamily="34" charset="0"/>
              <a:sym typeface="Rubik"/>
            </a:endParaRPr>
          </a:p>
        </p:txBody>
      </p:sp>
      <p:pic>
        <p:nvPicPr>
          <p:cNvPr id="3" name="תמונה 2" descr="صورة لطلاب يلعبون ويفكرون ماذا سيشترون  ب 500 ش">
            <a:extLst>
              <a:ext uri="{FF2B5EF4-FFF2-40B4-BE49-F238E27FC236}">
                <a16:creationId xmlns:a16="http://schemas.microsoft.com/office/drawing/2014/main" id="{BDA92CFE-B721-F47C-F4C8-FDE67EDD8E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53456" y="3685308"/>
            <a:ext cx="8394301" cy="477097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C8B0587-8437-CFCA-D8B7-2E6ABFEBB54F}"/>
              </a:ext>
            </a:extLst>
          </p:cNvPr>
          <p:cNvSpPr>
            <a:spLocks noGrp="1"/>
          </p:cNvSpPr>
          <p:nvPr>
            <p:ph type="subTitle" idx="1"/>
          </p:nvPr>
        </p:nvSpPr>
        <p:spPr>
          <a:xfrm>
            <a:off x="1489364" y="3533305"/>
            <a:ext cx="5852160" cy="5902236"/>
          </a:xfrm>
        </p:spPr>
        <p:txBody>
          <a:bodyPr>
            <a:normAutofit/>
          </a:bodyPr>
          <a:lstStyle/>
          <a:p>
            <a:r>
              <a:rPr lang="ar-JO" sz="4800" dirty="0">
                <a:solidFill>
                  <a:schemeClr val="accent2">
                    <a:lumMod val="75000"/>
                  </a:schemeClr>
                </a:solidFill>
                <a:latin typeface="+mn-lt"/>
              </a:rPr>
              <a:t>غالبا ما تتأثر مشترياتنا  برغبتنا في </a:t>
            </a:r>
            <a:r>
              <a:rPr lang="ar-JO" sz="6000" b="1" dirty="0">
                <a:solidFill>
                  <a:schemeClr val="accent2">
                    <a:lumMod val="75000"/>
                  </a:schemeClr>
                </a:solidFill>
                <a:latin typeface="+mn-lt"/>
              </a:rPr>
              <a:t>السعادة.</a:t>
            </a:r>
            <a:r>
              <a:rPr lang="ar-JO" sz="4800" dirty="0">
                <a:solidFill>
                  <a:schemeClr val="accent2">
                    <a:lumMod val="75000"/>
                  </a:schemeClr>
                </a:solidFill>
                <a:latin typeface="+mn-lt"/>
              </a:rPr>
              <a:t>
لذلك، عند اتخاذ قرار بشأن مصاريفنا، فلا يوجد جواب واحد صحيح</a:t>
            </a:r>
            <a:endParaRPr lang="he-IL" sz="4800" dirty="0">
              <a:solidFill>
                <a:schemeClr val="accent2">
                  <a:lumMod val="75000"/>
                </a:schemeClr>
              </a:solidFill>
              <a:latin typeface="+mn-lt"/>
            </a:endParaRPr>
          </a:p>
        </p:txBody>
      </p:sp>
      <p:pic>
        <p:nvPicPr>
          <p:cNvPr id="5" name="Picture 4">
            <a:extLst>
              <a:ext uri="{FF2B5EF4-FFF2-40B4-BE49-F238E27FC236}">
                <a16:creationId xmlns:a16="http://schemas.microsoft.com/office/drawing/2014/main" id="{06F43B50-5899-D574-AD5F-4EE854DBEC00}"/>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p:blipFill>
        <p:spPr>
          <a:xfrm>
            <a:off x="8228215" y="3227666"/>
            <a:ext cx="6429894" cy="4822421"/>
          </a:xfrm>
          <a:prstGeom prst="rect">
            <a:avLst/>
          </a:prstGeom>
        </p:spPr>
      </p:pic>
    </p:spTree>
    <p:extLst>
      <p:ext uri="{BB962C8B-B14F-4D97-AF65-F5344CB8AC3E}">
        <p14:creationId xmlns:p14="http://schemas.microsoft.com/office/powerpoint/2010/main" val="2873371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984D143-B551-41AC-955C-A63506B9D2DA}"/>
              </a:ext>
            </a:extLst>
          </p:cNvPr>
          <p:cNvSpPr txBox="1"/>
          <p:nvPr/>
        </p:nvSpPr>
        <p:spPr>
          <a:xfrm>
            <a:off x="14274800" y="3957340"/>
            <a:ext cx="3483864" cy="3785652"/>
          </a:xfrm>
          <a:prstGeom prst="rect">
            <a:avLst/>
          </a:prstGeom>
          <a:noFill/>
        </p:spPr>
        <p:txBody>
          <a:bodyPr wrap="square">
            <a:spAutoFit/>
          </a:bodyPr>
          <a:lstStyle/>
          <a:p>
            <a:pPr algn="ctr" rtl="1"/>
            <a:r>
              <a:rPr lang="ar-JO" sz="4800" b="1" dirty="0">
                <a:solidFill>
                  <a:schemeClr val="bg2"/>
                </a:solidFill>
              </a:rPr>
              <a:t>الفرح / المتعة اللحظية</a:t>
            </a:r>
          </a:p>
          <a:p>
            <a:pPr algn="ctr" rtl="1"/>
            <a:r>
              <a:rPr lang="ar-JO" sz="4800" b="1" dirty="0">
                <a:solidFill>
                  <a:schemeClr val="bg2"/>
                </a:solidFill>
              </a:rPr>
              <a:t> </a:t>
            </a:r>
            <a:r>
              <a:rPr lang="ar-JO" sz="4800" dirty="0">
                <a:solidFill>
                  <a:schemeClr val="bg2"/>
                </a:solidFill>
              </a:rPr>
              <a:t>شعور عابر، قصير العمر وقوي</a:t>
            </a:r>
            <a:endParaRPr lang="he-IL" sz="4800" dirty="0">
              <a:solidFill>
                <a:schemeClr val="bg2"/>
              </a:solidFill>
            </a:endParaRPr>
          </a:p>
        </p:txBody>
      </p:sp>
      <p:sp>
        <p:nvSpPr>
          <p:cNvPr id="12" name="TextBox 11">
            <a:extLst>
              <a:ext uri="{FF2B5EF4-FFF2-40B4-BE49-F238E27FC236}">
                <a16:creationId xmlns:a16="http://schemas.microsoft.com/office/drawing/2014/main" id="{9C491612-8D46-5CEF-1ACC-AC80F2200F05}"/>
              </a:ext>
            </a:extLst>
          </p:cNvPr>
          <p:cNvSpPr txBox="1"/>
          <p:nvPr/>
        </p:nvSpPr>
        <p:spPr>
          <a:xfrm>
            <a:off x="680534" y="3957340"/>
            <a:ext cx="3483864" cy="3046988"/>
          </a:xfrm>
          <a:prstGeom prst="rect">
            <a:avLst/>
          </a:prstGeom>
          <a:noFill/>
        </p:spPr>
        <p:txBody>
          <a:bodyPr wrap="square">
            <a:spAutoFit/>
          </a:bodyPr>
          <a:lstStyle/>
          <a:p>
            <a:pPr algn="ctr" rtl="1"/>
            <a:r>
              <a:rPr lang="ar-JO" sz="4800" b="1" dirty="0">
                <a:solidFill>
                  <a:schemeClr val="bg2"/>
                </a:solidFill>
              </a:rPr>
              <a:t>السعادة 
</a:t>
            </a:r>
            <a:r>
              <a:rPr lang="ar-JO" sz="4800" dirty="0">
                <a:solidFill>
                  <a:schemeClr val="bg2"/>
                </a:solidFill>
              </a:rPr>
              <a:t>شعور عميق ومستقر ودائم بالرضا</a:t>
            </a:r>
            <a:endParaRPr lang="he-IL" sz="4800" dirty="0">
              <a:solidFill>
                <a:schemeClr val="bg2"/>
              </a:solidFill>
            </a:endParaRPr>
          </a:p>
        </p:txBody>
      </p:sp>
      <p:pic>
        <p:nvPicPr>
          <p:cNvPr id="4" name="תמונה 3">
            <a:extLst>
              <a:ext uri="{FF2B5EF4-FFF2-40B4-BE49-F238E27FC236}">
                <a16:creationId xmlns:a16="http://schemas.microsoft.com/office/drawing/2014/main" id="{2EC7DAEF-68B5-D094-A655-FEA584586E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2806" y="1798555"/>
            <a:ext cx="9342387" cy="6997667"/>
          </a:xfrm>
          <a:prstGeom prst="rect">
            <a:avLst/>
          </a:prstGeom>
        </p:spPr>
      </p:pic>
    </p:spTree>
    <p:extLst>
      <p:ext uri="{BB962C8B-B14F-4D97-AF65-F5344CB8AC3E}">
        <p14:creationId xmlns:p14="http://schemas.microsoft.com/office/powerpoint/2010/main" val="3549035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FC43A0-4B96-C948-E2C2-B6AB9ED98BFD}"/>
              </a:ext>
            </a:extLst>
          </p:cNvPr>
          <p:cNvSpPr txBox="1">
            <a:spLocks noGrp="1"/>
          </p:cNvSpPr>
          <p:nvPr>
            <p:ph type="title" idx="4294967295"/>
          </p:nvPr>
        </p:nvSpPr>
        <p:spPr>
          <a:xfrm>
            <a:off x="4169847" y="965050"/>
            <a:ext cx="9914773" cy="830997"/>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lvl="0" algn="r" rtl="1">
              <a:buClr>
                <a:srgbClr val="000000"/>
              </a:buClr>
              <a:buSzTx/>
              <a:defRPr/>
            </a:pPr>
            <a:r>
              <a:rPr lang="ar-JO" sz="4800" b="1" dirty="0">
                <a:solidFill>
                  <a:schemeClr val="bg2"/>
                </a:solidFill>
                <a:latin typeface="Arial"/>
                <a:ea typeface="Arial"/>
                <a:cs typeface="Arial"/>
                <a:sym typeface="Arial"/>
              </a:rPr>
              <a:t> "كعكة السعادة" للدكتورة سونيا ليوبوميرسكي</a:t>
            </a:r>
            <a:endParaRPr kumimoji="0" lang="he-IL" sz="4800" b="1" i="0" u="none" strike="noStrike" kern="0" cap="none" spc="0" normalizeH="0" baseline="0" noProof="0" dirty="0">
              <a:ln>
                <a:noFill/>
              </a:ln>
              <a:solidFill>
                <a:schemeClr val="bg2"/>
              </a:solidFill>
              <a:effectLst/>
              <a:uLnTx/>
              <a:uFillTx/>
              <a:latin typeface="Arial"/>
              <a:ea typeface="Arial"/>
              <a:cs typeface="Arial"/>
              <a:sym typeface="Arial"/>
            </a:endParaRPr>
          </a:p>
        </p:txBody>
      </p:sp>
      <p:sp>
        <p:nvSpPr>
          <p:cNvPr id="19" name="TextBox 18">
            <a:extLst>
              <a:ext uri="{FF2B5EF4-FFF2-40B4-BE49-F238E27FC236}">
                <a16:creationId xmlns:a16="http://schemas.microsoft.com/office/drawing/2014/main" id="{E656BED8-A753-BED3-45A9-9DC8BA3DFE07}"/>
              </a:ext>
            </a:extLst>
          </p:cNvPr>
          <p:cNvSpPr txBox="1"/>
          <p:nvPr/>
        </p:nvSpPr>
        <p:spPr>
          <a:xfrm>
            <a:off x="4994147" y="2078064"/>
            <a:ext cx="8266175" cy="769441"/>
          </a:xfrm>
          <a:prstGeom prst="rect">
            <a:avLst/>
          </a:prstGeom>
          <a:noFill/>
        </p:spPr>
        <p:txBody>
          <a:bodyPr wrap="square" rtlCol="1">
            <a:spAutoFit/>
          </a:bodyPr>
          <a:lstStyle/>
          <a:p>
            <a:pPr algn="ctr" rtl="1"/>
            <a:r>
              <a:rPr lang="ar-JO" sz="4400" dirty="0">
                <a:solidFill>
                  <a:schemeClr val="bg2"/>
                </a:solidFill>
              </a:rPr>
              <a:t>العوامل التي تحدد مستوى سعادتنا</a:t>
            </a:r>
            <a:endParaRPr lang="he-IL" sz="4400" dirty="0">
              <a:solidFill>
                <a:schemeClr val="bg2"/>
              </a:solidFill>
            </a:endParaRPr>
          </a:p>
        </p:txBody>
      </p:sp>
      <p:pic>
        <p:nvPicPr>
          <p:cNvPr id="3" name="תמונה 2" descr="شحنات وراثية">
            <a:extLst>
              <a:ext uri="{FF2B5EF4-FFF2-40B4-BE49-F238E27FC236}">
                <a16:creationId xmlns:a16="http://schemas.microsoft.com/office/drawing/2014/main" id="{3D0DD2C2-0B28-5F7B-2AD3-EBDD556F7AF3}"/>
              </a:ext>
            </a:extLst>
          </p:cNvPr>
          <p:cNvPicPr>
            <a:picLocks noChangeAspect="1"/>
          </p:cNvPicPr>
          <p:nvPr/>
        </p:nvPicPr>
        <p:blipFill>
          <a:blip r:embed="rId3" cstate="email">
            <a:extLst>
              <a:ext uri="{28A0092B-C50C-407E-A947-70E740481C1C}">
                <a14:useLocalDpi xmlns:a14="http://schemas.microsoft.com/office/drawing/2010/main"/>
              </a:ext>
            </a:extLst>
          </a:blip>
          <a:srcRect t="-2412" r="-767"/>
          <a:stretch/>
        </p:blipFill>
        <p:spPr>
          <a:xfrm>
            <a:off x="11366796" y="4242536"/>
            <a:ext cx="4984789" cy="4475314"/>
          </a:xfrm>
          <a:prstGeom prst="rect">
            <a:avLst/>
          </a:prstGeom>
        </p:spPr>
      </p:pic>
      <p:pic>
        <p:nvPicPr>
          <p:cNvPr id="6" name="תמונה 5" descr="ظروف الحياة">
            <a:extLst>
              <a:ext uri="{FF2B5EF4-FFF2-40B4-BE49-F238E27FC236}">
                <a16:creationId xmlns:a16="http://schemas.microsoft.com/office/drawing/2014/main" id="{4D82A086-0536-C765-812E-EAFCF04D7CB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84701" y="4242536"/>
            <a:ext cx="4354268" cy="4475315"/>
          </a:xfrm>
          <a:prstGeom prst="rect">
            <a:avLst/>
          </a:prstGeom>
        </p:spPr>
      </p:pic>
      <p:pic>
        <p:nvPicPr>
          <p:cNvPr id="8" name="תמונה 7" descr="أفعالنا">
            <a:extLst>
              <a:ext uri="{FF2B5EF4-FFF2-40B4-BE49-F238E27FC236}">
                <a16:creationId xmlns:a16="http://schemas.microsoft.com/office/drawing/2014/main" id="{0E46256D-7B15-7C86-5FEE-DE54D6F47D4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9541" y="4335518"/>
            <a:ext cx="4517333" cy="4225158"/>
          </a:xfrm>
          <a:prstGeom prst="rect">
            <a:avLst/>
          </a:prstGeom>
        </p:spPr>
      </p:pic>
    </p:spTree>
    <p:extLst>
      <p:ext uri="{BB962C8B-B14F-4D97-AF65-F5344CB8AC3E}">
        <p14:creationId xmlns:p14="http://schemas.microsoft.com/office/powerpoint/2010/main" val="422660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EFF3DBCE-72EF-058F-3BEC-691EF2DF040F}"/>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4AB0D2A4-4066-58CE-643C-12C97AD4F74E}"/>
              </a:ext>
            </a:extLst>
          </p:cNvPr>
          <p:cNvSpPr txBox="1">
            <a:spLocks noGrp="1"/>
          </p:cNvSpPr>
          <p:nvPr>
            <p:ph type="title" idx="4294967295"/>
          </p:nvPr>
        </p:nvSpPr>
        <p:spPr>
          <a:xfrm>
            <a:off x="1243584" y="1100762"/>
            <a:ext cx="14228063" cy="830997"/>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lvl="0" algn="r" rtl="1">
              <a:buClr>
                <a:srgbClr val="000000"/>
              </a:buClr>
              <a:buSzTx/>
              <a:defRPr/>
            </a:pPr>
            <a:r>
              <a:rPr lang="ar-JO" sz="4800" b="1" dirty="0">
                <a:solidFill>
                  <a:schemeClr val="bg2"/>
                </a:solidFill>
                <a:latin typeface="Arial"/>
                <a:ea typeface="Arial"/>
                <a:cs typeface="Arial"/>
                <a:sym typeface="Arial"/>
              </a:rPr>
              <a:t>       "كعكة السعادة" للدكتورة سونيا ليوبوميرسكي</a:t>
            </a:r>
            <a:endParaRPr kumimoji="0" lang="he-IL" sz="4800" b="1" i="0" u="none" strike="noStrike" kern="0" cap="none" spc="0" normalizeH="0" baseline="0" noProof="0" dirty="0">
              <a:ln>
                <a:noFill/>
              </a:ln>
              <a:solidFill>
                <a:schemeClr val="bg2"/>
              </a:solidFill>
              <a:effectLst/>
              <a:uLnTx/>
              <a:uFillTx/>
              <a:latin typeface="Arial"/>
              <a:ea typeface="Arial"/>
              <a:cs typeface="Arial"/>
              <a:sym typeface="Arial"/>
            </a:endParaRPr>
          </a:p>
        </p:txBody>
      </p:sp>
      <p:sp>
        <p:nvSpPr>
          <p:cNvPr id="11" name="Arrow: Right 10">
            <a:extLst>
              <a:ext uri="{FF2B5EF4-FFF2-40B4-BE49-F238E27FC236}">
                <a16:creationId xmlns:a16="http://schemas.microsoft.com/office/drawing/2014/main" id="{650761FC-CF14-6E59-6F61-BEADBA307F61}"/>
              </a:ext>
            </a:extLst>
          </p:cNvPr>
          <p:cNvSpPr/>
          <p:nvPr/>
        </p:nvSpPr>
        <p:spPr>
          <a:xfrm>
            <a:off x="731517" y="2939944"/>
            <a:ext cx="7754111" cy="4937071"/>
          </a:xfrm>
          <a:prstGeom prst="rightArrow">
            <a:avLst/>
          </a:prstGeom>
          <a:ln>
            <a:headEnd type="none" w="med" len="med"/>
            <a:tailEnd type="none" w="med" len="med"/>
          </a:ln>
          <a:effectLst>
            <a:glow rad="635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1" anchor="ctr"/>
          <a:lstStyle/>
          <a:p>
            <a:pPr algn="ctr" rtl="1"/>
            <a:r>
              <a:rPr lang="ar-JO" sz="3600" dirty="0"/>
              <a:t>كيف تُقسَّم العوامل التي تؤثر على مستوى سعادتنا وفقًا لنموذج السعادة لعالمة النفس سونيا ليوبوميرسكي؟</a:t>
            </a:r>
            <a:endParaRPr lang="he-IL" sz="3600" dirty="0"/>
          </a:p>
        </p:txBody>
      </p:sp>
      <p:sp>
        <p:nvSpPr>
          <p:cNvPr id="7" name="TextBox 6">
            <a:extLst>
              <a:ext uri="{FF2B5EF4-FFF2-40B4-BE49-F238E27FC236}">
                <a16:creationId xmlns:a16="http://schemas.microsoft.com/office/drawing/2014/main" id="{F6B26334-5776-208C-B42B-FCFF088DE3F8}"/>
              </a:ext>
            </a:extLst>
          </p:cNvPr>
          <p:cNvSpPr txBox="1"/>
          <p:nvPr/>
        </p:nvSpPr>
        <p:spPr>
          <a:xfrm>
            <a:off x="9436610" y="2457290"/>
            <a:ext cx="6473950" cy="132343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ar-JO" sz="4000" dirty="0"/>
              <a:t>1. 50٪ ظروف حياتية، 40٪ جينات، 10٪ </a:t>
            </a:r>
            <a:r>
              <a:rPr lang="ar-JO" sz="4000" dirty="0" err="1"/>
              <a:t>أختيار</a:t>
            </a:r>
            <a:r>
              <a:rPr lang="ar-JO" sz="4000" dirty="0"/>
              <a:t> شخصي.</a:t>
            </a:r>
            <a:endParaRPr lang="he-IL" sz="4000" dirty="0"/>
          </a:p>
        </p:txBody>
      </p:sp>
      <p:sp>
        <p:nvSpPr>
          <p:cNvPr id="6" name="TextBox 5">
            <a:extLst>
              <a:ext uri="{FF2B5EF4-FFF2-40B4-BE49-F238E27FC236}">
                <a16:creationId xmlns:a16="http://schemas.microsoft.com/office/drawing/2014/main" id="{21557134-7BF5-3E5C-F067-ACE92A5A8C7A}"/>
              </a:ext>
            </a:extLst>
          </p:cNvPr>
          <p:cNvSpPr txBox="1"/>
          <p:nvPr/>
        </p:nvSpPr>
        <p:spPr>
          <a:xfrm>
            <a:off x="9436610" y="4266769"/>
            <a:ext cx="6473950" cy="132343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ar-JO" sz="4000" dirty="0"/>
              <a:t>2. 50٪ جينات، 40٪ اختيار شخصي، 10٪ ظروف حياتية.</a:t>
            </a:r>
            <a:endParaRPr lang="he-IL" sz="4000" dirty="0"/>
          </a:p>
        </p:txBody>
      </p:sp>
      <p:sp>
        <p:nvSpPr>
          <p:cNvPr id="8" name="TextBox 7">
            <a:extLst>
              <a:ext uri="{FF2B5EF4-FFF2-40B4-BE49-F238E27FC236}">
                <a16:creationId xmlns:a16="http://schemas.microsoft.com/office/drawing/2014/main" id="{1690F705-D147-94EC-F516-B3A261BDE050}"/>
              </a:ext>
            </a:extLst>
          </p:cNvPr>
          <p:cNvSpPr txBox="1"/>
          <p:nvPr/>
        </p:nvSpPr>
        <p:spPr>
          <a:xfrm>
            <a:off x="9436610" y="5995356"/>
            <a:ext cx="6473950" cy="1938992"/>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ar-JO" sz="4000" dirty="0"/>
              <a:t>3. 33.3٪ في الجينات، 33.3٪ ظروف الحياة والبيئة، 33.3٪ الحظ والقدر.</a:t>
            </a:r>
            <a:endParaRPr lang="he-IL" sz="4000" dirty="0"/>
          </a:p>
        </p:txBody>
      </p:sp>
      <p:sp>
        <p:nvSpPr>
          <p:cNvPr id="9" name="TextBox 8">
            <a:extLst>
              <a:ext uri="{FF2B5EF4-FFF2-40B4-BE49-F238E27FC236}">
                <a16:creationId xmlns:a16="http://schemas.microsoft.com/office/drawing/2014/main" id="{F182CFCF-F96D-5233-F505-DE56533F2D04}"/>
              </a:ext>
            </a:extLst>
          </p:cNvPr>
          <p:cNvSpPr txBox="1"/>
          <p:nvPr/>
        </p:nvSpPr>
        <p:spPr>
          <a:xfrm>
            <a:off x="9436610" y="8252195"/>
            <a:ext cx="6473950" cy="132343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ar-JO" sz="4000" dirty="0"/>
              <a:t>4. 80٪ تعليم وبيئة، 10٪ وراثة، 10٪ اختيار شخصي.</a:t>
            </a:r>
            <a:endParaRPr lang="he-IL" sz="4000" dirty="0"/>
          </a:p>
        </p:txBody>
      </p:sp>
      <p:pic>
        <p:nvPicPr>
          <p:cNvPr id="4" name="Picture 3">
            <a:extLst>
              <a:ext uri="{FF2B5EF4-FFF2-40B4-BE49-F238E27FC236}">
                <a16:creationId xmlns:a16="http://schemas.microsoft.com/office/drawing/2014/main" id="{82A9252C-BB5D-62CB-0CEA-DA0638AA311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731517" y="6328687"/>
            <a:ext cx="4432312" cy="3958313"/>
          </a:xfrm>
          <a:prstGeom prst="rect">
            <a:avLst/>
          </a:prstGeom>
        </p:spPr>
      </p:pic>
      <p:pic>
        <p:nvPicPr>
          <p:cNvPr id="10" name="Picture 9" descr="الإجابة  2">
            <a:extLst>
              <a:ext uri="{FF2B5EF4-FFF2-40B4-BE49-F238E27FC236}">
                <a16:creationId xmlns:a16="http://schemas.microsoft.com/office/drawing/2014/main" id="{C0721635-8EF1-D164-58E5-923EC7AB3296}"/>
              </a:ext>
            </a:extLst>
          </p:cNvPr>
          <p:cNvPicPr>
            <a:picLocks noChangeAspect="1"/>
          </p:cNvPicPr>
          <p:nvPr/>
        </p:nvPicPr>
        <p:blipFill>
          <a:blip r:embed="rId4"/>
          <a:stretch/>
        </p:blipFill>
        <p:spPr>
          <a:xfrm>
            <a:off x="14728323" y="3496852"/>
            <a:ext cx="2828160" cy="2295319"/>
          </a:xfrm>
          <a:prstGeom prst="rect">
            <a:avLst/>
          </a:prstGeom>
        </p:spPr>
      </p:pic>
    </p:spTree>
    <p:extLst>
      <p:ext uri="{BB962C8B-B14F-4D97-AF65-F5344CB8AC3E}">
        <p14:creationId xmlns:p14="http://schemas.microsoft.com/office/powerpoint/2010/main" val="141117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صورة لكعكة السعادة وتقسيمها">
            <a:extLst>
              <a:ext uri="{FF2B5EF4-FFF2-40B4-BE49-F238E27FC236}">
                <a16:creationId xmlns:a16="http://schemas.microsoft.com/office/drawing/2014/main" id="{CE348A11-0D39-2672-ECD0-924F97FCEB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73215" y="1387366"/>
            <a:ext cx="10741570" cy="8056178"/>
          </a:xfrm>
          <a:prstGeom prst="rect">
            <a:avLst/>
          </a:prstGeom>
        </p:spPr>
      </p:pic>
    </p:spTree>
    <p:extLst>
      <p:ext uri="{BB962C8B-B14F-4D97-AF65-F5344CB8AC3E}">
        <p14:creationId xmlns:p14="http://schemas.microsoft.com/office/powerpoint/2010/main" val="3767071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837CBB3-6291-1C93-B0BF-CACB7DA621E7}"/>
              </a:ext>
            </a:extLst>
          </p:cNvPr>
          <p:cNvSpPr txBox="1">
            <a:spLocks noGrp="1"/>
          </p:cNvSpPr>
          <p:nvPr>
            <p:ph type="title" idx="4294967295"/>
          </p:nvPr>
        </p:nvSpPr>
        <p:spPr>
          <a:xfrm>
            <a:off x="5808936" y="948637"/>
            <a:ext cx="6050556" cy="830997"/>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lvl="0" algn="r" rtl="1">
              <a:buClr>
                <a:srgbClr val="000000"/>
              </a:buClr>
              <a:buSzTx/>
              <a:defRPr/>
            </a:pPr>
            <a:r>
              <a:rPr lang="ar-JO" sz="4800" b="1" dirty="0">
                <a:solidFill>
                  <a:schemeClr val="bg2"/>
                </a:solidFill>
                <a:latin typeface="Arial"/>
                <a:ea typeface="Arial"/>
                <a:cs typeface="Arial"/>
                <a:sym typeface="Arial"/>
              </a:rPr>
              <a:t>هل المال يشتري السعادة؟</a:t>
            </a:r>
            <a:endParaRPr kumimoji="0" lang="he-IL" sz="4800" b="1" i="0" u="none" strike="noStrike" kern="0" cap="none" spc="0" normalizeH="0" baseline="0" noProof="0" dirty="0">
              <a:ln>
                <a:noFill/>
              </a:ln>
              <a:solidFill>
                <a:schemeClr val="bg2"/>
              </a:solidFill>
              <a:effectLst/>
              <a:uLnTx/>
              <a:uFillTx/>
              <a:latin typeface="Arial"/>
              <a:ea typeface="Arial"/>
              <a:cs typeface="Arial"/>
              <a:sym typeface="Arial"/>
            </a:endParaRPr>
          </a:p>
        </p:txBody>
      </p:sp>
      <p:sp>
        <p:nvSpPr>
          <p:cNvPr id="8" name="TextBox 7">
            <a:extLst>
              <a:ext uri="{FF2B5EF4-FFF2-40B4-BE49-F238E27FC236}">
                <a16:creationId xmlns:a16="http://schemas.microsoft.com/office/drawing/2014/main" id="{C4D587B5-DFB2-2665-B607-D20E5362D6B5}"/>
              </a:ext>
            </a:extLst>
          </p:cNvPr>
          <p:cNvSpPr txBox="1"/>
          <p:nvPr/>
        </p:nvSpPr>
        <p:spPr>
          <a:xfrm>
            <a:off x="1354419" y="1911739"/>
            <a:ext cx="14228063" cy="1446550"/>
          </a:xfrm>
          <a:prstGeom prst="rect">
            <a:avLst/>
          </a:prstGeom>
          <a:noFill/>
        </p:spPr>
        <p:txBody>
          <a:bodyPr wrap="square" rtlCol="1">
            <a:spAutoFit/>
          </a:bodyPr>
          <a:lstStyle/>
          <a:p>
            <a:pPr algn="ctr" rtl="1"/>
            <a:r>
              <a:rPr lang="ar-JO" sz="4800" b="1" dirty="0">
                <a:solidFill>
                  <a:schemeClr val="bg2"/>
                </a:solidFill>
              </a:rPr>
              <a:t>المال يمكن أن يشتري السعادة، بحسب طريقة إنفاقه!
</a:t>
            </a:r>
            <a:r>
              <a:rPr lang="ar-JO" sz="4000" dirty="0">
                <a:solidFill>
                  <a:schemeClr val="bg2"/>
                </a:solidFill>
              </a:rPr>
              <a:t>إذا استخدمت المال بحكمة، يمكن أن يحسن جودة حياتك</a:t>
            </a:r>
            <a:endParaRPr lang="he-IL" sz="4000" dirty="0">
              <a:solidFill>
                <a:schemeClr val="bg2"/>
              </a:solidFill>
            </a:endParaRPr>
          </a:p>
        </p:txBody>
      </p:sp>
      <p:pic>
        <p:nvPicPr>
          <p:cNvPr id="10" name="תמונה 9" descr="الامان واليقين">
            <a:extLst>
              <a:ext uri="{FF2B5EF4-FFF2-40B4-BE49-F238E27FC236}">
                <a16:creationId xmlns:a16="http://schemas.microsoft.com/office/drawing/2014/main" id="{A54D4EAC-436A-ADF9-FB2F-B9BB9605AD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24706" y="3358289"/>
            <a:ext cx="3567610" cy="6339047"/>
          </a:xfrm>
          <a:prstGeom prst="rect">
            <a:avLst/>
          </a:prstGeom>
        </p:spPr>
      </p:pic>
      <p:pic>
        <p:nvPicPr>
          <p:cNvPr id="5" name="תמונה 4" descr="التجارب والوقت">
            <a:extLst>
              <a:ext uri="{FF2B5EF4-FFF2-40B4-BE49-F238E27FC236}">
                <a16:creationId xmlns:a16="http://schemas.microsoft.com/office/drawing/2014/main" id="{BEDD887C-48A5-980D-D596-6AFDF45C4A2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10367" y="3490394"/>
            <a:ext cx="3331358" cy="6339046"/>
          </a:xfrm>
          <a:prstGeom prst="rect">
            <a:avLst/>
          </a:prstGeom>
        </p:spPr>
      </p:pic>
      <p:pic>
        <p:nvPicPr>
          <p:cNvPr id="9" name="תמונה 8" descr="الصحة والرفاه">
            <a:extLst>
              <a:ext uri="{FF2B5EF4-FFF2-40B4-BE49-F238E27FC236}">
                <a16:creationId xmlns:a16="http://schemas.microsoft.com/office/drawing/2014/main" id="{BC0417AB-0C29-0E02-98A7-D7894F91D5C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14648" y="3358289"/>
            <a:ext cx="3596511" cy="6390400"/>
          </a:xfrm>
          <a:prstGeom prst="rect">
            <a:avLst/>
          </a:prstGeom>
        </p:spPr>
      </p:pic>
    </p:spTree>
    <p:extLst>
      <p:ext uri="{BB962C8B-B14F-4D97-AF65-F5344CB8AC3E}">
        <p14:creationId xmlns:p14="http://schemas.microsoft.com/office/powerpoint/2010/main" val="258278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9DE7DBA4-E23C-B4E0-1C67-C968AC14B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816A32-1714-2926-5188-34D1D3797E06}"/>
              </a:ext>
            </a:extLst>
          </p:cNvPr>
          <p:cNvSpPr txBox="1">
            <a:spLocks noGrp="1"/>
          </p:cNvSpPr>
          <p:nvPr>
            <p:ph type="title" idx="4294967295"/>
          </p:nvPr>
        </p:nvSpPr>
        <p:spPr>
          <a:xfrm>
            <a:off x="4035174" y="1078997"/>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lvl="0" algn="l">
              <a:buClr>
                <a:srgbClr val="000000"/>
              </a:buClr>
              <a:buSzTx/>
              <a:defRPr/>
            </a:pPr>
            <a:r>
              <a:rPr lang="ar-JO" sz="6000" b="1" dirty="0">
                <a:solidFill>
                  <a:schemeClr val="bg2"/>
                </a:solidFill>
                <a:latin typeface="Arial"/>
                <a:ea typeface="Arial"/>
                <a:cs typeface="Arial"/>
                <a:sym typeface="Arial"/>
              </a:rPr>
              <a:t>تسليط الضوء محلياً: إسرائيل بالنسبة للعالم</a:t>
            </a:r>
            <a:endParaRPr kumimoji="0" lang="he-IL" sz="6000" b="1" i="0" u="none" strike="noStrike" kern="0" cap="none" spc="0" normalizeH="0" baseline="0" noProof="0" dirty="0">
              <a:ln>
                <a:noFill/>
              </a:ln>
              <a:solidFill>
                <a:schemeClr val="bg2"/>
              </a:solidFill>
              <a:effectLst/>
              <a:uLnTx/>
              <a:uFillTx/>
              <a:latin typeface="Arial"/>
              <a:ea typeface="Arial"/>
              <a:cs typeface="Arial"/>
              <a:sym typeface="Arial"/>
            </a:endParaRPr>
          </a:p>
        </p:txBody>
      </p:sp>
      <p:sp>
        <p:nvSpPr>
          <p:cNvPr id="11" name="Arrow: Right 10">
            <a:extLst>
              <a:ext uri="{FF2B5EF4-FFF2-40B4-BE49-F238E27FC236}">
                <a16:creationId xmlns:a16="http://schemas.microsoft.com/office/drawing/2014/main" id="{39BE722F-E1A0-7D48-FAC9-62B1F8A05AC8}"/>
              </a:ext>
            </a:extLst>
          </p:cNvPr>
          <p:cNvSpPr/>
          <p:nvPr/>
        </p:nvSpPr>
        <p:spPr>
          <a:xfrm>
            <a:off x="731517" y="2939944"/>
            <a:ext cx="7754111" cy="4937071"/>
          </a:xfrm>
          <a:prstGeom prst="rightArrow">
            <a:avLst/>
          </a:prstGeom>
          <a:ln>
            <a:headEnd type="none" w="med" len="med"/>
            <a:tailEnd type="none" w="med" len="med"/>
          </a:ln>
          <a:effectLst>
            <a:glow rad="635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1" anchor="ctr"/>
          <a:lstStyle/>
          <a:p>
            <a:pPr algn="ctr" rtl="1"/>
            <a:r>
              <a:rPr lang="ar-JO" sz="3600" dirty="0"/>
              <a:t>في أي مركز تُصَنَّف دولة إسرائيل في مؤشر السعادة العالمي وفقًا لتقرير السعادة العالمي؟</a:t>
            </a:r>
            <a:endParaRPr lang="en-US" sz="3600" dirty="0"/>
          </a:p>
        </p:txBody>
      </p:sp>
      <p:sp>
        <p:nvSpPr>
          <p:cNvPr id="7" name="TextBox 6">
            <a:extLst>
              <a:ext uri="{FF2B5EF4-FFF2-40B4-BE49-F238E27FC236}">
                <a16:creationId xmlns:a16="http://schemas.microsoft.com/office/drawing/2014/main" id="{03AC2349-E5EC-27E1-AEF0-7ACF1E8D1B4B}"/>
              </a:ext>
            </a:extLst>
          </p:cNvPr>
          <p:cNvSpPr txBox="1"/>
          <p:nvPr/>
        </p:nvSpPr>
        <p:spPr>
          <a:xfrm>
            <a:off x="9436610" y="4096726"/>
            <a:ext cx="6473950" cy="92333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ar-JO" sz="5400" dirty="0"/>
              <a:t>1. المركز 4</a:t>
            </a:r>
            <a:endParaRPr lang="he-IL" sz="5400" dirty="0"/>
          </a:p>
        </p:txBody>
      </p:sp>
      <p:sp>
        <p:nvSpPr>
          <p:cNvPr id="6" name="TextBox 5">
            <a:extLst>
              <a:ext uri="{FF2B5EF4-FFF2-40B4-BE49-F238E27FC236}">
                <a16:creationId xmlns:a16="http://schemas.microsoft.com/office/drawing/2014/main" id="{3CA221D0-F9FF-8AAD-AF43-B64E118806FE}"/>
              </a:ext>
            </a:extLst>
          </p:cNvPr>
          <p:cNvSpPr txBox="1"/>
          <p:nvPr/>
        </p:nvSpPr>
        <p:spPr>
          <a:xfrm>
            <a:off x="9436610" y="5719720"/>
            <a:ext cx="6473950" cy="92333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ar-JO" sz="5400" dirty="0"/>
              <a:t>2. المركز 8</a:t>
            </a:r>
            <a:endParaRPr lang="he-IL" sz="5400" dirty="0"/>
          </a:p>
        </p:txBody>
      </p:sp>
      <p:sp>
        <p:nvSpPr>
          <p:cNvPr id="8" name="TextBox 7">
            <a:extLst>
              <a:ext uri="{FF2B5EF4-FFF2-40B4-BE49-F238E27FC236}">
                <a16:creationId xmlns:a16="http://schemas.microsoft.com/office/drawing/2014/main" id="{A6323BF9-5FFE-FFEC-D7BA-85CDE2AF9763}"/>
              </a:ext>
            </a:extLst>
          </p:cNvPr>
          <p:cNvSpPr txBox="1"/>
          <p:nvPr/>
        </p:nvSpPr>
        <p:spPr>
          <a:xfrm>
            <a:off x="9436610" y="7086125"/>
            <a:ext cx="6473950" cy="92333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ar-JO" sz="5400" dirty="0"/>
              <a:t>3. المركز 23</a:t>
            </a:r>
            <a:endParaRPr lang="he-IL" sz="5400" dirty="0"/>
          </a:p>
        </p:txBody>
      </p:sp>
      <p:sp>
        <p:nvSpPr>
          <p:cNvPr id="9" name="TextBox 8">
            <a:extLst>
              <a:ext uri="{FF2B5EF4-FFF2-40B4-BE49-F238E27FC236}">
                <a16:creationId xmlns:a16="http://schemas.microsoft.com/office/drawing/2014/main" id="{F26B14E9-8890-5FF6-9DFB-B8FBF3A7A5EE}"/>
              </a:ext>
            </a:extLst>
          </p:cNvPr>
          <p:cNvSpPr txBox="1"/>
          <p:nvPr/>
        </p:nvSpPr>
        <p:spPr>
          <a:xfrm>
            <a:off x="9436610" y="8452530"/>
            <a:ext cx="6473950" cy="92333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he-IL" sz="5400" dirty="0"/>
              <a:t>4. </a:t>
            </a:r>
            <a:r>
              <a:rPr lang="ar-JO" sz="5400" dirty="0"/>
              <a:t>المركز</a:t>
            </a:r>
            <a:r>
              <a:rPr lang="he-IL" sz="5400" dirty="0"/>
              <a:t> 45</a:t>
            </a:r>
          </a:p>
        </p:txBody>
      </p:sp>
      <p:pic>
        <p:nvPicPr>
          <p:cNvPr id="4" name="Picture 3">
            <a:extLst>
              <a:ext uri="{FF2B5EF4-FFF2-40B4-BE49-F238E27FC236}">
                <a16:creationId xmlns:a16="http://schemas.microsoft.com/office/drawing/2014/main" id="{DCFC552F-69AA-3798-73C7-DE4DA99C10A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731517" y="6328687"/>
            <a:ext cx="4432312" cy="3958313"/>
          </a:xfrm>
          <a:prstGeom prst="rect">
            <a:avLst/>
          </a:prstGeom>
        </p:spPr>
      </p:pic>
      <p:pic>
        <p:nvPicPr>
          <p:cNvPr id="10" name="Picture 9" descr="الإجابة  2">
            <a:extLst>
              <a:ext uri="{FF2B5EF4-FFF2-40B4-BE49-F238E27FC236}">
                <a16:creationId xmlns:a16="http://schemas.microsoft.com/office/drawing/2014/main" id="{E034322F-21AE-31BC-50F2-810BA2EDF532}"/>
              </a:ext>
            </a:extLst>
          </p:cNvPr>
          <p:cNvPicPr>
            <a:picLocks noChangeAspect="1"/>
          </p:cNvPicPr>
          <p:nvPr/>
        </p:nvPicPr>
        <p:blipFill>
          <a:blip r:embed="rId4"/>
          <a:stretch/>
        </p:blipFill>
        <p:spPr>
          <a:xfrm>
            <a:off x="14496480" y="4788014"/>
            <a:ext cx="2828160" cy="2295319"/>
          </a:xfrm>
          <a:prstGeom prst="rect">
            <a:avLst/>
          </a:prstGeom>
        </p:spPr>
      </p:pic>
    </p:spTree>
    <p:extLst>
      <p:ext uri="{BB962C8B-B14F-4D97-AF65-F5344CB8AC3E}">
        <p14:creationId xmlns:p14="http://schemas.microsoft.com/office/powerpoint/2010/main" val="234921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848911B7-8868-B6E9-A3F2-ADFAAC0A34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EFCD8B-0E9E-2506-2A85-4041FCB03B22}"/>
              </a:ext>
            </a:extLst>
          </p:cNvPr>
          <p:cNvSpPr txBox="1">
            <a:spLocks noGrp="1"/>
          </p:cNvSpPr>
          <p:nvPr>
            <p:ph type="title" idx="4294967295"/>
          </p:nvPr>
        </p:nvSpPr>
        <p:spPr>
          <a:xfrm>
            <a:off x="4035174" y="1078997"/>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lvl="0" algn="l">
              <a:buClr>
                <a:srgbClr val="000000"/>
              </a:buClr>
              <a:buSzTx/>
              <a:defRPr/>
            </a:pPr>
            <a:r>
              <a:rPr lang="ar-JO" sz="6000" b="1" dirty="0">
                <a:solidFill>
                  <a:schemeClr val="bg2"/>
                </a:solidFill>
                <a:latin typeface="Arial"/>
                <a:ea typeface="Arial"/>
                <a:cs typeface="Arial"/>
                <a:sym typeface="Arial"/>
              </a:rPr>
              <a:t>تسليط الضوء محلياً: إسرائيل بالنسبة للعالم</a:t>
            </a:r>
            <a:endParaRPr kumimoji="0" lang="he-IL" sz="6000" b="1" i="0" u="none" strike="noStrike" kern="0" cap="none" spc="0" normalizeH="0" baseline="0" noProof="0" dirty="0">
              <a:ln>
                <a:noFill/>
              </a:ln>
              <a:solidFill>
                <a:schemeClr val="bg2"/>
              </a:solidFill>
              <a:effectLst/>
              <a:uLnTx/>
              <a:uFillTx/>
              <a:latin typeface="Arial"/>
              <a:ea typeface="Arial"/>
              <a:cs typeface="Arial"/>
              <a:sym typeface="Arial"/>
            </a:endParaRPr>
          </a:p>
        </p:txBody>
      </p:sp>
      <p:pic>
        <p:nvPicPr>
          <p:cNvPr id="4" name="Picture 3">
            <a:extLst>
              <a:ext uri="{FF2B5EF4-FFF2-40B4-BE49-F238E27FC236}">
                <a16:creationId xmlns:a16="http://schemas.microsoft.com/office/drawing/2014/main" id="{33051F78-6F86-74C7-87DF-189FBAF44CF1}"/>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0" y="6328687"/>
            <a:ext cx="4432312" cy="3958313"/>
          </a:xfrm>
          <a:prstGeom prst="rect">
            <a:avLst/>
          </a:prstGeom>
        </p:spPr>
      </p:pic>
      <p:pic>
        <p:nvPicPr>
          <p:cNvPr id="5" name="תמונה 4">
            <a:extLst>
              <a:ext uri="{FF2B5EF4-FFF2-40B4-BE49-F238E27FC236}">
                <a16:creationId xmlns:a16="http://schemas.microsoft.com/office/drawing/2014/main" id="{A44F2A04-D56A-B2F1-3698-AA0463EDFE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35174" y="3159742"/>
            <a:ext cx="12880429" cy="5365740"/>
          </a:xfrm>
          <a:prstGeom prst="rect">
            <a:avLst/>
          </a:prstGeom>
        </p:spPr>
      </p:pic>
    </p:spTree>
    <p:extLst>
      <p:ext uri="{BB962C8B-B14F-4D97-AF65-F5344CB8AC3E}">
        <p14:creationId xmlns:p14="http://schemas.microsoft.com/office/powerpoint/2010/main" val="1306992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BB55B008-4289-01C6-2B1D-80CDAE828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C89AED-29A6-4F97-F99F-7ADCA7D512CE}"/>
              </a:ext>
            </a:extLst>
          </p:cNvPr>
          <p:cNvSpPr txBox="1">
            <a:spLocks noGrp="1"/>
          </p:cNvSpPr>
          <p:nvPr>
            <p:ph type="title" idx="4294967295"/>
          </p:nvPr>
        </p:nvSpPr>
        <p:spPr>
          <a:xfrm>
            <a:off x="4035174" y="1078997"/>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lvl="0" algn="l">
              <a:buClr>
                <a:srgbClr val="000000"/>
              </a:buClr>
              <a:buSzTx/>
              <a:defRPr/>
            </a:pPr>
            <a:r>
              <a:rPr lang="ar-JO" sz="6000" b="1" dirty="0">
                <a:solidFill>
                  <a:schemeClr val="bg2"/>
                </a:solidFill>
                <a:latin typeface="Arial"/>
                <a:ea typeface="Arial"/>
                <a:cs typeface="Arial"/>
                <a:sym typeface="Arial"/>
              </a:rPr>
              <a:t>تسليط الضوء محلياً: إسرائيل بالنسبة للعالم</a:t>
            </a:r>
            <a:endParaRPr kumimoji="0" lang="he-IL" sz="6000" b="1" i="0" u="none" strike="noStrike" kern="0" cap="none" spc="0" normalizeH="0" baseline="0" noProof="0" dirty="0">
              <a:ln>
                <a:noFill/>
              </a:ln>
              <a:solidFill>
                <a:schemeClr val="bg2"/>
              </a:solidFill>
              <a:effectLst/>
              <a:uLnTx/>
              <a:uFillTx/>
              <a:latin typeface="Arial"/>
              <a:ea typeface="Arial"/>
              <a:cs typeface="Arial"/>
              <a:sym typeface="Arial"/>
            </a:endParaRPr>
          </a:p>
        </p:txBody>
      </p:sp>
      <p:sp>
        <p:nvSpPr>
          <p:cNvPr id="11" name="Arrow: Right 10">
            <a:extLst>
              <a:ext uri="{FF2B5EF4-FFF2-40B4-BE49-F238E27FC236}">
                <a16:creationId xmlns:a16="http://schemas.microsoft.com/office/drawing/2014/main" id="{F2C33783-5776-421A-F54F-0BE6803E9D20}"/>
              </a:ext>
            </a:extLst>
          </p:cNvPr>
          <p:cNvSpPr/>
          <p:nvPr/>
        </p:nvSpPr>
        <p:spPr>
          <a:xfrm>
            <a:off x="731517" y="2939944"/>
            <a:ext cx="7754111" cy="4937071"/>
          </a:xfrm>
          <a:prstGeom prst="rightArrow">
            <a:avLst/>
          </a:prstGeom>
          <a:ln>
            <a:headEnd type="none" w="med" len="med"/>
            <a:tailEnd type="none" w="med" len="med"/>
          </a:ln>
          <a:effectLst>
            <a:glow rad="635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1" anchor="ctr"/>
          <a:lstStyle/>
          <a:p>
            <a:pPr algn="ctr" rtl="1"/>
            <a:r>
              <a:rPr lang="ar-JO" sz="3600" dirty="0"/>
              <a:t>على الرغم من التحديات الأمنية، لماذا تُصَنَّف دولة  إسرائيل ضمن المراتب العشرة الأولى في مؤشر السعادة العالمي؟</a:t>
            </a:r>
            <a:endParaRPr lang="he-IL" sz="3600" dirty="0"/>
          </a:p>
        </p:txBody>
      </p:sp>
      <p:sp>
        <p:nvSpPr>
          <p:cNvPr id="7" name="TextBox 6">
            <a:extLst>
              <a:ext uri="{FF2B5EF4-FFF2-40B4-BE49-F238E27FC236}">
                <a16:creationId xmlns:a16="http://schemas.microsoft.com/office/drawing/2014/main" id="{80FB196B-EE05-6130-27C3-8056AFCBC2C8}"/>
              </a:ext>
            </a:extLst>
          </p:cNvPr>
          <p:cNvSpPr txBox="1"/>
          <p:nvPr/>
        </p:nvSpPr>
        <p:spPr>
          <a:xfrm>
            <a:off x="9436609" y="3331927"/>
            <a:ext cx="6473951" cy="769441"/>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r" rtl="1"/>
            <a:r>
              <a:rPr lang="ar-JO" sz="4400" dirty="0"/>
              <a:t>1. الطقس المريح والدافئ</a:t>
            </a:r>
            <a:endParaRPr lang="he-IL" sz="4400" dirty="0"/>
          </a:p>
        </p:txBody>
      </p:sp>
      <p:sp>
        <p:nvSpPr>
          <p:cNvPr id="6" name="TextBox 5">
            <a:extLst>
              <a:ext uri="{FF2B5EF4-FFF2-40B4-BE49-F238E27FC236}">
                <a16:creationId xmlns:a16="http://schemas.microsoft.com/office/drawing/2014/main" id="{396936DC-E8D1-27B1-C23B-F57E3F18F02B}"/>
              </a:ext>
            </a:extLst>
          </p:cNvPr>
          <p:cNvSpPr txBox="1"/>
          <p:nvPr/>
        </p:nvSpPr>
        <p:spPr>
          <a:xfrm>
            <a:off x="9436610" y="4835782"/>
            <a:ext cx="6473950" cy="769441"/>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r" rtl="1"/>
            <a:r>
              <a:rPr lang="ar-JO" sz="4400" dirty="0"/>
              <a:t>2. مستوى الثروة الاقتصادية</a:t>
            </a:r>
            <a:endParaRPr lang="he-IL" sz="4400" dirty="0"/>
          </a:p>
        </p:txBody>
      </p:sp>
      <p:sp>
        <p:nvSpPr>
          <p:cNvPr id="8" name="TextBox 7">
            <a:extLst>
              <a:ext uri="{FF2B5EF4-FFF2-40B4-BE49-F238E27FC236}">
                <a16:creationId xmlns:a16="http://schemas.microsoft.com/office/drawing/2014/main" id="{85B95024-C827-C1E6-461C-C36568E7AAC1}"/>
              </a:ext>
            </a:extLst>
          </p:cNvPr>
          <p:cNvSpPr txBox="1"/>
          <p:nvPr/>
        </p:nvSpPr>
        <p:spPr>
          <a:xfrm>
            <a:off x="9465513" y="6497601"/>
            <a:ext cx="6473950" cy="769441"/>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r" rtl="1"/>
            <a:r>
              <a:rPr kumimoji="0" lang="ar-JO" sz="4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3.الحصانة والترابط الاجتماعي </a:t>
            </a:r>
            <a:endParaRPr lang="he-IL" sz="4400" dirty="0"/>
          </a:p>
        </p:txBody>
      </p:sp>
      <p:sp>
        <p:nvSpPr>
          <p:cNvPr id="9" name="TextBox 8">
            <a:extLst>
              <a:ext uri="{FF2B5EF4-FFF2-40B4-BE49-F238E27FC236}">
                <a16:creationId xmlns:a16="http://schemas.microsoft.com/office/drawing/2014/main" id="{485FEB18-E49A-8E75-D5E4-33DB4CC044F5}"/>
              </a:ext>
            </a:extLst>
          </p:cNvPr>
          <p:cNvSpPr txBox="1"/>
          <p:nvPr/>
        </p:nvSpPr>
        <p:spPr>
          <a:xfrm>
            <a:off x="9498170" y="8147953"/>
            <a:ext cx="6473950" cy="769441"/>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r" rtl="1"/>
            <a:r>
              <a:rPr lang="ar-JO" sz="4400" dirty="0"/>
              <a:t>4. عدم وجود مشاكل مالية</a:t>
            </a:r>
            <a:endParaRPr lang="he-IL" sz="4400" dirty="0"/>
          </a:p>
        </p:txBody>
      </p:sp>
      <p:pic>
        <p:nvPicPr>
          <p:cNvPr id="4" name="Picture 3">
            <a:extLst>
              <a:ext uri="{FF2B5EF4-FFF2-40B4-BE49-F238E27FC236}">
                <a16:creationId xmlns:a16="http://schemas.microsoft.com/office/drawing/2014/main" id="{66BC2489-A81F-9350-678D-28B07C7A58FC}"/>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731517" y="6328687"/>
            <a:ext cx="4432312" cy="3958313"/>
          </a:xfrm>
          <a:prstGeom prst="rect">
            <a:avLst/>
          </a:prstGeom>
        </p:spPr>
      </p:pic>
      <p:pic>
        <p:nvPicPr>
          <p:cNvPr id="10" name="Picture 9" descr="الإجابة  3">
            <a:extLst>
              <a:ext uri="{FF2B5EF4-FFF2-40B4-BE49-F238E27FC236}">
                <a16:creationId xmlns:a16="http://schemas.microsoft.com/office/drawing/2014/main" id="{4BA45A97-2942-A39C-0930-EF8DF3E0CC2F}"/>
              </a:ext>
            </a:extLst>
          </p:cNvPr>
          <p:cNvPicPr>
            <a:picLocks noChangeAspect="1"/>
          </p:cNvPicPr>
          <p:nvPr/>
        </p:nvPicPr>
        <p:blipFill>
          <a:blip r:embed="rId4"/>
          <a:stretch/>
        </p:blipFill>
        <p:spPr>
          <a:xfrm>
            <a:off x="8084090" y="5734661"/>
            <a:ext cx="2828160" cy="2295319"/>
          </a:xfrm>
          <a:prstGeom prst="rect">
            <a:avLst/>
          </a:prstGeom>
        </p:spPr>
      </p:pic>
    </p:spTree>
    <p:extLst>
      <p:ext uri="{BB962C8B-B14F-4D97-AF65-F5344CB8AC3E}">
        <p14:creationId xmlns:p14="http://schemas.microsoft.com/office/powerpoint/2010/main" val="253792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D1F0717-4DF7-D456-6BF0-8F0408765048}"/>
              </a:ext>
            </a:extLst>
          </p:cNvPr>
          <p:cNvSpPr txBox="1">
            <a:spLocks/>
          </p:cNvSpPr>
          <p:nvPr/>
        </p:nvSpPr>
        <p:spPr>
          <a:xfrm>
            <a:off x="4561647" y="499961"/>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he-IL" sz="6000" b="1" dirty="0">
                <a:solidFill>
                  <a:schemeClr val="bg2"/>
                </a:solidFill>
                <a:latin typeface="Arial"/>
                <a:ea typeface="Arial"/>
                <a:cs typeface="Arial"/>
                <a:sym typeface="Arial"/>
              </a:rPr>
              <a:t>תל"ג = </a:t>
            </a:r>
            <a:r>
              <a:rPr lang="he-IL" sz="6000" b="1" dirty="0">
                <a:solidFill>
                  <a:schemeClr val="accent6"/>
                </a:solidFill>
                <a:latin typeface="Arial"/>
                <a:ea typeface="Arial"/>
                <a:cs typeface="Arial"/>
                <a:sym typeface="Arial"/>
              </a:rPr>
              <a:t>ת</a:t>
            </a:r>
            <a:r>
              <a:rPr lang="he-IL" sz="6000" b="1" dirty="0">
                <a:solidFill>
                  <a:schemeClr val="bg2"/>
                </a:solidFill>
                <a:latin typeface="Arial"/>
                <a:ea typeface="Arial"/>
                <a:cs typeface="Arial"/>
                <a:sym typeface="Arial"/>
              </a:rPr>
              <a:t>וצר </a:t>
            </a:r>
            <a:r>
              <a:rPr lang="he-IL" sz="6000" b="1" dirty="0">
                <a:solidFill>
                  <a:schemeClr val="accent6"/>
                </a:solidFill>
                <a:latin typeface="Arial"/>
                <a:ea typeface="Arial"/>
                <a:cs typeface="Arial"/>
                <a:sym typeface="Arial"/>
              </a:rPr>
              <a:t>ל</a:t>
            </a:r>
            <a:r>
              <a:rPr lang="he-IL" sz="6000" b="1" dirty="0">
                <a:solidFill>
                  <a:schemeClr val="bg2"/>
                </a:solidFill>
                <a:latin typeface="Arial"/>
                <a:ea typeface="Arial"/>
                <a:cs typeface="Arial"/>
                <a:sym typeface="Arial"/>
              </a:rPr>
              <a:t>אומי </a:t>
            </a:r>
            <a:r>
              <a:rPr lang="he-IL" sz="6000" b="1" dirty="0">
                <a:solidFill>
                  <a:schemeClr val="accent6"/>
                </a:solidFill>
                <a:latin typeface="Arial"/>
                <a:ea typeface="Arial"/>
                <a:cs typeface="Arial"/>
                <a:sym typeface="Arial"/>
              </a:rPr>
              <a:t>ג</a:t>
            </a:r>
            <a:r>
              <a:rPr lang="he-IL" sz="6000" b="1" dirty="0">
                <a:solidFill>
                  <a:schemeClr val="bg2"/>
                </a:solidFill>
                <a:latin typeface="Arial"/>
                <a:ea typeface="Arial"/>
                <a:cs typeface="Arial"/>
                <a:sym typeface="Arial"/>
              </a:rPr>
              <a:t>ולמי </a:t>
            </a:r>
          </a:p>
        </p:txBody>
      </p:sp>
      <p:sp>
        <p:nvSpPr>
          <p:cNvPr id="2" name="Title 1">
            <a:extLst>
              <a:ext uri="{FF2B5EF4-FFF2-40B4-BE49-F238E27FC236}">
                <a16:creationId xmlns:a16="http://schemas.microsoft.com/office/drawing/2014/main" id="{C140EB99-1437-2CDA-A266-502229E0F2B3}"/>
              </a:ext>
            </a:extLst>
          </p:cNvPr>
          <p:cNvSpPr txBox="1">
            <a:spLocks/>
          </p:cNvSpPr>
          <p:nvPr/>
        </p:nvSpPr>
        <p:spPr>
          <a:xfrm>
            <a:off x="4561646" y="1482440"/>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ar-JO" sz="6000" b="1" dirty="0" err="1">
                <a:solidFill>
                  <a:schemeClr val="bg2"/>
                </a:solidFill>
                <a:latin typeface="Arial"/>
                <a:ea typeface="Arial"/>
                <a:cs typeface="Arial"/>
                <a:sym typeface="Arial"/>
              </a:rPr>
              <a:t>ن.م.إ</a:t>
            </a:r>
            <a:r>
              <a:rPr lang="he-IL" sz="6000" b="1" dirty="0">
                <a:solidFill>
                  <a:schemeClr val="bg2"/>
                </a:solidFill>
                <a:latin typeface="Arial"/>
                <a:ea typeface="Arial"/>
                <a:cs typeface="Arial"/>
                <a:sym typeface="Arial"/>
              </a:rPr>
              <a:t> </a:t>
            </a:r>
            <a:r>
              <a:rPr lang="he-IL" sz="6000" b="1" dirty="0">
                <a:solidFill>
                  <a:schemeClr val="bg2"/>
                </a:solidFill>
                <a:latin typeface="Arial"/>
                <a:cs typeface="Arial"/>
                <a:sym typeface="Arial"/>
              </a:rPr>
              <a:t>= </a:t>
            </a:r>
            <a:r>
              <a:rPr lang="ar-JO" sz="6000" b="1" dirty="0">
                <a:solidFill>
                  <a:schemeClr val="accent6"/>
                </a:solidFill>
                <a:latin typeface="Arial"/>
                <a:cs typeface="Arial"/>
                <a:sym typeface="Arial"/>
              </a:rPr>
              <a:t>ن</a:t>
            </a:r>
            <a:r>
              <a:rPr lang="ar-JO" sz="6000" b="1" dirty="0">
                <a:solidFill>
                  <a:schemeClr val="bg2"/>
                </a:solidFill>
                <a:latin typeface="Arial"/>
                <a:cs typeface="Arial"/>
                <a:sym typeface="Arial"/>
              </a:rPr>
              <a:t>اتج </a:t>
            </a:r>
            <a:r>
              <a:rPr lang="ar-JO" sz="6000" b="1" dirty="0">
                <a:solidFill>
                  <a:schemeClr val="accent6"/>
                </a:solidFill>
                <a:latin typeface="Arial"/>
                <a:cs typeface="Arial"/>
                <a:sym typeface="Arial"/>
              </a:rPr>
              <a:t>م</a:t>
            </a:r>
            <a:r>
              <a:rPr lang="ar-JO" sz="6000" b="1" dirty="0">
                <a:solidFill>
                  <a:schemeClr val="bg2"/>
                </a:solidFill>
                <a:latin typeface="Arial"/>
                <a:cs typeface="Arial"/>
                <a:sym typeface="Arial"/>
              </a:rPr>
              <a:t>حلي </a:t>
            </a:r>
            <a:r>
              <a:rPr lang="ar-JO" sz="6000" b="1" dirty="0">
                <a:solidFill>
                  <a:schemeClr val="accent6"/>
                </a:solidFill>
                <a:latin typeface="Arial"/>
                <a:cs typeface="Arial"/>
                <a:sym typeface="Arial"/>
              </a:rPr>
              <a:t>ق</a:t>
            </a:r>
            <a:r>
              <a:rPr lang="ar-JO" sz="6000" b="1" dirty="0">
                <a:solidFill>
                  <a:schemeClr val="bg2"/>
                </a:solidFill>
                <a:latin typeface="Arial"/>
                <a:cs typeface="Arial"/>
                <a:sym typeface="Arial"/>
              </a:rPr>
              <a:t>ومي </a:t>
            </a:r>
            <a:endParaRPr lang="he-IL" sz="6000" b="1" dirty="0">
              <a:solidFill>
                <a:schemeClr val="bg2"/>
              </a:solidFill>
              <a:latin typeface="Arial"/>
              <a:cs typeface="Arial"/>
              <a:sym typeface="Arial"/>
            </a:endParaRPr>
          </a:p>
        </p:txBody>
      </p:sp>
      <p:sp>
        <p:nvSpPr>
          <p:cNvPr id="7" name="Title 1">
            <a:extLst>
              <a:ext uri="{FF2B5EF4-FFF2-40B4-BE49-F238E27FC236}">
                <a16:creationId xmlns:a16="http://schemas.microsoft.com/office/drawing/2014/main" id="{51B857DB-EE70-6423-6DE2-E0971DC6CF47}"/>
              </a:ext>
            </a:extLst>
          </p:cNvPr>
          <p:cNvSpPr txBox="1">
            <a:spLocks/>
          </p:cNvSpPr>
          <p:nvPr/>
        </p:nvSpPr>
        <p:spPr>
          <a:xfrm>
            <a:off x="3186544" y="3000493"/>
            <a:ext cx="14131637" cy="769441"/>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defRPr/>
            </a:pPr>
            <a:r>
              <a:rPr lang="ar-JO" dirty="0">
                <a:solidFill>
                  <a:schemeClr val="bg2"/>
                </a:solidFill>
                <a:latin typeface="Arial"/>
                <a:ea typeface="Arial"/>
                <a:cs typeface="Arial"/>
                <a:sym typeface="Arial"/>
              </a:rPr>
              <a:t>القيمة الإجمالية للمنتجات والخدمات التي تنتجها الدولة في السنة</a:t>
            </a:r>
            <a:endParaRPr lang="he-IL" dirty="0">
              <a:solidFill>
                <a:schemeClr val="bg2"/>
              </a:solidFill>
              <a:latin typeface="Arial"/>
              <a:ea typeface="Arial"/>
              <a:cs typeface="Arial"/>
              <a:sym typeface="Arial"/>
            </a:endParaRPr>
          </a:p>
        </p:txBody>
      </p:sp>
      <p:pic>
        <p:nvPicPr>
          <p:cNvPr id="5" name="Picture 4">
            <a:extLst>
              <a:ext uri="{FF2B5EF4-FFF2-40B4-BE49-F238E27FC236}">
                <a16:creationId xmlns:a16="http://schemas.microsoft.com/office/drawing/2014/main" id="{75D8BA17-3C3E-241B-208A-E3559CEC44B1}"/>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301926" y="4446795"/>
            <a:ext cx="12943002" cy="2872897"/>
          </a:xfrm>
          <a:prstGeom prst="rect">
            <a:avLst/>
          </a:prstGeom>
        </p:spPr>
      </p:pic>
      <p:sp>
        <p:nvSpPr>
          <p:cNvPr id="8" name="Title 1">
            <a:extLst>
              <a:ext uri="{FF2B5EF4-FFF2-40B4-BE49-F238E27FC236}">
                <a16:creationId xmlns:a16="http://schemas.microsoft.com/office/drawing/2014/main" id="{ABB1FD36-C3E6-E0E4-8675-75CC0ED9CD29}"/>
              </a:ext>
            </a:extLst>
          </p:cNvPr>
          <p:cNvSpPr txBox="1">
            <a:spLocks/>
          </p:cNvSpPr>
          <p:nvPr/>
        </p:nvSpPr>
        <p:spPr>
          <a:xfrm>
            <a:off x="1707609" y="7822082"/>
            <a:ext cx="14131637" cy="769441"/>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buClr>
                <a:srgbClr val="000000"/>
              </a:buClr>
              <a:buSzTx/>
              <a:defRPr/>
            </a:pPr>
            <a:r>
              <a:rPr lang="ar-JO" dirty="0">
                <a:solidFill>
                  <a:schemeClr val="bg2"/>
                </a:solidFill>
                <a:latin typeface="Arial"/>
                <a:ea typeface="Arial"/>
                <a:cs typeface="Arial"/>
                <a:sym typeface="Arial"/>
              </a:rPr>
              <a:t>قيمة السلع والخدمات التي تنتجها البلاد وتبيعها</a:t>
            </a:r>
            <a:endParaRPr lang="he-IL" dirty="0">
              <a:solidFill>
                <a:schemeClr val="bg2"/>
              </a:solidFill>
              <a:latin typeface="Arial"/>
              <a:ea typeface="Arial"/>
              <a:cs typeface="Arial"/>
              <a:sym typeface="Arial"/>
            </a:endParaRPr>
          </a:p>
        </p:txBody>
      </p:sp>
    </p:spTree>
    <p:extLst>
      <p:ext uri="{BB962C8B-B14F-4D97-AF65-F5344CB8AC3E}">
        <p14:creationId xmlns:p14="http://schemas.microsoft.com/office/powerpoint/2010/main" val="1505922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7E8C4-6E5E-7E01-469F-B0AE628950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059300A-1AC8-5155-0452-7AFADB33B6BA}"/>
              </a:ext>
            </a:extLst>
          </p:cNvPr>
          <p:cNvSpPr txBox="1">
            <a:spLocks/>
          </p:cNvSpPr>
          <p:nvPr/>
        </p:nvSpPr>
        <p:spPr>
          <a:xfrm>
            <a:off x="3087712" y="572603"/>
            <a:ext cx="12167993" cy="1938992"/>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buClr>
                <a:srgbClr val="000000"/>
              </a:buClr>
              <a:buSzTx/>
              <a:buFont typeface="Arial"/>
              <a:buNone/>
              <a:defRPr/>
            </a:pPr>
            <a:r>
              <a:rPr lang="he-IL" sz="6000" b="1" dirty="0">
                <a:solidFill>
                  <a:schemeClr val="bg2"/>
                </a:solidFill>
                <a:latin typeface="Arial"/>
                <a:ea typeface="Arial"/>
                <a:cs typeface="Arial"/>
                <a:sym typeface="Arial"/>
              </a:rPr>
              <a:t>מה הוא </a:t>
            </a:r>
            <a:r>
              <a:rPr lang="he-IL" sz="6000" b="1" dirty="0">
                <a:solidFill>
                  <a:schemeClr val="accent6"/>
                </a:solidFill>
                <a:latin typeface="Arial"/>
                <a:ea typeface="Arial"/>
                <a:cs typeface="Arial"/>
                <a:sym typeface="Arial"/>
              </a:rPr>
              <a:t>אל"ג</a:t>
            </a:r>
            <a:r>
              <a:rPr lang="he-IL" sz="6000" b="1" dirty="0">
                <a:solidFill>
                  <a:schemeClr val="bg2"/>
                </a:solidFill>
                <a:latin typeface="Arial"/>
                <a:ea typeface="Arial"/>
                <a:cs typeface="Arial"/>
                <a:sym typeface="Arial"/>
              </a:rPr>
              <a:t> = </a:t>
            </a:r>
            <a:r>
              <a:rPr lang="he-IL" sz="6000" b="1" dirty="0">
                <a:solidFill>
                  <a:schemeClr val="accent6"/>
                </a:solidFill>
                <a:latin typeface="Arial"/>
                <a:ea typeface="Arial"/>
                <a:cs typeface="Arial"/>
                <a:sym typeface="Arial"/>
              </a:rPr>
              <a:t>א</a:t>
            </a:r>
            <a:r>
              <a:rPr lang="he-IL" sz="6000" b="1" dirty="0">
                <a:solidFill>
                  <a:schemeClr val="bg2"/>
                </a:solidFill>
                <a:latin typeface="Arial"/>
                <a:ea typeface="Arial"/>
                <a:cs typeface="Arial"/>
                <a:sym typeface="Arial"/>
              </a:rPr>
              <a:t>ושר </a:t>
            </a:r>
            <a:r>
              <a:rPr lang="he-IL" sz="6000" b="1" dirty="0">
                <a:solidFill>
                  <a:schemeClr val="accent6"/>
                </a:solidFill>
                <a:latin typeface="Arial"/>
                <a:ea typeface="Arial"/>
                <a:cs typeface="Arial"/>
                <a:sym typeface="Arial"/>
              </a:rPr>
              <a:t>ל</a:t>
            </a:r>
            <a:r>
              <a:rPr lang="he-IL" sz="6000" b="1" dirty="0">
                <a:solidFill>
                  <a:schemeClr val="bg2"/>
                </a:solidFill>
                <a:latin typeface="Arial"/>
                <a:ea typeface="Arial"/>
                <a:cs typeface="Arial"/>
                <a:sym typeface="Arial"/>
              </a:rPr>
              <a:t>אומי </a:t>
            </a:r>
            <a:r>
              <a:rPr lang="he-IL" sz="6000" b="1" dirty="0">
                <a:solidFill>
                  <a:schemeClr val="accent6"/>
                </a:solidFill>
                <a:latin typeface="Arial"/>
                <a:ea typeface="Arial"/>
                <a:cs typeface="Arial"/>
                <a:sym typeface="Arial"/>
              </a:rPr>
              <a:t>ג</a:t>
            </a:r>
            <a:r>
              <a:rPr lang="he-IL" sz="6000" b="1" dirty="0">
                <a:solidFill>
                  <a:schemeClr val="bg2"/>
                </a:solidFill>
                <a:latin typeface="Arial"/>
                <a:ea typeface="Arial"/>
                <a:cs typeface="Arial"/>
                <a:sym typeface="Arial"/>
              </a:rPr>
              <a:t>ולמי</a:t>
            </a:r>
          </a:p>
          <a:p>
            <a:pPr>
              <a:buClr>
                <a:srgbClr val="000000"/>
              </a:buClr>
              <a:buSzTx/>
              <a:buFont typeface="Arial"/>
              <a:buNone/>
              <a:defRPr/>
            </a:pPr>
            <a:r>
              <a:rPr lang="he-IL" sz="6000" b="1" dirty="0">
                <a:solidFill>
                  <a:schemeClr val="bg2"/>
                </a:solidFill>
                <a:latin typeface="Arial"/>
                <a:ea typeface="Arial"/>
                <a:cs typeface="Arial"/>
                <a:sym typeface="Arial"/>
              </a:rPr>
              <a:t> </a:t>
            </a:r>
            <a:r>
              <a:rPr lang="ar-JO" sz="6000" b="1" dirty="0">
                <a:solidFill>
                  <a:schemeClr val="bg2"/>
                </a:solidFill>
                <a:latin typeface="Arial"/>
                <a:ea typeface="Arial"/>
                <a:cs typeface="Arial"/>
                <a:sym typeface="Arial"/>
              </a:rPr>
              <a:t>السعادة الوطنية الإجمالية</a:t>
            </a:r>
            <a:endParaRPr lang="he-IL" sz="6000" b="1" dirty="0">
              <a:solidFill>
                <a:schemeClr val="bg2"/>
              </a:solidFill>
              <a:latin typeface="Arial"/>
              <a:ea typeface="Arial"/>
              <a:cs typeface="Arial"/>
              <a:sym typeface="Arial"/>
            </a:endParaRPr>
          </a:p>
        </p:txBody>
      </p:sp>
      <p:sp>
        <p:nvSpPr>
          <p:cNvPr id="12" name="Title 1">
            <a:extLst>
              <a:ext uri="{FF2B5EF4-FFF2-40B4-BE49-F238E27FC236}">
                <a16:creationId xmlns:a16="http://schemas.microsoft.com/office/drawing/2014/main" id="{5470EA65-7938-3F49-AEB9-AAF23111FD05}"/>
              </a:ext>
            </a:extLst>
          </p:cNvPr>
          <p:cNvSpPr txBox="1">
            <a:spLocks/>
          </p:cNvSpPr>
          <p:nvPr/>
        </p:nvSpPr>
        <p:spPr>
          <a:xfrm>
            <a:off x="2313709" y="2835176"/>
            <a:ext cx="13716000" cy="2308324"/>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rtl="1">
              <a:buClr>
                <a:srgbClr val="000000"/>
              </a:buClr>
              <a:buSzTx/>
              <a:defRPr/>
            </a:pPr>
            <a:r>
              <a:rPr lang="ar-JO" sz="4800" dirty="0">
                <a:solidFill>
                  <a:schemeClr val="bg2"/>
                </a:solidFill>
                <a:latin typeface="Arial"/>
                <a:ea typeface="Arial"/>
                <a:cs typeface="Arial"/>
                <a:sym typeface="Arial"/>
              </a:rPr>
              <a:t>هذا مقياس يفحص مدى جودة عيش الناس في بلد معين
الصحة، الرعاية الاجتماعية، العلاقات الاجتماعية والرفاهية 
ليس فقط من أجل المال</a:t>
            </a:r>
            <a:endParaRPr lang="he-IL" sz="4800" dirty="0">
              <a:solidFill>
                <a:schemeClr val="bg2"/>
              </a:solidFill>
              <a:latin typeface="Arial"/>
              <a:ea typeface="Arial"/>
              <a:cs typeface="Arial"/>
              <a:sym typeface="Arial"/>
            </a:endParaRPr>
          </a:p>
        </p:txBody>
      </p:sp>
      <p:pic>
        <p:nvPicPr>
          <p:cNvPr id="14" name="Picture 13">
            <a:extLst>
              <a:ext uri="{FF2B5EF4-FFF2-40B4-BE49-F238E27FC236}">
                <a16:creationId xmlns:a16="http://schemas.microsoft.com/office/drawing/2014/main" id="{8F58DCDF-82AD-1638-F8C4-A50B9922803B}"/>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p:blipFill>
        <p:spPr>
          <a:xfrm>
            <a:off x="4904509" y="4929960"/>
            <a:ext cx="7176655" cy="4784437"/>
          </a:xfrm>
          <a:prstGeom prst="rect">
            <a:avLst/>
          </a:prstGeom>
        </p:spPr>
      </p:pic>
    </p:spTree>
    <p:extLst>
      <p:ext uri="{BB962C8B-B14F-4D97-AF65-F5344CB8AC3E}">
        <p14:creationId xmlns:p14="http://schemas.microsoft.com/office/powerpoint/2010/main" val="555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C87FBC8-6A3B-B241-A406-58C3C813BF3C}"/>
              </a:ext>
            </a:extLst>
          </p:cNvPr>
          <p:cNvSpPr txBox="1">
            <a:spLocks/>
          </p:cNvSpPr>
          <p:nvPr/>
        </p:nvSpPr>
        <p:spPr>
          <a:xfrm>
            <a:off x="7110882" y="523838"/>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he-IL" sz="6000" b="1" dirty="0">
                <a:solidFill>
                  <a:schemeClr val="bg2"/>
                </a:solidFill>
                <a:latin typeface="Arial"/>
                <a:ea typeface="Arial"/>
                <a:cs typeface="Arial"/>
                <a:sym typeface="Arial"/>
              </a:rPr>
              <a:t>אל"ג או תל"ג</a:t>
            </a:r>
          </a:p>
        </p:txBody>
      </p:sp>
      <p:sp>
        <p:nvSpPr>
          <p:cNvPr id="25" name="Title 1">
            <a:extLst>
              <a:ext uri="{FF2B5EF4-FFF2-40B4-BE49-F238E27FC236}">
                <a16:creationId xmlns:a16="http://schemas.microsoft.com/office/drawing/2014/main" id="{A403113F-B2BA-98F4-8CB8-22265C2EF553}"/>
              </a:ext>
            </a:extLst>
          </p:cNvPr>
          <p:cNvSpPr txBox="1">
            <a:spLocks/>
          </p:cNvSpPr>
          <p:nvPr/>
        </p:nvSpPr>
        <p:spPr>
          <a:xfrm>
            <a:off x="3287028" y="1441284"/>
            <a:ext cx="12167993" cy="769441"/>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buClr>
                <a:srgbClr val="000000"/>
              </a:buClr>
              <a:buSzTx/>
              <a:defRPr/>
            </a:pPr>
            <a:r>
              <a:rPr lang="ar-JO" dirty="0">
                <a:solidFill>
                  <a:schemeClr val="bg2"/>
                </a:solidFill>
                <a:latin typeface="Arial"/>
                <a:ea typeface="Arial"/>
                <a:cs typeface="Arial"/>
                <a:sym typeface="Arial"/>
              </a:rPr>
              <a:t>ما الذي يتحسن مع كل فعالية؟</a:t>
            </a:r>
            <a:endParaRPr lang="he-IL" dirty="0">
              <a:solidFill>
                <a:schemeClr val="bg2"/>
              </a:solidFill>
              <a:latin typeface="Arial"/>
              <a:ea typeface="Arial"/>
              <a:cs typeface="Arial"/>
              <a:sym typeface="Arial"/>
            </a:endParaRPr>
          </a:p>
        </p:txBody>
      </p:sp>
      <p:sp>
        <p:nvSpPr>
          <p:cNvPr id="13" name="TextBox 12">
            <a:extLst>
              <a:ext uri="{FF2B5EF4-FFF2-40B4-BE49-F238E27FC236}">
                <a16:creationId xmlns:a16="http://schemas.microsoft.com/office/drawing/2014/main" id="{EA822C14-CFD4-6315-4A21-EFB92D59AEF8}"/>
              </a:ext>
            </a:extLst>
          </p:cNvPr>
          <p:cNvSpPr txBox="1"/>
          <p:nvPr/>
        </p:nvSpPr>
        <p:spPr>
          <a:xfrm>
            <a:off x="4900806" y="2632364"/>
            <a:ext cx="12167993"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ar-JO" sz="3000" dirty="0"/>
              <a:t>تم افتتاح مصنع جديد ينتج العديد من المنتجات</a:t>
            </a:r>
            <a:endParaRPr lang="he-IL" sz="3000" dirty="0"/>
          </a:p>
        </p:txBody>
      </p:sp>
      <p:sp>
        <p:nvSpPr>
          <p:cNvPr id="19" name="TextBox 18">
            <a:extLst>
              <a:ext uri="{FF2B5EF4-FFF2-40B4-BE49-F238E27FC236}">
                <a16:creationId xmlns:a16="http://schemas.microsoft.com/office/drawing/2014/main" id="{70B3E704-37B9-A0E8-92BC-D2E908E87EF5}"/>
              </a:ext>
            </a:extLst>
          </p:cNvPr>
          <p:cNvSpPr txBox="1"/>
          <p:nvPr/>
        </p:nvSpPr>
        <p:spPr>
          <a:xfrm>
            <a:off x="1219201" y="2632364"/>
            <a:ext cx="3131126"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תל"ג</a:t>
            </a:r>
          </a:p>
        </p:txBody>
      </p:sp>
      <p:sp>
        <p:nvSpPr>
          <p:cNvPr id="14" name="TextBox 13">
            <a:extLst>
              <a:ext uri="{FF2B5EF4-FFF2-40B4-BE49-F238E27FC236}">
                <a16:creationId xmlns:a16="http://schemas.microsoft.com/office/drawing/2014/main" id="{5D86E192-ADA2-7D03-3077-628DEFDF66E5}"/>
              </a:ext>
            </a:extLst>
          </p:cNvPr>
          <p:cNvSpPr txBox="1"/>
          <p:nvPr/>
        </p:nvSpPr>
        <p:spPr>
          <a:xfrm>
            <a:off x="4900806" y="3917089"/>
            <a:ext cx="12108879"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ar-JO" sz="3000" dirty="0"/>
              <a:t>تم إنشاء حديقة عامة كبيرة في الحي</a:t>
            </a:r>
            <a:endParaRPr lang="he-IL" sz="3000" dirty="0"/>
          </a:p>
        </p:txBody>
      </p:sp>
      <p:sp>
        <p:nvSpPr>
          <p:cNvPr id="20" name="TextBox 19">
            <a:extLst>
              <a:ext uri="{FF2B5EF4-FFF2-40B4-BE49-F238E27FC236}">
                <a16:creationId xmlns:a16="http://schemas.microsoft.com/office/drawing/2014/main" id="{23FCFBA0-D5D7-32F4-0B8D-EE2989DA938E}"/>
              </a:ext>
            </a:extLst>
          </p:cNvPr>
          <p:cNvSpPr txBox="1"/>
          <p:nvPr/>
        </p:nvSpPr>
        <p:spPr>
          <a:xfrm>
            <a:off x="1219201" y="3917089"/>
            <a:ext cx="3131126"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אל"ג</a:t>
            </a:r>
          </a:p>
        </p:txBody>
      </p:sp>
      <p:sp>
        <p:nvSpPr>
          <p:cNvPr id="15" name="TextBox 14">
            <a:extLst>
              <a:ext uri="{FF2B5EF4-FFF2-40B4-BE49-F238E27FC236}">
                <a16:creationId xmlns:a16="http://schemas.microsoft.com/office/drawing/2014/main" id="{D6B54F7B-B244-F8CE-6A75-9AE361ED90ED}"/>
              </a:ext>
            </a:extLst>
          </p:cNvPr>
          <p:cNvSpPr txBox="1"/>
          <p:nvPr/>
        </p:nvSpPr>
        <p:spPr>
          <a:xfrm>
            <a:off x="4900806" y="5012706"/>
            <a:ext cx="12167993"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ar-JO" sz="3000" dirty="0"/>
              <a:t>الناس يشترون هواتف جديدة أكثر</a:t>
            </a:r>
            <a:endParaRPr lang="he-IL" sz="3000" dirty="0"/>
          </a:p>
        </p:txBody>
      </p:sp>
      <p:sp>
        <p:nvSpPr>
          <p:cNvPr id="21" name="TextBox 20">
            <a:extLst>
              <a:ext uri="{FF2B5EF4-FFF2-40B4-BE49-F238E27FC236}">
                <a16:creationId xmlns:a16="http://schemas.microsoft.com/office/drawing/2014/main" id="{03D6778B-07B6-051D-DA2A-E6B0E25F3593}"/>
              </a:ext>
            </a:extLst>
          </p:cNvPr>
          <p:cNvSpPr txBox="1"/>
          <p:nvPr/>
        </p:nvSpPr>
        <p:spPr>
          <a:xfrm>
            <a:off x="1219201" y="5012706"/>
            <a:ext cx="3131126"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תל"ג</a:t>
            </a:r>
          </a:p>
        </p:txBody>
      </p:sp>
      <p:sp>
        <p:nvSpPr>
          <p:cNvPr id="16" name="TextBox 15">
            <a:extLst>
              <a:ext uri="{FF2B5EF4-FFF2-40B4-BE49-F238E27FC236}">
                <a16:creationId xmlns:a16="http://schemas.microsoft.com/office/drawing/2014/main" id="{FB804869-3461-A4DD-96E1-5FE7A39E0CAA}"/>
              </a:ext>
            </a:extLst>
          </p:cNvPr>
          <p:cNvSpPr txBox="1"/>
          <p:nvPr/>
        </p:nvSpPr>
        <p:spPr>
          <a:xfrm>
            <a:off x="4900806" y="6084789"/>
            <a:ext cx="12167993"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ar-JO" sz="3000" dirty="0"/>
              <a:t>متوسط العمر المتوقع في البلد</a:t>
            </a:r>
            <a:endParaRPr lang="he-IL" sz="3000" dirty="0"/>
          </a:p>
        </p:txBody>
      </p:sp>
      <p:sp>
        <p:nvSpPr>
          <p:cNvPr id="22" name="TextBox 21">
            <a:extLst>
              <a:ext uri="{FF2B5EF4-FFF2-40B4-BE49-F238E27FC236}">
                <a16:creationId xmlns:a16="http://schemas.microsoft.com/office/drawing/2014/main" id="{10FB61DE-284F-0952-5FD6-C6C218B5F490}"/>
              </a:ext>
            </a:extLst>
          </p:cNvPr>
          <p:cNvSpPr txBox="1"/>
          <p:nvPr/>
        </p:nvSpPr>
        <p:spPr>
          <a:xfrm>
            <a:off x="1219201" y="6108323"/>
            <a:ext cx="3131126"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אל"ג</a:t>
            </a:r>
          </a:p>
        </p:txBody>
      </p:sp>
      <p:sp>
        <p:nvSpPr>
          <p:cNvPr id="17" name="TextBox 16">
            <a:extLst>
              <a:ext uri="{FF2B5EF4-FFF2-40B4-BE49-F238E27FC236}">
                <a16:creationId xmlns:a16="http://schemas.microsoft.com/office/drawing/2014/main" id="{89B42E5C-A3AB-DA01-F3CF-30D0711CBDF9}"/>
              </a:ext>
            </a:extLst>
          </p:cNvPr>
          <p:cNvSpPr txBox="1"/>
          <p:nvPr/>
        </p:nvSpPr>
        <p:spPr>
          <a:xfrm>
            <a:off x="4900806" y="7156872"/>
            <a:ext cx="12167993"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ar-JO" sz="3000" dirty="0"/>
              <a:t>تم افتتاح مستشفى جديد يوظف موظفين ويحسن الصحة</a:t>
            </a:r>
            <a:endParaRPr lang="he-IL" sz="3000" dirty="0"/>
          </a:p>
        </p:txBody>
      </p:sp>
      <p:sp>
        <p:nvSpPr>
          <p:cNvPr id="23" name="TextBox 22">
            <a:extLst>
              <a:ext uri="{FF2B5EF4-FFF2-40B4-BE49-F238E27FC236}">
                <a16:creationId xmlns:a16="http://schemas.microsoft.com/office/drawing/2014/main" id="{9EBB1232-6DAA-F960-191D-C029DB038DB6}"/>
              </a:ext>
            </a:extLst>
          </p:cNvPr>
          <p:cNvSpPr txBox="1"/>
          <p:nvPr/>
        </p:nvSpPr>
        <p:spPr>
          <a:xfrm>
            <a:off x="1219201" y="7188370"/>
            <a:ext cx="3131126"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תל"ג וא"ג</a:t>
            </a:r>
          </a:p>
        </p:txBody>
      </p:sp>
      <p:sp>
        <p:nvSpPr>
          <p:cNvPr id="18" name="TextBox 17">
            <a:extLst>
              <a:ext uri="{FF2B5EF4-FFF2-40B4-BE49-F238E27FC236}">
                <a16:creationId xmlns:a16="http://schemas.microsoft.com/office/drawing/2014/main" id="{E5CFBBD0-0579-6E0A-99DB-DE5ABCB0A224}"/>
              </a:ext>
            </a:extLst>
          </p:cNvPr>
          <p:cNvSpPr txBox="1"/>
          <p:nvPr/>
        </p:nvSpPr>
        <p:spPr>
          <a:xfrm>
            <a:off x="4900806" y="8228955"/>
            <a:ext cx="12167993"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ar-JO" sz="3000" dirty="0"/>
              <a:t>الناس يعملون لساعات أكثر ويكسبون أكثر، لكن بالكاد لديهم وقت للعائلة</a:t>
            </a:r>
            <a:endParaRPr lang="he-IL" sz="3000" dirty="0"/>
          </a:p>
        </p:txBody>
      </p:sp>
      <p:sp>
        <p:nvSpPr>
          <p:cNvPr id="24" name="TextBox 23">
            <a:extLst>
              <a:ext uri="{FF2B5EF4-FFF2-40B4-BE49-F238E27FC236}">
                <a16:creationId xmlns:a16="http://schemas.microsoft.com/office/drawing/2014/main" id="{1AFF675A-BC0B-B366-67AE-7A506EB9DCB2}"/>
              </a:ext>
            </a:extLst>
          </p:cNvPr>
          <p:cNvSpPr txBox="1"/>
          <p:nvPr/>
        </p:nvSpPr>
        <p:spPr>
          <a:xfrm>
            <a:off x="1219201" y="8228955"/>
            <a:ext cx="3131126" cy="1015663"/>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תל"ג עולה אל"ג לא בהכרח</a:t>
            </a:r>
          </a:p>
        </p:txBody>
      </p:sp>
    </p:spTree>
    <p:extLst>
      <p:ext uri="{BB962C8B-B14F-4D97-AF65-F5344CB8AC3E}">
        <p14:creationId xmlns:p14="http://schemas.microsoft.com/office/powerpoint/2010/main" val="144730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1000"/>
                                        <p:tgtEl>
                                          <p:spTgt spid="23"/>
                                        </p:tgtEl>
                                      </p:cBhvr>
                                    </p:animEffect>
                                    <p:anim calcmode="lin" valueType="num">
                                      <p:cBhvr>
                                        <p:cTn id="71" dur="1000" fill="hold"/>
                                        <p:tgtEl>
                                          <p:spTgt spid="23"/>
                                        </p:tgtEl>
                                        <p:attrNameLst>
                                          <p:attrName>ppt_x</p:attrName>
                                        </p:attrNameLst>
                                      </p:cBhvr>
                                      <p:tavLst>
                                        <p:tav tm="0">
                                          <p:val>
                                            <p:strVal val="#ppt_x"/>
                                          </p:val>
                                        </p:tav>
                                        <p:tav tm="100000">
                                          <p:val>
                                            <p:strVal val="#ppt_x"/>
                                          </p:val>
                                        </p:tav>
                                      </p:tavLst>
                                    </p:anim>
                                    <p:anim calcmode="lin" valueType="num">
                                      <p:cBhvr>
                                        <p:cTn id="7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14" grpId="0" animBg="1"/>
      <p:bldP spid="20" grpId="0" animBg="1"/>
      <p:bldP spid="15" grpId="0" animBg="1"/>
      <p:bldP spid="21" grpId="0" animBg="1"/>
      <p:bldP spid="16" grpId="0" animBg="1"/>
      <p:bldP spid="22" grpId="0" animBg="1"/>
      <p:bldP spid="17" grpId="0" animBg="1"/>
      <p:bldP spid="23" grpId="0" animBg="1"/>
      <p:bldP spid="18"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0863A03-19A8-CFB4-1833-A0B07957ADE0}"/>
              </a:ext>
            </a:extLst>
          </p:cNvPr>
          <p:cNvSpPr txBox="1">
            <a:spLocks/>
          </p:cNvSpPr>
          <p:nvPr/>
        </p:nvSpPr>
        <p:spPr>
          <a:xfrm>
            <a:off x="7110882" y="523838"/>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he-IL" sz="6000" b="1" dirty="0">
                <a:solidFill>
                  <a:schemeClr val="bg2"/>
                </a:solidFill>
                <a:latin typeface="Arial"/>
                <a:ea typeface="Arial"/>
                <a:cs typeface="Arial"/>
                <a:sym typeface="Arial"/>
              </a:rPr>
              <a:t>אל"ג או תל"ג</a:t>
            </a:r>
          </a:p>
        </p:txBody>
      </p:sp>
      <p:sp>
        <p:nvSpPr>
          <p:cNvPr id="6" name="Title 1">
            <a:extLst>
              <a:ext uri="{FF2B5EF4-FFF2-40B4-BE49-F238E27FC236}">
                <a16:creationId xmlns:a16="http://schemas.microsoft.com/office/drawing/2014/main" id="{FCC2A7DF-9029-AB85-DD05-EF91C6E09685}"/>
              </a:ext>
            </a:extLst>
          </p:cNvPr>
          <p:cNvSpPr txBox="1">
            <a:spLocks/>
          </p:cNvSpPr>
          <p:nvPr/>
        </p:nvSpPr>
        <p:spPr>
          <a:xfrm>
            <a:off x="10707987" y="2091482"/>
            <a:ext cx="5527964" cy="7076489"/>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nSpc>
                <a:spcPct val="150000"/>
              </a:lnSpc>
              <a:buClr>
                <a:srgbClr val="000000"/>
              </a:buClr>
              <a:buSzTx/>
              <a:defRPr/>
            </a:pPr>
            <a:r>
              <a:rPr lang="ar-JO" dirty="0">
                <a:solidFill>
                  <a:schemeClr val="bg2"/>
                </a:solidFill>
                <a:latin typeface="Arial"/>
                <a:ea typeface="Arial"/>
                <a:cs typeface="Arial"/>
                <a:sym typeface="Arial"/>
              </a:rPr>
              <a:t>إذا تم شراء المزيد والمزيد من المنتجات في البلاد (ارتفاع الناتج المحلي الإجمالي)، فهل يعني ذلك بالضرورة أن السكان أصبحوا أكثر سعادة؟ (ارتفاع السعادة الوطنية الإجمالية )</a:t>
            </a:r>
            <a:endParaRPr lang="he-IL" dirty="0">
              <a:solidFill>
                <a:schemeClr val="bg2"/>
              </a:solidFill>
              <a:latin typeface="Arial"/>
              <a:ea typeface="Arial"/>
              <a:cs typeface="Arial"/>
              <a:sym typeface="Arial"/>
            </a:endParaRPr>
          </a:p>
        </p:txBody>
      </p:sp>
      <p:pic>
        <p:nvPicPr>
          <p:cNvPr id="8" name="Picture 7">
            <a:extLst>
              <a:ext uri="{FF2B5EF4-FFF2-40B4-BE49-F238E27FC236}">
                <a16:creationId xmlns:a16="http://schemas.microsoft.com/office/drawing/2014/main" id="{17701198-6227-A7F2-1403-A7ABB4A481C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54960" y="3158836"/>
            <a:ext cx="6589040" cy="49417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27903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354003-C027-CBE5-E40A-5D90B7DD967F}"/>
              </a:ext>
            </a:extLst>
          </p:cNvPr>
          <p:cNvSpPr txBox="1">
            <a:spLocks/>
          </p:cNvSpPr>
          <p:nvPr/>
        </p:nvSpPr>
        <p:spPr>
          <a:xfrm>
            <a:off x="6445864" y="829012"/>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ar-JO" sz="6000" b="1" dirty="0">
                <a:solidFill>
                  <a:schemeClr val="bg2"/>
                </a:solidFill>
                <a:latin typeface="Arial"/>
                <a:ea typeface="Arial"/>
                <a:cs typeface="Arial"/>
                <a:sym typeface="Arial"/>
              </a:rPr>
              <a:t>ما بين </a:t>
            </a:r>
            <a:r>
              <a:rPr lang="he-IL" sz="6000" b="1" dirty="0">
                <a:solidFill>
                  <a:schemeClr val="bg2"/>
                </a:solidFill>
                <a:latin typeface="Arial"/>
                <a:ea typeface="Arial"/>
                <a:cs typeface="Arial"/>
                <a:sym typeface="Arial"/>
              </a:rPr>
              <a:t>תל"ג </a:t>
            </a:r>
            <a:r>
              <a:rPr lang="he-IL" sz="6000" b="1" dirty="0" err="1">
                <a:solidFill>
                  <a:schemeClr val="bg2"/>
                </a:solidFill>
                <a:latin typeface="Arial"/>
                <a:ea typeface="Arial"/>
                <a:cs typeface="Arial"/>
                <a:sym typeface="Arial"/>
              </a:rPr>
              <a:t>ואל"ג</a:t>
            </a:r>
            <a:endParaRPr lang="he-IL" sz="6000" b="1" dirty="0">
              <a:solidFill>
                <a:schemeClr val="bg2"/>
              </a:solidFill>
              <a:latin typeface="Arial"/>
              <a:ea typeface="Arial"/>
              <a:cs typeface="Arial"/>
              <a:sym typeface="Arial"/>
            </a:endParaRPr>
          </a:p>
        </p:txBody>
      </p:sp>
      <p:sp>
        <p:nvSpPr>
          <p:cNvPr id="13" name="TextBox 12">
            <a:extLst>
              <a:ext uri="{FF2B5EF4-FFF2-40B4-BE49-F238E27FC236}">
                <a16:creationId xmlns:a16="http://schemas.microsoft.com/office/drawing/2014/main" id="{BE810BF4-8916-DD70-2E11-3356A317C328}"/>
              </a:ext>
            </a:extLst>
          </p:cNvPr>
          <p:cNvSpPr txBox="1"/>
          <p:nvPr/>
        </p:nvSpPr>
        <p:spPr>
          <a:xfrm>
            <a:off x="11319166" y="4044039"/>
            <a:ext cx="5223160" cy="3279424"/>
          </a:xfrm>
          <a:prstGeom prst="rect">
            <a:avLst/>
          </a:prstGeom>
          <a:noFill/>
        </p:spPr>
        <p:txBody>
          <a:bodyPr wrap="square">
            <a:spAutoFit/>
          </a:bodyPr>
          <a:lstStyle/>
          <a:p>
            <a:pPr algn="ctr" rtl="1">
              <a:lnSpc>
                <a:spcPct val="150000"/>
              </a:lnSpc>
            </a:pPr>
            <a:r>
              <a:rPr lang="ar-JO" sz="4800" dirty="0">
                <a:solidFill>
                  <a:schemeClr val="bg2"/>
                </a:solidFill>
              </a:rPr>
              <a:t>ما هو جيد للاقتصاد ليس بالضرورة جيدا للسعادة وجودة الحياة</a:t>
            </a:r>
            <a:endParaRPr lang="he-IL" sz="4800" dirty="0">
              <a:solidFill>
                <a:schemeClr val="bg2"/>
              </a:solidFill>
            </a:endParaRPr>
          </a:p>
        </p:txBody>
      </p:sp>
      <p:pic>
        <p:nvPicPr>
          <p:cNvPr id="7" name="Picture 6">
            <a:extLst>
              <a:ext uri="{FF2B5EF4-FFF2-40B4-BE49-F238E27FC236}">
                <a16:creationId xmlns:a16="http://schemas.microsoft.com/office/drawing/2014/main" id="{08CC9039-0271-4270-E184-47B6C909E64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31381" y="3574473"/>
            <a:ext cx="6338840" cy="47541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483867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21"/>
          <p:cNvSpPr txBox="1">
            <a:spLocks noGrp="1"/>
          </p:cNvSpPr>
          <p:nvPr>
            <p:ph type="title" idx="4294967295"/>
          </p:nvPr>
        </p:nvSpPr>
        <p:spPr>
          <a:xfrm>
            <a:off x="3285784" y="963256"/>
            <a:ext cx="12295859" cy="947952"/>
          </a:xfrm>
          <a:prstGeom prst="rect">
            <a:avLst/>
          </a:prstGeom>
          <a:noFill/>
          <a:ln>
            <a:noFill/>
          </a:ln>
        </p:spPr>
        <p:txBody>
          <a:bodyPr spcFirstLastPara="1" wrap="square" lIns="0" tIns="0" rIns="0" bIns="0" anchor="t" anchorCtr="0">
            <a:spAutoFit/>
          </a:bodyPr>
          <a:lstStyle/>
          <a:p>
            <a:pPr lvl="0" rtl="1">
              <a:lnSpc>
                <a:spcPct val="140000"/>
              </a:lnSpc>
              <a:buClr>
                <a:srgbClr val="59503F"/>
              </a:buClr>
              <a:buSzPts val="5405"/>
            </a:pPr>
            <a:r>
              <a:rPr lang="ar-JO" dirty="0">
                <a:latin typeface="Arial" panose="020B0604020202020204" pitchFamily="34" charset="0"/>
                <a:cs typeface="Arial" panose="020B0604020202020204" pitchFamily="34" charset="0"/>
              </a:rPr>
              <a:t>لنتحقق! ما مدى سعادتك حقا؟</a:t>
            </a:r>
            <a:endParaRPr dirty="0">
              <a:latin typeface="Arial" panose="020B0604020202020204" pitchFamily="34" charset="0"/>
              <a:cs typeface="Arial" panose="020B0604020202020204" pitchFamily="34" charset="0"/>
            </a:endParaRPr>
          </a:p>
        </p:txBody>
      </p:sp>
      <p:sp>
        <p:nvSpPr>
          <p:cNvPr id="395" name="Google Shape;395;p21">
            <a:extLst>
              <a:ext uri="{C183D7F6-B498-43B3-948B-1728B52AA6E4}">
                <adec:decorative xmlns:adec="http://schemas.microsoft.com/office/drawing/2017/decorative" val="1"/>
              </a:ext>
            </a:extLst>
          </p:cNvPr>
          <p:cNvSpPr/>
          <p:nvPr/>
        </p:nvSpPr>
        <p:spPr>
          <a:xfrm>
            <a:off x="10208040" y="3959818"/>
            <a:ext cx="3090529" cy="3729145"/>
          </a:xfrm>
          <a:custGeom>
            <a:avLst/>
            <a:gdLst/>
            <a:ahLst/>
            <a:cxnLst/>
            <a:rect l="l" t="t" r="r" b="b"/>
            <a:pathLst>
              <a:path w="3090529" h="3729145" extrusionOk="0">
                <a:moveTo>
                  <a:pt x="0" y="0"/>
                </a:moveTo>
                <a:lnTo>
                  <a:pt x="3090528" y="0"/>
                </a:lnTo>
                <a:lnTo>
                  <a:pt x="3090528" y="3729144"/>
                </a:lnTo>
                <a:lnTo>
                  <a:pt x="0" y="3729144"/>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396" name="Google Shape;396;p21"/>
          <p:cNvSpPr txBox="1"/>
          <p:nvPr/>
        </p:nvSpPr>
        <p:spPr>
          <a:xfrm>
            <a:off x="2168476" y="4558674"/>
            <a:ext cx="5911486" cy="2154436"/>
          </a:xfrm>
          <a:prstGeom prst="rect">
            <a:avLst/>
          </a:prstGeom>
          <a:noFill/>
          <a:ln>
            <a:noFill/>
          </a:ln>
        </p:spPr>
        <p:txBody>
          <a:bodyPr spcFirstLastPara="1" wrap="square" lIns="0" tIns="0" rIns="0" bIns="0" anchor="t" anchorCtr="0">
            <a:spAutoFit/>
          </a:bodyPr>
          <a:lstStyle/>
          <a:p>
            <a:pPr lvl="0" algn="ctr" rtl="1">
              <a:lnSpc>
                <a:spcPct val="140000"/>
              </a:lnSpc>
              <a:buSzPts val="5000"/>
              <a:defRPr/>
            </a:pPr>
            <a:r>
              <a:rPr lang="ar-JO" sz="5000" dirty="0">
                <a:solidFill>
                  <a:srgbClr val="59503F"/>
                </a:solidFill>
                <a:latin typeface="Arial" panose="020B0604020202020204" pitchFamily="34" charset="0"/>
                <a:ea typeface="Rubik"/>
                <a:cs typeface="Arial" panose="020B0604020202020204" pitchFamily="34" charset="0"/>
                <a:sym typeface="Rubik"/>
              </a:rPr>
              <a:t>ما هو الرقم الذي حصلت عليه في "نتيجة السعادة"؟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7" name="Google Shape;397;p21"/>
          <p:cNvSpPr txBox="1"/>
          <p:nvPr/>
        </p:nvSpPr>
        <p:spPr>
          <a:xfrm>
            <a:off x="1608127" y="8445838"/>
            <a:ext cx="15651171" cy="914738"/>
          </a:xfrm>
          <a:prstGeom prst="rect">
            <a:avLst/>
          </a:prstGeom>
          <a:noFill/>
          <a:ln>
            <a:noFill/>
          </a:ln>
        </p:spPr>
        <p:txBody>
          <a:bodyPr spcFirstLastPara="1" wrap="square" lIns="0" tIns="0" rIns="0" bIns="0" anchor="t" anchorCtr="0">
            <a:spAutoFit/>
          </a:bodyPr>
          <a:lstStyle/>
          <a:p>
            <a:pPr lvl="0" algn="ctr" rtl="1">
              <a:lnSpc>
                <a:spcPct val="140014"/>
              </a:lnSpc>
              <a:buSzPts val="4246"/>
              <a:defRPr/>
            </a:pPr>
            <a:r>
              <a:rPr lang="ar-JO" sz="4246" dirty="0">
                <a:solidFill>
                  <a:srgbClr val="59503F"/>
                </a:solidFill>
                <a:latin typeface="Arial" panose="020B0604020202020204" pitchFamily="34" charset="0"/>
                <a:ea typeface="Rubik"/>
                <a:cs typeface="Arial" panose="020B0604020202020204" pitchFamily="34" charset="0"/>
                <a:sym typeface="Rubik"/>
              </a:rPr>
              <a:t>المتوسط العالمي للنقاط: يتراوح حول 5.5 نقطة! ما هو وضعك؟</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A70EDA-6400-FA4A-B3D0-2200E2D61589}"/>
              </a:ext>
            </a:extLst>
          </p:cNvPr>
          <p:cNvSpPr txBox="1">
            <a:spLocks noGrp="1"/>
          </p:cNvSpPr>
          <p:nvPr>
            <p:ph type="title" idx="4294967295"/>
          </p:nvPr>
        </p:nvSpPr>
        <p:spPr>
          <a:xfrm>
            <a:off x="7592290" y="1119352"/>
            <a:ext cx="5938611"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l">
              <a:buClr>
                <a:srgbClr val="000000"/>
              </a:buClr>
              <a:buSzTx/>
              <a:defRPr/>
            </a:pPr>
            <a:r>
              <a:rPr lang="ar-JO" sz="6000" b="1" dirty="0">
                <a:solidFill>
                  <a:schemeClr val="bg2"/>
                </a:solidFill>
                <a:latin typeface="Arial"/>
                <a:ea typeface="Arial"/>
                <a:cs typeface="Arial"/>
                <a:sym typeface="Arial"/>
              </a:rPr>
              <a:t>علم النفس الاستهلاكي</a:t>
            </a:r>
            <a:endParaRPr kumimoji="0" lang="he-IL" sz="6000" b="1" i="0" u="none" strike="noStrike" kern="0" cap="none" spc="0" normalizeH="0" baseline="0" noProof="0" dirty="0">
              <a:ln>
                <a:noFill/>
              </a:ln>
              <a:solidFill>
                <a:schemeClr val="bg2"/>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282D1E3A-D079-FE7B-3F8A-98B6A5FFECF9}"/>
              </a:ext>
            </a:extLst>
          </p:cNvPr>
          <p:cNvSpPr txBox="1"/>
          <p:nvPr/>
        </p:nvSpPr>
        <p:spPr>
          <a:xfrm>
            <a:off x="7592290" y="3844863"/>
            <a:ext cx="8894619" cy="5461239"/>
          </a:xfrm>
          <a:prstGeom prst="rect">
            <a:avLst/>
          </a:prstGeom>
          <a:noFill/>
        </p:spPr>
        <p:txBody>
          <a:bodyPr wrap="square">
            <a:spAutoFit/>
          </a:bodyPr>
          <a:lstStyle/>
          <a:p>
            <a:pPr algn="ctr">
              <a:lnSpc>
                <a:spcPct val="150000"/>
              </a:lnSpc>
              <a:defRPr/>
            </a:pPr>
            <a:r>
              <a:rPr lang="ar-JO" sz="6000" b="1" dirty="0">
                <a:solidFill>
                  <a:schemeClr val="accent6"/>
                </a:solidFill>
                <a:sym typeface="Calibri"/>
              </a:rPr>
              <a:t>قراراتنا الشرائية </a:t>
            </a:r>
            <a:r>
              <a:rPr lang="ar-JO" sz="6000" b="1" dirty="0">
                <a:solidFill>
                  <a:schemeClr val="bg2"/>
                </a:solidFill>
                <a:sym typeface="Calibri"/>
              </a:rPr>
              <a:t>تتأثر بعوامل عديدة. وكلما فهمنا هذه العوامل أكثر، أصبحنا قادرين على اتخاذ قرارات شراء أفضل.</a:t>
            </a:r>
            <a:endParaRPr lang="he-IL" sz="6000" b="1" dirty="0">
              <a:solidFill>
                <a:schemeClr val="bg2"/>
              </a:solidFill>
              <a:sym typeface="Calibri"/>
            </a:endParaRPr>
          </a:p>
        </p:txBody>
      </p:sp>
      <p:pic>
        <p:nvPicPr>
          <p:cNvPr id="4" name="תמונה 3">
            <a:extLst>
              <a:ext uri="{FF2B5EF4-FFF2-40B4-BE49-F238E27FC236}">
                <a16:creationId xmlns:a16="http://schemas.microsoft.com/office/drawing/2014/main" id="{90DD06E8-7845-3C28-D755-DE6AE34A7BE6}"/>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71933" y="2725511"/>
            <a:ext cx="5155548" cy="6442137"/>
          </a:xfrm>
          <a:prstGeom prst="rect">
            <a:avLst/>
          </a:prstGeom>
        </p:spPr>
      </p:pic>
    </p:spTree>
    <p:extLst>
      <p:ext uri="{BB962C8B-B14F-4D97-AF65-F5344CB8AC3E}">
        <p14:creationId xmlns:p14="http://schemas.microsoft.com/office/powerpoint/2010/main" val="3402114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9C056B-74BE-0160-6736-06A44B199070}"/>
              </a:ext>
            </a:extLst>
          </p:cNvPr>
          <p:cNvSpPr txBox="1"/>
          <p:nvPr/>
        </p:nvSpPr>
        <p:spPr>
          <a:xfrm>
            <a:off x="4635597" y="707022"/>
            <a:ext cx="10147336" cy="1015663"/>
          </a:xfrm>
          <a:prstGeom prst="rect">
            <a:avLst/>
          </a:prstGeom>
          <a:noFill/>
        </p:spPr>
        <p:txBody>
          <a:bodyPr wrap="square">
            <a:spAutoFit/>
          </a:bodyPr>
          <a:lstStyle/>
          <a:p>
            <a:pPr algn="ctr" rtl="1"/>
            <a:r>
              <a:rPr lang="ar-JO" sz="6000" b="1" dirty="0">
                <a:solidFill>
                  <a:schemeClr val="bg2"/>
                </a:solidFill>
              </a:rPr>
              <a:t>الاستهلاك والسعادة</a:t>
            </a:r>
            <a:endParaRPr lang="he-IL" sz="4800" b="1" dirty="0">
              <a:solidFill>
                <a:schemeClr val="bg2"/>
              </a:solidFill>
            </a:endParaRPr>
          </a:p>
        </p:txBody>
      </p:sp>
      <p:pic>
        <p:nvPicPr>
          <p:cNvPr id="7" name="Picture 6">
            <a:extLst>
              <a:ext uri="{FF2B5EF4-FFF2-40B4-BE49-F238E27FC236}">
                <a16:creationId xmlns:a16="http://schemas.microsoft.com/office/drawing/2014/main" id="{13522FA7-1955-AB2C-EF7B-30CCDCCF1D52}"/>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10346" y="3233248"/>
            <a:ext cx="7615146" cy="43874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TextBox 9">
            <a:extLst>
              <a:ext uri="{FF2B5EF4-FFF2-40B4-BE49-F238E27FC236}">
                <a16:creationId xmlns:a16="http://schemas.microsoft.com/office/drawing/2014/main" id="{34B117F6-983E-367A-A22F-8FBA34F4433A}"/>
              </a:ext>
            </a:extLst>
          </p:cNvPr>
          <p:cNvSpPr txBox="1"/>
          <p:nvPr/>
        </p:nvSpPr>
        <p:spPr>
          <a:xfrm>
            <a:off x="9505604" y="3591166"/>
            <a:ext cx="5056908" cy="2748253"/>
          </a:xfrm>
          <a:prstGeom prst="rect">
            <a:avLst/>
          </a:prstGeom>
          <a:noFill/>
        </p:spPr>
        <p:txBody>
          <a:bodyPr wrap="square">
            <a:spAutoFit/>
          </a:bodyPr>
          <a:lstStyle/>
          <a:p>
            <a:pPr algn="ctr" rtl="1">
              <a:lnSpc>
                <a:spcPct val="150000"/>
              </a:lnSpc>
            </a:pPr>
            <a:r>
              <a:rPr lang="ar-JO" sz="4000" b="1" dirty="0">
                <a:solidFill>
                  <a:schemeClr val="bg2"/>
                </a:solidFill>
              </a:rPr>
              <a:t>الاستهلاك هو ظاهرة اجتماعية واقتصادية تحُّث الناس على شراء المنتجات</a:t>
            </a:r>
            <a:endParaRPr lang="he-IL" sz="4000" b="1" dirty="0">
              <a:solidFill>
                <a:schemeClr val="bg2"/>
              </a:solidFill>
            </a:endParaRPr>
          </a:p>
        </p:txBody>
      </p:sp>
      <p:sp>
        <p:nvSpPr>
          <p:cNvPr id="11" name="Flowchart: Process 10">
            <a:extLst>
              <a:ext uri="{FF2B5EF4-FFF2-40B4-BE49-F238E27FC236}">
                <a16:creationId xmlns:a16="http://schemas.microsoft.com/office/drawing/2014/main" id="{F9430DA2-73D3-2F72-748C-A4D52DEA2897}"/>
              </a:ext>
              <a:ext uri="{C183D7F6-B498-43B3-948B-1728B52AA6E4}">
                <adec:decorative xmlns:adec="http://schemas.microsoft.com/office/drawing/2017/decorative" val="1"/>
              </a:ext>
            </a:extLst>
          </p:cNvPr>
          <p:cNvSpPr/>
          <p:nvPr/>
        </p:nvSpPr>
        <p:spPr>
          <a:xfrm>
            <a:off x="9144000" y="3353468"/>
            <a:ext cx="5418512" cy="4240159"/>
          </a:xfrm>
          <a:prstGeom prst="flowChartProcess">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1" anchor="ctr"/>
          <a:lstStyle/>
          <a:p>
            <a:pPr algn="ctr"/>
            <a:endParaRPr lang="he-IL"/>
          </a:p>
        </p:txBody>
      </p:sp>
    </p:spTree>
    <p:extLst>
      <p:ext uri="{BB962C8B-B14F-4D97-AF65-F5344CB8AC3E}">
        <p14:creationId xmlns:p14="http://schemas.microsoft.com/office/powerpoint/2010/main" val="3618060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370620-12FA-4010-3954-44B5E40FF2EB}"/>
              </a:ext>
            </a:extLst>
          </p:cNvPr>
          <p:cNvSpPr txBox="1">
            <a:spLocks noGrp="1"/>
          </p:cNvSpPr>
          <p:nvPr>
            <p:ph type="title" idx="4294967295"/>
          </p:nvPr>
        </p:nvSpPr>
        <p:spPr>
          <a:xfrm>
            <a:off x="6087134" y="551919"/>
            <a:ext cx="1056332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l">
              <a:buClr>
                <a:srgbClr val="000000"/>
              </a:buClr>
              <a:buSzTx/>
              <a:defRPr/>
            </a:pPr>
            <a:r>
              <a:rPr lang="ar-JO" sz="6000" b="1" dirty="0">
                <a:solidFill>
                  <a:schemeClr val="bg2"/>
                </a:solidFill>
                <a:latin typeface="Arial"/>
                <a:ea typeface="Arial"/>
                <a:cs typeface="Arial"/>
                <a:sym typeface="Arial"/>
              </a:rPr>
              <a:t>يوم في حياة تامر ونور</a:t>
            </a:r>
            <a:endParaRPr kumimoji="0" lang="he-IL" sz="6000" b="1" i="0" u="none" strike="noStrike" kern="0" cap="none" spc="0" normalizeH="0" baseline="0" noProof="0" dirty="0">
              <a:ln>
                <a:noFill/>
              </a:ln>
              <a:solidFill>
                <a:schemeClr val="bg2"/>
              </a:solidFill>
              <a:effectLst/>
              <a:uLnTx/>
              <a:uFillTx/>
              <a:latin typeface="Arial"/>
              <a:ea typeface="Arial"/>
              <a:cs typeface="Arial"/>
              <a:sym typeface="Arial"/>
            </a:endParaRPr>
          </a:p>
        </p:txBody>
      </p:sp>
      <p:pic>
        <p:nvPicPr>
          <p:cNvPr id="5" name="Picture 4" descr="مر بجانب متجر ملابس ورأى أحذية رياضية فاخرة. سيطر عليه دافع لحظي، واشتراها  على الفور.">
            <a:extLst>
              <a:ext uri="{FF2B5EF4-FFF2-40B4-BE49-F238E27FC236}">
                <a16:creationId xmlns:a16="http://schemas.microsoft.com/office/drawing/2014/main" id="{D19B4D44-CF26-86E1-E702-AB1BAF9C59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07301" y="4153603"/>
            <a:ext cx="5942047" cy="4421799"/>
          </a:xfrm>
          <a:prstGeom prst="rect">
            <a:avLst/>
          </a:prstGeom>
        </p:spPr>
      </p:pic>
      <p:pic>
        <p:nvPicPr>
          <p:cNvPr id="10" name="Picture 9" descr="صورة ما دار في رأس تامر : واو حذاء رهيب يجب أن اشتريه الآن">
            <a:extLst>
              <a:ext uri="{FF2B5EF4-FFF2-40B4-BE49-F238E27FC236}">
                <a16:creationId xmlns:a16="http://schemas.microsoft.com/office/drawing/2014/main" id="{E44E2FC4-A7D7-7870-1DD0-6E09DAFA949B}"/>
              </a:ext>
            </a:extLst>
          </p:cNvPr>
          <p:cNvPicPr>
            <a:picLocks noChangeAspect="1"/>
          </p:cNvPicPr>
          <p:nvPr/>
        </p:nvPicPr>
        <p:blipFill>
          <a:blip r:embed="rId4" cstate="email">
            <a:extLst>
              <a:ext uri="{28A0092B-C50C-407E-A947-70E740481C1C}">
                <a14:useLocalDpi xmlns:a14="http://schemas.microsoft.com/office/drawing/2010/main"/>
              </a:ext>
            </a:extLst>
          </a:blip>
          <a:stretch/>
        </p:blipFill>
        <p:spPr>
          <a:xfrm>
            <a:off x="4759129" y="1218871"/>
            <a:ext cx="4107873" cy="4107873"/>
          </a:xfrm>
          <a:prstGeom prst="rect">
            <a:avLst/>
          </a:prstGeom>
        </p:spPr>
      </p:pic>
      <p:pic>
        <p:nvPicPr>
          <p:cNvPr id="9" name="תמונה 8" descr="ذهب نور لشراء دفتر ملاحظات للامتحان. في الطريق، رأت في نافذة المتجر حقيبة مصممة جيدا وغالية الثمن أعجبتها كثيرا. للحظة أرادت أن تشتريه فورا، لكنها قررت التوقف وعدم التصرف بدافع لحظي. عندما عادت إلى المنزل، أدركت أن لديها حقيبة مناسبة بالفعل وأن الشراء لم يكن ضروريا. كانت سعيدة وفخورة بنفسها!">
            <a:extLst>
              <a:ext uri="{FF2B5EF4-FFF2-40B4-BE49-F238E27FC236}">
                <a16:creationId xmlns:a16="http://schemas.microsoft.com/office/drawing/2014/main" id="{C89A80E2-6056-DCFF-8E45-5A9F6A7458B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695795" y="3955265"/>
            <a:ext cx="6209317" cy="4697895"/>
          </a:xfrm>
          <a:prstGeom prst="rect">
            <a:avLst/>
          </a:prstGeom>
        </p:spPr>
      </p:pic>
      <p:pic>
        <p:nvPicPr>
          <p:cNvPr id="4" name="Picture 3" descr="صورة لما دار في رأس نور: الحقيبة جميلة، لكن هل أنا حقاً بحاجة لها، أم انني فقط ارغب في شرائها؟">
            <a:extLst>
              <a:ext uri="{FF2B5EF4-FFF2-40B4-BE49-F238E27FC236}">
                <a16:creationId xmlns:a16="http://schemas.microsoft.com/office/drawing/2014/main" id="{AFD65E73-D1A4-9222-210B-2CAB1D9B00D0}"/>
              </a:ext>
            </a:extLst>
          </p:cNvPr>
          <p:cNvPicPr>
            <a:picLocks noChangeAspect="1"/>
          </p:cNvPicPr>
          <p:nvPr/>
        </p:nvPicPr>
        <p:blipFill>
          <a:blip r:embed="rId6" cstate="email">
            <a:extLst>
              <a:ext uri="{28A0092B-C50C-407E-A947-70E740481C1C}">
                <a14:useLocalDpi xmlns:a14="http://schemas.microsoft.com/office/drawing/2010/main"/>
              </a:ext>
            </a:extLst>
          </a:blip>
          <a:stretch/>
        </p:blipFill>
        <p:spPr>
          <a:xfrm>
            <a:off x="11737025" y="1059751"/>
            <a:ext cx="4107873" cy="4107873"/>
          </a:xfrm>
          <a:prstGeom prst="rect">
            <a:avLst/>
          </a:prstGeom>
        </p:spPr>
      </p:pic>
      <p:sp>
        <p:nvSpPr>
          <p:cNvPr id="8" name="TextBox 7">
            <a:extLst>
              <a:ext uri="{FF2B5EF4-FFF2-40B4-BE49-F238E27FC236}">
                <a16:creationId xmlns:a16="http://schemas.microsoft.com/office/drawing/2014/main" id="{04C9BA27-EDCF-8ED0-2EE4-F3766F6D412F}"/>
              </a:ext>
            </a:extLst>
          </p:cNvPr>
          <p:cNvSpPr txBox="1"/>
          <p:nvPr/>
        </p:nvSpPr>
        <p:spPr>
          <a:xfrm>
            <a:off x="3594018" y="8653160"/>
            <a:ext cx="10196944" cy="1200329"/>
          </a:xfrm>
          <a:prstGeom prst="rect">
            <a:avLst/>
          </a:prstGeom>
          <a:noFill/>
        </p:spPr>
        <p:txBody>
          <a:bodyPr wrap="square">
            <a:spAutoFit/>
          </a:bodyPr>
          <a:lstStyle/>
          <a:p>
            <a:pPr algn="ctr" rtl="1"/>
            <a:r>
              <a:rPr lang="ar-JO" sz="7200" b="1" i="1" dirty="0">
                <a:solidFill>
                  <a:schemeClr val="accent6"/>
                </a:solidFill>
              </a:rPr>
              <a:t>ماذا كنت ستفعل؟</a:t>
            </a:r>
            <a:endParaRPr lang="he-IL" sz="7200" b="1" i="1" dirty="0">
              <a:solidFill>
                <a:schemeClr val="accent6"/>
              </a:solidFill>
            </a:endParaRPr>
          </a:p>
        </p:txBody>
      </p:sp>
    </p:spTree>
    <p:extLst>
      <p:ext uri="{BB962C8B-B14F-4D97-AF65-F5344CB8AC3E}">
        <p14:creationId xmlns:p14="http://schemas.microsoft.com/office/powerpoint/2010/main" val="796256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8">
            <a:extLst>
              <a:ext uri="{FF2B5EF4-FFF2-40B4-BE49-F238E27FC236}">
                <a16:creationId xmlns:a16="http://schemas.microsoft.com/office/drawing/2014/main" id="{79AA50B4-4287-C46D-10E5-EDB26B53EC32}"/>
              </a:ext>
            </a:extLst>
          </p:cNvPr>
          <p:cNvSpPr txBox="1">
            <a:spLocks/>
          </p:cNvSpPr>
          <p:nvPr/>
        </p:nvSpPr>
        <p:spPr>
          <a:xfrm>
            <a:off x="7592290" y="1119352"/>
            <a:ext cx="5938611"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defRPr/>
            </a:pPr>
            <a:r>
              <a:rPr lang="ar-JO" sz="6000" b="1" dirty="0">
                <a:solidFill>
                  <a:schemeClr val="bg2"/>
                </a:solidFill>
                <a:latin typeface="Arial"/>
                <a:ea typeface="Arial"/>
                <a:cs typeface="Arial"/>
                <a:sym typeface="Arial"/>
              </a:rPr>
              <a:t>علم النفس الاستهلاكي</a:t>
            </a:r>
            <a:endParaRPr lang="he-IL" sz="6000" b="1" dirty="0">
              <a:solidFill>
                <a:schemeClr val="bg2"/>
              </a:solidFill>
              <a:latin typeface="Arial"/>
              <a:ea typeface="Arial"/>
              <a:cs typeface="Arial"/>
              <a:sym typeface="Arial"/>
            </a:endParaRPr>
          </a:p>
        </p:txBody>
      </p:sp>
      <p:sp>
        <p:nvSpPr>
          <p:cNvPr id="16" name="TextBox 15">
            <a:extLst>
              <a:ext uri="{FF2B5EF4-FFF2-40B4-BE49-F238E27FC236}">
                <a16:creationId xmlns:a16="http://schemas.microsoft.com/office/drawing/2014/main" id="{6055F485-513F-AB16-5275-418E1092F391}"/>
              </a:ext>
            </a:extLst>
          </p:cNvPr>
          <p:cNvSpPr txBox="1"/>
          <p:nvPr/>
        </p:nvSpPr>
        <p:spPr>
          <a:xfrm>
            <a:off x="10219727" y="3813955"/>
            <a:ext cx="6172200" cy="5045164"/>
          </a:xfrm>
          <a:prstGeom prst="rect">
            <a:avLst/>
          </a:prstGeom>
          <a:noFill/>
        </p:spPr>
        <p:txBody>
          <a:bodyPr wrap="square">
            <a:spAutoFit/>
          </a:bodyPr>
          <a:lstStyle/>
          <a:p>
            <a:pPr algn="ctr" rtl="1">
              <a:lnSpc>
                <a:spcPct val="150000"/>
              </a:lnSpc>
            </a:pPr>
            <a:r>
              <a:rPr lang="ar-JO" sz="4400" b="1" i="1" dirty="0">
                <a:solidFill>
                  <a:schemeClr val="bg2"/>
                </a:solidFill>
              </a:rPr>
              <a:t>الشراء الاندفاعي هو شراء شيء </a:t>
            </a:r>
            <a:r>
              <a:rPr lang="ar-JO" sz="4400" b="1" i="1" dirty="0">
                <a:solidFill>
                  <a:schemeClr val="accent6"/>
                </a:solidFill>
              </a:rPr>
              <a:t>بشكل مفاجئ</a:t>
            </a:r>
            <a:r>
              <a:rPr lang="ar-JO" sz="4400" b="1" i="1" dirty="0">
                <a:solidFill>
                  <a:schemeClr val="bg2"/>
                </a:solidFill>
              </a:rPr>
              <a:t>، لم تكن تخطط لشرائه ولم تكن بحاجة إليه حقًا، لكنك اشتريته بسبب</a:t>
            </a:r>
            <a:r>
              <a:rPr lang="ar-JO" sz="4400" b="1" i="1" dirty="0">
                <a:solidFill>
                  <a:schemeClr val="accent6"/>
                </a:solidFill>
              </a:rPr>
              <a:t> رغبة مؤقتة </a:t>
            </a:r>
            <a:r>
              <a:rPr lang="ar-JO" sz="4400" b="1" i="1" dirty="0">
                <a:solidFill>
                  <a:schemeClr val="bg2"/>
                </a:solidFill>
              </a:rPr>
              <a:t>شعرت بها في المتجر.</a:t>
            </a:r>
            <a:endParaRPr lang="he-IL" sz="4400" b="1" i="1" dirty="0">
              <a:solidFill>
                <a:schemeClr val="bg2"/>
              </a:solidFill>
            </a:endParaRPr>
          </a:p>
        </p:txBody>
      </p:sp>
      <p:pic>
        <p:nvPicPr>
          <p:cNvPr id="3" name="תמונה 2">
            <a:extLst>
              <a:ext uri="{FF2B5EF4-FFF2-40B4-BE49-F238E27FC236}">
                <a16:creationId xmlns:a16="http://schemas.microsoft.com/office/drawing/2014/main" id="{917686EA-DBD1-16F1-7E24-1EB0935E7EE2}"/>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5821" y="2429163"/>
            <a:ext cx="11152133" cy="7434755"/>
          </a:xfrm>
          <a:prstGeom prst="rect">
            <a:avLst/>
          </a:prstGeom>
        </p:spPr>
      </p:pic>
    </p:spTree>
    <p:extLst>
      <p:ext uri="{BB962C8B-B14F-4D97-AF65-F5344CB8AC3E}">
        <p14:creationId xmlns:p14="http://schemas.microsoft.com/office/powerpoint/2010/main" val="3522702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8">
            <a:extLst>
              <a:ext uri="{FF2B5EF4-FFF2-40B4-BE49-F238E27FC236}">
                <a16:creationId xmlns:a16="http://schemas.microsoft.com/office/drawing/2014/main" id="{A1FF728B-CDFF-BE40-24E6-E4EF5E2A1A51}"/>
              </a:ext>
            </a:extLst>
          </p:cNvPr>
          <p:cNvSpPr txBox="1">
            <a:spLocks/>
          </p:cNvSpPr>
          <p:nvPr/>
        </p:nvSpPr>
        <p:spPr>
          <a:xfrm>
            <a:off x="5458691" y="731426"/>
            <a:ext cx="8875773"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defRPr/>
            </a:pPr>
            <a:r>
              <a:rPr lang="ar-JO" sz="6000" b="1" dirty="0">
                <a:solidFill>
                  <a:schemeClr val="bg2"/>
                </a:solidFill>
                <a:latin typeface="Arial"/>
                <a:ea typeface="Arial"/>
                <a:cs typeface="Arial"/>
                <a:sym typeface="Arial"/>
              </a:rPr>
              <a:t>الازدياد في الشراء الاندفاعي </a:t>
            </a:r>
            <a:endParaRPr lang="he-IL" sz="6000" b="1" dirty="0">
              <a:solidFill>
                <a:schemeClr val="bg2"/>
              </a:solidFill>
              <a:latin typeface="Arial"/>
              <a:ea typeface="Arial"/>
              <a:cs typeface="Arial"/>
              <a:sym typeface="Arial"/>
            </a:endParaRPr>
          </a:p>
        </p:txBody>
      </p:sp>
      <p:pic>
        <p:nvPicPr>
          <p:cNvPr id="3" name="תמונה 2" descr="صورة لاسباب الزيادر في الشراء الاندفاعي">
            <a:extLst>
              <a:ext uri="{FF2B5EF4-FFF2-40B4-BE49-F238E27FC236}">
                <a16:creationId xmlns:a16="http://schemas.microsoft.com/office/drawing/2014/main" id="{58309B48-562A-653C-F8AC-877A833DC98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026979" y="2410691"/>
            <a:ext cx="12234041" cy="7517642"/>
          </a:xfrm>
          <a:prstGeom prst="rect">
            <a:avLst/>
          </a:prstGeom>
        </p:spPr>
      </p:pic>
    </p:spTree>
    <p:extLst>
      <p:ext uri="{BB962C8B-B14F-4D97-AF65-F5344CB8AC3E}">
        <p14:creationId xmlns:p14="http://schemas.microsoft.com/office/powerpoint/2010/main" val="3148874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68113-92CC-CD7B-6DB9-7C9016714E5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E1B45E9-E584-4617-2F01-A387280E775B}"/>
              </a:ext>
            </a:extLst>
          </p:cNvPr>
          <p:cNvSpPr txBox="1">
            <a:spLocks noGrp="1"/>
          </p:cNvSpPr>
          <p:nvPr>
            <p:ph type="title" idx="4294967295"/>
          </p:nvPr>
        </p:nvSpPr>
        <p:spPr>
          <a:xfrm>
            <a:off x="5961888" y="1229529"/>
            <a:ext cx="9144000"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l">
              <a:buClr>
                <a:srgbClr val="000000"/>
              </a:buClr>
              <a:buSzTx/>
              <a:defRPr/>
            </a:pPr>
            <a:r>
              <a:rPr lang="ar-JO" sz="6000" b="1" dirty="0">
                <a:solidFill>
                  <a:schemeClr val="bg2"/>
                </a:solidFill>
                <a:latin typeface="Arial"/>
                <a:ea typeface="Arial"/>
                <a:cs typeface="Arial"/>
                <a:sym typeface="Arial"/>
              </a:rPr>
              <a:t>علم النفس الاستهلاكي</a:t>
            </a:r>
            <a:endParaRPr kumimoji="0" lang="he-IL" sz="6000" b="1" i="0" u="none" strike="noStrike" kern="0" cap="none" spc="0" normalizeH="0" baseline="0" noProof="0" dirty="0">
              <a:ln>
                <a:noFill/>
              </a:ln>
              <a:solidFill>
                <a:schemeClr val="bg2"/>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9597F8AB-F3C1-A57B-A889-215C9FAA116D}"/>
              </a:ext>
            </a:extLst>
          </p:cNvPr>
          <p:cNvSpPr txBox="1"/>
          <p:nvPr/>
        </p:nvSpPr>
        <p:spPr>
          <a:xfrm>
            <a:off x="8025036" y="2787376"/>
            <a:ext cx="8654144" cy="5045164"/>
          </a:xfrm>
          <a:prstGeom prst="rect">
            <a:avLst/>
          </a:prstGeom>
          <a:noFill/>
        </p:spPr>
        <p:txBody>
          <a:bodyPr wrap="square">
            <a:spAutoFit/>
          </a:bodyPr>
          <a:lstStyle/>
          <a:p>
            <a:pPr algn="r" rtl="1">
              <a:lnSpc>
                <a:spcPct val="150000"/>
              </a:lnSpc>
            </a:pPr>
            <a:r>
              <a:rPr lang="ar-JO" sz="4400" b="1" i="1" dirty="0">
                <a:solidFill>
                  <a:schemeClr val="bg2"/>
                </a:solidFill>
              </a:rPr>
              <a:t>رأى أمير إعلانًا على الإنترنت لقميص نادر يحبه، مع </a:t>
            </a:r>
            <a:r>
              <a:rPr lang="ar-JO" sz="4400" b="1" i="1" dirty="0">
                <a:solidFill>
                  <a:schemeClr val="accent6"/>
                </a:solidFill>
              </a:rPr>
              <a:t>تحذير بأن المخزون والخصم على وشك النفاد</a:t>
            </a:r>
            <a:r>
              <a:rPr lang="ar-JO" sz="4400" b="1" i="1" dirty="0">
                <a:solidFill>
                  <a:schemeClr val="bg2"/>
                </a:solidFill>
              </a:rPr>
              <a:t>. أخرج بطاقة الائتمان بسرعة وقام بالشراء دون التفكير فيما إذا كان بحاجة إليه فعلًا.</a:t>
            </a:r>
            <a:endParaRPr lang="he-IL" sz="4400" b="1" i="1" dirty="0">
              <a:solidFill>
                <a:schemeClr val="bg2"/>
              </a:solidFill>
            </a:endParaRPr>
          </a:p>
        </p:txBody>
      </p:sp>
      <p:sp>
        <p:nvSpPr>
          <p:cNvPr id="11" name="TextBox 10">
            <a:extLst>
              <a:ext uri="{FF2B5EF4-FFF2-40B4-BE49-F238E27FC236}">
                <a16:creationId xmlns:a16="http://schemas.microsoft.com/office/drawing/2014/main" id="{144BFF5E-9D1D-EAD3-58D2-B365AF4F49B8}"/>
              </a:ext>
            </a:extLst>
          </p:cNvPr>
          <p:cNvSpPr txBox="1"/>
          <p:nvPr/>
        </p:nvSpPr>
        <p:spPr>
          <a:xfrm>
            <a:off x="5339444" y="8457306"/>
            <a:ext cx="8654144" cy="1200329"/>
          </a:xfrm>
          <a:prstGeom prst="rect">
            <a:avLst/>
          </a:prstGeom>
          <a:noFill/>
        </p:spPr>
        <p:txBody>
          <a:bodyPr wrap="square">
            <a:spAutoFit/>
          </a:bodyPr>
          <a:lstStyle/>
          <a:p>
            <a:pPr algn="ctr" rtl="1"/>
            <a:r>
              <a:rPr lang="ar-JO" sz="7200" b="1" i="1" dirty="0">
                <a:solidFill>
                  <a:schemeClr val="accent6"/>
                </a:solidFill>
              </a:rPr>
              <a:t>هل حدث لك ذلك من قبل؟</a:t>
            </a:r>
            <a:endParaRPr lang="he-IL" sz="7200" b="1" i="1" dirty="0">
              <a:solidFill>
                <a:schemeClr val="accent6"/>
              </a:solidFill>
            </a:endParaRPr>
          </a:p>
        </p:txBody>
      </p:sp>
      <p:pic>
        <p:nvPicPr>
          <p:cNvPr id="9" name="Picture 8">
            <a:extLst>
              <a:ext uri="{FF2B5EF4-FFF2-40B4-BE49-F238E27FC236}">
                <a16:creationId xmlns:a16="http://schemas.microsoft.com/office/drawing/2014/main" id="{18386820-9830-B818-43F5-308488507A40}"/>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08820" y="3635882"/>
            <a:ext cx="5595544" cy="4196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53931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6" name="Google Shape;167;p7">
            <a:extLst>
              <a:ext uri="{FF2B5EF4-FFF2-40B4-BE49-F238E27FC236}">
                <a16:creationId xmlns:a16="http://schemas.microsoft.com/office/drawing/2014/main" id="{A0735DAB-18B1-1A8B-FF39-6B907E7477BD}"/>
              </a:ext>
            </a:extLst>
          </p:cNvPr>
          <p:cNvSpPr txBox="1">
            <a:spLocks noGrp="1"/>
          </p:cNvSpPr>
          <p:nvPr>
            <p:ph type="title" idx="4294967295"/>
          </p:nvPr>
        </p:nvSpPr>
        <p:spPr>
          <a:xfrm>
            <a:off x="4501776" y="1104933"/>
            <a:ext cx="9680644" cy="92333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ct val="100000"/>
              </a:lnSpc>
              <a:spcBef>
                <a:spcPts val="0"/>
              </a:spcBef>
              <a:spcAft>
                <a:spcPts val="0"/>
              </a:spcAft>
              <a:buClr>
                <a:srgbClr val="000000"/>
              </a:buClr>
              <a:buSzPts val="3600"/>
              <a:buFont typeface="Arial"/>
              <a:buNone/>
              <a:tabLst/>
              <a:defRPr/>
            </a:pPr>
            <a:r>
              <a:rPr kumimoji="0" lang="en-US"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rPr>
              <a:t>FOMO -  </a:t>
            </a:r>
            <a:r>
              <a:rPr kumimoji="0" lang="en-US" sz="6000" b="1" i="0" u="none" strike="noStrike" kern="0" cap="none" spc="0" normalizeH="0" baseline="0" noProof="0" dirty="0">
                <a:ln>
                  <a:noFill/>
                </a:ln>
                <a:solidFill>
                  <a:schemeClr val="accent6"/>
                </a:solidFill>
                <a:effectLst/>
                <a:uLnTx/>
                <a:uFillTx/>
                <a:latin typeface="Arial" panose="020B0604020202020204" pitchFamily="34" charset="0"/>
                <a:ea typeface="Rubik"/>
                <a:cs typeface="Arial" panose="020B0604020202020204" pitchFamily="34" charset="0"/>
                <a:sym typeface="Rubik"/>
              </a:rPr>
              <a:t>F</a:t>
            </a:r>
            <a:r>
              <a:rPr kumimoji="0" lang="en-US"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rPr>
              <a:t>ear </a:t>
            </a:r>
            <a:r>
              <a:rPr kumimoji="0" lang="en-US" sz="6000" b="1" i="0" u="none" strike="noStrike" kern="0" cap="none" spc="0" normalizeH="0" baseline="0" noProof="0" dirty="0">
                <a:ln>
                  <a:noFill/>
                </a:ln>
                <a:solidFill>
                  <a:schemeClr val="accent6"/>
                </a:solidFill>
                <a:effectLst/>
                <a:uLnTx/>
                <a:uFillTx/>
                <a:latin typeface="Arial" panose="020B0604020202020204" pitchFamily="34" charset="0"/>
                <a:ea typeface="Rubik"/>
                <a:cs typeface="Arial" panose="020B0604020202020204" pitchFamily="34" charset="0"/>
                <a:sym typeface="Rubik"/>
              </a:rPr>
              <a:t>O</a:t>
            </a:r>
            <a:r>
              <a:rPr kumimoji="0" lang="en-US"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rPr>
              <a:t>f </a:t>
            </a:r>
            <a:r>
              <a:rPr kumimoji="0" lang="en-US" sz="6000" b="1" i="0" u="none" strike="noStrike" kern="0" cap="none" spc="0" normalizeH="0" baseline="0" noProof="0" dirty="0">
                <a:ln>
                  <a:noFill/>
                </a:ln>
                <a:solidFill>
                  <a:schemeClr val="accent6"/>
                </a:solidFill>
                <a:effectLst/>
                <a:uLnTx/>
                <a:uFillTx/>
                <a:latin typeface="Arial" panose="020B0604020202020204" pitchFamily="34" charset="0"/>
                <a:ea typeface="Rubik"/>
                <a:cs typeface="Arial" panose="020B0604020202020204" pitchFamily="34" charset="0"/>
                <a:sym typeface="Rubik"/>
              </a:rPr>
              <a:t>M</a:t>
            </a:r>
            <a:r>
              <a:rPr kumimoji="0" lang="en-US"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rPr>
              <a:t>issing </a:t>
            </a:r>
            <a:r>
              <a:rPr kumimoji="0" lang="en-US" sz="6000" b="1" i="0" u="none" strike="noStrike" kern="0" cap="none" spc="0" normalizeH="0" baseline="0" noProof="0" dirty="0">
                <a:ln>
                  <a:noFill/>
                </a:ln>
                <a:solidFill>
                  <a:schemeClr val="accent6"/>
                </a:solidFill>
                <a:effectLst/>
                <a:uLnTx/>
                <a:uFillTx/>
                <a:latin typeface="Arial" panose="020B0604020202020204" pitchFamily="34" charset="0"/>
                <a:ea typeface="Rubik"/>
                <a:cs typeface="Arial" panose="020B0604020202020204" pitchFamily="34" charset="0"/>
                <a:sym typeface="Rubik"/>
              </a:rPr>
              <a:t>O</a:t>
            </a:r>
            <a:r>
              <a:rPr kumimoji="0" lang="en-US"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rPr>
              <a:t>ut</a:t>
            </a:r>
            <a:endParaRPr kumimoji="0" lang="he-IL"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endParaRPr>
          </a:p>
        </p:txBody>
      </p:sp>
      <p:sp>
        <p:nvSpPr>
          <p:cNvPr id="167" name="Google Shape;167;p7"/>
          <p:cNvSpPr txBox="1"/>
          <p:nvPr/>
        </p:nvSpPr>
        <p:spPr>
          <a:xfrm>
            <a:off x="9478495" y="3347849"/>
            <a:ext cx="8072841" cy="3877985"/>
          </a:xfrm>
          <a:prstGeom prst="rect">
            <a:avLst/>
          </a:prstGeom>
          <a:noFill/>
          <a:ln>
            <a:noFill/>
          </a:ln>
        </p:spPr>
        <p:txBody>
          <a:bodyPr spcFirstLastPara="1" wrap="square" lIns="0" tIns="0" rIns="0" bIns="0" anchor="t" anchorCtr="0">
            <a:spAutoFit/>
          </a:bodyPr>
          <a:lstStyle/>
          <a:p>
            <a:pPr lvl="0" algn="ctr" rtl="1">
              <a:buSzPts val="3600"/>
            </a:pPr>
            <a:r>
              <a:rPr lang="ar-JO" sz="4400" b="1" dirty="0">
                <a:solidFill>
                  <a:srgbClr val="1F497D"/>
                </a:solidFill>
                <a:latin typeface="Arial" panose="020B0604020202020204" pitchFamily="34" charset="0"/>
                <a:ea typeface="Rubik"/>
                <a:cs typeface="Arial" panose="020B0604020202020204" pitchFamily="34" charset="0"/>
                <a:sym typeface="Rubik"/>
              </a:rPr>
              <a:t>الخوف من </a:t>
            </a:r>
            <a:r>
              <a:rPr lang="ar-JO" sz="6000" b="1" dirty="0">
                <a:solidFill>
                  <a:schemeClr val="accent6">
                    <a:lumMod val="75000"/>
                  </a:schemeClr>
                </a:solidFill>
                <a:latin typeface="Arial" panose="020B0604020202020204" pitchFamily="34" charset="0"/>
                <a:ea typeface="Rubik"/>
                <a:cs typeface="Arial" panose="020B0604020202020204" pitchFamily="34" charset="0"/>
                <a:sym typeface="Rubik"/>
              </a:rPr>
              <a:t>تفويت الفرص </a:t>
            </a:r>
            <a:r>
              <a:rPr lang="ar-JO" sz="4400" b="1" dirty="0">
                <a:solidFill>
                  <a:srgbClr val="1F497D"/>
                </a:solidFill>
                <a:latin typeface="Arial" panose="020B0604020202020204" pitchFamily="34" charset="0"/>
                <a:ea typeface="Rubik"/>
                <a:cs typeface="Arial" panose="020B0604020202020204" pitchFamily="34" charset="0"/>
                <a:sym typeface="Rubik"/>
              </a:rPr>
              <a:t>
تجارب أو فرص. </a:t>
            </a:r>
          </a:p>
          <a:p>
            <a:pPr lvl="0" algn="just" rtl="1">
              <a:buSzPts val="3600"/>
            </a:pPr>
            <a:endParaRPr lang="ar-JO" sz="4400" b="1" dirty="0">
              <a:solidFill>
                <a:srgbClr val="1F497D"/>
              </a:solidFill>
              <a:latin typeface="Arial" panose="020B0604020202020204" pitchFamily="34" charset="0"/>
              <a:ea typeface="Rubik"/>
              <a:cs typeface="Arial" panose="020B0604020202020204" pitchFamily="34" charset="0"/>
              <a:sym typeface="Rubik"/>
            </a:endParaRPr>
          </a:p>
          <a:p>
            <a:pPr lvl="0" algn="ctr" rtl="1">
              <a:buSzPts val="3600"/>
            </a:pPr>
            <a:r>
              <a:rPr lang="ar-JO" sz="4400" b="1" dirty="0">
                <a:solidFill>
                  <a:srgbClr val="1F497D"/>
                </a:solidFill>
                <a:latin typeface="Arial" panose="020B0604020202020204" pitchFamily="34" charset="0"/>
                <a:ea typeface="Rubik"/>
                <a:cs typeface="Arial" panose="020B0604020202020204" pitchFamily="34" charset="0"/>
                <a:sym typeface="Rubik"/>
              </a:rPr>
              <a:t>هذا الخوف قد يدفعنا إلى الشراء بشكل </a:t>
            </a:r>
            <a:r>
              <a:rPr lang="ar-JO" sz="6000" b="1" dirty="0">
                <a:solidFill>
                  <a:schemeClr val="accent6">
                    <a:lumMod val="75000"/>
                  </a:schemeClr>
                </a:solidFill>
                <a:latin typeface="Arial" panose="020B0604020202020204" pitchFamily="34" charset="0"/>
                <a:ea typeface="Rubik"/>
                <a:cs typeface="Arial" panose="020B0604020202020204" pitchFamily="34" charset="0"/>
                <a:sym typeface="Rubik"/>
              </a:rPr>
              <a:t>متهوِّر</a:t>
            </a:r>
            <a:endParaRPr lang="he-IL" sz="6000" b="1" dirty="0">
              <a:solidFill>
                <a:schemeClr val="accent6">
                  <a:lumMod val="75000"/>
                </a:schemeClr>
              </a:solidFill>
              <a:latin typeface="Arial" panose="020B0604020202020204" pitchFamily="34" charset="0"/>
              <a:ea typeface="Rubik"/>
              <a:cs typeface="Arial" panose="020B0604020202020204" pitchFamily="34" charset="0"/>
              <a:sym typeface="Rubik"/>
            </a:endParaRPr>
          </a:p>
        </p:txBody>
      </p:sp>
      <p:pic>
        <p:nvPicPr>
          <p:cNvPr id="5" name="Picture 4">
            <a:extLst>
              <a:ext uri="{FF2B5EF4-FFF2-40B4-BE49-F238E27FC236}">
                <a16:creationId xmlns:a16="http://schemas.microsoft.com/office/drawing/2014/main" id="{A0CE546F-72CF-70A4-4C69-6794A988A30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1876222" y="3625898"/>
            <a:ext cx="6933284" cy="519996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9F15DF-9029-4A52-5F53-6C940C8AAFFD}"/>
              </a:ext>
            </a:extLst>
          </p:cNvPr>
          <p:cNvSpPr txBox="1"/>
          <p:nvPr/>
        </p:nvSpPr>
        <p:spPr>
          <a:xfrm>
            <a:off x="5961888" y="1229529"/>
            <a:ext cx="9144000" cy="1015663"/>
          </a:xfrm>
          <a:prstGeom prst="rect">
            <a:avLst/>
          </a:prstGeom>
          <a:noFill/>
        </p:spPr>
        <p:txBody>
          <a:bodyPr wrap="square">
            <a:spAutoFit/>
          </a:bodyPr>
          <a:lstStyle/>
          <a:p>
            <a:r>
              <a:rPr lang="ar-JO" sz="6000" b="1" dirty="0">
                <a:solidFill>
                  <a:schemeClr val="bg2"/>
                </a:solidFill>
              </a:rPr>
              <a:t>علم النفس الاستهلاكي</a:t>
            </a:r>
            <a:endParaRPr lang="he-IL" sz="6000" b="1" dirty="0">
              <a:solidFill>
                <a:schemeClr val="bg2"/>
              </a:solidFill>
            </a:endParaRPr>
          </a:p>
        </p:txBody>
      </p:sp>
      <p:sp>
        <p:nvSpPr>
          <p:cNvPr id="7" name="TextBox 6">
            <a:extLst>
              <a:ext uri="{FF2B5EF4-FFF2-40B4-BE49-F238E27FC236}">
                <a16:creationId xmlns:a16="http://schemas.microsoft.com/office/drawing/2014/main" id="{63F58FC6-34FD-022F-2CAE-032E59ECEEED}"/>
              </a:ext>
            </a:extLst>
          </p:cNvPr>
          <p:cNvSpPr txBox="1"/>
          <p:nvPr/>
        </p:nvSpPr>
        <p:spPr>
          <a:xfrm>
            <a:off x="8532544" y="2641951"/>
            <a:ext cx="8236900" cy="4832092"/>
          </a:xfrm>
          <a:prstGeom prst="rect">
            <a:avLst/>
          </a:prstGeom>
          <a:noFill/>
        </p:spPr>
        <p:txBody>
          <a:bodyPr wrap="square">
            <a:spAutoFit/>
          </a:bodyPr>
          <a:lstStyle/>
          <a:p>
            <a:pPr algn="r" rtl="1"/>
            <a:r>
              <a:rPr lang="ar-JO" sz="4400" b="1" i="1" dirty="0">
                <a:solidFill>
                  <a:schemeClr val="bg2"/>
                </a:solidFill>
              </a:rPr>
              <a:t>رأت شيرين تذاكرَ لعرضٍ وعطلةَ نهاية أسبوعٍ في الخارج عبر الإنترنت، وعلى الرغم من أن وضعها المالي لم يكن جيدًا، وأنها كانت تعلم أنها لا تستطيع تحمّل تكاليفها، الاستمتاع في الحاضر،  فأخرجت بطاقة الائتمان واشترتها دون التفكير في المستقبل.</a:t>
            </a:r>
            <a:endParaRPr lang="he-IL" sz="4400" b="1" i="1" dirty="0">
              <a:solidFill>
                <a:schemeClr val="bg2"/>
              </a:solidFill>
            </a:endParaRPr>
          </a:p>
        </p:txBody>
      </p:sp>
      <p:sp>
        <p:nvSpPr>
          <p:cNvPr id="11" name="TextBox 10">
            <a:extLst>
              <a:ext uri="{FF2B5EF4-FFF2-40B4-BE49-F238E27FC236}">
                <a16:creationId xmlns:a16="http://schemas.microsoft.com/office/drawing/2014/main" id="{951C2D72-2DA8-B1D1-E6B7-7B6FBCECED2B}"/>
              </a:ext>
            </a:extLst>
          </p:cNvPr>
          <p:cNvSpPr txBox="1"/>
          <p:nvPr/>
        </p:nvSpPr>
        <p:spPr>
          <a:xfrm>
            <a:off x="8343900" y="7870802"/>
            <a:ext cx="8654144" cy="1200329"/>
          </a:xfrm>
          <a:prstGeom prst="rect">
            <a:avLst/>
          </a:prstGeom>
          <a:noFill/>
        </p:spPr>
        <p:txBody>
          <a:bodyPr wrap="square">
            <a:spAutoFit/>
          </a:bodyPr>
          <a:lstStyle/>
          <a:p>
            <a:pPr algn="ctr" rtl="1"/>
            <a:r>
              <a:rPr lang="ar-JO" sz="7200" b="1" i="1" dirty="0">
                <a:solidFill>
                  <a:schemeClr val="accent6"/>
                </a:solidFill>
              </a:rPr>
              <a:t>هل حدث لك ذلك من قبل؟</a:t>
            </a:r>
            <a:endParaRPr lang="he-IL" sz="7200" b="1" i="1" dirty="0">
              <a:solidFill>
                <a:schemeClr val="accent6"/>
              </a:solidFill>
            </a:endParaRPr>
          </a:p>
        </p:txBody>
      </p:sp>
      <p:pic>
        <p:nvPicPr>
          <p:cNvPr id="13" name="Picture 12">
            <a:extLst>
              <a:ext uri="{FF2B5EF4-FFF2-40B4-BE49-F238E27FC236}">
                <a16:creationId xmlns:a16="http://schemas.microsoft.com/office/drawing/2014/main" id="{34FF6652-7857-36F2-6B7F-9E14F5A5129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892731" y="3200400"/>
            <a:ext cx="8236900" cy="6591870"/>
          </a:xfrm>
          <a:prstGeom prst="rect">
            <a:avLst/>
          </a:prstGeom>
        </p:spPr>
      </p:pic>
    </p:spTree>
    <p:extLst>
      <p:ext uri="{BB962C8B-B14F-4D97-AF65-F5344CB8AC3E}">
        <p14:creationId xmlns:p14="http://schemas.microsoft.com/office/powerpoint/2010/main" val="2226941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3">
          <a:extLst>
            <a:ext uri="{FF2B5EF4-FFF2-40B4-BE49-F238E27FC236}">
              <a16:creationId xmlns:a16="http://schemas.microsoft.com/office/drawing/2014/main" id="{90D280EB-DE52-1CE4-9F57-8751023902BE}"/>
            </a:ext>
          </a:extLst>
        </p:cNvPr>
        <p:cNvGrpSpPr/>
        <p:nvPr/>
      </p:nvGrpSpPr>
      <p:grpSpPr>
        <a:xfrm>
          <a:off x="0" y="0"/>
          <a:ext cx="0" cy="0"/>
          <a:chOff x="0" y="0"/>
          <a:chExt cx="0" cy="0"/>
        </a:xfrm>
      </p:grpSpPr>
      <p:sp>
        <p:nvSpPr>
          <p:cNvPr id="2" name="Google Shape;169;p7">
            <a:extLst>
              <a:ext uri="{FF2B5EF4-FFF2-40B4-BE49-F238E27FC236}">
                <a16:creationId xmlns:a16="http://schemas.microsoft.com/office/drawing/2014/main" id="{CA45E958-8FE6-9C3B-853A-E95327F5AA16}"/>
              </a:ext>
            </a:extLst>
          </p:cNvPr>
          <p:cNvSpPr txBox="1"/>
          <p:nvPr/>
        </p:nvSpPr>
        <p:spPr>
          <a:xfrm>
            <a:off x="3040817" y="1665005"/>
            <a:ext cx="11821884" cy="2482539"/>
          </a:xfrm>
          <a:prstGeom prst="rect">
            <a:avLst/>
          </a:prstGeom>
          <a:noFill/>
          <a:ln>
            <a:noFill/>
          </a:ln>
        </p:spPr>
        <p:txBody>
          <a:bodyPr spcFirstLastPara="1" wrap="square" lIns="0" tIns="0" rIns="0" bIns="0" anchor="t" anchorCtr="0">
            <a:spAutoFit/>
          </a:bodyPr>
          <a:lstStyle/>
          <a:p>
            <a:pPr marL="0" indent="0" algn="just" rtl="1">
              <a:buSzPts val="3600"/>
              <a:buFont typeface="Arial"/>
              <a:buNone/>
            </a:pPr>
            <a:r>
              <a:rPr lang="en-US" sz="6000" b="1" dirty="0">
                <a:solidFill>
                  <a:srgbClr val="1F497D"/>
                </a:solidFill>
                <a:latin typeface="Arial" panose="020B0604020202020204" pitchFamily="34" charset="0"/>
                <a:ea typeface="Rubik"/>
                <a:cs typeface="Arial" panose="020B0604020202020204" pitchFamily="34" charset="0"/>
                <a:sym typeface="Rubik"/>
              </a:rPr>
              <a:t>YOLO - </a:t>
            </a:r>
            <a:r>
              <a:rPr lang="en-US" sz="7200" b="1" dirty="0">
                <a:solidFill>
                  <a:schemeClr val="accent6"/>
                </a:solidFill>
                <a:latin typeface="Arial" panose="020B0604020202020204" pitchFamily="34" charset="0"/>
                <a:ea typeface="Rubik"/>
                <a:cs typeface="Arial" panose="020B0604020202020204" pitchFamily="34" charset="0"/>
                <a:sym typeface="Rubik"/>
              </a:rPr>
              <a:t>Y</a:t>
            </a:r>
            <a:r>
              <a:rPr lang="en-US" sz="6000" b="1" dirty="0">
                <a:solidFill>
                  <a:srgbClr val="1F497D"/>
                </a:solidFill>
                <a:latin typeface="Arial" panose="020B0604020202020204" pitchFamily="34" charset="0"/>
                <a:ea typeface="Rubik"/>
                <a:cs typeface="Arial" panose="020B0604020202020204" pitchFamily="34" charset="0"/>
                <a:sym typeface="Rubik"/>
              </a:rPr>
              <a:t>ou </a:t>
            </a:r>
            <a:r>
              <a:rPr lang="en-US" sz="7200" b="1" dirty="0">
                <a:solidFill>
                  <a:schemeClr val="accent6"/>
                </a:solidFill>
                <a:latin typeface="Arial" panose="020B0604020202020204" pitchFamily="34" charset="0"/>
                <a:ea typeface="Rubik"/>
                <a:cs typeface="Arial" panose="020B0604020202020204" pitchFamily="34" charset="0"/>
                <a:sym typeface="Rubik"/>
              </a:rPr>
              <a:t>O</a:t>
            </a:r>
            <a:r>
              <a:rPr lang="en-US" sz="6000" b="1" dirty="0">
                <a:solidFill>
                  <a:srgbClr val="1F497D"/>
                </a:solidFill>
                <a:latin typeface="Arial" panose="020B0604020202020204" pitchFamily="34" charset="0"/>
                <a:ea typeface="Rubik"/>
                <a:cs typeface="Arial" panose="020B0604020202020204" pitchFamily="34" charset="0"/>
                <a:sym typeface="Rubik"/>
              </a:rPr>
              <a:t>nly </a:t>
            </a:r>
            <a:r>
              <a:rPr lang="en-US" sz="7200" b="1" dirty="0">
                <a:solidFill>
                  <a:schemeClr val="accent6"/>
                </a:solidFill>
                <a:latin typeface="Arial" panose="020B0604020202020204" pitchFamily="34" charset="0"/>
                <a:ea typeface="Rubik"/>
                <a:cs typeface="Arial" panose="020B0604020202020204" pitchFamily="34" charset="0"/>
                <a:sym typeface="Rubik"/>
              </a:rPr>
              <a:t>L</a:t>
            </a:r>
            <a:r>
              <a:rPr lang="en-US" sz="6000" b="1" dirty="0">
                <a:solidFill>
                  <a:srgbClr val="1F497D"/>
                </a:solidFill>
                <a:latin typeface="Arial" panose="020B0604020202020204" pitchFamily="34" charset="0"/>
                <a:ea typeface="Rubik"/>
                <a:cs typeface="Arial" panose="020B0604020202020204" pitchFamily="34" charset="0"/>
                <a:sym typeface="Rubik"/>
              </a:rPr>
              <a:t>ive </a:t>
            </a:r>
            <a:r>
              <a:rPr lang="en-US" sz="7200" b="1" dirty="0">
                <a:solidFill>
                  <a:schemeClr val="accent6"/>
                </a:solidFill>
                <a:latin typeface="Arial" panose="020B0604020202020204" pitchFamily="34" charset="0"/>
                <a:ea typeface="Rubik"/>
                <a:cs typeface="Arial" panose="020B0604020202020204" pitchFamily="34" charset="0"/>
                <a:sym typeface="Rubik"/>
              </a:rPr>
              <a:t>O</a:t>
            </a:r>
            <a:r>
              <a:rPr lang="en-US" sz="6000" b="1" dirty="0">
                <a:solidFill>
                  <a:srgbClr val="1F497D"/>
                </a:solidFill>
                <a:latin typeface="Arial" panose="020B0604020202020204" pitchFamily="34" charset="0"/>
                <a:ea typeface="Rubik"/>
                <a:cs typeface="Arial" panose="020B0604020202020204" pitchFamily="34" charset="0"/>
                <a:sym typeface="Rubik"/>
              </a:rPr>
              <a:t>nce </a:t>
            </a:r>
            <a:endParaRPr sz="6000" b="1" dirty="0">
              <a:solidFill>
                <a:srgbClr val="1F497D"/>
              </a:solidFill>
              <a:latin typeface="Arial" panose="020B0604020202020204" pitchFamily="34" charset="0"/>
              <a:ea typeface="Rubik"/>
              <a:cs typeface="Arial" panose="020B0604020202020204" pitchFamily="34" charset="0"/>
            </a:endParaRPr>
          </a:p>
          <a:p>
            <a:pPr marL="0" marR="0" lvl="0" indent="0" algn="ctr" rtl="1">
              <a:lnSpc>
                <a:spcPct val="96194"/>
              </a:lnSpc>
              <a:spcBef>
                <a:spcPts val="0"/>
              </a:spcBef>
              <a:spcAft>
                <a:spcPts val="0"/>
              </a:spcAft>
              <a:buClr>
                <a:srgbClr val="000000"/>
              </a:buClr>
              <a:buSzPts val="3600"/>
              <a:buFont typeface="Arial"/>
              <a:buNone/>
            </a:pPr>
            <a:r>
              <a:rPr lang="en-US" sz="4400" b="1" i="0" u="none" strike="noStrike" cap="none" dirty="0">
                <a:solidFill>
                  <a:srgbClr val="524835"/>
                </a:solidFill>
                <a:latin typeface="Arial" panose="020B0604020202020204" pitchFamily="34" charset="0"/>
                <a:ea typeface="Rubik"/>
                <a:cs typeface="Arial" panose="020B0604020202020204" pitchFamily="34" charset="0"/>
                <a:sym typeface="Rubik"/>
              </a:rPr>
              <a:t> </a:t>
            </a:r>
            <a:endParaRPr sz="1800" b="1" i="0" u="none" strike="noStrike" cap="none" dirty="0">
              <a:solidFill>
                <a:srgbClr val="000000"/>
              </a:solidFill>
              <a:sym typeface="Arial"/>
            </a:endParaRPr>
          </a:p>
          <a:p>
            <a:pPr marL="0" marR="0" lvl="0" indent="0" algn="ctr" rtl="0">
              <a:lnSpc>
                <a:spcPct val="106694"/>
              </a:lnSpc>
              <a:spcBef>
                <a:spcPts val="0"/>
              </a:spcBef>
              <a:spcAft>
                <a:spcPts val="0"/>
              </a:spcAft>
              <a:buClr>
                <a:srgbClr val="000000"/>
              </a:buClr>
              <a:buSzPts val="3600"/>
              <a:buFont typeface="Arial"/>
              <a:buNone/>
            </a:pPr>
            <a:endParaRPr sz="4400" b="1" i="0" u="none" strike="noStrike" cap="none" dirty="0">
              <a:solidFill>
                <a:srgbClr val="3762CC"/>
              </a:solidFill>
              <a:latin typeface="Arial" panose="020B0604020202020204" pitchFamily="34" charset="0"/>
              <a:ea typeface="Rubik"/>
              <a:cs typeface="Arial" panose="020B0604020202020204" pitchFamily="34" charset="0"/>
              <a:sym typeface="Rubik"/>
            </a:endParaRPr>
          </a:p>
        </p:txBody>
      </p:sp>
      <p:sp>
        <p:nvSpPr>
          <p:cNvPr id="169" name="Google Shape;169;p7">
            <a:extLst>
              <a:ext uri="{FF2B5EF4-FFF2-40B4-BE49-F238E27FC236}">
                <a16:creationId xmlns:a16="http://schemas.microsoft.com/office/drawing/2014/main" id="{071C2666-D75D-6C7F-98C3-C9AEAC734CF2}"/>
              </a:ext>
            </a:extLst>
          </p:cNvPr>
          <p:cNvSpPr txBox="1"/>
          <p:nvPr/>
        </p:nvSpPr>
        <p:spPr>
          <a:xfrm>
            <a:off x="9552213" y="4028900"/>
            <a:ext cx="6818782" cy="5343322"/>
          </a:xfrm>
          <a:prstGeom prst="rect">
            <a:avLst/>
          </a:prstGeom>
          <a:noFill/>
          <a:ln>
            <a:noFill/>
          </a:ln>
        </p:spPr>
        <p:txBody>
          <a:bodyPr spcFirstLastPara="1" wrap="square" lIns="0" tIns="0" rIns="0" bIns="0" anchor="t" anchorCtr="0">
            <a:spAutoFit/>
          </a:bodyPr>
          <a:lstStyle/>
          <a:p>
            <a:pPr marL="0" marR="0" lvl="0" indent="0" algn="ctr" rtl="1">
              <a:lnSpc>
                <a:spcPct val="96194"/>
              </a:lnSpc>
              <a:spcBef>
                <a:spcPts val="0"/>
              </a:spcBef>
              <a:spcAft>
                <a:spcPts val="0"/>
              </a:spcAft>
              <a:buClr>
                <a:srgbClr val="000000"/>
              </a:buClr>
              <a:buSzPts val="3600"/>
              <a:buFont typeface="Arial"/>
              <a:buNone/>
            </a:pPr>
            <a:r>
              <a:rPr lang="en-US" sz="5400" b="1" i="0" u="none" strike="noStrike" cap="none" dirty="0">
                <a:solidFill>
                  <a:srgbClr val="524835"/>
                </a:solidFill>
                <a:latin typeface="Arial" panose="020B0604020202020204" pitchFamily="34" charset="0"/>
                <a:ea typeface="Rubik"/>
                <a:cs typeface="Arial" panose="020B0604020202020204" pitchFamily="34" charset="0"/>
                <a:sym typeface="Rubik"/>
              </a:rPr>
              <a:t> </a:t>
            </a:r>
            <a:endParaRPr sz="2400" b="0" i="0" u="none" strike="noStrike" cap="none" dirty="0">
              <a:solidFill>
                <a:srgbClr val="000000"/>
              </a:solidFill>
              <a:latin typeface="Arial"/>
              <a:ea typeface="Arial"/>
              <a:cs typeface="Arial"/>
              <a:sym typeface="Arial"/>
            </a:endParaRPr>
          </a:p>
          <a:p>
            <a:pPr lvl="0" algn="ctr" rtl="1">
              <a:lnSpc>
                <a:spcPct val="165416"/>
              </a:lnSpc>
              <a:buSzPts val="3600"/>
            </a:pPr>
            <a:r>
              <a:rPr lang="en-US" sz="5400" i="0" u="none" strike="noStrike" cap="none" dirty="0">
                <a:solidFill>
                  <a:srgbClr val="2E2424"/>
                </a:solidFill>
                <a:latin typeface="Arial" panose="020B0604020202020204" pitchFamily="34" charset="0"/>
                <a:ea typeface="Rubik"/>
                <a:cs typeface="Arial" panose="020B0604020202020204" pitchFamily="34" charset="0"/>
                <a:sym typeface="Rubik"/>
              </a:rPr>
              <a:t> </a:t>
            </a:r>
            <a:r>
              <a:rPr lang="ar-JO" sz="5400" dirty="0">
                <a:solidFill>
                  <a:srgbClr val="2E2424"/>
                </a:solidFill>
                <a:latin typeface="Arial" panose="020B0604020202020204" pitchFamily="34" charset="0"/>
                <a:ea typeface="Rubik"/>
                <a:cs typeface="Arial" panose="020B0604020202020204" pitchFamily="34" charset="0"/>
                <a:sym typeface="Rubik"/>
              </a:rPr>
              <a:t>الاستمتاع في </a:t>
            </a:r>
            <a:r>
              <a:rPr lang="ar-JO" sz="7200" b="1" dirty="0">
                <a:solidFill>
                  <a:schemeClr val="accent6">
                    <a:lumMod val="75000"/>
                  </a:schemeClr>
                </a:solidFill>
                <a:latin typeface="Arial" panose="020B0604020202020204" pitchFamily="34" charset="0"/>
                <a:ea typeface="Rubik"/>
                <a:cs typeface="Arial" panose="020B0604020202020204" pitchFamily="34" charset="0"/>
                <a:sym typeface="Rubik"/>
              </a:rPr>
              <a:t>الحاضر</a:t>
            </a:r>
            <a:endParaRPr sz="7200" b="1" i="0" u="none" strike="noStrike" cap="none" dirty="0">
              <a:solidFill>
                <a:schemeClr val="accent6">
                  <a:lumMod val="75000"/>
                </a:schemeClr>
              </a:solidFill>
              <a:sym typeface="Arial"/>
            </a:endParaRPr>
          </a:p>
          <a:p>
            <a:pPr lvl="0" algn="ctr" rtl="1">
              <a:lnSpc>
                <a:spcPct val="165416"/>
              </a:lnSpc>
              <a:buSzPts val="3600"/>
            </a:pPr>
            <a:r>
              <a:rPr lang="en-US" sz="5400" i="0" u="none" strike="noStrike" cap="none" dirty="0">
                <a:solidFill>
                  <a:srgbClr val="2E2424"/>
                </a:solidFill>
                <a:latin typeface="Arial" panose="020B0604020202020204" pitchFamily="34" charset="0"/>
                <a:ea typeface="Rubik"/>
                <a:cs typeface="Arial" panose="020B0604020202020204" pitchFamily="34" charset="0"/>
                <a:sym typeface="Rubik"/>
              </a:rPr>
              <a:t> </a:t>
            </a:r>
            <a:r>
              <a:rPr lang="ar-JO" sz="5400" dirty="0">
                <a:solidFill>
                  <a:srgbClr val="2E2424"/>
                </a:solidFill>
                <a:latin typeface="Arial" panose="020B0604020202020204" pitchFamily="34" charset="0"/>
                <a:ea typeface="Rubik"/>
                <a:cs typeface="Arial" panose="020B0604020202020204" pitchFamily="34" charset="0"/>
                <a:sym typeface="Rubik"/>
              </a:rPr>
              <a:t>دون القلق بشأن </a:t>
            </a:r>
            <a:r>
              <a:rPr lang="ar-JO" sz="7200" b="1" dirty="0">
                <a:solidFill>
                  <a:schemeClr val="accent6">
                    <a:lumMod val="75000"/>
                  </a:schemeClr>
                </a:solidFill>
                <a:latin typeface="Arial" panose="020B0604020202020204" pitchFamily="34" charset="0"/>
                <a:ea typeface="Rubik"/>
                <a:cs typeface="Arial" panose="020B0604020202020204" pitchFamily="34" charset="0"/>
                <a:sym typeface="Rubik"/>
              </a:rPr>
              <a:t>المستقبل</a:t>
            </a:r>
            <a:endParaRPr sz="7200" b="1" dirty="0">
              <a:solidFill>
                <a:schemeClr val="accent6">
                  <a:lumMod val="75000"/>
                </a:schemeClr>
              </a:solidFill>
              <a:latin typeface="Arial" panose="020B0604020202020204" pitchFamily="34" charset="0"/>
              <a:ea typeface="Rubik"/>
              <a:cs typeface="Arial" panose="020B0604020202020204" pitchFamily="34" charset="0"/>
            </a:endParaRPr>
          </a:p>
          <a:p>
            <a:pPr marL="0" marR="0" lvl="0" indent="0" algn="ctr" rtl="0">
              <a:lnSpc>
                <a:spcPct val="106694"/>
              </a:lnSpc>
              <a:spcBef>
                <a:spcPts val="0"/>
              </a:spcBef>
              <a:spcAft>
                <a:spcPts val="0"/>
              </a:spcAft>
              <a:buClr>
                <a:srgbClr val="000000"/>
              </a:buClr>
              <a:buSzPts val="3600"/>
              <a:buFont typeface="Arial"/>
              <a:buNone/>
            </a:pPr>
            <a:endParaRPr sz="5400" b="1" i="0" u="none" strike="noStrike" cap="none" dirty="0">
              <a:solidFill>
                <a:srgbClr val="3762CC"/>
              </a:solidFill>
              <a:latin typeface="Arial" panose="020B0604020202020204" pitchFamily="34" charset="0"/>
              <a:ea typeface="Rubik"/>
              <a:cs typeface="Arial" panose="020B0604020202020204" pitchFamily="34" charset="0"/>
              <a:sym typeface="Rubik"/>
            </a:endParaRPr>
          </a:p>
        </p:txBody>
      </p:sp>
      <p:pic>
        <p:nvPicPr>
          <p:cNvPr id="4" name="Picture 3">
            <a:extLst>
              <a:ext uri="{FF2B5EF4-FFF2-40B4-BE49-F238E27FC236}">
                <a16:creationId xmlns:a16="http://schemas.microsoft.com/office/drawing/2014/main" id="{2E14B848-23E2-F329-2AE8-57B70BCFEF5E}"/>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765702" y="4028900"/>
            <a:ext cx="8186057" cy="6139543"/>
          </a:xfrm>
          <a:prstGeom prst="rect">
            <a:avLst/>
          </a:prstGeom>
        </p:spPr>
      </p:pic>
    </p:spTree>
    <p:extLst>
      <p:ext uri="{BB962C8B-B14F-4D97-AF65-F5344CB8AC3E}">
        <p14:creationId xmlns:p14="http://schemas.microsoft.com/office/powerpoint/2010/main" val="24697897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2389A-2E73-A3C4-53C4-0B058D621DC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34DBAC3-C829-5F0A-B1CD-B81B8DC32464}"/>
              </a:ext>
            </a:extLst>
          </p:cNvPr>
          <p:cNvSpPr txBox="1"/>
          <p:nvPr/>
        </p:nvSpPr>
        <p:spPr>
          <a:xfrm>
            <a:off x="5961888" y="1229529"/>
            <a:ext cx="9144000" cy="1015663"/>
          </a:xfrm>
          <a:prstGeom prst="rect">
            <a:avLst/>
          </a:prstGeom>
          <a:noFill/>
        </p:spPr>
        <p:txBody>
          <a:bodyPr wrap="square">
            <a:spAutoFit/>
          </a:bodyPr>
          <a:lstStyle/>
          <a:p>
            <a:r>
              <a:rPr lang="ar-JO" sz="6000" b="1" dirty="0">
                <a:solidFill>
                  <a:schemeClr val="bg2"/>
                </a:solidFill>
              </a:rPr>
              <a:t>علم النفس الاستهلاكي</a:t>
            </a:r>
            <a:endParaRPr lang="he-IL" sz="6000" b="1" dirty="0">
              <a:solidFill>
                <a:schemeClr val="bg2"/>
              </a:solidFill>
            </a:endParaRPr>
          </a:p>
        </p:txBody>
      </p:sp>
      <p:pic>
        <p:nvPicPr>
          <p:cNvPr id="6" name="Picture 5" descr="כתבה: זינוק של 40% במכירות ליפסטיק מאז פרוץ המלחמה">
            <a:extLst>
              <a:ext uri="{FF2B5EF4-FFF2-40B4-BE49-F238E27FC236}">
                <a16:creationId xmlns:a16="http://schemas.microsoft.com/office/drawing/2014/main" id="{EB23CA11-2405-9A92-FAA1-D512450E0D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5010" y="2865120"/>
            <a:ext cx="7673756" cy="6507480"/>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62F5DF9A-1654-FE0B-57CA-8D67F13AA572}"/>
              </a:ext>
            </a:extLst>
          </p:cNvPr>
          <p:cNvSpPr txBox="1"/>
          <p:nvPr/>
        </p:nvSpPr>
        <p:spPr>
          <a:xfrm>
            <a:off x="10533888" y="3579703"/>
            <a:ext cx="6370320" cy="5816977"/>
          </a:xfrm>
          <a:prstGeom prst="rect">
            <a:avLst/>
          </a:prstGeom>
          <a:noFill/>
        </p:spPr>
        <p:txBody>
          <a:bodyPr wrap="square">
            <a:spAutoFit/>
          </a:bodyPr>
          <a:lstStyle/>
          <a:p>
            <a:pPr algn="ctr" rtl="1"/>
            <a:r>
              <a:rPr lang="ar-JO" sz="6000" b="1" dirty="0">
                <a:solidFill>
                  <a:srgbClr val="C00000"/>
                </a:solidFill>
              </a:rPr>
              <a:t>"ظاهرة أحمر الشفاه"</a:t>
            </a:r>
          </a:p>
          <a:p>
            <a:pPr algn="ctr" rtl="1"/>
            <a:r>
              <a:rPr lang="en-US" sz="6000" b="1" dirty="0">
                <a:solidFill>
                  <a:srgbClr val="C00000"/>
                </a:solidFill>
              </a:rPr>
              <a:t>Lipstick Effect</a:t>
            </a:r>
            <a:endParaRPr lang="he-IL" sz="6000" b="1" dirty="0">
              <a:solidFill>
                <a:srgbClr val="C00000"/>
              </a:solidFill>
            </a:endParaRPr>
          </a:p>
          <a:p>
            <a:pPr algn="ctr" rtl="1"/>
            <a:endParaRPr lang="he-IL" sz="6000" b="1" dirty="0">
              <a:solidFill>
                <a:schemeClr val="bg2"/>
              </a:solidFill>
            </a:endParaRPr>
          </a:p>
          <a:p>
            <a:pPr algn="ctr" rtl="1"/>
            <a:r>
              <a:rPr lang="ar-JO" sz="4800" b="1" dirty="0">
                <a:solidFill>
                  <a:schemeClr val="bg2"/>
                </a:solidFill>
              </a:rPr>
              <a:t>عندما يخفّض الناس مصاريفهم الكبيرة، فإنهم يستمرون في شراء بعض المنتجات الكمالية الرخيصة</a:t>
            </a:r>
            <a:endParaRPr lang="he-IL" sz="6000" b="1" dirty="0">
              <a:solidFill>
                <a:schemeClr val="bg2"/>
              </a:solidFill>
            </a:endParaRPr>
          </a:p>
        </p:txBody>
      </p:sp>
    </p:spTree>
    <p:extLst>
      <p:ext uri="{BB962C8B-B14F-4D97-AF65-F5344CB8AC3E}">
        <p14:creationId xmlns:p14="http://schemas.microsoft.com/office/powerpoint/2010/main" val="2954122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5DAA5AE-F7B1-4E2D-3305-97C342ACBB58}"/>
              </a:ext>
            </a:extLst>
          </p:cNvPr>
          <p:cNvSpPr txBox="1"/>
          <p:nvPr/>
        </p:nvSpPr>
        <p:spPr>
          <a:xfrm>
            <a:off x="6342344" y="1746740"/>
            <a:ext cx="10147336" cy="2185214"/>
          </a:xfrm>
          <a:prstGeom prst="rect">
            <a:avLst/>
          </a:prstGeom>
          <a:noFill/>
        </p:spPr>
        <p:txBody>
          <a:bodyPr wrap="square">
            <a:spAutoFit/>
          </a:bodyPr>
          <a:lstStyle/>
          <a:p>
            <a:pPr algn="ctr" rtl="1"/>
            <a:r>
              <a:rPr lang="ar-JO" sz="4800" b="1" dirty="0">
                <a:solidFill>
                  <a:schemeClr val="accent6"/>
                </a:solidFill>
              </a:rPr>
              <a:t>"ظاهرة التعويض" </a:t>
            </a:r>
          </a:p>
          <a:p>
            <a:pPr algn="ctr" rtl="1"/>
            <a:r>
              <a:rPr lang="en-US" sz="4800" b="1" dirty="0">
                <a:solidFill>
                  <a:schemeClr val="accent6"/>
                </a:solidFill>
              </a:rPr>
              <a:t>The Compensation Effect</a:t>
            </a:r>
            <a:endParaRPr lang="he-IL" sz="4800" b="1" dirty="0">
              <a:solidFill>
                <a:schemeClr val="accent6"/>
              </a:solidFill>
            </a:endParaRPr>
          </a:p>
          <a:p>
            <a:pPr algn="ctr" rtl="1"/>
            <a:r>
              <a:rPr lang="he-IL" sz="4000" b="1" dirty="0">
                <a:solidFill>
                  <a:schemeClr val="bg2"/>
                </a:solidFill>
              </a:rPr>
              <a:t> </a:t>
            </a:r>
            <a:endParaRPr lang="he-IL" sz="4800" b="1" dirty="0">
              <a:solidFill>
                <a:schemeClr val="bg2"/>
              </a:solidFill>
            </a:endParaRPr>
          </a:p>
        </p:txBody>
      </p:sp>
      <p:sp>
        <p:nvSpPr>
          <p:cNvPr id="8" name="TextBox 7">
            <a:extLst>
              <a:ext uri="{FF2B5EF4-FFF2-40B4-BE49-F238E27FC236}">
                <a16:creationId xmlns:a16="http://schemas.microsoft.com/office/drawing/2014/main" id="{8AB70501-B4A4-A5AE-CE7B-75E52F65E6EB}"/>
              </a:ext>
            </a:extLst>
          </p:cNvPr>
          <p:cNvSpPr txBox="1"/>
          <p:nvPr/>
        </p:nvSpPr>
        <p:spPr>
          <a:xfrm>
            <a:off x="9084665" y="4754737"/>
            <a:ext cx="7405015" cy="3671583"/>
          </a:xfrm>
          <a:prstGeom prst="rect">
            <a:avLst/>
          </a:prstGeom>
          <a:noFill/>
        </p:spPr>
        <p:txBody>
          <a:bodyPr wrap="square">
            <a:spAutoFit/>
          </a:bodyPr>
          <a:lstStyle/>
          <a:p>
            <a:pPr algn="ctr" rtl="1">
              <a:lnSpc>
                <a:spcPct val="150000"/>
              </a:lnSpc>
            </a:pPr>
            <a:r>
              <a:rPr lang="ar-JO" sz="4000" b="1" dirty="0">
                <a:solidFill>
                  <a:schemeClr val="bg2"/>
                </a:solidFill>
              </a:rPr>
              <a:t>ميل الإنسان إلى </a:t>
            </a:r>
            <a:r>
              <a:rPr lang="ar-JO" sz="4000" b="1" dirty="0">
                <a:solidFill>
                  <a:schemeClr val="accent6"/>
                </a:solidFill>
              </a:rPr>
              <a:t>تعويض شعوره بالنقص </a:t>
            </a:r>
            <a:r>
              <a:rPr lang="ar-JO" sz="4000" b="1" dirty="0">
                <a:solidFill>
                  <a:schemeClr val="bg2"/>
                </a:solidFill>
              </a:rPr>
              <a:t>أو الضغط أو الفشل في جانب معيّن من حياته، من خلال الشراء ما يمنحه شعورًا مؤقتًا بالراحة أو السيطرة أو الرضا.</a:t>
            </a:r>
            <a:endParaRPr lang="he-IL" sz="4000" b="1" dirty="0">
              <a:solidFill>
                <a:schemeClr val="bg2"/>
              </a:solidFill>
            </a:endParaRPr>
          </a:p>
        </p:txBody>
      </p:sp>
      <p:pic>
        <p:nvPicPr>
          <p:cNvPr id="4" name="תמונה 3">
            <a:extLst>
              <a:ext uri="{FF2B5EF4-FFF2-40B4-BE49-F238E27FC236}">
                <a16:creationId xmlns:a16="http://schemas.microsoft.com/office/drawing/2014/main" id="{6286D743-6505-F29D-2515-E19419C9B15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4056" y="3088727"/>
            <a:ext cx="9240565" cy="6160377"/>
          </a:xfrm>
          <a:prstGeom prst="rect">
            <a:avLst/>
          </a:prstGeom>
        </p:spPr>
      </p:pic>
    </p:spTree>
    <p:extLst>
      <p:ext uri="{BB962C8B-B14F-4D97-AF65-F5344CB8AC3E}">
        <p14:creationId xmlns:p14="http://schemas.microsoft.com/office/powerpoint/2010/main" val="2185825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26BAF-33D9-4517-5776-CC3B391C4994}"/>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64477013-B129-8AB8-3581-6C6F9FECAA31}"/>
              </a:ext>
            </a:extLst>
          </p:cNvPr>
          <p:cNvSpPr txBox="1"/>
          <p:nvPr/>
        </p:nvSpPr>
        <p:spPr>
          <a:xfrm>
            <a:off x="4070332" y="972079"/>
            <a:ext cx="10147336" cy="1015663"/>
          </a:xfrm>
          <a:prstGeom prst="rect">
            <a:avLst/>
          </a:prstGeom>
          <a:noFill/>
        </p:spPr>
        <p:txBody>
          <a:bodyPr wrap="square">
            <a:spAutoFit/>
          </a:bodyPr>
          <a:lstStyle/>
          <a:p>
            <a:pPr algn="ctr" rtl="1"/>
            <a:r>
              <a:rPr lang="ar-JO" sz="6000" b="1" dirty="0">
                <a:solidFill>
                  <a:srgbClr val="C00000"/>
                </a:solidFill>
              </a:rPr>
              <a:t>التسوُّق، الدوبامين، والتعويض العاطفي</a:t>
            </a:r>
            <a:endParaRPr lang="he-IL" sz="4800" b="1" dirty="0">
              <a:solidFill>
                <a:srgbClr val="C00000"/>
              </a:solidFill>
            </a:endParaRPr>
          </a:p>
        </p:txBody>
      </p:sp>
      <p:sp>
        <p:nvSpPr>
          <p:cNvPr id="15" name="TextBox 14">
            <a:extLst>
              <a:ext uri="{FF2B5EF4-FFF2-40B4-BE49-F238E27FC236}">
                <a16:creationId xmlns:a16="http://schemas.microsoft.com/office/drawing/2014/main" id="{949E861B-FAFA-7256-5559-FCBED2AAE735}"/>
              </a:ext>
            </a:extLst>
          </p:cNvPr>
          <p:cNvSpPr txBox="1"/>
          <p:nvPr/>
        </p:nvSpPr>
        <p:spPr>
          <a:xfrm>
            <a:off x="3735052" y="1873547"/>
            <a:ext cx="10147336" cy="1015663"/>
          </a:xfrm>
          <a:prstGeom prst="rect">
            <a:avLst/>
          </a:prstGeom>
          <a:noFill/>
        </p:spPr>
        <p:txBody>
          <a:bodyPr wrap="square">
            <a:spAutoFit/>
          </a:bodyPr>
          <a:lstStyle/>
          <a:p>
            <a:pPr algn="ctr" rtl="1"/>
            <a:r>
              <a:rPr lang="ar-JO" sz="6000" b="1" dirty="0">
                <a:solidFill>
                  <a:srgbClr val="C00000"/>
                </a:solidFill>
              </a:rPr>
              <a:t>التسوق يرفع الدوبامين</a:t>
            </a:r>
            <a:endParaRPr lang="he-IL" sz="4800" b="1" dirty="0">
              <a:solidFill>
                <a:srgbClr val="C00000"/>
              </a:solidFill>
            </a:endParaRPr>
          </a:p>
        </p:txBody>
      </p:sp>
      <p:sp>
        <p:nvSpPr>
          <p:cNvPr id="12" name="TextBox 11">
            <a:extLst>
              <a:ext uri="{FF2B5EF4-FFF2-40B4-BE49-F238E27FC236}">
                <a16:creationId xmlns:a16="http://schemas.microsoft.com/office/drawing/2014/main" id="{5B3DC39C-517C-AD22-0109-16BA13B445D7}"/>
              </a:ext>
            </a:extLst>
          </p:cNvPr>
          <p:cNvSpPr txBox="1"/>
          <p:nvPr/>
        </p:nvSpPr>
        <p:spPr>
          <a:xfrm>
            <a:off x="9978636" y="7997953"/>
            <a:ext cx="4870674" cy="830997"/>
          </a:xfrm>
          <a:prstGeom prst="rect">
            <a:avLst/>
          </a:prstGeom>
          <a:noFill/>
        </p:spPr>
        <p:txBody>
          <a:bodyPr wrap="square">
            <a:spAutoFit/>
          </a:bodyPr>
          <a:lstStyle/>
          <a:p>
            <a:pPr algn="ctr"/>
            <a:r>
              <a:rPr lang="ar-JO" sz="4800" b="1" dirty="0">
                <a:solidFill>
                  <a:schemeClr val="bg2"/>
                </a:solidFill>
              </a:rPr>
              <a:t>وهم السيطرة</a:t>
            </a:r>
            <a:endParaRPr lang="he-IL" sz="4800" b="1" dirty="0">
              <a:solidFill>
                <a:schemeClr val="bg2"/>
              </a:solidFill>
            </a:endParaRPr>
          </a:p>
        </p:txBody>
      </p:sp>
      <p:sp>
        <p:nvSpPr>
          <p:cNvPr id="7" name="TextBox 6">
            <a:extLst>
              <a:ext uri="{FF2B5EF4-FFF2-40B4-BE49-F238E27FC236}">
                <a16:creationId xmlns:a16="http://schemas.microsoft.com/office/drawing/2014/main" id="{1B101715-4477-AC65-D2F1-12B4CCC80FC4}"/>
              </a:ext>
            </a:extLst>
          </p:cNvPr>
          <p:cNvSpPr txBox="1"/>
          <p:nvPr/>
        </p:nvSpPr>
        <p:spPr>
          <a:xfrm>
            <a:off x="997527" y="7997954"/>
            <a:ext cx="6970314" cy="830997"/>
          </a:xfrm>
          <a:prstGeom prst="rect">
            <a:avLst/>
          </a:prstGeom>
          <a:noFill/>
        </p:spPr>
        <p:txBody>
          <a:bodyPr wrap="square">
            <a:spAutoFit/>
          </a:bodyPr>
          <a:lstStyle/>
          <a:p>
            <a:pPr algn="ctr" rtl="1"/>
            <a:r>
              <a:rPr lang="ar-JO" sz="4800" b="1" dirty="0">
                <a:solidFill>
                  <a:schemeClr val="bg2"/>
                </a:solidFill>
              </a:rPr>
              <a:t>الراحة الفورية (الإشباع الفوري)</a:t>
            </a:r>
            <a:endParaRPr lang="he-IL" sz="4800" b="1" dirty="0">
              <a:solidFill>
                <a:schemeClr val="bg2"/>
              </a:solidFill>
            </a:endParaRPr>
          </a:p>
        </p:txBody>
      </p:sp>
      <p:pic>
        <p:nvPicPr>
          <p:cNvPr id="11" name="Picture 10">
            <a:extLst>
              <a:ext uri="{FF2B5EF4-FFF2-40B4-BE49-F238E27FC236}">
                <a16:creationId xmlns:a16="http://schemas.microsoft.com/office/drawing/2014/main" id="{EEBCEF63-CCFB-470B-8269-B8AAA2159ED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78635" y="3612405"/>
            <a:ext cx="4870675" cy="3897929"/>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BCE2F570-D86D-A78E-1C11-59F2705701A4}"/>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78138" y="3790678"/>
            <a:ext cx="4870673" cy="38979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2230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صورة لساعتين واحدة فاخرة ب 5000 ش والأخرى بسيطة ب 50 ش">
            <a:extLst>
              <a:ext uri="{FF2B5EF4-FFF2-40B4-BE49-F238E27FC236}">
                <a16:creationId xmlns:a16="http://schemas.microsoft.com/office/drawing/2014/main" id="{E3B2DED4-EFC4-1818-EEB3-E5789C11BF1A}"/>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4076782" y="651782"/>
            <a:ext cx="9247413" cy="6935560"/>
          </a:xfrm>
          <a:prstGeom prst="rect">
            <a:avLst/>
          </a:prstGeom>
        </p:spPr>
      </p:pic>
      <p:sp>
        <p:nvSpPr>
          <p:cNvPr id="9" name="TextBox 8">
            <a:extLst>
              <a:ext uri="{FF2B5EF4-FFF2-40B4-BE49-F238E27FC236}">
                <a16:creationId xmlns:a16="http://schemas.microsoft.com/office/drawing/2014/main" id="{56ADE77A-64A5-9F94-3A2C-80F11D17253F}"/>
              </a:ext>
            </a:extLst>
          </p:cNvPr>
          <p:cNvSpPr txBox="1"/>
          <p:nvPr/>
        </p:nvSpPr>
        <p:spPr>
          <a:xfrm>
            <a:off x="4180195" y="7587342"/>
            <a:ext cx="9144000" cy="1015663"/>
          </a:xfrm>
          <a:prstGeom prst="rect">
            <a:avLst/>
          </a:prstGeom>
          <a:noFill/>
        </p:spPr>
        <p:txBody>
          <a:bodyPr wrap="square">
            <a:spAutoFit/>
          </a:bodyPr>
          <a:lstStyle/>
          <a:p>
            <a:pPr lvl="0" algn="ctr" rtl="1">
              <a:defRPr/>
            </a:pPr>
            <a:r>
              <a:rPr lang="ar-JO" sz="6000" b="1" dirty="0">
                <a:solidFill>
                  <a:srgbClr val="C00000"/>
                </a:solidFill>
              </a:rPr>
              <a:t>الاستهلاك التفاخري/ التظاهري</a:t>
            </a:r>
            <a:endParaRPr kumimoji="0" lang="he-IL" sz="4800" b="1" i="0" u="none" strike="noStrike" kern="0" cap="none" spc="0" normalizeH="0" baseline="0" noProof="0" dirty="0">
              <a:ln>
                <a:noFill/>
              </a:ln>
              <a:solidFill>
                <a:srgbClr val="C00000"/>
              </a:solidFill>
              <a:effectLst/>
              <a:uLnTx/>
              <a:uFillTx/>
              <a:latin typeface="Arial"/>
              <a:cs typeface="Arial"/>
              <a:sym typeface="Arial"/>
            </a:endParaRPr>
          </a:p>
        </p:txBody>
      </p:sp>
      <p:sp>
        <p:nvSpPr>
          <p:cNvPr id="2" name="TextBox 1">
            <a:extLst>
              <a:ext uri="{FF2B5EF4-FFF2-40B4-BE49-F238E27FC236}">
                <a16:creationId xmlns:a16="http://schemas.microsoft.com/office/drawing/2014/main" id="{D3F8C1DC-B068-FBCE-8DDA-4236F9F8C787}"/>
              </a:ext>
            </a:extLst>
          </p:cNvPr>
          <p:cNvSpPr txBox="1"/>
          <p:nvPr/>
        </p:nvSpPr>
        <p:spPr>
          <a:xfrm>
            <a:off x="3186546" y="8687459"/>
            <a:ext cx="11027887" cy="830997"/>
          </a:xfrm>
          <a:prstGeom prst="rect">
            <a:avLst/>
          </a:prstGeom>
          <a:noFill/>
        </p:spPr>
        <p:txBody>
          <a:bodyPr wrap="square">
            <a:spAutoFit/>
          </a:bodyPr>
          <a:lstStyle/>
          <a:p>
            <a:pPr lvl="0" algn="ctr" rtl="1">
              <a:defRPr/>
            </a:pPr>
            <a:r>
              <a:rPr lang="ar-JO" sz="4800" dirty="0">
                <a:solidFill>
                  <a:schemeClr val="bg2"/>
                </a:solidFill>
              </a:rPr>
              <a:t>إظهار الثروة، والنجاح الاجتماعي، والمكانة العالية</a:t>
            </a:r>
            <a:endParaRPr lang="he-IL" sz="4800" dirty="0">
              <a:solidFill>
                <a:schemeClr val="bg2"/>
              </a:solidFill>
            </a:endParaRPr>
          </a:p>
        </p:txBody>
      </p:sp>
    </p:spTree>
    <p:extLst>
      <p:ext uri="{BB962C8B-B14F-4D97-AF65-F5344CB8AC3E}">
        <p14:creationId xmlns:p14="http://schemas.microsoft.com/office/powerpoint/2010/main" val="280315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9"/>
          <p:cNvSpPr txBox="1">
            <a:spLocks noGrp="1"/>
          </p:cNvSpPr>
          <p:nvPr>
            <p:ph type="title" idx="4294967295"/>
          </p:nvPr>
        </p:nvSpPr>
        <p:spPr>
          <a:xfrm>
            <a:off x="4191000" y="1866900"/>
            <a:ext cx="8534400" cy="1015622"/>
          </a:xfrm>
          <a:prstGeom prst="rect">
            <a:avLst/>
          </a:prstGeom>
          <a:noFill/>
          <a:ln>
            <a:noFill/>
          </a:ln>
        </p:spPr>
        <p:txBody>
          <a:bodyPr spcFirstLastPara="1" wrap="square" lIns="91425" tIns="45700" rIns="91425" bIns="45700" anchor="t" anchorCtr="0">
            <a:spAutoFit/>
          </a:bodyPr>
          <a:lstStyle/>
          <a:p>
            <a:pPr lvl="0" rtl="1">
              <a:buSzPts val="6600"/>
            </a:pPr>
            <a:r>
              <a:rPr lang="ar-JO" sz="6000" b="1" dirty="0">
                <a:solidFill>
                  <a:schemeClr val="bg2"/>
                </a:solidFill>
                <a:latin typeface="Arial" panose="020B0604020202020204" pitchFamily="34" charset="0"/>
                <a:cs typeface="Arial" panose="020B0604020202020204" pitchFamily="34" charset="0"/>
              </a:rPr>
              <a:t>دعونا نختبر أنفسنا</a:t>
            </a:r>
            <a:endParaRPr sz="6000" b="1" dirty="0">
              <a:solidFill>
                <a:schemeClr val="bg2"/>
              </a:solidFill>
              <a:latin typeface="Arial" panose="020B0604020202020204" pitchFamily="34" charset="0"/>
              <a:cs typeface="Arial" panose="020B0604020202020204" pitchFamily="34" charset="0"/>
            </a:endParaRPr>
          </a:p>
        </p:txBody>
      </p:sp>
      <p:sp>
        <p:nvSpPr>
          <p:cNvPr id="190" name="Google Shape;190;p9">
            <a:extLst>
              <a:ext uri="{C183D7F6-B498-43B3-948B-1728B52AA6E4}">
                <adec:decorative xmlns:adec="http://schemas.microsoft.com/office/drawing/2017/decorative" val="1"/>
              </a:ext>
            </a:extLst>
          </p:cNvPr>
          <p:cNvSpPr/>
          <p:nvPr/>
        </p:nvSpPr>
        <p:spPr>
          <a:xfrm>
            <a:off x="4191000" y="3494730"/>
            <a:ext cx="10194778" cy="6792270"/>
          </a:xfrm>
          <a:custGeom>
            <a:avLst/>
            <a:gdLst/>
            <a:ahLst/>
            <a:cxnLst/>
            <a:rect l="l" t="t" r="r" b="b"/>
            <a:pathLst>
              <a:path w="7953716" h="5299163" extrusionOk="0">
                <a:moveTo>
                  <a:pt x="0" y="0"/>
                </a:moveTo>
                <a:lnTo>
                  <a:pt x="7953716" y="0"/>
                </a:lnTo>
                <a:lnTo>
                  <a:pt x="7953716" y="5299163"/>
                </a:lnTo>
                <a:lnTo>
                  <a:pt x="0" y="5299163"/>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0"/>
          <p:cNvSpPr txBox="1"/>
          <p:nvPr/>
        </p:nvSpPr>
        <p:spPr>
          <a:xfrm>
            <a:off x="1378371" y="419397"/>
            <a:ext cx="13818961" cy="1354217"/>
          </a:xfrm>
          <a:prstGeom prst="rect">
            <a:avLst/>
          </a:prstGeom>
          <a:noFill/>
          <a:ln>
            <a:noFill/>
          </a:ln>
        </p:spPr>
        <p:txBody>
          <a:bodyPr spcFirstLastPara="1" wrap="square" lIns="0" tIns="0" rIns="0" bIns="0" anchor="t" anchorCtr="0">
            <a:spAutoFit/>
          </a:bodyPr>
          <a:lstStyle/>
          <a:p>
            <a:pPr lvl="0" algn="ctr" rtl="1">
              <a:lnSpc>
                <a:spcPct val="200431"/>
              </a:lnSpc>
              <a:buSzPts val="4400"/>
              <a:defRPr/>
            </a:pPr>
            <a:r>
              <a:rPr lang="ar-JO" sz="4400" dirty="0">
                <a:latin typeface="Arial" panose="020B0604020202020204" pitchFamily="34" charset="0"/>
                <a:ea typeface="Rubik"/>
                <a:cs typeface="Arial" panose="020B0604020202020204" pitchFamily="34" charset="0"/>
                <a:sym typeface="Rubik"/>
              </a:rPr>
              <a:t>ما هو المصطلح المناسب؟</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7" name="Google Shape;197;p10"/>
          <p:cNvSpPr txBox="1"/>
          <p:nvPr/>
        </p:nvSpPr>
        <p:spPr>
          <a:xfrm>
            <a:off x="2284888" y="2144723"/>
            <a:ext cx="8450836" cy="3323987"/>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spcFirstLastPara="1" wrap="square" lIns="0" tIns="0" rIns="0" bIns="0" anchor="t" anchorCtr="0">
            <a:spAutoFit/>
          </a:bodyPr>
          <a:lstStyle/>
          <a:p>
            <a:pPr lvl="0" algn="ctr" rtl="1">
              <a:lnSpc>
                <a:spcPct val="150000"/>
              </a:lnSpc>
              <a:buSzPts val="4000"/>
              <a:defRPr/>
            </a:pPr>
            <a:r>
              <a:rPr lang="ar-JO" sz="3600" b="1" dirty="0">
                <a:solidFill>
                  <a:srgbClr val="000000"/>
                </a:solidFill>
                <a:ea typeface="Arial"/>
                <a:cs typeface="Arial"/>
              </a:rPr>
              <a:t>عادت دانا من يوم دراسي مرهق ومقزز بشكل خاص. 
لتشعر بتحسن، توقفت في طريق العودة إلى المنزل واشترت لنفسها ميلك شيك فاخر مع كريمة مخفوقة</a:t>
            </a:r>
          </a:p>
          <a:p>
            <a:pPr lvl="0" algn="ctr" rtl="1">
              <a:lnSpc>
                <a:spcPct val="150000"/>
              </a:lnSpc>
              <a:buSzPts val="4000"/>
              <a:defRPr/>
            </a:pPr>
            <a:endParaRPr kumimoji="0" lang="he-IL" sz="3600" b="1"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199" name="Google Shape;199;p10">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sp>
        <p:nvSpPr>
          <p:cNvPr id="200" name="Google Shape;200;p10"/>
          <p:cNvSpPr/>
          <p:nvPr/>
        </p:nvSpPr>
        <p:spPr>
          <a:xfrm>
            <a:off x="14519745" y="6821977"/>
            <a:ext cx="2971800" cy="1626152"/>
          </a:xfrm>
          <a:prstGeom prst="ellipse">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201" name="Google Shape;201;p10"/>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المتعة</a:t>
            </a: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 </a:t>
            </a:r>
            <a:endParaRPr sz="1400" b="0" i="0" u="none" strike="noStrike" cap="none" dirty="0">
              <a:solidFill>
                <a:srgbClr val="000000"/>
              </a:solidFill>
              <a:latin typeface="Arial"/>
              <a:ea typeface="Arial"/>
              <a:cs typeface="Arial"/>
              <a:sym typeface="Arial"/>
            </a:endParaRPr>
          </a:p>
        </p:txBody>
      </p:sp>
      <p:sp>
        <p:nvSpPr>
          <p:cNvPr id="202" name="Google Shape;202;p10"/>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السعادة</a:t>
            </a: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 </a:t>
            </a:r>
            <a:endParaRPr sz="1400" b="0" i="0" u="none" strike="noStrike" cap="none" dirty="0">
              <a:solidFill>
                <a:srgbClr val="000000"/>
              </a:solidFill>
              <a:latin typeface="Arial"/>
              <a:ea typeface="Arial"/>
              <a:cs typeface="Arial"/>
              <a:sym typeface="Arial"/>
            </a:endParaRPr>
          </a:p>
        </p:txBody>
      </p:sp>
      <p:sp>
        <p:nvSpPr>
          <p:cNvPr id="203" name="Google Shape;203;p10"/>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defRPr/>
            </a:pPr>
            <a:r>
              <a:rPr lang="ar-JO" sz="4400" dirty="0">
                <a:latin typeface="Arial" panose="020B0604020202020204" pitchFamily="34" charset="0"/>
                <a:ea typeface="Calibri"/>
                <a:cs typeface="Arial" panose="020B0604020202020204" pitchFamily="34" charset="0"/>
                <a:sym typeface="Calibri"/>
              </a:rPr>
              <a:t>ظاهرة أحمر الشفاه</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04" name="Google Shape;204;p10"/>
          <p:cNvSpPr/>
          <p:nvPr/>
        </p:nvSpPr>
        <p:spPr>
          <a:xfrm>
            <a:off x="11279240" y="8169782"/>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defRPr/>
            </a:pPr>
            <a:r>
              <a:rPr lang="ar-JO" sz="4400" dirty="0">
                <a:latin typeface="Arial" panose="020B0604020202020204" pitchFamily="34" charset="0"/>
                <a:ea typeface="Calibri"/>
                <a:cs typeface="Arial" panose="020B0604020202020204" pitchFamily="34" charset="0"/>
                <a:sym typeface="Calibri"/>
              </a:rPr>
              <a:t>ظاهرة التعويض</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05" name="Google Shape;205;p10"/>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defRPr/>
            </a:pPr>
            <a:r>
              <a:rPr lang="ar-JO" sz="4400" dirty="0">
                <a:latin typeface="Arial" panose="020B0604020202020204" pitchFamily="34" charset="0"/>
                <a:ea typeface="Calibri"/>
                <a:cs typeface="Arial" panose="020B0604020202020204" pitchFamily="34" charset="0"/>
                <a:sym typeface="Calibri"/>
              </a:rPr>
              <a:t>الشراء الاندفاعي</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06" name="Google Shape;206;p10"/>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0CFE7F61-486C-51C9-ACA9-FEFD9848B85E}"/>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1404" y="2089264"/>
            <a:ext cx="4505928" cy="3379446"/>
          </a:xfrm>
          <a:prstGeom prst="rect">
            <a:avLst/>
          </a:prstGeom>
          <a:ln>
            <a:noFill/>
          </a:ln>
          <a:effectLst>
            <a:outerShdw blurRad="292100" dist="139700" dir="2700000" algn="tl" rotWithShape="0">
              <a:srgbClr val="333333">
                <a:alpha val="65000"/>
              </a:srgbClr>
            </a:outerShdw>
          </a:effectLst>
        </p:spPr>
      </p:pic>
      <p:pic>
        <p:nvPicPr>
          <p:cNvPr id="5" name="Picture 4" descr="الاجابة ظاهرة التعويض">
            <a:extLst>
              <a:ext uri="{FF2B5EF4-FFF2-40B4-BE49-F238E27FC236}">
                <a16:creationId xmlns:a16="http://schemas.microsoft.com/office/drawing/2014/main" id="{3052CB76-C237-88B9-E2D6-2319AB7333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18476" y="7717823"/>
            <a:ext cx="2828789" cy="22983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6" name="Google Shape;196;p10">
            <a:extLst>
              <a:ext uri="{FF2B5EF4-FFF2-40B4-BE49-F238E27FC236}">
                <a16:creationId xmlns:a16="http://schemas.microsoft.com/office/drawing/2014/main" id="{92414E49-CB52-7DA3-634F-FD2D593C0700}"/>
              </a:ext>
            </a:extLst>
          </p:cNvPr>
          <p:cNvSpPr txBox="1"/>
          <p:nvPr/>
        </p:nvSpPr>
        <p:spPr>
          <a:xfrm>
            <a:off x="1378371" y="419397"/>
            <a:ext cx="13818961" cy="1354217"/>
          </a:xfrm>
          <a:prstGeom prst="rect">
            <a:avLst/>
          </a:prstGeom>
          <a:noFill/>
          <a:ln>
            <a:noFill/>
          </a:ln>
        </p:spPr>
        <p:txBody>
          <a:bodyPr spcFirstLastPara="1" wrap="square" lIns="0" tIns="0" rIns="0" bIns="0" anchor="t" anchorCtr="0">
            <a:spAutoFit/>
          </a:bodyPr>
          <a:lstStyle/>
          <a:p>
            <a:pPr lvl="0" algn="ctr" rtl="1">
              <a:lnSpc>
                <a:spcPct val="200431"/>
              </a:lnSpc>
              <a:buSzPts val="4400"/>
              <a:defRPr/>
            </a:pPr>
            <a:r>
              <a:rPr lang="ar-JO" sz="4400" dirty="0">
                <a:latin typeface="Arial" panose="020B0604020202020204" pitchFamily="34" charset="0"/>
                <a:ea typeface="Rubik"/>
                <a:cs typeface="Arial" panose="020B0604020202020204" pitchFamily="34" charset="0"/>
                <a:sym typeface="Rubik"/>
              </a:rPr>
              <a:t>ما هو المصطلح المناسب؟</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13" name="Google Shape;213;p11"/>
          <p:cNvSpPr txBox="1"/>
          <p:nvPr/>
        </p:nvSpPr>
        <p:spPr>
          <a:xfrm>
            <a:off x="1378371" y="2283325"/>
            <a:ext cx="9543565" cy="3323987"/>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spcFirstLastPara="1" wrap="square" lIns="0" tIns="0" rIns="0" bIns="0" anchor="t" anchorCtr="0">
            <a:spAutoFit/>
          </a:bodyPr>
          <a:lstStyle/>
          <a:p>
            <a:pPr algn="ctr" rtl="1">
              <a:lnSpc>
                <a:spcPct val="150000"/>
              </a:lnSpc>
              <a:buSzPts val="4000"/>
              <a:defRPr/>
            </a:pPr>
            <a:r>
              <a:rPr lang="ar-JO" sz="3600" b="1" dirty="0">
                <a:sym typeface="Rubik"/>
              </a:rPr>
              <a:t>رأت ميري في "الستوري" أن جميع أصدقائها ذهبوا معا إلى السينما بدونها. رغم أنها كانت متعبة جدا، ارتدت ملابسها فورا وخرجت للانضمام إليهم</a:t>
            </a:r>
          </a:p>
          <a:p>
            <a:pPr algn="ctr" rtl="1">
              <a:lnSpc>
                <a:spcPct val="150000"/>
              </a:lnSpc>
              <a:buSzPts val="4000"/>
              <a:defRPr/>
            </a:pPr>
            <a:endParaRPr lang="he-IL" sz="3600" b="1" dirty="0"/>
          </a:p>
        </p:txBody>
      </p:sp>
      <p:sp>
        <p:nvSpPr>
          <p:cNvPr id="214" name="Google Shape;214;p11"/>
          <p:cNvSpPr/>
          <p:nvPr/>
        </p:nvSpPr>
        <p:spPr>
          <a:xfrm>
            <a:off x="14519745" y="6821977"/>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215" name="Google Shape;215;p11"/>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المتعة</a:t>
            </a: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 </a:t>
            </a:r>
            <a:endParaRPr sz="1400" b="0" i="0" u="none" strike="noStrike" cap="none" dirty="0">
              <a:solidFill>
                <a:srgbClr val="000000"/>
              </a:solidFill>
              <a:latin typeface="Arial"/>
              <a:ea typeface="Arial"/>
              <a:cs typeface="Arial"/>
              <a:sym typeface="Arial"/>
            </a:endParaRPr>
          </a:p>
        </p:txBody>
      </p:sp>
      <p:sp>
        <p:nvSpPr>
          <p:cNvPr id="216" name="Google Shape;216;p11"/>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السعادة</a:t>
            </a: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 </a:t>
            </a:r>
            <a:endParaRPr sz="1400" b="0" i="0" u="none" strike="noStrike" cap="none" dirty="0">
              <a:solidFill>
                <a:srgbClr val="000000"/>
              </a:solidFill>
              <a:latin typeface="Arial"/>
              <a:ea typeface="Arial"/>
              <a:cs typeface="Arial"/>
              <a:sym typeface="Arial"/>
            </a:endParaRPr>
          </a:p>
        </p:txBody>
      </p:sp>
      <p:sp>
        <p:nvSpPr>
          <p:cNvPr id="217" name="Google Shape;217;p11"/>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"أحمر الشفاه"</a:t>
            </a:r>
            <a:endParaRPr sz="1400" b="0" i="0" u="none" strike="noStrike" cap="none" dirty="0">
              <a:solidFill>
                <a:srgbClr val="000000"/>
              </a:solidFill>
              <a:latin typeface="Arial"/>
              <a:ea typeface="Arial"/>
              <a:cs typeface="Arial"/>
              <a:sym typeface="Arial"/>
            </a:endParaRPr>
          </a:p>
        </p:txBody>
      </p:sp>
      <p:sp>
        <p:nvSpPr>
          <p:cNvPr id="218" name="Google Shape;218;p11"/>
          <p:cNvSpPr/>
          <p:nvPr/>
        </p:nvSpPr>
        <p:spPr>
          <a:xfrm>
            <a:off x="10984665" y="8169782"/>
            <a:ext cx="3266375"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"التعويض"</a:t>
            </a:r>
            <a:endParaRPr sz="1400" b="0" i="0" u="none" strike="noStrike" cap="none" dirty="0">
              <a:solidFill>
                <a:srgbClr val="000000"/>
              </a:solidFill>
              <a:latin typeface="Arial"/>
              <a:ea typeface="Arial"/>
              <a:cs typeface="Arial"/>
              <a:sym typeface="Arial"/>
            </a:endParaRPr>
          </a:p>
        </p:txBody>
      </p:sp>
      <p:sp>
        <p:nvSpPr>
          <p:cNvPr id="219" name="Google Shape;219;p11"/>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الشراء الاندفاعي</a:t>
            </a:r>
            <a:endParaRPr sz="1400" b="0" i="0" u="none" strike="noStrike" cap="none" dirty="0">
              <a:solidFill>
                <a:srgbClr val="000000"/>
              </a:solidFill>
              <a:latin typeface="Arial"/>
              <a:ea typeface="Arial"/>
              <a:cs typeface="Arial"/>
              <a:sym typeface="Arial"/>
            </a:endParaRPr>
          </a:p>
        </p:txBody>
      </p:sp>
      <p:sp>
        <p:nvSpPr>
          <p:cNvPr id="220" name="Google Shape;220;p11"/>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cxnSp>
        <p:nvCxnSpPr>
          <p:cNvPr id="221" name="Google Shape;221;p11">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pic>
        <p:nvPicPr>
          <p:cNvPr id="3" name="Picture 2" descr="الاجابة FOMO">
            <a:extLst>
              <a:ext uri="{FF2B5EF4-FFF2-40B4-BE49-F238E27FC236}">
                <a16:creationId xmlns:a16="http://schemas.microsoft.com/office/drawing/2014/main" id="{3B789E0B-9999-5D27-CD1E-3A362191CA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91844" y="6921076"/>
            <a:ext cx="2828789" cy="2298391"/>
          </a:xfrm>
          <a:prstGeom prst="rect">
            <a:avLst/>
          </a:prstGeom>
        </p:spPr>
      </p:pic>
      <p:pic>
        <p:nvPicPr>
          <p:cNvPr id="5" name="Picture 4">
            <a:extLst>
              <a:ext uri="{FF2B5EF4-FFF2-40B4-BE49-F238E27FC236}">
                <a16:creationId xmlns:a16="http://schemas.microsoft.com/office/drawing/2014/main" id="{5643D6F2-01E4-1531-25AE-0922DB1CA12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21936" y="2241392"/>
            <a:ext cx="4205900" cy="336592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4" name="Google Shape;196;p10">
            <a:extLst>
              <a:ext uri="{FF2B5EF4-FFF2-40B4-BE49-F238E27FC236}">
                <a16:creationId xmlns:a16="http://schemas.microsoft.com/office/drawing/2014/main" id="{02435705-1C10-A36C-2817-4F21831ED99C}"/>
              </a:ext>
            </a:extLst>
          </p:cNvPr>
          <p:cNvSpPr txBox="1"/>
          <p:nvPr/>
        </p:nvSpPr>
        <p:spPr>
          <a:xfrm>
            <a:off x="1378371" y="419397"/>
            <a:ext cx="13818961" cy="1354217"/>
          </a:xfrm>
          <a:prstGeom prst="rect">
            <a:avLst/>
          </a:prstGeom>
          <a:noFill/>
          <a:ln>
            <a:noFill/>
          </a:ln>
        </p:spPr>
        <p:txBody>
          <a:bodyPr spcFirstLastPara="1" wrap="square" lIns="0" tIns="0" rIns="0" bIns="0" anchor="t" anchorCtr="0">
            <a:spAutoFit/>
          </a:bodyPr>
          <a:lstStyle/>
          <a:p>
            <a:pPr lvl="0" algn="ctr" rtl="1">
              <a:lnSpc>
                <a:spcPct val="200431"/>
              </a:lnSpc>
              <a:buSzPts val="4400"/>
              <a:defRPr/>
            </a:pPr>
            <a:r>
              <a:rPr lang="ar-JO" sz="4400" dirty="0">
                <a:latin typeface="Arial" panose="020B0604020202020204" pitchFamily="34" charset="0"/>
                <a:ea typeface="Rubik"/>
                <a:cs typeface="Arial" panose="020B0604020202020204" pitchFamily="34" charset="0"/>
                <a:sym typeface="Rubik"/>
              </a:rPr>
              <a:t>ما هو المصطلح المناسب؟</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29" name="Google Shape;229;p12"/>
          <p:cNvSpPr txBox="1"/>
          <p:nvPr/>
        </p:nvSpPr>
        <p:spPr>
          <a:xfrm>
            <a:off x="3132822" y="2206356"/>
            <a:ext cx="7897586" cy="2492990"/>
          </a:xfrm>
          <a:prstGeom prst="rect">
            <a:avLst/>
          </a:prstGeom>
          <a:noFill/>
          <a:ln>
            <a:noFill/>
          </a:ln>
        </p:spPr>
        <p:txBody>
          <a:bodyPr spcFirstLastPara="1" wrap="square" lIns="0" tIns="0" rIns="0" bIns="0" anchor="t" anchorCtr="0">
            <a:spAutoFit/>
          </a:bodyPr>
          <a:lstStyle/>
          <a:p>
            <a:pPr lvl="0" algn="ctr" rtl="1">
              <a:lnSpc>
                <a:spcPct val="150000"/>
              </a:lnSpc>
              <a:buSzPts val="4000"/>
              <a:defRPr/>
            </a:pPr>
            <a:r>
              <a:rPr lang="ar-JO" sz="3600" b="1" dirty="0"/>
              <a:t>بينما كانت نورا واقفة في الطابور عند صندوق الدفع في السوبر فارم، رأت طلاء أظافر صغير بلون اللامع  قامت بشرائه دون تفكير </a:t>
            </a:r>
            <a:endParaRPr lang="he-IL" sz="3600" b="1" dirty="0"/>
          </a:p>
        </p:txBody>
      </p:sp>
      <p:cxnSp>
        <p:nvCxnSpPr>
          <p:cNvPr id="230" name="Google Shape;230;p12">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sp>
        <p:nvSpPr>
          <p:cNvPr id="231" name="Google Shape;231;p12"/>
          <p:cNvSpPr/>
          <p:nvPr/>
        </p:nvSpPr>
        <p:spPr>
          <a:xfrm>
            <a:off x="14519745" y="6821977"/>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232" name="Google Shape;232;p12"/>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المتعة</a:t>
            </a: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 </a:t>
            </a:r>
            <a:endParaRPr sz="1400" b="0" i="0" u="none" strike="noStrike" cap="none" dirty="0">
              <a:solidFill>
                <a:srgbClr val="000000"/>
              </a:solidFill>
              <a:latin typeface="Arial"/>
              <a:ea typeface="Arial"/>
              <a:cs typeface="Arial"/>
              <a:sym typeface="Arial"/>
            </a:endParaRPr>
          </a:p>
        </p:txBody>
      </p:sp>
      <p:sp>
        <p:nvSpPr>
          <p:cNvPr id="233" name="Google Shape;233;p12"/>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السعادة</a:t>
            </a:r>
            <a:endParaRPr sz="1400" b="0" i="0" u="none" strike="noStrike" cap="none" dirty="0">
              <a:solidFill>
                <a:srgbClr val="000000"/>
              </a:solidFill>
              <a:latin typeface="Arial"/>
              <a:ea typeface="Arial"/>
              <a:cs typeface="Arial"/>
              <a:sym typeface="Arial"/>
            </a:endParaRPr>
          </a:p>
        </p:txBody>
      </p:sp>
      <p:sp>
        <p:nvSpPr>
          <p:cNvPr id="234" name="Google Shape;234;p12"/>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"أحمر الشفاه"</a:t>
            </a:r>
            <a:endParaRPr sz="1400" b="0" i="0" u="none" strike="noStrike" cap="none" dirty="0">
              <a:solidFill>
                <a:srgbClr val="000000"/>
              </a:solidFill>
              <a:latin typeface="Arial"/>
              <a:ea typeface="Arial"/>
              <a:cs typeface="Arial"/>
              <a:sym typeface="Arial"/>
            </a:endParaRPr>
          </a:p>
        </p:txBody>
      </p:sp>
      <p:sp>
        <p:nvSpPr>
          <p:cNvPr id="235" name="Google Shape;235;p12"/>
          <p:cNvSpPr/>
          <p:nvPr/>
        </p:nvSpPr>
        <p:spPr>
          <a:xfrm>
            <a:off x="11030408" y="8169782"/>
            <a:ext cx="3220632"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"التعويض"</a:t>
            </a:r>
            <a:endParaRPr sz="1400" b="0" i="0" u="none" strike="noStrike" cap="none" dirty="0">
              <a:solidFill>
                <a:srgbClr val="000000"/>
              </a:solidFill>
              <a:latin typeface="Arial"/>
              <a:ea typeface="Arial"/>
              <a:cs typeface="Arial"/>
              <a:sym typeface="Arial"/>
            </a:endParaRPr>
          </a:p>
        </p:txBody>
      </p:sp>
      <p:sp>
        <p:nvSpPr>
          <p:cNvPr id="236" name="Google Shape;236;p12"/>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الشراء الاندفاعي</a:t>
            </a:r>
            <a:endParaRPr sz="1400" b="0" i="0" u="none" strike="noStrike" cap="none" dirty="0">
              <a:solidFill>
                <a:srgbClr val="000000"/>
              </a:solidFill>
              <a:latin typeface="Arial"/>
              <a:ea typeface="Arial"/>
              <a:cs typeface="Arial"/>
              <a:sym typeface="Arial"/>
            </a:endParaRPr>
          </a:p>
        </p:txBody>
      </p:sp>
      <p:sp>
        <p:nvSpPr>
          <p:cNvPr id="237" name="Google Shape;237;p12"/>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pic>
        <p:nvPicPr>
          <p:cNvPr id="5" name="Picture 4" descr="תשובה נכונה אפקט הליפסטיק">
            <a:extLst>
              <a:ext uri="{FF2B5EF4-FFF2-40B4-BE49-F238E27FC236}">
                <a16:creationId xmlns:a16="http://schemas.microsoft.com/office/drawing/2014/main" id="{7A2CE3D4-F731-8AE6-F27C-3B6D2F0232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770" y="6108000"/>
            <a:ext cx="2828789" cy="2298391"/>
          </a:xfrm>
          <a:prstGeom prst="rect">
            <a:avLst/>
          </a:prstGeom>
        </p:spPr>
      </p:pic>
      <p:pic>
        <p:nvPicPr>
          <p:cNvPr id="7" name="Picture 6">
            <a:extLst>
              <a:ext uri="{FF2B5EF4-FFF2-40B4-BE49-F238E27FC236}">
                <a16:creationId xmlns:a16="http://schemas.microsoft.com/office/drawing/2014/main" id="{A5EB4B9B-2915-9C99-54F9-D8BC0EE85A5F}"/>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030408" y="2089264"/>
            <a:ext cx="3847184" cy="2885388"/>
          </a:xfrm>
          <a:prstGeom prst="rect">
            <a:avLst/>
          </a:prstGeom>
          <a:ln>
            <a:noFill/>
          </a:ln>
          <a:effectLst>
            <a:outerShdw blurRad="292100" dist="139700" dir="2700000" algn="tl" rotWithShape="0">
              <a:srgbClr val="333333">
                <a:alpha val="65000"/>
              </a:srgbClr>
            </a:outerShdw>
          </a:effectLst>
        </p:spPr>
      </p:pic>
      <p:sp>
        <p:nvSpPr>
          <p:cNvPr id="8" name="Rectangle 7" descr="الجابة ظاهرة احمر الشفاه">
            <a:extLst>
              <a:ext uri="{FF2B5EF4-FFF2-40B4-BE49-F238E27FC236}">
                <a16:creationId xmlns:a16="http://schemas.microsoft.com/office/drawing/2014/main" id="{7049458C-87BE-1736-94C5-88A78C4D8EC3}"/>
              </a:ext>
            </a:extLst>
          </p:cNvPr>
          <p:cNvSpPr/>
          <p:nvPr/>
        </p:nvSpPr>
        <p:spPr>
          <a:xfrm>
            <a:off x="2917371" y="2124878"/>
            <a:ext cx="8077200" cy="2812896"/>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1" anchor="ctr"/>
          <a:lstStyle/>
          <a:p>
            <a:pPr algn="ctr"/>
            <a:endParaRPr lang="he-I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6" name="Google Shape;196;p10">
            <a:extLst>
              <a:ext uri="{FF2B5EF4-FFF2-40B4-BE49-F238E27FC236}">
                <a16:creationId xmlns:a16="http://schemas.microsoft.com/office/drawing/2014/main" id="{9535E777-D058-B05C-41EF-DABA46974E64}"/>
              </a:ext>
            </a:extLst>
          </p:cNvPr>
          <p:cNvSpPr txBox="1"/>
          <p:nvPr/>
        </p:nvSpPr>
        <p:spPr>
          <a:xfrm>
            <a:off x="1378371" y="419397"/>
            <a:ext cx="13818961" cy="1354217"/>
          </a:xfrm>
          <a:prstGeom prst="rect">
            <a:avLst/>
          </a:prstGeom>
          <a:noFill/>
          <a:ln>
            <a:noFill/>
          </a:ln>
        </p:spPr>
        <p:txBody>
          <a:bodyPr spcFirstLastPara="1" wrap="square" lIns="0" tIns="0" rIns="0" bIns="0" anchor="t" anchorCtr="0">
            <a:spAutoFit/>
          </a:bodyPr>
          <a:lstStyle/>
          <a:p>
            <a:pPr lvl="0" algn="ctr" rtl="1">
              <a:lnSpc>
                <a:spcPct val="200431"/>
              </a:lnSpc>
              <a:buSzPts val="4400"/>
              <a:defRPr/>
            </a:pPr>
            <a:r>
              <a:rPr lang="ar-JO" sz="4400" dirty="0">
                <a:latin typeface="Arial" panose="020B0604020202020204" pitchFamily="34" charset="0"/>
                <a:ea typeface="Rubik"/>
                <a:cs typeface="Arial" panose="020B0604020202020204" pitchFamily="34" charset="0"/>
                <a:sym typeface="Rubik"/>
              </a:rPr>
              <a:t>ما هو المصطلح المناسب؟</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45" name="Google Shape;245;p13"/>
          <p:cNvSpPr txBox="1"/>
          <p:nvPr/>
        </p:nvSpPr>
        <p:spPr>
          <a:xfrm>
            <a:off x="983957" y="2554864"/>
            <a:ext cx="11254537" cy="1661993"/>
          </a:xfrm>
          <a:prstGeom prst="rect">
            <a:avLst/>
          </a:prstGeom>
          <a:noFill/>
          <a:ln>
            <a:noFill/>
          </a:ln>
        </p:spPr>
        <p:txBody>
          <a:bodyPr spcFirstLastPara="1" wrap="square" lIns="0" tIns="0" rIns="0" bIns="0" anchor="t" anchorCtr="0">
            <a:spAutoFit/>
          </a:bodyPr>
          <a:lstStyle/>
          <a:p>
            <a:pPr algn="ctr" defTabSz="914400" rtl="1" eaLnBrk="1" fontAlgn="auto" latinLnBrk="0" hangingPunct="1">
              <a:lnSpc>
                <a:spcPct val="150000"/>
              </a:lnSpc>
              <a:buSzPts val="4000"/>
              <a:tabLst/>
              <a:defRPr/>
            </a:pPr>
            <a:r>
              <a:rPr lang="ar-JO" sz="3600" b="1" dirty="0">
                <a:sym typeface="Rubik"/>
              </a:rPr>
              <a:t>ادّخرت سلمى المال لمدة ستة أشهر لشراء غيتار جديد. والآن، عندما تعزف عليه في الغرفة، تشعر بإحساس عميق بالرضا يملأ قلبها.</a:t>
            </a:r>
            <a:endParaRPr lang="he-IL" sz="3600" b="1" dirty="0"/>
          </a:p>
        </p:txBody>
      </p:sp>
      <p:cxnSp>
        <p:nvCxnSpPr>
          <p:cNvPr id="246" name="Google Shape;246;p13">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sp>
        <p:nvSpPr>
          <p:cNvPr id="247" name="Google Shape;247;p13"/>
          <p:cNvSpPr/>
          <p:nvPr/>
        </p:nvSpPr>
        <p:spPr>
          <a:xfrm>
            <a:off x="14519745" y="6821977"/>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248" name="Google Shape;248;p13"/>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b="0" i="0" u="none" strike="noStrike" cap="none" dirty="0">
                <a:solidFill>
                  <a:schemeClr val="dk1"/>
                </a:solidFill>
                <a:latin typeface="Arial" panose="020B0604020202020204" pitchFamily="34" charset="0"/>
                <a:ea typeface="Calibri"/>
                <a:cs typeface="Arial" panose="020B0604020202020204" pitchFamily="34" charset="0"/>
                <a:sym typeface="Calibri"/>
              </a:rPr>
              <a:t>المتعة</a:t>
            </a: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 </a:t>
            </a:r>
            <a:endParaRPr sz="1400" b="0" i="0" u="none" strike="noStrike" cap="none" dirty="0">
              <a:solidFill>
                <a:srgbClr val="000000"/>
              </a:solidFill>
              <a:latin typeface="Arial"/>
              <a:ea typeface="Arial"/>
              <a:cs typeface="Arial"/>
              <a:sym typeface="Arial"/>
            </a:endParaRPr>
          </a:p>
        </p:txBody>
      </p:sp>
      <p:sp>
        <p:nvSpPr>
          <p:cNvPr id="249" name="Google Shape;249;p13"/>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السعادة</a:t>
            </a: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 </a:t>
            </a:r>
            <a:endParaRPr sz="1400" b="0" i="0" u="none" strike="noStrike" cap="none" dirty="0">
              <a:solidFill>
                <a:srgbClr val="000000"/>
              </a:solidFill>
              <a:latin typeface="Arial"/>
              <a:ea typeface="Arial"/>
              <a:cs typeface="Arial"/>
              <a:sym typeface="Arial"/>
            </a:endParaRPr>
          </a:p>
        </p:txBody>
      </p:sp>
      <p:sp>
        <p:nvSpPr>
          <p:cNvPr id="250" name="Google Shape;250;p13"/>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"أحمر الشفاه"</a:t>
            </a:r>
            <a:endParaRPr sz="1400" b="0" i="0" u="none" strike="noStrike" cap="none" dirty="0">
              <a:solidFill>
                <a:srgbClr val="000000"/>
              </a:solidFill>
              <a:latin typeface="Arial"/>
              <a:ea typeface="Arial"/>
              <a:cs typeface="Arial"/>
              <a:sym typeface="Arial"/>
            </a:endParaRPr>
          </a:p>
        </p:txBody>
      </p:sp>
      <p:sp>
        <p:nvSpPr>
          <p:cNvPr id="251" name="Google Shape;251;p13"/>
          <p:cNvSpPr/>
          <p:nvPr/>
        </p:nvSpPr>
        <p:spPr>
          <a:xfrm>
            <a:off x="11128267" y="8169782"/>
            <a:ext cx="3122773"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"التعويض"</a:t>
            </a:r>
            <a:endParaRPr sz="1400" b="0" i="0" u="none" strike="noStrike" cap="none" dirty="0">
              <a:solidFill>
                <a:srgbClr val="000000"/>
              </a:solidFill>
              <a:latin typeface="Arial"/>
              <a:ea typeface="Arial"/>
              <a:cs typeface="Arial"/>
              <a:sym typeface="Arial"/>
            </a:endParaRPr>
          </a:p>
        </p:txBody>
      </p:sp>
      <p:sp>
        <p:nvSpPr>
          <p:cNvPr id="252" name="Google Shape;252;p13"/>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الشراء الاندفاعي</a:t>
            </a:r>
            <a:endParaRPr sz="1400" b="0" i="0" u="none" strike="noStrike" cap="none" dirty="0">
              <a:solidFill>
                <a:srgbClr val="000000"/>
              </a:solidFill>
              <a:latin typeface="Arial"/>
              <a:ea typeface="Arial"/>
              <a:cs typeface="Arial"/>
              <a:sym typeface="Arial"/>
            </a:endParaRPr>
          </a:p>
        </p:txBody>
      </p:sp>
      <p:sp>
        <p:nvSpPr>
          <p:cNvPr id="253" name="Google Shape;253;p13"/>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pic>
        <p:nvPicPr>
          <p:cNvPr id="3" name="Picture 2" descr="الاجابة السعادة">
            <a:extLst>
              <a:ext uri="{FF2B5EF4-FFF2-40B4-BE49-F238E27FC236}">
                <a16:creationId xmlns:a16="http://schemas.microsoft.com/office/drawing/2014/main" id="{9A4C2B33-CF90-9A73-B433-E3E9020128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2657" y="6411300"/>
            <a:ext cx="2828789" cy="2298391"/>
          </a:xfrm>
          <a:prstGeom prst="rect">
            <a:avLst/>
          </a:prstGeom>
        </p:spPr>
      </p:pic>
      <p:pic>
        <p:nvPicPr>
          <p:cNvPr id="5" name="Picture 4">
            <a:extLst>
              <a:ext uri="{FF2B5EF4-FFF2-40B4-BE49-F238E27FC236}">
                <a16:creationId xmlns:a16="http://schemas.microsoft.com/office/drawing/2014/main" id="{845E8B6B-9B3B-A068-889D-39658F71CF5D}"/>
              </a:ext>
              <a:ext uri="{C183D7F6-B498-43B3-948B-1728B52AA6E4}">
                <adec:decorative xmlns:adec="http://schemas.microsoft.com/office/drawing/2017/decorative" val="1"/>
              </a:ext>
            </a:extLst>
          </p:cNvPr>
          <p:cNvPicPr>
            <a:picLocks noChangeAspect="1"/>
          </p:cNvPicPr>
          <p:nvPr/>
        </p:nvPicPr>
        <p:blipFill>
          <a:blip r:embed="rId4"/>
          <a:stretch/>
        </p:blipFill>
        <p:spPr>
          <a:xfrm>
            <a:off x="9884228" y="1066855"/>
            <a:ext cx="9753600" cy="532447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7" name="Google Shape;196;p10">
            <a:extLst>
              <a:ext uri="{FF2B5EF4-FFF2-40B4-BE49-F238E27FC236}">
                <a16:creationId xmlns:a16="http://schemas.microsoft.com/office/drawing/2014/main" id="{D0A0470B-99DC-9EA2-BBFE-969D462D0A00}"/>
              </a:ext>
            </a:extLst>
          </p:cNvPr>
          <p:cNvSpPr txBox="1"/>
          <p:nvPr/>
        </p:nvSpPr>
        <p:spPr>
          <a:xfrm>
            <a:off x="1378371" y="419397"/>
            <a:ext cx="13818961" cy="1354217"/>
          </a:xfrm>
          <a:prstGeom prst="rect">
            <a:avLst/>
          </a:prstGeom>
          <a:noFill/>
          <a:ln>
            <a:noFill/>
          </a:ln>
        </p:spPr>
        <p:txBody>
          <a:bodyPr spcFirstLastPara="1" wrap="square" lIns="0" tIns="0" rIns="0" bIns="0" anchor="t" anchorCtr="0">
            <a:spAutoFit/>
          </a:bodyPr>
          <a:lstStyle/>
          <a:p>
            <a:pPr lvl="0" algn="ctr" rtl="1">
              <a:lnSpc>
                <a:spcPct val="200431"/>
              </a:lnSpc>
              <a:buSzPts val="4400"/>
              <a:defRPr/>
            </a:pPr>
            <a:r>
              <a:rPr lang="ar-JO" sz="4400" dirty="0">
                <a:latin typeface="Arial" panose="020B0604020202020204" pitchFamily="34" charset="0"/>
                <a:ea typeface="Rubik"/>
                <a:cs typeface="Arial" panose="020B0604020202020204" pitchFamily="34" charset="0"/>
                <a:sym typeface="Rubik"/>
              </a:rPr>
              <a:t>ما هو المصطلح المناسب؟</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93" name="Google Shape;293;p16"/>
          <p:cNvSpPr txBox="1"/>
          <p:nvPr/>
        </p:nvSpPr>
        <p:spPr>
          <a:xfrm>
            <a:off x="1456523" y="2492236"/>
            <a:ext cx="9878786" cy="2492990"/>
          </a:xfrm>
          <a:prstGeom prst="rect">
            <a:avLst/>
          </a:prstGeom>
          <a:noFill/>
          <a:ln>
            <a:noFill/>
          </a:ln>
        </p:spPr>
        <p:txBody>
          <a:bodyPr spcFirstLastPara="1" wrap="square" lIns="0" tIns="0" rIns="0" bIns="0" anchor="t" anchorCtr="0">
            <a:spAutoFit/>
          </a:bodyPr>
          <a:lstStyle/>
          <a:p>
            <a:pPr algn="ctr" rtl="1">
              <a:lnSpc>
                <a:spcPct val="150000"/>
              </a:lnSpc>
              <a:buSzPts val="4000"/>
              <a:defRPr/>
            </a:pPr>
            <a:r>
              <a:rPr lang="ar-JO" sz="3600" b="1" dirty="0"/>
              <a:t>اقترحت صديقة أمل عليها أن تنفق كل أموال معايدتها على حفلة باهظة الثمن في إيلات. وقالت الصديقة:"</a:t>
            </a:r>
            <a:r>
              <a:rPr lang="ar-JO" sz="3600" b="1" dirty="0" err="1"/>
              <a:t>هيااا</a:t>
            </a:r>
            <a:r>
              <a:rPr lang="ar-JO" sz="3600" b="1" dirty="0"/>
              <a:t>، نعيش مرة واحدة فقط! لماذا تدخرين للمستقبل؟"</a:t>
            </a:r>
            <a:endParaRPr lang="he-IL" sz="3600" b="1" dirty="0"/>
          </a:p>
        </p:txBody>
      </p:sp>
      <p:cxnSp>
        <p:nvCxnSpPr>
          <p:cNvPr id="294" name="Google Shape;294;p16">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sp>
        <p:nvSpPr>
          <p:cNvPr id="295" name="Google Shape;295;p16"/>
          <p:cNvSpPr/>
          <p:nvPr/>
        </p:nvSpPr>
        <p:spPr>
          <a:xfrm>
            <a:off x="14519745" y="6821977"/>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296" name="Google Shape;296;p16"/>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المتعة</a:t>
            </a: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 </a:t>
            </a:r>
            <a:endParaRPr sz="1400" b="0" i="0" u="none" strike="noStrike" cap="none" dirty="0">
              <a:solidFill>
                <a:srgbClr val="000000"/>
              </a:solidFill>
              <a:latin typeface="Arial"/>
              <a:ea typeface="Arial"/>
              <a:cs typeface="Arial"/>
              <a:sym typeface="Arial"/>
            </a:endParaRPr>
          </a:p>
        </p:txBody>
      </p:sp>
      <p:sp>
        <p:nvSpPr>
          <p:cNvPr id="297" name="Google Shape;297;p16"/>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السعادة</a:t>
            </a:r>
            <a:endParaRPr sz="1400" b="0" i="0" u="none" strike="noStrike" cap="none" dirty="0">
              <a:solidFill>
                <a:srgbClr val="000000"/>
              </a:solidFill>
              <a:latin typeface="Arial"/>
              <a:ea typeface="Arial"/>
              <a:cs typeface="Arial"/>
              <a:sym typeface="Arial"/>
            </a:endParaRPr>
          </a:p>
        </p:txBody>
      </p:sp>
      <p:sp>
        <p:nvSpPr>
          <p:cNvPr id="298" name="Google Shape;298;p16"/>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"أحمر الشفاه"</a:t>
            </a:r>
            <a:endParaRPr sz="1400" b="0" i="0" u="none" strike="noStrike" cap="none" dirty="0">
              <a:solidFill>
                <a:srgbClr val="000000"/>
              </a:solidFill>
              <a:latin typeface="Arial"/>
              <a:ea typeface="Arial"/>
              <a:cs typeface="Arial"/>
              <a:sym typeface="Arial"/>
            </a:endParaRPr>
          </a:p>
        </p:txBody>
      </p:sp>
      <p:sp>
        <p:nvSpPr>
          <p:cNvPr id="299" name="Google Shape;299;p16"/>
          <p:cNvSpPr/>
          <p:nvPr/>
        </p:nvSpPr>
        <p:spPr>
          <a:xfrm>
            <a:off x="10984665" y="8169782"/>
            <a:ext cx="3266375"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"التعويض"</a:t>
            </a:r>
            <a:endParaRPr sz="1400" b="0" i="0" u="none" strike="noStrike" cap="none" dirty="0">
              <a:solidFill>
                <a:srgbClr val="000000"/>
              </a:solidFill>
              <a:latin typeface="Arial"/>
              <a:ea typeface="Arial"/>
              <a:cs typeface="Arial"/>
              <a:sym typeface="Arial"/>
            </a:endParaRPr>
          </a:p>
        </p:txBody>
      </p:sp>
      <p:sp>
        <p:nvSpPr>
          <p:cNvPr id="300" name="Google Shape;300;p16"/>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الشراء الاندفاعي</a:t>
            </a:r>
            <a:endParaRPr sz="1400" b="0" i="0" u="none" strike="noStrike" cap="none" dirty="0">
              <a:solidFill>
                <a:srgbClr val="000000"/>
              </a:solidFill>
              <a:latin typeface="Arial"/>
              <a:ea typeface="Arial"/>
              <a:cs typeface="Arial"/>
              <a:sym typeface="Arial"/>
            </a:endParaRPr>
          </a:p>
        </p:txBody>
      </p:sp>
      <p:sp>
        <p:nvSpPr>
          <p:cNvPr id="301" name="Google Shape;301;p16"/>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5EE9675C-219C-4422-20A9-5AB25345909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35183" y="2015065"/>
            <a:ext cx="4470462" cy="3352846"/>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0B9E795D-671C-ED20-1323-2FB17E6B854F}"/>
              </a:ext>
              <a:ext uri="{C183D7F6-B498-43B3-948B-1728B52AA6E4}">
                <adec:decorative xmlns:adec="http://schemas.microsoft.com/office/drawing/2017/decorative" val="1"/>
              </a:ext>
            </a:extLst>
          </p:cNvPr>
          <p:cNvSpPr/>
          <p:nvPr/>
        </p:nvSpPr>
        <p:spPr>
          <a:xfrm>
            <a:off x="1456523" y="1981200"/>
            <a:ext cx="10038791" cy="3483423"/>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1" anchor="ctr"/>
          <a:lstStyle/>
          <a:p>
            <a:pPr algn="ctr"/>
            <a:endParaRPr lang="he-IL"/>
          </a:p>
        </p:txBody>
      </p:sp>
      <p:pic>
        <p:nvPicPr>
          <p:cNvPr id="6" name="Picture 5" descr="الاجابة  YOLO">
            <a:extLst>
              <a:ext uri="{FF2B5EF4-FFF2-40B4-BE49-F238E27FC236}">
                <a16:creationId xmlns:a16="http://schemas.microsoft.com/office/drawing/2014/main" id="{74427AFD-574F-C5B6-E760-A7B6080CFE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361" y="8042895"/>
            <a:ext cx="2828789" cy="22983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 name="Google Shape;196;p10">
            <a:extLst>
              <a:ext uri="{FF2B5EF4-FFF2-40B4-BE49-F238E27FC236}">
                <a16:creationId xmlns:a16="http://schemas.microsoft.com/office/drawing/2014/main" id="{8EF9796C-8286-368E-A71C-6A36BB9EF330}"/>
              </a:ext>
            </a:extLst>
          </p:cNvPr>
          <p:cNvSpPr txBox="1"/>
          <p:nvPr/>
        </p:nvSpPr>
        <p:spPr>
          <a:xfrm>
            <a:off x="1378371" y="419397"/>
            <a:ext cx="13818961" cy="1354217"/>
          </a:xfrm>
          <a:prstGeom prst="rect">
            <a:avLst/>
          </a:prstGeom>
          <a:noFill/>
          <a:ln>
            <a:noFill/>
          </a:ln>
        </p:spPr>
        <p:txBody>
          <a:bodyPr spcFirstLastPara="1" wrap="square" lIns="0" tIns="0" rIns="0" bIns="0" anchor="t" anchorCtr="0">
            <a:spAutoFit/>
          </a:bodyPr>
          <a:lstStyle/>
          <a:p>
            <a:pPr lvl="0" algn="ctr" rtl="1">
              <a:lnSpc>
                <a:spcPct val="200431"/>
              </a:lnSpc>
              <a:buSzPts val="4400"/>
              <a:defRPr/>
            </a:pPr>
            <a:r>
              <a:rPr lang="ar-JO" sz="4400" dirty="0">
                <a:latin typeface="Arial" panose="020B0604020202020204" pitchFamily="34" charset="0"/>
                <a:ea typeface="Rubik"/>
                <a:cs typeface="Arial" panose="020B0604020202020204" pitchFamily="34" charset="0"/>
                <a:sym typeface="Rubik"/>
              </a:rPr>
              <a:t>ما هو المصطلح المناسب؟</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24" name="Google Shape;324;p18"/>
          <p:cNvSpPr txBox="1"/>
          <p:nvPr/>
        </p:nvSpPr>
        <p:spPr>
          <a:xfrm>
            <a:off x="1655216" y="2795304"/>
            <a:ext cx="9734860" cy="2492990"/>
          </a:xfrm>
          <a:prstGeom prst="rect">
            <a:avLst/>
          </a:prstGeom>
          <a:noFill/>
          <a:ln>
            <a:noFill/>
          </a:ln>
        </p:spPr>
        <p:txBody>
          <a:bodyPr spcFirstLastPara="1" wrap="square" lIns="0" tIns="0" rIns="0" bIns="0" anchor="t" anchorCtr="0">
            <a:spAutoFit/>
          </a:bodyPr>
          <a:lstStyle/>
          <a:p>
            <a:pPr lvl="0" algn="ctr" rtl="1">
              <a:lnSpc>
                <a:spcPct val="150000"/>
              </a:lnSpc>
              <a:buSzPts val="4000"/>
              <a:defRPr/>
            </a:pPr>
            <a:r>
              <a:rPr lang="ar-JO" sz="3600" b="1" dirty="0"/>
              <a:t>رأى إيلي إعلانًا على يوتيوب ظهر فجأة في منتصف أغنية. ودون التحقق من الأسعار أو إجراء مقارنة، ضغط على "اشترِ الآن" خلال أقل من 30 ثانية.</a:t>
            </a:r>
            <a:endParaRPr lang="he-IL" sz="3600" b="1" dirty="0"/>
          </a:p>
        </p:txBody>
      </p:sp>
      <p:sp>
        <p:nvSpPr>
          <p:cNvPr id="326" name="Google Shape;326;p18"/>
          <p:cNvSpPr/>
          <p:nvPr/>
        </p:nvSpPr>
        <p:spPr>
          <a:xfrm>
            <a:off x="14519745" y="6821977"/>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327" name="Google Shape;327;p18"/>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المتعة</a:t>
            </a: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 </a:t>
            </a:r>
            <a:endParaRPr sz="1400" b="0" i="0" u="none" strike="noStrike" cap="none" dirty="0">
              <a:solidFill>
                <a:srgbClr val="000000"/>
              </a:solidFill>
              <a:latin typeface="Arial"/>
              <a:ea typeface="Arial"/>
              <a:cs typeface="Arial"/>
              <a:sym typeface="Arial"/>
            </a:endParaRPr>
          </a:p>
        </p:txBody>
      </p:sp>
      <p:sp>
        <p:nvSpPr>
          <p:cNvPr id="328" name="Google Shape;328;p18"/>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السعادة</a:t>
            </a: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 </a:t>
            </a:r>
            <a:endParaRPr sz="1400" b="0" i="0" u="none" strike="noStrike" cap="none" dirty="0">
              <a:solidFill>
                <a:srgbClr val="000000"/>
              </a:solidFill>
              <a:latin typeface="Arial"/>
              <a:ea typeface="Arial"/>
              <a:cs typeface="Arial"/>
              <a:sym typeface="Arial"/>
            </a:endParaRPr>
          </a:p>
        </p:txBody>
      </p:sp>
      <p:sp>
        <p:nvSpPr>
          <p:cNvPr id="329" name="Google Shape;329;p18"/>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"أحمر الشفاه"</a:t>
            </a:r>
            <a:endParaRPr sz="1400" b="0" i="0" u="none" strike="noStrike" cap="none" dirty="0">
              <a:solidFill>
                <a:srgbClr val="000000"/>
              </a:solidFill>
              <a:latin typeface="Arial"/>
              <a:ea typeface="Arial"/>
              <a:cs typeface="Arial"/>
              <a:sym typeface="Arial"/>
            </a:endParaRPr>
          </a:p>
        </p:txBody>
      </p:sp>
      <p:sp>
        <p:nvSpPr>
          <p:cNvPr id="330" name="Google Shape;330;p18"/>
          <p:cNvSpPr/>
          <p:nvPr/>
        </p:nvSpPr>
        <p:spPr>
          <a:xfrm>
            <a:off x="11035813" y="8169782"/>
            <a:ext cx="3215227"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"التعويض"</a:t>
            </a:r>
            <a:endParaRPr sz="1400" b="0" i="0" u="none" strike="noStrike" cap="none" dirty="0">
              <a:solidFill>
                <a:srgbClr val="000000"/>
              </a:solidFill>
              <a:latin typeface="Arial"/>
              <a:ea typeface="Arial"/>
              <a:cs typeface="Arial"/>
              <a:sym typeface="Arial"/>
            </a:endParaRPr>
          </a:p>
        </p:txBody>
      </p:sp>
      <p:sp>
        <p:nvSpPr>
          <p:cNvPr id="331" name="Google Shape;331;p18"/>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الشراء الاندفاعي</a:t>
            </a:r>
            <a:endParaRPr sz="1400" b="0" i="0" u="none" strike="noStrike" cap="none" dirty="0">
              <a:solidFill>
                <a:srgbClr val="000000"/>
              </a:solidFill>
              <a:latin typeface="Arial"/>
              <a:ea typeface="Arial"/>
              <a:cs typeface="Arial"/>
              <a:sym typeface="Arial"/>
            </a:endParaRPr>
          </a:p>
        </p:txBody>
      </p:sp>
      <p:sp>
        <p:nvSpPr>
          <p:cNvPr id="332" name="Google Shape;332;p18"/>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cxnSp>
        <p:nvCxnSpPr>
          <p:cNvPr id="325" name="Google Shape;325;p18">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pic>
        <p:nvPicPr>
          <p:cNvPr id="4" name="Picture 3" descr="الاجابة الشراء الاندفاعي">
            <a:extLst>
              <a:ext uri="{FF2B5EF4-FFF2-40B4-BE49-F238E27FC236}">
                <a16:creationId xmlns:a16="http://schemas.microsoft.com/office/drawing/2014/main" id="{026EEDF0-6B62-3CDF-461C-01C673B27D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6430" y="7833662"/>
            <a:ext cx="2828789" cy="2298391"/>
          </a:xfrm>
          <a:prstGeom prst="rect">
            <a:avLst/>
          </a:prstGeom>
        </p:spPr>
      </p:pic>
      <p:pic>
        <p:nvPicPr>
          <p:cNvPr id="5" name="Picture 4">
            <a:extLst>
              <a:ext uri="{FF2B5EF4-FFF2-40B4-BE49-F238E27FC236}">
                <a16:creationId xmlns:a16="http://schemas.microsoft.com/office/drawing/2014/main" id="{F320C793-585F-0451-6128-B2525BF2B80F}"/>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637818" y="2522005"/>
            <a:ext cx="4710546" cy="3140364"/>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E20A960A-6D48-F860-1122-7DD9B72D6575}"/>
              </a:ext>
              <a:ext uri="{C183D7F6-B498-43B3-948B-1728B52AA6E4}">
                <adec:decorative xmlns:adec="http://schemas.microsoft.com/office/drawing/2017/decorative" val="1"/>
              </a:ext>
            </a:extLst>
          </p:cNvPr>
          <p:cNvSpPr/>
          <p:nvPr/>
        </p:nvSpPr>
        <p:spPr>
          <a:xfrm>
            <a:off x="1405834" y="2522005"/>
            <a:ext cx="10231984" cy="3140364"/>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1" anchor="ctr"/>
          <a:lstStyle/>
          <a:p>
            <a:pPr algn="ctr"/>
            <a:endParaRPr lang="he-I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7" name="Google Shape;196;p10">
            <a:extLst>
              <a:ext uri="{FF2B5EF4-FFF2-40B4-BE49-F238E27FC236}">
                <a16:creationId xmlns:a16="http://schemas.microsoft.com/office/drawing/2014/main" id="{F397EAB1-A8D1-BACA-159C-6BCA9AC9516B}"/>
              </a:ext>
            </a:extLst>
          </p:cNvPr>
          <p:cNvSpPr txBox="1"/>
          <p:nvPr/>
        </p:nvSpPr>
        <p:spPr>
          <a:xfrm>
            <a:off x="1378371" y="419397"/>
            <a:ext cx="13818961" cy="1354217"/>
          </a:xfrm>
          <a:prstGeom prst="rect">
            <a:avLst/>
          </a:prstGeom>
          <a:noFill/>
          <a:ln>
            <a:noFill/>
          </a:ln>
        </p:spPr>
        <p:txBody>
          <a:bodyPr spcFirstLastPara="1" wrap="square" lIns="0" tIns="0" rIns="0" bIns="0" anchor="t" anchorCtr="0">
            <a:spAutoFit/>
          </a:bodyPr>
          <a:lstStyle/>
          <a:p>
            <a:pPr lvl="0" algn="ctr" rtl="1">
              <a:lnSpc>
                <a:spcPct val="200431"/>
              </a:lnSpc>
              <a:buSzPts val="4400"/>
              <a:defRPr/>
            </a:pPr>
            <a:r>
              <a:rPr lang="ar-JO" sz="4400" dirty="0">
                <a:latin typeface="Arial" panose="020B0604020202020204" pitchFamily="34" charset="0"/>
                <a:ea typeface="Rubik"/>
                <a:cs typeface="Arial" panose="020B0604020202020204" pitchFamily="34" charset="0"/>
                <a:sym typeface="Rubik"/>
              </a:rPr>
              <a:t>ما هو المصطلح المناسب؟</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40" name="Google Shape;340;p19"/>
          <p:cNvSpPr txBox="1"/>
          <p:nvPr/>
        </p:nvSpPr>
        <p:spPr>
          <a:xfrm>
            <a:off x="1438831" y="2448498"/>
            <a:ext cx="10629900" cy="3323987"/>
          </a:xfrm>
          <a:prstGeom prst="rect">
            <a:avLst/>
          </a:prstGeom>
          <a:noFill/>
          <a:ln>
            <a:noFill/>
          </a:ln>
        </p:spPr>
        <p:txBody>
          <a:bodyPr spcFirstLastPara="1" wrap="square" lIns="0" tIns="0" rIns="0" bIns="0" anchor="t" anchorCtr="0">
            <a:spAutoFit/>
          </a:bodyPr>
          <a:lstStyle/>
          <a:p>
            <a:pPr lvl="0" algn="ctr" rtl="1">
              <a:lnSpc>
                <a:spcPct val="150000"/>
              </a:lnSpc>
              <a:buSzPts val="4000"/>
              <a:defRPr/>
            </a:pPr>
            <a:r>
              <a:rPr lang="ar-JO" sz="3600" b="1" dirty="0">
                <a:sym typeface="Rubik"/>
              </a:rPr>
              <a:t>تصفّح دانيال تيك توك، ورأى "</a:t>
            </a:r>
            <a:r>
              <a:rPr lang="ar-JO" sz="3600" b="1" dirty="0" err="1">
                <a:sym typeface="Rubik"/>
              </a:rPr>
              <a:t>ترندًا</a:t>
            </a:r>
            <a:r>
              <a:rPr lang="ar-JO" sz="3600" b="1" dirty="0">
                <a:sym typeface="Rubik"/>
              </a:rPr>
              <a:t>" للأحذية الجديدة مع إشعارات بأن </a:t>
            </a:r>
            <a:r>
              <a:rPr lang="ar-JO" sz="3600" b="1" dirty="0">
                <a:solidFill>
                  <a:schemeClr val="accent6"/>
                </a:solidFill>
                <a:sym typeface="Rubik"/>
              </a:rPr>
              <a:t>المخزون ينفد بسرعة. </a:t>
            </a:r>
            <a:r>
              <a:rPr lang="ar-JO" sz="3600" b="1" dirty="0">
                <a:sym typeface="Rubik"/>
              </a:rPr>
              <a:t>شعر بضغط داخلي يدفعه إلى شرائها فورًا، خوفًا من نفاد الكمية وعدم قدرته على شرائها لاحقًا، وأن يكون الوحيد في الصف الذي لا يملكها.</a:t>
            </a:r>
            <a:endParaRPr sz="3600" b="1" dirty="0">
              <a:sym typeface="Rubik"/>
            </a:endParaRPr>
          </a:p>
        </p:txBody>
      </p:sp>
      <p:cxnSp>
        <p:nvCxnSpPr>
          <p:cNvPr id="341" name="Google Shape;341;p19">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sp>
        <p:nvSpPr>
          <p:cNvPr id="342" name="Google Shape;342;p19"/>
          <p:cNvSpPr/>
          <p:nvPr/>
        </p:nvSpPr>
        <p:spPr>
          <a:xfrm>
            <a:off x="13801821" y="6752942"/>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343" name="Google Shape;343;p19"/>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المتعة</a:t>
            </a:r>
            <a:endParaRPr sz="1400" b="0" i="0" u="none" strike="noStrike" cap="none" dirty="0">
              <a:solidFill>
                <a:srgbClr val="000000"/>
              </a:solidFill>
              <a:latin typeface="Arial"/>
              <a:ea typeface="Arial"/>
              <a:cs typeface="Arial"/>
              <a:sym typeface="Arial"/>
            </a:endParaRPr>
          </a:p>
        </p:txBody>
      </p:sp>
      <p:sp>
        <p:nvSpPr>
          <p:cNvPr id="344" name="Google Shape;344;p19"/>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السعادة</a:t>
            </a:r>
            <a:endParaRPr sz="1400" b="0" i="0" u="none" strike="noStrike" cap="none" dirty="0">
              <a:solidFill>
                <a:srgbClr val="000000"/>
              </a:solidFill>
              <a:latin typeface="Arial"/>
              <a:ea typeface="Arial"/>
              <a:cs typeface="Arial"/>
              <a:sym typeface="Arial"/>
            </a:endParaRPr>
          </a:p>
        </p:txBody>
      </p:sp>
      <p:sp>
        <p:nvSpPr>
          <p:cNvPr id="345" name="Google Shape;345;p19"/>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"أحمر الشفاه"</a:t>
            </a:r>
            <a:endParaRPr sz="1400" b="0" i="0" u="none" strike="noStrike" cap="none" dirty="0">
              <a:solidFill>
                <a:srgbClr val="000000"/>
              </a:solidFill>
              <a:latin typeface="Arial"/>
              <a:ea typeface="Arial"/>
              <a:cs typeface="Arial"/>
              <a:sym typeface="Arial"/>
            </a:endParaRPr>
          </a:p>
        </p:txBody>
      </p:sp>
      <p:sp>
        <p:nvSpPr>
          <p:cNvPr id="346" name="Google Shape;346;p19"/>
          <p:cNvSpPr/>
          <p:nvPr/>
        </p:nvSpPr>
        <p:spPr>
          <a:xfrm>
            <a:off x="11104832" y="8169782"/>
            <a:ext cx="3146208"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rtl="1">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ظاهرة "التعويض"</a:t>
            </a:r>
            <a:endParaRPr sz="1400" b="0" i="0" u="none" strike="noStrike" cap="none" dirty="0">
              <a:solidFill>
                <a:srgbClr val="000000"/>
              </a:solidFill>
              <a:latin typeface="Arial"/>
              <a:ea typeface="Arial"/>
              <a:cs typeface="Arial"/>
              <a:sym typeface="Arial"/>
            </a:endParaRPr>
          </a:p>
        </p:txBody>
      </p:sp>
      <p:sp>
        <p:nvSpPr>
          <p:cNvPr id="347" name="Google Shape;347;p19"/>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lvl="0" algn="ctr">
              <a:buSzPts val="4400"/>
            </a:pPr>
            <a:r>
              <a:rPr lang="ar-JO" sz="4400" dirty="0">
                <a:solidFill>
                  <a:schemeClr val="dk1"/>
                </a:solidFill>
                <a:latin typeface="Arial" panose="020B0604020202020204" pitchFamily="34" charset="0"/>
                <a:ea typeface="Calibri"/>
                <a:cs typeface="Arial" panose="020B0604020202020204" pitchFamily="34" charset="0"/>
                <a:sym typeface="Calibri"/>
              </a:rPr>
              <a:t>الشراء الاندفاعي</a:t>
            </a:r>
            <a:endParaRPr sz="1400" b="0" i="0" u="none" strike="noStrike" cap="none" dirty="0">
              <a:solidFill>
                <a:srgbClr val="000000"/>
              </a:solidFill>
              <a:latin typeface="Arial"/>
              <a:ea typeface="Arial"/>
              <a:cs typeface="Arial"/>
              <a:sym typeface="Arial"/>
            </a:endParaRPr>
          </a:p>
        </p:txBody>
      </p:sp>
      <p:sp>
        <p:nvSpPr>
          <p:cNvPr id="348" name="Google Shape;348;p19"/>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sp>
        <p:nvSpPr>
          <p:cNvPr id="2" name="Rectangle 1">
            <a:extLst>
              <a:ext uri="{FF2B5EF4-FFF2-40B4-BE49-F238E27FC236}">
                <a16:creationId xmlns:a16="http://schemas.microsoft.com/office/drawing/2014/main" id="{858EE6CF-A788-AD96-689D-4E8B5FBAE717}"/>
              </a:ext>
              <a:ext uri="{C183D7F6-B498-43B3-948B-1728B52AA6E4}">
                <adec:decorative xmlns:adec="http://schemas.microsoft.com/office/drawing/2017/decorative" val="1"/>
              </a:ext>
            </a:extLst>
          </p:cNvPr>
          <p:cNvSpPr/>
          <p:nvPr/>
        </p:nvSpPr>
        <p:spPr>
          <a:xfrm>
            <a:off x="1438831" y="2564043"/>
            <a:ext cx="10629900" cy="3282942"/>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pic>
        <p:nvPicPr>
          <p:cNvPr id="4" name="Picture 3">
            <a:extLst>
              <a:ext uri="{FF2B5EF4-FFF2-40B4-BE49-F238E27FC236}">
                <a16:creationId xmlns:a16="http://schemas.microsoft.com/office/drawing/2014/main" id="{D272598A-AD23-0FBD-F2F6-F452B7547C1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2081750" y="2564043"/>
            <a:ext cx="4382033" cy="3282942"/>
          </a:xfrm>
          <a:prstGeom prst="rect">
            <a:avLst/>
          </a:prstGeom>
        </p:spPr>
      </p:pic>
      <p:pic>
        <p:nvPicPr>
          <p:cNvPr id="6" name="Picture 5" descr="الاجابة  FOMO">
            <a:extLst>
              <a:ext uri="{FF2B5EF4-FFF2-40B4-BE49-F238E27FC236}">
                <a16:creationId xmlns:a16="http://schemas.microsoft.com/office/drawing/2014/main" id="{48D0AF0A-A443-6869-7E7B-51E2DEB884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453753" y="6868004"/>
            <a:ext cx="2828789" cy="22983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04D5C3-1FCA-5966-CBE3-D6528C73954F}"/>
              </a:ext>
            </a:extLst>
          </p:cNvPr>
          <p:cNvSpPr txBox="1">
            <a:spLocks noGrp="1"/>
          </p:cNvSpPr>
          <p:nvPr>
            <p:ph type="title" idx="4294967295"/>
          </p:nvPr>
        </p:nvSpPr>
        <p:spPr>
          <a:xfrm>
            <a:off x="5706222" y="517123"/>
            <a:ext cx="8449056" cy="830997"/>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lvl="0" algn="l">
              <a:buClr>
                <a:srgbClr val="000000"/>
              </a:buClr>
              <a:buSzTx/>
              <a:defRPr/>
            </a:pPr>
            <a:r>
              <a:rPr lang="ar-JO" sz="4800" dirty="0">
                <a:solidFill>
                  <a:srgbClr val="000000"/>
                </a:solidFill>
                <a:latin typeface="Arial"/>
                <a:ea typeface="Arial"/>
                <a:cs typeface="Arial"/>
                <a:sym typeface="Arial"/>
              </a:rPr>
              <a:t>كيف يقومون ببيعنا لحظات سعادة؟</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 name="Rectangle 10">
            <a:extLst>
              <a:ext uri="{FF2B5EF4-FFF2-40B4-BE49-F238E27FC236}">
                <a16:creationId xmlns:a16="http://schemas.microsoft.com/office/drawing/2014/main" id="{44F871F4-3EF8-98D8-E959-F514C3098EEF}"/>
              </a:ext>
            </a:extLst>
          </p:cNvPr>
          <p:cNvSpPr/>
          <p:nvPr/>
        </p:nvSpPr>
        <p:spPr>
          <a:xfrm>
            <a:off x="509666" y="2047593"/>
            <a:ext cx="569387"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1</a:t>
            </a:r>
          </a:p>
        </p:txBody>
      </p:sp>
      <p:pic>
        <p:nvPicPr>
          <p:cNvPr id="8" name="Picture 7" descr="دعاية لعطر">
            <a:extLst>
              <a:ext uri="{FF2B5EF4-FFF2-40B4-BE49-F238E27FC236}">
                <a16:creationId xmlns:a16="http://schemas.microsoft.com/office/drawing/2014/main" id="{9EC49186-C1C8-1656-4473-9C8527BC5C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7791" y="2282268"/>
            <a:ext cx="4279501" cy="5347469"/>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E3B5B227-5FAF-BA5F-CD09-0E605AE2D14A}"/>
              </a:ext>
            </a:extLst>
          </p:cNvPr>
          <p:cNvSpPr/>
          <p:nvPr/>
        </p:nvSpPr>
        <p:spPr>
          <a:xfrm>
            <a:off x="5879790" y="1585928"/>
            <a:ext cx="569387"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2</a:t>
            </a:r>
          </a:p>
        </p:txBody>
      </p:sp>
      <p:pic>
        <p:nvPicPr>
          <p:cNvPr id="3" name="Picture 2" descr="دعاية لتلفون خلوي">
            <a:extLst>
              <a:ext uri="{FF2B5EF4-FFF2-40B4-BE49-F238E27FC236}">
                <a16:creationId xmlns:a16="http://schemas.microsoft.com/office/drawing/2014/main" id="{DC879B6F-A8CD-AAE6-6A4C-9D0F81FB29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14524" y="2023626"/>
            <a:ext cx="4831844" cy="5909676"/>
          </a:xfrm>
          <a:prstGeom prst="rect">
            <a:avLst/>
          </a:prstGeom>
        </p:spPr>
      </p:pic>
      <p:sp>
        <p:nvSpPr>
          <p:cNvPr id="13" name="Rectangle 12">
            <a:extLst>
              <a:ext uri="{FF2B5EF4-FFF2-40B4-BE49-F238E27FC236}">
                <a16:creationId xmlns:a16="http://schemas.microsoft.com/office/drawing/2014/main" id="{38B404BF-AB55-4CA7-3B5A-16D9DEAC9C9E}"/>
              </a:ext>
            </a:extLst>
          </p:cNvPr>
          <p:cNvSpPr/>
          <p:nvPr/>
        </p:nvSpPr>
        <p:spPr>
          <a:xfrm>
            <a:off x="11404089" y="1358938"/>
            <a:ext cx="569388" cy="923330"/>
          </a:xfrm>
          <a:prstGeom prst="rect">
            <a:avLst/>
          </a:prstGeom>
          <a:noFill/>
        </p:spPr>
        <p:txBody>
          <a:bodyPr wrap="none" lIns="91440" tIns="45720" rIns="91440" bIns="45720">
            <a:spAutoFit/>
          </a:bodyPr>
          <a:lstStyle/>
          <a:p>
            <a:pPr algn="ctr"/>
            <a:r>
              <a:rPr lang="en-US" sz="5400" dirty="0">
                <a:ln w="0"/>
                <a:solidFill>
                  <a:schemeClr val="accent1"/>
                </a:solidFill>
                <a:effectLst>
                  <a:outerShdw blurRad="38100" dist="25400" dir="5400000" algn="ctr" rotWithShape="0">
                    <a:srgbClr val="6E747A">
                      <a:alpha val="43000"/>
                    </a:srgbClr>
                  </a:outerShdw>
                </a:effectLst>
              </a:rPr>
              <a:t>3</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pic>
        <p:nvPicPr>
          <p:cNvPr id="9" name="Picture 8" descr="دعاية لحذاء">
            <a:extLst>
              <a:ext uri="{FF2B5EF4-FFF2-40B4-BE49-F238E27FC236}">
                <a16:creationId xmlns:a16="http://schemas.microsoft.com/office/drawing/2014/main" id="{1779FD0E-FAC1-5510-71E0-9B38E53FBDA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760102" y="2047593"/>
            <a:ext cx="4790352" cy="5861742"/>
          </a:xfrm>
          <a:prstGeom prst="rect">
            <a:avLst/>
          </a:prstGeom>
        </p:spPr>
      </p:pic>
      <p:sp>
        <p:nvSpPr>
          <p:cNvPr id="10" name="TextBox 9">
            <a:extLst>
              <a:ext uri="{FF2B5EF4-FFF2-40B4-BE49-F238E27FC236}">
                <a16:creationId xmlns:a16="http://schemas.microsoft.com/office/drawing/2014/main" id="{1871F264-8A08-9784-6FF1-0E0036C94FA9}"/>
              </a:ext>
            </a:extLst>
          </p:cNvPr>
          <p:cNvSpPr txBox="1"/>
          <p:nvPr/>
        </p:nvSpPr>
        <p:spPr>
          <a:xfrm>
            <a:off x="6128339" y="7629737"/>
            <a:ext cx="6542837" cy="2217082"/>
          </a:xfrm>
          <a:prstGeom prst="rect">
            <a:avLst/>
          </a:prstGeom>
          <a:noFill/>
        </p:spPr>
        <p:txBody>
          <a:bodyPr wrap="square">
            <a:spAutoFit/>
          </a:bodyPr>
          <a:lstStyle/>
          <a:p>
            <a:pPr algn="ctr">
              <a:lnSpc>
                <a:spcPct val="150000"/>
              </a:lnSpc>
            </a:pPr>
            <a:r>
              <a:rPr lang="ar-JO" sz="3200" b="1" dirty="0">
                <a:solidFill>
                  <a:schemeClr val="bg2"/>
                </a:solidFill>
              </a:rPr>
              <a:t>ما هو المنتج في الإعلان؟</a:t>
            </a:r>
          </a:p>
          <a:p>
            <a:pPr algn="ctr">
              <a:lnSpc>
                <a:spcPct val="150000"/>
              </a:lnSpc>
            </a:pPr>
            <a:r>
              <a:rPr lang="ar-JO" sz="3200" b="1" dirty="0">
                <a:solidFill>
                  <a:schemeClr val="bg2"/>
                </a:solidFill>
              </a:rPr>
              <a:t>ما هو الشعور الذي يحاولون بيعه لنا حقًا؟</a:t>
            </a:r>
          </a:p>
          <a:p>
            <a:pPr algn="ctr">
              <a:lnSpc>
                <a:spcPct val="150000"/>
              </a:lnSpc>
            </a:pPr>
            <a:r>
              <a:rPr lang="ar-JO" sz="3200" b="1" dirty="0">
                <a:solidFill>
                  <a:schemeClr val="bg2"/>
                </a:solidFill>
              </a:rPr>
              <a:t>إلى متى سيستمر هذا الشعور؟</a:t>
            </a:r>
            <a:endParaRPr lang="he-IL" sz="3200" b="1" dirty="0">
              <a:solidFill>
                <a:schemeClr val="bg2"/>
              </a:solidFill>
            </a:endParaRPr>
          </a:p>
        </p:txBody>
      </p:sp>
    </p:spTree>
    <p:extLst>
      <p:ext uri="{BB962C8B-B14F-4D97-AF65-F5344CB8AC3E}">
        <p14:creationId xmlns:p14="http://schemas.microsoft.com/office/powerpoint/2010/main" val="3062339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4656A6-E3DF-8DB4-F4F5-5DB3817EE32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pic>
        <p:nvPicPr>
          <p:cNvPr id="8" name="תמונה 7" descr="صورة تشرح ميف اننا قبل الشراء يجب التفكير في ثلاثة أمور: الرغبة ، الحاجة والواجب">
            <a:extLst>
              <a:ext uri="{FF2B5EF4-FFF2-40B4-BE49-F238E27FC236}">
                <a16:creationId xmlns:a16="http://schemas.microsoft.com/office/drawing/2014/main" id="{4FD9CD22-5F02-1FF2-AE2C-173B0BAB29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90041" y="922283"/>
            <a:ext cx="12107917" cy="9080938"/>
          </a:xfrm>
          <a:prstGeom prst="rect">
            <a:avLst/>
          </a:prstGeom>
        </p:spPr>
      </p:pic>
    </p:spTree>
    <p:extLst>
      <p:ext uri="{BB962C8B-B14F-4D97-AF65-F5344CB8AC3E}">
        <p14:creationId xmlns:p14="http://schemas.microsoft.com/office/powerpoint/2010/main" val="863763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3" name="TextBox 2">
            <a:extLst>
              <a:ext uri="{FF2B5EF4-FFF2-40B4-BE49-F238E27FC236}">
                <a16:creationId xmlns:a16="http://schemas.microsoft.com/office/drawing/2014/main" id="{3CAF7364-6E0A-02E0-2829-BEA133955A22}"/>
              </a:ext>
            </a:extLst>
          </p:cNvPr>
          <p:cNvSpPr txBox="1"/>
          <p:nvPr/>
        </p:nvSpPr>
        <p:spPr>
          <a:xfrm>
            <a:off x="9665852" y="1908911"/>
            <a:ext cx="6954982" cy="7521546"/>
          </a:xfrm>
          <a:prstGeom prst="rect">
            <a:avLst/>
          </a:prstGeom>
          <a:noFill/>
        </p:spPr>
        <p:txBody>
          <a:bodyPr wrap="square">
            <a:spAutoFit/>
          </a:bodyPr>
          <a:lstStyle/>
          <a:p>
            <a:pPr algn="ctr" rtl="1">
              <a:lnSpc>
                <a:spcPct val="150000"/>
              </a:lnSpc>
            </a:pPr>
            <a:r>
              <a:rPr lang="ar-JO" sz="6600" dirty="0"/>
              <a:t>هذه هي الطريقة التي تتخذ بها قرارا حكيما، وتتجنب المشتريات المتهوّرة، وتحافظ على ميزانيتك</a:t>
            </a:r>
            <a:endParaRPr lang="he-IL" sz="6600" dirty="0"/>
          </a:p>
        </p:txBody>
      </p:sp>
      <p:sp>
        <p:nvSpPr>
          <p:cNvPr id="429" name="Google Shape;429;p23">
            <a:extLst>
              <a:ext uri="{C183D7F6-B498-43B3-948B-1728B52AA6E4}">
                <adec:decorative xmlns:adec="http://schemas.microsoft.com/office/drawing/2017/decorative" val="1"/>
              </a:ext>
            </a:extLst>
          </p:cNvPr>
          <p:cNvSpPr/>
          <p:nvPr/>
        </p:nvSpPr>
        <p:spPr>
          <a:xfrm>
            <a:off x="-7740" y="6809955"/>
            <a:ext cx="4512766" cy="3477045"/>
          </a:xfrm>
          <a:custGeom>
            <a:avLst/>
            <a:gdLst/>
            <a:ahLst/>
            <a:cxnLst/>
            <a:rect l="l" t="t" r="r" b="b"/>
            <a:pathLst>
              <a:path w="3830035" h="3122368" extrusionOk="0">
                <a:moveTo>
                  <a:pt x="0" y="0"/>
                </a:moveTo>
                <a:lnTo>
                  <a:pt x="3830035" y="0"/>
                </a:lnTo>
                <a:lnTo>
                  <a:pt x="3830035" y="3122369"/>
                </a:lnTo>
                <a:lnTo>
                  <a:pt x="0" y="3122369"/>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430" name="Google Shape;430;p23">
            <a:extLst>
              <a:ext uri="{C183D7F6-B498-43B3-948B-1728B52AA6E4}">
                <adec:decorative xmlns:adec="http://schemas.microsoft.com/office/drawing/2017/decorative" val="1"/>
              </a:ext>
            </a:extLst>
          </p:cNvPr>
          <p:cNvSpPr/>
          <p:nvPr/>
        </p:nvSpPr>
        <p:spPr>
          <a:xfrm>
            <a:off x="7102264" y="1122236"/>
            <a:ext cx="1881878" cy="8476233"/>
          </a:xfrm>
          <a:custGeom>
            <a:avLst/>
            <a:gdLst/>
            <a:ahLst/>
            <a:cxnLst/>
            <a:rect l="l" t="t" r="r" b="b"/>
            <a:pathLst>
              <a:path w="1881878" h="8476233" extrusionOk="0">
                <a:moveTo>
                  <a:pt x="0" y="0"/>
                </a:moveTo>
                <a:lnTo>
                  <a:pt x="1881878" y="0"/>
                </a:lnTo>
                <a:lnTo>
                  <a:pt x="1881878" y="8476233"/>
                </a:lnTo>
                <a:lnTo>
                  <a:pt x="0" y="8476233"/>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434" name="Google Shape;434;p23"/>
          <p:cNvSpPr txBox="1"/>
          <p:nvPr/>
        </p:nvSpPr>
        <p:spPr>
          <a:xfrm>
            <a:off x="3884944" y="1333191"/>
            <a:ext cx="2797879" cy="1723549"/>
          </a:xfrm>
          <a:prstGeom prst="rect">
            <a:avLst/>
          </a:prstGeom>
          <a:noFill/>
          <a:ln>
            <a:noFill/>
          </a:ln>
        </p:spPr>
        <p:txBody>
          <a:bodyPr spcFirstLastPara="1" wrap="square" lIns="0" tIns="0" rIns="0" bIns="0" anchor="t" anchorCtr="0">
            <a:spAutoFit/>
          </a:bodyPr>
          <a:lstStyle/>
          <a:p>
            <a:pPr lvl="0" algn="ctr" rtl="1">
              <a:lnSpc>
                <a:spcPct val="140000"/>
              </a:lnSpc>
              <a:buSzPts val="8000"/>
            </a:pPr>
            <a:r>
              <a:rPr lang="ar-JO" sz="8000" b="1" dirty="0">
                <a:solidFill>
                  <a:srgbClr val="59503F"/>
                </a:solidFill>
                <a:latin typeface="Arial" panose="020B0604020202020204" pitchFamily="34" charset="0"/>
                <a:ea typeface="Rubik"/>
                <a:cs typeface="Arial" panose="020B0604020202020204" pitchFamily="34" charset="0"/>
                <a:sym typeface="Rubik"/>
              </a:rPr>
              <a:t>الرغبة</a:t>
            </a:r>
            <a:endParaRPr sz="1400" b="0" i="0" u="none" strike="noStrike" cap="none" dirty="0">
              <a:solidFill>
                <a:srgbClr val="000000"/>
              </a:solidFill>
              <a:latin typeface="Arial"/>
              <a:ea typeface="Arial"/>
              <a:cs typeface="Arial"/>
              <a:sym typeface="Arial"/>
            </a:endParaRPr>
          </a:p>
        </p:txBody>
      </p:sp>
      <p:sp>
        <p:nvSpPr>
          <p:cNvPr id="2" name="Google Shape;435;p23">
            <a:extLst>
              <a:ext uri="{FF2B5EF4-FFF2-40B4-BE49-F238E27FC236}">
                <a16:creationId xmlns:a16="http://schemas.microsoft.com/office/drawing/2014/main" id="{C40FDFC2-664B-E590-1C72-1C14285ADC30}"/>
              </a:ext>
            </a:extLst>
          </p:cNvPr>
          <p:cNvSpPr txBox="1"/>
          <p:nvPr/>
        </p:nvSpPr>
        <p:spPr>
          <a:xfrm>
            <a:off x="3273836" y="3650823"/>
            <a:ext cx="4201965" cy="1723549"/>
          </a:xfrm>
          <a:prstGeom prst="rect">
            <a:avLst/>
          </a:prstGeom>
          <a:noFill/>
          <a:ln>
            <a:noFill/>
          </a:ln>
        </p:spPr>
        <p:txBody>
          <a:bodyPr spcFirstLastPara="1" wrap="square" lIns="0" tIns="0" rIns="0" bIns="0" anchor="t" anchorCtr="0">
            <a:spAutoFit/>
          </a:bodyPr>
          <a:lstStyle/>
          <a:p>
            <a:pPr lvl="0" algn="ctr" rtl="1">
              <a:lnSpc>
                <a:spcPct val="140000"/>
              </a:lnSpc>
              <a:buSzPts val="8000"/>
            </a:pPr>
            <a:r>
              <a:rPr lang="ar-JO" sz="8000" b="1" dirty="0">
                <a:solidFill>
                  <a:srgbClr val="59503F"/>
                </a:solidFill>
                <a:latin typeface="Arial" panose="020B0604020202020204" pitchFamily="34" charset="0"/>
                <a:ea typeface="Rubik"/>
                <a:cs typeface="Arial" panose="020B0604020202020204" pitchFamily="34" charset="0"/>
                <a:sym typeface="Rubik"/>
              </a:rPr>
              <a:t>الحاجة</a:t>
            </a:r>
            <a:endParaRPr sz="1400" b="0" i="0" u="none" strike="noStrike" cap="none" dirty="0">
              <a:solidFill>
                <a:srgbClr val="000000"/>
              </a:solidFill>
              <a:latin typeface="Arial"/>
              <a:ea typeface="Arial"/>
              <a:cs typeface="Arial"/>
              <a:sym typeface="Arial"/>
            </a:endParaRPr>
          </a:p>
        </p:txBody>
      </p:sp>
      <p:sp>
        <p:nvSpPr>
          <p:cNvPr id="436" name="Google Shape;436;p23"/>
          <p:cNvSpPr txBox="1"/>
          <p:nvPr/>
        </p:nvSpPr>
        <p:spPr>
          <a:xfrm>
            <a:off x="3657600" y="5793955"/>
            <a:ext cx="3252569" cy="1723549"/>
          </a:xfrm>
          <a:prstGeom prst="rect">
            <a:avLst/>
          </a:prstGeom>
          <a:noFill/>
          <a:ln>
            <a:noFill/>
          </a:ln>
        </p:spPr>
        <p:txBody>
          <a:bodyPr spcFirstLastPara="1" wrap="square" lIns="0" tIns="0" rIns="0" bIns="0" anchor="t" anchorCtr="0">
            <a:spAutoFit/>
          </a:bodyPr>
          <a:lstStyle/>
          <a:p>
            <a:pPr lvl="0" algn="ctr" rtl="1">
              <a:lnSpc>
                <a:spcPct val="140000"/>
              </a:lnSpc>
              <a:buSzPts val="8000"/>
            </a:pPr>
            <a:r>
              <a:rPr lang="ar-JO" sz="8000" b="1" dirty="0">
                <a:solidFill>
                  <a:srgbClr val="59503F"/>
                </a:solidFill>
                <a:latin typeface="Arial" panose="020B0604020202020204" pitchFamily="34" charset="0"/>
                <a:ea typeface="Rubik"/>
                <a:cs typeface="Arial" panose="020B0604020202020204" pitchFamily="34" charset="0"/>
                <a:sym typeface="Rubik"/>
              </a:rPr>
              <a:t>الضرورة</a:t>
            </a:r>
            <a:endParaRPr sz="1400" b="0" i="0" u="none" strike="noStrike" cap="none" dirty="0">
              <a:solidFill>
                <a:srgbClr val="000000"/>
              </a:solidFill>
              <a:latin typeface="Arial"/>
              <a:ea typeface="Arial"/>
              <a:cs typeface="Arial"/>
              <a:sym typeface="Arial"/>
            </a:endParaRPr>
          </a:p>
        </p:txBody>
      </p:sp>
      <p:pic>
        <p:nvPicPr>
          <p:cNvPr id="5" name="Picture 4">
            <a:extLst>
              <a:ext uri="{FF2B5EF4-FFF2-40B4-BE49-F238E27FC236}">
                <a16:creationId xmlns:a16="http://schemas.microsoft.com/office/drawing/2014/main" id="{C2BBAEDB-5340-6C40-28C6-8E9160FDBFB5}"/>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1788875"/>
            <a:ext cx="3273836" cy="228619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5" name="Picture 4">
            <a:extLst>
              <a:ext uri="{FF2B5EF4-FFF2-40B4-BE49-F238E27FC236}">
                <a16:creationId xmlns:a16="http://schemas.microsoft.com/office/drawing/2014/main" id="{1734E79A-C382-506A-FF5A-997D47B8C7AD}"/>
              </a:ext>
              <a:ext uri="{C183D7F6-B498-43B3-948B-1728B52AA6E4}">
                <adec:decorative xmlns:adec="http://schemas.microsoft.com/office/drawing/2017/decorative" val="1"/>
              </a:ext>
            </a:extLst>
          </p:cNvPr>
          <p:cNvPicPr>
            <a:picLocks noChangeAspect="1"/>
          </p:cNvPicPr>
          <p:nvPr/>
        </p:nvPicPr>
        <p:blipFill>
          <a:blip r:embed="rId3"/>
          <a:stretch/>
        </p:blipFill>
        <p:spPr>
          <a:xfrm>
            <a:off x="2162806" y="2229612"/>
            <a:ext cx="5235521" cy="5827775"/>
          </a:xfrm>
          <a:prstGeom prst="rect">
            <a:avLst/>
          </a:prstGeom>
        </p:spPr>
      </p:pic>
      <p:pic>
        <p:nvPicPr>
          <p:cNvPr id="7" name="Picture 6">
            <a:extLst>
              <a:ext uri="{FF2B5EF4-FFF2-40B4-BE49-F238E27FC236}">
                <a16:creationId xmlns:a16="http://schemas.microsoft.com/office/drawing/2014/main" id="{16E7E37C-D6BA-87F7-47C8-6F74DD464A78}"/>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pic>
        <p:nvPicPr>
          <p:cNvPr id="2" name="תמונה 1" descr="صورة تصف انه قبل ان تشتري انتظر وفكر">
            <a:extLst>
              <a:ext uri="{FF2B5EF4-FFF2-40B4-BE49-F238E27FC236}">
                <a16:creationId xmlns:a16="http://schemas.microsoft.com/office/drawing/2014/main" id="{A2FC62CE-A3C1-2105-E126-F309D222065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62042" y="658782"/>
            <a:ext cx="7441324" cy="921866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A62E9-20EB-2F23-6AC6-75995505126C}"/>
            </a:ext>
          </a:extLst>
        </p:cNvPr>
        <p:cNvGrpSpPr/>
        <p:nvPr/>
      </p:nvGrpSpPr>
      <p:grpSpPr>
        <a:xfrm>
          <a:off x="0" y="0"/>
          <a:ext cx="0" cy="0"/>
          <a:chOff x="0" y="0"/>
          <a:chExt cx="0" cy="0"/>
        </a:xfrm>
      </p:grpSpPr>
      <p:pic>
        <p:nvPicPr>
          <p:cNvPr id="6" name="Picture 5" descr="صورة تصف انه لو لم يعلم الناس ان لدي هذا المنتج هل ما زلت ارغب في شراءه؟">
            <a:extLst>
              <a:ext uri="{FF2B5EF4-FFF2-40B4-BE49-F238E27FC236}">
                <a16:creationId xmlns:a16="http://schemas.microsoft.com/office/drawing/2014/main" id="{7CF0F147-F78C-8FAB-105C-5788C9559EFA}"/>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4091132" y="897210"/>
            <a:ext cx="10105727" cy="6741540"/>
          </a:xfrm>
          <a:prstGeom prst="rect">
            <a:avLst/>
          </a:prstGeom>
        </p:spPr>
      </p:pic>
      <p:sp>
        <p:nvSpPr>
          <p:cNvPr id="14" name="Flowchart: Alternate Process 13">
            <a:extLst>
              <a:ext uri="{FF2B5EF4-FFF2-40B4-BE49-F238E27FC236}">
                <a16:creationId xmlns:a16="http://schemas.microsoft.com/office/drawing/2014/main" id="{4998CFDC-89F6-488A-8C0B-DA56A52CD9A4}"/>
              </a:ext>
              <a:ext uri="{C183D7F6-B498-43B3-948B-1728B52AA6E4}">
                <adec:decorative xmlns:adec="http://schemas.microsoft.com/office/drawing/2017/decorative" val="1"/>
              </a:ext>
            </a:extLst>
          </p:cNvPr>
          <p:cNvSpPr/>
          <p:nvPr/>
        </p:nvSpPr>
        <p:spPr>
          <a:xfrm>
            <a:off x="4091135" y="897210"/>
            <a:ext cx="10105729" cy="8884099"/>
          </a:xfrm>
          <a:prstGeom prst="flowChartAlternateProcess">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1" anchor="ctr"/>
          <a:lstStyle/>
          <a:p>
            <a:pPr algn="ctr"/>
            <a:endParaRPr lang="he-IL"/>
          </a:p>
        </p:txBody>
      </p:sp>
      <p:sp>
        <p:nvSpPr>
          <p:cNvPr id="7" name="TextBox 6">
            <a:extLst>
              <a:ext uri="{FF2B5EF4-FFF2-40B4-BE49-F238E27FC236}">
                <a16:creationId xmlns:a16="http://schemas.microsoft.com/office/drawing/2014/main" id="{32A2C907-EC15-0B6F-9BF4-3AE91C9BA7AB}"/>
              </a:ext>
            </a:extLst>
          </p:cNvPr>
          <p:cNvSpPr txBox="1"/>
          <p:nvPr/>
        </p:nvSpPr>
        <p:spPr>
          <a:xfrm>
            <a:off x="4091131" y="7800612"/>
            <a:ext cx="10105728" cy="1846659"/>
          </a:xfrm>
          <a:prstGeom prst="rect">
            <a:avLst/>
          </a:prstGeom>
          <a:noFill/>
        </p:spPr>
        <p:txBody>
          <a:bodyPr wrap="square">
            <a:spAutoFit/>
          </a:bodyPr>
          <a:lstStyle/>
          <a:p>
            <a:pPr algn="ctr" rtl="1"/>
            <a:r>
              <a:rPr lang="ar-JO" sz="4800" b="1" dirty="0">
                <a:solidFill>
                  <a:schemeClr val="bg2"/>
                </a:solidFill>
                <a:latin typeface="Arial" panose="020B0604020202020204" pitchFamily="34" charset="0"/>
                <a:ea typeface="Calibri"/>
                <a:cs typeface="Arial" panose="020B0604020202020204" pitchFamily="34" charset="0"/>
                <a:sym typeface="Calibri"/>
              </a:rPr>
              <a:t>تجنَّب
</a:t>
            </a:r>
            <a:r>
              <a:rPr lang="ar-JO" sz="6600" b="1" dirty="0">
                <a:solidFill>
                  <a:schemeClr val="bg2"/>
                </a:solidFill>
                <a:latin typeface="Arial" panose="020B0604020202020204" pitchFamily="34" charset="0"/>
                <a:ea typeface="Calibri"/>
                <a:cs typeface="Arial" panose="020B0604020202020204" pitchFamily="34" charset="0"/>
                <a:sym typeface="Calibri"/>
              </a:rPr>
              <a:t>"الاستهلاك التفاخري/ التظاهري"</a:t>
            </a:r>
            <a:endParaRPr lang="he-IL" sz="6600" dirty="0">
              <a:solidFill>
                <a:schemeClr val="bg2"/>
              </a:solidFill>
            </a:endParaRPr>
          </a:p>
        </p:txBody>
      </p:sp>
      <p:pic>
        <p:nvPicPr>
          <p:cNvPr id="13" name="Picture 12">
            <a:extLst>
              <a:ext uri="{FF2B5EF4-FFF2-40B4-BE49-F238E27FC236}">
                <a16:creationId xmlns:a16="http://schemas.microsoft.com/office/drawing/2014/main" id="{6AB9DB1C-0434-8677-6190-71F770FB6269}"/>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Tree>
    <p:extLst>
      <p:ext uri="{BB962C8B-B14F-4D97-AF65-F5344CB8AC3E}">
        <p14:creationId xmlns:p14="http://schemas.microsoft.com/office/powerpoint/2010/main" val="15323832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1375A84-2B32-B342-91AA-5B22C0FCBB60}"/>
              </a:ext>
              <a:ext uri="{C183D7F6-B498-43B3-948B-1728B52AA6E4}">
                <adec:decorative xmlns:adec="http://schemas.microsoft.com/office/drawing/2017/decorative" val="1"/>
              </a:ext>
            </a:extLst>
          </p:cNvPr>
          <p:cNvSpPr/>
          <p:nvPr/>
        </p:nvSpPr>
        <p:spPr>
          <a:xfrm>
            <a:off x="3098658" y="1136073"/>
            <a:ext cx="12090684" cy="7899936"/>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sp>
        <p:nvSpPr>
          <p:cNvPr id="477" name="Google Shape;477;p28"/>
          <p:cNvSpPr txBox="1"/>
          <p:nvPr/>
        </p:nvSpPr>
        <p:spPr>
          <a:xfrm>
            <a:off x="9790628" y="4083755"/>
            <a:ext cx="4936978" cy="1477328"/>
          </a:xfrm>
          <a:prstGeom prst="rect">
            <a:avLst/>
          </a:prstGeom>
          <a:noFill/>
          <a:ln>
            <a:noFill/>
          </a:ln>
        </p:spPr>
        <p:txBody>
          <a:bodyPr spcFirstLastPara="1" wrap="square" lIns="0" tIns="0" rIns="0" bIns="0" anchor="t" anchorCtr="0">
            <a:spAutoFit/>
          </a:bodyPr>
          <a:lstStyle/>
          <a:p>
            <a:pPr lvl="0" algn="ctr" rtl="1">
              <a:buSzPts val="5400"/>
            </a:pPr>
            <a:r>
              <a:rPr lang="ar-JO" sz="4800" b="1" dirty="0">
                <a:solidFill>
                  <a:schemeClr val="bg2"/>
                </a:solidFill>
                <a:latin typeface="Arial" panose="020B0604020202020204" pitchFamily="34" charset="0"/>
                <a:ea typeface="Calibri"/>
                <a:cs typeface="Arial" panose="020B0604020202020204" pitchFamily="34" charset="0"/>
                <a:sym typeface="Rubik"/>
              </a:rPr>
              <a:t>الذكريات والتجارب أولاً ومن ثم الممتلكات المادية</a:t>
            </a:r>
            <a:endParaRPr lang="he-IL" sz="4800" b="1" dirty="0">
              <a:solidFill>
                <a:schemeClr val="bg2"/>
              </a:solidFill>
              <a:latin typeface="Arial" panose="020B0604020202020204" pitchFamily="34" charset="0"/>
              <a:ea typeface="Calibri"/>
              <a:cs typeface="Arial" panose="020B0604020202020204" pitchFamily="34" charset="0"/>
              <a:sym typeface="Rubik"/>
            </a:endParaRPr>
          </a:p>
        </p:txBody>
      </p:sp>
      <p:pic>
        <p:nvPicPr>
          <p:cNvPr id="6" name="Picture 5">
            <a:extLst>
              <a:ext uri="{FF2B5EF4-FFF2-40B4-BE49-F238E27FC236}">
                <a16:creationId xmlns:a16="http://schemas.microsoft.com/office/drawing/2014/main" id="{BC6833BF-CDD8-5F66-44EC-0572B4D9B20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pic>
        <p:nvPicPr>
          <p:cNvPr id="5" name="תמונה 4">
            <a:extLst>
              <a:ext uri="{FF2B5EF4-FFF2-40B4-BE49-F238E27FC236}">
                <a16:creationId xmlns:a16="http://schemas.microsoft.com/office/drawing/2014/main" id="{2CE9F692-E923-BAD1-355C-1629563E04F4}"/>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15152" y="1136610"/>
            <a:ext cx="6413740" cy="7899399"/>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30"/>
          <p:cNvSpPr txBox="1"/>
          <p:nvPr/>
        </p:nvSpPr>
        <p:spPr>
          <a:xfrm>
            <a:off x="12005948" y="4584354"/>
            <a:ext cx="3539192" cy="1477328"/>
          </a:xfrm>
          <a:prstGeom prst="rect">
            <a:avLst/>
          </a:prstGeom>
          <a:noFill/>
          <a:ln>
            <a:noFill/>
          </a:ln>
        </p:spPr>
        <p:txBody>
          <a:bodyPr spcFirstLastPara="1" wrap="square" lIns="0" tIns="0" rIns="0" bIns="0" anchor="t" anchorCtr="0">
            <a:spAutoFit/>
          </a:bodyPr>
          <a:lstStyle/>
          <a:p>
            <a:pPr lvl="0" algn="ctr" rtl="1">
              <a:buSzPts val="5000"/>
            </a:pPr>
            <a:r>
              <a:rPr lang="ar-JO" sz="4800" b="1" dirty="0">
                <a:solidFill>
                  <a:schemeClr val="bg2"/>
                </a:solidFill>
                <a:latin typeface="Arial" panose="020B0604020202020204" pitchFamily="34" charset="0"/>
                <a:ea typeface="Calibri"/>
                <a:cs typeface="Arial" panose="020B0604020202020204" pitchFamily="34" charset="0"/>
                <a:sym typeface="Rubik"/>
              </a:rPr>
              <a:t>المال وحده لا يشتري السعادة</a:t>
            </a:r>
            <a:endParaRPr lang="he-IL" sz="4800" b="1" dirty="0">
              <a:solidFill>
                <a:schemeClr val="bg2"/>
              </a:solidFill>
              <a:latin typeface="Arial" panose="020B0604020202020204" pitchFamily="34" charset="0"/>
              <a:ea typeface="Calibri"/>
              <a:cs typeface="Arial" panose="020B0604020202020204" pitchFamily="34" charset="0"/>
              <a:sym typeface="Rubik"/>
            </a:endParaRPr>
          </a:p>
        </p:txBody>
      </p:sp>
      <p:sp>
        <p:nvSpPr>
          <p:cNvPr id="5" name="Rectangle: Rounded Corners 4">
            <a:extLst>
              <a:ext uri="{FF2B5EF4-FFF2-40B4-BE49-F238E27FC236}">
                <a16:creationId xmlns:a16="http://schemas.microsoft.com/office/drawing/2014/main" id="{60E3363E-9869-9A19-89A8-A01AB6D825B3}"/>
              </a:ext>
              <a:ext uri="{C183D7F6-B498-43B3-948B-1728B52AA6E4}">
                <adec:decorative xmlns:adec="http://schemas.microsoft.com/office/drawing/2017/decorative" val="1"/>
              </a:ext>
            </a:extLst>
          </p:cNvPr>
          <p:cNvSpPr/>
          <p:nvPr/>
        </p:nvSpPr>
        <p:spPr>
          <a:xfrm>
            <a:off x="2379303" y="2604654"/>
            <a:ext cx="13529394" cy="6175393"/>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pic>
        <p:nvPicPr>
          <p:cNvPr id="3" name="Picture 2">
            <a:extLst>
              <a:ext uri="{FF2B5EF4-FFF2-40B4-BE49-F238E27FC236}">
                <a16:creationId xmlns:a16="http://schemas.microsoft.com/office/drawing/2014/main" id="{7EAB205E-5BA2-3B0B-2BB5-476A2A33AC26}"/>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79303" y="2604656"/>
            <a:ext cx="9263089" cy="61753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a:extLst>
              <a:ext uri="{FF2B5EF4-FFF2-40B4-BE49-F238E27FC236}">
                <a16:creationId xmlns:a16="http://schemas.microsoft.com/office/drawing/2014/main" id="{61B07F51-4AC1-C5ED-0400-188724BAFD29}"/>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7" name="Picture 6">
            <a:extLst>
              <a:ext uri="{FF2B5EF4-FFF2-40B4-BE49-F238E27FC236}">
                <a16:creationId xmlns:a16="http://schemas.microsoft.com/office/drawing/2014/main" id="{04662CD3-3DE2-01C6-67C4-04179EBD2736}"/>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72145" y="2719724"/>
            <a:ext cx="13743710" cy="6187976"/>
          </a:xfrm>
          <a:prstGeom prst="rect">
            <a:avLst/>
          </a:prstGeom>
        </p:spPr>
      </p:pic>
      <p:sp>
        <p:nvSpPr>
          <p:cNvPr id="5" name="TextBox 4">
            <a:extLst>
              <a:ext uri="{FF2B5EF4-FFF2-40B4-BE49-F238E27FC236}">
                <a16:creationId xmlns:a16="http://schemas.microsoft.com/office/drawing/2014/main" id="{45551CAD-2B77-2D9D-153E-9A486D34D369}"/>
              </a:ext>
            </a:extLst>
          </p:cNvPr>
          <p:cNvSpPr txBox="1"/>
          <p:nvPr/>
        </p:nvSpPr>
        <p:spPr>
          <a:xfrm>
            <a:off x="11713151" y="3066004"/>
            <a:ext cx="3990111" cy="4387420"/>
          </a:xfrm>
          <a:prstGeom prst="rect">
            <a:avLst/>
          </a:prstGeom>
          <a:noFill/>
        </p:spPr>
        <p:txBody>
          <a:bodyPr wrap="square">
            <a:spAutoFit/>
          </a:bodyPr>
          <a:lstStyle/>
          <a:p>
            <a:pPr algn="ctr" rtl="1">
              <a:lnSpc>
                <a:spcPct val="150000"/>
              </a:lnSpc>
              <a:buSzPts val="5000"/>
            </a:pPr>
            <a:r>
              <a:rPr lang="ar-JO" sz="4800" b="1" dirty="0">
                <a:solidFill>
                  <a:schemeClr val="bg2"/>
                </a:solidFill>
                <a:latin typeface="Arial" panose="020B0604020202020204" pitchFamily="34" charset="0"/>
                <a:ea typeface="Calibri"/>
                <a:cs typeface="Arial" panose="020B0604020202020204" pitchFamily="34" charset="0"/>
              </a:rPr>
              <a:t>ركزّ على ما لديك من نِعَم، </a:t>
            </a:r>
          </a:p>
          <a:p>
            <a:pPr algn="ctr" rtl="1">
              <a:lnSpc>
                <a:spcPct val="150000"/>
              </a:lnSpc>
              <a:buSzPts val="5000"/>
            </a:pPr>
            <a:r>
              <a:rPr lang="ar-JO" sz="4800" b="1" dirty="0">
                <a:solidFill>
                  <a:schemeClr val="bg2"/>
                </a:solidFill>
                <a:latin typeface="Arial" panose="020B0604020202020204" pitchFamily="34" charset="0"/>
                <a:ea typeface="Calibri"/>
                <a:cs typeface="Arial" panose="020B0604020202020204" pitchFamily="34" charset="0"/>
              </a:rPr>
              <a:t>وتمتع بإنجازاتك - الصغيرة والكبيرة</a:t>
            </a:r>
            <a:endParaRPr lang="he-IL" sz="4800" b="1" dirty="0">
              <a:solidFill>
                <a:schemeClr val="bg2"/>
              </a:solidFill>
              <a:latin typeface="Arial" panose="020B0604020202020204" pitchFamily="34" charset="0"/>
              <a:ea typeface="Calibri"/>
              <a:cs typeface="Arial" panose="020B0604020202020204" pitchFamily="34" charset="0"/>
            </a:endParaRPr>
          </a:p>
        </p:txBody>
      </p:sp>
      <p:pic>
        <p:nvPicPr>
          <p:cNvPr id="3" name="Picture 2">
            <a:extLst>
              <a:ext uri="{FF2B5EF4-FFF2-40B4-BE49-F238E27FC236}">
                <a16:creationId xmlns:a16="http://schemas.microsoft.com/office/drawing/2014/main" id="{BB6C761B-6BD1-8073-86F0-476F86C4EFF8}"/>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72145" y="2770908"/>
            <a:ext cx="9128414" cy="60856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a:extLst>
              <a:ext uri="{FF2B5EF4-FFF2-40B4-BE49-F238E27FC236}">
                <a16:creationId xmlns:a16="http://schemas.microsoft.com/office/drawing/2014/main" id="{4C4F6CF4-A560-86ED-066D-8FA2B6D6B8A9}"/>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pic>
        <p:nvPicPr>
          <p:cNvPr id="2" name="תמונה 1" descr="صورة تحذيرية بالنسبة للاراء المسبقة الخاطئة بالنسبة للاستهلاك والسعادة">
            <a:extLst>
              <a:ext uri="{FF2B5EF4-FFF2-40B4-BE49-F238E27FC236}">
                <a16:creationId xmlns:a16="http://schemas.microsoft.com/office/drawing/2014/main" id="{451099D6-FF15-9D0B-83B8-A7B1B8DDB0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7033" y="758069"/>
            <a:ext cx="11095160" cy="7195045"/>
          </a:xfrm>
          <a:prstGeom prst="rect">
            <a:avLst/>
          </a:prstGeom>
        </p:spPr>
      </p:pic>
      <p:sp>
        <p:nvSpPr>
          <p:cNvPr id="7" name="TextBox 6">
            <a:extLst>
              <a:ext uri="{FF2B5EF4-FFF2-40B4-BE49-F238E27FC236}">
                <a16:creationId xmlns:a16="http://schemas.microsoft.com/office/drawing/2014/main" id="{1F6D55C8-1A6C-F28C-045A-40371486B759}"/>
              </a:ext>
            </a:extLst>
          </p:cNvPr>
          <p:cNvSpPr txBox="1"/>
          <p:nvPr/>
        </p:nvSpPr>
        <p:spPr>
          <a:xfrm>
            <a:off x="3092323" y="8205492"/>
            <a:ext cx="12773892" cy="1323439"/>
          </a:xfrm>
          <a:prstGeom prst="rect">
            <a:avLst/>
          </a:prstGeom>
          <a:noFill/>
        </p:spPr>
        <p:txBody>
          <a:bodyPr wrap="square">
            <a:spAutoFit/>
          </a:bodyPr>
          <a:lstStyle/>
          <a:p>
            <a:pPr algn="ctr"/>
            <a:r>
              <a:rPr lang="ar-JO" sz="4000" b="1" dirty="0">
                <a:solidFill>
                  <a:schemeClr val="bg2"/>
                </a:solidFill>
              </a:rPr>
              <a:t>بعد أن تعلمت عن السعادة والاستهلاك 
ما رأيك؟</a:t>
            </a:r>
            <a:endParaRPr lang="he-IL" sz="4400" b="1" dirty="0">
              <a:solidFill>
                <a:schemeClr val="bg2"/>
              </a:solidFill>
            </a:endParaRPr>
          </a:p>
        </p:txBody>
      </p:sp>
      <p:sp>
        <p:nvSpPr>
          <p:cNvPr id="8" name="Flowchart: Alternate Process 7">
            <a:extLst>
              <a:ext uri="{FF2B5EF4-FFF2-40B4-BE49-F238E27FC236}">
                <a16:creationId xmlns:a16="http://schemas.microsoft.com/office/drawing/2014/main" id="{350E743B-03BC-E12D-AC5A-7B52535B8AAB}"/>
              </a:ext>
              <a:ext uri="{C183D7F6-B498-43B3-948B-1728B52AA6E4}">
                <adec:decorative xmlns:adec="http://schemas.microsoft.com/office/drawing/2017/decorative" val="1"/>
              </a:ext>
            </a:extLst>
          </p:cNvPr>
          <p:cNvSpPr/>
          <p:nvPr/>
        </p:nvSpPr>
        <p:spPr>
          <a:xfrm>
            <a:off x="4087033" y="832743"/>
            <a:ext cx="10959004" cy="8948566"/>
          </a:xfrm>
          <a:prstGeom prst="flowChartAlternateProcess">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1" anchor="ctr"/>
          <a:lstStyle/>
          <a:p>
            <a:pPr algn="ctr"/>
            <a:endParaRPr lang="he-IL"/>
          </a:p>
        </p:txBody>
      </p:sp>
      <p:pic>
        <p:nvPicPr>
          <p:cNvPr id="3" name="Picture 2">
            <a:extLst>
              <a:ext uri="{FF2B5EF4-FFF2-40B4-BE49-F238E27FC236}">
                <a16:creationId xmlns:a16="http://schemas.microsoft.com/office/drawing/2014/main" id="{2EFFBA25-D3A2-B826-A23C-7A734BB2E430}"/>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18757" y="-9178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grpSp>
        <p:nvGrpSpPr>
          <p:cNvPr id="4" name="Group 4">
            <a:extLst>
              <a:ext uri="{C183D7F6-B498-43B3-948B-1728B52AA6E4}">
                <adec:decorative xmlns:adec="http://schemas.microsoft.com/office/drawing/2017/decorative" val="1"/>
              </a:ext>
            </a:extLst>
          </p:cNvPr>
          <p:cNvGrpSpPr/>
          <p:nvPr/>
        </p:nvGrpSpPr>
        <p:grpSpPr>
          <a:xfrm>
            <a:off x="6929247" y="3705101"/>
            <a:ext cx="4096988" cy="3188522"/>
            <a:chOff x="0" y="0"/>
            <a:chExt cx="5462651" cy="4251363"/>
          </a:xfrm>
        </p:grpSpPr>
        <p:sp>
          <p:nvSpPr>
            <p:cNvPr id="5" name="Freeform 5"/>
            <p:cNvSpPr/>
            <p:nvPr/>
          </p:nvSpPr>
          <p:spPr>
            <a:xfrm>
              <a:off x="0" y="0"/>
              <a:ext cx="5462651" cy="4251325"/>
            </a:xfrm>
            <a:custGeom>
              <a:avLst/>
              <a:gdLst/>
              <a:ahLst/>
              <a:cxnLst/>
              <a:rect l="l" t="t" r="r" b="b"/>
              <a:pathLst>
                <a:path w="5462651" h="4251325">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p:spPr>
          <p:txBody>
            <a:bodyPr/>
            <a:lstStyle/>
            <a:p>
              <a:endParaRPr lang="he-IL" dirty="0">
                <a:latin typeface="Arial" panose="020B0604020202020204" pitchFamily="34" charset="0"/>
              </a:endParaRPr>
            </a:p>
          </p:txBody>
        </p:sp>
      </p:grpSp>
      <p:sp>
        <p:nvSpPr>
          <p:cNvPr id="6" name="TextBox 6"/>
          <p:cNvSpPr txBox="1"/>
          <p:nvPr/>
        </p:nvSpPr>
        <p:spPr>
          <a:xfrm>
            <a:off x="7130058" y="2886680"/>
            <a:ext cx="4027884" cy="4330065"/>
          </a:xfrm>
          <a:prstGeom prst="rect">
            <a:avLst/>
          </a:prstGeom>
        </p:spPr>
        <p:txBody>
          <a:bodyPr lIns="0" tIns="0" rIns="0" bIns="0" rtlCol="0" anchor="t">
            <a:spAutoFit/>
          </a:bodyPr>
          <a:lstStyle/>
          <a:p>
            <a:pPr algn="ctr" rtl="1">
              <a:lnSpc>
                <a:spcPts val="11340"/>
              </a:lnSpc>
            </a:pPr>
            <a:r>
              <a:rPr lang="ar-JO" sz="6300" b="1" dirty="0">
                <a:latin typeface="Arial" panose="020B0604020202020204" pitchFamily="34" charset="0"/>
                <a:ea typeface="Calibri (MS) Bold"/>
                <a:cs typeface="Arial" panose="020B0604020202020204" pitchFamily="34" charset="0"/>
                <a:sym typeface="Calibri (MS) Bold"/>
                <a:rtl/>
              </a:rPr>
              <a:t>شكرا!
طاقم
التثقيف المالي</a:t>
            </a:r>
            <a:endParaRPr lang="he-IL" sz="6300" b="1" dirty="0">
              <a:solidFill>
                <a:srgbClr val="000000"/>
              </a:solidFill>
              <a:latin typeface="Arial" panose="020B0604020202020204" pitchFamily="34" charset="0"/>
              <a:ea typeface="Calibri (MS) Bold"/>
              <a:cs typeface="Arial" panose="020B0604020202020204" pitchFamily="34" charset="0"/>
              <a:sym typeface="Calibri (MS) Bold"/>
              <a:rt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1405</TotalTime>
  <Words>4918</Words>
  <Application>Microsoft Office PowerPoint</Application>
  <PresentationFormat>Custom</PresentationFormat>
  <Paragraphs>271</Paragraphs>
  <Slides>51</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Courier New</vt:lpstr>
      <vt:lpstr>Calibri</vt:lpstr>
      <vt:lpstr>Arial</vt:lpstr>
      <vt:lpstr>Rubik</vt:lpstr>
      <vt:lpstr>Office Theme</vt:lpstr>
      <vt:lpstr>السعادة على الرفوف  "الاستهلاك والسعادة"</vt:lpstr>
      <vt:lpstr>سنتعلم في الوحدة؟</vt:lpstr>
      <vt:lpstr>لنبدأ اللعبة</vt:lpstr>
      <vt:lpstr>الاستهلاكية والسعادة – قائمة أسعار اختياراتنا ؟</vt:lpstr>
      <vt:lpstr>والآن... ماذا سأفعل بالمال الذي أملكه؟</vt:lpstr>
      <vt:lpstr>PowerPoint Presentation</vt:lpstr>
      <vt:lpstr>PowerPoint Presentation</vt:lpstr>
      <vt:lpstr> "كعكة السعادة" للدكتورة سونيا ليوبوميرسكي</vt:lpstr>
      <vt:lpstr>       "كعكة السعادة" للدكتورة سونيا ليوبوميرسكي</vt:lpstr>
      <vt:lpstr>PowerPoint Presentation</vt:lpstr>
      <vt:lpstr>هل المال يشتري السعادة؟</vt:lpstr>
      <vt:lpstr>تسليط الضوء محلياً: إسرائيل بالنسبة للعالم</vt:lpstr>
      <vt:lpstr>تسليط الضوء محلياً: إسرائيل بالنسبة للعالم</vt:lpstr>
      <vt:lpstr>تسليط الضوء محلياً: إسرائيل بالنسبة للعالم</vt:lpstr>
      <vt:lpstr>PowerPoint Presentation</vt:lpstr>
      <vt:lpstr>PowerPoint Presentation</vt:lpstr>
      <vt:lpstr>PowerPoint Presentation</vt:lpstr>
      <vt:lpstr>PowerPoint Presentation</vt:lpstr>
      <vt:lpstr>PowerPoint Presentation</vt:lpstr>
      <vt:lpstr>لنتحقق! ما مدى سعادتك حقا؟</vt:lpstr>
      <vt:lpstr>علم النفس الاستهلاكي</vt:lpstr>
      <vt:lpstr>PowerPoint Presentation</vt:lpstr>
      <vt:lpstr>يوم في حياة تامر ونور</vt:lpstr>
      <vt:lpstr>PowerPoint Presentation</vt:lpstr>
      <vt:lpstr>PowerPoint Presentation</vt:lpstr>
      <vt:lpstr>علم النفس الاستهلاكي</vt:lpstr>
      <vt:lpstr>FOMO -  Fear Of Missing Out</vt:lpstr>
      <vt:lpstr>PowerPoint Presentation</vt:lpstr>
      <vt:lpstr>PowerPoint Presentation</vt:lpstr>
      <vt:lpstr>PowerPoint Presentation</vt:lpstr>
      <vt:lpstr>PowerPoint Presentation</vt:lpstr>
      <vt:lpstr>PowerPoint Presentation</vt:lpstr>
      <vt:lpstr>PowerPoint Presentation</vt:lpstr>
      <vt:lpstr>دعونا نختبر أنفسنا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كيف يقومون ببيعنا لحظات سعادة؟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USER001</dc:creator>
  <cp:lastModifiedBy>פיריאל מסאד</cp:lastModifiedBy>
  <cp:revision>101</cp:revision>
  <dcterms:created xsi:type="dcterms:W3CDTF">2006-08-16T00:00:00Z</dcterms:created>
  <dcterms:modified xsi:type="dcterms:W3CDTF">2026-08-10T20:14:20Z</dcterms:modified>
</cp:coreProperties>
</file>