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5143500" type="screen16x9"/>
  <p:notesSz cx="6858000" cy="9144000"/>
  <p:embeddedFontLst>
    <p:embeddedFont>
      <p:font typeface="Assistant" pitchFamily="2" charset="-79"/>
      <p:regular r:id="rId26"/>
      <p:bold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87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e525a059cf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e525a059cf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e525a059cf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e525a059cf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e525a059cf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e525a059cf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e525a059cf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e525a059cf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e525a059cf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e525a059cf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e525a059cf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e525a059cf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e525a059cf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e525a059cf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e525a059cf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e525a059cf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e525a059cf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e525a059cf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e525a059cf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e525a059cf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e525a059c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e525a059cf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e525a059cf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e525a059cf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e525a059cf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e525a059cf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e525a059cf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e525a059cf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e525a059cf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e525a059cf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e525a059cf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e525a059cf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e525a059cf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e525a059cf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e525a059cf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e525a059cf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e525a059cf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e525a059cf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e525a059cf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e525a059cf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e525a059cf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e525a059cf_0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e525a059cf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e525a059cf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444475" y="176400"/>
            <a:ext cx="30000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iw" sz="1700" b="1">
                <a:solidFill>
                  <a:srgbClr val="1E3A8A"/>
                </a:solidFill>
                <a:latin typeface="Assistant"/>
                <a:ea typeface="Assistant"/>
                <a:cs typeface="Assistant"/>
                <a:sym typeface="Assistant"/>
              </a:rPr>
              <a:t>איך נזהה את המטבע?</a:t>
            </a:r>
            <a:endParaRPr sz="1700" b="1">
              <a:solidFill>
                <a:srgbClr val="1E3A8A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pic>
        <p:nvPicPr>
          <p:cNvPr id="55" name="Google Shape;55;p13" descr="מטבעות של עשרה שקלים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33175" y="1483538"/>
            <a:ext cx="1476225" cy="7381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3249500" y="1237738"/>
            <a:ext cx="3000000" cy="12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" sz="1300" b="1">
                <a:solidFill>
                  <a:srgbClr val="1E293B"/>
                </a:solidFill>
                <a:highlight>
                  <a:srgbClr val="F8FAFC"/>
                </a:highlight>
                <a:latin typeface="Assistant"/>
                <a:ea typeface="Assistant"/>
                <a:cs typeface="Assistant"/>
                <a:sym typeface="Assistant"/>
              </a:rPr>
              <a:t>10 שקלים חדשים</a:t>
            </a:r>
            <a:endParaRPr sz="1300" b="1">
              <a:solidFill>
                <a:srgbClr val="1E293B"/>
              </a:solidFill>
              <a:highlight>
                <a:srgbClr val="F8FAFC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iw" sz="1200" b="1">
                <a:solidFill>
                  <a:srgbClr val="1E293B"/>
                </a:solidFill>
                <a:highlight>
                  <a:srgbClr val="F8FAFC"/>
                </a:highlight>
                <a:latin typeface="Assistant"/>
                <a:ea typeface="Assistant"/>
                <a:cs typeface="Assistant"/>
                <a:sym typeface="Assistant"/>
              </a:rPr>
              <a:t>צבע:</a:t>
            </a:r>
            <a:r>
              <a:rPr lang="iw" sz="1200">
                <a:solidFill>
                  <a:srgbClr val="1E293B"/>
                </a:solidFill>
                <a:highlight>
                  <a:srgbClr val="F8FAFC"/>
                </a:highlight>
                <a:latin typeface="Assistant"/>
                <a:ea typeface="Assistant"/>
                <a:cs typeface="Assistant"/>
                <a:sym typeface="Assistant"/>
              </a:rPr>
              <a:t> שני צבעים (טבעת זהב ומרכז כסוף).</a:t>
            </a:r>
            <a:endParaRPr sz="1200">
              <a:solidFill>
                <a:srgbClr val="1E293B"/>
              </a:solidFill>
              <a:highlight>
                <a:srgbClr val="F8FAFC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iw" sz="1200" b="1">
                <a:solidFill>
                  <a:srgbClr val="1E293B"/>
                </a:solidFill>
                <a:highlight>
                  <a:srgbClr val="F8FAFC"/>
                </a:highlight>
                <a:latin typeface="Assistant"/>
                <a:ea typeface="Assistant"/>
                <a:cs typeface="Assistant"/>
                <a:sym typeface="Assistant"/>
              </a:rPr>
              <a:t>גודל:</a:t>
            </a:r>
            <a:r>
              <a:rPr lang="iw" sz="1200">
                <a:solidFill>
                  <a:srgbClr val="1E293B"/>
                </a:solidFill>
                <a:highlight>
                  <a:srgbClr val="F8FAFC"/>
                </a:highlight>
                <a:latin typeface="Assistant"/>
                <a:ea typeface="Assistant"/>
                <a:cs typeface="Assistant"/>
                <a:sym typeface="Assistant"/>
              </a:rPr>
              <a:t> הכי גדול והכי כבד.</a:t>
            </a:r>
            <a:endParaRPr sz="1200">
              <a:solidFill>
                <a:srgbClr val="1E293B"/>
              </a:solidFill>
              <a:highlight>
                <a:srgbClr val="F8FAFC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iw" sz="1200" b="1">
                <a:solidFill>
                  <a:srgbClr val="1E293B"/>
                </a:solidFill>
                <a:highlight>
                  <a:srgbClr val="F8FAFC"/>
                </a:highlight>
                <a:latin typeface="Assistant"/>
                <a:ea typeface="Assistant"/>
                <a:cs typeface="Assistant"/>
                <a:sym typeface="Assistant"/>
              </a:rPr>
              <a:t>מה מצויר?</a:t>
            </a:r>
            <a:r>
              <a:rPr lang="iw" sz="1200">
                <a:solidFill>
                  <a:srgbClr val="1E293B"/>
                </a:solidFill>
                <a:highlight>
                  <a:srgbClr val="F8FAFC"/>
                </a:highlight>
                <a:latin typeface="Assistant"/>
                <a:ea typeface="Assistant"/>
                <a:cs typeface="Assistant"/>
                <a:sym typeface="Assistant"/>
              </a:rPr>
              <a:t> עץ תמר עם סלי פירות.</a:t>
            </a:r>
            <a:endParaRPr sz="1200">
              <a:solidFill>
                <a:srgbClr val="1E293B"/>
              </a:solidFill>
              <a:highlight>
                <a:srgbClr val="F8FAFC"/>
              </a:highlight>
              <a:latin typeface="Assistant"/>
              <a:ea typeface="Assistant"/>
              <a:cs typeface="Assistant"/>
              <a:sym typeface="Assistant"/>
            </a:endParaRPr>
          </a:p>
        </p:txBody>
      </p:sp>
      <p:pic>
        <p:nvPicPr>
          <p:cNvPr id="57" name="Google Shape;57;p13" descr="מטבע של חמישה ש&quot;ח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33175" y="3199562"/>
            <a:ext cx="1476225" cy="791287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3370225" y="3082375"/>
            <a:ext cx="3000000" cy="12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" sz="1300" b="1">
                <a:solidFill>
                  <a:srgbClr val="1E293B"/>
                </a:solidFill>
                <a:highlight>
                  <a:srgbClr val="F8FAFC"/>
                </a:highlight>
                <a:latin typeface="Assistant"/>
                <a:ea typeface="Assistant"/>
                <a:cs typeface="Assistant"/>
                <a:sym typeface="Assistant"/>
              </a:rPr>
              <a:t>5 שקלים חדשים</a:t>
            </a:r>
            <a:endParaRPr sz="1300" b="1">
              <a:solidFill>
                <a:srgbClr val="1E293B"/>
              </a:solidFill>
              <a:highlight>
                <a:srgbClr val="F8FAFC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iw" sz="1200" b="1">
                <a:solidFill>
                  <a:srgbClr val="1E293B"/>
                </a:solidFill>
                <a:highlight>
                  <a:srgbClr val="F8FAFC"/>
                </a:highlight>
                <a:latin typeface="Assistant"/>
                <a:ea typeface="Assistant"/>
                <a:cs typeface="Assistant"/>
                <a:sym typeface="Assistant"/>
              </a:rPr>
              <a:t>צורה:</a:t>
            </a:r>
            <a:r>
              <a:rPr lang="iw" sz="1200">
                <a:solidFill>
                  <a:srgbClr val="1E293B"/>
                </a:solidFill>
                <a:highlight>
                  <a:srgbClr val="F8FAFC"/>
                </a:highlight>
                <a:latin typeface="Assistant"/>
                <a:ea typeface="Assistant"/>
                <a:cs typeface="Assistant"/>
                <a:sym typeface="Assistant"/>
              </a:rPr>
              <a:t> מצולע (12 צלעות).</a:t>
            </a:r>
            <a:endParaRPr sz="1200">
              <a:solidFill>
                <a:srgbClr val="1E293B"/>
              </a:solidFill>
              <a:highlight>
                <a:srgbClr val="F8FAFC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iw" sz="1200" b="1">
                <a:solidFill>
                  <a:srgbClr val="1E293B"/>
                </a:solidFill>
                <a:highlight>
                  <a:srgbClr val="F8FAFC"/>
                </a:highlight>
                <a:latin typeface="Assistant"/>
                <a:ea typeface="Assistant"/>
                <a:cs typeface="Assistant"/>
                <a:sym typeface="Assistant"/>
              </a:rPr>
              <a:t>צבע:</a:t>
            </a:r>
            <a:r>
              <a:rPr lang="iw" sz="1200">
                <a:solidFill>
                  <a:srgbClr val="1E293B"/>
                </a:solidFill>
                <a:highlight>
                  <a:srgbClr val="F8FAFC"/>
                </a:highlight>
                <a:latin typeface="Assistant"/>
                <a:ea typeface="Assistant"/>
                <a:cs typeface="Assistant"/>
                <a:sym typeface="Assistant"/>
              </a:rPr>
              <a:t> כסוף.</a:t>
            </a:r>
            <a:endParaRPr sz="1200">
              <a:solidFill>
                <a:srgbClr val="1E293B"/>
              </a:solidFill>
              <a:highlight>
                <a:srgbClr val="F8FAFC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iw" sz="1200" b="1">
                <a:solidFill>
                  <a:srgbClr val="1E293B"/>
                </a:solidFill>
                <a:highlight>
                  <a:srgbClr val="F8FAFC"/>
                </a:highlight>
                <a:latin typeface="Assistant"/>
                <a:ea typeface="Assistant"/>
                <a:cs typeface="Assistant"/>
                <a:sym typeface="Assistant"/>
              </a:rPr>
              <a:t>מה מצויר?</a:t>
            </a:r>
            <a:r>
              <a:rPr lang="iw" sz="1200">
                <a:solidFill>
                  <a:srgbClr val="1E293B"/>
                </a:solidFill>
                <a:highlight>
                  <a:srgbClr val="F8FAFC"/>
                </a:highlight>
                <a:latin typeface="Assistant"/>
                <a:ea typeface="Assistant"/>
                <a:cs typeface="Assistant"/>
                <a:sym typeface="Assistant"/>
              </a:rPr>
              <a:t> כותרת של עמוד עתיק.</a:t>
            </a:r>
            <a:endParaRPr sz="1200">
              <a:solidFill>
                <a:srgbClr val="1E293B"/>
              </a:solidFill>
              <a:highlight>
                <a:srgbClr val="F8FAFC"/>
              </a:highlight>
              <a:latin typeface="Assistant"/>
              <a:ea typeface="Assistant"/>
              <a:cs typeface="Assistant"/>
              <a:sym typeface="Assistan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/>
        </p:nvSpPr>
        <p:spPr>
          <a:xfrm>
            <a:off x="3444475" y="176400"/>
            <a:ext cx="30000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iw" sz="1700" b="1">
                <a:solidFill>
                  <a:srgbClr val="1E3A8A"/>
                </a:solidFill>
                <a:latin typeface="Assistant"/>
                <a:ea typeface="Assistant"/>
                <a:cs typeface="Assistant"/>
                <a:sym typeface="Assistant"/>
              </a:rPr>
              <a:t>איך נזהה את המטבע?</a:t>
            </a:r>
            <a:endParaRPr sz="1700" b="1">
              <a:solidFill>
                <a:srgbClr val="1E3A8A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pic>
        <p:nvPicPr>
          <p:cNvPr id="66" name="Google Shape;66;p14" descr="מטבע של 2 ש&quot;ח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3925" y="1469125"/>
            <a:ext cx="1701101" cy="84977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3184525" y="1386288"/>
            <a:ext cx="3000000" cy="12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" sz="1300" b="1">
                <a:solidFill>
                  <a:srgbClr val="1E293B"/>
                </a:solidFill>
                <a:highlight>
                  <a:srgbClr val="F8FAFC"/>
                </a:highlight>
                <a:latin typeface="Assistant"/>
                <a:ea typeface="Assistant"/>
                <a:cs typeface="Assistant"/>
                <a:sym typeface="Assistant"/>
              </a:rPr>
              <a:t>2 שקלים (שניקל)</a:t>
            </a:r>
            <a:endParaRPr sz="1300" b="1">
              <a:solidFill>
                <a:srgbClr val="1E293B"/>
              </a:solidFill>
              <a:highlight>
                <a:srgbClr val="F8FAFC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iw" sz="1200" b="1">
                <a:solidFill>
                  <a:srgbClr val="1E293B"/>
                </a:solidFill>
                <a:highlight>
                  <a:srgbClr val="F8FAFC"/>
                </a:highlight>
                <a:latin typeface="Assistant"/>
                <a:ea typeface="Assistant"/>
                <a:cs typeface="Assistant"/>
                <a:sym typeface="Assistant"/>
              </a:rPr>
              <a:t>גודל:</a:t>
            </a:r>
            <a:r>
              <a:rPr lang="iw" sz="1200">
                <a:solidFill>
                  <a:srgbClr val="1E293B"/>
                </a:solidFill>
                <a:highlight>
                  <a:srgbClr val="F8FAFC"/>
                </a:highlight>
                <a:latin typeface="Assistant"/>
                <a:ea typeface="Assistant"/>
                <a:cs typeface="Assistant"/>
                <a:sym typeface="Assistant"/>
              </a:rPr>
              <a:t> בינוני.</a:t>
            </a:r>
            <a:endParaRPr sz="1200">
              <a:solidFill>
                <a:srgbClr val="1E293B"/>
              </a:solidFill>
              <a:highlight>
                <a:srgbClr val="F8FAFC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iw" sz="1200" b="1">
                <a:solidFill>
                  <a:srgbClr val="1E293B"/>
                </a:solidFill>
                <a:highlight>
                  <a:srgbClr val="F8FAFC"/>
                </a:highlight>
                <a:latin typeface="Assistant"/>
                <a:ea typeface="Assistant"/>
                <a:cs typeface="Assistant"/>
                <a:sym typeface="Assistant"/>
              </a:rPr>
              <a:t>מה מצויר?</a:t>
            </a:r>
            <a:r>
              <a:rPr lang="iw" sz="1200">
                <a:solidFill>
                  <a:srgbClr val="1E293B"/>
                </a:solidFill>
                <a:highlight>
                  <a:srgbClr val="F8FAFC"/>
                </a:highlight>
                <a:latin typeface="Assistant"/>
                <a:ea typeface="Assistant"/>
                <a:cs typeface="Assistant"/>
                <a:sym typeface="Assistant"/>
              </a:rPr>
              <a:t> שתי קרני שפע ורימון.</a:t>
            </a:r>
            <a:endParaRPr sz="1200">
              <a:solidFill>
                <a:srgbClr val="1E293B"/>
              </a:solidFill>
              <a:highlight>
                <a:srgbClr val="F8FAFC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15000"/>
              </a:lnSpc>
              <a:spcBef>
                <a:spcPts val="600"/>
              </a:spcBef>
              <a:spcAft>
                <a:spcPts val="400"/>
              </a:spcAft>
              <a:buNone/>
            </a:pPr>
            <a:endParaRPr sz="1300" b="1">
              <a:solidFill>
                <a:srgbClr val="1E293B"/>
              </a:solidFill>
              <a:highlight>
                <a:srgbClr val="F8FAFC"/>
              </a:highlight>
              <a:latin typeface="Assistant"/>
              <a:ea typeface="Assistant"/>
              <a:cs typeface="Assistant"/>
              <a:sym typeface="Assistant"/>
            </a:endParaRPr>
          </a:p>
        </p:txBody>
      </p:sp>
      <p:pic>
        <p:nvPicPr>
          <p:cNvPr id="67" name="Google Shape;67;p14" descr="מטבע של שקל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91076" y="3236675"/>
            <a:ext cx="1830600" cy="9211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3240250" y="3128800"/>
            <a:ext cx="3000000" cy="12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" sz="1300" b="1">
                <a:solidFill>
                  <a:srgbClr val="1E293B"/>
                </a:solidFill>
                <a:highlight>
                  <a:srgbClr val="F8FAFC"/>
                </a:highlight>
                <a:latin typeface="Assistant"/>
                <a:ea typeface="Assistant"/>
                <a:cs typeface="Assistant"/>
                <a:sym typeface="Assistant"/>
              </a:rPr>
              <a:t>1 שקל חדש</a:t>
            </a:r>
            <a:endParaRPr sz="1300" b="1">
              <a:solidFill>
                <a:srgbClr val="1E293B"/>
              </a:solidFill>
              <a:highlight>
                <a:srgbClr val="F8FAFC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iw" sz="1200" b="1">
                <a:solidFill>
                  <a:srgbClr val="1E293B"/>
                </a:solidFill>
                <a:highlight>
                  <a:srgbClr val="F8FAFC"/>
                </a:highlight>
                <a:latin typeface="Assistant"/>
                <a:ea typeface="Assistant"/>
                <a:cs typeface="Assistant"/>
                <a:sym typeface="Assistant"/>
              </a:rPr>
              <a:t>גודל:</a:t>
            </a:r>
            <a:r>
              <a:rPr lang="iw" sz="1200">
                <a:solidFill>
                  <a:srgbClr val="1E293B"/>
                </a:solidFill>
                <a:highlight>
                  <a:srgbClr val="F8FAFC"/>
                </a:highlight>
                <a:latin typeface="Assistant"/>
                <a:ea typeface="Assistant"/>
                <a:cs typeface="Assistant"/>
                <a:sym typeface="Assistant"/>
              </a:rPr>
              <a:t> הכי קטן והכי קל.</a:t>
            </a:r>
            <a:endParaRPr sz="1200">
              <a:solidFill>
                <a:srgbClr val="1E293B"/>
              </a:solidFill>
              <a:highlight>
                <a:srgbClr val="F8FAFC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iw" sz="1200" b="1">
                <a:solidFill>
                  <a:srgbClr val="1E293B"/>
                </a:solidFill>
                <a:highlight>
                  <a:srgbClr val="F8FAFC"/>
                </a:highlight>
                <a:latin typeface="Assistant"/>
                <a:ea typeface="Assistant"/>
                <a:cs typeface="Assistant"/>
                <a:sym typeface="Assistant"/>
              </a:rPr>
              <a:t>מה מצויר?</a:t>
            </a:r>
            <a:r>
              <a:rPr lang="iw" sz="1200">
                <a:solidFill>
                  <a:srgbClr val="1E293B"/>
                </a:solidFill>
                <a:highlight>
                  <a:srgbClr val="F8FAFC"/>
                </a:highlight>
                <a:latin typeface="Assistant"/>
                <a:ea typeface="Assistant"/>
                <a:cs typeface="Assistant"/>
                <a:sym typeface="Assistant"/>
              </a:rPr>
              <a:t> פרח שושן צחור.</a:t>
            </a:r>
            <a:endParaRPr sz="1200">
              <a:solidFill>
                <a:srgbClr val="1E293B"/>
              </a:solidFill>
              <a:highlight>
                <a:srgbClr val="F8FAFC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sz="1300" b="1">
              <a:solidFill>
                <a:srgbClr val="1E293B"/>
              </a:solidFill>
              <a:highlight>
                <a:srgbClr val="F8FAFC"/>
              </a:highlight>
              <a:latin typeface="Assistant"/>
              <a:ea typeface="Assistant"/>
              <a:cs typeface="Assistant"/>
              <a:sym typeface="Assistan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DB3DB7AE-2695-3EBA-F67F-5A21A35B41AE}"/>
              </a:ext>
            </a:extLst>
          </p:cNvPr>
          <p:cNvSpPr txBox="1"/>
          <p:nvPr/>
        </p:nvSpPr>
        <p:spPr>
          <a:xfrm>
            <a:off x="3510367" y="449451"/>
            <a:ext cx="3789335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>
                <a:solidFill>
                  <a:srgbClr val="1E3A8A"/>
                </a:solidFill>
                <a:latin typeface="Assistant"/>
                <a:ea typeface="Assistant"/>
                <a:cs typeface="Assistant"/>
                <a:sym typeface="Assistant"/>
              </a:rPr>
              <a:t>תרגול מטבעות</a:t>
            </a:r>
          </a:p>
          <a:p>
            <a:endParaRPr lang="he-IL" sz="3200" dirty="0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6236F41A-1A91-0585-E0C6-4412EC094C0F}"/>
              </a:ext>
            </a:extLst>
          </p:cNvPr>
          <p:cNvSpPr txBox="1"/>
          <p:nvPr/>
        </p:nvSpPr>
        <p:spPr>
          <a:xfrm>
            <a:off x="3146156" y="1526669"/>
            <a:ext cx="322364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800" b="1" dirty="0">
                <a:solidFill>
                  <a:srgbClr val="334155"/>
                </a:solidFill>
                <a:latin typeface="Assistant"/>
                <a:ea typeface="Assistant"/>
                <a:cs typeface="Assistant"/>
                <a:sym typeface="Assistant"/>
              </a:rPr>
              <a:t>איזה מטבע יש לו 12 צלעות?</a:t>
            </a:r>
          </a:p>
          <a:p>
            <a:endParaRPr lang="he-IL" dirty="0"/>
          </a:p>
        </p:txBody>
      </p:sp>
      <p:sp>
        <p:nvSpPr>
          <p:cNvPr id="72" name="Google Shape;72;p15"/>
          <p:cNvSpPr txBox="1"/>
          <p:nvPr/>
        </p:nvSpPr>
        <p:spPr>
          <a:xfrm>
            <a:off x="-1302442" y="1647735"/>
            <a:ext cx="7037400" cy="2916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1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3000" b="1" dirty="0">
              <a:solidFill>
                <a:srgbClr val="94A3B8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457200" algn="r" rtl="1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w" sz="3000" b="1" dirty="0">
                <a:solidFill>
                  <a:srgbClr val="1E293B"/>
                </a:solidFill>
                <a:latin typeface="Assistant"/>
                <a:ea typeface="Assistant"/>
                <a:cs typeface="Assistant"/>
                <a:sym typeface="Assistant"/>
              </a:rPr>
              <a:t>1 שקל </a:t>
            </a:r>
            <a:endParaRPr sz="3000" b="1" dirty="0">
              <a:solidFill>
                <a:srgbClr val="1E293B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4572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w" sz="3000" b="1" dirty="0">
                <a:solidFill>
                  <a:srgbClr val="1E293B"/>
                </a:solidFill>
                <a:latin typeface="Assistant"/>
                <a:ea typeface="Assistant"/>
                <a:cs typeface="Assistant"/>
                <a:sym typeface="Assistant"/>
              </a:rPr>
              <a:t> 10 שקלים  </a:t>
            </a:r>
            <a:endParaRPr sz="3000" b="1" dirty="0">
              <a:solidFill>
                <a:srgbClr val="1E293B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4572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w" sz="3000" b="1" dirty="0">
                <a:solidFill>
                  <a:srgbClr val="1E293B"/>
                </a:solidFill>
                <a:latin typeface="Assistant"/>
                <a:ea typeface="Assistant"/>
                <a:cs typeface="Assistant"/>
                <a:sym typeface="Assistant"/>
              </a:rPr>
              <a:t> 5 שקלים  </a:t>
            </a:r>
            <a:endParaRPr sz="3000" b="1" dirty="0">
              <a:solidFill>
                <a:srgbClr val="1E293B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4572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w" sz="3000" b="1" dirty="0">
                <a:solidFill>
                  <a:srgbClr val="1E293B"/>
                </a:solidFill>
                <a:latin typeface="Assistant"/>
                <a:ea typeface="Assistant"/>
                <a:cs typeface="Assistant"/>
                <a:sym typeface="Assistant"/>
              </a:rPr>
              <a:t>   2 שקלים</a:t>
            </a:r>
            <a:endParaRPr sz="3000" b="1" dirty="0">
              <a:solidFill>
                <a:srgbClr val="1E293B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D7329253-403D-A7A9-1BC1-EC4642A3D9FE}"/>
              </a:ext>
            </a:extLst>
          </p:cNvPr>
          <p:cNvSpPr txBox="1"/>
          <p:nvPr/>
        </p:nvSpPr>
        <p:spPr>
          <a:xfrm>
            <a:off x="3146156" y="736169"/>
            <a:ext cx="2836190" cy="67710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400" b="1" dirty="0">
                <a:solidFill>
                  <a:srgbClr val="1E3A8A"/>
                </a:solidFill>
                <a:latin typeface="Assistant"/>
                <a:ea typeface="Assistant"/>
                <a:cs typeface="Assistant"/>
                <a:sym typeface="Assistant"/>
              </a:rPr>
              <a:t>תרגול מטבעות</a:t>
            </a:r>
          </a:p>
          <a:p>
            <a:endParaRPr lang="he-IL" dirty="0"/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5971E269-5D66-9CCB-79BC-8ABB69DA0A6D}"/>
              </a:ext>
            </a:extLst>
          </p:cNvPr>
          <p:cNvSpPr txBox="1"/>
          <p:nvPr/>
        </p:nvSpPr>
        <p:spPr>
          <a:xfrm>
            <a:off x="2665709" y="1518931"/>
            <a:ext cx="5153186" cy="67710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b="1" dirty="0">
                <a:solidFill>
                  <a:srgbClr val="334155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מה מצויר על מטבע של 10 שקלים?</a:t>
            </a:r>
          </a:p>
          <a:p>
            <a:endParaRPr lang="he-IL" dirty="0"/>
          </a:p>
        </p:txBody>
      </p:sp>
      <p:sp>
        <p:nvSpPr>
          <p:cNvPr id="77" name="Google Shape;77;p16"/>
          <p:cNvSpPr txBox="1"/>
          <p:nvPr/>
        </p:nvSpPr>
        <p:spPr>
          <a:xfrm>
            <a:off x="-1263698" y="1709728"/>
            <a:ext cx="7037400" cy="3146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1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4100" b="1" dirty="0">
              <a:solidFill>
                <a:srgbClr val="94A3B8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342900" lvl="0" indent="-342900" algn="r" rtl="1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w" sz="23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שושן צחור</a:t>
            </a:r>
            <a:endParaRPr sz="23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342900" lvl="0" indent="-3429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w" sz="23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עץ תמר</a:t>
            </a:r>
            <a:endParaRPr sz="23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342900" lvl="0" indent="-3429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w" sz="23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רימון</a:t>
            </a:r>
            <a:endParaRPr sz="23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342900" lvl="0" indent="-3429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w" sz="23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עמוד עתיק</a:t>
            </a:r>
            <a:endParaRPr sz="23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rgbClr val="334155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23A9823C-9597-3886-3DCD-0A615979530E}"/>
              </a:ext>
            </a:extLst>
          </p:cNvPr>
          <p:cNvSpPr txBox="1"/>
          <p:nvPr/>
        </p:nvSpPr>
        <p:spPr>
          <a:xfrm>
            <a:off x="3370881" y="581186"/>
            <a:ext cx="3037668" cy="8002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>
                <a:solidFill>
                  <a:srgbClr val="1E3A8A"/>
                </a:solidFill>
                <a:latin typeface="Assistant"/>
                <a:ea typeface="Assistant"/>
                <a:cs typeface="Assistant"/>
                <a:sym typeface="Assistant"/>
              </a:rPr>
              <a:t>תרגול מטבעות</a:t>
            </a:r>
          </a:p>
          <a:p>
            <a:endParaRPr lang="he-IL" dirty="0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2F885935-A56E-DDE3-FBB9-EACD832D0747}"/>
              </a:ext>
            </a:extLst>
          </p:cNvPr>
          <p:cNvSpPr txBox="1"/>
          <p:nvPr/>
        </p:nvSpPr>
        <p:spPr>
          <a:xfrm>
            <a:off x="2562914" y="1381405"/>
            <a:ext cx="4018172" cy="5361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62500"/>
              </a:lnSpc>
              <a:spcBef>
                <a:spcPts val="400"/>
              </a:spcBef>
            </a:pPr>
            <a:r>
              <a:rPr lang="he-IL" sz="2000" b="1" dirty="0">
                <a:solidFill>
                  <a:srgbClr val="334155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איזה מטבע עשוי משני צבעים?</a:t>
            </a:r>
          </a:p>
        </p:txBody>
      </p:sp>
      <p:sp>
        <p:nvSpPr>
          <p:cNvPr id="82" name="Google Shape;82;p17"/>
          <p:cNvSpPr txBox="1"/>
          <p:nvPr/>
        </p:nvSpPr>
        <p:spPr>
          <a:xfrm>
            <a:off x="-1319625" y="2315961"/>
            <a:ext cx="7037400" cy="3659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342900" algn="r" rtl="1">
              <a:lnSpc>
                <a:spcPct val="115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he-IL" sz="2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10 שקלים</a:t>
            </a:r>
          </a:p>
          <a:p>
            <a:pPr marL="342900" lvl="0" indent="-342900" algn="r" rtl="1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he-IL" sz="2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5 שקלים</a:t>
            </a:r>
          </a:p>
          <a:p>
            <a:pPr marL="342900" lvl="0" indent="-342900" algn="r" rtl="1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he-IL" sz="2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2 שקלים</a:t>
            </a:r>
          </a:p>
          <a:p>
            <a:pPr marL="342900" lvl="0" indent="-342900" algn="r" rtl="1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he-IL" sz="2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1 שקל</a:t>
            </a:r>
          </a:p>
          <a:p>
            <a:pPr marL="0" lvl="0" indent="0" algn="ctr" rtl="1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3500" b="1" dirty="0">
              <a:solidFill>
                <a:srgbClr val="1E3A8A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rgbClr val="334155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A6BD87E-37FD-7C7D-9108-DF0CE2B98744}"/>
              </a:ext>
            </a:extLst>
          </p:cNvPr>
          <p:cNvSpPr txBox="1"/>
          <p:nvPr/>
        </p:nvSpPr>
        <p:spPr>
          <a:xfrm>
            <a:off x="3077156" y="530643"/>
            <a:ext cx="411635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b="1" dirty="0">
                <a:solidFill>
                  <a:srgbClr val="1E3A8A"/>
                </a:solidFill>
                <a:latin typeface="Assistant"/>
                <a:ea typeface="Assistant"/>
                <a:cs typeface="Assistant"/>
                <a:sym typeface="Assistant"/>
              </a:rPr>
              <a:t>תרגול מטבעות</a:t>
            </a:r>
          </a:p>
          <a:p>
            <a:endParaRPr lang="he-IL" sz="4000" dirty="0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DC8EBDA7-D6A8-1512-91CC-AAEEBDAAA8BA}"/>
              </a:ext>
            </a:extLst>
          </p:cNvPr>
          <p:cNvSpPr txBox="1"/>
          <p:nvPr/>
        </p:nvSpPr>
        <p:spPr>
          <a:xfrm>
            <a:off x="2888985" y="1619613"/>
            <a:ext cx="366638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800" b="1" dirty="0">
                <a:solidFill>
                  <a:srgbClr val="334155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על איזה מטבע מצוירות שתי קרני שפע?</a:t>
            </a:r>
          </a:p>
          <a:p>
            <a:endParaRPr lang="he-IL" dirty="0"/>
          </a:p>
        </p:txBody>
      </p:sp>
      <p:sp>
        <p:nvSpPr>
          <p:cNvPr id="87" name="Google Shape;87;p18"/>
          <p:cNvSpPr txBox="1"/>
          <p:nvPr/>
        </p:nvSpPr>
        <p:spPr>
          <a:xfrm>
            <a:off x="-1399273" y="2367129"/>
            <a:ext cx="7037400" cy="2776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342900" algn="r" rtl="1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w" sz="21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10 שקלים</a:t>
            </a:r>
            <a:endParaRPr sz="21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342900" lvl="0" indent="-3429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w" sz="21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5 שקלים</a:t>
            </a:r>
            <a:endParaRPr sz="21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342900" lvl="0" indent="-3429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w" sz="21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2 שקלים</a:t>
            </a:r>
            <a:endParaRPr sz="21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342900" lvl="0" indent="-3429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w" sz="21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1 שקל</a:t>
            </a:r>
            <a:endParaRPr sz="21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4572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31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4572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3000" b="1" dirty="0">
              <a:solidFill>
                <a:srgbClr val="334155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74B7905B-9DDD-BF2C-30D8-84E0C430BFDD}"/>
              </a:ext>
            </a:extLst>
          </p:cNvPr>
          <p:cNvSpPr txBox="1"/>
          <p:nvPr/>
        </p:nvSpPr>
        <p:spPr>
          <a:xfrm>
            <a:off x="3406123" y="454388"/>
            <a:ext cx="2619213" cy="62510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15000"/>
              </a:lnSpc>
            </a:pPr>
            <a:r>
              <a:rPr lang="he-IL" sz="3200" b="1" dirty="0">
                <a:solidFill>
                  <a:srgbClr val="1E3A8A"/>
                </a:solidFill>
                <a:latin typeface="Assistant"/>
                <a:ea typeface="Assistant"/>
                <a:cs typeface="Assistant"/>
                <a:sym typeface="Assistant"/>
              </a:rPr>
              <a:t>תרגול מטבעות</a:t>
            </a: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65CA8822-5686-7C44-47FA-34B9F8BFD1BB}"/>
              </a:ext>
            </a:extLst>
          </p:cNvPr>
          <p:cNvSpPr txBox="1"/>
          <p:nvPr/>
        </p:nvSpPr>
        <p:spPr>
          <a:xfrm>
            <a:off x="3239146" y="1450237"/>
            <a:ext cx="3121897" cy="61555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b="1" dirty="0">
                <a:solidFill>
                  <a:srgbClr val="334155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איזה מטבע הוא הכי קטן ודק?</a:t>
            </a:r>
          </a:p>
          <a:p>
            <a:endParaRPr lang="he-IL" dirty="0"/>
          </a:p>
        </p:txBody>
      </p:sp>
      <p:sp>
        <p:nvSpPr>
          <p:cNvPr id="92" name="Google Shape;92;p19"/>
          <p:cNvSpPr txBox="1"/>
          <p:nvPr/>
        </p:nvSpPr>
        <p:spPr>
          <a:xfrm>
            <a:off x="-1122731" y="2436531"/>
            <a:ext cx="7037400" cy="2776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342900" algn="r" rtl="1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w" sz="21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10 שקלים</a:t>
            </a:r>
            <a:endParaRPr sz="21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342900" lvl="0" indent="-3429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w" sz="21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5 שקלים</a:t>
            </a:r>
            <a:endParaRPr sz="21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342900" lvl="0" indent="-3429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w" sz="21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2 שקלים</a:t>
            </a:r>
            <a:endParaRPr sz="21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342900" lvl="0" indent="-3429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w" sz="21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1 שקל</a:t>
            </a:r>
            <a:endParaRPr sz="21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rgbClr val="334155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2C7BE6CA-B501-AF44-F543-79AB29445232}"/>
              </a:ext>
            </a:extLst>
          </p:cNvPr>
          <p:cNvSpPr txBox="1"/>
          <p:nvPr/>
        </p:nvSpPr>
        <p:spPr>
          <a:xfrm>
            <a:off x="2702477" y="607437"/>
            <a:ext cx="3197390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3600" b="1" dirty="0">
                <a:solidFill>
                  <a:srgbClr val="1E3A8A"/>
                </a:solidFill>
                <a:latin typeface="Assistant"/>
                <a:ea typeface="Assistant"/>
                <a:cs typeface="Assistant"/>
                <a:sym typeface="Assistant"/>
              </a:rPr>
              <a:t>תרגול מטבעות</a:t>
            </a:r>
          </a:p>
          <a:p>
            <a:pPr algn="r"/>
            <a:endParaRPr lang="he-IL" dirty="0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ACBC04D0-6861-FDFB-9FD6-4F388AAA4998}"/>
              </a:ext>
            </a:extLst>
          </p:cNvPr>
          <p:cNvSpPr txBox="1"/>
          <p:nvPr/>
        </p:nvSpPr>
        <p:spPr>
          <a:xfrm>
            <a:off x="1781092" y="1469211"/>
            <a:ext cx="5303520" cy="5361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62500"/>
              </a:lnSpc>
              <a:spcBef>
                <a:spcPts val="400"/>
              </a:spcBef>
            </a:pPr>
            <a:r>
              <a:rPr lang="he-IL" sz="2000" b="1" dirty="0">
                <a:solidFill>
                  <a:srgbClr val="334155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איזה מטבע מכונה בפי העם 'שניקל'?</a:t>
            </a:r>
          </a:p>
        </p:txBody>
      </p:sp>
      <p:sp>
        <p:nvSpPr>
          <p:cNvPr id="97" name="Google Shape;97;p20"/>
          <p:cNvSpPr txBox="1"/>
          <p:nvPr/>
        </p:nvSpPr>
        <p:spPr>
          <a:xfrm>
            <a:off x="-1480673" y="2367129"/>
            <a:ext cx="7037400" cy="2776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342900" algn="r" rtl="1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w" sz="21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10 שקלים</a:t>
            </a:r>
            <a:endParaRPr sz="21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342900" lvl="0" indent="-3429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w" sz="21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5 שקלים</a:t>
            </a:r>
            <a:endParaRPr sz="21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342900" lvl="0" indent="-3429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w" sz="21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2 שקלים</a:t>
            </a:r>
            <a:endParaRPr sz="21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342900" lvl="0" indent="-3429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w" sz="21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1 שקל</a:t>
            </a:r>
            <a:endParaRPr sz="21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rgbClr val="334155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823A3F86-77DA-4471-9F4C-35428A970DE5}"/>
              </a:ext>
            </a:extLst>
          </p:cNvPr>
          <p:cNvSpPr txBox="1"/>
          <p:nvPr/>
        </p:nvSpPr>
        <p:spPr>
          <a:xfrm>
            <a:off x="2687068" y="602546"/>
            <a:ext cx="4031783" cy="75828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15000"/>
              </a:lnSpc>
            </a:pPr>
            <a:r>
              <a:rPr lang="he-IL" sz="4000" b="1" dirty="0">
                <a:solidFill>
                  <a:srgbClr val="1E3A8A"/>
                </a:solidFill>
                <a:latin typeface="Assistant"/>
                <a:ea typeface="Assistant"/>
                <a:cs typeface="Assistant"/>
                <a:sym typeface="Assistant"/>
              </a:rPr>
              <a:t>תרגול מטבעות</a:t>
            </a: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EFC2A400-AE4D-B18B-C35C-CB9E0EEFB13A}"/>
              </a:ext>
            </a:extLst>
          </p:cNvPr>
          <p:cNvSpPr txBox="1"/>
          <p:nvPr/>
        </p:nvSpPr>
        <p:spPr>
          <a:xfrm>
            <a:off x="1367625" y="1572013"/>
            <a:ext cx="5645426" cy="49180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lnSpc>
                <a:spcPct val="162500"/>
              </a:lnSpc>
              <a:spcBef>
                <a:spcPts val="400"/>
              </a:spcBef>
            </a:pPr>
            <a:r>
              <a:rPr lang="he-IL" sz="1800" b="1" dirty="0">
                <a:solidFill>
                  <a:srgbClr val="334155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כמה מטבעות של 5 שקלים צריך כדי לקבל 10 שקלים?</a:t>
            </a:r>
          </a:p>
        </p:txBody>
      </p:sp>
      <p:sp>
        <p:nvSpPr>
          <p:cNvPr id="102" name="Google Shape;102;p21"/>
          <p:cNvSpPr txBox="1"/>
          <p:nvPr/>
        </p:nvSpPr>
        <p:spPr>
          <a:xfrm>
            <a:off x="-1446846" y="1727595"/>
            <a:ext cx="7037400" cy="3415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342900" algn="r" rtl="1">
              <a:lnSpc>
                <a:spcPct val="162500"/>
              </a:lnSpc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28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61950" algn="r" rtl="1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1E293B"/>
              </a:buClr>
              <a:buSzPts val="2100"/>
              <a:buFont typeface="Arial" panose="020B0604020202020204" pitchFamily="34" charset="0"/>
              <a:buChar char="•"/>
            </a:pPr>
            <a:r>
              <a:rPr lang="iw" sz="28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2</a:t>
            </a:r>
            <a:endParaRPr sz="28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6195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100"/>
              <a:buFont typeface="Arial" panose="020B0604020202020204" pitchFamily="34" charset="0"/>
              <a:buChar char="•"/>
            </a:pPr>
            <a:r>
              <a:rPr lang="iw" sz="28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5</a:t>
            </a:r>
            <a:endParaRPr sz="28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6195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100"/>
              <a:buFont typeface="Arial" panose="020B0604020202020204" pitchFamily="34" charset="0"/>
              <a:buChar char="•"/>
            </a:pPr>
            <a:r>
              <a:rPr lang="iw" sz="28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1</a:t>
            </a:r>
            <a:endParaRPr sz="28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6195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100"/>
              <a:buFont typeface="Arial" panose="020B0604020202020204" pitchFamily="34" charset="0"/>
              <a:buChar char="•"/>
            </a:pPr>
            <a:r>
              <a:rPr lang="iw" sz="28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10</a:t>
            </a:r>
            <a:endParaRPr sz="28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914400" lvl="0" indent="-4572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2800" b="1" dirty="0">
              <a:solidFill>
                <a:srgbClr val="334155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500FCBFC-6E7C-EB9C-1052-0A3796C20EE0}"/>
              </a:ext>
            </a:extLst>
          </p:cNvPr>
          <p:cNvSpPr txBox="1"/>
          <p:nvPr/>
        </p:nvSpPr>
        <p:spPr>
          <a:xfrm>
            <a:off x="3301341" y="731385"/>
            <a:ext cx="3014420" cy="4919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15000"/>
              </a:lnSpc>
            </a:pPr>
            <a:r>
              <a:rPr lang="he-IL" sz="2400" b="1" dirty="0">
                <a:solidFill>
                  <a:srgbClr val="1E3A8A"/>
                </a:solidFill>
                <a:latin typeface="Assistant"/>
                <a:ea typeface="Assistant"/>
                <a:cs typeface="Assistant"/>
                <a:sym typeface="Assistant"/>
              </a:rPr>
              <a:t>תרגול מטבעות</a:t>
            </a: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068981A5-C17E-4D5A-ACA5-BD2DD876FE07}"/>
              </a:ext>
            </a:extLst>
          </p:cNvPr>
          <p:cNvSpPr txBox="1"/>
          <p:nvPr/>
        </p:nvSpPr>
        <p:spPr>
          <a:xfrm>
            <a:off x="1649895" y="1597484"/>
            <a:ext cx="5844209" cy="447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1">
              <a:lnSpc>
                <a:spcPct val="1625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he-IL" sz="1600" b="1" dirty="0">
                <a:solidFill>
                  <a:srgbClr val="334155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יוסי קנה ארטיק ב-3 שקלים ושילם במטבע של 5 שקלים. כמה עודף יקבל?</a:t>
            </a:r>
          </a:p>
        </p:txBody>
      </p:sp>
      <p:sp>
        <p:nvSpPr>
          <p:cNvPr id="107" name="Google Shape;107;p22"/>
          <p:cNvSpPr txBox="1"/>
          <p:nvPr/>
        </p:nvSpPr>
        <p:spPr>
          <a:xfrm>
            <a:off x="-1437581" y="2309357"/>
            <a:ext cx="7037400" cy="266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6550" algn="r" rt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>
                <a:srgbClr val="1E293B"/>
              </a:buClr>
              <a:buSzPts val="1700"/>
              <a:buFont typeface="Assistant"/>
              <a:buChar char="●"/>
            </a:pPr>
            <a:r>
              <a:rPr lang="iw" sz="17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שקל אחד</a:t>
            </a:r>
            <a:endParaRPr sz="17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3655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700"/>
              <a:buFont typeface="Assistant"/>
              <a:buChar char="●"/>
            </a:pPr>
            <a:r>
              <a:rPr lang="iw" sz="17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2 שקלים</a:t>
            </a:r>
            <a:endParaRPr sz="17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3655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700"/>
              <a:buFont typeface="Assistant"/>
              <a:buChar char="●"/>
            </a:pPr>
            <a:r>
              <a:rPr lang="iw" sz="17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3 שקלים</a:t>
            </a:r>
            <a:endParaRPr sz="17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3655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700"/>
              <a:buFont typeface="Assistant"/>
              <a:buChar char="●"/>
            </a:pPr>
            <a:r>
              <a:rPr lang="iw" sz="17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אין עודף</a:t>
            </a:r>
            <a:endParaRPr sz="17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rgbClr val="334155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373B1C7-FCD8-F12C-3ADA-44C2E4B549B1}"/>
              </a:ext>
            </a:extLst>
          </p:cNvPr>
          <p:cNvSpPr txBox="1"/>
          <p:nvPr/>
        </p:nvSpPr>
        <p:spPr>
          <a:xfrm>
            <a:off x="4124874" y="576267"/>
            <a:ext cx="296017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b="1" dirty="0">
                <a:solidFill>
                  <a:srgbClr val="1E3A8A"/>
                </a:solidFill>
                <a:latin typeface="Assistant"/>
                <a:ea typeface="Assistant"/>
                <a:cs typeface="Assistant"/>
                <a:sym typeface="Assistant"/>
              </a:rPr>
              <a:t>תרגול מטבעות</a:t>
            </a:r>
          </a:p>
          <a:p>
            <a:endParaRPr lang="he-IL" sz="2400" dirty="0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3D80EFF0-EC86-F0A6-2C4A-13D862BC59A1}"/>
              </a:ext>
            </a:extLst>
          </p:cNvPr>
          <p:cNvSpPr txBox="1"/>
          <p:nvPr/>
        </p:nvSpPr>
        <p:spPr>
          <a:xfrm>
            <a:off x="2058950" y="1335005"/>
            <a:ext cx="5026100" cy="81830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lnSpc>
                <a:spcPct val="150000"/>
              </a:lnSpc>
              <a:spcBef>
                <a:spcPts val="400"/>
              </a:spcBef>
            </a:pPr>
            <a:r>
              <a:rPr lang="he-IL" sz="1600" b="1" dirty="0">
                <a:solidFill>
                  <a:srgbClr val="334155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יש לי שני מטבעות של 2 שקלים ומטבע של שקל אחד. </a:t>
            </a:r>
          </a:p>
          <a:p>
            <a:pPr lvl="0" algn="r" rtl="1">
              <a:lnSpc>
                <a:spcPct val="150000"/>
              </a:lnSpc>
              <a:spcBef>
                <a:spcPts val="200"/>
              </a:spcBef>
            </a:pPr>
            <a:r>
              <a:rPr lang="he-IL" sz="1600" b="1" dirty="0">
                <a:solidFill>
                  <a:srgbClr val="334155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כמה כסף יש לי בסך </a:t>
            </a:r>
            <a:r>
              <a:rPr lang="he-IL" sz="1600" b="1" dirty="0" err="1">
                <a:solidFill>
                  <a:srgbClr val="334155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הכל</a:t>
            </a:r>
            <a:r>
              <a:rPr lang="he-IL" sz="1600" b="1" dirty="0">
                <a:solidFill>
                  <a:srgbClr val="334155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?</a:t>
            </a:r>
          </a:p>
        </p:txBody>
      </p:sp>
      <p:sp>
        <p:nvSpPr>
          <p:cNvPr id="112" name="Google Shape;112;p23"/>
          <p:cNvSpPr txBox="1"/>
          <p:nvPr/>
        </p:nvSpPr>
        <p:spPr>
          <a:xfrm>
            <a:off x="1347768" y="2388824"/>
            <a:ext cx="7037400" cy="3126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ctr" rt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>
                <a:srgbClr val="1E293B"/>
              </a:buClr>
              <a:buSzPts val="1800"/>
              <a:buFont typeface="Assistant"/>
              <a:buChar char="●"/>
            </a:pPr>
            <a:r>
              <a:rPr lang="iw" sz="18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4 שקלים</a:t>
            </a:r>
            <a:endParaRPr sz="18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4290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800"/>
              <a:buFont typeface="Assistant"/>
              <a:buChar char="●"/>
            </a:pPr>
            <a:r>
              <a:rPr lang="iw" sz="18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5 שקלים</a:t>
            </a:r>
            <a:endParaRPr sz="18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4290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800"/>
              <a:buFont typeface="Assistant"/>
              <a:buChar char="●"/>
            </a:pPr>
            <a:r>
              <a:rPr lang="iw" sz="18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3 שקלים</a:t>
            </a:r>
            <a:endParaRPr sz="18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4290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800"/>
              <a:buFont typeface="Assistant"/>
              <a:buChar char="●"/>
            </a:pPr>
            <a:r>
              <a:rPr lang="iw" sz="18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6 שקלים</a:t>
            </a:r>
            <a:endParaRPr sz="18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rgbClr val="334155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691837D7-AAB6-91D2-510A-EF765FD4D09F}"/>
              </a:ext>
            </a:extLst>
          </p:cNvPr>
          <p:cNvSpPr txBox="1"/>
          <p:nvPr/>
        </p:nvSpPr>
        <p:spPr>
          <a:xfrm>
            <a:off x="2340244" y="434562"/>
            <a:ext cx="337088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1800" b="1" dirty="0">
                <a:solidFill>
                  <a:srgbClr val="1E3A8A"/>
                </a:solidFill>
                <a:latin typeface="Assistant"/>
                <a:ea typeface="Assistant"/>
                <a:cs typeface="Assistant"/>
                <a:sym typeface="Assistant"/>
              </a:rPr>
              <a:t>תרגול מטבעות</a:t>
            </a:r>
          </a:p>
          <a:p>
            <a:pPr algn="r"/>
            <a:endParaRPr lang="he-IL" sz="1800" dirty="0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C1FFF90C-56E1-EF01-20E5-28339CD067B5}"/>
              </a:ext>
            </a:extLst>
          </p:cNvPr>
          <p:cNvSpPr txBox="1"/>
          <p:nvPr/>
        </p:nvSpPr>
        <p:spPr>
          <a:xfrm>
            <a:off x="1852047" y="1206231"/>
            <a:ext cx="5634219" cy="10539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62500"/>
              </a:lnSpc>
              <a:spcBef>
                <a:spcPts val="400"/>
              </a:spcBef>
            </a:pPr>
            <a:r>
              <a:rPr lang="he-IL" b="1" dirty="0">
                <a:solidFill>
                  <a:srgbClr val="334155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דנה רוצה לקנות לחמנייה ב-2 שקלים ושוקו ב-5 שקלים.</a:t>
            </a:r>
          </a:p>
          <a:p>
            <a:pPr lvl="0" algn="ctr" rtl="1">
              <a:lnSpc>
                <a:spcPct val="150000"/>
              </a:lnSpc>
              <a:spcBef>
                <a:spcPts val="200"/>
              </a:spcBef>
            </a:pPr>
            <a:r>
              <a:rPr lang="he-IL" sz="1600" b="1" dirty="0">
                <a:solidFill>
                  <a:srgbClr val="334155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 כמה כסף היא צריכה?</a:t>
            </a:r>
          </a:p>
          <a:p>
            <a:endParaRPr lang="he-IL" dirty="0"/>
          </a:p>
        </p:txBody>
      </p:sp>
      <p:sp>
        <p:nvSpPr>
          <p:cNvPr id="117" name="Google Shape;117;p24"/>
          <p:cNvSpPr txBox="1"/>
          <p:nvPr/>
        </p:nvSpPr>
        <p:spPr>
          <a:xfrm>
            <a:off x="1266693" y="2385512"/>
            <a:ext cx="7037400" cy="3726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ctr" rt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>
                <a:srgbClr val="1E293B"/>
              </a:buClr>
              <a:buSzPts val="2000"/>
              <a:buFont typeface="Assistant"/>
              <a:buChar char="●"/>
            </a:pPr>
            <a:r>
              <a:rPr lang="iw" sz="2000" b="1" dirty="0">
                <a:solidFill>
                  <a:srgbClr val="1E293B"/>
                </a:solidFill>
                <a:latin typeface="Assistant"/>
                <a:ea typeface="Assistant"/>
                <a:cs typeface="Assistant"/>
                <a:sym typeface="Assistant"/>
              </a:rPr>
              <a:t>5 שקלים</a:t>
            </a:r>
            <a:endParaRPr sz="2000" b="1" dirty="0">
              <a:solidFill>
                <a:srgbClr val="1E293B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5560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000"/>
              <a:buFont typeface="Assistant"/>
              <a:buChar char="●"/>
            </a:pPr>
            <a:r>
              <a:rPr lang="iw" sz="2000" b="1" dirty="0">
                <a:solidFill>
                  <a:srgbClr val="1E293B"/>
                </a:solidFill>
                <a:latin typeface="Assistant"/>
                <a:ea typeface="Assistant"/>
                <a:cs typeface="Assistant"/>
                <a:sym typeface="Assistant"/>
              </a:rPr>
              <a:t> 7 שקלים</a:t>
            </a:r>
            <a:endParaRPr sz="2000" b="1" dirty="0">
              <a:solidFill>
                <a:srgbClr val="1E293B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5560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000"/>
              <a:buFont typeface="Assistant"/>
              <a:buChar char="●"/>
            </a:pPr>
            <a:r>
              <a:rPr lang="iw" sz="2000" b="1" dirty="0">
                <a:solidFill>
                  <a:srgbClr val="1E293B"/>
                </a:solidFill>
                <a:latin typeface="Assistant"/>
                <a:ea typeface="Assistant"/>
                <a:cs typeface="Assistant"/>
                <a:sym typeface="Assistant"/>
              </a:rPr>
              <a:t>10 שקלים</a:t>
            </a:r>
            <a:endParaRPr sz="2000" b="1" dirty="0">
              <a:solidFill>
                <a:srgbClr val="1E293B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5560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000"/>
              <a:buFont typeface="Assistant"/>
              <a:buChar char="●"/>
            </a:pPr>
            <a:r>
              <a:rPr lang="iw" sz="2000" b="1" dirty="0">
                <a:solidFill>
                  <a:srgbClr val="1E293B"/>
                </a:solidFill>
                <a:latin typeface="Assistant"/>
                <a:ea typeface="Assistant"/>
                <a:cs typeface="Assistant"/>
                <a:sym typeface="Assistant"/>
              </a:rPr>
              <a:t>2 שקלים</a:t>
            </a:r>
            <a:endParaRPr sz="2000" b="1" dirty="0">
              <a:solidFill>
                <a:srgbClr val="1E293B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rgbClr val="334155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5"/>
          <p:cNvSpPr txBox="1"/>
          <p:nvPr/>
        </p:nvSpPr>
        <p:spPr>
          <a:xfrm>
            <a:off x="-1244942" y="2260226"/>
            <a:ext cx="7037400" cy="4511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r" rt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Assistant"/>
              <a:buChar char="●"/>
            </a:pPr>
            <a:r>
              <a:rPr lang="iw" sz="2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1 שקל</a:t>
            </a:r>
            <a:endParaRPr sz="24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810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Assistant"/>
              <a:buChar char="●"/>
            </a:pPr>
            <a:r>
              <a:rPr lang="iw" sz="2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5 שקלים</a:t>
            </a:r>
            <a:endParaRPr sz="24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810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Assistant"/>
              <a:buChar char="●"/>
            </a:pPr>
            <a:r>
              <a:rPr lang="iw" sz="2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2 שקלים</a:t>
            </a:r>
            <a:endParaRPr sz="24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810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Assistant"/>
              <a:buChar char="●"/>
            </a:pPr>
            <a:r>
              <a:rPr lang="iw" sz="2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10 שקלים</a:t>
            </a:r>
            <a:endParaRPr sz="24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rgbClr val="334155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003725D4-4A3E-EBE6-4B28-055D4525451C}"/>
              </a:ext>
            </a:extLst>
          </p:cNvPr>
          <p:cNvSpPr txBox="1"/>
          <p:nvPr/>
        </p:nvSpPr>
        <p:spPr>
          <a:xfrm>
            <a:off x="2832417" y="527540"/>
            <a:ext cx="3270142" cy="7386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800" b="1" dirty="0">
                <a:solidFill>
                  <a:srgbClr val="1E3A8A"/>
                </a:solidFill>
                <a:latin typeface="Assistant"/>
                <a:ea typeface="Assistant"/>
                <a:cs typeface="Assistant"/>
                <a:sym typeface="Assistant"/>
              </a:rPr>
              <a:t>תרגול מטבעות</a:t>
            </a:r>
          </a:p>
          <a:p>
            <a:endParaRPr lang="he-IL" dirty="0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933CBBEB-A93B-E261-3318-184CD460A4B6}"/>
              </a:ext>
            </a:extLst>
          </p:cNvPr>
          <p:cNvSpPr txBox="1"/>
          <p:nvPr/>
        </p:nvSpPr>
        <p:spPr>
          <a:xfrm>
            <a:off x="2628378" y="1442630"/>
            <a:ext cx="4393836" cy="4647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50000"/>
              </a:lnSpc>
              <a:spcBef>
                <a:spcPts val="400"/>
              </a:spcBef>
            </a:pPr>
            <a:r>
              <a:rPr lang="he-IL" sz="1800" b="1" dirty="0">
                <a:solidFill>
                  <a:srgbClr val="334155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איזה מהמטבעות הבאים אינו כסוף כולו?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78681824-A4B1-1B2B-EC8D-DA47D10718D6}"/>
              </a:ext>
            </a:extLst>
          </p:cNvPr>
          <p:cNvSpPr txBox="1"/>
          <p:nvPr/>
        </p:nvSpPr>
        <p:spPr>
          <a:xfrm>
            <a:off x="3877406" y="515488"/>
            <a:ext cx="3587858" cy="67710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b="1" dirty="0">
                <a:solidFill>
                  <a:srgbClr val="1E3A8A"/>
                </a:solidFill>
                <a:latin typeface="Assistant"/>
                <a:ea typeface="Assistant"/>
                <a:cs typeface="Assistant"/>
                <a:sym typeface="Assistant"/>
              </a:rPr>
              <a:t>תרגול מטבעות</a:t>
            </a:r>
          </a:p>
          <a:p>
            <a:endParaRPr lang="he-IL" dirty="0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97E4FBA7-10B9-989C-D9B7-B88145B8536F}"/>
              </a:ext>
            </a:extLst>
          </p:cNvPr>
          <p:cNvSpPr txBox="1"/>
          <p:nvPr/>
        </p:nvSpPr>
        <p:spPr>
          <a:xfrm>
            <a:off x="1709666" y="1335258"/>
            <a:ext cx="4680488" cy="12364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lnSpc>
                <a:spcPct val="162500"/>
              </a:lnSpc>
              <a:spcBef>
                <a:spcPts val="400"/>
              </a:spcBef>
            </a:pPr>
            <a:r>
              <a:rPr lang="he-IL" sz="1800" b="1" dirty="0">
                <a:solidFill>
                  <a:srgbClr val="334155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כמה פעמים נכנס מטבע של שקל אחד</a:t>
            </a:r>
          </a:p>
          <a:p>
            <a:pPr lvl="0" algn="r" rtl="1">
              <a:lnSpc>
                <a:spcPct val="162500"/>
              </a:lnSpc>
              <a:spcBef>
                <a:spcPts val="200"/>
              </a:spcBef>
            </a:pPr>
            <a:r>
              <a:rPr lang="he-IL" sz="1800" b="1" dirty="0">
                <a:solidFill>
                  <a:srgbClr val="334155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 בתוך מטבע של 10 שקלים?</a:t>
            </a:r>
          </a:p>
          <a:p>
            <a:endParaRPr lang="he-IL" dirty="0"/>
          </a:p>
        </p:txBody>
      </p:sp>
      <p:sp>
        <p:nvSpPr>
          <p:cNvPr id="127" name="Google Shape;127;p26"/>
          <p:cNvSpPr txBox="1"/>
          <p:nvPr/>
        </p:nvSpPr>
        <p:spPr>
          <a:xfrm>
            <a:off x="-1217201" y="2427433"/>
            <a:ext cx="7037400" cy="4719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61950" algn="r" rt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>
                <a:srgbClr val="1E293B"/>
              </a:buClr>
              <a:buSzPts val="2100"/>
              <a:buFont typeface="Assistant"/>
              <a:buChar char="●"/>
            </a:pPr>
            <a:r>
              <a:rPr lang="iw" sz="21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2 פעמים</a:t>
            </a:r>
            <a:endParaRPr sz="21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6195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100"/>
              <a:buFont typeface="Assistant"/>
              <a:buChar char="●"/>
            </a:pPr>
            <a:r>
              <a:rPr lang="iw" sz="21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5פעמים</a:t>
            </a:r>
            <a:endParaRPr sz="21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6195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100"/>
              <a:buFont typeface="Assistant"/>
              <a:buChar char="●"/>
            </a:pPr>
            <a:r>
              <a:rPr lang="iw" sz="21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10 פעמים</a:t>
            </a:r>
            <a:endParaRPr sz="21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6195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100"/>
              <a:buFont typeface="Assistant"/>
              <a:buChar char="●"/>
            </a:pPr>
            <a:r>
              <a:rPr lang="iw" sz="21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שקל אחד</a:t>
            </a:r>
            <a:endParaRPr sz="21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rgbClr val="334155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DB882BAF-6898-14C5-579B-610B0BCDF1F9}"/>
              </a:ext>
            </a:extLst>
          </p:cNvPr>
          <p:cNvSpPr txBox="1"/>
          <p:nvPr/>
        </p:nvSpPr>
        <p:spPr>
          <a:xfrm>
            <a:off x="3239146" y="449451"/>
            <a:ext cx="3084163" cy="425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15000"/>
              </a:lnSpc>
            </a:pPr>
            <a:r>
              <a:rPr lang="he-IL" sz="2000" b="1" dirty="0">
                <a:solidFill>
                  <a:srgbClr val="1E3A8A"/>
                </a:solidFill>
                <a:latin typeface="Assistant"/>
                <a:ea typeface="Assistant"/>
                <a:cs typeface="Assistant"/>
                <a:sym typeface="Assistant"/>
              </a:rPr>
              <a:t>תרגול מטבעות</a:t>
            </a: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719E7FC9-6040-A865-6BA7-FE5157A11CB3}"/>
              </a:ext>
            </a:extLst>
          </p:cNvPr>
          <p:cNvSpPr txBox="1"/>
          <p:nvPr/>
        </p:nvSpPr>
        <p:spPr>
          <a:xfrm>
            <a:off x="1960535" y="1292878"/>
            <a:ext cx="5222929" cy="79265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lvl="0" algn="r" rtl="1">
              <a:lnSpc>
                <a:spcPct val="150000"/>
              </a:lnSpc>
              <a:spcBef>
                <a:spcPts val="400"/>
              </a:spcBef>
            </a:pPr>
            <a:r>
              <a:rPr lang="he-IL" sz="1600" b="1" dirty="0">
                <a:solidFill>
                  <a:srgbClr val="334155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אם יש לי מטבע של 5 שקלים ושני מטבעות של שקל אחד, האם אוכל לקנות חבילת צבעים ב-8 שקלים?</a:t>
            </a:r>
          </a:p>
        </p:txBody>
      </p:sp>
      <p:sp>
        <p:nvSpPr>
          <p:cNvPr id="132" name="Google Shape;132;p27"/>
          <p:cNvSpPr txBox="1"/>
          <p:nvPr/>
        </p:nvSpPr>
        <p:spPr>
          <a:xfrm>
            <a:off x="2836190" y="2221556"/>
            <a:ext cx="2805711" cy="4996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r" rt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Arial" panose="020B0604020202020204" pitchFamily="34" charset="0"/>
              <a:buChar char="•"/>
            </a:pPr>
            <a:r>
              <a:rPr lang="iw" sz="2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כן</a:t>
            </a:r>
            <a:endParaRPr sz="24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810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Arial" panose="020B0604020202020204" pitchFamily="34" charset="0"/>
              <a:buChar char="•"/>
            </a:pPr>
            <a:r>
              <a:rPr lang="iw" sz="2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לא</a:t>
            </a:r>
            <a:endParaRPr sz="24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810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Arial" panose="020B0604020202020204" pitchFamily="34" charset="0"/>
              <a:buChar char="•"/>
            </a:pPr>
            <a:r>
              <a:rPr lang="iw" sz="2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אולי</a:t>
            </a:r>
            <a:endParaRPr sz="24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810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Arial" panose="020B0604020202020204" pitchFamily="34" charset="0"/>
              <a:buChar char="•"/>
            </a:pPr>
            <a:r>
              <a:rPr lang="iw" sz="2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חסר לי שקל</a:t>
            </a:r>
            <a:endParaRPr sz="24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342900" lvl="0" indent="-342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21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285750" lvl="0" indent="-28575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18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285750" lvl="0" indent="-28575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18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285750" lvl="0" indent="-28575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16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342900" lvl="0" indent="-3429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20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4572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3000" b="1" dirty="0">
              <a:solidFill>
                <a:srgbClr val="334155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D75EF1B7-CE20-ACC9-F48E-AE25737CE4CC}"/>
              </a:ext>
            </a:extLst>
          </p:cNvPr>
          <p:cNvSpPr txBox="1"/>
          <p:nvPr/>
        </p:nvSpPr>
        <p:spPr>
          <a:xfrm>
            <a:off x="3006671" y="663620"/>
            <a:ext cx="3866827" cy="4919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15000"/>
              </a:lnSpc>
            </a:pPr>
            <a:r>
              <a:rPr lang="he-IL" sz="2400" b="1" dirty="0">
                <a:solidFill>
                  <a:srgbClr val="1E3A8A"/>
                </a:solidFill>
                <a:latin typeface="Assistant"/>
                <a:ea typeface="Assistant"/>
                <a:cs typeface="Assistant"/>
                <a:sym typeface="Assistant"/>
              </a:rPr>
              <a:t>תרגול מטבעות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361937F6-0370-F191-6A0B-BBEBDF36CDD3}"/>
              </a:ext>
            </a:extLst>
          </p:cNvPr>
          <p:cNvSpPr txBox="1"/>
          <p:nvPr/>
        </p:nvSpPr>
        <p:spPr>
          <a:xfrm>
            <a:off x="2378989" y="1388217"/>
            <a:ext cx="5122190" cy="49180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6200" lvl="0" algn="ctr" rtl="1">
              <a:lnSpc>
                <a:spcPct val="162500"/>
              </a:lnSpc>
              <a:spcBef>
                <a:spcPts val="400"/>
              </a:spcBef>
              <a:buClr>
                <a:srgbClr val="1E293B"/>
              </a:buClr>
              <a:buSzPts val="2400"/>
            </a:pPr>
            <a:r>
              <a:rPr lang="he-IL" sz="1800" b="1" dirty="0">
                <a:solidFill>
                  <a:srgbClr val="334155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מה מופיע על מטבע השקל (1 ש"ח)?</a:t>
            </a:r>
          </a:p>
        </p:txBody>
      </p:sp>
      <p:sp>
        <p:nvSpPr>
          <p:cNvPr id="137" name="Google Shape;137;p28"/>
          <p:cNvSpPr txBox="1"/>
          <p:nvPr/>
        </p:nvSpPr>
        <p:spPr>
          <a:xfrm>
            <a:off x="-1333439" y="2228923"/>
            <a:ext cx="7037400" cy="5155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Assistant"/>
              <a:buChar char="●"/>
            </a:pPr>
            <a:r>
              <a:rPr lang="iw" sz="20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פרח שושן</a:t>
            </a:r>
            <a:endParaRPr sz="20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810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Assistant"/>
              <a:buChar char="●"/>
            </a:pPr>
            <a:r>
              <a:rPr lang="iw" sz="20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עץ תמר</a:t>
            </a:r>
            <a:endParaRPr sz="20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810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Assistant"/>
              <a:buChar char="●"/>
            </a:pPr>
            <a:r>
              <a:rPr lang="iw" sz="20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רימון</a:t>
            </a:r>
            <a:endParaRPr sz="20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810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Assistant"/>
              <a:buChar char="●"/>
            </a:pPr>
            <a:r>
              <a:rPr lang="iw" sz="20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מנורה</a:t>
            </a:r>
            <a:endParaRPr sz="20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rgbClr val="334155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60A22734-B9B0-2F26-93E3-7E6378716067}"/>
              </a:ext>
            </a:extLst>
          </p:cNvPr>
          <p:cNvSpPr txBox="1"/>
          <p:nvPr/>
        </p:nvSpPr>
        <p:spPr>
          <a:xfrm>
            <a:off x="3457402" y="637629"/>
            <a:ext cx="3409627" cy="3920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15000"/>
              </a:lnSpc>
            </a:pPr>
            <a:r>
              <a:rPr lang="he-IL" sz="1800" b="1" dirty="0">
                <a:solidFill>
                  <a:srgbClr val="1E3A8A"/>
                </a:solidFill>
                <a:latin typeface="Assistant"/>
                <a:ea typeface="Assistant"/>
                <a:cs typeface="Assistant"/>
                <a:sym typeface="Assistant"/>
              </a:rPr>
              <a:t>תרגול מטבעות</a:t>
            </a: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171F5F80-A725-D544-7912-6459FB9076F5}"/>
              </a:ext>
            </a:extLst>
          </p:cNvPr>
          <p:cNvSpPr txBox="1"/>
          <p:nvPr/>
        </p:nvSpPr>
        <p:spPr>
          <a:xfrm>
            <a:off x="2269490" y="1288354"/>
            <a:ext cx="4145797" cy="4647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6200" lvl="0" algn="r" rtl="1">
              <a:lnSpc>
                <a:spcPct val="150000"/>
              </a:lnSpc>
              <a:spcBef>
                <a:spcPts val="400"/>
              </a:spcBef>
              <a:buClr>
                <a:srgbClr val="1E293B"/>
              </a:buClr>
              <a:buSzPts val="2400"/>
            </a:pPr>
            <a:r>
              <a:rPr lang="he-IL" sz="1800" b="1" dirty="0">
                <a:solidFill>
                  <a:srgbClr val="334155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איזה מטבע הכי כבד בכיס?</a:t>
            </a:r>
          </a:p>
        </p:txBody>
      </p:sp>
      <p:sp>
        <p:nvSpPr>
          <p:cNvPr id="142" name="Google Shape;142;p29"/>
          <p:cNvSpPr txBox="1"/>
          <p:nvPr/>
        </p:nvSpPr>
        <p:spPr>
          <a:xfrm>
            <a:off x="-884729" y="1908425"/>
            <a:ext cx="7037400" cy="607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Arial" panose="020B0604020202020204" pitchFamily="34" charset="0"/>
              <a:buChar char="•"/>
            </a:pPr>
            <a:r>
              <a:rPr lang="iw" sz="2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1 שקל</a:t>
            </a:r>
            <a:endParaRPr sz="24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810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Arial" panose="020B0604020202020204" pitchFamily="34" charset="0"/>
              <a:buChar char="•"/>
            </a:pPr>
            <a:r>
              <a:rPr lang="iw" sz="2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2 שקלים</a:t>
            </a:r>
            <a:endParaRPr sz="24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810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Arial" panose="020B0604020202020204" pitchFamily="34" charset="0"/>
              <a:buChar char="•"/>
            </a:pPr>
            <a:r>
              <a:rPr lang="iw" sz="2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10 שקלים</a:t>
            </a:r>
            <a:endParaRPr sz="24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810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Arial" panose="020B0604020202020204" pitchFamily="34" charset="0"/>
              <a:buChar char="•"/>
            </a:pPr>
            <a:r>
              <a:rPr lang="iw" sz="2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5 שקלים</a:t>
            </a:r>
            <a:endParaRPr sz="24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rgbClr val="334155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588C0C1D-1F1B-0C2E-E852-68A1DFC8B1D6}"/>
              </a:ext>
            </a:extLst>
          </p:cNvPr>
          <p:cNvSpPr txBox="1"/>
          <p:nvPr/>
        </p:nvSpPr>
        <p:spPr>
          <a:xfrm>
            <a:off x="3997148" y="508790"/>
            <a:ext cx="2557220" cy="61555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b="1" dirty="0">
                <a:solidFill>
                  <a:srgbClr val="1E3A8A"/>
                </a:solidFill>
                <a:latin typeface="Assistant"/>
                <a:ea typeface="Assistant"/>
                <a:cs typeface="Assistant"/>
                <a:sym typeface="Assistant"/>
              </a:rPr>
              <a:t>תרגול מטבעות</a:t>
            </a:r>
          </a:p>
          <a:p>
            <a:endParaRPr lang="he-IL" dirty="0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3D764875-94E1-D60E-F66A-50DD8A47607D}"/>
              </a:ext>
            </a:extLst>
          </p:cNvPr>
          <p:cNvSpPr txBox="1"/>
          <p:nvPr/>
        </p:nvSpPr>
        <p:spPr>
          <a:xfrm>
            <a:off x="498574" y="1124343"/>
            <a:ext cx="6202018" cy="97975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76200" lvl="0" algn="r" rtl="1">
              <a:lnSpc>
                <a:spcPct val="150000"/>
              </a:lnSpc>
              <a:spcBef>
                <a:spcPts val="400"/>
              </a:spcBef>
              <a:buClr>
                <a:srgbClr val="1E293B"/>
              </a:buClr>
              <a:buSzPts val="2400"/>
            </a:pPr>
            <a:r>
              <a:rPr lang="he-IL" b="1" dirty="0">
                <a:solidFill>
                  <a:srgbClr val="334155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שילמתי ב-10 שקלים על קנייה של 4 שקלים.</a:t>
            </a:r>
          </a:p>
          <a:p>
            <a:pPr marL="457200" lvl="0" algn="r" rtl="1">
              <a:lnSpc>
                <a:spcPct val="150000"/>
              </a:lnSpc>
              <a:spcBef>
                <a:spcPts val="200"/>
              </a:spcBef>
            </a:pPr>
            <a:r>
              <a:rPr lang="he-IL" b="1" dirty="0">
                <a:solidFill>
                  <a:srgbClr val="334155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 כמה עודף אקבל?</a:t>
            </a:r>
          </a:p>
          <a:p>
            <a:pPr algn="r"/>
            <a:endParaRPr lang="he-IL" dirty="0"/>
          </a:p>
        </p:txBody>
      </p:sp>
      <p:sp>
        <p:nvSpPr>
          <p:cNvPr id="147" name="Google Shape;147;p30"/>
          <p:cNvSpPr txBox="1"/>
          <p:nvPr/>
        </p:nvSpPr>
        <p:spPr>
          <a:xfrm>
            <a:off x="-1011479" y="2200275"/>
            <a:ext cx="7037400" cy="610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r" rt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Arial" panose="020B0604020202020204" pitchFamily="34" charset="0"/>
              <a:buChar char="•"/>
            </a:pPr>
            <a:r>
              <a:rPr lang="iw" sz="2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4 שקלים</a:t>
            </a:r>
            <a:endParaRPr sz="24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810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Arial" panose="020B0604020202020204" pitchFamily="34" charset="0"/>
              <a:buChar char="•"/>
            </a:pPr>
            <a:r>
              <a:rPr lang="iw" sz="2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5 שקלים</a:t>
            </a:r>
            <a:endParaRPr sz="24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810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Arial" panose="020B0604020202020204" pitchFamily="34" charset="0"/>
              <a:buChar char="•"/>
            </a:pPr>
            <a:r>
              <a:rPr lang="iw" sz="2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6 שקלים</a:t>
            </a:r>
            <a:endParaRPr sz="24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810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Arial" panose="020B0604020202020204" pitchFamily="34" charset="0"/>
              <a:buChar char="•"/>
            </a:pPr>
            <a:r>
              <a:rPr lang="iw" sz="2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2 שקלים</a:t>
            </a:r>
            <a:endParaRPr sz="24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rgbClr val="334155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1"/>
          <p:cNvSpPr txBox="1"/>
          <p:nvPr/>
        </p:nvSpPr>
        <p:spPr>
          <a:xfrm>
            <a:off x="1053300" y="826325"/>
            <a:ext cx="7037400" cy="53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" sz="2000" b="1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משימה: תעודת זהות למטבע</a:t>
            </a:r>
            <a:endParaRPr sz="2000" b="1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0" b="1">
              <a:solidFill>
                <a:srgbClr val="1E3A8A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ct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400" b="1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rgbClr val="334155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pic>
        <p:nvPicPr>
          <p:cNvPr id="153" name="Google Shape;153;p31" descr="תמונה של עשרה שקלים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64550" y="1635075"/>
            <a:ext cx="2641924" cy="132095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31"/>
          <p:cNvSpPr txBox="1"/>
          <p:nvPr/>
        </p:nvSpPr>
        <p:spPr>
          <a:xfrm>
            <a:off x="6194700" y="3381550"/>
            <a:ext cx="2209800" cy="4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עשרה שקלים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55" name="Google Shape;155;p31"/>
          <p:cNvSpPr txBox="1"/>
          <p:nvPr/>
        </p:nvSpPr>
        <p:spPr>
          <a:xfrm>
            <a:off x="1274000" y="1496850"/>
            <a:ext cx="3537300" cy="31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צבע המטבע:</a:t>
            </a: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צורה (עגול\מצולע)</a:t>
            </a: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מה מצוייר עליו?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2"/>
          <p:cNvSpPr txBox="1"/>
          <p:nvPr/>
        </p:nvSpPr>
        <p:spPr>
          <a:xfrm>
            <a:off x="1053300" y="826325"/>
            <a:ext cx="7037400" cy="53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" sz="2000" b="1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משימה: תעודת זהות למטבע</a:t>
            </a:r>
            <a:endParaRPr sz="2000" b="1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0" b="1">
              <a:solidFill>
                <a:srgbClr val="1E3A8A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ct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400" b="1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rgbClr val="334155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pic>
        <p:nvPicPr>
          <p:cNvPr id="163" name="Google Shape;163;p32" descr="מטבע של חמישה שקלים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3796" y="1457296"/>
            <a:ext cx="3589800" cy="19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32"/>
          <p:cNvSpPr txBox="1"/>
          <p:nvPr/>
        </p:nvSpPr>
        <p:spPr>
          <a:xfrm>
            <a:off x="6194700" y="3381550"/>
            <a:ext cx="2209800" cy="4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חמישה שקלים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62" name="Google Shape;162;p32"/>
          <p:cNvSpPr txBox="1"/>
          <p:nvPr/>
        </p:nvSpPr>
        <p:spPr>
          <a:xfrm>
            <a:off x="1274000" y="1496850"/>
            <a:ext cx="3537300" cy="31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צבע המטבע:</a:t>
            </a: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צורה (עגול\מצולע)</a:t>
            </a: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מה מצוייר עליו?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3"/>
          <p:cNvSpPr txBox="1"/>
          <p:nvPr/>
        </p:nvSpPr>
        <p:spPr>
          <a:xfrm>
            <a:off x="1053300" y="826325"/>
            <a:ext cx="7037400" cy="53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" sz="2000" b="1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משימה: תעודת זהות למטבע</a:t>
            </a:r>
            <a:endParaRPr sz="2000" b="1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0" b="1">
              <a:solidFill>
                <a:srgbClr val="1E3A8A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ct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400" b="1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rgbClr val="334155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pic>
        <p:nvPicPr>
          <p:cNvPr id="171" name="Google Shape;171;p33" descr="מטבע של שני שקלים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03000" y="1324577"/>
            <a:ext cx="3593201" cy="1794948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33"/>
          <p:cNvSpPr txBox="1"/>
          <p:nvPr/>
        </p:nvSpPr>
        <p:spPr>
          <a:xfrm>
            <a:off x="6194700" y="3381550"/>
            <a:ext cx="2209800" cy="4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שני שקלים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70" name="Google Shape;170;p33"/>
          <p:cNvSpPr txBox="1"/>
          <p:nvPr/>
        </p:nvSpPr>
        <p:spPr>
          <a:xfrm>
            <a:off x="1274000" y="1496850"/>
            <a:ext cx="3537300" cy="31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צבע המטבע:</a:t>
            </a: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צורה (עגול\מצולע)</a:t>
            </a: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מה מצוייר עליו?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4"/>
          <p:cNvSpPr txBox="1"/>
          <p:nvPr/>
        </p:nvSpPr>
        <p:spPr>
          <a:xfrm>
            <a:off x="1053300" y="826325"/>
            <a:ext cx="7037400" cy="53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" sz="2000" b="1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משימה: תעודת זהות למטבע</a:t>
            </a:r>
            <a:endParaRPr sz="2000" b="1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0" b="1">
              <a:solidFill>
                <a:srgbClr val="1E3A8A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ct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400" b="1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334155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rgbClr val="334155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pic>
        <p:nvPicPr>
          <p:cNvPr id="179" name="Google Shape;179;p34" descr="תמונה של מטבע שקל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85225" y="1591688"/>
            <a:ext cx="3009900" cy="151447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34"/>
          <p:cNvSpPr txBox="1"/>
          <p:nvPr/>
        </p:nvSpPr>
        <p:spPr>
          <a:xfrm>
            <a:off x="6194700" y="3381550"/>
            <a:ext cx="2209800" cy="4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שקל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78" name="Google Shape;178;p34"/>
          <p:cNvSpPr txBox="1"/>
          <p:nvPr/>
        </p:nvSpPr>
        <p:spPr>
          <a:xfrm>
            <a:off x="1274000" y="1496850"/>
            <a:ext cx="3537300" cy="31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צבע המטבע:</a:t>
            </a: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צורה (עגול\מצולע)</a:t>
            </a: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מה מצוייר עליו?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35" descr="תודה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00" y="222600"/>
            <a:ext cx="8772100" cy="4920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503</Words>
  <Application>Microsoft Office PowerPoint</Application>
  <PresentationFormat>‫הצגה על המסך (16:9)</PresentationFormat>
  <Paragraphs>223</Paragraphs>
  <Slides>23</Slides>
  <Notes>23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23</vt:i4>
      </vt:variant>
    </vt:vector>
  </HeadingPairs>
  <TitlesOfParts>
    <vt:vector size="26" baseType="lpstr">
      <vt:lpstr>Arial</vt:lpstr>
      <vt:lpstr>Assistant</vt:lpstr>
      <vt:lpstr>Simple Light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דורית מנשה</dc:creator>
  <cp:lastModifiedBy>דורית נעמי מנשה</cp:lastModifiedBy>
  <cp:revision>6</cp:revision>
  <dcterms:modified xsi:type="dcterms:W3CDTF">2026-07-10T11:55:33Z</dcterms:modified>
</cp:coreProperties>
</file>