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390" autoAdjust="0"/>
    <p:restoredTop sz="86405" autoAdjust="0"/>
  </p:normalViewPr>
  <p:slideViewPr>
    <p:cSldViewPr snapToGrid="0">
      <p:cViewPr varScale="1">
        <p:scale>
          <a:sx n="61" d="100"/>
          <a:sy n="61" d="100"/>
        </p:scale>
        <p:origin x="53" y="19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0D93983-E4E6-02FA-93ED-2154C5771A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E937847-A8B0-DA90-CA52-95DEC77C3C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C845715-143A-5ADF-71EE-F0707EA1B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70579-CBFE-498E-8748-8071D8A702FE}" type="datetimeFigureOut">
              <a:rPr lang="he-IL" smtClean="0"/>
              <a:t>ה'/אב/תשפ"ו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AFDFB36-36B4-7231-9F4B-5AB81B51A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18E4D6B-C1F3-F747-819D-96EE39EEE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5168-BD11-4648-8E59-79EB1D92F03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47710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51BFF36-C07B-5F85-F5A6-DF84D1AF7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9C205AC-C93B-E13B-4DFE-3CDFA423C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B0FFE49-CA88-2FA1-CF7A-DD169470B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70579-CBFE-498E-8748-8071D8A702FE}" type="datetimeFigureOut">
              <a:rPr lang="he-IL" smtClean="0"/>
              <a:t>ה'/אב/תשפ"ו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BD6A4E4-C69D-16AF-6152-D0765F1E8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C67AB05-C0D6-129E-2EDB-F569C3BB2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5168-BD11-4648-8E59-79EB1D92F03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8399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1029AF1-2C40-88C5-C509-28FBE12FB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D6019170-6321-3367-1F79-744F0202EE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5079B8F-6002-96FD-E605-2AFE0241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70579-CBFE-498E-8748-8071D8A702FE}" type="datetimeFigureOut">
              <a:rPr lang="he-IL" smtClean="0"/>
              <a:t>ה'/אב/תשפ"ו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70F8164-9787-BF03-0770-EA437435B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E96CFA4-2457-0033-03CE-6EE9EBEBE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5168-BD11-4648-8E59-79EB1D92F03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26283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41945D3-63C7-8B06-83E9-B1FD47A1F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B82CFD1-D6D2-912F-6D18-2CC8CC6047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CB2231C-A3C5-66B8-E021-061ED4063D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D5E5F8A-B5D0-91A9-62FA-BCCF268BC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70579-CBFE-498E-8748-8071D8A702FE}" type="datetimeFigureOut">
              <a:rPr lang="he-IL" smtClean="0"/>
              <a:t>ה'/אב/תשפ"ו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AC3649DB-62AC-0F0D-5DC6-25784E7F4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846CC37-FB2B-CA94-1347-30498535B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5168-BD11-4648-8E59-79EB1D92F03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4441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5896403-58F0-2718-1526-380984373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471F2A1-C5ED-D934-F631-003AD6572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6CE951CB-CFCB-F3C1-3B57-C398FA34D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B0B7D1C3-6A61-D7A3-8196-CD198A8DBD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B72185AC-BA0C-4E3D-8C7A-BC5D71147F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EE81AC49-63A3-D520-5EF0-6A51A48DF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70579-CBFE-498E-8748-8071D8A702FE}" type="datetimeFigureOut">
              <a:rPr lang="he-IL" smtClean="0"/>
              <a:t>ה'/אב/תשפ"ו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3551199B-C77E-A968-1D4A-69114DF77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DD944996-5613-1F39-FE5B-4F5318561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5168-BD11-4648-8E59-79EB1D92F03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04104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1EAB2CD-3B6A-C485-5E1E-53BE9858D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8293CB8B-3B4C-003C-22E1-48BC80863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70579-CBFE-498E-8748-8071D8A702FE}" type="datetimeFigureOut">
              <a:rPr lang="he-IL" smtClean="0"/>
              <a:t>ה'/אב/תשפ"ו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B97FA0F6-234D-1986-F57E-A0D3AB7A3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ED76476A-16A0-23F7-8CC9-299BBC50F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5168-BD11-4648-8E59-79EB1D92F03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72462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5EE3A04A-A075-2C90-D202-A393221A7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70579-CBFE-498E-8748-8071D8A702FE}" type="datetimeFigureOut">
              <a:rPr lang="he-IL" smtClean="0"/>
              <a:t>ה'/אב/תשפ"ו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8499C9DB-8FF0-AE9C-8B33-0C618912B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46B5067-336F-BBF4-3E5D-BF9DD0B10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5168-BD11-4648-8E59-79EB1D92F03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02530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26FA138-4E97-583C-2DFB-543EBCF5A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4689DE8-8C13-28B1-746E-03D44169F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AF931DC-362C-17B5-EE0C-B5E5D86925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D7F9E34-8948-A0EB-7D85-0BBC308F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70579-CBFE-498E-8748-8071D8A702FE}" type="datetimeFigureOut">
              <a:rPr lang="he-IL" smtClean="0"/>
              <a:t>ה'/אב/תשפ"ו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294717D-09AF-D2F7-ABBC-62E179572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0661910F-D79F-4A0A-26C3-55EEA464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5168-BD11-4648-8E59-79EB1D92F03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08573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37DD228-8BCF-440D-B266-A948E6E33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E97F8B41-81AF-BA65-868A-3B7FA6E1BE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EB57FF14-C730-05C8-414C-380AE35915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436E470-2686-3AF0-53C2-FB0A96DDB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70579-CBFE-498E-8748-8071D8A702FE}" type="datetimeFigureOut">
              <a:rPr lang="he-IL" smtClean="0"/>
              <a:t>ה'/אב/תשפ"ו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18E8D7E-A551-107C-C408-8977138D4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C958BE9C-F107-340A-2911-03A0756A1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5168-BD11-4648-8E59-79EB1D92F03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74650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4051B93-168A-37BB-A60F-EBBFB9AD5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2C4F085F-0EC5-9ED3-27D7-84D174E607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2CC5917-02B7-F183-4491-DF9E42555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70579-CBFE-498E-8748-8071D8A702FE}" type="datetimeFigureOut">
              <a:rPr lang="he-IL" smtClean="0"/>
              <a:t>ה'/אב/תשפ"ו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1FBF532-F367-78A1-9EE3-071320163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59EDE96-DF10-18B3-331B-6783215CF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5168-BD11-4648-8E59-79EB1D92F03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97972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A36E7A03-3186-B222-7C88-1152078B9B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2DFBF18B-6816-C21B-1AC2-41794B59FA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07BFAF2-2DAB-EE18-F216-B017210E7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70579-CBFE-498E-8748-8071D8A702FE}" type="datetimeFigureOut">
              <a:rPr lang="he-IL" smtClean="0"/>
              <a:t>ה'/אב/תשפ"ו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FAB99B1-9AE3-04D2-1E8B-8EE5FBA13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B6D1528-8A66-BEC7-E44E-600309AD2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15168-BD11-4648-8E59-79EB1D92F03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83531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9AA78005-6CCC-DD18-8AF5-8A1531E7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554D074-C86B-8903-404B-EA63373BC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379694D-F2F5-4226-AB9B-36E13A8FE8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770579-CBFE-498E-8748-8071D8A702FE}" type="datetimeFigureOut">
              <a:rPr lang="he-IL" smtClean="0"/>
              <a:t>ה'/אב/תשפ"ו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F050963-D07F-4DC3-A3A4-89FED70D0E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9C080F6-5865-33B2-A05E-B4DA5618B1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915168-BD11-4648-8E59-79EB1D92F03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841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A4A84-143E-0DAC-6E07-C64F4EAAE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F8A8E6F8-7836-503C-1065-A99BA6C9E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02017AC1-A4B4-EC80-094B-F728EDA225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6080" y="96203"/>
            <a:ext cx="9144000" cy="2387600"/>
          </a:xfrm>
        </p:spPr>
        <p:txBody>
          <a:bodyPr/>
          <a:lstStyle/>
          <a:p>
            <a:r>
              <a:rPr lang="he-IL" sz="5400" b="1" dirty="0">
                <a:cs typeface="+mn-cs"/>
              </a:rPr>
              <a:t>ברקס או קניה: שלב החישוב</a:t>
            </a:r>
            <a:br>
              <a:rPr lang="he-IL" b="1" dirty="0"/>
            </a:br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0A34E62F-965E-9A73-7443-8E57387DAE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6080" y="1742665"/>
            <a:ext cx="9144000" cy="619442"/>
          </a:xfrm>
        </p:spPr>
        <p:txBody>
          <a:bodyPr/>
          <a:lstStyle/>
          <a:p>
            <a:r>
              <a:rPr lang="he-IL" b="1" dirty="0"/>
              <a:t>זכרו: 10 יהלומים = 1 ש"ח</a:t>
            </a:r>
            <a:endParaRPr lang="he-IL" dirty="0"/>
          </a:p>
        </p:txBody>
      </p:sp>
      <p:pic>
        <p:nvPicPr>
          <p:cNvPr id="6" name="תמונה 5" descr="צילום תקריב של כתר">
            <a:extLst>
              <a:ext uri="{FF2B5EF4-FFF2-40B4-BE49-F238E27FC236}">
                <a16:creationId xmlns:a16="http://schemas.microsoft.com/office/drawing/2014/main" id="{E7D12E0C-C05C-063D-7788-3B3C1FA9BD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440" y="2362107"/>
            <a:ext cx="2631440" cy="1754293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2BE3847D-B14B-8269-B48E-D3B68BEABAFD}"/>
              </a:ext>
            </a:extLst>
          </p:cNvPr>
          <p:cNvSpPr txBox="1"/>
          <p:nvPr/>
        </p:nvSpPr>
        <p:spPr>
          <a:xfrm>
            <a:off x="4734560" y="4332347"/>
            <a:ext cx="210312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/>
              <a:t>כתר יהלומים</a:t>
            </a:r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55696587-7666-A95F-A14E-E84E489032A9}"/>
              </a:ext>
            </a:extLst>
          </p:cNvPr>
          <p:cNvSpPr txBox="1"/>
          <p:nvPr/>
        </p:nvSpPr>
        <p:spPr>
          <a:xfrm>
            <a:off x="5044440" y="4797462"/>
            <a:ext cx="19151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200 יהלומים</a:t>
            </a: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41E720DF-0C36-19A8-7AE8-BC646001AAD2}"/>
              </a:ext>
            </a:extLst>
          </p:cNvPr>
          <p:cNvSpPr txBox="1"/>
          <p:nvPr/>
        </p:nvSpPr>
        <p:spPr>
          <a:xfrm>
            <a:off x="4894580" y="5564518"/>
            <a:ext cx="210312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/>
              <a:t>מה ההחלטה שלכם? </a:t>
            </a:r>
          </a:p>
        </p:txBody>
      </p:sp>
      <p:sp>
        <p:nvSpPr>
          <p:cNvPr id="9" name="מלבן: פינות מעוגלות 8">
            <a:extLst>
              <a:ext uri="{FF2B5EF4-FFF2-40B4-BE49-F238E27FC236}">
                <a16:creationId xmlns:a16="http://schemas.microsoft.com/office/drawing/2014/main" id="{5AA8F907-DDFE-F513-1747-4DF7AD4C7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25040" y="5355178"/>
            <a:ext cx="2631440" cy="124968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: פינות מעוגלות 9">
            <a:extLst>
              <a:ext uri="{FF2B5EF4-FFF2-40B4-BE49-F238E27FC236}">
                <a16:creationId xmlns:a16="http://schemas.microsoft.com/office/drawing/2014/main" id="{558A511A-8D95-1414-F56D-A6E7F051B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97420" y="5355178"/>
            <a:ext cx="2631440" cy="124968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D2E1F1D3-EE24-6370-673F-433AD04A8655}"/>
              </a:ext>
            </a:extLst>
          </p:cNvPr>
          <p:cNvSpPr txBox="1"/>
          <p:nvPr/>
        </p:nvSpPr>
        <p:spPr>
          <a:xfrm>
            <a:off x="7993380" y="5564519"/>
            <a:ext cx="141224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קניה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61A6EABC-1FD8-0998-B827-1C4489D25914}"/>
              </a:ext>
            </a:extLst>
          </p:cNvPr>
          <p:cNvSpPr txBox="1"/>
          <p:nvPr/>
        </p:nvSpPr>
        <p:spPr>
          <a:xfrm>
            <a:off x="2263140" y="5564518"/>
            <a:ext cx="21526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ברקס</a:t>
            </a:r>
          </a:p>
        </p:txBody>
      </p:sp>
    </p:spTree>
    <p:extLst>
      <p:ext uri="{BB962C8B-B14F-4D97-AF65-F5344CB8AC3E}">
        <p14:creationId xmlns:p14="http://schemas.microsoft.com/office/powerpoint/2010/main" val="3820553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BF6E5-A155-270A-2542-3E2A90904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B8021A38-EED5-42D0-DB27-92A7D4F57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208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F4B2EB9E-F1AA-2A44-1207-A5E3E529CB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6080" y="96203"/>
            <a:ext cx="9144000" cy="2387600"/>
          </a:xfrm>
        </p:spPr>
        <p:txBody>
          <a:bodyPr/>
          <a:lstStyle/>
          <a:p>
            <a:r>
              <a:rPr lang="he-IL" sz="5400" b="1" dirty="0">
                <a:cs typeface="+mn-cs"/>
              </a:rPr>
              <a:t>ברקס או קניה: שלב החישוב</a:t>
            </a:r>
            <a:br>
              <a:rPr lang="he-IL" b="1" dirty="0"/>
            </a:br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91A311C9-EB26-649E-60CA-1C2EE47219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6080" y="1742665"/>
            <a:ext cx="9144000" cy="619442"/>
          </a:xfrm>
        </p:spPr>
        <p:txBody>
          <a:bodyPr/>
          <a:lstStyle/>
          <a:p>
            <a:r>
              <a:rPr lang="he-IL" b="1" dirty="0"/>
              <a:t>זכרו: 10 יהלומים = 1 ש"ח</a:t>
            </a:r>
            <a:endParaRPr lang="he-IL" dirty="0"/>
          </a:p>
        </p:txBody>
      </p:sp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BE927788-5F46-F89E-9BEF-7205A1498195}"/>
              </a:ext>
            </a:extLst>
          </p:cNvPr>
          <p:cNvSpPr txBox="1">
            <a:spLocks/>
          </p:cNvSpPr>
          <p:nvPr/>
        </p:nvSpPr>
        <p:spPr>
          <a:xfrm>
            <a:off x="1524000" y="2619812"/>
            <a:ext cx="9144000" cy="61944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b="1" dirty="0"/>
              <a:t>כמה חסכתם בשקלים? </a:t>
            </a:r>
            <a:endParaRPr lang="he-IL" dirty="0"/>
          </a:p>
        </p:txBody>
      </p:sp>
      <p:sp>
        <p:nvSpPr>
          <p:cNvPr id="9" name="מלבן: פינות מעוגלות 8">
            <a:extLst>
              <a:ext uri="{FF2B5EF4-FFF2-40B4-BE49-F238E27FC236}">
                <a16:creationId xmlns:a16="http://schemas.microsoft.com/office/drawing/2014/main" id="{3C34509F-0A27-34B9-C6C0-52D96F9AA1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76170" y="3505425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: פינות מעוגלות 9">
            <a:extLst>
              <a:ext uri="{FF2B5EF4-FFF2-40B4-BE49-F238E27FC236}">
                <a16:creationId xmlns:a16="http://schemas.microsoft.com/office/drawing/2014/main" id="{2A8F94D6-21B4-FD3D-D246-59EEBEBDA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83780" y="3546640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45BC5C2B-226C-BAA5-F9A6-EE6A84690E2D}"/>
              </a:ext>
            </a:extLst>
          </p:cNvPr>
          <p:cNvSpPr txBox="1"/>
          <p:nvPr/>
        </p:nvSpPr>
        <p:spPr>
          <a:xfrm>
            <a:off x="7569200" y="3706300"/>
            <a:ext cx="224663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15 ש"ח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296E3E0E-2395-28D5-E652-7F49E5076946}"/>
              </a:ext>
            </a:extLst>
          </p:cNvPr>
          <p:cNvSpPr txBox="1"/>
          <p:nvPr/>
        </p:nvSpPr>
        <p:spPr>
          <a:xfrm>
            <a:off x="2615565" y="3706299"/>
            <a:ext cx="21526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30 ש"ח</a:t>
            </a:r>
          </a:p>
        </p:txBody>
      </p:sp>
      <p:sp>
        <p:nvSpPr>
          <p:cNvPr id="13" name="מלבן: פינות מעוגלות 12">
            <a:extLst>
              <a:ext uri="{FF2B5EF4-FFF2-40B4-BE49-F238E27FC236}">
                <a16:creationId xmlns:a16="http://schemas.microsoft.com/office/drawing/2014/main" id="{6133D548-B38E-C007-7924-53E5B17627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6795" y="5234226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4F1A8EC9-EB03-5CB8-4BE5-AAC973B5393E}"/>
              </a:ext>
            </a:extLst>
          </p:cNvPr>
          <p:cNvSpPr txBox="1"/>
          <p:nvPr/>
        </p:nvSpPr>
        <p:spPr>
          <a:xfrm>
            <a:off x="7569200" y="5411661"/>
            <a:ext cx="224663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20 ש"ח</a:t>
            </a:r>
          </a:p>
        </p:txBody>
      </p:sp>
      <p:sp>
        <p:nvSpPr>
          <p:cNvPr id="15" name="מלבן: פינות מעוגלות 14">
            <a:extLst>
              <a:ext uri="{FF2B5EF4-FFF2-40B4-BE49-F238E27FC236}">
                <a16:creationId xmlns:a16="http://schemas.microsoft.com/office/drawing/2014/main" id="{D1ED3D89-C7ED-2954-A593-2E24A6536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76170" y="5137173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2E738E58-1A33-E779-CDBC-5A2EBE90323C}"/>
              </a:ext>
            </a:extLst>
          </p:cNvPr>
          <p:cNvSpPr txBox="1"/>
          <p:nvPr/>
        </p:nvSpPr>
        <p:spPr>
          <a:xfrm>
            <a:off x="2521585" y="5346514"/>
            <a:ext cx="224663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50 ש"ח</a:t>
            </a:r>
          </a:p>
        </p:txBody>
      </p:sp>
    </p:spTree>
    <p:extLst>
      <p:ext uri="{BB962C8B-B14F-4D97-AF65-F5344CB8AC3E}">
        <p14:creationId xmlns:p14="http://schemas.microsoft.com/office/powerpoint/2010/main" val="1140779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BFA97-0208-444C-52B8-E68971EDF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6C312D8A-30E5-76CC-BE87-B82C54C28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1344EFD5-49C3-A9FA-F1C4-EBE43308F4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6080" y="96203"/>
            <a:ext cx="9144000" cy="2387600"/>
          </a:xfrm>
        </p:spPr>
        <p:txBody>
          <a:bodyPr/>
          <a:lstStyle/>
          <a:p>
            <a:r>
              <a:rPr lang="he-IL" sz="5400" b="1" dirty="0">
                <a:cs typeface="+mn-cs"/>
              </a:rPr>
              <a:t>ברקס או קניה: שלב החישוב</a:t>
            </a:r>
            <a:br>
              <a:rPr lang="he-IL" b="1" dirty="0"/>
            </a:br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06CF5558-82CE-4EBD-B830-5DAB3322C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6080" y="1742665"/>
            <a:ext cx="9144000" cy="619442"/>
          </a:xfrm>
        </p:spPr>
        <p:txBody>
          <a:bodyPr/>
          <a:lstStyle/>
          <a:p>
            <a:r>
              <a:rPr lang="he-IL" b="1" dirty="0"/>
              <a:t>זכרו: 10 יהלומים = 1 ש"ח</a:t>
            </a:r>
            <a:endParaRPr lang="he-IL" dirty="0"/>
          </a:p>
        </p:txBody>
      </p:sp>
      <p:pic>
        <p:nvPicPr>
          <p:cNvPr id="14" name="תמונה 13" descr="חרב">
            <a:extLst>
              <a:ext uri="{FF2B5EF4-FFF2-40B4-BE49-F238E27FC236}">
                <a16:creationId xmlns:a16="http://schemas.microsoft.com/office/drawing/2014/main" id="{51D8F07F-1F53-0633-3B69-FF45DAE5C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3327" y="2301576"/>
            <a:ext cx="3145345" cy="1717039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C05D8568-112E-013F-FBAC-472D48AF9A96}"/>
              </a:ext>
            </a:extLst>
          </p:cNvPr>
          <p:cNvSpPr txBox="1"/>
          <p:nvPr/>
        </p:nvSpPr>
        <p:spPr>
          <a:xfrm>
            <a:off x="5044440" y="4227958"/>
            <a:ext cx="210312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/>
              <a:t>חרב להבת הדרקון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910E1692-4223-C85D-D8C6-5EB87BFA2C31}"/>
              </a:ext>
            </a:extLst>
          </p:cNvPr>
          <p:cNvSpPr txBox="1"/>
          <p:nvPr/>
        </p:nvSpPr>
        <p:spPr>
          <a:xfrm>
            <a:off x="5485130" y="4581088"/>
            <a:ext cx="15544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500 יהלומים</a:t>
            </a: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8620C84A-65AA-1759-28FB-5C033634B0D5}"/>
              </a:ext>
            </a:extLst>
          </p:cNvPr>
          <p:cNvSpPr txBox="1"/>
          <p:nvPr/>
        </p:nvSpPr>
        <p:spPr>
          <a:xfrm>
            <a:off x="4936490" y="5405764"/>
            <a:ext cx="210312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/>
              <a:t>מה ההחלטה שלכם? </a:t>
            </a:r>
          </a:p>
        </p:txBody>
      </p:sp>
      <p:sp>
        <p:nvSpPr>
          <p:cNvPr id="9" name="מלבן: פינות מעוגלות 8">
            <a:extLst>
              <a:ext uri="{FF2B5EF4-FFF2-40B4-BE49-F238E27FC236}">
                <a16:creationId xmlns:a16="http://schemas.microsoft.com/office/drawing/2014/main" id="{3389682C-D379-A4C1-2601-1CDE03D6A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25040" y="5355178"/>
            <a:ext cx="2631440" cy="124968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: פינות מעוגלות 9">
            <a:extLst>
              <a:ext uri="{FF2B5EF4-FFF2-40B4-BE49-F238E27FC236}">
                <a16:creationId xmlns:a16="http://schemas.microsoft.com/office/drawing/2014/main" id="{C0ABF3F9-1B35-4D32-E3A9-311C7CC79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97420" y="5355178"/>
            <a:ext cx="2631440" cy="124968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BB7FB612-9F12-83C3-8668-2D02244F0780}"/>
              </a:ext>
            </a:extLst>
          </p:cNvPr>
          <p:cNvSpPr txBox="1"/>
          <p:nvPr/>
        </p:nvSpPr>
        <p:spPr>
          <a:xfrm>
            <a:off x="7993380" y="5564519"/>
            <a:ext cx="141224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קניה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01D77FB1-89FB-D52D-4199-67F3472BE364}"/>
              </a:ext>
            </a:extLst>
          </p:cNvPr>
          <p:cNvSpPr txBox="1"/>
          <p:nvPr/>
        </p:nvSpPr>
        <p:spPr>
          <a:xfrm>
            <a:off x="2263140" y="5564518"/>
            <a:ext cx="21526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ברקס</a:t>
            </a:r>
          </a:p>
        </p:txBody>
      </p:sp>
    </p:spTree>
    <p:extLst>
      <p:ext uri="{BB962C8B-B14F-4D97-AF65-F5344CB8AC3E}">
        <p14:creationId xmlns:p14="http://schemas.microsoft.com/office/powerpoint/2010/main" val="445935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BD91F-8D55-1DBF-E2DB-52EC3ACD4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BF296D9B-1E24-56C2-89FC-4D8AB93FE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208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80DF5233-0705-1C28-49FD-ED5CA28DF1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6080" y="96203"/>
            <a:ext cx="9144000" cy="2387600"/>
          </a:xfrm>
        </p:spPr>
        <p:txBody>
          <a:bodyPr/>
          <a:lstStyle/>
          <a:p>
            <a:r>
              <a:rPr lang="he-IL" sz="5400" b="1" dirty="0">
                <a:cs typeface="+mn-cs"/>
              </a:rPr>
              <a:t>ברקס או קניה: שלב החישוב</a:t>
            </a:r>
            <a:br>
              <a:rPr lang="he-IL" b="1" dirty="0"/>
            </a:br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1DA4E2A-E907-E6B3-D22F-6E206B28BE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6080" y="1742665"/>
            <a:ext cx="9144000" cy="619442"/>
          </a:xfrm>
        </p:spPr>
        <p:txBody>
          <a:bodyPr/>
          <a:lstStyle/>
          <a:p>
            <a:r>
              <a:rPr lang="he-IL" b="1" dirty="0"/>
              <a:t>זכרו: 10 יהלומים = 1 ש"ח</a:t>
            </a:r>
            <a:endParaRPr lang="he-IL" dirty="0"/>
          </a:p>
        </p:txBody>
      </p:sp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1A039E0D-01EF-9DD5-87D8-3CFF105746E1}"/>
              </a:ext>
            </a:extLst>
          </p:cNvPr>
          <p:cNvSpPr txBox="1">
            <a:spLocks/>
          </p:cNvSpPr>
          <p:nvPr/>
        </p:nvSpPr>
        <p:spPr>
          <a:xfrm>
            <a:off x="1524000" y="2619812"/>
            <a:ext cx="9144000" cy="61944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b="1" dirty="0"/>
              <a:t>כמה חסכתם בשקלים? </a:t>
            </a:r>
            <a:endParaRPr lang="he-IL" dirty="0"/>
          </a:p>
        </p:txBody>
      </p:sp>
      <p:sp>
        <p:nvSpPr>
          <p:cNvPr id="9" name="מלבן: פינות מעוגלות 8">
            <a:extLst>
              <a:ext uri="{FF2B5EF4-FFF2-40B4-BE49-F238E27FC236}">
                <a16:creationId xmlns:a16="http://schemas.microsoft.com/office/drawing/2014/main" id="{BF642C0C-E0D6-352D-D6F4-02DFD5DAD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76170" y="3505425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: פינות מעוגלות 9">
            <a:extLst>
              <a:ext uri="{FF2B5EF4-FFF2-40B4-BE49-F238E27FC236}">
                <a16:creationId xmlns:a16="http://schemas.microsoft.com/office/drawing/2014/main" id="{A5BD6EDE-0419-D6C9-1B08-CEAD8436AC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83780" y="3546640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B07DEFEB-79D6-A4E2-E480-F6F3CE6AA3B8}"/>
              </a:ext>
            </a:extLst>
          </p:cNvPr>
          <p:cNvSpPr txBox="1"/>
          <p:nvPr/>
        </p:nvSpPr>
        <p:spPr>
          <a:xfrm>
            <a:off x="7569200" y="3706300"/>
            <a:ext cx="224663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40 ש"ח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7844EB82-659B-58BB-CDD3-8EAB4E1AFD6E}"/>
              </a:ext>
            </a:extLst>
          </p:cNvPr>
          <p:cNvSpPr txBox="1"/>
          <p:nvPr/>
        </p:nvSpPr>
        <p:spPr>
          <a:xfrm>
            <a:off x="2615565" y="3706299"/>
            <a:ext cx="21526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90 ש"ח</a:t>
            </a:r>
          </a:p>
        </p:txBody>
      </p:sp>
      <p:sp>
        <p:nvSpPr>
          <p:cNvPr id="13" name="מלבן: פינות מעוגלות 12">
            <a:extLst>
              <a:ext uri="{FF2B5EF4-FFF2-40B4-BE49-F238E27FC236}">
                <a16:creationId xmlns:a16="http://schemas.microsoft.com/office/drawing/2014/main" id="{8FD69E21-9071-D868-8C38-A0BA4FA90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6795" y="5234226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72B62A49-BCBE-34F4-C385-E80EDB953EC0}"/>
              </a:ext>
            </a:extLst>
          </p:cNvPr>
          <p:cNvSpPr txBox="1"/>
          <p:nvPr/>
        </p:nvSpPr>
        <p:spPr>
          <a:xfrm>
            <a:off x="7569200" y="5411661"/>
            <a:ext cx="224663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50 ש"ח</a:t>
            </a:r>
          </a:p>
        </p:txBody>
      </p:sp>
      <p:sp>
        <p:nvSpPr>
          <p:cNvPr id="15" name="מלבן: פינות מעוגלות 14">
            <a:extLst>
              <a:ext uri="{FF2B5EF4-FFF2-40B4-BE49-F238E27FC236}">
                <a16:creationId xmlns:a16="http://schemas.microsoft.com/office/drawing/2014/main" id="{7DD59D21-4DC1-962D-CFFA-0A5282B88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76170" y="5137173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936878FD-C4E7-E4AC-7249-B0804995E9DB}"/>
              </a:ext>
            </a:extLst>
          </p:cNvPr>
          <p:cNvSpPr txBox="1"/>
          <p:nvPr/>
        </p:nvSpPr>
        <p:spPr>
          <a:xfrm>
            <a:off x="2288858" y="5375931"/>
            <a:ext cx="25844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100 ש"ח</a:t>
            </a:r>
          </a:p>
        </p:txBody>
      </p:sp>
    </p:spTree>
    <p:extLst>
      <p:ext uri="{BB962C8B-B14F-4D97-AF65-F5344CB8AC3E}">
        <p14:creationId xmlns:p14="http://schemas.microsoft.com/office/powerpoint/2010/main" val="2707974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E2460-C94D-D2E0-3C2B-C23BC3EEC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701931CD-DFC4-A45E-1CAF-F169B9400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F6FD960B-E578-14EB-217E-05E5D05CA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6080" y="96203"/>
            <a:ext cx="9144000" cy="2387600"/>
          </a:xfrm>
        </p:spPr>
        <p:txBody>
          <a:bodyPr/>
          <a:lstStyle/>
          <a:p>
            <a:r>
              <a:rPr lang="he-IL" sz="5400" b="1" dirty="0">
                <a:cs typeface="+mn-cs"/>
              </a:rPr>
              <a:t>ברקס או קניה: שלב החישוב</a:t>
            </a:r>
            <a:br>
              <a:rPr lang="he-IL" b="1" dirty="0"/>
            </a:br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17CDCA45-8EE3-9B6B-592B-E3BC6DDC1B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6080" y="1742665"/>
            <a:ext cx="9144000" cy="619442"/>
          </a:xfrm>
        </p:spPr>
        <p:txBody>
          <a:bodyPr/>
          <a:lstStyle/>
          <a:p>
            <a:r>
              <a:rPr lang="he-IL" b="1" dirty="0"/>
              <a:t>זכרו: 10 יהלומים = 1 ש"ח</a:t>
            </a:r>
            <a:endParaRPr lang="he-IL" dirty="0"/>
          </a:p>
        </p:txBody>
      </p:sp>
      <p:pic>
        <p:nvPicPr>
          <p:cNvPr id="13" name="תמונה 12" descr="ריקוד ניצחון">
            <a:extLst>
              <a:ext uri="{FF2B5EF4-FFF2-40B4-BE49-F238E27FC236}">
                <a16:creationId xmlns:a16="http://schemas.microsoft.com/office/drawing/2014/main" id="{C5C6DC78-533B-5447-A6E1-65EE759672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236" y="2516190"/>
            <a:ext cx="1380884" cy="1512969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DA84216F-9161-67D3-4859-DE75DBCC5022}"/>
              </a:ext>
            </a:extLst>
          </p:cNvPr>
          <p:cNvSpPr txBox="1"/>
          <p:nvPr/>
        </p:nvSpPr>
        <p:spPr>
          <a:xfrm>
            <a:off x="5044440" y="4227958"/>
            <a:ext cx="210312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/>
              <a:t>ריקוד הניצחון המטורף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654A0BB7-C7EF-08DB-D9DE-6A115F4F9D56}"/>
              </a:ext>
            </a:extLst>
          </p:cNvPr>
          <p:cNvSpPr txBox="1"/>
          <p:nvPr/>
        </p:nvSpPr>
        <p:spPr>
          <a:xfrm>
            <a:off x="5241290" y="4734976"/>
            <a:ext cx="15544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150 יהלומים</a:t>
            </a: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6059EADE-478C-337C-C420-5A6CDEFE15ED}"/>
              </a:ext>
            </a:extLst>
          </p:cNvPr>
          <p:cNvSpPr txBox="1"/>
          <p:nvPr/>
        </p:nvSpPr>
        <p:spPr>
          <a:xfrm>
            <a:off x="4936490" y="5405764"/>
            <a:ext cx="210312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/>
              <a:t>מה ההחלטה שלכם? </a:t>
            </a:r>
          </a:p>
        </p:txBody>
      </p:sp>
      <p:sp>
        <p:nvSpPr>
          <p:cNvPr id="9" name="מלבן: פינות מעוגלות 8">
            <a:extLst>
              <a:ext uri="{FF2B5EF4-FFF2-40B4-BE49-F238E27FC236}">
                <a16:creationId xmlns:a16="http://schemas.microsoft.com/office/drawing/2014/main" id="{22746D01-81D8-6031-6075-A776ACE93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25040" y="5355178"/>
            <a:ext cx="2631440" cy="124968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: פינות מעוגלות 9">
            <a:extLst>
              <a:ext uri="{FF2B5EF4-FFF2-40B4-BE49-F238E27FC236}">
                <a16:creationId xmlns:a16="http://schemas.microsoft.com/office/drawing/2014/main" id="{E59857EC-5DBF-35AD-FD10-FED01FDDD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97420" y="5355178"/>
            <a:ext cx="2631440" cy="124968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9AAF93F4-5282-77D3-95B9-30151590D0B4}"/>
              </a:ext>
            </a:extLst>
          </p:cNvPr>
          <p:cNvSpPr txBox="1"/>
          <p:nvPr/>
        </p:nvSpPr>
        <p:spPr>
          <a:xfrm>
            <a:off x="7993380" y="5564519"/>
            <a:ext cx="141224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קניה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CC89BF4E-C02F-6214-1964-609CC0802C47}"/>
              </a:ext>
            </a:extLst>
          </p:cNvPr>
          <p:cNvSpPr txBox="1"/>
          <p:nvPr/>
        </p:nvSpPr>
        <p:spPr>
          <a:xfrm>
            <a:off x="2263140" y="5564518"/>
            <a:ext cx="21526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ברקס</a:t>
            </a:r>
          </a:p>
        </p:txBody>
      </p:sp>
    </p:spTree>
    <p:extLst>
      <p:ext uri="{BB962C8B-B14F-4D97-AF65-F5344CB8AC3E}">
        <p14:creationId xmlns:p14="http://schemas.microsoft.com/office/powerpoint/2010/main" val="167324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73491-1F60-2B7B-94D9-54B642E7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 descr="רקע לבן">
            <a:extLst>
              <a:ext uri="{FF2B5EF4-FFF2-40B4-BE49-F238E27FC236}">
                <a16:creationId xmlns:a16="http://schemas.microsoft.com/office/drawing/2014/main" id="{0A221CDC-3682-056B-3E9A-9C745AC39B23}"/>
              </a:ext>
            </a:extLst>
          </p:cNvPr>
          <p:cNvSpPr/>
          <p:nvPr/>
        </p:nvSpPr>
        <p:spPr>
          <a:xfrm>
            <a:off x="13208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A70E59B0-61D5-4258-2AA0-0724590886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6080" y="96203"/>
            <a:ext cx="9144000" cy="2387600"/>
          </a:xfrm>
        </p:spPr>
        <p:txBody>
          <a:bodyPr/>
          <a:lstStyle/>
          <a:p>
            <a:r>
              <a:rPr lang="he-IL" sz="5400" b="1" dirty="0">
                <a:cs typeface="+mn-cs"/>
              </a:rPr>
              <a:t>ברקס או קניה: שלב החישוב</a:t>
            </a:r>
            <a:br>
              <a:rPr lang="he-IL" b="1" dirty="0"/>
            </a:br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2D56765-0E3A-9F68-5B25-8EA52718EF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6080" y="1742665"/>
            <a:ext cx="9144000" cy="619442"/>
          </a:xfrm>
        </p:spPr>
        <p:txBody>
          <a:bodyPr/>
          <a:lstStyle/>
          <a:p>
            <a:r>
              <a:rPr lang="he-IL" b="1" dirty="0"/>
              <a:t>זכרו: 10 יהלומים = 1 ש"ח</a:t>
            </a:r>
            <a:endParaRPr lang="he-IL" dirty="0"/>
          </a:p>
        </p:txBody>
      </p:sp>
      <p:sp>
        <p:nvSpPr>
          <p:cNvPr id="9" name="מלבן: פינות מעוגלות 8" descr="20 שח">
            <a:extLst>
              <a:ext uri="{FF2B5EF4-FFF2-40B4-BE49-F238E27FC236}">
                <a16:creationId xmlns:a16="http://schemas.microsoft.com/office/drawing/2014/main" id="{048EE30E-88D1-6532-40DC-1F17FA11BD88}"/>
              </a:ext>
            </a:extLst>
          </p:cNvPr>
          <p:cNvSpPr/>
          <p:nvPr/>
        </p:nvSpPr>
        <p:spPr>
          <a:xfrm>
            <a:off x="2376170" y="3505425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: פינות מעוגלות 9" descr="15 שח&#10;">
            <a:extLst>
              <a:ext uri="{FF2B5EF4-FFF2-40B4-BE49-F238E27FC236}">
                <a16:creationId xmlns:a16="http://schemas.microsoft.com/office/drawing/2014/main" id="{7AC6D560-0372-2960-39BF-9DD9C302B34A}"/>
              </a:ext>
            </a:extLst>
          </p:cNvPr>
          <p:cNvSpPr/>
          <p:nvPr/>
        </p:nvSpPr>
        <p:spPr>
          <a:xfrm>
            <a:off x="7383780" y="3546640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829418D0-E20E-B4C8-2810-6A3C86113516}"/>
              </a:ext>
            </a:extLst>
          </p:cNvPr>
          <p:cNvSpPr txBox="1"/>
          <p:nvPr/>
        </p:nvSpPr>
        <p:spPr>
          <a:xfrm>
            <a:off x="7569200" y="3706300"/>
            <a:ext cx="224663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15 ש"ח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6BA84671-CC6D-8E4D-A50A-67FDD38BB6F4}"/>
              </a:ext>
            </a:extLst>
          </p:cNvPr>
          <p:cNvSpPr txBox="1"/>
          <p:nvPr/>
        </p:nvSpPr>
        <p:spPr>
          <a:xfrm>
            <a:off x="2615565" y="3706299"/>
            <a:ext cx="21526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20 ש"ח</a:t>
            </a:r>
          </a:p>
        </p:txBody>
      </p:sp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450CDF50-AF45-6F69-36BD-01EC2DC20E57}"/>
              </a:ext>
            </a:extLst>
          </p:cNvPr>
          <p:cNvSpPr txBox="1">
            <a:spLocks/>
          </p:cNvSpPr>
          <p:nvPr/>
        </p:nvSpPr>
        <p:spPr>
          <a:xfrm>
            <a:off x="1524000" y="2619812"/>
            <a:ext cx="9144000" cy="61944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b="1" dirty="0"/>
              <a:t>כמה חסכתם בשקלים? </a:t>
            </a:r>
            <a:endParaRPr lang="he-IL" dirty="0"/>
          </a:p>
        </p:txBody>
      </p:sp>
      <p:sp>
        <p:nvSpPr>
          <p:cNvPr id="13" name="מלבן: פינות מעוגלות 12" descr="30 שח">
            <a:extLst>
              <a:ext uri="{FF2B5EF4-FFF2-40B4-BE49-F238E27FC236}">
                <a16:creationId xmlns:a16="http://schemas.microsoft.com/office/drawing/2014/main" id="{09BC583A-6FB9-6B8A-DAAE-C3839B4658E2}"/>
              </a:ext>
            </a:extLst>
          </p:cNvPr>
          <p:cNvSpPr/>
          <p:nvPr/>
        </p:nvSpPr>
        <p:spPr>
          <a:xfrm>
            <a:off x="7376795" y="5234226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E010020E-C0E7-343A-E701-C6D6E6005F9C}"/>
              </a:ext>
            </a:extLst>
          </p:cNvPr>
          <p:cNvSpPr txBox="1"/>
          <p:nvPr/>
        </p:nvSpPr>
        <p:spPr>
          <a:xfrm>
            <a:off x="7569200" y="5411661"/>
            <a:ext cx="224663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30 ש"ח</a:t>
            </a:r>
          </a:p>
        </p:txBody>
      </p:sp>
      <p:sp>
        <p:nvSpPr>
          <p:cNvPr id="15" name="מלבן: פינות מעוגלות 14" descr="45 שח">
            <a:extLst>
              <a:ext uri="{FF2B5EF4-FFF2-40B4-BE49-F238E27FC236}">
                <a16:creationId xmlns:a16="http://schemas.microsoft.com/office/drawing/2014/main" id="{B207FA64-7B0D-9C98-CA1A-62F1D795F788}"/>
              </a:ext>
            </a:extLst>
          </p:cNvPr>
          <p:cNvSpPr/>
          <p:nvPr/>
        </p:nvSpPr>
        <p:spPr>
          <a:xfrm>
            <a:off x="2376170" y="5137173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ED538286-F139-C8FC-6257-7986695613EC}"/>
              </a:ext>
            </a:extLst>
          </p:cNvPr>
          <p:cNvSpPr txBox="1"/>
          <p:nvPr/>
        </p:nvSpPr>
        <p:spPr>
          <a:xfrm>
            <a:off x="2288858" y="5375931"/>
            <a:ext cx="25844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45 ש"ח</a:t>
            </a:r>
          </a:p>
        </p:txBody>
      </p:sp>
    </p:spTree>
    <p:extLst>
      <p:ext uri="{BB962C8B-B14F-4D97-AF65-F5344CB8AC3E}">
        <p14:creationId xmlns:p14="http://schemas.microsoft.com/office/powerpoint/2010/main" val="2197556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737F7-9351-D5D7-C81B-6FD1314A6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7D74C86A-A309-E691-E348-ACAFD1DE3E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F8BD1B18-BE31-DB46-9E8B-D0D7C0815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6080" y="96203"/>
            <a:ext cx="9144000" cy="2387600"/>
          </a:xfrm>
        </p:spPr>
        <p:txBody>
          <a:bodyPr/>
          <a:lstStyle/>
          <a:p>
            <a:r>
              <a:rPr lang="he-IL" sz="5400" b="1" dirty="0">
                <a:cs typeface="+mn-cs"/>
              </a:rPr>
              <a:t>ברקס או קניה: שלב החישוב</a:t>
            </a:r>
            <a:br>
              <a:rPr lang="he-IL" b="1" dirty="0"/>
            </a:br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6CC3CF2D-53FB-865C-34CE-DC7272879A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6080" y="1742665"/>
            <a:ext cx="9144000" cy="619442"/>
          </a:xfrm>
        </p:spPr>
        <p:txBody>
          <a:bodyPr/>
          <a:lstStyle/>
          <a:p>
            <a:r>
              <a:rPr lang="he-IL" b="1" dirty="0"/>
              <a:t>זכרו: 10 יהלומים = 1 ש"ח</a:t>
            </a:r>
            <a:endParaRPr lang="he-IL" dirty="0"/>
          </a:p>
        </p:txBody>
      </p:sp>
      <p:pic>
        <p:nvPicPr>
          <p:cNvPr id="14" name="תמונה 13" descr="מגן">
            <a:extLst>
              <a:ext uri="{FF2B5EF4-FFF2-40B4-BE49-F238E27FC236}">
                <a16:creationId xmlns:a16="http://schemas.microsoft.com/office/drawing/2014/main" id="{845CAB96-AEDE-316E-6545-35F98A4F2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052" y="2876473"/>
            <a:ext cx="1047896" cy="1105054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08AF0C19-A90D-87B0-A7E2-FEEFA4AFE088}"/>
              </a:ext>
            </a:extLst>
          </p:cNvPr>
          <p:cNvSpPr txBox="1"/>
          <p:nvPr/>
        </p:nvSpPr>
        <p:spPr>
          <a:xfrm>
            <a:off x="5044440" y="4227958"/>
            <a:ext cx="210312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/>
              <a:t>חבילת 5 מגנים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A2F5691A-ADAA-A5B0-05EF-7B703C63A568}"/>
              </a:ext>
            </a:extLst>
          </p:cNvPr>
          <p:cNvSpPr txBox="1"/>
          <p:nvPr/>
        </p:nvSpPr>
        <p:spPr>
          <a:xfrm>
            <a:off x="5241290" y="4734976"/>
            <a:ext cx="15544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80 יהלומים</a:t>
            </a: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68FD78A6-1AC5-D390-B7E7-3500D86BC289}"/>
              </a:ext>
            </a:extLst>
          </p:cNvPr>
          <p:cNvSpPr txBox="1"/>
          <p:nvPr/>
        </p:nvSpPr>
        <p:spPr>
          <a:xfrm>
            <a:off x="4936490" y="5405764"/>
            <a:ext cx="210312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/>
              <a:t>מה ההחלטה שלכם? </a:t>
            </a:r>
          </a:p>
        </p:txBody>
      </p:sp>
      <p:sp>
        <p:nvSpPr>
          <p:cNvPr id="9" name="מלבן: פינות מעוגלות 8">
            <a:extLst>
              <a:ext uri="{FF2B5EF4-FFF2-40B4-BE49-F238E27FC236}">
                <a16:creationId xmlns:a16="http://schemas.microsoft.com/office/drawing/2014/main" id="{CB9A82F4-29F3-668C-8ED2-20727D10F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25040" y="5355178"/>
            <a:ext cx="2631440" cy="124968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: פינות מעוגלות 9">
            <a:extLst>
              <a:ext uri="{FF2B5EF4-FFF2-40B4-BE49-F238E27FC236}">
                <a16:creationId xmlns:a16="http://schemas.microsoft.com/office/drawing/2014/main" id="{C069F94D-C98F-0898-3606-D0F236309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97420" y="5355178"/>
            <a:ext cx="2631440" cy="124968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489460DD-0E22-4A37-82FC-730EE65D2FB2}"/>
              </a:ext>
            </a:extLst>
          </p:cNvPr>
          <p:cNvSpPr txBox="1"/>
          <p:nvPr/>
        </p:nvSpPr>
        <p:spPr>
          <a:xfrm>
            <a:off x="7993380" y="5564519"/>
            <a:ext cx="141224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קניה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0AF0BC97-9448-1843-3F2C-E8A6C0500E84}"/>
              </a:ext>
            </a:extLst>
          </p:cNvPr>
          <p:cNvSpPr txBox="1"/>
          <p:nvPr/>
        </p:nvSpPr>
        <p:spPr>
          <a:xfrm>
            <a:off x="2263140" y="5564518"/>
            <a:ext cx="21526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ברקס</a:t>
            </a:r>
          </a:p>
        </p:txBody>
      </p:sp>
    </p:spTree>
    <p:extLst>
      <p:ext uri="{BB962C8B-B14F-4D97-AF65-F5344CB8AC3E}">
        <p14:creationId xmlns:p14="http://schemas.microsoft.com/office/powerpoint/2010/main" val="1635439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07B0A-C98B-7C39-04D3-AF10DE131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89CF92E6-36C3-1125-9AC1-FE1B0E770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208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5D643F8C-F903-3DB0-1DB4-A3DB16B41E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6080" y="96203"/>
            <a:ext cx="9144000" cy="2387600"/>
          </a:xfrm>
        </p:spPr>
        <p:txBody>
          <a:bodyPr/>
          <a:lstStyle/>
          <a:p>
            <a:r>
              <a:rPr lang="he-IL" sz="5400" b="1" dirty="0">
                <a:cs typeface="+mn-cs"/>
              </a:rPr>
              <a:t>ברקס או קניה: שלב החישוב</a:t>
            </a:r>
            <a:br>
              <a:rPr lang="he-IL" b="1" dirty="0"/>
            </a:br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B21EF0C-DA16-7A3D-7417-9B0C37C0A3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6080" y="1742665"/>
            <a:ext cx="9144000" cy="619442"/>
          </a:xfrm>
        </p:spPr>
        <p:txBody>
          <a:bodyPr/>
          <a:lstStyle/>
          <a:p>
            <a:r>
              <a:rPr lang="he-IL" b="1" dirty="0"/>
              <a:t>זכרו: 10 יהלומים = 1 ש"ח</a:t>
            </a:r>
            <a:endParaRPr lang="he-IL" dirty="0"/>
          </a:p>
        </p:txBody>
      </p:sp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ADADD58F-3974-AC96-2494-D15660AF3D83}"/>
              </a:ext>
            </a:extLst>
          </p:cNvPr>
          <p:cNvSpPr txBox="1">
            <a:spLocks/>
          </p:cNvSpPr>
          <p:nvPr/>
        </p:nvSpPr>
        <p:spPr>
          <a:xfrm>
            <a:off x="1524000" y="2619812"/>
            <a:ext cx="9144000" cy="61944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b="1" dirty="0"/>
              <a:t>כמה חסכתם בשקלים? </a:t>
            </a:r>
            <a:endParaRPr lang="he-IL" dirty="0"/>
          </a:p>
        </p:txBody>
      </p:sp>
      <p:sp>
        <p:nvSpPr>
          <p:cNvPr id="9" name="מלבן: פינות מעוגלות 8">
            <a:extLst>
              <a:ext uri="{FF2B5EF4-FFF2-40B4-BE49-F238E27FC236}">
                <a16:creationId xmlns:a16="http://schemas.microsoft.com/office/drawing/2014/main" id="{3779EFAE-19E4-C387-C365-1CBC10F81D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76170" y="3505425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: פינות מעוגלות 9">
            <a:extLst>
              <a:ext uri="{FF2B5EF4-FFF2-40B4-BE49-F238E27FC236}">
                <a16:creationId xmlns:a16="http://schemas.microsoft.com/office/drawing/2014/main" id="{C57C28DE-A481-CDE6-1125-8953C8FA2E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83780" y="3546640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54A9D092-12D6-DEAD-825E-CA771770E0BB}"/>
              </a:ext>
            </a:extLst>
          </p:cNvPr>
          <p:cNvSpPr txBox="1"/>
          <p:nvPr/>
        </p:nvSpPr>
        <p:spPr>
          <a:xfrm>
            <a:off x="7569200" y="3706300"/>
            <a:ext cx="224663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3 ש"ח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7841BBB3-DA53-8B06-ABED-73342D38B30C}"/>
              </a:ext>
            </a:extLst>
          </p:cNvPr>
          <p:cNvSpPr txBox="1"/>
          <p:nvPr/>
        </p:nvSpPr>
        <p:spPr>
          <a:xfrm>
            <a:off x="2615565" y="3706299"/>
            <a:ext cx="21526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48 ש"ח</a:t>
            </a:r>
          </a:p>
        </p:txBody>
      </p:sp>
      <p:sp>
        <p:nvSpPr>
          <p:cNvPr id="13" name="מלבן: פינות מעוגלות 12" descr="8 שח">
            <a:extLst>
              <a:ext uri="{FF2B5EF4-FFF2-40B4-BE49-F238E27FC236}">
                <a16:creationId xmlns:a16="http://schemas.microsoft.com/office/drawing/2014/main" id="{72010E88-94AA-0D5D-529E-985106432673}"/>
              </a:ext>
            </a:extLst>
          </p:cNvPr>
          <p:cNvSpPr/>
          <p:nvPr/>
        </p:nvSpPr>
        <p:spPr>
          <a:xfrm>
            <a:off x="7376795" y="5234226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3936C49A-C803-3760-72B3-76963987B2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569200" y="5411661"/>
            <a:ext cx="224663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8 ש"ח</a:t>
            </a:r>
          </a:p>
        </p:txBody>
      </p:sp>
      <p:sp>
        <p:nvSpPr>
          <p:cNvPr id="15" name="מלבן: פינות מעוגלות 14">
            <a:extLst>
              <a:ext uri="{FF2B5EF4-FFF2-40B4-BE49-F238E27FC236}">
                <a16:creationId xmlns:a16="http://schemas.microsoft.com/office/drawing/2014/main" id="{FAF0F99F-FEAA-E947-CFFF-B4A04C593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76170" y="5137173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27578026-8E83-ED7C-E20A-0021510AAEE6}"/>
              </a:ext>
            </a:extLst>
          </p:cNvPr>
          <p:cNvSpPr txBox="1"/>
          <p:nvPr/>
        </p:nvSpPr>
        <p:spPr>
          <a:xfrm>
            <a:off x="2288858" y="5375931"/>
            <a:ext cx="25844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58 ש"ח</a:t>
            </a:r>
          </a:p>
        </p:txBody>
      </p:sp>
    </p:spTree>
    <p:extLst>
      <p:ext uri="{BB962C8B-B14F-4D97-AF65-F5344CB8AC3E}">
        <p14:creationId xmlns:p14="http://schemas.microsoft.com/office/powerpoint/2010/main" val="3654315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D103E-18A0-92C8-8920-4CA8A9B8C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96B94C7C-53EE-F592-D8E7-8053915D9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7890CA8C-C82E-4CE8-6F36-DCE39194A2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6080" y="96203"/>
            <a:ext cx="9144000" cy="2387600"/>
          </a:xfrm>
        </p:spPr>
        <p:txBody>
          <a:bodyPr/>
          <a:lstStyle/>
          <a:p>
            <a:r>
              <a:rPr lang="he-IL" sz="5400" b="1" dirty="0">
                <a:cs typeface="+mn-cs"/>
              </a:rPr>
              <a:t>ברקס או קניה: שלב החישוב</a:t>
            </a:r>
            <a:br>
              <a:rPr lang="he-IL" b="1" dirty="0"/>
            </a:br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0071FDCF-F843-7376-2366-EC8DCF8D4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6080" y="1742665"/>
            <a:ext cx="9144000" cy="619442"/>
          </a:xfrm>
        </p:spPr>
        <p:txBody>
          <a:bodyPr/>
          <a:lstStyle/>
          <a:p>
            <a:r>
              <a:rPr lang="he-IL" b="1" dirty="0"/>
              <a:t>זכרו: 10 יהלומים = 1 ש"ח</a:t>
            </a:r>
            <a:endParaRPr lang="he-IL" dirty="0"/>
          </a:p>
        </p:txBody>
      </p:sp>
      <p:pic>
        <p:nvPicPr>
          <p:cNvPr id="13" name="תמונה 12" descr="ענן">
            <a:extLst>
              <a:ext uri="{FF2B5EF4-FFF2-40B4-BE49-F238E27FC236}">
                <a16:creationId xmlns:a16="http://schemas.microsoft.com/office/drawing/2014/main" id="{8C5D3C93-105D-5A3B-6CC6-90AB18A57C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0130" y="3005078"/>
            <a:ext cx="1171739" cy="847843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55ECACD8-45BD-A24C-B5DA-9C3DC209758D}"/>
              </a:ext>
            </a:extLst>
          </p:cNvPr>
          <p:cNvSpPr txBox="1"/>
          <p:nvPr/>
        </p:nvSpPr>
        <p:spPr>
          <a:xfrm>
            <a:off x="4692650" y="4204919"/>
            <a:ext cx="210312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/>
              <a:t>מצנח ענני קסם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E0F10AC3-0D87-885A-D9A7-EF8F2BF04621}"/>
              </a:ext>
            </a:extLst>
          </p:cNvPr>
          <p:cNvSpPr txBox="1"/>
          <p:nvPr/>
        </p:nvSpPr>
        <p:spPr>
          <a:xfrm>
            <a:off x="5241290" y="4734976"/>
            <a:ext cx="15544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300 יהלומים</a:t>
            </a: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CCA6DB0F-9EE8-05F1-766E-4D41D85FE500}"/>
              </a:ext>
            </a:extLst>
          </p:cNvPr>
          <p:cNvSpPr txBox="1"/>
          <p:nvPr/>
        </p:nvSpPr>
        <p:spPr>
          <a:xfrm>
            <a:off x="4936490" y="5405764"/>
            <a:ext cx="210312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/>
              <a:t>מה ההחלטה שלכם? </a:t>
            </a:r>
          </a:p>
        </p:txBody>
      </p:sp>
      <p:sp>
        <p:nvSpPr>
          <p:cNvPr id="9" name="מלבן: פינות מעוגלות 8">
            <a:extLst>
              <a:ext uri="{FF2B5EF4-FFF2-40B4-BE49-F238E27FC236}">
                <a16:creationId xmlns:a16="http://schemas.microsoft.com/office/drawing/2014/main" id="{A2081DA2-22CE-7F7A-AE25-605BCACE9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25040" y="5355178"/>
            <a:ext cx="2631440" cy="124968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: פינות מעוגלות 9">
            <a:extLst>
              <a:ext uri="{FF2B5EF4-FFF2-40B4-BE49-F238E27FC236}">
                <a16:creationId xmlns:a16="http://schemas.microsoft.com/office/drawing/2014/main" id="{B0BDE027-0C1F-C4F3-C525-78B64257CB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97420" y="5355178"/>
            <a:ext cx="2631440" cy="124968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07FAE7DD-1BE6-A3CC-84C8-052A6A4A9B87}"/>
              </a:ext>
            </a:extLst>
          </p:cNvPr>
          <p:cNvSpPr txBox="1"/>
          <p:nvPr/>
        </p:nvSpPr>
        <p:spPr>
          <a:xfrm>
            <a:off x="7993380" y="5564519"/>
            <a:ext cx="141224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קניה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ECB2052C-E4CB-7B32-3B54-3EC569619737}"/>
              </a:ext>
            </a:extLst>
          </p:cNvPr>
          <p:cNvSpPr txBox="1"/>
          <p:nvPr/>
        </p:nvSpPr>
        <p:spPr>
          <a:xfrm>
            <a:off x="2263140" y="5564518"/>
            <a:ext cx="21526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ברקס</a:t>
            </a:r>
          </a:p>
        </p:txBody>
      </p:sp>
    </p:spTree>
    <p:extLst>
      <p:ext uri="{BB962C8B-B14F-4D97-AF65-F5344CB8AC3E}">
        <p14:creationId xmlns:p14="http://schemas.microsoft.com/office/powerpoint/2010/main" val="1289234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7125D-5FFA-0A59-5B3C-D1CDB65A8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68637B6F-CD51-E7BE-E598-2BE670EB6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208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CB947A0D-67DD-EA1A-BE50-B493C746B5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6080" y="96203"/>
            <a:ext cx="9144000" cy="2387600"/>
          </a:xfrm>
        </p:spPr>
        <p:txBody>
          <a:bodyPr/>
          <a:lstStyle/>
          <a:p>
            <a:r>
              <a:rPr lang="he-IL" sz="5400" b="1" dirty="0">
                <a:cs typeface="+mn-cs"/>
              </a:rPr>
              <a:t>ברקס או קניה: שלב החישוב</a:t>
            </a:r>
            <a:br>
              <a:rPr lang="he-IL" b="1" dirty="0"/>
            </a:br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9A3DA62-685E-BC4A-CF22-B1D8E5F5B3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6080" y="1742665"/>
            <a:ext cx="9144000" cy="619442"/>
          </a:xfrm>
        </p:spPr>
        <p:txBody>
          <a:bodyPr/>
          <a:lstStyle/>
          <a:p>
            <a:r>
              <a:rPr lang="he-IL" b="1" dirty="0"/>
              <a:t>זכרו: 10 יהלומים = 1 ש"ח</a:t>
            </a:r>
            <a:endParaRPr lang="he-IL" dirty="0"/>
          </a:p>
        </p:txBody>
      </p:sp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C337E9F9-AF1F-0305-AEB0-B79167734F8C}"/>
              </a:ext>
            </a:extLst>
          </p:cNvPr>
          <p:cNvSpPr txBox="1">
            <a:spLocks/>
          </p:cNvSpPr>
          <p:nvPr/>
        </p:nvSpPr>
        <p:spPr>
          <a:xfrm>
            <a:off x="1524000" y="2619812"/>
            <a:ext cx="9144000" cy="61944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b="1" dirty="0"/>
              <a:t>כמה חסכתם בשקלים? </a:t>
            </a:r>
            <a:endParaRPr lang="he-IL" dirty="0"/>
          </a:p>
        </p:txBody>
      </p:sp>
      <p:sp>
        <p:nvSpPr>
          <p:cNvPr id="9" name="מלבן: פינות מעוגלות 8">
            <a:extLst>
              <a:ext uri="{FF2B5EF4-FFF2-40B4-BE49-F238E27FC236}">
                <a16:creationId xmlns:a16="http://schemas.microsoft.com/office/drawing/2014/main" id="{9FD29FE5-915C-13A2-8E65-74EF77EA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76170" y="3505425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: פינות מעוגלות 9">
            <a:extLst>
              <a:ext uri="{FF2B5EF4-FFF2-40B4-BE49-F238E27FC236}">
                <a16:creationId xmlns:a16="http://schemas.microsoft.com/office/drawing/2014/main" id="{A5F90CD1-A2FF-25CA-1BAB-83BF671AC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83780" y="3546640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D9B7BCDF-CFE8-A8C5-4BBC-049544C05977}"/>
              </a:ext>
            </a:extLst>
          </p:cNvPr>
          <p:cNvSpPr txBox="1"/>
          <p:nvPr/>
        </p:nvSpPr>
        <p:spPr>
          <a:xfrm>
            <a:off x="7569200" y="3706300"/>
            <a:ext cx="224663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10 ש"ח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0EA57A15-613A-7CB5-BAFA-32189D6C93AA}"/>
              </a:ext>
            </a:extLst>
          </p:cNvPr>
          <p:cNvSpPr txBox="1"/>
          <p:nvPr/>
        </p:nvSpPr>
        <p:spPr>
          <a:xfrm>
            <a:off x="2615565" y="3706299"/>
            <a:ext cx="21526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30 ש"ח</a:t>
            </a:r>
          </a:p>
        </p:txBody>
      </p:sp>
      <p:sp>
        <p:nvSpPr>
          <p:cNvPr id="13" name="מלבן: פינות מעוגלות 12">
            <a:extLst>
              <a:ext uri="{FF2B5EF4-FFF2-40B4-BE49-F238E27FC236}">
                <a16:creationId xmlns:a16="http://schemas.microsoft.com/office/drawing/2014/main" id="{F30B50BE-3229-A210-9929-BD0C070A68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6795" y="5234226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C5E751B6-D637-6DC2-1C2B-0F943228280B}"/>
              </a:ext>
            </a:extLst>
          </p:cNvPr>
          <p:cNvSpPr txBox="1"/>
          <p:nvPr/>
        </p:nvSpPr>
        <p:spPr>
          <a:xfrm>
            <a:off x="7569200" y="5411661"/>
            <a:ext cx="224663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20 ש"ח</a:t>
            </a:r>
          </a:p>
        </p:txBody>
      </p:sp>
      <p:sp>
        <p:nvSpPr>
          <p:cNvPr id="15" name="מלבן: פינות מעוגלות 14">
            <a:extLst>
              <a:ext uri="{FF2B5EF4-FFF2-40B4-BE49-F238E27FC236}">
                <a16:creationId xmlns:a16="http://schemas.microsoft.com/office/drawing/2014/main" id="{B4CBC89D-B452-E0EA-B5E5-140738CCD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76170" y="5137173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EBE9E1FF-D88B-22DE-5322-D95B9613F380}"/>
              </a:ext>
            </a:extLst>
          </p:cNvPr>
          <p:cNvSpPr txBox="1"/>
          <p:nvPr/>
        </p:nvSpPr>
        <p:spPr>
          <a:xfrm>
            <a:off x="2288858" y="5375931"/>
            <a:ext cx="25844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40 ש"ח</a:t>
            </a:r>
          </a:p>
        </p:txBody>
      </p:sp>
    </p:spTree>
    <p:extLst>
      <p:ext uri="{BB962C8B-B14F-4D97-AF65-F5344CB8AC3E}">
        <p14:creationId xmlns:p14="http://schemas.microsoft.com/office/powerpoint/2010/main" val="1031325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04113-E56D-A619-037B-9ECA0EDDC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02A2CB6A-3090-12DC-840B-31727A403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2742FECB-B3F3-E8A2-61CB-9F4F7974AE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6080" y="96203"/>
            <a:ext cx="9144000" cy="2387600"/>
          </a:xfrm>
        </p:spPr>
        <p:txBody>
          <a:bodyPr/>
          <a:lstStyle/>
          <a:p>
            <a:r>
              <a:rPr lang="he-IL" sz="5400" b="1" dirty="0">
                <a:cs typeface="+mn-cs"/>
              </a:rPr>
              <a:t>ברקס או קניה: שלב החישוב</a:t>
            </a:r>
            <a:br>
              <a:rPr lang="he-IL" b="1" dirty="0"/>
            </a:br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2C113CC-211E-D3B4-D682-DD9A5BE8F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6080" y="1742665"/>
            <a:ext cx="9144000" cy="619442"/>
          </a:xfrm>
        </p:spPr>
        <p:txBody>
          <a:bodyPr/>
          <a:lstStyle/>
          <a:p>
            <a:r>
              <a:rPr lang="he-IL" b="1" dirty="0"/>
              <a:t>זכרו: 10 יהלומים = 1 ש"ח</a:t>
            </a:r>
            <a:endParaRPr lang="he-IL" dirty="0"/>
          </a:p>
        </p:txBody>
      </p:sp>
      <p:pic>
        <p:nvPicPr>
          <p:cNvPr id="14" name="תמונה 13" descr="דינוזאור">
            <a:extLst>
              <a:ext uri="{FF2B5EF4-FFF2-40B4-BE49-F238E27FC236}">
                <a16:creationId xmlns:a16="http://schemas.microsoft.com/office/drawing/2014/main" id="{B4216EDF-CDF4-8D42-D3A8-B0F8EDD81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9131" y="2726232"/>
            <a:ext cx="1352739" cy="1095528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DCDC0AD8-86D4-6ABA-9156-DFC9338D143E}"/>
              </a:ext>
            </a:extLst>
          </p:cNvPr>
          <p:cNvSpPr txBox="1"/>
          <p:nvPr/>
        </p:nvSpPr>
        <p:spPr>
          <a:xfrm>
            <a:off x="4936490" y="4204921"/>
            <a:ext cx="210312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/>
              <a:t>חיית מחמד דינו-</a:t>
            </a:r>
            <a:r>
              <a:rPr lang="he-IL" sz="1600" dirty="0" err="1"/>
              <a:t>רקס</a:t>
            </a:r>
            <a:endParaRPr lang="he-IL" sz="1600" dirty="0"/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6B217437-01E8-DB80-ABB2-021AEA3C0090}"/>
              </a:ext>
            </a:extLst>
          </p:cNvPr>
          <p:cNvSpPr txBox="1"/>
          <p:nvPr/>
        </p:nvSpPr>
        <p:spPr>
          <a:xfrm>
            <a:off x="5109210" y="4764659"/>
            <a:ext cx="15544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450 יהלומים</a:t>
            </a: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ADE2F2F6-2487-1411-93C6-9A33FE71D71B}"/>
              </a:ext>
            </a:extLst>
          </p:cNvPr>
          <p:cNvSpPr txBox="1"/>
          <p:nvPr/>
        </p:nvSpPr>
        <p:spPr>
          <a:xfrm>
            <a:off x="4936490" y="5405764"/>
            <a:ext cx="210312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/>
              <a:t>מה ההחלטה שלכם? </a:t>
            </a:r>
          </a:p>
        </p:txBody>
      </p:sp>
      <p:sp>
        <p:nvSpPr>
          <p:cNvPr id="9" name="מלבן: פינות מעוגלות 8">
            <a:extLst>
              <a:ext uri="{FF2B5EF4-FFF2-40B4-BE49-F238E27FC236}">
                <a16:creationId xmlns:a16="http://schemas.microsoft.com/office/drawing/2014/main" id="{7C081CD5-B76D-F842-9EB5-3CF9C89B2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25040" y="5355178"/>
            <a:ext cx="2631440" cy="124968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: פינות מעוגלות 9">
            <a:extLst>
              <a:ext uri="{FF2B5EF4-FFF2-40B4-BE49-F238E27FC236}">
                <a16:creationId xmlns:a16="http://schemas.microsoft.com/office/drawing/2014/main" id="{4785EC35-9655-206D-F9E8-4DDB1D82B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97420" y="5355178"/>
            <a:ext cx="2631440" cy="124968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129C08CC-394E-57F1-170D-F37D0BF0D112}"/>
              </a:ext>
            </a:extLst>
          </p:cNvPr>
          <p:cNvSpPr txBox="1"/>
          <p:nvPr/>
        </p:nvSpPr>
        <p:spPr>
          <a:xfrm>
            <a:off x="7993380" y="5564519"/>
            <a:ext cx="141224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קניה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604C7442-72A2-4233-E226-75B0313AD80D}"/>
              </a:ext>
            </a:extLst>
          </p:cNvPr>
          <p:cNvSpPr txBox="1"/>
          <p:nvPr/>
        </p:nvSpPr>
        <p:spPr>
          <a:xfrm>
            <a:off x="2263140" y="5564518"/>
            <a:ext cx="21526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ברקס</a:t>
            </a:r>
          </a:p>
        </p:txBody>
      </p:sp>
    </p:spTree>
    <p:extLst>
      <p:ext uri="{BB962C8B-B14F-4D97-AF65-F5344CB8AC3E}">
        <p14:creationId xmlns:p14="http://schemas.microsoft.com/office/powerpoint/2010/main" val="240590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27154-FA3B-4748-4C59-61A395A95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FF1CF060-D67E-499F-A84B-2346F896C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208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FE1E8AB4-7783-390A-AB8E-23C611188D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6080" y="96203"/>
            <a:ext cx="9144000" cy="2387600"/>
          </a:xfrm>
        </p:spPr>
        <p:txBody>
          <a:bodyPr/>
          <a:lstStyle/>
          <a:p>
            <a:r>
              <a:rPr lang="he-IL" sz="5400" b="1" dirty="0">
                <a:cs typeface="+mn-cs"/>
              </a:rPr>
              <a:t>ברקס או קניה: שלב החישוב</a:t>
            </a:r>
            <a:br>
              <a:rPr lang="he-IL" b="1" dirty="0"/>
            </a:br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9E64089D-138E-4CA2-A056-D10166532C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6080" y="1742665"/>
            <a:ext cx="9144000" cy="619442"/>
          </a:xfrm>
        </p:spPr>
        <p:txBody>
          <a:bodyPr/>
          <a:lstStyle/>
          <a:p>
            <a:r>
              <a:rPr lang="he-IL" b="1" dirty="0"/>
              <a:t>זכרו: 10 יהלומים = 1 ש"ח</a:t>
            </a:r>
            <a:endParaRPr lang="he-IL" dirty="0"/>
          </a:p>
        </p:txBody>
      </p:sp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DA1F73AA-6B24-9957-0A68-BE0C56C8AF5E}"/>
              </a:ext>
            </a:extLst>
          </p:cNvPr>
          <p:cNvSpPr txBox="1">
            <a:spLocks/>
          </p:cNvSpPr>
          <p:nvPr/>
        </p:nvSpPr>
        <p:spPr>
          <a:xfrm>
            <a:off x="1524000" y="2619812"/>
            <a:ext cx="9144000" cy="61944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b="1" dirty="0"/>
              <a:t>כמה חסכתם בשקלים? </a:t>
            </a:r>
            <a:endParaRPr lang="he-IL" dirty="0"/>
          </a:p>
        </p:txBody>
      </p:sp>
      <p:sp>
        <p:nvSpPr>
          <p:cNvPr id="9" name="מלבן: פינות מעוגלות 8">
            <a:extLst>
              <a:ext uri="{FF2B5EF4-FFF2-40B4-BE49-F238E27FC236}">
                <a16:creationId xmlns:a16="http://schemas.microsoft.com/office/drawing/2014/main" id="{E03C289E-4BBB-8709-1304-1D0C40DB5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76170" y="3505425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: פינות מעוגלות 9">
            <a:extLst>
              <a:ext uri="{FF2B5EF4-FFF2-40B4-BE49-F238E27FC236}">
                <a16:creationId xmlns:a16="http://schemas.microsoft.com/office/drawing/2014/main" id="{9E74D1AC-235E-B753-C84A-7A733DA9C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83780" y="3546640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47878D5A-3F7E-1BD7-4892-A51DD0A77617}"/>
              </a:ext>
            </a:extLst>
          </p:cNvPr>
          <p:cNvSpPr txBox="1"/>
          <p:nvPr/>
        </p:nvSpPr>
        <p:spPr>
          <a:xfrm>
            <a:off x="7569200" y="3706300"/>
            <a:ext cx="224663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30 ש"ח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77B812E3-9004-82BA-8620-0B7AC09F5141}"/>
              </a:ext>
            </a:extLst>
          </p:cNvPr>
          <p:cNvSpPr txBox="1"/>
          <p:nvPr/>
        </p:nvSpPr>
        <p:spPr>
          <a:xfrm>
            <a:off x="2615565" y="3706299"/>
            <a:ext cx="21526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45 ש"ח</a:t>
            </a:r>
          </a:p>
        </p:txBody>
      </p:sp>
      <p:sp>
        <p:nvSpPr>
          <p:cNvPr id="13" name="מלבן: פינות מעוגלות 12">
            <a:extLst>
              <a:ext uri="{FF2B5EF4-FFF2-40B4-BE49-F238E27FC236}">
                <a16:creationId xmlns:a16="http://schemas.microsoft.com/office/drawing/2014/main" id="{CACBE495-2058-0673-5795-1D4C3EAB70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6795" y="5234226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FF0225DC-7D75-A740-B1C3-306F399BBC0F}"/>
              </a:ext>
            </a:extLst>
          </p:cNvPr>
          <p:cNvSpPr txBox="1"/>
          <p:nvPr/>
        </p:nvSpPr>
        <p:spPr>
          <a:xfrm>
            <a:off x="7569200" y="5411661"/>
            <a:ext cx="224663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85 ש"ח</a:t>
            </a:r>
          </a:p>
        </p:txBody>
      </p:sp>
      <p:sp>
        <p:nvSpPr>
          <p:cNvPr id="15" name="מלבן: פינות מעוגלות 14">
            <a:extLst>
              <a:ext uri="{FF2B5EF4-FFF2-40B4-BE49-F238E27FC236}">
                <a16:creationId xmlns:a16="http://schemas.microsoft.com/office/drawing/2014/main" id="{B5B3B036-41AB-F787-5E37-4B2EF0B65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76170" y="5137173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481F336E-467B-7DE1-601F-D5A27E7EF305}"/>
              </a:ext>
            </a:extLst>
          </p:cNvPr>
          <p:cNvSpPr txBox="1"/>
          <p:nvPr/>
        </p:nvSpPr>
        <p:spPr>
          <a:xfrm>
            <a:off x="2288858" y="5375931"/>
            <a:ext cx="25844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95 ש"ח</a:t>
            </a:r>
          </a:p>
        </p:txBody>
      </p:sp>
    </p:spTree>
    <p:extLst>
      <p:ext uri="{BB962C8B-B14F-4D97-AF65-F5344CB8AC3E}">
        <p14:creationId xmlns:p14="http://schemas.microsoft.com/office/powerpoint/2010/main" val="3159893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AB8BF-63B4-1B33-13EB-E230BA1F9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D019B29D-D6BE-3BDB-B6E3-CF464E6F8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66508F01-5E70-BC4A-5CF2-49DCEA67A9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6080" y="96203"/>
            <a:ext cx="9144000" cy="2387600"/>
          </a:xfrm>
        </p:spPr>
        <p:txBody>
          <a:bodyPr/>
          <a:lstStyle/>
          <a:p>
            <a:r>
              <a:rPr lang="he-IL" sz="5400" b="1" dirty="0">
                <a:cs typeface="+mn-cs"/>
              </a:rPr>
              <a:t>ברקס או קניה: שלב החישוב</a:t>
            </a:r>
            <a:br>
              <a:rPr lang="he-IL" b="1" dirty="0"/>
            </a:br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1195971-C1E2-E146-2E74-30229198B4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6080" y="1742665"/>
            <a:ext cx="9144000" cy="619442"/>
          </a:xfrm>
        </p:spPr>
        <p:txBody>
          <a:bodyPr/>
          <a:lstStyle/>
          <a:p>
            <a:r>
              <a:rPr lang="he-IL" b="1" dirty="0"/>
              <a:t>זכרו: 10 יהלומים = 1 ש"ח</a:t>
            </a:r>
            <a:endParaRPr lang="he-IL" dirty="0"/>
          </a:p>
        </p:txBody>
      </p:sp>
      <p:pic>
        <p:nvPicPr>
          <p:cNvPr id="13" name="תמונה 12" descr="פלסטר">
            <a:extLst>
              <a:ext uri="{FF2B5EF4-FFF2-40B4-BE49-F238E27FC236}">
                <a16:creationId xmlns:a16="http://schemas.microsoft.com/office/drawing/2014/main" id="{111D1F4D-D667-A620-D272-2F73F8F66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2920" y="2595330"/>
            <a:ext cx="1686160" cy="1324160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393A4A3B-830F-A98C-6398-211FEB309AE6}"/>
              </a:ext>
            </a:extLst>
          </p:cNvPr>
          <p:cNvSpPr txBox="1"/>
          <p:nvPr/>
        </p:nvSpPr>
        <p:spPr>
          <a:xfrm>
            <a:off x="4936490" y="4204921"/>
            <a:ext cx="210312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/>
              <a:t>ערכת עזרה ראשונה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867E315F-CD88-F4B1-3DE6-1E56F16E6500}"/>
              </a:ext>
            </a:extLst>
          </p:cNvPr>
          <p:cNvSpPr txBox="1"/>
          <p:nvPr/>
        </p:nvSpPr>
        <p:spPr>
          <a:xfrm>
            <a:off x="5109210" y="4764659"/>
            <a:ext cx="15544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40 יהלומים</a:t>
            </a: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9FA52D76-6A0A-A1A5-245F-04AF2A7A20B5}"/>
              </a:ext>
            </a:extLst>
          </p:cNvPr>
          <p:cNvSpPr txBox="1"/>
          <p:nvPr/>
        </p:nvSpPr>
        <p:spPr>
          <a:xfrm>
            <a:off x="4936490" y="5405764"/>
            <a:ext cx="210312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/>
              <a:t>מה ההחלטה שלכם? </a:t>
            </a:r>
          </a:p>
        </p:txBody>
      </p:sp>
      <p:sp>
        <p:nvSpPr>
          <p:cNvPr id="9" name="מלבן: פינות מעוגלות 8">
            <a:extLst>
              <a:ext uri="{FF2B5EF4-FFF2-40B4-BE49-F238E27FC236}">
                <a16:creationId xmlns:a16="http://schemas.microsoft.com/office/drawing/2014/main" id="{ADA2A554-ED71-A121-5E42-7A8724D7A9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25040" y="5355178"/>
            <a:ext cx="2631440" cy="124968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: פינות מעוגלות 9">
            <a:extLst>
              <a:ext uri="{FF2B5EF4-FFF2-40B4-BE49-F238E27FC236}">
                <a16:creationId xmlns:a16="http://schemas.microsoft.com/office/drawing/2014/main" id="{3D60C808-D624-F436-3397-5C6C47FF35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97420" y="5355178"/>
            <a:ext cx="2631440" cy="124968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3EDF9742-CC36-556B-A14F-3A7E0A501317}"/>
              </a:ext>
            </a:extLst>
          </p:cNvPr>
          <p:cNvSpPr txBox="1"/>
          <p:nvPr/>
        </p:nvSpPr>
        <p:spPr>
          <a:xfrm>
            <a:off x="7993380" y="5564519"/>
            <a:ext cx="141224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קניה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8967796F-324A-9D2A-0003-5669352D5347}"/>
              </a:ext>
            </a:extLst>
          </p:cNvPr>
          <p:cNvSpPr txBox="1"/>
          <p:nvPr/>
        </p:nvSpPr>
        <p:spPr>
          <a:xfrm>
            <a:off x="2263140" y="5564518"/>
            <a:ext cx="21526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ברקס</a:t>
            </a:r>
          </a:p>
        </p:txBody>
      </p:sp>
    </p:spTree>
    <p:extLst>
      <p:ext uri="{BB962C8B-B14F-4D97-AF65-F5344CB8AC3E}">
        <p14:creationId xmlns:p14="http://schemas.microsoft.com/office/powerpoint/2010/main" val="4106546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1261A-A59C-B048-367A-D7BE962D3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A4EDE803-AF60-2EBA-B953-03826E9D6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208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7C0C4C12-A498-0958-5576-78FE99E080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6080" y="96203"/>
            <a:ext cx="9144000" cy="2387600"/>
          </a:xfrm>
        </p:spPr>
        <p:txBody>
          <a:bodyPr/>
          <a:lstStyle/>
          <a:p>
            <a:r>
              <a:rPr lang="he-IL" sz="5400" b="1" dirty="0">
                <a:cs typeface="+mn-cs"/>
              </a:rPr>
              <a:t>ברקס או קניה: שלב החישוב</a:t>
            </a:r>
            <a:br>
              <a:rPr lang="he-IL" b="1" dirty="0"/>
            </a:br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E12E4BF-903C-4D71-B445-FABCD699B9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6080" y="1742665"/>
            <a:ext cx="9144000" cy="619442"/>
          </a:xfrm>
        </p:spPr>
        <p:txBody>
          <a:bodyPr/>
          <a:lstStyle/>
          <a:p>
            <a:r>
              <a:rPr lang="he-IL" b="1" dirty="0"/>
              <a:t>זכרו: 10 יהלומים = 1 ש"ח</a:t>
            </a:r>
            <a:endParaRPr lang="he-IL" dirty="0"/>
          </a:p>
        </p:txBody>
      </p:sp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B319EEC2-26B0-1F52-F6F6-2257F9708B6E}"/>
              </a:ext>
            </a:extLst>
          </p:cNvPr>
          <p:cNvSpPr txBox="1">
            <a:spLocks/>
          </p:cNvSpPr>
          <p:nvPr/>
        </p:nvSpPr>
        <p:spPr>
          <a:xfrm>
            <a:off x="1524000" y="2619812"/>
            <a:ext cx="9144000" cy="61944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b="1" dirty="0"/>
              <a:t>כמה חסכתם בשקלים? </a:t>
            </a:r>
            <a:endParaRPr lang="he-IL" dirty="0"/>
          </a:p>
        </p:txBody>
      </p:sp>
      <p:sp>
        <p:nvSpPr>
          <p:cNvPr id="9" name="מלבן: פינות מעוגלות 8">
            <a:extLst>
              <a:ext uri="{FF2B5EF4-FFF2-40B4-BE49-F238E27FC236}">
                <a16:creationId xmlns:a16="http://schemas.microsoft.com/office/drawing/2014/main" id="{0F06BFD7-04F9-5664-ADA5-148FA2C9B8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76170" y="3505425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: פינות מעוגלות 9">
            <a:extLst>
              <a:ext uri="{FF2B5EF4-FFF2-40B4-BE49-F238E27FC236}">
                <a16:creationId xmlns:a16="http://schemas.microsoft.com/office/drawing/2014/main" id="{9E770EBC-1CB6-0409-134F-A83D6CF2C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83780" y="3546640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0392845C-DE2B-74A0-167F-FCB44CF4ADC2}"/>
              </a:ext>
            </a:extLst>
          </p:cNvPr>
          <p:cNvSpPr txBox="1"/>
          <p:nvPr/>
        </p:nvSpPr>
        <p:spPr>
          <a:xfrm>
            <a:off x="7569200" y="3706300"/>
            <a:ext cx="224663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4 ש"ח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2AC72E16-31C4-A39F-D851-B7F24E7FED4C}"/>
              </a:ext>
            </a:extLst>
          </p:cNvPr>
          <p:cNvSpPr txBox="1"/>
          <p:nvPr/>
        </p:nvSpPr>
        <p:spPr>
          <a:xfrm>
            <a:off x="2615565" y="3706299"/>
            <a:ext cx="21526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14 ש"ח</a:t>
            </a:r>
          </a:p>
        </p:txBody>
      </p:sp>
      <p:sp>
        <p:nvSpPr>
          <p:cNvPr id="13" name="מלבן: פינות מעוגלות 12">
            <a:extLst>
              <a:ext uri="{FF2B5EF4-FFF2-40B4-BE49-F238E27FC236}">
                <a16:creationId xmlns:a16="http://schemas.microsoft.com/office/drawing/2014/main" id="{5224063D-9F73-CCA3-D287-74606FE26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6795" y="5234226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F31FAAD4-5336-6F9E-3D56-5C4E3F6291AE}"/>
              </a:ext>
            </a:extLst>
          </p:cNvPr>
          <p:cNvSpPr txBox="1"/>
          <p:nvPr/>
        </p:nvSpPr>
        <p:spPr>
          <a:xfrm>
            <a:off x="7569200" y="5411661"/>
            <a:ext cx="224663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19 ש"ח</a:t>
            </a:r>
          </a:p>
        </p:txBody>
      </p:sp>
      <p:sp>
        <p:nvSpPr>
          <p:cNvPr id="15" name="מלבן: פינות מעוגלות 14">
            <a:extLst>
              <a:ext uri="{FF2B5EF4-FFF2-40B4-BE49-F238E27FC236}">
                <a16:creationId xmlns:a16="http://schemas.microsoft.com/office/drawing/2014/main" id="{0E933730-B23C-B11E-0D89-26D87FEBD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76170" y="5137173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B1601159-E529-87E3-3AD3-E8EC800B30D8}"/>
              </a:ext>
            </a:extLst>
          </p:cNvPr>
          <p:cNvSpPr txBox="1"/>
          <p:nvPr/>
        </p:nvSpPr>
        <p:spPr>
          <a:xfrm>
            <a:off x="2288858" y="5375931"/>
            <a:ext cx="25844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24 ש"ח</a:t>
            </a:r>
          </a:p>
        </p:txBody>
      </p:sp>
    </p:spTree>
    <p:extLst>
      <p:ext uri="{BB962C8B-B14F-4D97-AF65-F5344CB8AC3E}">
        <p14:creationId xmlns:p14="http://schemas.microsoft.com/office/powerpoint/2010/main" val="1904745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625B7-0040-4FAC-16FF-6D3A1983A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35D69AFA-4902-935C-A000-B19CCC8CD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5F8D6313-A71F-2918-71CF-FC59041F8D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6080" y="96203"/>
            <a:ext cx="9144000" cy="2387600"/>
          </a:xfrm>
        </p:spPr>
        <p:txBody>
          <a:bodyPr/>
          <a:lstStyle/>
          <a:p>
            <a:r>
              <a:rPr lang="he-IL" sz="5400" b="1" dirty="0">
                <a:cs typeface="+mn-cs"/>
              </a:rPr>
              <a:t>ברקס או קניה: שלב החישוב</a:t>
            </a:r>
            <a:br>
              <a:rPr lang="he-IL" b="1" dirty="0"/>
            </a:br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10CA5D1D-E70E-02AA-E6E0-1591AF370A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6080" y="1742665"/>
            <a:ext cx="9144000" cy="619442"/>
          </a:xfrm>
        </p:spPr>
        <p:txBody>
          <a:bodyPr/>
          <a:lstStyle/>
          <a:p>
            <a:r>
              <a:rPr lang="he-IL" b="1" dirty="0"/>
              <a:t>זכרו: 10 יהלומים = 1 ש"ח</a:t>
            </a:r>
            <a:endParaRPr lang="he-IL" dirty="0"/>
          </a:p>
        </p:txBody>
      </p:sp>
      <p:pic>
        <p:nvPicPr>
          <p:cNvPr id="14" name="תמונה 13" descr="מכונית">
            <a:extLst>
              <a:ext uri="{FF2B5EF4-FFF2-40B4-BE49-F238E27FC236}">
                <a16:creationId xmlns:a16="http://schemas.microsoft.com/office/drawing/2014/main" id="{228429E3-0E25-69FB-2B9F-38DDC1346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440" y="2573791"/>
            <a:ext cx="2103120" cy="1301210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ABBAD69D-78B6-CC0A-7240-5425E55C7BA0}"/>
              </a:ext>
            </a:extLst>
          </p:cNvPr>
          <p:cNvSpPr txBox="1"/>
          <p:nvPr/>
        </p:nvSpPr>
        <p:spPr>
          <a:xfrm>
            <a:off x="4936490" y="4204921"/>
            <a:ext cx="210312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/>
              <a:t>מכונית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4E6AC033-38FA-D0D1-EEA4-1BF40F8C0C39}"/>
              </a:ext>
            </a:extLst>
          </p:cNvPr>
          <p:cNvSpPr txBox="1"/>
          <p:nvPr/>
        </p:nvSpPr>
        <p:spPr>
          <a:xfrm>
            <a:off x="5109210" y="4764659"/>
            <a:ext cx="15544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120 יהלומים</a:t>
            </a: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24CD3CAA-12D5-6B45-8D71-4C777A62910B}"/>
              </a:ext>
            </a:extLst>
          </p:cNvPr>
          <p:cNvSpPr txBox="1"/>
          <p:nvPr/>
        </p:nvSpPr>
        <p:spPr>
          <a:xfrm>
            <a:off x="4936490" y="5405764"/>
            <a:ext cx="210312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/>
              <a:t>מה ההחלטה שלכם? </a:t>
            </a:r>
          </a:p>
        </p:txBody>
      </p:sp>
      <p:sp>
        <p:nvSpPr>
          <p:cNvPr id="9" name="מלבן: פינות מעוגלות 8">
            <a:extLst>
              <a:ext uri="{FF2B5EF4-FFF2-40B4-BE49-F238E27FC236}">
                <a16:creationId xmlns:a16="http://schemas.microsoft.com/office/drawing/2014/main" id="{2F2C485B-D84C-1DB0-7915-6DF091FC9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25040" y="5355178"/>
            <a:ext cx="2631440" cy="124968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: פינות מעוגלות 9">
            <a:extLst>
              <a:ext uri="{FF2B5EF4-FFF2-40B4-BE49-F238E27FC236}">
                <a16:creationId xmlns:a16="http://schemas.microsoft.com/office/drawing/2014/main" id="{83E5ECE9-A308-FCC8-D567-3F42148B03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97420" y="5355178"/>
            <a:ext cx="2631440" cy="124968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B450627B-B739-426A-E152-041087A1C321}"/>
              </a:ext>
            </a:extLst>
          </p:cNvPr>
          <p:cNvSpPr txBox="1"/>
          <p:nvPr/>
        </p:nvSpPr>
        <p:spPr>
          <a:xfrm>
            <a:off x="7993380" y="5564519"/>
            <a:ext cx="141224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קניה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A6EDEF4C-2AC7-4E74-7964-457707E595FE}"/>
              </a:ext>
            </a:extLst>
          </p:cNvPr>
          <p:cNvSpPr txBox="1"/>
          <p:nvPr/>
        </p:nvSpPr>
        <p:spPr>
          <a:xfrm>
            <a:off x="2263140" y="5564518"/>
            <a:ext cx="21526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ברקס</a:t>
            </a:r>
          </a:p>
        </p:txBody>
      </p:sp>
    </p:spTree>
    <p:extLst>
      <p:ext uri="{BB962C8B-B14F-4D97-AF65-F5344CB8AC3E}">
        <p14:creationId xmlns:p14="http://schemas.microsoft.com/office/powerpoint/2010/main" val="3718027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F5B12-4BE7-B8E1-0F29-8505A7D9F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1A130BF1-7C30-D027-1FA7-DB1C04620D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208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E1EE8871-FAB7-D6E7-AAFD-B6FF74758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6080" y="96203"/>
            <a:ext cx="9144000" cy="2387600"/>
          </a:xfrm>
        </p:spPr>
        <p:txBody>
          <a:bodyPr/>
          <a:lstStyle/>
          <a:p>
            <a:r>
              <a:rPr lang="he-IL" sz="5400" b="1" dirty="0">
                <a:cs typeface="+mn-cs"/>
              </a:rPr>
              <a:t>ברקס או קניה: שלב החישוב</a:t>
            </a:r>
            <a:br>
              <a:rPr lang="he-IL" b="1" dirty="0"/>
            </a:br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4E57974D-4A16-16A0-3CBD-89F1B9C7C7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6080" y="1742665"/>
            <a:ext cx="9144000" cy="619442"/>
          </a:xfrm>
        </p:spPr>
        <p:txBody>
          <a:bodyPr/>
          <a:lstStyle/>
          <a:p>
            <a:r>
              <a:rPr lang="he-IL" b="1" dirty="0"/>
              <a:t>זכרו: 10 יהלומים = 1 ש"ח</a:t>
            </a:r>
            <a:endParaRPr lang="he-IL" dirty="0"/>
          </a:p>
        </p:txBody>
      </p:sp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130D3641-91CB-3132-A3EB-FEB51C6BE14E}"/>
              </a:ext>
            </a:extLst>
          </p:cNvPr>
          <p:cNvSpPr txBox="1">
            <a:spLocks/>
          </p:cNvSpPr>
          <p:nvPr/>
        </p:nvSpPr>
        <p:spPr>
          <a:xfrm>
            <a:off x="1524000" y="2619812"/>
            <a:ext cx="9144000" cy="61944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b="1" dirty="0"/>
              <a:t>כמה חסכתם בשקלים? </a:t>
            </a:r>
            <a:endParaRPr lang="he-IL" dirty="0"/>
          </a:p>
        </p:txBody>
      </p:sp>
      <p:sp>
        <p:nvSpPr>
          <p:cNvPr id="9" name="מלבן: פינות מעוגלות 8">
            <a:extLst>
              <a:ext uri="{FF2B5EF4-FFF2-40B4-BE49-F238E27FC236}">
                <a16:creationId xmlns:a16="http://schemas.microsoft.com/office/drawing/2014/main" id="{4895F321-7336-7538-79DE-ECA4B0F6F2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76170" y="3505425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: פינות מעוגלות 9">
            <a:extLst>
              <a:ext uri="{FF2B5EF4-FFF2-40B4-BE49-F238E27FC236}">
                <a16:creationId xmlns:a16="http://schemas.microsoft.com/office/drawing/2014/main" id="{561DD50A-E621-26E1-1A8C-8C61F3431E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83780" y="3546640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922E6F7E-70C6-CD83-BC3B-FA0CBC85CDB4}"/>
              </a:ext>
            </a:extLst>
          </p:cNvPr>
          <p:cNvSpPr txBox="1"/>
          <p:nvPr/>
        </p:nvSpPr>
        <p:spPr>
          <a:xfrm>
            <a:off x="7569200" y="3706300"/>
            <a:ext cx="224663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7 ש"ח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97836E2B-0C7F-709B-2643-B8FCEF9149EB}"/>
              </a:ext>
            </a:extLst>
          </p:cNvPr>
          <p:cNvSpPr txBox="1"/>
          <p:nvPr/>
        </p:nvSpPr>
        <p:spPr>
          <a:xfrm>
            <a:off x="2615565" y="3706299"/>
            <a:ext cx="21526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32 ש"ח</a:t>
            </a:r>
          </a:p>
        </p:txBody>
      </p:sp>
      <p:sp>
        <p:nvSpPr>
          <p:cNvPr id="13" name="מלבן: פינות מעוגלות 12">
            <a:extLst>
              <a:ext uri="{FF2B5EF4-FFF2-40B4-BE49-F238E27FC236}">
                <a16:creationId xmlns:a16="http://schemas.microsoft.com/office/drawing/2014/main" id="{1B50260E-93D4-821C-47FE-BF363655B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6795" y="5234226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22442745-2196-33A2-D3B3-F6CA37055564}"/>
              </a:ext>
            </a:extLst>
          </p:cNvPr>
          <p:cNvSpPr txBox="1"/>
          <p:nvPr/>
        </p:nvSpPr>
        <p:spPr>
          <a:xfrm>
            <a:off x="7569200" y="5411661"/>
            <a:ext cx="224663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12 ש"ח</a:t>
            </a:r>
          </a:p>
        </p:txBody>
      </p:sp>
      <p:sp>
        <p:nvSpPr>
          <p:cNvPr id="15" name="מלבן: פינות מעוגלות 14">
            <a:extLst>
              <a:ext uri="{FF2B5EF4-FFF2-40B4-BE49-F238E27FC236}">
                <a16:creationId xmlns:a16="http://schemas.microsoft.com/office/drawing/2014/main" id="{E586BA39-736E-B6A3-617E-445B239128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76170" y="5137173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C7DB3131-8DBD-94BD-7E87-DB0167BD53EB}"/>
              </a:ext>
            </a:extLst>
          </p:cNvPr>
          <p:cNvSpPr txBox="1"/>
          <p:nvPr/>
        </p:nvSpPr>
        <p:spPr>
          <a:xfrm>
            <a:off x="2288858" y="5375931"/>
            <a:ext cx="25844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42 ש"ח</a:t>
            </a:r>
          </a:p>
        </p:txBody>
      </p:sp>
    </p:spTree>
    <p:extLst>
      <p:ext uri="{BB962C8B-B14F-4D97-AF65-F5344CB8AC3E}">
        <p14:creationId xmlns:p14="http://schemas.microsoft.com/office/powerpoint/2010/main" val="2003935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FFC2B-7870-98CE-F274-D7DA4CFF4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945529AF-7BEA-2EE8-6D33-6EBAEEE76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89C7A917-7BD7-E50F-375E-39F790A501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6080" y="96203"/>
            <a:ext cx="9144000" cy="2387600"/>
          </a:xfrm>
        </p:spPr>
        <p:txBody>
          <a:bodyPr/>
          <a:lstStyle/>
          <a:p>
            <a:r>
              <a:rPr lang="he-IL" sz="5400" b="1" dirty="0">
                <a:cs typeface="+mn-cs"/>
              </a:rPr>
              <a:t>ברקס או קניה: שלב החישוב</a:t>
            </a:r>
            <a:br>
              <a:rPr lang="he-IL" b="1" dirty="0"/>
            </a:br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12D60BCD-843C-8506-BFEA-26A40F835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6080" y="1742665"/>
            <a:ext cx="9144000" cy="619442"/>
          </a:xfrm>
        </p:spPr>
        <p:txBody>
          <a:bodyPr/>
          <a:lstStyle/>
          <a:p>
            <a:r>
              <a:rPr lang="he-IL" b="1" dirty="0"/>
              <a:t>זכרו: 10 יהלומים = 1 ש"ח</a:t>
            </a:r>
            <a:endParaRPr lang="he-IL" dirty="0"/>
          </a:p>
        </p:txBody>
      </p:sp>
      <p:pic>
        <p:nvPicPr>
          <p:cNvPr id="13" name="תמונה 12" descr="מנוי עונת הגיבורים">
            <a:extLst>
              <a:ext uri="{FF2B5EF4-FFF2-40B4-BE49-F238E27FC236}">
                <a16:creationId xmlns:a16="http://schemas.microsoft.com/office/drawing/2014/main" id="{A631A360-17F3-372A-E015-C6A83E71F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7736" y="2299306"/>
            <a:ext cx="1839684" cy="1729853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ECFFA8B3-71DF-AB40-8060-A021CB3D69CC}"/>
              </a:ext>
            </a:extLst>
          </p:cNvPr>
          <p:cNvSpPr txBox="1"/>
          <p:nvPr/>
        </p:nvSpPr>
        <p:spPr>
          <a:xfrm>
            <a:off x="4936490" y="4204921"/>
            <a:ext cx="210312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/>
              <a:t>מנוי עונת הגיבורים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D07CCF52-456F-B61B-2EF4-6E9294AEDB8D}"/>
              </a:ext>
            </a:extLst>
          </p:cNvPr>
          <p:cNvSpPr txBox="1"/>
          <p:nvPr/>
        </p:nvSpPr>
        <p:spPr>
          <a:xfrm>
            <a:off x="5109210" y="4764659"/>
            <a:ext cx="15544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950 יהלומים</a:t>
            </a: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71663D99-800D-9605-BD72-03265A05F438}"/>
              </a:ext>
            </a:extLst>
          </p:cNvPr>
          <p:cNvSpPr txBox="1"/>
          <p:nvPr/>
        </p:nvSpPr>
        <p:spPr>
          <a:xfrm>
            <a:off x="4936490" y="5405764"/>
            <a:ext cx="210312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/>
              <a:t>מה ההחלטה שלכם? </a:t>
            </a:r>
          </a:p>
        </p:txBody>
      </p:sp>
      <p:sp>
        <p:nvSpPr>
          <p:cNvPr id="9" name="מלבן: פינות מעוגלות 8">
            <a:extLst>
              <a:ext uri="{FF2B5EF4-FFF2-40B4-BE49-F238E27FC236}">
                <a16:creationId xmlns:a16="http://schemas.microsoft.com/office/drawing/2014/main" id="{8BF996BD-F6E5-8FDB-07E0-1AB7FBF4F1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25040" y="5355178"/>
            <a:ext cx="2631440" cy="124968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: פינות מעוגלות 9">
            <a:extLst>
              <a:ext uri="{FF2B5EF4-FFF2-40B4-BE49-F238E27FC236}">
                <a16:creationId xmlns:a16="http://schemas.microsoft.com/office/drawing/2014/main" id="{3A68399B-8189-6D86-D6CD-D41CC17511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97420" y="5355178"/>
            <a:ext cx="2631440" cy="124968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993BC733-D508-3FD4-DDB4-9702961035EE}"/>
              </a:ext>
            </a:extLst>
          </p:cNvPr>
          <p:cNvSpPr txBox="1"/>
          <p:nvPr/>
        </p:nvSpPr>
        <p:spPr>
          <a:xfrm>
            <a:off x="7993380" y="5564519"/>
            <a:ext cx="141224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קניה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809F5C09-0302-912F-47ED-C209AF8A7858}"/>
              </a:ext>
            </a:extLst>
          </p:cNvPr>
          <p:cNvSpPr txBox="1"/>
          <p:nvPr/>
        </p:nvSpPr>
        <p:spPr>
          <a:xfrm>
            <a:off x="2263140" y="5564518"/>
            <a:ext cx="21526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ברקס</a:t>
            </a:r>
          </a:p>
        </p:txBody>
      </p:sp>
    </p:spTree>
    <p:extLst>
      <p:ext uri="{BB962C8B-B14F-4D97-AF65-F5344CB8AC3E}">
        <p14:creationId xmlns:p14="http://schemas.microsoft.com/office/powerpoint/2010/main" val="38122055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F3C34-5D3F-4872-FF38-05C82790B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29C94747-D9F3-93F4-CE52-E8F9CD90E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208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597ACDB0-6467-BBB2-2D94-2A8BCC469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6080" y="96203"/>
            <a:ext cx="9144000" cy="2387600"/>
          </a:xfrm>
        </p:spPr>
        <p:txBody>
          <a:bodyPr/>
          <a:lstStyle/>
          <a:p>
            <a:r>
              <a:rPr lang="he-IL" sz="5400" b="1" dirty="0">
                <a:cs typeface="+mn-cs"/>
              </a:rPr>
              <a:t>ברקס או קניה: שלב החישוב</a:t>
            </a:r>
            <a:br>
              <a:rPr lang="he-IL" b="1" dirty="0"/>
            </a:br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186368F2-0D6B-C1AA-6DB9-7CA7EBA93E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6080" y="1742665"/>
            <a:ext cx="9144000" cy="619442"/>
          </a:xfrm>
        </p:spPr>
        <p:txBody>
          <a:bodyPr/>
          <a:lstStyle/>
          <a:p>
            <a:r>
              <a:rPr lang="he-IL" b="1" dirty="0"/>
              <a:t>זכרו: 10 יהלומים = 1 ש"ח</a:t>
            </a:r>
            <a:endParaRPr lang="he-IL" dirty="0"/>
          </a:p>
        </p:txBody>
      </p:sp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F7147AF9-F795-2D17-D7CB-F7D029E0BFB8}"/>
              </a:ext>
            </a:extLst>
          </p:cNvPr>
          <p:cNvSpPr txBox="1">
            <a:spLocks/>
          </p:cNvSpPr>
          <p:nvPr/>
        </p:nvSpPr>
        <p:spPr>
          <a:xfrm>
            <a:off x="1524000" y="2619812"/>
            <a:ext cx="9144000" cy="61944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b="1" dirty="0"/>
              <a:t>כמה חסכתם בשקלים? </a:t>
            </a:r>
            <a:endParaRPr lang="he-IL" dirty="0"/>
          </a:p>
        </p:txBody>
      </p:sp>
      <p:sp>
        <p:nvSpPr>
          <p:cNvPr id="9" name="מלבן: פינות מעוגלות 8">
            <a:extLst>
              <a:ext uri="{FF2B5EF4-FFF2-40B4-BE49-F238E27FC236}">
                <a16:creationId xmlns:a16="http://schemas.microsoft.com/office/drawing/2014/main" id="{89C6CDB2-73D9-1AD1-7A86-DB209C4762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76170" y="3505425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: פינות מעוגלות 9">
            <a:extLst>
              <a:ext uri="{FF2B5EF4-FFF2-40B4-BE49-F238E27FC236}">
                <a16:creationId xmlns:a16="http://schemas.microsoft.com/office/drawing/2014/main" id="{8B4BB320-BAA1-CCE1-8B99-69A4DDA2A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83780" y="3546640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C8B9C4DE-99AC-F20C-2D97-FD63378621AF}"/>
              </a:ext>
            </a:extLst>
          </p:cNvPr>
          <p:cNvSpPr txBox="1"/>
          <p:nvPr/>
        </p:nvSpPr>
        <p:spPr>
          <a:xfrm>
            <a:off x="7569200" y="3706300"/>
            <a:ext cx="224663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70 ש"ח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49514534-E74F-6156-95BB-CCE083B8CE3D}"/>
              </a:ext>
            </a:extLst>
          </p:cNvPr>
          <p:cNvSpPr txBox="1"/>
          <p:nvPr/>
        </p:nvSpPr>
        <p:spPr>
          <a:xfrm>
            <a:off x="2443005" y="3706299"/>
            <a:ext cx="2479357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125 ש"ח</a:t>
            </a:r>
          </a:p>
        </p:txBody>
      </p:sp>
      <p:sp>
        <p:nvSpPr>
          <p:cNvPr id="13" name="מלבן: פינות מעוגלות 12">
            <a:extLst>
              <a:ext uri="{FF2B5EF4-FFF2-40B4-BE49-F238E27FC236}">
                <a16:creationId xmlns:a16="http://schemas.microsoft.com/office/drawing/2014/main" id="{FD1555BE-4D21-2E8A-EFBC-D6FB02315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6795" y="5234226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B8DAFADF-B2F2-488F-7AE3-D8CBC1DEA4B7}"/>
              </a:ext>
            </a:extLst>
          </p:cNvPr>
          <p:cNvSpPr txBox="1"/>
          <p:nvPr/>
        </p:nvSpPr>
        <p:spPr>
          <a:xfrm>
            <a:off x="7569200" y="5411661"/>
            <a:ext cx="224663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95 ש"ח</a:t>
            </a:r>
          </a:p>
        </p:txBody>
      </p:sp>
      <p:sp>
        <p:nvSpPr>
          <p:cNvPr id="15" name="מלבן: פינות מעוגלות 14">
            <a:extLst>
              <a:ext uri="{FF2B5EF4-FFF2-40B4-BE49-F238E27FC236}">
                <a16:creationId xmlns:a16="http://schemas.microsoft.com/office/drawing/2014/main" id="{2445234D-9962-FACA-2020-62C0CE4F74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76170" y="5137173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D597F50D-3EDC-847C-D33B-A064E217C323}"/>
              </a:ext>
            </a:extLst>
          </p:cNvPr>
          <p:cNvSpPr txBox="1"/>
          <p:nvPr/>
        </p:nvSpPr>
        <p:spPr>
          <a:xfrm>
            <a:off x="2288858" y="5375931"/>
            <a:ext cx="25844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75 ש"ח</a:t>
            </a:r>
          </a:p>
        </p:txBody>
      </p:sp>
    </p:spTree>
    <p:extLst>
      <p:ext uri="{BB962C8B-B14F-4D97-AF65-F5344CB8AC3E}">
        <p14:creationId xmlns:p14="http://schemas.microsoft.com/office/powerpoint/2010/main" val="890378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307CB-C650-39FE-146E-0641B716F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F3BB6322-E07E-C9CD-FD14-AD1755C01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138518F2-9F26-C0E3-C126-6FD89526FA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6080" y="96203"/>
            <a:ext cx="9144000" cy="2387600"/>
          </a:xfrm>
        </p:spPr>
        <p:txBody>
          <a:bodyPr/>
          <a:lstStyle/>
          <a:p>
            <a:r>
              <a:rPr lang="he-IL" sz="5400" b="1" dirty="0">
                <a:cs typeface="+mn-cs"/>
              </a:rPr>
              <a:t>ברקס או קניה: שלב החישוב</a:t>
            </a:r>
            <a:br>
              <a:rPr lang="he-IL" b="1" dirty="0"/>
            </a:br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794E613C-8882-532E-9639-15C7CDD5B5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6080" y="1742665"/>
            <a:ext cx="9144000" cy="619442"/>
          </a:xfrm>
        </p:spPr>
        <p:txBody>
          <a:bodyPr/>
          <a:lstStyle/>
          <a:p>
            <a:r>
              <a:rPr lang="he-IL" b="1" dirty="0"/>
              <a:t>זכרו: 10 יהלומים = 1 ש"ח</a:t>
            </a:r>
            <a:endParaRPr lang="he-IL" dirty="0"/>
          </a:p>
        </p:txBody>
      </p:sp>
      <p:pic>
        <p:nvPicPr>
          <p:cNvPr id="14" name="תמונה 13" descr="פטיש">
            <a:extLst>
              <a:ext uri="{FF2B5EF4-FFF2-40B4-BE49-F238E27FC236}">
                <a16:creationId xmlns:a16="http://schemas.microsoft.com/office/drawing/2014/main" id="{4CE85445-990D-6582-2DD8-A9DDD9A27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536" y="2400594"/>
            <a:ext cx="1600927" cy="1693735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7592FE5E-BBA0-8AF2-76C1-9B3D1F9AEA80}"/>
              </a:ext>
            </a:extLst>
          </p:cNvPr>
          <p:cNvSpPr txBox="1"/>
          <p:nvPr/>
        </p:nvSpPr>
        <p:spPr>
          <a:xfrm>
            <a:off x="4936490" y="4204921"/>
            <a:ext cx="210312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/>
              <a:t>פטיש קרב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BF44D304-2077-CD70-38A0-985073A6ACB4}"/>
              </a:ext>
            </a:extLst>
          </p:cNvPr>
          <p:cNvSpPr txBox="1"/>
          <p:nvPr/>
        </p:nvSpPr>
        <p:spPr>
          <a:xfrm>
            <a:off x="5109210" y="4764659"/>
            <a:ext cx="15544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600 יהלומים</a:t>
            </a: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4C0E6288-7D0E-2070-AE62-E8874835AB2E}"/>
              </a:ext>
            </a:extLst>
          </p:cNvPr>
          <p:cNvSpPr txBox="1"/>
          <p:nvPr/>
        </p:nvSpPr>
        <p:spPr>
          <a:xfrm>
            <a:off x="4936490" y="5405764"/>
            <a:ext cx="210312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/>
              <a:t>מה ההחלטה שלכם? </a:t>
            </a:r>
          </a:p>
        </p:txBody>
      </p:sp>
      <p:sp>
        <p:nvSpPr>
          <p:cNvPr id="9" name="מלבן: פינות מעוגלות 8">
            <a:extLst>
              <a:ext uri="{FF2B5EF4-FFF2-40B4-BE49-F238E27FC236}">
                <a16:creationId xmlns:a16="http://schemas.microsoft.com/office/drawing/2014/main" id="{5EF9A6A1-C1E2-81A6-868E-05BBB127A2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25040" y="5355178"/>
            <a:ext cx="2631440" cy="124968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: פינות מעוגלות 9">
            <a:extLst>
              <a:ext uri="{FF2B5EF4-FFF2-40B4-BE49-F238E27FC236}">
                <a16:creationId xmlns:a16="http://schemas.microsoft.com/office/drawing/2014/main" id="{FFFE3BE8-D2FC-BA4A-4C3D-A52A9E384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97420" y="5355178"/>
            <a:ext cx="2631440" cy="124968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A1E05AE5-6D88-3ADA-790A-8DC8310B9511}"/>
              </a:ext>
            </a:extLst>
          </p:cNvPr>
          <p:cNvSpPr txBox="1"/>
          <p:nvPr/>
        </p:nvSpPr>
        <p:spPr>
          <a:xfrm>
            <a:off x="7993380" y="5564519"/>
            <a:ext cx="141224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קניה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78A03940-AACB-C0F3-DCD7-F926DF2D77F1}"/>
              </a:ext>
            </a:extLst>
          </p:cNvPr>
          <p:cNvSpPr txBox="1"/>
          <p:nvPr/>
        </p:nvSpPr>
        <p:spPr>
          <a:xfrm>
            <a:off x="2263140" y="5564518"/>
            <a:ext cx="21526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ברקס</a:t>
            </a:r>
          </a:p>
        </p:txBody>
      </p:sp>
    </p:spTree>
    <p:extLst>
      <p:ext uri="{BB962C8B-B14F-4D97-AF65-F5344CB8AC3E}">
        <p14:creationId xmlns:p14="http://schemas.microsoft.com/office/powerpoint/2010/main" val="28890477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FBEAA-D8A8-ACA4-7955-9372236F9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6A461D87-B8B1-D5F8-10B2-7D8D07DE0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208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274B15A2-9EDB-DB08-FDD9-1EA171D6A9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6080" y="96203"/>
            <a:ext cx="9144000" cy="2387600"/>
          </a:xfrm>
        </p:spPr>
        <p:txBody>
          <a:bodyPr/>
          <a:lstStyle/>
          <a:p>
            <a:r>
              <a:rPr lang="he-IL" sz="5400" b="1" dirty="0">
                <a:cs typeface="+mn-cs"/>
              </a:rPr>
              <a:t>ברקס או קניה: שלב החישוב</a:t>
            </a:r>
            <a:br>
              <a:rPr lang="he-IL" b="1" dirty="0"/>
            </a:br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71B6A5FC-40C9-C93A-553E-A257D3E6ED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6080" y="1742665"/>
            <a:ext cx="9144000" cy="619442"/>
          </a:xfrm>
        </p:spPr>
        <p:txBody>
          <a:bodyPr/>
          <a:lstStyle/>
          <a:p>
            <a:r>
              <a:rPr lang="he-IL" b="1" dirty="0"/>
              <a:t>זכרו: 10 יהלומים = 1 ש"ח</a:t>
            </a:r>
            <a:endParaRPr lang="he-IL" dirty="0"/>
          </a:p>
        </p:txBody>
      </p:sp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F3F88C0F-C011-9F21-0BDF-948162C7F120}"/>
              </a:ext>
            </a:extLst>
          </p:cNvPr>
          <p:cNvSpPr txBox="1">
            <a:spLocks/>
          </p:cNvSpPr>
          <p:nvPr/>
        </p:nvSpPr>
        <p:spPr>
          <a:xfrm>
            <a:off x="1524000" y="2619812"/>
            <a:ext cx="9144000" cy="61944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b="1" dirty="0"/>
              <a:t>כמה חסכתם בשקלים? </a:t>
            </a:r>
            <a:endParaRPr lang="he-IL" dirty="0"/>
          </a:p>
        </p:txBody>
      </p:sp>
      <p:sp>
        <p:nvSpPr>
          <p:cNvPr id="9" name="מלבן: פינות מעוגלות 8">
            <a:extLst>
              <a:ext uri="{FF2B5EF4-FFF2-40B4-BE49-F238E27FC236}">
                <a16:creationId xmlns:a16="http://schemas.microsoft.com/office/drawing/2014/main" id="{F384F879-E498-785A-0DDB-FFFBB31F6B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76170" y="3505425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: פינות מעוגלות 9">
            <a:extLst>
              <a:ext uri="{FF2B5EF4-FFF2-40B4-BE49-F238E27FC236}">
                <a16:creationId xmlns:a16="http://schemas.microsoft.com/office/drawing/2014/main" id="{6618AEEC-AC29-DC44-6F56-73618DC4F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83780" y="3546640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0C15CF32-9DF3-5DFF-A400-12FF5260EDA4}"/>
              </a:ext>
            </a:extLst>
          </p:cNvPr>
          <p:cNvSpPr txBox="1"/>
          <p:nvPr/>
        </p:nvSpPr>
        <p:spPr>
          <a:xfrm>
            <a:off x="7569200" y="3706300"/>
            <a:ext cx="224663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55 ש"ח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63A15E7E-E1D2-2019-3F48-0718D9C35FF4}"/>
              </a:ext>
            </a:extLst>
          </p:cNvPr>
          <p:cNvSpPr txBox="1"/>
          <p:nvPr/>
        </p:nvSpPr>
        <p:spPr>
          <a:xfrm>
            <a:off x="2443005" y="3706299"/>
            <a:ext cx="2479357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90 ש"ח</a:t>
            </a:r>
          </a:p>
        </p:txBody>
      </p:sp>
      <p:sp>
        <p:nvSpPr>
          <p:cNvPr id="13" name="מלבן: פינות מעוגלות 12">
            <a:extLst>
              <a:ext uri="{FF2B5EF4-FFF2-40B4-BE49-F238E27FC236}">
                <a16:creationId xmlns:a16="http://schemas.microsoft.com/office/drawing/2014/main" id="{7970B908-7A71-EDCD-D776-F831448FD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6795" y="5234226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64B0522F-387A-DC67-A8DB-F72758A9D3AC}"/>
              </a:ext>
            </a:extLst>
          </p:cNvPr>
          <p:cNvSpPr txBox="1"/>
          <p:nvPr/>
        </p:nvSpPr>
        <p:spPr>
          <a:xfrm>
            <a:off x="7569200" y="5411661"/>
            <a:ext cx="224663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60 ש"ח</a:t>
            </a:r>
          </a:p>
        </p:txBody>
      </p:sp>
      <p:sp>
        <p:nvSpPr>
          <p:cNvPr id="15" name="מלבן: פינות מעוגלות 14">
            <a:extLst>
              <a:ext uri="{FF2B5EF4-FFF2-40B4-BE49-F238E27FC236}">
                <a16:creationId xmlns:a16="http://schemas.microsoft.com/office/drawing/2014/main" id="{565CDBEA-8DB4-6609-6A67-DD8BF0DD0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76170" y="5137173"/>
            <a:ext cx="2631440" cy="1249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/>
              </a:solidFill>
            </a:endParaRP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6CF97515-B233-91A4-6731-9E7C95E837D8}"/>
              </a:ext>
            </a:extLst>
          </p:cNvPr>
          <p:cNvSpPr txBox="1"/>
          <p:nvPr/>
        </p:nvSpPr>
        <p:spPr>
          <a:xfrm>
            <a:off x="2288858" y="5375931"/>
            <a:ext cx="25844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100 ש"ח</a:t>
            </a:r>
          </a:p>
        </p:txBody>
      </p:sp>
    </p:spTree>
    <p:extLst>
      <p:ext uri="{BB962C8B-B14F-4D97-AF65-F5344CB8AC3E}">
        <p14:creationId xmlns:p14="http://schemas.microsoft.com/office/powerpoint/2010/main" val="35876855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920A2-DD46-76AB-DD71-4D71F8DAB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D84697E2-E335-EBEF-29E7-18E217F62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8BB07424-6D52-ED46-6AA9-41C41AE102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6080" y="96203"/>
            <a:ext cx="9144000" cy="2387600"/>
          </a:xfrm>
        </p:spPr>
        <p:txBody>
          <a:bodyPr/>
          <a:lstStyle/>
          <a:p>
            <a:r>
              <a:rPr lang="he-IL" sz="5400" b="1" dirty="0">
                <a:cs typeface="+mn-cs"/>
              </a:rPr>
              <a:t>ברקס או קניה: שלב החישוב</a:t>
            </a:r>
            <a:br>
              <a:rPr lang="he-IL" b="1" dirty="0"/>
            </a:br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51C430D-EDCF-54E3-B603-32E679DB05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6080" y="1742665"/>
            <a:ext cx="9144000" cy="619442"/>
          </a:xfrm>
        </p:spPr>
        <p:txBody>
          <a:bodyPr/>
          <a:lstStyle/>
          <a:p>
            <a:r>
              <a:rPr lang="he-IL" b="1" dirty="0"/>
              <a:t>זכרו: 10 יהלומים = 1 ש"ח</a:t>
            </a:r>
            <a:endParaRPr lang="he-IL" dirty="0"/>
          </a:p>
        </p:txBody>
      </p:sp>
      <p:pic>
        <p:nvPicPr>
          <p:cNvPr id="14" name="תמונה 13" descr="פטיש">
            <a:extLst>
              <a:ext uri="{FF2B5EF4-FFF2-40B4-BE49-F238E27FC236}">
                <a16:creationId xmlns:a16="http://schemas.microsoft.com/office/drawing/2014/main" id="{2EF4981E-6C4B-AF38-9390-367250591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536" y="2400594"/>
            <a:ext cx="1600927" cy="1693735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65F2447C-2531-5CCC-4DC3-C50F7DCDC033}"/>
              </a:ext>
            </a:extLst>
          </p:cNvPr>
          <p:cNvSpPr txBox="1"/>
          <p:nvPr/>
        </p:nvSpPr>
        <p:spPr>
          <a:xfrm>
            <a:off x="4936490" y="4204921"/>
            <a:ext cx="210312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/>
              <a:t>פטיש קרב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56C2D7A6-37FE-3F09-6633-5A5CBFEB04B7}"/>
              </a:ext>
            </a:extLst>
          </p:cNvPr>
          <p:cNvSpPr txBox="1"/>
          <p:nvPr/>
        </p:nvSpPr>
        <p:spPr>
          <a:xfrm>
            <a:off x="5109210" y="4764659"/>
            <a:ext cx="15544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600 יהלומים</a:t>
            </a: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F70A6B14-4FD1-4106-990C-1868195DC9FC}"/>
              </a:ext>
            </a:extLst>
          </p:cNvPr>
          <p:cNvSpPr txBox="1"/>
          <p:nvPr/>
        </p:nvSpPr>
        <p:spPr>
          <a:xfrm>
            <a:off x="4936490" y="5405764"/>
            <a:ext cx="210312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/>
              <a:t>מה ההחלטה שלכם? </a:t>
            </a:r>
          </a:p>
        </p:txBody>
      </p:sp>
      <p:sp>
        <p:nvSpPr>
          <p:cNvPr id="9" name="מלבן: פינות מעוגלות 8">
            <a:extLst>
              <a:ext uri="{FF2B5EF4-FFF2-40B4-BE49-F238E27FC236}">
                <a16:creationId xmlns:a16="http://schemas.microsoft.com/office/drawing/2014/main" id="{2BC07C10-FE90-22DC-A50D-9E46601171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25040" y="5355178"/>
            <a:ext cx="2631440" cy="124968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: פינות מעוגלות 9">
            <a:extLst>
              <a:ext uri="{FF2B5EF4-FFF2-40B4-BE49-F238E27FC236}">
                <a16:creationId xmlns:a16="http://schemas.microsoft.com/office/drawing/2014/main" id="{FABCCEF1-8DBF-9949-380F-FCFFFCC0B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97420" y="5355178"/>
            <a:ext cx="2631440" cy="124968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1800CA86-EDF6-C6B5-3B45-CFE9942D7429}"/>
              </a:ext>
            </a:extLst>
          </p:cNvPr>
          <p:cNvSpPr txBox="1"/>
          <p:nvPr/>
        </p:nvSpPr>
        <p:spPr>
          <a:xfrm>
            <a:off x="7993380" y="5564519"/>
            <a:ext cx="141224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קניה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644D6EB6-5524-02EB-6F24-856641204AA0}"/>
              </a:ext>
            </a:extLst>
          </p:cNvPr>
          <p:cNvSpPr txBox="1"/>
          <p:nvPr/>
        </p:nvSpPr>
        <p:spPr>
          <a:xfrm>
            <a:off x="2263140" y="5564518"/>
            <a:ext cx="21526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/>
              <a:t>ברקס</a:t>
            </a:r>
          </a:p>
        </p:txBody>
      </p:sp>
    </p:spTree>
    <p:extLst>
      <p:ext uri="{BB962C8B-B14F-4D97-AF65-F5344CB8AC3E}">
        <p14:creationId xmlns:p14="http://schemas.microsoft.com/office/powerpoint/2010/main" val="2611961912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530</Words>
  <Application>Microsoft Office PowerPoint</Application>
  <PresentationFormat>מסך רחב</PresentationFormat>
  <Paragraphs>147</Paragraphs>
  <Slides>21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ערכת נושא Office</vt:lpstr>
      <vt:lpstr>ברקס או קניה: שלב החישוב </vt:lpstr>
      <vt:lpstr>ברקס או קניה: שלב החישוב </vt:lpstr>
      <vt:lpstr>ברקס או קניה: שלב החישוב </vt:lpstr>
      <vt:lpstr>ברקס או קניה: שלב החישוב </vt:lpstr>
      <vt:lpstr>ברקס או קניה: שלב החישוב </vt:lpstr>
      <vt:lpstr>ברקס או קניה: שלב החישוב </vt:lpstr>
      <vt:lpstr>ברקס או קניה: שלב החישוב </vt:lpstr>
      <vt:lpstr>ברקס או קניה: שלב החישוב </vt:lpstr>
      <vt:lpstr>ברקס או קניה: שלב החישוב </vt:lpstr>
      <vt:lpstr>ברקס או קניה: שלב החישוב </vt:lpstr>
      <vt:lpstr>ברקס או קניה: שלב החישוב </vt:lpstr>
      <vt:lpstr>ברקס או קניה: שלב החישוב </vt:lpstr>
      <vt:lpstr>ברקס או קניה: שלב החישוב </vt:lpstr>
      <vt:lpstr>ברקס או קניה: שלב החישוב </vt:lpstr>
      <vt:lpstr>ברקס או קניה: שלב החישוב </vt:lpstr>
      <vt:lpstr>ברקס או קניה: שלב החישוב </vt:lpstr>
      <vt:lpstr>ברקס או קניה: שלב החישוב </vt:lpstr>
      <vt:lpstr>ברקס או קניה: שלב החישוב </vt:lpstr>
      <vt:lpstr>ברקס או קניה: שלב החישוב </vt:lpstr>
      <vt:lpstr>ברקס או קניה: שלב החישוב </vt:lpstr>
      <vt:lpstr>ברקס או קניה: שלב החישוב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דורית נעמי מנשה</dc:creator>
  <cp:lastModifiedBy>דורית נעמי מנשה</cp:lastModifiedBy>
  <cp:revision>3</cp:revision>
  <dcterms:created xsi:type="dcterms:W3CDTF">2026-06-25T08:02:19Z</dcterms:created>
  <dcterms:modified xsi:type="dcterms:W3CDTF">2026-07-19T16:52:27Z</dcterms:modified>
</cp:coreProperties>
</file>