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Lst>
  <p:sldSz cy="6858000" cx="12192000"/>
  <p:notesSz cx="7315200" cy="9601200"/>
  <p:embeddedFontLst>
    <p:embeddedFont>
      <p:font typeface="Play"/>
      <p:regular r:id="rId53"/>
      <p:bold r:id="rId54"/>
    </p:embeddedFont>
    <p:embeddedFont>
      <p:font typeface="Rubik"/>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9" roundtripDataSignature="AMtx7mjaz9I4XLlW2RVRlS76TaFZFajB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font" Target="fonts/Play-regular.fntdata"/><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font" Target="fonts/Rubik-regular.fntdata"/><Relationship Id="rId10" Type="http://schemas.openxmlformats.org/officeDocument/2006/relationships/slide" Target="slides/slide6.xml"/><Relationship Id="rId54" Type="http://schemas.openxmlformats.org/officeDocument/2006/relationships/font" Target="fonts/Play-bold.fntdata"/><Relationship Id="rId13" Type="http://schemas.openxmlformats.org/officeDocument/2006/relationships/slide" Target="slides/slide9.xml"/><Relationship Id="rId57" Type="http://schemas.openxmlformats.org/officeDocument/2006/relationships/font" Target="fonts/Rubik-italic.fntdata"/><Relationship Id="rId12" Type="http://schemas.openxmlformats.org/officeDocument/2006/relationships/slide" Target="slides/slide8.xml"/><Relationship Id="rId56" Type="http://schemas.openxmlformats.org/officeDocument/2006/relationships/font" Target="fonts/Rubik-bold.fntdata"/><Relationship Id="rId15" Type="http://schemas.openxmlformats.org/officeDocument/2006/relationships/slide" Target="slides/slide11.xml"/><Relationship Id="rId59" Type="http://customschemas.google.com/relationships/presentationmetadata" Target="metadata"/><Relationship Id="rId14" Type="http://schemas.openxmlformats.org/officeDocument/2006/relationships/slide" Target="slides/slide10.xml"/><Relationship Id="rId58" Type="http://schemas.openxmlformats.org/officeDocument/2006/relationships/font" Target="fonts/Rubik-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4144963" y="0"/>
            <a:ext cx="3170237" cy="481013"/>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1588" y="0"/>
            <a:ext cx="3170237" cy="481013"/>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4144963" y="9120188"/>
            <a:ext cx="3170237" cy="481012"/>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i4pyseQV5ME" TargetMode="External"/><Relationship Id="rId3" Type="http://schemas.openxmlformats.org/officeDocument/2006/relationships/hyperlink" Target="https://www.youtube.com/watch?v=i4pyseQV5ME"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p1: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p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1" algn="r">
              <a:lnSpc>
                <a:spcPct val="115000"/>
              </a:lnSpc>
              <a:spcBef>
                <a:spcPts val="0"/>
              </a:spcBef>
              <a:spcAft>
                <a:spcPts val="0"/>
              </a:spcAft>
              <a:buClr>
                <a:schemeClr val="dk1"/>
              </a:buClr>
              <a:buSzPts val="1100"/>
              <a:buFont typeface="Arial"/>
              <a:buNone/>
            </a:pPr>
            <a:r>
              <a:rPr lang="iw-IL" sz="1200">
                <a:solidFill>
                  <a:schemeClr val="dk1"/>
                </a:solidFill>
                <a:latin typeface="Rubik"/>
                <a:ea typeface="Rubik"/>
                <a:cs typeface="Rubik"/>
                <a:sym typeface="Rubik"/>
              </a:rPr>
              <a:t>התלמידים יזהו אלו אמצעי תשלום מוזכרים בסרטון: </a:t>
            </a:r>
            <a:endParaRPr sz="1200">
              <a:solidFill>
                <a:schemeClr val="dk1"/>
              </a:solidFill>
              <a:latin typeface="Rubik"/>
              <a:ea typeface="Rubik"/>
              <a:cs typeface="Rubik"/>
              <a:sym typeface="Rubik"/>
            </a:endParaRPr>
          </a:p>
          <a:p>
            <a:pPr indent="0" lvl="0" marL="0" rtl="1" algn="r">
              <a:lnSpc>
                <a:spcPct val="115000"/>
              </a:lnSpc>
              <a:spcBef>
                <a:spcPts val="0"/>
              </a:spcBef>
              <a:spcAft>
                <a:spcPts val="0"/>
              </a:spcAft>
              <a:buClr>
                <a:schemeClr val="dk1"/>
              </a:buClr>
              <a:buSzPts val="1100"/>
              <a:buFont typeface="Arial"/>
              <a:buNone/>
            </a:pPr>
            <a:r>
              <a:rPr lang="iw-IL" sz="1200">
                <a:solidFill>
                  <a:schemeClr val="dk1"/>
                </a:solidFill>
                <a:latin typeface="Rubik"/>
                <a:ea typeface="Rubik"/>
                <a:cs typeface="Rubik"/>
                <a:sym typeface="Rubik"/>
              </a:rPr>
              <a:t>(מזומן, אשראי, צ'ק (המחאה), אמצעי תשלום דיגיטליים- תשלום בסלולר, ביט, פייפל)</a:t>
            </a:r>
            <a:endParaRPr sz="1200">
              <a:solidFill>
                <a:schemeClr val="dk1"/>
              </a:solidFill>
              <a:latin typeface="Rubik"/>
              <a:ea typeface="Rubik"/>
              <a:cs typeface="Rubik"/>
              <a:sym typeface="Rubik"/>
            </a:endParaRPr>
          </a:p>
          <a:p>
            <a:pPr indent="0" lvl="0" marL="0" rtl="1" algn="r">
              <a:lnSpc>
                <a:spcPct val="115000"/>
              </a:lnSpc>
              <a:spcBef>
                <a:spcPts val="0"/>
              </a:spcBef>
              <a:spcAft>
                <a:spcPts val="0"/>
              </a:spcAft>
              <a:buClr>
                <a:schemeClr val="dk1"/>
              </a:buClr>
              <a:buSzPts val="1100"/>
              <a:buFont typeface="Arial"/>
              <a:buNone/>
            </a:pPr>
            <a:r>
              <a:t/>
            </a:r>
            <a:endParaRPr sz="1200">
              <a:solidFill>
                <a:schemeClr val="dk1"/>
              </a:solidFill>
              <a:latin typeface="Rubik"/>
              <a:ea typeface="Rubik"/>
              <a:cs typeface="Rubik"/>
              <a:sym typeface="Rubik"/>
            </a:endParaRPr>
          </a:p>
          <a:p>
            <a:pPr indent="0" lvl="0" marL="0" rtl="1" algn="r">
              <a:lnSpc>
                <a:spcPct val="115000"/>
              </a:lnSpc>
              <a:spcBef>
                <a:spcPts val="0"/>
              </a:spcBef>
              <a:spcAft>
                <a:spcPts val="0"/>
              </a:spcAft>
              <a:buClr>
                <a:schemeClr val="dk1"/>
              </a:buClr>
              <a:buSzPts val="1100"/>
              <a:buFont typeface="Arial"/>
              <a:buNone/>
            </a:pPr>
            <a:r>
              <a:rPr lang="iw-IL" sz="1200">
                <a:solidFill>
                  <a:schemeClr val="dk1"/>
                </a:solidFill>
                <a:latin typeface="Rubik"/>
                <a:ea typeface="Rubik"/>
                <a:cs typeface="Rubik"/>
                <a:sym typeface="Rubik"/>
              </a:rPr>
              <a:t>אילו אמצעי תשלום נוספים קיימים שאינם מופיעים בסרטון?</a:t>
            </a:r>
            <a:endParaRPr sz="1200">
              <a:solidFill>
                <a:schemeClr val="dk1"/>
              </a:solidFill>
              <a:latin typeface="Rubik"/>
              <a:ea typeface="Rubik"/>
              <a:cs typeface="Rubik"/>
              <a:sym typeface="Rubik"/>
            </a:endParaRPr>
          </a:p>
          <a:p>
            <a:pPr indent="0" lvl="0" marL="0" rtl="1" algn="r">
              <a:lnSpc>
                <a:spcPct val="115000"/>
              </a:lnSpc>
              <a:spcBef>
                <a:spcPts val="0"/>
              </a:spcBef>
              <a:spcAft>
                <a:spcPts val="0"/>
              </a:spcAft>
              <a:buClr>
                <a:schemeClr val="dk1"/>
              </a:buClr>
              <a:buSzPts val="1100"/>
              <a:buFont typeface="Arial"/>
              <a:buNone/>
            </a:pPr>
            <a:r>
              <a:rPr lang="iw-IL" sz="1200">
                <a:solidFill>
                  <a:schemeClr val="dk1"/>
                </a:solidFill>
                <a:latin typeface="Rubik"/>
                <a:ea typeface="Rubik"/>
                <a:cs typeface="Rubik"/>
                <a:sym typeface="Rubik"/>
              </a:rPr>
              <a:t>(כרטיס נטען/ דירקט, הוראת קבע)</a:t>
            </a:r>
            <a:endParaRPr sz="1200">
              <a:solidFill>
                <a:schemeClr val="dk1"/>
              </a:solidFill>
              <a:latin typeface="Rubik"/>
              <a:ea typeface="Rubik"/>
              <a:cs typeface="Rubik"/>
              <a:sym typeface="Rubik"/>
            </a:endParaRPr>
          </a:p>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7: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a:solidFill>
                  <a:schemeClr val="dk1"/>
                </a:solidFill>
                <a:latin typeface="Arial"/>
                <a:ea typeface="Arial"/>
                <a:cs typeface="Arial"/>
                <a:sym typeface="Arial"/>
              </a:rPr>
              <a:t>תרגיל: </a:t>
            </a:r>
            <a:r>
              <a:rPr lang="iw-IL" sz="1200">
                <a:solidFill>
                  <a:schemeClr val="dk1"/>
                </a:solidFill>
                <a:latin typeface="Arial"/>
                <a:ea typeface="Arial"/>
                <a:cs typeface="Arial"/>
                <a:sym typeface="Arial"/>
              </a:rPr>
              <a:t>לחלק את הכיתה לקבוצות ולכל קבוצה לתת "ערכת תרגיל" ובה ציר זמן וכרטיסיות עם אמצעי התשלום השונים.</a:t>
            </a:r>
            <a:endParaRPr sz="1200">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*מצורף בנספח 1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המשימה של התלמידים- לסדר את אמצעי התשלום השונים על גבי ציר הזמן ולהסביר: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מדוע יש צורך בציר זמן?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למה היה צורך בשינוי של אמצעי התשלום?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באיזה אופן השינוי באמצעי התשלום נבע מתוך צורך של בני אדם (מה היה הצורך?). </a:t>
            </a:r>
            <a:endParaRPr sz="1200">
              <a:solidFill>
                <a:schemeClr val="dk1"/>
              </a:solidFill>
              <a:latin typeface="Arial"/>
              <a:ea typeface="Arial"/>
              <a:cs typeface="Arial"/>
              <a:sym typeface="Arial"/>
            </a:endParaRPr>
          </a:p>
          <a:p>
            <a:pPr indent="0" lvl="0" marL="0" rtl="1" algn="r">
              <a:spcBef>
                <a:spcPts val="0"/>
              </a:spcBef>
              <a:spcAft>
                <a:spcPts val="0"/>
              </a:spcAft>
              <a:buNone/>
            </a:pPr>
            <a:r>
              <a:t/>
            </a:r>
            <a:endParaRPr/>
          </a:p>
        </p:txBody>
      </p:sp>
      <p:sp>
        <p:nvSpPr>
          <p:cNvPr id="133" name="Google Shape;133;p7: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8: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a:solidFill>
                  <a:schemeClr val="dk1"/>
                </a:solidFill>
                <a:latin typeface="Arial"/>
                <a:ea typeface="Arial"/>
                <a:cs typeface="Arial"/>
                <a:sym typeface="Arial"/>
              </a:rPr>
              <a:t>תרגיל: </a:t>
            </a:r>
            <a:r>
              <a:rPr lang="iw-IL" sz="1200">
                <a:solidFill>
                  <a:schemeClr val="dk1"/>
                </a:solidFill>
                <a:latin typeface="Arial"/>
                <a:ea typeface="Arial"/>
                <a:cs typeface="Arial"/>
                <a:sym typeface="Arial"/>
              </a:rPr>
              <a:t>לחלק את הכיתה לקבוצות ולכל קבוצה לתת "ערכת תרגיל" ובה ציר זמן וכרטיסיות עם אמצעי התשלום השונים.</a:t>
            </a:r>
            <a:endParaRPr sz="1200">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*מצורף בנספח 1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המשימה של התלמידים- לסדר את אמצעי התשלום השונים על גבי ציר הזמן ולהסביר: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מדוע יש צורך בציר זמן?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למה היה צורך בשינוי של אמצעי התשלום?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באיזה אופן השינוי באמצעי התשלום נבע מתוך צורך של בני אדם (מה היה הצורך?). </a:t>
            </a:r>
            <a:endParaRPr sz="1200">
              <a:solidFill>
                <a:schemeClr val="dk1"/>
              </a:solidFill>
              <a:latin typeface="Arial"/>
              <a:ea typeface="Arial"/>
              <a:cs typeface="Arial"/>
              <a:sym typeface="Arial"/>
            </a:endParaRPr>
          </a:p>
          <a:p>
            <a:pPr indent="0" lvl="0" marL="0" rtl="1" algn="r">
              <a:spcBef>
                <a:spcPts val="0"/>
              </a:spcBef>
              <a:spcAft>
                <a:spcPts val="0"/>
              </a:spcAft>
              <a:buNone/>
            </a:pPr>
            <a:r>
              <a:t/>
            </a:r>
            <a:endParaRPr/>
          </a:p>
        </p:txBody>
      </p:sp>
      <p:sp>
        <p:nvSpPr>
          <p:cNvPr id="140" name="Google Shape;140;p8: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9: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304800" lvl="0" marL="457200" rtl="1" algn="r">
              <a:lnSpc>
                <a:spcPct val="150000"/>
              </a:lnSpc>
              <a:spcBef>
                <a:spcPts val="0"/>
              </a:spcBef>
              <a:spcAft>
                <a:spcPts val="0"/>
              </a:spcAft>
              <a:buClr>
                <a:srgbClr val="1F1F1F"/>
              </a:buClr>
              <a:buSzPts val="1200"/>
              <a:buFont typeface="Rubik"/>
              <a:buAutoNum type="arabicPeriod"/>
            </a:pPr>
            <a:r>
              <a:rPr b="1" lang="iw-IL" sz="1200">
                <a:solidFill>
                  <a:srgbClr val="1F1F1F"/>
                </a:solidFill>
                <a:latin typeface="Rubik"/>
                <a:ea typeface="Rubik"/>
                <a:cs typeface="Rubik"/>
                <a:sym typeface="Rubik"/>
              </a:rPr>
              <a:t>סחר חליפין: החלפת מוצר במוצר. לדוגמה: כד חרס תמורת שק חיטה</a:t>
            </a:r>
            <a:br>
              <a:rPr b="1" lang="iw-IL" sz="1200">
                <a:solidFill>
                  <a:srgbClr val="1F1F1F"/>
                </a:solidFill>
                <a:latin typeface="Rubik"/>
                <a:ea typeface="Rubik"/>
                <a:cs typeface="Rubik"/>
                <a:sym typeface="Rubik"/>
              </a:rPr>
            </a:br>
            <a:r>
              <a:rPr lang="iw-IL" sz="1200">
                <a:solidFill>
                  <a:srgbClr val="1F1F1F"/>
                </a:solidFill>
                <a:latin typeface="Rubik"/>
                <a:ea typeface="Rubik"/>
                <a:cs typeface="Rubik"/>
                <a:sym typeface="Rubik"/>
              </a:rPr>
              <a:t>הבעיה- "כפילות הרצונות": כדי לבצע עסקה, עליי למצוא אדם שיש לו בדיוק את מה שאני צריך, ובו-בזמן שהוא ירצה בדיוק את מה שיש לי להציע (אני דייג ויש לי דג ואני רוצה נעליים אבל הסנדלר בכלל רוצה מלפפונים שאין לי). בנוסף, קיימת בעיית החלוקה (איך מחליפים פרה תמורת כיכר לחם מבלי "לבזבז" את כל הפרה?) ובעיית ההשתמרות (סחורות רבות, כמו מזון, נרקבות עם הזמן).</a:t>
            </a:r>
            <a:endParaRPr/>
          </a:p>
          <a:p>
            <a:pPr indent="0" lvl="0" marL="457200" rtl="1" algn="r">
              <a:lnSpc>
                <a:spcPct val="150000"/>
              </a:lnSpc>
              <a:spcBef>
                <a:spcPts val="0"/>
              </a:spcBef>
              <a:spcAft>
                <a:spcPts val="0"/>
              </a:spcAft>
              <a:buClr>
                <a:srgbClr val="1F1F1F"/>
              </a:buClr>
              <a:buSzPts val="1200"/>
              <a:buFont typeface="Rubik"/>
              <a:buNone/>
            </a:pPr>
            <a:r>
              <a:rPr lang="iw-IL" sz="1200">
                <a:solidFill>
                  <a:srgbClr val="1F1F1F"/>
                </a:solidFill>
                <a:latin typeface="Rubik"/>
                <a:ea typeface="Rubik"/>
                <a:cs typeface="Rubik"/>
                <a:sym typeface="Rubik"/>
              </a:rPr>
              <a:t>הפתרון: "כסף סחורה" – משהו שכולם תמיד רוצים (כמו מלח או זהב).</a:t>
            </a:r>
            <a:endParaRPr/>
          </a:p>
          <a:p>
            <a:pPr indent="0" lvl="0" marL="0" rtl="0" algn="l">
              <a:spcBef>
                <a:spcPts val="0"/>
              </a:spcBef>
              <a:spcAft>
                <a:spcPts val="0"/>
              </a:spcAft>
              <a:buClr>
                <a:schemeClr val="dk1"/>
              </a:buClr>
              <a:buSzPts val="1200"/>
              <a:buFont typeface="Arial"/>
              <a:buNone/>
            </a:pPr>
            <a:r>
              <a:t/>
            </a:r>
            <a:endParaRPr/>
          </a:p>
          <a:p>
            <a:pPr indent="0" lvl="0" marL="0" rtl="1" algn="r">
              <a:spcBef>
                <a:spcPts val="0"/>
              </a:spcBef>
              <a:spcAft>
                <a:spcPts val="0"/>
              </a:spcAft>
              <a:buNone/>
            </a:pPr>
            <a:r>
              <a:t/>
            </a:r>
            <a:endParaRPr/>
          </a:p>
        </p:txBody>
      </p:sp>
      <p:sp>
        <p:nvSpPr>
          <p:cNvPr id="147" name="Google Shape;147;p9: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4" name="Google Shape;154;p10: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1F1F1F"/>
              </a:buClr>
              <a:buSzPts val="1200"/>
              <a:buFont typeface="Rubik"/>
              <a:buNone/>
            </a:pPr>
            <a:r>
              <a:rPr b="1" lang="iw-IL" sz="1200">
                <a:solidFill>
                  <a:srgbClr val="1F1F1F"/>
                </a:solidFill>
                <a:latin typeface="Rubik"/>
                <a:ea typeface="Rubik"/>
                <a:cs typeface="Rubik"/>
                <a:sym typeface="Rubik"/>
              </a:rPr>
              <a:t>כסף סחורה:</a:t>
            </a:r>
            <a:r>
              <a:rPr lang="iw-IL" sz="1200">
                <a:solidFill>
                  <a:srgbClr val="1F1F1F"/>
                </a:solidFill>
                <a:latin typeface="Rubik"/>
                <a:ea typeface="Rubik"/>
                <a:cs typeface="Rubik"/>
                <a:sym typeface="Rubik"/>
              </a:rPr>
              <a:t> שימוש בחפצים בעלי ערך פנימי מוסכם על כולם (צדפים, מלח, בקר, מתכות יקרות).</a:t>
            </a:r>
            <a:br>
              <a:rPr lang="iw-IL" sz="1200">
                <a:solidFill>
                  <a:srgbClr val="1F1F1F"/>
                </a:solidFill>
                <a:latin typeface="Rubik"/>
                <a:ea typeface="Rubik"/>
                <a:cs typeface="Rubik"/>
                <a:sym typeface="Rubik"/>
              </a:rPr>
            </a:br>
            <a:r>
              <a:rPr b="1" lang="iw-IL" sz="1200">
                <a:solidFill>
                  <a:srgbClr val="1F1F1F"/>
                </a:solidFill>
                <a:latin typeface="Rubik"/>
                <a:ea typeface="Rubik"/>
                <a:cs typeface="Rubik"/>
                <a:sym typeface="Rubik"/>
              </a:rPr>
              <a:t>הבעיה – סרבול, ניידות וחוסר אחידות:</a:t>
            </a:r>
            <a:r>
              <a:rPr lang="iw-IL" sz="1200">
                <a:solidFill>
                  <a:srgbClr val="1F1F1F"/>
                </a:solidFill>
                <a:latin typeface="Rubik"/>
                <a:ea typeface="Rubik"/>
                <a:cs typeface="Rubik"/>
                <a:sym typeface="Rubik"/>
              </a:rPr>
              <a:t> קשה ויקר לסחוב שקי מלח או מטילי זהב כבדים למרחקים. כמו כן, לא כל "יחידת סחורה" שווה לאחרת (לא כל הצדפים זהים), וקשה לאמת את איכות החומר בכל פעם מחדש (למשל, האם הזהב טהור?).</a:t>
            </a:r>
            <a:br>
              <a:rPr lang="iw-IL" sz="1200">
                <a:solidFill>
                  <a:srgbClr val="1F1F1F"/>
                </a:solidFill>
                <a:latin typeface="Rubik"/>
                <a:ea typeface="Rubik"/>
                <a:cs typeface="Rubik"/>
                <a:sym typeface="Rubik"/>
              </a:rPr>
            </a:br>
            <a:r>
              <a:rPr lang="iw-IL" sz="1200">
                <a:solidFill>
                  <a:srgbClr val="1F1F1F"/>
                </a:solidFill>
                <a:latin typeface="Rubik"/>
                <a:ea typeface="Rubik"/>
                <a:cs typeface="Rubik"/>
                <a:sym typeface="Rubik"/>
              </a:rPr>
              <a:t>הפתרון: "שטרות ומטבעות"– נייר קל שמייצג ערך.</a:t>
            </a:r>
            <a:endParaRPr/>
          </a:p>
          <a:p>
            <a:pPr indent="0" lvl="0" marL="0" rtl="1" algn="r">
              <a:spcBef>
                <a:spcPts val="0"/>
              </a:spcBef>
              <a:spcAft>
                <a:spcPts val="0"/>
              </a:spcAft>
              <a:buNone/>
            </a:pPr>
            <a:r>
              <a:t/>
            </a:r>
            <a:endParaRPr/>
          </a:p>
        </p:txBody>
      </p:sp>
      <p:sp>
        <p:nvSpPr>
          <p:cNvPr id="155" name="Google Shape;155;p10: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p11: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304800" lvl="0" marL="457200" rtl="1" algn="r">
              <a:lnSpc>
                <a:spcPct val="150000"/>
              </a:lnSpc>
              <a:spcBef>
                <a:spcPts val="0"/>
              </a:spcBef>
              <a:spcAft>
                <a:spcPts val="0"/>
              </a:spcAft>
              <a:buClr>
                <a:srgbClr val="1F1F1F"/>
              </a:buClr>
              <a:buSzPts val="1200"/>
              <a:buFont typeface="Rubik"/>
              <a:buAutoNum type="arabicPeriod"/>
            </a:pPr>
            <a:r>
              <a:rPr b="1" lang="iw-IL" sz="1200">
                <a:solidFill>
                  <a:srgbClr val="1F1F1F"/>
                </a:solidFill>
                <a:latin typeface="Rubik"/>
                <a:ea typeface="Rubik"/>
                <a:cs typeface="Rubik"/>
                <a:sym typeface="Rubik"/>
              </a:rPr>
              <a:t>מטבעות ושטרות:</a:t>
            </a:r>
            <a:r>
              <a:rPr lang="iw-IL" sz="1200">
                <a:solidFill>
                  <a:srgbClr val="1F1F1F"/>
                </a:solidFill>
                <a:latin typeface="Rubik"/>
                <a:ea typeface="Rubik"/>
                <a:cs typeface="Rubik"/>
                <a:sym typeface="Rubik"/>
              </a:rPr>
              <a:t> מעבר לכסף שאין לו ערך כחומר (הנייר עצמו חסר ערך), אלא ערך שנקבע מכוח החוק והאמון בשלטון המנפיק.</a:t>
            </a:r>
            <a:br>
              <a:rPr lang="iw-IL" sz="1200">
                <a:solidFill>
                  <a:srgbClr val="1F1F1F"/>
                </a:solidFill>
                <a:latin typeface="Rubik"/>
                <a:ea typeface="Rubik"/>
                <a:cs typeface="Rubik"/>
                <a:sym typeface="Rubik"/>
              </a:rPr>
            </a:br>
            <a:r>
              <a:rPr b="1" lang="iw-IL" sz="1200">
                <a:solidFill>
                  <a:srgbClr val="1F1F1F"/>
                </a:solidFill>
                <a:latin typeface="Rubik"/>
                <a:ea typeface="Rubik"/>
                <a:cs typeface="Rubik"/>
                <a:sym typeface="Rubik"/>
              </a:rPr>
              <a:t>הבעיה- סיכון פיזי ומוגבלות בעסקאות גדולות:</a:t>
            </a:r>
            <a:r>
              <a:rPr lang="iw-IL" sz="1200">
                <a:solidFill>
                  <a:srgbClr val="1F1F1F"/>
                </a:solidFill>
                <a:latin typeface="Rubik"/>
                <a:ea typeface="Rubik"/>
                <a:cs typeface="Rubik"/>
                <a:sym typeface="Rubik"/>
              </a:rPr>
              <a:t> החזקת סכומי כסף גדולים במזומן חושפת את בעליהם לסכנת גניבה, שריפה או אובדן. בנוסף, בעולם המודרני, העברת מזומן פיזי בין מדינות או בעסקאות רחוקות היא איטית, יקרה ומסורבלת מאוד מבחינה לוגיסטית.</a:t>
            </a:r>
            <a:endParaRPr/>
          </a:p>
          <a:p>
            <a:pPr indent="0" lvl="0" marL="457200" rtl="1" algn="r">
              <a:lnSpc>
                <a:spcPct val="150000"/>
              </a:lnSpc>
              <a:spcBef>
                <a:spcPts val="0"/>
              </a:spcBef>
              <a:spcAft>
                <a:spcPts val="0"/>
              </a:spcAft>
              <a:buClr>
                <a:srgbClr val="1F1F1F"/>
              </a:buClr>
              <a:buSzPts val="1200"/>
              <a:buFont typeface="Rubik"/>
              <a:buNone/>
            </a:pPr>
            <a:r>
              <a:rPr lang="iw-IL" sz="1200">
                <a:solidFill>
                  <a:srgbClr val="1F1F1F"/>
                </a:solidFill>
                <a:latin typeface="Rubik"/>
                <a:ea typeface="Rubik"/>
                <a:cs typeface="Rubik"/>
                <a:sym typeface="Rubik"/>
              </a:rPr>
              <a:t>הפתרון: "כסף דיגיטלי" (בנקים ואשראי) – מספרים שעוברים בחוטים.</a:t>
            </a:r>
            <a:endParaRPr/>
          </a:p>
          <a:p>
            <a:pPr indent="0" lvl="0" marL="0" rtl="1" algn="r">
              <a:spcBef>
                <a:spcPts val="0"/>
              </a:spcBef>
              <a:spcAft>
                <a:spcPts val="0"/>
              </a:spcAft>
              <a:buNone/>
            </a:pPr>
            <a:r>
              <a:t/>
            </a:r>
            <a:endParaRPr/>
          </a:p>
        </p:txBody>
      </p:sp>
      <p:sp>
        <p:nvSpPr>
          <p:cNvPr id="163" name="Google Shape;163;p11: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12: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304800" lvl="0" marL="457200" rtl="1" algn="r">
              <a:lnSpc>
                <a:spcPct val="150000"/>
              </a:lnSpc>
              <a:spcBef>
                <a:spcPts val="0"/>
              </a:spcBef>
              <a:spcAft>
                <a:spcPts val="0"/>
              </a:spcAft>
              <a:buClr>
                <a:srgbClr val="1F1F1F"/>
              </a:buClr>
              <a:buSzPts val="1200"/>
              <a:buFont typeface="Rubik"/>
              <a:buAutoNum type="arabicPeriod"/>
            </a:pPr>
            <a:r>
              <a:rPr b="1" lang="iw-IL" sz="1200">
                <a:solidFill>
                  <a:srgbClr val="1F1F1F"/>
                </a:solidFill>
                <a:latin typeface="Rubik"/>
                <a:ea typeface="Rubik"/>
                <a:cs typeface="Rubik"/>
                <a:sym typeface="Rubik"/>
              </a:rPr>
              <a:t>כסף דיגיטלי ורישומים בנקאיים:</a:t>
            </a:r>
            <a:r>
              <a:rPr lang="iw-IL" sz="1200">
                <a:solidFill>
                  <a:srgbClr val="1F1F1F"/>
                </a:solidFill>
                <a:latin typeface="Rubik"/>
                <a:ea typeface="Rubik"/>
                <a:cs typeface="Rubik"/>
                <a:sym typeface="Rubik"/>
              </a:rPr>
              <a:t> הכסף הופך למספר בשרתים של גופים פיננסיים (בנקים, חברות אשראי).</a:t>
            </a:r>
            <a:br>
              <a:rPr lang="iw-IL" sz="1200">
                <a:solidFill>
                  <a:srgbClr val="1F1F1F"/>
                </a:solidFill>
                <a:latin typeface="Rubik"/>
                <a:ea typeface="Rubik"/>
                <a:cs typeface="Rubik"/>
                <a:sym typeface="Rubik"/>
              </a:rPr>
            </a:br>
            <a:r>
              <a:rPr b="1" lang="iw-IL" sz="1200">
                <a:solidFill>
                  <a:srgbClr val="1F1F1F"/>
                </a:solidFill>
                <a:latin typeface="Rubik"/>
                <a:ea typeface="Rubik"/>
                <a:cs typeface="Rubik"/>
                <a:sym typeface="Rubik"/>
              </a:rPr>
              <a:t>הבעיה- ריכוזיות וחוסר פרטיות:</a:t>
            </a:r>
            <a:r>
              <a:rPr lang="iw-IL" sz="1200">
                <a:solidFill>
                  <a:srgbClr val="1F1F1F"/>
                </a:solidFill>
                <a:latin typeface="Rubik"/>
                <a:ea typeface="Rubik"/>
                <a:cs typeface="Rubik"/>
                <a:sym typeface="Rubik"/>
              </a:rPr>
              <a:t> כל פעולה כספית תלויה ב"צד שלישי" (הבנק) שיכול לחסום את החשבון, לגבות עמלות או לקרוס. בנוסף, המידע על כל רכישה נשמר במאגרי מידע, מה שמעורר חששות בנוגע לפרטיות המשתמש.</a:t>
            </a:r>
            <a:endParaRPr/>
          </a:p>
          <a:p>
            <a:pPr indent="0" lvl="0" marL="457200" rtl="1" algn="r">
              <a:lnSpc>
                <a:spcPct val="150000"/>
              </a:lnSpc>
              <a:spcBef>
                <a:spcPts val="0"/>
              </a:spcBef>
              <a:spcAft>
                <a:spcPts val="0"/>
              </a:spcAft>
              <a:buClr>
                <a:srgbClr val="1F1F1F"/>
              </a:buClr>
              <a:buSzPts val="1200"/>
              <a:buFont typeface="Rubik"/>
              <a:buNone/>
            </a:pPr>
            <a:r>
              <a:rPr lang="iw-IL" sz="1200">
                <a:solidFill>
                  <a:srgbClr val="1F1F1F"/>
                </a:solidFill>
                <a:latin typeface="Rubik"/>
                <a:ea typeface="Rubik"/>
                <a:cs typeface="Rubik"/>
                <a:sym typeface="Rubik"/>
              </a:rPr>
              <a:t>הפתרון: "קריפטו"– כסף ללא בנק מרכזי.</a:t>
            </a:r>
            <a:endParaRPr/>
          </a:p>
          <a:p>
            <a:pPr indent="0" lvl="0" marL="0" rtl="0" algn="l">
              <a:spcBef>
                <a:spcPts val="0"/>
              </a:spcBef>
              <a:spcAft>
                <a:spcPts val="0"/>
              </a:spcAft>
              <a:buClr>
                <a:schemeClr val="dk1"/>
              </a:buClr>
              <a:buSzPts val="1200"/>
              <a:buFont typeface="Arial"/>
              <a:buNone/>
            </a:pPr>
            <a:r>
              <a:t/>
            </a:r>
            <a:endParaRPr/>
          </a:p>
          <a:p>
            <a:pPr indent="0" lvl="0" marL="0" rtl="1" algn="r">
              <a:spcBef>
                <a:spcPts val="0"/>
              </a:spcBef>
              <a:spcAft>
                <a:spcPts val="0"/>
              </a:spcAft>
              <a:buNone/>
            </a:pPr>
            <a:r>
              <a:t/>
            </a:r>
            <a:endParaRPr/>
          </a:p>
        </p:txBody>
      </p:sp>
      <p:sp>
        <p:nvSpPr>
          <p:cNvPr id="171" name="Google Shape;171;p12: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p13: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304800" lvl="0" marL="457200" rtl="1" algn="r">
              <a:lnSpc>
                <a:spcPct val="150000"/>
              </a:lnSpc>
              <a:spcBef>
                <a:spcPts val="0"/>
              </a:spcBef>
              <a:spcAft>
                <a:spcPts val="0"/>
              </a:spcAft>
              <a:buClr>
                <a:srgbClr val="1F1F1F"/>
              </a:buClr>
              <a:buSzPts val="1200"/>
              <a:buFont typeface="Rubik"/>
              <a:buAutoNum type="arabicPeriod"/>
            </a:pPr>
            <a:r>
              <a:rPr b="1" lang="iw-IL" sz="1200">
                <a:solidFill>
                  <a:srgbClr val="1F1F1F"/>
                </a:solidFill>
                <a:latin typeface="Rubik"/>
                <a:ea typeface="Rubik"/>
                <a:cs typeface="Rubik"/>
                <a:sym typeface="Rubik"/>
              </a:rPr>
              <a:t>מטבעות דיגיטליים (קריפטו):</a:t>
            </a:r>
            <a:r>
              <a:rPr lang="iw-IL" sz="1200">
                <a:solidFill>
                  <a:srgbClr val="1F1F1F"/>
                </a:solidFill>
                <a:latin typeface="Rubik"/>
                <a:ea typeface="Rubik"/>
                <a:cs typeface="Rubik"/>
                <a:sym typeface="Rubik"/>
              </a:rPr>
              <a:t> מטבעות המבוססים על קוד מתמטי (בלוקצ"יין) ללא צורך בגורם מרכזי (בנק). במטרה לפתור את בעיית הריכוזיות על ידי יצירת מערכת שקופה, מאובטחת וחסינה מפני התערבות של שלטון או גוף בנקאי יחיד.</a:t>
            </a:r>
            <a:br>
              <a:rPr lang="iw-IL" sz="1200">
                <a:solidFill>
                  <a:srgbClr val="1F1F1F"/>
                </a:solidFill>
                <a:latin typeface="Rubik"/>
                <a:ea typeface="Rubik"/>
                <a:cs typeface="Rubik"/>
                <a:sym typeface="Rubik"/>
              </a:rPr>
            </a:br>
            <a:r>
              <a:rPr b="1" lang="iw-IL" sz="1200">
                <a:solidFill>
                  <a:srgbClr val="1F1F1F"/>
                </a:solidFill>
                <a:latin typeface="Rubik"/>
                <a:ea typeface="Rubik"/>
                <a:cs typeface="Rubik"/>
                <a:sym typeface="Rubik"/>
              </a:rPr>
              <a:t>הבעיה- אין גוף ממוסד מפקח</a:t>
            </a:r>
            <a:r>
              <a:rPr lang="iw-IL" sz="1200">
                <a:solidFill>
                  <a:srgbClr val="1F1F1F"/>
                </a:solidFill>
                <a:latin typeface="Rubik"/>
                <a:ea typeface="Rubik"/>
                <a:cs typeface="Rubik"/>
                <a:sym typeface="Rubik"/>
              </a:rPr>
              <a:t> ומארגן שיעזור אם הסיסמה אובדת או שהכסף נגנב, והאנונימיות שלו מנוצלת בקלות לפשיעה והלבנת הון. הערך שלו משתנה בצורה קיצונית ולא צפויה, והייצור שלו צורך כמות אדירה של חשמל שפוגעת בסביבה.</a:t>
            </a:r>
            <a:endParaRPr/>
          </a:p>
          <a:p>
            <a:pPr indent="0" lvl="0" marL="457200" rtl="1" algn="r">
              <a:lnSpc>
                <a:spcPct val="150000"/>
              </a:lnSpc>
              <a:spcBef>
                <a:spcPts val="0"/>
              </a:spcBef>
              <a:spcAft>
                <a:spcPts val="0"/>
              </a:spcAft>
              <a:buClr>
                <a:schemeClr val="dk1"/>
              </a:buClr>
              <a:buSzPts val="1100"/>
              <a:buFont typeface="Arial"/>
              <a:buNone/>
            </a:pPr>
            <a:r>
              <a:rPr b="1" i="1" lang="iw-IL" sz="1200">
                <a:solidFill>
                  <a:srgbClr val="1F1F1F"/>
                </a:solidFill>
                <a:latin typeface="Rubik"/>
                <a:ea typeface="Rubik"/>
                <a:cs typeface="Rubik"/>
                <a:sym typeface="Rubik"/>
              </a:rPr>
              <a:t>*הרחבה בנושא קריפטו בשיעור נפרד בכיתה י'</a:t>
            </a:r>
            <a:endParaRPr/>
          </a:p>
          <a:p>
            <a:pPr indent="0" lvl="0" marL="0" rtl="1" algn="r">
              <a:spcBef>
                <a:spcPts val="0"/>
              </a:spcBef>
              <a:spcAft>
                <a:spcPts val="0"/>
              </a:spcAft>
              <a:buNone/>
            </a:pPr>
            <a:r>
              <a:t/>
            </a:r>
            <a:endParaRPr/>
          </a:p>
        </p:txBody>
      </p:sp>
      <p:sp>
        <p:nvSpPr>
          <p:cNvPr id="179" name="Google Shape;179;p13: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4: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1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5: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6: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7: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8" name="Google Shape;218;p18: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https://www.youtube.com/watch?v=Z9HARUlP5FU</a:t>
            </a:r>
            <a:endParaRPr/>
          </a:p>
        </p:txBody>
      </p:sp>
      <p:sp>
        <p:nvSpPr>
          <p:cNvPr id="219" name="Google Shape;219;p18: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9: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p1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2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20: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https://www.youtube.com/watch?v=xyfL8F1PozU</a:t>
            </a:r>
            <a:endParaRPr/>
          </a:p>
        </p:txBody>
      </p:sp>
      <p:sp>
        <p:nvSpPr>
          <p:cNvPr id="236" name="Google Shape;236;p20: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2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21: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דוגמה:</a:t>
            </a:r>
            <a:endParaRPr/>
          </a:p>
          <a:p>
            <a:pPr indent="0" lvl="0" marL="0" rtl="1" algn="r">
              <a:spcBef>
                <a:spcPts val="0"/>
              </a:spcBef>
              <a:spcAft>
                <a:spcPts val="0"/>
              </a:spcAft>
              <a:buNone/>
            </a:pPr>
            <a:r>
              <a:rPr lang="iw-IL"/>
              <a:t>אם בכרטיס האשראי יש מסגרת של 10,000 ₪.</a:t>
            </a:r>
            <a:endParaRPr/>
          </a:p>
          <a:p>
            <a:pPr indent="0" lvl="0" marL="0" rtl="1" algn="r">
              <a:spcBef>
                <a:spcPts val="0"/>
              </a:spcBef>
              <a:spcAft>
                <a:spcPts val="0"/>
              </a:spcAft>
              <a:buNone/>
            </a:pPr>
            <a:r>
              <a:rPr lang="iw-IL"/>
              <a:t>קנינו מחשב ב- 3000 ₪ ב- 10 תשלומים של 300 ₪ כל אחד. כל ה- 3000 ₪ יורדים מהמסגרת מיד. </a:t>
            </a:r>
            <a:endParaRPr/>
          </a:p>
          <a:p>
            <a:pPr indent="0" lvl="0" marL="0" rtl="1" algn="r">
              <a:spcBef>
                <a:spcPts val="0"/>
              </a:spcBef>
              <a:spcAft>
                <a:spcPts val="0"/>
              </a:spcAft>
              <a:buNone/>
            </a:pPr>
            <a:r>
              <a:rPr lang="iw-IL"/>
              <a:t>המשמעות: נותר 7000 ₪ פנויים לשאר החודש, למרות שחוייבנו רק ב- 300 ₪ בפועל.</a:t>
            </a:r>
            <a:endParaRPr/>
          </a:p>
          <a:p>
            <a:pPr indent="0" lvl="0" marL="0" rtl="1" algn="r">
              <a:spcBef>
                <a:spcPts val="0"/>
              </a:spcBef>
              <a:spcAft>
                <a:spcPts val="0"/>
              </a:spcAft>
              <a:buNone/>
            </a:pPr>
            <a:r>
              <a:rPr lang="iw-IL"/>
              <a:t>בכל חודש נשלם עוד 300 ₪ והם "יפתחו" 300 ₪ נוספים במסגרת האשראי לשימוש. </a:t>
            </a:r>
            <a:endParaRPr/>
          </a:p>
        </p:txBody>
      </p:sp>
      <p:sp>
        <p:nvSpPr>
          <p:cNvPr id="245" name="Google Shape;245;p21: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2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22: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253" name="Google Shape;253;p22: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23: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a:solidFill>
                  <a:schemeClr val="dk1"/>
                </a:solidFill>
                <a:latin typeface="Arial"/>
                <a:ea typeface="Arial"/>
                <a:cs typeface="Arial"/>
                <a:sym typeface="Arial"/>
              </a:rPr>
              <a:t>הגדרה:</a:t>
            </a:r>
            <a:r>
              <a:rPr lang="iw-IL" sz="1200">
                <a:solidFill>
                  <a:schemeClr val="dk1"/>
                </a:solidFill>
                <a:latin typeface="Arial"/>
                <a:ea typeface="Arial"/>
                <a:cs typeface="Arial"/>
                <a:sym typeface="Arial"/>
              </a:rPr>
              <a:t> הוראה לבנק להעביר יתרה מחשבון לחשבון.</a:t>
            </a:r>
            <a:endParaRPr sz="1200">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העברה רגילה:</a:t>
            </a:r>
            <a:r>
              <a:rPr lang="iw-IL" sz="1200">
                <a:solidFill>
                  <a:schemeClr val="dk1"/>
                </a:solidFill>
                <a:latin typeface="Arial"/>
                <a:ea typeface="Arial"/>
                <a:cs typeface="Arial"/>
                <a:sym typeface="Arial"/>
              </a:rPr>
              <a:t> אורכת כיום עסקים אחד, וניתנת לביטול/עיכוב במקרים של תקלה או הוראת המעביר לפני סגירת יום המסחר.</a:t>
            </a:r>
            <a:endParaRPr sz="1200">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העברת זהב (RTGS)</a:t>
            </a:r>
            <a:r>
              <a:rPr lang="iw-IL" sz="1200">
                <a:solidFill>
                  <a:schemeClr val="dk1"/>
                </a:solidFill>
                <a:latin typeface="Arial"/>
                <a:ea typeface="Arial"/>
                <a:cs typeface="Arial"/>
                <a:sym typeface="Arial"/>
              </a:rPr>
              <a:t>: העברה בזמן אמת, סופית ובלתי הפיכה! ברגע שבוצעה – הכסף בחשבון המקבל באופן מיידי ולא ניתן לבטלה כלל.</a:t>
            </a:r>
            <a:endParaRPr sz="1200">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הוראת קבע:</a:t>
            </a:r>
            <a:r>
              <a:rPr lang="iw-IL" sz="1200">
                <a:solidFill>
                  <a:schemeClr val="dk1"/>
                </a:solidFill>
                <a:latin typeface="Arial"/>
                <a:ea typeface="Arial"/>
                <a:cs typeface="Arial"/>
                <a:sym typeface="Arial"/>
              </a:rPr>
              <a:t> אישור מראש לבנק למשוך סכום קבוע/משתנה במועדים קבועים לטובת גוף מסוים (בית ספר, קופת חולים, חוגים, חשבון חשמל).</a:t>
            </a:r>
            <a:endParaRPr sz="1200">
              <a:solidFill>
                <a:schemeClr val="dk1"/>
              </a:solidFill>
              <a:latin typeface="Arial"/>
              <a:ea typeface="Arial"/>
              <a:cs typeface="Arial"/>
              <a:sym typeface="Arial"/>
            </a:endParaRPr>
          </a:p>
          <a:p>
            <a:pPr indent="0" lvl="0" marL="0" rtl="1" algn="r">
              <a:spcBef>
                <a:spcPts val="0"/>
              </a:spcBef>
              <a:spcAft>
                <a:spcPts val="0"/>
              </a:spcAft>
              <a:buNone/>
            </a:pPr>
            <a:r>
              <a:t/>
            </a:r>
            <a:endParaRPr/>
          </a:p>
        </p:txBody>
      </p:sp>
      <p:sp>
        <p:nvSpPr>
          <p:cNvPr id="263" name="Google Shape;263;p23: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4: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p2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2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p25: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סרטון </a:t>
            </a:r>
            <a:r>
              <a:rPr lang="iw-IL"/>
              <a:t>ארנק הדיגיטלי: https://youtu.be/bEwxPsPb06Q?si=imcF5z0UtDu1VkKQ</a:t>
            </a:r>
            <a:endParaRPr/>
          </a:p>
        </p:txBody>
      </p:sp>
      <p:sp>
        <p:nvSpPr>
          <p:cNvPr id="281" name="Google Shape;281;p25: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6: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2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7: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7" name="Google Shape;297;p2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8: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2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9: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5" name="Google Shape;315;p2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30: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3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3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31: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lnSpc>
                <a:spcPct val="150000"/>
              </a:lnSpc>
              <a:spcBef>
                <a:spcPts val="0"/>
              </a:spcBef>
              <a:spcAft>
                <a:spcPts val="0"/>
              </a:spcAft>
              <a:buClr>
                <a:schemeClr val="dk1"/>
              </a:buClr>
              <a:buSzPts val="1100"/>
              <a:buFont typeface="Arial"/>
              <a:buNone/>
            </a:pPr>
            <a:r>
              <a:rPr b="1" lang="iw-IL" sz="1200" u="sng">
                <a:solidFill>
                  <a:schemeClr val="dk1"/>
                </a:solidFill>
                <a:latin typeface="Rubik"/>
                <a:ea typeface="Rubik"/>
                <a:cs typeface="Rubik"/>
                <a:sym typeface="Rubik"/>
              </a:rPr>
              <a:t>*פירוט התרחישים והתשובות במערך השיעור</a:t>
            </a:r>
            <a:endParaRPr/>
          </a:p>
          <a:p>
            <a:pPr indent="0" lvl="0" marL="0" rtl="1" algn="r">
              <a:lnSpc>
                <a:spcPct val="150000"/>
              </a:lnSpc>
              <a:spcBef>
                <a:spcPts val="0"/>
              </a:spcBef>
              <a:spcAft>
                <a:spcPts val="0"/>
              </a:spcAft>
              <a:buClr>
                <a:schemeClr val="dk1"/>
              </a:buClr>
              <a:buSzPts val="1100"/>
              <a:buFont typeface="Arial"/>
              <a:buNone/>
            </a:pPr>
            <a:r>
              <a:rPr lang="iw-IL" sz="1200">
                <a:solidFill>
                  <a:schemeClr val="dk1"/>
                </a:solidFill>
                <a:latin typeface="Rubik"/>
                <a:ea typeface="Rubik"/>
                <a:cs typeface="Rubik"/>
                <a:sym typeface="Rubik"/>
              </a:rPr>
              <a:t>עבור כל תרחיש תלמיד אחד בא לקדמת הכיתה ובוחר וכל השאר מצביעים "בעד" או נגד" ומנמקים את בחירתם</a:t>
            </a:r>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200"/>
              <a:buFont typeface="Arial"/>
              <a:buNone/>
            </a:pPr>
            <a:r>
              <a:t/>
            </a:r>
            <a:endParaRPr/>
          </a:p>
          <a:p>
            <a:pPr indent="0" lvl="0" marL="0" rtl="1" algn="r">
              <a:spcBef>
                <a:spcPts val="0"/>
              </a:spcBef>
              <a:spcAft>
                <a:spcPts val="0"/>
              </a:spcAft>
              <a:buNone/>
            </a:pPr>
            <a:r>
              <a:t/>
            </a:r>
            <a:endParaRPr/>
          </a:p>
        </p:txBody>
      </p:sp>
      <p:sp>
        <p:nvSpPr>
          <p:cNvPr id="331" name="Google Shape;331;p31: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3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0" name="Google Shape;340;p32: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341" name="Google Shape;341;p32: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3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5" name="Google Shape;355;p33: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356" name="Google Shape;356;p33: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p34: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371" name="Google Shape;371;p34: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5" name="Google Shape;385;p35: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386" name="Google Shape;386;p35: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36: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401" name="Google Shape;401;p36: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37: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416" name="Google Shape;416;p37: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3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0" name="Google Shape;430;p38: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431" name="Google Shape;431;p38: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39: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5" name="Google Shape;445;p39: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446" name="Google Shape;446;p39: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40: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p40: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461" name="Google Shape;461;p40: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1: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p41: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476" name="Google Shape;476;p41: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42: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42: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a:solidFill>
                  <a:schemeClr val="dk1"/>
                </a:solidFill>
                <a:latin typeface="Arial"/>
                <a:ea typeface="Arial"/>
                <a:cs typeface="Arial"/>
                <a:sym typeface="Arial"/>
              </a:rPr>
              <a:t>תרגיל: </a:t>
            </a:r>
            <a:endParaRPr sz="1200">
              <a:solidFill>
                <a:schemeClr val="dk1"/>
              </a:solidFill>
              <a:latin typeface="Arial"/>
              <a:ea typeface="Arial"/>
              <a:cs typeface="Arial"/>
              <a:sym typeface="Arial"/>
            </a:endParaRPr>
          </a:p>
          <a:p>
            <a:pPr indent="0" lvl="1" marL="457200" rtl="1" algn="r">
              <a:spcBef>
                <a:spcPts val="0"/>
              </a:spcBef>
              <a:spcAft>
                <a:spcPts val="0"/>
              </a:spcAft>
              <a:buNone/>
            </a:pPr>
            <a:r>
              <a:rPr lang="iw-IL" sz="1200">
                <a:solidFill>
                  <a:schemeClr val="dk1"/>
                </a:solidFill>
                <a:latin typeface="Arial"/>
                <a:ea typeface="Arial"/>
                <a:cs typeface="Arial"/>
                <a:sym typeface="Arial"/>
              </a:rPr>
              <a:t>לבקש מהתלמידים לשתף איזה מוצרים מטופשים הם קנו לאחרונה באליאקספרס ודומיו וכמה המוצר עלה. האם השתמשו בו? מה עלה בגורלו?</a:t>
            </a:r>
            <a:endParaRPr sz="1200">
              <a:solidFill>
                <a:schemeClr val="dk1"/>
              </a:solidFill>
              <a:latin typeface="Arial"/>
              <a:ea typeface="Arial"/>
              <a:cs typeface="Arial"/>
              <a:sym typeface="Arial"/>
            </a:endParaRPr>
          </a:p>
          <a:p>
            <a:pPr indent="0" lvl="1" marL="457200" rtl="1" algn="r">
              <a:spcBef>
                <a:spcPts val="0"/>
              </a:spcBef>
              <a:spcAft>
                <a:spcPts val="0"/>
              </a:spcAft>
              <a:buNone/>
            </a:pPr>
            <a:r>
              <a:rPr lang="iw-IL" sz="1200">
                <a:solidFill>
                  <a:schemeClr val="dk1"/>
                </a:solidFill>
                <a:latin typeface="Arial"/>
                <a:ea typeface="Arial"/>
                <a:cs typeface="Arial"/>
                <a:sym typeface="Arial"/>
              </a:rPr>
              <a:t>לבקש מאחד התלמידים מטבע של 5 או 10 ₪ ואז להגיד שלא מחזירים.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איך התלמידים מגיבים?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למה הם היו מוכנים לקנות מוצרים שאין בהם שימוש ביותר כסף אבל לתת מטבע של 5 ₪ כואב להם? </a:t>
            </a:r>
            <a:endParaRPr sz="1200">
              <a:solidFill>
                <a:schemeClr val="dk1"/>
              </a:solidFill>
              <a:latin typeface="Arial"/>
              <a:ea typeface="Arial"/>
              <a:cs typeface="Arial"/>
              <a:sym typeface="Arial"/>
            </a:endParaRPr>
          </a:p>
          <a:p>
            <a:pPr indent="0" lvl="0" marL="0" rtl="1" algn="r">
              <a:spcBef>
                <a:spcPts val="0"/>
              </a:spcBef>
              <a:spcAft>
                <a:spcPts val="0"/>
              </a:spcAft>
              <a:buNone/>
            </a:pPr>
            <a:r>
              <a:t/>
            </a:r>
            <a:endParaRPr/>
          </a:p>
        </p:txBody>
      </p:sp>
      <p:sp>
        <p:nvSpPr>
          <p:cNvPr id="491" name="Google Shape;491;p42: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43: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43: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a:solidFill>
                  <a:schemeClr val="dk1"/>
                </a:solidFill>
                <a:latin typeface="Arial"/>
                <a:ea typeface="Arial"/>
                <a:cs typeface="Arial"/>
                <a:sym typeface="Arial"/>
              </a:rPr>
              <a:t>"כאב התשלום"- הפרידה מהשטרות</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מחקרים בכלכלה התנהגותית גילו שכשאנחנו משלמים במזומן, המוח שלנו מפעיל אזורים הקשורים לתחושת "כאב". הפעולה הפיזית של ספירת השטרות והעברתם ליד אחרת מייצרת "חיכוך"- עצירה פסיכולוגית שגורמת לנו לחשוב פעמיים.</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בעידן הדיגיטלי (בחיוב בנייד או ברכישה אונליין) החיכוך הזה נעלם כמעט לחלוטין. הכסף הופך ללא מוחשי - סדרה של פיקסלים על מסך שלא מרגישים כמו רכוש שאיבדנו.</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התוצאה: ללא "כאב התשלום", המחסום הפסיכולוגי יורד, מה שמוביל לעיתים קרובות לבזבוז יתר מבלי שנרגיש.</a:t>
            </a:r>
            <a:endParaRPr sz="1200">
              <a:solidFill>
                <a:schemeClr val="dk1"/>
              </a:solidFill>
              <a:latin typeface="Arial"/>
              <a:ea typeface="Arial"/>
              <a:cs typeface="Arial"/>
              <a:sym typeface="Arial"/>
            </a:endParaRPr>
          </a:p>
          <a:p>
            <a:pPr indent="0" lvl="0" marL="0" rtl="1" algn="r">
              <a:spcBef>
                <a:spcPts val="0"/>
              </a:spcBef>
              <a:spcAft>
                <a:spcPts val="0"/>
              </a:spcAft>
              <a:buNone/>
            </a:pPr>
            <a:r>
              <a:t/>
            </a:r>
            <a:endParaRPr/>
          </a:p>
        </p:txBody>
      </p:sp>
      <p:sp>
        <p:nvSpPr>
          <p:cNvPr id="500" name="Google Shape;500;p43: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44: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p44: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a:solidFill>
                  <a:schemeClr val="dk1"/>
                </a:solidFill>
                <a:latin typeface="Arial"/>
                <a:ea typeface="Arial"/>
                <a:cs typeface="Arial"/>
                <a:sym typeface="Arial"/>
              </a:rPr>
              <a:t>תרגיל: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להציג מוצרים (מופיעים גם במצגת) ולבקש מהתלמידים להצביע בכל פעם: האם זהו צורך (חיוני) או רצון (שיווק/פינוק), והאם מדובר בדחף של "כאן ועכשיו"</a:t>
            </a:r>
            <a:endParaRPr sz="1200">
              <a:solidFill>
                <a:schemeClr val="dk1"/>
              </a:solidFill>
              <a:latin typeface="Arial"/>
              <a:ea typeface="Arial"/>
              <a:cs typeface="Arial"/>
              <a:sym typeface="Arial"/>
            </a:endParaRPr>
          </a:p>
          <a:p>
            <a:pPr indent="0" lvl="0" marL="0" rtl="1" algn="r">
              <a:spcBef>
                <a:spcPts val="0"/>
              </a:spcBef>
              <a:spcAft>
                <a:spcPts val="0"/>
              </a:spcAft>
              <a:buNone/>
            </a:pPr>
            <a:r>
              <a:t/>
            </a:r>
            <a:endParaRPr/>
          </a:p>
        </p:txBody>
      </p:sp>
      <p:sp>
        <p:nvSpPr>
          <p:cNvPr id="507" name="Google Shape;507;p44: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45: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9" name="Google Shape;519;p45: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a:solidFill>
                  <a:schemeClr val="dk1"/>
                </a:solidFill>
                <a:latin typeface="Arial"/>
                <a:ea typeface="Arial"/>
                <a:cs typeface="Arial"/>
                <a:sym typeface="Arial"/>
              </a:rPr>
              <a:t>מלכודת ה-"כאן ועכשיו": צורך מול רצון</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הנגישות הדיגיטלית יצרה עולם שבו הכל זמין מיידית. הממשקים המלוטשים של אפליקציות הקניות דוחפים אותנו לרכישות אימפולסיביות (קנייה מתוך דחף רגעי).</a:t>
            </a:r>
            <a:endParaRPr sz="1200">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צורך:</a:t>
            </a:r>
            <a:r>
              <a:rPr lang="iw-IL" sz="1200">
                <a:solidFill>
                  <a:schemeClr val="dk1"/>
                </a:solidFill>
                <a:latin typeface="Arial"/>
                <a:ea typeface="Arial"/>
                <a:cs typeface="Arial"/>
                <a:sym typeface="Arial"/>
              </a:rPr>
              <a:t> מוצר חיוני לקיום או לתפקוד (אוכל, נסיעה לבית-ספר).</a:t>
            </a:r>
            <a:endParaRPr sz="1200">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רצון:</a:t>
            </a:r>
            <a:r>
              <a:rPr lang="iw-IL" sz="1200">
                <a:solidFill>
                  <a:schemeClr val="dk1"/>
                </a:solidFill>
                <a:latin typeface="Arial"/>
                <a:ea typeface="Arial"/>
                <a:cs typeface="Arial"/>
                <a:sym typeface="Arial"/>
              </a:rPr>
              <a:t> מוצר שמשפר את ההרגשה או המעמד שלנו, אך אינו הכרחי (הדגם הכי חדש של הנעליים, שלב נוסף במשחק מחשב).</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העולם הדיגיטלי מטשטש את הגבול ביניהם. עלינו לפתח "מנגנון השהיה" פנימי שיזהה מתי הנגישות הדיגיטלית מנצלת את חוסר המוחשיות של הכסף כדי למכור לנו רצונות בתחפושת של צרכים.</a:t>
            </a:r>
            <a:endParaRPr sz="1200">
              <a:solidFill>
                <a:schemeClr val="dk1"/>
              </a:solidFill>
              <a:latin typeface="Arial"/>
              <a:ea typeface="Arial"/>
              <a:cs typeface="Arial"/>
              <a:sym typeface="Arial"/>
            </a:endParaRPr>
          </a:p>
        </p:txBody>
      </p:sp>
      <p:sp>
        <p:nvSpPr>
          <p:cNvPr id="520" name="Google Shape;520;p45: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46: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p46: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u="sng">
                <a:solidFill>
                  <a:schemeClr val="dk1"/>
                </a:solidFill>
                <a:latin typeface="Arial"/>
                <a:ea typeface="Arial"/>
                <a:cs typeface="Arial"/>
                <a:sym typeface="Arial"/>
                <a:hlinkClick r:id="rId2">
                  <a:extLst>
                    <a:ext uri="{A12FA001-AC4F-418D-AE19-62706E023703}">
                      <ahyp:hlinkClr val="tx"/>
                    </a:ext>
                  </a:extLst>
                </a:hlinkClick>
              </a:rPr>
              <a:t>https://www.youtube.com/watch?v=i4pyseQV5ME</a:t>
            </a:r>
            <a:endParaRPr b="1" sz="1200" u="sng">
              <a:solidFill>
                <a:schemeClr val="dk1"/>
              </a:solidFill>
              <a:latin typeface="Arial"/>
              <a:ea typeface="Arial"/>
              <a:cs typeface="Arial"/>
              <a:sym typeface="Arial"/>
            </a:endParaRPr>
          </a:p>
          <a:p>
            <a:pPr indent="0" lvl="0" marL="0" rtl="1" algn="r">
              <a:spcBef>
                <a:spcPts val="0"/>
              </a:spcBef>
              <a:spcAft>
                <a:spcPts val="0"/>
              </a:spcAft>
              <a:buNone/>
            </a:pPr>
            <a:r>
              <a:t/>
            </a:r>
            <a:endParaRPr b="1" sz="1200" u="sng">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העוקץ הרוסי</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בשנים האחרונות אנחנו שומעים שוב ושוב בחדשות על הונאה קשה שנקראת 'העוקץ הרוסי'. נוכלים מתקשרים לקשישים יוצאי ברית המועצות לשעבר, מתחזים לאנשי חוק או לבנקאים, ומצליחים להוציא מהם מאות אלפי שקלים – פעמים רבות במזומן שהקשישים החזיקו ממש בתוך הבית, מתחת למזרון או בארון, ולא בבנק.</a:t>
            </a:r>
            <a:endParaRPr sz="1200">
              <a:solidFill>
                <a:schemeClr val="dk1"/>
              </a:solidFill>
              <a:latin typeface="Arial"/>
              <a:ea typeface="Arial"/>
              <a:cs typeface="Arial"/>
              <a:sym typeface="Arial"/>
            </a:endParaRPr>
          </a:p>
          <a:p>
            <a:pPr indent="0" lvl="0" marL="0" rtl="1" algn="r">
              <a:spcBef>
                <a:spcPts val="0"/>
              </a:spcBef>
              <a:spcAft>
                <a:spcPts val="0"/>
              </a:spcAft>
              <a:buNone/>
            </a:pPr>
            <a:r>
              <a:rPr b="1" lang="iw-IL" sz="1200">
                <a:solidFill>
                  <a:schemeClr val="dk1"/>
                </a:solidFill>
                <a:latin typeface="Arial"/>
                <a:ea typeface="Arial"/>
                <a:cs typeface="Arial"/>
                <a:sym typeface="Arial"/>
              </a:rPr>
              <a:t>צפייה בסרטון: </a:t>
            </a:r>
            <a:r>
              <a:rPr b="1" lang="iw-IL" sz="1200" u="sng">
                <a:solidFill>
                  <a:schemeClr val="dk1"/>
                </a:solidFill>
                <a:latin typeface="Arial"/>
                <a:ea typeface="Arial"/>
                <a:cs typeface="Arial"/>
                <a:sym typeface="Arial"/>
                <a:hlinkClick r:id="rId3">
                  <a:extLst>
                    <a:ext uri="{A12FA001-AC4F-418D-AE19-62706E023703}">
                      <ahyp:hlinkClr val="tx"/>
                    </a:ext>
                  </a:extLst>
                </a:hlinkClick>
              </a:rPr>
              <a:t>https://www.youtube.com/watch?v=i4pyseQV5ME</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"העוקץ הרוסי" הוא שיטת פשיעה והונאה טלפונית מתוחכמת המכוונת בעיקר נגד קשישים ועולים חדשים ממוצא סובייטי בישראל. רשתות עבריינים, שחלקן מופעלות ממזרח אירופה, מנצלות את פערי השפה והאמון של הקורבנות במוסדות השלטון.</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למה שאדם מבוגר יחזיק 100,000 ש"ח במזומן בבית ולא בבנק?</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כדי להבין את זה, צריך לחזור להיסטוריה של ברית המועצות. האנשים שגדלו שם חוו אירועים שבהם הממשלה פשטה רגל, הבנקים קרסו, והחסכונות של אנשים נעלמו ביום אחד. התוצאה הייתה חוסר אמון מוחלט במערכת הבנקאית והממשלתית.  התרבות והניסיון ההיסטורי לימדו אותם ששטר פיזי ביד בטוח יותר ממספרים על מסך בבנק. ההרגל הכלכלי הזה – להחזיק מזומן בבית – נשאר איתם גם עשרות שנים לאחר שעלו לישראל, והנוכלים ניצלו בדיוק את נקודת התורפה התרבותית הזו.</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האופן בו אנחנו מתייחסים לכסף – איפה אנחנו שומרים אותו, ממה אנחנו מפחדים, ואיך אנחנו מבזבזים אותו – זה לא רק עניין של 'מספרים וחישובים'.  </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כל אחד מאיתנו סוחב איתו 'תיק גב בלתי נראה' של מטענים תרבותיים, משפחתיים ואישיים לגבי כסף:  אדם שגדל בבית עם חרדה כלכלית ופחד שהכסף ייגמר – עשוי לגדול להיות מבוגר שנלחץ מכל הוצאה, או לחלופין כזה שמבזבז מיד כל שקל כי 'מחר הכסף יאבד את הערך שלו'.  אדם שגדל בבית עם תחושת שפע – עשוי להפגין ביטחון רב, אבל גם לקחת סיכונים פיננסיים מיותרים. תרבויות וקהילות שונות מתייחסות אחרת לחובות, לחיסכון ולרכישת נכסים.</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אילו עוד הרגלים כלכליים אתם מכירים מההורים או מהסבים שלכם שנובעים מהמקום או התקופה שבהם הם גדלו?</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דמיינו שני אנשים באותו גיל עם אותו שכר: אחד גדל בבית שבו מעולם לא דיברו על כסף, והשני גדל בבית שבו כל שקל חושב בחרדה. איך כל אחד מהם יגיב כשיצטרך לקנות את הרכב הראשון שלו?</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האם המטען האישי והתרבותי שלנו הוא גזירת גורל, או שחינוך פיננסי ומודעות יכולים לעזור לנו לנהל את הכסף מהראש ולא מהבטן?"  </a:t>
            </a:r>
            <a:endParaRPr sz="1200">
              <a:solidFill>
                <a:schemeClr val="dk1"/>
              </a:solidFill>
              <a:latin typeface="Arial"/>
              <a:ea typeface="Arial"/>
              <a:cs typeface="Arial"/>
              <a:sym typeface="Arial"/>
            </a:endParaRPr>
          </a:p>
          <a:p>
            <a:pPr indent="0" lvl="0" marL="0" rtl="1" algn="r">
              <a:spcBef>
                <a:spcPts val="0"/>
              </a:spcBef>
              <a:spcAft>
                <a:spcPts val="0"/>
              </a:spcAft>
              <a:buNone/>
            </a:pPr>
            <a:r>
              <a:t/>
            </a:r>
            <a:endParaRPr/>
          </a:p>
        </p:txBody>
      </p:sp>
      <p:sp>
        <p:nvSpPr>
          <p:cNvPr id="527" name="Google Shape;527;p46: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47: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5" name="Google Shape;535;p47:notes"/>
          <p:cNvSpPr txBox="1"/>
          <p:nvPr>
            <p:ph idx="1" type="body"/>
          </p:nvPr>
        </p:nvSpPr>
        <p:spPr>
          <a:xfrm>
            <a:off x="731838" y="4621213"/>
            <a:ext cx="5851525" cy="3779837"/>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b="1" lang="iw-IL" sz="1200">
                <a:solidFill>
                  <a:schemeClr val="dk1"/>
                </a:solidFill>
                <a:latin typeface="Arial"/>
                <a:ea typeface="Arial"/>
                <a:cs typeface="Arial"/>
                <a:sym typeface="Arial"/>
              </a:rPr>
              <a:t>המטען האישי</a:t>
            </a:r>
            <a:endParaRPr sz="1200">
              <a:solidFill>
                <a:schemeClr val="dk1"/>
              </a:solidFill>
              <a:latin typeface="Arial"/>
              <a:ea typeface="Arial"/>
              <a:cs typeface="Arial"/>
              <a:sym typeface="Arial"/>
            </a:endParaRPr>
          </a:p>
          <a:p>
            <a:pPr indent="0" lvl="0" marL="0" rtl="1" algn="r">
              <a:spcBef>
                <a:spcPts val="0"/>
              </a:spcBef>
              <a:spcAft>
                <a:spcPts val="0"/>
              </a:spcAft>
              <a:buNone/>
            </a:pPr>
            <a:r>
              <a:rPr lang="iw-IL" sz="1200">
                <a:solidFill>
                  <a:schemeClr val="dk1"/>
                </a:solidFill>
                <a:latin typeface="Arial"/>
                <a:ea typeface="Arial"/>
                <a:cs typeface="Arial"/>
                <a:sym typeface="Arial"/>
              </a:rPr>
              <a:t>האופן שבו בני אדם מתייחסים לכסף מושפע במידה רבה מהסביבה בה גדלו ומההיסטוריה המשפחתית שלהם. אדם שגדל בתחושת מחסור עשוי להתייחס לכל שקל בחרדה או, לחלופין, לבזבז כל שקל שנופל לידו מחשש שייעלם. אדם שגדל בתחושת שפע עשוי להפגין ביטחון רב יותר, אך גם נטילת סיכונים גבוהה מדי. </a:t>
            </a:r>
            <a:r>
              <a:rPr b="1" lang="iw-IL" sz="1200">
                <a:solidFill>
                  <a:schemeClr val="dk1"/>
                </a:solidFill>
                <a:latin typeface="Arial"/>
                <a:ea typeface="Arial"/>
                <a:cs typeface="Arial"/>
                <a:sym typeface="Arial"/>
              </a:rPr>
              <a:t>המטרה של לימודי חינוך פיננסי היא להפוך את הדחף הבלתי מודע לניהול מודע מהראש ולא מהבטן.</a:t>
            </a:r>
            <a:endParaRPr sz="1200">
              <a:solidFill>
                <a:schemeClr val="dk1"/>
              </a:solidFill>
              <a:latin typeface="Arial"/>
              <a:ea typeface="Arial"/>
              <a:cs typeface="Arial"/>
              <a:sym typeface="Arial"/>
            </a:endParaRPr>
          </a:p>
          <a:p>
            <a:pPr indent="0" lvl="0" marL="0" rtl="1" algn="r">
              <a:spcBef>
                <a:spcPts val="0"/>
              </a:spcBef>
              <a:spcAft>
                <a:spcPts val="0"/>
              </a:spcAft>
              <a:buNone/>
            </a:pPr>
            <a:r>
              <a:rPr b="1" i="1" lang="iw-IL" sz="1200">
                <a:solidFill>
                  <a:schemeClr val="dk1"/>
                </a:solidFill>
                <a:latin typeface="Arial"/>
                <a:ea typeface="Arial"/>
                <a:cs typeface="Arial"/>
                <a:sym typeface="Arial"/>
              </a:rPr>
              <a:t>*בדיון כזה, חשוב לומר לתלמידים שאין מטען "נכון" או "לא נכון". המטרה היא להפוך את המטען הזה מדחף לא מודע לניהול מודע. כשאני מבין למה אני לחוץ או למה אני מבזבז, אני יכול להתחיל לנהל את הכסף שלי מהראש ולא רק מהבטן.</a:t>
            </a:r>
            <a:endParaRPr sz="1200">
              <a:solidFill>
                <a:schemeClr val="dk1"/>
              </a:solidFill>
              <a:latin typeface="Arial"/>
              <a:ea typeface="Arial"/>
              <a:cs typeface="Arial"/>
              <a:sym typeface="Arial"/>
            </a:endParaRPr>
          </a:p>
        </p:txBody>
      </p:sp>
      <p:sp>
        <p:nvSpPr>
          <p:cNvPr id="536" name="Google Shape;536;p47:notes"/>
          <p:cNvSpPr txBox="1"/>
          <p:nvPr>
            <p:ph idx="12" type="sldNum"/>
          </p:nvPr>
        </p:nvSpPr>
        <p:spPr>
          <a:xfrm>
            <a:off x="1588" y="9120188"/>
            <a:ext cx="3170237" cy="481012"/>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48:notes"/>
          <p:cNvSpPr txBox="1"/>
          <p:nvPr>
            <p:ph idx="1" type="body"/>
          </p:nvPr>
        </p:nvSpPr>
        <p:spPr>
          <a:xfrm>
            <a:off x="731838" y="4621213"/>
            <a:ext cx="5851525" cy="3779837"/>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48:notes"/>
          <p:cNvSpPr/>
          <p:nvPr>
            <p:ph idx="2" type="sldImg"/>
          </p:nvPr>
        </p:nvSpPr>
        <p:spPr>
          <a:xfrm>
            <a:off x="777875" y="1200150"/>
            <a:ext cx="5759450" cy="3240088"/>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5" name="Shape 15"/>
        <p:cNvGrpSpPr/>
        <p:nvPr/>
      </p:nvGrpSpPr>
      <p:grpSpPr>
        <a:xfrm>
          <a:off x="0" y="0"/>
          <a:ext cx="0" cy="0"/>
          <a:chOff x="0" y="0"/>
          <a:chExt cx="0" cy="0"/>
        </a:xfrm>
      </p:grpSpPr>
      <p:sp>
        <p:nvSpPr>
          <p:cNvPr id="16" name="Google Shape;16;p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18" name="Google Shape;18;p5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 name="Google Shape;19;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 name="Google Shape;20;p5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1" name="Shape 21"/>
        <p:cNvGrpSpPr/>
        <p:nvPr/>
      </p:nvGrpSpPr>
      <p:grpSpPr>
        <a:xfrm>
          <a:off x="0" y="0"/>
          <a:ext cx="0" cy="0"/>
          <a:chOff x="0" y="0"/>
          <a:chExt cx="0" cy="0"/>
        </a:xfrm>
      </p:grpSpPr>
      <p:sp>
        <p:nvSpPr>
          <p:cNvPr id="22" name="Google Shape;22;p51"/>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rtl="1" algn="r">
              <a:lnSpc>
                <a:spcPct val="90000"/>
              </a:lnSpc>
              <a:spcBef>
                <a:spcPts val="0"/>
              </a:spcBef>
              <a:spcAft>
                <a:spcPts val="0"/>
              </a:spcAft>
              <a:buClr>
                <a:schemeClr val="dk1"/>
              </a:buClr>
              <a:buSzPts val="2800"/>
              <a:buFont typeface="Play"/>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1"/>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rtl="1" algn="r">
              <a:lnSpc>
                <a:spcPct val="90000"/>
              </a:lnSpc>
              <a:spcBef>
                <a:spcPts val="0"/>
              </a:spcBef>
              <a:spcAft>
                <a:spcPts val="0"/>
              </a:spcAft>
              <a:buClr>
                <a:schemeClr val="dk1"/>
              </a:buClr>
              <a:buSzPts val="1800"/>
              <a:buChar char="●"/>
              <a:defRPr/>
            </a:lvl1pPr>
            <a:lvl2pPr indent="-317500" lvl="1" marL="914400" rtl="1" algn="r">
              <a:lnSpc>
                <a:spcPct val="90000"/>
              </a:lnSpc>
              <a:spcBef>
                <a:spcPts val="0"/>
              </a:spcBef>
              <a:spcAft>
                <a:spcPts val="0"/>
              </a:spcAft>
              <a:buClr>
                <a:schemeClr val="dk1"/>
              </a:buClr>
              <a:buSzPts val="1400"/>
              <a:buChar char="○"/>
              <a:defRPr/>
            </a:lvl2pPr>
            <a:lvl3pPr indent="-317500" lvl="2" marL="1371600" rtl="1" algn="r">
              <a:lnSpc>
                <a:spcPct val="90000"/>
              </a:lnSpc>
              <a:spcBef>
                <a:spcPts val="0"/>
              </a:spcBef>
              <a:spcAft>
                <a:spcPts val="0"/>
              </a:spcAft>
              <a:buClr>
                <a:schemeClr val="dk1"/>
              </a:buClr>
              <a:buSzPts val="1400"/>
              <a:buChar char="■"/>
              <a:defRPr/>
            </a:lvl3pPr>
            <a:lvl4pPr indent="-317500" lvl="3" marL="1828800" rtl="1" algn="r">
              <a:lnSpc>
                <a:spcPct val="90000"/>
              </a:lnSpc>
              <a:spcBef>
                <a:spcPts val="0"/>
              </a:spcBef>
              <a:spcAft>
                <a:spcPts val="0"/>
              </a:spcAft>
              <a:buClr>
                <a:schemeClr val="dk1"/>
              </a:buClr>
              <a:buSzPts val="1400"/>
              <a:buChar char="●"/>
              <a:defRPr/>
            </a:lvl4pPr>
            <a:lvl5pPr indent="-317500" lvl="4" marL="2286000" rtl="1" algn="r">
              <a:lnSpc>
                <a:spcPct val="90000"/>
              </a:lnSpc>
              <a:spcBef>
                <a:spcPts val="0"/>
              </a:spcBef>
              <a:spcAft>
                <a:spcPts val="0"/>
              </a:spcAft>
              <a:buClr>
                <a:schemeClr val="dk1"/>
              </a:buClr>
              <a:buSzPts val="1400"/>
              <a:buChar char="○"/>
              <a:defRPr/>
            </a:lvl5pPr>
            <a:lvl6pPr indent="-317500" lvl="5" marL="2743200" rtl="1" algn="r">
              <a:lnSpc>
                <a:spcPct val="90000"/>
              </a:lnSpc>
              <a:spcBef>
                <a:spcPts val="0"/>
              </a:spcBef>
              <a:spcAft>
                <a:spcPts val="0"/>
              </a:spcAft>
              <a:buClr>
                <a:schemeClr val="dk1"/>
              </a:buClr>
              <a:buSzPts val="1400"/>
              <a:buChar char="■"/>
              <a:defRPr/>
            </a:lvl6pPr>
            <a:lvl7pPr indent="-317500" lvl="6" marL="3200400" rtl="1" algn="r">
              <a:lnSpc>
                <a:spcPct val="90000"/>
              </a:lnSpc>
              <a:spcBef>
                <a:spcPts val="0"/>
              </a:spcBef>
              <a:spcAft>
                <a:spcPts val="0"/>
              </a:spcAft>
              <a:buClr>
                <a:schemeClr val="dk1"/>
              </a:buClr>
              <a:buSzPts val="1400"/>
              <a:buChar char="●"/>
              <a:defRPr/>
            </a:lvl7pPr>
            <a:lvl8pPr indent="-317500" lvl="7" marL="3657600" rtl="1" algn="r">
              <a:lnSpc>
                <a:spcPct val="90000"/>
              </a:lnSpc>
              <a:spcBef>
                <a:spcPts val="0"/>
              </a:spcBef>
              <a:spcAft>
                <a:spcPts val="0"/>
              </a:spcAft>
              <a:buClr>
                <a:schemeClr val="dk1"/>
              </a:buClr>
              <a:buSzPts val="1400"/>
              <a:buChar char="○"/>
              <a:defRPr/>
            </a:lvl8pPr>
            <a:lvl9pPr indent="-317500" lvl="8" marL="4114800" rtl="1" algn="r">
              <a:lnSpc>
                <a:spcPct val="90000"/>
              </a:lnSpc>
              <a:spcBef>
                <a:spcPts val="0"/>
              </a:spcBef>
              <a:spcAft>
                <a:spcPts val="0"/>
              </a:spcAft>
              <a:buClr>
                <a:schemeClr val="dk1"/>
              </a:buClr>
              <a:buSzPts val="1400"/>
              <a:buChar char="■"/>
              <a:defRPr/>
            </a:lvl9pPr>
          </a:lstStyle>
          <a:p/>
        </p:txBody>
      </p:sp>
      <p:sp>
        <p:nvSpPr>
          <p:cNvPr id="24" name="Google Shape;24;p5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buClr>
                <a:srgbClr val="757575"/>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buClr>
                <a:srgbClr val="757575"/>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buClr>
                <a:srgbClr val="757575"/>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buClr>
                <a:srgbClr val="757575"/>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buClr>
                <a:srgbClr val="757575"/>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buClr>
                <a:srgbClr val="757575"/>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buClr>
                <a:srgbClr val="757575"/>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buClr>
                <a:srgbClr val="757575"/>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buClr>
                <a:srgbClr val="757575"/>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25" name="Shape 25"/>
        <p:cNvGrpSpPr/>
        <p:nvPr/>
      </p:nvGrpSpPr>
      <p:grpSpPr>
        <a:xfrm>
          <a:off x="0" y="0"/>
          <a:ext cx="0" cy="0"/>
          <a:chOff x="0" y="0"/>
          <a:chExt cx="0" cy="0"/>
        </a:xfrm>
      </p:grpSpPr>
      <p:sp>
        <p:nvSpPr>
          <p:cNvPr id="26" name="Google Shape;26;p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5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8" name="Google Shape;28;p5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9" name="Google Shape;29;p5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 name="Google Shape;30;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1" name="Google Shape;31;p5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32" name="Shape 32"/>
        <p:cNvGrpSpPr/>
        <p:nvPr/>
      </p:nvGrpSpPr>
      <p:grpSpPr>
        <a:xfrm>
          <a:off x="0" y="0"/>
          <a:ext cx="0" cy="0"/>
          <a:chOff x="0" y="0"/>
          <a:chExt cx="0" cy="0"/>
        </a:xfrm>
      </p:grpSpPr>
      <p:sp>
        <p:nvSpPr>
          <p:cNvPr id="33" name="Google Shape;33;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5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5" name="Google Shape;35;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6" name="Google Shape;36;p5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37" name="Shape 37"/>
        <p:cNvGrpSpPr/>
        <p:nvPr/>
      </p:nvGrpSpPr>
      <p:grpSpPr>
        <a:xfrm>
          <a:off x="0" y="0"/>
          <a:ext cx="0" cy="0"/>
          <a:chOff x="0" y="0"/>
          <a:chExt cx="0" cy="0"/>
        </a:xfrm>
      </p:grpSpPr>
      <p:sp>
        <p:nvSpPr>
          <p:cNvPr id="38" name="Google Shape;38;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5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1" name="Google Shape;41;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2" name="Google Shape;42;p5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43" name="Shape 43"/>
        <p:cNvGrpSpPr/>
        <p:nvPr/>
      </p:nvGrpSpPr>
      <p:grpSpPr>
        <a:xfrm>
          <a:off x="0" y="0"/>
          <a:ext cx="0" cy="0"/>
          <a:chOff x="0" y="0"/>
          <a:chExt cx="0" cy="0"/>
        </a:xfrm>
      </p:grpSpPr>
      <p:sp>
        <p:nvSpPr>
          <p:cNvPr id="44" name="Google Shape;44;p5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5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757575"/>
              </a:buClr>
              <a:buSzPts val="2400"/>
              <a:buNone/>
              <a:defRPr sz="2400">
                <a:solidFill>
                  <a:srgbClr val="757575"/>
                </a:solidFill>
              </a:defRPr>
            </a:lvl1pPr>
            <a:lvl2pPr indent="-228600" lvl="1" marL="914400" rtl="1" algn="r">
              <a:lnSpc>
                <a:spcPct val="90000"/>
              </a:lnSpc>
              <a:spcBef>
                <a:spcPts val="500"/>
              </a:spcBef>
              <a:spcAft>
                <a:spcPts val="0"/>
              </a:spcAft>
              <a:buClr>
                <a:srgbClr val="757575"/>
              </a:buClr>
              <a:buSzPts val="2000"/>
              <a:buNone/>
              <a:defRPr sz="2000">
                <a:solidFill>
                  <a:srgbClr val="757575"/>
                </a:solidFill>
              </a:defRPr>
            </a:lvl2pPr>
            <a:lvl3pPr indent="-228600" lvl="2" marL="1371600" rtl="1" algn="r">
              <a:lnSpc>
                <a:spcPct val="90000"/>
              </a:lnSpc>
              <a:spcBef>
                <a:spcPts val="500"/>
              </a:spcBef>
              <a:spcAft>
                <a:spcPts val="0"/>
              </a:spcAft>
              <a:buClr>
                <a:srgbClr val="757575"/>
              </a:buClr>
              <a:buSzPts val="1800"/>
              <a:buNone/>
              <a:defRPr sz="1800">
                <a:solidFill>
                  <a:srgbClr val="757575"/>
                </a:solidFill>
              </a:defRPr>
            </a:lvl3pPr>
            <a:lvl4pPr indent="-228600" lvl="3" marL="1828800" rtl="1" algn="r">
              <a:lnSpc>
                <a:spcPct val="90000"/>
              </a:lnSpc>
              <a:spcBef>
                <a:spcPts val="500"/>
              </a:spcBef>
              <a:spcAft>
                <a:spcPts val="0"/>
              </a:spcAft>
              <a:buClr>
                <a:srgbClr val="757575"/>
              </a:buClr>
              <a:buSzPts val="1600"/>
              <a:buNone/>
              <a:defRPr sz="1600">
                <a:solidFill>
                  <a:srgbClr val="757575"/>
                </a:solidFill>
              </a:defRPr>
            </a:lvl4pPr>
            <a:lvl5pPr indent="-228600" lvl="4" marL="2286000" rtl="1" algn="r">
              <a:lnSpc>
                <a:spcPct val="90000"/>
              </a:lnSpc>
              <a:spcBef>
                <a:spcPts val="500"/>
              </a:spcBef>
              <a:spcAft>
                <a:spcPts val="0"/>
              </a:spcAft>
              <a:buClr>
                <a:srgbClr val="757575"/>
              </a:buClr>
              <a:buSzPts val="1600"/>
              <a:buNone/>
              <a:defRPr sz="1600">
                <a:solidFill>
                  <a:srgbClr val="757575"/>
                </a:solidFill>
              </a:defRPr>
            </a:lvl5pPr>
            <a:lvl6pPr indent="-228600" lvl="5" marL="2743200" rtl="1" algn="r">
              <a:lnSpc>
                <a:spcPct val="90000"/>
              </a:lnSpc>
              <a:spcBef>
                <a:spcPts val="500"/>
              </a:spcBef>
              <a:spcAft>
                <a:spcPts val="0"/>
              </a:spcAft>
              <a:buClr>
                <a:srgbClr val="757575"/>
              </a:buClr>
              <a:buSzPts val="1600"/>
              <a:buNone/>
              <a:defRPr sz="1600">
                <a:solidFill>
                  <a:srgbClr val="757575"/>
                </a:solidFill>
              </a:defRPr>
            </a:lvl6pPr>
            <a:lvl7pPr indent="-228600" lvl="6" marL="3200400" rtl="1" algn="r">
              <a:lnSpc>
                <a:spcPct val="90000"/>
              </a:lnSpc>
              <a:spcBef>
                <a:spcPts val="500"/>
              </a:spcBef>
              <a:spcAft>
                <a:spcPts val="0"/>
              </a:spcAft>
              <a:buClr>
                <a:srgbClr val="757575"/>
              </a:buClr>
              <a:buSzPts val="1600"/>
              <a:buNone/>
              <a:defRPr sz="1600">
                <a:solidFill>
                  <a:srgbClr val="757575"/>
                </a:solidFill>
              </a:defRPr>
            </a:lvl7pPr>
            <a:lvl8pPr indent="-228600" lvl="7" marL="3657600" rtl="1" algn="r">
              <a:lnSpc>
                <a:spcPct val="90000"/>
              </a:lnSpc>
              <a:spcBef>
                <a:spcPts val="500"/>
              </a:spcBef>
              <a:spcAft>
                <a:spcPts val="0"/>
              </a:spcAft>
              <a:buClr>
                <a:srgbClr val="757575"/>
              </a:buClr>
              <a:buSzPts val="1600"/>
              <a:buNone/>
              <a:defRPr sz="1600">
                <a:solidFill>
                  <a:srgbClr val="757575"/>
                </a:solidFill>
              </a:defRPr>
            </a:lvl8pPr>
            <a:lvl9pPr indent="-228600" lvl="8" marL="4114800" rtl="1" algn="r">
              <a:lnSpc>
                <a:spcPct val="90000"/>
              </a:lnSpc>
              <a:spcBef>
                <a:spcPts val="500"/>
              </a:spcBef>
              <a:spcAft>
                <a:spcPts val="0"/>
              </a:spcAft>
              <a:buClr>
                <a:srgbClr val="757575"/>
              </a:buClr>
              <a:buSzPts val="1600"/>
              <a:buNone/>
              <a:defRPr sz="1600">
                <a:solidFill>
                  <a:srgbClr val="757575"/>
                </a:solidFill>
              </a:defRPr>
            </a:lvl9pPr>
          </a:lstStyle>
          <a:p/>
        </p:txBody>
      </p:sp>
      <p:sp>
        <p:nvSpPr>
          <p:cNvPr id="46" name="Google Shape;46;p5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7" name="Google Shape;47;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8" name="Google Shape;48;p5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9" name="Shape 49"/>
        <p:cNvGrpSpPr/>
        <p:nvPr/>
      </p:nvGrpSpPr>
      <p:grpSpPr>
        <a:xfrm>
          <a:off x="0" y="0"/>
          <a:ext cx="0" cy="0"/>
          <a:chOff x="0" y="0"/>
          <a:chExt cx="0" cy="0"/>
        </a:xfrm>
      </p:grpSpPr>
      <p:sp>
        <p:nvSpPr>
          <p:cNvPr id="50" name="Google Shape;50;p5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5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2" name="Google Shape;52;p5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3" name="Google Shape;53;p5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4" name="Google Shape;54;p5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5" name="Google Shape;55;p5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6" name="Google Shape;56;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7" name="Google Shape;57;p5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58" name="Shape 58"/>
        <p:cNvGrpSpPr/>
        <p:nvPr/>
      </p:nvGrpSpPr>
      <p:grpSpPr>
        <a:xfrm>
          <a:off x="0" y="0"/>
          <a:ext cx="0" cy="0"/>
          <a:chOff x="0" y="0"/>
          <a:chExt cx="0" cy="0"/>
        </a:xfrm>
      </p:grpSpPr>
      <p:sp>
        <p:nvSpPr>
          <p:cNvPr id="59" name="Google Shape;59;p5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1" name="Google Shape;61;p5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62" name="Shape 62"/>
        <p:cNvGrpSpPr/>
        <p:nvPr/>
      </p:nvGrpSpPr>
      <p:grpSpPr>
        <a:xfrm>
          <a:off x="0" y="0"/>
          <a:ext cx="0" cy="0"/>
          <a:chOff x="0" y="0"/>
          <a:chExt cx="0" cy="0"/>
        </a:xfrm>
      </p:grpSpPr>
      <p:sp>
        <p:nvSpPr>
          <p:cNvPr id="63" name="Google Shape;63;p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5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5" name="Google Shape;65;p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6" name="Google Shape;66;p5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7" name="Google Shape;67;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8" name="Google Shape;68;p5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9" name="Shape 69"/>
        <p:cNvGrpSpPr/>
        <p:nvPr/>
      </p:nvGrpSpPr>
      <p:grpSpPr>
        <a:xfrm>
          <a:off x="0" y="0"/>
          <a:ext cx="0" cy="0"/>
          <a:chOff x="0" y="0"/>
          <a:chExt cx="0" cy="0"/>
        </a:xfrm>
      </p:grpSpPr>
      <p:sp>
        <p:nvSpPr>
          <p:cNvPr id="70" name="Google Shape;70;p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59"/>
          <p:cNvSpPr/>
          <p:nvPr>
            <p:ph idx="2" type="pic"/>
          </p:nvPr>
        </p:nvSpPr>
        <p:spPr>
          <a:xfrm>
            <a:off x="5183188" y="987425"/>
            <a:ext cx="6172200" cy="4873625"/>
          </a:xfrm>
          <a:prstGeom prst="rect">
            <a:avLst/>
          </a:prstGeom>
          <a:noFill/>
          <a:ln>
            <a:noFill/>
          </a:ln>
        </p:spPr>
      </p:sp>
      <p:sp>
        <p:nvSpPr>
          <p:cNvPr id="72" name="Google Shape;72;p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73" name="Google Shape;73;p5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4" name="Google Shape;74;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5" name="Google Shape;75;p5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6" name="Shape 76"/>
        <p:cNvGrpSpPr/>
        <p:nvPr/>
      </p:nvGrpSpPr>
      <p:grpSpPr>
        <a:xfrm>
          <a:off x="0" y="0"/>
          <a:ext cx="0" cy="0"/>
          <a:chOff x="0" y="0"/>
          <a:chExt cx="0" cy="0"/>
        </a:xfrm>
      </p:grpSpPr>
      <p:sp>
        <p:nvSpPr>
          <p:cNvPr id="77" name="Google Shape;77;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9" name="Google Shape;79;p6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0" name="Google Shape;80;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1" name="Google Shape;81;p6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82" name="Shape 82"/>
        <p:cNvGrpSpPr/>
        <p:nvPr/>
      </p:nvGrpSpPr>
      <p:grpSpPr>
        <a:xfrm>
          <a:off x="0" y="0"/>
          <a:ext cx="0" cy="0"/>
          <a:chOff x="0" y="0"/>
          <a:chExt cx="0" cy="0"/>
        </a:xfrm>
      </p:grpSpPr>
      <p:sp>
        <p:nvSpPr>
          <p:cNvPr id="83" name="Google Shape;83;p6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5" name="Google Shape;85;p6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6" name="Google Shape;86;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7" name="Google Shape;87;p6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4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1" algn="r">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1" algn="r">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1" algn="r">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1" algn="r">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1" algn="r">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1" algn="r">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1" algn="r">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1" algn="r">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4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757575"/>
                </a:solidFill>
                <a:latin typeface="Arial"/>
                <a:ea typeface="Arial"/>
                <a:cs typeface="Arial"/>
                <a:sym typeface="Arial"/>
              </a:defRPr>
            </a:lvl1pPr>
            <a:lvl2pPr indent="0" lvl="1" marL="0" marR="0" rtl="1" algn="l">
              <a:spcBef>
                <a:spcPts val="0"/>
              </a:spcBef>
              <a:buNone/>
              <a:defRPr b="0" i="0" sz="1200" u="none" cap="none" strike="noStrike">
                <a:solidFill>
                  <a:srgbClr val="757575"/>
                </a:solidFill>
                <a:latin typeface="Arial"/>
                <a:ea typeface="Arial"/>
                <a:cs typeface="Arial"/>
                <a:sym typeface="Arial"/>
              </a:defRPr>
            </a:lvl2pPr>
            <a:lvl3pPr indent="0" lvl="2" marL="0" marR="0" rtl="1" algn="l">
              <a:spcBef>
                <a:spcPts val="0"/>
              </a:spcBef>
              <a:buNone/>
              <a:defRPr b="0" i="0" sz="1200" u="none" cap="none" strike="noStrike">
                <a:solidFill>
                  <a:srgbClr val="757575"/>
                </a:solidFill>
                <a:latin typeface="Arial"/>
                <a:ea typeface="Arial"/>
                <a:cs typeface="Arial"/>
                <a:sym typeface="Arial"/>
              </a:defRPr>
            </a:lvl3pPr>
            <a:lvl4pPr indent="0" lvl="3" marL="0" marR="0" rtl="1" algn="l">
              <a:spcBef>
                <a:spcPts val="0"/>
              </a:spcBef>
              <a:buNone/>
              <a:defRPr b="0" i="0" sz="1200" u="none" cap="none" strike="noStrike">
                <a:solidFill>
                  <a:srgbClr val="757575"/>
                </a:solidFill>
                <a:latin typeface="Arial"/>
                <a:ea typeface="Arial"/>
                <a:cs typeface="Arial"/>
                <a:sym typeface="Arial"/>
              </a:defRPr>
            </a:lvl4pPr>
            <a:lvl5pPr indent="0" lvl="4" marL="0" marR="0" rtl="1" algn="l">
              <a:spcBef>
                <a:spcPts val="0"/>
              </a:spcBef>
              <a:buNone/>
              <a:defRPr b="0" i="0" sz="1200" u="none" cap="none" strike="noStrike">
                <a:solidFill>
                  <a:srgbClr val="757575"/>
                </a:solidFill>
                <a:latin typeface="Arial"/>
                <a:ea typeface="Arial"/>
                <a:cs typeface="Arial"/>
                <a:sym typeface="Arial"/>
              </a:defRPr>
            </a:lvl5pPr>
            <a:lvl6pPr indent="0" lvl="5" marL="0" marR="0" rtl="1" algn="l">
              <a:spcBef>
                <a:spcPts val="0"/>
              </a:spcBef>
              <a:buNone/>
              <a:defRPr b="0" i="0" sz="1200" u="none" cap="none" strike="noStrike">
                <a:solidFill>
                  <a:srgbClr val="757575"/>
                </a:solidFill>
                <a:latin typeface="Arial"/>
                <a:ea typeface="Arial"/>
                <a:cs typeface="Arial"/>
                <a:sym typeface="Arial"/>
              </a:defRPr>
            </a:lvl6pPr>
            <a:lvl7pPr indent="0" lvl="6" marL="0" marR="0" rtl="1" algn="l">
              <a:spcBef>
                <a:spcPts val="0"/>
              </a:spcBef>
              <a:buNone/>
              <a:defRPr b="0" i="0" sz="1200" u="none" cap="none" strike="noStrike">
                <a:solidFill>
                  <a:srgbClr val="757575"/>
                </a:solidFill>
                <a:latin typeface="Arial"/>
                <a:ea typeface="Arial"/>
                <a:cs typeface="Arial"/>
                <a:sym typeface="Arial"/>
              </a:defRPr>
            </a:lvl7pPr>
            <a:lvl8pPr indent="0" lvl="7" marL="0" marR="0" rtl="1" algn="l">
              <a:spcBef>
                <a:spcPts val="0"/>
              </a:spcBef>
              <a:buNone/>
              <a:defRPr b="0" i="0" sz="1200" u="none" cap="none" strike="noStrike">
                <a:solidFill>
                  <a:srgbClr val="757575"/>
                </a:solidFill>
                <a:latin typeface="Arial"/>
                <a:ea typeface="Arial"/>
                <a:cs typeface="Arial"/>
                <a:sym typeface="Arial"/>
              </a:defRPr>
            </a:lvl8pPr>
            <a:lvl9pPr indent="0" lvl="8" marL="0" marR="0" rtl="1" algn="l">
              <a:spcBef>
                <a:spcPts val="0"/>
              </a:spcBef>
              <a:buNone/>
              <a:defRPr b="0" i="0" sz="1200" u="none" cap="none" strike="noStrike">
                <a:solidFill>
                  <a:srgbClr val="757575"/>
                </a:solidFill>
                <a:latin typeface="Arial"/>
                <a:ea typeface="Arial"/>
                <a:cs typeface="Arial"/>
                <a:sym typeface="Arial"/>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hyperlink" Target="https://www.youtube.com/watch?v=aaJcGN7946A"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hyperlink" Target="https://www.youtube.com/watch?v=P9ERNLamS_k" TargetMode="External"/><Relationship Id="rId5"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6.png"/><Relationship Id="rId4" Type="http://schemas.openxmlformats.org/officeDocument/2006/relationships/hyperlink" Target="https://www.youtube.com/watch?v=Z9HARUlP5FU" TargetMode="External"/><Relationship Id="rId5" Type="http://schemas.openxmlformats.org/officeDocument/2006/relationships/image" Target="../media/image1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hyperlink" Target="https://www.youtube.com/watch?v=xyfL8F1PozU" TargetMode="External"/><Relationship Id="rId5"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hyperlink" Target="https://youtu.be/bEwxPsPb06Q?si=imcF5z0UtDu1VkKQ" TargetMode="External"/><Relationship Id="rId5"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18.png"/><Relationship Id="rId4" Type="http://schemas.openxmlformats.org/officeDocument/2006/relationships/image" Target="../media/image22.png"/><Relationship Id="rId5" Type="http://schemas.openxmlformats.org/officeDocument/2006/relationships/image" Target="../media/image1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6.png"/><Relationship Id="rId4" Type="http://schemas.openxmlformats.org/officeDocument/2006/relationships/hyperlink" Target="https://www.youtube.com/watch?v=i4pyseQV5ME" TargetMode="External"/><Relationship Id="rId5" Type="http://schemas.openxmlformats.org/officeDocument/2006/relationships/image" Target="../media/image2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1" algn="ctr">
              <a:lnSpc>
                <a:spcPct val="90000"/>
              </a:lnSpc>
              <a:spcBef>
                <a:spcPts val="0"/>
              </a:spcBef>
              <a:spcAft>
                <a:spcPts val="0"/>
              </a:spcAft>
              <a:buClr>
                <a:srgbClr val="2C4B74"/>
              </a:buClr>
              <a:buSzPts val="9600"/>
              <a:buFont typeface="Play"/>
              <a:buNone/>
            </a:pPr>
            <a:r>
              <a:rPr b="1" lang="iw-IL" sz="9600">
                <a:solidFill>
                  <a:srgbClr val="2C4B74"/>
                </a:solidFill>
                <a:latin typeface="Arial"/>
                <a:ea typeface="Arial"/>
                <a:cs typeface="Arial"/>
                <a:sym typeface="Arial"/>
              </a:rPr>
              <a:t>אמצעי תשלום</a:t>
            </a:r>
            <a:endParaRPr sz="9600">
              <a:solidFill>
                <a:srgbClr val="2C4B74"/>
              </a:solidFill>
              <a:latin typeface="Arial"/>
              <a:ea typeface="Arial"/>
              <a:cs typeface="Arial"/>
              <a:sym typeface="Arial"/>
            </a:endParaRPr>
          </a:p>
        </p:txBody>
      </p:sp>
      <p:sp>
        <p:nvSpPr>
          <p:cNvPr id="93" name="Google Shape;93;p1"/>
          <p:cNvSpPr txBox="1"/>
          <p:nvPr>
            <p:ph idx="1" type="subTitle"/>
          </p:nvPr>
        </p:nvSpPr>
        <p:spPr>
          <a:xfrm>
            <a:off x="8922350" y="5560743"/>
            <a:ext cx="2860800" cy="662100"/>
          </a:xfrm>
          <a:prstGeom prst="rect">
            <a:avLst/>
          </a:prstGeom>
          <a:noFill/>
          <a:ln>
            <a:noFill/>
          </a:ln>
        </p:spPr>
        <p:txBody>
          <a:bodyPr anchorCtr="0" anchor="t" bIns="45700" lIns="91425" spcFirstLastPara="1" rIns="91425" wrap="square" tIns="45700">
            <a:normAutofit/>
          </a:bodyPr>
          <a:lstStyle/>
          <a:p>
            <a:pPr indent="0" lvl="0" marL="0" rtl="1" algn="ctr">
              <a:lnSpc>
                <a:spcPct val="90000"/>
              </a:lnSpc>
              <a:spcBef>
                <a:spcPts val="0"/>
              </a:spcBef>
              <a:spcAft>
                <a:spcPts val="0"/>
              </a:spcAft>
              <a:buClr>
                <a:schemeClr val="dk1"/>
              </a:buClr>
              <a:buSzPts val="4000"/>
              <a:buNone/>
            </a:pPr>
            <a:r>
              <a:rPr lang="iw-IL" sz="3200"/>
              <a:t>אביב כץ דקל.</a:t>
            </a:r>
            <a:endParaRPr sz="3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chemeClr val="dk1"/>
              </a:buClr>
              <a:buSzPts val="1100"/>
              <a:buFont typeface="Rubik"/>
              <a:buNone/>
            </a:pPr>
            <a:r>
              <a:rPr b="1" lang="iw-IL" sz="4000">
                <a:solidFill>
                  <a:srgbClr val="2B4F7B"/>
                </a:solidFill>
                <a:latin typeface="Rubik"/>
                <a:ea typeface="Rubik"/>
                <a:cs typeface="Rubik"/>
                <a:sym typeface="Rubik"/>
              </a:rPr>
              <a:t>אלו אמצעי תשלום מוזכרים בסרטון?</a:t>
            </a:r>
            <a:endParaRPr/>
          </a:p>
        </p:txBody>
      </p:sp>
      <p:pic>
        <p:nvPicPr>
          <p:cNvPr id="99" name="Google Shape;99;p2"/>
          <p:cNvPicPr preferRelativeResize="0"/>
          <p:nvPr/>
        </p:nvPicPr>
        <p:blipFill rotWithShape="1">
          <a:blip r:embed="rId3">
            <a:alphaModFix/>
          </a:blip>
          <a:srcRect b="37284" l="17087" r="39903" t="11108"/>
          <a:stretch/>
        </p:blipFill>
        <p:spPr>
          <a:xfrm>
            <a:off x="970626" y="1444823"/>
            <a:ext cx="7540101" cy="5089143"/>
          </a:xfrm>
          <a:prstGeom prst="rect">
            <a:avLst/>
          </a:prstGeom>
          <a:noFill/>
          <a:ln>
            <a:noFill/>
          </a:ln>
        </p:spPr>
      </p:pic>
      <p:pic>
        <p:nvPicPr>
          <p:cNvPr id="100" name="Google Shape;100;p2"/>
          <p:cNvPicPr preferRelativeResize="0"/>
          <p:nvPr/>
        </p:nvPicPr>
        <p:blipFill rotWithShape="1">
          <a:blip r:embed="rId3">
            <a:alphaModFix/>
          </a:blip>
          <a:srcRect b="27163" l="73592" r="10874" t="33139"/>
          <a:stretch/>
        </p:blipFill>
        <p:spPr>
          <a:xfrm>
            <a:off x="-236738" y="1124461"/>
            <a:ext cx="2414727" cy="3471172"/>
          </a:xfrm>
          <a:prstGeom prst="rect">
            <a:avLst/>
          </a:prstGeom>
          <a:noFill/>
          <a:ln>
            <a:noFill/>
          </a:ln>
        </p:spPr>
      </p:pic>
      <p:sp>
        <p:nvSpPr>
          <p:cNvPr id="101" name="Google Shape;101;p2"/>
          <p:cNvSpPr/>
          <p:nvPr/>
        </p:nvSpPr>
        <p:spPr>
          <a:xfrm rot="-1556386">
            <a:off x="8140542" y="3443980"/>
            <a:ext cx="1792503" cy="2841053"/>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25"/>
              </a:lnSpc>
              <a:spcBef>
                <a:spcPts val="0"/>
              </a:spcBef>
              <a:spcAft>
                <a:spcPts val="0"/>
              </a:spcAft>
              <a:buNone/>
            </a:pPr>
            <a:r>
              <a:t/>
            </a:r>
            <a:endParaRPr b="1" i="0" sz="2400" u="none" cap="none" strike="noStrike">
              <a:solidFill>
                <a:srgbClr val="FFFFFF"/>
              </a:solidFill>
              <a:latin typeface="Calibri"/>
              <a:ea typeface="Calibri"/>
              <a:cs typeface="Calibri"/>
              <a:sym typeface="Calibri"/>
            </a:endParaRPr>
          </a:p>
        </p:txBody>
      </p:sp>
      <p:sp>
        <p:nvSpPr>
          <p:cNvPr id="102" name="Google Shape;102;p2"/>
          <p:cNvSpPr txBox="1"/>
          <p:nvPr/>
        </p:nvSpPr>
        <p:spPr>
          <a:xfrm rot="-1551381">
            <a:off x="9294593" y="5579788"/>
            <a:ext cx="1244875" cy="4205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2133" u="sng" cap="none" strike="noStrike">
                <a:solidFill>
                  <a:schemeClr val="lt1"/>
                </a:solidFill>
                <a:latin typeface="Arial"/>
                <a:ea typeface="Arial"/>
                <a:cs typeface="Arial"/>
                <a:sym typeface="Arial"/>
                <a:hlinkClick r:id="rId5">
                  <a:extLst>
                    <a:ext uri="{A12FA001-AC4F-418D-AE19-62706E023703}">
                      <ahyp:hlinkClr val="tx"/>
                    </a:ext>
                  </a:extLst>
                </a:hlinkClick>
              </a:rPr>
              <a:t>לחצו כאן</a:t>
            </a:r>
            <a:endParaRPr b="0" i="0" sz="2133"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3"/>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מהו אמצעי תשלום?</a:t>
            </a:r>
            <a:endParaRPr/>
          </a:p>
        </p:txBody>
      </p:sp>
      <p:sp>
        <p:nvSpPr>
          <p:cNvPr id="108" name="Google Shape;108;p3"/>
          <p:cNvSpPr txBox="1"/>
          <p:nvPr>
            <p:ph idx="1" type="body"/>
          </p:nvPr>
        </p:nvSpPr>
        <p:spPr>
          <a:xfrm>
            <a:off x="6096000" y="2268200"/>
            <a:ext cx="5771600" cy="2321600"/>
          </a:xfrm>
          <a:prstGeom prst="rect">
            <a:avLst/>
          </a:prstGeom>
          <a:noFill/>
          <a:ln>
            <a:noFill/>
          </a:ln>
        </p:spPr>
        <p:txBody>
          <a:bodyPr anchorCtr="0" anchor="t" bIns="121900" lIns="121900" spcFirstLastPara="1" rIns="121900" wrap="square" tIns="121900">
            <a:normAutofit/>
          </a:bodyPr>
          <a:lstStyle/>
          <a:p>
            <a:pPr indent="0" lvl="0" marL="0" rtl="1" algn="ctr">
              <a:lnSpc>
                <a:spcPct val="150000"/>
              </a:lnSpc>
              <a:spcBef>
                <a:spcPts val="0"/>
              </a:spcBef>
              <a:spcAft>
                <a:spcPts val="0"/>
              </a:spcAft>
              <a:buClr>
                <a:srgbClr val="1F1F1F"/>
              </a:buClr>
              <a:buSzPts val="1800"/>
              <a:buNone/>
            </a:pPr>
            <a:r>
              <a:rPr lang="iw-IL" sz="2667">
                <a:solidFill>
                  <a:srgbClr val="1F1F1F"/>
                </a:solidFill>
                <a:latin typeface="Rubik"/>
                <a:ea typeface="Rubik"/>
                <a:cs typeface="Rubik"/>
                <a:sym typeface="Rubik"/>
              </a:rPr>
              <a:t>כלי פיננסי המאפשר למחזיק בו להעביר כספים או לבצע תשלום עבור שירותים, נכסים והתחייבויות. </a:t>
            </a:r>
            <a:endParaRPr/>
          </a:p>
        </p:txBody>
      </p:sp>
      <p:pic>
        <p:nvPicPr>
          <p:cNvPr id="109" name="Google Shape;109;p3"/>
          <p:cNvPicPr preferRelativeResize="0"/>
          <p:nvPr/>
        </p:nvPicPr>
        <p:blipFill rotWithShape="1">
          <a:blip r:embed="rId3">
            <a:alphaModFix/>
          </a:blip>
          <a:srcRect b="7043" l="4847" r="53730" t="24646"/>
          <a:stretch/>
        </p:blipFill>
        <p:spPr>
          <a:xfrm>
            <a:off x="547367" y="1690367"/>
            <a:ext cx="5087132" cy="46846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4"/>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מה תעדיפו?</a:t>
            </a:r>
            <a:endParaRPr/>
          </a:p>
        </p:txBody>
      </p:sp>
      <p:pic>
        <p:nvPicPr>
          <p:cNvPr descr="שטר 20 ש&quot;ח שהנפיק בנק ישראל&#10;ושטר 20 ש&quot;ח מצוייר ידנית" id="115" name="Google Shape;115;p4"/>
          <p:cNvPicPr preferRelativeResize="0"/>
          <p:nvPr/>
        </p:nvPicPr>
        <p:blipFill rotWithShape="1">
          <a:blip r:embed="rId3">
            <a:alphaModFix/>
          </a:blip>
          <a:srcRect b="0" l="16293" r="20216" t="0"/>
          <a:stretch/>
        </p:blipFill>
        <p:spPr>
          <a:xfrm>
            <a:off x="3116120" y="1356967"/>
            <a:ext cx="5959760" cy="52391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5"/>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מה תעדיפו עכשיו?</a:t>
            </a:r>
            <a:endParaRPr/>
          </a:p>
        </p:txBody>
      </p:sp>
      <p:pic>
        <p:nvPicPr>
          <p:cNvPr descr="שטר של 20 ש&quot;ח ישראלי מקורי" id="121" name="Google Shape;121;p5"/>
          <p:cNvPicPr preferRelativeResize="0"/>
          <p:nvPr/>
        </p:nvPicPr>
        <p:blipFill rotWithShape="1">
          <a:blip r:embed="rId3">
            <a:alphaModFix/>
          </a:blip>
          <a:srcRect b="24762" l="4921" r="5555" t="24762"/>
          <a:stretch/>
        </p:blipFill>
        <p:spPr>
          <a:xfrm>
            <a:off x="6054075" y="1421496"/>
            <a:ext cx="6137925" cy="3460747"/>
          </a:xfrm>
          <a:prstGeom prst="rect">
            <a:avLst/>
          </a:prstGeom>
          <a:noFill/>
          <a:ln>
            <a:noFill/>
          </a:ln>
        </p:spPr>
      </p:pic>
      <p:pic>
        <p:nvPicPr>
          <p:cNvPr descr="שטר של 20 ש&quot;ח ישראלי מקורי" id="122" name="Google Shape;122;p5"/>
          <p:cNvPicPr preferRelativeResize="0"/>
          <p:nvPr/>
        </p:nvPicPr>
        <p:blipFill rotWithShape="1">
          <a:blip r:embed="rId4">
            <a:alphaModFix/>
          </a:blip>
          <a:srcRect b="0" l="0" r="0" t="0"/>
          <a:stretch/>
        </p:blipFill>
        <p:spPr>
          <a:xfrm>
            <a:off x="888093" y="3722129"/>
            <a:ext cx="5207907" cy="29206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6"/>
          <p:cNvSpPr txBox="1"/>
          <p:nvPr>
            <p:ph type="title"/>
          </p:nvPr>
        </p:nvSpPr>
        <p:spPr>
          <a:xfrm>
            <a:off x="415600" y="593367"/>
            <a:ext cx="11360800" cy="763600"/>
          </a:xfrm>
          <a:prstGeom prst="rect">
            <a:avLst/>
          </a:prstGeom>
          <a:noFill/>
          <a:ln>
            <a:noFill/>
          </a:ln>
        </p:spPr>
        <p:txBody>
          <a:bodyPr anchorCtr="0" anchor="t" bIns="121900" lIns="121900" spcFirstLastPara="1" rIns="121900" wrap="square" tIns="121900">
            <a:noAutofit/>
          </a:bodyPr>
          <a:lstStyle/>
          <a:p>
            <a:pPr indent="0" lvl="0" marL="0" rtl="1" algn="ctr">
              <a:lnSpc>
                <a:spcPct val="115000"/>
              </a:lnSpc>
              <a:spcBef>
                <a:spcPts val="0"/>
              </a:spcBef>
              <a:spcAft>
                <a:spcPts val="0"/>
              </a:spcAft>
              <a:buClr>
                <a:srgbClr val="2B4F7B"/>
              </a:buClr>
              <a:buSzPts val="2800"/>
              <a:buFont typeface="Rubik"/>
              <a:buNone/>
            </a:pPr>
            <a:r>
              <a:rPr b="1" lang="iw-IL" sz="4000">
                <a:solidFill>
                  <a:srgbClr val="2B4F7B"/>
                </a:solidFill>
                <a:latin typeface="Rubik"/>
                <a:ea typeface="Rubik"/>
                <a:cs typeface="Rubik"/>
                <a:sym typeface="Rubik"/>
              </a:rPr>
              <a:t>מהו אמצעי תשלום?</a:t>
            </a:r>
            <a:endParaRPr/>
          </a:p>
        </p:txBody>
      </p:sp>
      <p:sp>
        <p:nvSpPr>
          <p:cNvPr id="128" name="Google Shape;128;p6"/>
          <p:cNvSpPr txBox="1"/>
          <p:nvPr>
            <p:ph idx="1" type="body"/>
          </p:nvPr>
        </p:nvSpPr>
        <p:spPr>
          <a:xfrm>
            <a:off x="6004800" y="1755100"/>
            <a:ext cx="5771600" cy="4555200"/>
          </a:xfrm>
          <a:prstGeom prst="rect">
            <a:avLst/>
          </a:prstGeom>
          <a:noFill/>
          <a:ln>
            <a:noFill/>
          </a:ln>
        </p:spPr>
        <p:txBody>
          <a:bodyPr anchorCtr="0" anchor="t" bIns="121900" lIns="121900" spcFirstLastPara="1" rIns="121900" wrap="square" tIns="121900">
            <a:normAutofit/>
          </a:bodyPr>
          <a:lstStyle/>
          <a:p>
            <a:pPr indent="0" lvl="0" marL="0" rtl="1" algn="ctr">
              <a:lnSpc>
                <a:spcPct val="150000"/>
              </a:lnSpc>
              <a:spcBef>
                <a:spcPts val="0"/>
              </a:spcBef>
              <a:spcAft>
                <a:spcPts val="0"/>
              </a:spcAft>
              <a:buClr>
                <a:srgbClr val="1F1F1F"/>
              </a:buClr>
              <a:buSzPts val="1800"/>
              <a:buNone/>
            </a:pPr>
            <a:r>
              <a:rPr b="1" lang="iw-IL" sz="2667">
                <a:solidFill>
                  <a:srgbClr val="1F1F1F"/>
                </a:solidFill>
                <a:latin typeface="Rubik"/>
                <a:ea typeface="Rubik"/>
                <a:cs typeface="Rubik"/>
                <a:sym typeface="Rubik"/>
              </a:rPr>
              <a:t>כסף אינו חפץ, אלא הסכמה חברתית</a:t>
            </a:r>
            <a:r>
              <a:rPr lang="iw-IL" sz="2667">
                <a:solidFill>
                  <a:srgbClr val="1F1F1F"/>
                </a:solidFill>
                <a:latin typeface="Rubik"/>
                <a:ea typeface="Rubik"/>
                <a:cs typeface="Rubik"/>
                <a:sym typeface="Rubik"/>
              </a:rPr>
              <a:t>. הוא עובד רק כי כולנו מאמינים שמישהו אחר יסכים לקבל אותו מאיתנו בתמורה לסחורה. ברגע </a:t>
            </a:r>
            <a:r>
              <a:rPr b="1" lang="iw-IL" sz="2667">
                <a:solidFill>
                  <a:srgbClr val="1F1F1F"/>
                </a:solidFill>
                <a:latin typeface="Rubik"/>
                <a:ea typeface="Rubik"/>
                <a:cs typeface="Rubik"/>
                <a:sym typeface="Rubik"/>
              </a:rPr>
              <a:t>שהאמון</a:t>
            </a:r>
            <a:r>
              <a:rPr lang="iw-IL" sz="2667">
                <a:solidFill>
                  <a:srgbClr val="1F1F1F"/>
                </a:solidFill>
                <a:latin typeface="Rubik"/>
                <a:ea typeface="Rubik"/>
                <a:cs typeface="Rubik"/>
                <a:sym typeface="Rubik"/>
              </a:rPr>
              <a:t> במדינה או במערכת קורס- הכסף הופך לנייר חסר ערך.</a:t>
            </a:r>
            <a:r>
              <a:rPr lang="iw-IL" sz="2667">
                <a:solidFill>
                  <a:schemeClr val="dk1"/>
                </a:solidFill>
                <a:latin typeface="Rubik"/>
                <a:ea typeface="Rubik"/>
                <a:cs typeface="Rubik"/>
                <a:sym typeface="Rubik"/>
              </a:rPr>
              <a:t> </a:t>
            </a:r>
            <a:endParaRPr sz="2667">
              <a:latin typeface="Rubik"/>
              <a:ea typeface="Rubik"/>
              <a:cs typeface="Rubik"/>
              <a:sym typeface="Rubik"/>
            </a:endParaRPr>
          </a:p>
        </p:txBody>
      </p:sp>
      <p:pic>
        <p:nvPicPr>
          <p:cNvPr id="129" name="Google Shape;129;p6"/>
          <p:cNvPicPr preferRelativeResize="0"/>
          <p:nvPr/>
        </p:nvPicPr>
        <p:blipFill rotWithShape="1">
          <a:blip r:embed="rId3">
            <a:alphaModFix/>
          </a:blip>
          <a:srcRect b="7043" l="4847" r="53730" t="24646"/>
          <a:stretch/>
        </p:blipFill>
        <p:spPr>
          <a:xfrm>
            <a:off x="547367" y="1690367"/>
            <a:ext cx="5087132" cy="468466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latin typeface="Arial"/>
                <a:ea typeface="Arial"/>
                <a:cs typeface="Arial"/>
                <a:sym typeface="Arial"/>
              </a:rPr>
              <a:t>תרגיל ציר הזמן</a:t>
            </a:r>
            <a:endParaRPr>
              <a:solidFill>
                <a:srgbClr val="2C4B74"/>
              </a:solidFill>
              <a:latin typeface="Arial"/>
              <a:ea typeface="Arial"/>
              <a:cs typeface="Arial"/>
              <a:sym typeface="Arial"/>
            </a:endParaRPr>
          </a:p>
        </p:txBody>
      </p:sp>
      <p:pic>
        <p:nvPicPr>
          <p:cNvPr descr="ציר זמן ובו 7 תחנות בזמן מפעם ועד היום" id="136" name="Google Shape;136;p7"/>
          <p:cNvPicPr preferRelativeResize="0"/>
          <p:nvPr/>
        </p:nvPicPr>
        <p:blipFill rotWithShape="1">
          <a:blip r:embed="rId3">
            <a:alphaModFix/>
          </a:blip>
          <a:srcRect b="0" l="0" r="0" t="0"/>
          <a:stretch/>
        </p:blipFill>
        <p:spPr>
          <a:xfrm>
            <a:off x="1676400" y="1671493"/>
            <a:ext cx="8839200" cy="48213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latin typeface="Arial"/>
                <a:ea typeface="Arial"/>
                <a:cs typeface="Arial"/>
                <a:sym typeface="Arial"/>
              </a:rPr>
              <a:t>ציר הזמן- תשובות</a:t>
            </a:r>
            <a:endParaRPr>
              <a:solidFill>
                <a:srgbClr val="2C4B74"/>
              </a:solidFill>
              <a:latin typeface="Arial"/>
              <a:ea typeface="Arial"/>
              <a:cs typeface="Arial"/>
              <a:sym typeface="Arial"/>
            </a:endParaRPr>
          </a:p>
        </p:txBody>
      </p:sp>
      <p:pic>
        <p:nvPicPr>
          <p:cNvPr descr="ציר זמן ובו 7 תחנות בזמן מפעם ועד היום ומתחת לכל תקופה יש ציור של אמצעי החליפין המתאים לאותה תקופה לפי הסדר" id="143" name="Google Shape;143;p8"/>
          <p:cNvPicPr preferRelativeResize="0"/>
          <p:nvPr/>
        </p:nvPicPr>
        <p:blipFill rotWithShape="1">
          <a:blip r:embed="rId3">
            <a:alphaModFix/>
          </a:blip>
          <a:srcRect b="0" l="0" r="0" t="0"/>
          <a:stretch/>
        </p:blipFill>
        <p:spPr>
          <a:xfrm>
            <a:off x="1676400" y="1671493"/>
            <a:ext cx="8839200" cy="482138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latin typeface="Arial"/>
                <a:ea typeface="Arial"/>
                <a:cs typeface="Arial"/>
                <a:sym typeface="Arial"/>
              </a:rPr>
              <a:t>תחנה 1- סחר חליפין</a:t>
            </a:r>
            <a:endParaRPr>
              <a:solidFill>
                <a:srgbClr val="2C4B74"/>
              </a:solidFill>
              <a:latin typeface="Arial"/>
              <a:ea typeface="Arial"/>
              <a:cs typeface="Arial"/>
              <a:sym typeface="Arial"/>
            </a:endParaRPr>
          </a:p>
        </p:txBody>
      </p:sp>
      <p:sp>
        <p:nvSpPr>
          <p:cNvPr id="150" name="Google Shape;150;p9"/>
          <p:cNvSpPr txBox="1"/>
          <p:nvPr>
            <p:ph idx="2" type="body"/>
          </p:nvPr>
        </p:nvSpPr>
        <p:spPr>
          <a:xfrm>
            <a:off x="971550" y="1690688"/>
            <a:ext cx="10248900" cy="1438277"/>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לדייג יש דג והוא רוצה נעליים. אבל לסנדלר יש נעליים והוא בכלל רוצה מלפפונים. </a:t>
            </a:r>
            <a:endParaRPr sz="3200"/>
          </a:p>
        </p:txBody>
      </p:sp>
      <p:pic>
        <p:nvPicPr>
          <p:cNvPr id="151" name="Google Shape;151;p9"/>
          <p:cNvPicPr preferRelativeResize="0"/>
          <p:nvPr/>
        </p:nvPicPr>
        <p:blipFill rotWithShape="1">
          <a:blip r:embed="rId3">
            <a:alphaModFix/>
          </a:blip>
          <a:srcRect b="0" l="10935" r="10954" t="32871"/>
          <a:stretch/>
        </p:blipFill>
        <p:spPr>
          <a:xfrm>
            <a:off x="2498725" y="3016251"/>
            <a:ext cx="7194550" cy="34528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latin typeface="Arial"/>
                <a:ea typeface="Arial"/>
                <a:cs typeface="Arial"/>
                <a:sym typeface="Arial"/>
              </a:rPr>
              <a:t>תחנה 2- כסף סחורה</a:t>
            </a:r>
            <a:endParaRPr>
              <a:solidFill>
                <a:srgbClr val="2C4B74"/>
              </a:solidFill>
              <a:latin typeface="Arial"/>
              <a:ea typeface="Arial"/>
              <a:cs typeface="Arial"/>
              <a:sym typeface="Arial"/>
            </a:endParaRPr>
          </a:p>
        </p:txBody>
      </p:sp>
      <p:sp>
        <p:nvSpPr>
          <p:cNvPr id="158" name="Google Shape;158;p10"/>
          <p:cNvSpPr txBox="1"/>
          <p:nvPr>
            <p:ph idx="2" type="body"/>
          </p:nvPr>
        </p:nvSpPr>
        <p:spPr>
          <a:xfrm>
            <a:off x="6502619" y="2296401"/>
            <a:ext cx="4851181" cy="3590760"/>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שימוש בחפצים בעלי ערך פנימי מוסכם על כולם:</a:t>
            </a:r>
            <a:endParaRPr/>
          </a:p>
          <a:p>
            <a:pPr indent="0" lvl="0" marL="0" rtl="1" algn="ctr">
              <a:lnSpc>
                <a:spcPct val="100000"/>
              </a:lnSpc>
              <a:spcBef>
                <a:spcPts val="1000"/>
              </a:spcBef>
              <a:spcAft>
                <a:spcPts val="0"/>
              </a:spcAft>
              <a:buClr>
                <a:schemeClr val="dk1"/>
              </a:buClr>
              <a:buSzPts val="3200"/>
              <a:buNone/>
            </a:pPr>
            <a:r>
              <a:rPr b="1" lang="iw-IL" sz="3200"/>
              <a:t>צדפים, מלח, בקר, מתכות יקרות</a:t>
            </a:r>
            <a:endParaRPr sz="3200"/>
          </a:p>
        </p:txBody>
      </p:sp>
      <p:pic>
        <p:nvPicPr>
          <p:cNvPr id="159" name="Google Shape;159;p10"/>
          <p:cNvPicPr preferRelativeResize="0"/>
          <p:nvPr/>
        </p:nvPicPr>
        <p:blipFill rotWithShape="1">
          <a:blip r:embed="rId3">
            <a:alphaModFix/>
          </a:blip>
          <a:srcRect b="11983" l="54641" r="5478" t="27400"/>
          <a:stretch/>
        </p:blipFill>
        <p:spPr>
          <a:xfrm>
            <a:off x="309398" y="1690688"/>
            <a:ext cx="5786602" cy="48021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4400"/>
              <a:buFont typeface="Play"/>
              <a:buNone/>
            </a:pPr>
            <a:r>
              <a:rPr b="1" lang="iw-IL">
                <a:solidFill>
                  <a:srgbClr val="2C4B74"/>
                </a:solidFill>
                <a:latin typeface="Arial"/>
                <a:ea typeface="Arial"/>
                <a:cs typeface="Arial"/>
                <a:sym typeface="Arial"/>
              </a:rPr>
              <a:t>תחנה 3- מזומן (מטבעות ושטרות)</a:t>
            </a:r>
            <a:endParaRPr>
              <a:solidFill>
                <a:srgbClr val="2C4B74"/>
              </a:solidFill>
              <a:latin typeface="Arial"/>
              <a:ea typeface="Arial"/>
              <a:cs typeface="Arial"/>
              <a:sym typeface="Arial"/>
            </a:endParaRPr>
          </a:p>
        </p:txBody>
      </p:sp>
      <p:sp>
        <p:nvSpPr>
          <p:cNvPr id="166" name="Google Shape;166;p11"/>
          <p:cNvSpPr txBox="1"/>
          <p:nvPr>
            <p:ph idx="2" type="body"/>
          </p:nvPr>
        </p:nvSpPr>
        <p:spPr>
          <a:xfrm>
            <a:off x="6502619" y="2296401"/>
            <a:ext cx="4851181" cy="3590760"/>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האנושות עברה לכסף שאין לו ערך כחומר </a:t>
            </a:r>
            <a:br>
              <a:rPr b="1" lang="iw-IL" sz="3200"/>
            </a:br>
            <a:r>
              <a:rPr b="1" lang="iw-IL" sz="3200"/>
              <a:t>(הנייר עצמו חסר ערך).</a:t>
            </a:r>
            <a:endParaRPr/>
          </a:p>
          <a:p>
            <a:pPr indent="0" lvl="0" marL="0" rtl="1" algn="ctr">
              <a:lnSpc>
                <a:spcPct val="100000"/>
              </a:lnSpc>
              <a:spcBef>
                <a:spcPts val="1000"/>
              </a:spcBef>
              <a:spcAft>
                <a:spcPts val="0"/>
              </a:spcAft>
              <a:buClr>
                <a:schemeClr val="dk1"/>
              </a:buClr>
              <a:buSzPts val="3200"/>
              <a:buNone/>
            </a:pPr>
            <a:r>
              <a:rPr b="1" lang="iw-IL" sz="3200"/>
              <a:t>יש לו ערך שנקבע בכוח החוק והאמון בשלטון המנפיק.</a:t>
            </a:r>
            <a:endParaRPr sz="3200"/>
          </a:p>
        </p:txBody>
      </p:sp>
      <p:pic>
        <p:nvPicPr>
          <p:cNvPr id="167" name="Google Shape;167;p11"/>
          <p:cNvPicPr preferRelativeResize="0"/>
          <p:nvPr/>
        </p:nvPicPr>
        <p:blipFill rotWithShape="1">
          <a:blip r:embed="rId3">
            <a:alphaModFix/>
          </a:blip>
          <a:srcRect b="0" l="0" r="55104" t="57222"/>
          <a:stretch/>
        </p:blipFill>
        <p:spPr>
          <a:xfrm>
            <a:off x="838200" y="2953461"/>
            <a:ext cx="5473700" cy="2933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תחנה 4- כסף דיגיטלי ורישומים בנקאיים</a:t>
            </a:r>
            <a:endParaRPr sz="3600">
              <a:solidFill>
                <a:srgbClr val="2C4B74"/>
              </a:solidFill>
              <a:latin typeface="Arial"/>
              <a:ea typeface="Arial"/>
              <a:cs typeface="Arial"/>
              <a:sym typeface="Arial"/>
            </a:endParaRPr>
          </a:p>
        </p:txBody>
      </p:sp>
      <p:sp>
        <p:nvSpPr>
          <p:cNvPr id="174" name="Google Shape;174;p12"/>
          <p:cNvSpPr txBox="1"/>
          <p:nvPr>
            <p:ph idx="2" type="body"/>
          </p:nvPr>
        </p:nvSpPr>
        <p:spPr>
          <a:xfrm>
            <a:off x="1162050" y="1690688"/>
            <a:ext cx="9867900" cy="1325563"/>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הכסף הפך לרשומה דיגיטלית בשרתים של גופים פיננסיים (כמו בנקים וחברות אשראי)</a:t>
            </a:r>
            <a:endParaRPr sz="3200"/>
          </a:p>
        </p:txBody>
      </p:sp>
      <p:pic>
        <p:nvPicPr>
          <p:cNvPr id="175" name="Google Shape;175;p12"/>
          <p:cNvPicPr preferRelativeResize="0"/>
          <p:nvPr/>
        </p:nvPicPr>
        <p:blipFill rotWithShape="1">
          <a:blip r:embed="rId3">
            <a:alphaModFix/>
          </a:blip>
          <a:srcRect b="2716" l="23250" r="21044" t="29630"/>
          <a:stretch/>
        </p:blipFill>
        <p:spPr>
          <a:xfrm>
            <a:off x="3530600" y="3013075"/>
            <a:ext cx="5130800" cy="34798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תחנה 5- קריפטו- מטבעות דיגיטליים</a:t>
            </a:r>
            <a:endParaRPr sz="3600">
              <a:solidFill>
                <a:srgbClr val="2C4B74"/>
              </a:solidFill>
              <a:latin typeface="Arial"/>
              <a:ea typeface="Arial"/>
              <a:cs typeface="Arial"/>
              <a:sym typeface="Arial"/>
            </a:endParaRPr>
          </a:p>
        </p:txBody>
      </p:sp>
      <p:sp>
        <p:nvSpPr>
          <p:cNvPr id="182" name="Google Shape;182;p13"/>
          <p:cNvSpPr txBox="1"/>
          <p:nvPr>
            <p:ph idx="2" type="body"/>
          </p:nvPr>
        </p:nvSpPr>
        <p:spPr>
          <a:xfrm>
            <a:off x="1162050" y="1690688"/>
            <a:ext cx="9867900" cy="1325563"/>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3200"/>
              <a:buNone/>
            </a:pPr>
            <a:r>
              <a:rPr b="1" lang="iw-IL" sz="3200"/>
              <a:t>מטבעות המבוססים על קוד מתמטי ללא צורך בגורם מרכזי (כמו בנק)</a:t>
            </a:r>
            <a:endParaRPr sz="3200"/>
          </a:p>
        </p:txBody>
      </p:sp>
      <p:pic>
        <p:nvPicPr>
          <p:cNvPr id="183" name="Google Shape;183;p13"/>
          <p:cNvPicPr preferRelativeResize="0"/>
          <p:nvPr/>
        </p:nvPicPr>
        <p:blipFill rotWithShape="1">
          <a:blip r:embed="rId3">
            <a:alphaModFix/>
          </a:blip>
          <a:srcRect b="10371" l="55403" r="2957" t="35803"/>
          <a:stretch/>
        </p:blipFill>
        <p:spPr>
          <a:xfrm>
            <a:off x="3200400" y="3016251"/>
            <a:ext cx="5791199" cy="37782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סקירה של אמצעי תשלום</a:t>
            </a:r>
            <a:endParaRPr sz="3600">
              <a:solidFill>
                <a:srgbClr val="2C4B74"/>
              </a:solidFill>
              <a:latin typeface="Arial"/>
              <a:ea typeface="Arial"/>
              <a:cs typeface="Arial"/>
              <a:sym typeface="Arial"/>
            </a:endParaRPr>
          </a:p>
        </p:txBody>
      </p:sp>
      <p:sp>
        <p:nvSpPr>
          <p:cNvPr id="189" name="Google Shape;189;p14"/>
          <p:cNvSpPr txBox="1"/>
          <p:nvPr>
            <p:ph idx="2" type="body"/>
          </p:nvPr>
        </p:nvSpPr>
        <p:spPr>
          <a:xfrm>
            <a:off x="1162050" y="1690689"/>
            <a:ext cx="9867900" cy="557212"/>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ננתח את אמצעי התשלום המרכזיים בהם אנחנו משתמשים היום</a:t>
            </a:r>
            <a:endParaRPr/>
          </a:p>
        </p:txBody>
      </p:sp>
      <p:pic>
        <p:nvPicPr>
          <p:cNvPr descr="באמצעות שלוש שאלות:&#10;איך זה טכנית עובד?&#10;מה היתרון?&#10;מה הסיכון?" id="190" name="Google Shape;190;p14"/>
          <p:cNvPicPr preferRelativeResize="0"/>
          <p:nvPr/>
        </p:nvPicPr>
        <p:blipFill rotWithShape="1">
          <a:blip r:embed="rId3">
            <a:alphaModFix/>
          </a:blip>
          <a:srcRect b="0" l="9487" r="9437" t="32871"/>
          <a:stretch/>
        </p:blipFill>
        <p:spPr>
          <a:xfrm>
            <a:off x="1866900" y="2247901"/>
            <a:ext cx="8458199" cy="426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מזומן</a:t>
            </a:r>
            <a:endParaRPr sz="3600">
              <a:solidFill>
                <a:srgbClr val="2C4B74"/>
              </a:solidFill>
            </a:endParaRPr>
          </a:p>
        </p:txBody>
      </p:sp>
      <p:sp>
        <p:nvSpPr>
          <p:cNvPr id="196" name="Google Shape;196;p15"/>
          <p:cNvSpPr/>
          <p:nvPr/>
        </p:nvSpPr>
        <p:spPr>
          <a:xfrm>
            <a:off x="425449" y="1690688"/>
            <a:ext cx="3416300" cy="3744912"/>
          </a:xfrm>
          <a:custGeom>
            <a:rect b="b" l="l" r="r" t="t"/>
            <a:pathLst>
              <a:path extrusionOk="0" fill="none" h="3744912" w="3416300">
                <a:moveTo>
                  <a:pt x="0" y="0"/>
                </a:moveTo>
                <a:cubicBezTo>
                  <a:pt x="624548" y="-9591"/>
                  <a:pt x="1926653" y="23889"/>
                  <a:pt x="3416300" y="0"/>
                </a:cubicBezTo>
                <a:cubicBezTo>
                  <a:pt x="3432046" y="844436"/>
                  <a:pt x="3369896" y="2768331"/>
                  <a:pt x="3416300" y="3744912"/>
                </a:cubicBezTo>
                <a:cubicBezTo>
                  <a:pt x="2675136" y="3764022"/>
                  <a:pt x="1030861" y="3637545"/>
                  <a:pt x="0" y="3744912"/>
                </a:cubicBezTo>
                <a:cubicBezTo>
                  <a:pt x="-14147" y="2614617"/>
                  <a:pt x="78798" y="871339"/>
                  <a:pt x="0" y="0"/>
                </a:cubicBezTo>
                <a:close/>
              </a:path>
              <a:path extrusionOk="0" h="3744912" w="3416300">
                <a:moveTo>
                  <a:pt x="0" y="0"/>
                </a:moveTo>
                <a:cubicBezTo>
                  <a:pt x="1233355" y="148863"/>
                  <a:pt x="3026026" y="-165473"/>
                  <a:pt x="3416300" y="0"/>
                </a:cubicBezTo>
                <a:cubicBezTo>
                  <a:pt x="3282199" y="486302"/>
                  <a:pt x="3375375" y="2026009"/>
                  <a:pt x="3416300" y="3744912"/>
                </a:cubicBezTo>
                <a:cubicBezTo>
                  <a:pt x="2664083" y="3877608"/>
                  <a:pt x="1560620" y="3702490"/>
                  <a:pt x="0" y="3744912"/>
                </a:cubicBezTo>
                <a:cubicBezTo>
                  <a:pt x="-114564" y="2990345"/>
                  <a:pt x="-84722" y="607408"/>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שטרות ומטבעות פיזיים המונפקים על ידי הבנק המרכזי.</a:t>
            </a:r>
            <a:endParaRPr/>
          </a:p>
        </p:txBody>
      </p:sp>
      <p:sp>
        <p:nvSpPr>
          <p:cNvPr id="197" name="Google Shape;197;p15"/>
          <p:cNvSpPr/>
          <p:nvPr/>
        </p:nvSpPr>
        <p:spPr>
          <a:xfrm>
            <a:off x="4387849" y="1690688"/>
            <a:ext cx="3416300" cy="3744912"/>
          </a:xfrm>
          <a:custGeom>
            <a:rect b="b" l="l" r="r" t="t"/>
            <a:pathLst>
              <a:path extrusionOk="0" fill="none" h="3744912" w="3416300">
                <a:moveTo>
                  <a:pt x="0" y="0"/>
                </a:moveTo>
                <a:cubicBezTo>
                  <a:pt x="415393" y="18710"/>
                  <a:pt x="2109996" y="124995"/>
                  <a:pt x="3416300" y="0"/>
                </a:cubicBezTo>
                <a:cubicBezTo>
                  <a:pt x="3461604" y="564565"/>
                  <a:pt x="3445193" y="2975133"/>
                  <a:pt x="3416300" y="3744912"/>
                </a:cubicBezTo>
                <a:cubicBezTo>
                  <a:pt x="2904081" y="3792274"/>
                  <a:pt x="1377497" y="3845251"/>
                  <a:pt x="0" y="3744912"/>
                </a:cubicBezTo>
                <a:cubicBezTo>
                  <a:pt x="57373" y="2340373"/>
                  <a:pt x="111533" y="928580"/>
                  <a:pt x="0" y="0"/>
                </a:cubicBezTo>
                <a:close/>
              </a:path>
              <a:path extrusionOk="0" h="3744912" w="3416300">
                <a:moveTo>
                  <a:pt x="0" y="0"/>
                </a:moveTo>
                <a:cubicBezTo>
                  <a:pt x="1625932" y="150962"/>
                  <a:pt x="2935998" y="-134606"/>
                  <a:pt x="3416300" y="0"/>
                </a:cubicBezTo>
                <a:cubicBezTo>
                  <a:pt x="3251259" y="886479"/>
                  <a:pt x="3311317" y="2011328"/>
                  <a:pt x="3416300" y="3744912"/>
                </a:cubicBezTo>
                <a:cubicBezTo>
                  <a:pt x="1800146" y="3721735"/>
                  <a:pt x="381903" y="3596873"/>
                  <a:pt x="0" y="3744912"/>
                </a:cubicBezTo>
                <a:cubicBezTo>
                  <a:pt x="-54282" y="3305793"/>
                  <a:pt x="-114203" y="1214976"/>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זמין וקל לשימוש</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שליטה בתקציב</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פרטיות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אין עמלות</a:t>
            </a:r>
            <a:endParaRPr/>
          </a:p>
        </p:txBody>
      </p:sp>
      <p:sp>
        <p:nvSpPr>
          <p:cNvPr id="198" name="Google Shape;198;p15"/>
          <p:cNvSpPr txBox="1"/>
          <p:nvPr>
            <p:ph idx="2" type="body"/>
          </p:nvPr>
        </p:nvSpPr>
        <p:spPr>
          <a:xfrm>
            <a:off x="8483600" y="1690688"/>
            <a:ext cx="3416300" cy="37449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אובדן/ גניבה</a:t>
            </a:r>
            <a:endParaRPr/>
          </a:p>
          <a:p>
            <a:pPr indent="-228600" lvl="0" marL="228600" rtl="1" algn="ctr">
              <a:lnSpc>
                <a:spcPct val="100000"/>
              </a:lnSpc>
              <a:spcBef>
                <a:spcPts val="1000"/>
              </a:spcBef>
              <a:spcAft>
                <a:spcPts val="0"/>
              </a:spcAft>
              <a:buClr>
                <a:schemeClr val="dk1"/>
              </a:buClr>
              <a:buSzPts val="2800"/>
              <a:buChar char="•"/>
            </a:pPr>
            <a:r>
              <a:rPr lang="iw-IL"/>
              <a:t>מגבלות חוקיות (חוק המזומן)</a:t>
            </a:r>
            <a:endParaRPr/>
          </a:p>
          <a:p>
            <a:pPr indent="-228600" lvl="0" marL="228600" rtl="1" algn="ctr">
              <a:lnSpc>
                <a:spcPct val="100000"/>
              </a:lnSpc>
              <a:spcBef>
                <a:spcPts val="1000"/>
              </a:spcBef>
              <a:spcAft>
                <a:spcPts val="0"/>
              </a:spcAft>
              <a:buClr>
                <a:schemeClr val="dk1"/>
              </a:buClr>
              <a:buSzPts val="2800"/>
              <a:buChar char="•"/>
            </a:pPr>
            <a:r>
              <a:rPr lang="iw-IL"/>
              <a:t>קושי בתיעוד</a:t>
            </a:r>
            <a:endParaRPr/>
          </a:p>
          <a:p>
            <a:pPr indent="-228600" lvl="0" marL="228600" rtl="1" algn="ctr">
              <a:lnSpc>
                <a:spcPct val="100000"/>
              </a:lnSpc>
              <a:spcBef>
                <a:spcPts val="1000"/>
              </a:spcBef>
              <a:spcAft>
                <a:spcPts val="0"/>
              </a:spcAft>
              <a:buClr>
                <a:schemeClr val="dk1"/>
              </a:buClr>
              <a:buSzPts val="2800"/>
              <a:buChar char="•"/>
            </a:pPr>
            <a:r>
              <a:rPr lang="iw-IL"/>
              <a:t>זמינות שמובילה לבזבוז</a:t>
            </a:r>
            <a:endParaRPr/>
          </a:p>
        </p:txBody>
      </p:sp>
      <p:pic>
        <p:nvPicPr>
          <p:cNvPr descr="דגש משמעותי: חוק המזומן" id="199" name="Google Shape;199;p15"/>
          <p:cNvPicPr preferRelativeResize="0"/>
          <p:nvPr/>
        </p:nvPicPr>
        <p:blipFill rotWithShape="1">
          <a:blip r:embed="rId3">
            <a:alphaModFix/>
          </a:blip>
          <a:srcRect b="0" l="23828" r="19226" t="80988"/>
          <a:stretch/>
        </p:blipFill>
        <p:spPr>
          <a:xfrm>
            <a:off x="3473449" y="5880100"/>
            <a:ext cx="5245101" cy="9779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כיצד לזהות שטרות מזויפים?</a:t>
            </a:r>
            <a:endParaRPr sz="3600">
              <a:solidFill>
                <a:srgbClr val="2C4B74"/>
              </a:solidFill>
              <a:latin typeface="Arial"/>
              <a:ea typeface="Arial"/>
              <a:cs typeface="Arial"/>
              <a:sym typeface="Arial"/>
            </a:endParaRPr>
          </a:p>
        </p:txBody>
      </p:sp>
      <p:sp>
        <p:nvSpPr>
          <p:cNvPr id="205" name="Google Shape;205;p16"/>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206" name="Google Shape;206;p16"/>
          <p:cNvSpPr txBox="1"/>
          <p:nvPr/>
        </p:nvSpPr>
        <p:spPr>
          <a:xfrm rot="-1551381">
            <a:off x="10505807" y="5592951"/>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sng" cap="none" strike="noStrike">
                <a:solidFill>
                  <a:schemeClr val="lt1"/>
                </a:solidFill>
                <a:latin typeface="Arial"/>
                <a:ea typeface="Arial"/>
                <a:cs typeface="Arial"/>
                <a:sym typeface="Arial"/>
                <a:hlinkClick r:id="rId4">
                  <a:extLst>
                    <a:ext uri="{A12FA001-AC4F-418D-AE19-62706E023703}">
                      <ahyp:hlinkClr val="tx"/>
                    </a:ext>
                  </a:extLst>
                </a:hlinkClick>
              </a:rPr>
              <a:t>לחצו כאן</a:t>
            </a:r>
            <a:endParaRPr b="0" i="0" sz="1600" u="none" cap="none" strike="noStrike">
              <a:solidFill>
                <a:schemeClr val="lt1"/>
              </a:solidFill>
              <a:latin typeface="Arial"/>
              <a:ea typeface="Arial"/>
              <a:cs typeface="Arial"/>
              <a:sym typeface="Arial"/>
            </a:endParaRPr>
          </a:p>
        </p:txBody>
      </p:sp>
      <p:pic>
        <p:nvPicPr>
          <p:cNvPr id="207" name="Google Shape;207;p16"/>
          <p:cNvPicPr preferRelativeResize="0"/>
          <p:nvPr/>
        </p:nvPicPr>
        <p:blipFill rotWithShape="1">
          <a:blip r:embed="rId5">
            <a:alphaModFix/>
          </a:blip>
          <a:srcRect b="0" l="0" r="0" t="0"/>
          <a:stretch/>
        </p:blipFill>
        <p:spPr>
          <a:xfrm>
            <a:off x="3009900" y="1841501"/>
            <a:ext cx="6285739" cy="419258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כרטיס חיוב (דביט)</a:t>
            </a:r>
            <a:endParaRPr sz="3600">
              <a:solidFill>
                <a:srgbClr val="2C4B74"/>
              </a:solidFill>
              <a:latin typeface="Arial"/>
              <a:ea typeface="Arial"/>
              <a:cs typeface="Arial"/>
              <a:sym typeface="Arial"/>
            </a:endParaRPr>
          </a:p>
        </p:txBody>
      </p:sp>
      <p:sp>
        <p:nvSpPr>
          <p:cNvPr id="213" name="Google Shape;213;p17"/>
          <p:cNvSpPr/>
          <p:nvPr/>
        </p:nvSpPr>
        <p:spPr>
          <a:xfrm>
            <a:off x="425449" y="1690688"/>
            <a:ext cx="3416300" cy="4621212"/>
          </a:xfrm>
          <a:custGeom>
            <a:rect b="b" l="l" r="r" t="t"/>
            <a:pathLst>
              <a:path extrusionOk="0" fill="none" h="4621212" w="3416300">
                <a:moveTo>
                  <a:pt x="0" y="0"/>
                </a:moveTo>
                <a:cubicBezTo>
                  <a:pt x="1377515" y="26607"/>
                  <a:pt x="2630227" y="81323"/>
                  <a:pt x="3416300" y="0"/>
                </a:cubicBezTo>
                <a:cubicBezTo>
                  <a:pt x="3484711" y="2026321"/>
                  <a:pt x="3544996" y="3069819"/>
                  <a:pt x="3416300" y="4621212"/>
                </a:cubicBezTo>
                <a:cubicBezTo>
                  <a:pt x="2123074" y="4717959"/>
                  <a:pt x="1390404" y="4481081"/>
                  <a:pt x="0" y="4621212"/>
                </a:cubicBezTo>
                <a:cubicBezTo>
                  <a:pt x="-129967" y="3599026"/>
                  <a:pt x="-93877" y="666789"/>
                  <a:pt x="0" y="0"/>
                </a:cubicBezTo>
                <a:close/>
              </a:path>
              <a:path extrusionOk="0" h="4621212" w="3416300">
                <a:moveTo>
                  <a:pt x="0" y="0"/>
                </a:moveTo>
                <a:cubicBezTo>
                  <a:pt x="1296481" y="-47458"/>
                  <a:pt x="2508281" y="122721"/>
                  <a:pt x="3416300" y="0"/>
                </a:cubicBezTo>
                <a:cubicBezTo>
                  <a:pt x="3404372" y="1038357"/>
                  <a:pt x="3332679" y="2585456"/>
                  <a:pt x="3416300" y="4621212"/>
                </a:cubicBezTo>
                <a:cubicBezTo>
                  <a:pt x="2384791" y="4527629"/>
                  <a:pt x="1562854" y="4721748"/>
                  <a:pt x="0" y="4621212"/>
                </a:cubicBezTo>
                <a:cubicBezTo>
                  <a:pt x="-128951" y="2739640"/>
                  <a:pt x="-151564" y="1926666"/>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משיכה מיידית של כסף מחשבון העו"ש בבנק באמצעות כרטיס מגנטי.</a:t>
            </a:r>
            <a:endParaRPr/>
          </a:p>
        </p:txBody>
      </p:sp>
      <p:sp>
        <p:nvSpPr>
          <p:cNvPr id="214" name="Google Shape;214;p17"/>
          <p:cNvSpPr/>
          <p:nvPr/>
        </p:nvSpPr>
        <p:spPr>
          <a:xfrm>
            <a:off x="4387849" y="1690688"/>
            <a:ext cx="3416300" cy="4621212"/>
          </a:xfrm>
          <a:custGeom>
            <a:rect b="b" l="l" r="r" t="t"/>
            <a:pathLst>
              <a:path extrusionOk="0" fill="none" h="4621212" w="3416300">
                <a:moveTo>
                  <a:pt x="0" y="0"/>
                </a:moveTo>
                <a:cubicBezTo>
                  <a:pt x="937198" y="25077"/>
                  <a:pt x="2837260" y="126102"/>
                  <a:pt x="3416300" y="0"/>
                </a:cubicBezTo>
                <a:cubicBezTo>
                  <a:pt x="3505737" y="671665"/>
                  <a:pt x="3469546" y="2721730"/>
                  <a:pt x="3416300" y="4621212"/>
                </a:cubicBezTo>
                <a:cubicBezTo>
                  <a:pt x="2385271" y="4644720"/>
                  <a:pt x="1420864" y="4534411"/>
                  <a:pt x="0" y="4621212"/>
                </a:cubicBezTo>
                <a:cubicBezTo>
                  <a:pt x="93885" y="3253716"/>
                  <a:pt x="120533" y="2236029"/>
                  <a:pt x="0" y="0"/>
                </a:cubicBezTo>
                <a:close/>
              </a:path>
              <a:path extrusionOk="0" h="4621212" w="3416300">
                <a:moveTo>
                  <a:pt x="0" y="0"/>
                </a:moveTo>
                <a:cubicBezTo>
                  <a:pt x="1549588" y="124831"/>
                  <a:pt x="3064228" y="-150837"/>
                  <a:pt x="3416300" y="0"/>
                </a:cubicBezTo>
                <a:cubicBezTo>
                  <a:pt x="3391990" y="1668739"/>
                  <a:pt x="3313823" y="3125993"/>
                  <a:pt x="3416300" y="4621212"/>
                </a:cubicBezTo>
                <a:cubicBezTo>
                  <a:pt x="2788372" y="4699369"/>
                  <a:pt x="387448" y="4570361"/>
                  <a:pt x="0" y="4621212"/>
                </a:cubicBezTo>
                <a:cubicBezTo>
                  <a:pt x="-99283" y="2339893"/>
                  <a:pt x="-69717" y="1259899"/>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שליטה בתקציב (אי אפשר להוציא מה שאין)</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פשוט ונוח</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תשלום מתועד</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אין צורך להסתובב עם מזומן</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ניתן לביטול</a:t>
            </a:r>
            <a:endParaRPr/>
          </a:p>
        </p:txBody>
      </p:sp>
      <p:sp>
        <p:nvSpPr>
          <p:cNvPr id="215" name="Google Shape;215;p17"/>
          <p:cNvSpPr txBox="1"/>
          <p:nvPr>
            <p:ph idx="2" type="body"/>
          </p:nvPr>
        </p:nvSpPr>
        <p:spPr>
          <a:xfrm>
            <a:off x="8483600" y="1690688"/>
            <a:ext cx="3416300" cy="46212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לא מאפשר תשלומים</a:t>
            </a:r>
            <a:endParaRPr/>
          </a:p>
          <a:p>
            <a:pPr indent="-228600" lvl="0" marL="228600" rtl="1" algn="ctr">
              <a:lnSpc>
                <a:spcPct val="100000"/>
              </a:lnSpc>
              <a:spcBef>
                <a:spcPts val="1000"/>
              </a:spcBef>
              <a:spcAft>
                <a:spcPts val="0"/>
              </a:spcAft>
              <a:buClr>
                <a:schemeClr val="dk1"/>
              </a:buClr>
              <a:buSzPts val="2800"/>
              <a:buChar char="•"/>
            </a:pPr>
            <a:r>
              <a:rPr lang="iw-IL"/>
              <a:t>יש עמלות טעינה/ משיכה</a:t>
            </a:r>
            <a:endParaRPr/>
          </a:p>
          <a:p>
            <a:pPr indent="-228600" lvl="0" marL="228600" rtl="1" algn="ctr">
              <a:lnSpc>
                <a:spcPct val="100000"/>
              </a:lnSpc>
              <a:spcBef>
                <a:spcPts val="1000"/>
              </a:spcBef>
              <a:spcAft>
                <a:spcPts val="0"/>
              </a:spcAft>
              <a:buClr>
                <a:schemeClr val="dk1"/>
              </a:buClr>
              <a:buSzPts val="2800"/>
              <a:buChar char="•"/>
            </a:pPr>
            <a:r>
              <a:rPr lang="iw-IL"/>
              <a:t>לא מתאים לעסקאות "סכום לא ידוע" (כמו דלק)</a:t>
            </a:r>
            <a:endParaRPr/>
          </a:p>
          <a:p>
            <a:pPr indent="-228600" lvl="0" marL="228600" rtl="1" algn="ctr">
              <a:lnSpc>
                <a:spcPct val="100000"/>
              </a:lnSpc>
              <a:spcBef>
                <a:spcPts val="1000"/>
              </a:spcBef>
              <a:spcAft>
                <a:spcPts val="0"/>
              </a:spcAft>
              <a:buClr>
                <a:schemeClr val="dk1"/>
              </a:buClr>
              <a:buSzPts val="2800"/>
              <a:buChar char="•"/>
            </a:pPr>
            <a:r>
              <a:rPr lang="iw-IL"/>
              <a:t>אין הטבות מועדונים</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דביט</a:t>
            </a:r>
            <a:endParaRPr sz="3600">
              <a:solidFill>
                <a:srgbClr val="2C4B74"/>
              </a:solidFill>
            </a:endParaRPr>
          </a:p>
        </p:txBody>
      </p:sp>
      <p:sp>
        <p:nvSpPr>
          <p:cNvPr id="222" name="Google Shape;222;p18"/>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223" name="Google Shape;223;p18"/>
          <p:cNvSpPr txBox="1"/>
          <p:nvPr/>
        </p:nvSpPr>
        <p:spPr>
          <a:xfrm rot="-1551381">
            <a:off x="10505807" y="5592951"/>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sng" cap="none" strike="noStrike">
                <a:solidFill>
                  <a:schemeClr val="lt1"/>
                </a:solidFill>
                <a:latin typeface="Arial"/>
                <a:ea typeface="Arial"/>
                <a:cs typeface="Arial"/>
                <a:sym typeface="Arial"/>
                <a:hlinkClick r:id="rId4">
                  <a:extLst>
                    <a:ext uri="{A12FA001-AC4F-418D-AE19-62706E023703}">
                      <ahyp:hlinkClr val="tx"/>
                    </a:ext>
                  </a:extLst>
                </a:hlinkClick>
              </a:rPr>
              <a:t>לחצו כאן</a:t>
            </a:r>
            <a:endParaRPr b="0" i="0" sz="1600" u="none" cap="none" strike="noStrike">
              <a:solidFill>
                <a:schemeClr val="lt1"/>
              </a:solidFill>
              <a:latin typeface="Arial"/>
              <a:ea typeface="Arial"/>
              <a:cs typeface="Arial"/>
              <a:sym typeface="Arial"/>
            </a:endParaRPr>
          </a:p>
        </p:txBody>
      </p:sp>
      <p:pic>
        <p:nvPicPr>
          <p:cNvPr id="224" name="Google Shape;224;p18"/>
          <p:cNvPicPr preferRelativeResize="0"/>
          <p:nvPr/>
        </p:nvPicPr>
        <p:blipFill rotWithShape="1">
          <a:blip r:embed="rId5">
            <a:alphaModFix/>
          </a:blip>
          <a:srcRect b="29629" l="13750" r="38021" t="15185"/>
          <a:stretch/>
        </p:blipFill>
        <p:spPr>
          <a:xfrm>
            <a:off x="3155950" y="1690688"/>
            <a:ext cx="5880100" cy="3784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כרטיס אשראי</a:t>
            </a:r>
            <a:endParaRPr sz="3600">
              <a:solidFill>
                <a:srgbClr val="2C4B74"/>
              </a:solidFill>
              <a:latin typeface="Arial"/>
              <a:ea typeface="Arial"/>
              <a:cs typeface="Arial"/>
              <a:sym typeface="Arial"/>
            </a:endParaRPr>
          </a:p>
        </p:txBody>
      </p:sp>
      <p:sp>
        <p:nvSpPr>
          <p:cNvPr id="230" name="Google Shape;230;p19"/>
          <p:cNvSpPr/>
          <p:nvPr/>
        </p:nvSpPr>
        <p:spPr>
          <a:xfrm>
            <a:off x="425449" y="1690688"/>
            <a:ext cx="3416300" cy="4621212"/>
          </a:xfrm>
          <a:custGeom>
            <a:rect b="b" l="l" r="r" t="t"/>
            <a:pathLst>
              <a:path extrusionOk="0" fill="none" h="4621212" w="3416300">
                <a:moveTo>
                  <a:pt x="0" y="0"/>
                </a:moveTo>
                <a:cubicBezTo>
                  <a:pt x="1557966" y="6784"/>
                  <a:pt x="3024865" y="148599"/>
                  <a:pt x="3416300" y="0"/>
                </a:cubicBezTo>
                <a:cubicBezTo>
                  <a:pt x="3507350" y="1787316"/>
                  <a:pt x="3418825" y="3726099"/>
                  <a:pt x="3416300" y="4621212"/>
                </a:cubicBezTo>
                <a:cubicBezTo>
                  <a:pt x="2907061" y="4764496"/>
                  <a:pt x="1375010" y="4785491"/>
                  <a:pt x="0" y="4621212"/>
                </a:cubicBezTo>
                <a:cubicBezTo>
                  <a:pt x="-79098" y="3039863"/>
                  <a:pt x="-161992" y="824028"/>
                  <a:pt x="0" y="0"/>
                </a:cubicBezTo>
                <a:close/>
              </a:path>
              <a:path extrusionOk="0" h="4621212" w="3416300">
                <a:moveTo>
                  <a:pt x="0" y="0"/>
                </a:moveTo>
                <a:cubicBezTo>
                  <a:pt x="1225873" y="31858"/>
                  <a:pt x="1906522" y="118380"/>
                  <a:pt x="3416300" y="0"/>
                </a:cubicBezTo>
                <a:cubicBezTo>
                  <a:pt x="3315045" y="996206"/>
                  <a:pt x="3250782" y="3587321"/>
                  <a:pt x="3416300" y="4621212"/>
                </a:cubicBezTo>
                <a:cubicBezTo>
                  <a:pt x="2869693" y="4757961"/>
                  <a:pt x="1147539" y="4654166"/>
                  <a:pt x="0" y="4621212"/>
                </a:cubicBezTo>
                <a:cubicBezTo>
                  <a:pt x="38537" y="3279257"/>
                  <a:pt x="70582" y="1872334"/>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הלוואה קצרת מועד מהבנק/ חברת האשראי,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התשלום יורד במועד קבוע.</a:t>
            </a:r>
            <a:endParaRPr/>
          </a:p>
        </p:txBody>
      </p:sp>
      <p:sp>
        <p:nvSpPr>
          <p:cNvPr id="231" name="Google Shape;231;p19"/>
          <p:cNvSpPr/>
          <p:nvPr/>
        </p:nvSpPr>
        <p:spPr>
          <a:xfrm>
            <a:off x="4387849" y="1690688"/>
            <a:ext cx="3416300" cy="4621212"/>
          </a:xfrm>
          <a:custGeom>
            <a:rect b="b" l="l" r="r" t="t"/>
            <a:pathLst>
              <a:path extrusionOk="0" fill="none" h="4621212" w="3416300">
                <a:moveTo>
                  <a:pt x="0" y="0"/>
                </a:moveTo>
                <a:cubicBezTo>
                  <a:pt x="1002797" y="-32156"/>
                  <a:pt x="1746218" y="63090"/>
                  <a:pt x="3416300" y="0"/>
                </a:cubicBezTo>
                <a:cubicBezTo>
                  <a:pt x="3441450" y="2182526"/>
                  <a:pt x="3321940" y="3795347"/>
                  <a:pt x="3416300" y="4621212"/>
                </a:cubicBezTo>
                <a:cubicBezTo>
                  <a:pt x="1747787" y="4556314"/>
                  <a:pt x="541868" y="4777331"/>
                  <a:pt x="0" y="4621212"/>
                </a:cubicBezTo>
                <a:cubicBezTo>
                  <a:pt x="144828" y="2430926"/>
                  <a:pt x="-162778" y="754207"/>
                  <a:pt x="0" y="0"/>
                </a:cubicBezTo>
                <a:close/>
              </a:path>
              <a:path extrusionOk="0" h="4621212" w="3416300">
                <a:moveTo>
                  <a:pt x="0" y="0"/>
                </a:moveTo>
                <a:cubicBezTo>
                  <a:pt x="698242" y="-87206"/>
                  <a:pt x="2166282" y="103000"/>
                  <a:pt x="3416300" y="0"/>
                </a:cubicBezTo>
                <a:cubicBezTo>
                  <a:pt x="3351758" y="1429732"/>
                  <a:pt x="3259487" y="2935413"/>
                  <a:pt x="3416300" y="4621212"/>
                </a:cubicBezTo>
                <a:cubicBezTo>
                  <a:pt x="2721998" y="4777323"/>
                  <a:pt x="741083" y="4774176"/>
                  <a:pt x="0" y="4621212"/>
                </a:cubicBezTo>
                <a:cubicBezTo>
                  <a:pt x="48866" y="3678506"/>
                  <a:pt x="123220" y="190427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זמין ונוח לשימוש</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אפשרות פריסה לתשלומים</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מוגן באמצעות החוקים להגנת הצרכן</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צבירת הטבות במועדונים</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חיובים מרוכזים ומתועדים</a:t>
            </a:r>
            <a:endParaRPr/>
          </a:p>
        </p:txBody>
      </p:sp>
      <p:sp>
        <p:nvSpPr>
          <p:cNvPr id="232" name="Google Shape;232;p19"/>
          <p:cNvSpPr txBox="1"/>
          <p:nvPr>
            <p:ph idx="2" type="body"/>
          </p:nvPr>
        </p:nvSpPr>
        <p:spPr>
          <a:xfrm>
            <a:off x="8483600" y="1690688"/>
            <a:ext cx="3416300" cy="46212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סיכון להוצאות יתר</a:t>
            </a:r>
            <a:endParaRPr/>
          </a:p>
          <a:p>
            <a:pPr indent="-228600" lvl="0" marL="228600" rtl="1" algn="ctr">
              <a:lnSpc>
                <a:spcPct val="100000"/>
              </a:lnSpc>
              <a:spcBef>
                <a:spcPts val="1000"/>
              </a:spcBef>
              <a:spcAft>
                <a:spcPts val="0"/>
              </a:spcAft>
              <a:buClr>
                <a:schemeClr val="dk1"/>
              </a:buClr>
              <a:buSzPts val="2800"/>
              <a:buChar char="•"/>
            </a:pPr>
            <a:r>
              <a:rPr lang="iw-IL"/>
              <a:t>עמעום תחושת הוצאת כסף</a:t>
            </a:r>
            <a:endParaRPr/>
          </a:p>
          <a:p>
            <a:pPr indent="-228600" lvl="0" marL="228600" rtl="1" algn="ctr">
              <a:lnSpc>
                <a:spcPct val="100000"/>
              </a:lnSpc>
              <a:spcBef>
                <a:spcPts val="1000"/>
              </a:spcBef>
              <a:spcAft>
                <a:spcPts val="0"/>
              </a:spcAft>
              <a:buClr>
                <a:schemeClr val="dk1"/>
              </a:buClr>
              <a:buSzPts val="2800"/>
              <a:buChar char="•"/>
            </a:pPr>
            <a:r>
              <a:rPr lang="iw-IL"/>
              <a:t>תשלום עמלות</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כרטיס אשראי</a:t>
            </a:r>
            <a:endParaRPr sz="3600">
              <a:solidFill>
                <a:srgbClr val="2C4B74"/>
              </a:solidFill>
              <a:latin typeface="Arial"/>
              <a:ea typeface="Arial"/>
              <a:cs typeface="Arial"/>
              <a:sym typeface="Arial"/>
            </a:endParaRPr>
          </a:p>
        </p:txBody>
      </p:sp>
      <p:sp>
        <p:nvSpPr>
          <p:cNvPr id="239" name="Google Shape;239;p20"/>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240" name="Google Shape;240;p20"/>
          <p:cNvSpPr txBox="1"/>
          <p:nvPr/>
        </p:nvSpPr>
        <p:spPr>
          <a:xfrm rot="-1551381">
            <a:off x="10505807" y="5592951"/>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sng" cap="none" strike="noStrike">
                <a:solidFill>
                  <a:schemeClr val="lt1"/>
                </a:solidFill>
                <a:latin typeface="Arial"/>
                <a:ea typeface="Arial"/>
                <a:cs typeface="Arial"/>
                <a:sym typeface="Arial"/>
                <a:hlinkClick r:id="rId4">
                  <a:extLst>
                    <a:ext uri="{A12FA001-AC4F-418D-AE19-62706E023703}">
                      <ahyp:hlinkClr val="tx"/>
                    </a:ext>
                  </a:extLst>
                </a:hlinkClick>
              </a:rPr>
              <a:t>לחצו כאן</a:t>
            </a:r>
            <a:endParaRPr b="0" i="0" sz="1600" u="none" cap="none" strike="noStrike">
              <a:solidFill>
                <a:schemeClr val="lt1"/>
              </a:solidFill>
              <a:latin typeface="Arial"/>
              <a:ea typeface="Arial"/>
              <a:cs typeface="Arial"/>
              <a:sym typeface="Arial"/>
            </a:endParaRPr>
          </a:p>
        </p:txBody>
      </p:sp>
      <p:pic>
        <p:nvPicPr>
          <p:cNvPr id="241" name="Google Shape;241;p20"/>
          <p:cNvPicPr preferRelativeResize="0"/>
          <p:nvPr/>
        </p:nvPicPr>
        <p:blipFill rotWithShape="1">
          <a:blip r:embed="rId5">
            <a:alphaModFix/>
          </a:blip>
          <a:srcRect b="9074" l="28749" r="4271" t="13333"/>
          <a:stretch/>
        </p:blipFill>
        <p:spPr>
          <a:xfrm>
            <a:off x="2841253" y="1690688"/>
            <a:ext cx="6509493" cy="42418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כרטיס אשראי- דגש משמעותי</a:t>
            </a:r>
            <a:endParaRPr sz="3600">
              <a:solidFill>
                <a:srgbClr val="2C4B74"/>
              </a:solidFill>
              <a:latin typeface="Arial"/>
              <a:ea typeface="Arial"/>
              <a:cs typeface="Arial"/>
              <a:sym typeface="Arial"/>
            </a:endParaRPr>
          </a:p>
        </p:txBody>
      </p:sp>
      <p:sp>
        <p:nvSpPr>
          <p:cNvPr id="248" name="Google Shape;248;p21"/>
          <p:cNvSpPr txBox="1"/>
          <p:nvPr>
            <p:ph idx="2" type="body"/>
          </p:nvPr>
        </p:nvSpPr>
        <p:spPr>
          <a:xfrm>
            <a:off x="6096000" y="1690688"/>
            <a:ext cx="5803900" cy="4379912"/>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chemeClr val="dk1"/>
              </a:buClr>
              <a:buSzPts val="2800"/>
              <a:buNone/>
            </a:pPr>
            <a:r>
              <a:rPr b="1" lang="iw-IL"/>
              <a:t>תפיסת מסגרת האשראי: "מסגרת האשראי" היא "התקרה" שהבנק מאפשר לנו לבזבז בכל חודש. </a:t>
            </a:r>
            <a:endParaRPr/>
          </a:p>
        </p:txBody>
      </p:sp>
      <p:pic>
        <p:nvPicPr>
          <p:cNvPr descr="מסגרת אשראי כוללת: 10000 ש&quot;ח.&#10;3000 ש&quot;ח תפוסים מיידית&#10;7000 ש&quot;ח פנויים לשימוש" id="249" name="Google Shape;249;p21"/>
          <p:cNvPicPr preferRelativeResize="0"/>
          <p:nvPr/>
        </p:nvPicPr>
        <p:blipFill rotWithShape="1">
          <a:blip r:embed="rId3">
            <a:alphaModFix/>
          </a:blip>
          <a:srcRect b="50612" l="0" r="50000" t="32229"/>
          <a:stretch/>
        </p:blipFill>
        <p:spPr>
          <a:xfrm>
            <a:off x="562494" y="3721101"/>
            <a:ext cx="11067012" cy="212145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כרטיס אשראי- תשלומים מול קרדיט</a:t>
            </a:r>
            <a:endParaRPr sz="3600">
              <a:solidFill>
                <a:srgbClr val="2C4B74"/>
              </a:solidFill>
              <a:latin typeface="Arial"/>
              <a:ea typeface="Arial"/>
              <a:cs typeface="Arial"/>
              <a:sym typeface="Arial"/>
            </a:endParaRPr>
          </a:p>
        </p:txBody>
      </p:sp>
      <p:sp>
        <p:nvSpPr>
          <p:cNvPr id="256" name="Google Shape;256;p22"/>
          <p:cNvSpPr txBox="1"/>
          <p:nvPr>
            <p:ph idx="2" type="body"/>
          </p:nvPr>
        </p:nvSpPr>
        <p:spPr>
          <a:xfrm>
            <a:off x="1917700" y="1550988"/>
            <a:ext cx="8356600" cy="620712"/>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chemeClr val="dk1"/>
              </a:buClr>
              <a:buSzPts val="2800"/>
              <a:buNone/>
            </a:pPr>
            <a:r>
              <a:rPr b="1" lang="iw-IL"/>
              <a:t>ההבדלים בין פריסת תשלומים ללא ריבית לעומת קרדיט: </a:t>
            </a:r>
            <a:endParaRPr/>
          </a:p>
        </p:txBody>
      </p:sp>
      <p:sp>
        <p:nvSpPr>
          <p:cNvPr id="257" name="Google Shape;257;p22"/>
          <p:cNvSpPr/>
          <p:nvPr/>
        </p:nvSpPr>
        <p:spPr>
          <a:xfrm>
            <a:off x="6534148" y="2390775"/>
            <a:ext cx="5378451" cy="2498725"/>
          </a:xfrm>
          <a:custGeom>
            <a:rect b="b" l="l" r="r" t="t"/>
            <a:pathLst>
              <a:path extrusionOk="0" fill="none" h="2498725" w="5378451">
                <a:moveTo>
                  <a:pt x="0" y="0"/>
                </a:moveTo>
                <a:cubicBezTo>
                  <a:pt x="996138" y="-98501"/>
                  <a:pt x="3770157" y="-19663"/>
                  <a:pt x="5378451" y="0"/>
                </a:cubicBezTo>
                <a:cubicBezTo>
                  <a:pt x="5319337" y="684418"/>
                  <a:pt x="5315113" y="2232360"/>
                  <a:pt x="5378451" y="2498725"/>
                </a:cubicBezTo>
                <a:cubicBezTo>
                  <a:pt x="4569116" y="2400232"/>
                  <a:pt x="2613596" y="2649342"/>
                  <a:pt x="0" y="2498725"/>
                </a:cubicBezTo>
                <a:cubicBezTo>
                  <a:pt x="-152592" y="1256136"/>
                  <a:pt x="51767" y="917732"/>
                  <a:pt x="0" y="0"/>
                </a:cubicBezTo>
                <a:close/>
              </a:path>
              <a:path extrusionOk="0" h="2498725" w="5378451">
                <a:moveTo>
                  <a:pt x="0" y="0"/>
                </a:moveTo>
                <a:cubicBezTo>
                  <a:pt x="1488158" y="-160275"/>
                  <a:pt x="4590682" y="64852"/>
                  <a:pt x="5378451" y="0"/>
                </a:cubicBezTo>
                <a:cubicBezTo>
                  <a:pt x="5294923" y="422040"/>
                  <a:pt x="5398724" y="1943932"/>
                  <a:pt x="5378451" y="2498725"/>
                </a:cubicBezTo>
                <a:cubicBezTo>
                  <a:pt x="3560683" y="2492592"/>
                  <a:pt x="1057554" y="2532189"/>
                  <a:pt x="0" y="2498725"/>
                </a:cubicBezTo>
                <a:cubicBezTo>
                  <a:pt x="64858" y="2209852"/>
                  <a:pt x="98245" y="544022"/>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תשלומים רגילים (ללא ריבית):</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העסקה מחולקת למספר תשלומים שווים.</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המחיר הסופי של המוצר לא משתנה.</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המוכר הוא זה ש"סופג" את ההמתנה לכסף. </a:t>
            </a:r>
            <a:endParaRPr/>
          </a:p>
        </p:txBody>
      </p:sp>
      <p:sp>
        <p:nvSpPr>
          <p:cNvPr id="258" name="Google Shape;258;p22"/>
          <p:cNvSpPr/>
          <p:nvPr/>
        </p:nvSpPr>
        <p:spPr>
          <a:xfrm>
            <a:off x="279402" y="2390775"/>
            <a:ext cx="5378451" cy="2498725"/>
          </a:xfrm>
          <a:custGeom>
            <a:rect b="b" l="l" r="r" t="t"/>
            <a:pathLst>
              <a:path extrusionOk="0" fill="none" h="2498725" w="5378451">
                <a:moveTo>
                  <a:pt x="0" y="0"/>
                </a:moveTo>
                <a:cubicBezTo>
                  <a:pt x="1571695" y="147984"/>
                  <a:pt x="3866036" y="-138472"/>
                  <a:pt x="5378451" y="0"/>
                </a:cubicBezTo>
                <a:cubicBezTo>
                  <a:pt x="5301403" y="637323"/>
                  <a:pt x="5405917" y="2097015"/>
                  <a:pt x="5378451" y="2498725"/>
                </a:cubicBezTo>
                <a:cubicBezTo>
                  <a:pt x="4148801" y="2485238"/>
                  <a:pt x="2133229" y="2381249"/>
                  <a:pt x="0" y="2498725"/>
                </a:cubicBezTo>
                <a:cubicBezTo>
                  <a:pt x="60851" y="1883809"/>
                  <a:pt x="-1948" y="392213"/>
                  <a:pt x="0" y="0"/>
                </a:cubicBezTo>
                <a:close/>
              </a:path>
              <a:path extrusionOk="0" h="2498725" w="5378451">
                <a:moveTo>
                  <a:pt x="0" y="0"/>
                </a:moveTo>
                <a:cubicBezTo>
                  <a:pt x="2160553" y="14846"/>
                  <a:pt x="4125373" y="-5891"/>
                  <a:pt x="5378451" y="0"/>
                </a:cubicBezTo>
                <a:cubicBezTo>
                  <a:pt x="5470537" y="1042923"/>
                  <a:pt x="5482458" y="1361136"/>
                  <a:pt x="5378451" y="2498725"/>
                </a:cubicBezTo>
                <a:cubicBezTo>
                  <a:pt x="4487687" y="2375501"/>
                  <a:pt x="1168279" y="2372525"/>
                  <a:pt x="0" y="2498725"/>
                </a:cubicBezTo>
                <a:cubicBezTo>
                  <a:pt x="92896" y="2028619"/>
                  <a:pt x="166553" y="382383"/>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תשלומים בקרדיט (עם ריבית):</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חברת האשראי נותנת הלוואה לקונה. </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ניתן לבחור את מספר התשלומים</a:t>
            </a:r>
            <a:endParaRPr/>
          </a:p>
          <a:p>
            <a:pPr indent="-228600" lvl="0" marL="228600" marR="0" rtl="1" algn="ctr">
              <a:lnSpc>
                <a:spcPct val="100000"/>
              </a:lnSpc>
              <a:spcBef>
                <a:spcPts val="1000"/>
              </a:spcBef>
              <a:spcAft>
                <a:spcPts val="0"/>
              </a:spcAft>
              <a:buClr>
                <a:schemeClr val="dk1"/>
              </a:buClr>
              <a:buSzPts val="2400"/>
              <a:buFont typeface="Arial"/>
              <a:buChar char="•"/>
            </a:pPr>
            <a:r>
              <a:rPr b="0" i="0" lang="iw-IL" sz="2400" u="none" cap="none" strike="noStrike">
                <a:solidFill>
                  <a:schemeClr val="dk1"/>
                </a:solidFill>
                <a:latin typeface="Arial"/>
                <a:ea typeface="Arial"/>
                <a:cs typeface="Arial"/>
                <a:sym typeface="Arial"/>
              </a:rPr>
              <a:t>העלות: לכל תשלום מתווספת ריבית </a:t>
            </a:r>
            <a:br>
              <a:rPr b="0" i="0" lang="iw-IL" sz="2400" u="none" cap="none" strike="noStrike">
                <a:solidFill>
                  <a:schemeClr val="dk1"/>
                </a:solidFill>
                <a:latin typeface="Arial"/>
                <a:ea typeface="Arial"/>
                <a:cs typeface="Arial"/>
                <a:sym typeface="Arial"/>
              </a:rPr>
            </a:br>
            <a:r>
              <a:rPr b="0" i="0" lang="iw-IL" sz="2400" u="none" cap="none" strike="noStrike">
                <a:solidFill>
                  <a:schemeClr val="dk1"/>
                </a:solidFill>
                <a:latin typeface="Arial"/>
                <a:ea typeface="Arial"/>
                <a:cs typeface="Arial"/>
                <a:sym typeface="Arial"/>
              </a:rPr>
              <a:t>(מחיר הכסף)</a:t>
            </a:r>
            <a:endParaRPr/>
          </a:p>
        </p:txBody>
      </p:sp>
      <p:sp>
        <p:nvSpPr>
          <p:cNvPr id="259" name="Google Shape;259;p22"/>
          <p:cNvSpPr txBox="1"/>
          <p:nvPr/>
        </p:nvSpPr>
        <p:spPr>
          <a:xfrm>
            <a:off x="1834660" y="5307012"/>
            <a:ext cx="8522680" cy="1325563"/>
          </a:xfrm>
          <a:prstGeom prst="rect">
            <a:avLst/>
          </a:prstGeom>
          <a:noFill/>
          <a:ln>
            <a:noFill/>
          </a:ln>
        </p:spPr>
        <p:txBody>
          <a:bodyPr anchorCtr="0" anchor="t" bIns="45700" lIns="91425" spcFirstLastPara="1" rIns="91425" wrap="square" tIns="45700">
            <a:normAutofit fontScale="92500" lnSpcReduction="10000"/>
          </a:bodyPr>
          <a:lstStyle/>
          <a:p>
            <a:pPr indent="0" lvl="0" marL="0" marR="0" rtl="1" algn="ctr">
              <a:lnSpc>
                <a:spcPct val="90000"/>
              </a:lnSpc>
              <a:spcBef>
                <a:spcPts val="0"/>
              </a:spcBef>
              <a:spcAft>
                <a:spcPts val="0"/>
              </a:spcAft>
              <a:buClr>
                <a:srgbClr val="2C4B74"/>
              </a:buClr>
              <a:buSzPct val="100000"/>
              <a:buFont typeface="Arial"/>
              <a:buNone/>
            </a:pPr>
            <a:r>
              <a:rPr b="1" i="0" lang="iw-IL" sz="2800" u="none" cap="none" strike="noStrike">
                <a:solidFill>
                  <a:srgbClr val="2C4B74"/>
                </a:solidFill>
                <a:latin typeface="Arial"/>
                <a:ea typeface="Arial"/>
                <a:cs typeface="Arial"/>
                <a:sym typeface="Arial"/>
              </a:rPr>
              <a:t>מתי קונים בקרדיט?</a:t>
            </a:r>
            <a:endParaRPr/>
          </a:p>
          <a:p>
            <a:pPr indent="0" lvl="0" marL="0" marR="0" rtl="1" algn="ctr">
              <a:lnSpc>
                <a:spcPct val="90000"/>
              </a:lnSpc>
              <a:spcBef>
                <a:spcPts val="1000"/>
              </a:spcBef>
              <a:spcAft>
                <a:spcPts val="0"/>
              </a:spcAft>
              <a:buClr>
                <a:schemeClr val="dk1"/>
              </a:buClr>
              <a:buSzPct val="100000"/>
              <a:buFont typeface="Arial"/>
              <a:buNone/>
            </a:pPr>
            <a:r>
              <a:rPr b="0" i="0" lang="iw-IL" sz="2800" u="none" cap="none" strike="noStrike">
                <a:solidFill>
                  <a:schemeClr val="dk1"/>
                </a:solidFill>
                <a:latin typeface="Arial"/>
                <a:ea typeface="Arial"/>
                <a:cs typeface="Arial"/>
                <a:sym typeface="Arial"/>
              </a:rPr>
              <a:t>לרוב כשבית העסק לא מסכים לפרוס לתשלומים רגילים.</a:t>
            </a:r>
            <a:endParaRPr/>
          </a:p>
          <a:p>
            <a:pPr indent="0" lvl="0" marL="0" marR="0" rtl="1" algn="ctr">
              <a:lnSpc>
                <a:spcPct val="90000"/>
              </a:lnSpc>
              <a:spcBef>
                <a:spcPts val="1000"/>
              </a:spcBef>
              <a:spcAft>
                <a:spcPts val="0"/>
              </a:spcAft>
              <a:buClr>
                <a:srgbClr val="FF0000"/>
              </a:buClr>
              <a:buSzPct val="100000"/>
              <a:buFont typeface="Arial"/>
              <a:buNone/>
            </a:pPr>
            <a:r>
              <a:rPr b="1" i="0" lang="iw-IL" sz="2800" u="none" cap="none" strike="noStrike">
                <a:solidFill>
                  <a:srgbClr val="FF0000"/>
                </a:solidFill>
                <a:latin typeface="Arial"/>
                <a:ea typeface="Arial"/>
                <a:cs typeface="Arial"/>
                <a:sym typeface="Arial"/>
              </a:rPr>
              <a:t>זו הדרך היקרה ביותר לקנות!</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2800"/>
              <a:buFont typeface="Play"/>
              <a:buNone/>
            </a:pPr>
            <a:r>
              <a:rPr b="1" lang="iw-IL" sz="2800">
                <a:solidFill>
                  <a:srgbClr val="2C4B74"/>
                </a:solidFill>
                <a:latin typeface="Arial"/>
                <a:ea typeface="Arial"/>
                <a:cs typeface="Arial"/>
                <a:sym typeface="Arial"/>
              </a:rPr>
              <a:t>העברות בנקאיות (רגילה, זהב, הוראת קבע)</a:t>
            </a:r>
            <a:endParaRPr sz="2800">
              <a:solidFill>
                <a:srgbClr val="2C4B74"/>
              </a:solidFill>
              <a:latin typeface="Arial"/>
              <a:ea typeface="Arial"/>
              <a:cs typeface="Arial"/>
              <a:sym typeface="Arial"/>
            </a:endParaRPr>
          </a:p>
        </p:txBody>
      </p:sp>
      <p:sp>
        <p:nvSpPr>
          <p:cNvPr id="266" name="Google Shape;266;p23"/>
          <p:cNvSpPr/>
          <p:nvPr/>
        </p:nvSpPr>
        <p:spPr>
          <a:xfrm>
            <a:off x="425449" y="1690688"/>
            <a:ext cx="3416300" cy="4621212"/>
          </a:xfrm>
          <a:custGeom>
            <a:rect b="b" l="l" r="r" t="t"/>
            <a:pathLst>
              <a:path extrusionOk="0" fill="none" h="4621212" w="3416300">
                <a:moveTo>
                  <a:pt x="0" y="0"/>
                </a:moveTo>
                <a:cubicBezTo>
                  <a:pt x="1095823" y="-168339"/>
                  <a:pt x="2556907" y="168215"/>
                  <a:pt x="3416300" y="0"/>
                </a:cubicBezTo>
                <a:cubicBezTo>
                  <a:pt x="3449458" y="661260"/>
                  <a:pt x="3337031" y="2522431"/>
                  <a:pt x="3416300" y="4621212"/>
                </a:cubicBezTo>
                <a:cubicBezTo>
                  <a:pt x="2187881" y="4622282"/>
                  <a:pt x="1363144" y="4748950"/>
                  <a:pt x="0" y="4621212"/>
                </a:cubicBezTo>
                <a:cubicBezTo>
                  <a:pt x="167165" y="4147544"/>
                  <a:pt x="-86969" y="2055741"/>
                  <a:pt x="0" y="0"/>
                </a:cubicBezTo>
                <a:close/>
              </a:path>
              <a:path extrusionOk="0" h="4621212" w="3416300">
                <a:moveTo>
                  <a:pt x="0" y="0"/>
                </a:moveTo>
                <a:cubicBezTo>
                  <a:pt x="1582678" y="-66684"/>
                  <a:pt x="2018917" y="167439"/>
                  <a:pt x="3416300" y="0"/>
                </a:cubicBezTo>
                <a:cubicBezTo>
                  <a:pt x="3266464" y="1631460"/>
                  <a:pt x="3416059" y="2833235"/>
                  <a:pt x="3416300" y="4621212"/>
                </a:cubicBezTo>
                <a:cubicBezTo>
                  <a:pt x="2427702" y="4639556"/>
                  <a:pt x="1104020" y="4498271"/>
                  <a:pt x="0" y="4621212"/>
                </a:cubicBezTo>
                <a:cubicBezTo>
                  <a:pt x="7752" y="2699192"/>
                  <a:pt x="-75823" y="497044"/>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אישור מראש שנותן בעל החשבון לבנק, המאפשר לגוף חיצוני (כמו חברת חשמל או בית ספר) למשוך כסף מהחשבון במועד קבוע. </a:t>
            </a:r>
            <a:endParaRPr/>
          </a:p>
        </p:txBody>
      </p:sp>
      <p:sp>
        <p:nvSpPr>
          <p:cNvPr id="267" name="Google Shape;267;p23"/>
          <p:cNvSpPr/>
          <p:nvPr/>
        </p:nvSpPr>
        <p:spPr>
          <a:xfrm>
            <a:off x="4387849" y="1690688"/>
            <a:ext cx="3416300" cy="4621212"/>
          </a:xfrm>
          <a:custGeom>
            <a:rect b="b" l="l" r="r" t="t"/>
            <a:pathLst>
              <a:path extrusionOk="0" fill="none" h="4621212" w="3416300">
                <a:moveTo>
                  <a:pt x="0" y="0"/>
                </a:moveTo>
                <a:cubicBezTo>
                  <a:pt x="659305" y="-151239"/>
                  <a:pt x="1736190" y="10323"/>
                  <a:pt x="3416300" y="0"/>
                </a:cubicBezTo>
                <a:cubicBezTo>
                  <a:pt x="3578444" y="1912153"/>
                  <a:pt x="3368796" y="2365862"/>
                  <a:pt x="3416300" y="4621212"/>
                </a:cubicBezTo>
                <a:cubicBezTo>
                  <a:pt x="2424924" y="4548098"/>
                  <a:pt x="1014105" y="4607566"/>
                  <a:pt x="0" y="4621212"/>
                </a:cubicBezTo>
                <a:cubicBezTo>
                  <a:pt x="45530" y="3986654"/>
                  <a:pt x="26938" y="1265844"/>
                  <a:pt x="0" y="0"/>
                </a:cubicBezTo>
                <a:close/>
              </a:path>
              <a:path extrusionOk="0" h="4621212" w="3416300">
                <a:moveTo>
                  <a:pt x="0" y="0"/>
                </a:moveTo>
                <a:cubicBezTo>
                  <a:pt x="1030083" y="-34686"/>
                  <a:pt x="1744021" y="152860"/>
                  <a:pt x="3416300" y="0"/>
                </a:cubicBezTo>
                <a:cubicBezTo>
                  <a:pt x="3387961" y="1005997"/>
                  <a:pt x="3336188" y="3908303"/>
                  <a:pt x="3416300" y="4621212"/>
                </a:cubicBezTo>
                <a:cubicBezTo>
                  <a:pt x="2990819" y="4617079"/>
                  <a:pt x="1671482" y="4537938"/>
                  <a:pt x="0" y="4621212"/>
                </a:cubicBezTo>
                <a:cubicBezTo>
                  <a:pt x="113315" y="3784195"/>
                  <a:pt x="-70563" y="1898179"/>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נוחות (אוטומטי)</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מונע קנסות פיגורים</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מעקב מסודר בדפי החשבון</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הנחות בגין תשלום קבוע</a:t>
            </a:r>
            <a:endParaRPr/>
          </a:p>
        </p:txBody>
      </p:sp>
      <p:sp>
        <p:nvSpPr>
          <p:cNvPr id="268" name="Google Shape;268;p23"/>
          <p:cNvSpPr txBox="1"/>
          <p:nvPr>
            <p:ph idx="2" type="body"/>
          </p:nvPr>
        </p:nvSpPr>
        <p:spPr>
          <a:xfrm>
            <a:off x="8483600" y="1690688"/>
            <a:ext cx="3416300" cy="46212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עמעום תחושת ההוצאות</a:t>
            </a:r>
            <a:endParaRPr/>
          </a:p>
          <a:p>
            <a:pPr indent="-228600" lvl="0" marL="228600" rtl="1" algn="ctr">
              <a:lnSpc>
                <a:spcPct val="100000"/>
              </a:lnSpc>
              <a:spcBef>
                <a:spcPts val="1000"/>
              </a:spcBef>
              <a:spcAft>
                <a:spcPts val="0"/>
              </a:spcAft>
              <a:buClr>
                <a:schemeClr val="dk1"/>
              </a:buClr>
              <a:buSzPts val="2800"/>
              <a:buChar char="•"/>
            </a:pPr>
            <a:r>
              <a:rPr lang="iw-IL"/>
              <a:t>יש צורך לבקש מראש מהבנק</a:t>
            </a:r>
            <a:endParaRPr/>
          </a:p>
          <a:p>
            <a:pPr indent="-228600" lvl="0" marL="228600" rtl="1" algn="ctr">
              <a:lnSpc>
                <a:spcPct val="100000"/>
              </a:lnSpc>
              <a:spcBef>
                <a:spcPts val="1000"/>
              </a:spcBef>
              <a:spcAft>
                <a:spcPts val="0"/>
              </a:spcAft>
              <a:buClr>
                <a:schemeClr val="dk1"/>
              </a:buClr>
              <a:buSzPts val="2800"/>
              <a:buChar char="•"/>
            </a:pPr>
            <a:r>
              <a:rPr lang="iw-IL"/>
              <a:t>שכחה של הוראות קבע פעילות</a:t>
            </a:r>
            <a:endParaRPr/>
          </a:p>
          <a:p>
            <a:pPr indent="-228600" lvl="0" marL="228600" rtl="1" algn="ctr">
              <a:lnSpc>
                <a:spcPct val="100000"/>
              </a:lnSpc>
              <a:spcBef>
                <a:spcPts val="1000"/>
              </a:spcBef>
              <a:spcAft>
                <a:spcPts val="0"/>
              </a:spcAft>
              <a:buClr>
                <a:schemeClr val="dk1"/>
              </a:buClr>
              <a:buSzPts val="2800"/>
              <a:buChar char="•"/>
            </a:pPr>
            <a:r>
              <a:rPr lang="iw-IL"/>
              <a:t>עמלת החזרה אם אין כיסוי</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ארנק דיגיטלי</a:t>
            </a:r>
            <a:endParaRPr sz="3600">
              <a:solidFill>
                <a:srgbClr val="2C4B74"/>
              </a:solidFill>
              <a:latin typeface="Arial"/>
              <a:ea typeface="Arial"/>
              <a:cs typeface="Arial"/>
              <a:sym typeface="Arial"/>
            </a:endParaRPr>
          </a:p>
        </p:txBody>
      </p:sp>
      <p:sp>
        <p:nvSpPr>
          <p:cNvPr id="274" name="Google Shape;274;p24"/>
          <p:cNvSpPr/>
          <p:nvPr/>
        </p:nvSpPr>
        <p:spPr>
          <a:xfrm>
            <a:off x="425449" y="1690688"/>
            <a:ext cx="3416300" cy="3694112"/>
          </a:xfrm>
          <a:custGeom>
            <a:rect b="b" l="l" r="r" t="t"/>
            <a:pathLst>
              <a:path extrusionOk="0" fill="none" h="3694112" w="3416300">
                <a:moveTo>
                  <a:pt x="0" y="0"/>
                </a:moveTo>
                <a:cubicBezTo>
                  <a:pt x="778039" y="-84088"/>
                  <a:pt x="2163836" y="-115922"/>
                  <a:pt x="3416300" y="0"/>
                </a:cubicBezTo>
                <a:cubicBezTo>
                  <a:pt x="3275233" y="1007316"/>
                  <a:pt x="3281934" y="2209039"/>
                  <a:pt x="3416300" y="3694112"/>
                </a:cubicBezTo>
                <a:cubicBezTo>
                  <a:pt x="1723121" y="3648186"/>
                  <a:pt x="1687990" y="3576862"/>
                  <a:pt x="0" y="3694112"/>
                </a:cubicBezTo>
                <a:cubicBezTo>
                  <a:pt x="112030" y="2006189"/>
                  <a:pt x="-129921" y="1133061"/>
                  <a:pt x="0" y="0"/>
                </a:cubicBezTo>
                <a:close/>
              </a:path>
              <a:path extrusionOk="0" h="3694112" w="3416300">
                <a:moveTo>
                  <a:pt x="0" y="0"/>
                </a:moveTo>
                <a:cubicBezTo>
                  <a:pt x="1189551" y="48260"/>
                  <a:pt x="2904263" y="25992"/>
                  <a:pt x="3416300" y="0"/>
                </a:cubicBezTo>
                <a:cubicBezTo>
                  <a:pt x="3515130" y="996990"/>
                  <a:pt x="3254401" y="2306056"/>
                  <a:pt x="3416300" y="3694112"/>
                </a:cubicBezTo>
                <a:cubicBezTo>
                  <a:pt x="1818898" y="3662164"/>
                  <a:pt x="357561" y="3717014"/>
                  <a:pt x="0" y="3694112"/>
                </a:cubicBezTo>
                <a:cubicBezTo>
                  <a:pt x="113262" y="3274525"/>
                  <a:pt x="121807" y="1308634"/>
                  <a:pt x="0" y="0"/>
                </a:cubicBezTo>
                <a:close/>
              </a:path>
            </a:pathLst>
          </a:custGeom>
          <a:solidFill>
            <a:srgbClr val="D8F2CF"/>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שימוש בטכנולוגיית NFC להעברת פרטי כרטיס אשראי מוצפנים מהנייד.</a:t>
            </a:r>
            <a:endParaRPr/>
          </a:p>
        </p:txBody>
      </p:sp>
      <p:sp>
        <p:nvSpPr>
          <p:cNvPr id="275" name="Google Shape;275;p24"/>
          <p:cNvSpPr/>
          <p:nvPr/>
        </p:nvSpPr>
        <p:spPr>
          <a:xfrm>
            <a:off x="4387849" y="1690688"/>
            <a:ext cx="3416300" cy="3694112"/>
          </a:xfrm>
          <a:custGeom>
            <a:rect b="b" l="l" r="r" t="t"/>
            <a:pathLst>
              <a:path extrusionOk="0" fill="none" h="3694112" w="3416300">
                <a:moveTo>
                  <a:pt x="0" y="0"/>
                </a:moveTo>
                <a:cubicBezTo>
                  <a:pt x="793498" y="-109175"/>
                  <a:pt x="2734832" y="-48220"/>
                  <a:pt x="3416300" y="0"/>
                </a:cubicBezTo>
                <a:cubicBezTo>
                  <a:pt x="3311901" y="403473"/>
                  <a:pt x="3427802" y="3270465"/>
                  <a:pt x="3416300" y="3694112"/>
                </a:cubicBezTo>
                <a:cubicBezTo>
                  <a:pt x="2094898" y="3661290"/>
                  <a:pt x="475309" y="3669552"/>
                  <a:pt x="0" y="3694112"/>
                </a:cubicBezTo>
                <a:cubicBezTo>
                  <a:pt x="-141869" y="1882667"/>
                  <a:pt x="-147724" y="1825871"/>
                  <a:pt x="0" y="0"/>
                </a:cubicBezTo>
                <a:close/>
              </a:path>
              <a:path extrusionOk="0" h="3694112" w="3416300">
                <a:moveTo>
                  <a:pt x="0" y="0"/>
                </a:moveTo>
                <a:cubicBezTo>
                  <a:pt x="562697" y="56275"/>
                  <a:pt x="2009771" y="-36696"/>
                  <a:pt x="3416300" y="0"/>
                </a:cubicBezTo>
                <a:cubicBezTo>
                  <a:pt x="3266449" y="1507664"/>
                  <a:pt x="3383262" y="2184633"/>
                  <a:pt x="3416300" y="3694112"/>
                </a:cubicBezTo>
                <a:cubicBezTo>
                  <a:pt x="2807932" y="3634658"/>
                  <a:pt x="454083" y="3718207"/>
                  <a:pt x="0" y="3694112"/>
                </a:cubicBezTo>
                <a:cubicBezTo>
                  <a:pt x="-22238" y="3067420"/>
                  <a:pt x="-143762" y="1048389"/>
                  <a:pt x="0" y="0"/>
                </a:cubicBezTo>
                <a:close/>
              </a:path>
            </a:pathLst>
          </a:cu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מהיר ונוח</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כולל אבטחה ביומטרית (טביעת אצבע/ זיהוי פנים)</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אין צורך בארנק פיזי</a:t>
            </a:r>
            <a:endParaRPr/>
          </a:p>
        </p:txBody>
      </p:sp>
      <p:sp>
        <p:nvSpPr>
          <p:cNvPr id="276" name="Google Shape;276;p24"/>
          <p:cNvSpPr txBox="1"/>
          <p:nvPr>
            <p:ph idx="2" type="body"/>
          </p:nvPr>
        </p:nvSpPr>
        <p:spPr>
          <a:xfrm>
            <a:off x="8483600" y="1690688"/>
            <a:ext cx="3416300" cy="3694112"/>
          </a:xfrm>
          <a:prstGeom prst="rect">
            <a:avLst/>
          </a:prstGeom>
          <a:solidFill>
            <a:srgbClr val="D9E5F8"/>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תלות בסוללת המכשיר</a:t>
            </a:r>
            <a:endParaRPr/>
          </a:p>
          <a:p>
            <a:pPr indent="-228600" lvl="0" marL="228600" rtl="1" algn="ctr">
              <a:lnSpc>
                <a:spcPct val="100000"/>
              </a:lnSpc>
              <a:spcBef>
                <a:spcPts val="1000"/>
              </a:spcBef>
              <a:spcAft>
                <a:spcPts val="0"/>
              </a:spcAft>
              <a:buClr>
                <a:schemeClr val="dk1"/>
              </a:buClr>
              <a:buSzPts val="2800"/>
              <a:buChar char="•"/>
            </a:pPr>
            <a:r>
              <a:rPr lang="iw-IL"/>
              <a:t>חשיפת מידע וחשש מגניבה</a:t>
            </a:r>
            <a:endParaRPr/>
          </a:p>
          <a:p>
            <a:pPr indent="-228600" lvl="0" marL="228600" rtl="1" algn="ctr">
              <a:lnSpc>
                <a:spcPct val="100000"/>
              </a:lnSpc>
              <a:spcBef>
                <a:spcPts val="1000"/>
              </a:spcBef>
              <a:spcAft>
                <a:spcPts val="0"/>
              </a:spcAft>
              <a:buClr>
                <a:schemeClr val="dk1"/>
              </a:buClr>
              <a:buSzPts val="2800"/>
              <a:buChar char="•"/>
            </a:pPr>
            <a:r>
              <a:rPr lang="iw-IL"/>
              <a:t>סכנה להוצאות לא מבוקרות</a:t>
            </a:r>
            <a:endParaRPr/>
          </a:p>
        </p:txBody>
      </p:sp>
      <p:pic>
        <p:nvPicPr>
          <p:cNvPr id="277" name="Google Shape;277;p24"/>
          <p:cNvPicPr preferRelativeResize="0"/>
          <p:nvPr/>
        </p:nvPicPr>
        <p:blipFill rotWithShape="1">
          <a:blip r:embed="rId3">
            <a:alphaModFix/>
          </a:blip>
          <a:srcRect b="31481" l="7178" r="69243" t="36173"/>
          <a:stretch/>
        </p:blipFill>
        <p:spPr>
          <a:xfrm>
            <a:off x="6718299" y="5046663"/>
            <a:ext cx="2171700" cy="1663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ארנק דיגיטלי</a:t>
            </a:r>
            <a:endParaRPr sz="3600">
              <a:solidFill>
                <a:srgbClr val="2C4B74"/>
              </a:solidFill>
              <a:latin typeface="Arial"/>
              <a:ea typeface="Arial"/>
              <a:cs typeface="Arial"/>
              <a:sym typeface="Arial"/>
            </a:endParaRPr>
          </a:p>
        </p:txBody>
      </p:sp>
      <p:sp>
        <p:nvSpPr>
          <p:cNvPr id="284" name="Google Shape;284;p25"/>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285" name="Google Shape;285;p25"/>
          <p:cNvSpPr txBox="1"/>
          <p:nvPr/>
        </p:nvSpPr>
        <p:spPr>
          <a:xfrm rot="-1551381">
            <a:off x="10505807" y="5592951"/>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sng" cap="none" strike="noStrike">
                <a:solidFill>
                  <a:schemeClr val="lt1"/>
                </a:solidFill>
                <a:latin typeface="Arial"/>
                <a:ea typeface="Arial"/>
                <a:cs typeface="Arial"/>
                <a:sym typeface="Arial"/>
                <a:hlinkClick r:id="rId4">
                  <a:extLst>
                    <a:ext uri="{A12FA001-AC4F-418D-AE19-62706E023703}">
                      <ahyp:hlinkClr val="tx"/>
                    </a:ext>
                  </a:extLst>
                </a:hlinkClick>
              </a:rPr>
              <a:t>לחצו כאן</a:t>
            </a:r>
            <a:endParaRPr b="0" i="0" sz="1600" u="none" cap="none" strike="noStrike">
              <a:solidFill>
                <a:schemeClr val="lt1"/>
              </a:solidFill>
              <a:latin typeface="Arial"/>
              <a:ea typeface="Arial"/>
              <a:cs typeface="Arial"/>
              <a:sym typeface="Arial"/>
            </a:endParaRPr>
          </a:p>
        </p:txBody>
      </p:sp>
      <p:pic>
        <p:nvPicPr>
          <p:cNvPr id="286" name="Google Shape;286;p25"/>
          <p:cNvPicPr preferRelativeResize="0"/>
          <p:nvPr/>
        </p:nvPicPr>
        <p:blipFill rotWithShape="1">
          <a:blip r:embed="rId5">
            <a:alphaModFix/>
          </a:blip>
          <a:srcRect b="10549" l="28542" r="5911" t="30556"/>
          <a:stretch/>
        </p:blipFill>
        <p:spPr>
          <a:xfrm>
            <a:off x="2775134" y="1636644"/>
            <a:ext cx="6641732" cy="335678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אפליקציות דיגיטליות ((BIT/PAYBOX</a:t>
            </a:r>
            <a:endParaRPr sz="3600">
              <a:solidFill>
                <a:srgbClr val="2C4B74"/>
              </a:solidFill>
              <a:latin typeface="Arial"/>
              <a:ea typeface="Arial"/>
              <a:cs typeface="Arial"/>
              <a:sym typeface="Arial"/>
            </a:endParaRPr>
          </a:p>
        </p:txBody>
      </p:sp>
      <p:sp>
        <p:nvSpPr>
          <p:cNvPr id="292" name="Google Shape;292;p26"/>
          <p:cNvSpPr/>
          <p:nvPr/>
        </p:nvSpPr>
        <p:spPr>
          <a:xfrm>
            <a:off x="425449" y="1690688"/>
            <a:ext cx="3416300" cy="3694112"/>
          </a:xfrm>
          <a:custGeom>
            <a:rect b="b" l="l" r="r" t="t"/>
            <a:pathLst>
              <a:path extrusionOk="0" fill="none" h="3694112" w="3416300">
                <a:moveTo>
                  <a:pt x="0" y="0"/>
                </a:moveTo>
                <a:cubicBezTo>
                  <a:pt x="778039" y="-84088"/>
                  <a:pt x="2163836" y="-115922"/>
                  <a:pt x="3416300" y="0"/>
                </a:cubicBezTo>
                <a:cubicBezTo>
                  <a:pt x="3275233" y="1007316"/>
                  <a:pt x="3281934" y="2209039"/>
                  <a:pt x="3416300" y="3694112"/>
                </a:cubicBezTo>
                <a:cubicBezTo>
                  <a:pt x="1723121" y="3648186"/>
                  <a:pt x="1687990" y="3576862"/>
                  <a:pt x="0" y="3694112"/>
                </a:cubicBezTo>
                <a:cubicBezTo>
                  <a:pt x="112030" y="2006189"/>
                  <a:pt x="-129921" y="1133061"/>
                  <a:pt x="0" y="0"/>
                </a:cubicBezTo>
                <a:close/>
              </a:path>
              <a:path extrusionOk="0" h="3694112" w="3416300">
                <a:moveTo>
                  <a:pt x="0" y="0"/>
                </a:moveTo>
                <a:cubicBezTo>
                  <a:pt x="1189551" y="48260"/>
                  <a:pt x="2904263" y="25992"/>
                  <a:pt x="3416300" y="0"/>
                </a:cubicBezTo>
                <a:cubicBezTo>
                  <a:pt x="3515130" y="996990"/>
                  <a:pt x="3254401" y="2306056"/>
                  <a:pt x="3416300" y="3694112"/>
                </a:cubicBezTo>
                <a:cubicBezTo>
                  <a:pt x="1818898" y="3662164"/>
                  <a:pt x="357561" y="3717014"/>
                  <a:pt x="0" y="3694112"/>
                </a:cubicBezTo>
                <a:cubicBezTo>
                  <a:pt x="113262" y="3274525"/>
                  <a:pt x="121807" y="1308634"/>
                  <a:pt x="0" y="0"/>
                </a:cubicBezTo>
                <a:close/>
              </a:path>
            </a:pathLst>
          </a:custGeom>
          <a:solidFill>
            <a:srgbClr val="D8F2CF"/>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פקודה דיגיטלית להעברת כסף מחשבון לחשבון.</a:t>
            </a:r>
            <a:endParaRPr/>
          </a:p>
        </p:txBody>
      </p:sp>
      <p:sp>
        <p:nvSpPr>
          <p:cNvPr id="293" name="Google Shape;293;p26"/>
          <p:cNvSpPr/>
          <p:nvPr/>
        </p:nvSpPr>
        <p:spPr>
          <a:xfrm>
            <a:off x="4387849" y="1690688"/>
            <a:ext cx="3416300" cy="3694112"/>
          </a:xfrm>
          <a:custGeom>
            <a:rect b="b" l="l" r="r" t="t"/>
            <a:pathLst>
              <a:path extrusionOk="0" fill="none" h="3694112" w="3416300">
                <a:moveTo>
                  <a:pt x="0" y="0"/>
                </a:moveTo>
                <a:cubicBezTo>
                  <a:pt x="793498" y="-109175"/>
                  <a:pt x="2734832" y="-48220"/>
                  <a:pt x="3416300" y="0"/>
                </a:cubicBezTo>
                <a:cubicBezTo>
                  <a:pt x="3311901" y="403473"/>
                  <a:pt x="3427802" y="3270465"/>
                  <a:pt x="3416300" y="3694112"/>
                </a:cubicBezTo>
                <a:cubicBezTo>
                  <a:pt x="2094898" y="3661290"/>
                  <a:pt x="475309" y="3669552"/>
                  <a:pt x="0" y="3694112"/>
                </a:cubicBezTo>
                <a:cubicBezTo>
                  <a:pt x="-141869" y="1882667"/>
                  <a:pt x="-147724" y="1825871"/>
                  <a:pt x="0" y="0"/>
                </a:cubicBezTo>
                <a:close/>
              </a:path>
              <a:path extrusionOk="0" h="3694112" w="3416300">
                <a:moveTo>
                  <a:pt x="0" y="0"/>
                </a:moveTo>
                <a:cubicBezTo>
                  <a:pt x="562697" y="56275"/>
                  <a:pt x="2009771" y="-36696"/>
                  <a:pt x="3416300" y="0"/>
                </a:cubicBezTo>
                <a:cubicBezTo>
                  <a:pt x="3266449" y="1507664"/>
                  <a:pt x="3383262" y="2184633"/>
                  <a:pt x="3416300" y="3694112"/>
                </a:cubicBezTo>
                <a:cubicBezTo>
                  <a:pt x="2807932" y="3634658"/>
                  <a:pt x="454083" y="3718207"/>
                  <a:pt x="0" y="3694112"/>
                </a:cubicBezTo>
                <a:cubicBezTo>
                  <a:pt x="-22238" y="3067420"/>
                  <a:pt x="-143762" y="1048389"/>
                  <a:pt x="0" y="0"/>
                </a:cubicBezTo>
                <a:close/>
              </a:path>
            </a:pathLst>
          </a:cu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העברה ישירה מאדם פרטי לאדם פרטי</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תיעוד מלא</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יכולת איסוף כסף קבוצתית</a:t>
            </a:r>
            <a:endParaRPr/>
          </a:p>
        </p:txBody>
      </p:sp>
      <p:sp>
        <p:nvSpPr>
          <p:cNvPr id="294" name="Google Shape;294;p26"/>
          <p:cNvSpPr txBox="1"/>
          <p:nvPr>
            <p:ph idx="2" type="body"/>
          </p:nvPr>
        </p:nvSpPr>
        <p:spPr>
          <a:xfrm>
            <a:off x="8483600" y="1690688"/>
            <a:ext cx="3416300" cy="3694112"/>
          </a:xfrm>
          <a:prstGeom prst="rect">
            <a:avLst/>
          </a:prstGeom>
          <a:solidFill>
            <a:srgbClr val="D9E5F8"/>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סכנת טעויות בהקלדה</a:t>
            </a:r>
            <a:endParaRPr/>
          </a:p>
          <a:p>
            <a:pPr indent="-228600" lvl="0" marL="228600" rtl="1" algn="ctr">
              <a:lnSpc>
                <a:spcPct val="100000"/>
              </a:lnSpc>
              <a:spcBef>
                <a:spcPts val="1000"/>
              </a:spcBef>
              <a:spcAft>
                <a:spcPts val="0"/>
              </a:spcAft>
              <a:buClr>
                <a:schemeClr val="dk1"/>
              </a:buClr>
              <a:buSzPts val="2800"/>
              <a:buChar char="•"/>
            </a:pPr>
            <a:r>
              <a:rPr lang="iw-IL"/>
              <a:t>הוצאות בלתי מבוקרות</a:t>
            </a:r>
            <a:endParaRPr/>
          </a:p>
          <a:p>
            <a:pPr indent="-228600" lvl="0" marL="228600" rtl="1" algn="ctr">
              <a:lnSpc>
                <a:spcPct val="100000"/>
              </a:lnSpc>
              <a:spcBef>
                <a:spcPts val="1000"/>
              </a:spcBef>
              <a:spcAft>
                <a:spcPts val="0"/>
              </a:spcAft>
              <a:buClr>
                <a:schemeClr val="dk1"/>
              </a:buClr>
              <a:buSzPts val="2800"/>
              <a:buChar char="•"/>
            </a:pPr>
            <a:r>
              <a:rPr lang="iw-IL"/>
              <a:t>עמלות</a:t>
            </a:r>
            <a:endParaRPr/>
          </a:p>
          <a:p>
            <a:pPr indent="-228600" lvl="0" marL="228600" rtl="1" algn="ctr">
              <a:lnSpc>
                <a:spcPct val="100000"/>
              </a:lnSpc>
              <a:spcBef>
                <a:spcPts val="1000"/>
              </a:spcBef>
              <a:spcAft>
                <a:spcPts val="0"/>
              </a:spcAft>
              <a:buClr>
                <a:schemeClr val="dk1"/>
              </a:buClr>
              <a:buSzPts val="2800"/>
              <a:buChar char="•"/>
            </a:pPr>
            <a:r>
              <a:rPr lang="iw-IL"/>
              <a:t>חשש שהטלפון יגנב</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מטבע דיגיטלי </a:t>
            </a:r>
            <a:endParaRPr sz="3600">
              <a:solidFill>
                <a:srgbClr val="2C4B74"/>
              </a:solidFill>
              <a:latin typeface="Arial"/>
              <a:ea typeface="Arial"/>
              <a:cs typeface="Arial"/>
              <a:sym typeface="Arial"/>
            </a:endParaRPr>
          </a:p>
        </p:txBody>
      </p:sp>
      <p:sp>
        <p:nvSpPr>
          <p:cNvPr id="300" name="Google Shape;300;p27"/>
          <p:cNvSpPr/>
          <p:nvPr/>
        </p:nvSpPr>
        <p:spPr>
          <a:xfrm>
            <a:off x="425449" y="1690687"/>
            <a:ext cx="3416300" cy="3911825"/>
          </a:xfrm>
          <a:custGeom>
            <a:rect b="b" l="l" r="r" t="t"/>
            <a:pathLst>
              <a:path extrusionOk="0" fill="none" h="3911825" w="3416300">
                <a:moveTo>
                  <a:pt x="0" y="0"/>
                </a:moveTo>
                <a:cubicBezTo>
                  <a:pt x="778039" y="-84088"/>
                  <a:pt x="2163836" y="-115922"/>
                  <a:pt x="3416300" y="0"/>
                </a:cubicBezTo>
                <a:cubicBezTo>
                  <a:pt x="3275233" y="1902947"/>
                  <a:pt x="3281934" y="2801580"/>
                  <a:pt x="3416300" y="3911825"/>
                </a:cubicBezTo>
                <a:cubicBezTo>
                  <a:pt x="1723121" y="3865899"/>
                  <a:pt x="1687990" y="3794575"/>
                  <a:pt x="0" y="3911825"/>
                </a:cubicBezTo>
                <a:cubicBezTo>
                  <a:pt x="112030" y="2502623"/>
                  <a:pt x="-129921" y="1581033"/>
                  <a:pt x="0" y="0"/>
                </a:cubicBezTo>
                <a:close/>
              </a:path>
              <a:path extrusionOk="0" h="3911825" w="3416300">
                <a:moveTo>
                  <a:pt x="0" y="0"/>
                </a:moveTo>
                <a:cubicBezTo>
                  <a:pt x="1189551" y="48260"/>
                  <a:pt x="2904263" y="25992"/>
                  <a:pt x="3416300" y="0"/>
                </a:cubicBezTo>
                <a:cubicBezTo>
                  <a:pt x="3515130" y="1797742"/>
                  <a:pt x="3254401" y="3519608"/>
                  <a:pt x="3416300" y="3911825"/>
                </a:cubicBezTo>
                <a:cubicBezTo>
                  <a:pt x="1818898" y="3879877"/>
                  <a:pt x="357561" y="3934727"/>
                  <a:pt x="0" y="3911825"/>
                </a:cubicBezTo>
                <a:cubicBezTo>
                  <a:pt x="113262" y="2017431"/>
                  <a:pt x="121807" y="919385"/>
                  <a:pt x="0" y="0"/>
                </a:cubicBezTo>
                <a:close/>
              </a:path>
            </a:pathLst>
          </a:custGeom>
          <a:solidFill>
            <a:srgbClr val="D8F2CF"/>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מטבע מבוזר המבוסס על טכנולוגיית בלוקצ'יין, ללא גורם מרכזי או פיקוח בנקאי. </a:t>
            </a:r>
            <a:endParaRPr/>
          </a:p>
        </p:txBody>
      </p:sp>
      <p:sp>
        <p:nvSpPr>
          <p:cNvPr id="301" name="Google Shape;301;p27"/>
          <p:cNvSpPr/>
          <p:nvPr/>
        </p:nvSpPr>
        <p:spPr>
          <a:xfrm>
            <a:off x="4387849" y="1690688"/>
            <a:ext cx="3416300" cy="3911826"/>
          </a:xfrm>
          <a:custGeom>
            <a:rect b="b" l="l" r="r" t="t"/>
            <a:pathLst>
              <a:path extrusionOk="0" fill="none" h="3911826" w="3416300">
                <a:moveTo>
                  <a:pt x="0" y="0"/>
                </a:moveTo>
                <a:cubicBezTo>
                  <a:pt x="793498" y="-109175"/>
                  <a:pt x="2734832" y="-48220"/>
                  <a:pt x="3416300" y="0"/>
                </a:cubicBezTo>
                <a:cubicBezTo>
                  <a:pt x="3311901" y="849424"/>
                  <a:pt x="3427802" y="2665757"/>
                  <a:pt x="3416300" y="3911826"/>
                </a:cubicBezTo>
                <a:cubicBezTo>
                  <a:pt x="2094898" y="3879004"/>
                  <a:pt x="475309" y="3887266"/>
                  <a:pt x="0" y="3911826"/>
                </a:cubicBezTo>
                <a:cubicBezTo>
                  <a:pt x="-141869" y="3056240"/>
                  <a:pt x="-147724" y="1707190"/>
                  <a:pt x="0" y="0"/>
                </a:cubicBezTo>
                <a:close/>
              </a:path>
              <a:path extrusionOk="0" h="3911826" w="3416300">
                <a:moveTo>
                  <a:pt x="0" y="0"/>
                </a:moveTo>
                <a:cubicBezTo>
                  <a:pt x="562697" y="56275"/>
                  <a:pt x="2009771" y="-36696"/>
                  <a:pt x="3416300" y="0"/>
                </a:cubicBezTo>
                <a:cubicBezTo>
                  <a:pt x="3266449" y="537775"/>
                  <a:pt x="3383262" y="2726108"/>
                  <a:pt x="3416300" y="3911826"/>
                </a:cubicBezTo>
                <a:cubicBezTo>
                  <a:pt x="2807932" y="3852372"/>
                  <a:pt x="454083" y="3935921"/>
                  <a:pt x="0" y="3911826"/>
                </a:cubicBezTo>
                <a:cubicBezTo>
                  <a:pt x="-22238" y="2179015"/>
                  <a:pt x="-143762" y="1730334"/>
                  <a:pt x="0" y="0"/>
                </a:cubicBezTo>
                <a:close/>
              </a:path>
            </a:pathLst>
          </a:cu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העברות כסף גלובליות ללא תיווך בנקים</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שקיפות טכנולוגית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חסינות מחרם בנקאי</a:t>
            </a:r>
            <a:endParaRPr/>
          </a:p>
        </p:txBody>
      </p:sp>
      <p:sp>
        <p:nvSpPr>
          <p:cNvPr id="302" name="Google Shape;302;p27"/>
          <p:cNvSpPr txBox="1"/>
          <p:nvPr>
            <p:ph idx="2" type="body"/>
          </p:nvPr>
        </p:nvSpPr>
        <p:spPr>
          <a:xfrm>
            <a:off x="8483600" y="1690688"/>
            <a:ext cx="3416300" cy="3911826"/>
          </a:xfrm>
          <a:prstGeom prst="rect">
            <a:avLst/>
          </a:prstGeom>
          <a:solidFill>
            <a:srgbClr val="D9E5F8"/>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תנודות חדות בשערים</a:t>
            </a:r>
            <a:endParaRPr/>
          </a:p>
          <a:p>
            <a:pPr indent="-228600" lvl="0" marL="228600" rtl="1" algn="ctr">
              <a:lnSpc>
                <a:spcPct val="100000"/>
              </a:lnSpc>
              <a:spcBef>
                <a:spcPts val="1000"/>
              </a:spcBef>
              <a:spcAft>
                <a:spcPts val="0"/>
              </a:spcAft>
              <a:buClr>
                <a:schemeClr val="dk1"/>
              </a:buClr>
              <a:buSzPts val="2800"/>
              <a:buChar char="•"/>
            </a:pPr>
            <a:r>
              <a:rPr lang="iw-IL"/>
              <a:t>היעדר הגנת הצרכן</a:t>
            </a:r>
            <a:endParaRPr/>
          </a:p>
          <a:p>
            <a:pPr indent="-228600" lvl="0" marL="228600" rtl="1" algn="ctr">
              <a:lnSpc>
                <a:spcPct val="100000"/>
              </a:lnSpc>
              <a:spcBef>
                <a:spcPts val="1000"/>
              </a:spcBef>
              <a:spcAft>
                <a:spcPts val="0"/>
              </a:spcAft>
              <a:buClr>
                <a:schemeClr val="dk1"/>
              </a:buClr>
              <a:buSzPts val="2800"/>
              <a:buChar char="•"/>
            </a:pPr>
            <a:r>
              <a:rPr lang="iw-IL"/>
              <a:t>אין מנגנון פיקוח</a:t>
            </a:r>
            <a:endParaRPr/>
          </a:p>
          <a:p>
            <a:pPr indent="-228600" lvl="0" marL="228600" rtl="1" algn="ctr">
              <a:lnSpc>
                <a:spcPct val="100000"/>
              </a:lnSpc>
              <a:spcBef>
                <a:spcPts val="1000"/>
              </a:spcBef>
              <a:spcAft>
                <a:spcPts val="0"/>
              </a:spcAft>
              <a:buClr>
                <a:schemeClr val="dk1"/>
              </a:buClr>
              <a:buSzPts val="2800"/>
              <a:buChar char="•"/>
            </a:pPr>
            <a:r>
              <a:rPr lang="iw-IL"/>
              <a:t>האנונימית מאפשרת הונאות</a:t>
            </a:r>
            <a:endParaRPr/>
          </a:p>
          <a:p>
            <a:pPr indent="-228600" lvl="0" marL="228600" rtl="1" algn="ctr">
              <a:lnSpc>
                <a:spcPct val="100000"/>
              </a:lnSpc>
              <a:spcBef>
                <a:spcPts val="1000"/>
              </a:spcBef>
              <a:spcAft>
                <a:spcPts val="0"/>
              </a:spcAft>
              <a:buClr>
                <a:schemeClr val="dk1"/>
              </a:buClr>
              <a:buSzPts val="2800"/>
              <a:buChar char="•"/>
            </a:pPr>
            <a:r>
              <a:rPr lang="iw-IL"/>
              <a:t>זיהון סביבתי</a:t>
            </a:r>
            <a:endParaRPr/>
          </a:p>
        </p:txBody>
      </p:sp>
      <p:pic>
        <p:nvPicPr>
          <p:cNvPr id="303" name="Google Shape;303;p27"/>
          <p:cNvPicPr preferRelativeResize="0"/>
          <p:nvPr/>
        </p:nvPicPr>
        <p:blipFill rotWithShape="1">
          <a:blip r:embed="rId3">
            <a:alphaModFix/>
          </a:blip>
          <a:srcRect b="0" l="0" r="0" t="0"/>
          <a:stretch/>
        </p:blipFill>
        <p:spPr>
          <a:xfrm>
            <a:off x="425449" y="4554762"/>
            <a:ext cx="3841749" cy="2095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2">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אמצעי תשלום מסחריים (תווי קניה)</a:t>
            </a:r>
            <a:endParaRPr sz="3600">
              <a:solidFill>
                <a:srgbClr val="2C4B74"/>
              </a:solidFill>
              <a:latin typeface="Arial"/>
              <a:ea typeface="Arial"/>
              <a:cs typeface="Arial"/>
              <a:sym typeface="Arial"/>
            </a:endParaRPr>
          </a:p>
        </p:txBody>
      </p:sp>
      <p:sp>
        <p:nvSpPr>
          <p:cNvPr id="309" name="Google Shape;309;p28"/>
          <p:cNvSpPr/>
          <p:nvPr/>
        </p:nvSpPr>
        <p:spPr>
          <a:xfrm>
            <a:off x="425449" y="1690687"/>
            <a:ext cx="3416300" cy="4332740"/>
          </a:xfrm>
          <a:custGeom>
            <a:rect b="b" l="l" r="r" t="t"/>
            <a:pathLst>
              <a:path extrusionOk="0" fill="none" h="4332740" w="3416300">
                <a:moveTo>
                  <a:pt x="0" y="0"/>
                </a:moveTo>
                <a:cubicBezTo>
                  <a:pt x="778039" y="-84088"/>
                  <a:pt x="2163836" y="-115922"/>
                  <a:pt x="3416300" y="0"/>
                </a:cubicBezTo>
                <a:cubicBezTo>
                  <a:pt x="3275233" y="1119060"/>
                  <a:pt x="3281934" y="3467218"/>
                  <a:pt x="3416300" y="4332740"/>
                </a:cubicBezTo>
                <a:cubicBezTo>
                  <a:pt x="1723121" y="4286814"/>
                  <a:pt x="1687990" y="4215490"/>
                  <a:pt x="0" y="4332740"/>
                </a:cubicBezTo>
                <a:cubicBezTo>
                  <a:pt x="112030" y="3596421"/>
                  <a:pt x="-129921" y="1500952"/>
                  <a:pt x="0" y="0"/>
                </a:cubicBezTo>
                <a:close/>
              </a:path>
              <a:path extrusionOk="0" h="4332740" w="3416300">
                <a:moveTo>
                  <a:pt x="0" y="0"/>
                </a:moveTo>
                <a:cubicBezTo>
                  <a:pt x="1189551" y="48260"/>
                  <a:pt x="2904263" y="25992"/>
                  <a:pt x="3416300" y="0"/>
                </a:cubicBezTo>
                <a:cubicBezTo>
                  <a:pt x="3515130" y="2139698"/>
                  <a:pt x="3254401" y="2775351"/>
                  <a:pt x="3416300" y="4332740"/>
                </a:cubicBezTo>
                <a:cubicBezTo>
                  <a:pt x="1818898" y="4300792"/>
                  <a:pt x="357561" y="4355642"/>
                  <a:pt x="0" y="4332740"/>
                </a:cubicBezTo>
                <a:cubicBezTo>
                  <a:pt x="113262" y="2677504"/>
                  <a:pt x="121807" y="573465"/>
                  <a:pt x="0" y="0"/>
                </a:cubicBezTo>
                <a:close/>
              </a:path>
            </a:pathLst>
          </a:custGeom>
          <a:solidFill>
            <a:srgbClr val="D8F2CF"/>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כרטיסים נטענים או שוברים דיגיטליים המונפקים על ידי חברות מסחריות (פרטיות) ומאפשרים רכישה ברשתות חנויות שבהסדר.</a:t>
            </a:r>
            <a:endParaRPr/>
          </a:p>
        </p:txBody>
      </p:sp>
      <p:sp>
        <p:nvSpPr>
          <p:cNvPr id="310" name="Google Shape;310;p28"/>
          <p:cNvSpPr/>
          <p:nvPr/>
        </p:nvSpPr>
        <p:spPr>
          <a:xfrm>
            <a:off x="4387849" y="1690688"/>
            <a:ext cx="3416300" cy="4332740"/>
          </a:xfrm>
          <a:custGeom>
            <a:rect b="b" l="l" r="r" t="t"/>
            <a:pathLst>
              <a:path extrusionOk="0" fill="none" h="4332740" w="3416300">
                <a:moveTo>
                  <a:pt x="0" y="0"/>
                </a:moveTo>
                <a:cubicBezTo>
                  <a:pt x="793498" y="-109175"/>
                  <a:pt x="2734832" y="-48220"/>
                  <a:pt x="3416300" y="0"/>
                </a:cubicBezTo>
                <a:cubicBezTo>
                  <a:pt x="3311901" y="2071444"/>
                  <a:pt x="3427802" y="2730631"/>
                  <a:pt x="3416300" y="4332740"/>
                </a:cubicBezTo>
                <a:cubicBezTo>
                  <a:pt x="2094898" y="4299918"/>
                  <a:pt x="475309" y="4308180"/>
                  <a:pt x="0" y="4332740"/>
                </a:cubicBezTo>
                <a:cubicBezTo>
                  <a:pt x="-141869" y="3481764"/>
                  <a:pt x="-147724" y="1269551"/>
                  <a:pt x="0" y="0"/>
                </a:cubicBezTo>
                <a:close/>
              </a:path>
              <a:path extrusionOk="0" h="4332740" w="3416300">
                <a:moveTo>
                  <a:pt x="0" y="0"/>
                </a:moveTo>
                <a:cubicBezTo>
                  <a:pt x="562697" y="56275"/>
                  <a:pt x="2009771" y="-36696"/>
                  <a:pt x="3416300" y="0"/>
                </a:cubicBezTo>
                <a:cubicBezTo>
                  <a:pt x="3266449" y="603941"/>
                  <a:pt x="3383262" y="2649275"/>
                  <a:pt x="3416300" y="4332740"/>
                </a:cubicBezTo>
                <a:cubicBezTo>
                  <a:pt x="2807932" y="4273286"/>
                  <a:pt x="454083" y="4356835"/>
                  <a:pt x="0" y="4332740"/>
                </a:cubicBezTo>
                <a:cubicBezTo>
                  <a:pt x="-22238" y="2405483"/>
                  <a:pt x="-143762" y="917210"/>
                  <a:pt x="0" y="0"/>
                </a:cubicBezTo>
                <a:close/>
              </a:path>
            </a:pathLst>
          </a:custGeom>
          <a:solidFill>
            <a:srgbClr val="F2CDED"/>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פתרון למתנה שהיא לא כסף מזומן </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מעניק הנחות לקנייה קבוצתית כמו דרך ועדי עובדים </a:t>
            </a:r>
            <a:endParaRPr/>
          </a:p>
        </p:txBody>
      </p:sp>
      <p:sp>
        <p:nvSpPr>
          <p:cNvPr id="311" name="Google Shape;311;p28"/>
          <p:cNvSpPr txBox="1"/>
          <p:nvPr>
            <p:ph idx="2" type="body"/>
          </p:nvPr>
        </p:nvSpPr>
        <p:spPr>
          <a:xfrm>
            <a:off x="8483600" y="1690687"/>
            <a:ext cx="3416300" cy="4332741"/>
          </a:xfrm>
          <a:prstGeom prst="rect">
            <a:avLst/>
          </a:prstGeom>
          <a:solidFill>
            <a:srgbClr val="D9E5F8"/>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מוגבל רק לרשתות שבהסדר</a:t>
            </a:r>
            <a:endParaRPr/>
          </a:p>
          <a:p>
            <a:pPr indent="-228600" lvl="0" marL="228600" rtl="1" algn="ctr">
              <a:lnSpc>
                <a:spcPct val="100000"/>
              </a:lnSpc>
              <a:spcBef>
                <a:spcPts val="1000"/>
              </a:spcBef>
              <a:spcAft>
                <a:spcPts val="0"/>
              </a:spcAft>
              <a:buClr>
                <a:schemeClr val="dk1"/>
              </a:buClr>
              <a:buSzPts val="2800"/>
              <a:buChar char="•"/>
            </a:pPr>
            <a:r>
              <a:rPr lang="iw-IL"/>
              <a:t>בעל תוקף</a:t>
            </a:r>
            <a:endParaRPr/>
          </a:p>
          <a:p>
            <a:pPr indent="-228600" lvl="0" marL="228600" rtl="1" algn="ctr">
              <a:lnSpc>
                <a:spcPct val="100000"/>
              </a:lnSpc>
              <a:spcBef>
                <a:spcPts val="1000"/>
              </a:spcBef>
              <a:spcAft>
                <a:spcPts val="0"/>
              </a:spcAft>
              <a:buClr>
                <a:schemeClr val="dk1"/>
              </a:buClr>
              <a:buSzPts val="2800"/>
              <a:buChar char="•"/>
            </a:pPr>
            <a:r>
              <a:rPr lang="iw-IL"/>
              <a:t>לעיתים אינו תקף בכפילות מבצעים</a:t>
            </a:r>
            <a:endParaRPr/>
          </a:p>
          <a:p>
            <a:pPr indent="-228600" lvl="0" marL="228600" rtl="1" algn="ctr">
              <a:lnSpc>
                <a:spcPct val="100000"/>
              </a:lnSpc>
              <a:spcBef>
                <a:spcPts val="1000"/>
              </a:spcBef>
              <a:spcAft>
                <a:spcPts val="0"/>
              </a:spcAft>
              <a:buClr>
                <a:schemeClr val="dk1"/>
              </a:buClr>
              <a:buSzPts val="2800"/>
              <a:buChar char="•"/>
            </a:pPr>
            <a:r>
              <a:rPr lang="iw-IL"/>
              <a:t>סכנת קריסת החברה המנפיקה. </a:t>
            </a:r>
            <a:endParaRPr/>
          </a:p>
        </p:txBody>
      </p:sp>
      <p:pic>
        <p:nvPicPr>
          <p:cNvPr id="312" name="Google Shape;312;p28"/>
          <p:cNvPicPr preferRelativeResize="0"/>
          <p:nvPr/>
        </p:nvPicPr>
        <p:blipFill rotWithShape="1">
          <a:blip r:embed="rId3">
            <a:alphaModFix/>
          </a:blip>
          <a:srcRect b="0" l="0" r="0" t="0"/>
          <a:stretch/>
        </p:blipFill>
        <p:spPr>
          <a:xfrm>
            <a:off x="3708398" y="4727220"/>
            <a:ext cx="3269017" cy="190218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צ'ק (המחאה)</a:t>
            </a:r>
            <a:endParaRPr sz="3600">
              <a:solidFill>
                <a:srgbClr val="2C4B74"/>
              </a:solidFill>
              <a:latin typeface="Arial"/>
              <a:ea typeface="Arial"/>
              <a:cs typeface="Arial"/>
              <a:sym typeface="Arial"/>
            </a:endParaRPr>
          </a:p>
        </p:txBody>
      </p:sp>
      <p:sp>
        <p:nvSpPr>
          <p:cNvPr id="318" name="Google Shape;318;p29"/>
          <p:cNvSpPr/>
          <p:nvPr/>
        </p:nvSpPr>
        <p:spPr>
          <a:xfrm>
            <a:off x="425449" y="1690688"/>
            <a:ext cx="3416300" cy="4621212"/>
          </a:xfrm>
          <a:custGeom>
            <a:rect b="b" l="l" r="r" t="t"/>
            <a:pathLst>
              <a:path extrusionOk="0" fill="none" h="4621212" w="3416300">
                <a:moveTo>
                  <a:pt x="0" y="0"/>
                </a:moveTo>
                <a:cubicBezTo>
                  <a:pt x="1580795" y="-121440"/>
                  <a:pt x="2800948" y="31398"/>
                  <a:pt x="3416300" y="0"/>
                </a:cubicBezTo>
                <a:cubicBezTo>
                  <a:pt x="3518443" y="2136871"/>
                  <a:pt x="3500665" y="3291364"/>
                  <a:pt x="3416300" y="4621212"/>
                </a:cubicBezTo>
                <a:cubicBezTo>
                  <a:pt x="2925973" y="4641688"/>
                  <a:pt x="1404605" y="4464987"/>
                  <a:pt x="0" y="4621212"/>
                </a:cubicBezTo>
                <a:cubicBezTo>
                  <a:pt x="131861" y="2828891"/>
                  <a:pt x="19750" y="1537590"/>
                  <a:pt x="0" y="0"/>
                </a:cubicBezTo>
                <a:close/>
              </a:path>
              <a:path extrusionOk="0" h="4621212" w="3416300">
                <a:moveTo>
                  <a:pt x="0" y="0"/>
                </a:moveTo>
                <a:cubicBezTo>
                  <a:pt x="438806" y="103556"/>
                  <a:pt x="3017732" y="-55329"/>
                  <a:pt x="3416300" y="0"/>
                </a:cubicBezTo>
                <a:cubicBezTo>
                  <a:pt x="3335772" y="967271"/>
                  <a:pt x="3442648" y="2567968"/>
                  <a:pt x="3416300" y="4621212"/>
                </a:cubicBezTo>
                <a:cubicBezTo>
                  <a:pt x="1783739" y="4740721"/>
                  <a:pt x="1593589" y="4486737"/>
                  <a:pt x="0" y="4621212"/>
                </a:cubicBezTo>
                <a:cubicBezTo>
                  <a:pt x="-136391" y="2488437"/>
                  <a:pt x="54766" y="857475"/>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המנגנון הטכני:</a:t>
            </a:r>
            <a:endParaRPr/>
          </a:p>
          <a:p>
            <a:pPr indent="0" lvl="0" marL="0" marR="0" rtl="1" algn="ctr">
              <a:lnSpc>
                <a:spcPct val="100000"/>
              </a:lnSpc>
              <a:spcBef>
                <a:spcPts val="1000"/>
              </a:spcBef>
              <a:spcAft>
                <a:spcPts val="0"/>
              </a:spcAft>
              <a:buClr>
                <a:schemeClr val="dk1"/>
              </a:buClr>
              <a:buSzPts val="2800"/>
              <a:buFont typeface="Arial"/>
              <a:buNone/>
            </a:pPr>
            <a:r>
              <a:rPr b="0" i="0" lang="iw-IL" sz="2800" u="none" cap="none" strike="noStrike">
                <a:solidFill>
                  <a:schemeClr val="dk1"/>
                </a:solidFill>
                <a:latin typeface="Arial"/>
                <a:ea typeface="Arial"/>
                <a:cs typeface="Arial"/>
                <a:sym typeface="Arial"/>
              </a:rPr>
              <a:t>הוראה בכתב לבנק להעביר סכום מוגדר מחשבון הכותב לחשבון מקבל הצ'ק.</a:t>
            </a:r>
            <a:endParaRPr/>
          </a:p>
        </p:txBody>
      </p:sp>
      <p:sp>
        <p:nvSpPr>
          <p:cNvPr id="319" name="Google Shape;319;p29"/>
          <p:cNvSpPr/>
          <p:nvPr/>
        </p:nvSpPr>
        <p:spPr>
          <a:xfrm>
            <a:off x="4387849" y="1690688"/>
            <a:ext cx="3416300" cy="4621212"/>
          </a:xfrm>
          <a:custGeom>
            <a:rect b="b" l="l" r="r" t="t"/>
            <a:pathLst>
              <a:path extrusionOk="0" fill="none" h="4621212" w="3416300">
                <a:moveTo>
                  <a:pt x="0" y="0"/>
                </a:moveTo>
                <a:cubicBezTo>
                  <a:pt x="533484" y="-96844"/>
                  <a:pt x="2953180" y="-50581"/>
                  <a:pt x="3416300" y="0"/>
                </a:cubicBezTo>
                <a:cubicBezTo>
                  <a:pt x="3430875" y="954719"/>
                  <a:pt x="3552665" y="3240978"/>
                  <a:pt x="3416300" y="4621212"/>
                </a:cubicBezTo>
                <a:cubicBezTo>
                  <a:pt x="2035902" y="4500709"/>
                  <a:pt x="1434186" y="4543945"/>
                  <a:pt x="0" y="4621212"/>
                </a:cubicBezTo>
                <a:cubicBezTo>
                  <a:pt x="-115340" y="3421240"/>
                  <a:pt x="169563" y="983843"/>
                  <a:pt x="0" y="0"/>
                </a:cubicBezTo>
                <a:close/>
              </a:path>
              <a:path extrusionOk="0" h="4621212" w="3416300">
                <a:moveTo>
                  <a:pt x="0" y="0"/>
                </a:moveTo>
                <a:cubicBezTo>
                  <a:pt x="497418" y="-113267"/>
                  <a:pt x="2525634" y="-164032"/>
                  <a:pt x="3416300" y="0"/>
                </a:cubicBezTo>
                <a:cubicBezTo>
                  <a:pt x="3437629" y="1340930"/>
                  <a:pt x="3517234" y="3183293"/>
                  <a:pt x="3416300" y="4621212"/>
                </a:cubicBezTo>
                <a:cubicBezTo>
                  <a:pt x="2812417" y="4658024"/>
                  <a:pt x="882540" y="4689052"/>
                  <a:pt x="0" y="4621212"/>
                </a:cubicBezTo>
                <a:cubicBezTo>
                  <a:pt x="-86951" y="2502166"/>
                  <a:pt x="-24899" y="1777166"/>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יתרונות: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תשלום מתועד</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מאפשר העברת סכומי כסף גדולים</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ניתן לביטול </a:t>
            </a:r>
            <a:br>
              <a:rPr b="0" i="0" lang="iw-IL" sz="2800" u="none" cap="none" strike="noStrike">
                <a:solidFill>
                  <a:schemeClr val="dk1"/>
                </a:solidFill>
                <a:latin typeface="Arial"/>
                <a:ea typeface="Arial"/>
                <a:cs typeface="Arial"/>
                <a:sym typeface="Arial"/>
              </a:rPr>
            </a:br>
            <a:r>
              <a:rPr b="0" i="0" lang="iw-IL" sz="2800" u="none" cap="none" strike="noStrike">
                <a:solidFill>
                  <a:schemeClr val="dk1"/>
                </a:solidFill>
                <a:latin typeface="Arial"/>
                <a:ea typeface="Arial"/>
                <a:cs typeface="Arial"/>
                <a:sym typeface="Arial"/>
              </a:rPr>
              <a:t>(במקרים מסוימים)</a:t>
            </a:r>
            <a:endParaRPr/>
          </a:p>
        </p:txBody>
      </p:sp>
      <p:sp>
        <p:nvSpPr>
          <p:cNvPr id="320" name="Google Shape;320;p29"/>
          <p:cNvSpPr txBox="1"/>
          <p:nvPr>
            <p:ph idx="2" type="body"/>
          </p:nvPr>
        </p:nvSpPr>
        <p:spPr>
          <a:xfrm>
            <a:off x="8483600" y="1690688"/>
            <a:ext cx="3416300" cy="4621212"/>
          </a:xfrm>
          <a:prstGeom prst="rect">
            <a:avLst/>
          </a:prstGeom>
          <a:solidFill>
            <a:srgbClr val="D9E5F8"/>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סיכון:</a:t>
            </a:r>
            <a:endParaRPr/>
          </a:p>
          <a:p>
            <a:pPr indent="-228600" lvl="0" marL="228600" rtl="1" algn="ctr">
              <a:lnSpc>
                <a:spcPct val="100000"/>
              </a:lnSpc>
              <a:spcBef>
                <a:spcPts val="1000"/>
              </a:spcBef>
              <a:spcAft>
                <a:spcPts val="0"/>
              </a:spcAft>
              <a:buClr>
                <a:schemeClr val="dk1"/>
              </a:buClr>
              <a:buSzPts val="2800"/>
              <a:buChar char="•"/>
            </a:pPr>
            <a:r>
              <a:rPr lang="iw-IL"/>
              <a:t>תלוי באמון </a:t>
            </a:r>
            <a:br>
              <a:rPr lang="iw-IL"/>
            </a:br>
            <a:r>
              <a:rPr lang="iw-IL"/>
              <a:t>(סכנת דחיית צ'ק ללא כיסוי)</a:t>
            </a:r>
            <a:endParaRPr/>
          </a:p>
          <a:p>
            <a:pPr indent="-228600" lvl="0" marL="228600" rtl="1" algn="ctr">
              <a:lnSpc>
                <a:spcPct val="100000"/>
              </a:lnSpc>
              <a:spcBef>
                <a:spcPts val="1000"/>
              </a:spcBef>
              <a:spcAft>
                <a:spcPts val="0"/>
              </a:spcAft>
              <a:buClr>
                <a:schemeClr val="dk1"/>
              </a:buClr>
              <a:buSzPts val="2800"/>
              <a:buChar char="•"/>
            </a:pPr>
            <a:r>
              <a:rPr lang="iw-IL"/>
              <a:t>סכנת זיוף</a:t>
            </a:r>
            <a:endParaRPr/>
          </a:p>
          <a:p>
            <a:pPr indent="-228600" lvl="0" marL="228600" rtl="1" algn="ctr">
              <a:lnSpc>
                <a:spcPct val="100000"/>
              </a:lnSpc>
              <a:spcBef>
                <a:spcPts val="1000"/>
              </a:spcBef>
              <a:spcAft>
                <a:spcPts val="0"/>
              </a:spcAft>
              <a:buClr>
                <a:schemeClr val="dk1"/>
              </a:buClr>
              <a:buSzPts val="2800"/>
              <a:buChar char="•"/>
            </a:pPr>
            <a:r>
              <a:rPr lang="iw-IL"/>
              <a:t>לא מכובד בכל מקום</a:t>
            </a:r>
            <a:endParaRPr/>
          </a:p>
          <a:p>
            <a:pPr indent="-228600" lvl="0" marL="228600" rtl="1" algn="ctr">
              <a:lnSpc>
                <a:spcPct val="100000"/>
              </a:lnSpc>
              <a:spcBef>
                <a:spcPts val="1000"/>
              </a:spcBef>
              <a:spcAft>
                <a:spcPts val="0"/>
              </a:spcAft>
              <a:buClr>
                <a:schemeClr val="dk1"/>
              </a:buClr>
              <a:buSzPts val="2800"/>
              <a:buChar char="•"/>
            </a:pPr>
            <a:r>
              <a:rPr lang="iw-IL"/>
              <a:t>דורש רישום מדוייק</a:t>
            </a:r>
            <a:endParaRPr/>
          </a:p>
          <a:p>
            <a:pPr indent="-228600" lvl="0" marL="228600" rtl="1" algn="ctr">
              <a:lnSpc>
                <a:spcPct val="100000"/>
              </a:lnSpc>
              <a:spcBef>
                <a:spcPts val="1000"/>
              </a:spcBef>
              <a:spcAft>
                <a:spcPts val="0"/>
              </a:spcAft>
              <a:buClr>
                <a:schemeClr val="dk1"/>
              </a:buClr>
              <a:buSzPts val="2800"/>
              <a:buChar char="•"/>
            </a:pPr>
            <a:r>
              <a:rPr lang="iw-IL"/>
              <a:t>עמלות גבוהות לצ'ק חוזר</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איך ממלאים צ'ק? </a:t>
            </a:r>
            <a:endParaRPr sz="3600">
              <a:solidFill>
                <a:srgbClr val="2C4B74"/>
              </a:solidFill>
              <a:latin typeface="Arial"/>
              <a:ea typeface="Arial"/>
              <a:cs typeface="Arial"/>
              <a:sym typeface="Arial"/>
            </a:endParaRPr>
          </a:p>
        </p:txBody>
      </p:sp>
      <p:sp>
        <p:nvSpPr>
          <p:cNvPr id="326" name="Google Shape;326;p30"/>
          <p:cNvSpPr txBox="1"/>
          <p:nvPr>
            <p:ph idx="2" type="body"/>
          </p:nvPr>
        </p:nvSpPr>
        <p:spPr>
          <a:xfrm>
            <a:off x="6096000" y="1690688"/>
            <a:ext cx="5803900" cy="4379912"/>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Clr>
                <a:schemeClr val="dk1"/>
              </a:buClr>
              <a:buSzPts val="2800"/>
              <a:buNone/>
            </a:pPr>
            <a:r>
              <a:rPr b="1" lang="iw-IL"/>
              <a:t>יש להקפיד על חמישה פרטים קריטיים:</a:t>
            </a:r>
            <a:endParaRPr/>
          </a:p>
          <a:p>
            <a:pPr indent="-228600" lvl="0" marL="228600" rtl="1" algn="r">
              <a:lnSpc>
                <a:spcPct val="100000"/>
              </a:lnSpc>
              <a:spcBef>
                <a:spcPts val="1000"/>
              </a:spcBef>
              <a:spcAft>
                <a:spcPts val="0"/>
              </a:spcAft>
              <a:buClr>
                <a:schemeClr val="dk1"/>
              </a:buClr>
              <a:buSzPts val="2800"/>
              <a:buChar char="•"/>
            </a:pPr>
            <a:r>
              <a:rPr b="1" lang="iw-IL"/>
              <a:t>התאריך</a:t>
            </a:r>
            <a:r>
              <a:rPr lang="iw-IL"/>
              <a:t> (היום לפירעון)</a:t>
            </a:r>
            <a:endParaRPr/>
          </a:p>
          <a:p>
            <a:pPr indent="-228600" lvl="0" marL="228600" rtl="1" algn="r">
              <a:lnSpc>
                <a:spcPct val="100000"/>
              </a:lnSpc>
              <a:spcBef>
                <a:spcPts val="1000"/>
              </a:spcBef>
              <a:spcAft>
                <a:spcPts val="0"/>
              </a:spcAft>
              <a:buClr>
                <a:schemeClr val="dk1"/>
              </a:buClr>
              <a:buSzPts val="2800"/>
              <a:buChar char="•"/>
            </a:pPr>
            <a:r>
              <a:rPr b="1" lang="iw-IL"/>
              <a:t>שם המוטב </a:t>
            </a:r>
            <a:r>
              <a:rPr lang="iw-IL"/>
              <a:t>(מי מקבל את הצ'ק)</a:t>
            </a:r>
            <a:endParaRPr/>
          </a:p>
          <a:p>
            <a:pPr indent="-228600" lvl="0" marL="228600" rtl="1" algn="r">
              <a:lnSpc>
                <a:spcPct val="100000"/>
              </a:lnSpc>
              <a:spcBef>
                <a:spcPts val="1000"/>
              </a:spcBef>
              <a:spcAft>
                <a:spcPts val="0"/>
              </a:spcAft>
              <a:buClr>
                <a:schemeClr val="dk1"/>
              </a:buClr>
              <a:buSzPts val="2800"/>
              <a:buChar char="•"/>
            </a:pPr>
            <a:r>
              <a:rPr b="1" lang="iw-IL"/>
              <a:t>הסכום במילים </a:t>
            </a:r>
            <a:br>
              <a:rPr lang="iw-IL"/>
            </a:br>
            <a:r>
              <a:rPr lang="iw-IL"/>
              <a:t>(גובר על הסכום במספרים במקרה של סתירה)</a:t>
            </a:r>
            <a:endParaRPr/>
          </a:p>
          <a:p>
            <a:pPr indent="-228600" lvl="0" marL="228600" rtl="1" algn="r">
              <a:lnSpc>
                <a:spcPct val="100000"/>
              </a:lnSpc>
              <a:spcBef>
                <a:spcPts val="1000"/>
              </a:spcBef>
              <a:spcAft>
                <a:spcPts val="0"/>
              </a:spcAft>
              <a:buClr>
                <a:schemeClr val="dk1"/>
              </a:buClr>
              <a:buSzPts val="2800"/>
              <a:buChar char="•"/>
            </a:pPr>
            <a:r>
              <a:rPr b="1" lang="iw-IL"/>
              <a:t>הסכום בספרות</a:t>
            </a:r>
            <a:endParaRPr/>
          </a:p>
          <a:p>
            <a:pPr indent="-228600" lvl="0" marL="228600" rtl="1" algn="r">
              <a:lnSpc>
                <a:spcPct val="100000"/>
              </a:lnSpc>
              <a:spcBef>
                <a:spcPts val="1000"/>
              </a:spcBef>
              <a:spcAft>
                <a:spcPts val="0"/>
              </a:spcAft>
              <a:buClr>
                <a:schemeClr val="dk1"/>
              </a:buClr>
              <a:buSzPts val="2800"/>
              <a:buChar char="•"/>
            </a:pPr>
            <a:r>
              <a:rPr b="1" lang="iw-IL"/>
              <a:t>חתימת בעל החשבון</a:t>
            </a:r>
            <a:endParaRPr/>
          </a:p>
        </p:txBody>
      </p:sp>
      <p:pic>
        <p:nvPicPr>
          <p:cNvPr descr="דוגמה לצ'ק ריק" id="327" name="Google Shape;327;p30"/>
          <p:cNvPicPr preferRelativeResize="0"/>
          <p:nvPr/>
        </p:nvPicPr>
        <p:blipFill rotWithShape="1">
          <a:blip r:embed="rId3">
            <a:alphaModFix/>
          </a:blip>
          <a:srcRect b="0" l="0" r="0" t="0"/>
          <a:stretch/>
        </p:blipFill>
        <p:spPr>
          <a:xfrm>
            <a:off x="101600" y="2513614"/>
            <a:ext cx="6096000" cy="273406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פעילות "צומת החלטות"</a:t>
            </a:r>
            <a:endParaRPr sz="3600">
              <a:solidFill>
                <a:srgbClr val="2C4B74"/>
              </a:solidFill>
              <a:latin typeface="Arial"/>
              <a:ea typeface="Arial"/>
              <a:cs typeface="Arial"/>
              <a:sym typeface="Arial"/>
            </a:endParaRPr>
          </a:p>
        </p:txBody>
      </p:sp>
      <p:sp>
        <p:nvSpPr>
          <p:cNvPr id="334" name="Google Shape;334;p31"/>
          <p:cNvSpPr txBox="1"/>
          <p:nvPr>
            <p:ph idx="2" type="body"/>
          </p:nvPr>
        </p:nvSpPr>
        <p:spPr>
          <a:xfrm>
            <a:off x="304800" y="1690688"/>
            <a:ext cx="11595100" cy="704169"/>
          </a:xfrm>
          <a:prstGeom prst="rect">
            <a:avLst/>
          </a:prstGeom>
          <a:noFill/>
          <a:ln>
            <a:noFill/>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2800"/>
              <a:buNone/>
            </a:pPr>
            <a:r>
              <a:rPr b="1" lang="iw-IL"/>
              <a:t>נתרגל בחירת אמצעי תשלום אופטימלי</a:t>
            </a:r>
            <a:endParaRPr/>
          </a:p>
        </p:txBody>
      </p:sp>
      <p:sp>
        <p:nvSpPr>
          <p:cNvPr id="335" name="Google Shape;335;p31"/>
          <p:cNvSpPr/>
          <p:nvPr/>
        </p:nvSpPr>
        <p:spPr>
          <a:xfrm>
            <a:off x="6413500" y="3225800"/>
            <a:ext cx="3416300" cy="3060700"/>
          </a:xfrm>
          <a:custGeom>
            <a:rect b="b" l="l" r="r" t="t"/>
            <a:pathLst>
              <a:path extrusionOk="0" fill="none" h="3060700" w="3416300">
                <a:moveTo>
                  <a:pt x="0" y="0"/>
                </a:moveTo>
                <a:cubicBezTo>
                  <a:pt x="1360802" y="-33775"/>
                  <a:pt x="2586838" y="138873"/>
                  <a:pt x="3416300" y="0"/>
                </a:cubicBezTo>
                <a:cubicBezTo>
                  <a:pt x="3342529" y="1399104"/>
                  <a:pt x="3260417" y="1552118"/>
                  <a:pt x="3416300" y="3060700"/>
                </a:cubicBezTo>
                <a:cubicBezTo>
                  <a:pt x="2658935" y="2923370"/>
                  <a:pt x="658861" y="2922844"/>
                  <a:pt x="0" y="3060700"/>
                </a:cubicBezTo>
                <a:cubicBezTo>
                  <a:pt x="152408" y="2296120"/>
                  <a:pt x="73868" y="1011498"/>
                  <a:pt x="0" y="0"/>
                </a:cubicBezTo>
                <a:close/>
              </a:path>
              <a:path extrusionOk="0" h="3060700" w="3416300">
                <a:moveTo>
                  <a:pt x="0" y="0"/>
                </a:moveTo>
                <a:cubicBezTo>
                  <a:pt x="1626376" y="-101487"/>
                  <a:pt x="2390604" y="-162162"/>
                  <a:pt x="3416300" y="0"/>
                </a:cubicBezTo>
                <a:cubicBezTo>
                  <a:pt x="3477013" y="568007"/>
                  <a:pt x="3355228" y="1761350"/>
                  <a:pt x="3416300" y="3060700"/>
                </a:cubicBezTo>
                <a:cubicBezTo>
                  <a:pt x="1719338" y="3110765"/>
                  <a:pt x="813350" y="2902251"/>
                  <a:pt x="0" y="3060700"/>
                </a:cubicBezTo>
                <a:cubicBezTo>
                  <a:pt x="-24452" y="1772207"/>
                  <a:pt x="-67663" y="1199294"/>
                  <a:pt x="0" y="0"/>
                </a:cubicBezTo>
                <a:close/>
              </a:path>
            </a:pathLst>
          </a:custGeom>
          <a:solidFill>
            <a:srgbClr val="FFFFCC"/>
          </a:solidFill>
          <a:ln cap="flat" cmpd="sng" w="127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נימוק פסיכולוגי</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כאב התשלום</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אמון חברתי</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צורך מול רצון</a:t>
            </a:r>
            <a:endParaRPr/>
          </a:p>
        </p:txBody>
      </p:sp>
      <p:sp>
        <p:nvSpPr>
          <p:cNvPr id="336" name="Google Shape;336;p31"/>
          <p:cNvSpPr/>
          <p:nvPr/>
        </p:nvSpPr>
        <p:spPr>
          <a:xfrm>
            <a:off x="2317749" y="3225800"/>
            <a:ext cx="3416300" cy="3060700"/>
          </a:xfrm>
          <a:custGeom>
            <a:rect b="b" l="l" r="r" t="t"/>
            <a:pathLst>
              <a:path extrusionOk="0" fill="none" h="3060700" w="3416300">
                <a:moveTo>
                  <a:pt x="0" y="0"/>
                </a:moveTo>
                <a:cubicBezTo>
                  <a:pt x="793498" y="-109175"/>
                  <a:pt x="2734832" y="-48220"/>
                  <a:pt x="3416300" y="0"/>
                </a:cubicBezTo>
                <a:cubicBezTo>
                  <a:pt x="3311901" y="839397"/>
                  <a:pt x="3427802" y="1840284"/>
                  <a:pt x="3416300" y="3060700"/>
                </a:cubicBezTo>
                <a:cubicBezTo>
                  <a:pt x="2094898" y="3027878"/>
                  <a:pt x="475309" y="3036140"/>
                  <a:pt x="0" y="3060700"/>
                </a:cubicBezTo>
                <a:cubicBezTo>
                  <a:pt x="-141869" y="2002534"/>
                  <a:pt x="-147724" y="1078948"/>
                  <a:pt x="0" y="0"/>
                </a:cubicBezTo>
                <a:close/>
              </a:path>
              <a:path extrusionOk="0" h="3060700" w="3416300">
                <a:moveTo>
                  <a:pt x="0" y="0"/>
                </a:moveTo>
                <a:cubicBezTo>
                  <a:pt x="562697" y="56275"/>
                  <a:pt x="2009771" y="-36696"/>
                  <a:pt x="3416300" y="0"/>
                </a:cubicBezTo>
                <a:cubicBezTo>
                  <a:pt x="3266449" y="524523"/>
                  <a:pt x="3383262" y="2713107"/>
                  <a:pt x="3416300" y="3060700"/>
                </a:cubicBezTo>
                <a:cubicBezTo>
                  <a:pt x="2807932" y="3001246"/>
                  <a:pt x="454083" y="3084795"/>
                  <a:pt x="0" y="3060700"/>
                </a:cubicBezTo>
                <a:cubicBezTo>
                  <a:pt x="-22238" y="2610725"/>
                  <a:pt x="-143762" y="1264809"/>
                  <a:pt x="0" y="0"/>
                </a:cubicBezTo>
                <a:close/>
              </a:path>
            </a:pathLst>
          </a:custGeom>
          <a:solidFill>
            <a:srgbClr val="D8F2CF"/>
          </a:solidFill>
          <a:ln cap="flat" cmpd="sng" w="9525">
            <a:solidFill>
              <a:schemeClr val="accent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800"/>
              <a:buFont typeface="Arial"/>
              <a:buNone/>
            </a:pPr>
            <a:r>
              <a:rPr b="1" i="0" lang="iw-IL" sz="2800" u="none" cap="none" strike="noStrike">
                <a:solidFill>
                  <a:schemeClr val="dk1"/>
                </a:solidFill>
                <a:latin typeface="Arial"/>
                <a:ea typeface="Arial"/>
                <a:cs typeface="Arial"/>
                <a:sym typeface="Arial"/>
              </a:rPr>
              <a:t>נימוק כלכלי-טכני</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ריבית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עמלות</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אבטחה</a:t>
            </a:r>
            <a:endParaRPr/>
          </a:p>
          <a:p>
            <a:pPr indent="-228600" lvl="0" marL="228600" marR="0" rtl="1" algn="ctr">
              <a:lnSpc>
                <a:spcPct val="100000"/>
              </a:lnSpc>
              <a:spcBef>
                <a:spcPts val="1000"/>
              </a:spcBef>
              <a:spcAft>
                <a:spcPts val="0"/>
              </a:spcAft>
              <a:buClr>
                <a:schemeClr val="dk1"/>
              </a:buClr>
              <a:buSzPts val="2800"/>
              <a:buFont typeface="Arial"/>
              <a:buChar char="•"/>
            </a:pPr>
            <a:r>
              <a:rPr b="0" i="0" lang="iw-IL" sz="2800" u="none" cap="none" strike="noStrike">
                <a:solidFill>
                  <a:schemeClr val="dk1"/>
                </a:solidFill>
                <a:latin typeface="Arial"/>
                <a:ea typeface="Arial"/>
                <a:cs typeface="Arial"/>
                <a:sym typeface="Arial"/>
              </a:rPr>
              <a:t>מסגרת אשראי</a:t>
            </a:r>
            <a:endParaRPr/>
          </a:p>
        </p:txBody>
      </p:sp>
      <p:pic>
        <p:nvPicPr>
          <p:cNvPr descr="סימן שאלה גדול" id="337" name="Google Shape;337;p31"/>
          <p:cNvPicPr preferRelativeResize="0"/>
          <p:nvPr/>
        </p:nvPicPr>
        <p:blipFill rotWithShape="1">
          <a:blip r:embed="rId3">
            <a:alphaModFix/>
          </a:blip>
          <a:srcRect b="27163" l="73592" r="10874" t="33139"/>
          <a:stretch/>
        </p:blipFill>
        <p:spPr>
          <a:xfrm>
            <a:off x="5029993" y="3428104"/>
            <a:ext cx="2132013" cy="306477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1</a:t>
            </a:r>
            <a:endParaRPr sz="3600">
              <a:solidFill>
                <a:srgbClr val="2C4B74"/>
              </a:solidFill>
              <a:latin typeface="Arial"/>
              <a:ea typeface="Arial"/>
              <a:cs typeface="Arial"/>
              <a:sym typeface="Arial"/>
            </a:endParaRPr>
          </a:p>
        </p:txBody>
      </p:sp>
      <p:sp>
        <p:nvSpPr>
          <p:cNvPr id="344" name="Google Shape;344;p32"/>
          <p:cNvSpPr txBox="1"/>
          <p:nvPr>
            <p:ph idx="2" type="body"/>
          </p:nvPr>
        </p:nvSpPr>
        <p:spPr>
          <a:xfrm>
            <a:off x="2711965" y="2192054"/>
            <a:ext cx="6705600" cy="2473892"/>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רוני קופצת לקיוסק ליד בית הספר לקנות בקבוק מים ועוגייה ב-12 ש"ח</a:t>
            </a:r>
            <a:endParaRPr/>
          </a:p>
        </p:txBody>
      </p:sp>
      <p:pic>
        <p:nvPicPr>
          <p:cNvPr descr="סימן שאלה גדול" id="345" name="Google Shape;345;p32"/>
          <p:cNvPicPr preferRelativeResize="0"/>
          <p:nvPr/>
        </p:nvPicPr>
        <p:blipFill rotWithShape="1">
          <a:blip r:embed="rId3">
            <a:alphaModFix/>
          </a:blip>
          <a:srcRect b="27163" l="73592" r="10874" t="33139"/>
          <a:stretch/>
        </p:blipFill>
        <p:spPr>
          <a:xfrm>
            <a:off x="9178553" y="2901157"/>
            <a:ext cx="1493076" cy="2146299"/>
          </a:xfrm>
          <a:prstGeom prst="rect">
            <a:avLst/>
          </a:prstGeom>
          <a:noFill/>
          <a:ln>
            <a:noFill/>
          </a:ln>
        </p:spPr>
      </p:pic>
      <p:sp>
        <p:nvSpPr>
          <p:cNvPr id="346" name="Google Shape;346;p32"/>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347" name="Google Shape;347;p32"/>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348" name="Google Shape;348;p32"/>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349" name="Google Shape;349;p32"/>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350" name="Google Shape;350;p32"/>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351" name="Google Shape;351;p32"/>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352" name="Google Shape;352;p32"/>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2</a:t>
            </a:r>
            <a:endParaRPr sz="3600">
              <a:solidFill>
                <a:srgbClr val="2C4B74"/>
              </a:solidFill>
              <a:latin typeface="Arial"/>
              <a:ea typeface="Arial"/>
              <a:cs typeface="Arial"/>
              <a:sym typeface="Arial"/>
            </a:endParaRPr>
          </a:p>
        </p:txBody>
      </p:sp>
      <p:sp>
        <p:nvSpPr>
          <p:cNvPr id="359" name="Google Shape;359;p33"/>
          <p:cNvSpPr txBox="1"/>
          <p:nvPr>
            <p:ph idx="2" type="body"/>
          </p:nvPr>
        </p:nvSpPr>
        <p:spPr>
          <a:xfrm>
            <a:off x="2711965" y="2192054"/>
            <a:ext cx="6705600" cy="2473892"/>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ליאם מזמין מעיל ממותג מחו"ל ב-400 ש"ח באתר אינטרנט בינלאומי</a:t>
            </a:r>
            <a:endParaRPr/>
          </a:p>
        </p:txBody>
      </p:sp>
      <p:pic>
        <p:nvPicPr>
          <p:cNvPr descr="סימן שאלה גדול" id="360" name="Google Shape;360;p33"/>
          <p:cNvPicPr preferRelativeResize="0"/>
          <p:nvPr/>
        </p:nvPicPr>
        <p:blipFill rotWithShape="1">
          <a:blip r:embed="rId3">
            <a:alphaModFix/>
          </a:blip>
          <a:srcRect b="27163" l="73592" r="10874" t="33139"/>
          <a:stretch/>
        </p:blipFill>
        <p:spPr>
          <a:xfrm>
            <a:off x="9178553" y="2901157"/>
            <a:ext cx="1493076" cy="2146299"/>
          </a:xfrm>
          <a:prstGeom prst="rect">
            <a:avLst/>
          </a:prstGeom>
          <a:noFill/>
          <a:ln>
            <a:noFill/>
          </a:ln>
        </p:spPr>
      </p:pic>
      <p:sp>
        <p:nvSpPr>
          <p:cNvPr id="361" name="Google Shape;361;p33"/>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362" name="Google Shape;362;p33"/>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363" name="Google Shape;363;p33"/>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364" name="Google Shape;364;p33"/>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365" name="Google Shape;365;p33"/>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366" name="Google Shape;366;p33"/>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367" name="Google Shape;367;p33"/>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3</a:t>
            </a:r>
            <a:endParaRPr sz="3600">
              <a:solidFill>
                <a:srgbClr val="2C4B74"/>
              </a:solidFill>
              <a:latin typeface="Arial"/>
              <a:ea typeface="Arial"/>
              <a:cs typeface="Arial"/>
              <a:sym typeface="Arial"/>
            </a:endParaRPr>
          </a:p>
        </p:txBody>
      </p:sp>
      <p:sp>
        <p:nvSpPr>
          <p:cNvPr id="374" name="Google Shape;374;p34"/>
          <p:cNvSpPr txBox="1"/>
          <p:nvPr>
            <p:ph idx="2" type="body"/>
          </p:nvPr>
        </p:nvSpPr>
        <p:spPr>
          <a:xfrm>
            <a:off x="1648474" y="2156137"/>
            <a:ext cx="8895051" cy="3083889"/>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דניאל חסך 3,600 ש"ח לקניית מחשב נייד בחנות חשמל, ורוצה לחלק את התשלום כדי לא לרוקן את העו"ש בבת אחת.</a:t>
            </a:r>
            <a:endParaRPr/>
          </a:p>
        </p:txBody>
      </p:sp>
      <p:pic>
        <p:nvPicPr>
          <p:cNvPr descr="סימן שאלה גדול" id="375" name="Google Shape;375;p34"/>
          <p:cNvPicPr preferRelativeResize="0"/>
          <p:nvPr/>
        </p:nvPicPr>
        <p:blipFill rotWithShape="1">
          <a:blip r:embed="rId3">
            <a:alphaModFix/>
          </a:blip>
          <a:srcRect b="27163" l="73592" r="10874" t="33139"/>
          <a:stretch/>
        </p:blipFill>
        <p:spPr>
          <a:xfrm>
            <a:off x="388104" y="3360186"/>
            <a:ext cx="1493076" cy="2146299"/>
          </a:xfrm>
          <a:prstGeom prst="rect">
            <a:avLst/>
          </a:prstGeom>
          <a:noFill/>
          <a:ln>
            <a:noFill/>
          </a:ln>
        </p:spPr>
      </p:pic>
      <p:sp>
        <p:nvSpPr>
          <p:cNvPr id="376" name="Google Shape;376;p34"/>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377" name="Google Shape;377;p34"/>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378" name="Google Shape;378;p34"/>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379" name="Google Shape;379;p34"/>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380" name="Google Shape;380;p34"/>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381" name="Google Shape;381;p34"/>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382" name="Google Shape;382;p34"/>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4</a:t>
            </a:r>
            <a:endParaRPr sz="3600">
              <a:solidFill>
                <a:srgbClr val="2C4B74"/>
              </a:solidFill>
              <a:latin typeface="Arial"/>
              <a:ea typeface="Arial"/>
              <a:cs typeface="Arial"/>
              <a:sym typeface="Arial"/>
            </a:endParaRPr>
          </a:p>
        </p:txBody>
      </p:sp>
      <p:sp>
        <p:nvSpPr>
          <p:cNvPr id="389" name="Google Shape;389;p35"/>
          <p:cNvSpPr txBox="1"/>
          <p:nvPr>
            <p:ph idx="2" type="body"/>
          </p:nvPr>
        </p:nvSpPr>
        <p:spPr>
          <a:xfrm>
            <a:off x="2711965" y="1825370"/>
            <a:ext cx="6705600" cy="320726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נציג כיתה אוסף 25 ש"ח מכל אחד מ-30 תלמידי הכיתה כדי לקנות מתנה משותפת לחבר.</a:t>
            </a:r>
            <a:endParaRPr/>
          </a:p>
        </p:txBody>
      </p:sp>
      <p:pic>
        <p:nvPicPr>
          <p:cNvPr descr="סימן שאלה גדול" id="390" name="Google Shape;390;p35"/>
          <p:cNvPicPr preferRelativeResize="0"/>
          <p:nvPr/>
        </p:nvPicPr>
        <p:blipFill rotWithShape="1">
          <a:blip r:embed="rId3">
            <a:alphaModFix/>
          </a:blip>
          <a:srcRect b="27163" l="73592" r="10874" t="33139"/>
          <a:stretch/>
        </p:blipFill>
        <p:spPr>
          <a:xfrm>
            <a:off x="9178553" y="2901157"/>
            <a:ext cx="1493076" cy="2146299"/>
          </a:xfrm>
          <a:prstGeom prst="rect">
            <a:avLst/>
          </a:prstGeom>
          <a:noFill/>
          <a:ln>
            <a:noFill/>
          </a:ln>
        </p:spPr>
      </p:pic>
      <p:sp>
        <p:nvSpPr>
          <p:cNvPr id="391" name="Google Shape;391;p35"/>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392" name="Google Shape;392;p35"/>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393" name="Google Shape;393;p35"/>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394" name="Google Shape;394;p35"/>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395" name="Google Shape;395;p35"/>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396" name="Google Shape;396;p35"/>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397" name="Google Shape;397;p35"/>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5</a:t>
            </a:r>
            <a:endParaRPr sz="3600">
              <a:solidFill>
                <a:srgbClr val="2C4B74"/>
              </a:solidFill>
              <a:latin typeface="Arial"/>
              <a:ea typeface="Arial"/>
              <a:cs typeface="Arial"/>
              <a:sym typeface="Arial"/>
            </a:endParaRPr>
          </a:p>
        </p:txBody>
      </p:sp>
      <p:sp>
        <p:nvSpPr>
          <p:cNvPr id="404" name="Google Shape;404;p36"/>
          <p:cNvSpPr txBox="1"/>
          <p:nvPr>
            <p:ph idx="2" type="body"/>
          </p:nvPr>
        </p:nvSpPr>
        <p:spPr>
          <a:xfrm>
            <a:off x="2711965" y="1825370"/>
            <a:ext cx="6705600" cy="320726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משפחה שוכרת דירה ובעל הדירה מבקש להבטיח את תשלום שכר הדירה עבור כל 12 החודשים הבאים מראש.</a:t>
            </a:r>
            <a:endParaRPr/>
          </a:p>
        </p:txBody>
      </p:sp>
      <p:pic>
        <p:nvPicPr>
          <p:cNvPr descr="סימן שאלה גדול" id="405" name="Google Shape;405;p36"/>
          <p:cNvPicPr preferRelativeResize="0"/>
          <p:nvPr/>
        </p:nvPicPr>
        <p:blipFill rotWithShape="1">
          <a:blip r:embed="rId3">
            <a:alphaModFix/>
          </a:blip>
          <a:srcRect b="27163" l="73592" r="10874" t="33139"/>
          <a:stretch/>
        </p:blipFill>
        <p:spPr>
          <a:xfrm>
            <a:off x="1333733" y="2355850"/>
            <a:ext cx="1493076" cy="2146299"/>
          </a:xfrm>
          <a:prstGeom prst="rect">
            <a:avLst/>
          </a:prstGeom>
          <a:noFill/>
          <a:ln>
            <a:noFill/>
          </a:ln>
        </p:spPr>
      </p:pic>
      <p:sp>
        <p:nvSpPr>
          <p:cNvPr id="406" name="Google Shape;406;p36"/>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407" name="Google Shape;407;p36"/>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408" name="Google Shape;408;p36"/>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409" name="Google Shape;409;p36"/>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410" name="Google Shape;410;p36"/>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411" name="Google Shape;411;p36"/>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412" name="Google Shape;412;p36"/>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6</a:t>
            </a:r>
            <a:endParaRPr sz="3600">
              <a:solidFill>
                <a:srgbClr val="2C4B74"/>
              </a:solidFill>
              <a:latin typeface="Arial"/>
              <a:ea typeface="Arial"/>
              <a:cs typeface="Arial"/>
              <a:sym typeface="Arial"/>
            </a:endParaRPr>
          </a:p>
        </p:txBody>
      </p:sp>
      <p:sp>
        <p:nvSpPr>
          <p:cNvPr id="419" name="Google Shape;419;p37"/>
          <p:cNvSpPr txBox="1"/>
          <p:nvPr>
            <p:ph idx="2" type="body"/>
          </p:nvPr>
        </p:nvSpPr>
        <p:spPr>
          <a:xfrm>
            <a:off x="1501517" y="1998961"/>
            <a:ext cx="9188965" cy="3341942"/>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משפחה קונה רכב משומש מאדם פרטי בסכום של 45,000 ש"ח והמוכר דורש תשלום מובטח במקום לפני העברת הבעלות.</a:t>
            </a:r>
            <a:endParaRPr/>
          </a:p>
        </p:txBody>
      </p:sp>
      <p:pic>
        <p:nvPicPr>
          <p:cNvPr descr="סימן שאלה גדול" id="420" name="Google Shape;420;p37"/>
          <p:cNvPicPr preferRelativeResize="0"/>
          <p:nvPr/>
        </p:nvPicPr>
        <p:blipFill rotWithShape="1">
          <a:blip r:embed="rId3">
            <a:alphaModFix/>
          </a:blip>
          <a:srcRect b="27163" l="73592" r="10874" t="33139"/>
          <a:stretch/>
        </p:blipFill>
        <p:spPr>
          <a:xfrm>
            <a:off x="10470324" y="3429000"/>
            <a:ext cx="1493076" cy="2146299"/>
          </a:xfrm>
          <a:prstGeom prst="rect">
            <a:avLst/>
          </a:prstGeom>
          <a:noFill/>
          <a:ln>
            <a:noFill/>
          </a:ln>
        </p:spPr>
      </p:pic>
      <p:sp>
        <p:nvSpPr>
          <p:cNvPr id="421" name="Google Shape;421;p37"/>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422" name="Google Shape;422;p37"/>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423" name="Google Shape;423;p37"/>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424" name="Google Shape;424;p37"/>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425" name="Google Shape;425;p37"/>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426" name="Google Shape;426;p37"/>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427" name="Google Shape;427;p37"/>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7</a:t>
            </a:r>
            <a:endParaRPr sz="3600">
              <a:solidFill>
                <a:srgbClr val="2C4B74"/>
              </a:solidFill>
              <a:latin typeface="Arial"/>
              <a:ea typeface="Arial"/>
              <a:cs typeface="Arial"/>
              <a:sym typeface="Arial"/>
            </a:endParaRPr>
          </a:p>
        </p:txBody>
      </p:sp>
      <p:sp>
        <p:nvSpPr>
          <p:cNvPr id="434" name="Google Shape;434;p38"/>
          <p:cNvSpPr txBox="1"/>
          <p:nvPr>
            <p:ph idx="2" type="body"/>
          </p:nvPr>
        </p:nvSpPr>
        <p:spPr>
          <a:xfrm>
            <a:off x="1501517" y="1998961"/>
            <a:ext cx="9188965" cy="2529496"/>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מיה נרשמת לחוג ספורט שנתי בעלות של 200 ש"ח מדי חודש, ומעוניינת שהתשלום יבוצע באופן אוטומטי.</a:t>
            </a:r>
            <a:endParaRPr/>
          </a:p>
        </p:txBody>
      </p:sp>
      <p:pic>
        <p:nvPicPr>
          <p:cNvPr descr="סימן שאלה גדול" id="435" name="Google Shape;435;p38"/>
          <p:cNvPicPr preferRelativeResize="0"/>
          <p:nvPr/>
        </p:nvPicPr>
        <p:blipFill rotWithShape="1">
          <a:blip r:embed="rId3">
            <a:alphaModFix/>
          </a:blip>
          <a:srcRect b="27163" l="73592" r="10874" t="33139"/>
          <a:stretch/>
        </p:blipFill>
        <p:spPr>
          <a:xfrm>
            <a:off x="754979" y="3038136"/>
            <a:ext cx="1493076" cy="2146299"/>
          </a:xfrm>
          <a:prstGeom prst="rect">
            <a:avLst/>
          </a:prstGeom>
          <a:noFill/>
          <a:ln>
            <a:noFill/>
          </a:ln>
        </p:spPr>
      </p:pic>
      <p:sp>
        <p:nvSpPr>
          <p:cNvPr id="436" name="Google Shape;436;p38"/>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437" name="Google Shape;437;p38"/>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438" name="Google Shape;438;p38"/>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439" name="Google Shape;439;p38"/>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440" name="Google Shape;440;p38"/>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441" name="Google Shape;441;p38"/>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442" name="Google Shape;442;p38"/>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8</a:t>
            </a:r>
            <a:endParaRPr sz="3600">
              <a:solidFill>
                <a:srgbClr val="2C4B74"/>
              </a:solidFill>
              <a:latin typeface="Arial"/>
              <a:ea typeface="Arial"/>
              <a:cs typeface="Arial"/>
              <a:sym typeface="Arial"/>
            </a:endParaRPr>
          </a:p>
        </p:txBody>
      </p:sp>
      <p:sp>
        <p:nvSpPr>
          <p:cNvPr id="449" name="Google Shape;449;p39"/>
          <p:cNvSpPr txBox="1"/>
          <p:nvPr>
            <p:ph idx="2" type="body"/>
          </p:nvPr>
        </p:nvSpPr>
        <p:spPr>
          <a:xfrm>
            <a:off x="2711965" y="1825370"/>
            <a:ext cx="6705600" cy="320726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עידו רוצה לשלם על קנייה בסופרמרקט במהירות, בלי להוציא את הארנק הפיזי מהתיק.</a:t>
            </a:r>
            <a:endParaRPr/>
          </a:p>
        </p:txBody>
      </p:sp>
      <p:pic>
        <p:nvPicPr>
          <p:cNvPr descr="סימן שאלה גדול" id="450" name="Google Shape;450;p39"/>
          <p:cNvPicPr preferRelativeResize="0"/>
          <p:nvPr/>
        </p:nvPicPr>
        <p:blipFill rotWithShape="1">
          <a:blip r:embed="rId3">
            <a:alphaModFix/>
          </a:blip>
          <a:srcRect b="27163" l="73592" r="10874" t="33139"/>
          <a:stretch/>
        </p:blipFill>
        <p:spPr>
          <a:xfrm>
            <a:off x="9178553" y="2901157"/>
            <a:ext cx="1493076" cy="2146299"/>
          </a:xfrm>
          <a:prstGeom prst="rect">
            <a:avLst/>
          </a:prstGeom>
          <a:noFill/>
          <a:ln>
            <a:noFill/>
          </a:ln>
        </p:spPr>
      </p:pic>
      <p:sp>
        <p:nvSpPr>
          <p:cNvPr id="451" name="Google Shape;451;p39"/>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452" name="Google Shape;452;p39"/>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453" name="Google Shape;453;p39"/>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454" name="Google Shape;454;p39"/>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455" name="Google Shape;455;p39"/>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456" name="Google Shape;456;p39"/>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457" name="Google Shape;457;p39"/>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9</a:t>
            </a:r>
            <a:endParaRPr sz="3600">
              <a:solidFill>
                <a:srgbClr val="2C4B74"/>
              </a:solidFill>
              <a:latin typeface="Arial"/>
              <a:ea typeface="Arial"/>
              <a:cs typeface="Arial"/>
              <a:sym typeface="Arial"/>
            </a:endParaRPr>
          </a:p>
        </p:txBody>
      </p:sp>
      <p:sp>
        <p:nvSpPr>
          <p:cNvPr id="464" name="Google Shape;464;p40"/>
          <p:cNvSpPr txBox="1"/>
          <p:nvPr>
            <p:ph idx="2" type="body"/>
          </p:nvPr>
        </p:nvSpPr>
        <p:spPr>
          <a:xfrm>
            <a:off x="1501517" y="1998961"/>
            <a:ext cx="9188965" cy="244241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החברים רוצים לתת לעמית מתנה לבר-מצווה/יום הולדת, אך לא יודעים בדיוק איזה בגד או מוצר הוא צריך.</a:t>
            </a:r>
            <a:endParaRPr/>
          </a:p>
        </p:txBody>
      </p:sp>
      <p:pic>
        <p:nvPicPr>
          <p:cNvPr descr="סימן שאלה גדול" id="465" name="Google Shape;465;p40"/>
          <p:cNvPicPr preferRelativeResize="0"/>
          <p:nvPr/>
        </p:nvPicPr>
        <p:blipFill rotWithShape="1">
          <a:blip r:embed="rId3">
            <a:alphaModFix/>
          </a:blip>
          <a:srcRect b="27163" l="73592" r="10874" t="33139"/>
          <a:stretch/>
        </p:blipFill>
        <p:spPr>
          <a:xfrm>
            <a:off x="644153" y="3220166"/>
            <a:ext cx="1493076" cy="2146299"/>
          </a:xfrm>
          <a:prstGeom prst="rect">
            <a:avLst/>
          </a:prstGeom>
          <a:noFill/>
          <a:ln>
            <a:noFill/>
          </a:ln>
        </p:spPr>
      </p:pic>
      <p:sp>
        <p:nvSpPr>
          <p:cNvPr id="466" name="Google Shape;466;p40"/>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467" name="Google Shape;467;p40"/>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468" name="Google Shape;468;p40"/>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469" name="Google Shape;469;p40"/>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470" name="Google Shape;470;p40"/>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471" name="Google Shape;471;p40"/>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472" name="Google Shape;472;p40"/>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תרחיש 10</a:t>
            </a:r>
            <a:endParaRPr sz="3600">
              <a:solidFill>
                <a:srgbClr val="2C4B74"/>
              </a:solidFill>
              <a:latin typeface="Arial"/>
              <a:ea typeface="Arial"/>
              <a:cs typeface="Arial"/>
              <a:sym typeface="Arial"/>
            </a:endParaRPr>
          </a:p>
        </p:txBody>
      </p:sp>
      <p:sp>
        <p:nvSpPr>
          <p:cNvPr id="479" name="Google Shape;479;p41"/>
          <p:cNvSpPr txBox="1"/>
          <p:nvPr>
            <p:ph idx="2" type="body"/>
          </p:nvPr>
        </p:nvSpPr>
        <p:spPr>
          <a:xfrm>
            <a:off x="1501517" y="1998961"/>
            <a:ext cx="9188965" cy="3139096"/>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rtl="1" algn="ctr">
              <a:lnSpc>
                <a:spcPct val="100000"/>
              </a:lnSpc>
              <a:spcBef>
                <a:spcPts val="0"/>
              </a:spcBef>
              <a:spcAft>
                <a:spcPts val="0"/>
              </a:spcAft>
              <a:buClr>
                <a:schemeClr val="dk1"/>
              </a:buClr>
              <a:buSzPts val="4800"/>
              <a:buNone/>
            </a:pPr>
            <a:r>
              <a:rPr lang="iw-IL" sz="4800"/>
              <a:t>אדם מעוניין להעביר סכום כסף לפתרון בעיה דחופה לקרוב משפחה שפותח עסק בחו"ל, בסופשבוע כשהבנקים סגורים.</a:t>
            </a:r>
            <a:endParaRPr/>
          </a:p>
        </p:txBody>
      </p:sp>
      <p:pic>
        <p:nvPicPr>
          <p:cNvPr descr="סימן שאלה גדול" id="480" name="Google Shape;480;p41"/>
          <p:cNvPicPr preferRelativeResize="0"/>
          <p:nvPr/>
        </p:nvPicPr>
        <p:blipFill rotWithShape="1">
          <a:blip r:embed="rId3">
            <a:alphaModFix/>
          </a:blip>
          <a:srcRect b="27163" l="73592" r="10874" t="33139"/>
          <a:stretch/>
        </p:blipFill>
        <p:spPr>
          <a:xfrm>
            <a:off x="10063925" y="3429000"/>
            <a:ext cx="1493076" cy="2146299"/>
          </a:xfrm>
          <a:prstGeom prst="rect">
            <a:avLst/>
          </a:prstGeom>
          <a:noFill/>
          <a:ln>
            <a:noFill/>
          </a:ln>
        </p:spPr>
      </p:pic>
      <p:sp>
        <p:nvSpPr>
          <p:cNvPr id="481" name="Google Shape;481;p41"/>
          <p:cNvSpPr/>
          <p:nvPr/>
        </p:nvSpPr>
        <p:spPr>
          <a:xfrm>
            <a:off x="10470324" y="5840413"/>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מזומן</a:t>
            </a:r>
            <a:endParaRPr b="0" i="0" sz="2400" u="none" cap="none" strike="noStrike">
              <a:solidFill>
                <a:schemeClr val="dk1"/>
              </a:solidFill>
              <a:latin typeface="Arial"/>
              <a:ea typeface="Arial"/>
              <a:cs typeface="Arial"/>
              <a:sym typeface="Arial"/>
            </a:endParaRPr>
          </a:p>
        </p:txBody>
      </p:sp>
      <p:sp>
        <p:nvSpPr>
          <p:cNvPr id="482" name="Google Shape;482;p41"/>
          <p:cNvSpPr/>
          <p:nvPr/>
        </p:nvSpPr>
        <p:spPr>
          <a:xfrm>
            <a:off x="8748327" y="581138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כרטיס אשראי</a:t>
            </a:r>
            <a:endParaRPr b="0" i="0" sz="2400" u="none" cap="none" strike="noStrike">
              <a:solidFill>
                <a:schemeClr val="dk1"/>
              </a:solidFill>
              <a:latin typeface="Arial"/>
              <a:ea typeface="Arial"/>
              <a:cs typeface="Arial"/>
              <a:sym typeface="Arial"/>
            </a:endParaRPr>
          </a:p>
        </p:txBody>
      </p:sp>
      <p:sp>
        <p:nvSpPr>
          <p:cNvPr id="483" name="Google Shape;483;p41"/>
          <p:cNvSpPr/>
          <p:nvPr/>
        </p:nvSpPr>
        <p:spPr>
          <a:xfrm>
            <a:off x="7033277"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העברה בנקאית</a:t>
            </a:r>
            <a:endParaRPr b="0" i="0" sz="2400" u="none" cap="none" strike="noStrike">
              <a:solidFill>
                <a:schemeClr val="dk1"/>
              </a:solidFill>
              <a:latin typeface="Arial"/>
              <a:ea typeface="Arial"/>
              <a:cs typeface="Arial"/>
              <a:sym typeface="Arial"/>
            </a:endParaRPr>
          </a:p>
        </p:txBody>
      </p:sp>
      <p:sp>
        <p:nvSpPr>
          <p:cNvPr id="484" name="Google Shape;484;p41"/>
          <p:cNvSpPr/>
          <p:nvPr/>
        </p:nvSpPr>
        <p:spPr>
          <a:xfrm>
            <a:off x="5318227"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9EDFB"/>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אפליקציה דיגיטלית</a:t>
            </a:r>
            <a:endParaRPr b="0" i="0" sz="2400" u="none" cap="none" strike="noStrike">
              <a:solidFill>
                <a:schemeClr val="dk1"/>
              </a:solidFill>
              <a:latin typeface="Arial"/>
              <a:ea typeface="Arial"/>
              <a:cs typeface="Arial"/>
              <a:sym typeface="Arial"/>
            </a:endParaRPr>
          </a:p>
        </p:txBody>
      </p:sp>
      <p:sp>
        <p:nvSpPr>
          <p:cNvPr id="485" name="Google Shape;485;p41"/>
          <p:cNvSpPr/>
          <p:nvPr/>
        </p:nvSpPr>
        <p:spPr>
          <a:xfrm>
            <a:off x="3599703" y="5772944"/>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מטבע דיגיטלי</a:t>
            </a:r>
            <a:endParaRPr b="0" i="0" sz="2400" u="none" cap="none" strike="noStrike">
              <a:solidFill>
                <a:schemeClr val="dk1"/>
              </a:solidFill>
              <a:latin typeface="Arial"/>
              <a:ea typeface="Arial"/>
              <a:cs typeface="Arial"/>
              <a:sym typeface="Arial"/>
            </a:endParaRPr>
          </a:p>
        </p:txBody>
      </p:sp>
      <p:sp>
        <p:nvSpPr>
          <p:cNvPr id="486" name="Google Shape;486;p41"/>
          <p:cNvSpPr/>
          <p:nvPr/>
        </p:nvSpPr>
        <p:spPr>
          <a:xfrm>
            <a:off x="188118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F2F2F2"/>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תווי קנייה</a:t>
            </a:r>
            <a:endParaRPr b="0" i="0" sz="2400" u="none" cap="none" strike="noStrike">
              <a:solidFill>
                <a:schemeClr val="dk1"/>
              </a:solidFill>
              <a:latin typeface="Arial"/>
              <a:ea typeface="Arial"/>
              <a:cs typeface="Arial"/>
              <a:sym typeface="Arial"/>
            </a:endParaRPr>
          </a:p>
        </p:txBody>
      </p:sp>
      <p:sp>
        <p:nvSpPr>
          <p:cNvPr id="487" name="Google Shape;487;p41"/>
          <p:cNvSpPr/>
          <p:nvPr/>
        </p:nvSpPr>
        <p:spPr>
          <a:xfrm>
            <a:off x="228600" y="5794715"/>
            <a:ext cx="1493076" cy="881856"/>
          </a:xfrm>
          <a:custGeom>
            <a:rect b="b" l="l" r="r" t="t"/>
            <a:pathLst>
              <a:path extrusionOk="0" h="881856" w="1493076">
                <a:moveTo>
                  <a:pt x="0" y="0"/>
                </a:moveTo>
                <a:cubicBezTo>
                  <a:pt x="243598" y="105762"/>
                  <a:pt x="975389" y="30411"/>
                  <a:pt x="1493076" y="0"/>
                </a:cubicBezTo>
                <a:cubicBezTo>
                  <a:pt x="1546045" y="122765"/>
                  <a:pt x="1528002" y="543459"/>
                  <a:pt x="1493076" y="881856"/>
                </a:cubicBezTo>
                <a:cubicBezTo>
                  <a:pt x="958938" y="756600"/>
                  <a:pt x="449648" y="756294"/>
                  <a:pt x="0" y="881856"/>
                </a:cubicBezTo>
                <a:cubicBezTo>
                  <a:pt x="-60052" y="768072"/>
                  <a:pt x="49900" y="220910"/>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צ'ק</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הפסיכולוגיה של הכסף- </a:t>
            </a:r>
            <a:br>
              <a:rPr b="1" lang="iw-IL" sz="3600">
                <a:solidFill>
                  <a:srgbClr val="2C4B74"/>
                </a:solidFill>
                <a:latin typeface="Arial"/>
                <a:ea typeface="Arial"/>
                <a:cs typeface="Arial"/>
                <a:sym typeface="Arial"/>
              </a:rPr>
            </a:br>
            <a:r>
              <a:rPr b="1" lang="iw-IL" sz="3600">
                <a:solidFill>
                  <a:srgbClr val="2C4B74"/>
                </a:solidFill>
                <a:latin typeface="Arial"/>
                <a:ea typeface="Arial"/>
                <a:cs typeface="Arial"/>
                <a:sym typeface="Arial"/>
              </a:rPr>
              <a:t>למה קל לנו יותר לבזבז "מספרים"?</a:t>
            </a:r>
            <a:endParaRPr sz="3600">
              <a:solidFill>
                <a:srgbClr val="2C4B74"/>
              </a:solidFill>
              <a:latin typeface="Arial"/>
              <a:ea typeface="Arial"/>
              <a:cs typeface="Arial"/>
              <a:sym typeface="Arial"/>
            </a:endParaRPr>
          </a:p>
        </p:txBody>
      </p:sp>
      <p:pic>
        <p:nvPicPr>
          <p:cNvPr descr="קסדה לתרנגולת" id="494" name="Google Shape;494;p42"/>
          <p:cNvPicPr preferRelativeResize="0"/>
          <p:nvPr/>
        </p:nvPicPr>
        <p:blipFill rotWithShape="1">
          <a:blip r:embed="rId3">
            <a:alphaModFix/>
          </a:blip>
          <a:srcRect b="0" l="0" r="0" t="0"/>
          <a:stretch/>
        </p:blipFill>
        <p:spPr>
          <a:xfrm>
            <a:off x="827313" y="1690688"/>
            <a:ext cx="3280229" cy="3280229"/>
          </a:xfrm>
          <a:prstGeom prst="rect">
            <a:avLst/>
          </a:prstGeom>
          <a:noFill/>
          <a:ln>
            <a:noFill/>
          </a:ln>
        </p:spPr>
      </p:pic>
      <p:pic>
        <p:nvPicPr>
          <p:cNvPr descr="פיאה לחתול" id="495" name="Google Shape;495;p42"/>
          <p:cNvPicPr preferRelativeResize="0"/>
          <p:nvPr/>
        </p:nvPicPr>
        <p:blipFill rotWithShape="1">
          <a:blip r:embed="rId4">
            <a:alphaModFix/>
          </a:blip>
          <a:srcRect b="0" l="0" r="0" t="0"/>
          <a:stretch/>
        </p:blipFill>
        <p:spPr>
          <a:xfrm>
            <a:off x="7855858" y="1690688"/>
            <a:ext cx="3280229" cy="3280229"/>
          </a:xfrm>
          <a:prstGeom prst="rect">
            <a:avLst/>
          </a:prstGeom>
          <a:noFill/>
          <a:ln>
            <a:noFill/>
          </a:ln>
        </p:spPr>
      </p:pic>
      <p:pic>
        <p:nvPicPr>
          <p:cNvPr descr="שמיכה בעיצוב אוכל" id="496" name="Google Shape;496;p42"/>
          <p:cNvPicPr preferRelativeResize="0"/>
          <p:nvPr/>
        </p:nvPicPr>
        <p:blipFill rotWithShape="1">
          <a:blip r:embed="rId5">
            <a:alphaModFix/>
          </a:blip>
          <a:srcRect b="0" l="0" r="0" t="0"/>
          <a:stretch/>
        </p:blipFill>
        <p:spPr>
          <a:xfrm>
            <a:off x="4212771" y="2955017"/>
            <a:ext cx="3537858" cy="353785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הפסיכולוגיה של הכסף- </a:t>
            </a:r>
            <a:br>
              <a:rPr b="1" lang="iw-IL" sz="3600">
                <a:solidFill>
                  <a:srgbClr val="2C4B74"/>
                </a:solidFill>
                <a:latin typeface="Arial"/>
                <a:ea typeface="Arial"/>
                <a:cs typeface="Arial"/>
                <a:sym typeface="Arial"/>
              </a:rPr>
            </a:br>
            <a:r>
              <a:rPr b="1" lang="iw-IL" sz="3600">
                <a:solidFill>
                  <a:srgbClr val="2C4B74"/>
                </a:solidFill>
                <a:latin typeface="Arial"/>
                <a:ea typeface="Arial"/>
                <a:cs typeface="Arial"/>
                <a:sym typeface="Arial"/>
              </a:rPr>
              <a:t>למה קל לנו יותר לבזבז "מספרים"?</a:t>
            </a:r>
            <a:endParaRPr sz="3600">
              <a:solidFill>
                <a:srgbClr val="2C4B74"/>
              </a:solidFill>
              <a:latin typeface="Arial"/>
              <a:ea typeface="Arial"/>
              <a:cs typeface="Arial"/>
              <a:sym typeface="Arial"/>
            </a:endParaRPr>
          </a:p>
        </p:txBody>
      </p:sp>
      <p:sp>
        <p:nvSpPr>
          <p:cNvPr id="503" name="Google Shape;503;p43"/>
          <p:cNvSpPr/>
          <p:nvPr/>
        </p:nvSpPr>
        <p:spPr>
          <a:xfrm>
            <a:off x="961215" y="2100561"/>
            <a:ext cx="10269569" cy="3139096"/>
          </a:xfrm>
          <a:custGeom>
            <a:rect b="b" l="l" r="r" t="t"/>
            <a:pathLst>
              <a:path extrusionOk="0" h="3139096" w="10269569">
                <a:moveTo>
                  <a:pt x="0" y="0"/>
                </a:moveTo>
                <a:cubicBezTo>
                  <a:pt x="3410455" y="-17497"/>
                  <a:pt x="6757576" y="-153417"/>
                  <a:pt x="10269569" y="0"/>
                </a:cubicBezTo>
                <a:cubicBezTo>
                  <a:pt x="10315655" y="1361181"/>
                  <a:pt x="10188688" y="2331149"/>
                  <a:pt x="10269569" y="3139096"/>
                </a:cubicBezTo>
                <a:cubicBezTo>
                  <a:pt x="6478004" y="3239768"/>
                  <a:pt x="2267829" y="3078913"/>
                  <a:pt x="0" y="3139096"/>
                </a:cubicBezTo>
                <a:cubicBezTo>
                  <a:pt x="-104431" y="1578676"/>
                  <a:pt x="155668" y="921801"/>
                  <a:pt x="0" y="0"/>
                </a:cubicBezTo>
                <a:close/>
              </a:path>
            </a:pathLst>
          </a:cu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914400" lvl="0" marL="914400" marR="0" rtl="1" algn="ctr">
              <a:lnSpc>
                <a:spcPct val="100000"/>
              </a:lnSpc>
              <a:spcBef>
                <a:spcPts val="0"/>
              </a:spcBef>
              <a:spcAft>
                <a:spcPts val="0"/>
              </a:spcAft>
              <a:buClr>
                <a:schemeClr val="dk1"/>
              </a:buClr>
              <a:buSzPts val="4800"/>
              <a:buFont typeface="Arial"/>
              <a:buAutoNum type="arabicPeriod"/>
            </a:pPr>
            <a:r>
              <a:rPr b="1" i="0" lang="iw-IL" sz="4800" u="none" cap="none" strike="noStrike">
                <a:solidFill>
                  <a:schemeClr val="dk1"/>
                </a:solidFill>
                <a:latin typeface="Arial"/>
                <a:ea typeface="Arial"/>
                <a:cs typeface="Arial"/>
                <a:sym typeface="Arial"/>
              </a:rPr>
              <a:t>"כאב התשלום"- הפרידה מהשטרות:</a:t>
            </a:r>
            <a:endParaRPr/>
          </a:p>
          <a:p>
            <a:pPr indent="0" lvl="0" marL="0" marR="0" rtl="1" algn="ctr">
              <a:lnSpc>
                <a:spcPct val="100000"/>
              </a:lnSpc>
              <a:spcBef>
                <a:spcPts val="1000"/>
              </a:spcBef>
              <a:spcAft>
                <a:spcPts val="0"/>
              </a:spcAft>
              <a:buClr>
                <a:schemeClr val="dk1"/>
              </a:buClr>
              <a:buSzPts val="4800"/>
              <a:buFont typeface="Arial"/>
              <a:buNone/>
            </a:pPr>
            <a:r>
              <a:rPr b="0" i="0" lang="iw-IL" sz="4800" u="none" cap="none" strike="noStrike">
                <a:solidFill>
                  <a:schemeClr val="dk1"/>
                </a:solidFill>
                <a:latin typeface="Arial"/>
                <a:ea typeface="Arial"/>
                <a:cs typeface="Arial"/>
                <a:sym typeface="Arial"/>
              </a:rPr>
              <a:t>כשאנחנו משלמים במזומן, המוח שלנו מפעיל אזורים הקשורים לתחושת "כאב".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תרגיל: רצון או צורך?</a:t>
            </a:r>
            <a:endParaRPr sz="3600">
              <a:solidFill>
                <a:srgbClr val="2C4B74"/>
              </a:solidFill>
              <a:latin typeface="Arial"/>
              <a:ea typeface="Arial"/>
              <a:cs typeface="Arial"/>
              <a:sym typeface="Arial"/>
            </a:endParaRPr>
          </a:p>
        </p:txBody>
      </p:sp>
      <p:sp>
        <p:nvSpPr>
          <p:cNvPr id="510" name="Google Shape;510;p44"/>
          <p:cNvSpPr/>
          <p:nvPr/>
        </p:nvSpPr>
        <p:spPr>
          <a:xfrm>
            <a:off x="6331857" y="1994126"/>
            <a:ext cx="4915609" cy="618445"/>
          </a:xfrm>
          <a:custGeom>
            <a:rect b="b" l="l" r="r" t="t"/>
            <a:pathLst>
              <a:path extrusionOk="0" fill="none" h="618445" w="4915609">
                <a:moveTo>
                  <a:pt x="0" y="0"/>
                </a:moveTo>
                <a:cubicBezTo>
                  <a:pt x="1307405" y="109128"/>
                  <a:pt x="3588952" y="20648"/>
                  <a:pt x="4915609" y="0"/>
                </a:cubicBezTo>
                <a:cubicBezTo>
                  <a:pt x="4915582" y="225135"/>
                  <a:pt x="4870660" y="521673"/>
                  <a:pt x="4915609" y="618445"/>
                </a:cubicBezTo>
                <a:cubicBezTo>
                  <a:pt x="2734446" y="522006"/>
                  <a:pt x="2417905" y="786940"/>
                  <a:pt x="0" y="618445"/>
                </a:cubicBezTo>
                <a:cubicBezTo>
                  <a:pt x="-31219" y="358752"/>
                  <a:pt x="36881" y="300222"/>
                  <a:pt x="0" y="0"/>
                </a:cubicBezTo>
                <a:close/>
              </a:path>
              <a:path extrusionOk="0" h="618445" w="4915609">
                <a:moveTo>
                  <a:pt x="0" y="0"/>
                </a:moveTo>
                <a:cubicBezTo>
                  <a:pt x="1336239" y="-17497"/>
                  <a:pt x="3068655" y="-153417"/>
                  <a:pt x="4915609" y="0"/>
                </a:cubicBezTo>
                <a:cubicBezTo>
                  <a:pt x="4885377" y="66086"/>
                  <a:pt x="4933569" y="466489"/>
                  <a:pt x="4915609" y="618445"/>
                </a:cubicBezTo>
                <a:cubicBezTo>
                  <a:pt x="2695814" y="719117"/>
                  <a:pt x="552201" y="558262"/>
                  <a:pt x="0" y="618445"/>
                </a:cubicBezTo>
                <a:cubicBezTo>
                  <a:pt x="-45052" y="523469"/>
                  <a:pt x="-45398" y="215869"/>
                  <a:pt x="0" y="0"/>
                </a:cubicBezTo>
                <a:close/>
              </a:path>
            </a:pathLst>
          </a:custGeom>
          <a:solidFill>
            <a:srgbClr val="D8F2C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חבילת גלישה/דאטה בטלפון הנייד</a:t>
            </a:r>
            <a:endParaRPr b="0" i="0" sz="2400" u="none" cap="none" strike="noStrike">
              <a:solidFill>
                <a:schemeClr val="dk1"/>
              </a:solidFill>
              <a:latin typeface="Arial"/>
              <a:ea typeface="Arial"/>
              <a:cs typeface="Arial"/>
              <a:sym typeface="Arial"/>
            </a:endParaRPr>
          </a:p>
        </p:txBody>
      </p:sp>
      <p:sp>
        <p:nvSpPr>
          <p:cNvPr id="511" name="Google Shape;511;p44"/>
          <p:cNvSpPr/>
          <p:nvPr/>
        </p:nvSpPr>
        <p:spPr>
          <a:xfrm>
            <a:off x="838200" y="1994125"/>
            <a:ext cx="4915609" cy="618445"/>
          </a:xfrm>
          <a:custGeom>
            <a:rect b="b" l="l" r="r" t="t"/>
            <a:pathLst>
              <a:path extrusionOk="0" fill="none" h="618445" w="4915609">
                <a:moveTo>
                  <a:pt x="0" y="0"/>
                </a:moveTo>
                <a:cubicBezTo>
                  <a:pt x="1307405" y="109128"/>
                  <a:pt x="3588952" y="20648"/>
                  <a:pt x="4915609" y="0"/>
                </a:cubicBezTo>
                <a:cubicBezTo>
                  <a:pt x="4915582" y="225135"/>
                  <a:pt x="4870660" y="521673"/>
                  <a:pt x="4915609" y="618445"/>
                </a:cubicBezTo>
                <a:cubicBezTo>
                  <a:pt x="2734446" y="522006"/>
                  <a:pt x="2417905" y="786940"/>
                  <a:pt x="0" y="618445"/>
                </a:cubicBezTo>
                <a:cubicBezTo>
                  <a:pt x="-31219" y="358752"/>
                  <a:pt x="36881" y="300222"/>
                  <a:pt x="0" y="0"/>
                </a:cubicBezTo>
                <a:close/>
              </a:path>
              <a:path extrusionOk="0" h="618445" w="4915609">
                <a:moveTo>
                  <a:pt x="0" y="0"/>
                </a:moveTo>
                <a:cubicBezTo>
                  <a:pt x="1336239" y="-17497"/>
                  <a:pt x="3068655" y="-153417"/>
                  <a:pt x="4915609" y="0"/>
                </a:cubicBezTo>
                <a:cubicBezTo>
                  <a:pt x="4885377" y="66086"/>
                  <a:pt x="4933569" y="466489"/>
                  <a:pt x="4915609" y="618445"/>
                </a:cubicBezTo>
                <a:cubicBezTo>
                  <a:pt x="2695814" y="719117"/>
                  <a:pt x="552201" y="558262"/>
                  <a:pt x="0" y="618445"/>
                </a:cubicBezTo>
                <a:cubicBezTo>
                  <a:pt x="-45052" y="523469"/>
                  <a:pt x="-45398" y="215869"/>
                  <a:pt x="0" y="0"/>
                </a:cubicBezTo>
                <a:close/>
              </a:path>
            </a:pathLst>
          </a:custGeom>
          <a:solidFill>
            <a:srgbClr val="CCCCFF"/>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בקבוק מים בדוכן בים ביום חם ב-15 ₪</a:t>
            </a:r>
            <a:endParaRPr b="0" i="0" sz="2400" u="none" cap="none" strike="noStrike">
              <a:solidFill>
                <a:schemeClr val="dk1"/>
              </a:solidFill>
              <a:latin typeface="Arial"/>
              <a:ea typeface="Arial"/>
              <a:cs typeface="Arial"/>
              <a:sym typeface="Arial"/>
            </a:endParaRPr>
          </a:p>
        </p:txBody>
      </p:sp>
      <p:sp>
        <p:nvSpPr>
          <p:cNvPr id="512" name="Google Shape;512;p44"/>
          <p:cNvSpPr/>
          <p:nvPr/>
        </p:nvSpPr>
        <p:spPr>
          <a:xfrm>
            <a:off x="6331856" y="3119777"/>
            <a:ext cx="4915609" cy="618445"/>
          </a:xfrm>
          <a:custGeom>
            <a:rect b="b" l="l" r="r" t="t"/>
            <a:pathLst>
              <a:path extrusionOk="0" fill="none" h="618445" w="4915609">
                <a:moveTo>
                  <a:pt x="0" y="0"/>
                </a:moveTo>
                <a:cubicBezTo>
                  <a:pt x="1307405" y="109128"/>
                  <a:pt x="3588952" y="20648"/>
                  <a:pt x="4915609" y="0"/>
                </a:cubicBezTo>
                <a:cubicBezTo>
                  <a:pt x="4915582" y="225135"/>
                  <a:pt x="4870660" y="521673"/>
                  <a:pt x="4915609" y="618445"/>
                </a:cubicBezTo>
                <a:cubicBezTo>
                  <a:pt x="2734446" y="522006"/>
                  <a:pt x="2417905" y="786940"/>
                  <a:pt x="0" y="618445"/>
                </a:cubicBezTo>
                <a:cubicBezTo>
                  <a:pt x="-31219" y="358752"/>
                  <a:pt x="36881" y="300222"/>
                  <a:pt x="0" y="0"/>
                </a:cubicBezTo>
                <a:close/>
              </a:path>
              <a:path extrusionOk="0" h="618445" w="4915609">
                <a:moveTo>
                  <a:pt x="0" y="0"/>
                </a:moveTo>
                <a:cubicBezTo>
                  <a:pt x="1336239" y="-17497"/>
                  <a:pt x="3068655" y="-153417"/>
                  <a:pt x="4915609" y="0"/>
                </a:cubicBezTo>
                <a:cubicBezTo>
                  <a:pt x="4885377" y="66086"/>
                  <a:pt x="4933569" y="466489"/>
                  <a:pt x="4915609" y="618445"/>
                </a:cubicBezTo>
                <a:cubicBezTo>
                  <a:pt x="2695814" y="719117"/>
                  <a:pt x="552201" y="558262"/>
                  <a:pt x="0" y="618445"/>
                </a:cubicBezTo>
                <a:cubicBezTo>
                  <a:pt x="-45052" y="523469"/>
                  <a:pt x="-45398" y="215869"/>
                  <a:pt x="0" y="0"/>
                </a:cubicBezTo>
                <a:close/>
              </a:path>
            </a:pathLst>
          </a:custGeom>
          <a:solidFill>
            <a:srgbClr val="FFFFCC"/>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000"/>
              <a:buFont typeface="Arial"/>
              <a:buNone/>
            </a:pPr>
            <a:r>
              <a:rPr b="1" i="0" lang="iw-IL" sz="2000" u="none" cap="none" strike="noStrike">
                <a:solidFill>
                  <a:schemeClr val="dk1"/>
                </a:solidFill>
                <a:latin typeface="Arial"/>
                <a:ea typeface="Arial"/>
                <a:cs typeface="Arial"/>
                <a:sym typeface="Arial"/>
              </a:rPr>
              <a:t>גרסת Premium באפליקציית מוזיקה כדי להוריד פרסומות</a:t>
            </a:r>
            <a:endParaRPr b="0" i="0" sz="2000" u="none" cap="none" strike="noStrike">
              <a:solidFill>
                <a:schemeClr val="dk1"/>
              </a:solidFill>
              <a:latin typeface="Arial"/>
              <a:ea typeface="Arial"/>
              <a:cs typeface="Arial"/>
              <a:sym typeface="Arial"/>
            </a:endParaRPr>
          </a:p>
        </p:txBody>
      </p:sp>
      <p:sp>
        <p:nvSpPr>
          <p:cNvPr id="513" name="Google Shape;513;p44"/>
          <p:cNvSpPr/>
          <p:nvPr/>
        </p:nvSpPr>
        <p:spPr>
          <a:xfrm>
            <a:off x="6331856" y="4245428"/>
            <a:ext cx="4915609" cy="618445"/>
          </a:xfrm>
          <a:custGeom>
            <a:rect b="b" l="l" r="r" t="t"/>
            <a:pathLst>
              <a:path extrusionOk="0" fill="none" h="618445" w="4915609">
                <a:moveTo>
                  <a:pt x="0" y="0"/>
                </a:moveTo>
                <a:cubicBezTo>
                  <a:pt x="1307405" y="109128"/>
                  <a:pt x="3588952" y="20648"/>
                  <a:pt x="4915609" y="0"/>
                </a:cubicBezTo>
                <a:cubicBezTo>
                  <a:pt x="4915582" y="225135"/>
                  <a:pt x="4870660" y="521673"/>
                  <a:pt x="4915609" y="618445"/>
                </a:cubicBezTo>
                <a:cubicBezTo>
                  <a:pt x="2734446" y="522006"/>
                  <a:pt x="2417905" y="786940"/>
                  <a:pt x="0" y="618445"/>
                </a:cubicBezTo>
                <a:cubicBezTo>
                  <a:pt x="-31219" y="358752"/>
                  <a:pt x="36881" y="300222"/>
                  <a:pt x="0" y="0"/>
                </a:cubicBezTo>
                <a:close/>
              </a:path>
              <a:path extrusionOk="0" h="618445" w="4915609">
                <a:moveTo>
                  <a:pt x="0" y="0"/>
                </a:moveTo>
                <a:cubicBezTo>
                  <a:pt x="1336239" y="-17497"/>
                  <a:pt x="3068655" y="-153417"/>
                  <a:pt x="4915609" y="0"/>
                </a:cubicBezTo>
                <a:cubicBezTo>
                  <a:pt x="4885377" y="66086"/>
                  <a:pt x="4933569" y="466489"/>
                  <a:pt x="4915609" y="618445"/>
                </a:cubicBezTo>
                <a:cubicBezTo>
                  <a:pt x="2695814" y="719117"/>
                  <a:pt x="552201" y="558262"/>
                  <a:pt x="0" y="618445"/>
                </a:cubicBezTo>
                <a:cubicBezTo>
                  <a:pt x="-45052" y="523469"/>
                  <a:pt x="-45398" y="215869"/>
                  <a:pt x="0" y="0"/>
                </a:cubicBezTo>
                <a:close/>
              </a:path>
            </a:pathLst>
          </a:custGeom>
          <a:solidFill>
            <a:srgbClr val="F2CDED"/>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מותג נעליים נחשק שיש לכולם</a:t>
            </a:r>
            <a:endParaRPr b="0" i="0" sz="2400" u="none" cap="none" strike="noStrike">
              <a:solidFill>
                <a:schemeClr val="dk1"/>
              </a:solidFill>
              <a:latin typeface="Arial"/>
              <a:ea typeface="Arial"/>
              <a:cs typeface="Arial"/>
              <a:sym typeface="Arial"/>
            </a:endParaRPr>
          </a:p>
        </p:txBody>
      </p:sp>
      <p:sp>
        <p:nvSpPr>
          <p:cNvPr id="514" name="Google Shape;514;p44"/>
          <p:cNvSpPr/>
          <p:nvPr/>
        </p:nvSpPr>
        <p:spPr>
          <a:xfrm>
            <a:off x="838197" y="4245428"/>
            <a:ext cx="4915609" cy="618445"/>
          </a:xfrm>
          <a:custGeom>
            <a:rect b="b" l="l" r="r" t="t"/>
            <a:pathLst>
              <a:path extrusionOk="0" fill="none" h="618445" w="4915609">
                <a:moveTo>
                  <a:pt x="0" y="0"/>
                </a:moveTo>
                <a:cubicBezTo>
                  <a:pt x="1307405" y="109128"/>
                  <a:pt x="3588952" y="20648"/>
                  <a:pt x="4915609" y="0"/>
                </a:cubicBezTo>
                <a:cubicBezTo>
                  <a:pt x="4915582" y="225135"/>
                  <a:pt x="4870660" y="521673"/>
                  <a:pt x="4915609" y="618445"/>
                </a:cubicBezTo>
                <a:cubicBezTo>
                  <a:pt x="2734446" y="522006"/>
                  <a:pt x="2417905" y="786940"/>
                  <a:pt x="0" y="618445"/>
                </a:cubicBezTo>
                <a:cubicBezTo>
                  <a:pt x="-31219" y="358752"/>
                  <a:pt x="36881" y="300222"/>
                  <a:pt x="0" y="0"/>
                </a:cubicBezTo>
                <a:close/>
              </a:path>
              <a:path extrusionOk="0" h="618445" w="4915609">
                <a:moveTo>
                  <a:pt x="0" y="0"/>
                </a:moveTo>
                <a:cubicBezTo>
                  <a:pt x="1336239" y="-17497"/>
                  <a:pt x="3068655" y="-153417"/>
                  <a:pt x="4915609" y="0"/>
                </a:cubicBezTo>
                <a:cubicBezTo>
                  <a:pt x="4885377" y="66086"/>
                  <a:pt x="4933569" y="466489"/>
                  <a:pt x="4915609" y="618445"/>
                </a:cubicBezTo>
                <a:cubicBezTo>
                  <a:pt x="2695814" y="719117"/>
                  <a:pt x="552201" y="558262"/>
                  <a:pt x="0" y="618445"/>
                </a:cubicBezTo>
                <a:cubicBezTo>
                  <a:pt x="-45052" y="523469"/>
                  <a:pt x="-45398" y="215869"/>
                  <a:pt x="0" y="0"/>
                </a:cubicBezTo>
                <a:close/>
              </a:path>
            </a:pathLst>
          </a:custGeom>
          <a:solidFill>
            <a:srgbClr val="C0E4F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רשת Wi-Fi בטיסה לחו"ל</a:t>
            </a:r>
            <a:endParaRPr b="0" i="0" sz="2400" u="none" cap="none" strike="noStrike">
              <a:solidFill>
                <a:schemeClr val="dk1"/>
              </a:solidFill>
              <a:latin typeface="Arial"/>
              <a:ea typeface="Arial"/>
              <a:cs typeface="Arial"/>
              <a:sym typeface="Arial"/>
            </a:endParaRPr>
          </a:p>
        </p:txBody>
      </p:sp>
      <p:sp>
        <p:nvSpPr>
          <p:cNvPr id="515" name="Google Shape;515;p44"/>
          <p:cNvSpPr/>
          <p:nvPr/>
        </p:nvSpPr>
        <p:spPr>
          <a:xfrm>
            <a:off x="838199" y="3119776"/>
            <a:ext cx="4915609" cy="618445"/>
          </a:xfrm>
          <a:custGeom>
            <a:rect b="b" l="l" r="r" t="t"/>
            <a:pathLst>
              <a:path extrusionOk="0" fill="none" h="618445" w="4915609">
                <a:moveTo>
                  <a:pt x="0" y="0"/>
                </a:moveTo>
                <a:cubicBezTo>
                  <a:pt x="1307405" y="109128"/>
                  <a:pt x="3588952" y="20648"/>
                  <a:pt x="4915609" y="0"/>
                </a:cubicBezTo>
                <a:cubicBezTo>
                  <a:pt x="4915582" y="225135"/>
                  <a:pt x="4870660" y="521673"/>
                  <a:pt x="4915609" y="618445"/>
                </a:cubicBezTo>
                <a:cubicBezTo>
                  <a:pt x="2734446" y="522006"/>
                  <a:pt x="2417905" y="786940"/>
                  <a:pt x="0" y="618445"/>
                </a:cubicBezTo>
                <a:cubicBezTo>
                  <a:pt x="-31219" y="358752"/>
                  <a:pt x="36881" y="300222"/>
                  <a:pt x="0" y="0"/>
                </a:cubicBezTo>
                <a:close/>
              </a:path>
              <a:path extrusionOk="0" h="618445" w="4915609">
                <a:moveTo>
                  <a:pt x="0" y="0"/>
                </a:moveTo>
                <a:cubicBezTo>
                  <a:pt x="1336239" y="-17497"/>
                  <a:pt x="3068655" y="-153417"/>
                  <a:pt x="4915609" y="0"/>
                </a:cubicBezTo>
                <a:cubicBezTo>
                  <a:pt x="4885377" y="66086"/>
                  <a:pt x="4933569" y="466489"/>
                  <a:pt x="4915609" y="618445"/>
                </a:cubicBezTo>
                <a:cubicBezTo>
                  <a:pt x="2695814" y="719117"/>
                  <a:pt x="552201" y="558262"/>
                  <a:pt x="0" y="618445"/>
                </a:cubicBezTo>
                <a:cubicBezTo>
                  <a:pt x="-45052" y="523469"/>
                  <a:pt x="-45398" y="215869"/>
                  <a:pt x="0" y="0"/>
                </a:cubicBezTo>
                <a:close/>
              </a:path>
            </a:pathLst>
          </a:custGeom>
          <a:solidFill>
            <a:srgbClr val="FAE2D5"/>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000"/>
              <a:buFont typeface="Arial"/>
              <a:buNone/>
            </a:pPr>
            <a:r>
              <a:rPr b="1" i="0" lang="iw-IL" sz="2000" u="none" cap="none" strike="noStrike">
                <a:solidFill>
                  <a:schemeClr val="dk1"/>
                </a:solidFill>
                <a:latin typeface="Arial"/>
                <a:ea typeface="Arial"/>
                <a:cs typeface="Arial"/>
                <a:sym typeface="Arial"/>
              </a:rPr>
              <a:t>מטען נייד לסמארטפון כשנשארו 3% סוללה באמצע טיול שנתי</a:t>
            </a:r>
            <a:endParaRPr b="0" i="0" sz="2000" u="none" cap="none" strike="noStrike">
              <a:solidFill>
                <a:schemeClr val="dk1"/>
              </a:solidFill>
              <a:latin typeface="Arial"/>
              <a:ea typeface="Arial"/>
              <a:cs typeface="Arial"/>
              <a:sym typeface="Arial"/>
            </a:endParaRPr>
          </a:p>
        </p:txBody>
      </p:sp>
      <p:sp>
        <p:nvSpPr>
          <p:cNvPr id="516" name="Google Shape;516;p44"/>
          <p:cNvSpPr/>
          <p:nvPr/>
        </p:nvSpPr>
        <p:spPr>
          <a:xfrm>
            <a:off x="3638195" y="5371079"/>
            <a:ext cx="4915609" cy="921882"/>
          </a:xfrm>
          <a:custGeom>
            <a:rect b="b" l="l" r="r" t="t"/>
            <a:pathLst>
              <a:path extrusionOk="0" fill="none" h="921882" w="4915609">
                <a:moveTo>
                  <a:pt x="0" y="0"/>
                </a:moveTo>
                <a:cubicBezTo>
                  <a:pt x="1307405" y="109128"/>
                  <a:pt x="3588952" y="20648"/>
                  <a:pt x="4915609" y="0"/>
                </a:cubicBezTo>
                <a:cubicBezTo>
                  <a:pt x="4927842" y="204920"/>
                  <a:pt x="4973957" y="643114"/>
                  <a:pt x="4915609" y="921882"/>
                </a:cubicBezTo>
                <a:cubicBezTo>
                  <a:pt x="2734446" y="825443"/>
                  <a:pt x="2417905" y="1090377"/>
                  <a:pt x="0" y="921882"/>
                </a:cubicBezTo>
                <a:cubicBezTo>
                  <a:pt x="35710" y="595436"/>
                  <a:pt x="-30036" y="166627"/>
                  <a:pt x="0" y="0"/>
                </a:cubicBezTo>
                <a:close/>
              </a:path>
              <a:path extrusionOk="0" h="921882" w="4915609">
                <a:moveTo>
                  <a:pt x="0" y="0"/>
                </a:moveTo>
                <a:cubicBezTo>
                  <a:pt x="1336239" y="-17497"/>
                  <a:pt x="3068655" y="-153417"/>
                  <a:pt x="4915609" y="0"/>
                </a:cubicBezTo>
                <a:cubicBezTo>
                  <a:pt x="4972531" y="386756"/>
                  <a:pt x="4913229" y="647121"/>
                  <a:pt x="4915609" y="921882"/>
                </a:cubicBezTo>
                <a:cubicBezTo>
                  <a:pt x="2695814" y="1022554"/>
                  <a:pt x="552201" y="861699"/>
                  <a:pt x="0" y="921882"/>
                </a:cubicBezTo>
                <a:cubicBezTo>
                  <a:pt x="6344" y="629704"/>
                  <a:pt x="70086" y="245901"/>
                  <a:pt x="0" y="0"/>
                </a:cubicBezTo>
                <a:close/>
              </a:path>
            </a:pathLst>
          </a:custGeom>
          <a:solidFill>
            <a:srgbClr val="D0D0D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2400"/>
              <a:buFont typeface="Arial"/>
              <a:buNone/>
            </a:pPr>
            <a:r>
              <a:rPr b="1" i="0" lang="iw-IL" sz="2400" u="none" cap="none" strike="noStrike">
                <a:solidFill>
                  <a:schemeClr val="dk1"/>
                </a:solidFill>
                <a:latin typeface="Arial"/>
                <a:ea typeface="Arial"/>
                <a:cs typeface="Arial"/>
                <a:sym typeface="Arial"/>
              </a:rPr>
              <a:t>הזמנת משלוח אוכל באפליקציה ב-23:00</a:t>
            </a:r>
            <a:endParaRPr b="0" i="0" sz="2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הפסיכולוגיה של הכסף- </a:t>
            </a:r>
            <a:br>
              <a:rPr b="1" lang="iw-IL" sz="3600">
                <a:solidFill>
                  <a:srgbClr val="2C4B74"/>
                </a:solidFill>
                <a:latin typeface="Arial"/>
                <a:ea typeface="Arial"/>
                <a:cs typeface="Arial"/>
                <a:sym typeface="Arial"/>
              </a:rPr>
            </a:br>
            <a:r>
              <a:rPr b="1" lang="iw-IL" sz="3600">
                <a:solidFill>
                  <a:srgbClr val="2C4B74"/>
                </a:solidFill>
                <a:latin typeface="Arial"/>
                <a:ea typeface="Arial"/>
                <a:cs typeface="Arial"/>
                <a:sym typeface="Arial"/>
              </a:rPr>
              <a:t>למה קל לנו יותר לבזבז "מספרים"?</a:t>
            </a:r>
            <a:endParaRPr sz="3600">
              <a:solidFill>
                <a:srgbClr val="2C4B74"/>
              </a:solidFill>
              <a:latin typeface="Arial"/>
              <a:ea typeface="Arial"/>
              <a:cs typeface="Arial"/>
              <a:sym typeface="Arial"/>
            </a:endParaRPr>
          </a:p>
        </p:txBody>
      </p:sp>
      <p:sp>
        <p:nvSpPr>
          <p:cNvPr id="523" name="Google Shape;523;p45"/>
          <p:cNvSpPr/>
          <p:nvPr/>
        </p:nvSpPr>
        <p:spPr>
          <a:xfrm>
            <a:off x="653143" y="2100561"/>
            <a:ext cx="11088914" cy="3618068"/>
          </a:xfrm>
          <a:custGeom>
            <a:rect b="b" l="l" r="r" t="t"/>
            <a:pathLst>
              <a:path extrusionOk="0" h="3618068" w="11088914">
                <a:moveTo>
                  <a:pt x="0" y="0"/>
                </a:moveTo>
                <a:cubicBezTo>
                  <a:pt x="4719883" y="-17497"/>
                  <a:pt x="9183461" y="-153417"/>
                  <a:pt x="11088914" y="0"/>
                </a:cubicBezTo>
                <a:cubicBezTo>
                  <a:pt x="11135000" y="1773009"/>
                  <a:pt x="11008033" y="3191548"/>
                  <a:pt x="11088914" y="3618068"/>
                </a:cubicBezTo>
                <a:cubicBezTo>
                  <a:pt x="6421325" y="3718740"/>
                  <a:pt x="3544309" y="3557885"/>
                  <a:pt x="0" y="3618068"/>
                </a:cubicBezTo>
                <a:cubicBezTo>
                  <a:pt x="-104431" y="2582872"/>
                  <a:pt x="155668" y="551777"/>
                  <a:pt x="0" y="0"/>
                </a:cubicBezTo>
                <a:close/>
              </a:path>
            </a:pathLst>
          </a:cu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914400" lvl="0" marL="914400" marR="0" rtl="1" algn="ctr">
              <a:lnSpc>
                <a:spcPct val="100000"/>
              </a:lnSpc>
              <a:spcBef>
                <a:spcPts val="0"/>
              </a:spcBef>
              <a:spcAft>
                <a:spcPts val="0"/>
              </a:spcAft>
              <a:buClr>
                <a:schemeClr val="dk1"/>
              </a:buClr>
              <a:buSzPts val="4800"/>
              <a:buFont typeface="Arial"/>
              <a:buAutoNum type="arabicPeriod" startAt="2"/>
            </a:pPr>
            <a:r>
              <a:rPr b="1" i="0" lang="iw-IL" sz="4800" u="none" cap="none" strike="noStrike">
                <a:solidFill>
                  <a:schemeClr val="dk1"/>
                </a:solidFill>
                <a:latin typeface="Arial"/>
                <a:ea typeface="Arial"/>
                <a:cs typeface="Arial"/>
                <a:sym typeface="Arial"/>
              </a:rPr>
              <a:t>מלכודת ה-"כאן ועכשיו": צורך מול רצון</a:t>
            </a:r>
            <a:endParaRPr/>
          </a:p>
          <a:p>
            <a:pPr indent="0" lvl="0" marL="0" marR="0" rtl="1" algn="ctr">
              <a:lnSpc>
                <a:spcPct val="100000"/>
              </a:lnSpc>
              <a:spcBef>
                <a:spcPts val="1000"/>
              </a:spcBef>
              <a:spcAft>
                <a:spcPts val="0"/>
              </a:spcAft>
              <a:buClr>
                <a:schemeClr val="dk1"/>
              </a:buClr>
              <a:buSzPts val="4800"/>
              <a:buFont typeface="Arial"/>
              <a:buNone/>
            </a:pPr>
            <a:r>
              <a:rPr b="0" i="0" lang="iw-IL" sz="4800" u="none" cap="none" strike="noStrike">
                <a:solidFill>
                  <a:schemeClr val="dk1"/>
                </a:solidFill>
                <a:latin typeface="Arial"/>
                <a:ea typeface="Arial"/>
                <a:cs typeface="Arial"/>
                <a:sym typeface="Arial"/>
              </a:rPr>
              <a:t>•	צורך: מוצר חיוני לקיום או לתפקוד</a:t>
            </a:r>
            <a:endParaRPr/>
          </a:p>
          <a:p>
            <a:pPr indent="0" lvl="0" marL="0" marR="0" rtl="1" algn="ctr">
              <a:lnSpc>
                <a:spcPct val="100000"/>
              </a:lnSpc>
              <a:spcBef>
                <a:spcPts val="1000"/>
              </a:spcBef>
              <a:spcAft>
                <a:spcPts val="0"/>
              </a:spcAft>
              <a:buClr>
                <a:schemeClr val="dk1"/>
              </a:buClr>
              <a:buSzPts val="4800"/>
              <a:buFont typeface="Arial"/>
              <a:buNone/>
            </a:pPr>
            <a:r>
              <a:rPr b="0" i="0" lang="iw-IL" sz="4800" u="none" cap="none" strike="noStrike">
                <a:solidFill>
                  <a:schemeClr val="dk1"/>
                </a:solidFill>
                <a:latin typeface="Arial"/>
                <a:ea typeface="Arial"/>
                <a:cs typeface="Arial"/>
                <a:sym typeface="Arial"/>
              </a:rPr>
              <a:t>•	רצון: מוצר שמשפר את ההרגשה או המעמד שלנו, אך אינו הכרחי</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העוקץ הרוסי</a:t>
            </a:r>
            <a:endParaRPr sz="3600">
              <a:solidFill>
                <a:srgbClr val="2C4B74"/>
              </a:solidFill>
              <a:latin typeface="Arial"/>
              <a:ea typeface="Arial"/>
              <a:cs typeface="Arial"/>
              <a:sym typeface="Arial"/>
            </a:endParaRPr>
          </a:p>
        </p:txBody>
      </p:sp>
      <p:sp>
        <p:nvSpPr>
          <p:cNvPr id="530" name="Google Shape;530;p46"/>
          <p:cNvSpPr/>
          <p:nvPr/>
        </p:nvSpPr>
        <p:spPr>
          <a:xfrm rot="-1556386">
            <a:off x="9562418" y="3738638"/>
            <a:ext cx="1452450" cy="2421809"/>
          </a:xfrm>
          <a:custGeom>
            <a:rect b="b" l="l" r="r" t="t"/>
            <a:pathLst>
              <a:path extrusionOk="0" h="6344015" w="4248099">
                <a:moveTo>
                  <a:pt x="0" y="0"/>
                </a:moveTo>
                <a:lnTo>
                  <a:pt x="4248099" y="0"/>
                </a:lnTo>
                <a:lnTo>
                  <a:pt x="4248099" y="6344015"/>
                </a:lnTo>
                <a:lnTo>
                  <a:pt x="0" y="6344015"/>
                </a:lnTo>
                <a:lnTo>
                  <a:pt x="0" y="0"/>
                </a:lnTo>
                <a:close/>
              </a:path>
            </a:pathLst>
          </a:cu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ctr">
              <a:lnSpc>
                <a:spcPct val="259111"/>
              </a:lnSpc>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531" name="Google Shape;531;p46"/>
          <p:cNvSpPr txBox="1"/>
          <p:nvPr/>
        </p:nvSpPr>
        <p:spPr>
          <a:xfrm rot="-1551381">
            <a:off x="10505807" y="5592951"/>
            <a:ext cx="1008712"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iw-IL" sz="1600" u="sng" cap="none" strike="noStrike">
                <a:solidFill>
                  <a:schemeClr val="lt1"/>
                </a:solidFill>
                <a:latin typeface="Arial"/>
                <a:ea typeface="Arial"/>
                <a:cs typeface="Arial"/>
                <a:sym typeface="Arial"/>
                <a:hlinkClick r:id="rId4">
                  <a:extLst>
                    <a:ext uri="{A12FA001-AC4F-418D-AE19-62706E023703}">
                      <ahyp:hlinkClr val="tx"/>
                    </a:ext>
                  </a:extLst>
                </a:hlinkClick>
              </a:rPr>
              <a:t>לחצו כאן</a:t>
            </a:r>
            <a:endParaRPr b="0" i="0" sz="1600" u="none" cap="none" strike="noStrike">
              <a:solidFill>
                <a:schemeClr val="lt1"/>
              </a:solidFill>
              <a:latin typeface="Arial"/>
              <a:ea typeface="Arial"/>
              <a:cs typeface="Arial"/>
              <a:sym typeface="Arial"/>
            </a:endParaRPr>
          </a:p>
        </p:txBody>
      </p:sp>
      <p:pic>
        <p:nvPicPr>
          <p:cNvPr id="532" name="Google Shape;532;p46"/>
          <p:cNvPicPr preferRelativeResize="0"/>
          <p:nvPr/>
        </p:nvPicPr>
        <p:blipFill rotWithShape="1">
          <a:blip r:embed="rId5">
            <a:alphaModFix/>
          </a:blip>
          <a:srcRect b="0" l="0" r="0" t="0"/>
          <a:stretch/>
        </p:blipFill>
        <p:spPr>
          <a:xfrm>
            <a:off x="2733070" y="1690688"/>
            <a:ext cx="6725859" cy="366865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2C4B74"/>
              </a:buClr>
              <a:buSzPts val="3600"/>
              <a:buFont typeface="Play"/>
              <a:buNone/>
            </a:pPr>
            <a:r>
              <a:rPr b="1" lang="iw-IL" sz="3600">
                <a:solidFill>
                  <a:srgbClr val="2C4B74"/>
                </a:solidFill>
                <a:latin typeface="Arial"/>
                <a:ea typeface="Arial"/>
                <a:cs typeface="Arial"/>
                <a:sym typeface="Arial"/>
              </a:rPr>
              <a:t>הפסיכולוגיה של הכסף- </a:t>
            </a:r>
            <a:br>
              <a:rPr b="1" lang="iw-IL" sz="3600">
                <a:solidFill>
                  <a:srgbClr val="2C4B74"/>
                </a:solidFill>
                <a:latin typeface="Arial"/>
                <a:ea typeface="Arial"/>
                <a:cs typeface="Arial"/>
                <a:sym typeface="Arial"/>
              </a:rPr>
            </a:br>
            <a:r>
              <a:rPr b="1" lang="iw-IL" sz="3600">
                <a:solidFill>
                  <a:srgbClr val="2C4B74"/>
                </a:solidFill>
                <a:latin typeface="Arial"/>
                <a:ea typeface="Arial"/>
                <a:cs typeface="Arial"/>
                <a:sym typeface="Arial"/>
              </a:rPr>
              <a:t>למה קל לנו יותר לבזבז "מספרים"?</a:t>
            </a:r>
            <a:endParaRPr sz="3600">
              <a:solidFill>
                <a:srgbClr val="2C4B74"/>
              </a:solidFill>
              <a:latin typeface="Arial"/>
              <a:ea typeface="Arial"/>
              <a:cs typeface="Arial"/>
              <a:sym typeface="Arial"/>
            </a:endParaRPr>
          </a:p>
        </p:txBody>
      </p:sp>
      <p:sp>
        <p:nvSpPr>
          <p:cNvPr id="539" name="Google Shape;539;p47"/>
          <p:cNvSpPr/>
          <p:nvPr/>
        </p:nvSpPr>
        <p:spPr>
          <a:xfrm>
            <a:off x="653143" y="2100561"/>
            <a:ext cx="11088914" cy="3472925"/>
          </a:xfrm>
          <a:custGeom>
            <a:rect b="b" l="l" r="r" t="t"/>
            <a:pathLst>
              <a:path extrusionOk="0" h="3472925" w="11088914">
                <a:moveTo>
                  <a:pt x="0" y="0"/>
                </a:moveTo>
                <a:cubicBezTo>
                  <a:pt x="4719883" y="-17497"/>
                  <a:pt x="9183461" y="-153417"/>
                  <a:pt x="11088914" y="0"/>
                </a:cubicBezTo>
                <a:cubicBezTo>
                  <a:pt x="11135000" y="1382682"/>
                  <a:pt x="11008033" y="2069384"/>
                  <a:pt x="11088914" y="3472925"/>
                </a:cubicBezTo>
                <a:cubicBezTo>
                  <a:pt x="6421325" y="3573597"/>
                  <a:pt x="3544309" y="3412742"/>
                  <a:pt x="0" y="3472925"/>
                </a:cubicBezTo>
                <a:cubicBezTo>
                  <a:pt x="-104431" y="2899488"/>
                  <a:pt x="155668" y="1173588"/>
                  <a:pt x="0" y="0"/>
                </a:cubicBezTo>
                <a:close/>
              </a:path>
            </a:pathLst>
          </a:cu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chemeClr val="dk1"/>
              </a:buClr>
              <a:buSzPts val="4000"/>
              <a:buFont typeface="Arial"/>
              <a:buNone/>
            </a:pPr>
            <a:r>
              <a:rPr b="0" i="0" lang="iw-IL" sz="4000" u="none" cap="none" strike="noStrike">
                <a:solidFill>
                  <a:schemeClr val="dk1"/>
                </a:solidFill>
                <a:latin typeface="Arial"/>
                <a:ea typeface="Arial"/>
                <a:cs typeface="Arial"/>
                <a:sym typeface="Arial"/>
              </a:rPr>
              <a:t>3. המטען האישי</a:t>
            </a:r>
            <a:endParaRPr/>
          </a:p>
          <a:p>
            <a:pPr indent="0" lvl="0" marL="0" marR="0" rtl="1" algn="ctr">
              <a:lnSpc>
                <a:spcPct val="100000"/>
              </a:lnSpc>
              <a:spcBef>
                <a:spcPts val="1000"/>
              </a:spcBef>
              <a:spcAft>
                <a:spcPts val="0"/>
              </a:spcAft>
              <a:buClr>
                <a:schemeClr val="dk1"/>
              </a:buClr>
              <a:buSzPts val="4000"/>
              <a:buFont typeface="Arial"/>
              <a:buNone/>
            </a:pPr>
            <a:r>
              <a:rPr b="0" i="0" lang="iw-IL" sz="4000" u="none" cap="none" strike="noStrike">
                <a:solidFill>
                  <a:schemeClr val="dk1"/>
                </a:solidFill>
                <a:latin typeface="Arial"/>
                <a:ea typeface="Arial"/>
                <a:cs typeface="Arial"/>
                <a:sym typeface="Arial"/>
              </a:rPr>
              <a:t>האופן שבו בני אדם מתייחסים לכסף מושפע במידה רבה מהסביבה בה גדלו ומההיסטוריה המשפחתית שלהם. המטרה של לימודי חינוך פיננסי היא להפוך את הדחף הבלתי מודע לניהול מודע מהראש ולא מהבטן.</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Play"/>
              <a:buNone/>
            </a:pPr>
            <a:r>
              <a:rPr lang="iw-IL"/>
              <a:t>תודה! צוות הדרכה חינוך פיננסי</a:t>
            </a:r>
            <a:endParaRPr/>
          </a:p>
        </p:txBody>
      </p:sp>
      <p:pic>
        <p:nvPicPr>
          <p:cNvPr descr="תודה!&#10;צוות הדרכה חינוך פיננסי" id="545" name="Google Shape;545;p48"/>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2026-06-06T06:46:41Z</dcterms:created>
  <dc:creator>אביב כץ דקל</dc:creator>
</cp:coreProperties>
</file>