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y="6858000" cx="12192000"/>
  <p:notesSz cx="7315200" cy="9601200"/>
  <p:embeddedFontLst>
    <p:embeddedFont>
      <p:font typeface="Play"/>
      <p:regular r:id="rId32"/>
      <p:bold r:id="rId33"/>
    </p:embeddedFont>
    <p:embeddedFont>
      <p:font typeface="Rubik"/>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Play-bold.fntdata"/><Relationship Id="rId10" Type="http://schemas.openxmlformats.org/officeDocument/2006/relationships/slide" Target="slides/slide6.xml"/><Relationship Id="rId32" Type="http://schemas.openxmlformats.org/officeDocument/2006/relationships/font" Target="fonts/Play-regular.fntdata"/><Relationship Id="rId13" Type="http://schemas.openxmlformats.org/officeDocument/2006/relationships/slide" Target="slides/slide9.xml"/><Relationship Id="rId35" Type="http://schemas.openxmlformats.org/officeDocument/2006/relationships/font" Target="fonts/Rubik-bold.fntdata"/><Relationship Id="rId12" Type="http://schemas.openxmlformats.org/officeDocument/2006/relationships/slide" Target="slides/slide8.xml"/><Relationship Id="rId34" Type="http://schemas.openxmlformats.org/officeDocument/2006/relationships/font" Target="fonts/Rubik-regular.fntdata"/><Relationship Id="rId15" Type="http://schemas.openxmlformats.org/officeDocument/2006/relationships/slide" Target="slides/slide11.xml"/><Relationship Id="rId37" Type="http://schemas.openxmlformats.org/officeDocument/2006/relationships/font" Target="fonts/Rubik-boldItalic.fntdata"/><Relationship Id="rId14" Type="http://schemas.openxmlformats.org/officeDocument/2006/relationships/slide" Target="slides/slide10.xml"/><Relationship Id="rId36" Type="http://schemas.openxmlformats.org/officeDocument/2006/relationships/font" Target="fonts/Rubik-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4144963" y="0"/>
            <a:ext cx="3170237" cy="481013"/>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1588" y="0"/>
            <a:ext cx="3170237" cy="481013"/>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4144963" y="9120188"/>
            <a:ext cx="3170237" cy="481012"/>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1" algn="r">
              <a:lnSpc>
                <a:spcPct val="115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سيحدّد الطلاب وسائل الدفع المذكورة في الفيديو:(النقد، بطاقة الائتمان، الشيك، وسائل الدفع الرقمية – الدفع عبر الهاتف المحمول، Bit، PayPal).ما وسائل الدفع الأخرى الموجودة والتي لم تظهر في الفيديو؟(بطاقة مسبقة الدفع / بطاقة ديبيت (Direct)، أمر دفع ثابت).</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المقايضة (التبادل السلعي): تبادل منتج مقابل منتج.مثال: جرّة فخارية مقابل كيس من القمح.المشكلة – "ازدواجية الرغبات":لكي تتم الصفقة، يجب أن أجد شخصًا يملك بالضبط ما أحتاج إليه، وفي الوقت نفسه يرغب بالضبط فيما أملكه أنا. (أنا صياد ولدي سمكة وأريد حذاءً، لكن الإسكافي يريد خيارًا وليس لدي خيار).إضافة إلى ذلك، توجد مشكلة التجزئة (كيف يمكن استبدال بقرة برغيف خبز من دون "إهدار" البقرة كلها؟)، ومشكلة الحفظ (فالعديد من السلع، مثل المواد الغذائية، تفسد مع مرور الوقت).الحل:"النقود السلعية" – أي شيء يرغب فيه الجميع دائمًا (مثل الملح أو الذهب).</a:t>
            </a:r>
            <a:endParaRPr/>
          </a:p>
        </p:txBody>
      </p:sp>
      <p:sp>
        <p:nvSpPr>
          <p:cNvPr id="113" name="Google Shape;113;p4: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5: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1F1F1F"/>
              </a:buClr>
              <a:buSzPts val="1200"/>
              <a:buFont typeface="Rubik"/>
              <a:buNone/>
            </a:pPr>
            <a:r>
              <a:rPr b="1" lang="iw-IL" sz="1200">
                <a:solidFill>
                  <a:srgbClr val="1F1F1F"/>
                </a:solidFill>
                <a:latin typeface="Rubik"/>
                <a:ea typeface="Rubik"/>
                <a:cs typeface="Rubik"/>
                <a:sym typeface="Rubik"/>
              </a:rPr>
              <a:t>النقود السلعية: استخدام أشياء ذات قيمة ذاتية متفق عليها من قبل الجميع (الأصداف، الملح، الماشية، المعادن الثمينة).المشكلة – الصعوبة في الاستخدام، النقل، وعدم التوحيد: من الصعب والمكلف نقل أكياس الملح أو سبائك الذهب الثقيلة لمسافات طويلة. كما أن وحدات السلع ليست متساوية دائمًا (فليست كل الأصداف متشابهة)، ويصعب التحقق من جودة المادة في كل مرة (على سبيل المثال: هل الذهب نقي؟).الحل: الأوراق النقدية والعملات المعدنية – وسيلة خفيفة وسهلة الحمل تمثل قيمة مالية متفقًا عليها.</a:t>
            </a:r>
            <a:endParaRPr/>
          </a:p>
        </p:txBody>
      </p:sp>
      <p:sp>
        <p:nvSpPr>
          <p:cNvPr id="121" name="Google Shape;121;p5: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العملات المعدنية والأوراق النقدية: الانتقال إلى أموال لا تمتلك قيمة ذاتية كمادة (فالورقة النقدية نفسها لا تملك قيمة حقيقية)، وإنما تستمد قيمتها من قوة القانون والثقة بالجهة المُصدِرة لها.المشكلة – المخاطر المادية ومحدودية استخدامها في المعاملات الكبيرة: الاحتفاظ بمبالغ مالية كبيرة نقدًا يعرّض أصحابها لخطر السرقة أو الحريق أو الفقدان. إضافة إلى ذلك، فإن نقل الأموال النقدية بين الدول أو في المعاملات البعيدة يُعد بطيئًا ومكلفًا ومعقدًا من الناحية اللوجستية في العالم الحديث.الحل: النقود الرقمية (البنوك والائتمان) – أموال تنتقل على شكل بيانات وأرقام عبر الأنظمة والشبكات الإلكترونية.</a:t>
            </a:r>
            <a:endParaRPr/>
          </a:p>
        </p:txBody>
      </p:sp>
      <p:sp>
        <p:nvSpPr>
          <p:cNvPr id="129" name="Google Shape;129;p6: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النقود الرقمية والسجلات المصرفية: أصبح المال عبارة عن أرقام وبيانات محفوظة في خوادم المؤسسات المالية (مثل البنوك وشركات بطاقات الائتمان).المشكلة – المركزية وضعف الخصوصية: تعتمد كل معاملة مالية على «طرف ثالث» (مثل البنك)، الذي يمكنه تجميد الحساب، أو فرض الرسوم والعمولات، أو قد يتعرض للتعطل أو الإفلاس. بالإضافة إلى ذلك، تُحفظ معلومات جميع عمليات الشراء في قواعد بيانات، مما يثير مخاوف تتعلق بخصوصية المستخدمين.الحل: العملات المشفرة (الكريبتو) – أموال رقمية تعمل دون الحاجة إلى بنك مركزي.</a:t>
            </a:r>
            <a:r>
              <a:rPr lang="iw-IL" sz="1200">
                <a:solidFill>
                  <a:srgbClr val="1F1F1F"/>
                </a:solidFill>
                <a:latin typeface="Rubik"/>
                <a:ea typeface="Rubik"/>
                <a:cs typeface="Rubik"/>
                <a:sym typeface="Rubik"/>
              </a:rPr>
              <a:t>.</a:t>
            </a:r>
            <a:endParaRPr/>
          </a:p>
          <a:p>
            <a:pPr indent="0" lvl="0" marL="0" rtl="0" algn="l">
              <a:spcBef>
                <a:spcPts val="0"/>
              </a:spcBef>
              <a:spcAft>
                <a:spcPts val="0"/>
              </a:spcAft>
              <a:buClr>
                <a:schemeClr val="dk1"/>
              </a:buClr>
              <a:buSzPts val="1200"/>
              <a:buFont typeface="Arial"/>
              <a:buNone/>
            </a:pPr>
            <a:r>
              <a:t/>
            </a:r>
            <a:endParaRPr/>
          </a:p>
          <a:p>
            <a:pPr indent="0" lvl="0" marL="0" rtl="1" algn="r">
              <a:spcBef>
                <a:spcPts val="0"/>
              </a:spcBef>
              <a:spcAft>
                <a:spcPts val="0"/>
              </a:spcAft>
              <a:buNone/>
            </a:pPr>
            <a:r>
              <a:t/>
            </a:r>
            <a:endParaRPr/>
          </a:p>
        </p:txBody>
      </p:sp>
      <p:sp>
        <p:nvSpPr>
          <p:cNvPr id="137" name="Google Shape;137;p7: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 name="Google Shape;144;p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العملات الرقمية المشفرة (الكريبتو): هي عملات رقمية تعتمد على شيفرات وخوارزميات رياضية وتقنية سلسلة الكتل (Blockchain)، ولا تحتاج إلى جهة مركزية لإدارتها أو الإشراف عليها (مثل البنوك). وقد طُوِّرت بهدف معالجة مشكلة المركزية من خلال إنشاء نظام شفاف وآمن ومقاوم لتدخل الحكومات أو المؤسسات المالية الفردية.المشكلة: لا توجد جهة رسمية تشرف على هذه العملات أو تساعد المستخدم في حال فقدان كلمة المرور أو تعرض أمواله للسرقة. كما أن درجة المجهولية التي توفرها قد تُستغل في أنشطة إجرامية مثل غسل الأموال. إضافة إلى ذلك، تتسم قيمتها بتقلبات حادة وغير متوقعة، كما أن عملية إنتاج بعض العملات المشفرة تستهلك كميات هائلة من الكهرباء، مما يثير مخاوف بيئية.ملاحظة: سيتم التوسع في موضوع العملات المشفرة (الكريبتو) في درس منفصل للصف العاشر.</a:t>
            </a:r>
            <a:endParaRPr/>
          </a:p>
        </p:txBody>
      </p:sp>
      <p:sp>
        <p:nvSpPr>
          <p:cNvPr id="145" name="Google Shape;145;p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1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1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5: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6: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https://www.youtube.com/watch?v=Z9HARUlP5FU</a:t>
            </a:r>
            <a:endParaRPr/>
          </a:p>
        </p:txBody>
      </p:sp>
      <p:sp>
        <p:nvSpPr>
          <p:cNvPr id="212" name="Google Shape;212;p16: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7: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1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https://www.youtube.com/watch?v=xyfL8F1PozU</a:t>
            </a:r>
            <a:endParaRPr/>
          </a:p>
        </p:txBody>
      </p:sp>
      <p:sp>
        <p:nvSpPr>
          <p:cNvPr id="229" name="Google Shape;229;p1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p19: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Arial"/>
              <a:buNone/>
            </a:pPr>
            <a:r>
              <a:rPr b="1" lang="iw-IL"/>
              <a:t>مثال:</a:t>
            </a:r>
            <a:endParaRPr/>
          </a:p>
          <a:p>
            <a:pPr indent="0" lvl="0" marL="0" rtl="1" algn="r">
              <a:spcBef>
                <a:spcPts val="0"/>
              </a:spcBef>
              <a:spcAft>
                <a:spcPts val="0"/>
              </a:spcAft>
              <a:buClr>
                <a:schemeClr val="dk1"/>
              </a:buClr>
              <a:buSzPts val="1200"/>
              <a:buFont typeface="Arial"/>
              <a:buNone/>
            </a:pPr>
            <a:r>
              <a:rPr lang="iw-IL"/>
              <a:t>إذا كان حدّ الائتمان في بطاقة الائتمان هو </a:t>
            </a:r>
            <a:r>
              <a:rPr b="1" lang="iw-IL"/>
              <a:t>10,000 شيكل</a:t>
            </a:r>
            <a:r>
              <a:rPr lang="iw-IL"/>
              <a:t>.</a:t>
            </a:r>
            <a:endParaRPr/>
          </a:p>
          <a:p>
            <a:pPr indent="0" lvl="0" marL="0" rtl="1" algn="r">
              <a:spcBef>
                <a:spcPts val="0"/>
              </a:spcBef>
              <a:spcAft>
                <a:spcPts val="0"/>
              </a:spcAft>
              <a:buClr>
                <a:schemeClr val="dk1"/>
              </a:buClr>
              <a:buSzPts val="1200"/>
              <a:buFont typeface="Arial"/>
              <a:buNone/>
            </a:pPr>
            <a:r>
              <a:rPr lang="iw-IL"/>
              <a:t>وقمنا بشراء حاسوب بقيمة </a:t>
            </a:r>
            <a:r>
              <a:rPr b="1" lang="iw-IL"/>
              <a:t>3,000 شيكل</a:t>
            </a:r>
            <a:r>
              <a:rPr lang="iw-IL"/>
              <a:t> على </a:t>
            </a:r>
            <a:r>
              <a:rPr b="1" lang="iw-IL"/>
              <a:t>10 دفعات</a:t>
            </a:r>
            <a:r>
              <a:rPr lang="iw-IL"/>
              <a:t>، قيمة كل دفعة </a:t>
            </a:r>
            <a:r>
              <a:rPr b="1" lang="iw-IL"/>
              <a:t>300 شيكل</a:t>
            </a:r>
            <a:r>
              <a:rPr lang="iw-IL"/>
              <a:t>.</a:t>
            </a:r>
            <a:endParaRPr/>
          </a:p>
          <a:p>
            <a:pPr indent="0" lvl="0" marL="0" rtl="1" algn="r">
              <a:spcBef>
                <a:spcPts val="0"/>
              </a:spcBef>
              <a:spcAft>
                <a:spcPts val="0"/>
              </a:spcAft>
              <a:buClr>
                <a:schemeClr val="dk1"/>
              </a:buClr>
              <a:buSzPts val="1200"/>
              <a:buFont typeface="Arial"/>
              <a:buNone/>
            </a:pPr>
            <a:r>
              <a:rPr lang="iw-IL"/>
              <a:t>فإن مبلغ </a:t>
            </a:r>
            <a:r>
              <a:rPr b="1" lang="iw-IL"/>
              <a:t>3,000 شيكل بالكامل يُخصم من حدّ الائتمان فورًا</a:t>
            </a:r>
            <a:r>
              <a:rPr lang="iw-IL"/>
              <a:t>.</a:t>
            </a:r>
            <a:endParaRPr/>
          </a:p>
          <a:p>
            <a:pPr indent="0" lvl="0" marL="0" rtl="1" algn="r">
              <a:spcBef>
                <a:spcPts val="0"/>
              </a:spcBef>
              <a:spcAft>
                <a:spcPts val="0"/>
              </a:spcAft>
              <a:buClr>
                <a:schemeClr val="dk1"/>
              </a:buClr>
              <a:buSzPts val="1200"/>
              <a:buFont typeface="Arial"/>
              <a:buNone/>
            </a:pPr>
            <a:r>
              <a:rPr b="1" lang="iw-IL"/>
              <a:t>المعنى:</a:t>
            </a:r>
            <a:r>
              <a:rPr lang="iw-IL"/>
              <a:t> يتبقى </a:t>
            </a:r>
            <a:r>
              <a:rPr b="1" lang="iw-IL"/>
              <a:t>7,000 شيكل</a:t>
            </a:r>
            <a:r>
              <a:rPr lang="iw-IL"/>
              <a:t> متاحة للاستخدام خلال بقية الشهر، رغم أنه تم تحصيل </a:t>
            </a:r>
            <a:r>
              <a:rPr b="1" lang="iw-IL"/>
              <a:t>300 شيكل فقط فعليًا</a:t>
            </a:r>
            <a:r>
              <a:rPr lang="iw-IL"/>
              <a:t> في ذلك الشهر.</a:t>
            </a:r>
            <a:endParaRPr/>
          </a:p>
          <a:p>
            <a:pPr indent="0" lvl="0" marL="0" rtl="1" algn="r">
              <a:spcBef>
                <a:spcPts val="0"/>
              </a:spcBef>
              <a:spcAft>
                <a:spcPts val="0"/>
              </a:spcAft>
              <a:buClr>
                <a:schemeClr val="dk1"/>
              </a:buClr>
              <a:buSzPts val="1200"/>
              <a:buFont typeface="Arial"/>
              <a:buNone/>
            </a:pPr>
            <a:r>
              <a:rPr lang="iw-IL"/>
              <a:t>وفي كل شهر يتم دفع </a:t>
            </a:r>
            <a:r>
              <a:rPr b="1" lang="iw-IL"/>
              <a:t>300 شيكل إضافية</a:t>
            </a:r>
            <a:r>
              <a:rPr lang="iw-IL"/>
              <a:t>، وبذلك يتم تحرير </a:t>
            </a:r>
            <a:r>
              <a:rPr b="1" lang="iw-IL"/>
              <a:t>300 شيكل أخرى</a:t>
            </a:r>
            <a:r>
              <a:rPr lang="iw-IL"/>
              <a:t> من حدّ الائتمان لتصبح متاحة للاستخدام من جديد.</a:t>
            </a:r>
            <a:endParaRPr/>
          </a:p>
        </p:txBody>
      </p:sp>
      <p:sp>
        <p:nvSpPr>
          <p:cNvPr id="238" name="Google Shape;238;p19: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20: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46" name="Google Shape;246;p20: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21: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2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2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2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https://www.youtube.com/watch?v=XfZpYmR70YQ</a:t>
            </a:r>
            <a:endParaRPr/>
          </a:p>
        </p:txBody>
      </p:sp>
      <p:sp>
        <p:nvSpPr>
          <p:cNvPr id="265" name="Google Shape;265;p2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3: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24: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Clr>
                <a:schemeClr val="dk1"/>
              </a:buClr>
              <a:buSzPts val="1200"/>
              <a:buFont typeface="Rubik"/>
              <a:buNone/>
            </a:pPr>
            <a:r>
              <a:rPr b="1" lang="iw-IL" sz="1200" u="sng">
                <a:solidFill>
                  <a:schemeClr val="dk1"/>
                </a:solidFill>
                <a:latin typeface="Rubik"/>
                <a:ea typeface="Rubik"/>
                <a:cs typeface="Rubik"/>
                <a:sym typeface="Rubik"/>
              </a:rPr>
              <a:t>*</a:t>
            </a:r>
            <a:r>
              <a:rPr b="1" lang="iw-IL"/>
              <a:t>تفصيل السيناريوهات موجود في الملحق رقم 2.</a:t>
            </a:r>
            <a:endParaRPr/>
          </a:p>
          <a:p>
            <a:pPr indent="0" lvl="0" marL="0" rtl="1" algn="r">
              <a:spcBef>
                <a:spcPts val="0"/>
              </a:spcBef>
              <a:spcAft>
                <a:spcPts val="0"/>
              </a:spcAft>
              <a:buClr>
                <a:schemeClr val="dk1"/>
              </a:buClr>
              <a:buSzPts val="1200"/>
              <a:buFont typeface="Arial"/>
              <a:buNone/>
            </a:pPr>
            <a:r>
              <a:rPr b="1" lang="iw-IL"/>
              <a:t>نقاط إرشادية للنقاش الختامي للمعلم:</a:t>
            </a:r>
            <a:endParaRPr/>
          </a:p>
          <a:p>
            <a:pPr indent="0" lvl="0" marL="0" rtl="1" algn="r">
              <a:spcBef>
                <a:spcPts val="0"/>
              </a:spcBef>
              <a:spcAft>
                <a:spcPts val="0"/>
              </a:spcAft>
              <a:buClr>
                <a:schemeClr val="dk1"/>
              </a:buClr>
              <a:buSzPts val="1200"/>
              <a:buFont typeface="Arial"/>
              <a:buNone/>
            </a:pPr>
            <a:r>
              <a:rPr b="1" lang="iw-IL"/>
              <a:t>الحاسوب والتلفاز:</a:t>
            </a:r>
            <a:br>
              <a:rPr lang="iw-IL"/>
            </a:br>
            <a:r>
              <a:rPr lang="iw-IL"/>
              <a:t>التأكيد على الفرق بين بطاقة </a:t>
            </a:r>
            <a:r>
              <a:rPr b="1" lang="iw-IL"/>
              <a:t>الخصم المباشر (Debit)</a:t>
            </a:r>
            <a:r>
              <a:rPr lang="iw-IL"/>
              <a:t> (سيطرة كاملة وعدم تراكم الديون) وبين </a:t>
            </a:r>
            <a:r>
              <a:rPr b="1" lang="iw-IL"/>
              <a:t>بطاقة الائتمان</a:t>
            </a:r>
            <a:r>
              <a:rPr lang="iw-IL"/>
              <a:t> (مرونة أكبر في الدفع). عند الشراء بالتقسيط، يجب التذكير بمفهوم </a:t>
            </a:r>
            <a:r>
              <a:rPr b="1" lang="iw-IL"/>
              <a:t>«حدّ الائتمان»</a:t>
            </a:r>
            <a:r>
              <a:rPr lang="iw-IL"/>
              <a:t> – فالمال لا يُخصم مباشرة من الحساب البنكي، لكنه يصبح غير متاح لاستخدامات أخرى. كما يجب التحذير من التقسيط بنظام </a:t>
            </a:r>
            <a:r>
              <a:rPr b="1" lang="iw-IL"/>
              <a:t>الكريديت</a:t>
            </a:r>
            <a:r>
              <a:rPr lang="iw-IL"/>
              <a:t> بسبب الفائدة المتراكمة التي تجعل المنتج أكثر تكلفة بكثير.</a:t>
            </a:r>
            <a:endParaRPr/>
          </a:p>
          <a:p>
            <a:pPr indent="0" lvl="0" marL="0" rtl="1" algn="r">
              <a:spcBef>
                <a:spcPts val="0"/>
              </a:spcBef>
              <a:spcAft>
                <a:spcPts val="0"/>
              </a:spcAft>
              <a:buClr>
                <a:schemeClr val="dk1"/>
              </a:buClr>
              <a:buSzPts val="1200"/>
              <a:buFont typeface="Arial"/>
              <a:buNone/>
            </a:pPr>
            <a:r>
              <a:rPr b="1" lang="iw-IL"/>
              <a:t>المشتريات من الخارج:</a:t>
            </a:r>
            <a:br>
              <a:rPr lang="iw-IL"/>
            </a:br>
            <a:r>
              <a:rPr lang="iw-IL"/>
              <a:t>التركيز على </a:t>
            </a:r>
            <a:r>
              <a:rPr b="1" lang="iw-IL"/>
              <a:t>حماية المستهلك</a:t>
            </a:r>
            <a:r>
              <a:rPr lang="iw-IL"/>
              <a:t>. تتيح بطاقة الائتمان الاستفادة من مبدأ </a:t>
            </a:r>
            <a:r>
              <a:rPr b="1" lang="iw-IL"/>
              <a:t>«فشل المقابل»</a:t>
            </a:r>
            <a:r>
              <a:rPr lang="iw-IL"/>
              <a:t> (إيقاف الدفع إذا لم تصل السلعة)، بينما لا توفر النقود النقدية أو التحويلات المباشرة هذه الحماية. وتُعد البطاقة مسبقة الدفع حلًا ممتازًا للحد من تعريض الحساب البنكي لمخاطر الاختراق.</a:t>
            </a:r>
            <a:endParaRPr/>
          </a:p>
          <a:p>
            <a:pPr indent="0" lvl="0" marL="0" rtl="1" algn="r">
              <a:spcBef>
                <a:spcPts val="0"/>
              </a:spcBef>
              <a:spcAft>
                <a:spcPts val="0"/>
              </a:spcAft>
              <a:buClr>
                <a:schemeClr val="dk1"/>
              </a:buClr>
              <a:buSzPts val="1200"/>
              <a:buFont typeface="Arial"/>
              <a:buNone/>
            </a:pPr>
            <a:r>
              <a:rPr b="1" lang="iw-IL"/>
              <a:t>الدفع النقدي في البقالة والسوق:</a:t>
            </a:r>
            <a:br>
              <a:rPr lang="iw-IL"/>
            </a:br>
            <a:r>
              <a:rPr lang="iw-IL"/>
              <a:t>هنا يبرز الجانب النفسي المرتبط بـ </a:t>
            </a:r>
            <a:r>
              <a:rPr b="1" lang="iw-IL"/>
              <a:t>«ألم الدفع»</a:t>
            </a:r>
            <a:r>
              <a:rPr lang="iw-IL"/>
              <a:t>. فشراء الاحتياجات الأساسية نقدًا يساعد على الالتزام بالميزانية الأسبوعية ويقلّل من المشتريات الاندفاعية، مثل شراء الحلويات عند صندوق الدفع.</a:t>
            </a:r>
            <a:endParaRPr/>
          </a:p>
          <a:p>
            <a:pPr indent="0" lvl="0" marL="0" rtl="1" algn="r">
              <a:spcBef>
                <a:spcPts val="0"/>
              </a:spcBef>
              <a:spcAft>
                <a:spcPts val="0"/>
              </a:spcAft>
              <a:buClr>
                <a:schemeClr val="dk1"/>
              </a:buClr>
              <a:buSzPts val="1200"/>
              <a:buFont typeface="Arial"/>
              <a:buNone/>
            </a:pPr>
            <a:r>
              <a:rPr b="1" lang="iw-IL"/>
              <a:t>الشيكات ورسوم لجنة الحي أو المبنى:</a:t>
            </a:r>
            <a:br>
              <a:rPr lang="iw-IL"/>
            </a:br>
            <a:r>
              <a:rPr lang="iw-IL"/>
              <a:t>يعمل الشيك المؤجل هنا كـ </a:t>
            </a:r>
            <a:r>
              <a:rPr b="1" lang="iw-IL"/>
              <a:t>«عقد»</a:t>
            </a:r>
            <a:r>
              <a:rPr lang="iw-IL"/>
              <a:t> بين الطرفين؛ فهو يمنح الطرف الآخر ضمانًا بالحصول على المال شهريًا، وفي الوقت نفسه يوفر لمحرّر الشيك توثيقًا قانونيًا لكل دفعة تم سدادها.</a:t>
            </a:r>
            <a:endParaRPr/>
          </a:p>
          <a:p>
            <a:pPr indent="0" lvl="0" marL="0" rtl="1" algn="r">
              <a:spcBef>
                <a:spcPts val="0"/>
              </a:spcBef>
              <a:spcAft>
                <a:spcPts val="0"/>
              </a:spcAft>
              <a:buClr>
                <a:schemeClr val="dk1"/>
              </a:buClr>
              <a:buSzPts val="1200"/>
              <a:buFont typeface="Arial"/>
              <a:buNone/>
            </a:pPr>
            <a:r>
              <a:rPr b="1" lang="iw-IL"/>
              <a:t>التطبيقات الرقمية:</a:t>
            </a:r>
            <a:br>
              <a:rPr lang="iw-IL"/>
            </a:br>
            <a:r>
              <a:rPr lang="iw-IL"/>
              <a:t>يُظهر استخدام تطبيق </a:t>
            </a:r>
            <a:r>
              <a:rPr b="1" lang="iw-IL"/>
              <a:t>Bit</a:t>
            </a:r>
            <a:r>
              <a:rPr lang="iw-IL"/>
              <a:t> في الرحلات المدرسية كيف ساهمت التكنولوجيا في حل مشكلة </a:t>
            </a:r>
            <a:r>
              <a:rPr b="1" lang="iw-IL"/>
              <a:t>«تطابق الرغبات»</a:t>
            </a:r>
            <a:r>
              <a:rPr lang="iw-IL"/>
              <a:t> والتعقيدات الناتجة عن التعامل بالفئات النقدية الصغيرة وإرجاع الباقي.</a:t>
            </a:r>
            <a:endParaRPr/>
          </a:p>
          <a:p>
            <a:pPr indent="0" lvl="0" marL="0" rtl="1" algn="r">
              <a:spcBef>
                <a:spcPts val="0"/>
              </a:spcBef>
              <a:spcAft>
                <a:spcPts val="0"/>
              </a:spcAft>
              <a:buClr>
                <a:schemeClr val="dk1"/>
              </a:buClr>
              <a:buSzPts val="1200"/>
              <a:buFont typeface="Arial"/>
              <a:buNone/>
            </a:pPr>
            <a:r>
              <a:rPr b="1" lang="iw-IL"/>
              <a:t>ختامًا:</a:t>
            </a:r>
            <a:endParaRPr/>
          </a:p>
          <a:p>
            <a:pPr indent="0" lvl="0" marL="0" rtl="1" algn="r">
              <a:spcBef>
                <a:spcPts val="0"/>
              </a:spcBef>
              <a:spcAft>
                <a:spcPts val="0"/>
              </a:spcAft>
              <a:buClr>
                <a:schemeClr val="dk1"/>
              </a:buClr>
              <a:buSzPts val="1200"/>
              <a:buFont typeface="Arial"/>
              <a:buNone/>
            </a:pPr>
            <a:r>
              <a:rPr lang="iw-IL"/>
              <a:t>يُستحسن أن تطلبوا من كل مجموعة عرض سيناريو واحد احتاجوا فيه إلى أكبر قدر من التفكير والنقاش. فالنقاش الحقيقي يحدث في المواقف التي لا توجد فيها إجابة واحدة صحيحة، بل يوجد تعارض بين </a:t>
            </a:r>
            <a:r>
              <a:rPr b="1" lang="iw-IL"/>
              <a:t>الراحة والسهولة (التطبيقات الرقمية)</a:t>
            </a:r>
            <a:r>
              <a:rPr lang="iw-IL"/>
              <a:t> وبين </a:t>
            </a:r>
            <a:r>
              <a:rPr b="1" lang="iw-IL"/>
              <a:t>الخصوصية والسيطرة على الإنفاق (النقود النقدية)</a:t>
            </a:r>
            <a:r>
              <a:rPr lang="iw-IL"/>
              <a:t>.</a:t>
            </a:r>
            <a:endParaRPr/>
          </a:p>
          <a:p>
            <a:pPr indent="0" lvl="0" marL="0" rtl="1" algn="r">
              <a:spcBef>
                <a:spcPts val="0"/>
              </a:spcBef>
              <a:spcAft>
                <a:spcPts val="0"/>
              </a:spcAft>
              <a:buNone/>
            </a:pPr>
            <a:r>
              <a:t/>
            </a:r>
            <a:endParaRPr/>
          </a:p>
        </p:txBody>
      </p:sp>
      <p:sp>
        <p:nvSpPr>
          <p:cNvPr id="282" name="Google Shape;282;p24: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25: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92" name="Google Shape;292;p25: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26: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00" name="Google Shape;300;p26: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27: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2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rtl="1" algn="r">
              <a:lnSpc>
                <a:spcPct val="90000"/>
              </a:lnSpc>
              <a:spcBef>
                <a:spcPts val="0"/>
              </a:spcBef>
              <a:spcAft>
                <a:spcPts val="0"/>
              </a:spcAft>
              <a:buClr>
                <a:schemeClr val="dk1"/>
              </a:buClr>
              <a:buSzPts val="2800"/>
              <a:buFont typeface="Play"/>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rtl="1" algn="r">
              <a:lnSpc>
                <a:spcPct val="90000"/>
              </a:lnSpc>
              <a:spcBef>
                <a:spcPts val="0"/>
              </a:spcBef>
              <a:spcAft>
                <a:spcPts val="0"/>
              </a:spcAft>
              <a:buClr>
                <a:schemeClr val="dk1"/>
              </a:buClr>
              <a:buSzPts val="1800"/>
              <a:buChar char="●"/>
              <a:defRPr/>
            </a:lvl1pPr>
            <a:lvl2pPr indent="-317500" lvl="1" marL="914400" rtl="1" algn="r">
              <a:lnSpc>
                <a:spcPct val="90000"/>
              </a:lnSpc>
              <a:spcBef>
                <a:spcPts val="0"/>
              </a:spcBef>
              <a:spcAft>
                <a:spcPts val="0"/>
              </a:spcAft>
              <a:buClr>
                <a:schemeClr val="dk1"/>
              </a:buClr>
              <a:buSzPts val="1400"/>
              <a:buChar char="○"/>
              <a:defRPr/>
            </a:lvl2pPr>
            <a:lvl3pPr indent="-317500" lvl="2" marL="1371600" rtl="1" algn="r">
              <a:lnSpc>
                <a:spcPct val="90000"/>
              </a:lnSpc>
              <a:spcBef>
                <a:spcPts val="0"/>
              </a:spcBef>
              <a:spcAft>
                <a:spcPts val="0"/>
              </a:spcAft>
              <a:buClr>
                <a:schemeClr val="dk1"/>
              </a:buClr>
              <a:buSzPts val="1400"/>
              <a:buChar char="■"/>
              <a:defRPr/>
            </a:lvl3pPr>
            <a:lvl4pPr indent="-317500" lvl="3" marL="1828800" rtl="1" algn="r">
              <a:lnSpc>
                <a:spcPct val="90000"/>
              </a:lnSpc>
              <a:spcBef>
                <a:spcPts val="0"/>
              </a:spcBef>
              <a:spcAft>
                <a:spcPts val="0"/>
              </a:spcAft>
              <a:buClr>
                <a:schemeClr val="dk1"/>
              </a:buClr>
              <a:buSzPts val="1400"/>
              <a:buChar char="●"/>
              <a:defRPr/>
            </a:lvl4pPr>
            <a:lvl5pPr indent="-317500" lvl="4" marL="2286000" rtl="1" algn="r">
              <a:lnSpc>
                <a:spcPct val="90000"/>
              </a:lnSpc>
              <a:spcBef>
                <a:spcPts val="0"/>
              </a:spcBef>
              <a:spcAft>
                <a:spcPts val="0"/>
              </a:spcAft>
              <a:buClr>
                <a:schemeClr val="dk1"/>
              </a:buClr>
              <a:buSzPts val="1400"/>
              <a:buChar char="○"/>
              <a:defRPr/>
            </a:lvl5pPr>
            <a:lvl6pPr indent="-317500" lvl="5" marL="2743200" rtl="1" algn="r">
              <a:lnSpc>
                <a:spcPct val="90000"/>
              </a:lnSpc>
              <a:spcBef>
                <a:spcPts val="0"/>
              </a:spcBef>
              <a:spcAft>
                <a:spcPts val="0"/>
              </a:spcAft>
              <a:buClr>
                <a:schemeClr val="dk1"/>
              </a:buClr>
              <a:buSzPts val="1400"/>
              <a:buChar char="■"/>
              <a:defRPr/>
            </a:lvl6pPr>
            <a:lvl7pPr indent="-317500" lvl="6" marL="3200400" rtl="1" algn="r">
              <a:lnSpc>
                <a:spcPct val="90000"/>
              </a:lnSpc>
              <a:spcBef>
                <a:spcPts val="0"/>
              </a:spcBef>
              <a:spcAft>
                <a:spcPts val="0"/>
              </a:spcAft>
              <a:buClr>
                <a:schemeClr val="dk1"/>
              </a:buClr>
              <a:buSzPts val="1400"/>
              <a:buChar char="●"/>
              <a:defRPr/>
            </a:lvl7pPr>
            <a:lvl8pPr indent="-317500" lvl="7" marL="3657600" rtl="1" algn="r">
              <a:lnSpc>
                <a:spcPct val="90000"/>
              </a:lnSpc>
              <a:spcBef>
                <a:spcPts val="0"/>
              </a:spcBef>
              <a:spcAft>
                <a:spcPts val="0"/>
              </a:spcAft>
              <a:buClr>
                <a:schemeClr val="dk1"/>
              </a:buClr>
              <a:buSzPts val="1400"/>
              <a:buChar char="○"/>
              <a:defRPr/>
            </a:lvl8pPr>
            <a:lvl9pPr indent="-317500" lvl="8" marL="4114800" rtl="1" algn="r">
              <a:lnSpc>
                <a:spcPct val="90000"/>
              </a:lnSpc>
              <a:spcBef>
                <a:spcPts val="0"/>
              </a:spcBef>
              <a:spcAft>
                <a:spcPts val="0"/>
              </a:spcAft>
              <a:buClr>
                <a:schemeClr val="dk1"/>
              </a:buClr>
              <a:buSzPts val="1400"/>
              <a:buChar char="■"/>
              <a:defRPr/>
            </a:lvl9pPr>
          </a:lstStyle>
          <a:p/>
        </p:txBody>
      </p:sp>
      <p:sp>
        <p:nvSpPr>
          <p:cNvPr id="24" name="Google Shape;24;p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9" name="Google Shape;29;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32" name="Shape 32"/>
        <p:cNvGrpSpPr/>
        <p:nvPr/>
      </p:nvGrpSpPr>
      <p:grpSpPr>
        <a:xfrm>
          <a:off x="0" y="0"/>
          <a:ext cx="0" cy="0"/>
          <a:chOff x="0" y="0"/>
          <a:chExt cx="0" cy="0"/>
        </a:xfrm>
      </p:grpSpPr>
      <p:sp>
        <p:nvSpPr>
          <p:cNvPr id="33" name="Google Shape;33;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1" name="Google Shape;4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2" name="Google Shape;42;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3" name="Shape 43"/>
        <p:cNvGrpSpPr/>
        <p:nvPr/>
      </p:nvGrpSpPr>
      <p:grpSpPr>
        <a:xfrm>
          <a:off x="0" y="0"/>
          <a:ext cx="0" cy="0"/>
          <a:chOff x="0" y="0"/>
          <a:chExt cx="0" cy="0"/>
        </a:xfrm>
      </p:grpSpPr>
      <p:sp>
        <p:nvSpPr>
          <p:cNvPr id="44" name="Google Shape;4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757575"/>
              </a:buClr>
              <a:buSzPts val="2400"/>
              <a:buNone/>
              <a:defRPr sz="2400">
                <a:solidFill>
                  <a:srgbClr val="757575"/>
                </a:solidFill>
              </a:defRPr>
            </a:lvl1pPr>
            <a:lvl2pPr indent="-228600" lvl="1" marL="914400" rtl="1" algn="r">
              <a:lnSpc>
                <a:spcPct val="90000"/>
              </a:lnSpc>
              <a:spcBef>
                <a:spcPts val="500"/>
              </a:spcBef>
              <a:spcAft>
                <a:spcPts val="0"/>
              </a:spcAft>
              <a:buClr>
                <a:srgbClr val="757575"/>
              </a:buClr>
              <a:buSzPts val="2000"/>
              <a:buNone/>
              <a:defRPr sz="2000">
                <a:solidFill>
                  <a:srgbClr val="757575"/>
                </a:solidFill>
              </a:defRPr>
            </a:lvl2pPr>
            <a:lvl3pPr indent="-228600" lvl="2" marL="1371600" rtl="1" algn="r">
              <a:lnSpc>
                <a:spcPct val="90000"/>
              </a:lnSpc>
              <a:spcBef>
                <a:spcPts val="500"/>
              </a:spcBef>
              <a:spcAft>
                <a:spcPts val="0"/>
              </a:spcAft>
              <a:buClr>
                <a:srgbClr val="757575"/>
              </a:buClr>
              <a:buSzPts val="1800"/>
              <a:buNone/>
              <a:defRPr sz="1800">
                <a:solidFill>
                  <a:srgbClr val="757575"/>
                </a:solidFill>
              </a:defRPr>
            </a:lvl3pPr>
            <a:lvl4pPr indent="-228600" lvl="3" marL="1828800" rtl="1" algn="r">
              <a:lnSpc>
                <a:spcPct val="90000"/>
              </a:lnSpc>
              <a:spcBef>
                <a:spcPts val="500"/>
              </a:spcBef>
              <a:spcAft>
                <a:spcPts val="0"/>
              </a:spcAft>
              <a:buClr>
                <a:srgbClr val="757575"/>
              </a:buClr>
              <a:buSzPts val="1600"/>
              <a:buNone/>
              <a:defRPr sz="1600">
                <a:solidFill>
                  <a:srgbClr val="757575"/>
                </a:solidFill>
              </a:defRPr>
            </a:lvl4pPr>
            <a:lvl5pPr indent="-228600" lvl="4" marL="2286000" rtl="1" algn="r">
              <a:lnSpc>
                <a:spcPct val="90000"/>
              </a:lnSpc>
              <a:spcBef>
                <a:spcPts val="500"/>
              </a:spcBef>
              <a:spcAft>
                <a:spcPts val="0"/>
              </a:spcAft>
              <a:buClr>
                <a:srgbClr val="757575"/>
              </a:buClr>
              <a:buSzPts val="1600"/>
              <a:buNone/>
              <a:defRPr sz="1600">
                <a:solidFill>
                  <a:srgbClr val="757575"/>
                </a:solidFill>
              </a:defRPr>
            </a:lvl5pPr>
            <a:lvl6pPr indent="-228600" lvl="5" marL="2743200" rtl="1" algn="r">
              <a:lnSpc>
                <a:spcPct val="90000"/>
              </a:lnSpc>
              <a:spcBef>
                <a:spcPts val="500"/>
              </a:spcBef>
              <a:spcAft>
                <a:spcPts val="0"/>
              </a:spcAft>
              <a:buClr>
                <a:srgbClr val="757575"/>
              </a:buClr>
              <a:buSzPts val="1600"/>
              <a:buNone/>
              <a:defRPr sz="1600">
                <a:solidFill>
                  <a:srgbClr val="757575"/>
                </a:solidFill>
              </a:defRPr>
            </a:lvl6pPr>
            <a:lvl7pPr indent="-228600" lvl="6" marL="3200400" rtl="1" algn="r">
              <a:lnSpc>
                <a:spcPct val="90000"/>
              </a:lnSpc>
              <a:spcBef>
                <a:spcPts val="500"/>
              </a:spcBef>
              <a:spcAft>
                <a:spcPts val="0"/>
              </a:spcAft>
              <a:buClr>
                <a:srgbClr val="757575"/>
              </a:buClr>
              <a:buSzPts val="1600"/>
              <a:buNone/>
              <a:defRPr sz="1600">
                <a:solidFill>
                  <a:srgbClr val="757575"/>
                </a:solidFill>
              </a:defRPr>
            </a:lvl7pPr>
            <a:lvl8pPr indent="-228600" lvl="7" marL="3657600" rtl="1" algn="r">
              <a:lnSpc>
                <a:spcPct val="90000"/>
              </a:lnSpc>
              <a:spcBef>
                <a:spcPts val="500"/>
              </a:spcBef>
              <a:spcAft>
                <a:spcPts val="0"/>
              </a:spcAft>
              <a:buClr>
                <a:srgbClr val="757575"/>
              </a:buClr>
              <a:buSzPts val="1600"/>
              <a:buNone/>
              <a:defRPr sz="1600">
                <a:solidFill>
                  <a:srgbClr val="757575"/>
                </a:solidFill>
              </a:defRPr>
            </a:lvl8pPr>
            <a:lvl9pPr indent="-228600" lvl="8" marL="4114800" rtl="1" algn="r">
              <a:lnSpc>
                <a:spcPct val="90000"/>
              </a:lnSpc>
              <a:spcBef>
                <a:spcPts val="500"/>
              </a:spcBef>
              <a:spcAft>
                <a:spcPts val="0"/>
              </a:spcAft>
              <a:buClr>
                <a:srgbClr val="757575"/>
              </a:buClr>
              <a:buSzPts val="1600"/>
              <a:buNone/>
              <a:defRPr sz="1600">
                <a:solidFill>
                  <a:srgbClr val="757575"/>
                </a:solidFill>
              </a:defRPr>
            </a:lvl9pPr>
          </a:lstStyle>
          <a:p/>
        </p:txBody>
      </p:sp>
      <p:sp>
        <p:nvSpPr>
          <p:cNvPr id="46" name="Google Shape;46;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9" name="Shape 49"/>
        <p:cNvGrpSpPr/>
        <p:nvPr/>
      </p:nvGrpSpPr>
      <p:grpSpPr>
        <a:xfrm>
          <a:off x="0" y="0"/>
          <a:ext cx="0" cy="0"/>
          <a:chOff x="0" y="0"/>
          <a:chExt cx="0" cy="0"/>
        </a:xfrm>
      </p:grpSpPr>
      <p:sp>
        <p:nvSpPr>
          <p:cNvPr id="50" name="Google Shape;50;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2" name="Google Shape;52;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3" name="Google Shape;53;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4" name="Google Shape;54;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8" name="Shape 58"/>
        <p:cNvGrpSpPr/>
        <p:nvPr/>
      </p:nvGrpSpPr>
      <p:grpSpPr>
        <a:xfrm>
          <a:off x="0" y="0"/>
          <a:ext cx="0" cy="0"/>
          <a:chOff x="0" y="0"/>
          <a:chExt cx="0" cy="0"/>
        </a:xfrm>
      </p:grpSpPr>
      <p:sp>
        <p:nvSpPr>
          <p:cNvPr id="59" name="Google Shape;59;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62" name="Shape 62"/>
        <p:cNvGrpSpPr/>
        <p:nvPr/>
      </p:nvGrpSpPr>
      <p:grpSpPr>
        <a:xfrm>
          <a:off x="0" y="0"/>
          <a:ext cx="0" cy="0"/>
          <a:chOff x="0" y="0"/>
          <a:chExt cx="0" cy="0"/>
        </a:xfrm>
      </p:grpSpPr>
      <p:sp>
        <p:nvSpPr>
          <p:cNvPr id="63" name="Google Shape;63;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5" name="Google Shape;65;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6" name="Google Shape;66;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9" name="Shape 69"/>
        <p:cNvGrpSpPr/>
        <p:nvPr/>
      </p:nvGrpSpPr>
      <p:grpSpPr>
        <a:xfrm>
          <a:off x="0" y="0"/>
          <a:ext cx="0" cy="0"/>
          <a:chOff x="0" y="0"/>
          <a:chExt cx="0" cy="0"/>
        </a:xfrm>
      </p:grpSpPr>
      <p:sp>
        <p:nvSpPr>
          <p:cNvPr id="70" name="Google Shape;70;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1"/>
          <p:cNvSpPr/>
          <p:nvPr>
            <p:ph idx="2" type="pic"/>
          </p:nvPr>
        </p:nvSpPr>
        <p:spPr>
          <a:xfrm>
            <a:off x="5183188" y="987425"/>
            <a:ext cx="6172200" cy="4873625"/>
          </a:xfrm>
          <a:prstGeom prst="rect">
            <a:avLst/>
          </a:prstGeom>
          <a:noFill/>
          <a:ln>
            <a:noFill/>
          </a:ln>
        </p:spPr>
      </p:sp>
      <p:sp>
        <p:nvSpPr>
          <p:cNvPr id="72" name="Google Shape;72;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73" name="Google Shape;73;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4" name="Google Shape;7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5" name="Google Shape;75;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6" name="Shape 76"/>
        <p:cNvGrpSpPr/>
        <p:nvPr/>
      </p:nvGrpSpPr>
      <p:grpSpPr>
        <a:xfrm>
          <a:off x="0" y="0"/>
          <a:ext cx="0" cy="0"/>
          <a:chOff x="0" y="0"/>
          <a:chExt cx="0" cy="0"/>
        </a:xfrm>
      </p:grpSpPr>
      <p:sp>
        <p:nvSpPr>
          <p:cNvPr id="77" name="Google Shape;77;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9" name="Google Shape;79;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0" name="Google Shape;8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1" name="Google Shape;81;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2" name="Shape 82"/>
        <p:cNvGrpSpPr/>
        <p:nvPr/>
      </p:nvGrpSpPr>
      <p:grpSpPr>
        <a:xfrm>
          <a:off x="0" y="0"/>
          <a:ext cx="0" cy="0"/>
          <a:chOff x="0" y="0"/>
          <a:chExt cx="0" cy="0"/>
        </a:xfrm>
      </p:grpSpPr>
      <p:sp>
        <p:nvSpPr>
          <p:cNvPr id="83" name="Google Shape;83;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5" name="Google Shape;85;p1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6" name="Google Shape;8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7" name="Google Shape;87;p1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757575"/>
                </a:solidFill>
                <a:latin typeface="Arial"/>
                <a:ea typeface="Arial"/>
                <a:cs typeface="Arial"/>
                <a:sym typeface="Arial"/>
              </a:defRPr>
            </a:lvl1pPr>
            <a:lvl2pPr indent="0" lvl="1" marL="0" marR="0" rtl="1" algn="l">
              <a:spcBef>
                <a:spcPts val="0"/>
              </a:spcBef>
              <a:buNone/>
              <a:defRPr b="0" i="0" sz="1200" u="none" cap="none" strike="noStrike">
                <a:solidFill>
                  <a:srgbClr val="757575"/>
                </a:solidFill>
                <a:latin typeface="Arial"/>
                <a:ea typeface="Arial"/>
                <a:cs typeface="Arial"/>
                <a:sym typeface="Arial"/>
              </a:defRPr>
            </a:lvl2pPr>
            <a:lvl3pPr indent="0" lvl="2" marL="0" marR="0" rtl="1" algn="l">
              <a:spcBef>
                <a:spcPts val="0"/>
              </a:spcBef>
              <a:buNone/>
              <a:defRPr b="0" i="0" sz="1200" u="none" cap="none" strike="noStrike">
                <a:solidFill>
                  <a:srgbClr val="757575"/>
                </a:solidFill>
                <a:latin typeface="Arial"/>
                <a:ea typeface="Arial"/>
                <a:cs typeface="Arial"/>
                <a:sym typeface="Arial"/>
              </a:defRPr>
            </a:lvl3pPr>
            <a:lvl4pPr indent="0" lvl="3" marL="0" marR="0" rtl="1" algn="l">
              <a:spcBef>
                <a:spcPts val="0"/>
              </a:spcBef>
              <a:buNone/>
              <a:defRPr b="0" i="0" sz="1200" u="none" cap="none" strike="noStrike">
                <a:solidFill>
                  <a:srgbClr val="757575"/>
                </a:solidFill>
                <a:latin typeface="Arial"/>
                <a:ea typeface="Arial"/>
                <a:cs typeface="Arial"/>
                <a:sym typeface="Arial"/>
              </a:defRPr>
            </a:lvl4pPr>
            <a:lvl5pPr indent="0" lvl="4" marL="0" marR="0" rtl="1" algn="l">
              <a:spcBef>
                <a:spcPts val="0"/>
              </a:spcBef>
              <a:buNone/>
              <a:defRPr b="0" i="0" sz="1200" u="none" cap="none" strike="noStrike">
                <a:solidFill>
                  <a:srgbClr val="757575"/>
                </a:solidFill>
                <a:latin typeface="Arial"/>
                <a:ea typeface="Arial"/>
                <a:cs typeface="Arial"/>
                <a:sym typeface="Arial"/>
              </a:defRPr>
            </a:lvl5pPr>
            <a:lvl6pPr indent="0" lvl="5" marL="0" marR="0" rtl="1" algn="l">
              <a:spcBef>
                <a:spcPts val="0"/>
              </a:spcBef>
              <a:buNone/>
              <a:defRPr b="0" i="0" sz="1200" u="none" cap="none" strike="noStrike">
                <a:solidFill>
                  <a:srgbClr val="757575"/>
                </a:solidFill>
                <a:latin typeface="Arial"/>
                <a:ea typeface="Arial"/>
                <a:cs typeface="Arial"/>
                <a:sym typeface="Arial"/>
              </a:defRPr>
            </a:lvl6pPr>
            <a:lvl7pPr indent="0" lvl="6" marL="0" marR="0" rtl="1" algn="l">
              <a:spcBef>
                <a:spcPts val="0"/>
              </a:spcBef>
              <a:buNone/>
              <a:defRPr b="0" i="0" sz="1200" u="none" cap="none" strike="noStrike">
                <a:solidFill>
                  <a:srgbClr val="757575"/>
                </a:solidFill>
                <a:latin typeface="Arial"/>
                <a:ea typeface="Arial"/>
                <a:cs typeface="Arial"/>
                <a:sym typeface="Arial"/>
              </a:defRPr>
            </a:lvl7pPr>
            <a:lvl8pPr indent="0" lvl="7" marL="0" marR="0" rtl="1" algn="l">
              <a:spcBef>
                <a:spcPts val="0"/>
              </a:spcBef>
              <a:buNone/>
              <a:defRPr b="0" i="0" sz="1200" u="none" cap="none" strike="noStrike">
                <a:solidFill>
                  <a:srgbClr val="757575"/>
                </a:solidFill>
                <a:latin typeface="Arial"/>
                <a:ea typeface="Arial"/>
                <a:cs typeface="Arial"/>
                <a:sym typeface="Arial"/>
              </a:defRPr>
            </a:lvl8pPr>
            <a:lvl9pPr indent="0" lvl="8" marL="0" marR="0" rtl="1" algn="l">
              <a:spcBef>
                <a:spcPts val="0"/>
              </a:spcBef>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hyperlink" Target="https://www.calcalist.co.il/market/article/cis6sckbo"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hyperlink" Target="https://youtu.be/P9ERNLamS_k?si=jgTINOdEbdzALFy5" TargetMode="External"/><Relationship Id="rId5"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2C4B74"/>
              </a:buClr>
              <a:buSzPts val="9600"/>
              <a:buFont typeface="Play"/>
              <a:buNone/>
            </a:pPr>
            <a:r>
              <a:rPr b="1" lang="iw-IL" sz="9600">
                <a:solidFill>
                  <a:srgbClr val="2C4B74"/>
                </a:solidFill>
              </a:rPr>
              <a:t>وسائل الدفع</a:t>
            </a:r>
            <a:endParaRPr sz="9600">
              <a:solidFill>
                <a:srgbClr val="2C4B74"/>
              </a:solidFill>
            </a:endParaRPr>
          </a:p>
        </p:txBody>
      </p:sp>
      <p:sp>
        <p:nvSpPr>
          <p:cNvPr id="93" name="Google Shape;93;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None/>
            </a:pPr>
            <a:r>
              <a:rPr lang="iw-IL" sz="4000"/>
              <a:t>الانتقال من "القيمة الذاتية" إلى "القيمة المتفق عليها".</a:t>
            </a:r>
            <a:endParaRPr sz="4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sz="4000">
                <a:solidFill>
                  <a:srgbClr val="2B4F7B"/>
                </a:solidFill>
                <a:latin typeface="Rubik"/>
                <a:ea typeface="Rubik"/>
                <a:cs typeface="Rubik"/>
                <a:sym typeface="Rubik"/>
              </a:rPr>
              <a:t>ما وسائل الدفع التي تم ذكرها في الفيديو؟</a:t>
            </a:r>
            <a:endParaRPr b="1" sz="4000">
              <a:solidFill>
                <a:srgbClr val="2B4F7B"/>
              </a:solidFill>
              <a:latin typeface="Rubik"/>
              <a:ea typeface="Rubik"/>
              <a:cs typeface="Rubik"/>
              <a:sym typeface="Rubik"/>
            </a:endParaRPr>
          </a:p>
        </p:txBody>
      </p:sp>
      <p:pic>
        <p:nvPicPr>
          <p:cNvPr id="99" name="Google Shape;99;p15"/>
          <p:cNvPicPr preferRelativeResize="0"/>
          <p:nvPr/>
        </p:nvPicPr>
        <p:blipFill rotWithShape="1">
          <a:blip r:embed="rId3">
            <a:alphaModFix/>
          </a:blip>
          <a:srcRect b="37284" l="17087" r="39903" t="11108"/>
          <a:stretch/>
        </p:blipFill>
        <p:spPr>
          <a:xfrm>
            <a:off x="970626" y="1444823"/>
            <a:ext cx="7540101" cy="5089143"/>
          </a:xfrm>
          <a:prstGeom prst="rect">
            <a:avLst/>
          </a:prstGeom>
          <a:noFill/>
          <a:ln>
            <a:noFill/>
          </a:ln>
        </p:spPr>
      </p:pic>
      <p:pic>
        <p:nvPicPr>
          <p:cNvPr id="100" name="Google Shape;100;p15"/>
          <p:cNvPicPr preferRelativeResize="0"/>
          <p:nvPr/>
        </p:nvPicPr>
        <p:blipFill rotWithShape="1">
          <a:blip r:embed="rId3">
            <a:alphaModFix/>
          </a:blip>
          <a:srcRect b="27163" l="73592" r="10874" t="33139"/>
          <a:stretch/>
        </p:blipFill>
        <p:spPr>
          <a:xfrm>
            <a:off x="-236738" y="1124461"/>
            <a:ext cx="2414727" cy="3471172"/>
          </a:xfrm>
          <a:prstGeom prst="rect">
            <a:avLst/>
          </a:prstGeom>
          <a:noFill/>
          <a:ln>
            <a:noFill/>
          </a:ln>
        </p:spPr>
      </p:pic>
      <p:sp>
        <p:nvSpPr>
          <p:cNvPr id="101" name="Google Shape;101;p15">
            <a:hlinkClick r:id="rId4"/>
          </p:cNvPr>
          <p:cNvSpPr/>
          <p:nvPr/>
        </p:nvSpPr>
        <p:spPr>
          <a:xfrm rot="-1556386">
            <a:off x="8140542" y="3443980"/>
            <a:ext cx="1792503" cy="2841053"/>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25"/>
              </a:lnSpc>
              <a:spcBef>
                <a:spcPts val="0"/>
              </a:spcBef>
              <a:spcAft>
                <a:spcPts val="0"/>
              </a:spcAft>
              <a:buNone/>
            </a:pPr>
            <a:r>
              <a:t/>
            </a:r>
            <a:endParaRPr b="1" i="0" sz="2400" u="none" cap="none" strike="noStrike">
              <a:solidFill>
                <a:srgbClr val="FFFFFF"/>
              </a:solidFill>
              <a:latin typeface="Calibri"/>
              <a:ea typeface="Calibri"/>
              <a:cs typeface="Calibri"/>
              <a:sym typeface="Calibri"/>
            </a:endParaRPr>
          </a:p>
        </p:txBody>
      </p:sp>
      <p:sp>
        <p:nvSpPr>
          <p:cNvPr descr="اضغط هنا" id="102" name="Google Shape;102;p15"/>
          <p:cNvSpPr txBox="1"/>
          <p:nvPr/>
        </p:nvSpPr>
        <p:spPr>
          <a:xfrm rot="-1551381">
            <a:off x="9294593" y="5579788"/>
            <a:ext cx="1244875" cy="4205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2133" u="none" cap="none" strike="noStrike">
                <a:solidFill>
                  <a:schemeClr val="lt1"/>
                </a:solidFill>
                <a:latin typeface="Arial"/>
                <a:ea typeface="Arial"/>
                <a:cs typeface="Arial"/>
                <a:sym typeface="Arial"/>
              </a:rPr>
              <a:t>اضغط هنا</a:t>
            </a:r>
            <a:endParaRPr b="0" i="0" sz="2133"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ما هي وسيلة الدفع؟</a:t>
            </a:r>
            <a:endParaRPr b="1" sz="4000">
              <a:solidFill>
                <a:srgbClr val="2B4F7B"/>
              </a:solidFill>
              <a:latin typeface="Rubik"/>
              <a:ea typeface="Rubik"/>
              <a:cs typeface="Rubik"/>
              <a:sym typeface="Rubik"/>
            </a:endParaRPr>
          </a:p>
        </p:txBody>
      </p:sp>
      <p:sp>
        <p:nvSpPr>
          <p:cNvPr id="108" name="Google Shape;108;p16"/>
          <p:cNvSpPr txBox="1"/>
          <p:nvPr>
            <p:ph idx="1" type="body"/>
          </p:nvPr>
        </p:nvSpPr>
        <p:spPr>
          <a:xfrm>
            <a:off x="6004800" y="1755100"/>
            <a:ext cx="5771600" cy="4555200"/>
          </a:xfrm>
          <a:prstGeom prst="rect">
            <a:avLst/>
          </a:prstGeom>
          <a:noFill/>
          <a:ln>
            <a:noFill/>
          </a:ln>
        </p:spPr>
        <p:txBody>
          <a:bodyPr anchorCtr="0" anchor="t" bIns="121900" lIns="121900" spcFirstLastPara="1" rIns="121900" wrap="square" tIns="121900">
            <a:normAutofit fontScale="92500"/>
          </a:bodyPr>
          <a:lstStyle/>
          <a:p>
            <a:pPr indent="0" lvl="0" marL="0" rtl="1" algn="ctr">
              <a:lnSpc>
                <a:spcPct val="150000"/>
              </a:lnSpc>
              <a:spcBef>
                <a:spcPts val="0"/>
              </a:spcBef>
              <a:spcAft>
                <a:spcPts val="0"/>
              </a:spcAft>
              <a:buClr>
                <a:srgbClr val="1F1F1F"/>
              </a:buClr>
              <a:buSzPct val="72964"/>
              <a:buNone/>
            </a:pPr>
            <a:r>
              <a:rPr lang="iw-IL" sz="2667">
                <a:solidFill>
                  <a:srgbClr val="1F1F1F"/>
                </a:solidFill>
                <a:latin typeface="Rubik"/>
                <a:ea typeface="Rubik"/>
                <a:cs typeface="Rubik"/>
                <a:sym typeface="Rubik"/>
              </a:rPr>
              <a:t>أداة مالية تُمكّن حاملها من تحويل الأموال أو إجراء دفعة مقابل خدمات أو أصول أو التزامات.</a:t>
            </a:r>
            <a:endParaRPr/>
          </a:p>
          <a:p>
            <a:pPr indent="0" lvl="0" marL="0" rtl="1" algn="ctr">
              <a:lnSpc>
                <a:spcPct val="150000"/>
              </a:lnSpc>
              <a:spcBef>
                <a:spcPts val="0"/>
              </a:spcBef>
              <a:spcAft>
                <a:spcPts val="0"/>
              </a:spcAft>
              <a:buClr>
                <a:schemeClr val="dk1"/>
              </a:buClr>
              <a:buSzPct val="72964"/>
              <a:buNone/>
            </a:pPr>
            <a:r>
              <a:t/>
            </a:r>
            <a:endParaRPr sz="2667">
              <a:solidFill>
                <a:srgbClr val="1F1F1F"/>
              </a:solidFill>
              <a:latin typeface="Rubik"/>
              <a:ea typeface="Rubik"/>
              <a:cs typeface="Rubik"/>
              <a:sym typeface="Rubik"/>
            </a:endParaRPr>
          </a:p>
          <a:p>
            <a:pPr indent="0" lvl="0" marL="0" rtl="1" algn="ctr">
              <a:lnSpc>
                <a:spcPct val="150000"/>
              </a:lnSpc>
              <a:spcBef>
                <a:spcPts val="0"/>
              </a:spcBef>
              <a:spcAft>
                <a:spcPts val="0"/>
              </a:spcAft>
              <a:buClr>
                <a:srgbClr val="1F1F1F"/>
              </a:buClr>
              <a:buSzPct val="72964"/>
              <a:buNone/>
            </a:pPr>
            <a:r>
              <a:rPr lang="iw-IL" sz="2667">
                <a:solidFill>
                  <a:srgbClr val="1F1F1F"/>
                </a:solidFill>
                <a:latin typeface="Rubik"/>
                <a:ea typeface="Rubik"/>
                <a:cs typeface="Rubik"/>
                <a:sym typeface="Rubik"/>
              </a:rPr>
              <a:t>المال ليس شيئًا ماديًا، بل هو اتفاق اجتماعي. فهو يعمل فقط لأننا جميعًا نؤمن بأن شخصًا آخر سيوافق على قبوله منا مقابل سلعة. وعندما تنهار الثقة بالدولة أو بالنظام، يتحول المال إلى ورق عديم القيمة.</a:t>
            </a:r>
            <a:endParaRPr sz="2667">
              <a:latin typeface="Rubik"/>
              <a:ea typeface="Rubik"/>
              <a:cs typeface="Rubik"/>
              <a:sym typeface="Rubik"/>
            </a:endParaRPr>
          </a:p>
        </p:txBody>
      </p:sp>
      <p:pic>
        <p:nvPicPr>
          <p:cNvPr id="109" name="Google Shape;109;p16"/>
          <p:cNvPicPr preferRelativeResize="0"/>
          <p:nvPr/>
        </p:nvPicPr>
        <p:blipFill rotWithShape="1">
          <a:blip r:embed="rId3">
            <a:alphaModFix/>
          </a:blip>
          <a:srcRect b="7043" l="4847" r="53730" t="24646"/>
          <a:stretch/>
        </p:blipFill>
        <p:spPr>
          <a:xfrm>
            <a:off x="547367" y="1690367"/>
            <a:ext cx="5087132" cy="46846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rPr>
              <a:t>المحطة 1 – المقايضة (التبادل السلعي)</a:t>
            </a:r>
            <a:endParaRPr>
              <a:solidFill>
                <a:srgbClr val="2C4B74"/>
              </a:solidFill>
            </a:endParaRPr>
          </a:p>
        </p:txBody>
      </p:sp>
      <p:sp>
        <p:nvSpPr>
          <p:cNvPr id="116" name="Google Shape;116;p17"/>
          <p:cNvSpPr txBox="1"/>
          <p:nvPr>
            <p:ph idx="2" type="body"/>
          </p:nvPr>
        </p:nvSpPr>
        <p:spPr>
          <a:xfrm>
            <a:off x="971550" y="1690688"/>
            <a:ext cx="10248900" cy="1438277"/>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لدى الصياد سمكة ويريد حذاءً. لكن الإسكافي لديه أحذية، وهو في الأصل يريد خيارًا.</a:t>
            </a:r>
            <a:endParaRPr sz="3200"/>
          </a:p>
        </p:txBody>
      </p:sp>
      <p:pic>
        <p:nvPicPr>
          <p:cNvPr id="117" name="Google Shape;117;p17"/>
          <p:cNvPicPr preferRelativeResize="0"/>
          <p:nvPr/>
        </p:nvPicPr>
        <p:blipFill rotWithShape="1">
          <a:blip r:embed="rId3">
            <a:alphaModFix/>
          </a:blip>
          <a:srcRect b="0" l="10935" r="10954" t="32871"/>
          <a:stretch/>
        </p:blipFill>
        <p:spPr>
          <a:xfrm>
            <a:off x="2498725" y="3016251"/>
            <a:ext cx="7194550" cy="345281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Play"/>
              <a:buNone/>
            </a:pPr>
            <a:r>
              <a:rPr lang="iw-IL"/>
              <a:t>المحطة الثانية – النقود السلعية</a:t>
            </a:r>
            <a:endParaRPr>
              <a:solidFill>
                <a:srgbClr val="2C4B74"/>
              </a:solidFill>
            </a:endParaRPr>
          </a:p>
        </p:txBody>
      </p:sp>
      <p:sp>
        <p:nvSpPr>
          <p:cNvPr id="124" name="Google Shape;124;p18"/>
          <p:cNvSpPr txBox="1"/>
          <p:nvPr>
            <p:ph idx="2" type="body"/>
          </p:nvPr>
        </p:nvSpPr>
        <p:spPr>
          <a:xfrm>
            <a:off x="6502619" y="2296401"/>
            <a:ext cx="4851181" cy="3590760"/>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استخدام أشياء ذات قيمة ذاتية متفق عليها من قبل الجميع:الأصداف، الملح، الماشية، المعادن الثمينة.</a:t>
            </a:r>
            <a:endParaRPr sz="3200"/>
          </a:p>
        </p:txBody>
      </p:sp>
      <p:pic>
        <p:nvPicPr>
          <p:cNvPr id="125" name="Google Shape;125;p18"/>
          <p:cNvPicPr preferRelativeResize="0"/>
          <p:nvPr/>
        </p:nvPicPr>
        <p:blipFill rotWithShape="1">
          <a:blip r:embed="rId3">
            <a:alphaModFix/>
          </a:blip>
          <a:srcRect b="11983" l="54641" r="5478" t="27400"/>
          <a:stretch/>
        </p:blipFill>
        <p:spPr>
          <a:xfrm>
            <a:off x="309398" y="1690688"/>
            <a:ext cx="5786602" cy="48021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Play"/>
              <a:buNone/>
            </a:pPr>
            <a:r>
              <a:rPr lang="iw-IL"/>
              <a:t>المحطة الثالثة – النقود النقدية (الكاش)</a:t>
            </a:r>
            <a:endParaRPr>
              <a:solidFill>
                <a:srgbClr val="2C4B74"/>
              </a:solidFill>
            </a:endParaRPr>
          </a:p>
        </p:txBody>
      </p:sp>
      <p:sp>
        <p:nvSpPr>
          <p:cNvPr id="132" name="Google Shape;132;p19"/>
          <p:cNvSpPr txBox="1"/>
          <p:nvPr>
            <p:ph idx="2" type="body"/>
          </p:nvPr>
        </p:nvSpPr>
        <p:spPr>
          <a:xfrm>
            <a:off x="6502619" y="2296401"/>
            <a:ext cx="4851181" cy="3590760"/>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انتقلت البشرية إلى استخدام أموال لا تمتلك قيمة ذاتية كمادة(فالورقة النقدية بحد ذاتها لا تملك قيمة حقيقية).إن قيمتها تستند إلى قوة القانون وإلى الثقة بالجهة أو السلطة التي تُصدرها.</a:t>
            </a:r>
            <a:endParaRPr sz="3200"/>
          </a:p>
        </p:txBody>
      </p:sp>
      <p:pic>
        <p:nvPicPr>
          <p:cNvPr id="133" name="Google Shape;133;p19"/>
          <p:cNvPicPr preferRelativeResize="0"/>
          <p:nvPr/>
        </p:nvPicPr>
        <p:blipFill rotWithShape="1">
          <a:blip r:embed="rId3">
            <a:alphaModFix/>
          </a:blip>
          <a:srcRect b="0" l="0" r="55104" t="57222"/>
          <a:stretch/>
        </p:blipFill>
        <p:spPr>
          <a:xfrm>
            <a:off x="838200" y="2953461"/>
            <a:ext cx="5473700" cy="2933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200"/>
              <a:buFont typeface="Play"/>
              <a:buNone/>
            </a:pPr>
            <a:r>
              <a:rPr b="1" lang="iw-IL" sz="3200"/>
              <a:t>المحطة الرابعة – النقود الرقمية والسجلات المصرفية</a:t>
            </a:r>
            <a:endParaRPr b="1" sz="6600">
              <a:solidFill>
                <a:srgbClr val="2C4B74"/>
              </a:solidFill>
            </a:endParaRPr>
          </a:p>
        </p:txBody>
      </p:sp>
      <p:sp>
        <p:nvSpPr>
          <p:cNvPr id="140" name="Google Shape;140;p20"/>
          <p:cNvSpPr txBox="1"/>
          <p:nvPr>
            <p:ph idx="2" type="body"/>
          </p:nvPr>
        </p:nvSpPr>
        <p:spPr>
          <a:xfrm>
            <a:off x="1162050" y="1690688"/>
            <a:ext cx="9867900" cy="1325563"/>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أصبح المال عبارة عن أرقام وبيانات محفوظة في خوادم المؤسسات المالية (مثل البنوك وشركات بطاقات الائتمان).</a:t>
            </a:r>
            <a:endParaRPr sz="3200"/>
          </a:p>
        </p:txBody>
      </p:sp>
      <p:pic>
        <p:nvPicPr>
          <p:cNvPr id="141" name="Google Shape;141;p20"/>
          <p:cNvPicPr preferRelativeResize="0"/>
          <p:nvPr/>
        </p:nvPicPr>
        <p:blipFill rotWithShape="1">
          <a:blip r:embed="rId3">
            <a:alphaModFix/>
          </a:blip>
          <a:srcRect b="2716" l="23250" r="21044" t="29630"/>
          <a:stretch/>
        </p:blipFill>
        <p:spPr>
          <a:xfrm>
            <a:off x="3530600" y="3013075"/>
            <a:ext cx="5130800" cy="3479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المحطة الخامسة – العملات المشفرة (</a:t>
            </a:r>
            <a:r>
              <a:rPr b="1" lang="iw-IL" sz="3600">
                <a:solidFill>
                  <a:srgbClr val="2C4B74"/>
                </a:solidFill>
                <a:latin typeface="Arial"/>
                <a:ea typeface="Arial"/>
                <a:cs typeface="Arial"/>
                <a:sym typeface="Arial"/>
              </a:rPr>
              <a:t>الكريبتو</a:t>
            </a:r>
            <a:r>
              <a:rPr b="1" lang="iw-IL" sz="3600">
                <a:solidFill>
                  <a:srgbClr val="2C4B74"/>
                </a:solidFill>
              </a:rPr>
              <a:t>) – العملات الرقمية</a:t>
            </a:r>
            <a:endParaRPr sz="3600">
              <a:solidFill>
                <a:srgbClr val="2C4B74"/>
              </a:solidFill>
            </a:endParaRPr>
          </a:p>
        </p:txBody>
      </p:sp>
      <p:sp>
        <p:nvSpPr>
          <p:cNvPr id="148" name="Google Shape;148;p21"/>
          <p:cNvSpPr txBox="1"/>
          <p:nvPr>
            <p:ph idx="2" type="body"/>
          </p:nvPr>
        </p:nvSpPr>
        <p:spPr>
          <a:xfrm>
            <a:off x="1162050" y="1690688"/>
            <a:ext cx="9867900" cy="1325563"/>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عملات رقمية تعتمد على شيفرات وخوارزميات رياضية، ولا تحتاج إلى جهة مركزية لإدارتها أو الإشراف عليها (مثل البنك).</a:t>
            </a:r>
            <a:endParaRPr sz="3200"/>
          </a:p>
        </p:txBody>
      </p:sp>
      <p:pic>
        <p:nvPicPr>
          <p:cNvPr id="149" name="Google Shape;149;p21"/>
          <p:cNvPicPr preferRelativeResize="0"/>
          <p:nvPr/>
        </p:nvPicPr>
        <p:blipFill rotWithShape="1">
          <a:blip r:embed="rId3">
            <a:alphaModFix/>
          </a:blip>
          <a:srcRect b="10371" l="55403" r="2957" t="35803"/>
          <a:stretch/>
        </p:blipFill>
        <p:spPr>
          <a:xfrm>
            <a:off x="3200400" y="3016251"/>
            <a:ext cx="5791199" cy="3778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1152663" y="-241662"/>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استعراض وسائل الدفع</a:t>
            </a:r>
            <a:endParaRPr sz="3600">
              <a:solidFill>
                <a:srgbClr val="2C4B74"/>
              </a:solidFill>
            </a:endParaRPr>
          </a:p>
        </p:txBody>
      </p:sp>
      <p:sp>
        <p:nvSpPr>
          <p:cNvPr id="155" name="Google Shape;155;p22"/>
          <p:cNvSpPr txBox="1"/>
          <p:nvPr>
            <p:ph idx="2" type="body"/>
          </p:nvPr>
        </p:nvSpPr>
        <p:spPr>
          <a:xfrm>
            <a:off x="1377203" y="1151627"/>
            <a:ext cx="9867900" cy="557212"/>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سنحلّل وسائل الدفع الرئيسية التي نستخدمها اليوم.</a:t>
            </a:r>
            <a:endParaRPr/>
          </a:p>
        </p:txBody>
      </p:sp>
      <p:pic>
        <p:nvPicPr>
          <p:cNvPr descr="من خلال الإجابة عن ثلاثة أسئلة:&#10;&#10;كيف يعمل هذا من الناحية التقنية؟&#10;ما هي ميزته؟&#10;ما هي المخاطر المرتبطة به؟" id="156" name="Google Shape;156;p22"/>
          <p:cNvPicPr preferRelativeResize="0"/>
          <p:nvPr/>
        </p:nvPicPr>
        <p:blipFill rotWithShape="1">
          <a:blip r:embed="rId3">
            <a:alphaModFix/>
          </a:blip>
          <a:srcRect b="0" l="9487" r="9437" t="32871"/>
          <a:stretch/>
        </p:blipFill>
        <p:spPr>
          <a:xfrm>
            <a:off x="1866899" y="2369484"/>
            <a:ext cx="8458199" cy="4267200"/>
          </a:xfrm>
          <a:prstGeom prst="rect">
            <a:avLst/>
          </a:prstGeom>
          <a:noFill/>
          <a:ln>
            <a:noFill/>
          </a:ln>
        </p:spPr>
      </p:pic>
      <p:sp>
        <p:nvSpPr>
          <p:cNvPr id="157" name="Google Shape;157;p22"/>
          <p:cNvSpPr txBox="1"/>
          <p:nvPr/>
        </p:nvSpPr>
        <p:spPr>
          <a:xfrm>
            <a:off x="7826650" y="1795883"/>
            <a:ext cx="2374437" cy="138499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2800" u="none" cap="none" strike="noStrike">
                <a:solidFill>
                  <a:srgbClr val="C00000"/>
                </a:solidFill>
                <a:latin typeface="Arial"/>
                <a:ea typeface="Arial"/>
                <a:cs typeface="Arial"/>
                <a:sym typeface="Arial"/>
              </a:rPr>
              <a:t>ما هو الخطر؟</a:t>
            </a:r>
            <a:r>
              <a:rPr b="1" i="0" lang="iw-IL" sz="2800" u="none" cap="none" strike="noStrike">
                <a:solidFill>
                  <a:schemeClr val="dk1"/>
                </a:solidFill>
                <a:latin typeface="Arial"/>
                <a:ea typeface="Arial"/>
                <a:cs typeface="Arial"/>
                <a:sym typeface="Arial"/>
              </a:rPr>
              <a:t>		</a:t>
            </a:r>
            <a:r>
              <a:rPr b="1" i="0" lang="iw-IL" sz="2800" u="none" cap="none" strike="noStrike">
                <a:solidFill>
                  <a:schemeClr val="accent6"/>
                </a:solidFill>
                <a:latin typeface="Arial"/>
                <a:ea typeface="Arial"/>
                <a:cs typeface="Arial"/>
                <a:sym typeface="Arial"/>
              </a:rPr>
              <a:t>	</a:t>
            </a:r>
            <a:r>
              <a:rPr b="1" i="0" lang="iw-IL" sz="2800" u="none" cap="none" strike="noStrike">
                <a:solidFill>
                  <a:schemeClr val="dk1"/>
                </a:solidFill>
                <a:latin typeface="Arial"/>
                <a:ea typeface="Arial"/>
                <a:cs typeface="Arial"/>
                <a:sym typeface="Arial"/>
              </a:rPr>
              <a:t>	</a:t>
            </a:r>
            <a:endParaRPr/>
          </a:p>
        </p:txBody>
      </p:sp>
      <p:sp>
        <p:nvSpPr>
          <p:cNvPr id="158" name="Google Shape;158;p22"/>
          <p:cNvSpPr txBox="1"/>
          <p:nvPr/>
        </p:nvSpPr>
        <p:spPr>
          <a:xfrm>
            <a:off x="5675086" y="1915886"/>
            <a:ext cx="1616442"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2000">
                <a:solidFill>
                  <a:schemeClr val="accent3"/>
                </a:solidFill>
                <a:latin typeface="Arial"/>
                <a:ea typeface="Arial"/>
                <a:cs typeface="Arial"/>
                <a:sym typeface="Arial"/>
              </a:rPr>
              <a:t> ما هي الايجابية؟</a:t>
            </a:r>
            <a:endParaRPr b="1" sz="2000">
              <a:solidFill>
                <a:schemeClr val="accent3"/>
              </a:solidFill>
              <a:latin typeface="Arial"/>
              <a:ea typeface="Arial"/>
              <a:cs typeface="Arial"/>
              <a:sym typeface="Arial"/>
            </a:endParaRPr>
          </a:p>
        </p:txBody>
      </p:sp>
      <p:sp>
        <p:nvSpPr>
          <p:cNvPr id="159" name="Google Shape;159;p22"/>
          <p:cNvSpPr txBox="1"/>
          <p:nvPr/>
        </p:nvSpPr>
        <p:spPr>
          <a:xfrm>
            <a:off x="2522723" y="1814286"/>
            <a:ext cx="1367106" cy="70788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lang="iw-IL" sz="1800">
                <a:solidFill>
                  <a:schemeClr val="dk1"/>
                </a:solidFill>
                <a:latin typeface="Arial"/>
                <a:ea typeface="Arial"/>
                <a:cs typeface="Arial"/>
                <a:sym typeface="Arial"/>
              </a:rPr>
              <a:t> </a:t>
            </a:r>
            <a:r>
              <a:rPr b="1" lang="iw-IL" sz="2000">
                <a:solidFill>
                  <a:schemeClr val="accent1"/>
                </a:solidFill>
                <a:latin typeface="Arial"/>
                <a:ea typeface="Arial"/>
                <a:cs typeface="Arial"/>
                <a:sym typeface="Arial"/>
              </a:rPr>
              <a:t>كيف يعمل تقنيًا؟ </a:t>
            </a:r>
            <a:endParaRPr b="1" sz="2000">
              <a:solidFill>
                <a:schemeClr val="accent1"/>
              </a:solidFill>
              <a:latin typeface="Arial"/>
              <a:ea typeface="Arial"/>
              <a:cs typeface="Arial"/>
              <a:sym typeface="Arial"/>
            </a:endParaRPr>
          </a:p>
        </p:txBody>
      </p:sp>
      <p:sp>
        <p:nvSpPr>
          <p:cNvPr id="160" name="Google Shape;160;p22"/>
          <p:cNvSpPr txBox="1"/>
          <p:nvPr/>
        </p:nvSpPr>
        <p:spPr>
          <a:xfrm>
            <a:off x="4806340" y="5727517"/>
            <a:ext cx="2485188" cy="101566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chemeClr val="dk1"/>
              </a:buClr>
              <a:buSzPts val="1800"/>
              <a:buFont typeface="Arial"/>
              <a:buNone/>
            </a:pPr>
            <a:br>
              <a:rPr lang="iw-IL" sz="1800">
                <a:solidFill>
                  <a:schemeClr val="dk1"/>
                </a:solidFill>
                <a:latin typeface="Arial"/>
                <a:ea typeface="Arial"/>
                <a:cs typeface="Arial"/>
                <a:sym typeface="Arial"/>
              </a:rPr>
            </a:br>
            <a:br>
              <a:rPr lang="iw-IL" sz="1800">
                <a:solidFill>
                  <a:schemeClr val="dk1"/>
                </a:solidFill>
                <a:latin typeface="Arial"/>
                <a:ea typeface="Arial"/>
                <a:cs typeface="Arial"/>
                <a:sym typeface="Arial"/>
              </a:rPr>
            </a:br>
            <a:r>
              <a:rPr b="1" lang="iw-IL" sz="2400">
                <a:solidFill>
                  <a:srgbClr val="D86CCC"/>
                </a:solidFill>
                <a:latin typeface="Arial"/>
                <a:ea typeface="Arial"/>
                <a:cs typeface="Arial"/>
                <a:sym typeface="Arial"/>
              </a:rPr>
              <a:t>من خلال ثلاثة أسئلة</a:t>
            </a:r>
            <a:r>
              <a:rPr b="1" lang="iw-IL" sz="1800">
                <a:solidFill>
                  <a:srgbClr val="D86CCC"/>
                </a:solidFill>
                <a:latin typeface="Arial"/>
                <a:ea typeface="Arial"/>
                <a:cs typeface="Arial"/>
                <a:sym typeface="Arial"/>
              </a:rPr>
              <a:t>:</a:t>
            </a:r>
            <a:endParaRPr sz="1800">
              <a:solidFill>
                <a:srgbClr val="D86CCC"/>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النقود النقدية (الكاش)</a:t>
            </a:r>
            <a:endParaRPr sz="3600">
              <a:solidFill>
                <a:srgbClr val="2C4B74"/>
              </a:solidFill>
            </a:endParaRPr>
          </a:p>
        </p:txBody>
      </p:sp>
      <p:sp>
        <p:nvSpPr>
          <p:cNvPr id="166" name="Google Shape;166;p23"/>
          <p:cNvSpPr txBox="1"/>
          <p:nvPr>
            <p:ph idx="2" type="body"/>
          </p:nvPr>
        </p:nvSpPr>
        <p:spPr>
          <a:xfrm>
            <a:off x="8483600" y="1690688"/>
            <a:ext cx="3416300" cy="37449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المخاطر:</a:t>
            </a:r>
            <a:endParaRPr/>
          </a:p>
          <a:p>
            <a:pPr indent="-228600" lvl="0" marL="228600" rtl="1" algn="ctr">
              <a:lnSpc>
                <a:spcPct val="100000"/>
              </a:lnSpc>
              <a:spcBef>
                <a:spcPts val="1000"/>
              </a:spcBef>
              <a:spcAft>
                <a:spcPts val="0"/>
              </a:spcAft>
              <a:buClr>
                <a:schemeClr val="dk1"/>
              </a:buClr>
              <a:buSzPts val="2800"/>
              <a:buChar char="•"/>
            </a:pPr>
            <a:r>
              <a:rPr b="1" lang="iw-IL"/>
              <a:t>الفقدان أو السرقة.القيود القانونية (قانون النقد).</a:t>
            </a:r>
            <a:endParaRPr/>
          </a:p>
          <a:p>
            <a:pPr indent="-228600" lvl="0" marL="228600" rtl="1" algn="ctr">
              <a:lnSpc>
                <a:spcPct val="100000"/>
              </a:lnSpc>
              <a:spcBef>
                <a:spcPts val="1000"/>
              </a:spcBef>
              <a:spcAft>
                <a:spcPts val="0"/>
              </a:spcAft>
              <a:buClr>
                <a:schemeClr val="dk1"/>
              </a:buClr>
              <a:buSzPts val="2800"/>
              <a:buChar char="•"/>
            </a:pPr>
            <a:r>
              <a:rPr b="1" lang="iw-IL"/>
              <a:t>صعوبة التوثيق والمتابعة</a:t>
            </a:r>
            <a:endParaRPr/>
          </a:p>
          <a:p>
            <a:pPr indent="-228600" lvl="0" marL="228600" rtl="1" algn="ctr">
              <a:lnSpc>
                <a:spcPct val="100000"/>
              </a:lnSpc>
              <a:spcBef>
                <a:spcPts val="1000"/>
              </a:spcBef>
              <a:spcAft>
                <a:spcPts val="0"/>
              </a:spcAft>
              <a:buClr>
                <a:schemeClr val="dk1"/>
              </a:buClr>
              <a:buSzPts val="2800"/>
              <a:buChar char="•"/>
            </a:pPr>
            <a:r>
              <a:rPr b="1" lang="iw-IL"/>
              <a:t>هولة التوفر التي قد تؤدي إلى الإسراف في الإنفاق.</a:t>
            </a:r>
            <a:endParaRPr/>
          </a:p>
        </p:txBody>
      </p:sp>
      <p:sp>
        <p:nvSpPr>
          <p:cNvPr id="167" name="Google Shape;167;p23"/>
          <p:cNvSpPr/>
          <p:nvPr/>
        </p:nvSpPr>
        <p:spPr>
          <a:xfrm>
            <a:off x="4387849" y="1690688"/>
            <a:ext cx="3416300" cy="3744912"/>
          </a:xfrm>
          <a:custGeom>
            <a:rect b="b" l="l" r="r" t="t"/>
            <a:pathLst>
              <a:path extrusionOk="0" fill="none" h="3744912" w="3416300">
                <a:moveTo>
                  <a:pt x="0" y="0"/>
                </a:moveTo>
                <a:cubicBezTo>
                  <a:pt x="415393" y="18710"/>
                  <a:pt x="2109996" y="124995"/>
                  <a:pt x="3416300" y="0"/>
                </a:cubicBezTo>
                <a:cubicBezTo>
                  <a:pt x="3461604" y="564565"/>
                  <a:pt x="3445193" y="2975133"/>
                  <a:pt x="3416300" y="3744912"/>
                </a:cubicBezTo>
                <a:cubicBezTo>
                  <a:pt x="2904081" y="3792274"/>
                  <a:pt x="1377497" y="3845251"/>
                  <a:pt x="0" y="3744912"/>
                </a:cubicBezTo>
                <a:cubicBezTo>
                  <a:pt x="57373" y="2340373"/>
                  <a:pt x="111533" y="928580"/>
                  <a:pt x="0" y="0"/>
                </a:cubicBezTo>
                <a:close/>
              </a:path>
              <a:path extrusionOk="0" h="3744912" w="3416300">
                <a:moveTo>
                  <a:pt x="0" y="0"/>
                </a:moveTo>
                <a:cubicBezTo>
                  <a:pt x="1625932" y="150962"/>
                  <a:pt x="2935998" y="-134606"/>
                  <a:pt x="3416300" y="0"/>
                </a:cubicBezTo>
                <a:cubicBezTo>
                  <a:pt x="3251259" y="886479"/>
                  <a:pt x="3311317" y="2011328"/>
                  <a:pt x="3416300" y="3744912"/>
                </a:cubicBezTo>
                <a:cubicBezTo>
                  <a:pt x="1800146" y="3721735"/>
                  <a:pt x="381903" y="3596873"/>
                  <a:pt x="0" y="3744912"/>
                </a:cubicBezTo>
                <a:cubicBezTo>
                  <a:pt x="-54282" y="3305793"/>
                  <a:pt x="-114203" y="1214976"/>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a:p>
          <a:p>
            <a:pPr indent="0" lvl="0" marL="0" marR="0" rtl="1" algn="ctr">
              <a:lnSpc>
                <a:spcPct val="100000"/>
              </a:lnSpc>
              <a:spcBef>
                <a:spcPts val="1000"/>
              </a:spcBef>
              <a:spcAft>
                <a:spcPts val="0"/>
              </a:spcAft>
              <a:buClr>
                <a:schemeClr val="dk1"/>
              </a:buClr>
              <a:buSzPts val="2800"/>
              <a:buFont typeface="Arial"/>
              <a:buNone/>
            </a:pPr>
            <a:r>
              <a:rPr b="1" lang="iw-IL" sz="2800">
                <a:solidFill>
                  <a:schemeClr val="dk1"/>
                </a:solidFill>
                <a:latin typeface="Arial"/>
                <a:ea typeface="Arial"/>
                <a:cs typeface="Arial"/>
                <a:sym typeface="Arial"/>
              </a:rPr>
              <a:t>متاح وسهل الاستخدام.يساعد على التحكم بالميزانية.يحافظ على الخصوصية.لا توجد عمولات على الاستخدام.</a:t>
            </a:r>
            <a:endParaRPr sz="2800">
              <a:solidFill>
                <a:schemeClr val="dk1"/>
              </a:solidFill>
              <a:latin typeface="Arial"/>
              <a:ea typeface="Arial"/>
              <a:cs typeface="Arial"/>
              <a:sym typeface="Arial"/>
            </a:endParaRPr>
          </a:p>
        </p:txBody>
      </p:sp>
      <p:sp>
        <p:nvSpPr>
          <p:cNvPr id="168" name="Google Shape;168;p23"/>
          <p:cNvSpPr/>
          <p:nvPr/>
        </p:nvSpPr>
        <p:spPr>
          <a:xfrm>
            <a:off x="425449" y="1690688"/>
            <a:ext cx="3416300" cy="3744912"/>
          </a:xfrm>
          <a:custGeom>
            <a:rect b="b" l="l" r="r" t="t"/>
            <a:pathLst>
              <a:path extrusionOk="0" fill="none" h="3744912" w="3416300">
                <a:moveTo>
                  <a:pt x="0" y="0"/>
                </a:moveTo>
                <a:cubicBezTo>
                  <a:pt x="624548" y="-9591"/>
                  <a:pt x="1926653" y="23889"/>
                  <a:pt x="3416300" y="0"/>
                </a:cubicBezTo>
                <a:cubicBezTo>
                  <a:pt x="3432046" y="844436"/>
                  <a:pt x="3369896" y="2768331"/>
                  <a:pt x="3416300" y="3744912"/>
                </a:cubicBezTo>
                <a:cubicBezTo>
                  <a:pt x="2675136" y="3764022"/>
                  <a:pt x="1030861" y="3637545"/>
                  <a:pt x="0" y="3744912"/>
                </a:cubicBezTo>
                <a:cubicBezTo>
                  <a:pt x="-14147" y="2614617"/>
                  <a:pt x="78798" y="871339"/>
                  <a:pt x="0" y="0"/>
                </a:cubicBezTo>
                <a:close/>
              </a:path>
              <a:path extrusionOk="0" h="3744912" w="3416300">
                <a:moveTo>
                  <a:pt x="0" y="0"/>
                </a:moveTo>
                <a:cubicBezTo>
                  <a:pt x="1233355" y="148863"/>
                  <a:pt x="3026026" y="-165473"/>
                  <a:pt x="3416300" y="0"/>
                </a:cubicBezTo>
                <a:cubicBezTo>
                  <a:pt x="3282199" y="486302"/>
                  <a:pt x="3375375" y="2026009"/>
                  <a:pt x="3416300" y="3744912"/>
                </a:cubicBezTo>
                <a:cubicBezTo>
                  <a:pt x="2664083" y="3877608"/>
                  <a:pt x="1560620" y="3702490"/>
                  <a:pt x="0" y="3744912"/>
                </a:cubicBezTo>
                <a:cubicBezTo>
                  <a:pt x="-114564" y="2990345"/>
                  <a:pt x="-84722" y="607408"/>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الآلية التقنية:أوراق نقدية وعملات معدنية مادية يُصدرها البنك المركزي.</a:t>
            </a:r>
            <a:endParaRPr sz="2800">
              <a:solidFill>
                <a:schemeClr val="dk1"/>
              </a:solidFill>
              <a:latin typeface="Arial"/>
              <a:ea typeface="Arial"/>
              <a:cs typeface="Arial"/>
              <a:sym typeface="Arial"/>
            </a:endParaRPr>
          </a:p>
        </p:txBody>
      </p:sp>
      <p:sp>
        <p:nvSpPr>
          <p:cNvPr id="169" name="Google Shape;169;p23"/>
          <p:cNvSpPr txBox="1"/>
          <p:nvPr/>
        </p:nvSpPr>
        <p:spPr>
          <a:xfrm>
            <a:off x="4699000" y="5780782"/>
            <a:ext cx="3416300" cy="1077218"/>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lang="iw-IL" sz="3200">
                <a:solidFill>
                  <a:schemeClr val="accent2"/>
                </a:solidFill>
                <a:latin typeface="Arial"/>
                <a:ea typeface="Arial"/>
                <a:cs typeface="Arial"/>
                <a:sym typeface="Arial"/>
              </a:rPr>
              <a:t>نقطة مهمة:  قانون استخدام الأموال النقدية</a:t>
            </a:r>
            <a:endParaRPr b="1" sz="3200">
              <a:solidFill>
                <a:schemeClr val="accent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كيف يمكن التعرّف على الأوراق النقدية المزوّرة؟</a:t>
            </a:r>
            <a:endParaRPr sz="3600">
              <a:solidFill>
                <a:srgbClr val="2C4B74"/>
              </a:solidFill>
            </a:endParaRPr>
          </a:p>
        </p:txBody>
      </p:sp>
      <p:sp>
        <p:nvSpPr>
          <p:cNvPr id="175" name="Google Shape;175;p24"/>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sz="1800">
              <a:solidFill>
                <a:srgbClr val="FFFFFF"/>
              </a:solidFill>
              <a:latin typeface="Calibri"/>
              <a:ea typeface="Calibri"/>
              <a:cs typeface="Calibri"/>
              <a:sym typeface="Calibri"/>
            </a:endParaRPr>
          </a:p>
        </p:txBody>
      </p:sp>
      <p:sp>
        <p:nvSpPr>
          <p:cNvPr id="176" name="Google Shape;176;p24"/>
          <p:cNvSpPr txBox="1"/>
          <p:nvPr/>
        </p:nvSpPr>
        <p:spPr>
          <a:xfrm rot="-1550922">
            <a:off x="10321736" y="5273676"/>
            <a:ext cx="1008724" cy="3386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600" u="sng">
                <a:solidFill>
                  <a:schemeClr val="hlink"/>
                </a:solidFill>
                <a:latin typeface="Arial"/>
                <a:ea typeface="Arial"/>
                <a:cs typeface="Arial"/>
                <a:sym typeface="Arial"/>
                <a:hlinkClick r:id="rId4"/>
              </a:rPr>
              <a:t>إضغط هنا</a:t>
            </a:r>
            <a:endParaRPr sz="1600">
              <a:solidFill>
                <a:schemeClr val="lt1"/>
              </a:solidFill>
              <a:latin typeface="Arial"/>
              <a:ea typeface="Arial"/>
              <a:cs typeface="Arial"/>
              <a:sym typeface="Arial"/>
            </a:endParaRPr>
          </a:p>
        </p:txBody>
      </p:sp>
      <p:pic>
        <p:nvPicPr>
          <p:cNvPr id="177" name="Google Shape;177;p24"/>
          <p:cNvPicPr preferRelativeResize="0"/>
          <p:nvPr/>
        </p:nvPicPr>
        <p:blipFill rotWithShape="1">
          <a:blip r:embed="rId5">
            <a:alphaModFix/>
          </a:blip>
          <a:srcRect b="0" l="0" r="0" t="0"/>
          <a:stretch/>
        </p:blipFill>
        <p:spPr>
          <a:xfrm>
            <a:off x="3009900" y="1841501"/>
            <a:ext cx="6285739" cy="41925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الشيك (الصكّ)</a:t>
            </a:r>
            <a:endParaRPr sz="3600">
              <a:solidFill>
                <a:srgbClr val="2C4B74"/>
              </a:solidFill>
            </a:endParaRPr>
          </a:p>
        </p:txBody>
      </p:sp>
      <p:sp>
        <p:nvSpPr>
          <p:cNvPr id="183" name="Google Shape;183;p25"/>
          <p:cNvSpPr/>
          <p:nvPr/>
        </p:nvSpPr>
        <p:spPr>
          <a:xfrm>
            <a:off x="425449" y="1690688"/>
            <a:ext cx="3416300" cy="4621212"/>
          </a:xfrm>
          <a:custGeom>
            <a:rect b="b" l="l" r="r" t="t"/>
            <a:pathLst>
              <a:path extrusionOk="0" fill="none" h="4621212" w="3416300">
                <a:moveTo>
                  <a:pt x="0" y="0"/>
                </a:moveTo>
                <a:cubicBezTo>
                  <a:pt x="1580795" y="-121440"/>
                  <a:pt x="2800948" y="31398"/>
                  <a:pt x="3416300" y="0"/>
                </a:cubicBezTo>
                <a:cubicBezTo>
                  <a:pt x="3518443" y="2136871"/>
                  <a:pt x="3500665" y="3291364"/>
                  <a:pt x="3416300" y="4621212"/>
                </a:cubicBezTo>
                <a:cubicBezTo>
                  <a:pt x="2925973" y="4641688"/>
                  <a:pt x="1404605" y="4464987"/>
                  <a:pt x="0" y="4621212"/>
                </a:cubicBezTo>
                <a:cubicBezTo>
                  <a:pt x="131861" y="2828891"/>
                  <a:pt x="19750" y="1537590"/>
                  <a:pt x="0" y="0"/>
                </a:cubicBezTo>
                <a:close/>
              </a:path>
              <a:path extrusionOk="0" h="4621212" w="3416300">
                <a:moveTo>
                  <a:pt x="0" y="0"/>
                </a:moveTo>
                <a:cubicBezTo>
                  <a:pt x="438806" y="103556"/>
                  <a:pt x="3017732" y="-55329"/>
                  <a:pt x="3416300" y="0"/>
                </a:cubicBezTo>
                <a:cubicBezTo>
                  <a:pt x="3335772" y="967271"/>
                  <a:pt x="3442648" y="2567968"/>
                  <a:pt x="3416300" y="4621212"/>
                </a:cubicBezTo>
                <a:cubicBezTo>
                  <a:pt x="1783739" y="4740721"/>
                  <a:pt x="1593589" y="4486737"/>
                  <a:pt x="0" y="4621212"/>
                </a:cubicBezTo>
                <a:cubicBezTo>
                  <a:pt x="-136391" y="2488437"/>
                  <a:pt x="54766" y="857475"/>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800"/>
              <a:buFont typeface="Arial"/>
              <a:buChar char="•"/>
            </a:pPr>
            <a:r>
              <a:rPr b="1" lang="iw-IL" sz="2800">
                <a:solidFill>
                  <a:schemeClr val="dk1"/>
                </a:solidFill>
                <a:latin typeface="Arial"/>
                <a:ea typeface="Arial"/>
                <a:cs typeface="Arial"/>
                <a:sym typeface="Arial"/>
              </a:rPr>
              <a:t>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أمرٌ خطّي موجَّه إلى البنك لتحويل مبلغ محدد من حساب مُحرِّر الشيك إلى حساب مستلم الشيك.</a:t>
            </a:r>
            <a:endParaRPr/>
          </a:p>
        </p:txBody>
      </p:sp>
      <p:sp>
        <p:nvSpPr>
          <p:cNvPr id="184" name="Google Shape;184;p25"/>
          <p:cNvSpPr/>
          <p:nvPr/>
        </p:nvSpPr>
        <p:spPr>
          <a:xfrm>
            <a:off x="4387849" y="1690688"/>
            <a:ext cx="3416300" cy="4621212"/>
          </a:xfrm>
          <a:custGeom>
            <a:rect b="b" l="l" r="r" t="t"/>
            <a:pathLst>
              <a:path extrusionOk="0" fill="none" h="4621212" w="3416300">
                <a:moveTo>
                  <a:pt x="0" y="0"/>
                </a:moveTo>
                <a:cubicBezTo>
                  <a:pt x="533484" y="-96844"/>
                  <a:pt x="2953180" y="-50581"/>
                  <a:pt x="3416300" y="0"/>
                </a:cubicBezTo>
                <a:cubicBezTo>
                  <a:pt x="3430875" y="954719"/>
                  <a:pt x="3552665" y="3240978"/>
                  <a:pt x="3416300" y="4621212"/>
                </a:cubicBezTo>
                <a:cubicBezTo>
                  <a:pt x="2035902" y="4500709"/>
                  <a:pt x="1434186" y="4543945"/>
                  <a:pt x="0" y="4621212"/>
                </a:cubicBezTo>
                <a:cubicBezTo>
                  <a:pt x="-115340" y="3421240"/>
                  <a:pt x="169563" y="983843"/>
                  <a:pt x="0" y="0"/>
                </a:cubicBezTo>
                <a:close/>
              </a:path>
              <a:path extrusionOk="0" h="4621212" w="3416300">
                <a:moveTo>
                  <a:pt x="0" y="0"/>
                </a:moveTo>
                <a:cubicBezTo>
                  <a:pt x="497418" y="-113267"/>
                  <a:pt x="2525634" y="-164032"/>
                  <a:pt x="3416300" y="0"/>
                </a:cubicBezTo>
                <a:cubicBezTo>
                  <a:pt x="3437629" y="1340930"/>
                  <a:pt x="3517234" y="3183293"/>
                  <a:pt x="3416300" y="4621212"/>
                </a:cubicBezTo>
                <a:cubicBezTo>
                  <a:pt x="2812417" y="4658024"/>
                  <a:pt x="882540" y="4689052"/>
                  <a:pt x="0" y="4621212"/>
                </a:cubicBezTo>
                <a:cubicBezTo>
                  <a:pt x="-86951" y="2502166"/>
                  <a:pt x="-24899" y="1777166"/>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sz="2800">
              <a:solidFill>
                <a:schemeClr val="dk1"/>
              </a:solidFill>
              <a:latin typeface="Arial"/>
              <a:ea typeface="Arial"/>
              <a:cs typeface="Arial"/>
              <a:sym typeface="Arial"/>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وسيلة دفع موثقة.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تتيح تحويل مبالغ مالية كبيرة.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يمكن إلغاؤها في بعض الحالات.</a:t>
            </a:r>
            <a:endParaRPr/>
          </a:p>
        </p:txBody>
      </p:sp>
      <p:sp>
        <p:nvSpPr>
          <p:cNvPr id="185" name="Google Shape;185;p25"/>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يعتمد على الثقة (خطر رفض الشيك لعدم وجود رصيد كافٍ). </a:t>
            </a:r>
            <a:endParaRPr/>
          </a:p>
          <a:p>
            <a:pPr indent="-228600" lvl="0" marL="228600" rtl="1" algn="r">
              <a:lnSpc>
                <a:spcPct val="90000"/>
              </a:lnSpc>
              <a:spcBef>
                <a:spcPts val="1000"/>
              </a:spcBef>
              <a:spcAft>
                <a:spcPts val="0"/>
              </a:spcAft>
              <a:buClr>
                <a:schemeClr val="dk1"/>
              </a:buClr>
              <a:buSzPts val="2800"/>
              <a:buChar char="•"/>
            </a:pPr>
            <a:r>
              <a:rPr lang="iw-IL"/>
              <a:t>خطر التزوير. </a:t>
            </a:r>
            <a:endParaRPr/>
          </a:p>
          <a:p>
            <a:pPr indent="-228600" lvl="0" marL="228600" rtl="1" algn="r">
              <a:lnSpc>
                <a:spcPct val="90000"/>
              </a:lnSpc>
              <a:spcBef>
                <a:spcPts val="1000"/>
              </a:spcBef>
              <a:spcAft>
                <a:spcPts val="0"/>
              </a:spcAft>
              <a:buClr>
                <a:schemeClr val="dk1"/>
              </a:buClr>
              <a:buSzPts val="2800"/>
              <a:buChar char="•"/>
            </a:pPr>
            <a:r>
              <a:rPr lang="iw-IL"/>
              <a:t>غير مقبول في جميع الأماكن. </a:t>
            </a:r>
            <a:endParaRPr/>
          </a:p>
          <a:p>
            <a:pPr indent="-228600" lvl="0" marL="228600" rtl="1" algn="r">
              <a:lnSpc>
                <a:spcPct val="90000"/>
              </a:lnSpc>
              <a:spcBef>
                <a:spcPts val="1000"/>
              </a:spcBef>
              <a:spcAft>
                <a:spcPts val="0"/>
              </a:spcAft>
              <a:buClr>
                <a:schemeClr val="dk1"/>
              </a:buClr>
              <a:buSzPts val="2800"/>
              <a:buChar char="•"/>
            </a:pPr>
            <a:r>
              <a:rPr lang="iw-IL"/>
              <a:t>يتطلب تسجيلًا دقيقًا. </a:t>
            </a:r>
            <a:endParaRPr/>
          </a:p>
          <a:p>
            <a:pPr indent="-228600" lvl="0" marL="228600" rtl="1" algn="r">
              <a:lnSpc>
                <a:spcPct val="90000"/>
              </a:lnSpc>
              <a:spcBef>
                <a:spcPts val="1000"/>
              </a:spcBef>
              <a:spcAft>
                <a:spcPts val="0"/>
              </a:spcAft>
              <a:buClr>
                <a:schemeClr val="dk1"/>
              </a:buClr>
              <a:buSzPts val="2800"/>
              <a:buChar char="•"/>
            </a:pPr>
            <a:r>
              <a:rPr lang="iw-IL"/>
              <a:t>رسوم مرتفعة في حال ارتداد الشيك.</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كيف نملأ شيكًا؟</a:t>
            </a:r>
            <a:endParaRPr sz="3600">
              <a:solidFill>
                <a:srgbClr val="2C4B74"/>
              </a:solidFill>
            </a:endParaRPr>
          </a:p>
        </p:txBody>
      </p:sp>
      <p:sp>
        <p:nvSpPr>
          <p:cNvPr id="191" name="Google Shape;191;p26"/>
          <p:cNvSpPr txBox="1"/>
          <p:nvPr>
            <p:ph idx="2" type="body"/>
          </p:nvPr>
        </p:nvSpPr>
        <p:spPr>
          <a:xfrm>
            <a:off x="6096000" y="1690688"/>
            <a:ext cx="5803900" cy="437991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lang="iw-IL"/>
              <a:t>يجب التأكد من وجود خمسة تفاصيل أساسية:</a:t>
            </a:r>
            <a:endParaRPr/>
          </a:p>
          <a:p>
            <a:pPr indent="-228600" lvl="0" marL="228600" rtl="1" algn="r">
              <a:lnSpc>
                <a:spcPct val="90000"/>
              </a:lnSpc>
              <a:spcBef>
                <a:spcPts val="1000"/>
              </a:spcBef>
              <a:spcAft>
                <a:spcPts val="0"/>
              </a:spcAft>
              <a:buClr>
                <a:schemeClr val="dk1"/>
              </a:buClr>
              <a:buSzPts val="2800"/>
              <a:buNone/>
            </a:pPr>
            <a:r>
              <a:t/>
            </a:r>
            <a:endParaRPr/>
          </a:p>
          <a:p>
            <a:pPr indent="-228600" lvl="0" marL="228600" rtl="1" algn="r">
              <a:lnSpc>
                <a:spcPct val="90000"/>
              </a:lnSpc>
              <a:spcBef>
                <a:spcPts val="1000"/>
              </a:spcBef>
              <a:spcAft>
                <a:spcPts val="0"/>
              </a:spcAft>
              <a:buClr>
                <a:schemeClr val="dk1"/>
              </a:buClr>
              <a:buSzPts val="2800"/>
              <a:buFont typeface="Arial"/>
              <a:buChar char="•"/>
            </a:pPr>
            <a:r>
              <a:rPr b="1" lang="iw-IL"/>
              <a:t>التاريخ</a:t>
            </a:r>
            <a:r>
              <a:rPr lang="iw-IL"/>
              <a:t> (موعد استحقاق الشيك). </a:t>
            </a:r>
            <a:endParaRPr/>
          </a:p>
          <a:p>
            <a:pPr indent="-228600" lvl="0" marL="228600" rtl="1" algn="r">
              <a:lnSpc>
                <a:spcPct val="90000"/>
              </a:lnSpc>
              <a:spcBef>
                <a:spcPts val="1000"/>
              </a:spcBef>
              <a:spcAft>
                <a:spcPts val="0"/>
              </a:spcAft>
              <a:buClr>
                <a:schemeClr val="dk1"/>
              </a:buClr>
              <a:buSzPts val="2800"/>
              <a:buFont typeface="Arial"/>
              <a:buChar char="•"/>
            </a:pPr>
            <a:r>
              <a:rPr b="1" lang="iw-IL"/>
              <a:t>اسم المستفيد </a:t>
            </a:r>
            <a:r>
              <a:rPr lang="iw-IL"/>
              <a:t>(الشخص الذي سيتلقى الشيك). </a:t>
            </a:r>
            <a:endParaRPr/>
          </a:p>
          <a:p>
            <a:pPr indent="-228600" lvl="0" marL="228600" rtl="1" algn="r">
              <a:lnSpc>
                <a:spcPct val="90000"/>
              </a:lnSpc>
              <a:spcBef>
                <a:spcPts val="1000"/>
              </a:spcBef>
              <a:spcAft>
                <a:spcPts val="0"/>
              </a:spcAft>
              <a:buClr>
                <a:schemeClr val="dk1"/>
              </a:buClr>
              <a:buSzPts val="2800"/>
              <a:buFont typeface="Arial"/>
              <a:buChar char="•"/>
            </a:pPr>
            <a:r>
              <a:rPr b="1" lang="iw-IL"/>
              <a:t>المبلغ كتابةً بالكلمات </a:t>
            </a:r>
            <a:r>
              <a:rPr lang="iw-IL"/>
              <a:t>(وفي حال وجود تعارض، يُعتد بالمبلغ المكتوب بالكلمات). </a:t>
            </a:r>
            <a:endParaRPr/>
          </a:p>
          <a:p>
            <a:pPr indent="-228600" lvl="0" marL="228600" rtl="1" algn="r">
              <a:lnSpc>
                <a:spcPct val="90000"/>
              </a:lnSpc>
              <a:spcBef>
                <a:spcPts val="1000"/>
              </a:spcBef>
              <a:spcAft>
                <a:spcPts val="0"/>
              </a:spcAft>
              <a:buClr>
                <a:schemeClr val="dk1"/>
              </a:buClr>
              <a:buSzPts val="2800"/>
              <a:buFont typeface="Arial"/>
              <a:buChar char="•"/>
            </a:pPr>
            <a:r>
              <a:rPr b="1" lang="iw-IL"/>
              <a:t>المبلغ بالأرقام. </a:t>
            </a:r>
            <a:endParaRPr/>
          </a:p>
          <a:p>
            <a:pPr indent="-228600" lvl="0" marL="228600" rtl="1" algn="r">
              <a:lnSpc>
                <a:spcPct val="90000"/>
              </a:lnSpc>
              <a:spcBef>
                <a:spcPts val="1000"/>
              </a:spcBef>
              <a:spcAft>
                <a:spcPts val="0"/>
              </a:spcAft>
              <a:buClr>
                <a:schemeClr val="dk1"/>
              </a:buClr>
              <a:buSzPts val="2800"/>
              <a:buFont typeface="Arial"/>
              <a:buChar char="•"/>
            </a:pPr>
            <a:r>
              <a:rPr b="1" lang="iw-IL"/>
              <a:t>توقيع صاحب الحساب</a:t>
            </a:r>
            <a:r>
              <a:rPr lang="iw-IL"/>
              <a:t>.</a:t>
            </a:r>
            <a:endParaRPr/>
          </a:p>
          <a:p>
            <a:pPr indent="-50800" lvl="0" marL="228600" rtl="1" algn="r">
              <a:lnSpc>
                <a:spcPct val="100000"/>
              </a:lnSpc>
              <a:spcBef>
                <a:spcPts val="1000"/>
              </a:spcBef>
              <a:spcAft>
                <a:spcPts val="0"/>
              </a:spcAft>
              <a:buClr>
                <a:schemeClr val="dk1"/>
              </a:buClr>
              <a:buSzPts val="2800"/>
              <a:buNone/>
            </a:pPr>
            <a:r>
              <a:t/>
            </a:r>
            <a:endParaRPr b="1"/>
          </a:p>
        </p:txBody>
      </p:sp>
      <p:pic>
        <p:nvPicPr>
          <p:cNvPr descr="نموذج شيك فارغ للتعبئة" id="192" name="Google Shape;192;p26"/>
          <p:cNvPicPr preferRelativeResize="0"/>
          <p:nvPr/>
        </p:nvPicPr>
        <p:blipFill rotWithShape="1">
          <a:blip r:embed="rId3">
            <a:alphaModFix/>
          </a:blip>
          <a:srcRect b="10364" l="0" r="0" t="0"/>
          <a:stretch/>
        </p:blipFill>
        <p:spPr>
          <a:xfrm>
            <a:off x="364490" y="2590006"/>
            <a:ext cx="5731510" cy="2581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 أمر دفع ثابت - הוראת קבע</a:t>
            </a:r>
            <a:endParaRPr sz="3600">
              <a:solidFill>
                <a:srgbClr val="2C4B74"/>
              </a:solidFill>
            </a:endParaRPr>
          </a:p>
        </p:txBody>
      </p:sp>
      <p:sp>
        <p:nvSpPr>
          <p:cNvPr id="198" name="Google Shape;198;p27"/>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تراجع الإحساس بحجم النفقات. </a:t>
            </a:r>
            <a:endParaRPr/>
          </a:p>
          <a:p>
            <a:pPr indent="-228600" lvl="0" marL="228600" rtl="1" algn="r">
              <a:lnSpc>
                <a:spcPct val="90000"/>
              </a:lnSpc>
              <a:spcBef>
                <a:spcPts val="1000"/>
              </a:spcBef>
              <a:spcAft>
                <a:spcPts val="0"/>
              </a:spcAft>
              <a:buClr>
                <a:schemeClr val="dk1"/>
              </a:buClr>
              <a:buSzPts val="2800"/>
              <a:buChar char="•"/>
            </a:pPr>
            <a:r>
              <a:rPr lang="iw-IL"/>
              <a:t>الحاجة إلى تقديم طلب مسبق للبنك. </a:t>
            </a:r>
            <a:endParaRPr/>
          </a:p>
          <a:p>
            <a:pPr indent="-228600" lvl="0" marL="228600" rtl="1" algn="r">
              <a:lnSpc>
                <a:spcPct val="90000"/>
              </a:lnSpc>
              <a:spcBef>
                <a:spcPts val="1000"/>
              </a:spcBef>
              <a:spcAft>
                <a:spcPts val="0"/>
              </a:spcAft>
              <a:buClr>
                <a:schemeClr val="dk1"/>
              </a:buClr>
              <a:buSzPts val="2800"/>
              <a:buChar char="•"/>
            </a:pPr>
            <a:r>
              <a:rPr lang="iw-IL"/>
              <a:t>نسيان وجود أوامر دفع ثابتة فعّالة. </a:t>
            </a:r>
            <a:endParaRPr/>
          </a:p>
          <a:p>
            <a:pPr indent="-228600" lvl="0" marL="228600" rtl="1" algn="r">
              <a:lnSpc>
                <a:spcPct val="90000"/>
              </a:lnSpc>
              <a:spcBef>
                <a:spcPts val="1000"/>
              </a:spcBef>
              <a:spcAft>
                <a:spcPts val="0"/>
              </a:spcAft>
              <a:buClr>
                <a:schemeClr val="dk1"/>
              </a:buClr>
              <a:buSzPts val="2800"/>
              <a:buChar char="•"/>
            </a:pPr>
            <a:r>
              <a:rPr lang="iw-IL"/>
              <a:t>رسوم إرجاع في حال عدم وجود رصيد كافٍ. </a:t>
            </a:r>
            <a:endParaRPr/>
          </a:p>
          <a:p>
            <a:pPr indent="-228600" lvl="0" marL="228600" rtl="1" algn="r">
              <a:lnSpc>
                <a:spcPct val="90000"/>
              </a:lnSpc>
              <a:spcBef>
                <a:spcPts val="1000"/>
              </a:spcBef>
              <a:spcAft>
                <a:spcPts val="0"/>
              </a:spcAft>
              <a:buClr>
                <a:schemeClr val="dk1"/>
              </a:buClr>
              <a:buSzPts val="2800"/>
              <a:buNone/>
            </a:pPr>
            <a:r>
              <a:rPr lang="iw-IL"/>
              <a:t>ومحدد.</a:t>
            </a:r>
            <a:endParaRPr/>
          </a:p>
        </p:txBody>
      </p:sp>
      <p:sp>
        <p:nvSpPr>
          <p:cNvPr id="199" name="Google Shape;199;p27"/>
          <p:cNvSpPr/>
          <p:nvPr/>
        </p:nvSpPr>
        <p:spPr>
          <a:xfrm>
            <a:off x="4387849" y="1690688"/>
            <a:ext cx="3416300" cy="4621212"/>
          </a:xfrm>
          <a:custGeom>
            <a:rect b="b" l="l" r="r" t="t"/>
            <a:pathLst>
              <a:path extrusionOk="0" fill="none" h="4621212" w="3416300">
                <a:moveTo>
                  <a:pt x="0" y="0"/>
                </a:moveTo>
                <a:cubicBezTo>
                  <a:pt x="659305" y="-151239"/>
                  <a:pt x="1736190" y="10323"/>
                  <a:pt x="3416300" y="0"/>
                </a:cubicBezTo>
                <a:cubicBezTo>
                  <a:pt x="3578444" y="1912153"/>
                  <a:pt x="3368796" y="2365862"/>
                  <a:pt x="3416300" y="4621212"/>
                </a:cubicBezTo>
                <a:cubicBezTo>
                  <a:pt x="2424924" y="4548098"/>
                  <a:pt x="1014105" y="4607566"/>
                  <a:pt x="0" y="4621212"/>
                </a:cubicBezTo>
                <a:cubicBezTo>
                  <a:pt x="45530" y="3986654"/>
                  <a:pt x="26938" y="1265844"/>
                  <a:pt x="0" y="0"/>
                </a:cubicBezTo>
                <a:close/>
              </a:path>
              <a:path extrusionOk="0" h="4621212" w="3416300">
                <a:moveTo>
                  <a:pt x="0" y="0"/>
                </a:moveTo>
                <a:cubicBezTo>
                  <a:pt x="1030083" y="-34686"/>
                  <a:pt x="1744021" y="152860"/>
                  <a:pt x="3416300" y="0"/>
                </a:cubicBezTo>
                <a:cubicBezTo>
                  <a:pt x="3387961" y="1005997"/>
                  <a:pt x="3336188" y="3908303"/>
                  <a:pt x="3416300" y="4621212"/>
                </a:cubicBezTo>
                <a:cubicBezTo>
                  <a:pt x="2990819" y="4617079"/>
                  <a:pt x="1671482" y="4537938"/>
                  <a:pt x="0" y="4621212"/>
                </a:cubicBezTo>
                <a:cubicBezTo>
                  <a:pt x="113315" y="3784195"/>
                  <a:pt x="-70563" y="1898179"/>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الراحة (الدفع يتم تلقائيًا).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يمنع الغرامات الناتجة عن التأخير في الدفع.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يوفّر متابعة منظمة في كشوفات الحساب.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إمكانية الحصول على خصومات مقابل الدفع المنتظم. </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200" name="Google Shape;200;p27"/>
          <p:cNvSpPr/>
          <p:nvPr/>
        </p:nvSpPr>
        <p:spPr>
          <a:xfrm>
            <a:off x="425449" y="1690688"/>
            <a:ext cx="3416300" cy="4621212"/>
          </a:xfrm>
          <a:custGeom>
            <a:rect b="b" l="l" r="r" t="t"/>
            <a:pathLst>
              <a:path extrusionOk="0" fill="none" h="4621212" w="3416300">
                <a:moveTo>
                  <a:pt x="0" y="0"/>
                </a:moveTo>
                <a:cubicBezTo>
                  <a:pt x="1095823" y="-168339"/>
                  <a:pt x="2556907" y="168215"/>
                  <a:pt x="3416300" y="0"/>
                </a:cubicBezTo>
                <a:cubicBezTo>
                  <a:pt x="3449458" y="661260"/>
                  <a:pt x="3337031" y="2522431"/>
                  <a:pt x="3416300" y="4621212"/>
                </a:cubicBezTo>
                <a:cubicBezTo>
                  <a:pt x="2187881" y="4622282"/>
                  <a:pt x="1363144" y="4748950"/>
                  <a:pt x="0" y="4621212"/>
                </a:cubicBezTo>
                <a:cubicBezTo>
                  <a:pt x="167165" y="4147544"/>
                  <a:pt x="-86969" y="2055741"/>
                  <a:pt x="0" y="0"/>
                </a:cubicBezTo>
                <a:close/>
              </a:path>
              <a:path extrusionOk="0" h="4621212" w="3416300">
                <a:moveTo>
                  <a:pt x="0" y="0"/>
                </a:moveTo>
                <a:cubicBezTo>
                  <a:pt x="1582678" y="-66684"/>
                  <a:pt x="2018917" y="167439"/>
                  <a:pt x="3416300" y="0"/>
                </a:cubicBezTo>
                <a:cubicBezTo>
                  <a:pt x="3266464" y="1631460"/>
                  <a:pt x="3416059" y="2833235"/>
                  <a:pt x="3416300" y="4621212"/>
                </a:cubicBezTo>
                <a:cubicBezTo>
                  <a:pt x="2427702" y="4639556"/>
                  <a:pt x="1104020" y="4498271"/>
                  <a:pt x="0" y="4621212"/>
                </a:cubicBezTo>
                <a:cubicBezTo>
                  <a:pt x="7752" y="2699192"/>
                  <a:pt x="-75823" y="497044"/>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موافقة مسبقة يمنحها صاحب الحساب للبنك، تسمح لجهة خارجية (مثل شركة الكهرباء أو المدرسة) بسحب الأموال من الحساب في موعد ثابت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بطاقة الخصم المباشر (Debit).</a:t>
            </a:r>
            <a:endParaRPr sz="3600">
              <a:solidFill>
                <a:srgbClr val="2C4B74"/>
              </a:solidFill>
            </a:endParaRPr>
          </a:p>
        </p:txBody>
      </p:sp>
      <p:sp>
        <p:nvSpPr>
          <p:cNvPr id="206" name="Google Shape;206;p28"/>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لا يتيح الدفع بالتقسيط. </a:t>
            </a:r>
            <a:endParaRPr/>
          </a:p>
          <a:p>
            <a:pPr indent="-228600" lvl="0" marL="228600" rtl="1" algn="r">
              <a:lnSpc>
                <a:spcPct val="90000"/>
              </a:lnSpc>
              <a:spcBef>
                <a:spcPts val="1000"/>
              </a:spcBef>
              <a:spcAft>
                <a:spcPts val="0"/>
              </a:spcAft>
              <a:buClr>
                <a:schemeClr val="dk1"/>
              </a:buClr>
              <a:buSzPts val="2800"/>
              <a:buChar char="•"/>
            </a:pPr>
            <a:r>
              <a:rPr lang="iw-IL"/>
              <a:t>قد تُفرض رسوم على الشحن أو السحب. </a:t>
            </a:r>
            <a:endParaRPr/>
          </a:p>
          <a:p>
            <a:pPr indent="-228600" lvl="0" marL="228600" rtl="1" algn="r">
              <a:lnSpc>
                <a:spcPct val="90000"/>
              </a:lnSpc>
              <a:spcBef>
                <a:spcPts val="1000"/>
              </a:spcBef>
              <a:spcAft>
                <a:spcPts val="0"/>
              </a:spcAft>
              <a:buClr>
                <a:schemeClr val="dk1"/>
              </a:buClr>
              <a:buSzPts val="2800"/>
              <a:buChar char="•"/>
            </a:pPr>
            <a:r>
              <a:rPr lang="iw-IL"/>
              <a:t>غير مناسب للمعاملات ذات المبلغ غير المعروف مسبقًا (مثل تعبئة الوقود). </a:t>
            </a:r>
            <a:endParaRPr/>
          </a:p>
          <a:p>
            <a:pPr indent="-228600" lvl="0" marL="228600" rtl="1" algn="r">
              <a:lnSpc>
                <a:spcPct val="90000"/>
              </a:lnSpc>
              <a:spcBef>
                <a:spcPts val="1000"/>
              </a:spcBef>
              <a:spcAft>
                <a:spcPts val="0"/>
              </a:spcAft>
              <a:buClr>
                <a:schemeClr val="dk1"/>
              </a:buClr>
              <a:buSzPts val="2800"/>
              <a:buChar char="•"/>
            </a:pPr>
            <a:r>
              <a:rPr lang="iw-IL"/>
              <a:t>لا يوفّر مزايا أو امتيازات الأندية الاستهلاكية. </a:t>
            </a:r>
            <a:endParaRPr/>
          </a:p>
          <a:p>
            <a:pPr indent="0" lvl="0" marL="0" rtl="1" algn="ctr">
              <a:lnSpc>
                <a:spcPct val="100000"/>
              </a:lnSpc>
              <a:spcBef>
                <a:spcPts val="1000"/>
              </a:spcBef>
              <a:spcAft>
                <a:spcPts val="0"/>
              </a:spcAft>
              <a:buClr>
                <a:schemeClr val="dk1"/>
              </a:buClr>
              <a:buSzPts val="2800"/>
              <a:buNone/>
            </a:pPr>
            <a:r>
              <a:t/>
            </a:r>
            <a:endParaRPr/>
          </a:p>
        </p:txBody>
      </p:sp>
      <p:sp>
        <p:nvSpPr>
          <p:cNvPr id="207" name="Google Shape;207;p28"/>
          <p:cNvSpPr/>
          <p:nvPr/>
        </p:nvSpPr>
        <p:spPr>
          <a:xfrm>
            <a:off x="4387849" y="1690688"/>
            <a:ext cx="3416300" cy="4621212"/>
          </a:xfrm>
          <a:custGeom>
            <a:rect b="b" l="l" r="r" t="t"/>
            <a:pathLst>
              <a:path extrusionOk="0" fill="none" h="4621212" w="3416300">
                <a:moveTo>
                  <a:pt x="0" y="0"/>
                </a:moveTo>
                <a:cubicBezTo>
                  <a:pt x="937198" y="25077"/>
                  <a:pt x="2837260" y="126102"/>
                  <a:pt x="3416300" y="0"/>
                </a:cubicBezTo>
                <a:cubicBezTo>
                  <a:pt x="3505737" y="671665"/>
                  <a:pt x="3469546" y="2721730"/>
                  <a:pt x="3416300" y="4621212"/>
                </a:cubicBezTo>
                <a:cubicBezTo>
                  <a:pt x="2385271" y="4644720"/>
                  <a:pt x="1420864" y="4534411"/>
                  <a:pt x="0" y="4621212"/>
                </a:cubicBezTo>
                <a:cubicBezTo>
                  <a:pt x="93885" y="3253716"/>
                  <a:pt x="120533" y="2236029"/>
                  <a:pt x="0" y="0"/>
                </a:cubicBezTo>
                <a:close/>
              </a:path>
              <a:path extrusionOk="0" h="4621212" w="3416300">
                <a:moveTo>
                  <a:pt x="0" y="0"/>
                </a:moveTo>
                <a:cubicBezTo>
                  <a:pt x="1549588" y="124831"/>
                  <a:pt x="3064228" y="-150837"/>
                  <a:pt x="3416300" y="0"/>
                </a:cubicBezTo>
                <a:cubicBezTo>
                  <a:pt x="3391990" y="1668739"/>
                  <a:pt x="3313823" y="3125993"/>
                  <a:pt x="3416300" y="4621212"/>
                </a:cubicBezTo>
                <a:cubicBezTo>
                  <a:pt x="2788372" y="4699369"/>
                  <a:pt x="387448" y="4570361"/>
                  <a:pt x="0" y="4621212"/>
                </a:cubicBezTo>
                <a:cubicBezTo>
                  <a:pt x="-99283" y="2339893"/>
                  <a:pt x="-69717" y="1259899"/>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يساعد على التحكم بالميزانية (لا يمكن إنفاق ما هو غير موجود).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بسيط وسهل الاستخدام.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وسيلة دفع موثقة.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لا حاجة لحمل النقود النقدية.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يمكن إلغاؤه. </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208" name="Google Shape;208;p28"/>
          <p:cNvSpPr/>
          <p:nvPr/>
        </p:nvSpPr>
        <p:spPr>
          <a:xfrm>
            <a:off x="425449" y="1690688"/>
            <a:ext cx="3416300" cy="4621212"/>
          </a:xfrm>
          <a:custGeom>
            <a:rect b="b" l="l" r="r" t="t"/>
            <a:pathLst>
              <a:path extrusionOk="0" fill="none" h="4621212" w="3416300">
                <a:moveTo>
                  <a:pt x="0" y="0"/>
                </a:moveTo>
                <a:cubicBezTo>
                  <a:pt x="1377515" y="26607"/>
                  <a:pt x="2630227" y="81323"/>
                  <a:pt x="3416300" y="0"/>
                </a:cubicBezTo>
                <a:cubicBezTo>
                  <a:pt x="3484711" y="2026321"/>
                  <a:pt x="3544996" y="3069819"/>
                  <a:pt x="3416300" y="4621212"/>
                </a:cubicBezTo>
                <a:cubicBezTo>
                  <a:pt x="2123074" y="4717959"/>
                  <a:pt x="1390404" y="4481081"/>
                  <a:pt x="0" y="4621212"/>
                </a:cubicBezTo>
                <a:cubicBezTo>
                  <a:pt x="-129967" y="3599026"/>
                  <a:pt x="-93877" y="666789"/>
                  <a:pt x="0" y="0"/>
                </a:cubicBezTo>
                <a:close/>
              </a:path>
              <a:path extrusionOk="0" h="4621212" w="3416300">
                <a:moveTo>
                  <a:pt x="0" y="0"/>
                </a:moveTo>
                <a:cubicBezTo>
                  <a:pt x="1296481" y="-47458"/>
                  <a:pt x="2508281" y="122721"/>
                  <a:pt x="3416300" y="0"/>
                </a:cubicBezTo>
                <a:cubicBezTo>
                  <a:pt x="3404372" y="1038357"/>
                  <a:pt x="3332679" y="2585456"/>
                  <a:pt x="3416300" y="4621212"/>
                </a:cubicBezTo>
                <a:cubicBezTo>
                  <a:pt x="2384791" y="4527629"/>
                  <a:pt x="1562854" y="4721748"/>
                  <a:pt x="0" y="4621212"/>
                </a:cubicBezTo>
                <a:cubicBezTo>
                  <a:pt x="-128951" y="2739640"/>
                  <a:pt x="-151564" y="1926666"/>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lang="iw-IL" sz="2800">
                <a:solidFill>
                  <a:schemeClr val="dk1"/>
                </a:solidFill>
                <a:latin typeface="Arial"/>
                <a:ea typeface="Arial"/>
                <a:cs typeface="Arial"/>
                <a:sym typeface="Arial"/>
              </a:rPr>
              <a:t>.</a:t>
            </a:r>
            <a:r>
              <a:rPr b="1" lang="iw-IL" sz="2800">
                <a:solidFill>
                  <a:schemeClr val="dk1"/>
                </a:solidFill>
                <a:latin typeface="Arial"/>
                <a:ea typeface="Arial"/>
                <a:cs typeface="Arial"/>
                <a:sym typeface="Arial"/>
              </a:rPr>
              <a:t> 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خصم فوري للمبلغ من الحساب الجاري في البنك (حساب الشيكات) باستخدام بطاقة ممغنطة.</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ديبيت</a:t>
            </a:r>
            <a:r>
              <a:rPr b="1" lang="iw-IL" sz="3600">
                <a:solidFill>
                  <a:srgbClr val="2C4B74"/>
                </a:solidFill>
              </a:rPr>
              <a:t> (بطاقة الخصم المباشر).</a:t>
            </a:r>
            <a:endParaRPr sz="3600">
              <a:solidFill>
                <a:srgbClr val="2C4B74"/>
              </a:solidFill>
            </a:endParaRPr>
          </a:p>
        </p:txBody>
      </p:sp>
      <p:sp>
        <p:nvSpPr>
          <p:cNvPr id="215" name="Google Shape;215;p29"/>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sz="1800">
              <a:solidFill>
                <a:srgbClr val="FFFFFF"/>
              </a:solidFill>
              <a:latin typeface="Calibri"/>
              <a:ea typeface="Calibri"/>
              <a:cs typeface="Calibri"/>
              <a:sym typeface="Calibri"/>
            </a:endParaRPr>
          </a:p>
        </p:txBody>
      </p:sp>
      <p:sp>
        <p:nvSpPr>
          <p:cNvPr id="216" name="Google Shape;216;p29"/>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600">
                <a:solidFill>
                  <a:schemeClr val="lt1"/>
                </a:solidFill>
                <a:latin typeface="Arial"/>
                <a:ea typeface="Arial"/>
                <a:cs typeface="Arial"/>
                <a:sym typeface="Arial"/>
              </a:rPr>
              <a:t>اضغط هنا</a:t>
            </a:r>
            <a:endParaRPr sz="1600">
              <a:solidFill>
                <a:schemeClr val="lt1"/>
              </a:solidFill>
              <a:latin typeface="Arial"/>
              <a:ea typeface="Arial"/>
              <a:cs typeface="Arial"/>
              <a:sym typeface="Arial"/>
            </a:endParaRPr>
          </a:p>
        </p:txBody>
      </p:sp>
      <p:pic>
        <p:nvPicPr>
          <p:cNvPr id="217" name="Google Shape;217;p29"/>
          <p:cNvPicPr preferRelativeResize="0"/>
          <p:nvPr/>
        </p:nvPicPr>
        <p:blipFill rotWithShape="1">
          <a:blip r:embed="rId4">
            <a:alphaModFix/>
          </a:blip>
          <a:srcRect b="29629" l="13750" r="38021" t="15185"/>
          <a:stretch/>
        </p:blipFill>
        <p:spPr>
          <a:xfrm>
            <a:off x="3155950" y="1690688"/>
            <a:ext cx="5880100" cy="3784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بطاقة ائتمان.</a:t>
            </a:r>
            <a:endParaRPr sz="3600">
              <a:solidFill>
                <a:srgbClr val="2C4B74"/>
              </a:solidFill>
            </a:endParaRPr>
          </a:p>
        </p:txBody>
      </p:sp>
      <p:sp>
        <p:nvSpPr>
          <p:cNvPr id="223" name="Google Shape;223;p30"/>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خطر الإفراط في الإنفاق. </a:t>
            </a:r>
            <a:endParaRPr/>
          </a:p>
          <a:p>
            <a:pPr indent="-228600" lvl="0" marL="228600" rtl="1" algn="r">
              <a:lnSpc>
                <a:spcPct val="90000"/>
              </a:lnSpc>
              <a:spcBef>
                <a:spcPts val="1000"/>
              </a:spcBef>
              <a:spcAft>
                <a:spcPts val="0"/>
              </a:spcAft>
              <a:buClr>
                <a:schemeClr val="dk1"/>
              </a:buClr>
              <a:buSzPts val="2800"/>
              <a:buChar char="•"/>
            </a:pPr>
            <a:r>
              <a:rPr lang="iw-IL"/>
              <a:t>ضعف الإحساس بإخراج المال. </a:t>
            </a:r>
            <a:endParaRPr/>
          </a:p>
          <a:p>
            <a:pPr indent="-228600" lvl="0" marL="228600" rtl="1" algn="r">
              <a:lnSpc>
                <a:spcPct val="90000"/>
              </a:lnSpc>
              <a:spcBef>
                <a:spcPts val="1000"/>
              </a:spcBef>
              <a:spcAft>
                <a:spcPts val="0"/>
              </a:spcAft>
              <a:buClr>
                <a:schemeClr val="dk1"/>
              </a:buClr>
              <a:buSzPts val="2800"/>
              <a:buChar char="•"/>
            </a:pPr>
            <a:r>
              <a:rPr lang="iw-IL"/>
              <a:t>دفع رسوم وعمولات. </a:t>
            </a:r>
            <a:endParaRPr/>
          </a:p>
          <a:p>
            <a:pPr indent="0" lvl="0" marL="0" rtl="1" algn="ctr">
              <a:lnSpc>
                <a:spcPct val="100000"/>
              </a:lnSpc>
              <a:spcBef>
                <a:spcPts val="1000"/>
              </a:spcBef>
              <a:spcAft>
                <a:spcPts val="0"/>
              </a:spcAft>
              <a:buClr>
                <a:schemeClr val="dk1"/>
              </a:buClr>
              <a:buSzPts val="2800"/>
              <a:buNone/>
            </a:pPr>
            <a:r>
              <a:t/>
            </a:r>
            <a:endParaRPr/>
          </a:p>
        </p:txBody>
      </p:sp>
      <p:sp>
        <p:nvSpPr>
          <p:cNvPr id="224" name="Google Shape;224;p30"/>
          <p:cNvSpPr/>
          <p:nvPr/>
        </p:nvSpPr>
        <p:spPr>
          <a:xfrm>
            <a:off x="4387849" y="1690688"/>
            <a:ext cx="3416300" cy="4621212"/>
          </a:xfrm>
          <a:custGeom>
            <a:rect b="b" l="l" r="r" t="t"/>
            <a:pathLst>
              <a:path extrusionOk="0" fill="none" h="4621212" w="3416300">
                <a:moveTo>
                  <a:pt x="0" y="0"/>
                </a:moveTo>
                <a:cubicBezTo>
                  <a:pt x="1002797" y="-32156"/>
                  <a:pt x="1746218" y="63090"/>
                  <a:pt x="3416300" y="0"/>
                </a:cubicBezTo>
                <a:cubicBezTo>
                  <a:pt x="3441450" y="2182526"/>
                  <a:pt x="3321940" y="3795347"/>
                  <a:pt x="3416300" y="4621212"/>
                </a:cubicBezTo>
                <a:cubicBezTo>
                  <a:pt x="1747787" y="4556314"/>
                  <a:pt x="541868" y="4777331"/>
                  <a:pt x="0" y="4621212"/>
                </a:cubicBezTo>
                <a:cubicBezTo>
                  <a:pt x="144828" y="2430926"/>
                  <a:pt x="-162778" y="754207"/>
                  <a:pt x="0" y="0"/>
                </a:cubicBezTo>
                <a:close/>
              </a:path>
              <a:path extrusionOk="0" h="4621212" w="3416300">
                <a:moveTo>
                  <a:pt x="0" y="0"/>
                </a:moveTo>
                <a:cubicBezTo>
                  <a:pt x="698242" y="-87206"/>
                  <a:pt x="2166282" y="103000"/>
                  <a:pt x="3416300" y="0"/>
                </a:cubicBezTo>
                <a:cubicBezTo>
                  <a:pt x="3351758" y="1429732"/>
                  <a:pt x="3259487" y="2935413"/>
                  <a:pt x="3416300" y="4621212"/>
                </a:cubicBezTo>
                <a:cubicBezTo>
                  <a:pt x="2721998" y="4777323"/>
                  <a:pt x="741083" y="4774176"/>
                  <a:pt x="0" y="4621212"/>
                </a:cubicBezTo>
                <a:cubicBezTo>
                  <a:pt x="48866" y="3678506"/>
                  <a:pt x="123220" y="190427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lang="iw-IL" sz="2400">
                <a:solidFill>
                  <a:schemeClr val="dk1"/>
                </a:solidFill>
                <a:latin typeface="Arial"/>
                <a:ea typeface="Arial"/>
                <a:cs typeface="Arial"/>
                <a:sym typeface="Arial"/>
              </a:rPr>
              <a:t>ايجابيات</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متاح وسهل الاستخدام.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إمكانية الدفع بالتقسيط.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محمي بموجب قوانين حماية المستهلك.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إمكانية تجميع مزايا وامتيازات الأندية الاستهلاكية.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جميع المدفوعات مركزة وموثقة. </a:t>
            </a:r>
            <a:endParaRPr/>
          </a:p>
          <a:p>
            <a:pPr indent="0" lvl="0" marL="0" marR="0" rtl="1" algn="ctr">
              <a:lnSpc>
                <a:spcPct val="100000"/>
              </a:lnSpc>
              <a:spcBef>
                <a:spcPts val="100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225" name="Google Shape;225;p30"/>
          <p:cNvSpPr/>
          <p:nvPr/>
        </p:nvSpPr>
        <p:spPr>
          <a:xfrm>
            <a:off x="425449" y="1690688"/>
            <a:ext cx="3416300" cy="4621212"/>
          </a:xfrm>
          <a:custGeom>
            <a:rect b="b" l="l" r="r" t="t"/>
            <a:pathLst>
              <a:path extrusionOk="0" fill="none" h="4621212" w="3416300">
                <a:moveTo>
                  <a:pt x="0" y="0"/>
                </a:moveTo>
                <a:cubicBezTo>
                  <a:pt x="1557966" y="6784"/>
                  <a:pt x="3024865" y="148599"/>
                  <a:pt x="3416300" y="0"/>
                </a:cubicBezTo>
                <a:cubicBezTo>
                  <a:pt x="3507350" y="1787316"/>
                  <a:pt x="3418825" y="3726099"/>
                  <a:pt x="3416300" y="4621212"/>
                </a:cubicBezTo>
                <a:cubicBezTo>
                  <a:pt x="2907061" y="4764496"/>
                  <a:pt x="1375010" y="4785491"/>
                  <a:pt x="0" y="4621212"/>
                </a:cubicBezTo>
                <a:cubicBezTo>
                  <a:pt x="-79098" y="3039863"/>
                  <a:pt x="-161992" y="824028"/>
                  <a:pt x="0" y="0"/>
                </a:cubicBezTo>
                <a:close/>
              </a:path>
              <a:path extrusionOk="0" h="4621212" w="3416300">
                <a:moveTo>
                  <a:pt x="0" y="0"/>
                </a:moveTo>
                <a:cubicBezTo>
                  <a:pt x="1225873" y="31858"/>
                  <a:pt x="1906522" y="118380"/>
                  <a:pt x="3416300" y="0"/>
                </a:cubicBezTo>
                <a:cubicBezTo>
                  <a:pt x="3315045" y="996206"/>
                  <a:pt x="3250782" y="3587321"/>
                  <a:pt x="3416300" y="4621212"/>
                </a:cubicBezTo>
                <a:cubicBezTo>
                  <a:pt x="2869693" y="4757961"/>
                  <a:pt x="1147539" y="4654166"/>
                  <a:pt x="0" y="4621212"/>
                </a:cubicBezTo>
                <a:cubicBezTo>
                  <a:pt x="38537" y="3279257"/>
                  <a:pt x="70582" y="1872334"/>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قرض قصير الأجل يقدمه البنك أو شركة بطاقات الائتمان، ويتم خصم المبلغ في موعد ثابت ومحدد.</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بطاقة ائتمان.</a:t>
            </a:r>
            <a:endParaRPr sz="3600">
              <a:solidFill>
                <a:srgbClr val="2C4B74"/>
              </a:solidFill>
            </a:endParaRPr>
          </a:p>
        </p:txBody>
      </p:sp>
      <p:sp>
        <p:nvSpPr>
          <p:cNvPr id="232" name="Google Shape;232;p31"/>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sz="1800">
              <a:solidFill>
                <a:srgbClr val="FFFFFF"/>
              </a:solidFill>
              <a:latin typeface="Calibri"/>
              <a:ea typeface="Calibri"/>
              <a:cs typeface="Calibri"/>
              <a:sym typeface="Calibri"/>
            </a:endParaRPr>
          </a:p>
        </p:txBody>
      </p:sp>
      <p:sp>
        <p:nvSpPr>
          <p:cNvPr id="233" name="Google Shape;233;p31"/>
          <p:cNvSpPr txBox="1"/>
          <p:nvPr/>
        </p:nvSpPr>
        <p:spPr>
          <a:xfrm rot="-1551381">
            <a:off x="10563865" y="5534894"/>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600">
                <a:solidFill>
                  <a:schemeClr val="lt1"/>
                </a:solidFill>
                <a:latin typeface="Arial"/>
                <a:ea typeface="Arial"/>
                <a:cs typeface="Arial"/>
                <a:sym typeface="Arial"/>
              </a:rPr>
              <a:t>اضغط هنا</a:t>
            </a:r>
            <a:endParaRPr sz="1600">
              <a:solidFill>
                <a:schemeClr val="lt1"/>
              </a:solidFill>
              <a:latin typeface="Arial"/>
              <a:ea typeface="Arial"/>
              <a:cs typeface="Arial"/>
              <a:sym typeface="Arial"/>
            </a:endParaRPr>
          </a:p>
        </p:txBody>
      </p:sp>
      <p:pic>
        <p:nvPicPr>
          <p:cNvPr id="234" name="Google Shape;234;p31"/>
          <p:cNvPicPr preferRelativeResize="0"/>
          <p:nvPr/>
        </p:nvPicPr>
        <p:blipFill rotWithShape="1">
          <a:blip r:embed="rId4">
            <a:alphaModFix/>
          </a:blip>
          <a:srcRect b="9074" l="28749" r="4271" t="13333"/>
          <a:stretch/>
        </p:blipFill>
        <p:spPr>
          <a:xfrm>
            <a:off x="2841253" y="1690688"/>
            <a:ext cx="6509493" cy="4241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بطاقة الائتمان – نقاط أساسية ومهمة.</a:t>
            </a:r>
            <a:endParaRPr sz="3600">
              <a:solidFill>
                <a:srgbClr val="2C4B74"/>
              </a:solidFill>
            </a:endParaRPr>
          </a:p>
        </p:txBody>
      </p:sp>
      <p:sp>
        <p:nvSpPr>
          <p:cNvPr id="241" name="Google Shape;241;p32"/>
          <p:cNvSpPr txBox="1"/>
          <p:nvPr>
            <p:ph idx="2" type="body"/>
          </p:nvPr>
        </p:nvSpPr>
        <p:spPr>
          <a:xfrm>
            <a:off x="6096000" y="1690688"/>
            <a:ext cx="5803900" cy="4379912"/>
          </a:xfrm>
          <a:prstGeom prst="rect">
            <a:avLst/>
          </a:prstGeom>
          <a:noFill/>
          <a:ln>
            <a:noFill/>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مفهوم حدّ الائتمان:</a:t>
            </a:r>
            <a:br>
              <a:rPr lang="iw-IL"/>
            </a:br>
            <a:r>
              <a:rPr b="1" lang="iw-IL"/>
              <a:t>حدّ الائتمان</a:t>
            </a:r>
            <a:r>
              <a:rPr lang="iw-IL"/>
              <a:t> هو «السقف» الذي يسمح لنا البنك بالإنفاق ضمنه كل شهر.</a:t>
            </a:r>
            <a:endParaRPr/>
          </a:p>
        </p:txBody>
      </p:sp>
      <p:pic>
        <p:nvPicPr>
          <p:cNvPr descr="إجمالي حدّ الائتمان: 10,000 شيكل.&#10;3,000 شيكل محجوزة (مستغلة) فورًا.&#10;7,000 شيكل متاحة للاستخدام." id="242" name="Google Shape;242;p32"/>
          <p:cNvPicPr preferRelativeResize="0"/>
          <p:nvPr/>
        </p:nvPicPr>
        <p:blipFill rotWithShape="1">
          <a:blip r:embed="rId3">
            <a:alphaModFix/>
          </a:blip>
          <a:srcRect b="50612" l="0" r="50000" t="32229"/>
          <a:stretch/>
        </p:blipFill>
        <p:spPr>
          <a:xfrm>
            <a:off x="431866" y="3429000"/>
            <a:ext cx="11067012" cy="21214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بطاقة الائتمان – التقسيط العادي مقابل الدفع بنظام "كريديت".</a:t>
            </a:r>
            <a:endParaRPr sz="3600">
              <a:solidFill>
                <a:srgbClr val="2C4B74"/>
              </a:solidFill>
            </a:endParaRPr>
          </a:p>
        </p:txBody>
      </p:sp>
      <p:sp>
        <p:nvSpPr>
          <p:cNvPr id="249" name="Google Shape;249;p33"/>
          <p:cNvSpPr txBox="1"/>
          <p:nvPr>
            <p:ph idx="2" type="body"/>
          </p:nvPr>
        </p:nvSpPr>
        <p:spPr>
          <a:xfrm>
            <a:off x="1411941" y="1550988"/>
            <a:ext cx="9028439" cy="620712"/>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chemeClr val="dk1"/>
              </a:buClr>
              <a:buSzPts val="2800"/>
              <a:buNone/>
            </a:pPr>
            <a:r>
              <a:rPr b="1" lang="iw-IL"/>
              <a:t>الفرق بين التقسيط العادي دون فائدة وبين الدفع بنظام "كريديت" (مع فائدة):</a:t>
            </a:r>
            <a:endParaRPr/>
          </a:p>
          <a:p>
            <a:pPr indent="0" lvl="0" marL="0" rtl="1" algn="r">
              <a:lnSpc>
                <a:spcPct val="100000"/>
              </a:lnSpc>
              <a:spcBef>
                <a:spcPts val="1000"/>
              </a:spcBef>
              <a:spcAft>
                <a:spcPts val="0"/>
              </a:spcAft>
              <a:buClr>
                <a:schemeClr val="dk1"/>
              </a:buClr>
              <a:buSzPts val="2800"/>
              <a:buNone/>
            </a:pPr>
            <a:r>
              <a:t/>
            </a:r>
            <a:endParaRPr b="1"/>
          </a:p>
        </p:txBody>
      </p:sp>
      <p:sp>
        <p:nvSpPr>
          <p:cNvPr id="250" name="Google Shape;250;p33"/>
          <p:cNvSpPr/>
          <p:nvPr/>
        </p:nvSpPr>
        <p:spPr>
          <a:xfrm>
            <a:off x="6534148" y="2390775"/>
            <a:ext cx="5378451" cy="2498725"/>
          </a:xfrm>
          <a:custGeom>
            <a:rect b="b" l="l" r="r" t="t"/>
            <a:pathLst>
              <a:path extrusionOk="0" fill="none" h="2498725" w="5378451">
                <a:moveTo>
                  <a:pt x="0" y="0"/>
                </a:moveTo>
                <a:cubicBezTo>
                  <a:pt x="996138" y="-98501"/>
                  <a:pt x="3770157" y="-19663"/>
                  <a:pt x="5378451" y="0"/>
                </a:cubicBezTo>
                <a:cubicBezTo>
                  <a:pt x="5319337" y="684418"/>
                  <a:pt x="5315113" y="2232360"/>
                  <a:pt x="5378451" y="2498725"/>
                </a:cubicBezTo>
                <a:cubicBezTo>
                  <a:pt x="4569116" y="2400232"/>
                  <a:pt x="2613596" y="2649342"/>
                  <a:pt x="0" y="2498725"/>
                </a:cubicBezTo>
                <a:cubicBezTo>
                  <a:pt x="-152592" y="1256136"/>
                  <a:pt x="51767" y="917732"/>
                  <a:pt x="0" y="0"/>
                </a:cubicBezTo>
                <a:close/>
              </a:path>
              <a:path extrusionOk="0" h="2498725" w="5378451">
                <a:moveTo>
                  <a:pt x="0" y="0"/>
                </a:moveTo>
                <a:cubicBezTo>
                  <a:pt x="1488158" y="-160275"/>
                  <a:pt x="4590682" y="64852"/>
                  <a:pt x="5378451" y="0"/>
                </a:cubicBezTo>
                <a:cubicBezTo>
                  <a:pt x="5294923" y="422040"/>
                  <a:pt x="5398724" y="1943932"/>
                  <a:pt x="5378451" y="2498725"/>
                </a:cubicBezTo>
                <a:cubicBezTo>
                  <a:pt x="3560683" y="2492592"/>
                  <a:pt x="1057554" y="2532189"/>
                  <a:pt x="0" y="2498725"/>
                </a:cubicBezTo>
                <a:cubicBezTo>
                  <a:pt x="64858" y="2209852"/>
                  <a:pt x="98245" y="544022"/>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400"/>
              <a:buFont typeface="Arial"/>
              <a:buNone/>
            </a:pPr>
            <a:r>
              <a:rPr b="1" lang="iw-IL" sz="2400">
                <a:solidFill>
                  <a:schemeClr val="dk1"/>
                </a:solidFill>
                <a:latin typeface="Arial"/>
                <a:ea typeface="Arial"/>
                <a:cs typeface="Arial"/>
                <a:sym typeface="Arial"/>
              </a:rPr>
              <a:t>التقسيط العادي (دون فائدة):</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يتم تقسيم قيمة الصفقة إلى عدة دفعات متساوية.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لا يتغير السعر النهائي للمنتج.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التاجر هو الذي يتحمّل انتظار الحصول على أمواله. </a:t>
            </a:r>
            <a:endParaRPr/>
          </a:p>
        </p:txBody>
      </p:sp>
      <p:sp>
        <p:nvSpPr>
          <p:cNvPr id="251" name="Google Shape;251;p33"/>
          <p:cNvSpPr/>
          <p:nvPr/>
        </p:nvSpPr>
        <p:spPr>
          <a:xfrm>
            <a:off x="279402" y="2390775"/>
            <a:ext cx="5378451" cy="2498725"/>
          </a:xfrm>
          <a:custGeom>
            <a:rect b="b" l="l" r="r" t="t"/>
            <a:pathLst>
              <a:path extrusionOk="0" fill="none" h="2498725" w="5378451">
                <a:moveTo>
                  <a:pt x="0" y="0"/>
                </a:moveTo>
                <a:cubicBezTo>
                  <a:pt x="1571695" y="147984"/>
                  <a:pt x="3866036" y="-138472"/>
                  <a:pt x="5378451" y="0"/>
                </a:cubicBezTo>
                <a:cubicBezTo>
                  <a:pt x="5301403" y="637323"/>
                  <a:pt x="5405917" y="2097015"/>
                  <a:pt x="5378451" y="2498725"/>
                </a:cubicBezTo>
                <a:cubicBezTo>
                  <a:pt x="4148801" y="2485238"/>
                  <a:pt x="2133229" y="2381249"/>
                  <a:pt x="0" y="2498725"/>
                </a:cubicBezTo>
                <a:cubicBezTo>
                  <a:pt x="60851" y="1883809"/>
                  <a:pt x="-1948" y="392213"/>
                  <a:pt x="0" y="0"/>
                </a:cubicBezTo>
                <a:close/>
              </a:path>
              <a:path extrusionOk="0" h="2498725" w="5378451">
                <a:moveTo>
                  <a:pt x="0" y="0"/>
                </a:moveTo>
                <a:cubicBezTo>
                  <a:pt x="2160553" y="14846"/>
                  <a:pt x="4125373" y="-5891"/>
                  <a:pt x="5378451" y="0"/>
                </a:cubicBezTo>
                <a:cubicBezTo>
                  <a:pt x="5470537" y="1042923"/>
                  <a:pt x="5482458" y="1361136"/>
                  <a:pt x="5378451" y="2498725"/>
                </a:cubicBezTo>
                <a:cubicBezTo>
                  <a:pt x="4487687" y="2375501"/>
                  <a:pt x="1168279" y="2372525"/>
                  <a:pt x="0" y="2498725"/>
                </a:cubicBezTo>
                <a:cubicBezTo>
                  <a:pt x="92896" y="2028619"/>
                  <a:pt x="166553" y="382383"/>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400"/>
              <a:buFont typeface="Arial"/>
              <a:buNone/>
            </a:pPr>
            <a:r>
              <a:rPr b="1" lang="iw-IL" sz="2400">
                <a:solidFill>
                  <a:schemeClr val="dk1"/>
                </a:solidFill>
                <a:latin typeface="Arial"/>
                <a:ea typeface="Arial"/>
                <a:cs typeface="Arial"/>
                <a:sym typeface="Arial"/>
              </a:rPr>
              <a:t>الدفع بنظام "كريديت" (مع فائدة):</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تقوم شركة بطاقة الائتمان بمنح المشتري قرضًا. </a:t>
            </a:r>
            <a:endParaRPr/>
          </a:p>
          <a:p>
            <a:pPr indent="-228600" lvl="0" marL="228600" marR="0" rtl="1" algn="r">
              <a:lnSpc>
                <a:spcPct val="90000"/>
              </a:lnSpc>
              <a:spcBef>
                <a:spcPts val="1000"/>
              </a:spcBef>
              <a:spcAft>
                <a:spcPts val="0"/>
              </a:spcAft>
              <a:buClr>
                <a:schemeClr val="dk1"/>
              </a:buClr>
              <a:buSzPts val="2400"/>
              <a:buFont typeface="Arial"/>
              <a:buChar char="•"/>
            </a:pPr>
            <a:r>
              <a:rPr lang="iw-IL" sz="2400">
                <a:solidFill>
                  <a:schemeClr val="dk1"/>
                </a:solidFill>
                <a:latin typeface="Arial"/>
                <a:ea typeface="Arial"/>
                <a:cs typeface="Arial"/>
                <a:sym typeface="Arial"/>
              </a:rPr>
              <a:t>يمكن اختيار عدد الدفعات. </a:t>
            </a:r>
            <a:endParaRPr/>
          </a:p>
          <a:p>
            <a:pPr indent="-228600" lvl="0" marL="228600" marR="0" rtl="1" algn="r">
              <a:lnSpc>
                <a:spcPct val="90000"/>
              </a:lnSpc>
              <a:spcBef>
                <a:spcPts val="1000"/>
              </a:spcBef>
              <a:spcAft>
                <a:spcPts val="0"/>
              </a:spcAft>
              <a:buClr>
                <a:schemeClr val="dk1"/>
              </a:buClr>
              <a:buSzPts val="2400"/>
              <a:buFont typeface="Arial"/>
              <a:buChar char="•"/>
            </a:pPr>
            <a:r>
              <a:rPr b="1" lang="iw-IL" sz="2400">
                <a:solidFill>
                  <a:schemeClr val="dk1"/>
                </a:solidFill>
                <a:latin typeface="Arial"/>
                <a:ea typeface="Arial"/>
                <a:cs typeface="Arial"/>
                <a:sym typeface="Arial"/>
              </a:rPr>
              <a:t>التكلفة:</a:t>
            </a:r>
            <a:r>
              <a:rPr lang="iw-IL" sz="2400">
                <a:solidFill>
                  <a:schemeClr val="dk1"/>
                </a:solidFill>
                <a:latin typeface="Arial"/>
                <a:ea typeface="Arial"/>
                <a:cs typeface="Arial"/>
                <a:sym typeface="Arial"/>
              </a:rPr>
              <a:t> تُضاف فائدة إلى كل دفعة (وهي ثمن استخدام المال). </a:t>
            </a:r>
            <a:endParaRPr/>
          </a:p>
          <a:p>
            <a:pPr indent="0" lvl="0" marL="0" marR="0" rtl="1" algn="ctr">
              <a:lnSpc>
                <a:spcPct val="100000"/>
              </a:lnSpc>
              <a:spcBef>
                <a:spcPts val="100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252" name="Google Shape;252;p33"/>
          <p:cNvSpPr txBox="1"/>
          <p:nvPr/>
        </p:nvSpPr>
        <p:spPr>
          <a:xfrm>
            <a:off x="1834660" y="5307012"/>
            <a:ext cx="6744564" cy="1325563"/>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marR="0" rtl="1" algn="r">
              <a:lnSpc>
                <a:spcPct val="90000"/>
              </a:lnSpc>
              <a:spcBef>
                <a:spcPts val="0"/>
              </a:spcBef>
              <a:spcAft>
                <a:spcPts val="0"/>
              </a:spcAft>
              <a:buClr>
                <a:schemeClr val="dk1"/>
              </a:buClr>
              <a:buSzPct val="100000"/>
              <a:buFont typeface="Arial"/>
              <a:buNone/>
            </a:pPr>
            <a:r>
              <a:rPr b="1" lang="iw-IL" sz="2800">
                <a:solidFill>
                  <a:schemeClr val="dk1"/>
                </a:solidFill>
                <a:latin typeface="Arial"/>
                <a:ea typeface="Arial"/>
                <a:cs typeface="Arial"/>
                <a:sym typeface="Arial"/>
              </a:rPr>
              <a:t>متى يتم الشراء بنظام "كريديت"؟</a:t>
            </a:r>
            <a:endParaRPr/>
          </a:p>
          <a:p>
            <a:pPr indent="-228600" lvl="0" marL="228600" marR="0" rtl="1" algn="r">
              <a:lnSpc>
                <a:spcPct val="90000"/>
              </a:lnSpc>
              <a:spcBef>
                <a:spcPts val="1000"/>
              </a:spcBef>
              <a:spcAft>
                <a:spcPts val="0"/>
              </a:spcAft>
              <a:buClr>
                <a:schemeClr val="dk1"/>
              </a:buClr>
              <a:buSzPct val="100000"/>
              <a:buFont typeface="Arial"/>
              <a:buChar char="•"/>
            </a:pPr>
            <a:r>
              <a:rPr lang="iw-IL" sz="2800">
                <a:solidFill>
                  <a:schemeClr val="dk1"/>
                </a:solidFill>
                <a:latin typeface="Arial"/>
                <a:ea typeface="Arial"/>
                <a:cs typeface="Arial"/>
                <a:sym typeface="Arial"/>
              </a:rPr>
              <a:t>غالبًا عندما لا يوافق المتجر على التقسيط العادي. </a:t>
            </a:r>
            <a:endParaRPr/>
          </a:p>
          <a:p>
            <a:pPr indent="-228600" lvl="0" marL="228600" marR="0" rtl="1" algn="r">
              <a:lnSpc>
                <a:spcPct val="90000"/>
              </a:lnSpc>
              <a:spcBef>
                <a:spcPts val="1000"/>
              </a:spcBef>
              <a:spcAft>
                <a:spcPts val="0"/>
              </a:spcAft>
              <a:buClr>
                <a:schemeClr val="dk1"/>
              </a:buClr>
              <a:buSzPct val="100000"/>
              <a:buFont typeface="Arial"/>
              <a:buChar char="•"/>
            </a:pPr>
            <a:r>
              <a:rPr lang="iw-IL" sz="2800">
                <a:solidFill>
                  <a:schemeClr val="dk1"/>
                </a:solidFill>
                <a:latin typeface="Arial"/>
                <a:ea typeface="Arial"/>
                <a:cs typeface="Arial"/>
                <a:sym typeface="Arial"/>
              </a:rPr>
              <a:t>تُعد هذه الطريقة </a:t>
            </a:r>
            <a:r>
              <a:rPr b="1" lang="iw-IL" sz="2800">
                <a:solidFill>
                  <a:schemeClr val="dk1"/>
                </a:solidFill>
                <a:latin typeface="Arial"/>
                <a:ea typeface="Arial"/>
                <a:cs typeface="Arial"/>
                <a:sym typeface="Arial"/>
              </a:rPr>
              <a:t>الأكثر تكلفة للشراء</a:t>
            </a:r>
            <a:r>
              <a:rPr lang="iw-IL" sz="2800">
                <a:solidFill>
                  <a:schemeClr val="dk1"/>
                </a:solidFill>
                <a:latin typeface="Arial"/>
                <a:ea typeface="Arial"/>
                <a:cs typeface="Arial"/>
                <a:sym typeface="Arial"/>
              </a:rPr>
              <a:t>.</a:t>
            </a:r>
            <a:endParaRPr/>
          </a:p>
          <a:p>
            <a:pPr indent="0" lvl="0" marL="0" marR="0" rtl="1" algn="ctr">
              <a:lnSpc>
                <a:spcPct val="90000"/>
              </a:lnSpc>
              <a:spcBef>
                <a:spcPts val="1000"/>
              </a:spcBef>
              <a:spcAft>
                <a:spcPts val="0"/>
              </a:spcAft>
              <a:buClr>
                <a:schemeClr val="dk1"/>
              </a:buClr>
              <a:buSzPct val="100000"/>
              <a:buFont typeface="Arial"/>
              <a:buNone/>
            </a:pPr>
            <a:r>
              <a:t/>
            </a:r>
            <a:endParaRPr b="1" sz="2800">
              <a:solidFill>
                <a:srgbClr val="FF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المحفظة الرقمية.</a:t>
            </a:r>
            <a:endParaRPr sz="3600">
              <a:solidFill>
                <a:srgbClr val="2C4B74"/>
              </a:solidFill>
            </a:endParaRPr>
          </a:p>
        </p:txBody>
      </p:sp>
      <p:sp>
        <p:nvSpPr>
          <p:cNvPr id="258" name="Google Shape;258;p34"/>
          <p:cNvSpPr txBox="1"/>
          <p:nvPr>
            <p:ph idx="2" type="body"/>
          </p:nvPr>
        </p:nvSpPr>
        <p:spPr>
          <a:xfrm>
            <a:off x="8483600" y="1690688"/>
            <a:ext cx="3416300" cy="3694112"/>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الاعتماد على بطارية الجهاز. </a:t>
            </a:r>
            <a:endParaRPr/>
          </a:p>
          <a:p>
            <a:pPr indent="-228600" lvl="0" marL="228600" rtl="1" algn="r">
              <a:lnSpc>
                <a:spcPct val="90000"/>
              </a:lnSpc>
              <a:spcBef>
                <a:spcPts val="1000"/>
              </a:spcBef>
              <a:spcAft>
                <a:spcPts val="0"/>
              </a:spcAft>
              <a:buClr>
                <a:schemeClr val="dk1"/>
              </a:buClr>
              <a:buSzPts val="2800"/>
              <a:buChar char="•"/>
            </a:pPr>
            <a:r>
              <a:rPr lang="iw-IL"/>
              <a:t>تعرّض المعلومات لخطر الكشف أو السرقة. </a:t>
            </a:r>
            <a:endParaRPr/>
          </a:p>
          <a:p>
            <a:pPr indent="-228600" lvl="0" marL="228600" rtl="1" algn="r">
              <a:lnSpc>
                <a:spcPct val="90000"/>
              </a:lnSpc>
              <a:spcBef>
                <a:spcPts val="1000"/>
              </a:spcBef>
              <a:spcAft>
                <a:spcPts val="0"/>
              </a:spcAft>
              <a:buClr>
                <a:schemeClr val="dk1"/>
              </a:buClr>
              <a:buSzPts val="2800"/>
              <a:buChar char="•"/>
            </a:pPr>
            <a:r>
              <a:rPr lang="iw-IL"/>
              <a:t>خطر الإنفاق غير المنضبط. </a:t>
            </a:r>
            <a:endParaRPr/>
          </a:p>
          <a:p>
            <a:pPr indent="0" lvl="0" marL="0" rtl="1" algn="ctr">
              <a:lnSpc>
                <a:spcPct val="100000"/>
              </a:lnSpc>
              <a:spcBef>
                <a:spcPts val="1000"/>
              </a:spcBef>
              <a:spcAft>
                <a:spcPts val="0"/>
              </a:spcAft>
              <a:buClr>
                <a:schemeClr val="dk1"/>
              </a:buClr>
              <a:buSzPts val="2800"/>
              <a:buNone/>
            </a:pPr>
            <a:r>
              <a:t/>
            </a:r>
            <a:endParaRPr/>
          </a:p>
        </p:txBody>
      </p:sp>
      <p:sp>
        <p:nvSpPr>
          <p:cNvPr id="259" name="Google Shape;259;p34"/>
          <p:cNvSpPr/>
          <p:nvPr/>
        </p:nvSpPr>
        <p:spPr>
          <a:xfrm>
            <a:off x="425449" y="1690688"/>
            <a:ext cx="3416300" cy="3694112"/>
          </a:xfrm>
          <a:custGeom>
            <a:rect b="b" l="l" r="r" t="t"/>
            <a:pathLst>
              <a:path extrusionOk="0" fill="none" h="3694112" w="3416300">
                <a:moveTo>
                  <a:pt x="0" y="0"/>
                </a:moveTo>
                <a:cubicBezTo>
                  <a:pt x="778039" y="-84088"/>
                  <a:pt x="2163836" y="-115922"/>
                  <a:pt x="3416300" y="0"/>
                </a:cubicBezTo>
                <a:cubicBezTo>
                  <a:pt x="3275233" y="1007316"/>
                  <a:pt x="3281934" y="2209039"/>
                  <a:pt x="3416300" y="3694112"/>
                </a:cubicBezTo>
                <a:cubicBezTo>
                  <a:pt x="1723121" y="3648186"/>
                  <a:pt x="1687990" y="3576862"/>
                  <a:pt x="0" y="3694112"/>
                </a:cubicBezTo>
                <a:cubicBezTo>
                  <a:pt x="112030" y="2006189"/>
                  <a:pt x="-129921" y="1133061"/>
                  <a:pt x="0" y="0"/>
                </a:cubicBezTo>
                <a:close/>
              </a:path>
              <a:path extrusionOk="0" h="3694112" w="3416300">
                <a:moveTo>
                  <a:pt x="0" y="0"/>
                </a:moveTo>
                <a:cubicBezTo>
                  <a:pt x="1189551" y="48260"/>
                  <a:pt x="2904263" y="25992"/>
                  <a:pt x="3416300" y="0"/>
                </a:cubicBezTo>
                <a:cubicBezTo>
                  <a:pt x="3515130" y="996990"/>
                  <a:pt x="3254401" y="2306056"/>
                  <a:pt x="3416300" y="3694112"/>
                </a:cubicBezTo>
                <a:cubicBezTo>
                  <a:pt x="1818898" y="3662164"/>
                  <a:pt x="357561" y="3717014"/>
                  <a:pt x="0" y="3694112"/>
                </a:cubicBezTo>
                <a:cubicBezTo>
                  <a:pt x="113262" y="3274525"/>
                  <a:pt x="121807" y="1308634"/>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استخدام تقنية </a:t>
            </a:r>
            <a:r>
              <a:rPr b="1" lang="iw-IL" sz="2800">
                <a:solidFill>
                  <a:schemeClr val="dk1"/>
                </a:solidFill>
                <a:latin typeface="Arial"/>
                <a:ea typeface="Arial"/>
                <a:cs typeface="Arial"/>
                <a:sym typeface="Arial"/>
              </a:rPr>
              <a:t>NFC</a:t>
            </a:r>
            <a:r>
              <a:rPr lang="iw-IL" sz="2800">
                <a:solidFill>
                  <a:schemeClr val="dk1"/>
                </a:solidFill>
                <a:latin typeface="Arial"/>
                <a:ea typeface="Arial"/>
                <a:cs typeface="Arial"/>
                <a:sym typeface="Arial"/>
              </a:rPr>
              <a:t> لنقل بيانات بطاقة الائتمان المشفّرة من الهاتف المحمول إلى جهاز الدفع.</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260" name="Google Shape;260;p34"/>
          <p:cNvSpPr/>
          <p:nvPr/>
        </p:nvSpPr>
        <p:spPr>
          <a:xfrm>
            <a:off x="4387849" y="1690688"/>
            <a:ext cx="3416300" cy="3694112"/>
          </a:xfrm>
          <a:custGeom>
            <a:rect b="b" l="l" r="r" t="t"/>
            <a:pathLst>
              <a:path extrusionOk="0" fill="none" h="3694112" w="3416300">
                <a:moveTo>
                  <a:pt x="0" y="0"/>
                </a:moveTo>
                <a:cubicBezTo>
                  <a:pt x="793498" y="-109175"/>
                  <a:pt x="2734832" y="-48220"/>
                  <a:pt x="3416300" y="0"/>
                </a:cubicBezTo>
                <a:cubicBezTo>
                  <a:pt x="3311901" y="403473"/>
                  <a:pt x="3427802" y="3270465"/>
                  <a:pt x="3416300" y="3694112"/>
                </a:cubicBezTo>
                <a:cubicBezTo>
                  <a:pt x="2094898" y="3661290"/>
                  <a:pt x="475309" y="3669552"/>
                  <a:pt x="0" y="3694112"/>
                </a:cubicBezTo>
                <a:cubicBezTo>
                  <a:pt x="-141869" y="1882667"/>
                  <a:pt x="-147724" y="1825871"/>
                  <a:pt x="0" y="0"/>
                </a:cubicBezTo>
                <a:close/>
              </a:path>
              <a:path extrusionOk="0" h="3694112" w="3416300">
                <a:moveTo>
                  <a:pt x="0" y="0"/>
                </a:moveTo>
                <a:cubicBezTo>
                  <a:pt x="562697" y="56275"/>
                  <a:pt x="2009771" y="-36696"/>
                  <a:pt x="3416300" y="0"/>
                </a:cubicBezTo>
                <a:cubicBezTo>
                  <a:pt x="3266449" y="1507664"/>
                  <a:pt x="3383262" y="2184633"/>
                  <a:pt x="3416300" y="3694112"/>
                </a:cubicBezTo>
                <a:cubicBezTo>
                  <a:pt x="2807932" y="3634658"/>
                  <a:pt x="454083" y="3718207"/>
                  <a:pt x="0" y="3694112"/>
                </a:cubicBezTo>
                <a:cubicBezTo>
                  <a:pt x="-22238" y="3067420"/>
                  <a:pt x="-143762" y="1048389"/>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سريع وسهل الاستخدام.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يتضمن وسائل حماية بيومترية (بصمة الإصبع أو التعرّف على الوجه).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لا حاجة إلى حمل محفظة مادية. </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pic>
        <p:nvPicPr>
          <p:cNvPr id="261" name="Google Shape;261;p34"/>
          <p:cNvPicPr preferRelativeResize="0"/>
          <p:nvPr/>
        </p:nvPicPr>
        <p:blipFill rotWithShape="1">
          <a:blip r:embed="rId3">
            <a:alphaModFix/>
          </a:blip>
          <a:srcRect b="31481" l="7178" r="69243" t="36173"/>
          <a:stretch/>
        </p:blipFill>
        <p:spPr>
          <a:xfrm>
            <a:off x="6718299" y="5046663"/>
            <a:ext cx="2171700" cy="1663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المحفظة الرقمية.</a:t>
            </a:r>
            <a:endParaRPr sz="3600">
              <a:solidFill>
                <a:srgbClr val="2C4B74"/>
              </a:solidFill>
            </a:endParaRPr>
          </a:p>
        </p:txBody>
      </p:sp>
      <p:sp>
        <p:nvSpPr>
          <p:cNvPr id="268" name="Google Shape;268;p35"/>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sz="1800">
              <a:solidFill>
                <a:srgbClr val="FFFFFF"/>
              </a:solidFill>
              <a:latin typeface="Calibri"/>
              <a:ea typeface="Calibri"/>
              <a:cs typeface="Calibri"/>
              <a:sym typeface="Calibri"/>
            </a:endParaRPr>
          </a:p>
        </p:txBody>
      </p:sp>
      <p:sp>
        <p:nvSpPr>
          <p:cNvPr id="269" name="Google Shape;269;p35"/>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iw-IL" sz="1600">
                <a:solidFill>
                  <a:schemeClr val="lt1"/>
                </a:solidFill>
                <a:latin typeface="Arial"/>
                <a:ea typeface="Arial"/>
                <a:cs typeface="Arial"/>
                <a:sym typeface="Arial"/>
              </a:rPr>
              <a:t>اضغط هنا</a:t>
            </a:r>
            <a:endParaRPr sz="1600">
              <a:solidFill>
                <a:schemeClr val="lt1"/>
              </a:solidFill>
              <a:latin typeface="Arial"/>
              <a:ea typeface="Arial"/>
              <a:cs typeface="Arial"/>
              <a:sym typeface="Arial"/>
            </a:endParaRPr>
          </a:p>
        </p:txBody>
      </p:sp>
      <p:pic>
        <p:nvPicPr>
          <p:cNvPr id="270" name="Google Shape;270;p35"/>
          <p:cNvPicPr preferRelativeResize="0"/>
          <p:nvPr/>
        </p:nvPicPr>
        <p:blipFill rotWithShape="1">
          <a:blip r:embed="rId4">
            <a:alphaModFix/>
          </a:blip>
          <a:srcRect b="10549" l="28542" r="5911" t="30556"/>
          <a:stretch/>
        </p:blipFill>
        <p:spPr>
          <a:xfrm>
            <a:off x="2775134" y="1636644"/>
            <a:ext cx="6641732" cy="335678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التطبيقات الرقميةBit / PayBox)   )</a:t>
            </a:r>
            <a:endParaRPr sz="3600">
              <a:solidFill>
                <a:srgbClr val="2C4B74"/>
              </a:solidFill>
            </a:endParaRPr>
          </a:p>
        </p:txBody>
      </p:sp>
      <p:sp>
        <p:nvSpPr>
          <p:cNvPr id="276" name="Google Shape;276;p36"/>
          <p:cNvSpPr txBox="1"/>
          <p:nvPr>
            <p:ph idx="2" type="body"/>
          </p:nvPr>
        </p:nvSpPr>
        <p:spPr>
          <a:xfrm>
            <a:off x="8483600" y="1690688"/>
            <a:ext cx="3416300" cy="3694112"/>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المخاطر:</a:t>
            </a:r>
            <a:endParaRPr/>
          </a:p>
          <a:p>
            <a:pPr indent="-228600" lvl="0" marL="228600" rtl="1" algn="r">
              <a:lnSpc>
                <a:spcPct val="90000"/>
              </a:lnSpc>
              <a:spcBef>
                <a:spcPts val="1000"/>
              </a:spcBef>
              <a:spcAft>
                <a:spcPts val="0"/>
              </a:spcAft>
              <a:buClr>
                <a:schemeClr val="dk1"/>
              </a:buClr>
              <a:buSzPts val="2800"/>
              <a:buChar char="•"/>
            </a:pPr>
            <a:r>
              <a:rPr lang="iw-IL"/>
              <a:t>خطر الوقوع في أخطاء عند إدخال البيانات. </a:t>
            </a:r>
            <a:endParaRPr/>
          </a:p>
          <a:p>
            <a:pPr indent="-228600" lvl="0" marL="228600" rtl="1" algn="r">
              <a:lnSpc>
                <a:spcPct val="90000"/>
              </a:lnSpc>
              <a:spcBef>
                <a:spcPts val="1000"/>
              </a:spcBef>
              <a:spcAft>
                <a:spcPts val="0"/>
              </a:spcAft>
              <a:buClr>
                <a:schemeClr val="dk1"/>
              </a:buClr>
              <a:buSzPts val="2800"/>
              <a:buChar char="•"/>
            </a:pPr>
            <a:r>
              <a:rPr lang="iw-IL"/>
              <a:t>إنفاق غير مُراقب أو غير منضبط. </a:t>
            </a:r>
            <a:endParaRPr/>
          </a:p>
          <a:p>
            <a:pPr indent="-228600" lvl="0" marL="228600" rtl="1" algn="r">
              <a:lnSpc>
                <a:spcPct val="90000"/>
              </a:lnSpc>
              <a:spcBef>
                <a:spcPts val="1000"/>
              </a:spcBef>
              <a:spcAft>
                <a:spcPts val="0"/>
              </a:spcAft>
              <a:buClr>
                <a:schemeClr val="dk1"/>
              </a:buClr>
              <a:buSzPts val="2800"/>
              <a:buChar char="•"/>
            </a:pPr>
            <a:r>
              <a:rPr lang="iw-IL"/>
              <a:t>رسوم وعمولات. </a:t>
            </a:r>
            <a:endParaRPr/>
          </a:p>
          <a:p>
            <a:pPr indent="-228600" lvl="0" marL="228600" rtl="1" algn="r">
              <a:lnSpc>
                <a:spcPct val="90000"/>
              </a:lnSpc>
              <a:spcBef>
                <a:spcPts val="1000"/>
              </a:spcBef>
              <a:spcAft>
                <a:spcPts val="0"/>
              </a:spcAft>
              <a:buClr>
                <a:schemeClr val="dk1"/>
              </a:buClr>
              <a:buSzPts val="2800"/>
              <a:buChar char="•"/>
            </a:pPr>
            <a:r>
              <a:rPr lang="iw-IL"/>
              <a:t>الخشية من سرقة الهاتف. </a:t>
            </a:r>
            <a:endParaRPr/>
          </a:p>
          <a:p>
            <a:pPr indent="0" lvl="0" marL="0" rtl="1" algn="ctr">
              <a:lnSpc>
                <a:spcPct val="100000"/>
              </a:lnSpc>
              <a:spcBef>
                <a:spcPts val="1000"/>
              </a:spcBef>
              <a:spcAft>
                <a:spcPts val="0"/>
              </a:spcAft>
              <a:buClr>
                <a:schemeClr val="dk1"/>
              </a:buClr>
              <a:buSzPts val="2800"/>
              <a:buNone/>
            </a:pPr>
            <a:r>
              <a:t/>
            </a:r>
            <a:endParaRPr/>
          </a:p>
        </p:txBody>
      </p:sp>
      <p:sp>
        <p:nvSpPr>
          <p:cNvPr id="277" name="Google Shape;277;p36"/>
          <p:cNvSpPr/>
          <p:nvPr/>
        </p:nvSpPr>
        <p:spPr>
          <a:xfrm>
            <a:off x="4387849" y="1690688"/>
            <a:ext cx="3416300" cy="3694112"/>
          </a:xfrm>
          <a:custGeom>
            <a:rect b="b" l="l" r="r" t="t"/>
            <a:pathLst>
              <a:path extrusionOk="0" fill="none" h="3694112" w="3416300">
                <a:moveTo>
                  <a:pt x="0" y="0"/>
                </a:moveTo>
                <a:cubicBezTo>
                  <a:pt x="793498" y="-109175"/>
                  <a:pt x="2734832" y="-48220"/>
                  <a:pt x="3416300" y="0"/>
                </a:cubicBezTo>
                <a:cubicBezTo>
                  <a:pt x="3311901" y="403473"/>
                  <a:pt x="3427802" y="3270465"/>
                  <a:pt x="3416300" y="3694112"/>
                </a:cubicBezTo>
                <a:cubicBezTo>
                  <a:pt x="2094898" y="3661290"/>
                  <a:pt x="475309" y="3669552"/>
                  <a:pt x="0" y="3694112"/>
                </a:cubicBezTo>
                <a:cubicBezTo>
                  <a:pt x="-141869" y="1882667"/>
                  <a:pt x="-147724" y="1825871"/>
                  <a:pt x="0" y="0"/>
                </a:cubicBezTo>
                <a:close/>
              </a:path>
              <a:path extrusionOk="0" h="3694112" w="3416300">
                <a:moveTo>
                  <a:pt x="0" y="0"/>
                </a:moveTo>
                <a:cubicBezTo>
                  <a:pt x="562697" y="56275"/>
                  <a:pt x="2009771" y="-36696"/>
                  <a:pt x="3416300" y="0"/>
                </a:cubicBezTo>
                <a:cubicBezTo>
                  <a:pt x="3266449" y="1507664"/>
                  <a:pt x="3383262" y="2184633"/>
                  <a:pt x="3416300" y="3694112"/>
                </a:cubicBezTo>
                <a:cubicBezTo>
                  <a:pt x="2807932" y="3634658"/>
                  <a:pt x="454083" y="3718207"/>
                  <a:pt x="0" y="3694112"/>
                </a:cubicBezTo>
                <a:cubicBezTo>
                  <a:pt x="-22238" y="3067420"/>
                  <a:pt x="-143762" y="1048389"/>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ايجابيات</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تحويل مباشر للأموال من شخص إلى شخص.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توثيق كامل لجميع العمليات.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إمكانية جمع الأموال بشكل جماعي. </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
        <p:nvSpPr>
          <p:cNvPr id="278" name="Google Shape;278;p36"/>
          <p:cNvSpPr/>
          <p:nvPr/>
        </p:nvSpPr>
        <p:spPr>
          <a:xfrm>
            <a:off x="425449" y="1690688"/>
            <a:ext cx="3416300" cy="3694112"/>
          </a:xfrm>
          <a:custGeom>
            <a:rect b="b" l="l" r="r" t="t"/>
            <a:pathLst>
              <a:path extrusionOk="0" fill="none" h="3694112" w="3416300">
                <a:moveTo>
                  <a:pt x="0" y="0"/>
                </a:moveTo>
                <a:cubicBezTo>
                  <a:pt x="778039" y="-84088"/>
                  <a:pt x="2163836" y="-115922"/>
                  <a:pt x="3416300" y="0"/>
                </a:cubicBezTo>
                <a:cubicBezTo>
                  <a:pt x="3275233" y="1007316"/>
                  <a:pt x="3281934" y="2209039"/>
                  <a:pt x="3416300" y="3694112"/>
                </a:cubicBezTo>
                <a:cubicBezTo>
                  <a:pt x="1723121" y="3648186"/>
                  <a:pt x="1687990" y="3576862"/>
                  <a:pt x="0" y="3694112"/>
                </a:cubicBezTo>
                <a:cubicBezTo>
                  <a:pt x="112030" y="2006189"/>
                  <a:pt x="-129921" y="1133061"/>
                  <a:pt x="0" y="0"/>
                </a:cubicBezTo>
                <a:close/>
              </a:path>
              <a:path extrusionOk="0" h="3694112" w="3416300">
                <a:moveTo>
                  <a:pt x="0" y="0"/>
                </a:moveTo>
                <a:cubicBezTo>
                  <a:pt x="1189551" y="48260"/>
                  <a:pt x="2904263" y="25992"/>
                  <a:pt x="3416300" y="0"/>
                </a:cubicBezTo>
                <a:cubicBezTo>
                  <a:pt x="3515130" y="996990"/>
                  <a:pt x="3254401" y="2306056"/>
                  <a:pt x="3416300" y="3694112"/>
                </a:cubicBezTo>
                <a:cubicBezTo>
                  <a:pt x="1818898" y="3662164"/>
                  <a:pt x="357561" y="3717014"/>
                  <a:pt x="0" y="3694112"/>
                </a:cubicBezTo>
                <a:cubicBezTo>
                  <a:pt x="113262" y="3274525"/>
                  <a:pt x="121807" y="1308634"/>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الآلية التقنية:</a:t>
            </a:r>
            <a:br>
              <a:rPr lang="iw-IL" sz="2800">
                <a:solidFill>
                  <a:schemeClr val="dk1"/>
                </a:solidFill>
                <a:latin typeface="Arial"/>
                <a:ea typeface="Arial"/>
                <a:cs typeface="Arial"/>
                <a:sym typeface="Arial"/>
              </a:rPr>
            </a:br>
            <a:r>
              <a:rPr lang="iw-IL" sz="2800">
                <a:solidFill>
                  <a:schemeClr val="dk1"/>
                </a:solidFill>
                <a:latin typeface="Arial"/>
                <a:ea typeface="Arial"/>
                <a:cs typeface="Arial"/>
                <a:sym typeface="Arial"/>
              </a:rPr>
              <a:t>أمر رقمي لتحويل الأموال من حساب إلى حساب.</a:t>
            </a:r>
            <a:endParaRPr/>
          </a:p>
          <a:p>
            <a:pPr indent="0" lvl="0" marL="0" marR="0" rtl="1" algn="ctr">
              <a:lnSpc>
                <a:spcPct val="10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فعالية "مفترق القرارات".</a:t>
            </a:r>
            <a:endParaRPr sz="3600">
              <a:solidFill>
                <a:srgbClr val="2C4B74"/>
              </a:solidFill>
            </a:endParaRPr>
          </a:p>
        </p:txBody>
      </p:sp>
      <p:sp>
        <p:nvSpPr>
          <p:cNvPr id="285" name="Google Shape;285;p37"/>
          <p:cNvSpPr txBox="1"/>
          <p:nvPr>
            <p:ph idx="2" type="body"/>
          </p:nvPr>
        </p:nvSpPr>
        <p:spPr>
          <a:xfrm>
            <a:off x="304800" y="1690688"/>
            <a:ext cx="11595100" cy="1535112"/>
          </a:xfrm>
          <a:prstGeom prst="rect">
            <a:avLst/>
          </a:prstGeom>
          <a:noFill/>
          <a:ln>
            <a:noFill/>
          </a:ln>
        </p:spPr>
        <p:txBody>
          <a:bodyPr anchorCtr="0" anchor="t" bIns="45700" lIns="91425" spcFirstLastPara="1" rIns="91425" wrap="square" tIns="45700">
            <a:noAutofit/>
          </a:bodyPr>
          <a:lstStyle/>
          <a:p>
            <a:pPr indent="-228600" lvl="0" marL="228600" rtl="1" algn="ctr">
              <a:lnSpc>
                <a:spcPct val="90000"/>
              </a:lnSpc>
              <a:spcBef>
                <a:spcPts val="0"/>
              </a:spcBef>
              <a:spcAft>
                <a:spcPts val="0"/>
              </a:spcAft>
              <a:buClr>
                <a:schemeClr val="dk1"/>
              </a:buClr>
              <a:buSzPts val="2800"/>
              <a:buNone/>
            </a:pPr>
            <a:r>
              <a:rPr b="1" lang="iw-IL"/>
              <a:t>سنتدرّب على اختيار وسيلة الدفع المثلى.</a:t>
            </a:r>
            <a:endParaRPr/>
          </a:p>
          <a:p>
            <a:pPr indent="-228600" lvl="0" marL="228600" rtl="1" algn="r">
              <a:lnSpc>
                <a:spcPct val="90000"/>
              </a:lnSpc>
              <a:spcBef>
                <a:spcPts val="1000"/>
              </a:spcBef>
              <a:spcAft>
                <a:spcPts val="0"/>
              </a:spcAft>
              <a:buClr>
                <a:schemeClr val="dk1"/>
              </a:buClr>
              <a:buSzPts val="2800"/>
              <a:buNone/>
            </a:pPr>
            <a:r>
              <a:rPr lang="iw-IL"/>
              <a:t>سيتم تقسيم الصف إلى مجموعات، وستحصل كل مجموعة على </a:t>
            </a:r>
            <a:r>
              <a:rPr b="1" lang="iw-IL"/>
              <a:t>مجموعة من السيناريوهات</a:t>
            </a:r>
            <a:r>
              <a:rPr lang="iw-IL"/>
              <a:t>، ثم تقوم بتحديد </a:t>
            </a:r>
            <a:r>
              <a:rPr b="1" lang="iw-IL"/>
              <a:t>وسيلة الدفع الأنسب</a:t>
            </a:r>
            <a:r>
              <a:rPr lang="iw-IL"/>
              <a:t> لكل حالة مع تبرير اختيارها.</a:t>
            </a:r>
            <a:endParaRPr/>
          </a:p>
        </p:txBody>
      </p:sp>
      <p:sp>
        <p:nvSpPr>
          <p:cNvPr id="286" name="Google Shape;286;p37"/>
          <p:cNvSpPr/>
          <p:nvPr/>
        </p:nvSpPr>
        <p:spPr>
          <a:xfrm>
            <a:off x="6413500" y="3225800"/>
            <a:ext cx="3416300" cy="3060700"/>
          </a:xfrm>
          <a:custGeom>
            <a:rect b="b" l="l" r="r" t="t"/>
            <a:pathLst>
              <a:path extrusionOk="0" fill="none" h="3060700" w="3416300">
                <a:moveTo>
                  <a:pt x="0" y="0"/>
                </a:moveTo>
                <a:cubicBezTo>
                  <a:pt x="1360802" y="-33775"/>
                  <a:pt x="2586838" y="138873"/>
                  <a:pt x="3416300" y="0"/>
                </a:cubicBezTo>
                <a:cubicBezTo>
                  <a:pt x="3342529" y="1399104"/>
                  <a:pt x="3260417" y="1552118"/>
                  <a:pt x="3416300" y="3060700"/>
                </a:cubicBezTo>
                <a:cubicBezTo>
                  <a:pt x="2658935" y="2923370"/>
                  <a:pt x="658861" y="2922844"/>
                  <a:pt x="0" y="3060700"/>
                </a:cubicBezTo>
                <a:cubicBezTo>
                  <a:pt x="152408" y="2296120"/>
                  <a:pt x="73868" y="1011498"/>
                  <a:pt x="0" y="0"/>
                </a:cubicBezTo>
                <a:close/>
              </a:path>
              <a:path extrusionOk="0" h="3060700" w="3416300">
                <a:moveTo>
                  <a:pt x="0" y="0"/>
                </a:moveTo>
                <a:cubicBezTo>
                  <a:pt x="1626376" y="-101487"/>
                  <a:pt x="2390604" y="-162162"/>
                  <a:pt x="3416300" y="0"/>
                </a:cubicBezTo>
                <a:cubicBezTo>
                  <a:pt x="3477013" y="568007"/>
                  <a:pt x="3355228" y="1761350"/>
                  <a:pt x="3416300" y="3060700"/>
                </a:cubicBezTo>
                <a:cubicBezTo>
                  <a:pt x="1719338" y="3110765"/>
                  <a:pt x="813350" y="2902251"/>
                  <a:pt x="0" y="3060700"/>
                </a:cubicBezTo>
                <a:cubicBezTo>
                  <a:pt x="-24452" y="1772207"/>
                  <a:pt x="-67663" y="1199294"/>
                  <a:pt x="0" y="0"/>
                </a:cubicBezTo>
                <a:close/>
              </a:path>
            </a:pathLst>
          </a:custGeom>
          <a:solidFill>
            <a:srgbClr val="FFFFCC"/>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marR="0" rtl="1" algn="r">
              <a:lnSpc>
                <a:spcPct val="90000"/>
              </a:lnSpc>
              <a:spcBef>
                <a:spcPts val="0"/>
              </a:spcBef>
              <a:spcAft>
                <a:spcPts val="0"/>
              </a:spcAft>
              <a:buClr>
                <a:schemeClr val="dk1"/>
              </a:buClr>
              <a:buSzPts val="2800"/>
              <a:buFont typeface="Arial"/>
              <a:buChar char="•"/>
            </a:pPr>
            <a:r>
              <a:rPr b="1" lang="iw-IL" sz="2800">
                <a:solidFill>
                  <a:schemeClr val="dk1"/>
                </a:solidFill>
                <a:latin typeface="Arial"/>
                <a:ea typeface="Arial"/>
                <a:cs typeface="Arial"/>
                <a:sym typeface="Arial"/>
              </a:rPr>
              <a:t>تبرير نفسي</a:t>
            </a:r>
            <a:r>
              <a:rPr lang="iw-IL" sz="2800">
                <a:solidFill>
                  <a:schemeClr val="dk1"/>
                </a:solidFill>
                <a:latin typeface="Arial"/>
                <a:ea typeface="Arial"/>
                <a:cs typeface="Arial"/>
                <a:sym typeface="Arial"/>
              </a:rPr>
              <a:t>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ألم الدفع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الثقة الاجتماعية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الحاجة مقابل الرغبة </a:t>
            </a:r>
            <a:endParaRPr/>
          </a:p>
        </p:txBody>
      </p:sp>
      <p:sp>
        <p:nvSpPr>
          <p:cNvPr id="287" name="Google Shape;287;p37"/>
          <p:cNvSpPr/>
          <p:nvPr/>
        </p:nvSpPr>
        <p:spPr>
          <a:xfrm>
            <a:off x="1651000" y="3041651"/>
            <a:ext cx="3416300" cy="3060700"/>
          </a:xfrm>
          <a:custGeom>
            <a:rect b="b" l="l" r="r" t="t"/>
            <a:pathLst>
              <a:path extrusionOk="0" fill="none" h="3060700" w="3416300">
                <a:moveTo>
                  <a:pt x="0" y="0"/>
                </a:moveTo>
                <a:cubicBezTo>
                  <a:pt x="793498" y="-109175"/>
                  <a:pt x="2734832" y="-48220"/>
                  <a:pt x="3416300" y="0"/>
                </a:cubicBezTo>
                <a:cubicBezTo>
                  <a:pt x="3311901" y="839397"/>
                  <a:pt x="3427802" y="1840284"/>
                  <a:pt x="3416300" y="3060700"/>
                </a:cubicBezTo>
                <a:cubicBezTo>
                  <a:pt x="2094898" y="3027878"/>
                  <a:pt x="475309" y="3036140"/>
                  <a:pt x="0" y="3060700"/>
                </a:cubicBezTo>
                <a:cubicBezTo>
                  <a:pt x="-141869" y="2002534"/>
                  <a:pt x="-147724" y="1078948"/>
                  <a:pt x="0" y="0"/>
                </a:cubicBezTo>
                <a:close/>
              </a:path>
              <a:path extrusionOk="0" h="3060700" w="3416300">
                <a:moveTo>
                  <a:pt x="0" y="0"/>
                </a:moveTo>
                <a:cubicBezTo>
                  <a:pt x="562697" y="56275"/>
                  <a:pt x="2009771" y="-36696"/>
                  <a:pt x="3416300" y="0"/>
                </a:cubicBezTo>
                <a:cubicBezTo>
                  <a:pt x="3266449" y="524523"/>
                  <a:pt x="3383262" y="2713107"/>
                  <a:pt x="3416300" y="3060700"/>
                </a:cubicBezTo>
                <a:cubicBezTo>
                  <a:pt x="2807932" y="3001246"/>
                  <a:pt x="454083" y="3084795"/>
                  <a:pt x="0" y="3060700"/>
                </a:cubicBezTo>
                <a:cubicBezTo>
                  <a:pt x="-22238" y="2610725"/>
                  <a:pt x="-143762" y="1264809"/>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chemeClr val="dk1"/>
              </a:buClr>
              <a:buSzPts val="2800"/>
              <a:buFont typeface="Arial"/>
              <a:buNone/>
            </a:pPr>
            <a:r>
              <a:rPr b="1" lang="iw-IL" sz="2800">
                <a:solidFill>
                  <a:schemeClr val="dk1"/>
                </a:solidFill>
                <a:latin typeface="Arial"/>
                <a:ea typeface="Arial"/>
                <a:cs typeface="Arial"/>
                <a:sym typeface="Arial"/>
              </a:rPr>
              <a:t>تبرير اقتصادي – تقني</a:t>
            </a:r>
            <a:r>
              <a:rPr lang="iw-IL" sz="2800">
                <a:solidFill>
                  <a:schemeClr val="dk1"/>
                </a:solidFill>
                <a:latin typeface="Arial"/>
                <a:ea typeface="Arial"/>
                <a:cs typeface="Arial"/>
                <a:sym typeface="Arial"/>
              </a:rPr>
              <a:t>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الفائدة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الرسوم والعمولات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الأمان </a:t>
            </a:r>
            <a:endParaRPr/>
          </a:p>
          <a:p>
            <a:pPr indent="-228600" lvl="0" marL="228600" marR="0" rtl="1" algn="r">
              <a:lnSpc>
                <a:spcPct val="90000"/>
              </a:lnSpc>
              <a:spcBef>
                <a:spcPts val="1000"/>
              </a:spcBef>
              <a:spcAft>
                <a:spcPts val="0"/>
              </a:spcAft>
              <a:buClr>
                <a:schemeClr val="dk1"/>
              </a:buClr>
              <a:buSzPts val="2800"/>
              <a:buFont typeface="Arial"/>
              <a:buChar char="•"/>
            </a:pPr>
            <a:r>
              <a:rPr lang="iw-IL" sz="2800">
                <a:solidFill>
                  <a:schemeClr val="dk1"/>
                </a:solidFill>
                <a:latin typeface="Arial"/>
                <a:ea typeface="Arial"/>
                <a:cs typeface="Arial"/>
                <a:sym typeface="Arial"/>
              </a:rPr>
              <a:t>حدّ الائتمان </a:t>
            </a:r>
            <a:endParaRPr/>
          </a:p>
          <a:p>
            <a:pPr indent="0" lvl="0" marL="0" marR="0" rtl="1" algn="r">
              <a:lnSpc>
                <a:spcPct val="90000"/>
              </a:lnSpc>
              <a:spcBef>
                <a:spcPts val="1000"/>
              </a:spcBef>
              <a:spcAft>
                <a:spcPts val="0"/>
              </a:spcAft>
              <a:buClr>
                <a:schemeClr val="dk1"/>
              </a:buClr>
              <a:buSzPts val="2800"/>
              <a:buFont typeface="Arial"/>
              <a:buNone/>
            </a:pPr>
            <a:r>
              <a:t/>
            </a:r>
            <a:endParaRPr sz="2800">
              <a:solidFill>
                <a:schemeClr val="dk1"/>
              </a:solidFill>
              <a:latin typeface="Arial"/>
              <a:ea typeface="Arial"/>
              <a:cs typeface="Arial"/>
              <a:sym typeface="Arial"/>
            </a:endParaRPr>
          </a:p>
        </p:txBody>
      </p:sp>
      <p:pic>
        <p:nvPicPr>
          <p:cNvPr descr="علامة استفهام كبيرة:" id="288" name="Google Shape;288;p37"/>
          <p:cNvPicPr preferRelativeResize="0"/>
          <p:nvPr/>
        </p:nvPicPr>
        <p:blipFill rotWithShape="1">
          <a:blip r:embed="rId3">
            <a:alphaModFix/>
          </a:blip>
          <a:srcRect b="27163" l="73592" r="10874" t="33139"/>
          <a:stretch/>
        </p:blipFill>
        <p:spPr>
          <a:xfrm>
            <a:off x="5029993" y="3428104"/>
            <a:ext cx="2132013" cy="30647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أسئلة للنقاش.</a:t>
            </a:r>
            <a:endParaRPr sz="3600">
              <a:solidFill>
                <a:srgbClr val="2C4B74"/>
              </a:solidFill>
            </a:endParaRPr>
          </a:p>
        </p:txBody>
      </p:sp>
      <p:sp>
        <p:nvSpPr>
          <p:cNvPr id="295" name="Google Shape;295;p38"/>
          <p:cNvSpPr txBox="1"/>
          <p:nvPr>
            <p:ph idx="2" type="body"/>
          </p:nvPr>
        </p:nvSpPr>
        <p:spPr>
          <a:xfrm>
            <a:off x="508000" y="1912145"/>
            <a:ext cx="6705600" cy="3706812"/>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b="1" lang="iw-IL"/>
              <a:t>تخيّلوا وضعًا تنهار فيه شبكة الإنترنت العالمية لمدة شهر كامل.</a:t>
            </a:r>
            <a:endParaRPr/>
          </a:p>
          <a:p>
            <a:pPr indent="-228600" lvl="0" marL="228600" rtl="1" algn="r">
              <a:lnSpc>
                <a:spcPct val="90000"/>
              </a:lnSpc>
              <a:spcBef>
                <a:spcPts val="1000"/>
              </a:spcBef>
              <a:spcAft>
                <a:spcPts val="0"/>
              </a:spcAft>
              <a:buClr>
                <a:schemeClr val="dk1"/>
              </a:buClr>
              <a:buSzPts val="2800"/>
              <a:buFont typeface="Arial"/>
              <a:buChar char="•"/>
            </a:pPr>
            <a:r>
              <a:rPr lang="iw-IL"/>
              <a:t>أيّ وسائل الدفع ستصبح الأكثر قيمة وأهمية؟ </a:t>
            </a:r>
            <a:endParaRPr/>
          </a:p>
          <a:p>
            <a:pPr indent="-50800" lvl="0" marL="228600" rtl="1" algn="r">
              <a:lnSpc>
                <a:spcPct val="90000"/>
              </a:lnSpc>
              <a:spcBef>
                <a:spcPts val="1000"/>
              </a:spcBef>
              <a:spcAft>
                <a:spcPts val="0"/>
              </a:spcAft>
              <a:buClr>
                <a:schemeClr val="dk1"/>
              </a:buClr>
              <a:buSzPts val="2800"/>
              <a:buFont typeface="Arial"/>
              <a:buNone/>
            </a:pPr>
            <a:r>
              <a:t/>
            </a:r>
            <a:endParaRPr/>
          </a:p>
          <a:p>
            <a:pPr indent="-228600" lvl="0" marL="228600" rtl="1" algn="r">
              <a:lnSpc>
                <a:spcPct val="90000"/>
              </a:lnSpc>
              <a:spcBef>
                <a:spcPts val="1000"/>
              </a:spcBef>
              <a:spcAft>
                <a:spcPts val="0"/>
              </a:spcAft>
              <a:buClr>
                <a:schemeClr val="dk1"/>
              </a:buClr>
              <a:buSzPts val="2800"/>
              <a:buFont typeface="Arial"/>
              <a:buChar char="•"/>
            </a:pPr>
            <a:r>
              <a:rPr lang="iw-IL"/>
              <a:t>أيّ وسائل الدفع ستفقد قيمتها أو تصبح عديمة الفائدة؟ </a:t>
            </a:r>
            <a:endParaRPr/>
          </a:p>
          <a:p>
            <a:pPr indent="-50800" lvl="0" marL="228600" rtl="1" algn="r">
              <a:lnSpc>
                <a:spcPct val="90000"/>
              </a:lnSpc>
              <a:spcBef>
                <a:spcPts val="1000"/>
              </a:spcBef>
              <a:spcAft>
                <a:spcPts val="0"/>
              </a:spcAft>
              <a:buClr>
                <a:schemeClr val="dk1"/>
              </a:buClr>
              <a:buSzPts val="2800"/>
              <a:buFont typeface="Arial"/>
              <a:buNone/>
            </a:pPr>
            <a:r>
              <a:t/>
            </a:r>
            <a:endParaRPr/>
          </a:p>
          <a:p>
            <a:pPr indent="-228600" lvl="0" marL="228600" rtl="1" algn="r">
              <a:lnSpc>
                <a:spcPct val="90000"/>
              </a:lnSpc>
              <a:spcBef>
                <a:spcPts val="1000"/>
              </a:spcBef>
              <a:spcAft>
                <a:spcPts val="0"/>
              </a:spcAft>
              <a:buClr>
                <a:schemeClr val="dk1"/>
              </a:buClr>
              <a:buSzPts val="2800"/>
              <a:buFont typeface="Arial"/>
              <a:buChar char="•"/>
            </a:pPr>
            <a:r>
              <a:rPr lang="iw-IL"/>
              <a:t>ماذا يمكن أن يعلّمنا هذا السيناريو عن مفهوم </a:t>
            </a:r>
            <a:r>
              <a:rPr b="1" lang="iw-IL"/>
              <a:t>الثقة</a:t>
            </a:r>
            <a:r>
              <a:rPr lang="iw-IL"/>
              <a:t> في النظام المالي الحديث؟ </a:t>
            </a:r>
            <a:endParaRPr/>
          </a:p>
        </p:txBody>
      </p:sp>
      <p:pic>
        <p:nvPicPr>
          <p:cNvPr descr="علامة استفهام كبيرة:" id="296" name="Google Shape;296;p38"/>
          <p:cNvPicPr preferRelativeResize="0"/>
          <p:nvPr/>
        </p:nvPicPr>
        <p:blipFill rotWithShape="1">
          <a:blip r:embed="rId3">
            <a:alphaModFix/>
          </a:blip>
          <a:srcRect b="27163" l="73592" r="10874" t="33139"/>
          <a:stretch/>
        </p:blipFill>
        <p:spPr>
          <a:xfrm>
            <a:off x="7899403" y="1282701"/>
            <a:ext cx="3454397" cy="49657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rPr>
              <a:t>أسئلة للنقاش.</a:t>
            </a:r>
            <a:endParaRPr sz="3600">
              <a:solidFill>
                <a:srgbClr val="2C4B74"/>
              </a:solidFill>
            </a:endParaRPr>
          </a:p>
        </p:txBody>
      </p:sp>
      <p:sp>
        <p:nvSpPr>
          <p:cNvPr id="303" name="Google Shape;303;p39"/>
          <p:cNvSpPr txBox="1"/>
          <p:nvPr>
            <p:ph idx="2" type="body"/>
          </p:nvPr>
        </p:nvSpPr>
        <p:spPr>
          <a:xfrm>
            <a:off x="4876805" y="1844677"/>
            <a:ext cx="6705600" cy="4456112"/>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228600" lvl="0" marL="228600" rtl="1" algn="r">
              <a:lnSpc>
                <a:spcPct val="90000"/>
              </a:lnSpc>
              <a:spcBef>
                <a:spcPts val="0"/>
              </a:spcBef>
              <a:spcAft>
                <a:spcPts val="0"/>
              </a:spcAft>
              <a:buClr>
                <a:schemeClr val="dk1"/>
              </a:buClr>
              <a:buSzPts val="2800"/>
              <a:buNone/>
            </a:pPr>
            <a:r>
              <a:rPr lang="iw-IL"/>
              <a:t>إذا كانت وسائل الدفع الرقمية تُقلّل من </a:t>
            </a:r>
            <a:r>
              <a:rPr b="1" lang="iw-IL"/>
              <a:t>«ألم الدفع»</a:t>
            </a:r>
            <a:r>
              <a:rPr lang="iw-IL"/>
              <a:t>،</a:t>
            </a:r>
            <a:endParaRPr/>
          </a:p>
          <a:p>
            <a:pPr indent="-228600" lvl="0" marL="228600" rtl="1" algn="r">
              <a:lnSpc>
                <a:spcPct val="90000"/>
              </a:lnSpc>
              <a:spcBef>
                <a:spcPts val="1000"/>
              </a:spcBef>
              <a:spcAft>
                <a:spcPts val="0"/>
              </a:spcAft>
              <a:buClr>
                <a:schemeClr val="dk1"/>
              </a:buClr>
              <a:buSzPts val="2800"/>
              <a:buNone/>
            </a:pPr>
            <a:r>
              <a:rPr lang="iw-IL"/>
              <a:t>فهل تعتقدون أن العالم الخالي من النقود النقدية هو عالم أكثر عدالة؟</a:t>
            </a:r>
            <a:endParaRPr/>
          </a:p>
          <a:p>
            <a:pPr indent="-228600" lvl="0" marL="228600" rtl="1" algn="r">
              <a:lnSpc>
                <a:spcPct val="90000"/>
              </a:lnSpc>
              <a:spcBef>
                <a:spcPts val="1000"/>
              </a:spcBef>
              <a:spcAft>
                <a:spcPts val="0"/>
              </a:spcAft>
              <a:buClr>
                <a:schemeClr val="dk1"/>
              </a:buClr>
              <a:buSzPts val="2800"/>
              <a:buNone/>
            </a:pPr>
            <a:r>
              <a:rPr lang="iw-IL"/>
              <a:t>أم أنه عالم يصبح فيه فقدان السيطرة على الميزانية أسهل؟</a:t>
            </a:r>
            <a:endParaRPr/>
          </a:p>
          <a:p>
            <a:pPr indent="-228600" lvl="0" marL="228600" rtl="1" algn="r">
              <a:lnSpc>
                <a:spcPct val="90000"/>
              </a:lnSpc>
              <a:spcBef>
                <a:spcPts val="1000"/>
              </a:spcBef>
              <a:spcAft>
                <a:spcPts val="0"/>
              </a:spcAft>
              <a:buClr>
                <a:schemeClr val="dk1"/>
              </a:buClr>
              <a:buSzPts val="2800"/>
              <a:buNone/>
            </a:pPr>
            <a:r>
              <a:t/>
            </a:r>
            <a:endParaRPr/>
          </a:p>
          <a:p>
            <a:pPr indent="-228600" lvl="0" marL="228600" rtl="1" algn="r">
              <a:lnSpc>
                <a:spcPct val="90000"/>
              </a:lnSpc>
              <a:spcBef>
                <a:spcPts val="1000"/>
              </a:spcBef>
              <a:spcAft>
                <a:spcPts val="0"/>
              </a:spcAft>
              <a:buClr>
                <a:schemeClr val="dk1"/>
              </a:buClr>
              <a:buSzPts val="2800"/>
              <a:buNone/>
            </a:pPr>
            <a:r>
              <a:rPr lang="iw-IL"/>
              <a:t>كيف كنتم ستغيّرون سلوككم الاستهلاكي لو كنتم مُلزمين بدفع ثمن كل عملية شراء ناتجة عن </a:t>
            </a:r>
            <a:r>
              <a:rPr b="1" lang="iw-IL"/>
              <a:t>رغبة</a:t>
            </a:r>
            <a:r>
              <a:rPr lang="iw-IL"/>
              <a:t> (وليس حاجة) باستخدام أوراق نقدية فقط؟</a:t>
            </a:r>
            <a:endParaRPr/>
          </a:p>
        </p:txBody>
      </p:sp>
      <p:pic>
        <p:nvPicPr>
          <p:cNvPr descr="علامة استفهام كبيرة:" id="304" name="Google Shape;304;p39"/>
          <p:cNvPicPr preferRelativeResize="0"/>
          <p:nvPr/>
        </p:nvPicPr>
        <p:blipFill rotWithShape="1">
          <a:blip r:embed="rId3">
            <a:alphaModFix/>
          </a:blip>
          <a:srcRect b="27163" l="73592" r="10874" t="33139"/>
          <a:stretch/>
        </p:blipFill>
        <p:spPr>
          <a:xfrm>
            <a:off x="508000" y="1282701"/>
            <a:ext cx="3454397" cy="4965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Play"/>
              <a:buNone/>
            </a:pPr>
            <a:r>
              <a:rPr lang="iw-IL"/>
              <a:t>תודה! צוות הדרכה חינוך פיננסי</a:t>
            </a:r>
            <a:endParaRPr/>
          </a:p>
        </p:txBody>
      </p:sp>
      <p:pic>
        <p:nvPicPr>
          <p:cNvPr descr="شكرًا لكم!&#10;&#10;طاقم الإرشاد – التربية المالية.סי" id="310" name="Google Shape;310;p40"/>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