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09" r:id="rId14"/>
    <p:sldId id="310"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300" r:id="rId45"/>
    <p:sldId id="301" r:id="rId46"/>
    <p:sldId id="302" r:id="rId47"/>
    <p:sldId id="311" r:id="rId48"/>
    <p:sldId id="304" r:id="rId49"/>
    <p:sldId id="305" r:id="rId50"/>
    <p:sldId id="306" r:id="rId51"/>
    <p:sldId id="307" r:id="rId52"/>
    <p:sldId id="308" r:id="rId53"/>
  </p:sldIdLst>
  <p:sldSz cx="18288000" cy="10287000"/>
  <p:notesSz cx="6858000" cy="9144000"/>
  <p:embeddedFontLst>
    <p:embeddedFont>
      <p:font typeface="Calibri (MS)" panose="020B0604020202020204" charset="0"/>
      <p:regular r:id="rId55"/>
    </p:embeddedFont>
    <p:embeddedFont>
      <p:font typeface="Calibri (MS) Bold" panose="020B0604020202020204" charset="0"/>
      <p:regular r:id="rId56"/>
    </p:embeddedFont>
    <p:embeddedFont>
      <p:font typeface="Rubik" panose="020B0604020202020204" charset="-79"/>
      <p:regular r:id="rId57"/>
    </p:embeddedFont>
    <p:embeddedFont>
      <p:font typeface="Rubik Bold" panose="020B0604020202020204" charset="-79"/>
      <p:regular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51" autoAdjust="0"/>
    <p:restoredTop sz="82082" autoAdjust="0"/>
  </p:normalViewPr>
  <p:slideViewPr>
    <p:cSldViewPr>
      <p:cViewPr varScale="1">
        <p:scale>
          <a:sx n="61" d="100"/>
          <a:sy n="61" d="100"/>
        </p:scale>
        <p:origin x="124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atin typeface="Arial" panose="020B0604020202020204" pitchFamily="34" charset="0"/>
              </a:defRPr>
            </a:lvl1pPr>
          </a:lstStyle>
          <a:p>
            <a:fld id="{B7268E1E-0E44-426D-905E-8AD9B19D2182}" type="datetimeFigureOut">
              <a:rPr lang="cs-CZ" smtClean="0"/>
              <a:pPr/>
              <a:t>29.07.2026</a:t>
            </a:fld>
            <a:endParaRPr lang="cs-CZ" dirty="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atin typeface="Arial" panose="020B0604020202020204" pitchFamily="34" charset="0"/>
              </a:defRPr>
            </a:lvl1pPr>
          </a:lstStyle>
          <a:p>
            <a:fld id="{871B2431-D351-4C6E-A3CF-9DFAC0E3E050}" type="slidenum">
              <a:rPr lang="cs-CZ" smtClean="0"/>
              <a:pPr/>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בעבר כשרצינו למשל לרכוש חולצה, "שילמנו" באמצעות מוצר אחר, כלומר ביצענו סחר חליפין. אך האם שני תרנגולות באמת שוות לחולצה אחת? איך המוכר החזיר עודף? </a:t>
            </a:r>
          </a:p>
          <a:p>
            <a:r>
              <a:rPr lang="en-US"/>
              <a:t>הבעיות בהקשר זה:</a:t>
            </a:r>
          </a:p>
          <a:p>
            <a:r>
              <a:rPr lang="en-US"/>
              <a:t>קשה למדוד</a:t>
            </a:r>
          </a:p>
          <a:p>
            <a:r>
              <a:rPr lang="en-US"/>
              <a:t>הסחר מאוד מסורבל</a:t>
            </a:r>
          </a:p>
          <a:p>
            <a:r>
              <a:rPr lang="en-US"/>
              <a:t>קשה לאגור את הסחורה לאורך זמן</a:t>
            </a:r>
          </a:p>
          <a:p>
            <a:endParaRPr lang="en-US"/>
          </a:p>
          <a:p>
            <a:r>
              <a:rPr lang="en-US"/>
              <a:t>כדי לפתור את הבעיה, לקחו מתכות, התיכו אותן ובצעו מהן חתיכות. חתיכות אלה נקראות בצעים, וביחד בצע</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מקור: https://www.ynet.co.il/articles/0,7340,L-3948682,00.html</a:t>
            </a:r>
          </a:p>
          <a:p>
            <a:r>
              <a:rPr lang="en-US"/>
              <a:t>ספסל-המילה בנק עצמה גזורה מ-banca, או ספסל באיטלקית, משום שהמלווים בריבית הקמעונאיים של העידן ההוא ניהלו את עסקיהם על ספסל בשוק. </a:t>
            </a:r>
          </a:p>
          <a:p>
            <a:r>
              <a:rPr lang="en-US"/>
              <a:t>שולחן-הבנקים הראשונים היו פשוט שולחנות שמאחוריהם ישבו חלפנים או מלווים. במשנה (למשל בבא מציעא), מופיע המקצוע "שולחני", ומושווה ל"חנווני". אליעזר בן יהודה מגדיר שולחני כ"פורט מעות היושב ליד שולחנו בשוק". השולחני היה חלפן או פורט מעות, וכן מלווה. לפי המתואר במשנה, נראה שגם נתנו לו כסף למשמורת ומשכנו אצלו משכונות.</a:t>
            </a:r>
          </a:p>
          <a:p>
            <a:r>
              <a:rPr lang="en-US"/>
              <a:t>מקצוע הבנקאי בעברית נקרא "שולחנאי" (אליעזר בן יהודה מגדיר שולחני כ"פורט מעות היושב ליד שולחנו בשוק").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למי שהיה הרבה מאוד כסף, היה צריך קרניים גדולות שיאחסנו את כל הכסף בתוכן. לכן, השתמשו בקרניים של ראם, הנקראות תועפות. מכאן הביטוי הון תועפות.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שתי סיבות:</a:t>
            </a:r>
          </a:p>
          <a:p>
            <a:r>
              <a:rPr lang="en-US"/>
              <a:t>קרן הצבי חלולה משני הכיוונים, ולכן מי ששם כספו בקרן צבי, איבוד את כספו.</a:t>
            </a:r>
          </a:p>
          <a:p>
            <a:r>
              <a:rPr lang="en-US"/>
              <a:t>הצבי הוא חיה מהירה ומי ששם כספו על קרניו, הצבי עלול לברוח מהר עם הכסף.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https://www.boi.org.il/roles/statistics/banknotes-and-coins/banknotes-and-coins/#mainContent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2290763" y="512763"/>
            <a:ext cx="4562475" cy="2566987"/>
          </a:xfrm>
        </p:spPr>
      </p:sp>
      <p:sp>
        <p:nvSpPr>
          <p:cNvPr id="3" name="מציין מיקום של הערות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https://www.boi.org.il/roles/statistics/banknotes-and-coins/banknotes-and-coins/#mainContent</a:t>
            </a:r>
          </a:p>
          <a:p>
            <a:endParaRPr lang="he-IL" dirty="0"/>
          </a:p>
        </p:txBody>
      </p:sp>
      <p:sp>
        <p:nvSpPr>
          <p:cNvPr id="4" name="מציין מיקום של מספר שקופית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2304649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85CF4-D0AA-E457-161F-9CAC7908E4F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3D26E88-71E4-D6A8-8F02-A0D481448F77}"/>
              </a:ext>
            </a:extLst>
          </p:cNvPr>
          <p:cNvSpPr>
            <a:spLocks noGrp="1" noRot="1" noChangeAspect="1"/>
          </p:cNvSpPr>
          <p:nvPr>
            <p:ph type="sldImg"/>
          </p:nvPr>
        </p:nvSpPr>
        <p:spPr>
          <a:xfrm>
            <a:off x="2290763" y="512763"/>
            <a:ext cx="4562475" cy="2566987"/>
          </a:xfrm>
        </p:spPr>
      </p:sp>
      <p:sp>
        <p:nvSpPr>
          <p:cNvPr id="3" name="מציין מיקום של הערות 2">
            <a:extLst>
              <a:ext uri="{FF2B5EF4-FFF2-40B4-BE49-F238E27FC236}">
                <a16:creationId xmlns:a16="http://schemas.microsoft.com/office/drawing/2014/main" id="{2481950B-6C16-1C97-3338-D3F5807C70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https://www.boi.org.il/roles/statistics/banknotes-and-coins/banknotes-and-coins/#mainContent</a:t>
            </a:r>
          </a:p>
          <a:p>
            <a:endParaRPr lang="he-IL" dirty="0"/>
          </a:p>
        </p:txBody>
      </p:sp>
      <p:sp>
        <p:nvSpPr>
          <p:cNvPr id="4" name="מציין מיקום של מספר שקופית 3">
            <a:extLst>
              <a:ext uri="{FF2B5EF4-FFF2-40B4-BE49-F238E27FC236}">
                <a16:creationId xmlns:a16="http://schemas.microsoft.com/office/drawing/2014/main" id="{FC2659B7-2040-A205-D0D0-4AB447AA7C23}"/>
              </a:ext>
            </a:extLst>
          </p:cNvPr>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510734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https://www.boi.org.il/roles/statistics/banknotes-and-coins/banknotes-and-coins/#mainContent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שטרות</a:t>
            </a:r>
            <a:r>
              <a:rPr lang="en-US" dirty="0"/>
              <a:t> </a:t>
            </a:r>
            <a:r>
              <a:rPr lang="en-US" dirty="0" err="1"/>
              <a:t>אינם</a:t>
            </a:r>
            <a:r>
              <a:rPr lang="en-US" dirty="0"/>
              <a:t> </a:t>
            </a:r>
            <a:r>
              <a:rPr lang="en-US" dirty="0" err="1"/>
              <a:t>זהים</a:t>
            </a:r>
            <a:r>
              <a:rPr lang="en-US" dirty="0"/>
              <a:t> </a:t>
            </a:r>
            <a:r>
              <a:rPr lang="en-US" dirty="0" err="1"/>
              <a:t>כדי</a:t>
            </a:r>
            <a:r>
              <a:rPr lang="en-US" dirty="0"/>
              <a:t> </a:t>
            </a:r>
            <a:r>
              <a:rPr lang="en-US" dirty="0" err="1"/>
              <a:t>להקל</a:t>
            </a:r>
            <a:r>
              <a:rPr lang="en-US" dirty="0"/>
              <a:t> </a:t>
            </a:r>
            <a:r>
              <a:rPr lang="en-US" dirty="0" err="1"/>
              <a:t>על</a:t>
            </a:r>
            <a:r>
              <a:rPr lang="en-US" dirty="0"/>
              <a:t> </a:t>
            </a:r>
            <a:r>
              <a:rPr lang="en-US" dirty="0" err="1"/>
              <a:t>לקויי</a:t>
            </a:r>
            <a:r>
              <a:rPr lang="en-US" dirty="0"/>
              <a:t> </a:t>
            </a:r>
            <a:r>
              <a:rPr lang="en-US" dirty="0" err="1"/>
              <a:t>ראויה</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https://youtu.be/21nhHKiRMG0</a:t>
            </a:r>
          </a:p>
          <a:p>
            <a:endParaRPr lang="en-US"/>
          </a:p>
          <a:p>
            <a:endParaRPr lang="en-US"/>
          </a:p>
          <a:p>
            <a:endParaRPr lang="en-US"/>
          </a:p>
          <a:p>
            <a:r>
              <a:rPr lang="en-US"/>
              <a:t>סרטון   שהוצג בערוץ 12  "כך נראים מרתפי הכסף של בנק ישראלי"   ודני קושמרו</a:t>
            </a:r>
          </a:p>
          <a:p>
            <a:r>
              <a:rPr lang="en-US"/>
              <a:t>כל עוד הכסף במרתף- הכסף "לא קיים". רק אחרי שהבנקים יקחו מהמרכזי את הכסף זה יעבור לכסף חי.</a:t>
            </a:r>
          </a:p>
          <a:p>
            <a:endParaRPr lang="en-US"/>
          </a:p>
          <a:p>
            <a:r>
              <a:rPr lang="en-US"/>
              <a:t>אז ראיתם את בית הניר ? ----- כסף הוא נייר , נייר איכותי אך עדין נייר </a:t>
            </a:r>
          </a:p>
          <a:p>
            <a:r>
              <a:rPr lang="en-US"/>
              <a:t>הכסף   הפיזי שראיתם  בכספות של בנק ישראל  הוא פחות מעשירית  ממחזור הכסף שקיים  (כלומר מסה"כ העיסקות שנעשות).  מרבית הכסף בעולם הוא רישום דיגיטלי  ואין לו ייצוג פיזי . </a:t>
            </a:r>
          </a:p>
          <a:p>
            <a:r>
              <a:rPr lang="en-US"/>
              <a:t>הבנק המרכזי מדפיס כמות כסף ראשונית  במערכת ( זו לא בהכרח הדפסה פיזית על נייר , זה יכול להיות רשומה במחשב) .  הכסף שנמצא בכספות של בנק ישראל הוא כסף שלא ממש נולד הוא עדין לא יצא לאויר העולם ולשווקים שכן הוא מאוחסן עמוק בכספות או ברשומות המחשב בבנק המרכזי . </a:t>
            </a:r>
          </a:p>
          <a:p>
            <a:r>
              <a:rPr lang="en-US"/>
              <a:t>אז איך הוא מגיע לשווקים ? </a:t>
            </a:r>
          </a:p>
          <a:p>
            <a:r>
              <a:rPr lang="en-US"/>
              <a:t>אתה תלמיד ט מעוניין להחליף את הפלאפון  אך אין לך כסף . הוריך מוכנים לקחת עבורך הלוואה מהבנק . אתם הולכים יחד לבנק ומבקשים ללוות כסף .   </a:t>
            </a:r>
          </a:p>
          <a:p>
            <a:r>
              <a:rPr lang="en-US"/>
              <a:t>הלוואה מהבנק המסחרי--- בגלל שלבנק המסחרי אין יכולת להדפיס כסף הוא מבקש לקבל את כספי ההלוואה מהבנק המרכזי שמדפיס את הכסף ומלווה אותו לבנק המסחרי עם ריבית . הבנק המסחרי מלווה את הכסף הזה בריבית גבוהה יותר ללקוח מבקש ההלוואה . כלומר הלוואת כסף היא בעצם הדפסת כסף . כלומר הכסף תפקידו לספק ביקושים של המשק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נומנילי מהמילה הלטינית "NOMEN" שפירושה שם.</a:t>
            </a:r>
          </a:p>
          <a:p>
            <a:r>
              <a:rPr lang="en-US"/>
              <a:t>זהו הערך שכתוב בשם השטר או המטבע, ללא קשר לשוויו בפועל.</a:t>
            </a:r>
          </a:p>
          <a:p>
            <a:endParaRPr lang="en-US"/>
          </a:p>
          <a:p>
            <a:r>
              <a:rPr lang="en-US"/>
              <a:t>ריאלי- כח הקניה של הכסף, כלומר מה ניתן לקנות בפועל עם השטר.</a:t>
            </a:r>
          </a:p>
          <a:p>
            <a:endParaRPr lang="en-US"/>
          </a:p>
          <a:p>
            <a:r>
              <a:rPr lang="en-US"/>
              <a:t>ההבדל: נומינלי הוא קבוע, ריאלי משתנה בהתאם לאינפלציה (עליית המחירים בשוק).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https://youtu.be/mdD60yN-gWs</a:t>
            </a:r>
          </a:p>
          <a:p>
            <a:r>
              <a:rPr lang="en-US"/>
              <a:t>ינואר 2019- חוק המזומנים כדרך להילחם בהון השחור  נכון ל2021 כמות המזומן במשק עלתה וההון השחור עלה גם . חוק המזומן  נכון לאוג' 22  מגביל עיסקאות עד 6000ש"חמחקר חדש מגלה שדורZ שנולד מ1998 מעדיף לשלם במזומן ולא אשראי . הוא לא מתכונן לקחת הלוואות או משכנתאות או להיכנס לבנקים . הוא עושה הכל דרך אפליקציות , הוא מוכן לסמוך על רובוטים שיעשו עברו השקעות , הוא רוצה לצבור חוויות ופחות לקנות דברים .  </a:t>
            </a:r>
          </a:p>
          <a:p>
            <a:r>
              <a:rPr lang="en-US"/>
              <a:t>מחקר אחר שנעשה בפינלנד ( אחת המדינות שמעודדות חינוך פיננסי מהילדות ) מראה שהמעבר מכסף מזומן לאמצעי תשלום דיגיטלים העלה את החוב של משקי הבית ב4% ביחס לעשור הקודם.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תרגיל:</a:t>
            </a:r>
          </a:p>
          <a:p>
            <a:r>
              <a:rPr lang="en-US"/>
              <a:t>רכשתי מקרר ב7,000 ש"ח, כמה מזומן אוכל לשלם?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דיבייט: בעד ונגד הגבלת תשלום במזומן במשק. </a:t>
            </a:r>
          </a:p>
          <a:p>
            <a:r>
              <a:rPr lang="en-US"/>
              <a:t>על התלמידים להישען על נתונים ועובדות, להיעזר בדוגמאות ממדינות אחרות, להציע פתרונות חלופיים.</a:t>
            </a:r>
          </a:p>
          <a:p>
            <a:r>
              <a:rPr lang="en-US"/>
              <a:t>**דוגמאות לנימוקים אפשריים במהלך הדיבייט:</a:t>
            </a:r>
          </a:p>
          <a:p>
            <a:r>
              <a:rPr lang="en-US"/>
              <a:t>נימוקים בעד הגבלת המזומן:</a:t>
            </a:r>
          </a:p>
          <a:p>
            <a:r>
              <a:rPr lang="en-US"/>
              <a:t>צמצום הון השחור והעלמת מס</a:t>
            </a:r>
          </a:p>
          <a:p>
            <a:r>
              <a:rPr lang="en-US"/>
              <a:t>הקשחת פעילות ארגוני פשיעה</a:t>
            </a:r>
          </a:p>
          <a:p>
            <a:r>
              <a:rPr lang="en-US"/>
              <a:t>הגברת השקיפות הכלכלית</a:t>
            </a:r>
          </a:p>
          <a:p>
            <a:r>
              <a:rPr lang="en-US"/>
              <a:t>קידום תשלומים דיגיטליים</a:t>
            </a:r>
          </a:p>
          <a:p>
            <a:r>
              <a:rPr lang="en-US"/>
              <a:t>הקלה על מעקב משרדי האוצר והמס</a:t>
            </a:r>
          </a:p>
          <a:p>
            <a:r>
              <a:rPr lang="en-US"/>
              <a:t>נימוקים נגד הגבלת המזומן:</a:t>
            </a:r>
          </a:p>
          <a:p>
            <a:r>
              <a:rPr lang="en-US"/>
              <a:t>פגיעה בחופש הכלכלי של האזרחים</a:t>
            </a:r>
          </a:p>
          <a:p>
            <a:r>
              <a:rPr lang="en-US"/>
              <a:t>קושי לאוכלוסיות מבוגרות וחלשות</a:t>
            </a:r>
          </a:p>
          <a:p>
            <a:r>
              <a:rPr lang="en-US"/>
              <a:t>חסימת אפשרויות סחר למגזרים מסוימים</a:t>
            </a:r>
          </a:p>
          <a:p>
            <a:r>
              <a:rPr lang="en-US"/>
              <a:t>חשש מפריצות וגניבות דיגיטליות</a:t>
            </a:r>
          </a:p>
          <a:p>
            <a:r>
              <a:rPr lang="en-US"/>
              <a:t>פגיעה בעסקים קטנים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מטבע אינו רק אמצעי תשלום, אלא הוא גם אחד מסמלי הלאום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לכל אדם ולכל חברה יש ערכים שבהם הם מאמינים. </a:t>
            </a:r>
          </a:p>
          <a:p>
            <a:r>
              <a:rPr lang="en-US"/>
              <a:t>אדם הדבק בערכים בהם הוא מאמין ורואה בהם מטרה עליונה/תכלית, עשוי לחוות תחושות של משמעות, סיפוק ואושר".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תרגיל:</a:t>
            </a:r>
          </a:p>
          <a:p>
            <a:r>
              <a:rPr lang="en-US"/>
              <a:t>כל תלמיד נדרש לדרג את סולם הערכים האישי שלו ולהסביר.</a:t>
            </a:r>
          </a:p>
          <a:p>
            <a:endParaRPr lang="en-US"/>
          </a:p>
          <a:p>
            <a:r>
              <a:rPr lang="en-US"/>
              <a:t>אופציה נוספת: לפזר בכיתה כרטיסיות עם שמות הערכים, כל תלמיד עומד ליד הערך שהכי חשוב לו, וכל קבוצת תלמידים הנמצאת ליד ערך מסוים תנסה לשכנע מדוע הערך שלה חשוב יותר מערכים אחרים.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לשאול: "אם הייתם זוכים במיליון שקל, איך הייתם משתמשים בכסף?"</a:t>
            </a:r>
          </a:p>
          <a:p>
            <a:r>
              <a:rPr lang="en-US"/>
              <a:t>(לבקש מהתלמידים לערוך רשימה של דברים עליהם היו מוציאים את הכסף) </a:t>
            </a:r>
          </a:p>
          <a:p>
            <a:r>
              <a:rPr lang="en-US"/>
              <a:t>הסבר למורה: כסף הוא אמצעי להגשמת מטרות בחיים, השימוש בו משקף את הערכים של האדם. </a:t>
            </a:r>
          </a:p>
          <a:p>
            <a:r>
              <a:rPr lang="en-US"/>
              <a:t>3. האם יש התאמה בין הרשימה של איך תבזבזו את כספי הזכייה בלוטו ובין רשימת הערכים האישית שרשמתם? </a:t>
            </a:r>
          </a:p>
          <a:p>
            <a:r>
              <a:rPr lang="en-US"/>
              <a:t>(לדוגמה: תלמיד רשם את הערך: "משפחתיות" וברשימת ההוצאות בעקבות הזכיה רשם "לטוס לטיול משפחתי". כלומר יש התאמה בין השניים. </a:t>
            </a:r>
          </a:p>
          <a:p>
            <a:r>
              <a:rPr lang="en-US"/>
              <a:t>או תלמיד רשם את הערך "חברות" ורשם ברשימת ההוצאות "להזמין את כל החברים למסעדה". גם כאן יש התאמה. </a:t>
            </a:r>
          </a:p>
          <a:p>
            <a:r>
              <a:rPr lang="en-US"/>
              <a:t>מנגד, יהיו תלמידים שירשמו בערכים: "אהבה" וברשימת ההוצאות: "לקנות מטוס פרטי" כך שאין התאמה בין ההוצאות לבין הערכים. </a:t>
            </a:r>
          </a:p>
          <a:p>
            <a:r>
              <a:rPr lang="en-US"/>
              <a:t>הוצאות שהן רכישת מותרות הן מתוך ערכים כמו "נהנתנות" או "צרכנות" ואלו לא מדורגים בהכרח בחמשת הערכים המרכזיים שהתלמיד רשם).  </a:t>
            </a:r>
          </a:p>
          <a:p>
            <a:r>
              <a:rPr lang="en-US"/>
              <a:t>4. מה תואם בין הרשימות? סביב אילו ערכים יש פער? </a:t>
            </a:r>
          </a:p>
          <a:p>
            <a:r>
              <a:rPr lang="en-US"/>
              <a:t>(חשוב להדגיש שהמטרה היא לא לחדד את הדיסוננס שנוצר אצל התלמידים בעקבות הפער בין הערכים לבחירה איך להוציא את הכסף. המטרה היא רק להעלות למודעות שקיים פער בין ערכים להתנהגות בפועל אצל רוב בני האדם בכל הנוגע לשימוש בכסף).</a:t>
            </a:r>
          </a:p>
          <a:p>
            <a:r>
              <a:rPr lang="en-US"/>
              <a:t>5.	עבור כל אחד מהערכים שלכם: איזה אופן של שימוש בכסף מתאים לערך?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סימני זיהוי- 11 סימנים</a:t>
            </a:r>
          </a:p>
          <a:p>
            <a:r>
              <a:rPr lang="en-US"/>
              <a:t>חקר דמויות- רחל המשוררת, שאול טשרניחובסקי, לאה גולדברג, נתן אלתרמן</a:t>
            </a:r>
          </a:p>
          <a:p>
            <a:r>
              <a:rPr lang="en-US"/>
              <a:t>מאפיינים תרבותיים- </a:t>
            </a:r>
          </a:p>
          <a:p>
            <a:r>
              <a:rPr lang="en-US"/>
              <a:t>שפה: עברית, ערבית, אנגלית</a:t>
            </a:r>
          </a:p>
          <a:p>
            <a:r>
              <a:rPr lang="en-US"/>
              <a:t>סמלים לאומיים: מבנים, אתרים, אירועי היסטוריה, סמלים ציוניים מתקופות שונות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https://youtu.be/Mj5rLk4_is0</a:t>
            </a:r>
          </a:p>
          <a:p>
            <a:r>
              <a:rPr lang="en-US"/>
              <a:t>כסף הוא נייר ( מאיכות גבוהה אך בכל זאת נייר) אז  מה הופך אותו לבעל ערך ?  </a:t>
            </a:r>
          </a:p>
          <a:p>
            <a:r>
              <a:rPr lang="en-US"/>
              <a:t> לכסף כשלעצמו אין ערך , אי אפשר לאכול אותו , להתלבש איתו . הערך מתבטא בכוח הקניה . </a:t>
            </a:r>
          </a:p>
          <a:p>
            <a:endParaRPr lang="en-US"/>
          </a:p>
          <a:p>
            <a:r>
              <a:rPr lang="en-US"/>
              <a:t>תוציאו בבקשה את השטרות   שלכם ומהלך הצפייה בסרטון תנסו לגלות  סימנים מיוחדים  על השטר ,  תבדקו האם הגדלים של השטרות זהים או שונים  - תנסו לשער למה .  עכשיו אחרי שבחנתם את השטרות   בוא נצפה יחד בסרטון </a:t>
            </a:r>
          </a:p>
          <a:p>
            <a:r>
              <a:rPr lang="en-US"/>
              <a:t>שטרות הכסף  מודפסים בבתי דפוס מיוחדים על נייר  מיוחד  ועמיד יותר מהנייר הרגיל (כדי שלא יקרע במהירות )  עם סימנים מיוחדים שקשה לזייף .  וסימנים שיעזרו לאנשים עיוורים  ולבעלי מוגבלויות ראיה  לזהות  את השטרות ( גודל  וחספוס  )  על שטרות הכסף בכל העולם  יוטבעו דמויות של אנשים שלא בין החיים </a:t>
            </a:r>
          </a:p>
          <a:p>
            <a:r>
              <a:rPr lang="en-US"/>
              <a:t>כח הקניה =  ערך ריאלי של הכסף </a:t>
            </a:r>
          </a:p>
          <a:p>
            <a:endParaRPr lang="en-US"/>
          </a:p>
          <a:p>
            <a:endParaRPr lang="en-US"/>
          </a:p>
          <a:p>
            <a:r>
              <a:rPr lang="en-US"/>
              <a:t>תרגיל כיתה -  כל קבוצה  חוקרת שטר אחר ומעבירה לתלמידי הכיתה את הידע שרכשה בתחום תרבותי , סימני זיהוי , ערכים ...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בוצע שימוש בטכניקת אנימציה המאפשרת ליצור אשליית תנועה של אובייקט פיזי באמצעות רצף של תמונות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בוצע שימוש בטכניקת אנימציה המאפשרת ליצור אשליית תנועה של אובייקט פיזי באמצעות רצף של תמונות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40390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הטכניקה מאפשרת:</a:t>
            </a:r>
          </a:p>
          <a:p>
            <a:r>
              <a:rPr lang="en-US"/>
              <a:t>א. להמחיש את תחושת המחזוריות של מילוי והתרוקנות בשני צירי חיים: </a:t>
            </a:r>
          </a:p>
          <a:p>
            <a:r>
              <a:rPr lang="en-US"/>
              <a:t>המציאות היומיומית, שבה הכסף הוא משאב חיוני לקיום; הוא נכנס ויוצא בקצב החיים. לעתים הארנק ריק ולעתים הוא מלא, ולתנודתיות זו יכולה להיות גם השפעה רגשית. הציר השני מבטא את פעולת האמנות, המבוססת על ההתמלאות ברגע היצירה — ברעיונות, במשאבים, ביכולת — ובהתרוקנות לאחר הפקתה, וחוזר חלילה. (מתוך הסבר אודות היצירה)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2290763" y="512763"/>
            <a:ext cx="4562475" cy="2566987"/>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871B2431-D351-4C6E-A3CF-9DFAC0E3E050}" type="slidenum">
              <a:rPr lang="cs-CZ" smtClean="0"/>
              <a:t>49</a:t>
            </a:fld>
            <a:endParaRPr lang="cs-CZ"/>
          </a:p>
        </p:txBody>
      </p:sp>
    </p:spTree>
    <p:extLst>
      <p:ext uri="{BB962C8B-B14F-4D97-AF65-F5344CB8AC3E}">
        <p14:creationId xmlns:p14="http://schemas.microsoft.com/office/powerpoint/2010/main" val="715531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ממלא בתחושת ערך וסיפוק (המרכז)</a:t>
            </a:r>
          </a:p>
          <a:p>
            <a:endParaRPr lang="en-US"/>
          </a:p>
          <a:p>
            <a:r>
              <a:rPr lang="en-US"/>
              <a:t>יצירה ויצרנות: לסיים משימה שהשקענו בה מחשבה, לראות תוצר מוחשי של העבודה שלנו.</a:t>
            </a:r>
          </a:p>
          <a:p>
            <a:r>
              <a:rPr lang="en-US"/>
              <a:t>למידה וצמיחה: רכישת מיומנות חדשה, הבנה של מושג מורכב, תחושת התקדמות אישית.</a:t>
            </a:r>
          </a:p>
          <a:p>
            <a:r>
              <a:rPr lang="en-US"/>
              <a:t>נתינה וחיבור: עזרה לאחר ללא תנאי, הקשבה עמוקה, תחושת שייכות לקהילה.</a:t>
            </a:r>
          </a:p>
          <a:p>
            <a:r>
              <a:rPr lang="en-US"/>
              <a:t>משמעות: הידיעה שלפעולות שלנו יש השפעה חיובית על העולם או על אדם אחר.</a:t>
            </a:r>
          </a:p>
          <a:p>
            <a:endParaRPr lang="en-US"/>
          </a:p>
          <a:p>
            <a:endParaRPr lang="en-US"/>
          </a:p>
          <a:p>
            <a:r>
              <a:rPr lang="en-US"/>
              <a:t>מרוקן מתחושת ערך וסיפוק (הקצוות)</a:t>
            </a:r>
          </a:p>
          <a:p>
            <a:endParaRPr lang="en-US"/>
          </a:p>
          <a:p>
            <a:r>
              <a:rPr lang="en-US"/>
              <a:t>עסקיות סרק: התרוצצות בין משימות ללא מטרה, תחושה ש"עבר יום ושום דבר לא קרה".</a:t>
            </a:r>
          </a:p>
          <a:p>
            <a:r>
              <a:rPr lang="en-US"/>
              <a:t>השוואה חברתית: מדידת הערך העצמי לפי הישגים של אחרים או לייקים ברשתות חברתיות.</a:t>
            </a:r>
          </a:p>
          <a:p>
            <a:r>
              <a:rPr lang="en-US"/>
              <a:t>ריצוי: ביטול הרצון העצמי כדי למצוא חן בעיני אחרים או להימנע מעימותים.</a:t>
            </a:r>
          </a:p>
          <a:p>
            <a:r>
              <a:rPr lang="en-US"/>
              <a:t>רעש דיגיטלי: גלילה אינסופית בפיד (Doomscrolling) ותחושת ניתוק מהמציאות.</a:t>
            </a:r>
          </a:p>
          <a:p>
            <a:r>
              <a:rPr lang="en-US"/>
              <a:t>ריקנות: תחושה שהדברים נעשים "כי צריך" ולא מתוך בחירה או הבנה.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1D8BD707-D9CF-40AE-B4C6-C98DA3205C09}" type="datetimeFigureOut">
              <a:rPr lang="en-US" smtClean="0"/>
              <a:pPr/>
              <a:t>7/29/2026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youtu.be/21nhHKiRMG0"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svg"/></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youtu.be/mdD60yN-gWs"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svg"/></Relationships>
</file>

<file path=ppt/slides/_rels/slide40.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youtu.be/Mj5rLk4_is0"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notesSlide" Target="../notesSlides/notesSlide2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notesSlide" Target="../notesSlides/notesSlide23.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svg"/></Relationships>
</file>

<file path=ppt/slides/_rels/slide50.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3.svg"/></Relationships>
</file>

<file path=ppt/slides/_rels/slide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3080480"/>
            <a:ext cx="8074647" cy="7206520"/>
            <a:chOff x="0" y="0"/>
            <a:chExt cx="10766196" cy="9608693"/>
          </a:xfrm>
        </p:grpSpPr>
        <p:sp>
          <p:nvSpPr>
            <p:cNvPr id="4" name="Freeform 4" descr="תמונה שמכילה לבוש, חליפה, צילום מסך, הנעלה  התיאור נוצר באופן אוטומטי"/>
            <p:cNvSpPr/>
            <p:nvPr/>
          </p:nvSpPr>
          <p:spPr>
            <a:xfrm>
              <a:off x="0" y="0"/>
              <a:ext cx="10766171" cy="9608693"/>
            </a:xfrm>
            <a:custGeom>
              <a:avLst/>
              <a:gdLst/>
              <a:ahLst/>
              <a:cxnLst/>
              <a:rect l="l" t="t" r="r" b="b"/>
              <a:pathLst>
                <a:path w="10766171" h="9608693">
                  <a:moveTo>
                    <a:pt x="0" y="0"/>
                  </a:moveTo>
                  <a:lnTo>
                    <a:pt x="10766171" y="0"/>
                  </a:lnTo>
                  <a:lnTo>
                    <a:pt x="10766171" y="9608693"/>
                  </a:lnTo>
                  <a:lnTo>
                    <a:pt x="0" y="9608693"/>
                  </a:lnTo>
                  <a:lnTo>
                    <a:pt x="0" y="0"/>
                  </a:lnTo>
                  <a:close/>
                </a:path>
              </a:pathLst>
            </a:custGeom>
            <a:blipFill>
              <a:blip r:embed="rId2"/>
              <a:stretch>
                <a:fillRect t="-32802" r="-110710"/>
              </a:stretch>
            </a:blipFill>
          </p:spPr>
          <p:txBody>
            <a:bodyPr/>
            <a:lstStyle/>
            <a:p>
              <a:endParaRPr lang="he-IL" dirty="0">
                <a:latin typeface="Arial" panose="020B0604020202020204" pitchFamily="34" charset="0"/>
              </a:endParaRPr>
            </a:p>
          </p:txBody>
        </p:sp>
      </p:grpSp>
      <p:sp>
        <p:nvSpPr>
          <p:cNvPr id="6" name="TextBox 6"/>
          <p:cNvSpPr txBox="1">
            <a:spLocks noGrp="1"/>
          </p:cNvSpPr>
          <p:nvPr>
            <p:ph type="title" idx="4294967295"/>
          </p:nvPr>
        </p:nvSpPr>
        <p:spPr>
          <a:xfrm>
            <a:off x="1352036" y="1017549"/>
            <a:ext cx="16638289" cy="200080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7080"/>
              </a:lnSpc>
              <a:spcBef>
                <a:spcPct val="0"/>
              </a:spcBef>
              <a:spcAft>
                <a:spcPts val="0"/>
              </a:spcAft>
              <a:buClrTx/>
              <a:buSzTx/>
              <a:buFontTx/>
              <a:buNone/>
              <a:tabLst/>
              <a:defRPr/>
            </a:pPr>
            <a:r>
              <a:rPr kumimoji="0" lang="he-IL" sz="12200" b="1" i="0" u="none" strike="noStrike" kern="1200" cap="none" spc="0" normalizeH="0" baseline="0" noProof="0" dirty="0">
                <a:ln>
                  <a:noFill/>
                </a:ln>
                <a:solidFill>
                  <a:srgbClr val="FF0000"/>
                </a:solidFill>
                <a:effectLst/>
                <a:uLnTx/>
                <a:uFillTx/>
                <a:ea typeface="Calibri (MS) Bold"/>
                <a:cs typeface="Arial" panose="020B0604020202020204" pitchFamily="34" charset="0"/>
                <a:sym typeface="Calibri (MS) Bold"/>
                <a:rtl/>
              </a:rPr>
              <a:t>כסף כמוסכמה חברתית</a:t>
            </a:r>
          </a:p>
        </p:txBody>
      </p:sp>
      <p:sp>
        <p:nvSpPr>
          <p:cNvPr id="5" name="TextBox 5"/>
          <p:cNvSpPr txBox="1"/>
          <p:nvPr/>
        </p:nvSpPr>
        <p:spPr>
          <a:xfrm>
            <a:off x="11027189" y="8738235"/>
            <a:ext cx="6675983" cy="880111"/>
          </a:xfrm>
          <a:prstGeom prst="rect">
            <a:avLst/>
          </a:prstGeom>
        </p:spPr>
        <p:txBody>
          <a:bodyPr lIns="0" tIns="0" rIns="0" bIns="0" rtlCol="0" anchor="t">
            <a:spAutoFit/>
          </a:bodyPr>
          <a:lstStyle/>
          <a:p>
            <a:pPr algn="r" rtl="1">
              <a:lnSpc>
                <a:spcPts val="7559"/>
              </a:lnSpc>
            </a:pPr>
            <a:r>
              <a:rPr lang="he-IL" sz="4199" dirty="0">
                <a:solidFill>
                  <a:srgbClr val="000000"/>
                </a:solidFill>
                <a:latin typeface="Arial" panose="020B0604020202020204" pitchFamily="34" charset="0"/>
                <a:ea typeface="Rubik"/>
                <a:cs typeface="Arial" panose="020B0604020202020204" pitchFamily="34" charset="0"/>
                <a:sym typeface="Rubik"/>
                <a:rtl/>
              </a:rPr>
              <a:t>כתבו: יפעת ברוש ומאור בלילטי.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descr="שטרות"/>
          <p:cNvSpPr/>
          <p:nvPr/>
        </p:nvSpPr>
        <p:spPr>
          <a:xfrm rot="10800000">
            <a:off x="8547869" y="3453574"/>
            <a:ext cx="9620155" cy="6833426"/>
          </a:xfrm>
          <a:custGeom>
            <a:avLst/>
            <a:gdLst/>
            <a:ahLst/>
            <a:cxnLst/>
            <a:rect l="l" t="t" r="r" b="b"/>
            <a:pathLst>
              <a:path w="12826873" h="9111234">
                <a:moveTo>
                  <a:pt x="0" y="0"/>
                </a:moveTo>
                <a:lnTo>
                  <a:pt x="12826873" y="0"/>
                </a:lnTo>
                <a:lnTo>
                  <a:pt x="12826873" y="9111234"/>
                </a:lnTo>
                <a:lnTo>
                  <a:pt x="0" y="9111234"/>
                </a:lnTo>
                <a:lnTo>
                  <a:pt x="0" y="0"/>
                </a:lnTo>
                <a:close/>
              </a:path>
            </a:pathLst>
          </a:custGeom>
          <a:blipFill>
            <a:blip r:embed="rId2"/>
            <a:stretch>
              <a:fillRect l="-9420" r="-32645"/>
            </a:stretch>
          </a:blipFill>
        </p:spPr>
        <p:txBody>
          <a:bodyPr/>
          <a:lstStyle/>
          <a:p>
            <a:endParaRPr lang="he-IL" dirty="0">
              <a:latin typeface="Arial" panose="020B0604020202020204" pitchFamily="34" charset="0"/>
            </a:endParaRPr>
          </a:p>
        </p:txBody>
      </p:sp>
      <p:sp>
        <p:nvSpPr>
          <p:cNvPr id="5" name="TextBox 5"/>
          <p:cNvSpPr txBox="1">
            <a:spLocks noGrp="1"/>
          </p:cNvSpPr>
          <p:nvPr>
            <p:ph type="title" idx="4294967295"/>
          </p:nvPr>
        </p:nvSpPr>
        <p:spPr>
          <a:xfrm rot="-1106561">
            <a:off x="-987718" y="1779685"/>
            <a:ext cx="17541540" cy="33477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28634"/>
              </a:lnSpc>
              <a:spcBef>
                <a:spcPct val="0"/>
              </a:spcBef>
              <a:spcAft>
                <a:spcPts val="0"/>
              </a:spcAft>
              <a:buClrTx/>
              <a:buSzTx/>
              <a:buFontTx/>
              <a:buNone/>
              <a:tabLst/>
              <a:defRPr/>
            </a:pPr>
            <a:r>
              <a:rPr kumimoji="0" lang="he-IL" sz="20453" b="1" i="0" u="none" strike="noStrike" kern="1200" cap="none" spc="0" normalizeH="0" baseline="0" noProof="0" dirty="0">
                <a:ln>
                  <a:noFill/>
                </a:ln>
                <a:solidFill>
                  <a:srgbClr val="FF0000"/>
                </a:solidFill>
                <a:effectLst/>
                <a:uLnTx/>
                <a:uFillTx/>
                <a:ea typeface="Calibri (MS) Bold"/>
                <a:cs typeface="Arial" panose="020B0604020202020204" pitchFamily="34" charset="0"/>
                <a:sym typeface="Calibri (MS) Bold"/>
                <a:rtl/>
              </a:rPr>
              <a:t>חידון המזומנים</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מקור הביטוי "בצע כסף"/ "רודף בצע"?</a:t>
            </a:r>
          </a:p>
        </p:txBody>
      </p:sp>
      <p:sp>
        <p:nvSpPr>
          <p:cNvPr id="4" name="Freeform 4" descr="חולצה"/>
          <p:cNvSpPr/>
          <p:nvPr/>
        </p:nvSpPr>
        <p:spPr>
          <a:xfrm>
            <a:off x="12021845" y="2957551"/>
            <a:ext cx="4331874" cy="6278022"/>
          </a:xfrm>
          <a:custGeom>
            <a:avLst/>
            <a:gdLst/>
            <a:ahLst/>
            <a:cxnLst/>
            <a:rect l="l" t="t" r="r" b="b"/>
            <a:pathLst>
              <a:path w="5775833" h="8370697">
                <a:moveTo>
                  <a:pt x="0" y="0"/>
                </a:moveTo>
                <a:lnTo>
                  <a:pt x="5775833" y="0"/>
                </a:lnTo>
                <a:lnTo>
                  <a:pt x="5775833" y="8370697"/>
                </a:lnTo>
                <a:lnTo>
                  <a:pt x="0" y="837069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7" name="Freeform 7" descr="תרנגול"/>
          <p:cNvSpPr/>
          <p:nvPr/>
        </p:nvSpPr>
        <p:spPr>
          <a:xfrm>
            <a:off x="-748913" y="1488910"/>
            <a:ext cx="9546050" cy="9145143"/>
          </a:xfrm>
          <a:custGeom>
            <a:avLst/>
            <a:gdLst/>
            <a:ahLst/>
            <a:cxnLst/>
            <a:rect l="l" t="t" r="r" b="b"/>
            <a:pathLst>
              <a:path w="12728067" h="12193524">
                <a:moveTo>
                  <a:pt x="0" y="0"/>
                </a:moveTo>
                <a:lnTo>
                  <a:pt x="12728067" y="0"/>
                </a:lnTo>
                <a:lnTo>
                  <a:pt x="12728067" y="12193524"/>
                </a:lnTo>
                <a:lnTo>
                  <a:pt x="0" y="12193524"/>
                </a:lnTo>
                <a:lnTo>
                  <a:pt x="0" y="0"/>
                </a:lnTo>
                <a:close/>
              </a:path>
            </a:pathLst>
          </a:custGeom>
          <a:blipFill>
            <a:blip r:embed="rId4"/>
            <a:stretch>
              <a:fillRect l="-27480" t="-3088" r="-48092"/>
            </a:stretch>
          </a:blipFill>
        </p:spPr>
        <p:txBody>
          <a:bodyPr/>
          <a:lstStyle/>
          <a:p>
            <a:endParaRPr lang="he-IL"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מקור הביטוי "בצע כסף"/ "רודף בצע"?</a:t>
            </a:r>
          </a:p>
        </p:txBody>
      </p:sp>
      <p:sp>
        <p:nvSpPr>
          <p:cNvPr id="4" name="Freeform 4" descr="זהב מחולק לחתיכות שהן למעשה בצעים"/>
          <p:cNvSpPr/>
          <p:nvPr/>
        </p:nvSpPr>
        <p:spPr>
          <a:xfrm>
            <a:off x="2694280" y="2957551"/>
            <a:ext cx="7143750" cy="7143750"/>
          </a:xfrm>
          <a:custGeom>
            <a:avLst/>
            <a:gdLst/>
            <a:ahLst/>
            <a:cxnLst/>
            <a:rect l="l" t="t" r="r" b="b"/>
            <a:pathLst>
              <a:path w="9525000" h="9525000">
                <a:moveTo>
                  <a:pt x="0" y="0"/>
                </a:moveTo>
                <a:lnTo>
                  <a:pt x="9525000" y="0"/>
                </a:lnTo>
                <a:lnTo>
                  <a:pt x="9525000" y="9525000"/>
                </a:lnTo>
                <a:lnTo>
                  <a:pt x="0" y="952500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8" name="Group 8">
            <a:extLst>
              <a:ext uri="{C183D7F6-B498-43B3-948B-1728B52AA6E4}">
                <adec:decorative xmlns:adec="http://schemas.microsoft.com/office/drawing/2017/decorative" val="1"/>
              </a:ext>
            </a:extLst>
          </p:cNvPr>
          <p:cNvGrpSpPr/>
          <p:nvPr/>
        </p:nvGrpSpPr>
        <p:grpSpPr>
          <a:xfrm rot="-1211460">
            <a:off x="-90418" y="2533632"/>
            <a:ext cx="8449554" cy="2394763"/>
            <a:chOff x="0" y="0"/>
            <a:chExt cx="12799880" cy="3860444"/>
          </a:xfrm>
        </p:grpSpPr>
        <p:sp>
          <p:nvSpPr>
            <p:cNvPr id="9" name="Freeform 9" descr="תמונה שמכילה טקסט, צילום מסך, גרפיקה, עיצוב גרפי  התיאור נוצר באופן אוטומטי"/>
            <p:cNvSpPr/>
            <p:nvPr/>
          </p:nvSpPr>
          <p:spPr>
            <a:xfrm>
              <a:off x="0" y="0"/>
              <a:ext cx="12799822" cy="3860419"/>
            </a:xfrm>
            <a:custGeom>
              <a:avLst/>
              <a:gdLst/>
              <a:ahLst/>
              <a:cxnLst/>
              <a:rect l="l" t="t" r="r" b="b"/>
              <a:pathLst>
                <a:path w="12799822" h="3860419">
                  <a:moveTo>
                    <a:pt x="0" y="0"/>
                  </a:moveTo>
                  <a:lnTo>
                    <a:pt x="12799822" y="0"/>
                  </a:lnTo>
                  <a:lnTo>
                    <a:pt x="12799822" y="3860419"/>
                  </a:lnTo>
                  <a:lnTo>
                    <a:pt x="0" y="3860419"/>
                  </a:lnTo>
                  <a:lnTo>
                    <a:pt x="0" y="0"/>
                  </a:lnTo>
                  <a:close/>
                </a:path>
              </a:pathLst>
            </a:custGeom>
            <a:blipFill>
              <a:blip r:embed="rId3"/>
              <a:stretch>
                <a:fillRect l="-20763" t="-145263" r="-19302" b="-15969"/>
              </a:stretch>
            </a:blipFill>
          </p:spPr>
          <p:txBody>
            <a:bodyPr/>
            <a:lstStyle/>
            <a:p>
              <a:endParaRPr lang="he-IL" dirty="0">
                <a:latin typeface="Arial" panose="020B0604020202020204" pitchFamily="34" charset="0"/>
              </a:endParaRPr>
            </a:p>
          </p:txBody>
        </p:sp>
      </p:grpSp>
      <p:sp>
        <p:nvSpPr>
          <p:cNvPr id="11" name="Freeform 4" descr="חולצה">
            <a:extLst>
              <a:ext uri="{FF2B5EF4-FFF2-40B4-BE49-F238E27FC236}">
                <a16:creationId xmlns:a16="http://schemas.microsoft.com/office/drawing/2014/main" id="{FF134469-3947-4724-ECB8-6464E1B05C69}"/>
              </a:ext>
            </a:extLst>
          </p:cNvPr>
          <p:cNvSpPr/>
          <p:nvPr/>
        </p:nvSpPr>
        <p:spPr>
          <a:xfrm>
            <a:off x="12021845" y="2957551"/>
            <a:ext cx="4331874" cy="6278022"/>
          </a:xfrm>
          <a:custGeom>
            <a:avLst/>
            <a:gdLst/>
            <a:ahLst/>
            <a:cxnLst/>
            <a:rect l="l" t="t" r="r" b="b"/>
            <a:pathLst>
              <a:path w="5775833" h="8370697">
                <a:moveTo>
                  <a:pt x="0" y="0"/>
                </a:moveTo>
                <a:lnTo>
                  <a:pt x="5775833" y="0"/>
                </a:lnTo>
                <a:lnTo>
                  <a:pt x="5775833" y="8370697"/>
                </a:lnTo>
                <a:lnTo>
                  <a:pt x="0" y="8370697"/>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sp>
        <p:nvSpPr>
          <p:cNvPr id="10" name="TextBox 10"/>
          <p:cNvSpPr txBox="1"/>
          <p:nvPr/>
        </p:nvSpPr>
        <p:spPr>
          <a:xfrm rot="-1355768">
            <a:off x="1745360" y="2508272"/>
            <a:ext cx="4619289" cy="2525307"/>
          </a:xfrm>
          <a:prstGeom prst="rect">
            <a:avLst/>
          </a:prstGeom>
        </p:spPr>
        <p:txBody>
          <a:bodyPr wrap="square" lIns="0" tIns="0" rIns="0" bIns="0" rtlCol="0" anchor="t">
            <a:spAutoFit/>
          </a:bodyPr>
          <a:lstStyle/>
          <a:p>
            <a:pPr algn="ctr" rtl="1">
              <a:lnSpc>
                <a:spcPts val="67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חתיכות אלו נקראות</a:t>
            </a:r>
          </a:p>
          <a:p>
            <a:pPr algn="ctr">
              <a:lnSpc>
                <a:spcPts val="6719"/>
              </a:lnSpc>
              <a:spcBef>
                <a:spcPct val="0"/>
              </a:spcBef>
            </a:pPr>
            <a:r>
              <a:rPr lang="en-US" sz="4800" b="1" dirty="0">
                <a:solidFill>
                  <a:srgbClr val="000000"/>
                </a:solidFill>
                <a:latin typeface="Arial" panose="020B0604020202020204" pitchFamily="34" charset="0"/>
                <a:ea typeface="Calibri (MS) Bold"/>
                <a:cs typeface="Arial" panose="020B0604020202020204" pitchFamily="34" charset="0"/>
                <a:sym typeface="Calibri (MS) Bold"/>
              </a:rPr>
              <a:t>“</a:t>
            </a: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בצעים</a:t>
            </a:r>
            <a:r>
              <a:rPr lang="en-US" sz="4800" b="1" dirty="0">
                <a:solidFill>
                  <a:srgbClr val="000000"/>
                </a:solidFill>
                <a:latin typeface="Arial" panose="020B0604020202020204" pitchFamily="34" charset="0"/>
                <a:ea typeface="Calibri (MS) Bold"/>
                <a:cs typeface="Arial" panose="020B0604020202020204" pitchFamily="34" charset="0"/>
                <a:sym typeface="Calibri (MS) Bold"/>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מקור הביטוי "בצע כסף"/ "רודף בצע"?</a:t>
            </a:r>
          </a:p>
        </p:txBody>
      </p:sp>
      <p:sp>
        <p:nvSpPr>
          <p:cNvPr id="4" name="Freeform 4" descr="שטר של 100 ש&quot;ח"/>
          <p:cNvSpPr/>
          <p:nvPr/>
        </p:nvSpPr>
        <p:spPr>
          <a:xfrm rot="4922520">
            <a:off x="-1296293" y="3654035"/>
            <a:ext cx="8407718" cy="3874388"/>
          </a:xfrm>
          <a:custGeom>
            <a:avLst/>
            <a:gdLst/>
            <a:ahLst/>
            <a:cxnLst/>
            <a:rect l="l" t="t" r="r" b="b"/>
            <a:pathLst>
              <a:path w="11210290" h="5165852">
                <a:moveTo>
                  <a:pt x="0" y="0"/>
                </a:moveTo>
                <a:lnTo>
                  <a:pt x="11210290" y="0"/>
                </a:lnTo>
                <a:lnTo>
                  <a:pt x="11210290" y="5165852"/>
                </a:lnTo>
                <a:lnTo>
                  <a:pt x="0" y="5165852"/>
                </a:lnTo>
                <a:lnTo>
                  <a:pt x="0" y="0"/>
                </a:lnTo>
                <a:close/>
              </a:path>
            </a:pathLst>
          </a:custGeom>
          <a:blipFill>
            <a:blip r:embed="rId2"/>
            <a:stretch>
              <a:fillRect t="-117562" r="-97450" b="-210919"/>
            </a:stretch>
          </a:blipFill>
        </p:spPr>
        <p:txBody>
          <a:bodyPr/>
          <a:lstStyle/>
          <a:p>
            <a:endParaRPr lang="he-IL" dirty="0">
              <a:latin typeface="Arial" panose="020B0604020202020204" pitchFamily="34" charset="0"/>
            </a:endParaRPr>
          </a:p>
        </p:txBody>
      </p:sp>
      <p:sp>
        <p:nvSpPr>
          <p:cNvPr id="6" name="Freeform 6" descr="שטר של 20 ש&quot;ח"/>
          <p:cNvSpPr/>
          <p:nvPr/>
        </p:nvSpPr>
        <p:spPr>
          <a:xfrm rot="6338760">
            <a:off x="2306931" y="4373586"/>
            <a:ext cx="6649403" cy="3795521"/>
          </a:xfrm>
          <a:custGeom>
            <a:avLst/>
            <a:gdLst/>
            <a:ahLst/>
            <a:cxnLst/>
            <a:rect l="l" t="t" r="r" b="b"/>
            <a:pathLst>
              <a:path w="8865870" h="5060696">
                <a:moveTo>
                  <a:pt x="0" y="0"/>
                </a:moveTo>
                <a:lnTo>
                  <a:pt x="8865870" y="0"/>
                </a:lnTo>
                <a:lnTo>
                  <a:pt x="8865870" y="5060696"/>
                </a:lnTo>
                <a:lnTo>
                  <a:pt x="0" y="5060696"/>
                </a:lnTo>
                <a:lnTo>
                  <a:pt x="0" y="0"/>
                </a:lnTo>
                <a:close/>
              </a:path>
            </a:pathLst>
          </a:custGeom>
          <a:blipFill>
            <a:blip r:embed="rId3"/>
            <a:stretch>
              <a:fillRect l="-3118" t="-107014" r="-4374" b="-1961"/>
            </a:stretch>
          </a:blipFill>
        </p:spPr>
        <p:txBody>
          <a:bodyPr/>
          <a:lstStyle/>
          <a:p>
            <a:endParaRPr lang="he-IL" dirty="0">
              <a:latin typeface="Arial" panose="020B0604020202020204" pitchFamily="34" charset="0"/>
            </a:endParaRPr>
          </a:p>
        </p:txBody>
      </p:sp>
      <p:sp>
        <p:nvSpPr>
          <p:cNvPr id="10" name="Freeform 4" descr="חולצה">
            <a:extLst>
              <a:ext uri="{FF2B5EF4-FFF2-40B4-BE49-F238E27FC236}">
                <a16:creationId xmlns:a16="http://schemas.microsoft.com/office/drawing/2014/main" id="{5986376A-7111-F1A9-632D-E52F31807250}"/>
              </a:ext>
            </a:extLst>
          </p:cNvPr>
          <p:cNvSpPr/>
          <p:nvPr/>
        </p:nvSpPr>
        <p:spPr>
          <a:xfrm>
            <a:off x="12021845" y="2957551"/>
            <a:ext cx="4331874" cy="6278022"/>
          </a:xfrm>
          <a:custGeom>
            <a:avLst/>
            <a:gdLst/>
            <a:ahLst/>
            <a:cxnLst/>
            <a:rect l="l" t="t" r="r" b="b"/>
            <a:pathLst>
              <a:path w="5775833" h="8370697">
                <a:moveTo>
                  <a:pt x="0" y="0"/>
                </a:moveTo>
                <a:lnTo>
                  <a:pt x="5775833" y="0"/>
                </a:lnTo>
                <a:lnTo>
                  <a:pt x="5775833" y="8370697"/>
                </a:lnTo>
                <a:lnTo>
                  <a:pt x="0" y="8370697"/>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אז מהו כסף?</a:t>
            </a:r>
          </a:p>
        </p:txBody>
      </p:sp>
      <p:sp>
        <p:nvSpPr>
          <p:cNvPr id="9" name="Freeform 4" descr="שטר של 100 ש&quot;ח">
            <a:extLst>
              <a:ext uri="{FF2B5EF4-FFF2-40B4-BE49-F238E27FC236}">
                <a16:creationId xmlns:a16="http://schemas.microsoft.com/office/drawing/2014/main" id="{7B8C8A4D-A1F7-F967-137C-ED3A2A10294D}"/>
              </a:ext>
            </a:extLst>
          </p:cNvPr>
          <p:cNvSpPr/>
          <p:nvPr/>
        </p:nvSpPr>
        <p:spPr>
          <a:xfrm rot="4922520">
            <a:off x="-1296293" y="3654035"/>
            <a:ext cx="8407718" cy="3874388"/>
          </a:xfrm>
          <a:custGeom>
            <a:avLst/>
            <a:gdLst/>
            <a:ahLst/>
            <a:cxnLst/>
            <a:rect l="l" t="t" r="r" b="b"/>
            <a:pathLst>
              <a:path w="11210290" h="5165852">
                <a:moveTo>
                  <a:pt x="0" y="0"/>
                </a:moveTo>
                <a:lnTo>
                  <a:pt x="11210290" y="0"/>
                </a:lnTo>
                <a:lnTo>
                  <a:pt x="11210290" y="5165852"/>
                </a:lnTo>
                <a:lnTo>
                  <a:pt x="0" y="5165852"/>
                </a:lnTo>
                <a:lnTo>
                  <a:pt x="0" y="0"/>
                </a:lnTo>
                <a:close/>
              </a:path>
            </a:pathLst>
          </a:custGeom>
          <a:blipFill>
            <a:blip r:embed="rId2"/>
            <a:stretch>
              <a:fillRect t="-117562" r="-97450" b="-210919"/>
            </a:stretch>
          </a:blipFill>
        </p:spPr>
        <p:txBody>
          <a:bodyPr/>
          <a:lstStyle/>
          <a:p>
            <a:endParaRPr lang="he-IL" dirty="0">
              <a:latin typeface="Arial" panose="020B0604020202020204" pitchFamily="34" charset="0"/>
            </a:endParaRPr>
          </a:p>
        </p:txBody>
      </p:sp>
      <p:sp>
        <p:nvSpPr>
          <p:cNvPr id="11" name="Freeform 6" descr="שטר של 20 ש&quot;ח">
            <a:extLst>
              <a:ext uri="{FF2B5EF4-FFF2-40B4-BE49-F238E27FC236}">
                <a16:creationId xmlns:a16="http://schemas.microsoft.com/office/drawing/2014/main" id="{15CE1FA8-E44A-4122-1039-9B26AB20A659}"/>
              </a:ext>
            </a:extLst>
          </p:cNvPr>
          <p:cNvSpPr/>
          <p:nvPr/>
        </p:nvSpPr>
        <p:spPr>
          <a:xfrm rot="6338760">
            <a:off x="2306931" y="4373586"/>
            <a:ext cx="6649403" cy="3795521"/>
          </a:xfrm>
          <a:custGeom>
            <a:avLst/>
            <a:gdLst/>
            <a:ahLst/>
            <a:cxnLst/>
            <a:rect l="l" t="t" r="r" b="b"/>
            <a:pathLst>
              <a:path w="8865870" h="5060696">
                <a:moveTo>
                  <a:pt x="0" y="0"/>
                </a:moveTo>
                <a:lnTo>
                  <a:pt x="8865870" y="0"/>
                </a:lnTo>
                <a:lnTo>
                  <a:pt x="8865870" y="5060696"/>
                </a:lnTo>
                <a:lnTo>
                  <a:pt x="0" y="5060696"/>
                </a:lnTo>
                <a:lnTo>
                  <a:pt x="0" y="0"/>
                </a:lnTo>
                <a:close/>
              </a:path>
            </a:pathLst>
          </a:custGeom>
          <a:blipFill>
            <a:blip r:embed="rId3"/>
            <a:stretch>
              <a:fillRect l="-3118" t="-107014" r="-4374" b="-1961"/>
            </a:stretch>
          </a:blipFill>
        </p:spPr>
        <p:txBody>
          <a:bodyPr/>
          <a:lstStyle/>
          <a:p>
            <a:endParaRPr lang="he-IL" dirty="0">
              <a:latin typeface="Arial" panose="020B0604020202020204" pitchFamily="34" charset="0"/>
            </a:endParaRPr>
          </a:p>
        </p:txBody>
      </p:sp>
      <p:sp>
        <p:nvSpPr>
          <p:cNvPr id="3" name="TextBox 3"/>
          <p:cNvSpPr txBox="1"/>
          <p:nvPr/>
        </p:nvSpPr>
        <p:spPr>
          <a:xfrm>
            <a:off x="7883938" y="2338121"/>
            <a:ext cx="9632785" cy="4278630"/>
          </a:xfrm>
          <a:prstGeom prst="rect">
            <a:avLst/>
          </a:prstGeom>
        </p:spPr>
        <p:txBody>
          <a:bodyPr lIns="0" tIns="0" rIns="0" bIns="0" rtlCol="0" anchor="t">
            <a:spAutoFit/>
          </a:bodyPr>
          <a:lstStyle/>
          <a:p>
            <a:pPr algn="just"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אמצעי תשלום.</a:t>
            </a:r>
          </a:p>
          <a:p>
            <a:pPr algn="just" rtl="1">
              <a:lnSpc>
                <a:spcPts val="11519"/>
              </a:lnSpc>
            </a:pPr>
            <a:r>
              <a:rPr lang="he-IL" sz="4800" dirty="0">
                <a:solidFill>
                  <a:srgbClr val="000000"/>
                </a:solidFill>
                <a:latin typeface="Calibri (MS)"/>
                <a:ea typeface="Calibri (MS)"/>
                <a:cs typeface="Calibri (MS)"/>
                <a:sym typeface="Calibri (MS)"/>
                <a:rtl/>
              </a:rPr>
              <a:t>*לכסף אין ערך בפני עצמו (בניגוד לזהב),</a:t>
            </a:r>
          </a:p>
          <a:p>
            <a:pPr algn="just" rtl="1">
              <a:lnSpc>
                <a:spcPts val="11519"/>
              </a:lnSpc>
            </a:pPr>
            <a:r>
              <a:rPr lang="he-IL" sz="4800" dirty="0">
                <a:solidFill>
                  <a:srgbClr val="000000"/>
                </a:solidFill>
                <a:latin typeface="Calibri (MS)"/>
                <a:ea typeface="Calibri (MS)"/>
                <a:cs typeface="Calibri (MS)"/>
                <a:sym typeface="Calibri (MS)"/>
                <a:rtl/>
              </a:rPr>
              <a:t>אנחנו כחברה החלטנו שהכסף בעל שווי.</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 הקשר בין התמונות הבאות?</a:t>
            </a:r>
          </a:p>
        </p:txBody>
      </p:sp>
      <p:sp>
        <p:nvSpPr>
          <p:cNvPr id="5" name="Freeform 5" descr="בנק"/>
          <p:cNvSpPr/>
          <p:nvPr/>
        </p:nvSpPr>
        <p:spPr>
          <a:xfrm>
            <a:off x="11017768" y="2979306"/>
            <a:ext cx="6330792" cy="5264944"/>
          </a:xfrm>
          <a:custGeom>
            <a:avLst/>
            <a:gdLst/>
            <a:ahLst/>
            <a:cxnLst/>
            <a:rect l="l" t="t" r="r" b="b"/>
            <a:pathLst>
              <a:path w="8441055" h="7019925">
                <a:moveTo>
                  <a:pt x="0" y="0"/>
                </a:moveTo>
                <a:lnTo>
                  <a:pt x="8441055" y="0"/>
                </a:lnTo>
                <a:lnTo>
                  <a:pt x="8441055" y="7019925"/>
                </a:lnTo>
                <a:lnTo>
                  <a:pt x="0" y="7019925"/>
                </a:lnTo>
                <a:lnTo>
                  <a:pt x="0" y="0"/>
                </a:lnTo>
                <a:close/>
              </a:path>
            </a:pathLst>
          </a:custGeom>
          <a:blipFill>
            <a:blip r:embed="rId3"/>
            <a:stretch>
              <a:fillRect l="-3031" t="-4452" r="-170819" b="-80773"/>
            </a:stretch>
          </a:blipFill>
        </p:spPr>
        <p:txBody>
          <a:bodyPr/>
          <a:lstStyle/>
          <a:p>
            <a:endParaRPr lang="he-IL" dirty="0">
              <a:latin typeface="Arial" panose="020B0604020202020204" pitchFamily="34" charset="0"/>
            </a:endParaRPr>
          </a:p>
        </p:txBody>
      </p:sp>
      <p:sp>
        <p:nvSpPr>
          <p:cNvPr id="7" name="Freeform 7" descr="ספסל"/>
          <p:cNvSpPr/>
          <p:nvPr/>
        </p:nvSpPr>
        <p:spPr>
          <a:xfrm>
            <a:off x="1412824" y="3249130"/>
            <a:ext cx="7731157" cy="5264944"/>
          </a:xfrm>
          <a:custGeom>
            <a:avLst/>
            <a:gdLst/>
            <a:ahLst/>
            <a:cxnLst/>
            <a:rect l="l" t="t" r="r" b="b"/>
            <a:pathLst>
              <a:path w="10308209" h="7019925">
                <a:moveTo>
                  <a:pt x="0" y="0"/>
                </a:moveTo>
                <a:lnTo>
                  <a:pt x="10308209" y="0"/>
                </a:lnTo>
                <a:lnTo>
                  <a:pt x="10308209" y="7019925"/>
                </a:lnTo>
                <a:lnTo>
                  <a:pt x="0" y="7019925"/>
                </a:lnTo>
                <a:lnTo>
                  <a:pt x="0" y="0"/>
                </a:lnTo>
                <a:close/>
              </a:path>
            </a:pathLst>
          </a:custGeom>
          <a:blipFill>
            <a:blip r:embed="rId3"/>
            <a:stretch>
              <a:fillRect l="-122021" t="-11634" r="-2229" b="-73594"/>
            </a:stretch>
          </a:blipFill>
        </p:spPr>
        <p:txBody>
          <a:bodyPr/>
          <a:lstStyle/>
          <a:p>
            <a:endParaRPr lang="he-IL" dirty="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 הקשר בין התמונות הבאות?</a:t>
            </a:r>
          </a:p>
        </p:txBody>
      </p:sp>
      <p:sp>
        <p:nvSpPr>
          <p:cNvPr id="3" name="TextBox 3"/>
          <p:cNvSpPr txBox="1"/>
          <p:nvPr/>
        </p:nvSpPr>
        <p:spPr>
          <a:xfrm>
            <a:off x="4318664" y="2380402"/>
            <a:ext cx="12770834" cy="4278630"/>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בנק= </a:t>
            </a:r>
            <a:r>
              <a:rPr lang="en-US" sz="4800" dirty="0">
                <a:solidFill>
                  <a:srgbClr val="000000"/>
                </a:solidFill>
                <a:latin typeface="Calibri (MS)"/>
                <a:ea typeface="Calibri (MS)"/>
                <a:cs typeface="Calibri (MS)"/>
                <a:sym typeface="Calibri (MS)"/>
              </a:rPr>
              <a:t>bench</a:t>
            </a:r>
            <a:r>
              <a:rPr lang="he-IL" sz="4800" dirty="0">
                <a:solidFill>
                  <a:srgbClr val="000000"/>
                </a:solidFill>
                <a:latin typeface="Calibri (MS)"/>
                <a:ea typeface="Calibri (MS)"/>
                <a:cs typeface="Calibri (MS)"/>
                <a:sym typeface="Calibri (MS)"/>
                <a:rtl/>
              </a:rPr>
              <a:t>  (ספסל באיטלקית)</a:t>
            </a:r>
          </a:p>
          <a:p>
            <a:pPr algn="just"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העסקאות</a:t>
            </a:r>
            <a:r>
              <a:rPr lang="he-IL" sz="4800" dirty="0">
                <a:solidFill>
                  <a:srgbClr val="000000"/>
                </a:solidFill>
                <a:latin typeface="Calibri (MS)"/>
                <a:ea typeface="Calibri (MS)"/>
                <a:cs typeface="Calibri (MS)"/>
                <a:sym typeface="Calibri (MS)"/>
                <a:rtl/>
              </a:rPr>
              <a:t> הראשונות בוצעו על </a:t>
            </a: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ספסלים</a:t>
            </a:r>
          </a:p>
          <a:p>
            <a:pPr algn="just" rtl="1">
              <a:lnSpc>
                <a:spcPts val="11519"/>
              </a:lnSpc>
            </a:pPr>
            <a:r>
              <a:rPr lang="he-IL" sz="4800" dirty="0">
                <a:solidFill>
                  <a:srgbClr val="000000"/>
                </a:solidFill>
                <a:latin typeface="Calibri (MS)"/>
                <a:ea typeface="Calibri (MS)"/>
                <a:cs typeface="Calibri (MS)"/>
                <a:sym typeface="Calibri (MS)"/>
                <a:rtl/>
              </a:rPr>
              <a:t>לאחר מכן עברו לשולחנות (בנקאי= </a:t>
            </a:r>
            <a:r>
              <a:rPr lang="he-IL" sz="4800" dirty="0" err="1">
                <a:solidFill>
                  <a:srgbClr val="000000"/>
                </a:solidFill>
                <a:latin typeface="Calibri (MS)"/>
                <a:ea typeface="Calibri (MS)"/>
                <a:cs typeface="Calibri (MS)"/>
                <a:sym typeface="Calibri (MS)"/>
                <a:rtl/>
              </a:rPr>
              <a:t>שולחנאי</a:t>
            </a:r>
            <a:r>
              <a:rPr lang="he-IL" sz="4800" dirty="0">
                <a:solidFill>
                  <a:srgbClr val="000000"/>
                </a:solidFill>
                <a:latin typeface="Calibri (MS)"/>
                <a:ea typeface="Calibri (MS)"/>
                <a:cs typeface="Calibri (MS)"/>
                <a:sym typeface="Calibri (MS)"/>
                <a:rtl/>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 מקור הביטוי "הון תועפות"?</a:t>
            </a:r>
          </a:p>
        </p:txBody>
      </p:sp>
      <p:sp>
        <p:nvSpPr>
          <p:cNvPr id="3" name="Freeform 3" descr="ראם עם קרניים גדולות">
            <a:extLst>
              <a:ext uri="{C183D7F6-B498-43B3-948B-1728B52AA6E4}">
                <adec:decorative xmlns:adec="http://schemas.microsoft.com/office/drawing/2017/decorative" val="0"/>
              </a:ext>
            </a:extLst>
          </p:cNvPr>
          <p:cNvSpPr/>
          <p:nvPr/>
        </p:nvSpPr>
        <p:spPr>
          <a:xfrm>
            <a:off x="-2291327" y="3416827"/>
            <a:ext cx="12398644" cy="8229600"/>
          </a:xfrm>
          <a:custGeom>
            <a:avLst/>
            <a:gdLst/>
            <a:ahLst/>
            <a:cxnLst/>
            <a:rect l="l" t="t" r="r" b="b"/>
            <a:pathLst>
              <a:path w="12398644" h="8229600">
                <a:moveTo>
                  <a:pt x="0" y="0"/>
                </a:moveTo>
                <a:lnTo>
                  <a:pt x="12398644" y="0"/>
                </a:lnTo>
                <a:lnTo>
                  <a:pt x="12398644" y="8229600"/>
                </a:lnTo>
                <a:lnTo>
                  <a:pt x="0" y="82296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p:nvPr/>
        </p:nvSpPr>
        <p:spPr>
          <a:xfrm>
            <a:off x="847687" y="1687087"/>
            <a:ext cx="16592626" cy="2821305"/>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בעלי ממון (</a:t>
            </a: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הון</a:t>
            </a:r>
            <a:r>
              <a:rPr lang="he-IL" sz="4800" dirty="0">
                <a:solidFill>
                  <a:srgbClr val="000000"/>
                </a:solidFill>
                <a:latin typeface="Calibri (MS)"/>
                <a:ea typeface="Calibri (MS)"/>
                <a:cs typeface="Calibri (MS)"/>
                <a:sym typeface="Calibri (MS)"/>
                <a:rtl/>
              </a:rPr>
              <a:t>) רב נדרשו בקרניים גדולות לאחסון הכסף.</a:t>
            </a:r>
          </a:p>
          <a:p>
            <a:pPr algn="just" rtl="1">
              <a:lnSpc>
                <a:spcPts val="11519"/>
              </a:lnSpc>
            </a:pPr>
            <a:r>
              <a:rPr lang="he-IL" sz="4800" dirty="0">
                <a:solidFill>
                  <a:srgbClr val="000000"/>
                </a:solidFill>
                <a:latin typeface="Calibri (MS)"/>
                <a:ea typeface="Calibri (MS)"/>
                <a:cs typeface="Calibri (MS)"/>
                <a:sym typeface="Calibri (MS)"/>
                <a:rtl/>
              </a:rPr>
              <a:t>הקרניים של הראם נקראות </a:t>
            </a: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תועפות.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 מקור הביטוי "שם כספו על קרן הצבי"?</a:t>
            </a:r>
          </a:p>
        </p:txBody>
      </p:sp>
      <p:sp>
        <p:nvSpPr>
          <p:cNvPr id="5" name="Freeform 5" descr="צבי רץ עם כסף על הקרניים"/>
          <p:cNvSpPr/>
          <p:nvPr/>
        </p:nvSpPr>
        <p:spPr>
          <a:xfrm>
            <a:off x="1056808" y="469754"/>
            <a:ext cx="10388156" cy="10426733"/>
          </a:xfrm>
          <a:custGeom>
            <a:avLst/>
            <a:gdLst/>
            <a:ahLst/>
            <a:cxnLst/>
            <a:rect l="l" t="t" r="r" b="b"/>
            <a:pathLst>
              <a:path w="13850874" h="13902310">
                <a:moveTo>
                  <a:pt x="0" y="0"/>
                </a:moveTo>
                <a:lnTo>
                  <a:pt x="13850874" y="0"/>
                </a:lnTo>
                <a:lnTo>
                  <a:pt x="13850874" y="13902310"/>
                </a:lnTo>
                <a:lnTo>
                  <a:pt x="0" y="13902310"/>
                </a:lnTo>
                <a:lnTo>
                  <a:pt x="0" y="0"/>
                </a:lnTo>
                <a:close/>
              </a:path>
            </a:pathLst>
          </a:custGeom>
          <a:blipFill>
            <a:blip r:embed="rId3"/>
            <a:stretch>
              <a:fillRect t="-7756" r="-92278"/>
            </a:stretch>
          </a:blipFill>
        </p:spPr>
        <p:txBody>
          <a:bodyPr/>
          <a:lstStyle/>
          <a:p>
            <a:endParaRPr lang="he-IL" dirty="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331966" y="147952"/>
            <a:ext cx="14930285" cy="12637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כמה מטבעות יש בישראל, נכון ל</a:t>
            </a:r>
            <a:r>
              <a:rPr kumimoji="0" lang="en-US"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Pr>
              <a:t>2026</a:t>
            </a:r>
            <a:r>
              <a:rPr kumimoji="0" lang="ar-EG"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 </a:t>
            </a:r>
          </a:p>
        </p:txBody>
      </p:sp>
      <p:sp>
        <p:nvSpPr>
          <p:cNvPr id="3" name="TextBox 3"/>
          <p:cNvSpPr txBox="1"/>
          <p:nvPr/>
        </p:nvSpPr>
        <p:spPr>
          <a:xfrm>
            <a:off x="2169243" y="1428274"/>
            <a:ext cx="14930285" cy="5735955"/>
          </a:xfrm>
          <a:prstGeom prst="rect">
            <a:avLst/>
          </a:prstGeom>
        </p:spPr>
        <p:txBody>
          <a:bodyPr lIns="0" tIns="0" rIns="0" bIns="0" rtlCol="0" anchor="t">
            <a:spAutoFit/>
          </a:bodyPr>
          <a:lstStyle/>
          <a:p>
            <a:pPr algn="r"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en-US" sz="4800" dirty="0">
                <a:solidFill>
                  <a:srgbClr val="000000"/>
                </a:solidFill>
                <a:latin typeface="Calibri (MS)"/>
                <a:ea typeface="Calibri (MS)"/>
                <a:cs typeface="Calibri (MS)"/>
                <a:sym typeface="Calibri (MS)"/>
              </a:rPr>
              <a:t>2</a:t>
            </a:r>
            <a:r>
              <a:rPr lang="he-IL" sz="4800" dirty="0">
                <a:solidFill>
                  <a:srgbClr val="000000"/>
                </a:solidFill>
                <a:latin typeface="Calibri (MS)"/>
                <a:ea typeface="Calibri (MS)"/>
                <a:cs typeface="Calibri (MS)"/>
                <a:sym typeface="Calibri (MS)"/>
                <a:rtl/>
              </a:rPr>
              <a:t> מיליארד מטבעות (בסך </a:t>
            </a:r>
            <a:r>
              <a:rPr lang="en-US" sz="4800" dirty="0">
                <a:solidFill>
                  <a:srgbClr val="000000"/>
                </a:solidFill>
                <a:latin typeface="Calibri (MS)"/>
                <a:ea typeface="Calibri (MS)"/>
                <a:cs typeface="Calibri (MS)"/>
                <a:sym typeface="Calibri (MS)"/>
              </a:rPr>
              <a:t>2</a:t>
            </a:r>
            <a:r>
              <a:rPr lang="he-IL" sz="4800" dirty="0">
                <a:solidFill>
                  <a:srgbClr val="000000"/>
                </a:solidFill>
                <a:latin typeface="Calibri (MS)"/>
                <a:ea typeface="Calibri (MS)"/>
                <a:cs typeface="Calibri (MS)"/>
                <a:sym typeface="Calibri (MS)"/>
                <a:rtl/>
              </a:rPr>
              <a:t> מיליארד ₪)</a:t>
            </a:r>
          </a:p>
          <a:p>
            <a:pPr algn="r"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en-US" sz="4800" dirty="0">
                <a:solidFill>
                  <a:srgbClr val="000000"/>
                </a:solidFill>
                <a:latin typeface="Calibri (MS)"/>
                <a:ea typeface="Calibri (MS)"/>
                <a:cs typeface="Calibri (MS)"/>
                <a:sym typeface="Calibri (MS)"/>
              </a:rPr>
              <a:t>1,452</a:t>
            </a:r>
            <a:r>
              <a:rPr lang="he-IL" sz="4800" dirty="0">
                <a:solidFill>
                  <a:srgbClr val="000000"/>
                </a:solidFill>
                <a:latin typeface="Calibri (MS)"/>
                <a:ea typeface="Calibri (MS)"/>
                <a:cs typeface="Calibri (MS)"/>
                <a:sym typeface="Calibri (MS)"/>
                <a:rtl/>
              </a:rPr>
              <a:t> מיליון מטבעות (בסך </a:t>
            </a:r>
            <a:r>
              <a:rPr lang="en-US" sz="4800" dirty="0">
                <a:solidFill>
                  <a:srgbClr val="000000"/>
                </a:solidFill>
                <a:latin typeface="Calibri (MS)"/>
                <a:ea typeface="Calibri (MS)"/>
                <a:cs typeface="Calibri (MS)"/>
                <a:sym typeface="Calibri (MS)"/>
              </a:rPr>
              <a:t>2</a:t>
            </a:r>
            <a:r>
              <a:rPr lang="he-IL" sz="4800" dirty="0">
                <a:solidFill>
                  <a:srgbClr val="000000"/>
                </a:solidFill>
                <a:latin typeface="Calibri (MS)"/>
                <a:ea typeface="Calibri (MS)"/>
                <a:cs typeface="Calibri (MS)"/>
                <a:sym typeface="Calibri (MS)"/>
                <a:rtl/>
              </a:rPr>
              <a:t> מיליארד ₪)</a:t>
            </a:r>
          </a:p>
          <a:p>
            <a:pPr algn="r"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en-US" sz="4800" dirty="0">
                <a:solidFill>
                  <a:srgbClr val="000000"/>
                </a:solidFill>
                <a:latin typeface="Calibri (MS)"/>
                <a:ea typeface="Calibri (MS)"/>
                <a:cs typeface="Calibri (MS)"/>
                <a:sym typeface="Calibri (MS)"/>
              </a:rPr>
              <a:t>2.5</a:t>
            </a:r>
            <a:r>
              <a:rPr lang="he-IL" sz="4800" dirty="0">
                <a:solidFill>
                  <a:srgbClr val="000000"/>
                </a:solidFill>
                <a:latin typeface="Calibri (MS)"/>
                <a:ea typeface="Calibri (MS)"/>
                <a:cs typeface="Calibri (MS)"/>
                <a:sym typeface="Calibri (MS)"/>
                <a:rtl/>
              </a:rPr>
              <a:t> מיליארד מטבעות (בסך </a:t>
            </a:r>
            <a:r>
              <a:rPr lang="en-US" sz="4800" dirty="0">
                <a:solidFill>
                  <a:srgbClr val="000000"/>
                </a:solidFill>
                <a:latin typeface="Calibri (MS)"/>
                <a:ea typeface="Calibri (MS)"/>
                <a:cs typeface="Calibri (MS)"/>
                <a:sym typeface="Calibri (MS)"/>
              </a:rPr>
              <a:t>2.3</a:t>
            </a:r>
            <a:r>
              <a:rPr lang="he-IL" sz="4800" dirty="0">
                <a:solidFill>
                  <a:srgbClr val="000000"/>
                </a:solidFill>
                <a:latin typeface="Calibri (MS)"/>
                <a:ea typeface="Calibri (MS)"/>
                <a:cs typeface="Calibri (MS)"/>
                <a:sym typeface="Calibri (MS)"/>
                <a:rtl/>
              </a:rPr>
              <a:t> מיליארד ₪)</a:t>
            </a:r>
          </a:p>
          <a:p>
            <a:pPr algn="r"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en-US" sz="4800" dirty="0">
                <a:solidFill>
                  <a:srgbClr val="000000"/>
                </a:solidFill>
                <a:latin typeface="Calibri (MS)"/>
                <a:ea typeface="Calibri (MS)"/>
                <a:cs typeface="Calibri (MS)"/>
                <a:sym typeface="Calibri (MS)"/>
              </a:rPr>
              <a:t>3,429</a:t>
            </a:r>
            <a:r>
              <a:rPr lang="he-IL" sz="4800" dirty="0">
                <a:solidFill>
                  <a:srgbClr val="000000"/>
                </a:solidFill>
                <a:latin typeface="Calibri (MS)"/>
                <a:ea typeface="Calibri (MS)"/>
                <a:cs typeface="Calibri (MS)"/>
                <a:sym typeface="Calibri (MS)"/>
                <a:rtl/>
              </a:rPr>
              <a:t> מיליון מטבעות (בסך </a:t>
            </a:r>
            <a:r>
              <a:rPr lang="en-US" sz="4800" dirty="0">
                <a:solidFill>
                  <a:srgbClr val="000000"/>
                </a:solidFill>
                <a:latin typeface="Calibri (MS)"/>
                <a:ea typeface="Calibri (MS)"/>
                <a:cs typeface="Calibri (MS)"/>
                <a:sym typeface="Calibri (MS)"/>
              </a:rPr>
              <a:t>3.418</a:t>
            </a:r>
            <a:r>
              <a:rPr lang="he-IL" sz="4800" dirty="0">
                <a:solidFill>
                  <a:srgbClr val="000000"/>
                </a:solidFill>
                <a:latin typeface="Calibri (MS)"/>
                <a:ea typeface="Calibri (MS)"/>
                <a:cs typeface="Calibri (MS)"/>
                <a:sym typeface="Calibri (MS)"/>
                <a:rtl/>
              </a:rPr>
              <a:t> מיליארד ₪)</a:t>
            </a:r>
          </a:p>
        </p:txBody>
      </p:sp>
      <p:sp>
        <p:nvSpPr>
          <p:cNvPr id="6" name="Freeform 6" descr="התשובה היא ד"/>
          <p:cNvSpPr/>
          <p:nvPr/>
        </p:nvSpPr>
        <p:spPr>
          <a:xfrm>
            <a:off x="4419600" y="5905500"/>
            <a:ext cx="13297281" cy="1758506"/>
          </a:xfrm>
          <a:custGeom>
            <a:avLst/>
            <a:gdLst/>
            <a:ahLst/>
            <a:cxnLst/>
            <a:rect l="l" t="t" r="r" b="b"/>
            <a:pathLst>
              <a:path w="17729708" h="2344674">
                <a:moveTo>
                  <a:pt x="57150" y="0"/>
                </a:moveTo>
                <a:lnTo>
                  <a:pt x="17672558" y="0"/>
                </a:lnTo>
                <a:cubicBezTo>
                  <a:pt x="17704181" y="0"/>
                  <a:pt x="17729708" y="25527"/>
                  <a:pt x="17729708" y="57150"/>
                </a:cubicBezTo>
                <a:lnTo>
                  <a:pt x="17729708" y="2287524"/>
                </a:lnTo>
                <a:cubicBezTo>
                  <a:pt x="17729708" y="2319147"/>
                  <a:pt x="17704181" y="2344674"/>
                  <a:pt x="17672558" y="2344674"/>
                </a:cubicBezTo>
                <a:lnTo>
                  <a:pt x="57150" y="2344674"/>
                </a:lnTo>
                <a:cubicBezTo>
                  <a:pt x="25527" y="2344674"/>
                  <a:pt x="0" y="2319147"/>
                  <a:pt x="0" y="2287524"/>
                </a:cubicBezTo>
                <a:lnTo>
                  <a:pt x="0" y="57150"/>
                </a:lnTo>
                <a:cubicBezTo>
                  <a:pt x="0" y="25527"/>
                  <a:pt x="25527" y="0"/>
                  <a:pt x="57150" y="0"/>
                </a:cubicBezTo>
                <a:moveTo>
                  <a:pt x="57150" y="114300"/>
                </a:moveTo>
                <a:lnTo>
                  <a:pt x="57150" y="57150"/>
                </a:lnTo>
                <a:lnTo>
                  <a:pt x="114300" y="57150"/>
                </a:lnTo>
                <a:lnTo>
                  <a:pt x="114300" y="2287524"/>
                </a:lnTo>
                <a:lnTo>
                  <a:pt x="57150" y="2287524"/>
                </a:lnTo>
                <a:lnTo>
                  <a:pt x="57150" y="2230374"/>
                </a:lnTo>
                <a:lnTo>
                  <a:pt x="17672558" y="2230374"/>
                </a:lnTo>
                <a:lnTo>
                  <a:pt x="17672558" y="2287524"/>
                </a:lnTo>
                <a:lnTo>
                  <a:pt x="17615408" y="2287524"/>
                </a:lnTo>
                <a:lnTo>
                  <a:pt x="17615408" y="57150"/>
                </a:lnTo>
                <a:lnTo>
                  <a:pt x="17672558" y="57150"/>
                </a:lnTo>
                <a:lnTo>
                  <a:pt x="17672558"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המטבע הנפוץ ביותר?</a:t>
            </a:r>
          </a:p>
        </p:txBody>
      </p:sp>
      <p:sp>
        <p:nvSpPr>
          <p:cNvPr id="14" name="TextBox 14"/>
          <p:cNvSpPr txBox="1"/>
          <p:nvPr/>
        </p:nvSpPr>
        <p:spPr>
          <a:xfrm>
            <a:off x="15185950" y="1363229"/>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ar-EG" sz="6000" dirty="0">
                <a:solidFill>
                  <a:srgbClr val="000000"/>
                </a:solidFill>
                <a:latin typeface="Calibri (MS)"/>
                <a:ea typeface="Calibri (MS)"/>
                <a:cs typeface="Calibri (MS)"/>
                <a:sym typeface="Calibri (MS)"/>
                <a:rtl/>
              </a:rPr>
              <a:t> </a:t>
            </a:r>
          </a:p>
        </p:txBody>
      </p:sp>
      <p:sp>
        <p:nvSpPr>
          <p:cNvPr id="13" name="Freeform 13" descr="מטבע של 10 ש&quot;ח"/>
          <p:cNvSpPr/>
          <p:nvPr/>
        </p:nvSpPr>
        <p:spPr>
          <a:xfrm>
            <a:off x="13873486" y="1600138"/>
            <a:ext cx="1952102" cy="1952102"/>
          </a:xfrm>
          <a:custGeom>
            <a:avLst/>
            <a:gdLst/>
            <a:ahLst/>
            <a:cxnLst/>
            <a:rect l="l" t="t" r="r" b="b"/>
            <a:pathLst>
              <a:path w="1952102" h="1952102">
                <a:moveTo>
                  <a:pt x="0" y="0"/>
                </a:moveTo>
                <a:lnTo>
                  <a:pt x="1952103" y="0"/>
                </a:lnTo>
                <a:lnTo>
                  <a:pt x="1952103" y="1952103"/>
                </a:lnTo>
                <a:lnTo>
                  <a:pt x="0" y="19521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
        <p:nvSpPr>
          <p:cNvPr id="16" name="TextBox 14">
            <a:extLst>
              <a:ext uri="{FF2B5EF4-FFF2-40B4-BE49-F238E27FC236}">
                <a16:creationId xmlns:a16="http://schemas.microsoft.com/office/drawing/2014/main" id="{E7F5765E-8552-F694-6101-69640931A7F0}"/>
              </a:ext>
            </a:extLst>
          </p:cNvPr>
          <p:cNvSpPr txBox="1"/>
          <p:nvPr/>
        </p:nvSpPr>
        <p:spPr>
          <a:xfrm>
            <a:off x="15185950" y="3758851"/>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ב.</a:t>
            </a:r>
            <a:endParaRPr lang="ar-EG" sz="6000" dirty="0">
              <a:solidFill>
                <a:srgbClr val="000000"/>
              </a:solidFill>
              <a:latin typeface="Calibri (MS)"/>
              <a:ea typeface="Calibri (MS)"/>
              <a:cs typeface="Calibri (MS)"/>
              <a:sym typeface="Calibri (MS)"/>
              <a:rtl/>
            </a:endParaRPr>
          </a:p>
        </p:txBody>
      </p:sp>
      <p:sp>
        <p:nvSpPr>
          <p:cNvPr id="9" name="Freeform 9" descr="מטבע של 5 ש&quot;ח"/>
          <p:cNvSpPr/>
          <p:nvPr/>
        </p:nvSpPr>
        <p:spPr>
          <a:xfrm>
            <a:off x="13692556" y="3925862"/>
            <a:ext cx="1995107" cy="2134457"/>
          </a:xfrm>
          <a:custGeom>
            <a:avLst/>
            <a:gdLst/>
            <a:ahLst/>
            <a:cxnLst/>
            <a:rect l="l" t="t" r="r" b="b"/>
            <a:pathLst>
              <a:path w="2660142" h="2845943">
                <a:moveTo>
                  <a:pt x="0" y="0"/>
                </a:moveTo>
                <a:lnTo>
                  <a:pt x="2660142" y="0"/>
                </a:lnTo>
                <a:lnTo>
                  <a:pt x="2660142" y="2845943"/>
                </a:lnTo>
                <a:lnTo>
                  <a:pt x="0" y="2845943"/>
                </a:lnTo>
                <a:lnTo>
                  <a:pt x="0" y="0"/>
                </a:lnTo>
                <a:close/>
              </a:path>
            </a:pathLst>
          </a:custGeom>
          <a:blipFill>
            <a:blip r:embed="rId3"/>
            <a:stretch>
              <a:fillRect r="-1"/>
            </a:stretch>
          </a:blipFill>
        </p:spPr>
        <p:txBody>
          <a:bodyPr/>
          <a:lstStyle/>
          <a:p>
            <a:endParaRPr lang="he-IL" dirty="0">
              <a:latin typeface="Arial" panose="020B0604020202020204" pitchFamily="34" charset="0"/>
            </a:endParaRPr>
          </a:p>
        </p:txBody>
      </p:sp>
      <p:sp>
        <p:nvSpPr>
          <p:cNvPr id="18" name="TextBox 14">
            <a:extLst>
              <a:ext uri="{FF2B5EF4-FFF2-40B4-BE49-F238E27FC236}">
                <a16:creationId xmlns:a16="http://schemas.microsoft.com/office/drawing/2014/main" id="{6812BC60-399D-7830-7DB2-85F264BF2A38}"/>
              </a:ext>
            </a:extLst>
          </p:cNvPr>
          <p:cNvSpPr txBox="1"/>
          <p:nvPr/>
        </p:nvSpPr>
        <p:spPr>
          <a:xfrm>
            <a:off x="8625477" y="1306915"/>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ar-EG" sz="6000" dirty="0">
                <a:solidFill>
                  <a:srgbClr val="000000"/>
                </a:solidFill>
                <a:latin typeface="Calibri (MS)"/>
                <a:ea typeface="Calibri (MS)"/>
                <a:cs typeface="Calibri (MS)"/>
                <a:sym typeface="Calibri (MS)"/>
                <a:rtl/>
              </a:rPr>
              <a:t> </a:t>
            </a:r>
          </a:p>
        </p:txBody>
      </p:sp>
      <p:sp>
        <p:nvSpPr>
          <p:cNvPr id="7" name="Freeform 7" descr="מטבע של 1 ש&quot;ח"/>
          <p:cNvSpPr/>
          <p:nvPr/>
        </p:nvSpPr>
        <p:spPr>
          <a:xfrm>
            <a:off x="7209939" y="1363229"/>
            <a:ext cx="1934051" cy="1922431"/>
          </a:xfrm>
          <a:custGeom>
            <a:avLst/>
            <a:gdLst/>
            <a:ahLst/>
            <a:cxnLst/>
            <a:rect l="l" t="t" r="r" b="b"/>
            <a:pathLst>
              <a:path w="2578735" h="2563241">
                <a:moveTo>
                  <a:pt x="0" y="0"/>
                </a:moveTo>
                <a:lnTo>
                  <a:pt x="2578735" y="0"/>
                </a:lnTo>
                <a:lnTo>
                  <a:pt x="2578735" y="2563241"/>
                </a:lnTo>
                <a:lnTo>
                  <a:pt x="0" y="2563241"/>
                </a:lnTo>
                <a:lnTo>
                  <a:pt x="0" y="0"/>
                </a:lnTo>
                <a:close/>
              </a:path>
            </a:pathLst>
          </a:custGeom>
          <a:blipFill>
            <a:blip r:embed="rId4"/>
            <a:stretch>
              <a:fillRect b="-2"/>
            </a:stretch>
          </a:blipFill>
        </p:spPr>
        <p:txBody>
          <a:bodyPr/>
          <a:lstStyle/>
          <a:p>
            <a:endParaRPr lang="he-IL" dirty="0">
              <a:latin typeface="Arial" panose="020B0604020202020204" pitchFamily="34" charset="0"/>
            </a:endParaRPr>
          </a:p>
        </p:txBody>
      </p:sp>
      <p:sp>
        <p:nvSpPr>
          <p:cNvPr id="19" name="TextBox 14">
            <a:extLst>
              <a:ext uri="{FF2B5EF4-FFF2-40B4-BE49-F238E27FC236}">
                <a16:creationId xmlns:a16="http://schemas.microsoft.com/office/drawing/2014/main" id="{1F0321C2-CD31-BFBD-C931-C7B7FC75C1FE}"/>
              </a:ext>
            </a:extLst>
          </p:cNvPr>
          <p:cNvSpPr txBox="1"/>
          <p:nvPr/>
        </p:nvSpPr>
        <p:spPr>
          <a:xfrm>
            <a:off x="8625477" y="3728125"/>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ד.</a:t>
            </a:r>
            <a:endParaRPr lang="ar-EG" sz="6000" dirty="0">
              <a:solidFill>
                <a:srgbClr val="000000"/>
              </a:solidFill>
              <a:latin typeface="Calibri (MS)"/>
              <a:ea typeface="Calibri (MS)"/>
              <a:cs typeface="Calibri (MS)"/>
              <a:sym typeface="Calibri (MS)"/>
              <a:rtl/>
            </a:endParaRPr>
          </a:p>
        </p:txBody>
      </p:sp>
      <p:sp>
        <p:nvSpPr>
          <p:cNvPr id="12" name="Freeform 12" descr="מטבע של 10 אגורות"/>
          <p:cNvSpPr/>
          <p:nvPr/>
        </p:nvSpPr>
        <p:spPr>
          <a:xfrm>
            <a:off x="6589921" y="3716103"/>
            <a:ext cx="2284475" cy="2342960"/>
          </a:xfrm>
          <a:custGeom>
            <a:avLst/>
            <a:gdLst/>
            <a:ahLst/>
            <a:cxnLst/>
            <a:rect l="l" t="t" r="r" b="b"/>
            <a:pathLst>
              <a:path w="3045968" h="3123946">
                <a:moveTo>
                  <a:pt x="0" y="0"/>
                </a:moveTo>
                <a:lnTo>
                  <a:pt x="3045968" y="0"/>
                </a:lnTo>
                <a:lnTo>
                  <a:pt x="3045968" y="3123946"/>
                </a:lnTo>
                <a:lnTo>
                  <a:pt x="0" y="3123946"/>
                </a:lnTo>
                <a:lnTo>
                  <a:pt x="0" y="0"/>
                </a:lnTo>
                <a:close/>
              </a:path>
            </a:pathLst>
          </a:custGeom>
          <a:blipFill>
            <a:blip r:embed="rId5"/>
            <a:stretch>
              <a:fillRect l="-28152" t="-29795" r="-31940" b="-26300"/>
            </a:stretch>
          </a:blipFill>
        </p:spPr>
        <p:txBody>
          <a:bodyPr/>
          <a:lstStyle/>
          <a:p>
            <a:endParaRPr lang="he-IL" dirty="0">
              <a:latin typeface="Arial" panose="020B0604020202020204" pitchFamily="34" charset="0"/>
            </a:endParaRPr>
          </a:p>
        </p:txBody>
      </p:sp>
      <p:sp>
        <p:nvSpPr>
          <p:cNvPr id="5" name="Freeform 5" descr="התשובה היא ד"/>
          <p:cNvSpPr/>
          <p:nvPr/>
        </p:nvSpPr>
        <p:spPr>
          <a:xfrm>
            <a:off x="6348442" y="3556181"/>
            <a:ext cx="4518945" cy="2599944"/>
          </a:xfrm>
          <a:custGeom>
            <a:avLst/>
            <a:gdLst/>
            <a:ahLst/>
            <a:cxnLst/>
            <a:rect l="l" t="t" r="r" b="b"/>
            <a:pathLst>
              <a:path w="6025261" h="3466592">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8C41A-C022-04E8-FB5B-CE40EB852ACE}"/>
            </a:ext>
          </a:extLst>
        </p:cNvPr>
        <p:cNvGrpSpPr/>
        <p:nvPr/>
      </p:nvGrpSpPr>
      <p:grpSpPr>
        <a:xfrm>
          <a:off x="0" y="0"/>
          <a:ext cx="0" cy="0"/>
          <a:chOff x="0" y="0"/>
          <a:chExt cx="0" cy="0"/>
        </a:xfrm>
      </p:grpSpPr>
      <p:sp>
        <p:nvSpPr>
          <p:cNvPr id="15" name="TextBox 15">
            <a:extLst>
              <a:ext uri="{FF2B5EF4-FFF2-40B4-BE49-F238E27FC236}">
                <a16:creationId xmlns:a16="http://schemas.microsoft.com/office/drawing/2014/main" id="{1FE2CBB6-9802-8A36-C756-A0F7F0D64FF5}"/>
              </a:ext>
            </a:extLst>
          </p:cNvPr>
          <p:cNvSpPr txBox="1">
            <a:spLocks noGrp="1"/>
          </p:cNvSpPr>
          <p:nvPr>
            <p:ph type="title" idx="4294967295"/>
          </p:nvPr>
        </p:nvSpPr>
        <p:spPr>
          <a:xfrm>
            <a:off x="1331966" y="147952"/>
            <a:ext cx="14930285" cy="1268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השטר הנפוץ ביותר?</a:t>
            </a:r>
          </a:p>
        </p:txBody>
      </p:sp>
      <p:sp>
        <p:nvSpPr>
          <p:cNvPr id="14" name="TextBox 14">
            <a:extLst>
              <a:ext uri="{FF2B5EF4-FFF2-40B4-BE49-F238E27FC236}">
                <a16:creationId xmlns:a16="http://schemas.microsoft.com/office/drawing/2014/main" id="{8A8AA4F2-3F62-EEC2-2143-65EBA87CD7D7}"/>
              </a:ext>
            </a:extLst>
          </p:cNvPr>
          <p:cNvSpPr txBox="1"/>
          <p:nvPr/>
        </p:nvSpPr>
        <p:spPr>
          <a:xfrm>
            <a:off x="15093797" y="2044880"/>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ar-EG" sz="6000" dirty="0">
                <a:solidFill>
                  <a:srgbClr val="000000"/>
                </a:solidFill>
                <a:latin typeface="Calibri (MS)"/>
                <a:ea typeface="Calibri (MS)"/>
                <a:cs typeface="Calibri (MS)"/>
                <a:sym typeface="Calibri (MS)"/>
                <a:rtl/>
              </a:rPr>
              <a:t> </a:t>
            </a:r>
          </a:p>
        </p:txBody>
      </p:sp>
      <p:sp>
        <p:nvSpPr>
          <p:cNvPr id="23" name="Freeform 4">
            <a:extLst>
              <a:ext uri="{FF2B5EF4-FFF2-40B4-BE49-F238E27FC236}">
                <a16:creationId xmlns:a16="http://schemas.microsoft.com/office/drawing/2014/main" id="{D2F8B7FB-0F61-62B2-3040-1597FF1D9C48}"/>
              </a:ext>
            </a:extLst>
          </p:cNvPr>
          <p:cNvSpPr/>
          <p:nvPr/>
        </p:nvSpPr>
        <p:spPr>
          <a:xfrm>
            <a:off x="11212021" y="2255307"/>
            <a:ext cx="5057299" cy="2328672"/>
          </a:xfrm>
          <a:custGeom>
            <a:avLst/>
            <a:gdLst/>
            <a:ahLst/>
            <a:cxnLst/>
            <a:rect l="l" t="t" r="r" b="b"/>
            <a:pathLst>
              <a:path w="6743065" h="9887331">
                <a:moveTo>
                  <a:pt x="0" y="0"/>
                </a:moveTo>
                <a:lnTo>
                  <a:pt x="6743065" y="0"/>
                </a:lnTo>
                <a:lnTo>
                  <a:pt x="6743065" y="9887331"/>
                </a:lnTo>
                <a:lnTo>
                  <a:pt x="0" y="9887331"/>
                </a:lnTo>
                <a:lnTo>
                  <a:pt x="0" y="0"/>
                </a:lnTo>
                <a:close/>
              </a:path>
            </a:pathLst>
          </a:custGeom>
          <a:blipFill>
            <a:blip r:embed="rId3"/>
            <a:stretch>
              <a:fillRect l="-3451" t="-14686" r="-93994" b="-314114"/>
            </a:stretch>
          </a:blipFill>
        </p:spPr>
        <p:txBody>
          <a:bodyPr/>
          <a:lstStyle/>
          <a:p>
            <a:r>
              <a:rPr lang="he-IL" dirty="0">
                <a:latin typeface="Arial" panose="020B0604020202020204" pitchFamily="34" charset="0"/>
              </a:rPr>
              <a:t>200</a:t>
            </a:r>
          </a:p>
          <a:p>
            <a:endParaRPr lang="he-IL" dirty="0">
              <a:latin typeface="Arial" panose="020B0604020202020204" pitchFamily="34" charset="0"/>
            </a:endParaRPr>
          </a:p>
        </p:txBody>
      </p:sp>
      <p:sp>
        <p:nvSpPr>
          <p:cNvPr id="16" name="TextBox 14">
            <a:extLst>
              <a:ext uri="{FF2B5EF4-FFF2-40B4-BE49-F238E27FC236}">
                <a16:creationId xmlns:a16="http://schemas.microsoft.com/office/drawing/2014/main" id="{A069845A-067E-FB26-5227-3B87EA462224}"/>
              </a:ext>
            </a:extLst>
          </p:cNvPr>
          <p:cNvSpPr txBox="1"/>
          <p:nvPr/>
        </p:nvSpPr>
        <p:spPr>
          <a:xfrm>
            <a:off x="15160982" y="5655035"/>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ב.</a:t>
            </a:r>
            <a:endParaRPr lang="ar-EG" sz="6000" dirty="0">
              <a:solidFill>
                <a:srgbClr val="000000"/>
              </a:solidFill>
              <a:latin typeface="Calibri (MS)"/>
              <a:ea typeface="Calibri (MS)"/>
              <a:cs typeface="Calibri (MS)"/>
              <a:sym typeface="Calibri (MS)"/>
              <a:rtl/>
            </a:endParaRPr>
          </a:p>
        </p:txBody>
      </p:sp>
      <p:sp>
        <p:nvSpPr>
          <p:cNvPr id="22" name="Freeform 4">
            <a:extLst>
              <a:ext uri="{FF2B5EF4-FFF2-40B4-BE49-F238E27FC236}">
                <a16:creationId xmlns:a16="http://schemas.microsoft.com/office/drawing/2014/main" id="{A0BDDE76-E72D-D69F-5949-F1BD733E4285}"/>
              </a:ext>
            </a:extLst>
          </p:cNvPr>
          <p:cNvSpPr/>
          <p:nvPr/>
        </p:nvSpPr>
        <p:spPr>
          <a:xfrm>
            <a:off x="11204952" y="5875348"/>
            <a:ext cx="5057299" cy="2328672"/>
          </a:xfrm>
          <a:custGeom>
            <a:avLst/>
            <a:gdLst/>
            <a:ahLst/>
            <a:cxnLst/>
            <a:rect l="l" t="t" r="r" b="b"/>
            <a:pathLst>
              <a:path w="6743065" h="9887331">
                <a:moveTo>
                  <a:pt x="0" y="0"/>
                </a:moveTo>
                <a:lnTo>
                  <a:pt x="6743065" y="0"/>
                </a:lnTo>
                <a:lnTo>
                  <a:pt x="6743065" y="9887331"/>
                </a:lnTo>
                <a:lnTo>
                  <a:pt x="0" y="9887331"/>
                </a:lnTo>
                <a:lnTo>
                  <a:pt x="0" y="0"/>
                </a:lnTo>
                <a:close/>
              </a:path>
            </a:pathLst>
          </a:custGeom>
          <a:blipFill>
            <a:blip r:embed="rId3"/>
            <a:stretch>
              <a:fillRect l="-3633" t="-118435" r="-93812" b="-210365"/>
            </a:stretch>
          </a:blipFill>
        </p:spPr>
        <p:txBody>
          <a:bodyPr/>
          <a:lstStyle/>
          <a:p>
            <a:r>
              <a:rPr lang="he-IL" dirty="0">
                <a:latin typeface="Arial" panose="020B0604020202020204" pitchFamily="34" charset="0"/>
              </a:rPr>
              <a:t>100</a:t>
            </a:r>
          </a:p>
          <a:p>
            <a:endParaRPr lang="he-IL" dirty="0">
              <a:latin typeface="Arial" panose="020B0604020202020204" pitchFamily="34" charset="0"/>
            </a:endParaRPr>
          </a:p>
        </p:txBody>
      </p:sp>
      <p:sp>
        <p:nvSpPr>
          <p:cNvPr id="18" name="TextBox 14">
            <a:extLst>
              <a:ext uri="{FF2B5EF4-FFF2-40B4-BE49-F238E27FC236}">
                <a16:creationId xmlns:a16="http://schemas.microsoft.com/office/drawing/2014/main" id="{24455CB9-E993-09F4-DFC4-B51701758011}"/>
              </a:ext>
            </a:extLst>
          </p:cNvPr>
          <p:cNvSpPr txBox="1"/>
          <p:nvPr/>
        </p:nvSpPr>
        <p:spPr>
          <a:xfrm>
            <a:off x="8533324" y="1988566"/>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ar-EG" sz="6000" dirty="0">
                <a:solidFill>
                  <a:srgbClr val="000000"/>
                </a:solidFill>
                <a:latin typeface="Calibri (MS)"/>
                <a:ea typeface="Calibri (MS)"/>
                <a:cs typeface="Calibri (MS)"/>
                <a:sym typeface="Calibri (MS)"/>
                <a:rtl/>
              </a:rPr>
              <a:t> </a:t>
            </a:r>
          </a:p>
        </p:txBody>
      </p:sp>
      <p:sp>
        <p:nvSpPr>
          <p:cNvPr id="21" name="Freeform 4" descr="50">
            <a:extLst>
              <a:ext uri="{FF2B5EF4-FFF2-40B4-BE49-F238E27FC236}">
                <a16:creationId xmlns:a16="http://schemas.microsoft.com/office/drawing/2014/main" id="{B06A6446-0205-9DE4-9CCB-C1D44BF53E68}"/>
              </a:ext>
            </a:extLst>
          </p:cNvPr>
          <p:cNvSpPr/>
          <p:nvPr/>
        </p:nvSpPr>
        <p:spPr>
          <a:xfrm>
            <a:off x="4272438" y="2177570"/>
            <a:ext cx="5057299" cy="2328672"/>
          </a:xfrm>
          <a:custGeom>
            <a:avLst/>
            <a:gdLst/>
            <a:ahLst/>
            <a:cxnLst/>
            <a:rect l="l" t="t" r="r" b="b"/>
            <a:pathLst>
              <a:path w="6743065" h="9887331">
                <a:moveTo>
                  <a:pt x="0" y="0"/>
                </a:moveTo>
                <a:lnTo>
                  <a:pt x="6743065" y="0"/>
                </a:lnTo>
                <a:lnTo>
                  <a:pt x="6743065" y="9887331"/>
                </a:lnTo>
                <a:lnTo>
                  <a:pt x="0" y="9887331"/>
                </a:lnTo>
                <a:lnTo>
                  <a:pt x="0" y="0"/>
                </a:lnTo>
                <a:close/>
              </a:path>
            </a:pathLst>
          </a:custGeom>
          <a:blipFill>
            <a:blip r:embed="rId3"/>
            <a:stretch>
              <a:fillRect l="1" t="-218445" r="-97446" b="-110355"/>
            </a:stretch>
          </a:blipFill>
        </p:spPr>
        <p:txBody>
          <a:bodyPr/>
          <a:lstStyle/>
          <a:p>
            <a:endParaRPr lang="he-IL" dirty="0">
              <a:latin typeface="Arial" panose="020B0604020202020204" pitchFamily="34" charset="0"/>
            </a:endParaRPr>
          </a:p>
        </p:txBody>
      </p:sp>
      <p:sp>
        <p:nvSpPr>
          <p:cNvPr id="19" name="TextBox 14">
            <a:extLst>
              <a:ext uri="{FF2B5EF4-FFF2-40B4-BE49-F238E27FC236}">
                <a16:creationId xmlns:a16="http://schemas.microsoft.com/office/drawing/2014/main" id="{D2372589-129F-1F85-2640-235838FDF809}"/>
              </a:ext>
            </a:extLst>
          </p:cNvPr>
          <p:cNvSpPr txBox="1"/>
          <p:nvPr/>
        </p:nvSpPr>
        <p:spPr>
          <a:xfrm>
            <a:off x="8600509" y="5624309"/>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ד.</a:t>
            </a:r>
            <a:endParaRPr lang="ar-EG" sz="6000" dirty="0">
              <a:solidFill>
                <a:srgbClr val="000000"/>
              </a:solidFill>
              <a:latin typeface="Calibri (MS)"/>
              <a:ea typeface="Calibri (MS)"/>
              <a:cs typeface="Calibri (MS)"/>
              <a:sym typeface="Calibri (MS)"/>
              <a:rtl/>
            </a:endParaRPr>
          </a:p>
        </p:txBody>
      </p:sp>
      <p:sp>
        <p:nvSpPr>
          <p:cNvPr id="17" name="Freeform 6" descr="20">
            <a:extLst>
              <a:ext uri="{FF2B5EF4-FFF2-40B4-BE49-F238E27FC236}">
                <a16:creationId xmlns:a16="http://schemas.microsoft.com/office/drawing/2014/main" id="{A0696D24-5A57-EE77-F7F0-277CB3B5EE54}"/>
              </a:ext>
            </a:extLst>
          </p:cNvPr>
          <p:cNvSpPr/>
          <p:nvPr/>
        </p:nvSpPr>
        <p:spPr>
          <a:xfrm>
            <a:off x="5323703" y="5875348"/>
            <a:ext cx="4079748" cy="2328672"/>
          </a:xfrm>
          <a:custGeom>
            <a:avLst/>
            <a:gdLst/>
            <a:ahLst/>
            <a:cxnLst/>
            <a:rect l="l" t="t" r="r" b="b"/>
            <a:pathLst>
              <a:path w="5439664" h="3104896">
                <a:moveTo>
                  <a:pt x="0" y="0"/>
                </a:moveTo>
                <a:lnTo>
                  <a:pt x="5439664" y="0"/>
                </a:lnTo>
                <a:lnTo>
                  <a:pt x="5439664" y="3104896"/>
                </a:lnTo>
                <a:lnTo>
                  <a:pt x="0" y="3104896"/>
                </a:lnTo>
                <a:lnTo>
                  <a:pt x="0" y="0"/>
                </a:lnTo>
                <a:close/>
              </a:path>
            </a:pathLst>
          </a:custGeom>
          <a:blipFill>
            <a:blip r:embed="rId4"/>
            <a:stretch>
              <a:fillRect l="-3118" t="-107016" r="-4373" b="-1963"/>
            </a:stretch>
          </a:blipFill>
        </p:spPr>
        <p:txBody>
          <a:bodyPr/>
          <a:lstStyle/>
          <a:p>
            <a:endParaRPr lang="he-IL" dirty="0">
              <a:latin typeface="Arial" panose="020B0604020202020204" pitchFamily="34" charset="0"/>
            </a:endParaRPr>
          </a:p>
        </p:txBody>
      </p:sp>
      <p:sp>
        <p:nvSpPr>
          <p:cNvPr id="5" name="Freeform 5" descr="התשובה היא א">
            <a:extLst>
              <a:ext uri="{FF2B5EF4-FFF2-40B4-BE49-F238E27FC236}">
                <a16:creationId xmlns:a16="http://schemas.microsoft.com/office/drawing/2014/main" id="{31663808-7F04-28AF-359D-9990F632C7D6}"/>
              </a:ext>
            </a:extLst>
          </p:cNvPr>
          <p:cNvSpPr/>
          <p:nvPr/>
        </p:nvSpPr>
        <p:spPr>
          <a:xfrm>
            <a:off x="10923896" y="2036277"/>
            <a:ext cx="6144058" cy="2945807"/>
          </a:xfrm>
          <a:custGeom>
            <a:avLst/>
            <a:gdLst/>
            <a:ahLst/>
            <a:cxnLst/>
            <a:rect l="l" t="t" r="r" b="b"/>
            <a:pathLst>
              <a:path w="6025261" h="3466592">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3135984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E6DD7-996C-521F-3607-81688CF63FC5}"/>
            </a:ext>
          </a:extLst>
        </p:cNvPr>
        <p:cNvGrpSpPr/>
        <p:nvPr/>
      </p:nvGrpSpPr>
      <p:grpSpPr>
        <a:xfrm>
          <a:off x="0" y="0"/>
          <a:ext cx="0" cy="0"/>
          <a:chOff x="0" y="0"/>
          <a:chExt cx="0" cy="0"/>
        </a:xfrm>
      </p:grpSpPr>
      <p:sp>
        <p:nvSpPr>
          <p:cNvPr id="15" name="TextBox 15">
            <a:extLst>
              <a:ext uri="{FF2B5EF4-FFF2-40B4-BE49-F238E27FC236}">
                <a16:creationId xmlns:a16="http://schemas.microsoft.com/office/drawing/2014/main" id="{99D73035-9E94-BCC5-0821-C30136199CA0}"/>
              </a:ext>
            </a:extLst>
          </p:cNvPr>
          <p:cNvSpPr txBox="1">
            <a:spLocks noGrp="1"/>
          </p:cNvSpPr>
          <p:nvPr>
            <p:ph type="title" idx="4294967295"/>
          </p:nvPr>
        </p:nvSpPr>
        <p:spPr>
          <a:xfrm>
            <a:off x="1331966" y="147952"/>
            <a:ext cx="14930285" cy="1268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השטר הכי פחות נפוץ?</a:t>
            </a:r>
          </a:p>
        </p:txBody>
      </p:sp>
      <p:sp>
        <p:nvSpPr>
          <p:cNvPr id="14" name="TextBox 14">
            <a:extLst>
              <a:ext uri="{FF2B5EF4-FFF2-40B4-BE49-F238E27FC236}">
                <a16:creationId xmlns:a16="http://schemas.microsoft.com/office/drawing/2014/main" id="{6C863B09-DDCF-1CAC-842A-6CFE2CA6BC35}"/>
              </a:ext>
            </a:extLst>
          </p:cNvPr>
          <p:cNvSpPr txBox="1"/>
          <p:nvPr/>
        </p:nvSpPr>
        <p:spPr>
          <a:xfrm>
            <a:off x="15093797" y="2044880"/>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ar-EG" sz="6000" dirty="0">
                <a:solidFill>
                  <a:srgbClr val="000000"/>
                </a:solidFill>
                <a:latin typeface="Calibri (MS)"/>
                <a:ea typeface="Calibri (MS)"/>
                <a:cs typeface="Calibri (MS)"/>
                <a:sym typeface="Calibri (MS)"/>
                <a:rtl/>
              </a:rPr>
              <a:t> </a:t>
            </a:r>
          </a:p>
        </p:txBody>
      </p:sp>
      <p:sp>
        <p:nvSpPr>
          <p:cNvPr id="23" name="Freeform 4">
            <a:extLst>
              <a:ext uri="{FF2B5EF4-FFF2-40B4-BE49-F238E27FC236}">
                <a16:creationId xmlns:a16="http://schemas.microsoft.com/office/drawing/2014/main" id="{ABAE2B03-CCC7-EA87-280E-17E7C6898398}"/>
              </a:ext>
            </a:extLst>
          </p:cNvPr>
          <p:cNvSpPr/>
          <p:nvPr/>
        </p:nvSpPr>
        <p:spPr>
          <a:xfrm>
            <a:off x="11212021" y="2255307"/>
            <a:ext cx="5057299" cy="2328672"/>
          </a:xfrm>
          <a:custGeom>
            <a:avLst/>
            <a:gdLst/>
            <a:ahLst/>
            <a:cxnLst/>
            <a:rect l="l" t="t" r="r" b="b"/>
            <a:pathLst>
              <a:path w="6743065" h="9887331">
                <a:moveTo>
                  <a:pt x="0" y="0"/>
                </a:moveTo>
                <a:lnTo>
                  <a:pt x="6743065" y="0"/>
                </a:lnTo>
                <a:lnTo>
                  <a:pt x="6743065" y="9887331"/>
                </a:lnTo>
                <a:lnTo>
                  <a:pt x="0" y="9887331"/>
                </a:lnTo>
                <a:lnTo>
                  <a:pt x="0" y="0"/>
                </a:lnTo>
                <a:close/>
              </a:path>
            </a:pathLst>
          </a:custGeom>
          <a:blipFill>
            <a:blip r:embed="rId3"/>
            <a:stretch>
              <a:fillRect l="-3451" t="-14686" r="-93994" b="-314114"/>
            </a:stretch>
          </a:blipFill>
        </p:spPr>
        <p:txBody>
          <a:bodyPr/>
          <a:lstStyle/>
          <a:p>
            <a:r>
              <a:rPr lang="he-IL" dirty="0">
                <a:latin typeface="Arial" panose="020B0604020202020204" pitchFamily="34" charset="0"/>
              </a:rPr>
              <a:t>200</a:t>
            </a:r>
          </a:p>
          <a:p>
            <a:endParaRPr lang="he-IL" dirty="0">
              <a:latin typeface="Arial" panose="020B0604020202020204" pitchFamily="34" charset="0"/>
            </a:endParaRPr>
          </a:p>
        </p:txBody>
      </p:sp>
      <p:sp>
        <p:nvSpPr>
          <p:cNvPr id="16" name="TextBox 14">
            <a:extLst>
              <a:ext uri="{FF2B5EF4-FFF2-40B4-BE49-F238E27FC236}">
                <a16:creationId xmlns:a16="http://schemas.microsoft.com/office/drawing/2014/main" id="{7B6D5D84-47B3-37F2-0942-424DCFE16AC0}"/>
              </a:ext>
            </a:extLst>
          </p:cNvPr>
          <p:cNvSpPr txBox="1"/>
          <p:nvPr/>
        </p:nvSpPr>
        <p:spPr>
          <a:xfrm>
            <a:off x="15160982" y="5655035"/>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ב.</a:t>
            </a:r>
            <a:endParaRPr lang="ar-EG" sz="6000" dirty="0">
              <a:solidFill>
                <a:srgbClr val="000000"/>
              </a:solidFill>
              <a:latin typeface="Calibri (MS)"/>
              <a:ea typeface="Calibri (MS)"/>
              <a:cs typeface="Calibri (MS)"/>
              <a:sym typeface="Calibri (MS)"/>
              <a:rtl/>
            </a:endParaRPr>
          </a:p>
        </p:txBody>
      </p:sp>
      <p:sp>
        <p:nvSpPr>
          <p:cNvPr id="22" name="Freeform 4">
            <a:extLst>
              <a:ext uri="{FF2B5EF4-FFF2-40B4-BE49-F238E27FC236}">
                <a16:creationId xmlns:a16="http://schemas.microsoft.com/office/drawing/2014/main" id="{19AEF5B8-859F-2A8E-33EE-CAFFA189DF6A}"/>
              </a:ext>
            </a:extLst>
          </p:cNvPr>
          <p:cNvSpPr/>
          <p:nvPr/>
        </p:nvSpPr>
        <p:spPr>
          <a:xfrm>
            <a:off x="11204952" y="5875348"/>
            <a:ext cx="5057299" cy="2328672"/>
          </a:xfrm>
          <a:custGeom>
            <a:avLst/>
            <a:gdLst/>
            <a:ahLst/>
            <a:cxnLst/>
            <a:rect l="l" t="t" r="r" b="b"/>
            <a:pathLst>
              <a:path w="6743065" h="9887331">
                <a:moveTo>
                  <a:pt x="0" y="0"/>
                </a:moveTo>
                <a:lnTo>
                  <a:pt x="6743065" y="0"/>
                </a:lnTo>
                <a:lnTo>
                  <a:pt x="6743065" y="9887331"/>
                </a:lnTo>
                <a:lnTo>
                  <a:pt x="0" y="9887331"/>
                </a:lnTo>
                <a:lnTo>
                  <a:pt x="0" y="0"/>
                </a:lnTo>
                <a:close/>
              </a:path>
            </a:pathLst>
          </a:custGeom>
          <a:blipFill>
            <a:blip r:embed="rId3"/>
            <a:stretch>
              <a:fillRect l="-3633" t="-118435" r="-93812" b="-210365"/>
            </a:stretch>
          </a:blipFill>
        </p:spPr>
        <p:txBody>
          <a:bodyPr/>
          <a:lstStyle/>
          <a:p>
            <a:r>
              <a:rPr lang="he-IL" dirty="0">
                <a:latin typeface="Arial" panose="020B0604020202020204" pitchFamily="34" charset="0"/>
              </a:rPr>
              <a:t>100</a:t>
            </a:r>
          </a:p>
          <a:p>
            <a:endParaRPr lang="he-IL" dirty="0">
              <a:latin typeface="Arial" panose="020B0604020202020204" pitchFamily="34" charset="0"/>
            </a:endParaRPr>
          </a:p>
        </p:txBody>
      </p:sp>
      <p:sp>
        <p:nvSpPr>
          <p:cNvPr id="18" name="TextBox 14">
            <a:extLst>
              <a:ext uri="{FF2B5EF4-FFF2-40B4-BE49-F238E27FC236}">
                <a16:creationId xmlns:a16="http://schemas.microsoft.com/office/drawing/2014/main" id="{45343315-64B8-1752-915C-6E94A38FA944}"/>
              </a:ext>
            </a:extLst>
          </p:cNvPr>
          <p:cNvSpPr txBox="1"/>
          <p:nvPr/>
        </p:nvSpPr>
        <p:spPr>
          <a:xfrm>
            <a:off x="8533324" y="1988566"/>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ar-EG" sz="6000" dirty="0">
                <a:solidFill>
                  <a:srgbClr val="000000"/>
                </a:solidFill>
                <a:latin typeface="Calibri (MS)"/>
                <a:ea typeface="Calibri (MS)"/>
                <a:cs typeface="Calibri (MS)"/>
                <a:sym typeface="Calibri (MS)"/>
                <a:rtl/>
              </a:rPr>
              <a:t> </a:t>
            </a:r>
          </a:p>
        </p:txBody>
      </p:sp>
      <p:sp>
        <p:nvSpPr>
          <p:cNvPr id="21" name="Freeform 4" descr="50">
            <a:extLst>
              <a:ext uri="{FF2B5EF4-FFF2-40B4-BE49-F238E27FC236}">
                <a16:creationId xmlns:a16="http://schemas.microsoft.com/office/drawing/2014/main" id="{F42A8DE6-F267-8655-52CA-4DD012EB6D1C}"/>
              </a:ext>
            </a:extLst>
          </p:cNvPr>
          <p:cNvSpPr/>
          <p:nvPr/>
        </p:nvSpPr>
        <p:spPr>
          <a:xfrm>
            <a:off x="4272438" y="2177570"/>
            <a:ext cx="5057299" cy="2328672"/>
          </a:xfrm>
          <a:custGeom>
            <a:avLst/>
            <a:gdLst/>
            <a:ahLst/>
            <a:cxnLst/>
            <a:rect l="l" t="t" r="r" b="b"/>
            <a:pathLst>
              <a:path w="6743065" h="9887331">
                <a:moveTo>
                  <a:pt x="0" y="0"/>
                </a:moveTo>
                <a:lnTo>
                  <a:pt x="6743065" y="0"/>
                </a:lnTo>
                <a:lnTo>
                  <a:pt x="6743065" y="9887331"/>
                </a:lnTo>
                <a:lnTo>
                  <a:pt x="0" y="9887331"/>
                </a:lnTo>
                <a:lnTo>
                  <a:pt x="0" y="0"/>
                </a:lnTo>
                <a:close/>
              </a:path>
            </a:pathLst>
          </a:custGeom>
          <a:blipFill>
            <a:blip r:embed="rId3"/>
            <a:stretch>
              <a:fillRect l="1" t="-218445" r="-97446" b="-110355"/>
            </a:stretch>
          </a:blipFill>
        </p:spPr>
        <p:txBody>
          <a:bodyPr/>
          <a:lstStyle/>
          <a:p>
            <a:endParaRPr lang="he-IL" dirty="0">
              <a:latin typeface="Arial" panose="020B0604020202020204" pitchFamily="34" charset="0"/>
            </a:endParaRPr>
          </a:p>
        </p:txBody>
      </p:sp>
      <p:sp>
        <p:nvSpPr>
          <p:cNvPr id="19" name="TextBox 14">
            <a:extLst>
              <a:ext uri="{FF2B5EF4-FFF2-40B4-BE49-F238E27FC236}">
                <a16:creationId xmlns:a16="http://schemas.microsoft.com/office/drawing/2014/main" id="{D5974C76-4B9D-7E96-2DED-AEE364F55947}"/>
              </a:ext>
            </a:extLst>
          </p:cNvPr>
          <p:cNvSpPr txBox="1"/>
          <p:nvPr/>
        </p:nvSpPr>
        <p:spPr>
          <a:xfrm>
            <a:off x="8600509" y="5624309"/>
            <a:ext cx="1705842" cy="164583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ד.</a:t>
            </a:r>
            <a:endParaRPr lang="ar-EG" sz="6000" dirty="0">
              <a:solidFill>
                <a:srgbClr val="000000"/>
              </a:solidFill>
              <a:latin typeface="Calibri (MS)"/>
              <a:ea typeface="Calibri (MS)"/>
              <a:cs typeface="Calibri (MS)"/>
              <a:sym typeface="Calibri (MS)"/>
              <a:rtl/>
            </a:endParaRPr>
          </a:p>
        </p:txBody>
      </p:sp>
      <p:sp>
        <p:nvSpPr>
          <p:cNvPr id="17" name="Freeform 6" descr="20">
            <a:extLst>
              <a:ext uri="{FF2B5EF4-FFF2-40B4-BE49-F238E27FC236}">
                <a16:creationId xmlns:a16="http://schemas.microsoft.com/office/drawing/2014/main" id="{1B697B1A-3151-7359-B197-A6C588D0F7DE}"/>
              </a:ext>
            </a:extLst>
          </p:cNvPr>
          <p:cNvSpPr/>
          <p:nvPr/>
        </p:nvSpPr>
        <p:spPr>
          <a:xfrm>
            <a:off x="5323703" y="5875348"/>
            <a:ext cx="4079748" cy="2328672"/>
          </a:xfrm>
          <a:custGeom>
            <a:avLst/>
            <a:gdLst/>
            <a:ahLst/>
            <a:cxnLst/>
            <a:rect l="l" t="t" r="r" b="b"/>
            <a:pathLst>
              <a:path w="5439664" h="3104896">
                <a:moveTo>
                  <a:pt x="0" y="0"/>
                </a:moveTo>
                <a:lnTo>
                  <a:pt x="5439664" y="0"/>
                </a:lnTo>
                <a:lnTo>
                  <a:pt x="5439664" y="3104896"/>
                </a:lnTo>
                <a:lnTo>
                  <a:pt x="0" y="3104896"/>
                </a:lnTo>
                <a:lnTo>
                  <a:pt x="0" y="0"/>
                </a:lnTo>
                <a:close/>
              </a:path>
            </a:pathLst>
          </a:custGeom>
          <a:blipFill>
            <a:blip r:embed="rId4"/>
            <a:stretch>
              <a:fillRect l="-3118" t="-107016" r="-4373" b="-1963"/>
            </a:stretch>
          </a:blipFill>
        </p:spPr>
        <p:txBody>
          <a:bodyPr/>
          <a:lstStyle/>
          <a:p>
            <a:endParaRPr lang="he-IL" dirty="0">
              <a:latin typeface="Arial" panose="020B0604020202020204" pitchFamily="34" charset="0"/>
            </a:endParaRPr>
          </a:p>
        </p:txBody>
      </p:sp>
      <p:sp>
        <p:nvSpPr>
          <p:cNvPr id="5" name="Freeform 5" descr="התשובה היא ד">
            <a:extLst>
              <a:ext uri="{FF2B5EF4-FFF2-40B4-BE49-F238E27FC236}">
                <a16:creationId xmlns:a16="http://schemas.microsoft.com/office/drawing/2014/main" id="{CD6C7F3F-53E1-E20B-F571-1DA50BED40BE}"/>
              </a:ext>
            </a:extLst>
          </p:cNvPr>
          <p:cNvSpPr/>
          <p:nvPr/>
        </p:nvSpPr>
        <p:spPr>
          <a:xfrm>
            <a:off x="4291548" y="5566780"/>
            <a:ext cx="6144058" cy="2945807"/>
          </a:xfrm>
          <a:custGeom>
            <a:avLst/>
            <a:gdLst/>
            <a:ahLst/>
            <a:cxnLst/>
            <a:rect l="l" t="t" r="r" b="b"/>
            <a:pathLst>
              <a:path w="6025261" h="3466592">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113609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637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שווי השטרות ב"מחזור המזומנים", נכון לפב’ </a:t>
            </a:r>
            <a:r>
              <a:rPr kumimoji="0" lang="en-US"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Pr>
              <a:t>2026</a:t>
            </a:r>
            <a:r>
              <a:rPr kumimoji="0" lang="ar-EG"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 </a:t>
            </a:r>
          </a:p>
        </p:txBody>
      </p:sp>
      <p:sp>
        <p:nvSpPr>
          <p:cNvPr id="3" name="TextBox 3"/>
          <p:cNvSpPr txBox="1"/>
          <p:nvPr/>
        </p:nvSpPr>
        <p:spPr>
          <a:xfrm>
            <a:off x="2224025" y="1601962"/>
            <a:ext cx="14930285" cy="5989320"/>
          </a:xfrm>
          <a:prstGeom prst="rect">
            <a:avLst/>
          </a:prstGeom>
        </p:spPr>
        <p:txBody>
          <a:bodyPr lIns="0" tIns="0" rIns="0" bIns="0" rtlCol="0" anchor="t">
            <a:spAutoFit/>
          </a:bodyPr>
          <a:lstStyle/>
          <a:p>
            <a:pPr algn="r"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en-US" sz="4800" dirty="0">
                <a:solidFill>
                  <a:srgbClr val="000000"/>
                </a:solidFill>
                <a:latin typeface="Calibri (MS)"/>
                <a:ea typeface="Calibri (MS)"/>
                <a:cs typeface="Calibri (MS)"/>
                <a:sym typeface="Calibri (MS)"/>
              </a:rPr>
              <a:t>82.7</a:t>
            </a:r>
            <a:r>
              <a:rPr lang="he-IL" sz="4800" dirty="0">
                <a:solidFill>
                  <a:srgbClr val="000000"/>
                </a:solidFill>
                <a:latin typeface="Calibri (MS)"/>
                <a:ea typeface="Calibri (MS)"/>
                <a:cs typeface="Calibri (MS)"/>
                <a:sym typeface="Calibri (MS)"/>
                <a:rtl/>
              </a:rPr>
              <a:t> מיליארד ₪ (ירידה של </a:t>
            </a:r>
            <a:r>
              <a:rPr lang="en-US" sz="4800" dirty="0">
                <a:solidFill>
                  <a:srgbClr val="000000"/>
                </a:solidFill>
                <a:latin typeface="Calibri (MS)"/>
                <a:ea typeface="Calibri (MS)"/>
                <a:cs typeface="Calibri (MS)"/>
                <a:sym typeface="Calibri (MS)"/>
              </a:rPr>
              <a:t>17.5%</a:t>
            </a:r>
            <a:r>
              <a:rPr lang="he-IL" sz="4800" dirty="0">
                <a:solidFill>
                  <a:srgbClr val="000000"/>
                </a:solidFill>
                <a:latin typeface="Calibri (MS)"/>
                <a:ea typeface="Calibri (MS)"/>
                <a:cs typeface="Calibri (MS)"/>
                <a:sym typeface="Calibri (MS)"/>
                <a:rtl/>
              </a:rPr>
              <a:t> משנת </a:t>
            </a:r>
            <a:r>
              <a:rPr lang="en-US" sz="4800" dirty="0">
                <a:solidFill>
                  <a:srgbClr val="000000"/>
                </a:solidFill>
                <a:latin typeface="Calibri (MS)"/>
                <a:ea typeface="Calibri (MS)"/>
                <a:cs typeface="Calibri (MS)"/>
                <a:sym typeface="Calibri (MS)"/>
              </a:rPr>
              <a:t>2019</a:t>
            </a:r>
            <a:r>
              <a:rPr lang="ar-EG" sz="4800" dirty="0">
                <a:solidFill>
                  <a:srgbClr val="000000"/>
                </a:solidFill>
                <a:latin typeface="Calibri (MS)"/>
                <a:ea typeface="Calibri (MS)"/>
                <a:cs typeface="Calibri (MS)"/>
                <a:sym typeface="Calibri (MS)"/>
                <a:rtl/>
              </a:rPr>
              <a:t>)</a:t>
            </a:r>
          </a:p>
          <a:p>
            <a:pPr algn="r"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en-US" sz="4800" dirty="0">
                <a:solidFill>
                  <a:srgbClr val="000000"/>
                </a:solidFill>
                <a:latin typeface="Calibri (MS)"/>
                <a:ea typeface="Calibri (MS)"/>
                <a:cs typeface="Calibri (MS)"/>
                <a:sym typeface="Calibri (MS)"/>
              </a:rPr>
              <a:t>130.6</a:t>
            </a:r>
            <a:r>
              <a:rPr lang="he-IL" sz="4800" dirty="0">
                <a:solidFill>
                  <a:srgbClr val="000000"/>
                </a:solidFill>
                <a:latin typeface="Calibri (MS)"/>
                <a:ea typeface="Calibri (MS)"/>
                <a:cs typeface="Calibri (MS)"/>
                <a:sym typeface="Calibri (MS)"/>
                <a:rtl/>
              </a:rPr>
              <a:t> מיליארד ₪ (עליה של </a:t>
            </a:r>
            <a:r>
              <a:rPr lang="en-US" sz="4800" dirty="0">
                <a:solidFill>
                  <a:srgbClr val="000000"/>
                </a:solidFill>
                <a:latin typeface="Calibri (MS)"/>
                <a:ea typeface="Calibri (MS)"/>
                <a:cs typeface="Calibri (MS)"/>
                <a:sym typeface="Calibri (MS)"/>
              </a:rPr>
              <a:t>56%</a:t>
            </a:r>
            <a:r>
              <a:rPr lang="he-IL" sz="4800" dirty="0">
                <a:solidFill>
                  <a:srgbClr val="000000"/>
                </a:solidFill>
                <a:latin typeface="Calibri (MS)"/>
                <a:ea typeface="Calibri (MS)"/>
                <a:cs typeface="Calibri (MS)"/>
                <a:sym typeface="Calibri (MS)"/>
                <a:rtl/>
              </a:rPr>
              <a:t> משנת </a:t>
            </a:r>
            <a:r>
              <a:rPr lang="en-US" sz="4800" dirty="0">
                <a:solidFill>
                  <a:srgbClr val="000000"/>
                </a:solidFill>
                <a:latin typeface="Calibri (MS)"/>
                <a:ea typeface="Calibri (MS)"/>
                <a:cs typeface="Calibri (MS)"/>
                <a:sym typeface="Calibri (MS)"/>
              </a:rPr>
              <a:t>2019</a:t>
            </a:r>
            <a:r>
              <a:rPr lang="ar-EG" sz="4800" dirty="0">
                <a:solidFill>
                  <a:srgbClr val="000000"/>
                </a:solidFill>
                <a:latin typeface="Calibri (MS)"/>
                <a:ea typeface="Calibri (MS)"/>
                <a:cs typeface="Calibri (MS)"/>
                <a:sym typeface="Calibri (MS)"/>
                <a:rtl/>
              </a:rPr>
              <a:t>)</a:t>
            </a:r>
          </a:p>
          <a:p>
            <a:pPr algn="r"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en-US" sz="4800" dirty="0">
                <a:solidFill>
                  <a:srgbClr val="000000"/>
                </a:solidFill>
                <a:latin typeface="Calibri (MS)"/>
                <a:ea typeface="Calibri (MS)"/>
                <a:cs typeface="Calibri (MS)"/>
                <a:sym typeface="Calibri (MS)"/>
              </a:rPr>
              <a:t>89.8</a:t>
            </a:r>
            <a:r>
              <a:rPr lang="he-IL" sz="4800" dirty="0">
                <a:solidFill>
                  <a:srgbClr val="000000"/>
                </a:solidFill>
                <a:latin typeface="Calibri (MS)"/>
                <a:ea typeface="Calibri (MS)"/>
                <a:cs typeface="Calibri (MS)"/>
                <a:sym typeface="Calibri (MS)"/>
                <a:rtl/>
              </a:rPr>
              <a:t> מיליארד ₪ (עליה של </a:t>
            </a:r>
            <a:r>
              <a:rPr lang="en-US" sz="4800" dirty="0">
                <a:solidFill>
                  <a:srgbClr val="000000"/>
                </a:solidFill>
                <a:latin typeface="Calibri (MS)"/>
                <a:ea typeface="Calibri (MS)"/>
                <a:cs typeface="Calibri (MS)"/>
                <a:sym typeface="Calibri (MS)"/>
              </a:rPr>
              <a:t>2%</a:t>
            </a:r>
            <a:r>
              <a:rPr lang="he-IL" sz="4800" dirty="0">
                <a:solidFill>
                  <a:srgbClr val="000000"/>
                </a:solidFill>
                <a:latin typeface="Calibri (MS)"/>
                <a:ea typeface="Calibri (MS)"/>
                <a:cs typeface="Calibri (MS)"/>
                <a:sym typeface="Calibri (MS)"/>
                <a:rtl/>
              </a:rPr>
              <a:t> משנת </a:t>
            </a:r>
            <a:r>
              <a:rPr lang="en-US" sz="4800" dirty="0">
                <a:solidFill>
                  <a:srgbClr val="000000"/>
                </a:solidFill>
                <a:latin typeface="Calibri (MS)"/>
                <a:ea typeface="Calibri (MS)"/>
                <a:cs typeface="Calibri (MS)"/>
                <a:sym typeface="Calibri (MS)"/>
              </a:rPr>
              <a:t>2019</a:t>
            </a:r>
            <a:r>
              <a:rPr lang="ar-EG" sz="4800" dirty="0">
                <a:solidFill>
                  <a:srgbClr val="000000"/>
                </a:solidFill>
                <a:latin typeface="Calibri (MS)"/>
                <a:ea typeface="Calibri (MS)"/>
                <a:cs typeface="Calibri (MS)"/>
                <a:sym typeface="Calibri (MS)"/>
                <a:rtl/>
              </a:rPr>
              <a:t>)</a:t>
            </a:r>
          </a:p>
          <a:p>
            <a:pPr algn="r"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en-US" sz="4800" dirty="0">
                <a:solidFill>
                  <a:srgbClr val="000000"/>
                </a:solidFill>
                <a:latin typeface="Calibri (MS)"/>
                <a:ea typeface="Calibri (MS)"/>
                <a:cs typeface="Calibri (MS)"/>
                <a:sym typeface="Calibri (MS)"/>
              </a:rPr>
              <a:t>121</a:t>
            </a:r>
            <a:r>
              <a:rPr lang="he-IL" sz="4800" dirty="0">
                <a:solidFill>
                  <a:srgbClr val="000000"/>
                </a:solidFill>
                <a:latin typeface="Calibri (MS)"/>
                <a:ea typeface="Calibri (MS)"/>
                <a:cs typeface="Calibri (MS)"/>
                <a:sym typeface="Calibri (MS)"/>
                <a:rtl/>
              </a:rPr>
              <a:t> מיליארד ₪ (עליה של </a:t>
            </a:r>
            <a:r>
              <a:rPr lang="en-US" sz="4800" dirty="0">
                <a:solidFill>
                  <a:srgbClr val="000000"/>
                </a:solidFill>
                <a:latin typeface="Calibri (MS)"/>
                <a:ea typeface="Calibri (MS)"/>
                <a:cs typeface="Calibri (MS)"/>
                <a:sym typeface="Calibri (MS)"/>
              </a:rPr>
              <a:t>32%</a:t>
            </a:r>
            <a:r>
              <a:rPr lang="he-IL" sz="4800" dirty="0">
                <a:solidFill>
                  <a:srgbClr val="000000"/>
                </a:solidFill>
                <a:latin typeface="Calibri (MS)"/>
                <a:ea typeface="Calibri (MS)"/>
                <a:cs typeface="Calibri (MS)"/>
                <a:sym typeface="Calibri (MS)"/>
                <a:rtl/>
              </a:rPr>
              <a:t> משנת </a:t>
            </a:r>
            <a:r>
              <a:rPr lang="en-US" sz="4800" dirty="0">
                <a:solidFill>
                  <a:srgbClr val="000000"/>
                </a:solidFill>
                <a:latin typeface="Calibri (MS)"/>
                <a:ea typeface="Calibri (MS)"/>
                <a:cs typeface="Calibri (MS)"/>
                <a:sym typeface="Calibri (MS)"/>
              </a:rPr>
              <a:t>2019</a:t>
            </a:r>
            <a:r>
              <a:rPr lang="ar-EG" sz="4800" dirty="0">
                <a:solidFill>
                  <a:srgbClr val="000000"/>
                </a:solidFill>
                <a:latin typeface="Calibri (MS)"/>
                <a:ea typeface="Calibri (MS)"/>
                <a:cs typeface="Calibri (MS)"/>
                <a:sym typeface="Calibri (MS)"/>
                <a:rtl/>
              </a:rPr>
              <a:t>)</a:t>
            </a:r>
          </a:p>
        </p:txBody>
      </p:sp>
      <p:grpSp>
        <p:nvGrpSpPr>
          <p:cNvPr id="4" name="Group 4">
            <a:extLst>
              <a:ext uri="{C183D7F6-B498-43B3-948B-1728B52AA6E4}">
                <adec:decorative xmlns:adec="http://schemas.microsoft.com/office/drawing/2017/decorative" val="1"/>
              </a:ext>
            </a:extLst>
          </p:cNvPr>
          <p:cNvGrpSpPr/>
          <p:nvPr/>
        </p:nvGrpSpPr>
        <p:grpSpPr>
          <a:xfrm>
            <a:off x="210083" y="5143500"/>
            <a:ext cx="5675605" cy="4591726"/>
            <a:chOff x="0" y="0"/>
            <a:chExt cx="7567473" cy="6122302"/>
          </a:xfrm>
        </p:grpSpPr>
        <p:sp>
          <p:nvSpPr>
            <p:cNvPr id="5" name="Freeform 5"/>
            <p:cNvSpPr/>
            <p:nvPr/>
          </p:nvSpPr>
          <p:spPr>
            <a:xfrm>
              <a:off x="0" y="0"/>
              <a:ext cx="7567422" cy="6122289"/>
            </a:xfrm>
            <a:custGeom>
              <a:avLst/>
              <a:gdLst/>
              <a:ahLst/>
              <a:cxnLst/>
              <a:rect l="l" t="t" r="r" b="b"/>
              <a:pathLst>
                <a:path w="7567422" h="6122289">
                  <a:moveTo>
                    <a:pt x="0" y="0"/>
                  </a:moveTo>
                  <a:lnTo>
                    <a:pt x="7567422" y="0"/>
                  </a:lnTo>
                  <a:lnTo>
                    <a:pt x="7567422" y="6122289"/>
                  </a:lnTo>
                  <a:lnTo>
                    <a:pt x="0" y="6122289"/>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sp>
        <p:nvSpPr>
          <p:cNvPr id="8" name="Freeform 8" descr="התשובה היא ב"/>
          <p:cNvSpPr/>
          <p:nvPr/>
        </p:nvSpPr>
        <p:spPr>
          <a:xfrm>
            <a:off x="4572000" y="3162300"/>
            <a:ext cx="13297281" cy="1758506"/>
          </a:xfrm>
          <a:custGeom>
            <a:avLst/>
            <a:gdLst/>
            <a:ahLst/>
            <a:cxnLst/>
            <a:rect l="l" t="t" r="r" b="b"/>
            <a:pathLst>
              <a:path w="17729708" h="2344674">
                <a:moveTo>
                  <a:pt x="57150" y="0"/>
                </a:moveTo>
                <a:lnTo>
                  <a:pt x="17672558" y="0"/>
                </a:lnTo>
                <a:cubicBezTo>
                  <a:pt x="17704181" y="0"/>
                  <a:pt x="17729708" y="25527"/>
                  <a:pt x="17729708" y="57150"/>
                </a:cubicBezTo>
                <a:lnTo>
                  <a:pt x="17729708" y="2287524"/>
                </a:lnTo>
                <a:cubicBezTo>
                  <a:pt x="17729708" y="2319147"/>
                  <a:pt x="17704181" y="2344674"/>
                  <a:pt x="17672558" y="2344674"/>
                </a:cubicBezTo>
                <a:lnTo>
                  <a:pt x="57150" y="2344674"/>
                </a:lnTo>
                <a:cubicBezTo>
                  <a:pt x="25527" y="2344674"/>
                  <a:pt x="0" y="2319147"/>
                  <a:pt x="0" y="2287524"/>
                </a:cubicBezTo>
                <a:lnTo>
                  <a:pt x="0" y="57150"/>
                </a:lnTo>
                <a:cubicBezTo>
                  <a:pt x="0" y="25527"/>
                  <a:pt x="25527" y="0"/>
                  <a:pt x="57150" y="0"/>
                </a:cubicBezTo>
                <a:moveTo>
                  <a:pt x="57150" y="114300"/>
                </a:moveTo>
                <a:lnTo>
                  <a:pt x="57150" y="57150"/>
                </a:lnTo>
                <a:lnTo>
                  <a:pt x="114300" y="57150"/>
                </a:lnTo>
                <a:lnTo>
                  <a:pt x="114300" y="2287524"/>
                </a:lnTo>
                <a:lnTo>
                  <a:pt x="57150" y="2287524"/>
                </a:lnTo>
                <a:lnTo>
                  <a:pt x="57150" y="2230374"/>
                </a:lnTo>
                <a:lnTo>
                  <a:pt x="17672558" y="2230374"/>
                </a:lnTo>
                <a:lnTo>
                  <a:pt x="17672558" y="2287524"/>
                </a:lnTo>
                <a:lnTo>
                  <a:pt x="17615408" y="2287524"/>
                </a:lnTo>
                <a:lnTo>
                  <a:pt x="17615408" y="57150"/>
                </a:lnTo>
                <a:lnTo>
                  <a:pt x="17672558" y="57150"/>
                </a:lnTo>
                <a:lnTo>
                  <a:pt x="17672558"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a:spLocks noGrp="1"/>
          </p:cNvSpPr>
          <p:nvPr>
            <p:ph type="title" idx="4294967295"/>
          </p:nvPr>
        </p:nvSpPr>
        <p:spPr>
          <a:xfrm>
            <a:off x="1331966" y="147952"/>
            <a:ext cx="14930285" cy="12637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שווי השטרות ב"מחזור המזומנים", נכון לפב’ </a:t>
            </a:r>
            <a:r>
              <a:rPr kumimoji="0" lang="en-US"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Pr>
              <a:t>2026</a:t>
            </a:r>
            <a:r>
              <a:rPr kumimoji="0" lang="ar-EG"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 </a:t>
            </a:r>
          </a:p>
        </p:txBody>
      </p:sp>
      <p:sp>
        <p:nvSpPr>
          <p:cNvPr id="3" name="Freeform 3" descr="גרך המתאר את עליית השימוש בשטרות"/>
          <p:cNvSpPr/>
          <p:nvPr/>
        </p:nvSpPr>
        <p:spPr>
          <a:xfrm>
            <a:off x="3321196" y="2229100"/>
            <a:ext cx="13438025" cy="7659674"/>
          </a:xfrm>
          <a:custGeom>
            <a:avLst/>
            <a:gdLst/>
            <a:ahLst/>
            <a:cxnLst/>
            <a:rect l="l" t="t" r="r" b="b"/>
            <a:pathLst>
              <a:path w="13438025" h="7659674">
                <a:moveTo>
                  <a:pt x="0" y="0"/>
                </a:moveTo>
                <a:lnTo>
                  <a:pt x="13438025" y="0"/>
                </a:lnTo>
                <a:lnTo>
                  <a:pt x="13438025" y="7659674"/>
                </a:lnTo>
                <a:lnTo>
                  <a:pt x="0" y="7659674"/>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a:off x="4673855" y="5718077"/>
            <a:ext cx="2396176" cy="950652"/>
            <a:chOff x="0" y="0"/>
            <a:chExt cx="3194901" cy="1267536"/>
          </a:xfrm>
        </p:grpSpPr>
        <p:sp>
          <p:nvSpPr>
            <p:cNvPr id="5" name="Freeform 5"/>
            <p:cNvSpPr/>
            <p:nvPr/>
          </p:nvSpPr>
          <p:spPr>
            <a:xfrm>
              <a:off x="0" y="0"/>
              <a:ext cx="3194939" cy="1267587"/>
            </a:xfrm>
            <a:custGeom>
              <a:avLst/>
              <a:gdLst/>
              <a:ahLst/>
              <a:cxnLst/>
              <a:rect l="l" t="t" r="r" b="b"/>
              <a:pathLst>
                <a:path w="3194939" h="1267587">
                  <a:moveTo>
                    <a:pt x="0" y="0"/>
                  </a:moveTo>
                  <a:lnTo>
                    <a:pt x="3194939" y="0"/>
                  </a:lnTo>
                  <a:lnTo>
                    <a:pt x="3194939" y="1267587"/>
                  </a:lnTo>
                  <a:lnTo>
                    <a:pt x="0" y="1267587"/>
                  </a:lnTo>
                  <a:lnTo>
                    <a:pt x="0" y="0"/>
                  </a:lnTo>
                  <a:close/>
                </a:path>
              </a:pathLst>
            </a:custGeom>
            <a:blipFill>
              <a:blip r:embed="rId4"/>
              <a:stretch>
                <a:fillRect r="1" b="3"/>
              </a:stretch>
            </a:blipFill>
          </p:spPr>
          <p:txBody>
            <a:bodyPr/>
            <a:lstStyle/>
            <a:p>
              <a:endParaRPr lang="he-IL" dirty="0">
                <a:latin typeface="Arial" panose="020B0604020202020204" pitchFamily="34" charset="0"/>
              </a:endParaRPr>
            </a:p>
          </p:txBody>
        </p:sp>
      </p:grpSp>
      <p:grpSp>
        <p:nvGrpSpPr>
          <p:cNvPr id="6" name="Group 6">
            <a:extLst>
              <a:ext uri="{C183D7F6-B498-43B3-948B-1728B52AA6E4}">
                <adec:decorative xmlns:adec="http://schemas.microsoft.com/office/drawing/2017/decorative" val="1"/>
              </a:ext>
            </a:extLst>
          </p:cNvPr>
          <p:cNvGrpSpPr/>
          <p:nvPr/>
        </p:nvGrpSpPr>
        <p:grpSpPr>
          <a:xfrm>
            <a:off x="3321196" y="2833430"/>
            <a:ext cx="7853972" cy="869890"/>
            <a:chOff x="0" y="0"/>
            <a:chExt cx="10471963" cy="1159853"/>
          </a:xfrm>
        </p:grpSpPr>
        <p:sp>
          <p:nvSpPr>
            <p:cNvPr id="7" name="Freeform 7"/>
            <p:cNvSpPr/>
            <p:nvPr/>
          </p:nvSpPr>
          <p:spPr>
            <a:xfrm>
              <a:off x="0" y="0"/>
              <a:ext cx="10471912" cy="1159891"/>
            </a:xfrm>
            <a:custGeom>
              <a:avLst/>
              <a:gdLst/>
              <a:ahLst/>
              <a:cxnLst/>
              <a:rect l="l" t="t" r="r" b="b"/>
              <a:pathLst>
                <a:path w="10471912" h="1159891">
                  <a:moveTo>
                    <a:pt x="0" y="0"/>
                  </a:moveTo>
                  <a:lnTo>
                    <a:pt x="10471912" y="0"/>
                  </a:lnTo>
                  <a:lnTo>
                    <a:pt x="10471912" y="1159891"/>
                  </a:lnTo>
                  <a:lnTo>
                    <a:pt x="0" y="1159891"/>
                  </a:lnTo>
                  <a:lnTo>
                    <a:pt x="0" y="0"/>
                  </a:lnTo>
                  <a:close/>
                </a:path>
              </a:pathLst>
            </a:custGeom>
            <a:blipFill>
              <a:blip r:embed="rId5"/>
              <a:stretch>
                <a:fillRect l="-22715" r="-22715" b="3"/>
              </a:stretch>
            </a:blipFill>
          </p:spPr>
          <p:txBody>
            <a:bodyPr/>
            <a:lstStyle/>
            <a:p>
              <a:endParaRPr lang="he-IL" dirty="0">
                <a:latin typeface="Arial" panose="020B0604020202020204" pitchFamily="34" charset="0"/>
              </a:endParaRPr>
            </a:p>
          </p:txBody>
        </p:sp>
      </p:grpSp>
      <p:grpSp>
        <p:nvGrpSpPr>
          <p:cNvPr id="8" name="Group 8">
            <a:extLst>
              <a:ext uri="{C183D7F6-B498-43B3-948B-1728B52AA6E4}">
                <adec:decorative xmlns:adec="http://schemas.microsoft.com/office/drawing/2017/decorative" val="1"/>
              </a:ext>
            </a:extLst>
          </p:cNvPr>
          <p:cNvGrpSpPr/>
          <p:nvPr/>
        </p:nvGrpSpPr>
        <p:grpSpPr>
          <a:xfrm>
            <a:off x="3455812" y="2129127"/>
            <a:ext cx="13458930" cy="7859620"/>
            <a:chOff x="0" y="0"/>
            <a:chExt cx="17945240" cy="10479494"/>
          </a:xfrm>
        </p:grpSpPr>
        <p:sp>
          <p:nvSpPr>
            <p:cNvPr id="9" name="Freeform 9"/>
            <p:cNvSpPr/>
            <p:nvPr/>
          </p:nvSpPr>
          <p:spPr>
            <a:xfrm>
              <a:off x="0" y="0"/>
              <a:ext cx="17945227" cy="10479532"/>
            </a:xfrm>
            <a:custGeom>
              <a:avLst/>
              <a:gdLst/>
              <a:ahLst/>
              <a:cxnLst/>
              <a:rect l="l" t="t" r="r" b="b"/>
              <a:pathLst>
                <a:path w="17945227" h="10479532">
                  <a:moveTo>
                    <a:pt x="76200" y="0"/>
                  </a:moveTo>
                  <a:lnTo>
                    <a:pt x="17869027" y="0"/>
                  </a:lnTo>
                  <a:cubicBezTo>
                    <a:pt x="17911065" y="0"/>
                    <a:pt x="17945227" y="34163"/>
                    <a:pt x="17945227" y="76200"/>
                  </a:cubicBezTo>
                  <a:lnTo>
                    <a:pt x="17945227" y="10403332"/>
                  </a:lnTo>
                  <a:cubicBezTo>
                    <a:pt x="17945227" y="10445369"/>
                    <a:pt x="17911065" y="10479532"/>
                    <a:pt x="17869027" y="10479532"/>
                  </a:cubicBezTo>
                  <a:lnTo>
                    <a:pt x="76200" y="10479532"/>
                  </a:lnTo>
                  <a:cubicBezTo>
                    <a:pt x="34163" y="10479532"/>
                    <a:pt x="0" y="10445369"/>
                    <a:pt x="0" y="10403332"/>
                  </a:cubicBezTo>
                  <a:lnTo>
                    <a:pt x="0" y="76200"/>
                  </a:lnTo>
                  <a:cubicBezTo>
                    <a:pt x="0" y="34163"/>
                    <a:pt x="34163" y="0"/>
                    <a:pt x="76200" y="0"/>
                  </a:cubicBezTo>
                  <a:moveTo>
                    <a:pt x="76200" y="152400"/>
                  </a:moveTo>
                  <a:lnTo>
                    <a:pt x="76200" y="76200"/>
                  </a:lnTo>
                  <a:lnTo>
                    <a:pt x="152400" y="76200"/>
                  </a:lnTo>
                  <a:lnTo>
                    <a:pt x="152400" y="10403332"/>
                  </a:lnTo>
                  <a:lnTo>
                    <a:pt x="76200" y="10403332"/>
                  </a:lnTo>
                  <a:lnTo>
                    <a:pt x="76200" y="10327132"/>
                  </a:lnTo>
                  <a:lnTo>
                    <a:pt x="17869027" y="10327132"/>
                  </a:lnTo>
                  <a:lnTo>
                    <a:pt x="17869027" y="10403332"/>
                  </a:lnTo>
                  <a:lnTo>
                    <a:pt x="17792827" y="10403332"/>
                  </a:lnTo>
                  <a:lnTo>
                    <a:pt x="17792827" y="76200"/>
                  </a:lnTo>
                  <a:lnTo>
                    <a:pt x="17869027" y="76200"/>
                  </a:lnTo>
                  <a:lnTo>
                    <a:pt x="17869027" y="152400"/>
                  </a:lnTo>
                  <a:lnTo>
                    <a:pt x="76200" y="152400"/>
                  </a:lnTo>
                  <a:close/>
                </a:path>
              </a:pathLst>
            </a:custGeom>
            <a:solidFill>
              <a:srgbClr val="4472C4"/>
            </a:solidFill>
          </p:spPr>
          <p:txBody>
            <a:bodyPr/>
            <a:lstStyle/>
            <a:p>
              <a:endParaRPr lang="he-IL" dirty="0">
                <a:latin typeface="Arial" panose="020B0604020202020204" pitchFamily="34" charset="0"/>
              </a:endParaRPr>
            </a:p>
          </p:txBody>
        </p:sp>
      </p:grpSp>
      <p:grpSp>
        <p:nvGrpSpPr>
          <p:cNvPr id="11" name="Group 11">
            <a:extLst>
              <a:ext uri="{C183D7F6-B498-43B3-948B-1728B52AA6E4}">
                <adec:decorative xmlns:adec="http://schemas.microsoft.com/office/drawing/2017/decorative" val="1"/>
              </a:ext>
            </a:extLst>
          </p:cNvPr>
          <p:cNvGrpSpPr/>
          <p:nvPr/>
        </p:nvGrpSpPr>
        <p:grpSpPr>
          <a:xfrm>
            <a:off x="16155110" y="4247617"/>
            <a:ext cx="214284" cy="214284"/>
            <a:chOff x="0" y="0"/>
            <a:chExt cx="285712" cy="285712"/>
          </a:xfrm>
        </p:grpSpPr>
        <p:sp>
          <p:nvSpPr>
            <p:cNvPr id="12" name="Freeform 12"/>
            <p:cNvSpPr/>
            <p:nvPr/>
          </p:nvSpPr>
          <p:spPr>
            <a:xfrm>
              <a:off x="0" y="0"/>
              <a:ext cx="285750" cy="285750"/>
            </a:xfrm>
            <a:custGeom>
              <a:avLst/>
              <a:gdLst/>
              <a:ahLst/>
              <a:cxnLst/>
              <a:rect l="l" t="t" r="r" b="b"/>
              <a:pathLst>
                <a:path w="285750" h="285750">
                  <a:moveTo>
                    <a:pt x="0" y="142875"/>
                  </a:moveTo>
                  <a:cubicBezTo>
                    <a:pt x="0" y="64008"/>
                    <a:pt x="64008" y="0"/>
                    <a:pt x="142875" y="0"/>
                  </a:cubicBezTo>
                  <a:cubicBezTo>
                    <a:pt x="221742" y="0"/>
                    <a:pt x="285750" y="64008"/>
                    <a:pt x="285750" y="142875"/>
                  </a:cubicBezTo>
                  <a:cubicBezTo>
                    <a:pt x="285750" y="221742"/>
                    <a:pt x="221742" y="285750"/>
                    <a:pt x="142875" y="285750"/>
                  </a:cubicBezTo>
                  <a:cubicBezTo>
                    <a:pt x="64008" y="285750"/>
                    <a:pt x="0" y="221742"/>
                    <a:pt x="0" y="142875"/>
                  </a:cubicBezTo>
                  <a:close/>
                </a:path>
              </a:pathLst>
            </a:custGeom>
            <a:solidFill>
              <a:srgbClr val="7E7E7E"/>
            </a:solidFill>
          </p:spPr>
          <p:txBody>
            <a:bodyPr/>
            <a:lstStyle/>
            <a:p>
              <a:endParaRPr lang="he-IL" dirty="0">
                <a:latin typeface="Arial" panose="020B0604020202020204" pitchFamily="34" charset="0"/>
              </a:endParaRPr>
            </a:p>
          </p:txBody>
        </p:sp>
      </p:grpSp>
      <p:grpSp>
        <p:nvGrpSpPr>
          <p:cNvPr id="13" name="Group 13">
            <a:extLst>
              <a:ext uri="{C183D7F6-B498-43B3-948B-1728B52AA6E4}">
                <adec:decorative xmlns:adec="http://schemas.microsoft.com/office/drawing/2017/decorative" val="1"/>
              </a:ext>
            </a:extLst>
          </p:cNvPr>
          <p:cNvGrpSpPr/>
          <p:nvPr/>
        </p:nvGrpSpPr>
        <p:grpSpPr>
          <a:xfrm>
            <a:off x="4566713" y="5503793"/>
            <a:ext cx="214284" cy="214284"/>
            <a:chOff x="0" y="0"/>
            <a:chExt cx="285712" cy="285712"/>
          </a:xfrm>
        </p:grpSpPr>
        <p:sp>
          <p:nvSpPr>
            <p:cNvPr id="14" name="Freeform 14"/>
            <p:cNvSpPr/>
            <p:nvPr/>
          </p:nvSpPr>
          <p:spPr>
            <a:xfrm>
              <a:off x="0" y="0"/>
              <a:ext cx="285750" cy="285750"/>
            </a:xfrm>
            <a:custGeom>
              <a:avLst/>
              <a:gdLst/>
              <a:ahLst/>
              <a:cxnLst/>
              <a:rect l="l" t="t" r="r" b="b"/>
              <a:pathLst>
                <a:path w="285750" h="285750">
                  <a:moveTo>
                    <a:pt x="0" y="142875"/>
                  </a:moveTo>
                  <a:cubicBezTo>
                    <a:pt x="0" y="64008"/>
                    <a:pt x="64008" y="0"/>
                    <a:pt x="142875" y="0"/>
                  </a:cubicBezTo>
                  <a:cubicBezTo>
                    <a:pt x="221742" y="0"/>
                    <a:pt x="285750" y="64008"/>
                    <a:pt x="285750" y="142875"/>
                  </a:cubicBezTo>
                  <a:cubicBezTo>
                    <a:pt x="285750" y="221742"/>
                    <a:pt x="221742" y="285750"/>
                    <a:pt x="142875" y="285750"/>
                  </a:cubicBezTo>
                  <a:cubicBezTo>
                    <a:pt x="64008" y="285750"/>
                    <a:pt x="0" y="221742"/>
                    <a:pt x="0" y="142875"/>
                  </a:cubicBezTo>
                  <a:close/>
                </a:path>
              </a:pathLst>
            </a:custGeom>
            <a:solidFill>
              <a:srgbClr val="7E7E7E"/>
            </a:solidFill>
          </p:spPr>
          <p:txBody>
            <a:bodyPr/>
            <a:lstStyle/>
            <a:p>
              <a:endParaRPr lang="he-IL" dirty="0">
                <a:latin typeface="Arial" panose="020B0604020202020204" pitchFamily="34" charset="0"/>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מהו מטבע וירטואלי? </a:t>
            </a:r>
          </a:p>
        </p:txBody>
      </p:sp>
      <p:sp>
        <p:nvSpPr>
          <p:cNvPr id="6" name="TextBox 6"/>
          <p:cNvSpPr txBox="1"/>
          <p:nvPr/>
        </p:nvSpPr>
        <p:spPr>
          <a:xfrm>
            <a:off x="613072" y="1933192"/>
            <a:ext cx="16368074" cy="6503960"/>
          </a:xfrm>
          <a:prstGeom prst="rect">
            <a:avLst/>
          </a:prstGeom>
        </p:spPr>
        <p:txBody>
          <a:bodyPr lIns="0" tIns="0" rIns="0" bIns="0" rtlCol="0" anchor="t">
            <a:spAutoFit/>
          </a:bodyPr>
          <a:lstStyle/>
          <a:p>
            <a:pPr algn="r">
              <a:lnSpc>
                <a:spcPts val="864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he-IL" sz="4800" dirty="0">
                <a:solidFill>
                  <a:srgbClr val="000000"/>
                </a:solidFill>
                <a:latin typeface="Calibri (MS)"/>
                <a:ea typeface="Calibri (MS)"/>
                <a:cs typeface="Calibri (MS)"/>
                <a:sym typeface="Calibri (MS)"/>
                <a:rtl/>
              </a:rPr>
              <a:t>אמצעי תשלום שנוצר באמצעים טכנולוגיים</a:t>
            </a:r>
          </a:p>
          <a:p>
            <a:pPr algn="r">
              <a:lnSpc>
                <a:spcPts val="864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4800" dirty="0">
                <a:solidFill>
                  <a:srgbClr val="000000"/>
                </a:solidFill>
                <a:latin typeface="Calibri (MS)"/>
                <a:ea typeface="Calibri (MS)"/>
                <a:cs typeface="Calibri (MS)"/>
                <a:sym typeface="Calibri (MS)"/>
                <a:rtl/>
              </a:rPr>
              <a:t>מטבע שערכו נקבע לפי הסכמה בין רשת המשתמשים</a:t>
            </a:r>
          </a:p>
          <a:p>
            <a:pPr algn="r">
              <a:lnSpc>
                <a:spcPts val="864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he-IL" sz="4800" dirty="0">
                <a:solidFill>
                  <a:srgbClr val="000000"/>
                </a:solidFill>
                <a:latin typeface="Calibri (MS)"/>
                <a:ea typeface="Calibri (MS)"/>
                <a:cs typeface="Calibri (MS)"/>
                <a:sym typeface="Calibri (MS)"/>
                <a:rtl/>
              </a:rPr>
              <a:t>מטבע רגיל שערכו נקבע ע"י הבנק המרכזי שבסמכות המדינה</a:t>
            </a:r>
          </a:p>
          <a:p>
            <a:pPr algn="r">
              <a:lnSpc>
                <a:spcPts val="864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he-IL" sz="4800" dirty="0">
                <a:solidFill>
                  <a:srgbClr val="000000"/>
                </a:solidFill>
                <a:latin typeface="Calibri (MS)"/>
                <a:ea typeface="Calibri (MS)"/>
                <a:cs typeface="Calibri (MS)"/>
                <a:sym typeface="Calibri (MS)"/>
                <a:rtl/>
              </a:rPr>
              <a:t>מטבע שפועל כמעט ללא פיקוח של המדינה</a:t>
            </a:r>
          </a:p>
          <a:p>
            <a:pPr algn="r">
              <a:lnSpc>
                <a:spcPts val="864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ה. </a:t>
            </a:r>
            <a:r>
              <a:rPr lang="he-IL" sz="4800" dirty="0">
                <a:solidFill>
                  <a:srgbClr val="000000"/>
                </a:solidFill>
                <a:latin typeface="Calibri (MS)"/>
                <a:ea typeface="Calibri (MS)"/>
                <a:cs typeface="Calibri (MS)"/>
                <a:sym typeface="Calibri (MS)"/>
                <a:rtl/>
              </a:rPr>
              <a:t>תשובות </a:t>
            </a:r>
            <a:r>
              <a:rPr lang="he-IL" sz="4800" dirty="0" err="1">
                <a:solidFill>
                  <a:srgbClr val="000000"/>
                </a:solidFill>
                <a:latin typeface="Calibri (MS)"/>
                <a:ea typeface="Calibri (MS)"/>
                <a:cs typeface="Calibri (MS)"/>
                <a:sym typeface="Calibri (MS)"/>
                <a:rtl/>
              </a:rPr>
              <a:t>א+ג+ד</a:t>
            </a:r>
            <a:r>
              <a:rPr lang="he-IL" sz="4800" dirty="0">
                <a:solidFill>
                  <a:srgbClr val="000000"/>
                </a:solidFill>
                <a:latin typeface="Calibri (MS)"/>
                <a:ea typeface="Calibri (MS)"/>
                <a:cs typeface="Calibri (MS)"/>
                <a:sym typeface="Calibri (MS)"/>
                <a:rtl/>
              </a:rPr>
              <a:t> נכונות</a:t>
            </a:r>
          </a:p>
          <a:p>
            <a:pPr algn="r">
              <a:lnSpc>
                <a:spcPts val="864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ו. </a:t>
            </a:r>
            <a:r>
              <a:rPr lang="he-IL" sz="4800" dirty="0">
                <a:solidFill>
                  <a:srgbClr val="000000"/>
                </a:solidFill>
                <a:latin typeface="Calibri (MS)"/>
                <a:ea typeface="Calibri (MS)"/>
                <a:cs typeface="Calibri (MS)"/>
                <a:sym typeface="Calibri (MS)"/>
                <a:rtl/>
              </a:rPr>
              <a:t>תשובות </a:t>
            </a:r>
            <a:r>
              <a:rPr lang="he-IL" sz="4800" dirty="0" err="1">
                <a:solidFill>
                  <a:srgbClr val="000000"/>
                </a:solidFill>
                <a:latin typeface="Calibri (MS)"/>
                <a:ea typeface="Calibri (MS)"/>
                <a:cs typeface="Calibri (MS)"/>
                <a:sym typeface="Calibri (MS)"/>
                <a:rtl/>
              </a:rPr>
              <a:t>א+ב+ד</a:t>
            </a:r>
            <a:r>
              <a:rPr lang="he-IL" sz="4800" dirty="0">
                <a:solidFill>
                  <a:srgbClr val="000000"/>
                </a:solidFill>
                <a:latin typeface="Calibri (MS)"/>
                <a:ea typeface="Calibri (MS)"/>
                <a:cs typeface="Calibri (MS)"/>
                <a:sym typeface="Calibri (MS)"/>
                <a:rtl/>
              </a:rPr>
              <a:t> נכונות</a:t>
            </a:r>
          </a:p>
        </p:txBody>
      </p:sp>
      <p:sp>
        <p:nvSpPr>
          <p:cNvPr id="5" name="Freeform 5" descr="התשובה היא ו"/>
          <p:cNvSpPr/>
          <p:nvPr/>
        </p:nvSpPr>
        <p:spPr>
          <a:xfrm>
            <a:off x="1331966" y="7542252"/>
            <a:ext cx="16181348" cy="1072991"/>
          </a:xfrm>
          <a:custGeom>
            <a:avLst/>
            <a:gdLst/>
            <a:ahLst/>
            <a:cxnLst/>
            <a:rect l="l" t="t" r="r" b="b"/>
            <a:pathLst>
              <a:path w="21575130" h="1430655">
                <a:moveTo>
                  <a:pt x="55586" y="0"/>
                </a:moveTo>
                <a:lnTo>
                  <a:pt x="21519544" y="0"/>
                </a:lnTo>
                <a:cubicBezTo>
                  <a:pt x="21550300" y="0"/>
                  <a:pt x="21575130" y="25527"/>
                  <a:pt x="21575130" y="57150"/>
                </a:cubicBezTo>
                <a:lnTo>
                  <a:pt x="21575130" y="1373505"/>
                </a:lnTo>
                <a:cubicBezTo>
                  <a:pt x="21575130" y="1405128"/>
                  <a:pt x="21550300" y="1430655"/>
                  <a:pt x="21519544" y="1430655"/>
                </a:cubicBezTo>
                <a:lnTo>
                  <a:pt x="55586" y="1430655"/>
                </a:lnTo>
                <a:cubicBezTo>
                  <a:pt x="24828" y="1430655"/>
                  <a:pt x="0" y="1405128"/>
                  <a:pt x="0" y="1373505"/>
                </a:cubicBezTo>
                <a:lnTo>
                  <a:pt x="0" y="57150"/>
                </a:lnTo>
                <a:cubicBezTo>
                  <a:pt x="0" y="25527"/>
                  <a:pt x="24828" y="0"/>
                  <a:pt x="55586" y="0"/>
                </a:cubicBezTo>
                <a:moveTo>
                  <a:pt x="55586" y="114300"/>
                </a:moveTo>
                <a:lnTo>
                  <a:pt x="55586" y="57150"/>
                </a:lnTo>
                <a:lnTo>
                  <a:pt x="111172" y="57150"/>
                </a:lnTo>
                <a:lnTo>
                  <a:pt x="111172" y="1373505"/>
                </a:lnTo>
                <a:lnTo>
                  <a:pt x="55586" y="1373505"/>
                </a:lnTo>
                <a:lnTo>
                  <a:pt x="55586" y="1316355"/>
                </a:lnTo>
                <a:lnTo>
                  <a:pt x="21519544" y="1316355"/>
                </a:lnTo>
                <a:lnTo>
                  <a:pt x="21519544" y="1373505"/>
                </a:lnTo>
                <a:lnTo>
                  <a:pt x="21463958" y="1373505"/>
                </a:lnTo>
                <a:lnTo>
                  <a:pt x="21463958" y="57150"/>
                </a:lnTo>
                <a:lnTo>
                  <a:pt x="21519544" y="57150"/>
                </a:lnTo>
                <a:lnTo>
                  <a:pt x="21519544" y="114300"/>
                </a:lnTo>
                <a:lnTo>
                  <a:pt x="55586" y="114300"/>
                </a:lnTo>
                <a:close/>
              </a:path>
            </a:pathLst>
          </a:custGeom>
          <a:solidFill>
            <a:srgbClr val="000000"/>
          </a:solidFill>
        </p:spPr>
        <p:txBody>
          <a:bodyPr/>
          <a:lstStyle/>
          <a:p>
            <a:endParaRPr lang="he-IL" dirty="0">
              <a:latin typeface="Arial" panose="020B0604020202020204" pitchFamily="34" charset="0"/>
            </a:endParaRPr>
          </a:p>
        </p:txBody>
      </p:sp>
      <p:grpSp>
        <p:nvGrpSpPr>
          <p:cNvPr id="7" name="Group 7">
            <a:extLst>
              <a:ext uri="{C183D7F6-B498-43B3-948B-1728B52AA6E4}">
                <adec:decorative xmlns:adec="http://schemas.microsoft.com/office/drawing/2017/decorative" val="1"/>
              </a:ext>
            </a:extLst>
          </p:cNvPr>
          <p:cNvGrpSpPr/>
          <p:nvPr/>
        </p:nvGrpSpPr>
        <p:grpSpPr>
          <a:xfrm>
            <a:off x="293208" y="5506955"/>
            <a:ext cx="3369707" cy="4685500"/>
            <a:chOff x="0" y="0"/>
            <a:chExt cx="4492942" cy="6247333"/>
          </a:xfrm>
        </p:grpSpPr>
        <p:sp>
          <p:nvSpPr>
            <p:cNvPr id="8" name="Freeform 8" descr="תמונה שמכילה סרט מצויר, צעצוע, חיוך, אנימציה  התיאור נוצר באופן אוטומטי"/>
            <p:cNvSpPr/>
            <p:nvPr/>
          </p:nvSpPr>
          <p:spPr>
            <a:xfrm>
              <a:off x="0" y="0"/>
              <a:ext cx="4493006" cy="6247384"/>
            </a:xfrm>
            <a:custGeom>
              <a:avLst/>
              <a:gdLst/>
              <a:ahLst/>
              <a:cxnLst/>
              <a:rect l="l" t="t" r="r" b="b"/>
              <a:pathLst>
                <a:path w="4493006" h="6247384">
                  <a:moveTo>
                    <a:pt x="0" y="0"/>
                  </a:moveTo>
                  <a:lnTo>
                    <a:pt x="4493006" y="0"/>
                  </a:lnTo>
                  <a:lnTo>
                    <a:pt x="4493006" y="6247384"/>
                  </a:lnTo>
                  <a:lnTo>
                    <a:pt x="0" y="6247384"/>
                  </a:lnTo>
                  <a:lnTo>
                    <a:pt x="0" y="0"/>
                  </a:lnTo>
                  <a:close/>
                </a:path>
              </a:pathLst>
            </a:custGeom>
            <a:blipFill>
              <a:blip r:embed="rId2"/>
              <a:stretch>
                <a:fillRect l="-18352" t="-14708" r="-199106" b="-13716"/>
              </a:stretch>
            </a:blipFill>
          </p:spPr>
          <p:txBody>
            <a:bodyPr/>
            <a:lstStyle/>
            <a:p>
              <a:endParaRPr lang="he-IL" dirty="0">
                <a:latin typeface="Arial" panose="020B0604020202020204" pitchFamily="34"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a:spLocks noGrp="1"/>
          </p:cNvSpPr>
          <p:nvPr>
            <p:ph type="title" idx="4294967295"/>
          </p:nvPr>
        </p:nvSpPr>
        <p:spPr>
          <a:xfrm>
            <a:off x="1331966" y="147952"/>
            <a:ext cx="14930285" cy="12637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איזו דמות מופיעה בחזית שטר ה</a:t>
            </a:r>
            <a:r>
              <a:rPr kumimoji="0" lang="en-US"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Pr>
              <a:t>50</a:t>
            </a:r>
            <a:r>
              <a:rPr kumimoji="0" lang="ar-EG"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 ₪?</a:t>
            </a:r>
          </a:p>
        </p:txBody>
      </p:sp>
      <p:sp>
        <p:nvSpPr>
          <p:cNvPr id="9" name="Freeform 9" descr="שטר של 50 שקלים"/>
          <p:cNvSpPr/>
          <p:nvPr/>
        </p:nvSpPr>
        <p:spPr>
          <a:xfrm rot="20398140">
            <a:off x="1982986" y="5678321"/>
            <a:ext cx="6018752" cy="3230023"/>
          </a:xfrm>
          <a:custGeom>
            <a:avLst/>
            <a:gdLst/>
            <a:ahLst/>
            <a:cxnLst/>
            <a:rect l="l" t="t" r="r" b="b"/>
            <a:pathLst>
              <a:path w="8025003" h="4306697">
                <a:moveTo>
                  <a:pt x="0" y="0"/>
                </a:moveTo>
                <a:lnTo>
                  <a:pt x="8025003" y="0"/>
                </a:lnTo>
                <a:lnTo>
                  <a:pt x="8025003" y="4306697"/>
                </a:lnTo>
                <a:lnTo>
                  <a:pt x="0" y="4306697"/>
                </a:lnTo>
                <a:lnTo>
                  <a:pt x="0" y="0"/>
                </a:lnTo>
                <a:close/>
              </a:path>
            </a:pathLst>
          </a:custGeom>
          <a:blipFill>
            <a:blip r:embed="rId2"/>
            <a:stretch>
              <a:fillRect b="-1"/>
            </a:stretch>
          </a:blipFill>
        </p:spPr>
        <p:txBody>
          <a:bodyPr/>
          <a:lstStyle/>
          <a:p>
            <a:endParaRPr lang="he-IL" dirty="0">
              <a:latin typeface="Arial" panose="020B0604020202020204" pitchFamily="34" charset="0"/>
            </a:endParaRPr>
          </a:p>
        </p:txBody>
      </p:sp>
      <p:sp>
        <p:nvSpPr>
          <p:cNvPr id="6" name="TextBox 6"/>
          <p:cNvSpPr txBox="1"/>
          <p:nvPr/>
        </p:nvSpPr>
        <p:spPr>
          <a:xfrm>
            <a:off x="11156192" y="1533989"/>
            <a:ext cx="6323943" cy="3212482"/>
          </a:xfrm>
          <a:prstGeom prst="rect">
            <a:avLst/>
          </a:prstGeom>
        </p:spPr>
        <p:txBody>
          <a:bodyPr lIns="0" tIns="0" rIns="0" bIns="0" rtlCol="0" anchor="t">
            <a:spAutoFit/>
          </a:bodyPr>
          <a:lstStyle/>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he-IL" sz="5400" dirty="0">
                <a:solidFill>
                  <a:srgbClr val="000000"/>
                </a:solidFill>
                <a:latin typeface="Calibri (MS)"/>
                <a:ea typeface="Calibri (MS)"/>
                <a:cs typeface="Calibri (MS)"/>
                <a:sym typeface="Calibri (MS)"/>
                <a:rtl/>
              </a:rPr>
              <a:t>מאור בלילטי</a:t>
            </a:r>
          </a:p>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5400" dirty="0">
                <a:solidFill>
                  <a:srgbClr val="000000"/>
                </a:solidFill>
                <a:latin typeface="Calibri (MS)"/>
                <a:ea typeface="Calibri (MS)"/>
                <a:cs typeface="Calibri (MS)"/>
                <a:sym typeface="Calibri (MS)"/>
                <a:rtl/>
              </a:rPr>
              <a:t> שאול טשרניחובסקי</a:t>
            </a:r>
          </a:p>
        </p:txBody>
      </p:sp>
      <p:sp>
        <p:nvSpPr>
          <p:cNvPr id="7" name="TextBox 7"/>
          <p:cNvSpPr txBox="1"/>
          <p:nvPr/>
        </p:nvSpPr>
        <p:spPr>
          <a:xfrm>
            <a:off x="4552962" y="1533989"/>
            <a:ext cx="5835882" cy="3212482"/>
          </a:xfrm>
          <a:prstGeom prst="rect">
            <a:avLst/>
          </a:prstGeom>
        </p:spPr>
        <p:txBody>
          <a:bodyPr lIns="0" tIns="0" rIns="0" bIns="0" rtlCol="0" anchor="t">
            <a:spAutoFit/>
          </a:bodyPr>
          <a:lstStyle/>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he-IL" sz="5400" dirty="0">
                <a:solidFill>
                  <a:srgbClr val="000000"/>
                </a:solidFill>
                <a:latin typeface="Calibri (MS)"/>
                <a:ea typeface="Calibri (MS)"/>
                <a:cs typeface="Calibri (MS)"/>
                <a:sym typeface="Calibri (MS)"/>
                <a:rtl/>
              </a:rPr>
              <a:t>דוד בן גוריון</a:t>
            </a:r>
            <a:r>
              <a:rPr lang="en-US" sz="5400" dirty="0">
                <a:solidFill>
                  <a:srgbClr val="000000"/>
                </a:solidFill>
                <a:latin typeface="Calibri (MS)"/>
                <a:ea typeface="Calibri (MS)"/>
                <a:cs typeface="Calibri (MS)"/>
                <a:sym typeface="Calibri (MS)"/>
              </a:rPr>
              <a:t> </a:t>
            </a:r>
          </a:p>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he-IL" sz="5400" dirty="0">
                <a:solidFill>
                  <a:srgbClr val="000000"/>
                </a:solidFill>
                <a:latin typeface="Calibri (MS)"/>
                <a:ea typeface="Calibri (MS)"/>
                <a:cs typeface="Calibri (MS)"/>
                <a:sym typeface="Calibri (MS)"/>
                <a:rtl/>
              </a:rPr>
              <a:t>בנימין זאב הרצל</a:t>
            </a:r>
            <a:r>
              <a:rPr lang="en-US" sz="5400" b="1" dirty="0">
                <a:solidFill>
                  <a:srgbClr val="000000"/>
                </a:solidFill>
                <a:latin typeface="Arial" panose="020B0604020202020204" pitchFamily="34" charset="0"/>
                <a:ea typeface="Calibri (MS) Bold"/>
                <a:cs typeface="Arial" panose="020B0604020202020204" pitchFamily="34" charset="0"/>
                <a:sym typeface="Calibri (MS) Bold"/>
              </a:rPr>
              <a:t> </a:t>
            </a:r>
            <a:r>
              <a:rPr lang="en-US" sz="5400" dirty="0">
                <a:solidFill>
                  <a:srgbClr val="000000"/>
                </a:solidFill>
                <a:latin typeface="Calibri (MS)"/>
                <a:ea typeface="Calibri (MS)"/>
                <a:cs typeface="Calibri (MS)"/>
                <a:sym typeface="Calibri (MS)"/>
              </a:rPr>
              <a:t> </a:t>
            </a:r>
          </a:p>
        </p:txBody>
      </p:sp>
      <p:sp>
        <p:nvSpPr>
          <p:cNvPr id="5" name="Freeform 5" descr="התשובה היא ב"/>
          <p:cNvSpPr/>
          <p:nvPr/>
        </p:nvSpPr>
        <p:spPr>
          <a:xfrm>
            <a:off x="10803457" y="3560923"/>
            <a:ext cx="7029450" cy="1806417"/>
          </a:xfrm>
          <a:custGeom>
            <a:avLst/>
            <a:gdLst/>
            <a:ahLst/>
            <a:cxnLst/>
            <a:rect l="l" t="t" r="r" b="b"/>
            <a:pathLst>
              <a:path w="9372600" h="2408555">
                <a:moveTo>
                  <a:pt x="57150" y="0"/>
                </a:moveTo>
                <a:lnTo>
                  <a:pt x="9315450" y="0"/>
                </a:lnTo>
                <a:cubicBezTo>
                  <a:pt x="9347073" y="0"/>
                  <a:pt x="9372600" y="25527"/>
                  <a:pt x="9372600" y="57150"/>
                </a:cubicBezTo>
                <a:lnTo>
                  <a:pt x="9372600" y="2351405"/>
                </a:lnTo>
                <a:cubicBezTo>
                  <a:pt x="9372600" y="2383028"/>
                  <a:pt x="9347073" y="2408555"/>
                  <a:pt x="9315450" y="2408555"/>
                </a:cubicBezTo>
                <a:lnTo>
                  <a:pt x="57150" y="2408555"/>
                </a:lnTo>
                <a:cubicBezTo>
                  <a:pt x="25527" y="2408555"/>
                  <a:pt x="0" y="2383028"/>
                  <a:pt x="0" y="2351405"/>
                </a:cubicBezTo>
                <a:lnTo>
                  <a:pt x="0" y="57150"/>
                </a:lnTo>
                <a:cubicBezTo>
                  <a:pt x="0" y="25527"/>
                  <a:pt x="25527" y="0"/>
                  <a:pt x="57150" y="0"/>
                </a:cubicBezTo>
                <a:moveTo>
                  <a:pt x="57150" y="114300"/>
                </a:moveTo>
                <a:lnTo>
                  <a:pt x="57150" y="57150"/>
                </a:lnTo>
                <a:lnTo>
                  <a:pt x="114300" y="57150"/>
                </a:lnTo>
                <a:lnTo>
                  <a:pt x="114300" y="2351405"/>
                </a:lnTo>
                <a:lnTo>
                  <a:pt x="57150" y="2351405"/>
                </a:lnTo>
                <a:lnTo>
                  <a:pt x="57150" y="2294255"/>
                </a:lnTo>
                <a:lnTo>
                  <a:pt x="9315450" y="2294255"/>
                </a:lnTo>
                <a:lnTo>
                  <a:pt x="9315450" y="2351405"/>
                </a:lnTo>
                <a:lnTo>
                  <a:pt x="9258300" y="2351405"/>
                </a:lnTo>
                <a:lnTo>
                  <a:pt x="9258300" y="57150"/>
                </a:lnTo>
                <a:lnTo>
                  <a:pt x="9315450" y="57150"/>
                </a:lnTo>
                <a:lnTo>
                  <a:pt x="9315450"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Grp="1"/>
          </p:cNvSpPr>
          <p:nvPr>
            <p:ph type="title" idx="4294967295"/>
          </p:nvPr>
        </p:nvSpPr>
        <p:spPr>
          <a:xfrm>
            <a:off x="1678857" y="375676"/>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הדמויות המופיעות כיום על גבי השטרות בישראל... </a:t>
            </a:r>
          </a:p>
        </p:txBody>
      </p:sp>
      <p:sp>
        <p:nvSpPr>
          <p:cNvPr id="6" name="TextBox 6"/>
          <p:cNvSpPr txBox="1"/>
          <p:nvPr/>
        </p:nvSpPr>
        <p:spPr>
          <a:xfrm>
            <a:off x="11141964" y="1320565"/>
            <a:ext cx="6323943" cy="3212482"/>
          </a:xfrm>
          <a:prstGeom prst="rect">
            <a:avLst/>
          </a:prstGeom>
        </p:spPr>
        <p:txBody>
          <a:bodyPr lIns="0" tIns="0" rIns="0" bIns="0" rtlCol="0" anchor="t">
            <a:spAutoFit/>
          </a:bodyPr>
          <a:lstStyle/>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he-IL" sz="5400" dirty="0">
                <a:solidFill>
                  <a:srgbClr val="000000"/>
                </a:solidFill>
                <a:latin typeface="Calibri (MS)"/>
                <a:ea typeface="Calibri (MS)"/>
                <a:cs typeface="Calibri (MS)"/>
                <a:sym typeface="Calibri (MS)"/>
                <a:rtl/>
              </a:rPr>
              <a:t>אנשים חיים</a:t>
            </a:r>
          </a:p>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5400" dirty="0">
                <a:solidFill>
                  <a:srgbClr val="000000"/>
                </a:solidFill>
                <a:latin typeface="Calibri (MS)"/>
                <a:ea typeface="Calibri (MS)"/>
                <a:cs typeface="Calibri (MS)"/>
                <a:sym typeface="Calibri (MS)"/>
                <a:rtl/>
              </a:rPr>
              <a:t> אנשים שנפטרו</a:t>
            </a:r>
          </a:p>
        </p:txBody>
      </p:sp>
      <p:sp>
        <p:nvSpPr>
          <p:cNvPr id="7" name="TextBox 7"/>
          <p:cNvSpPr txBox="1"/>
          <p:nvPr/>
        </p:nvSpPr>
        <p:spPr>
          <a:xfrm>
            <a:off x="436102" y="1320565"/>
            <a:ext cx="9966970" cy="3212482"/>
          </a:xfrm>
          <a:prstGeom prst="rect">
            <a:avLst/>
          </a:prstGeom>
        </p:spPr>
        <p:txBody>
          <a:bodyPr lIns="0" tIns="0" rIns="0" bIns="0" rtlCol="0" anchor="t">
            <a:spAutoFit/>
          </a:bodyPr>
          <a:lstStyle/>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he-IL" sz="5400" dirty="0">
                <a:solidFill>
                  <a:srgbClr val="000000"/>
                </a:solidFill>
                <a:latin typeface="Calibri (MS)"/>
                <a:ea typeface="Calibri (MS)"/>
                <a:cs typeface="Calibri (MS)"/>
                <a:sym typeface="Calibri (MS)"/>
                <a:rtl/>
              </a:rPr>
              <a:t>בעלי חיים המזוהים עם המדינה</a:t>
            </a:r>
          </a:p>
          <a:p>
            <a:pPr algn="r">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he-IL" sz="5400" dirty="0">
                <a:solidFill>
                  <a:srgbClr val="000000"/>
                </a:solidFill>
                <a:latin typeface="Calibri (MS)"/>
                <a:ea typeface="Calibri (MS)"/>
                <a:cs typeface="Calibri (MS)"/>
                <a:sym typeface="Calibri (MS)"/>
                <a:rtl/>
              </a:rPr>
              <a:t>כל התשובות נכונות</a:t>
            </a:r>
          </a:p>
        </p:txBody>
      </p:sp>
      <p:sp>
        <p:nvSpPr>
          <p:cNvPr id="5" name="Freeform 5" descr="התשובה היא  ב"/>
          <p:cNvSpPr/>
          <p:nvPr/>
        </p:nvSpPr>
        <p:spPr>
          <a:xfrm>
            <a:off x="11141964" y="3337112"/>
            <a:ext cx="7029450" cy="1806417"/>
          </a:xfrm>
          <a:custGeom>
            <a:avLst/>
            <a:gdLst/>
            <a:ahLst/>
            <a:cxnLst/>
            <a:rect l="l" t="t" r="r" b="b"/>
            <a:pathLst>
              <a:path w="9372600" h="2408555">
                <a:moveTo>
                  <a:pt x="57150" y="0"/>
                </a:moveTo>
                <a:lnTo>
                  <a:pt x="9315450" y="0"/>
                </a:lnTo>
                <a:cubicBezTo>
                  <a:pt x="9347073" y="0"/>
                  <a:pt x="9372600" y="25527"/>
                  <a:pt x="9372600" y="57150"/>
                </a:cubicBezTo>
                <a:lnTo>
                  <a:pt x="9372600" y="2351405"/>
                </a:lnTo>
                <a:cubicBezTo>
                  <a:pt x="9372600" y="2383028"/>
                  <a:pt x="9347073" y="2408555"/>
                  <a:pt x="9315450" y="2408555"/>
                </a:cubicBezTo>
                <a:lnTo>
                  <a:pt x="57150" y="2408555"/>
                </a:lnTo>
                <a:cubicBezTo>
                  <a:pt x="25527" y="2408555"/>
                  <a:pt x="0" y="2383028"/>
                  <a:pt x="0" y="2351405"/>
                </a:cubicBezTo>
                <a:lnTo>
                  <a:pt x="0" y="57150"/>
                </a:lnTo>
                <a:cubicBezTo>
                  <a:pt x="0" y="25527"/>
                  <a:pt x="25527" y="0"/>
                  <a:pt x="57150" y="0"/>
                </a:cubicBezTo>
                <a:moveTo>
                  <a:pt x="57150" y="114300"/>
                </a:moveTo>
                <a:lnTo>
                  <a:pt x="57150" y="57150"/>
                </a:lnTo>
                <a:lnTo>
                  <a:pt x="114300" y="57150"/>
                </a:lnTo>
                <a:lnTo>
                  <a:pt x="114300" y="2351405"/>
                </a:lnTo>
                <a:lnTo>
                  <a:pt x="57150" y="2351405"/>
                </a:lnTo>
                <a:lnTo>
                  <a:pt x="57150" y="2294255"/>
                </a:lnTo>
                <a:lnTo>
                  <a:pt x="9315450" y="2294255"/>
                </a:lnTo>
                <a:lnTo>
                  <a:pt x="9315450" y="2351405"/>
                </a:lnTo>
                <a:lnTo>
                  <a:pt x="9258300" y="2351405"/>
                </a:lnTo>
                <a:lnTo>
                  <a:pt x="9258300" y="57150"/>
                </a:lnTo>
                <a:lnTo>
                  <a:pt x="9315450" y="57150"/>
                </a:lnTo>
                <a:lnTo>
                  <a:pt x="9315450"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האם השטרות זהים בגודלם? מדוע?</a:t>
            </a:r>
          </a:p>
        </p:txBody>
      </p:sp>
      <p:grpSp>
        <p:nvGrpSpPr>
          <p:cNvPr id="15" name="קבוצה 14">
            <a:extLst>
              <a:ext uri="{FF2B5EF4-FFF2-40B4-BE49-F238E27FC236}">
                <a16:creationId xmlns:a16="http://schemas.microsoft.com/office/drawing/2014/main" id="{3A7AB0F7-47ED-6983-8287-537B41BEDB9C}"/>
              </a:ext>
              <a:ext uri="{C183D7F6-B498-43B3-948B-1728B52AA6E4}">
                <adec:decorative xmlns:adec="http://schemas.microsoft.com/office/drawing/2017/decorative" val="1"/>
              </a:ext>
            </a:extLst>
          </p:cNvPr>
          <p:cNvGrpSpPr/>
          <p:nvPr/>
        </p:nvGrpSpPr>
        <p:grpSpPr>
          <a:xfrm>
            <a:off x="847496" y="2756297"/>
            <a:ext cx="3343094" cy="6520987"/>
            <a:chOff x="847496" y="2756297"/>
            <a:chExt cx="3343094" cy="6520987"/>
          </a:xfrm>
        </p:grpSpPr>
        <p:grpSp>
          <p:nvGrpSpPr>
            <p:cNvPr id="10" name="Group 10"/>
            <p:cNvGrpSpPr/>
            <p:nvPr/>
          </p:nvGrpSpPr>
          <p:grpSpPr>
            <a:xfrm>
              <a:off x="847496" y="2756297"/>
              <a:ext cx="3343094" cy="4901908"/>
              <a:chOff x="0" y="0"/>
              <a:chExt cx="4457459" cy="6535877"/>
            </a:xfrm>
          </p:grpSpPr>
          <p:sp>
            <p:nvSpPr>
              <p:cNvPr id="11" name="Freeform 11"/>
              <p:cNvSpPr/>
              <p:nvPr/>
            </p:nvSpPr>
            <p:spPr>
              <a:xfrm>
                <a:off x="0" y="0"/>
                <a:ext cx="4457446" cy="6535928"/>
              </a:xfrm>
              <a:custGeom>
                <a:avLst/>
                <a:gdLst/>
                <a:ahLst/>
                <a:cxnLst/>
                <a:rect l="l" t="t" r="r" b="b"/>
                <a:pathLst>
                  <a:path w="4457446" h="6535928">
                    <a:moveTo>
                      <a:pt x="0" y="0"/>
                    </a:moveTo>
                    <a:lnTo>
                      <a:pt x="4457446" y="0"/>
                    </a:lnTo>
                    <a:lnTo>
                      <a:pt x="4457446" y="6535928"/>
                    </a:lnTo>
                    <a:lnTo>
                      <a:pt x="0" y="6535928"/>
                    </a:lnTo>
                    <a:lnTo>
                      <a:pt x="0" y="0"/>
                    </a:lnTo>
                    <a:close/>
                  </a:path>
                </a:pathLst>
              </a:custGeom>
              <a:blipFill>
                <a:blip r:embed="rId3"/>
                <a:stretch>
                  <a:fillRect r="-97444" b="-34655"/>
                </a:stretch>
              </a:blipFill>
            </p:spPr>
            <p:txBody>
              <a:bodyPr/>
              <a:lstStyle/>
              <a:p>
                <a:endParaRPr lang="he-IL" dirty="0">
                  <a:latin typeface="Arial" panose="020B0604020202020204" pitchFamily="34" charset="0"/>
                </a:endParaRPr>
              </a:p>
            </p:txBody>
          </p:sp>
        </p:grpSp>
        <p:grpSp>
          <p:nvGrpSpPr>
            <p:cNvPr id="12" name="Group 12"/>
            <p:cNvGrpSpPr/>
            <p:nvPr/>
          </p:nvGrpSpPr>
          <p:grpSpPr>
            <a:xfrm>
              <a:off x="1453896" y="7737920"/>
              <a:ext cx="2696842" cy="1539364"/>
              <a:chOff x="0" y="0"/>
              <a:chExt cx="3595789" cy="2052485"/>
            </a:xfrm>
          </p:grpSpPr>
          <p:sp>
            <p:nvSpPr>
              <p:cNvPr id="13" name="Freeform 13"/>
              <p:cNvSpPr/>
              <p:nvPr/>
            </p:nvSpPr>
            <p:spPr>
              <a:xfrm>
                <a:off x="0" y="0"/>
                <a:ext cx="3595751" cy="2052447"/>
              </a:xfrm>
              <a:custGeom>
                <a:avLst/>
                <a:gdLst/>
                <a:ahLst/>
                <a:cxnLst/>
                <a:rect l="l" t="t" r="r" b="b"/>
                <a:pathLst>
                  <a:path w="3595751" h="2052447">
                    <a:moveTo>
                      <a:pt x="0" y="0"/>
                    </a:moveTo>
                    <a:lnTo>
                      <a:pt x="3595751" y="0"/>
                    </a:lnTo>
                    <a:lnTo>
                      <a:pt x="3595751" y="2052447"/>
                    </a:lnTo>
                    <a:lnTo>
                      <a:pt x="0" y="2052447"/>
                    </a:lnTo>
                    <a:lnTo>
                      <a:pt x="0" y="0"/>
                    </a:lnTo>
                    <a:close/>
                  </a:path>
                </a:pathLst>
              </a:custGeom>
              <a:blipFill>
                <a:blip r:embed="rId4"/>
                <a:stretch>
                  <a:fillRect l="-3118" t="-107017" r="-4375" b="-1964"/>
                </a:stretch>
              </a:blipFill>
            </p:spPr>
            <p:txBody>
              <a:bodyPr/>
              <a:lstStyle/>
              <a:p>
                <a:endParaRPr lang="he-IL" dirty="0">
                  <a:latin typeface="Arial" panose="020B0604020202020204" pitchFamily="34" charset="0"/>
                </a:endParaRPr>
              </a:p>
            </p:txBody>
          </p:sp>
        </p:grpSp>
      </p:grpSp>
      <p:sp>
        <p:nvSpPr>
          <p:cNvPr id="4" name="Freeform 4" descr="כן"/>
          <p:cNvSpPr/>
          <p:nvPr/>
        </p:nvSpPr>
        <p:spPr>
          <a:xfrm>
            <a:off x="12301947" y="3700682"/>
            <a:ext cx="5661183" cy="5095112"/>
          </a:xfrm>
          <a:custGeom>
            <a:avLst/>
            <a:gdLst/>
            <a:ahLst/>
            <a:cxnLst/>
            <a:rect l="l" t="t" r="r" b="b"/>
            <a:pathLst>
              <a:path w="7548245" h="6793484">
                <a:moveTo>
                  <a:pt x="0" y="0"/>
                </a:moveTo>
                <a:lnTo>
                  <a:pt x="7548245" y="0"/>
                </a:lnTo>
                <a:lnTo>
                  <a:pt x="7548245" y="6793484"/>
                </a:lnTo>
                <a:lnTo>
                  <a:pt x="0" y="6793484"/>
                </a:lnTo>
                <a:lnTo>
                  <a:pt x="0" y="0"/>
                </a:lnTo>
                <a:close/>
              </a:path>
            </a:pathLst>
          </a:custGeom>
          <a:blipFill>
            <a:blip r:embed="rId5"/>
            <a:stretch>
              <a:fillRect r="-66"/>
            </a:stretch>
          </a:blipFill>
        </p:spPr>
        <p:txBody>
          <a:bodyPr/>
          <a:lstStyle/>
          <a:p>
            <a:endParaRPr lang="he-IL" dirty="0">
              <a:latin typeface="Arial" panose="020B0604020202020204" pitchFamily="34" charset="0"/>
            </a:endParaRPr>
          </a:p>
        </p:txBody>
      </p:sp>
      <p:sp>
        <p:nvSpPr>
          <p:cNvPr id="6" name="Freeform 6" descr="לא"/>
          <p:cNvSpPr/>
          <p:nvPr/>
        </p:nvSpPr>
        <p:spPr>
          <a:xfrm>
            <a:off x="5301072" y="3700682"/>
            <a:ext cx="5661183" cy="5095112"/>
          </a:xfrm>
          <a:custGeom>
            <a:avLst/>
            <a:gdLst/>
            <a:ahLst/>
            <a:cxnLst/>
            <a:rect l="l" t="t" r="r" b="b"/>
            <a:pathLst>
              <a:path w="7548245" h="6793484">
                <a:moveTo>
                  <a:pt x="0" y="0"/>
                </a:moveTo>
                <a:lnTo>
                  <a:pt x="7548245" y="0"/>
                </a:lnTo>
                <a:lnTo>
                  <a:pt x="7548245" y="6793484"/>
                </a:lnTo>
                <a:lnTo>
                  <a:pt x="0" y="6793484"/>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
        <p:nvSpPr>
          <p:cNvPr id="9" name="Freeform 9" descr="התשטבה היא לא"/>
          <p:cNvSpPr/>
          <p:nvPr/>
        </p:nvSpPr>
        <p:spPr>
          <a:xfrm>
            <a:off x="4904307" y="3444316"/>
            <a:ext cx="6454712" cy="5607844"/>
          </a:xfrm>
          <a:custGeom>
            <a:avLst/>
            <a:gdLst/>
            <a:ahLst/>
            <a:cxnLst/>
            <a:rect l="l" t="t" r="r" b="b"/>
            <a:pathLst>
              <a:path w="8606282" h="7477125">
                <a:moveTo>
                  <a:pt x="57150" y="0"/>
                </a:moveTo>
                <a:lnTo>
                  <a:pt x="8549132" y="0"/>
                </a:lnTo>
                <a:cubicBezTo>
                  <a:pt x="8580755" y="0"/>
                  <a:pt x="8606282" y="25527"/>
                  <a:pt x="8606282" y="57150"/>
                </a:cubicBezTo>
                <a:lnTo>
                  <a:pt x="8606282" y="7419975"/>
                </a:lnTo>
                <a:cubicBezTo>
                  <a:pt x="8606282" y="7451598"/>
                  <a:pt x="8580755" y="7477125"/>
                  <a:pt x="8549132" y="7477125"/>
                </a:cubicBezTo>
                <a:lnTo>
                  <a:pt x="57150" y="7477125"/>
                </a:lnTo>
                <a:cubicBezTo>
                  <a:pt x="25527" y="7477125"/>
                  <a:pt x="0" y="7451598"/>
                  <a:pt x="0" y="7419975"/>
                </a:cubicBezTo>
                <a:lnTo>
                  <a:pt x="0" y="57150"/>
                </a:lnTo>
                <a:cubicBezTo>
                  <a:pt x="0" y="25527"/>
                  <a:pt x="25527" y="0"/>
                  <a:pt x="57150" y="0"/>
                </a:cubicBezTo>
                <a:moveTo>
                  <a:pt x="57150" y="114300"/>
                </a:moveTo>
                <a:lnTo>
                  <a:pt x="57150" y="57150"/>
                </a:lnTo>
                <a:lnTo>
                  <a:pt x="114300" y="57150"/>
                </a:lnTo>
                <a:lnTo>
                  <a:pt x="114300" y="7419975"/>
                </a:lnTo>
                <a:lnTo>
                  <a:pt x="57150" y="7419975"/>
                </a:lnTo>
                <a:lnTo>
                  <a:pt x="57150" y="7362825"/>
                </a:lnTo>
                <a:lnTo>
                  <a:pt x="8549132" y="7362825"/>
                </a:lnTo>
                <a:lnTo>
                  <a:pt x="8549132" y="7419975"/>
                </a:lnTo>
                <a:lnTo>
                  <a:pt x="8491982" y="7419975"/>
                </a:lnTo>
                <a:lnTo>
                  <a:pt x="8491982" y="57150"/>
                </a:lnTo>
                <a:lnTo>
                  <a:pt x="8549132" y="57150"/>
                </a:lnTo>
                <a:lnTo>
                  <a:pt x="8549132"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כמה סימני ביטחון מופיעים בשטר?</a:t>
            </a:r>
          </a:p>
        </p:txBody>
      </p:sp>
      <p:sp>
        <p:nvSpPr>
          <p:cNvPr id="3" name="TextBox 3"/>
          <p:cNvSpPr txBox="1"/>
          <p:nvPr/>
        </p:nvSpPr>
        <p:spPr>
          <a:xfrm>
            <a:off x="15929695" y="1457325"/>
            <a:ext cx="1705842" cy="7496175"/>
          </a:xfrm>
          <a:prstGeom prst="rect">
            <a:avLst/>
          </a:prstGeom>
        </p:spPr>
        <p:txBody>
          <a:bodyPr lIns="0" tIns="0" rIns="0" bIns="0" rtlCol="0" anchor="t">
            <a:spAutoFit/>
          </a:bodyPr>
          <a:lstStyle/>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en-US" sz="6000" b="1" dirty="0">
                <a:solidFill>
                  <a:srgbClr val="000000"/>
                </a:solidFill>
                <a:latin typeface="Arial" panose="020B0604020202020204" pitchFamily="34" charset="0"/>
                <a:ea typeface="Calibri (MS) Bold"/>
                <a:cs typeface="Arial" panose="020B0604020202020204" pitchFamily="34" charset="0"/>
                <a:sym typeface="Calibri (MS) Bold"/>
              </a:rPr>
              <a:t>5</a:t>
            </a:r>
            <a:r>
              <a:rPr lang="ar-EG" sz="60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ar-EG" sz="6000" dirty="0">
                <a:solidFill>
                  <a:srgbClr val="000000"/>
                </a:solidFill>
                <a:latin typeface="Calibri (MS)"/>
                <a:ea typeface="Calibri (MS)"/>
                <a:cs typeface="Calibri (MS)"/>
                <a:sym typeface="Calibri (MS)"/>
                <a:rtl/>
              </a:rPr>
              <a:t> </a:t>
            </a:r>
          </a:p>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ar-EG" sz="6000" dirty="0">
                <a:solidFill>
                  <a:srgbClr val="000000"/>
                </a:solidFill>
                <a:latin typeface="Calibri (MS)"/>
                <a:ea typeface="Calibri (MS)"/>
                <a:cs typeface="Calibri (MS)"/>
                <a:sym typeface="Calibri (MS)"/>
                <a:rtl/>
              </a:rPr>
              <a:t> </a:t>
            </a:r>
            <a:r>
              <a:rPr lang="en-US" sz="6000" b="1" dirty="0">
                <a:solidFill>
                  <a:srgbClr val="000000"/>
                </a:solidFill>
                <a:latin typeface="Arial" panose="020B0604020202020204" pitchFamily="34" charset="0"/>
                <a:ea typeface="Calibri (MS) Bold"/>
                <a:cs typeface="Arial" panose="020B0604020202020204" pitchFamily="34" charset="0"/>
                <a:sym typeface="Calibri (MS) Bold"/>
              </a:rPr>
              <a:t>7</a:t>
            </a:r>
          </a:p>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en-US" sz="6000" b="1" dirty="0">
                <a:solidFill>
                  <a:srgbClr val="000000"/>
                </a:solidFill>
                <a:latin typeface="Arial" panose="020B0604020202020204" pitchFamily="34" charset="0"/>
                <a:ea typeface="Calibri (MS) Bold"/>
                <a:cs typeface="Arial" panose="020B0604020202020204" pitchFamily="34" charset="0"/>
                <a:sym typeface="Calibri (MS) Bold"/>
              </a:rPr>
              <a:t>9</a:t>
            </a:r>
          </a:p>
          <a:p>
            <a:pPr algn="just" rtl="1">
              <a:lnSpc>
                <a:spcPts val="15000"/>
              </a:lnSpc>
            </a:pPr>
            <a:r>
              <a:rPr lang="he-IL" sz="60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en-US" sz="6000" b="1" dirty="0">
                <a:solidFill>
                  <a:srgbClr val="000000"/>
                </a:solidFill>
                <a:latin typeface="Arial" panose="020B0604020202020204" pitchFamily="34" charset="0"/>
                <a:ea typeface="Calibri (MS) Bold"/>
                <a:cs typeface="Arial" panose="020B0604020202020204" pitchFamily="34" charset="0"/>
                <a:sym typeface="Calibri (MS) Bold"/>
              </a:rPr>
              <a:t>11</a:t>
            </a:r>
          </a:p>
        </p:txBody>
      </p:sp>
      <p:sp>
        <p:nvSpPr>
          <p:cNvPr id="9" name="Freeform 9" descr="פירוט סימני הביטחון"/>
          <p:cNvSpPr/>
          <p:nvPr/>
        </p:nvSpPr>
        <p:spPr>
          <a:xfrm>
            <a:off x="320466" y="1860938"/>
            <a:ext cx="14737624" cy="7608299"/>
          </a:xfrm>
          <a:custGeom>
            <a:avLst/>
            <a:gdLst/>
            <a:ahLst/>
            <a:cxnLst/>
            <a:rect l="l" t="t" r="r" b="b"/>
            <a:pathLst>
              <a:path w="19650166" h="10144398">
                <a:moveTo>
                  <a:pt x="0" y="0"/>
                </a:moveTo>
                <a:lnTo>
                  <a:pt x="19650166" y="0"/>
                </a:lnTo>
                <a:lnTo>
                  <a:pt x="19650166" y="10144398"/>
                </a:lnTo>
                <a:lnTo>
                  <a:pt x="0" y="10144398"/>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
        <p:nvSpPr>
          <p:cNvPr id="8" name="Freeform 8" descr="התשובה היא 11"/>
          <p:cNvSpPr/>
          <p:nvPr/>
        </p:nvSpPr>
        <p:spPr>
          <a:xfrm>
            <a:off x="15191929" y="7684925"/>
            <a:ext cx="2927607" cy="1684379"/>
          </a:xfrm>
          <a:custGeom>
            <a:avLst/>
            <a:gdLst/>
            <a:ahLst/>
            <a:cxnLst/>
            <a:rect l="l" t="t" r="r" b="b"/>
            <a:pathLst>
              <a:path w="6025261" h="3466592">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מי מופיעים בשטרות הבאים?</a:t>
            </a:r>
          </a:p>
        </p:txBody>
      </p:sp>
      <p:sp>
        <p:nvSpPr>
          <p:cNvPr id="6" name="Freeform 6" descr="שטר 20 החדש"/>
          <p:cNvSpPr/>
          <p:nvPr/>
        </p:nvSpPr>
        <p:spPr>
          <a:xfrm>
            <a:off x="1028700" y="2403467"/>
            <a:ext cx="4900171" cy="2373399"/>
          </a:xfrm>
          <a:custGeom>
            <a:avLst/>
            <a:gdLst/>
            <a:ahLst/>
            <a:cxnLst/>
            <a:rect l="l" t="t" r="r" b="b"/>
            <a:pathLst>
              <a:path w="8443849" h="4089781">
                <a:moveTo>
                  <a:pt x="0" y="0"/>
                </a:moveTo>
                <a:lnTo>
                  <a:pt x="8443849" y="0"/>
                </a:lnTo>
                <a:lnTo>
                  <a:pt x="8443849" y="4089781"/>
                </a:lnTo>
                <a:lnTo>
                  <a:pt x="0" y="4089781"/>
                </a:lnTo>
                <a:lnTo>
                  <a:pt x="0" y="0"/>
                </a:lnTo>
                <a:close/>
              </a:path>
            </a:pathLst>
          </a:custGeom>
          <a:blipFill>
            <a:blip r:embed="rId2"/>
            <a:stretch>
              <a:fillRect t="-53230" b="-53230"/>
            </a:stretch>
          </a:blipFill>
        </p:spPr>
        <p:txBody>
          <a:bodyPr/>
          <a:lstStyle/>
          <a:p>
            <a:endParaRPr lang="he-IL" dirty="0">
              <a:latin typeface="Arial" panose="020B0604020202020204" pitchFamily="34" charset="0"/>
            </a:endParaRPr>
          </a:p>
        </p:txBody>
      </p:sp>
      <p:sp>
        <p:nvSpPr>
          <p:cNvPr id="4" name="Freeform 4" descr="שטר 200 ישן"/>
          <p:cNvSpPr/>
          <p:nvPr/>
        </p:nvSpPr>
        <p:spPr>
          <a:xfrm>
            <a:off x="1173316" y="4994262"/>
            <a:ext cx="4755495" cy="2065771"/>
          </a:xfrm>
          <a:custGeom>
            <a:avLst/>
            <a:gdLst/>
            <a:ahLst/>
            <a:cxnLst/>
            <a:rect l="l" t="t" r="r" b="b"/>
            <a:pathLst>
              <a:path w="8194548" h="3559683">
                <a:moveTo>
                  <a:pt x="0" y="0"/>
                </a:moveTo>
                <a:lnTo>
                  <a:pt x="8194548" y="0"/>
                </a:lnTo>
                <a:lnTo>
                  <a:pt x="8194548" y="3559683"/>
                </a:lnTo>
                <a:lnTo>
                  <a:pt x="0" y="3559683"/>
                </a:lnTo>
                <a:lnTo>
                  <a:pt x="0" y="0"/>
                </a:lnTo>
                <a:close/>
              </a:path>
            </a:pathLst>
          </a:custGeom>
          <a:blipFill>
            <a:blip r:embed="rId3"/>
            <a:stretch>
              <a:fillRect t="-7916" b="-7915"/>
            </a:stretch>
          </a:blipFill>
        </p:spPr>
        <p:txBody>
          <a:bodyPr/>
          <a:lstStyle/>
          <a:p>
            <a:endParaRPr lang="he-IL" dirty="0">
              <a:latin typeface="Arial" panose="020B0604020202020204" pitchFamily="34" charset="0"/>
            </a:endParaRPr>
          </a:p>
        </p:txBody>
      </p:sp>
      <p:sp>
        <p:nvSpPr>
          <p:cNvPr id="8" name="Freeform 8" descr="שטר 500 ישן"/>
          <p:cNvSpPr/>
          <p:nvPr/>
        </p:nvSpPr>
        <p:spPr>
          <a:xfrm>
            <a:off x="1173316" y="7638351"/>
            <a:ext cx="4755495" cy="2065771"/>
          </a:xfrm>
          <a:custGeom>
            <a:avLst/>
            <a:gdLst/>
            <a:ahLst/>
            <a:cxnLst/>
            <a:rect l="l" t="t" r="r" b="b"/>
            <a:pathLst>
              <a:path w="8194548" h="3559683">
                <a:moveTo>
                  <a:pt x="0" y="0"/>
                </a:moveTo>
                <a:lnTo>
                  <a:pt x="8194548" y="0"/>
                </a:lnTo>
                <a:lnTo>
                  <a:pt x="8194548" y="3559683"/>
                </a:lnTo>
                <a:lnTo>
                  <a:pt x="0" y="3559683"/>
                </a:lnTo>
                <a:lnTo>
                  <a:pt x="0" y="0"/>
                </a:lnTo>
                <a:close/>
              </a:path>
            </a:pathLst>
          </a:custGeom>
          <a:blipFill>
            <a:blip r:embed="rId4"/>
            <a:stretch>
              <a:fillRect b="-26119"/>
            </a:stretch>
          </a:blipFill>
        </p:spPr>
        <p:txBody>
          <a:bodyPr/>
          <a:lstStyle/>
          <a:p>
            <a:endParaRPr lang="he-IL" dirty="0">
              <a:latin typeface="Arial" panose="020B0604020202020204" pitchFamily="34" charset="0"/>
            </a:endParaRPr>
          </a:p>
        </p:txBody>
      </p:sp>
      <p:sp>
        <p:nvSpPr>
          <p:cNvPr id="10" name="TextBox 10"/>
          <p:cNvSpPr txBox="1"/>
          <p:nvPr/>
        </p:nvSpPr>
        <p:spPr>
          <a:xfrm>
            <a:off x="7200444" y="1804326"/>
            <a:ext cx="10387905" cy="6757035"/>
          </a:xfrm>
          <a:prstGeom prst="rect">
            <a:avLst/>
          </a:prstGeom>
        </p:spPr>
        <p:txBody>
          <a:bodyPr lIns="0" tIns="0" rIns="0" bIns="0" rtlCol="0" anchor="t">
            <a:spAutoFit/>
          </a:bodyPr>
          <a:lstStyle/>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א</a:t>
            </a:r>
            <a:r>
              <a:rPr lang="ar-EG" sz="54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he-IL" sz="5400" dirty="0">
                <a:solidFill>
                  <a:srgbClr val="000000"/>
                </a:solidFill>
                <a:latin typeface="Calibri (MS)"/>
                <a:ea typeface="Calibri (MS)"/>
                <a:cs typeface="Calibri (MS)"/>
                <a:sym typeface="Calibri (MS)"/>
                <a:rtl/>
              </a:rPr>
              <a:t>רחל המשוררת, זלמן שזר, רוטשילד</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5400" dirty="0">
                <a:solidFill>
                  <a:srgbClr val="000000"/>
                </a:solidFill>
                <a:latin typeface="Calibri (MS)"/>
                <a:ea typeface="Calibri (MS)"/>
                <a:cs typeface="Calibri (MS)"/>
                <a:sym typeface="Calibri (MS)"/>
                <a:rtl/>
              </a:rPr>
              <a:t>שזר המשוררת, רחל סלע, רוטשילד</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ג.</a:t>
            </a:r>
            <a:r>
              <a:rPr lang="he-IL" sz="5400" dirty="0">
                <a:solidFill>
                  <a:srgbClr val="000000"/>
                </a:solidFill>
                <a:latin typeface="Calibri (MS)"/>
                <a:ea typeface="Calibri (MS)"/>
                <a:cs typeface="Calibri (MS)"/>
                <a:sym typeface="Calibri (MS)"/>
                <a:rtl/>
              </a:rPr>
              <a:t> גולדה מאיר, אבא אבן, יהודה עמיחי</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ד.</a:t>
            </a:r>
            <a:r>
              <a:rPr lang="he-IL" sz="5400" dirty="0">
                <a:solidFill>
                  <a:srgbClr val="000000"/>
                </a:solidFill>
                <a:latin typeface="Calibri (MS)"/>
                <a:ea typeface="Calibri (MS)"/>
                <a:cs typeface="Calibri (MS)"/>
                <a:sym typeface="Calibri (MS)"/>
                <a:rtl/>
              </a:rPr>
              <a:t> מרגלית </a:t>
            </a:r>
            <a:r>
              <a:rPr lang="he-IL" sz="5400" dirty="0" err="1">
                <a:solidFill>
                  <a:srgbClr val="000000"/>
                </a:solidFill>
                <a:latin typeface="Calibri (MS)"/>
                <a:ea typeface="Calibri (MS)"/>
                <a:cs typeface="Calibri (MS)"/>
                <a:sym typeface="Calibri (MS)"/>
                <a:rtl/>
              </a:rPr>
              <a:t>צנעני</a:t>
            </a:r>
            <a:r>
              <a:rPr lang="he-IL" sz="5400" dirty="0">
                <a:solidFill>
                  <a:srgbClr val="000000"/>
                </a:solidFill>
                <a:latin typeface="Calibri (MS)"/>
                <a:ea typeface="Calibri (MS)"/>
                <a:cs typeface="Calibri (MS)"/>
                <a:sym typeface="Calibri (MS)"/>
                <a:rtl/>
              </a:rPr>
              <a:t>, שלמה ארצי, שלומי שבת</a:t>
            </a:r>
          </a:p>
        </p:txBody>
      </p:sp>
      <p:sp>
        <p:nvSpPr>
          <p:cNvPr id="13" name="Freeform 13" descr="התשובה היא א"/>
          <p:cNvSpPr/>
          <p:nvPr/>
        </p:nvSpPr>
        <p:spPr>
          <a:xfrm>
            <a:off x="7641809" y="2141937"/>
            <a:ext cx="10401551" cy="1806417"/>
          </a:xfrm>
          <a:custGeom>
            <a:avLst/>
            <a:gdLst/>
            <a:ahLst/>
            <a:cxnLst/>
            <a:rect l="l" t="t" r="r" b="b"/>
            <a:pathLst>
              <a:path w="13868735" h="240855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C183D7F6-B498-43B3-948B-1728B52AA6E4}">
                <adec:decorative xmlns:adec="http://schemas.microsoft.com/office/drawing/2017/decorative" val="0"/>
              </a:ext>
            </a:extLst>
          </p:cNvPr>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מדוע הצבע באדום?</a:t>
            </a:r>
          </a:p>
        </p:txBody>
      </p:sp>
      <p:sp>
        <p:nvSpPr>
          <p:cNvPr id="3" name="TextBox 3"/>
          <p:cNvSpPr txBox="1"/>
          <p:nvPr/>
        </p:nvSpPr>
        <p:spPr>
          <a:xfrm>
            <a:off x="7803177" y="2204889"/>
            <a:ext cx="9658950" cy="2066925"/>
          </a:xfrm>
          <a:prstGeom prst="rect">
            <a:avLst/>
          </a:prstGeom>
        </p:spPr>
        <p:txBody>
          <a:bodyPr lIns="0" tIns="0" rIns="0" bIns="0" rtlCol="0" anchor="t">
            <a:spAutoFit/>
          </a:bodyPr>
          <a:lstStyle/>
          <a:p>
            <a:pPr algn="r">
              <a:lnSpc>
                <a:spcPts val="8100"/>
              </a:lnSpc>
            </a:pPr>
            <a:r>
              <a:rPr lang="he-IL" sz="4500">
                <a:solidFill>
                  <a:srgbClr val="000000"/>
                </a:solidFill>
                <a:latin typeface="Calibri (MS)"/>
                <a:ea typeface="Calibri (MS)"/>
                <a:cs typeface="Calibri (MS)"/>
                <a:sym typeface="Calibri (MS)"/>
                <a:rtl/>
              </a:rPr>
              <a:t>יש הטוענים שרחל וזלמן שזר ניהלו רומן רוטישלד –יקבים בבנימינה וזכרון</a:t>
            </a:r>
          </a:p>
        </p:txBody>
      </p:sp>
      <p:grpSp>
        <p:nvGrpSpPr>
          <p:cNvPr id="5" name="Group 5">
            <a:extLst>
              <a:ext uri="{C183D7F6-B498-43B3-948B-1728B52AA6E4}">
                <adec:decorative xmlns:adec="http://schemas.microsoft.com/office/drawing/2017/decorative" val="1"/>
              </a:ext>
            </a:extLst>
          </p:cNvPr>
          <p:cNvGrpSpPr/>
          <p:nvPr/>
        </p:nvGrpSpPr>
        <p:grpSpPr>
          <a:xfrm>
            <a:off x="1173316" y="4994262"/>
            <a:ext cx="4755525" cy="2065756"/>
            <a:chOff x="0" y="0"/>
            <a:chExt cx="8194599" cy="3559658"/>
          </a:xfrm>
        </p:grpSpPr>
        <p:sp>
          <p:nvSpPr>
            <p:cNvPr id="6" name="Freeform 6"/>
            <p:cNvSpPr/>
            <p:nvPr/>
          </p:nvSpPr>
          <p:spPr>
            <a:xfrm>
              <a:off x="0" y="0"/>
              <a:ext cx="8194548" cy="3559683"/>
            </a:xfrm>
            <a:custGeom>
              <a:avLst/>
              <a:gdLst/>
              <a:ahLst/>
              <a:cxnLst/>
              <a:rect l="l" t="t" r="r" b="b"/>
              <a:pathLst>
                <a:path w="8194548" h="3559683">
                  <a:moveTo>
                    <a:pt x="0" y="0"/>
                  </a:moveTo>
                  <a:lnTo>
                    <a:pt x="8194548" y="0"/>
                  </a:lnTo>
                  <a:lnTo>
                    <a:pt x="8194548" y="3559683"/>
                  </a:lnTo>
                  <a:lnTo>
                    <a:pt x="0" y="3559683"/>
                  </a:lnTo>
                  <a:lnTo>
                    <a:pt x="0" y="0"/>
                  </a:lnTo>
                  <a:close/>
                </a:path>
              </a:pathLst>
            </a:custGeom>
            <a:blipFill>
              <a:blip r:embed="rId2"/>
              <a:stretch>
                <a:fillRect t="-7916" b="-7915"/>
              </a:stretch>
            </a:blipFill>
          </p:spPr>
          <p:txBody>
            <a:bodyPr/>
            <a:lstStyle/>
            <a:p>
              <a:endParaRPr lang="he-IL" dirty="0">
                <a:latin typeface="Arial" panose="020B0604020202020204" pitchFamily="34" charset="0"/>
              </a:endParaRPr>
            </a:p>
          </p:txBody>
        </p:sp>
      </p:grpSp>
      <p:grpSp>
        <p:nvGrpSpPr>
          <p:cNvPr id="7" name="Group 7">
            <a:extLst>
              <a:ext uri="{C183D7F6-B498-43B3-948B-1728B52AA6E4}">
                <adec:decorative xmlns:adec="http://schemas.microsoft.com/office/drawing/2017/decorative" val="1"/>
              </a:ext>
            </a:extLst>
          </p:cNvPr>
          <p:cNvGrpSpPr/>
          <p:nvPr/>
        </p:nvGrpSpPr>
        <p:grpSpPr>
          <a:xfrm>
            <a:off x="1028700" y="2403467"/>
            <a:ext cx="4900141" cy="2373407"/>
            <a:chOff x="0" y="0"/>
            <a:chExt cx="8443798" cy="4089794"/>
          </a:xfrm>
        </p:grpSpPr>
        <p:sp>
          <p:nvSpPr>
            <p:cNvPr id="8" name="Freeform 8"/>
            <p:cNvSpPr/>
            <p:nvPr/>
          </p:nvSpPr>
          <p:spPr>
            <a:xfrm>
              <a:off x="0" y="0"/>
              <a:ext cx="8443849" cy="4089781"/>
            </a:xfrm>
            <a:custGeom>
              <a:avLst/>
              <a:gdLst/>
              <a:ahLst/>
              <a:cxnLst/>
              <a:rect l="l" t="t" r="r" b="b"/>
              <a:pathLst>
                <a:path w="8443849" h="4089781">
                  <a:moveTo>
                    <a:pt x="0" y="0"/>
                  </a:moveTo>
                  <a:lnTo>
                    <a:pt x="8443849" y="0"/>
                  </a:lnTo>
                  <a:lnTo>
                    <a:pt x="8443849" y="4089781"/>
                  </a:lnTo>
                  <a:lnTo>
                    <a:pt x="0" y="4089781"/>
                  </a:lnTo>
                  <a:lnTo>
                    <a:pt x="0" y="0"/>
                  </a:lnTo>
                  <a:close/>
                </a:path>
              </a:pathLst>
            </a:custGeom>
            <a:blipFill>
              <a:blip r:embed="rId3"/>
              <a:stretch>
                <a:fillRect t="-53230" b="-53230"/>
              </a:stretch>
            </a:blipFill>
          </p:spPr>
          <p:txBody>
            <a:bodyPr/>
            <a:lstStyle/>
            <a:p>
              <a:endParaRPr lang="he-IL" dirty="0">
                <a:latin typeface="Arial" panose="020B0604020202020204" pitchFamily="34" charset="0"/>
              </a:endParaRPr>
            </a:p>
          </p:txBody>
        </p:sp>
      </p:grpSp>
      <p:grpSp>
        <p:nvGrpSpPr>
          <p:cNvPr id="9" name="Group 9">
            <a:extLst>
              <a:ext uri="{C183D7F6-B498-43B3-948B-1728B52AA6E4}">
                <adec:decorative xmlns:adec="http://schemas.microsoft.com/office/drawing/2017/decorative" val="1"/>
              </a:ext>
            </a:extLst>
          </p:cNvPr>
          <p:cNvGrpSpPr/>
          <p:nvPr/>
        </p:nvGrpSpPr>
        <p:grpSpPr>
          <a:xfrm>
            <a:off x="1173316" y="7638351"/>
            <a:ext cx="4755525" cy="2065756"/>
            <a:chOff x="0" y="0"/>
            <a:chExt cx="8194599" cy="3559658"/>
          </a:xfrm>
        </p:grpSpPr>
        <p:sp>
          <p:nvSpPr>
            <p:cNvPr id="10" name="Freeform 10" descr="‫שטר חמש מאות שקלים | מרכז שנקר לתיעוד ...‬‎"/>
            <p:cNvSpPr/>
            <p:nvPr/>
          </p:nvSpPr>
          <p:spPr>
            <a:xfrm>
              <a:off x="0" y="0"/>
              <a:ext cx="8194548" cy="3559683"/>
            </a:xfrm>
            <a:custGeom>
              <a:avLst/>
              <a:gdLst/>
              <a:ahLst/>
              <a:cxnLst/>
              <a:rect l="l" t="t" r="r" b="b"/>
              <a:pathLst>
                <a:path w="8194548" h="3559683">
                  <a:moveTo>
                    <a:pt x="0" y="0"/>
                  </a:moveTo>
                  <a:lnTo>
                    <a:pt x="8194548" y="0"/>
                  </a:lnTo>
                  <a:lnTo>
                    <a:pt x="8194548" y="3559683"/>
                  </a:lnTo>
                  <a:lnTo>
                    <a:pt x="0" y="3559683"/>
                  </a:lnTo>
                  <a:lnTo>
                    <a:pt x="0" y="0"/>
                  </a:lnTo>
                  <a:close/>
                </a:path>
              </a:pathLst>
            </a:custGeom>
            <a:blipFill>
              <a:blip r:embed="rId4"/>
              <a:stretch>
                <a:fillRect b="-26119"/>
              </a:stretch>
            </a:blipFill>
          </p:spPr>
          <p:txBody>
            <a:bodyPr/>
            <a:lstStyle/>
            <a:p>
              <a:endParaRPr lang="he-IL" dirty="0">
                <a:latin typeface="Arial" panose="020B0604020202020204" pitchFamily="34" charset="0"/>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מי מופיעים בשטרות הבאים?</a:t>
            </a:r>
          </a:p>
        </p:txBody>
      </p:sp>
      <p:sp>
        <p:nvSpPr>
          <p:cNvPr id="4" name="Freeform 4" descr="שטר אלף ישן"/>
          <p:cNvSpPr/>
          <p:nvPr/>
        </p:nvSpPr>
        <p:spPr>
          <a:xfrm>
            <a:off x="611429" y="2351686"/>
            <a:ext cx="5957109" cy="3283247"/>
          </a:xfrm>
          <a:custGeom>
            <a:avLst/>
            <a:gdLst/>
            <a:ahLst/>
            <a:cxnLst/>
            <a:rect l="l" t="t" r="r" b="b"/>
            <a:pathLst>
              <a:path w="9344787" h="5150358">
                <a:moveTo>
                  <a:pt x="0" y="0"/>
                </a:moveTo>
                <a:lnTo>
                  <a:pt x="9344787" y="0"/>
                </a:lnTo>
                <a:lnTo>
                  <a:pt x="9344787" y="5150358"/>
                </a:lnTo>
                <a:lnTo>
                  <a:pt x="0" y="5150358"/>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
        <p:nvSpPr>
          <p:cNvPr id="6" name="Freeform 6" descr="שטר 50 חדש"/>
          <p:cNvSpPr/>
          <p:nvPr/>
        </p:nvSpPr>
        <p:spPr>
          <a:xfrm>
            <a:off x="611429" y="6154833"/>
            <a:ext cx="6403441" cy="3283247"/>
          </a:xfrm>
          <a:custGeom>
            <a:avLst/>
            <a:gdLst/>
            <a:ahLst/>
            <a:cxnLst/>
            <a:rect l="l" t="t" r="r" b="b"/>
            <a:pathLst>
              <a:path w="10044938" h="5150358">
                <a:moveTo>
                  <a:pt x="0" y="0"/>
                </a:moveTo>
                <a:lnTo>
                  <a:pt x="10044938" y="0"/>
                </a:lnTo>
                <a:lnTo>
                  <a:pt x="10044938" y="5150358"/>
                </a:lnTo>
                <a:lnTo>
                  <a:pt x="0" y="5150358"/>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7" name="TextBox 7"/>
          <p:cNvSpPr txBox="1"/>
          <p:nvPr/>
        </p:nvSpPr>
        <p:spPr>
          <a:xfrm>
            <a:off x="9144000" y="1804326"/>
            <a:ext cx="8444349" cy="6669583"/>
          </a:xfrm>
          <a:prstGeom prst="rect">
            <a:avLst/>
          </a:prstGeom>
        </p:spPr>
        <p:txBody>
          <a:bodyPr wrap="square" lIns="0" tIns="0" rIns="0" bIns="0" rtlCol="0" anchor="t">
            <a:spAutoFit/>
          </a:bodyPr>
          <a:lstStyle/>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א</a:t>
            </a:r>
            <a:r>
              <a:rPr lang="ar-EG" sz="54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he-IL" sz="5400" dirty="0">
                <a:solidFill>
                  <a:srgbClr val="000000"/>
                </a:solidFill>
                <a:latin typeface="Calibri (MS)"/>
                <a:ea typeface="Calibri (MS)"/>
                <a:cs typeface="Calibri (MS)"/>
                <a:sym typeface="Calibri (MS)"/>
                <a:rtl/>
              </a:rPr>
              <a:t>זלמן שזר, רוטשילד</a:t>
            </a:r>
          </a:p>
          <a:p>
            <a:pPr algn="r"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5400" dirty="0">
                <a:solidFill>
                  <a:srgbClr val="000000"/>
                </a:solidFill>
                <a:latin typeface="Calibri (MS)"/>
                <a:ea typeface="Calibri (MS)"/>
                <a:cs typeface="Calibri (MS)"/>
                <a:sym typeface="Calibri (MS)"/>
                <a:rtl/>
              </a:rPr>
              <a:t>הרמב”ם, שאול טשרניחובסקי</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ג.</a:t>
            </a:r>
            <a:r>
              <a:rPr lang="he-IL" sz="5400" dirty="0">
                <a:solidFill>
                  <a:srgbClr val="000000"/>
                </a:solidFill>
                <a:latin typeface="Calibri (MS)"/>
                <a:ea typeface="Calibri (MS)"/>
                <a:cs typeface="Calibri (MS)"/>
                <a:sym typeface="Calibri (MS)"/>
                <a:rtl/>
              </a:rPr>
              <a:t>  אבא אבן, יהודה עמיחי</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ד.</a:t>
            </a:r>
            <a:r>
              <a:rPr lang="he-IL" sz="5400" dirty="0">
                <a:solidFill>
                  <a:srgbClr val="000000"/>
                </a:solidFill>
                <a:latin typeface="Calibri (MS)"/>
                <a:ea typeface="Calibri (MS)"/>
                <a:cs typeface="Calibri (MS)"/>
                <a:sym typeface="Calibri (MS)"/>
                <a:rtl/>
              </a:rPr>
              <a:t> הרמב”ן, עמיר פרץ</a:t>
            </a:r>
          </a:p>
        </p:txBody>
      </p:sp>
      <p:sp>
        <p:nvSpPr>
          <p:cNvPr id="10" name="Freeform 10" descr="התשובה היא ב"/>
          <p:cNvSpPr/>
          <p:nvPr/>
        </p:nvSpPr>
        <p:spPr>
          <a:xfrm>
            <a:off x="7620000" y="3771744"/>
            <a:ext cx="10401551" cy="1806417"/>
          </a:xfrm>
          <a:custGeom>
            <a:avLst/>
            <a:gdLst/>
            <a:ahLst/>
            <a:cxnLst/>
            <a:rect l="l" t="t" r="r" b="b"/>
            <a:pathLst>
              <a:path w="13868735" h="240855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מדוע הצבע בירוק?</a:t>
            </a:r>
          </a:p>
        </p:txBody>
      </p:sp>
      <p:sp>
        <p:nvSpPr>
          <p:cNvPr id="3" name="TextBox 3"/>
          <p:cNvSpPr txBox="1"/>
          <p:nvPr/>
        </p:nvSpPr>
        <p:spPr>
          <a:xfrm>
            <a:off x="7889723" y="2507532"/>
            <a:ext cx="9658950" cy="1657350"/>
          </a:xfrm>
          <a:prstGeom prst="rect">
            <a:avLst/>
          </a:prstGeom>
        </p:spPr>
        <p:txBody>
          <a:bodyPr lIns="0" tIns="0" rIns="0" bIns="0" rtlCol="0" anchor="t">
            <a:spAutoFit/>
          </a:bodyPr>
          <a:lstStyle/>
          <a:p>
            <a:pPr algn="r">
              <a:lnSpc>
                <a:spcPts val="6299"/>
              </a:lnSpc>
            </a:pPr>
            <a:r>
              <a:rPr lang="he-IL" sz="4500">
                <a:solidFill>
                  <a:srgbClr val="000000"/>
                </a:solidFill>
                <a:latin typeface="Calibri (MS)"/>
                <a:ea typeface="Calibri (MS)"/>
                <a:cs typeface="Calibri (MS)"/>
                <a:sym typeface="Calibri (MS)"/>
                <a:rtl/>
              </a:rPr>
              <a:t>הרמב"ם ושאול טשרניחובסקי- רופאים</a:t>
            </a:r>
          </a:p>
          <a:p>
            <a:pPr algn="r">
              <a:lnSpc>
                <a:spcPts val="6299"/>
              </a:lnSpc>
            </a:pPr>
            <a:r>
              <a:rPr lang="en-US" sz="4500">
                <a:solidFill>
                  <a:srgbClr val="000000"/>
                </a:solidFill>
                <a:latin typeface="Calibri (MS)"/>
                <a:ea typeface="Calibri (MS)"/>
                <a:cs typeface="Calibri (MS)"/>
                <a:sym typeface="Calibri (MS)"/>
              </a:rPr>
              <a:t> (</a:t>
            </a:r>
            <a:r>
              <a:rPr lang="he-IL" sz="4500">
                <a:solidFill>
                  <a:srgbClr val="000000"/>
                </a:solidFill>
                <a:latin typeface="Calibri (MS)"/>
                <a:ea typeface="Calibri (MS)"/>
                <a:cs typeface="Calibri (MS)"/>
                <a:sym typeface="Calibri (MS)"/>
                <a:rtl/>
              </a:rPr>
              <a:t>צמחי מרפא הם בצבע ירוק</a:t>
            </a:r>
            <a:r>
              <a:rPr lang="en-US" sz="4500">
                <a:solidFill>
                  <a:srgbClr val="000000"/>
                </a:solidFill>
                <a:latin typeface="Calibri (MS)"/>
                <a:ea typeface="Calibri (MS)"/>
                <a:cs typeface="Calibri (MS)"/>
                <a:sym typeface="Calibri (MS)"/>
              </a:rPr>
              <a:t>)</a:t>
            </a:r>
          </a:p>
        </p:txBody>
      </p:sp>
      <p:grpSp>
        <p:nvGrpSpPr>
          <p:cNvPr id="5" name="Group 5">
            <a:extLst>
              <a:ext uri="{C183D7F6-B498-43B3-948B-1728B52AA6E4}">
                <adec:decorative xmlns:adec="http://schemas.microsoft.com/office/drawing/2017/decorative" val="1"/>
              </a:ext>
            </a:extLst>
          </p:cNvPr>
          <p:cNvGrpSpPr/>
          <p:nvPr/>
        </p:nvGrpSpPr>
        <p:grpSpPr>
          <a:xfrm>
            <a:off x="611429" y="2351686"/>
            <a:ext cx="5957093" cy="3283280"/>
            <a:chOff x="0" y="0"/>
            <a:chExt cx="9344762" cy="5150409"/>
          </a:xfrm>
        </p:grpSpPr>
        <p:sp>
          <p:nvSpPr>
            <p:cNvPr id="6" name="Freeform 6" descr="‫שטרות עם טעויות - חגיגה לאספנים - banknote‬‎"/>
            <p:cNvSpPr/>
            <p:nvPr/>
          </p:nvSpPr>
          <p:spPr>
            <a:xfrm>
              <a:off x="0" y="0"/>
              <a:ext cx="9344787" cy="5150358"/>
            </a:xfrm>
            <a:custGeom>
              <a:avLst/>
              <a:gdLst/>
              <a:ahLst/>
              <a:cxnLst/>
              <a:rect l="l" t="t" r="r" b="b"/>
              <a:pathLst>
                <a:path w="9344787" h="5150358">
                  <a:moveTo>
                    <a:pt x="0" y="0"/>
                  </a:moveTo>
                  <a:lnTo>
                    <a:pt x="9344787" y="0"/>
                  </a:lnTo>
                  <a:lnTo>
                    <a:pt x="9344787" y="5150358"/>
                  </a:lnTo>
                  <a:lnTo>
                    <a:pt x="0" y="5150358"/>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grpSp>
        <p:nvGrpSpPr>
          <p:cNvPr id="7" name="Group 7">
            <a:extLst>
              <a:ext uri="{C183D7F6-B498-43B3-948B-1728B52AA6E4}">
                <adec:decorative xmlns:adec="http://schemas.microsoft.com/office/drawing/2017/decorative" val="1"/>
              </a:ext>
            </a:extLst>
          </p:cNvPr>
          <p:cNvGrpSpPr/>
          <p:nvPr/>
        </p:nvGrpSpPr>
        <p:grpSpPr>
          <a:xfrm>
            <a:off x="611429" y="6154833"/>
            <a:ext cx="6403425" cy="3283280"/>
            <a:chOff x="0" y="0"/>
            <a:chExt cx="10044913" cy="5150409"/>
          </a:xfrm>
        </p:grpSpPr>
        <p:sp>
          <p:nvSpPr>
            <p:cNvPr id="8" name="Freeform 8" descr="‫הכירו: השטר החדש של 50 שקל‬‎"/>
            <p:cNvSpPr/>
            <p:nvPr/>
          </p:nvSpPr>
          <p:spPr>
            <a:xfrm>
              <a:off x="0" y="0"/>
              <a:ext cx="10044938" cy="5150358"/>
            </a:xfrm>
            <a:custGeom>
              <a:avLst/>
              <a:gdLst/>
              <a:ahLst/>
              <a:cxnLst/>
              <a:rect l="l" t="t" r="r" b="b"/>
              <a:pathLst>
                <a:path w="10044938" h="5150358">
                  <a:moveTo>
                    <a:pt x="0" y="0"/>
                  </a:moveTo>
                  <a:lnTo>
                    <a:pt x="10044938" y="0"/>
                  </a:lnTo>
                  <a:lnTo>
                    <a:pt x="10044938" y="5150358"/>
                  </a:lnTo>
                  <a:lnTo>
                    <a:pt x="0" y="5150358"/>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מי מופיעים בשטרות הבאים?</a:t>
            </a:r>
          </a:p>
        </p:txBody>
      </p:sp>
      <p:sp>
        <p:nvSpPr>
          <p:cNvPr id="4" name="Freeform 4" descr="שטר של 10 אלף ישן"/>
          <p:cNvSpPr/>
          <p:nvPr/>
        </p:nvSpPr>
        <p:spPr>
          <a:xfrm>
            <a:off x="1028700" y="2307749"/>
            <a:ext cx="4419054" cy="2443686"/>
          </a:xfrm>
          <a:custGeom>
            <a:avLst/>
            <a:gdLst/>
            <a:ahLst/>
            <a:cxnLst/>
            <a:rect l="l" t="t" r="r" b="b"/>
            <a:pathLst>
              <a:path w="7607300" h="4206748">
                <a:moveTo>
                  <a:pt x="0" y="0"/>
                </a:moveTo>
                <a:lnTo>
                  <a:pt x="7607300" y="0"/>
                </a:lnTo>
                <a:lnTo>
                  <a:pt x="7607300" y="4206748"/>
                </a:lnTo>
                <a:lnTo>
                  <a:pt x="0" y="4206748"/>
                </a:lnTo>
                <a:lnTo>
                  <a:pt x="0" y="0"/>
                </a:lnTo>
                <a:close/>
              </a:path>
            </a:pathLst>
          </a:custGeom>
          <a:blipFill>
            <a:blip r:embed="rId2"/>
            <a:stretch>
              <a:fillRect b="1"/>
            </a:stretch>
          </a:blipFill>
        </p:spPr>
        <p:txBody>
          <a:bodyPr/>
          <a:lstStyle/>
          <a:p>
            <a:endParaRPr lang="he-IL" dirty="0">
              <a:latin typeface="Arial" panose="020B0604020202020204" pitchFamily="34" charset="0"/>
            </a:endParaRPr>
          </a:p>
        </p:txBody>
      </p:sp>
      <p:sp>
        <p:nvSpPr>
          <p:cNvPr id="6" name="Freeform 6" descr="שטר של 50 ישן"/>
          <p:cNvSpPr/>
          <p:nvPr/>
        </p:nvSpPr>
        <p:spPr>
          <a:xfrm>
            <a:off x="1028700" y="4989437"/>
            <a:ext cx="4419054" cy="2175960"/>
          </a:xfrm>
          <a:custGeom>
            <a:avLst/>
            <a:gdLst/>
            <a:ahLst/>
            <a:cxnLst/>
            <a:rect l="l" t="t" r="r" b="b"/>
            <a:pathLst>
              <a:path w="7607300" h="3745865">
                <a:moveTo>
                  <a:pt x="0" y="0"/>
                </a:moveTo>
                <a:lnTo>
                  <a:pt x="7607300" y="0"/>
                </a:lnTo>
                <a:lnTo>
                  <a:pt x="7607300" y="3745865"/>
                </a:lnTo>
                <a:lnTo>
                  <a:pt x="0" y="3745865"/>
                </a:lnTo>
                <a:lnTo>
                  <a:pt x="0" y="0"/>
                </a:lnTo>
                <a:close/>
              </a:path>
            </a:pathLst>
          </a:custGeom>
          <a:blipFill>
            <a:blip r:embed="rId3"/>
            <a:stretch>
              <a:fillRect b="-13727"/>
            </a:stretch>
          </a:blipFill>
        </p:spPr>
        <p:txBody>
          <a:bodyPr/>
          <a:lstStyle/>
          <a:p>
            <a:endParaRPr lang="he-IL" dirty="0">
              <a:latin typeface="Arial" panose="020B0604020202020204" pitchFamily="34" charset="0"/>
            </a:endParaRPr>
          </a:p>
        </p:txBody>
      </p:sp>
      <p:sp>
        <p:nvSpPr>
          <p:cNvPr id="8" name="Freeform 8" descr="שטר של 100 חדש"/>
          <p:cNvSpPr/>
          <p:nvPr/>
        </p:nvSpPr>
        <p:spPr>
          <a:xfrm>
            <a:off x="1028700" y="7579143"/>
            <a:ext cx="4419054" cy="2124687"/>
          </a:xfrm>
          <a:custGeom>
            <a:avLst/>
            <a:gdLst/>
            <a:ahLst/>
            <a:cxnLst/>
            <a:rect l="l" t="t" r="r" b="b"/>
            <a:pathLst>
              <a:path w="7607300" h="3657600">
                <a:moveTo>
                  <a:pt x="0" y="0"/>
                </a:moveTo>
                <a:lnTo>
                  <a:pt x="7607300" y="0"/>
                </a:lnTo>
                <a:lnTo>
                  <a:pt x="7607300" y="3657600"/>
                </a:lnTo>
                <a:lnTo>
                  <a:pt x="0" y="3657600"/>
                </a:lnTo>
                <a:lnTo>
                  <a:pt x="0" y="0"/>
                </a:lnTo>
                <a:close/>
              </a:path>
            </a:pathLst>
          </a:custGeom>
          <a:blipFill>
            <a:blip r:embed="rId4"/>
            <a:stretch>
              <a:fillRect l="-15380" t="-25820" r="-20072" b="-31945"/>
            </a:stretch>
          </a:blipFill>
        </p:spPr>
        <p:txBody>
          <a:bodyPr/>
          <a:lstStyle/>
          <a:p>
            <a:endParaRPr lang="he-IL" dirty="0">
              <a:latin typeface="Arial" panose="020B0604020202020204" pitchFamily="34" charset="0"/>
            </a:endParaRPr>
          </a:p>
        </p:txBody>
      </p:sp>
      <p:sp>
        <p:nvSpPr>
          <p:cNvPr id="10" name="TextBox 10"/>
          <p:cNvSpPr txBox="1"/>
          <p:nvPr/>
        </p:nvSpPr>
        <p:spPr>
          <a:xfrm>
            <a:off x="6881654" y="1804326"/>
            <a:ext cx="10706695" cy="6757035"/>
          </a:xfrm>
          <a:prstGeom prst="rect">
            <a:avLst/>
          </a:prstGeom>
        </p:spPr>
        <p:txBody>
          <a:bodyPr lIns="0" tIns="0" rIns="0" bIns="0" rtlCol="0" anchor="t">
            <a:spAutoFit/>
          </a:bodyPr>
          <a:lstStyle/>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א</a:t>
            </a:r>
            <a:r>
              <a:rPr lang="ar-EG" sz="54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he-IL" sz="5400" dirty="0">
                <a:solidFill>
                  <a:srgbClr val="000000"/>
                </a:solidFill>
                <a:latin typeface="Calibri (MS)"/>
                <a:ea typeface="Calibri (MS)"/>
                <a:cs typeface="Calibri (MS)"/>
                <a:sym typeface="Calibri (MS)"/>
                <a:rtl/>
              </a:rPr>
              <a:t>רחל המשוררת, משה שרת, לאה גולדברג</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5400" dirty="0">
                <a:solidFill>
                  <a:srgbClr val="000000"/>
                </a:solidFill>
                <a:latin typeface="Calibri (MS)"/>
                <a:ea typeface="Calibri (MS)"/>
                <a:cs typeface="Calibri (MS)"/>
                <a:sym typeface="Calibri (MS)"/>
                <a:rtl/>
              </a:rPr>
              <a:t>עדה יונת, אלברט איינשטיין, גולדה מאיר</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ג.</a:t>
            </a:r>
            <a:r>
              <a:rPr lang="he-IL" sz="5400" dirty="0">
                <a:solidFill>
                  <a:srgbClr val="000000"/>
                </a:solidFill>
                <a:latin typeface="Calibri (MS)"/>
                <a:ea typeface="Calibri (MS)"/>
                <a:cs typeface="Calibri (MS)"/>
                <a:sym typeface="Calibri (MS)"/>
                <a:rtl/>
              </a:rPr>
              <a:t>  גולדה מאיר, אבא אבן, רונית עמיחי</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ד.</a:t>
            </a:r>
            <a:r>
              <a:rPr lang="he-IL" sz="5400" dirty="0">
                <a:solidFill>
                  <a:srgbClr val="000000"/>
                </a:solidFill>
                <a:latin typeface="Calibri (MS)"/>
                <a:ea typeface="Calibri (MS)"/>
                <a:cs typeface="Calibri (MS)"/>
                <a:sym typeface="Calibri (MS)"/>
                <a:rtl/>
              </a:rPr>
              <a:t> גולדה מאיר, דוד בן גוריון, לאה גולדברג</a:t>
            </a:r>
          </a:p>
        </p:txBody>
      </p:sp>
      <p:sp>
        <p:nvSpPr>
          <p:cNvPr id="13" name="Freeform 13" descr="התשובה היא ד"/>
          <p:cNvSpPr/>
          <p:nvPr/>
        </p:nvSpPr>
        <p:spPr>
          <a:xfrm>
            <a:off x="7464760" y="7247782"/>
            <a:ext cx="10401551" cy="1806417"/>
          </a:xfrm>
          <a:custGeom>
            <a:avLst/>
            <a:gdLst/>
            <a:ahLst/>
            <a:cxnLst/>
            <a:rect l="l" t="t" r="r" b="b"/>
            <a:pathLst>
              <a:path w="13868735" h="240855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מדוע הצבע בצהוב/ כתום?</a:t>
            </a:r>
          </a:p>
        </p:txBody>
      </p:sp>
      <p:sp>
        <p:nvSpPr>
          <p:cNvPr id="3" name="TextBox 3"/>
          <p:cNvSpPr txBox="1"/>
          <p:nvPr/>
        </p:nvSpPr>
        <p:spPr>
          <a:xfrm>
            <a:off x="6443194" y="2366559"/>
            <a:ext cx="10948978" cy="1970155"/>
          </a:xfrm>
          <a:prstGeom prst="rect">
            <a:avLst/>
          </a:prstGeom>
        </p:spPr>
        <p:txBody>
          <a:bodyPr lIns="0" tIns="0" rIns="0" bIns="0" rtlCol="0" anchor="t">
            <a:spAutoFit/>
          </a:bodyPr>
          <a:lstStyle/>
          <a:p>
            <a:pPr algn="r">
              <a:lnSpc>
                <a:spcPts val="8100"/>
              </a:lnSpc>
            </a:pP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גולד</a:t>
            </a:r>
            <a:r>
              <a:rPr lang="he-IL" sz="4500" dirty="0">
                <a:solidFill>
                  <a:srgbClr val="000000"/>
                </a:solidFill>
                <a:latin typeface="Calibri (MS)"/>
                <a:ea typeface="Calibri (MS)"/>
                <a:cs typeface="Calibri (MS)"/>
                <a:sym typeface="Calibri (MS)"/>
                <a:rtl/>
              </a:rPr>
              <a:t>ה/ לאה </a:t>
            </a: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גולד</a:t>
            </a:r>
            <a:r>
              <a:rPr lang="he-IL" sz="4500" dirty="0">
                <a:solidFill>
                  <a:srgbClr val="000000"/>
                </a:solidFill>
                <a:latin typeface="Calibri (MS)"/>
                <a:ea typeface="Calibri (MS)"/>
                <a:cs typeface="Calibri (MS)"/>
                <a:sym typeface="Calibri (MS)"/>
                <a:rtl/>
              </a:rPr>
              <a:t>ברג- זהב (גולד) דומה לצהוב</a:t>
            </a:r>
            <a:r>
              <a:rPr lang="en-US" sz="4500" dirty="0">
                <a:solidFill>
                  <a:srgbClr val="000000"/>
                </a:solidFill>
                <a:latin typeface="Calibri (MS)"/>
                <a:ea typeface="Calibri (MS)"/>
                <a:cs typeface="Calibri (MS)"/>
                <a:sym typeface="Calibri (MS)"/>
              </a:rPr>
              <a:t> </a:t>
            </a:r>
          </a:p>
          <a:p>
            <a:pPr algn="r">
              <a:lnSpc>
                <a:spcPts val="8100"/>
              </a:lnSpc>
            </a:pPr>
            <a:r>
              <a:rPr lang="he-IL" sz="4500" dirty="0">
                <a:solidFill>
                  <a:srgbClr val="000000"/>
                </a:solidFill>
                <a:latin typeface="Calibri (MS)"/>
                <a:ea typeface="Calibri (MS)"/>
                <a:cs typeface="Calibri (MS)"/>
                <a:sym typeface="Calibri (MS)"/>
                <a:rtl/>
              </a:rPr>
              <a:t>בן גוריון–  התיישבות במדבר</a:t>
            </a:r>
            <a:r>
              <a:rPr lang="en-US" sz="4500" dirty="0">
                <a:solidFill>
                  <a:srgbClr val="000000"/>
                </a:solidFill>
                <a:latin typeface="Calibri (MS)"/>
                <a:ea typeface="Calibri (MS)"/>
                <a:cs typeface="Calibri (MS)"/>
                <a:sym typeface="Calibri (MS)"/>
              </a:rPr>
              <a:t> </a:t>
            </a:r>
          </a:p>
        </p:txBody>
      </p:sp>
      <p:grpSp>
        <p:nvGrpSpPr>
          <p:cNvPr id="5" name="Group 5">
            <a:extLst>
              <a:ext uri="{C183D7F6-B498-43B3-948B-1728B52AA6E4}">
                <adec:decorative xmlns:adec="http://schemas.microsoft.com/office/drawing/2017/decorative" val="1"/>
              </a:ext>
            </a:extLst>
          </p:cNvPr>
          <p:cNvGrpSpPr/>
          <p:nvPr/>
        </p:nvGrpSpPr>
        <p:grpSpPr>
          <a:xfrm>
            <a:off x="1028700" y="2307749"/>
            <a:ext cx="4419054" cy="2443649"/>
            <a:chOff x="0" y="0"/>
            <a:chExt cx="7607300" cy="4206684"/>
          </a:xfrm>
        </p:grpSpPr>
        <p:sp>
          <p:nvSpPr>
            <p:cNvPr id="6" name="Freeform 6" descr="‫2 שטרות מסדרת השקל (1980) 5000 שקלים ...‬‎"/>
            <p:cNvSpPr/>
            <p:nvPr/>
          </p:nvSpPr>
          <p:spPr>
            <a:xfrm>
              <a:off x="0" y="0"/>
              <a:ext cx="7607300" cy="4206748"/>
            </a:xfrm>
            <a:custGeom>
              <a:avLst/>
              <a:gdLst/>
              <a:ahLst/>
              <a:cxnLst/>
              <a:rect l="l" t="t" r="r" b="b"/>
              <a:pathLst>
                <a:path w="7607300" h="4206748">
                  <a:moveTo>
                    <a:pt x="0" y="0"/>
                  </a:moveTo>
                  <a:lnTo>
                    <a:pt x="7607300" y="0"/>
                  </a:lnTo>
                  <a:lnTo>
                    <a:pt x="7607300" y="4206748"/>
                  </a:lnTo>
                  <a:lnTo>
                    <a:pt x="0" y="4206748"/>
                  </a:lnTo>
                  <a:lnTo>
                    <a:pt x="0" y="0"/>
                  </a:lnTo>
                  <a:close/>
                </a:path>
              </a:pathLst>
            </a:custGeom>
            <a:blipFill>
              <a:blip r:embed="rId2"/>
              <a:stretch>
                <a:fillRect b="1"/>
              </a:stretch>
            </a:blipFill>
          </p:spPr>
          <p:txBody>
            <a:bodyPr/>
            <a:lstStyle/>
            <a:p>
              <a:endParaRPr lang="he-IL" dirty="0">
                <a:latin typeface="Arial" panose="020B0604020202020204" pitchFamily="34" charset="0"/>
              </a:endParaRPr>
            </a:p>
          </p:txBody>
        </p:sp>
      </p:grpSp>
      <p:grpSp>
        <p:nvGrpSpPr>
          <p:cNvPr id="7" name="Group 7">
            <a:extLst>
              <a:ext uri="{C183D7F6-B498-43B3-948B-1728B52AA6E4}">
                <adec:decorative xmlns:adec="http://schemas.microsoft.com/office/drawing/2017/decorative" val="1"/>
              </a:ext>
            </a:extLst>
          </p:cNvPr>
          <p:cNvGrpSpPr/>
          <p:nvPr/>
        </p:nvGrpSpPr>
        <p:grpSpPr>
          <a:xfrm>
            <a:off x="1028700" y="4989437"/>
            <a:ext cx="4419054" cy="2175975"/>
            <a:chOff x="0" y="0"/>
            <a:chExt cx="7607300" cy="3745890"/>
          </a:xfrm>
        </p:grpSpPr>
        <p:sp>
          <p:nvSpPr>
            <p:cNvPr id="8" name="Freeform 8" descr="‫בן גוריון, השטר והרקע המסתורי: הסוד ...‬‎"/>
            <p:cNvSpPr/>
            <p:nvPr/>
          </p:nvSpPr>
          <p:spPr>
            <a:xfrm>
              <a:off x="0" y="0"/>
              <a:ext cx="7607300" cy="3745865"/>
            </a:xfrm>
            <a:custGeom>
              <a:avLst/>
              <a:gdLst/>
              <a:ahLst/>
              <a:cxnLst/>
              <a:rect l="l" t="t" r="r" b="b"/>
              <a:pathLst>
                <a:path w="7607300" h="3745865">
                  <a:moveTo>
                    <a:pt x="0" y="0"/>
                  </a:moveTo>
                  <a:lnTo>
                    <a:pt x="7607300" y="0"/>
                  </a:lnTo>
                  <a:lnTo>
                    <a:pt x="7607300" y="3745865"/>
                  </a:lnTo>
                  <a:lnTo>
                    <a:pt x="0" y="3745865"/>
                  </a:lnTo>
                  <a:lnTo>
                    <a:pt x="0" y="0"/>
                  </a:lnTo>
                  <a:close/>
                </a:path>
              </a:pathLst>
            </a:custGeom>
            <a:blipFill>
              <a:blip r:embed="rId3"/>
              <a:stretch>
                <a:fillRect b="-13727"/>
              </a:stretch>
            </a:blipFill>
          </p:spPr>
          <p:txBody>
            <a:bodyPr/>
            <a:lstStyle/>
            <a:p>
              <a:endParaRPr lang="he-IL" dirty="0">
                <a:latin typeface="Arial" panose="020B0604020202020204" pitchFamily="34" charset="0"/>
              </a:endParaRPr>
            </a:p>
          </p:txBody>
        </p:sp>
      </p:grpSp>
      <p:grpSp>
        <p:nvGrpSpPr>
          <p:cNvPr id="9" name="Group 9">
            <a:extLst>
              <a:ext uri="{C183D7F6-B498-43B3-948B-1728B52AA6E4}">
                <adec:decorative xmlns:adec="http://schemas.microsoft.com/office/drawing/2017/decorative" val="1"/>
              </a:ext>
            </a:extLst>
          </p:cNvPr>
          <p:cNvGrpSpPr/>
          <p:nvPr/>
        </p:nvGrpSpPr>
        <p:grpSpPr>
          <a:xfrm>
            <a:off x="1028700" y="7579143"/>
            <a:ext cx="4419054" cy="2124687"/>
            <a:chOff x="0" y="0"/>
            <a:chExt cx="7607300" cy="3657600"/>
          </a:xfrm>
        </p:grpSpPr>
        <p:sp>
          <p:nvSpPr>
            <p:cNvPr id="10" name="Freeform 10" descr="‫בשטרות למניעת זיופים ...‬‎"/>
            <p:cNvSpPr/>
            <p:nvPr/>
          </p:nvSpPr>
          <p:spPr>
            <a:xfrm>
              <a:off x="0" y="0"/>
              <a:ext cx="7607300" cy="3657600"/>
            </a:xfrm>
            <a:custGeom>
              <a:avLst/>
              <a:gdLst/>
              <a:ahLst/>
              <a:cxnLst/>
              <a:rect l="l" t="t" r="r" b="b"/>
              <a:pathLst>
                <a:path w="7607300" h="3657600">
                  <a:moveTo>
                    <a:pt x="0" y="0"/>
                  </a:moveTo>
                  <a:lnTo>
                    <a:pt x="7607300" y="0"/>
                  </a:lnTo>
                  <a:lnTo>
                    <a:pt x="7607300" y="3657600"/>
                  </a:lnTo>
                  <a:lnTo>
                    <a:pt x="0" y="3657600"/>
                  </a:lnTo>
                  <a:lnTo>
                    <a:pt x="0" y="0"/>
                  </a:lnTo>
                  <a:close/>
                </a:path>
              </a:pathLst>
            </a:custGeom>
            <a:blipFill>
              <a:blip r:embed="rId4"/>
              <a:stretch>
                <a:fillRect l="-15380" t="-25820" r="-20072" b="-31945"/>
              </a:stretch>
            </a:blipFill>
          </p:spPr>
          <p:txBody>
            <a:bodyPr/>
            <a:lstStyle/>
            <a:p>
              <a:endParaRPr lang="he-IL" dirty="0">
                <a:latin typeface="Arial" panose="020B0604020202020204" pitchFamily="34" charset="0"/>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מי מופיעים בשטרות הבאים?</a:t>
            </a:r>
          </a:p>
        </p:txBody>
      </p:sp>
      <p:sp>
        <p:nvSpPr>
          <p:cNvPr id="4" name="Freeform 4" descr="שטר 5000 ישן"/>
          <p:cNvSpPr/>
          <p:nvPr/>
        </p:nvSpPr>
        <p:spPr>
          <a:xfrm>
            <a:off x="1054490" y="2253552"/>
            <a:ext cx="5762286" cy="2589017"/>
          </a:xfrm>
          <a:custGeom>
            <a:avLst/>
            <a:gdLst/>
            <a:ahLst/>
            <a:cxnLst/>
            <a:rect l="l" t="t" r="r" b="b"/>
            <a:pathLst>
              <a:path w="9568307" h="4299077">
                <a:moveTo>
                  <a:pt x="0" y="0"/>
                </a:moveTo>
                <a:lnTo>
                  <a:pt x="9568307" y="0"/>
                </a:lnTo>
                <a:lnTo>
                  <a:pt x="9568307" y="4299077"/>
                </a:lnTo>
                <a:lnTo>
                  <a:pt x="0" y="4299077"/>
                </a:lnTo>
                <a:lnTo>
                  <a:pt x="0" y="0"/>
                </a:lnTo>
                <a:close/>
              </a:path>
            </a:pathLst>
          </a:custGeom>
          <a:blipFill>
            <a:blip r:embed="rId2"/>
            <a:stretch>
              <a:fillRect b="-24223"/>
            </a:stretch>
          </a:blipFill>
        </p:spPr>
        <p:txBody>
          <a:bodyPr/>
          <a:lstStyle/>
          <a:p>
            <a:endParaRPr lang="he-IL" dirty="0">
              <a:latin typeface="Arial" panose="020B0604020202020204" pitchFamily="34" charset="0"/>
            </a:endParaRPr>
          </a:p>
        </p:txBody>
      </p:sp>
      <p:sp>
        <p:nvSpPr>
          <p:cNvPr id="6" name="Freeform 6" descr="שטר 200 חדש"/>
          <p:cNvSpPr/>
          <p:nvPr/>
        </p:nvSpPr>
        <p:spPr>
          <a:xfrm>
            <a:off x="582324" y="4904543"/>
            <a:ext cx="6387150" cy="2874221"/>
          </a:xfrm>
          <a:custGeom>
            <a:avLst/>
            <a:gdLst/>
            <a:ahLst/>
            <a:cxnLst/>
            <a:rect l="l" t="t" r="r" b="b"/>
            <a:pathLst>
              <a:path w="10605897" h="4772660">
                <a:moveTo>
                  <a:pt x="0" y="0"/>
                </a:moveTo>
                <a:lnTo>
                  <a:pt x="10605897" y="0"/>
                </a:lnTo>
                <a:lnTo>
                  <a:pt x="10605897" y="4772660"/>
                </a:lnTo>
                <a:lnTo>
                  <a:pt x="0" y="4772660"/>
                </a:lnTo>
                <a:lnTo>
                  <a:pt x="0" y="0"/>
                </a:lnTo>
                <a:close/>
              </a:path>
            </a:pathLst>
          </a:custGeom>
          <a:blipFill>
            <a:blip r:embed="rId3"/>
            <a:stretch>
              <a:fillRect l="-86" r="-86"/>
            </a:stretch>
          </a:blipFill>
        </p:spPr>
        <p:txBody>
          <a:bodyPr/>
          <a:lstStyle/>
          <a:p>
            <a:endParaRPr lang="he-IL" dirty="0">
              <a:latin typeface="Arial" panose="020B0604020202020204" pitchFamily="34" charset="0"/>
            </a:endParaRPr>
          </a:p>
        </p:txBody>
      </p:sp>
      <p:sp>
        <p:nvSpPr>
          <p:cNvPr id="8" name="Freeform 8" descr="שטר 10 שקלים ישן"/>
          <p:cNvSpPr/>
          <p:nvPr/>
        </p:nvSpPr>
        <p:spPr>
          <a:xfrm>
            <a:off x="1054490" y="7869694"/>
            <a:ext cx="5762286" cy="2417314"/>
          </a:xfrm>
          <a:custGeom>
            <a:avLst/>
            <a:gdLst/>
            <a:ahLst/>
            <a:cxnLst/>
            <a:rect l="l" t="t" r="r" b="b"/>
            <a:pathLst>
              <a:path w="9568307" h="4013962">
                <a:moveTo>
                  <a:pt x="0" y="0"/>
                </a:moveTo>
                <a:lnTo>
                  <a:pt x="9568307" y="0"/>
                </a:lnTo>
                <a:lnTo>
                  <a:pt x="9568307" y="4013962"/>
                </a:lnTo>
                <a:lnTo>
                  <a:pt x="0" y="4013962"/>
                </a:lnTo>
                <a:lnTo>
                  <a:pt x="0" y="0"/>
                </a:lnTo>
                <a:close/>
              </a:path>
            </a:pathLst>
          </a:custGeom>
          <a:blipFill>
            <a:blip r:embed="rId4"/>
            <a:stretch>
              <a:fillRect b="-24570"/>
            </a:stretch>
          </a:blipFill>
        </p:spPr>
        <p:txBody>
          <a:bodyPr/>
          <a:lstStyle/>
          <a:p>
            <a:endParaRPr lang="he-IL" dirty="0">
              <a:latin typeface="Arial" panose="020B0604020202020204" pitchFamily="34" charset="0"/>
            </a:endParaRPr>
          </a:p>
        </p:txBody>
      </p:sp>
      <p:sp>
        <p:nvSpPr>
          <p:cNvPr id="10" name="TextBox 10"/>
          <p:cNvSpPr txBox="1"/>
          <p:nvPr/>
        </p:nvSpPr>
        <p:spPr>
          <a:xfrm>
            <a:off x="8444201" y="1804326"/>
            <a:ext cx="9144149" cy="8406212"/>
          </a:xfrm>
          <a:prstGeom prst="rect">
            <a:avLst/>
          </a:prstGeom>
        </p:spPr>
        <p:txBody>
          <a:bodyPr lIns="0" tIns="0" rIns="0" bIns="0" rtlCol="0" anchor="t">
            <a:spAutoFit/>
          </a:bodyPr>
          <a:lstStyle/>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א</a:t>
            </a:r>
            <a:r>
              <a:rPr lang="ar-EG" sz="54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he-IL" sz="5400" dirty="0">
                <a:solidFill>
                  <a:srgbClr val="000000"/>
                </a:solidFill>
                <a:latin typeface="Calibri (MS)"/>
                <a:ea typeface="Calibri (MS)"/>
                <a:cs typeface="Calibri (MS)"/>
                <a:sym typeface="Calibri (MS)"/>
                <a:rtl/>
              </a:rPr>
              <a:t>לוי אשכול, נתן אלתרמן, הרצל</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5400" dirty="0">
                <a:solidFill>
                  <a:srgbClr val="000000"/>
                </a:solidFill>
                <a:latin typeface="Calibri (MS)"/>
                <a:ea typeface="Calibri (MS)"/>
                <a:cs typeface="Calibri (MS)"/>
                <a:sym typeface="Calibri (MS)"/>
                <a:rtl/>
              </a:rPr>
              <a:t>זלמן שזר, לוי אשכול, רוטשילד</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ג.</a:t>
            </a:r>
            <a:r>
              <a:rPr lang="he-IL" sz="5400" dirty="0">
                <a:solidFill>
                  <a:srgbClr val="000000"/>
                </a:solidFill>
                <a:latin typeface="Calibri (MS)"/>
                <a:ea typeface="Calibri (MS)"/>
                <a:cs typeface="Calibri (MS)"/>
                <a:sym typeface="Calibri (MS)"/>
                <a:rtl/>
              </a:rPr>
              <a:t> דוד בן גוריון, אבא אבן, יהודה עמיחי</a:t>
            </a:r>
          </a:p>
          <a:p>
            <a:pPr algn="just" rtl="1">
              <a:lnSpc>
                <a:spcPts val="13500"/>
              </a:lnSpc>
            </a:pPr>
            <a:r>
              <a:rPr lang="he-IL" sz="5400" b="1" dirty="0">
                <a:solidFill>
                  <a:srgbClr val="000000"/>
                </a:solidFill>
                <a:latin typeface="Arial" panose="020B0604020202020204" pitchFamily="34" charset="0"/>
                <a:ea typeface="Calibri (MS) Bold"/>
                <a:cs typeface="Arial" panose="020B0604020202020204" pitchFamily="34" charset="0"/>
                <a:sym typeface="Calibri (MS) Bold"/>
                <a:rtl/>
              </a:rPr>
              <a:t>ד.</a:t>
            </a:r>
            <a:r>
              <a:rPr lang="he-IL" sz="5400" dirty="0">
                <a:solidFill>
                  <a:srgbClr val="000000"/>
                </a:solidFill>
                <a:latin typeface="Calibri (MS)"/>
                <a:ea typeface="Calibri (MS)"/>
                <a:cs typeface="Calibri (MS)"/>
                <a:sym typeface="Calibri (MS)"/>
                <a:rtl/>
              </a:rPr>
              <a:t> משה שרת, ביאליק, נתן אלתרמן</a:t>
            </a:r>
          </a:p>
        </p:txBody>
      </p:sp>
      <p:sp>
        <p:nvSpPr>
          <p:cNvPr id="13" name="Freeform 13" descr="התשובה היא א"/>
          <p:cNvSpPr/>
          <p:nvPr/>
        </p:nvSpPr>
        <p:spPr>
          <a:xfrm>
            <a:off x="7613685" y="2253552"/>
            <a:ext cx="10401551" cy="1806417"/>
          </a:xfrm>
          <a:custGeom>
            <a:avLst/>
            <a:gdLst/>
            <a:ahLst/>
            <a:cxnLst/>
            <a:rect l="l" t="t" r="r" b="b"/>
            <a:pathLst>
              <a:path w="13868735" h="240855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772295" y="2731473"/>
            <a:ext cx="9658950" cy="2662652"/>
          </a:xfrm>
          <a:prstGeom prst="rect">
            <a:avLst/>
          </a:prstGeom>
        </p:spPr>
        <p:txBody>
          <a:bodyPr lIns="0" tIns="0" rIns="0" bIns="0" rtlCol="0" anchor="t">
            <a:spAutoFit/>
          </a:bodyPr>
          <a:lstStyle/>
          <a:p>
            <a:pPr algn="r">
              <a:lnSpc>
                <a:spcPts val="5400"/>
              </a:lnSpc>
            </a:pPr>
            <a:r>
              <a:rPr lang="he-IL" sz="4500" dirty="0">
                <a:solidFill>
                  <a:srgbClr val="000000"/>
                </a:solidFill>
                <a:latin typeface="Calibri (MS)"/>
                <a:ea typeface="Calibri (MS)"/>
                <a:cs typeface="Calibri (MS)"/>
                <a:sym typeface="Calibri (MS)"/>
                <a:rtl/>
              </a:rPr>
              <a:t>לוי אשכול- מוביל המים הארצי</a:t>
            </a:r>
          </a:p>
          <a:p>
            <a:pPr algn="r">
              <a:lnSpc>
                <a:spcPct val="150000"/>
              </a:lnSpc>
            </a:pPr>
            <a:r>
              <a:rPr lang="he-IL" sz="4500" dirty="0">
                <a:solidFill>
                  <a:srgbClr val="000000"/>
                </a:solidFill>
                <a:latin typeface="Calibri (MS)"/>
                <a:ea typeface="Calibri (MS)"/>
                <a:cs typeface="Calibri (MS)"/>
                <a:sym typeface="Calibri (MS)"/>
                <a:rtl/>
              </a:rPr>
              <a:t>נתן אלתרמן- "מגש הכסף" (צבעי המדינה)</a:t>
            </a:r>
          </a:p>
          <a:p>
            <a:pPr algn="r">
              <a:lnSpc>
                <a:spcPct val="150000"/>
              </a:lnSpc>
            </a:pPr>
            <a:r>
              <a:rPr lang="he-IL" sz="4500" dirty="0">
                <a:solidFill>
                  <a:srgbClr val="000000"/>
                </a:solidFill>
                <a:latin typeface="Calibri (MS)"/>
                <a:ea typeface="Calibri (MS)"/>
                <a:cs typeface="Calibri (MS)"/>
                <a:sym typeface="Calibri (MS)"/>
                <a:rtl/>
              </a:rPr>
              <a:t>הרצל- צבעי המדינה</a:t>
            </a:r>
          </a:p>
        </p:txBody>
      </p:sp>
      <p:sp>
        <p:nvSpPr>
          <p:cNvPr id="4" name="TextBox 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מדוע הצבע בכחול?</a:t>
            </a:r>
          </a:p>
        </p:txBody>
      </p:sp>
      <p:grpSp>
        <p:nvGrpSpPr>
          <p:cNvPr id="5" name="Group 5">
            <a:extLst>
              <a:ext uri="{C183D7F6-B498-43B3-948B-1728B52AA6E4}">
                <adec:decorative xmlns:adec="http://schemas.microsoft.com/office/drawing/2017/decorative" val="1"/>
              </a:ext>
            </a:extLst>
          </p:cNvPr>
          <p:cNvGrpSpPr/>
          <p:nvPr/>
        </p:nvGrpSpPr>
        <p:grpSpPr>
          <a:xfrm>
            <a:off x="1054490" y="2253552"/>
            <a:ext cx="5762301" cy="2589032"/>
            <a:chOff x="0" y="0"/>
            <a:chExt cx="9568332" cy="4299102"/>
          </a:xfrm>
        </p:grpSpPr>
        <p:sp>
          <p:nvSpPr>
            <p:cNvPr id="6" name="Freeform 6" descr="‫2 שטרות מסדרת השקל (1980) 5000 שקלים ...‬‎"/>
            <p:cNvSpPr/>
            <p:nvPr/>
          </p:nvSpPr>
          <p:spPr>
            <a:xfrm>
              <a:off x="0" y="0"/>
              <a:ext cx="9568307" cy="4299077"/>
            </a:xfrm>
            <a:custGeom>
              <a:avLst/>
              <a:gdLst/>
              <a:ahLst/>
              <a:cxnLst/>
              <a:rect l="l" t="t" r="r" b="b"/>
              <a:pathLst>
                <a:path w="9568307" h="4299077">
                  <a:moveTo>
                    <a:pt x="0" y="0"/>
                  </a:moveTo>
                  <a:lnTo>
                    <a:pt x="9568307" y="0"/>
                  </a:lnTo>
                  <a:lnTo>
                    <a:pt x="9568307" y="4299077"/>
                  </a:lnTo>
                  <a:lnTo>
                    <a:pt x="0" y="4299077"/>
                  </a:lnTo>
                  <a:lnTo>
                    <a:pt x="0" y="0"/>
                  </a:lnTo>
                  <a:close/>
                </a:path>
              </a:pathLst>
            </a:custGeom>
            <a:blipFill>
              <a:blip r:embed="rId2"/>
              <a:stretch>
                <a:fillRect b="-24223"/>
              </a:stretch>
            </a:blipFill>
          </p:spPr>
          <p:txBody>
            <a:bodyPr/>
            <a:lstStyle/>
            <a:p>
              <a:endParaRPr lang="he-IL" dirty="0">
                <a:latin typeface="Arial" panose="020B0604020202020204" pitchFamily="34" charset="0"/>
              </a:endParaRPr>
            </a:p>
          </p:txBody>
        </p:sp>
      </p:grpSp>
      <p:grpSp>
        <p:nvGrpSpPr>
          <p:cNvPr id="7" name="Group 7">
            <a:extLst>
              <a:ext uri="{C183D7F6-B498-43B3-948B-1728B52AA6E4}">
                <adec:decorative xmlns:adec="http://schemas.microsoft.com/office/drawing/2017/decorative" val="1"/>
              </a:ext>
            </a:extLst>
          </p:cNvPr>
          <p:cNvGrpSpPr/>
          <p:nvPr/>
        </p:nvGrpSpPr>
        <p:grpSpPr>
          <a:xfrm>
            <a:off x="582324" y="4904543"/>
            <a:ext cx="6387142" cy="2874213"/>
            <a:chOff x="0" y="0"/>
            <a:chExt cx="10605884" cy="4772647"/>
          </a:xfrm>
        </p:grpSpPr>
        <p:sp>
          <p:nvSpPr>
            <p:cNvPr id="8" name="Freeform 8"/>
            <p:cNvSpPr/>
            <p:nvPr/>
          </p:nvSpPr>
          <p:spPr>
            <a:xfrm>
              <a:off x="0" y="0"/>
              <a:ext cx="10605897" cy="4772660"/>
            </a:xfrm>
            <a:custGeom>
              <a:avLst/>
              <a:gdLst/>
              <a:ahLst/>
              <a:cxnLst/>
              <a:rect l="l" t="t" r="r" b="b"/>
              <a:pathLst>
                <a:path w="10605897" h="4772660">
                  <a:moveTo>
                    <a:pt x="0" y="0"/>
                  </a:moveTo>
                  <a:lnTo>
                    <a:pt x="10605897" y="0"/>
                  </a:lnTo>
                  <a:lnTo>
                    <a:pt x="10605897" y="4772660"/>
                  </a:lnTo>
                  <a:lnTo>
                    <a:pt x="0" y="4772660"/>
                  </a:lnTo>
                  <a:lnTo>
                    <a:pt x="0" y="0"/>
                  </a:lnTo>
                  <a:close/>
                </a:path>
              </a:pathLst>
            </a:custGeom>
            <a:blipFill>
              <a:blip r:embed="rId3"/>
              <a:stretch>
                <a:fillRect l="-86" r="-86"/>
              </a:stretch>
            </a:blipFill>
          </p:spPr>
          <p:txBody>
            <a:bodyPr/>
            <a:lstStyle/>
            <a:p>
              <a:endParaRPr lang="he-IL" dirty="0">
                <a:latin typeface="Arial" panose="020B0604020202020204" pitchFamily="34" charset="0"/>
              </a:endParaRPr>
            </a:p>
          </p:txBody>
        </p:sp>
      </p:grpSp>
      <p:grpSp>
        <p:nvGrpSpPr>
          <p:cNvPr id="9" name="Group 9">
            <a:extLst>
              <a:ext uri="{C183D7F6-B498-43B3-948B-1728B52AA6E4}">
                <adec:decorative xmlns:adec="http://schemas.microsoft.com/office/drawing/2017/decorative" val="1"/>
              </a:ext>
            </a:extLst>
          </p:cNvPr>
          <p:cNvGrpSpPr/>
          <p:nvPr/>
        </p:nvGrpSpPr>
        <p:grpSpPr>
          <a:xfrm>
            <a:off x="1054490" y="7869694"/>
            <a:ext cx="5762301" cy="2417306"/>
            <a:chOff x="0" y="0"/>
            <a:chExt cx="9568332" cy="4013949"/>
          </a:xfrm>
        </p:grpSpPr>
        <p:sp>
          <p:nvSpPr>
            <p:cNvPr id="10" name="Freeform 10" descr="‫שטר עשרה שקלים | מרכז שנקר לתיעוד וחקר ...‬‎"/>
            <p:cNvSpPr/>
            <p:nvPr/>
          </p:nvSpPr>
          <p:spPr>
            <a:xfrm>
              <a:off x="0" y="0"/>
              <a:ext cx="9568307" cy="4013962"/>
            </a:xfrm>
            <a:custGeom>
              <a:avLst/>
              <a:gdLst/>
              <a:ahLst/>
              <a:cxnLst/>
              <a:rect l="l" t="t" r="r" b="b"/>
              <a:pathLst>
                <a:path w="9568307" h="4013962">
                  <a:moveTo>
                    <a:pt x="0" y="0"/>
                  </a:moveTo>
                  <a:lnTo>
                    <a:pt x="9568307" y="0"/>
                  </a:lnTo>
                  <a:lnTo>
                    <a:pt x="9568307" y="4013962"/>
                  </a:lnTo>
                  <a:lnTo>
                    <a:pt x="0" y="4013962"/>
                  </a:lnTo>
                  <a:lnTo>
                    <a:pt x="0" y="0"/>
                  </a:lnTo>
                  <a:close/>
                </a:path>
              </a:pathLst>
            </a:custGeom>
            <a:blipFill>
              <a:blip r:embed="rId4"/>
              <a:stretch>
                <a:fillRect b="-24570"/>
              </a:stretch>
            </a:blipFill>
          </p:spPr>
          <p:txBody>
            <a:bodyPr/>
            <a:lstStyle/>
            <a:p>
              <a:endParaRPr lang="he-IL" dirty="0">
                <a:latin typeface="Arial" panose="020B0604020202020204" pitchFamily="34" charset="0"/>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3025330"/>
            <a:ext cx="7334136" cy="7261670"/>
            <a:chOff x="0" y="0"/>
            <a:chExt cx="9778848" cy="9682226"/>
          </a:xfrm>
        </p:grpSpPr>
        <p:sp>
          <p:nvSpPr>
            <p:cNvPr id="4" name="Freeform 4" descr="תמונה שמכילה סרט מצויר, טקסט  התיאור נוצר באופן אוטומטי"/>
            <p:cNvSpPr/>
            <p:nvPr/>
          </p:nvSpPr>
          <p:spPr>
            <a:xfrm>
              <a:off x="0" y="0"/>
              <a:ext cx="9778873" cy="9682226"/>
            </a:xfrm>
            <a:custGeom>
              <a:avLst/>
              <a:gdLst/>
              <a:ahLst/>
              <a:cxnLst/>
              <a:rect l="l" t="t" r="r" b="b"/>
              <a:pathLst>
                <a:path w="9778873" h="9682226">
                  <a:moveTo>
                    <a:pt x="0" y="0"/>
                  </a:moveTo>
                  <a:lnTo>
                    <a:pt x="9778873" y="0"/>
                  </a:lnTo>
                  <a:lnTo>
                    <a:pt x="9778873" y="9682226"/>
                  </a:lnTo>
                  <a:lnTo>
                    <a:pt x="0" y="9682226"/>
                  </a:lnTo>
                  <a:lnTo>
                    <a:pt x="0" y="0"/>
                  </a:lnTo>
                  <a:close/>
                </a:path>
              </a:pathLst>
            </a:custGeom>
            <a:blipFill>
              <a:blip r:embed="rId2"/>
              <a:stretch>
                <a:fillRect t="-82635" r="-221475"/>
              </a:stretch>
            </a:blipFill>
          </p:spPr>
          <p:txBody>
            <a:bodyPr/>
            <a:lstStyle/>
            <a:p>
              <a:endParaRPr lang="he-IL" dirty="0">
                <a:latin typeface="Arial" panose="020B0604020202020204" pitchFamily="34" charset="0"/>
              </a:endParaRPr>
            </a:p>
          </p:txBody>
        </p:sp>
      </p:grpSp>
      <p:sp>
        <p:nvSpPr>
          <p:cNvPr id="5" name="TextBox 5"/>
          <p:cNvSpPr txBox="1">
            <a:spLocks noGrp="1"/>
          </p:cNvSpPr>
          <p:nvPr>
            <p:ph type="title" idx="4294967295"/>
          </p:nvPr>
        </p:nvSpPr>
        <p:spPr>
          <a:xfrm rot="683318">
            <a:off x="2373219" y="795164"/>
            <a:ext cx="15247586" cy="78002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31834"/>
              </a:lnSpc>
              <a:spcBef>
                <a:spcPct val="0"/>
              </a:spcBef>
              <a:spcAft>
                <a:spcPts val="0"/>
              </a:spcAft>
              <a:buClrTx/>
              <a:buSzTx/>
              <a:buFontTx/>
              <a:buNone/>
              <a:tabLst/>
              <a:defRPr/>
            </a:pPr>
            <a:r>
              <a:rPr kumimoji="0" lang="he-IL" sz="22738" b="1" i="0" u="none" strike="noStrike" kern="1200" cap="none" spc="0" normalizeH="0" baseline="0" noProof="0" dirty="0">
                <a:ln>
                  <a:noFill/>
                </a:ln>
                <a:solidFill>
                  <a:srgbClr val="7E7E7E"/>
                </a:solidFill>
                <a:effectLst/>
                <a:uLnTx/>
                <a:uFillTx/>
                <a:ea typeface="Calibri (MS) Bold"/>
                <a:cs typeface="Arial" panose="020B0604020202020204" pitchFamily="34" charset="0"/>
                <a:sym typeface="Calibri (MS) Bold"/>
                <a:rtl/>
              </a:rPr>
              <a:t>איך כסף נולד?</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
            <a:extLst>
              <a:ext uri="{FF2B5EF4-FFF2-40B4-BE49-F238E27FC236}">
                <a16:creationId xmlns:a16="http://schemas.microsoft.com/office/drawing/2014/main" id="{413D69EE-3D36-F7F7-B58F-73F0BA90B616}"/>
              </a:ext>
            </a:extLst>
          </p:cNvPr>
          <p:cNvSpPr txBox="1">
            <a:spLocks noGrp="1"/>
          </p:cNvSpPr>
          <p:nvPr>
            <p:ph type="title" idx="4294967295"/>
          </p:nvPr>
        </p:nvSpPr>
        <p:spPr>
          <a:xfrm>
            <a:off x="1331966" y="147952"/>
            <a:ext cx="14930285" cy="1268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הסודות מאחורי הכספת של בנק ישראל</a:t>
            </a:r>
          </a:p>
        </p:txBody>
      </p:sp>
      <p:sp>
        <p:nvSpPr>
          <p:cNvPr id="3" name="Freeform 3" descr="לחצו כאן לצפיה בסרטון">
            <a:hlinkClick r:id="rId3" tooltip="https://youtu.be/21nhHKiRMG0"/>
          </p:cNvPr>
          <p:cNvSpPr/>
          <p:nvPr/>
        </p:nvSpPr>
        <p:spPr>
          <a:xfrm>
            <a:off x="876241" y="2418075"/>
            <a:ext cx="12847987" cy="7013696"/>
          </a:xfrm>
          <a:custGeom>
            <a:avLst/>
            <a:gdLst/>
            <a:ahLst/>
            <a:cxnLst/>
            <a:rect l="l" t="t" r="r" b="b"/>
            <a:pathLst>
              <a:path w="12847987" h="7013696">
                <a:moveTo>
                  <a:pt x="0" y="0"/>
                </a:moveTo>
                <a:lnTo>
                  <a:pt x="12847987" y="0"/>
                </a:lnTo>
                <a:lnTo>
                  <a:pt x="12847987" y="7013696"/>
                </a:lnTo>
                <a:lnTo>
                  <a:pt x="0" y="7013696"/>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a:off x="12650848" y="3754459"/>
            <a:ext cx="4039078" cy="4758011"/>
            <a:chOff x="1173530" y="609549"/>
            <a:chExt cx="5385437" cy="6344015"/>
          </a:xfrm>
        </p:grpSpPr>
        <p:sp>
          <p:nvSpPr>
            <p:cNvPr id="5" name="Freeform 5"/>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6" name="TextBox 6"/>
            <p:cNvSpPr txBox="1"/>
            <p:nvPr/>
          </p:nvSpPr>
          <p:spPr>
            <a:xfrm rot="20003575">
              <a:off x="3951534" y="5618583"/>
              <a:ext cx="2607433"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descr="שטר של 200 ש&quot;ח"/>
          <p:cNvGrpSpPr/>
          <p:nvPr/>
        </p:nvGrpSpPr>
        <p:grpSpPr>
          <a:xfrm>
            <a:off x="5386307" y="1136537"/>
            <a:ext cx="7954413" cy="3579485"/>
            <a:chOff x="0" y="0"/>
            <a:chExt cx="10605884" cy="4772647"/>
          </a:xfrm>
        </p:grpSpPr>
        <p:sp>
          <p:nvSpPr>
            <p:cNvPr id="4" name="Freeform 4"/>
            <p:cNvSpPr/>
            <p:nvPr/>
          </p:nvSpPr>
          <p:spPr>
            <a:xfrm>
              <a:off x="0" y="0"/>
              <a:ext cx="10605897" cy="4772660"/>
            </a:xfrm>
            <a:custGeom>
              <a:avLst/>
              <a:gdLst/>
              <a:ahLst/>
              <a:cxnLst/>
              <a:rect l="l" t="t" r="r" b="b"/>
              <a:pathLst>
                <a:path w="10605897" h="4772660">
                  <a:moveTo>
                    <a:pt x="0" y="0"/>
                  </a:moveTo>
                  <a:lnTo>
                    <a:pt x="10605897" y="0"/>
                  </a:lnTo>
                  <a:lnTo>
                    <a:pt x="10605897" y="4772660"/>
                  </a:lnTo>
                  <a:lnTo>
                    <a:pt x="0" y="4772660"/>
                  </a:lnTo>
                  <a:lnTo>
                    <a:pt x="0" y="0"/>
                  </a:lnTo>
                  <a:close/>
                </a:path>
              </a:pathLst>
            </a:custGeom>
            <a:blipFill>
              <a:blip r:embed="rId3"/>
              <a:stretch>
                <a:fillRect l="-86" r="-86"/>
              </a:stretch>
            </a:blipFill>
          </p:spPr>
          <p:txBody>
            <a:bodyPr/>
            <a:lstStyle/>
            <a:p>
              <a:endParaRPr lang="he-IL" dirty="0">
                <a:latin typeface="Arial" panose="020B0604020202020204" pitchFamily="34" charset="0"/>
              </a:endParaRPr>
            </a:p>
          </p:txBody>
        </p:sp>
      </p:grpSp>
      <p:sp>
        <p:nvSpPr>
          <p:cNvPr id="5" name="Freeform 5">
            <a:extLst>
              <a:ext uri="{C183D7F6-B498-43B3-948B-1728B52AA6E4}">
                <adec:decorative xmlns:adec="http://schemas.microsoft.com/office/drawing/2017/decorative" val="1"/>
              </a:ext>
            </a:extLst>
          </p:cNvPr>
          <p:cNvSpPr/>
          <p:nvPr/>
        </p:nvSpPr>
        <p:spPr>
          <a:xfrm>
            <a:off x="6169357" y="2926280"/>
            <a:ext cx="3741425" cy="1809914"/>
          </a:xfrm>
          <a:custGeom>
            <a:avLst/>
            <a:gdLst/>
            <a:ahLst/>
            <a:cxnLst/>
            <a:rect l="l" t="t" r="r" b="b"/>
            <a:pathLst>
              <a:path w="3741425" h="1809914">
                <a:moveTo>
                  <a:pt x="0" y="0"/>
                </a:moveTo>
                <a:lnTo>
                  <a:pt x="3741425" y="0"/>
                </a:lnTo>
                <a:lnTo>
                  <a:pt x="3741425" y="1809914"/>
                </a:lnTo>
                <a:lnTo>
                  <a:pt x="0" y="18099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6" name="Freeform 6">
            <a:extLst>
              <a:ext uri="{C183D7F6-B498-43B3-948B-1728B52AA6E4}">
                <adec:decorative xmlns:adec="http://schemas.microsoft.com/office/drawing/2017/decorative" val="1"/>
              </a:ext>
            </a:extLst>
          </p:cNvPr>
          <p:cNvSpPr/>
          <p:nvPr/>
        </p:nvSpPr>
        <p:spPr>
          <a:xfrm rot="7948870">
            <a:off x="3339446" y="4094595"/>
            <a:ext cx="3899222" cy="1283199"/>
          </a:xfrm>
          <a:custGeom>
            <a:avLst/>
            <a:gdLst/>
            <a:ahLst/>
            <a:cxnLst/>
            <a:rect l="l" t="t" r="r" b="b"/>
            <a:pathLst>
              <a:path w="3899222" h="1283199">
                <a:moveTo>
                  <a:pt x="0" y="0"/>
                </a:moveTo>
                <a:lnTo>
                  <a:pt x="3899222" y="0"/>
                </a:lnTo>
                <a:lnTo>
                  <a:pt x="3899222" y="1283198"/>
                </a:lnTo>
                <a:lnTo>
                  <a:pt x="0" y="1283198"/>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he-IL" dirty="0">
              <a:latin typeface="Arial" panose="020B0604020202020204" pitchFamily="34" charset="0"/>
            </a:endParaRPr>
          </a:p>
        </p:txBody>
      </p:sp>
      <p:sp>
        <p:nvSpPr>
          <p:cNvPr id="7" name="TextBox 7"/>
          <p:cNvSpPr txBox="1"/>
          <p:nvPr/>
        </p:nvSpPr>
        <p:spPr>
          <a:xfrm>
            <a:off x="1120425" y="6250102"/>
            <a:ext cx="6514207" cy="1666097"/>
          </a:xfrm>
          <a:prstGeom prst="rect">
            <a:avLst/>
          </a:prstGeom>
        </p:spPr>
        <p:txBody>
          <a:bodyPr lIns="0" tIns="0" rIns="0" bIns="0" rtlCol="0" anchor="t">
            <a:spAutoFit/>
          </a:bodyPr>
          <a:lstStyle/>
          <a:p>
            <a:pPr algn="ctr" rtl="1">
              <a:lnSpc>
                <a:spcPts val="67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ערך נומינלי (נקוב)</a:t>
            </a:r>
          </a:p>
          <a:p>
            <a:pPr algn="ctr" rtl="1">
              <a:lnSpc>
                <a:spcPts val="6719"/>
              </a:lnSpc>
              <a:spcBef>
                <a:spcPct val="0"/>
              </a:spcBef>
            </a:pPr>
            <a:r>
              <a:rPr lang="he-IL" sz="4800" dirty="0">
                <a:solidFill>
                  <a:srgbClr val="000000"/>
                </a:solidFill>
                <a:latin typeface="Calibri (MS)"/>
                <a:ea typeface="Calibri (MS)"/>
                <a:cs typeface="Calibri (MS)"/>
                <a:sym typeface="Calibri (MS)"/>
                <a:rtl/>
              </a:rPr>
              <a:t>מה הסכום שכתוב על השטר?</a:t>
            </a:r>
          </a:p>
        </p:txBody>
      </p:sp>
      <p:sp>
        <p:nvSpPr>
          <p:cNvPr id="9" name="TextBox 9"/>
          <p:cNvSpPr txBox="1"/>
          <p:nvPr/>
        </p:nvSpPr>
        <p:spPr>
          <a:xfrm>
            <a:off x="8935606" y="6250102"/>
            <a:ext cx="5815310" cy="1666097"/>
          </a:xfrm>
          <a:prstGeom prst="rect">
            <a:avLst/>
          </a:prstGeom>
        </p:spPr>
        <p:txBody>
          <a:bodyPr lIns="0" tIns="0" rIns="0" bIns="0" rtlCol="0" anchor="t">
            <a:spAutoFit/>
          </a:bodyPr>
          <a:lstStyle/>
          <a:p>
            <a:pPr algn="ctr" rtl="1">
              <a:lnSpc>
                <a:spcPts val="67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ערך ריאלי (כח קניה)</a:t>
            </a:r>
          </a:p>
          <a:p>
            <a:pPr algn="ctr" rtl="1">
              <a:lnSpc>
                <a:spcPts val="6719"/>
              </a:lnSpc>
              <a:spcBef>
                <a:spcPct val="0"/>
              </a:spcBef>
            </a:pPr>
            <a:r>
              <a:rPr lang="he-IL" sz="4800" dirty="0">
                <a:solidFill>
                  <a:srgbClr val="000000"/>
                </a:solidFill>
                <a:latin typeface="Calibri (MS)"/>
                <a:ea typeface="Calibri (MS)"/>
                <a:cs typeface="Calibri (MS)"/>
                <a:sym typeface="Calibri (MS)"/>
                <a:rtl/>
              </a:rPr>
              <a:t>מה ניתן לרכוש עם השטר?</a:t>
            </a:r>
          </a:p>
        </p:txBody>
      </p:sp>
      <p:sp>
        <p:nvSpPr>
          <p:cNvPr id="8" name="Freeform 8">
            <a:extLst>
              <a:ext uri="{C183D7F6-B498-43B3-948B-1728B52AA6E4}">
                <adec:decorative xmlns:adec="http://schemas.microsoft.com/office/drawing/2017/decorative" val="1"/>
              </a:ext>
            </a:extLst>
          </p:cNvPr>
          <p:cNvSpPr/>
          <p:nvPr/>
        </p:nvSpPr>
        <p:spPr>
          <a:xfrm rot="-7764178" flipH="1">
            <a:off x="8927709" y="4289680"/>
            <a:ext cx="3899222" cy="1283199"/>
          </a:xfrm>
          <a:custGeom>
            <a:avLst/>
            <a:gdLst/>
            <a:ahLst/>
            <a:cxnLst/>
            <a:rect l="l" t="t" r="r" b="b"/>
            <a:pathLst>
              <a:path w="3899222" h="1283199">
                <a:moveTo>
                  <a:pt x="3899222" y="0"/>
                </a:moveTo>
                <a:lnTo>
                  <a:pt x="0" y="0"/>
                </a:lnTo>
                <a:lnTo>
                  <a:pt x="0" y="1283198"/>
                </a:lnTo>
                <a:lnTo>
                  <a:pt x="3899222" y="1283198"/>
                </a:lnTo>
                <a:lnTo>
                  <a:pt x="3899222"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283635" y="4634798"/>
            <a:ext cx="5652202" cy="5652202"/>
            <a:chOff x="0" y="0"/>
            <a:chExt cx="7536269" cy="7536269"/>
          </a:xfrm>
        </p:grpSpPr>
        <p:sp>
          <p:nvSpPr>
            <p:cNvPr id="4" name="Freeform 4"/>
            <p:cNvSpPr/>
            <p:nvPr/>
          </p:nvSpPr>
          <p:spPr>
            <a:xfrm>
              <a:off x="0" y="0"/>
              <a:ext cx="7536307" cy="7536307"/>
            </a:xfrm>
            <a:custGeom>
              <a:avLst/>
              <a:gdLst/>
              <a:ahLst/>
              <a:cxnLst/>
              <a:rect l="l" t="t" r="r" b="b"/>
              <a:pathLst>
                <a:path w="7536307" h="7536307">
                  <a:moveTo>
                    <a:pt x="0" y="0"/>
                  </a:moveTo>
                  <a:lnTo>
                    <a:pt x="7536307" y="0"/>
                  </a:lnTo>
                  <a:lnTo>
                    <a:pt x="7536307" y="7536307"/>
                  </a:lnTo>
                  <a:lnTo>
                    <a:pt x="0" y="7536307"/>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grpSp>
        <p:nvGrpSpPr>
          <p:cNvPr id="5" name="Group 5">
            <a:extLst>
              <a:ext uri="{C183D7F6-B498-43B3-948B-1728B52AA6E4}">
                <adec:decorative xmlns:adec="http://schemas.microsoft.com/office/drawing/2017/decorative" val="1"/>
              </a:ext>
            </a:extLst>
          </p:cNvPr>
          <p:cNvGrpSpPr/>
          <p:nvPr/>
        </p:nvGrpSpPr>
        <p:grpSpPr>
          <a:xfrm>
            <a:off x="168535" y="5471331"/>
            <a:ext cx="4747841" cy="4747841"/>
            <a:chOff x="0" y="0"/>
            <a:chExt cx="6330455" cy="6330455"/>
          </a:xfrm>
        </p:grpSpPr>
        <p:sp>
          <p:nvSpPr>
            <p:cNvPr id="6" name="Freeform 6"/>
            <p:cNvSpPr/>
            <p:nvPr/>
          </p:nvSpPr>
          <p:spPr>
            <a:xfrm>
              <a:off x="0" y="0"/>
              <a:ext cx="6330442" cy="6330442"/>
            </a:xfrm>
            <a:custGeom>
              <a:avLst/>
              <a:gdLst/>
              <a:ahLst/>
              <a:cxnLst/>
              <a:rect l="l" t="t" r="r" b="b"/>
              <a:pathLst>
                <a:path w="6330442" h="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p:spPr>
          <p:txBody>
            <a:bodyPr/>
            <a:lstStyle/>
            <a:p>
              <a:endParaRPr lang="he-IL" dirty="0">
                <a:latin typeface="Arial" panose="020B0604020202020204" pitchFamily="34" charset="0"/>
              </a:endParaRPr>
            </a:p>
          </p:txBody>
        </p:sp>
      </p:grpSp>
      <p:sp>
        <p:nvSpPr>
          <p:cNvPr id="7" name="TextBox 7"/>
          <p:cNvSpPr txBox="1">
            <a:spLocks noGrp="1"/>
          </p:cNvSpPr>
          <p:nvPr>
            <p:ph type="title" idx="4294967295"/>
          </p:nvPr>
        </p:nvSpPr>
        <p:spPr>
          <a:xfrm>
            <a:off x="1331966" y="147952"/>
            <a:ext cx="14930285" cy="1268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עיקרי חוק המזומן- מה נכון?</a:t>
            </a:r>
          </a:p>
        </p:txBody>
      </p:sp>
      <p:sp>
        <p:nvSpPr>
          <p:cNvPr id="8" name="TextBox 8"/>
          <p:cNvSpPr txBox="1"/>
          <p:nvPr/>
        </p:nvSpPr>
        <p:spPr>
          <a:xfrm>
            <a:off x="2329015" y="1497187"/>
            <a:ext cx="14930285" cy="6235065"/>
          </a:xfrm>
          <a:prstGeom prst="rect">
            <a:avLst/>
          </a:prstGeom>
        </p:spPr>
        <p:txBody>
          <a:bodyPr lIns="0" tIns="0" rIns="0" bIns="0" rtlCol="0" anchor="t">
            <a:spAutoFit/>
          </a:bodyPr>
          <a:lstStyle/>
          <a:p>
            <a:pPr algn="just" rtl="1">
              <a:lnSpc>
                <a:spcPts val="135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א. </a:t>
            </a:r>
            <a:r>
              <a:rPr lang="he-IL" sz="4800" dirty="0">
                <a:solidFill>
                  <a:srgbClr val="000000"/>
                </a:solidFill>
                <a:latin typeface="Calibri (MS)"/>
                <a:ea typeface="Calibri (MS)"/>
                <a:cs typeface="Calibri (MS)"/>
                <a:sym typeface="Calibri (MS)"/>
                <a:rtl/>
              </a:rPr>
              <a:t>לא ניתן למשוך מעל </a:t>
            </a:r>
            <a:r>
              <a:rPr lang="en-US" sz="4800" dirty="0">
                <a:solidFill>
                  <a:srgbClr val="000000"/>
                </a:solidFill>
                <a:latin typeface="Calibri (MS)"/>
                <a:ea typeface="Calibri (MS)"/>
                <a:cs typeface="Calibri (MS)"/>
                <a:sym typeface="Calibri (MS)"/>
              </a:rPr>
              <a:t>10,000</a:t>
            </a:r>
            <a:r>
              <a:rPr lang="he-IL" sz="4800" dirty="0">
                <a:solidFill>
                  <a:srgbClr val="000000"/>
                </a:solidFill>
                <a:latin typeface="Calibri (MS)"/>
                <a:ea typeface="Calibri (MS)"/>
                <a:cs typeface="Calibri (MS)"/>
                <a:sym typeface="Calibri (MS)"/>
                <a:rtl/>
              </a:rPr>
              <a:t> ₪ מכספומט</a:t>
            </a:r>
          </a:p>
          <a:p>
            <a:pPr algn="just"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ב. </a:t>
            </a:r>
            <a:r>
              <a:rPr lang="he-IL" sz="4800" dirty="0">
                <a:solidFill>
                  <a:srgbClr val="000000"/>
                </a:solidFill>
                <a:latin typeface="Calibri (MS)"/>
                <a:ea typeface="Calibri (MS)"/>
                <a:cs typeface="Calibri (MS)"/>
                <a:sym typeface="Calibri (MS)"/>
                <a:rtl/>
              </a:rPr>
              <a:t>חוק המגביל תשלום מזומן מעל </a:t>
            </a:r>
            <a:r>
              <a:rPr lang="en-US" sz="4800" dirty="0">
                <a:solidFill>
                  <a:srgbClr val="000000"/>
                </a:solidFill>
                <a:latin typeface="Calibri (MS)"/>
                <a:ea typeface="Calibri (MS)"/>
                <a:cs typeface="Calibri (MS)"/>
                <a:sym typeface="Calibri (MS)"/>
              </a:rPr>
              <a:t>10,000</a:t>
            </a:r>
            <a:r>
              <a:rPr lang="ar-EG" sz="4800" dirty="0">
                <a:solidFill>
                  <a:srgbClr val="000000"/>
                </a:solidFill>
                <a:latin typeface="Calibri (MS)"/>
                <a:ea typeface="Calibri (MS)"/>
                <a:cs typeface="Calibri (MS)"/>
                <a:sym typeface="Calibri (MS)"/>
                <a:rtl/>
              </a:rPr>
              <a:t> ₪.</a:t>
            </a:r>
          </a:p>
          <a:p>
            <a:pPr algn="just"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ג. </a:t>
            </a:r>
            <a:r>
              <a:rPr lang="he-IL" sz="4800" dirty="0">
                <a:solidFill>
                  <a:srgbClr val="000000"/>
                </a:solidFill>
                <a:latin typeface="Calibri (MS)"/>
                <a:ea typeface="Calibri (MS)"/>
                <a:cs typeface="Calibri (MS)"/>
                <a:sym typeface="Calibri (MS)"/>
                <a:rtl/>
              </a:rPr>
              <a:t>חוק המאפשר תשלום מזומן עד </a:t>
            </a:r>
            <a:r>
              <a:rPr lang="en-US" sz="4800" dirty="0">
                <a:solidFill>
                  <a:srgbClr val="000000"/>
                </a:solidFill>
                <a:latin typeface="Calibri (MS)"/>
                <a:ea typeface="Calibri (MS)"/>
                <a:cs typeface="Calibri (MS)"/>
                <a:sym typeface="Calibri (MS)"/>
              </a:rPr>
              <a:t>6,000</a:t>
            </a:r>
            <a:r>
              <a:rPr lang="he-IL" sz="4800" dirty="0">
                <a:solidFill>
                  <a:srgbClr val="000000"/>
                </a:solidFill>
                <a:latin typeface="Calibri (MS)"/>
                <a:ea typeface="Calibri (MS)"/>
                <a:cs typeface="Calibri (MS)"/>
                <a:sym typeface="Calibri (MS)"/>
                <a:rtl/>
              </a:rPr>
              <a:t> ₪ בלבד.</a:t>
            </a:r>
          </a:p>
          <a:p>
            <a:pPr algn="just"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ד. </a:t>
            </a:r>
            <a:r>
              <a:rPr lang="he-IL" sz="4800" dirty="0">
                <a:solidFill>
                  <a:srgbClr val="000000"/>
                </a:solidFill>
                <a:latin typeface="Calibri (MS)"/>
                <a:ea typeface="Calibri (MS)"/>
                <a:cs typeface="Calibri (MS)"/>
                <a:sym typeface="Calibri (MS)"/>
                <a:rtl/>
              </a:rPr>
              <a:t>כל התשובות אינן נכונות</a:t>
            </a:r>
          </a:p>
        </p:txBody>
      </p:sp>
      <p:sp>
        <p:nvSpPr>
          <p:cNvPr id="11" name="Freeform 11" descr="התשובה היא ג"/>
          <p:cNvSpPr/>
          <p:nvPr/>
        </p:nvSpPr>
        <p:spPr>
          <a:xfrm>
            <a:off x="4421068" y="5010007"/>
            <a:ext cx="13297281" cy="1758506"/>
          </a:xfrm>
          <a:custGeom>
            <a:avLst/>
            <a:gdLst/>
            <a:ahLst/>
            <a:cxnLst/>
            <a:rect l="l" t="t" r="r" b="b"/>
            <a:pathLst>
              <a:path w="17729708" h="2344674">
                <a:moveTo>
                  <a:pt x="57150" y="0"/>
                </a:moveTo>
                <a:lnTo>
                  <a:pt x="17672558" y="0"/>
                </a:lnTo>
                <a:cubicBezTo>
                  <a:pt x="17704181" y="0"/>
                  <a:pt x="17729708" y="25527"/>
                  <a:pt x="17729708" y="57150"/>
                </a:cubicBezTo>
                <a:lnTo>
                  <a:pt x="17729708" y="2287524"/>
                </a:lnTo>
                <a:cubicBezTo>
                  <a:pt x="17729708" y="2319147"/>
                  <a:pt x="17704181" y="2344674"/>
                  <a:pt x="17672558" y="2344674"/>
                </a:cubicBezTo>
                <a:lnTo>
                  <a:pt x="57150" y="2344674"/>
                </a:lnTo>
                <a:cubicBezTo>
                  <a:pt x="25527" y="2344674"/>
                  <a:pt x="0" y="2319147"/>
                  <a:pt x="0" y="2287524"/>
                </a:cubicBezTo>
                <a:lnTo>
                  <a:pt x="0" y="57150"/>
                </a:lnTo>
                <a:cubicBezTo>
                  <a:pt x="0" y="25527"/>
                  <a:pt x="25527" y="0"/>
                  <a:pt x="57150" y="0"/>
                </a:cubicBezTo>
                <a:moveTo>
                  <a:pt x="57150" y="114300"/>
                </a:moveTo>
                <a:lnTo>
                  <a:pt x="57150" y="57150"/>
                </a:lnTo>
                <a:lnTo>
                  <a:pt x="114300" y="57150"/>
                </a:lnTo>
                <a:lnTo>
                  <a:pt x="114300" y="2287524"/>
                </a:lnTo>
                <a:lnTo>
                  <a:pt x="57150" y="2287524"/>
                </a:lnTo>
                <a:lnTo>
                  <a:pt x="57150" y="2230374"/>
                </a:lnTo>
                <a:lnTo>
                  <a:pt x="17672558" y="2230374"/>
                </a:lnTo>
                <a:lnTo>
                  <a:pt x="17672558" y="2287524"/>
                </a:lnTo>
                <a:lnTo>
                  <a:pt x="17615408" y="2287524"/>
                </a:lnTo>
                <a:lnTo>
                  <a:pt x="17615408" y="57150"/>
                </a:lnTo>
                <a:lnTo>
                  <a:pt x="17672558" y="57150"/>
                </a:lnTo>
                <a:lnTo>
                  <a:pt x="17672558" y="114300"/>
                </a:lnTo>
                <a:lnTo>
                  <a:pt x="57150" y="114300"/>
                </a:lnTo>
                <a:close/>
              </a:path>
            </a:pathLst>
          </a:custGeom>
          <a:solidFill>
            <a:srgbClr val="000000"/>
          </a:solidFill>
        </p:spPr>
        <p:txBody>
          <a:bodyPr/>
          <a:lstStyle/>
          <a:p>
            <a:endParaRPr lang="he-IL" dirty="0">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עיקרי חוק המזומן</a:t>
            </a:r>
          </a:p>
        </p:txBody>
      </p:sp>
      <p:grpSp>
        <p:nvGrpSpPr>
          <p:cNvPr id="3" name="Group 3" descr="לחצט כאן לצפיה בסרטון">
            <a:extLst>
              <a:ext uri="{C183D7F6-B498-43B3-948B-1728B52AA6E4}">
                <adec:decorative xmlns:adec="http://schemas.microsoft.com/office/drawing/2017/decorative" val="0"/>
              </a:ext>
            </a:extLst>
          </p:cNvPr>
          <p:cNvGrpSpPr/>
          <p:nvPr/>
        </p:nvGrpSpPr>
        <p:grpSpPr>
          <a:xfrm>
            <a:off x="3930930" y="-264221"/>
            <a:ext cx="10426106" cy="10426106"/>
            <a:chOff x="0" y="0"/>
            <a:chExt cx="7536269" cy="7536269"/>
          </a:xfrm>
        </p:grpSpPr>
        <p:sp>
          <p:nvSpPr>
            <p:cNvPr id="4" name="Freeform 4">
              <a:hlinkClick r:id="rId3" tooltip="https://youtu.be/mdD60yN-gWs"/>
            </p:cNvPr>
            <p:cNvSpPr/>
            <p:nvPr/>
          </p:nvSpPr>
          <p:spPr>
            <a:xfrm>
              <a:off x="0" y="0"/>
              <a:ext cx="7536307" cy="7536307"/>
            </a:xfrm>
            <a:custGeom>
              <a:avLst/>
              <a:gdLst/>
              <a:ahLst/>
              <a:cxnLst/>
              <a:rect l="l" t="t" r="r" b="b"/>
              <a:pathLst>
                <a:path w="7536307" h="7536307">
                  <a:moveTo>
                    <a:pt x="0" y="0"/>
                  </a:moveTo>
                  <a:lnTo>
                    <a:pt x="7536307" y="0"/>
                  </a:lnTo>
                  <a:lnTo>
                    <a:pt x="7536307" y="7536307"/>
                  </a:lnTo>
                  <a:lnTo>
                    <a:pt x="0" y="7536307"/>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grpSp>
      <p:grpSp>
        <p:nvGrpSpPr>
          <p:cNvPr id="5" name="Group 5">
            <a:extLst>
              <a:ext uri="{C183D7F6-B498-43B3-948B-1728B52AA6E4}">
                <adec:decorative xmlns:adec="http://schemas.microsoft.com/office/drawing/2017/decorative" val="1"/>
              </a:ext>
            </a:extLst>
          </p:cNvPr>
          <p:cNvGrpSpPr/>
          <p:nvPr/>
        </p:nvGrpSpPr>
        <p:grpSpPr>
          <a:xfrm>
            <a:off x="4765026" y="1403972"/>
            <a:ext cx="8757913" cy="8757913"/>
            <a:chOff x="0" y="0"/>
            <a:chExt cx="6330455" cy="6330455"/>
          </a:xfrm>
        </p:grpSpPr>
        <p:sp>
          <p:nvSpPr>
            <p:cNvPr id="6" name="Freeform 6">
              <a:hlinkClick r:id="rId3" tooltip="https://youtu.be/mdD60yN-gWs"/>
            </p:cNvPr>
            <p:cNvSpPr/>
            <p:nvPr/>
          </p:nvSpPr>
          <p:spPr>
            <a:xfrm>
              <a:off x="0" y="0"/>
              <a:ext cx="6330442" cy="6330442"/>
            </a:xfrm>
            <a:custGeom>
              <a:avLst/>
              <a:gdLst/>
              <a:ahLst/>
              <a:cxnLst/>
              <a:rect l="l" t="t" r="r" b="b"/>
              <a:pathLst>
                <a:path w="6330442" h="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p:spPr>
          <p:txBody>
            <a:bodyPr/>
            <a:lstStyle/>
            <a:p>
              <a:endParaRPr lang="he-IL" dirty="0">
                <a:latin typeface="Arial" panose="020B0604020202020204" pitchFamily="34" charset="0"/>
              </a:endParaRPr>
            </a:p>
          </p:txBody>
        </p:sp>
      </p:grpSp>
      <p:grpSp>
        <p:nvGrpSpPr>
          <p:cNvPr id="8" name="Group 8">
            <a:extLst>
              <a:ext uri="{C183D7F6-B498-43B3-948B-1728B52AA6E4}">
                <adec:decorative xmlns:adec="http://schemas.microsoft.com/office/drawing/2017/decorative" val="1"/>
              </a:ext>
            </a:extLst>
          </p:cNvPr>
          <p:cNvGrpSpPr/>
          <p:nvPr/>
        </p:nvGrpSpPr>
        <p:grpSpPr>
          <a:xfrm>
            <a:off x="12387625" y="4304834"/>
            <a:ext cx="3992697" cy="4758011"/>
            <a:chOff x="1173530" y="609549"/>
            <a:chExt cx="5323596" cy="6344015"/>
          </a:xfrm>
        </p:grpSpPr>
        <p:sp>
          <p:nvSpPr>
            <p:cNvPr id="9" name="Freeform 9"/>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10" name="TextBox 10"/>
            <p:cNvSpPr txBox="1"/>
            <p:nvPr/>
          </p:nvSpPr>
          <p:spPr>
            <a:xfrm rot="20003575">
              <a:off x="3895602" y="5589841"/>
              <a:ext cx="2601524"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עיקרי חוק המזומן</a:t>
            </a:r>
          </a:p>
        </p:txBody>
      </p:sp>
      <p:sp>
        <p:nvSpPr>
          <p:cNvPr id="3" name="TextBox 3"/>
          <p:cNvSpPr txBox="1"/>
          <p:nvPr/>
        </p:nvSpPr>
        <p:spPr>
          <a:xfrm>
            <a:off x="-1315367" y="1842220"/>
            <a:ext cx="19362420" cy="7511415"/>
          </a:xfrm>
          <a:prstGeom prst="rect">
            <a:avLst/>
          </a:prstGeom>
        </p:spPr>
        <p:txBody>
          <a:bodyPr lIns="0" tIns="0" rIns="0" bIns="0" rtlCol="0" anchor="t">
            <a:spAutoFit/>
          </a:bodyPr>
          <a:lstStyle/>
          <a:p>
            <a:pPr marL="760095" lvl="1" indent="-380048" algn="just" rtl="1">
              <a:lnSpc>
                <a:spcPts val="10500"/>
              </a:lnSpc>
              <a:buFont typeface="Arial"/>
              <a:buChar char="•"/>
            </a:pPr>
            <a:r>
              <a:rPr lang="he-IL" sz="4200" b="1" dirty="0">
                <a:solidFill>
                  <a:srgbClr val="000000"/>
                </a:solidFill>
                <a:latin typeface="Arial" panose="020B0604020202020204" pitchFamily="34" charset="0"/>
                <a:ea typeface="Calibri (MS) Bold"/>
                <a:cs typeface="Arial" panose="020B0604020202020204" pitchFamily="34" charset="0"/>
                <a:sym typeface="Calibri (MS) Bold"/>
                <a:rtl/>
              </a:rPr>
              <a:t>תשלום לעסק:</a:t>
            </a:r>
            <a:r>
              <a:rPr lang="ar-EG" sz="42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he-IL" sz="4200" dirty="0">
                <a:solidFill>
                  <a:srgbClr val="000000"/>
                </a:solidFill>
                <a:latin typeface="Calibri (MS)"/>
                <a:ea typeface="Calibri (MS)"/>
                <a:cs typeface="Calibri (MS)"/>
                <a:sym typeface="Calibri (MS)"/>
                <a:rtl/>
              </a:rPr>
              <a:t>עד </a:t>
            </a:r>
            <a:r>
              <a:rPr lang="en-US" sz="4200" dirty="0">
                <a:solidFill>
                  <a:srgbClr val="000000"/>
                </a:solidFill>
                <a:latin typeface="Calibri (MS)"/>
                <a:ea typeface="Calibri (MS)"/>
                <a:cs typeface="Calibri (MS)"/>
                <a:sym typeface="Calibri (MS)"/>
              </a:rPr>
              <a:t>6,000</a:t>
            </a:r>
            <a:r>
              <a:rPr lang="ar-EG" sz="4200" dirty="0">
                <a:solidFill>
                  <a:srgbClr val="000000"/>
                </a:solidFill>
                <a:latin typeface="Calibri (MS)"/>
                <a:ea typeface="Calibri (MS)"/>
                <a:cs typeface="Calibri (MS)"/>
                <a:sym typeface="Calibri (MS)"/>
                <a:rtl/>
              </a:rPr>
              <a:t> ₪ </a:t>
            </a:r>
            <a:r>
              <a:rPr lang="he-IL" sz="4200" dirty="0">
                <a:solidFill>
                  <a:srgbClr val="FF0000"/>
                </a:solidFill>
                <a:latin typeface="Calibri (MS)"/>
                <a:ea typeface="Calibri (MS)"/>
                <a:cs typeface="Calibri (MS)"/>
                <a:sym typeface="Calibri (MS)"/>
                <a:rtl/>
              </a:rPr>
              <a:t>מזומן</a:t>
            </a:r>
            <a:r>
              <a:rPr lang="he-IL" sz="4200" dirty="0">
                <a:solidFill>
                  <a:srgbClr val="000000"/>
                </a:solidFill>
                <a:latin typeface="Calibri (MS)"/>
                <a:ea typeface="Calibri (MS)"/>
                <a:cs typeface="Calibri (MS)"/>
                <a:sym typeface="Calibri (MS)"/>
                <a:rtl/>
              </a:rPr>
              <a:t> לעסקה או עד </a:t>
            </a:r>
            <a:r>
              <a:rPr lang="en-US" sz="4200" dirty="0">
                <a:solidFill>
                  <a:srgbClr val="000000"/>
                </a:solidFill>
                <a:latin typeface="Calibri (MS)"/>
                <a:ea typeface="Calibri (MS)"/>
                <a:cs typeface="Calibri (MS)"/>
                <a:sym typeface="Calibri (MS)"/>
              </a:rPr>
              <a:t>10%</a:t>
            </a:r>
            <a:r>
              <a:rPr lang="he-IL" sz="4200" dirty="0">
                <a:solidFill>
                  <a:srgbClr val="000000"/>
                </a:solidFill>
                <a:latin typeface="Calibri (MS)"/>
                <a:ea typeface="Calibri (MS)"/>
                <a:cs typeface="Calibri (MS)"/>
                <a:sym typeface="Calibri (MS)"/>
                <a:rtl/>
              </a:rPr>
              <a:t> מהעסקה (הנמוך ביניהם)</a:t>
            </a:r>
          </a:p>
          <a:p>
            <a:pPr marL="760095" lvl="1" indent="-380048" algn="just" rtl="1">
              <a:lnSpc>
                <a:spcPts val="10500"/>
              </a:lnSpc>
              <a:buFont typeface="Arial"/>
              <a:buChar char="•"/>
            </a:pPr>
            <a:r>
              <a:rPr lang="he-IL" sz="4200" b="1" dirty="0">
                <a:solidFill>
                  <a:srgbClr val="000000"/>
                </a:solidFill>
                <a:latin typeface="Arial" panose="020B0604020202020204" pitchFamily="34" charset="0"/>
                <a:ea typeface="Calibri (MS) Bold"/>
                <a:cs typeface="Arial" panose="020B0604020202020204" pitchFamily="34" charset="0"/>
                <a:sym typeface="Calibri (MS) Bold"/>
                <a:rtl/>
              </a:rPr>
              <a:t>תשלום בין פרטיים:</a:t>
            </a:r>
            <a:r>
              <a:rPr lang="ar-EG" sz="42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he-IL" sz="4200" dirty="0">
                <a:solidFill>
                  <a:srgbClr val="000000"/>
                </a:solidFill>
                <a:latin typeface="Calibri (MS)"/>
                <a:ea typeface="Calibri (MS)"/>
                <a:cs typeface="Calibri (MS)"/>
                <a:sym typeface="Calibri (MS)"/>
                <a:rtl/>
              </a:rPr>
              <a:t>עד </a:t>
            </a:r>
            <a:r>
              <a:rPr lang="en-US" sz="4200" dirty="0">
                <a:solidFill>
                  <a:srgbClr val="000000"/>
                </a:solidFill>
                <a:latin typeface="Calibri (MS)"/>
                <a:ea typeface="Calibri (MS)"/>
                <a:cs typeface="Calibri (MS)"/>
                <a:sym typeface="Calibri (MS)"/>
              </a:rPr>
              <a:t>15,000</a:t>
            </a:r>
            <a:r>
              <a:rPr lang="ar-EG" sz="4200" dirty="0">
                <a:solidFill>
                  <a:srgbClr val="000000"/>
                </a:solidFill>
                <a:latin typeface="Calibri (MS)"/>
                <a:ea typeface="Calibri (MS)"/>
                <a:cs typeface="Calibri (MS)"/>
                <a:sym typeface="Calibri (MS)"/>
                <a:rtl/>
              </a:rPr>
              <a:t> ₪ </a:t>
            </a:r>
            <a:r>
              <a:rPr lang="he-IL" sz="4200" dirty="0">
                <a:solidFill>
                  <a:srgbClr val="FF0000"/>
                </a:solidFill>
                <a:latin typeface="Calibri (MS)"/>
                <a:ea typeface="Calibri (MS)"/>
                <a:cs typeface="Calibri (MS)"/>
                <a:sym typeface="Calibri (MS)"/>
                <a:rtl/>
              </a:rPr>
              <a:t>מזומן</a:t>
            </a:r>
            <a:r>
              <a:rPr lang="he-IL" sz="4200" dirty="0">
                <a:solidFill>
                  <a:srgbClr val="000000"/>
                </a:solidFill>
                <a:latin typeface="Calibri (MS)"/>
                <a:ea typeface="Calibri (MS)"/>
                <a:cs typeface="Calibri (MS)"/>
                <a:sym typeface="Calibri (MS)"/>
                <a:rtl/>
              </a:rPr>
              <a:t> לעסקה או עד </a:t>
            </a:r>
            <a:r>
              <a:rPr lang="en-US" sz="4200" dirty="0">
                <a:solidFill>
                  <a:srgbClr val="000000"/>
                </a:solidFill>
                <a:latin typeface="Calibri (MS)"/>
                <a:ea typeface="Calibri (MS)"/>
                <a:cs typeface="Calibri (MS)"/>
                <a:sym typeface="Calibri (MS)"/>
              </a:rPr>
              <a:t>10%</a:t>
            </a:r>
            <a:r>
              <a:rPr lang="he-IL" sz="4200" dirty="0">
                <a:solidFill>
                  <a:srgbClr val="000000"/>
                </a:solidFill>
                <a:latin typeface="Calibri (MS)"/>
                <a:ea typeface="Calibri (MS)"/>
                <a:cs typeface="Calibri (MS)"/>
                <a:sym typeface="Calibri (MS)"/>
                <a:rtl/>
              </a:rPr>
              <a:t> (הנמוך ביניהם)</a:t>
            </a:r>
          </a:p>
          <a:p>
            <a:pPr marL="760095" lvl="1" indent="-380048" algn="just" rtl="1">
              <a:lnSpc>
                <a:spcPts val="5040"/>
              </a:lnSpc>
            </a:pPr>
            <a:r>
              <a:rPr lang="ar-EG" sz="4200" dirty="0">
                <a:solidFill>
                  <a:srgbClr val="000000"/>
                </a:solidFill>
                <a:latin typeface="Calibri (MS)"/>
                <a:ea typeface="Calibri (MS)"/>
                <a:cs typeface="Calibri (MS)"/>
                <a:sym typeface="Calibri (MS)"/>
                <a:rtl/>
              </a:rPr>
              <a:t> </a:t>
            </a:r>
          </a:p>
          <a:p>
            <a:pPr marL="814388" lvl="1" indent="-407194" algn="just" rtl="1">
              <a:lnSpc>
                <a:spcPts val="8100"/>
              </a:lnSpc>
            </a:pPr>
            <a:endParaRPr lang="ar-EG" sz="4200" dirty="0">
              <a:solidFill>
                <a:srgbClr val="000000"/>
              </a:solidFill>
              <a:latin typeface="Calibri (MS)"/>
              <a:ea typeface="Calibri (MS)"/>
              <a:cs typeface="Calibri (MS)"/>
              <a:sym typeface="Calibri (MS)"/>
              <a:rtl/>
            </a:endParaRPr>
          </a:p>
          <a:p>
            <a:pPr marL="814388" lvl="1" indent="-407194" algn="just" rtl="1">
              <a:lnSpc>
                <a:spcPts val="8100"/>
              </a:lnSpc>
            </a:pPr>
            <a:r>
              <a:rPr lang="he-IL" sz="4500" dirty="0">
                <a:solidFill>
                  <a:srgbClr val="000000"/>
                </a:solidFill>
                <a:latin typeface="Calibri (MS)"/>
                <a:ea typeface="Calibri (MS)"/>
                <a:cs typeface="Calibri (MS)"/>
                <a:sym typeface="Calibri (MS)"/>
                <a:rtl/>
              </a:rPr>
              <a:t>*יתרת התשלום אפשרית בכל אמצעי תשלום, פרט למזומן, </a:t>
            </a:r>
          </a:p>
          <a:p>
            <a:pPr marL="814388" lvl="1" indent="-407194" algn="just" rtl="1">
              <a:lnSpc>
                <a:spcPts val="8100"/>
              </a:lnSpc>
            </a:pPr>
            <a:r>
              <a:rPr lang="he-IL" sz="4500" dirty="0">
                <a:solidFill>
                  <a:srgbClr val="000000"/>
                </a:solidFill>
                <a:latin typeface="Calibri (MS)"/>
                <a:ea typeface="Calibri (MS)"/>
                <a:cs typeface="Calibri (MS)"/>
                <a:sym typeface="Calibri (MS)"/>
                <a:rtl/>
              </a:rPr>
              <a:t>על מנת למנוע "</a:t>
            </a: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הון שחור</a:t>
            </a:r>
            <a:r>
              <a:rPr lang="ar-EG" sz="4500" dirty="0">
                <a:solidFill>
                  <a:srgbClr val="000000"/>
                </a:solidFill>
                <a:latin typeface="Calibri (MS)"/>
                <a:ea typeface="Calibri (MS)"/>
                <a:cs typeface="Calibri (MS)"/>
                <a:sym typeface="Calibri (MS)"/>
                <a:rtl/>
              </a:rPr>
              <a:t>".</a:t>
            </a:r>
          </a:p>
          <a:p>
            <a:pPr marL="814388" lvl="1" indent="-407194" algn="just" rtl="1">
              <a:lnSpc>
                <a:spcPts val="8100"/>
              </a:lnSpc>
            </a:pPr>
            <a:r>
              <a:rPr lang="he-IL" sz="4500" dirty="0">
                <a:solidFill>
                  <a:srgbClr val="000000"/>
                </a:solidFill>
                <a:latin typeface="Calibri (MS)"/>
                <a:ea typeface="Calibri (MS)"/>
                <a:cs typeface="Calibri (MS)"/>
                <a:sym typeface="Calibri (MS)"/>
                <a:rtl/>
              </a:rPr>
              <a:t>**רכב: פרטיים עד </a:t>
            </a:r>
            <a:r>
              <a:rPr lang="en-US" sz="4500" dirty="0">
                <a:solidFill>
                  <a:srgbClr val="000000"/>
                </a:solidFill>
                <a:latin typeface="Calibri (MS)"/>
                <a:ea typeface="Calibri (MS)"/>
                <a:cs typeface="Calibri (MS)"/>
                <a:sym typeface="Calibri (MS)"/>
              </a:rPr>
              <a:t>50,000</a:t>
            </a:r>
            <a:r>
              <a:rPr lang="he-IL" sz="4500" dirty="0">
                <a:solidFill>
                  <a:srgbClr val="000000"/>
                </a:solidFill>
                <a:latin typeface="Calibri (MS)"/>
                <a:ea typeface="Calibri (MS)"/>
                <a:cs typeface="Calibri (MS)"/>
                <a:sym typeface="Calibri (MS)"/>
                <a:rtl/>
              </a:rPr>
              <a:t> ₪, עסק- עד </a:t>
            </a:r>
            <a:r>
              <a:rPr lang="en-US" sz="4500" dirty="0">
                <a:solidFill>
                  <a:srgbClr val="000000"/>
                </a:solidFill>
                <a:latin typeface="Calibri (MS)"/>
                <a:ea typeface="Calibri (MS)"/>
                <a:cs typeface="Calibri (MS)"/>
                <a:sym typeface="Calibri (MS)"/>
              </a:rPr>
              <a:t>11,000</a:t>
            </a:r>
            <a:r>
              <a:rPr lang="ar-EG" sz="4500" dirty="0">
                <a:solidFill>
                  <a:srgbClr val="000000"/>
                </a:solidFill>
                <a:latin typeface="Calibri (MS)"/>
                <a:ea typeface="Calibri (MS)"/>
                <a:cs typeface="Calibri (MS)"/>
                <a:sym typeface="Calibri (MS)"/>
                <a:rtl/>
              </a:rPr>
              <a:t> ₪/ </a:t>
            </a:r>
            <a:r>
              <a:rPr lang="en-US" sz="4500" dirty="0">
                <a:solidFill>
                  <a:srgbClr val="000000"/>
                </a:solidFill>
                <a:latin typeface="Calibri (MS)"/>
                <a:ea typeface="Calibri (MS)"/>
                <a:cs typeface="Calibri (MS)"/>
                <a:sym typeface="Calibri (MS)"/>
              </a:rPr>
              <a:t>10%</a:t>
            </a:r>
            <a:r>
              <a:rPr lang="ar-EG" sz="4500" dirty="0">
                <a:solidFill>
                  <a:srgbClr val="000000"/>
                </a:solidFill>
                <a:latin typeface="Calibri (MS)"/>
                <a:ea typeface="Calibri (MS)"/>
                <a:cs typeface="Calibri (MS)"/>
                <a:sym typeface="Calibri (MS)"/>
                <a:rtl/>
              </a:rPr>
              <a:t>.</a:t>
            </a:r>
          </a:p>
        </p:txBody>
      </p:sp>
      <p:grpSp>
        <p:nvGrpSpPr>
          <p:cNvPr id="5" name="Group 5">
            <a:extLst>
              <a:ext uri="{C183D7F6-B498-43B3-948B-1728B52AA6E4}">
                <adec:decorative xmlns:adec="http://schemas.microsoft.com/office/drawing/2017/decorative" val="1"/>
              </a:ext>
            </a:extLst>
          </p:cNvPr>
          <p:cNvGrpSpPr/>
          <p:nvPr/>
        </p:nvGrpSpPr>
        <p:grpSpPr>
          <a:xfrm>
            <a:off x="-283635" y="4634798"/>
            <a:ext cx="5652202" cy="5652202"/>
            <a:chOff x="0" y="0"/>
            <a:chExt cx="7536269" cy="7536269"/>
          </a:xfrm>
        </p:grpSpPr>
        <p:sp>
          <p:nvSpPr>
            <p:cNvPr id="6" name="Freeform 6"/>
            <p:cNvSpPr/>
            <p:nvPr/>
          </p:nvSpPr>
          <p:spPr>
            <a:xfrm>
              <a:off x="0" y="0"/>
              <a:ext cx="7536307" cy="7536307"/>
            </a:xfrm>
            <a:custGeom>
              <a:avLst/>
              <a:gdLst/>
              <a:ahLst/>
              <a:cxnLst/>
              <a:rect l="l" t="t" r="r" b="b"/>
              <a:pathLst>
                <a:path w="7536307" h="7536307">
                  <a:moveTo>
                    <a:pt x="0" y="0"/>
                  </a:moveTo>
                  <a:lnTo>
                    <a:pt x="7536307" y="0"/>
                  </a:lnTo>
                  <a:lnTo>
                    <a:pt x="7536307" y="7536307"/>
                  </a:lnTo>
                  <a:lnTo>
                    <a:pt x="0" y="7536307"/>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grpSp>
        <p:nvGrpSpPr>
          <p:cNvPr id="7" name="Group 7">
            <a:extLst>
              <a:ext uri="{C183D7F6-B498-43B3-948B-1728B52AA6E4}">
                <adec:decorative xmlns:adec="http://schemas.microsoft.com/office/drawing/2017/decorative" val="1"/>
              </a:ext>
            </a:extLst>
          </p:cNvPr>
          <p:cNvGrpSpPr/>
          <p:nvPr/>
        </p:nvGrpSpPr>
        <p:grpSpPr>
          <a:xfrm>
            <a:off x="168535" y="5471331"/>
            <a:ext cx="4747841" cy="4747841"/>
            <a:chOff x="0" y="0"/>
            <a:chExt cx="6330455" cy="6330455"/>
          </a:xfrm>
        </p:grpSpPr>
        <p:sp>
          <p:nvSpPr>
            <p:cNvPr id="8" name="Freeform 8"/>
            <p:cNvSpPr/>
            <p:nvPr/>
          </p:nvSpPr>
          <p:spPr>
            <a:xfrm>
              <a:off x="0" y="0"/>
              <a:ext cx="6330442" cy="6330442"/>
            </a:xfrm>
            <a:custGeom>
              <a:avLst/>
              <a:gdLst/>
              <a:ahLst/>
              <a:cxnLst/>
              <a:rect l="l" t="t" r="r" b="b"/>
              <a:pathLst>
                <a:path w="6330442" h="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p:spPr>
          <p:txBody>
            <a:bodyPr/>
            <a:lstStyle/>
            <a:p>
              <a:endParaRPr lang="he-IL" dirty="0">
                <a:latin typeface="Arial" panose="020B0604020202020204" pitchFamily="34" charset="0"/>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עיקרי חוק המזומן</a:t>
            </a:r>
          </a:p>
        </p:txBody>
      </p:sp>
      <p:sp>
        <p:nvSpPr>
          <p:cNvPr id="9" name="Freeform 9" descr="מקרר"/>
          <p:cNvSpPr/>
          <p:nvPr/>
        </p:nvSpPr>
        <p:spPr>
          <a:xfrm>
            <a:off x="6048527" y="370199"/>
            <a:ext cx="4747831" cy="9546621"/>
          </a:xfrm>
          <a:custGeom>
            <a:avLst/>
            <a:gdLst/>
            <a:ahLst/>
            <a:cxnLst/>
            <a:rect l="l" t="t" r="r" b="b"/>
            <a:pathLst>
              <a:path w="6330442" h="12728829">
                <a:moveTo>
                  <a:pt x="0" y="0"/>
                </a:moveTo>
                <a:lnTo>
                  <a:pt x="6330442" y="0"/>
                </a:lnTo>
                <a:lnTo>
                  <a:pt x="6330442" y="12728829"/>
                </a:lnTo>
                <a:lnTo>
                  <a:pt x="0" y="12728829"/>
                </a:lnTo>
                <a:lnTo>
                  <a:pt x="0" y="0"/>
                </a:lnTo>
                <a:close/>
              </a:path>
            </a:pathLst>
          </a:custGeom>
          <a:blipFill>
            <a:blip r:embed="rId3"/>
            <a:stretch>
              <a:fillRect l="-217848" t="-5328" r="-67335" b="-2426"/>
            </a:stretch>
          </a:blipFill>
        </p:spPr>
        <p:txBody>
          <a:bodyPr/>
          <a:lstStyle/>
          <a:p>
            <a:endParaRPr lang="he-IL" dirty="0">
              <a:latin typeface="Arial" panose="020B0604020202020204" pitchFamily="34" charset="0"/>
            </a:endParaRPr>
          </a:p>
        </p:txBody>
      </p:sp>
      <p:sp>
        <p:nvSpPr>
          <p:cNvPr id="10" name="TextBox 10"/>
          <p:cNvSpPr txBox="1"/>
          <p:nvPr/>
        </p:nvSpPr>
        <p:spPr>
          <a:xfrm>
            <a:off x="6985904" y="7264227"/>
            <a:ext cx="2668191" cy="1846659"/>
          </a:xfrm>
          <a:prstGeom prst="rect">
            <a:avLst/>
          </a:prstGeom>
        </p:spPr>
        <p:txBody>
          <a:bodyPr lIns="0" tIns="0" rIns="0" bIns="0" rtlCol="0" anchor="t">
            <a:spAutoFit/>
          </a:bodyPr>
          <a:lstStyle/>
          <a:p>
            <a:pPr algn="just" rtl="1">
              <a:lnSpc>
                <a:spcPts val="7200"/>
              </a:lnSpc>
            </a:pPr>
            <a:r>
              <a:rPr lang="en-US" sz="6000" b="1" dirty="0">
                <a:solidFill>
                  <a:srgbClr val="000000"/>
                </a:solidFill>
                <a:latin typeface="Arial" panose="020B0604020202020204" pitchFamily="34" charset="0"/>
                <a:ea typeface="Calibri (MS) Bold"/>
                <a:cs typeface="Arial" panose="020B0604020202020204" pitchFamily="34" charset="0"/>
                <a:sym typeface="Calibri (MS) Bold"/>
              </a:rPr>
              <a:t>7,000</a:t>
            </a:r>
            <a:r>
              <a:rPr lang="ar-EG" sz="6000" b="1" dirty="0">
                <a:solidFill>
                  <a:srgbClr val="000000"/>
                </a:solidFill>
                <a:latin typeface="Arial" panose="020B0604020202020204" pitchFamily="34" charset="0"/>
                <a:ea typeface="Calibri (MS) Bold"/>
                <a:cs typeface="Arial" panose="020B0604020202020204" pitchFamily="34" charset="0"/>
                <a:sym typeface="Calibri (MS) Bold"/>
                <a:rtl/>
              </a:rPr>
              <a:t> ₪ </a:t>
            </a:r>
          </a:p>
        </p:txBody>
      </p:sp>
      <p:sp>
        <p:nvSpPr>
          <p:cNvPr id="11" name="TextBox 11"/>
          <p:cNvSpPr txBox="1"/>
          <p:nvPr/>
        </p:nvSpPr>
        <p:spPr>
          <a:xfrm>
            <a:off x="11472643" y="3091307"/>
            <a:ext cx="5917982" cy="2751972"/>
          </a:xfrm>
          <a:prstGeom prst="rect">
            <a:avLst/>
          </a:prstGeom>
        </p:spPr>
        <p:txBody>
          <a:bodyPr lIns="0" tIns="0" rIns="0" bIns="0" rtlCol="0" anchor="t">
            <a:spAutoFit/>
          </a:bodyPr>
          <a:lstStyle/>
          <a:p>
            <a:pPr algn="r" rtl="1">
              <a:lnSpc>
                <a:spcPts val="7341"/>
              </a:lnSpc>
              <a:spcBef>
                <a:spcPct val="0"/>
              </a:spcBef>
            </a:pPr>
            <a:r>
              <a:rPr lang="he-IL" sz="5244" b="1" dirty="0">
                <a:solidFill>
                  <a:srgbClr val="000000"/>
                </a:solidFill>
                <a:latin typeface="Arial" panose="020B0604020202020204" pitchFamily="34" charset="0"/>
                <a:ea typeface="Calibri (MS) Bold"/>
                <a:cs typeface="Arial" panose="020B0604020202020204" pitchFamily="34" charset="0"/>
                <a:sym typeface="Calibri (MS) Bold"/>
                <a:rtl/>
              </a:rPr>
              <a:t>כמה במזומן אוכל לשלם </a:t>
            </a:r>
          </a:p>
          <a:p>
            <a:pPr algn="r" rtl="1">
              <a:lnSpc>
                <a:spcPts val="7341"/>
              </a:lnSpc>
              <a:spcBef>
                <a:spcPct val="0"/>
              </a:spcBef>
            </a:pPr>
            <a:r>
              <a:rPr lang="he-IL" sz="5244" b="1" dirty="0">
                <a:solidFill>
                  <a:srgbClr val="000000"/>
                </a:solidFill>
                <a:latin typeface="Arial" panose="020B0604020202020204" pitchFamily="34" charset="0"/>
                <a:ea typeface="Calibri (MS) Bold"/>
                <a:cs typeface="Arial" panose="020B0604020202020204" pitchFamily="34" charset="0"/>
                <a:sym typeface="Calibri (MS) Bold"/>
                <a:rtl/>
              </a:rPr>
              <a:t>עבור רכישת המקרר?</a:t>
            </a:r>
          </a:p>
        </p:txBody>
      </p:sp>
      <p:grpSp>
        <p:nvGrpSpPr>
          <p:cNvPr id="4" name="Group 4">
            <a:extLst>
              <a:ext uri="{C183D7F6-B498-43B3-948B-1728B52AA6E4}">
                <adec:decorative xmlns:adec="http://schemas.microsoft.com/office/drawing/2017/decorative" val="1"/>
              </a:ext>
            </a:extLst>
          </p:cNvPr>
          <p:cNvGrpSpPr/>
          <p:nvPr/>
        </p:nvGrpSpPr>
        <p:grpSpPr>
          <a:xfrm>
            <a:off x="-283635" y="4634798"/>
            <a:ext cx="5652202" cy="5652202"/>
            <a:chOff x="0" y="0"/>
            <a:chExt cx="7536269" cy="7536269"/>
          </a:xfrm>
        </p:grpSpPr>
        <p:sp>
          <p:nvSpPr>
            <p:cNvPr id="5" name="Freeform 5"/>
            <p:cNvSpPr/>
            <p:nvPr/>
          </p:nvSpPr>
          <p:spPr>
            <a:xfrm>
              <a:off x="0" y="0"/>
              <a:ext cx="7536307" cy="7536307"/>
            </a:xfrm>
            <a:custGeom>
              <a:avLst/>
              <a:gdLst/>
              <a:ahLst/>
              <a:cxnLst/>
              <a:rect l="l" t="t" r="r" b="b"/>
              <a:pathLst>
                <a:path w="7536307" h="7536307">
                  <a:moveTo>
                    <a:pt x="0" y="0"/>
                  </a:moveTo>
                  <a:lnTo>
                    <a:pt x="7536307" y="0"/>
                  </a:lnTo>
                  <a:lnTo>
                    <a:pt x="7536307" y="7536307"/>
                  </a:lnTo>
                  <a:lnTo>
                    <a:pt x="0" y="7536307"/>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grpSp>
      <p:grpSp>
        <p:nvGrpSpPr>
          <p:cNvPr id="6" name="Group 6">
            <a:extLst>
              <a:ext uri="{C183D7F6-B498-43B3-948B-1728B52AA6E4}">
                <adec:decorative xmlns:adec="http://schemas.microsoft.com/office/drawing/2017/decorative" val="1"/>
              </a:ext>
            </a:extLst>
          </p:cNvPr>
          <p:cNvGrpSpPr/>
          <p:nvPr/>
        </p:nvGrpSpPr>
        <p:grpSpPr>
          <a:xfrm>
            <a:off x="168535" y="5471331"/>
            <a:ext cx="4747841" cy="4747841"/>
            <a:chOff x="0" y="0"/>
            <a:chExt cx="6330455" cy="6330455"/>
          </a:xfrm>
        </p:grpSpPr>
        <p:sp>
          <p:nvSpPr>
            <p:cNvPr id="7" name="Freeform 7"/>
            <p:cNvSpPr/>
            <p:nvPr/>
          </p:nvSpPr>
          <p:spPr>
            <a:xfrm>
              <a:off x="0" y="0"/>
              <a:ext cx="6330442" cy="6330442"/>
            </a:xfrm>
            <a:custGeom>
              <a:avLst/>
              <a:gdLst/>
              <a:ahLst/>
              <a:cxnLst/>
              <a:rect l="l" t="t" r="r" b="b"/>
              <a:pathLst>
                <a:path w="6330442" h="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p:spPr>
          <p:txBody>
            <a:bodyPr/>
            <a:lstStyle/>
            <a:p>
              <a:endParaRPr lang="he-IL" dirty="0">
                <a:latin typeface="Arial" panose="020B0604020202020204" pitchFamily="34" charset="0"/>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331966" y="147952"/>
            <a:ext cx="14930285" cy="1268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err="1">
                <a:ln>
                  <a:noFill/>
                </a:ln>
                <a:solidFill>
                  <a:srgbClr val="C00000"/>
                </a:solidFill>
                <a:effectLst/>
                <a:uLnTx/>
                <a:uFillTx/>
                <a:ea typeface="Calibri (MS) Bold"/>
                <a:cs typeface="Arial" panose="020B0604020202020204" pitchFamily="34" charset="0"/>
                <a:sym typeface="Calibri (MS) Bold"/>
                <a:rtl/>
              </a:rPr>
              <a:t>דיבייט</a:t>
            </a: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 חוק המזומן- בעד ונגד</a:t>
            </a:r>
          </a:p>
        </p:txBody>
      </p:sp>
      <p:grpSp>
        <p:nvGrpSpPr>
          <p:cNvPr id="14" name="קבוצה 13">
            <a:extLst>
              <a:ext uri="{FF2B5EF4-FFF2-40B4-BE49-F238E27FC236}">
                <a16:creationId xmlns:a16="http://schemas.microsoft.com/office/drawing/2014/main" id="{2212DDF6-AA91-51CC-9412-E49EEAC6241B}"/>
              </a:ext>
              <a:ext uri="{C183D7F6-B498-43B3-948B-1728B52AA6E4}">
                <adec:decorative xmlns:adec="http://schemas.microsoft.com/office/drawing/2017/decorative" val="1"/>
              </a:ext>
            </a:extLst>
          </p:cNvPr>
          <p:cNvGrpSpPr/>
          <p:nvPr/>
        </p:nvGrpSpPr>
        <p:grpSpPr>
          <a:xfrm>
            <a:off x="11779053" y="3376622"/>
            <a:ext cx="5880269" cy="9026433"/>
            <a:chOff x="11779053" y="3376622"/>
            <a:chExt cx="5880269" cy="9026433"/>
          </a:xfrm>
        </p:grpSpPr>
        <p:grpSp>
          <p:nvGrpSpPr>
            <p:cNvPr id="3" name="Group 3"/>
            <p:cNvGrpSpPr/>
            <p:nvPr/>
          </p:nvGrpSpPr>
          <p:grpSpPr>
            <a:xfrm rot="2121720">
              <a:off x="11779053" y="3376622"/>
              <a:ext cx="5581679" cy="9026433"/>
              <a:chOff x="0" y="0"/>
              <a:chExt cx="7442238" cy="12035244"/>
            </a:xfrm>
          </p:grpSpPr>
          <p:sp>
            <p:nvSpPr>
              <p:cNvPr id="4" name="Freeform 4"/>
              <p:cNvSpPr/>
              <p:nvPr/>
            </p:nvSpPr>
            <p:spPr>
              <a:xfrm>
                <a:off x="0" y="0"/>
                <a:ext cx="7442200" cy="12035282"/>
              </a:xfrm>
              <a:custGeom>
                <a:avLst/>
                <a:gdLst/>
                <a:ahLst/>
                <a:cxnLst/>
                <a:rect l="l" t="t" r="r" b="b"/>
                <a:pathLst>
                  <a:path w="7442200" h="12035282">
                    <a:moveTo>
                      <a:pt x="0" y="6017641"/>
                    </a:moveTo>
                    <a:cubicBezTo>
                      <a:pt x="0" y="2694178"/>
                      <a:pt x="1665986" y="0"/>
                      <a:pt x="3721100" y="0"/>
                    </a:cubicBezTo>
                    <a:cubicBezTo>
                      <a:pt x="5776214" y="0"/>
                      <a:pt x="7442200" y="2694178"/>
                      <a:pt x="7442200" y="6017641"/>
                    </a:cubicBezTo>
                    <a:cubicBezTo>
                      <a:pt x="7442200" y="9341103"/>
                      <a:pt x="5776214" y="12035282"/>
                      <a:pt x="3721100" y="12035282"/>
                    </a:cubicBezTo>
                    <a:cubicBezTo>
                      <a:pt x="1665986" y="12035282"/>
                      <a:pt x="0" y="9341104"/>
                      <a:pt x="0" y="6017641"/>
                    </a:cubicBezTo>
                    <a:close/>
                  </a:path>
                </a:pathLst>
              </a:custGeom>
              <a:solidFill>
                <a:srgbClr val="A9D18E"/>
              </a:solidFill>
            </p:spPr>
            <p:txBody>
              <a:bodyPr/>
              <a:lstStyle/>
              <a:p>
                <a:endParaRPr lang="he-IL" dirty="0">
                  <a:latin typeface="Arial" panose="020B0604020202020204" pitchFamily="34" charset="0"/>
                </a:endParaRPr>
              </a:p>
            </p:txBody>
          </p:sp>
        </p:grpSp>
        <p:grpSp>
          <p:nvGrpSpPr>
            <p:cNvPr id="7" name="Group 7"/>
            <p:cNvGrpSpPr/>
            <p:nvPr/>
          </p:nvGrpSpPr>
          <p:grpSpPr>
            <a:xfrm>
              <a:off x="12007120" y="4634798"/>
              <a:ext cx="5652202" cy="5652202"/>
              <a:chOff x="0" y="0"/>
              <a:chExt cx="7536269" cy="7536269"/>
            </a:xfrm>
          </p:grpSpPr>
          <p:sp>
            <p:nvSpPr>
              <p:cNvPr id="8" name="Freeform 8"/>
              <p:cNvSpPr/>
              <p:nvPr/>
            </p:nvSpPr>
            <p:spPr>
              <a:xfrm>
                <a:off x="0" y="0"/>
                <a:ext cx="7536307" cy="7536307"/>
              </a:xfrm>
              <a:custGeom>
                <a:avLst/>
                <a:gdLst/>
                <a:ahLst/>
                <a:cxnLst/>
                <a:rect l="l" t="t" r="r" b="b"/>
                <a:pathLst>
                  <a:path w="7536307" h="7536307">
                    <a:moveTo>
                      <a:pt x="0" y="0"/>
                    </a:moveTo>
                    <a:lnTo>
                      <a:pt x="7536307" y="0"/>
                    </a:lnTo>
                    <a:lnTo>
                      <a:pt x="7536307" y="7536307"/>
                    </a:lnTo>
                    <a:lnTo>
                      <a:pt x="0" y="753630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grpSp>
      </p:grpSp>
      <p:grpSp>
        <p:nvGrpSpPr>
          <p:cNvPr id="5" name="Group 5">
            <a:extLst>
              <a:ext uri="{C183D7F6-B498-43B3-948B-1728B52AA6E4}">
                <adec:decorative xmlns:adec="http://schemas.microsoft.com/office/drawing/2017/decorative" val="1"/>
              </a:ext>
            </a:extLst>
          </p:cNvPr>
          <p:cNvGrpSpPr/>
          <p:nvPr/>
        </p:nvGrpSpPr>
        <p:grpSpPr>
          <a:xfrm>
            <a:off x="5863723" y="1394022"/>
            <a:ext cx="6143406" cy="9625632"/>
            <a:chOff x="0" y="0"/>
            <a:chExt cx="8191208" cy="12834176"/>
          </a:xfrm>
        </p:grpSpPr>
        <p:sp>
          <p:nvSpPr>
            <p:cNvPr id="6" name="Freeform 6" descr="תמונה שמכילה סרט מצויר, ליל כל הקדושים  התיאור נוצר באופן אוטומטי"/>
            <p:cNvSpPr/>
            <p:nvPr/>
          </p:nvSpPr>
          <p:spPr>
            <a:xfrm>
              <a:off x="0" y="0"/>
              <a:ext cx="8191246" cy="12834239"/>
            </a:xfrm>
            <a:custGeom>
              <a:avLst/>
              <a:gdLst/>
              <a:ahLst/>
              <a:cxnLst/>
              <a:rect l="l" t="t" r="r" b="b"/>
              <a:pathLst>
                <a:path w="8191246" h="12834239">
                  <a:moveTo>
                    <a:pt x="0" y="0"/>
                  </a:moveTo>
                  <a:lnTo>
                    <a:pt x="8191246" y="0"/>
                  </a:lnTo>
                  <a:lnTo>
                    <a:pt x="8191246" y="12834239"/>
                  </a:lnTo>
                  <a:lnTo>
                    <a:pt x="0" y="12834239"/>
                  </a:lnTo>
                  <a:lnTo>
                    <a:pt x="0" y="0"/>
                  </a:lnTo>
                  <a:close/>
                </a:path>
              </a:pathLst>
            </a:custGeom>
            <a:blipFill>
              <a:blip r:embed="rId4"/>
              <a:stretch>
                <a:fillRect l="-289480" t="-6867" r="-187587" b="-100303"/>
              </a:stretch>
            </a:blipFill>
          </p:spPr>
          <p:txBody>
            <a:bodyPr/>
            <a:lstStyle/>
            <a:p>
              <a:endParaRPr lang="he-IL" dirty="0">
                <a:latin typeface="Arial" panose="020B0604020202020204" pitchFamily="34" charset="0"/>
              </a:endParaRPr>
            </a:p>
          </p:txBody>
        </p:sp>
      </p:grpSp>
      <p:grpSp>
        <p:nvGrpSpPr>
          <p:cNvPr id="10" name="Group 10">
            <a:extLst>
              <a:ext uri="{C183D7F6-B498-43B3-948B-1728B52AA6E4}">
                <adec:decorative xmlns:adec="http://schemas.microsoft.com/office/drawing/2017/decorative" val="1"/>
              </a:ext>
            </a:extLst>
          </p:cNvPr>
          <p:cNvGrpSpPr/>
          <p:nvPr/>
        </p:nvGrpSpPr>
        <p:grpSpPr>
          <a:xfrm>
            <a:off x="-283635" y="4634798"/>
            <a:ext cx="5652202" cy="5652202"/>
            <a:chOff x="0" y="0"/>
            <a:chExt cx="7536269" cy="7536269"/>
          </a:xfrm>
        </p:grpSpPr>
        <p:sp>
          <p:nvSpPr>
            <p:cNvPr id="11" name="Freeform 11"/>
            <p:cNvSpPr/>
            <p:nvPr/>
          </p:nvSpPr>
          <p:spPr>
            <a:xfrm>
              <a:off x="0" y="0"/>
              <a:ext cx="7536307" cy="7536307"/>
            </a:xfrm>
            <a:custGeom>
              <a:avLst/>
              <a:gdLst/>
              <a:ahLst/>
              <a:cxnLst/>
              <a:rect l="l" t="t" r="r" b="b"/>
              <a:pathLst>
                <a:path w="7536307" h="7536307">
                  <a:moveTo>
                    <a:pt x="0" y="0"/>
                  </a:moveTo>
                  <a:lnTo>
                    <a:pt x="7536307" y="0"/>
                  </a:lnTo>
                  <a:lnTo>
                    <a:pt x="7536307" y="7536307"/>
                  </a:lnTo>
                  <a:lnTo>
                    <a:pt x="0" y="753630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grpSp>
      <p:grpSp>
        <p:nvGrpSpPr>
          <p:cNvPr id="12" name="Group 12">
            <a:extLst>
              <a:ext uri="{C183D7F6-B498-43B3-948B-1728B52AA6E4}">
                <adec:decorative xmlns:adec="http://schemas.microsoft.com/office/drawing/2017/decorative" val="1"/>
              </a:ext>
            </a:extLst>
          </p:cNvPr>
          <p:cNvGrpSpPr/>
          <p:nvPr/>
        </p:nvGrpSpPr>
        <p:grpSpPr>
          <a:xfrm>
            <a:off x="168535" y="5471331"/>
            <a:ext cx="4747841" cy="4747841"/>
            <a:chOff x="0" y="0"/>
            <a:chExt cx="6330455" cy="6330455"/>
          </a:xfrm>
        </p:grpSpPr>
        <p:sp>
          <p:nvSpPr>
            <p:cNvPr id="13" name="Freeform 13"/>
            <p:cNvSpPr/>
            <p:nvPr/>
          </p:nvSpPr>
          <p:spPr>
            <a:xfrm>
              <a:off x="0" y="0"/>
              <a:ext cx="6330442" cy="6330442"/>
            </a:xfrm>
            <a:custGeom>
              <a:avLst/>
              <a:gdLst/>
              <a:ahLst/>
              <a:cxnLst/>
              <a:rect l="l" t="t" r="r" b="b"/>
              <a:pathLst>
                <a:path w="6330442" h="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p:spPr>
          <p:txBody>
            <a:bodyPr/>
            <a:lstStyle/>
            <a:p>
              <a:endParaRPr lang="he-IL" dirty="0">
                <a:latin typeface="Arial" panose="020B0604020202020204" pitchFamily="34" charset="0"/>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2921135" y="412934"/>
            <a:ext cx="14105567" cy="8845366"/>
          </a:xfrm>
          <a:custGeom>
            <a:avLst/>
            <a:gdLst/>
            <a:ahLst/>
            <a:cxnLst/>
            <a:rect l="l" t="t" r="r" b="b"/>
            <a:pathLst>
              <a:path w="14105567" h="8845366">
                <a:moveTo>
                  <a:pt x="0" y="0"/>
                </a:moveTo>
                <a:lnTo>
                  <a:pt x="14105567" y="0"/>
                </a:lnTo>
                <a:lnTo>
                  <a:pt x="14105567" y="8845366"/>
                </a:lnTo>
                <a:lnTo>
                  <a:pt x="0" y="88453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3886200" y="1491842"/>
            <a:ext cx="11492933" cy="67035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26888"/>
              </a:lnSpc>
              <a:spcBef>
                <a:spcPts val="0"/>
              </a:spcBef>
              <a:spcAft>
                <a:spcPts val="0"/>
              </a:spcAft>
              <a:buClrTx/>
              <a:buSzTx/>
              <a:buFontTx/>
              <a:buNone/>
              <a:tabLst/>
              <a:defRPr/>
            </a:pPr>
            <a:r>
              <a:rPr kumimoji="0" lang="he-IL" sz="19206" b="1" i="0" u="none" strike="noStrike" kern="1200" cap="none" spc="0" normalizeH="0" baseline="0" noProof="0" dirty="0">
                <a:ln>
                  <a:noFill/>
                </a:ln>
                <a:solidFill>
                  <a:schemeClr val="accent6">
                    <a:lumMod val="50000"/>
                  </a:schemeClr>
                </a:solidFill>
                <a:effectLst/>
                <a:uLnTx/>
                <a:uFillTx/>
                <a:ea typeface="Rubik Bold"/>
                <a:cs typeface="Arial" panose="020B0604020202020204" pitchFamily="34" charset="0"/>
                <a:sym typeface="Rubik Bold"/>
                <a:rtl/>
              </a:rPr>
              <a:t>כסף במבט</a:t>
            </a:r>
          </a:p>
          <a:p>
            <a:pPr marL="0" marR="0" lvl="0" indent="0" algn="ctr" defTabSz="914400" rtl="1" eaLnBrk="1" fontAlgn="auto" latinLnBrk="0" hangingPunct="1">
              <a:lnSpc>
                <a:spcPts val="26888"/>
              </a:lnSpc>
              <a:spcBef>
                <a:spcPct val="0"/>
              </a:spcBef>
              <a:spcAft>
                <a:spcPts val="0"/>
              </a:spcAft>
              <a:buClrTx/>
              <a:buSzTx/>
              <a:buFontTx/>
              <a:buNone/>
              <a:tabLst/>
              <a:defRPr/>
            </a:pPr>
            <a:r>
              <a:rPr kumimoji="0" lang="he-IL" sz="19206" b="1" i="0" u="none" strike="noStrike" kern="1200" cap="none" spc="0" normalizeH="0" baseline="0" noProof="0" dirty="0">
                <a:ln>
                  <a:noFill/>
                </a:ln>
                <a:solidFill>
                  <a:schemeClr val="accent6">
                    <a:lumMod val="50000"/>
                  </a:schemeClr>
                </a:solidFill>
                <a:effectLst/>
                <a:uLnTx/>
                <a:uFillTx/>
                <a:ea typeface="Rubik Bold"/>
                <a:cs typeface="Arial" panose="020B0604020202020204" pitchFamily="34" charset="0"/>
                <a:sym typeface="Rubik Bold"/>
                <a:rtl/>
              </a:rPr>
              <a:t>תרבותי</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331966" y="147952"/>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מהם סמלי הלאום של מדינת ישראל?</a:t>
            </a:r>
          </a:p>
        </p:txBody>
      </p:sp>
      <p:sp>
        <p:nvSpPr>
          <p:cNvPr id="3" name="Freeform 3" descr="דגל ישראל"/>
          <p:cNvSpPr/>
          <p:nvPr/>
        </p:nvSpPr>
        <p:spPr>
          <a:xfrm>
            <a:off x="12696867" y="2423709"/>
            <a:ext cx="5142669" cy="3396304"/>
          </a:xfrm>
          <a:custGeom>
            <a:avLst/>
            <a:gdLst/>
            <a:ahLst/>
            <a:cxnLst/>
            <a:rect l="l" t="t" r="r" b="b"/>
            <a:pathLst>
              <a:path w="5142669" h="3396304">
                <a:moveTo>
                  <a:pt x="0" y="0"/>
                </a:moveTo>
                <a:lnTo>
                  <a:pt x="5142669" y="0"/>
                </a:lnTo>
                <a:lnTo>
                  <a:pt x="5142669" y="3396304"/>
                </a:lnTo>
                <a:lnTo>
                  <a:pt x="0" y="3396304"/>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descr="מטבעות ישראלים"/>
          <p:cNvSpPr/>
          <p:nvPr/>
        </p:nvSpPr>
        <p:spPr>
          <a:xfrm>
            <a:off x="1028700" y="6883656"/>
            <a:ext cx="3211305" cy="3211305"/>
          </a:xfrm>
          <a:custGeom>
            <a:avLst/>
            <a:gdLst/>
            <a:ahLst/>
            <a:cxnLst/>
            <a:rect l="l" t="t" r="r" b="b"/>
            <a:pathLst>
              <a:path w="3211305" h="3211305">
                <a:moveTo>
                  <a:pt x="0" y="0"/>
                </a:moveTo>
                <a:lnTo>
                  <a:pt x="3211305" y="0"/>
                </a:lnTo>
                <a:lnTo>
                  <a:pt x="3211305" y="3211304"/>
                </a:lnTo>
                <a:lnTo>
                  <a:pt x="0" y="32113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descr="מנורה עם עלי זית"/>
          <p:cNvSpPr/>
          <p:nvPr/>
        </p:nvSpPr>
        <p:spPr>
          <a:xfrm>
            <a:off x="4674359" y="4232549"/>
            <a:ext cx="3400086" cy="4256759"/>
          </a:xfrm>
          <a:custGeom>
            <a:avLst/>
            <a:gdLst/>
            <a:ahLst/>
            <a:cxnLst/>
            <a:rect l="l" t="t" r="r" b="b"/>
            <a:pathLst>
              <a:path w="3400086" h="4256759">
                <a:moveTo>
                  <a:pt x="0" y="0"/>
                </a:moveTo>
                <a:lnTo>
                  <a:pt x="3400086" y="0"/>
                </a:lnTo>
                <a:lnTo>
                  <a:pt x="3400086" y="4256759"/>
                </a:lnTo>
                <a:lnTo>
                  <a:pt x="0" y="4256759"/>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6" name="Freeform 6" descr="המנון המדינה"/>
          <p:cNvSpPr/>
          <p:nvPr/>
        </p:nvSpPr>
        <p:spPr>
          <a:xfrm>
            <a:off x="8797109" y="3214075"/>
            <a:ext cx="3166938" cy="5211876"/>
          </a:xfrm>
          <a:custGeom>
            <a:avLst/>
            <a:gdLst/>
            <a:ahLst/>
            <a:cxnLst/>
            <a:rect l="l" t="t" r="r" b="b"/>
            <a:pathLst>
              <a:path w="3166938" h="5211876">
                <a:moveTo>
                  <a:pt x="0" y="0"/>
                </a:moveTo>
                <a:lnTo>
                  <a:pt x="3166938" y="0"/>
                </a:lnTo>
                <a:lnTo>
                  <a:pt x="3166938" y="5211876"/>
                </a:lnTo>
                <a:lnTo>
                  <a:pt x="0" y="5211876"/>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922554" y="2075893"/>
            <a:ext cx="11268132" cy="6408750"/>
          </a:xfrm>
          <a:custGeom>
            <a:avLst/>
            <a:gdLst/>
            <a:ahLst/>
            <a:cxnLst/>
            <a:rect l="l" t="t" r="r" b="b"/>
            <a:pathLst>
              <a:path w="11268132" h="6408750">
                <a:moveTo>
                  <a:pt x="0" y="0"/>
                </a:moveTo>
                <a:lnTo>
                  <a:pt x="11268132" y="0"/>
                </a:lnTo>
                <a:lnTo>
                  <a:pt x="11268132" y="6408750"/>
                </a:lnTo>
                <a:lnTo>
                  <a:pt x="0" y="64087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1175455" y="424177"/>
            <a:ext cx="14930285" cy="9896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8640"/>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כסף וערכים</a:t>
            </a:r>
          </a:p>
        </p:txBody>
      </p:sp>
      <p:sp>
        <p:nvSpPr>
          <p:cNvPr id="5" name="TextBox 5"/>
          <p:cNvSpPr txBox="1"/>
          <p:nvPr/>
        </p:nvSpPr>
        <p:spPr>
          <a:xfrm>
            <a:off x="4653849" y="3534335"/>
            <a:ext cx="9805541" cy="3206115"/>
          </a:xfrm>
          <a:prstGeom prst="rect">
            <a:avLst/>
          </a:prstGeom>
        </p:spPr>
        <p:txBody>
          <a:bodyPr lIns="0" tIns="0" rIns="0" bIns="0" rtlCol="0" anchor="t">
            <a:spAutoFit/>
          </a:bodyPr>
          <a:lstStyle/>
          <a:p>
            <a:pPr algn="ctr" rtl="1">
              <a:lnSpc>
                <a:spcPts val="8640"/>
              </a:lnSpc>
            </a:pPr>
            <a:r>
              <a:rPr lang="he-IL" sz="4800" spc="-211" dirty="0">
                <a:solidFill>
                  <a:srgbClr val="000000"/>
                </a:solidFill>
                <a:latin typeface="Arial" panose="020B0604020202020204" pitchFamily="34" charset="0"/>
                <a:ea typeface="Rubik"/>
                <a:cs typeface="Arial" panose="020B0604020202020204" pitchFamily="34" charset="0"/>
                <a:sym typeface="Rubik"/>
                <a:rtl/>
              </a:rPr>
              <a:t>"ערך הוא עיקרון כללי הקובע מה טוב מה רע, </a:t>
            </a:r>
          </a:p>
          <a:p>
            <a:pPr algn="ctr" rtl="1">
              <a:lnSpc>
                <a:spcPts val="8640"/>
              </a:lnSpc>
            </a:pPr>
            <a:r>
              <a:rPr lang="he-IL" sz="4800" spc="-211" dirty="0">
                <a:solidFill>
                  <a:srgbClr val="000000"/>
                </a:solidFill>
                <a:latin typeface="Arial" panose="020B0604020202020204" pitchFamily="34" charset="0"/>
                <a:ea typeface="Rubik"/>
                <a:cs typeface="Arial" panose="020B0604020202020204" pitchFamily="34" charset="0"/>
                <a:sym typeface="Rubik"/>
                <a:rtl/>
              </a:rPr>
              <a:t>מה נכון ומה מוסרי, מה מותר ומה אסור, </a:t>
            </a:r>
          </a:p>
          <a:p>
            <a:pPr algn="ctr" rtl="1">
              <a:lnSpc>
                <a:spcPts val="8640"/>
              </a:lnSpc>
            </a:pPr>
            <a:r>
              <a:rPr lang="he-IL" sz="4800" spc="-211" dirty="0">
                <a:solidFill>
                  <a:srgbClr val="000000"/>
                </a:solidFill>
                <a:latin typeface="Arial" panose="020B0604020202020204" pitchFamily="34" charset="0"/>
                <a:ea typeface="Rubik"/>
                <a:cs typeface="Arial" panose="020B0604020202020204" pitchFamily="34" charset="0"/>
                <a:sym typeface="Rubik"/>
                <a:rtl/>
              </a:rPr>
              <a:t>מה ראוי ומה פסול”.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177756" y="0"/>
            <a:ext cx="13263224" cy="10287000"/>
          </a:xfrm>
          <a:custGeom>
            <a:avLst/>
            <a:gdLst/>
            <a:ahLst/>
            <a:cxnLst/>
            <a:rect l="l" t="t" r="r" b="b"/>
            <a:pathLst>
              <a:path w="13263224" h="10287000">
                <a:moveTo>
                  <a:pt x="0" y="0"/>
                </a:moveTo>
                <a:lnTo>
                  <a:pt x="13263224" y="0"/>
                </a:lnTo>
                <a:lnTo>
                  <a:pt x="13263224" y="10287000"/>
                </a:lnTo>
                <a:lnTo>
                  <a:pt x="0" y="10287000"/>
                </a:lnTo>
                <a:lnTo>
                  <a:pt x="0" y="0"/>
                </a:lnTo>
                <a:close/>
              </a:path>
            </a:pathLst>
          </a:custGeom>
          <a:blipFill>
            <a:blip r:embed="rId3">
              <a:alphaModFix amt="47000"/>
            </a:blip>
            <a:stretch>
              <a:fillRect l="-12551" r="-3861"/>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6128266" y="-574882"/>
            <a:ext cx="6875711" cy="4660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9679"/>
              </a:lnSpc>
              <a:spcBef>
                <a:spcPts val="0"/>
              </a:spcBef>
              <a:spcAft>
                <a:spcPts val="0"/>
              </a:spcAft>
              <a:buClrTx/>
              <a:buSzTx/>
              <a:buFontTx/>
              <a:buNone/>
              <a:tabLst/>
              <a:defRPr/>
            </a:pPr>
            <a:r>
              <a:rPr kumimoji="0" lang="he-IL" sz="8199"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סולם הערכים שלי</a:t>
            </a:r>
          </a:p>
        </p:txBody>
      </p:sp>
      <p:sp>
        <p:nvSpPr>
          <p:cNvPr id="5" name="TextBox 5"/>
          <p:cNvSpPr txBox="1"/>
          <p:nvPr/>
        </p:nvSpPr>
        <p:spPr>
          <a:xfrm>
            <a:off x="8514935" y="8885162"/>
            <a:ext cx="1457325"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חברות</a:t>
            </a:r>
          </a:p>
        </p:txBody>
      </p:sp>
      <p:sp>
        <p:nvSpPr>
          <p:cNvPr id="6" name="TextBox 6"/>
          <p:cNvSpPr txBox="1"/>
          <p:nvPr/>
        </p:nvSpPr>
        <p:spPr>
          <a:xfrm>
            <a:off x="9566122" y="6956913"/>
            <a:ext cx="1640979"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אחריות</a:t>
            </a:r>
          </a:p>
        </p:txBody>
      </p:sp>
      <p:sp>
        <p:nvSpPr>
          <p:cNvPr id="7" name="TextBox 7"/>
          <p:cNvSpPr txBox="1"/>
          <p:nvPr/>
        </p:nvSpPr>
        <p:spPr>
          <a:xfrm>
            <a:off x="8441340" y="1938112"/>
            <a:ext cx="1719262"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מצוינות</a:t>
            </a:r>
          </a:p>
        </p:txBody>
      </p:sp>
      <p:sp>
        <p:nvSpPr>
          <p:cNvPr id="8" name="TextBox 8"/>
          <p:cNvSpPr txBox="1"/>
          <p:nvPr/>
        </p:nvSpPr>
        <p:spPr>
          <a:xfrm>
            <a:off x="8379279" y="2763515"/>
            <a:ext cx="1843385"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הישגיות</a:t>
            </a:r>
          </a:p>
        </p:txBody>
      </p:sp>
      <p:sp>
        <p:nvSpPr>
          <p:cNvPr id="9" name="TextBox 9"/>
          <p:cNvSpPr txBox="1"/>
          <p:nvPr/>
        </p:nvSpPr>
        <p:spPr>
          <a:xfrm>
            <a:off x="8836032" y="3489320"/>
            <a:ext cx="929878"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צדק</a:t>
            </a:r>
          </a:p>
        </p:txBody>
      </p:sp>
      <p:sp>
        <p:nvSpPr>
          <p:cNvPr id="10" name="TextBox 10"/>
          <p:cNvSpPr txBox="1"/>
          <p:nvPr/>
        </p:nvSpPr>
        <p:spPr>
          <a:xfrm>
            <a:off x="8396394" y="4076553"/>
            <a:ext cx="1809155"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סובלנות</a:t>
            </a:r>
          </a:p>
        </p:txBody>
      </p:sp>
      <p:sp>
        <p:nvSpPr>
          <p:cNvPr id="11" name="TextBox 11"/>
          <p:cNvSpPr txBox="1"/>
          <p:nvPr/>
        </p:nvSpPr>
        <p:spPr>
          <a:xfrm>
            <a:off x="8549389" y="4748525"/>
            <a:ext cx="1503164"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עדינות</a:t>
            </a:r>
          </a:p>
        </p:txBody>
      </p:sp>
      <p:sp>
        <p:nvSpPr>
          <p:cNvPr id="12" name="TextBox 12"/>
          <p:cNvSpPr txBox="1"/>
          <p:nvPr/>
        </p:nvSpPr>
        <p:spPr>
          <a:xfrm>
            <a:off x="8792574" y="5697708"/>
            <a:ext cx="1016794"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יושר</a:t>
            </a:r>
          </a:p>
        </p:txBody>
      </p:sp>
      <p:sp>
        <p:nvSpPr>
          <p:cNvPr id="13" name="TextBox 13"/>
          <p:cNvSpPr txBox="1"/>
          <p:nvPr/>
        </p:nvSpPr>
        <p:spPr>
          <a:xfrm>
            <a:off x="10427143" y="8885162"/>
            <a:ext cx="1313259"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איפוק</a:t>
            </a:r>
          </a:p>
        </p:txBody>
      </p:sp>
      <p:sp>
        <p:nvSpPr>
          <p:cNvPr id="14" name="TextBox 14"/>
          <p:cNvSpPr txBox="1"/>
          <p:nvPr/>
        </p:nvSpPr>
        <p:spPr>
          <a:xfrm>
            <a:off x="6475097" y="8885162"/>
            <a:ext cx="1582638"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אדיבות</a:t>
            </a:r>
          </a:p>
        </p:txBody>
      </p:sp>
      <p:sp>
        <p:nvSpPr>
          <p:cNvPr id="15" name="TextBox 15"/>
          <p:cNvSpPr txBox="1"/>
          <p:nvPr/>
        </p:nvSpPr>
        <p:spPr>
          <a:xfrm>
            <a:off x="7408845" y="6956913"/>
            <a:ext cx="1472208" cy="766300"/>
          </a:xfrm>
          <a:prstGeom prst="rect">
            <a:avLst/>
          </a:prstGeom>
        </p:spPr>
        <p:txBody>
          <a:bodyPr lIns="0" tIns="0" rIns="0" bIns="0" rtlCol="0" anchor="t">
            <a:spAutoFit/>
          </a:bodyPr>
          <a:lstStyle/>
          <a:p>
            <a:pPr algn="ctr" rtl="1">
              <a:lnSpc>
                <a:spcPts val="6719"/>
              </a:lnSpc>
              <a:spcBef>
                <a:spcPct val="0"/>
              </a:spcBef>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הגינות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481525" y="2727596"/>
            <a:ext cx="11324949" cy="7559404"/>
          </a:xfrm>
          <a:custGeom>
            <a:avLst/>
            <a:gdLst/>
            <a:ahLst/>
            <a:cxnLst/>
            <a:rect l="l" t="t" r="r" b="b"/>
            <a:pathLst>
              <a:path w="11324949" h="7559404">
                <a:moveTo>
                  <a:pt x="0" y="0"/>
                </a:moveTo>
                <a:lnTo>
                  <a:pt x="11324950" y="0"/>
                </a:lnTo>
                <a:lnTo>
                  <a:pt x="11324950" y="7559404"/>
                </a:lnTo>
                <a:lnTo>
                  <a:pt x="0" y="7559404"/>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3448720" y="328242"/>
            <a:ext cx="11390561" cy="28682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ts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אם הייתם זוכים במיליון,</a:t>
            </a:r>
          </a:p>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איך הייתם משתמשים בהם?</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30947"/>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 חקר השטרות בראי תרבותי</a:t>
            </a:r>
          </a:p>
        </p:txBody>
      </p:sp>
      <p:graphicFrame>
        <p:nvGraphicFramePr>
          <p:cNvPr id="5" name="טבלה 4" descr="טבלת השוואה בין 4 השטרות לפי: סימני זיהוי, חקר דמויות, מאפיינים תרבותיים">
            <a:extLst>
              <a:ext uri="{FF2B5EF4-FFF2-40B4-BE49-F238E27FC236}">
                <a16:creationId xmlns:a16="http://schemas.microsoft.com/office/drawing/2014/main" id="{0C24D276-406E-822D-C9DA-76639779A690}"/>
              </a:ext>
            </a:extLst>
          </p:cNvPr>
          <p:cNvGraphicFramePr>
            <a:graphicFrameLocks noGrp="1"/>
          </p:cNvGraphicFramePr>
          <p:nvPr>
            <p:extLst>
              <p:ext uri="{D42A27DB-BD31-4B8C-83A1-F6EECF244321}">
                <p14:modId xmlns:p14="http://schemas.microsoft.com/office/powerpoint/2010/main" val="1794023571"/>
              </p:ext>
            </p:extLst>
          </p:nvPr>
        </p:nvGraphicFramePr>
        <p:xfrm>
          <a:off x="3025878" y="2305431"/>
          <a:ext cx="13214250" cy="6426200"/>
        </p:xfrm>
        <a:graphic>
          <a:graphicData uri="http://schemas.openxmlformats.org/drawingml/2006/table">
            <a:tbl>
              <a:tblPr rtl="1" firstRow="1" bandRow="1">
                <a:tableStyleId>{5C22544A-7EE6-4342-B048-85BDC9FD1C3A}</a:tableStyleId>
              </a:tblPr>
              <a:tblGrid>
                <a:gridCol w="2642850">
                  <a:extLst>
                    <a:ext uri="{9D8B030D-6E8A-4147-A177-3AD203B41FA5}">
                      <a16:colId xmlns:a16="http://schemas.microsoft.com/office/drawing/2014/main" val="3262791007"/>
                    </a:ext>
                  </a:extLst>
                </a:gridCol>
                <a:gridCol w="2642850">
                  <a:extLst>
                    <a:ext uri="{9D8B030D-6E8A-4147-A177-3AD203B41FA5}">
                      <a16:colId xmlns:a16="http://schemas.microsoft.com/office/drawing/2014/main" val="2553086685"/>
                    </a:ext>
                  </a:extLst>
                </a:gridCol>
                <a:gridCol w="2642850">
                  <a:extLst>
                    <a:ext uri="{9D8B030D-6E8A-4147-A177-3AD203B41FA5}">
                      <a16:colId xmlns:a16="http://schemas.microsoft.com/office/drawing/2014/main" val="1320397961"/>
                    </a:ext>
                  </a:extLst>
                </a:gridCol>
                <a:gridCol w="2642850">
                  <a:extLst>
                    <a:ext uri="{9D8B030D-6E8A-4147-A177-3AD203B41FA5}">
                      <a16:colId xmlns:a16="http://schemas.microsoft.com/office/drawing/2014/main" val="1758763189"/>
                    </a:ext>
                  </a:extLst>
                </a:gridCol>
                <a:gridCol w="2642850">
                  <a:extLst>
                    <a:ext uri="{9D8B030D-6E8A-4147-A177-3AD203B41FA5}">
                      <a16:colId xmlns:a16="http://schemas.microsoft.com/office/drawing/2014/main" val="3157605306"/>
                    </a:ext>
                  </a:extLst>
                </a:gridCol>
              </a:tblGrid>
              <a:tr h="1606550">
                <a:tc>
                  <a:txBody>
                    <a:bodyPr/>
                    <a:lstStyle/>
                    <a:p>
                      <a:pPr algn="ctr" rtl="1"/>
                      <a:endParaRPr lang="he-IL" sz="4400" b="1" dirty="0">
                        <a:latin typeface="Arial" panose="020B0604020202020204" pitchFamily="34" charset="0"/>
                      </a:endParaRPr>
                    </a:p>
                  </a:txBody>
                  <a:tcPr/>
                </a:tc>
                <a:tc>
                  <a:txBody>
                    <a:bodyPr/>
                    <a:lstStyle/>
                    <a:p>
                      <a:pPr algn="ctr" rtl="1"/>
                      <a:r>
                        <a:rPr lang="he-IL" sz="4400" b="1" dirty="0">
                          <a:latin typeface="Arial" panose="020B0604020202020204" pitchFamily="34" charset="0"/>
                        </a:rPr>
                        <a:t>20 ש"ח</a:t>
                      </a:r>
                    </a:p>
                  </a:txBody>
                  <a:tcPr/>
                </a:tc>
                <a:tc>
                  <a:txBody>
                    <a:bodyPr/>
                    <a:lstStyle/>
                    <a:p>
                      <a:pPr algn="ctr" rtl="1"/>
                      <a:r>
                        <a:rPr lang="he-IL" sz="4400" b="1" dirty="0">
                          <a:latin typeface="Arial" panose="020B0604020202020204" pitchFamily="34" charset="0"/>
                        </a:rPr>
                        <a:t>50 ש"ח</a:t>
                      </a:r>
                    </a:p>
                  </a:txBody>
                  <a:tcPr/>
                </a:tc>
                <a:tc>
                  <a:txBody>
                    <a:bodyPr/>
                    <a:lstStyle/>
                    <a:p>
                      <a:pPr algn="ctr" rtl="1"/>
                      <a:r>
                        <a:rPr lang="he-IL" sz="4400" b="1" dirty="0">
                          <a:latin typeface="Arial" panose="020B0604020202020204" pitchFamily="34" charset="0"/>
                        </a:rPr>
                        <a:t>100 ש"ח</a:t>
                      </a:r>
                    </a:p>
                  </a:txBody>
                  <a:tcPr/>
                </a:tc>
                <a:tc>
                  <a:txBody>
                    <a:bodyPr/>
                    <a:lstStyle/>
                    <a:p>
                      <a:pPr algn="ctr" rtl="1"/>
                      <a:r>
                        <a:rPr lang="he-IL" sz="4400" b="1" dirty="0">
                          <a:latin typeface="Arial" panose="020B0604020202020204" pitchFamily="34" charset="0"/>
                        </a:rPr>
                        <a:t>200 ש"ח</a:t>
                      </a:r>
                    </a:p>
                  </a:txBody>
                  <a:tcPr/>
                </a:tc>
                <a:extLst>
                  <a:ext uri="{0D108BD9-81ED-4DB2-BD59-A6C34878D82A}">
                    <a16:rowId xmlns:a16="http://schemas.microsoft.com/office/drawing/2014/main" val="999165920"/>
                  </a:ext>
                </a:extLst>
              </a:tr>
              <a:tr h="1606550">
                <a:tc>
                  <a:txBody>
                    <a:bodyPr/>
                    <a:lstStyle/>
                    <a:p>
                      <a:pPr algn="ctr" rtl="1"/>
                      <a:r>
                        <a:rPr lang="he-IL" sz="4400" b="1" dirty="0">
                          <a:latin typeface="Arial" panose="020B0604020202020204" pitchFamily="34" charset="0"/>
                        </a:rPr>
                        <a:t>סימני זיהוי</a:t>
                      </a: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extLst>
                  <a:ext uri="{0D108BD9-81ED-4DB2-BD59-A6C34878D82A}">
                    <a16:rowId xmlns:a16="http://schemas.microsoft.com/office/drawing/2014/main" val="3034513329"/>
                  </a:ext>
                </a:extLst>
              </a:tr>
              <a:tr h="1606550">
                <a:tc>
                  <a:txBody>
                    <a:bodyPr/>
                    <a:lstStyle/>
                    <a:p>
                      <a:pPr algn="ctr" rtl="1"/>
                      <a:r>
                        <a:rPr lang="he-IL" sz="4400" b="1" dirty="0">
                          <a:latin typeface="Arial" panose="020B0604020202020204" pitchFamily="34" charset="0"/>
                        </a:rPr>
                        <a:t>חקר הדמויות</a:t>
                      </a: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extLst>
                  <a:ext uri="{0D108BD9-81ED-4DB2-BD59-A6C34878D82A}">
                    <a16:rowId xmlns:a16="http://schemas.microsoft.com/office/drawing/2014/main" val="2892611429"/>
                  </a:ext>
                </a:extLst>
              </a:tr>
              <a:tr h="1606550">
                <a:tc>
                  <a:txBody>
                    <a:bodyPr/>
                    <a:lstStyle/>
                    <a:p>
                      <a:pPr algn="ctr" rtl="1"/>
                      <a:r>
                        <a:rPr lang="he-IL" sz="4400" b="1" dirty="0">
                          <a:latin typeface="Arial" panose="020B0604020202020204" pitchFamily="34" charset="0"/>
                        </a:rPr>
                        <a:t>מאפיינים תרבותיים</a:t>
                      </a: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tc>
                  <a:txBody>
                    <a:bodyPr/>
                    <a:lstStyle/>
                    <a:p>
                      <a:pPr algn="ctr" rtl="1"/>
                      <a:endParaRPr lang="he-IL" sz="4400" b="1" dirty="0">
                        <a:latin typeface="Arial" panose="020B0604020202020204" pitchFamily="34" charset="0"/>
                      </a:endParaRPr>
                    </a:p>
                  </a:txBody>
                  <a:tcPr/>
                </a:tc>
                <a:extLst>
                  <a:ext uri="{0D108BD9-81ED-4DB2-BD59-A6C34878D82A}">
                    <a16:rowId xmlns:a16="http://schemas.microsoft.com/office/drawing/2014/main" val="372001024"/>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331966" y="30947"/>
            <a:ext cx="14930285" cy="1246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1519"/>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סימני הביטחון בשטרות</a:t>
            </a:r>
          </a:p>
        </p:txBody>
      </p:sp>
      <p:sp>
        <p:nvSpPr>
          <p:cNvPr id="3" name="Freeform 3" descr="לחצו כאן לצפיה בסרטון">
            <a:hlinkClick r:id="rId3" tooltip="https://youtu.be/Mj5rLk4_is0"/>
            <a:extLst>
              <a:ext uri="{C183D7F6-B498-43B3-948B-1728B52AA6E4}">
                <adec:decorative xmlns:adec="http://schemas.microsoft.com/office/drawing/2017/decorative" val="0"/>
              </a:ext>
            </a:extLst>
          </p:cNvPr>
          <p:cNvSpPr/>
          <p:nvPr/>
        </p:nvSpPr>
        <p:spPr>
          <a:xfrm>
            <a:off x="1880299" y="2723884"/>
            <a:ext cx="11551263" cy="6305816"/>
          </a:xfrm>
          <a:custGeom>
            <a:avLst/>
            <a:gdLst/>
            <a:ahLst/>
            <a:cxnLst/>
            <a:rect l="l" t="t" r="r" b="b"/>
            <a:pathLst>
              <a:path w="13929271" h="7603967">
                <a:moveTo>
                  <a:pt x="0" y="0"/>
                </a:moveTo>
                <a:lnTo>
                  <a:pt x="13929271" y="0"/>
                </a:lnTo>
                <a:lnTo>
                  <a:pt x="13929271" y="7603967"/>
                </a:lnTo>
                <a:lnTo>
                  <a:pt x="0" y="7603967"/>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grpSp>
        <p:nvGrpSpPr>
          <p:cNvPr id="5" name="Group 8">
            <a:extLst>
              <a:ext uri="{FF2B5EF4-FFF2-40B4-BE49-F238E27FC236}">
                <a16:creationId xmlns:a16="http://schemas.microsoft.com/office/drawing/2014/main" id="{AF514799-10F7-1E7A-E569-401928A39971}"/>
              </a:ext>
              <a:ext uri="{C183D7F6-B498-43B3-948B-1728B52AA6E4}">
                <adec:decorative xmlns:adec="http://schemas.microsoft.com/office/drawing/2017/decorative" val="1"/>
              </a:ext>
            </a:extLst>
          </p:cNvPr>
          <p:cNvGrpSpPr/>
          <p:nvPr/>
        </p:nvGrpSpPr>
        <p:grpSpPr>
          <a:xfrm>
            <a:off x="12387625" y="4304834"/>
            <a:ext cx="3992697" cy="4758011"/>
            <a:chOff x="1173530" y="609549"/>
            <a:chExt cx="5323596" cy="6344015"/>
          </a:xfrm>
        </p:grpSpPr>
        <p:sp>
          <p:nvSpPr>
            <p:cNvPr id="6" name="Freeform 9">
              <a:extLst>
                <a:ext uri="{FF2B5EF4-FFF2-40B4-BE49-F238E27FC236}">
                  <a16:creationId xmlns:a16="http://schemas.microsoft.com/office/drawing/2014/main" id="{4E01C2F8-46DE-28A9-D174-90AFEDC105CA}"/>
                </a:ext>
              </a:extLst>
            </p:cNvPr>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7" name="TextBox 10">
              <a:extLst>
                <a:ext uri="{FF2B5EF4-FFF2-40B4-BE49-F238E27FC236}">
                  <a16:creationId xmlns:a16="http://schemas.microsoft.com/office/drawing/2014/main" id="{74F1FA5A-F8E2-2EED-2917-328E44037781}"/>
                </a:ext>
              </a:extLst>
            </p:cNvPr>
            <p:cNvSpPr txBox="1"/>
            <p:nvPr/>
          </p:nvSpPr>
          <p:spPr>
            <a:xfrm rot="20003575">
              <a:off x="3895602" y="5589841"/>
              <a:ext cx="2601524"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Grp="1"/>
          </p:cNvSpPr>
          <p:nvPr>
            <p:ph type="title" idx="4294967295"/>
          </p:nvPr>
        </p:nvSpPr>
        <p:spPr>
          <a:xfrm>
            <a:off x="3276600" y="533400"/>
            <a:ext cx="12933734" cy="13001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11340"/>
              </a:lnSpc>
              <a:spcBef>
                <a:spcPct val="0"/>
              </a:spcBef>
              <a:spcAft>
                <a:spcPts val="0"/>
              </a:spcAft>
              <a:buClrTx/>
              <a:buSzTx/>
              <a:buFontTx/>
              <a:buNone/>
              <a:tabLst/>
              <a:defRPr/>
            </a:pPr>
            <a:r>
              <a:rPr kumimoji="0" lang="he-IL" sz="6300" b="1" i="0" u="none" strike="noStrike" kern="1200" cap="none" spc="0" normalizeH="0" baseline="0" noProof="0" dirty="0">
                <a:ln>
                  <a:noFill/>
                </a:ln>
                <a:solidFill>
                  <a:srgbClr val="C00000"/>
                </a:solidFill>
                <a:effectLst/>
                <a:uLnTx/>
                <a:uFillTx/>
                <a:ea typeface="Calibri (MS) Bold"/>
                <a:cs typeface="Arial" panose="020B0604020202020204" pitchFamily="34" charset="0"/>
                <a:sym typeface="Calibri (MS) Bold"/>
                <a:rtl/>
              </a:rPr>
              <a:t>אומנות הכסף- תערוכה בנק ישראל</a:t>
            </a:r>
          </a:p>
        </p:txBody>
      </p:sp>
      <p:sp>
        <p:nvSpPr>
          <p:cNvPr id="3" name="Freeform 3" descr="תמונה מתערוכה בבנק ישראל"/>
          <p:cNvSpPr/>
          <p:nvPr/>
        </p:nvSpPr>
        <p:spPr>
          <a:xfrm>
            <a:off x="6434214" y="2806936"/>
            <a:ext cx="11301259" cy="5777769"/>
          </a:xfrm>
          <a:custGeom>
            <a:avLst/>
            <a:gdLst/>
            <a:ahLst/>
            <a:cxnLst/>
            <a:rect l="l" t="t" r="r" b="b"/>
            <a:pathLst>
              <a:path w="11301259" h="5777769">
                <a:moveTo>
                  <a:pt x="0" y="0"/>
                </a:moveTo>
                <a:lnTo>
                  <a:pt x="11301259" y="0"/>
                </a:lnTo>
                <a:lnTo>
                  <a:pt x="11301259" y="5777768"/>
                </a:lnTo>
                <a:lnTo>
                  <a:pt x="0" y="5777768"/>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302668" y="7643621"/>
            <a:ext cx="2273444" cy="2273444"/>
          </a:xfrm>
          <a:custGeom>
            <a:avLst/>
            <a:gdLst/>
            <a:ahLst/>
            <a:cxnLst/>
            <a:rect l="l" t="t" r="r" b="b"/>
            <a:pathLst>
              <a:path w="2273444" h="2273444">
                <a:moveTo>
                  <a:pt x="0" y="0"/>
                </a:moveTo>
                <a:lnTo>
                  <a:pt x="2273444" y="0"/>
                </a:lnTo>
                <a:lnTo>
                  <a:pt x="2273444" y="2273444"/>
                </a:lnTo>
                <a:lnTo>
                  <a:pt x="0" y="2273444"/>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grpSp>
        <p:nvGrpSpPr>
          <p:cNvPr id="6" name="Group 6">
            <a:extLst>
              <a:ext uri="{C183D7F6-B498-43B3-948B-1728B52AA6E4}">
                <adec:decorative xmlns:adec="http://schemas.microsoft.com/office/drawing/2017/decorative" val="1"/>
              </a:ext>
            </a:extLst>
          </p:cNvPr>
          <p:cNvGrpSpPr/>
          <p:nvPr/>
        </p:nvGrpSpPr>
        <p:grpSpPr>
          <a:xfrm>
            <a:off x="1028700" y="4351412"/>
            <a:ext cx="4887839" cy="2063753"/>
            <a:chOff x="0" y="0"/>
            <a:chExt cx="6517119" cy="2751671"/>
          </a:xfrm>
        </p:grpSpPr>
        <p:sp>
          <p:nvSpPr>
            <p:cNvPr id="7" name="Freeform 7"/>
            <p:cNvSpPr/>
            <p:nvPr/>
          </p:nvSpPr>
          <p:spPr>
            <a:xfrm>
              <a:off x="0" y="0"/>
              <a:ext cx="6517132" cy="2751709"/>
            </a:xfrm>
            <a:custGeom>
              <a:avLst/>
              <a:gdLst/>
              <a:ahLst/>
              <a:cxnLst/>
              <a:rect l="l" t="t" r="r" b="b"/>
              <a:pathLst>
                <a:path w="6517132" h="2751709">
                  <a:moveTo>
                    <a:pt x="0" y="0"/>
                  </a:moveTo>
                  <a:lnTo>
                    <a:pt x="6517132" y="0"/>
                  </a:lnTo>
                  <a:lnTo>
                    <a:pt x="6517132" y="2751709"/>
                  </a:lnTo>
                  <a:lnTo>
                    <a:pt x="0" y="2751709"/>
                  </a:lnTo>
                  <a:lnTo>
                    <a:pt x="0" y="0"/>
                  </a:lnTo>
                  <a:close/>
                </a:path>
              </a:pathLst>
            </a:custGeom>
            <a:blipFill>
              <a:blip r:embed="rId4"/>
              <a:stretch>
                <a:fillRect l="-138" r="-138" b="1"/>
              </a:stretch>
            </a:blipFill>
          </p:spPr>
          <p:txBody>
            <a:bodyPr/>
            <a:lstStyle/>
            <a:p>
              <a:endParaRPr lang="he-IL" dirty="0">
                <a:latin typeface="Arial" panose="020B0604020202020204" pitchFamily="34" charset="0"/>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9525000" y="669411"/>
            <a:ext cx="6728357" cy="879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7341"/>
              </a:lnSpc>
              <a:spcBef>
                <a:spcPct val="0"/>
              </a:spcBef>
              <a:spcAft>
                <a:spcPts val="0"/>
              </a:spcAft>
              <a:buClrTx/>
              <a:buSzTx/>
              <a:buFontTx/>
              <a:buNone/>
              <a:tabLst/>
              <a:defRPr/>
            </a:pPr>
            <a:r>
              <a:rPr kumimoji="0" lang="he-IL"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לצי (</a:t>
            </a:r>
            <a:r>
              <a:rPr kumimoji="0" lang="en-US" sz="5244" b="1" i="0" u="none" strike="noStrike" kern="1200" cap="none" spc="0" normalizeH="0" baseline="0" noProof="0" dirty="0" err="1">
                <a:ln>
                  <a:noFill/>
                </a:ln>
                <a:solidFill>
                  <a:srgbClr val="000000"/>
                </a:solidFill>
                <a:effectLst/>
                <a:uLnTx/>
                <a:uFillTx/>
                <a:ea typeface="Calibri (MS) Bold"/>
                <a:cs typeface="Arial" panose="020B0604020202020204" pitchFamily="34" charset="0"/>
                <a:sym typeface="Calibri (MS) Bold"/>
              </a:rPr>
              <a:t>Latzi</a:t>
            </a:r>
            <a:r>
              <a:rPr kumimoji="0" lang="he-IL"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 כסף, </a:t>
            </a:r>
            <a:r>
              <a:rPr kumimoji="0" lang="en-US"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Pr>
              <a:t>2014</a:t>
            </a:r>
          </a:p>
        </p:txBody>
      </p:sp>
      <p:sp>
        <p:nvSpPr>
          <p:cNvPr id="5" name="TextBox 5"/>
          <p:cNvSpPr txBox="1"/>
          <p:nvPr/>
        </p:nvSpPr>
        <p:spPr>
          <a:xfrm>
            <a:off x="1678936" y="1889592"/>
            <a:ext cx="16125302" cy="1998345"/>
          </a:xfrm>
          <a:prstGeom prst="rect">
            <a:avLst/>
          </a:prstGeom>
        </p:spPr>
        <p:txBody>
          <a:bodyPr lIns="0" tIns="0" rIns="0" bIns="0" rtlCol="0" anchor="t">
            <a:spAutoFit/>
          </a:bodyPr>
          <a:lstStyle/>
          <a:p>
            <a:pPr algn="r" rtl="1">
              <a:lnSpc>
                <a:spcPts val="7920"/>
              </a:lnSpc>
              <a:spcBef>
                <a:spcPct val="0"/>
              </a:spcBef>
            </a:pPr>
            <a:r>
              <a:rPr lang="he-IL" sz="4400">
                <a:solidFill>
                  <a:srgbClr val="000000"/>
                </a:solidFill>
                <a:latin typeface="Calibri (MS)"/>
                <a:ea typeface="Calibri (MS)"/>
                <a:cs typeface="Calibri (MS)"/>
                <a:sym typeface="Calibri (MS)"/>
                <a:rtl/>
              </a:rPr>
              <a:t>בעבודת וידאו זו, שבה נראה ארנק הפועם בקצב הלב, האמנית עבדה בטכניקה הנקראת </a:t>
            </a:r>
            <a:r>
              <a:rPr lang="en-US" sz="4400">
                <a:solidFill>
                  <a:srgbClr val="000000"/>
                </a:solidFill>
                <a:latin typeface="Calibri (MS)"/>
                <a:ea typeface="Calibri (MS)"/>
                <a:cs typeface="Calibri (MS)"/>
                <a:sym typeface="Calibri (MS)"/>
              </a:rPr>
              <a:t>Stop Motion</a:t>
            </a:r>
            <a:r>
              <a:rPr lang="ar-EG" sz="4400">
                <a:solidFill>
                  <a:srgbClr val="000000"/>
                </a:solidFill>
                <a:latin typeface="Calibri (MS)"/>
                <a:ea typeface="Calibri (MS)"/>
                <a:cs typeface="Calibri (MS)"/>
                <a:sym typeface="Calibri (MS)"/>
                <a:rtl/>
              </a:rPr>
              <a:t>. </a:t>
            </a:r>
          </a:p>
        </p:txBody>
      </p:sp>
      <p:pic>
        <p:nvPicPr>
          <p:cNvPr id="3" name="Picture 3" descr="ארנק פועם בקצב לב">
            <a:hlinkClick r:id="" action="ppaction://media"/>
            <a:extLst>
              <a:ext uri="{C183D7F6-B498-43B3-948B-1728B52AA6E4}">
                <adec:decorative xmlns:adec="http://schemas.microsoft.com/office/drawing/2017/decorative" val="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5579349" y="3802099"/>
            <a:ext cx="11295787" cy="6348920"/>
          </a:xfrm>
          <a:prstGeom prst="rect">
            <a:avLst/>
          </a:prstGeom>
        </p:spPr>
      </p:pic>
      <p:sp>
        <p:nvSpPr>
          <p:cNvPr id="6" name="Freeform 6" descr="ארנק סגור"/>
          <p:cNvSpPr/>
          <p:nvPr/>
        </p:nvSpPr>
        <p:spPr>
          <a:xfrm>
            <a:off x="466672" y="3877031"/>
            <a:ext cx="3837795" cy="6202848"/>
          </a:xfrm>
          <a:custGeom>
            <a:avLst/>
            <a:gdLst/>
            <a:ahLst/>
            <a:cxnLst/>
            <a:rect l="l" t="t" r="r" b="b"/>
            <a:pathLst>
              <a:path w="3837795" h="6202848">
                <a:moveTo>
                  <a:pt x="0" y="0"/>
                </a:moveTo>
                <a:lnTo>
                  <a:pt x="3837796" y="0"/>
                </a:lnTo>
                <a:lnTo>
                  <a:pt x="3837796" y="6202847"/>
                </a:lnTo>
                <a:lnTo>
                  <a:pt x="0" y="6202847"/>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9525000" y="669411"/>
            <a:ext cx="6728357" cy="879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7341"/>
              </a:lnSpc>
              <a:spcBef>
                <a:spcPct val="0"/>
              </a:spcBef>
              <a:spcAft>
                <a:spcPts val="0"/>
              </a:spcAft>
              <a:buClrTx/>
              <a:buSzTx/>
              <a:buFontTx/>
              <a:buNone/>
              <a:tabLst/>
              <a:defRPr/>
            </a:pPr>
            <a:r>
              <a:rPr kumimoji="0" lang="he-IL"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לצי (</a:t>
            </a:r>
            <a:r>
              <a:rPr kumimoji="0" lang="en-US" sz="5244" b="1" i="0" u="none" strike="noStrike" kern="1200" cap="none" spc="0" normalizeH="0" baseline="0" noProof="0" dirty="0" err="1">
                <a:ln>
                  <a:noFill/>
                </a:ln>
                <a:solidFill>
                  <a:srgbClr val="000000"/>
                </a:solidFill>
                <a:effectLst/>
                <a:uLnTx/>
                <a:uFillTx/>
                <a:ea typeface="Calibri (MS) Bold"/>
                <a:cs typeface="Arial" panose="020B0604020202020204" pitchFamily="34" charset="0"/>
                <a:sym typeface="Calibri (MS) Bold"/>
              </a:rPr>
              <a:t>Latzi</a:t>
            </a:r>
            <a:r>
              <a:rPr kumimoji="0" lang="he-IL"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 כסף, </a:t>
            </a:r>
            <a:r>
              <a:rPr kumimoji="0" lang="en-US"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Pr>
              <a:t>2014</a:t>
            </a:r>
          </a:p>
        </p:txBody>
      </p:sp>
      <p:sp>
        <p:nvSpPr>
          <p:cNvPr id="5" name="TextBox 5"/>
          <p:cNvSpPr txBox="1"/>
          <p:nvPr/>
        </p:nvSpPr>
        <p:spPr>
          <a:xfrm>
            <a:off x="1678936" y="1889592"/>
            <a:ext cx="16125302" cy="1998345"/>
          </a:xfrm>
          <a:prstGeom prst="rect">
            <a:avLst/>
          </a:prstGeom>
        </p:spPr>
        <p:txBody>
          <a:bodyPr lIns="0" tIns="0" rIns="0" bIns="0" rtlCol="0" anchor="t">
            <a:spAutoFit/>
          </a:bodyPr>
          <a:lstStyle/>
          <a:p>
            <a:pPr marL="949961" lvl="1" indent="-474980" algn="r" rtl="1">
              <a:lnSpc>
                <a:spcPts val="7920"/>
              </a:lnSpc>
              <a:buFont typeface="Arial"/>
              <a:buChar char="•"/>
            </a:pPr>
            <a:r>
              <a:rPr lang="he-IL" sz="4400" dirty="0">
                <a:solidFill>
                  <a:srgbClr val="000000"/>
                </a:solidFill>
                <a:latin typeface="Calibri (MS)"/>
                <a:ea typeface="Calibri (MS)"/>
                <a:cs typeface="Calibri (MS)"/>
                <a:sym typeface="Calibri (MS)"/>
                <a:rtl/>
              </a:rPr>
              <a:t>מה לדעתכם מנסה האומנית לתאר? </a:t>
            </a:r>
          </a:p>
          <a:p>
            <a:pPr marL="949961" lvl="1" indent="-474980" algn="r" rtl="1">
              <a:lnSpc>
                <a:spcPts val="7920"/>
              </a:lnSpc>
              <a:buFont typeface="Arial"/>
              <a:buChar char="•"/>
            </a:pPr>
            <a:r>
              <a:rPr lang="he-IL" sz="4400" dirty="0">
                <a:solidFill>
                  <a:srgbClr val="000000"/>
                </a:solidFill>
                <a:latin typeface="Calibri (MS)"/>
                <a:ea typeface="Calibri (MS)"/>
                <a:cs typeface="Calibri (MS)"/>
                <a:sym typeface="Calibri (MS)"/>
                <a:rtl/>
              </a:rPr>
              <a:t>מדוע הארנק פועם כמו לב?</a:t>
            </a:r>
          </a:p>
        </p:txBody>
      </p:sp>
      <p:pic>
        <p:nvPicPr>
          <p:cNvPr id="3" name="Picture 3" descr="ארנק פועם בקצב לב">
            <a:hlinkClick r:id="" action="ppaction://media"/>
            <a:extLst>
              <a:ext uri="{C183D7F6-B498-43B3-948B-1728B52AA6E4}">
                <adec:decorative xmlns:adec="http://schemas.microsoft.com/office/drawing/2017/decorative" val="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5579349" y="3802099"/>
            <a:ext cx="11295787" cy="6348920"/>
          </a:xfrm>
          <a:prstGeom prst="rect">
            <a:avLst/>
          </a:prstGeom>
        </p:spPr>
      </p:pic>
      <p:sp>
        <p:nvSpPr>
          <p:cNvPr id="6" name="Freeform 6" descr="ארנק סגור"/>
          <p:cNvSpPr/>
          <p:nvPr/>
        </p:nvSpPr>
        <p:spPr>
          <a:xfrm>
            <a:off x="466672" y="3877031"/>
            <a:ext cx="3837795" cy="6202848"/>
          </a:xfrm>
          <a:custGeom>
            <a:avLst/>
            <a:gdLst/>
            <a:ahLst/>
            <a:cxnLst/>
            <a:rect l="l" t="t" r="r" b="b"/>
            <a:pathLst>
              <a:path w="3837795" h="6202848">
                <a:moveTo>
                  <a:pt x="0" y="0"/>
                </a:moveTo>
                <a:lnTo>
                  <a:pt x="3837796" y="0"/>
                </a:lnTo>
                <a:lnTo>
                  <a:pt x="3837796" y="6202847"/>
                </a:lnTo>
                <a:lnTo>
                  <a:pt x="0" y="6202847"/>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1673582370"/>
      </p:ext>
    </p:extLst>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4">
            <a:extLst>
              <a:ext uri="{FF2B5EF4-FFF2-40B4-BE49-F238E27FC236}">
                <a16:creationId xmlns:a16="http://schemas.microsoft.com/office/drawing/2014/main" id="{9419400E-841C-748B-C1A1-4FE0013C3856}"/>
              </a:ext>
            </a:extLst>
          </p:cNvPr>
          <p:cNvSpPr txBox="1">
            <a:spLocks noGrp="1"/>
          </p:cNvSpPr>
          <p:nvPr>
            <p:ph type="title" idx="4294967295"/>
          </p:nvPr>
        </p:nvSpPr>
        <p:spPr>
          <a:xfrm>
            <a:off x="9525000" y="669411"/>
            <a:ext cx="6728357" cy="879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7341"/>
              </a:lnSpc>
              <a:spcBef>
                <a:spcPct val="0"/>
              </a:spcBef>
              <a:spcAft>
                <a:spcPts val="0"/>
              </a:spcAft>
              <a:buClrTx/>
              <a:buSzTx/>
              <a:buFontTx/>
              <a:buNone/>
              <a:tabLst/>
              <a:defRPr/>
            </a:pPr>
            <a:r>
              <a:rPr kumimoji="0" lang="he-IL"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לצי (</a:t>
            </a:r>
            <a:r>
              <a:rPr kumimoji="0" lang="en-US" sz="5244" b="1" i="0" u="none" strike="noStrike" kern="1200" cap="none" spc="0" normalizeH="0" baseline="0" noProof="0" dirty="0" err="1">
                <a:ln>
                  <a:noFill/>
                </a:ln>
                <a:solidFill>
                  <a:srgbClr val="000000"/>
                </a:solidFill>
                <a:effectLst/>
                <a:uLnTx/>
                <a:uFillTx/>
                <a:ea typeface="Calibri (MS) Bold"/>
                <a:cs typeface="Arial" panose="020B0604020202020204" pitchFamily="34" charset="0"/>
                <a:sym typeface="Calibri (MS) Bold"/>
              </a:rPr>
              <a:t>Latzi</a:t>
            </a:r>
            <a:r>
              <a:rPr kumimoji="0" lang="he-IL"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 כסף, </a:t>
            </a:r>
            <a:r>
              <a:rPr kumimoji="0" lang="en-US" sz="5244"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Pr>
              <a:t>2014</a:t>
            </a:r>
          </a:p>
        </p:txBody>
      </p:sp>
      <p:sp>
        <p:nvSpPr>
          <p:cNvPr id="3" name="Freeform 3" descr="ארנק סגור"/>
          <p:cNvSpPr/>
          <p:nvPr/>
        </p:nvSpPr>
        <p:spPr>
          <a:xfrm>
            <a:off x="466672" y="3877031"/>
            <a:ext cx="3837795" cy="6202848"/>
          </a:xfrm>
          <a:custGeom>
            <a:avLst/>
            <a:gdLst/>
            <a:ahLst/>
            <a:cxnLst/>
            <a:rect l="l" t="t" r="r" b="b"/>
            <a:pathLst>
              <a:path w="3837795" h="6202848">
                <a:moveTo>
                  <a:pt x="0" y="0"/>
                </a:moveTo>
                <a:lnTo>
                  <a:pt x="3837796" y="0"/>
                </a:lnTo>
                <a:lnTo>
                  <a:pt x="3837796" y="6202847"/>
                </a:lnTo>
                <a:lnTo>
                  <a:pt x="0" y="620284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5" name="TextBox 5"/>
          <p:cNvSpPr txBox="1"/>
          <p:nvPr/>
        </p:nvSpPr>
        <p:spPr>
          <a:xfrm>
            <a:off x="2788742" y="1889592"/>
            <a:ext cx="15015497" cy="3998595"/>
          </a:xfrm>
          <a:prstGeom prst="rect">
            <a:avLst/>
          </a:prstGeom>
        </p:spPr>
        <p:txBody>
          <a:bodyPr lIns="0" tIns="0" rIns="0" bIns="0" rtlCol="0" anchor="t">
            <a:spAutoFit/>
          </a:bodyPr>
          <a:lstStyle/>
          <a:p>
            <a:pPr algn="r" rtl="1">
              <a:lnSpc>
                <a:spcPts val="7920"/>
              </a:lnSpc>
            </a:pPr>
            <a:r>
              <a:rPr lang="he-IL" sz="4400" dirty="0">
                <a:solidFill>
                  <a:srgbClr val="000000"/>
                </a:solidFill>
                <a:latin typeface="Calibri (MS)"/>
                <a:ea typeface="Calibri (MS)"/>
                <a:cs typeface="Calibri (MS)"/>
                <a:sym typeface="Calibri (MS)"/>
                <a:rtl/>
              </a:rPr>
              <a:t>הטכניקה מאפשרת </a:t>
            </a:r>
            <a:r>
              <a:rPr lang="he-IL" sz="4400" b="1" dirty="0">
                <a:solidFill>
                  <a:srgbClr val="000000"/>
                </a:solidFill>
                <a:latin typeface="Arial" panose="020B0604020202020204" pitchFamily="34" charset="0"/>
                <a:ea typeface="Calibri (MS) Bold"/>
                <a:cs typeface="Arial" panose="020B0604020202020204" pitchFamily="34" charset="0"/>
                <a:sym typeface="Calibri (MS) Bold"/>
                <a:rtl/>
              </a:rPr>
              <a:t>להמחיש את תחושת המחזוריות של מילוי והתרוקנות בשני צירי חיים:</a:t>
            </a:r>
          </a:p>
          <a:p>
            <a:pPr algn="r" rtl="1">
              <a:lnSpc>
                <a:spcPts val="7920"/>
              </a:lnSpc>
            </a:pPr>
            <a:r>
              <a:rPr lang="en-US" sz="4400" b="1" dirty="0">
                <a:solidFill>
                  <a:srgbClr val="000000"/>
                </a:solidFill>
                <a:latin typeface="Arial" panose="020B0604020202020204" pitchFamily="34" charset="0"/>
                <a:ea typeface="Calibri (MS) Bold"/>
                <a:cs typeface="Arial" panose="020B0604020202020204" pitchFamily="34" charset="0"/>
                <a:sym typeface="Calibri (MS) Bold"/>
              </a:rPr>
              <a:t>1</a:t>
            </a:r>
            <a:r>
              <a:rPr lang="he-IL" sz="4400" b="1" dirty="0">
                <a:solidFill>
                  <a:srgbClr val="000000"/>
                </a:solidFill>
                <a:latin typeface="Arial" panose="020B0604020202020204" pitchFamily="34" charset="0"/>
                <a:ea typeface="Calibri (MS) Bold"/>
                <a:cs typeface="Arial" panose="020B0604020202020204" pitchFamily="34" charset="0"/>
                <a:sym typeface="Calibri (MS) Bold"/>
                <a:rtl/>
              </a:rPr>
              <a:t>. המציאות היומיומית - </a:t>
            </a:r>
            <a:r>
              <a:rPr lang="he-IL" sz="4400" dirty="0">
                <a:solidFill>
                  <a:srgbClr val="000000"/>
                </a:solidFill>
                <a:latin typeface="Calibri (MS)"/>
                <a:ea typeface="Calibri (MS)"/>
                <a:cs typeface="Calibri (MS)"/>
                <a:sym typeface="Calibri (MS)"/>
                <a:rtl/>
              </a:rPr>
              <a:t>כסף משאב חיוני לצריכה וחיסכון</a:t>
            </a:r>
          </a:p>
          <a:p>
            <a:pPr algn="r" rtl="1">
              <a:lnSpc>
                <a:spcPts val="7920"/>
              </a:lnSpc>
            </a:pPr>
            <a:r>
              <a:rPr lang="en-US" sz="4400" b="1" dirty="0">
                <a:solidFill>
                  <a:srgbClr val="000000"/>
                </a:solidFill>
                <a:latin typeface="Arial" panose="020B0604020202020204" pitchFamily="34" charset="0"/>
                <a:ea typeface="Calibri (MS) Bold"/>
                <a:cs typeface="Arial" panose="020B0604020202020204" pitchFamily="34" charset="0"/>
                <a:sym typeface="Calibri (MS) Bold"/>
              </a:rPr>
              <a:t>2</a:t>
            </a:r>
            <a:r>
              <a:rPr lang="he-IL" sz="4400" b="1" dirty="0">
                <a:solidFill>
                  <a:srgbClr val="000000"/>
                </a:solidFill>
                <a:latin typeface="Arial" panose="020B0604020202020204" pitchFamily="34" charset="0"/>
                <a:ea typeface="Calibri (MS) Bold"/>
                <a:cs typeface="Arial" panose="020B0604020202020204" pitchFamily="34" charset="0"/>
                <a:sym typeface="Calibri (MS) Bold"/>
                <a:rtl/>
              </a:rPr>
              <a:t>. פעולת האמנות - </a:t>
            </a:r>
            <a:r>
              <a:rPr lang="he-IL" sz="4400" dirty="0">
                <a:solidFill>
                  <a:srgbClr val="000000"/>
                </a:solidFill>
                <a:latin typeface="Calibri (MS)"/>
                <a:ea typeface="Calibri (MS)"/>
                <a:cs typeface="Calibri (MS)"/>
                <a:sym typeface="Calibri (MS)"/>
                <a:rtl/>
              </a:rPr>
              <a:t>(התמלאות ברגע היצירה) והתרוקנות לאחר הפקתה</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0147879" y="923402"/>
            <a:ext cx="5367946" cy="3576394"/>
          </a:xfrm>
          <a:custGeom>
            <a:avLst/>
            <a:gdLst/>
            <a:ahLst/>
            <a:cxnLst/>
            <a:rect l="l" t="t" r="r" b="b"/>
            <a:pathLst>
              <a:path w="5367946" h="3576394">
                <a:moveTo>
                  <a:pt x="0" y="0"/>
                </a:moveTo>
                <a:lnTo>
                  <a:pt x="5367946" y="0"/>
                </a:lnTo>
                <a:lnTo>
                  <a:pt x="5367946" y="3576394"/>
                </a:lnTo>
                <a:lnTo>
                  <a:pt x="0" y="3576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3037521" y="923402"/>
            <a:ext cx="5367946" cy="3576394"/>
          </a:xfrm>
          <a:custGeom>
            <a:avLst/>
            <a:gdLst/>
            <a:ahLst/>
            <a:cxnLst/>
            <a:rect l="l" t="t" r="r" b="b"/>
            <a:pathLst>
              <a:path w="5367946" h="3576394">
                <a:moveTo>
                  <a:pt x="0" y="0"/>
                </a:moveTo>
                <a:lnTo>
                  <a:pt x="5367945" y="0"/>
                </a:lnTo>
                <a:lnTo>
                  <a:pt x="5367945" y="3576394"/>
                </a:lnTo>
                <a:lnTo>
                  <a:pt x="0" y="3576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descr="ארנק מלא">
            <a:extLst>
              <a:ext uri="{C183D7F6-B498-43B3-948B-1728B52AA6E4}">
                <adec:decorative xmlns:adec="http://schemas.microsoft.com/office/drawing/2017/decorative" val="0"/>
              </a:ext>
            </a:extLst>
          </p:cNvPr>
          <p:cNvSpPr/>
          <p:nvPr/>
        </p:nvSpPr>
        <p:spPr>
          <a:xfrm>
            <a:off x="9895757" y="-740539"/>
            <a:ext cx="6526776" cy="4422762"/>
          </a:xfrm>
          <a:custGeom>
            <a:avLst/>
            <a:gdLst/>
            <a:ahLst/>
            <a:cxnLst/>
            <a:rect l="l" t="t" r="r" b="b"/>
            <a:pathLst>
              <a:path w="6526776" h="4422762">
                <a:moveTo>
                  <a:pt x="0" y="0"/>
                </a:moveTo>
                <a:lnTo>
                  <a:pt x="6526776" y="0"/>
                </a:lnTo>
                <a:lnTo>
                  <a:pt x="6526776" y="4422762"/>
                </a:lnTo>
                <a:lnTo>
                  <a:pt x="0" y="4422762"/>
                </a:lnTo>
                <a:lnTo>
                  <a:pt x="0" y="0"/>
                </a:lnTo>
                <a:close/>
              </a:path>
            </a:pathLst>
          </a:custGeom>
          <a:blipFill>
            <a:blip r:embed="rId5"/>
            <a:stretch>
              <a:fillRect l="-4060" r="-19991"/>
            </a:stretch>
          </a:blipFill>
        </p:spPr>
        <p:txBody>
          <a:bodyPr/>
          <a:lstStyle/>
          <a:p>
            <a:endParaRPr lang="he-IL" dirty="0">
              <a:latin typeface="Arial" panose="020B0604020202020204" pitchFamily="34" charset="0"/>
            </a:endParaRPr>
          </a:p>
        </p:txBody>
      </p:sp>
      <p:sp>
        <p:nvSpPr>
          <p:cNvPr id="7" name="TextBox 7"/>
          <p:cNvSpPr txBox="1"/>
          <p:nvPr/>
        </p:nvSpPr>
        <p:spPr>
          <a:xfrm>
            <a:off x="10515601" y="2492524"/>
            <a:ext cx="4507448" cy="1755032"/>
          </a:xfrm>
          <a:prstGeom prst="rect">
            <a:avLst/>
          </a:prstGeom>
        </p:spPr>
        <p:txBody>
          <a:bodyPr wrap="square" lIns="0" tIns="0" rIns="0" bIns="0" rtlCol="0" anchor="t">
            <a:spAutoFit/>
          </a:bodyPr>
          <a:lstStyle/>
          <a:p>
            <a:pPr algn="ctr" rtl="1">
              <a:lnSpc>
                <a:spcPts val="7279"/>
              </a:lnSpc>
              <a:spcBef>
                <a:spcPct val="0"/>
              </a:spcBef>
            </a:pPr>
            <a:r>
              <a:rPr lang="he-IL" sz="5199" b="1" dirty="0">
                <a:solidFill>
                  <a:srgbClr val="000000"/>
                </a:solidFill>
                <a:latin typeface="Arial" panose="020B0604020202020204" pitchFamily="34" charset="0"/>
                <a:ea typeface="Calibri (MS) Bold"/>
                <a:cs typeface="Arial" panose="020B0604020202020204" pitchFamily="34" charset="0"/>
                <a:sym typeface="Calibri (MS) Bold"/>
                <a:rtl/>
              </a:rPr>
              <a:t>הארנק המלא</a:t>
            </a:r>
          </a:p>
          <a:p>
            <a:pPr algn="ctr" rtl="1">
              <a:lnSpc>
                <a:spcPts val="7279"/>
              </a:lnSpc>
              <a:spcBef>
                <a:spcPct val="0"/>
              </a:spcBef>
            </a:pPr>
            <a:r>
              <a:rPr lang="he-IL" sz="4000" b="1" dirty="0">
                <a:solidFill>
                  <a:srgbClr val="000000"/>
                </a:solidFill>
                <a:latin typeface="Arial" panose="020B0604020202020204" pitchFamily="34" charset="0"/>
                <a:ea typeface="Calibri (MS) Bold"/>
                <a:cs typeface="Arial" panose="020B0604020202020204" pitchFamily="34" charset="0"/>
                <a:sym typeface="Calibri (MS) Bold"/>
                <a:rtl/>
              </a:rPr>
              <a:t>(כאשר נכנס כסף)</a:t>
            </a:r>
          </a:p>
        </p:txBody>
      </p:sp>
      <p:sp>
        <p:nvSpPr>
          <p:cNvPr id="9" name="TextBox 9"/>
          <p:cNvSpPr txBox="1"/>
          <p:nvPr/>
        </p:nvSpPr>
        <p:spPr>
          <a:xfrm>
            <a:off x="9776374" y="4624180"/>
            <a:ext cx="7409107" cy="3925626"/>
          </a:xfrm>
          <a:prstGeom prst="rect">
            <a:avLst/>
          </a:prstGeom>
        </p:spPr>
        <p:txBody>
          <a:bodyPr wrap="square" lIns="0" tIns="0" rIns="0" bIns="0" rtlCol="0" anchor="t">
            <a:spAutoFit/>
          </a:bodyPr>
          <a:lstStyle/>
          <a:p>
            <a:pPr algn="just" rtl="1">
              <a:lnSpc>
                <a:spcPts val="6160"/>
              </a:lnSpc>
              <a:spcBef>
                <a:spcPct val="0"/>
              </a:spcBef>
            </a:pPr>
            <a:r>
              <a:rPr lang="he-IL" sz="4400" b="1" u="sng" dirty="0">
                <a:solidFill>
                  <a:srgbClr val="000000"/>
                </a:solidFill>
                <a:latin typeface="Arial" panose="020B0604020202020204" pitchFamily="34" charset="0"/>
                <a:ea typeface="Calibri (MS) Bold"/>
                <a:cs typeface="Arial" panose="020B0604020202020204" pitchFamily="34" charset="0"/>
                <a:sym typeface="Calibri (MS) Bold"/>
                <a:rtl/>
              </a:rPr>
              <a:t>דוגמאות למקורות הכנסה:</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דמי כיס</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מתנות</a:t>
            </a:r>
          </a:p>
          <a:p>
            <a:pPr marL="949961" lvl="1" indent="-474980" algn="r" rtl="1">
              <a:lnSpc>
                <a:spcPts val="6160"/>
              </a:lnSpc>
              <a:buFont typeface="Arial"/>
              <a:buChar char="•"/>
            </a:pPr>
            <a:r>
              <a:rPr lang="he-IL" sz="4400" dirty="0">
                <a:solidFill>
                  <a:srgbClr val="000000"/>
                </a:solidFill>
                <a:latin typeface="Calibri (MS)"/>
                <a:ea typeface="Calibri (MS)"/>
                <a:cs typeface="Calibri (MS)"/>
                <a:sym typeface="Calibri (MS)"/>
                <a:rtl/>
              </a:rPr>
              <a:t>שכר מעבודה (</a:t>
            </a:r>
            <a:r>
              <a:rPr lang="he-IL" sz="4400" dirty="0" err="1">
                <a:solidFill>
                  <a:srgbClr val="000000"/>
                </a:solidFill>
                <a:latin typeface="Calibri (MS)"/>
                <a:ea typeface="Calibri (MS)"/>
                <a:cs typeface="Calibri (MS)"/>
                <a:sym typeface="Calibri (MS)"/>
                <a:rtl/>
              </a:rPr>
              <a:t>דוגיסיטר</a:t>
            </a:r>
            <a:r>
              <a:rPr lang="he-IL" sz="4400" dirty="0">
                <a:solidFill>
                  <a:srgbClr val="000000"/>
                </a:solidFill>
                <a:latin typeface="Calibri (MS)"/>
                <a:ea typeface="Calibri (MS)"/>
                <a:cs typeface="Calibri (MS)"/>
                <a:sym typeface="Calibri (MS)"/>
                <a:rtl/>
              </a:rPr>
              <a:t>, קייטנה)</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מכירות יד שנייה</a:t>
            </a:r>
          </a:p>
        </p:txBody>
      </p:sp>
      <p:sp>
        <p:nvSpPr>
          <p:cNvPr id="6" name="Freeform 6" descr="ארנק ריק">
            <a:extLst>
              <a:ext uri="{C183D7F6-B498-43B3-948B-1728B52AA6E4}">
                <adec:decorative xmlns:adec="http://schemas.microsoft.com/office/drawing/2017/decorative" val="0"/>
              </a:ext>
            </a:extLst>
          </p:cNvPr>
          <p:cNvSpPr/>
          <p:nvPr/>
        </p:nvSpPr>
        <p:spPr>
          <a:xfrm>
            <a:off x="2884620" y="99598"/>
            <a:ext cx="6117098" cy="3036288"/>
          </a:xfrm>
          <a:custGeom>
            <a:avLst/>
            <a:gdLst/>
            <a:ahLst/>
            <a:cxnLst/>
            <a:rect l="l" t="t" r="r" b="b"/>
            <a:pathLst>
              <a:path w="6117098" h="3036288">
                <a:moveTo>
                  <a:pt x="0" y="0"/>
                </a:moveTo>
                <a:lnTo>
                  <a:pt x="6117097" y="0"/>
                </a:lnTo>
                <a:lnTo>
                  <a:pt x="6117097" y="3036288"/>
                </a:lnTo>
                <a:lnTo>
                  <a:pt x="0" y="3036288"/>
                </a:lnTo>
                <a:lnTo>
                  <a:pt x="0" y="0"/>
                </a:lnTo>
                <a:close/>
              </a:path>
            </a:pathLst>
          </a:custGeom>
          <a:blipFill>
            <a:blip r:embed="rId6"/>
            <a:stretch>
              <a:fillRect l="-1332" t="-21200" r="-29267" b="-22525"/>
            </a:stretch>
          </a:blipFill>
        </p:spPr>
        <p:txBody>
          <a:bodyPr/>
          <a:lstStyle/>
          <a:p>
            <a:endParaRPr lang="he-IL" dirty="0">
              <a:latin typeface="Arial" panose="020B0604020202020204" pitchFamily="34" charset="0"/>
            </a:endParaRPr>
          </a:p>
        </p:txBody>
      </p:sp>
      <p:sp>
        <p:nvSpPr>
          <p:cNvPr id="8" name="TextBox 8"/>
          <p:cNvSpPr txBox="1"/>
          <p:nvPr/>
        </p:nvSpPr>
        <p:spPr>
          <a:xfrm>
            <a:off x="3505201" y="2564951"/>
            <a:ext cx="4329132" cy="1755032"/>
          </a:xfrm>
          <a:prstGeom prst="rect">
            <a:avLst/>
          </a:prstGeom>
        </p:spPr>
        <p:txBody>
          <a:bodyPr wrap="square" lIns="0" tIns="0" rIns="0" bIns="0" rtlCol="0" anchor="t">
            <a:spAutoFit/>
          </a:bodyPr>
          <a:lstStyle/>
          <a:p>
            <a:pPr algn="ctr" rtl="1">
              <a:lnSpc>
                <a:spcPts val="7279"/>
              </a:lnSpc>
              <a:spcBef>
                <a:spcPct val="0"/>
              </a:spcBef>
            </a:pPr>
            <a:r>
              <a:rPr lang="he-IL" sz="5199" b="1" dirty="0">
                <a:solidFill>
                  <a:srgbClr val="000000"/>
                </a:solidFill>
                <a:latin typeface="Arial" panose="020B0604020202020204" pitchFamily="34" charset="0"/>
                <a:ea typeface="Calibri (MS) Bold"/>
                <a:cs typeface="Arial" panose="020B0604020202020204" pitchFamily="34" charset="0"/>
                <a:sym typeface="Calibri (MS) Bold"/>
                <a:rtl/>
              </a:rPr>
              <a:t>הארנק הריק</a:t>
            </a:r>
          </a:p>
          <a:p>
            <a:pPr algn="ctr" rtl="1">
              <a:lnSpc>
                <a:spcPts val="7279"/>
              </a:lnSpc>
              <a:spcBef>
                <a:spcPct val="0"/>
              </a:spcBef>
            </a:pPr>
            <a:r>
              <a:rPr lang="he-IL" sz="4000" b="1" dirty="0">
                <a:solidFill>
                  <a:srgbClr val="000000"/>
                </a:solidFill>
                <a:latin typeface="Arial" panose="020B0604020202020204" pitchFamily="34" charset="0"/>
                <a:ea typeface="Calibri (MS) Bold"/>
                <a:cs typeface="Arial" panose="020B0604020202020204" pitchFamily="34" charset="0"/>
                <a:sym typeface="Calibri (MS) Bold"/>
                <a:rtl/>
              </a:rPr>
              <a:t>(כאשר יוצא כסף)</a:t>
            </a:r>
          </a:p>
        </p:txBody>
      </p:sp>
      <p:sp>
        <p:nvSpPr>
          <p:cNvPr id="10" name="TextBox 10"/>
          <p:cNvSpPr txBox="1"/>
          <p:nvPr/>
        </p:nvSpPr>
        <p:spPr>
          <a:xfrm>
            <a:off x="1371600" y="4624180"/>
            <a:ext cx="7140028" cy="4720716"/>
          </a:xfrm>
          <a:prstGeom prst="rect">
            <a:avLst/>
          </a:prstGeom>
        </p:spPr>
        <p:txBody>
          <a:bodyPr wrap="square" lIns="0" tIns="0" rIns="0" bIns="0" rtlCol="0" anchor="t">
            <a:spAutoFit/>
          </a:bodyPr>
          <a:lstStyle/>
          <a:p>
            <a:pPr algn="just" rtl="1">
              <a:lnSpc>
                <a:spcPts val="6160"/>
              </a:lnSpc>
              <a:spcBef>
                <a:spcPct val="0"/>
              </a:spcBef>
            </a:pPr>
            <a:r>
              <a:rPr lang="he-IL" sz="4400" b="1" u="sng" dirty="0">
                <a:solidFill>
                  <a:srgbClr val="000000"/>
                </a:solidFill>
                <a:latin typeface="Arial" panose="020B0604020202020204" pitchFamily="34" charset="0"/>
                <a:ea typeface="Calibri (MS) Bold"/>
                <a:cs typeface="Arial" panose="020B0604020202020204" pitchFamily="34" charset="0"/>
                <a:sym typeface="Calibri (MS) Bold"/>
                <a:rtl/>
              </a:rPr>
              <a:t>דוגמאות להוצאות:</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קניות(בגדים, תיקים..)</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בילויים (סרט, מסעדה,...)</a:t>
            </a:r>
          </a:p>
          <a:p>
            <a:pPr marL="949961" lvl="1" indent="-474980" algn="r" rtl="1">
              <a:lnSpc>
                <a:spcPts val="6160"/>
              </a:lnSpc>
              <a:buFont typeface="Arial"/>
              <a:buChar char="•"/>
            </a:pPr>
            <a:r>
              <a:rPr lang="he-IL" sz="4400" dirty="0">
                <a:solidFill>
                  <a:srgbClr val="000000"/>
                </a:solidFill>
                <a:latin typeface="Calibri (MS)"/>
                <a:ea typeface="Calibri (MS)"/>
                <a:cs typeface="Calibri (MS)"/>
                <a:sym typeface="Calibri (MS)"/>
                <a:rtl/>
              </a:rPr>
              <a:t>תקשורת (טלפון נייד, אוזניות )</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תחביבים (ציוד למחשב, חוגים)</a:t>
            </a:r>
          </a:p>
          <a:p>
            <a:pPr marL="949961" lvl="1" indent="-474980" algn="just" rtl="1">
              <a:lnSpc>
                <a:spcPts val="6160"/>
              </a:lnSpc>
              <a:buFont typeface="Arial"/>
              <a:buChar char="•"/>
            </a:pPr>
            <a:r>
              <a:rPr lang="he-IL" sz="4400" dirty="0">
                <a:solidFill>
                  <a:srgbClr val="000000"/>
                </a:solidFill>
                <a:latin typeface="Calibri (MS)"/>
                <a:ea typeface="Calibri (MS)"/>
                <a:cs typeface="Calibri (MS)"/>
                <a:sym typeface="Calibri (MS)"/>
                <a:rtl/>
              </a:rPr>
              <a:t>תחבורה ציבורית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0404756" y="2773078"/>
            <a:ext cx="5683431" cy="6941595"/>
          </a:xfrm>
          <a:custGeom>
            <a:avLst/>
            <a:gdLst/>
            <a:ahLst/>
            <a:cxnLst/>
            <a:rect l="l" t="t" r="r" b="b"/>
            <a:pathLst>
              <a:path w="5683431" h="6941595">
                <a:moveTo>
                  <a:pt x="0" y="0"/>
                </a:moveTo>
                <a:lnTo>
                  <a:pt x="5683431" y="0"/>
                </a:lnTo>
                <a:lnTo>
                  <a:pt x="5683431" y="6941595"/>
                </a:lnTo>
                <a:lnTo>
                  <a:pt x="0" y="69415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2971800" y="867072"/>
            <a:ext cx="13334562" cy="151984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6160"/>
              </a:lnSpc>
              <a:spcBef>
                <a:spcPct val="0"/>
              </a:spcBef>
              <a:spcAft>
                <a:spcPts val="0"/>
              </a:spcAft>
              <a:buClrTx/>
              <a:buSzTx/>
              <a:buFontTx/>
              <a:buNone/>
              <a:tabLst/>
              <a:defRPr/>
            </a:pPr>
            <a:r>
              <a:rPr kumimoji="0" lang="he-IL" sz="4400"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מה נותן לכם ערך ותחושת סיפוק?</a:t>
            </a:r>
          </a:p>
          <a:p>
            <a:pPr marL="0" marR="0" lvl="0" indent="0" algn="ctr" defTabSz="914400" rtl="1" eaLnBrk="1" fontAlgn="auto" latinLnBrk="0" hangingPunct="1">
              <a:lnSpc>
                <a:spcPts val="6160"/>
              </a:lnSpc>
              <a:spcBef>
                <a:spcPct val="0"/>
              </a:spcBef>
              <a:spcAft>
                <a:spcPts val="0"/>
              </a:spcAft>
              <a:buClrTx/>
              <a:buSzTx/>
              <a:buFontTx/>
              <a:buNone/>
              <a:tabLst/>
              <a:defRPr/>
            </a:pPr>
            <a:r>
              <a:rPr kumimoji="0" lang="he-IL" sz="4400" b="1" i="0" u="none" strike="noStrike" kern="1200" cap="none" spc="0" normalizeH="0" baseline="0" noProof="0" dirty="0">
                <a:ln>
                  <a:noFill/>
                </a:ln>
                <a:solidFill>
                  <a:srgbClr val="000000"/>
                </a:solidFill>
                <a:effectLst/>
                <a:uLnTx/>
                <a:uFillTx/>
                <a:ea typeface="Calibri (MS) Bold"/>
                <a:cs typeface="Arial" panose="020B0604020202020204" pitchFamily="34" charset="0"/>
                <a:sym typeface="Calibri (MS) Bold"/>
                <a:rtl/>
              </a:rPr>
              <a:t>ומה לוקח מכם אנרגיה ומרוקן אתכם מתחושת ערך /סיפוק?</a:t>
            </a:r>
          </a:p>
        </p:txBody>
      </p:sp>
      <p:sp>
        <p:nvSpPr>
          <p:cNvPr id="5" name="Freeform 5">
            <a:extLst>
              <a:ext uri="{C183D7F6-B498-43B3-948B-1728B52AA6E4}">
                <adec:decorative xmlns:adec="http://schemas.microsoft.com/office/drawing/2017/decorative" val="1"/>
              </a:ext>
            </a:extLst>
          </p:cNvPr>
          <p:cNvSpPr/>
          <p:nvPr/>
        </p:nvSpPr>
        <p:spPr>
          <a:xfrm>
            <a:off x="3460569" y="2773078"/>
            <a:ext cx="5683431" cy="6941595"/>
          </a:xfrm>
          <a:custGeom>
            <a:avLst/>
            <a:gdLst/>
            <a:ahLst/>
            <a:cxnLst/>
            <a:rect l="l" t="t" r="r" b="b"/>
            <a:pathLst>
              <a:path w="5683431" h="6941595">
                <a:moveTo>
                  <a:pt x="0" y="0"/>
                </a:moveTo>
                <a:lnTo>
                  <a:pt x="5683431" y="0"/>
                </a:lnTo>
                <a:lnTo>
                  <a:pt x="5683431" y="6941595"/>
                </a:lnTo>
                <a:lnTo>
                  <a:pt x="0" y="69415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10488233" y="3520925"/>
            <a:ext cx="5599954" cy="2472215"/>
          </a:xfrm>
          <a:prstGeom prst="rect">
            <a:avLst/>
          </a:prstGeom>
        </p:spPr>
        <p:txBody>
          <a:bodyPr lIns="0" tIns="0" rIns="0" bIns="0" rtlCol="0" anchor="t">
            <a:spAutoFit/>
          </a:bodyPr>
          <a:lstStyle/>
          <a:p>
            <a:pPr algn="ctr" rtl="1">
              <a:lnSpc>
                <a:spcPts val="8959"/>
              </a:lnSpc>
              <a:spcBef>
                <a:spcPct val="0"/>
              </a:spcBef>
            </a:pPr>
            <a:r>
              <a:rPr lang="he-IL" sz="6399" b="1" dirty="0">
                <a:solidFill>
                  <a:srgbClr val="000000"/>
                </a:solidFill>
                <a:latin typeface="Arial" panose="020B0604020202020204" pitchFamily="34" charset="0"/>
                <a:ea typeface="Calibri (MS) Bold"/>
                <a:cs typeface="Arial" panose="020B0604020202020204" pitchFamily="34" charset="0"/>
                <a:sym typeface="Calibri (MS) Bold"/>
                <a:rtl/>
              </a:rPr>
              <a:t>ממלא</a:t>
            </a:r>
          </a:p>
          <a:p>
            <a:pPr algn="ctr" rtl="1">
              <a:lnSpc>
                <a:spcPts val="5319"/>
              </a:lnSpc>
              <a:spcBef>
                <a:spcPct val="0"/>
              </a:spcBef>
            </a:pPr>
            <a:r>
              <a:rPr lang="he-IL" sz="3799" b="1" dirty="0">
                <a:solidFill>
                  <a:srgbClr val="000000"/>
                </a:solidFill>
                <a:latin typeface="Arial" panose="020B0604020202020204" pitchFamily="34" charset="0"/>
                <a:ea typeface="Calibri (MS) Bold"/>
                <a:cs typeface="Arial" panose="020B0604020202020204" pitchFamily="34" charset="0"/>
                <a:sym typeface="Calibri (MS) Bold"/>
                <a:rtl/>
              </a:rPr>
              <a:t>מצבים שנותנים תחושת ערך וסיפוק:</a:t>
            </a:r>
          </a:p>
        </p:txBody>
      </p:sp>
      <p:sp>
        <p:nvSpPr>
          <p:cNvPr id="7" name="TextBox 7"/>
          <p:cNvSpPr txBox="1"/>
          <p:nvPr/>
        </p:nvSpPr>
        <p:spPr>
          <a:xfrm>
            <a:off x="3384214" y="3516814"/>
            <a:ext cx="5599954" cy="2472215"/>
          </a:xfrm>
          <a:prstGeom prst="rect">
            <a:avLst/>
          </a:prstGeom>
        </p:spPr>
        <p:txBody>
          <a:bodyPr lIns="0" tIns="0" rIns="0" bIns="0" rtlCol="0" anchor="t">
            <a:spAutoFit/>
          </a:bodyPr>
          <a:lstStyle/>
          <a:p>
            <a:pPr algn="ctr" rtl="1">
              <a:lnSpc>
                <a:spcPts val="8959"/>
              </a:lnSpc>
              <a:spcBef>
                <a:spcPct val="0"/>
              </a:spcBef>
            </a:pPr>
            <a:r>
              <a:rPr lang="he-IL" sz="6399" b="1" dirty="0">
                <a:solidFill>
                  <a:srgbClr val="000000"/>
                </a:solidFill>
                <a:latin typeface="Arial" panose="020B0604020202020204" pitchFamily="34" charset="0"/>
                <a:ea typeface="Calibri (MS) Bold"/>
                <a:cs typeface="Arial" panose="020B0604020202020204" pitchFamily="34" charset="0"/>
                <a:sym typeface="Calibri (MS) Bold"/>
                <a:rtl/>
              </a:rPr>
              <a:t>מרוקן</a:t>
            </a:r>
          </a:p>
          <a:p>
            <a:pPr algn="ctr" rtl="1">
              <a:lnSpc>
                <a:spcPts val="5319"/>
              </a:lnSpc>
              <a:spcBef>
                <a:spcPct val="0"/>
              </a:spcBef>
            </a:pPr>
            <a:r>
              <a:rPr lang="he-IL" sz="3799" b="1" dirty="0">
                <a:solidFill>
                  <a:srgbClr val="000000"/>
                </a:solidFill>
                <a:latin typeface="Arial" panose="020B0604020202020204" pitchFamily="34" charset="0"/>
                <a:ea typeface="Calibri (MS) Bold"/>
                <a:cs typeface="Arial" panose="020B0604020202020204" pitchFamily="34" charset="0"/>
                <a:sym typeface="Calibri (MS) Bold"/>
                <a:rtl/>
              </a:rPr>
              <a:t>מצבים שפוגעים בתחושת הערך והסיפוק:</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כשהארנק שלנו מלא או ריק- לא מדובר רק בכסף, אלא גם ברגשות ובעשיה"/>
          <p:cNvSpPr/>
          <p:nvPr/>
        </p:nvSpPr>
        <p:spPr>
          <a:xfrm>
            <a:off x="2622133" y="2133161"/>
            <a:ext cx="13043733" cy="7125139"/>
          </a:xfrm>
          <a:custGeom>
            <a:avLst/>
            <a:gdLst/>
            <a:ahLst/>
            <a:cxnLst/>
            <a:rect l="l" t="t" r="r" b="b"/>
            <a:pathLst>
              <a:path w="13043733" h="7125139">
                <a:moveTo>
                  <a:pt x="0" y="0"/>
                </a:moveTo>
                <a:lnTo>
                  <a:pt x="13043734" y="0"/>
                </a:lnTo>
                <a:lnTo>
                  <a:pt x="13043734" y="7125139"/>
                </a:lnTo>
                <a:lnTo>
                  <a:pt x="0" y="7125139"/>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607104" y="-224857"/>
            <a:ext cx="18288000" cy="10287000"/>
            <a:chOff x="0" y="0"/>
            <a:chExt cx="24384000" cy="13716000"/>
          </a:xfrm>
        </p:grpSpPr>
        <p:sp>
          <p:nvSpPr>
            <p:cNvPr id="4" name="Freeform 4" descr="תמונה שמכילה סרט מצויר  התיאור נוצר באופן אוטומטי"/>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grpSp>
        <p:nvGrpSpPr>
          <p:cNvPr id="5" name="Group 5">
            <a:extLst>
              <a:ext uri="{C183D7F6-B498-43B3-948B-1728B52AA6E4}">
                <adec:decorative xmlns:adec="http://schemas.microsoft.com/office/drawing/2017/decorative" val="1"/>
              </a:ext>
            </a:extLst>
          </p:cNvPr>
          <p:cNvGrpSpPr/>
          <p:nvPr/>
        </p:nvGrpSpPr>
        <p:grpSpPr>
          <a:xfrm>
            <a:off x="6322152" y="3480254"/>
            <a:ext cx="4096988" cy="3188522"/>
            <a:chOff x="0" y="0"/>
            <a:chExt cx="5462651" cy="4251363"/>
          </a:xfrm>
        </p:grpSpPr>
        <p:sp>
          <p:nvSpPr>
            <p:cNvPr id="6" name="Freeform 6"/>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dirty="0">
                <a:latin typeface="Arial" panose="020B0604020202020204" pitchFamily="34" charset="0"/>
              </a:endParaRPr>
            </a:p>
          </p:txBody>
        </p:sp>
      </p:grpSp>
      <p:sp>
        <p:nvSpPr>
          <p:cNvPr id="7" name="TextBox 7"/>
          <p:cNvSpPr txBox="1"/>
          <p:nvPr/>
        </p:nvSpPr>
        <p:spPr>
          <a:xfrm>
            <a:off x="6624230" y="2661833"/>
            <a:ext cx="4027884" cy="4330065"/>
          </a:xfrm>
          <a:prstGeom prst="rect">
            <a:avLst/>
          </a:prstGeom>
        </p:spPr>
        <p:txBody>
          <a:bodyPr lIns="0" tIns="0" rIns="0" bIns="0" rtlCol="0" anchor="t">
            <a:spAutoFit/>
          </a:bodyPr>
          <a:lstStyle/>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תודה!</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צוות הדרכת</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חינוך פיננסי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1813</TotalTime>
  <Words>2820</Words>
  <Application>Microsoft Office PowerPoint</Application>
  <PresentationFormat>מותאם אישית</PresentationFormat>
  <Paragraphs>359</Paragraphs>
  <Slides>52</Slides>
  <Notes>26</Notes>
  <HiddenSlides>0</HiddenSlides>
  <MMClips>2</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52</vt:i4>
      </vt:variant>
    </vt:vector>
  </HeadingPairs>
  <TitlesOfParts>
    <vt:vector size="58" baseType="lpstr">
      <vt:lpstr>Calibri (MS) Bold</vt:lpstr>
      <vt:lpstr>Rubik Bold</vt:lpstr>
      <vt:lpstr>Calibri (MS)</vt:lpstr>
      <vt:lpstr>Arial</vt:lpstr>
      <vt:lpstr>Rubik</vt:lpstr>
      <vt:lpstr>Office Theme</vt:lpstr>
      <vt:lpstr>כסף כמוסכמה חברתית</vt:lpstr>
      <vt:lpstr>חידון המזומנים</vt:lpstr>
      <vt:lpstr>מהו מקור הביטוי "בצע כסף"/ "רודף בצע"?</vt:lpstr>
      <vt:lpstr>מהו מקור הביטוי "בצע כסף"/ "רודף בצע"?</vt:lpstr>
      <vt:lpstr>מהו מקור הביטוי "בצע כסף"/ "רודף בצע"?</vt:lpstr>
      <vt:lpstr>אז מהו כסף?</vt:lpstr>
      <vt:lpstr>מה הקשר בין התמונות הבאות?</vt:lpstr>
      <vt:lpstr>מה הקשר בין התמונות הבאות?</vt:lpstr>
      <vt:lpstr>מה מקור הביטוי "הון תועפות"?</vt:lpstr>
      <vt:lpstr>מה מקור הביטוי "שם כספו על קרן הצבי"?</vt:lpstr>
      <vt:lpstr>כמה מטבעות יש בישראל, נכון ל2026? </vt:lpstr>
      <vt:lpstr>מהו המטבע הנפוץ ביותר?</vt:lpstr>
      <vt:lpstr>מהו השטר הנפוץ ביותר?</vt:lpstr>
      <vt:lpstr>מהו השטר הכי פחות נפוץ?</vt:lpstr>
      <vt:lpstr>מהו שווי השטרות ב"מחזור המזומנים", נכון לפב’ 2026? </vt:lpstr>
      <vt:lpstr>מהו שווי השטרות ב"מחזור המזומנים", נכון לפב’ 2026? </vt:lpstr>
      <vt:lpstr>מהו מטבע וירטואלי? </vt:lpstr>
      <vt:lpstr>איזו דמות מופיעה בחזית שטר ה50 ₪?</vt:lpstr>
      <vt:lpstr>הדמויות המופיעות כיום על גבי השטרות בישראל... </vt:lpstr>
      <vt:lpstr>האם השטרות זהים בגודלם? מדוע?</vt:lpstr>
      <vt:lpstr>כמה סימני ביטחון מופיעים בשטר?</vt:lpstr>
      <vt:lpstr>מי מופיעים בשטרות הבאים?</vt:lpstr>
      <vt:lpstr>מדוע הצבע באדום?</vt:lpstr>
      <vt:lpstr>מי מופיעים בשטרות הבאים?</vt:lpstr>
      <vt:lpstr>מדוע הצבע בירוק?</vt:lpstr>
      <vt:lpstr>מי מופיעים בשטרות הבאים?</vt:lpstr>
      <vt:lpstr>מדוע הצבע בצהוב/ כתום?</vt:lpstr>
      <vt:lpstr>מי מופיעים בשטרות הבאים?</vt:lpstr>
      <vt:lpstr>מדוע הצבע בכחול?</vt:lpstr>
      <vt:lpstr>איך כסף נולד?</vt:lpstr>
      <vt:lpstr>הסודות מאחורי הכספת של בנק ישראל</vt:lpstr>
      <vt:lpstr>מצגת של PowerPoint‏</vt:lpstr>
      <vt:lpstr>עיקרי חוק המזומן- מה נכון?</vt:lpstr>
      <vt:lpstr>עיקרי חוק המזומן</vt:lpstr>
      <vt:lpstr>עיקרי חוק המזומן</vt:lpstr>
      <vt:lpstr>עיקרי חוק המזומן</vt:lpstr>
      <vt:lpstr>דיבייט- חוק המזומן- בעד ונגד</vt:lpstr>
      <vt:lpstr>כסף במבט תרבותי</vt:lpstr>
      <vt:lpstr>מהם סמלי הלאום של מדינת ישראל?</vt:lpstr>
      <vt:lpstr>כסף וערכים</vt:lpstr>
      <vt:lpstr>סולם הערכים שלי</vt:lpstr>
      <vt:lpstr>אם הייתם זוכים במיליון, איך הייתם משתמשים בהם?</vt:lpstr>
      <vt:lpstr> חקר השטרות בראי תרבותי</vt:lpstr>
      <vt:lpstr>סימני הביטחון בשטרות</vt:lpstr>
      <vt:lpstr>אומנות הכסף- תערוכה בנק ישראל</vt:lpstr>
      <vt:lpstr>לצי (Latzi), כסף, 2014</vt:lpstr>
      <vt:lpstr>לצי (Latzi), כסף, 2014</vt:lpstr>
      <vt:lpstr>לצי (Latzi), כסף, 2014</vt:lpstr>
      <vt:lpstr>מצגת של PowerPoint‏</vt:lpstr>
      <vt:lpstr>מה נותן לכם ערך ותחושת סיפוק? ומה לוקח מכם אנרגיה ומרוקן אתכם מתחושת ערך /סיפוק?</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1כסף כמוסכמה חברתית</dc:title>
  <cp:lastModifiedBy>מאור בלילטי</cp:lastModifiedBy>
  <cp:revision>9</cp:revision>
  <dcterms:created xsi:type="dcterms:W3CDTF">2006-08-16T00:00:00Z</dcterms:created>
  <dcterms:modified xsi:type="dcterms:W3CDTF">2026-07-29T18:51:53Z</dcterms:modified>
  <dc:identifier>DAHNGB_Kptg</dc:identifier>
</cp:coreProperties>
</file>