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Lst>
  <p:sldSz cy="10287000" cx="1828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C330564-9E4E-4C8B-A9CE-2F31353EA7D9}">
  <a:tblStyle styleId="{9C330564-9E4E-4C8B-A9CE-2F31353EA7D9}"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a:spcBef>
                <a:spcPts val="0"/>
              </a:spcBef>
              <a:spcAft>
                <a:spcPts val="0"/>
              </a:spcAft>
              <a:buSzPts val="1400"/>
              <a:buNone/>
              <a:defRPr sz="1800"/>
            </a:lvl2pPr>
            <a:lvl3pPr indent="-228600" lvl="2" marL="1371600">
              <a:spcBef>
                <a:spcPts val="0"/>
              </a:spcBef>
              <a:spcAft>
                <a:spcPts val="0"/>
              </a:spcAft>
              <a:buSzPts val="1400"/>
              <a:buNone/>
              <a:defRPr sz="1800"/>
            </a:lvl3pPr>
            <a:lvl4pPr indent="-228600" lvl="3" marL="1828800">
              <a:spcBef>
                <a:spcPts val="0"/>
              </a:spcBef>
              <a:spcAft>
                <a:spcPts val="0"/>
              </a:spcAft>
              <a:buSzPts val="1400"/>
              <a:buNone/>
              <a:defRPr sz="1800"/>
            </a:lvl4pPr>
            <a:lvl5pPr indent="-228600" lvl="4" marL="2286000">
              <a:spcBef>
                <a:spcPts val="0"/>
              </a:spcBef>
              <a:spcAft>
                <a:spcPts val="0"/>
              </a:spcAft>
              <a:buSzPts val="1400"/>
              <a:buNone/>
              <a:defRPr sz="1800"/>
            </a:lvl5pPr>
            <a:lvl6pPr indent="-228600" lvl="5" marL="2743200">
              <a:spcBef>
                <a:spcPts val="0"/>
              </a:spcBef>
              <a:spcAft>
                <a:spcPts val="0"/>
              </a:spcAft>
              <a:buSzPts val="1400"/>
              <a:buNone/>
              <a:defRPr sz="1800"/>
            </a:lvl6pPr>
            <a:lvl7pPr indent="-228600" lvl="6" marL="3200400">
              <a:spcBef>
                <a:spcPts val="0"/>
              </a:spcBef>
              <a:spcAft>
                <a:spcPts val="0"/>
              </a:spcAft>
              <a:buSzPts val="1400"/>
              <a:buNone/>
              <a:defRPr sz="1800"/>
            </a:lvl7pPr>
            <a:lvl8pPr indent="-228600" lvl="7" marL="3657600">
              <a:spcBef>
                <a:spcPts val="0"/>
              </a:spcBef>
              <a:spcAft>
                <a:spcPts val="0"/>
              </a:spcAft>
              <a:buSzPts val="1400"/>
              <a:buNone/>
              <a:defRPr sz="1800"/>
            </a:lvl8pPr>
            <a:lvl9pPr indent="-228600" lvl="8" marL="4114800">
              <a:spcBef>
                <a:spcPts val="0"/>
              </a:spcBef>
              <a:spcAft>
                <a:spcPts val="0"/>
              </a:spcAft>
              <a:buSzPts val="1400"/>
              <a:buNone/>
              <a:defRPr sz="1800"/>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iw-IL"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99" name="Google Shape;99;p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1.7.2013</a:t>
            </a:r>
            <a:endParaRPr/>
          </a:p>
        </p:txBody>
      </p:sp>
      <p:sp>
        <p:nvSpPr>
          <p:cNvPr id="100" name="Google Shape;100;p3: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p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iw-IL"/>
              <a:t>في الماضي، عندما أردنا شراء قميص، على سبيل المثال، كنا "ندفع" مقابلَه بسلعة أخرى، أي كنا نتبادل السلع (المقايضة). ولكن، هل تساوي دجاجتان فعلًا قميصًا واحدًا؟ وكيف كان البائع يُعيد الباقي؟</a:t>
            </a:r>
            <a:endParaRPr/>
          </a:p>
          <a:p>
            <a:pPr indent="0" lvl="0" marL="0" rtl="0" algn="l">
              <a:spcBef>
                <a:spcPts val="0"/>
              </a:spcBef>
              <a:spcAft>
                <a:spcPts val="0"/>
              </a:spcAft>
              <a:buNone/>
            </a:pPr>
            <a:r>
              <a:rPr b="1" lang="iw-IL"/>
              <a:t>المشكلات في نظام المقايضة:</a:t>
            </a:r>
            <a:endParaRPr/>
          </a:p>
          <a:p>
            <a:pPr indent="0" lvl="0" marL="0" rtl="0" algn="l">
              <a:spcBef>
                <a:spcPts val="0"/>
              </a:spcBef>
              <a:spcAft>
                <a:spcPts val="0"/>
              </a:spcAft>
              <a:buNone/>
            </a:pPr>
            <a:r>
              <a:rPr lang="iw-IL"/>
              <a:t>من الصعب تحديد قيمة السلع بدقة. </a:t>
            </a:r>
            <a:endParaRPr/>
          </a:p>
          <a:p>
            <a:pPr indent="0" lvl="0" marL="0" rtl="0" algn="l">
              <a:spcBef>
                <a:spcPts val="0"/>
              </a:spcBef>
              <a:spcAft>
                <a:spcPts val="0"/>
              </a:spcAft>
              <a:buNone/>
            </a:pPr>
            <a:r>
              <a:rPr lang="iw-IL"/>
              <a:t>عملية التبادل معقدة وغير مريحة. </a:t>
            </a:r>
            <a:endParaRPr/>
          </a:p>
          <a:p>
            <a:pPr indent="0" lvl="0" marL="0" rtl="0" algn="l">
              <a:spcBef>
                <a:spcPts val="0"/>
              </a:spcBef>
              <a:spcAft>
                <a:spcPts val="0"/>
              </a:spcAft>
              <a:buNone/>
            </a:pPr>
            <a:r>
              <a:rPr lang="iw-IL"/>
              <a:t>من الصعب تخزين السلع والمحافظة عليها لفترة طويلة. </a:t>
            </a:r>
            <a:endParaRPr/>
          </a:p>
          <a:p>
            <a:pPr indent="0" lvl="0" marL="0" rtl="0" algn="l">
              <a:spcBef>
                <a:spcPts val="0"/>
              </a:spcBef>
              <a:spcAft>
                <a:spcPts val="0"/>
              </a:spcAft>
              <a:buNone/>
            </a:pPr>
            <a:r>
              <a:rPr b="1" lang="iw-IL"/>
              <a:t>ولحل هذه المشكلة، استخدم الناس المعادن، فقاموا بصهرها وتقطيعها إلى قطع صغيرة. وكانت هذه القطع تُسمّى (בצעים)، ومجموعها يُسمّى (בצע).</a:t>
            </a:r>
            <a:endParaRPr/>
          </a:p>
        </p:txBody>
      </p:sp>
      <p:sp>
        <p:nvSpPr>
          <p:cNvPr id="102" name="Google Shape;102;p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103" name="Google Shape;103;p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4: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p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6: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p6: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135" name="Google Shape;135;p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1.7.2013</a:t>
            </a:r>
            <a:endParaRPr/>
          </a:p>
        </p:txBody>
      </p:sp>
      <p:sp>
        <p:nvSpPr>
          <p:cNvPr id="136" name="Google Shape;136;p7: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 name="Google Shape;137;p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iw-IL"/>
              <a:t>المصدر:</a:t>
            </a:r>
            <a:r>
              <a:rPr lang="iw-IL"/>
              <a:t> مقال من موقع </a:t>
            </a:r>
            <a:r>
              <a:rPr b="1" lang="iw-IL"/>
              <a:t>Ynet</a:t>
            </a:r>
            <a:r>
              <a:rPr lang="iw-IL"/>
              <a:t>.</a:t>
            </a:r>
            <a:endParaRPr/>
          </a:p>
          <a:p>
            <a:pPr indent="0" lvl="0" marL="0" rtl="0" algn="l">
              <a:spcBef>
                <a:spcPts val="0"/>
              </a:spcBef>
              <a:spcAft>
                <a:spcPts val="0"/>
              </a:spcAft>
              <a:buNone/>
            </a:pPr>
            <a:r>
              <a:rPr b="1" lang="iw-IL"/>
              <a:t>المقعد (Banco):</a:t>
            </a:r>
            <a:br>
              <a:rPr lang="iw-IL"/>
            </a:br>
            <a:r>
              <a:rPr lang="iw-IL"/>
              <a:t>كلمة </a:t>
            </a:r>
            <a:r>
              <a:rPr b="1" lang="iw-IL"/>
              <a:t>"بنك"</a:t>
            </a:r>
            <a:r>
              <a:rPr lang="iw-IL"/>
              <a:t> نفسها مشتقة من الكلمة الإيطالية </a:t>
            </a:r>
            <a:r>
              <a:rPr b="1" lang="iw-IL"/>
              <a:t>Banca</a:t>
            </a:r>
            <a:r>
              <a:rPr lang="iw-IL"/>
              <a:t>، والتي تعني </a:t>
            </a:r>
            <a:r>
              <a:rPr b="1" lang="iw-IL"/>
              <a:t>"مقعد"</a:t>
            </a:r>
            <a:r>
              <a:rPr lang="iw-IL"/>
              <a:t>، لأن مُقرضي الأموال بالتجزئة في ذلك العصر كانوا يديرون أعمالهم وهم جالسون على </a:t>
            </a:r>
            <a:r>
              <a:rPr b="1" lang="iw-IL"/>
              <a:t>مقعد في السوق</a:t>
            </a:r>
            <a:r>
              <a:rPr lang="iw-IL"/>
              <a:t>.</a:t>
            </a:r>
            <a:endParaRPr/>
          </a:p>
          <a:p>
            <a:pPr indent="0" lvl="0" marL="0" rtl="0" algn="l">
              <a:spcBef>
                <a:spcPts val="0"/>
              </a:spcBef>
              <a:spcAft>
                <a:spcPts val="0"/>
              </a:spcAft>
              <a:buNone/>
            </a:pPr>
            <a:r>
              <a:rPr b="1" lang="iw-IL"/>
              <a:t>الطاولة:</a:t>
            </a:r>
            <a:br>
              <a:rPr lang="iw-IL"/>
            </a:br>
            <a:r>
              <a:rPr lang="iw-IL"/>
              <a:t>كانت البنوك الأولى مجرد </a:t>
            </a:r>
            <a:r>
              <a:rPr b="1" lang="iw-IL"/>
              <a:t>طاولات</a:t>
            </a:r>
            <a:r>
              <a:rPr lang="iw-IL"/>
              <a:t> يجلس خلفها الصيارفة أو مُقرضو الأموال. وفي </a:t>
            </a:r>
            <a:r>
              <a:rPr b="1" lang="iw-IL"/>
              <a:t>المِشناه</a:t>
            </a:r>
            <a:r>
              <a:rPr lang="iw-IL"/>
              <a:t> (مثلًا في رسالة </a:t>
            </a:r>
            <a:r>
              <a:rPr b="1" lang="iw-IL"/>
              <a:t>بابا متسعيا</a:t>
            </a:r>
            <a:r>
              <a:rPr lang="iw-IL"/>
              <a:t>) يرد اسم المهنة </a:t>
            </a:r>
            <a:r>
              <a:rPr b="1" lang="iw-IL"/>
              <a:t>"الشولحاني" (שולחני)</a:t>
            </a:r>
            <a:r>
              <a:rPr lang="iw-IL"/>
              <a:t>، ويُقارَن بصاحب الدكان. ويعرّف </a:t>
            </a:r>
            <a:r>
              <a:rPr b="1" lang="iw-IL"/>
              <a:t>إليعزر بن يهودا</a:t>
            </a:r>
            <a:r>
              <a:rPr lang="iw-IL"/>
              <a:t> الشولحاني بأنه: </a:t>
            </a:r>
            <a:r>
              <a:rPr b="1" lang="iw-IL"/>
              <a:t>"مبدّل النقود الذي يجلس إلى طاولته في السوق."</a:t>
            </a:r>
            <a:endParaRPr/>
          </a:p>
          <a:p>
            <a:pPr indent="0" lvl="0" marL="0" rtl="0" algn="l">
              <a:spcBef>
                <a:spcPts val="0"/>
              </a:spcBef>
              <a:spcAft>
                <a:spcPts val="0"/>
              </a:spcAft>
              <a:buNone/>
            </a:pPr>
            <a:r>
              <a:rPr lang="iw-IL"/>
              <a:t>كان الشولحاني يعمل </a:t>
            </a:r>
            <a:r>
              <a:rPr b="1" lang="iw-IL"/>
              <a:t>صيرفيًا</a:t>
            </a:r>
            <a:r>
              <a:rPr lang="iw-IL"/>
              <a:t> يبدّل العملات ويفكّك النقود، كما كان </a:t>
            </a:r>
            <a:r>
              <a:rPr b="1" lang="iw-IL"/>
              <a:t>يُقرض الأموال</a:t>
            </a:r>
            <a:r>
              <a:rPr lang="iw-IL"/>
              <a:t>. ووفقًا لما ورد في المِشناه، كان الناس أيضًا </a:t>
            </a:r>
            <a:r>
              <a:rPr b="1" lang="iw-IL"/>
              <a:t>يودعون لديه الأموال للحفظ</a:t>
            </a:r>
            <a:r>
              <a:rPr lang="iw-IL"/>
              <a:t> ويضعون </a:t>
            </a:r>
            <a:r>
              <a:rPr b="1" lang="iw-IL"/>
              <a:t>الرهن</a:t>
            </a:r>
            <a:r>
              <a:rPr lang="iw-IL"/>
              <a:t> لديه مقابل القروض.</a:t>
            </a:r>
            <a:endParaRPr/>
          </a:p>
          <a:p>
            <a:pPr indent="0" lvl="0" marL="0" rtl="0" algn="l">
              <a:spcBef>
                <a:spcPts val="0"/>
              </a:spcBef>
              <a:spcAft>
                <a:spcPts val="0"/>
              </a:spcAft>
              <a:buNone/>
            </a:pPr>
            <a:r>
              <a:rPr b="1" lang="iw-IL"/>
              <a:t>في اللغة العبرية، تُسمّى مهنة المصرفي أيضًا "شولحناي" (שולחנאי)</a:t>
            </a:r>
            <a:r>
              <a:rPr lang="iw-IL"/>
              <a:t>، نسبةً إلى كلمة </a:t>
            </a:r>
            <a:r>
              <a:rPr b="1" lang="iw-IL"/>
              <a:t>"שולחן" (طاولة)</a:t>
            </a:r>
            <a:r>
              <a:rPr lang="iw-IL"/>
              <a:t>، لأن عمله كان يتم خلف طاولة في السوق.</a:t>
            </a:r>
            <a:endParaRPr/>
          </a:p>
        </p:txBody>
      </p:sp>
      <p:sp>
        <p:nvSpPr>
          <p:cNvPr id="138" name="Google Shape;138;p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139" name="Google Shape;139;p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8: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8: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152" name="Google Shape;152;p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1.7.2013</a:t>
            </a:r>
            <a:endParaRPr/>
          </a:p>
        </p:txBody>
      </p:sp>
      <p:sp>
        <p:nvSpPr>
          <p:cNvPr id="153" name="Google Shape;153;p9: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p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iw-IL"/>
              <a:t>في الماضي، كان من يملك مالًا كثيرًا يحتاج إلى قرون كبيرة لتخزين أمواله فيها. لذلك كانوا يستخدمون قرون حيوان الرِّيم، التي تُسمّى بالعبرية "توعافوت" (תועפות). ومن هنا جاء التعبير العبري "הון תועפות"، أي: ثروة طائلة أو ثروة هائلة.</a:t>
            </a:r>
            <a:endParaRPr/>
          </a:p>
        </p:txBody>
      </p:sp>
      <p:sp>
        <p:nvSpPr>
          <p:cNvPr id="155" name="Google Shape;155;p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156" name="Google Shape;156;p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163" name="Google Shape;163;p1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1.7.2013</a:t>
            </a:r>
            <a:endParaRPr/>
          </a:p>
        </p:txBody>
      </p:sp>
      <p:sp>
        <p:nvSpPr>
          <p:cNvPr id="164" name="Google Shape;164;p10: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1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iw-IL"/>
              <a:t>سببان:</a:t>
            </a:r>
            <a:endParaRPr/>
          </a:p>
          <a:p>
            <a:pPr indent="0" lvl="0" marL="0" rtl="0" algn="l">
              <a:spcBef>
                <a:spcPts val="0"/>
              </a:spcBef>
              <a:spcAft>
                <a:spcPts val="0"/>
              </a:spcAft>
              <a:buNone/>
            </a:pPr>
            <a:r>
              <a:rPr b="1" lang="iw-IL"/>
              <a:t>قرن الظبي مجوَّف من الجهتين، لذلك فإن من يضع أمواله في قرن الظبي قد يفقدها.</a:t>
            </a:r>
            <a:r>
              <a:rPr lang="iw-IL"/>
              <a:t> </a:t>
            </a:r>
            <a:endParaRPr/>
          </a:p>
          <a:p>
            <a:pPr indent="0" lvl="0" marL="0" rtl="0" algn="l">
              <a:spcBef>
                <a:spcPts val="0"/>
              </a:spcBef>
              <a:spcAft>
                <a:spcPts val="0"/>
              </a:spcAft>
              <a:buNone/>
            </a:pPr>
            <a:r>
              <a:rPr b="1" lang="iw-IL"/>
              <a:t>الظبي حيوان سريع، ومن يضع أمواله على قرنيه قد يهرب الظبي بسرعة ومعه المال.</a:t>
            </a:r>
            <a:r>
              <a:rPr lang="iw-IL"/>
              <a:t> </a:t>
            </a:r>
            <a:endParaRPr/>
          </a:p>
        </p:txBody>
      </p:sp>
      <p:sp>
        <p:nvSpPr>
          <p:cNvPr id="166" name="Google Shape;166;p1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167" name="Google Shape;167;p1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173" name="Google Shape;173;p1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1.7.2013</a:t>
            </a:r>
            <a:endParaRPr/>
          </a:p>
        </p:txBody>
      </p:sp>
      <p:sp>
        <p:nvSpPr>
          <p:cNvPr id="174" name="Google Shape;174;p11: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 name="Google Shape;175;p1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iw-IL"/>
              <a:t>https://www.boi.org.il/roles/statistics/banknotes-and-coins/banknotes-and-coins/#mainContent</a:t>
            </a:r>
            <a:endParaRPr/>
          </a:p>
        </p:txBody>
      </p:sp>
      <p:sp>
        <p:nvSpPr>
          <p:cNvPr id="176" name="Google Shape;176;p1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177" name="Google Shape;177;p1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p1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3: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1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iw-IL"/>
              <a:t>https://www.boi.org.il/roles/statistics/banknotes-and-coins/banknotes-and-coins/#mainContent</a:t>
            </a:r>
            <a:endParaRPr/>
          </a:p>
          <a:p>
            <a:pPr indent="0" lvl="0" marL="0" rtl="0" algn="l">
              <a:spcBef>
                <a:spcPts val="0"/>
              </a:spcBef>
              <a:spcAft>
                <a:spcPts val="0"/>
              </a:spcAft>
              <a:buNone/>
            </a:pPr>
            <a:r>
              <a:t/>
            </a:r>
            <a:endParaRPr/>
          </a:p>
        </p:txBody>
      </p:sp>
      <p:sp>
        <p:nvSpPr>
          <p:cNvPr id="199" name="Google Shape;199;p1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4: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 name="Google Shape;213;p1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iw-IL"/>
              <a:t>https://www.boi.org.il/roles/statistics/banknotes-and-coins/banknotes-and-coins/#mainContent</a:t>
            </a:r>
            <a:endParaRPr/>
          </a:p>
          <a:p>
            <a:pPr indent="0" lvl="0" marL="0" rtl="0" algn="l">
              <a:spcBef>
                <a:spcPts val="0"/>
              </a:spcBef>
              <a:spcAft>
                <a:spcPts val="0"/>
              </a:spcAft>
              <a:buNone/>
            </a:pPr>
            <a:r>
              <a:t/>
            </a:r>
            <a:endParaRPr/>
          </a:p>
        </p:txBody>
      </p:sp>
      <p:sp>
        <p:nvSpPr>
          <p:cNvPr id="214" name="Google Shape;214;p1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5: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1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236" name="Google Shape;236;p1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1.7.2013</a:t>
            </a:r>
            <a:endParaRPr/>
          </a:p>
        </p:txBody>
      </p:sp>
      <p:sp>
        <p:nvSpPr>
          <p:cNvPr id="237" name="Google Shape;237;p16: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p1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iw-IL"/>
              <a:t>https://www.boi.org.il/roles/statistics/banknotes-and-coins/banknotes-and-coins/#mainContent</a:t>
            </a:r>
            <a:endParaRPr/>
          </a:p>
        </p:txBody>
      </p:sp>
      <p:sp>
        <p:nvSpPr>
          <p:cNvPr id="239" name="Google Shape;239;p1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240" name="Google Shape;240;p1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7: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1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8: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 name="Google Shape;259;p18: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9: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19: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276" name="Google Shape;276;p2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1.7.2013</a:t>
            </a:r>
            <a:endParaRPr/>
          </a:p>
        </p:txBody>
      </p:sp>
      <p:sp>
        <p:nvSpPr>
          <p:cNvPr id="277" name="Google Shape;277;p20: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 name="Google Shape;278;p2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iw-IL"/>
              <a:t>الأوراق النقدية ليست متطابقة، وذلك لتسهيل تمييزها على الأشخاص ذوي الإعاقة البصرية.</a:t>
            </a:r>
            <a:endParaRPr/>
          </a:p>
        </p:txBody>
      </p:sp>
      <p:sp>
        <p:nvSpPr>
          <p:cNvPr id="279" name="Google Shape;279;p2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280" name="Google Shape;280;p2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1: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 name="Google Shape;291;p2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 name="Google Shape;299;p2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23: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23: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24: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p24: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25: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7" name="Google Shape;327;p2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26: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p26: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27: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p2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28: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 name="Google Shape;354;p28: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29: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4" name="Google Shape;364;p29: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30: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3" name="Google Shape;373;p30: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3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379" name="Google Shape;379;p3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1.7.2013</a:t>
            </a:r>
            <a:endParaRPr/>
          </a:p>
        </p:txBody>
      </p:sp>
      <p:sp>
        <p:nvSpPr>
          <p:cNvPr id="380" name="Google Shape;380;p31: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1" name="Google Shape;381;p3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iw-IL"/>
              <a:t>فيديو عُرض على القناة 12 بعنوان: "هكذا تبدو خزائن الأموال في بنك إسرائيل"، وقدّمه داني كوشمارو.</a:t>
            </a:r>
            <a:endParaRPr/>
          </a:p>
          <a:p>
            <a:pPr indent="0" lvl="0" marL="0" rtl="0" algn="l">
              <a:spcBef>
                <a:spcPts val="0"/>
              </a:spcBef>
              <a:spcAft>
                <a:spcPts val="0"/>
              </a:spcAft>
              <a:buNone/>
            </a:pPr>
            <a:r>
              <a:rPr lang="iw-IL"/>
              <a:t>طالما بقيت الأموال في خزائن بنك إسرائيل، فهي </a:t>
            </a:r>
            <a:r>
              <a:rPr b="1" lang="iw-IL"/>
              <a:t>لا تُعدّ أموالًا متداولة</a:t>
            </a:r>
            <a:r>
              <a:rPr lang="iw-IL"/>
              <a:t>. ولا تصبح جزءًا من التداول إلا عندما تسحبها البنوك التجارية من البنك المركزي وتُدخلها إلى الأسواق.</a:t>
            </a:r>
            <a:endParaRPr/>
          </a:p>
          <a:p>
            <a:pPr indent="0" lvl="0" marL="0" rtl="0" algn="l">
              <a:spcBef>
                <a:spcPts val="0"/>
              </a:spcBef>
              <a:spcAft>
                <a:spcPts val="0"/>
              </a:spcAft>
              <a:buNone/>
            </a:pPr>
            <a:r>
              <a:rPr lang="iw-IL"/>
              <a:t>هل لاحظتم أن </a:t>
            </a:r>
            <a:r>
              <a:rPr b="1" lang="iw-IL"/>
              <a:t>النقود الورقية هي في النهاية مجرد ورق؟</a:t>
            </a:r>
            <a:r>
              <a:rPr lang="iw-IL"/>
              <a:t> صحيح أنه ورق ذو جودة عالية، لكنه يبقى ورقًا.</a:t>
            </a:r>
            <a:endParaRPr/>
          </a:p>
          <a:p>
            <a:pPr indent="0" lvl="0" marL="0" rtl="0" algn="l">
              <a:spcBef>
                <a:spcPts val="0"/>
              </a:spcBef>
              <a:spcAft>
                <a:spcPts val="0"/>
              </a:spcAft>
              <a:buNone/>
            </a:pPr>
            <a:r>
              <a:rPr lang="iw-IL"/>
              <a:t>النقود الورقية الموجودة في خزائن بنك إسرائيل تمثل </a:t>
            </a:r>
            <a:r>
              <a:rPr b="1" lang="iw-IL"/>
              <a:t>أقل من عُشر كمية الأموال المتداولة في الاقتصاد</a:t>
            </a:r>
            <a:r>
              <a:rPr lang="iw-IL"/>
              <a:t> (أي أقل من عُشر قيمة جميع المعاملات التي تتم). فمعظم الأموال الموجودة اليوم في العالم هي </a:t>
            </a:r>
            <a:r>
              <a:rPr b="1" lang="iw-IL"/>
              <a:t>أموال رقمية</a:t>
            </a:r>
            <a:r>
              <a:rPr lang="iw-IL"/>
              <a:t> مسجلة في الحواسيب، وليس لها شكل مادي.</a:t>
            </a:r>
            <a:endParaRPr/>
          </a:p>
          <a:p>
            <a:pPr indent="0" lvl="0" marL="0" rtl="0" algn="l">
              <a:spcBef>
                <a:spcPts val="0"/>
              </a:spcBef>
              <a:spcAft>
                <a:spcPts val="0"/>
              </a:spcAft>
              <a:buNone/>
            </a:pPr>
            <a:r>
              <a:rPr lang="iw-IL"/>
              <a:t>يقوم </a:t>
            </a:r>
            <a:r>
              <a:rPr b="1" lang="iw-IL"/>
              <a:t>البنك المركزي</a:t>
            </a:r>
            <a:r>
              <a:rPr lang="iw-IL"/>
              <a:t> بإصدار كمية أولية من الأموال في النظام الاقتصادي. ولا يعني ذلك دائمًا طباعة أوراق نقدية؛ فقد تكون مجرد تسجيلات إلكترونية في الحاسوب.</a:t>
            </a:r>
            <a:endParaRPr/>
          </a:p>
          <a:p>
            <a:pPr indent="0" lvl="0" marL="0" rtl="0" algn="l">
              <a:spcBef>
                <a:spcPts val="0"/>
              </a:spcBef>
              <a:spcAft>
                <a:spcPts val="0"/>
              </a:spcAft>
              <a:buNone/>
            </a:pPr>
            <a:r>
              <a:rPr lang="iw-IL"/>
              <a:t>الأموال المخزنة في خزائن بنك إسرائيل هي أموال </a:t>
            </a:r>
            <a:r>
              <a:rPr b="1" lang="iw-IL"/>
              <a:t>لم تدخل بعد إلى التداول</a:t>
            </a:r>
            <a:r>
              <a:rPr lang="iw-IL"/>
              <a:t>، لأنها لا تزال محفوظة في الخزائن أو مسجلة في أنظمة البنك المركزي.</a:t>
            </a:r>
            <a:endParaRPr/>
          </a:p>
          <a:p>
            <a:pPr indent="0" lvl="0" marL="0" rtl="0" algn="l">
              <a:spcBef>
                <a:spcPts val="0"/>
              </a:spcBef>
              <a:spcAft>
                <a:spcPts val="0"/>
              </a:spcAft>
              <a:buNone/>
            </a:pPr>
            <a:r>
              <a:rPr b="1" lang="iw-IL"/>
              <a:t>فكيف تصل هذه الأموال إلى الأسواق؟</a:t>
            </a:r>
            <a:endParaRPr/>
          </a:p>
          <a:p>
            <a:pPr indent="0" lvl="0" marL="0" rtl="0" algn="l">
              <a:spcBef>
                <a:spcPts val="0"/>
              </a:spcBef>
              <a:spcAft>
                <a:spcPts val="0"/>
              </a:spcAft>
              <a:buNone/>
            </a:pPr>
            <a:r>
              <a:rPr lang="iw-IL"/>
              <a:t>تخيّل أنك طالب في الصف التاسع، وتريد شراء هاتف جديد، لكنك لا تملك المال. يوافق والداك على أخذ </a:t>
            </a:r>
            <a:r>
              <a:rPr b="1" lang="iw-IL"/>
              <a:t>قرض</a:t>
            </a:r>
            <a:r>
              <a:rPr lang="iw-IL"/>
              <a:t> من البنك من أجلك، فتتوجهون إلى البنك التجاري لطلب القرض.</a:t>
            </a:r>
            <a:endParaRPr/>
          </a:p>
          <a:p>
            <a:pPr indent="0" lvl="0" marL="0" rtl="0" algn="l">
              <a:spcBef>
                <a:spcPts val="0"/>
              </a:spcBef>
              <a:spcAft>
                <a:spcPts val="0"/>
              </a:spcAft>
              <a:buNone/>
            </a:pPr>
            <a:r>
              <a:rPr lang="iw-IL"/>
              <a:t>عندما يمنح </a:t>
            </a:r>
            <a:r>
              <a:rPr b="1" lang="iw-IL"/>
              <a:t>البنك التجاري</a:t>
            </a:r>
            <a:r>
              <a:rPr lang="iw-IL"/>
              <a:t> قرضًا، فإنه لا يطبع النقود بنفسه، بل يحصل على الأموال من </a:t>
            </a:r>
            <a:r>
              <a:rPr b="1" lang="iw-IL"/>
              <a:t>البنك المركزي</a:t>
            </a:r>
            <a:r>
              <a:rPr lang="iw-IL"/>
              <a:t>، الذي يزوّده بها مقابل </a:t>
            </a:r>
            <a:r>
              <a:rPr b="1" lang="iw-IL"/>
              <a:t>فائدة</a:t>
            </a:r>
            <a:r>
              <a:rPr lang="iw-IL"/>
              <a:t>. ثم يُقرض البنك التجاري هذه الأموال للزبون بفائدة أعلى.</a:t>
            </a:r>
            <a:endParaRPr/>
          </a:p>
          <a:p>
            <a:pPr indent="0" lvl="0" marL="0" rtl="0" algn="l">
              <a:spcBef>
                <a:spcPts val="0"/>
              </a:spcBef>
              <a:spcAft>
                <a:spcPts val="0"/>
              </a:spcAft>
              <a:buNone/>
            </a:pPr>
            <a:r>
              <a:rPr lang="iw-IL"/>
              <a:t>وهكذا، فإن </a:t>
            </a:r>
            <a:r>
              <a:rPr b="1" lang="iw-IL"/>
              <a:t>منح القروض يزيد كمية الأموال المتداولة في الاقتصاد</a:t>
            </a:r>
            <a:r>
              <a:rPr lang="iw-IL"/>
              <a:t>، لأن الأموال تنتقل من البنك المركزي إلى البنوك التجارية، ومنها إلى الناس والشركات.</a:t>
            </a:r>
            <a:endParaRPr/>
          </a:p>
          <a:p>
            <a:pPr indent="0" lvl="0" marL="0" rtl="0" algn="l">
              <a:spcBef>
                <a:spcPts val="0"/>
              </a:spcBef>
              <a:spcAft>
                <a:spcPts val="0"/>
              </a:spcAft>
              <a:buNone/>
            </a:pPr>
            <a:r>
              <a:rPr b="1" lang="iw-IL"/>
              <a:t>وظيفة المال هي تلبية احتياجات الاقتصاد وتسهيل عمليات الشراء والاستثمار والإنتاج.</a:t>
            </a:r>
            <a:endParaRPr/>
          </a:p>
        </p:txBody>
      </p:sp>
      <p:sp>
        <p:nvSpPr>
          <p:cNvPr id="382" name="Google Shape;382;p3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383" name="Google Shape;383;p3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3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392" name="Google Shape;392;p3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1.7.2013</a:t>
            </a:r>
            <a:endParaRPr/>
          </a:p>
        </p:txBody>
      </p:sp>
      <p:sp>
        <p:nvSpPr>
          <p:cNvPr id="393" name="Google Shape;393;p32: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4" name="Google Shape;394;p3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iw-IL"/>
              <a:t>القيمة الاسمية Nominal</a:t>
            </a:r>
            <a:br>
              <a:rPr lang="iw-IL"/>
            </a:br>
            <a:r>
              <a:rPr lang="iw-IL"/>
              <a:t>كلمة </a:t>
            </a:r>
            <a:r>
              <a:rPr b="1" lang="iw-IL"/>
              <a:t>Nominal</a:t>
            </a:r>
            <a:r>
              <a:rPr lang="iw-IL"/>
              <a:t> مشتقة من الكلمة اللاتينية </a:t>
            </a:r>
            <a:r>
              <a:rPr b="1" lang="iw-IL"/>
              <a:t>Nomen</a:t>
            </a:r>
            <a:r>
              <a:rPr lang="iw-IL"/>
              <a:t>، ومعناها </a:t>
            </a:r>
            <a:r>
              <a:rPr b="1" lang="iw-IL"/>
              <a:t>"الاسم"</a:t>
            </a:r>
            <a:r>
              <a:rPr lang="iw-IL"/>
              <a:t>.</a:t>
            </a:r>
            <a:br>
              <a:rPr lang="iw-IL"/>
            </a:br>
            <a:r>
              <a:rPr lang="iw-IL"/>
              <a:t>وهي </a:t>
            </a:r>
            <a:r>
              <a:rPr b="1" lang="iw-IL"/>
              <a:t>القيمة المكتوبة على الورقة النقدية أو العملة، بغضّ النظر عن قيمتها الشرائية الفعلية.</a:t>
            </a:r>
            <a:endParaRPr/>
          </a:p>
          <a:p>
            <a:pPr indent="0" lvl="0" marL="0" rtl="0" algn="l">
              <a:spcBef>
                <a:spcPts val="0"/>
              </a:spcBef>
              <a:spcAft>
                <a:spcPts val="0"/>
              </a:spcAft>
              <a:buNone/>
            </a:pPr>
            <a:r>
              <a:rPr b="1" lang="iw-IL"/>
              <a:t>القيمة الحقيقية (Real):</a:t>
            </a:r>
            <a:br>
              <a:rPr lang="iw-IL"/>
            </a:br>
            <a:r>
              <a:rPr lang="iw-IL"/>
              <a:t>هي </a:t>
            </a:r>
            <a:r>
              <a:rPr b="1" lang="iw-IL"/>
              <a:t>القوة الشرائية للنقود</a:t>
            </a:r>
            <a:r>
              <a:rPr lang="iw-IL"/>
              <a:t>، أي </a:t>
            </a:r>
            <a:r>
              <a:rPr b="1" lang="iw-IL"/>
              <a:t>ما يمكن شراؤه فعليًا بهذه الورقة النقدية أو العملة.</a:t>
            </a:r>
            <a:endParaRPr/>
          </a:p>
          <a:p>
            <a:pPr indent="0" lvl="0" marL="0" rtl="0" algn="l">
              <a:spcBef>
                <a:spcPts val="0"/>
              </a:spcBef>
              <a:spcAft>
                <a:spcPts val="0"/>
              </a:spcAft>
              <a:buNone/>
            </a:pPr>
            <a:r>
              <a:rPr b="1" lang="iw-IL"/>
              <a:t>الفرق بينهما:</a:t>
            </a:r>
            <a:endParaRPr/>
          </a:p>
          <a:p>
            <a:pPr indent="0" lvl="0" marL="0" rtl="0" algn="l">
              <a:spcBef>
                <a:spcPts val="0"/>
              </a:spcBef>
              <a:spcAft>
                <a:spcPts val="0"/>
              </a:spcAft>
              <a:buNone/>
            </a:pPr>
            <a:r>
              <a:rPr b="1" lang="iw-IL"/>
              <a:t>القيمة الاسمية</a:t>
            </a:r>
            <a:r>
              <a:rPr lang="iw-IL"/>
              <a:t> ثابتة ولا تتغير. </a:t>
            </a:r>
            <a:endParaRPr/>
          </a:p>
          <a:p>
            <a:pPr indent="0" lvl="0" marL="0" rtl="0" algn="l">
              <a:spcBef>
                <a:spcPts val="0"/>
              </a:spcBef>
              <a:spcAft>
                <a:spcPts val="0"/>
              </a:spcAft>
              <a:buNone/>
            </a:pPr>
            <a:r>
              <a:rPr b="1" lang="iw-IL"/>
              <a:t>القيمة الحقيقية</a:t>
            </a:r>
            <a:r>
              <a:rPr lang="iw-IL"/>
              <a:t> تتغير بحسب </a:t>
            </a:r>
            <a:r>
              <a:rPr b="1" lang="iw-IL"/>
              <a:t>التضخم (ارتفاع الأسعار في السوق)</a:t>
            </a:r>
            <a:r>
              <a:rPr lang="iw-IL"/>
              <a:t>. </a:t>
            </a:r>
            <a:endParaRPr/>
          </a:p>
        </p:txBody>
      </p:sp>
      <p:sp>
        <p:nvSpPr>
          <p:cNvPr id="395" name="Google Shape;395;p3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396" name="Google Shape;396;p3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33: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p33: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3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415" name="Google Shape;415;p3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1.7.2013</a:t>
            </a:r>
            <a:endParaRPr/>
          </a:p>
        </p:txBody>
      </p:sp>
      <p:sp>
        <p:nvSpPr>
          <p:cNvPr id="416" name="Google Shape;416;p34: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7" name="Google Shape;417;p3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iw-IL"/>
              <a:t>فيديو:</a:t>
            </a:r>
            <a:br>
              <a:rPr lang="iw-IL"/>
            </a:br>
            <a:r>
              <a:rPr lang="iw-IL"/>
              <a:t>يناير 2019 – </a:t>
            </a:r>
            <a:r>
              <a:rPr b="1" i="0" lang="iw-IL" sz="1200" u="none" cap="none" strike="noStrike">
                <a:solidFill>
                  <a:srgbClr val="C00000"/>
                </a:solidFill>
              </a:rPr>
              <a:t>أهم بنود قانون</a:t>
            </a:r>
            <a:r>
              <a:rPr b="1" lang="iw-IL" sz="1200">
                <a:solidFill>
                  <a:srgbClr val="C00000"/>
                </a:solidFill>
              </a:rPr>
              <a:t> تحديد الدفع نقدًا </a:t>
            </a:r>
            <a:r>
              <a:rPr lang="iw-IL"/>
              <a:t>كوسيلة لمكافحة </a:t>
            </a:r>
            <a:r>
              <a:rPr b="1" lang="iw-IL"/>
              <a:t>الاقتصاد غير المصرّح به ("رأس المال الأسود")</a:t>
            </a:r>
            <a:r>
              <a:rPr lang="iw-IL"/>
              <a:t>.</a:t>
            </a:r>
            <a:endParaRPr/>
          </a:p>
          <a:p>
            <a:pPr indent="0" lvl="0" marL="0" rtl="0" algn="l">
              <a:spcBef>
                <a:spcPts val="0"/>
              </a:spcBef>
              <a:spcAft>
                <a:spcPts val="0"/>
              </a:spcAft>
              <a:buNone/>
            </a:pPr>
            <a:r>
              <a:rPr lang="iw-IL"/>
              <a:t>لكن حتى عام </a:t>
            </a:r>
            <a:r>
              <a:rPr b="1" lang="iw-IL"/>
              <a:t>2021</a:t>
            </a:r>
            <a:r>
              <a:rPr lang="iw-IL"/>
              <a:t>، ارتفعت كمية الأموال النقدية المتداولة في الاقتصاد، كما ازداد حجم الاقتصاد غير المصرّح به.</a:t>
            </a:r>
            <a:endParaRPr/>
          </a:p>
          <a:p>
            <a:pPr indent="0" lvl="0" marL="0" rtl="0" algn="l">
              <a:spcBef>
                <a:spcPts val="0"/>
              </a:spcBef>
              <a:spcAft>
                <a:spcPts val="0"/>
              </a:spcAft>
              <a:buNone/>
            </a:pPr>
            <a:r>
              <a:rPr lang="iw-IL"/>
              <a:t>واعتبارًا من </a:t>
            </a:r>
            <a:r>
              <a:rPr b="1" lang="iw-IL"/>
              <a:t>آب/أغسطس 2022</a:t>
            </a:r>
            <a:r>
              <a:rPr lang="iw-IL"/>
              <a:t>، أصبح القانون يقيّد الدفع النقدي في الصفقات حتى </a:t>
            </a:r>
            <a:r>
              <a:rPr b="1" lang="iw-IL"/>
              <a:t>6,000 شيكل</a:t>
            </a:r>
            <a:r>
              <a:rPr lang="iw-IL"/>
              <a:t>.</a:t>
            </a:r>
            <a:endParaRPr/>
          </a:p>
          <a:p>
            <a:pPr indent="0" lvl="0" marL="0" rtl="0" algn="l">
              <a:spcBef>
                <a:spcPts val="0"/>
              </a:spcBef>
              <a:spcAft>
                <a:spcPts val="0"/>
              </a:spcAft>
              <a:buNone/>
            </a:pPr>
            <a:r>
              <a:rPr b="1" lang="iw-IL"/>
              <a:t>وتكشف دراسة جديدة أن أبناء الجيل Z</a:t>
            </a:r>
            <a:r>
              <a:rPr lang="iw-IL"/>
              <a:t> (المولودون منذ عام 1998) </a:t>
            </a:r>
            <a:r>
              <a:rPr b="1" lang="iw-IL"/>
              <a:t>يفضّلون الدفع نقدًا بدلًا من بطاقات الائتمان</a:t>
            </a:r>
            <a:r>
              <a:rPr lang="iw-IL"/>
              <a:t>. كما أنهم لا يخططون للحصول على قروض أو قروض سكنية (رهن عقاري)، ولا يرغبون في التعامل مع البنوك التقليدية. وهم ينجزون معظم معاملاتهم عبر التطبيقات الرقمية، ويثقون حتى بالروبوتات لإدارة استثماراتهم، ويفضّلون </a:t>
            </a:r>
            <a:r>
              <a:rPr b="1" lang="iw-IL"/>
              <a:t>جمع الخبرات والتجارب</a:t>
            </a:r>
            <a:r>
              <a:rPr lang="iw-IL"/>
              <a:t> على شراء المزيد من الأشياء.</a:t>
            </a:r>
            <a:endParaRPr/>
          </a:p>
          <a:p>
            <a:pPr indent="0" lvl="0" marL="0" rtl="0" algn="l">
              <a:spcBef>
                <a:spcPts val="0"/>
              </a:spcBef>
              <a:spcAft>
                <a:spcPts val="0"/>
              </a:spcAft>
              <a:buNone/>
            </a:pPr>
            <a:r>
              <a:rPr b="1" lang="iw-IL"/>
              <a:t>كما أظهرت دراسة أخرى أُجريت في فنلندا</a:t>
            </a:r>
            <a:r>
              <a:rPr lang="iw-IL"/>
              <a:t>، وهي من الدول التي تشجّع التربية المالية منذ الطفولة، أن </a:t>
            </a:r>
            <a:r>
              <a:rPr b="1" lang="iw-IL"/>
              <a:t>الانتقال من استخدام النقد إلى وسائل الدفع الرقمية أدى إلى زيادة ديون الأسر بنسبة 4% مقارنة بالعقد السابق.</a:t>
            </a:r>
            <a:endParaRPr/>
          </a:p>
        </p:txBody>
      </p:sp>
      <p:sp>
        <p:nvSpPr>
          <p:cNvPr id="418" name="Google Shape;418;p3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419" name="Google Shape;419;p3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35: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9" name="Google Shape;429;p3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3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437" name="Google Shape;437;p3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1.7.2013</a:t>
            </a:r>
            <a:endParaRPr/>
          </a:p>
        </p:txBody>
      </p:sp>
      <p:sp>
        <p:nvSpPr>
          <p:cNvPr id="438" name="Google Shape;438;p36: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9" name="Google Shape;439;p3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iw-IL"/>
              <a:t>:</a:t>
            </a:r>
            <a:r>
              <a:rPr b="1" lang="iw-IL"/>
              <a:t>اشتريتُ ثلّاجةً بمبلغ 7000 شيكل، كم يمكنني أن أدفع نقدًا؟  تمرين:</a:t>
            </a:r>
            <a:endParaRPr/>
          </a:p>
          <a:p>
            <a:pPr indent="0" lvl="0" marL="0" rtl="0" algn="l">
              <a:spcBef>
                <a:spcPts val="0"/>
              </a:spcBef>
              <a:spcAft>
                <a:spcPts val="0"/>
              </a:spcAft>
              <a:buNone/>
            </a:pPr>
            <a:r>
              <a:t/>
            </a:r>
            <a:endParaRPr b="1"/>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40" name="Google Shape;440;p3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441" name="Google Shape;441;p3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3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451" name="Google Shape;451;p3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1.7.2013</a:t>
            </a:r>
            <a:endParaRPr/>
          </a:p>
        </p:txBody>
      </p:sp>
      <p:sp>
        <p:nvSpPr>
          <p:cNvPr id="452" name="Google Shape;452;p37: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3" name="Google Shape;453;p3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iw-IL"/>
              <a:t>مناظرة: مع وضد تقييد الدفع النقدي في الاقتصاد</a:t>
            </a:r>
            <a:endParaRPr b="1"/>
          </a:p>
          <a:p>
            <a:pPr indent="0" lvl="0" marL="0" rtl="0" algn="l">
              <a:spcBef>
                <a:spcPts val="0"/>
              </a:spcBef>
              <a:spcAft>
                <a:spcPts val="0"/>
              </a:spcAft>
              <a:buNone/>
            </a:pPr>
            <a:r>
              <a:rPr b="1" lang="iw-IL"/>
              <a:t>على الطلاب الاعتماد على بيانات وحقائق، والاستعانة بأمثلة من دول أخرى، واقتراح حلول بديلة.</a:t>
            </a:r>
            <a:endParaRPr/>
          </a:p>
          <a:p>
            <a:pPr indent="0" lvl="0" marL="0" rtl="0" algn="l">
              <a:spcBef>
                <a:spcPts val="0"/>
              </a:spcBef>
              <a:spcAft>
                <a:spcPts val="0"/>
              </a:spcAft>
              <a:buNone/>
            </a:pPr>
            <a:r>
              <a:rPr b="1" lang="iw-IL"/>
              <a:t>أمثلة على حجج يمكن استخدامها خلال المناظرة:</a:t>
            </a:r>
            <a:endParaRPr/>
          </a:p>
          <a:p>
            <a:pPr indent="0" lvl="0" marL="0" rtl="0" algn="l">
              <a:spcBef>
                <a:spcPts val="0"/>
              </a:spcBef>
              <a:spcAft>
                <a:spcPts val="0"/>
              </a:spcAft>
              <a:buNone/>
            </a:pPr>
            <a:r>
              <a:rPr b="1" lang="iw-IL"/>
              <a:t>حجج تؤيد تقييد الدفع النقدي:</a:t>
            </a:r>
            <a:endParaRPr/>
          </a:p>
          <a:p>
            <a:pPr indent="0" lvl="0" marL="0" rtl="0" algn="l">
              <a:spcBef>
                <a:spcPts val="0"/>
              </a:spcBef>
              <a:spcAft>
                <a:spcPts val="0"/>
              </a:spcAft>
              <a:buNone/>
            </a:pPr>
            <a:r>
              <a:rPr lang="iw-IL"/>
              <a:t>الحد من الاقتصاد غير المبلّغ عنه والتهرب الضريبي. </a:t>
            </a:r>
            <a:endParaRPr/>
          </a:p>
          <a:p>
            <a:pPr indent="0" lvl="0" marL="0" rtl="0" algn="l">
              <a:spcBef>
                <a:spcPts val="0"/>
              </a:spcBef>
              <a:spcAft>
                <a:spcPts val="0"/>
              </a:spcAft>
              <a:buNone/>
            </a:pPr>
            <a:r>
              <a:rPr lang="iw-IL"/>
              <a:t>الحد من نشاط منظمات الجريمة. </a:t>
            </a:r>
            <a:endParaRPr/>
          </a:p>
          <a:p>
            <a:pPr indent="0" lvl="0" marL="0" rtl="0" algn="l">
              <a:spcBef>
                <a:spcPts val="0"/>
              </a:spcBef>
              <a:spcAft>
                <a:spcPts val="0"/>
              </a:spcAft>
              <a:buNone/>
            </a:pPr>
            <a:r>
              <a:rPr lang="iw-IL"/>
              <a:t>تعزيز الشفافية الاقتصادية. </a:t>
            </a:r>
            <a:endParaRPr/>
          </a:p>
          <a:p>
            <a:pPr indent="0" lvl="0" marL="0" rtl="0" algn="l">
              <a:spcBef>
                <a:spcPts val="0"/>
              </a:spcBef>
              <a:spcAft>
                <a:spcPts val="0"/>
              </a:spcAft>
              <a:buNone/>
            </a:pPr>
            <a:r>
              <a:rPr lang="iw-IL"/>
              <a:t>تشجيع استخدام وسائل الدفع الرقمية. </a:t>
            </a:r>
            <a:endParaRPr/>
          </a:p>
          <a:p>
            <a:pPr indent="0" lvl="0" marL="0" rtl="0" algn="l">
              <a:spcBef>
                <a:spcPts val="0"/>
              </a:spcBef>
              <a:spcAft>
                <a:spcPts val="0"/>
              </a:spcAft>
              <a:buNone/>
            </a:pPr>
            <a:r>
              <a:rPr lang="iw-IL"/>
              <a:t>تسهيل متابعة المعاملات من قبل وزارتي المالية وسلطات الضرائب. </a:t>
            </a:r>
            <a:endParaRPr/>
          </a:p>
          <a:p>
            <a:pPr indent="0" lvl="0" marL="0" rtl="0" algn="l">
              <a:spcBef>
                <a:spcPts val="0"/>
              </a:spcBef>
              <a:spcAft>
                <a:spcPts val="0"/>
              </a:spcAft>
              <a:buNone/>
            </a:pPr>
            <a:r>
              <a:rPr b="1" lang="iw-IL"/>
              <a:t>حجج تعارض تقييد الدفع النقدي:</a:t>
            </a:r>
            <a:endParaRPr/>
          </a:p>
          <a:p>
            <a:pPr indent="0" lvl="0" marL="0" rtl="0" algn="l">
              <a:spcBef>
                <a:spcPts val="0"/>
              </a:spcBef>
              <a:spcAft>
                <a:spcPts val="0"/>
              </a:spcAft>
              <a:buNone/>
            </a:pPr>
            <a:r>
              <a:rPr lang="iw-IL"/>
              <a:t>المساس بالحرية الاقتصادية للمواطنين. </a:t>
            </a:r>
            <a:endParaRPr/>
          </a:p>
          <a:p>
            <a:pPr indent="0" lvl="0" marL="0" rtl="0" algn="l">
              <a:spcBef>
                <a:spcPts val="0"/>
              </a:spcBef>
              <a:spcAft>
                <a:spcPts val="0"/>
              </a:spcAft>
              <a:buNone/>
            </a:pPr>
            <a:r>
              <a:rPr lang="iw-IL"/>
              <a:t>صعوبة استخدام وسائل الدفع الرقمية لدى كبار السن والفئات الضعيفة. </a:t>
            </a:r>
            <a:endParaRPr/>
          </a:p>
          <a:p>
            <a:pPr indent="0" lvl="0" marL="0" rtl="0" algn="l">
              <a:spcBef>
                <a:spcPts val="0"/>
              </a:spcBef>
              <a:spcAft>
                <a:spcPts val="0"/>
              </a:spcAft>
              <a:buNone/>
            </a:pPr>
            <a:r>
              <a:rPr lang="iw-IL"/>
              <a:t>الحد من فرص التجارة لدى بعض الفئات أو القطاعات. </a:t>
            </a:r>
            <a:endParaRPr/>
          </a:p>
          <a:p>
            <a:pPr indent="0" lvl="0" marL="0" rtl="0" algn="l">
              <a:spcBef>
                <a:spcPts val="0"/>
              </a:spcBef>
              <a:spcAft>
                <a:spcPts val="0"/>
              </a:spcAft>
              <a:buNone/>
            </a:pPr>
            <a:r>
              <a:rPr lang="iw-IL"/>
              <a:t>التخوف من الاختراقات والسرقات الرقمية. </a:t>
            </a:r>
            <a:endParaRPr/>
          </a:p>
          <a:p>
            <a:pPr indent="0" lvl="0" marL="0" rtl="0" algn="l">
              <a:spcBef>
                <a:spcPts val="0"/>
              </a:spcBef>
              <a:spcAft>
                <a:spcPts val="0"/>
              </a:spcAft>
              <a:buNone/>
            </a:pPr>
            <a:r>
              <a:rPr lang="iw-IL"/>
              <a:t>الإضرار بالمصالح التجارية الصغيرة. </a:t>
            </a:r>
            <a:endParaRPr/>
          </a:p>
        </p:txBody>
      </p:sp>
      <p:sp>
        <p:nvSpPr>
          <p:cNvPr id="454" name="Google Shape;454;p3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455" name="Google Shape;455;p3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3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466" name="Google Shape;466;p3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1.7.2013</a:t>
            </a:r>
            <a:endParaRPr/>
          </a:p>
        </p:txBody>
      </p:sp>
      <p:sp>
        <p:nvSpPr>
          <p:cNvPr id="467" name="Google Shape;467;p38: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8" name="Google Shape;468;p3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9" name="Google Shape;469;p3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470" name="Google Shape;470;p3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3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476" name="Google Shape;476;p3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1.7.2013</a:t>
            </a:r>
            <a:endParaRPr/>
          </a:p>
        </p:txBody>
      </p:sp>
      <p:sp>
        <p:nvSpPr>
          <p:cNvPr id="477" name="Google Shape;477;p39: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8" name="Google Shape;478;p3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iw-IL"/>
              <a:t>العملة ليست مجرد وسيلة للدفع، بل تُعدّ أيضًا أحد الرموز الوطنية</a:t>
            </a:r>
            <a:endParaRPr/>
          </a:p>
        </p:txBody>
      </p:sp>
      <p:sp>
        <p:nvSpPr>
          <p:cNvPr id="479" name="Google Shape;479;p3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480" name="Google Shape;480;p3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4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489" name="Google Shape;489;p4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1.7.2013</a:t>
            </a:r>
            <a:endParaRPr/>
          </a:p>
        </p:txBody>
      </p:sp>
      <p:sp>
        <p:nvSpPr>
          <p:cNvPr id="490" name="Google Shape;490;p40: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1" name="Google Shape;491;p4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iw-IL"/>
              <a:t>لكل إنسان ولكل مجتمع منظومة من القيم التي يؤمن بها.</a:t>
            </a:r>
            <a:br>
              <a:rPr lang="iw-IL"/>
            </a:br>
            <a:r>
              <a:rPr lang="iw-IL"/>
              <a:t>والشخص الذي يتمسّك بالقيم التي يؤمن بها ويعتبرها هدفًا ساميًا أو غايةً في حياته، قد يشعر بالمعنى والرضا والسعادة.</a:t>
            </a:r>
            <a:endParaRPr/>
          </a:p>
        </p:txBody>
      </p:sp>
      <p:sp>
        <p:nvSpPr>
          <p:cNvPr id="492" name="Google Shape;492;p4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493" name="Google Shape;493;p4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4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500" name="Google Shape;500;p4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1.7.2013</a:t>
            </a:r>
            <a:endParaRPr/>
          </a:p>
        </p:txBody>
      </p:sp>
      <p:sp>
        <p:nvSpPr>
          <p:cNvPr id="501" name="Google Shape;501;p41: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2" name="Google Shape;502;p4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iw-IL"/>
              <a:t>نشاط:</a:t>
            </a:r>
            <a:endParaRPr/>
          </a:p>
          <a:p>
            <a:pPr indent="0" lvl="0" marL="0" rtl="0" algn="l">
              <a:spcBef>
                <a:spcPts val="0"/>
              </a:spcBef>
              <a:spcAft>
                <a:spcPts val="0"/>
              </a:spcAft>
              <a:buNone/>
            </a:pPr>
            <a:r>
              <a:rPr b="1" lang="iw-IL"/>
              <a:t>يُطلب من كل طالب أن يرتّب سُلّم قيمه الشخصية حسب الأهمية، ثم يشرح سبب اختياره.</a:t>
            </a:r>
            <a:endParaRPr/>
          </a:p>
          <a:p>
            <a:pPr indent="0" lvl="0" marL="0" rtl="0" algn="l">
              <a:spcBef>
                <a:spcPts val="0"/>
              </a:spcBef>
              <a:spcAft>
                <a:spcPts val="0"/>
              </a:spcAft>
              <a:buNone/>
            </a:pPr>
            <a:r>
              <a:rPr b="1" lang="iw-IL"/>
              <a:t>خيار آخر للنشاط:</a:t>
            </a:r>
            <a:br>
              <a:rPr lang="iw-IL"/>
            </a:br>
            <a:r>
              <a:rPr lang="iw-IL"/>
              <a:t>تُوزَّع في الصف بطاقات تحمل أسماء قيم مختلفة. يقف كل طالب بجانب القيمة التي يراها الأكثر أهمية بالنسبة له. بعد ذلك، تحاول كل مجموعة من الطلاب الواقفين بجانب قيمة معيّنة إقناع باقي الصف بأن قيمتهم أهم من القيم الأخرى.</a:t>
            </a:r>
            <a:endParaRPr/>
          </a:p>
        </p:txBody>
      </p:sp>
      <p:sp>
        <p:nvSpPr>
          <p:cNvPr id="503" name="Google Shape;503;p4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504" name="Google Shape;504;p4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4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521" name="Google Shape;521;p4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1.7.2013</a:t>
            </a:r>
            <a:endParaRPr/>
          </a:p>
        </p:txBody>
      </p:sp>
      <p:sp>
        <p:nvSpPr>
          <p:cNvPr id="522" name="Google Shape;522;p42: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3" name="Google Shape;523;p4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iw-IL"/>
              <a:t>اسألوا الطلاب:</a:t>
            </a:r>
            <a:br>
              <a:rPr lang="iw-IL"/>
            </a:br>
            <a:r>
              <a:rPr b="1" lang="iw-IL"/>
              <a:t>"لو ربحتم مليون شيكل، كيف ستستخدمون هذا المال؟"</a:t>
            </a:r>
            <a:endParaRPr/>
          </a:p>
          <a:p>
            <a:pPr indent="0" lvl="0" marL="0" rtl="0" algn="l">
              <a:spcBef>
                <a:spcPts val="0"/>
              </a:spcBef>
              <a:spcAft>
                <a:spcPts val="0"/>
              </a:spcAft>
              <a:buNone/>
            </a:pPr>
            <a:r>
              <a:rPr b="1" lang="iw-IL"/>
              <a:t>(اطلبوا من الطلاب إعداد قائمة بالأشياء التي سينفقون عليها المال).</a:t>
            </a:r>
            <a:endParaRPr/>
          </a:p>
          <a:p>
            <a:pPr indent="0" lvl="0" marL="0" rtl="0" algn="l">
              <a:spcBef>
                <a:spcPts val="0"/>
              </a:spcBef>
              <a:spcAft>
                <a:spcPts val="0"/>
              </a:spcAft>
              <a:buNone/>
            </a:pPr>
            <a:r>
              <a:rPr b="1" lang="iw-IL"/>
              <a:t>ملاحظة للمعلم/ة:</a:t>
            </a:r>
            <a:br>
              <a:rPr lang="iw-IL"/>
            </a:br>
            <a:r>
              <a:rPr lang="iw-IL"/>
              <a:t>المال هو </a:t>
            </a:r>
            <a:r>
              <a:rPr b="1" lang="iw-IL"/>
              <a:t>وسيلة لتحقيق الأهداف في الحياة</a:t>
            </a:r>
            <a:r>
              <a:rPr lang="iw-IL"/>
              <a:t>، وطريقة استخدامه تعكس </a:t>
            </a:r>
            <a:r>
              <a:rPr b="1" lang="iw-IL"/>
              <a:t>قيم الإنسان</a:t>
            </a:r>
            <a:r>
              <a:rPr lang="iw-IL"/>
              <a:t>.</a:t>
            </a:r>
            <a:endParaRPr/>
          </a:p>
          <a:p>
            <a:pPr indent="0" lvl="0" marL="0" rtl="0" algn="l">
              <a:spcBef>
                <a:spcPts val="0"/>
              </a:spcBef>
              <a:spcAft>
                <a:spcPts val="0"/>
              </a:spcAft>
              <a:buNone/>
            </a:pPr>
            <a:r>
              <a:rPr b="1" lang="iw-IL"/>
              <a:t>3. هل توجد علاقة بين قائمة الأشياء التي ستنفقون عليها أموال الجائزة وبين قائمة قيمكم الشخصية؟</a:t>
            </a:r>
            <a:endParaRPr/>
          </a:p>
          <a:p>
            <a:pPr indent="0" lvl="0" marL="0" rtl="0" algn="l">
              <a:spcBef>
                <a:spcPts val="0"/>
              </a:spcBef>
              <a:spcAft>
                <a:spcPts val="0"/>
              </a:spcAft>
              <a:buNone/>
            </a:pPr>
            <a:r>
              <a:rPr b="1" lang="iw-IL"/>
              <a:t>أمثلة:</a:t>
            </a:r>
            <a:endParaRPr/>
          </a:p>
          <a:p>
            <a:pPr indent="0" lvl="0" marL="0" rtl="0" algn="l">
              <a:spcBef>
                <a:spcPts val="0"/>
              </a:spcBef>
              <a:spcAft>
                <a:spcPts val="0"/>
              </a:spcAft>
              <a:buNone/>
            </a:pPr>
            <a:r>
              <a:rPr lang="iw-IL"/>
              <a:t>إذا كتب أحد الطلاب أن قيمة </a:t>
            </a:r>
            <a:r>
              <a:rPr b="1" lang="iw-IL"/>
              <a:t>"العائلة"</a:t>
            </a:r>
            <a:r>
              <a:rPr lang="iw-IL"/>
              <a:t> مهمة بالنسبة له، وكتب في قائمة الإنفاق: </a:t>
            </a:r>
            <a:r>
              <a:rPr b="1" lang="iw-IL"/>
              <a:t>"السفر في رحلة عائلية"</a:t>
            </a:r>
            <a:r>
              <a:rPr lang="iw-IL"/>
              <a:t>، فهذا يدل على وجود انسجام بين قيمه وطريقة إنفاقه. </a:t>
            </a:r>
            <a:endParaRPr/>
          </a:p>
          <a:p>
            <a:pPr indent="0" lvl="0" marL="0" rtl="0" algn="l">
              <a:spcBef>
                <a:spcPts val="0"/>
              </a:spcBef>
              <a:spcAft>
                <a:spcPts val="0"/>
              </a:spcAft>
              <a:buNone/>
            </a:pPr>
            <a:r>
              <a:rPr lang="iw-IL"/>
              <a:t>وإذا كتب طالب أن قيمة </a:t>
            </a:r>
            <a:r>
              <a:rPr b="1" lang="iw-IL"/>
              <a:t>"الصداقة"</a:t>
            </a:r>
            <a:r>
              <a:rPr lang="iw-IL"/>
              <a:t> مهمة لديه، ثم كتب: </a:t>
            </a:r>
            <a:r>
              <a:rPr b="1" lang="iw-IL"/>
              <a:t>"دعوة جميع أصدقائي إلى مطعم"</a:t>
            </a:r>
            <a:r>
              <a:rPr lang="iw-IL"/>
              <a:t>، فهذا أيضًا يعكس انسجامًا بين القيم والسلوك. </a:t>
            </a:r>
            <a:endParaRPr/>
          </a:p>
          <a:p>
            <a:pPr indent="0" lvl="0" marL="0" rtl="0" algn="l">
              <a:spcBef>
                <a:spcPts val="0"/>
              </a:spcBef>
              <a:spcAft>
                <a:spcPts val="0"/>
              </a:spcAft>
              <a:buNone/>
            </a:pPr>
            <a:r>
              <a:rPr lang="iw-IL"/>
              <a:t>في المقابل، قد يكتب طالب أن قيمة </a:t>
            </a:r>
            <a:r>
              <a:rPr b="1" lang="iw-IL"/>
              <a:t>"المحبة"</a:t>
            </a:r>
            <a:r>
              <a:rPr lang="iw-IL"/>
              <a:t> مهمة لديه، لكنه يكتب في قائمة الإنفاق: </a:t>
            </a:r>
            <a:r>
              <a:rPr b="1" lang="iw-IL"/>
              <a:t>"شراء طائرة خاصة"</a:t>
            </a:r>
            <a:r>
              <a:rPr lang="iw-IL"/>
              <a:t>، وهنا لا يوجد انسجام واضح بين القيم التي صرّح بها وطريقة إنفاقه.</a:t>
            </a:r>
            <a:endParaRPr/>
          </a:p>
          <a:p>
            <a:pPr indent="0" lvl="0" marL="0" rtl="0" algn="l">
              <a:spcBef>
                <a:spcPts val="0"/>
              </a:spcBef>
              <a:spcAft>
                <a:spcPts val="0"/>
              </a:spcAft>
              <a:buNone/>
            </a:pPr>
            <a:r>
              <a:rPr lang="iw-IL"/>
              <a:t>وغالبًا ما يعكس الإنفاق على </a:t>
            </a:r>
            <a:r>
              <a:rPr b="1" lang="iw-IL"/>
              <a:t>الكماليات</a:t>
            </a:r>
            <a:r>
              <a:rPr lang="iw-IL"/>
              <a:t> قيمًا مثل </a:t>
            </a:r>
            <a:r>
              <a:rPr b="1" lang="iw-IL"/>
              <a:t>حب المتعة</a:t>
            </a:r>
            <a:r>
              <a:rPr lang="iw-IL"/>
              <a:t> أو </a:t>
            </a:r>
            <a:r>
              <a:rPr b="1" lang="iw-IL"/>
              <a:t>الاستهلاك</a:t>
            </a:r>
            <a:r>
              <a:rPr lang="iw-IL"/>
              <a:t>، وهي ليست بالضرورة من بين القيم الخمس الأساسية التي اختارها الطالب.</a:t>
            </a:r>
            <a:endParaRPr/>
          </a:p>
          <a:p>
            <a:pPr indent="0" lvl="0" marL="0" rtl="0" algn="l">
              <a:spcBef>
                <a:spcPts val="0"/>
              </a:spcBef>
              <a:spcAft>
                <a:spcPts val="0"/>
              </a:spcAft>
              <a:buNone/>
            </a:pPr>
            <a:r>
              <a:rPr b="1" lang="iw-IL"/>
              <a:t>4. ما أوجه التشابه بين القائمتين؟ وأين توجد فجوات بين القيم وطريقة استخدام المال؟</a:t>
            </a:r>
            <a:endParaRPr/>
          </a:p>
          <a:p>
            <a:pPr indent="0" lvl="0" marL="0" rtl="0" algn="l">
              <a:spcBef>
                <a:spcPts val="0"/>
              </a:spcBef>
              <a:spcAft>
                <a:spcPts val="0"/>
              </a:spcAft>
              <a:buNone/>
            </a:pPr>
            <a:r>
              <a:rPr b="1" lang="iw-IL"/>
              <a:t>ملاحظة للمعلم/ة:</a:t>
            </a:r>
            <a:br>
              <a:rPr lang="iw-IL"/>
            </a:br>
            <a:r>
              <a:rPr lang="iw-IL"/>
              <a:t>من المهم التأكيد على أن الهدف </a:t>
            </a:r>
            <a:r>
              <a:rPr b="1" lang="iw-IL"/>
              <a:t>ليس</a:t>
            </a:r>
            <a:r>
              <a:rPr lang="iw-IL"/>
              <a:t> إبراز التناقض أو إحراج الطلاب بسبب وجود فجوة بين قيمهم وسلوكهم، وإنما </a:t>
            </a:r>
            <a:r>
              <a:rPr b="1" lang="iw-IL"/>
              <a:t>زيادة الوعي</a:t>
            </a:r>
            <a:r>
              <a:rPr lang="iw-IL"/>
              <a:t> بأن هذه الفجوة موجودة لدى معظم الناس عندما يتعلق الأمر باستخدام المال.</a:t>
            </a:r>
            <a:endParaRPr/>
          </a:p>
          <a:p>
            <a:pPr indent="0" lvl="0" marL="0" rtl="0" algn="l">
              <a:spcBef>
                <a:spcPts val="0"/>
              </a:spcBef>
              <a:spcAft>
                <a:spcPts val="0"/>
              </a:spcAft>
              <a:buNone/>
            </a:pPr>
            <a:r>
              <a:rPr b="1" lang="iw-IL"/>
              <a:t>5. بالنسبة لكل قيمة من قيمكم الشخصية: ما الطريقة المناسبة لاستخدام المال بما ينسجم مع هذه القيمة؟</a:t>
            </a:r>
            <a:endParaRPr/>
          </a:p>
        </p:txBody>
      </p:sp>
      <p:sp>
        <p:nvSpPr>
          <p:cNvPr id="524" name="Google Shape;524;p4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525" name="Google Shape;525;p4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p4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531" name="Google Shape;531;p4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1.7.2013</a:t>
            </a:r>
            <a:endParaRPr/>
          </a:p>
        </p:txBody>
      </p:sp>
      <p:sp>
        <p:nvSpPr>
          <p:cNvPr id="532" name="Google Shape;532;p43: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3" name="Google Shape;533;p4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iw-IL"/>
              <a:t>علامات التعرّف:</a:t>
            </a:r>
            <a:r>
              <a:rPr lang="iw-IL"/>
              <a:t> 11 علامة. </a:t>
            </a:r>
            <a:endParaRPr/>
          </a:p>
          <a:p>
            <a:pPr indent="0" lvl="0" marL="0" rtl="0" algn="l">
              <a:spcBef>
                <a:spcPts val="0"/>
              </a:spcBef>
              <a:spcAft>
                <a:spcPts val="0"/>
              </a:spcAft>
              <a:buNone/>
            </a:pPr>
            <a:r>
              <a:rPr b="1" lang="iw-IL"/>
              <a:t>دراسة الشخصيات:</a:t>
            </a:r>
            <a:r>
              <a:rPr lang="iw-IL"/>
              <a:t> راحيل الشاعرة، شاؤول تشرنيخوفسكي، ليا غولدبرغ، ناتان ألترمان. </a:t>
            </a:r>
            <a:endParaRPr/>
          </a:p>
          <a:p>
            <a:pPr indent="0" lvl="0" marL="0" rtl="0" algn="l">
              <a:spcBef>
                <a:spcPts val="0"/>
              </a:spcBef>
              <a:spcAft>
                <a:spcPts val="0"/>
              </a:spcAft>
              <a:buNone/>
            </a:pPr>
            <a:r>
              <a:rPr b="1" lang="iw-IL"/>
              <a:t>الخصائص الثقافية:</a:t>
            </a:r>
            <a:r>
              <a:rPr lang="iw-IL"/>
              <a:t> </a:t>
            </a:r>
            <a:endParaRPr/>
          </a:p>
          <a:p>
            <a:pPr indent="0" lvl="1" marL="0" rtl="0" algn="l">
              <a:spcBef>
                <a:spcPts val="0"/>
              </a:spcBef>
              <a:spcAft>
                <a:spcPts val="0"/>
              </a:spcAft>
              <a:buNone/>
            </a:pPr>
            <a:r>
              <a:rPr b="1" lang="iw-IL"/>
              <a:t>اللغات:</a:t>
            </a:r>
            <a:r>
              <a:rPr lang="iw-IL"/>
              <a:t> العبرية، العربية، الإنجليزية. </a:t>
            </a:r>
            <a:endParaRPr/>
          </a:p>
          <a:p>
            <a:pPr indent="0" lvl="1" marL="0" rtl="0" algn="l">
              <a:spcBef>
                <a:spcPts val="0"/>
              </a:spcBef>
              <a:spcAft>
                <a:spcPts val="0"/>
              </a:spcAft>
              <a:buNone/>
            </a:pPr>
            <a:r>
              <a:rPr b="1" lang="iw-IL"/>
              <a:t>الرموز الوطنية:</a:t>
            </a:r>
            <a:r>
              <a:rPr lang="iw-IL"/>
              <a:t> مبانٍ، مواقع، أحداث تاريخية، ورموز صهيونية من فترات تاريخية مختلفة. </a:t>
            </a:r>
            <a:endParaRPr/>
          </a:p>
        </p:txBody>
      </p:sp>
      <p:sp>
        <p:nvSpPr>
          <p:cNvPr id="534" name="Google Shape;534;p4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535" name="Google Shape;535;p4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4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541" name="Google Shape;541;p4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1.7.2013</a:t>
            </a:r>
            <a:endParaRPr/>
          </a:p>
        </p:txBody>
      </p:sp>
      <p:sp>
        <p:nvSpPr>
          <p:cNvPr id="542" name="Google Shape;542;p44: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3" name="Google Shape;543;p4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iw-IL"/>
              <a:t>النقود هي ورق</a:t>
            </a:r>
            <a:r>
              <a:rPr lang="iw-IL"/>
              <a:t> (ورق عالي الجودة، لكنه في النهاية يبقى ورقًا).</a:t>
            </a:r>
            <a:br>
              <a:rPr lang="iw-IL"/>
            </a:br>
            <a:r>
              <a:rPr b="1" lang="iw-IL"/>
              <a:t>فما الذي يجعلها ذات قيمة؟</a:t>
            </a:r>
            <a:endParaRPr/>
          </a:p>
          <a:p>
            <a:pPr indent="0" lvl="0" marL="0" rtl="0" algn="l">
              <a:spcBef>
                <a:spcPts val="0"/>
              </a:spcBef>
              <a:spcAft>
                <a:spcPts val="0"/>
              </a:spcAft>
              <a:buNone/>
            </a:pPr>
            <a:r>
              <a:rPr lang="iw-IL"/>
              <a:t>النقود بحد ذاتها ليست ذات قيمة؛ فلا يمكن أكلها أو ارتداؤها. </a:t>
            </a:r>
            <a:r>
              <a:rPr b="1" lang="iw-IL"/>
              <a:t>قيمتها الحقيقية تكمن في قدرتها الشرائية</a:t>
            </a:r>
            <a:r>
              <a:rPr lang="iw-IL"/>
              <a:t>، أي فيما يمكن شراؤه بها.</a:t>
            </a:r>
            <a:endParaRPr/>
          </a:p>
          <a:p>
            <a:pPr indent="0" lvl="0" marL="0" rtl="0" algn="l">
              <a:spcBef>
                <a:spcPts val="0"/>
              </a:spcBef>
              <a:spcAft>
                <a:spcPts val="0"/>
              </a:spcAft>
              <a:buNone/>
            </a:pPr>
            <a:r>
              <a:rPr b="1" lang="iw-IL"/>
              <a:t>أخرجوا الأوراق النقدية الموجودة معكم.</a:t>
            </a:r>
            <a:br>
              <a:rPr lang="iw-IL"/>
            </a:br>
            <a:r>
              <a:rPr lang="iw-IL"/>
              <a:t>وأثناء مشاهدة الفيديو، حاولوا اكتشاف </a:t>
            </a:r>
            <a:r>
              <a:rPr b="1" lang="iw-IL"/>
              <a:t>العلامات المميزة</a:t>
            </a:r>
            <a:r>
              <a:rPr lang="iw-IL"/>
              <a:t> الموجودة على الورقة النقدية، ولاحظوا </a:t>
            </a:r>
            <a:r>
              <a:rPr b="1" lang="iw-IL"/>
              <a:t>هل أحجام الأوراق النقدية متشابهة أم مختلفة؟</a:t>
            </a:r>
            <a:r>
              <a:rPr lang="iw-IL"/>
              <a:t> وحاولوا أن تتوقعوا السبب.</a:t>
            </a:r>
            <a:endParaRPr/>
          </a:p>
          <a:p>
            <a:pPr indent="0" lvl="0" marL="0" rtl="0" algn="l">
              <a:spcBef>
                <a:spcPts val="0"/>
              </a:spcBef>
              <a:spcAft>
                <a:spcPts val="0"/>
              </a:spcAft>
              <a:buNone/>
            </a:pPr>
            <a:r>
              <a:rPr lang="iw-IL"/>
              <a:t>بعد أن تفحصتم الأوراق النقدية، </a:t>
            </a:r>
            <a:r>
              <a:rPr b="1" lang="iw-IL"/>
              <a:t>لنشاهد الفيديو معًا.</a:t>
            </a:r>
            <a:endParaRPr/>
          </a:p>
          <a:p>
            <a:pPr indent="0" lvl="0" marL="0" rtl="0" algn="l">
              <a:spcBef>
                <a:spcPts val="0"/>
              </a:spcBef>
              <a:spcAft>
                <a:spcPts val="0"/>
              </a:spcAft>
              <a:buNone/>
            </a:pPr>
            <a:r>
              <a:rPr lang="iw-IL"/>
              <a:t>تُطبع الأوراق النقدية في </a:t>
            </a:r>
            <a:r>
              <a:rPr b="1" lang="iw-IL"/>
              <a:t>مطابع خاصة</a:t>
            </a:r>
            <a:r>
              <a:rPr lang="iw-IL"/>
              <a:t> وعلى </a:t>
            </a:r>
            <a:r>
              <a:rPr b="1" lang="iw-IL"/>
              <a:t>ورق خاص وأكثر متانة من الورق العادي</a:t>
            </a:r>
            <a:r>
              <a:rPr lang="iw-IL"/>
              <a:t>، حتى لا يتمزق بسرعة. كما تحتوي على </a:t>
            </a:r>
            <a:r>
              <a:rPr b="1" lang="iw-IL"/>
              <a:t>علامات أمان</a:t>
            </a:r>
            <a:r>
              <a:rPr lang="iw-IL"/>
              <a:t> يصعب تزويرها، إضافةً إلى </a:t>
            </a:r>
            <a:r>
              <a:rPr b="1" lang="iw-IL"/>
              <a:t>علامات تساعد المكفوفين وذوي الإعاقة البصرية</a:t>
            </a:r>
            <a:r>
              <a:rPr lang="iw-IL"/>
              <a:t> على تمييز الأوراق النقدية، مثل </a:t>
            </a:r>
            <a:r>
              <a:rPr b="1" lang="iw-IL"/>
              <a:t>اختلاف الحجم والعلامات البارزة (الملمس الخشن)</a:t>
            </a:r>
            <a:r>
              <a:rPr lang="iw-IL"/>
              <a:t>.</a:t>
            </a:r>
            <a:endParaRPr/>
          </a:p>
          <a:p>
            <a:pPr indent="0" lvl="0" marL="0" rtl="0" algn="l">
              <a:spcBef>
                <a:spcPts val="0"/>
              </a:spcBef>
              <a:spcAft>
                <a:spcPts val="0"/>
              </a:spcAft>
              <a:buNone/>
            </a:pPr>
            <a:r>
              <a:rPr lang="iw-IL"/>
              <a:t>وفي كثير من دول العالم، تحمل الأوراق النقدية </a:t>
            </a:r>
            <a:r>
              <a:rPr b="1" lang="iw-IL"/>
              <a:t>صور شخصيات تاريخية متوفاة</a:t>
            </a:r>
            <a:r>
              <a:rPr lang="iw-IL"/>
              <a:t>.</a:t>
            </a:r>
            <a:endParaRPr/>
          </a:p>
          <a:p>
            <a:pPr indent="0" lvl="0" marL="0" rtl="0" algn="l">
              <a:spcBef>
                <a:spcPts val="0"/>
              </a:spcBef>
              <a:spcAft>
                <a:spcPts val="0"/>
              </a:spcAft>
              <a:buNone/>
            </a:pPr>
            <a:r>
              <a:rPr b="1" lang="iw-IL"/>
              <a:t>القوة الشرائية = القيمة الحقيقية للنقود.</a:t>
            </a:r>
            <a:endParaRPr/>
          </a:p>
          <a:p>
            <a:pPr indent="0" lvl="0" marL="0" rtl="0" algn="l">
              <a:spcBef>
                <a:spcPts val="0"/>
              </a:spcBef>
              <a:spcAft>
                <a:spcPts val="0"/>
              </a:spcAft>
              <a:buNone/>
            </a:pPr>
            <a:r>
              <a:rPr b="1" lang="iw-IL"/>
              <a:t>نشاط صفي</a:t>
            </a:r>
            <a:endParaRPr b="1"/>
          </a:p>
          <a:p>
            <a:pPr indent="0" lvl="0" marL="0" rtl="0" algn="l">
              <a:spcBef>
                <a:spcPts val="0"/>
              </a:spcBef>
              <a:spcAft>
                <a:spcPts val="0"/>
              </a:spcAft>
              <a:buNone/>
            </a:pPr>
            <a:r>
              <a:rPr lang="iw-IL"/>
              <a:t>تبحث كل مجموعة في </a:t>
            </a:r>
            <a:r>
              <a:rPr b="1" lang="iw-IL"/>
              <a:t>ورقة نقدية مختلفة</a:t>
            </a:r>
            <a:r>
              <a:rPr lang="iw-IL"/>
              <a:t>، ثم تعرض أمام الصف ما تعلّمته عنها من حيث:</a:t>
            </a:r>
            <a:endParaRPr/>
          </a:p>
          <a:p>
            <a:pPr indent="0" lvl="0" marL="0" rtl="0" algn="l">
              <a:spcBef>
                <a:spcPts val="0"/>
              </a:spcBef>
              <a:spcAft>
                <a:spcPts val="0"/>
              </a:spcAft>
              <a:buNone/>
            </a:pPr>
            <a:r>
              <a:rPr b="1" lang="iw-IL"/>
              <a:t>الخصائص الثقافية.</a:t>
            </a:r>
            <a:r>
              <a:rPr lang="iw-IL"/>
              <a:t> </a:t>
            </a:r>
            <a:endParaRPr/>
          </a:p>
          <a:p>
            <a:pPr indent="0" lvl="0" marL="0" rtl="0" algn="l">
              <a:spcBef>
                <a:spcPts val="0"/>
              </a:spcBef>
              <a:spcAft>
                <a:spcPts val="0"/>
              </a:spcAft>
              <a:buNone/>
            </a:pPr>
            <a:r>
              <a:rPr b="1" lang="iw-IL"/>
              <a:t>علامات الأمان والتعرّف.</a:t>
            </a:r>
            <a:r>
              <a:rPr lang="iw-IL"/>
              <a:t> </a:t>
            </a:r>
            <a:endParaRPr/>
          </a:p>
          <a:p>
            <a:pPr indent="0" lvl="0" marL="0" rtl="0" algn="l">
              <a:spcBef>
                <a:spcPts val="0"/>
              </a:spcBef>
              <a:spcAft>
                <a:spcPts val="0"/>
              </a:spcAft>
              <a:buNone/>
            </a:pPr>
            <a:r>
              <a:rPr b="1" lang="iw-IL"/>
              <a:t>الشخصيات الظاهرة على الورقة النقدية.</a:t>
            </a:r>
            <a:r>
              <a:rPr lang="iw-IL"/>
              <a:t> </a:t>
            </a:r>
            <a:endParaRPr/>
          </a:p>
          <a:p>
            <a:pPr indent="0" lvl="0" marL="0" rtl="0" algn="l">
              <a:spcBef>
                <a:spcPts val="0"/>
              </a:spcBef>
              <a:spcAft>
                <a:spcPts val="0"/>
              </a:spcAft>
              <a:buNone/>
            </a:pPr>
            <a:r>
              <a:rPr b="1" lang="iw-IL"/>
              <a:t>القيم والرسائل التي تعكسها الورقة النقدية.</a:t>
            </a:r>
            <a:r>
              <a:rPr lang="iw-IL"/>
              <a:t> </a:t>
            </a:r>
            <a:endParaRPr/>
          </a:p>
        </p:txBody>
      </p:sp>
      <p:sp>
        <p:nvSpPr>
          <p:cNvPr id="544" name="Google Shape;544;p4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545" name="Google Shape;545;p4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45: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4" name="Google Shape;554;p4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4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562" name="Google Shape;562;p4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1.7.2013</a:t>
            </a:r>
            <a:endParaRPr/>
          </a:p>
        </p:txBody>
      </p:sp>
      <p:sp>
        <p:nvSpPr>
          <p:cNvPr id="563" name="Google Shape;563;p46: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4" name="Google Shape;564;p4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iw-IL"/>
              <a:t>استُخدمت تقنية الرسوم المتحركة (Animation)، التي تتيح إنشاء وهمٍ بحركة جسمٍ مادي من خلال عرض سلسلة متتابعة من الصور.</a:t>
            </a:r>
            <a:endParaRPr/>
          </a:p>
        </p:txBody>
      </p:sp>
      <p:sp>
        <p:nvSpPr>
          <p:cNvPr id="565" name="Google Shape;565;p4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566" name="Google Shape;566;p4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4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574" name="Google Shape;574;p4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1.7.2013</a:t>
            </a:r>
            <a:endParaRPr/>
          </a:p>
        </p:txBody>
      </p:sp>
      <p:sp>
        <p:nvSpPr>
          <p:cNvPr id="575" name="Google Shape;575;p47: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6" name="Google Shape;576;p4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iw-IL"/>
              <a:t>בוצע שימוש בטכניקת אנימציה המאפשרת ליצור אשליית תנועה של אובייקט פיזי באמצעות רצף של תמונות</a:t>
            </a:r>
            <a:endParaRPr/>
          </a:p>
        </p:txBody>
      </p:sp>
      <p:sp>
        <p:nvSpPr>
          <p:cNvPr id="577" name="Google Shape;577;p4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578" name="Google Shape;578;p4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48: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586" name="Google Shape;586;p48: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1.7.2013</a:t>
            </a:r>
            <a:endParaRPr/>
          </a:p>
        </p:txBody>
      </p:sp>
      <p:sp>
        <p:nvSpPr>
          <p:cNvPr id="587" name="Google Shape;587;p48: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8" name="Google Shape;588;p48: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iw-IL"/>
              <a:t>הטכניקה מאפשרת:</a:t>
            </a:r>
            <a:endParaRPr/>
          </a:p>
          <a:p>
            <a:pPr indent="0" lvl="0" marL="0" rtl="0" algn="l">
              <a:spcBef>
                <a:spcPts val="0"/>
              </a:spcBef>
              <a:spcAft>
                <a:spcPts val="0"/>
              </a:spcAft>
              <a:buNone/>
            </a:pPr>
            <a:r>
              <a:rPr lang="iw-IL"/>
              <a:t>א. להמחיש את תחושת המחזוריות של מילוי והתרוקנות בשני צירי חיים: </a:t>
            </a:r>
            <a:endParaRPr/>
          </a:p>
          <a:p>
            <a:pPr indent="0" lvl="0" marL="0" rtl="0" algn="l">
              <a:spcBef>
                <a:spcPts val="0"/>
              </a:spcBef>
              <a:spcAft>
                <a:spcPts val="0"/>
              </a:spcAft>
              <a:buNone/>
            </a:pPr>
            <a:r>
              <a:rPr lang="iw-IL"/>
              <a:t>המציאות היומיומית, שבה הכסף הוא משאב חיוני לקיום; הוא נכנס ויוצא בקצב החיים. לעתים הארנק ריק ולעתים הוא מלא, ולתנודתיות זו יכולה להיות גם השפעה רגשית. הציר השני מבטא את פעולת האמנות, המבוססת על ההתמלאות ברגע היצירה — ברעיונות, במשאבים, ביכולת — ובהתרוקנות לאחר הפקתה, וחוזר חלילה. (מתוך הסבר אודות היצירה)</a:t>
            </a:r>
            <a:endParaRPr/>
          </a:p>
        </p:txBody>
      </p:sp>
      <p:sp>
        <p:nvSpPr>
          <p:cNvPr id="589" name="Google Shape;589;p48: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590" name="Google Shape;590;p48: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p49:notes"/>
          <p:cNvSpPr/>
          <p:nvPr>
            <p:ph idx="2"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7" name="Google Shape;597;p4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8" name="Google Shape;598;p4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5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610" name="Google Shape;610;p5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1.7.2013</a:t>
            </a:r>
            <a:endParaRPr/>
          </a:p>
        </p:txBody>
      </p:sp>
      <p:sp>
        <p:nvSpPr>
          <p:cNvPr id="611" name="Google Shape;611;p50: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2" name="Google Shape;612;p5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iw-IL"/>
              <a:t>ما يملؤنا بشعورٍ بالقيمة والرضا (في الوسط)</a:t>
            </a:r>
            <a:endParaRPr/>
          </a:p>
          <a:p>
            <a:pPr indent="0" lvl="0" marL="0" rtl="0" algn="l">
              <a:spcBef>
                <a:spcPts val="0"/>
              </a:spcBef>
              <a:spcAft>
                <a:spcPts val="0"/>
              </a:spcAft>
              <a:buNone/>
            </a:pPr>
            <a:r>
              <a:rPr b="1" lang="iw-IL"/>
              <a:t>الإبداع والإنتاج:</a:t>
            </a:r>
            <a:r>
              <a:rPr lang="iw-IL"/>
              <a:t> إنجاز مهمة بذلنا فيها جهدًا وتفكيرًا، ورؤية نتيجة ملموسة لعملنا. </a:t>
            </a:r>
            <a:endParaRPr/>
          </a:p>
          <a:p>
            <a:pPr indent="0" lvl="0" marL="0" rtl="0" algn="l">
              <a:spcBef>
                <a:spcPts val="0"/>
              </a:spcBef>
              <a:spcAft>
                <a:spcPts val="0"/>
              </a:spcAft>
              <a:buNone/>
            </a:pPr>
            <a:r>
              <a:rPr b="1" lang="iw-IL"/>
              <a:t>التعلّم والنمو:</a:t>
            </a:r>
            <a:r>
              <a:rPr lang="iw-IL"/>
              <a:t> اكتساب مهارة جديدة، وفهم مفهوم معقّد، والشعور بالتقدّم الشخصي. </a:t>
            </a:r>
            <a:endParaRPr/>
          </a:p>
          <a:p>
            <a:pPr indent="0" lvl="0" marL="0" rtl="0" algn="l">
              <a:spcBef>
                <a:spcPts val="0"/>
              </a:spcBef>
              <a:spcAft>
                <a:spcPts val="0"/>
              </a:spcAft>
              <a:buNone/>
            </a:pPr>
            <a:r>
              <a:rPr b="1" lang="iw-IL"/>
              <a:t>العطاء والتواصل:</a:t>
            </a:r>
            <a:r>
              <a:rPr lang="iw-IL"/>
              <a:t> مساعدة الآخرين دون مقابل، والإصغاء العميق، والشعور بالانتماء إلى المجتمع. </a:t>
            </a:r>
            <a:endParaRPr/>
          </a:p>
          <a:p>
            <a:pPr indent="0" lvl="0" marL="0" rtl="0" algn="l">
              <a:spcBef>
                <a:spcPts val="0"/>
              </a:spcBef>
              <a:spcAft>
                <a:spcPts val="0"/>
              </a:spcAft>
              <a:buNone/>
            </a:pPr>
            <a:r>
              <a:rPr b="1" lang="iw-IL"/>
              <a:t>المعنى:</a:t>
            </a:r>
            <a:r>
              <a:rPr lang="iw-IL"/>
              <a:t> إدراك أن لأفعالنا أثرًا إيجابيًا في العالم أو في حياة شخص آخر. </a:t>
            </a:r>
            <a:endParaRPr/>
          </a:p>
          <a:p>
            <a:pPr indent="0" lvl="0" marL="0" rtl="0" algn="l">
              <a:spcBef>
                <a:spcPts val="0"/>
              </a:spcBef>
              <a:spcAft>
                <a:spcPts val="0"/>
              </a:spcAft>
              <a:buNone/>
            </a:pPr>
            <a:r>
              <a:rPr b="1" lang="iw-IL"/>
              <a:t>ما يُفرغنا من شعور القيمة والرضا (على الأطراف)</a:t>
            </a:r>
            <a:endParaRPr/>
          </a:p>
          <a:p>
            <a:pPr indent="0" lvl="0" marL="0" rtl="0" algn="l">
              <a:spcBef>
                <a:spcPts val="0"/>
              </a:spcBef>
              <a:spcAft>
                <a:spcPts val="0"/>
              </a:spcAft>
              <a:buNone/>
            </a:pPr>
            <a:r>
              <a:rPr b="1" lang="iw-IL"/>
              <a:t>الانشغال غير المجدي:</a:t>
            </a:r>
            <a:r>
              <a:rPr lang="iw-IL"/>
              <a:t> التنقّل بين المهام دون هدف، والشعور بأن «اليوم مرّ ولم ننجز شيئًا ذا قيمة». </a:t>
            </a:r>
            <a:endParaRPr/>
          </a:p>
          <a:p>
            <a:pPr indent="0" lvl="0" marL="0" rtl="0" algn="l">
              <a:spcBef>
                <a:spcPts val="0"/>
              </a:spcBef>
              <a:spcAft>
                <a:spcPts val="0"/>
              </a:spcAft>
              <a:buNone/>
            </a:pPr>
            <a:r>
              <a:rPr b="1" lang="iw-IL"/>
              <a:t>المقارنة الاجتماعية:</a:t>
            </a:r>
            <a:r>
              <a:rPr lang="iw-IL"/>
              <a:t> قياس قيمة الذات من خلال إنجازات الآخرين أو عدد الإعجابات في شبكات التواصل الاجتماعي. </a:t>
            </a:r>
            <a:endParaRPr/>
          </a:p>
          <a:p>
            <a:pPr indent="0" lvl="0" marL="0" rtl="0" algn="l">
              <a:spcBef>
                <a:spcPts val="0"/>
              </a:spcBef>
              <a:spcAft>
                <a:spcPts val="0"/>
              </a:spcAft>
              <a:buNone/>
            </a:pPr>
            <a:r>
              <a:rPr b="1" lang="iw-IL"/>
              <a:t>إرضاء الآخرين:</a:t>
            </a:r>
            <a:r>
              <a:rPr lang="iw-IL"/>
              <a:t> التنازل عن الرغبات الشخصية لإرضاء الآخرين أو لتجنّب الخلافات. </a:t>
            </a:r>
            <a:endParaRPr/>
          </a:p>
          <a:p>
            <a:pPr indent="0" lvl="0" marL="0" rtl="0" algn="l">
              <a:spcBef>
                <a:spcPts val="0"/>
              </a:spcBef>
              <a:spcAft>
                <a:spcPts val="0"/>
              </a:spcAft>
              <a:buNone/>
            </a:pPr>
            <a:r>
              <a:rPr b="1" lang="iw-IL"/>
              <a:t>الضجيج الرقمي:</a:t>
            </a:r>
            <a:r>
              <a:rPr lang="iw-IL"/>
              <a:t> التصفّح المستمر وغير المنتهي لمنصات التواصل الاجتماعي (</a:t>
            </a:r>
            <a:r>
              <a:rPr b="1" lang="iw-IL"/>
              <a:t>Doomscrolling</a:t>
            </a:r>
            <a:r>
              <a:rPr lang="iw-IL"/>
              <a:t>) وما يرافقه من شعور بالانفصال عن الواقع. </a:t>
            </a:r>
            <a:endParaRPr/>
          </a:p>
          <a:p>
            <a:pPr indent="0" lvl="0" marL="0" rtl="0" algn="l">
              <a:spcBef>
                <a:spcPts val="0"/>
              </a:spcBef>
              <a:spcAft>
                <a:spcPts val="0"/>
              </a:spcAft>
              <a:buNone/>
            </a:pPr>
            <a:r>
              <a:rPr b="1" lang="iw-IL"/>
              <a:t>الفراغ:</a:t>
            </a:r>
            <a:r>
              <a:rPr lang="iw-IL"/>
              <a:t> الشعور بأننا نقوم بالأشياء «لأننا مضطرون» وليس عن اختيار أو فهم. </a:t>
            </a:r>
            <a:endParaRPr/>
          </a:p>
        </p:txBody>
      </p:sp>
      <p:sp>
        <p:nvSpPr>
          <p:cNvPr id="613" name="Google Shape;613;p5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Arial"/>
              <a:ea typeface="Arial"/>
              <a:cs typeface="Arial"/>
              <a:sym typeface="Arial"/>
            </a:endParaRPr>
          </a:p>
        </p:txBody>
      </p:sp>
      <p:sp>
        <p:nvSpPr>
          <p:cNvPr id="614" name="Google Shape;614;p5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iw-IL" sz="1200">
                <a:solidFill>
                  <a:schemeClr val="dk1"/>
                </a:solidFill>
                <a:latin typeface="Arial"/>
                <a:ea typeface="Arial"/>
                <a:cs typeface="Arial"/>
                <a:sym typeface="Arial"/>
              </a:rPr>
              <a:t>‹#›</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51: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3" name="Google Shape;623;p5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5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9" name="Google Shape;629;p5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Arial"/>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1792288" y="612775"/>
            <a:ext cx="5486400" cy="4114800"/>
          </a:xfrm>
          <a:prstGeom prst="rect">
            <a:avLst/>
          </a:prstGeom>
          <a:noFill/>
          <a:ln>
            <a:noFill/>
          </a:ln>
        </p:spPr>
      </p:sp>
      <p:sp>
        <p:nvSpPr>
          <p:cNvPr id="68" name="Google Shape;68;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Arial"/>
                <a:ea typeface="Arial"/>
                <a:cs typeface="Arial"/>
                <a:sym typeface="Arial"/>
              </a:defRPr>
            </a:lvl1pPr>
            <a:lvl2pPr indent="0" lvl="1" marL="0" marR="0" rtl="0" algn="r">
              <a:spcBef>
                <a:spcPts val="0"/>
              </a:spcBef>
              <a:buNone/>
              <a:defRPr b="0" i="0" sz="1200" u="none" cap="none" strike="noStrike">
                <a:solidFill>
                  <a:srgbClr val="888888"/>
                </a:solidFill>
                <a:latin typeface="Arial"/>
                <a:ea typeface="Arial"/>
                <a:cs typeface="Arial"/>
                <a:sym typeface="Arial"/>
              </a:defRPr>
            </a:lvl2pPr>
            <a:lvl3pPr indent="0" lvl="2" marL="0" marR="0" rtl="0" algn="r">
              <a:spcBef>
                <a:spcPts val="0"/>
              </a:spcBef>
              <a:buNone/>
              <a:defRPr b="0" i="0" sz="1200" u="none" cap="none" strike="noStrike">
                <a:solidFill>
                  <a:srgbClr val="888888"/>
                </a:solidFill>
                <a:latin typeface="Arial"/>
                <a:ea typeface="Arial"/>
                <a:cs typeface="Arial"/>
                <a:sym typeface="Arial"/>
              </a:defRPr>
            </a:lvl3pPr>
            <a:lvl4pPr indent="0" lvl="3" marL="0" marR="0" rtl="0" algn="r">
              <a:spcBef>
                <a:spcPts val="0"/>
              </a:spcBef>
              <a:buNone/>
              <a:defRPr b="0" i="0" sz="1200" u="none" cap="none" strike="noStrike">
                <a:solidFill>
                  <a:srgbClr val="888888"/>
                </a:solidFill>
                <a:latin typeface="Arial"/>
                <a:ea typeface="Arial"/>
                <a:cs typeface="Arial"/>
                <a:sym typeface="Arial"/>
              </a:defRPr>
            </a:lvl4pPr>
            <a:lvl5pPr indent="0" lvl="4" marL="0" marR="0" rtl="0" algn="r">
              <a:spcBef>
                <a:spcPts val="0"/>
              </a:spcBef>
              <a:buNone/>
              <a:defRPr b="0" i="0" sz="1200" u="none" cap="none" strike="noStrike">
                <a:solidFill>
                  <a:srgbClr val="888888"/>
                </a:solidFill>
                <a:latin typeface="Arial"/>
                <a:ea typeface="Arial"/>
                <a:cs typeface="Arial"/>
                <a:sym typeface="Arial"/>
              </a:defRPr>
            </a:lvl5pPr>
            <a:lvl6pPr indent="0" lvl="5" marL="0" marR="0" rtl="0" algn="r">
              <a:spcBef>
                <a:spcPts val="0"/>
              </a:spcBef>
              <a:buNone/>
              <a:defRPr b="0" i="0" sz="1200" u="none" cap="none" strike="noStrike">
                <a:solidFill>
                  <a:srgbClr val="888888"/>
                </a:solidFill>
                <a:latin typeface="Arial"/>
                <a:ea typeface="Arial"/>
                <a:cs typeface="Arial"/>
                <a:sym typeface="Arial"/>
              </a:defRPr>
            </a:lvl6pPr>
            <a:lvl7pPr indent="0" lvl="6" marL="0" marR="0" rtl="0" algn="r">
              <a:spcBef>
                <a:spcPts val="0"/>
              </a:spcBef>
              <a:buNone/>
              <a:defRPr b="0" i="0" sz="1200" u="none" cap="none" strike="noStrike">
                <a:solidFill>
                  <a:srgbClr val="888888"/>
                </a:solidFill>
                <a:latin typeface="Arial"/>
                <a:ea typeface="Arial"/>
                <a:cs typeface="Arial"/>
                <a:sym typeface="Arial"/>
              </a:defRPr>
            </a:lvl7pPr>
            <a:lvl8pPr indent="0" lvl="7" marL="0" marR="0" rtl="0" algn="r">
              <a:spcBef>
                <a:spcPts val="0"/>
              </a:spcBef>
              <a:buNone/>
              <a:defRPr b="0" i="0" sz="1200" u="none" cap="none" strike="noStrike">
                <a:solidFill>
                  <a:srgbClr val="888888"/>
                </a:solidFill>
                <a:latin typeface="Arial"/>
                <a:ea typeface="Arial"/>
                <a:cs typeface="Arial"/>
                <a:sym typeface="Arial"/>
              </a:defRPr>
            </a:lvl8pPr>
            <a:lvl9pPr indent="0" lvl="8" marL="0" marR="0" rtl="0" algn="r">
              <a:spcBef>
                <a:spcPts val="0"/>
              </a:spcBef>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22.png"/><Relationship Id="rId5"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5.png"/><Relationship Id="rId4" Type="http://schemas.openxmlformats.org/officeDocument/2006/relationships/image" Target="../media/image5.png"/><Relationship Id="rId5"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26.png"/><Relationship Id="rId5"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22.png"/><Relationship Id="rId5" Type="http://schemas.openxmlformats.org/officeDocument/2006/relationships/image" Target="../media/image30.png"/><Relationship Id="rId6"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3.png"/><Relationship Id="rId4" Type="http://schemas.openxmlformats.org/officeDocument/2006/relationships/image" Target="../media/image19.png"/><Relationship Id="rId5" Type="http://schemas.openxmlformats.org/officeDocument/2006/relationships/image" Target="../media/image3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9.png"/><Relationship Id="rId4" Type="http://schemas.openxmlformats.org/officeDocument/2006/relationships/image" Target="../media/image23.png"/><Relationship Id="rId5" Type="http://schemas.openxmlformats.org/officeDocument/2006/relationships/image" Target="../media/image3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9.jpg"/><Relationship Id="rId4" Type="http://schemas.openxmlformats.org/officeDocument/2006/relationships/image" Target="../media/image2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9.jpg"/><Relationship Id="rId4" Type="http://schemas.openxmlformats.org/officeDocument/2006/relationships/image" Target="../media/image2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7.jpg"/><Relationship Id="rId4" Type="http://schemas.openxmlformats.org/officeDocument/2006/relationships/image" Target="../media/image32.jpg"/><Relationship Id="rId5" Type="http://schemas.openxmlformats.org/officeDocument/2006/relationships/image" Target="../media/image3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7.jpg"/><Relationship Id="rId4" Type="http://schemas.openxmlformats.org/officeDocument/2006/relationships/image" Target="../media/image32.jpg"/><Relationship Id="rId5" Type="http://schemas.openxmlformats.org/officeDocument/2006/relationships/image" Target="../media/image3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4.jpg"/><Relationship Id="rId4" Type="http://schemas.openxmlformats.org/officeDocument/2006/relationships/image" Target="../media/image29.png"/><Relationship Id="rId5" Type="http://schemas.openxmlformats.org/officeDocument/2006/relationships/image" Target="../media/image28.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34.jpg"/><Relationship Id="rId4" Type="http://schemas.openxmlformats.org/officeDocument/2006/relationships/image" Target="../media/image29.png"/><Relationship Id="rId5" Type="http://schemas.openxmlformats.org/officeDocument/2006/relationships/image" Target="../media/image28.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3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hyperlink" Target="https://youtu.be/21nhHKiRMG0" TargetMode="External"/><Relationship Id="rId4" Type="http://schemas.openxmlformats.org/officeDocument/2006/relationships/image" Target="../media/image37.png"/><Relationship Id="rId5" Type="http://schemas.openxmlformats.org/officeDocument/2006/relationships/image" Target="../media/image3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3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hyperlink" Target="https://youtu.be/mdD60yN-gWs" TargetMode="External"/><Relationship Id="rId4" Type="http://schemas.openxmlformats.org/officeDocument/2006/relationships/image" Target="../media/image36.png"/><Relationship Id="rId5" Type="http://schemas.openxmlformats.org/officeDocument/2006/relationships/hyperlink" Target="https://youtu.be/mdD60yN-gWs" TargetMode="External"/><Relationship Id="rId6" Type="http://schemas.openxmlformats.org/officeDocument/2006/relationships/image" Target="../media/image3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3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46.pn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36.png"/><Relationship Id="rId4" Type="http://schemas.openxmlformats.org/officeDocument/2006/relationships/image" Target="../media/image1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53.png"/><Relationship Id="rId4" Type="http://schemas.openxmlformats.org/officeDocument/2006/relationships/image" Target="../media/image40.png"/><Relationship Id="rId5" Type="http://schemas.openxmlformats.org/officeDocument/2006/relationships/image" Target="../media/image4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48.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5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hyperlink" Target="https://youtu.be/Mj5rLk4_is0" TargetMode="External"/><Relationship Id="rId4" Type="http://schemas.openxmlformats.org/officeDocument/2006/relationships/image" Target="../media/image52.png"/><Relationship Id="rId5" Type="http://schemas.openxmlformats.org/officeDocument/2006/relationships/image" Target="../media/image3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image" Target="../media/image4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44.jpg"/><Relationship Id="rId4" Type="http://schemas.openxmlformats.org/officeDocument/2006/relationships/image" Target="../media/image5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44.jpg"/><Relationship Id="rId4" Type="http://schemas.openxmlformats.org/officeDocument/2006/relationships/image" Target="../media/image5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5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51.png"/><Relationship Id="rId4" Type="http://schemas.openxmlformats.org/officeDocument/2006/relationships/image" Target="../media/image5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4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descr="תמונה שמכילה לבוש, חליפה, צילום מסך, הנעלה  התיאור נוצר באופן אוטומטי" id="88" name="Google Shape;88;p13"/>
          <p:cNvSpPr/>
          <p:nvPr/>
        </p:nvSpPr>
        <p:spPr>
          <a:xfrm>
            <a:off x="0" y="3080480"/>
            <a:ext cx="8074628" cy="7206520"/>
          </a:xfrm>
          <a:custGeom>
            <a:rect b="b" l="l" r="r" t="t"/>
            <a:pathLst>
              <a:path extrusionOk="0" h="9608693" w="10766171">
                <a:moveTo>
                  <a:pt x="0" y="0"/>
                </a:moveTo>
                <a:lnTo>
                  <a:pt x="10766171" y="0"/>
                </a:lnTo>
                <a:lnTo>
                  <a:pt x="10766171" y="9608693"/>
                </a:lnTo>
                <a:lnTo>
                  <a:pt x="0" y="9608693"/>
                </a:lnTo>
                <a:lnTo>
                  <a:pt x="0" y="0"/>
                </a:lnTo>
                <a:close/>
              </a:path>
            </a:pathLst>
          </a:custGeom>
          <a:blipFill rotWithShape="1">
            <a:blip r:embed="rId3">
              <a:alphaModFix/>
            </a:blip>
            <a:stretch>
              <a:fillRect b="0" l="0" r="-110708" t="-3280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89" name="Google Shape;89;p13"/>
          <p:cNvSpPr txBox="1"/>
          <p:nvPr>
            <p:ph idx="4294967295" type="title"/>
          </p:nvPr>
        </p:nvSpPr>
        <p:spPr>
          <a:xfrm>
            <a:off x="1352036" y="1017549"/>
            <a:ext cx="16638289" cy="2000804"/>
          </a:xfrm>
          <a:prstGeom prst="rect">
            <a:avLst/>
          </a:prstGeom>
          <a:noFill/>
          <a:ln>
            <a:noFill/>
          </a:ln>
        </p:spPr>
        <p:txBody>
          <a:bodyPr anchorCtr="0" anchor="t" bIns="0" lIns="0" spcFirstLastPara="1" rIns="0" wrap="square" tIns="0">
            <a:spAutoFit/>
          </a:bodyPr>
          <a:lstStyle/>
          <a:p>
            <a:pPr indent="0" lvl="0" marL="0" rtl="1" algn="ctr">
              <a:lnSpc>
                <a:spcPct val="140000"/>
              </a:lnSpc>
              <a:spcBef>
                <a:spcPts val="0"/>
              </a:spcBef>
              <a:spcAft>
                <a:spcPts val="0"/>
              </a:spcAft>
              <a:buClr>
                <a:srgbClr val="FF0000"/>
              </a:buClr>
              <a:buSzPts val="12200"/>
              <a:buFont typeface="Arial"/>
              <a:buNone/>
            </a:pPr>
            <a:r>
              <a:rPr b="1" lang="iw-IL" sz="12200">
                <a:solidFill>
                  <a:srgbClr val="FF0000"/>
                </a:solidFill>
              </a:rPr>
              <a:t>المال كعرف اجتماعي</a:t>
            </a:r>
            <a:endParaRPr b="1" i="0" sz="12200" u="none" cap="none" strike="noStrike">
              <a:solidFill>
                <a:srgbClr val="FF0000"/>
              </a:solidFill>
            </a:endParaRPr>
          </a:p>
        </p:txBody>
      </p:sp>
      <p:sp>
        <p:nvSpPr>
          <p:cNvPr id="90" name="Google Shape;90;p13"/>
          <p:cNvSpPr txBox="1"/>
          <p:nvPr/>
        </p:nvSpPr>
        <p:spPr>
          <a:xfrm>
            <a:off x="7772400" y="8738235"/>
            <a:ext cx="9930773" cy="853567"/>
          </a:xfrm>
          <a:prstGeom prst="rect">
            <a:avLst/>
          </a:prstGeom>
          <a:noFill/>
          <a:ln>
            <a:noFill/>
          </a:ln>
        </p:spPr>
        <p:txBody>
          <a:bodyPr anchorCtr="0" anchor="t" bIns="0" lIns="0" spcFirstLastPara="1" rIns="0" wrap="square" tIns="0">
            <a:spAutoFit/>
          </a:bodyPr>
          <a:lstStyle/>
          <a:p>
            <a:pPr indent="0" lvl="0" marL="0" marR="0" rtl="1" algn="r">
              <a:lnSpc>
                <a:spcPct val="180019"/>
              </a:lnSpc>
              <a:spcBef>
                <a:spcPts val="0"/>
              </a:spcBef>
              <a:spcAft>
                <a:spcPts val="0"/>
              </a:spcAft>
              <a:buNone/>
            </a:pPr>
            <a:r>
              <a:rPr lang="iw-IL" sz="4199">
                <a:solidFill>
                  <a:srgbClr val="000000"/>
                </a:solidFill>
                <a:latin typeface="Arial"/>
                <a:ea typeface="Arial"/>
                <a:cs typeface="Arial"/>
                <a:sym typeface="Arial"/>
              </a:rPr>
              <a:t>اعداد وترجمه: يفعات باروش - ماؤور بليلتي- ليلى سليمان</a:t>
            </a:r>
            <a:endParaRPr sz="4199">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descr="שטרות" id="95" name="Google Shape;95;p14"/>
          <p:cNvSpPr/>
          <p:nvPr/>
        </p:nvSpPr>
        <p:spPr>
          <a:xfrm rot="10800000">
            <a:off x="8547869" y="3453574"/>
            <a:ext cx="9620155" cy="6833426"/>
          </a:xfrm>
          <a:custGeom>
            <a:rect b="b" l="l" r="r" t="t"/>
            <a:pathLst>
              <a:path extrusionOk="0" h="9111234" w="12826873">
                <a:moveTo>
                  <a:pt x="0" y="0"/>
                </a:moveTo>
                <a:lnTo>
                  <a:pt x="12826873" y="0"/>
                </a:lnTo>
                <a:lnTo>
                  <a:pt x="12826873" y="9111234"/>
                </a:lnTo>
                <a:lnTo>
                  <a:pt x="0" y="9111234"/>
                </a:lnTo>
                <a:lnTo>
                  <a:pt x="0" y="0"/>
                </a:lnTo>
                <a:close/>
              </a:path>
            </a:pathLst>
          </a:custGeom>
          <a:blipFill rotWithShape="1">
            <a:blip r:embed="rId3">
              <a:alphaModFix/>
            </a:blip>
            <a:stretch>
              <a:fillRect b="0" l="-9420" r="-32645"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96" name="Google Shape;96;p14"/>
          <p:cNvSpPr txBox="1"/>
          <p:nvPr>
            <p:ph idx="4294967295" type="title"/>
          </p:nvPr>
        </p:nvSpPr>
        <p:spPr>
          <a:xfrm rot="-1106561">
            <a:off x="-987718" y="1779685"/>
            <a:ext cx="17541540" cy="3347776"/>
          </a:xfrm>
          <a:prstGeom prst="rect">
            <a:avLst/>
          </a:prstGeom>
          <a:noFill/>
          <a:ln>
            <a:noFill/>
          </a:ln>
        </p:spPr>
        <p:txBody>
          <a:bodyPr anchorCtr="0" anchor="t" bIns="0" lIns="0" spcFirstLastPara="1" rIns="0" wrap="square" tIns="0">
            <a:spAutoFit/>
          </a:bodyPr>
          <a:lstStyle/>
          <a:p>
            <a:pPr indent="0" lvl="0" marL="0" rtl="1" algn="ctr">
              <a:lnSpc>
                <a:spcPct val="139999"/>
              </a:lnSpc>
              <a:spcBef>
                <a:spcPts val="0"/>
              </a:spcBef>
              <a:spcAft>
                <a:spcPts val="0"/>
              </a:spcAft>
              <a:buClr>
                <a:srgbClr val="FF0000"/>
              </a:buClr>
              <a:buSzPts val="20453"/>
              <a:buFont typeface="Arial"/>
              <a:buNone/>
            </a:pPr>
            <a:r>
              <a:rPr b="1" lang="iw-IL" sz="20453">
                <a:solidFill>
                  <a:srgbClr val="FF0000"/>
                </a:solidFill>
              </a:rPr>
              <a:t>مسابقة الكاش</a:t>
            </a:r>
            <a:endParaRPr b="1" i="0" sz="20453" u="none" cap="none" strike="noStrike">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5"/>
          <p:cNvSpPr txBox="1"/>
          <p:nvPr>
            <p:ph idx="4294967295" type="title"/>
          </p:nvPr>
        </p:nvSpPr>
        <p:spPr>
          <a:xfrm>
            <a:off x="1331966" y="147952"/>
            <a:ext cx="14930285" cy="1246175"/>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ما أصل عبارة "الطمع في المال" / "الجشع"؟</a:t>
            </a:r>
            <a:endParaRPr b="1" i="0" sz="4800" u="none" cap="none" strike="noStrike">
              <a:solidFill>
                <a:srgbClr val="C00000"/>
              </a:solidFill>
            </a:endParaRPr>
          </a:p>
        </p:txBody>
      </p:sp>
      <p:sp>
        <p:nvSpPr>
          <p:cNvPr descr="חולצה" id="106" name="Google Shape;106;p15"/>
          <p:cNvSpPr/>
          <p:nvPr/>
        </p:nvSpPr>
        <p:spPr>
          <a:xfrm>
            <a:off x="12021845" y="2957551"/>
            <a:ext cx="4331874" cy="6278022"/>
          </a:xfrm>
          <a:custGeom>
            <a:rect b="b" l="l" r="r" t="t"/>
            <a:pathLst>
              <a:path extrusionOk="0" h="8370697" w="5775833">
                <a:moveTo>
                  <a:pt x="0" y="0"/>
                </a:moveTo>
                <a:lnTo>
                  <a:pt x="5775833" y="0"/>
                </a:lnTo>
                <a:lnTo>
                  <a:pt x="5775833" y="8370697"/>
                </a:lnTo>
                <a:lnTo>
                  <a:pt x="0" y="8370697"/>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תרנגול" id="107" name="Google Shape;107;p15"/>
          <p:cNvSpPr/>
          <p:nvPr/>
        </p:nvSpPr>
        <p:spPr>
          <a:xfrm>
            <a:off x="-748913" y="1488910"/>
            <a:ext cx="9546050" cy="9145143"/>
          </a:xfrm>
          <a:custGeom>
            <a:rect b="b" l="l" r="r" t="t"/>
            <a:pathLst>
              <a:path extrusionOk="0" h="12193524" w="12728067">
                <a:moveTo>
                  <a:pt x="0" y="0"/>
                </a:moveTo>
                <a:lnTo>
                  <a:pt x="12728067" y="0"/>
                </a:lnTo>
                <a:lnTo>
                  <a:pt x="12728067" y="12193524"/>
                </a:lnTo>
                <a:lnTo>
                  <a:pt x="0" y="12193524"/>
                </a:lnTo>
                <a:lnTo>
                  <a:pt x="0" y="0"/>
                </a:lnTo>
                <a:close/>
              </a:path>
            </a:pathLst>
          </a:custGeom>
          <a:blipFill rotWithShape="1">
            <a:blip r:embed="rId4">
              <a:alphaModFix/>
            </a:blip>
            <a:stretch>
              <a:fillRect b="0" l="-27481" r="-48093" t="-308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6"/>
          <p:cNvSpPr txBox="1"/>
          <p:nvPr>
            <p:ph idx="4294967295" type="title"/>
          </p:nvPr>
        </p:nvSpPr>
        <p:spPr>
          <a:xfrm>
            <a:off x="1331966" y="147952"/>
            <a:ext cx="14930285" cy="1246175"/>
          </a:xfrm>
          <a:prstGeom prst="rect">
            <a:avLst/>
          </a:prstGeom>
          <a:noFill/>
          <a:ln>
            <a:noFill/>
          </a:ln>
        </p:spPr>
        <p:txBody>
          <a:bodyPr anchorCtr="0" anchor="t" bIns="0" lIns="0" spcFirstLastPara="1" rIns="0" wrap="square" tIns="0">
            <a:spAutoFit/>
          </a:bodyPr>
          <a:lstStyle/>
          <a:p>
            <a:pPr indent="0" lvl="0" marL="0" marR="0" rtl="1" algn="just">
              <a:lnSpc>
                <a:spcPct val="239979"/>
              </a:lnSpc>
              <a:spcBef>
                <a:spcPts val="0"/>
              </a:spcBef>
              <a:spcAft>
                <a:spcPts val="0"/>
              </a:spcAft>
              <a:buClr>
                <a:srgbClr val="C00000"/>
              </a:buClr>
              <a:buSzPts val="4800"/>
              <a:buFont typeface="Arial"/>
              <a:buNone/>
            </a:pPr>
            <a:r>
              <a:rPr b="1" i="0" lang="iw-IL" sz="4800" u="none" cap="none" strike="noStrike">
                <a:solidFill>
                  <a:srgbClr val="C00000"/>
                </a:solidFill>
              </a:rPr>
              <a:t>ما أصل عبارة "الطمع في المال" / "الجشع"؟</a:t>
            </a:r>
            <a:endParaRPr b="1" i="0" sz="4800" u="none" cap="none" strike="noStrike">
              <a:solidFill>
                <a:srgbClr val="C00000"/>
              </a:solidFill>
            </a:endParaRPr>
          </a:p>
        </p:txBody>
      </p:sp>
      <p:sp>
        <p:nvSpPr>
          <p:cNvPr descr="זהב מחולק לחתיכות שהן למעשה בצעים" id="113" name="Google Shape;113;p16"/>
          <p:cNvSpPr/>
          <p:nvPr/>
        </p:nvSpPr>
        <p:spPr>
          <a:xfrm>
            <a:off x="2694280" y="2957551"/>
            <a:ext cx="7143750" cy="7143750"/>
          </a:xfrm>
          <a:custGeom>
            <a:rect b="b" l="l" r="r" t="t"/>
            <a:pathLst>
              <a:path extrusionOk="0" h="9525000" w="9525000">
                <a:moveTo>
                  <a:pt x="0" y="0"/>
                </a:moveTo>
                <a:lnTo>
                  <a:pt x="9525000" y="0"/>
                </a:lnTo>
                <a:lnTo>
                  <a:pt x="9525000" y="9525000"/>
                </a:lnTo>
                <a:lnTo>
                  <a:pt x="0" y="952500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תמונה שמכילה טקסט, צילום מסך, גרפיקה, עיצוב גרפי  התיאור נוצר באופן אוטומטי" id="114" name="Google Shape;114;p16"/>
          <p:cNvSpPr/>
          <p:nvPr/>
        </p:nvSpPr>
        <p:spPr>
          <a:xfrm rot="-1211460">
            <a:off x="-90419" y="2533639"/>
            <a:ext cx="8449516" cy="2394747"/>
          </a:xfrm>
          <a:custGeom>
            <a:rect b="b" l="l" r="r" t="t"/>
            <a:pathLst>
              <a:path extrusionOk="0" h="3860419" w="12799822">
                <a:moveTo>
                  <a:pt x="0" y="0"/>
                </a:moveTo>
                <a:lnTo>
                  <a:pt x="12799822" y="0"/>
                </a:lnTo>
                <a:lnTo>
                  <a:pt x="12799822" y="3860419"/>
                </a:lnTo>
                <a:lnTo>
                  <a:pt x="0" y="3860419"/>
                </a:lnTo>
                <a:lnTo>
                  <a:pt x="0" y="0"/>
                </a:lnTo>
                <a:close/>
              </a:path>
            </a:pathLst>
          </a:custGeom>
          <a:blipFill rotWithShape="1">
            <a:blip r:embed="rId4">
              <a:alphaModFix/>
            </a:blip>
            <a:stretch>
              <a:fillRect b="-15969" l="-20763" r="-19302" t="-145264"/>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חולצה" id="115" name="Google Shape;115;p16"/>
          <p:cNvSpPr/>
          <p:nvPr/>
        </p:nvSpPr>
        <p:spPr>
          <a:xfrm>
            <a:off x="12021845" y="2957551"/>
            <a:ext cx="4331874" cy="6278022"/>
          </a:xfrm>
          <a:custGeom>
            <a:rect b="b" l="l" r="r" t="t"/>
            <a:pathLst>
              <a:path extrusionOk="0" h="8370697" w="5775833">
                <a:moveTo>
                  <a:pt x="0" y="0"/>
                </a:moveTo>
                <a:lnTo>
                  <a:pt x="5775833" y="0"/>
                </a:lnTo>
                <a:lnTo>
                  <a:pt x="5775833" y="8370697"/>
                </a:lnTo>
                <a:lnTo>
                  <a:pt x="0" y="8370697"/>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6" name="Google Shape;116;p16"/>
          <p:cNvSpPr txBox="1"/>
          <p:nvPr/>
        </p:nvSpPr>
        <p:spPr>
          <a:xfrm rot="-1355768">
            <a:off x="1745360" y="2949065"/>
            <a:ext cx="4619289" cy="1643720"/>
          </a:xfrm>
          <a:prstGeom prst="rect">
            <a:avLst/>
          </a:prstGeom>
          <a:noFill/>
          <a:ln>
            <a:noFill/>
          </a:ln>
        </p:spPr>
        <p:txBody>
          <a:bodyPr anchorCtr="0" anchor="t" bIns="0" lIns="0" spcFirstLastPara="1" rIns="0" wrap="square" tIns="0">
            <a:spAutoFit/>
          </a:bodyPr>
          <a:lstStyle/>
          <a:p>
            <a:pPr indent="0" lvl="0" marL="0" marR="0" rtl="1" algn="ctr">
              <a:lnSpc>
                <a:spcPct val="139979"/>
              </a:lnSpc>
              <a:spcBef>
                <a:spcPts val="0"/>
              </a:spcBef>
              <a:spcAft>
                <a:spcPts val="0"/>
              </a:spcAft>
              <a:buNone/>
            </a:pPr>
            <a:r>
              <a:rPr b="1" lang="iw-IL" sz="4800">
                <a:solidFill>
                  <a:srgbClr val="000000"/>
                </a:solidFill>
                <a:latin typeface="Arial"/>
                <a:ea typeface="Arial"/>
                <a:cs typeface="Arial"/>
                <a:sym typeface="Arial"/>
              </a:rPr>
              <a:t>تُسمّى هذه القطع </a:t>
            </a:r>
            <a:r>
              <a:rPr b="1" lang="iw-IL" sz="4800">
                <a:solidFill>
                  <a:srgbClr val="000000"/>
                </a:solidFill>
                <a:highlight>
                  <a:srgbClr val="FFFF00"/>
                </a:highlight>
                <a:latin typeface="Arial"/>
                <a:ea typeface="Arial"/>
                <a:cs typeface="Arial"/>
                <a:sym typeface="Arial"/>
              </a:rPr>
              <a:t>"القصاصات"</a:t>
            </a:r>
            <a:endParaRPr b="1" sz="4800">
              <a:solidFill>
                <a:srgbClr val="000000"/>
              </a:solidFill>
              <a:highlight>
                <a:srgbClr val="FFFF00"/>
              </a:highlight>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7"/>
          <p:cNvSpPr txBox="1"/>
          <p:nvPr>
            <p:ph idx="4294967295" type="title"/>
          </p:nvPr>
        </p:nvSpPr>
        <p:spPr>
          <a:xfrm>
            <a:off x="1331966" y="147952"/>
            <a:ext cx="14930285" cy="1246175"/>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ما أصل عبارة "الطمع في المال" / "الجشع"؟</a:t>
            </a:r>
            <a:endParaRPr b="1" i="0" sz="4800" u="none" cap="none" strike="noStrike">
              <a:solidFill>
                <a:srgbClr val="C00000"/>
              </a:solidFill>
            </a:endParaRPr>
          </a:p>
        </p:txBody>
      </p:sp>
      <p:sp>
        <p:nvSpPr>
          <p:cNvPr descr="שטר של 100 ש&quot;ח" id="122" name="Google Shape;122;p17"/>
          <p:cNvSpPr/>
          <p:nvPr/>
        </p:nvSpPr>
        <p:spPr>
          <a:xfrm rot="4922520">
            <a:off x="-1296293" y="3654035"/>
            <a:ext cx="8407718" cy="3874388"/>
          </a:xfrm>
          <a:custGeom>
            <a:rect b="b" l="l" r="r" t="t"/>
            <a:pathLst>
              <a:path extrusionOk="0" h="5165852" w="11210290">
                <a:moveTo>
                  <a:pt x="0" y="0"/>
                </a:moveTo>
                <a:lnTo>
                  <a:pt x="11210290" y="0"/>
                </a:lnTo>
                <a:lnTo>
                  <a:pt x="11210290" y="5165852"/>
                </a:lnTo>
                <a:lnTo>
                  <a:pt x="0" y="5165852"/>
                </a:lnTo>
                <a:lnTo>
                  <a:pt x="0" y="0"/>
                </a:lnTo>
                <a:close/>
              </a:path>
            </a:pathLst>
          </a:custGeom>
          <a:blipFill rotWithShape="1">
            <a:blip r:embed="rId3">
              <a:alphaModFix/>
            </a:blip>
            <a:stretch>
              <a:fillRect b="-210922" l="0" r="-97449" t="-117564"/>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שטר של 20 ש&quot;ח" id="123" name="Google Shape;123;p17"/>
          <p:cNvSpPr/>
          <p:nvPr/>
        </p:nvSpPr>
        <p:spPr>
          <a:xfrm rot="6338760">
            <a:off x="2306931" y="4373586"/>
            <a:ext cx="6649403" cy="3795521"/>
          </a:xfrm>
          <a:custGeom>
            <a:rect b="b" l="l" r="r" t="t"/>
            <a:pathLst>
              <a:path extrusionOk="0" h="5060696" w="8865870">
                <a:moveTo>
                  <a:pt x="0" y="0"/>
                </a:moveTo>
                <a:lnTo>
                  <a:pt x="8865870" y="0"/>
                </a:lnTo>
                <a:lnTo>
                  <a:pt x="8865870" y="5060696"/>
                </a:lnTo>
                <a:lnTo>
                  <a:pt x="0" y="5060696"/>
                </a:lnTo>
                <a:lnTo>
                  <a:pt x="0" y="0"/>
                </a:lnTo>
                <a:close/>
              </a:path>
            </a:pathLst>
          </a:custGeom>
          <a:blipFill rotWithShape="1">
            <a:blip r:embed="rId4">
              <a:alphaModFix/>
            </a:blip>
            <a:stretch>
              <a:fillRect b="-1960" l="-3118" r="-4374" t="-10701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חולצה" id="124" name="Google Shape;124;p17"/>
          <p:cNvSpPr/>
          <p:nvPr/>
        </p:nvSpPr>
        <p:spPr>
          <a:xfrm>
            <a:off x="12021845" y="2957551"/>
            <a:ext cx="4331874" cy="6278022"/>
          </a:xfrm>
          <a:custGeom>
            <a:rect b="b" l="l" r="r" t="t"/>
            <a:pathLst>
              <a:path extrusionOk="0" h="8370697" w="5775833">
                <a:moveTo>
                  <a:pt x="0" y="0"/>
                </a:moveTo>
                <a:lnTo>
                  <a:pt x="5775833" y="0"/>
                </a:lnTo>
                <a:lnTo>
                  <a:pt x="5775833" y="8370697"/>
                </a:lnTo>
                <a:lnTo>
                  <a:pt x="0" y="8370697"/>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8"/>
          <p:cNvSpPr txBox="1"/>
          <p:nvPr>
            <p:ph idx="4294967295" type="title"/>
          </p:nvPr>
        </p:nvSpPr>
        <p:spPr>
          <a:xfrm>
            <a:off x="1331966" y="147952"/>
            <a:ext cx="14930285" cy="1246175"/>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فما هو المال؟</a:t>
            </a:r>
            <a:endParaRPr b="1" i="0" sz="4800" u="none" cap="none" strike="noStrike">
              <a:solidFill>
                <a:srgbClr val="C00000"/>
              </a:solidFill>
            </a:endParaRPr>
          </a:p>
        </p:txBody>
      </p:sp>
      <p:sp>
        <p:nvSpPr>
          <p:cNvPr descr="שטר של 100 ש&quot;ח" id="130" name="Google Shape;130;p18"/>
          <p:cNvSpPr/>
          <p:nvPr/>
        </p:nvSpPr>
        <p:spPr>
          <a:xfrm rot="4922520">
            <a:off x="-1296293" y="3654035"/>
            <a:ext cx="8407718" cy="3874388"/>
          </a:xfrm>
          <a:custGeom>
            <a:rect b="b" l="l" r="r" t="t"/>
            <a:pathLst>
              <a:path extrusionOk="0" h="5165852" w="11210290">
                <a:moveTo>
                  <a:pt x="0" y="0"/>
                </a:moveTo>
                <a:lnTo>
                  <a:pt x="11210290" y="0"/>
                </a:lnTo>
                <a:lnTo>
                  <a:pt x="11210290" y="5165852"/>
                </a:lnTo>
                <a:lnTo>
                  <a:pt x="0" y="5165852"/>
                </a:lnTo>
                <a:lnTo>
                  <a:pt x="0" y="0"/>
                </a:lnTo>
                <a:close/>
              </a:path>
            </a:pathLst>
          </a:custGeom>
          <a:blipFill rotWithShape="1">
            <a:blip r:embed="rId3">
              <a:alphaModFix/>
            </a:blip>
            <a:stretch>
              <a:fillRect b="-210922" l="0" r="-97449" t="-117564"/>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שטר של 20 ש&quot;ח" id="131" name="Google Shape;131;p18"/>
          <p:cNvSpPr/>
          <p:nvPr/>
        </p:nvSpPr>
        <p:spPr>
          <a:xfrm rot="6338760">
            <a:off x="2306931" y="4373586"/>
            <a:ext cx="6649403" cy="3795521"/>
          </a:xfrm>
          <a:custGeom>
            <a:rect b="b" l="l" r="r" t="t"/>
            <a:pathLst>
              <a:path extrusionOk="0" h="5060696" w="8865870">
                <a:moveTo>
                  <a:pt x="0" y="0"/>
                </a:moveTo>
                <a:lnTo>
                  <a:pt x="8865870" y="0"/>
                </a:lnTo>
                <a:lnTo>
                  <a:pt x="8865870" y="5060696"/>
                </a:lnTo>
                <a:lnTo>
                  <a:pt x="0" y="5060696"/>
                </a:lnTo>
                <a:lnTo>
                  <a:pt x="0" y="0"/>
                </a:lnTo>
                <a:close/>
              </a:path>
            </a:pathLst>
          </a:custGeom>
          <a:blipFill rotWithShape="1">
            <a:blip r:embed="rId4">
              <a:alphaModFix/>
            </a:blip>
            <a:stretch>
              <a:fillRect b="-1960" l="-3118" r="-4374" t="-10701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2" name="Google Shape;132;p18"/>
          <p:cNvSpPr txBox="1"/>
          <p:nvPr/>
        </p:nvSpPr>
        <p:spPr>
          <a:xfrm>
            <a:off x="7883938" y="2338121"/>
            <a:ext cx="9632785" cy="4278630"/>
          </a:xfrm>
          <a:prstGeom prst="rect">
            <a:avLst/>
          </a:prstGeom>
          <a:noFill/>
          <a:ln>
            <a:noFill/>
          </a:ln>
        </p:spPr>
        <p:txBody>
          <a:bodyPr anchorCtr="0" anchor="t" bIns="0" lIns="0" spcFirstLastPara="1" rIns="0" wrap="square" tIns="0">
            <a:spAutoFit/>
          </a:bodyPr>
          <a:lstStyle/>
          <a:p>
            <a:pPr indent="0" lvl="0" marL="0" marR="0" rtl="1" algn="just">
              <a:lnSpc>
                <a:spcPct val="239979"/>
              </a:lnSpc>
              <a:spcBef>
                <a:spcPts val="0"/>
              </a:spcBef>
              <a:spcAft>
                <a:spcPts val="0"/>
              </a:spcAft>
              <a:buNone/>
            </a:pPr>
            <a:r>
              <a:rPr b="1" lang="iw-IL" sz="4800">
                <a:solidFill>
                  <a:srgbClr val="000000"/>
                </a:solidFill>
                <a:latin typeface="Arial"/>
                <a:ea typeface="Arial"/>
                <a:cs typeface="Arial"/>
                <a:sym typeface="Arial"/>
              </a:rPr>
              <a:t>طريقة الدفع.</a:t>
            </a:r>
            <a:br>
              <a:rPr b="1" lang="iw-IL" sz="4800">
                <a:solidFill>
                  <a:srgbClr val="000000"/>
                </a:solidFill>
                <a:latin typeface="Arial"/>
                <a:ea typeface="Arial"/>
                <a:cs typeface="Arial"/>
                <a:sym typeface="Arial"/>
              </a:rPr>
            </a:br>
            <a:r>
              <a:rPr b="1" lang="iw-IL" sz="4800">
                <a:solidFill>
                  <a:srgbClr val="000000"/>
                </a:solidFill>
                <a:latin typeface="Arial"/>
                <a:ea typeface="Arial"/>
                <a:cs typeface="Arial"/>
                <a:sym typeface="Arial"/>
              </a:rPr>
              <a:t>*المال لا قيمة له بحد ذاته (على عكس الذهب)،</a:t>
            </a:r>
            <a:br>
              <a:rPr b="1" lang="iw-IL" sz="4800">
                <a:solidFill>
                  <a:srgbClr val="000000"/>
                </a:solidFill>
                <a:latin typeface="Arial"/>
                <a:ea typeface="Arial"/>
                <a:cs typeface="Arial"/>
                <a:sym typeface="Arial"/>
              </a:rPr>
            </a:br>
            <a:r>
              <a:rPr b="1" lang="iw-IL" sz="4800">
                <a:solidFill>
                  <a:srgbClr val="000000"/>
                </a:solidFill>
                <a:latin typeface="Arial"/>
                <a:ea typeface="Arial"/>
                <a:cs typeface="Arial"/>
                <a:sym typeface="Arial"/>
              </a:rPr>
              <a:t>لقد قررنا كمجتمع أن المال ذو قيمة.</a:t>
            </a:r>
            <a:endParaRPr sz="4800">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9"/>
          <p:cNvSpPr txBox="1"/>
          <p:nvPr>
            <p:ph idx="4294967295" type="title"/>
          </p:nvPr>
        </p:nvSpPr>
        <p:spPr>
          <a:xfrm>
            <a:off x="1331966" y="147952"/>
            <a:ext cx="14930285" cy="1246175"/>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ما هي العلاقة بين الصور التالية؟</a:t>
            </a:r>
            <a:endParaRPr b="1" i="0" sz="4800" u="none" cap="none" strike="noStrike">
              <a:solidFill>
                <a:srgbClr val="C00000"/>
              </a:solidFill>
            </a:endParaRPr>
          </a:p>
        </p:txBody>
      </p:sp>
      <p:sp>
        <p:nvSpPr>
          <p:cNvPr descr="בנק" id="142" name="Google Shape;142;p19"/>
          <p:cNvSpPr/>
          <p:nvPr/>
        </p:nvSpPr>
        <p:spPr>
          <a:xfrm>
            <a:off x="11017768" y="2979306"/>
            <a:ext cx="6330792" cy="5264944"/>
          </a:xfrm>
          <a:custGeom>
            <a:rect b="b" l="l" r="r" t="t"/>
            <a:pathLst>
              <a:path extrusionOk="0" h="7019925" w="8441055">
                <a:moveTo>
                  <a:pt x="0" y="0"/>
                </a:moveTo>
                <a:lnTo>
                  <a:pt x="8441055" y="0"/>
                </a:lnTo>
                <a:lnTo>
                  <a:pt x="8441055" y="7019925"/>
                </a:lnTo>
                <a:lnTo>
                  <a:pt x="0" y="7019925"/>
                </a:lnTo>
                <a:lnTo>
                  <a:pt x="0" y="0"/>
                </a:lnTo>
                <a:close/>
              </a:path>
            </a:pathLst>
          </a:custGeom>
          <a:blipFill rotWithShape="1">
            <a:blip r:embed="rId3">
              <a:alphaModFix/>
            </a:blip>
            <a:stretch>
              <a:fillRect b="-80774" l="-3032" r="-170821" t="-445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ספסל" id="143" name="Google Shape;143;p19"/>
          <p:cNvSpPr/>
          <p:nvPr/>
        </p:nvSpPr>
        <p:spPr>
          <a:xfrm>
            <a:off x="1412824" y="3249130"/>
            <a:ext cx="7731157" cy="5264944"/>
          </a:xfrm>
          <a:custGeom>
            <a:rect b="b" l="l" r="r" t="t"/>
            <a:pathLst>
              <a:path extrusionOk="0" h="7019925" w="10308209">
                <a:moveTo>
                  <a:pt x="0" y="0"/>
                </a:moveTo>
                <a:lnTo>
                  <a:pt x="10308209" y="0"/>
                </a:lnTo>
                <a:lnTo>
                  <a:pt x="10308209" y="7019925"/>
                </a:lnTo>
                <a:lnTo>
                  <a:pt x="0" y="7019925"/>
                </a:lnTo>
                <a:lnTo>
                  <a:pt x="0" y="0"/>
                </a:lnTo>
                <a:close/>
              </a:path>
            </a:pathLst>
          </a:custGeom>
          <a:blipFill rotWithShape="1">
            <a:blip r:embed="rId3">
              <a:alphaModFix/>
            </a:blip>
            <a:stretch>
              <a:fillRect b="-73595" l="-122021" r="-2229" t="-11634"/>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0"/>
          <p:cNvSpPr txBox="1"/>
          <p:nvPr>
            <p:ph idx="4294967295" type="title"/>
          </p:nvPr>
        </p:nvSpPr>
        <p:spPr>
          <a:xfrm>
            <a:off x="1331966" y="147952"/>
            <a:ext cx="14930285" cy="1246175"/>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ما الرابط بين الصورتين التاليتين?</a:t>
            </a:r>
            <a:endParaRPr b="1" i="0" sz="4800" u="none" cap="none" strike="noStrike">
              <a:solidFill>
                <a:srgbClr val="C00000"/>
              </a:solidFill>
            </a:endParaRPr>
          </a:p>
        </p:txBody>
      </p:sp>
      <p:sp>
        <p:nvSpPr>
          <p:cNvPr id="149" name="Google Shape;149;p20"/>
          <p:cNvSpPr txBox="1"/>
          <p:nvPr/>
        </p:nvSpPr>
        <p:spPr>
          <a:xfrm>
            <a:off x="4318664" y="2380402"/>
            <a:ext cx="12770834" cy="4278630"/>
          </a:xfrm>
          <a:prstGeom prst="rect">
            <a:avLst/>
          </a:prstGeom>
          <a:noFill/>
          <a:ln>
            <a:noFill/>
          </a:ln>
        </p:spPr>
        <p:txBody>
          <a:bodyPr anchorCtr="0" anchor="t" bIns="0" lIns="0" spcFirstLastPara="1" rIns="0" wrap="square" tIns="0">
            <a:spAutoFit/>
          </a:bodyPr>
          <a:lstStyle/>
          <a:p>
            <a:pPr indent="0" lvl="0" marL="0" marR="0" rtl="1" algn="just">
              <a:lnSpc>
                <a:spcPct val="239979"/>
              </a:lnSpc>
              <a:spcBef>
                <a:spcPts val="0"/>
              </a:spcBef>
              <a:spcAft>
                <a:spcPts val="0"/>
              </a:spcAft>
              <a:buNone/>
            </a:pPr>
            <a:r>
              <a:rPr lang="iw-IL" sz="4800">
                <a:solidFill>
                  <a:srgbClr val="000000"/>
                </a:solidFill>
                <a:latin typeface="Calibri"/>
                <a:ea typeface="Calibri"/>
                <a:cs typeface="Calibri"/>
                <a:sym typeface="Calibri"/>
              </a:rPr>
              <a:t>البنك = المقعد (مقعد بالإيطالية)</a:t>
            </a:r>
            <a:br>
              <a:rPr lang="iw-IL" sz="4800">
                <a:solidFill>
                  <a:srgbClr val="000000"/>
                </a:solidFill>
                <a:latin typeface="Calibri"/>
                <a:ea typeface="Calibri"/>
                <a:cs typeface="Calibri"/>
                <a:sym typeface="Calibri"/>
              </a:rPr>
            </a:br>
            <a:r>
              <a:rPr lang="iw-IL" sz="4800">
                <a:solidFill>
                  <a:srgbClr val="000000"/>
                </a:solidFill>
                <a:latin typeface="Calibri"/>
                <a:ea typeface="Calibri"/>
                <a:cs typeface="Calibri"/>
                <a:sym typeface="Calibri"/>
              </a:rPr>
              <a:t>تمت أولى المعاملات على المقاعد</a:t>
            </a:r>
            <a:br>
              <a:rPr lang="iw-IL" sz="4800">
                <a:solidFill>
                  <a:srgbClr val="000000"/>
                </a:solidFill>
                <a:latin typeface="Calibri"/>
                <a:ea typeface="Calibri"/>
                <a:cs typeface="Calibri"/>
                <a:sym typeface="Calibri"/>
              </a:rPr>
            </a:br>
            <a:r>
              <a:rPr lang="iw-IL" sz="4800">
                <a:solidFill>
                  <a:srgbClr val="000000"/>
                </a:solidFill>
                <a:latin typeface="Calibri"/>
                <a:ea typeface="Calibri"/>
                <a:cs typeface="Calibri"/>
                <a:sym typeface="Calibri"/>
              </a:rPr>
              <a:t>ثم انتقلت إلى الطاولات (المصرفي = الموظف)</a:t>
            </a:r>
            <a:endParaRPr sz="4800">
              <a:solidFill>
                <a:srgbClr val="00000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1"/>
          <p:cNvSpPr txBox="1"/>
          <p:nvPr>
            <p:ph idx="4294967295" type="title"/>
          </p:nvPr>
        </p:nvSpPr>
        <p:spPr>
          <a:xfrm>
            <a:off x="1981200" y="0"/>
            <a:ext cx="14930285" cy="1246175"/>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ما هو أصل عبارة "ثروة طائلة"؟</a:t>
            </a:r>
            <a:endParaRPr b="1" i="0" sz="4800" u="none" cap="none" strike="noStrike">
              <a:solidFill>
                <a:srgbClr val="C00000"/>
              </a:solidFill>
            </a:endParaRPr>
          </a:p>
        </p:txBody>
      </p:sp>
      <p:sp>
        <p:nvSpPr>
          <p:cNvPr descr="ראם עם קרניים גדולות" id="159" name="Google Shape;159;p21"/>
          <p:cNvSpPr/>
          <p:nvPr/>
        </p:nvSpPr>
        <p:spPr>
          <a:xfrm>
            <a:off x="-2291327" y="3416827"/>
            <a:ext cx="12398644" cy="8229600"/>
          </a:xfrm>
          <a:custGeom>
            <a:rect b="b" l="l" r="r" t="t"/>
            <a:pathLst>
              <a:path extrusionOk="0" h="8229600" w="12398644">
                <a:moveTo>
                  <a:pt x="0" y="0"/>
                </a:moveTo>
                <a:lnTo>
                  <a:pt x="12398644" y="0"/>
                </a:lnTo>
                <a:lnTo>
                  <a:pt x="12398644" y="8229600"/>
                </a:lnTo>
                <a:lnTo>
                  <a:pt x="0" y="822960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0" name="Google Shape;160;p21"/>
          <p:cNvSpPr txBox="1"/>
          <p:nvPr/>
        </p:nvSpPr>
        <p:spPr>
          <a:xfrm>
            <a:off x="847687" y="1687087"/>
            <a:ext cx="16592626" cy="2821305"/>
          </a:xfrm>
          <a:prstGeom prst="rect">
            <a:avLst/>
          </a:prstGeom>
          <a:noFill/>
          <a:ln>
            <a:noFill/>
          </a:ln>
        </p:spPr>
        <p:txBody>
          <a:bodyPr anchorCtr="0" anchor="t" bIns="0" lIns="0" spcFirstLastPara="1" rIns="0" wrap="square" tIns="0">
            <a:spAutoFit/>
          </a:bodyPr>
          <a:lstStyle/>
          <a:p>
            <a:pPr indent="0" lvl="0" marL="0" marR="0" rtl="1" algn="just">
              <a:lnSpc>
                <a:spcPct val="239979"/>
              </a:lnSpc>
              <a:spcBef>
                <a:spcPts val="0"/>
              </a:spcBef>
              <a:spcAft>
                <a:spcPts val="0"/>
              </a:spcAft>
              <a:buNone/>
            </a:pPr>
            <a:r>
              <a:rPr lang="iw-IL" sz="4800">
                <a:solidFill>
                  <a:srgbClr val="000000"/>
                </a:solidFill>
                <a:latin typeface="Calibri"/>
                <a:ea typeface="Calibri"/>
                <a:cs typeface="Calibri"/>
                <a:sym typeface="Calibri"/>
              </a:rPr>
              <a:t>كان أصحاب الثروة الكبيرة يحتاجون إلى قرون كبيرة لتخزين المال.</a:t>
            </a:r>
            <a:br>
              <a:rPr lang="iw-IL" sz="4800">
                <a:solidFill>
                  <a:srgbClr val="000000"/>
                </a:solidFill>
                <a:latin typeface="Calibri"/>
                <a:ea typeface="Calibri"/>
                <a:cs typeface="Calibri"/>
                <a:sym typeface="Calibri"/>
              </a:rPr>
            </a:br>
            <a:r>
              <a:rPr lang="iw-IL" sz="4800">
                <a:solidFill>
                  <a:srgbClr val="000000"/>
                </a:solidFill>
                <a:latin typeface="Calibri"/>
                <a:ea typeface="Calibri"/>
                <a:cs typeface="Calibri"/>
                <a:sym typeface="Calibri"/>
              </a:rPr>
              <a:t>تسمى قرون الكبش الذباب.</a:t>
            </a:r>
            <a:endParaRPr b="1" sz="4800">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2"/>
          <p:cNvSpPr txBox="1"/>
          <p:nvPr>
            <p:ph idx="4294967295" type="title"/>
          </p:nvPr>
        </p:nvSpPr>
        <p:spPr>
          <a:xfrm>
            <a:off x="1331966" y="147952"/>
            <a:ext cx="14930285" cy="1246175"/>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ما مصدر عبارة "يضع أمواله على قرن الغزال"؟</a:t>
            </a:r>
            <a:endParaRPr b="1" i="0" sz="4800" u="none" cap="none" strike="noStrike">
              <a:solidFill>
                <a:srgbClr val="C00000"/>
              </a:solidFill>
            </a:endParaRPr>
          </a:p>
        </p:txBody>
      </p:sp>
      <p:sp>
        <p:nvSpPr>
          <p:cNvPr descr="צבי רץ עם כסף על הקרניים" id="170" name="Google Shape;170;p22"/>
          <p:cNvSpPr/>
          <p:nvPr/>
        </p:nvSpPr>
        <p:spPr>
          <a:xfrm>
            <a:off x="1056808" y="469754"/>
            <a:ext cx="10388156" cy="10426733"/>
          </a:xfrm>
          <a:custGeom>
            <a:rect b="b" l="l" r="r" t="t"/>
            <a:pathLst>
              <a:path extrusionOk="0" h="13902310" w="13850874">
                <a:moveTo>
                  <a:pt x="0" y="0"/>
                </a:moveTo>
                <a:lnTo>
                  <a:pt x="13850874" y="0"/>
                </a:lnTo>
                <a:lnTo>
                  <a:pt x="13850874" y="13902310"/>
                </a:lnTo>
                <a:lnTo>
                  <a:pt x="0" y="13902310"/>
                </a:lnTo>
                <a:lnTo>
                  <a:pt x="0" y="0"/>
                </a:lnTo>
                <a:close/>
              </a:path>
            </a:pathLst>
          </a:custGeom>
          <a:blipFill rotWithShape="1">
            <a:blip r:embed="rId3">
              <a:alphaModFix/>
            </a:blip>
            <a:stretch>
              <a:fillRect b="0" l="0" r="-92278" t="-775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3"/>
          <p:cNvSpPr txBox="1"/>
          <p:nvPr>
            <p:ph idx="4294967295" type="title"/>
          </p:nvPr>
        </p:nvSpPr>
        <p:spPr>
          <a:xfrm>
            <a:off x="1331966" y="147952"/>
            <a:ext cx="14930285" cy="1263744"/>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كم عدد العملات الموجودة في إسرائيل حتى عام 2026؟</a:t>
            </a:r>
            <a:endParaRPr b="1" i="0" sz="4800" u="none" cap="none" strike="noStrike">
              <a:solidFill>
                <a:srgbClr val="C00000"/>
              </a:solidFill>
            </a:endParaRPr>
          </a:p>
        </p:txBody>
      </p:sp>
      <p:sp>
        <p:nvSpPr>
          <p:cNvPr id="180" name="Google Shape;180;p23"/>
          <p:cNvSpPr txBox="1"/>
          <p:nvPr/>
        </p:nvSpPr>
        <p:spPr>
          <a:xfrm>
            <a:off x="2169243" y="1428274"/>
            <a:ext cx="14930285" cy="5735955"/>
          </a:xfrm>
          <a:prstGeom prst="rect">
            <a:avLst/>
          </a:prstGeom>
          <a:noFill/>
          <a:ln>
            <a:noFill/>
          </a:ln>
        </p:spPr>
        <p:txBody>
          <a:bodyPr anchorCtr="0" anchor="t" bIns="0" lIns="0" spcFirstLastPara="1" rIns="0" wrap="square" tIns="0">
            <a:spAutoFit/>
          </a:bodyPr>
          <a:lstStyle/>
          <a:p>
            <a:pPr indent="0" lvl="0" marL="0" marR="0" rtl="1" algn="r">
              <a:lnSpc>
                <a:spcPct val="239979"/>
              </a:lnSpc>
              <a:spcBef>
                <a:spcPts val="0"/>
              </a:spcBef>
              <a:spcAft>
                <a:spcPts val="0"/>
              </a:spcAft>
              <a:buNone/>
            </a:pPr>
            <a:r>
              <a:rPr b="1" lang="iw-IL" sz="4800">
                <a:solidFill>
                  <a:srgbClr val="000000"/>
                </a:solidFill>
                <a:latin typeface="Arial"/>
                <a:ea typeface="Arial"/>
                <a:cs typeface="Arial"/>
                <a:sym typeface="Arial"/>
              </a:rPr>
              <a:t>أ. 2 مليار عملة (بمبلغ 2 مليار شيكل)</a:t>
            </a:r>
            <a:br>
              <a:rPr b="1" lang="iw-IL" sz="4800">
                <a:solidFill>
                  <a:srgbClr val="000000"/>
                </a:solidFill>
                <a:latin typeface="Arial"/>
                <a:ea typeface="Arial"/>
                <a:cs typeface="Arial"/>
                <a:sym typeface="Arial"/>
              </a:rPr>
            </a:br>
            <a:r>
              <a:rPr b="1" lang="iw-IL" sz="4800">
                <a:solidFill>
                  <a:srgbClr val="000000"/>
                </a:solidFill>
                <a:latin typeface="Arial"/>
                <a:ea typeface="Arial"/>
                <a:cs typeface="Arial"/>
                <a:sym typeface="Arial"/>
              </a:rPr>
              <a:t>ب. 1,452 مليون قطعة نقدية (2 مليار شيكل)</a:t>
            </a:r>
            <a:br>
              <a:rPr b="1" lang="iw-IL" sz="4800">
                <a:solidFill>
                  <a:srgbClr val="000000"/>
                </a:solidFill>
                <a:latin typeface="Arial"/>
                <a:ea typeface="Arial"/>
                <a:cs typeface="Arial"/>
                <a:sym typeface="Arial"/>
              </a:rPr>
            </a:br>
            <a:r>
              <a:rPr b="1" lang="iw-IL" sz="4800">
                <a:solidFill>
                  <a:srgbClr val="000000"/>
                </a:solidFill>
                <a:latin typeface="Arial"/>
                <a:ea typeface="Arial"/>
                <a:cs typeface="Arial"/>
                <a:sym typeface="Arial"/>
              </a:rPr>
              <a:t>ج. حوالي 2.5 مليار عملة (2.3 مليار شيكل)</a:t>
            </a:r>
            <a:br>
              <a:rPr b="1" lang="iw-IL" sz="4800">
                <a:solidFill>
                  <a:srgbClr val="000000"/>
                </a:solidFill>
                <a:latin typeface="Arial"/>
                <a:ea typeface="Arial"/>
                <a:cs typeface="Arial"/>
                <a:sym typeface="Arial"/>
              </a:rPr>
            </a:br>
            <a:r>
              <a:rPr b="1" lang="iw-IL" sz="4800">
                <a:solidFill>
                  <a:srgbClr val="000000"/>
                </a:solidFill>
                <a:latin typeface="Arial"/>
                <a:ea typeface="Arial"/>
                <a:cs typeface="Arial"/>
                <a:sym typeface="Arial"/>
              </a:rPr>
              <a:t>د . 3,429 مليون عملة (3.418 مليار شيكل)</a:t>
            </a:r>
            <a:endParaRPr sz="4800">
              <a:solidFill>
                <a:srgbClr val="000000"/>
              </a:solidFill>
              <a:latin typeface="Calibri"/>
              <a:ea typeface="Calibri"/>
              <a:cs typeface="Calibri"/>
              <a:sym typeface="Calibri"/>
            </a:endParaRPr>
          </a:p>
        </p:txBody>
      </p:sp>
      <p:sp>
        <p:nvSpPr>
          <p:cNvPr descr="התשובה היא ד" id="181" name="Google Shape;181;p23"/>
          <p:cNvSpPr/>
          <p:nvPr/>
        </p:nvSpPr>
        <p:spPr>
          <a:xfrm>
            <a:off x="4419600" y="5905500"/>
            <a:ext cx="13297281" cy="1758506"/>
          </a:xfrm>
          <a:custGeom>
            <a:rect b="b" l="l" r="r" t="t"/>
            <a:pathLst>
              <a:path extrusionOk="0" h="2344674" w="17729708">
                <a:moveTo>
                  <a:pt x="57150" y="0"/>
                </a:moveTo>
                <a:lnTo>
                  <a:pt x="17672558" y="0"/>
                </a:lnTo>
                <a:cubicBezTo>
                  <a:pt x="17704181" y="0"/>
                  <a:pt x="17729708" y="25527"/>
                  <a:pt x="17729708" y="57150"/>
                </a:cubicBezTo>
                <a:lnTo>
                  <a:pt x="17729708" y="2287524"/>
                </a:lnTo>
                <a:cubicBezTo>
                  <a:pt x="17729708" y="2319147"/>
                  <a:pt x="17704181" y="2344674"/>
                  <a:pt x="17672558" y="2344674"/>
                </a:cubicBezTo>
                <a:lnTo>
                  <a:pt x="57150" y="2344674"/>
                </a:lnTo>
                <a:cubicBezTo>
                  <a:pt x="25527" y="2344674"/>
                  <a:pt x="0" y="2319147"/>
                  <a:pt x="0" y="2287524"/>
                </a:cubicBezTo>
                <a:lnTo>
                  <a:pt x="0" y="57150"/>
                </a:lnTo>
                <a:cubicBezTo>
                  <a:pt x="0" y="25527"/>
                  <a:pt x="25527" y="0"/>
                  <a:pt x="57150" y="0"/>
                </a:cubicBezTo>
                <a:moveTo>
                  <a:pt x="57150" y="114300"/>
                </a:moveTo>
                <a:lnTo>
                  <a:pt x="57150" y="57150"/>
                </a:lnTo>
                <a:lnTo>
                  <a:pt x="114300" y="57150"/>
                </a:lnTo>
                <a:lnTo>
                  <a:pt x="114300" y="2287524"/>
                </a:lnTo>
                <a:lnTo>
                  <a:pt x="57150" y="2287524"/>
                </a:lnTo>
                <a:lnTo>
                  <a:pt x="57150" y="2230374"/>
                </a:lnTo>
                <a:lnTo>
                  <a:pt x="17672558" y="2230374"/>
                </a:lnTo>
                <a:lnTo>
                  <a:pt x="17672558" y="2287524"/>
                </a:lnTo>
                <a:lnTo>
                  <a:pt x="17615408" y="2287524"/>
                </a:lnTo>
                <a:lnTo>
                  <a:pt x="17615408" y="57150"/>
                </a:lnTo>
                <a:lnTo>
                  <a:pt x="17672558" y="57150"/>
                </a:lnTo>
                <a:lnTo>
                  <a:pt x="17672558" y="114300"/>
                </a:lnTo>
                <a:lnTo>
                  <a:pt x="57150" y="1143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4"/>
          <p:cNvSpPr txBox="1"/>
          <p:nvPr>
            <p:ph idx="4294967295" type="title"/>
          </p:nvPr>
        </p:nvSpPr>
        <p:spPr>
          <a:xfrm>
            <a:off x="1331966" y="147952"/>
            <a:ext cx="14930285" cy="1246175"/>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ما هي العملة الأكثر استخداما؟</a:t>
            </a:r>
            <a:endParaRPr b="1" i="0" sz="4800" u="none" cap="none" strike="noStrike">
              <a:solidFill>
                <a:srgbClr val="C00000"/>
              </a:solidFill>
            </a:endParaRPr>
          </a:p>
        </p:txBody>
      </p:sp>
      <p:sp>
        <p:nvSpPr>
          <p:cNvPr id="187" name="Google Shape;187;p24"/>
          <p:cNvSpPr txBox="1"/>
          <p:nvPr/>
        </p:nvSpPr>
        <p:spPr>
          <a:xfrm>
            <a:off x="15185950" y="1363229"/>
            <a:ext cx="1705842" cy="1645835"/>
          </a:xfrm>
          <a:prstGeom prst="rect">
            <a:avLst/>
          </a:prstGeom>
          <a:noFill/>
          <a:ln>
            <a:noFill/>
          </a:ln>
        </p:spPr>
        <p:txBody>
          <a:bodyPr anchorCtr="0" anchor="t" bIns="0" lIns="0" spcFirstLastPara="1" rIns="0" wrap="square" tIns="0">
            <a:spAutoFit/>
          </a:bodyPr>
          <a:lstStyle/>
          <a:p>
            <a:pPr indent="0" lvl="0" marL="0" marR="0" rtl="1" algn="just">
              <a:lnSpc>
                <a:spcPct val="250000"/>
              </a:lnSpc>
              <a:spcBef>
                <a:spcPts val="0"/>
              </a:spcBef>
              <a:spcAft>
                <a:spcPts val="0"/>
              </a:spcAft>
              <a:buNone/>
            </a:pPr>
            <a:r>
              <a:rPr b="1" lang="iw-IL" sz="6000">
                <a:solidFill>
                  <a:srgbClr val="000000"/>
                </a:solidFill>
                <a:latin typeface="Arial"/>
                <a:ea typeface="Arial"/>
                <a:cs typeface="Arial"/>
                <a:sym typeface="Arial"/>
              </a:rPr>
              <a:t>أ</a:t>
            </a:r>
            <a:endParaRPr sz="6000">
              <a:solidFill>
                <a:srgbClr val="000000"/>
              </a:solidFill>
              <a:latin typeface="Calibri"/>
              <a:ea typeface="Calibri"/>
              <a:cs typeface="Calibri"/>
              <a:sym typeface="Calibri"/>
            </a:endParaRPr>
          </a:p>
        </p:txBody>
      </p:sp>
      <p:sp>
        <p:nvSpPr>
          <p:cNvPr descr="מטבע של 10 ש&quot;ח" id="188" name="Google Shape;188;p24"/>
          <p:cNvSpPr/>
          <p:nvPr/>
        </p:nvSpPr>
        <p:spPr>
          <a:xfrm>
            <a:off x="13873486" y="1600138"/>
            <a:ext cx="1952102" cy="1952102"/>
          </a:xfrm>
          <a:custGeom>
            <a:rect b="b" l="l" r="r" t="t"/>
            <a:pathLst>
              <a:path extrusionOk="0" h="1952102" w="1952102">
                <a:moveTo>
                  <a:pt x="0" y="0"/>
                </a:moveTo>
                <a:lnTo>
                  <a:pt x="1952103" y="0"/>
                </a:lnTo>
                <a:lnTo>
                  <a:pt x="1952103" y="1952103"/>
                </a:lnTo>
                <a:lnTo>
                  <a:pt x="0" y="195210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89" name="Google Shape;189;p24"/>
          <p:cNvSpPr txBox="1"/>
          <p:nvPr/>
        </p:nvSpPr>
        <p:spPr>
          <a:xfrm>
            <a:off x="15185950" y="3758851"/>
            <a:ext cx="1705842" cy="1645835"/>
          </a:xfrm>
          <a:prstGeom prst="rect">
            <a:avLst/>
          </a:prstGeom>
          <a:noFill/>
          <a:ln>
            <a:noFill/>
          </a:ln>
        </p:spPr>
        <p:txBody>
          <a:bodyPr anchorCtr="0" anchor="t" bIns="0" lIns="0" spcFirstLastPara="1" rIns="0" wrap="square" tIns="0">
            <a:spAutoFit/>
          </a:bodyPr>
          <a:lstStyle/>
          <a:p>
            <a:pPr indent="0" lvl="0" marL="0" marR="0" rtl="1" algn="just">
              <a:lnSpc>
                <a:spcPct val="250000"/>
              </a:lnSpc>
              <a:spcBef>
                <a:spcPts val="0"/>
              </a:spcBef>
              <a:spcAft>
                <a:spcPts val="0"/>
              </a:spcAft>
              <a:buNone/>
            </a:pPr>
            <a:r>
              <a:rPr b="1" lang="iw-IL" sz="6000">
                <a:solidFill>
                  <a:srgbClr val="000000"/>
                </a:solidFill>
                <a:latin typeface="Arial"/>
                <a:ea typeface="Arial"/>
                <a:cs typeface="Arial"/>
                <a:sym typeface="Arial"/>
              </a:rPr>
              <a:t>ب.</a:t>
            </a:r>
            <a:endParaRPr sz="6000">
              <a:solidFill>
                <a:srgbClr val="000000"/>
              </a:solidFill>
              <a:latin typeface="Calibri"/>
              <a:ea typeface="Calibri"/>
              <a:cs typeface="Calibri"/>
              <a:sym typeface="Calibri"/>
            </a:endParaRPr>
          </a:p>
        </p:txBody>
      </p:sp>
      <p:sp>
        <p:nvSpPr>
          <p:cNvPr descr="מטבע של 5 ש&quot;ח" id="190" name="Google Shape;190;p24"/>
          <p:cNvSpPr/>
          <p:nvPr/>
        </p:nvSpPr>
        <p:spPr>
          <a:xfrm>
            <a:off x="13692556" y="3925862"/>
            <a:ext cx="1995107" cy="2134457"/>
          </a:xfrm>
          <a:custGeom>
            <a:rect b="b" l="l" r="r" t="t"/>
            <a:pathLst>
              <a:path extrusionOk="0" h="2845943" w="2660142">
                <a:moveTo>
                  <a:pt x="0" y="0"/>
                </a:moveTo>
                <a:lnTo>
                  <a:pt x="2660142" y="0"/>
                </a:lnTo>
                <a:lnTo>
                  <a:pt x="2660142" y="2845943"/>
                </a:lnTo>
                <a:lnTo>
                  <a:pt x="0" y="2845943"/>
                </a:lnTo>
                <a:lnTo>
                  <a:pt x="0" y="0"/>
                </a:lnTo>
                <a:close/>
              </a:path>
            </a:pathLst>
          </a:custGeom>
          <a:blipFill rotWithShape="1">
            <a:blip r:embed="rId3">
              <a:alphaModFix/>
            </a:blip>
            <a:stretch>
              <a:fillRect b="0" l="0" r="-1"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91" name="Google Shape;191;p24"/>
          <p:cNvSpPr txBox="1"/>
          <p:nvPr/>
        </p:nvSpPr>
        <p:spPr>
          <a:xfrm>
            <a:off x="8625477" y="1306915"/>
            <a:ext cx="1705842" cy="1645835"/>
          </a:xfrm>
          <a:prstGeom prst="rect">
            <a:avLst/>
          </a:prstGeom>
          <a:noFill/>
          <a:ln>
            <a:noFill/>
          </a:ln>
        </p:spPr>
        <p:txBody>
          <a:bodyPr anchorCtr="0" anchor="t" bIns="0" lIns="0" spcFirstLastPara="1" rIns="0" wrap="square" tIns="0">
            <a:spAutoFit/>
          </a:bodyPr>
          <a:lstStyle/>
          <a:p>
            <a:pPr indent="0" lvl="0" marL="0" marR="0" rtl="1" algn="just">
              <a:lnSpc>
                <a:spcPct val="250000"/>
              </a:lnSpc>
              <a:spcBef>
                <a:spcPts val="0"/>
              </a:spcBef>
              <a:spcAft>
                <a:spcPts val="0"/>
              </a:spcAft>
              <a:buNone/>
            </a:pPr>
            <a:r>
              <a:rPr b="1" lang="iw-IL" sz="6000">
                <a:solidFill>
                  <a:srgbClr val="000000"/>
                </a:solidFill>
                <a:latin typeface="Arial"/>
                <a:ea typeface="Arial"/>
                <a:cs typeface="Arial"/>
                <a:sym typeface="Arial"/>
              </a:rPr>
              <a:t>ج. </a:t>
            </a:r>
            <a:r>
              <a:rPr lang="iw-IL" sz="6000">
                <a:solidFill>
                  <a:srgbClr val="000000"/>
                </a:solidFill>
                <a:latin typeface="Calibri"/>
                <a:ea typeface="Calibri"/>
                <a:cs typeface="Calibri"/>
                <a:sym typeface="Calibri"/>
              </a:rPr>
              <a:t> </a:t>
            </a:r>
            <a:endParaRPr/>
          </a:p>
        </p:txBody>
      </p:sp>
      <p:sp>
        <p:nvSpPr>
          <p:cNvPr descr="מטבע של 1 ש&quot;ח" id="192" name="Google Shape;192;p24"/>
          <p:cNvSpPr/>
          <p:nvPr/>
        </p:nvSpPr>
        <p:spPr>
          <a:xfrm>
            <a:off x="7209939" y="1363229"/>
            <a:ext cx="1934051" cy="1922431"/>
          </a:xfrm>
          <a:custGeom>
            <a:rect b="b" l="l" r="r" t="t"/>
            <a:pathLst>
              <a:path extrusionOk="0" h="2563241" w="2578735">
                <a:moveTo>
                  <a:pt x="0" y="0"/>
                </a:moveTo>
                <a:lnTo>
                  <a:pt x="2578735" y="0"/>
                </a:lnTo>
                <a:lnTo>
                  <a:pt x="2578735" y="2563241"/>
                </a:lnTo>
                <a:lnTo>
                  <a:pt x="0" y="2563241"/>
                </a:lnTo>
                <a:lnTo>
                  <a:pt x="0" y="0"/>
                </a:lnTo>
                <a:close/>
              </a:path>
            </a:pathLst>
          </a:custGeom>
          <a:blipFill rotWithShape="1">
            <a:blip r:embed="rId4">
              <a:alphaModFix/>
            </a:blip>
            <a:stretch>
              <a:fillRect b="-2"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93" name="Google Shape;193;p24"/>
          <p:cNvSpPr txBox="1"/>
          <p:nvPr/>
        </p:nvSpPr>
        <p:spPr>
          <a:xfrm>
            <a:off x="8625477" y="3728125"/>
            <a:ext cx="1705842" cy="1645835"/>
          </a:xfrm>
          <a:prstGeom prst="rect">
            <a:avLst/>
          </a:prstGeom>
          <a:noFill/>
          <a:ln>
            <a:noFill/>
          </a:ln>
        </p:spPr>
        <p:txBody>
          <a:bodyPr anchorCtr="0" anchor="t" bIns="0" lIns="0" spcFirstLastPara="1" rIns="0" wrap="square" tIns="0">
            <a:spAutoFit/>
          </a:bodyPr>
          <a:lstStyle/>
          <a:p>
            <a:pPr indent="0" lvl="0" marL="0" marR="0" rtl="1" algn="just">
              <a:lnSpc>
                <a:spcPct val="250000"/>
              </a:lnSpc>
              <a:spcBef>
                <a:spcPts val="0"/>
              </a:spcBef>
              <a:spcAft>
                <a:spcPts val="0"/>
              </a:spcAft>
              <a:buNone/>
            </a:pPr>
            <a:r>
              <a:rPr b="1" lang="iw-IL" sz="6000">
                <a:solidFill>
                  <a:srgbClr val="000000"/>
                </a:solidFill>
                <a:latin typeface="Arial"/>
                <a:ea typeface="Arial"/>
                <a:cs typeface="Arial"/>
                <a:sym typeface="Arial"/>
              </a:rPr>
              <a:t>د.</a:t>
            </a:r>
            <a:endParaRPr sz="6000">
              <a:solidFill>
                <a:srgbClr val="000000"/>
              </a:solidFill>
              <a:latin typeface="Calibri"/>
              <a:ea typeface="Calibri"/>
              <a:cs typeface="Calibri"/>
              <a:sym typeface="Calibri"/>
            </a:endParaRPr>
          </a:p>
        </p:txBody>
      </p:sp>
      <p:sp>
        <p:nvSpPr>
          <p:cNvPr descr="מטבע של 10 אגורות" id="194" name="Google Shape;194;p24"/>
          <p:cNvSpPr/>
          <p:nvPr/>
        </p:nvSpPr>
        <p:spPr>
          <a:xfrm>
            <a:off x="6589921" y="3716103"/>
            <a:ext cx="2284475" cy="2342960"/>
          </a:xfrm>
          <a:custGeom>
            <a:rect b="b" l="l" r="r" t="t"/>
            <a:pathLst>
              <a:path extrusionOk="0" h="3123946" w="3045968">
                <a:moveTo>
                  <a:pt x="0" y="0"/>
                </a:moveTo>
                <a:lnTo>
                  <a:pt x="3045968" y="0"/>
                </a:lnTo>
                <a:lnTo>
                  <a:pt x="3045968" y="3123946"/>
                </a:lnTo>
                <a:lnTo>
                  <a:pt x="0" y="3123946"/>
                </a:lnTo>
                <a:lnTo>
                  <a:pt x="0" y="0"/>
                </a:lnTo>
                <a:close/>
              </a:path>
            </a:pathLst>
          </a:custGeom>
          <a:blipFill rotWithShape="1">
            <a:blip r:embed="rId5">
              <a:alphaModFix/>
            </a:blip>
            <a:stretch>
              <a:fillRect b="-26301" l="-28152" r="-31940" t="-2979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התשובה היא ד" id="195" name="Google Shape;195;p24"/>
          <p:cNvSpPr/>
          <p:nvPr/>
        </p:nvSpPr>
        <p:spPr>
          <a:xfrm>
            <a:off x="6348442" y="3556181"/>
            <a:ext cx="4518945" cy="2599944"/>
          </a:xfrm>
          <a:custGeom>
            <a:rect b="b" l="l" r="r" t="t"/>
            <a:pathLst>
              <a:path extrusionOk="0" h="3466592" w="6025261">
                <a:moveTo>
                  <a:pt x="57150" y="0"/>
                </a:moveTo>
                <a:lnTo>
                  <a:pt x="5968111" y="0"/>
                </a:lnTo>
                <a:cubicBezTo>
                  <a:pt x="5999734" y="0"/>
                  <a:pt x="6025261" y="25527"/>
                  <a:pt x="6025261" y="57150"/>
                </a:cubicBezTo>
                <a:lnTo>
                  <a:pt x="6025261" y="3409442"/>
                </a:lnTo>
                <a:cubicBezTo>
                  <a:pt x="6025261" y="3441065"/>
                  <a:pt x="5999734" y="3466592"/>
                  <a:pt x="5968111" y="3466592"/>
                </a:cubicBezTo>
                <a:lnTo>
                  <a:pt x="57150" y="3466592"/>
                </a:lnTo>
                <a:cubicBezTo>
                  <a:pt x="25527" y="3466592"/>
                  <a:pt x="0" y="3441065"/>
                  <a:pt x="0" y="3409442"/>
                </a:cubicBezTo>
                <a:lnTo>
                  <a:pt x="0" y="57150"/>
                </a:lnTo>
                <a:cubicBezTo>
                  <a:pt x="0" y="25527"/>
                  <a:pt x="25527" y="0"/>
                  <a:pt x="57150" y="0"/>
                </a:cubicBezTo>
                <a:moveTo>
                  <a:pt x="57150" y="114300"/>
                </a:moveTo>
                <a:lnTo>
                  <a:pt x="57150" y="57150"/>
                </a:lnTo>
                <a:lnTo>
                  <a:pt x="114300" y="57150"/>
                </a:lnTo>
                <a:lnTo>
                  <a:pt x="114300" y="3409442"/>
                </a:lnTo>
                <a:lnTo>
                  <a:pt x="57150" y="3409442"/>
                </a:lnTo>
                <a:lnTo>
                  <a:pt x="57150" y="3352292"/>
                </a:lnTo>
                <a:lnTo>
                  <a:pt x="5968111" y="3352292"/>
                </a:lnTo>
                <a:lnTo>
                  <a:pt x="5968111" y="3409442"/>
                </a:lnTo>
                <a:lnTo>
                  <a:pt x="5910961" y="3409442"/>
                </a:lnTo>
                <a:lnTo>
                  <a:pt x="5910961" y="57150"/>
                </a:lnTo>
                <a:lnTo>
                  <a:pt x="5968111" y="57150"/>
                </a:lnTo>
                <a:lnTo>
                  <a:pt x="5968111" y="114300"/>
                </a:lnTo>
                <a:lnTo>
                  <a:pt x="57150" y="1143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5"/>
          <p:cNvSpPr txBox="1"/>
          <p:nvPr>
            <p:ph idx="4294967295" type="title"/>
          </p:nvPr>
        </p:nvSpPr>
        <p:spPr>
          <a:xfrm>
            <a:off x="1331966" y="147952"/>
            <a:ext cx="14930285" cy="1268552"/>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ما هي أكثر ورقة نقدية شيوعا؟</a:t>
            </a:r>
            <a:endParaRPr b="1" i="0" sz="4800" u="none" cap="none" strike="noStrike">
              <a:solidFill>
                <a:srgbClr val="C00000"/>
              </a:solidFill>
            </a:endParaRPr>
          </a:p>
        </p:txBody>
      </p:sp>
      <p:sp>
        <p:nvSpPr>
          <p:cNvPr id="202" name="Google Shape;202;p25"/>
          <p:cNvSpPr txBox="1"/>
          <p:nvPr/>
        </p:nvSpPr>
        <p:spPr>
          <a:xfrm>
            <a:off x="15093797" y="2044880"/>
            <a:ext cx="1705842" cy="1645835"/>
          </a:xfrm>
          <a:prstGeom prst="rect">
            <a:avLst/>
          </a:prstGeom>
          <a:noFill/>
          <a:ln>
            <a:noFill/>
          </a:ln>
        </p:spPr>
        <p:txBody>
          <a:bodyPr anchorCtr="0" anchor="t" bIns="0" lIns="0" spcFirstLastPara="1" rIns="0" wrap="square" tIns="0">
            <a:spAutoFit/>
          </a:bodyPr>
          <a:lstStyle/>
          <a:p>
            <a:pPr indent="0" lvl="0" marL="0" marR="0" rtl="1" algn="just">
              <a:lnSpc>
                <a:spcPct val="250000"/>
              </a:lnSpc>
              <a:spcBef>
                <a:spcPts val="0"/>
              </a:spcBef>
              <a:spcAft>
                <a:spcPts val="0"/>
              </a:spcAft>
              <a:buNone/>
            </a:pPr>
            <a:r>
              <a:rPr b="1" lang="iw-IL" sz="6000">
                <a:solidFill>
                  <a:srgbClr val="000000"/>
                </a:solidFill>
                <a:latin typeface="Arial"/>
                <a:ea typeface="Arial"/>
                <a:cs typeface="Arial"/>
                <a:sym typeface="Arial"/>
              </a:rPr>
              <a:t>أ. </a:t>
            </a:r>
            <a:r>
              <a:rPr lang="iw-IL" sz="6000">
                <a:solidFill>
                  <a:srgbClr val="000000"/>
                </a:solidFill>
                <a:latin typeface="Calibri"/>
                <a:ea typeface="Calibri"/>
                <a:cs typeface="Calibri"/>
                <a:sym typeface="Calibri"/>
              </a:rPr>
              <a:t> </a:t>
            </a:r>
            <a:endParaRPr/>
          </a:p>
        </p:txBody>
      </p:sp>
      <p:sp>
        <p:nvSpPr>
          <p:cNvPr id="203" name="Google Shape;203;p25"/>
          <p:cNvSpPr/>
          <p:nvPr/>
        </p:nvSpPr>
        <p:spPr>
          <a:xfrm>
            <a:off x="11212021" y="2255307"/>
            <a:ext cx="5057299" cy="2328672"/>
          </a:xfrm>
          <a:custGeom>
            <a:rect b="b" l="l" r="r" t="t"/>
            <a:pathLst>
              <a:path extrusionOk="0" h="9887331" w="6743065">
                <a:moveTo>
                  <a:pt x="0" y="0"/>
                </a:moveTo>
                <a:lnTo>
                  <a:pt x="6743065" y="0"/>
                </a:lnTo>
                <a:lnTo>
                  <a:pt x="6743065" y="9887331"/>
                </a:lnTo>
                <a:lnTo>
                  <a:pt x="0" y="9887331"/>
                </a:lnTo>
                <a:lnTo>
                  <a:pt x="0" y="0"/>
                </a:lnTo>
                <a:close/>
              </a:path>
            </a:pathLst>
          </a:custGeom>
          <a:blipFill rotWithShape="1">
            <a:blip r:embed="rId3">
              <a:alphaModFix/>
            </a:blip>
            <a:stretch>
              <a:fillRect b="-314112" l="-3451" r="-93994" t="-1468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iw-IL" sz="1800">
                <a:solidFill>
                  <a:schemeClr val="dk1"/>
                </a:solidFill>
                <a:latin typeface="Arial"/>
                <a:ea typeface="Arial"/>
                <a:cs typeface="Arial"/>
                <a:sym typeface="Arial"/>
              </a:rPr>
              <a:t>200</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04" name="Google Shape;204;p25"/>
          <p:cNvSpPr txBox="1"/>
          <p:nvPr/>
        </p:nvSpPr>
        <p:spPr>
          <a:xfrm>
            <a:off x="15160982" y="5655035"/>
            <a:ext cx="1705842" cy="1645835"/>
          </a:xfrm>
          <a:prstGeom prst="rect">
            <a:avLst/>
          </a:prstGeom>
          <a:noFill/>
          <a:ln>
            <a:noFill/>
          </a:ln>
        </p:spPr>
        <p:txBody>
          <a:bodyPr anchorCtr="0" anchor="t" bIns="0" lIns="0" spcFirstLastPara="1" rIns="0" wrap="square" tIns="0">
            <a:spAutoFit/>
          </a:bodyPr>
          <a:lstStyle/>
          <a:p>
            <a:pPr indent="0" lvl="0" marL="0" marR="0" rtl="1" algn="just">
              <a:lnSpc>
                <a:spcPct val="250000"/>
              </a:lnSpc>
              <a:spcBef>
                <a:spcPts val="0"/>
              </a:spcBef>
              <a:spcAft>
                <a:spcPts val="0"/>
              </a:spcAft>
              <a:buNone/>
            </a:pPr>
            <a:r>
              <a:rPr b="1" lang="iw-IL" sz="6000">
                <a:solidFill>
                  <a:srgbClr val="000000"/>
                </a:solidFill>
                <a:latin typeface="Arial"/>
                <a:ea typeface="Arial"/>
                <a:cs typeface="Arial"/>
                <a:sym typeface="Arial"/>
              </a:rPr>
              <a:t>ب.</a:t>
            </a:r>
            <a:endParaRPr sz="6000">
              <a:solidFill>
                <a:srgbClr val="000000"/>
              </a:solidFill>
              <a:latin typeface="Calibri"/>
              <a:ea typeface="Calibri"/>
              <a:cs typeface="Calibri"/>
              <a:sym typeface="Calibri"/>
            </a:endParaRPr>
          </a:p>
        </p:txBody>
      </p:sp>
      <p:sp>
        <p:nvSpPr>
          <p:cNvPr id="205" name="Google Shape;205;p25"/>
          <p:cNvSpPr/>
          <p:nvPr/>
        </p:nvSpPr>
        <p:spPr>
          <a:xfrm>
            <a:off x="11204952" y="5875348"/>
            <a:ext cx="5057299" cy="2328672"/>
          </a:xfrm>
          <a:custGeom>
            <a:rect b="b" l="l" r="r" t="t"/>
            <a:pathLst>
              <a:path extrusionOk="0" h="9887331" w="6743065">
                <a:moveTo>
                  <a:pt x="0" y="0"/>
                </a:moveTo>
                <a:lnTo>
                  <a:pt x="6743065" y="0"/>
                </a:lnTo>
                <a:lnTo>
                  <a:pt x="6743065" y="9887331"/>
                </a:lnTo>
                <a:lnTo>
                  <a:pt x="0" y="9887331"/>
                </a:lnTo>
                <a:lnTo>
                  <a:pt x="0" y="0"/>
                </a:lnTo>
                <a:close/>
              </a:path>
            </a:pathLst>
          </a:custGeom>
          <a:blipFill rotWithShape="1">
            <a:blip r:embed="rId3">
              <a:alphaModFix/>
            </a:blip>
            <a:stretch>
              <a:fillRect b="-210364" l="-3633" r="-93812" t="-118434"/>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iw-IL" sz="1800">
                <a:solidFill>
                  <a:schemeClr val="dk1"/>
                </a:solidFill>
                <a:latin typeface="Arial"/>
                <a:ea typeface="Arial"/>
                <a:cs typeface="Arial"/>
                <a:sym typeface="Arial"/>
              </a:rPr>
              <a:t>100</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06" name="Google Shape;206;p25"/>
          <p:cNvSpPr txBox="1"/>
          <p:nvPr/>
        </p:nvSpPr>
        <p:spPr>
          <a:xfrm>
            <a:off x="8533324" y="1988566"/>
            <a:ext cx="1705842" cy="1645835"/>
          </a:xfrm>
          <a:prstGeom prst="rect">
            <a:avLst/>
          </a:prstGeom>
          <a:noFill/>
          <a:ln>
            <a:noFill/>
          </a:ln>
        </p:spPr>
        <p:txBody>
          <a:bodyPr anchorCtr="0" anchor="t" bIns="0" lIns="0" spcFirstLastPara="1" rIns="0" wrap="square" tIns="0">
            <a:spAutoFit/>
          </a:bodyPr>
          <a:lstStyle/>
          <a:p>
            <a:pPr indent="0" lvl="0" marL="0" marR="0" rtl="1" algn="just">
              <a:lnSpc>
                <a:spcPct val="250000"/>
              </a:lnSpc>
              <a:spcBef>
                <a:spcPts val="0"/>
              </a:spcBef>
              <a:spcAft>
                <a:spcPts val="0"/>
              </a:spcAft>
              <a:buNone/>
            </a:pPr>
            <a:r>
              <a:rPr b="1" lang="iw-IL" sz="6000">
                <a:solidFill>
                  <a:srgbClr val="000000"/>
                </a:solidFill>
                <a:latin typeface="Arial"/>
                <a:ea typeface="Arial"/>
                <a:cs typeface="Arial"/>
                <a:sym typeface="Arial"/>
              </a:rPr>
              <a:t>ج. </a:t>
            </a:r>
            <a:r>
              <a:rPr lang="iw-IL" sz="6000">
                <a:solidFill>
                  <a:srgbClr val="000000"/>
                </a:solidFill>
                <a:latin typeface="Calibri"/>
                <a:ea typeface="Calibri"/>
                <a:cs typeface="Calibri"/>
                <a:sym typeface="Calibri"/>
              </a:rPr>
              <a:t> </a:t>
            </a:r>
            <a:endParaRPr/>
          </a:p>
        </p:txBody>
      </p:sp>
      <p:sp>
        <p:nvSpPr>
          <p:cNvPr descr="50" id="207" name="Google Shape;207;p25"/>
          <p:cNvSpPr/>
          <p:nvPr/>
        </p:nvSpPr>
        <p:spPr>
          <a:xfrm>
            <a:off x="4272438" y="2177570"/>
            <a:ext cx="5057299" cy="2328672"/>
          </a:xfrm>
          <a:custGeom>
            <a:rect b="b" l="l" r="r" t="t"/>
            <a:pathLst>
              <a:path extrusionOk="0" h="9887331" w="6743065">
                <a:moveTo>
                  <a:pt x="0" y="0"/>
                </a:moveTo>
                <a:lnTo>
                  <a:pt x="6743065" y="0"/>
                </a:lnTo>
                <a:lnTo>
                  <a:pt x="6743065" y="9887331"/>
                </a:lnTo>
                <a:lnTo>
                  <a:pt x="0" y="9887331"/>
                </a:lnTo>
                <a:lnTo>
                  <a:pt x="0" y="0"/>
                </a:lnTo>
                <a:close/>
              </a:path>
            </a:pathLst>
          </a:custGeom>
          <a:blipFill rotWithShape="1">
            <a:blip r:embed="rId3">
              <a:alphaModFix/>
            </a:blip>
            <a:stretch>
              <a:fillRect b="-110355" l="2" r="-97443" t="-21844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08" name="Google Shape;208;p25"/>
          <p:cNvSpPr txBox="1"/>
          <p:nvPr/>
        </p:nvSpPr>
        <p:spPr>
          <a:xfrm>
            <a:off x="8600509" y="5624309"/>
            <a:ext cx="1705842" cy="1645835"/>
          </a:xfrm>
          <a:prstGeom prst="rect">
            <a:avLst/>
          </a:prstGeom>
          <a:noFill/>
          <a:ln>
            <a:noFill/>
          </a:ln>
        </p:spPr>
        <p:txBody>
          <a:bodyPr anchorCtr="0" anchor="t" bIns="0" lIns="0" spcFirstLastPara="1" rIns="0" wrap="square" tIns="0">
            <a:spAutoFit/>
          </a:bodyPr>
          <a:lstStyle/>
          <a:p>
            <a:pPr indent="0" lvl="0" marL="0" marR="0" rtl="1" algn="just">
              <a:lnSpc>
                <a:spcPct val="250000"/>
              </a:lnSpc>
              <a:spcBef>
                <a:spcPts val="0"/>
              </a:spcBef>
              <a:spcAft>
                <a:spcPts val="0"/>
              </a:spcAft>
              <a:buNone/>
            </a:pPr>
            <a:r>
              <a:rPr b="1" lang="iw-IL" sz="6000">
                <a:solidFill>
                  <a:srgbClr val="000000"/>
                </a:solidFill>
                <a:latin typeface="Arial"/>
                <a:ea typeface="Arial"/>
                <a:cs typeface="Arial"/>
                <a:sym typeface="Arial"/>
              </a:rPr>
              <a:t>د.</a:t>
            </a:r>
            <a:endParaRPr sz="6000">
              <a:solidFill>
                <a:srgbClr val="000000"/>
              </a:solidFill>
              <a:latin typeface="Calibri"/>
              <a:ea typeface="Calibri"/>
              <a:cs typeface="Calibri"/>
              <a:sym typeface="Calibri"/>
            </a:endParaRPr>
          </a:p>
        </p:txBody>
      </p:sp>
      <p:sp>
        <p:nvSpPr>
          <p:cNvPr descr="20" id="209" name="Google Shape;209;p25"/>
          <p:cNvSpPr/>
          <p:nvPr/>
        </p:nvSpPr>
        <p:spPr>
          <a:xfrm>
            <a:off x="5323703" y="5875348"/>
            <a:ext cx="4079748" cy="2328672"/>
          </a:xfrm>
          <a:custGeom>
            <a:rect b="b" l="l" r="r" t="t"/>
            <a:pathLst>
              <a:path extrusionOk="0" h="3104896" w="5439664">
                <a:moveTo>
                  <a:pt x="0" y="0"/>
                </a:moveTo>
                <a:lnTo>
                  <a:pt x="5439664" y="0"/>
                </a:lnTo>
                <a:lnTo>
                  <a:pt x="5439664" y="3104896"/>
                </a:lnTo>
                <a:lnTo>
                  <a:pt x="0" y="3104896"/>
                </a:lnTo>
                <a:lnTo>
                  <a:pt x="0" y="0"/>
                </a:lnTo>
                <a:close/>
              </a:path>
            </a:pathLst>
          </a:custGeom>
          <a:blipFill rotWithShape="1">
            <a:blip r:embed="rId4">
              <a:alphaModFix/>
            </a:blip>
            <a:stretch>
              <a:fillRect b="-1962" l="-3118" r="-4373" t="-107015"/>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התשובה היא א" id="210" name="Google Shape;210;p25"/>
          <p:cNvSpPr/>
          <p:nvPr/>
        </p:nvSpPr>
        <p:spPr>
          <a:xfrm>
            <a:off x="10923896" y="2036277"/>
            <a:ext cx="6144058" cy="2945807"/>
          </a:xfrm>
          <a:custGeom>
            <a:rect b="b" l="l" r="r" t="t"/>
            <a:pathLst>
              <a:path extrusionOk="0" h="3466592" w="6025261">
                <a:moveTo>
                  <a:pt x="57150" y="0"/>
                </a:moveTo>
                <a:lnTo>
                  <a:pt x="5968111" y="0"/>
                </a:lnTo>
                <a:cubicBezTo>
                  <a:pt x="5999734" y="0"/>
                  <a:pt x="6025261" y="25527"/>
                  <a:pt x="6025261" y="57150"/>
                </a:cubicBezTo>
                <a:lnTo>
                  <a:pt x="6025261" y="3409442"/>
                </a:lnTo>
                <a:cubicBezTo>
                  <a:pt x="6025261" y="3441065"/>
                  <a:pt x="5999734" y="3466592"/>
                  <a:pt x="5968111" y="3466592"/>
                </a:cubicBezTo>
                <a:lnTo>
                  <a:pt x="57150" y="3466592"/>
                </a:lnTo>
                <a:cubicBezTo>
                  <a:pt x="25527" y="3466592"/>
                  <a:pt x="0" y="3441065"/>
                  <a:pt x="0" y="3409442"/>
                </a:cubicBezTo>
                <a:lnTo>
                  <a:pt x="0" y="57150"/>
                </a:lnTo>
                <a:cubicBezTo>
                  <a:pt x="0" y="25527"/>
                  <a:pt x="25527" y="0"/>
                  <a:pt x="57150" y="0"/>
                </a:cubicBezTo>
                <a:moveTo>
                  <a:pt x="57150" y="114300"/>
                </a:moveTo>
                <a:lnTo>
                  <a:pt x="57150" y="57150"/>
                </a:lnTo>
                <a:lnTo>
                  <a:pt x="114300" y="57150"/>
                </a:lnTo>
                <a:lnTo>
                  <a:pt x="114300" y="3409442"/>
                </a:lnTo>
                <a:lnTo>
                  <a:pt x="57150" y="3409442"/>
                </a:lnTo>
                <a:lnTo>
                  <a:pt x="57150" y="3352292"/>
                </a:lnTo>
                <a:lnTo>
                  <a:pt x="5968111" y="3352292"/>
                </a:lnTo>
                <a:lnTo>
                  <a:pt x="5968111" y="3409442"/>
                </a:lnTo>
                <a:lnTo>
                  <a:pt x="5910961" y="3409442"/>
                </a:lnTo>
                <a:lnTo>
                  <a:pt x="5910961" y="57150"/>
                </a:lnTo>
                <a:lnTo>
                  <a:pt x="5968111" y="57150"/>
                </a:lnTo>
                <a:lnTo>
                  <a:pt x="5968111" y="114300"/>
                </a:lnTo>
                <a:lnTo>
                  <a:pt x="57150" y="1143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6"/>
          <p:cNvSpPr txBox="1"/>
          <p:nvPr>
            <p:ph idx="4294967295" type="title"/>
          </p:nvPr>
        </p:nvSpPr>
        <p:spPr>
          <a:xfrm>
            <a:off x="1331966" y="147952"/>
            <a:ext cx="14930285" cy="1268552"/>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ما هي أقل الأوراق النقدية شيوعا؟</a:t>
            </a:r>
            <a:endParaRPr b="1" i="0" sz="4800" u="none" cap="none" strike="noStrike">
              <a:solidFill>
                <a:srgbClr val="C00000"/>
              </a:solidFill>
            </a:endParaRPr>
          </a:p>
        </p:txBody>
      </p:sp>
      <p:sp>
        <p:nvSpPr>
          <p:cNvPr id="217" name="Google Shape;217;p26"/>
          <p:cNvSpPr txBox="1"/>
          <p:nvPr/>
        </p:nvSpPr>
        <p:spPr>
          <a:xfrm>
            <a:off x="15093797" y="2044880"/>
            <a:ext cx="1705842" cy="1645835"/>
          </a:xfrm>
          <a:prstGeom prst="rect">
            <a:avLst/>
          </a:prstGeom>
          <a:noFill/>
          <a:ln>
            <a:noFill/>
          </a:ln>
        </p:spPr>
        <p:txBody>
          <a:bodyPr anchorCtr="0" anchor="t" bIns="0" lIns="0" spcFirstLastPara="1" rIns="0" wrap="square" tIns="0">
            <a:spAutoFit/>
          </a:bodyPr>
          <a:lstStyle/>
          <a:p>
            <a:pPr indent="0" lvl="0" marL="0" marR="0" rtl="1" algn="just">
              <a:lnSpc>
                <a:spcPct val="250000"/>
              </a:lnSpc>
              <a:spcBef>
                <a:spcPts val="0"/>
              </a:spcBef>
              <a:spcAft>
                <a:spcPts val="0"/>
              </a:spcAft>
              <a:buNone/>
            </a:pPr>
            <a:r>
              <a:rPr b="1" lang="iw-IL" sz="6000">
                <a:solidFill>
                  <a:srgbClr val="000000"/>
                </a:solidFill>
                <a:latin typeface="Arial"/>
                <a:ea typeface="Arial"/>
                <a:cs typeface="Arial"/>
                <a:sym typeface="Arial"/>
              </a:rPr>
              <a:t>أ. </a:t>
            </a:r>
            <a:r>
              <a:rPr lang="iw-IL" sz="6000">
                <a:solidFill>
                  <a:srgbClr val="000000"/>
                </a:solidFill>
                <a:latin typeface="Calibri"/>
                <a:ea typeface="Calibri"/>
                <a:cs typeface="Calibri"/>
                <a:sym typeface="Calibri"/>
              </a:rPr>
              <a:t> </a:t>
            </a:r>
            <a:endParaRPr/>
          </a:p>
        </p:txBody>
      </p:sp>
      <p:sp>
        <p:nvSpPr>
          <p:cNvPr id="218" name="Google Shape;218;p26"/>
          <p:cNvSpPr/>
          <p:nvPr/>
        </p:nvSpPr>
        <p:spPr>
          <a:xfrm>
            <a:off x="11212021" y="2255307"/>
            <a:ext cx="5057299" cy="2328672"/>
          </a:xfrm>
          <a:custGeom>
            <a:rect b="b" l="l" r="r" t="t"/>
            <a:pathLst>
              <a:path extrusionOk="0" h="9887331" w="6743065">
                <a:moveTo>
                  <a:pt x="0" y="0"/>
                </a:moveTo>
                <a:lnTo>
                  <a:pt x="6743065" y="0"/>
                </a:lnTo>
                <a:lnTo>
                  <a:pt x="6743065" y="9887331"/>
                </a:lnTo>
                <a:lnTo>
                  <a:pt x="0" y="9887331"/>
                </a:lnTo>
                <a:lnTo>
                  <a:pt x="0" y="0"/>
                </a:lnTo>
                <a:close/>
              </a:path>
            </a:pathLst>
          </a:custGeom>
          <a:blipFill rotWithShape="1">
            <a:blip r:embed="rId3">
              <a:alphaModFix/>
            </a:blip>
            <a:stretch>
              <a:fillRect b="-314112" l="-3451" r="-93994" t="-1468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iw-IL" sz="1800">
                <a:solidFill>
                  <a:schemeClr val="dk1"/>
                </a:solidFill>
                <a:latin typeface="Arial"/>
                <a:ea typeface="Arial"/>
                <a:cs typeface="Arial"/>
                <a:sym typeface="Arial"/>
              </a:rPr>
              <a:t>200</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19" name="Google Shape;219;p26"/>
          <p:cNvSpPr txBox="1"/>
          <p:nvPr/>
        </p:nvSpPr>
        <p:spPr>
          <a:xfrm>
            <a:off x="15160982" y="5655035"/>
            <a:ext cx="1705842" cy="1645835"/>
          </a:xfrm>
          <a:prstGeom prst="rect">
            <a:avLst/>
          </a:prstGeom>
          <a:noFill/>
          <a:ln>
            <a:noFill/>
          </a:ln>
        </p:spPr>
        <p:txBody>
          <a:bodyPr anchorCtr="0" anchor="t" bIns="0" lIns="0" spcFirstLastPara="1" rIns="0" wrap="square" tIns="0">
            <a:spAutoFit/>
          </a:bodyPr>
          <a:lstStyle/>
          <a:p>
            <a:pPr indent="0" lvl="0" marL="0" marR="0" rtl="1" algn="just">
              <a:lnSpc>
                <a:spcPct val="250000"/>
              </a:lnSpc>
              <a:spcBef>
                <a:spcPts val="0"/>
              </a:spcBef>
              <a:spcAft>
                <a:spcPts val="0"/>
              </a:spcAft>
              <a:buNone/>
            </a:pPr>
            <a:r>
              <a:rPr b="1" lang="iw-IL" sz="6000">
                <a:solidFill>
                  <a:srgbClr val="000000"/>
                </a:solidFill>
                <a:latin typeface="Arial"/>
                <a:ea typeface="Arial"/>
                <a:cs typeface="Arial"/>
                <a:sym typeface="Arial"/>
              </a:rPr>
              <a:t>ب.</a:t>
            </a:r>
            <a:endParaRPr sz="6000">
              <a:solidFill>
                <a:srgbClr val="000000"/>
              </a:solidFill>
              <a:latin typeface="Calibri"/>
              <a:ea typeface="Calibri"/>
              <a:cs typeface="Calibri"/>
              <a:sym typeface="Calibri"/>
            </a:endParaRPr>
          </a:p>
        </p:txBody>
      </p:sp>
      <p:sp>
        <p:nvSpPr>
          <p:cNvPr id="220" name="Google Shape;220;p26"/>
          <p:cNvSpPr/>
          <p:nvPr/>
        </p:nvSpPr>
        <p:spPr>
          <a:xfrm>
            <a:off x="11204952" y="5875348"/>
            <a:ext cx="5057299" cy="2328672"/>
          </a:xfrm>
          <a:custGeom>
            <a:rect b="b" l="l" r="r" t="t"/>
            <a:pathLst>
              <a:path extrusionOk="0" h="9887331" w="6743065">
                <a:moveTo>
                  <a:pt x="0" y="0"/>
                </a:moveTo>
                <a:lnTo>
                  <a:pt x="6743065" y="0"/>
                </a:lnTo>
                <a:lnTo>
                  <a:pt x="6743065" y="9887331"/>
                </a:lnTo>
                <a:lnTo>
                  <a:pt x="0" y="9887331"/>
                </a:lnTo>
                <a:lnTo>
                  <a:pt x="0" y="0"/>
                </a:lnTo>
                <a:close/>
              </a:path>
            </a:pathLst>
          </a:custGeom>
          <a:blipFill rotWithShape="1">
            <a:blip r:embed="rId3">
              <a:alphaModFix/>
            </a:blip>
            <a:stretch>
              <a:fillRect b="-210364" l="-3633" r="-93812" t="-118434"/>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iw-IL" sz="1800">
                <a:solidFill>
                  <a:schemeClr val="dk1"/>
                </a:solidFill>
                <a:latin typeface="Arial"/>
                <a:ea typeface="Arial"/>
                <a:cs typeface="Arial"/>
                <a:sym typeface="Arial"/>
              </a:rPr>
              <a:t>100</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1" name="Google Shape;221;p26"/>
          <p:cNvSpPr txBox="1"/>
          <p:nvPr/>
        </p:nvSpPr>
        <p:spPr>
          <a:xfrm>
            <a:off x="8533324" y="1988566"/>
            <a:ext cx="1705842" cy="1645835"/>
          </a:xfrm>
          <a:prstGeom prst="rect">
            <a:avLst/>
          </a:prstGeom>
          <a:noFill/>
          <a:ln>
            <a:noFill/>
          </a:ln>
        </p:spPr>
        <p:txBody>
          <a:bodyPr anchorCtr="0" anchor="t" bIns="0" lIns="0" spcFirstLastPara="1" rIns="0" wrap="square" tIns="0">
            <a:spAutoFit/>
          </a:bodyPr>
          <a:lstStyle/>
          <a:p>
            <a:pPr indent="0" lvl="0" marL="0" marR="0" rtl="1" algn="just">
              <a:lnSpc>
                <a:spcPct val="250000"/>
              </a:lnSpc>
              <a:spcBef>
                <a:spcPts val="0"/>
              </a:spcBef>
              <a:spcAft>
                <a:spcPts val="0"/>
              </a:spcAft>
              <a:buNone/>
            </a:pPr>
            <a:r>
              <a:rPr b="1" lang="iw-IL" sz="6000">
                <a:solidFill>
                  <a:srgbClr val="000000"/>
                </a:solidFill>
                <a:latin typeface="Arial"/>
                <a:ea typeface="Arial"/>
                <a:cs typeface="Arial"/>
                <a:sym typeface="Arial"/>
              </a:rPr>
              <a:t>ج. </a:t>
            </a:r>
            <a:r>
              <a:rPr lang="iw-IL" sz="6000">
                <a:solidFill>
                  <a:srgbClr val="000000"/>
                </a:solidFill>
                <a:latin typeface="Calibri"/>
                <a:ea typeface="Calibri"/>
                <a:cs typeface="Calibri"/>
                <a:sym typeface="Calibri"/>
              </a:rPr>
              <a:t> </a:t>
            </a:r>
            <a:endParaRPr/>
          </a:p>
        </p:txBody>
      </p:sp>
      <p:sp>
        <p:nvSpPr>
          <p:cNvPr descr="50" id="222" name="Google Shape;222;p26"/>
          <p:cNvSpPr/>
          <p:nvPr/>
        </p:nvSpPr>
        <p:spPr>
          <a:xfrm>
            <a:off x="4272438" y="2177570"/>
            <a:ext cx="5057299" cy="2328672"/>
          </a:xfrm>
          <a:custGeom>
            <a:rect b="b" l="l" r="r" t="t"/>
            <a:pathLst>
              <a:path extrusionOk="0" h="9887331" w="6743065">
                <a:moveTo>
                  <a:pt x="0" y="0"/>
                </a:moveTo>
                <a:lnTo>
                  <a:pt x="6743065" y="0"/>
                </a:lnTo>
                <a:lnTo>
                  <a:pt x="6743065" y="9887331"/>
                </a:lnTo>
                <a:lnTo>
                  <a:pt x="0" y="9887331"/>
                </a:lnTo>
                <a:lnTo>
                  <a:pt x="0" y="0"/>
                </a:lnTo>
                <a:close/>
              </a:path>
            </a:pathLst>
          </a:custGeom>
          <a:blipFill rotWithShape="1">
            <a:blip r:embed="rId3">
              <a:alphaModFix/>
            </a:blip>
            <a:stretch>
              <a:fillRect b="-110355" l="2" r="-97443" t="-21844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23" name="Google Shape;223;p26"/>
          <p:cNvSpPr txBox="1"/>
          <p:nvPr/>
        </p:nvSpPr>
        <p:spPr>
          <a:xfrm>
            <a:off x="8600509" y="5624309"/>
            <a:ext cx="1705842" cy="1645835"/>
          </a:xfrm>
          <a:prstGeom prst="rect">
            <a:avLst/>
          </a:prstGeom>
          <a:noFill/>
          <a:ln>
            <a:noFill/>
          </a:ln>
        </p:spPr>
        <p:txBody>
          <a:bodyPr anchorCtr="0" anchor="t" bIns="0" lIns="0" spcFirstLastPara="1" rIns="0" wrap="square" tIns="0">
            <a:spAutoFit/>
          </a:bodyPr>
          <a:lstStyle/>
          <a:p>
            <a:pPr indent="0" lvl="0" marL="0" marR="0" rtl="1" algn="just">
              <a:lnSpc>
                <a:spcPct val="250000"/>
              </a:lnSpc>
              <a:spcBef>
                <a:spcPts val="0"/>
              </a:spcBef>
              <a:spcAft>
                <a:spcPts val="0"/>
              </a:spcAft>
              <a:buNone/>
            </a:pPr>
            <a:r>
              <a:rPr b="1" lang="iw-IL" sz="6000">
                <a:solidFill>
                  <a:srgbClr val="000000"/>
                </a:solidFill>
                <a:latin typeface="Arial"/>
                <a:ea typeface="Arial"/>
                <a:cs typeface="Arial"/>
                <a:sym typeface="Arial"/>
              </a:rPr>
              <a:t>د.</a:t>
            </a:r>
            <a:endParaRPr sz="6000">
              <a:solidFill>
                <a:srgbClr val="000000"/>
              </a:solidFill>
              <a:latin typeface="Calibri"/>
              <a:ea typeface="Calibri"/>
              <a:cs typeface="Calibri"/>
              <a:sym typeface="Calibri"/>
            </a:endParaRPr>
          </a:p>
        </p:txBody>
      </p:sp>
      <p:sp>
        <p:nvSpPr>
          <p:cNvPr descr="20" id="224" name="Google Shape;224;p26"/>
          <p:cNvSpPr/>
          <p:nvPr/>
        </p:nvSpPr>
        <p:spPr>
          <a:xfrm>
            <a:off x="5323703" y="5875348"/>
            <a:ext cx="4079748" cy="2328672"/>
          </a:xfrm>
          <a:custGeom>
            <a:rect b="b" l="l" r="r" t="t"/>
            <a:pathLst>
              <a:path extrusionOk="0" h="3104896" w="5439664">
                <a:moveTo>
                  <a:pt x="0" y="0"/>
                </a:moveTo>
                <a:lnTo>
                  <a:pt x="5439664" y="0"/>
                </a:lnTo>
                <a:lnTo>
                  <a:pt x="5439664" y="3104896"/>
                </a:lnTo>
                <a:lnTo>
                  <a:pt x="0" y="3104896"/>
                </a:lnTo>
                <a:lnTo>
                  <a:pt x="0" y="0"/>
                </a:lnTo>
                <a:close/>
              </a:path>
            </a:pathLst>
          </a:custGeom>
          <a:blipFill rotWithShape="1">
            <a:blip r:embed="rId4">
              <a:alphaModFix/>
            </a:blip>
            <a:stretch>
              <a:fillRect b="-1962" l="-3118" r="-4373" t="-107015"/>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התשובה היא ד" id="225" name="Google Shape;225;p26"/>
          <p:cNvSpPr/>
          <p:nvPr/>
        </p:nvSpPr>
        <p:spPr>
          <a:xfrm>
            <a:off x="4291548" y="5566780"/>
            <a:ext cx="6144058" cy="2945807"/>
          </a:xfrm>
          <a:custGeom>
            <a:rect b="b" l="l" r="r" t="t"/>
            <a:pathLst>
              <a:path extrusionOk="0" h="3466592" w="6025261">
                <a:moveTo>
                  <a:pt x="57150" y="0"/>
                </a:moveTo>
                <a:lnTo>
                  <a:pt x="5968111" y="0"/>
                </a:lnTo>
                <a:cubicBezTo>
                  <a:pt x="5999734" y="0"/>
                  <a:pt x="6025261" y="25527"/>
                  <a:pt x="6025261" y="57150"/>
                </a:cubicBezTo>
                <a:lnTo>
                  <a:pt x="6025261" y="3409442"/>
                </a:lnTo>
                <a:cubicBezTo>
                  <a:pt x="6025261" y="3441065"/>
                  <a:pt x="5999734" y="3466592"/>
                  <a:pt x="5968111" y="3466592"/>
                </a:cubicBezTo>
                <a:lnTo>
                  <a:pt x="57150" y="3466592"/>
                </a:lnTo>
                <a:cubicBezTo>
                  <a:pt x="25527" y="3466592"/>
                  <a:pt x="0" y="3441065"/>
                  <a:pt x="0" y="3409442"/>
                </a:cubicBezTo>
                <a:lnTo>
                  <a:pt x="0" y="57150"/>
                </a:lnTo>
                <a:cubicBezTo>
                  <a:pt x="0" y="25527"/>
                  <a:pt x="25527" y="0"/>
                  <a:pt x="57150" y="0"/>
                </a:cubicBezTo>
                <a:moveTo>
                  <a:pt x="57150" y="114300"/>
                </a:moveTo>
                <a:lnTo>
                  <a:pt x="57150" y="57150"/>
                </a:lnTo>
                <a:lnTo>
                  <a:pt x="114300" y="57150"/>
                </a:lnTo>
                <a:lnTo>
                  <a:pt x="114300" y="3409442"/>
                </a:lnTo>
                <a:lnTo>
                  <a:pt x="57150" y="3409442"/>
                </a:lnTo>
                <a:lnTo>
                  <a:pt x="57150" y="3352292"/>
                </a:lnTo>
                <a:lnTo>
                  <a:pt x="5968111" y="3352292"/>
                </a:lnTo>
                <a:lnTo>
                  <a:pt x="5968111" y="3409442"/>
                </a:lnTo>
                <a:lnTo>
                  <a:pt x="5910961" y="3409442"/>
                </a:lnTo>
                <a:lnTo>
                  <a:pt x="5910961" y="57150"/>
                </a:lnTo>
                <a:lnTo>
                  <a:pt x="5968111" y="57150"/>
                </a:lnTo>
                <a:lnTo>
                  <a:pt x="5968111" y="114300"/>
                </a:lnTo>
                <a:lnTo>
                  <a:pt x="57150" y="1143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7"/>
          <p:cNvSpPr txBox="1"/>
          <p:nvPr>
            <p:ph idx="4294967295" type="title"/>
          </p:nvPr>
        </p:nvSpPr>
        <p:spPr>
          <a:xfrm>
            <a:off x="2819400" y="147952"/>
            <a:ext cx="13442851" cy="1213666"/>
          </a:xfrm>
          <a:prstGeom prst="rect">
            <a:avLst/>
          </a:prstGeom>
          <a:noFill/>
          <a:ln>
            <a:noFill/>
          </a:ln>
        </p:spPr>
        <p:txBody>
          <a:bodyPr anchorCtr="0" anchor="t" bIns="0" lIns="0" spcFirstLastPara="1" rIns="0" wrap="square" tIns="0">
            <a:spAutoFit/>
          </a:bodyPr>
          <a:lstStyle/>
          <a:p>
            <a:pPr indent="0" lvl="0" marL="0" rtl="1" algn="just">
              <a:lnSpc>
                <a:spcPct val="319972"/>
              </a:lnSpc>
              <a:spcBef>
                <a:spcPts val="0"/>
              </a:spcBef>
              <a:spcAft>
                <a:spcPts val="0"/>
              </a:spcAft>
              <a:buClr>
                <a:schemeClr val="dk1"/>
              </a:buClr>
              <a:buSzPts val="3600"/>
              <a:buFont typeface="Arial"/>
              <a:buNone/>
            </a:pPr>
            <a:r>
              <a:rPr b="1" lang="iw-IL" sz="3600"/>
              <a:t>ما قيمة الأوراق النقدية المتداولة في دورة تداول النقد، حتى شهر شباط/فبراير 2026؟</a:t>
            </a:r>
            <a:endParaRPr b="1" i="0" sz="3600" u="none" cap="none" strike="noStrike">
              <a:solidFill>
                <a:srgbClr val="C00000"/>
              </a:solidFill>
            </a:endParaRPr>
          </a:p>
        </p:txBody>
      </p:sp>
      <p:sp>
        <p:nvSpPr>
          <p:cNvPr id="231" name="Google Shape;231;p27"/>
          <p:cNvSpPr txBox="1"/>
          <p:nvPr/>
        </p:nvSpPr>
        <p:spPr>
          <a:xfrm>
            <a:off x="1681315" y="1606224"/>
            <a:ext cx="14930285" cy="5989320"/>
          </a:xfrm>
          <a:prstGeom prst="rect">
            <a:avLst/>
          </a:prstGeom>
          <a:noFill/>
          <a:ln>
            <a:noFill/>
          </a:ln>
        </p:spPr>
        <p:txBody>
          <a:bodyPr anchorCtr="0" anchor="t" bIns="0" lIns="0" spcFirstLastPara="1" rIns="0" wrap="square" tIns="0">
            <a:spAutoFit/>
          </a:bodyPr>
          <a:lstStyle/>
          <a:p>
            <a:pPr indent="0" lvl="0" marL="0" marR="0" rtl="1" algn="r">
              <a:lnSpc>
                <a:spcPct val="250000"/>
              </a:lnSpc>
              <a:spcBef>
                <a:spcPts val="0"/>
              </a:spcBef>
              <a:spcAft>
                <a:spcPts val="0"/>
              </a:spcAft>
              <a:buNone/>
            </a:pPr>
            <a:r>
              <a:rPr b="1" lang="iw-IL" sz="4800">
                <a:solidFill>
                  <a:srgbClr val="000000"/>
                </a:solidFill>
                <a:latin typeface="Arial"/>
                <a:ea typeface="Arial"/>
                <a:cs typeface="Arial"/>
                <a:sym typeface="Arial"/>
              </a:rPr>
              <a:t>أ. </a:t>
            </a:r>
            <a:r>
              <a:rPr lang="iw-IL" sz="4800">
                <a:solidFill>
                  <a:srgbClr val="000000"/>
                </a:solidFill>
                <a:latin typeface="Calibri"/>
                <a:ea typeface="Calibri"/>
                <a:cs typeface="Calibri"/>
                <a:sym typeface="Calibri"/>
              </a:rPr>
              <a:t>82.7 مليار شيكل (بانخفاض 17.5٪ عن 2019)</a:t>
            </a:r>
            <a:br>
              <a:rPr lang="iw-IL" sz="4800">
                <a:solidFill>
                  <a:srgbClr val="000000"/>
                </a:solidFill>
                <a:latin typeface="Calibri"/>
                <a:ea typeface="Calibri"/>
                <a:cs typeface="Calibri"/>
                <a:sym typeface="Calibri"/>
              </a:rPr>
            </a:br>
            <a:r>
              <a:rPr lang="iw-IL" sz="4800">
                <a:solidFill>
                  <a:srgbClr val="000000"/>
                </a:solidFill>
                <a:latin typeface="Calibri"/>
                <a:ea typeface="Calibri"/>
                <a:cs typeface="Calibri"/>
                <a:sym typeface="Calibri"/>
              </a:rPr>
              <a:t>ب. 130.6 مليار شيكل (زيادة قدرها 56٪ منذ 2019)</a:t>
            </a:r>
            <a:br>
              <a:rPr lang="iw-IL" sz="4800">
                <a:solidFill>
                  <a:srgbClr val="000000"/>
                </a:solidFill>
                <a:latin typeface="Calibri"/>
                <a:ea typeface="Calibri"/>
                <a:cs typeface="Calibri"/>
                <a:sym typeface="Calibri"/>
              </a:rPr>
            </a:br>
            <a:r>
              <a:rPr lang="iw-IL" sz="4800">
                <a:solidFill>
                  <a:srgbClr val="000000"/>
                </a:solidFill>
                <a:latin typeface="Calibri"/>
                <a:ea typeface="Calibri"/>
                <a:cs typeface="Calibri"/>
                <a:sym typeface="Calibri"/>
              </a:rPr>
              <a:t>ج. 89.8 مليار شيكل (بزيادة 2٪ عن 2019)</a:t>
            </a:r>
            <a:br>
              <a:rPr lang="iw-IL" sz="4800">
                <a:solidFill>
                  <a:srgbClr val="000000"/>
                </a:solidFill>
                <a:latin typeface="Calibri"/>
                <a:ea typeface="Calibri"/>
                <a:cs typeface="Calibri"/>
                <a:sym typeface="Calibri"/>
              </a:rPr>
            </a:br>
            <a:r>
              <a:rPr lang="iw-IL" sz="4800">
                <a:solidFill>
                  <a:srgbClr val="000000"/>
                </a:solidFill>
                <a:latin typeface="Calibri"/>
                <a:ea typeface="Calibri"/>
                <a:cs typeface="Calibri"/>
                <a:sym typeface="Calibri"/>
              </a:rPr>
              <a:t>د. 121 مليار شيكل (زيادة قدرها 32٪ عن 2019)</a:t>
            </a:r>
            <a:endParaRPr sz="4800">
              <a:solidFill>
                <a:srgbClr val="000000"/>
              </a:solidFill>
              <a:latin typeface="Calibri"/>
              <a:ea typeface="Calibri"/>
              <a:cs typeface="Calibri"/>
              <a:sym typeface="Calibri"/>
            </a:endParaRPr>
          </a:p>
        </p:txBody>
      </p:sp>
      <p:sp>
        <p:nvSpPr>
          <p:cNvPr id="232" name="Google Shape;232;p27"/>
          <p:cNvSpPr/>
          <p:nvPr/>
        </p:nvSpPr>
        <p:spPr>
          <a:xfrm>
            <a:off x="210083" y="5143500"/>
            <a:ext cx="5675567" cy="4591716"/>
          </a:xfrm>
          <a:custGeom>
            <a:rect b="b" l="l" r="r" t="t"/>
            <a:pathLst>
              <a:path extrusionOk="0" h="6122289" w="7567422">
                <a:moveTo>
                  <a:pt x="0" y="0"/>
                </a:moveTo>
                <a:lnTo>
                  <a:pt x="7567422" y="0"/>
                </a:lnTo>
                <a:lnTo>
                  <a:pt x="7567422" y="6122289"/>
                </a:lnTo>
                <a:lnTo>
                  <a:pt x="0" y="612228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התשובה היא ב" id="233" name="Google Shape;233;p27"/>
          <p:cNvSpPr/>
          <p:nvPr/>
        </p:nvSpPr>
        <p:spPr>
          <a:xfrm>
            <a:off x="4572000" y="3162300"/>
            <a:ext cx="13297281" cy="1758506"/>
          </a:xfrm>
          <a:custGeom>
            <a:rect b="b" l="l" r="r" t="t"/>
            <a:pathLst>
              <a:path extrusionOk="0" h="2344674" w="17729708">
                <a:moveTo>
                  <a:pt x="57150" y="0"/>
                </a:moveTo>
                <a:lnTo>
                  <a:pt x="17672558" y="0"/>
                </a:lnTo>
                <a:cubicBezTo>
                  <a:pt x="17704181" y="0"/>
                  <a:pt x="17729708" y="25527"/>
                  <a:pt x="17729708" y="57150"/>
                </a:cubicBezTo>
                <a:lnTo>
                  <a:pt x="17729708" y="2287524"/>
                </a:lnTo>
                <a:cubicBezTo>
                  <a:pt x="17729708" y="2319147"/>
                  <a:pt x="17704181" y="2344674"/>
                  <a:pt x="17672558" y="2344674"/>
                </a:cubicBezTo>
                <a:lnTo>
                  <a:pt x="57150" y="2344674"/>
                </a:lnTo>
                <a:cubicBezTo>
                  <a:pt x="25527" y="2344674"/>
                  <a:pt x="0" y="2319147"/>
                  <a:pt x="0" y="2287524"/>
                </a:cubicBezTo>
                <a:lnTo>
                  <a:pt x="0" y="57150"/>
                </a:lnTo>
                <a:cubicBezTo>
                  <a:pt x="0" y="25527"/>
                  <a:pt x="25527" y="0"/>
                  <a:pt x="57150" y="0"/>
                </a:cubicBezTo>
                <a:moveTo>
                  <a:pt x="57150" y="114300"/>
                </a:moveTo>
                <a:lnTo>
                  <a:pt x="57150" y="57150"/>
                </a:lnTo>
                <a:lnTo>
                  <a:pt x="114300" y="57150"/>
                </a:lnTo>
                <a:lnTo>
                  <a:pt x="114300" y="2287524"/>
                </a:lnTo>
                <a:lnTo>
                  <a:pt x="57150" y="2287524"/>
                </a:lnTo>
                <a:lnTo>
                  <a:pt x="57150" y="2230374"/>
                </a:lnTo>
                <a:lnTo>
                  <a:pt x="17672558" y="2230374"/>
                </a:lnTo>
                <a:lnTo>
                  <a:pt x="17672558" y="2287524"/>
                </a:lnTo>
                <a:lnTo>
                  <a:pt x="17615408" y="2287524"/>
                </a:lnTo>
                <a:lnTo>
                  <a:pt x="17615408" y="57150"/>
                </a:lnTo>
                <a:lnTo>
                  <a:pt x="17672558" y="57150"/>
                </a:lnTo>
                <a:lnTo>
                  <a:pt x="17672558" y="114300"/>
                </a:lnTo>
                <a:lnTo>
                  <a:pt x="57150" y="1143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28"/>
          <p:cNvSpPr txBox="1"/>
          <p:nvPr>
            <p:ph idx="4294967295" type="title"/>
          </p:nvPr>
        </p:nvSpPr>
        <p:spPr>
          <a:xfrm>
            <a:off x="1331966" y="147952"/>
            <a:ext cx="14930285" cy="1222835"/>
          </a:xfrm>
          <a:prstGeom prst="rect">
            <a:avLst/>
          </a:prstGeom>
          <a:noFill/>
          <a:ln>
            <a:noFill/>
          </a:ln>
        </p:spPr>
        <p:txBody>
          <a:bodyPr anchorCtr="0" anchor="t" bIns="0" lIns="0" spcFirstLastPara="1" rIns="0" wrap="square" tIns="0">
            <a:spAutoFit/>
          </a:bodyPr>
          <a:lstStyle/>
          <a:p>
            <a:pPr indent="0" lvl="0" marL="0" rtl="1" algn="just">
              <a:lnSpc>
                <a:spcPct val="287975"/>
              </a:lnSpc>
              <a:spcBef>
                <a:spcPts val="0"/>
              </a:spcBef>
              <a:spcAft>
                <a:spcPts val="0"/>
              </a:spcAft>
              <a:buClr>
                <a:srgbClr val="C00000"/>
              </a:buClr>
              <a:buSzPts val="4000"/>
              <a:buFont typeface="Arial"/>
              <a:buNone/>
            </a:pPr>
            <a:r>
              <a:rPr b="1" lang="iw-IL" sz="4000">
                <a:solidFill>
                  <a:srgbClr val="C00000"/>
                </a:solidFill>
              </a:rPr>
              <a:t>ما قيمة الأوراق النقدية المتداولة في دورة تداول النقد، حتى شهر شباط/فبراير 2026؟</a:t>
            </a:r>
            <a:endParaRPr b="1" i="0" sz="4000" u="none" cap="none" strike="noStrike">
              <a:solidFill>
                <a:srgbClr val="C00000"/>
              </a:solidFill>
            </a:endParaRPr>
          </a:p>
        </p:txBody>
      </p:sp>
      <p:sp>
        <p:nvSpPr>
          <p:cNvPr descr="גרך המתאר את עליית השימוש בשטרות" id="243" name="Google Shape;243;p28"/>
          <p:cNvSpPr/>
          <p:nvPr/>
        </p:nvSpPr>
        <p:spPr>
          <a:xfrm>
            <a:off x="3321196" y="2229100"/>
            <a:ext cx="13438025" cy="7659674"/>
          </a:xfrm>
          <a:custGeom>
            <a:rect b="b" l="l" r="r" t="t"/>
            <a:pathLst>
              <a:path extrusionOk="0" h="7659674" w="13438025">
                <a:moveTo>
                  <a:pt x="0" y="0"/>
                </a:moveTo>
                <a:lnTo>
                  <a:pt x="13438025" y="0"/>
                </a:lnTo>
                <a:lnTo>
                  <a:pt x="13438025" y="7659674"/>
                </a:lnTo>
                <a:lnTo>
                  <a:pt x="0" y="765967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4" name="Google Shape;244;p28"/>
          <p:cNvSpPr/>
          <p:nvPr/>
        </p:nvSpPr>
        <p:spPr>
          <a:xfrm>
            <a:off x="4673855" y="5718077"/>
            <a:ext cx="2396205" cy="950690"/>
          </a:xfrm>
          <a:custGeom>
            <a:rect b="b" l="l" r="r" t="t"/>
            <a:pathLst>
              <a:path extrusionOk="0" h="1267587" w="3194939">
                <a:moveTo>
                  <a:pt x="0" y="0"/>
                </a:moveTo>
                <a:lnTo>
                  <a:pt x="3194939" y="0"/>
                </a:lnTo>
                <a:lnTo>
                  <a:pt x="3194939" y="1267587"/>
                </a:lnTo>
                <a:lnTo>
                  <a:pt x="0" y="1267587"/>
                </a:lnTo>
                <a:lnTo>
                  <a:pt x="0" y="0"/>
                </a:lnTo>
                <a:close/>
              </a:path>
            </a:pathLst>
          </a:custGeom>
          <a:blipFill rotWithShape="1">
            <a:blip r:embed="rId4">
              <a:alphaModFix/>
            </a:blip>
            <a:stretch>
              <a:fillRect b="3" l="0" r="1"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5" name="Google Shape;245;p28"/>
          <p:cNvSpPr/>
          <p:nvPr/>
        </p:nvSpPr>
        <p:spPr>
          <a:xfrm>
            <a:off x="3321196" y="2833430"/>
            <a:ext cx="7853934" cy="869919"/>
          </a:xfrm>
          <a:custGeom>
            <a:rect b="b" l="l" r="r" t="t"/>
            <a:pathLst>
              <a:path extrusionOk="0" h="1159891" w="10471912">
                <a:moveTo>
                  <a:pt x="0" y="0"/>
                </a:moveTo>
                <a:lnTo>
                  <a:pt x="10471912" y="0"/>
                </a:lnTo>
                <a:lnTo>
                  <a:pt x="10471912" y="1159891"/>
                </a:lnTo>
                <a:lnTo>
                  <a:pt x="0" y="1159891"/>
                </a:lnTo>
                <a:lnTo>
                  <a:pt x="0" y="0"/>
                </a:lnTo>
                <a:close/>
              </a:path>
            </a:pathLst>
          </a:custGeom>
          <a:blipFill rotWithShape="1">
            <a:blip r:embed="rId5">
              <a:alphaModFix/>
            </a:blip>
            <a:stretch>
              <a:fillRect b="3" l="-22715" r="-22715"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6" name="Google Shape;246;p28"/>
          <p:cNvSpPr/>
          <p:nvPr/>
        </p:nvSpPr>
        <p:spPr>
          <a:xfrm>
            <a:off x="3455812" y="2129127"/>
            <a:ext cx="13458920" cy="7859648"/>
          </a:xfrm>
          <a:custGeom>
            <a:rect b="b" l="l" r="r" t="t"/>
            <a:pathLst>
              <a:path extrusionOk="0" h="10479532" w="17945227">
                <a:moveTo>
                  <a:pt x="76200" y="0"/>
                </a:moveTo>
                <a:lnTo>
                  <a:pt x="17869027" y="0"/>
                </a:lnTo>
                <a:cubicBezTo>
                  <a:pt x="17911065" y="0"/>
                  <a:pt x="17945227" y="34163"/>
                  <a:pt x="17945227" y="76200"/>
                </a:cubicBezTo>
                <a:lnTo>
                  <a:pt x="17945227" y="10403332"/>
                </a:lnTo>
                <a:cubicBezTo>
                  <a:pt x="17945227" y="10445369"/>
                  <a:pt x="17911065" y="10479532"/>
                  <a:pt x="17869027" y="10479532"/>
                </a:cubicBezTo>
                <a:lnTo>
                  <a:pt x="76200" y="10479532"/>
                </a:lnTo>
                <a:cubicBezTo>
                  <a:pt x="34163" y="10479532"/>
                  <a:pt x="0" y="10445369"/>
                  <a:pt x="0" y="10403332"/>
                </a:cubicBezTo>
                <a:lnTo>
                  <a:pt x="0" y="76200"/>
                </a:lnTo>
                <a:cubicBezTo>
                  <a:pt x="0" y="34163"/>
                  <a:pt x="34163" y="0"/>
                  <a:pt x="76200" y="0"/>
                </a:cubicBezTo>
                <a:moveTo>
                  <a:pt x="76200" y="152400"/>
                </a:moveTo>
                <a:lnTo>
                  <a:pt x="76200" y="76200"/>
                </a:lnTo>
                <a:lnTo>
                  <a:pt x="152400" y="76200"/>
                </a:lnTo>
                <a:lnTo>
                  <a:pt x="152400" y="10403332"/>
                </a:lnTo>
                <a:lnTo>
                  <a:pt x="76200" y="10403332"/>
                </a:lnTo>
                <a:lnTo>
                  <a:pt x="76200" y="10327132"/>
                </a:lnTo>
                <a:lnTo>
                  <a:pt x="17869027" y="10327132"/>
                </a:lnTo>
                <a:lnTo>
                  <a:pt x="17869027" y="10403332"/>
                </a:lnTo>
                <a:lnTo>
                  <a:pt x="17792827" y="10403332"/>
                </a:lnTo>
                <a:lnTo>
                  <a:pt x="17792827" y="76200"/>
                </a:lnTo>
                <a:lnTo>
                  <a:pt x="17869027" y="76200"/>
                </a:lnTo>
                <a:lnTo>
                  <a:pt x="17869027" y="152400"/>
                </a:lnTo>
                <a:lnTo>
                  <a:pt x="76200" y="152400"/>
                </a:lnTo>
                <a:close/>
              </a:path>
            </a:pathLst>
          </a:custGeom>
          <a:solidFill>
            <a:srgbClr val="4472C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7" name="Google Shape;247;p28"/>
          <p:cNvSpPr/>
          <p:nvPr/>
        </p:nvSpPr>
        <p:spPr>
          <a:xfrm>
            <a:off x="16155110" y="4247617"/>
            <a:ext cx="214313" cy="214313"/>
          </a:xfrm>
          <a:custGeom>
            <a:rect b="b" l="l" r="r" t="t"/>
            <a:pathLst>
              <a:path extrusionOk="0" h="285750" w="285750">
                <a:moveTo>
                  <a:pt x="0" y="142875"/>
                </a:moveTo>
                <a:cubicBezTo>
                  <a:pt x="0" y="64008"/>
                  <a:pt x="64008" y="0"/>
                  <a:pt x="142875" y="0"/>
                </a:cubicBezTo>
                <a:cubicBezTo>
                  <a:pt x="221742" y="0"/>
                  <a:pt x="285750" y="64008"/>
                  <a:pt x="285750" y="142875"/>
                </a:cubicBezTo>
                <a:cubicBezTo>
                  <a:pt x="285750" y="221742"/>
                  <a:pt x="221742" y="285750"/>
                  <a:pt x="142875" y="285750"/>
                </a:cubicBezTo>
                <a:cubicBezTo>
                  <a:pt x="64008" y="285750"/>
                  <a:pt x="0" y="221742"/>
                  <a:pt x="0" y="142875"/>
                </a:cubicBezTo>
                <a:close/>
              </a:path>
            </a:pathLst>
          </a:custGeom>
          <a:solidFill>
            <a:srgbClr val="7E7E7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8" name="Google Shape;248;p28"/>
          <p:cNvSpPr/>
          <p:nvPr/>
        </p:nvSpPr>
        <p:spPr>
          <a:xfrm>
            <a:off x="4566713" y="5503793"/>
            <a:ext cx="214313" cy="214313"/>
          </a:xfrm>
          <a:custGeom>
            <a:rect b="b" l="l" r="r" t="t"/>
            <a:pathLst>
              <a:path extrusionOk="0" h="285750" w="285750">
                <a:moveTo>
                  <a:pt x="0" y="142875"/>
                </a:moveTo>
                <a:cubicBezTo>
                  <a:pt x="0" y="64008"/>
                  <a:pt x="64008" y="0"/>
                  <a:pt x="142875" y="0"/>
                </a:cubicBezTo>
                <a:cubicBezTo>
                  <a:pt x="221742" y="0"/>
                  <a:pt x="285750" y="64008"/>
                  <a:pt x="285750" y="142875"/>
                </a:cubicBezTo>
                <a:cubicBezTo>
                  <a:pt x="285750" y="221742"/>
                  <a:pt x="221742" y="285750"/>
                  <a:pt x="142875" y="285750"/>
                </a:cubicBezTo>
                <a:cubicBezTo>
                  <a:pt x="64008" y="285750"/>
                  <a:pt x="0" y="221742"/>
                  <a:pt x="0" y="142875"/>
                </a:cubicBezTo>
                <a:close/>
              </a:path>
            </a:pathLst>
          </a:custGeom>
          <a:solidFill>
            <a:srgbClr val="7E7E7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9"/>
          <p:cNvSpPr txBox="1"/>
          <p:nvPr>
            <p:ph idx="4294967295" type="title"/>
          </p:nvPr>
        </p:nvSpPr>
        <p:spPr>
          <a:xfrm>
            <a:off x="1331966" y="147952"/>
            <a:ext cx="14930285" cy="1246175"/>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ما هي العملة الافتراضية؟</a:t>
            </a:r>
            <a:endParaRPr b="1" i="0" sz="4800" u="none" cap="none" strike="noStrike">
              <a:solidFill>
                <a:srgbClr val="C00000"/>
              </a:solidFill>
            </a:endParaRPr>
          </a:p>
        </p:txBody>
      </p:sp>
      <p:sp>
        <p:nvSpPr>
          <p:cNvPr id="254" name="Google Shape;254;p29"/>
          <p:cNvSpPr txBox="1"/>
          <p:nvPr/>
        </p:nvSpPr>
        <p:spPr>
          <a:xfrm>
            <a:off x="613072" y="1933192"/>
            <a:ext cx="16368074" cy="6503960"/>
          </a:xfrm>
          <a:prstGeom prst="rect">
            <a:avLst/>
          </a:prstGeom>
          <a:noFill/>
          <a:ln>
            <a:noFill/>
          </a:ln>
        </p:spPr>
        <p:txBody>
          <a:bodyPr anchorCtr="0" anchor="t" bIns="0" lIns="0" spcFirstLastPara="1" rIns="0" wrap="square" tIns="0">
            <a:spAutoFit/>
          </a:bodyPr>
          <a:lstStyle/>
          <a:p>
            <a:pPr indent="0" lvl="0" marL="0" marR="0" rtl="0" algn="r">
              <a:lnSpc>
                <a:spcPct val="180000"/>
              </a:lnSpc>
              <a:spcBef>
                <a:spcPts val="0"/>
              </a:spcBef>
              <a:spcAft>
                <a:spcPts val="0"/>
              </a:spcAft>
              <a:buNone/>
            </a:pPr>
            <a:r>
              <a:rPr b="1" lang="iw-IL" sz="4800">
                <a:solidFill>
                  <a:srgbClr val="000000"/>
                </a:solidFill>
                <a:latin typeface="Arial"/>
                <a:ea typeface="Arial"/>
                <a:cs typeface="Arial"/>
                <a:sym typeface="Arial"/>
              </a:rPr>
              <a:t>أ. وسائل الدفع التي تم إنشاؤها بالوسائل التكنولوجية</a:t>
            </a:r>
            <a:br>
              <a:rPr b="1" lang="iw-IL" sz="4800">
                <a:solidFill>
                  <a:srgbClr val="000000"/>
                </a:solidFill>
                <a:latin typeface="Arial"/>
                <a:ea typeface="Arial"/>
                <a:cs typeface="Arial"/>
                <a:sym typeface="Arial"/>
              </a:rPr>
            </a:br>
            <a:r>
              <a:rPr b="1" lang="iw-IL" sz="4800">
                <a:solidFill>
                  <a:srgbClr val="000000"/>
                </a:solidFill>
                <a:latin typeface="Arial"/>
                <a:ea typeface="Arial"/>
                <a:cs typeface="Arial"/>
                <a:sym typeface="Arial"/>
              </a:rPr>
              <a:t>ب. عملة يتم تحديد قيمتها باتفاق بين شبكة المستخدمين</a:t>
            </a:r>
            <a:br>
              <a:rPr b="1" lang="iw-IL" sz="4800">
                <a:solidFill>
                  <a:srgbClr val="000000"/>
                </a:solidFill>
                <a:latin typeface="Arial"/>
                <a:ea typeface="Arial"/>
                <a:cs typeface="Arial"/>
                <a:sym typeface="Arial"/>
              </a:rPr>
            </a:br>
            <a:r>
              <a:rPr b="1" lang="iw-IL" sz="4800">
                <a:solidFill>
                  <a:srgbClr val="000000"/>
                </a:solidFill>
                <a:latin typeface="Arial"/>
                <a:ea typeface="Arial"/>
                <a:cs typeface="Arial"/>
                <a:sym typeface="Arial"/>
              </a:rPr>
              <a:t>ج. عملة منتظمة يحددها البنك المركزي تحت سلطة الدولة</a:t>
            </a:r>
            <a:br>
              <a:rPr b="1" lang="iw-IL" sz="4800">
                <a:solidFill>
                  <a:srgbClr val="000000"/>
                </a:solidFill>
                <a:latin typeface="Arial"/>
                <a:ea typeface="Arial"/>
                <a:cs typeface="Arial"/>
                <a:sym typeface="Arial"/>
              </a:rPr>
            </a:br>
            <a:r>
              <a:rPr b="1" lang="iw-IL" sz="4800">
                <a:solidFill>
                  <a:srgbClr val="000000"/>
                </a:solidFill>
                <a:latin typeface="Arial"/>
                <a:ea typeface="Arial"/>
                <a:cs typeface="Arial"/>
                <a:sym typeface="Arial"/>
              </a:rPr>
              <a:t>د. عملة تعمل تقريبا دون إشراف الدولة</a:t>
            </a:r>
            <a:br>
              <a:rPr b="1" lang="iw-IL" sz="4800">
                <a:solidFill>
                  <a:srgbClr val="000000"/>
                </a:solidFill>
                <a:latin typeface="Arial"/>
                <a:ea typeface="Arial"/>
                <a:cs typeface="Arial"/>
                <a:sym typeface="Arial"/>
              </a:rPr>
            </a:br>
            <a:r>
              <a:rPr b="1" lang="iw-IL" sz="4800">
                <a:solidFill>
                  <a:srgbClr val="000000"/>
                </a:solidFill>
                <a:latin typeface="Arial"/>
                <a:ea typeface="Arial"/>
                <a:cs typeface="Arial"/>
                <a:sym typeface="Arial"/>
              </a:rPr>
              <a:t> الإجابات الصحيحة A+C+Dه. </a:t>
            </a:r>
            <a:br>
              <a:rPr b="1" lang="iw-IL" sz="4800">
                <a:solidFill>
                  <a:srgbClr val="000000"/>
                </a:solidFill>
                <a:latin typeface="Arial"/>
                <a:ea typeface="Arial"/>
                <a:cs typeface="Arial"/>
                <a:sym typeface="Arial"/>
              </a:rPr>
            </a:br>
            <a:r>
              <a:rPr b="1" lang="iw-IL" sz="4800">
                <a:solidFill>
                  <a:srgbClr val="000000"/>
                </a:solidFill>
                <a:latin typeface="Arial"/>
                <a:ea typeface="Arial"/>
                <a:cs typeface="Arial"/>
                <a:sym typeface="Arial"/>
              </a:rPr>
              <a:t> الإجابات الصحيحة A+B+Dو. </a:t>
            </a:r>
            <a:endParaRPr sz="4800">
              <a:solidFill>
                <a:srgbClr val="000000"/>
              </a:solidFill>
              <a:latin typeface="Calibri"/>
              <a:ea typeface="Calibri"/>
              <a:cs typeface="Calibri"/>
              <a:sym typeface="Calibri"/>
            </a:endParaRPr>
          </a:p>
        </p:txBody>
      </p:sp>
      <p:sp>
        <p:nvSpPr>
          <p:cNvPr descr="התשובה היא ו" id="255" name="Google Shape;255;p29"/>
          <p:cNvSpPr/>
          <p:nvPr/>
        </p:nvSpPr>
        <p:spPr>
          <a:xfrm>
            <a:off x="1331966" y="7542252"/>
            <a:ext cx="16181348" cy="1072991"/>
          </a:xfrm>
          <a:custGeom>
            <a:rect b="b" l="l" r="r" t="t"/>
            <a:pathLst>
              <a:path extrusionOk="0" h="1430655" w="21575130">
                <a:moveTo>
                  <a:pt x="55586" y="0"/>
                </a:moveTo>
                <a:lnTo>
                  <a:pt x="21519544" y="0"/>
                </a:lnTo>
                <a:cubicBezTo>
                  <a:pt x="21550300" y="0"/>
                  <a:pt x="21575130" y="25527"/>
                  <a:pt x="21575130" y="57150"/>
                </a:cubicBezTo>
                <a:lnTo>
                  <a:pt x="21575130" y="1373505"/>
                </a:lnTo>
                <a:cubicBezTo>
                  <a:pt x="21575130" y="1405128"/>
                  <a:pt x="21550300" y="1430655"/>
                  <a:pt x="21519544" y="1430655"/>
                </a:cubicBezTo>
                <a:lnTo>
                  <a:pt x="55586" y="1430655"/>
                </a:lnTo>
                <a:cubicBezTo>
                  <a:pt x="24828" y="1430655"/>
                  <a:pt x="0" y="1405128"/>
                  <a:pt x="0" y="1373505"/>
                </a:cubicBezTo>
                <a:lnTo>
                  <a:pt x="0" y="57150"/>
                </a:lnTo>
                <a:cubicBezTo>
                  <a:pt x="0" y="25527"/>
                  <a:pt x="24828" y="0"/>
                  <a:pt x="55586" y="0"/>
                </a:cubicBezTo>
                <a:moveTo>
                  <a:pt x="55586" y="114300"/>
                </a:moveTo>
                <a:lnTo>
                  <a:pt x="55586" y="57150"/>
                </a:lnTo>
                <a:lnTo>
                  <a:pt x="111172" y="57150"/>
                </a:lnTo>
                <a:lnTo>
                  <a:pt x="111172" y="1373505"/>
                </a:lnTo>
                <a:lnTo>
                  <a:pt x="55586" y="1373505"/>
                </a:lnTo>
                <a:lnTo>
                  <a:pt x="55586" y="1316355"/>
                </a:lnTo>
                <a:lnTo>
                  <a:pt x="21519544" y="1316355"/>
                </a:lnTo>
                <a:lnTo>
                  <a:pt x="21519544" y="1373505"/>
                </a:lnTo>
                <a:lnTo>
                  <a:pt x="21463958" y="1373505"/>
                </a:lnTo>
                <a:lnTo>
                  <a:pt x="21463958" y="57150"/>
                </a:lnTo>
                <a:lnTo>
                  <a:pt x="21519544" y="57150"/>
                </a:lnTo>
                <a:lnTo>
                  <a:pt x="21519544" y="114300"/>
                </a:lnTo>
                <a:lnTo>
                  <a:pt x="55586" y="1143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תמונה שמכילה סרט מצויר, צעצוע, חיוך, אנימציה  התיאור נוצר באופן אוטומטי" id="256" name="Google Shape;256;p29"/>
          <p:cNvSpPr/>
          <p:nvPr/>
        </p:nvSpPr>
        <p:spPr>
          <a:xfrm>
            <a:off x="293208" y="5506955"/>
            <a:ext cx="3369755" cy="4685538"/>
          </a:xfrm>
          <a:custGeom>
            <a:rect b="b" l="l" r="r" t="t"/>
            <a:pathLst>
              <a:path extrusionOk="0" h="6247384" w="4493006">
                <a:moveTo>
                  <a:pt x="0" y="0"/>
                </a:moveTo>
                <a:lnTo>
                  <a:pt x="4493006" y="0"/>
                </a:lnTo>
                <a:lnTo>
                  <a:pt x="4493006" y="6247384"/>
                </a:lnTo>
                <a:lnTo>
                  <a:pt x="0" y="6247384"/>
                </a:lnTo>
                <a:lnTo>
                  <a:pt x="0" y="0"/>
                </a:lnTo>
                <a:close/>
              </a:path>
            </a:pathLst>
          </a:custGeom>
          <a:blipFill rotWithShape="1">
            <a:blip r:embed="rId3">
              <a:alphaModFix/>
            </a:blip>
            <a:stretch>
              <a:fillRect b="-13716" l="-18352" r="-199108" t="-1470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0"/>
          <p:cNvSpPr txBox="1"/>
          <p:nvPr>
            <p:ph idx="4294967295" type="title"/>
          </p:nvPr>
        </p:nvSpPr>
        <p:spPr>
          <a:xfrm>
            <a:off x="1331966" y="147952"/>
            <a:ext cx="14930285" cy="1263744"/>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أيُّ شخصية تظهر على الوجه الأمامي لورقة الـ50 شيكل؟</a:t>
            </a:r>
            <a:endParaRPr b="1" i="0" sz="4800" u="none" cap="none" strike="noStrike">
              <a:solidFill>
                <a:srgbClr val="C00000"/>
              </a:solidFill>
            </a:endParaRPr>
          </a:p>
        </p:txBody>
      </p:sp>
      <p:sp>
        <p:nvSpPr>
          <p:cNvPr descr="שטר של 50 שקלים" id="262" name="Google Shape;262;p30"/>
          <p:cNvSpPr/>
          <p:nvPr/>
        </p:nvSpPr>
        <p:spPr>
          <a:xfrm rot="-1201860">
            <a:off x="1982986" y="5678321"/>
            <a:ext cx="6018752" cy="3230023"/>
          </a:xfrm>
          <a:custGeom>
            <a:rect b="b" l="l" r="r" t="t"/>
            <a:pathLst>
              <a:path extrusionOk="0" h="4306697" w="8025003">
                <a:moveTo>
                  <a:pt x="0" y="0"/>
                </a:moveTo>
                <a:lnTo>
                  <a:pt x="8025003" y="0"/>
                </a:lnTo>
                <a:lnTo>
                  <a:pt x="8025003" y="4306697"/>
                </a:lnTo>
                <a:lnTo>
                  <a:pt x="0" y="4306697"/>
                </a:lnTo>
                <a:lnTo>
                  <a:pt x="0" y="0"/>
                </a:lnTo>
                <a:close/>
              </a:path>
            </a:pathLst>
          </a:custGeom>
          <a:blipFill rotWithShape="1">
            <a:blip r:embed="rId3">
              <a:alphaModFix/>
            </a:blip>
            <a:stretch>
              <a:fillRect b="-1"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63" name="Google Shape;263;p30"/>
          <p:cNvSpPr txBox="1"/>
          <p:nvPr/>
        </p:nvSpPr>
        <p:spPr>
          <a:xfrm>
            <a:off x="11156192" y="1533989"/>
            <a:ext cx="6323943" cy="3212482"/>
          </a:xfrm>
          <a:prstGeom prst="rect">
            <a:avLst/>
          </a:prstGeom>
          <a:noFill/>
          <a:ln>
            <a:noFill/>
          </a:ln>
        </p:spPr>
        <p:txBody>
          <a:bodyPr anchorCtr="0" anchor="t" bIns="0" lIns="0" spcFirstLastPara="1" rIns="0" wrap="square" tIns="0">
            <a:spAutoFit/>
          </a:bodyPr>
          <a:lstStyle/>
          <a:p>
            <a:pPr indent="0" lvl="0" marL="0" marR="0" rtl="0" algn="r">
              <a:lnSpc>
                <a:spcPct val="250000"/>
              </a:lnSpc>
              <a:spcBef>
                <a:spcPts val="0"/>
              </a:spcBef>
              <a:spcAft>
                <a:spcPts val="0"/>
              </a:spcAft>
              <a:buNone/>
            </a:pPr>
            <a:r>
              <a:rPr b="1" lang="iw-IL" sz="5400">
                <a:solidFill>
                  <a:srgbClr val="000000"/>
                </a:solidFill>
                <a:latin typeface="Arial"/>
                <a:ea typeface="Arial"/>
                <a:cs typeface="Arial"/>
                <a:sym typeface="Arial"/>
              </a:rPr>
              <a:t>أ. </a:t>
            </a:r>
            <a:r>
              <a:rPr lang="iw-IL" sz="5400">
                <a:solidFill>
                  <a:schemeClr val="dk1"/>
                </a:solidFill>
                <a:latin typeface="Calibri"/>
                <a:ea typeface="Calibri"/>
                <a:cs typeface="Calibri"/>
                <a:sym typeface="Calibri"/>
              </a:rPr>
              <a:t>مئور بلالتي</a:t>
            </a:r>
            <a:endParaRPr sz="5400">
              <a:solidFill>
                <a:srgbClr val="000000"/>
              </a:solidFill>
              <a:latin typeface="Calibri"/>
              <a:ea typeface="Calibri"/>
              <a:cs typeface="Calibri"/>
              <a:sym typeface="Calibri"/>
            </a:endParaRPr>
          </a:p>
          <a:p>
            <a:pPr indent="0" lvl="0" marL="0" marR="0" rtl="0" algn="r">
              <a:lnSpc>
                <a:spcPct val="250000"/>
              </a:lnSpc>
              <a:spcBef>
                <a:spcPts val="0"/>
              </a:spcBef>
              <a:spcAft>
                <a:spcPts val="0"/>
              </a:spcAft>
              <a:buNone/>
            </a:pPr>
            <a:r>
              <a:rPr b="1" lang="iw-IL" sz="5400">
                <a:solidFill>
                  <a:srgbClr val="000000"/>
                </a:solidFill>
                <a:latin typeface="Arial"/>
                <a:ea typeface="Arial"/>
                <a:cs typeface="Arial"/>
                <a:sym typeface="Arial"/>
              </a:rPr>
              <a:t>ب. </a:t>
            </a:r>
            <a:r>
              <a:rPr lang="iw-IL" sz="5400">
                <a:solidFill>
                  <a:schemeClr val="dk1"/>
                </a:solidFill>
                <a:latin typeface="Calibri"/>
                <a:ea typeface="Calibri"/>
                <a:cs typeface="Calibri"/>
                <a:sym typeface="Calibri"/>
              </a:rPr>
              <a:t>شاؤول تشرنيخوفسكي</a:t>
            </a:r>
            <a:endParaRPr sz="5400">
              <a:solidFill>
                <a:srgbClr val="000000"/>
              </a:solidFill>
              <a:latin typeface="Calibri"/>
              <a:ea typeface="Calibri"/>
              <a:cs typeface="Calibri"/>
              <a:sym typeface="Calibri"/>
            </a:endParaRPr>
          </a:p>
        </p:txBody>
      </p:sp>
      <p:sp>
        <p:nvSpPr>
          <p:cNvPr id="264" name="Google Shape;264;p30"/>
          <p:cNvSpPr txBox="1"/>
          <p:nvPr/>
        </p:nvSpPr>
        <p:spPr>
          <a:xfrm>
            <a:off x="4552962" y="1533989"/>
            <a:ext cx="5835882" cy="4943726"/>
          </a:xfrm>
          <a:prstGeom prst="rect">
            <a:avLst/>
          </a:prstGeom>
          <a:noFill/>
          <a:ln>
            <a:noFill/>
          </a:ln>
        </p:spPr>
        <p:txBody>
          <a:bodyPr anchorCtr="0" anchor="t" bIns="0" lIns="0" spcFirstLastPara="1" rIns="0" wrap="square" tIns="0">
            <a:spAutoFit/>
          </a:bodyPr>
          <a:lstStyle/>
          <a:p>
            <a:pPr indent="0" lvl="0" marL="0" marR="0" rtl="0" algn="r">
              <a:lnSpc>
                <a:spcPct val="250000"/>
              </a:lnSpc>
              <a:spcBef>
                <a:spcPts val="0"/>
              </a:spcBef>
              <a:spcAft>
                <a:spcPts val="0"/>
              </a:spcAft>
              <a:buNone/>
            </a:pPr>
            <a:r>
              <a:rPr b="1" lang="iw-IL" sz="5400">
                <a:solidFill>
                  <a:srgbClr val="000000"/>
                </a:solidFill>
                <a:latin typeface="Arial"/>
                <a:ea typeface="Arial"/>
                <a:cs typeface="Arial"/>
                <a:sym typeface="Arial"/>
              </a:rPr>
              <a:t>ج</a:t>
            </a:r>
            <a:r>
              <a:rPr lang="iw-IL" sz="5400">
                <a:solidFill>
                  <a:schemeClr val="dk1"/>
                </a:solidFill>
                <a:latin typeface="Calibri"/>
                <a:ea typeface="Calibri"/>
                <a:cs typeface="Calibri"/>
                <a:sym typeface="Calibri"/>
              </a:rPr>
              <a:t> دافيد بن غوريون</a:t>
            </a:r>
            <a:endParaRPr sz="5400">
              <a:solidFill>
                <a:srgbClr val="000000"/>
              </a:solidFill>
              <a:latin typeface="Calibri"/>
              <a:ea typeface="Calibri"/>
              <a:cs typeface="Calibri"/>
              <a:sym typeface="Calibri"/>
            </a:endParaRPr>
          </a:p>
          <a:p>
            <a:pPr indent="0" lvl="0" marL="0" marR="0" rtl="0" algn="r">
              <a:lnSpc>
                <a:spcPct val="250000"/>
              </a:lnSpc>
              <a:spcBef>
                <a:spcPts val="0"/>
              </a:spcBef>
              <a:spcAft>
                <a:spcPts val="0"/>
              </a:spcAft>
              <a:buNone/>
            </a:pPr>
            <a:r>
              <a:rPr b="1" lang="iw-IL" sz="5400">
                <a:solidFill>
                  <a:srgbClr val="000000"/>
                </a:solidFill>
                <a:latin typeface="Arial"/>
                <a:ea typeface="Arial"/>
                <a:cs typeface="Arial"/>
                <a:sym typeface="Arial"/>
              </a:rPr>
              <a:t>د. </a:t>
            </a:r>
            <a:r>
              <a:rPr lang="iw-IL" sz="5400">
                <a:solidFill>
                  <a:schemeClr val="dk1"/>
                </a:solidFill>
                <a:latin typeface="Calibri"/>
                <a:ea typeface="Calibri"/>
                <a:cs typeface="Calibri"/>
                <a:sym typeface="Calibri"/>
              </a:rPr>
              <a:t>بنيامين زئيف هرتسل</a:t>
            </a:r>
            <a:endParaRPr sz="5400">
              <a:solidFill>
                <a:schemeClr val="dk1"/>
              </a:solidFill>
              <a:latin typeface="Calibri"/>
              <a:ea typeface="Calibri"/>
              <a:cs typeface="Calibri"/>
              <a:sym typeface="Calibri"/>
            </a:endParaRPr>
          </a:p>
          <a:p>
            <a:pPr indent="0" lvl="0" marL="0" marR="0" rtl="0" algn="r">
              <a:lnSpc>
                <a:spcPct val="250000"/>
              </a:lnSpc>
              <a:spcBef>
                <a:spcPts val="0"/>
              </a:spcBef>
              <a:spcAft>
                <a:spcPts val="0"/>
              </a:spcAft>
              <a:buNone/>
            </a:pPr>
            <a:r>
              <a:t/>
            </a:r>
            <a:endParaRPr sz="5400">
              <a:solidFill>
                <a:srgbClr val="000000"/>
              </a:solidFill>
              <a:latin typeface="Calibri"/>
              <a:ea typeface="Calibri"/>
              <a:cs typeface="Calibri"/>
              <a:sym typeface="Calibri"/>
            </a:endParaRPr>
          </a:p>
        </p:txBody>
      </p:sp>
      <p:sp>
        <p:nvSpPr>
          <p:cNvPr descr="התשובה היא ב" id="265" name="Google Shape;265;p30"/>
          <p:cNvSpPr/>
          <p:nvPr/>
        </p:nvSpPr>
        <p:spPr>
          <a:xfrm>
            <a:off x="10803457" y="3560923"/>
            <a:ext cx="7029450" cy="1806417"/>
          </a:xfrm>
          <a:custGeom>
            <a:rect b="b" l="l" r="r" t="t"/>
            <a:pathLst>
              <a:path extrusionOk="0" h="2408555" w="9372600">
                <a:moveTo>
                  <a:pt x="57150" y="0"/>
                </a:moveTo>
                <a:lnTo>
                  <a:pt x="9315450" y="0"/>
                </a:lnTo>
                <a:cubicBezTo>
                  <a:pt x="9347073" y="0"/>
                  <a:pt x="9372600" y="25527"/>
                  <a:pt x="9372600" y="57150"/>
                </a:cubicBezTo>
                <a:lnTo>
                  <a:pt x="9372600" y="2351405"/>
                </a:lnTo>
                <a:cubicBezTo>
                  <a:pt x="9372600" y="2383028"/>
                  <a:pt x="9347073" y="2408555"/>
                  <a:pt x="9315450" y="2408555"/>
                </a:cubicBezTo>
                <a:lnTo>
                  <a:pt x="57150" y="2408555"/>
                </a:lnTo>
                <a:cubicBezTo>
                  <a:pt x="25527" y="2408555"/>
                  <a:pt x="0" y="2383028"/>
                  <a:pt x="0" y="2351405"/>
                </a:cubicBezTo>
                <a:lnTo>
                  <a:pt x="0" y="57150"/>
                </a:lnTo>
                <a:cubicBezTo>
                  <a:pt x="0" y="25527"/>
                  <a:pt x="25527" y="0"/>
                  <a:pt x="57150" y="0"/>
                </a:cubicBezTo>
                <a:moveTo>
                  <a:pt x="57150" y="114300"/>
                </a:moveTo>
                <a:lnTo>
                  <a:pt x="57150" y="57150"/>
                </a:lnTo>
                <a:lnTo>
                  <a:pt x="114300" y="57150"/>
                </a:lnTo>
                <a:lnTo>
                  <a:pt x="114300" y="2351405"/>
                </a:lnTo>
                <a:lnTo>
                  <a:pt x="57150" y="2351405"/>
                </a:lnTo>
                <a:lnTo>
                  <a:pt x="57150" y="2294255"/>
                </a:lnTo>
                <a:lnTo>
                  <a:pt x="9315450" y="2294255"/>
                </a:lnTo>
                <a:lnTo>
                  <a:pt x="9315450" y="2351405"/>
                </a:lnTo>
                <a:lnTo>
                  <a:pt x="9258300" y="2351405"/>
                </a:lnTo>
                <a:lnTo>
                  <a:pt x="9258300" y="57150"/>
                </a:lnTo>
                <a:lnTo>
                  <a:pt x="9315450" y="57150"/>
                </a:lnTo>
                <a:lnTo>
                  <a:pt x="9315450" y="114300"/>
                </a:lnTo>
                <a:lnTo>
                  <a:pt x="57150" y="1143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1"/>
          <p:cNvSpPr txBox="1"/>
          <p:nvPr>
            <p:ph idx="4294967295" type="title"/>
          </p:nvPr>
        </p:nvSpPr>
        <p:spPr>
          <a:xfrm>
            <a:off x="1678857" y="375676"/>
            <a:ext cx="14930285" cy="1246175"/>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الشخصيات التي تظهر اليوم على الأوراق النقدية في إسرائيل...</a:t>
            </a:r>
            <a:endParaRPr b="1" i="0" sz="4800" u="none" cap="none" strike="noStrike">
              <a:solidFill>
                <a:srgbClr val="C00000"/>
              </a:solidFill>
            </a:endParaRPr>
          </a:p>
        </p:txBody>
      </p:sp>
      <p:sp>
        <p:nvSpPr>
          <p:cNvPr id="271" name="Google Shape;271;p31"/>
          <p:cNvSpPr txBox="1"/>
          <p:nvPr/>
        </p:nvSpPr>
        <p:spPr>
          <a:xfrm>
            <a:off x="11141964" y="1320565"/>
            <a:ext cx="6323943" cy="3212482"/>
          </a:xfrm>
          <a:prstGeom prst="rect">
            <a:avLst/>
          </a:prstGeom>
          <a:noFill/>
          <a:ln>
            <a:noFill/>
          </a:ln>
        </p:spPr>
        <p:txBody>
          <a:bodyPr anchorCtr="0" anchor="t" bIns="0" lIns="0" spcFirstLastPara="1" rIns="0" wrap="square" tIns="0">
            <a:spAutoFit/>
          </a:bodyPr>
          <a:lstStyle/>
          <a:p>
            <a:pPr indent="0" lvl="0" marL="0" marR="0" rtl="0" algn="r">
              <a:lnSpc>
                <a:spcPct val="250000"/>
              </a:lnSpc>
              <a:spcBef>
                <a:spcPts val="0"/>
              </a:spcBef>
              <a:spcAft>
                <a:spcPts val="0"/>
              </a:spcAft>
              <a:buNone/>
            </a:pPr>
            <a:r>
              <a:rPr b="1" lang="iw-IL" sz="5400">
                <a:solidFill>
                  <a:srgbClr val="000000"/>
                </a:solidFill>
                <a:latin typeface="Arial"/>
                <a:ea typeface="Arial"/>
                <a:cs typeface="Arial"/>
                <a:sym typeface="Arial"/>
              </a:rPr>
              <a:t>أ. </a:t>
            </a:r>
            <a:r>
              <a:rPr lang="iw-IL" sz="5400">
                <a:solidFill>
                  <a:srgbClr val="000000"/>
                </a:solidFill>
                <a:latin typeface="Calibri"/>
                <a:ea typeface="Calibri"/>
                <a:cs typeface="Calibri"/>
                <a:sym typeface="Calibri"/>
              </a:rPr>
              <a:t>أشخاص أحياء.</a:t>
            </a:r>
            <a:endParaRPr sz="5400">
              <a:solidFill>
                <a:srgbClr val="000000"/>
              </a:solidFill>
              <a:latin typeface="Calibri"/>
              <a:ea typeface="Calibri"/>
              <a:cs typeface="Calibri"/>
              <a:sym typeface="Calibri"/>
            </a:endParaRPr>
          </a:p>
          <a:p>
            <a:pPr indent="0" lvl="0" marL="0" marR="0" rtl="0" algn="r">
              <a:lnSpc>
                <a:spcPct val="250000"/>
              </a:lnSpc>
              <a:spcBef>
                <a:spcPts val="0"/>
              </a:spcBef>
              <a:spcAft>
                <a:spcPts val="0"/>
              </a:spcAft>
              <a:buNone/>
            </a:pPr>
            <a:r>
              <a:rPr b="1" lang="iw-IL" sz="5400">
                <a:solidFill>
                  <a:srgbClr val="000000"/>
                </a:solidFill>
                <a:latin typeface="Arial"/>
                <a:ea typeface="Arial"/>
                <a:cs typeface="Arial"/>
                <a:sym typeface="Arial"/>
              </a:rPr>
              <a:t>ب. </a:t>
            </a:r>
            <a:r>
              <a:rPr lang="iw-IL" sz="5400">
                <a:solidFill>
                  <a:srgbClr val="000000"/>
                </a:solidFill>
                <a:latin typeface="Calibri"/>
                <a:ea typeface="Calibri"/>
                <a:cs typeface="Calibri"/>
                <a:sym typeface="Calibri"/>
              </a:rPr>
              <a:t>أشخاص توفوا</a:t>
            </a:r>
            <a:endParaRPr sz="5400">
              <a:solidFill>
                <a:srgbClr val="000000"/>
              </a:solidFill>
              <a:latin typeface="Calibri"/>
              <a:ea typeface="Calibri"/>
              <a:cs typeface="Calibri"/>
              <a:sym typeface="Calibri"/>
            </a:endParaRPr>
          </a:p>
        </p:txBody>
      </p:sp>
      <p:sp>
        <p:nvSpPr>
          <p:cNvPr id="272" name="Google Shape;272;p31"/>
          <p:cNvSpPr txBox="1"/>
          <p:nvPr/>
        </p:nvSpPr>
        <p:spPr>
          <a:xfrm>
            <a:off x="436102" y="1320565"/>
            <a:ext cx="9966970" cy="3212482"/>
          </a:xfrm>
          <a:prstGeom prst="rect">
            <a:avLst/>
          </a:prstGeom>
          <a:noFill/>
          <a:ln>
            <a:noFill/>
          </a:ln>
        </p:spPr>
        <p:txBody>
          <a:bodyPr anchorCtr="0" anchor="t" bIns="0" lIns="0" spcFirstLastPara="1" rIns="0" wrap="square" tIns="0">
            <a:spAutoFit/>
          </a:bodyPr>
          <a:lstStyle/>
          <a:p>
            <a:pPr indent="0" lvl="0" marL="0" marR="0" rtl="0" algn="r">
              <a:lnSpc>
                <a:spcPct val="250000"/>
              </a:lnSpc>
              <a:spcBef>
                <a:spcPts val="0"/>
              </a:spcBef>
              <a:spcAft>
                <a:spcPts val="0"/>
              </a:spcAft>
              <a:buNone/>
            </a:pPr>
            <a:r>
              <a:rPr b="1" lang="iw-IL" sz="5400">
                <a:solidFill>
                  <a:srgbClr val="000000"/>
                </a:solidFill>
                <a:latin typeface="Arial"/>
                <a:ea typeface="Arial"/>
                <a:cs typeface="Arial"/>
                <a:sym typeface="Arial"/>
              </a:rPr>
              <a:t>ج. </a:t>
            </a:r>
            <a:r>
              <a:rPr lang="iw-IL" sz="5400">
                <a:solidFill>
                  <a:schemeClr val="dk1"/>
                </a:solidFill>
                <a:latin typeface="Calibri"/>
                <a:ea typeface="Calibri"/>
                <a:cs typeface="Calibri"/>
                <a:sym typeface="Calibri"/>
              </a:rPr>
              <a:t>الحيوانات التي تُعدّ رمزًا للدولة</a:t>
            </a:r>
            <a:endParaRPr sz="5400">
              <a:solidFill>
                <a:srgbClr val="000000"/>
              </a:solidFill>
              <a:latin typeface="Calibri"/>
              <a:ea typeface="Calibri"/>
              <a:cs typeface="Calibri"/>
              <a:sym typeface="Calibri"/>
            </a:endParaRPr>
          </a:p>
          <a:p>
            <a:pPr indent="0" lvl="0" marL="0" marR="0" rtl="0" algn="r">
              <a:lnSpc>
                <a:spcPct val="250000"/>
              </a:lnSpc>
              <a:spcBef>
                <a:spcPts val="0"/>
              </a:spcBef>
              <a:spcAft>
                <a:spcPts val="0"/>
              </a:spcAft>
              <a:buNone/>
            </a:pPr>
            <a:r>
              <a:rPr b="1" lang="iw-IL" sz="5400">
                <a:solidFill>
                  <a:srgbClr val="000000"/>
                </a:solidFill>
                <a:latin typeface="Arial"/>
                <a:ea typeface="Arial"/>
                <a:cs typeface="Arial"/>
                <a:sym typeface="Arial"/>
              </a:rPr>
              <a:t>د. </a:t>
            </a:r>
            <a:r>
              <a:rPr lang="iw-IL" sz="5400">
                <a:solidFill>
                  <a:srgbClr val="000000"/>
                </a:solidFill>
                <a:latin typeface="Calibri"/>
                <a:ea typeface="Calibri"/>
                <a:cs typeface="Calibri"/>
                <a:sym typeface="Calibri"/>
              </a:rPr>
              <a:t>جميع الإجابات صحيحة</a:t>
            </a:r>
            <a:endParaRPr sz="5400">
              <a:solidFill>
                <a:srgbClr val="000000"/>
              </a:solidFill>
              <a:latin typeface="Calibri"/>
              <a:ea typeface="Calibri"/>
              <a:cs typeface="Calibri"/>
              <a:sym typeface="Calibri"/>
            </a:endParaRPr>
          </a:p>
        </p:txBody>
      </p:sp>
      <p:sp>
        <p:nvSpPr>
          <p:cNvPr descr="התשובה היא  ב" id="273" name="Google Shape;273;p31"/>
          <p:cNvSpPr/>
          <p:nvPr/>
        </p:nvSpPr>
        <p:spPr>
          <a:xfrm>
            <a:off x="11141964" y="3337112"/>
            <a:ext cx="7029450" cy="1806417"/>
          </a:xfrm>
          <a:custGeom>
            <a:rect b="b" l="l" r="r" t="t"/>
            <a:pathLst>
              <a:path extrusionOk="0" h="2408555" w="9372600">
                <a:moveTo>
                  <a:pt x="57150" y="0"/>
                </a:moveTo>
                <a:lnTo>
                  <a:pt x="9315450" y="0"/>
                </a:lnTo>
                <a:cubicBezTo>
                  <a:pt x="9347073" y="0"/>
                  <a:pt x="9372600" y="25527"/>
                  <a:pt x="9372600" y="57150"/>
                </a:cubicBezTo>
                <a:lnTo>
                  <a:pt x="9372600" y="2351405"/>
                </a:lnTo>
                <a:cubicBezTo>
                  <a:pt x="9372600" y="2383028"/>
                  <a:pt x="9347073" y="2408555"/>
                  <a:pt x="9315450" y="2408555"/>
                </a:cubicBezTo>
                <a:lnTo>
                  <a:pt x="57150" y="2408555"/>
                </a:lnTo>
                <a:cubicBezTo>
                  <a:pt x="25527" y="2408555"/>
                  <a:pt x="0" y="2383028"/>
                  <a:pt x="0" y="2351405"/>
                </a:cubicBezTo>
                <a:lnTo>
                  <a:pt x="0" y="57150"/>
                </a:lnTo>
                <a:cubicBezTo>
                  <a:pt x="0" y="25527"/>
                  <a:pt x="25527" y="0"/>
                  <a:pt x="57150" y="0"/>
                </a:cubicBezTo>
                <a:moveTo>
                  <a:pt x="57150" y="114300"/>
                </a:moveTo>
                <a:lnTo>
                  <a:pt x="57150" y="57150"/>
                </a:lnTo>
                <a:lnTo>
                  <a:pt x="114300" y="57150"/>
                </a:lnTo>
                <a:lnTo>
                  <a:pt x="114300" y="2351405"/>
                </a:lnTo>
                <a:lnTo>
                  <a:pt x="57150" y="2351405"/>
                </a:lnTo>
                <a:lnTo>
                  <a:pt x="57150" y="2294255"/>
                </a:lnTo>
                <a:lnTo>
                  <a:pt x="9315450" y="2294255"/>
                </a:lnTo>
                <a:lnTo>
                  <a:pt x="9315450" y="2351405"/>
                </a:lnTo>
                <a:lnTo>
                  <a:pt x="9258300" y="2351405"/>
                </a:lnTo>
                <a:lnTo>
                  <a:pt x="9258300" y="57150"/>
                </a:lnTo>
                <a:lnTo>
                  <a:pt x="9315450" y="57150"/>
                </a:lnTo>
                <a:lnTo>
                  <a:pt x="9315450" y="114300"/>
                </a:lnTo>
                <a:lnTo>
                  <a:pt x="57150" y="1143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32"/>
          <p:cNvSpPr txBox="1"/>
          <p:nvPr>
            <p:ph idx="4294967295" type="title"/>
          </p:nvPr>
        </p:nvSpPr>
        <p:spPr>
          <a:xfrm>
            <a:off x="1331966" y="147952"/>
            <a:ext cx="14930285" cy="1246175"/>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هل الأوراق النقدية لهم نفس الحجم؟ لماذا؟</a:t>
            </a:r>
            <a:endParaRPr b="1" i="0" sz="4800" u="none" cap="none" strike="noStrike">
              <a:solidFill>
                <a:srgbClr val="C00000"/>
              </a:solidFill>
            </a:endParaRPr>
          </a:p>
        </p:txBody>
      </p:sp>
      <p:grpSp>
        <p:nvGrpSpPr>
          <p:cNvPr id="283" name="Google Shape;283;p32"/>
          <p:cNvGrpSpPr/>
          <p:nvPr/>
        </p:nvGrpSpPr>
        <p:grpSpPr>
          <a:xfrm>
            <a:off x="847496" y="2756297"/>
            <a:ext cx="3343084" cy="6520958"/>
            <a:chOff x="847496" y="2756297"/>
            <a:chExt cx="3343084" cy="6520958"/>
          </a:xfrm>
        </p:grpSpPr>
        <p:sp>
          <p:nvSpPr>
            <p:cNvPr id="284" name="Google Shape;284;p32"/>
            <p:cNvSpPr/>
            <p:nvPr/>
          </p:nvSpPr>
          <p:spPr>
            <a:xfrm>
              <a:off x="847496" y="2756297"/>
              <a:ext cx="3343084" cy="4901946"/>
            </a:xfrm>
            <a:custGeom>
              <a:rect b="b" l="l" r="r" t="t"/>
              <a:pathLst>
                <a:path extrusionOk="0" h="6535928" w="4457446">
                  <a:moveTo>
                    <a:pt x="0" y="0"/>
                  </a:moveTo>
                  <a:lnTo>
                    <a:pt x="4457446" y="0"/>
                  </a:lnTo>
                  <a:lnTo>
                    <a:pt x="4457446" y="6535928"/>
                  </a:lnTo>
                  <a:lnTo>
                    <a:pt x="0" y="6535928"/>
                  </a:lnTo>
                  <a:lnTo>
                    <a:pt x="0" y="0"/>
                  </a:lnTo>
                  <a:close/>
                </a:path>
              </a:pathLst>
            </a:custGeom>
            <a:blipFill rotWithShape="1">
              <a:blip r:embed="rId3">
                <a:alphaModFix/>
              </a:blip>
              <a:stretch>
                <a:fillRect b="-34655" l="0" r="-97445"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85" name="Google Shape;285;p32"/>
            <p:cNvSpPr/>
            <p:nvPr/>
          </p:nvSpPr>
          <p:spPr>
            <a:xfrm>
              <a:off x="1453896" y="7737920"/>
              <a:ext cx="2696813" cy="1539335"/>
            </a:xfrm>
            <a:custGeom>
              <a:rect b="b" l="l" r="r" t="t"/>
              <a:pathLst>
                <a:path extrusionOk="0" h="2052447" w="3595751">
                  <a:moveTo>
                    <a:pt x="0" y="0"/>
                  </a:moveTo>
                  <a:lnTo>
                    <a:pt x="3595751" y="0"/>
                  </a:lnTo>
                  <a:lnTo>
                    <a:pt x="3595751" y="2052447"/>
                  </a:lnTo>
                  <a:lnTo>
                    <a:pt x="0" y="2052447"/>
                  </a:lnTo>
                  <a:lnTo>
                    <a:pt x="0" y="0"/>
                  </a:lnTo>
                  <a:close/>
                </a:path>
              </a:pathLst>
            </a:custGeom>
            <a:blipFill rotWithShape="1">
              <a:blip r:embed="rId4">
                <a:alphaModFix/>
              </a:blip>
              <a:stretch>
                <a:fillRect b="-1964" l="-3118" r="-4375" t="-10701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descr="כן" id="286" name="Google Shape;286;p32"/>
          <p:cNvSpPr/>
          <p:nvPr/>
        </p:nvSpPr>
        <p:spPr>
          <a:xfrm>
            <a:off x="12301947" y="3700682"/>
            <a:ext cx="5661183" cy="5095112"/>
          </a:xfrm>
          <a:custGeom>
            <a:rect b="b" l="l" r="r" t="t"/>
            <a:pathLst>
              <a:path extrusionOk="0" h="6793484" w="7548245">
                <a:moveTo>
                  <a:pt x="0" y="0"/>
                </a:moveTo>
                <a:lnTo>
                  <a:pt x="7548245" y="0"/>
                </a:lnTo>
                <a:lnTo>
                  <a:pt x="7548245" y="6793484"/>
                </a:lnTo>
                <a:lnTo>
                  <a:pt x="0" y="6793484"/>
                </a:lnTo>
                <a:lnTo>
                  <a:pt x="0" y="0"/>
                </a:lnTo>
                <a:close/>
              </a:path>
            </a:pathLst>
          </a:custGeom>
          <a:blipFill rotWithShape="1">
            <a:blip r:embed="rId5">
              <a:alphaModFix/>
            </a:blip>
            <a:stretch>
              <a:fillRect b="0" l="0" r="-66"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לא" id="287" name="Google Shape;287;p32"/>
          <p:cNvSpPr/>
          <p:nvPr/>
        </p:nvSpPr>
        <p:spPr>
          <a:xfrm>
            <a:off x="5301072" y="3700682"/>
            <a:ext cx="5661183" cy="5095112"/>
          </a:xfrm>
          <a:custGeom>
            <a:rect b="b" l="l" r="r" t="t"/>
            <a:pathLst>
              <a:path extrusionOk="0" h="6793484" w="7548245">
                <a:moveTo>
                  <a:pt x="0" y="0"/>
                </a:moveTo>
                <a:lnTo>
                  <a:pt x="7548245" y="0"/>
                </a:lnTo>
                <a:lnTo>
                  <a:pt x="7548245" y="6793484"/>
                </a:lnTo>
                <a:lnTo>
                  <a:pt x="0" y="6793484"/>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התשטבה היא לא" id="288" name="Google Shape;288;p32"/>
          <p:cNvSpPr/>
          <p:nvPr/>
        </p:nvSpPr>
        <p:spPr>
          <a:xfrm>
            <a:off x="4904307" y="3444316"/>
            <a:ext cx="6454712" cy="5607844"/>
          </a:xfrm>
          <a:custGeom>
            <a:rect b="b" l="l" r="r" t="t"/>
            <a:pathLst>
              <a:path extrusionOk="0" h="7477125" w="8606282">
                <a:moveTo>
                  <a:pt x="57150" y="0"/>
                </a:moveTo>
                <a:lnTo>
                  <a:pt x="8549132" y="0"/>
                </a:lnTo>
                <a:cubicBezTo>
                  <a:pt x="8580755" y="0"/>
                  <a:pt x="8606282" y="25527"/>
                  <a:pt x="8606282" y="57150"/>
                </a:cubicBezTo>
                <a:lnTo>
                  <a:pt x="8606282" y="7419975"/>
                </a:lnTo>
                <a:cubicBezTo>
                  <a:pt x="8606282" y="7451598"/>
                  <a:pt x="8580755" y="7477125"/>
                  <a:pt x="8549132" y="7477125"/>
                </a:cubicBezTo>
                <a:lnTo>
                  <a:pt x="57150" y="7477125"/>
                </a:lnTo>
                <a:cubicBezTo>
                  <a:pt x="25527" y="7477125"/>
                  <a:pt x="0" y="7451598"/>
                  <a:pt x="0" y="7419975"/>
                </a:cubicBezTo>
                <a:lnTo>
                  <a:pt x="0" y="57150"/>
                </a:lnTo>
                <a:cubicBezTo>
                  <a:pt x="0" y="25527"/>
                  <a:pt x="25527" y="0"/>
                  <a:pt x="57150" y="0"/>
                </a:cubicBezTo>
                <a:moveTo>
                  <a:pt x="57150" y="114300"/>
                </a:moveTo>
                <a:lnTo>
                  <a:pt x="57150" y="57150"/>
                </a:lnTo>
                <a:lnTo>
                  <a:pt x="114300" y="57150"/>
                </a:lnTo>
                <a:lnTo>
                  <a:pt x="114300" y="7419975"/>
                </a:lnTo>
                <a:lnTo>
                  <a:pt x="57150" y="7419975"/>
                </a:lnTo>
                <a:lnTo>
                  <a:pt x="57150" y="7362825"/>
                </a:lnTo>
                <a:lnTo>
                  <a:pt x="8549132" y="7362825"/>
                </a:lnTo>
                <a:lnTo>
                  <a:pt x="8549132" y="7419975"/>
                </a:lnTo>
                <a:lnTo>
                  <a:pt x="8491982" y="7419975"/>
                </a:lnTo>
                <a:lnTo>
                  <a:pt x="8491982" y="57150"/>
                </a:lnTo>
                <a:lnTo>
                  <a:pt x="8549132" y="57150"/>
                </a:lnTo>
                <a:lnTo>
                  <a:pt x="8549132" y="114300"/>
                </a:lnTo>
                <a:lnTo>
                  <a:pt x="57150" y="1143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33"/>
          <p:cNvSpPr txBox="1"/>
          <p:nvPr>
            <p:ph idx="4294967295" type="title"/>
          </p:nvPr>
        </p:nvSpPr>
        <p:spPr>
          <a:xfrm>
            <a:off x="1331966" y="147952"/>
            <a:ext cx="14930285" cy="1246175"/>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كم عدد علامات الأمان التي تظهر على الورقة النقدية؟</a:t>
            </a:r>
            <a:endParaRPr b="1" i="0" sz="4800" u="none" cap="none" strike="noStrike">
              <a:solidFill>
                <a:srgbClr val="C00000"/>
              </a:solidFill>
            </a:endParaRPr>
          </a:p>
        </p:txBody>
      </p:sp>
      <p:sp>
        <p:nvSpPr>
          <p:cNvPr id="294" name="Google Shape;294;p33"/>
          <p:cNvSpPr txBox="1"/>
          <p:nvPr/>
        </p:nvSpPr>
        <p:spPr>
          <a:xfrm>
            <a:off x="15929695" y="1457325"/>
            <a:ext cx="1705842" cy="7496175"/>
          </a:xfrm>
          <a:prstGeom prst="rect">
            <a:avLst/>
          </a:prstGeom>
          <a:noFill/>
          <a:ln>
            <a:noFill/>
          </a:ln>
        </p:spPr>
        <p:txBody>
          <a:bodyPr anchorCtr="0" anchor="t" bIns="0" lIns="0" spcFirstLastPara="1" rIns="0" wrap="square" tIns="0">
            <a:spAutoFit/>
          </a:bodyPr>
          <a:lstStyle/>
          <a:p>
            <a:pPr indent="0" lvl="0" marL="0" marR="0" rtl="1" algn="just">
              <a:lnSpc>
                <a:spcPct val="250000"/>
              </a:lnSpc>
              <a:spcBef>
                <a:spcPts val="0"/>
              </a:spcBef>
              <a:spcAft>
                <a:spcPts val="0"/>
              </a:spcAft>
              <a:buNone/>
            </a:pPr>
            <a:r>
              <a:rPr b="1" lang="iw-IL" sz="6000">
                <a:solidFill>
                  <a:srgbClr val="000000"/>
                </a:solidFill>
                <a:latin typeface="Arial"/>
                <a:ea typeface="Arial"/>
                <a:cs typeface="Arial"/>
                <a:sym typeface="Arial"/>
              </a:rPr>
              <a:t>أ. 5 </a:t>
            </a:r>
            <a:r>
              <a:rPr lang="iw-IL" sz="6000">
                <a:solidFill>
                  <a:srgbClr val="000000"/>
                </a:solidFill>
                <a:latin typeface="Calibri"/>
                <a:ea typeface="Calibri"/>
                <a:cs typeface="Calibri"/>
                <a:sym typeface="Calibri"/>
              </a:rPr>
              <a:t> </a:t>
            </a:r>
            <a:endParaRPr/>
          </a:p>
          <a:p>
            <a:pPr indent="0" lvl="0" marL="0" marR="0" rtl="1" algn="just">
              <a:lnSpc>
                <a:spcPct val="250000"/>
              </a:lnSpc>
              <a:spcBef>
                <a:spcPts val="0"/>
              </a:spcBef>
              <a:spcAft>
                <a:spcPts val="0"/>
              </a:spcAft>
              <a:buNone/>
            </a:pPr>
            <a:r>
              <a:rPr b="1" lang="iw-IL" sz="6000">
                <a:solidFill>
                  <a:srgbClr val="000000"/>
                </a:solidFill>
                <a:latin typeface="Arial"/>
                <a:ea typeface="Arial"/>
                <a:cs typeface="Arial"/>
                <a:sym typeface="Arial"/>
              </a:rPr>
              <a:t>ب. </a:t>
            </a:r>
            <a:r>
              <a:rPr lang="iw-IL" sz="6000">
                <a:solidFill>
                  <a:srgbClr val="000000"/>
                </a:solidFill>
                <a:latin typeface="Calibri"/>
                <a:ea typeface="Calibri"/>
                <a:cs typeface="Calibri"/>
                <a:sym typeface="Calibri"/>
              </a:rPr>
              <a:t> </a:t>
            </a:r>
            <a:r>
              <a:rPr b="1" lang="iw-IL" sz="6000">
                <a:solidFill>
                  <a:srgbClr val="000000"/>
                </a:solidFill>
                <a:latin typeface="Arial"/>
                <a:ea typeface="Arial"/>
                <a:cs typeface="Arial"/>
                <a:sym typeface="Arial"/>
              </a:rPr>
              <a:t>7</a:t>
            </a:r>
            <a:endParaRPr/>
          </a:p>
          <a:p>
            <a:pPr indent="0" lvl="0" marL="0" marR="0" rtl="1" algn="just">
              <a:lnSpc>
                <a:spcPct val="250000"/>
              </a:lnSpc>
              <a:spcBef>
                <a:spcPts val="0"/>
              </a:spcBef>
              <a:spcAft>
                <a:spcPts val="0"/>
              </a:spcAft>
              <a:buNone/>
            </a:pPr>
            <a:r>
              <a:rPr b="1" lang="iw-IL" sz="6000">
                <a:solidFill>
                  <a:srgbClr val="000000"/>
                </a:solidFill>
                <a:latin typeface="Arial"/>
                <a:ea typeface="Arial"/>
                <a:cs typeface="Arial"/>
                <a:sym typeface="Arial"/>
              </a:rPr>
              <a:t>ج. 9</a:t>
            </a:r>
            <a:endParaRPr/>
          </a:p>
          <a:p>
            <a:pPr indent="0" lvl="0" marL="0" marR="0" rtl="1" algn="just">
              <a:lnSpc>
                <a:spcPct val="250000"/>
              </a:lnSpc>
              <a:spcBef>
                <a:spcPts val="0"/>
              </a:spcBef>
              <a:spcAft>
                <a:spcPts val="0"/>
              </a:spcAft>
              <a:buNone/>
            </a:pPr>
            <a:r>
              <a:rPr b="1" lang="iw-IL" sz="6000">
                <a:solidFill>
                  <a:srgbClr val="000000"/>
                </a:solidFill>
                <a:latin typeface="Arial"/>
                <a:ea typeface="Arial"/>
                <a:cs typeface="Arial"/>
                <a:sym typeface="Arial"/>
              </a:rPr>
              <a:t>د. 11</a:t>
            </a:r>
            <a:endParaRPr/>
          </a:p>
        </p:txBody>
      </p:sp>
      <p:sp>
        <p:nvSpPr>
          <p:cNvPr descr="פירוט סימני הביטחון" id="295" name="Google Shape;295;p33"/>
          <p:cNvSpPr/>
          <p:nvPr/>
        </p:nvSpPr>
        <p:spPr>
          <a:xfrm>
            <a:off x="320466" y="1860938"/>
            <a:ext cx="14737624" cy="7608299"/>
          </a:xfrm>
          <a:custGeom>
            <a:rect b="b" l="l" r="r" t="t"/>
            <a:pathLst>
              <a:path extrusionOk="0" h="10144398" w="19650166">
                <a:moveTo>
                  <a:pt x="0" y="0"/>
                </a:moveTo>
                <a:lnTo>
                  <a:pt x="19650166" y="0"/>
                </a:lnTo>
                <a:lnTo>
                  <a:pt x="19650166" y="10144398"/>
                </a:lnTo>
                <a:lnTo>
                  <a:pt x="0" y="10144398"/>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התשובה היא 11" id="296" name="Google Shape;296;p33"/>
          <p:cNvSpPr/>
          <p:nvPr/>
        </p:nvSpPr>
        <p:spPr>
          <a:xfrm>
            <a:off x="15191929" y="7684925"/>
            <a:ext cx="2927607" cy="1684379"/>
          </a:xfrm>
          <a:custGeom>
            <a:rect b="b" l="l" r="r" t="t"/>
            <a:pathLst>
              <a:path extrusionOk="0" h="3466592" w="6025261">
                <a:moveTo>
                  <a:pt x="57150" y="0"/>
                </a:moveTo>
                <a:lnTo>
                  <a:pt x="5968111" y="0"/>
                </a:lnTo>
                <a:cubicBezTo>
                  <a:pt x="5999734" y="0"/>
                  <a:pt x="6025261" y="25527"/>
                  <a:pt x="6025261" y="57150"/>
                </a:cubicBezTo>
                <a:lnTo>
                  <a:pt x="6025261" y="3409442"/>
                </a:lnTo>
                <a:cubicBezTo>
                  <a:pt x="6025261" y="3441065"/>
                  <a:pt x="5999734" y="3466592"/>
                  <a:pt x="5968111" y="3466592"/>
                </a:cubicBezTo>
                <a:lnTo>
                  <a:pt x="57150" y="3466592"/>
                </a:lnTo>
                <a:cubicBezTo>
                  <a:pt x="25527" y="3466592"/>
                  <a:pt x="0" y="3441065"/>
                  <a:pt x="0" y="3409442"/>
                </a:cubicBezTo>
                <a:lnTo>
                  <a:pt x="0" y="57150"/>
                </a:lnTo>
                <a:cubicBezTo>
                  <a:pt x="0" y="25527"/>
                  <a:pt x="25527" y="0"/>
                  <a:pt x="57150" y="0"/>
                </a:cubicBezTo>
                <a:moveTo>
                  <a:pt x="57150" y="114300"/>
                </a:moveTo>
                <a:lnTo>
                  <a:pt x="57150" y="57150"/>
                </a:lnTo>
                <a:lnTo>
                  <a:pt x="114300" y="57150"/>
                </a:lnTo>
                <a:lnTo>
                  <a:pt x="114300" y="3409442"/>
                </a:lnTo>
                <a:lnTo>
                  <a:pt x="57150" y="3409442"/>
                </a:lnTo>
                <a:lnTo>
                  <a:pt x="57150" y="3352292"/>
                </a:lnTo>
                <a:lnTo>
                  <a:pt x="5968111" y="3352292"/>
                </a:lnTo>
                <a:lnTo>
                  <a:pt x="5968111" y="3409442"/>
                </a:lnTo>
                <a:lnTo>
                  <a:pt x="5910961" y="3409442"/>
                </a:lnTo>
                <a:lnTo>
                  <a:pt x="5910961" y="57150"/>
                </a:lnTo>
                <a:lnTo>
                  <a:pt x="5968111" y="57150"/>
                </a:lnTo>
                <a:lnTo>
                  <a:pt x="5968111" y="114300"/>
                </a:lnTo>
                <a:lnTo>
                  <a:pt x="57150" y="1143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34"/>
          <p:cNvSpPr txBox="1"/>
          <p:nvPr>
            <p:ph idx="4294967295" type="title"/>
          </p:nvPr>
        </p:nvSpPr>
        <p:spPr>
          <a:xfrm>
            <a:off x="1331966" y="147952"/>
            <a:ext cx="14930285" cy="1246175"/>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من يظهر في الأوراق النقدية التالية؟</a:t>
            </a:r>
            <a:endParaRPr b="1" i="0" sz="4800" u="none" cap="none" strike="noStrike">
              <a:solidFill>
                <a:srgbClr val="C00000"/>
              </a:solidFill>
            </a:endParaRPr>
          </a:p>
        </p:txBody>
      </p:sp>
      <p:sp>
        <p:nvSpPr>
          <p:cNvPr descr="שטר 20 החדש" id="302" name="Google Shape;302;p34"/>
          <p:cNvSpPr/>
          <p:nvPr/>
        </p:nvSpPr>
        <p:spPr>
          <a:xfrm>
            <a:off x="1028700" y="2403467"/>
            <a:ext cx="4900171" cy="2373399"/>
          </a:xfrm>
          <a:custGeom>
            <a:rect b="b" l="l" r="r" t="t"/>
            <a:pathLst>
              <a:path extrusionOk="0" h="4089781" w="8443849">
                <a:moveTo>
                  <a:pt x="0" y="0"/>
                </a:moveTo>
                <a:lnTo>
                  <a:pt x="8443849" y="0"/>
                </a:lnTo>
                <a:lnTo>
                  <a:pt x="8443849" y="4089781"/>
                </a:lnTo>
                <a:lnTo>
                  <a:pt x="0" y="4089781"/>
                </a:lnTo>
                <a:lnTo>
                  <a:pt x="0" y="0"/>
                </a:lnTo>
                <a:close/>
              </a:path>
            </a:pathLst>
          </a:custGeom>
          <a:blipFill rotWithShape="1">
            <a:blip r:embed="rId3">
              <a:alphaModFix/>
            </a:blip>
            <a:stretch>
              <a:fillRect b="-53229" l="0" r="0" t="-5322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שטר 200 ישן" id="303" name="Google Shape;303;p34"/>
          <p:cNvSpPr/>
          <p:nvPr/>
        </p:nvSpPr>
        <p:spPr>
          <a:xfrm>
            <a:off x="1173316" y="4994262"/>
            <a:ext cx="4755495" cy="2065771"/>
          </a:xfrm>
          <a:custGeom>
            <a:rect b="b" l="l" r="r" t="t"/>
            <a:pathLst>
              <a:path extrusionOk="0" h="3559683" w="8194548">
                <a:moveTo>
                  <a:pt x="0" y="0"/>
                </a:moveTo>
                <a:lnTo>
                  <a:pt x="8194548" y="0"/>
                </a:lnTo>
                <a:lnTo>
                  <a:pt x="8194548" y="3559683"/>
                </a:lnTo>
                <a:lnTo>
                  <a:pt x="0" y="3559683"/>
                </a:lnTo>
                <a:lnTo>
                  <a:pt x="0" y="0"/>
                </a:lnTo>
                <a:close/>
              </a:path>
            </a:pathLst>
          </a:custGeom>
          <a:blipFill rotWithShape="1">
            <a:blip r:embed="rId4">
              <a:alphaModFix/>
            </a:blip>
            <a:stretch>
              <a:fillRect b="-7915" l="0" r="0" t="-791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שטר 500 ישן" id="304" name="Google Shape;304;p34"/>
          <p:cNvSpPr/>
          <p:nvPr/>
        </p:nvSpPr>
        <p:spPr>
          <a:xfrm>
            <a:off x="1173316" y="7638351"/>
            <a:ext cx="4755495" cy="2065771"/>
          </a:xfrm>
          <a:custGeom>
            <a:rect b="b" l="l" r="r" t="t"/>
            <a:pathLst>
              <a:path extrusionOk="0" h="3559683" w="8194548">
                <a:moveTo>
                  <a:pt x="0" y="0"/>
                </a:moveTo>
                <a:lnTo>
                  <a:pt x="8194548" y="0"/>
                </a:lnTo>
                <a:lnTo>
                  <a:pt x="8194548" y="3559683"/>
                </a:lnTo>
                <a:lnTo>
                  <a:pt x="0" y="3559683"/>
                </a:lnTo>
                <a:lnTo>
                  <a:pt x="0" y="0"/>
                </a:lnTo>
                <a:close/>
              </a:path>
            </a:pathLst>
          </a:custGeom>
          <a:blipFill rotWithShape="1">
            <a:blip r:embed="rId5">
              <a:alphaModFix/>
            </a:blip>
            <a:stretch>
              <a:fillRect b="-26119"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05" name="Google Shape;305;p34"/>
          <p:cNvSpPr txBox="1"/>
          <p:nvPr/>
        </p:nvSpPr>
        <p:spPr>
          <a:xfrm>
            <a:off x="6172200" y="1804326"/>
            <a:ext cx="11416149" cy="6674969"/>
          </a:xfrm>
          <a:prstGeom prst="rect">
            <a:avLst/>
          </a:prstGeom>
          <a:noFill/>
          <a:ln>
            <a:noFill/>
          </a:ln>
        </p:spPr>
        <p:txBody>
          <a:bodyPr anchorCtr="0" anchor="t" bIns="0" lIns="0" spcFirstLastPara="1" rIns="0" wrap="square" tIns="0">
            <a:spAutoFit/>
          </a:bodyPr>
          <a:lstStyle/>
          <a:p>
            <a:pPr indent="0" lvl="0" marL="0" marR="0" rtl="1" algn="just">
              <a:lnSpc>
                <a:spcPct val="250000"/>
              </a:lnSpc>
              <a:spcBef>
                <a:spcPts val="0"/>
              </a:spcBef>
              <a:spcAft>
                <a:spcPts val="0"/>
              </a:spcAft>
              <a:buNone/>
            </a:pPr>
            <a:r>
              <a:rPr b="1" lang="iw-IL" sz="5400">
                <a:solidFill>
                  <a:srgbClr val="000000"/>
                </a:solidFill>
                <a:latin typeface="Arial"/>
                <a:ea typeface="Arial"/>
                <a:cs typeface="Arial"/>
                <a:sym typeface="Arial"/>
              </a:rPr>
              <a:t>أ- </a:t>
            </a:r>
            <a:r>
              <a:rPr lang="iw-IL" sz="5400">
                <a:solidFill>
                  <a:srgbClr val="000000"/>
                </a:solidFill>
                <a:latin typeface="Calibri"/>
                <a:ea typeface="Calibri"/>
                <a:cs typeface="Calibri"/>
                <a:sym typeface="Calibri"/>
              </a:rPr>
              <a:t>راحيل الشاعرة، زلمان شازار، روتشيلد</a:t>
            </a:r>
            <a:br>
              <a:rPr lang="iw-IL" sz="5400">
                <a:solidFill>
                  <a:srgbClr val="000000"/>
                </a:solidFill>
                <a:latin typeface="Calibri"/>
                <a:ea typeface="Calibri"/>
                <a:cs typeface="Calibri"/>
                <a:sym typeface="Calibri"/>
              </a:rPr>
            </a:br>
            <a:r>
              <a:rPr lang="iw-IL" sz="5400">
                <a:solidFill>
                  <a:srgbClr val="000000"/>
                </a:solidFill>
                <a:latin typeface="Calibri"/>
                <a:ea typeface="Calibri"/>
                <a:cs typeface="Calibri"/>
                <a:sym typeface="Calibri"/>
              </a:rPr>
              <a:t>ب. شازار الشاعرة، راشيل سيلا، روتشيلد</a:t>
            </a:r>
            <a:br>
              <a:rPr lang="iw-IL" sz="5400">
                <a:solidFill>
                  <a:srgbClr val="000000"/>
                </a:solidFill>
                <a:latin typeface="Calibri"/>
                <a:ea typeface="Calibri"/>
                <a:cs typeface="Calibri"/>
                <a:sym typeface="Calibri"/>
              </a:rPr>
            </a:br>
            <a:r>
              <a:rPr lang="iw-IL" sz="5400">
                <a:solidFill>
                  <a:srgbClr val="000000"/>
                </a:solidFill>
                <a:latin typeface="Calibri"/>
                <a:ea typeface="Calibri"/>
                <a:cs typeface="Calibri"/>
                <a:sym typeface="Calibri"/>
              </a:rPr>
              <a:t>ج- سي. جولدا مير، أبا إيفن، يهودا أميخاي</a:t>
            </a:r>
            <a:br>
              <a:rPr lang="iw-IL" sz="5400">
                <a:solidFill>
                  <a:srgbClr val="000000"/>
                </a:solidFill>
                <a:latin typeface="Calibri"/>
                <a:ea typeface="Calibri"/>
                <a:cs typeface="Calibri"/>
                <a:sym typeface="Calibri"/>
              </a:rPr>
            </a:br>
            <a:r>
              <a:rPr lang="iw-IL" sz="5400">
                <a:solidFill>
                  <a:srgbClr val="000000"/>
                </a:solidFill>
                <a:latin typeface="Calibri"/>
                <a:ea typeface="Calibri"/>
                <a:cs typeface="Calibri"/>
                <a:sym typeface="Calibri"/>
              </a:rPr>
              <a:t>د. مارغاليت تساناني، شلومو أرتزي، شلومي شابات</a:t>
            </a:r>
            <a:endParaRPr sz="5400">
              <a:solidFill>
                <a:srgbClr val="000000"/>
              </a:solidFill>
              <a:latin typeface="Calibri"/>
              <a:ea typeface="Calibri"/>
              <a:cs typeface="Calibri"/>
              <a:sym typeface="Calibri"/>
            </a:endParaRPr>
          </a:p>
        </p:txBody>
      </p:sp>
      <p:sp>
        <p:nvSpPr>
          <p:cNvPr descr="התשובה היא א" id="306" name="Google Shape;306;p34"/>
          <p:cNvSpPr/>
          <p:nvPr/>
        </p:nvSpPr>
        <p:spPr>
          <a:xfrm>
            <a:off x="7641809" y="2141937"/>
            <a:ext cx="10401551" cy="1806417"/>
          </a:xfrm>
          <a:custGeom>
            <a:rect b="b" l="l" r="r" t="t"/>
            <a:pathLst>
              <a:path extrusionOk="0" h="2408555" w="13868735">
                <a:moveTo>
                  <a:pt x="84566" y="0"/>
                </a:moveTo>
                <a:lnTo>
                  <a:pt x="13784193" y="0"/>
                </a:lnTo>
                <a:cubicBezTo>
                  <a:pt x="13830987" y="0"/>
                  <a:pt x="13868735" y="25527"/>
                  <a:pt x="13868735" y="57150"/>
                </a:cubicBezTo>
                <a:lnTo>
                  <a:pt x="13868735" y="2351405"/>
                </a:lnTo>
                <a:cubicBezTo>
                  <a:pt x="13868735" y="2383028"/>
                  <a:pt x="13830987" y="2408555"/>
                  <a:pt x="13784193" y="2408555"/>
                </a:cubicBezTo>
                <a:lnTo>
                  <a:pt x="84566" y="2408555"/>
                </a:lnTo>
                <a:cubicBezTo>
                  <a:pt x="37773" y="2408555"/>
                  <a:pt x="0" y="2383028"/>
                  <a:pt x="0" y="2351405"/>
                </a:cubicBezTo>
                <a:lnTo>
                  <a:pt x="0" y="57150"/>
                </a:lnTo>
                <a:cubicBezTo>
                  <a:pt x="0" y="25527"/>
                  <a:pt x="37773" y="0"/>
                  <a:pt x="84566" y="0"/>
                </a:cubicBezTo>
                <a:moveTo>
                  <a:pt x="84566" y="114300"/>
                </a:moveTo>
                <a:lnTo>
                  <a:pt x="84566" y="57150"/>
                </a:lnTo>
                <a:lnTo>
                  <a:pt x="169131" y="57150"/>
                </a:lnTo>
                <a:lnTo>
                  <a:pt x="169131" y="2351405"/>
                </a:lnTo>
                <a:lnTo>
                  <a:pt x="84566" y="2351405"/>
                </a:lnTo>
                <a:lnTo>
                  <a:pt x="84566" y="2294255"/>
                </a:lnTo>
                <a:lnTo>
                  <a:pt x="13784193" y="2294255"/>
                </a:lnTo>
                <a:lnTo>
                  <a:pt x="13784193" y="2351405"/>
                </a:lnTo>
                <a:lnTo>
                  <a:pt x="13699627" y="2351405"/>
                </a:lnTo>
                <a:lnTo>
                  <a:pt x="13699627" y="57150"/>
                </a:lnTo>
                <a:lnTo>
                  <a:pt x="13784193" y="57150"/>
                </a:lnTo>
                <a:lnTo>
                  <a:pt x="13784193" y="114300"/>
                </a:lnTo>
                <a:lnTo>
                  <a:pt x="84566" y="1143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5"/>
          <p:cNvSpPr txBox="1"/>
          <p:nvPr>
            <p:ph idx="4294967295" type="title"/>
          </p:nvPr>
        </p:nvSpPr>
        <p:spPr>
          <a:xfrm>
            <a:off x="1331966" y="147952"/>
            <a:ext cx="14930285" cy="1246175"/>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لماذا اللون أحمر؟</a:t>
            </a:r>
            <a:endParaRPr b="1" i="0" sz="4800" u="none" cap="none" strike="noStrike">
              <a:solidFill>
                <a:srgbClr val="C00000"/>
              </a:solidFill>
            </a:endParaRPr>
          </a:p>
        </p:txBody>
      </p:sp>
      <p:sp>
        <p:nvSpPr>
          <p:cNvPr id="312" name="Google Shape;312;p35"/>
          <p:cNvSpPr txBox="1"/>
          <p:nvPr/>
        </p:nvSpPr>
        <p:spPr>
          <a:xfrm>
            <a:off x="7803177" y="2204889"/>
            <a:ext cx="9658950" cy="1975477"/>
          </a:xfrm>
          <a:prstGeom prst="rect">
            <a:avLst/>
          </a:prstGeom>
          <a:noFill/>
          <a:ln>
            <a:noFill/>
          </a:ln>
        </p:spPr>
        <p:txBody>
          <a:bodyPr anchorCtr="0" anchor="t" bIns="0" lIns="0" spcFirstLastPara="1" rIns="0" wrap="square" tIns="0">
            <a:spAutoFit/>
          </a:bodyPr>
          <a:lstStyle/>
          <a:p>
            <a:pPr indent="0" lvl="0" marL="0" marR="0" rtl="0" algn="r">
              <a:lnSpc>
                <a:spcPct val="168750"/>
              </a:lnSpc>
              <a:spcBef>
                <a:spcPts val="0"/>
              </a:spcBef>
              <a:spcAft>
                <a:spcPts val="0"/>
              </a:spcAft>
              <a:buNone/>
            </a:pPr>
            <a:r>
              <a:rPr lang="iw-IL" sz="4800">
                <a:solidFill>
                  <a:schemeClr val="dk1"/>
                </a:solidFill>
                <a:latin typeface="Calibri"/>
                <a:ea typeface="Calibri"/>
                <a:cs typeface="Calibri"/>
                <a:sym typeface="Calibri"/>
              </a:rPr>
              <a:t>هناك من يدّعي أن راحيل وزلمان شازار كانت بينهما علاقة عاطفية.</a:t>
            </a:r>
            <a:endParaRPr sz="4500">
              <a:solidFill>
                <a:srgbClr val="000000"/>
              </a:solidFill>
              <a:latin typeface="Calibri"/>
              <a:ea typeface="Calibri"/>
              <a:cs typeface="Calibri"/>
              <a:sym typeface="Calibri"/>
            </a:endParaRPr>
          </a:p>
        </p:txBody>
      </p:sp>
      <p:sp>
        <p:nvSpPr>
          <p:cNvPr id="313" name="Google Shape;313;p35"/>
          <p:cNvSpPr/>
          <p:nvPr/>
        </p:nvSpPr>
        <p:spPr>
          <a:xfrm>
            <a:off x="1173316" y="4994262"/>
            <a:ext cx="4755495" cy="2065771"/>
          </a:xfrm>
          <a:custGeom>
            <a:rect b="b" l="l" r="r" t="t"/>
            <a:pathLst>
              <a:path extrusionOk="0" h="3559683" w="8194548">
                <a:moveTo>
                  <a:pt x="0" y="0"/>
                </a:moveTo>
                <a:lnTo>
                  <a:pt x="8194548" y="0"/>
                </a:lnTo>
                <a:lnTo>
                  <a:pt x="8194548" y="3559683"/>
                </a:lnTo>
                <a:lnTo>
                  <a:pt x="0" y="3559683"/>
                </a:lnTo>
                <a:lnTo>
                  <a:pt x="0" y="0"/>
                </a:lnTo>
                <a:close/>
              </a:path>
            </a:pathLst>
          </a:custGeom>
          <a:blipFill rotWithShape="1">
            <a:blip r:embed="rId3">
              <a:alphaModFix/>
            </a:blip>
            <a:stretch>
              <a:fillRect b="-7915" l="0" r="0" t="-791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14" name="Google Shape;314;p35"/>
          <p:cNvSpPr/>
          <p:nvPr/>
        </p:nvSpPr>
        <p:spPr>
          <a:xfrm>
            <a:off x="1028700" y="2403467"/>
            <a:ext cx="4900171" cy="2373399"/>
          </a:xfrm>
          <a:custGeom>
            <a:rect b="b" l="l" r="r" t="t"/>
            <a:pathLst>
              <a:path extrusionOk="0" h="4089781" w="8443849">
                <a:moveTo>
                  <a:pt x="0" y="0"/>
                </a:moveTo>
                <a:lnTo>
                  <a:pt x="8443849" y="0"/>
                </a:lnTo>
                <a:lnTo>
                  <a:pt x="8443849" y="4089781"/>
                </a:lnTo>
                <a:lnTo>
                  <a:pt x="0" y="4089781"/>
                </a:lnTo>
                <a:lnTo>
                  <a:pt x="0" y="0"/>
                </a:lnTo>
                <a:close/>
              </a:path>
            </a:pathLst>
          </a:custGeom>
          <a:blipFill rotWithShape="1">
            <a:blip r:embed="rId4">
              <a:alphaModFix/>
            </a:blip>
            <a:stretch>
              <a:fillRect b="-53229" l="0" r="0" t="-5322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שטר חמש מאות שקלים | מרכז שנקר לתיעוד ...‬‎" id="315" name="Google Shape;315;p35"/>
          <p:cNvSpPr/>
          <p:nvPr/>
        </p:nvSpPr>
        <p:spPr>
          <a:xfrm>
            <a:off x="1173316" y="7638351"/>
            <a:ext cx="4755495" cy="2065771"/>
          </a:xfrm>
          <a:custGeom>
            <a:rect b="b" l="l" r="r" t="t"/>
            <a:pathLst>
              <a:path extrusionOk="0" h="3559683" w="8194548">
                <a:moveTo>
                  <a:pt x="0" y="0"/>
                </a:moveTo>
                <a:lnTo>
                  <a:pt x="8194548" y="0"/>
                </a:lnTo>
                <a:lnTo>
                  <a:pt x="8194548" y="3559683"/>
                </a:lnTo>
                <a:lnTo>
                  <a:pt x="0" y="3559683"/>
                </a:lnTo>
                <a:lnTo>
                  <a:pt x="0" y="0"/>
                </a:lnTo>
                <a:close/>
              </a:path>
            </a:pathLst>
          </a:custGeom>
          <a:blipFill rotWithShape="1">
            <a:blip r:embed="rId5">
              <a:alphaModFix/>
            </a:blip>
            <a:stretch>
              <a:fillRect b="-26119"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36"/>
          <p:cNvSpPr txBox="1"/>
          <p:nvPr>
            <p:ph idx="4294967295" type="title"/>
          </p:nvPr>
        </p:nvSpPr>
        <p:spPr>
          <a:xfrm>
            <a:off x="1331966" y="147952"/>
            <a:ext cx="14930285" cy="1246175"/>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من يظهر في الأوراق النقدية التالية؟</a:t>
            </a:r>
            <a:endParaRPr b="1" i="0" sz="4800" u="none" cap="none" strike="noStrike">
              <a:solidFill>
                <a:srgbClr val="C00000"/>
              </a:solidFill>
            </a:endParaRPr>
          </a:p>
        </p:txBody>
      </p:sp>
      <p:sp>
        <p:nvSpPr>
          <p:cNvPr descr="שטר אלף ישן" id="321" name="Google Shape;321;p36"/>
          <p:cNvSpPr/>
          <p:nvPr/>
        </p:nvSpPr>
        <p:spPr>
          <a:xfrm>
            <a:off x="611429" y="2351686"/>
            <a:ext cx="5957109" cy="3283247"/>
          </a:xfrm>
          <a:custGeom>
            <a:rect b="b" l="l" r="r" t="t"/>
            <a:pathLst>
              <a:path extrusionOk="0" h="5150358" w="9344787">
                <a:moveTo>
                  <a:pt x="0" y="0"/>
                </a:moveTo>
                <a:lnTo>
                  <a:pt x="9344787" y="0"/>
                </a:lnTo>
                <a:lnTo>
                  <a:pt x="9344787" y="5150358"/>
                </a:lnTo>
                <a:lnTo>
                  <a:pt x="0" y="5150358"/>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שטר 50 חדש" id="322" name="Google Shape;322;p36"/>
          <p:cNvSpPr/>
          <p:nvPr/>
        </p:nvSpPr>
        <p:spPr>
          <a:xfrm>
            <a:off x="611429" y="6154833"/>
            <a:ext cx="6403441" cy="3283247"/>
          </a:xfrm>
          <a:custGeom>
            <a:rect b="b" l="l" r="r" t="t"/>
            <a:pathLst>
              <a:path extrusionOk="0" h="5150358" w="10044938">
                <a:moveTo>
                  <a:pt x="0" y="0"/>
                </a:moveTo>
                <a:lnTo>
                  <a:pt x="10044938" y="0"/>
                </a:lnTo>
                <a:lnTo>
                  <a:pt x="10044938" y="5150358"/>
                </a:lnTo>
                <a:lnTo>
                  <a:pt x="0" y="515035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23" name="Google Shape;323;p36"/>
          <p:cNvSpPr txBox="1"/>
          <p:nvPr/>
        </p:nvSpPr>
        <p:spPr>
          <a:xfrm>
            <a:off x="9144000" y="1804326"/>
            <a:ext cx="8444349" cy="6669583"/>
          </a:xfrm>
          <a:prstGeom prst="rect">
            <a:avLst/>
          </a:prstGeom>
          <a:noFill/>
          <a:ln>
            <a:noFill/>
          </a:ln>
        </p:spPr>
        <p:txBody>
          <a:bodyPr anchorCtr="0" anchor="t" bIns="0" lIns="0" spcFirstLastPara="1" rIns="0" wrap="square" tIns="0">
            <a:spAutoFit/>
          </a:bodyPr>
          <a:lstStyle/>
          <a:p>
            <a:pPr indent="0" lvl="0" marL="0" marR="0" rtl="1" algn="just">
              <a:lnSpc>
                <a:spcPct val="250000"/>
              </a:lnSpc>
              <a:spcBef>
                <a:spcPts val="0"/>
              </a:spcBef>
              <a:spcAft>
                <a:spcPts val="0"/>
              </a:spcAft>
              <a:buNone/>
            </a:pPr>
            <a:r>
              <a:rPr b="1" lang="iw-IL" sz="5400">
                <a:solidFill>
                  <a:srgbClr val="000000"/>
                </a:solidFill>
                <a:latin typeface="Arial"/>
                <a:ea typeface="Arial"/>
                <a:cs typeface="Arial"/>
                <a:sym typeface="Arial"/>
              </a:rPr>
              <a:t>أ. </a:t>
            </a:r>
            <a:r>
              <a:rPr lang="iw-IL" sz="5400">
                <a:solidFill>
                  <a:srgbClr val="000000"/>
                </a:solidFill>
                <a:latin typeface="Calibri"/>
                <a:ea typeface="Calibri"/>
                <a:cs typeface="Calibri"/>
                <a:sym typeface="Calibri"/>
              </a:rPr>
              <a:t>زلمان شازار، روتشيلد</a:t>
            </a:r>
            <a:endParaRPr sz="5400">
              <a:solidFill>
                <a:srgbClr val="000000"/>
              </a:solidFill>
              <a:latin typeface="Calibri"/>
              <a:ea typeface="Calibri"/>
              <a:cs typeface="Calibri"/>
              <a:sym typeface="Calibri"/>
            </a:endParaRPr>
          </a:p>
          <a:p>
            <a:pPr indent="0" lvl="0" marL="0" marR="0" rtl="1" algn="r">
              <a:lnSpc>
                <a:spcPct val="250000"/>
              </a:lnSpc>
              <a:spcBef>
                <a:spcPts val="0"/>
              </a:spcBef>
              <a:spcAft>
                <a:spcPts val="0"/>
              </a:spcAft>
              <a:buNone/>
            </a:pPr>
            <a:r>
              <a:rPr b="1" lang="iw-IL" sz="5400">
                <a:solidFill>
                  <a:srgbClr val="000000"/>
                </a:solidFill>
                <a:latin typeface="Arial"/>
                <a:ea typeface="Arial"/>
                <a:cs typeface="Arial"/>
                <a:sym typeface="Arial"/>
              </a:rPr>
              <a:t>ب. </a:t>
            </a:r>
            <a:r>
              <a:rPr lang="iw-IL" sz="5400">
                <a:solidFill>
                  <a:schemeClr val="dk1"/>
                </a:solidFill>
                <a:latin typeface="Calibri"/>
                <a:ea typeface="Calibri"/>
                <a:cs typeface="Calibri"/>
                <a:sym typeface="Calibri"/>
              </a:rPr>
              <a:t>موسى بن ميمون </a:t>
            </a:r>
            <a:endParaRPr/>
          </a:p>
          <a:p>
            <a:pPr indent="0" lvl="0" marL="0" marR="0" rtl="1" algn="r">
              <a:lnSpc>
                <a:spcPct val="250000"/>
              </a:lnSpc>
              <a:spcBef>
                <a:spcPts val="0"/>
              </a:spcBef>
              <a:spcAft>
                <a:spcPts val="0"/>
              </a:spcAft>
              <a:buNone/>
            </a:pPr>
            <a:r>
              <a:rPr b="1" lang="iw-IL" sz="5400">
                <a:solidFill>
                  <a:srgbClr val="000000"/>
                </a:solidFill>
                <a:latin typeface="Arial"/>
                <a:ea typeface="Arial"/>
                <a:cs typeface="Arial"/>
                <a:sym typeface="Arial"/>
              </a:rPr>
              <a:t>ج.</a:t>
            </a:r>
            <a:r>
              <a:rPr lang="iw-IL" sz="5400">
                <a:solidFill>
                  <a:srgbClr val="000000"/>
                </a:solidFill>
                <a:latin typeface="Calibri"/>
                <a:ea typeface="Calibri"/>
                <a:cs typeface="Calibri"/>
                <a:sym typeface="Calibri"/>
              </a:rPr>
              <a:t> أبا إيبان، يهودا أميخاي</a:t>
            </a:r>
            <a:endParaRPr sz="5400">
              <a:solidFill>
                <a:srgbClr val="000000"/>
              </a:solidFill>
              <a:latin typeface="Calibri"/>
              <a:ea typeface="Calibri"/>
              <a:cs typeface="Calibri"/>
              <a:sym typeface="Calibri"/>
            </a:endParaRPr>
          </a:p>
          <a:p>
            <a:pPr indent="0" lvl="0" marL="0" marR="0" rtl="1" algn="just">
              <a:lnSpc>
                <a:spcPct val="250000"/>
              </a:lnSpc>
              <a:spcBef>
                <a:spcPts val="0"/>
              </a:spcBef>
              <a:spcAft>
                <a:spcPts val="0"/>
              </a:spcAft>
              <a:buNone/>
            </a:pPr>
            <a:r>
              <a:rPr b="1" lang="iw-IL" sz="5400">
                <a:solidFill>
                  <a:srgbClr val="000000"/>
                </a:solidFill>
                <a:latin typeface="Arial"/>
                <a:ea typeface="Arial"/>
                <a:cs typeface="Arial"/>
                <a:sym typeface="Arial"/>
              </a:rPr>
              <a:t>د.</a:t>
            </a:r>
            <a:r>
              <a:rPr lang="iw-IL" sz="5400">
                <a:solidFill>
                  <a:srgbClr val="000000"/>
                </a:solidFill>
                <a:latin typeface="Calibri"/>
                <a:ea typeface="Calibri"/>
                <a:cs typeface="Calibri"/>
                <a:sym typeface="Calibri"/>
              </a:rPr>
              <a:t> </a:t>
            </a:r>
            <a:r>
              <a:rPr lang="iw-IL" sz="5400">
                <a:solidFill>
                  <a:schemeClr val="dk1"/>
                </a:solidFill>
                <a:latin typeface="Calibri"/>
                <a:ea typeface="Calibri"/>
                <a:cs typeface="Calibri"/>
                <a:sym typeface="Calibri"/>
              </a:rPr>
              <a:t>موشيه بن نحمان</a:t>
            </a:r>
            <a:endParaRPr sz="5400">
              <a:solidFill>
                <a:srgbClr val="000000"/>
              </a:solidFill>
              <a:latin typeface="Calibri"/>
              <a:ea typeface="Calibri"/>
              <a:cs typeface="Calibri"/>
              <a:sym typeface="Calibri"/>
            </a:endParaRPr>
          </a:p>
        </p:txBody>
      </p:sp>
      <p:sp>
        <p:nvSpPr>
          <p:cNvPr descr="התשובה היא ב" id="324" name="Google Shape;324;p36"/>
          <p:cNvSpPr/>
          <p:nvPr/>
        </p:nvSpPr>
        <p:spPr>
          <a:xfrm>
            <a:off x="7620000" y="3771744"/>
            <a:ext cx="10401551" cy="1806417"/>
          </a:xfrm>
          <a:custGeom>
            <a:rect b="b" l="l" r="r" t="t"/>
            <a:pathLst>
              <a:path extrusionOk="0" h="2408555" w="13868735">
                <a:moveTo>
                  <a:pt x="84566" y="0"/>
                </a:moveTo>
                <a:lnTo>
                  <a:pt x="13784193" y="0"/>
                </a:lnTo>
                <a:cubicBezTo>
                  <a:pt x="13830987" y="0"/>
                  <a:pt x="13868735" y="25527"/>
                  <a:pt x="13868735" y="57150"/>
                </a:cubicBezTo>
                <a:lnTo>
                  <a:pt x="13868735" y="2351405"/>
                </a:lnTo>
                <a:cubicBezTo>
                  <a:pt x="13868735" y="2383028"/>
                  <a:pt x="13830987" y="2408555"/>
                  <a:pt x="13784193" y="2408555"/>
                </a:cubicBezTo>
                <a:lnTo>
                  <a:pt x="84566" y="2408555"/>
                </a:lnTo>
                <a:cubicBezTo>
                  <a:pt x="37773" y="2408555"/>
                  <a:pt x="0" y="2383028"/>
                  <a:pt x="0" y="2351405"/>
                </a:cubicBezTo>
                <a:lnTo>
                  <a:pt x="0" y="57150"/>
                </a:lnTo>
                <a:cubicBezTo>
                  <a:pt x="0" y="25527"/>
                  <a:pt x="37773" y="0"/>
                  <a:pt x="84566" y="0"/>
                </a:cubicBezTo>
                <a:moveTo>
                  <a:pt x="84566" y="114300"/>
                </a:moveTo>
                <a:lnTo>
                  <a:pt x="84566" y="57150"/>
                </a:lnTo>
                <a:lnTo>
                  <a:pt x="169131" y="57150"/>
                </a:lnTo>
                <a:lnTo>
                  <a:pt x="169131" y="2351405"/>
                </a:lnTo>
                <a:lnTo>
                  <a:pt x="84566" y="2351405"/>
                </a:lnTo>
                <a:lnTo>
                  <a:pt x="84566" y="2294255"/>
                </a:lnTo>
                <a:lnTo>
                  <a:pt x="13784193" y="2294255"/>
                </a:lnTo>
                <a:lnTo>
                  <a:pt x="13784193" y="2351405"/>
                </a:lnTo>
                <a:lnTo>
                  <a:pt x="13699627" y="2351405"/>
                </a:lnTo>
                <a:lnTo>
                  <a:pt x="13699627" y="57150"/>
                </a:lnTo>
                <a:lnTo>
                  <a:pt x="13784193" y="57150"/>
                </a:lnTo>
                <a:lnTo>
                  <a:pt x="13784193" y="114300"/>
                </a:lnTo>
                <a:lnTo>
                  <a:pt x="84566" y="1143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37"/>
          <p:cNvSpPr txBox="1"/>
          <p:nvPr>
            <p:ph idx="4294967295" type="title"/>
          </p:nvPr>
        </p:nvSpPr>
        <p:spPr>
          <a:xfrm>
            <a:off x="1331966" y="147952"/>
            <a:ext cx="14930285" cy="1246175"/>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لماذا اللون أخضر؟</a:t>
            </a:r>
            <a:endParaRPr b="1" i="0" sz="4800" u="none" cap="none" strike="noStrike">
              <a:solidFill>
                <a:srgbClr val="C00000"/>
              </a:solidFill>
            </a:endParaRPr>
          </a:p>
        </p:txBody>
      </p:sp>
      <p:sp>
        <p:nvSpPr>
          <p:cNvPr id="330" name="Google Shape;330;p37"/>
          <p:cNvSpPr txBox="1"/>
          <p:nvPr/>
        </p:nvSpPr>
        <p:spPr>
          <a:xfrm>
            <a:off x="7889723" y="2507532"/>
            <a:ext cx="9658950" cy="2371611"/>
          </a:xfrm>
          <a:prstGeom prst="rect">
            <a:avLst/>
          </a:prstGeom>
          <a:noFill/>
          <a:ln>
            <a:noFill/>
          </a:ln>
        </p:spPr>
        <p:txBody>
          <a:bodyPr anchorCtr="0" anchor="t" bIns="0" lIns="0" spcFirstLastPara="1" rIns="0" wrap="square" tIns="0">
            <a:spAutoFit/>
          </a:bodyPr>
          <a:lstStyle/>
          <a:p>
            <a:pPr indent="0" lvl="0" marL="0" marR="0" rtl="0" algn="r">
              <a:lnSpc>
                <a:spcPct val="131229"/>
              </a:lnSpc>
              <a:spcBef>
                <a:spcPts val="0"/>
              </a:spcBef>
              <a:spcAft>
                <a:spcPts val="0"/>
              </a:spcAft>
              <a:buNone/>
            </a:pPr>
            <a:r>
              <a:rPr lang="iw-IL" sz="4800">
                <a:solidFill>
                  <a:schemeClr val="dk1"/>
                </a:solidFill>
                <a:latin typeface="Calibri"/>
                <a:ea typeface="Calibri"/>
                <a:cs typeface="Calibri"/>
                <a:sym typeface="Calibri"/>
              </a:rPr>
              <a:t>موسى بن ميمون (الرمبام) وشاؤول تشرنيخوفسكي – طبيبان.</a:t>
            </a:r>
            <a:br>
              <a:rPr lang="iw-IL" sz="4800">
                <a:solidFill>
                  <a:schemeClr val="dk1"/>
                </a:solidFill>
                <a:latin typeface="Calibri"/>
                <a:ea typeface="Calibri"/>
                <a:cs typeface="Calibri"/>
                <a:sym typeface="Calibri"/>
              </a:rPr>
            </a:br>
            <a:r>
              <a:rPr lang="iw-IL" sz="4800">
                <a:solidFill>
                  <a:schemeClr val="dk1"/>
                </a:solidFill>
                <a:latin typeface="Calibri"/>
                <a:ea typeface="Calibri"/>
                <a:cs typeface="Calibri"/>
                <a:sym typeface="Calibri"/>
              </a:rPr>
              <a:t>النباتات الطبية لونها أخضر.</a:t>
            </a:r>
            <a:r>
              <a:rPr lang="iw-IL" sz="4500">
                <a:solidFill>
                  <a:srgbClr val="000000"/>
                </a:solidFill>
                <a:latin typeface="Calibri"/>
                <a:ea typeface="Calibri"/>
                <a:cs typeface="Calibri"/>
                <a:sym typeface="Calibri"/>
              </a:rPr>
              <a:t>)</a:t>
            </a:r>
            <a:endParaRPr/>
          </a:p>
        </p:txBody>
      </p:sp>
      <p:sp>
        <p:nvSpPr>
          <p:cNvPr descr="‫שטרות עם טעויות - חגיגה לאספנים - banknote‬‎" id="331" name="Google Shape;331;p37"/>
          <p:cNvSpPr/>
          <p:nvPr/>
        </p:nvSpPr>
        <p:spPr>
          <a:xfrm>
            <a:off x="611429" y="2351686"/>
            <a:ext cx="5957109" cy="3283247"/>
          </a:xfrm>
          <a:custGeom>
            <a:rect b="b" l="l" r="r" t="t"/>
            <a:pathLst>
              <a:path extrusionOk="0" h="5150358" w="9344787">
                <a:moveTo>
                  <a:pt x="0" y="0"/>
                </a:moveTo>
                <a:lnTo>
                  <a:pt x="9344787" y="0"/>
                </a:lnTo>
                <a:lnTo>
                  <a:pt x="9344787" y="5150358"/>
                </a:lnTo>
                <a:lnTo>
                  <a:pt x="0" y="5150358"/>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הכירו: השטר החדש של 50 שקל‬‎" id="332" name="Google Shape;332;p37"/>
          <p:cNvSpPr/>
          <p:nvPr/>
        </p:nvSpPr>
        <p:spPr>
          <a:xfrm>
            <a:off x="611429" y="6154833"/>
            <a:ext cx="6403441" cy="3283247"/>
          </a:xfrm>
          <a:custGeom>
            <a:rect b="b" l="l" r="r" t="t"/>
            <a:pathLst>
              <a:path extrusionOk="0" h="5150358" w="10044938">
                <a:moveTo>
                  <a:pt x="0" y="0"/>
                </a:moveTo>
                <a:lnTo>
                  <a:pt x="10044938" y="0"/>
                </a:lnTo>
                <a:lnTo>
                  <a:pt x="10044938" y="5150358"/>
                </a:lnTo>
                <a:lnTo>
                  <a:pt x="0" y="5150358"/>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38"/>
          <p:cNvSpPr txBox="1"/>
          <p:nvPr>
            <p:ph idx="4294967295" type="title"/>
          </p:nvPr>
        </p:nvSpPr>
        <p:spPr>
          <a:xfrm>
            <a:off x="1331966" y="147952"/>
            <a:ext cx="14930285" cy="1246175"/>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من يظهر في الأوراق النقدية التالية؟</a:t>
            </a:r>
            <a:endParaRPr b="1" i="0" sz="4800" u="none" cap="none" strike="noStrike">
              <a:solidFill>
                <a:srgbClr val="C00000"/>
              </a:solidFill>
            </a:endParaRPr>
          </a:p>
        </p:txBody>
      </p:sp>
      <p:sp>
        <p:nvSpPr>
          <p:cNvPr descr="שטר של 10 אלף ישן" id="338" name="Google Shape;338;p38"/>
          <p:cNvSpPr/>
          <p:nvPr/>
        </p:nvSpPr>
        <p:spPr>
          <a:xfrm>
            <a:off x="1028700" y="2307749"/>
            <a:ext cx="4419054" cy="2443686"/>
          </a:xfrm>
          <a:custGeom>
            <a:rect b="b" l="l" r="r" t="t"/>
            <a:pathLst>
              <a:path extrusionOk="0" h="4206748" w="7607300">
                <a:moveTo>
                  <a:pt x="0" y="0"/>
                </a:moveTo>
                <a:lnTo>
                  <a:pt x="7607300" y="0"/>
                </a:lnTo>
                <a:lnTo>
                  <a:pt x="7607300" y="4206748"/>
                </a:lnTo>
                <a:lnTo>
                  <a:pt x="0" y="4206748"/>
                </a:lnTo>
                <a:lnTo>
                  <a:pt x="0" y="0"/>
                </a:lnTo>
                <a:close/>
              </a:path>
            </a:pathLst>
          </a:custGeom>
          <a:blipFill rotWithShape="1">
            <a:blip r:embed="rId3">
              <a:alphaModFix/>
            </a:blip>
            <a:stretch>
              <a:fillRect b="1"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שטר של 50 ישן" id="339" name="Google Shape;339;p38"/>
          <p:cNvSpPr/>
          <p:nvPr/>
        </p:nvSpPr>
        <p:spPr>
          <a:xfrm>
            <a:off x="1028700" y="4989437"/>
            <a:ext cx="4419054" cy="2175960"/>
          </a:xfrm>
          <a:custGeom>
            <a:rect b="b" l="l" r="r" t="t"/>
            <a:pathLst>
              <a:path extrusionOk="0" h="3745865" w="7607300">
                <a:moveTo>
                  <a:pt x="0" y="0"/>
                </a:moveTo>
                <a:lnTo>
                  <a:pt x="7607300" y="0"/>
                </a:lnTo>
                <a:lnTo>
                  <a:pt x="7607300" y="3745865"/>
                </a:lnTo>
                <a:lnTo>
                  <a:pt x="0" y="3745865"/>
                </a:lnTo>
                <a:lnTo>
                  <a:pt x="0" y="0"/>
                </a:lnTo>
                <a:close/>
              </a:path>
            </a:pathLst>
          </a:custGeom>
          <a:blipFill rotWithShape="1">
            <a:blip r:embed="rId4">
              <a:alphaModFix/>
            </a:blip>
            <a:stretch>
              <a:fillRect b="-13727"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שטר של 100 חדש" id="340" name="Google Shape;340;p38"/>
          <p:cNvSpPr/>
          <p:nvPr/>
        </p:nvSpPr>
        <p:spPr>
          <a:xfrm>
            <a:off x="1028700" y="7579143"/>
            <a:ext cx="4419054" cy="2124687"/>
          </a:xfrm>
          <a:custGeom>
            <a:rect b="b" l="l" r="r" t="t"/>
            <a:pathLst>
              <a:path extrusionOk="0" h="3657600" w="7607300">
                <a:moveTo>
                  <a:pt x="0" y="0"/>
                </a:moveTo>
                <a:lnTo>
                  <a:pt x="7607300" y="0"/>
                </a:lnTo>
                <a:lnTo>
                  <a:pt x="7607300" y="3657600"/>
                </a:lnTo>
                <a:lnTo>
                  <a:pt x="0" y="3657600"/>
                </a:lnTo>
                <a:lnTo>
                  <a:pt x="0" y="0"/>
                </a:lnTo>
                <a:close/>
              </a:path>
            </a:pathLst>
          </a:custGeom>
          <a:blipFill rotWithShape="1">
            <a:blip r:embed="rId5">
              <a:alphaModFix/>
            </a:blip>
            <a:stretch>
              <a:fillRect b="-31944" l="-15381" r="-20073" t="-2582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41" name="Google Shape;341;p38"/>
          <p:cNvSpPr txBox="1"/>
          <p:nvPr/>
        </p:nvSpPr>
        <p:spPr>
          <a:xfrm>
            <a:off x="6881654" y="1804326"/>
            <a:ext cx="10706695" cy="6757035"/>
          </a:xfrm>
          <a:prstGeom prst="rect">
            <a:avLst/>
          </a:prstGeom>
          <a:noFill/>
          <a:ln>
            <a:noFill/>
          </a:ln>
        </p:spPr>
        <p:txBody>
          <a:bodyPr anchorCtr="0" anchor="t" bIns="0" lIns="0" spcFirstLastPara="1" rIns="0" wrap="square" tIns="0">
            <a:spAutoFit/>
          </a:bodyPr>
          <a:lstStyle/>
          <a:p>
            <a:pPr indent="0" lvl="0" marL="0" marR="0" rtl="1" algn="just">
              <a:lnSpc>
                <a:spcPct val="250000"/>
              </a:lnSpc>
              <a:spcBef>
                <a:spcPts val="0"/>
              </a:spcBef>
              <a:spcAft>
                <a:spcPts val="0"/>
              </a:spcAft>
              <a:buNone/>
            </a:pPr>
            <a:r>
              <a:rPr b="1" lang="iw-IL" sz="5400">
                <a:solidFill>
                  <a:srgbClr val="000000"/>
                </a:solidFill>
                <a:latin typeface="Arial"/>
                <a:ea typeface="Arial"/>
                <a:cs typeface="Arial"/>
                <a:sym typeface="Arial"/>
              </a:rPr>
              <a:t>أ. </a:t>
            </a:r>
            <a:r>
              <a:rPr lang="iw-IL" sz="5400">
                <a:solidFill>
                  <a:srgbClr val="000000"/>
                </a:solidFill>
                <a:latin typeface="Calibri"/>
                <a:ea typeface="Calibri"/>
                <a:cs typeface="Calibri"/>
                <a:sym typeface="Calibri"/>
              </a:rPr>
              <a:t>راشيل الشاعرة، موشيه شاريت، ليا غولدبرغ</a:t>
            </a:r>
            <a:endParaRPr sz="5400">
              <a:solidFill>
                <a:srgbClr val="000000"/>
              </a:solidFill>
              <a:latin typeface="Calibri"/>
              <a:ea typeface="Calibri"/>
              <a:cs typeface="Calibri"/>
              <a:sym typeface="Calibri"/>
            </a:endParaRPr>
          </a:p>
          <a:p>
            <a:pPr indent="0" lvl="0" marL="0" marR="0" rtl="1" algn="just">
              <a:lnSpc>
                <a:spcPct val="250000"/>
              </a:lnSpc>
              <a:spcBef>
                <a:spcPts val="0"/>
              </a:spcBef>
              <a:spcAft>
                <a:spcPts val="0"/>
              </a:spcAft>
              <a:buNone/>
            </a:pPr>
            <a:r>
              <a:rPr lang="iw-IL" sz="5400">
                <a:solidFill>
                  <a:srgbClr val="000000"/>
                </a:solidFill>
                <a:latin typeface="Arial"/>
                <a:ea typeface="Arial"/>
                <a:cs typeface="Arial"/>
                <a:sym typeface="Arial"/>
              </a:rPr>
              <a:t>ب. آدا يونات، ألبرت أينشتاين، غولدا مئير</a:t>
            </a:r>
            <a:endParaRPr sz="5400">
              <a:solidFill>
                <a:srgbClr val="000000"/>
              </a:solidFill>
              <a:latin typeface="Arial"/>
              <a:ea typeface="Arial"/>
              <a:cs typeface="Arial"/>
              <a:sym typeface="Arial"/>
            </a:endParaRPr>
          </a:p>
          <a:p>
            <a:pPr indent="0" lvl="0" marL="0" marR="0" rtl="1" algn="just">
              <a:lnSpc>
                <a:spcPct val="250000"/>
              </a:lnSpc>
              <a:spcBef>
                <a:spcPts val="0"/>
              </a:spcBef>
              <a:spcAft>
                <a:spcPts val="0"/>
              </a:spcAft>
              <a:buNone/>
            </a:pPr>
            <a:r>
              <a:rPr lang="iw-IL" sz="5400">
                <a:solidFill>
                  <a:srgbClr val="000000"/>
                </a:solidFill>
                <a:latin typeface="Calibri"/>
                <a:ea typeface="Calibri"/>
                <a:cs typeface="Calibri"/>
                <a:sym typeface="Calibri"/>
              </a:rPr>
              <a:t>ج. جولدا مير، أبا إيبان، رونيت أميخاي</a:t>
            </a:r>
            <a:endParaRPr sz="5400">
              <a:solidFill>
                <a:srgbClr val="000000"/>
              </a:solidFill>
              <a:latin typeface="Calibri"/>
              <a:ea typeface="Calibri"/>
              <a:cs typeface="Calibri"/>
              <a:sym typeface="Calibri"/>
            </a:endParaRPr>
          </a:p>
          <a:p>
            <a:pPr indent="0" lvl="0" marL="0" marR="0" rtl="1" algn="just">
              <a:lnSpc>
                <a:spcPct val="250000"/>
              </a:lnSpc>
              <a:spcBef>
                <a:spcPts val="0"/>
              </a:spcBef>
              <a:spcAft>
                <a:spcPts val="0"/>
              </a:spcAft>
              <a:buNone/>
            </a:pPr>
            <a:r>
              <a:rPr lang="iw-IL" sz="5400">
                <a:solidFill>
                  <a:srgbClr val="000000"/>
                </a:solidFill>
                <a:latin typeface="Arial"/>
                <a:ea typeface="Arial"/>
                <a:cs typeface="Arial"/>
                <a:sym typeface="Arial"/>
              </a:rPr>
              <a:t>د. غولدا مئير، ديفيد بن غوريون، ليا غولدبرغ</a:t>
            </a:r>
            <a:endParaRPr sz="5400">
              <a:solidFill>
                <a:srgbClr val="000000"/>
              </a:solidFill>
              <a:latin typeface="Calibri"/>
              <a:ea typeface="Calibri"/>
              <a:cs typeface="Calibri"/>
              <a:sym typeface="Calibri"/>
            </a:endParaRPr>
          </a:p>
        </p:txBody>
      </p:sp>
      <p:sp>
        <p:nvSpPr>
          <p:cNvPr descr="התשובה היא ד" id="342" name="Google Shape;342;p38"/>
          <p:cNvSpPr/>
          <p:nvPr/>
        </p:nvSpPr>
        <p:spPr>
          <a:xfrm>
            <a:off x="7464760" y="7247782"/>
            <a:ext cx="10401551" cy="1806417"/>
          </a:xfrm>
          <a:custGeom>
            <a:rect b="b" l="l" r="r" t="t"/>
            <a:pathLst>
              <a:path extrusionOk="0" h="2408555" w="13868735">
                <a:moveTo>
                  <a:pt x="84566" y="0"/>
                </a:moveTo>
                <a:lnTo>
                  <a:pt x="13784193" y="0"/>
                </a:lnTo>
                <a:cubicBezTo>
                  <a:pt x="13830987" y="0"/>
                  <a:pt x="13868735" y="25527"/>
                  <a:pt x="13868735" y="57150"/>
                </a:cubicBezTo>
                <a:lnTo>
                  <a:pt x="13868735" y="2351405"/>
                </a:lnTo>
                <a:cubicBezTo>
                  <a:pt x="13868735" y="2383028"/>
                  <a:pt x="13830987" y="2408555"/>
                  <a:pt x="13784193" y="2408555"/>
                </a:cubicBezTo>
                <a:lnTo>
                  <a:pt x="84566" y="2408555"/>
                </a:lnTo>
                <a:cubicBezTo>
                  <a:pt x="37773" y="2408555"/>
                  <a:pt x="0" y="2383028"/>
                  <a:pt x="0" y="2351405"/>
                </a:cubicBezTo>
                <a:lnTo>
                  <a:pt x="0" y="57150"/>
                </a:lnTo>
                <a:cubicBezTo>
                  <a:pt x="0" y="25527"/>
                  <a:pt x="37773" y="0"/>
                  <a:pt x="84566" y="0"/>
                </a:cubicBezTo>
                <a:moveTo>
                  <a:pt x="84566" y="114300"/>
                </a:moveTo>
                <a:lnTo>
                  <a:pt x="84566" y="57150"/>
                </a:lnTo>
                <a:lnTo>
                  <a:pt x="169131" y="57150"/>
                </a:lnTo>
                <a:lnTo>
                  <a:pt x="169131" y="2351405"/>
                </a:lnTo>
                <a:lnTo>
                  <a:pt x="84566" y="2351405"/>
                </a:lnTo>
                <a:lnTo>
                  <a:pt x="84566" y="2294255"/>
                </a:lnTo>
                <a:lnTo>
                  <a:pt x="13784193" y="2294255"/>
                </a:lnTo>
                <a:lnTo>
                  <a:pt x="13784193" y="2351405"/>
                </a:lnTo>
                <a:lnTo>
                  <a:pt x="13699627" y="2351405"/>
                </a:lnTo>
                <a:lnTo>
                  <a:pt x="13699627" y="57150"/>
                </a:lnTo>
                <a:lnTo>
                  <a:pt x="13784193" y="57150"/>
                </a:lnTo>
                <a:lnTo>
                  <a:pt x="13784193" y="114300"/>
                </a:lnTo>
                <a:lnTo>
                  <a:pt x="84566" y="1143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39"/>
          <p:cNvSpPr txBox="1"/>
          <p:nvPr>
            <p:ph idx="4294967295" type="title"/>
          </p:nvPr>
        </p:nvSpPr>
        <p:spPr>
          <a:xfrm>
            <a:off x="1331966" y="147952"/>
            <a:ext cx="14930285" cy="1246175"/>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لماذا اللون أصفر/برتقالي؟</a:t>
            </a:r>
            <a:endParaRPr b="1" i="0" sz="4800" u="none" cap="none" strike="noStrike">
              <a:solidFill>
                <a:srgbClr val="C00000"/>
              </a:solidFill>
            </a:endParaRPr>
          </a:p>
        </p:txBody>
      </p:sp>
      <p:sp>
        <p:nvSpPr>
          <p:cNvPr id="348" name="Google Shape;348;p39"/>
          <p:cNvSpPr txBox="1"/>
          <p:nvPr/>
        </p:nvSpPr>
        <p:spPr>
          <a:xfrm>
            <a:off x="6443194" y="2366559"/>
            <a:ext cx="10948978" cy="1970155"/>
          </a:xfrm>
          <a:prstGeom prst="rect">
            <a:avLst/>
          </a:prstGeom>
          <a:noFill/>
          <a:ln>
            <a:noFill/>
          </a:ln>
        </p:spPr>
        <p:txBody>
          <a:bodyPr anchorCtr="0" anchor="t" bIns="0" lIns="0" spcFirstLastPara="1" rIns="0" wrap="square" tIns="0">
            <a:spAutoFit/>
          </a:bodyPr>
          <a:lstStyle/>
          <a:p>
            <a:pPr indent="0" lvl="0" marL="0" marR="0" rtl="0" algn="r">
              <a:lnSpc>
                <a:spcPct val="180000"/>
              </a:lnSpc>
              <a:spcBef>
                <a:spcPts val="0"/>
              </a:spcBef>
              <a:spcAft>
                <a:spcPts val="0"/>
              </a:spcAft>
              <a:buNone/>
            </a:pPr>
            <a:r>
              <a:rPr b="1" lang="iw-IL" sz="4500">
                <a:solidFill>
                  <a:srgbClr val="000000"/>
                </a:solidFill>
                <a:latin typeface="Arial"/>
                <a:ea typeface="Arial"/>
                <a:cs typeface="Arial"/>
                <a:sym typeface="Arial"/>
              </a:rPr>
              <a:t>جولدا / ليا غولدبرغ – ذهبي (ذهبي) مشابه للأصفر </a:t>
            </a:r>
            <a:br>
              <a:rPr b="1" lang="iw-IL" sz="4500">
                <a:solidFill>
                  <a:srgbClr val="000000"/>
                </a:solidFill>
                <a:latin typeface="Arial"/>
                <a:ea typeface="Arial"/>
                <a:cs typeface="Arial"/>
                <a:sym typeface="Arial"/>
              </a:rPr>
            </a:br>
            <a:r>
              <a:rPr b="1" lang="iw-IL" sz="4500">
                <a:solidFill>
                  <a:srgbClr val="000000"/>
                </a:solidFill>
                <a:latin typeface="Arial"/>
                <a:ea typeface="Arial"/>
                <a:cs typeface="Arial"/>
                <a:sym typeface="Arial"/>
              </a:rPr>
              <a:t>بن غوريون – الاستيطان في الصحراء</a:t>
            </a:r>
            <a:r>
              <a:rPr lang="iw-IL" sz="4500">
                <a:solidFill>
                  <a:srgbClr val="000000"/>
                </a:solidFill>
                <a:latin typeface="Calibri"/>
                <a:ea typeface="Calibri"/>
                <a:cs typeface="Calibri"/>
                <a:sym typeface="Calibri"/>
              </a:rPr>
              <a:t> </a:t>
            </a:r>
            <a:endParaRPr/>
          </a:p>
        </p:txBody>
      </p:sp>
      <p:sp>
        <p:nvSpPr>
          <p:cNvPr descr="‫2 שטרות מסדרת השקל (1980) 5000 שקלים ...‬‎" id="349" name="Google Shape;349;p39"/>
          <p:cNvSpPr/>
          <p:nvPr/>
        </p:nvSpPr>
        <p:spPr>
          <a:xfrm>
            <a:off x="1028700" y="2307749"/>
            <a:ext cx="4419054" cy="2443686"/>
          </a:xfrm>
          <a:custGeom>
            <a:rect b="b" l="l" r="r" t="t"/>
            <a:pathLst>
              <a:path extrusionOk="0" h="4206748" w="7607300">
                <a:moveTo>
                  <a:pt x="0" y="0"/>
                </a:moveTo>
                <a:lnTo>
                  <a:pt x="7607300" y="0"/>
                </a:lnTo>
                <a:lnTo>
                  <a:pt x="7607300" y="4206748"/>
                </a:lnTo>
                <a:lnTo>
                  <a:pt x="0" y="4206748"/>
                </a:lnTo>
                <a:lnTo>
                  <a:pt x="0" y="0"/>
                </a:lnTo>
                <a:close/>
              </a:path>
            </a:pathLst>
          </a:custGeom>
          <a:blipFill rotWithShape="1">
            <a:blip r:embed="rId3">
              <a:alphaModFix/>
            </a:blip>
            <a:stretch>
              <a:fillRect b="1"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בן גוריון, השטר והרקע המסתורי: הסוד ...‬‎" id="350" name="Google Shape;350;p39"/>
          <p:cNvSpPr/>
          <p:nvPr/>
        </p:nvSpPr>
        <p:spPr>
          <a:xfrm>
            <a:off x="1028700" y="4989437"/>
            <a:ext cx="4419054" cy="2175960"/>
          </a:xfrm>
          <a:custGeom>
            <a:rect b="b" l="l" r="r" t="t"/>
            <a:pathLst>
              <a:path extrusionOk="0" h="3745865" w="7607300">
                <a:moveTo>
                  <a:pt x="0" y="0"/>
                </a:moveTo>
                <a:lnTo>
                  <a:pt x="7607300" y="0"/>
                </a:lnTo>
                <a:lnTo>
                  <a:pt x="7607300" y="3745865"/>
                </a:lnTo>
                <a:lnTo>
                  <a:pt x="0" y="3745865"/>
                </a:lnTo>
                <a:lnTo>
                  <a:pt x="0" y="0"/>
                </a:lnTo>
                <a:close/>
              </a:path>
            </a:pathLst>
          </a:custGeom>
          <a:blipFill rotWithShape="1">
            <a:blip r:embed="rId4">
              <a:alphaModFix/>
            </a:blip>
            <a:stretch>
              <a:fillRect b="-13727"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בשטרות למניעת זיופים ...‬‎" id="351" name="Google Shape;351;p39"/>
          <p:cNvSpPr/>
          <p:nvPr/>
        </p:nvSpPr>
        <p:spPr>
          <a:xfrm>
            <a:off x="1028700" y="7579143"/>
            <a:ext cx="4419054" cy="2124687"/>
          </a:xfrm>
          <a:custGeom>
            <a:rect b="b" l="l" r="r" t="t"/>
            <a:pathLst>
              <a:path extrusionOk="0" h="3657600" w="7607300">
                <a:moveTo>
                  <a:pt x="0" y="0"/>
                </a:moveTo>
                <a:lnTo>
                  <a:pt x="7607300" y="0"/>
                </a:lnTo>
                <a:lnTo>
                  <a:pt x="7607300" y="3657600"/>
                </a:lnTo>
                <a:lnTo>
                  <a:pt x="0" y="3657600"/>
                </a:lnTo>
                <a:lnTo>
                  <a:pt x="0" y="0"/>
                </a:lnTo>
                <a:close/>
              </a:path>
            </a:pathLst>
          </a:custGeom>
          <a:blipFill rotWithShape="1">
            <a:blip r:embed="rId5">
              <a:alphaModFix/>
            </a:blip>
            <a:stretch>
              <a:fillRect b="-31944" l="-15381" r="-20073" t="-2582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40"/>
          <p:cNvSpPr txBox="1"/>
          <p:nvPr>
            <p:ph idx="4294967295" type="title"/>
          </p:nvPr>
        </p:nvSpPr>
        <p:spPr>
          <a:xfrm>
            <a:off x="1331966" y="147952"/>
            <a:ext cx="14930285" cy="1246175"/>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من يظهر في الأوراق النقدية التالية؟</a:t>
            </a:r>
            <a:endParaRPr b="1" i="0" sz="4800" u="none" cap="none" strike="noStrike">
              <a:solidFill>
                <a:srgbClr val="C00000"/>
              </a:solidFill>
            </a:endParaRPr>
          </a:p>
        </p:txBody>
      </p:sp>
      <p:sp>
        <p:nvSpPr>
          <p:cNvPr descr="שטר 5000 ישן" id="357" name="Google Shape;357;p40"/>
          <p:cNvSpPr/>
          <p:nvPr/>
        </p:nvSpPr>
        <p:spPr>
          <a:xfrm>
            <a:off x="1054490" y="2253552"/>
            <a:ext cx="5762286" cy="2589017"/>
          </a:xfrm>
          <a:custGeom>
            <a:rect b="b" l="l" r="r" t="t"/>
            <a:pathLst>
              <a:path extrusionOk="0" h="4299077" w="9568307">
                <a:moveTo>
                  <a:pt x="0" y="0"/>
                </a:moveTo>
                <a:lnTo>
                  <a:pt x="9568307" y="0"/>
                </a:lnTo>
                <a:lnTo>
                  <a:pt x="9568307" y="4299077"/>
                </a:lnTo>
                <a:lnTo>
                  <a:pt x="0" y="4299077"/>
                </a:lnTo>
                <a:lnTo>
                  <a:pt x="0" y="0"/>
                </a:lnTo>
                <a:close/>
              </a:path>
            </a:pathLst>
          </a:custGeom>
          <a:blipFill rotWithShape="1">
            <a:blip r:embed="rId3">
              <a:alphaModFix/>
            </a:blip>
            <a:stretch>
              <a:fillRect b="-24224"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שטר 200 חדש" id="358" name="Google Shape;358;p40"/>
          <p:cNvSpPr/>
          <p:nvPr/>
        </p:nvSpPr>
        <p:spPr>
          <a:xfrm>
            <a:off x="582324" y="4904543"/>
            <a:ext cx="6387150" cy="2874221"/>
          </a:xfrm>
          <a:custGeom>
            <a:rect b="b" l="l" r="r" t="t"/>
            <a:pathLst>
              <a:path extrusionOk="0" h="4772660" w="10605897">
                <a:moveTo>
                  <a:pt x="0" y="0"/>
                </a:moveTo>
                <a:lnTo>
                  <a:pt x="10605897" y="0"/>
                </a:lnTo>
                <a:lnTo>
                  <a:pt x="10605897" y="4772660"/>
                </a:lnTo>
                <a:lnTo>
                  <a:pt x="0" y="4772660"/>
                </a:lnTo>
                <a:lnTo>
                  <a:pt x="0" y="0"/>
                </a:lnTo>
                <a:close/>
              </a:path>
            </a:pathLst>
          </a:custGeom>
          <a:blipFill rotWithShape="1">
            <a:blip r:embed="rId4">
              <a:alphaModFix/>
            </a:blip>
            <a:stretch>
              <a:fillRect b="0" l="-86" r="-86"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שטר 10 שקלים ישן" id="359" name="Google Shape;359;p40"/>
          <p:cNvSpPr/>
          <p:nvPr/>
        </p:nvSpPr>
        <p:spPr>
          <a:xfrm>
            <a:off x="1054490" y="7869694"/>
            <a:ext cx="5762286" cy="2417314"/>
          </a:xfrm>
          <a:custGeom>
            <a:rect b="b" l="l" r="r" t="t"/>
            <a:pathLst>
              <a:path extrusionOk="0" h="4013962" w="9568307">
                <a:moveTo>
                  <a:pt x="0" y="0"/>
                </a:moveTo>
                <a:lnTo>
                  <a:pt x="9568307" y="0"/>
                </a:lnTo>
                <a:lnTo>
                  <a:pt x="9568307" y="4013962"/>
                </a:lnTo>
                <a:lnTo>
                  <a:pt x="0" y="4013962"/>
                </a:lnTo>
                <a:lnTo>
                  <a:pt x="0" y="0"/>
                </a:lnTo>
                <a:close/>
              </a:path>
            </a:pathLst>
          </a:custGeom>
          <a:blipFill rotWithShape="1">
            <a:blip r:embed="rId5">
              <a:alphaModFix/>
            </a:blip>
            <a:stretch>
              <a:fillRect b="-2457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60" name="Google Shape;360;p40"/>
          <p:cNvSpPr txBox="1"/>
          <p:nvPr/>
        </p:nvSpPr>
        <p:spPr>
          <a:xfrm>
            <a:off x="7186801" y="1804326"/>
            <a:ext cx="10401550" cy="6669583"/>
          </a:xfrm>
          <a:prstGeom prst="rect">
            <a:avLst/>
          </a:prstGeom>
          <a:noFill/>
          <a:ln>
            <a:noFill/>
          </a:ln>
        </p:spPr>
        <p:txBody>
          <a:bodyPr anchorCtr="0" anchor="t" bIns="0" lIns="0" spcFirstLastPara="1" rIns="0" wrap="square" tIns="0">
            <a:spAutoFit/>
          </a:bodyPr>
          <a:lstStyle/>
          <a:p>
            <a:pPr indent="0" lvl="0" marL="0" marR="0" rtl="1" algn="just">
              <a:lnSpc>
                <a:spcPct val="250000"/>
              </a:lnSpc>
              <a:spcBef>
                <a:spcPts val="0"/>
              </a:spcBef>
              <a:spcAft>
                <a:spcPts val="0"/>
              </a:spcAft>
              <a:buNone/>
            </a:pPr>
            <a:r>
              <a:rPr b="1" lang="iw-IL" sz="5400">
                <a:solidFill>
                  <a:srgbClr val="000000"/>
                </a:solidFill>
                <a:latin typeface="Arial"/>
                <a:ea typeface="Arial"/>
                <a:cs typeface="Arial"/>
                <a:sym typeface="Arial"/>
              </a:rPr>
              <a:t>أ. </a:t>
            </a:r>
            <a:r>
              <a:rPr lang="iw-IL" sz="4800">
                <a:solidFill>
                  <a:srgbClr val="000000"/>
                </a:solidFill>
                <a:latin typeface="Calibri"/>
                <a:ea typeface="Calibri"/>
                <a:cs typeface="Calibri"/>
                <a:sym typeface="Calibri"/>
              </a:rPr>
              <a:t>ليفي إشكول، ناتان ألترمان، هرتسل</a:t>
            </a:r>
            <a:endParaRPr sz="5400">
              <a:solidFill>
                <a:srgbClr val="000000"/>
              </a:solidFill>
              <a:latin typeface="Calibri"/>
              <a:ea typeface="Calibri"/>
              <a:cs typeface="Calibri"/>
              <a:sym typeface="Calibri"/>
            </a:endParaRPr>
          </a:p>
          <a:p>
            <a:pPr indent="0" lvl="0" marL="0" marR="0" rtl="1" algn="just">
              <a:lnSpc>
                <a:spcPct val="250000"/>
              </a:lnSpc>
              <a:spcBef>
                <a:spcPts val="0"/>
              </a:spcBef>
              <a:spcAft>
                <a:spcPts val="0"/>
              </a:spcAft>
              <a:buNone/>
            </a:pPr>
            <a:r>
              <a:rPr b="1" lang="iw-IL" sz="5400">
                <a:solidFill>
                  <a:srgbClr val="000000"/>
                </a:solidFill>
                <a:latin typeface="Arial"/>
                <a:ea typeface="Arial"/>
                <a:cs typeface="Arial"/>
                <a:sym typeface="Arial"/>
              </a:rPr>
              <a:t>ب</a:t>
            </a:r>
            <a:r>
              <a:rPr b="1" lang="iw-IL" sz="4800">
                <a:solidFill>
                  <a:srgbClr val="000000"/>
                </a:solidFill>
                <a:latin typeface="Arial"/>
                <a:ea typeface="Arial"/>
                <a:cs typeface="Arial"/>
                <a:sym typeface="Arial"/>
              </a:rPr>
              <a:t>. </a:t>
            </a:r>
            <a:r>
              <a:rPr lang="iw-IL" sz="4800">
                <a:solidFill>
                  <a:srgbClr val="000000"/>
                </a:solidFill>
                <a:latin typeface="Calibri"/>
                <a:ea typeface="Calibri"/>
                <a:cs typeface="Calibri"/>
                <a:sym typeface="Calibri"/>
              </a:rPr>
              <a:t>زلمان شازار، ليفي إشكول، روتشيلد</a:t>
            </a:r>
            <a:endParaRPr sz="5400">
              <a:solidFill>
                <a:srgbClr val="000000"/>
              </a:solidFill>
              <a:latin typeface="Calibri"/>
              <a:ea typeface="Calibri"/>
              <a:cs typeface="Calibri"/>
              <a:sym typeface="Calibri"/>
            </a:endParaRPr>
          </a:p>
          <a:p>
            <a:pPr indent="0" lvl="0" marL="0" marR="0" rtl="1" algn="just">
              <a:lnSpc>
                <a:spcPct val="250000"/>
              </a:lnSpc>
              <a:spcBef>
                <a:spcPts val="0"/>
              </a:spcBef>
              <a:spcAft>
                <a:spcPts val="0"/>
              </a:spcAft>
              <a:buNone/>
            </a:pPr>
            <a:r>
              <a:rPr b="1" lang="iw-IL" sz="5400">
                <a:solidFill>
                  <a:srgbClr val="000000"/>
                </a:solidFill>
                <a:latin typeface="Arial"/>
                <a:ea typeface="Arial"/>
                <a:cs typeface="Arial"/>
                <a:sym typeface="Arial"/>
              </a:rPr>
              <a:t>ج.</a:t>
            </a:r>
            <a:r>
              <a:rPr lang="iw-IL" sz="5400">
                <a:solidFill>
                  <a:srgbClr val="000000"/>
                </a:solidFill>
                <a:latin typeface="Calibri"/>
                <a:ea typeface="Calibri"/>
                <a:cs typeface="Calibri"/>
                <a:sym typeface="Calibri"/>
              </a:rPr>
              <a:t> </a:t>
            </a:r>
            <a:r>
              <a:rPr lang="iw-IL" sz="4800">
                <a:solidFill>
                  <a:srgbClr val="000000"/>
                </a:solidFill>
                <a:latin typeface="Calibri"/>
                <a:ea typeface="Calibri"/>
                <a:cs typeface="Calibri"/>
                <a:sym typeface="Calibri"/>
              </a:rPr>
              <a:t>دافيد بن غوريون، أبا إيبان، يهودا عميحاي</a:t>
            </a:r>
            <a:endParaRPr sz="5400">
              <a:solidFill>
                <a:srgbClr val="000000"/>
              </a:solidFill>
              <a:latin typeface="Calibri"/>
              <a:ea typeface="Calibri"/>
              <a:cs typeface="Calibri"/>
              <a:sym typeface="Calibri"/>
            </a:endParaRPr>
          </a:p>
          <a:p>
            <a:pPr indent="0" lvl="0" marL="0" marR="0" rtl="1" algn="just">
              <a:lnSpc>
                <a:spcPct val="250000"/>
              </a:lnSpc>
              <a:spcBef>
                <a:spcPts val="0"/>
              </a:spcBef>
              <a:spcAft>
                <a:spcPts val="0"/>
              </a:spcAft>
              <a:buNone/>
            </a:pPr>
            <a:r>
              <a:rPr b="1" lang="iw-IL" sz="5400">
                <a:solidFill>
                  <a:srgbClr val="000000"/>
                </a:solidFill>
                <a:latin typeface="Arial"/>
                <a:ea typeface="Arial"/>
                <a:cs typeface="Arial"/>
                <a:sym typeface="Arial"/>
              </a:rPr>
              <a:t>د.</a:t>
            </a:r>
            <a:r>
              <a:rPr lang="iw-IL" sz="5400">
                <a:solidFill>
                  <a:srgbClr val="000000"/>
                </a:solidFill>
                <a:latin typeface="Calibri"/>
                <a:ea typeface="Calibri"/>
                <a:cs typeface="Calibri"/>
                <a:sym typeface="Calibri"/>
              </a:rPr>
              <a:t> </a:t>
            </a:r>
            <a:r>
              <a:rPr lang="iw-IL" sz="4800">
                <a:solidFill>
                  <a:schemeClr val="dk1"/>
                </a:solidFill>
                <a:latin typeface="Calibri"/>
                <a:ea typeface="Calibri"/>
                <a:cs typeface="Calibri"/>
                <a:sym typeface="Calibri"/>
              </a:rPr>
              <a:t>موشيه شاريت، حاييم نحمان بياليك، ناتان ألترمان</a:t>
            </a:r>
            <a:endParaRPr sz="5400">
              <a:solidFill>
                <a:srgbClr val="000000"/>
              </a:solidFill>
              <a:latin typeface="Calibri"/>
              <a:ea typeface="Calibri"/>
              <a:cs typeface="Calibri"/>
              <a:sym typeface="Calibri"/>
            </a:endParaRPr>
          </a:p>
        </p:txBody>
      </p:sp>
      <p:sp>
        <p:nvSpPr>
          <p:cNvPr descr="התשובה היא א" id="361" name="Google Shape;361;p40"/>
          <p:cNvSpPr/>
          <p:nvPr/>
        </p:nvSpPr>
        <p:spPr>
          <a:xfrm>
            <a:off x="7613685" y="2253552"/>
            <a:ext cx="10401551" cy="1806417"/>
          </a:xfrm>
          <a:custGeom>
            <a:rect b="b" l="l" r="r" t="t"/>
            <a:pathLst>
              <a:path extrusionOk="0" h="2408555" w="13868735">
                <a:moveTo>
                  <a:pt x="84566" y="0"/>
                </a:moveTo>
                <a:lnTo>
                  <a:pt x="13784193" y="0"/>
                </a:lnTo>
                <a:cubicBezTo>
                  <a:pt x="13830987" y="0"/>
                  <a:pt x="13868735" y="25527"/>
                  <a:pt x="13868735" y="57150"/>
                </a:cubicBezTo>
                <a:lnTo>
                  <a:pt x="13868735" y="2351405"/>
                </a:lnTo>
                <a:cubicBezTo>
                  <a:pt x="13868735" y="2383028"/>
                  <a:pt x="13830987" y="2408555"/>
                  <a:pt x="13784193" y="2408555"/>
                </a:cubicBezTo>
                <a:lnTo>
                  <a:pt x="84566" y="2408555"/>
                </a:lnTo>
                <a:cubicBezTo>
                  <a:pt x="37773" y="2408555"/>
                  <a:pt x="0" y="2383028"/>
                  <a:pt x="0" y="2351405"/>
                </a:cubicBezTo>
                <a:lnTo>
                  <a:pt x="0" y="57150"/>
                </a:lnTo>
                <a:cubicBezTo>
                  <a:pt x="0" y="25527"/>
                  <a:pt x="37773" y="0"/>
                  <a:pt x="84566" y="0"/>
                </a:cubicBezTo>
                <a:moveTo>
                  <a:pt x="84566" y="114300"/>
                </a:moveTo>
                <a:lnTo>
                  <a:pt x="84566" y="57150"/>
                </a:lnTo>
                <a:lnTo>
                  <a:pt x="169131" y="57150"/>
                </a:lnTo>
                <a:lnTo>
                  <a:pt x="169131" y="2351405"/>
                </a:lnTo>
                <a:lnTo>
                  <a:pt x="84566" y="2351405"/>
                </a:lnTo>
                <a:lnTo>
                  <a:pt x="84566" y="2294255"/>
                </a:lnTo>
                <a:lnTo>
                  <a:pt x="13784193" y="2294255"/>
                </a:lnTo>
                <a:lnTo>
                  <a:pt x="13784193" y="2351405"/>
                </a:lnTo>
                <a:lnTo>
                  <a:pt x="13699627" y="2351405"/>
                </a:lnTo>
                <a:lnTo>
                  <a:pt x="13699627" y="57150"/>
                </a:lnTo>
                <a:lnTo>
                  <a:pt x="13784193" y="57150"/>
                </a:lnTo>
                <a:lnTo>
                  <a:pt x="13784193" y="114300"/>
                </a:lnTo>
                <a:lnTo>
                  <a:pt x="84566" y="1143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41"/>
          <p:cNvSpPr txBox="1"/>
          <p:nvPr/>
        </p:nvSpPr>
        <p:spPr>
          <a:xfrm>
            <a:off x="7772295" y="2731473"/>
            <a:ext cx="9658950" cy="2077492"/>
          </a:xfrm>
          <a:prstGeom prst="rect">
            <a:avLst/>
          </a:prstGeom>
          <a:noFill/>
          <a:ln>
            <a:noFill/>
          </a:ln>
        </p:spPr>
        <p:txBody>
          <a:bodyPr anchorCtr="0" anchor="t" bIns="0" lIns="0" spcFirstLastPara="1" rIns="0" wrap="square" tIns="0">
            <a:spAutoFit/>
          </a:bodyPr>
          <a:lstStyle/>
          <a:p>
            <a:pPr indent="0" lvl="0" marL="0" marR="0" rtl="0" algn="r">
              <a:lnSpc>
                <a:spcPct val="120000"/>
              </a:lnSpc>
              <a:spcBef>
                <a:spcPts val="0"/>
              </a:spcBef>
              <a:spcAft>
                <a:spcPts val="0"/>
              </a:spcAft>
              <a:buNone/>
            </a:pPr>
            <a:r>
              <a:rPr lang="iw-IL" sz="4500">
                <a:solidFill>
                  <a:srgbClr val="000000"/>
                </a:solidFill>
                <a:latin typeface="Calibri"/>
                <a:ea typeface="Calibri"/>
                <a:cs typeface="Calibri"/>
                <a:sym typeface="Calibri"/>
              </a:rPr>
              <a:t>ليفي أشكول – مشروع ناقل المياه القطري.ناتان ألترمان – قصيدة «صينية الفضة» (ألوان العلم الإسرائيلي).تيودور هرتسل – ألوان العلم الإسرائيلي.</a:t>
            </a:r>
            <a:endParaRPr sz="4500">
              <a:solidFill>
                <a:srgbClr val="000000"/>
              </a:solidFill>
              <a:latin typeface="Calibri"/>
              <a:ea typeface="Calibri"/>
              <a:cs typeface="Calibri"/>
              <a:sym typeface="Calibri"/>
            </a:endParaRPr>
          </a:p>
        </p:txBody>
      </p:sp>
      <p:sp>
        <p:nvSpPr>
          <p:cNvPr id="367" name="Google Shape;367;p41"/>
          <p:cNvSpPr txBox="1"/>
          <p:nvPr>
            <p:ph idx="4294967295" type="title"/>
          </p:nvPr>
        </p:nvSpPr>
        <p:spPr>
          <a:xfrm>
            <a:off x="1331966" y="147952"/>
            <a:ext cx="14930285" cy="1246175"/>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لماذا اللون أزرق؟</a:t>
            </a:r>
            <a:endParaRPr b="1" i="0" sz="4800" u="none" cap="none" strike="noStrike">
              <a:solidFill>
                <a:srgbClr val="C00000"/>
              </a:solidFill>
            </a:endParaRPr>
          </a:p>
        </p:txBody>
      </p:sp>
      <p:sp>
        <p:nvSpPr>
          <p:cNvPr descr="‫2 שטרות מסדרת השקל (1980) 5000 שקלים ...‬‎" id="368" name="Google Shape;368;p41"/>
          <p:cNvSpPr/>
          <p:nvPr/>
        </p:nvSpPr>
        <p:spPr>
          <a:xfrm>
            <a:off x="1054490" y="2253552"/>
            <a:ext cx="5762286" cy="2589017"/>
          </a:xfrm>
          <a:custGeom>
            <a:rect b="b" l="l" r="r" t="t"/>
            <a:pathLst>
              <a:path extrusionOk="0" h="4299077" w="9568307">
                <a:moveTo>
                  <a:pt x="0" y="0"/>
                </a:moveTo>
                <a:lnTo>
                  <a:pt x="9568307" y="0"/>
                </a:lnTo>
                <a:lnTo>
                  <a:pt x="9568307" y="4299077"/>
                </a:lnTo>
                <a:lnTo>
                  <a:pt x="0" y="4299077"/>
                </a:lnTo>
                <a:lnTo>
                  <a:pt x="0" y="0"/>
                </a:lnTo>
                <a:close/>
              </a:path>
            </a:pathLst>
          </a:custGeom>
          <a:blipFill rotWithShape="1">
            <a:blip r:embed="rId3">
              <a:alphaModFix/>
            </a:blip>
            <a:stretch>
              <a:fillRect b="-24224"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69" name="Google Shape;369;p41"/>
          <p:cNvSpPr/>
          <p:nvPr/>
        </p:nvSpPr>
        <p:spPr>
          <a:xfrm>
            <a:off x="582324" y="4904543"/>
            <a:ext cx="6387150" cy="2874221"/>
          </a:xfrm>
          <a:custGeom>
            <a:rect b="b" l="l" r="r" t="t"/>
            <a:pathLst>
              <a:path extrusionOk="0" h="4772660" w="10605897">
                <a:moveTo>
                  <a:pt x="0" y="0"/>
                </a:moveTo>
                <a:lnTo>
                  <a:pt x="10605897" y="0"/>
                </a:lnTo>
                <a:lnTo>
                  <a:pt x="10605897" y="4772660"/>
                </a:lnTo>
                <a:lnTo>
                  <a:pt x="0" y="4772660"/>
                </a:lnTo>
                <a:lnTo>
                  <a:pt x="0" y="0"/>
                </a:lnTo>
                <a:close/>
              </a:path>
            </a:pathLst>
          </a:custGeom>
          <a:blipFill rotWithShape="1">
            <a:blip r:embed="rId4">
              <a:alphaModFix/>
            </a:blip>
            <a:stretch>
              <a:fillRect b="0" l="-86" r="-86"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שטר עשרה שקלים | מרכז שנקר לתיעוד וחקר ...‬‎" id="370" name="Google Shape;370;p41"/>
          <p:cNvSpPr/>
          <p:nvPr/>
        </p:nvSpPr>
        <p:spPr>
          <a:xfrm>
            <a:off x="1054490" y="7869694"/>
            <a:ext cx="5762286" cy="2417314"/>
          </a:xfrm>
          <a:custGeom>
            <a:rect b="b" l="l" r="r" t="t"/>
            <a:pathLst>
              <a:path extrusionOk="0" h="4013962" w="9568307">
                <a:moveTo>
                  <a:pt x="0" y="0"/>
                </a:moveTo>
                <a:lnTo>
                  <a:pt x="9568307" y="0"/>
                </a:lnTo>
                <a:lnTo>
                  <a:pt x="9568307" y="4013962"/>
                </a:lnTo>
                <a:lnTo>
                  <a:pt x="0" y="4013962"/>
                </a:lnTo>
                <a:lnTo>
                  <a:pt x="0" y="0"/>
                </a:lnTo>
                <a:close/>
              </a:path>
            </a:pathLst>
          </a:custGeom>
          <a:blipFill rotWithShape="1">
            <a:blip r:embed="rId5">
              <a:alphaModFix/>
            </a:blip>
            <a:stretch>
              <a:fillRect b="-2457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descr="תמונה שמכילה סרט מצויר, טקסט  התיאור נוצר באופן אוטומטי" id="375" name="Google Shape;375;p42"/>
          <p:cNvSpPr/>
          <p:nvPr/>
        </p:nvSpPr>
        <p:spPr>
          <a:xfrm>
            <a:off x="0" y="3025330"/>
            <a:ext cx="7334155" cy="7261670"/>
          </a:xfrm>
          <a:custGeom>
            <a:rect b="b" l="l" r="r" t="t"/>
            <a:pathLst>
              <a:path extrusionOk="0" h="9682226" w="9778873">
                <a:moveTo>
                  <a:pt x="0" y="0"/>
                </a:moveTo>
                <a:lnTo>
                  <a:pt x="9778873" y="0"/>
                </a:lnTo>
                <a:lnTo>
                  <a:pt x="9778873" y="9682226"/>
                </a:lnTo>
                <a:lnTo>
                  <a:pt x="0" y="9682226"/>
                </a:lnTo>
                <a:lnTo>
                  <a:pt x="0" y="0"/>
                </a:lnTo>
                <a:close/>
              </a:path>
            </a:pathLst>
          </a:custGeom>
          <a:blipFill rotWithShape="1">
            <a:blip r:embed="rId3">
              <a:alphaModFix/>
            </a:blip>
            <a:stretch>
              <a:fillRect b="0" l="0" r="-221471" t="-82635"/>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76" name="Google Shape;376;p42"/>
          <p:cNvSpPr txBox="1"/>
          <p:nvPr>
            <p:ph idx="4294967295" type="title"/>
          </p:nvPr>
        </p:nvSpPr>
        <p:spPr>
          <a:xfrm rot="683318">
            <a:off x="2373219" y="2834184"/>
            <a:ext cx="15247586" cy="3722237"/>
          </a:xfrm>
          <a:prstGeom prst="rect">
            <a:avLst/>
          </a:prstGeom>
          <a:noFill/>
          <a:ln>
            <a:noFill/>
          </a:ln>
        </p:spPr>
        <p:txBody>
          <a:bodyPr anchorCtr="0" anchor="t" bIns="0" lIns="0" spcFirstLastPara="1" rIns="0" wrap="square" tIns="0">
            <a:spAutoFit/>
          </a:bodyPr>
          <a:lstStyle/>
          <a:p>
            <a:pPr indent="0" lvl="0" marL="0" rtl="1" algn="ctr">
              <a:lnSpc>
                <a:spcPct val="140003"/>
              </a:lnSpc>
              <a:spcBef>
                <a:spcPts val="0"/>
              </a:spcBef>
              <a:spcAft>
                <a:spcPts val="0"/>
              </a:spcAft>
              <a:buClr>
                <a:srgbClr val="7E7E7E"/>
              </a:buClr>
              <a:buSzPts val="22738"/>
              <a:buFont typeface="Arial"/>
              <a:buNone/>
            </a:pPr>
            <a:r>
              <a:rPr b="1" lang="iw-IL" sz="22738">
                <a:solidFill>
                  <a:srgbClr val="7E7E7E"/>
                </a:solidFill>
              </a:rPr>
              <a:t>كيف ولد المال؟</a:t>
            </a:r>
            <a:endParaRPr b="1" i="0" sz="22738" u="none" cap="none" strike="noStrike">
              <a:solidFill>
                <a:srgbClr val="7E7E7E"/>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43"/>
          <p:cNvSpPr txBox="1"/>
          <p:nvPr>
            <p:ph idx="4294967295" type="title"/>
          </p:nvPr>
        </p:nvSpPr>
        <p:spPr>
          <a:xfrm>
            <a:off x="1331966" y="147952"/>
            <a:ext cx="14930285" cy="1268552"/>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أسرار خزنة بنك إسرائيل</a:t>
            </a:r>
            <a:endParaRPr b="1" i="0" sz="4800" u="none" cap="none" strike="noStrike">
              <a:solidFill>
                <a:srgbClr val="C00000"/>
              </a:solidFill>
            </a:endParaRPr>
          </a:p>
        </p:txBody>
      </p:sp>
      <p:sp>
        <p:nvSpPr>
          <p:cNvPr descr="לחצו כאן לצפיה בסרטון" id="386" name="Google Shape;386;p43">
            <a:hlinkClick r:id="rId3"/>
          </p:cNvPr>
          <p:cNvSpPr/>
          <p:nvPr/>
        </p:nvSpPr>
        <p:spPr>
          <a:xfrm>
            <a:off x="876241" y="2418075"/>
            <a:ext cx="12847987" cy="7013696"/>
          </a:xfrm>
          <a:custGeom>
            <a:rect b="b" l="l" r="r" t="t"/>
            <a:pathLst>
              <a:path extrusionOk="0" h="7013696" w="12847987">
                <a:moveTo>
                  <a:pt x="0" y="0"/>
                </a:moveTo>
                <a:lnTo>
                  <a:pt x="12847987" y="0"/>
                </a:lnTo>
                <a:lnTo>
                  <a:pt x="12847987" y="7013696"/>
                </a:lnTo>
                <a:lnTo>
                  <a:pt x="0" y="7013696"/>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387" name="Google Shape;387;p43"/>
          <p:cNvGrpSpPr/>
          <p:nvPr/>
        </p:nvGrpSpPr>
        <p:grpSpPr>
          <a:xfrm>
            <a:off x="11770700" y="3297297"/>
            <a:ext cx="4946370" cy="5672334"/>
            <a:chOff x="0" y="0"/>
            <a:chExt cx="6595159" cy="7563112"/>
          </a:xfrm>
        </p:grpSpPr>
        <p:sp>
          <p:nvSpPr>
            <p:cNvPr id="388" name="Google Shape;388;p43"/>
            <p:cNvSpPr/>
            <p:nvPr/>
          </p:nvSpPr>
          <p:spPr>
            <a:xfrm rot="-1556386">
              <a:off x="1173530" y="609549"/>
              <a:ext cx="4248099" cy="6344015"/>
            </a:xfrm>
            <a:custGeom>
              <a:rect b="b" l="l" r="r" t="t"/>
              <a:pathLst>
                <a:path extrusionOk="0" h="6344015" w="4248099">
                  <a:moveTo>
                    <a:pt x="0" y="0"/>
                  </a:moveTo>
                  <a:lnTo>
                    <a:pt x="4248099" y="0"/>
                  </a:lnTo>
                  <a:lnTo>
                    <a:pt x="4248099" y="6344015"/>
                  </a:lnTo>
                  <a:lnTo>
                    <a:pt x="0" y="634401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89" name="Google Shape;389;p43"/>
            <p:cNvSpPr txBox="1"/>
            <p:nvPr/>
          </p:nvSpPr>
          <p:spPr>
            <a:xfrm rot="-1596425">
              <a:off x="3951534" y="5618583"/>
              <a:ext cx="2607433" cy="778161"/>
            </a:xfrm>
            <a:prstGeom prst="rect">
              <a:avLst/>
            </a:prstGeom>
            <a:noFill/>
            <a:ln>
              <a:noFill/>
            </a:ln>
          </p:spPr>
          <p:txBody>
            <a:bodyPr anchorCtr="0" anchor="t" bIns="0" lIns="0" spcFirstLastPara="1" rIns="0" wrap="square" tIns="0">
              <a:spAutoFit/>
            </a:bodyPr>
            <a:lstStyle/>
            <a:p>
              <a:pPr indent="0" lvl="0" marL="0" marR="0" rtl="1" algn="ctr">
                <a:lnSpc>
                  <a:spcPct val="120020"/>
                </a:lnSpc>
                <a:spcBef>
                  <a:spcPts val="0"/>
                </a:spcBef>
                <a:spcAft>
                  <a:spcPts val="0"/>
                </a:spcAft>
                <a:buNone/>
              </a:pPr>
              <a:r>
                <a:rPr b="1" lang="iw-IL" sz="3886">
                  <a:solidFill>
                    <a:srgbClr val="FFFFFF"/>
                  </a:solidFill>
                  <a:latin typeface="Arial"/>
                  <a:ea typeface="Arial"/>
                  <a:cs typeface="Arial"/>
                  <a:sym typeface="Arial"/>
                </a:rPr>
                <a:t>اضغط هنا</a:t>
              </a:r>
              <a:endParaRPr b="1" sz="3886">
                <a:solidFill>
                  <a:srgbClr val="FFFFFF"/>
                </a:solidFill>
                <a:latin typeface="Arial"/>
                <a:ea typeface="Arial"/>
                <a:cs typeface="Arial"/>
                <a:sym typeface="Arial"/>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44"/>
          <p:cNvSpPr/>
          <p:nvPr/>
        </p:nvSpPr>
        <p:spPr>
          <a:xfrm>
            <a:off x="5386307" y="1136537"/>
            <a:ext cx="7954423" cy="3579495"/>
          </a:xfrm>
          <a:custGeom>
            <a:rect b="b" l="l" r="r" t="t"/>
            <a:pathLst>
              <a:path extrusionOk="0" h="4772660" w="10605897">
                <a:moveTo>
                  <a:pt x="0" y="0"/>
                </a:moveTo>
                <a:lnTo>
                  <a:pt x="10605897" y="0"/>
                </a:lnTo>
                <a:lnTo>
                  <a:pt x="10605897" y="4772660"/>
                </a:lnTo>
                <a:lnTo>
                  <a:pt x="0" y="4772660"/>
                </a:lnTo>
                <a:lnTo>
                  <a:pt x="0" y="0"/>
                </a:lnTo>
                <a:close/>
              </a:path>
            </a:pathLst>
          </a:custGeom>
          <a:blipFill rotWithShape="1">
            <a:blip r:embed="rId3">
              <a:alphaModFix/>
            </a:blip>
            <a:stretch>
              <a:fillRect b="0" l="-86" r="-86"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99" name="Google Shape;399;p44"/>
          <p:cNvSpPr/>
          <p:nvPr/>
        </p:nvSpPr>
        <p:spPr>
          <a:xfrm>
            <a:off x="6169357" y="2926280"/>
            <a:ext cx="3741425" cy="1809914"/>
          </a:xfrm>
          <a:custGeom>
            <a:rect b="b" l="l" r="r" t="t"/>
            <a:pathLst>
              <a:path extrusionOk="0" h="1809914" w="3741425">
                <a:moveTo>
                  <a:pt x="0" y="0"/>
                </a:moveTo>
                <a:lnTo>
                  <a:pt x="3741425" y="0"/>
                </a:lnTo>
                <a:lnTo>
                  <a:pt x="3741425" y="1809914"/>
                </a:lnTo>
                <a:lnTo>
                  <a:pt x="0" y="1809914"/>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00" name="Google Shape;400;p44"/>
          <p:cNvSpPr/>
          <p:nvPr/>
        </p:nvSpPr>
        <p:spPr>
          <a:xfrm rot="7948870">
            <a:off x="3339446" y="4094595"/>
            <a:ext cx="3899222" cy="1283199"/>
          </a:xfrm>
          <a:custGeom>
            <a:rect b="b" l="l" r="r" t="t"/>
            <a:pathLst>
              <a:path extrusionOk="0" h="1283199" w="3899222">
                <a:moveTo>
                  <a:pt x="0" y="0"/>
                </a:moveTo>
                <a:lnTo>
                  <a:pt x="3899222" y="0"/>
                </a:lnTo>
                <a:lnTo>
                  <a:pt x="3899222" y="1283198"/>
                </a:lnTo>
                <a:lnTo>
                  <a:pt x="0" y="1283198"/>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01" name="Google Shape;401;p44"/>
          <p:cNvSpPr txBox="1"/>
          <p:nvPr/>
        </p:nvSpPr>
        <p:spPr>
          <a:xfrm>
            <a:off x="1120425" y="6250102"/>
            <a:ext cx="6514207" cy="2520498"/>
          </a:xfrm>
          <a:prstGeom prst="rect">
            <a:avLst/>
          </a:prstGeom>
          <a:noFill/>
          <a:ln>
            <a:noFill/>
          </a:ln>
        </p:spPr>
        <p:txBody>
          <a:bodyPr anchorCtr="0" anchor="t" bIns="0" lIns="0" spcFirstLastPara="1" rIns="0" wrap="square" tIns="0">
            <a:spAutoFit/>
          </a:bodyPr>
          <a:lstStyle/>
          <a:p>
            <a:pPr indent="0" lvl="0" marL="0" marR="0" rtl="1" algn="ctr">
              <a:lnSpc>
                <a:spcPct val="139979"/>
              </a:lnSpc>
              <a:spcBef>
                <a:spcPts val="0"/>
              </a:spcBef>
              <a:spcAft>
                <a:spcPts val="0"/>
              </a:spcAft>
              <a:buNone/>
            </a:pPr>
            <a:r>
              <a:rPr b="1" lang="iw-IL" sz="4800">
                <a:solidFill>
                  <a:srgbClr val="000000"/>
                </a:solidFill>
                <a:latin typeface="Arial"/>
                <a:ea typeface="Arial"/>
                <a:cs typeface="Arial"/>
                <a:sym typeface="Arial"/>
              </a:rPr>
              <a:t>القيمة الاسمية (اسمية)</a:t>
            </a:r>
            <a:br>
              <a:rPr b="1" lang="iw-IL" sz="4800">
                <a:solidFill>
                  <a:srgbClr val="000000"/>
                </a:solidFill>
                <a:latin typeface="Arial"/>
                <a:ea typeface="Arial"/>
                <a:cs typeface="Arial"/>
                <a:sym typeface="Arial"/>
              </a:rPr>
            </a:br>
            <a:r>
              <a:rPr b="1" lang="iw-IL" sz="4800">
                <a:solidFill>
                  <a:srgbClr val="000000"/>
                </a:solidFill>
                <a:latin typeface="Arial"/>
                <a:ea typeface="Arial"/>
                <a:cs typeface="Arial"/>
                <a:sym typeface="Arial"/>
              </a:rPr>
              <a:t>ما هو المبلغ المكتوب على الورقة النقدية</a:t>
            </a:r>
            <a:r>
              <a:rPr lang="iw-IL" sz="4800">
                <a:solidFill>
                  <a:srgbClr val="000000"/>
                </a:solidFill>
                <a:latin typeface="Calibri"/>
                <a:ea typeface="Calibri"/>
                <a:cs typeface="Calibri"/>
                <a:sym typeface="Calibri"/>
              </a:rPr>
              <a:t>?</a:t>
            </a:r>
            <a:endParaRPr/>
          </a:p>
        </p:txBody>
      </p:sp>
      <p:sp>
        <p:nvSpPr>
          <p:cNvPr id="402" name="Google Shape;402;p44"/>
          <p:cNvSpPr txBox="1"/>
          <p:nvPr/>
        </p:nvSpPr>
        <p:spPr>
          <a:xfrm>
            <a:off x="8935606" y="6250102"/>
            <a:ext cx="5815310" cy="3379708"/>
          </a:xfrm>
          <a:prstGeom prst="rect">
            <a:avLst/>
          </a:prstGeom>
          <a:noFill/>
          <a:ln>
            <a:noFill/>
          </a:ln>
        </p:spPr>
        <p:txBody>
          <a:bodyPr anchorCtr="0" anchor="t" bIns="0" lIns="0" spcFirstLastPara="1" rIns="0" wrap="square" tIns="0">
            <a:spAutoFit/>
          </a:bodyPr>
          <a:lstStyle/>
          <a:p>
            <a:pPr indent="0" lvl="0" marL="0" marR="0" rtl="1" algn="ctr">
              <a:lnSpc>
                <a:spcPct val="139979"/>
              </a:lnSpc>
              <a:spcBef>
                <a:spcPts val="0"/>
              </a:spcBef>
              <a:spcAft>
                <a:spcPts val="0"/>
              </a:spcAft>
              <a:buNone/>
            </a:pPr>
            <a:r>
              <a:rPr b="1" lang="iw-IL" sz="4800">
                <a:solidFill>
                  <a:srgbClr val="000000"/>
                </a:solidFill>
                <a:latin typeface="Arial"/>
                <a:ea typeface="Arial"/>
                <a:cs typeface="Arial"/>
                <a:sym typeface="Arial"/>
              </a:rPr>
              <a:t>القيمة الحقيقية (القوة الشرائية)</a:t>
            </a:r>
            <a:br>
              <a:rPr b="1" lang="iw-IL" sz="4800">
                <a:solidFill>
                  <a:srgbClr val="000000"/>
                </a:solidFill>
                <a:latin typeface="Arial"/>
                <a:ea typeface="Arial"/>
                <a:cs typeface="Arial"/>
                <a:sym typeface="Arial"/>
              </a:rPr>
            </a:br>
            <a:r>
              <a:rPr b="1" lang="iw-IL" sz="4800">
                <a:solidFill>
                  <a:srgbClr val="000000"/>
                </a:solidFill>
                <a:latin typeface="Arial"/>
                <a:ea typeface="Arial"/>
                <a:cs typeface="Arial"/>
                <a:sym typeface="Arial"/>
              </a:rPr>
              <a:t>ما الذي يمكن شراؤه بالورقة النقدية؟</a:t>
            </a:r>
            <a:endParaRPr sz="4800">
              <a:solidFill>
                <a:srgbClr val="000000"/>
              </a:solidFill>
              <a:latin typeface="Calibri"/>
              <a:ea typeface="Calibri"/>
              <a:cs typeface="Calibri"/>
              <a:sym typeface="Calibri"/>
            </a:endParaRPr>
          </a:p>
        </p:txBody>
      </p:sp>
      <p:sp>
        <p:nvSpPr>
          <p:cNvPr id="403" name="Google Shape;403;p44"/>
          <p:cNvSpPr/>
          <p:nvPr/>
        </p:nvSpPr>
        <p:spPr>
          <a:xfrm flipH="1" rot="-7764178">
            <a:off x="8927709" y="4289680"/>
            <a:ext cx="3899222" cy="1283199"/>
          </a:xfrm>
          <a:custGeom>
            <a:rect b="b" l="l" r="r" t="t"/>
            <a:pathLst>
              <a:path extrusionOk="0" h="1283199" w="3899222">
                <a:moveTo>
                  <a:pt x="3899222" y="0"/>
                </a:moveTo>
                <a:lnTo>
                  <a:pt x="0" y="0"/>
                </a:lnTo>
                <a:lnTo>
                  <a:pt x="0" y="1283198"/>
                </a:lnTo>
                <a:lnTo>
                  <a:pt x="3899222" y="1283198"/>
                </a:lnTo>
                <a:lnTo>
                  <a:pt x="3899222"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45"/>
          <p:cNvSpPr/>
          <p:nvPr/>
        </p:nvSpPr>
        <p:spPr>
          <a:xfrm>
            <a:off x="-283635" y="4634798"/>
            <a:ext cx="5652231" cy="5652231"/>
          </a:xfrm>
          <a:custGeom>
            <a:rect b="b" l="l" r="r" t="t"/>
            <a:pathLst>
              <a:path extrusionOk="0" h="7536307" w="7536307">
                <a:moveTo>
                  <a:pt x="0" y="0"/>
                </a:moveTo>
                <a:lnTo>
                  <a:pt x="7536307" y="0"/>
                </a:lnTo>
                <a:lnTo>
                  <a:pt x="7536307" y="7536307"/>
                </a:lnTo>
                <a:lnTo>
                  <a:pt x="0" y="7536307"/>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09" name="Google Shape;409;p45"/>
          <p:cNvSpPr/>
          <p:nvPr/>
        </p:nvSpPr>
        <p:spPr>
          <a:xfrm>
            <a:off x="168535" y="5471331"/>
            <a:ext cx="4747831" cy="4747831"/>
          </a:xfrm>
          <a:custGeom>
            <a:rect b="b" l="l" r="r" t="t"/>
            <a:pathLst>
              <a:path extrusionOk="0" h="6330442" w="6330442">
                <a:moveTo>
                  <a:pt x="0" y="3165221"/>
                </a:moveTo>
                <a:cubicBezTo>
                  <a:pt x="0" y="1417066"/>
                  <a:pt x="1417066" y="0"/>
                  <a:pt x="3165221" y="0"/>
                </a:cubicBezTo>
                <a:cubicBezTo>
                  <a:pt x="4913376" y="0"/>
                  <a:pt x="6330442" y="1417066"/>
                  <a:pt x="6330442" y="3165221"/>
                </a:cubicBezTo>
                <a:cubicBezTo>
                  <a:pt x="6330442" y="4913376"/>
                  <a:pt x="4913376" y="6330442"/>
                  <a:pt x="3165221" y="6330442"/>
                </a:cubicBezTo>
                <a:cubicBezTo>
                  <a:pt x="1417066" y="6330442"/>
                  <a:pt x="0" y="4913376"/>
                  <a:pt x="0" y="3165221"/>
                </a:cubicBezTo>
                <a:close/>
                <a:moveTo>
                  <a:pt x="5132578" y="4636897"/>
                </a:moveTo>
                <a:cubicBezTo>
                  <a:pt x="5864225" y="3658743"/>
                  <a:pt x="5766181" y="2291715"/>
                  <a:pt x="4902454" y="1427988"/>
                </a:cubicBezTo>
                <a:cubicBezTo>
                  <a:pt x="4038727" y="564261"/>
                  <a:pt x="2671699" y="466217"/>
                  <a:pt x="1693545" y="1197864"/>
                </a:cubicBezTo>
                <a:close/>
                <a:moveTo>
                  <a:pt x="1197864" y="1693545"/>
                </a:moveTo>
                <a:cubicBezTo>
                  <a:pt x="466217" y="2671699"/>
                  <a:pt x="564261" y="4038727"/>
                  <a:pt x="1427988" y="4902454"/>
                </a:cubicBezTo>
                <a:cubicBezTo>
                  <a:pt x="2291715" y="5766181"/>
                  <a:pt x="3658870" y="5864225"/>
                  <a:pt x="4636897" y="5132578"/>
                </a:cubicBezTo>
                <a:close/>
              </a:path>
            </a:pathLst>
          </a:custGeom>
          <a:solidFill>
            <a:srgbClr val="FF0000">
              <a:alpha val="45882"/>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10" name="Google Shape;410;p45"/>
          <p:cNvSpPr txBox="1"/>
          <p:nvPr>
            <p:ph idx="4294967295" type="title"/>
          </p:nvPr>
        </p:nvSpPr>
        <p:spPr>
          <a:xfrm>
            <a:off x="1331966" y="147952"/>
            <a:ext cx="15355834" cy="1268552"/>
          </a:xfrm>
          <a:prstGeom prst="rect">
            <a:avLst/>
          </a:prstGeom>
          <a:noFill/>
          <a:ln>
            <a:noFill/>
          </a:ln>
        </p:spPr>
        <p:txBody>
          <a:bodyPr anchorCtr="0" anchor="t" bIns="0" lIns="0" spcFirstLastPara="1" rIns="0" wrap="square" tIns="0">
            <a:spAutoFit/>
          </a:bodyPr>
          <a:lstStyle/>
          <a:p>
            <a:pPr indent="0" lvl="0" marL="0" rtl="0" algn="r">
              <a:lnSpc>
                <a:spcPct val="239979"/>
              </a:lnSpc>
              <a:spcBef>
                <a:spcPts val="0"/>
              </a:spcBef>
              <a:spcAft>
                <a:spcPts val="0"/>
              </a:spcAft>
              <a:buClr>
                <a:srgbClr val="C00000"/>
              </a:buClr>
              <a:buSzPts val="4800"/>
              <a:buFont typeface="Arial"/>
              <a:buNone/>
            </a:pPr>
            <a:r>
              <a:rPr b="1" lang="iw-IL" sz="4800">
                <a:solidFill>
                  <a:srgbClr val="C00000"/>
                </a:solidFill>
              </a:rPr>
              <a:t>النقاط الرئيسية في قانون تحديد الدفع نقدًا– ما هو الصحيح؟</a:t>
            </a:r>
            <a:endParaRPr b="1" i="0" sz="4800" u="none" cap="none" strike="noStrike">
              <a:solidFill>
                <a:srgbClr val="C00000"/>
              </a:solidFill>
            </a:endParaRPr>
          </a:p>
        </p:txBody>
      </p:sp>
      <p:sp>
        <p:nvSpPr>
          <p:cNvPr id="411" name="Google Shape;411;p45"/>
          <p:cNvSpPr txBox="1"/>
          <p:nvPr/>
        </p:nvSpPr>
        <p:spPr>
          <a:xfrm>
            <a:off x="2286000" y="1517265"/>
            <a:ext cx="14930285" cy="6235065"/>
          </a:xfrm>
          <a:prstGeom prst="rect">
            <a:avLst/>
          </a:prstGeom>
          <a:noFill/>
          <a:ln>
            <a:noFill/>
          </a:ln>
        </p:spPr>
        <p:txBody>
          <a:bodyPr anchorCtr="0" anchor="t" bIns="0" lIns="0" spcFirstLastPara="1" rIns="0" wrap="square" tIns="0">
            <a:spAutoFit/>
          </a:bodyPr>
          <a:lstStyle/>
          <a:p>
            <a:pPr indent="0" lvl="0" marL="0" marR="0" rtl="1" algn="just">
              <a:lnSpc>
                <a:spcPct val="281250"/>
              </a:lnSpc>
              <a:spcBef>
                <a:spcPts val="0"/>
              </a:spcBef>
              <a:spcAft>
                <a:spcPts val="0"/>
              </a:spcAft>
              <a:buNone/>
            </a:pPr>
            <a:r>
              <a:rPr b="1" lang="iw-IL" sz="4800">
                <a:solidFill>
                  <a:srgbClr val="000000"/>
                </a:solidFill>
                <a:latin typeface="Arial"/>
                <a:ea typeface="Arial"/>
                <a:cs typeface="Arial"/>
                <a:sym typeface="Arial"/>
              </a:rPr>
              <a:t>أ. لا يمكن سحب أكثر من 10,000 شيكل من جهاز الصراف الآلي</a:t>
            </a:r>
            <a:endParaRPr sz="4800">
              <a:solidFill>
                <a:srgbClr val="000000"/>
              </a:solidFill>
              <a:latin typeface="Calibri"/>
              <a:ea typeface="Calibri"/>
              <a:cs typeface="Calibri"/>
              <a:sym typeface="Calibri"/>
            </a:endParaRPr>
          </a:p>
          <a:p>
            <a:pPr indent="0" lvl="0" marL="0" marR="0" rtl="1" algn="just">
              <a:lnSpc>
                <a:spcPct val="250000"/>
              </a:lnSpc>
              <a:spcBef>
                <a:spcPts val="0"/>
              </a:spcBef>
              <a:spcAft>
                <a:spcPts val="0"/>
              </a:spcAft>
              <a:buNone/>
            </a:pPr>
            <a:r>
              <a:rPr b="1" lang="iw-IL" sz="4800">
                <a:solidFill>
                  <a:srgbClr val="000000"/>
                </a:solidFill>
                <a:latin typeface="Arial"/>
                <a:ea typeface="Arial"/>
                <a:cs typeface="Arial"/>
                <a:sym typeface="Arial"/>
              </a:rPr>
              <a:t>ب. </a:t>
            </a:r>
            <a:r>
              <a:rPr lang="iw-IL" sz="4800">
                <a:solidFill>
                  <a:srgbClr val="000000"/>
                </a:solidFill>
                <a:latin typeface="Calibri"/>
                <a:ea typeface="Calibri"/>
                <a:cs typeface="Calibri"/>
                <a:sym typeface="Calibri"/>
              </a:rPr>
              <a:t>قانون يقيد المدفوعات النقدية التي تزيد عن 10,000 شيكل.</a:t>
            </a:r>
            <a:endParaRPr sz="4800">
              <a:solidFill>
                <a:srgbClr val="000000"/>
              </a:solidFill>
              <a:latin typeface="Calibri"/>
              <a:ea typeface="Calibri"/>
              <a:cs typeface="Calibri"/>
              <a:sym typeface="Calibri"/>
            </a:endParaRPr>
          </a:p>
          <a:p>
            <a:pPr indent="0" lvl="0" marL="0" marR="0" rtl="1" algn="just">
              <a:lnSpc>
                <a:spcPct val="250000"/>
              </a:lnSpc>
              <a:spcBef>
                <a:spcPts val="0"/>
              </a:spcBef>
              <a:spcAft>
                <a:spcPts val="0"/>
              </a:spcAft>
              <a:buNone/>
            </a:pPr>
            <a:r>
              <a:rPr b="1" lang="iw-IL" sz="4800">
                <a:solidFill>
                  <a:srgbClr val="000000"/>
                </a:solidFill>
                <a:latin typeface="Arial"/>
                <a:ea typeface="Arial"/>
                <a:cs typeface="Arial"/>
                <a:sym typeface="Arial"/>
              </a:rPr>
              <a:t>ج. </a:t>
            </a:r>
            <a:r>
              <a:rPr lang="iw-IL" sz="4800">
                <a:solidFill>
                  <a:srgbClr val="000000"/>
                </a:solidFill>
                <a:latin typeface="Calibri"/>
                <a:ea typeface="Calibri"/>
                <a:cs typeface="Calibri"/>
                <a:sym typeface="Calibri"/>
              </a:rPr>
              <a:t>قانون يسمح بدفع مدفوعات نقدية تصل إلى 6,000 شيكل فقط.</a:t>
            </a:r>
            <a:endParaRPr sz="4800">
              <a:solidFill>
                <a:srgbClr val="000000"/>
              </a:solidFill>
              <a:latin typeface="Calibri"/>
              <a:ea typeface="Calibri"/>
              <a:cs typeface="Calibri"/>
              <a:sym typeface="Calibri"/>
            </a:endParaRPr>
          </a:p>
          <a:p>
            <a:pPr indent="0" lvl="0" marL="0" marR="0" rtl="1" algn="just">
              <a:lnSpc>
                <a:spcPct val="250000"/>
              </a:lnSpc>
              <a:spcBef>
                <a:spcPts val="0"/>
              </a:spcBef>
              <a:spcAft>
                <a:spcPts val="0"/>
              </a:spcAft>
              <a:buNone/>
            </a:pPr>
            <a:r>
              <a:rPr b="1" lang="iw-IL" sz="4800">
                <a:solidFill>
                  <a:srgbClr val="000000"/>
                </a:solidFill>
                <a:latin typeface="Arial"/>
                <a:ea typeface="Arial"/>
                <a:cs typeface="Arial"/>
                <a:sym typeface="Arial"/>
              </a:rPr>
              <a:t>د. </a:t>
            </a:r>
            <a:r>
              <a:rPr lang="iw-IL" sz="4800">
                <a:solidFill>
                  <a:srgbClr val="000000"/>
                </a:solidFill>
                <a:latin typeface="Calibri"/>
                <a:ea typeface="Calibri"/>
                <a:cs typeface="Calibri"/>
                <a:sym typeface="Calibri"/>
              </a:rPr>
              <a:t>جميع الإجابات غير صحيحة</a:t>
            </a:r>
            <a:endParaRPr sz="4800">
              <a:solidFill>
                <a:srgbClr val="000000"/>
              </a:solidFill>
              <a:latin typeface="Calibri"/>
              <a:ea typeface="Calibri"/>
              <a:cs typeface="Calibri"/>
              <a:sym typeface="Calibri"/>
            </a:endParaRPr>
          </a:p>
        </p:txBody>
      </p:sp>
      <p:sp>
        <p:nvSpPr>
          <p:cNvPr descr="התשובה היא ג" id="412" name="Google Shape;412;p45"/>
          <p:cNvSpPr/>
          <p:nvPr/>
        </p:nvSpPr>
        <p:spPr>
          <a:xfrm>
            <a:off x="4421068" y="5010007"/>
            <a:ext cx="13297281" cy="1758506"/>
          </a:xfrm>
          <a:custGeom>
            <a:rect b="b" l="l" r="r" t="t"/>
            <a:pathLst>
              <a:path extrusionOk="0" h="2344674" w="17729708">
                <a:moveTo>
                  <a:pt x="57150" y="0"/>
                </a:moveTo>
                <a:lnTo>
                  <a:pt x="17672558" y="0"/>
                </a:lnTo>
                <a:cubicBezTo>
                  <a:pt x="17704181" y="0"/>
                  <a:pt x="17729708" y="25527"/>
                  <a:pt x="17729708" y="57150"/>
                </a:cubicBezTo>
                <a:lnTo>
                  <a:pt x="17729708" y="2287524"/>
                </a:lnTo>
                <a:cubicBezTo>
                  <a:pt x="17729708" y="2319147"/>
                  <a:pt x="17704181" y="2344674"/>
                  <a:pt x="17672558" y="2344674"/>
                </a:cubicBezTo>
                <a:lnTo>
                  <a:pt x="57150" y="2344674"/>
                </a:lnTo>
                <a:cubicBezTo>
                  <a:pt x="25527" y="2344674"/>
                  <a:pt x="0" y="2319147"/>
                  <a:pt x="0" y="2287524"/>
                </a:cubicBezTo>
                <a:lnTo>
                  <a:pt x="0" y="57150"/>
                </a:lnTo>
                <a:cubicBezTo>
                  <a:pt x="0" y="25527"/>
                  <a:pt x="25527" y="0"/>
                  <a:pt x="57150" y="0"/>
                </a:cubicBezTo>
                <a:moveTo>
                  <a:pt x="57150" y="114300"/>
                </a:moveTo>
                <a:lnTo>
                  <a:pt x="57150" y="57150"/>
                </a:lnTo>
                <a:lnTo>
                  <a:pt x="114300" y="57150"/>
                </a:lnTo>
                <a:lnTo>
                  <a:pt x="114300" y="2287524"/>
                </a:lnTo>
                <a:lnTo>
                  <a:pt x="57150" y="2287524"/>
                </a:lnTo>
                <a:lnTo>
                  <a:pt x="57150" y="2230374"/>
                </a:lnTo>
                <a:lnTo>
                  <a:pt x="17672558" y="2230374"/>
                </a:lnTo>
                <a:lnTo>
                  <a:pt x="17672558" y="2287524"/>
                </a:lnTo>
                <a:lnTo>
                  <a:pt x="17615408" y="2287524"/>
                </a:lnTo>
                <a:lnTo>
                  <a:pt x="17615408" y="57150"/>
                </a:lnTo>
                <a:lnTo>
                  <a:pt x="17672558" y="57150"/>
                </a:lnTo>
                <a:lnTo>
                  <a:pt x="17672558" y="114300"/>
                </a:lnTo>
                <a:lnTo>
                  <a:pt x="57150" y="114300"/>
                </a:lnTo>
                <a:close/>
              </a:path>
            </a:pathLst>
          </a:custGeom>
          <a:solidFill>
            <a:srgbClr val="0000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46"/>
          <p:cNvSpPr txBox="1"/>
          <p:nvPr>
            <p:ph idx="4294967295" type="title"/>
          </p:nvPr>
        </p:nvSpPr>
        <p:spPr>
          <a:xfrm>
            <a:off x="1331966" y="147952"/>
            <a:ext cx="14930285" cy="1246175"/>
          </a:xfrm>
          <a:prstGeom prst="rect">
            <a:avLst/>
          </a:prstGeom>
          <a:noFill/>
          <a:ln>
            <a:noFill/>
          </a:ln>
        </p:spPr>
        <p:txBody>
          <a:bodyPr anchorCtr="0" anchor="t" bIns="0" lIns="0" spcFirstLastPara="1" rIns="0" wrap="square" tIns="0">
            <a:spAutoFit/>
          </a:bodyPr>
          <a:lstStyle/>
          <a:p>
            <a:pPr indent="0" lvl="0" marL="0" rtl="0" algn="r">
              <a:lnSpc>
                <a:spcPct val="261795"/>
              </a:lnSpc>
              <a:spcBef>
                <a:spcPts val="0"/>
              </a:spcBef>
              <a:spcAft>
                <a:spcPts val="0"/>
              </a:spcAft>
              <a:buClr>
                <a:srgbClr val="C00000"/>
              </a:buClr>
              <a:buSzPts val="4400"/>
              <a:buFont typeface="Arial"/>
              <a:buNone/>
            </a:pPr>
            <a:r>
              <a:rPr b="1" lang="iw-IL">
                <a:solidFill>
                  <a:srgbClr val="C00000"/>
                </a:solidFill>
              </a:rPr>
              <a:t>ابرز نقاط </a:t>
            </a:r>
            <a:r>
              <a:rPr b="1" i="0" lang="iw-IL" u="none" cap="none" strike="noStrike">
                <a:solidFill>
                  <a:srgbClr val="C00000"/>
                </a:solidFill>
              </a:rPr>
              <a:t> </a:t>
            </a:r>
            <a:r>
              <a:rPr b="1" lang="iw-IL">
                <a:solidFill>
                  <a:srgbClr val="C00000"/>
                </a:solidFill>
              </a:rPr>
              <a:t>قانون تحديد الدفع نقدًا</a:t>
            </a:r>
            <a:endParaRPr b="1" i="0" u="none" cap="none" strike="noStrike">
              <a:solidFill>
                <a:srgbClr val="C00000"/>
              </a:solidFill>
            </a:endParaRPr>
          </a:p>
        </p:txBody>
      </p:sp>
      <p:sp>
        <p:nvSpPr>
          <p:cNvPr id="422" name="Google Shape;422;p46">
            <a:hlinkClick r:id="rId3"/>
          </p:cNvPr>
          <p:cNvSpPr/>
          <p:nvPr/>
        </p:nvSpPr>
        <p:spPr>
          <a:xfrm>
            <a:off x="2923199" y="569866"/>
            <a:ext cx="10426159" cy="10426159"/>
          </a:xfrm>
          <a:custGeom>
            <a:rect b="b" l="l" r="r" t="t"/>
            <a:pathLst>
              <a:path extrusionOk="0" h="7536307" w="7536307">
                <a:moveTo>
                  <a:pt x="0" y="0"/>
                </a:moveTo>
                <a:lnTo>
                  <a:pt x="7536307" y="0"/>
                </a:lnTo>
                <a:lnTo>
                  <a:pt x="7536307" y="7536307"/>
                </a:lnTo>
                <a:lnTo>
                  <a:pt x="0" y="753630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3" name="Google Shape;423;p46">
            <a:hlinkClick r:id="rId5"/>
          </p:cNvPr>
          <p:cNvSpPr/>
          <p:nvPr/>
        </p:nvSpPr>
        <p:spPr>
          <a:xfrm>
            <a:off x="4765026" y="1403972"/>
            <a:ext cx="8757895" cy="8757895"/>
          </a:xfrm>
          <a:custGeom>
            <a:rect b="b" l="l" r="r" t="t"/>
            <a:pathLst>
              <a:path extrusionOk="0" h="6330442" w="6330442">
                <a:moveTo>
                  <a:pt x="0" y="3165221"/>
                </a:moveTo>
                <a:cubicBezTo>
                  <a:pt x="0" y="1417066"/>
                  <a:pt x="1417066" y="0"/>
                  <a:pt x="3165221" y="0"/>
                </a:cubicBezTo>
                <a:cubicBezTo>
                  <a:pt x="4913376" y="0"/>
                  <a:pt x="6330442" y="1417066"/>
                  <a:pt x="6330442" y="3165221"/>
                </a:cubicBezTo>
                <a:cubicBezTo>
                  <a:pt x="6330442" y="4913376"/>
                  <a:pt x="4913376" y="6330442"/>
                  <a:pt x="3165221" y="6330442"/>
                </a:cubicBezTo>
                <a:cubicBezTo>
                  <a:pt x="1417066" y="6330442"/>
                  <a:pt x="0" y="4913376"/>
                  <a:pt x="0" y="3165221"/>
                </a:cubicBezTo>
                <a:close/>
                <a:moveTo>
                  <a:pt x="5132578" y="4636897"/>
                </a:moveTo>
                <a:cubicBezTo>
                  <a:pt x="5864225" y="3658743"/>
                  <a:pt x="5766181" y="2291715"/>
                  <a:pt x="4902454" y="1427988"/>
                </a:cubicBezTo>
                <a:cubicBezTo>
                  <a:pt x="4038727" y="564261"/>
                  <a:pt x="2671699" y="466217"/>
                  <a:pt x="1693545" y="1197864"/>
                </a:cubicBezTo>
                <a:close/>
                <a:moveTo>
                  <a:pt x="1197864" y="1693545"/>
                </a:moveTo>
                <a:cubicBezTo>
                  <a:pt x="466217" y="2671699"/>
                  <a:pt x="564261" y="4038727"/>
                  <a:pt x="1427988" y="4902454"/>
                </a:cubicBezTo>
                <a:cubicBezTo>
                  <a:pt x="2291715" y="5766181"/>
                  <a:pt x="3658870" y="5864225"/>
                  <a:pt x="4636897" y="5132578"/>
                </a:cubicBezTo>
                <a:close/>
              </a:path>
            </a:pathLst>
          </a:custGeom>
          <a:solidFill>
            <a:srgbClr val="FF0000">
              <a:alpha val="45882"/>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424" name="Google Shape;424;p46"/>
          <p:cNvGrpSpPr/>
          <p:nvPr/>
        </p:nvGrpSpPr>
        <p:grpSpPr>
          <a:xfrm>
            <a:off x="11507478" y="3847672"/>
            <a:ext cx="4946369" cy="5672334"/>
            <a:chOff x="0" y="0"/>
            <a:chExt cx="6595159" cy="7563112"/>
          </a:xfrm>
        </p:grpSpPr>
        <p:sp>
          <p:nvSpPr>
            <p:cNvPr id="425" name="Google Shape;425;p46"/>
            <p:cNvSpPr/>
            <p:nvPr/>
          </p:nvSpPr>
          <p:spPr>
            <a:xfrm rot="-1556386">
              <a:off x="1173530" y="609549"/>
              <a:ext cx="4248099" cy="6344015"/>
            </a:xfrm>
            <a:custGeom>
              <a:rect b="b" l="l" r="r" t="t"/>
              <a:pathLst>
                <a:path extrusionOk="0" h="6344015" w="4248099">
                  <a:moveTo>
                    <a:pt x="0" y="0"/>
                  </a:moveTo>
                  <a:lnTo>
                    <a:pt x="4248099" y="0"/>
                  </a:lnTo>
                  <a:lnTo>
                    <a:pt x="4248099" y="6344015"/>
                  </a:lnTo>
                  <a:lnTo>
                    <a:pt x="0" y="6344015"/>
                  </a:lnTo>
                  <a:lnTo>
                    <a:pt x="0" y="0"/>
                  </a:lnTo>
                  <a:close/>
                </a:path>
              </a:pathLst>
            </a:cu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26" name="Google Shape;426;p46"/>
            <p:cNvSpPr txBox="1"/>
            <p:nvPr/>
          </p:nvSpPr>
          <p:spPr>
            <a:xfrm rot="-1596425">
              <a:off x="3895602" y="5589841"/>
              <a:ext cx="2601524" cy="778161"/>
            </a:xfrm>
            <a:prstGeom prst="rect">
              <a:avLst/>
            </a:prstGeom>
            <a:noFill/>
            <a:ln>
              <a:noFill/>
            </a:ln>
          </p:spPr>
          <p:txBody>
            <a:bodyPr anchorCtr="0" anchor="t" bIns="0" lIns="0" spcFirstLastPara="1" rIns="0" wrap="square" tIns="0">
              <a:spAutoFit/>
            </a:bodyPr>
            <a:lstStyle/>
            <a:p>
              <a:pPr indent="0" lvl="0" marL="0" marR="0" rtl="1" algn="ctr">
                <a:lnSpc>
                  <a:spcPct val="120020"/>
                </a:lnSpc>
                <a:spcBef>
                  <a:spcPts val="0"/>
                </a:spcBef>
                <a:spcAft>
                  <a:spcPts val="0"/>
                </a:spcAft>
                <a:buNone/>
              </a:pPr>
              <a:r>
                <a:rPr b="1" lang="iw-IL" sz="3886">
                  <a:solidFill>
                    <a:srgbClr val="FFFFFF"/>
                  </a:solidFill>
                  <a:latin typeface="Arial"/>
                  <a:ea typeface="Arial"/>
                  <a:cs typeface="Arial"/>
                  <a:sym typeface="Arial"/>
                </a:rPr>
                <a:t>اضغط هنا</a:t>
              </a:r>
              <a:endParaRPr b="1" sz="3886">
                <a:solidFill>
                  <a:srgbClr val="FFFFFF"/>
                </a:solidFill>
                <a:latin typeface="Arial"/>
                <a:ea typeface="Arial"/>
                <a:cs typeface="Arial"/>
                <a:sym typeface="Arial"/>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47"/>
          <p:cNvSpPr txBox="1"/>
          <p:nvPr>
            <p:ph idx="4294967295" type="title"/>
          </p:nvPr>
        </p:nvSpPr>
        <p:spPr>
          <a:xfrm>
            <a:off x="1331966" y="147952"/>
            <a:ext cx="14930285" cy="1246175"/>
          </a:xfrm>
          <a:prstGeom prst="rect">
            <a:avLst/>
          </a:prstGeom>
          <a:noFill/>
          <a:ln>
            <a:noFill/>
          </a:ln>
        </p:spPr>
        <p:txBody>
          <a:bodyPr anchorCtr="0" anchor="t" bIns="0" lIns="0" spcFirstLastPara="1" rIns="0" wrap="square" tIns="0">
            <a:spAutoFit/>
          </a:bodyPr>
          <a:lstStyle/>
          <a:p>
            <a:pPr indent="0" lvl="0" marL="0" rtl="0" algn="r">
              <a:lnSpc>
                <a:spcPct val="239979"/>
              </a:lnSpc>
              <a:spcBef>
                <a:spcPts val="0"/>
              </a:spcBef>
              <a:spcAft>
                <a:spcPts val="0"/>
              </a:spcAft>
              <a:buClr>
                <a:srgbClr val="C00000"/>
              </a:buClr>
              <a:buSzPts val="4800"/>
              <a:buFont typeface="Arial"/>
              <a:buNone/>
            </a:pPr>
            <a:r>
              <a:rPr b="1" i="0" lang="iw-IL" sz="4800" u="none" cap="none" strike="noStrike">
                <a:solidFill>
                  <a:srgbClr val="C00000"/>
                </a:solidFill>
              </a:rPr>
              <a:t>أهم بنود قانون</a:t>
            </a:r>
            <a:r>
              <a:rPr b="1" lang="iw-IL" sz="4800">
                <a:solidFill>
                  <a:srgbClr val="C00000"/>
                </a:solidFill>
              </a:rPr>
              <a:t> تحديد الدفع نقدًا</a:t>
            </a:r>
            <a:endParaRPr b="1" i="0" sz="4800" u="none" cap="none" strike="noStrike">
              <a:solidFill>
                <a:srgbClr val="C00000"/>
              </a:solidFill>
            </a:endParaRPr>
          </a:p>
        </p:txBody>
      </p:sp>
      <p:sp>
        <p:nvSpPr>
          <p:cNvPr id="432" name="Google Shape;432;p47"/>
          <p:cNvSpPr txBox="1"/>
          <p:nvPr/>
        </p:nvSpPr>
        <p:spPr>
          <a:xfrm>
            <a:off x="84267" y="1714500"/>
            <a:ext cx="18119465" cy="7834517"/>
          </a:xfrm>
          <a:prstGeom prst="rect">
            <a:avLst/>
          </a:prstGeom>
          <a:noFill/>
          <a:ln>
            <a:noFill/>
          </a:ln>
        </p:spPr>
        <p:txBody>
          <a:bodyPr anchorCtr="0" anchor="t" bIns="0" lIns="0" spcFirstLastPara="1" rIns="0" wrap="square" tIns="0">
            <a:spAutoFit/>
          </a:bodyPr>
          <a:lstStyle/>
          <a:p>
            <a:pPr indent="-380048" lvl="1" marL="760095" marR="0" rtl="1" algn="just">
              <a:lnSpc>
                <a:spcPct val="375000"/>
              </a:lnSpc>
              <a:spcBef>
                <a:spcPts val="0"/>
              </a:spcBef>
              <a:spcAft>
                <a:spcPts val="0"/>
              </a:spcAft>
              <a:buClr>
                <a:srgbClr val="000000"/>
              </a:buClr>
              <a:buSzPts val="2800"/>
              <a:buFont typeface="Arial"/>
              <a:buChar char="•"/>
            </a:pPr>
            <a:r>
              <a:rPr b="1" i="0" lang="iw-IL" sz="2800" u="none" cap="none" strike="noStrike">
                <a:solidFill>
                  <a:srgbClr val="000000"/>
                </a:solidFill>
                <a:latin typeface="Arial"/>
                <a:ea typeface="Arial"/>
                <a:cs typeface="Arial"/>
                <a:sym typeface="Arial"/>
              </a:rPr>
              <a:t>الدفع إلى مصلحة تجارية (شركة/محل): حتى 6,000 شيكل نقدًا في الصفقة، أو حتى 10% من قيمة الصفقة (الأقل بينهما).</a:t>
            </a:r>
            <a:endParaRPr/>
          </a:p>
          <a:p>
            <a:pPr indent="-380048" lvl="1" marL="760095" marR="0" rtl="1" algn="just">
              <a:lnSpc>
                <a:spcPct val="375000"/>
              </a:lnSpc>
              <a:spcBef>
                <a:spcPts val="0"/>
              </a:spcBef>
              <a:spcAft>
                <a:spcPts val="0"/>
              </a:spcAft>
              <a:buClr>
                <a:srgbClr val="000000"/>
              </a:buClr>
              <a:buSzPts val="2800"/>
              <a:buFont typeface="Arial"/>
              <a:buChar char="•"/>
            </a:pPr>
            <a:r>
              <a:rPr b="1" i="0" lang="iw-IL" sz="2800" u="none" cap="none" strike="noStrike">
                <a:solidFill>
                  <a:srgbClr val="000000"/>
                </a:solidFill>
                <a:latin typeface="Arial"/>
                <a:ea typeface="Arial"/>
                <a:cs typeface="Arial"/>
                <a:sym typeface="Arial"/>
              </a:rPr>
              <a:t>الدفع بين الأفراد: حتى 15,000 شيكل نقدًا في الصفقة، أو حتى 10% من قيمة الصفقة (الأقل بينهما).</a:t>
            </a:r>
            <a:endParaRPr/>
          </a:p>
          <a:p>
            <a:pPr indent="-380048" lvl="1" marL="760095" marR="0" rtl="1" algn="just">
              <a:lnSpc>
                <a:spcPct val="375000"/>
              </a:lnSpc>
              <a:spcBef>
                <a:spcPts val="0"/>
              </a:spcBef>
              <a:spcAft>
                <a:spcPts val="0"/>
              </a:spcAft>
              <a:buClr>
                <a:srgbClr val="000000"/>
              </a:buClr>
              <a:buSzPts val="2800"/>
              <a:buFont typeface="Arial"/>
              <a:buChar char="•"/>
            </a:pPr>
            <a:r>
              <a:rPr b="1" i="0" lang="iw-IL" sz="2800" u="none" cap="none" strike="noStrike">
                <a:solidFill>
                  <a:srgbClr val="000000"/>
                </a:solidFill>
                <a:latin typeface="Arial"/>
                <a:ea typeface="Arial"/>
                <a:cs typeface="Arial"/>
                <a:sym typeface="Arial"/>
              </a:rPr>
              <a:t>* يمكن دفع باقي المبلغ بأي وسيلة دفع أخرى، باستثناء الدفع نقدًا، وذلك للحدّ من ظاهرة "رأس المال الأسود" (الاقتصاد غير المصرّح به)</a:t>
            </a:r>
            <a:endParaRPr/>
          </a:p>
          <a:p>
            <a:pPr indent="0" lvl="1" marL="380047" marR="0" rtl="1" algn="just">
              <a:lnSpc>
                <a:spcPct val="375000"/>
              </a:lnSpc>
              <a:spcBef>
                <a:spcPts val="0"/>
              </a:spcBef>
              <a:spcAft>
                <a:spcPts val="0"/>
              </a:spcAft>
              <a:buNone/>
            </a:pPr>
            <a:r>
              <a:rPr b="1" i="0" lang="iw-IL" sz="2800" u="none" cap="none" strike="noStrike">
                <a:solidFill>
                  <a:srgbClr val="000000"/>
                </a:solidFill>
                <a:latin typeface="Arial"/>
                <a:ea typeface="Arial"/>
                <a:cs typeface="Arial"/>
                <a:sym typeface="Arial"/>
              </a:rPr>
              <a:t>** في صفقات بيع المركبات:</a:t>
            </a:r>
            <a:endParaRPr/>
          </a:p>
          <a:p>
            <a:pPr indent="-380048" lvl="1" marL="760095" marR="0" rtl="1" algn="just">
              <a:lnSpc>
                <a:spcPct val="375000"/>
              </a:lnSpc>
              <a:spcBef>
                <a:spcPts val="0"/>
              </a:spcBef>
              <a:spcAft>
                <a:spcPts val="0"/>
              </a:spcAft>
              <a:buClr>
                <a:srgbClr val="000000"/>
              </a:buClr>
              <a:buSzPts val="2800"/>
              <a:buFont typeface="Arial"/>
              <a:buChar char="•"/>
            </a:pPr>
            <a:r>
              <a:rPr b="1" i="0" lang="iw-IL" sz="2800" u="none" cap="none" strike="noStrike">
                <a:solidFill>
                  <a:srgbClr val="000000"/>
                </a:solidFill>
                <a:latin typeface="Arial"/>
                <a:ea typeface="Arial"/>
                <a:cs typeface="Arial"/>
                <a:sym typeface="Arial"/>
              </a:rPr>
              <a:t>بين الأفراد: حتى 50,000 شيكل نقدًا.</a:t>
            </a:r>
            <a:endParaRPr/>
          </a:p>
          <a:p>
            <a:pPr indent="-380048" lvl="1" marL="760095" marR="0" rtl="1" algn="just">
              <a:lnSpc>
                <a:spcPct val="375000"/>
              </a:lnSpc>
              <a:spcBef>
                <a:spcPts val="0"/>
              </a:spcBef>
              <a:spcAft>
                <a:spcPts val="0"/>
              </a:spcAft>
              <a:buClr>
                <a:srgbClr val="000000"/>
              </a:buClr>
              <a:buSzPts val="2800"/>
              <a:buFont typeface="Arial"/>
              <a:buChar char="•"/>
            </a:pPr>
            <a:r>
              <a:rPr b="1" i="0" lang="iw-IL" sz="2800" u="none" cap="none" strike="noStrike">
                <a:solidFill>
                  <a:srgbClr val="000000"/>
                </a:solidFill>
                <a:latin typeface="Arial"/>
                <a:ea typeface="Arial"/>
                <a:cs typeface="Arial"/>
                <a:sym typeface="Arial"/>
              </a:rPr>
              <a:t>مع مصلحة تجارية: حتى 11,000 شيكل نقدًا أو 10% من قيمة الصفقة (الأقل بينهما).</a:t>
            </a:r>
            <a:endParaRPr b="0" i="0" sz="3200" u="none" cap="none" strike="noStrike">
              <a:solidFill>
                <a:srgbClr val="000000"/>
              </a:solidFill>
              <a:latin typeface="Calibri"/>
              <a:ea typeface="Calibri"/>
              <a:cs typeface="Calibri"/>
              <a:sym typeface="Calibri"/>
            </a:endParaRPr>
          </a:p>
        </p:txBody>
      </p:sp>
      <p:sp>
        <p:nvSpPr>
          <p:cNvPr id="433" name="Google Shape;433;p47"/>
          <p:cNvSpPr/>
          <p:nvPr/>
        </p:nvSpPr>
        <p:spPr>
          <a:xfrm>
            <a:off x="-283635" y="4634798"/>
            <a:ext cx="5652231" cy="5652231"/>
          </a:xfrm>
          <a:custGeom>
            <a:rect b="b" l="l" r="r" t="t"/>
            <a:pathLst>
              <a:path extrusionOk="0" h="7536307" w="7536307">
                <a:moveTo>
                  <a:pt x="0" y="0"/>
                </a:moveTo>
                <a:lnTo>
                  <a:pt x="7536307" y="0"/>
                </a:lnTo>
                <a:lnTo>
                  <a:pt x="7536307" y="7536307"/>
                </a:lnTo>
                <a:lnTo>
                  <a:pt x="0" y="7536307"/>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34" name="Google Shape;434;p47"/>
          <p:cNvSpPr/>
          <p:nvPr/>
        </p:nvSpPr>
        <p:spPr>
          <a:xfrm>
            <a:off x="168535" y="5471331"/>
            <a:ext cx="4747831" cy="4747831"/>
          </a:xfrm>
          <a:custGeom>
            <a:rect b="b" l="l" r="r" t="t"/>
            <a:pathLst>
              <a:path extrusionOk="0" h="6330442" w="6330442">
                <a:moveTo>
                  <a:pt x="0" y="3165221"/>
                </a:moveTo>
                <a:cubicBezTo>
                  <a:pt x="0" y="1417066"/>
                  <a:pt x="1417066" y="0"/>
                  <a:pt x="3165221" y="0"/>
                </a:cubicBezTo>
                <a:cubicBezTo>
                  <a:pt x="4913376" y="0"/>
                  <a:pt x="6330442" y="1417066"/>
                  <a:pt x="6330442" y="3165221"/>
                </a:cubicBezTo>
                <a:cubicBezTo>
                  <a:pt x="6330442" y="4913376"/>
                  <a:pt x="4913376" y="6330442"/>
                  <a:pt x="3165221" y="6330442"/>
                </a:cubicBezTo>
                <a:cubicBezTo>
                  <a:pt x="1417066" y="6330442"/>
                  <a:pt x="0" y="4913376"/>
                  <a:pt x="0" y="3165221"/>
                </a:cubicBezTo>
                <a:close/>
                <a:moveTo>
                  <a:pt x="5132578" y="4636897"/>
                </a:moveTo>
                <a:cubicBezTo>
                  <a:pt x="5864225" y="3658743"/>
                  <a:pt x="5766181" y="2291715"/>
                  <a:pt x="4902454" y="1427988"/>
                </a:cubicBezTo>
                <a:cubicBezTo>
                  <a:pt x="4038727" y="564261"/>
                  <a:pt x="2671699" y="466217"/>
                  <a:pt x="1693545" y="1197864"/>
                </a:cubicBezTo>
                <a:close/>
                <a:moveTo>
                  <a:pt x="1197864" y="1693545"/>
                </a:moveTo>
                <a:cubicBezTo>
                  <a:pt x="466217" y="2671699"/>
                  <a:pt x="564261" y="4038727"/>
                  <a:pt x="1427988" y="4902454"/>
                </a:cubicBezTo>
                <a:cubicBezTo>
                  <a:pt x="2291715" y="5766181"/>
                  <a:pt x="3658870" y="5864225"/>
                  <a:pt x="4636897" y="5132578"/>
                </a:cubicBezTo>
                <a:close/>
              </a:path>
            </a:pathLst>
          </a:custGeom>
          <a:solidFill>
            <a:srgbClr val="FF0000">
              <a:alpha val="45882"/>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48"/>
          <p:cNvSpPr txBox="1"/>
          <p:nvPr>
            <p:ph idx="4294967295" type="title"/>
          </p:nvPr>
        </p:nvSpPr>
        <p:spPr>
          <a:xfrm>
            <a:off x="2188952" y="1426865"/>
            <a:ext cx="14930285" cy="1246175"/>
          </a:xfrm>
          <a:prstGeom prst="rect">
            <a:avLst/>
          </a:prstGeom>
          <a:noFill/>
          <a:ln>
            <a:noFill/>
          </a:ln>
        </p:spPr>
        <p:txBody>
          <a:bodyPr anchorCtr="0" anchor="t" bIns="0" lIns="0" spcFirstLastPara="1" rIns="0" wrap="square" tIns="0">
            <a:spAutoFit/>
          </a:bodyPr>
          <a:lstStyle/>
          <a:p>
            <a:pPr indent="0" lvl="0" marL="0" rtl="0" algn="r">
              <a:lnSpc>
                <a:spcPct val="239979"/>
              </a:lnSpc>
              <a:spcBef>
                <a:spcPts val="0"/>
              </a:spcBef>
              <a:spcAft>
                <a:spcPts val="0"/>
              </a:spcAft>
              <a:buClr>
                <a:srgbClr val="C00000"/>
              </a:buClr>
              <a:buSzPts val="4800"/>
              <a:buFont typeface="Arial"/>
              <a:buNone/>
            </a:pPr>
            <a:r>
              <a:rPr b="1" lang="iw-IL" sz="4800">
                <a:solidFill>
                  <a:srgbClr val="C00000"/>
                </a:solidFill>
              </a:rPr>
              <a:t>أهم بنود قانون تحديد الدفع نقدًا</a:t>
            </a:r>
            <a:endParaRPr b="1" i="0" sz="4800" u="none" cap="none" strike="noStrike">
              <a:solidFill>
                <a:srgbClr val="C00000"/>
              </a:solidFill>
            </a:endParaRPr>
          </a:p>
        </p:txBody>
      </p:sp>
      <p:sp>
        <p:nvSpPr>
          <p:cNvPr descr="מקרר" id="444" name="Google Shape;444;p48"/>
          <p:cNvSpPr/>
          <p:nvPr/>
        </p:nvSpPr>
        <p:spPr>
          <a:xfrm>
            <a:off x="6048527" y="370199"/>
            <a:ext cx="4747831" cy="9546621"/>
          </a:xfrm>
          <a:custGeom>
            <a:rect b="b" l="l" r="r" t="t"/>
            <a:pathLst>
              <a:path extrusionOk="0" h="12728829" w="6330442">
                <a:moveTo>
                  <a:pt x="0" y="0"/>
                </a:moveTo>
                <a:lnTo>
                  <a:pt x="6330442" y="0"/>
                </a:lnTo>
                <a:lnTo>
                  <a:pt x="6330442" y="12728829"/>
                </a:lnTo>
                <a:lnTo>
                  <a:pt x="0" y="12728829"/>
                </a:lnTo>
                <a:lnTo>
                  <a:pt x="0" y="0"/>
                </a:lnTo>
                <a:close/>
              </a:path>
            </a:pathLst>
          </a:custGeom>
          <a:blipFill rotWithShape="1">
            <a:blip r:embed="rId3">
              <a:alphaModFix/>
            </a:blip>
            <a:stretch>
              <a:fillRect b="-2426" l="-217845" r="-67333" t="-532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45" name="Google Shape;445;p48"/>
          <p:cNvSpPr txBox="1"/>
          <p:nvPr/>
        </p:nvSpPr>
        <p:spPr>
          <a:xfrm>
            <a:off x="6985904" y="7264227"/>
            <a:ext cx="2668191" cy="1846659"/>
          </a:xfrm>
          <a:prstGeom prst="rect">
            <a:avLst/>
          </a:prstGeom>
          <a:noFill/>
          <a:ln>
            <a:noFill/>
          </a:ln>
        </p:spPr>
        <p:txBody>
          <a:bodyPr anchorCtr="0" anchor="t" bIns="0" lIns="0" spcFirstLastPara="1" rIns="0" wrap="square" tIns="0">
            <a:spAutoFit/>
          </a:bodyPr>
          <a:lstStyle/>
          <a:p>
            <a:pPr indent="0" lvl="0" marL="0" marR="0" rtl="1" algn="just">
              <a:lnSpc>
                <a:spcPct val="120000"/>
              </a:lnSpc>
              <a:spcBef>
                <a:spcPts val="0"/>
              </a:spcBef>
              <a:spcAft>
                <a:spcPts val="0"/>
              </a:spcAft>
              <a:buNone/>
            </a:pPr>
            <a:r>
              <a:rPr b="1" lang="iw-IL" sz="6000">
                <a:solidFill>
                  <a:srgbClr val="000000"/>
                </a:solidFill>
                <a:latin typeface="Arial"/>
                <a:ea typeface="Arial"/>
                <a:cs typeface="Arial"/>
                <a:sym typeface="Arial"/>
              </a:rPr>
              <a:t>7,000 ₪ </a:t>
            </a:r>
            <a:endParaRPr/>
          </a:p>
        </p:txBody>
      </p:sp>
      <p:sp>
        <p:nvSpPr>
          <p:cNvPr id="446" name="Google Shape;446;p48"/>
          <p:cNvSpPr txBox="1"/>
          <p:nvPr/>
        </p:nvSpPr>
        <p:spPr>
          <a:xfrm>
            <a:off x="11476289" y="3739104"/>
            <a:ext cx="5917982" cy="1791388"/>
          </a:xfrm>
          <a:prstGeom prst="rect">
            <a:avLst/>
          </a:prstGeom>
          <a:noFill/>
          <a:ln>
            <a:noFill/>
          </a:ln>
        </p:spPr>
        <p:txBody>
          <a:bodyPr anchorCtr="0" anchor="t" bIns="0" lIns="0" spcFirstLastPara="1" rIns="0" wrap="square" tIns="0">
            <a:spAutoFit/>
          </a:bodyPr>
          <a:lstStyle/>
          <a:p>
            <a:pPr indent="0" lvl="0" marL="0" marR="0" rtl="1" algn="r">
              <a:lnSpc>
                <a:spcPct val="139988"/>
              </a:lnSpc>
              <a:spcBef>
                <a:spcPts val="0"/>
              </a:spcBef>
              <a:spcAft>
                <a:spcPts val="0"/>
              </a:spcAft>
              <a:buNone/>
            </a:pPr>
            <a:r>
              <a:rPr b="1" lang="iw-IL" sz="5244">
                <a:solidFill>
                  <a:srgbClr val="000000"/>
                </a:solidFill>
                <a:latin typeface="Arial"/>
                <a:ea typeface="Arial"/>
                <a:cs typeface="Arial"/>
                <a:sym typeface="Arial"/>
              </a:rPr>
              <a:t>كم يمكنني الدفع نقدا </a:t>
            </a:r>
            <a:br>
              <a:rPr b="1" lang="iw-IL" sz="5244">
                <a:solidFill>
                  <a:srgbClr val="000000"/>
                </a:solidFill>
                <a:latin typeface="Arial"/>
                <a:ea typeface="Arial"/>
                <a:cs typeface="Arial"/>
                <a:sym typeface="Arial"/>
              </a:rPr>
            </a:br>
            <a:r>
              <a:rPr b="1" lang="iw-IL" sz="5244">
                <a:solidFill>
                  <a:srgbClr val="000000"/>
                </a:solidFill>
                <a:latin typeface="Arial"/>
                <a:ea typeface="Arial"/>
                <a:cs typeface="Arial"/>
                <a:sym typeface="Arial"/>
              </a:rPr>
              <a:t>لشراء الثلاجة؟</a:t>
            </a:r>
            <a:endParaRPr b="1" sz="5244">
              <a:solidFill>
                <a:srgbClr val="000000"/>
              </a:solidFill>
              <a:latin typeface="Arial"/>
              <a:ea typeface="Arial"/>
              <a:cs typeface="Arial"/>
              <a:sym typeface="Arial"/>
            </a:endParaRPr>
          </a:p>
        </p:txBody>
      </p:sp>
      <p:sp>
        <p:nvSpPr>
          <p:cNvPr id="447" name="Google Shape;447;p48"/>
          <p:cNvSpPr/>
          <p:nvPr/>
        </p:nvSpPr>
        <p:spPr>
          <a:xfrm>
            <a:off x="-283635" y="4634798"/>
            <a:ext cx="5652231" cy="5652231"/>
          </a:xfrm>
          <a:custGeom>
            <a:rect b="b" l="l" r="r" t="t"/>
            <a:pathLst>
              <a:path extrusionOk="0" h="7536307" w="7536307">
                <a:moveTo>
                  <a:pt x="0" y="0"/>
                </a:moveTo>
                <a:lnTo>
                  <a:pt x="7536307" y="0"/>
                </a:lnTo>
                <a:lnTo>
                  <a:pt x="7536307" y="7536307"/>
                </a:lnTo>
                <a:lnTo>
                  <a:pt x="0" y="753630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48" name="Google Shape;448;p48"/>
          <p:cNvSpPr/>
          <p:nvPr/>
        </p:nvSpPr>
        <p:spPr>
          <a:xfrm>
            <a:off x="168535" y="5471331"/>
            <a:ext cx="4747831" cy="4747831"/>
          </a:xfrm>
          <a:custGeom>
            <a:rect b="b" l="l" r="r" t="t"/>
            <a:pathLst>
              <a:path extrusionOk="0" h="6330442" w="6330442">
                <a:moveTo>
                  <a:pt x="0" y="3165221"/>
                </a:moveTo>
                <a:cubicBezTo>
                  <a:pt x="0" y="1417066"/>
                  <a:pt x="1417066" y="0"/>
                  <a:pt x="3165221" y="0"/>
                </a:cubicBezTo>
                <a:cubicBezTo>
                  <a:pt x="4913376" y="0"/>
                  <a:pt x="6330442" y="1417066"/>
                  <a:pt x="6330442" y="3165221"/>
                </a:cubicBezTo>
                <a:cubicBezTo>
                  <a:pt x="6330442" y="4913376"/>
                  <a:pt x="4913376" y="6330442"/>
                  <a:pt x="3165221" y="6330442"/>
                </a:cubicBezTo>
                <a:cubicBezTo>
                  <a:pt x="1417066" y="6330442"/>
                  <a:pt x="0" y="4913376"/>
                  <a:pt x="0" y="3165221"/>
                </a:cubicBezTo>
                <a:close/>
                <a:moveTo>
                  <a:pt x="5132578" y="4636897"/>
                </a:moveTo>
                <a:cubicBezTo>
                  <a:pt x="5864225" y="3658743"/>
                  <a:pt x="5766181" y="2291715"/>
                  <a:pt x="4902454" y="1427988"/>
                </a:cubicBezTo>
                <a:cubicBezTo>
                  <a:pt x="4038727" y="564261"/>
                  <a:pt x="2671699" y="466217"/>
                  <a:pt x="1693545" y="1197864"/>
                </a:cubicBezTo>
                <a:close/>
                <a:moveTo>
                  <a:pt x="1197864" y="1693545"/>
                </a:moveTo>
                <a:cubicBezTo>
                  <a:pt x="466217" y="2671699"/>
                  <a:pt x="564261" y="4038727"/>
                  <a:pt x="1427988" y="4902454"/>
                </a:cubicBezTo>
                <a:cubicBezTo>
                  <a:pt x="2291715" y="5766181"/>
                  <a:pt x="3658870" y="5864225"/>
                  <a:pt x="4636897" y="5132578"/>
                </a:cubicBezTo>
                <a:close/>
              </a:path>
            </a:pathLst>
          </a:custGeom>
          <a:solidFill>
            <a:srgbClr val="FF0000">
              <a:alpha val="45882"/>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49"/>
          <p:cNvSpPr txBox="1"/>
          <p:nvPr>
            <p:ph idx="4294967295" type="title"/>
          </p:nvPr>
        </p:nvSpPr>
        <p:spPr>
          <a:xfrm>
            <a:off x="1331966" y="147952"/>
            <a:ext cx="14930285" cy="1268552"/>
          </a:xfrm>
          <a:prstGeom prst="rect">
            <a:avLst/>
          </a:prstGeom>
          <a:noFill/>
          <a:ln>
            <a:noFill/>
          </a:ln>
        </p:spPr>
        <p:txBody>
          <a:bodyPr anchorCtr="0" anchor="t" bIns="0" lIns="0" spcFirstLastPara="1" rIns="0" wrap="square" tIns="0">
            <a:spAutoFit/>
          </a:bodyPr>
          <a:lstStyle/>
          <a:p>
            <a:pPr indent="0" lvl="0" marL="0" rtl="0" algn="r">
              <a:lnSpc>
                <a:spcPct val="239979"/>
              </a:lnSpc>
              <a:spcBef>
                <a:spcPts val="0"/>
              </a:spcBef>
              <a:spcAft>
                <a:spcPts val="0"/>
              </a:spcAft>
              <a:buClr>
                <a:schemeClr val="dk1"/>
              </a:buClr>
              <a:buSzPts val="4800"/>
              <a:buFont typeface="Arial"/>
              <a:buNone/>
            </a:pPr>
            <a:r>
              <a:rPr b="1" lang="iw-IL" sz="4800"/>
              <a:t>مناظرة – </a:t>
            </a:r>
            <a:r>
              <a:rPr b="1" lang="iw-IL" sz="4800">
                <a:solidFill>
                  <a:srgbClr val="C00000"/>
                </a:solidFill>
              </a:rPr>
              <a:t>قانون تحديد الدفع نقدًا </a:t>
            </a:r>
            <a:r>
              <a:rPr b="1" lang="iw-IL" sz="4800"/>
              <a:t>: مع أم ضد</a:t>
            </a:r>
            <a:r>
              <a:rPr lang="iw-IL" sz="4800"/>
              <a:t>؟</a:t>
            </a:r>
            <a:endParaRPr b="1" i="0" sz="4800" u="none" cap="none" strike="noStrike">
              <a:solidFill>
                <a:srgbClr val="C00000"/>
              </a:solidFill>
            </a:endParaRPr>
          </a:p>
        </p:txBody>
      </p:sp>
      <p:grpSp>
        <p:nvGrpSpPr>
          <p:cNvPr id="458" name="Google Shape;458;p49"/>
          <p:cNvGrpSpPr/>
          <p:nvPr/>
        </p:nvGrpSpPr>
        <p:grpSpPr>
          <a:xfrm>
            <a:off x="9681933" y="2594085"/>
            <a:ext cx="9775880" cy="10591513"/>
            <a:chOff x="9681933" y="2594085"/>
            <a:chExt cx="9775880" cy="10591513"/>
          </a:xfrm>
        </p:grpSpPr>
        <p:sp>
          <p:nvSpPr>
            <p:cNvPr id="459" name="Google Shape;459;p49"/>
            <p:cNvSpPr/>
            <p:nvPr/>
          </p:nvSpPr>
          <p:spPr>
            <a:xfrm rot="2121720">
              <a:off x="11779047" y="3376611"/>
              <a:ext cx="5581650" cy="9026461"/>
            </a:xfrm>
            <a:custGeom>
              <a:rect b="b" l="l" r="r" t="t"/>
              <a:pathLst>
                <a:path extrusionOk="0" h="12035282" w="7442200">
                  <a:moveTo>
                    <a:pt x="0" y="6017641"/>
                  </a:moveTo>
                  <a:cubicBezTo>
                    <a:pt x="0" y="2694178"/>
                    <a:pt x="1665986" y="0"/>
                    <a:pt x="3721100" y="0"/>
                  </a:cubicBezTo>
                  <a:cubicBezTo>
                    <a:pt x="5776214" y="0"/>
                    <a:pt x="7442200" y="2694178"/>
                    <a:pt x="7442200" y="6017641"/>
                  </a:cubicBezTo>
                  <a:cubicBezTo>
                    <a:pt x="7442200" y="9341103"/>
                    <a:pt x="5776214" y="12035282"/>
                    <a:pt x="3721100" y="12035282"/>
                  </a:cubicBezTo>
                  <a:cubicBezTo>
                    <a:pt x="1665986" y="12035282"/>
                    <a:pt x="0" y="9341104"/>
                    <a:pt x="0" y="6017641"/>
                  </a:cubicBezTo>
                  <a:close/>
                </a:path>
              </a:pathLst>
            </a:custGeom>
            <a:solidFill>
              <a:srgbClr val="A9D18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0" name="Google Shape;460;p49"/>
            <p:cNvSpPr/>
            <p:nvPr/>
          </p:nvSpPr>
          <p:spPr>
            <a:xfrm>
              <a:off x="12007120" y="4634798"/>
              <a:ext cx="5652231" cy="5652231"/>
            </a:xfrm>
            <a:custGeom>
              <a:rect b="b" l="l" r="r" t="t"/>
              <a:pathLst>
                <a:path extrusionOk="0" h="7536307" w="7536307">
                  <a:moveTo>
                    <a:pt x="0" y="0"/>
                  </a:moveTo>
                  <a:lnTo>
                    <a:pt x="7536307" y="0"/>
                  </a:lnTo>
                  <a:lnTo>
                    <a:pt x="7536307" y="7536307"/>
                  </a:lnTo>
                  <a:lnTo>
                    <a:pt x="0" y="7536307"/>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descr="תמונה שמכילה סרט מצויר, ליל כל הקדושים  התיאור נוצר באופן אוטומטי" id="461" name="Google Shape;461;p49"/>
          <p:cNvSpPr/>
          <p:nvPr/>
        </p:nvSpPr>
        <p:spPr>
          <a:xfrm>
            <a:off x="5863723" y="1394022"/>
            <a:ext cx="6143435" cy="9625679"/>
          </a:xfrm>
          <a:custGeom>
            <a:rect b="b" l="l" r="r" t="t"/>
            <a:pathLst>
              <a:path extrusionOk="0" h="12834239" w="8191246">
                <a:moveTo>
                  <a:pt x="0" y="0"/>
                </a:moveTo>
                <a:lnTo>
                  <a:pt x="8191246" y="0"/>
                </a:lnTo>
                <a:lnTo>
                  <a:pt x="8191246" y="12834239"/>
                </a:lnTo>
                <a:lnTo>
                  <a:pt x="0" y="12834239"/>
                </a:lnTo>
                <a:lnTo>
                  <a:pt x="0" y="0"/>
                </a:lnTo>
                <a:close/>
              </a:path>
            </a:pathLst>
          </a:custGeom>
          <a:blipFill rotWithShape="1">
            <a:blip r:embed="rId4">
              <a:alphaModFix/>
            </a:blip>
            <a:stretch>
              <a:fillRect b="-100305" l="-289480" r="-187587" t="-686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2" name="Google Shape;462;p49"/>
          <p:cNvSpPr/>
          <p:nvPr/>
        </p:nvSpPr>
        <p:spPr>
          <a:xfrm>
            <a:off x="-283635" y="4634798"/>
            <a:ext cx="5652231" cy="5652231"/>
          </a:xfrm>
          <a:custGeom>
            <a:rect b="b" l="l" r="r" t="t"/>
            <a:pathLst>
              <a:path extrusionOk="0" h="7536307" w="7536307">
                <a:moveTo>
                  <a:pt x="0" y="0"/>
                </a:moveTo>
                <a:lnTo>
                  <a:pt x="7536307" y="0"/>
                </a:lnTo>
                <a:lnTo>
                  <a:pt x="7536307" y="7536307"/>
                </a:lnTo>
                <a:lnTo>
                  <a:pt x="0" y="7536307"/>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3" name="Google Shape;463;p49"/>
          <p:cNvSpPr/>
          <p:nvPr/>
        </p:nvSpPr>
        <p:spPr>
          <a:xfrm>
            <a:off x="168535" y="5471331"/>
            <a:ext cx="4747831" cy="4747831"/>
          </a:xfrm>
          <a:custGeom>
            <a:rect b="b" l="l" r="r" t="t"/>
            <a:pathLst>
              <a:path extrusionOk="0" h="6330442" w="6330442">
                <a:moveTo>
                  <a:pt x="0" y="3165221"/>
                </a:moveTo>
                <a:cubicBezTo>
                  <a:pt x="0" y="1417066"/>
                  <a:pt x="1417066" y="0"/>
                  <a:pt x="3165221" y="0"/>
                </a:cubicBezTo>
                <a:cubicBezTo>
                  <a:pt x="4913376" y="0"/>
                  <a:pt x="6330442" y="1417066"/>
                  <a:pt x="6330442" y="3165221"/>
                </a:cubicBezTo>
                <a:cubicBezTo>
                  <a:pt x="6330442" y="4913376"/>
                  <a:pt x="4913376" y="6330442"/>
                  <a:pt x="3165221" y="6330442"/>
                </a:cubicBezTo>
                <a:cubicBezTo>
                  <a:pt x="1417066" y="6330442"/>
                  <a:pt x="0" y="4913376"/>
                  <a:pt x="0" y="3165221"/>
                </a:cubicBezTo>
                <a:close/>
                <a:moveTo>
                  <a:pt x="5132578" y="4636897"/>
                </a:moveTo>
                <a:cubicBezTo>
                  <a:pt x="5864225" y="3658743"/>
                  <a:pt x="5766181" y="2291715"/>
                  <a:pt x="4902454" y="1427988"/>
                </a:cubicBezTo>
                <a:cubicBezTo>
                  <a:pt x="4038727" y="564261"/>
                  <a:pt x="2671699" y="466217"/>
                  <a:pt x="1693545" y="1197864"/>
                </a:cubicBezTo>
                <a:close/>
                <a:moveTo>
                  <a:pt x="1197864" y="1693545"/>
                </a:moveTo>
                <a:cubicBezTo>
                  <a:pt x="466217" y="2671699"/>
                  <a:pt x="564261" y="4038727"/>
                  <a:pt x="1427988" y="4902454"/>
                </a:cubicBezTo>
                <a:cubicBezTo>
                  <a:pt x="2291715" y="5766181"/>
                  <a:pt x="3658870" y="5864225"/>
                  <a:pt x="4636897" y="5132578"/>
                </a:cubicBezTo>
                <a:close/>
              </a:path>
            </a:pathLst>
          </a:custGeom>
          <a:solidFill>
            <a:srgbClr val="FF0000">
              <a:alpha val="45882"/>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50"/>
          <p:cNvSpPr/>
          <p:nvPr/>
        </p:nvSpPr>
        <p:spPr>
          <a:xfrm>
            <a:off x="2921135" y="412934"/>
            <a:ext cx="14105567" cy="8845366"/>
          </a:xfrm>
          <a:custGeom>
            <a:rect b="b" l="l" r="r" t="t"/>
            <a:pathLst>
              <a:path extrusionOk="0" h="8845366" w="14105567">
                <a:moveTo>
                  <a:pt x="0" y="0"/>
                </a:moveTo>
                <a:lnTo>
                  <a:pt x="14105567" y="0"/>
                </a:lnTo>
                <a:lnTo>
                  <a:pt x="14105567" y="8845366"/>
                </a:lnTo>
                <a:lnTo>
                  <a:pt x="0" y="8845366"/>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73" name="Google Shape;473;p50"/>
          <p:cNvSpPr txBox="1"/>
          <p:nvPr>
            <p:ph idx="4294967295" type="title"/>
          </p:nvPr>
        </p:nvSpPr>
        <p:spPr>
          <a:xfrm>
            <a:off x="3886200" y="1491842"/>
            <a:ext cx="11492933" cy="2874185"/>
          </a:xfrm>
          <a:prstGeom prst="rect">
            <a:avLst/>
          </a:prstGeom>
          <a:noFill/>
          <a:ln>
            <a:noFill/>
          </a:ln>
        </p:spPr>
        <p:txBody>
          <a:bodyPr anchorCtr="0" anchor="t" bIns="0" lIns="0" spcFirstLastPara="1" rIns="0" wrap="square" tIns="0">
            <a:spAutoFit/>
          </a:bodyPr>
          <a:lstStyle/>
          <a:p>
            <a:pPr indent="0" lvl="0" marL="0" rtl="1" algn="ctr">
              <a:lnSpc>
                <a:spcPct val="280083"/>
              </a:lnSpc>
              <a:spcBef>
                <a:spcPts val="0"/>
              </a:spcBef>
              <a:spcAft>
                <a:spcPts val="0"/>
              </a:spcAft>
              <a:buClr>
                <a:srgbClr val="C00000"/>
              </a:buClr>
              <a:buSzPts val="9600"/>
              <a:buFont typeface="Arial"/>
              <a:buNone/>
            </a:pPr>
            <a:r>
              <a:rPr b="1" lang="iw-IL" sz="9600">
                <a:solidFill>
                  <a:srgbClr val="C00000"/>
                </a:solidFill>
              </a:rPr>
              <a:t>المال من منظور ثقافي</a:t>
            </a:r>
            <a:endParaRPr b="1" i="0" sz="19206" u="none" cap="none" strike="noStrike">
              <a:solidFill>
                <a:srgbClr val="C00000"/>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51"/>
          <p:cNvSpPr txBox="1"/>
          <p:nvPr>
            <p:ph idx="4294967295" type="title"/>
          </p:nvPr>
        </p:nvSpPr>
        <p:spPr>
          <a:xfrm>
            <a:off x="1331966" y="147952"/>
            <a:ext cx="14930285" cy="1246175"/>
          </a:xfrm>
          <a:prstGeom prst="rect">
            <a:avLst/>
          </a:prstGeom>
          <a:noFill/>
          <a:ln>
            <a:noFill/>
          </a:ln>
        </p:spPr>
        <p:txBody>
          <a:bodyPr anchorCtr="0" anchor="t" bIns="0" lIns="0" spcFirstLastPara="1" rIns="0" wrap="square" tIns="0">
            <a:spAutoFit/>
          </a:bodyPr>
          <a:lstStyle/>
          <a:p>
            <a:pPr indent="0" lvl="0" marL="0" rtl="1" algn="just">
              <a:lnSpc>
                <a:spcPct val="239979"/>
              </a:lnSpc>
              <a:spcBef>
                <a:spcPts val="0"/>
              </a:spcBef>
              <a:spcAft>
                <a:spcPts val="0"/>
              </a:spcAft>
              <a:buClr>
                <a:srgbClr val="C00000"/>
              </a:buClr>
              <a:buSzPts val="4800"/>
              <a:buFont typeface="Arial"/>
              <a:buNone/>
            </a:pPr>
            <a:r>
              <a:rPr b="1" lang="iw-IL" sz="4800">
                <a:solidFill>
                  <a:srgbClr val="C00000"/>
                </a:solidFill>
              </a:rPr>
              <a:t>ما هي الرموز الوطنية لدولة إسرائيل؟</a:t>
            </a:r>
            <a:endParaRPr b="1" i="0" sz="4800" u="none" cap="none" strike="noStrike">
              <a:solidFill>
                <a:srgbClr val="C00000"/>
              </a:solidFill>
            </a:endParaRPr>
          </a:p>
        </p:txBody>
      </p:sp>
      <p:sp>
        <p:nvSpPr>
          <p:cNvPr descr="דגל ישראל" id="483" name="Google Shape;483;p51"/>
          <p:cNvSpPr/>
          <p:nvPr/>
        </p:nvSpPr>
        <p:spPr>
          <a:xfrm>
            <a:off x="12696867" y="2423709"/>
            <a:ext cx="5142669" cy="3396304"/>
          </a:xfrm>
          <a:custGeom>
            <a:rect b="b" l="l" r="r" t="t"/>
            <a:pathLst>
              <a:path extrusionOk="0" h="3396304" w="5142669">
                <a:moveTo>
                  <a:pt x="0" y="0"/>
                </a:moveTo>
                <a:lnTo>
                  <a:pt x="5142669" y="0"/>
                </a:lnTo>
                <a:lnTo>
                  <a:pt x="5142669" y="3396304"/>
                </a:lnTo>
                <a:lnTo>
                  <a:pt x="0" y="339630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מטבעות ישראלים" id="484" name="Google Shape;484;p51"/>
          <p:cNvSpPr/>
          <p:nvPr/>
        </p:nvSpPr>
        <p:spPr>
          <a:xfrm>
            <a:off x="1028700" y="6883656"/>
            <a:ext cx="3211305" cy="3211305"/>
          </a:xfrm>
          <a:custGeom>
            <a:rect b="b" l="l" r="r" t="t"/>
            <a:pathLst>
              <a:path extrusionOk="0" h="3211305" w="3211305">
                <a:moveTo>
                  <a:pt x="0" y="0"/>
                </a:moveTo>
                <a:lnTo>
                  <a:pt x="3211305" y="0"/>
                </a:lnTo>
                <a:lnTo>
                  <a:pt x="3211305" y="3211304"/>
                </a:lnTo>
                <a:lnTo>
                  <a:pt x="0" y="3211304"/>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מנורה עם עלי זית" id="485" name="Google Shape;485;p51"/>
          <p:cNvSpPr/>
          <p:nvPr/>
        </p:nvSpPr>
        <p:spPr>
          <a:xfrm>
            <a:off x="4674359" y="4232549"/>
            <a:ext cx="3400086" cy="4256759"/>
          </a:xfrm>
          <a:custGeom>
            <a:rect b="b" l="l" r="r" t="t"/>
            <a:pathLst>
              <a:path extrusionOk="0" h="4256759" w="3400086">
                <a:moveTo>
                  <a:pt x="0" y="0"/>
                </a:moveTo>
                <a:lnTo>
                  <a:pt x="3400086" y="0"/>
                </a:lnTo>
                <a:lnTo>
                  <a:pt x="3400086" y="4256759"/>
                </a:lnTo>
                <a:lnTo>
                  <a:pt x="0" y="4256759"/>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המנון המדינה" id="486" name="Google Shape;486;p51"/>
          <p:cNvSpPr/>
          <p:nvPr/>
        </p:nvSpPr>
        <p:spPr>
          <a:xfrm>
            <a:off x="8797109" y="3214075"/>
            <a:ext cx="3166938" cy="5211876"/>
          </a:xfrm>
          <a:custGeom>
            <a:rect b="b" l="l" r="r" t="t"/>
            <a:pathLst>
              <a:path extrusionOk="0" h="5211876" w="3166938">
                <a:moveTo>
                  <a:pt x="0" y="0"/>
                </a:moveTo>
                <a:lnTo>
                  <a:pt x="3166938" y="0"/>
                </a:lnTo>
                <a:lnTo>
                  <a:pt x="3166938" y="5211876"/>
                </a:lnTo>
                <a:lnTo>
                  <a:pt x="0" y="5211876"/>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52"/>
          <p:cNvSpPr/>
          <p:nvPr/>
        </p:nvSpPr>
        <p:spPr>
          <a:xfrm>
            <a:off x="3922554" y="2075893"/>
            <a:ext cx="11268132" cy="6408750"/>
          </a:xfrm>
          <a:custGeom>
            <a:rect b="b" l="l" r="r" t="t"/>
            <a:pathLst>
              <a:path extrusionOk="0" h="6408750" w="11268132">
                <a:moveTo>
                  <a:pt x="0" y="0"/>
                </a:moveTo>
                <a:lnTo>
                  <a:pt x="11268132" y="0"/>
                </a:lnTo>
                <a:lnTo>
                  <a:pt x="11268132" y="6408750"/>
                </a:lnTo>
                <a:lnTo>
                  <a:pt x="0" y="6408750"/>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96" name="Google Shape;496;p52"/>
          <p:cNvSpPr txBox="1"/>
          <p:nvPr>
            <p:ph idx="4294967295" type="title"/>
          </p:nvPr>
        </p:nvSpPr>
        <p:spPr>
          <a:xfrm>
            <a:off x="1175455" y="424177"/>
            <a:ext cx="14930285" cy="989630"/>
          </a:xfrm>
          <a:prstGeom prst="rect">
            <a:avLst/>
          </a:prstGeom>
          <a:noFill/>
          <a:ln>
            <a:noFill/>
          </a:ln>
        </p:spPr>
        <p:txBody>
          <a:bodyPr anchorCtr="0" anchor="t" bIns="0" lIns="0" spcFirstLastPara="1" rIns="0" wrap="square" tIns="0">
            <a:spAutoFit/>
          </a:bodyPr>
          <a:lstStyle/>
          <a:p>
            <a:pPr indent="0" lvl="0" marL="0" rtl="1" algn="r">
              <a:lnSpc>
                <a:spcPct val="180000"/>
              </a:lnSpc>
              <a:spcBef>
                <a:spcPts val="0"/>
              </a:spcBef>
              <a:spcAft>
                <a:spcPts val="0"/>
              </a:spcAft>
              <a:buClr>
                <a:srgbClr val="C00000"/>
              </a:buClr>
              <a:buSzPts val="4800"/>
              <a:buFont typeface="Arial"/>
              <a:buNone/>
            </a:pPr>
            <a:r>
              <a:rPr b="1" lang="iw-IL" sz="4800">
                <a:solidFill>
                  <a:srgbClr val="C00000"/>
                </a:solidFill>
              </a:rPr>
              <a:t>المال والقيم</a:t>
            </a:r>
            <a:endParaRPr b="1" i="0" sz="4800" u="none" cap="none" strike="noStrike">
              <a:solidFill>
                <a:srgbClr val="C00000"/>
              </a:solidFill>
            </a:endParaRPr>
          </a:p>
        </p:txBody>
      </p:sp>
      <p:sp>
        <p:nvSpPr>
          <p:cNvPr id="497" name="Google Shape;497;p52"/>
          <p:cNvSpPr txBox="1"/>
          <p:nvPr/>
        </p:nvSpPr>
        <p:spPr>
          <a:xfrm>
            <a:off x="4653849" y="3534335"/>
            <a:ext cx="9805541" cy="4275851"/>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lang="iw-IL" sz="4800">
                <a:solidFill>
                  <a:srgbClr val="000000"/>
                </a:solidFill>
                <a:latin typeface="Arial"/>
                <a:ea typeface="Arial"/>
                <a:cs typeface="Arial"/>
                <a:sym typeface="Arial"/>
              </a:rPr>
              <a:t>"القيمة هي مبدأ عام يحدد ما هو جيد وما هو سيء، </a:t>
            </a:r>
            <a:br>
              <a:rPr lang="iw-IL" sz="4800">
                <a:solidFill>
                  <a:srgbClr val="000000"/>
                </a:solidFill>
                <a:latin typeface="Arial"/>
                <a:ea typeface="Arial"/>
                <a:cs typeface="Arial"/>
                <a:sym typeface="Arial"/>
              </a:rPr>
            </a:br>
            <a:r>
              <a:rPr lang="iw-IL" sz="4800">
                <a:solidFill>
                  <a:srgbClr val="000000"/>
                </a:solidFill>
                <a:latin typeface="Arial"/>
                <a:ea typeface="Arial"/>
                <a:cs typeface="Arial"/>
                <a:sym typeface="Arial"/>
              </a:rPr>
              <a:t>ما هو صحيح وما هو أخلاقي، وما هو مسموح وما هو محرم، </a:t>
            </a:r>
            <a:br>
              <a:rPr lang="iw-IL" sz="4800">
                <a:solidFill>
                  <a:srgbClr val="000000"/>
                </a:solidFill>
                <a:latin typeface="Arial"/>
                <a:ea typeface="Arial"/>
                <a:cs typeface="Arial"/>
                <a:sym typeface="Arial"/>
              </a:rPr>
            </a:br>
            <a:r>
              <a:rPr lang="iw-IL" sz="4800">
                <a:solidFill>
                  <a:srgbClr val="000000"/>
                </a:solidFill>
                <a:latin typeface="Arial"/>
                <a:ea typeface="Arial"/>
                <a:cs typeface="Arial"/>
                <a:sym typeface="Arial"/>
              </a:rPr>
              <a:t>ما هو مناسب وما هو غير مناسب."</a:t>
            </a:r>
            <a:endParaRPr sz="4800">
              <a:solidFill>
                <a:srgbClr val="000000"/>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53"/>
          <p:cNvSpPr/>
          <p:nvPr/>
        </p:nvSpPr>
        <p:spPr>
          <a:xfrm>
            <a:off x="3177756" y="0"/>
            <a:ext cx="13263224" cy="10287000"/>
          </a:xfrm>
          <a:custGeom>
            <a:rect b="b" l="l" r="r" t="t"/>
            <a:pathLst>
              <a:path extrusionOk="0" h="10287000" w="13263224">
                <a:moveTo>
                  <a:pt x="0" y="0"/>
                </a:moveTo>
                <a:lnTo>
                  <a:pt x="13263224" y="0"/>
                </a:lnTo>
                <a:lnTo>
                  <a:pt x="13263224" y="10287000"/>
                </a:lnTo>
                <a:lnTo>
                  <a:pt x="0" y="10287000"/>
                </a:lnTo>
                <a:lnTo>
                  <a:pt x="0" y="0"/>
                </a:lnTo>
                <a:close/>
              </a:path>
            </a:pathLst>
          </a:custGeom>
          <a:blipFill rotWithShape="1">
            <a:blip r:embed="rId3">
              <a:alphaModFix amt="47000"/>
            </a:blip>
            <a:stretch>
              <a:fillRect b="0" l="-12552" r="-3861"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07" name="Google Shape;507;p53"/>
          <p:cNvSpPr txBox="1"/>
          <p:nvPr>
            <p:ph idx="4294967295" type="title"/>
          </p:nvPr>
        </p:nvSpPr>
        <p:spPr>
          <a:xfrm>
            <a:off x="6128266" y="-574882"/>
            <a:ext cx="6875711" cy="2134110"/>
          </a:xfrm>
          <a:prstGeom prst="rect">
            <a:avLst/>
          </a:prstGeom>
          <a:noFill/>
          <a:ln>
            <a:noFill/>
          </a:ln>
        </p:spPr>
        <p:txBody>
          <a:bodyPr anchorCtr="0" anchor="t" bIns="0" lIns="0" spcFirstLastPara="1" rIns="0" wrap="square" tIns="0">
            <a:spAutoFit/>
          </a:bodyPr>
          <a:lstStyle/>
          <a:p>
            <a:pPr indent="0" lvl="0" marL="0" rtl="1" algn="just">
              <a:lnSpc>
                <a:spcPct val="240017"/>
              </a:lnSpc>
              <a:spcBef>
                <a:spcPts val="0"/>
              </a:spcBef>
              <a:spcAft>
                <a:spcPts val="0"/>
              </a:spcAft>
              <a:buClr>
                <a:srgbClr val="000000"/>
              </a:buClr>
              <a:buSzPts val="8199"/>
              <a:buFont typeface="Arial"/>
              <a:buNone/>
            </a:pPr>
            <a:r>
              <a:rPr b="1" lang="iw-IL" sz="8199">
                <a:solidFill>
                  <a:srgbClr val="000000"/>
                </a:solidFill>
              </a:rPr>
              <a:t>مقياس قيمي</a:t>
            </a:r>
            <a:endParaRPr b="1" i="0" sz="8199" u="none" cap="none" strike="noStrike">
              <a:solidFill>
                <a:srgbClr val="000000"/>
              </a:solidFill>
            </a:endParaRPr>
          </a:p>
        </p:txBody>
      </p:sp>
      <p:sp>
        <p:nvSpPr>
          <p:cNvPr id="508" name="Google Shape;508;p53"/>
          <p:cNvSpPr txBox="1"/>
          <p:nvPr/>
        </p:nvSpPr>
        <p:spPr>
          <a:xfrm>
            <a:off x="8514935" y="8885162"/>
            <a:ext cx="1457325" cy="766300"/>
          </a:xfrm>
          <a:prstGeom prst="rect">
            <a:avLst/>
          </a:prstGeom>
          <a:noFill/>
          <a:ln>
            <a:noFill/>
          </a:ln>
        </p:spPr>
        <p:txBody>
          <a:bodyPr anchorCtr="0" anchor="t" bIns="0" lIns="0" spcFirstLastPara="1" rIns="0" wrap="square" tIns="0">
            <a:spAutoFit/>
          </a:bodyPr>
          <a:lstStyle/>
          <a:p>
            <a:pPr indent="0" lvl="0" marL="0" marR="0" rtl="1" algn="ctr">
              <a:lnSpc>
                <a:spcPct val="186638"/>
              </a:lnSpc>
              <a:spcBef>
                <a:spcPts val="0"/>
              </a:spcBef>
              <a:spcAft>
                <a:spcPts val="0"/>
              </a:spcAft>
              <a:buNone/>
            </a:pPr>
            <a:r>
              <a:rPr b="1" lang="iw-IL" sz="3600">
                <a:solidFill>
                  <a:srgbClr val="000000"/>
                </a:solidFill>
                <a:latin typeface="Arial"/>
                <a:ea typeface="Arial"/>
                <a:cs typeface="Arial"/>
                <a:sym typeface="Arial"/>
              </a:rPr>
              <a:t>الصداقة</a:t>
            </a:r>
            <a:endParaRPr b="1" sz="3600">
              <a:solidFill>
                <a:srgbClr val="000000"/>
              </a:solidFill>
              <a:latin typeface="Arial"/>
              <a:ea typeface="Arial"/>
              <a:cs typeface="Arial"/>
              <a:sym typeface="Arial"/>
            </a:endParaRPr>
          </a:p>
        </p:txBody>
      </p:sp>
      <p:sp>
        <p:nvSpPr>
          <p:cNvPr id="509" name="Google Shape;509;p53"/>
          <p:cNvSpPr txBox="1"/>
          <p:nvPr/>
        </p:nvSpPr>
        <p:spPr>
          <a:xfrm>
            <a:off x="9566122" y="6956913"/>
            <a:ext cx="1640979" cy="766300"/>
          </a:xfrm>
          <a:prstGeom prst="rect">
            <a:avLst/>
          </a:prstGeom>
          <a:noFill/>
          <a:ln>
            <a:noFill/>
          </a:ln>
        </p:spPr>
        <p:txBody>
          <a:bodyPr anchorCtr="0" anchor="t" bIns="0" lIns="0" spcFirstLastPara="1" rIns="0" wrap="square" tIns="0">
            <a:spAutoFit/>
          </a:bodyPr>
          <a:lstStyle/>
          <a:p>
            <a:pPr indent="0" lvl="0" marL="0" marR="0" rtl="1" algn="ctr">
              <a:lnSpc>
                <a:spcPct val="186638"/>
              </a:lnSpc>
              <a:spcBef>
                <a:spcPts val="0"/>
              </a:spcBef>
              <a:spcAft>
                <a:spcPts val="0"/>
              </a:spcAft>
              <a:buNone/>
            </a:pPr>
            <a:r>
              <a:rPr b="1" lang="iw-IL" sz="3600">
                <a:solidFill>
                  <a:srgbClr val="000000"/>
                </a:solidFill>
                <a:latin typeface="Arial"/>
                <a:ea typeface="Arial"/>
                <a:cs typeface="Arial"/>
                <a:sym typeface="Arial"/>
              </a:rPr>
              <a:t>المسؤولية</a:t>
            </a:r>
            <a:endParaRPr b="1" sz="3600">
              <a:solidFill>
                <a:srgbClr val="000000"/>
              </a:solidFill>
              <a:latin typeface="Arial"/>
              <a:ea typeface="Arial"/>
              <a:cs typeface="Arial"/>
              <a:sym typeface="Arial"/>
            </a:endParaRPr>
          </a:p>
        </p:txBody>
      </p:sp>
      <p:sp>
        <p:nvSpPr>
          <p:cNvPr id="510" name="Google Shape;510;p53"/>
          <p:cNvSpPr txBox="1"/>
          <p:nvPr/>
        </p:nvSpPr>
        <p:spPr>
          <a:xfrm>
            <a:off x="8441340" y="1938112"/>
            <a:ext cx="1719262" cy="766300"/>
          </a:xfrm>
          <a:prstGeom prst="rect">
            <a:avLst/>
          </a:prstGeom>
          <a:noFill/>
          <a:ln>
            <a:noFill/>
          </a:ln>
        </p:spPr>
        <p:txBody>
          <a:bodyPr anchorCtr="0" anchor="t" bIns="0" lIns="0" spcFirstLastPara="1" rIns="0" wrap="square" tIns="0">
            <a:spAutoFit/>
          </a:bodyPr>
          <a:lstStyle/>
          <a:p>
            <a:pPr indent="0" lvl="0" marL="0" marR="0" rtl="1" algn="ctr">
              <a:lnSpc>
                <a:spcPct val="186638"/>
              </a:lnSpc>
              <a:spcBef>
                <a:spcPts val="0"/>
              </a:spcBef>
              <a:spcAft>
                <a:spcPts val="0"/>
              </a:spcAft>
              <a:buNone/>
            </a:pPr>
            <a:r>
              <a:rPr b="1" lang="iw-IL" sz="3600">
                <a:solidFill>
                  <a:srgbClr val="000000"/>
                </a:solidFill>
                <a:latin typeface="Arial"/>
                <a:ea typeface="Arial"/>
                <a:cs typeface="Arial"/>
                <a:sym typeface="Arial"/>
              </a:rPr>
              <a:t>التميز</a:t>
            </a:r>
            <a:endParaRPr b="1" sz="3600">
              <a:solidFill>
                <a:srgbClr val="000000"/>
              </a:solidFill>
              <a:latin typeface="Arial"/>
              <a:ea typeface="Arial"/>
              <a:cs typeface="Arial"/>
              <a:sym typeface="Arial"/>
            </a:endParaRPr>
          </a:p>
        </p:txBody>
      </p:sp>
      <p:sp>
        <p:nvSpPr>
          <p:cNvPr id="511" name="Google Shape;511;p53"/>
          <p:cNvSpPr txBox="1"/>
          <p:nvPr/>
        </p:nvSpPr>
        <p:spPr>
          <a:xfrm>
            <a:off x="8379279" y="2763515"/>
            <a:ext cx="1843385" cy="766300"/>
          </a:xfrm>
          <a:prstGeom prst="rect">
            <a:avLst/>
          </a:prstGeom>
          <a:noFill/>
          <a:ln>
            <a:noFill/>
          </a:ln>
        </p:spPr>
        <p:txBody>
          <a:bodyPr anchorCtr="0" anchor="t" bIns="0" lIns="0" spcFirstLastPara="1" rIns="0" wrap="square" tIns="0">
            <a:spAutoFit/>
          </a:bodyPr>
          <a:lstStyle/>
          <a:p>
            <a:pPr indent="0" lvl="0" marL="0" marR="0" rtl="1" algn="ctr">
              <a:lnSpc>
                <a:spcPct val="186638"/>
              </a:lnSpc>
              <a:spcBef>
                <a:spcPts val="0"/>
              </a:spcBef>
              <a:spcAft>
                <a:spcPts val="0"/>
              </a:spcAft>
              <a:buNone/>
            </a:pPr>
            <a:r>
              <a:rPr b="1" lang="iw-IL" sz="3600">
                <a:solidFill>
                  <a:srgbClr val="000000"/>
                </a:solidFill>
                <a:latin typeface="Arial"/>
                <a:ea typeface="Arial"/>
                <a:cs typeface="Arial"/>
                <a:sym typeface="Arial"/>
              </a:rPr>
              <a:t>الإنجاز</a:t>
            </a:r>
            <a:endParaRPr b="1" sz="3600">
              <a:solidFill>
                <a:srgbClr val="000000"/>
              </a:solidFill>
              <a:latin typeface="Arial"/>
              <a:ea typeface="Arial"/>
              <a:cs typeface="Arial"/>
              <a:sym typeface="Arial"/>
            </a:endParaRPr>
          </a:p>
        </p:txBody>
      </p:sp>
      <p:sp>
        <p:nvSpPr>
          <p:cNvPr id="512" name="Google Shape;512;p53"/>
          <p:cNvSpPr txBox="1"/>
          <p:nvPr/>
        </p:nvSpPr>
        <p:spPr>
          <a:xfrm>
            <a:off x="8836032" y="3489320"/>
            <a:ext cx="929878" cy="766300"/>
          </a:xfrm>
          <a:prstGeom prst="rect">
            <a:avLst/>
          </a:prstGeom>
          <a:noFill/>
          <a:ln>
            <a:noFill/>
          </a:ln>
        </p:spPr>
        <p:txBody>
          <a:bodyPr anchorCtr="0" anchor="t" bIns="0" lIns="0" spcFirstLastPara="1" rIns="0" wrap="square" tIns="0">
            <a:spAutoFit/>
          </a:bodyPr>
          <a:lstStyle/>
          <a:p>
            <a:pPr indent="0" lvl="0" marL="0" marR="0" rtl="1" algn="ctr">
              <a:lnSpc>
                <a:spcPct val="186638"/>
              </a:lnSpc>
              <a:spcBef>
                <a:spcPts val="0"/>
              </a:spcBef>
              <a:spcAft>
                <a:spcPts val="0"/>
              </a:spcAft>
              <a:buNone/>
            </a:pPr>
            <a:r>
              <a:rPr b="1" lang="iw-IL" sz="3600">
                <a:solidFill>
                  <a:srgbClr val="000000"/>
                </a:solidFill>
                <a:latin typeface="Arial"/>
                <a:ea typeface="Arial"/>
                <a:cs typeface="Arial"/>
                <a:sym typeface="Arial"/>
              </a:rPr>
              <a:t>العدالة</a:t>
            </a:r>
            <a:endParaRPr b="1" sz="3600">
              <a:solidFill>
                <a:srgbClr val="000000"/>
              </a:solidFill>
              <a:latin typeface="Arial"/>
              <a:ea typeface="Arial"/>
              <a:cs typeface="Arial"/>
              <a:sym typeface="Arial"/>
            </a:endParaRPr>
          </a:p>
        </p:txBody>
      </p:sp>
      <p:sp>
        <p:nvSpPr>
          <p:cNvPr id="513" name="Google Shape;513;p53"/>
          <p:cNvSpPr txBox="1"/>
          <p:nvPr/>
        </p:nvSpPr>
        <p:spPr>
          <a:xfrm>
            <a:off x="8396394" y="4076553"/>
            <a:ext cx="1809155" cy="766300"/>
          </a:xfrm>
          <a:prstGeom prst="rect">
            <a:avLst/>
          </a:prstGeom>
          <a:noFill/>
          <a:ln>
            <a:noFill/>
          </a:ln>
        </p:spPr>
        <p:txBody>
          <a:bodyPr anchorCtr="0" anchor="t" bIns="0" lIns="0" spcFirstLastPara="1" rIns="0" wrap="square" tIns="0">
            <a:spAutoFit/>
          </a:bodyPr>
          <a:lstStyle/>
          <a:p>
            <a:pPr indent="0" lvl="0" marL="0" marR="0" rtl="1" algn="ctr">
              <a:lnSpc>
                <a:spcPct val="186638"/>
              </a:lnSpc>
              <a:spcBef>
                <a:spcPts val="0"/>
              </a:spcBef>
              <a:spcAft>
                <a:spcPts val="0"/>
              </a:spcAft>
              <a:buNone/>
            </a:pPr>
            <a:r>
              <a:rPr b="1" lang="iw-IL" sz="3600">
                <a:solidFill>
                  <a:srgbClr val="000000"/>
                </a:solidFill>
                <a:latin typeface="Arial"/>
                <a:ea typeface="Arial"/>
                <a:cs typeface="Arial"/>
                <a:sym typeface="Arial"/>
              </a:rPr>
              <a:t>التسامح</a:t>
            </a:r>
            <a:endParaRPr b="1" sz="3600">
              <a:solidFill>
                <a:srgbClr val="000000"/>
              </a:solidFill>
              <a:latin typeface="Arial"/>
              <a:ea typeface="Arial"/>
              <a:cs typeface="Arial"/>
              <a:sym typeface="Arial"/>
            </a:endParaRPr>
          </a:p>
        </p:txBody>
      </p:sp>
      <p:sp>
        <p:nvSpPr>
          <p:cNvPr id="514" name="Google Shape;514;p53"/>
          <p:cNvSpPr txBox="1"/>
          <p:nvPr/>
        </p:nvSpPr>
        <p:spPr>
          <a:xfrm>
            <a:off x="8549389" y="4748525"/>
            <a:ext cx="1503164" cy="766300"/>
          </a:xfrm>
          <a:prstGeom prst="rect">
            <a:avLst/>
          </a:prstGeom>
          <a:noFill/>
          <a:ln>
            <a:noFill/>
          </a:ln>
        </p:spPr>
        <p:txBody>
          <a:bodyPr anchorCtr="0" anchor="t" bIns="0" lIns="0" spcFirstLastPara="1" rIns="0" wrap="square" tIns="0">
            <a:spAutoFit/>
          </a:bodyPr>
          <a:lstStyle/>
          <a:p>
            <a:pPr indent="0" lvl="0" marL="0" marR="0" rtl="1" algn="ctr">
              <a:lnSpc>
                <a:spcPct val="186638"/>
              </a:lnSpc>
              <a:spcBef>
                <a:spcPts val="0"/>
              </a:spcBef>
              <a:spcAft>
                <a:spcPts val="0"/>
              </a:spcAft>
              <a:buNone/>
            </a:pPr>
            <a:r>
              <a:rPr b="1" lang="iw-IL" sz="3600">
                <a:solidFill>
                  <a:srgbClr val="000000"/>
                </a:solidFill>
                <a:latin typeface="Arial"/>
                <a:ea typeface="Arial"/>
                <a:cs typeface="Arial"/>
                <a:sym typeface="Arial"/>
              </a:rPr>
              <a:t>اللطف</a:t>
            </a:r>
            <a:endParaRPr b="1" sz="3600">
              <a:solidFill>
                <a:srgbClr val="000000"/>
              </a:solidFill>
              <a:latin typeface="Arial"/>
              <a:ea typeface="Arial"/>
              <a:cs typeface="Arial"/>
              <a:sym typeface="Arial"/>
            </a:endParaRPr>
          </a:p>
        </p:txBody>
      </p:sp>
      <p:sp>
        <p:nvSpPr>
          <p:cNvPr id="515" name="Google Shape;515;p53"/>
          <p:cNvSpPr txBox="1"/>
          <p:nvPr/>
        </p:nvSpPr>
        <p:spPr>
          <a:xfrm>
            <a:off x="8792574" y="5697708"/>
            <a:ext cx="1016794" cy="766300"/>
          </a:xfrm>
          <a:prstGeom prst="rect">
            <a:avLst/>
          </a:prstGeom>
          <a:noFill/>
          <a:ln>
            <a:noFill/>
          </a:ln>
        </p:spPr>
        <p:txBody>
          <a:bodyPr anchorCtr="0" anchor="t" bIns="0" lIns="0" spcFirstLastPara="1" rIns="0" wrap="square" tIns="0">
            <a:spAutoFit/>
          </a:bodyPr>
          <a:lstStyle/>
          <a:p>
            <a:pPr indent="0" lvl="0" marL="0" marR="0" rtl="1" algn="ctr">
              <a:lnSpc>
                <a:spcPct val="186638"/>
              </a:lnSpc>
              <a:spcBef>
                <a:spcPts val="0"/>
              </a:spcBef>
              <a:spcAft>
                <a:spcPts val="0"/>
              </a:spcAft>
              <a:buNone/>
            </a:pPr>
            <a:r>
              <a:rPr b="1" lang="iw-IL" sz="3600">
                <a:solidFill>
                  <a:srgbClr val="000000"/>
                </a:solidFill>
                <a:latin typeface="Arial"/>
                <a:ea typeface="Arial"/>
                <a:cs typeface="Arial"/>
                <a:sym typeface="Arial"/>
              </a:rPr>
              <a:t>الصدق</a:t>
            </a:r>
            <a:endParaRPr b="1" sz="3600">
              <a:solidFill>
                <a:srgbClr val="000000"/>
              </a:solidFill>
              <a:latin typeface="Arial"/>
              <a:ea typeface="Arial"/>
              <a:cs typeface="Arial"/>
              <a:sym typeface="Arial"/>
            </a:endParaRPr>
          </a:p>
        </p:txBody>
      </p:sp>
      <p:sp>
        <p:nvSpPr>
          <p:cNvPr id="516" name="Google Shape;516;p53"/>
          <p:cNvSpPr txBox="1"/>
          <p:nvPr/>
        </p:nvSpPr>
        <p:spPr>
          <a:xfrm>
            <a:off x="10427143" y="8885162"/>
            <a:ext cx="1313259" cy="1608710"/>
          </a:xfrm>
          <a:prstGeom prst="rect">
            <a:avLst/>
          </a:prstGeom>
          <a:noFill/>
          <a:ln>
            <a:noFill/>
          </a:ln>
        </p:spPr>
        <p:txBody>
          <a:bodyPr anchorCtr="0" anchor="t" bIns="0" lIns="0" spcFirstLastPara="1" rIns="0" wrap="square" tIns="0">
            <a:spAutoFit/>
          </a:bodyPr>
          <a:lstStyle/>
          <a:p>
            <a:pPr indent="0" lvl="0" marL="0" marR="0" rtl="1" algn="ctr">
              <a:lnSpc>
                <a:spcPct val="186638"/>
              </a:lnSpc>
              <a:spcBef>
                <a:spcPts val="0"/>
              </a:spcBef>
              <a:spcAft>
                <a:spcPts val="0"/>
              </a:spcAft>
              <a:buNone/>
            </a:pPr>
            <a:r>
              <a:rPr b="1" lang="iw-IL" sz="3600">
                <a:solidFill>
                  <a:srgbClr val="000000"/>
                </a:solidFill>
                <a:latin typeface="Arial"/>
                <a:ea typeface="Arial"/>
                <a:cs typeface="Arial"/>
                <a:sym typeface="Arial"/>
              </a:rPr>
              <a:t>ضبط النفس</a:t>
            </a:r>
            <a:endParaRPr b="1" sz="3600">
              <a:solidFill>
                <a:srgbClr val="000000"/>
              </a:solidFill>
              <a:latin typeface="Arial"/>
              <a:ea typeface="Arial"/>
              <a:cs typeface="Arial"/>
              <a:sym typeface="Arial"/>
            </a:endParaRPr>
          </a:p>
        </p:txBody>
      </p:sp>
      <p:sp>
        <p:nvSpPr>
          <p:cNvPr id="517" name="Google Shape;517;p53"/>
          <p:cNvSpPr txBox="1"/>
          <p:nvPr/>
        </p:nvSpPr>
        <p:spPr>
          <a:xfrm>
            <a:off x="6475097" y="8885162"/>
            <a:ext cx="1582638" cy="766300"/>
          </a:xfrm>
          <a:prstGeom prst="rect">
            <a:avLst/>
          </a:prstGeom>
          <a:noFill/>
          <a:ln>
            <a:noFill/>
          </a:ln>
        </p:spPr>
        <p:txBody>
          <a:bodyPr anchorCtr="0" anchor="t" bIns="0" lIns="0" spcFirstLastPara="1" rIns="0" wrap="square" tIns="0">
            <a:spAutoFit/>
          </a:bodyPr>
          <a:lstStyle/>
          <a:p>
            <a:pPr indent="0" lvl="0" marL="0" marR="0" rtl="1" algn="ctr">
              <a:lnSpc>
                <a:spcPct val="186638"/>
              </a:lnSpc>
              <a:spcBef>
                <a:spcPts val="0"/>
              </a:spcBef>
              <a:spcAft>
                <a:spcPts val="0"/>
              </a:spcAft>
              <a:buNone/>
            </a:pPr>
            <a:r>
              <a:rPr b="1" lang="iw-IL" sz="3600">
                <a:solidFill>
                  <a:srgbClr val="000000"/>
                </a:solidFill>
                <a:latin typeface="Arial"/>
                <a:ea typeface="Arial"/>
                <a:cs typeface="Arial"/>
                <a:sym typeface="Arial"/>
              </a:rPr>
              <a:t>الادب</a:t>
            </a:r>
            <a:endParaRPr b="1" sz="3600">
              <a:solidFill>
                <a:srgbClr val="000000"/>
              </a:solidFill>
              <a:latin typeface="Arial"/>
              <a:ea typeface="Arial"/>
              <a:cs typeface="Arial"/>
              <a:sym typeface="Arial"/>
            </a:endParaRPr>
          </a:p>
        </p:txBody>
      </p:sp>
      <p:sp>
        <p:nvSpPr>
          <p:cNvPr id="518" name="Google Shape;518;p53"/>
          <p:cNvSpPr txBox="1"/>
          <p:nvPr/>
        </p:nvSpPr>
        <p:spPr>
          <a:xfrm>
            <a:off x="7408845" y="6956913"/>
            <a:ext cx="1472208" cy="766300"/>
          </a:xfrm>
          <a:prstGeom prst="rect">
            <a:avLst/>
          </a:prstGeom>
          <a:noFill/>
          <a:ln>
            <a:noFill/>
          </a:ln>
        </p:spPr>
        <p:txBody>
          <a:bodyPr anchorCtr="0" anchor="t" bIns="0" lIns="0" spcFirstLastPara="1" rIns="0" wrap="square" tIns="0">
            <a:spAutoFit/>
          </a:bodyPr>
          <a:lstStyle/>
          <a:p>
            <a:pPr indent="0" lvl="0" marL="0" marR="0" rtl="1" algn="ctr">
              <a:lnSpc>
                <a:spcPct val="186638"/>
              </a:lnSpc>
              <a:spcBef>
                <a:spcPts val="0"/>
              </a:spcBef>
              <a:spcAft>
                <a:spcPts val="0"/>
              </a:spcAft>
              <a:buNone/>
            </a:pPr>
            <a:r>
              <a:rPr b="1" lang="iw-IL" sz="3600">
                <a:solidFill>
                  <a:srgbClr val="000000"/>
                </a:solidFill>
                <a:latin typeface="Arial"/>
                <a:ea typeface="Arial"/>
                <a:cs typeface="Arial"/>
                <a:sym typeface="Arial"/>
              </a:rPr>
              <a:t>العدالة</a:t>
            </a:r>
            <a:endParaRPr b="1" sz="3600">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54"/>
          <p:cNvSpPr/>
          <p:nvPr/>
        </p:nvSpPr>
        <p:spPr>
          <a:xfrm>
            <a:off x="3481525" y="2727596"/>
            <a:ext cx="11324949" cy="7559404"/>
          </a:xfrm>
          <a:custGeom>
            <a:rect b="b" l="l" r="r" t="t"/>
            <a:pathLst>
              <a:path extrusionOk="0" h="7559404" w="11324949">
                <a:moveTo>
                  <a:pt x="0" y="0"/>
                </a:moveTo>
                <a:lnTo>
                  <a:pt x="11324950" y="0"/>
                </a:lnTo>
                <a:lnTo>
                  <a:pt x="11324950" y="7559404"/>
                </a:lnTo>
                <a:lnTo>
                  <a:pt x="0" y="7559404"/>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28" name="Google Shape;528;p54"/>
          <p:cNvSpPr txBox="1"/>
          <p:nvPr>
            <p:ph idx="4294967295" type="title"/>
          </p:nvPr>
        </p:nvSpPr>
        <p:spPr>
          <a:xfrm>
            <a:off x="3448720" y="328242"/>
            <a:ext cx="11390561" cy="2868296"/>
          </a:xfrm>
          <a:prstGeom prst="rect">
            <a:avLst/>
          </a:prstGeom>
          <a:noFill/>
          <a:ln>
            <a:noFill/>
          </a:ln>
        </p:spPr>
        <p:txBody>
          <a:bodyPr anchorCtr="0" anchor="t" bIns="0" lIns="0" spcFirstLastPara="1" rIns="0" wrap="square" tIns="0">
            <a:spAutoFit/>
          </a:bodyPr>
          <a:lstStyle/>
          <a:p>
            <a:pPr indent="0" lvl="0" marL="0" rtl="1" algn="ctr">
              <a:lnSpc>
                <a:spcPct val="140004"/>
              </a:lnSpc>
              <a:spcBef>
                <a:spcPts val="0"/>
              </a:spcBef>
              <a:spcAft>
                <a:spcPts val="0"/>
              </a:spcAft>
              <a:buClr>
                <a:srgbClr val="C00000"/>
              </a:buClr>
              <a:buSzPts val="8199"/>
              <a:buFont typeface="Arial"/>
              <a:buNone/>
            </a:pPr>
            <a:r>
              <a:rPr b="1" lang="iw-IL" sz="8199">
                <a:solidFill>
                  <a:srgbClr val="C00000"/>
                </a:solidFill>
              </a:rPr>
              <a:t>إذا ربحت مليون،</a:t>
            </a:r>
            <a:br>
              <a:rPr b="1" lang="iw-IL" sz="8199">
                <a:solidFill>
                  <a:srgbClr val="C00000"/>
                </a:solidFill>
              </a:rPr>
            </a:br>
            <a:r>
              <a:rPr b="1" lang="iw-IL" sz="8199">
                <a:solidFill>
                  <a:srgbClr val="C00000"/>
                </a:solidFill>
              </a:rPr>
              <a:t>كيف سوف ستخدمها؟</a:t>
            </a:r>
            <a:endParaRPr b="1" i="0" sz="8199" u="none" cap="none" strike="noStrike">
              <a:solidFill>
                <a:srgbClr val="C00000"/>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55"/>
          <p:cNvSpPr txBox="1"/>
          <p:nvPr>
            <p:ph idx="4294967295" type="title"/>
          </p:nvPr>
        </p:nvSpPr>
        <p:spPr>
          <a:xfrm>
            <a:off x="1331966" y="30947"/>
            <a:ext cx="14930285" cy="1267463"/>
          </a:xfrm>
          <a:prstGeom prst="rect">
            <a:avLst/>
          </a:prstGeom>
          <a:noFill/>
          <a:ln>
            <a:noFill/>
          </a:ln>
        </p:spPr>
        <p:txBody>
          <a:bodyPr anchorCtr="0" anchor="t" bIns="0" lIns="0" spcFirstLastPara="1" rIns="0" wrap="square" tIns="0">
            <a:spAutoFit/>
          </a:bodyPr>
          <a:lstStyle/>
          <a:p>
            <a:pPr indent="0" lvl="0" marL="0" rtl="1" algn="just">
              <a:lnSpc>
                <a:spcPct val="213314"/>
              </a:lnSpc>
              <a:spcBef>
                <a:spcPts val="0"/>
              </a:spcBef>
              <a:spcAft>
                <a:spcPts val="0"/>
              </a:spcAft>
              <a:buClr>
                <a:srgbClr val="C00000"/>
              </a:buClr>
              <a:buSzPts val="5400"/>
              <a:buFont typeface="Arial"/>
              <a:buNone/>
            </a:pPr>
            <a:r>
              <a:rPr b="1" i="0" lang="iw-IL" sz="5400" u="none" cap="none" strike="noStrike">
                <a:solidFill>
                  <a:srgbClr val="C00000"/>
                </a:solidFill>
              </a:rPr>
              <a:t> </a:t>
            </a:r>
            <a:r>
              <a:rPr b="1" lang="iw-IL" sz="5400">
                <a:solidFill>
                  <a:srgbClr val="C00000"/>
                </a:solidFill>
              </a:rPr>
              <a:t>دراسة الأوراق النقدية من منظور ثقافي</a:t>
            </a:r>
            <a:endParaRPr b="1" i="0" sz="5400" u="none" cap="none" strike="noStrike">
              <a:solidFill>
                <a:srgbClr val="C00000"/>
              </a:solidFill>
            </a:endParaRPr>
          </a:p>
        </p:txBody>
      </p:sp>
      <p:graphicFrame>
        <p:nvGraphicFramePr>
          <p:cNvPr descr="טבלת השוואה בין 4 השטרות לפי: סימני זיהוי, חקר דמויות, מאפיינים תרבותיים" id="538" name="Google Shape;538;p55"/>
          <p:cNvGraphicFramePr/>
          <p:nvPr/>
        </p:nvGraphicFramePr>
        <p:xfrm>
          <a:off x="3025878" y="2305431"/>
          <a:ext cx="3000000" cy="3000000"/>
        </p:xfrm>
        <a:graphic>
          <a:graphicData uri="http://schemas.openxmlformats.org/drawingml/2006/table">
            <a:tbl>
              <a:tblPr bandRow="1" firstRow="1">
                <a:noFill/>
                <a:tableStyleId>{9C330564-9E4E-4C8B-A9CE-2F31353EA7D9}</a:tableStyleId>
              </a:tblPr>
              <a:tblGrid>
                <a:gridCol w="2642850"/>
                <a:gridCol w="2642850"/>
                <a:gridCol w="2642850"/>
                <a:gridCol w="2642850"/>
                <a:gridCol w="2642850"/>
              </a:tblGrid>
              <a:tr h="1606550">
                <a:tc>
                  <a:txBody>
                    <a:bodyPr/>
                    <a:lstStyle/>
                    <a:p>
                      <a:pPr indent="0" lvl="0" marL="0" marR="0" rtl="1" algn="ctr">
                        <a:spcBef>
                          <a:spcPts val="0"/>
                        </a:spcBef>
                        <a:spcAft>
                          <a:spcPts val="0"/>
                        </a:spcAft>
                        <a:buNone/>
                      </a:pPr>
                      <a:r>
                        <a:t/>
                      </a:r>
                      <a:endParaRPr b="1" sz="4400" u="none" cap="none" strike="noStrike">
                        <a:latin typeface="Arial"/>
                        <a:ea typeface="Arial"/>
                        <a:cs typeface="Arial"/>
                        <a:sym typeface="Arial"/>
                      </a:endParaRPr>
                    </a:p>
                  </a:txBody>
                  <a:tcPr marT="45725" marB="45725" marR="91450" marL="91450"/>
                </a:tc>
                <a:tc>
                  <a:txBody>
                    <a:bodyPr/>
                    <a:lstStyle/>
                    <a:p>
                      <a:pPr indent="0" lvl="0" marL="0" marR="0" rtl="1" algn="ctr">
                        <a:spcBef>
                          <a:spcPts val="0"/>
                        </a:spcBef>
                        <a:spcAft>
                          <a:spcPts val="0"/>
                        </a:spcAft>
                        <a:buNone/>
                      </a:pPr>
                      <a:r>
                        <a:rPr b="1" lang="iw-IL" sz="4400" u="none" cap="none" strike="noStrike">
                          <a:latin typeface="Arial"/>
                          <a:ea typeface="Arial"/>
                          <a:cs typeface="Arial"/>
                          <a:sym typeface="Arial"/>
                        </a:rPr>
                        <a:t>20 شيكل</a:t>
                      </a:r>
                      <a:endParaRPr b="1" sz="4400" u="none" cap="none" strike="noStrike">
                        <a:latin typeface="Arial"/>
                        <a:ea typeface="Arial"/>
                        <a:cs typeface="Arial"/>
                        <a:sym typeface="Arial"/>
                      </a:endParaRPr>
                    </a:p>
                  </a:txBody>
                  <a:tcPr marT="45725" marB="45725" marR="91450" marL="91450"/>
                </a:tc>
                <a:tc>
                  <a:txBody>
                    <a:bodyPr/>
                    <a:lstStyle/>
                    <a:p>
                      <a:pPr indent="0" lvl="0" marL="0" marR="0" rtl="1" algn="ctr">
                        <a:spcBef>
                          <a:spcPts val="0"/>
                        </a:spcBef>
                        <a:spcAft>
                          <a:spcPts val="0"/>
                        </a:spcAft>
                        <a:buNone/>
                      </a:pPr>
                      <a:r>
                        <a:rPr b="1" lang="iw-IL" sz="4400" u="none" cap="none" strike="noStrike">
                          <a:latin typeface="Arial"/>
                          <a:ea typeface="Arial"/>
                          <a:cs typeface="Arial"/>
                          <a:sym typeface="Arial"/>
                        </a:rPr>
                        <a:t>50 شيكل</a:t>
                      </a:r>
                      <a:endParaRPr b="1" sz="4400" u="none" cap="none" strike="noStrike">
                        <a:latin typeface="Arial"/>
                        <a:ea typeface="Arial"/>
                        <a:cs typeface="Arial"/>
                        <a:sym typeface="Arial"/>
                      </a:endParaRPr>
                    </a:p>
                  </a:txBody>
                  <a:tcPr marT="45725" marB="45725" marR="91450" marL="91450"/>
                </a:tc>
                <a:tc>
                  <a:txBody>
                    <a:bodyPr/>
                    <a:lstStyle/>
                    <a:p>
                      <a:pPr indent="0" lvl="0" marL="0" marR="0" rtl="1" algn="ctr">
                        <a:spcBef>
                          <a:spcPts val="0"/>
                        </a:spcBef>
                        <a:spcAft>
                          <a:spcPts val="0"/>
                        </a:spcAft>
                        <a:buNone/>
                      </a:pPr>
                      <a:r>
                        <a:rPr b="1" lang="iw-IL" sz="4400" u="none" cap="none" strike="noStrike">
                          <a:latin typeface="Arial"/>
                          <a:ea typeface="Arial"/>
                          <a:cs typeface="Arial"/>
                          <a:sym typeface="Arial"/>
                        </a:rPr>
                        <a:t>100 شيكل</a:t>
                      </a:r>
                      <a:endParaRPr b="1" sz="4400" u="none" cap="none" strike="noStrike">
                        <a:latin typeface="Arial"/>
                        <a:ea typeface="Arial"/>
                        <a:cs typeface="Arial"/>
                        <a:sym typeface="Arial"/>
                      </a:endParaRPr>
                    </a:p>
                  </a:txBody>
                  <a:tcPr marT="45725" marB="45725" marR="91450" marL="91450"/>
                </a:tc>
                <a:tc>
                  <a:txBody>
                    <a:bodyPr/>
                    <a:lstStyle/>
                    <a:p>
                      <a:pPr indent="0" lvl="0" marL="0" marR="0" rtl="1" algn="ctr">
                        <a:spcBef>
                          <a:spcPts val="0"/>
                        </a:spcBef>
                        <a:spcAft>
                          <a:spcPts val="0"/>
                        </a:spcAft>
                        <a:buNone/>
                      </a:pPr>
                      <a:r>
                        <a:rPr b="1" lang="iw-IL" sz="4400" u="none" cap="none" strike="noStrike">
                          <a:latin typeface="Arial"/>
                          <a:ea typeface="Arial"/>
                          <a:cs typeface="Arial"/>
                          <a:sym typeface="Arial"/>
                        </a:rPr>
                        <a:t>200 شيكل</a:t>
                      </a:r>
                      <a:endParaRPr b="1" sz="4400" u="none" cap="none" strike="noStrike">
                        <a:latin typeface="Arial"/>
                        <a:ea typeface="Arial"/>
                        <a:cs typeface="Arial"/>
                        <a:sym typeface="Arial"/>
                      </a:endParaRPr>
                    </a:p>
                  </a:txBody>
                  <a:tcPr marT="45725" marB="45725" marR="91450" marL="91450"/>
                </a:tc>
              </a:tr>
              <a:tr h="1606550">
                <a:tc>
                  <a:txBody>
                    <a:bodyPr/>
                    <a:lstStyle/>
                    <a:p>
                      <a:pPr indent="0" lvl="0" marL="0" marR="0" rtl="1" algn="ctr">
                        <a:spcBef>
                          <a:spcPts val="0"/>
                        </a:spcBef>
                        <a:spcAft>
                          <a:spcPts val="0"/>
                        </a:spcAft>
                        <a:buNone/>
                      </a:pPr>
                      <a:r>
                        <a:rPr b="1" lang="iw-IL" sz="4400" u="none" cap="none" strike="noStrike"/>
                        <a:t>علامات التعرّف</a:t>
                      </a:r>
                      <a:r>
                        <a:rPr lang="iw-IL" sz="4400" u="none" cap="none" strike="noStrike"/>
                        <a:t> </a:t>
                      </a:r>
                      <a:endParaRPr b="1" sz="4400" u="none" cap="none" strike="noStrike">
                        <a:latin typeface="Arial"/>
                        <a:ea typeface="Arial"/>
                        <a:cs typeface="Arial"/>
                        <a:sym typeface="Arial"/>
                      </a:endParaRPr>
                    </a:p>
                  </a:txBody>
                  <a:tcPr marT="45725" marB="45725" marR="91450" marL="91450"/>
                </a:tc>
                <a:tc>
                  <a:txBody>
                    <a:bodyPr/>
                    <a:lstStyle/>
                    <a:p>
                      <a:pPr indent="0" lvl="0" marL="0" marR="0" rtl="1" algn="ctr">
                        <a:spcBef>
                          <a:spcPts val="0"/>
                        </a:spcBef>
                        <a:spcAft>
                          <a:spcPts val="0"/>
                        </a:spcAft>
                        <a:buNone/>
                      </a:pPr>
                      <a:r>
                        <a:t/>
                      </a:r>
                      <a:endParaRPr b="1" sz="4400" u="none" cap="none" strike="noStrike">
                        <a:latin typeface="Arial"/>
                        <a:ea typeface="Arial"/>
                        <a:cs typeface="Arial"/>
                        <a:sym typeface="Arial"/>
                      </a:endParaRPr>
                    </a:p>
                  </a:txBody>
                  <a:tcPr marT="45725" marB="45725" marR="91450" marL="91450"/>
                </a:tc>
                <a:tc>
                  <a:txBody>
                    <a:bodyPr/>
                    <a:lstStyle/>
                    <a:p>
                      <a:pPr indent="0" lvl="0" marL="0" marR="0" rtl="1" algn="ctr">
                        <a:spcBef>
                          <a:spcPts val="0"/>
                        </a:spcBef>
                        <a:spcAft>
                          <a:spcPts val="0"/>
                        </a:spcAft>
                        <a:buNone/>
                      </a:pPr>
                      <a:r>
                        <a:t/>
                      </a:r>
                      <a:endParaRPr b="1" sz="4400" u="none" cap="none" strike="noStrike">
                        <a:latin typeface="Arial"/>
                        <a:ea typeface="Arial"/>
                        <a:cs typeface="Arial"/>
                        <a:sym typeface="Arial"/>
                      </a:endParaRPr>
                    </a:p>
                  </a:txBody>
                  <a:tcPr marT="45725" marB="45725" marR="91450" marL="91450"/>
                </a:tc>
                <a:tc>
                  <a:txBody>
                    <a:bodyPr/>
                    <a:lstStyle/>
                    <a:p>
                      <a:pPr indent="0" lvl="0" marL="0" marR="0" rtl="1" algn="ctr">
                        <a:spcBef>
                          <a:spcPts val="0"/>
                        </a:spcBef>
                        <a:spcAft>
                          <a:spcPts val="0"/>
                        </a:spcAft>
                        <a:buNone/>
                      </a:pPr>
                      <a:r>
                        <a:t/>
                      </a:r>
                      <a:endParaRPr b="1" sz="4400" u="none" cap="none" strike="noStrike">
                        <a:latin typeface="Arial"/>
                        <a:ea typeface="Arial"/>
                        <a:cs typeface="Arial"/>
                        <a:sym typeface="Arial"/>
                      </a:endParaRPr>
                    </a:p>
                  </a:txBody>
                  <a:tcPr marT="45725" marB="45725" marR="91450" marL="91450"/>
                </a:tc>
                <a:tc>
                  <a:txBody>
                    <a:bodyPr/>
                    <a:lstStyle/>
                    <a:p>
                      <a:pPr indent="0" lvl="0" marL="0" marR="0" rtl="1" algn="ctr">
                        <a:spcBef>
                          <a:spcPts val="0"/>
                        </a:spcBef>
                        <a:spcAft>
                          <a:spcPts val="0"/>
                        </a:spcAft>
                        <a:buNone/>
                      </a:pPr>
                      <a:r>
                        <a:t/>
                      </a:r>
                      <a:endParaRPr b="1" sz="4400" u="none" cap="none" strike="noStrike">
                        <a:latin typeface="Arial"/>
                        <a:ea typeface="Arial"/>
                        <a:cs typeface="Arial"/>
                        <a:sym typeface="Arial"/>
                      </a:endParaRPr>
                    </a:p>
                  </a:txBody>
                  <a:tcPr marT="45725" marB="45725" marR="91450" marL="91450"/>
                </a:tc>
              </a:tr>
              <a:tr h="1606550">
                <a:tc>
                  <a:txBody>
                    <a:bodyPr/>
                    <a:lstStyle/>
                    <a:p>
                      <a:pPr indent="0" lvl="0" marL="0" marR="0" rtl="1" algn="ctr">
                        <a:spcBef>
                          <a:spcPts val="0"/>
                        </a:spcBef>
                        <a:spcAft>
                          <a:spcPts val="0"/>
                        </a:spcAft>
                        <a:buNone/>
                      </a:pPr>
                      <a:r>
                        <a:rPr lang="iw-IL" sz="4400" u="none" cap="none" strike="noStrike"/>
                        <a:t>دراسة الشخصيات</a:t>
                      </a:r>
                      <a:endParaRPr b="1" sz="4400" u="none" cap="none" strike="noStrike">
                        <a:latin typeface="Arial"/>
                        <a:ea typeface="Arial"/>
                        <a:cs typeface="Arial"/>
                        <a:sym typeface="Arial"/>
                      </a:endParaRPr>
                    </a:p>
                  </a:txBody>
                  <a:tcPr marT="45725" marB="45725" marR="91450" marL="91450"/>
                </a:tc>
                <a:tc>
                  <a:txBody>
                    <a:bodyPr/>
                    <a:lstStyle/>
                    <a:p>
                      <a:pPr indent="0" lvl="0" marL="0" marR="0" rtl="1" algn="ctr">
                        <a:spcBef>
                          <a:spcPts val="0"/>
                        </a:spcBef>
                        <a:spcAft>
                          <a:spcPts val="0"/>
                        </a:spcAft>
                        <a:buNone/>
                      </a:pPr>
                      <a:r>
                        <a:t/>
                      </a:r>
                      <a:endParaRPr b="1" sz="4400" u="none" cap="none" strike="noStrike">
                        <a:latin typeface="Arial"/>
                        <a:ea typeface="Arial"/>
                        <a:cs typeface="Arial"/>
                        <a:sym typeface="Arial"/>
                      </a:endParaRPr>
                    </a:p>
                  </a:txBody>
                  <a:tcPr marT="45725" marB="45725" marR="91450" marL="91450"/>
                </a:tc>
                <a:tc>
                  <a:txBody>
                    <a:bodyPr/>
                    <a:lstStyle/>
                    <a:p>
                      <a:pPr indent="0" lvl="0" marL="0" marR="0" rtl="1" algn="ctr">
                        <a:spcBef>
                          <a:spcPts val="0"/>
                        </a:spcBef>
                        <a:spcAft>
                          <a:spcPts val="0"/>
                        </a:spcAft>
                        <a:buNone/>
                      </a:pPr>
                      <a:r>
                        <a:t/>
                      </a:r>
                      <a:endParaRPr b="1" sz="4400" u="none" cap="none" strike="noStrike">
                        <a:latin typeface="Arial"/>
                        <a:ea typeface="Arial"/>
                        <a:cs typeface="Arial"/>
                        <a:sym typeface="Arial"/>
                      </a:endParaRPr>
                    </a:p>
                  </a:txBody>
                  <a:tcPr marT="45725" marB="45725" marR="91450" marL="91450"/>
                </a:tc>
                <a:tc>
                  <a:txBody>
                    <a:bodyPr/>
                    <a:lstStyle/>
                    <a:p>
                      <a:pPr indent="0" lvl="0" marL="0" marR="0" rtl="1" algn="ctr">
                        <a:spcBef>
                          <a:spcPts val="0"/>
                        </a:spcBef>
                        <a:spcAft>
                          <a:spcPts val="0"/>
                        </a:spcAft>
                        <a:buNone/>
                      </a:pPr>
                      <a:r>
                        <a:t/>
                      </a:r>
                      <a:endParaRPr b="1" sz="4400" u="none" cap="none" strike="noStrike">
                        <a:latin typeface="Arial"/>
                        <a:ea typeface="Arial"/>
                        <a:cs typeface="Arial"/>
                        <a:sym typeface="Arial"/>
                      </a:endParaRPr>
                    </a:p>
                  </a:txBody>
                  <a:tcPr marT="45725" marB="45725" marR="91450" marL="91450"/>
                </a:tc>
                <a:tc>
                  <a:txBody>
                    <a:bodyPr/>
                    <a:lstStyle/>
                    <a:p>
                      <a:pPr indent="0" lvl="0" marL="0" marR="0" rtl="1" algn="ctr">
                        <a:spcBef>
                          <a:spcPts val="0"/>
                        </a:spcBef>
                        <a:spcAft>
                          <a:spcPts val="0"/>
                        </a:spcAft>
                        <a:buNone/>
                      </a:pPr>
                      <a:r>
                        <a:t/>
                      </a:r>
                      <a:endParaRPr b="1" sz="4400" u="none" cap="none" strike="noStrike">
                        <a:latin typeface="Arial"/>
                        <a:ea typeface="Arial"/>
                        <a:cs typeface="Arial"/>
                        <a:sym typeface="Arial"/>
                      </a:endParaRPr>
                    </a:p>
                  </a:txBody>
                  <a:tcPr marT="45725" marB="45725" marR="91450" marL="91450"/>
                </a:tc>
              </a:tr>
              <a:tr h="1606550">
                <a:tc>
                  <a:txBody>
                    <a:bodyPr/>
                    <a:lstStyle/>
                    <a:p>
                      <a:pPr indent="0" lvl="0" marL="0" marR="0" rtl="1" algn="ctr">
                        <a:spcBef>
                          <a:spcPts val="0"/>
                        </a:spcBef>
                        <a:spcAft>
                          <a:spcPts val="0"/>
                        </a:spcAft>
                        <a:buNone/>
                      </a:pPr>
                      <a:r>
                        <a:rPr lang="iw-IL" sz="4400" u="none" cap="none" strike="noStrike"/>
                        <a:t>الخصائص الثقافية</a:t>
                      </a:r>
                      <a:endParaRPr b="1" sz="4400" u="none" cap="none" strike="noStrike">
                        <a:latin typeface="Arial"/>
                        <a:ea typeface="Arial"/>
                        <a:cs typeface="Arial"/>
                        <a:sym typeface="Arial"/>
                      </a:endParaRPr>
                    </a:p>
                  </a:txBody>
                  <a:tcPr marT="45725" marB="45725" marR="91450" marL="91450"/>
                </a:tc>
                <a:tc>
                  <a:txBody>
                    <a:bodyPr/>
                    <a:lstStyle/>
                    <a:p>
                      <a:pPr indent="0" lvl="0" marL="0" marR="0" rtl="1" algn="ctr">
                        <a:spcBef>
                          <a:spcPts val="0"/>
                        </a:spcBef>
                        <a:spcAft>
                          <a:spcPts val="0"/>
                        </a:spcAft>
                        <a:buNone/>
                      </a:pPr>
                      <a:r>
                        <a:t/>
                      </a:r>
                      <a:endParaRPr b="1" sz="4400" u="none" cap="none" strike="noStrike">
                        <a:latin typeface="Arial"/>
                        <a:ea typeface="Arial"/>
                        <a:cs typeface="Arial"/>
                        <a:sym typeface="Arial"/>
                      </a:endParaRPr>
                    </a:p>
                  </a:txBody>
                  <a:tcPr marT="45725" marB="45725" marR="91450" marL="91450"/>
                </a:tc>
                <a:tc>
                  <a:txBody>
                    <a:bodyPr/>
                    <a:lstStyle/>
                    <a:p>
                      <a:pPr indent="0" lvl="0" marL="0" marR="0" rtl="1" algn="ctr">
                        <a:spcBef>
                          <a:spcPts val="0"/>
                        </a:spcBef>
                        <a:spcAft>
                          <a:spcPts val="0"/>
                        </a:spcAft>
                        <a:buNone/>
                      </a:pPr>
                      <a:r>
                        <a:t/>
                      </a:r>
                      <a:endParaRPr b="1" sz="4400" u="none" cap="none" strike="noStrike">
                        <a:latin typeface="Arial"/>
                        <a:ea typeface="Arial"/>
                        <a:cs typeface="Arial"/>
                        <a:sym typeface="Arial"/>
                      </a:endParaRPr>
                    </a:p>
                  </a:txBody>
                  <a:tcPr marT="45725" marB="45725" marR="91450" marL="91450"/>
                </a:tc>
                <a:tc>
                  <a:txBody>
                    <a:bodyPr/>
                    <a:lstStyle/>
                    <a:p>
                      <a:pPr indent="0" lvl="0" marL="0" marR="0" rtl="1" algn="ctr">
                        <a:spcBef>
                          <a:spcPts val="0"/>
                        </a:spcBef>
                        <a:spcAft>
                          <a:spcPts val="0"/>
                        </a:spcAft>
                        <a:buNone/>
                      </a:pPr>
                      <a:r>
                        <a:t/>
                      </a:r>
                      <a:endParaRPr b="1" sz="4400" u="none" cap="none" strike="noStrike">
                        <a:latin typeface="Arial"/>
                        <a:ea typeface="Arial"/>
                        <a:cs typeface="Arial"/>
                        <a:sym typeface="Arial"/>
                      </a:endParaRPr>
                    </a:p>
                  </a:txBody>
                  <a:tcPr marT="45725" marB="45725" marR="91450" marL="91450"/>
                </a:tc>
                <a:tc>
                  <a:txBody>
                    <a:bodyPr/>
                    <a:lstStyle/>
                    <a:p>
                      <a:pPr indent="0" lvl="0" marL="0" marR="0" rtl="1" algn="ctr">
                        <a:spcBef>
                          <a:spcPts val="0"/>
                        </a:spcBef>
                        <a:spcAft>
                          <a:spcPts val="0"/>
                        </a:spcAft>
                        <a:buNone/>
                      </a:pPr>
                      <a:r>
                        <a:t/>
                      </a:r>
                      <a:endParaRPr b="1" sz="4400" u="none" cap="none" strike="noStrike">
                        <a:latin typeface="Arial"/>
                        <a:ea typeface="Arial"/>
                        <a:cs typeface="Arial"/>
                        <a:sym typeface="Arial"/>
                      </a:endParaRPr>
                    </a:p>
                  </a:txBody>
                  <a:tcPr marT="45725" marB="45725" marR="91450" marL="91450"/>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56"/>
          <p:cNvSpPr txBox="1"/>
          <p:nvPr>
            <p:ph idx="4294967295" type="title"/>
          </p:nvPr>
        </p:nvSpPr>
        <p:spPr>
          <a:xfrm>
            <a:off x="1331966" y="30947"/>
            <a:ext cx="14930285" cy="1246175"/>
          </a:xfrm>
          <a:prstGeom prst="rect">
            <a:avLst/>
          </a:prstGeom>
          <a:noFill/>
          <a:ln>
            <a:noFill/>
          </a:ln>
        </p:spPr>
        <p:txBody>
          <a:bodyPr anchorCtr="0" anchor="t" bIns="0" lIns="0" spcFirstLastPara="1" rIns="0" wrap="square" tIns="0">
            <a:spAutoFit/>
          </a:bodyPr>
          <a:lstStyle/>
          <a:p>
            <a:pPr indent="0" lvl="0" marL="0" rtl="0" algn="r">
              <a:lnSpc>
                <a:spcPct val="239979"/>
              </a:lnSpc>
              <a:spcBef>
                <a:spcPts val="0"/>
              </a:spcBef>
              <a:spcAft>
                <a:spcPts val="0"/>
              </a:spcAft>
              <a:buClr>
                <a:srgbClr val="C00000"/>
              </a:buClr>
              <a:buSzPts val="4800"/>
              <a:buFont typeface="Arial"/>
              <a:buNone/>
            </a:pPr>
            <a:r>
              <a:rPr b="1" lang="iw-IL" sz="4800">
                <a:solidFill>
                  <a:srgbClr val="C00000"/>
                </a:solidFill>
              </a:rPr>
              <a:t>علامات الأمان في الأوراق النقدية</a:t>
            </a:r>
            <a:endParaRPr b="1" i="0" sz="4800" u="none" cap="none" strike="noStrike">
              <a:solidFill>
                <a:srgbClr val="C00000"/>
              </a:solidFill>
            </a:endParaRPr>
          </a:p>
        </p:txBody>
      </p:sp>
      <p:sp>
        <p:nvSpPr>
          <p:cNvPr descr="לחצו כאן לצפיה בסרטון" id="548" name="Google Shape;548;p56">
            <a:hlinkClick r:id="rId3"/>
          </p:cNvPr>
          <p:cNvSpPr/>
          <p:nvPr/>
        </p:nvSpPr>
        <p:spPr>
          <a:xfrm>
            <a:off x="1880299" y="2723884"/>
            <a:ext cx="11551263" cy="6305816"/>
          </a:xfrm>
          <a:custGeom>
            <a:rect b="b" l="l" r="r" t="t"/>
            <a:pathLst>
              <a:path extrusionOk="0" h="7603967" w="13929271">
                <a:moveTo>
                  <a:pt x="0" y="0"/>
                </a:moveTo>
                <a:lnTo>
                  <a:pt x="13929271" y="0"/>
                </a:lnTo>
                <a:lnTo>
                  <a:pt x="13929271" y="7603967"/>
                </a:lnTo>
                <a:lnTo>
                  <a:pt x="0" y="760396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549" name="Google Shape;549;p56"/>
          <p:cNvGrpSpPr/>
          <p:nvPr/>
        </p:nvGrpSpPr>
        <p:grpSpPr>
          <a:xfrm>
            <a:off x="11507478" y="3847672"/>
            <a:ext cx="4946369" cy="5672334"/>
            <a:chOff x="0" y="0"/>
            <a:chExt cx="6595159" cy="7563112"/>
          </a:xfrm>
        </p:grpSpPr>
        <p:sp>
          <p:nvSpPr>
            <p:cNvPr id="550" name="Google Shape;550;p56"/>
            <p:cNvSpPr/>
            <p:nvPr/>
          </p:nvSpPr>
          <p:spPr>
            <a:xfrm rot="-1556386">
              <a:off x="1173530" y="609549"/>
              <a:ext cx="4248099" cy="6344015"/>
            </a:xfrm>
            <a:custGeom>
              <a:rect b="b" l="l" r="r" t="t"/>
              <a:pathLst>
                <a:path extrusionOk="0" h="6344015" w="4248099">
                  <a:moveTo>
                    <a:pt x="0" y="0"/>
                  </a:moveTo>
                  <a:lnTo>
                    <a:pt x="4248099" y="0"/>
                  </a:lnTo>
                  <a:lnTo>
                    <a:pt x="4248099" y="6344015"/>
                  </a:lnTo>
                  <a:lnTo>
                    <a:pt x="0" y="634401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51" name="Google Shape;551;p56"/>
            <p:cNvSpPr txBox="1"/>
            <p:nvPr/>
          </p:nvSpPr>
          <p:spPr>
            <a:xfrm rot="-1596425">
              <a:off x="3895602" y="5589841"/>
              <a:ext cx="2601524" cy="778161"/>
            </a:xfrm>
            <a:prstGeom prst="rect">
              <a:avLst/>
            </a:prstGeom>
            <a:noFill/>
            <a:ln>
              <a:noFill/>
            </a:ln>
          </p:spPr>
          <p:txBody>
            <a:bodyPr anchorCtr="0" anchor="t" bIns="0" lIns="0" spcFirstLastPara="1" rIns="0" wrap="square" tIns="0">
              <a:spAutoFit/>
            </a:bodyPr>
            <a:lstStyle/>
            <a:p>
              <a:pPr indent="0" lvl="0" marL="0" marR="0" rtl="1" algn="ctr">
                <a:lnSpc>
                  <a:spcPct val="120020"/>
                </a:lnSpc>
                <a:spcBef>
                  <a:spcPts val="0"/>
                </a:spcBef>
                <a:spcAft>
                  <a:spcPts val="0"/>
                </a:spcAft>
                <a:buNone/>
              </a:pPr>
              <a:r>
                <a:rPr b="1" lang="iw-IL" sz="3886">
                  <a:solidFill>
                    <a:srgbClr val="FFFFFF"/>
                  </a:solidFill>
                  <a:latin typeface="Arial"/>
                  <a:ea typeface="Arial"/>
                  <a:cs typeface="Arial"/>
                  <a:sym typeface="Arial"/>
                </a:rPr>
                <a:t>לחצו כאן</a:t>
              </a:r>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57"/>
          <p:cNvSpPr txBox="1"/>
          <p:nvPr>
            <p:ph idx="4294967295" type="title"/>
          </p:nvPr>
        </p:nvSpPr>
        <p:spPr>
          <a:xfrm>
            <a:off x="3276600" y="533400"/>
            <a:ext cx="12933734" cy="1300164"/>
          </a:xfrm>
          <a:prstGeom prst="rect">
            <a:avLst/>
          </a:prstGeom>
          <a:noFill/>
          <a:ln>
            <a:noFill/>
          </a:ln>
        </p:spPr>
        <p:txBody>
          <a:bodyPr anchorCtr="0" anchor="t" bIns="0" lIns="0" spcFirstLastPara="1" rIns="0" wrap="square" tIns="0">
            <a:spAutoFit/>
          </a:bodyPr>
          <a:lstStyle/>
          <a:p>
            <a:pPr indent="0" lvl="0" marL="0" rtl="1" algn="r">
              <a:lnSpc>
                <a:spcPct val="180000"/>
              </a:lnSpc>
              <a:spcBef>
                <a:spcPts val="0"/>
              </a:spcBef>
              <a:spcAft>
                <a:spcPts val="0"/>
              </a:spcAft>
              <a:buClr>
                <a:srgbClr val="C00000"/>
              </a:buClr>
              <a:buSzPts val="6300"/>
              <a:buFont typeface="Arial"/>
              <a:buNone/>
            </a:pPr>
            <a:r>
              <a:rPr b="1" lang="iw-IL" sz="6300">
                <a:solidFill>
                  <a:srgbClr val="C00000"/>
                </a:solidFill>
              </a:rPr>
              <a:t>فن المال - معرض بنك إسرائيل</a:t>
            </a:r>
            <a:endParaRPr b="1" i="0" sz="6300" u="none" cap="none" strike="noStrike">
              <a:solidFill>
                <a:srgbClr val="C00000"/>
              </a:solidFill>
            </a:endParaRPr>
          </a:p>
        </p:txBody>
      </p:sp>
      <p:sp>
        <p:nvSpPr>
          <p:cNvPr descr="תמונה מתערוכה בבנק ישראל" id="557" name="Google Shape;557;p57"/>
          <p:cNvSpPr/>
          <p:nvPr/>
        </p:nvSpPr>
        <p:spPr>
          <a:xfrm>
            <a:off x="6434214" y="2806936"/>
            <a:ext cx="11301259" cy="5777769"/>
          </a:xfrm>
          <a:custGeom>
            <a:rect b="b" l="l" r="r" t="t"/>
            <a:pathLst>
              <a:path extrusionOk="0" h="5777769" w="11301259">
                <a:moveTo>
                  <a:pt x="0" y="0"/>
                </a:moveTo>
                <a:lnTo>
                  <a:pt x="11301259" y="0"/>
                </a:lnTo>
                <a:lnTo>
                  <a:pt x="11301259" y="5777768"/>
                </a:lnTo>
                <a:lnTo>
                  <a:pt x="0" y="5777768"/>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58" name="Google Shape;558;p57"/>
          <p:cNvSpPr/>
          <p:nvPr/>
        </p:nvSpPr>
        <p:spPr>
          <a:xfrm>
            <a:off x="302668" y="7643621"/>
            <a:ext cx="2273444" cy="2273444"/>
          </a:xfrm>
          <a:custGeom>
            <a:rect b="b" l="l" r="r" t="t"/>
            <a:pathLst>
              <a:path extrusionOk="0" h="2273444" w="2273444">
                <a:moveTo>
                  <a:pt x="0" y="0"/>
                </a:moveTo>
                <a:lnTo>
                  <a:pt x="2273444" y="0"/>
                </a:lnTo>
                <a:lnTo>
                  <a:pt x="2273444" y="2273444"/>
                </a:lnTo>
                <a:lnTo>
                  <a:pt x="0" y="2273444"/>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59" name="Google Shape;559;p57"/>
          <p:cNvSpPr/>
          <p:nvPr/>
        </p:nvSpPr>
        <p:spPr>
          <a:xfrm>
            <a:off x="1028700" y="4351412"/>
            <a:ext cx="4887849" cy="2063781"/>
          </a:xfrm>
          <a:custGeom>
            <a:rect b="b" l="l" r="r" t="t"/>
            <a:pathLst>
              <a:path extrusionOk="0" h="2751709" w="6517132">
                <a:moveTo>
                  <a:pt x="0" y="0"/>
                </a:moveTo>
                <a:lnTo>
                  <a:pt x="6517132" y="0"/>
                </a:lnTo>
                <a:lnTo>
                  <a:pt x="6517132" y="2751709"/>
                </a:lnTo>
                <a:lnTo>
                  <a:pt x="0" y="2751709"/>
                </a:lnTo>
                <a:lnTo>
                  <a:pt x="0" y="0"/>
                </a:lnTo>
                <a:close/>
              </a:path>
            </a:pathLst>
          </a:custGeom>
          <a:blipFill rotWithShape="1">
            <a:blip r:embed="rId5">
              <a:alphaModFix/>
            </a:blip>
            <a:stretch>
              <a:fillRect b="1" l="-138" r="-138"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58"/>
          <p:cNvSpPr txBox="1"/>
          <p:nvPr>
            <p:ph idx="4294967295" type="title"/>
          </p:nvPr>
        </p:nvSpPr>
        <p:spPr>
          <a:xfrm>
            <a:off x="8305800" y="669411"/>
            <a:ext cx="7947557" cy="855234"/>
          </a:xfrm>
          <a:prstGeom prst="rect">
            <a:avLst/>
          </a:prstGeom>
          <a:noFill/>
          <a:ln>
            <a:noFill/>
          </a:ln>
        </p:spPr>
        <p:txBody>
          <a:bodyPr anchorCtr="0" anchor="t" bIns="0" lIns="0" spcFirstLastPara="1" rIns="0" wrap="square" tIns="0">
            <a:spAutoFit/>
          </a:bodyPr>
          <a:lstStyle/>
          <a:p>
            <a:pPr indent="0" lvl="0" marL="0" marR="0" rtl="1" algn="r">
              <a:lnSpc>
                <a:spcPct val="139988"/>
              </a:lnSpc>
              <a:spcBef>
                <a:spcPts val="0"/>
              </a:spcBef>
              <a:spcAft>
                <a:spcPts val="0"/>
              </a:spcAft>
              <a:buClr>
                <a:srgbClr val="C00000"/>
              </a:buClr>
              <a:buSzPts val="5244"/>
              <a:buFont typeface="Arial"/>
              <a:buNone/>
            </a:pPr>
            <a:r>
              <a:rPr b="1" i="0" lang="iw-IL" sz="5244" u="none" cap="none" strike="noStrike">
                <a:solidFill>
                  <a:srgbClr val="C00000"/>
                </a:solidFill>
                <a:latin typeface="Arial"/>
                <a:ea typeface="Arial"/>
                <a:cs typeface="Arial"/>
                <a:sym typeface="Arial"/>
              </a:rPr>
              <a:t>لاتسي</a:t>
            </a:r>
            <a:r>
              <a:rPr b="1" i="0" lang="iw-IL" sz="5244" u="none" cap="none" strike="noStrike">
                <a:solidFill>
                  <a:srgbClr val="C00000"/>
                </a:solidFill>
              </a:rPr>
              <a:t>Latzi ، "النقود"، 2014</a:t>
            </a:r>
            <a:endParaRPr b="1" i="0" sz="5244" u="none" cap="none" strike="noStrike">
              <a:solidFill>
                <a:srgbClr val="C00000"/>
              </a:solidFill>
            </a:endParaRPr>
          </a:p>
        </p:txBody>
      </p:sp>
      <p:sp>
        <p:nvSpPr>
          <p:cNvPr id="569" name="Google Shape;569;p58"/>
          <p:cNvSpPr txBox="1"/>
          <p:nvPr/>
        </p:nvSpPr>
        <p:spPr>
          <a:xfrm>
            <a:off x="1678936" y="1889592"/>
            <a:ext cx="16125302" cy="1998345"/>
          </a:xfrm>
          <a:prstGeom prst="rect">
            <a:avLst/>
          </a:prstGeom>
          <a:noFill/>
          <a:ln>
            <a:noFill/>
          </a:ln>
        </p:spPr>
        <p:txBody>
          <a:bodyPr anchorCtr="0" anchor="t" bIns="0" lIns="0" spcFirstLastPara="1" rIns="0" wrap="square" tIns="0">
            <a:spAutoFit/>
          </a:bodyPr>
          <a:lstStyle/>
          <a:p>
            <a:pPr indent="0" lvl="0" marL="0" marR="0" rtl="1" algn="r">
              <a:lnSpc>
                <a:spcPct val="180000"/>
              </a:lnSpc>
              <a:spcBef>
                <a:spcPts val="0"/>
              </a:spcBef>
              <a:spcAft>
                <a:spcPts val="0"/>
              </a:spcAft>
              <a:buNone/>
            </a:pPr>
            <a:r>
              <a:rPr lang="iw-IL" sz="4400">
                <a:solidFill>
                  <a:srgbClr val="000000"/>
                </a:solidFill>
                <a:latin typeface="Calibri"/>
                <a:ea typeface="Calibri"/>
                <a:cs typeface="Calibri"/>
                <a:sym typeface="Calibri"/>
              </a:rPr>
              <a:t>في هذا العمل الفيديو، الذي يظهر فيه محفظة تنبض في نبض القلب، عمل الفنان باستخدام تقنية تسمى ستوب موشن.</a:t>
            </a:r>
            <a:endParaRPr sz="4400">
              <a:solidFill>
                <a:srgbClr val="000000"/>
              </a:solidFill>
              <a:latin typeface="Calibri"/>
              <a:ea typeface="Calibri"/>
              <a:cs typeface="Calibri"/>
              <a:sym typeface="Calibri"/>
            </a:endParaRPr>
          </a:p>
        </p:txBody>
      </p:sp>
      <p:pic>
        <p:nvPicPr>
          <p:cNvPr descr="ארנק פועם בקצב לב" id="570" name="Google Shape;570;p58"/>
          <p:cNvPicPr preferRelativeResize="0"/>
          <p:nvPr/>
        </p:nvPicPr>
        <p:blipFill rotWithShape="1">
          <a:blip r:embed="rId3">
            <a:alphaModFix/>
          </a:blip>
          <a:srcRect b="0" l="0" r="0" t="0"/>
          <a:stretch/>
        </p:blipFill>
        <p:spPr>
          <a:xfrm>
            <a:off x="5579349" y="3802099"/>
            <a:ext cx="11295787" cy="6348920"/>
          </a:xfrm>
          <a:prstGeom prst="rect">
            <a:avLst/>
          </a:prstGeom>
          <a:noFill/>
          <a:ln>
            <a:noFill/>
          </a:ln>
        </p:spPr>
      </p:pic>
      <p:sp>
        <p:nvSpPr>
          <p:cNvPr descr="ארנק סגור" id="571" name="Google Shape;571;p58"/>
          <p:cNvSpPr/>
          <p:nvPr/>
        </p:nvSpPr>
        <p:spPr>
          <a:xfrm>
            <a:off x="466672" y="3877031"/>
            <a:ext cx="3837795" cy="6202848"/>
          </a:xfrm>
          <a:custGeom>
            <a:rect b="b" l="l" r="r" t="t"/>
            <a:pathLst>
              <a:path extrusionOk="0" h="6202848" w="3837795">
                <a:moveTo>
                  <a:pt x="0" y="0"/>
                </a:moveTo>
                <a:lnTo>
                  <a:pt x="3837796" y="0"/>
                </a:lnTo>
                <a:lnTo>
                  <a:pt x="3837796" y="6202847"/>
                </a:lnTo>
                <a:lnTo>
                  <a:pt x="0" y="62028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59"/>
          <p:cNvSpPr txBox="1"/>
          <p:nvPr>
            <p:ph idx="4294967295" type="title"/>
          </p:nvPr>
        </p:nvSpPr>
        <p:spPr>
          <a:xfrm>
            <a:off x="8305800" y="647700"/>
            <a:ext cx="8023757" cy="855234"/>
          </a:xfrm>
          <a:prstGeom prst="rect">
            <a:avLst/>
          </a:prstGeom>
          <a:noFill/>
          <a:ln>
            <a:noFill/>
          </a:ln>
        </p:spPr>
        <p:txBody>
          <a:bodyPr anchorCtr="0" anchor="t" bIns="0" lIns="0" spcFirstLastPara="1" rIns="0" wrap="square" tIns="0">
            <a:spAutoFit/>
          </a:bodyPr>
          <a:lstStyle/>
          <a:p>
            <a:pPr indent="0" lvl="0" marL="0" rtl="1" algn="r">
              <a:lnSpc>
                <a:spcPct val="139988"/>
              </a:lnSpc>
              <a:spcBef>
                <a:spcPts val="0"/>
              </a:spcBef>
              <a:spcAft>
                <a:spcPts val="0"/>
              </a:spcAft>
              <a:buClr>
                <a:srgbClr val="C00000"/>
              </a:buClr>
              <a:buSzPts val="5244"/>
              <a:buFont typeface="Arial"/>
              <a:buNone/>
            </a:pPr>
            <a:r>
              <a:rPr b="1" lang="iw-IL" sz="5244">
                <a:solidFill>
                  <a:srgbClr val="C00000"/>
                </a:solidFill>
                <a:latin typeface="Arial"/>
                <a:ea typeface="Arial"/>
                <a:cs typeface="Arial"/>
                <a:sym typeface="Arial"/>
              </a:rPr>
              <a:t>لاتسي</a:t>
            </a:r>
            <a:r>
              <a:rPr b="1" lang="iw-IL" sz="5244">
                <a:solidFill>
                  <a:srgbClr val="C00000"/>
                </a:solidFill>
              </a:rPr>
              <a:t> Latzi، "النقود"، 2014</a:t>
            </a:r>
            <a:endParaRPr b="1" i="0" sz="5244" u="none" cap="none" strike="noStrike">
              <a:solidFill>
                <a:srgbClr val="C00000"/>
              </a:solidFill>
            </a:endParaRPr>
          </a:p>
        </p:txBody>
      </p:sp>
      <p:sp>
        <p:nvSpPr>
          <p:cNvPr id="581" name="Google Shape;581;p59"/>
          <p:cNvSpPr txBox="1"/>
          <p:nvPr/>
        </p:nvSpPr>
        <p:spPr>
          <a:xfrm>
            <a:off x="1678936" y="1889592"/>
            <a:ext cx="16125302" cy="1917513"/>
          </a:xfrm>
          <a:prstGeom prst="rect">
            <a:avLst/>
          </a:prstGeom>
          <a:noFill/>
          <a:ln>
            <a:noFill/>
          </a:ln>
        </p:spPr>
        <p:txBody>
          <a:bodyPr anchorCtr="0" anchor="t" bIns="0" lIns="0" spcFirstLastPara="1" rIns="0" wrap="square" tIns="0">
            <a:spAutoFit/>
          </a:bodyPr>
          <a:lstStyle/>
          <a:p>
            <a:pPr indent="-474980" lvl="1" marL="949961" marR="0" rtl="1" algn="r">
              <a:lnSpc>
                <a:spcPct val="180000"/>
              </a:lnSpc>
              <a:spcBef>
                <a:spcPts val="0"/>
              </a:spcBef>
              <a:spcAft>
                <a:spcPts val="0"/>
              </a:spcAft>
              <a:buClr>
                <a:schemeClr val="dk1"/>
              </a:buClr>
              <a:buSzPts val="4400"/>
              <a:buFont typeface="Arial"/>
              <a:buChar char="•"/>
            </a:pPr>
            <a:r>
              <a:rPr b="1" i="0" lang="iw-IL" sz="4400" u="none" cap="none" strike="noStrike">
                <a:solidFill>
                  <a:schemeClr val="dk1"/>
                </a:solidFill>
                <a:latin typeface="Calibri"/>
                <a:ea typeface="Calibri"/>
                <a:cs typeface="Calibri"/>
                <a:sym typeface="Calibri"/>
              </a:rPr>
              <a:t>برأيكم، ماذا تحاول الفنانة أن تُصوِّر؟</a:t>
            </a:r>
            <a:br>
              <a:rPr b="0" i="0" lang="iw-IL" sz="4400" u="none" cap="none" strike="noStrike">
                <a:solidFill>
                  <a:schemeClr val="dk1"/>
                </a:solidFill>
                <a:latin typeface="Calibri"/>
                <a:ea typeface="Calibri"/>
                <a:cs typeface="Calibri"/>
                <a:sym typeface="Calibri"/>
              </a:rPr>
            </a:br>
            <a:r>
              <a:rPr b="1" i="0" lang="iw-IL" sz="4400" u="none" cap="none" strike="noStrike">
                <a:solidFill>
                  <a:schemeClr val="dk1"/>
                </a:solidFill>
                <a:latin typeface="Calibri"/>
                <a:ea typeface="Calibri"/>
                <a:cs typeface="Calibri"/>
                <a:sym typeface="Calibri"/>
              </a:rPr>
              <a:t>لماذا تنبض المحفظة مثل القلب؟</a:t>
            </a:r>
            <a:endParaRPr b="0" i="0" sz="4400" u="none" cap="none" strike="noStrike">
              <a:solidFill>
                <a:srgbClr val="000000"/>
              </a:solidFill>
              <a:latin typeface="Calibri"/>
              <a:ea typeface="Calibri"/>
              <a:cs typeface="Calibri"/>
              <a:sym typeface="Calibri"/>
            </a:endParaRPr>
          </a:p>
        </p:txBody>
      </p:sp>
      <p:pic>
        <p:nvPicPr>
          <p:cNvPr descr="ארנק פועם בקצב לב" id="582" name="Google Shape;582;p59"/>
          <p:cNvPicPr preferRelativeResize="0"/>
          <p:nvPr/>
        </p:nvPicPr>
        <p:blipFill rotWithShape="1">
          <a:blip r:embed="rId3">
            <a:alphaModFix/>
          </a:blip>
          <a:srcRect b="0" l="0" r="0" t="0"/>
          <a:stretch/>
        </p:blipFill>
        <p:spPr>
          <a:xfrm>
            <a:off x="5579349" y="3802099"/>
            <a:ext cx="11295787" cy="6348920"/>
          </a:xfrm>
          <a:prstGeom prst="rect">
            <a:avLst/>
          </a:prstGeom>
          <a:noFill/>
          <a:ln>
            <a:noFill/>
          </a:ln>
        </p:spPr>
      </p:pic>
      <p:sp>
        <p:nvSpPr>
          <p:cNvPr descr="ארנק סגור" id="583" name="Google Shape;583;p59"/>
          <p:cNvSpPr/>
          <p:nvPr/>
        </p:nvSpPr>
        <p:spPr>
          <a:xfrm>
            <a:off x="466672" y="3877031"/>
            <a:ext cx="3837795" cy="6202848"/>
          </a:xfrm>
          <a:custGeom>
            <a:rect b="b" l="l" r="r" t="t"/>
            <a:pathLst>
              <a:path extrusionOk="0" h="6202848" w="3837795">
                <a:moveTo>
                  <a:pt x="0" y="0"/>
                </a:moveTo>
                <a:lnTo>
                  <a:pt x="3837796" y="0"/>
                </a:lnTo>
                <a:lnTo>
                  <a:pt x="3837796" y="6202847"/>
                </a:lnTo>
                <a:lnTo>
                  <a:pt x="0" y="620284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60"/>
          <p:cNvSpPr txBox="1"/>
          <p:nvPr>
            <p:ph idx="4294967295" type="title"/>
          </p:nvPr>
        </p:nvSpPr>
        <p:spPr>
          <a:xfrm>
            <a:off x="7772400" y="669411"/>
            <a:ext cx="8480957" cy="855234"/>
          </a:xfrm>
          <a:prstGeom prst="rect">
            <a:avLst/>
          </a:prstGeom>
          <a:noFill/>
          <a:ln>
            <a:noFill/>
          </a:ln>
        </p:spPr>
        <p:txBody>
          <a:bodyPr anchorCtr="0" anchor="t" bIns="0" lIns="0" spcFirstLastPara="1" rIns="0" wrap="square" tIns="0">
            <a:spAutoFit/>
          </a:bodyPr>
          <a:lstStyle/>
          <a:p>
            <a:pPr indent="0" lvl="0" marL="0" rtl="1" algn="r">
              <a:lnSpc>
                <a:spcPct val="139988"/>
              </a:lnSpc>
              <a:spcBef>
                <a:spcPts val="0"/>
              </a:spcBef>
              <a:spcAft>
                <a:spcPts val="0"/>
              </a:spcAft>
              <a:buClr>
                <a:srgbClr val="C00000"/>
              </a:buClr>
              <a:buSzPts val="5244"/>
              <a:buFont typeface="Arial"/>
              <a:buNone/>
            </a:pPr>
            <a:r>
              <a:rPr b="1" lang="iw-IL" sz="5244">
                <a:solidFill>
                  <a:srgbClr val="C00000"/>
                </a:solidFill>
                <a:latin typeface="Arial"/>
                <a:ea typeface="Arial"/>
                <a:cs typeface="Arial"/>
                <a:sym typeface="Arial"/>
              </a:rPr>
              <a:t>لاتسي</a:t>
            </a:r>
            <a:r>
              <a:rPr b="1" lang="iw-IL" sz="5244">
                <a:solidFill>
                  <a:srgbClr val="C00000"/>
                </a:solidFill>
              </a:rPr>
              <a:t> Latzi ، "النقود"، 2014</a:t>
            </a:r>
            <a:endParaRPr b="1" i="0" sz="5244" u="none" cap="none" strike="noStrike">
              <a:solidFill>
                <a:srgbClr val="C00000"/>
              </a:solidFill>
            </a:endParaRPr>
          </a:p>
        </p:txBody>
      </p:sp>
      <p:sp>
        <p:nvSpPr>
          <p:cNvPr descr="ארנק סגור" id="593" name="Google Shape;593;p60"/>
          <p:cNvSpPr/>
          <p:nvPr/>
        </p:nvSpPr>
        <p:spPr>
          <a:xfrm>
            <a:off x="466672" y="3877031"/>
            <a:ext cx="3837795" cy="6202848"/>
          </a:xfrm>
          <a:custGeom>
            <a:rect b="b" l="l" r="r" t="t"/>
            <a:pathLst>
              <a:path extrusionOk="0" h="6202848" w="3837795">
                <a:moveTo>
                  <a:pt x="0" y="0"/>
                </a:moveTo>
                <a:lnTo>
                  <a:pt x="3837796" y="0"/>
                </a:lnTo>
                <a:lnTo>
                  <a:pt x="3837796" y="6202847"/>
                </a:lnTo>
                <a:lnTo>
                  <a:pt x="0" y="6202847"/>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94" name="Google Shape;594;p60"/>
          <p:cNvSpPr txBox="1"/>
          <p:nvPr/>
        </p:nvSpPr>
        <p:spPr>
          <a:xfrm>
            <a:off x="2788742" y="1889592"/>
            <a:ext cx="15015497" cy="2708434"/>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lang="iw-IL" sz="4400">
                <a:solidFill>
                  <a:schemeClr val="dk1"/>
                </a:solidFill>
                <a:latin typeface="Calibri"/>
                <a:ea typeface="Calibri"/>
                <a:cs typeface="Calibri"/>
                <a:sym typeface="Calibri"/>
              </a:rPr>
              <a:t>تُتيح هذه التقنية تجسيد الإحساس بالدورة المستمرة بين الامتلاء والفراغ في محورين من الحياة:</a:t>
            </a:r>
            <a:endParaRPr sz="4400">
              <a:solidFill>
                <a:schemeClr val="dk1"/>
              </a:solidFill>
              <a:latin typeface="Calibri"/>
              <a:ea typeface="Calibri"/>
              <a:cs typeface="Calibri"/>
              <a:sym typeface="Calibri"/>
            </a:endParaRPr>
          </a:p>
          <a:p>
            <a:pPr indent="0" lvl="0" marL="0" marR="0" rtl="0" algn="r">
              <a:spcBef>
                <a:spcPts val="0"/>
              </a:spcBef>
              <a:spcAft>
                <a:spcPts val="0"/>
              </a:spcAft>
              <a:buNone/>
            </a:pPr>
            <a:r>
              <a:rPr b="1" lang="iw-IL" sz="4400">
                <a:solidFill>
                  <a:schemeClr val="dk1"/>
                </a:solidFill>
                <a:latin typeface="Calibri"/>
                <a:ea typeface="Calibri"/>
                <a:cs typeface="Calibri"/>
                <a:sym typeface="Calibri"/>
              </a:rPr>
              <a:t>الحياة اليومية:</a:t>
            </a:r>
            <a:r>
              <a:rPr lang="iw-IL" sz="4400">
                <a:solidFill>
                  <a:schemeClr val="dk1"/>
                </a:solidFill>
                <a:latin typeface="Calibri"/>
                <a:ea typeface="Calibri"/>
                <a:cs typeface="Calibri"/>
                <a:sym typeface="Calibri"/>
              </a:rPr>
              <a:t> المال مورد أساسي للاستهلاك والادخار. </a:t>
            </a:r>
            <a:endParaRPr/>
          </a:p>
          <a:p>
            <a:pPr indent="0" lvl="0" marL="0" marR="0" rtl="0" algn="r">
              <a:spcBef>
                <a:spcPts val="0"/>
              </a:spcBef>
              <a:spcAft>
                <a:spcPts val="0"/>
              </a:spcAft>
              <a:buNone/>
            </a:pPr>
            <a:r>
              <a:rPr b="1" lang="iw-IL" sz="4400">
                <a:solidFill>
                  <a:schemeClr val="dk1"/>
                </a:solidFill>
                <a:latin typeface="Calibri"/>
                <a:ea typeface="Calibri"/>
                <a:cs typeface="Calibri"/>
                <a:sym typeface="Calibri"/>
              </a:rPr>
              <a:t>العمل الفني:</a:t>
            </a:r>
            <a:r>
              <a:rPr lang="iw-IL" sz="4400">
                <a:solidFill>
                  <a:schemeClr val="dk1"/>
                </a:solidFill>
                <a:latin typeface="Calibri"/>
                <a:ea typeface="Calibri"/>
                <a:cs typeface="Calibri"/>
                <a:sym typeface="Calibri"/>
              </a:rPr>
              <a:t> الامتلاء في لحظة الإبداع، ثم الشعور بالفراغ بعد إنجاز العمل الفني.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61"/>
          <p:cNvSpPr/>
          <p:nvPr/>
        </p:nvSpPr>
        <p:spPr>
          <a:xfrm>
            <a:off x="10147879" y="923402"/>
            <a:ext cx="5367946" cy="3576394"/>
          </a:xfrm>
          <a:custGeom>
            <a:rect b="b" l="l" r="r" t="t"/>
            <a:pathLst>
              <a:path extrusionOk="0" h="3576394" w="5367946">
                <a:moveTo>
                  <a:pt x="0" y="0"/>
                </a:moveTo>
                <a:lnTo>
                  <a:pt x="5367946" y="0"/>
                </a:lnTo>
                <a:lnTo>
                  <a:pt x="5367946" y="3576394"/>
                </a:lnTo>
                <a:lnTo>
                  <a:pt x="0" y="3576394"/>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01" name="Google Shape;601;p61"/>
          <p:cNvSpPr/>
          <p:nvPr/>
        </p:nvSpPr>
        <p:spPr>
          <a:xfrm>
            <a:off x="3037521" y="923402"/>
            <a:ext cx="5367946" cy="3576394"/>
          </a:xfrm>
          <a:custGeom>
            <a:rect b="b" l="l" r="r" t="t"/>
            <a:pathLst>
              <a:path extrusionOk="0" h="3576394" w="5367946">
                <a:moveTo>
                  <a:pt x="0" y="0"/>
                </a:moveTo>
                <a:lnTo>
                  <a:pt x="5367945" y="0"/>
                </a:lnTo>
                <a:lnTo>
                  <a:pt x="5367945" y="3576394"/>
                </a:lnTo>
                <a:lnTo>
                  <a:pt x="0" y="3576394"/>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descr="ארנק מלא" id="602" name="Google Shape;602;p61"/>
          <p:cNvSpPr/>
          <p:nvPr/>
        </p:nvSpPr>
        <p:spPr>
          <a:xfrm>
            <a:off x="9895757" y="-740539"/>
            <a:ext cx="6526776" cy="4422762"/>
          </a:xfrm>
          <a:custGeom>
            <a:rect b="b" l="l" r="r" t="t"/>
            <a:pathLst>
              <a:path extrusionOk="0" h="4422762" w="6526776">
                <a:moveTo>
                  <a:pt x="0" y="0"/>
                </a:moveTo>
                <a:lnTo>
                  <a:pt x="6526776" y="0"/>
                </a:lnTo>
                <a:lnTo>
                  <a:pt x="6526776" y="4422762"/>
                </a:lnTo>
                <a:lnTo>
                  <a:pt x="0" y="4422762"/>
                </a:lnTo>
                <a:lnTo>
                  <a:pt x="0" y="0"/>
                </a:lnTo>
                <a:close/>
              </a:path>
            </a:pathLst>
          </a:custGeom>
          <a:blipFill rotWithShape="1">
            <a:blip r:embed="rId3">
              <a:alphaModFix/>
            </a:blip>
            <a:stretch>
              <a:fillRect b="0" l="-4060" r="-19991"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03" name="Google Shape;603;p61"/>
          <p:cNvSpPr txBox="1"/>
          <p:nvPr/>
        </p:nvSpPr>
        <p:spPr>
          <a:xfrm>
            <a:off x="10515601" y="2492524"/>
            <a:ext cx="4507448" cy="1789977"/>
          </a:xfrm>
          <a:prstGeom prst="rect">
            <a:avLst/>
          </a:prstGeom>
          <a:noFill/>
          <a:ln>
            <a:noFill/>
          </a:ln>
        </p:spPr>
        <p:txBody>
          <a:bodyPr anchorCtr="0" anchor="t" bIns="0" lIns="0" spcFirstLastPara="1" rIns="0" wrap="square" tIns="0">
            <a:spAutoFit/>
          </a:bodyPr>
          <a:lstStyle/>
          <a:p>
            <a:pPr indent="0" lvl="0" marL="0" marR="0" rtl="1" algn="ctr">
              <a:lnSpc>
                <a:spcPct val="140007"/>
              </a:lnSpc>
              <a:spcBef>
                <a:spcPts val="0"/>
              </a:spcBef>
              <a:spcAft>
                <a:spcPts val="0"/>
              </a:spcAft>
              <a:buNone/>
            </a:pPr>
            <a:r>
              <a:rPr b="1" lang="iw-IL" sz="5199">
                <a:solidFill>
                  <a:srgbClr val="000000"/>
                </a:solidFill>
                <a:latin typeface="Arial"/>
                <a:ea typeface="Arial"/>
                <a:cs typeface="Arial"/>
                <a:sym typeface="Arial"/>
              </a:rPr>
              <a:t>المحفظة الكاملة</a:t>
            </a:r>
            <a:br>
              <a:rPr b="1" lang="iw-IL" sz="5199">
                <a:solidFill>
                  <a:srgbClr val="000000"/>
                </a:solidFill>
                <a:latin typeface="Arial"/>
                <a:ea typeface="Arial"/>
                <a:cs typeface="Arial"/>
                <a:sym typeface="Arial"/>
              </a:rPr>
            </a:br>
            <a:r>
              <a:rPr b="1" lang="iw-IL" sz="5199">
                <a:solidFill>
                  <a:srgbClr val="000000"/>
                </a:solidFill>
                <a:latin typeface="Arial"/>
                <a:ea typeface="Arial"/>
                <a:cs typeface="Arial"/>
                <a:sym typeface="Arial"/>
              </a:rPr>
              <a:t>(عندما يأتي المال)</a:t>
            </a:r>
            <a:endParaRPr b="1" sz="4000">
              <a:solidFill>
                <a:srgbClr val="000000"/>
              </a:solidFill>
              <a:latin typeface="Arial"/>
              <a:ea typeface="Arial"/>
              <a:cs typeface="Arial"/>
              <a:sym typeface="Arial"/>
            </a:endParaRPr>
          </a:p>
        </p:txBody>
      </p:sp>
      <p:sp>
        <p:nvSpPr>
          <p:cNvPr id="604" name="Google Shape;604;p61"/>
          <p:cNvSpPr txBox="1"/>
          <p:nvPr/>
        </p:nvSpPr>
        <p:spPr>
          <a:xfrm>
            <a:off x="9776374" y="4624180"/>
            <a:ext cx="7409107" cy="3925626"/>
          </a:xfrm>
          <a:prstGeom prst="rect">
            <a:avLst/>
          </a:prstGeom>
          <a:noFill/>
          <a:ln>
            <a:noFill/>
          </a:ln>
        </p:spPr>
        <p:txBody>
          <a:bodyPr anchorCtr="0" anchor="t" bIns="0" lIns="0" spcFirstLastPara="1" rIns="0" wrap="square" tIns="0">
            <a:spAutoFit/>
          </a:bodyPr>
          <a:lstStyle/>
          <a:p>
            <a:pPr indent="0" lvl="0" marL="0" marR="0" rtl="1" algn="just">
              <a:lnSpc>
                <a:spcPct val="140000"/>
              </a:lnSpc>
              <a:spcBef>
                <a:spcPts val="0"/>
              </a:spcBef>
              <a:spcAft>
                <a:spcPts val="0"/>
              </a:spcAft>
              <a:buNone/>
            </a:pPr>
            <a:r>
              <a:rPr b="1" lang="iw-IL" sz="4400" u="sng">
                <a:solidFill>
                  <a:srgbClr val="000000"/>
                </a:solidFill>
                <a:latin typeface="Arial"/>
                <a:ea typeface="Arial"/>
                <a:cs typeface="Arial"/>
                <a:sym typeface="Arial"/>
              </a:rPr>
              <a:t>أمثلة على مصادر الدخل:</a:t>
            </a:r>
            <a:br>
              <a:rPr b="1" lang="iw-IL" sz="4400" u="sng">
                <a:solidFill>
                  <a:srgbClr val="000000"/>
                </a:solidFill>
                <a:latin typeface="Arial"/>
                <a:ea typeface="Arial"/>
                <a:cs typeface="Arial"/>
                <a:sym typeface="Arial"/>
              </a:rPr>
            </a:br>
            <a:r>
              <a:rPr b="1" lang="iw-IL" sz="4400" u="sng">
                <a:solidFill>
                  <a:srgbClr val="000000"/>
                </a:solidFill>
                <a:latin typeface="Arial"/>
                <a:ea typeface="Arial"/>
                <a:cs typeface="Arial"/>
                <a:sym typeface="Arial"/>
              </a:rPr>
              <a:t>مصروف الجيب</a:t>
            </a:r>
            <a:br>
              <a:rPr b="1" lang="iw-IL" sz="4400" u="sng">
                <a:solidFill>
                  <a:srgbClr val="000000"/>
                </a:solidFill>
                <a:latin typeface="Arial"/>
                <a:ea typeface="Arial"/>
                <a:cs typeface="Arial"/>
                <a:sym typeface="Arial"/>
              </a:rPr>
            </a:br>
            <a:r>
              <a:rPr b="1" lang="iw-IL" sz="4400" u="sng">
                <a:solidFill>
                  <a:srgbClr val="000000"/>
                </a:solidFill>
                <a:latin typeface="Arial"/>
                <a:ea typeface="Arial"/>
                <a:cs typeface="Arial"/>
                <a:sym typeface="Arial"/>
              </a:rPr>
              <a:t>الهدايا</a:t>
            </a:r>
            <a:br>
              <a:rPr b="1" lang="iw-IL" sz="4400" u="sng">
                <a:solidFill>
                  <a:srgbClr val="000000"/>
                </a:solidFill>
                <a:latin typeface="Arial"/>
                <a:ea typeface="Arial"/>
                <a:cs typeface="Arial"/>
                <a:sym typeface="Arial"/>
              </a:rPr>
            </a:br>
            <a:r>
              <a:rPr b="1" lang="iw-IL" sz="4400" u="sng">
                <a:solidFill>
                  <a:srgbClr val="000000"/>
                </a:solidFill>
                <a:latin typeface="Arial"/>
                <a:ea typeface="Arial"/>
                <a:cs typeface="Arial"/>
                <a:sym typeface="Arial"/>
              </a:rPr>
              <a:t>الأجور من العمل (جليسة كلاب، مخيم)</a:t>
            </a:r>
            <a:br>
              <a:rPr b="1" lang="iw-IL" sz="4400" u="sng">
                <a:solidFill>
                  <a:srgbClr val="000000"/>
                </a:solidFill>
                <a:latin typeface="Arial"/>
                <a:ea typeface="Arial"/>
                <a:cs typeface="Arial"/>
                <a:sym typeface="Arial"/>
              </a:rPr>
            </a:br>
            <a:r>
              <a:rPr b="1" lang="iw-IL" sz="4400" u="sng">
                <a:solidFill>
                  <a:srgbClr val="000000"/>
                </a:solidFill>
                <a:latin typeface="Arial"/>
                <a:ea typeface="Arial"/>
                <a:cs typeface="Arial"/>
                <a:sym typeface="Arial"/>
              </a:rPr>
              <a:t>مبيعات القطع المستعملة</a:t>
            </a:r>
            <a:endParaRPr sz="4400">
              <a:solidFill>
                <a:srgbClr val="000000"/>
              </a:solidFill>
              <a:latin typeface="Calibri"/>
              <a:ea typeface="Calibri"/>
              <a:cs typeface="Calibri"/>
              <a:sym typeface="Calibri"/>
            </a:endParaRPr>
          </a:p>
        </p:txBody>
      </p:sp>
      <p:sp>
        <p:nvSpPr>
          <p:cNvPr descr="ארנק ריק" id="605" name="Google Shape;605;p61"/>
          <p:cNvSpPr/>
          <p:nvPr/>
        </p:nvSpPr>
        <p:spPr>
          <a:xfrm>
            <a:off x="2884620" y="99598"/>
            <a:ext cx="6117098" cy="3036288"/>
          </a:xfrm>
          <a:custGeom>
            <a:rect b="b" l="l" r="r" t="t"/>
            <a:pathLst>
              <a:path extrusionOk="0" h="3036288" w="6117098">
                <a:moveTo>
                  <a:pt x="0" y="0"/>
                </a:moveTo>
                <a:lnTo>
                  <a:pt x="6117097" y="0"/>
                </a:lnTo>
                <a:lnTo>
                  <a:pt x="6117097" y="3036288"/>
                </a:lnTo>
                <a:lnTo>
                  <a:pt x="0" y="3036288"/>
                </a:lnTo>
                <a:lnTo>
                  <a:pt x="0" y="0"/>
                </a:lnTo>
                <a:close/>
              </a:path>
            </a:pathLst>
          </a:custGeom>
          <a:blipFill rotWithShape="1">
            <a:blip r:embed="rId4">
              <a:alphaModFix/>
            </a:blip>
            <a:stretch>
              <a:fillRect b="-22524" l="-1332" r="-29267" t="-2119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06" name="Google Shape;606;p61"/>
          <p:cNvSpPr txBox="1"/>
          <p:nvPr/>
        </p:nvSpPr>
        <p:spPr>
          <a:xfrm>
            <a:off x="3505201" y="2564951"/>
            <a:ext cx="4329132" cy="1789977"/>
          </a:xfrm>
          <a:prstGeom prst="rect">
            <a:avLst/>
          </a:prstGeom>
          <a:noFill/>
          <a:ln>
            <a:noFill/>
          </a:ln>
        </p:spPr>
        <p:txBody>
          <a:bodyPr anchorCtr="0" anchor="t" bIns="0" lIns="0" spcFirstLastPara="1" rIns="0" wrap="square" tIns="0">
            <a:spAutoFit/>
          </a:bodyPr>
          <a:lstStyle/>
          <a:p>
            <a:pPr indent="0" lvl="0" marL="0" marR="0" rtl="1" algn="ctr">
              <a:lnSpc>
                <a:spcPct val="140007"/>
              </a:lnSpc>
              <a:spcBef>
                <a:spcPts val="0"/>
              </a:spcBef>
              <a:spcAft>
                <a:spcPts val="0"/>
              </a:spcAft>
              <a:buNone/>
            </a:pPr>
            <a:r>
              <a:rPr b="1" lang="iw-IL" sz="5199">
                <a:solidFill>
                  <a:srgbClr val="000000"/>
                </a:solidFill>
                <a:latin typeface="Arial"/>
                <a:ea typeface="Arial"/>
                <a:cs typeface="Arial"/>
                <a:sym typeface="Arial"/>
              </a:rPr>
              <a:t>المحفظة الفارغة</a:t>
            </a:r>
            <a:br>
              <a:rPr b="1" lang="iw-IL" sz="5199">
                <a:solidFill>
                  <a:srgbClr val="000000"/>
                </a:solidFill>
                <a:latin typeface="Arial"/>
                <a:ea typeface="Arial"/>
                <a:cs typeface="Arial"/>
                <a:sym typeface="Arial"/>
              </a:rPr>
            </a:br>
            <a:r>
              <a:rPr b="1" lang="iw-IL" sz="5199">
                <a:solidFill>
                  <a:srgbClr val="000000"/>
                </a:solidFill>
                <a:latin typeface="Arial"/>
                <a:ea typeface="Arial"/>
                <a:cs typeface="Arial"/>
                <a:sym typeface="Arial"/>
              </a:rPr>
              <a:t>(عندما يخرج المال)</a:t>
            </a:r>
            <a:endParaRPr b="1" sz="4000">
              <a:solidFill>
                <a:srgbClr val="000000"/>
              </a:solidFill>
              <a:latin typeface="Arial"/>
              <a:ea typeface="Arial"/>
              <a:cs typeface="Arial"/>
              <a:sym typeface="Arial"/>
            </a:endParaRPr>
          </a:p>
        </p:txBody>
      </p:sp>
      <p:sp>
        <p:nvSpPr>
          <p:cNvPr id="607" name="Google Shape;607;p61"/>
          <p:cNvSpPr txBox="1"/>
          <p:nvPr/>
        </p:nvSpPr>
        <p:spPr>
          <a:xfrm>
            <a:off x="1371600" y="4624180"/>
            <a:ext cx="7140028" cy="5511445"/>
          </a:xfrm>
          <a:prstGeom prst="rect">
            <a:avLst/>
          </a:prstGeom>
          <a:noFill/>
          <a:ln>
            <a:noFill/>
          </a:ln>
        </p:spPr>
        <p:txBody>
          <a:bodyPr anchorCtr="0" anchor="t" bIns="0" lIns="0" spcFirstLastPara="1" rIns="0" wrap="square" tIns="0">
            <a:spAutoFit/>
          </a:bodyPr>
          <a:lstStyle/>
          <a:p>
            <a:pPr indent="0" lvl="0" marL="0" marR="0" rtl="1" algn="just">
              <a:lnSpc>
                <a:spcPct val="140000"/>
              </a:lnSpc>
              <a:spcBef>
                <a:spcPts val="0"/>
              </a:spcBef>
              <a:spcAft>
                <a:spcPts val="0"/>
              </a:spcAft>
              <a:buNone/>
            </a:pPr>
            <a:r>
              <a:rPr b="1" lang="iw-IL" sz="4400" u="sng">
                <a:solidFill>
                  <a:srgbClr val="000000"/>
                </a:solidFill>
                <a:latin typeface="Arial"/>
                <a:ea typeface="Arial"/>
                <a:cs typeface="Arial"/>
                <a:sym typeface="Arial"/>
              </a:rPr>
              <a:t>أمثلة على المصاريف:</a:t>
            </a:r>
            <a:br>
              <a:rPr b="1" lang="iw-IL" sz="4400" u="sng">
                <a:solidFill>
                  <a:srgbClr val="000000"/>
                </a:solidFill>
                <a:latin typeface="Arial"/>
                <a:ea typeface="Arial"/>
                <a:cs typeface="Arial"/>
                <a:sym typeface="Arial"/>
              </a:rPr>
            </a:br>
            <a:r>
              <a:rPr b="1" lang="iw-IL" sz="4400" u="sng">
                <a:solidFill>
                  <a:srgbClr val="000000"/>
                </a:solidFill>
                <a:latin typeface="Arial"/>
                <a:ea typeface="Arial"/>
                <a:cs typeface="Arial"/>
                <a:sym typeface="Arial"/>
              </a:rPr>
              <a:t>التسوق (الملابس، الحقائب...)</a:t>
            </a:r>
            <a:br>
              <a:rPr b="1" lang="iw-IL" sz="4400" u="sng">
                <a:solidFill>
                  <a:srgbClr val="000000"/>
                </a:solidFill>
                <a:latin typeface="Arial"/>
                <a:ea typeface="Arial"/>
                <a:cs typeface="Arial"/>
                <a:sym typeface="Arial"/>
              </a:rPr>
            </a:br>
            <a:r>
              <a:rPr b="1" lang="iw-IL" sz="4400" u="sng">
                <a:solidFill>
                  <a:srgbClr val="000000"/>
                </a:solidFill>
                <a:latin typeface="Arial"/>
                <a:ea typeface="Arial"/>
                <a:cs typeface="Arial"/>
                <a:sym typeface="Arial"/>
              </a:rPr>
              <a:t>الترفيه (فيلم، مطاعم,...)</a:t>
            </a:r>
            <a:br>
              <a:rPr b="1" lang="iw-IL" sz="4400" u="sng">
                <a:solidFill>
                  <a:srgbClr val="000000"/>
                </a:solidFill>
                <a:latin typeface="Arial"/>
                <a:ea typeface="Arial"/>
                <a:cs typeface="Arial"/>
                <a:sym typeface="Arial"/>
              </a:rPr>
            </a:br>
            <a:r>
              <a:rPr b="1" lang="iw-IL" sz="4400" u="sng">
                <a:solidFill>
                  <a:srgbClr val="000000"/>
                </a:solidFill>
                <a:latin typeface="Arial"/>
                <a:ea typeface="Arial"/>
                <a:cs typeface="Arial"/>
                <a:sym typeface="Arial"/>
              </a:rPr>
              <a:t>الاتصالات (الهاتف المحمول، سماعات الرأس)</a:t>
            </a:r>
            <a:br>
              <a:rPr b="1" lang="iw-IL" sz="4400" u="sng">
                <a:solidFill>
                  <a:srgbClr val="000000"/>
                </a:solidFill>
                <a:latin typeface="Arial"/>
                <a:ea typeface="Arial"/>
                <a:cs typeface="Arial"/>
                <a:sym typeface="Arial"/>
              </a:rPr>
            </a:br>
            <a:r>
              <a:rPr b="1" lang="iw-IL" sz="4400" u="sng">
                <a:solidFill>
                  <a:srgbClr val="000000"/>
                </a:solidFill>
                <a:latin typeface="Arial"/>
                <a:ea typeface="Arial"/>
                <a:cs typeface="Arial"/>
                <a:sym typeface="Arial"/>
              </a:rPr>
              <a:t>الهوايات (معدات الحاسوب، الدروس)</a:t>
            </a:r>
            <a:br>
              <a:rPr b="1" lang="iw-IL" sz="4400" u="sng">
                <a:solidFill>
                  <a:srgbClr val="000000"/>
                </a:solidFill>
                <a:latin typeface="Arial"/>
                <a:ea typeface="Arial"/>
                <a:cs typeface="Arial"/>
                <a:sym typeface="Arial"/>
              </a:rPr>
            </a:br>
            <a:r>
              <a:rPr b="1" lang="iw-IL" sz="4400" u="sng">
                <a:solidFill>
                  <a:srgbClr val="000000"/>
                </a:solidFill>
                <a:latin typeface="Arial"/>
                <a:ea typeface="Arial"/>
                <a:cs typeface="Arial"/>
                <a:sym typeface="Arial"/>
              </a:rPr>
              <a:t>المواصلات  العامة</a:t>
            </a:r>
            <a:endParaRPr sz="4400">
              <a:solidFill>
                <a:srgbClr val="000000"/>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5" name="Shape 615"/>
        <p:cNvGrpSpPr/>
        <p:nvPr/>
      </p:nvGrpSpPr>
      <p:grpSpPr>
        <a:xfrm>
          <a:off x="0" y="0"/>
          <a:ext cx="0" cy="0"/>
          <a:chOff x="0" y="0"/>
          <a:chExt cx="0" cy="0"/>
        </a:xfrm>
      </p:grpSpPr>
      <p:sp>
        <p:nvSpPr>
          <p:cNvPr id="616" name="Google Shape;616;p62"/>
          <p:cNvSpPr/>
          <p:nvPr/>
        </p:nvSpPr>
        <p:spPr>
          <a:xfrm>
            <a:off x="10404756" y="2773078"/>
            <a:ext cx="5683431" cy="6941595"/>
          </a:xfrm>
          <a:custGeom>
            <a:rect b="b" l="l" r="r" t="t"/>
            <a:pathLst>
              <a:path extrusionOk="0" h="6941595" w="5683431">
                <a:moveTo>
                  <a:pt x="0" y="0"/>
                </a:moveTo>
                <a:lnTo>
                  <a:pt x="5683431" y="0"/>
                </a:lnTo>
                <a:lnTo>
                  <a:pt x="5683431" y="6941595"/>
                </a:lnTo>
                <a:lnTo>
                  <a:pt x="0" y="6941595"/>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17" name="Google Shape;617;p62"/>
          <p:cNvSpPr txBox="1"/>
          <p:nvPr>
            <p:ph idx="4294967295" type="title"/>
          </p:nvPr>
        </p:nvSpPr>
        <p:spPr>
          <a:xfrm>
            <a:off x="2971800" y="867072"/>
            <a:ext cx="13334562" cy="1519840"/>
          </a:xfrm>
          <a:prstGeom prst="rect">
            <a:avLst/>
          </a:prstGeom>
          <a:noFill/>
          <a:ln>
            <a:noFill/>
          </a:ln>
        </p:spPr>
        <p:txBody>
          <a:bodyPr anchorCtr="0" anchor="t" bIns="0" lIns="0" spcFirstLastPara="1" rIns="0" wrap="square" tIns="0">
            <a:spAutoFit/>
          </a:bodyPr>
          <a:lstStyle/>
          <a:p>
            <a:pPr indent="0" lvl="0" marL="0" rtl="1" algn="ctr">
              <a:lnSpc>
                <a:spcPct val="140000"/>
              </a:lnSpc>
              <a:spcBef>
                <a:spcPts val="0"/>
              </a:spcBef>
              <a:spcAft>
                <a:spcPts val="0"/>
              </a:spcAft>
              <a:buClr>
                <a:srgbClr val="C00000"/>
              </a:buClr>
              <a:buSzPts val="4400"/>
              <a:buFont typeface="Arial"/>
              <a:buNone/>
            </a:pPr>
            <a:r>
              <a:rPr b="1" lang="iw-IL">
                <a:solidFill>
                  <a:srgbClr val="C00000"/>
                </a:solidFill>
              </a:rPr>
              <a:t>ما الذي يمنحك قيمة وإحساسا بالرضا؟</a:t>
            </a:r>
            <a:br>
              <a:rPr b="1" lang="iw-IL">
                <a:solidFill>
                  <a:srgbClr val="C00000"/>
                </a:solidFill>
              </a:rPr>
            </a:br>
            <a:r>
              <a:rPr b="1" lang="iw-IL">
                <a:solidFill>
                  <a:srgbClr val="C00000"/>
                </a:solidFill>
              </a:rPr>
              <a:t>وما الذي يسلب طاقتك </a:t>
            </a:r>
            <a:r>
              <a:rPr b="1" lang="iw-IL">
                <a:solidFill>
                  <a:srgbClr val="C00000"/>
                </a:solidFill>
                <a:latin typeface="Arial"/>
                <a:ea typeface="Arial"/>
                <a:cs typeface="Arial"/>
                <a:sym typeface="Arial"/>
              </a:rPr>
              <a:t>ويسنزفك</a:t>
            </a:r>
            <a:r>
              <a:rPr b="1" lang="iw-IL">
                <a:solidFill>
                  <a:srgbClr val="C00000"/>
                </a:solidFill>
              </a:rPr>
              <a:t> من الشعور بالقيمة/الرضا؟</a:t>
            </a:r>
            <a:endParaRPr b="1" i="0" sz="4400" u="none" cap="none" strike="noStrike">
              <a:solidFill>
                <a:srgbClr val="C00000"/>
              </a:solidFill>
            </a:endParaRPr>
          </a:p>
        </p:txBody>
      </p:sp>
      <p:sp>
        <p:nvSpPr>
          <p:cNvPr id="618" name="Google Shape;618;p62"/>
          <p:cNvSpPr/>
          <p:nvPr/>
        </p:nvSpPr>
        <p:spPr>
          <a:xfrm>
            <a:off x="3460569" y="2773078"/>
            <a:ext cx="5683431" cy="6941595"/>
          </a:xfrm>
          <a:custGeom>
            <a:rect b="b" l="l" r="r" t="t"/>
            <a:pathLst>
              <a:path extrusionOk="0" h="6941595" w="5683431">
                <a:moveTo>
                  <a:pt x="0" y="0"/>
                </a:moveTo>
                <a:lnTo>
                  <a:pt x="5683431" y="0"/>
                </a:lnTo>
                <a:lnTo>
                  <a:pt x="5683431" y="6941595"/>
                </a:lnTo>
                <a:lnTo>
                  <a:pt x="0" y="6941595"/>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19" name="Google Shape;619;p62"/>
          <p:cNvSpPr txBox="1"/>
          <p:nvPr/>
        </p:nvSpPr>
        <p:spPr>
          <a:xfrm>
            <a:off x="10488233" y="3520925"/>
            <a:ext cx="5599954" cy="3366563"/>
          </a:xfrm>
          <a:prstGeom prst="rect">
            <a:avLst/>
          </a:prstGeom>
          <a:noFill/>
          <a:ln>
            <a:noFill/>
          </a:ln>
        </p:spPr>
        <p:txBody>
          <a:bodyPr anchorCtr="0" anchor="t" bIns="0" lIns="0" spcFirstLastPara="1" rIns="0" wrap="square" tIns="0">
            <a:spAutoFit/>
          </a:bodyPr>
          <a:lstStyle/>
          <a:p>
            <a:pPr indent="0" lvl="0" marL="0" marR="0" rtl="1" algn="ctr">
              <a:lnSpc>
                <a:spcPct val="135742"/>
              </a:lnSpc>
              <a:spcBef>
                <a:spcPts val="0"/>
              </a:spcBef>
              <a:spcAft>
                <a:spcPts val="0"/>
              </a:spcAft>
              <a:buNone/>
            </a:pPr>
            <a:r>
              <a:rPr b="1" lang="iw-IL" sz="6600">
                <a:solidFill>
                  <a:schemeClr val="dk1"/>
                </a:solidFill>
                <a:latin typeface="Calibri"/>
                <a:ea typeface="Calibri"/>
                <a:cs typeface="Calibri"/>
                <a:sym typeface="Calibri"/>
              </a:rPr>
              <a:t>ما الذي يملؤنا؟</a:t>
            </a:r>
            <a:br>
              <a:rPr lang="iw-IL" sz="6600">
                <a:solidFill>
                  <a:schemeClr val="dk1"/>
                </a:solidFill>
                <a:latin typeface="Calibri"/>
                <a:ea typeface="Calibri"/>
                <a:cs typeface="Calibri"/>
                <a:sym typeface="Calibri"/>
              </a:rPr>
            </a:br>
            <a:r>
              <a:rPr lang="iw-IL" sz="6600">
                <a:solidFill>
                  <a:schemeClr val="dk1"/>
                </a:solidFill>
                <a:latin typeface="Calibri"/>
                <a:ea typeface="Calibri"/>
                <a:cs typeface="Calibri"/>
                <a:sym typeface="Calibri"/>
              </a:rPr>
              <a:t>مواقف تمنح شعورًا بالقيمة والرضا</a:t>
            </a:r>
            <a:endParaRPr b="1" sz="3799">
              <a:solidFill>
                <a:srgbClr val="000000"/>
              </a:solidFill>
              <a:latin typeface="Arial"/>
              <a:ea typeface="Arial"/>
              <a:cs typeface="Arial"/>
              <a:sym typeface="Arial"/>
            </a:endParaRPr>
          </a:p>
        </p:txBody>
      </p:sp>
      <p:sp>
        <p:nvSpPr>
          <p:cNvPr id="620" name="Google Shape;620;p62"/>
          <p:cNvSpPr txBox="1"/>
          <p:nvPr/>
        </p:nvSpPr>
        <p:spPr>
          <a:xfrm>
            <a:off x="3384214" y="3516814"/>
            <a:ext cx="5599954" cy="4520725"/>
          </a:xfrm>
          <a:prstGeom prst="rect">
            <a:avLst/>
          </a:prstGeom>
          <a:noFill/>
          <a:ln>
            <a:noFill/>
          </a:ln>
        </p:spPr>
        <p:txBody>
          <a:bodyPr anchorCtr="0" anchor="t" bIns="0" lIns="0" spcFirstLastPara="1" rIns="0" wrap="square" tIns="0">
            <a:spAutoFit/>
          </a:bodyPr>
          <a:lstStyle/>
          <a:p>
            <a:pPr indent="0" lvl="0" marL="0" marR="0" rtl="1" algn="ctr">
              <a:lnSpc>
                <a:spcPct val="135742"/>
              </a:lnSpc>
              <a:spcBef>
                <a:spcPts val="0"/>
              </a:spcBef>
              <a:spcAft>
                <a:spcPts val="0"/>
              </a:spcAft>
              <a:buNone/>
            </a:pPr>
            <a:r>
              <a:rPr b="1" lang="iw-IL" sz="6600">
                <a:solidFill>
                  <a:schemeClr val="dk1"/>
                </a:solidFill>
                <a:latin typeface="Calibri"/>
                <a:ea typeface="Calibri"/>
                <a:cs typeface="Calibri"/>
                <a:sym typeface="Calibri"/>
              </a:rPr>
              <a:t>ما الذي يستنزفنا؟</a:t>
            </a:r>
            <a:r>
              <a:rPr lang="iw-IL" sz="6600">
                <a:solidFill>
                  <a:schemeClr val="dk1"/>
                </a:solidFill>
                <a:latin typeface="Calibri"/>
                <a:ea typeface="Calibri"/>
                <a:cs typeface="Calibri"/>
                <a:sym typeface="Calibri"/>
              </a:rPr>
              <a:t> </a:t>
            </a:r>
            <a:br>
              <a:rPr lang="iw-IL" sz="6600">
                <a:solidFill>
                  <a:schemeClr val="dk1"/>
                </a:solidFill>
                <a:latin typeface="Calibri"/>
                <a:ea typeface="Calibri"/>
                <a:cs typeface="Calibri"/>
                <a:sym typeface="Calibri"/>
              </a:rPr>
            </a:br>
            <a:r>
              <a:rPr lang="iw-IL" sz="6600">
                <a:solidFill>
                  <a:schemeClr val="dk1"/>
                </a:solidFill>
                <a:latin typeface="Calibri"/>
                <a:ea typeface="Calibri"/>
                <a:cs typeface="Calibri"/>
                <a:sym typeface="Calibri"/>
              </a:rPr>
              <a:t>مواقف تُضعف شعورنا بالقيمة والرضا.</a:t>
            </a:r>
            <a:endParaRPr sz="3799">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descr="כשהארנק שלנו מלא או ריק- לא מדובר רק בכסף, אלא גם ברגשות ובעשיה" id="625" name="Google Shape;625;p63"/>
          <p:cNvSpPr/>
          <p:nvPr/>
        </p:nvSpPr>
        <p:spPr>
          <a:xfrm>
            <a:off x="2622133" y="2133161"/>
            <a:ext cx="13043733" cy="7125139"/>
          </a:xfrm>
          <a:custGeom>
            <a:rect b="b" l="l" r="r" t="t"/>
            <a:pathLst>
              <a:path extrusionOk="0" h="7125139" w="13043733">
                <a:moveTo>
                  <a:pt x="0" y="0"/>
                </a:moveTo>
                <a:lnTo>
                  <a:pt x="13043734" y="0"/>
                </a:lnTo>
                <a:lnTo>
                  <a:pt x="13043734" y="7125139"/>
                </a:lnTo>
                <a:lnTo>
                  <a:pt x="0" y="7125139"/>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26" name="Google Shape;626;p63"/>
          <p:cNvSpPr txBox="1"/>
          <p:nvPr/>
        </p:nvSpPr>
        <p:spPr>
          <a:xfrm>
            <a:off x="1752600" y="9258300"/>
            <a:ext cx="15011400"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iw-IL" sz="3200">
                <a:solidFill>
                  <a:srgbClr val="C00000"/>
                </a:solidFill>
                <a:latin typeface="Calibri"/>
                <a:ea typeface="Calibri"/>
                <a:cs typeface="Calibri"/>
                <a:sym typeface="Calibri"/>
              </a:rPr>
              <a:t>عندما تمتلئ محفظتنا أو تفرغ، فهذا لا يعكس المال فقط، بل يعكس أيضًا مشاعرنا وأعمالنا.</a:t>
            </a:r>
            <a:endParaRPr b="1" sz="3200">
              <a:solidFill>
                <a:srgbClr val="C00000"/>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descr="תמונה שמכילה סרט מצויר  התיאור נוצר באופן אוטומטי" id="631" name="Google Shape;631;p64"/>
          <p:cNvSpPr/>
          <p:nvPr/>
        </p:nvSpPr>
        <p:spPr>
          <a:xfrm>
            <a:off x="-607104" y="-224857"/>
            <a:ext cx="18288000" cy="10287000"/>
          </a:xfrm>
          <a:custGeom>
            <a:rect b="b" l="l" r="r" t="t"/>
            <a:pathLst>
              <a:path extrusionOk="0" h="13716000" w="24384000">
                <a:moveTo>
                  <a:pt x="0" y="0"/>
                </a:moveTo>
                <a:lnTo>
                  <a:pt x="24384000" y="0"/>
                </a:lnTo>
                <a:lnTo>
                  <a:pt x="24384000" y="13716000"/>
                </a:lnTo>
                <a:lnTo>
                  <a:pt x="0" y="13716000"/>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32" name="Google Shape;632;p64"/>
          <p:cNvSpPr/>
          <p:nvPr/>
        </p:nvSpPr>
        <p:spPr>
          <a:xfrm>
            <a:off x="6322152" y="3480254"/>
            <a:ext cx="4096988" cy="3188494"/>
          </a:xfrm>
          <a:custGeom>
            <a:rect b="b" l="l" r="r" t="t"/>
            <a:pathLst>
              <a:path extrusionOk="0" h="4251325" w="5462651">
                <a:moveTo>
                  <a:pt x="0" y="2125726"/>
                </a:moveTo>
                <a:cubicBezTo>
                  <a:pt x="0" y="951738"/>
                  <a:pt x="1222883" y="0"/>
                  <a:pt x="2731262" y="0"/>
                </a:cubicBezTo>
                <a:cubicBezTo>
                  <a:pt x="4239641" y="0"/>
                  <a:pt x="5462651" y="951738"/>
                  <a:pt x="5462651" y="2125726"/>
                </a:cubicBezTo>
                <a:cubicBezTo>
                  <a:pt x="5462651" y="3299714"/>
                  <a:pt x="4239768" y="4251325"/>
                  <a:pt x="2731262" y="4251325"/>
                </a:cubicBezTo>
                <a:cubicBezTo>
                  <a:pt x="1222756" y="4251325"/>
                  <a:pt x="0" y="3299714"/>
                  <a:pt x="0" y="2125726"/>
                </a:cubicBezTo>
                <a:close/>
              </a:path>
            </a:pathLst>
          </a:custGeom>
          <a:solidFill>
            <a:srgbClr val="EFEFE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33" name="Google Shape;633;p64"/>
          <p:cNvSpPr txBox="1"/>
          <p:nvPr/>
        </p:nvSpPr>
        <p:spPr>
          <a:xfrm>
            <a:off x="6624230" y="2661833"/>
            <a:ext cx="4027884" cy="4330065"/>
          </a:xfrm>
          <a:prstGeom prst="rect">
            <a:avLst/>
          </a:prstGeom>
          <a:noFill/>
          <a:ln>
            <a:noFill/>
          </a:ln>
        </p:spPr>
        <p:txBody>
          <a:bodyPr anchorCtr="0" anchor="t" bIns="0" lIns="0" spcFirstLastPara="1" rIns="0" wrap="square" tIns="0">
            <a:spAutoFit/>
          </a:bodyPr>
          <a:lstStyle/>
          <a:p>
            <a:pPr indent="0" lvl="0" marL="0" marR="0" rtl="1" algn="ctr">
              <a:lnSpc>
                <a:spcPct val="180000"/>
              </a:lnSpc>
              <a:spcBef>
                <a:spcPts val="0"/>
              </a:spcBef>
              <a:spcAft>
                <a:spcPts val="0"/>
              </a:spcAft>
              <a:buNone/>
            </a:pPr>
            <a:r>
              <a:rPr b="1" lang="iw-IL" sz="6300">
                <a:solidFill>
                  <a:srgbClr val="000000"/>
                </a:solidFill>
                <a:latin typeface="Arial"/>
                <a:ea typeface="Arial"/>
                <a:cs typeface="Arial"/>
                <a:sym typeface="Arial"/>
              </a:rPr>
              <a:t>תודה!</a:t>
            </a:r>
            <a:endParaRPr/>
          </a:p>
          <a:p>
            <a:pPr indent="0" lvl="0" marL="0" marR="0" rtl="1" algn="ctr">
              <a:lnSpc>
                <a:spcPct val="180000"/>
              </a:lnSpc>
              <a:spcBef>
                <a:spcPts val="0"/>
              </a:spcBef>
              <a:spcAft>
                <a:spcPts val="0"/>
              </a:spcAft>
              <a:buNone/>
            </a:pPr>
            <a:r>
              <a:rPr b="1" lang="iw-IL" sz="6300">
                <a:solidFill>
                  <a:srgbClr val="000000"/>
                </a:solidFill>
                <a:latin typeface="Arial"/>
                <a:ea typeface="Arial"/>
                <a:cs typeface="Arial"/>
                <a:sym typeface="Arial"/>
              </a:rPr>
              <a:t>צוות הדרכת</a:t>
            </a:r>
            <a:endParaRPr/>
          </a:p>
          <a:p>
            <a:pPr indent="0" lvl="0" marL="0" marR="0" rtl="1" algn="ctr">
              <a:lnSpc>
                <a:spcPct val="180000"/>
              </a:lnSpc>
              <a:spcBef>
                <a:spcPts val="0"/>
              </a:spcBef>
              <a:spcAft>
                <a:spcPts val="0"/>
              </a:spcAft>
              <a:buNone/>
            </a:pPr>
            <a:r>
              <a:rPr b="1" lang="iw-IL" sz="6300">
                <a:solidFill>
                  <a:srgbClr val="000000"/>
                </a:solidFill>
                <a:latin typeface="Arial"/>
                <a:ea typeface="Arial"/>
                <a:cs typeface="Arial"/>
                <a:sym typeface="Arial"/>
              </a:rPr>
              <a:t>חינוך פיננסי</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