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</p:sldIdLst>
  <p:sldSz cy="6858000" cx="12192000"/>
  <p:notesSz cx="7315200" cy="9601200"/>
  <p:embeddedFontLst>
    <p:embeddedFont>
      <p:font typeface="Play"/>
      <p:regular r:id="rId31"/>
      <p:bold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33" roundtripDataSignature="AMtx7mhTFY2WDQD4BdCNTcjA9oMc5JEJ0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slide" Target="slides/slide22.xml"/><Relationship Id="rId25" Type="http://schemas.openxmlformats.org/officeDocument/2006/relationships/slide" Target="slides/slide21.xml"/><Relationship Id="rId28" Type="http://schemas.openxmlformats.org/officeDocument/2006/relationships/slide" Target="slides/slide24.xml"/><Relationship Id="rId27" Type="http://schemas.openxmlformats.org/officeDocument/2006/relationships/slide" Target="slides/slide2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slide" Target="slides/slide25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Play-regular.fntdata"/><Relationship Id="rId30" Type="http://schemas.openxmlformats.org/officeDocument/2006/relationships/slide" Target="slides/slide26.xml"/><Relationship Id="rId11" Type="http://schemas.openxmlformats.org/officeDocument/2006/relationships/slide" Target="slides/slide7.xml"/><Relationship Id="rId33" Type="http://customschemas.google.com/relationships/presentationmetadata" Target="metadata"/><Relationship Id="rId10" Type="http://schemas.openxmlformats.org/officeDocument/2006/relationships/slide" Target="slides/slide6.xml"/><Relationship Id="rId32" Type="http://schemas.openxmlformats.org/officeDocument/2006/relationships/font" Target="fonts/Play-bold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9" name="Google Shape;89;p2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4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6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p6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7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1" name="Google Shape;141;p7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8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8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9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6" name="Google Shape;156;p9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0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7" name="Google Shape;167;p10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1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6" name="Google Shape;176;p11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2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7" name="Google Shape;187;p12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3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7" name="Google Shape;197;p13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4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14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15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15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16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16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17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17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8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8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9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9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20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0" name="Google Shape;270;p20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1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21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2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4" name="Google Shape;284;p22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23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3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4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4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25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25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6:notes"/>
          <p:cNvSpPr txBox="1"/>
          <p:nvPr>
            <p:ph idx="1" type="body"/>
          </p:nvPr>
        </p:nvSpPr>
        <p:spPr>
          <a:xfrm>
            <a:off x="731500" y="4560550"/>
            <a:ext cx="5852150" cy="4320525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1" name="Google Shape;321;p26:notes"/>
          <p:cNvSpPr/>
          <p:nvPr>
            <p:ph idx="2" type="sldImg"/>
          </p:nvPr>
        </p:nvSpPr>
        <p:spPr>
          <a:xfrm>
            <a:off x="1219425" y="720075"/>
            <a:ext cx="4877025" cy="360045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8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8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2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" name="Google Shape;21;p2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3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2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2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38" name="Google Shape;38;p3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3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3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4" name="Google Shape;44;p3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3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6" name="Google Shape;46;p3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3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5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35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3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6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6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6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3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7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3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3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8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8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3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3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3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b="0" i="0" sz="4400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www.c14.co.il/article/1078860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hyperlink" Target="https://www.consumers.org.il/category/displaying-prices-the-law" TargetMode="External"/><Relationship Id="rId5" Type="http://schemas.openxmlformats.org/officeDocument/2006/relationships/image" Target="../media/image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www.calcalist.co.il/market/article/cis6sckbo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haipo.co.il/item/615256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ice.co.il/consumerism/news/article/1093810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6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www.kikar.co.il/law-and-order/hot-technician-no-show-compensation-petah-tikva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ynet.co.il/economy/article/rj1r4jduh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www.bizportal.co.il/takdin/news/article/20028305" TargetMode="External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image" Target="../media/image1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Relationship Id="rId4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5.png"/><Relationship Id="rId4" Type="http://schemas.openxmlformats.org/officeDocument/2006/relationships/hyperlink" Target="https://www.youtube.com/watch?v=9N7SBuEcK-I&amp;t=14s" TargetMode="External"/><Relationship Id="rId5" Type="http://schemas.openxmlformats.org/officeDocument/2006/relationships/image" Target="../media/image4.png"/><Relationship Id="rId6" Type="http://schemas.openxmlformats.org/officeDocument/2006/relationships/image" Target="../media/image11.png"/><Relationship Id="rId7" Type="http://schemas.openxmlformats.org/officeDocument/2006/relationships/hyperlink" Target="https://13tv.co.il/item/vod/news/daily-news-with-almog-boker/clips/u2nks-903586056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8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4.png"/><Relationship Id="rId4" Type="http://schemas.openxmlformats.org/officeDocument/2006/relationships/hyperlink" Target="https://il.shein.com/?url_from=ilgooglebrandshein_sheinshein01_srsa_20250304&amp;network=g&amp;kwd=kwd-1667706624&amp;pf=GOOGLE&amp;keyword=shein&amp;target=&amp;placement=&amp;gad_source=1&amp;gad_campaignid=22299644604&amp;gbraid=0AAAAADm0yO7XvEkpWdLjEqRoJTtniWIQv&amp;gclid=Cj0KCQjwlqTRBhCBARIsANrkrxitzL9jAXsaNhgUr5kOUT-_PmWKvliW2LoK4SqL65AFsKiYaDNIU0EaApXqEALw_wcB" TargetMode="External"/><Relationship Id="rId5" Type="http://schemas.openxmlformats.org/officeDocument/2006/relationships/image" Target="../media/image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9600"/>
              <a:buFont typeface="Play"/>
              <a:buNone/>
            </a:pPr>
            <a:r>
              <a:rPr b="1" lang="iw-IL" sz="9600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זכויות צרכנים</a:t>
            </a:r>
            <a:endParaRPr sz="9600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4000"/>
              <a:t>צרכנות מודעת וקבלת החלטות פיננסיות</a:t>
            </a:r>
            <a:endParaRPr b="0" sz="4000"/>
          </a:p>
        </p:txBody>
      </p:sp>
      <p:sp>
        <p:nvSpPr>
          <p:cNvPr id="86" name="Google Shape;86;p1"/>
          <p:cNvSpPr txBox="1"/>
          <p:nvPr>
            <p:ph idx="1" type="subTitle"/>
          </p:nvPr>
        </p:nvSpPr>
        <p:spPr>
          <a:xfrm>
            <a:off x="8019200" y="5736495"/>
            <a:ext cx="3545700" cy="963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</a:pPr>
            <a:r>
              <a:rPr lang="iw-IL" sz="3200"/>
              <a:t>אביב כץ דקל.</a:t>
            </a:r>
            <a:endParaRPr b="0" sz="32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משחק: שוק הלימונים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2"/>
          <p:cNvSpPr txBox="1"/>
          <p:nvPr>
            <p:ph idx="2" type="body"/>
          </p:nvPr>
        </p:nvSpPr>
        <p:spPr>
          <a:xfrm>
            <a:off x="6324600" y="1773359"/>
            <a:ext cx="5181600" cy="1438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None/>
            </a:pPr>
            <a:r>
              <a:rPr b="1" lang="iw-IL">
                <a:solidFill>
                  <a:srgbClr val="2C4B74"/>
                </a:solidFill>
              </a:rPr>
              <a:t>המטרה: </a:t>
            </a:r>
            <a:br>
              <a:rPr lang="iw-IL"/>
            </a:br>
            <a:r>
              <a:rPr lang="iw-IL"/>
              <a:t>לסגור עסקה במחיר ששני הצדדים מסכימים עליו.</a:t>
            </a:r>
            <a:endParaRPr/>
          </a:p>
        </p:txBody>
      </p:sp>
      <p:sp>
        <p:nvSpPr>
          <p:cNvPr id="93" name="Google Shape;93;p2"/>
          <p:cNvSpPr txBox="1"/>
          <p:nvPr/>
        </p:nvSpPr>
        <p:spPr>
          <a:xfrm>
            <a:off x="6324600" y="3376735"/>
            <a:ext cx="5181600" cy="134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הכלל המרכזי: </a:t>
            </a:r>
            <a:b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רק המוכר יודע מה יש במעטפה - הקונה רואה אריזה זהה.</a:t>
            </a:r>
            <a:endParaRPr/>
          </a:p>
        </p:txBody>
      </p:sp>
      <p:sp>
        <p:nvSpPr>
          <p:cNvPr id="94" name="Google Shape;94;p2"/>
          <p:cNvSpPr txBox="1"/>
          <p:nvPr/>
        </p:nvSpPr>
        <p:spPr>
          <a:xfrm>
            <a:off x="6324600" y="4889500"/>
            <a:ext cx="5181600" cy="1112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התפקידים: </a:t>
            </a:r>
            <a:b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מוכרים וקונים</a:t>
            </a:r>
            <a:endParaRPr/>
          </a:p>
        </p:txBody>
      </p:sp>
      <p:pic>
        <p:nvPicPr>
          <p:cNvPr descr="מוצר איכותי- אפרסק: שווה 1000 ש&quot;ח&#10;מוצר פגום- לימון: שווה 200 ש&quot;ח" id="95" name="Google Shape;95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84" y="1825625"/>
            <a:ext cx="4850069" cy="47594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משחק: שוק הלימונים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3"/>
          <p:cNvSpPr txBox="1"/>
          <p:nvPr>
            <p:ph idx="2" type="body"/>
          </p:nvPr>
        </p:nvSpPr>
        <p:spPr>
          <a:xfrm>
            <a:off x="3340100" y="1773359"/>
            <a:ext cx="8166100" cy="14382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None/>
            </a:pPr>
            <a:r>
              <a:rPr b="1" lang="iw-IL" sz="2200">
                <a:solidFill>
                  <a:srgbClr val="2C4B74"/>
                </a:solidFill>
              </a:rPr>
              <a:t>הרעיון: </a:t>
            </a:r>
            <a:r>
              <a:rPr lang="iw-IL" sz="2200"/>
              <a:t>ג'ורג' אקרלוף, כלכלן שזכה בפרס נובל, הוכיח ב-1970 שכשמוכר יודע יותר מהקונה השוק מתמוטט. הניסוי שלנו הוכיח זאת!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3340100" y="2994313"/>
            <a:ext cx="8166100" cy="1347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משא-ומתן: </a:t>
            </a:r>
            <a:b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קונים מציעים מחיר ממוצע (~600 ₪). מוכרי הלימונים שמחים. מוכרי האפרסקים מסרבים ויוצאים!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3340100" y="4205331"/>
            <a:ext cx="8166100" cy="1112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קריסת השוק: </a:t>
            </a:r>
            <a:b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הקונים מבינים שנשארו רק רמאים. הם מציעים 200 ₪. </a:t>
            </a:r>
            <a:b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אין יותר אמון - השוק קרס לחלוטין!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4" name="Google Shape;10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50985" y="1825625"/>
            <a:ext cx="2636716" cy="258743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3"/>
          <p:cNvSpPr txBox="1"/>
          <p:nvPr/>
        </p:nvSpPr>
        <p:spPr>
          <a:xfrm>
            <a:off x="1371600" y="5472323"/>
            <a:ext cx="9906000" cy="111271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25000" lnSpcReduction="2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Arial"/>
              <a:buNone/>
            </a:pPr>
            <a:r>
              <a:rPr b="1" i="0" lang="iw-IL" sz="10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שאלות לדיון: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4B74"/>
              </a:buClr>
              <a:buSzPct val="100000"/>
              <a:buFont typeface="Arial"/>
              <a:buNone/>
            </a:pPr>
            <a:r>
              <a:rPr b="0" i="0" lang="iw-IL" sz="10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- איך הרגשתם? </a:t>
            </a:r>
            <a:br>
              <a:rPr b="0" i="0" lang="iw-IL" sz="10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10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- מה היה משתנה אם היה חוק שמחייב שקיפות?</a:t>
            </a:r>
            <a:endParaRPr/>
          </a:p>
          <a:p>
            <a:pPr indent="0" lvl="0" marL="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"/>
          <p:cNvSpPr txBox="1"/>
          <p:nvPr>
            <p:ph type="title"/>
          </p:nvPr>
        </p:nvSpPr>
        <p:spPr>
          <a:xfrm>
            <a:off x="838199" y="1014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חוק הגנת הצרכן, התשמ"א-1981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 txBox="1"/>
          <p:nvPr>
            <p:ph idx="2" type="body"/>
          </p:nvPr>
        </p:nvSpPr>
        <p:spPr>
          <a:xfrm>
            <a:off x="1834659" y="1427041"/>
            <a:ext cx="8522680" cy="1325563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None/>
            </a:pPr>
            <a:r>
              <a:rPr b="1" lang="iw-IL">
                <a:solidFill>
                  <a:srgbClr val="2C4B74"/>
                </a:solidFill>
              </a:rPr>
              <a:t>חובת שקיפות ואיסור הטעיה</a:t>
            </a:r>
            <a:endParaRPr b="0">
              <a:solidFill>
                <a:srgbClr val="2C4B74"/>
              </a:solidFill>
            </a:endParaRPr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איסור מוחלט על הטעיית צרכן בכל "עניין מהותי".</a:t>
            </a:r>
            <a:endParaRPr b="0"/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חובה לגלות כל פגם המפחית מערך המוצר.</a:t>
            </a:r>
            <a:endParaRPr/>
          </a:p>
        </p:txBody>
      </p:sp>
      <p:sp>
        <p:nvSpPr>
          <p:cNvPr id="112" name="Google Shape;112;p4"/>
          <p:cNvSpPr txBox="1"/>
          <p:nvPr/>
        </p:nvSpPr>
        <p:spPr>
          <a:xfrm>
            <a:off x="1503731" y="4398924"/>
            <a:ext cx="2971800" cy="99646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2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חוק "קוגנטי" - לא ניתן לוותר על הזכויות המופיעות בו.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המטרה: צמצום פערי הכוחות והמידע בשוק.</a:t>
            </a:r>
            <a:endParaRPr/>
          </a:p>
        </p:txBody>
      </p:sp>
      <p:sp>
        <p:nvSpPr>
          <p:cNvPr id="113" name="Google Shape;113;p4">
            <a:hlinkClick r:id="rId3"/>
          </p:cNvPr>
          <p:cNvSpPr/>
          <p:nvPr/>
        </p:nvSpPr>
        <p:spPr>
          <a:xfrm rot="-1556386">
            <a:off x="7566683" y="4329990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4"/>
          <p:cNvSpPr txBox="1"/>
          <p:nvPr/>
        </p:nvSpPr>
        <p:spPr>
          <a:xfrm rot="-1551381">
            <a:off x="8430010" y="5952124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76232" y="2793632"/>
            <a:ext cx="2839534" cy="3968337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4"/>
          <p:cNvSpPr txBox="1"/>
          <p:nvPr/>
        </p:nvSpPr>
        <p:spPr>
          <a:xfrm>
            <a:off x="4851801" y="3802243"/>
            <a:ext cx="24779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תביעה ייצוגית בגובה 2.5 מיליון ₪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בגין הטעיות באתר חברת קוסמטיקה ידועה</a:t>
            </a:r>
            <a:endParaRPr/>
          </a:p>
        </p:txBody>
      </p:sp>
      <p:pic>
        <p:nvPicPr>
          <p:cNvPr id="117" name="Google Shape;117;p4"/>
          <p:cNvPicPr preferRelativeResize="0"/>
          <p:nvPr/>
        </p:nvPicPr>
        <p:blipFill rotWithShape="1">
          <a:blip r:embed="rId6">
            <a:alphaModFix/>
          </a:blip>
          <a:srcRect b="46297" l="4791" r="69177" t="8148"/>
          <a:stretch/>
        </p:blipFill>
        <p:spPr>
          <a:xfrm>
            <a:off x="4851801" y="5117861"/>
            <a:ext cx="1019483" cy="10035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 txBox="1"/>
          <p:nvPr>
            <p:ph type="title"/>
          </p:nvPr>
        </p:nvSpPr>
        <p:spPr>
          <a:xfrm>
            <a:off x="838199" y="1014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חוק הגנת הצרכן, התשמ"א-1981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5"/>
          <p:cNvSpPr txBox="1"/>
          <p:nvPr>
            <p:ph idx="2" type="body"/>
          </p:nvPr>
        </p:nvSpPr>
        <p:spPr>
          <a:xfrm>
            <a:off x="1834659" y="1427041"/>
            <a:ext cx="8522680" cy="1325563"/>
          </a:xfrm>
          <a:prstGeom prst="rect">
            <a:avLst/>
          </a:prstGeom>
          <a:solidFill>
            <a:srgbClr val="C7EDF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None/>
            </a:pPr>
            <a:r>
              <a:rPr b="1" lang="iw-IL">
                <a:solidFill>
                  <a:srgbClr val="2C4B74"/>
                </a:solidFill>
              </a:rPr>
              <a:t>סימון והצגת מחירים</a:t>
            </a:r>
            <a:endParaRPr/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הצגת מחיר כולל, ברור וסופי (כולל מע"מ) על גבי המוצר.</a:t>
            </a:r>
            <a:endParaRPr/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במקרה של פער, המחיר הנמוך (על המדף) הוא הקובע.</a:t>
            </a:r>
            <a:endParaRPr/>
          </a:p>
        </p:txBody>
      </p:sp>
      <p:pic>
        <p:nvPicPr>
          <p:cNvPr descr="המחשה של מדף בסופר והצגת מחיר מתחת" id="124" name="Google Shape;1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78312" y="2969419"/>
            <a:ext cx="3635375" cy="36353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5" name="Google Shape;125;p5"/>
          <p:cNvGrpSpPr/>
          <p:nvPr/>
        </p:nvGrpSpPr>
        <p:grpSpPr>
          <a:xfrm>
            <a:off x="7193771" y="4287305"/>
            <a:ext cx="2217551" cy="2504188"/>
            <a:chOff x="8374871" y="4329551"/>
            <a:chExt cx="2217551" cy="2504188"/>
          </a:xfrm>
        </p:grpSpPr>
        <p:sp>
          <p:nvSpPr>
            <p:cNvPr id="126" name="Google Shape;126;p5">
              <a:hlinkClick r:id="rId4"/>
            </p:cNvPr>
            <p:cNvSpPr/>
            <p:nvPr/>
          </p:nvSpPr>
          <p:spPr>
            <a:xfrm rot="-1556386">
              <a:off x="8773182" y="4516250"/>
              <a:ext cx="1344377" cy="2130790"/>
            </a:xfrm>
            <a:custGeom>
              <a:rect b="b" l="l" r="r" t="t"/>
              <a:pathLst>
                <a:path extrusionOk="0" h="6344015" w="4248099">
                  <a:moveTo>
                    <a:pt x="0" y="0"/>
                  </a:moveTo>
                  <a:lnTo>
                    <a:pt x="4248099" y="0"/>
                  </a:lnTo>
                  <a:lnTo>
                    <a:pt x="4248099" y="6344015"/>
                  </a:lnTo>
                  <a:lnTo>
                    <a:pt x="0" y="6344015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 b="0" l="0" r="0" t="0"/>
              </a:stretch>
            </a:blip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259111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27" name="Google Shape;127;p5"/>
            <p:cNvSpPr txBox="1"/>
            <p:nvPr/>
          </p:nvSpPr>
          <p:spPr>
            <a:xfrm rot="-1551381">
              <a:off x="9631675" y="6122279"/>
              <a:ext cx="933656" cy="33855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600" u="none" cap="none" strike="noStrike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לחצו כאן</a:t>
              </a:r>
              <a:endParaRPr/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6"/>
          <p:cNvSpPr txBox="1"/>
          <p:nvPr>
            <p:ph type="title"/>
          </p:nvPr>
        </p:nvSpPr>
        <p:spPr>
          <a:xfrm>
            <a:off x="838199" y="1014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חוק הגנת הצרכן, התשמ"א-1981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6"/>
          <p:cNvSpPr txBox="1"/>
          <p:nvPr>
            <p:ph idx="2" type="body"/>
          </p:nvPr>
        </p:nvSpPr>
        <p:spPr>
          <a:xfrm>
            <a:off x="1834659" y="1427041"/>
            <a:ext cx="8522680" cy="1325563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None/>
            </a:pPr>
            <a:r>
              <a:rPr b="1" lang="iw-IL">
                <a:solidFill>
                  <a:srgbClr val="2C4B74"/>
                </a:solidFill>
              </a:rPr>
              <a:t>ביטול עסקה והחזר כספי</a:t>
            </a:r>
            <a:endParaRPr/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זכות החרטה מאפשרת "תקופת צינון" מההחלטה.</a:t>
            </a:r>
            <a:endParaRPr/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תנאים: מוצר לא נפגם, לא שומש וערכו מעל 50 ש"ח.</a:t>
            </a:r>
            <a:endParaRPr/>
          </a:p>
        </p:txBody>
      </p:sp>
      <p:sp>
        <p:nvSpPr>
          <p:cNvPr id="134" name="Google Shape;134;p6">
            <a:hlinkClick r:id="rId3"/>
          </p:cNvPr>
          <p:cNvSpPr/>
          <p:nvPr/>
        </p:nvSpPr>
        <p:spPr>
          <a:xfrm rot="-1556386">
            <a:off x="7783286" y="4540510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6"/>
          <p:cNvSpPr txBox="1"/>
          <p:nvPr/>
        </p:nvSpPr>
        <p:spPr>
          <a:xfrm rot="-1551381">
            <a:off x="8660738" y="6136693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136" name="Google Shape;136;p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51478" y="2776932"/>
            <a:ext cx="2889042" cy="403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6"/>
          <p:cNvSpPr txBox="1"/>
          <p:nvPr/>
        </p:nvSpPr>
        <p:spPr>
          <a:xfrm>
            <a:off x="4851801" y="3802243"/>
            <a:ext cx="24779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אושרה תביעה ייצוגת נגד רשת חנויות בגדים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הרשת לא אפשרה ביטול עסקה עם פתק החלפה</a:t>
            </a:r>
            <a:endParaRPr/>
          </a:p>
        </p:txBody>
      </p:sp>
      <p:pic>
        <p:nvPicPr>
          <p:cNvPr id="138" name="Google Shape;138;p6"/>
          <p:cNvPicPr preferRelativeResize="0"/>
          <p:nvPr/>
        </p:nvPicPr>
        <p:blipFill rotWithShape="1">
          <a:blip r:embed="rId6">
            <a:alphaModFix/>
          </a:blip>
          <a:srcRect b="51127" l="33350" r="34256" t="9839"/>
          <a:stretch/>
        </p:blipFill>
        <p:spPr>
          <a:xfrm>
            <a:off x="5178991" y="5002572"/>
            <a:ext cx="1823532" cy="123595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ביטול עסקה והחזר כספי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4" name="Google Shape;144;p7"/>
          <p:cNvSpPr txBox="1"/>
          <p:nvPr/>
        </p:nvSpPr>
        <p:spPr>
          <a:xfrm>
            <a:off x="7387770" y="2271261"/>
            <a:ext cx="4300903" cy="3708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קניתם כרטיס להופעה של זמר שאתם מאוד אוהבים בעלות של 300 ש"ח. פתאום גיליתם שיש לכם מבחן באותו יום.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האם אפשר לבטל?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כמה דמי ביטול מותר לגבות מכם?</a:t>
            </a:r>
            <a:endParaRPr/>
          </a:p>
        </p:txBody>
      </p:sp>
      <p:pic>
        <p:nvPicPr>
          <p:cNvPr id="145" name="Google Shape;1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295" y="1690688"/>
            <a:ext cx="6149222" cy="4201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ביטול עסקה והחזר כספי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8"/>
          <p:cNvSpPr txBox="1"/>
          <p:nvPr/>
        </p:nvSpPr>
        <p:spPr>
          <a:xfrm>
            <a:off x="7387770" y="2271261"/>
            <a:ext cx="4300903" cy="3708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קניתם כרטיס להופעה של זמר שאתם מאוד אוהבים בעלות של 300 ש"ח. פתאום גיליתם שיש לכם מבחן באותו יום.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האם אפשר לבטל?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כמה דמי ביטול מותר לגבות מכם?</a:t>
            </a:r>
            <a:endParaRPr/>
          </a:p>
        </p:txBody>
      </p:sp>
      <p:sp>
        <p:nvSpPr>
          <p:cNvPr id="152" name="Google Shape;152;p8"/>
          <p:cNvSpPr txBox="1"/>
          <p:nvPr/>
        </p:nvSpPr>
        <p:spPr>
          <a:xfrm>
            <a:off x="982295" y="6123543"/>
            <a:ext cx="1022740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b="1" i="0" lang="iw-IL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התשובה: 5% או 100 ש"ח - הנמוך מביניהם, תוך 14 יום ולא יאוחר מ-7 ימים לפני המופע</a:t>
            </a:r>
            <a:endParaRPr/>
          </a:p>
        </p:txBody>
      </p:sp>
      <p:pic>
        <p:nvPicPr>
          <p:cNvPr id="153" name="Google Shape;153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82295" y="1690688"/>
            <a:ext cx="6149222" cy="42018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"/>
          <p:cNvSpPr txBox="1"/>
          <p:nvPr>
            <p:ph type="title"/>
          </p:nvPr>
        </p:nvSpPr>
        <p:spPr>
          <a:xfrm>
            <a:off x="838199" y="1014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חוק הגנת הצרכן, התשמ"א-1981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9"/>
          <p:cNvSpPr txBox="1"/>
          <p:nvPr>
            <p:ph idx="2" type="body"/>
          </p:nvPr>
        </p:nvSpPr>
        <p:spPr>
          <a:xfrm>
            <a:off x="1834659" y="1427041"/>
            <a:ext cx="8522680" cy="1325563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85000" lnSpcReduction="1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None/>
            </a:pPr>
            <a:r>
              <a:rPr b="1" lang="iw-IL">
                <a:solidFill>
                  <a:srgbClr val="2C4B74"/>
                </a:solidFill>
              </a:rPr>
              <a:t>עסקת מכר מרחוק</a:t>
            </a:r>
            <a:endParaRPr/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ביטול תוך 14 ימים מיום קבלת המוצר (אינטרנט/טלפון).</a:t>
            </a:r>
            <a:endParaRPr/>
          </a:p>
          <a:p>
            <a:pPr indent="-228600" lvl="0" marL="22860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iw-IL"/>
              <a:t>אזרחים ותיקים, עולים ואנשים עם מוגבלות: ביטול תוך 4 חודשים.</a:t>
            </a:r>
            <a:endParaRPr/>
          </a:p>
        </p:txBody>
      </p:sp>
      <p:sp>
        <p:nvSpPr>
          <p:cNvPr id="160" name="Google Shape;160;p9">
            <a:hlinkClick r:id="rId3"/>
          </p:cNvPr>
          <p:cNvSpPr/>
          <p:nvPr/>
        </p:nvSpPr>
        <p:spPr>
          <a:xfrm rot="-1556386">
            <a:off x="7671237" y="4078167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9"/>
          <p:cNvSpPr txBox="1"/>
          <p:nvPr/>
        </p:nvSpPr>
        <p:spPr>
          <a:xfrm rot="-1551381">
            <a:off x="8529730" y="5684196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162" name="Google Shape;162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93857" y="2595415"/>
            <a:ext cx="3004285" cy="41985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9"/>
          <p:cNvPicPr preferRelativeResize="0"/>
          <p:nvPr/>
        </p:nvPicPr>
        <p:blipFill rotWithShape="1">
          <a:blip r:embed="rId6">
            <a:alphaModFix/>
          </a:blip>
          <a:srcRect b="6742" l="6875" r="65208" t="59466"/>
          <a:stretch/>
        </p:blipFill>
        <p:spPr>
          <a:xfrm>
            <a:off x="5220602" y="4966045"/>
            <a:ext cx="1769101" cy="120456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 txBox="1"/>
          <p:nvPr/>
        </p:nvSpPr>
        <p:spPr>
          <a:xfrm>
            <a:off x="4789992" y="3524912"/>
            <a:ext cx="261201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מקרה חמור של ניצול כלכלי של קשישים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חברות מסחריות מנצלות חולשות ומגבלות של קשישים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ניצול קשישים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0" name="Google Shape;170;p10">
            <a:hlinkClick r:id="rId3"/>
          </p:cNvPr>
          <p:cNvSpPr/>
          <p:nvPr/>
        </p:nvSpPr>
        <p:spPr>
          <a:xfrm rot="-1556386">
            <a:off x="8081940" y="4129152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10"/>
          <p:cNvSpPr txBox="1"/>
          <p:nvPr/>
        </p:nvSpPr>
        <p:spPr>
          <a:xfrm rot="-1551381">
            <a:off x="8940433" y="5735181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172" name="Google Shape;172;p1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23756" y="1512634"/>
            <a:ext cx="3744487" cy="5233036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10"/>
          <p:cNvSpPr txBox="1"/>
          <p:nvPr/>
        </p:nvSpPr>
        <p:spPr>
          <a:xfrm>
            <a:off x="4272607" y="2631849"/>
            <a:ext cx="3588728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הכנסת מקדמת הצעת חוק למניעת ניצול כלכלי של קשישים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זאת בעקבות עלייה מדאיגה במקרי ניצול ועוקץ קשישים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1"/>
          <p:cNvSpPr txBox="1"/>
          <p:nvPr>
            <p:ph type="title"/>
          </p:nvPr>
        </p:nvSpPr>
        <p:spPr>
          <a:xfrm>
            <a:off x="838199" y="101478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הגנות נוספות ופיצויים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11"/>
          <p:cNvSpPr txBox="1"/>
          <p:nvPr>
            <p:ph idx="2" type="body"/>
          </p:nvPr>
        </p:nvSpPr>
        <p:spPr>
          <a:xfrm>
            <a:off x="1834659" y="1427041"/>
            <a:ext cx="8522680" cy="1325563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fontScale="92500" lnSpcReduction="1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ct val="100000"/>
              <a:buNone/>
            </a:pPr>
            <a:r>
              <a:rPr b="1" lang="iw-IL">
                <a:solidFill>
                  <a:srgbClr val="2C4B74"/>
                </a:solidFill>
              </a:rPr>
              <a:t>"חוק הטכנאים"</a:t>
            </a:r>
            <a:endParaRPr>
              <a:solidFill>
                <a:srgbClr val="2C4B74"/>
              </a:solidFill>
            </a:endParaRPr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iw-IL"/>
              <a:t>חובת ביקור טכנאי בטווח של שעתיים מהמועד שתואם.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b="1" lang="iw-IL"/>
              <a:t>איחור של מעל שעתיים מזכה בפיצוי כספי ללא הוכחת נזק.</a:t>
            </a:r>
            <a:endParaRPr/>
          </a:p>
        </p:txBody>
      </p:sp>
      <p:sp>
        <p:nvSpPr>
          <p:cNvPr id="180" name="Google Shape;180;p11">
            <a:hlinkClick r:id="rId3"/>
          </p:cNvPr>
          <p:cNvSpPr/>
          <p:nvPr/>
        </p:nvSpPr>
        <p:spPr>
          <a:xfrm rot="-1556386">
            <a:off x="8064996" y="4029460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11"/>
          <p:cNvSpPr txBox="1"/>
          <p:nvPr/>
        </p:nvSpPr>
        <p:spPr>
          <a:xfrm rot="-1551381">
            <a:off x="8923489" y="5635489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182" name="Google Shape;182;p1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627195" y="2752603"/>
            <a:ext cx="2937607" cy="410539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11"/>
          <p:cNvSpPr txBox="1"/>
          <p:nvPr/>
        </p:nvSpPr>
        <p:spPr>
          <a:xfrm>
            <a:off x="4851799" y="3817830"/>
            <a:ext cx="2477913" cy="92333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הטכנאי הבריז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השופט פסק פיצוי של מאות שקלים</a:t>
            </a:r>
            <a:endParaRPr/>
          </a:p>
        </p:txBody>
      </p:sp>
      <p:pic>
        <p:nvPicPr>
          <p:cNvPr id="184" name="Google Shape;184;p11"/>
          <p:cNvPicPr preferRelativeResize="0"/>
          <p:nvPr/>
        </p:nvPicPr>
        <p:blipFill rotWithShape="1">
          <a:blip r:embed="rId6">
            <a:alphaModFix/>
          </a:blip>
          <a:srcRect b="6742" l="40210" r="32888" t="59466"/>
          <a:stretch/>
        </p:blipFill>
        <p:spPr>
          <a:xfrm>
            <a:off x="5020254" y="4741160"/>
            <a:ext cx="2141001" cy="1512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חוק הטכנאים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12">
            <a:hlinkClick r:id="rId3"/>
          </p:cNvPr>
          <p:cNvSpPr/>
          <p:nvPr/>
        </p:nvSpPr>
        <p:spPr>
          <a:xfrm rot="-1556386">
            <a:off x="8239913" y="3751457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12"/>
          <p:cNvSpPr txBox="1"/>
          <p:nvPr/>
        </p:nvSpPr>
        <p:spPr>
          <a:xfrm rot="-1551381">
            <a:off x="9098406" y="5357486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192" name="Google Shape;192;p1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98700" y="1414917"/>
            <a:ext cx="3794599" cy="5303070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12"/>
          <p:cNvSpPr txBox="1"/>
          <p:nvPr/>
        </p:nvSpPr>
        <p:spPr>
          <a:xfrm>
            <a:off x="4594761" y="2865713"/>
            <a:ext cx="3002477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השליח איחר ולצרכן מגיע פיצוי על פי חוק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אבל הרשתות מתחמקות מתשלום ופועלות בשיטת מצליח</a:t>
            </a:r>
            <a:endParaRPr/>
          </a:p>
        </p:txBody>
      </p:sp>
      <p:pic>
        <p:nvPicPr>
          <p:cNvPr id="194" name="Google Shape;194;p12"/>
          <p:cNvPicPr preferRelativeResize="0"/>
          <p:nvPr/>
        </p:nvPicPr>
        <p:blipFill rotWithShape="1">
          <a:blip r:embed="rId6">
            <a:alphaModFix/>
          </a:blip>
          <a:srcRect b="2042" l="4405" r="55714" t="56720"/>
          <a:stretch/>
        </p:blipFill>
        <p:spPr>
          <a:xfrm>
            <a:off x="4419598" y="4140752"/>
            <a:ext cx="3352801" cy="19501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פיצוי ללא הוכחת נזק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3"/>
          <p:cNvSpPr txBox="1"/>
          <p:nvPr>
            <p:ph idx="1" type="body"/>
          </p:nvPr>
        </p:nvSpPr>
        <p:spPr>
          <a:xfrm>
            <a:off x="1244599" y="1508125"/>
            <a:ext cx="9702801" cy="993776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סמכות בית המשפט לפסוק פיצוי של עד 10,000 ש"ח על הפרות מסויימות של החוק, גם אם לא נגרם לצרכן נזק ממשי.</a:t>
            </a:r>
            <a:endParaRPr b="0"/>
          </a:p>
        </p:txBody>
      </p:sp>
      <p:sp>
        <p:nvSpPr>
          <p:cNvPr id="201" name="Google Shape;201;p13">
            <a:hlinkClick r:id="rId3"/>
          </p:cNvPr>
          <p:cNvSpPr/>
          <p:nvPr/>
        </p:nvSpPr>
        <p:spPr>
          <a:xfrm rot="-1556386">
            <a:off x="7754436" y="4362085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13"/>
          <p:cNvSpPr txBox="1"/>
          <p:nvPr/>
        </p:nvSpPr>
        <p:spPr>
          <a:xfrm rot="-1551381">
            <a:off x="8612929" y="5968114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203" name="Google Shape;203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85348" y="2501901"/>
            <a:ext cx="3021302" cy="4222363"/>
          </a:xfrm>
          <a:prstGeom prst="rect">
            <a:avLst/>
          </a:prstGeom>
          <a:noFill/>
          <a:ln>
            <a:noFill/>
          </a:ln>
        </p:spPr>
      </p:pic>
      <p:sp>
        <p:nvSpPr>
          <p:cNvPr id="204" name="Google Shape;204;p13"/>
          <p:cNvSpPr txBox="1"/>
          <p:nvPr/>
        </p:nvSpPr>
        <p:spPr>
          <a:xfrm>
            <a:off x="4851801" y="3802243"/>
            <a:ext cx="2477913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הטכנאי לא הגיע ואף אחד לא טרח לעדכן?</a:t>
            </a:r>
            <a:endParaRPr/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בית המשפט פסק פיצוי בגובה 4000 ש"ח</a:t>
            </a:r>
            <a:endParaRPr/>
          </a:p>
        </p:txBody>
      </p:sp>
      <p:pic>
        <p:nvPicPr>
          <p:cNvPr id="205" name="Google Shape;205;p13"/>
          <p:cNvPicPr preferRelativeResize="0"/>
          <p:nvPr/>
        </p:nvPicPr>
        <p:blipFill rotWithShape="1">
          <a:blip r:embed="rId6">
            <a:alphaModFix/>
          </a:blip>
          <a:srcRect b="7725" l="57857" r="5834" t="41319"/>
          <a:stretch/>
        </p:blipFill>
        <p:spPr>
          <a:xfrm>
            <a:off x="6039162" y="4992840"/>
            <a:ext cx="1429020" cy="11280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14"/>
          <p:cNvSpPr txBox="1"/>
          <p:nvPr>
            <p:ph type="title"/>
          </p:nvPr>
        </p:nvSpPr>
        <p:spPr>
          <a:xfrm>
            <a:off x="838200" y="365126"/>
            <a:ext cx="10515600" cy="8657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מה הזכויות?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14"/>
          <p:cNvSpPr txBox="1"/>
          <p:nvPr>
            <p:ph idx="2" type="body"/>
          </p:nvPr>
        </p:nvSpPr>
        <p:spPr>
          <a:xfrm>
            <a:off x="7778996" y="1472712"/>
            <a:ext cx="2608385" cy="2149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None/>
            </a:pPr>
            <a:r>
              <a:rPr b="1" lang="iw-IL" sz="2200">
                <a:solidFill>
                  <a:srgbClr val="2C4B74"/>
                </a:solidFill>
              </a:rPr>
              <a:t>השמלה לנשף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w-IL" sz="2200"/>
              <a:t>נועה הזמינה שמלה אדומה מאתר ישראלי. הגיעה שמלה ורודה עם רוכסן שבור. הנציג אמר: "קנית במבצע- אין ביטול".</a:t>
            </a:r>
            <a:endParaRPr/>
          </a:p>
        </p:txBody>
      </p:sp>
      <p:sp>
        <p:nvSpPr>
          <p:cNvPr id="212" name="Google Shape;212;p14"/>
          <p:cNvSpPr/>
          <p:nvPr/>
        </p:nvSpPr>
        <p:spPr>
          <a:xfrm>
            <a:off x="8998857" y="3622431"/>
            <a:ext cx="290286" cy="68799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7030A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4"/>
          <p:cNvSpPr txBox="1"/>
          <p:nvPr/>
        </p:nvSpPr>
        <p:spPr>
          <a:xfrm>
            <a:off x="7778995" y="4310428"/>
            <a:ext cx="2608385" cy="2149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הנציג טועה!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פגם + אי-התאמה = ביטול חינם. הביטול בחינם + המשלוח חזרה על חשבון החברה!</a:t>
            </a:r>
            <a:endParaRPr/>
          </a:p>
        </p:txBody>
      </p:sp>
      <p:sp>
        <p:nvSpPr>
          <p:cNvPr id="214" name="Google Shape;214;p14"/>
          <p:cNvSpPr txBox="1"/>
          <p:nvPr/>
        </p:nvSpPr>
        <p:spPr>
          <a:xfrm>
            <a:off x="4791807" y="1472712"/>
            <a:ext cx="2608385" cy="2149719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מסנן המים</a:t>
            </a:r>
            <a:b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סבא יוסף (72) קנה מסנן מים ב-3,500 ₪ לאחר שיחת טלפון אגרסיבית. חודשיים אחר כך רצה לבטל.</a:t>
            </a:r>
            <a:endParaRPr/>
          </a:p>
        </p:txBody>
      </p:sp>
      <p:sp>
        <p:nvSpPr>
          <p:cNvPr id="215" name="Google Shape;215;p14"/>
          <p:cNvSpPr/>
          <p:nvPr/>
        </p:nvSpPr>
        <p:spPr>
          <a:xfrm>
            <a:off x="5950855" y="3622431"/>
            <a:ext cx="290286" cy="68799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7030A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4"/>
          <p:cNvSpPr txBox="1"/>
          <p:nvPr/>
        </p:nvSpPr>
        <p:spPr>
          <a:xfrm>
            <a:off x="4791806" y="4310426"/>
            <a:ext cx="2608385" cy="2149719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זכות ביטול מורחבת לקשישים = 4 חודשים! החברה חייבת להחזיר את כל הכסף.</a:t>
            </a:r>
            <a:endParaRPr/>
          </a:p>
        </p:txBody>
      </p:sp>
      <p:sp>
        <p:nvSpPr>
          <p:cNvPr id="217" name="Google Shape;217;p14"/>
          <p:cNvSpPr txBox="1"/>
          <p:nvPr/>
        </p:nvSpPr>
        <p:spPr>
          <a:xfrm>
            <a:off x="1804619" y="1472712"/>
            <a:ext cx="2608385" cy="2149719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מלכודת האפליקציה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גיל נרשם ל"שבוע חינם" במשחק. כשרצה לבטל, חויב ב-49 ₪.</a:t>
            </a:r>
            <a:endParaRPr/>
          </a:p>
        </p:txBody>
      </p:sp>
      <p:sp>
        <p:nvSpPr>
          <p:cNvPr id="218" name="Google Shape;218;p14"/>
          <p:cNvSpPr/>
          <p:nvPr/>
        </p:nvSpPr>
        <p:spPr>
          <a:xfrm>
            <a:off x="2963665" y="3622430"/>
            <a:ext cx="290286" cy="687995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7030A0"/>
          </a:solidFill>
          <a:ln cap="flat" cmpd="sng" w="19050">
            <a:solidFill>
              <a:srgbClr val="082836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4"/>
          <p:cNvSpPr txBox="1"/>
          <p:nvPr/>
        </p:nvSpPr>
        <p:spPr>
          <a:xfrm>
            <a:off x="1804618" y="4310427"/>
            <a:ext cx="2608385" cy="2149719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לגיל מגיע החזר. סביר להניח שיקבל אותו רק אם יפנה לרשות להגנת הצרכן או שיתבע בבית משפט לתביעות קטנות!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חוקי או לא חוקי?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15"/>
          <p:cNvSpPr txBox="1"/>
          <p:nvPr/>
        </p:nvSpPr>
        <p:spPr>
          <a:xfrm>
            <a:off x="6748097" y="1944941"/>
            <a:ext cx="4300903" cy="3708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רשת סופרים גדולה החליטה לגבות </a:t>
            </a: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מחיר גבוה יותר 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עבור מוצרים המיועדים לקהל יעד נשי, גם אם המפרט שלהם זהה למוצר המיועד לגברים.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החל מהיום כל המוצרים הצבועים בורוד יעלו 15% יותר.</a:t>
            </a:r>
            <a:endParaRPr/>
          </a:p>
        </p:txBody>
      </p:sp>
      <p:pic>
        <p:nvPicPr>
          <p:cNvPr id="226" name="Google Shape;226;p15"/>
          <p:cNvPicPr preferRelativeResize="0"/>
          <p:nvPr/>
        </p:nvPicPr>
        <p:blipFill rotWithShape="1">
          <a:blip r:embed="rId3">
            <a:alphaModFix/>
          </a:blip>
          <a:srcRect b="7301" l="52500" r="6875" t="38622"/>
          <a:stretch/>
        </p:blipFill>
        <p:spPr>
          <a:xfrm>
            <a:off x="1143000" y="1908654"/>
            <a:ext cx="4953000" cy="3708626"/>
          </a:xfrm>
          <a:prstGeom prst="rect">
            <a:avLst/>
          </a:prstGeom>
          <a:noFill/>
          <a:ln>
            <a:noFill/>
          </a:ln>
        </p:spPr>
      </p:pic>
      <p:sp>
        <p:nvSpPr>
          <p:cNvPr id="227" name="Google Shape;227;p15"/>
          <p:cNvSpPr txBox="1"/>
          <p:nvPr/>
        </p:nvSpPr>
        <p:spPr>
          <a:xfrm>
            <a:off x="982295" y="5907820"/>
            <a:ext cx="10227407" cy="585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האם נכון לפנות למועצה להגנת הצרכן?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חוקי או לא חוקי?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16"/>
          <p:cNvSpPr txBox="1"/>
          <p:nvPr/>
        </p:nvSpPr>
        <p:spPr>
          <a:xfrm>
            <a:off x="6748097" y="1944941"/>
            <a:ext cx="4300903" cy="370862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רשת סופרים גדולה החליטה לגבות </a:t>
            </a: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מחיר גבוה יותר 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עבור מוצרים המיועדים לקהל יעד נשי, גם אם המפרט שלהם זהה למוצר המיועד לגברים.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החל מהיום כל המוצרים הצבועים בורוד יעלו 15% יותר.</a:t>
            </a:r>
            <a:endParaRPr/>
          </a:p>
        </p:txBody>
      </p:sp>
      <p:pic>
        <p:nvPicPr>
          <p:cNvPr id="234" name="Google Shape;234;p16"/>
          <p:cNvPicPr preferRelativeResize="0"/>
          <p:nvPr/>
        </p:nvPicPr>
        <p:blipFill rotWithShape="1">
          <a:blip r:embed="rId3">
            <a:alphaModFix/>
          </a:blip>
          <a:srcRect b="7301" l="52500" r="6875" t="38622"/>
          <a:stretch/>
        </p:blipFill>
        <p:spPr>
          <a:xfrm>
            <a:off x="1143000" y="1908654"/>
            <a:ext cx="4953000" cy="3708626"/>
          </a:xfrm>
          <a:prstGeom prst="rect">
            <a:avLst/>
          </a:prstGeom>
          <a:noFill/>
          <a:ln>
            <a:noFill/>
          </a:ln>
        </p:spPr>
      </p:pic>
      <p:sp>
        <p:nvSpPr>
          <p:cNvPr id="235" name="Google Shape;235;p16"/>
          <p:cNvSpPr txBox="1"/>
          <p:nvPr/>
        </p:nvSpPr>
        <p:spPr>
          <a:xfrm>
            <a:off x="982295" y="5907820"/>
            <a:ext cx="10227407" cy="5850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rPr b="1" i="0" lang="iw-IL" sz="4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זה חוקי!</a:t>
            </a:r>
            <a:endParaRPr/>
          </a:p>
        </p:txBody>
      </p:sp>
      <p:pic>
        <p:nvPicPr>
          <p:cNvPr id="236" name="Google Shape;236;p16"/>
          <p:cNvPicPr preferRelativeResize="0"/>
          <p:nvPr/>
        </p:nvPicPr>
        <p:blipFill rotWithShape="1">
          <a:blip r:embed="rId4">
            <a:alphaModFix/>
          </a:blip>
          <a:srcRect b="13015" l="58295" r="6428" t="27090"/>
          <a:stretch/>
        </p:blipFill>
        <p:spPr>
          <a:xfrm>
            <a:off x="3119399" y="807319"/>
            <a:ext cx="5953195" cy="5685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i="0" lang="iw-IL" sz="4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תופעות צרכניות מודרניות</a:t>
            </a:r>
            <a:endParaRPr b="1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7"/>
          <p:cNvSpPr txBox="1"/>
          <p:nvPr/>
        </p:nvSpPr>
        <p:spPr>
          <a:xfrm>
            <a:off x="4085491" y="1394618"/>
            <a:ext cx="3868615" cy="668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/>
          <p:cNvSpPr txBox="1"/>
          <p:nvPr>
            <p:ph idx="2" type="body"/>
          </p:nvPr>
        </p:nvSpPr>
        <p:spPr>
          <a:xfrm>
            <a:off x="266700" y="1423193"/>
            <a:ext cx="11658600" cy="1510507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None/>
            </a:pPr>
            <a:r>
              <a:rPr b="1" lang="iw-IL">
                <a:solidFill>
                  <a:srgbClr val="2C4B74"/>
                </a:solidFill>
              </a:rPr>
              <a:t>“מס ורוד”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גביית מחיר גבוה יותר על מוצרים או שירותים המיועדים לנשים לעומת מוצרים דומים לגברים, ללא הצדקה עניינית.</a:t>
            </a:r>
            <a:endParaRPr b="0"/>
          </a:p>
        </p:txBody>
      </p:sp>
      <p:pic>
        <p:nvPicPr>
          <p:cNvPr descr="על אותו מדף בסופר, דאודורנט בעיצוב סגול עולה 25 ש&quot;ח ואילו דאודורנט בעיצוב כחול עולה 18 ש&quot;ח" id="244" name="Google Shape;244;p17"/>
          <p:cNvPicPr preferRelativeResize="0"/>
          <p:nvPr/>
        </p:nvPicPr>
        <p:blipFill rotWithShape="1">
          <a:blip r:embed="rId3">
            <a:alphaModFix/>
          </a:blip>
          <a:srcRect b="0" l="21004" r="23050" t="0"/>
          <a:stretch/>
        </p:blipFill>
        <p:spPr>
          <a:xfrm>
            <a:off x="266701" y="2962275"/>
            <a:ext cx="3721101" cy="3627912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Google Shape;245;p17"/>
          <p:cNvSpPr txBox="1"/>
          <p:nvPr/>
        </p:nvSpPr>
        <p:spPr>
          <a:xfrm>
            <a:off x="6238348" y="5287074"/>
            <a:ext cx="5659539" cy="1323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000" u="none" cap="none" strike="noStrike">
                <a:solidFill>
                  <a:srgbClr val="EF4444"/>
                </a:solidFill>
                <a:latin typeface="Arial"/>
                <a:ea typeface="Arial"/>
                <a:cs typeface="Arial"/>
                <a:sym typeface="Arial"/>
              </a:rPr>
              <a:t>למה זה כל כך חמור?</a:t>
            </a:r>
            <a:endParaRPr b="1" i="0" sz="2000" u="none" cap="none" strike="noStrike">
              <a:solidFill>
                <a:srgbClr val="EF4444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000" u="none" cap="none" strike="noStrike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נשים מרוויחות כ-15%–32%  פחות מגברים, אך משלמות יותר על סל צריכה בסיסי. </a:t>
            </a:r>
            <a:br>
              <a:rPr b="0" i="0" lang="iw-IL" sz="2000" u="none" cap="none" strike="noStrike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000" u="none" cap="none" strike="noStrike">
                <a:solidFill>
                  <a:srgbClr val="1E293B"/>
                </a:solidFill>
                <a:latin typeface="Arial"/>
                <a:ea typeface="Arial"/>
                <a:cs typeface="Arial"/>
                <a:sym typeface="Arial"/>
              </a:rPr>
              <a:t>זו פגיעה כפולה בצדק הכלכלי!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7">
            <a:hlinkClick r:id="rId4"/>
          </p:cNvPr>
          <p:cNvSpPr/>
          <p:nvPr/>
        </p:nvSpPr>
        <p:spPr>
          <a:xfrm rot="-1556386">
            <a:off x="3839736" y="4173488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7" name="Google Shape;247;p17"/>
          <p:cNvSpPr txBox="1"/>
          <p:nvPr/>
        </p:nvSpPr>
        <p:spPr>
          <a:xfrm rot="-1551381">
            <a:off x="4698229" y="5779517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pic>
        <p:nvPicPr>
          <p:cNvPr id="248" name="Google Shape;248;p17"/>
          <p:cNvPicPr preferRelativeResize="0"/>
          <p:nvPr/>
        </p:nvPicPr>
        <p:blipFill rotWithShape="1">
          <a:blip r:embed="rId6">
            <a:alphaModFix/>
          </a:blip>
          <a:srcRect b="57223" l="54896" r="16250" t="8333"/>
          <a:stretch/>
        </p:blipFill>
        <p:spPr>
          <a:xfrm>
            <a:off x="7359967" y="3040212"/>
            <a:ext cx="3346133" cy="2246862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17"/>
          <p:cNvSpPr txBox="1"/>
          <p:nvPr/>
        </p:nvSpPr>
        <p:spPr>
          <a:xfrm>
            <a:off x="8461533" y="3824345"/>
            <a:ext cx="1143000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2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7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קישור לכתבה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משימת חקר נתונים: המס הוורוד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8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None/>
            </a:pPr>
            <a:r>
              <a:rPr b="1" lang="iw-IL">
                <a:solidFill>
                  <a:srgbClr val="2C4B74"/>
                </a:solidFill>
              </a:rPr>
              <a:t>תהליך החקר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w-IL"/>
              <a:t>השוואת מחירים: </a:t>
            </a:r>
            <a:r>
              <a:rPr lang="iw-IL"/>
              <a:t>מוצרים דומים לנשים לעומת גברים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w-IL"/>
              <a:t>איתור פערים: </a:t>
            </a:r>
            <a:r>
              <a:rPr lang="iw-IL"/>
              <a:t>השוואה בין מוצרים בעלי מפרט זהה</a:t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  <a:p>
            <a:pPr indent="0" lvl="0" marL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b="1" lang="iw-IL"/>
              <a:t>ניתוח: </a:t>
            </a:r>
            <a:r>
              <a:rPr lang="iw-IL"/>
              <a:t>האם מדובר בפער כלכלי מוצדק או באפליה?</a:t>
            </a:r>
            <a:endParaRPr/>
          </a:p>
          <a:p>
            <a:pPr indent="-508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pic>
        <p:nvPicPr>
          <p:cNvPr descr="דוגמה לפער מחיר כאשר מוצר בעלי מרכיבים דומים רק בעיצוב שונה, הכחול (לגברים) עולה 18 ש&quot;ח ואילו הורוד (לנשים) עולה 30 ש&quot;ח" id="256" name="Google Shape;256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32880" y="1768902"/>
            <a:ext cx="5463120" cy="44647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i="0" lang="iw-IL" sz="44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תופעות צרכניות מודרניות</a:t>
            </a:r>
            <a:endParaRPr b="1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19"/>
          <p:cNvSpPr txBox="1"/>
          <p:nvPr/>
        </p:nvSpPr>
        <p:spPr>
          <a:xfrm>
            <a:off x="4085491" y="1394618"/>
            <a:ext cx="3868615" cy="668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19"/>
          <p:cNvSpPr txBox="1"/>
          <p:nvPr>
            <p:ph idx="2" type="body"/>
          </p:nvPr>
        </p:nvSpPr>
        <p:spPr>
          <a:xfrm>
            <a:off x="266700" y="1423193"/>
            <a:ext cx="11658600" cy="1510507"/>
          </a:xfrm>
          <a:prstGeom prst="rect">
            <a:avLst/>
          </a:prstGeom>
          <a:solidFill>
            <a:srgbClr val="D0D0D0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None/>
            </a:pPr>
            <a:r>
              <a:rPr b="1" lang="iw-IL">
                <a:solidFill>
                  <a:srgbClr val="2C4B74"/>
                </a:solidFill>
              </a:rPr>
              <a:t>“דפוסים אפלים”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/>
              <a:t>טכניקות עיצוב במרחב הדיגיטלי המטעות צרכן או מפעילות עליו מניפולציה לביצוע פעולות שאינו מעוניין בהן.</a:t>
            </a:r>
            <a:endParaRPr b="0"/>
          </a:p>
        </p:txBody>
      </p:sp>
      <p:pic>
        <p:nvPicPr>
          <p:cNvPr id="264" name="Google Shape;264;p19"/>
          <p:cNvPicPr preferRelativeResize="0"/>
          <p:nvPr/>
        </p:nvPicPr>
        <p:blipFill rotWithShape="1">
          <a:blip r:embed="rId3">
            <a:alphaModFix/>
          </a:blip>
          <a:srcRect b="37407" l="6875" r="46771" t="7963"/>
          <a:stretch/>
        </p:blipFill>
        <p:spPr>
          <a:xfrm>
            <a:off x="3514725" y="3121024"/>
            <a:ext cx="5162550" cy="3422365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9">
            <a:hlinkClick r:id="rId4"/>
          </p:cNvPr>
          <p:cNvSpPr/>
          <p:nvPr/>
        </p:nvSpPr>
        <p:spPr>
          <a:xfrm rot="-1556386">
            <a:off x="8677275" y="4369412"/>
            <a:ext cx="1344377" cy="2130790"/>
          </a:xfrm>
          <a:custGeom>
            <a:rect b="b" l="l" r="r" t="t"/>
            <a:pathLst>
              <a:path extrusionOk="0" h="6344015" w="4248099">
                <a:moveTo>
                  <a:pt x="0" y="0"/>
                </a:moveTo>
                <a:lnTo>
                  <a:pt x="4248099" y="0"/>
                </a:lnTo>
                <a:lnTo>
                  <a:pt x="4248099" y="6344015"/>
                </a:lnTo>
                <a:lnTo>
                  <a:pt x="0" y="634401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259111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6" name="Google Shape;266;p19"/>
          <p:cNvSpPr txBox="1"/>
          <p:nvPr/>
        </p:nvSpPr>
        <p:spPr>
          <a:xfrm rot="-1551381">
            <a:off x="9535768" y="5975441"/>
            <a:ext cx="93365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לחצו כאן</a:t>
            </a:r>
            <a:endParaRPr/>
          </a:p>
        </p:txBody>
      </p:sp>
      <p:sp>
        <p:nvSpPr>
          <p:cNvPr id="267" name="Google Shape;267;p19"/>
          <p:cNvSpPr txBox="1"/>
          <p:nvPr/>
        </p:nvSpPr>
        <p:spPr>
          <a:xfrm>
            <a:off x="334020" y="3429000"/>
            <a:ext cx="2722930" cy="29492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מלכודת התיקן</a:t>
            </a:r>
            <a:endParaRPr/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נדירות/מחסור מזויף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אישור בבושה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28600" lvl="0" marL="2286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התגנבות</a:t>
            </a: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20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כלים למימוש זכויות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20"/>
          <p:cNvSpPr txBox="1"/>
          <p:nvPr>
            <p:ph idx="2" type="body"/>
          </p:nvPr>
        </p:nvSpPr>
        <p:spPr>
          <a:xfrm>
            <a:off x="9363806" y="2711694"/>
            <a:ext cx="2608385" cy="3789729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None/>
            </a:pPr>
            <a:r>
              <a:rPr b="1" lang="iw-IL">
                <a:solidFill>
                  <a:srgbClr val="2C4B74"/>
                </a:solidFill>
              </a:rPr>
              <a:t>הגשת תלונה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br>
              <a:rPr lang="iw-IL"/>
            </a:br>
            <a:r>
              <a:rPr lang="iw-IL"/>
              <a:t>פנייה למועצה לצרכנות או לרשות להגנת הצרכן וסחר הוגן</a:t>
            </a:r>
            <a:br>
              <a:rPr lang="iw-IL"/>
            </a:br>
            <a:endParaRPr/>
          </a:p>
        </p:txBody>
      </p:sp>
      <p:pic>
        <p:nvPicPr>
          <p:cNvPr id="274" name="Google Shape;274;p20"/>
          <p:cNvPicPr preferRelativeResize="0"/>
          <p:nvPr/>
        </p:nvPicPr>
        <p:blipFill rotWithShape="1">
          <a:blip r:embed="rId3">
            <a:alphaModFix/>
          </a:blip>
          <a:srcRect b="50000" l="5938" r="48854" t="15926"/>
          <a:stretch/>
        </p:blipFill>
        <p:spPr>
          <a:xfrm>
            <a:off x="217883" y="2711694"/>
            <a:ext cx="8938817" cy="3789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2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כלים למימוש זכויות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21"/>
          <p:cNvSpPr txBox="1"/>
          <p:nvPr/>
        </p:nvSpPr>
        <p:spPr>
          <a:xfrm>
            <a:off x="7212622" y="2473324"/>
            <a:ext cx="2608385" cy="378972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פנייה בכתב לעסק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העלאת דרישה מתועדת לביטול העסקה או לתיקון ההפרה.</a:t>
            </a:r>
            <a:b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1" name="Google Shape;281;p21"/>
          <p:cNvPicPr preferRelativeResize="0"/>
          <p:nvPr/>
        </p:nvPicPr>
        <p:blipFill rotWithShape="1">
          <a:blip r:embed="rId3">
            <a:alphaModFix/>
          </a:blip>
          <a:srcRect b="33704" l="55312" r="9479" t="20000"/>
          <a:stretch/>
        </p:blipFill>
        <p:spPr>
          <a:xfrm>
            <a:off x="1912086" y="2473323"/>
            <a:ext cx="5123714" cy="3789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כלים למימוש זכויות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7" name="Google Shape;287;p22"/>
          <p:cNvSpPr txBox="1"/>
          <p:nvPr/>
        </p:nvSpPr>
        <p:spPr>
          <a:xfrm>
            <a:off x="1831730" y="2536825"/>
            <a:ext cx="2608385" cy="3789729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תביעות קטנות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b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הליך משפטי נגיש ומהיר בבית משפט (ללא ייצוג עורך דין)</a:t>
            </a:r>
            <a:b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b="0" i="0" sz="2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8" name="Google Shape;288;p22"/>
          <p:cNvPicPr preferRelativeResize="0"/>
          <p:nvPr/>
        </p:nvPicPr>
        <p:blipFill rotWithShape="1">
          <a:blip r:embed="rId3">
            <a:alphaModFix/>
          </a:blip>
          <a:srcRect b="7008" l="6875" r="59792" t="54630"/>
          <a:stretch/>
        </p:blipFill>
        <p:spPr>
          <a:xfrm>
            <a:off x="4584699" y="2536824"/>
            <a:ext cx="5854167" cy="37897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23"/>
          <p:cNvSpPr txBox="1"/>
          <p:nvPr>
            <p:ph type="title"/>
          </p:nvPr>
        </p:nvSpPr>
        <p:spPr>
          <a:xfrm>
            <a:off x="838200" y="365126"/>
            <a:ext cx="10515600" cy="8657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מדריך כתובות לפנייה צרכנית</a:t>
            </a:r>
            <a:endParaRPr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4" name="Google Shape;294;p23"/>
          <p:cNvSpPr txBox="1"/>
          <p:nvPr>
            <p:ph idx="2" type="body"/>
          </p:nvPr>
        </p:nvSpPr>
        <p:spPr>
          <a:xfrm>
            <a:off x="7778996" y="1472712"/>
            <a:ext cx="2608385" cy="2149719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None/>
            </a:pPr>
            <a:r>
              <a:rPr b="1" lang="iw-IL" sz="2200">
                <a:solidFill>
                  <a:srgbClr val="2C4B74"/>
                </a:solidFill>
              </a:rPr>
              <a:t>הפיקוח על הבנקים 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2C4B74"/>
              </a:buClr>
              <a:buSzPts val="2200"/>
              <a:buNone/>
            </a:pPr>
            <a:r>
              <a:rPr b="1" lang="iw-IL" sz="2200">
                <a:solidFill>
                  <a:srgbClr val="2C4B74"/>
                </a:solidFill>
              </a:rPr>
              <a:t>(בנק ישראל)</a:t>
            </a:r>
            <a:endParaRPr/>
          </a:p>
          <a:p>
            <a:pPr indent="0" lvl="0" mar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iw-IL" sz="2200"/>
              <a:t>טיפול בתלונות בנושאי עמלות, ריביות ומתן שירות בנקאי.</a:t>
            </a:r>
            <a:endParaRPr/>
          </a:p>
        </p:txBody>
      </p:sp>
      <p:sp>
        <p:nvSpPr>
          <p:cNvPr id="295" name="Google Shape;295;p23"/>
          <p:cNvSpPr txBox="1"/>
          <p:nvPr/>
        </p:nvSpPr>
        <p:spPr>
          <a:xfrm>
            <a:off x="4791807" y="1472712"/>
            <a:ext cx="2608385" cy="2149719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המועצה הישראלית לצרכנות</a:t>
            </a:r>
            <a:b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טיפול בתלונות פרטניות, מתן ייעוץ משפטי וגישור מול בתי עסק.</a:t>
            </a:r>
            <a:endParaRPr/>
          </a:p>
        </p:txBody>
      </p:sp>
      <p:sp>
        <p:nvSpPr>
          <p:cNvPr id="296" name="Google Shape;296;p23"/>
          <p:cNvSpPr txBox="1"/>
          <p:nvPr/>
        </p:nvSpPr>
        <p:spPr>
          <a:xfrm>
            <a:off x="1804619" y="1472712"/>
            <a:ext cx="2608385" cy="2149719"/>
          </a:xfrm>
          <a:prstGeom prst="rect">
            <a:avLst/>
          </a:prstGeom>
          <a:solidFill>
            <a:srgbClr val="FAE2D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הרשות להגנת הצרכן וסחר הוגן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כתובת לתלונות על הטעיה בפרסום, הונאות שיטתיות ואכיפה מנהלית.</a:t>
            </a:r>
            <a:endParaRPr/>
          </a:p>
        </p:txBody>
      </p:sp>
      <p:sp>
        <p:nvSpPr>
          <p:cNvPr id="297" name="Google Shape;297;p23"/>
          <p:cNvSpPr txBox="1"/>
          <p:nvPr/>
        </p:nvSpPr>
        <p:spPr>
          <a:xfrm>
            <a:off x="7778995" y="3926011"/>
            <a:ext cx="2608385" cy="2149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בית משפט לתביעות קטנות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ערכאה להגשת תביעה לפיצוי כספי באופן עצמאי וללא צורך בעורך דין.</a:t>
            </a:r>
            <a:endParaRPr/>
          </a:p>
        </p:txBody>
      </p:sp>
      <p:sp>
        <p:nvSpPr>
          <p:cNvPr id="298" name="Google Shape;298;p23"/>
          <p:cNvSpPr txBox="1"/>
          <p:nvPr/>
        </p:nvSpPr>
        <p:spPr>
          <a:xfrm>
            <a:off x="4791807" y="3926011"/>
            <a:ext cx="2608385" cy="21497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לובי 99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ארגון הפועל לקידום אינטרס הציבור במאבק במונופולים וביוקר המחיה.</a:t>
            </a:r>
            <a:endParaRPr/>
          </a:p>
        </p:txBody>
      </p:sp>
      <p:sp>
        <p:nvSpPr>
          <p:cNvPr id="299" name="Google Shape;299;p23"/>
          <p:cNvSpPr txBox="1"/>
          <p:nvPr/>
        </p:nvSpPr>
        <p:spPr>
          <a:xfrm>
            <a:off x="1804618" y="3926621"/>
            <a:ext cx="2608385" cy="2149719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אמון הציבור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בדיקת אמינות והגינות של בתי עסק וטיפול בתלונות צרכנים.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משימה- כלים למימוש זכויות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24"/>
          <p:cNvSpPr txBox="1"/>
          <p:nvPr/>
        </p:nvSpPr>
        <p:spPr>
          <a:xfrm>
            <a:off x="1538654" y="1558741"/>
            <a:ext cx="9114692" cy="14540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 fontScale="77500" lnSpcReduction="20000"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אתם משמשים כצוות מומחים בארגון צרכני (כמו המועצה לצרכנות או "אמון הציבור")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1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המשימה: 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ניתוח פניות של לקוחות שזכויותיהם נפגעו ומתן ייעוץ לפתרון.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עליכם להיעזר ב"ארגז הכלים" (החוקים והזכויות שנלמדו) כדי לבסס את התשובה.</a:t>
            </a:r>
            <a:endParaRPr/>
          </a:p>
        </p:txBody>
      </p:sp>
      <p:sp>
        <p:nvSpPr>
          <p:cNvPr id="306" name="Google Shape;306;p24"/>
          <p:cNvSpPr txBox="1"/>
          <p:nvPr/>
        </p:nvSpPr>
        <p:spPr>
          <a:xfrm>
            <a:off x="4161691" y="3556060"/>
            <a:ext cx="3868615" cy="668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שלבי העבודה בקבוצה:</a:t>
            </a:r>
            <a:endParaRPr b="0" i="0" sz="4000" u="none" cap="none" strike="noStrike">
              <a:solidFill>
                <a:srgbClr val="2C4B7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7" name="Google Shape;307;p24"/>
          <p:cNvSpPr txBox="1"/>
          <p:nvPr/>
        </p:nvSpPr>
        <p:spPr>
          <a:xfrm>
            <a:off x="8044961" y="4224398"/>
            <a:ext cx="2608385" cy="2149719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1. זיהוי וניתוח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הגדרת סוג העסקה והסעיף בחוק שהופר (למשל: הטעיה, פגם או איחור טכנאי).</a:t>
            </a:r>
            <a:endParaRPr/>
          </a:p>
        </p:txBody>
      </p:sp>
      <p:sp>
        <p:nvSpPr>
          <p:cNvPr id="308" name="Google Shape;308;p24"/>
          <p:cNvSpPr txBox="1"/>
          <p:nvPr/>
        </p:nvSpPr>
        <p:spPr>
          <a:xfrm>
            <a:off x="4791807" y="4224399"/>
            <a:ext cx="2608385" cy="2149719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2. גיבוש פתרון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ניסוח דרישה אסרטיבית לבית העסק בבקשה לקבלת החזר כספי או פיצוי.</a:t>
            </a:r>
            <a:endParaRPr/>
          </a:p>
        </p:txBody>
      </p:sp>
      <p:sp>
        <p:nvSpPr>
          <p:cNvPr id="309" name="Google Shape;309;p24"/>
          <p:cNvSpPr txBox="1"/>
          <p:nvPr/>
        </p:nvSpPr>
        <p:spPr>
          <a:xfrm>
            <a:off x="1538654" y="4224398"/>
            <a:ext cx="2608385" cy="2149719"/>
          </a:xfrm>
          <a:prstGeom prst="rect">
            <a:avLst/>
          </a:prstGeom>
          <a:solidFill>
            <a:srgbClr val="C0E4F5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3. כתובת לתלונה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בחירת הגוף הממשלתי או החברתי המתאים להמשך טיפול במקרה.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4400"/>
              <a:buFont typeface="Play"/>
              <a:buNone/>
            </a:pPr>
            <a:r>
              <a:rPr b="1" lang="iw-IL">
                <a:solidFill>
                  <a:srgbClr val="2C4B74"/>
                </a:solidFill>
                <a:latin typeface="Arial"/>
                <a:ea typeface="Arial"/>
                <a:cs typeface="Arial"/>
                <a:sym typeface="Arial"/>
              </a:rPr>
              <a:t>דיון מסכם - הכוח של הצרכן המודע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25"/>
          <p:cNvSpPr txBox="1"/>
          <p:nvPr/>
        </p:nvSpPr>
        <p:spPr>
          <a:xfrm>
            <a:off x="8044960" y="1877949"/>
            <a:ext cx="2608385" cy="2823005"/>
          </a:xfrm>
          <a:prstGeom prst="rect">
            <a:avLst/>
          </a:prstGeom>
          <a:solidFill>
            <a:srgbClr val="F2CDED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</a:rPr>
              <a:t>אסרטיביות מול תוקפנות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i="0" lang="iw-IL" sz="2200" u="none" cap="none" strike="noStrike">
                <a:solidFill>
                  <a:schemeClr val="dk1"/>
                </a:solidFill>
              </a:rPr>
              <a:t>מה ההבדל בין צעקות על נציג שירות לבין עמידה על זכויות באמצעות ידע משפטי וטיעונים לוגיים?</a:t>
            </a:r>
            <a:endParaRPr/>
          </a:p>
        </p:txBody>
      </p:sp>
      <p:sp>
        <p:nvSpPr>
          <p:cNvPr id="316" name="Google Shape;316;p25"/>
          <p:cNvSpPr txBox="1"/>
          <p:nvPr/>
        </p:nvSpPr>
        <p:spPr>
          <a:xfrm>
            <a:off x="4791806" y="1882682"/>
            <a:ext cx="2608385" cy="2818272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</a:rPr>
              <a:t>ערבות הדדית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i="0" lang="iw-IL" sz="2200" u="none" cap="none" strike="noStrike">
                <a:solidFill>
                  <a:schemeClr val="dk1"/>
                </a:solidFill>
              </a:rPr>
              <a:t>איך הגנה על אוכלוסיות מוחלשות (כמו קשישים או עולים) מתחברת לערכי האמפתיה והצדק החברתי?</a:t>
            </a:r>
            <a:endParaRPr/>
          </a:p>
        </p:txBody>
      </p:sp>
      <p:sp>
        <p:nvSpPr>
          <p:cNvPr id="317" name="Google Shape;317;p25"/>
          <p:cNvSpPr txBox="1"/>
          <p:nvPr/>
        </p:nvSpPr>
        <p:spPr>
          <a:xfrm>
            <a:off x="1538652" y="1877949"/>
            <a:ext cx="2608385" cy="2818272"/>
          </a:xfrm>
          <a:prstGeom prst="rect">
            <a:avLst/>
          </a:prstGeom>
          <a:solidFill>
            <a:srgbClr val="D8F2CF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C4B74"/>
              </a:buClr>
              <a:buSzPts val="2200"/>
              <a:buFont typeface="Arial"/>
              <a:buNone/>
            </a:pPr>
            <a:r>
              <a:rPr b="1" i="0" lang="iw-IL" sz="2200" u="none" cap="none" strike="noStrike">
                <a:solidFill>
                  <a:srgbClr val="2C4B74"/>
                </a:solidFill>
              </a:rPr>
              <a:t>אחריות אזרחית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i="0" lang="iw-IL" sz="2200" u="none" cap="none" strike="noStrike">
                <a:solidFill>
                  <a:schemeClr val="dk1"/>
                </a:solidFill>
              </a:rPr>
              <a:t>האם התעקשות על "זכויות קטנות" עוזרת רק לנו או שהיא מייצרת הרתעה שמגנה על החברה כולה?</a:t>
            </a:r>
            <a:endParaRPr/>
          </a:p>
        </p:txBody>
      </p:sp>
      <p:sp>
        <p:nvSpPr>
          <p:cNvPr id="318" name="Google Shape;318;p25"/>
          <p:cNvSpPr txBox="1"/>
          <p:nvPr/>
        </p:nvSpPr>
        <p:spPr>
          <a:xfrm>
            <a:off x="1538652" y="5106008"/>
            <a:ext cx="9114692" cy="1074861"/>
          </a:xfrm>
          <a:prstGeom prst="rect">
            <a:avLst/>
          </a:prstGeom>
          <a:solidFill>
            <a:srgbClr val="D9E5F8"/>
          </a:solidFill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iw-IL" sz="2400" u="none" cap="none" strike="noStrike">
                <a:solidFill>
                  <a:schemeClr val="dk1"/>
                </a:solidFill>
              </a:rPr>
              <a:t>לסיכום: החוק הוא התשתית, אך היישום תלוי באומץ האזרחי שלנו. </a:t>
            </a:r>
            <a:endParaRPr/>
          </a:p>
          <a:p>
            <a:pPr indent="0" lvl="0" marL="0" marR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i="0" lang="iw-IL" sz="2400" u="none" cap="none" strike="noStrike">
                <a:solidFill>
                  <a:schemeClr val="dk1"/>
                </a:solidFill>
              </a:rPr>
              <a:t>צרכן מודע הופך את השוק כולו להגון יותר.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2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</a:pPr>
            <a:r>
              <a:rPr lang="iw-IL"/>
              <a:t>תודה! צוות הדרכה חינוך פיננסי</a:t>
            </a:r>
            <a:endParaRPr/>
          </a:p>
        </p:txBody>
      </p:sp>
      <p:pic>
        <p:nvPicPr>
          <p:cNvPr descr="תודה!&#10;צוות הדרכה חינוך פיננסי" id="324" name="Google Shape;324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2026-06-06T06:46:41Z</dcterms:created>
  <dc:creator>אביב כץ דקל</dc:creator>
</cp:coreProperties>
</file>