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12192000"/>
  <p:notesSz cx="6858000" cy="9144000"/>
  <p:embeddedFontLst>
    <p:embeddedFont>
      <p:font typeface="Play"/>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Play-bold.fntdata"/><Relationship Id="rId16" Type="http://schemas.openxmlformats.org/officeDocument/2006/relationships/font" Target="fonts/Play-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6" name="Google Shape;16;p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0" name="Google Shape;20;p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1" name="Google Shape;21;p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2" name="Google Shape;22;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3" name="Google Shape;23;p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24" name="Shape 24"/>
        <p:cNvGrpSpPr/>
        <p:nvPr/>
      </p:nvGrpSpPr>
      <p:grpSpPr>
        <a:xfrm>
          <a:off x="0" y="0"/>
          <a:ext cx="0" cy="0"/>
          <a:chOff x="0" y="0"/>
          <a:chExt cx="0" cy="0"/>
        </a:xfrm>
      </p:grpSpPr>
      <p:sp>
        <p:nvSpPr>
          <p:cNvPr id="25" name="Google Shape;25;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8" name="Google Shape;28;p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32" name="Google Shape;32;p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3" name="Google Shape;33;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4" name="Google Shape;34;p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35" name="Shape 35"/>
        <p:cNvGrpSpPr/>
        <p:nvPr/>
      </p:nvGrpSpPr>
      <p:grpSpPr>
        <a:xfrm>
          <a:off x="0" y="0"/>
          <a:ext cx="0" cy="0"/>
          <a:chOff x="0" y="0"/>
          <a:chExt cx="0" cy="0"/>
        </a:xfrm>
      </p:grpSpPr>
      <p:sp>
        <p:nvSpPr>
          <p:cNvPr id="36" name="Google Shape;36;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757575"/>
              </a:buClr>
              <a:buSzPts val="2400"/>
              <a:buNone/>
              <a:defRPr sz="2400">
                <a:solidFill>
                  <a:srgbClr val="757575"/>
                </a:solidFill>
              </a:defRPr>
            </a:lvl1pPr>
            <a:lvl2pPr indent="-228600" lvl="1" marL="914400" rtl="1" algn="r">
              <a:lnSpc>
                <a:spcPct val="90000"/>
              </a:lnSpc>
              <a:spcBef>
                <a:spcPts val="500"/>
              </a:spcBef>
              <a:spcAft>
                <a:spcPts val="0"/>
              </a:spcAft>
              <a:buClr>
                <a:srgbClr val="757575"/>
              </a:buClr>
              <a:buSzPts val="2000"/>
              <a:buNone/>
              <a:defRPr sz="2000">
                <a:solidFill>
                  <a:srgbClr val="757575"/>
                </a:solidFill>
              </a:defRPr>
            </a:lvl2pPr>
            <a:lvl3pPr indent="-228600" lvl="2" marL="1371600" rtl="1" algn="r">
              <a:lnSpc>
                <a:spcPct val="90000"/>
              </a:lnSpc>
              <a:spcBef>
                <a:spcPts val="500"/>
              </a:spcBef>
              <a:spcAft>
                <a:spcPts val="0"/>
              </a:spcAft>
              <a:buClr>
                <a:srgbClr val="757575"/>
              </a:buClr>
              <a:buSzPts val="1800"/>
              <a:buNone/>
              <a:defRPr sz="1800">
                <a:solidFill>
                  <a:srgbClr val="757575"/>
                </a:solidFill>
              </a:defRPr>
            </a:lvl3pPr>
            <a:lvl4pPr indent="-228600" lvl="3" marL="1828800" rtl="1" algn="r">
              <a:lnSpc>
                <a:spcPct val="90000"/>
              </a:lnSpc>
              <a:spcBef>
                <a:spcPts val="500"/>
              </a:spcBef>
              <a:spcAft>
                <a:spcPts val="0"/>
              </a:spcAft>
              <a:buClr>
                <a:srgbClr val="757575"/>
              </a:buClr>
              <a:buSzPts val="1600"/>
              <a:buNone/>
              <a:defRPr sz="1600">
                <a:solidFill>
                  <a:srgbClr val="757575"/>
                </a:solidFill>
              </a:defRPr>
            </a:lvl4pPr>
            <a:lvl5pPr indent="-228600" lvl="4" marL="2286000" rtl="1" algn="r">
              <a:lnSpc>
                <a:spcPct val="90000"/>
              </a:lnSpc>
              <a:spcBef>
                <a:spcPts val="500"/>
              </a:spcBef>
              <a:spcAft>
                <a:spcPts val="0"/>
              </a:spcAft>
              <a:buClr>
                <a:srgbClr val="757575"/>
              </a:buClr>
              <a:buSzPts val="1600"/>
              <a:buNone/>
              <a:defRPr sz="1600">
                <a:solidFill>
                  <a:srgbClr val="757575"/>
                </a:solidFill>
              </a:defRPr>
            </a:lvl5pPr>
            <a:lvl6pPr indent="-228600" lvl="5" marL="2743200" rtl="1" algn="r">
              <a:lnSpc>
                <a:spcPct val="90000"/>
              </a:lnSpc>
              <a:spcBef>
                <a:spcPts val="500"/>
              </a:spcBef>
              <a:spcAft>
                <a:spcPts val="0"/>
              </a:spcAft>
              <a:buClr>
                <a:srgbClr val="757575"/>
              </a:buClr>
              <a:buSzPts val="1600"/>
              <a:buNone/>
              <a:defRPr sz="1600">
                <a:solidFill>
                  <a:srgbClr val="757575"/>
                </a:solidFill>
              </a:defRPr>
            </a:lvl6pPr>
            <a:lvl7pPr indent="-228600" lvl="6" marL="3200400" rtl="1" algn="r">
              <a:lnSpc>
                <a:spcPct val="90000"/>
              </a:lnSpc>
              <a:spcBef>
                <a:spcPts val="500"/>
              </a:spcBef>
              <a:spcAft>
                <a:spcPts val="0"/>
              </a:spcAft>
              <a:buClr>
                <a:srgbClr val="757575"/>
              </a:buClr>
              <a:buSzPts val="1600"/>
              <a:buNone/>
              <a:defRPr sz="1600">
                <a:solidFill>
                  <a:srgbClr val="757575"/>
                </a:solidFill>
              </a:defRPr>
            </a:lvl7pPr>
            <a:lvl8pPr indent="-228600" lvl="7" marL="3657600" rtl="1" algn="r">
              <a:lnSpc>
                <a:spcPct val="90000"/>
              </a:lnSpc>
              <a:spcBef>
                <a:spcPts val="500"/>
              </a:spcBef>
              <a:spcAft>
                <a:spcPts val="0"/>
              </a:spcAft>
              <a:buClr>
                <a:srgbClr val="757575"/>
              </a:buClr>
              <a:buSzPts val="1600"/>
              <a:buNone/>
              <a:defRPr sz="1600">
                <a:solidFill>
                  <a:srgbClr val="757575"/>
                </a:solidFill>
              </a:defRPr>
            </a:lvl8pPr>
            <a:lvl9pPr indent="-228600" lvl="8" marL="4114800" rtl="1" algn="r">
              <a:lnSpc>
                <a:spcPct val="90000"/>
              </a:lnSpc>
              <a:spcBef>
                <a:spcPts val="500"/>
              </a:spcBef>
              <a:spcAft>
                <a:spcPts val="0"/>
              </a:spcAft>
              <a:buClr>
                <a:srgbClr val="757575"/>
              </a:buClr>
              <a:buSzPts val="1600"/>
              <a:buNone/>
              <a:defRPr sz="1600">
                <a:solidFill>
                  <a:srgbClr val="757575"/>
                </a:solidFill>
              </a:defRPr>
            </a:lvl9pPr>
          </a:lstStyle>
          <a:p/>
        </p:txBody>
      </p:sp>
      <p:sp>
        <p:nvSpPr>
          <p:cNvPr id="38" name="Google Shape;38;p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9" name="Google Shape;39;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0" name="Google Shape;40;p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1" name="Shape 41"/>
        <p:cNvGrpSpPr/>
        <p:nvPr/>
      </p:nvGrpSpPr>
      <p:grpSpPr>
        <a:xfrm>
          <a:off x="0" y="0"/>
          <a:ext cx="0" cy="0"/>
          <a:chOff x="0" y="0"/>
          <a:chExt cx="0" cy="0"/>
        </a:xfrm>
      </p:grpSpPr>
      <p:sp>
        <p:nvSpPr>
          <p:cNvPr id="42" name="Google Shape;42;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4" name="Google Shape;44;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5" name="Google Shape;45;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6" name="Google Shape;46;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7" name="Google Shape;47;p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9" name="Google Shape;49;p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3" name="Google Shape;53;p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0" name="Google Shape;60;p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7" name="Google Shape;67;p1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3" name="Google Shape;73;p1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9" name="Google Shape;79;p1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757575"/>
                </a:solidFill>
                <a:latin typeface="Arial"/>
                <a:ea typeface="Arial"/>
                <a:cs typeface="Arial"/>
                <a:sym typeface="Arial"/>
              </a:defRPr>
            </a:lvl1pPr>
            <a:lvl2pPr indent="0" lvl="1" marL="0" marR="0" rtl="1" algn="l">
              <a:spcBef>
                <a:spcPts val="0"/>
              </a:spcBef>
              <a:buNone/>
              <a:defRPr b="0" i="0" sz="1200" u="none" cap="none" strike="noStrike">
                <a:solidFill>
                  <a:srgbClr val="757575"/>
                </a:solidFill>
                <a:latin typeface="Arial"/>
                <a:ea typeface="Arial"/>
                <a:cs typeface="Arial"/>
                <a:sym typeface="Arial"/>
              </a:defRPr>
            </a:lvl2pPr>
            <a:lvl3pPr indent="0" lvl="2" marL="0" marR="0" rtl="1" algn="l">
              <a:spcBef>
                <a:spcPts val="0"/>
              </a:spcBef>
              <a:buNone/>
              <a:defRPr b="0" i="0" sz="1200" u="none" cap="none" strike="noStrike">
                <a:solidFill>
                  <a:srgbClr val="757575"/>
                </a:solidFill>
                <a:latin typeface="Arial"/>
                <a:ea typeface="Arial"/>
                <a:cs typeface="Arial"/>
                <a:sym typeface="Arial"/>
              </a:defRPr>
            </a:lvl3pPr>
            <a:lvl4pPr indent="0" lvl="3" marL="0" marR="0" rtl="1" algn="l">
              <a:spcBef>
                <a:spcPts val="0"/>
              </a:spcBef>
              <a:buNone/>
              <a:defRPr b="0" i="0" sz="1200" u="none" cap="none" strike="noStrike">
                <a:solidFill>
                  <a:srgbClr val="757575"/>
                </a:solidFill>
                <a:latin typeface="Arial"/>
                <a:ea typeface="Arial"/>
                <a:cs typeface="Arial"/>
                <a:sym typeface="Arial"/>
              </a:defRPr>
            </a:lvl4pPr>
            <a:lvl5pPr indent="0" lvl="4" marL="0" marR="0" rtl="1" algn="l">
              <a:spcBef>
                <a:spcPts val="0"/>
              </a:spcBef>
              <a:buNone/>
              <a:defRPr b="0" i="0" sz="1200" u="none" cap="none" strike="noStrike">
                <a:solidFill>
                  <a:srgbClr val="757575"/>
                </a:solidFill>
                <a:latin typeface="Arial"/>
                <a:ea typeface="Arial"/>
                <a:cs typeface="Arial"/>
                <a:sym typeface="Arial"/>
              </a:defRPr>
            </a:lvl5pPr>
            <a:lvl6pPr indent="0" lvl="5" marL="0" marR="0" rtl="1" algn="l">
              <a:spcBef>
                <a:spcPts val="0"/>
              </a:spcBef>
              <a:buNone/>
              <a:defRPr b="0" i="0" sz="1200" u="none" cap="none" strike="noStrike">
                <a:solidFill>
                  <a:srgbClr val="757575"/>
                </a:solidFill>
                <a:latin typeface="Arial"/>
                <a:ea typeface="Arial"/>
                <a:cs typeface="Arial"/>
                <a:sym typeface="Arial"/>
              </a:defRPr>
            </a:lvl6pPr>
            <a:lvl7pPr indent="0" lvl="6" marL="0" marR="0" rtl="1" algn="l">
              <a:spcBef>
                <a:spcPts val="0"/>
              </a:spcBef>
              <a:buNone/>
              <a:defRPr b="0" i="0" sz="1200" u="none" cap="none" strike="noStrike">
                <a:solidFill>
                  <a:srgbClr val="757575"/>
                </a:solidFill>
                <a:latin typeface="Arial"/>
                <a:ea typeface="Arial"/>
                <a:cs typeface="Arial"/>
                <a:sym typeface="Arial"/>
              </a:defRPr>
            </a:lvl7pPr>
            <a:lvl8pPr indent="0" lvl="7" marL="0" marR="0" rtl="1" algn="l">
              <a:spcBef>
                <a:spcPts val="0"/>
              </a:spcBef>
              <a:buNone/>
              <a:defRPr b="0" i="0" sz="1200" u="none" cap="none" strike="noStrike">
                <a:solidFill>
                  <a:srgbClr val="757575"/>
                </a:solidFill>
                <a:latin typeface="Arial"/>
                <a:ea typeface="Arial"/>
                <a:cs typeface="Arial"/>
                <a:sym typeface="Arial"/>
              </a:defRPr>
            </a:lvl8pPr>
            <a:lvl9pPr indent="0" lvl="8" marL="0" marR="0" rtl="1" algn="l">
              <a:spcBef>
                <a:spcPts val="0"/>
              </a:spcBef>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ph type="ctrTitle"/>
          </p:nvPr>
        </p:nvSpPr>
        <p:spPr>
          <a:xfrm>
            <a:off x="1799772" y="406400"/>
            <a:ext cx="9144000" cy="1814286"/>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0070C0"/>
              </a:buClr>
              <a:buSzPts val="4000"/>
              <a:buFont typeface="Play"/>
              <a:buNone/>
            </a:pPr>
            <a:r>
              <a:rPr b="1" lang="iw-IL" sz="4000">
                <a:solidFill>
                  <a:srgbClr val="0070C0"/>
                </a:solidFill>
              </a:rPr>
              <a:t>حقوق المستهلكين</a:t>
            </a:r>
            <a:endParaRPr b="1" sz="11500">
              <a:solidFill>
                <a:srgbClr val="0070C0"/>
              </a:solidFill>
            </a:endParaRPr>
          </a:p>
        </p:txBody>
      </p:sp>
      <p:sp>
        <p:nvSpPr>
          <p:cNvPr id="85" name="Google Shape;85;p13"/>
          <p:cNvSpPr txBox="1"/>
          <p:nvPr>
            <p:ph idx="1" type="subTitle"/>
          </p:nvPr>
        </p:nvSpPr>
        <p:spPr>
          <a:xfrm>
            <a:off x="2002971" y="3570516"/>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0070C0"/>
              </a:buClr>
              <a:buSzPts val="3600"/>
              <a:buNone/>
            </a:pPr>
            <a:r>
              <a:rPr b="1" lang="iw-IL" sz="3600">
                <a:solidFill>
                  <a:srgbClr val="0070C0"/>
                </a:solidFill>
              </a:rPr>
              <a:t>الاستهلاك الواعي واتخاذ القرارات المالية</a:t>
            </a:r>
            <a:endParaRPr b="1" sz="4400">
              <a:solidFill>
                <a:srgbClr val="0070C0"/>
              </a:solidFill>
            </a:endParaRPr>
          </a:p>
        </p:txBody>
      </p:sp>
      <p:pic>
        <p:nvPicPr>
          <p:cNvPr id="86" name="Google Shape;86;p13"/>
          <p:cNvPicPr preferRelativeResize="0"/>
          <p:nvPr/>
        </p:nvPicPr>
        <p:blipFill rotWithShape="1">
          <a:blip r:embed="rId3">
            <a:alphaModFix/>
          </a:blip>
          <a:srcRect b="0" l="0" r="0" t="0"/>
          <a:stretch/>
        </p:blipFill>
        <p:spPr>
          <a:xfrm>
            <a:off x="101600" y="1756230"/>
            <a:ext cx="2869747" cy="410051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0070C0"/>
              </a:buClr>
              <a:buSzPts val="4400"/>
              <a:buFont typeface="Play"/>
              <a:buNone/>
            </a:pPr>
            <a:r>
              <a:rPr b="1" lang="iw-IL">
                <a:solidFill>
                  <a:srgbClr val="0070C0"/>
                </a:solidFill>
              </a:rPr>
              <a:t>لعبة : سوق الليمون</a:t>
            </a:r>
            <a:endParaRPr b="1">
              <a:solidFill>
                <a:srgbClr val="0070C0"/>
              </a:solidFill>
            </a:endParaRPr>
          </a:p>
        </p:txBody>
      </p:sp>
      <p:sp>
        <p:nvSpPr>
          <p:cNvPr id="92" name="Google Shape;92;p14"/>
          <p:cNvSpPr txBox="1"/>
          <p:nvPr>
            <p:ph idx="2" type="body"/>
          </p:nvPr>
        </p:nvSpPr>
        <p:spPr>
          <a:xfrm>
            <a:off x="6324600" y="1773359"/>
            <a:ext cx="5181600" cy="1438277"/>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rgbClr val="0070C0"/>
              </a:buClr>
              <a:buSzPts val="2800"/>
              <a:buNone/>
            </a:pPr>
            <a:r>
              <a:rPr b="1" lang="iw-IL">
                <a:solidFill>
                  <a:srgbClr val="0070C0"/>
                </a:solidFill>
              </a:rPr>
              <a:t>الهدف:</a:t>
            </a:r>
            <a:br>
              <a:rPr lang="iw-IL"/>
            </a:br>
            <a:r>
              <a:rPr lang="iw-IL"/>
              <a:t>إتمام صفقة بسعر يتفق عليه الطرفان.</a:t>
            </a:r>
            <a:endParaRPr/>
          </a:p>
        </p:txBody>
      </p:sp>
      <p:sp>
        <p:nvSpPr>
          <p:cNvPr id="93" name="Google Shape;93;p14"/>
          <p:cNvSpPr txBox="1"/>
          <p:nvPr/>
        </p:nvSpPr>
        <p:spPr>
          <a:xfrm>
            <a:off x="6324600" y="3376735"/>
            <a:ext cx="5181600" cy="1347666"/>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marR="0" rtl="1" algn="r">
              <a:lnSpc>
                <a:spcPct val="90000"/>
              </a:lnSpc>
              <a:spcBef>
                <a:spcPts val="0"/>
              </a:spcBef>
              <a:spcAft>
                <a:spcPts val="0"/>
              </a:spcAft>
              <a:buClr>
                <a:srgbClr val="0070C0"/>
              </a:buClr>
              <a:buSzPct val="100000"/>
              <a:buFont typeface="Arial"/>
              <a:buNone/>
            </a:pPr>
            <a:r>
              <a:rPr b="1" i="0" lang="iw-IL" sz="2800" u="none" cap="none" strike="noStrike">
                <a:solidFill>
                  <a:srgbClr val="0070C0"/>
                </a:solidFill>
                <a:latin typeface="Arial"/>
                <a:ea typeface="Arial"/>
                <a:cs typeface="Arial"/>
                <a:sym typeface="Arial"/>
              </a:rPr>
              <a:t>القاعدة الأساسية</a:t>
            </a:r>
            <a:r>
              <a:rPr b="1" i="0" lang="iw-IL" sz="2800" u="none" cap="none" strike="noStrike">
                <a:solidFill>
                  <a:schemeClr val="dk1"/>
                </a:solidFill>
                <a:latin typeface="Arial"/>
                <a:ea typeface="Arial"/>
                <a:cs typeface="Arial"/>
                <a:sym typeface="Arial"/>
              </a:rPr>
              <a:t>:</a:t>
            </a:r>
            <a:endParaRPr/>
          </a:p>
          <a:p>
            <a:pPr indent="-228600" lvl="0" marL="228600" marR="0" rtl="1" algn="r">
              <a:lnSpc>
                <a:spcPct val="90000"/>
              </a:lnSpc>
              <a:spcBef>
                <a:spcPts val="1000"/>
              </a:spcBef>
              <a:spcAft>
                <a:spcPts val="0"/>
              </a:spcAft>
              <a:buClr>
                <a:schemeClr val="dk1"/>
              </a:buClr>
              <a:buSzPct val="100000"/>
              <a:buFont typeface="Arial"/>
              <a:buNone/>
            </a:pPr>
            <a:br>
              <a:rPr b="0" i="0" lang="iw-IL" sz="2800" u="none" cap="none" strike="noStrike">
                <a:solidFill>
                  <a:schemeClr val="dk1"/>
                </a:solidFill>
                <a:latin typeface="Arial"/>
                <a:ea typeface="Arial"/>
                <a:cs typeface="Arial"/>
                <a:sym typeface="Arial"/>
              </a:rPr>
            </a:br>
            <a:r>
              <a:rPr b="0" i="0" lang="iw-IL" sz="2800" u="none" cap="none" strike="noStrike">
                <a:solidFill>
                  <a:schemeClr val="dk1"/>
                </a:solidFill>
                <a:latin typeface="Arial"/>
                <a:ea typeface="Arial"/>
                <a:cs typeface="Arial"/>
                <a:sym typeface="Arial"/>
              </a:rPr>
              <a:t>البائع فقط يعرف ما بداخل الظرف، أما المشتري فيرى غلافًا متطابقًا لا يكشف المحتوى.</a:t>
            </a:r>
            <a:endParaRPr/>
          </a:p>
        </p:txBody>
      </p:sp>
      <p:sp>
        <p:nvSpPr>
          <p:cNvPr id="94" name="Google Shape;94;p14"/>
          <p:cNvSpPr txBox="1"/>
          <p:nvPr/>
        </p:nvSpPr>
        <p:spPr>
          <a:xfrm>
            <a:off x="6324600" y="4889500"/>
            <a:ext cx="5181600" cy="1112715"/>
          </a:xfrm>
          <a:prstGeom prst="rect">
            <a:avLst/>
          </a:prstGeom>
          <a:no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0070C0"/>
              </a:buClr>
              <a:buSzPts val="2800"/>
              <a:buFont typeface="Arial"/>
              <a:buNone/>
            </a:pPr>
            <a:r>
              <a:rPr b="1" i="0" lang="iw-IL" sz="2800" u="none" cap="none" strike="noStrike">
                <a:solidFill>
                  <a:srgbClr val="0070C0"/>
                </a:solidFill>
                <a:latin typeface="Arial"/>
                <a:ea typeface="Arial"/>
                <a:cs typeface="Arial"/>
                <a:sym typeface="Arial"/>
              </a:rPr>
              <a:t>الأدوار:</a:t>
            </a:r>
            <a:br>
              <a:rPr b="0" i="0" lang="iw-IL" sz="2800" u="none" cap="none" strike="noStrike">
                <a:solidFill>
                  <a:schemeClr val="dk1"/>
                </a:solidFill>
                <a:latin typeface="Arial"/>
                <a:ea typeface="Arial"/>
                <a:cs typeface="Arial"/>
                <a:sym typeface="Arial"/>
              </a:rPr>
            </a:br>
            <a:r>
              <a:rPr b="0" i="0" lang="iw-IL" sz="2800" u="none" cap="none" strike="noStrike">
                <a:solidFill>
                  <a:schemeClr val="dk1"/>
                </a:solidFill>
                <a:latin typeface="Arial"/>
                <a:ea typeface="Arial"/>
                <a:cs typeface="Arial"/>
                <a:sym typeface="Arial"/>
              </a:rPr>
              <a:t>البائعون والمشترون.</a:t>
            </a:r>
            <a:endParaRPr/>
          </a:p>
        </p:txBody>
      </p:sp>
      <p:pic>
        <p:nvPicPr>
          <p:cNvPr descr="منتج عالي الجودة – خوخة (أפרסק): قيمته 1000 شيكل.&#10;منتج معيب – ليمونة (ليمون): قيمته 200 شيكل." id="95" name="Google Shape;95;p14"/>
          <p:cNvPicPr preferRelativeResize="0"/>
          <p:nvPr/>
        </p:nvPicPr>
        <p:blipFill rotWithShape="1">
          <a:blip r:embed="rId3">
            <a:alphaModFix/>
          </a:blip>
          <a:srcRect b="0" l="0" r="0" t="0"/>
          <a:stretch/>
        </p:blipFill>
        <p:spPr>
          <a:xfrm>
            <a:off x="550984" y="1825625"/>
            <a:ext cx="4850069" cy="475941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5"/>
          <p:cNvSpPr txBox="1"/>
          <p:nvPr>
            <p:ph type="title"/>
          </p:nvPr>
        </p:nvSpPr>
        <p:spPr>
          <a:xfrm>
            <a:off x="838200" y="365126"/>
            <a:ext cx="10515600" cy="936258"/>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0070C0"/>
              </a:buClr>
              <a:buSzPts val="4400"/>
              <a:buFont typeface="Play"/>
              <a:buNone/>
            </a:pPr>
            <a:r>
              <a:rPr b="1" lang="iw-IL">
                <a:solidFill>
                  <a:srgbClr val="0070C0"/>
                </a:solidFill>
              </a:rPr>
              <a:t>قانون حماية المستهلك لسنة 1981</a:t>
            </a:r>
            <a:endParaRPr b="1">
              <a:solidFill>
                <a:srgbClr val="0070C0"/>
              </a:solidFill>
            </a:endParaRPr>
          </a:p>
        </p:txBody>
      </p:sp>
      <p:sp>
        <p:nvSpPr>
          <p:cNvPr id="101" name="Google Shape;101;p15"/>
          <p:cNvSpPr txBox="1"/>
          <p:nvPr/>
        </p:nvSpPr>
        <p:spPr>
          <a:xfrm>
            <a:off x="1951192" y="1301384"/>
            <a:ext cx="9261231" cy="996461"/>
          </a:xfrm>
          <a:prstGeom prst="rect">
            <a:avLst/>
          </a:prstGeom>
          <a:noFill/>
          <a:ln>
            <a:noFill/>
          </a:ln>
        </p:spPr>
        <p:txBody>
          <a:bodyPr anchorCtr="0" anchor="t" bIns="45700" lIns="91425" spcFirstLastPara="1" rIns="91425" wrap="square" tIns="45700">
            <a:normAutofit/>
          </a:bodyPr>
          <a:lstStyle/>
          <a:p>
            <a:pPr indent="0" lvl="0" marL="0" marR="0" rtl="1" algn="ctr">
              <a:lnSpc>
                <a:spcPct val="9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102" name="Google Shape;102;p15"/>
          <p:cNvSpPr txBox="1"/>
          <p:nvPr>
            <p:ph idx="2" type="body"/>
          </p:nvPr>
        </p:nvSpPr>
        <p:spPr>
          <a:xfrm>
            <a:off x="9363806" y="2711694"/>
            <a:ext cx="2608385" cy="3789729"/>
          </a:xfrm>
          <a:prstGeom prst="rect">
            <a:avLst/>
          </a:prstGeom>
          <a:solidFill>
            <a:srgbClr val="F2F2F2"/>
          </a:solidFill>
          <a:ln>
            <a:noFill/>
          </a:ln>
        </p:spPr>
        <p:txBody>
          <a:bodyPr anchorCtr="0" anchor="t" bIns="45700" lIns="91425" spcFirstLastPara="1" rIns="91425" wrap="square" tIns="45700">
            <a:normAutofit fontScale="92500" lnSpcReduction="20000"/>
          </a:bodyPr>
          <a:lstStyle/>
          <a:p>
            <a:pPr indent="-228600" lvl="0" marL="228600" rtl="1" algn="r">
              <a:lnSpc>
                <a:spcPct val="90000"/>
              </a:lnSpc>
              <a:spcBef>
                <a:spcPts val="0"/>
              </a:spcBef>
              <a:spcAft>
                <a:spcPts val="0"/>
              </a:spcAft>
              <a:buClr>
                <a:srgbClr val="0070C0"/>
              </a:buClr>
              <a:buSzPct val="100000"/>
              <a:buNone/>
            </a:pPr>
            <a:r>
              <a:rPr b="1" lang="iw-IL">
                <a:solidFill>
                  <a:srgbClr val="0070C0"/>
                </a:solidFill>
              </a:rPr>
              <a:t>الشفافية ومنع التضليل</a:t>
            </a:r>
            <a:endParaRPr b="1">
              <a:solidFill>
                <a:srgbClr val="0070C0"/>
              </a:solidFill>
            </a:endParaRPr>
          </a:p>
          <a:p>
            <a:pPr indent="-228600" lvl="0" marL="228600" rtl="1" algn="r">
              <a:lnSpc>
                <a:spcPct val="90000"/>
              </a:lnSpc>
              <a:spcBef>
                <a:spcPts val="1000"/>
              </a:spcBef>
              <a:spcAft>
                <a:spcPts val="0"/>
              </a:spcAft>
              <a:buClr>
                <a:schemeClr val="dk1"/>
              </a:buClr>
              <a:buSzPct val="100000"/>
              <a:buNone/>
            </a:pPr>
            <a:r>
              <a:t/>
            </a:r>
            <a:endParaRPr b="1"/>
          </a:p>
          <a:p>
            <a:pPr indent="-228600" lvl="0" marL="228600" rtl="1" algn="r">
              <a:lnSpc>
                <a:spcPct val="90000"/>
              </a:lnSpc>
              <a:spcBef>
                <a:spcPts val="1000"/>
              </a:spcBef>
              <a:spcAft>
                <a:spcPts val="0"/>
              </a:spcAft>
              <a:buClr>
                <a:schemeClr val="dk1"/>
              </a:buClr>
              <a:buSzPct val="100000"/>
              <a:buFont typeface="Arial"/>
              <a:buChar char="•"/>
            </a:pPr>
            <a:r>
              <a:rPr lang="iw-IL"/>
              <a:t>يُحظر بشكل مطلق تضليل المستهلك في أي </a:t>
            </a:r>
            <a:r>
              <a:rPr b="1" lang="iw-IL"/>
              <a:t>مسألة جوهرية</a:t>
            </a:r>
            <a:r>
              <a:rPr lang="iw-IL"/>
              <a:t>. </a:t>
            </a:r>
            <a:endParaRPr/>
          </a:p>
          <a:p>
            <a:pPr indent="-228600" lvl="0" marL="228600" rtl="1" algn="r">
              <a:lnSpc>
                <a:spcPct val="90000"/>
              </a:lnSpc>
              <a:spcBef>
                <a:spcPts val="1000"/>
              </a:spcBef>
              <a:spcAft>
                <a:spcPts val="0"/>
              </a:spcAft>
              <a:buClr>
                <a:schemeClr val="dk1"/>
              </a:buClr>
              <a:buSzPct val="100000"/>
              <a:buFont typeface="Arial"/>
              <a:buChar char="•"/>
            </a:pPr>
            <a:r>
              <a:rPr lang="iw-IL"/>
              <a:t>يجب الكشف عن أي عيب أو خلل يؤدي إلى انخفاض قيمة المنتج.</a:t>
            </a:r>
            <a:endParaRPr/>
          </a:p>
          <a:p>
            <a:pPr indent="-228600" lvl="0" marL="228600" rtl="1" algn="r">
              <a:lnSpc>
                <a:spcPct val="90000"/>
              </a:lnSpc>
              <a:spcBef>
                <a:spcPts val="1000"/>
              </a:spcBef>
              <a:spcAft>
                <a:spcPts val="0"/>
              </a:spcAft>
              <a:buClr>
                <a:schemeClr val="dk1"/>
              </a:buClr>
              <a:buSzPct val="100000"/>
              <a:buChar char="•"/>
            </a:pPr>
            <a:r>
              <a:rPr lang="iw-IL"/>
              <a:t>.</a:t>
            </a:r>
            <a:br>
              <a:rPr lang="iw-IL"/>
            </a:br>
            <a:endParaRPr/>
          </a:p>
        </p:txBody>
      </p:sp>
      <p:sp>
        <p:nvSpPr>
          <p:cNvPr id="103" name="Google Shape;103;p15"/>
          <p:cNvSpPr txBox="1"/>
          <p:nvPr/>
        </p:nvSpPr>
        <p:spPr>
          <a:xfrm>
            <a:off x="6450622" y="2663824"/>
            <a:ext cx="2608385" cy="3789729"/>
          </a:xfrm>
          <a:prstGeom prst="rect">
            <a:avLst/>
          </a:prstGeom>
          <a:solidFill>
            <a:srgbClr val="C9EDFB"/>
          </a:solidFill>
          <a:ln>
            <a:noFill/>
          </a:ln>
        </p:spPr>
        <p:txBody>
          <a:bodyPr anchorCtr="0" anchor="t" bIns="45700" lIns="91425" spcFirstLastPara="1" rIns="91425" wrap="square" tIns="45700">
            <a:normAutofit fontScale="77500" lnSpcReduction="20000"/>
          </a:bodyPr>
          <a:lstStyle/>
          <a:p>
            <a:pPr indent="-228600" lvl="0" marL="228600" marR="0" rtl="1" algn="r">
              <a:lnSpc>
                <a:spcPct val="90000"/>
              </a:lnSpc>
              <a:spcBef>
                <a:spcPts val="0"/>
              </a:spcBef>
              <a:spcAft>
                <a:spcPts val="0"/>
              </a:spcAft>
              <a:buClr>
                <a:srgbClr val="0070C0"/>
              </a:buClr>
              <a:buSzPct val="100000"/>
              <a:buFont typeface="Arial"/>
              <a:buNone/>
            </a:pPr>
            <a:r>
              <a:rPr b="1" i="0" lang="iw-IL" sz="2800" u="none" cap="none" strike="noStrike">
                <a:solidFill>
                  <a:srgbClr val="0070C0"/>
                </a:solidFill>
                <a:latin typeface="Arial"/>
                <a:ea typeface="Arial"/>
                <a:cs typeface="Arial"/>
                <a:sym typeface="Arial"/>
              </a:rPr>
              <a:t>وسم الأسعار وعرضها</a:t>
            </a:r>
            <a:endParaRPr b="1" i="0" sz="2800" u="none" cap="none" strike="noStrike">
              <a:solidFill>
                <a:srgbClr val="0070C0"/>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ct val="100000"/>
              <a:buFont typeface="Arial"/>
              <a:buNone/>
            </a:pPr>
            <a:r>
              <a:t/>
            </a:r>
            <a:endParaRPr b="1" i="0" sz="28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ct val="100000"/>
              <a:buFont typeface="Arial"/>
              <a:buChar char="•"/>
            </a:pPr>
            <a:r>
              <a:rPr b="0" i="0" lang="iw-IL" sz="2800" u="none" cap="none" strike="noStrike">
                <a:solidFill>
                  <a:schemeClr val="dk1"/>
                </a:solidFill>
                <a:latin typeface="Arial"/>
                <a:ea typeface="Arial"/>
                <a:cs typeface="Arial"/>
                <a:sym typeface="Arial"/>
              </a:rPr>
              <a:t>يجب عرض </a:t>
            </a:r>
            <a:r>
              <a:rPr b="1" i="0" lang="iw-IL" sz="2800" u="none" cap="none" strike="noStrike">
                <a:solidFill>
                  <a:schemeClr val="dk1"/>
                </a:solidFill>
                <a:latin typeface="Arial"/>
                <a:ea typeface="Arial"/>
                <a:cs typeface="Arial"/>
                <a:sym typeface="Arial"/>
              </a:rPr>
              <a:t>السعر الكامل والنهائي بوضوح</a:t>
            </a:r>
            <a:r>
              <a:rPr b="0" i="0" lang="iw-IL" sz="2800" u="none" cap="none" strike="noStrike">
                <a:solidFill>
                  <a:schemeClr val="dk1"/>
                </a:solidFill>
                <a:latin typeface="Arial"/>
                <a:ea typeface="Arial"/>
                <a:cs typeface="Arial"/>
                <a:sym typeface="Arial"/>
              </a:rPr>
              <a:t> على المنتج، بما في ذلك ضريبة القيمة المضافة (VAT). </a:t>
            </a:r>
            <a:endParaRPr/>
          </a:p>
          <a:p>
            <a:pPr indent="-228600" lvl="0" marL="228600" marR="0" rtl="1" algn="r">
              <a:lnSpc>
                <a:spcPct val="90000"/>
              </a:lnSpc>
              <a:spcBef>
                <a:spcPts val="1000"/>
              </a:spcBef>
              <a:spcAft>
                <a:spcPts val="0"/>
              </a:spcAft>
              <a:buClr>
                <a:schemeClr val="dk1"/>
              </a:buClr>
              <a:buSzPct val="100000"/>
              <a:buFont typeface="Arial"/>
              <a:buChar char="•"/>
            </a:pPr>
            <a:r>
              <a:rPr b="0" i="0" lang="iw-IL" sz="2800" u="none" cap="none" strike="noStrike">
                <a:solidFill>
                  <a:schemeClr val="dk1"/>
                </a:solidFill>
                <a:latin typeface="Arial"/>
                <a:ea typeface="Arial"/>
                <a:cs typeface="Arial"/>
                <a:sym typeface="Arial"/>
              </a:rPr>
              <a:t>في حال وجود اختلاف بين الأسعار، فإن </a:t>
            </a:r>
            <a:r>
              <a:rPr b="1" i="0" lang="iw-IL" sz="2800" u="none" cap="none" strike="noStrike">
                <a:solidFill>
                  <a:schemeClr val="dk1"/>
                </a:solidFill>
                <a:latin typeface="Arial"/>
                <a:ea typeface="Arial"/>
                <a:cs typeface="Arial"/>
                <a:sym typeface="Arial"/>
              </a:rPr>
              <a:t>السعر الأقل (المعروض على الرف)</a:t>
            </a:r>
            <a:r>
              <a:rPr b="0" i="0" lang="iw-IL" sz="2800" u="none" cap="none" strike="noStrike">
                <a:solidFill>
                  <a:schemeClr val="dk1"/>
                </a:solidFill>
                <a:latin typeface="Arial"/>
                <a:ea typeface="Arial"/>
                <a:cs typeface="Arial"/>
                <a:sym typeface="Arial"/>
              </a:rPr>
              <a:t> هو السعر المعتمد.</a:t>
            </a:r>
            <a:endParaRPr/>
          </a:p>
        </p:txBody>
      </p:sp>
      <p:sp>
        <p:nvSpPr>
          <p:cNvPr id="104" name="Google Shape;104;p15"/>
          <p:cNvSpPr txBox="1"/>
          <p:nvPr/>
        </p:nvSpPr>
        <p:spPr>
          <a:xfrm>
            <a:off x="3487614" y="2663825"/>
            <a:ext cx="2608385" cy="3789729"/>
          </a:xfrm>
          <a:prstGeom prst="rect">
            <a:avLst/>
          </a:prstGeom>
          <a:solidFill>
            <a:srgbClr val="F2F2F2"/>
          </a:solidFill>
          <a:ln>
            <a:noFill/>
          </a:ln>
        </p:spPr>
        <p:txBody>
          <a:bodyPr anchorCtr="0" anchor="t" bIns="45700" lIns="91425" spcFirstLastPara="1" rIns="91425" wrap="square" tIns="45700">
            <a:normAutofit fontScale="85000" lnSpcReduction="20000"/>
          </a:bodyPr>
          <a:lstStyle/>
          <a:p>
            <a:pPr indent="-228600" lvl="0" marL="228600" marR="0" rtl="1" algn="r">
              <a:lnSpc>
                <a:spcPct val="90000"/>
              </a:lnSpc>
              <a:spcBef>
                <a:spcPts val="0"/>
              </a:spcBef>
              <a:spcAft>
                <a:spcPts val="0"/>
              </a:spcAft>
              <a:buClr>
                <a:srgbClr val="0070C0"/>
              </a:buClr>
              <a:buSzPct val="100000"/>
              <a:buFont typeface="Arial"/>
              <a:buNone/>
            </a:pPr>
            <a:r>
              <a:rPr b="1" i="0" lang="iw-IL" sz="2800" u="none" cap="none" strike="noStrike">
                <a:solidFill>
                  <a:srgbClr val="0070C0"/>
                </a:solidFill>
                <a:latin typeface="Arial"/>
                <a:ea typeface="Arial"/>
                <a:cs typeface="Arial"/>
                <a:sym typeface="Arial"/>
              </a:rPr>
              <a:t>إلغاء الصفقة واسترداد الأموال</a:t>
            </a:r>
            <a:endParaRPr b="1" i="0" sz="2800" u="none" cap="none" strike="noStrike">
              <a:solidFill>
                <a:srgbClr val="0070C0"/>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ct val="100000"/>
              <a:buFont typeface="Arial"/>
              <a:buNone/>
            </a:pPr>
            <a:r>
              <a:t/>
            </a:r>
            <a:endParaRPr b="1" i="0" sz="28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ct val="100000"/>
              <a:buFont typeface="Arial"/>
              <a:buChar char="•"/>
            </a:pPr>
            <a:r>
              <a:rPr b="0" i="0" lang="iw-IL" sz="2800" u="none" cap="none" strike="noStrike">
                <a:solidFill>
                  <a:schemeClr val="dk1"/>
                </a:solidFill>
                <a:latin typeface="Arial"/>
                <a:ea typeface="Arial"/>
                <a:cs typeface="Arial"/>
                <a:sym typeface="Arial"/>
              </a:rPr>
              <a:t>يحق للمستهلك التراجع عن الشراء خلال </a:t>
            </a:r>
            <a:r>
              <a:rPr b="1" i="0" lang="iw-IL" sz="2800" u="none" cap="none" strike="noStrike">
                <a:solidFill>
                  <a:schemeClr val="dk1"/>
                </a:solidFill>
                <a:latin typeface="Arial"/>
                <a:ea typeface="Arial"/>
                <a:cs typeface="Arial"/>
                <a:sym typeface="Arial"/>
              </a:rPr>
              <a:t>فترة مراجعة (فترة تهدئة)</a:t>
            </a:r>
            <a:r>
              <a:rPr b="0" i="0" lang="iw-IL" sz="2800" u="none" cap="none" strike="noStrike">
                <a:solidFill>
                  <a:schemeClr val="dk1"/>
                </a:solidFill>
                <a:latin typeface="Arial"/>
                <a:ea typeface="Arial"/>
                <a:cs typeface="Arial"/>
                <a:sym typeface="Arial"/>
              </a:rPr>
              <a:t> بعد اتخاذ قرار الشراء. </a:t>
            </a:r>
            <a:endParaRPr/>
          </a:p>
          <a:p>
            <a:pPr indent="-228600" lvl="0" marL="228600" marR="0" rtl="1" algn="r">
              <a:lnSpc>
                <a:spcPct val="90000"/>
              </a:lnSpc>
              <a:spcBef>
                <a:spcPts val="1000"/>
              </a:spcBef>
              <a:spcAft>
                <a:spcPts val="0"/>
              </a:spcAft>
              <a:buClr>
                <a:schemeClr val="dk1"/>
              </a:buClr>
              <a:buSzPct val="100000"/>
              <a:buFont typeface="Arial"/>
              <a:buChar char="•"/>
            </a:pPr>
            <a:r>
              <a:rPr b="0" i="0" lang="iw-IL" sz="2800" u="none" cap="none" strike="noStrike">
                <a:solidFill>
                  <a:schemeClr val="dk1"/>
                </a:solidFill>
                <a:latin typeface="Arial"/>
                <a:ea typeface="Arial"/>
                <a:cs typeface="Arial"/>
                <a:sym typeface="Arial"/>
              </a:rPr>
              <a:t>الشروط: </a:t>
            </a:r>
            <a:endParaRPr/>
          </a:p>
          <a:p>
            <a:pPr indent="-285750" lvl="1" marL="742950" marR="0" rtl="1" algn="r">
              <a:lnSpc>
                <a:spcPct val="90000"/>
              </a:lnSpc>
              <a:spcBef>
                <a:spcPts val="500"/>
              </a:spcBef>
              <a:spcAft>
                <a:spcPts val="0"/>
              </a:spcAft>
              <a:buClr>
                <a:schemeClr val="dk1"/>
              </a:buClr>
              <a:buSzPct val="100000"/>
              <a:buFont typeface="Arial"/>
              <a:buChar char="•"/>
            </a:pPr>
            <a:r>
              <a:rPr b="0" i="0" lang="iw-IL" sz="2400" u="none" cap="none" strike="noStrike">
                <a:solidFill>
                  <a:schemeClr val="dk1"/>
                </a:solidFill>
                <a:latin typeface="Arial"/>
                <a:ea typeface="Arial"/>
                <a:cs typeface="Arial"/>
                <a:sym typeface="Arial"/>
              </a:rPr>
              <a:t>أن يكون المنتج غير متضرر. </a:t>
            </a:r>
            <a:endParaRPr/>
          </a:p>
          <a:p>
            <a:pPr indent="-285750" lvl="1" marL="742950" marR="0" rtl="1" algn="r">
              <a:lnSpc>
                <a:spcPct val="90000"/>
              </a:lnSpc>
              <a:spcBef>
                <a:spcPts val="500"/>
              </a:spcBef>
              <a:spcAft>
                <a:spcPts val="0"/>
              </a:spcAft>
              <a:buClr>
                <a:schemeClr val="dk1"/>
              </a:buClr>
              <a:buSzPct val="100000"/>
              <a:buFont typeface="Arial"/>
              <a:buChar char="•"/>
            </a:pPr>
            <a:r>
              <a:rPr b="0" i="0" lang="iw-IL" sz="2400" u="none" cap="none" strike="noStrike">
                <a:solidFill>
                  <a:schemeClr val="dk1"/>
                </a:solidFill>
                <a:latin typeface="Arial"/>
                <a:ea typeface="Arial"/>
                <a:cs typeface="Arial"/>
                <a:sym typeface="Arial"/>
              </a:rPr>
              <a:t>لم يُستخدم. </a:t>
            </a:r>
            <a:endParaRPr/>
          </a:p>
          <a:p>
            <a:pPr indent="-285750" lvl="1" marL="742950" marR="0" rtl="1" algn="r">
              <a:lnSpc>
                <a:spcPct val="90000"/>
              </a:lnSpc>
              <a:spcBef>
                <a:spcPts val="500"/>
              </a:spcBef>
              <a:spcAft>
                <a:spcPts val="0"/>
              </a:spcAft>
              <a:buClr>
                <a:schemeClr val="dk1"/>
              </a:buClr>
              <a:buSzPct val="100000"/>
              <a:buFont typeface="Arial"/>
              <a:buChar char="•"/>
            </a:pPr>
            <a:r>
              <a:rPr b="0" i="0" lang="iw-IL" sz="2400" u="none" cap="none" strike="noStrike">
                <a:solidFill>
                  <a:schemeClr val="dk1"/>
                </a:solidFill>
                <a:latin typeface="Arial"/>
                <a:ea typeface="Arial"/>
                <a:cs typeface="Arial"/>
                <a:sym typeface="Arial"/>
              </a:rPr>
              <a:t>أن تزيد قيمته عن 50 شيكلًا.</a:t>
            </a:r>
            <a:endParaRPr/>
          </a:p>
        </p:txBody>
      </p:sp>
      <p:sp>
        <p:nvSpPr>
          <p:cNvPr id="105" name="Google Shape;105;p15"/>
          <p:cNvSpPr txBox="1"/>
          <p:nvPr/>
        </p:nvSpPr>
        <p:spPr>
          <a:xfrm>
            <a:off x="574430" y="2587625"/>
            <a:ext cx="2608385" cy="3789729"/>
          </a:xfrm>
          <a:prstGeom prst="rect">
            <a:avLst/>
          </a:prstGeom>
          <a:solidFill>
            <a:srgbClr val="C9EDFB"/>
          </a:solidFill>
          <a:ln>
            <a:noFill/>
          </a:ln>
        </p:spPr>
        <p:txBody>
          <a:bodyPr anchorCtr="0" anchor="t" bIns="45700" lIns="91425" spcFirstLastPara="1" rIns="91425" wrap="square" tIns="45700">
            <a:normAutofit fontScale="77500" lnSpcReduction="20000"/>
          </a:bodyPr>
          <a:lstStyle/>
          <a:p>
            <a:pPr indent="-228600" lvl="0" marL="228600" marR="0" rtl="1" algn="r">
              <a:lnSpc>
                <a:spcPct val="90000"/>
              </a:lnSpc>
              <a:spcBef>
                <a:spcPts val="0"/>
              </a:spcBef>
              <a:spcAft>
                <a:spcPts val="0"/>
              </a:spcAft>
              <a:buClr>
                <a:srgbClr val="0070C0"/>
              </a:buClr>
              <a:buSzPct val="100000"/>
              <a:buFont typeface="Arial"/>
              <a:buNone/>
            </a:pPr>
            <a:r>
              <a:rPr b="1" i="0" lang="iw-IL" sz="2800" u="none" cap="none" strike="noStrike">
                <a:solidFill>
                  <a:srgbClr val="0070C0"/>
                </a:solidFill>
                <a:latin typeface="Arial"/>
                <a:ea typeface="Arial"/>
                <a:cs typeface="Arial"/>
                <a:sym typeface="Arial"/>
              </a:rPr>
              <a:t>البيع عن بُعد</a:t>
            </a:r>
            <a:endParaRPr b="1" i="0" sz="2800" u="none" cap="none" strike="noStrike">
              <a:solidFill>
                <a:srgbClr val="0070C0"/>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ct val="100000"/>
              <a:buFont typeface="Arial"/>
              <a:buNone/>
            </a:pPr>
            <a:r>
              <a:t/>
            </a:r>
            <a:endParaRPr b="1" i="0" sz="28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ct val="100000"/>
              <a:buFont typeface="Arial"/>
              <a:buChar char="•"/>
            </a:pPr>
            <a:r>
              <a:rPr b="0" i="0" lang="iw-IL" sz="2800" u="none" cap="none" strike="noStrike">
                <a:solidFill>
                  <a:schemeClr val="dk1"/>
                </a:solidFill>
                <a:latin typeface="Arial"/>
                <a:ea typeface="Arial"/>
                <a:cs typeface="Arial"/>
                <a:sym typeface="Arial"/>
              </a:rPr>
              <a:t>يمكن إلغاء الصفقة خلال </a:t>
            </a:r>
            <a:r>
              <a:rPr b="1" i="0" lang="iw-IL" sz="2800" u="none" cap="none" strike="noStrike">
                <a:solidFill>
                  <a:schemeClr val="dk1"/>
                </a:solidFill>
                <a:latin typeface="Arial"/>
                <a:ea typeface="Arial"/>
                <a:cs typeface="Arial"/>
                <a:sym typeface="Arial"/>
              </a:rPr>
              <a:t>14 يومًا</a:t>
            </a:r>
            <a:r>
              <a:rPr b="0" i="0" lang="iw-IL" sz="2800" u="none" cap="none" strike="noStrike">
                <a:solidFill>
                  <a:schemeClr val="dk1"/>
                </a:solidFill>
                <a:latin typeface="Arial"/>
                <a:ea typeface="Arial"/>
                <a:cs typeface="Arial"/>
                <a:sym typeface="Arial"/>
              </a:rPr>
              <a:t> من تاريخ استلام المنتج عند الشراء عبر الإنترنت أو الهاتف. </a:t>
            </a:r>
            <a:endParaRPr/>
          </a:p>
          <a:p>
            <a:pPr indent="-228600" lvl="0" marL="228600" marR="0" rtl="1" algn="r">
              <a:lnSpc>
                <a:spcPct val="90000"/>
              </a:lnSpc>
              <a:spcBef>
                <a:spcPts val="1000"/>
              </a:spcBef>
              <a:spcAft>
                <a:spcPts val="0"/>
              </a:spcAft>
              <a:buClr>
                <a:schemeClr val="dk1"/>
              </a:buClr>
              <a:buSzPct val="100000"/>
              <a:buFont typeface="Arial"/>
              <a:buChar char="•"/>
            </a:pPr>
            <a:r>
              <a:rPr b="1" i="0" lang="iw-IL" sz="2800" u="none" cap="none" strike="noStrike">
                <a:solidFill>
                  <a:schemeClr val="dk1"/>
                </a:solidFill>
                <a:latin typeface="Arial"/>
                <a:ea typeface="Arial"/>
                <a:cs typeface="Arial"/>
                <a:sym typeface="Arial"/>
              </a:rPr>
              <a:t>كبار السن، والمهاجرون الجدد، والأشخاص ذوو الإعاقة</a:t>
            </a:r>
            <a:r>
              <a:rPr b="0" i="0" lang="iw-IL" sz="2800" u="none" cap="none" strike="noStrike">
                <a:solidFill>
                  <a:schemeClr val="dk1"/>
                </a:solidFill>
                <a:latin typeface="Arial"/>
                <a:ea typeface="Arial"/>
                <a:cs typeface="Arial"/>
                <a:sym typeface="Arial"/>
              </a:rPr>
              <a:t> يحق لهم إلغاء الصفقة خلال </a:t>
            </a:r>
            <a:r>
              <a:rPr b="1" i="0" lang="iw-IL" sz="2800" u="none" cap="none" strike="noStrike">
                <a:solidFill>
                  <a:schemeClr val="dk1"/>
                </a:solidFill>
                <a:latin typeface="Arial"/>
                <a:ea typeface="Arial"/>
                <a:cs typeface="Arial"/>
                <a:sym typeface="Arial"/>
              </a:rPr>
              <a:t>4 أشهر</a:t>
            </a:r>
            <a:r>
              <a:rPr b="0" i="0" lang="iw-IL" sz="2800" u="none" cap="none" strike="noStrike">
                <a:solidFill>
                  <a:schemeClr val="dk1"/>
                </a:solidFill>
                <a:latin typeface="Arial"/>
                <a:ea typeface="Arial"/>
                <a:cs typeface="Arial"/>
                <a:sym typeface="Arial"/>
              </a:rPr>
              <a:t> من تاريخ الاستلام.</a:t>
            </a:r>
            <a:endParaRPr/>
          </a:p>
        </p:txBody>
      </p:sp>
      <p:sp>
        <p:nvSpPr>
          <p:cNvPr id="106" name="Google Shape;106;p15"/>
          <p:cNvSpPr/>
          <p:nvPr/>
        </p:nvSpPr>
        <p:spPr>
          <a:xfrm>
            <a:off x="2641598" y="1231593"/>
            <a:ext cx="8026400" cy="110799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114300" lvl="0" marL="0" marR="0" rtl="0" algn="r">
              <a:lnSpc>
                <a:spcPct val="100000"/>
              </a:lnSpc>
              <a:spcBef>
                <a:spcPts val="0"/>
              </a:spcBef>
              <a:spcAft>
                <a:spcPts val="0"/>
              </a:spcAft>
              <a:buClr>
                <a:schemeClr val="dk1"/>
              </a:buClr>
              <a:buSzPts val="1800"/>
              <a:buFont typeface="Arial"/>
              <a:buChar char="•"/>
            </a:pPr>
            <a:r>
              <a:rPr b="0" i="0" lang="iw-IL" sz="1800" u="none" cap="none" strike="noStrike">
                <a:solidFill>
                  <a:schemeClr val="dk1"/>
                </a:solidFill>
                <a:latin typeface="Arial"/>
                <a:ea typeface="Arial"/>
                <a:cs typeface="Arial"/>
                <a:sym typeface="Arial"/>
              </a:rPr>
              <a:t> </a:t>
            </a:r>
            <a:r>
              <a:rPr b="0" i="0" lang="iw-IL" sz="2400" u="none" cap="none" strike="noStrike">
                <a:solidFill>
                  <a:schemeClr val="dk1"/>
                </a:solidFill>
                <a:latin typeface="Arial"/>
                <a:ea typeface="Arial"/>
                <a:cs typeface="Arial"/>
                <a:sym typeface="Arial"/>
              </a:rPr>
              <a:t>قانون </a:t>
            </a:r>
            <a:r>
              <a:rPr b="1" i="0" lang="iw-IL" sz="2400" u="none" cap="none" strike="noStrike">
                <a:solidFill>
                  <a:schemeClr val="dk1"/>
                </a:solidFill>
                <a:latin typeface="Arial"/>
                <a:ea typeface="Arial"/>
                <a:cs typeface="Arial"/>
                <a:sym typeface="Arial"/>
              </a:rPr>
              <a:t>آمر (إلزامي)</a:t>
            </a:r>
            <a:r>
              <a:rPr b="0" i="0" lang="iw-IL" sz="2400" u="none" cap="none" strike="noStrike">
                <a:solidFill>
                  <a:schemeClr val="dk1"/>
                </a:solidFill>
                <a:latin typeface="Arial"/>
                <a:ea typeface="Arial"/>
                <a:cs typeface="Arial"/>
                <a:sym typeface="Arial"/>
              </a:rPr>
              <a:t>، أي لا يمكن التنازل عن الحقوق الواردة فيه.   </a:t>
            </a:r>
            <a:endParaRPr b="0" i="0" sz="2400" u="none" cap="none" strike="noStrike">
              <a:solidFill>
                <a:schemeClr val="dk1"/>
              </a:solidFill>
              <a:latin typeface="Arial"/>
              <a:ea typeface="Arial"/>
              <a:cs typeface="Arial"/>
              <a:sym typeface="Arial"/>
            </a:endParaRPr>
          </a:p>
          <a:p>
            <a:pPr indent="-152400" lvl="0" marL="0" marR="0" rtl="0" algn="r">
              <a:lnSpc>
                <a:spcPct val="100000"/>
              </a:lnSpc>
              <a:spcBef>
                <a:spcPts val="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الهدف: </a:t>
            </a:r>
            <a:r>
              <a:rPr b="1" i="0" lang="iw-IL" sz="2400" u="none" cap="none" strike="noStrike">
                <a:solidFill>
                  <a:schemeClr val="dk1"/>
                </a:solidFill>
                <a:latin typeface="Arial"/>
                <a:ea typeface="Arial"/>
                <a:cs typeface="Arial"/>
                <a:sym typeface="Arial"/>
              </a:rPr>
              <a:t>تقليص فجوات القوة والمعلومات في السوق</a:t>
            </a:r>
            <a:r>
              <a:rPr b="0" i="0" lang="iw-IL" sz="2400" u="none" cap="none" strike="noStrike">
                <a:solidFill>
                  <a:schemeClr val="dk1"/>
                </a:solidFill>
                <a:latin typeface="Arial"/>
                <a:ea typeface="Arial"/>
                <a:cs typeface="Arial"/>
                <a:sym typeface="Arial"/>
              </a:rPr>
              <a:t> بين المستهلك والتاجر</a:t>
            </a:r>
            <a:r>
              <a:rPr b="0" i="0" lang="iw-IL" sz="2000" u="none" cap="none" strike="noStrike">
                <a:solidFill>
                  <a:schemeClr val="dk1"/>
                </a:solidFill>
                <a:latin typeface="Arial"/>
                <a:ea typeface="Arial"/>
                <a:cs typeface="Arial"/>
                <a:sym typeface="Arial"/>
              </a:rPr>
              <a:t>. </a:t>
            </a:r>
            <a:r>
              <a:rPr b="0" i="0" lang="iw-IL" sz="1800" u="none" cap="none" strike="noStrike">
                <a:solidFill>
                  <a:schemeClr val="dk1"/>
                </a:solidFill>
                <a:latin typeface="Arial"/>
                <a:ea typeface="Arial"/>
                <a:cs typeface="Arial"/>
                <a:sym typeface="Arial"/>
              </a:rPr>
              <a:t>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0070C0"/>
              </a:buClr>
              <a:buSzPts val="4400"/>
              <a:buFont typeface="Play"/>
              <a:buNone/>
            </a:pPr>
            <a:r>
              <a:rPr b="1" lang="iw-IL">
                <a:solidFill>
                  <a:srgbClr val="0070C0"/>
                </a:solidFill>
              </a:rPr>
              <a:t>حماية إضافية وتعويضات</a:t>
            </a:r>
            <a:endParaRPr b="1">
              <a:solidFill>
                <a:srgbClr val="0070C0"/>
              </a:solidFill>
            </a:endParaRPr>
          </a:p>
        </p:txBody>
      </p:sp>
      <p:sp>
        <p:nvSpPr>
          <p:cNvPr id="112" name="Google Shape;112;p16"/>
          <p:cNvSpPr txBox="1"/>
          <p:nvPr>
            <p:ph idx="2" type="body"/>
          </p:nvPr>
        </p:nvSpPr>
        <p:spPr>
          <a:xfrm>
            <a:off x="6172202" y="2435225"/>
            <a:ext cx="5181600" cy="2593975"/>
          </a:xfrm>
          <a:prstGeom prst="rect">
            <a:avLst/>
          </a:prstGeom>
          <a:solidFill>
            <a:srgbClr val="D8F2CF"/>
          </a:solidFill>
          <a:ln>
            <a:noFill/>
          </a:ln>
        </p:spPr>
        <p:txBody>
          <a:bodyPr anchorCtr="0" anchor="t" bIns="45700" lIns="91425" spcFirstLastPara="1" rIns="91425" wrap="square" tIns="45700">
            <a:normAutofit fontScale="77500" lnSpcReduction="20000"/>
          </a:bodyPr>
          <a:lstStyle/>
          <a:p>
            <a:pPr indent="-228600" lvl="0" marL="228600" rtl="1" algn="r">
              <a:lnSpc>
                <a:spcPct val="90000"/>
              </a:lnSpc>
              <a:spcBef>
                <a:spcPts val="0"/>
              </a:spcBef>
              <a:spcAft>
                <a:spcPts val="0"/>
              </a:spcAft>
              <a:buClr>
                <a:srgbClr val="0070C0"/>
              </a:buClr>
              <a:buSzPct val="100000"/>
              <a:buNone/>
            </a:pPr>
            <a:r>
              <a:rPr b="1" lang="iw-IL" sz="3600">
                <a:solidFill>
                  <a:srgbClr val="0070C0"/>
                </a:solidFill>
              </a:rPr>
              <a:t>"قانون الفنيين" (חוק הטכנאים)</a:t>
            </a:r>
            <a:endParaRPr/>
          </a:p>
          <a:p>
            <a:pPr indent="-228600" lvl="0" marL="228600" rtl="1" algn="r">
              <a:lnSpc>
                <a:spcPct val="90000"/>
              </a:lnSpc>
              <a:spcBef>
                <a:spcPts val="1000"/>
              </a:spcBef>
              <a:spcAft>
                <a:spcPts val="0"/>
              </a:spcAft>
              <a:buClr>
                <a:schemeClr val="dk1"/>
              </a:buClr>
              <a:buSzPct val="100000"/>
              <a:buNone/>
            </a:pPr>
            <a:r>
              <a:t/>
            </a:r>
            <a:endParaRPr b="1"/>
          </a:p>
          <a:p>
            <a:pPr indent="-228600" lvl="0" marL="228600" rtl="1" algn="r">
              <a:lnSpc>
                <a:spcPct val="90000"/>
              </a:lnSpc>
              <a:spcBef>
                <a:spcPts val="1000"/>
              </a:spcBef>
              <a:spcAft>
                <a:spcPts val="0"/>
              </a:spcAft>
              <a:buClr>
                <a:schemeClr val="dk1"/>
              </a:buClr>
              <a:buSzPct val="100000"/>
              <a:buFont typeface="Arial"/>
              <a:buChar char="•"/>
            </a:pPr>
            <a:r>
              <a:rPr lang="iw-IL"/>
              <a:t>يجب على الفني الحضور خلال فترة زمنية لا تتجاوز ساعتين من الموعد الذي تم تنسيقه مسبقًا. </a:t>
            </a:r>
            <a:endParaRPr/>
          </a:p>
          <a:p>
            <a:pPr indent="-228600" lvl="0" marL="228600" rtl="1" algn="r">
              <a:lnSpc>
                <a:spcPct val="90000"/>
              </a:lnSpc>
              <a:spcBef>
                <a:spcPts val="1000"/>
              </a:spcBef>
              <a:spcAft>
                <a:spcPts val="0"/>
              </a:spcAft>
              <a:buClr>
                <a:schemeClr val="dk1"/>
              </a:buClr>
              <a:buSzPct val="100000"/>
              <a:buFont typeface="Arial"/>
              <a:buChar char="•"/>
            </a:pPr>
            <a:r>
              <a:rPr lang="iw-IL"/>
              <a:t>إذا تأخر الفني أكثر من ساعتين، يحق للمستهلك الحصول على تعويض مالي حتى دون إثبات وقوع ضرر.</a:t>
            </a:r>
            <a:endParaRPr/>
          </a:p>
          <a:p>
            <a:pPr indent="0" lvl="0" marL="0" rtl="1" algn="ctr">
              <a:lnSpc>
                <a:spcPct val="90000"/>
              </a:lnSpc>
              <a:spcBef>
                <a:spcPts val="1000"/>
              </a:spcBef>
              <a:spcAft>
                <a:spcPts val="0"/>
              </a:spcAft>
              <a:buClr>
                <a:schemeClr val="dk1"/>
              </a:buClr>
              <a:buSzPct val="100000"/>
              <a:buNone/>
            </a:pPr>
            <a:r>
              <a:rPr lang="iw-IL"/>
              <a:t>.</a:t>
            </a:r>
            <a:endParaRPr/>
          </a:p>
        </p:txBody>
      </p:sp>
      <p:sp>
        <p:nvSpPr>
          <p:cNvPr id="113" name="Google Shape;113;p16"/>
          <p:cNvSpPr txBox="1"/>
          <p:nvPr>
            <p:ph idx="1" type="body"/>
          </p:nvPr>
        </p:nvSpPr>
        <p:spPr>
          <a:xfrm>
            <a:off x="838199" y="2522311"/>
            <a:ext cx="5181600" cy="2416628"/>
          </a:xfrm>
          <a:prstGeom prst="rect">
            <a:avLst/>
          </a:prstGeom>
          <a:solidFill>
            <a:srgbClr val="FFFFCC"/>
          </a:solidFill>
          <a:ln>
            <a:noFill/>
          </a:ln>
        </p:spPr>
        <p:txBody>
          <a:bodyPr anchorCtr="0" anchor="t" bIns="45700" lIns="91425" spcFirstLastPara="1" rIns="91425" wrap="square" tIns="45700">
            <a:normAutofit fontScale="77500" lnSpcReduction="20000"/>
          </a:bodyPr>
          <a:lstStyle/>
          <a:p>
            <a:pPr indent="-228600" lvl="0" marL="228600" rtl="1" algn="r">
              <a:lnSpc>
                <a:spcPct val="90000"/>
              </a:lnSpc>
              <a:spcBef>
                <a:spcPts val="0"/>
              </a:spcBef>
              <a:spcAft>
                <a:spcPts val="0"/>
              </a:spcAft>
              <a:buClr>
                <a:srgbClr val="0070C0"/>
              </a:buClr>
              <a:buSzPct val="100000"/>
              <a:buNone/>
            </a:pPr>
            <a:r>
              <a:rPr b="1" lang="iw-IL" sz="3600">
                <a:solidFill>
                  <a:srgbClr val="0070C0"/>
                </a:solidFill>
              </a:rPr>
              <a:t>تعويض دون إثبات ضرر</a:t>
            </a:r>
            <a:endParaRPr b="1" sz="3600">
              <a:solidFill>
                <a:srgbClr val="0070C0"/>
              </a:solidFill>
            </a:endParaRPr>
          </a:p>
          <a:p>
            <a:pPr indent="-228600" lvl="0" marL="228600" rtl="1" algn="r">
              <a:lnSpc>
                <a:spcPct val="90000"/>
              </a:lnSpc>
              <a:spcBef>
                <a:spcPts val="1000"/>
              </a:spcBef>
              <a:spcAft>
                <a:spcPts val="0"/>
              </a:spcAft>
              <a:buClr>
                <a:schemeClr val="dk1"/>
              </a:buClr>
              <a:buSzPct val="100000"/>
              <a:buNone/>
            </a:pPr>
            <a:r>
              <a:t/>
            </a:r>
            <a:endParaRPr b="1"/>
          </a:p>
          <a:p>
            <a:pPr indent="-228600" lvl="0" marL="228600" rtl="1" algn="r">
              <a:lnSpc>
                <a:spcPct val="90000"/>
              </a:lnSpc>
              <a:spcBef>
                <a:spcPts val="1000"/>
              </a:spcBef>
              <a:spcAft>
                <a:spcPts val="0"/>
              </a:spcAft>
              <a:buClr>
                <a:schemeClr val="dk1"/>
              </a:buClr>
              <a:buSzPct val="100000"/>
              <a:buFont typeface="Arial"/>
              <a:buChar char="•"/>
            </a:pPr>
            <a:r>
              <a:rPr lang="iw-IL"/>
              <a:t>للمحكمة صلاحية الحكم بتعويض يصل إلى </a:t>
            </a:r>
            <a:r>
              <a:rPr b="1" lang="iw-IL"/>
              <a:t>10,000 شيكل</a:t>
            </a:r>
            <a:r>
              <a:rPr lang="iw-IL"/>
              <a:t> في حالات معينة من مخالفة قانون حماية المستهلك. </a:t>
            </a:r>
            <a:endParaRPr/>
          </a:p>
          <a:p>
            <a:pPr indent="-228600" lvl="0" marL="228600" rtl="1" algn="r">
              <a:lnSpc>
                <a:spcPct val="90000"/>
              </a:lnSpc>
              <a:spcBef>
                <a:spcPts val="1000"/>
              </a:spcBef>
              <a:spcAft>
                <a:spcPts val="0"/>
              </a:spcAft>
              <a:buClr>
                <a:schemeClr val="dk1"/>
              </a:buClr>
              <a:buSzPct val="100000"/>
              <a:buFont typeface="Arial"/>
              <a:buChar char="•"/>
            </a:pPr>
            <a:r>
              <a:rPr lang="iw-IL"/>
              <a:t>يمكن منح هذا التعويض </a:t>
            </a:r>
            <a:r>
              <a:rPr b="1" lang="iw-IL"/>
              <a:t>حتى إذا لم يتكبد المستهلك ضررًا فعليًا أو خسارة مادية مباشرة</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4400"/>
              <a:buFont typeface="Play"/>
              <a:buNone/>
            </a:pPr>
            <a:r>
              <a:rPr b="1" lang="iw-IL">
                <a:solidFill>
                  <a:srgbClr val="0070C0"/>
                </a:solidFill>
              </a:rPr>
              <a:t>تحليل بيانات: الضريبة الوردية</a:t>
            </a:r>
            <a:endParaRPr b="1">
              <a:solidFill>
                <a:srgbClr val="0070C0"/>
              </a:solidFill>
            </a:endParaRPr>
          </a:p>
        </p:txBody>
      </p:sp>
      <p:sp>
        <p:nvSpPr>
          <p:cNvPr id="119" name="Google Shape;119;p17"/>
          <p:cNvSpPr txBox="1"/>
          <p:nvPr/>
        </p:nvSpPr>
        <p:spPr>
          <a:xfrm>
            <a:off x="3838748" y="1690688"/>
            <a:ext cx="3868615" cy="668338"/>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0070C0"/>
              </a:buClr>
              <a:buSzPts val="2800"/>
              <a:buFont typeface="Arial"/>
              <a:buNone/>
            </a:pPr>
            <a:r>
              <a:rPr b="1" i="0" lang="iw-IL" sz="2800" u="none" cap="none" strike="noStrike">
                <a:solidFill>
                  <a:srgbClr val="0070C0"/>
                </a:solidFill>
                <a:latin typeface="Arial"/>
                <a:ea typeface="Arial"/>
                <a:cs typeface="Arial"/>
                <a:sym typeface="Arial"/>
              </a:rPr>
              <a:t>ظواهر استهلاكية حديثة</a:t>
            </a:r>
            <a:endParaRPr b="1" i="0" sz="4000" u="none" cap="none" strike="noStrike">
              <a:solidFill>
                <a:srgbClr val="0070C0"/>
              </a:solidFill>
              <a:latin typeface="Arial"/>
              <a:ea typeface="Arial"/>
              <a:cs typeface="Arial"/>
              <a:sym typeface="Arial"/>
            </a:endParaRPr>
          </a:p>
        </p:txBody>
      </p:sp>
      <p:sp>
        <p:nvSpPr>
          <p:cNvPr id="120" name="Google Shape;120;p17"/>
          <p:cNvSpPr txBox="1"/>
          <p:nvPr>
            <p:ph idx="2" type="body"/>
          </p:nvPr>
        </p:nvSpPr>
        <p:spPr>
          <a:xfrm>
            <a:off x="6172204" y="2714171"/>
            <a:ext cx="5181600" cy="2972253"/>
          </a:xfrm>
          <a:prstGeom prst="rect">
            <a:avLst/>
          </a:prstGeom>
          <a:solidFill>
            <a:srgbClr val="F2CDED"/>
          </a:solidFill>
          <a:ln>
            <a:noFill/>
          </a:ln>
        </p:spPr>
        <p:txBody>
          <a:bodyPr anchorCtr="0" anchor="t" bIns="45700" lIns="91425" spcFirstLastPara="1" rIns="91425" wrap="square" tIns="45700">
            <a:normAutofit fontScale="92500" lnSpcReduction="10000"/>
          </a:bodyPr>
          <a:lstStyle/>
          <a:p>
            <a:pPr indent="-228600" lvl="0" marL="228600" rtl="1" algn="r">
              <a:lnSpc>
                <a:spcPct val="90000"/>
              </a:lnSpc>
              <a:spcBef>
                <a:spcPts val="0"/>
              </a:spcBef>
              <a:spcAft>
                <a:spcPts val="0"/>
              </a:spcAft>
              <a:buClr>
                <a:srgbClr val="0070C0"/>
              </a:buClr>
              <a:buSzPct val="100000"/>
              <a:buNone/>
            </a:pPr>
            <a:r>
              <a:rPr b="1" lang="iw-IL">
                <a:solidFill>
                  <a:srgbClr val="0070C0"/>
                </a:solidFill>
              </a:rPr>
              <a:t>"الضريبة الوردية" (Pink Tax)</a:t>
            </a:r>
            <a:endParaRPr/>
          </a:p>
          <a:p>
            <a:pPr indent="-228600" lvl="0" marL="228600" rtl="1" algn="r">
              <a:lnSpc>
                <a:spcPct val="90000"/>
              </a:lnSpc>
              <a:spcBef>
                <a:spcPts val="1000"/>
              </a:spcBef>
              <a:spcAft>
                <a:spcPts val="0"/>
              </a:spcAft>
              <a:buClr>
                <a:schemeClr val="dk1"/>
              </a:buClr>
              <a:buSzPct val="100000"/>
              <a:buNone/>
            </a:pPr>
            <a:r>
              <a:t/>
            </a:r>
            <a:endParaRPr b="1"/>
          </a:p>
          <a:p>
            <a:pPr indent="-228600" lvl="0" marL="228600" rtl="1" algn="r">
              <a:lnSpc>
                <a:spcPct val="90000"/>
              </a:lnSpc>
              <a:spcBef>
                <a:spcPts val="1000"/>
              </a:spcBef>
              <a:spcAft>
                <a:spcPts val="0"/>
              </a:spcAft>
              <a:buClr>
                <a:schemeClr val="dk1"/>
              </a:buClr>
              <a:buSzPct val="100000"/>
              <a:buNone/>
            </a:pPr>
            <a:r>
              <a:rPr lang="iw-IL"/>
              <a:t>هي ظاهرة يتم فيها </a:t>
            </a:r>
            <a:r>
              <a:rPr b="1" lang="iw-IL"/>
              <a:t>فرض أسعار أعلى على المنتجات أو الخدمات المخصصة للنساء</a:t>
            </a:r>
            <a:r>
              <a:rPr lang="iw-IL"/>
              <a:t> مقارنة بمنتجات أو خدمات مشابهة مخصصة للرجال، </a:t>
            </a:r>
            <a:r>
              <a:rPr b="1" lang="iw-IL"/>
              <a:t>من دون مبرر موضوعي أو اختلاف حقيقي في الجودة أو التكلفة</a:t>
            </a:r>
            <a:r>
              <a:rPr lang="iw-IL"/>
              <a:t>.</a:t>
            </a:r>
            <a:endParaRPr/>
          </a:p>
        </p:txBody>
      </p:sp>
      <p:sp>
        <p:nvSpPr>
          <p:cNvPr id="121" name="Google Shape;121;p17"/>
          <p:cNvSpPr txBox="1"/>
          <p:nvPr>
            <p:ph idx="1" type="body"/>
          </p:nvPr>
        </p:nvSpPr>
        <p:spPr>
          <a:xfrm>
            <a:off x="838198" y="2554515"/>
            <a:ext cx="5181600" cy="3131910"/>
          </a:xfrm>
          <a:prstGeom prst="rect">
            <a:avLst/>
          </a:prstGeom>
          <a:solidFill>
            <a:srgbClr val="D0D0D0"/>
          </a:solidFill>
          <a:ln>
            <a:noFill/>
          </a:ln>
        </p:spPr>
        <p:txBody>
          <a:bodyPr anchorCtr="0" anchor="t" bIns="45700" lIns="91425" spcFirstLastPara="1" rIns="91425" wrap="square" tIns="45700">
            <a:normAutofit fontScale="92500" lnSpcReduction="10000"/>
          </a:bodyPr>
          <a:lstStyle/>
          <a:p>
            <a:pPr indent="-228600" lvl="0" marL="228600" rtl="1" algn="r">
              <a:lnSpc>
                <a:spcPct val="90000"/>
              </a:lnSpc>
              <a:spcBef>
                <a:spcPts val="0"/>
              </a:spcBef>
              <a:spcAft>
                <a:spcPts val="0"/>
              </a:spcAft>
              <a:buClr>
                <a:srgbClr val="0070C0"/>
              </a:buClr>
              <a:buSzPct val="100000"/>
              <a:buNone/>
            </a:pPr>
            <a:r>
              <a:rPr b="1" lang="iw-IL">
                <a:solidFill>
                  <a:srgbClr val="0070C0"/>
                </a:solidFill>
              </a:rPr>
              <a:t>"الأنماط المظلمة" (Dark Patterns)</a:t>
            </a:r>
            <a:endParaRPr/>
          </a:p>
          <a:p>
            <a:pPr indent="-228600" lvl="0" marL="228600" rtl="1" algn="r">
              <a:lnSpc>
                <a:spcPct val="90000"/>
              </a:lnSpc>
              <a:spcBef>
                <a:spcPts val="1000"/>
              </a:spcBef>
              <a:spcAft>
                <a:spcPts val="0"/>
              </a:spcAft>
              <a:buClr>
                <a:schemeClr val="dk1"/>
              </a:buClr>
              <a:buSzPct val="100000"/>
              <a:buNone/>
            </a:pPr>
            <a:r>
              <a:t/>
            </a:r>
            <a:endParaRPr b="1"/>
          </a:p>
          <a:p>
            <a:pPr indent="-228600" lvl="0" marL="228600" rtl="1" algn="r">
              <a:lnSpc>
                <a:spcPct val="90000"/>
              </a:lnSpc>
              <a:spcBef>
                <a:spcPts val="1000"/>
              </a:spcBef>
              <a:spcAft>
                <a:spcPts val="0"/>
              </a:spcAft>
              <a:buClr>
                <a:schemeClr val="dk1"/>
              </a:buClr>
              <a:buSzPct val="100000"/>
              <a:buNone/>
            </a:pPr>
            <a:r>
              <a:rPr lang="iw-IL"/>
              <a:t>هي </a:t>
            </a:r>
            <a:r>
              <a:rPr b="1" lang="iw-IL"/>
              <a:t>أساليب تصميم تُستخدم في المواقع الإلكترونية والتطبيقات الرقمية</a:t>
            </a:r>
            <a:r>
              <a:rPr lang="iw-IL"/>
              <a:t> بهدف تضليل المستهلك أو التأثير عليه نفسيًا، ودفعه إلى اتخاذ قرارات أو تنفيذ إجراءات لم يكن ينوي القيام بها أصلًا، مثل الشراء، أو الاشتراك، أو مشاركة المعلومات الشخصية.</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0070C0"/>
              </a:buClr>
              <a:buSzPts val="4400"/>
              <a:buFont typeface="Play"/>
              <a:buNone/>
            </a:pPr>
            <a:r>
              <a:rPr b="1" lang="iw-IL">
                <a:solidFill>
                  <a:srgbClr val="0070C0"/>
                </a:solidFill>
              </a:rPr>
              <a:t>بحث بيانات: الضريبة الوردية (Pink Tax)</a:t>
            </a:r>
            <a:endParaRPr b="1">
              <a:solidFill>
                <a:srgbClr val="0070C0"/>
              </a:solidFill>
            </a:endParaRPr>
          </a:p>
        </p:txBody>
      </p:sp>
      <p:sp>
        <p:nvSpPr>
          <p:cNvPr id="127" name="Google Shape;127;p18"/>
          <p:cNvSpPr txBox="1"/>
          <p:nvPr>
            <p:ph idx="2" type="body"/>
          </p:nvPr>
        </p:nvSpPr>
        <p:spPr>
          <a:xfrm>
            <a:off x="6172200" y="1825625"/>
            <a:ext cx="5463120" cy="4351338"/>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rtl="1" algn="ctr">
              <a:lnSpc>
                <a:spcPct val="90000"/>
              </a:lnSpc>
              <a:spcBef>
                <a:spcPts val="0"/>
              </a:spcBef>
              <a:spcAft>
                <a:spcPts val="0"/>
              </a:spcAft>
              <a:buClr>
                <a:srgbClr val="0070C0"/>
              </a:buClr>
              <a:buSzPct val="100000"/>
              <a:buNone/>
            </a:pPr>
            <a:r>
              <a:rPr b="1" lang="iw-IL" sz="3300">
                <a:solidFill>
                  <a:srgbClr val="0070C0"/>
                </a:solidFill>
              </a:rPr>
              <a:t>عملية البحث والاستقصاء</a:t>
            </a:r>
            <a:endParaRPr b="1" sz="3300">
              <a:solidFill>
                <a:srgbClr val="0070C0"/>
              </a:solidFill>
            </a:endParaRPr>
          </a:p>
          <a:p>
            <a:pPr indent="-228600" lvl="0" marL="228600" rtl="1" algn="ctr">
              <a:lnSpc>
                <a:spcPct val="90000"/>
              </a:lnSpc>
              <a:spcBef>
                <a:spcPts val="1000"/>
              </a:spcBef>
              <a:spcAft>
                <a:spcPts val="0"/>
              </a:spcAft>
              <a:buClr>
                <a:schemeClr val="dk1"/>
              </a:buClr>
              <a:buSzPct val="100000"/>
              <a:buNone/>
            </a:pPr>
            <a:r>
              <a:t/>
            </a:r>
            <a:endParaRPr b="1"/>
          </a:p>
          <a:p>
            <a:pPr indent="-228600" lvl="0" marL="228600" rtl="1" algn="r">
              <a:lnSpc>
                <a:spcPct val="90000"/>
              </a:lnSpc>
              <a:spcBef>
                <a:spcPts val="1000"/>
              </a:spcBef>
              <a:spcAft>
                <a:spcPts val="0"/>
              </a:spcAft>
              <a:buClr>
                <a:schemeClr val="dk1"/>
              </a:buClr>
              <a:buSzPct val="100000"/>
              <a:buNone/>
            </a:pPr>
            <a:r>
              <a:rPr b="1" lang="iw-IL"/>
              <a:t>مقارنة الأسعار:</a:t>
            </a:r>
            <a:br>
              <a:rPr lang="iw-IL"/>
            </a:br>
            <a:r>
              <a:rPr lang="iw-IL"/>
              <a:t>مقارنة أسعار المنتجات المتشابهة المخصصة للنساء مع المنتجات المخصصة للرجال.</a:t>
            </a:r>
            <a:endParaRPr/>
          </a:p>
          <a:p>
            <a:pPr indent="-228600" lvl="0" marL="228600" rtl="1" algn="r">
              <a:lnSpc>
                <a:spcPct val="90000"/>
              </a:lnSpc>
              <a:spcBef>
                <a:spcPts val="1000"/>
              </a:spcBef>
              <a:spcAft>
                <a:spcPts val="0"/>
              </a:spcAft>
              <a:buClr>
                <a:schemeClr val="dk1"/>
              </a:buClr>
              <a:buSzPct val="100000"/>
              <a:buNone/>
            </a:pPr>
            <a:r>
              <a:t/>
            </a:r>
            <a:endParaRPr/>
          </a:p>
          <a:p>
            <a:pPr indent="-228600" lvl="0" marL="228600" rtl="1" algn="r">
              <a:lnSpc>
                <a:spcPct val="90000"/>
              </a:lnSpc>
              <a:spcBef>
                <a:spcPts val="1000"/>
              </a:spcBef>
              <a:spcAft>
                <a:spcPts val="0"/>
              </a:spcAft>
              <a:buClr>
                <a:schemeClr val="dk1"/>
              </a:buClr>
              <a:buSzPct val="100000"/>
              <a:buNone/>
            </a:pPr>
            <a:r>
              <a:rPr b="1" lang="iw-IL"/>
              <a:t>تحديد الفروقات:</a:t>
            </a:r>
            <a:br>
              <a:rPr lang="iw-IL"/>
            </a:br>
            <a:r>
              <a:rPr lang="iw-IL"/>
              <a:t>مقارنة المنتجات التي تمتلك المواصفات نفسها للكشف عن أي فروق في الأسعار.</a:t>
            </a:r>
            <a:endParaRPr/>
          </a:p>
          <a:p>
            <a:pPr indent="-228600" lvl="0" marL="228600" rtl="1" algn="r">
              <a:lnSpc>
                <a:spcPct val="90000"/>
              </a:lnSpc>
              <a:spcBef>
                <a:spcPts val="1000"/>
              </a:spcBef>
              <a:spcAft>
                <a:spcPts val="0"/>
              </a:spcAft>
              <a:buClr>
                <a:schemeClr val="dk1"/>
              </a:buClr>
              <a:buSzPct val="100000"/>
              <a:buNone/>
            </a:pPr>
            <a:r>
              <a:t/>
            </a:r>
            <a:endParaRPr/>
          </a:p>
          <a:p>
            <a:pPr indent="-228600" lvl="0" marL="228600" rtl="1" algn="r">
              <a:lnSpc>
                <a:spcPct val="90000"/>
              </a:lnSpc>
              <a:spcBef>
                <a:spcPts val="1000"/>
              </a:spcBef>
              <a:spcAft>
                <a:spcPts val="0"/>
              </a:spcAft>
              <a:buClr>
                <a:schemeClr val="dk1"/>
              </a:buClr>
              <a:buSzPct val="100000"/>
              <a:buNone/>
            </a:pPr>
            <a:r>
              <a:rPr b="1" lang="iw-IL"/>
              <a:t>التحليل:</a:t>
            </a:r>
            <a:br>
              <a:rPr lang="iw-IL"/>
            </a:br>
            <a:r>
              <a:rPr lang="iw-IL"/>
              <a:t>هل تعكس هذه الفروقات مبررًا اقتصاديًا حقيقيًا، أم أنها تشكل نوعًا من التمييز السعري؟</a:t>
            </a:r>
            <a:endParaRPr/>
          </a:p>
          <a:p>
            <a:pPr indent="-77470" lvl="0" marL="228600" rtl="1" algn="r">
              <a:lnSpc>
                <a:spcPct val="90000"/>
              </a:lnSpc>
              <a:spcBef>
                <a:spcPts val="1000"/>
              </a:spcBef>
              <a:spcAft>
                <a:spcPts val="0"/>
              </a:spcAft>
              <a:buClr>
                <a:schemeClr val="dk1"/>
              </a:buClr>
              <a:buSzPct val="100000"/>
              <a:buNone/>
            </a:pPr>
            <a:r>
              <a:t/>
            </a:r>
            <a:endParaRPr/>
          </a:p>
        </p:txBody>
      </p:sp>
      <p:pic>
        <p:nvPicPr>
          <p:cNvPr descr="مثال على فرق في السعر:&#10;عندما يكون المنتجان متماثلين أو يحتويان على مكوّنات متشابهة، ويختلفان فقط في التصميم أو اللون، قد يكون هناك فرق في السعر. فمثلًا، المنتج الأزرق (المُسوَّق للرجال) سعره 18 شيكلًا، بينما المنتج الوردي (المُسوَّق للنساء) سعره 30 شيكلًا، رغم التشابه الكبير بينهما. يُعد هذا مثالًا على ظاهرة &quot;الضريبة الوردية&quot;." id="128" name="Google Shape;128;p18"/>
          <p:cNvPicPr preferRelativeResize="0"/>
          <p:nvPr/>
        </p:nvPicPr>
        <p:blipFill rotWithShape="1">
          <a:blip r:embed="rId3">
            <a:alphaModFix/>
          </a:blip>
          <a:srcRect b="0" l="0" r="0" t="0"/>
          <a:stretch/>
        </p:blipFill>
        <p:spPr>
          <a:xfrm>
            <a:off x="632880" y="1768902"/>
            <a:ext cx="5463120" cy="446478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0070C0"/>
              </a:buClr>
              <a:buSzPts val="4400"/>
              <a:buFont typeface="Play"/>
              <a:buNone/>
            </a:pPr>
            <a:r>
              <a:rPr b="1" lang="iw-IL">
                <a:solidFill>
                  <a:srgbClr val="0070C0"/>
                </a:solidFill>
              </a:rPr>
              <a:t>أدوات ممارسة الحقوق الاستهلاكية</a:t>
            </a:r>
            <a:endParaRPr b="1">
              <a:solidFill>
                <a:srgbClr val="0070C0"/>
              </a:solidFill>
            </a:endParaRPr>
          </a:p>
        </p:txBody>
      </p:sp>
      <p:sp>
        <p:nvSpPr>
          <p:cNvPr id="134" name="Google Shape;134;p19"/>
          <p:cNvSpPr txBox="1"/>
          <p:nvPr>
            <p:ph idx="2" type="body"/>
          </p:nvPr>
        </p:nvSpPr>
        <p:spPr>
          <a:xfrm>
            <a:off x="9363806" y="2711694"/>
            <a:ext cx="2608385" cy="3789729"/>
          </a:xfrm>
          <a:prstGeom prst="rect">
            <a:avLst/>
          </a:prstGeom>
          <a:solidFill>
            <a:srgbClr val="F2CDED"/>
          </a:solidFill>
          <a:ln>
            <a:noFill/>
          </a:ln>
        </p:spPr>
        <p:txBody>
          <a:bodyPr anchorCtr="0" anchor="t" bIns="45700" lIns="91425" spcFirstLastPara="1" rIns="91425" wrap="square" tIns="45700">
            <a:normAutofit fontScale="92500" lnSpcReduction="10000"/>
          </a:bodyPr>
          <a:lstStyle/>
          <a:p>
            <a:pPr indent="-228600" lvl="0" marL="228600" rtl="1" algn="r">
              <a:lnSpc>
                <a:spcPct val="90000"/>
              </a:lnSpc>
              <a:spcBef>
                <a:spcPts val="0"/>
              </a:spcBef>
              <a:spcAft>
                <a:spcPts val="0"/>
              </a:spcAft>
              <a:buClr>
                <a:srgbClr val="0070C0"/>
              </a:buClr>
              <a:buSzPct val="100000"/>
              <a:buNone/>
            </a:pPr>
            <a:r>
              <a:rPr b="1" lang="iw-IL">
                <a:solidFill>
                  <a:srgbClr val="0070C0"/>
                </a:solidFill>
              </a:rPr>
              <a:t>تقديم شكوى</a:t>
            </a:r>
            <a:endParaRPr b="1">
              <a:solidFill>
                <a:srgbClr val="0070C0"/>
              </a:solidFill>
            </a:endParaRPr>
          </a:p>
          <a:p>
            <a:pPr indent="-228600" lvl="0" marL="228600" rtl="1" algn="r">
              <a:lnSpc>
                <a:spcPct val="90000"/>
              </a:lnSpc>
              <a:spcBef>
                <a:spcPts val="1000"/>
              </a:spcBef>
              <a:spcAft>
                <a:spcPts val="0"/>
              </a:spcAft>
              <a:buClr>
                <a:schemeClr val="dk1"/>
              </a:buClr>
              <a:buSzPct val="100000"/>
              <a:buNone/>
            </a:pPr>
            <a:r>
              <a:t/>
            </a:r>
            <a:endParaRPr b="1"/>
          </a:p>
          <a:p>
            <a:pPr indent="-228600" lvl="0" marL="228600" rtl="1" algn="r">
              <a:lnSpc>
                <a:spcPct val="90000"/>
              </a:lnSpc>
              <a:spcBef>
                <a:spcPts val="1000"/>
              </a:spcBef>
              <a:spcAft>
                <a:spcPts val="0"/>
              </a:spcAft>
              <a:buClr>
                <a:schemeClr val="dk1"/>
              </a:buClr>
              <a:buSzPct val="100000"/>
              <a:buNone/>
            </a:pPr>
            <a:r>
              <a:rPr lang="iw-IL"/>
              <a:t>التوجّه إلى </a:t>
            </a:r>
            <a:r>
              <a:rPr b="1" lang="iw-IL"/>
              <a:t>المجلس الإسرائيلي لحماية المستهلك</a:t>
            </a:r>
            <a:r>
              <a:rPr lang="iw-IL"/>
              <a:t> أو إلى </a:t>
            </a:r>
            <a:r>
              <a:rPr b="1" lang="iw-IL"/>
              <a:t>هيئة حماية المستهلك والتجارة العادلة</a:t>
            </a:r>
            <a:r>
              <a:rPr lang="iw-IL"/>
              <a:t>.</a:t>
            </a:r>
            <a:endParaRPr/>
          </a:p>
          <a:p>
            <a:pPr indent="0" lvl="0" marL="0" rtl="1" algn="ctr">
              <a:lnSpc>
                <a:spcPct val="90000"/>
              </a:lnSpc>
              <a:spcBef>
                <a:spcPts val="1000"/>
              </a:spcBef>
              <a:spcAft>
                <a:spcPts val="0"/>
              </a:spcAft>
              <a:buClr>
                <a:schemeClr val="dk1"/>
              </a:buClr>
              <a:buSzPct val="100000"/>
              <a:buNone/>
            </a:pPr>
            <a:br>
              <a:rPr lang="iw-IL"/>
            </a:br>
            <a:endParaRPr/>
          </a:p>
        </p:txBody>
      </p:sp>
      <p:sp>
        <p:nvSpPr>
          <p:cNvPr id="135" name="Google Shape;135;p19"/>
          <p:cNvSpPr txBox="1"/>
          <p:nvPr/>
        </p:nvSpPr>
        <p:spPr>
          <a:xfrm>
            <a:off x="6450622" y="2663824"/>
            <a:ext cx="2608385" cy="3789729"/>
          </a:xfrm>
          <a:prstGeom prst="rect">
            <a:avLst/>
          </a:prstGeom>
          <a:solidFill>
            <a:srgbClr val="F2F2F2"/>
          </a:solidFill>
          <a:ln>
            <a:noFill/>
          </a:ln>
        </p:spPr>
        <p:txBody>
          <a:bodyPr anchorCtr="0" anchor="t" bIns="45700" lIns="91425" spcFirstLastPara="1" rIns="91425" wrap="square" tIns="45700">
            <a:normAutofit fontScale="92500" lnSpcReduction="20000"/>
          </a:bodyPr>
          <a:lstStyle/>
          <a:p>
            <a:pPr indent="-228600" lvl="0" marL="228600" marR="0" rtl="1" algn="r">
              <a:lnSpc>
                <a:spcPct val="90000"/>
              </a:lnSpc>
              <a:spcBef>
                <a:spcPts val="0"/>
              </a:spcBef>
              <a:spcAft>
                <a:spcPts val="0"/>
              </a:spcAft>
              <a:buClr>
                <a:srgbClr val="0070C0"/>
              </a:buClr>
              <a:buSzPct val="100000"/>
              <a:buFont typeface="Arial"/>
              <a:buNone/>
            </a:pPr>
            <a:r>
              <a:rPr b="1" i="0" lang="iw-IL" sz="2800" u="none" cap="none" strike="noStrike">
                <a:solidFill>
                  <a:srgbClr val="0070C0"/>
                </a:solidFill>
                <a:latin typeface="Arial"/>
                <a:ea typeface="Arial"/>
                <a:cs typeface="Arial"/>
                <a:sym typeface="Arial"/>
              </a:rPr>
              <a:t>التوجّه الخطي إلى صاحب المصلحة التجارية</a:t>
            </a:r>
            <a:endParaRPr b="1" i="0" sz="2800" u="none" cap="none" strike="noStrike">
              <a:solidFill>
                <a:srgbClr val="0070C0"/>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ct val="100000"/>
              <a:buFont typeface="Arial"/>
              <a:buNone/>
            </a:pPr>
            <a:r>
              <a:t/>
            </a:r>
            <a:endParaRPr b="1" i="0" sz="28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ct val="100000"/>
              <a:buFont typeface="Arial"/>
              <a:buNone/>
            </a:pPr>
            <a:r>
              <a:rPr b="0" i="0" lang="iw-IL" sz="2800" u="none" cap="none" strike="noStrike">
                <a:solidFill>
                  <a:schemeClr val="dk1"/>
                </a:solidFill>
                <a:latin typeface="Arial"/>
                <a:ea typeface="Arial"/>
                <a:cs typeface="Arial"/>
                <a:sym typeface="Arial"/>
              </a:rPr>
              <a:t>تقديم طلب موثّق ومكتوب لإلغاء الصفقة أو لتصحيح المخالفة التي ارتكبها التاجر.</a:t>
            </a:r>
            <a:endParaRPr/>
          </a:p>
          <a:p>
            <a:pPr indent="0" lvl="0" marL="0" marR="0" rtl="1" algn="ctr">
              <a:lnSpc>
                <a:spcPct val="90000"/>
              </a:lnSpc>
              <a:spcBef>
                <a:spcPts val="1000"/>
              </a:spcBef>
              <a:spcAft>
                <a:spcPts val="0"/>
              </a:spcAft>
              <a:buClr>
                <a:schemeClr val="dk1"/>
              </a:buClr>
              <a:buSzPct val="100000"/>
              <a:buFont typeface="Arial"/>
              <a:buNone/>
            </a:pPr>
            <a:r>
              <a:rPr b="0" i="0" lang="iw-IL" sz="2800" u="none" cap="none" strike="noStrike">
                <a:solidFill>
                  <a:schemeClr val="dk1"/>
                </a:solidFill>
                <a:latin typeface="Arial"/>
                <a:ea typeface="Arial"/>
                <a:cs typeface="Arial"/>
                <a:sym typeface="Arial"/>
              </a:rPr>
              <a:t>.</a:t>
            </a:r>
            <a:br>
              <a:rPr b="0" i="0" lang="iw-IL" sz="2800" u="none" cap="none" strike="noStrike">
                <a:solidFill>
                  <a:schemeClr val="dk1"/>
                </a:solidFill>
                <a:latin typeface="Arial"/>
                <a:ea typeface="Arial"/>
                <a:cs typeface="Arial"/>
                <a:sym typeface="Arial"/>
              </a:rPr>
            </a:br>
            <a:endParaRPr b="0" i="0" sz="2800" u="none" cap="none" strike="noStrike">
              <a:solidFill>
                <a:schemeClr val="dk1"/>
              </a:solidFill>
              <a:latin typeface="Arial"/>
              <a:ea typeface="Arial"/>
              <a:cs typeface="Arial"/>
              <a:sym typeface="Arial"/>
            </a:endParaRPr>
          </a:p>
        </p:txBody>
      </p:sp>
      <p:sp>
        <p:nvSpPr>
          <p:cNvPr id="136" name="Google Shape;136;p19"/>
          <p:cNvSpPr txBox="1"/>
          <p:nvPr/>
        </p:nvSpPr>
        <p:spPr>
          <a:xfrm>
            <a:off x="3487614" y="2663825"/>
            <a:ext cx="2608385" cy="3789729"/>
          </a:xfrm>
          <a:prstGeom prst="rect">
            <a:avLst/>
          </a:prstGeom>
          <a:solidFill>
            <a:srgbClr val="D9E5F8"/>
          </a:solidFill>
          <a:ln>
            <a:noFill/>
          </a:ln>
        </p:spPr>
        <p:txBody>
          <a:bodyPr anchorCtr="0" anchor="t" bIns="45700" lIns="91425" spcFirstLastPara="1" rIns="91425" wrap="square" tIns="45700">
            <a:normAutofit fontScale="85000" lnSpcReduction="10000"/>
          </a:bodyPr>
          <a:lstStyle/>
          <a:p>
            <a:pPr indent="-228600" lvl="0" marL="228600" marR="0" rtl="1" algn="r">
              <a:lnSpc>
                <a:spcPct val="90000"/>
              </a:lnSpc>
              <a:spcBef>
                <a:spcPts val="0"/>
              </a:spcBef>
              <a:spcAft>
                <a:spcPts val="0"/>
              </a:spcAft>
              <a:buClr>
                <a:srgbClr val="0070C0"/>
              </a:buClr>
              <a:buSzPct val="100000"/>
              <a:buFont typeface="Arial"/>
              <a:buNone/>
            </a:pPr>
            <a:r>
              <a:rPr b="1" i="0" lang="iw-IL" sz="2800" u="none" cap="none" strike="noStrike">
                <a:solidFill>
                  <a:srgbClr val="0070C0"/>
                </a:solidFill>
                <a:latin typeface="Arial"/>
                <a:ea typeface="Arial"/>
                <a:cs typeface="Arial"/>
                <a:sym typeface="Arial"/>
              </a:rPr>
              <a:t>تعويض دون إثبات ضرر</a:t>
            </a:r>
            <a:endParaRPr b="1" i="0" sz="2800" u="none" cap="none" strike="noStrike">
              <a:solidFill>
                <a:srgbClr val="0070C0"/>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ct val="100000"/>
              <a:buFont typeface="Arial"/>
              <a:buNone/>
            </a:pPr>
            <a:r>
              <a:t/>
            </a:r>
            <a:endParaRPr b="1" i="0" sz="28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ct val="100000"/>
              <a:buFont typeface="Arial"/>
              <a:buNone/>
            </a:pPr>
            <a:r>
              <a:rPr b="0" i="0" lang="iw-IL" sz="2800" u="none" cap="none" strike="noStrike">
                <a:solidFill>
                  <a:schemeClr val="dk1"/>
                </a:solidFill>
                <a:latin typeface="Arial"/>
                <a:ea typeface="Arial"/>
                <a:cs typeface="Arial"/>
                <a:sym typeface="Arial"/>
              </a:rPr>
              <a:t>إمكانية الحصول على </a:t>
            </a:r>
            <a:r>
              <a:rPr b="1" i="0" lang="iw-IL" sz="2800" u="none" cap="none" strike="noStrike">
                <a:solidFill>
                  <a:schemeClr val="dk1"/>
                </a:solidFill>
                <a:latin typeface="Arial"/>
                <a:ea typeface="Arial"/>
                <a:cs typeface="Arial"/>
                <a:sym typeface="Arial"/>
              </a:rPr>
              <a:t>تعويض يصل إلى 10,000 شيكل</a:t>
            </a:r>
            <a:r>
              <a:rPr b="0" i="0" lang="iw-IL" sz="2800" u="none" cap="none" strike="noStrike">
                <a:solidFill>
                  <a:schemeClr val="dk1"/>
                </a:solidFill>
                <a:latin typeface="Arial"/>
                <a:ea typeface="Arial"/>
                <a:cs typeface="Arial"/>
                <a:sym typeface="Arial"/>
              </a:rPr>
              <a:t> في بعض حالات مخالفة القانون، حتى دون إثبات وقوع ضرر فعلي.</a:t>
            </a:r>
            <a:endParaRPr/>
          </a:p>
          <a:p>
            <a:pPr indent="0" lvl="0" marL="0" marR="0" rtl="1" algn="ctr">
              <a:lnSpc>
                <a:spcPct val="90000"/>
              </a:lnSpc>
              <a:spcBef>
                <a:spcPts val="1000"/>
              </a:spcBef>
              <a:spcAft>
                <a:spcPts val="0"/>
              </a:spcAft>
              <a:buClr>
                <a:schemeClr val="dk1"/>
              </a:buClr>
              <a:buSzPct val="100000"/>
              <a:buFont typeface="Arial"/>
              <a:buNone/>
            </a:pPr>
            <a:r>
              <a:rPr b="0" i="0" lang="iw-IL" sz="2800" u="none" cap="none" strike="noStrike">
                <a:solidFill>
                  <a:schemeClr val="dk1"/>
                </a:solidFill>
                <a:latin typeface="Arial"/>
                <a:ea typeface="Arial"/>
                <a:cs typeface="Arial"/>
                <a:sym typeface="Arial"/>
              </a:rPr>
              <a:t>.</a:t>
            </a:r>
            <a:br>
              <a:rPr b="0" i="0" lang="iw-IL" sz="2800" u="none" cap="none" strike="noStrike">
                <a:solidFill>
                  <a:schemeClr val="dk1"/>
                </a:solidFill>
                <a:latin typeface="Arial"/>
                <a:ea typeface="Arial"/>
                <a:cs typeface="Arial"/>
                <a:sym typeface="Arial"/>
              </a:rPr>
            </a:br>
            <a:endParaRPr b="0" i="0" sz="2800" u="none" cap="none" strike="noStrike">
              <a:solidFill>
                <a:schemeClr val="dk1"/>
              </a:solidFill>
              <a:latin typeface="Arial"/>
              <a:ea typeface="Arial"/>
              <a:cs typeface="Arial"/>
              <a:sym typeface="Arial"/>
            </a:endParaRPr>
          </a:p>
        </p:txBody>
      </p:sp>
      <p:sp>
        <p:nvSpPr>
          <p:cNvPr id="137" name="Google Shape;137;p19"/>
          <p:cNvSpPr txBox="1"/>
          <p:nvPr/>
        </p:nvSpPr>
        <p:spPr>
          <a:xfrm>
            <a:off x="574430" y="2587625"/>
            <a:ext cx="2608385" cy="3789729"/>
          </a:xfrm>
          <a:prstGeom prst="rect">
            <a:avLst/>
          </a:prstGeom>
          <a:solidFill>
            <a:srgbClr val="D8F2CF"/>
          </a:solid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0070C0"/>
              </a:buClr>
              <a:buSzPts val="2800"/>
              <a:buFont typeface="Arial"/>
              <a:buNone/>
            </a:pPr>
            <a:r>
              <a:rPr b="1" i="0" lang="iw-IL" sz="2800" u="none" cap="none" strike="noStrike">
                <a:solidFill>
                  <a:srgbClr val="0070C0"/>
                </a:solidFill>
                <a:latin typeface="Arial"/>
                <a:ea typeface="Arial"/>
                <a:cs typeface="Arial"/>
                <a:sym typeface="Arial"/>
              </a:rPr>
              <a:t>دعاوى المطالبات الصغيرة</a:t>
            </a:r>
            <a:endParaRPr b="1" i="0" sz="2800" u="none" cap="none" strike="noStrike">
              <a:solidFill>
                <a:srgbClr val="0070C0"/>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800"/>
              <a:buFont typeface="Arial"/>
              <a:buNone/>
            </a:pPr>
            <a:r>
              <a:rPr b="0" i="0" lang="iw-IL" sz="2800" u="none" cap="none" strike="noStrike">
                <a:solidFill>
                  <a:schemeClr val="dk1"/>
                </a:solidFill>
                <a:latin typeface="Arial"/>
                <a:ea typeface="Arial"/>
                <a:cs typeface="Arial"/>
                <a:sym typeface="Arial"/>
              </a:rPr>
              <a:t>إجراء قضائي </a:t>
            </a:r>
            <a:r>
              <a:rPr b="1" i="0" lang="iw-IL" sz="2800" u="none" cap="none" strike="noStrike">
                <a:solidFill>
                  <a:schemeClr val="dk1"/>
                </a:solidFill>
                <a:latin typeface="Arial"/>
                <a:ea typeface="Arial"/>
                <a:cs typeface="Arial"/>
                <a:sym typeface="Arial"/>
              </a:rPr>
              <a:t>سريع ومتاح للجمهور</a:t>
            </a:r>
            <a:r>
              <a:rPr b="0" i="0" lang="iw-IL" sz="2800" u="none" cap="none" strike="noStrike">
                <a:solidFill>
                  <a:schemeClr val="dk1"/>
                </a:solidFill>
                <a:latin typeface="Arial"/>
                <a:ea typeface="Arial"/>
                <a:cs typeface="Arial"/>
                <a:sym typeface="Arial"/>
              </a:rPr>
              <a:t> أمام محكمة الدعاوى الصغيرة، </a:t>
            </a:r>
            <a:r>
              <a:rPr b="1" i="0" lang="iw-IL" sz="2800" u="none" cap="none" strike="noStrike">
                <a:solidFill>
                  <a:schemeClr val="dk1"/>
                </a:solidFill>
                <a:latin typeface="Arial"/>
                <a:ea typeface="Arial"/>
                <a:cs typeface="Arial"/>
                <a:sym typeface="Arial"/>
              </a:rPr>
              <a:t>من دون الحاجة إلى تمثيل محامٍ</a:t>
            </a:r>
            <a:r>
              <a:rPr b="0" i="0" lang="iw-IL" sz="2800" u="none" cap="none" strike="noStrike">
                <a:solidFill>
                  <a:schemeClr val="dk1"/>
                </a:solidFill>
                <a:latin typeface="Arial"/>
                <a:ea typeface="Arial"/>
                <a:cs typeface="Arial"/>
                <a:sym typeface="Arial"/>
              </a:rPr>
              <a: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0"/>
          <p:cNvSpPr txBox="1"/>
          <p:nvPr>
            <p:ph type="title"/>
          </p:nvPr>
        </p:nvSpPr>
        <p:spPr>
          <a:xfrm>
            <a:off x="838200" y="365126"/>
            <a:ext cx="10515600" cy="865798"/>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0070C0"/>
              </a:buClr>
              <a:buSzPts val="4400"/>
              <a:buFont typeface="Play"/>
              <a:buNone/>
            </a:pPr>
            <a:r>
              <a:rPr b="1" lang="iw-IL">
                <a:solidFill>
                  <a:srgbClr val="0070C0"/>
                </a:solidFill>
              </a:rPr>
              <a:t>دليل الجهات المختصة لتقديم الشكاوى الاستهلاكية</a:t>
            </a:r>
            <a:endParaRPr b="1">
              <a:solidFill>
                <a:srgbClr val="0070C0"/>
              </a:solidFill>
            </a:endParaRPr>
          </a:p>
        </p:txBody>
      </p:sp>
      <p:sp>
        <p:nvSpPr>
          <p:cNvPr id="143" name="Google Shape;143;p20"/>
          <p:cNvSpPr txBox="1"/>
          <p:nvPr>
            <p:ph idx="2" type="body"/>
          </p:nvPr>
        </p:nvSpPr>
        <p:spPr>
          <a:xfrm>
            <a:off x="7778996" y="1472712"/>
            <a:ext cx="2608385" cy="2149719"/>
          </a:xfrm>
          <a:prstGeom prst="rect">
            <a:avLst/>
          </a:prstGeom>
          <a:solidFill>
            <a:srgbClr val="D8F2CF"/>
          </a:solid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1600"/>
              <a:buNone/>
            </a:pPr>
            <a:r>
              <a:rPr b="1" lang="iw-IL" sz="1600"/>
              <a:t>وحدة الرقابة على البنوك (بنك إسرائيل)</a:t>
            </a:r>
            <a:endParaRPr/>
          </a:p>
          <a:p>
            <a:pPr indent="-228600" lvl="0" marL="228600" rtl="1" algn="r">
              <a:lnSpc>
                <a:spcPct val="90000"/>
              </a:lnSpc>
              <a:spcBef>
                <a:spcPts val="1000"/>
              </a:spcBef>
              <a:spcAft>
                <a:spcPts val="0"/>
              </a:spcAft>
              <a:buClr>
                <a:schemeClr val="dk1"/>
              </a:buClr>
              <a:buSzPts val="1600"/>
              <a:buNone/>
            </a:pPr>
            <a:r>
              <a:t/>
            </a:r>
            <a:endParaRPr b="1" sz="1600"/>
          </a:p>
          <a:p>
            <a:pPr indent="-228600" lvl="0" marL="228600" rtl="1" algn="r">
              <a:lnSpc>
                <a:spcPct val="90000"/>
              </a:lnSpc>
              <a:spcBef>
                <a:spcPts val="1000"/>
              </a:spcBef>
              <a:spcAft>
                <a:spcPts val="0"/>
              </a:spcAft>
              <a:buClr>
                <a:schemeClr val="dk1"/>
              </a:buClr>
              <a:buSzPts val="1600"/>
              <a:buNone/>
            </a:pPr>
            <a:r>
              <a:rPr lang="iw-IL" sz="1600"/>
              <a:t>تتولى معالجة الشكاوى المتعلقة بالرسوم البنكية، وأسعار الفائدة، وجودة الخدمات المصرفية.</a:t>
            </a:r>
            <a:endParaRPr/>
          </a:p>
          <a:p>
            <a:pPr indent="0" lvl="0" marL="0" rtl="1" algn="ctr">
              <a:lnSpc>
                <a:spcPct val="90000"/>
              </a:lnSpc>
              <a:spcBef>
                <a:spcPts val="1000"/>
              </a:spcBef>
              <a:spcAft>
                <a:spcPts val="0"/>
              </a:spcAft>
              <a:buClr>
                <a:schemeClr val="dk1"/>
              </a:buClr>
              <a:buSzPts val="2200"/>
              <a:buNone/>
            </a:pPr>
            <a:r>
              <a:rPr lang="iw-IL" sz="2200"/>
              <a:t>.</a:t>
            </a:r>
            <a:endParaRPr/>
          </a:p>
        </p:txBody>
      </p:sp>
      <p:sp>
        <p:nvSpPr>
          <p:cNvPr id="144" name="Google Shape;144;p20"/>
          <p:cNvSpPr txBox="1"/>
          <p:nvPr/>
        </p:nvSpPr>
        <p:spPr>
          <a:xfrm>
            <a:off x="4791807" y="1472712"/>
            <a:ext cx="2608385" cy="2149719"/>
          </a:xfrm>
          <a:prstGeom prst="rect">
            <a:avLst/>
          </a:prstGeom>
          <a:solidFill>
            <a:srgbClr val="F2CDED"/>
          </a:solidFill>
          <a:ln>
            <a:noFill/>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chemeClr val="dk1"/>
              </a:buClr>
              <a:buSzPts val="2000"/>
              <a:buFont typeface="Arial"/>
              <a:buNone/>
            </a:pPr>
            <a:r>
              <a:rPr b="1" i="0" lang="iw-IL" sz="2000" u="none" cap="none" strike="noStrike">
                <a:solidFill>
                  <a:schemeClr val="dk1"/>
                </a:solidFill>
                <a:latin typeface="Arial"/>
                <a:ea typeface="Arial"/>
                <a:cs typeface="Arial"/>
                <a:sym typeface="Arial"/>
              </a:rPr>
              <a:t>المجلس الإسرائيلي لحماية المستهلك</a:t>
            </a:r>
            <a:endParaRPr b="1"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rPr b="0" i="0" lang="iw-IL" sz="2000" u="none" cap="none" strike="noStrike">
                <a:solidFill>
                  <a:schemeClr val="dk1"/>
                </a:solidFill>
                <a:latin typeface="Arial"/>
                <a:ea typeface="Arial"/>
                <a:cs typeface="Arial"/>
                <a:sym typeface="Arial"/>
              </a:rPr>
              <a:t>يعالج الشكاوى الفردية، ويقدّم الاستشارات القانونية، ويساعد في الوساطة بين المستهلك وأصحاب المصالح التجارية.</a:t>
            </a:r>
            <a:endParaRPr/>
          </a:p>
        </p:txBody>
      </p:sp>
      <p:sp>
        <p:nvSpPr>
          <p:cNvPr id="145" name="Google Shape;145;p20"/>
          <p:cNvSpPr txBox="1"/>
          <p:nvPr/>
        </p:nvSpPr>
        <p:spPr>
          <a:xfrm>
            <a:off x="1804619" y="1472712"/>
            <a:ext cx="2608385" cy="2149719"/>
          </a:xfrm>
          <a:prstGeom prst="rect">
            <a:avLst/>
          </a:prstGeom>
          <a:solidFill>
            <a:srgbClr val="FAE2D5"/>
          </a:solidFill>
          <a:ln>
            <a:noFill/>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chemeClr val="dk1"/>
              </a:buClr>
              <a:buSzPts val="2000"/>
              <a:buFont typeface="Arial"/>
              <a:buNone/>
            </a:pPr>
            <a:r>
              <a:rPr b="1" i="0" lang="iw-IL" sz="2000" u="none" cap="none" strike="noStrike">
                <a:solidFill>
                  <a:schemeClr val="dk1"/>
                </a:solidFill>
                <a:latin typeface="Arial"/>
                <a:ea typeface="Arial"/>
                <a:cs typeface="Arial"/>
                <a:sym typeface="Arial"/>
              </a:rPr>
              <a:t>هيئة حماية المستهلك والتجارة العادلة</a:t>
            </a:r>
            <a:endParaRPr b="1"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rPr b="0" i="0" lang="iw-IL" sz="2000" u="none" cap="none" strike="noStrike">
                <a:solidFill>
                  <a:schemeClr val="dk1"/>
                </a:solidFill>
                <a:latin typeface="Arial"/>
                <a:ea typeface="Arial"/>
                <a:cs typeface="Arial"/>
                <a:sym typeface="Arial"/>
              </a:rPr>
              <a:t>الجهة المسؤولة عن تلقي الشكاوى المتعلقة بالتضليل الإعلاني، والاحتيال المنهجي، وتطبيق إجراءات الرقابة والإنفاذ الإداري.</a:t>
            </a:r>
            <a:endParaRPr/>
          </a:p>
        </p:txBody>
      </p:sp>
      <p:sp>
        <p:nvSpPr>
          <p:cNvPr id="146" name="Google Shape;146;p20"/>
          <p:cNvSpPr txBox="1"/>
          <p:nvPr/>
        </p:nvSpPr>
        <p:spPr>
          <a:xfrm>
            <a:off x="7849472" y="4463649"/>
            <a:ext cx="2608385" cy="2149719"/>
          </a:xfrm>
          <a:prstGeom prst="rect">
            <a:avLst/>
          </a:prstGeom>
          <a:solidFill>
            <a:srgbClr val="FFFFCC"/>
          </a:solidFill>
          <a:ln>
            <a:noFill/>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chemeClr val="dk1"/>
              </a:buClr>
              <a:buSzPts val="2000"/>
              <a:buFont typeface="Arial"/>
              <a:buNone/>
            </a:pPr>
            <a:r>
              <a:rPr b="1" i="0" lang="iw-IL" sz="2000" u="none" cap="none" strike="noStrike">
                <a:solidFill>
                  <a:schemeClr val="dk1"/>
                </a:solidFill>
                <a:latin typeface="Arial"/>
                <a:ea typeface="Arial"/>
                <a:cs typeface="Arial"/>
                <a:sym typeface="Arial"/>
              </a:rPr>
              <a:t>محكمة الدعاوى الصغيرة</a:t>
            </a:r>
            <a:endParaRPr b="1"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rPr b="0" i="0" lang="iw-IL" sz="2000" u="none" cap="none" strike="noStrike">
                <a:solidFill>
                  <a:schemeClr val="dk1"/>
                </a:solidFill>
                <a:latin typeface="Arial"/>
                <a:ea typeface="Arial"/>
                <a:cs typeface="Arial"/>
                <a:sym typeface="Arial"/>
              </a:rPr>
              <a:t>جهة قضائية تتيح للمواطن تقديم دعوى للحصول على تعويض مالي بصورة مستقلة، ومن دون الحاجة إلى توكيل محامٍ.</a:t>
            </a:r>
            <a:endParaRPr/>
          </a:p>
        </p:txBody>
      </p:sp>
      <p:sp>
        <p:nvSpPr>
          <p:cNvPr id="147" name="Google Shape;147;p20"/>
          <p:cNvSpPr txBox="1"/>
          <p:nvPr/>
        </p:nvSpPr>
        <p:spPr>
          <a:xfrm>
            <a:off x="1790766" y="4463649"/>
            <a:ext cx="2608385" cy="2149719"/>
          </a:xfrm>
          <a:prstGeom prst="rect">
            <a:avLst/>
          </a:prstGeom>
          <a:solidFill>
            <a:srgbClr val="D9E5F8"/>
          </a:solidFill>
          <a:ln>
            <a:noFill/>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chemeClr val="dk1"/>
              </a:buClr>
              <a:buSzPts val="2000"/>
              <a:buFont typeface="Arial"/>
              <a:buNone/>
            </a:pPr>
            <a:r>
              <a:rPr b="1" i="0" lang="iw-IL" sz="2000" u="none" cap="none" strike="noStrike">
                <a:solidFill>
                  <a:schemeClr val="dk1"/>
                </a:solidFill>
                <a:latin typeface="Arial"/>
                <a:ea typeface="Arial"/>
                <a:cs typeface="Arial"/>
                <a:sym typeface="Arial"/>
              </a:rPr>
              <a:t>منظمة «ثقة الجمهور» (إمون هتسيبور)</a:t>
            </a:r>
            <a:endParaRPr/>
          </a:p>
          <a:p>
            <a:pPr indent="-228600" lvl="0" marL="228600" marR="0" rtl="1" algn="r">
              <a:lnSpc>
                <a:spcPct val="90000"/>
              </a:lnSpc>
              <a:spcBef>
                <a:spcPts val="1000"/>
              </a:spcBef>
              <a:spcAft>
                <a:spcPts val="0"/>
              </a:spcAft>
              <a:buClr>
                <a:schemeClr val="dk1"/>
              </a:buClr>
              <a:buSzPts val="2000"/>
              <a:buFont typeface="Arial"/>
              <a:buNone/>
            </a:pPr>
            <a:r>
              <a:rPr b="0" i="0" lang="iw-IL" sz="2000" u="none" cap="none" strike="noStrike">
                <a:solidFill>
                  <a:schemeClr val="dk1"/>
                </a:solidFill>
                <a:latin typeface="Arial"/>
                <a:ea typeface="Arial"/>
                <a:cs typeface="Arial"/>
                <a:sym typeface="Arial"/>
              </a:rPr>
              <a:t>تعمل على فحص مصداقية ونزاهة المصالح التجارية، ومعالجة شكاوى المستهلكين، وتشجيع ممارسات تجارية عادلة.</a:t>
            </a:r>
            <a:endParaRPr/>
          </a:p>
          <a:p>
            <a:pPr indent="0" lvl="0" marL="0" marR="0" rtl="1" algn="ctr">
              <a:lnSpc>
                <a:spcPct val="90000"/>
              </a:lnSpc>
              <a:spcBef>
                <a:spcPts val="1000"/>
              </a:spcBef>
              <a:spcAft>
                <a:spcPts val="0"/>
              </a:spcAft>
              <a:buClr>
                <a:schemeClr val="dk1"/>
              </a:buClr>
              <a:buSzPts val="2000"/>
              <a:buFont typeface="Arial"/>
              <a:buNone/>
            </a:pPr>
            <a:r>
              <a:rPr b="0" i="0" lang="iw-IL" sz="2000" u="none" cap="none" strike="noStrike">
                <a:solidFill>
                  <a:schemeClr val="dk1"/>
                </a:solidFill>
                <a:latin typeface="Arial"/>
                <a:ea typeface="Arial"/>
                <a:cs typeface="Arial"/>
                <a:sym typeface="Arial"/>
              </a:rPr>
              <a:t>.</a:t>
            </a:r>
            <a:endParaRPr/>
          </a:p>
        </p:txBody>
      </p:sp>
      <p:sp>
        <p:nvSpPr>
          <p:cNvPr id="148" name="Google Shape;148;p20"/>
          <p:cNvSpPr txBox="1"/>
          <p:nvPr/>
        </p:nvSpPr>
        <p:spPr>
          <a:xfrm>
            <a:off x="7849473" y="1371112"/>
            <a:ext cx="2608385" cy="2149719"/>
          </a:xfrm>
          <a:prstGeom prst="rect">
            <a:avLst/>
          </a:prstGeom>
          <a:solidFill>
            <a:srgbClr val="D8F2CF"/>
          </a:solidFill>
          <a:ln>
            <a:noFill/>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chemeClr val="dk1"/>
              </a:buClr>
              <a:buSzPts val="2000"/>
              <a:buFont typeface="Arial"/>
              <a:buNone/>
            </a:pPr>
            <a:r>
              <a:rPr b="1" i="0" lang="iw-IL" sz="2000" u="none" cap="none" strike="noStrike">
                <a:solidFill>
                  <a:schemeClr val="dk1"/>
                </a:solidFill>
                <a:latin typeface="Arial"/>
                <a:ea typeface="Arial"/>
                <a:cs typeface="Arial"/>
                <a:sym typeface="Arial"/>
              </a:rPr>
              <a:t>وحدة الرقابة على البنوك (بنك إسرائيل)</a:t>
            </a:r>
            <a:endParaRPr/>
          </a:p>
          <a:p>
            <a:pPr indent="-228600" lvl="0" marL="228600" marR="0" rtl="1" algn="r">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rPr b="0" i="0" lang="iw-IL" sz="2000" u="none" cap="none" strike="noStrike">
                <a:solidFill>
                  <a:schemeClr val="dk1"/>
                </a:solidFill>
                <a:latin typeface="Arial"/>
                <a:ea typeface="Arial"/>
                <a:cs typeface="Arial"/>
                <a:sym typeface="Arial"/>
              </a:rPr>
              <a:t>تتولى معالجة الشكاوى المتعلقة بالرسوم البنكية، وأسعار الفائدة، وجودة الخدمات المصرفية.</a:t>
            </a:r>
            <a:endParaRPr/>
          </a:p>
          <a:p>
            <a:pPr indent="0" lvl="0" marL="0" marR="0" rtl="1" algn="ctr">
              <a:lnSpc>
                <a:spcPct val="90000"/>
              </a:lnSpc>
              <a:spcBef>
                <a:spcPts val="1000"/>
              </a:spcBef>
              <a:spcAft>
                <a:spcPts val="0"/>
              </a:spcAft>
              <a:buClr>
                <a:schemeClr val="dk1"/>
              </a:buClr>
              <a:buSzPts val="2000"/>
              <a:buFont typeface="Arial"/>
              <a:buNone/>
            </a:pPr>
            <a:r>
              <a:rPr b="0" i="0" lang="iw-IL" sz="2000" u="none" cap="none" strike="noStrike">
                <a:solidFill>
                  <a:schemeClr val="dk1"/>
                </a:solidFill>
                <a:latin typeface="Arial"/>
                <a:ea typeface="Arial"/>
                <a:cs typeface="Arial"/>
                <a:sym typeface="Arial"/>
              </a:rPr>
              <a:t>.</a:t>
            </a:r>
            <a:endParaRPr/>
          </a:p>
        </p:txBody>
      </p:sp>
      <p:sp>
        <p:nvSpPr>
          <p:cNvPr id="149" name="Google Shape;149;p20"/>
          <p:cNvSpPr txBox="1"/>
          <p:nvPr/>
        </p:nvSpPr>
        <p:spPr>
          <a:xfrm>
            <a:off x="4784880" y="4463649"/>
            <a:ext cx="2608385" cy="2149719"/>
          </a:xfrm>
          <a:prstGeom prst="rect">
            <a:avLst/>
          </a:prstGeom>
          <a:solidFill>
            <a:srgbClr val="F2F2F2"/>
          </a:solidFill>
          <a:ln>
            <a:noFill/>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chemeClr val="dk1"/>
              </a:buClr>
              <a:buSzPts val="2000"/>
              <a:buFont typeface="Arial"/>
              <a:buNone/>
            </a:pPr>
            <a:r>
              <a:rPr b="1" i="0" lang="iw-IL" sz="2000" u="none" cap="none" strike="noStrike">
                <a:solidFill>
                  <a:schemeClr val="dk1"/>
                </a:solidFill>
                <a:latin typeface="Arial"/>
                <a:ea typeface="Arial"/>
                <a:cs typeface="Arial"/>
                <a:sym typeface="Arial"/>
              </a:rPr>
              <a:t>لوبي 99</a:t>
            </a:r>
            <a:endParaRPr/>
          </a:p>
          <a:p>
            <a:pPr indent="-228600" lvl="0" marL="228600" marR="0" rtl="1" algn="r">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rPr b="0" i="0" lang="iw-IL" sz="2000" u="none" cap="none" strike="noStrike">
                <a:solidFill>
                  <a:schemeClr val="dk1"/>
                </a:solidFill>
                <a:latin typeface="Arial"/>
                <a:ea typeface="Arial"/>
                <a:cs typeface="Arial"/>
                <a:sym typeface="Arial"/>
              </a:rPr>
              <a:t>منظمة جماهيرية تعمل على تعزيز المصلحة العامة، ومكافحة الاحتكارات، والحد من غلاء المعيشة.</a:t>
            </a:r>
            <a:endParaRPr/>
          </a:p>
          <a:p>
            <a:pPr indent="0" lvl="0" marL="0" marR="0" rtl="1" algn="ctr">
              <a:lnSpc>
                <a:spcPct val="90000"/>
              </a:lnSpc>
              <a:spcBef>
                <a:spcPts val="1000"/>
              </a:spcBef>
              <a:spcAft>
                <a:spcPts val="0"/>
              </a:spcAft>
              <a:buClr>
                <a:schemeClr val="dk1"/>
              </a:buClr>
              <a:buSzPts val="2000"/>
              <a:buFont typeface="Arial"/>
              <a:buNone/>
            </a:pPr>
            <a:r>
              <a:rPr b="0" i="0" lang="iw-IL" sz="2000" u="none" cap="none" strike="noStrike">
                <a:solidFill>
                  <a:schemeClr val="dk1"/>
                </a:solidFill>
                <a:latin typeface="Arial"/>
                <a:ea typeface="Arial"/>
                <a:cs typeface="Arial"/>
                <a:sym typeface="Arial"/>
              </a:rPr>
              <a: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1"/>
          <p:cNvSpPr txBox="1"/>
          <p:nvPr>
            <p:ph type="title"/>
          </p:nvPr>
        </p:nvSpPr>
        <p:spPr>
          <a:xfrm>
            <a:off x="1041400" y="-38437"/>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0070C0"/>
              </a:buClr>
              <a:buSzPts val="4400"/>
              <a:buFont typeface="Play"/>
              <a:buNone/>
            </a:pPr>
            <a:r>
              <a:rPr b="1" lang="iw-IL">
                <a:solidFill>
                  <a:srgbClr val="0070C0"/>
                </a:solidFill>
              </a:rPr>
              <a:t>أدوات ممارسة الحقوق الاستهلاكية</a:t>
            </a:r>
            <a:endParaRPr b="1">
              <a:solidFill>
                <a:srgbClr val="0070C0"/>
              </a:solidFill>
            </a:endParaRPr>
          </a:p>
        </p:txBody>
      </p:sp>
      <p:sp>
        <p:nvSpPr>
          <p:cNvPr id="155" name="Google Shape;155;p21"/>
          <p:cNvSpPr txBox="1"/>
          <p:nvPr/>
        </p:nvSpPr>
        <p:spPr>
          <a:xfrm>
            <a:off x="1538654" y="1179512"/>
            <a:ext cx="9245460" cy="2122428"/>
          </a:xfrm>
          <a:prstGeom prst="rect">
            <a:avLst/>
          </a:prstGeom>
          <a:noFill/>
          <a:ln>
            <a:noFill/>
          </a:ln>
        </p:spPr>
        <p:txBody>
          <a:bodyPr anchorCtr="0" anchor="t" bIns="45700" lIns="91425" spcFirstLastPara="1" rIns="91425" wrap="square" tIns="45700">
            <a:normAutofit fontScale="25000" lnSpcReduction="20000"/>
          </a:bodyPr>
          <a:lstStyle/>
          <a:p>
            <a:pPr indent="-228600" lvl="0" marL="228600" marR="0" rtl="1" algn="r">
              <a:lnSpc>
                <a:spcPct val="90000"/>
              </a:lnSpc>
              <a:spcBef>
                <a:spcPts val="0"/>
              </a:spcBef>
              <a:spcAft>
                <a:spcPts val="0"/>
              </a:spcAft>
              <a:buClr>
                <a:schemeClr val="dk1"/>
              </a:buClr>
              <a:buSzPct val="100000"/>
              <a:buFont typeface="Arial"/>
              <a:buNone/>
            </a:pPr>
            <a:r>
              <a:rPr b="1" i="0" lang="iw-IL" sz="8000" u="none" cap="none" strike="noStrike">
                <a:solidFill>
                  <a:schemeClr val="dk1"/>
                </a:solidFill>
                <a:latin typeface="Arial"/>
                <a:ea typeface="Arial"/>
                <a:cs typeface="Arial"/>
                <a:sym typeface="Arial"/>
              </a:rPr>
              <a:t>أنتم فريق خبراء في منظمة لحماية المستهلك</a:t>
            </a:r>
            <a:endParaRPr b="1" i="0" sz="8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ct val="100000"/>
              <a:buFont typeface="Arial"/>
              <a:buNone/>
            </a:pPr>
            <a:r>
              <a:rPr b="0" i="0" lang="iw-IL" sz="8000" u="none" cap="none" strike="noStrike">
                <a:solidFill>
                  <a:schemeClr val="dk1"/>
                </a:solidFill>
                <a:latin typeface="Arial"/>
                <a:ea typeface="Arial"/>
                <a:cs typeface="Arial"/>
                <a:sym typeface="Arial"/>
              </a:rPr>
              <a:t>(مثل المجلس الإسرائيلي لحماية المستهلك أو منظمة «ثقة الجمهور»)</a:t>
            </a:r>
            <a:endParaRPr/>
          </a:p>
          <a:p>
            <a:pPr indent="-228600" lvl="0" marL="228600" marR="0" rtl="1" algn="r">
              <a:lnSpc>
                <a:spcPct val="90000"/>
              </a:lnSpc>
              <a:spcBef>
                <a:spcPts val="1000"/>
              </a:spcBef>
              <a:spcAft>
                <a:spcPts val="0"/>
              </a:spcAft>
              <a:buClr>
                <a:schemeClr val="dk1"/>
              </a:buClr>
              <a:buSzPct val="100000"/>
              <a:buFont typeface="Arial"/>
              <a:buNone/>
            </a:pPr>
            <a:r>
              <a:t/>
            </a:r>
            <a:endParaRPr b="0" i="0" sz="8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ct val="100000"/>
              <a:buFont typeface="Arial"/>
              <a:buNone/>
            </a:pPr>
            <a:r>
              <a:rPr b="1" i="0" lang="iw-IL" sz="8000" u="none" cap="none" strike="noStrike">
                <a:solidFill>
                  <a:schemeClr val="dk1"/>
                </a:solidFill>
                <a:latin typeface="Arial"/>
                <a:ea typeface="Arial"/>
                <a:cs typeface="Arial"/>
                <a:sym typeface="Arial"/>
              </a:rPr>
              <a:t>المهمة: </a:t>
            </a:r>
            <a:br>
              <a:rPr b="0" i="0" lang="iw-IL" sz="8000" u="none" cap="none" strike="noStrike">
                <a:solidFill>
                  <a:schemeClr val="dk1"/>
                </a:solidFill>
                <a:latin typeface="Arial"/>
                <a:ea typeface="Arial"/>
                <a:cs typeface="Arial"/>
                <a:sym typeface="Arial"/>
              </a:rPr>
            </a:br>
            <a:r>
              <a:rPr b="0" i="0" lang="iw-IL" sz="8000" u="none" cap="none" strike="noStrike">
                <a:solidFill>
                  <a:schemeClr val="dk1"/>
                </a:solidFill>
                <a:latin typeface="Arial"/>
                <a:ea typeface="Arial"/>
                <a:cs typeface="Arial"/>
                <a:sym typeface="Arial"/>
              </a:rPr>
              <a:t>تحليل شكاوى زبائن انتُهكت حقوقهم الاستهلاكية، وتقديم استشارة مهنية تساعدهم على حل المشكلة.</a:t>
            </a:r>
            <a:endParaRPr/>
          </a:p>
          <a:p>
            <a:pPr indent="-228600" lvl="0" marL="228600" marR="0" rtl="1" algn="r">
              <a:lnSpc>
                <a:spcPct val="90000"/>
              </a:lnSpc>
              <a:spcBef>
                <a:spcPts val="1000"/>
              </a:spcBef>
              <a:spcAft>
                <a:spcPts val="0"/>
              </a:spcAft>
              <a:buClr>
                <a:schemeClr val="dk1"/>
              </a:buClr>
              <a:buSzPct val="100000"/>
              <a:buFont typeface="Arial"/>
              <a:buNone/>
            </a:pPr>
            <a:r>
              <a:rPr b="0" i="0" lang="iw-IL" sz="8000" u="none" cap="none" strike="noStrike">
                <a:solidFill>
                  <a:schemeClr val="dk1"/>
                </a:solidFill>
                <a:latin typeface="Arial"/>
                <a:ea typeface="Arial"/>
                <a:cs typeface="Arial"/>
                <a:sym typeface="Arial"/>
              </a:rPr>
              <a:t>عليكم الاستعانة بـ </a:t>
            </a:r>
            <a:r>
              <a:rPr b="1" i="0" lang="iw-IL" sz="8000" u="none" cap="none" strike="noStrike">
                <a:solidFill>
                  <a:schemeClr val="dk1"/>
                </a:solidFill>
                <a:latin typeface="Arial"/>
                <a:ea typeface="Arial"/>
                <a:cs typeface="Arial"/>
                <a:sym typeface="Arial"/>
              </a:rPr>
              <a:t>"صندوق الأدوات"</a:t>
            </a:r>
            <a:r>
              <a:rPr b="0" i="0" lang="iw-IL" sz="8000" u="none" cap="none" strike="noStrike">
                <a:solidFill>
                  <a:schemeClr val="dk1"/>
                </a:solidFill>
                <a:latin typeface="Arial"/>
                <a:ea typeface="Arial"/>
                <a:cs typeface="Arial"/>
                <a:sym typeface="Arial"/>
              </a:rPr>
              <a:t> الذي يشمل القوانين والحقوق التي تعلمناها، من أجل دعم إجاباتكم وتبريرها.</a:t>
            </a:r>
            <a:endParaRPr/>
          </a:p>
          <a:p>
            <a:pPr indent="0" lvl="0" marL="0" marR="0" rtl="1" algn="ctr">
              <a:lnSpc>
                <a:spcPct val="90000"/>
              </a:lnSpc>
              <a:spcBef>
                <a:spcPts val="1000"/>
              </a:spcBef>
              <a:spcAft>
                <a:spcPts val="0"/>
              </a:spcAft>
              <a:buClr>
                <a:schemeClr val="dk1"/>
              </a:buClr>
              <a:buSzPct val="100000"/>
              <a:buFont typeface="Arial"/>
              <a:buNone/>
            </a:pPr>
            <a:r>
              <a:t/>
            </a:r>
            <a:endParaRPr b="0" i="0" sz="2800" u="none" cap="none" strike="noStrike">
              <a:solidFill>
                <a:schemeClr val="dk1"/>
              </a:solidFill>
              <a:latin typeface="Arial"/>
              <a:ea typeface="Arial"/>
              <a:cs typeface="Arial"/>
              <a:sym typeface="Arial"/>
            </a:endParaRPr>
          </a:p>
        </p:txBody>
      </p:sp>
      <p:sp>
        <p:nvSpPr>
          <p:cNvPr id="156" name="Google Shape;156;p21"/>
          <p:cNvSpPr txBox="1"/>
          <p:nvPr/>
        </p:nvSpPr>
        <p:spPr>
          <a:xfrm>
            <a:off x="4161691" y="3556060"/>
            <a:ext cx="3868615" cy="668338"/>
          </a:xfrm>
          <a:prstGeom prst="rect">
            <a:avLst/>
          </a:prstGeom>
          <a:noFill/>
          <a:ln>
            <a:noFill/>
          </a:ln>
        </p:spPr>
        <p:txBody>
          <a:bodyPr anchorCtr="0" anchor="t" bIns="45700" lIns="91425" spcFirstLastPara="1" rIns="91425" wrap="square" tIns="45700">
            <a:normAutofit fontScale="92500"/>
          </a:bodyPr>
          <a:lstStyle/>
          <a:p>
            <a:pPr indent="0" lvl="0" marL="0" marR="0" rtl="1" algn="ctr">
              <a:lnSpc>
                <a:spcPct val="90000"/>
              </a:lnSpc>
              <a:spcBef>
                <a:spcPts val="0"/>
              </a:spcBef>
              <a:spcAft>
                <a:spcPts val="0"/>
              </a:spcAft>
              <a:buClr>
                <a:srgbClr val="0070C0"/>
              </a:buClr>
              <a:buSzPct val="100000"/>
              <a:buFont typeface="Arial"/>
              <a:buNone/>
            </a:pPr>
            <a:r>
              <a:rPr b="1" i="0" lang="iw-IL" sz="3200" u="none" cap="none" strike="noStrike">
                <a:solidFill>
                  <a:srgbClr val="0070C0"/>
                </a:solidFill>
                <a:latin typeface="Arial"/>
                <a:ea typeface="Arial"/>
                <a:cs typeface="Arial"/>
                <a:sym typeface="Arial"/>
              </a:rPr>
              <a:t>مراحل العمل داخل المجموعة </a:t>
            </a:r>
            <a:endParaRPr b="1" i="0" sz="4400" u="none" cap="none" strike="noStrike">
              <a:solidFill>
                <a:srgbClr val="0070C0"/>
              </a:solidFill>
              <a:latin typeface="Arial"/>
              <a:ea typeface="Arial"/>
              <a:cs typeface="Arial"/>
              <a:sym typeface="Arial"/>
            </a:endParaRPr>
          </a:p>
        </p:txBody>
      </p:sp>
      <p:sp>
        <p:nvSpPr>
          <p:cNvPr id="157" name="Google Shape;157;p21"/>
          <p:cNvSpPr txBox="1"/>
          <p:nvPr/>
        </p:nvSpPr>
        <p:spPr>
          <a:xfrm>
            <a:off x="8044961" y="4224398"/>
            <a:ext cx="2608385" cy="2495715"/>
          </a:xfrm>
          <a:prstGeom prst="rect">
            <a:avLst/>
          </a:prstGeom>
          <a:solidFill>
            <a:srgbClr val="FFFFCC"/>
          </a:solidFill>
          <a:ln>
            <a:noFill/>
          </a:ln>
        </p:spPr>
        <p:txBody>
          <a:bodyPr anchorCtr="0" anchor="t" bIns="45700" lIns="91425" spcFirstLastPara="1" rIns="91425" wrap="square" tIns="45700">
            <a:noAutofit/>
          </a:bodyPr>
          <a:lstStyle/>
          <a:p>
            <a:pPr indent="-342900" lvl="0" marL="342900" marR="0" rtl="1" algn="r">
              <a:lnSpc>
                <a:spcPct val="90000"/>
              </a:lnSpc>
              <a:spcBef>
                <a:spcPts val="0"/>
              </a:spcBef>
              <a:spcAft>
                <a:spcPts val="0"/>
              </a:spcAft>
              <a:buClr>
                <a:srgbClr val="0070C0"/>
              </a:buClr>
              <a:buSzPts val="2000"/>
              <a:buFont typeface="Arial"/>
              <a:buAutoNum type="arabicPeriod"/>
            </a:pPr>
            <a:r>
              <a:rPr b="1" i="0" lang="iw-IL" sz="2000" u="none" cap="none" strike="noStrike">
                <a:solidFill>
                  <a:srgbClr val="0070C0"/>
                </a:solidFill>
                <a:latin typeface="Arial"/>
                <a:ea typeface="Arial"/>
                <a:cs typeface="Arial"/>
                <a:sym typeface="Arial"/>
              </a:rPr>
              <a:t>التشخيص والتحليل</a:t>
            </a:r>
            <a:endParaRPr b="1" i="0" sz="2000" u="none" cap="none" strike="noStrike">
              <a:solidFill>
                <a:srgbClr val="0070C0"/>
              </a:solidFill>
              <a:latin typeface="Arial"/>
              <a:ea typeface="Arial"/>
              <a:cs typeface="Arial"/>
              <a:sym typeface="Arial"/>
            </a:endParaRPr>
          </a:p>
          <a:p>
            <a:pPr indent="-215900" lvl="0" marL="342900" marR="0" rtl="1" algn="r">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Char char="•"/>
            </a:pPr>
            <a:r>
              <a:rPr b="0" i="0" lang="iw-IL" sz="2000" u="none" cap="none" strike="noStrike">
                <a:solidFill>
                  <a:schemeClr val="dk1"/>
                </a:solidFill>
                <a:latin typeface="Arial"/>
                <a:ea typeface="Arial"/>
                <a:cs typeface="Arial"/>
                <a:sym typeface="Arial"/>
              </a:rPr>
              <a:t>تحديد نوع الصفقة. </a:t>
            </a:r>
            <a:endParaRPr/>
          </a:p>
          <a:p>
            <a:pPr indent="-228600" lvl="0" marL="228600" marR="0" rtl="1" algn="r">
              <a:lnSpc>
                <a:spcPct val="90000"/>
              </a:lnSpc>
              <a:spcBef>
                <a:spcPts val="1000"/>
              </a:spcBef>
              <a:spcAft>
                <a:spcPts val="0"/>
              </a:spcAft>
              <a:buClr>
                <a:schemeClr val="dk1"/>
              </a:buClr>
              <a:buSzPts val="2000"/>
              <a:buFont typeface="Arial"/>
              <a:buChar char="•"/>
            </a:pPr>
            <a:r>
              <a:rPr b="0" i="0" lang="iw-IL" sz="2000" u="none" cap="none" strike="noStrike">
                <a:solidFill>
                  <a:schemeClr val="dk1"/>
                </a:solidFill>
                <a:latin typeface="Arial"/>
                <a:ea typeface="Arial"/>
                <a:cs typeface="Arial"/>
                <a:sym typeface="Arial"/>
              </a:rPr>
              <a:t>تحديد البند أو الحق الذي تم انتهاكه في القانون (مثل: التضليل، وجود عيب في المنتج، تأخر الفني، أو غير ذلك).</a:t>
            </a:r>
            <a:endParaRPr/>
          </a:p>
        </p:txBody>
      </p:sp>
      <p:sp>
        <p:nvSpPr>
          <p:cNvPr id="158" name="Google Shape;158;p21"/>
          <p:cNvSpPr txBox="1"/>
          <p:nvPr/>
        </p:nvSpPr>
        <p:spPr>
          <a:xfrm>
            <a:off x="4673600" y="4224398"/>
            <a:ext cx="2726593" cy="2495715"/>
          </a:xfrm>
          <a:prstGeom prst="rect">
            <a:avLst/>
          </a:prstGeom>
          <a:solidFill>
            <a:srgbClr val="D8F2CF"/>
          </a:solidFill>
          <a:ln>
            <a:noFill/>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rgbClr val="0070C0"/>
              </a:buClr>
              <a:buSzPts val="2000"/>
              <a:buFont typeface="Arial"/>
              <a:buNone/>
            </a:pPr>
            <a:r>
              <a:rPr b="1" i="0" lang="iw-IL" sz="2000" u="none" cap="none" strike="noStrike">
                <a:solidFill>
                  <a:srgbClr val="0070C0"/>
                </a:solidFill>
                <a:latin typeface="Arial"/>
                <a:ea typeface="Arial"/>
                <a:cs typeface="Arial"/>
                <a:sym typeface="Arial"/>
              </a:rPr>
              <a:t>2. اقتراح الحل</a:t>
            </a:r>
            <a:endParaRPr b="1" i="0" sz="2000" u="none" cap="none" strike="noStrike">
              <a:solidFill>
                <a:srgbClr val="0070C0"/>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Char char="•"/>
            </a:pPr>
            <a:r>
              <a:rPr b="0" i="0" lang="iw-IL" sz="2000" u="none" cap="none" strike="noStrike">
                <a:solidFill>
                  <a:schemeClr val="dk1"/>
                </a:solidFill>
                <a:latin typeface="Arial"/>
                <a:ea typeface="Arial"/>
                <a:cs typeface="Arial"/>
                <a:sym typeface="Arial"/>
              </a:rPr>
              <a:t>صياغة طلب رسمي وحازم موجّه إلى صاحب المصلحة التجارية. </a:t>
            </a:r>
            <a:endParaRPr/>
          </a:p>
          <a:p>
            <a:pPr indent="-228600" lvl="0" marL="228600" marR="0" rtl="1" algn="r">
              <a:lnSpc>
                <a:spcPct val="90000"/>
              </a:lnSpc>
              <a:spcBef>
                <a:spcPts val="1000"/>
              </a:spcBef>
              <a:spcAft>
                <a:spcPts val="0"/>
              </a:spcAft>
              <a:buClr>
                <a:schemeClr val="dk1"/>
              </a:buClr>
              <a:buSzPts val="2000"/>
              <a:buFont typeface="Arial"/>
              <a:buChar char="•"/>
            </a:pPr>
            <a:r>
              <a:rPr b="0" i="0" lang="iw-IL" sz="2000" u="none" cap="none" strike="noStrike">
                <a:solidFill>
                  <a:schemeClr val="dk1"/>
                </a:solidFill>
                <a:latin typeface="Arial"/>
                <a:ea typeface="Arial"/>
                <a:cs typeface="Arial"/>
                <a:sym typeface="Arial"/>
              </a:rPr>
              <a:t>المطالبة باسترداد الأموال، أو استبدال المنتج، أو الحصول على تعويض وفقًا للقانون.</a:t>
            </a:r>
            <a:endParaRPr/>
          </a:p>
        </p:txBody>
      </p:sp>
      <p:sp>
        <p:nvSpPr>
          <p:cNvPr id="159" name="Google Shape;159;p21"/>
          <p:cNvSpPr txBox="1"/>
          <p:nvPr/>
        </p:nvSpPr>
        <p:spPr>
          <a:xfrm>
            <a:off x="1230921" y="4224398"/>
            <a:ext cx="2608385" cy="2495715"/>
          </a:xfrm>
          <a:prstGeom prst="rect">
            <a:avLst/>
          </a:prstGeom>
          <a:solidFill>
            <a:srgbClr val="C0E4F5"/>
          </a:solid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0070C0"/>
              </a:buClr>
              <a:buSzPts val="2000"/>
              <a:buFont typeface="Arial"/>
              <a:buNone/>
            </a:pPr>
            <a:r>
              <a:rPr b="1" i="0" lang="iw-IL" sz="2000" u="none" cap="none" strike="noStrike">
                <a:solidFill>
                  <a:srgbClr val="0070C0"/>
                </a:solidFill>
                <a:latin typeface="Arial"/>
                <a:ea typeface="Arial"/>
                <a:cs typeface="Arial"/>
                <a:sym typeface="Arial"/>
              </a:rPr>
              <a:t>3. الجهة المختصة لتقديم الشكوى</a:t>
            </a:r>
            <a:endParaRPr b="1" i="0" sz="2000" u="none" cap="none" strike="noStrike">
              <a:solidFill>
                <a:srgbClr val="0070C0"/>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Char char="•"/>
            </a:pPr>
            <a:r>
              <a:rPr b="0" i="0" lang="iw-IL" sz="2000" u="none" cap="none" strike="noStrike">
                <a:solidFill>
                  <a:schemeClr val="dk1"/>
                </a:solidFill>
                <a:latin typeface="Arial"/>
                <a:ea typeface="Arial"/>
                <a:cs typeface="Arial"/>
                <a:sym typeface="Arial"/>
              </a:rPr>
              <a:t>اختيار الجهة الحكومية أو الاجتماعية المناسبة لمتابعة القضية ومعالجتها.</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0070C0"/>
              </a:buClr>
              <a:buSzPts val="4400"/>
              <a:buFont typeface="Play"/>
              <a:buNone/>
            </a:pPr>
            <a:r>
              <a:rPr b="1" lang="iw-IL">
                <a:solidFill>
                  <a:srgbClr val="0070C0"/>
                </a:solidFill>
              </a:rPr>
              <a:t>نقاش ختامي – قوة المستهلك الواعي</a:t>
            </a:r>
            <a:endParaRPr b="1">
              <a:solidFill>
                <a:srgbClr val="0070C0"/>
              </a:solidFill>
            </a:endParaRPr>
          </a:p>
        </p:txBody>
      </p:sp>
      <p:sp>
        <p:nvSpPr>
          <p:cNvPr id="165" name="Google Shape;165;p22"/>
          <p:cNvSpPr txBox="1"/>
          <p:nvPr/>
        </p:nvSpPr>
        <p:spPr>
          <a:xfrm>
            <a:off x="8044960" y="1877949"/>
            <a:ext cx="2608385" cy="2823005"/>
          </a:xfrm>
          <a:prstGeom prst="rect">
            <a:avLst/>
          </a:prstGeom>
          <a:solidFill>
            <a:srgbClr val="F2CDED"/>
          </a:solid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0070C0"/>
              </a:buClr>
              <a:buSzPts val="2800"/>
              <a:buFont typeface="Arial"/>
              <a:buNone/>
            </a:pPr>
            <a:r>
              <a:rPr b="1" i="0" lang="iw-IL" sz="2800" u="none" cap="none" strike="noStrike">
                <a:solidFill>
                  <a:srgbClr val="0070C0"/>
                </a:solidFill>
                <a:latin typeface="Arial"/>
                <a:ea typeface="Arial"/>
                <a:cs typeface="Arial"/>
                <a:sym typeface="Arial"/>
              </a:rPr>
              <a:t>الحزم أم العدوانية؟</a:t>
            </a:r>
            <a:endParaRPr/>
          </a:p>
          <a:p>
            <a:pPr indent="-228600" lvl="0" marL="228600" marR="0" rtl="1" algn="r">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rPr b="0" i="0" lang="iw-IL" sz="2000" u="none" cap="none" strike="noStrike">
                <a:solidFill>
                  <a:schemeClr val="dk1"/>
                </a:solidFill>
                <a:latin typeface="Arial"/>
                <a:ea typeface="Arial"/>
                <a:cs typeface="Arial"/>
                <a:sym typeface="Arial"/>
              </a:rPr>
              <a:t>ما الفرق بين الصراخ على ممثل خدمة الزبائن وبين الدفاع عن الحقوق بالاعتماد على المعرفة القانونية والحجج المنطقية؟</a:t>
            </a:r>
            <a:endParaRPr/>
          </a:p>
        </p:txBody>
      </p:sp>
      <p:sp>
        <p:nvSpPr>
          <p:cNvPr id="166" name="Google Shape;166;p22"/>
          <p:cNvSpPr txBox="1"/>
          <p:nvPr/>
        </p:nvSpPr>
        <p:spPr>
          <a:xfrm>
            <a:off x="4791806" y="1882682"/>
            <a:ext cx="2608385" cy="2818272"/>
          </a:xfrm>
          <a:prstGeom prst="rect">
            <a:avLst/>
          </a:prstGeom>
          <a:solidFill>
            <a:srgbClr val="FFFFCC"/>
          </a:solid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0070C0"/>
              </a:buClr>
              <a:buSzPts val="2800"/>
              <a:buFont typeface="Arial"/>
              <a:buNone/>
            </a:pPr>
            <a:r>
              <a:rPr b="1" i="0" lang="iw-IL" sz="2800" u="none" cap="none" strike="noStrike">
                <a:solidFill>
                  <a:srgbClr val="0070C0"/>
                </a:solidFill>
                <a:latin typeface="Arial"/>
                <a:ea typeface="Arial"/>
                <a:cs typeface="Arial"/>
                <a:sym typeface="Arial"/>
              </a:rPr>
              <a:t>التكافل الاجتماعي</a:t>
            </a:r>
            <a:endParaRPr b="1" i="0" sz="2800" u="none" cap="none" strike="noStrike">
              <a:solidFill>
                <a:srgbClr val="0070C0"/>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rPr b="0" i="0" lang="iw-IL" sz="2000" u="none" cap="none" strike="noStrike">
                <a:solidFill>
                  <a:schemeClr val="dk1"/>
                </a:solidFill>
                <a:latin typeface="Arial"/>
                <a:ea typeface="Arial"/>
                <a:cs typeface="Arial"/>
                <a:sym typeface="Arial"/>
              </a:rPr>
              <a:t>كيف ترتبط حماية الفئات المستضعفة (مثل كبار السن أو المهاجرين الجدد) بقيم التعاطف والعدالة الاجتماعية؟</a:t>
            </a:r>
            <a:endParaRPr/>
          </a:p>
        </p:txBody>
      </p:sp>
      <p:sp>
        <p:nvSpPr>
          <p:cNvPr id="167" name="Google Shape;167;p22"/>
          <p:cNvSpPr txBox="1"/>
          <p:nvPr/>
        </p:nvSpPr>
        <p:spPr>
          <a:xfrm>
            <a:off x="1538652" y="1751992"/>
            <a:ext cx="2608385" cy="2818272"/>
          </a:xfrm>
          <a:prstGeom prst="rect">
            <a:avLst/>
          </a:prstGeom>
          <a:solidFill>
            <a:srgbClr val="D8F2CF"/>
          </a:solidFill>
          <a:ln>
            <a:noFill/>
          </a:ln>
        </p:spPr>
        <p:txBody>
          <a:bodyPr anchorCtr="0" anchor="t" bIns="45700" lIns="91425" spcFirstLastPara="1" rIns="91425" wrap="square" tIns="45700">
            <a:normAutofit/>
          </a:bodyPr>
          <a:lstStyle/>
          <a:p>
            <a:pPr indent="-228600" lvl="0" marL="228600" marR="0" rtl="1" algn="r">
              <a:lnSpc>
                <a:spcPct val="90000"/>
              </a:lnSpc>
              <a:spcBef>
                <a:spcPts val="0"/>
              </a:spcBef>
              <a:spcAft>
                <a:spcPts val="0"/>
              </a:spcAft>
              <a:buClr>
                <a:srgbClr val="0070C0"/>
              </a:buClr>
              <a:buSzPts val="2800"/>
              <a:buFont typeface="Arial"/>
              <a:buNone/>
            </a:pPr>
            <a:r>
              <a:rPr b="1" i="0" lang="iw-IL" sz="2800" u="none" cap="none" strike="noStrike">
                <a:solidFill>
                  <a:srgbClr val="0070C0"/>
                </a:solidFill>
                <a:latin typeface="Arial"/>
                <a:ea typeface="Arial"/>
                <a:cs typeface="Arial"/>
                <a:sym typeface="Arial"/>
              </a:rPr>
              <a:t>المسؤولية المدنية</a:t>
            </a:r>
            <a:endParaRPr b="1" i="0" sz="2800" u="none" cap="none" strike="noStrike">
              <a:solidFill>
                <a:srgbClr val="0070C0"/>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t/>
            </a:r>
            <a:endParaRPr b="1" i="0" sz="2000" u="none" cap="none" strike="noStrike">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000"/>
              <a:buFont typeface="Arial"/>
              <a:buNone/>
            </a:pPr>
            <a:r>
              <a:rPr b="0" i="0" lang="iw-IL" sz="2000" u="none" cap="none" strike="noStrike">
                <a:solidFill>
                  <a:schemeClr val="dk1"/>
                </a:solidFill>
                <a:latin typeface="Arial"/>
                <a:ea typeface="Arial"/>
                <a:cs typeface="Arial"/>
                <a:sym typeface="Arial"/>
              </a:rPr>
              <a:t>هل الإصرار على المطالبة بـ "الحقوق الصغيرة" يفيدنا نحن فقط، أم أنه يخلق ردعًا يساهم في حماية المجتمع بأكمله؟</a:t>
            </a:r>
            <a:endParaRPr/>
          </a:p>
        </p:txBody>
      </p:sp>
      <p:sp>
        <p:nvSpPr>
          <p:cNvPr id="168" name="Google Shape;168;p22"/>
          <p:cNvSpPr txBox="1"/>
          <p:nvPr/>
        </p:nvSpPr>
        <p:spPr>
          <a:xfrm>
            <a:off x="1538652" y="4980051"/>
            <a:ext cx="9114692" cy="1074861"/>
          </a:xfrm>
          <a:prstGeom prst="rect">
            <a:avLst/>
          </a:prstGeom>
          <a:solidFill>
            <a:srgbClr val="D9E5F8"/>
          </a:solidFill>
          <a:ln>
            <a:noFill/>
          </a:ln>
        </p:spPr>
        <p:txBody>
          <a:bodyPr anchorCtr="0" anchor="t" bIns="45700" lIns="91425" spcFirstLastPara="1" rIns="91425" wrap="square" tIns="45700">
            <a:normAutofit fontScale="92500" lnSpcReduction="20000"/>
          </a:bodyPr>
          <a:lstStyle/>
          <a:p>
            <a:pPr indent="-228600" lvl="0" marL="228600" marR="0" rtl="1" algn="r">
              <a:lnSpc>
                <a:spcPct val="90000"/>
              </a:lnSpc>
              <a:spcBef>
                <a:spcPts val="0"/>
              </a:spcBef>
              <a:spcAft>
                <a:spcPts val="0"/>
              </a:spcAft>
              <a:buClr>
                <a:srgbClr val="0070C0"/>
              </a:buClr>
              <a:buSzPct val="100000"/>
              <a:buFont typeface="Arial"/>
              <a:buNone/>
            </a:pPr>
            <a:r>
              <a:rPr b="1" i="0" lang="iw-IL" sz="3000" u="none" cap="none" strike="noStrike">
                <a:solidFill>
                  <a:srgbClr val="0070C0"/>
                </a:solidFill>
                <a:latin typeface="Arial"/>
                <a:ea typeface="Arial"/>
                <a:cs typeface="Arial"/>
                <a:sym typeface="Arial"/>
              </a:rPr>
              <a:t>خلاصة</a:t>
            </a:r>
            <a:endParaRPr b="1" i="0" sz="3000" u="none" cap="none" strike="noStrike">
              <a:solidFill>
                <a:srgbClr val="0070C0"/>
              </a:solidFill>
              <a:latin typeface="Arial"/>
              <a:ea typeface="Arial"/>
              <a:cs typeface="Arial"/>
              <a:sym typeface="Arial"/>
            </a:endParaRPr>
          </a:p>
          <a:p>
            <a:pPr indent="-228600" lvl="0" marL="228600" marR="0" rtl="1" algn="ctr">
              <a:lnSpc>
                <a:spcPct val="90000"/>
              </a:lnSpc>
              <a:spcBef>
                <a:spcPts val="1000"/>
              </a:spcBef>
              <a:spcAft>
                <a:spcPts val="0"/>
              </a:spcAft>
              <a:buClr>
                <a:schemeClr val="dk1"/>
              </a:buClr>
              <a:buSzPct val="100000"/>
              <a:buFont typeface="Arial"/>
              <a:buNone/>
            </a:pPr>
            <a:r>
              <a:rPr b="1" i="0" lang="iw-IL" sz="2000" u="none" cap="none" strike="noStrike">
                <a:solidFill>
                  <a:schemeClr val="dk1"/>
                </a:solidFill>
                <a:latin typeface="Arial"/>
                <a:ea typeface="Arial"/>
                <a:cs typeface="Arial"/>
                <a:sym typeface="Arial"/>
              </a:rPr>
              <a:t>القانون هو الأساس الذي تستند إليه الحقوق، لكن تطبيقه يعتمد على وعينا وشجاعتنا المدنية.</a:t>
            </a:r>
            <a:endParaRPr/>
          </a:p>
          <a:p>
            <a:pPr indent="-228600" lvl="0" marL="228600" marR="0" rtl="1" algn="ctr">
              <a:lnSpc>
                <a:spcPct val="90000"/>
              </a:lnSpc>
              <a:spcBef>
                <a:spcPts val="1000"/>
              </a:spcBef>
              <a:spcAft>
                <a:spcPts val="0"/>
              </a:spcAft>
              <a:buClr>
                <a:schemeClr val="dk1"/>
              </a:buClr>
              <a:buSzPct val="100000"/>
              <a:buFont typeface="Arial"/>
              <a:buNone/>
            </a:pPr>
            <a:r>
              <a:rPr b="1" i="0" lang="iw-IL" sz="2000" u="none" cap="none" strike="noStrike">
                <a:solidFill>
                  <a:schemeClr val="dk1"/>
                </a:solidFill>
                <a:latin typeface="Arial"/>
                <a:ea typeface="Arial"/>
                <a:cs typeface="Arial"/>
                <a:sym typeface="Arial"/>
              </a:rPr>
              <a:t>المستهلك الواعي لا يحمي نفسه فقط، بل يساهم أيضًا في جعل السوق أكثر عدالة وشفافية للجميع.</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Play"/>
              <a:buNone/>
            </a:pPr>
            <a:r>
              <a:rPr lang="iw-IL"/>
              <a:t>תודה! צוות הדרכה חינוך פיננסי</a:t>
            </a:r>
            <a:endParaRPr/>
          </a:p>
        </p:txBody>
      </p:sp>
      <p:pic>
        <p:nvPicPr>
          <p:cNvPr descr="شكرًا لكم!&#10;فريق الإرشاد للتربية المالية.&#10;طاقم الإرشاد – التربية المالية." id="174" name="Google Shape;174;p23"/>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