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/>
  <p:notesSz cx="6858000" cy="9144000"/>
  <p:embeddedFontLst>
    <p:embeddedFont>
      <p:font typeface="Arial Bold" panose="020B0704020202020204" pitchFamily="34" charset="0"/>
      <p:regular r:id="rId28"/>
      <p:bold r:id="rId29"/>
    </p:embeddedFont>
    <p:embeddedFont>
      <p:font typeface="Roboto Bold" panose="020B0604020202020204" charset="0"/>
      <p:regular r:id="rId30"/>
    </p:embeddedFont>
    <p:embeddedFont>
      <p:font typeface="Rubik Bold" panose="020B0604020202020204" charset="-79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3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9.png"/><Relationship Id="rId4" Type="http://schemas.openxmlformats.org/officeDocument/2006/relationships/image" Target="../media/image1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svg"/><Relationship Id="rId7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48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47.svg"/><Relationship Id="rId17" Type="http://schemas.openxmlformats.org/officeDocument/2006/relationships/image" Target="../media/image52.png"/><Relationship Id="rId2" Type="http://schemas.openxmlformats.org/officeDocument/2006/relationships/image" Target="../media/image37.svg"/><Relationship Id="rId16" Type="http://schemas.openxmlformats.org/officeDocument/2006/relationships/image" Target="../media/image5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svg"/><Relationship Id="rId15" Type="http://schemas.openxmlformats.org/officeDocument/2006/relationships/image" Target="../media/image5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svg"/><Relationship Id="rId14" Type="http://schemas.openxmlformats.org/officeDocument/2006/relationships/image" Target="../media/image4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42.sv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48.pn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2.svg"/><Relationship Id="rId4" Type="http://schemas.openxmlformats.org/officeDocument/2006/relationships/image" Target="../media/image4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9.sv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1.png"/><Relationship Id="rId7" Type="http://schemas.openxmlformats.org/officeDocument/2006/relationships/image" Target="../media/image51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44718" y="-4747979"/>
            <a:ext cx="8260577" cy="8229600"/>
          </a:xfrm>
          <a:custGeom>
            <a:avLst/>
            <a:gdLst/>
            <a:ahLst/>
            <a:cxnLst/>
            <a:rect l="l" t="t" r="r" b="b"/>
            <a:pathLst>
              <a:path w="8260577" h="8229600">
                <a:moveTo>
                  <a:pt x="0" y="0"/>
                </a:moveTo>
                <a:lnTo>
                  <a:pt x="8260577" y="0"/>
                </a:lnTo>
                <a:lnTo>
                  <a:pt x="826057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144066" y="665038"/>
            <a:ext cx="15999868" cy="8593262"/>
          </a:xfrm>
          <a:custGeom>
            <a:avLst/>
            <a:gdLst/>
            <a:ahLst/>
            <a:cxnLst/>
            <a:rect l="l" t="t" r="r" b="b"/>
            <a:pathLst>
              <a:path w="15999868" h="8593262">
                <a:moveTo>
                  <a:pt x="15999868" y="8593262"/>
                </a:moveTo>
                <a:lnTo>
                  <a:pt x="0" y="8593262"/>
                </a:lnTo>
                <a:lnTo>
                  <a:pt x="0" y="0"/>
                </a:lnTo>
                <a:lnTo>
                  <a:pt x="15999868" y="0"/>
                </a:lnTo>
                <a:lnTo>
                  <a:pt x="15999868" y="8593262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4052" y="21348"/>
            <a:ext cx="5472684" cy="8229600"/>
          </a:xfrm>
          <a:custGeom>
            <a:avLst/>
            <a:gdLst/>
            <a:ahLst/>
            <a:cxnLst/>
            <a:rect l="l" t="t" r="r" b="b"/>
            <a:pathLst>
              <a:path w="5472684" h="8229600">
                <a:moveTo>
                  <a:pt x="0" y="0"/>
                </a:moveTo>
                <a:lnTo>
                  <a:pt x="5472684" y="0"/>
                </a:lnTo>
                <a:lnTo>
                  <a:pt x="54726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45220" y="0"/>
            <a:ext cx="5472684" cy="8229600"/>
          </a:xfrm>
          <a:custGeom>
            <a:avLst/>
            <a:gdLst/>
            <a:ahLst/>
            <a:cxnLst/>
            <a:rect l="l" t="t" r="r" b="b"/>
            <a:pathLst>
              <a:path w="5472684" h="8229600">
                <a:moveTo>
                  <a:pt x="0" y="0"/>
                </a:moveTo>
                <a:lnTo>
                  <a:pt x="5472684" y="0"/>
                </a:lnTo>
                <a:lnTo>
                  <a:pt x="54726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647905"/>
            <a:ext cx="18288000" cy="2639095"/>
          </a:xfrm>
          <a:custGeom>
            <a:avLst/>
            <a:gdLst/>
            <a:ahLst/>
            <a:cxnLst/>
            <a:rect l="l" t="t" r="r" b="b"/>
            <a:pathLst>
              <a:path w="18288000" h="2639095">
                <a:moveTo>
                  <a:pt x="0" y="0"/>
                </a:moveTo>
                <a:lnTo>
                  <a:pt x="18288000" y="0"/>
                </a:lnTo>
                <a:lnTo>
                  <a:pt x="18288000" y="2639095"/>
                </a:lnTo>
                <a:lnTo>
                  <a:pt x="0" y="26390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7409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 rot="332820">
            <a:off x="2055919" y="2178828"/>
            <a:ext cx="14233246" cy="5341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21840"/>
              </a:lnSpc>
            </a:pPr>
            <a:r>
              <a:rPr lang="he-IL" sz="13000" dirty="0">
                <a:solidFill>
                  <a:srgbClr val="FFFFFF"/>
                </a:solidFill>
                <a:latin typeface="Arial" panose="020B0604020202020204" pitchFamily="34" charset="0"/>
                <a:ea typeface="Gveret Levin"/>
                <a:cs typeface="Arial" panose="020B0604020202020204" pitchFamily="34" charset="0"/>
                <a:sym typeface="Gveret Levin"/>
                <a:rtl/>
              </a:rPr>
              <a:t>מה ידוע לי על </a:t>
            </a:r>
          </a:p>
          <a:p>
            <a:pPr algn="ctr" rtl="1">
              <a:lnSpc>
                <a:spcPts val="21840"/>
              </a:lnSpc>
            </a:pPr>
            <a:r>
              <a:rPr lang="he-IL" sz="13000" dirty="0">
                <a:solidFill>
                  <a:srgbClr val="FFFFFF"/>
                </a:solidFill>
                <a:latin typeface="Arial" panose="020B0604020202020204" pitchFamily="34" charset="0"/>
                <a:ea typeface="Gveret Levin"/>
                <a:cs typeface="Arial" panose="020B0604020202020204" pitchFamily="34" charset="0"/>
                <a:sym typeface="Gveret Levin"/>
                <a:rtl/>
              </a:rPr>
              <a:t>חינוך פיננסי?</a:t>
            </a:r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678642" y="-4467520"/>
            <a:ext cx="8260575" cy="8229600"/>
            <a:chOff x="0" y="0"/>
            <a:chExt cx="11014100" cy="1097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014075" cy="10972800"/>
            </a:xfrm>
            <a:custGeom>
              <a:avLst/>
              <a:gdLst/>
              <a:ahLst/>
              <a:cxnLst/>
              <a:rect l="l" t="t" r="r" b="b"/>
              <a:pathLst>
                <a:path w="11014075" h="10972800">
                  <a:moveTo>
                    <a:pt x="0" y="0"/>
                  </a:moveTo>
                  <a:lnTo>
                    <a:pt x="11014075" y="0"/>
                  </a:lnTo>
                  <a:lnTo>
                    <a:pt x="11014075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0" r="-40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378874" y="-453333"/>
            <a:ext cx="3946579" cy="2964066"/>
            <a:chOff x="0" y="0"/>
            <a:chExt cx="5262105" cy="395208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262118" cy="3952113"/>
            </a:xfrm>
            <a:custGeom>
              <a:avLst/>
              <a:gdLst/>
              <a:ahLst/>
              <a:cxnLst/>
              <a:rect l="l" t="t" r="r" b="b"/>
              <a:pathLst>
                <a:path w="5262118" h="3952113">
                  <a:moveTo>
                    <a:pt x="0" y="0"/>
                  </a:moveTo>
                  <a:lnTo>
                    <a:pt x="5262118" y="0"/>
                  </a:lnTo>
                  <a:lnTo>
                    <a:pt x="5262118" y="3952113"/>
                  </a:lnTo>
                  <a:lnTo>
                    <a:pt x="0" y="3952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23" b="-22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014" y="148180"/>
            <a:ext cx="1736046" cy="1589742"/>
            <a:chOff x="0" y="0"/>
            <a:chExt cx="2314727" cy="211965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4702" cy="2119630"/>
            </a:xfrm>
            <a:custGeom>
              <a:avLst/>
              <a:gdLst/>
              <a:ahLst/>
              <a:cxnLst/>
              <a:rect l="l" t="t" r="r" b="b"/>
              <a:pathLst>
                <a:path w="2314702" h="2119630">
                  <a:moveTo>
                    <a:pt x="0" y="0"/>
                  </a:moveTo>
                  <a:lnTo>
                    <a:pt x="2314702" y="0"/>
                  </a:lnTo>
                  <a:lnTo>
                    <a:pt x="2314702" y="2119630"/>
                  </a:lnTo>
                  <a:lnTo>
                    <a:pt x="0" y="2119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46356" r="-4635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6" name="TextBox 7">
            <a:extLst>
              <a:ext uri="{FF2B5EF4-FFF2-40B4-BE49-F238E27FC236}">
                <a16:creationId xmlns:a16="http://schemas.microsoft.com/office/drawing/2014/main" id="{AD960A8D-A3EC-E7BD-AFE6-24A53B1B3ECD}"/>
              </a:ext>
            </a:extLst>
          </p:cNvPr>
          <p:cNvSpPr txBox="1"/>
          <p:nvPr/>
        </p:nvSpPr>
        <p:spPr>
          <a:xfrm>
            <a:off x="11506200" y="8894638"/>
            <a:ext cx="6156465" cy="878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4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  <a:rtl/>
              </a:rPr>
              <a:t>יפעת ברוש ומאור בלילטי.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243946" y="1745847"/>
            <a:ext cx="4811887" cy="1592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480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 משמעות המושג </a:t>
            </a:r>
          </a:p>
          <a:p>
            <a:pPr algn="ctr" rtl="1">
              <a:lnSpc>
                <a:spcPts val="6480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"המס הוורוד"?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מס ממשלתי המוטל על יבוא מוצרי טיפוח מחו"ל</a:t>
            </a:r>
          </a:p>
          <a:p>
            <a:pPr algn="r" rtl="1">
              <a:lnSpc>
                <a:spcPts val="4703"/>
              </a:lnSpc>
            </a:pPr>
            <a:endParaRPr lang="he-IL" sz="32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מס ממשלתי המוטל על ייצור מוצרי קוסמטיקה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תמחור יקר יותר של מוצרים הממותגים לנשים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תמחור יקר יותר של מוצרים הממותגים לגברים</a:t>
            </a:r>
          </a:p>
        </p:txBody>
      </p:sp>
      <p:sp>
        <p:nvSpPr>
          <p:cNvPr id="15" name="Freeform 15" descr="התשובה ג'."/>
          <p:cNvSpPr/>
          <p:nvPr/>
        </p:nvSpPr>
        <p:spPr>
          <a:xfrm>
            <a:off x="147933" y="6074997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2448" y="2496687"/>
            <a:ext cx="7268547" cy="6415249"/>
            <a:chOff x="0" y="0"/>
            <a:chExt cx="9691395" cy="85536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691370" cy="8553704"/>
            </a:xfrm>
            <a:custGeom>
              <a:avLst/>
              <a:gdLst/>
              <a:ahLst/>
              <a:cxnLst/>
              <a:rect l="l" t="t" r="r" b="b"/>
              <a:pathLst>
                <a:path w="9691370" h="8553704">
                  <a:moveTo>
                    <a:pt x="0" y="0"/>
                  </a:moveTo>
                  <a:lnTo>
                    <a:pt x="9691370" y="0"/>
                  </a:lnTo>
                  <a:lnTo>
                    <a:pt x="9691370" y="8553704"/>
                  </a:lnTo>
                  <a:lnTo>
                    <a:pt x="0" y="85537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31130" r="-30694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60925" y="197031"/>
            <a:ext cx="6500147" cy="3289810"/>
            <a:chOff x="0" y="0"/>
            <a:chExt cx="9620352" cy="48689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587615" y="690324"/>
            <a:ext cx="5846766" cy="2411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480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מהו הפיצוי הקבוע בחוק במקרה שטכנאי מגיע באיחור של מעל שלוש שעות?</a:t>
            </a: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תלוי בגובה הנזק שנגרם וניתן להוכיח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72395" y="1190727"/>
            <a:ext cx="5827854" cy="8686634"/>
            <a:chOff x="0" y="0"/>
            <a:chExt cx="6919201" cy="103133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919214" cy="10313289"/>
            </a:xfrm>
            <a:custGeom>
              <a:avLst/>
              <a:gdLst/>
              <a:ahLst/>
              <a:cxnLst/>
              <a:rect l="l" t="t" r="r" b="b"/>
              <a:pathLst>
                <a:path w="6919214" h="10313289">
                  <a:moveTo>
                    <a:pt x="0" y="0"/>
                  </a:moveTo>
                  <a:lnTo>
                    <a:pt x="6919214" y="0"/>
                  </a:lnTo>
                  <a:lnTo>
                    <a:pt x="6919214" y="10313289"/>
                  </a:lnTo>
                  <a:lnTo>
                    <a:pt x="0" y="10313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פיצוי בסך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 ללא הוכחה של נזק</a:t>
            </a: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זיכוי בסך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600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 לרכישת מוצרים בחברה</a:t>
            </a: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פיצוי בסך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600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 ללא חובת הוכחת נזק</a:t>
            </a:r>
          </a:p>
        </p:txBody>
      </p:sp>
      <p:sp>
        <p:nvSpPr>
          <p:cNvPr id="19" name="Freeform 19" descr="התשובה ד"/>
          <p:cNvSpPr/>
          <p:nvPr/>
        </p:nvSpPr>
        <p:spPr>
          <a:xfrm>
            <a:off x="-19" y="7461895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998244" y="1563998"/>
            <a:ext cx="5482590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כמה ליטרים של מים נדרשים בממוצע ליצור זוג מכנסי ג'ינס?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כ-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ליטרים של מים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כ-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1,000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ליטרים של מים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כ-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10,000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ליטרים של מים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כ-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50,000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ליטרים של מים</a:t>
            </a:r>
          </a:p>
        </p:txBody>
      </p:sp>
      <p:sp>
        <p:nvSpPr>
          <p:cNvPr id="15" name="Freeform 15" descr="התשובה ג'."/>
          <p:cNvSpPr/>
          <p:nvPr/>
        </p:nvSpPr>
        <p:spPr>
          <a:xfrm>
            <a:off x="369684" y="618084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09427" y="4795904"/>
            <a:ext cx="4284640" cy="4728953"/>
            <a:chOff x="0" y="0"/>
            <a:chExt cx="5712854" cy="630527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712841" cy="6305296"/>
            </a:xfrm>
            <a:custGeom>
              <a:avLst/>
              <a:gdLst/>
              <a:ahLst/>
              <a:cxnLst/>
              <a:rect l="l" t="t" r="r" b="b"/>
              <a:pathLst>
                <a:path w="5712841" h="6305296">
                  <a:moveTo>
                    <a:pt x="0" y="0"/>
                  </a:moveTo>
                  <a:lnTo>
                    <a:pt x="5712841" y="0"/>
                  </a:lnTo>
                  <a:lnTo>
                    <a:pt x="5712841" y="6305296"/>
                  </a:lnTo>
                  <a:lnTo>
                    <a:pt x="0" y="6305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5840" r="-5" b="-26509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44000" y="418794"/>
            <a:ext cx="7279047" cy="3741529"/>
            <a:chOff x="0" y="0"/>
            <a:chExt cx="9620352" cy="48689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144000" y="848233"/>
            <a:ext cx="7360924" cy="28441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200" dirty="0"/>
              <a:t>שקלתם לרכוש חולצה ב300 ש”ח. באילו מהמצבים הבאים צפויה להתעורר ההתלבטות הארוכה ביותר לפני ביצוע הרכישה? </a:t>
            </a:r>
            <a:endParaRPr lang="he-IL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9696" y="3181845"/>
            <a:ext cx="8522446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/>
              <a:t>א. ברכישה במזומן בגלל “כאב התשלום”</a:t>
            </a: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/>
              <a:t>ב. ברכישה בכרטיס אשראי</a:t>
            </a: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/>
              <a:t>ג. ברכישה באמצעות אפליקציות תשלומים</a:t>
            </a: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/>
              <a:t>ד. אין הבדל באמצעי התשלום</a:t>
            </a: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8" name="Freeform 18" descr="התשובה א"/>
          <p:cNvSpPr/>
          <p:nvPr/>
        </p:nvSpPr>
        <p:spPr>
          <a:xfrm>
            <a:off x="369684" y="2575493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768019" y="3181845"/>
            <a:ext cx="6519981" cy="7184946"/>
            <a:chOff x="0" y="0"/>
            <a:chExt cx="6918401" cy="762400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918452" cy="7623937"/>
            </a:xfrm>
            <a:custGeom>
              <a:avLst/>
              <a:gdLst/>
              <a:ahLst/>
              <a:cxnLst/>
              <a:rect l="l" t="t" r="r" b="b"/>
              <a:pathLst>
                <a:path w="6918452" h="7623937">
                  <a:moveTo>
                    <a:pt x="0" y="0"/>
                  </a:moveTo>
                  <a:lnTo>
                    <a:pt x="6918452" y="0"/>
                  </a:lnTo>
                  <a:lnTo>
                    <a:pt x="6918452" y="7623937"/>
                  </a:lnTo>
                  <a:lnTo>
                    <a:pt x="0" y="7623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32440" r="-3" b="-3016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52346" y="568300"/>
            <a:ext cx="7754722" cy="3731371"/>
            <a:chOff x="0" y="0"/>
            <a:chExt cx="10339629" cy="49751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9578" cy="4975225"/>
            </a:xfrm>
            <a:custGeom>
              <a:avLst/>
              <a:gdLst/>
              <a:ahLst/>
              <a:cxnLst/>
              <a:rect l="l" t="t" r="r" b="b"/>
              <a:pathLst>
                <a:path w="10339578" h="4975225">
                  <a:moveTo>
                    <a:pt x="0" y="0"/>
                  </a:moveTo>
                  <a:lnTo>
                    <a:pt x="10339578" y="0"/>
                  </a:lnTo>
                  <a:lnTo>
                    <a:pt x="10339578" y="4975225"/>
                  </a:lnTo>
                  <a:lnTo>
                    <a:pt x="0" y="4975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38" b="-2736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051904" y="1090822"/>
            <a:ext cx="7555201" cy="2901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כיצד נוהג הבנק במקרה של סתירה בין הסכום הרשום במילים לבין הסכום הרשום במספרים על גבי צ'ק?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הבנק יבטל את הצ'ק מיד בשל הטעות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7" name="TextBox 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הבנק יפצל את התשלום ויעביר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150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הבנק יכבד את הצ'ק לפי הסכום במילים</a:t>
            </a: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הבנק יכבד את הצ'ק לפי הסכום במספרים</a:t>
            </a:r>
          </a:p>
        </p:txBody>
      </p:sp>
      <p:sp>
        <p:nvSpPr>
          <p:cNvPr id="18" name="Freeform 18" descr="התשובה ג"/>
          <p:cNvSpPr/>
          <p:nvPr/>
        </p:nvSpPr>
        <p:spPr>
          <a:xfrm>
            <a:off x="369684" y="618084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58903" y="4795904"/>
            <a:ext cx="5741194" cy="4087454"/>
            <a:chOff x="0" y="0"/>
            <a:chExt cx="7654925" cy="544993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54925" cy="5449951"/>
            </a:xfrm>
            <a:custGeom>
              <a:avLst/>
              <a:gdLst/>
              <a:ahLst/>
              <a:cxnLst/>
              <a:rect l="l" t="t" r="r" b="b"/>
              <a:pathLst>
                <a:path w="7654925" h="5449951">
                  <a:moveTo>
                    <a:pt x="0" y="0"/>
                  </a:moveTo>
                  <a:lnTo>
                    <a:pt x="7654925" y="0"/>
                  </a:lnTo>
                  <a:lnTo>
                    <a:pt x="7654925" y="5449951"/>
                  </a:lnTo>
                  <a:lnTo>
                    <a:pt x="0" y="5449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76799" b="-74870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7476" y="672231"/>
            <a:ext cx="6648781" cy="3365036"/>
            <a:chOff x="0" y="0"/>
            <a:chExt cx="9620352" cy="486898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289130" y="999320"/>
            <a:ext cx="6805472" cy="285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הפקדת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1,000</a:t>
            </a: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 ש"ח היום. כמה כסף יעמוד לרשותך בתום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 שנים אם הריבית השנתית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4%</a:t>
            </a:r>
            <a:r>
              <a:rPr lang="ar-EG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?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9696" y="3181845"/>
            <a:ext cx="8522446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א. 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2,216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ב. 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1,400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ג. 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1,250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ד. 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1,216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ש"ח</a:t>
            </a:r>
          </a:p>
        </p:txBody>
      </p:sp>
      <p:sp>
        <p:nvSpPr>
          <p:cNvPr id="15" name="Freeform 15" descr="התשובה 1,216 שקלים"/>
          <p:cNvSpPr/>
          <p:nvPr/>
        </p:nvSpPr>
        <p:spPr>
          <a:xfrm>
            <a:off x="369684" y="7788450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50264" y="3477805"/>
            <a:ext cx="5840974" cy="6219485"/>
            <a:chOff x="0" y="0"/>
            <a:chExt cx="5759247" cy="613246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759196" cy="6132449"/>
            </a:xfrm>
            <a:custGeom>
              <a:avLst/>
              <a:gdLst/>
              <a:ahLst/>
              <a:cxnLst/>
              <a:rect l="l" t="t" r="r" b="b"/>
              <a:pathLst>
                <a:path w="5759196" h="6132449">
                  <a:moveTo>
                    <a:pt x="0" y="0"/>
                  </a:moveTo>
                  <a:lnTo>
                    <a:pt x="5759196" y="0"/>
                  </a:lnTo>
                  <a:lnTo>
                    <a:pt x="5759196" y="6132449"/>
                  </a:lnTo>
                  <a:lnTo>
                    <a:pt x="0" y="6132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0940" b="-47333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60100" y="779417"/>
            <a:ext cx="7340034" cy="3714888"/>
            <a:chOff x="0" y="0"/>
            <a:chExt cx="9620352" cy="4868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260100" y="1182233"/>
            <a:ext cx="7234252" cy="2690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344"/>
              </a:lnSpc>
            </a:pPr>
            <a:r>
              <a:rPr lang="he-IL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חבר קרוב שולח הודעה בוואטסאפ עם בקשה דחופה לכסף והודעה קולית מלחיצה. מהי הפעולה הנכונה והבטוחה ביותר? 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9696" y="3181845"/>
            <a:ext cx="8522446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להעביר את הכסף ולדווח למשטרה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להתקשר אליו מיד בשיחה רגילה 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לבקש ממנו לשלוח תמונה נוספת 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להתעלם מההודעה ולחסום את המספר </a:t>
            </a:r>
          </a:p>
        </p:txBody>
      </p:sp>
      <p:grpSp>
        <p:nvGrpSpPr>
          <p:cNvPr id="14" name="Group 14" descr="התשובה ב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89537" y="4350601"/>
            <a:ext cx="1918468" cy="1630699"/>
            <a:chOff x="0" y="0"/>
            <a:chExt cx="2557958" cy="21742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57907" cy="2174240"/>
            </a:xfrm>
            <a:custGeom>
              <a:avLst/>
              <a:gdLst/>
              <a:ahLst/>
              <a:cxnLst/>
              <a:rect l="l" t="t" r="r" b="b"/>
              <a:pathLst>
                <a:path w="2557907" h="2174240">
                  <a:moveTo>
                    <a:pt x="0" y="0"/>
                  </a:moveTo>
                  <a:lnTo>
                    <a:pt x="2557907" y="0"/>
                  </a:lnTo>
                  <a:lnTo>
                    <a:pt x="2557907" y="2174240"/>
                  </a:lnTo>
                  <a:lnTo>
                    <a:pt x="0" y="2174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" r="-25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20152" y="4494305"/>
            <a:ext cx="5088884" cy="5003806"/>
            <a:chOff x="0" y="0"/>
            <a:chExt cx="6785178" cy="667174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785229" cy="6671691"/>
            </a:xfrm>
            <a:custGeom>
              <a:avLst/>
              <a:gdLst/>
              <a:ahLst/>
              <a:cxnLst/>
              <a:rect l="l" t="t" r="r" b="b"/>
              <a:pathLst>
                <a:path w="6785229" h="6671691">
                  <a:moveTo>
                    <a:pt x="0" y="0"/>
                  </a:moveTo>
                  <a:lnTo>
                    <a:pt x="6785229" y="0"/>
                  </a:lnTo>
                  <a:lnTo>
                    <a:pt x="6785229" y="6671691"/>
                  </a:lnTo>
                  <a:lnTo>
                    <a:pt x="0" y="6671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3769" r="-3372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7300141" cy="3694698"/>
            <a:chOff x="0" y="0"/>
            <a:chExt cx="9620352" cy="48689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857688" y="1475227"/>
            <a:ext cx="6889215" cy="285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הורדת אפליקציית משחק שמבקשת גישה לאנשי הקשר, למיקום ולמיקרופון. מהו הצעד החכם ביותר לעשות? 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93355" y="4492855"/>
            <a:ext cx="5297580" cy="5297580"/>
          </a:xfrm>
          <a:custGeom>
            <a:avLst/>
            <a:gdLst/>
            <a:ahLst/>
            <a:cxnLst/>
            <a:rect l="l" t="t" r="r" b="b"/>
            <a:pathLst>
              <a:path w="5297580" h="5297580">
                <a:moveTo>
                  <a:pt x="0" y="0"/>
                </a:moveTo>
                <a:lnTo>
                  <a:pt x="5297580" y="0"/>
                </a:lnTo>
                <a:lnTo>
                  <a:pt x="5297580" y="5297580"/>
                </a:lnTo>
                <a:lnTo>
                  <a:pt x="0" y="52975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לאשר הכל כי זו אפליקציה מוכרת. 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0" y="4837300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לסרב להכול באופן גורף ומוחלט.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לאשר רק הרשאות שהכרחיות למשחק.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ד. לאשר רק גישה למיקום הגיאוגרפי. </a:t>
            </a:r>
          </a:p>
        </p:txBody>
      </p:sp>
      <p:sp>
        <p:nvSpPr>
          <p:cNvPr id="12" name="Freeform 12" descr="התשובה ג"/>
          <p:cNvSpPr/>
          <p:nvPr/>
        </p:nvSpPr>
        <p:spPr>
          <a:xfrm>
            <a:off x="754580" y="618084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59695" y="4373690"/>
            <a:ext cx="6587271" cy="5322920"/>
            <a:chOff x="0" y="0"/>
            <a:chExt cx="7583665" cy="61280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583678" cy="6128131"/>
            </a:xfrm>
            <a:custGeom>
              <a:avLst/>
              <a:gdLst/>
              <a:ahLst/>
              <a:cxnLst/>
              <a:rect l="l" t="t" r="r" b="b"/>
              <a:pathLst>
                <a:path w="7583678" h="6128131">
                  <a:moveTo>
                    <a:pt x="0" y="0"/>
                  </a:moveTo>
                  <a:lnTo>
                    <a:pt x="7583678" y="0"/>
                  </a:lnTo>
                  <a:lnTo>
                    <a:pt x="7583678" y="6128131"/>
                  </a:lnTo>
                  <a:lnTo>
                    <a:pt x="0" y="6128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210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7300141" cy="3694698"/>
            <a:chOff x="0" y="0"/>
            <a:chExt cx="9620352" cy="48689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31510" y="1835077"/>
            <a:ext cx="7043642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מהי הדרך האפקטיבית ביותר למנוע קניות מהירות שנובעות מאימפולסיביות? 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55949"/>
            <a:ext cx="9489881" cy="3717741"/>
          </a:xfrm>
          <a:custGeom>
            <a:avLst/>
            <a:gdLst/>
            <a:ahLst/>
            <a:cxnLst/>
            <a:rect l="l" t="t" r="r" b="b"/>
            <a:pathLst>
              <a:path w="9489881" h="3717741">
                <a:moveTo>
                  <a:pt x="0" y="0"/>
                </a:moveTo>
                <a:lnTo>
                  <a:pt x="9489882" y="0"/>
                </a:lnTo>
                <a:lnTo>
                  <a:pt x="9489882" y="3717741"/>
                </a:lnTo>
                <a:lnTo>
                  <a:pt x="0" y="37177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1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37350" y="3059954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לצלם את המוצר ולבקש חוות דעת מחברים.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לבדוק הנחות ומבצעים לחברי מועדון. </a:t>
            </a: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74953" y="6435423"/>
            <a:ext cx="8016754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להמתין 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 שעות לבדיקת צורך אמיתי.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לשלם במזומן במקום באשראי.</a:t>
            </a:r>
          </a:p>
        </p:txBody>
      </p:sp>
      <p:sp>
        <p:nvSpPr>
          <p:cNvPr id="18" name="Freeform 18" descr="התשובה ג"/>
          <p:cNvSpPr/>
          <p:nvPr/>
        </p:nvSpPr>
        <p:spPr>
          <a:xfrm>
            <a:off x="754580" y="618084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89817" y="4502128"/>
            <a:ext cx="8584759" cy="4686394"/>
            <a:chOff x="0" y="0"/>
            <a:chExt cx="9101709" cy="49685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101709" cy="4968621"/>
            </a:xfrm>
            <a:custGeom>
              <a:avLst/>
              <a:gdLst/>
              <a:ahLst/>
              <a:cxnLst/>
              <a:rect l="l" t="t" r="r" b="b"/>
              <a:pathLst>
                <a:path w="9101709" h="4968621">
                  <a:moveTo>
                    <a:pt x="0" y="0"/>
                  </a:moveTo>
                  <a:lnTo>
                    <a:pt x="9101709" y="0"/>
                  </a:lnTo>
                  <a:lnTo>
                    <a:pt x="9101709" y="4968621"/>
                  </a:lnTo>
                  <a:lnTo>
                    <a:pt x="0" y="4968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7300141" cy="3694698"/>
            <a:chOff x="0" y="0"/>
            <a:chExt cx="9620352" cy="48689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986979" y="1645390"/>
            <a:ext cx="6732704" cy="285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קיבלתם הצעה לחיסכון בריבית </a:t>
            </a: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. מה תעדיפו- ריבית פשוטה </a:t>
            </a:r>
          </a:p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או ריבית דריבית?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39696" y="3181845"/>
            <a:ext cx="8522446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ריבית דריבית.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ריבית פשוטה.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שתיהן זהות, מדובר רק במינוח שונה.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לא ניתן לדעת.</a:t>
            </a:r>
          </a:p>
        </p:txBody>
      </p:sp>
      <p:sp>
        <p:nvSpPr>
          <p:cNvPr id="20" name="Freeform 20" descr="התשובה: ריבית דריבית."/>
          <p:cNvSpPr/>
          <p:nvPr/>
        </p:nvSpPr>
        <p:spPr>
          <a:xfrm>
            <a:off x="369684" y="2575493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47703" y="3188294"/>
            <a:ext cx="8269405" cy="6899529"/>
            <a:chOff x="5825883" y="0"/>
            <a:chExt cx="11025873" cy="9199372"/>
          </a:xfrm>
        </p:grpSpPr>
        <p:sp>
          <p:nvSpPr>
            <p:cNvPr id="4" name="Freeform 4"/>
            <p:cNvSpPr/>
            <p:nvPr/>
          </p:nvSpPr>
          <p:spPr>
            <a:xfrm>
              <a:off x="5825883" y="0"/>
              <a:ext cx="11025873" cy="9199372"/>
            </a:xfrm>
            <a:custGeom>
              <a:avLst/>
              <a:gdLst/>
              <a:ahLst/>
              <a:cxnLst/>
              <a:rect l="l" t="t" r="r" b="b"/>
              <a:pathLst>
                <a:path w="16851757" h="9199372">
                  <a:moveTo>
                    <a:pt x="0" y="0"/>
                  </a:moveTo>
                  <a:lnTo>
                    <a:pt x="16851757" y="0"/>
                  </a:lnTo>
                  <a:lnTo>
                    <a:pt x="16851757" y="9199372"/>
                  </a:lnTo>
                  <a:lnTo>
                    <a:pt x="0" y="9199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28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9799" y="943788"/>
            <a:ext cx="5893258" cy="2982656"/>
            <a:chOff x="0" y="0"/>
            <a:chExt cx="9620352" cy="48689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157756" y="1462764"/>
            <a:ext cx="4617345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האם מותר לעבוד תמורת טיפים בלבד?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06713" y="3181845"/>
            <a:ext cx="7855506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כן, רק אם הסכום מגיע לשכר מינימום.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7952" y="4789446"/>
            <a:ext cx="8914267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אסור לעבוד תמורת טיפים, כיוון שהם של המעסיק.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כן, אם זה סוכם בחוזה העסקה.</a:t>
            </a:r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לא, הטיפים הם רק תוספת לשכר המינימום.</a:t>
            </a:r>
          </a:p>
        </p:txBody>
      </p:sp>
      <p:sp>
        <p:nvSpPr>
          <p:cNvPr id="23" name="Freeform 23" descr="התשובה היא א'"/>
          <p:cNvSpPr/>
          <p:nvPr/>
        </p:nvSpPr>
        <p:spPr>
          <a:xfrm>
            <a:off x="687286" y="2616117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7300141" cy="3694698"/>
            <a:chOff x="0" y="0"/>
            <a:chExt cx="9620352" cy="486898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615807" y="1835077"/>
            <a:ext cx="7262140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 קורה לערך הכסף בזמן אינפלציה, </a:t>
            </a:r>
          </a:p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וכיצד מומלץ לפעול כדי לשמור על ערכו?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0898" y="3102054"/>
            <a:ext cx="9116578" cy="1271626"/>
          </a:xfrm>
          <a:custGeom>
            <a:avLst/>
            <a:gdLst/>
            <a:ahLst/>
            <a:cxnLst/>
            <a:rect l="l" t="t" r="r" b="b"/>
            <a:pathLst>
              <a:path w="9116578" h="1271626">
                <a:moveTo>
                  <a:pt x="0" y="0"/>
                </a:moveTo>
                <a:lnTo>
                  <a:pt x="9116578" y="0"/>
                </a:lnTo>
                <a:lnTo>
                  <a:pt x="9116578" y="1271626"/>
                </a:lnTo>
                <a:lnTo>
                  <a:pt x="0" y="12716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9060409" cy="1271626"/>
          </a:xfrm>
          <a:custGeom>
            <a:avLst/>
            <a:gdLst/>
            <a:ahLst/>
            <a:cxnLst/>
            <a:rect l="l" t="t" r="r" b="b"/>
            <a:pathLst>
              <a:path w="9060409" h="1271626">
                <a:moveTo>
                  <a:pt x="0" y="0"/>
                </a:moveTo>
                <a:lnTo>
                  <a:pt x="9060409" y="0"/>
                </a:lnTo>
                <a:lnTo>
                  <a:pt x="9060409" y="1271626"/>
                </a:lnTo>
                <a:lnTo>
                  <a:pt x="0" y="12716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1604" y="3313300"/>
            <a:ext cx="8692201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ערכו עולה, ולכן מומלץ להשאיר אותו בעו"ש.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2977" y="4789446"/>
            <a:ext cx="8459242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כוח הקנייה שלו אינו משתנה בתקופת אינפלציה.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9780" y="6400390"/>
            <a:ext cx="8692439" cy="1347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כוח הקנייה שלו נשחק, ולכן מומלץ להשקיע אותו </a:t>
            </a:r>
          </a:p>
          <a:p>
            <a:pPr algn="r" rtl="1">
              <a:lnSpc>
                <a:spcPts val="4703"/>
              </a:lnSpc>
            </a:pPr>
            <a:endParaRPr lang="he-IL" sz="32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-25745" y="8167243"/>
            <a:ext cx="9116397" cy="585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4967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מומלץ למשוך את כל הכסף למזומן ולהחזיקו בבית.</a:t>
            </a:r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51549" y="4408784"/>
            <a:ext cx="7003564" cy="3816944"/>
            <a:chOff x="0" y="0"/>
            <a:chExt cx="8276692" cy="451079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276717" cy="4510786"/>
            </a:xfrm>
            <a:custGeom>
              <a:avLst/>
              <a:gdLst/>
              <a:ahLst/>
              <a:cxnLst/>
              <a:rect l="l" t="t" r="r" b="b"/>
              <a:pathLst>
                <a:path w="8276717" h="4510786">
                  <a:moveTo>
                    <a:pt x="0" y="0"/>
                  </a:moveTo>
                  <a:lnTo>
                    <a:pt x="8276717" y="0"/>
                  </a:lnTo>
                  <a:lnTo>
                    <a:pt x="8276717" y="4510786"/>
                  </a:lnTo>
                  <a:lnTo>
                    <a:pt x="0" y="45107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5" name="Freeform 15" descr="התשובה ג'"/>
          <p:cNvSpPr/>
          <p:nvPr/>
        </p:nvSpPr>
        <p:spPr>
          <a:xfrm>
            <a:off x="-136103" y="5797114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" r="-25" b="-1"/>
            </a:stretch>
          </a:blipFill>
        </p:spPr>
        <p:txBody>
          <a:bodyPr/>
          <a:lstStyle/>
          <a:p>
            <a:endParaRPr lang="he-IL" sz="3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57200" y="99006"/>
            <a:ext cx="18141305" cy="10204485"/>
            <a:chOff x="0" y="0"/>
            <a:chExt cx="24188407" cy="136059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188420" cy="13606018"/>
            </a:xfrm>
            <a:custGeom>
              <a:avLst/>
              <a:gdLst/>
              <a:ahLst/>
              <a:cxnLst/>
              <a:rect l="l" t="t" r="r" b="b"/>
              <a:pathLst>
                <a:path w="24188420" h="13606018">
                  <a:moveTo>
                    <a:pt x="0" y="0"/>
                  </a:moveTo>
                  <a:lnTo>
                    <a:pt x="24188420" y="0"/>
                  </a:lnTo>
                  <a:lnTo>
                    <a:pt x="24188420" y="13606018"/>
                  </a:lnTo>
                  <a:lnTo>
                    <a:pt x="0" y="13606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807996" y="-117329"/>
            <a:ext cx="8195396" cy="160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3824"/>
              </a:lnSpc>
            </a:pPr>
            <a:r>
              <a:rPr lang="he-IL" sz="64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  <a:rtl/>
              </a:rPr>
              <a:t>אז מהו חינוך פיננסי?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82621" y="2585028"/>
            <a:ext cx="15829350" cy="5079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27"/>
              </a:lnSpc>
            </a:pP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"היכולת </a:t>
            </a:r>
            <a:r>
              <a:rPr lang="he-IL" sz="55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  <a:rtl/>
              </a:rPr>
              <a:t>להבין</a:t>
            </a: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 נושאים פיננסים,</a:t>
            </a:r>
          </a:p>
          <a:p>
            <a:pPr algn="ctr" rtl="1">
              <a:lnSpc>
                <a:spcPts val="7727"/>
              </a:lnSpc>
            </a:pPr>
            <a:r>
              <a:rPr lang="he-IL" sz="55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  <a:rtl/>
              </a:rPr>
              <a:t>להתנהל</a:t>
            </a: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 נכון מבחינה כלכלית ולהחזיק בגישה</a:t>
            </a:r>
          </a:p>
          <a:p>
            <a:pPr algn="ctr" rtl="1">
              <a:lnSpc>
                <a:spcPts val="7727"/>
              </a:lnSpc>
            </a:pP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המאפשרת </a:t>
            </a:r>
            <a:r>
              <a:rPr lang="he-IL" sz="55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  <a:rtl/>
              </a:rPr>
              <a:t>קבלת החלטות נבונות</a:t>
            </a:r>
            <a:r>
              <a:rPr lang="ar-EG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,</a:t>
            </a:r>
          </a:p>
          <a:p>
            <a:pPr algn="ctr" rtl="1">
              <a:lnSpc>
                <a:spcPts val="7727"/>
              </a:lnSpc>
            </a:pP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חיסכון יעיל </a:t>
            </a:r>
            <a:r>
              <a:rPr lang="he-IL" sz="55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  <a:rtl/>
              </a:rPr>
              <a:t>והתמודדות</a:t>
            </a:r>
            <a:r>
              <a:rPr lang="he-IL" sz="55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 עם זעזועים כלכליים."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11569560" y="4220870"/>
            <a:ext cx="1703918" cy="0"/>
          </a:xfrm>
          <a:prstGeom prst="line">
            <a:avLst/>
          </a:prstGeom>
          <a:ln w="28575" cap="rnd">
            <a:solidFill>
              <a:srgbClr val="D420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7" name="AutoShap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400">
            <a:off x="8269376" y="4220870"/>
            <a:ext cx="1703880" cy="0"/>
          </a:xfrm>
          <a:prstGeom prst="line">
            <a:avLst/>
          </a:prstGeom>
          <a:ln w="28575" cap="rnd">
            <a:solidFill>
              <a:srgbClr val="711E9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5161078" y="804532"/>
            <a:ext cx="11094596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/>
            <a:r>
              <a:rPr lang="he-IL" sz="6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 נלמד בחינוך פיננסי? </a:t>
            </a:r>
          </a:p>
          <a:p>
            <a:pPr algn="r" rtl="1"/>
            <a:r>
              <a:rPr lang="he-IL" sz="4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קוד מקצוע 982</a:t>
            </a:r>
          </a:p>
        </p:txBody>
      </p:sp>
      <p:sp>
        <p:nvSpPr>
          <p:cNvPr id="44" name="AutoShape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7600" flipV="1">
            <a:off x="4715786" y="3322486"/>
            <a:ext cx="11835474" cy="173641"/>
          </a:xfrm>
          <a:prstGeom prst="line">
            <a:avLst/>
          </a:prstGeom>
          <a:ln w="38100" cap="rnd">
            <a:solidFill>
              <a:srgbClr val="000000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9" name="Freeform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50309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5" name="Freeform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49884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1" name="Freeform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2634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7" name="Freeform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50097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4" y="0"/>
                </a:lnTo>
                <a:lnTo>
                  <a:pt x="742854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0" name="TextBox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543676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א</a:t>
            </a:r>
          </a:p>
        </p:txBody>
      </p:sp>
      <p:sp>
        <p:nvSpPr>
          <p:cNvPr id="48" name="TextBox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243464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ב</a:t>
            </a:r>
          </a:p>
        </p:txBody>
      </p:sp>
      <p:sp>
        <p:nvSpPr>
          <p:cNvPr id="46" name="TextBox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943251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ג</a:t>
            </a:r>
          </a:p>
        </p:txBody>
      </p:sp>
      <p:sp>
        <p:nvSpPr>
          <p:cNvPr id="52" name="TextBox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46001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ד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284147" y="7918618"/>
            <a:ext cx="3131715" cy="1757677"/>
            <a:chOff x="0" y="0"/>
            <a:chExt cx="4175620" cy="23435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62154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25997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50891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Auto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14869773" y="4220870"/>
            <a:ext cx="1703918" cy="0"/>
          </a:xfrm>
          <a:prstGeom prst="line">
            <a:avLst/>
          </a:prstGeom>
          <a:ln w="28575" cap="rnd">
            <a:solidFill>
              <a:srgbClr val="008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82578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850380" y="4515669"/>
            <a:ext cx="1958235" cy="1434408"/>
            <a:chOff x="0" y="0"/>
            <a:chExt cx="2610980" cy="19125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10993" cy="1912493"/>
            </a:xfrm>
            <a:custGeom>
              <a:avLst/>
              <a:gdLst/>
              <a:ahLst/>
              <a:cxnLst/>
              <a:rect l="l" t="t" r="r" b="b"/>
              <a:pathLst>
                <a:path w="2610993" h="1912493">
                  <a:moveTo>
                    <a:pt x="0" y="0"/>
                  </a:moveTo>
                  <a:lnTo>
                    <a:pt x="2610993" y="0"/>
                  </a:lnTo>
                  <a:lnTo>
                    <a:pt x="2610993" y="1912493"/>
                  </a:lnTo>
                  <a:lnTo>
                    <a:pt x="0" y="1912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9" b="-13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681140" y="6027887"/>
            <a:ext cx="2296716" cy="236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צרכנות מודעת</a:t>
            </a:r>
          </a:p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וקבלת החלטות</a:t>
            </a:r>
          </a:p>
        </p:txBody>
      </p: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33443" y="7918618"/>
            <a:ext cx="3131715" cy="1757677"/>
            <a:chOff x="0" y="0"/>
            <a:chExt cx="4175620" cy="234356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760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06664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17926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5" y="0"/>
                </a:lnTo>
                <a:lnTo>
                  <a:pt x="943395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38350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094463" y="6027887"/>
            <a:ext cx="2800941" cy="124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עולם הכסף והבקאות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15549" y="4608995"/>
            <a:ext cx="903313" cy="1069010"/>
            <a:chOff x="0" y="0"/>
            <a:chExt cx="1204417" cy="142534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04468" cy="1425321"/>
            </a:xfrm>
            <a:custGeom>
              <a:avLst/>
              <a:gdLst/>
              <a:ahLst/>
              <a:cxnLst/>
              <a:rect l="l" t="t" r="r" b="b"/>
              <a:pathLst>
                <a:path w="1204468" h="1425321">
                  <a:moveTo>
                    <a:pt x="0" y="0"/>
                  </a:moveTo>
                  <a:lnTo>
                    <a:pt x="1204468" y="0"/>
                  </a:lnTo>
                  <a:lnTo>
                    <a:pt x="1204468" y="1425321"/>
                  </a:lnTo>
                  <a:lnTo>
                    <a:pt x="0" y="14253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82729" y="7918618"/>
            <a:ext cx="3131715" cy="1757677"/>
            <a:chOff x="0" y="0"/>
            <a:chExt cx="4175620" cy="234356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7542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5" name="Freeform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62436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3708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5" y="0"/>
                </a:lnTo>
                <a:lnTo>
                  <a:pt x="943395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94123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043129" y="5988082"/>
            <a:ext cx="2215163" cy="1807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שוק העבודה בעולם משתנה</a:t>
            </a:r>
          </a:p>
        </p:txBody>
      </p:sp>
      <p:sp>
        <p:nvSpPr>
          <p:cNvPr id="31" name="Auto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715340">
            <a:off x="8667655" y="5144491"/>
            <a:ext cx="415957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21351" y="4537767"/>
            <a:ext cx="1100677" cy="1407905"/>
            <a:chOff x="0" y="0"/>
            <a:chExt cx="1624178" cy="192429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624203" cy="1924304"/>
            </a:xfrm>
            <a:custGeom>
              <a:avLst/>
              <a:gdLst/>
              <a:ahLst/>
              <a:cxnLst/>
              <a:rect l="l" t="t" r="r" b="b"/>
              <a:pathLst>
                <a:path w="1624203" h="1924304">
                  <a:moveTo>
                    <a:pt x="0" y="0"/>
                  </a:moveTo>
                  <a:lnTo>
                    <a:pt x="1624203" y="0"/>
                  </a:lnTo>
                  <a:lnTo>
                    <a:pt x="162420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t="-28426" r="1" b="-28426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32024" y="7918618"/>
            <a:ext cx="3131715" cy="1757677"/>
            <a:chOff x="0" y="0"/>
            <a:chExt cx="4175620" cy="234356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6267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1" y="0"/>
                </a:lnTo>
                <a:lnTo>
                  <a:pt x="3207011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7" name="Freeform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1171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2434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52858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0" name="AutoShape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4972107" y="4220870"/>
            <a:ext cx="1703918" cy="0"/>
          </a:xfrm>
          <a:prstGeom prst="line">
            <a:avLst/>
          </a:prstGeom>
          <a:ln w="28575" cap="rnd">
            <a:solidFill>
              <a:srgbClr val="FD7C1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4576382" y="6027887"/>
            <a:ext cx="2179291" cy="236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חסכון והשקעות- בין סיכוי לסיכון</a:t>
            </a:r>
          </a:p>
        </p:txBody>
      </p:sp>
      <p:grpSp>
        <p:nvGrpSpPr>
          <p:cNvPr id="42" name="Group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15669" y="4554064"/>
            <a:ext cx="1881730" cy="1122197"/>
            <a:chOff x="0" y="0"/>
            <a:chExt cx="2508974" cy="149626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509012" cy="1496314"/>
            </a:xfrm>
            <a:custGeom>
              <a:avLst/>
              <a:gdLst/>
              <a:ahLst/>
              <a:cxnLst/>
              <a:rect l="l" t="t" r="r" b="b"/>
              <a:pathLst>
                <a:path w="2509012" h="1496314">
                  <a:moveTo>
                    <a:pt x="0" y="0"/>
                  </a:moveTo>
                  <a:lnTo>
                    <a:pt x="2509012" y="0"/>
                  </a:lnTo>
                  <a:lnTo>
                    <a:pt x="2509012" y="1496314"/>
                  </a:lnTo>
                  <a:lnTo>
                    <a:pt x="0" y="1496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t="-37" r="1" b="-33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5086226" y="362769"/>
            <a:ext cx="11094596" cy="160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13824"/>
              </a:lnSpc>
            </a:pPr>
            <a:r>
              <a:rPr lang="he-IL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על מה נדבר?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284147" y="7918618"/>
            <a:ext cx="3131715" cy="1757677"/>
            <a:chOff x="0" y="0"/>
            <a:chExt cx="4175620" cy="23435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62154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25997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50891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AutoShap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14869773" y="4220870"/>
            <a:ext cx="1703918" cy="0"/>
          </a:xfrm>
          <a:prstGeom prst="line">
            <a:avLst/>
          </a:prstGeom>
          <a:ln w="28575" cap="rnd">
            <a:solidFill>
              <a:srgbClr val="008D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82578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850380" y="4515669"/>
            <a:ext cx="1958235" cy="1434408"/>
            <a:chOff x="0" y="0"/>
            <a:chExt cx="2610980" cy="191254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10993" cy="1912493"/>
            </a:xfrm>
            <a:custGeom>
              <a:avLst/>
              <a:gdLst/>
              <a:ahLst/>
              <a:cxnLst/>
              <a:rect l="l" t="t" r="r" b="b"/>
              <a:pathLst>
                <a:path w="2610993" h="1912493">
                  <a:moveTo>
                    <a:pt x="0" y="0"/>
                  </a:moveTo>
                  <a:lnTo>
                    <a:pt x="2610993" y="0"/>
                  </a:lnTo>
                  <a:lnTo>
                    <a:pt x="2610993" y="1912493"/>
                  </a:lnTo>
                  <a:lnTo>
                    <a:pt x="0" y="19124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9" b="-13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50309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5543676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א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681140" y="6027887"/>
            <a:ext cx="2296716" cy="236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צרכנות מודעת</a:t>
            </a:r>
          </a:p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וקבלת החלטות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66320" y="353720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 dirty="0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תהליכי קבלת החלטות- בין רציונאלי לרגשי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66320" y="431564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אושר על המדף: איך מוכרים לנו אושר? ואיך קונים את הקונים- סודות הסופר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6320" y="509288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זכויות צרכנים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6320" y="587012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אבטחת מידע והגנה מפני הונאות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6320" y="664736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המחיר הסביבתי של הצריכה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14875688" y="4220870"/>
            <a:ext cx="1703918" cy="0"/>
          </a:xfrm>
          <a:prstGeom prst="line">
            <a:avLst/>
          </a:prstGeom>
          <a:ln w="28575" cap="rnd">
            <a:solidFill>
              <a:srgbClr val="D4202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086226" y="362769"/>
            <a:ext cx="11094596" cy="160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13824"/>
              </a:lnSpc>
            </a:pPr>
            <a:r>
              <a:rPr lang="he-IL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על מה נדבר?</a:t>
            </a: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56224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5549591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ב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87897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12791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24054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44478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321677" y="4608995"/>
            <a:ext cx="903313" cy="1069010"/>
            <a:chOff x="0" y="0"/>
            <a:chExt cx="1204417" cy="14253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04468" cy="1425321"/>
            </a:xfrm>
            <a:custGeom>
              <a:avLst/>
              <a:gdLst/>
              <a:ahLst/>
              <a:cxnLst/>
              <a:rect l="l" t="t" r="r" b="b"/>
              <a:pathLst>
                <a:path w="1204468" h="1425321">
                  <a:moveTo>
                    <a:pt x="0" y="0"/>
                  </a:moveTo>
                  <a:lnTo>
                    <a:pt x="1204468" y="0"/>
                  </a:lnTo>
                  <a:lnTo>
                    <a:pt x="1204468" y="1425321"/>
                  </a:lnTo>
                  <a:lnTo>
                    <a:pt x="0" y="14253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400590" y="6027887"/>
            <a:ext cx="2800941" cy="1245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עולם הכסף והבקאות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66320" y="353720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כסף כמוסכמה חברתית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66320" y="431564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 dirty="0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סוגי אמצעי תשלום ומאפייניהם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66320" y="509288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איך נקבעים המחירים בשוק תחרותי?- ביקוש והיצע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66320" y="587012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מקרה בוחן: שוק לא תחרותי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6320" y="664736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כח הקניה של הכסף, מדד המחירים לצרכן ואינפלציה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400">
            <a:off x="14871992" y="4220870"/>
            <a:ext cx="1703880" cy="0"/>
          </a:xfrm>
          <a:prstGeom prst="line">
            <a:avLst/>
          </a:prstGeom>
          <a:ln w="28575" cap="rnd">
            <a:solidFill>
              <a:srgbClr val="711E9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086226" y="362769"/>
            <a:ext cx="11094596" cy="160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13824"/>
              </a:lnSpc>
            </a:pPr>
            <a:r>
              <a:rPr lang="he-IL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על מה נדבר?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52509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5" y="0"/>
                </a:lnTo>
                <a:lnTo>
                  <a:pt x="742855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545876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ג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5354" y="7918618"/>
            <a:ext cx="3131715" cy="1757677"/>
            <a:chOff x="0" y="0"/>
            <a:chExt cx="4175620" cy="23435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40158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65061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1" y="0"/>
                </a:lnTo>
                <a:lnTo>
                  <a:pt x="1045941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76324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96748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645754" y="5988082"/>
            <a:ext cx="2215163" cy="1807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שוק העבודה בעולם משתנה</a:t>
            </a:r>
          </a:p>
        </p:txBody>
      </p:sp>
      <p:sp>
        <p:nvSpPr>
          <p:cNvPr id="13" name="AutoShap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715340">
            <a:off x="15270280" y="5144491"/>
            <a:ext cx="415957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66320" y="353720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 dirty="0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זכויות נוער בעבודה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079191" y="4545550"/>
            <a:ext cx="1177119" cy="1326947"/>
            <a:chOff x="0" y="0"/>
            <a:chExt cx="1624178" cy="192429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24203" cy="1924304"/>
            </a:xfrm>
            <a:custGeom>
              <a:avLst/>
              <a:gdLst/>
              <a:ahLst/>
              <a:cxnLst/>
              <a:rect l="l" t="t" r="r" b="b"/>
              <a:pathLst>
                <a:path w="1624203" h="1924304">
                  <a:moveTo>
                    <a:pt x="0" y="0"/>
                  </a:moveTo>
                  <a:lnTo>
                    <a:pt x="1624203" y="0"/>
                  </a:lnTo>
                  <a:lnTo>
                    <a:pt x="1624203" y="1924304"/>
                  </a:lnTo>
                  <a:lnTo>
                    <a:pt x="0" y="1924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28426" r="1" b="-28426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342340">
            <a:off x="14864296" y="4220870"/>
            <a:ext cx="1703918" cy="0"/>
          </a:xfrm>
          <a:prstGeom prst="line">
            <a:avLst/>
          </a:prstGeom>
          <a:ln w="28575" cap="rnd">
            <a:solidFill>
              <a:srgbClr val="FD7C1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086226" y="362769"/>
            <a:ext cx="11094596" cy="1604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13824"/>
              </a:lnSpc>
            </a:pPr>
            <a:r>
              <a:rPr lang="he-IL" sz="6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על מה נדבר?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344823" y="3026178"/>
            <a:ext cx="742855" cy="742883"/>
          </a:xfrm>
          <a:custGeom>
            <a:avLst/>
            <a:gdLst/>
            <a:ahLst/>
            <a:cxnLst/>
            <a:rect l="l" t="t" r="r" b="b"/>
            <a:pathLst>
              <a:path w="742855" h="742883">
                <a:moveTo>
                  <a:pt x="0" y="0"/>
                </a:moveTo>
                <a:lnTo>
                  <a:pt x="742854" y="0"/>
                </a:lnTo>
                <a:lnTo>
                  <a:pt x="742854" y="742884"/>
                </a:lnTo>
                <a:lnTo>
                  <a:pt x="0" y="7428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538190" y="3142764"/>
            <a:ext cx="356130" cy="385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024"/>
              </a:lnSpc>
            </a:pPr>
            <a:r>
              <a:rPr lang="he-IL" sz="18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  <a:rtl/>
              </a:rPr>
              <a:t>ד</a:t>
            </a:r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24213" y="7918618"/>
            <a:ext cx="3131715" cy="1757677"/>
            <a:chOff x="0" y="0"/>
            <a:chExt cx="4175620" cy="234356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75633" cy="2343531"/>
            </a:xfrm>
            <a:custGeom>
              <a:avLst/>
              <a:gdLst/>
              <a:ahLst/>
              <a:cxnLst/>
              <a:rect l="l" t="t" r="r" b="b"/>
              <a:pathLst>
                <a:path w="4175633" h="2343531">
                  <a:moveTo>
                    <a:pt x="0" y="0"/>
                  </a:moveTo>
                  <a:lnTo>
                    <a:pt x="4175633" y="0"/>
                  </a:lnTo>
                  <a:lnTo>
                    <a:pt x="4175633" y="2343531"/>
                  </a:lnTo>
                  <a:lnTo>
                    <a:pt x="0" y="2343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stretch>
                <a:fillRect l="-27" r="-27" b="-1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88456" y="5438127"/>
            <a:ext cx="3207010" cy="3606298"/>
          </a:xfrm>
          <a:custGeom>
            <a:avLst/>
            <a:gdLst/>
            <a:ahLst/>
            <a:cxnLst/>
            <a:rect l="l" t="t" r="r" b="b"/>
            <a:pathLst>
              <a:path w="3207010" h="3606298">
                <a:moveTo>
                  <a:pt x="0" y="0"/>
                </a:moveTo>
                <a:lnTo>
                  <a:pt x="3207010" y="0"/>
                </a:lnTo>
                <a:lnTo>
                  <a:pt x="3207010" y="3606299"/>
                </a:lnTo>
                <a:lnTo>
                  <a:pt x="0" y="36062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13360" y="4428630"/>
            <a:ext cx="1045940" cy="1201122"/>
          </a:xfrm>
          <a:custGeom>
            <a:avLst/>
            <a:gdLst/>
            <a:ahLst/>
            <a:cxnLst/>
            <a:rect l="l" t="t" r="r" b="b"/>
            <a:pathLst>
              <a:path w="1045940" h="1201122">
                <a:moveTo>
                  <a:pt x="0" y="0"/>
                </a:moveTo>
                <a:lnTo>
                  <a:pt x="1045940" y="0"/>
                </a:lnTo>
                <a:lnTo>
                  <a:pt x="1045940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24623" y="4428630"/>
            <a:ext cx="943394" cy="1201122"/>
          </a:xfrm>
          <a:custGeom>
            <a:avLst/>
            <a:gdLst/>
            <a:ahLst/>
            <a:cxnLst/>
            <a:rect l="l" t="t" r="r" b="b"/>
            <a:pathLst>
              <a:path w="943394" h="1201122">
                <a:moveTo>
                  <a:pt x="0" y="0"/>
                </a:moveTo>
                <a:lnTo>
                  <a:pt x="943394" y="0"/>
                </a:lnTo>
                <a:lnTo>
                  <a:pt x="943394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545046" y="4342181"/>
            <a:ext cx="2313175" cy="1724816"/>
          </a:xfrm>
          <a:custGeom>
            <a:avLst/>
            <a:gdLst/>
            <a:ahLst/>
            <a:cxnLst/>
            <a:rect l="l" t="t" r="r" b="b"/>
            <a:pathLst>
              <a:path w="2313175" h="1724816">
                <a:moveTo>
                  <a:pt x="0" y="0"/>
                </a:moveTo>
                <a:lnTo>
                  <a:pt x="2313175" y="0"/>
                </a:lnTo>
                <a:lnTo>
                  <a:pt x="2313175" y="1724815"/>
                </a:lnTo>
                <a:lnTo>
                  <a:pt x="0" y="1724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707857" y="4554064"/>
            <a:ext cx="1881730" cy="1122197"/>
            <a:chOff x="0" y="0"/>
            <a:chExt cx="2508974" cy="14962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509012" cy="1496314"/>
            </a:xfrm>
            <a:custGeom>
              <a:avLst/>
              <a:gdLst/>
              <a:ahLst/>
              <a:cxnLst/>
              <a:rect l="l" t="t" r="r" b="b"/>
              <a:pathLst>
                <a:path w="2509012" h="1496314">
                  <a:moveTo>
                    <a:pt x="0" y="0"/>
                  </a:moveTo>
                  <a:lnTo>
                    <a:pt x="2509012" y="0"/>
                  </a:lnTo>
                  <a:lnTo>
                    <a:pt x="2509012" y="1496314"/>
                  </a:lnTo>
                  <a:lnTo>
                    <a:pt x="0" y="1496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37" r="1" b="-33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468570" y="6027887"/>
            <a:ext cx="2179291" cy="2369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76"/>
              </a:lnSpc>
            </a:pPr>
            <a:r>
              <a:rPr lang="he-IL" sz="3200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חסכון והשקעות- בין סיכוי לסיכון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66320" y="353720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ערך הזמן של הכסף- הריבית ותפקידיה בחיי הפרט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66320" y="431564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חשיבות החיסכון והקשר לתכנון עתידי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66320" y="5092884"/>
            <a:ext cx="12257465" cy="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9460" lvl="1" indent="-457200" algn="r" rtl="1">
              <a:lnSpc>
                <a:spcPts val="4704"/>
              </a:lnSpc>
              <a:buFont typeface="Arial" panose="020B0604020202020204" pitchFamily="34" charset="0"/>
              <a:buChar char="•"/>
            </a:pPr>
            <a:r>
              <a:rPr lang="he-IL" sz="2799" b="1">
                <a:solidFill>
                  <a:srgbClr val="000000"/>
                </a:solidFill>
                <a:latin typeface="Rubik Bold"/>
                <a:ea typeface="Rubik Bold"/>
                <a:cs typeface="Rubik Bold"/>
                <a:sym typeface="Rubik Bold"/>
                <a:rtl/>
              </a:rPr>
              <a:t>השפעת גורמים פסיכולוגיים והתנהגותיים על החלטות חיסכון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179919" y="1600903"/>
            <a:ext cx="4769202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לכמה החלטות אנחנו נדרשים ביום?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כ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3,000</a:t>
            </a:r>
            <a:r>
              <a:rPr lang="ar-EG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.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06713" y="3181845"/>
            <a:ext cx="785550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כ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r>
              <a:rPr lang="ar-EG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.</a:t>
            </a:r>
          </a:p>
          <a:p>
            <a:pPr algn="r" rtl="1">
              <a:lnSpc>
                <a:spcPts val="4703"/>
              </a:lnSpc>
            </a:pPr>
            <a:endParaRPr lang="ar-EG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כ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30,000</a:t>
            </a:r>
            <a:r>
              <a:rPr lang="ar-EG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.</a:t>
            </a: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כ</a:t>
            </a:r>
            <a:r>
              <a:rPr lang="en-US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300,000</a:t>
            </a:r>
            <a:r>
              <a:rPr lang="ar-EG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.</a:t>
            </a:r>
          </a:p>
        </p:txBody>
      </p:sp>
      <p:sp>
        <p:nvSpPr>
          <p:cNvPr id="18" name="Freeform 18" descr="התשובה היא 30,000"/>
          <p:cNvSpPr/>
          <p:nvPr/>
        </p:nvSpPr>
        <p:spPr>
          <a:xfrm>
            <a:off x="687286" y="5869896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4373699"/>
            <a:ext cx="8133397" cy="4894250"/>
            <a:chOff x="0" y="0"/>
            <a:chExt cx="10844530" cy="652566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844530" cy="6525641"/>
            </a:xfrm>
            <a:custGeom>
              <a:avLst/>
              <a:gdLst/>
              <a:ahLst/>
              <a:cxnLst/>
              <a:rect l="l" t="t" r="r" b="b"/>
              <a:pathLst>
                <a:path w="10844530" h="6525641">
                  <a:moveTo>
                    <a:pt x="0" y="0"/>
                  </a:moveTo>
                  <a:lnTo>
                    <a:pt x="10844530" y="0"/>
                  </a:lnTo>
                  <a:lnTo>
                    <a:pt x="10844530" y="6525641"/>
                  </a:lnTo>
                  <a:lnTo>
                    <a:pt x="0" y="6525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57622" y="0"/>
            <a:ext cx="5893258" cy="2982656"/>
            <a:chOff x="0" y="0"/>
            <a:chExt cx="9620352" cy="4868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960850" y="696525"/>
            <a:ext cx="7486802" cy="906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באיזה מלון העלויות נמוכות יותר?</a:t>
            </a:r>
          </a:p>
        </p:txBody>
      </p:sp>
      <p:sp>
        <p:nvSpPr>
          <p:cNvPr id="17" name="Freeform 17" descr="מלון א': כאן המצעים מוחלפים כל יום, אם אתה מרגיש שזה מיותר בבקשה השאר את הכרטיס על הכרית בבוקר&#10;מלון ב': אם תרצה שיחליפו לך את המצעים, השאר בבקשה כרטיס זה על המיטה"/>
          <p:cNvSpPr/>
          <p:nvPr/>
        </p:nvSpPr>
        <p:spPr>
          <a:xfrm>
            <a:off x="10680297" y="2582151"/>
            <a:ext cx="7614857" cy="7614857"/>
          </a:xfrm>
          <a:custGeom>
            <a:avLst/>
            <a:gdLst/>
            <a:ahLst/>
            <a:cxnLst/>
            <a:rect l="l" t="t" r="r" b="b"/>
            <a:pathLst>
              <a:path w="10153142" h="10153142">
                <a:moveTo>
                  <a:pt x="0" y="0"/>
                </a:moveTo>
                <a:lnTo>
                  <a:pt x="10153142" y="0"/>
                </a:lnTo>
                <a:lnTo>
                  <a:pt x="10153142" y="10153142"/>
                </a:lnTo>
                <a:lnTo>
                  <a:pt x="0" y="101531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06713" y="3181845"/>
            <a:ext cx="785550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מלון א'.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מלון ב'.</a:t>
            </a: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ג. אין קשר בין החלפת המצעים לבין עלויות.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העלויות זהות, מדובר בהחלפת מצעים בשניהם.</a:t>
            </a:r>
          </a:p>
        </p:txBody>
      </p:sp>
      <p:sp>
        <p:nvSpPr>
          <p:cNvPr id="15" name="Freeform 15" descr="התשובה: מלון ב'."/>
          <p:cNvSpPr/>
          <p:nvPr/>
        </p:nvSpPr>
        <p:spPr>
          <a:xfrm>
            <a:off x="636432" y="414129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8906488" y="1650452"/>
            <a:ext cx="7486802" cy="1904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מדוע הפירות והירקות ממוקמים </a:t>
            </a:r>
          </a:p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בכניסה לסופר?</a:t>
            </a:r>
          </a:p>
        </p:txBody>
      </p:sp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9799" y="3666792"/>
            <a:ext cx="7972606" cy="5730802"/>
            <a:chOff x="0" y="0"/>
            <a:chExt cx="10630141" cy="76410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30154" cy="7641082"/>
            </a:xfrm>
            <a:custGeom>
              <a:avLst/>
              <a:gdLst/>
              <a:ahLst/>
              <a:cxnLst/>
              <a:rect l="l" t="t" r="r" b="b"/>
              <a:pathLst>
                <a:path w="10630154" h="7641082">
                  <a:moveTo>
                    <a:pt x="0" y="0"/>
                  </a:moveTo>
                  <a:lnTo>
                    <a:pt x="10630154" y="0"/>
                  </a:lnTo>
                  <a:lnTo>
                    <a:pt x="10630154" y="7641082"/>
                  </a:lnTo>
                  <a:lnTo>
                    <a:pt x="0" y="7641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06713" y="3181845"/>
            <a:ext cx="785550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לשדר טריות, בריאות ואיכות כבר בכניסה. 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כי אזור הכניסה הוא הקריר ביותר בחנות. 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כדי שהלקוחות יניחו אותם בתחתית העגלה. 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9703" y="8004648"/>
            <a:ext cx="8692439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משום שפריקת הסחורה מתבצעת מחזית החנות. </a:t>
            </a:r>
          </a:p>
        </p:txBody>
      </p:sp>
      <p:sp>
        <p:nvSpPr>
          <p:cNvPr id="17" name="Freeform 17" descr="התשובה א'"/>
          <p:cNvSpPr/>
          <p:nvPr/>
        </p:nvSpPr>
        <p:spPr>
          <a:xfrm>
            <a:off x="539715" y="2586428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367466" y="3867502"/>
            <a:ext cx="8588940" cy="4903803"/>
            <a:chOff x="0" y="0"/>
            <a:chExt cx="11451920" cy="65384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51971" cy="6538341"/>
            </a:xfrm>
            <a:custGeom>
              <a:avLst/>
              <a:gdLst/>
              <a:ahLst/>
              <a:cxnLst/>
              <a:rect l="l" t="t" r="r" b="b"/>
              <a:pathLst>
                <a:path w="11451971" h="6538341">
                  <a:moveTo>
                    <a:pt x="0" y="0"/>
                  </a:moveTo>
                  <a:lnTo>
                    <a:pt x="11451971" y="0"/>
                  </a:lnTo>
                  <a:lnTo>
                    <a:pt x="11451971" y="6538341"/>
                  </a:lnTo>
                  <a:lnTo>
                    <a:pt x="0" y="6538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636864"/>
            <a:ext cx="6811844" cy="3447564"/>
            <a:chOff x="0" y="0"/>
            <a:chExt cx="9620352" cy="48689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516599" y="1165679"/>
            <a:ext cx="7486802" cy="2901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אלפים נהרו למכירה פומבית עבור הכדורסל של נבחרת ישראל. מה יקרה למחיר הכדור?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יעלה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06713" y="3181845"/>
            <a:ext cx="785550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ירד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לא ניתן לדעת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לא ישתנה</a:t>
            </a:r>
          </a:p>
        </p:txBody>
      </p:sp>
      <p:sp>
        <p:nvSpPr>
          <p:cNvPr id="20" name="Freeform 20" descr="התשובה: יעלה."/>
          <p:cNvSpPr/>
          <p:nvPr/>
        </p:nvSpPr>
        <p:spPr>
          <a:xfrm>
            <a:off x="687286" y="4242997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16599" y="4441250"/>
            <a:ext cx="8586597" cy="4687453"/>
            <a:chOff x="0" y="0"/>
            <a:chExt cx="11448796" cy="62499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48796" cy="6249924"/>
            </a:xfrm>
            <a:custGeom>
              <a:avLst/>
              <a:gdLst/>
              <a:ahLst/>
              <a:cxnLst/>
              <a:rect l="l" t="t" r="r" b="b"/>
              <a:pathLst>
                <a:path w="11448796" h="6249924">
                  <a:moveTo>
                    <a:pt x="0" y="0"/>
                  </a:moveTo>
                  <a:lnTo>
                    <a:pt x="11448796" y="0"/>
                  </a:lnTo>
                  <a:lnTo>
                    <a:pt x="11448796" y="6249924"/>
                  </a:lnTo>
                  <a:lnTo>
                    <a:pt x="0" y="6249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16611" y="1316756"/>
            <a:ext cx="6820884" cy="3479602"/>
            <a:chOff x="0" y="0"/>
            <a:chExt cx="10339629" cy="52746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339578" cy="5274607"/>
            </a:xfrm>
            <a:custGeom>
              <a:avLst/>
              <a:gdLst/>
              <a:ahLst/>
              <a:cxnLst/>
              <a:rect l="l" t="t" r="r" b="b"/>
              <a:pathLst>
                <a:path w="10339578" h="5274607">
                  <a:moveTo>
                    <a:pt x="0" y="0"/>
                  </a:moveTo>
                  <a:lnTo>
                    <a:pt x="10339578" y="0"/>
                  </a:lnTo>
                  <a:lnTo>
                    <a:pt x="10339578" y="5274607"/>
                  </a:lnTo>
                  <a:lnTo>
                    <a:pt x="0" y="52746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57" r="-257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516599" y="1711600"/>
            <a:ext cx="6448138" cy="285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המדינה שוקלת לבטל את הפיקוח על מחיר הלחם האחיד. מהן ההשלכות הכלכלית האפשריות מכך?</a:t>
            </a:r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הורדת יוקר המחיה והעלאת הכנסות הממשלה.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הצדק החברתי ירד, היעילות הכלכלית תרד.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9703" y="6397047"/>
            <a:ext cx="8692439" cy="67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העלאת יוקר המחיה והעלאת הכנסות הממשלה.</a:t>
            </a:r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2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הצדק החברתי יעלה, היעילות הכלכלית תעלה.</a:t>
            </a:r>
          </a:p>
        </p:txBody>
      </p:sp>
      <p:sp>
        <p:nvSpPr>
          <p:cNvPr id="20" name="Freeform 20" descr="התשובה: ג'."/>
          <p:cNvSpPr/>
          <p:nvPr/>
        </p:nvSpPr>
        <p:spPr>
          <a:xfrm>
            <a:off x="147933" y="5626046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906488" y="1861852"/>
            <a:ext cx="7486802" cy="906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מה מקור הביטוי "הון תועפות"? 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א. משל חז"ל על סוחר עשיר בשם "תועפות" </a:t>
            </a:r>
          </a:p>
          <a:p>
            <a:pPr algn="r" rtl="1">
              <a:lnSpc>
                <a:spcPts val="4703"/>
              </a:lnSpc>
            </a:pPr>
            <a:endParaRPr lang="he-IL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  <a:rtl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ב. תרגום מיוונית עתיקה של "ממון הפסגות" 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ג. שיבוש הניב הארמי "הון תעופות" (כסף שעף) </a:t>
            </a:r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  <a:rtl/>
              </a:rPr>
              <a:t>ד. אחסון הון בקרני ראם ("תועפות"). </a:t>
            </a:r>
          </a:p>
        </p:txBody>
      </p:sp>
      <p:sp>
        <p:nvSpPr>
          <p:cNvPr id="18" name="Freeform 18" descr="התשובה ד'."/>
          <p:cNvSpPr/>
          <p:nvPr/>
        </p:nvSpPr>
        <p:spPr>
          <a:xfrm>
            <a:off x="283483" y="7405449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65046" y="4274248"/>
            <a:ext cx="11203400" cy="6110107"/>
            <a:chOff x="0" y="0"/>
            <a:chExt cx="14937867" cy="814680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937867" cy="8146796"/>
            </a:xfrm>
            <a:custGeom>
              <a:avLst/>
              <a:gdLst/>
              <a:ahLst/>
              <a:cxnLst/>
              <a:rect l="l" t="t" r="r" b="b"/>
              <a:pathLst>
                <a:path w="14937867" h="8146796">
                  <a:moveTo>
                    <a:pt x="0" y="0"/>
                  </a:moveTo>
                  <a:lnTo>
                    <a:pt x="14937867" y="0"/>
                  </a:lnTo>
                  <a:lnTo>
                    <a:pt x="14937867" y="8146796"/>
                  </a:lnTo>
                  <a:lnTo>
                    <a:pt x="0" y="8146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03260" y="1101773"/>
            <a:ext cx="5893258" cy="2982656"/>
            <a:chOff x="0" y="0"/>
            <a:chExt cx="9620352" cy="48689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620377" cy="4869038"/>
            </a:xfrm>
            <a:custGeom>
              <a:avLst/>
              <a:gdLst/>
              <a:ahLst/>
              <a:cxnLst/>
              <a:rect l="l" t="t" r="r" b="b"/>
              <a:pathLst>
                <a:path w="9620377" h="4869038">
                  <a:moveTo>
                    <a:pt x="0" y="0"/>
                  </a:moveTo>
                  <a:lnTo>
                    <a:pt x="9620377" y="0"/>
                  </a:lnTo>
                  <a:lnTo>
                    <a:pt x="9620377" y="4869038"/>
                  </a:lnTo>
                  <a:lnTo>
                    <a:pt x="0" y="4869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9" b="-138"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099958" y="1619097"/>
            <a:ext cx="5324105" cy="1875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76"/>
              </a:lnSpc>
            </a:pPr>
            <a:r>
              <a:rPr lang="he-IL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/>
              </a:rPr>
              <a:t>כמה סימני ביטחון מופיעים בשטר ישראלי?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4946028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4709655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3338427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3102054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39696" y="3181845"/>
            <a:ext cx="8522446" cy="132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א. 11</a:t>
            </a:r>
            <a:endParaRPr lang="en-US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rtl="1">
              <a:lnSpc>
                <a:spcPts val="4703"/>
              </a:lnSpc>
            </a:pPr>
            <a:endParaRPr lang="en-US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7952" y="4789446"/>
            <a:ext cx="8914267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ב. 7</a:t>
            </a:r>
            <a:endParaRPr lang="en-US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6553629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2"/>
                </a:lnTo>
                <a:lnTo>
                  <a:pt x="0" y="1035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6317256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69703" y="6397047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ג. 4</a:t>
            </a:r>
            <a:endParaRPr lang="en-US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715" y="8161220"/>
            <a:ext cx="8827760" cy="1035263"/>
          </a:xfrm>
          <a:custGeom>
            <a:avLst/>
            <a:gdLst/>
            <a:ahLst/>
            <a:cxnLst/>
            <a:rect l="l" t="t" r="r" b="b"/>
            <a:pathLst>
              <a:path w="8827760" h="1035263">
                <a:moveTo>
                  <a:pt x="0" y="0"/>
                </a:moveTo>
                <a:lnTo>
                  <a:pt x="8827761" y="0"/>
                </a:lnTo>
                <a:lnTo>
                  <a:pt x="8827761" y="1035263"/>
                </a:lnTo>
                <a:lnTo>
                  <a:pt x="0" y="1035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7057" y="7924857"/>
            <a:ext cx="8953043" cy="1207751"/>
          </a:xfrm>
          <a:custGeom>
            <a:avLst/>
            <a:gdLst/>
            <a:ahLst/>
            <a:cxnLst/>
            <a:rect l="l" t="t" r="r" b="b"/>
            <a:pathLst>
              <a:path w="8953043" h="1207751">
                <a:moveTo>
                  <a:pt x="0" y="0"/>
                </a:moveTo>
                <a:lnTo>
                  <a:pt x="8953043" y="0"/>
                </a:lnTo>
                <a:lnTo>
                  <a:pt x="8953043" y="1207751"/>
                </a:lnTo>
                <a:lnTo>
                  <a:pt x="0" y="12077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9703" y="8004648"/>
            <a:ext cx="8692439" cy="682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6048"/>
              </a:lnSpc>
            </a:pPr>
            <a:r>
              <a:rPr lang="he-IL" sz="3600" dirty="0">
                <a:solidFill>
                  <a:srgbClr val="172427"/>
                </a:solidFill>
                <a:latin typeface="Arial"/>
                <a:ea typeface="Arial"/>
                <a:cs typeface="Arial"/>
                <a:sym typeface="Arial"/>
              </a:rPr>
              <a:t>ד. 8</a:t>
            </a:r>
            <a:endParaRPr lang="en-US" sz="3600" dirty="0">
              <a:solidFill>
                <a:srgbClr val="1724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Freeform 15" descr="התשובה: 11."/>
          <p:cNvSpPr/>
          <p:nvPr/>
        </p:nvSpPr>
        <p:spPr>
          <a:xfrm>
            <a:off x="369684" y="2575493"/>
            <a:ext cx="1918430" cy="1630680"/>
          </a:xfrm>
          <a:custGeom>
            <a:avLst/>
            <a:gdLst/>
            <a:ahLst/>
            <a:cxnLst/>
            <a:rect l="l" t="t" r="r" b="b"/>
            <a:pathLst>
              <a:path w="2557907" h="2174240">
                <a:moveTo>
                  <a:pt x="0" y="0"/>
                </a:moveTo>
                <a:lnTo>
                  <a:pt x="2557907" y="0"/>
                </a:lnTo>
                <a:lnTo>
                  <a:pt x="2557907" y="2174240"/>
                </a:lnTo>
                <a:lnTo>
                  <a:pt x="0" y="21742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r="-25" b="-1"/>
            </a:stretch>
          </a:blipFill>
        </p:spPr>
        <p:txBody>
          <a:bodyPr/>
          <a:lstStyle/>
          <a:p>
            <a:endParaRPr lang="he-IL" dirty="0">
              <a:latin typeface="Arial" panose="020B0604020202020204" pitchFamily="34" charset="0"/>
            </a:endParaRPr>
          </a:p>
        </p:txBody>
      </p: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99958" y="3338427"/>
            <a:ext cx="6122513" cy="6826236"/>
            <a:chOff x="0" y="0"/>
            <a:chExt cx="9299461" cy="1036834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299448" cy="10368407"/>
            </a:xfrm>
            <a:custGeom>
              <a:avLst/>
              <a:gdLst/>
              <a:ahLst/>
              <a:cxnLst/>
              <a:rect l="l" t="t" r="r" b="b"/>
              <a:pathLst>
                <a:path w="9299448" h="10368407">
                  <a:moveTo>
                    <a:pt x="0" y="0"/>
                  </a:moveTo>
                  <a:lnTo>
                    <a:pt x="9299448" y="0"/>
                  </a:lnTo>
                  <a:lnTo>
                    <a:pt x="9299448" y="10368407"/>
                  </a:lnTo>
                  <a:lnTo>
                    <a:pt x="0" y="103684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he-IL" dirty="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1009</Words>
  <Application>Microsoft Office PowerPoint</Application>
  <PresentationFormat>מותאם אישית</PresentationFormat>
  <Paragraphs>145</Paragraphs>
  <Slides>26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1" baseType="lpstr">
      <vt:lpstr>Arial</vt:lpstr>
      <vt:lpstr>Rubik Bold</vt:lpstr>
      <vt:lpstr>Arial Bold</vt:lpstr>
      <vt:lpstr>Roboto Bold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לכמה החלטות אנחנו נדרשים ביום?</dc:title>
  <dc:creator>מאור בלילטי</dc:creator>
  <cp:lastModifiedBy>מאור בלילטי</cp:lastModifiedBy>
  <cp:revision>14</cp:revision>
  <dcterms:created xsi:type="dcterms:W3CDTF">2006-08-16T00:00:00Z</dcterms:created>
  <dcterms:modified xsi:type="dcterms:W3CDTF">2026-08-16T14:10:33Z</dcterms:modified>
  <dc:identifier>DAHRVZnXzME</dc:identifier>
</cp:coreProperties>
</file>