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3"/>
  </p:notesMasterIdLst>
  <p:sldIdLst>
    <p:sldId id="256" r:id="rId2"/>
    <p:sldId id="257" r:id="rId3"/>
    <p:sldId id="258" r:id="rId4"/>
    <p:sldId id="259" r:id="rId5"/>
    <p:sldId id="260" r:id="rId6"/>
    <p:sldId id="290" r:id="rId7"/>
    <p:sldId id="291" r:id="rId8"/>
    <p:sldId id="263" r:id="rId9"/>
    <p:sldId id="264" r:id="rId10"/>
    <p:sldId id="267" r:id="rId11"/>
    <p:sldId id="268" r:id="rId12"/>
    <p:sldId id="292" r:id="rId13"/>
    <p:sldId id="270" r:id="rId14"/>
    <p:sldId id="271" r:id="rId15"/>
    <p:sldId id="272" r:id="rId16"/>
    <p:sldId id="293" r:id="rId17"/>
    <p:sldId id="273" r:id="rId18"/>
    <p:sldId id="274" r:id="rId19"/>
    <p:sldId id="275" r:id="rId20"/>
    <p:sldId id="276" r:id="rId21"/>
    <p:sldId id="277" r:id="rId22"/>
    <p:sldId id="278" r:id="rId23"/>
    <p:sldId id="279" r:id="rId24"/>
    <p:sldId id="283" r:id="rId25"/>
    <p:sldId id="286" r:id="rId26"/>
    <p:sldId id="281" r:id="rId27"/>
    <p:sldId id="282" r:id="rId28"/>
    <p:sldId id="284" r:id="rId29"/>
    <p:sldId id="285" r:id="rId30"/>
    <p:sldId id="288" r:id="rId31"/>
    <p:sldId id="289" r:id="rId32"/>
  </p:sldIdLst>
  <p:sldSz cx="18288000" cy="10287000"/>
  <p:notesSz cx="6858000" cy="9144000"/>
  <p:embeddedFontLst>
    <p:embeddedFont>
      <p:font typeface="Calibri (MS)" panose="020B0604020202020204" charset="0"/>
      <p:regular r:id="rId34"/>
    </p:embeddedFont>
    <p:embeddedFont>
      <p:font typeface="Rubik Bold" panose="020B0604020202020204" charset="-79"/>
      <p:regular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88" autoAdjust="0"/>
    <p:restoredTop sz="79661" autoAdjust="0"/>
  </p:normalViewPr>
  <p:slideViewPr>
    <p:cSldViewPr>
      <p:cViewPr varScale="1">
        <p:scale>
          <a:sx n="59" d="100"/>
          <a:sy n="59" d="100"/>
        </p:scale>
        <p:origin x="1344"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29.07.2026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https://docs.google.com/document/d/1nOiKF0n-QMX6wrkwazbHqorWj-9mBx5_/edit?usp=sharing&amp;ouid=108423445289092254847&amp;rtpof=true&amp;sd=true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פירות וירקות </a:t>
            </a:r>
          </a:p>
          <a:p>
            <a:r>
              <a:rPr lang="en-US"/>
              <a:t>מיקום בחזית הסופר- לשדר טריות, צבע, מגוון.</a:t>
            </a:r>
          </a:p>
          <a:p>
            <a:r>
              <a:rPr lang="en-US"/>
              <a:t>סיבה נוספת: פירות וירקות משדרים בריאות. רק לאחר שנקנה מוצרים בריאים נוכל להתפנות לקנות מוצרים "פחות בריאים".</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פירות וירקות </a:t>
            </a:r>
          </a:p>
          <a:p>
            <a:r>
              <a:rPr lang="en-US"/>
              <a:t>תאורה-  הפירות והירקות מוארים בצורה שהם יראו יפה יותר , הם מונחים על משטחים שחורים שלא יראו את הלכלוך והשחור עוזר לאור להאיר בעוצמה רבה יותר את הירקות והפירות</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הסופרים מרססים בספריי/ שופכים מים על הירקות כדי לתת תחושה של טריות</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הסופר לא ימהר לזרוק פירות וירקות שעומדים להירקב, ולכן מה שטרי ימכור במחיר גבוה, מה שלא- במחירי "אאוטלט" תחת "מיתוג מחדש", למשל: עגבניות לבישול/ תפוזים למיץ/ פירות לשייק.....</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הדמויות על הקופסאות מסתכלות למטה , לגובה עיניים של ילדים  כדי למשוך ילדים  במעברים של הסופר , שירגישו  כאילו הדמויות מסתכלות עליהם . היום  ברוב  הקורנפלקסים הסירו לגמרי את הדמויות כדי למנוע מילדים לצרוך מוצרים עתירי סוכר  ( שיווק חברתי) </a:t>
            </a:r>
          </a:p>
          <a:p>
            <a:endParaRPr lang="en-US"/>
          </a:p>
          <a:p>
            <a:r>
              <a:rPr lang="en-US"/>
              <a:t>https://www.mako.co.il/home-family-kids/products/Article-4e8136bb6173541006.htm?utm_source=Whatsapp&amp;utm_medium=Share&amp;Partner=Whatsapp_Share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דפוס קניות מעגלי עם כיון השעון כי זה מאריך את מסלול הקונה וגורם לו לעבור דרך יותר מוצרים : יד שמאל מושכת עגלה ויד ימין אינטראקציה עם המוצרים ולכן המבצעים תמיד בצד ימין</a:t>
            </a:r>
          </a:p>
          <a:p>
            <a:endParaRPr lang="en-US"/>
          </a:p>
          <a:p>
            <a:r>
              <a:rPr lang="en-US"/>
              <a:t>רוב האנשים ימניים, ולכן פונים ימינה מטבעיות</a:t>
            </a:r>
          </a:p>
          <a:p>
            <a:endParaRPr lang="en-US"/>
          </a:p>
          <a:p>
            <a:r>
              <a:rPr lang="en-US"/>
              <a:t>המבצעים לרוב בצבע אדום הגורמים למבצע להיראות מושך יותר.</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לבחירת</a:t>
            </a:r>
            <a:r>
              <a:rPr lang="en-US" dirty="0"/>
              <a:t> </a:t>
            </a:r>
            <a:r>
              <a:rPr lang="en-US" dirty="0" err="1"/>
              <a:t>העגלה</a:t>
            </a:r>
            <a:r>
              <a:rPr lang="en-US" dirty="0"/>
              <a:t> </a:t>
            </a:r>
            <a:r>
              <a:rPr lang="en-US" dirty="0" err="1"/>
              <a:t>יש</a:t>
            </a:r>
            <a:r>
              <a:rPr lang="en-US" dirty="0"/>
              <a:t> </a:t>
            </a:r>
            <a:r>
              <a:rPr lang="en-US" dirty="0" err="1"/>
              <a:t>השפעה</a:t>
            </a:r>
            <a:r>
              <a:rPr lang="en-US" dirty="0"/>
              <a:t> </a:t>
            </a:r>
            <a:r>
              <a:rPr lang="en-US" dirty="0" err="1"/>
              <a:t>על</a:t>
            </a:r>
            <a:r>
              <a:rPr lang="en-US" dirty="0"/>
              <a:t>  </a:t>
            </a:r>
            <a:r>
              <a:rPr lang="en-US" dirty="0" err="1"/>
              <a:t>הקניות</a:t>
            </a:r>
            <a:r>
              <a:rPr lang="en-US" dirty="0"/>
              <a:t> </a:t>
            </a:r>
            <a:r>
              <a:rPr lang="en-US" dirty="0" err="1"/>
              <a:t>שלנו</a:t>
            </a:r>
            <a:r>
              <a:rPr lang="en-US" dirty="0"/>
              <a:t> .   </a:t>
            </a:r>
            <a:r>
              <a:rPr lang="en-US" dirty="0" err="1"/>
              <a:t>כנ"ל</a:t>
            </a:r>
            <a:r>
              <a:rPr lang="en-US" dirty="0"/>
              <a:t> </a:t>
            </a:r>
            <a:r>
              <a:rPr lang="en-US" dirty="0" err="1"/>
              <a:t>לגבי</a:t>
            </a:r>
            <a:r>
              <a:rPr lang="en-US" dirty="0"/>
              <a:t> </a:t>
            </a:r>
            <a:r>
              <a:rPr lang="en-US" dirty="0" err="1"/>
              <a:t>שקיות</a:t>
            </a:r>
            <a:r>
              <a:rPr lang="en-US" dirty="0"/>
              <a:t> </a:t>
            </a:r>
            <a:r>
              <a:rPr lang="en-US" dirty="0" err="1"/>
              <a:t>בעמדת</a:t>
            </a:r>
            <a:r>
              <a:rPr lang="en-US" dirty="0"/>
              <a:t> </a:t>
            </a:r>
            <a:r>
              <a:rPr lang="en-US" dirty="0" err="1"/>
              <a:t>פירות</a:t>
            </a:r>
            <a:r>
              <a:rPr lang="en-US" dirty="0"/>
              <a:t> </a:t>
            </a:r>
            <a:r>
              <a:rPr lang="en-US" dirty="0" err="1"/>
              <a:t>וירקות</a:t>
            </a:r>
            <a:r>
              <a:rPr lang="en-US" dirty="0"/>
              <a:t> , </a:t>
            </a:r>
            <a:r>
              <a:rPr lang="en-US" dirty="0" err="1"/>
              <a:t>גבינות</a:t>
            </a:r>
            <a:r>
              <a:rPr lang="en-US" dirty="0"/>
              <a:t> .... </a:t>
            </a:r>
          </a:p>
          <a:p>
            <a:r>
              <a:rPr lang="en-US" dirty="0"/>
              <a:t>**</a:t>
            </a:r>
            <a:r>
              <a:rPr lang="en-US" dirty="0" err="1"/>
              <a:t>העגלה</a:t>
            </a:r>
            <a:r>
              <a:rPr lang="en-US" dirty="0"/>
              <a:t> </a:t>
            </a:r>
            <a:r>
              <a:rPr lang="en-US" dirty="0" err="1"/>
              <a:t>האמצעית</a:t>
            </a:r>
            <a:r>
              <a:rPr lang="en-US" dirty="0"/>
              <a:t> </a:t>
            </a:r>
            <a:r>
              <a:rPr lang="en-US" dirty="0" err="1"/>
              <a:t>כמעט</a:t>
            </a:r>
            <a:r>
              <a:rPr lang="en-US" dirty="0"/>
              <a:t> </a:t>
            </a:r>
            <a:r>
              <a:rPr lang="en-US" dirty="0" err="1"/>
              <a:t>ולא</a:t>
            </a:r>
            <a:r>
              <a:rPr lang="en-US" dirty="0"/>
              <a:t> </a:t>
            </a:r>
            <a:r>
              <a:rPr lang="en-US" dirty="0" err="1"/>
              <a:t>נראה</a:t>
            </a:r>
            <a:r>
              <a:rPr lang="en-US" dirty="0"/>
              <a:t> </a:t>
            </a:r>
            <a:r>
              <a:rPr lang="en-US" dirty="0" err="1"/>
              <a:t>בסופרים</a:t>
            </a:r>
            <a:r>
              <a:rPr lang="en-US" dirty="0"/>
              <a:t> </a:t>
            </a:r>
            <a:r>
              <a:rPr lang="en-US" dirty="0" err="1"/>
              <a:t>כיום</a:t>
            </a:r>
            <a:r>
              <a:rPr lang="en-US" dirty="0"/>
              <a:t>.</a:t>
            </a:r>
          </a:p>
          <a:p>
            <a:r>
              <a:rPr lang="en-US" dirty="0" err="1"/>
              <a:t>עגלה</a:t>
            </a:r>
            <a:r>
              <a:rPr lang="en-US" dirty="0"/>
              <a:t> </a:t>
            </a:r>
            <a:r>
              <a:rPr lang="en-US" dirty="0" err="1"/>
              <a:t>גדולה</a:t>
            </a:r>
            <a:r>
              <a:rPr lang="en-US" dirty="0"/>
              <a:t> </a:t>
            </a:r>
            <a:r>
              <a:rPr lang="en-US" dirty="0" err="1"/>
              <a:t>כשהיא</a:t>
            </a:r>
            <a:r>
              <a:rPr lang="en-US" dirty="0"/>
              <a:t> </a:t>
            </a:r>
            <a:r>
              <a:rPr lang="en-US" dirty="0" err="1"/>
              <a:t>ריקה</a:t>
            </a:r>
            <a:r>
              <a:rPr lang="en-US" dirty="0"/>
              <a:t> </a:t>
            </a:r>
            <a:r>
              <a:rPr lang="en-US" dirty="0" err="1"/>
              <a:t>גורמת</a:t>
            </a:r>
            <a:r>
              <a:rPr lang="en-US" dirty="0"/>
              <a:t> </a:t>
            </a:r>
            <a:r>
              <a:rPr lang="en-US" dirty="0" err="1"/>
              <a:t>לנו</a:t>
            </a:r>
            <a:r>
              <a:rPr lang="en-US" dirty="0"/>
              <a:t> </a:t>
            </a:r>
            <a:r>
              <a:rPr lang="en-US" dirty="0" err="1"/>
              <a:t>להרגיש</a:t>
            </a:r>
            <a:r>
              <a:rPr lang="en-US" dirty="0"/>
              <a:t> </a:t>
            </a:r>
            <a:r>
              <a:rPr lang="en-US" dirty="0" err="1"/>
              <a:t>שלא</a:t>
            </a:r>
            <a:r>
              <a:rPr lang="en-US" dirty="0"/>
              <a:t> </a:t>
            </a:r>
            <a:r>
              <a:rPr lang="en-US" dirty="0" err="1"/>
              <a:t>קנינו</a:t>
            </a:r>
            <a:r>
              <a:rPr lang="en-US" dirty="0"/>
              <a:t> </a:t>
            </a:r>
            <a:r>
              <a:rPr lang="en-US" dirty="0" err="1"/>
              <a:t>מספיק</a:t>
            </a:r>
            <a:r>
              <a:rPr lang="en-US" dirty="0"/>
              <a:t> </a:t>
            </a:r>
            <a:r>
              <a:rPr lang="en-US" dirty="0" err="1"/>
              <a:t>ולכן</a:t>
            </a:r>
            <a:r>
              <a:rPr lang="en-US" dirty="0"/>
              <a:t> </a:t>
            </a:r>
            <a:r>
              <a:rPr lang="en-US" dirty="0" err="1"/>
              <a:t>נקנה</a:t>
            </a:r>
            <a:r>
              <a:rPr lang="en-US" dirty="0"/>
              <a:t> </a:t>
            </a:r>
            <a:r>
              <a:rPr lang="en-US" dirty="0" err="1"/>
              <a:t>עוד</a:t>
            </a:r>
            <a:r>
              <a:rPr lang="en-US" dirty="0"/>
              <a:t>.</a:t>
            </a:r>
          </a:p>
          <a:p>
            <a:r>
              <a:rPr lang="en-US" dirty="0"/>
              <a:t>"</a:t>
            </a:r>
            <a:r>
              <a:rPr lang="en-US" dirty="0" err="1"/>
              <a:t>הגלגל</a:t>
            </a:r>
            <a:r>
              <a:rPr lang="en-US" dirty="0"/>
              <a:t> </a:t>
            </a:r>
            <a:r>
              <a:rPr lang="en-US" dirty="0" err="1"/>
              <a:t>התקוע</a:t>
            </a:r>
            <a:r>
              <a:rPr lang="en-US" dirty="0"/>
              <a:t>"- </a:t>
            </a:r>
            <a:r>
              <a:rPr lang="en-US" dirty="0" err="1"/>
              <a:t>כגלות</a:t>
            </a:r>
            <a:r>
              <a:rPr lang="en-US" dirty="0"/>
              <a:t> </a:t>
            </a:r>
            <a:r>
              <a:rPr lang="en-US" dirty="0" err="1"/>
              <a:t>שמושכות</a:t>
            </a:r>
            <a:r>
              <a:rPr lang="en-US" dirty="0"/>
              <a:t> </a:t>
            </a:r>
            <a:r>
              <a:rPr lang="en-US" dirty="0" err="1"/>
              <a:t>מעט</a:t>
            </a:r>
            <a:r>
              <a:rPr lang="en-US" dirty="0"/>
              <a:t> </a:t>
            </a:r>
            <a:r>
              <a:rPr lang="en-US" dirty="0" err="1"/>
              <a:t>הצידה</a:t>
            </a:r>
            <a:r>
              <a:rPr lang="en-US" dirty="0"/>
              <a:t> </a:t>
            </a:r>
            <a:r>
              <a:rPr lang="en-US" dirty="0" err="1"/>
              <a:t>גורמות</a:t>
            </a:r>
            <a:r>
              <a:rPr lang="en-US" dirty="0"/>
              <a:t> </a:t>
            </a:r>
            <a:r>
              <a:rPr lang="en-US" dirty="0" err="1"/>
              <a:t>לנו</a:t>
            </a:r>
            <a:r>
              <a:rPr lang="en-US" dirty="0"/>
              <a:t> </a:t>
            </a:r>
            <a:r>
              <a:rPr lang="en-US" dirty="0" err="1"/>
              <a:t>ללכת</a:t>
            </a:r>
            <a:r>
              <a:rPr lang="en-US" dirty="0"/>
              <a:t> </a:t>
            </a:r>
            <a:r>
              <a:rPr lang="en-US" dirty="0" err="1"/>
              <a:t>לאט</a:t>
            </a:r>
            <a:r>
              <a:rPr lang="en-US" dirty="0"/>
              <a:t> </a:t>
            </a:r>
            <a:r>
              <a:rPr lang="en-US" dirty="0" err="1"/>
              <a:t>יותר</a:t>
            </a:r>
            <a:r>
              <a:rPr lang="en-US" dirty="0"/>
              <a:t> </a:t>
            </a:r>
            <a:r>
              <a:rPr lang="en-US" dirty="0" err="1"/>
              <a:t>ולהתעכב</a:t>
            </a:r>
            <a:r>
              <a:rPr lang="en-US" dirty="0"/>
              <a:t> </a:t>
            </a:r>
            <a:r>
              <a:rPr lang="en-US" dirty="0" err="1"/>
              <a:t>ליד</a:t>
            </a:r>
            <a:r>
              <a:rPr lang="en-US" dirty="0"/>
              <a:t> </a:t>
            </a:r>
            <a:r>
              <a:rPr lang="en-US" dirty="0" err="1"/>
              <a:t>המדפים</a:t>
            </a:r>
            <a:r>
              <a:rPr lang="en-US" dirty="0"/>
              <a:t> </a:t>
            </a:r>
            <a:r>
              <a:rPr lang="en-US" dirty="0" err="1"/>
              <a:t>במקום</a:t>
            </a:r>
            <a:r>
              <a:rPr lang="en-US" dirty="0"/>
              <a:t> </a:t>
            </a:r>
            <a:r>
              <a:rPr lang="en-US" dirty="0" err="1"/>
              <a:t>לרוץ</a:t>
            </a:r>
            <a:r>
              <a:rPr lang="en-US" dirty="0"/>
              <a:t> </a:t>
            </a:r>
            <a:r>
              <a:rPr lang="en-US" dirty="0" err="1"/>
              <a:t>לקופה</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יום שלישי- יום שוק!</a:t>
            </a:r>
          </a:p>
          <a:p>
            <a:r>
              <a:rPr lang="en-US"/>
              <a:t>בחמישי קניה גדולה שמספיקה לחצי שבוע.</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נבדק סל של 65 פירות וירקות (מחיר לקילו או ליחידה), במהלך 20 יום בחודשים יוני-יולי 2023, בכל אחת מהרשתות המכריזות על יום שוק.</a:t>
            </a:r>
          </a:p>
          <a:p>
            <a:endParaRPr lang="en-US"/>
          </a:p>
          <a:p>
            <a:r>
              <a:rPr lang="en-US"/>
              <a:t>https://www.poenta.co.il/article/market-day-comparison/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המחרה לא מעוגלת (שיטת ה9.90)-</a:t>
            </a:r>
          </a:p>
          <a:p>
            <a:r>
              <a:rPr lang="en-US"/>
              <a:t>צרכנים נוטים לעבד מחיר משמאל לימין, ולא באמצעות עיגול המחיר. </a:t>
            </a:r>
          </a:p>
          <a:p>
            <a:endParaRPr lang="en-US"/>
          </a:p>
          <a:p>
            <a:r>
              <a:rPr lang="en-US"/>
              <a:t>קופונים</a:t>
            </a:r>
          </a:p>
          <a:p>
            <a:r>
              <a:rPr lang="en-US"/>
              <a:t>הסופר עוקב אחרי מה שאנחנו קונים ושולח קופונים בהתאם</a:t>
            </a:r>
          </a:p>
          <a:p>
            <a:endParaRPr lang="en-US"/>
          </a:p>
          <a:p>
            <a:r>
              <a:rPr lang="en-US"/>
              <a:t>המחרת ייחוס-</a:t>
            </a:r>
          </a:p>
          <a:p>
            <a:r>
              <a:rPr lang="en-US"/>
              <a:t>כתיבת מחיר קודם גבוה מאוד, לעומת המחיר הנוכחי. המח שלנו ננעל על המספר הגבוה ומרגיש תחושת ניצחון מההנחה, גם אם המחיר הנוכחי הוא עדיין יקר יחסית למחיר הקודם.</a:t>
            </a:r>
          </a:p>
          <a:p>
            <a:endParaRPr lang="en-US"/>
          </a:p>
          <a:p>
            <a:r>
              <a:rPr lang="en-US"/>
              <a:t>מבצעי כמות-</a:t>
            </a:r>
          </a:p>
          <a:p>
            <a:r>
              <a:rPr lang="en-US"/>
              <a:t>למשל 3 ב20. זהו קד"מ שנועד להגדיל את סך הקניה.</a:t>
            </a:r>
          </a:p>
          <a:p>
            <a:endParaRPr lang="en-US"/>
          </a:p>
          <a:p>
            <a:r>
              <a:rPr lang="en-US"/>
              <a:t>אפקט הדחיפות-</a:t>
            </a:r>
          </a:p>
          <a:p>
            <a:r>
              <a:rPr lang="en-US"/>
              <a:t>מבצע לזמן מוגבל ותחת תנאים.</a:t>
            </a:r>
          </a:p>
          <a:p>
            <a:endParaRPr lang="en-US"/>
          </a:p>
          <a:p>
            <a:r>
              <a:rPr lang="en-US"/>
              <a:t>פסיכולוגיה של הצבעים-</a:t>
            </a:r>
          </a:p>
          <a:p>
            <a:r>
              <a:rPr lang="en-US"/>
              <a:t>המבצע יובלט בצבע אדום. העין האנושית רגישה מאוד לצבע האדום, המסמן לנו סכנה או הזדמנות. בסופר, משתמשים בצבע האדום למבצעים כדי לגרום לנו לעצור ולהסתכל על השלט.</a:t>
            </a:r>
          </a:p>
          <a:p>
            <a:r>
              <a:rPr lang="en-US"/>
              <a:t>מחקרים מראים שהצבע האדום מגביר את קצב הלב ולחץ הדם. התגובה הפיזיולוגית הזו גורמת לנו לקבל החלטות מהירות יותר ופחות רציונאליות, ולכן כשרואים שלט אדום של מבצע, המח משדר לנו "תקנה עכשיו- לפני שיגמר!", מה שמפחית את הסיכוי שנשווה מחירים או נחשוב האם באמת אנחנו צריכים את המוצר.</a:t>
            </a:r>
          </a:p>
          <a:p>
            <a:r>
              <a:rPr lang="en-US"/>
              <a:t>בנוסף, הצבע האדום מעורר את בלוטת הטעם ותחושת הרעב, כך ששלט אדום ליד אוכל גורמים לנו לרצות את המוצר. צבע אדום מתקשר גם למבצעים בהקשר של התניה</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he-IL" dirty="0"/>
              <a:t>מבחינה פסיכולוגית, הצבע האדום מעורר תגובה פיזיולוגית מיידית כך שקצב הלב עולה ומכאן שהצבע האדום בולט ומשדר לצרכן תמרור אזהרה לבל יפספס את המבצע.</a:t>
            </a:r>
          </a:p>
          <a:p>
            <a:pPr marL="0" marR="0" lvl="0" indent="0" algn="l" defTabSz="914400" rtl="0" eaLnBrk="1" fontAlgn="auto" latinLnBrk="0" hangingPunct="1">
              <a:lnSpc>
                <a:spcPct val="100000"/>
              </a:lnSpc>
              <a:spcBef>
                <a:spcPts val="0"/>
              </a:spcBef>
              <a:spcAft>
                <a:spcPts val="0"/>
              </a:spcAft>
              <a:buClrTx/>
              <a:buSzTx/>
              <a:buFontTx/>
              <a:buNone/>
              <a:tabLst/>
              <a:defRPr/>
            </a:pPr>
            <a:r>
              <a:rPr lang="he-IL" dirty="0"/>
              <a:t>מחקרים בפסיכולוגיה צרכנים מראים שהצבע האדום נוטה להפחית את החשיבה האנליטית והביקורתית שלנו ולהגביר </a:t>
            </a:r>
            <a:r>
              <a:rPr lang="he-IL"/>
              <a:t>התנהגות אימפולסיבית.</a:t>
            </a:r>
            <a:endParaRPr lang="he-IL" dirty="0"/>
          </a:p>
          <a:p>
            <a:r>
              <a:rPr lang="he-IL" dirty="0"/>
              <a:t>שור הוא עיוור צבעים (לא מזהה צבעים) ובכל זאת מנערים בד אדום כדי שלכאורה השור יגיב לצבע האדום. הסיבה האמיתית היא שהצבע מיועד למשוך את תשומת לב הקהל הצופה.</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3BB01-DA78-276A-5123-89B7030440E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6B50494-44C1-0E64-1DC0-9C91D28905E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E6C03F7-E9FB-6324-CEF6-7494221CACC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9C016EC-2FC4-47D2-E357-FD8E4163B86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9D0BFFB-1445-FF0D-8EC3-008A9593905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ריח המאפיה יוצר תחושת רעב שמעודדת קניה (יצירת קשר אסוציאטיבי בין רעב למאפיה, כך שנקנה יותר, וגם קשר בין הריח הנעים שמשדר ביתיות לבין הקניה בסופר הספציפי</a:t>
            </a:r>
          </a:p>
        </p:txBody>
      </p:sp>
      <p:sp>
        <p:nvSpPr>
          <p:cNvPr id="6" name="Footer Placeholder 5">
            <a:extLst>
              <a:ext uri="{FF2B5EF4-FFF2-40B4-BE49-F238E27FC236}">
                <a16:creationId xmlns:a16="http://schemas.microsoft.com/office/drawing/2014/main" id="{46EC0EF0-EEDC-1739-1B36-B9E07AE3F38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B7F550E-38C3-AFA8-BEB4-C77258328CA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943010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מאפיות/ גלידריות/ סופר פארם "מפנקים" אותנו בטעימות/ איפור חצי שעה, כדי שנרגיש מחויבים למוכר ונקנה מאי נעימות.</a:t>
            </a:r>
          </a:p>
          <a:p>
            <a:r>
              <a:rPr lang="en-US"/>
              <a:t>כלומר מתרחש אפקט הדדיות.</a:t>
            </a:r>
          </a:p>
          <a:p>
            <a:r>
              <a:rPr lang="en-US"/>
              <a:t>המוכר נתן משהו קטן, ומן הסתם מצפה לתמורה.</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הקניונים מוכרים לנו מרחב סטרילי - נעים, נוח, טבעי ומנוטרל מהבלגן והרעש שבחוץ. תחושה של מרחב בטוח וסטרילי מאפשרת לקנות יותר. לכן לא יהיו בו קבצנים, שעונים למנוע תחושת זמן וכך נבלה יותר בסופר, כלבים ותעמולת בחירות, תקרות גבוהות לתחושת מרחב נעים.</a:t>
            </a:r>
          </a:p>
          <a:p>
            <a:r>
              <a:rPr lang="en-US"/>
              <a:t>מוזיקה איטית- כדי שהלקוחות ילכו לאט ויישארו יותר זמן בחנות.</a:t>
            </a:r>
          </a:p>
          <a:p>
            <a:r>
              <a:rPr lang="en-US"/>
              <a:t>טמפ'- 24 מעלות ליצור תחושת נעימות.</a:t>
            </a:r>
          </a:p>
          <a:p>
            <a:r>
              <a:rPr lang="en-US"/>
              <a:t>רצפה- קרמיקה ולא עץ, למניעת רעש</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מאפיות/ גלידריות/ סופר פארם "מפנקים" אותנו בטעימות/ איפור חצי שעה, כדי שנרגיש מחויבים למוכר ונקנה מאי נעימות.</a:t>
            </a:r>
          </a:p>
          <a:p>
            <a:r>
              <a:rPr lang="en-US"/>
              <a:t>כלומר מתרחש אפקט הדדיות.</a:t>
            </a:r>
          </a:p>
          <a:p>
            <a:r>
              <a:rPr lang="en-US"/>
              <a:t>המוכר נתן משהו קטן, ומן הסתם מצפה לתמורה.</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מיקום למוצרים בסופר:</a:t>
            </a:r>
          </a:p>
          <a:p>
            <a:r>
              <a:rPr lang="en-US"/>
              <a:t>ירקות ופירות- כניסה (טריות, בריאות, שפע, מגוון, צבעים...)</a:t>
            </a:r>
          </a:p>
          <a:p>
            <a:r>
              <a:rPr lang="en-US"/>
              <a:t>ביצים- קרוב למתחם הקירור של יציאת ספקים. הסיבה: מוצר רגיש.</a:t>
            </a:r>
          </a:p>
          <a:p>
            <a:r>
              <a:rPr lang="en-US"/>
              <a:t>לחמים/ חלב- צדדים מנוגדים, כדי שנעבור בכל הסופר, מדובר במוצרי בסיס שצרכן רוכש, ביקוש קשיח.</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מוצרי קו קופות-</a:t>
            </a:r>
          </a:p>
          <a:p>
            <a:r>
              <a:rPr lang="en-US"/>
              <a:t>מוצרים המונחים בצמידות לקופה באזור בו ממתינים לשלם. בדר"כ מדובר במוצרים זולים שמטרתם להגדיל קניה ספונטנית ברגע האחרון. דוגמאות: מסטיקים, חטיפי שוקולד, סוללות, צעצועים קטנים, מוצרי טיפוח קטנים וכדו'.</a:t>
            </a:r>
          </a:p>
          <a:p>
            <a:endParaRPr lang="en-US"/>
          </a:p>
          <a:p>
            <a:r>
              <a:rPr lang="en-US"/>
              <a:t>הסודות מאחורי המוצרים בקו הקופות:</a:t>
            </a:r>
          </a:p>
          <a:p>
            <a:endParaRPr lang="en-US"/>
          </a:p>
          <a:p>
            <a:r>
              <a:rPr lang="en-US"/>
              <a:t>קניה אימפולסיבית- אנשים משתעממים בתור, רואים מוצר קטן וזול ומוסיפים</a:t>
            </a:r>
          </a:p>
          <a:p>
            <a:endParaRPr lang="en-US"/>
          </a:p>
          <a:p>
            <a:r>
              <a:rPr lang="en-US"/>
              <a:t>מחיר הנראה זול יחסית- המח מרגיש שהמוצר לא ישפיע על סך הסל</a:t>
            </a:r>
          </a:p>
          <a:p>
            <a:endParaRPr lang="en-US"/>
          </a:p>
          <a:p>
            <a:r>
              <a:rPr lang="en-US"/>
              <a:t>מוצרים לילדים- המוצר ממוקם בגובה העיניים של הילדים במטרה שיפעילו לחץ על ההורה. </a:t>
            </a:r>
          </a:p>
          <a:p>
            <a:endParaRPr lang="en-US"/>
          </a:p>
          <a:p>
            <a:r>
              <a:rPr lang="en-US"/>
              <a:t>רווחיות גבוהה- לרוב, מדובר במוצרים בעלי רווח גדול לחנות.</a:t>
            </a:r>
          </a:p>
          <a:p>
            <a:endParaRPr lang="en-US"/>
          </a:p>
          <a:p>
            <a:r>
              <a:rPr lang="en-US"/>
              <a:t>החלטה מהירה- הלקוח כבר נמצא ליד הקופה ולכן לא יכול לחשוב יותר מדי.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https://youtu.be/B8I7KD0IWW0?si=2khNQ9-uK6sj75Rc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https://www.ynet.co.il/economy/article/qj3dsouh2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https://13tv.co.il/item/news/economics/ysv1v-903194395/</a:t>
            </a:r>
          </a:p>
          <a:p>
            <a:r>
              <a:rPr lang="en-US"/>
              <a:t>https://www.youtube.com/watch?v=kLriUYl0B9A</a:t>
            </a:r>
          </a:p>
          <a:p>
            <a:endParaRPr lang="en-US"/>
          </a:p>
          <a:p>
            <a:endParaRPr lang="en-US"/>
          </a:p>
          <a:p>
            <a:r>
              <a:rPr lang="en-US"/>
              <a:t>פירות וירקות </a:t>
            </a:r>
          </a:p>
          <a:p>
            <a:r>
              <a:rPr lang="en-US"/>
              <a:t>תאורה-  הפירות ווהירקות מוארים בצורה שהם יראו יפה יותר , הם מונחים על משטחים שחורים שלא יראו את הלכלוך והשחור עוזר לאור להאיר בעוצמה רבה יותר את הירקות והפירות</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https://docs.google.com/document/d/1LqDEnbMTfwxB-HikJoS9YQKt8W2q1rj_/edit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https://13tv.co.il/item/news/economics/ysv1v-903194395/</a:t>
            </a:r>
          </a:p>
          <a:p>
            <a:r>
              <a:rPr lang="en-US"/>
              <a:t>https://www.ynet.co.il/articles/0,7340,L-4076772,00.html</a:t>
            </a:r>
          </a:p>
          <a:p>
            <a:r>
              <a:rPr lang="en-US"/>
              <a:t>מדף המוות - נמצאים מוצרים של יצרנים וחברות קטנות  , מחירים נמוכים .</a:t>
            </a:r>
          </a:p>
          <a:p>
            <a:r>
              <a:rPr lang="en-US"/>
              <a:t>מדף כדורסל – מיועד לאנשים גבוהים </a:t>
            </a:r>
          </a:p>
          <a:p>
            <a:r>
              <a:rPr lang="en-US"/>
              <a:t>שני מדפים אלו לא אטרקטיבים , שם נמצאים לברות קטנות – רמז אין תחרותיות , יש ריכוזיות </a:t>
            </a:r>
          </a:p>
          <a:p>
            <a:r>
              <a:rPr lang="en-US"/>
              <a:t>בוועדת קדמי (ברשות שרון קדמי מנכ"ל משרד הכלכלה 2012 ) קבעו שאסור לסדדרני החברות הגדולות לסדר מדפים מתוך מטרה להגדיל תחרותיות ולצמצם ריכוזיות של חברות גדולות . בפועל  זה לא קרה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מי לדעתכם יותר יקר  ולמה המותג הפרטי של שופרסל מול המותג  המקור  לדוג  קבוצת יבנה . </a:t>
            </a:r>
          </a:p>
          <a:p>
            <a:endParaRPr lang="en-US"/>
          </a:p>
          <a:p>
            <a:r>
              <a:rPr lang="en-US"/>
              <a:t>יש פער של עד 30% לטובת המותג הפרטי והדבר מתקשר לאמון . </a:t>
            </a:r>
          </a:p>
          <a:p>
            <a:r>
              <a:rPr lang="en-US"/>
              <a:t>להראות סרטון קצר. </a:t>
            </a:r>
          </a:p>
          <a:p>
            <a:endParaRPr lang="en-US"/>
          </a:p>
          <a:p>
            <a:r>
              <a:rPr lang="en-US"/>
              <a:t>זה הבדל מחירים באותו סופר</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https://www.ynet.co.il/articles/0,7340,L-4076772,00.html</a:t>
            </a:r>
          </a:p>
          <a:p>
            <a:endParaRPr lang="en-US"/>
          </a:p>
          <a:p>
            <a:r>
              <a:rPr lang="en-US"/>
              <a:t>https://www.ynet.co.il/articles/0,7340,L-4139062,00.html</a:t>
            </a:r>
          </a:p>
          <a:p>
            <a:endParaRPr lang="en-US"/>
          </a:p>
          <a:p>
            <a:endParaRPr lang="en-US"/>
          </a:p>
          <a:p>
            <a:r>
              <a:rPr lang="en-US"/>
              <a:t>כתבות לחומרים נוספים.</a:t>
            </a:r>
          </a:p>
          <a:p>
            <a:endParaRPr lang="en-US"/>
          </a:p>
          <a:p>
            <a:r>
              <a:rPr lang="en-US"/>
              <a:t>עגלת קניות – קטנה/בינונית/גדולה </a:t>
            </a:r>
          </a:p>
          <a:p>
            <a:r>
              <a:rPr lang="en-US"/>
              <a:t>מיקום מוצרים – אזור קידום מכירות בכניסה ( לא בהכרח יש בו הנחות אך זה אזור בולט והמוצרים שנמצאים שם יופיעו שוב בשורות המדפים </a:t>
            </a:r>
          </a:p>
          <a:p>
            <a:r>
              <a:rPr lang="en-US"/>
              <a:t>לכל מיקום בחנות יש תעריף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https://youtu.be/P2VvxlvmcKI?si=XZ6gcMs0fVR9Ryas</a:t>
            </a:r>
          </a:p>
          <a:p>
            <a:endParaRPr lang="en-US" dirty="0"/>
          </a:p>
          <a:p>
            <a:r>
              <a:rPr lang="en-US" dirty="0"/>
              <a:t>"</a:t>
            </a:r>
            <a:r>
              <a:rPr lang="en-US" dirty="0" err="1"/>
              <a:t>סופר</a:t>
            </a:r>
            <a:r>
              <a:rPr lang="en-US" dirty="0"/>
              <a:t> </a:t>
            </a:r>
            <a:r>
              <a:rPr lang="en-US" dirty="0" err="1"/>
              <a:t>הצינור</a:t>
            </a:r>
            <a:r>
              <a:rPr lang="en-US" dirty="0"/>
              <a:t>" </a:t>
            </a:r>
            <a:r>
              <a:rPr lang="en-US" dirty="0" err="1"/>
              <a:t>הוא</a:t>
            </a:r>
            <a:r>
              <a:rPr lang="en-US" dirty="0"/>
              <a:t> </a:t>
            </a:r>
            <a:r>
              <a:rPr lang="en-US" dirty="0" err="1"/>
              <a:t>לא</a:t>
            </a:r>
            <a:r>
              <a:rPr lang="en-US" dirty="0"/>
              <a:t> </a:t>
            </a:r>
            <a:r>
              <a:rPr lang="en-US" dirty="0" err="1"/>
              <a:t>עוד</a:t>
            </a:r>
            <a:r>
              <a:rPr lang="en-US" dirty="0"/>
              <a:t> </a:t>
            </a:r>
            <a:r>
              <a:rPr lang="en-US" dirty="0" err="1"/>
              <a:t>רשת</a:t>
            </a:r>
            <a:r>
              <a:rPr lang="en-US" dirty="0"/>
              <a:t> </a:t>
            </a:r>
            <a:r>
              <a:rPr lang="en-US" dirty="0" err="1"/>
              <a:t>שיווק</a:t>
            </a:r>
            <a:r>
              <a:rPr lang="en-US" dirty="0"/>
              <a:t> </a:t>
            </a:r>
            <a:r>
              <a:rPr lang="en-US" dirty="0" err="1"/>
              <a:t>רגילה</a:t>
            </a:r>
            <a:r>
              <a:rPr lang="en-US" dirty="0"/>
              <a:t>. </a:t>
            </a:r>
            <a:r>
              <a:rPr lang="en-US" dirty="0" err="1"/>
              <a:t>הוא</a:t>
            </a:r>
            <a:r>
              <a:rPr lang="en-US" dirty="0"/>
              <a:t> </a:t>
            </a:r>
            <a:r>
              <a:rPr lang="en-US" dirty="0" err="1"/>
              <a:t>נולד</a:t>
            </a:r>
            <a:r>
              <a:rPr lang="en-US" dirty="0"/>
              <a:t> </a:t>
            </a:r>
            <a:r>
              <a:rPr lang="en-US" dirty="0" err="1"/>
              <a:t>מתוך</a:t>
            </a:r>
            <a:r>
              <a:rPr lang="en-US" dirty="0"/>
              <a:t> תוכנית </a:t>
            </a:r>
            <a:r>
              <a:rPr lang="en-US" dirty="0" err="1"/>
              <a:t>הטלוויזיה</a:t>
            </a:r>
            <a:r>
              <a:rPr lang="en-US" dirty="0"/>
              <a:t> "</a:t>
            </a:r>
            <a:r>
              <a:rPr lang="en-US" dirty="0" err="1"/>
              <a:t>הצינור</a:t>
            </a:r>
            <a:r>
              <a:rPr lang="en-US" dirty="0"/>
              <a:t>" </a:t>
            </a:r>
            <a:r>
              <a:rPr lang="en-US" dirty="0" err="1"/>
              <a:t>כמיזם</a:t>
            </a:r>
            <a:r>
              <a:rPr lang="en-US" dirty="0"/>
              <a:t> </a:t>
            </a:r>
            <a:r>
              <a:rPr lang="en-US" dirty="0" err="1"/>
              <a:t>חברתי</a:t>
            </a:r>
            <a:r>
              <a:rPr lang="en-US" dirty="0"/>
              <a:t> </a:t>
            </a:r>
            <a:r>
              <a:rPr lang="en-US" dirty="0" err="1"/>
              <a:t>ללא</a:t>
            </a:r>
            <a:r>
              <a:rPr lang="en-US" dirty="0"/>
              <a:t> </a:t>
            </a:r>
            <a:r>
              <a:rPr lang="en-US" dirty="0" err="1"/>
              <a:t>מטרות</a:t>
            </a:r>
            <a:r>
              <a:rPr lang="en-US" dirty="0"/>
              <a:t> </a:t>
            </a:r>
            <a:r>
              <a:rPr lang="en-US" dirty="0" err="1"/>
              <a:t>רווח</a:t>
            </a:r>
            <a:r>
              <a:rPr lang="en-US" dirty="0"/>
              <a:t>. </a:t>
            </a:r>
            <a:r>
              <a:rPr lang="en-US" dirty="0" err="1"/>
              <a:t>המטרה</a:t>
            </a:r>
            <a:r>
              <a:rPr lang="en-US" dirty="0"/>
              <a:t> </a:t>
            </a:r>
            <a:r>
              <a:rPr lang="en-US" dirty="0" err="1"/>
              <a:t>שלו</a:t>
            </a:r>
            <a:r>
              <a:rPr lang="en-US" dirty="0"/>
              <a:t> </a:t>
            </a:r>
            <a:r>
              <a:rPr lang="en-US" dirty="0" err="1"/>
              <a:t>פשוטה</a:t>
            </a:r>
            <a:r>
              <a:rPr lang="en-US" dirty="0"/>
              <a:t> </a:t>
            </a:r>
            <a:r>
              <a:rPr lang="en-US" dirty="0" err="1"/>
              <a:t>אך</a:t>
            </a:r>
            <a:r>
              <a:rPr lang="en-US" dirty="0"/>
              <a:t> </a:t>
            </a:r>
            <a:r>
              <a:rPr lang="en-US" dirty="0" err="1"/>
              <a:t>מהפכנית</a:t>
            </a:r>
            <a:r>
              <a:rPr lang="en-US" dirty="0"/>
              <a:t>: </a:t>
            </a:r>
          </a:p>
          <a:p>
            <a:r>
              <a:rPr lang="en-US" dirty="0" err="1"/>
              <a:t>למכור</a:t>
            </a:r>
            <a:r>
              <a:rPr lang="en-US" dirty="0"/>
              <a:t> </a:t>
            </a:r>
            <a:r>
              <a:rPr lang="en-US" dirty="0" err="1"/>
              <a:t>מוצרים</a:t>
            </a:r>
            <a:r>
              <a:rPr lang="en-US" dirty="0"/>
              <a:t> </a:t>
            </a:r>
            <a:r>
              <a:rPr lang="en-US" dirty="0" err="1"/>
              <a:t>במחיר</a:t>
            </a:r>
            <a:r>
              <a:rPr lang="en-US" dirty="0"/>
              <a:t> </a:t>
            </a:r>
            <a:r>
              <a:rPr lang="en-US" dirty="0" err="1"/>
              <a:t>הכי</a:t>
            </a:r>
            <a:r>
              <a:rPr lang="en-US" dirty="0"/>
              <a:t> </a:t>
            </a:r>
            <a:r>
              <a:rPr lang="en-US" dirty="0" err="1"/>
              <a:t>נמוך</a:t>
            </a:r>
            <a:r>
              <a:rPr lang="en-US" dirty="0"/>
              <a:t> </a:t>
            </a:r>
            <a:r>
              <a:rPr lang="en-US" dirty="0" err="1"/>
              <a:t>שאפשר</a:t>
            </a:r>
            <a:r>
              <a:rPr lang="en-US" dirty="0"/>
              <a:t>, </a:t>
            </a:r>
            <a:r>
              <a:rPr lang="en-US" dirty="0" err="1"/>
              <a:t>כדי</a:t>
            </a:r>
            <a:r>
              <a:rPr lang="en-US" dirty="0"/>
              <a:t> </a:t>
            </a:r>
            <a:r>
              <a:rPr lang="en-US" dirty="0" err="1"/>
              <a:t>להוכיח</a:t>
            </a:r>
            <a:r>
              <a:rPr lang="en-US" dirty="0"/>
              <a:t> </a:t>
            </a:r>
            <a:r>
              <a:rPr lang="en-US" dirty="0" err="1"/>
              <a:t>שאפשר</a:t>
            </a:r>
            <a:r>
              <a:rPr lang="en-US" dirty="0"/>
              <a:t> </a:t>
            </a:r>
            <a:r>
              <a:rPr lang="en-US" dirty="0" err="1"/>
              <a:t>להילחם</a:t>
            </a:r>
            <a:r>
              <a:rPr lang="en-US" dirty="0"/>
              <a:t> </a:t>
            </a:r>
            <a:r>
              <a:rPr lang="en-US" dirty="0" err="1"/>
              <a:t>ביוקר</a:t>
            </a:r>
            <a:r>
              <a:rPr lang="en-US" dirty="0"/>
              <a:t> </a:t>
            </a:r>
            <a:r>
              <a:rPr lang="en-US" dirty="0" err="1"/>
              <a:t>המחיה</a:t>
            </a:r>
            <a:r>
              <a:rPr lang="en-US" dirty="0"/>
              <a:t>.</a:t>
            </a:r>
          </a:p>
          <a:p>
            <a:endParaRPr lang="en-US" dirty="0"/>
          </a:p>
          <a:p>
            <a:r>
              <a:rPr lang="en-US" dirty="0" err="1"/>
              <a:t>בסופרמרקטים</a:t>
            </a:r>
            <a:r>
              <a:rPr lang="en-US" dirty="0"/>
              <a:t> </a:t>
            </a:r>
            <a:r>
              <a:rPr lang="en-US" dirty="0" err="1"/>
              <a:t>הרגילים</a:t>
            </a:r>
            <a:r>
              <a:rPr lang="en-US" dirty="0"/>
              <a:t>, </a:t>
            </a:r>
            <a:r>
              <a:rPr lang="en-US" dirty="0" err="1"/>
              <a:t>אנחנו</a:t>
            </a:r>
            <a:r>
              <a:rPr lang="en-US" dirty="0"/>
              <a:t> </a:t>
            </a:r>
            <a:r>
              <a:rPr lang="en-US" dirty="0" err="1"/>
              <a:t>לעיתים</a:t>
            </a:r>
            <a:r>
              <a:rPr lang="en-US" dirty="0"/>
              <a:t> </a:t>
            </a:r>
            <a:r>
              <a:rPr lang="en-US" dirty="0" err="1"/>
              <a:t>קרובות</a:t>
            </a:r>
            <a:r>
              <a:rPr lang="en-US" dirty="0"/>
              <a:t> </a:t>
            </a:r>
            <a:r>
              <a:rPr lang="en-US" dirty="0" err="1"/>
              <a:t>צרכנים</a:t>
            </a:r>
            <a:r>
              <a:rPr lang="en-US" dirty="0"/>
              <a:t> "</a:t>
            </a:r>
            <a:r>
              <a:rPr lang="en-US" dirty="0" err="1"/>
              <a:t>שבויים</a:t>
            </a:r>
            <a:r>
              <a:rPr lang="en-US" dirty="0"/>
              <a:t>". </a:t>
            </a:r>
            <a:r>
              <a:rPr lang="en-US" dirty="0" err="1"/>
              <a:t>למה</a:t>
            </a:r>
            <a:r>
              <a:rPr lang="en-US" dirty="0"/>
              <a:t>? </a:t>
            </a:r>
            <a:r>
              <a:rPr lang="en-US" dirty="0" err="1"/>
              <a:t>בגלל</a:t>
            </a:r>
            <a:r>
              <a:rPr lang="en-US" dirty="0"/>
              <a:t> </a:t>
            </a:r>
            <a:r>
              <a:rPr lang="en-US" dirty="0" err="1"/>
              <a:t>המונופולים</a:t>
            </a:r>
            <a:r>
              <a:rPr lang="en-US" dirty="0"/>
              <a:t>. </a:t>
            </a:r>
            <a:r>
              <a:rPr lang="en-US" dirty="0" err="1"/>
              <a:t>בנוסף</a:t>
            </a:r>
            <a:r>
              <a:rPr lang="en-US" dirty="0"/>
              <a:t>, </a:t>
            </a:r>
            <a:r>
              <a:rPr lang="en-US" dirty="0" err="1"/>
              <a:t>רשתות</a:t>
            </a:r>
            <a:r>
              <a:rPr lang="en-US" dirty="0"/>
              <a:t> </a:t>
            </a:r>
            <a:r>
              <a:rPr lang="en-US" dirty="0" err="1"/>
              <a:t>השיווק</a:t>
            </a:r>
            <a:r>
              <a:rPr lang="en-US" dirty="0"/>
              <a:t> </a:t>
            </a:r>
            <a:r>
              <a:rPr lang="en-US" dirty="0" err="1"/>
              <a:t>הגדולות</a:t>
            </a:r>
            <a:r>
              <a:rPr lang="en-US" dirty="0"/>
              <a:t> </a:t>
            </a:r>
            <a:r>
              <a:rPr lang="en-US" dirty="0" err="1"/>
              <a:t>גובות</a:t>
            </a:r>
            <a:r>
              <a:rPr lang="en-US" dirty="0"/>
              <a:t> </a:t>
            </a:r>
            <a:r>
              <a:rPr lang="en-US" dirty="0" err="1"/>
              <a:t>מהיצרנים</a:t>
            </a:r>
            <a:r>
              <a:rPr lang="en-US" dirty="0"/>
              <a:t> </a:t>
            </a:r>
            <a:r>
              <a:rPr lang="en-US" dirty="0" err="1"/>
              <a:t>כסף</a:t>
            </a:r>
            <a:r>
              <a:rPr lang="en-US" dirty="0"/>
              <a:t> </a:t>
            </a:r>
            <a:r>
              <a:rPr lang="en-US" dirty="0" err="1"/>
              <a:t>על</a:t>
            </a:r>
            <a:r>
              <a:rPr lang="en-US" dirty="0"/>
              <a:t> </a:t>
            </a:r>
            <a:r>
              <a:rPr lang="en-US" dirty="0" err="1"/>
              <a:t>המיקום</a:t>
            </a:r>
            <a:r>
              <a:rPr lang="en-US" dirty="0"/>
              <a:t> </a:t>
            </a:r>
            <a:r>
              <a:rPr lang="en-US" dirty="0" err="1"/>
              <a:t>של</a:t>
            </a:r>
            <a:r>
              <a:rPr lang="en-US" dirty="0"/>
              <a:t> </a:t>
            </a:r>
            <a:r>
              <a:rPr lang="en-US" dirty="0" err="1"/>
              <a:t>המוצר</a:t>
            </a:r>
            <a:r>
              <a:rPr lang="en-US" dirty="0"/>
              <a:t>. </a:t>
            </a:r>
            <a:r>
              <a:rPr lang="en-US" dirty="0" err="1"/>
              <a:t>זה</a:t>
            </a:r>
            <a:r>
              <a:rPr lang="en-US" dirty="0"/>
              <a:t> </a:t>
            </a:r>
            <a:r>
              <a:rPr lang="en-US" dirty="0" err="1"/>
              <a:t>גורם</a:t>
            </a:r>
            <a:r>
              <a:rPr lang="en-US" dirty="0"/>
              <a:t> </a:t>
            </a:r>
            <a:r>
              <a:rPr lang="en-US" dirty="0" err="1"/>
              <a:t>לכך</a:t>
            </a:r>
            <a:r>
              <a:rPr lang="en-US" dirty="0"/>
              <a:t> </a:t>
            </a:r>
            <a:r>
              <a:rPr lang="en-US" dirty="0" err="1"/>
              <a:t>שרק</a:t>
            </a:r>
            <a:r>
              <a:rPr lang="en-US" dirty="0"/>
              <a:t> </a:t>
            </a:r>
            <a:r>
              <a:rPr lang="en-US" dirty="0" err="1"/>
              <a:t>החברות</a:t>
            </a:r>
            <a:r>
              <a:rPr lang="en-US" dirty="0"/>
              <a:t> </a:t>
            </a:r>
            <a:r>
              <a:rPr lang="en-US" dirty="0" err="1"/>
              <a:t>העשירות</a:t>
            </a:r>
            <a:r>
              <a:rPr lang="en-US" dirty="0"/>
              <a:t> </a:t>
            </a:r>
            <a:r>
              <a:rPr lang="en-US" dirty="0" err="1"/>
              <a:t>ביותר</a:t>
            </a:r>
            <a:r>
              <a:rPr lang="en-US" dirty="0"/>
              <a:t> </a:t>
            </a:r>
            <a:r>
              <a:rPr lang="en-US" dirty="0" err="1"/>
              <a:t>נמצאות</a:t>
            </a:r>
            <a:r>
              <a:rPr lang="en-US" dirty="0"/>
              <a:t> </a:t>
            </a:r>
            <a:r>
              <a:rPr lang="en-US" dirty="0" err="1"/>
              <a:t>לנו</a:t>
            </a:r>
            <a:r>
              <a:rPr lang="en-US" dirty="0"/>
              <a:t> </a:t>
            </a:r>
            <a:r>
              <a:rPr lang="en-US" dirty="0" err="1"/>
              <a:t>מול</a:t>
            </a:r>
            <a:r>
              <a:rPr lang="en-US" dirty="0"/>
              <a:t> </a:t>
            </a:r>
            <a:r>
              <a:rPr lang="en-US" dirty="0" err="1"/>
              <a:t>העיניים</a:t>
            </a:r>
            <a:r>
              <a:rPr lang="en-US" dirty="0"/>
              <a:t>, </a:t>
            </a:r>
            <a:r>
              <a:rPr lang="en-US" dirty="0" err="1"/>
              <a:t>והמותגים</a:t>
            </a:r>
            <a:r>
              <a:rPr lang="en-US" dirty="0"/>
              <a:t> </a:t>
            </a:r>
            <a:r>
              <a:rPr lang="en-US" dirty="0" err="1"/>
              <a:t>הקטנים</a:t>
            </a:r>
            <a:r>
              <a:rPr lang="en-US" dirty="0"/>
              <a:t> </a:t>
            </a:r>
            <a:r>
              <a:rPr lang="en-US" dirty="0" err="1"/>
              <a:t>והזולים</a:t>
            </a:r>
            <a:r>
              <a:rPr lang="en-US" dirty="0"/>
              <a:t> </a:t>
            </a:r>
            <a:r>
              <a:rPr lang="en-US" dirty="0" err="1"/>
              <a:t>נדחקים</a:t>
            </a:r>
            <a:r>
              <a:rPr lang="en-US" dirty="0"/>
              <a:t> </a:t>
            </a:r>
            <a:r>
              <a:rPr lang="en-US" dirty="0" err="1"/>
              <a:t>הצידה</a:t>
            </a:r>
            <a:r>
              <a:rPr lang="en-US" dirty="0"/>
              <a:t>.</a:t>
            </a:r>
          </a:p>
          <a:p>
            <a:endParaRPr lang="en-US" dirty="0"/>
          </a:p>
          <a:p>
            <a:r>
              <a:rPr lang="en-US" dirty="0" err="1"/>
              <a:t>סופר</a:t>
            </a:r>
            <a:r>
              <a:rPr lang="en-US" dirty="0"/>
              <a:t> </a:t>
            </a:r>
            <a:r>
              <a:rPr lang="en-US" dirty="0" err="1"/>
              <a:t>הצינור</a:t>
            </a:r>
            <a:r>
              <a:rPr lang="en-US" dirty="0"/>
              <a:t> </a:t>
            </a:r>
            <a:r>
              <a:rPr lang="en-US" dirty="0" err="1"/>
              <a:t>פועל</a:t>
            </a:r>
            <a:r>
              <a:rPr lang="en-US" dirty="0"/>
              <a:t> </a:t>
            </a:r>
            <a:r>
              <a:rPr lang="en-US" dirty="0" err="1"/>
              <a:t>בשיטה</a:t>
            </a:r>
            <a:r>
              <a:rPr lang="en-US" dirty="0"/>
              <a:t> </a:t>
            </a:r>
            <a:r>
              <a:rPr lang="en-US" dirty="0" err="1"/>
              <a:t>הבאה</a:t>
            </a:r>
            <a:r>
              <a:rPr lang="en-US" dirty="0"/>
              <a:t>:</a:t>
            </a:r>
          </a:p>
          <a:p>
            <a:r>
              <a:rPr lang="en-US" dirty="0"/>
              <a:t>א. </a:t>
            </a:r>
            <a:r>
              <a:rPr lang="en-US" dirty="0" err="1"/>
              <a:t>המחיר</a:t>
            </a:r>
            <a:r>
              <a:rPr lang="en-US" dirty="0"/>
              <a:t> </a:t>
            </a:r>
            <a:r>
              <a:rPr lang="en-US" dirty="0" err="1"/>
              <a:t>לצרכן</a:t>
            </a:r>
            <a:r>
              <a:rPr lang="en-US" dirty="0"/>
              <a:t> </a:t>
            </a:r>
            <a:r>
              <a:rPr lang="en-US" dirty="0" err="1"/>
              <a:t>הוא</a:t>
            </a:r>
            <a:r>
              <a:rPr lang="en-US" dirty="0"/>
              <a:t> </a:t>
            </a:r>
            <a:r>
              <a:rPr lang="en-US" dirty="0" err="1"/>
              <a:t>נמוך</a:t>
            </a:r>
            <a:r>
              <a:rPr lang="en-US" dirty="0"/>
              <a:t> </a:t>
            </a:r>
            <a:r>
              <a:rPr lang="en-US" dirty="0" err="1"/>
              <a:t>מאוד</a:t>
            </a:r>
            <a:r>
              <a:rPr lang="en-US" dirty="0"/>
              <a:t>, </a:t>
            </a:r>
            <a:r>
              <a:rPr lang="en-US" dirty="0" err="1"/>
              <a:t>כיוון</a:t>
            </a:r>
            <a:r>
              <a:rPr lang="en-US" dirty="0"/>
              <a:t> </a:t>
            </a:r>
            <a:r>
              <a:rPr lang="en-US" dirty="0" err="1"/>
              <a:t>שהמטרה</a:t>
            </a:r>
            <a:r>
              <a:rPr lang="en-US" dirty="0"/>
              <a:t> </a:t>
            </a:r>
            <a:r>
              <a:rPr lang="en-US" dirty="0" err="1"/>
              <a:t>היא</a:t>
            </a:r>
            <a:r>
              <a:rPr lang="en-US" dirty="0"/>
              <a:t> </a:t>
            </a:r>
            <a:r>
              <a:rPr lang="en-US" dirty="0" err="1"/>
              <a:t>רק</a:t>
            </a:r>
            <a:r>
              <a:rPr lang="en-US" dirty="0"/>
              <a:t> </a:t>
            </a:r>
            <a:r>
              <a:rPr lang="en-US" dirty="0" err="1"/>
              <a:t>לכסות</a:t>
            </a:r>
            <a:r>
              <a:rPr lang="en-US" dirty="0"/>
              <a:t> </a:t>
            </a:r>
            <a:r>
              <a:rPr lang="en-US" dirty="0" err="1"/>
              <a:t>את</a:t>
            </a:r>
            <a:r>
              <a:rPr lang="en-US" dirty="0"/>
              <a:t> </a:t>
            </a:r>
            <a:r>
              <a:rPr lang="en-US" dirty="0" err="1"/>
              <a:t>ההוצאות</a:t>
            </a:r>
            <a:r>
              <a:rPr lang="en-US" dirty="0"/>
              <a:t> (</a:t>
            </a:r>
            <a:r>
              <a:rPr lang="en-US" dirty="0" err="1"/>
              <a:t>שכירות</a:t>
            </a:r>
            <a:r>
              <a:rPr lang="en-US" dirty="0"/>
              <a:t>, </a:t>
            </a:r>
            <a:r>
              <a:rPr lang="en-US" dirty="0" err="1"/>
              <a:t>חשמל</a:t>
            </a:r>
            <a:r>
              <a:rPr lang="en-US" dirty="0"/>
              <a:t>, </a:t>
            </a:r>
            <a:r>
              <a:rPr lang="en-US" dirty="0" err="1"/>
              <a:t>משכורות</a:t>
            </a:r>
            <a:r>
              <a:rPr lang="en-US" dirty="0"/>
              <a:t>). </a:t>
            </a:r>
            <a:r>
              <a:rPr lang="en-US" dirty="0" err="1"/>
              <a:t>כל</a:t>
            </a:r>
            <a:r>
              <a:rPr lang="en-US" dirty="0"/>
              <a:t> </a:t>
            </a:r>
            <a:r>
              <a:rPr lang="en-US" dirty="0" err="1"/>
              <a:t>שקל</a:t>
            </a:r>
            <a:r>
              <a:rPr lang="en-US" dirty="0"/>
              <a:t> </a:t>
            </a:r>
            <a:r>
              <a:rPr lang="en-US" dirty="0" err="1"/>
              <a:t>נוסף</a:t>
            </a:r>
            <a:r>
              <a:rPr lang="en-US" dirty="0"/>
              <a:t> </a:t>
            </a:r>
            <a:r>
              <a:rPr lang="en-US" dirty="0" err="1"/>
              <a:t>שנחסך</a:t>
            </a:r>
            <a:r>
              <a:rPr lang="en-US" dirty="0"/>
              <a:t> – </a:t>
            </a:r>
            <a:r>
              <a:rPr lang="en-US" dirty="0" err="1"/>
              <a:t>חוזר</a:t>
            </a:r>
            <a:r>
              <a:rPr lang="en-US" dirty="0"/>
              <a:t> </a:t>
            </a:r>
            <a:r>
              <a:rPr lang="en-US" dirty="0" err="1"/>
              <a:t>לכיס</a:t>
            </a:r>
            <a:r>
              <a:rPr lang="en-US" dirty="0"/>
              <a:t> </a:t>
            </a:r>
            <a:r>
              <a:rPr lang="en-US" dirty="0" err="1"/>
              <a:t>של</a:t>
            </a:r>
            <a:r>
              <a:rPr lang="en-US" dirty="0"/>
              <a:t> </a:t>
            </a:r>
            <a:r>
              <a:rPr lang="en-US" dirty="0" err="1"/>
              <a:t>הצרכן</a:t>
            </a:r>
            <a:r>
              <a:rPr lang="en-US" dirty="0"/>
              <a:t>.</a:t>
            </a:r>
          </a:p>
          <a:p>
            <a:r>
              <a:rPr lang="en-US" dirty="0"/>
              <a:t>ב. </a:t>
            </a:r>
            <a:r>
              <a:rPr lang="en-US" dirty="0" err="1"/>
              <a:t>הסופר</a:t>
            </a:r>
            <a:r>
              <a:rPr lang="en-US" dirty="0"/>
              <a:t> </a:t>
            </a:r>
            <a:r>
              <a:rPr lang="en-US" dirty="0" err="1"/>
              <a:t>נותן</a:t>
            </a:r>
            <a:r>
              <a:rPr lang="en-US" dirty="0"/>
              <a:t> </a:t>
            </a:r>
            <a:r>
              <a:rPr lang="en-US" dirty="0" err="1"/>
              <a:t>במה</a:t>
            </a:r>
            <a:r>
              <a:rPr lang="en-US" dirty="0"/>
              <a:t> </a:t>
            </a:r>
            <a:r>
              <a:rPr lang="en-US" dirty="0" err="1"/>
              <a:t>למותגים</a:t>
            </a:r>
            <a:r>
              <a:rPr lang="en-US" dirty="0"/>
              <a:t> </a:t>
            </a:r>
            <a:r>
              <a:rPr lang="en-US" dirty="0" err="1"/>
              <a:t>קטנים</a:t>
            </a:r>
            <a:r>
              <a:rPr lang="en-US" dirty="0"/>
              <a:t> </a:t>
            </a:r>
            <a:r>
              <a:rPr lang="en-US" dirty="0" err="1"/>
              <a:t>ואיכותיים</a:t>
            </a:r>
            <a:r>
              <a:rPr lang="en-US" dirty="0"/>
              <a:t> </a:t>
            </a:r>
            <a:r>
              <a:rPr lang="en-US" dirty="0" err="1"/>
              <a:t>שלא</a:t>
            </a:r>
            <a:r>
              <a:rPr lang="en-US" dirty="0"/>
              <a:t> </a:t>
            </a:r>
            <a:r>
              <a:rPr lang="en-US" dirty="0" err="1"/>
              <a:t>מצליחים</a:t>
            </a:r>
            <a:r>
              <a:rPr lang="en-US" dirty="0"/>
              <a:t> </a:t>
            </a:r>
            <a:r>
              <a:rPr lang="en-US" dirty="0" err="1"/>
              <a:t>להיכנס</a:t>
            </a:r>
            <a:r>
              <a:rPr lang="en-US" dirty="0"/>
              <a:t> </a:t>
            </a:r>
            <a:r>
              <a:rPr lang="en-US" dirty="0" err="1"/>
              <a:t>לרשתות</a:t>
            </a:r>
            <a:r>
              <a:rPr lang="en-US" dirty="0"/>
              <a:t> </a:t>
            </a:r>
            <a:r>
              <a:rPr lang="en-US" dirty="0" err="1"/>
              <a:t>הגדולות</a:t>
            </a:r>
            <a:r>
              <a:rPr lang="en-US" dirty="0"/>
              <a:t> </a:t>
            </a:r>
            <a:r>
              <a:rPr lang="en-US" dirty="0" err="1"/>
              <a:t>בגלל</a:t>
            </a:r>
            <a:r>
              <a:rPr lang="en-US" dirty="0"/>
              <a:t> </a:t>
            </a:r>
            <a:r>
              <a:rPr lang="en-US" dirty="0" err="1"/>
              <a:t>המונופולים</a:t>
            </a:r>
            <a:r>
              <a:rPr lang="en-US" dirty="0"/>
              <a:t>.</a:t>
            </a:r>
          </a:p>
          <a:p>
            <a:r>
              <a:rPr lang="en-US" dirty="0"/>
              <a:t>ג. </a:t>
            </a:r>
            <a:r>
              <a:rPr lang="en-US" dirty="0" err="1"/>
              <a:t>אין</a:t>
            </a:r>
            <a:r>
              <a:rPr lang="en-US" dirty="0"/>
              <a:t> "</a:t>
            </a:r>
            <a:r>
              <a:rPr lang="en-US" dirty="0" err="1"/>
              <a:t>טריקים</a:t>
            </a:r>
            <a:r>
              <a:rPr lang="en-US" dirty="0"/>
              <a:t>" </a:t>
            </a:r>
            <a:r>
              <a:rPr lang="en-US" dirty="0" err="1"/>
              <a:t>של</a:t>
            </a:r>
            <a:r>
              <a:rPr lang="en-US" dirty="0"/>
              <a:t> </a:t>
            </a:r>
            <a:r>
              <a:rPr lang="en-US" dirty="0" err="1"/>
              <a:t>סידור</a:t>
            </a:r>
            <a:r>
              <a:rPr lang="en-US" dirty="0"/>
              <a:t> </a:t>
            </a:r>
            <a:r>
              <a:rPr lang="en-US" dirty="0" err="1"/>
              <a:t>מדפים</a:t>
            </a:r>
            <a:r>
              <a:rPr lang="en-US" dirty="0"/>
              <a:t> </a:t>
            </a:r>
            <a:r>
              <a:rPr lang="en-US" dirty="0" err="1"/>
              <a:t>או</a:t>
            </a:r>
            <a:r>
              <a:rPr lang="en-US" dirty="0"/>
              <a:t> </a:t>
            </a:r>
            <a:r>
              <a:rPr lang="en-US" dirty="0" err="1"/>
              <a:t>מבצעים</a:t>
            </a:r>
            <a:r>
              <a:rPr lang="en-US" dirty="0"/>
              <a:t> </a:t>
            </a:r>
            <a:r>
              <a:rPr lang="en-US" dirty="0" err="1"/>
              <a:t>מבלבלים</a:t>
            </a:r>
            <a:r>
              <a:rPr lang="en-US" dirty="0"/>
              <a:t>.</a:t>
            </a:r>
          </a:p>
          <a:p>
            <a:endParaRPr lang="en-US" dirty="0"/>
          </a:p>
          <a:p>
            <a:r>
              <a:rPr lang="en-US" dirty="0" err="1"/>
              <a:t>החשיבה</a:t>
            </a:r>
            <a:r>
              <a:rPr lang="en-US" dirty="0"/>
              <a:t> </a:t>
            </a:r>
            <a:r>
              <a:rPr lang="en-US" dirty="0" err="1"/>
              <a:t>הביקורתית</a:t>
            </a:r>
            <a:r>
              <a:rPr lang="en-US" dirty="0"/>
              <a:t>: </a:t>
            </a:r>
            <a:r>
              <a:rPr lang="en-US" dirty="0" err="1"/>
              <a:t>איפה</a:t>
            </a:r>
            <a:r>
              <a:rPr lang="en-US" dirty="0"/>
              <a:t> </a:t>
            </a:r>
            <a:r>
              <a:rPr lang="en-US" dirty="0" err="1"/>
              <a:t>השינוי</a:t>
            </a:r>
            <a:r>
              <a:rPr lang="en-US" dirty="0"/>
              <a:t> </a:t>
            </a:r>
            <a:r>
              <a:rPr lang="en-US" dirty="0" err="1"/>
              <a:t>מתחיל</a:t>
            </a:r>
            <a:r>
              <a:rPr lang="en-US" dirty="0"/>
              <a:t>?</a:t>
            </a:r>
          </a:p>
          <a:p>
            <a:endParaRPr lang="en-US" dirty="0"/>
          </a:p>
          <a:p>
            <a:r>
              <a:rPr lang="en-US" dirty="0" err="1"/>
              <a:t>ניתוח</a:t>
            </a:r>
            <a:r>
              <a:rPr lang="en-US" dirty="0"/>
              <a:t> </a:t>
            </a:r>
            <a:r>
              <a:rPr lang="en-US" dirty="0" err="1"/>
              <a:t>המקרה</a:t>
            </a:r>
            <a:r>
              <a:rPr lang="en-US" dirty="0"/>
              <a:t> </a:t>
            </a:r>
            <a:r>
              <a:rPr lang="en-US" dirty="0" err="1"/>
              <a:t>הזה</a:t>
            </a:r>
            <a:r>
              <a:rPr lang="en-US" dirty="0"/>
              <a:t> </a:t>
            </a:r>
            <a:r>
              <a:rPr lang="en-US" dirty="0" err="1"/>
              <a:t>מלמד</a:t>
            </a:r>
            <a:r>
              <a:rPr lang="en-US" dirty="0"/>
              <a:t> </a:t>
            </a:r>
            <a:r>
              <a:rPr lang="en-US" dirty="0" err="1"/>
              <a:t>אותנו</a:t>
            </a:r>
            <a:r>
              <a:rPr lang="en-US" dirty="0"/>
              <a:t> </a:t>
            </a:r>
            <a:r>
              <a:rPr lang="en-US" dirty="0" err="1"/>
              <a:t>שקנייה</a:t>
            </a:r>
            <a:r>
              <a:rPr lang="en-US" dirty="0"/>
              <a:t> </a:t>
            </a:r>
            <a:r>
              <a:rPr lang="en-US" dirty="0" err="1"/>
              <a:t>בסופר</a:t>
            </a:r>
            <a:r>
              <a:rPr lang="en-US" dirty="0"/>
              <a:t> </a:t>
            </a:r>
            <a:r>
              <a:rPr lang="en-US" dirty="0" err="1"/>
              <a:t>היא</a:t>
            </a:r>
            <a:r>
              <a:rPr lang="en-US" dirty="0"/>
              <a:t> </a:t>
            </a:r>
            <a:r>
              <a:rPr lang="en-US" dirty="0" err="1"/>
              <a:t>לא</a:t>
            </a:r>
            <a:r>
              <a:rPr lang="en-US" dirty="0"/>
              <a:t> </a:t>
            </a:r>
            <a:r>
              <a:rPr lang="en-US" dirty="0" err="1"/>
              <a:t>רק</a:t>
            </a:r>
            <a:r>
              <a:rPr lang="en-US" dirty="0"/>
              <a:t> </a:t>
            </a:r>
            <a:r>
              <a:rPr lang="en-US" dirty="0" err="1"/>
              <a:t>פעולה</a:t>
            </a:r>
            <a:r>
              <a:rPr lang="en-US" dirty="0"/>
              <a:t> </a:t>
            </a:r>
            <a:r>
              <a:rPr lang="en-US" dirty="0" err="1"/>
              <a:t>כלכלית</a:t>
            </a:r>
            <a:r>
              <a:rPr lang="en-US" dirty="0"/>
              <a:t>, </a:t>
            </a:r>
            <a:r>
              <a:rPr lang="en-US" dirty="0" err="1"/>
              <a:t>היא</a:t>
            </a:r>
            <a:r>
              <a:rPr lang="en-US" dirty="0"/>
              <a:t> </a:t>
            </a:r>
            <a:r>
              <a:rPr lang="en-US" dirty="0" err="1"/>
              <a:t>פעולה</a:t>
            </a:r>
            <a:r>
              <a:rPr lang="en-US" dirty="0"/>
              <a:t> </a:t>
            </a:r>
            <a:r>
              <a:rPr lang="en-US" dirty="0" err="1"/>
              <a:t>חברתית</a:t>
            </a:r>
            <a:r>
              <a:rPr lang="en-US" dirty="0"/>
              <a:t>.</a:t>
            </a:r>
          </a:p>
          <a:p>
            <a:r>
              <a:rPr lang="en-US" dirty="0" err="1"/>
              <a:t>כשאנחנו</a:t>
            </a:r>
            <a:r>
              <a:rPr lang="en-US" dirty="0"/>
              <a:t> </a:t>
            </a:r>
            <a:r>
              <a:rPr lang="en-US" dirty="0" err="1"/>
              <a:t>בוחרים</a:t>
            </a:r>
            <a:r>
              <a:rPr lang="en-US" dirty="0"/>
              <a:t> </a:t>
            </a:r>
            <a:r>
              <a:rPr lang="en-US" dirty="0" err="1"/>
              <a:t>איפה</a:t>
            </a:r>
            <a:r>
              <a:rPr lang="en-US" dirty="0"/>
              <a:t> </a:t>
            </a:r>
            <a:r>
              <a:rPr lang="en-US" dirty="0" err="1"/>
              <a:t>לקנות</a:t>
            </a:r>
            <a:r>
              <a:rPr lang="en-US" dirty="0"/>
              <a:t>, </a:t>
            </a:r>
            <a:r>
              <a:rPr lang="en-US" dirty="0" err="1"/>
              <a:t>אנחנו</a:t>
            </a:r>
            <a:r>
              <a:rPr lang="en-US" dirty="0"/>
              <a:t> </a:t>
            </a:r>
            <a:r>
              <a:rPr lang="en-US" dirty="0" err="1"/>
              <a:t>בוחרים</a:t>
            </a:r>
            <a:r>
              <a:rPr lang="en-US" dirty="0"/>
              <a:t> </a:t>
            </a:r>
            <a:r>
              <a:rPr lang="en-US" dirty="0" err="1"/>
              <a:t>למי</a:t>
            </a:r>
            <a:r>
              <a:rPr lang="en-US" dirty="0"/>
              <a:t> </a:t>
            </a:r>
            <a:r>
              <a:rPr lang="en-US" dirty="0" err="1"/>
              <a:t>לתת</a:t>
            </a:r>
            <a:r>
              <a:rPr lang="en-US" dirty="0"/>
              <a:t> </a:t>
            </a:r>
            <a:r>
              <a:rPr lang="en-US" dirty="0" err="1"/>
              <a:t>את</a:t>
            </a:r>
            <a:r>
              <a:rPr lang="en-US" dirty="0"/>
              <a:t> </a:t>
            </a:r>
            <a:r>
              <a:rPr lang="en-US" dirty="0" err="1"/>
              <a:t>הכוח</a:t>
            </a:r>
            <a:r>
              <a:rPr lang="en-US" dirty="0"/>
              <a:t> </a:t>
            </a:r>
            <a:r>
              <a:rPr lang="en-US" dirty="0" err="1"/>
              <a:t>שלנו</a:t>
            </a:r>
            <a:r>
              <a:rPr lang="en-US" dirty="0"/>
              <a:t>: </a:t>
            </a:r>
            <a:r>
              <a:rPr lang="en-US" dirty="0" err="1"/>
              <a:t>האם</a:t>
            </a:r>
            <a:r>
              <a:rPr lang="en-US" dirty="0"/>
              <a:t> </a:t>
            </a:r>
            <a:r>
              <a:rPr lang="en-US" dirty="0" err="1"/>
              <a:t>אנחנו</a:t>
            </a:r>
            <a:r>
              <a:rPr lang="en-US" dirty="0"/>
              <a:t> </a:t>
            </a:r>
            <a:r>
              <a:rPr lang="en-US" dirty="0" err="1"/>
              <a:t>ממשיכים</a:t>
            </a:r>
            <a:r>
              <a:rPr lang="en-US" dirty="0"/>
              <a:t> </a:t>
            </a:r>
            <a:r>
              <a:rPr lang="en-US" dirty="0" err="1"/>
              <a:t>לתחזק</a:t>
            </a:r>
            <a:r>
              <a:rPr lang="en-US" dirty="0"/>
              <a:t> </a:t>
            </a:r>
            <a:r>
              <a:rPr lang="en-US" dirty="0" err="1"/>
              <a:t>את</a:t>
            </a:r>
            <a:r>
              <a:rPr lang="en-US" dirty="0"/>
              <a:t> </a:t>
            </a:r>
            <a:r>
              <a:rPr lang="en-US" dirty="0" err="1"/>
              <a:t>המונופולים</a:t>
            </a:r>
            <a:r>
              <a:rPr lang="en-US" dirty="0"/>
              <a:t> </a:t>
            </a:r>
            <a:r>
              <a:rPr lang="en-US" dirty="0" err="1"/>
              <a:t>שמייקרים</a:t>
            </a:r>
            <a:r>
              <a:rPr lang="en-US" dirty="0"/>
              <a:t> </a:t>
            </a:r>
            <a:r>
              <a:rPr lang="en-US" dirty="0" err="1"/>
              <a:t>לנו</a:t>
            </a:r>
            <a:r>
              <a:rPr lang="en-US" dirty="0"/>
              <a:t> </a:t>
            </a:r>
            <a:r>
              <a:rPr lang="en-US" dirty="0" err="1"/>
              <a:t>את</a:t>
            </a:r>
            <a:r>
              <a:rPr lang="en-US" dirty="0"/>
              <a:t> </a:t>
            </a:r>
            <a:r>
              <a:rPr lang="en-US" dirty="0" err="1"/>
              <a:t>החיים</a:t>
            </a:r>
            <a:r>
              <a:rPr lang="en-US" dirty="0"/>
              <a:t>?, </a:t>
            </a:r>
            <a:r>
              <a:rPr lang="en-US" dirty="0" err="1"/>
              <a:t>או</a:t>
            </a:r>
            <a:r>
              <a:rPr lang="en-US" dirty="0"/>
              <a:t> </a:t>
            </a:r>
            <a:r>
              <a:rPr lang="en-US" dirty="0" err="1"/>
              <a:t>האם</a:t>
            </a:r>
            <a:r>
              <a:rPr lang="en-US" dirty="0"/>
              <a:t> </a:t>
            </a:r>
            <a:r>
              <a:rPr lang="en-US" dirty="0" err="1"/>
              <a:t>אנחנו</a:t>
            </a:r>
            <a:r>
              <a:rPr lang="en-US" dirty="0"/>
              <a:t> </a:t>
            </a:r>
            <a:r>
              <a:rPr lang="en-US" dirty="0" err="1"/>
              <a:t>תומכים</a:t>
            </a:r>
            <a:r>
              <a:rPr lang="en-US" dirty="0"/>
              <a:t> </a:t>
            </a:r>
            <a:r>
              <a:rPr lang="en-US" dirty="0" err="1"/>
              <a:t>במודלים</a:t>
            </a:r>
            <a:r>
              <a:rPr lang="en-US" dirty="0"/>
              <a:t> </a:t>
            </a:r>
            <a:r>
              <a:rPr lang="en-US" dirty="0" err="1"/>
              <a:t>חדשים</a:t>
            </a:r>
            <a:r>
              <a:rPr lang="en-US" dirty="0"/>
              <a:t> </a:t>
            </a:r>
            <a:r>
              <a:rPr lang="en-US" dirty="0" err="1"/>
              <a:t>ששמים</a:t>
            </a:r>
            <a:r>
              <a:rPr lang="en-US" dirty="0"/>
              <a:t> </a:t>
            </a:r>
            <a:r>
              <a:rPr lang="en-US" dirty="0" err="1"/>
              <a:t>את</a:t>
            </a:r>
            <a:r>
              <a:rPr lang="en-US" dirty="0"/>
              <a:t> </a:t>
            </a:r>
            <a:r>
              <a:rPr lang="en-US" dirty="0" err="1"/>
              <a:t>הצרכן</a:t>
            </a:r>
            <a:r>
              <a:rPr lang="en-US" dirty="0"/>
              <a:t> </a:t>
            </a:r>
            <a:r>
              <a:rPr lang="en-US" dirty="0" err="1"/>
              <a:t>במרכז</a:t>
            </a:r>
            <a:r>
              <a:rPr lang="en-US" dirty="0"/>
              <a:t>?</a:t>
            </a:r>
          </a:p>
          <a:p>
            <a:endParaRPr lang="en-US" dirty="0"/>
          </a:p>
          <a:p>
            <a:endParaRPr lang="en-US" dirty="0"/>
          </a:p>
          <a:p>
            <a:r>
              <a:rPr lang="en-US" dirty="0" err="1"/>
              <a:t>שאלות</a:t>
            </a:r>
            <a:r>
              <a:rPr lang="en-US" dirty="0"/>
              <a:t> </a:t>
            </a:r>
            <a:r>
              <a:rPr lang="en-US" dirty="0" err="1"/>
              <a:t>לדיון</a:t>
            </a:r>
            <a:r>
              <a:rPr lang="en-US" dirty="0"/>
              <a:t> </a:t>
            </a:r>
            <a:r>
              <a:rPr lang="en-US" dirty="0" err="1"/>
              <a:t>בכיתה</a:t>
            </a:r>
            <a:r>
              <a:rPr lang="en-US" dirty="0"/>
              <a:t>:</a:t>
            </a:r>
          </a:p>
          <a:p>
            <a:r>
              <a:rPr lang="en-US" dirty="0"/>
              <a:t>1. </a:t>
            </a:r>
            <a:r>
              <a:rPr lang="en-US" dirty="0" err="1"/>
              <a:t>אם</a:t>
            </a:r>
            <a:r>
              <a:rPr lang="en-US" dirty="0"/>
              <a:t> </a:t>
            </a:r>
            <a:r>
              <a:rPr lang="en-US" dirty="0" err="1"/>
              <a:t>סופר</a:t>
            </a:r>
            <a:r>
              <a:rPr lang="en-US" dirty="0"/>
              <a:t> </a:t>
            </a:r>
            <a:r>
              <a:rPr lang="en-US" dirty="0" err="1"/>
              <a:t>קטן</a:t>
            </a:r>
            <a:r>
              <a:rPr lang="en-US" dirty="0"/>
              <a:t> </a:t>
            </a:r>
            <a:r>
              <a:rPr lang="en-US" dirty="0" err="1"/>
              <a:t>וללא</a:t>
            </a:r>
            <a:r>
              <a:rPr lang="en-US" dirty="0"/>
              <a:t> </a:t>
            </a:r>
            <a:r>
              <a:rPr lang="en-US" dirty="0" err="1"/>
              <a:t>מטרות</a:t>
            </a:r>
            <a:r>
              <a:rPr lang="en-US" dirty="0"/>
              <a:t> </a:t>
            </a:r>
            <a:r>
              <a:rPr lang="en-US" dirty="0" err="1"/>
              <a:t>רווח</a:t>
            </a:r>
            <a:r>
              <a:rPr lang="en-US" dirty="0"/>
              <a:t> </a:t>
            </a:r>
            <a:r>
              <a:rPr lang="en-US" dirty="0" err="1"/>
              <a:t>מצליח</a:t>
            </a:r>
            <a:r>
              <a:rPr lang="en-US" dirty="0"/>
              <a:t> </a:t>
            </a:r>
            <a:r>
              <a:rPr lang="en-US" dirty="0" err="1"/>
              <a:t>למכור</a:t>
            </a:r>
            <a:r>
              <a:rPr lang="en-US" dirty="0"/>
              <a:t> </a:t>
            </a:r>
            <a:r>
              <a:rPr lang="en-US" dirty="0" err="1"/>
              <a:t>מוצרים</a:t>
            </a:r>
            <a:r>
              <a:rPr lang="en-US" dirty="0"/>
              <a:t> ב-30% </a:t>
            </a:r>
            <a:r>
              <a:rPr lang="en-US" dirty="0" err="1"/>
              <a:t>פחות</a:t>
            </a:r>
            <a:r>
              <a:rPr lang="en-US" dirty="0"/>
              <a:t> </a:t>
            </a:r>
            <a:r>
              <a:rPr lang="en-US" dirty="0" err="1"/>
              <a:t>מהרשתות</a:t>
            </a:r>
            <a:r>
              <a:rPr lang="en-US" dirty="0"/>
              <a:t> </a:t>
            </a:r>
            <a:r>
              <a:rPr lang="en-US" dirty="0" err="1"/>
              <a:t>הגדולות</a:t>
            </a:r>
            <a:r>
              <a:rPr lang="en-US" dirty="0"/>
              <a:t>, </a:t>
            </a:r>
            <a:r>
              <a:rPr lang="en-US" dirty="0" err="1"/>
              <a:t>מה</a:t>
            </a:r>
            <a:r>
              <a:rPr lang="en-US" dirty="0"/>
              <a:t> </a:t>
            </a:r>
            <a:r>
              <a:rPr lang="en-US" dirty="0" err="1"/>
              <a:t>זה</a:t>
            </a:r>
            <a:r>
              <a:rPr lang="en-US" dirty="0"/>
              <a:t> </a:t>
            </a:r>
            <a:r>
              <a:rPr lang="en-US" dirty="0" err="1"/>
              <a:t>אומר</a:t>
            </a:r>
            <a:r>
              <a:rPr lang="en-US" dirty="0"/>
              <a:t> </a:t>
            </a:r>
            <a:r>
              <a:rPr lang="en-US" dirty="0" err="1"/>
              <a:t>על</a:t>
            </a:r>
            <a:r>
              <a:rPr lang="en-US" dirty="0"/>
              <a:t> </a:t>
            </a:r>
            <a:r>
              <a:rPr lang="en-US" dirty="0" err="1"/>
              <a:t>המחיר</a:t>
            </a:r>
            <a:r>
              <a:rPr lang="en-US" dirty="0"/>
              <a:t> </a:t>
            </a:r>
            <a:r>
              <a:rPr lang="en-US" dirty="0" err="1"/>
              <a:t>ששילמנו</a:t>
            </a:r>
            <a:r>
              <a:rPr lang="en-US" dirty="0"/>
              <a:t> </a:t>
            </a:r>
            <a:r>
              <a:rPr lang="en-US" dirty="0" err="1"/>
              <a:t>עד</a:t>
            </a:r>
            <a:r>
              <a:rPr lang="en-US" dirty="0"/>
              <a:t> </a:t>
            </a:r>
            <a:r>
              <a:rPr lang="en-US" dirty="0" err="1"/>
              <a:t>היום</a:t>
            </a:r>
            <a:r>
              <a:rPr lang="en-US" dirty="0"/>
              <a:t>?</a:t>
            </a:r>
          </a:p>
          <a:p>
            <a:r>
              <a:rPr lang="en-US" dirty="0"/>
              <a:t>2. "</a:t>
            </a:r>
            <a:r>
              <a:rPr lang="en-US" dirty="0" err="1"/>
              <a:t>סופר</a:t>
            </a:r>
            <a:r>
              <a:rPr lang="en-US" dirty="0"/>
              <a:t> </a:t>
            </a:r>
            <a:r>
              <a:rPr lang="en-US" dirty="0" err="1"/>
              <a:t>הצינור</a:t>
            </a:r>
            <a:r>
              <a:rPr lang="en-US" dirty="0"/>
              <a:t>" </a:t>
            </a:r>
            <a:r>
              <a:rPr lang="en-US" dirty="0" err="1"/>
              <a:t>הוא</a:t>
            </a:r>
            <a:r>
              <a:rPr lang="en-US" dirty="0"/>
              <a:t> </a:t>
            </a:r>
            <a:r>
              <a:rPr lang="en-US" dirty="0" err="1"/>
              <a:t>כרגע</a:t>
            </a:r>
            <a:r>
              <a:rPr lang="en-US" dirty="0"/>
              <a:t> </a:t>
            </a:r>
            <a:r>
              <a:rPr lang="en-US" dirty="0" err="1"/>
              <a:t>מיזם</a:t>
            </a:r>
            <a:r>
              <a:rPr lang="en-US" dirty="0"/>
              <a:t> </a:t>
            </a:r>
            <a:r>
              <a:rPr lang="en-US" dirty="0" err="1"/>
              <a:t>קטן</a:t>
            </a:r>
            <a:r>
              <a:rPr lang="en-US" dirty="0"/>
              <a:t> </a:t>
            </a:r>
            <a:r>
              <a:rPr lang="en-US" dirty="0" err="1"/>
              <a:t>יחסית</a:t>
            </a:r>
            <a:r>
              <a:rPr lang="en-US" dirty="0"/>
              <a:t>. </a:t>
            </a:r>
            <a:r>
              <a:rPr lang="en-US" dirty="0" err="1"/>
              <a:t>מה</a:t>
            </a:r>
            <a:r>
              <a:rPr lang="en-US" dirty="0"/>
              <a:t> </a:t>
            </a:r>
            <a:r>
              <a:rPr lang="en-US" dirty="0" err="1"/>
              <a:t>לדעתכם</a:t>
            </a:r>
            <a:r>
              <a:rPr lang="en-US" dirty="0"/>
              <a:t> </a:t>
            </a:r>
            <a:r>
              <a:rPr lang="en-US" dirty="0" err="1"/>
              <a:t>צריך</a:t>
            </a:r>
            <a:r>
              <a:rPr lang="en-US" dirty="0"/>
              <a:t> </a:t>
            </a:r>
            <a:r>
              <a:rPr lang="en-US" dirty="0" err="1"/>
              <a:t>לקרות</a:t>
            </a:r>
            <a:r>
              <a:rPr lang="en-US" dirty="0"/>
              <a:t> </a:t>
            </a:r>
            <a:r>
              <a:rPr lang="en-US" dirty="0" err="1"/>
              <a:t>כדי</a:t>
            </a:r>
            <a:r>
              <a:rPr lang="en-US" dirty="0"/>
              <a:t> </a:t>
            </a:r>
            <a:r>
              <a:rPr lang="en-US" dirty="0" err="1"/>
              <a:t>שכל</a:t>
            </a:r>
            <a:r>
              <a:rPr lang="en-US" dirty="0"/>
              <a:t> </a:t>
            </a:r>
            <a:r>
              <a:rPr lang="en-US" dirty="0" err="1"/>
              <a:t>הסופרמרקטים</a:t>
            </a:r>
            <a:r>
              <a:rPr lang="en-US" dirty="0"/>
              <a:t> </a:t>
            </a:r>
            <a:r>
              <a:rPr lang="en-US" dirty="0" err="1"/>
              <a:t>בישראל</a:t>
            </a:r>
            <a:r>
              <a:rPr lang="en-US" dirty="0"/>
              <a:t> </a:t>
            </a:r>
            <a:r>
              <a:rPr lang="en-US" dirty="0" err="1"/>
              <a:t>יתנהגו</a:t>
            </a:r>
            <a:r>
              <a:rPr lang="en-US" dirty="0"/>
              <a:t> </a:t>
            </a:r>
            <a:r>
              <a:rPr lang="en-US" dirty="0" err="1"/>
              <a:t>בצורה</a:t>
            </a:r>
            <a:r>
              <a:rPr lang="en-US" dirty="0"/>
              <a:t> </a:t>
            </a:r>
            <a:r>
              <a:rPr lang="en-US" dirty="0" err="1"/>
              <a:t>כזו</a:t>
            </a:r>
            <a:r>
              <a:rPr lang="en-US" dirty="0"/>
              <a:t>? </a:t>
            </a:r>
            <a:r>
              <a:rPr lang="en-US" dirty="0" err="1"/>
              <a:t>האם</a:t>
            </a:r>
            <a:r>
              <a:rPr lang="en-US" dirty="0"/>
              <a:t> </a:t>
            </a:r>
            <a:r>
              <a:rPr lang="en-US" dirty="0" err="1"/>
              <a:t>זה</a:t>
            </a:r>
            <a:r>
              <a:rPr lang="en-US" dirty="0"/>
              <a:t> </a:t>
            </a:r>
            <a:r>
              <a:rPr lang="en-US" dirty="0" err="1"/>
              <a:t>בכלל</a:t>
            </a:r>
            <a:r>
              <a:rPr lang="en-US" dirty="0"/>
              <a:t> </a:t>
            </a:r>
            <a:r>
              <a:rPr lang="en-US" dirty="0" err="1"/>
              <a:t>אפשרי</a:t>
            </a:r>
            <a:r>
              <a:rPr lang="en-US" dirty="0"/>
              <a:t> </a:t>
            </a:r>
            <a:r>
              <a:rPr lang="en-US" dirty="0" err="1"/>
              <a:t>בעולם</a:t>
            </a:r>
            <a:r>
              <a:rPr lang="en-US" dirty="0"/>
              <a:t> </a:t>
            </a:r>
            <a:r>
              <a:rPr lang="en-US" dirty="0" err="1"/>
              <a:t>שמונע</a:t>
            </a:r>
            <a:r>
              <a:rPr lang="en-US" dirty="0"/>
              <a:t> </a:t>
            </a:r>
            <a:r>
              <a:rPr lang="en-US" dirty="0" err="1"/>
              <a:t>מרווחים</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משימה</a:t>
            </a:r>
            <a:r>
              <a:rPr lang="en-US" dirty="0"/>
              <a:t> </a:t>
            </a:r>
            <a:r>
              <a:rPr lang="en-US" dirty="0" err="1"/>
              <a:t>מסכמת</a:t>
            </a:r>
            <a:r>
              <a:rPr lang="en-US" dirty="0"/>
              <a:t>:</a:t>
            </a:r>
          </a:p>
          <a:p>
            <a:r>
              <a:rPr lang="he-IL" sz="1200" b="0" i="0" kern="1200" dirty="0">
                <a:solidFill>
                  <a:schemeClr val="tx1"/>
                </a:solidFill>
                <a:effectLst/>
                <a:latin typeface="+mn-lt"/>
                <a:ea typeface="+mn-ea"/>
                <a:cs typeface="+mn-cs"/>
              </a:rPr>
              <a:t>https://meyda.education.gov.il/files/Pop/0files/Financial-Education/worksheets/konim-nispah3.pdf</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meyda.education.gov.il/files/Pop/0files/Financial-Education/worksheets/konim-nispah1.pdf"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0.sv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youtu.be/B8I7KD0IWW0?si=2khNQ9-uK6sj75Rc"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svg"/><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kLriUYl0B9A"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hyperlink" Target="https://meyda.education.gov.il/files/Pop/0files/Financial-Education/worksheets/konim-nispah2.pdf"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svg"/></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svg"/></Relationships>
</file>

<file path=ppt/slides/_rels/slide27.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slideLayout" Target="../slideLayouts/slideLayout7.xml"/><Relationship Id="rId7" Type="http://schemas.openxmlformats.org/officeDocument/2006/relationships/image" Target="../media/image52.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notesSlide" Target="../notesSlides/notesSlide24.xml"/><Relationship Id="rId9" Type="http://schemas.openxmlformats.org/officeDocument/2006/relationships/image" Target="../media/image54.svg"/></Relationships>
</file>

<file path=ppt/slides/_rels/slide28.xml.rels><?xml version="1.0" encoding="UTF-8" standalone="yes"?>
<Relationships xmlns="http://schemas.openxmlformats.org/package/2006/relationships"><Relationship Id="rId3" Type="http://schemas.openxmlformats.org/officeDocument/2006/relationships/hyperlink" Target="https://chp.co.il"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3" Type="http://schemas.openxmlformats.org/officeDocument/2006/relationships/hyperlink" Target="https://youtu.be/P2VvxlvmcKI?si=XZ6gcMs0fVR9Ryas"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58.png"/></Relationships>
</file>

<file path=ppt/slides/_rels/slide30.xml.rels><?xml version="1.0" encoding="UTF-8" standalone="yes"?>
<Relationships xmlns="http://schemas.openxmlformats.org/package/2006/relationships"><Relationship Id="rId3" Type="http://schemas.openxmlformats.org/officeDocument/2006/relationships/hyperlink" Target="https://meyda.education.gov.il/files/Pop/0files/Financial-Education/worksheets/konim-nispah3.pdf"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59.png"/></Relationships>
</file>

<file path=ppt/slides/_rels/slide3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2125340" y="4744080"/>
            <a:ext cx="7018660" cy="4629191"/>
            <a:chOff x="0" y="0"/>
            <a:chExt cx="9358214" cy="6172254"/>
          </a:xfrm>
        </p:grpSpPr>
        <p:sp>
          <p:nvSpPr>
            <p:cNvPr id="4" name="Freeform 4" descr="תמונה שמכילה סרט מצויר, צעצוע  התיאור נוצר באופן אוטומטי"/>
            <p:cNvSpPr/>
            <p:nvPr/>
          </p:nvSpPr>
          <p:spPr>
            <a:xfrm>
              <a:off x="0" y="0"/>
              <a:ext cx="9358249" cy="6172200"/>
            </a:xfrm>
            <a:custGeom>
              <a:avLst/>
              <a:gdLst/>
              <a:ahLst/>
              <a:cxnLst/>
              <a:rect l="l" t="t" r="r" b="b"/>
              <a:pathLst>
                <a:path w="9358249" h="6172200">
                  <a:moveTo>
                    <a:pt x="0" y="0"/>
                  </a:moveTo>
                  <a:lnTo>
                    <a:pt x="9358249" y="0"/>
                  </a:lnTo>
                  <a:lnTo>
                    <a:pt x="9358249" y="6172200"/>
                  </a:lnTo>
                  <a:lnTo>
                    <a:pt x="0" y="6172200"/>
                  </a:lnTo>
                  <a:lnTo>
                    <a:pt x="0" y="0"/>
                  </a:lnTo>
                  <a:close/>
                </a:path>
              </a:pathLst>
            </a:custGeom>
            <a:blipFill>
              <a:blip r:embed="rId2"/>
              <a:stretch>
                <a:fillRect t="-39241" r="-63265"/>
              </a:stretch>
            </a:blipFill>
          </p:spPr>
          <p:txBody>
            <a:bodyPr/>
            <a:lstStyle/>
            <a:p>
              <a:endParaRPr lang="he-IL"/>
            </a:p>
          </p:txBody>
        </p:sp>
      </p:grpSp>
      <p:grpSp>
        <p:nvGrpSpPr>
          <p:cNvPr id="5" name="Group 5">
            <a:extLst>
              <a:ext uri="{C183D7F6-B498-43B3-948B-1728B52AA6E4}">
                <adec:decorative xmlns:adec="http://schemas.microsoft.com/office/drawing/2017/decorative" val="1"/>
              </a:ext>
            </a:extLst>
          </p:cNvPr>
          <p:cNvGrpSpPr/>
          <p:nvPr/>
        </p:nvGrpSpPr>
        <p:grpSpPr>
          <a:xfrm rot="1052381">
            <a:off x="8325013" y="4138103"/>
            <a:ext cx="3191817" cy="2616614"/>
            <a:chOff x="0" y="0"/>
            <a:chExt cx="4255756" cy="3488818"/>
          </a:xfrm>
        </p:grpSpPr>
        <p:sp>
          <p:nvSpPr>
            <p:cNvPr id="6" name="Freeform 6" descr="תמונה שמכילה סרט מצויר, צעצוע  התיאור נוצר באופן אוטומטי"/>
            <p:cNvSpPr/>
            <p:nvPr/>
          </p:nvSpPr>
          <p:spPr>
            <a:xfrm>
              <a:off x="0" y="0"/>
              <a:ext cx="4255770" cy="3488817"/>
            </a:xfrm>
            <a:custGeom>
              <a:avLst/>
              <a:gdLst/>
              <a:ahLst/>
              <a:cxnLst/>
              <a:rect l="l" t="t" r="r" b="b"/>
              <a:pathLst>
                <a:path w="4255770" h="3488817">
                  <a:moveTo>
                    <a:pt x="0" y="0"/>
                  </a:moveTo>
                  <a:lnTo>
                    <a:pt x="4255770" y="0"/>
                  </a:lnTo>
                  <a:lnTo>
                    <a:pt x="4255770" y="3488817"/>
                  </a:lnTo>
                  <a:lnTo>
                    <a:pt x="0" y="3488817"/>
                  </a:lnTo>
                  <a:lnTo>
                    <a:pt x="0" y="0"/>
                  </a:lnTo>
                  <a:close/>
                </a:path>
              </a:pathLst>
            </a:custGeom>
            <a:blipFill>
              <a:blip r:embed="rId2"/>
              <a:stretch>
                <a:fillRect l="-198233" t="-29525" r="-12720" b="-83837"/>
              </a:stretch>
            </a:blipFill>
          </p:spPr>
          <p:txBody>
            <a:bodyPr/>
            <a:lstStyle/>
            <a:p>
              <a:endParaRPr lang="he-IL"/>
            </a:p>
          </p:txBody>
        </p:sp>
      </p:grpSp>
      <p:grpSp>
        <p:nvGrpSpPr>
          <p:cNvPr id="7" name="Group 7">
            <a:extLst>
              <a:ext uri="{C183D7F6-B498-43B3-948B-1728B52AA6E4}">
                <adec:decorative xmlns:adec="http://schemas.microsoft.com/office/drawing/2017/decorative" val="1"/>
              </a:ext>
            </a:extLst>
          </p:cNvPr>
          <p:cNvGrpSpPr/>
          <p:nvPr/>
        </p:nvGrpSpPr>
        <p:grpSpPr>
          <a:xfrm>
            <a:off x="11398618" y="4473198"/>
            <a:ext cx="5309901" cy="4509134"/>
            <a:chOff x="0" y="0"/>
            <a:chExt cx="12192000" cy="10353368"/>
          </a:xfrm>
        </p:grpSpPr>
        <p:sp>
          <p:nvSpPr>
            <p:cNvPr id="8" name="Freeform 8" descr="תמונה שמכילה גרפיקה, עיצוב גרפי, אומנות קליפיפם, גופן  התיאור נוצר באופן אוטומטי"/>
            <p:cNvSpPr/>
            <p:nvPr/>
          </p:nvSpPr>
          <p:spPr>
            <a:xfrm>
              <a:off x="0" y="0"/>
              <a:ext cx="12192000" cy="10353421"/>
            </a:xfrm>
            <a:custGeom>
              <a:avLst/>
              <a:gdLst/>
              <a:ahLst/>
              <a:cxnLst/>
              <a:rect l="l" t="t" r="r" b="b"/>
              <a:pathLst>
                <a:path w="12192000" h="10353421">
                  <a:moveTo>
                    <a:pt x="0" y="0"/>
                  </a:moveTo>
                  <a:lnTo>
                    <a:pt x="12192000" y="0"/>
                  </a:lnTo>
                  <a:lnTo>
                    <a:pt x="12192000" y="10353421"/>
                  </a:lnTo>
                  <a:lnTo>
                    <a:pt x="0" y="10353421"/>
                  </a:lnTo>
                  <a:lnTo>
                    <a:pt x="0" y="0"/>
                  </a:lnTo>
                  <a:close/>
                </a:path>
              </a:pathLst>
            </a:custGeom>
            <a:blipFill>
              <a:blip r:embed="rId3"/>
              <a:stretch>
                <a:fillRect t="-32478" r="-100000"/>
              </a:stretch>
            </a:blipFill>
          </p:spPr>
          <p:txBody>
            <a:bodyPr/>
            <a:lstStyle/>
            <a:p>
              <a:endParaRPr lang="he-IL"/>
            </a:p>
          </p:txBody>
        </p:sp>
      </p:grpSp>
      <p:sp>
        <p:nvSpPr>
          <p:cNvPr id="9" name="TextBox 9"/>
          <p:cNvSpPr txBox="1">
            <a:spLocks noGrp="1"/>
          </p:cNvSpPr>
          <p:nvPr>
            <p:ph type="title" idx="4294967295"/>
          </p:nvPr>
        </p:nvSpPr>
        <p:spPr>
          <a:xfrm>
            <a:off x="1143000" y="1693443"/>
            <a:ext cx="15794119" cy="300082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4760"/>
              </a:lnSpc>
              <a:spcBef>
                <a:spcPts val="0"/>
              </a:spcBef>
              <a:spcAft>
                <a:spcPts val="0"/>
              </a:spcAft>
              <a:buClrTx/>
              <a:buSzTx/>
              <a:buFontTx/>
              <a:buNone/>
              <a:tabLst/>
              <a:defRPr/>
            </a:pPr>
            <a:r>
              <a:rPr kumimoji="0" lang="he-IL" sz="12300" b="1" i="0" u="none" strike="noStrike" kern="1200" cap="none" spc="0" normalizeH="0" baseline="0" noProof="0" dirty="0">
                <a:ln>
                  <a:noFill/>
                </a:ln>
                <a:solidFill>
                  <a:srgbClr val="000000"/>
                </a:solidFill>
                <a:effectLst/>
                <a:uLnTx/>
                <a:uFillTx/>
                <a:latin typeface="Arial" panose="020B0604020202020204" pitchFamily="34" charset="0"/>
                <a:ea typeface="Calibri (MS) Bold"/>
                <a:cs typeface="Arial" panose="020B0604020202020204" pitchFamily="34" charset="0"/>
                <a:sym typeface="Calibri (MS) Bold"/>
                <a:rtl/>
              </a:rPr>
              <a:t>איך ”קונים” את הקונים?</a:t>
            </a:r>
          </a:p>
          <a:p>
            <a:pPr marL="0" marR="0" lvl="0" indent="0" algn="ctr" defTabSz="914400" rtl="1" eaLnBrk="1" fontAlgn="auto" latinLnBrk="0" hangingPunct="1">
              <a:lnSpc>
                <a:spcPts val="8640"/>
              </a:lnSpc>
              <a:spcBef>
                <a:spcPct val="0"/>
              </a:spcBef>
              <a:spcAft>
                <a:spcPts val="0"/>
              </a:spcAft>
              <a:buClrTx/>
              <a:buSzTx/>
              <a:buFontTx/>
              <a:buNone/>
              <a:tabLst/>
              <a:defRPr/>
            </a:pPr>
            <a:r>
              <a:rPr kumimoji="0" lang="he-IL" sz="7200" b="1" i="0" u="none" strike="noStrike" kern="1200" cap="none" spc="0" normalizeH="0" baseline="0" noProof="0" dirty="0">
                <a:ln>
                  <a:noFill/>
                </a:ln>
                <a:solidFill>
                  <a:srgbClr val="000000"/>
                </a:solidFill>
                <a:effectLst/>
                <a:uLnTx/>
                <a:uFillTx/>
                <a:latin typeface="Arial" panose="020B0604020202020204" pitchFamily="34" charset="0"/>
                <a:ea typeface="Calibri (MS) Bold"/>
                <a:cs typeface="Arial" panose="020B0604020202020204" pitchFamily="34" charset="0"/>
                <a:sym typeface="Calibri (MS) Bold"/>
                <a:rtl/>
              </a:rPr>
              <a:t>סודות הסופר</a:t>
            </a:r>
          </a:p>
        </p:txBody>
      </p:sp>
      <p:sp>
        <p:nvSpPr>
          <p:cNvPr id="10" name="TextBox 10"/>
          <p:cNvSpPr txBox="1"/>
          <p:nvPr/>
        </p:nvSpPr>
        <p:spPr>
          <a:xfrm>
            <a:off x="11501082" y="9239250"/>
            <a:ext cx="6608415" cy="809625"/>
          </a:xfrm>
          <a:prstGeom prst="rect">
            <a:avLst/>
          </a:prstGeom>
        </p:spPr>
        <p:txBody>
          <a:bodyPr lIns="0" tIns="0" rIns="0" bIns="0" rtlCol="0" anchor="t">
            <a:spAutoFit/>
          </a:bodyPr>
          <a:lstStyle/>
          <a:p>
            <a:pPr algn="ctr" rtl="1">
              <a:lnSpc>
                <a:spcPts val="6239"/>
              </a:lnSpc>
              <a:spcBef>
                <a:spcPct val="0"/>
              </a:spcBef>
            </a:pPr>
            <a:r>
              <a:rPr lang="he-IL" sz="5199" dirty="0">
                <a:solidFill>
                  <a:srgbClr val="000000"/>
                </a:solidFill>
                <a:latin typeface="Arial" panose="020B0604020202020204" pitchFamily="34" charset="0"/>
                <a:ea typeface="Rubik"/>
                <a:cs typeface="Arial" panose="020B0604020202020204" pitchFamily="34" charset="0"/>
                <a:sym typeface="Rubik"/>
                <a:rtl/>
              </a:rPr>
              <a:t>יפעת ברוש ומאור בלילטי.</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flipH="1">
            <a:off x="528285" y="4296892"/>
            <a:ext cx="5780063" cy="5890510"/>
          </a:xfrm>
          <a:custGeom>
            <a:avLst/>
            <a:gdLst/>
            <a:ahLst/>
            <a:cxnLst/>
            <a:rect l="l" t="t" r="r" b="b"/>
            <a:pathLst>
              <a:path w="5780063" h="5890510">
                <a:moveTo>
                  <a:pt x="5780064" y="0"/>
                </a:moveTo>
                <a:lnTo>
                  <a:pt x="0" y="0"/>
                </a:lnTo>
                <a:lnTo>
                  <a:pt x="0" y="5890510"/>
                </a:lnTo>
                <a:lnTo>
                  <a:pt x="5780064" y="5890510"/>
                </a:lnTo>
                <a:lnTo>
                  <a:pt x="5780064" y="0"/>
                </a:lnTo>
                <a:close/>
              </a:path>
            </a:pathLst>
          </a:custGeom>
          <a:blipFill>
            <a:blip r:embed="rId2"/>
            <a:stretch>
              <a:fillRect/>
            </a:stretch>
          </a:blipFill>
        </p:spPr>
        <p:txBody>
          <a:bodyPr/>
          <a:lstStyle/>
          <a:p>
            <a:endParaRPr lang="he-IL"/>
          </a:p>
        </p:txBody>
      </p:sp>
      <p:sp>
        <p:nvSpPr>
          <p:cNvPr id="4" name="Freeform 4">
            <a:extLst>
              <a:ext uri="{C183D7F6-B498-43B3-948B-1728B52AA6E4}">
                <adec:decorative xmlns:adec="http://schemas.microsoft.com/office/drawing/2017/decorative" val="1"/>
              </a:ext>
            </a:extLst>
          </p:cNvPr>
          <p:cNvSpPr/>
          <p:nvPr/>
        </p:nvSpPr>
        <p:spPr>
          <a:xfrm>
            <a:off x="3754034" y="695994"/>
            <a:ext cx="4291838" cy="4114800"/>
          </a:xfrm>
          <a:custGeom>
            <a:avLst/>
            <a:gdLst/>
            <a:ahLst/>
            <a:cxnLst/>
            <a:rect l="l" t="t" r="r" b="b"/>
            <a:pathLst>
              <a:path w="4291838" h="4114800">
                <a:moveTo>
                  <a:pt x="0" y="0"/>
                </a:moveTo>
                <a:lnTo>
                  <a:pt x="4291839" y="0"/>
                </a:lnTo>
                <a:lnTo>
                  <a:pt x="4291839"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a:p>
        </p:txBody>
      </p:sp>
      <p:sp>
        <p:nvSpPr>
          <p:cNvPr id="7" name="כותרת 1">
            <a:extLst>
              <a:ext uri="{FF2B5EF4-FFF2-40B4-BE49-F238E27FC236}">
                <a16:creationId xmlns:a16="http://schemas.microsoft.com/office/drawing/2014/main" id="{3C644E07-31D6-09B1-A761-AE43448384ED}"/>
              </a:ext>
            </a:extLst>
          </p:cNvPr>
          <p:cNvSpPr txBox="1">
            <a:spLocks noGrp="1"/>
          </p:cNvSpPr>
          <p:nvPr>
            <p:ph type="title" idx="4294967295"/>
          </p:nvPr>
        </p:nvSpPr>
        <p:spPr>
          <a:xfrm>
            <a:off x="5604298" y="883327"/>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he-IL" sz="8200" b="1" i="0" u="none" strike="noStrike" kern="1200" cap="none" spc="0" normalizeH="0" baseline="0" noProof="0" dirty="0">
                <a:ln>
                  <a:noFill/>
                </a:ln>
                <a:solidFill>
                  <a:srgbClr val="2C4B74"/>
                </a:solidFill>
                <a:effectLst/>
                <a:uLnTx/>
                <a:uFillTx/>
                <a:latin typeface="Arial" panose="020B0604020202020204" pitchFamily="34" charset="0"/>
                <a:cs typeface="+mn-cs"/>
              </a:rPr>
              <a:t>על מה נדבר?</a:t>
            </a:r>
          </a:p>
        </p:txBody>
      </p:sp>
      <p:sp>
        <p:nvSpPr>
          <p:cNvPr id="6" name="TextBox 6"/>
          <p:cNvSpPr txBox="1"/>
          <p:nvPr/>
        </p:nvSpPr>
        <p:spPr>
          <a:xfrm>
            <a:off x="5587969" y="3346557"/>
            <a:ext cx="12075795" cy="3598545"/>
          </a:xfrm>
          <a:prstGeom prst="rect">
            <a:avLst/>
          </a:prstGeom>
        </p:spPr>
        <p:txBody>
          <a:bodyPr lIns="0" tIns="0" rIns="0" bIns="0" rtlCol="0" anchor="t">
            <a:spAutoFit/>
          </a:bodyPr>
          <a:lstStyle/>
          <a:p>
            <a:pPr marL="1165860" lvl="1" indent="-582930" algn="r" rtl="1">
              <a:lnSpc>
                <a:spcPts val="9720"/>
              </a:lnSpc>
              <a:buFont typeface="Arial"/>
              <a:buChar char="•"/>
            </a:pPr>
            <a:r>
              <a:rPr lang="he-IL" sz="5400" spc="-237" dirty="0">
                <a:solidFill>
                  <a:srgbClr val="000000"/>
                </a:solidFill>
                <a:latin typeface="Arial" panose="020B0604020202020204" pitchFamily="34" charset="0"/>
                <a:ea typeface="Rubik"/>
                <a:cs typeface="Arial" panose="020B0604020202020204" pitchFamily="34" charset="0"/>
                <a:sym typeface="Rubik"/>
                <a:rtl/>
              </a:rPr>
              <a:t>סודות הסופר</a:t>
            </a:r>
          </a:p>
          <a:p>
            <a:pPr marL="1165860" lvl="1" indent="-582930" algn="r" rtl="1">
              <a:lnSpc>
                <a:spcPts val="9720"/>
              </a:lnSpc>
              <a:buFont typeface="Arial"/>
              <a:buChar char="•"/>
            </a:pPr>
            <a:r>
              <a:rPr lang="he-IL" sz="5400" spc="-237" dirty="0">
                <a:solidFill>
                  <a:srgbClr val="000000"/>
                </a:solidFill>
                <a:latin typeface="Arial" panose="020B0604020202020204" pitchFamily="34" charset="0"/>
                <a:ea typeface="Rubik"/>
                <a:cs typeface="Arial" panose="020B0604020202020204" pitchFamily="34" charset="0"/>
                <a:sym typeface="Rubik"/>
                <a:rtl/>
              </a:rPr>
              <a:t>האמת מאחורי המבצעים- שיטות המחרה</a:t>
            </a:r>
          </a:p>
          <a:p>
            <a:pPr marL="1165860" lvl="1" indent="-582930" algn="r" rtl="1">
              <a:lnSpc>
                <a:spcPts val="9720"/>
              </a:lnSpc>
              <a:buFont typeface="Arial"/>
              <a:buChar char="•"/>
            </a:pPr>
            <a:r>
              <a:rPr lang="he-IL" sz="5400" spc="-237" dirty="0">
                <a:solidFill>
                  <a:srgbClr val="000000"/>
                </a:solidFill>
                <a:latin typeface="Arial" panose="020B0604020202020204" pitchFamily="34" charset="0"/>
                <a:ea typeface="Rubik"/>
                <a:cs typeface="Arial" panose="020B0604020202020204" pitchFamily="34" charset="0"/>
                <a:sym typeface="Rubik"/>
                <a:rtl/>
              </a:rPr>
              <a:t>ריכוזיות ומונופול</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a:extLst>
              <a:ext uri="{C183D7F6-B498-43B3-948B-1728B52AA6E4}">
                <adec:decorative xmlns:adec="http://schemas.microsoft.com/office/drawing/2017/decorative" val="1"/>
              </a:ext>
            </a:extLst>
          </p:cNvPr>
          <p:cNvSpPr/>
          <p:nvPr/>
        </p:nvSpPr>
        <p:spPr>
          <a:xfrm>
            <a:off x="12561746" y="5021145"/>
            <a:ext cx="4063365" cy="4114800"/>
          </a:xfrm>
          <a:custGeom>
            <a:avLst/>
            <a:gdLst/>
            <a:ahLst/>
            <a:cxnLst/>
            <a:rect l="l" t="t" r="r" b="b"/>
            <a:pathLst>
              <a:path w="4063365" h="4114800">
                <a:moveTo>
                  <a:pt x="0" y="0"/>
                </a:moveTo>
                <a:lnTo>
                  <a:pt x="4063365" y="0"/>
                </a:lnTo>
                <a:lnTo>
                  <a:pt x="4063365"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he-IL"/>
          </a:p>
        </p:txBody>
      </p:sp>
      <p:sp>
        <p:nvSpPr>
          <p:cNvPr id="5" name="Freeform 5">
            <a:extLst>
              <a:ext uri="{C183D7F6-B498-43B3-948B-1728B52AA6E4}">
                <adec:decorative xmlns:adec="http://schemas.microsoft.com/office/drawing/2017/decorative" val="1"/>
              </a:ext>
            </a:extLst>
          </p:cNvPr>
          <p:cNvSpPr/>
          <p:nvPr/>
        </p:nvSpPr>
        <p:spPr>
          <a:xfrm>
            <a:off x="1292543" y="2829991"/>
            <a:ext cx="4291838" cy="4114800"/>
          </a:xfrm>
          <a:custGeom>
            <a:avLst/>
            <a:gdLst/>
            <a:ahLst/>
            <a:cxnLst/>
            <a:rect l="l" t="t" r="r" b="b"/>
            <a:pathLst>
              <a:path w="4291838" h="4114800">
                <a:moveTo>
                  <a:pt x="0" y="0"/>
                </a:moveTo>
                <a:lnTo>
                  <a:pt x="4291839" y="0"/>
                </a:lnTo>
                <a:lnTo>
                  <a:pt x="4291839"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a:p>
        </p:txBody>
      </p:sp>
      <p:sp>
        <p:nvSpPr>
          <p:cNvPr id="2" name="כותרת 1">
            <a:extLst>
              <a:ext uri="{FF2B5EF4-FFF2-40B4-BE49-F238E27FC236}">
                <a16:creationId xmlns:a16="http://schemas.microsoft.com/office/drawing/2014/main" id="{8837C8C5-DC41-B12D-9593-5339F2E9682D}"/>
              </a:ext>
            </a:extLst>
          </p:cNvPr>
          <p:cNvSpPr txBox="1">
            <a:spLocks/>
          </p:cNvSpPr>
          <p:nvPr/>
        </p:nvSpPr>
        <p:spPr>
          <a:xfrm>
            <a:off x="5604298" y="883327"/>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he-IL" sz="8200" b="1" dirty="0">
                <a:solidFill>
                  <a:srgbClr val="2C4B74"/>
                </a:solidFill>
                <a:latin typeface="Arial" panose="020B0604020202020204" pitchFamily="34" charset="0"/>
                <a:cs typeface="+mn-cs"/>
              </a:rPr>
              <a:t>סודות הסופר</a:t>
            </a:r>
          </a:p>
        </p:txBody>
      </p:sp>
      <p:sp>
        <p:nvSpPr>
          <p:cNvPr id="3" name="Freeform 3" descr="עגלת סופר">
            <a:extLst>
              <a:ext uri="{C183D7F6-B498-43B3-948B-1728B52AA6E4}">
                <adec:decorative xmlns:adec="http://schemas.microsoft.com/office/drawing/2017/decorative" val="0"/>
              </a:ext>
            </a:extLst>
          </p:cNvPr>
          <p:cNvSpPr/>
          <p:nvPr/>
        </p:nvSpPr>
        <p:spPr>
          <a:xfrm>
            <a:off x="5248635" y="1640516"/>
            <a:ext cx="8075295" cy="8229600"/>
          </a:xfrm>
          <a:custGeom>
            <a:avLst/>
            <a:gdLst/>
            <a:ahLst/>
            <a:cxnLst/>
            <a:rect l="l" t="t" r="r" b="b"/>
            <a:pathLst>
              <a:path w="8075295" h="8229600">
                <a:moveTo>
                  <a:pt x="0" y="0"/>
                </a:moveTo>
                <a:lnTo>
                  <a:pt x="8075295" y="0"/>
                </a:lnTo>
                <a:lnTo>
                  <a:pt x="8075295" y="8229600"/>
                </a:lnTo>
                <a:lnTo>
                  <a:pt x="0" y="8229600"/>
                </a:lnTo>
                <a:lnTo>
                  <a:pt x="0" y="0"/>
                </a:lnTo>
                <a:close/>
              </a:path>
            </a:pathLst>
          </a:custGeom>
          <a:blipFill>
            <a:blip r:embed="rId4"/>
            <a:stretch>
              <a:fillRect/>
            </a:stretch>
          </a:blipFill>
        </p:spPr>
        <p:txBody>
          <a:bodyPr/>
          <a:lstStyle/>
          <a:p>
            <a:endParaRPr lang="he-IL"/>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כותרת 1">
            <a:extLst>
              <a:ext uri="{FF2B5EF4-FFF2-40B4-BE49-F238E27FC236}">
                <a16:creationId xmlns:a16="http://schemas.microsoft.com/office/drawing/2014/main" id="{CC093573-F522-2185-D306-104C8C5EF8DC}"/>
              </a:ext>
            </a:extLst>
          </p:cNvPr>
          <p:cNvSpPr txBox="1">
            <a:spLocks/>
          </p:cNvSpPr>
          <p:nvPr/>
        </p:nvSpPr>
        <p:spPr>
          <a:xfrm>
            <a:off x="5604298" y="883327"/>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he-IL" sz="8200" b="1" dirty="0">
                <a:solidFill>
                  <a:srgbClr val="2C4B74"/>
                </a:solidFill>
                <a:latin typeface="Arial" panose="020B0604020202020204" pitchFamily="34" charset="0"/>
                <a:cs typeface="+mn-cs"/>
              </a:rPr>
              <a:t>שאלון: איזה קונה אני?</a:t>
            </a:r>
          </a:p>
        </p:txBody>
      </p:sp>
      <p:sp>
        <p:nvSpPr>
          <p:cNvPr id="4" name="Freeform 4" descr="יש ללחוץ ולעבור לשאלון &quot;איזה קונה אני&quot;">
            <a:hlinkClick r:id="rId3" tooltip="https://docs.google.com/document/d/1nOiKF0n-QMX6wrkwazbHqorWj-9mBx5_/edit?usp=sharing&amp;ouid=108423445289092254847&amp;rtpof=true&amp;sd=true"/>
          </p:cNvPr>
          <p:cNvSpPr/>
          <p:nvPr/>
        </p:nvSpPr>
        <p:spPr>
          <a:xfrm>
            <a:off x="4499016" y="2871966"/>
            <a:ext cx="5904698" cy="6386334"/>
          </a:xfrm>
          <a:custGeom>
            <a:avLst/>
            <a:gdLst/>
            <a:ahLst/>
            <a:cxnLst/>
            <a:rect l="l" t="t" r="r" b="b"/>
            <a:pathLst>
              <a:path w="5904698" h="6386334">
                <a:moveTo>
                  <a:pt x="0" y="0"/>
                </a:moveTo>
                <a:lnTo>
                  <a:pt x="5904698" y="0"/>
                </a:lnTo>
                <a:lnTo>
                  <a:pt x="5904698" y="6386334"/>
                </a:lnTo>
                <a:lnTo>
                  <a:pt x="0" y="638633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a:p>
        </p:txBody>
      </p:sp>
      <p:grpSp>
        <p:nvGrpSpPr>
          <p:cNvPr id="5" name="Group 5">
            <a:extLst>
              <a:ext uri="{C183D7F6-B498-43B3-948B-1728B52AA6E4}">
                <adec:decorative xmlns:adec="http://schemas.microsoft.com/office/drawing/2017/decorative" val="1"/>
              </a:ext>
            </a:extLst>
          </p:cNvPr>
          <p:cNvGrpSpPr/>
          <p:nvPr/>
        </p:nvGrpSpPr>
        <p:grpSpPr>
          <a:xfrm>
            <a:off x="7711445" y="4705835"/>
            <a:ext cx="3862485" cy="4758011"/>
            <a:chOff x="1173530" y="609549"/>
            <a:chExt cx="5149979" cy="6344015"/>
          </a:xfrm>
        </p:grpSpPr>
        <p:sp>
          <p:nvSpPr>
            <p:cNvPr id="6" name="Freeform 6"/>
            <p:cNvSpPr/>
            <p:nvPr/>
          </p:nvSpPr>
          <p:spPr>
            <a:xfrm rot="-1556386">
              <a:off x="1173530" y="609549"/>
              <a:ext cx="4248099" cy="6344015"/>
            </a:xfrm>
            <a:custGeom>
              <a:avLst/>
              <a:gdLst/>
              <a:ahLst/>
              <a:cxnLst/>
              <a:rect l="l" t="t" r="r" b="b"/>
              <a:pathLst>
                <a:path w="4248099" h="6344015">
                  <a:moveTo>
                    <a:pt x="0" y="0"/>
                  </a:moveTo>
                  <a:lnTo>
                    <a:pt x="4248099" y="0"/>
                  </a:lnTo>
                  <a:lnTo>
                    <a:pt x="4248099" y="6344015"/>
                  </a:lnTo>
                  <a:lnTo>
                    <a:pt x="0" y="6344015"/>
                  </a:lnTo>
                  <a:lnTo>
                    <a:pt x="0" y="0"/>
                  </a:lnTo>
                  <a:close/>
                </a:path>
              </a:pathLst>
            </a:custGeom>
            <a:blipFill>
              <a:blip r:embed="rId5"/>
              <a:stretch>
                <a:fillRect/>
              </a:stretch>
            </a:blipFill>
          </p:spPr>
          <p:txBody>
            <a:bodyPr/>
            <a:lstStyle/>
            <a:p>
              <a:endParaRPr lang="he-IL"/>
            </a:p>
          </p:txBody>
        </p:sp>
        <p:sp>
          <p:nvSpPr>
            <p:cNvPr id="7" name="TextBox 7"/>
            <p:cNvSpPr txBox="1"/>
            <p:nvPr/>
          </p:nvSpPr>
          <p:spPr>
            <a:xfrm rot="20003575">
              <a:off x="3994969" y="5603035"/>
              <a:ext cx="2328540" cy="778161"/>
            </a:xfrm>
            <a:prstGeom prst="rect">
              <a:avLst/>
            </a:prstGeom>
          </p:spPr>
          <p:txBody>
            <a:bodyPr wrap="square" lIns="0" tIns="0" rIns="0" bIns="0" rtlCol="0" anchor="t">
              <a:spAutoFit/>
            </a:bodyPr>
            <a:lstStyle/>
            <a:p>
              <a:pPr algn="ctr" rtl="1">
                <a:lnSpc>
                  <a:spcPts val="4664"/>
                </a:lnSpc>
                <a:spcBef>
                  <a:spcPct val="0"/>
                </a:spcBef>
              </a:pPr>
              <a:r>
                <a:rPr lang="he-IL" sz="3886" b="1" dirty="0">
                  <a:solidFill>
                    <a:srgbClr val="FFFFFF"/>
                  </a:solidFill>
                  <a:latin typeface="Arial" panose="020B0604020202020204" pitchFamily="34" charset="0"/>
                  <a:ea typeface="Calibri (MS) Bold"/>
                  <a:cs typeface="Arial" panose="020B0604020202020204" pitchFamily="34" charset="0"/>
                  <a:sym typeface="Calibri (MS) Bold"/>
                  <a:rtl/>
                </a:rPr>
                <a:t>לחצו כאן</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a:extLst>
              <a:ext uri="{C183D7F6-B498-43B3-948B-1728B52AA6E4}">
                <adec:decorative xmlns:adec="http://schemas.microsoft.com/office/drawing/2017/decorative" val="1"/>
              </a:ext>
            </a:extLst>
          </p:cNvPr>
          <p:cNvSpPr/>
          <p:nvPr/>
        </p:nvSpPr>
        <p:spPr>
          <a:xfrm>
            <a:off x="8001000" y="2252855"/>
            <a:ext cx="9209916" cy="3033944"/>
          </a:xfrm>
          <a:custGeom>
            <a:avLst/>
            <a:gdLst/>
            <a:ahLst/>
            <a:cxnLst/>
            <a:rect l="l" t="t" r="r" b="b"/>
            <a:pathLst>
              <a:path w="22432208" h="7389650">
                <a:moveTo>
                  <a:pt x="0" y="0"/>
                </a:moveTo>
                <a:lnTo>
                  <a:pt x="22432208" y="0"/>
                </a:lnTo>
                <a:lnTo>
                  <a:pt x="22432208" y="7389650"/>
                </a:lnTo>
                <a:lnTo>
                  <a:pt x="0" y="7389650"/>
                </a:lnTo>
                <a:close/>
              </a:path>
            </a:pathLst>
          </a:custGeom>
        </p:spPr>
        <p:txBody>
          <a:bodyPr/>
          <a:lstStyle/>
          <a:p>
            <a:endParaRPr lang="he-IL"/>
          </a:p>
        </p:txBody>
      </p:sp>
      <p:sp>
        <p:nvSpPr>
          <p:cNvPr id="5" name="TextBox 5"/>
          <p:cNvSpPr txBox="1"/>
          <p:nvPr/>
        </p:nvSpPr>
        <p:spPr>
          <a:xfrm>
            <a:off x="8001000" y="2022127"/>
            <a:ext cx="9209916" cy="3264672"/>
          </a:xfrm>
          <a:prstGeom prst="rect">
            <a:avLst/>
          </a:prstGeom>
        </p:spPr>
        <p:txBody>
          <a:bodyPr lIns="0" tIns="0" rIns="0" bIns="0" rtlCol="0" anchor="ctr"/>
          <a:lstStyle/>
          <a:p>
            <a:pPr algn="just" rtl="1">
              <a:lnSpc>
                <a:spcPts val="11519"/>
              </a:lnSpc>
            </a:pPr>
            <a:r>
              <a:rPr lang="he-IL" sz="4800" spc="-117" dirty="0">
                <a:solidFill>
                  <a:srgbClr val="000000"/>
                </a:solidFill>
                <a:latin typeface="Arial" panose="020B0604020202020204" pitchFamily="34" charset="0"/>
                <a:ea typeface="Rubik"/>
                <a:cs typeface="Arial" panose="020B0604020202020204" pitchFamily="34" charset="0"/>
                <a:sym typeface="Rubik"/>
                <a:rtl/>
              </a:rPr>
              <a:t>חשבתם פעם מדוע הפירות והירקות </a:t>
            </a:r>
          </a:p>
          <a:p>
            <a:pPr algn="just" rtl="1">
              <a:lnSpc>
                <a:spcPts val="11519"/>
              </a:lnSpc>
            </a:pPr>
            <a:r>
              <a:rPr lang="he-IL" sz="4800" spc="-117" dirty="0">
                <a:solidFill>
                  <a:srgbClr val="000000"/>
                </a:solidFill>
                <a:latin typeface="Arial" panose="020B0604020202020204" pitchFamily="34" charset="0"/>
                <a:ea typeface="Rubik"/>
                <a:cs typeface="Arial" panose="020B0604020202020204" pitchFamily="34" charset="0"/>
                <a:sym typeface="Rubik"/>
                <a:rtl/>
              </a:rPr>
              <a:t>בסופר ממוקמים </a:t>
            </a:r>
            <a:r>
              <a:rPr lang="he-IL" sz="4800" u="none" spc="-117" dirty="0">
                <a:solidFill>
                  <a:srgbClr val="000000"/>
                </a:solidFill>
                <a:latin typeface="Arial" panose="020B0604020202020204" pitchFamily="34" charset="0"/>
                <a:ea typeface="Rubik"/>
                <a:cs typeface="Arial" panose="020B0604020202020204" pitchFamily="34" charset="0"/>
                <a:sym typeface="Rubik"/>
                <a:rtl/>
              </a:rPr>
              <a:t>ב</a:t>
            </a:r>
            <a:r>
              <a:rPr lang="he-IL" sz="4800" b="1" spc="-117" dirty="0">
                <a:solidFill>
                  <a:srgbClr val="000000"/>
                </a:solidFill>
                <a:latin typeface="Rubik Bold"/>
                <a:ea typeface="Rubik Bold"/>
                <a:cs typeface="Rubik Bold"/>
                <a:sym typeface="Rubik Bold"/>
                <a:rtl/>
              </a:rPr>
              <a:t>חז</a:t>
            </a:r>
            <a:r>
              <a:rPr lang="he-IL" sz="4800" b="1" u="none" spc="-117" dirty="0">
                <a:solidFill>
                  <a:srgbClr val="000000"/>
                </a:solidFill>
                <a:latin typeface="Rubik Bold"/>
                <a:ea typeface="Rubik Bold"/>
                <a:cs typeface="Rubik Bold"/>
                <a:sym typeface="Rubik Bold"/>
                <a:rtl/>
              </a:rPr>
              <a:t>ית ה</a:t>
            </a:r>
            <a:r>
              <a:rPr lang="he-IL" sz="4800" b="1" spc="-117" dirty="0">
                <a:solidFill>
                  <a:srgbClr val="000000"/>
                </a:solidFill>
                <a:latin typeface="Rubik Bold"/>
                <a:ea typeface="Rubik Bold"/>
                <a:cs typeface="Rubik Bold"/>
                <a:sym typeface="Rubik Bold"/>
                <a:rtl/>
              </a:rPr>
              <a:t>סופר</a:t>
            </a:r>
            <a:r>
              <a:rPr lang="ar-EG" sz="4800" spc="-117" dirty="0">
                <a:solidFill>
                  <a:srgbClr val="000000"/>
                </a:solidFill>
                <a:latin typeface="Arial" panose="020B0604020202020204" pitchFamily="34" charset="0"/>
                <a:ea typeface="Rubik"/>
                <a:cs typeface="Arial" panose="020B0604020202020204" pitchFamily="34" charset="0"/>
                <a:sym typeface="Rubik"/>
                <a:rtl/>
              </a:rPr>
              <a:t>? </a:t>
            </a:r>
          </a:p>
        </p:txBody>
      </p:sp>
      <p:sp>
        <p:nvSpPr>
          <p:cNvPr id="8" name="TextBox 8"/>
          <p:cNvSpPr txBox="1"/>
          <p:nvPr/>
        </p:nvSpPr>
        <p:spPr>
          <a:xfrm>
            <a:off x="4393879" y="6210300"/>
            <a:ext cx="13157562" cy="3282315"/>
          </a:xfrm>
          <a:prstGeom prst="rect">
            <a:avLst/>
          </a:prstGeom>
        </p:spPr>
        <p:txBody>
          <a:bodyPr lIns="0" tIns="0" rIns="0" bIns="0" rtlCol="0" anchor="t">
            <a:spAutoFit/>
          </a:bodyPr>
          <a:lstStyle/>
          <a:p>
            <a:pPr marL="868680" lvl="1" indent="-434340" algn="just" rtl="1">
              <a:lnSpc>
                <a:spcPts val="8640"/>
              </a:lnSpc>
              <a:buFont typeface="Arial"/>
              <a:buChar char="•"/>
            </a:pPr>
            <a:r>
              <a:rPr lang="he-IL" sz="4800" dirty="0">
                <a:solidFill>
                  <a:srgbClr val="000000"/>
                </a:solidFill>
                <a:latin typeface="Calibri (MS)"/>
                <a:ea typeface="Calibri (MS)"/>
                <a:sym typeface="Calibri (MS)"/>
                <a:rtl/>
              </a:rPr>
              <a:t>טריות (ספריי/ מים בבקרים...)</a:t>
            </a:r>
          </a:p>
          <a:p>
            <a:pPr marL="868680" lvl="1" indent="-434340" algn="just" rtl="1">
              <a:lnSpc>
                <a:spcPts val="8640"/>
              </a:lnSpc>
              <a:buFont typeface="Arial"/>
              <a:buChar char="•"/>
            </a:pPr>
            <a:r>
              <a:rPr lang="he-IL" sz="4800" dirty="0">
                <a:solidFill>
                  <a:srgbClr val="000000"/>
                </a:solidFill>
                <a:latin typeface="Calibri (MS)"/>
                <a:ea typeface="Calibri (MS)"/>
                <a:sym typeface="Calibri (MS)"/>
                <a:rtl/>
              </a:rPr>
              <a:t>צבע ובכמויות (תחושת מגוון ושפע)</a:t>
            </a:r>
          </a:p>
          <a:p>
            <a:pPr marL="868680" lvl="1" indent="-434340" algn="just" rtl="1">
              <a:lnSpc>
                <a:spcPts val="8640"/>
              </a:lnSpc>
              <a:buFont typeface="Arial"/>
              <a:buChar char="•"/>
            </a:pPr>
            <a:r>
              <a:rPr lang="he-IL" sz="4800" dirty="0">
                <a:solidFill>
                  <a:srgbClr val="000000"/>
                </a:solidFill>
                <a:latin typeface="Calibri (MS)"/>
                <a:ea typeface="Calibri (MS)"/>
                <a:sym typeface="Calibri (MS)"/>
                <a:rtl/>
              </a:rPr>
              <a:t>בריאות (אח"כ נתפנק במוצרים לא בריאים...)</a:t>
            </a:r>
          </a:p>
        </p:txBody>
      </p:sp>
      <p:sp>
        <p:nvSpPr>
          <p:cNvPr id="7" name="Freeform 7" descr="דוכן ירקות ופירות בכניסה לסופר."/>
          <p:cNvSpPr/>
          <p:nvPr/>
        </p:nvSpPr>
        <p:spPr>
          <a:xfrm>
            <a:off x="1018380" y="2016684"/>
            <a:ext cx="6707457" cy="6707457"/>
          </a:xfrm>
          <a:custGeom>
            <a:avLst/>
            <a:gdLst/>
            <a:ahLst/>
            <a:cxnLst/>
            <a:rect l="l" t="t" r="r" b="b"/>
            <a:pathLst>
              <a:path w="812800" h="812800">
                <a:moveTo>
                  <a:pt x="94021" y="0"/>
                </a:moveTo>
                <a:lnTo>
                  <a:pt x="718779" y="0"/>
                </a:lnTo>
                <a:cubicBezTo>
                  <a:pt x="743715" y="0"/>
                  <a:pt x="767630" y="9906"/>
                  <a:pt x="785262" y="27538"/>
                </a:cubicBezTo>
                <a:cubicBezTo>
                  <a:pt x="802894" y="45170"/>
                  <a:pt x="812800" y="69085"/>
                  <a:pt x="812800" y="94021"/>
                </a:cubicBezTo>
                <a:lnTo>
                  <a:pt x="812800" y="718779"/>
                </a:lnTo>
                <a:cubicBezTo>
                  <a:pt x="812800" y="743715"/>
                  <a:pt x="802894" y="767630"/>
                  <a:pt x="785262" y="785262"/>
                </a:cubicBezTo>
                <a:cubicBezTo>
                  <a:pt x="767630" y="802894"/>
                  <a:pt x="743715" y="812800"/>
                  <a:pt x="718779" y="812800"/>
                </a:cubicBezTo>
                <a:lnTo>
                  <a:pt x="94021" y="812800"/>
                </a:lnTo>
                <a:cubicBezTo>
                  <a:pt x="69085" y="812800"/>
                  <a:pt x="45170" y="802894"/>
                  <a:pt x="27538" y="785262"/>
                </a:cubicBezTo>
                <a:cubicBezTo>
                  <a:pt x="9906" y="767630"/>
                  <a:pt x="0" y="743715"/>
                  <a:pt x="0" y="718779"/>
                </a:cubicBezTo>
                <a:lnTo>
                  <a:pt x="0" y="94021"/>
                </a:lnTo>
                <a:cubicBezTo>
                  <a:pt x="0" y="69085"/>
                  <a:pt x="9906" y="45170"/>
                  <a:pt x="27538" y="27538"/>
                </a:cubicBezTo>
                <a:cubicBezTo>
                  <a:pt x="45170" y="9906"/>
                  <a:pt x="69085" y="0"/>
                  <a:pt x="94021" y="0"/>
                </a:cubicBezTo>
                <a:close/>
              </a:path>
            </a:pathLst>
          </a:custGeom>
          <a:blipFill>
            <a:blip r:embed="rId3"/>
            <a:stretch>
              <a:fillRect t="-16666" b="-16666"/>
            </a:stretch>
          </a:blipFill>
        </p:spPr>
        <p:txBody>
          <a:bodyPr/>
          <a:lstStyle/>
          <a:p>
            <a:endParaRPr lang="he-IL"/>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p:nvPr/>
        </p:nvSpPr>
        <p:spPr>
          <a:xfrm>
            <a:off x="1082843" y="1367032"/>
            <a:ext cx="16122315" cy="1841423"/>
          </a:xfrm>
          <a:prstGeom prst="rect">
            <a:avLst/>
          </a:prstGeom>
        </p:spPr>
        <p:txBody>
          <a:bodyPr lIns="0" tIns="0" rIns="0" bIns="0" rtlCol="0" anchor="ctr"/>
          <a:lstStyle/>
          <a:p>
            <a:pPr algn="just" rtl="1">
              <a:lnSpc>
                <a:spcPts val="12960"/>
              </a:lnSpc>
            </a:pPr>
            <a:r>
              <a:rPr lang="he-IL" sz="5400" dirty="0">
                <a:solidFill>
                  <a:srgbClr val="000000"/>
                </a:solidFill>
                <a:latin typeface="Calibri (MS)"/>
                <a:ea typeface="Calibri (MS)"/>
                <a:cs typeface="Calibri (MS)"/>
                <a:sym typeface="Calibri (MS)"/>
                <a:rtl/>
              </a:rPr>
              <a:t>חשבתם פעם מדוע הפירות והירקות נראים “טריים” בסופר?</a:t>
            </a:r>
          </a:p>
        </p:txBody>
      </p:sp>
      <p:sp>
        <p:nvSpPr>
          <p:cNvPr id="4" name="Freeform 4" descr="ירקות ופירות מוארים בתאורה לבנה ומשדרים טריות"/>
          <p:cNvSpPr/>
          <p:nvPr/>
        </p:nvSpPr>
        <p:spPr>
          <a:xfrm rot="21094095">
            <a:off x="3452991" y="3303895"/>
            <a:ext cx="4732505" cy="6292766"/>
          </a:xfrm>
          <a:custGeom>
            <a:avLst/>
            <a:gdLst/>
            <a:ahLst/>
            <a:cxnLst/>
            <a:rect l="l" t="t" r="r" b="b"/>
            <a:pathLst>
              <a:path w="6972300" h="9271000">
                <a:moveTo>
                  <a:pt x="0" y="0"/>
                </a:moveTo>
                <a:lnTo>
                  <a:pt x="6972300" y="0"/>
                </a:lnTo>
                <a:lnTo>
                  <a:pt x="6972300" y="9271000"/>
                </a:lnTo>
                <a:lnTo>
                  <a:pt x="0" y="9271000"/>
                </a:lnTo>
                <a:lnTo>
                  <a:pt x="0" y="0"/>
                </a:lnTo>
                <a:close/>
              </a:path>
            </a:pathLst>
          </a:custGeom>
          <a:blipFill>
            <a:blip r:embed="rId3"/>
            <a:stretch>
              <a:fillRect t="-136" b="-136"/>
            </a:stretch>
          </a:blipFill>
        </p:spPr>
        <p:txBody>
          <a:bodyPr/>
          <a:lstStyle/>
          <a:p>
            <a:endParaRPr lang="he-IL"/>
          </a:p>
        </p:txBody>
      </p:sp>
      <p:sp>
        <p:nvSpPr>
          <p:cNvPr id="6" name="Freeform 6" descr="אישה בוחרת פירות טריים בסופר"/>
          <p:cNvSpPr/>
          <p:nvPr/>
        </p:nvSpPr>
        <p:spPr>
          <a:xfrm rot="921333">
            <a:off x="10850691" y="5148063"/>
            <a:ext cx="5980176" cy="4041934"/>
          </a:xfrm>
          <a:custGeom>
            <a:avLst/>
            <a:gdLst/>
            <a:ahLst/>
            <a:cxnLst/>
            <a:rect l="l" t="t" r="r" b="b"/>
            <a:pathLst>
              <a:path w="7973568" h="5389245">
                <a:moveTo>
                  <a:pt x="0" y="0"/>
                </a:moveTo>
                <a:lnTo>
                  <a:pt x="7973568" y="0"/>
                </a:lnTo>
                <a:lnTo>
                  <a:pt x="7973568" y="5389245"/>
                </a:lnTo>
                <a:lnTo>
                  <a:pt x="0" y="5389245"/>
                </a:lnTo>
                <a:lnTo>
                  <a:pt x="0" y="0"/>
                </a:lnTo>
                <a:close/>
              </a:path>
            </a:pathLst>
          </a:custGeom>
          <a:blipFill>
            <a:blip r:embed="rId4"/>
            <a:stretch>
              <a:fillRect l="-23242" t="-11085" r="-23555" b="-11084"/>
            </a:stretch>
          </a:blipFill>
        </p:spPr>
        <p:txBody>
          <a:bodyPr/>
          <a:lstStyle/>
          <a:p>
            <a:endParaRPr lang="he-IL"/>
          </a:p>
        </p:txBody>
      </p:sp>
      <p:sp>
        <p:nvSpPr>
          <p:cNvPr id="8" name="Freeform 8">
            <a:extLst>
              <a:ext uri="{C183D7F6-B498-43B3-948B-1728B52AA6E4}">
                <adec:decorative xmlns:adec="http://schemas.microsoft.com/office/drawing/2017/decorative" val="1"/>
              </a:ext>
            </a:extLst>
          </p:cNvPr>
          <p:cNvSpPr/>
          <p:nvPr/>
        </p:nvSpPr>
        <p:spPr>
          <a:xfrm>
            <a:off x="1082843" y="1917101"/>
            <a:ext cx="16122315" cy="1291355"/>
          </a:xfrm>
          <a:custGeom>
            <a:avLst/>
            <a:gdLst/>
            <a:ahLst/>
            <a:cxnLst/>
            <a:rect l="l" t="t" r="r" b="b"/>
            <a:pathLst>
              <a:path w="21496420" h="1721806">
                <a:moveTo>
                  <a:pt x="0" y="0"/>
                </a:moveTo>
                <a:lnTo>
                  <a:pt x="21496420" y="0"/>
                </a:lnTo>
                <a:lnTo>
                  <a:pt x="21496420" y="1721806"/>
                </a:lnTo>
                <a:lnTo>
                  <a:pt x="0" y="1721806"/>
                </a:lnTo>
                <a:close/>
              </a:path>
            </a:pathLst>
          </a:custGeom>
        </p:spPr>
        <p:txBody>
          <a:bodyPr/>
          <a:lstStyle/>
          <a:p>
            <a:endParaRPr lang="he-IL"/>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p:nvPr/>
        </p:nvSpPr>
        <p:spPr>
          <a:xfrm>
            <a:off x="533400" y="1186022"/>
            <a:ext cx="16122315" cy="1841423"/>
          </a:xfrm>
          <a:prstGeom prst="rect">
            <a:avLst/>
          </a:prstGeom>
        </p:spPr>
        <p:txBody>
          <a:bodyPr lIns="0" tIns="0" rIns="0" bIns="0" rtlCol="0" anchor="ctr"/>
          <a:lstStyle/>
          <a:p>
            <a:pPr algn="just" rtl="1">
              <a:lnSpc>
                <a:spcPts val="12960"/>
              </a:lnSpc>
            </a:pPr>
            <a:r>
              <a:rPr lang="he-IL" sz="5400" dirty="0">
                <a:solidFill>
                  <a:srgbClr val="000000"/>
                </a:solidFill>
                <a:latin typeface="Calibri (MS)"/>
                <a:ea typeface="Calibri (MS)"/>
                <a:cs typeface="Calibri (MS)"/>
                <a:sym typeface="Calibri (MS)"/>
                <a:rtl/>
              </a:rPr>
              <a:t>חשבתם פעם מדוע הפירות והירקות נראים “טריים” בסופר?</a:t>
            </a:r>
          </a:p>
        </p:txBody>
      </p:sp>
      <p:sp>
        <p:nvSpPr>
          <p:cNvPr id="4" name="Freeform 4" descr="עובד סופר מתיז מים על הפירות כדי שייראו טריים"/>
          <p:cNvSpPr/>
          <p:nvPr/>
        </p:nvSpPr>
        <p:spPr>
          <a:xfrm>
            <a:off x="762000" y="3235669"/>
            <a:ext cx="9320797" cy="6849142"/>
          </a:xfrm>
          <a:custGeom>
            <a:avLst/>
            <a:gdLst/>
            <a:ahLst/>
            <a:cxnLst/>
            <a:rect l="l" t="t" r="r" b="b"/>
            <a:pathLst>
              <a:path w="4207914" h="3081047">
                <a:moveTo>
                  <a:pt x="4188864" y="1508787"/>
                </a:moveTo>
                <a:cubicBezTo>
                  <a:pt x="4192674" y="1506247"/>
                  <a:pt x="4196484" y="1504977"/>
                  <a:pt x="4199024" y="1501167"/>
                </a:cubicBezTo>
                <a:cubicBezTo>
                  <a:pt x="4201564" y="1498627"/>
                  <a:pt x="4206644" y="1494817"/>
                  <a:pt x="4206644" y="1491007"/>
                </a:cubicBezTo>
                <a:cubicBezTo>
                  <a:pt x="4206644" y="1488467"/>
                  <a:pt x="4201564" y="1484657"/>
                  <a:pt x="4199024" y="1482117"/>
                </a:cubicBezTo>
                <a:lnTo>
                  <a:pt x="4187594" y="1470687"/>
                </a:lnTo>
                <a:cubicBezTo>
                  <a:pt x="4190134" y="1468147"/>
                  <a:pt x="4195214" y="1466877"/>
                  <a:pt x="4195214" y="1463067"/>
                </a:cubicBezTo>
                <a:cubicBezTo>
                  <a:pt x="4197754" y="1452907"/>
                  <a:pt x="4201564" y="1442747"/>
                  <a:pt x="4201564" y="1432587"/>
                </a:cubicBezTo>
                <a:cubicBezTo>
                  <a:pt x="4201564" y="1427507"/>
                  <a:pt x="4192674" y="1423697"/>
                  <a:pt x="4187594" y="1417347"/>
                </a:cubicBezTo>
                <a:cubicBezTo>
                  <a:pt x="4192674" y="1417347"/>
                  <a:pt x="4195214" y="1417347"/>
                  <a:pt x="4199024" y="1416077"/>
                </a:cubicBezTo>
                <a:lnTo>
                  <a:pt x="4199024" y="1412267"/>
                </a:lnTo>
                <a:lnTo>
                  <a:pt x="4187594" y="1412267"/>
                </a:lnTo>
                <a:cubicBezTo>
                  <a:pt x="4179974" y="1407187"/>
                  <a:pt x="4172354" y="1397027"/>
                  <a:pt x="4169814" y="1398297"/>
                </a:cubicBezTo>
                <a:cubicBezTo>
                  <a:pt x="4155844" y="1405917"/>
                  <a:pt x="4155844" y="1395757"/>
                  <a:pt x="4153304" y="1388137"/>
                </a:cubicBezTo>
                <a:cubicBezTo>
                  <a:pt x="4148224" y="1389407"/>
                  <a:pt x="4143144" y="1390677"/>
                  <a:pt x="4139334" y="1389407"/>
                </a:cubicBezTo>
                <a:cubicBezTo>
                  <a:pt x="4130444" y="1388137"/>
                  <a:pt x="4121554" y="1384327"/>
                  <a:pt x="4112664" y="1384327"/>
                </a:cubicBezTo>
                <a:cubicBezTo>
                  <a:pt x="4101234" y="1383057"/>
                  <a:pt x="4088534" y="1383057"/>
                  <a:pt x="4075834" y="1381787"/>
                </a:cubicBezTo>
                <a:cubicBezTo>
                  <a:pt x="4056784" y="1379247"/>
                  <a:pt x="4037734" y="1376707"/>
                  <a:pt x="4018684" y="1374167"/>
                </a:cubicBezTo>
                <a:cubicBezTo>
                  <a:pt x="4017414" y="1374167"/>
                  <a:pt x="4014874" y="1376707"/>
                  <a:pt x="4013604" y="1376707"/>
                </a:cubicBezTo>
                <a:cubicBezTo>
                  <a:pt x="4003444" y="1375437"/>
                  <a:pt x="3993284" y="1374167"/>
                  <a:pt x="3984394" y="1371627"/>
                </a:cubicBezTo>
                <a:cubicBezTo>
                  <a:pt x="3981854" y="1370357"/>
                  <a:pt x="3980584" y="1364007"/>
                  <a:pt x="3980584" y="1361467"/>
                </a:cubicBezTo>
                <a:cubicBezTo>
                  <a:pt x="3994554" y="1351307"/>
                  <a:pt x="4008524" y="1341147"/>
                  <a:pt x="4017414" y="1334797"/>
                </a:cubicBezTo>
                <a:cubicBezTo>
                  <a:pt x="4027574" y="1333527"/>
                  <a:pt x="4033924" y="1332257"/>
                  <a:pt x="4042814" y="1332257"/>
                </a:cubicBezTo>
                <a:cubicBezTo>
                  <a:pt x="4035194" y="1322097"/>
                  <a:pt x="4030114" y="1317017"/>
                  <a:pt x="4023764" y="1309397"/>
                </a:cubicBezTo>
                <a:cubicBezTo>
                  <a:pt x="4019954" y="1310667"/>
                  <a:pt x="4016144" y="1311937"/>
                  <a:pt x="4009794" y="1314477"/>
                </a:cubicBezTo>
                <a:cubicBezTo>
                  <a:pt x="4009794" y="1308127"/>
                  <a:pt x="4009794" y="1301777"/>
                  <a:pt x="4011064" y="1301777"/>
                </a:cubicBezTo>
                <a:cubicBezTo>
                  <a:pt x="4016144" y="1300507"/>
                  <a:pt x="4023764" y="1299237"/>
                  <a:pt x="4027574" y="1301777"/>
                </a:cubicBezTo>
                <a:cubicBezTo>
                  <a:pt x="4032654" y="1305587"/>
                  <a:pt x="4035194" y="1311937"/>
                  <a:pt x="4040274" y="1319557"/>
                </a:cubicBezTo>
                <a:cubicBezTo>
                  <a:pt x="4042814" y="1319557"/>
                  <a:pt x="4047894" y="1320827"/>
                  <a:pt x="4052974" y="1320827"/>
                </a:cubicBezTo>
                <a:cubicBezTo>
                  <a:pt x="4051704" y="1304317"/>
                  <a:pt x="4051704" y="1304317"/>
                  <a:pt x="4037734" y="1280187"/>
                </a:cubicBezTo>
                <a:cubicBezTo>
                  <a:pt x="4055514" y="1280187"/>
                  <a:pt x="4060594" y="1275107"/>
                  <a:pt x="4056784" y="1257327"/>
                </a:cubicBezTo>
                <a:cubicBezTo>
                  <a:pt x="4068214" y="1256057"/>
                  <a:pt x="4080914" y="1254787"/>
                  <a:pt x="4092344" y="1254787"/>
                </a:cubicBezTo>
                <a:cubicBezTo>
                  <a:pt x="4091074" y="1252247"/>
                  <a:pt x="4088534" y="1247167"/>
                  <a:pt x="4087264" y="1243357"/>
                </a:cubicBezTo>
                <a:cubicBezTo>
                  <a:pt x="4092344" y="1244627"/>
                  <a:pt x="4096154" y="1245897"/>
                  <a:pt x="4098694" y="1247167"/>
                </a:cubicBezTo>
                <a:cubicBezTo>
                  <a:pt x="4099964" y="1240817"/>
                  <a:pt x="4099964" y="1234467"/>
                  <a:pt x="4101234" y="1229387"/>
                </a:cubicBezTo>
                <a:cubicBezTo>
                  <a:pt x="4102504" y="1223037"/>
                  <a:pt x="4103774" y="1215417"/>
                  <a:pt x="4105044" y="1209067"/>
                </a:cubicBezTo>
                <a:cubicBezTo>
                  <a:pt x="4105044" y="1206527"/>
                  <a:pt x="4103774" y="1202717"/>
                  <a:pt x="4105044" y="1198907"/>
                </a:cubicBezTo>
                <a:cubicBezTo>
                  <a:pt x="4108854" y="1188747"/>
                  <a:pt x="4110124" y="1173507"/>
                  <a:pt x="4106314" y="1165887"/>
                </a:cubicBezTo>
                <a:cubicBezTo>
                  <a:pt x="4108854" y="1163347"/>
                  <a:pt x="4110124" y="1159537"/>
                  <a:pt x="4110124" y="1156997"/>
                </a:cubicBezTo>
                <a:cubicBezTo>
                  <a:pt x="4110124" y="1146837"/>
                  <a:pt x="4110124" y="1135407"/>
                  <a:pt x="4108854" y="1125247"/>
                </a:cubicBezTo>
                <a:cubicBezTo>
                  <a:pt x="4107584" y="1115087"/>
                  <a:pt x="4106314" y="1106197"/>
                  <a:pt x="4105044" y="1096037"/>
                </a:cubicBezTo>
                <a:cubicBezTo>
                  <a:pt x="4103774" y="1093497"/>
                  <a:pt x="4103774" y="1090957"/>
                  <a:pt x="4105044" y="1087147"/>
                </a:cubicBezTo>
                <a:cubicBezTo>
                  <a:pt x="4108854" y="1076987"/>
                  <a:pt x="4111394" y="1066827"/>
                  <a:pt x="4103774" y="1056667"/>
                </a:cubicBezTo>
                <a:cubicBezTo>
                  <a:pt x="4101234" y="1054127"/>
                  <a:pt x="4102504" y="1047777"/>
                  <a:pt x="4103774" y="1043967"/>
                </a:cubicBezTo>
                <a:cubicBezTo>
                  <a:pt x="4107584" y="1029997"/>
                  <a:pt x="4099964" y="1018567"/>
                  <a:pt x="4085994" y="1016027"/>
                </a:cubicBezTo>
                <a:lnTo>
                  <a:pt x="4080914" y="1016027"/>
                </a:lnTo>
                <a:cubicBezTo>
                  <a:pt x="4082184" y="1012217"/>
                  <a:pt x="4083454" y="1010947"/>
                  <a:pt x="4084724" y="1008407"/>
                </a:cubicBezTo>
                <a:cubicBezTo>
                  <a:pt x="4080914" y="1007137"/>
                  <a:pt x="4077104" y="1007137"/>
                  <a:pt x="4074564" y="1004597"/>
                </a:cubicBezTo>
                <a:cubicBezTo>
                  <a:pt x="4072024" y="1003327"/>
                  <a:pt x="4070754" y="999517"/>
                  <a:pt x="4068214" y="998247"/>
                </a:cubicBezTo>
                <a:cubicBezTo>
                  <a:pt x="4058054" y="993167"/>
                  <a:pt x="4046624" y="988087"/>
                  <a:pt x="4035194" y="983007"/>
                </a:cubicBezTo>
                <a:cubicBezTo>
                  <a:pt x="4031384" y="981737"/>
                  <a:pt x="4026304" y="981737"/>
                  <a:pt x="4022494" y="981737"/>
                </a:cubicBezTo>
                <a:cubicBezTo>
                  <a:pt x="4019954" y="983007"/>
                  <a:pt x="4018684" y="977927"/>
                  <a:pt x="4016144" y="977927"/>
                </a:cubicBezTo>
                <a:cubicBezTo>
                  <a:pt x="3998364" y="974117"/>
                  <a:pt x="3980584" y="971577"/>
                  <a:pt x="3962804" y="966497"/>
                </a:cubicBezTo>
                <a:cubicBezTo>
                  <a:pt x="3948834" y="961417"/>
                  <a:pt x="3932324" y="971577"/>
                  <a:pt x="3918354" y="961417"/>
                </a:cubicBezTo>
                <a:cubicBezTo>
                  <a:pt x="3917084" y="960147"/>
                  <a:pt x="3914544" y="962687"/>
                  <a:pt x="3913274" y="962687"/>
                </a:cubicBezTo>
                <a:cubicBezTo>
                  <a:pt x="3901844" y="960147"/>
                  <a:pt x="3891684" y="966497"/>
                  <a:pt x="3880254" y="962687"/>
                </a:cubicBezTo>
                <a:cubicBezTo>
                  <a:pt x="3868824" y="958877"/>
                  <a:pt x="3856124" y="957607"/>
                  <a:pt x="3851044" y="946177"/>
                </a:cubicBezTo>
                <a:cubicBezTo>
                  <a:pt x="3845964" y="934747"/>
                  <a:pt x="3842154" y="923317"/>
                  <a:pt x="3842154" y="911887"/>
                </a:cubicBezTo>
                <a:cubicBezTo>
                  <a:pt x="3843424" y="897917"/>
                  <a:pt x="3849774" y="882677"/>
                  <a:pt x="3825644" y="885217"/>
                </a:cubicBezTo>
                <a:cubicBezTo>
                  <a:pt x="3826914" y="882677"/>
                  <a:pt x="3826914" y="880137"/>
                  <a:pt x="3828184" y="878867"/>
                </a:cubicBezTo>
                <a:cubicBezTo>
                  <a:pt x="3754524" y="871247"/>
                  <a:pt x="3680864" y="864897"/>
                  <a:pt x="3608474" y="857277"/>
                </a:cubicBezTo>
                <a:cubicBezTo>
                  <a:pt x="3605934" y="848387"/>
                  <a:pt x="3603394" y="838227"/>
                  <a:pt x="3600854" y="824257"/>
                </a:cubicBezTo>
                <a:cubicBezTo>
                  <a:pt x="3614824" y="839497"/>
                  <a:pt x="3627524" y="848387"/>
                  <a:pt x="3645304" y="847117"/>
                </a:cubicBezTo>
                <a:cubicBezTo>
                  <a:pt x="3646574" y="836957"/>
                  <a:pt x="3645304" y="829337"/>
                  <a:pt x="3635144" y="822987"/>
                </a:cubicBezTo>
                <a:cubicBezTo>
                  <a:pt x="3633874" y="821717"/>
                  <a:pt x="3632604" y="816637"/>
                  <a:pt x="3633874" y="814097"/>
                </a:cubicBezTo>
                <a:cubicBezTo>
                  <a:pt x="3638954" y="801397"/>
                  <a:pt x="3644034" y="789967"/>
                  <a:pt x="3647844" y="778537"/>
                </a:cubicBezTo>
                <a:cubicBezTo>
                  <a:pt x="3652924" y="782347"/>
                  <a:pt x="3656734" y="784887"/>
                  <a:pt x="3661814" y="787427"/>
                </a:cubicBezTo>
                <a:lnTo>
                  <a:pt x="3664354" y="784887"/>
                </a:lnTo>
                <a:lnTo>
                  <a:pt x="3649114" y="762027"/>
                </a:lnTo>
                <a:cubicBezTo>
                  <a:pt x="3659274" y="764567"/>
                  <a:pt x="3668164" y="765837"/>
                  <a:pt x="3679594" y="768377"/>
                </a:cubicBezTo>
                <a:cubicBezTo>
                  <a:pt x="3675784" y="760757"/>
                  <a:pt x="3671974" y="755677"/>
                  <a:pt x="3671974" y="755677"/>
                </a:cubicBezTo>
                <a:cubicBezTo>
                  <a:pt x="3678324" y="750597"/>
                  <a:pt x="3684674" y="745517"/>
                  <a:pt x="3693564" y="739167"/>
                </a:cubicBezTo>
                <a:cubicBezTo>
                  <a:pt x="3693564" y="737897"/>
                  <a:pt x="3694834" y="730277"/>
                  <a:pt x="3698644" y="729007"/>
                </a:cubicBezTo>
                <a:cubicBezTo>
                  <a:pt x="3706264" y="725197"/>
                  <a:pt x="3708804" y="731547"/>
                  <a:pt x="3711344" y="737897"/>
                </a:cubicBezTo>
                <a:cubicBezTo>
                  <a:pt x="3712614" y="741707"/>
                  <a:pt x="3720234" y="742977"/>
                  <a:pt x="3725314" y="744247"/>
                </a:cubicBezTo>
                <a:cubicBezTo>
                  <a:pt x="3730394" y="745517"/>
                  <a:pt x="3736744" y="745517"/>
                  <a:pt x="3743094" y="744247"/>
                </a:cubicBezTo>
                <a:cubicBezTo>
                  <a:pt x="3753254" y="744247"/>
                  <a:pt x="3763414" y="742977"/>
                  <a:pt x="3777384" y="741707"/>
                </a:cubicBezTo>
                <a:cubicBezTo>
                  <a:pt x="3767224" y="739167"/>
                  <a:pt x="3759604" y="736627"/>
                  <a:pt x="3753254" y="735357"/>
                </a:cubicBezTo>
                <a:cubicBezTo>
                  <a:pt x="3753254" y="734087"/>
                  <a:pt x="3753254" y="732817"/>
                  <a:pt x="3751984" y="731547"/>
                </a:cubicBezTo>
                <a:cubicBezTo>
                  <a:pt x="3762144" y="729007"/>
                  <a:pt x="3772304" y="726467"/>
                  <a:pt x="3781194" y="723927"/>
                </a:cubicBezTo>
                <a:cubicBezTo>
                  <a:pt x="3791354" y="726467"/>
                  <a:pt x="3800244" y="730277"/>
                  <a:pt x="3807864" y="732817"/>
                </a:cubicBezTo>
                <a:cubicBezTo>
                  <a:pt x="3810404" y="755677"/>
                  <a:pt x="3825644" y="736627"/>
                  <a:pt x="3834534" y="739167"/>
                </a:cubicBezTo>
                <a:cubicBezTo>
                  <a:pt x="3831994" y="734087"/>
                  <a:pt x="3828184" y="729007"/>
                  <a:pt x="3824374" y="722657"/>
                </a:cubicBezTo>
                <a:cubicBezTo>
                  <a:pt x="3840884" y="725197"/>
                  <a:pt x="3857394" y="725197"/>
                  <a:pt x="3868824" y="737897"/>
                </a:cubicBezTo>
                <a:cubicBezTo>
                  <a:pt x="3870094" y="739167"/>
                  <a:pt x="3875174" y="737897"/>
                  <a:pt x="3877714" y="736627"/>
                </a:cubicBezTo>
                <a:cubicBezTo>
                  <a:pt x="3881524" y="737897"/>
                  <a:pt x="3887874" y="740437"/>
                  <a:pt x="3890414" y="739167"/>
                </a:cubicBezTo>
                <a:cubicBezTo>
                  <a:pt x="3894224" y="735357"/>
                  <a:pt x="3894224" y="729007"/>
                  <a:pt x="3898034" y="721387"/>
                </a:cubicBezTo>
                <a:cubicBezTo>
                  <a:pt x="3906924" y="736627"/>
                  <a:pt x="3915814" y="727737"/>
                  <a:pt x="3924704" y="721387"/>
                </a:cubicBezTo>
                <a:cubicBezTo>
                  <a:pt x="3923434" y="725197"/>
                  <a:pt x="3923434" y="727737"/>
                  <a:pt x="3923434" y="727737"/>
                </a:cubicBezTo>
                <a:cubicBezTo>
                  <a:pt x="3931054" y="731547"/>
                  <a:pt x="3937404" y="734087"/>
                  <a:pt x="3946294" y="737897"/>
                </a:cubicBezTo>
                <a:cubicBezTo>
                  <a:pt x="3952644" y="735357"/>
                  <a:pt x="3960264" y="726467"/>
                  <a:pt x="3971694" y="735357"/>
                </a:cubicBezTo>
                <a:cubicBezTo>
                  <a:pt x="3972964" y="736627"/>
                  <a:pt x="3978044" y="734087"/>
                  <a:pt x="3981854" y="734087"/>
                </a:cubicBezTo>
                <a:cubicBezTo>
                  <a:pt x="3985664" y="732817"/>
                  <a:pt x="3988204" y="732817"/>
                  <a:pt x="3989474" y="731547"/>
                </a:cubicBezTo>
                <a:cubicBezTo>
                  <a:pt x="3992014" y="722657"/>
                  <a:pt x="3993284" y="715037"/>
                  <a:pt x="3997094" y="707417"/>
                </a:cubicBezTo>
                <a:cubicBezTo>
                  <a:pt x="4000904" y="699797"/>
                  <a:pt x="3999634" y="692177"/>
                  <a:pt x="3992014" y="689637"/>
                </a:cubicBezTo>
                <a:cubicBezTo>
                  <a:pt x="3989474" y="688367"/>
                  <a:pt x="3986934" y="688367"/>
                  <a:pt x="3985664" y="687097"/>
                </a:cubicBezTo>
                <a:cubicBezTo>
                  <a:pt x="3997094" y="675667"/>
                  <a:pt x="4007254" y="668047"/>
                  <a:pt x="4023764" y="673127"/>
                </a:cubicBezTo>
                <a:cubicBezTo>
                  <a:pt x="4027574" y="674397"/>
                  <a:pt x="4032654" y="669317"/>
                  <a:pt x="4039004" y="665507"/>
                </a:cubicBezTo>
                <a:cubicBezTo>
                  <a:pt x="4035194" y="661697"/>
                  <a:pt x="4032654" y="660427"/>
                  <a:pt x="4030114" y="659157"/>
                </a:cubicBezTo>
                <a:cubicBezTo>
                  <a:pt x="4040274" y="637567"/>
                  <a:pt x="4056784" y="651537"/>
                  <a:pt x="4072024" y="651537"/>
                </a:cubicBezTo>
                <a:cubicBezTo>
                  <a:pt x="4066944" y="647727"/>
                  <a:pt x="4064404" y="643917"/>
                  <a:pt x="4061864" y="642647"/>
                </a:cubicBezTo>
                <a:cubicBezTo>
                  <a:pt x="4069484" y="638837"/>
                  <a:pt x="4077104" y="636297"/>
                  <a:pt x="4083454" y="632487"/>
                </a:cubicBezTo>
                <a:cubicBezTo>
                  <a:pt x="4084724" y="627407"/>
                  <a:pt x="4083454" y="622327"/>
                  <a:pt x="4084724" y="619787"/>
                </a:cubicBezTo>
                <a:cubicBezTo>
                  <a:pt x="4091074" y="609627"/>
                  <a:pt x="4087264" y="602007"/>
                  <a:pt x="4077104" y="596927"/>
                </a:cubicBezTo>
                <a:cubicBezTo>
                  <a:pt x="4073294" y="594387"/>
                  <a:pt x="4069484" y="589307"/>
                  <a:pt x="4066944" y="585497"/>
                </a:cubicBezTo>
                <a:cubicBezTo>
                  <a:pt x="4070754" y="585497"/>
                  <a:pt x="4075834" y="584227"/>
                  <a:pt x="4080914" y="584227"/>
                </a:cubicBezTo>
                <a:lnTo>
                  <a:pt x="4080914" y="568987"/>
                </a:lnTo>
                <a:cubicBezTo>
                  <a:pt x="4083454" y="568987"/>
                  <a:pt x="4085994" y="568987"/>
                  <a:pt x="4088534" y="570257"/>
                </a:cubicBezTo>
                <a:cubicBezTo>
                  <a:pt x="4089804" y="555017"/>
                  <a:pt x="4091074" y="539777"/>
                  <a:pt x="4093614" y="523267"/>
                </a:cubicBezTo>
                <a:cubicBezTo>
                  <a:pt x="4079644" y="515647"/>
                  <a:pt x="4087264" y="506757"/>
                  <a:pt x="4094884" y="495327"/>
                </a:cubicBezTo>
                <a:cubicBezTo>
                  <a:pt x="4094884" y="495327"/>
                  <a:pt x="4092344" y="494057"/>
                  <a:pt x="4089804" y="494057"/>
                </a:cubicBezTo>
                <a:cubicBezTo>
                  <a:pt x="4091074" y="488977"/>
                  <a:pt x="4093614" y="483897"/>
                  <a:pt x="4094884" y="478817"/>
                </a:cubicBezTo>
                <a:cubicBezTo>
                  <a:pt x="4097424" y="468657"/>
                  <a:pt x="4093614" y="467387"/>
                  <a:pt x="4082184" y="472467"/>
                </a:cubicBezTo>
                <a:cubicBezTo>
                  <a:pt x="4080914" y="469927"/>
                  <a:pt x="4079644" y="466117"/>
                  <a:pt x="4077104" y="463577"/>
                </a:cubicBezTo>
                <a:cubicBezTo>
                  <a:pt x="4075834" y="464847"/>
                  <a:pt x="4075834" y="466117"/>
                  <a:pt x="4074564" y="467387"/>
                </a:cubicBezTo>
                <a:cubicBezTo>
                  <a:pt x="4069484" y="466117"/>
                  <a:pt x="4065674" y="463577"/>
                  <a:pt x="4060594" y="462307"/>
                </a:cubicBezTo>
                <a:cubicBezTo>
                  <a:pt x="4035194" y="452147"/>
                  <a:pt x="4008524" y="454687"/>
                  <a:pt x="3983124" y="453417"/>
                </a:cubicBezTo>
                <a:cubicBezTo>
                  <a:pt x="3979314" y="453417"/>
                  <a:pt x="3974234" y="457227"/>
                  <a:pt x="3970424" y="457227"/>
                </a:cubicBezTo>
                <a:cubicBezTo>
                  <a:pt x="3955184" y="455957"/>
                  <a:pt x="3941214" y="450877"/>
                  <a:pt x="3927244" y="449607"/>
                </a:cubicBezTo>
                <a:cubicBezTo>
                  <a:pt x="3908194" y="448337"/>
                  <a:pt x="3889144" y="448337"/>
                  <a:pt x="3870094" y="448337"/>
                </a:cubicBezTo>
                <a:cubicBezTo>
                  <a:pt x="3856124" y="448337"/>
                  <a:pt x="3853584" y="440717"/>
                  <a:pt x="3854854" y="430557"/>
                </a:cubicBezTo>
                <a:cubicBezTo>
                  <a:pt x="3859934" y="426747"/>
                  <a:pt x="3865014" y="419127"/>
                  <a:pt x="3865014" y="417857"/>
                </a:cubicBezTo>
                <a:cubicBezTo>
                  <a:pt x="3848504" y="405157"/>
                  <a:pt x="3863744" y="396267"/>
                  <a:pt x="3867554" y="386107"/>
                </a:cubicBezTo>
                <a:cubicBezTo>
                  <a:pt x="3866284" y="360707"/>
                  <a:pt x="3865014" y="335307"/>
                  <a:pt x="3863744" y="308637"/>
                </a:cubicBezTo>
                <a:cubicBezTo>
                  <a:pt x="3866284" y="307367"/>
                  <a:pt x="3871364" y="306097"/>
                  <a:pt x="3875174" y="304827"/>
                </a:cubicBezTo>
                <a:cubicBezTo>
                  <a:pt x="3873904" y="301017"/>
                  <a:pt x="3871364" y="297207"/>
                  <a:pt x="3871364" y="293397"/>
                </a:cubicBezTo>
                <a:cubicBezTo>
                  <a:pt x="3875174" y="278157"/>
                  <a:pt x="3876444" y="262917"/>
                  <a:pt x="3859934" y="251487"/>
                </a:cubicBezTo>
                <a:cubicBezTo>
                  <a:pt x="3867554" y="246407"/>
                  <a:pt x="3873904" y="242597"/>
                  <a:pt x="3881524" y="237517"/>
                </a:cubicBezTo>
                <a:cubicBezTo>
                  <a:pt x="3880254" y="236247"/>
                  <a:pt x="3878984" y="233707"/>
                  <a:pt x="3878984" y="232437"/>
                </a:cubicBezTo>
                <a:cubicBezTo>
                  <a:pt x="3878984" y="231167"/>
                  <a:pt x="3877714" y="231167"/>
                  <a:pt x="3876444" y="231167"/>
                </a:cubicBezTo>
                <a:cubicBezTo>
                  <a:pt x="3863744" y="231167"/>
                  <a:pt x="3858664" y="228627"/>
                  <a:pt x="3857394" y="215927"/>
                </a:cubicBezTo>
                <a:cubicBezTo>
                  <a:pt x="3857394" y="213387"/>
                  <a:pt x="3857394" y="209577"/>
                  <a:pt x="3859934" y="207037"/>
                </a:cubicBezTo>
                <a:cubicBezTo>
                  <a:pt x="3865014" y="203227"/>
                  <a:pt x="3870094" y="199417"/>
                  <a:pt x="3876444" y="196877"/>
                </a:cubicBezTo>
                <a:cubicBezTo>
                  <a:pt x="3878984" y="195607"/>
                  <a:pt x="3884064" y="196877"/>
                  <a:pt x="3886604" y="198147"/>
                </a:cubicBezTo>
                <a:cubicBezTo>
                  <a:pt x="3900574" y="205767"/>
                  <a:pt x="3901844" y="205767"/>
                  <a:pt x="3904384" y="189257"/>
                </a:cubicBezTo>
                <a:cubicBezTo>
                  <a:pt x="3906924" y="190527"/>
                  <a:pt x="3909464" y="191797"/>
                  <a:pt x="3913274" y="193067"/>
                </a:cubicBezTo>
                <a:cubicBezTo>
                  <a:pt x="3912004" y="187987"/>
                  <a:pt x="3912004" y="184177"/>
                  <a:pt x="3909464" y="180367"/>
                </a:cubicBezTo>
                <a:cubicBezTo>
                  <a:pt x="3909464" y="179097"/>
                  <a:pt x="3906924" y="177827"/>
                  <a:pt x="3904384" y="176557"/>
                </a:cubicBezTo>
                <a:cubicBezTo>
                  <a:pt x="3906924" y="175287"/>
                  <a:pt x="3909464" y="172747"/>
                  <a:pt x="3912004" y="174017"/>
                </a:cubicBezTo>
                <a:cubicBezTo>
                  <a:pt x="3924704" y="177827"/>
                  <a:pt x="3932324" y="168937"/>
                  <a:pt x="3941214" y="163857"/>
                </a:cubicBezTo>
                <a:cubicBezTo>
                  <a:pt x="3933594" y="153697"/>
                  <a:pt x="3925974" y="144807"/>
                  <a:pt x="3919624" y="134647"/>
                </a:cubicBezTo>
                <a:cubicBezTo>
                  <a:pt x="3929784" y="129567"/>
                  <a:pt x="3937404" y="127027"/>
                  <a:pt x="3945024" y="123217"/>
                </a:cubicBezTo>
                <a:cubicBezTo>
                  <a:pt x="3928514" y="95277"/>
                  <a:pt x="3928514" y="95277"/>
                  <a:pt x="3939944" y="83847"/>
                </a:cubicBezTo>
                <a:cubicBezTo>
                  <a:pt x="3939944" y="82577"/>
                  <a:pt x="3938674" y="81307"/>
                  <a:pt x="3938674" y="80037"/>
                </a:cubicBezTo>
                <a:cubicBezTo>
                  <a:pt x="3934864" y="81307"/>
                  <a:pt x="3929784" y="82577"/>
                  <a:pt x="3925974" y="85117"/>
                </a:cubicBezTo>
                <a:lnTo>
                  <a:pt x="3924704" y="83847"/>
                </a:lnTo>
                <a:cubicBezTo>
                  <a:pt x="3929784" y="78767"/>
                  <a:pt x="3934864" y="74957"/>
                  <a:pt x="3939944" y="69877"/>
                </a:cubicBezTo>
                <a:cubicBezTo>
                  <a:pt x="3939944" y="66067"/>
                  <a:pt x="3942484" y="57177"/>
                  <a:pt x="3939944" y="54637"/>
                </a:cubicBezTo>
                <a:cubicBezTo>
                  <a:pt x="3929784" y="45747"/>
                  <a:pt x="3941214" y="36857"/>
                  <a:pt x="3938674" y="27967"/>
                </a:cubicBezTo>
                <a:cubicBezTo>
                  <a:pt x="3937404" y="25427"/>
                  <a:pt x="3938674" y="19077"/>
                  <a:pt x="3937404" y="19077"/>
                </a:cubicBezTo>
                <a:cubicBezTo>
                  <a:pt x="3929784" y="15267"/>
                  <a:pt x="3920894" y="8917"/>
                  <a:pt x="3912004" y="8917"/>
                </a:cubicBezTo>
                <a:cubicBezTo>
                  <a:pt x="3891684" y="7647"/>
                  <a:pt x="3871364" y="10187"/>
                  <a:pt x="3851044" y="10187"/>
                </a:cubicBezTo>
                <a:lnTo>
                  <a:pt x="3786274" y="10187"/>
                </a:lnTo>
                <a:cubicBezTo>
                  <a:pt x="3771034" y="10187"/>
                  <a:pt x="3758334" y="6377"/>
                  <a:pt x="3743094" y="2567"/>
                </a:cubicBezTo>
                <a:cubicBezTo>
                  <a:pt x="3725314" y="-2513"/>
                  <a:pt x="3706264" y="1297"/>
                  <a:pt x="3687214" y="2567"/>
                </a:cubicBezTo>
                <a:cubicBezTo>
                  <a:pt x="3646574" y="3837"/>
                  <a:pt x="3605934" y="3837"/>
                  <a:pt x="3565294" y="5107"/>
                </a:cubicBezTo>
                <a:cubicBezTo>
                  <a:pt x="3546244" y="5107"/>
                  <a:pt x="3525924" y="7647"/>
                  <a:pt x="3506874" y="8917"/>
                </a:cubicBezTo>
                <a:cubicBezTo>
                  <a:pt x="3482744" y="10187"/>
                  <a:pt x="3458614" y="8917"/>
                  <a:pt x="3434484" y="10187"/>
                </a:cubicBezTo>
                <a:cubicBezTo>
                  <a:pt x="3409084" y="11457"/>
                  <a:pt x="3383684" y="13997"/>
                  <a:pt x="3358284" y="15267"/>
                </a:cubicBezTo>
                <a:cubicBezTo>
                  <a:pt x="3327804" y="16537"/>
                  <a:pt x="3297324" y="16537"/>
                  <a:pt x="3266844" y="17807"/>
                </a:cubicBezTo>
                <a:lnTo>
                  <a:pt x="3171594" y="21617"/>
                </a:lnTo>
                <a:cubicBezTo>
                  <a:pt x="3142384" y="22887"/>
                  <a:pt x="3114444" y="22887"/>
                  <a:pt x="3085234" y="22887"/>
                </a:cubicBezTo>
                <a:cubicBezTo>
                  <a:pt x="3063644" y="22887"/>
                  <a:pt x="3040784" y="24157"/>
                  <a:pt x="3019194" y="25427"/>
                </a:cubicBezTo>
                <a:lnTo>
                  <a:pt x="2954424" y="29237"/>
                </a:lnTo>
                <a:cubicBezTo>
                  <a:pt x="2939184" y="30507"/>
                  <a:pt x="2923944" y="30507"/>
                  <a:pt x="2907434" y="31777"/>
                </a:cubicBezTo>
                <a:cubicBezTo>
                  <a:pt x="2882034" y="33047"/>
                  <a:pt x="2856634" y="33047"/>
                  <a:pt x="2831234" y="34317"/>
                </a:cubicBezTo>
                <a:cubicBezTo>
                  <a:pt x="2802024" y="35587"/>
                  <a:pt x="2774084" y="38127"/>
                  <a:pt x="2746144" y="39397"/>
                </a:cubicBezTo>
                <a:cubicBezTo>
                  <a:pt x="2716934" y="41937"/>
                  <a:pt x="2688994" y="44477"/>
                  <a:pt x="2659784" y="47017"/>
                </a:cubicBezTo>
                <a:cubicBezTo>
                  <a:pt x="2648354" y="48287"/>
                  <a:pt x="2636924" y="48287"/>
                  <a:pt x="2624224" y="49557"/>
                </a:cubicBezTo>
                <a:lnTo>
                  <a:pt x="2587394" y="49557"/>
                </a:lnTo>
                <a:cubicBezTo>
                  <a:pt x="2545484" y="52097"/>
                  <a:pt x="2504844" y="55907"/>
                  <a:pt x="2462934" y="58447"/>
                </a:cubicBezTo>
                <a:cubicBezTo>
                  <a:pt x="2437534" y="59717"/>
                  <a:pt x="2410864" y="60987"/>
                  <a:pt x="2385464" y="63527"/>
                </a:cubicBezTo>
                <a:cubicBezTo>
                  <a:pt x="2370224" y="64797"/>
                  <a:pt x="2353714" y="67337"/>
                  <a:pt x="2338474" y="68607"/>
                </a:cubicBezTo>
                <a:lnTo>
                  <a:pt x="2235604" y="76227"/>
                </a:lnTo>
                <a:cubicBezTo>
                  <a:pt x="2214014" y="77497"/>
                  <a:pt x="2193694" y="82577"/>
                  <a:pt x="2173374" y="83847"/>
                </a:cubicBezTo>
                <a:cubicBezTo>
                  <a:pt x="2141624" y="86387"/>
                  <a:pt x="2108604" y="87657"/>
                  <a:pt x="2076854" y="90197"/>
                </a:cubicBezTo>
                <a:cubicBezTo>
                  <a:pt x="2069234" y="90197"/>
                  <a:pt x="2060344" y="91467"/>
                  <a:pt x="2052724" y="91467"/>
                </a:cubicBezTo>
                <a:cubicBezTo>
                  <a:pt x="2024784" y="94007"/>
                  <a:pt x="1998114" y="96547"/>
                  <a:pt x="1970174" y="99087"/>
                </a:cubicBezTo>
                <a:cubicBezTo>
                  <a:pt x="1954934" y="100357"/>
                  <a:pt x="1938424" y="102897"/>
                  <a:pt x="1923184" y="104167"/>
                </a:cubicBezTo>
                <a:cubicBezTo>
                  <a:pt x="1904134" y="105437"/>
                  <a:pt x="1885084" y="106707"/>
                  <a:pt x="1867304" y="107977"/>
                </a:cubicBezTo>
                <a:cubicBezTo>
                  <a:pt x="1831744" y="111787"/>
                  <a:pt x="1794914" y="115597"/>
                  <a:pt x="1759354" y="119407"/>
                </a:cubicBezTo>
                <a:cubicBezTo>
                  <a:pt x="1753004" y="120677"/>
                  <a:pt x="1747924" y="124487"/>
                  <a:pt x="1741574" y="124487"/>
                </a:cubicBezTo>
                <a:cubicBezTo>
                  <a:pt x="1712364" y="127027"/>
                  <a:pt x="1683154" y="127027"/>
                  <a:pt x="1655214" y="130837"/>
                </a:cubicBezTo>
                <a:cubicBezTo>
                  <a:pt x="1639974" y="133377"/>
                  <a:pt x="1623464" y="127027"/>
                  <a:pt x="1609494" y="139727"/>
                </a:cubicBezTo>
                <a:cubicBezTo>
                  <a:pt x="1604414" y="143537"/>
                  <a:pt x="1590444" y="137187"/>
                  <a:pt x="1581554" y="138457"/>
                </a:cubicBezTo>
                <a:cubicBezTo>
                  <a:pt x="1545994" y="142267"/>
                  <a:pt x="1510434" y="147347"/>
                  <a:pt x="1476144" y="151157"/>
                </a:cubicBezTo>
                <a:cubicBezTo>
                  <a:pt x="1448204" y="154967"/>
                  <a:pt x="1421534" y="157507"/>
                  <a:pt x="1393594" y="161317"/>
                </a:cubicBezTo>
                <a:cubicBezTo>
                  <a:pt x="1383434" y="162587"/>
                  <a:pt x="1373274" y="166397"/>
                  <a:pt x="1364384" y="167667"/>
                </a:cubicBezTo>
                <a:cubicBezTo>
                  <a:pt x="1338984" y="170207"/>
                  <a:pt x="1313584" y="172747"/>
                  <a:pt x="1289454" y="175287"/>
                </a:cubicBezTo>
                <a:cubicBezTo>
                  <a:pt x="1289454" y="180367"/>
                  <a:pt x="1289454" y="182907"/>
                  <a:pt x="1288184" y="185447"/>
                </a:cubicBezTo>
                <a:cubicBezTo>
                  <a:pt x="1285644" y="182907"/>
                  <a:pt x="1283104" y="179097"/>
                  <a:pt x="1280564" y="174017"/>
                </a:cubicBezTo>
                <a:cubicBezTo>
                  <a:pt x="1275484" y="187987"/>
                  <a:pt x="1265324" y="179097"/>
                  <a:pt x="1257704" y="180367"/>
                </a:cubicBezTo>
                <a:cubicBezTo>
                  <a:pt x="1243734" y="182907"/>
                  <a:pt x="1228494" y="186717"/>
                  <a:pt x="1214524" y="187987"/>
                </a:cubicBezTo>
                <a:cubicBezTo>
                  <a:pt x="1189124" y="191797"/>
                  <a:pt x="1163724" y="194337"/>
                  <a:pt x="1138324" y="196877"/>
                </a:cubicBezTo>
                <a:cubicBezTo>
                  <a:pt x="1116734" y="199417"/>
                  <a:pt x="1095144" y="204497"/>
                  <a:pt x="1073554" y="208307"/>
                </a:cubicBezTo>
                <a:cubicBezTo>
                  <a:pt x="1036724" y="214657"/>
                  <a:pt x="998624" y="218467"/>
                  <a:pt x="961794" y="224817"/>
                </a:cubicBezTo>
                <a:cubicBezTo>
                  <a:pt x="936394" y="228627"/>
                  <a:pt x="910994" y="234977"/>
                  <a:pt x="884324" y="238787"/>
                </a:cubicBezTo>
                <a:cubicBezTo>
                  <a:pt x="857654" y="243867"/>
                  <a:pt x="829714" y="247677"/>
                  <a:pt x="803044" y="252757"/>
                </a:cubicBezTo>
                <a:cubicBezTo>
                  <a:pt x="783994" y="256567"/>
                  <a:pt x="764944" y="261647"/>
                  <a:pt x="745894" y="265457"/>
                </a:cubicBezTo>
                <a:cubicBezTo>
                  <a:pt x="707794" y="271807"/>
                  <a:pt x="668424" y="278157"/>
                  <a:pt x="630324" y="284507"/>
                </a:cubicBezTo>
                <a:cubicBezTo>
                  <a:pt x="616354" y="287047"/>
                  <a:pt x="603654" y="292127"/>
                  <a:pt x="589684" y="294667"/>
                </a:cubicBezTo>
                <a:cubicBezTo>
                  <a:pt x="565554" y="299747"/>
                  <a:pt x="541424" y="302287"/>
                  <a:pt x="517294" y="307367"/>
                </a:cubicBezTo>
                <a:cubicBezTo>
                  <a:pt x="499514" y="311177"/>
                  <a:pt x="483004" y="317527"/>
                  <a:pt x="466494" y="320067"/>
                </a:cubicBezTo>
                <a:cubicBezTo>
                  <a:pt x="430934" y="327687"/>
                  <a:pt x="395374" y="332767"/>
                  <a:pt x="359814" y="339117"/>
                </a:cubicBezTo>
                <a:cubicBezTo>
                  <a:pt x="344574" y="341657"/>
                  <a:pt x="329334" y="346737"/>
                  <a:pt x="314094" y="350547"/>
                </a:cubicBezTo>
                <a:cubicBezTo>
                  <a:pt x="289964" y="356897"/>
                  <a:pt x="264564" y="361977"/>
                  <a:pt x="240434" y="368327"/>
                </a:cubicBezTo>
                <a:cubicBezTo>
                  <a:pt x="234084" y="369597"/>
                  <a:pt x="227734" y="373407"/>
                  <a:pt x="220114" y="374677"/>
                </a:cubicBezTo>
                <a:cubicBezTo>
                  <a:pt x="212494" y="375947"/>
                  <a:pt x="204874" y="375947"/>
                  <a:pt x="197254" y="377217"/>
                </a:cubicBezTo>
                <a:cubicBezTo>
                  <a:pt x="182014" y="381027"/>
                  <a:pt x="166774" y="384837"/>
                  <a:pt x="152804" y="388647"/>
                </a:cubicBezTo>
                <a:cubicBezTo>
                  <a:pt x="122324" y="396267"/>
                  <a:pt x="107084" y="398807"/>
                  <a:pt x="93114" y="406427"/>
                </a:cubicBezTo>
                <a:cubicBezTo>
                  <a:pt x="80414" y="412777"/>
                  <a:pt x="62634" y="411507"/>
                  <a:pt x="57554" y="431827"/>
                </a:cubicBezTo>
                <a:cubicBezTo>
                  <a:pt x="55014" y="438177"/>
                  <a:pt x="48664" y="441987"/>
                  <a:pt x="60094" y="444527"/>
                </a:cubicBezTo>
                <a:cubicBezTo>
                  <a:pt x="61364" y="444527"/>
                  <a:pt x="63904" y="448337"/>
                  <a:pt x="62634" y="449607"/>
                </a:cubicBezTo>
                <a:cubicBezTo>
                  <a:pt x="60094" y="457227"/>
                  <a:pt x="57554" y="464847"/>
                  <a:pt x="55014" y="475007"/>
                </a:cubicBezTo>
                <a:cubicBezTo>
                  <a:pt x="55014" y="475007"/>
                  <a:pt x="57554" y="476277"/>
                  <a:pt x="60094" y="478817"/>
                </a:cubicBezTo>
                <a:cubicBezTo>
                  <a:pt x="52474" y="486437"/>
                  <a:pt x="52474" y="514377"/>
                  <a:pt x="57554" y="523267"/>
                </a:cubicBezTo>
                <a:cubicBezTo>
                  <a:pt x="60094" y="528347"/>
                  <a:pt x="61364" y="534697"/>
                  <a:pt x="62634" y="541047"/>
                </a:cubicBezTo>
                <a:cubicBezTo>
                  <a:pt x="47394" y="544857"/>
                  <a:pt x="65174" y="553747"/>
                  <a:pt x="60094" y="558827"/>
                </a:cubicBezTo>
                <a:cubicBezTo>
                  <a:pt x="62634" y="558827"/>
                  <a:pt x="65174" y="558827"/>
                  <a:pt x="68984" y="560097"/>
                </a:cubicBezTo>
                <a:cubicBezTo>
                  <a:pt x="66444" y="563907"/>
                  <a:pt x="63904" y="566447"/>
                  <a:pt x="62634" y="567717"/>
                </a:cubicBezTo>
                <a:cubicBezTo>
                  <a:pt x="65174" y="570257"/>
                  <a:pt x="68984" y="571527"/>
                  <a:pt x="71524" y="574067"/>
                </a:cubicBezTo>
                <a:cubicBezTo>
                  <a:pt x="57554" y="593117"/>
                  <a:pt x="57554" y="602007"/>
                  <a:pt x="74064" y="618517"/>
                </a:cubicBezTo>
                <a:cubicBezTo>
                  <a:pt x="75334" y="619787"/>
                  <a:pt x="77874" y="622327"/>
                  <a:pt x="77874" y="623597"/>
                </a:cubicBezTo>
                <a:cubicBezTo>
                  <a:pt x="74064" y="637567"/>
                  <a:pt x="75334" y="650267"/>
                  <a:pt x="84224" y="661697"/>
                </a:cubicBezTo>
                <a:cubicBezTo>
                  <a:pt x="84224" y="661697"/>
                  <a:pt x="82954" y="665507"/>
                  <a:pt x="80414" y="668047"/>
                </a:cubicBezTo>
                <a:cubicBezTo>
                  <a:pt x="84224" y="666777"/>
                  <a:pt x="86764" y="665507"/>
                  <a:pt x="89304" y="665507"/>
                </a:cubicBezTo>
                <a:lnTo>
                  <a:pt x="85494" y="688367"/>
                </a:lnTo>
                <a:lnTo>
                  <a:pt x="99464" y="688367"/>
                </a:lnTo>
                <a:cubicBezTo>
                  <a:pt x="103274" y="693447"/>
                  <a:pt x="107084" y="697257"/>
                  <a:pt x="107084" y="698527"/>
                </a:cubicBezTo>
                <a:cubicBezTo>
                  <a:pt x="110894" y="694717"/>
                  <a:pt x="113434" y="693447"/>
                  <a:pt x="114704" y="692177"/>
                </a:cubicBezTo>
                <a:cubicBezTo>
                  <a:pt x="121054" y="702337"/>
                  <a:pt x="126134" y="709957"/>
                  <a:pt x="129944" y="717577"/>
                </a:cubicBezTo>
                <a:cubicBezTo>
                  <a:pt x="128674" y="726467"/>
                  <a:pt x="126134" y="734087"/>
                  <a:pt x="124864" y="739167"/>
                </a:cubicBezTo>
                <a:cubicBezTo>
                  <a:pt x="118514" y="739167"/>
                  <a:pt x="112164" y="737897"/>
                  <a:pt x="108354" y="740437"/>
                </a:cubicBezTo>
                <a:cubicBezTo>
                  <a:pt x="104544" y="742977"/>
                  <a:pt x="104544" y="749327"/>
                  <a:pt x="102004" y="753137"/>
                </a:cubicBezTo>
                <a:cubicBezTo>
                  <a:pt x="102004" y="754407"/>
                  <a:pt x="110894" y="770917"/>
                  <a:pt x="109624" y="772187"/>
                </a:cubicBezTo>
                <a:cubicBezTo>
                  <a:pt x="108354" y="781077"/>
                  <a:pt x="105814" y="789967"/>
                  <a:pt x="104544" y="800127"/>
                </a:cubicBezTo>
                <a:cubicBezTo>
                  <a:pt x="109624" y="803937"/>
                  <a:pt x="115974" y="809017"/>
                  <a:pt x="121054" y="812827"/>
                </a:cubicBezTo>
                <a:cubicBezTo>
                  <a:pt x="112164" y="817907"/>
                  <a:pt x="105814" y="822987"/>
                  <a:pt x="99464" y="826797"/>
                </a:cubicBezTo>
                <a:cubicBezTo>
                  <a:pt x="102004" y="828067"/>
                  <a:pt x="103274" y="829337"/>
                  <a:pt x="105814" y="830607"/>
                </a:cubicBezTo>
                <a:cubicBezTo>
                  <a:pt x="107084" y="835687"/>
                  <a:pt x="109624" y="840767"/>
                  <a:pt x="109624" y="845847"/>
                </a:cubicBezTo>
                <a:cubicBezTo>
                  <a:pt x="109624" y="850927"/>
                  <a:pt x="105814" y="859817"/>
                  <a:pt x="108354" y="861087"/>
                </a:cubicBezTo>
                <a:cubicBezTo>
                  <a:pt x="119784" y="867437"/>
                  <a:pt x="113434" y="886487"/>
                  <a:pt x="128674" y="889027"/>
                </a:cubicBezTo>
                <a:cubicBezTo>
                  <a:pt x="129944" y="889027"/>
                  <a:pt x="129944" y="891567"/>
                  <a:pt x="132484" y="894107"/>
                </a:cubicBezTo>
                <a:cubicBezTo>
                  <a:pt x="128674" y="894107"/>
                  <a:pt x="126134" y="894107"/>
                  <a:pt x="121054" y="895377"/>
                </a:cubicBezTo>
                <a:cubicBezTo>
                  <a:pt x="135024" y="905537"/>
                  <a:pt x="131214" y="914427"/>
                  <a:pt x="126134" y="922047"/>
                </a:cubicBezTo>
                <a:cubicBezTo>
                  <a:pt x="121054" y="923317"/>
                  <a:pt x="117244" y="924587"/>
                  <a:pt x="113434" y="925857"/>
                </a:cubicBezTo>
                <a:cubicBezTo>
                  <a:pt x="114704" y="928397"/>
                  <a:pt x="114704" y="929667"/>
                  <a:pt x="115974" y="932207"/>
                </a:cubicBezTo>
                <a:cubicBezTo>
                  <a:pt x="117244" y="933477"/>
                  <a:pt x="123594" y="949987"/>
                  <a:pt x="123594" y="952527"/>
                </a:cubicBezTo>
                <a:cubicBezTo>
                  <a:pt x="121054" y="958877"/>
                  <a:pt x="119784" y="965227"/>
                  <a:pt x="118514" y="971577"/>
                </a:cubicBezTo>
                <a:cubicBezTo>
                  <a:pt x="126134" y="971577"/>
                  <a:pt x="132484" y="972847"/>
                  <a:pt x="135024" y="972847"/>
                </a:cubicBezTo>
                <a:cubicBezTo>
                  <a:pt x="132484" y="974117"/>
                  <a:pt x="128674" y="976657"/>
                  <a:pt x="126134" y="977927"/>
                </a:cubicBezTo>
                <a:cubicBezTo>
                  <a:pt x="127404" y="980467"/>
                  <a:pt x="128674" y="983007"/>
                  <a:pt x="131214" y="984277"/>
                </a:cubicBezTo>
                <a:cubicBezTo>
                  <a:pt x="141374" y="983007"/>
                  <a:pt x="151534" y="981737"/>
                  <a:pt x="162964" y="980467"/>
                </a:cubicBezTo>
                <a:cubicBezTo>
                  <a:pt x="161694" y="986817"/>
                  <a:pt x="160424" y="991897"/>
                  <a:pt x="157884" y="996977"/>
                </a:cubicBezTo>
                <a:cubicBezTo>
                  <a:pt x="164234" y="996977"/>
                  <a:pt x="171854" y="998247"/>
                  <a:pt x="178204" y="998247"/>
                </a:cubicBezTo>
                <a:lnTo>
                  <a:pt x="178204" y="1004597"/>
                </a:lnTo>
                <a:cubicBezTo>
                  <a:pt x="169314" y="1005867"/>
                  <a:pt x="160424" y="1008407"/>
                  <a:pt x="152804" y="1009677"/>
                </a:cubicBezTo>
                <a:cubicBezTo>
                  <a:pt x="184554" y="1024917"/>
                  <a:pt x="213764" y="1010947"/>
                  <a:pt x="248054" y="1005867"/>
                </a:cubicBezTo>
                <a:cubicBezTo>
                  <a:pt x="254404" y="1012217"/>
                  <a:pt x="260754" y="1007137"/>
                  <a:pt x="265834" y="996977"/>
                </a:cubicBezTo>
                <a:cubicBezTo>
                  <a:pt x="272184" y="1005867"/>
                  <a:pt x="277264" y="1003327"/>
                  <a:pt x="289964" y="985547"/>
                </a:cubicBezTo>
                <a:cubicBezTo>
                  <a:pt x="291234" y="985547"/>
                  <a:pt x="292504" y="986817"/>
                  <a:pt x="293774" y="986817"/>
                </a:cubicBezTo>
                <a:cubicBezTo>
                  <a:pt x="292504" y="991897"/>
                  <a:pt x="289964" y="995707"/>
                  <a:pt x="288694" y="1000787"/>
                </a:cubicBezTo>
                <a:cubicBezTo>
                  <a:pt x="296314" y="998247"/>
                  <a:pt x="302664" y="996977"/>
                  <a:pt x="310284" y="994437"/>
                </a:cubicBezTo>
                <a:lnTo>
                  <a:pt x="336954" y="990627"/>
                </a:lnTo>
                <a:cubicBezTo>
                  <a:pt x="350924" y="988087"/>
                  <a:pt x="364894" y="986817"/>
                  <a:pt x="377594" y="984277"/>
                </a:cubicBezTo>
                <a:cubicBezTo>
                  <a:pt x="382674" y="983007"/>
                  <a:pt x="387754" y="979197"/>
                  <a:pt x="392834" y="977927"/>
                </a:cubicBezTo>
                <a:cubicBezTo>
                  <a:pt x="397914" y="976657"/>
                  <a:pt x="405534" y="972847"/>
                  <a:pt x="408074" y="975387"/>
                </a:cubicBezTo>
                <a:cubicBezTo>
                  <a:pt x="418234" y="984277"/>
                  <a:pt x="427124" y="994437"/>
                  <a:pt x="437284" y="1003327"/>
                </a:cubicBezTo>
                <a:cubicBezTo>
                  <a:pt x="438554" y="1000787"/>
                  <a:pt x="439824" y="996977"/>
                  <a:pt x="439824" y="996977"/>
                </a:cubicBezTo>
                <a:cubicBezTo>
                  <a:pt x="448714" y="999517"/>
                  <a:pt x="455064" y="1000787"/>
                  <a:pt x="463954" y="1003327"/>
                </a:cubicBezTo>
                <a:cubicBezTo>
                  <a:pt x="465224" y="1007137"/>
                  <a:pt x="467764" y="1012217"/>
                  <a:pt x="467764" y="1014757"/>
                </a:cubicBezTo>
                <a:cubicBezTo>
                  <a:pt x="481734" y="1016027"/>
                  <a:pt x="493164" y="1017297"/>
                  <a:pt x="503324" y="1018567"/>
                </a:cubicBezTo>
                <a:cubicBezTo>
                  <a:pt x="503324" y="1019837"/>
                  <a:pt x="504594" y="1021107"/>
                  <a:pt x="504594" y="1022377"/>
                </a:cubicBezTo>
                <a:lnTo>
                  <a:pt x="481734" y="1029997"/>
                </a:lnTo>
                <a:cubicBezTo>
                  <a:pt x="480464" y="1026187"/>
                  <a:pt x="479194" y="1024917"/>
                  <a:pt x="476654" y="1018567"/>
                </a:cubicBezTo>
                <a:cubicBezTo>
                  <a:pt x="477924" y="1032537"/>
                  <a:pt x="479194" y="1041427"/>
                  <a:pt x="479194" y="1052857"/>
                </a:cubicBezTo>
                <a:cubicBezTo>
                  <a:pt x="490624" y="1043967"/>
                  <a:pt x="505864" y="1054127"/>
                  <a:pt x="513484" y="1038887"/>
                </a:cubicBezTo>
                <a:cubicBezTo>
                  <a:pt x="513484" y="1037617"/>
                  <a:pt x="518564" y="1037617"/>
                  <a:pt x="519834" y="1038887"/>
                </a:cubicBezTo>
                <a:cubicBezTo>
                  <a:pt x="529994" y="1040157"/>
                  <a:pt x="540154" y="1041427"/>
                  <a:pt x="550314" y="1043967"/>
                </a:cubicBezTo>
                <a:cubicBezTo>
                  <a:pt x="549044" y="1041427"/>
                  <a:pt x="549044" y="1038887"/>
                  <a:pt x="547774" y="1036347"/>
                </a:cubicBezTo>
                <a:cubicBezTo>
                  <a:pt x="554124" y="1037617"/>
                  <a:pt x="559204" y="1038887"/>
                  <a:pt x="563014" y="1040157"/>
                </a:cubicBezTo>
                <a:cubicBezTo>
                  <a:pt x="563014" y="1041427"/>
                  <a:pt x="564284" y="1042697"/>
                  <a:pt x="564284" y="1043967"/>
                </a:cubicBezTo>
                <a:cubicBezTo>
                  <a:pt x="555394" y="1049047"/>
                  <a:pt x="546504" y="1055397"/>
                  <a:pt x="537614" y="1060477"/>
                </a:cubicBezTo>
                <a:cubicBezTo>
                  <a:pt x="523644" y="1069367"/>
                  <a:pt x="510944" y="1080797"/>
                  <a:pt x="496974" y="1084607"/>
                </a:cubicBezTo>
                <a:cubicBezTo>
                  <a:pt x="472844" y="1089687"/>
                  <a:pt x="448714" y="1098577"/>
                  <a:pt x="423314" y="1099847"/>
                </a:cubicBezTo>
                <a:lnTo>
                  <a:pt x="416964" y="1099847"/>
                </a:lnTo>
                <a:cubicBezTo>
                  <a:pt x="390294" y="1104927"/>
                  <a:pt x="364894" y="1110007"/>
                  <a:pt x="338224" y="1115087"/>
                </a:cubicBezTo>
                <a:cubicBezTo>
                  <a:pt x="334414" y="1116357"/>
                  <a:pt x="331874" y="1117627"/>
                  <a:pt x="328064" y="1117627"/>
                </a:cubicBezTo>
                <a:cubicBezTo>
                  <a:pt x="311554" y="1120167"/>
                  <a:pt x="295044" y="1121437"/>
                  <a:pt x="279804" y="1123977"/>
                </a:cubicBezTo>
                <a:cubicBezTo>
                  <a:pt x="263294" y="1127787"/>
                  <a:pt x="245514" y="1130327"/>
                  <a:pt x="229004" y="1136677"/>
                </a:cubicBezTo>
                <a:cubicBezTo>
                  <a:pt x="216304" y="1140487"/>
                  <a:pt x="199794" y="1139217"/>
                  <a:pt x="194714" y="1151917"/>
                </a:cubicBezTo>
                <a:cubicBezTo>
                  <a:pt x="189634" y="1151917"/>
                  <a:pt x="184554" y="1150647"/>
                  <a:pt x="182014" y="1151917"/>
                </a:cubicBezTo>
                <a:cubicBezTo>
                  <a:pt x="162964" y="1159537"/>
                  <a:pt x="143914" y="1167157"/>
                  <a:pt x="126134" y="1176047"/>
                </a:cubicBezTo>
                <a:cubicBezTo>
                  <a:pt x="119784" y="1181127"/>
                  <a:pt x="114704" y="1183667"/>
                  <a:pt x="112164" y="1188747"/>
                </a:cubicBezTo>
                <a:cubicBezTo>
                  <a:pt x="110894" y="1192557"/>
                  <a:pt x="114704" y="1198907"/>
                  <a:pt x="115974" y="1201447"/>
                </a:cubicBezTo>
                <a:cubicBezTo>
                  <a:pt x="113434" y="1202717"/>
                  <a:pt x="108354" y="1203987"/>
                  <a:pt x="108354" y="1205257"/>
                </a:cubicBezTo>
                <a:cubicBezTo>
                  <a:pt x="108354" y="1212877"/>
                  <a:pt x="108354" y="1220497"/>
                  <a:pt x="110894" y="1226847"/>
                </a:cubicBezTo>
                <a:cubicBezTo>
                  <a:pt x="114704" y="1235737"/>
                  <a:pt x="126134" y="1243357"/>
                  <a:pt x="113434" y="1254787"/>
                </a:cubicBezTo>
                <a:cubicBezTo>
                  <a:pt x="110894" y="1256057"/>
                  <a:pt x="113434" y="1262407"/>
                  <a:pt x="113434" y="1267487"/>
                </a:cubicBezTo>
                <a:cubicBezTo>
                  <a:pt x="117244" y="1266217"/>
                  <a:pt x="119784" y="1266217"/>
                  <a:pt x="123594" y="1266217"/>
                </a:cubicBezTo>
                <a:cubicBezTo>
                  <a:pt x="110894" y="1287807"/>
                  <a:pt x="110894" y="1295427"/>
                  <a:pt x="123594" y="1299237"/>
                </a:cubicBezTo>
                <a:cubicBezTo>
                  <a:pt x="123594" y="1306857"/>
                  <a:pt x="121054" y="1314477"/>
                  <a:pt x="123594" y="1319557"/>
                </a:cubicBezTo>
                <a:cubicBezTo>
                  <a:pt x="131214" y="1332257"/>
                  <a:pt x="141374" y="1344957"/>
                  <a:pt x="150264" y="1356387"/>
                </a:cubicBezTo>
                <a:cubicBezTo>
                  <a:pt x="148994" y="1357657"/>
                  <a:pt x="146454" y="1358927"/>
                  <a:pt x="145184" y="1358927"/>
                </a:cubicBezTo>
                <a:cubicBezTo>
                  <a:pt x="150264" y="1365277"/>
                  <a:pt x="155344" y="1371627"/>
                  <a:pt x="159154" y="1375437"/>
                </a:cubicBezTo>
                <a:cubicBezTo>
                  <a:pt x="154074" y="1383057"/>
                  <a:pt x="150264" y="1389407"/>
                  <a:pt x="145184" y="1395757"/>
                </a:cubicBezTo>
                <a:cubicBezTo>
                  <a:pt x="151534" y="1398297"/>
                  <a:pt x="155344" y="1399567"/>
                  <a:pt x="160424" y="1400837"/>
                </a:cubicBezTo>
                <a:cubicBezTo>
                  <a:pt x="151534" y="1403377"/>
                  <a:pt x="143914" y="1405917"/>
                  <a:pt x="132484" y="1410997"/>
                </a:cubicBezTo>
                <a:cubicBezTo>
                  <a:pt x="154074" y="1416077"/>
                  <a:pt x="155344" y="1431317"/>
                  <a:pt x="157884" y="1446557"/>
                </a:cubicBezTo>
                <a:cubicBezTo>
                  <a:pt x="157884" y="1447827"/>
                  <a:pt x="164234" y="1449097"/>
                  <a:pt x="168044" y="1450367"/>
                </a:cubicBezTo>
                <a:cubicBezTo>
                  <a:pt x="168044" y="1452907"/>
                  <a:pt x="165504" y="1456717"/>
                  <a:pt x="166774" y="1459257"/>
                </a:cubicBezTo>
                <a:cubicBezTo>
                  <a:pt x="171854" y="1465607"/>
                  <a:pt x="180744" y="1469417"/>
                  <a:pt x="182014" y="1477037"/>
                </a:cubicBezTo>
                <a:cubicBezTo>
                  <a:pt x="189634" y="1498627"/>
                  <a:pt x="203604" y="1494817"/>
                  <a:pt x="218844" y="1489737"/>
                </a:cubicBezTo>
                <a:lnTo>
                  <a:pt x="226464" y="1501167"/>
                </a:lnTo>
                <a:cubicBezTo>
                  <a:pt x="229004" y="1499897"/>
                  <a:pt x="231544" y="1497357"/>
                  <a:pt x="232814" y="1496087"/>
                </a:cubicBezTo>
                <a:cubicBezTo>
                  <a:pt x="234084" y="1503707"/>
                  <a:pt x="246784" y="1512597"/>
                  <a:pt x="250594" y="1507517"/>
                </a:cubicBezTo>
                <a:cubicBezTo>
                  <a:pt x="259484" y="1494817"/>
                  <a:pt x="269644" y="1502437"/>
                  <a:pt x="279804" y="1503707"/>
                </a:cubicBezTo>
                <a:cubicBezTo>
                  <a:pt x="284884" y="1504977"/>
                  <a:pt x="292504" y="1506247"/>
                  <a:pt x="295044" y="1503707"/>
                </a:cubicBezTo>
                <a:cubicBezTo>
                  <a:pt x="301394" y="1497357"/>
                  <a:pt x="320444" y="1503707"/>
                  <a:pt x="315364" y="1485927"/>
                </a:cubicBezTo>
                <a:cubicBezTo>
                  <a:pt x="314094" y="1482117"/>
                  <a:pt x="309014" y="1478307"/>
                  <a:pt x="303934" y="1474497"/>
                </a:cubicBezTo>
                <a:lnTo>
                  <a:pt x="340764" y="1474497"/>
                </a:lnTo>
                <a:cubicBezTo>
                  <a:pt x="342034" y="1478307"/>
                  <a:pt x="342034" y="1483387"/>
                  <a:pt x="343304" y="1487197"/>
                </a:cubicBezTo>
                <a:cubicBezTo>
                  <a:pt x="336954" y="1488467"/>
                  <a:pt x="330604" y="1489737"/>
                  <a:pt x="324254" y="1492277"/>
                </a:cubicBezTo>
                <a:cubicBezTo>
                  <a:pt x="324254" y="1493547"/>
                  <a:pt x="325524" y="1494817"/>
                  <a:pt x="325524" y="1497357"/>
                </a:cubicBezTo>
                <a:cubicBezTo>
                  <a:pt x="328064" y="1497357"/>
                  <a:pt x="331874" y="1496087"/>
                  <a:pt x="334414" y="1496087"/>
                </a:cubicBezTo>
                <a:cubicBezTo>
                  <a:pt x="344574" y="1499897"/>
                  <a:pt x="358544" y="1489737"/>
                  <a:pt x="367434" y="1502437"/>
                </a:cubicBezTo>
                <a:cubicBezTo>
                  <a:pt x="383944" y="1525297"/>
                  <a:pt x="413154" y="1531647"/>
                  <a:pt x="439824" y="1518947"/>
                </a:cubicBezTo>
                <a:cubicBezTo>
                  <a:pt x="442364" y="1517677"/>
                  <a:pt x="447444" y="1521487"/>
                  <a:pt x="451254" y="1522757"/>
                </a:cubicBezTo>
                <a:cubicBezTo>
                  <a:pt x="452524" y="1522757"/>
                  <a:pt x="452524" y="1522757"/>
                  <a:pt x="453794" y="1524027"/>
                </a:cubicBezTo>
                <a:cubicBezTo>
                  <a:pt x="455064" y="1521487"/>
                  <a:pt x="455064" y="1518947"/>
                  <a:pt x="455064" y="1520217"/>
                </a:cubicBezTo>
                <a:cubicBezTo>
                  <a:pt x="463954" y="1520217"/>
                  <a:pt x="472844" y="1522757"/>
                  <a:pt x="481734" y="1521487"/>
                </a:cubicBezTo>
                <a:cubicBezTo>
                  <a:pt x="495704" y="1520217"/>
                  <a:pt x="509674" y="1515137"/>
                  <a:pt x="523644" y="1513867"/>
                </a:cubicBezTo>
                <a:cubicBezTo>
                  <a:pt x="545234" y="1511327"/>
                  <a:pt x="566824" y="1511327"/>
                  <a:pt x="588414" y="1506247"/>
                </a:cubicBezTo>
                <a:cubicBezTo>
                  <a:pt x="597304" y="1503707"/>
                  <a:pt x="603654" y="1504977"/>
                  <a:pt x="610004" y="1507517"/>
                </a:cubicBezTo>
                <a:cubicBezTo>
                  <a:pt x="570634" y="1524027"/>
                  <a:pt x="531264" y="1540537"/>
                  <a:pt x="491894" y="1555777"/>
                </a:cubicBezTo>
                <a:cubicBezTo>
                  <a:pt x="491894" y="1557047"/>
                  <a:pt x="493164" y="1558317"/>
                  <a:pt x="493164" y="1559587"/>
                </a:cubicBezTo>
                <a:cubicBezTo>
                  <a:pt x="495704" y="1559587"/>
                  <a:pt x="498244" y="1560857"/>
                  <a:pt x="503324" y="1562127"/>
                </a:cubicBezTo>
                <a:cubicBezTo>
                  <a:pt x="494434" y="1565937"/>
                  <a:pt x="490624" y="1567207"/>
                  <a:pt x="484274" y="1569747"/>
                </a:cubicBezTo>
                <a:cubicBezTo>
                  <a:pt x="495704" y="1577367"/>
                  <a:pt x="480464" y="1586257"/>
                  <a:pt x="486814" y="1596417"/>
                </a:cubicBezTo>
                <a:cubicBezTo>
                  <a:pt x="491894" y="1606577"/>
                  <a:pt x="488084" y="1621817"/>
                  <a:pt x="510944" y="1618007"/>
                </a:cubicBezTo>
                <a:cubicBezTo>
                  <a:pt x="488084" y="1629437"/>
                  <a:pt x="486814" y="1645947"/>
                  <a:pt x="502054" y="1663727"/>
                </a:cubicBezTo>
                <a:cubicBezTo>
                  <a:pt x="504594" y="1666267"/>
                  <a:pt x="505864" y="1671347"/>
                  <a:pt x="504594" y="1673887"/>
                </a:cubicBezTo>
                <a:cubicBezTo>
                  <a:pt x="502054" y="1682777"/>
                  <a:pt x="498244" y="1690397"/>
                  <a:pt x="495704" y="1696747"/>
                </a:cubicBezTo>
                <a:cubicBezTo>
                  <a:pt x="486814" y="1696747"/>
                  <a:pt x="481734" y="1695477"/>
                  <a:pt x="476654" y="1695477"/>
                </a:cubicBezTo>
                <a:cubicBezTo>
                  <a:pt x="463954" y="1696747"/>
                  <a:pt x="451254" y="1699287"/>
                  <a:pt x="438554" y="1701827"/>
                </a:cubicBezTo>
                <a:cubicBezTo>
                  <a:pt x="397914" y="1709447"/>
                  <a:pt x="356004" y="1717067"/>
                  <a:pt x="315364" y="1724687"/>
                </a:cubicBezTo>
                <a:cubicBezTo>
                  <a:pt x="281074" y="1731037"/>
                  <a:pt x="248054" y="1743737"/>
                  <a:pt x="213764" y="1746277"/>
                </a:cubicBezTo>
                <a:cubicBezTo>
                  <a:pt x="189634" y="1747547"/>
                  <a:pt x="168044" y="1760247"/>
                  <a:pt x="145184" y="1761517"/>
                </a:cubicBezTo>
                <a:cubicBezTo>
                  <a:pt x="129944" y="1762787"/>
                  <a:pt x="114704" y="1769137"/>
                  <a:pt x="100734" y="1775487"/>
                </a:cubicBezTo>
                <a:cubicBezTo>
                  <a:pt x="93114" y="1778027"/>
                  <a:pt x="86764" y="1784377"/>
                  <a:pt x="80414" y="1788187"/>
                </a:cubicBezTo>
                <a:cubicBezTo>
                  <a:pt x="79144" y="1788187"/>
                  <a:pt x="75334" y="1786917"/>
                  <a:pt x="74064" y="1788187"/>
                </a:cubicBezTo>
                <a:cubicBezTo>
                  <a:pt x="63904" y="1793267"/>
                  <a:pt x="55014" y="1798347"/>
                  <a:pt x="44854" y="1802157"/>
                </a:cubicBezTo>
                <a:cubicBezTo>
                  <a:pt x="37234" y="1805967"/>
                  <a:pt x="30884" y="1809777"/>
                  <a:pt x="23264" y="1813587"/>
                </a:cubicBezTo>
                <a:cubicBezTo>
                  <a:pt x="23264" y="1814857"/>
                  <a:pt x="24534" y="1816127"/>
                  <a:pt x="24534" y="1817397"/>
                </a:cubicBezTo>
                <a:cubicBezTo>
                  <a:pt x="21994" y="1817397"/>
                  <a:pt x="18184" y="1816127"/>
                  <a:pt x="14374" y="1814857"/>
                </a:cubicBezTo>
                <a:cubicBezTo>
                  <a:pt x="15644" y="1822477"/>
                  <a:pt x="16914" y="1827557"/>
                  <a:pt x="18184" y="1833907"/>
                </a:cubicBezTo>
                <a:cubicBezTo>
                  <a:pt x="16914" y="1833907"/>
                  <a:pt x="16914" y="1833907"/>
                  <a:pt x="15644" y="1835177"/>
                </a:cubicBezTo>
                <a:cubicBezTo>
                  <a:pt x="14374" y="1832637"/>
                  <a:pt x="13104" y="1830097"/>
                  <a:pt x="11834" y="1828827"/>
                </a:cubicBezTo>
                <a:cubicBezTo>
                  <a:pt x="404" y="1841527"/>
                  <a:pt x="-7216" y="1852957"/>
                  <a:pt x="10564" y="1860577"/>
                </a:cubicBezTo>
                <a:cubicBezTo>
                  <a:pt x="9294" y="1866927"/>
                  <a:pt x="9294" y="1872007"/>
                  <a:pt x="9294" y="1875817"/>
                </a:cubicBezTo>
                <a:lnTo>
                  <a:pt x="13104" y="1902487"/>
                </a:lnTo>
                <a:cubicBezTo>
                  <a:pt x="14374" y="1913917"/>
                  <a:pt x="11834" y="1925347"/>
                  <a:pt x="25804" y="1929157"/>
                </a:cubicBezTo>
                <a:cubicBezTo>
                  <a:pt x="21994" y="1935507"/>
                  <a:pt x="21994" y="1964717"/>
                  <a:pt x="27074" y="1965987"/>
                </a:cubicBezTo>
                <a:cubicBezTo>
                  <a:pt x="35964" y="1969797"/>
                  <a:pt x="38504" y="1981227"/>
                  <a:pt x="46124" y="1986307"/>
                </a:cubicBezTo>
                <a:cubicBezTo>
                  <a:pt x="47394" y="1987577"/>
                  <a:pt x="48664" y="1990117"/>
                  <a:pt x="48664" y="1990117"/>
                </a:cubicBezTo>
                <a:cubicBezTo>
                  <a:pt x="38504" y="2001547"/>
                  <a:pt x="53744" y="1996467"/>
                  <a:pt x="56284" y="2001547"/>
                </a:cubicBezTo>
                <a:cubicBezTo>
                  <a:pt x="53744" y="2007897"/>
                  <a:pt x="48664" y="2014247"/>
                  <a:pt x="47394" y="2021867"/>
                </a:cubicBezTo>
                <a:cubicBezTo>
                  <a:pt x="46124" y="2029487"/>
                  <a:pt x="47394" y="2035837"/>
                  <a:pt x="58824" y="2032027"/>
                </a:cubicBezTo>
                <a:cubicBezTo>
                  <a:pt x="57554" y="2043457"/>
                  <a:pt x="56284" y="2053617"/>
                  <a:pt x="55014" y="2065047"/>
                </a:cubicBezTo>
                <a:cubicBezTo>
                  <a:pt x="56284" y="2065047"/>
                  <a:pt x="57554" y="2063777"/>
                  <a:pt x="57554" y="2063777"/>
                </a:cubicBezTo>
                <a:cubicBezTo>
                  <a:pt x="61364" y="2072667"/>
                  <a:pt x="63904" y="2080287"/>
                  <a:pt x="67714" y="2087907"/>
                </a:cubicBezTo>
                <a:cubicBezTo>
                  <a:pt x="74064" y="2087907"/>
                  <a:pt x="80414" y="2089177"/>
                  <a:pt x="88034" y="2090447"/>
                </a:cubicBezTo>
                <a:lnTo>
                  <a:pt x="88034" y="2094257"/>
                </a:lnTo>
                <a:cubicBezTo>
                  <a:pt x="84224" y="2095527"/>
                  <a:pt x="80414" y="2096797"/>
                  <a:pt x="76604" y="2098067"/>
                </a:cubicBezTo>
                <a:cubicBezTo>
                  <a:pt x="77874" y="2099337"/>
                  <a:pt x="80414" y="2099337"/>
                  <a:pt x="80414" y="2099337"/>
                </a:cubicBezTo>
                <a:cubicBezTo>
                  <a:pt x="81684" y="2118387"/>
                  <a:pt x="98194" y="2115847"/>
                  <a:pt x="109624" y="2120927"/>
                </a:cubicBezTo>
                <a:cubicBezTo>
                  <a:pt x="114704" y="2123467"/>
                  <a:pt x="121054" y="2124737"/>
                  <a:pt x="124864" y="2123467"/>
                </a:cubicBezTo>
                <a:cubicBezTo>
                  <a:pt x="132484" y="2119657"/>
                  <a:pt x="137564" y="2120927"/>
                  <a:pt x="137564" y="2128547"/>
                </a:cubicBezTo>
                <a:cubicBezTo>
                  <a:pt x="137564" y="2132357"/>
                  <a:pt x="135024" y="2137437"/>
                  <a:pt x="133754" y="2139977"/>
                </a:cubicBezTo>
                <a:cubicBezTo>
                  <a:pt x="142644" y="2139977"/>
                  <a:pt x="156614" y="2143787"/>
                  <a:pt x="164234" y="2138707"/>
                </a:cubicBezTo>
                <a:cubicBezTo>
                  <a:pt x="182014" y="2127277"/>
                  <a:pt x="198524" y="2137437"/>
                  <a:pt x="215034" y="2133627"/>
                </a:cubicBezTo>
                <a:cubicBezTo>
                  <a:pt x="223924" y="2131087"/>
                  <a:pt x="231544" y="2131087"/>
                  <a:pt x="244244" y="2128547"/>
                </a:cubicBezTo>
                <a:cubicBezTo>
                  <a:pt x="250594" y="2133627"/>
                  <a:pt x="256944" y="2132357"/>
                  <a:pt x="258214" y="2126007"/>
                </a:cubicBezTo>
                <a:cubicBezTo>
                  <a:pt x="268374" y="2126007"/>
                  <a:pt x="277264" y="2126007"/>
                  <a:pt x="286154" y="2124737"/>
                </a:cubicBezTo>
                <a:cubicBezTo>
                  <a:pt x="300124" y="2122197"/>
                  <a:pt x="312824" y="2118387"/>
                  <a:pt x="326794" y="2117117"/>
                </a:cubicBezTo>
                <a:cubicBezTo>
                  <a:pt x="335684" y="2115847"/>
                  <a:pt x="345844" y="2118387"/>
                  <a:pt x="356004" y="2117117"/>
                </a:cubicBezTo>
                <a:cubicBezTo>
                  <a:pt x="361084" y="2115847"/>
                  <a:pt x="364894" y="2108227"/>
                  <a:pt x="369974" y="2104417"/>
                </a:cubicBezTo>
                <a:cubicBezTo>
                  <a:pt x="375054" y="2117117"/>
                  <a:pt x="385214" y="2118387"/>
                  <a:pt x="401724" y="2109497"/>
                </a:cubicBezTo>
                <a:cubicBezTo>
                  <a:pt x="395374" y="2104417"/>
                  <a:pt x="387754" y="2100607"/>
                  <a:pt x="381404" y="2096797"/>
                </a:cubicBezTo>
                <a:cubicBezTo>
                  <a:pt x="387754" y="2094257"/>
                  <a:pt x="392834" y="2090447"/>
                  <a:pt x="397914" y="2089177"/>
                </a:cubicBezTo>
                <a:cubicBezTo>
                  <a:pt x="402994" y="2089177"/>
                  <a:pt x="406804" y="2090447"/>
                  <a:pt x="410614" y="2090447"/>
                </a:cubicBezTo>
                <a:cubicBezTo>
                  <a:pt x="414424" y="2090447"/>
                  <a:pt x="418234" y="2090447"/>
                  <a:pt x="422044" y="2089177"/>
                </a:cubicBezTo>
                <a:cubicBezTo>
                  <a:pt x="425854" y="2087907"/>
                  <a:pt x="428394" y="2086637"/>
                  <a:pt x="430934" y="2084097"/>
                </a:cubicBezTo>
                <a:cubicBezTo>
                  <a:pt x="430934" y="2087907"/>
                  <a:pt x="432204" y="2092987"/>
                  <a:pt x="432204" y="2096797"/>
                </a:cubicBezTo>
                <a:cubicBezTo>
                  <a:pt x="432204" y="2100607"/>
                  <a:pt x="429664" y="2104417"/>
                  <a:pt x="428394" y="2108227"/>
                </a:cubicBezTo>
                <a:cubicBezTo>
                  <a:pt x="432204" y="2108227"/>
                  <a:pt x="436014" y="2108227"/>
                  <a:pt x="441094" y="2106957"/>
                </a:cubicBezTo>
                <a:cubicBezTo>
                  <a:pt x="446174" y="2114577"/>
                  <a:pt x="432204" y="2131087"/>
                  <a:pt x="451254" y="2132357"/>
                </a:cubicBezTo>
                <a:cubicBezTo>
                  <a:pt x="449984" y="2137437"/>
                  <a:pt x="448714" y="2141247"/>
                  <a:pt x="447444" y="2146327"/>
                </a:cubicBezTo>
                <a:cubicBezTo>
                  <a:pt x="455064" y="2146327"/>
                  <a:pt x="462684" y="2147597"/>
                  <a:pt x="474114" y="2148867"/>
                </a:cubicBezTo>
                <a:cubicBezTo>
                  <a:pt x="469034" y="2155217"/>
                  <a:pt x="465224" y="2160297"/>
                  <a:pt x="460144" y="2165377"/>
                </a:cubicBezTo>
                <a:cubicBezTo>
                  <a:pt x="463954" y="2164107"/>
                  <a:pt x="467764" y="2164107"/>
                  <a:pt x="475384" y="2162837"/>
                </a:cubicBezTo>
                <a:cubicBezTo>
                  <a:pt x="458874" y="2178077"/>
                  <a:pt x="476654" y="2179347"/>
                  <a:pt x="483004" y="2188237"/>
                </a:cubicBezTo>
                <a:cubicBezTo>
                  <a:pt x="486814" y="2178077"/>
                  <a:pt x="489354" y="2171727"/>
                  <a:pt x="490624" y="2166647"/>
                </a:cubicBezTo>
                <a:cubicBezTo>
                  <a:pt x="496974" y="2172997"/>
                  <a:pt x="504594" y="2180617"/>
                  <a:pt x="512214" y="2189507"/>
                </a:cubicBezTo>
                <a:cubicBezTo>
                  <a:pt x="513484" y="2189507"/>
                  <a:pt x="516024" y="2186967"/>
                  <a:pt x="517294" y="2188237"/>
                </a:cubicBezTo>
                <a:cubicBezTo>
                  <a:pt x="531264" y="2194587"/>
                  <a:pt x="537614" y="2188237"/>
                  <a:pt x="542694" y="2175537"/>
                </a:cubicBezTo>
                <a:cubicBezTo>
                  <a:pt x="543964" y="2172997"/>
                  <a:pt x="550314" y="2171727"/>
                  <a:pt x="551584" y="2170457"/>
                </a:cubicBezTo>
                <a:cubicBezTo>
                  <a:pt x="549044" y="2178077"/>
                  <a:pt x="545234" y="2185697"/>
                  <a:pt x="541424" y="2194587"/>
                </a:cubicBezTo>
                <a:cubicBezTo>
                  <a:pt x="526184" y="2197127"/>
                  <a:pt x="508404" y="2200937"/>
                  <a:pt x="490624" y="2204747"/>
                </a:cubicBezTo>
                <a:cubicBezTo>
                  <a:pt x="474114" y="2208557"/>
                  <a:pt x="457604" y="2214907"/>
                  <a:pt x="439824" y="2217447"/>
                </a:cubicBezTo>
                <a:cubicBezTo>
                  <a:pt x="415694" y="2221257"/>
                  <a:pt x="391564" y="2223797"/>
                  <a:pt x="366164" y="2227607"/>
                </a:cubicBezTo>
                <a:cubicBezTo>
                  <a:pt x="336954" y="2232687"/>
                  <a:pt x="307744" y="2237767"/>
                  <a:pt x="278534" y="2244117"/>
                </a:cubicBezTo>
                <a:cubicBezTo>
                  <a:pt x="254404" y="2249197"/>
                  <a:pt x="231544" y="2256817"/>
                  <a:pt x="207414" y="2261897"/>
                </a:cubicBezTo>
                <a:cubicBezTo>
                  <a:pt x="190904" y="2265707"/>
                  <a:pt x="174394" y="2266977"/>
                  <a:pt x="159154" y="2273327"/>
                </a:cubicBezTo>
                <a:cubicBezTo>
                  <a:pt x="143914" y="2279677"/>
                  <a:pt x="122324" y="2278407"/>
                  <a:pt x="117244" y="2299997"/>
                </a:cubicBezTo>
                <a:cubicBezTo>
                  <a:pt x="108354" y="2294917"/>
                  <a:pt x="102004" y="2297457"/>
                  <a:pt x="100734" y="2306347"/>
                </a:cubicBezTo>
                <a:cubicBezTo>
                  <a:pt x="100734" y="2308887"/>
                  <a:pt x="99464" y="2311427"/>
                  <a:pt x="96924" y="2311427"/>
                </a:cubicBezTo>
                <a:cubicBezTo>
                  <a:pt x="82954" y="2315237"/>
                  <a:pt x="86764" y="2322857"/>
                  <a:pt x="93114" y="2330477"/>
                </a:cubicBezTo>
                <a:cubicBezTo>
                  <a:pt x="100734" y="2339367"/>
                  <a:pt x="100734" y="2348257"/>
                  <a:pt x="99464" y="2358417"/>
                </a:cubicBezTo>
                <a:cubicBezTo>
                  <a:pt x="96924" y="2372387"/>
                  <a:pt x="94384" y="2387627"/>
                  <a:pt x="91844" y="2401597"/>
                </a:cubicBezTo>
                <a:cubicBezTo>
                  <a:pt x="91844" y="2405407"/>
                  <a:pt x="95654" y="2409217"/>
                  <a:pt x="98194" y="2413027"/>
                </a:cubicBezTo>
                <a:lnTo>
                  <a:pt x="102004" y="2420647"/>
                </a:lnTo>
                <a:lnTo>
                  <a:pt x="102004" y="2442237"/>
                </a:lnTo>
                <a:cubicBezTo>
                  <a:pt x="107084" y="2442237"/>
                  <a:pt x="113434" y="2440967"/>
                  <a:pt x="119784" y="2440967"/>
                </a:cubicBezTo>
                <a:cubicBezTo>
                  <a:pt x="119784" y="2440967"/>
                  <a:pt x="119784" y="2442237"/>
                  <a:pt x="121054" y="2442237"/>
                </a:cubicBezTo>
                <a:cubicBezTo>
                  <a:pt x="117244" y="2443507"/>
                  <a:pt x="114704" y="2444777"/>
                  <a:pt x="110894" y="2447317"/>
                </a:cubicBezTo>
                <a:cubicBezTo>
                  <a:pt x="118514" y="2456207"/>
                  <a:pt x="104544" y="2479067"/>
                  <a:pt x="135024" y="2473987"/>
                </a:cubicBezTo>
                <a:cubicBezTo>
                  <a:pt x="126134" y="2481607"/>
                  <a:pt x="121054" y="2486687"/>
                  <a:pt x="117244" y="2489227"/>
                </a:cubicBezTo>
                <a:cubicBezTo>
                  <a:pt x="119784" y="2495577"/>
                  <a:pt x="122324" y="2499387"/>
                  <a:pt x="123594" y="2503197"/>
                </a:cubicBezTo>
                <a:cubicBezTo>
                  <a:pt x="118514" y="2507007"/>
                  <a:pt x="114704" y="2510817"/>
                  <a:pt x="110894" y="2513357"/>
                </a:cubicBezTo>
                <a:cubicBezTo>
                  <a:pt x="115974" y="2518437"/>
                  <a:pt x="121054" y="2522247"/>
                  <a:pt x="123594" y="2526057"/>
                </a:cubicBezTo>
                <a:cubicBezTo>
                  <a:pt x="128674" y="2520977"/>
                  <a:pt x="133754" y="2515897"/>
                  <a:pt x="138834" y="2515897"/>
                </a:cubicBezTo>
                <a:cubicBezTo>
                  <a:pt x="143914" y="2515897"/>
                  <a:pt x="150264" y="2524787"/>
                  <a:pt x="156614" y="2529867"/>
                </a:cubicBezTo>
                <a:cubicBezTo>
                  <a:pt x="156614" y="2531137"/>
                  <a:pt x="152804" y="2532407"/>
                  <a:pt x="151534" y="2532407"/>
                </a:cubicBezTo>
                <a:cubicBezTo>
                  <a:pt x="142644" y="2522247"/>
                  <a:pt x="133754" y="2520977"/>
                  <a:pt x="124864" y="2532407"/>
                </a:cubicBezTo>
                <a:cubicBezTo>
                  <a:pt x="124864" y="2532407"/>
                  <a:pt x="123594" y="2532407"/>
                  <a:pt x="123594" y="2531137"/>
                </a:cubicBezTo>
                <a:cubicBezTo>
                  <a:pt x="123594" y="2529867"/>
                  <a:pt x="123594" y="2529867"/>
                  <a:pt x="122324" y="2528597"/>
                </a:cubicBezTo>
                <a:cubicBezTo>
                  <a:pt x="117244" y="2533677"/>
                  <a:pt x="118514" y="2537487"/>
                  <a:pt x="124864" y="2541297"/>
                </a:cubicBezTo>
                <a:cubicBezTo>
                  <a:pt x="133754" y="2546377"/>
                  <a:pt x="132484" y="2550187"/>
                  <a:pt x="127404" y="2556537"/>
                </a:cubicBezTo>
                <a:cubicBezTo>
                  <a:pt x="129944" y="2557807"/>
                  <a:pt x="133754" y="2560347"/>
                  <a:pt x="133754" y="2561617"/>
                </a:cubicBezTo>
                <a:cubicBezTo>
                  <a:pt x="133754" y="2567967"/>
                  <a:pt x="146454" y="2571777"/>
                  <a:pt x="136294" y="2579397"/>
                </a:cubicBezTo>
                <a:cubicBezTo>
                  <a:pt x="141374" y="2585747"/>
                  <a:pt x="143914" y="2592097"/>
                  <a:pt x="155344" y="2594637"/>
                </a:cubicBezTo>
                <a:cubicBezTo>
                  <a:pt x="165504" y="2597177"/>
                  <a:pt x="168044" y="2592097"/>
                  <a:pt x="174394" y="2590827"/>
                </a:cubicBezTo>
                <a:cubicBezTo>
                  <a:pt x="180744" y="2589557"/>
                  <a:pt x="188364" y="2593367"/>
                  <a:pt x="194714" y="2594637"/>
                </a:cubicBezTo>
                <a:cubicBezTo>
                  <a:pt x="197254" y="2594637"/>
                  <a:pt x="199794" y="2590827"/>
                  <a:pt x="199794" y="2589557"/>
                </a:cubicBezTo>
                <a:cubicBezTo>
                  <a:pt x="208684" y="2590827"/>
                  <a:pt x="217574" y="2593367"/>
                  <a:pt x="225194" y="2592097"/>
                </a:cubicBezTo>
                <a:cubicBezTo>
                  <a:pt x="236624" y="2590827"/>
                  <a:pt x="242974" y="2594637"/>
                  <a:pt x="244244" y="2604797"/>
                </a:cubicBezTo>
                <a:cubicBezTo>
                  <a:pt x="245514" y="2616227"/>
                  <a:pt x="251864" y="2617497"/>
                  <a:pt x="260754" y="2616227"/>
                </a:cubicBezTo>
                <a:cubicBezTo>
                  <a:pt x="268374" y="2614957"/>
                  <a:pt x="274724" y="2612417"/>
                  <a:pt x="282344" y="2611147"/>
                </a:cubicBezTo>
                <a:cubicBezTo>
                  <a:pt x="278534" y="2607337"/>
                  <a:pt x="273454" y="2603527"/>
                  <a:pt x="267104" y="2598447"/>
                </a:cubicBezTo>
                <a:cubicBezTo>
                  <a:pt x="273454" y="2597177"/>
                  <a:pt x="279804" y="2594637"/>
                  <a:pt x="284884" y="2594637"/>
                </a:cubicBezTo>
                <a:cubicBezTo>
                  <a:pt x="295044" y="2593367"/>
                  <a:pt x="303934" y="2592097"/>
                  <a:pt x="314094" y="2592097"/>
                </a:cubicBezTo>
                <a:cubicBezTo>
                  <a:pt x="317904" y="2592097"/>
                  <a:pt x="321714" y="2594637"/>
                  <a:pt x="325524" y="2598447"/>
                </a:cubicBezTo>
                <a:cubicBezTo>
                  <a:pt x="309014" y="2598447"/>
                  <a:pt x="293774" y="2598447"/>
                  <a:pt x="282344" y="2611147"/>
                </a:cubicBezTo>
                <a:cubicBezTo>
                  <a:pt x="286154" y="2612417"/>
                  <a:pt x="291234" y="2613687"/>
                  <a:pt x="295044" y="2613687"/>
                </a:cubicBezTo>
                <a:cubicBezTo>
                  <a:pt x="316634" y="2612417"/>
                  <a:pt x="339494" y="2611147"/>
                  <a:pt x="361084" y="2609877"/>
                </a:cubicBezTo>
                <a:cubicBezTo>
                  <a:pt x="382674" y="2608607"/>
                  <a:pt x="402994" y="2606067"/>
                  <a:pt x="425854" y="2604797"/>
                </a:cubicBezTo>
                <a:cubicBezTo>
                  <a:pt x="432204" y="2631467"/>
                  <a:pt x="438554" y="2656867"/>
                  <a:pt x="443634" y="2682267"/>
                </a:cubicBezTo>
                <a:cubicBezTo>
                  <a:pt x="441094" y="2683537"/>
                  <a:pt x="438554" y="2684807"/>
                  <a:pt x="436014" y="2684807"/>
                </a:cubicBezTo>
                <a:cubicBezTo>
                  <a:pt x="439824" y="2689887"/>
                  <a:pt x="444904" y="2694967"/>
                  <a:pt x="446174" y="2700047"/>
                </a:cubicBezTo>
                <a:cubicBezTo>
                  <a:pt x="447444" y="2707667"/>
                  <a:pt x="446174" y="2715287"/>
                  <a:pt x="446174" y="2720367"/>
                </a:cubicBezTo>
                <a:cubicBezTo>
                  <a:pt x="455064" y="2722907"/>
                  <a:pt x="460144" y="2724177"/>
                  <a:pt x="466494" y="2725447"/>
                </a:cubicBezTo>
                <a:cubicBezTo>
                  <a:pt x="465224" y="2725447"/>
                  <a:pt x="463954" y="2726717"/>
                  <a:pt x="461414" y="2726717"/>
                </a:cubicBezTo>
                <a:cubicBezTo>
                  <a:pt x="462684" y="2735607"/>
                  <a:pt x="465224" y="2745767"/>
                  <a:pt x="466494" y="2758467"/>
                </a:cubicBezTo>
                <a:lnTo>
                  <a:pt x="486814" y="2758467"/>
                </a:lnTo>
                <a:cubicBezTo>
                  <a:pt x="490624" y="2758467"/>
                  <a:pt x="494434" y="2761007"/>
                  <a:pt x="495704" y="2762277"/>
                </a:cubicBezTo>
                <a:cubicBezTo>
                  <a:pt x="500784" y="2777517"/>
                  <a:pt x="512214" y="2782597"/>
                  <a:pt x="527454" y="2778787"/>
                </a:cubicBezTo>
                <a:cubicBezTo>
                  <a:pt x="533804" y="2777517"/>
                  <a:pt x="541424" y="2777517"/>
                  <a:pt x="547774" y="2777517"/>
                </a:cubicBezTo>
                <a:lnTo>
                  <a:pt x="563014" y="2777517"/>
                </a:lnTo>
                <a:cubicBezTo>
                  <a:pt x="568094" y="2777517"/>
                  <a:pt x="573174" y="2776247"/>
                  <a:pt x="578254" y="2774977"/>
                </a:cubicBezTo>
                <a:cubicBezTo>
                  <a:pt x="579524" y="2771167"/>
                  <a:pt x="579524" y="2767357"/>
                  <a:pt x="580794" y="2762277"/>
                </a:cubicBezTo>
                <a:cubicBezTo>
                  <a:pt x="584604" y="2762277"/>
                  <a:pt x="587144" y="2761007"/>
                  <a:pt x="590954" y="2761007"/>
                </a:cubicBezTo>
                <a:cubicBezTo>
                  <a:pt x="615084" y="2758467"/>
                  <a:pt x="640484" y="2754657"/>
                  <a:pt x="665884" y="2752117"/>
                </a:cubicBezTo>
                <a:cubicBezTo>
                  <a:pt x="665884" y="2752117"/>
                  <a:pt x="667154" y="2754657"/>
                  <a:pt x="668424" y="2758467"/>
                </a:cubicBezTo>
                <a:cubicBezTo>
                  <a:pt x="664614" y="2759737"/>
                  <a:pt x="662074" y="2761007"/>
                  <a:pt x="659534" y="2762277"/>
                </a:cubicBezTo>
                <a:cubicBezTo>
                  <a:pt x="669694" y="2772437"/>
                  <a:pt x="683664" y="2773707"/>
                  <a:pt x="692554" y="2766087"/>
                </a:cubicBezTo>
                <a:cubicBezTo>
                  <a:pt x="687474" y="2762277"/>
                  <a:pt x="683664" y="2759737"/>
                  <a:pt x="677314" y="2755927"/>
                </a:cubicBezTo>
                <a:lnTo>
                  <a:pt x="681124" y="2752117"/>
                </a:lnTo>
                <a:lnTo>
                  <a:pt x="691284" y="2752117"/>
                </a:lnTo>
                <a:lnTo>
                  <a:pt x="691284" y="2750847"/>
                </a:lnTo>
                <a:cubicBezTo>
                  <a:pt x="696364" y="2752117"/>
                  <a:pt x="700174" y="2754657"/>
                  <a:pt x="705254" y="2750847"/>
                </a:cubicBezTo>
                <a:lnTo>
                  <a:pt x="710334" y="2750847"/>
                </a:lnTo>
                <a:lnTo>
                  <a:pt x="754784" y="2753387"/>
                </a:lnTo>
                <a:cubicBezTo>
                  <a:pt x="759864" y="2753387"/>
                  <a:pt x="762404" y="2752117"/>
                  <a:pt x="764944" y="2749577"/>
                </a:cubicBezTo>
                <a:cubicBezTo>
                  <a:pt x="771294" y="2759737"/>
                  <a:pt x="776374" y="2768627"/>
                  <a:pt x="782724" y="2780057"/>
                </a:cubicBezTo>
                <a:cubicBezTo>
                  <a:pt x="781454" y="2780057"/>
                  <a:pt x="778914" y="2781327"/>
                  <a:pt x="776374" y="2781327"/>
                </a:cubicBezTo>
                <a:cubicBezTo>
                  <a:pt x="792884" y="2807997"/>
                  <a:pt x="803044" y="2835937"/>
                  <a:pt x="787804" y="2866417"/>
                </a:cubicBezTo>
                <a:cubicBezTo>
                  <a:pt x="789074" y="2876577"/>
                  <a:pt x="791614" y="2886737"/>
                  <a:pt x="792884" y="2899437"/>
                </a:cubicBezTo>
                <a:lnTo>
                  <a:pt x="805584" y="2899437"/>
                </a:lnTo>
                <a:cubicBezTo>
                  <a:pt x="803044" y="2905787"/>
                  <a:pt x="800504" y="2909597"/>
                  <a:pt x="799234" y="2913407"/>
                </a:cubicBezTo>
                <a:cubicBezTo>
                  <a:pt x="799234" y="2919757"/>
                  <a:pt x="813204" y="2922297"/>
                  <a:pt x="803044" y="2931187"/>
                </a:cubicBezTo>
                <a:lnTo>
                  <a:pt x="805584" y="2936267"/>
                </a:lnTo>
                <a:cubicBezTo>
                  <a:pt x="818284" y="2952777"/>
                  <a:pt x="832254" y="2968017"/>
                  <a:pt x="846224" y="2987067"/>
                </a:cubicBezTo>
                <a:cubicBezTo>
                  <a:pt x="836064" y="2992147"/>
                  <a:pt x="827174" y="2997227"/>
                  <a:pt x="815744" y="3002307"/>
                </a:cubicBezTo>
                <a:cubicBezTo>
                  <a:pt x="827174" y="3003577"/>
                  <a:pt x="828444" y="3009927"/>
                  <a:pt x="824634" y="3018817"/>
                </a:cubicBezTo>
                <a:cubicBezTo>
                  <a:pt x="823364" y="3021357"/>
                  <a:pt x="825904" y="3027707"/>
                  <a:pt x="827174" y="3028977"/>
                </a:cubicBezTo>
                <a:cubicBezTo>
                  <a:pt x="841144" y="3032787"/>
                  <a:pt x="853844" y="3046757"/>
                  <a:pt x="870354" y="3041677"/>
                </a:cubicBezTo>
                <a:cubicBezTo>
                  <a:pt x="870354" y="3044217"/>
                  <a:pt x="869084" y="3048027"/>
                  <a:pt x="867814" y="3049297"/>
                </a:cubicBezTo>
                <a:cubicBezTo>
                  <a:pt x="857654" y="3054377"/>
                  <a:pt x="847494" y="3058187"/>
                  <a:pt x="837334" y="3063267"/>
                </a:cubicBezTo>
                <a:lnTo>
                  <a:pt x="852574" y="3070887"/>
                </a:lnTo>
                <a:cubicBezTo>
                  <a:pt x="855114" y="3067077"/>
                  <a:pt x="856384" y="3063267"/>
                  <a:pt x="858924" y="3059457"/>
                </a:cubicBezTo>
                <a:cubicBezTo>
                  <a:pt x="866544" y="3063267"/>
                  <a:pt x="872894" y="3065807"/>
                  <a:pt x="880514" y="3069617"/>
                </a:cubicBezTo>
                <a:cubicBezTo>
                  <a:pt x="876704" y="3072157"/>
                  <a:pt x="874164" y="3073427"/>
                  <a:pt x="871624" y="3074697"/>
                </a:cubicBezTo>
                <a:cubicBezTo>
                  <a:pt x="874164" y="3075967"/>
                  <a:pt x="876704" y="3078507"/>
                  <a:pt x="880514" y="3079777"/>
                </a:cubicBezTo>
                <a:cubicBezTo>
                  <a:pt x="884324" y="3081047"/>
                  <a:pt x="888134" y="3079777"/>
                  <a:pt x="890674" y="3081047"/>
                </a:cubicBezTo>
                <a:cubicBezTo>
                  <a:pt x="897024" y="3074697"/>
                  <a:pt x="902104" y="3067077"/>
                  <a:pt x="908454" y="3063267"/>
                </a:cubicBezTo>
                <a:cubicBezTo>
                  <a:pt x="916074" y="3059457"/>
                  <a:pt x="1123084" y="3037867"/>
                  <a:pt x="1130704" y="3036597"/>
                </a:cubicBezTo>
                <a:cubicBezTo>
                  <a:pt x="1140864" y="3035327"/>
                  <a:pt x="1152294" y="3036597"/>
                  <a:pt x="1162454" y="3037867"/>
                </a:cubicBezTo>
                <a:lnTo>
                  <a:pt x="1135784" y="3049297"/>
                </a:lnTo>
                <a:lnTo>
                  <a:pt x="1139594" y="3056917"/>
                </a:lnTo>
                <a:cubicBezTo>
                  <a:pt x="1152294" y="3055647"/>
                  <a:pt x="1162454" y="3055647"/>
                  <a:pt x="1172614" y="3053107"/>
                </a:cubicBezTo>
                <a:cubicBezTo>
                  <a:pt x="1178964" y="3051837"/>
                  <a:pt x="1189124" y="3053107"/>
                  <a:pt x="1190394" y="3042947"/>
                </a:cubicBezTo>
                <a:cubicBezTo>
                  <a:pt x="1199284" y="3049297"/>
                  <a:pt x="1208174" y="3050567"/>
                  <a:pt x="1219604" y="3045487"/>
                </a:cubicBezTo>
                <a:cubicBezTo>
                  <a:pt x="1225954" y="3042947"/>
                  <a:pt x="1233574" y="3042947"/>
                  <a:pt x="1239924" y="3041677"/>
                </a:cubicBezTo>
                <a:cubicBezTo>
                  <a:pt x="1255164" y="3040407"/>
                  <a:pt x="1270404" y="3039137"/>
                  <a:pt x="1285644" y="3036597"/>
                </a:cubicBezTo>
                <a:lnTo>
                  <a:pt x="1300884" y="3036597"/>
                </a:lnTo>
                <a:cubicBezTo>
                  <a:pt x="1302154" y="3034057"/>
                  <a:pt x="1302154" y="3030247"/>
                  <a:pt x="1302154" y="3030247"/>
                </a:cubicBezTo>
                <a:cubicBezTo>
                  <a:pt x="1316124" y="3030247"/>
                  <a:pt x="1327554" y="3031517"/>
                  <a:pt x="1340254" y="3031517"/>
                </a:cubicBezTo>
                <a:cubicBezTo>
                  <a:pt x="1354224" y="3031517"/>
                  <a:pt x="1360574" y="3022627"/>
                  <a:pt x="1355494" y="3008657"/>
                </a:cubicBezTo>
                <a:cubicBezTo>
                  <a:pt x="1359304" y="3008657"/>
                  <a:pt x="1364384" y="3009927"/>
                  <a:pt x="1366924" y="3009927"/>
                </a:cubicBezTo>
                <a:cubicBezTo>
                  <a:pt x="1368194" y="3015007"/>
                  <a:pt x="1366924" y="3021357"/>
                  <a:pt x="1369464" y="3022627"/>
                </a:cubicBezTo>
                <a:cubicBezTo>
                  <a:pt x="1373274" y="3025167"/>
                  <a:pt x="1379624" y="3025167"/>
                  <a:pt x="1384704" y="3023897"/>
                </a:cubicBezTo>
                <a:cubicBezTo>
                  <a:pt x="1391054" y="3022627"/>
                  <a:pt x="1398674" y="3016277"/>
                  <a:pt x="1401214" y="3018817"/>
                </a:cubicBezTo>
                <a:cubicBezTo>
                  <a:pt x="1413914" y="3028977"/>
                  <a:pt x="1422804" y="3020087"/>
                  <a:pt x="1429154" y="3015007"/>
                </a:cubicBezTo>
                <a:cubicBezTo>
                  <a:pt x="1434234" y="3016277"/>
                  <a:pt x="1436774" y="3020087"/>
                  <a:pt x="1439314" y="3018817"/>
                </a:cubicBezTo>
                <a:cubicBezTo>
                  <a:pt x="1445664" y="3017547"/>
                  <a:pt x="1453284" y="3016277"/>
                  <a:pt x="1459634" y="3015007"/>
                </a:cubicBezTo>
                <a:cubicBezTo>
                  <a:pt x="1473604" y="3011197"/>
                  <a:pt x="1488844" y="3008657"/>
                  <a:pt x="1502814" y="3008657"/>
                </a:cubicBezTo>
                <a:cubicBezTo>
                  <a:pt x="1521864" y="3007387"/>
                  <a:pt x="1539644" y="3002307"/>
                  <a:pt x="1558694" y="3001037"/>
                </a:cubicBezTo>
                <a:cubicBezTo>
                  <a:pt x="1567584" y="2999767"/>
                  <a:pt x="1576474" y="3002307"/>
                  <a:pt x="1585364" y="3003577"/>
                </a:cubicBezTo>
                <a:cubicBezTo>
                  <a:pt x="1587904" y="3003577"/>
                  <a:pt x="1591714" y="3003577"/>
                  <a:pt x="1591714" y="3002307"/>
                </a:cubicBezTo>
                <a:cubicBezTo>
                  <a:pt x="1591714" y="2989607"/>
                  <a:pt x="1612034" y="2995957"/>
                  <a:pt x="1609494" y="2981987"/>
                </a:cubicBezTo>
                <a:cubicBezTo>
                  <a:pt x="1612034" y="2983257"/>
                  <a:pt x="1614574" y="2983257"/>
                  <a:pt x="1615844" y="2985797"/>
                </a:cubicBezTo>
                <a:cubicBezTo>
                  <a:pt x="1619654" y="2989607"/>
                  <a:pt x="1622194" y="2993417"/>
                  <a:pt x="1626004" y="2997227"/>
                </a:cubicBezTo>
                <a:cubicBezTo>
                  <a:pt x="1626004" y="2992147"/>
                  <a:pt x="1626004" y="2988337"/>
                  <a:pt x="1624734" y="2983257"/>
                </a:cubicBezTo>
                <a:cubicBezTo>
                  <a:pt x="1637434" y="2989607"/>
                  <a:pt x="1650134" y="2995957"/>
                  <a:pt x="1659024" y="3001037"/>
                </a:cubicBezTo>
                <a:cubicBezTo>
                  <a:pt x="1667914" y="2994687"/>
                  <a:pt x="1675534" y="2992147"/>
                  <a:pt x="1680614" y="2985797"/>
                </a:cubicBezTo>
                <a:cubicBezTo>
                  <a:pt x="1685694" y="2978177"/>
                  <a:pt x="1684424" y="2976907"/>
                  <a:pt x="1693314" y="2983257"/>
                </a:cubicBezTo>
                <a:cubicBezTo>
                  <a:pt x="1692044" y="2984527"/>
                  <a:pt x="1689504" y="2985797"/>
                  <a:pt x="1686964" y="2988337"/>
                </a:cubicBezTo>
                <a:cubicBezTo>
                  <a:pt x="1702204" y="2984527"/>
                  <a:pt x="1716174" y="2976907"/>
                  <a:pt x="1731414" y="2978177"/>
                </a:cubicBezTo>
                <a:cubicBezTo>
                  <a:pt x="1746654" y="2978177"/>
                  <a:pt x="1761894" y="2980717"/>
                  <a:pt x="1775864" y="2971827"/>
                </a:cubicBezTo>
                <a:cubicBezTo>
                  <a:pt x="1777134" y="2975637"/>
                  <a:pt x="1777134" y="2979447"/>
                  <a:pt x="1779674" y="2980717"/>
                </a:cubicBezTo>
                <a:cubicBezTo>
                  <a:pt x="1783484" y="2983257"/>
                  <a:pt x="1789834" y="2984527"/>
                  <a:pt x="1791104" y="2983257"/>
                </a:cubicBezTo>
                <a:cubicBezTo>
                  <a:pt x="1798724" y="2971827"/>
                  <a:pt x="1811424" y="2973097"/>
                  <a:pt x="1819044" y="2979447"/>
                </a:cubicBezTo>
                <a:cubicBezTo>
                  <a:pt x="1829204" y="2987067"/>
                  <a:pt x="1835554" y="2980717"/>
                  <a:pt x="1844444" y="2979447"/>
                </a:cubicBezTo>
                <a:cubicBezTo>
                  <a:pt x="1836824" y="2975637"/>
                  <a:pt x="1830474" y="2971827"/>
                  <a:pt x="1824124" y="2969287"/>
                </a:cubicBezTo>
                <a:cubicBezTo>
                  <a:pt x="1825394" y="2968017"/>
                  <a:pt x="1825394" y="2966747"/>
                  <a:pt x="1826664" y="2965477"/>
                </a:cubicBezTo>
                <a:cubicBezTo>
                  <a:pt x="1830474" y="2966747"/>
                  <a:pt x="1835554" y="2968017"/>
                  <a:pt x="1839364" y="2970557"/>
                </a:cubicBezTo>
                <a:cubicBezTo>
                  <a:pt x="1840634" y="2965477"/>
                  <a:pt x="1843174" y="2961667"/>
                  <a:pt x="1844444" y="2957857"/>
                </a:cubicBezTo>
                <a:cubicBezTo>
                  <a:pt x="1857144" y="2964207"/>
                  <a:pt x="1868574" y="2969287"/>
                  <a:pt x="1882544" y="2960397"/>
                </a:cubicBezTo>
                <a:cubicBezTo>
                  <a:pt x="1885084" y="2959127"/>
                  <a:pt x="1895244" y="2951507"/>
                  <a:pt x="1892704" y="2964207"/>
                </a:cubicBezTo>
                <a:cubicBezTo>
                  <a:pt x="1886354" y="2968017"/>
                  <a:pt x="1880004" y="2971827"/>
                  <a:pt x="1873654" y="2974367"/>
                </a:cubicBezTo>
                <a:cubicBezTo>
                  <a:pt x="1873654" y="2975637"/>
                  <a:pt x="1874924" y="2975637"/>
                  <a:pt x="1874924" y="2976907"/>
                </a:cubicBezTo>
                <a:cubicBezTo>
                  <a:pt x="1882544" y="2975637"/>
                  <a:pt x="1891434" y="2974367"/>
                  <a:pt x="1900324" y="2973097"/>
                </a:cubicBezTo>
                <a:cubicBezTo>
                  <a:pt x="1897784" y="2969287"/>
                  <a:pt x="1896514" y="2966747"/>
                  <a:pt x="1895244" y="2964207"/>
                </a:cubicBezTo>
                <a:cubicBezTo>
                  <a:pt x="1904134" y="2965477"/>
                  <a:pt x="1914294" y="2966747"/>
                  <a:pt x="1923184" y="2965477"/>
                </a:cubicBezTo>
                <a:cubicBezTo>
                  <a:pt x="1942234" y="2964207"/>
                  <a:pt x="1956204" y="2945157"/>
                  <a:pt x="1979064" y="2952777"/>
                </a:cubicBezTo>
                <a:cubicBezTo>
                  <a:pt x="1986684" y="2955317"/>
                  <a:pt x="2004464" y="2952777"/>
                  <a:pt x="2005734" y="2936267"/>
                </a:cubicBezTo>
                <a:cubicBezTo>
                  <a:pt x="2005734" y="2940077"/>
                  <a:pt x="2005734" y="2945157"/>
                  <a:pt x="2007004" y="2947697"/>
                </a:cubicBezTo>
                <a:cubicBezTo>
                  <a:pt x="2019704" y="2943887"/>
                  <a:pt x="2031134" y="2940077"/>
                  <a:pt x="2043834" y="2936267"/>
                </a:cubicBezTo>
                <a:cubicBezTo>
                  <a:pt x="2043834" y="2937537"/>
                  <a:pt x="2041294" y="2941347"/>
                  <a:pt x="2042564" y="2943887"/>
                </a:cubicBezTo>
                <a:cubicBezTo>
                  <a:pt x="2042564" y="2947697"/>
                  <a:pt x="2045104" y="2951507"/>
                  <a:pt x="2047644" y="2954047"/>
                </a:cubicBezTo>
                <a:cubicBezTo>
                  <a:pt x="2048914" y="2955317"/>
                  <a:pt x="2055264" y="2954047"/>
                  <a:pt x="2055264" y="2952777"/>
                </a:cubicBezTo>
                <a:cubicBezTo>
                  <a:pt x="2057804" y="2941347"/>
                  <a:pt x="2066694" y="2942617"/>
                  <a:pt x="2075584" y="2942617"/>
                </a:cubicBezTo>
                <a:cubicBezTo>
                  <a:pt x="2083204" y="2942617"/>
                  <a:pt x="2092094" y="2941347"/>
                  <a:pt x="2100984" y="2940077"/>
                </a:cubicBezTo>
                <a:cubicBezTo>
                  <a:pt x="2104794" y="2933727"/>
                  <a:pt x="2107334" y="2923567"/>
                  <a:pt x="2120034" y="2936267"/>
                </a:cubicBezTo>
                <a:cubicBezTo>
                  <a:pt x="2125114" y="2941347"/>
                  <a:pt x="2137814" y="2940077"/>
                  <a:pt x="2139084" y="2929917"/>
                </a:cubicBezTo>
                <a:lnTo>
                  <a:pt x="2192424" y="2929917"/>
                </a:lnTo>
                <a:lnTo>
                  <a:pt x="2192424" y="2932457"/>
                </a:lnTo>
                <a:cubicBezTo>
                  <a:pt x="2198774" y="2931187"/>
                  <a:pt x="2205124" y="2928647"/>
                  <a:pt x="2210204" y="2927377"/>
                </a:cubicBezTo>
                <a:cubicBezTo>
                  <a:pt x="2214014" y="2933727"/>
                  <a:pt x="2217824" y="2940077"/>
                  <a:pt x="2222904" y="2947697"/>
                </a:cubicBezTo>
                <a:cubicBezTo>
                  <a:pt x="2231794" y="2923567"/>
                  <a:pt x="2241954" y="2918487"/>
                  <a:pt x="2259734" y="2927377"/>
                </a:cubicBezTo>
                <a:cubicBezTo>
                  <a:pt x="2262274" y="2928647"/>
                  <a:pt x="2262274" y="2934997"/>
                  <a:pt x="2263544" y="2940077"/>
                </a:cubicBezTo>
                <a:cubicBezTo>
                  <a:pt x="2264814" y="2938807"/>
                  <a:pt x="2272434" y="2936267"/>
                  <a:pt x="2272434" y="2934997"/>
                </a:cubicBezTo>
                <a:cubicBezTo>
                  <a:pt x="2271164" y="2924837"/>
                  <a:pt x="2285134" y="2932457"/>
                  <a:pt x="2283864" y="2924837"/>
                </a:cubicBezTo>
                <a:cubicBezTo>
                  <a:pt x="2295294" y="2929917"/>
                  <a:pt x="2297834" y="2922297"/>
                  <a:pt x="2300374" y="2917217"/>
                </a:cubicBezTo>
                <a:cubicBezTo>
                  <a:pt x="2295294" y="2913407"/>
                  <a:pt x="2292754" y="2910867"/>
                  <a:pt x="2288944" y="2907057"/>
                </a:cubicBezTo>
                <a:cubicBezTo>
                  <a:pt x="2290214" y="2905787"/>
                  <a:pt x="2290214" y="2904517"/>
                  <a:pt x="2291484" y="2903247"/>
                </a:cubicBezTo>
                <a:cubicBezTo>
                  <a:pt x="2301644" y="2909597"/>
                  <a:pt x="2311804" y="2915947"/>
                  <a:pt x="2318154" y="2919757"/>
                </a:cubicBezTo>
                <a:cubicBezTo>
                  <a:pt x="2328314" y="2918487"/>
                  <a:pt x="2337204" y="2918487"/>
                  <a:pt x="2346094" y="2917217"/>
                </a:cubicBezTo>
                <a:cubicBezTo>
                  <a:pt x="2354984" y="2915947"/>
                  <a:pt x="2363874" y="2912137"/>
                  <a:pt x="2374034" y="2909597"/>
                </a:cubicBezTo>
                <a:cubicBezTo>
                  <a:pt x="2375304" y="2912137"/>
                  <a:pt x="2376574" y="2913407"/>
                  <a:pt x="2377844" y="2915947"/>
                </a:cubicBezTo>
                <a:cubicBezTo>
                  <a:pt x="2381654" y="2910867"/>
                  <a:pt x="2384194" y="2905787"/>
                  <a:pt x="2389274" y="2896897"/>
                </a:cubicBezTo>
                <a:lnTo>
                  <a:pt x="2389274" y="2917217"/>
                </a:lnTo>
                <a:cubicBezTo>
                  <a:pt x="2400704" y="2909597"/>
                  <a:pt x="2409594" y="2903247"/>
                  <a:pt x="2417214" y="2896897"/>
                </a:cubicBezTo>
                <a:cubicBezTo>
                  <a:pt x="2422294" y="2905787"/>
                  <a:pt x="2426104" y="2914677"/>
                  <a:pt x="2429914" y="2922297"/>
                </a:cubicBezTo>
                <a:cubicBezTo>
                  <a:pt x="2431184" y="2922297"/>
                  <a:pt x="2431184" y="2921027"/>
                  <a:pt x="2432454" y="2921027"/>
                </a:cubicBezTo>
                <a:cubicBezTo>
                  <a:pt x="2431184" y="2915947"/>
                  <a:pt x="2429914" y="2910867"/>
                  <a:pt x="2427374" y="2904517"/>
                </a:cubicBezTo>
                <a:lnTo>
                  <a:pt x="2492144" y="2904517"/>
                </a:lnTo>
                <a:cubicBezTo>
                  <a:pt x="2498494" y="2893087"/>
                  <a:pt x="2512464" y="2891817"/>
                  <a:pt x="2523894" y="2903247"/>
                </a:cubicBezTo>
                <a:cubicBezTo>
                  <a:pt x="2540404" y="2919757"/>
                  <a:pt x="2542944" y="2919757"/>
                  <a:pt x="2553104" y="2895627"/>
                </a:cubicBezTo>
                <a:cubicBezTo>
                  <a:pt x="2558184" y="2898167"/>
                  <a:pt x="2563264" y="2900707"/>
                  <a:pt x="2569614" y="2904517"/>
                </a:cubicBezTo>
                <a:cubicBezTo>
                  <a:pt x="2577234" y="2888007"/>
                  <a:pt x="2589934" y="2888007"/>
                  <a:pt x="2605174" y="2893087"/>
                </a:cubicBezTo>
                <a:cubicBezTo>
                  <a:pt x="2612794" y="2895627"/>
                  <a:pt x="2621684" y="2890547"/>
                  <a:pt x="2630574" y="2888007"/>
                </a:cubicBezTo>
                <a:lnTo>
                  <a:pt x="2636924" y="2894357"/>
                </a:lnTo>
                <a:cubicBezTo>
                  <a:pt x="2644544" y="2891817"/>
                  <a:pt x="2650894" y="2890547"/>
                  <a:pt x="2657244" y="2888007"/>
                </a:cubicBezTo>
                <a:cubicBezTo>
                  <a:pt x="2658514" y="2891817"/>
                  <a:pt x="2658514" y="2894357"/>
                  <a:pt x="2659784" y="2900707"/>
                </a:cubicBezTo>
                <a:cubicBezTo>
                  <a:pt x="2664864" y="2895627"/>
                  <a:pt x="2668674" y="2890547"/>
                  <a:pt x="2675024" y="2884197"/>
                </a:cubicBezTo>
                <a:cubicBezTo>
                  <a:pt x="2680104" y="2890547"/>
                  <a:pt x="2683914" y="2896897"/>
                  <a:pt x="2688994" y="2903247"/>
                </a:cubicBezTo>
                <a:cubicBezTo>
                  <a:pt x="2697884" y="2903247"/>
                  <a:pt x="2711854" y="2910867"/>
                  <a:pt x="2714394" y="2890547"/>
                </a:cubicBezTo>
                <a:cubicBezTo>
                  <a:pt x="2714394" y="2888007"/>
                  <a:pt x="2722014" y="2884197"/>
                  <a:pt x="2725824" y="2882927"/>
                </a:cubicBezTo>
                <a:cubicBezTo>
                  <a:pt x="2733444" y="2881657"/>
                  <a:pt x="2741064" y="2880387"/>
                  <a:pt x="2748684" y="2880387"/>
                </a:cubicBezTo>
                <a:cubicBezTo>
                  <a:pt x="2746144" y="2875307"/>
                  <a:pt x="2743604" y="2871497"/>
                  <a:pt x="2739794" y="2865147"/>
                </a:cubicBezTo>
                <a:cubicBezTo>
                  <a:pt x="2749954" y="2867687"/>
                  <a:pt x="2757574" y="2867687"/>
                  <a:pt x="2763924" y="2870227"/>
                </a:cubicBezTo>
                <a:cubicBezTo>
                  <a:pt x="2777894" y="2876577"/>
                  <a:pt x="2789324" y="2876577"/>
                  <a:pt x="2803294" y="2866417"/>
                </a:cubicBezTo>
                <a:cubicBezTo>
                  <a:pt x="2800754" y="2865147"/>
                  <a:pt x="2798214" y="2862607"/>
                  <a:pt x="2795674" y="2861337"/>
                </a:cubicBezTo>
                <a:cubicBezTo>
                  <a:pt x="2796944" y="2857527"/>
                  <a:pt x="2799484" y="2853717"/>
                  <a:pt x="2800754" y="2849907"/>
                </a:cubicBezTo>
                <a:cubicBezTo>
                  <a:pt x="2805834" y="2834667"/>
                  <a:pt x="2818534" y="2844827"/>
                  <a:pt x="2827424" y="2841017"/>
                </a:cubicBezTo>
                <a:cubicBezTo>
                  <a:pt x="2827424" y="2841017"/>
                  <a:pt x="2832504" y="2846097"/>
                  <a:pt x="2833774" y="2849907"/>
                </a:cubicBezTo>
                <a:cubicBezTo>
                  <a:pt x="2837584" y="2857527"/>
                  <a:pt x="2840124" y="2866417"/>
                  <a:pt x="2843934" y="2875307"/>
                </a:cubicBezTo>
                <a:cubicBezTo>
                  <a:pt x="2866794" y="2861337"/>
                  <a:pt x="2887114" y="2866417"/>
                  <a:pt x="2907434" y="2868957"/>
                </a:cubicBezTo>
                <a:cubicBezTo>
                  <a:pt x="2902354" y="2866417"/>
                  <a:pt x="2898544" y="2863877"/>
                  <a:pt x="2894734" y="2861337"/>
                </a:cubicBezTo>
                <a:cubicBezTo>
                  <a:pt x="2894734" y="2860067"/>
                  <a:pt x="2896004" y="2858797"/>
                  <a:pt x="2896004" y="2857527"/>
                </a:cubicBezTo>
                <a:cubicBezTo>
                  <a:pt x="2901084" y="2858797"/>
                  <a:pt x="2907434" y="2861337"/>
                  <a:pt x="2912514" y="2862607"/>
                </a:cubicBezTo>
                <a:cubicBezTo>
                  <a:pt x="2912514" y="2861337"/>
                  <a:pt x="2912514" y="2860067"/>
                  <a:pt x="2911244" y="2858797"/>
                </a:cubicBezTo>
                <a:cubicBezTo>
                  <a:pt x="2915054" y="2857527"/>
                  <a:pt x="2921404" y="2854987"/>
                  <a:pt x="2922674" y="2856257"/>
                </a:cubicBezTo>
                <a:cubicBezTo>
                  <a:pt x="2930294" y="2871497"/>
                  <a:pt x="2942994" y="2860067"/>
                  <a:pt x="2954424" y="2863877"/>
                </a:cubicBezTo>
                <a:cubicBezTo>
                  <a:pt x="2951884" y="2853717"/>
                  <a:pt x="2950614" y="2846097"/>
                  <a:pt x="2949344" y="2841017"/>
                </a:cubicBezTo>
                <a:cubicBezTo>
                  <a:pt x="2954424" y="2835937"/>
                  <a:pt x="2959504" y="2832127"/>
                  <a:pt x="2967124" y="2827047"/>
                </a:cubicBezTo>
                <a:cubicBezTo>
                  <a:pt x="2967124" y="2833397"/>
                  <a:pt x="2965854" y="2839747"/>
                  <a:pt x="2965854" y="2846097"/>
                </a:cubicBezTo>
                <a:cubicBezTo>
                  <a:pt x="2965854" y="2852447"/>
                  <a:pt x="2967124" y="2858797"/>
                  <a:pt x="2969664" y="2862607"/>
                </a:cubicBezTo>
                <a:cubicBezTo>
                  <a:pt x="2970934" y="2865147"/>
                  <a:pt x="2978554" y="2862607"/>
                  <a:pt x="2983634" y="2861337"/>
                </a:cubicBezTo>
                <a:cubicBezTo>
                  <a:pt x="2992524" y="2857527"/>
                  <a:pt x="3001414" y="2852447"/>
                  <a:pt x="3010304" y="2862607"/>
                </a:cubicBezTo>
                <a:cubicBezTo>
                  <a:pt x="3011574" y="2863877"/>
                  <a:pt x="3016654" y="2862607"/>
                  <a:pt x="3019194" y="2860067"/>
                </a:cubicBezTo>
                <a:cubicBezTo>
                  <a:pt x="3025544" y="2853717"/>
                  <a:pt x="3030624" y="2844827"/>
                  <a:pt x="3038244" y="2858797"/>
                </a:cubicBezTo>
                <a:cubicBezTo>
                  <a:pt x="3039514" y="2860067"/>
                  <a:pt x="3047134" y="2860067"/>
                  <a:pt x="3050944" y="2858797"/>
                </a:cubicBezTo>
                <a:cubicBezTo>
                  <a:pt x="3059834" y="2854987"/>
                  <a:pt x="3067454" y="2851177"/>
                  <a:pt x="3076344" y="2846097"/>
                </a:cubicBezTo>
                <a:cubicBezTo>
                  <a:pt x="3075074" y="2849907"/>
                  <a:pt x="3073804" y="2852447"/>
                  <a:pt x="3073804" y="2854987"/>
                </a:cubicBezTo>
                <a:cubicBezTo>
                  <a:pt x="3083964" y="2860067"/>
                  <a:pt x="3092854" y="2862607"/>
                  <a:pt x="3100474" y="2851177"/>
                </a:cubicBezTo>
                <a:cubicBezTo>
                  <a:pt x="3103014" y="2847367"/>
                  <a:pt x="3111904" y="2847367"/>
                  <a:pt x="3118254" y="2846097"/>
                </a:cubicBezTo>
                <a:cubicBezTo>
                  <a:pt x="3114444" y="2842287"/>
                  <a:pt x="3109364" y="2839747"/>
                  <a:pt x="3104284" y="2835937"/>
                </a:cubicBezTo>
                <a:cubicBezTo>
                  <a:pt x="3125874" y="2823237"/>
                  <a:pt x="3128414" y="2824507"/>
                  <a:pt x="3128414" y="2842287"/>
                </a:cubicBezTo>
                <a:cubicBezTo>
                  <a:pt x="3130954" y="2837207"/>
                  <a:pt x="3132224" y="2833397"/>
                  <a:pt x="3136034" y="2825777"/>
                </a:cubicBezTo>
                <a:cubicBezTo>
                  <a:pt x="3155084" y="2827047"/>
                  <a:pt x="3174134" y="2829587"/>
                  <a:pt x="3194454" y="2830857"/>
                </a:cubicBezTo>
                <a:lnTo>
                  <a:pt x="3194454" y="2837207"/>
                </a:lnTo>
                <a:lnTo>
                  <a:pt x="3186834" y="2837207"/>
                </a:lnTo>
                <a:cubicBezTo>
                  <a:pt x="3171594" y="2838477"/>
                  <a:pt x="3156354" y="2838477"/>
                  <a:pt x="3141114" y="2839747"/>
                </a:cubicBezTo>
                <a:cubicBezTo>
                  <a:pt x="3146194" y="2842287"/>
                  <a:pt x="3152544" y="2846097"/>
                  <a:pt x="3157624" y="2848637"/>
                </a:cubicBezTo>
                <a:cubicBezTo>
                  <a:pt x="3160164" y="2842287"/>
                  <a:pt x="3161434" y="2843557"/>
                  <a:pt x="3167784" y="2846097"/>
                </a:cubicBezTo>
                <a:cubicBezTo>
                  <a:pt x="3176674" y="2848637"/>
                  <a:pt x="3186834" y="2848637"/>
                  <a:pt x="3196994" y="2849907"/>
                </a:cubicBezTo>
                <a:cubicBezTo>
                  <a:pt x="3202074" y="2849907"/>
                  <a:pt x="3207154" y="2851177"/>
                  <a:pt x="3213504" y="2852447"/>
                </a:cubicBezTo>
                <a:cubicBezTo>
                  <a:pt x="3214774" y="2848637"/>
                  <a:pt x="3217314" y="2843557"/>
                  <a:pt x="3219854" y="2837207"/>
                </a:cubicBezTo>
                <a:cubicBezTo>
                  <a:pt x="3233824" y="2860067"/>
                  <a:pt x="3243984" y="2858797"/>
                  <a:pt x="3260494" y="2835937"/>
                </a:cubicBezTo>
                <a:cubicBezTo>
                  <a:pt x="3260494" y="2839747"/>
                  <a:pt x="3261764" y="2842287"/>
                  <a:pt x="3261764" y="2844827"/>
                </a:cubicBezTo>
                <a:cubicBezTo>
                  <a:pt x="3266844" y="2844827"/>
                  <a:pt x="3270654" y="2844827"/>
                  <a:pt x="3275734" y="2843557"/>
                </a:cubicBezTo>
                <a:cubicBezTo>
                  <a:pt x="3274464" y="2846097"/>
                  <a:pt x="3273194" y="2848637"/>
                  <a:pt x="3271924" y="2849907"/>
                </a:cubicBezTo>
                <a:lnTo>
                  <a:pt x="3274464" y="2852447"/>
                </a:lnTo>
                <a:cubicBezTo>
                  <a:pt x="3278274" y="2848637"/>
                  <a:pt x="3282084" y="2844827"/>
                  <a:pt x="3288434" y="2839747"/>
                </a:cubicBezTo>
                <a:cubicBezTo>
                  <a:pt x="3293514" y="2842287"/>
                  <a:pt x="3299864" y="2844827"/>
                  <a:pt x="3304944" y="2847367"/>
                </a:cubicBezTo>
                <a:cubicBezTo>
                  <a:pt x="3310024" y="2843557"/>
                  <a:pt x="3316374" y="2839747"/>
                  <a:pt x="3322724" y="2835937"/>
                </a:cubicBezTo>
                <a:cubicBezTo>
                  <a:pt x="3331614" y="2853717"/>
                  <a:pt x="3343044" y="2856257"/>
                  <a:pt x="3353204" y="2843557"/>
                </a:cubicBezTo>
                <a:cubicBezTo>
                  <a:pt x="3368444" y="2844827"/>
                  <a:pt x="3381144" y="2846097"/>
                  <a:pt x="3390034" y="2846097"/>
                </a:cubicBezTo>
                <a:cubicBezTo>
                  <a:pt x="3391304" y="2837207"/>
                  <a:pt x="3392574" y="2830857"/>
                  <a:pt x="3393844" y="2824507"/>
                </a:cubicBezTo>
                <a:cubicBezTo>
                  <a:pt x="3398924" y="2825777"/>
                  <a:pt x="3402734" y="2827047"/>
                  <a:pt x="3407814" y="2828317"/>
                </a:cubicBezTo>
                <a:cubicBezTo>
                  <a:pt x="3410354" y="2829587"/>
                  <a:pt x="3412894" y="2832127"/>
                  <a:pt x="3415434" y="2833397"/>
                </a:cubicBezTo>
                <a:cubicBezTo>
                  <a:pt x="3411624" y="2834667"/>
                  <a:pt x="3407814" y="2834667"/>
                  <a:pt x="3404004" y="2835937"/>
                </a:cubicBezTo>
                <a:cubicBezTo>
                  <a:pt x="3415434" y="2846097"/>
                  <a:pt x="3424324" y="2843557"/>
                  <a:pt x="3433214" y="2835937"/>
                </a:cubicBezTo>
                <a:cubicBezTo>
                  <a:pt x="3429404" y="2846097"/>
                  <a:pt x="3440834" y="2844827"/>
                  <a:pt x="3442104" y="2844827"/>
                </a:cubicBezTo>
                <a:cubicBezTo>
                  <a:pt x="3458614" y="2838477"/>
                  <a:pt x="3473854" y="2834667"/>
                  <a:pt x="3491634" y="2844827"/>
                </a:cubicBezTo>
                <a:cubicBezTo>
                  <a:pt x="3494174" y="2832127"/>
                  <a:pt x="3496714" y="2821967"/>
                  <a:pt x="3497984" y="2811807"/>
                </a:cubicBezTo>
                <a:cubicBezTo>
                  <a:pt x="3504334" y="2813077"/>
                  <a:pt x="3509414" y="2813077"/>
                  <a:pt x="3515764" y="2814347"/>
                </a:cubicBezTo>
                <a:cubicBezTo>
                  <a:pt x="3520844" y="2814347"/>
                  <a:pt x="3525924" y="2815617"/>
                  <a:pt x="3531004" y="2815617"/>
                </a:cubicBezTo>
                <a:lnTo>
                  <a:pt x="3531004" y="2819427"/>
                </a:lnTo>
                <a:cubicBezTo>
                  <a:pt x="3525924" y="2820697"/>
                  <a:pt x="3522114" y="2821967"/>
                  <a:pt x="3517034" y="2823237"/>
                </a:cubicBezTo>
                <a:lnTo>
                  <a:pt x="3517034" y="2827047"/>
                </a:lnTo>
                <a:cubicBezTo>
                  <a:pt x="3534814" y="2830857"/>
                  <a:pt x="3551324" y="2834667"/>
                  <a:pt x="3569104" y="2837207"/>
                </a:cubicBezTo>
                <a:cubicBezTo>
                  <a:pt x="3572914" y="2838477"/>
                  <a:pt x="3577994" y="2834667"/>
                  <a:pt x="3584344" y="2830857"/>
                </a:cubicBezTo>
                <a:cubicBezTo>
                  <a:pt x="3586884" y="2832127"/>
                  <a:pt x="3593234" y="2834667"/>
                  <a:pt x="3600854" y="2835937"/>
                </a:cubicBezTo>
                <a:cubicBezTo>
                  <a:pt x="3619904" y="2838477"/>
                  <a:pt x="3640224" y="2841017"/>
                  <a:pt x="3655464" y="2824507"/>
                </a:cubicBezTo>
                <a:cubicBezTo>
                  <a:pt x="3656734" y="2838477"/>
                  <a:pt x="3669434" y="2829587"/>
                  <a:pt x="3675784" y="2834667"/>
                </a:cubicBezTo>
                <a:cubicBezTo>
                  <a:pt x="3675784" y="2834667"/>
                  <a:pt x="3682134" y="2829587"/>
                  <a:pt x="3684674" y="2827047"/>
                </a:cubicBezTo>
                <a:cubicBezTo>
                  <a:pt x="3684674" y="2827047"/>
                  <a:pt x="3683404" y="2825777"/>
                  <a:pt x="3683404" y="2824507"/>
                </a:cubicBezTo>
                <a:cubicBezTo>
                  <a:pt x="3685944" y="2825777"/>
                  <a:pt x="3687214" y="2829587"/>
                  <a:pt x="3689754" y="2828317"/>
                </a:cubicBezTo>
                <a:cubicBezTo>
                  <a:pt x="3701184" y="2828317"/>
                  <a:pt x="3711344" y="2827047"/>
                  <a:pt x="3718964" y="2827047"/>
                </a:cubicBezTo>
                <a:cubicBezTo>
                  <a:pt x="3725314" y="2830857"/>
                  <a:pt x="3729124" y="2834667"/>
                  <a:pt x="3731664" y="2833397"/>
                </a:cubicBezTo>
                <a:cubicBezTo>
                  <a:pt x="3746904" y="2832127"/>
                  <a:pt x="3760874" y="2828317"/>
                  <a:pt x="3774844" y="2828317"/>
                </a:cubicBezTo>
                <a:cubicBezTo>
                  <a:pt x="3788814" y="2835937"/>
                  <a:pt x="3786274" y="2821967"/>
                  <a:pt x="3783734" y="2814347"/>
                </a:cubicBezTo>
                <a:cubicBezTo>
                  <a:pt x="3788814" y="2809267"/>
                  <a:pt x="3793894" y="2805457"/>
                  <a:pt x="3795164" y="2804187"/>
                </a:cubicBezTo>
                <a:cubicBezTo>
                  <a:pt x="3802784" y="2804187"/>
                  <a:pt x="3807864" y="2805457"/>
                  <a:pt x="3811674" y="2804187"/>
                </a:cubicBezTo>
                <a:cubicBezTo>
                  <a:pt x="3816754" y="2800377"/>
                  <a:pt x="3820564" y="2794027"/>
                  <a:pt x="3826914" y="2786407"/>
                </a:cubicBezTo>
                <a:cubicBezTo>
                  <a:pt x="3834534" y="2785137"/>
                  <a:pt x="3847234" y="2782597"/>
                  <a:pt x="3861204" y="2780057"/>
                </a:cubicBezTo>
                <a:cubicBezTo>
                  <a:pt x="3861204" y="2780057"/>
                  <a:pt x="3861204" y="2777517"/>
                  <a:pt x="3862474" y="2774977"/>
                </a:cubicBezTo>
                <a:cubicBezTo>
                  <a:pt x="3867554" y="2767357"/>
                  <a:pt x="3880254" y="2764817"/>
                  <a:pt x="3872634" y="2750847"/>
                </a:cubicBezTo>
                <a:cubicBezTo>
                  <a:pt x="3871364" y="2748307"/>
                  <a:pt x="3871364" y="2740687"/>
                  <a:pt x="3873904" y="2738147"/>
                </a:cubicBezTo>
                <a:cubicBezTo>
                  <a:pt x="3882794" y="2726717"/>
                  <a:pt x="3882794" y="2725447"/>
                  <a:pt x="3867554" y="2720367"/>
                </a:cubicBezTo>
                <a:cubicBezTo>
                  <a:pt x="3868824" y="2711477"/>
                  <a:pt x="3859934" y="2700047"/>
                  <a:pt x="3872634" y="2698777"/>
                </a:cubicBezTo>
                <a:cubicBezTo>
                  <a:pt x="3876444" y="2691157"/>
                  <a:pt x="3877714" y="2687347"/>
                  <a:pt x="3880254" y="2683537"/>
                </a:cubicBezTo>
                <a:cubicBezTo>
                  <a:pt x="3881524" y="2680997"/>
                  <a:pt x="3885334" y="2678457"/>
                  <a:pt x="3885334" y="2675917"/>
                </a:cubicBezTo>
                <a:cubicBezTo>
                  <a:pt x="3885334" y="2670837"/>
                  <a:pt x="3882794" y="2664487"/>
                  <a:pt x="3884064" y="2660677"/>
                </a:cubicBezTo>
                <a:cubicBezTo>
                  <a:pt x="3887874" y="2646707"/>
                  <a:pt x="3889144" y="2634007"/>
                  <a:pt x="3866284" y="2628927"/>
                </a:cubicBezTo>
                <a:cubicBezTo>
                  <a:pt x="3875174" y="2625117"/>
                  <a:pt x="3878984" y="2622577"/>
                  <a:pt x="3885334" y="2620037"/>
                </a:cubicBezTo>
                <a:cubicBezTo>
                  <a:pt x="3875174" y="2614957"/>
                  <a:pt x="3866284" y="2611147"/>
                  <a:pt x="3854854" y="2606067"/>
                </a:cubicBezTo>
                <a:lnTo>
                  <a:pt x="3866284" y="2606067"/>
                </a:lnTo>
                <a:lnTo>
                  <a:pt x="3866284" y="2602257"/>
                </a:lnTo>
                <a:cubicBezTo>
                  <a:pt x="3859934" y="2602257"/>
                  <a:pt x="3854854" y="2600987"/>
                  <a:pt x="3848504" y="2600987"/>
                </a:cubicBezTo>
                <a:cubicBezTo>
                  <a:pt x="3848504" y="2602257"/>
                  <a:pt x="3848504" y="2603527"/>
                  <a:pt x="3847234" y="2604797"/>
                </a:cubicBezTo>
                <a:cubicBezTo>
                  <a:pt x="3845964" y="2602257"/>
                  <a:pt x="3844694" y="2599717"/>
                  <a:pt x="3843424" y="2595907"/>
                </a:cubicBezTo>
                <a:cubicBezTo>
                  <a:pt x="3876444" y="2588287"/>
                  <a:pt x="4097424" y="2564157"/>
                  <a:pt x="4077104" y="2560347"/>
                </a:cubicBezTo>
                <a:cubicBezTo>
                  <a:pt x="4087264" y="2551457"/>
                  <a:pt x="4083454" y="2536217"/>
                  <a:pt x="4101234" y="2534947"/>
                </a:cubicBezTo>
                <a:cubicBezTo>
                  <a:pt x="4106314" y="2534947"/>
                  <a:pt x="4115204" y="2526057"/>
                  <a:pt x="4116474" y="2519707"/>
                </a:cubicBezTo>
                <a:cubicBezTo>
                  <a:pt x="4119014" y="2510817"/>
                  <a:pt x="4116474" y="2499387"/>
                  <a:pt x="4119014" y="2490497"/>
                </a:cubicBezTo>
                <a:cubicBezTo>
                  <a:pt x="4121554" y="2477797"/>
                  <a:pt x="4126634" y="2465097"/>
                  <a:pt x="4130444" y="2454937"/>
                </a:cubicBezTo>
                <a:cubicBezTo>
                  <a:pt x="4126634" y="2448587"/>
                  <a:pt x="4122824" y="2442237"/>
                  <a:pt x="4120284" y="2438427"/>
                </a:cubicBezTo>
                <a:cubicBezTo>
                  <a:pt x="4125364" y="2434617"/>
                  <a:pt x="4127904" y="2432077"/>
                  <a:pt x="4131714" y="2430807"/>
                </a:cubicBezTo>
                <a:cubicBezTo>
                  <a:pt x="4130444" y="2429537"/>
                  <a:pt x="4130444" y="2428267"/>
                  <a:pt x="4129174" y="2426997"/>
                </a:cubicBezTo>
                <a:cubicBezTo>
                  <a:pt x="4125364" y="2428267"/>
                  <a:pt x="4121554" y="2429537"/>
                  <a:pt x="4117744" y="2430807"/>
                </a:cubicBezTo>
                <a:cubicBezTo>
                  <a:pt x="4139334" y="2413027"/>
                  <a:pt x="4144414" y="2380007"/>
                  <a:pt x="4126634" y="2364767"/>
                </a:cubicBezTo>
                <a:cubicBezTo>
                  <a:pt x="4125364" y="2367307"/>
                  <a:pt x="4122824" y="2369847"/>
                  <a:pt x="4121554" y="2372387"/>
                </a:cubicBezTo>
                <a:cubicBezTo>
                  <a:pt x="4116474" y="2363497"/>
                  <a:pt x="4102504" y="2360957"/>
                  <a:pt x="4108854" y="2346987"/>
                </a:cubicBezTo>
                <a:cubicBezTo>
                  <a:pt x="4108854" y="2346987"/>
                  <a:pt x="4107584" y="2344447"/>
                  <a:pt x="4106314" y="2344447"/>
                </a:cubicBezTo>
                <a:cubicBezTo>
                  <a:pt x="4099964" y="2341907"/>
                  <a:pt x="4101234" y="2338097"/>
                  <a:pt x="4098694" y="2333017"/>
                </a:cubicBezTo>
                <a:cubicBezTo>
                  <a:pt x="4094884" y="2321587"/>
                  <a:pt x="4096154" y="2310157"/>
                  <a:pt x="4096154" y="2299997"/>
                </a:cubicBezTo>
                <a:lnTo>
                  <a:pt x="4096154" y="2254277"/>
                </a:lnTo>
                <a:cubicBezTo>
                  <a:pt x="4096154" y="2244117"/>
                  <a:pt x="4101234" y="2239037"/>
                  <a:pt x="4111394" y="2241577"/>
                </a:cubicBezTo>
                <a:cubicBezTo>
                  <a:pt x="4111394" y="2241577"/>
                  <a:pt x="4112664" y="2240307"/>
                  <a:pt x="4113934" y="2240307"/>
                </a:cubicBezTo>
                <a:cubicBezTo>
                  <a:pt x="4110124" y="2237767"/>
                  <a:pt x="4107584" y="2236497"/>
                  <a:pt x="4105044" y="2233957"/>
                </a:cubicBezTo>
                <a:cubicBezTo>
                  <a:pt x="4105044" y="2232687"/>
                  <a:pt x="4106314" y="2231417"/>
                  <a:pt x="4106314" y="2230147"/>
                </a:cubicBezTo>
                <a:cubicBezTo>
                  <a:pt x="4115204" y="2232687"/>
                  <a:pt x="4124094" y="2236497"/>
                  <a:pt x="4130444" y="2239037"/>
                </a:cubicBezTo>
                <a:cubicBezTo>
                  <a:pt x="4138064" y="2228877"/>
                  <a:pt x="4144414" y="2221257"/>
                  <a:pt x="4149494" y="2216177"/>
                </a:cubicBezTo>
                <a:lnTo>
                  <a:pt x="4149494" y="2193317"/>
                </a:lnTo>
                <a:cubicBezTo>
                  <a:pt x="4146954" y="2193317"/>
                  <a:pt x="4143144" y="2194587"/>
                  <a:pt x="4139334" y="2194587"/>
                </a:cubicBezTo>
                <a:cubicBezTo>
                  <a:pt x="4136794" y="2188237"/>
                  <a:pt x="4135524" y="2181887"/>
                  <a:pt x="4132984" y="2172997"/>
                </a:cubicBezTo>
                <a:cubicBezTo>
                  <a:pt x="4139334" y="2176807"/>
                  <a:pt x="4141874" y="2179347"/>
                  <a:pt x="4144414" y="2180617"/>
                </a:cubicBezTo>
                <a:cubicBezTo>
                  <a:pt x="4146954" y="2179347"/>
                  <a:pt x="4150764" y="2178077"/>
                  <a:pt x="4154574" y="2175537"/>
                </a:cubicBezTo>
                <a:cubicBezTo>
                  <a:pt x="4153304" y="2174267"/>
                  <a:pt x="4152034" y="2172997"/>
                  <a:pt x="4152034" y="2171727"/>
                </a:cubicBezTo>
                <a:cubicBezTo>
                  <a:pt x="4148224" y="2171727"/>
                  <a:pt x="4144414" y="2170457"/>
                  <a:pt x="4143144" y="2170457"/>
                </a:cubicBezTo>
                <a:cubicBezTo>
                  <a:pt x="4145684" y="2162837"/>
                  <a:pt x="4150764" y="2155217"/>
                  <a:pt x="4148224" y="2151407"/>
                </a:cubicBezTo>
                <a:cubicBezTo>
                  <a:pt x="4141874" y="2134897"/>
                  <a:pt x="4148224" y="2122197"/>
                  <a:pt x="4154574" y="2108227"/>
                </a:cubicBezTo>
                <a:cubicBezTo>
                  <a:pt x="4155844" y="2104417"/>
                  <a:pt x="4154574" y="2100607"/>
                  <a:pt x="4154574" y="2096797"/>
                </a:cubicBezTo>
                <a:cubicBezTo>
                  <a:pt x="4155844" y="2080287"/>
                  <a:pt x="4157114" y="2065047"/>
                  <a:pt x="4158384" y="2042187"/>
                </a:cubicBezTo>
                <a:cubicBezTo>
                  <a:pt x="4153304" y="2039647"/>
                  <a:pt x="4145684" y="2033297"/>
                  <a:pt x="4136794" y="2028217"/>
                </a:cubicBezTo>
                <a:cubicBezTo>
                  <a:pt x="4129174" y="2024407"/>
                  <a:pt x="4121554" y="2023137"/>
                  <a:pt x="4113934" y="2020597"/>
                </a:cubicBezTo>
                <a:cubicBezTo>
                  <a:pt x="4110124" y="2019327"/>
                  <a:pt x="4105044" y="2020597"/>
                  <a:pt x="4101234" y="2019327"/>
                </a:cubicBezTo>
                <a:cubicBezTo>
                  <a:pt x="4069484" y="2015517"/>
                  <a:pt x="4036464" y="2010437"/>
                  <a:pt x="4004714" y="2006627"/>
                </a:cubicBezTo>
                <a:cubicBezTo>
                  <a:pt x="3978044" y="2002817"/>
                  <a:pt x="3951374" y="1999007"/>
                  <a:pt x="3925974" y="1995197"/>
                </a:cubicBezTo>
                <a:cubicBezTo>
                  <a:pt x="3919624" y="1993927"/>
                  <a:pt x="3913274" y="1991387"/>
                  <a:pt x="3905654" y="1991387"/>
                </a:cubicBezTo>
                <a:cubicBezTo>
                  <a:pt x="3889144" y="1990117"/>
                  <a:pt x="3871364" y="1990117"/>
                  <a:pt x="3854854" y="1990117"/>
                </a:cubicBezTo>
                <a:cubicBezTo>
                  <a:pt x="3845964" y="1990117"/>
                  <a:pt x="3838344" y="1990117"/>
                  <a:pt x="3829454" y="1988847"/>
                </a:cubicBezTo>
                <a:cubicBezTo>
                  <a:pt x="3814214" y="1987577"/>
                  <a:pt x="3798974" y="1985037"/>
                  <a:pt x="3783734" y="1983767"/>
                </a:cubicBezTo>
                <a:lnTo>
                  <a:pt x="3783734" y="1979957"/>
                </a:lnTo>
                <a:cubicBezTo>
                  <a:pt x="3821834" y="1977417"/>
                  <a:pt x="3861204" y="1973607"/>
                  <a:pt x="3900574" y="1981227"/>
                </a:cubicBezTo>
                <a:cubicBezTo>
                  <a:pt x="3899304" y="1977417"/>
                  <a:pt x="3898034" y="1973607"/>
                  <a:pt x="3896764" y="1971067"/>
                </a:cubicBezTo>
                <a:cubicBezTo>
                  <a:pt x="3905654" y="1969797"/>
                  <a:pt x="3912004" y="1962177"/>
                  <a:pt x="3920894" y="1971067"/>
                </a:cubicBezTo>
                <a:cubicBezTo>
                  <a:pt x="3922164" y="1972337"/>
                  <a:pt x="3929784" y="1968527"/>
                  <a:pt x="3934864" y="1967257"/>
                </a:cubicBezTo>
                <a:lnTo>
                  <a:pt x="3934864" y="1964717"/>
                </a:lnTo>
                <a:lnTo>
                  <a:pt x="3923434" y="1964717"/>
                </a:lnTo>
                <a:cubicBezTo>
                  <a:pt x="3936134" y="1954557"/>
                  <a:pt x="3945024" y="1945667"/>
                  <a:pt x="3953914" y="1939317"/>
                </a:cubicBezTo>
                <a:cubicBezTo>
                  <a:pt x="3961534" y="1940587"/>
                  <a:pt x="3969154" y="1941857"/>
                  <a:pt x="3974234" y="1943127"/>
                </a:cubicBezTo>
                <a:cubicBezTo>
                  <a:pt x="3975504" y="1918997"/>
                  <a:pt x="3955184" y="1917727"/>
                  <a:pt x="3939944" y="1907567"/>
                </a:cubicBezTo>
                <a:cubicBezTo>
                  <a:pt x="3946294" y="1903757"/>
                  <a:pt x="3950104" y="1899947"/>
                  <a:pt x="3955184" y="1898677"/>
                </a:cubicBezTo>
                <a:cubicBezTo>
                  <a:pt x="3969154" y="1894867"/>
                  <a:pt x="3986934" y="1905027"/>
                  <a:pt x="3995824" y="1883437"/>
                </a:cubicBezTo>
                <a:cubicBezTo>
                  <a:pt x="3997094" y="1882167"/>
                  <a:pt x="4000904" y="1882167"/>
                  <a:pt x="4007254" y="1879627"/>
                </a:cubicBezTo>
                <a:cubicBezTo>
                  <a:pt x="4003444" y="1875817"/>
                  <a:pt x="3999634" y="1873277"/>
                  <a:pt x="3997094" y="1870737"/>
                </a:cubicBezTo>
                <a:cubicBezTo>
                  <a:pt x="3999634" y="1869467"/>
                  <a:pt x="4003444" y="1868197"/>
                  <a:pt x="4003444" y="1868197"/>
                </a:cubicBezTo>
                <a:cubicBezTo>
                  <a:pt x="4012334" y="1874547"/>
                  <a:pt x="4018684" y="1879627"/>
                  <a:pt x="4026304" y="1884707"/>
                </a:cubicBezTo>
                <a:cubicBezTo>
                  <a:pt x="4027574" y="1883437"/>
                  <a:pt x="4028844" y="1882167"/>
                  <a:pt x="4030114" y="1879627"/>
                </a:cubicBezTo>
                <a:cubicBezTo>
                  <a:pt x="4026304" y="1874547"/>
                  <a:pt x="4023764" y="1869467"/>
                  <a:pt x="4019954" y="1864387"/>
                </a:cubicBezTo>
                <a:cubicBezTo>
                  <a:pt x="4036464" y="1852957"/>
                  <a:pt x="4037734" y="1846607"/>
                  <a:pt x="4025034" y="1814857"/>
                </a:cubicBezTo>
                <a:cubicBezTo>
                  <a:pt x="4033924" y="1813587"/>
                  <a:pt x="4042814" y="1811047"/>
                  <a:pt x="4050434" y="1809777"/>
                </a:cubicBezTo>
                <a:cubicBezTo>
                  <a:pt x="4051704" y="1800887"/>
                  <a:pt x="4056784" y="1791997"/>
                  <a:pt x="4055514" y="1784377"/>
                </a:cubicBezTo>
                <a:cubicBezTo>
                  <a:pt x="4051704" y="1761517"/>
                  <a:pt x="4074564" y="1751357"/>
                  <a:pt x="4079644" y="1732307"/>
                </a:cubicBezTo>
                <a:cubicBezTo>
                  <a:pt x="4079644" y="1731037"/>
                  <a:pt x="4084724" y="1729767"/>
                  <a:pt x="4085994" y="1731037"/>
                </a:cubicBezTo>
                <a:cubicBezTo>
                  <a:pt x="4097424" y="1734847"/>
                  <a:pt x="4101234" y="1725957"/>
                  <a:pt x="4105044" y="1719607"/>
                </a:cubicBezTo>
                <a:cubicBezTo>
                  <a:pt x="4106314" y="1717067"/>
                  <a:pt x="4107584" y="1714527"/>
                  <a:pt x="4108854" y="1713257"/>
                </a:cubicBezTo>
                <a:cubicBezTo>
                  <a:pt x="4120284" y="1706907"/>
                  <a:pt x="4131714" y="1701827"/>
                  <a:pt x="4144414" y="1695477"/>
                </a:cubicBezTo>
                <a:cubicBezTo>
                  <a:pt x="4131714" y="1676427"/>
                  <a:pt x="4115204" y="1685317"/>
                  <a:pt x="4101234" y="1682777"/>
                </a:cubicBezTo>
                <a:lnTo>
                  <a:pt x="4101234" y="1677697"/>
                </a:lnTo>
                <a:cubicBezTo>
                  <a:pt x="4110124" y="1676427"/>
                  <a:pt x="4119014" y="1675157"/>
                  <a:pt x="4129174" y="1673887"/>
                </a:cubicBezTo>
                <a:cubicBezTo>
                  <a:pt x="4122824" y="1672617"/>
                  <a:pt x="4117744" y="1671347"/>
                  <a:pt x="4112664" y="1670077"/>
                </a:cubicBezTo>
                <a:cubicBezTo>
                  <a:pt x="4119014" y="1663727"/>
                  <a:pt x="4124094" y="1657377"/>
                  <a:pt x="4130444" y="1652297"/>
                </a:cubicBezTo>
                <a:cubicBezTo>
                  <a:pt x="4131714" y="1651027"/>
                  <a:pt x="4135524" y="1649757"/>
                  <a:pt x="4136794" y="1649757"/>
                </a:cubicBezTo>
                <a:cubicBezTo>
                  <a:pt x="4140604" y="1651027"/>
                  <a:pt x="4144414" y="1654837"/>
                  <a:pt x="4146954" y="1657377"/>
                </a:cubicBezTo>
                <a:cubicBezTo>
                  <a:pt x="4148224" y="1653567"/>
                  <a:pt x="4149494" y="1648487"/>
                  <a:pt x="4152034" y="1644677"/>
                </a:cubicBezTo>
                <a:cubicBezTo>
                  <a:pt x="4157114" y="1638327"/>
                  <a:pt x="4163464" y="1633247"/>
                  <a:pt x="4168544" y="1628167"/>
                </a:cubicBezTo>
                <a:cubicBezTo>
                  <a:pt x="4174894" y="1635787"/>
                  <a:pt x="4181244" y="1643407"/>
                  <a:pt x="4187594" y="1652297"/>
                </a:cubicBezTo>
                <a:cubicBezTo>
                  <a:pt x="4188864" y="1652297"/>
                  <a:pt x="4190134" y="1651027"/>
                  <a:pt x="4190134" y="1651027"/>
                </a:cubicBezTo>
                <a:cubicBezTo>
                  <a:pt x="4188864" y="1638327"/>
                  <a:pt x="4188864" y="1625627"/>
                  <a:pt x="4187594" y="1612927"/>
                </a:cubicBezTo>
                <a:cubicBezTo>
                  <a:pt x="4192674" y="1614197"/>
                  <a:pt x="4196484" y="1614197"/>
                  <a:pt x="4200294" y="1615467"/>
                </a:cubicBezTo>
                <a:cubicBezTo>
                  <a:pt x="4201564" y="1614197"/>
                  <a:pt x="4201564" y="1612927"/>
                  <a:pt x="4202834" y="1612927"/>
                </a:cubicBezTo>
                <a:cubicBezTo>
                  <a:pt x="4199024" y="1611657"/>
                  <a:pt x="4196484" y="1610387"/>
                  <a:pt x="4192674" y="1609117"/>
                </a:cubicBezTo>
                <a:cubicBezTo>
                  <a:pt x="4199024" y="1601497"/>
                  <a:pt x="4202834" y="1596417"/>
                  <a:pt x="4204104" y="1595147"/>
                </a:cubicBezTo>
                <a:lnTo>
                  <a:pt x="4204104" y="1571017"/>
                </a:lnTo>
                <a:cubicBezTo>
                  <a:pt x="4201564" y="1569747"/>
                  <a:pt x="4199024" y="1567207"/>
                  <a:pt x="4195214" y="1565937"/>
                </a:cubicBezTo>
                <a:cubicBezTo>
                  <a:pt x="4192674" y="1564667"/>
                  <a:pt x="4190134" y="1563397"/>
                  <a:pt x="4187594" y="1563397"/>
                </a:cubicBezTo>
                <a:cubicBezTo>
                  <a:pt x="4190134" y="1560857"/>
                  <a:pt x="4195214" y="1557047"/>
                  <a:pt x="4196484" y="1557047"/>
                </a:cubicBezTo>
                <a:cubicBezTo>
                  <a:pt x="4205374" y="1562127"/>
                  <a:pt x="4202834" y="1548157"/>
                  <a:pt x="4207914" y="1549427"/>
                </a:cubicBezTo>
                <a:cubicBezTo>
                  <a:pt x="4207914" y="1545617"/>
                  <a:pt x="4207914" y="1537997"/>
                  <a:pt x="4206644" y="1537997"/>
                </a:cubicBezTo>
                <a:cubicBezTo>
                  <a:pt x="4190134" y="1531647"/>
                  <a:pt x="4192674" y="1517677"/>
                  <a:pt x="4188864" y="1508787"/>
                </a:cubicBezTo>
                <a:close/>
                <a:moveTo>
                  <a:pt x="227734" y="988087"/>
                </a:moveTo>
                <a:lnTo>
                  <a:pt x="264564" y="988087"/>
                </a:lnTo>
                <a:cubicBezTo>
                  <a:pt x="255674" y="999517"/>
                  <a:pt x="234084" y="999517"/>
                  <a:pt x="227734" y="988087"/>
                </a:cubicBezTo>
                <a:close/>
                <a:moveTo>
                  <a:pt x="481734" y="1504977"/>
                </a:moveTo>
                <a:lnTo>
                  <a:pt x="481734" y="1499897"/>
                </a:lnTo>
                <a:cubicBezTo>
                  <a:pt x="498244" y="1498627"/>
                  <a:pt x="516024" y="1497357"/>
                  <a:pt x="532534" y="1497357"/>
                </a:cubicBezTo>
                <a:cubicBezTo>
                  <a:pt x="514754" y="1497357"/>
                  <a:pt x="499514" y="1512597"/>
                  <a:pt x="481734" y="1504977"/>
                </a:cubicBezTo>
                <a:close/>
                <a:moveTo>
                  <a:pt x="175664" y="2120927"/>
                </a:moveTo>
                <a:cubicBezTo>
                  <a:pt x="183284" y="2113307"/>
                  <a:pt x="189634" y="2108227"/>
                  <a:pt x="192174" y="2104417"/>
                </a:cubicBezTo>
                <a:cubicBezTo>
                  <a:pt x="198524" y="2109497"/>
                  <a:pt x="202334" y="2113307"/>
                  <a:pt x="206144" y="2117117"/>
                </a:cubicBezTo>
                <a:cubicBezTo>
                  <a:pt x="197254" y="2117117"/>
                  <a:pt x="188364" y="2118387"/>
                  <a:pt x="175664" y="2120927"/>
                </a:cubicBezTo>
                <a:close/>
                <a:moveTo>
                  <a:pt x="264564" y="2114577"/>
                </a:moveTo>
                <a:lnTo>
                  <a:pt x="231544" y="2114577"/>
                </a:lnTo>
                <a:cubicBezTo>
                  <a:pt x="230274" y="2114577"/>
                  <a:pt x="229004" y="2109497"/>
                  <a:pt x="226464" y="2105687"/>
                </a:cubicBezTo>
                <a:cubicBezTo>
                  <a:pt x="241704" y="2106957"/>
                  <a:pt x="253134" y="2108227"/>
                  <a:pt x="264564" y="2109497"/>
                </a:cubicBezTo>
                <a:lnTo>
                  <a:pt x="264564" y="2114577"/>
                </a:lnTo>
                <a:close/>
                <a:moveTo>
                  <a:pt x="273454" y="2113307"/>
                </a:moveTo>
                <a:cubicBezTo>
                  <a:pt x="272184" y="2112037"/>
                  <a:pt x="272184" y="2110767"/>
                  <a:pt x="270914" y="2110767"/>
                </a:cubicBezTo>
                <a:cubicBezTo>
                  <a:pt x="275994" y="2106957"/>
                  <a:pt x="282344" y="2104417"/>
                  <a:pt x="287424" y="2100607"/>
                </a:cubicBezTo>
                <a:cubicBezTo>
                  <a:pt x="291234" y="2096797"/>
                  <a:pt x="292504" y="2090447"/>
                  <a:pt x="296314" y="2084097"/>
                </a:cubicBezTo>
                <a:cubicBezTo>
                  <a:pt x="306474" y="2104417"/>
                  <a:pt x="328064" y="2098067"/>
                  <a:pt x="347114" y="2103147"/>
                </a:cubicBezTo>
                <a:cubicBezTo>
                  <a:pt x="321714" y="2105687"/>
                  <a:pt x="297584" y="2109497"/>
                  <a:pt x="273454" y="2113307"/>
                </a:cubicBezTo>
                <a:close/>
                <a:moveTo>
                  <a:pt x="107084" y="2425727"/>
                </a:moveTo>
                <a:cubicBezTo>
                  <a:pt x="108354" y="2425727"/>
                  <a:pt x="108354" y="2425727"/>
                  <a:pt x="107084" y="2425727"/>
                </a:cubicBezTo>
                <a:close/>
                <a:moveTo>
                  <a:pt x="338224" y="2607337"/>
                </a:moveTo>
                <a:cubicBezTo>
                  <a:pt x="336954" y="2598447"/>
                  <a:pt x="335684" y="2592097"/>
                  <a:pt x="334414" y="2583207"/>
                </a:cubicBezTo>
                <a:cubicBezTo>
                  <a:pt x="343304" y="2585747"/>
                  <a:pt x="348384" y="2587017"/>
                  <a:pt x="353464" y="2589557"/>
                </a:cubicBezTo>
                <a:cubicBezTo>
                  <a:pt x="348384" y="2594637"/>
                  <a:pt x="344574" y="2599717"/>
                  <a:pt x="338224" y="2607337"/>
                </a:cubicBezTo>
                <a:close/>
                <a:moveTo>
                  <a:pt x="629054" y="1047777"/>
                </a:moveTo>
                <a:cubicBezTo>
                  <a:pt x="620164" y="1049047"/>
                  <a:pt x="611274" y="1052857"/>
                  <a:pt x="603654" y="1052857"/>
                </a:cubicBezTo>
                <a:cubicBezTo>
                  <a:pt x="594764" y="1054127"/>
                  <a:pt x="585874" y="1052857"/>
                  <a:pt x="575714" y="1052857"/>
                </a:cubicBezTo>
                <a:cubicBezTo>
                  <a:pt x="574444" y="1051587"/>
                  <a:pt x="573174" y="1047777"/>
                  <a:pt x="571904" y="1043967"/>
                </a:cubicBezTo>
                <a:cubicBezTo>
                  <a:pt x="580794" y="1041427"/>
                  <a:pt x="589684" y="1037617"/>
                  <a:pt x="599844" y="1035077"/>
                </a:cubicBezTo>
                <a:cubicBezTo>
                  <a:pt x="599844" y="1038887"/>
                  <a:pt x="598574" y="1041427"/>
                  <a:pt x="598574" y="1045237"/>
                </a:cubicBezTo>
                <a:cubicBezTo>
                  <a:pt x="610004" y="1037617"/>
                  <a:pt x="620164" y="1038887"/>
                  <a:pt x="629054" y="1047777"/>
                </a:cubicBezTo>
                <a:cubicBezTo>
                  <a:pt x="643024" y="1037617"/>
                  <a:pt x="645564" y="1038887"/>
                  <a:pt x="649374" y="1060477"/>
                </a:cubicBezTo>
                <a:cubicBezTo>
                  <a:pt x="641754" y="1055397"/>
                  <a:pt x="635404" y="1051587"/>
                  <a:pt x="629054" y="1047777"/>
                </a:cubicBezTo>
                <a:close/>
                <a:moveTo>
                  <a:pt x="677314" y="1045237"/>
                </a:moveTo>
                <a:cubicBezTo>
                  <a:pt x="679854" y="1042697"/>
                  <a:pt x="682394" y="1040157"/>
                  <a:pt x="683664" y="1037617"/>
                </a:cubicBezTo>
                <a:cubicBezTo>
                  <a:pt x="692554" y="1049047"/>
                  <a:pt x="692554" y="1049047"/>
                  <a:pt x="673504" y="1057937"/>
                </a:cubicBezTo>
                <a:lnTo>
                  <a:pt x="654454" y="1042697"/>
                </a:lnTo>
                <a:cubicBezTo>
                  <a:pt x="667154" y="1032537"/>
                  <a:pt x="674774" y="1032537"/>
                  <a:pt x="677314" y="1045237"/>
                </a:cubicBezTo>
                <a:close/>
                <a:moveTo>
                  <a:pt x="687474" y="2741957"/>
                </a:moveTo>
                <a:cubicBezTo>
                  <a:pt x="688744" y="2740687"/>
                  <a:pt x="690014" y="2740687"/>
                  <a:pt x="691284" y="2739417"/>
                </a:cubicBezTo>
                <a:cubicBezTo>
                  <a:pt x="692554" y="2741957"/>
                  <a:pt x="695094" y="2744497"/>
                  <a:pt x="697634" y="2748307"/>
                </a:cubicBezTo>
                <a:cubicBezTo>
                  <a:pt x="695094" y="2748307"/>
                  <a:pt x="692554" y="2748307"/>
                  <a:pt x="690014" y="2749577"/>
                </a:cubicBezTo>
                <a:cubicBezTo>
                  <a:pt x="688744" y="2745767"/>
                  <a:pt x="688744" y="2743227"/>
                  <a:pt x="687474" y="2741957"/>
                </a:cubicBezTo>
                <a:close/>
                <a:moveTo>
                  <a:pt x="764944" y="2733067"/>
                </a:moveTo>
                <a:cubicBezTo>
                  <a:pt x="766214" y="2736877"/>
                  <a:pt x="767484" y="2739417"/>
                  <a:pt x="770024" y="2741957"/>
                </a:cubicBezTo>
                <a:lnTo>
                  <a:pt x="766214" y="2741957"/>
                </a:lnTo>
                <a:cubicBezTo>
                  <a:pt x="766214" y="2739417"/>
                  <a:pt x="766214" y="2736877"/>
                  <a:pt x="764944" y="2733067"/>
                </a:cubicBezTo>
                <a:close/>
                <a:moveTo>
                  <a:pt x="869084" y="3016277"/>
                </a:moveTo>
                <a:cubicBezTo>
                  <a:pt x="865274" y="3009927"/>
                  <a:pt x="862734" y="3004847"/>
                  <a:pt x="860194" y="2999767"/>
                </a:cubicBezTo>
                <a:lnTo>
                  <a:pt x="866544" y="2993417"/>
                </a:lnTo>
                <a:cubicBezTo>
                  <a:pt x="875434" y="2999767"/>
                  <a:pt x="876704" y="3009927"/>
                  <a:pt x="869084" y="3016277"/>
                </a:cubicBezTo>
                <a:close/>
                <a:moveTo>
                  <a:pt x="1191664" y="3041677"/>
                </a:moveTo>
                <a:cubicBezTo>
                  <a:pt x="1186584" y="3039137"/>
                  <a:pt x="1181504" y="3037867"/>
                  <a:pt x="1176424" y="3035327"/>
                </a:cubicBezTo>
                <a:cubicBezTo>
                  <a:pt x="1181504" y="3030247"/>
                  <a:pt x="1186584" y="3025167"/>
                  <a:pt x="1190394" y="3022627"/>
                </a:cubicBezTo>
                <a:lnTo>
                  <a:pt x="1205634" y="3034057"/>
                </a:lnTo>
                <a:cubicBezTo>
                  <a:pt x="1201824" y="3036597"/>
                  <a:pt x="1196744" y="3039137"/>
                  <a:pt x="1191664" y="3041677"/>
                </a:cubicBezTo>
                <a:close/>
                <a:moveTo>
                  <a:pt x="3438294" y="2825777"/>
                </a:moveTo>
                <a:cubicBezTo>
                  <a:pt x="3437024" y="2827047"/>
                  <a:pt x="3438294" y="2829587"/>
                  <a:pt x="3438294" y="2832127"/>
                </a:cubicBezTo>
                <a:lnTo>
                  <a:pt x="3419244" y="2835937"/>
                </a:lnTo>
                <a:cubicBezTo>
                  <a:pt x="3416704" y="2824507"/>
                  <a:pt x="3421784" y="2818157"/>
                  <a:pt x="3433214" y="2816887"/>
                </a:cubicBezTo>
                <a:cubicBezTo>
                  <a:pt x="3437024" y="2816887"/>
                  <a:pt x="3442104" y="2814347"/>
                  <a:pt x="3448454" y="2814347"/>
                </a:cubicBezTo>
                <a:cubicBezTo>
                  <a:pt x="3444644" y="2818157"/>
                  <a:pt x="3440834" y="2820697"/>
                  <a:pt x="3438294" y="2825777"/>
                </a:cubicBezTo>
                <a:close/>
                <a:moveTo>
                  <a:pt x="3463694" y="2823237"/>
                </a:moveTo>
                <a:cubicBezTo>
                  <a:pt x="3458614" y="2821967"/>
                  <a:pt x="3454804" y="2818157"/>
                  <a:pt x="3450994" y="2815617"/>
                </a:cubicBezTo>
                <a:cubicBezTo>
                  <a:pt x="3456074" y="2809267"/>
                  <a:pt x="3459884" y="2805457"/>
                  <a:pt x="3462424" y="2801647"/>
                </a:cubicBezTo>
                <a:cubicBezTo>
                  <a:pt x="3467504" y="2807997"/>
                  <a:pt x="3472584" y="2813077"/>
                  <a:pt x="3477664" y="2820697"/>
                </a:cubicBezTo>
                <a:cubicBezTo>
                  <a:pt x="3473854" y="2821967"/>
                  <a:pt x="3468774" y="2823237"/>
                  <a:pt x="3463694" y="2823237"/>
                </a:cubicBezTo>
                <a:close/>
                <a:moveTo>
                  <a:pt x="3597044" y="1964717"/>
                </a:moveTo>
                <a:cubicBezTo>
                  <a:pt x="3597044" y="1962177"/>
                  <a:pt x="3597044" y="1960907"/>
                  <a:pt x="3595774" y="1958367"/>
                </a:cubicBezTo>
                <a:lnTo>
                  <a:pt x="3622444" y="1954557"/>
                </a:lnTo>
                <a:cubicBezTo>
                  <a:pt x="3622444" y="1957097"/>
                  <a:pt x="3623714" y="1959637"/>
                  <a:pt x="3623714" y="1962177"/>
                </a:cubicBezTo>
                <a:cubicBezTo>
                  <a:pt x="3613554" y="1962177"/>
                  <a:pt x="3604664" y="1963447"/>
                  <a:pt x="3597044" y="1964717"/>
                </a:cubicBezTo>
                <a:close/>
                <a:moveTo>
                  <a:pt x="3663084" y="1967257"/>
                </a:moveTo>
                <a:cubicBezTo>
                  <a:pt x="3655464" y="1967257"/>
                  <a:pt x="3646574" y="1967257"/>
                  <a:pt x="3638954" y="1964717"/>
                </a:cubicBezTo>
                <a:cubicBezTo>
                  <a:pt x="3635144" y="1963447"/>
                  <a:pt x="3633874" y="1958367"/>
                  <a:pt x="3630064" y="1955827"/>
                </a:cubicBezTo>
                <a:cubicBezTo>
                  <a:pt x="3631334" y="1954557"/>
                  <a:pt x="3631334" y="1953287"/>
                  <a:pt x="3632604" y="1952017"/>
                </a:cubicBezTo>
                <a:cubicBezTo>
                  <a:pt x="3644034" y="1954557"/>
                  <a:pt x="3654194" y="1955827"/>
                  <a:pt x="3664354" y="1958367"/>
                </a:cubicBezTo>
                <a:cubicBezTo>
                  <a:pt x="3663084" y="1962177"/>
                  <a:pt x="3663084" y="1965987"/>
                  <a:pt x="3663084" y="1967257"/>
                </a:cubicBezTo>
                <a:close/>
                <a:moveTo>
                  <a:pt x="3720234" y="1965987"/>
                </a:moveTo>
                <a:cubicBezTo>
                  <a:pt x="3711344" y="1964717"/>
                  <a:pt x="3702454" y="1958367"/>
                  <a:pt x="3693564" y="1967257"/>
                </a:cubicBezTo>
                <a:cubicBezTo>
                  <a:pt x="3692294" y="1968527"/>
                  <a:pt x="3684674" y="1964717"/>
                  <a:pt x="3680864" y="1963447"/>
                </a:cubicBezTo>
                <a:cubicBezTo>
                  <a:pt x="3680864" y="1962177"/>
                  <a:pt x="3682134" y="1959637"/>
                  <a:pt x="3682134" y="1958367"/>
                </a:cubicBezTo>
                <a:lnTo>
                  <a:pt x="3724044" y="1958367"/>
                </a:lnTo>
                <a:cubicBezTo>
                  <a:pt x="3725314" y="1958367"/>
                  <a:pt x="3726584" y="1962177"/>
                  <a:pt x="3727854" y="1964717"/>
                </a:cubicBezTo>
                <a:cubicBezTo>
                  <a:pt x="3724044" y="1964717"/>
                  <a:pt x="3721504" y="1965987"/>
                  <a:pt x="3720234" y="1965987"/>
                </a:cubicBezTo>
                <a:close/>
                <a:moveTo>
                  <a:pt x="3840884" y="2595907"/>
                </a:moveTo>
                <a:cubicBezTo>
                  <a:pt x="3839614" y="2597177"/>
                  <a:pt x="3839614" y="2598447"/>
                  <a:pt x="3839614" y="2597177"/>
                </a:cubicBezTo>
                <a:cubicBezTo>
                  <a:pt x="3838344" y="2597177"/>
                  <a:pt x="3838344" y="2595907"/>
                  <a:pt x="3840884" y="2595907"/>
                </a:cubicBezTo>
                <a:close/>
                <a:moveTo>
                  <a:pt x="124864" y="2527327"/>
                </a:moveTo>
                <a:cubicBezTo>
                  <a:pt x="123594" y="2527327"/>
                  <a:pt x="123594" y="2528597"/>
                  <a:pt x="122324" y="2528597"/>
                </a:cubicBezTo>
                <a:cubicBezTo>
                  <a:pt x="122324" y="2528597"/>
                  <a:pt x="123594" y="2527327"/>
                  <a:pt x="124864" y="2527327"/>
                </a:cubicBezTo>
                <a:close/>
                <a:moveTo>
                  <a:pt x="608734" y="2767357"/>
                </a:moveTo>
                <a:cubicBezTo>
                  <a:pt x="613814" y="2769897"/>
                  <a:pt x="618894" y="2772437"/>
                  <a:pt x="622704" y="2773707"/>
                </a:cubicBezTo>
                <a:cubicBezTo>
                  <a:pt x="604924" y="2783867"/>
                  <a:pt x="593494" y="2781327"/>
                  <a:pt x="582064" y="2763547"/>
                </a:cubicBezTo>
                <a:cubicBezTo>
                  <a:pt x="585874" y="2763547"/>
                  <a:pt x="588414" y="2762277"/>
                  <a:pt x="592224" y="2762277"/>
                </a:cubicBezTo>
                <a:cubicBezTo>
                  <a:pt x="597304" y="2763547"/>
                  <a:pt x="603654" y="2764817"/>
                  <a:pt x="608734" y="2767357"/>
                </a:cubicBezTo>
                <a:close/>
                <a:moveTo>
                  <a:pt x="2828694" y="2871497"/>
                </a:moveTo>
                <a:cubicBezTo>
                  <a:pt x="2824884" y="2870227"/>
                  <a:pt x="2822344" y="2870227"/>
                  <a:pt x="2817264" y="2868957"/>
                </a:cubicBezTo>
                <a:cubicBezTo>
                  <a:pt x="2812184" y="2867687"/>
                  <a:pt x="2805834" y="2863877"/>
                  <a:pt x="2798214" y="2861337"/>
                </a:cubicBezTo>
                <a:cubicBezTo>
                  <a:pt x="2803294" y="2860067"/>
                  <a:pt x="2807104" y="2857527"/>
                  <a:pt x="2812184" y="2856257"/>
                </a:cubicBezTo>
                <a:cubicBezTo>
                  <a:pt x="2826154" y="2852447"/>
                  <a:pt x="2832504" y="2858797"/>
                  <a:pt x="2828694" y="2871497"/>
                </a:cubicBezTo>
                <a:close/>
                <a:moveTo>
                  <a:pt x="2583584" y="2900707"/>
                </a:moveTo>
                <a:cubicBezTo>
                  <a:pt x="2591204" y="2901977"/>
                  <a:pt x="2600094" y="2901977"/>
                  <a:pt x="2608984" y="2903247"/>
                </a:cubicBezTo>
                <a:cubicBezTo>
                  <a:pt x="2605174" y="2915947"/>
                  <a:pt x="2595014" y="2912137"/>
                  <a:pt x="2587394" y="2910867"/>
                </a:cubicBezTo>
                <a:cubicBezTo>
                  <a:pt x="2584854" y="2910867"/>
                  <a:pt x="2582314" y="2905787"/>
                  <a:pt x="2579774" y="2903247"/>
                </a:cubicBezTo>
                <a:cubicBezTo>
                  <a:pt x="2581044" y="2901977"/>
                  <a:pt x="2582314" y="2900707"/>
                  <a:pt x="2583584" y="2900707"/>
                </a:cubicBezTo>
                <a:close/>
                <a:moveTo>
                  <a:pt x="212494" y="2602257"/>
                </a:moveTo>
                <a:cubicBezTo>
                  <a:pt x="213764" y="2606067"/>
                  <a:pt x="215034" y="2608607"/>
                  <a:pt x="216304" y="2613687"/>
                </a:cubicBezTo>
                <a:cubicBezTo>
                  <a:pt x="208684" y="2613687"/>
                  <a:pt x="202334" y="2613687"/>
                  <a:pt x="195984" y="2612417"/>
                </a:cubicBezTo>
                <a:lnTo>
                  <a:pt x="195984" y="2603527"/>
                </a:lnTo>
                <a:cubicBezTo>
                  <a:pt x="201064" y="2603527"/>
                  <a:pt x="206144" y="2603527"/>
                  <a:pt x="212494" y="2602257"/>
                </a:cubicBezTo>
                <a:close/>
                <a:moveTo>
                  <a:pt x="707794" y="2759737"/>
                </a:moveTo>
                <a:cubicBezTo>
                  <a:pt x="715414" y="2761007"/>
                  <a:pt x="723034" y="2761007"/>
                  <a:pt x="731924" y="2762277"/>
                </a:cubicBezTo>
                <a:cubicBezTo>
                  <a:pt x="726844" y="2767357"/>
                  <a:pt x="706524" y="2771167"/>
                  <a:pt x="702714" y="2767357"/>
                </a:cubicBezTo>
                <a:cubicBezTo>
                  <a:pt x="702714" y="2766087"/>
                  <a:pt x="701444" y="2763547"/>
                  <a:pt x="702714" y="2762277"/>
                </a:cubicBezTo>
                <a:cubicBezTo>
                  <a:pt x="703984" y="2761007"/>
                  <a:pt x="706524" y="2759737"/>
                  <a:pt x="707794" y="2759737"/>
                </a:cubicBezTo>
                <a:close/>
              </a:path>
            </a:pathLst>
          </a:custGeom>
          <a:blipFill>
            <a:blip r:embed="rId3"/>
            <a:stretch>
              <a:fillRect t="-14275" b="-14275"/>
            </a:stretch>
          </a:blipFill>
        </p:spPr>
        <p:txBody>
          <a:bodyPr/>
          <a:lstStyle/>
          <a:p>
            <a:endParaRPr lang="he-IL"/>
          </a:p>
        </p:txBody>
      </p:sp>
      <p:sp>
        <p:nvSpPr>
          <p:cNvPr id="8" name="Freeform 8">
            <a:extLst>
              <a:ext uri="{C183D7F6-B498-43B3-948B-1728B52AA6E4}">
                <adec:decorative xmlns:adec="http://schemas.microsoft.com/office/drawing/2017/decorative" val="1"/>
              </a:ext>
            </a:extLst>
          </p:cNvPr>
          <p:cNvSpPr/>
          <p:nvPr/>
        </p:nvSpPr>
        <p:spPr>
          <a:xfrm>
            <a:off x="3351175" y="4660644"/>
            <a:ext cx="1864133" cy="1514608"/>
          </a:xfrm>
          <a:custGeom>
            <a:avLst/>
            <a:gdLst/>
            <a:ahLst/>
            <a:cxnLst/>
            <a:rect l="l" t="t" r="r" b="b"/>
            <a:pathLst>
              <a:path w="1864133" h="1514608">
                <a:moveTo>
                  <a:pt x="0" y="0"/>
                </a:moveTo>
                <a:lnTo>
                  <a:pt x="1864134" y="0"/>
                </a:lnTo>
                <a:lnTo>
                  <a:pt x="1864134" y="1514609"/>
                </a:lnTo>
                <a:lnTo>
                  <a:pt x="0" y="15146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a:p>
        </p:txBody>
      </p:sp>
      <p:sp>
        <p:nvSpPr>
          <p:cNvPr id="9" name="Freeform 9">
            <a:extLst>
              <a:ext uri="{C183D7F6-B498-43B3-948B-1728B52AA6E4}">
                <adec:decorative xmlns:adec="http://schemas.microsoft.com/office/drawing/2017/decorative" val="1"/>
              </a:ext>
            </a:extLst>
          </p:cNvPr>
          <p:cNvSpPr/>
          <p:nvPr/>
        </p:nvSpPr>
        <p:spPr>
          <a:xfrm>
            <a:off x="1981200" y="4201248"/>
            <a:ext cx="909605" cy="918792"/>
          </a:xfrm>
          <a:custGeom>
            <a:avLst/>
            <a:gdLst/>
            <a:ahLst/>
            <a:cxnLst/>
            <a:rect l="l" t="t" r="r" b="b"/>
            <a:pathLst>
              <a:path w="909605" h="918792">
                <a:moveTo>
                  <a:pt x="0" y="0"/>
                </a:moveTo>
                <a:lnTo>
                  <a:pt x="909605" y="0"/>
                </a:lnTo>
                <a:lnTo>
                  <a:pt x="909605" y="918793"/>
                </a:lnTo>
                <a:lnTo>
                  <a:pt x="0" y="918793"/>
                </a:lnTo>
                <a:lnTo>
                  <a:pt x="0" y="0"/>
                </a:lnTo>
                <a:close/>
              </a:path>
            </a:pathLst>
          </a:custGeom>
          <a:blipFill>
            <a:blip r:embed="rId5"/>
            <a:stretch>
              <a:fillRect/>
            </a:stretch>
          </a:blipFill>
        </p:spPr>
        <p:txBody>
          <a:bodyPr/>
          <a:lstStyle/>
          <a:p>
            <a:endParaRPr lang="he-IL"/>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a:extLst>
              <a:ext uri="{C183D7F6-B498-43B3-948B-1728B52AA6E4}">
                <adec:decorative xmlns:adec="http://schemas.microsoft.com/office/drawing/2017/decorative" val="1"/>
              </a:ext>
            </a:extLst>
          </p:cNvPr>
          <p:cNvSpPr/>
          <p:nvPr/>
        </p:nvSpPr>
        <p:spPr>
          <a:xfrm>
            <a:off x="2416671" y="1145142"/>
            <a:ext cx="14690240" cy="3033944"/>
          </a:xfrm>
          <a:custGeom>
            <a:avLst/>
            <a:gdLst/>
            <a:ahLst/>
            <a:cxnLst/>
            <a:rect l="l" t="t" r="r" b="b"/>
            <a:pathLst>
              <a:path w="35780405" h="7389650">
                <a:moveTo>
                  <a:pt x="0" y="0"/>
                </a:moveTo>
                <a:lnTo>
                  <a:pt x="35780405" y="0"/>
                </a:lnTo>
                <a:lnTo>
                  <a:pt x="35780405" y="7389650"/>
                </a:lnTo>
                <a:lnTo>
                  <a:pt x="0" y="7389650"/>
                </a:lnTo>
                <a:close/>
              </a:path>
            </a:pathLst>
          </a:custGeom>
        </p:spPr>
        <p:txBody>
          <a:bodyPr/>
          <a:lstStyle/>
          <a:p>
            <a:endParaRPr lang="he-IL"/>
          </a:p>
        </p:txBody>
      </p:sp>
      <p:sp>
        <p:nvSpPr>
          <p:cNvPr id="5" name="TextBox 5"/>
          <p:cNvSpPr txBox="1"/>
          <p:nvPr/>
        </p:nvSpPr>
        <p:spPr>
          <a:xfrm>
            <a:off x="2253396" y="1817234"/>
            <a:ext cx="14690240" cy="1161249"/>
          </a:xfrm>
          <a:prstGeom prst="rect">
            <a:avLst/>
          </a:prstGeom>
        </p:spPr>
        <p:txBody>
          <a:bodyPr lIns="0" tIns="0" rIns="0" bIns="0" rtlCol="0" anchor="ctr"/>
          <a:lstStyle/>
          <a:p>
            <a:pPr algn="just" rtl="1">
              <a:lnSpc>
                <a:spcPts val="11519"/>
              </a:lnSpc>
            </a:pPr>
            <a:r>
              <a:rPr lang="he-IL" sz="4800" spc="-117" dirty="0">
                <a:solidFill>
                  <a:srgbClr val="000000"/>
                </a:solidFill>
                <a:latin typeface="Arial" panose="020B0604020202020204" pitchFamily="34" charset="0"/>
                <a:ea typeface="Rubik"/>
                <a:cs typeface="Arial" panose="020B0604020202020204" pitchFamily="34" charset="0"/>
                <a:sym typeface="Rubik"/>
                <a:rtl/>
              </a:rPr>
              <a:t>חשבתם פעם מדוע יש הבדל בין מחירי העגבניות </a:t>
            </a:r>
            <a:r>
              <a:rPr lang="he-IL" sz="4800" b="1" spc="-117" dirty="0">
                <a:solidFill>
                  <a:srgbClr val="000000"/>
                </a:solidFill>
                <a:latin typeface="Rubik Bold"/>
                <a:ea typeface="Rubik Bold"/>
                <a:cs typeface="Rubik Bold"/>
                <a:sym typeface="Rubik Bold"/>
                <a:rtl/>
              </a:rPr>
              <a:t>באותו </a:t>
            </a:r>
            <a:r>
              <a:rPr lang="he-IL" sz="4800" spc="-117" dirty="0">
                <a:solidFill>
                  <a:srgbClr val="000000"/>
                </a:solidFill>
                <a:latin typeface="Arial" panose="020B0604020202020204" pitchFamily="34" charset="0"/>
                <a:ea typeface="Rubik"/>
                <a:cs typeface="Arial" panose="020B0604020202020204" pitchFamily="34" charset="0"/>
                <a:sym typeface="Rubik"/>
                <a:rtl/>
              </a:rPr>
              <a:t>הסופר? </a:t>
            </a:r>
          </a:p>
        </p:txBody>
      </p:sp>
      <p:sp>
        <p:nvSpPr>
          <p:cNvPr id="7" name="Freeform 7" descr="עגבניות 5.90 ש&quot;ח"/>
          <p:cNvSpPr/>
          <p:nvPr/>
        </p:nvSpPr>
        <p:spPr>
          <a:xfrm>
            <a:off x="9298406" y="3683232"/>
            <a:ext cx="7960894" cy="5970671"/>
          </a:xfrm>
          <a:custGeom>
            <a:avLst/>
            <a:gdLst/>
            <a:ahLst/>
            <a:cxnLst/>
            <a:rect l="l" t="t" r="r" b="b"/>
            <a:pathLst>
              <a:path w="7960894" h="5970671">
                <a:moveTo>
                  <a:pt x="0" y="0"/>
                </a:moveTo>
                <a:lnTo>
                  <a:pt x="7960894" y="0"/>
                </a:lnTo>
                <a:lnTo>
                  <a:pt x="7960894" y="5970671"/>
                </a:lnTo>
                <a:lnTo>
                  <a:pt x="0" y="5970671"/>
                </a:lnTo>
                <a:lnTo>
                  <a:pt x="0" y="0"/>
                </a:lnTo>
                <a:close/>
              </a:path>
            </a:pathLst>
          </a:custGeom>
          <a:blipFill>
            <a:blip r:embed="rId3"/>
            <a:stretch>
              <a:fillRect/>
            </a:stretch>
          </a:blipFill>
        </p:spPr>
        <p:txBody>
          <a:bodyPr/>
          <a:lstStyle/>
          <a:p>
            <a:endParaRPr lang="he-IL"/>
          </a:p>
        </p:txBody>
      </p:sp>
      <p:sp>
        <p:nvSpPr>
          <p:cNvPr id="6" name="Freeform 6" descr="עגבניות לבישול 1.90 ש&quot;ח"/>
          <p:cNvSpPr/>
          <p:nvPr/>
        </p:nvSpPr>
        <p:spPr>
          <a:xfrm>
            <a:off x="3070872" y="3171314"/>
            <a:ext cx="4931210" cy="6574946"/>
          </a:xfrm>
          <a:custGeom>
            <a:avLst/>
            <a:gdLst/>
            <a:ahLst/>
            <a:cxnLst/>
            <a:rect l="l" t="t" r="r" b="b"/>
            <a:pathLst>
              <a:path w="4931210" h="6574946">
                <a:moveTo>
                  <a:pt x="0" y="0"/>
                </a:moveTo>
                <a:lnTo>
                  <a:pt x="4931210" y="0"/>
                </a:lnTo>
                <a:lnTo>
                  <a:pt x="4931210" y="6574946"/>
                </a:lnTo>
                <a:lnTo>
                  <a:pt x="0" y="6574946"/>
                </a:lnTo>
                <a:lnTo>
                  <a:pt x="0" y="0"/>
                </a:lnTo>
                <a:close/>
              </a:path>
            </a:pathLst>
          </a:custGeom>
          <a:blipFill>
            <a:blip r:embed="rId4"/>
            <a:stretch>
              <a:fillRect/>
            </a:stretch>
          </a:blipFill>
        </p:spPr>
        <p:txBody>
          <a:bodyPr/>
          <a:lstStyle/>
          <a:p>
            <a:endParaRPr lang="he-IL"/>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p:nvPr/>
        </p:nvSpPr>
        <p:spPr>
          <a:xfrm>
            <a:off x="1082843" y="755216"/>
            <a:ext cx="16122315" cy="4388284"/>
          </a:xfrm>
          <a:prstGeom prst="rect">
            <a:avLst/>
          </a:prstGeom>
        </p:spPr>
        <p:txBody>
          <a:bodyPr lIns="0" tIns="0" rIns="0" bIns="0" rtlCol="0" anchor="ctr"/>
          <a:lstStyle/>
          <a:p>
            <a:pPr algn="just" rtl="1">
              <a:lnSpc>
                <a:spcPts val="12960"/>
              </a:lnSpc>
            </a:pPr>
            <a:r>
              <a:rPr lang="he-IL" sz="5400" dirty="0">
                <a:solidFill>
                  <a:srgbClr val="000000"/>
                </a:solidFill>
                <a:latin typeface="Calibri (MS)"/>
                <a:ea typeface="Calibri (MS)"/>
                <a:cs typeface="Calibri (MS)"/>
                <a:sym typeface="Calibri (MS)"/>
                <a:rtl/>
              </a:rPr>
              <a:t>חשבתם פעם האם הדמויות המצוירות בדגני הבוקר </a:t>
            </a:r>
          </a:p>
          <a:p>
            <a:pPr algn="just" rtl="1">
              <a:lnSpc>
                <a:spcPts val="12960"/>
              </a:lnSpc>
            </a:pPr>
            <a:r>
              <a:rPr lang="he-IL" sz="5400" dirty="0">
                <a:solidFill>
                  <a:srgbClr val="000000"/>
                </a:solidFill>
                <a:latin typeface="Calibri (MS)"/>
                <a:ea typeface="Calibri (MS)"/>
                <a:cs typeface="Calibri (MS)"/>
                <a:sym typeface="Calibri (MS)"/>
                <a:rtl/>
              </a:rPr>
              <a:t>מתבוננות לכיוון מסוים?</a:t>
            </a:r>
          </a:p>
        </p:txBody>
      </p:sp>
      <p:sp>
        <p:nvSpPr>
          <p:cNvPr id="4" name="Freeform 4" descr="דגני בוקר - מדפים"/>
          <p:cNvSpPr/>
          <p:nvPr/>
        </p:nvSpPr>
        <p:spPr>
          <a:xfrm>
            <a:off x="353295" y="3629024"/>
            <a:ext cx="10235470" cy="6304407"/>
          </a:xfrm>
          <a:custGeom>
            <a:avLst/>
            <a:gdLst/>
            <a:ahLst/>
            <a:cxnLst/>
            <a:rect l="l" t="t" r="r" b="b"/>
            <a:pathLst>
              <a:path w="13647293" h="8405876">
                <a:moveTo>
                  <a:pt x="0" y="0"/>
                </a:moveTo>
                <a:lnTo>
                  <a:pt x="13647293" y="0"/>
                </a:lnTo>
                <a:lnTo>
                  <a:pt x="13647293" y="8405876"/>
                </a:lnTo>
                <a:lnTo>
                  <a:pt x="0" y="8405876"/>
                </a:lnTo>
                <a:lnTo>
                  <a:pt x="0" y="0"/>
                </a:lnTo>
                <a:close/>
              </a:path>
            </a:pathLst>
          </a:custGeom>
          <a:blipFill>
            <a:blip r:embed="rId3"/>
            <a:stretch>
              <a:fillRect r="-351"/>
            </a:stretch>
          </a:blipFill>
        </p:spPr>
        <p:txBody>
          <a:bodyPr/>
          <a:lstStyle/>
          <a:p>
            <a:endParaRPr lang="he-IL"/>
          </a:p>
        </p:txBody>
      </p:sp>
      <p:sp>
        <p:nvSpPr>
          <p:cNvPr id="6" name="Freeform 6">
            <a:extLst>
              <a:ext uri="{C183D7F6-B498-43B3-948B-1728B52AA6E4}">
                <adec:decorative xmlns:adec="http://schemas.microsoft.com/office/drawing/2017/decorative" val="1"/>
              </a:ext>
            </a:extLst>
          </p:cNvPr>
          <p:cNvSpPr/>
          <p:nvPr/>
        </p:nvSpPr>
        <p:spPr>
          <a:xfrm>
            <a:off x="1082843" y="1305285"/>
            <a:ext cx="16122315" cy="3838215"/>
          </a:xfrm>
          <a:custGeom>
            <a:avLst/>
            <a:gdLst/>
            <a:ahLst/>
            <a:cxnLst/>
            <a:rect l="l" t="t" r="r" b="b"/>
            <a:pathLst>
              <a:path w="21496420" h="5117620">
                <a:moveTo>
                  <a:pt x="0" y="0"/>
                </a:moveTo>
                <a:lnTo>
                  <a:pt x="21496420" y="0"/>
                </a:lnTo>
                <a:lnTo>
                  <a:pt x="21496420" y="5117620"/>
                </a:lnTo>
                <a:lnTo>
                  <a:pt x="0" y="5117620"/>
                </a:lnTo>
                <a:close/>
              </a:path>
            </a:pathLst>
          </a:custGeom>
        </p:spPr>
        <p:txBody>
          <a:bodyPr/>
          <a:lstStyle/>
          <a:p>
            <a:endParaRPr lang="he-IL"/>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a:extLst>
              <a:ext uri="{C183D7F6-B498-43B3-948B-1728B52AA6E4}">
                <adec:decorative xmlns:adec="http://schemas.microsoft.com/office/drawing/2017/decorative" val="1"/>
              </a:ext>
            </a:extLst>
          </p:cNvPr>
          <p:cNvSpPr/>
          <p:nvPr/>
        </p:nvSpPr>
        <p:spPr>
          <a:xfrm>
            <a:off x="1082843" y="1305285"/>
            <a:ext cx="16122315" cy="3838215"/>
          </a:xfrm>
          <a:custGeom>
            <a:avLst/>
            <a:gdLst/>
            <a:ahLst/>
            <a:cxnLst/>
            <a:rect l="l" t="t" r="r" b="b"/>
            <a:pathLst>
              <a:path w="21496420" h="5117620">
                <a:moveTo>
                  <a:pt x="0" y="0"/>
                </a:moveTo>
                <a:lnTo>
                  <a:pt x="21496420" y="0"/>
                </a:lnTo>
                <a:lnTo>
                  <a:pt x="21496420" y="5117620"/>
                </a:lnTo>
                <a:lnTo>
                  <a:pt x="0" y="5117620"/>
                </a:lnTo>
                <a:close/>
              </a:path>
            </a:pathLst>
          </a:custGeom>
        </p:spPr>
        <p:txBody>
          <a:bodyPr/>
          <a:lstStyle/>
          <a:p>
            <a:endParaRPr lang="he-IL"/>
          </a:p>
        </p:txBody>
      </p:sp>
      <p:sp>
        <p:nvSpPr>
          <p:cNvPr id="5" name="TextBox 5"/>
          <p:cNvSpPr txBox="1"/>
          <p:nvPr/>
        </p:nvSpPr>
        <p:spPr>
          <a:xfrm>
            <a:off x="1082843" y="755216"/>
            <a:ext cx="16122315" cy="4388284"/>
          </a:xfrm>
          <a:prstGeom prst="rect">
            <a:avLst/>
          </a:prstGeom>
        </p:spPr>
        <p:txBody>
          <a:bodyPr lIns="0" tIns="0" rIns="0" bIns="0" rtlCol="0" anchor="ctr"/>
          <a:lstStyle/>
          <a:p>
            <a:pPr algn="just" rtl="1">
              <a:lnSpc>
                <a:spcPts val="12960"/>
              </a:lnSpc>
            </a:pPr>
            <a:r>
              <a:rPr lang="he-IL" sz="5400" dirty="0">
                <a:solidFill>
                  <a:srgbClr val="000000"/>
                </a:solidFill>
                <a:latin typeface="Calibri (MS)"/>
                <a:ea typeface="Calibri (MS)"/>
                <a:cs typeface="Calibri (MS)"/>
                <a:sym typeface="Calibri (MS)"/>
                <a:rtl/>
              </a:rPr>
              <a:t>חשבתם פעם באיזה צד ממוקמים רוב המבצעים-</a:t>
            </a:r>
          </a:p>
          <a:p>
            <a:pPr algn="just" rtl="1">
              <a:lnSpc>
                <a:spcPts val="12960"/>
              </a:lnSpc>
            </a:pPr>
            <a:r>
              <a:rPr lang="he-IL" sz="5400" dirty="0">
                <a:solidFill>
                  <a:srgbClr val="000000"/>
                </a:solidFill>
                <a:latin typeface="Calibri (MS)"/>
                <a:ea typeface="Calibri (MS)"/>
                <a:cs typeface="Calibri (MS)"/>
                <a:sym typeface="Calibri (MS)"/>
                <a:rtl/>
              </a:rPr>
              <a:t>ימין/ שמאל/ שניהם?</a:t>
            </a:r>
          </a:p>
        </p:txBody>
      </p:sp>
      <p:grpSp>
        <p:nvGrpSpPr>
          <p:cNvPr id="6" name="Group 6">
            <a:extLst>
              <a:ext uri="{C183D7F6-B498-43B3-948B-1728B52AA6E4}">
                <adec:decorative xmlns:adec="http://schemas.microsoft.com/office/drawing/2017/decorative" val="1"/>
              </a:ext>
            </a:extLst>
          </p:cNvPr>
          <p:cNvGrpSpPr/>
          <p:nvPr/>
        </p:nvGrpSpPr>
        <p:grpSpPr>
          <a:xfrm>
            <a:off x="381000" y="3543299"/>
            <a:ext cx="11018138" cy="5719943"/>
            <a:chOff x="0" y="0"/>
            <a:chExt cx="14690850" cy="7626590"/>
          </a:xfrm>
        </p:grpSpPr>
        <p:sp>
          <p:nvSpPr>
            <p:cNvPr id="7" name="Freeform 7" descr="תמונה שמכילה אוכל טבעי, חנות נוחות, אוכל מקומי, מכולת  התיאור נוצר באופן אוטומטי"/>
            <p:cNvSpPr/>
            <p:nvPr/>
          </p:nvSpPr>
          <p:spPr>
            <a:xfrm>
              <a:off x="0" y="0"/>
              <a:ext cx="14690852" cy="7626604"/>
            </a:xfrm>
            <a:custGeom>
              <a:avLst/>
              <a:gdLst/>
              <a:ahLst/>
              <a:cxnLst/>
              <a:rect l="l" t="t" r="r" b="b"/>
              <a:pathLst>
                <a:path w="14690852" h="7626604">
                  <a:moveTo>
                    <a:pt x="0" y="0"/>
                  </a:moveTo>
                  <a:lnTo>
                    <a:pt x="14690852" y="0"/>
                  </a:lnTo>
                  <a:lnTo>
                    <a:pt x="14690852" y="7626604"/>
                  </a:lnTo>
                  <a:lnTo>
                    <a:pt x="0" y="7626604"/>
                  </a:lnTo>
                  <a:lnTo>
                    <a:pt x="0" y="0"/>
                  </a:lnTo>
                  <a:close/>
                </a:path>
              </a:pathLst>
            </a:custGeom>
            <a:blipFill>
              <a:blip r:embed="rId3"/>
              <a:stretch>
                <a:fillRect l="-6799" t="-11534" r="-8033" b="-12890"/>
              </a:stretch>
            </a:blipFill>
          </p:spPr>
          <p:txBody>
            <a:bodyPr/>
            <a:lstStyle/>
            <a:p>
              <a:endParaRPr lang="he-IL"/>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1"/>
          <p:cNvSpPr txBox="1"/>
          <p:nvPr/>
        </p:nvSpPr>
        <p:spPr>
          <a:xfrm>
            <a:off x="1082843" y="755216"/>
            <a:ext cx="16122315" cy="4388284"/>
          </a:xfrm>
          <a:prstGeom prst="rect">
            <a:avLst/>
          </a:prstGeom>
        </p:spPr>
        <p:txBody>
          <a:bodyPr lIns="0" tIns="0" rIns="0" bIns="0" rtlCol="0" anchor="ctr"/>
          <a:lstStyle/>
          <a:p>
            <a:pPr algn="just" rtl="1">
              <a:lnSpc>
                <a:spcPts val="12960"/>
              </a:lnSpc>
            </a:pPr>
            <a:r>
              <a:rPr lang="he-IL" sz="5400" dirty="0">
                <a:solidFill>
                  <a:srgbClr val="000000"/>
                </a:solidFill>
                <a:latin typeface="Calibri (MS)"/>
                <a:ea typeface="Calibri (MS)"/>
                <a:cs typeface="Calibri (MS)"/>
                <a:sym typeface="Calibri (MS)"/>
                <a:rtl/>
              </a:rPr>
              <a:t>חשבתם פעם האם יש קשר בין גודל העגלה/ השקית לבין </a:t>
            </a:r>
          </a:p>
          <a:p>
            <a:pPr algn="just" rtl="1">
              <a:lnSpc>
                <a:spcPts val="12960"/>
              </a:lnSpc>
            </a:pPr>
            <a:r>
              <a:rPr lang="he-IL" sz="5400" dirty="0">
                <a:solidFill>
                  <a:srgbClr val="000000"/>
                </a:solidFill>
                <a:latin typeface="Calibri (MS)"/>
                <a:ea typeface="Calibri (MS)"/>
                <a:cs typeface="Calibri (MS)"/>
                <a:sym typeface="Calibri (MS)"/>
                <a:rtl/>
              </a:rPr>
              <a:t>כמות המוצרים שנרכשו?</a:t>
            </a:r>
          </a:p>
        </p:txBody>
      </p:sp>
      <p:sp>
        <p:nvSpPr>
          <p:cNvPr id="4" name="Freeform 4" descr="עגלת סופר קטנה"/>
          <p:cNvSpPr/>
          <p:nvPr/>
        </p:nvSpPr>
        <p:spPr>
          <a:xfrm>
            <a:off x="12202895" y="4513976"/>
            <a:ext cx="5486400" cy="5486400"/>
          </a:xfrm>
          <a:custGeom>
            <a:avLst/>
            <a:gdLst/>
            <a:ahLst/>
            <a:cxnLst/>
            <a:rect l="l" t="t" r="r" b="b"/>
            <a:pathLst>
              <a:path w="7315200" h="7315200">
                <a:moveTo>
                  <a:pt x="0" y="0"/>
                </a:moveTo>
                <a:lnTo>
                  <a:pt x="7315200" y="0"/>
                </a:lnTo>
                <a:lnTo>
                  <a:pt x="7315200" y="7315200"/>
                </a:lnTo>
                <a:lnTo>
                  <a:pt x="0" y="7315200"/>
                </a:lnTo>
                <a:lnTo>
                  <a:pt x="0" y="0"/>
                </a:lnTo>
                <a:close/>
              </a:path>
            </a:pathLst>
          </a:custGeom>
          <a:blipFill>
            <a:blip r:embed="rId3"/>
            <a:stretch>
              <a:fillRect/>
            </a:stretch>
          </a:blipFill>
        </p:spPr>
        <p:txBody>
          <a:bodyPr/>
          <a:lstStyle/>
          <a:p>
            <a:endParaRPr lang="he-IL"/>
          </a:p>
        </p:txBody>
      </p:sp>
      <p:sp>
        <p:nvSpPr>
          <p:cNvPr id="6" name="Freeform 6" descr="עגלת סופר בינונית"/>
          <p:cNvSpPr/>
          <p:nvPr/>
        </p:nvSpPr>
        <p:spPr>
          <a:xfrm>
            <a:off x="7744892" y="5827248"/>
            <a:ext cx="5087207" cy="4173093"/>
          </a:xfrm>
          <a:custGeom>
            <a:avLst/>
            <a:gdLst/>
            <a:ahLst/>
            <a:cxnLst/>
            <a:rect l="l" t="t" r="r" b="b"/>
            <a:pathLst>
              <a:path w="6782943" h="5564124">
                <a:moveTo>
                  <a:pt x="0" y="0"/>
                </a:moveTo>
                <a:lnTo>
                  <a:pt x="6782943" y="0"/>
                </a:lnTo>
                <a:lnTo>
                  <a:pt x="6782943" y="5564124"/>
                </a:lnTo>
                <a:lnTo>
                  <a:pt x="0" y="5564124"/>
                </a:lnTo>
                <a:lnTo>
                  <a:pt x="0" y="0"/>
                </a:lnTo>
                <a:close/>
              </a:path>
            </a:pathLst>
          </a:custGeom>
          <a:blipFill>
            <a:blip r:embed="rId4"/>
            <a:stretch>
              <a:fillRect l="-11527" t="-12246" r="-12101" b="-18983"/>
            </a:stretch>
          </a:blipFill>
        </p:spPr>
        <p:txBody>
          <a:bodyPr/>
          <a:lstStyle/>
          <a:p>
            <a:endParaRPr lang="he-IL"/>
          </a:p>
        </p:txBody>
      </p:sp>
      <p:sp>
        <p:nvSpPr>
          <p:cNvPr id="8" name="Freeform 8" descr="עגלת סופר גדולה"/>
          <p:cNvSpPr/>
          <p:nvPr/>
        </p:nvSpPr>
        <p:spPr>
          <a:xfrm>
            <a:off x="2452553" y="5291373"/>
            <a:ext cx="6332315" cy="4708969"/>
          </a:xfrm>
          <a:custGeom>
            <a:avLst/>
            <a:gdLst/>
            <a:ahLst/>
            <a:cxnLst/>
            <a:rect l="l" t="t" r="r" b="b"/>
            <a:pathLst>
              <a:path w="8443087" h="6278626">
                <a:moveTo>
                  <a:pt x="0" y="0"/>
                </a:moveTo>
                <a:lnTo>
                  <a:pt x="8443087" y="0"/>
                </a:lnTo>
                <a:lnTo>
                  <a:pt x="8443087" y="6278626"/>
                </a:lnTo>
                <a:lnTo>
                  <a:pt x="0" y="6278626"/>
                </a:lnTo>
                <a:lnTo>
                  <a:pt x="0" y="0"/>
                </a:lnTo>
                <a:close/>
              </a:path>
            </a:pathLst>
          </a:custGeom>
          <a:blipFill>
            <a:blip r:embed="rId5"/>
            <a:stretch>
              <a:fillRect/>
            </a:stretch>
          </a:blipFill>
        </p:spPr>
        <p:txBody>
          <a:bodyPr/>
          <a:lstStyle/>
          <a:p>
            <a:endParaRPr lang="he-IL"/>
          </a:p>
        </p:txBody>
      </p:sp>
      <p:sp>
        <p:nvSpPr>
          <p:cNvPr id="10" name="Freeform 10">
            <a:extLst>
              <a:ext uri="{C183D7F6-B498-43B3-948B-1728B52AA6E4}">
                <adec:decorative xmlns:adec="http://schemas.microsoft.com/office/drawing/2017/decorative" val="1"/>
              </a:ext>
            </a:extLst>
          </p:cNvPr>
          <p:cNvSpPr/>
          <p:nvPr/>
        </p:nvSpPr>
        <p:spPr>
          <a:xfrm>
            <a:off x="1082843" y="1305285"/>
            <a:ext cx="16122315" cy="3838215"/>
          </a:xfrm>
          <a:custGeom>
            <a:avLst/>
            <a:gdLst/>
            <a:ahLst/>
            <a:cxnLst/>
            <a:rect l="l" t="t" r="r" b="b"/>
            <a:pathLst>
              <a:path w="21496420" h="5117620">
                <a:moveTo>
                  <a:pt x="0" y="0"/>
                </a:moveTo>
                <a:lnTo>
                  <a:pt x="21496420" y="0"/>
                </a:lnTo>
                <a:lnTo>
                  <a:pt x="21496420" y="5117620"/>
                </a:lnTo>
                <a:lnTo>
                  <a:pt x="0" y="5117620"/>
                </a:lnTo>
                <a:close/>
              </a:path>
            </a:pathLst>
          </a:custGeom>
        </p:spPr>
        <p:txBody>
          <a:bodyPr/>
          <a:lstStyle/>
          <a:p>
            <a:endParaRPr lang="he-IL"/>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he-IL"/>
          </a:p>
        </p:txBody>
      </p:sp>
      <p:sp>
        <p:nvSpPr>
          <p:cNvPr id="4" name="TextBox 4"/>
          <p:cNvSpPr txBox="1"/>
          <p:nvPr/>
        </p:nvSpPr>
        <p:spPr>
          <a:xfrm>
            <a:off x="3939387" y="1167592"/>
            <a:ext cx="12075795" cy="1263744"/>
          </a:xfrm>
          <a:prstGeom prst="rect">
            <a:avLst/>
          </a:prstGeom>
        </p:spPr>
        <p:txBody>
          <a:bodyPr lIns="0" tIns="0" rIns="0" bIns="0" rtlCol="0" anchor="t">
            <a:spAutoFit/>
          </a:bodyPr>
          <a:lstStyle/>
          <a:p>
            <a:pPr algn="just" rtl="1">
              <a:lnSpc>
                <a:spcPts val="11519"/>
              </a:lnSpc>
            </a:pPr>
            <a:r>
              <a:rPr lang="he-IL" sz="4800" dirty="0">
                <a:solidFill>
                  <a:srgbClr val="000000"/>
                </a:solidFill>
                <a:latin typeface="Calibri (MS)"/>
                <a:ea typeface="Calibri (MS)"/>
                <a:cs typeface="Calibri (MS)"/>
                <a:sym typeface="Calibri (MS)"/>
                <a:rtl/>
              </a:rPr>
              <a:t>חשבתם פעם מדוע "יום שוק" חל לרוב ביום </a:t>
            </a: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שלישי</a:t>
            </a:r>
            <a:r>
              <a:rPr lang="ar-EG" sz="4800" dirty="0">
                <a:solidFill>
                  <a:srgbClr val="000000"/>
                </a:solidFill>
                <a:latin typeface="Calibri (MS)"/>
                <a:ea typeface="Calibri (MS)"/>
                <a:cs typeface="Calibri (MS)"/>
                <a:sym typeface="Calibri (MS)"/>
                <a:rtl/>
              </a:rPr>
              <a:t>?</a:t>
            </a:r>
          </a:p>
        </p:txBody>
      </p:sp>
      <p:sp>
        <p:nvSpPr>
          <p:cNvPr id="3" name="Freeform 3" descr="יום שלישי יום מבצעים בשוק"/>
          <p:cNvSpPr/>
          <p:nvPr/>
        </p:nvSpPr>
        <p:spPr>
          <a:xfrm>
            <a:off x="2616143" y="2550622"/>
            <a:ext cx="13055713" cy="7131683"/>
          </a:xfrm>
          <a:custGeom>
            <a:avLst/>
            <a:gdLst/>
            <a:ahLst/>
            <a:cxnLst/>
            <a:rect l="l" t="t" r="r" b="b"/>
            <a:pathLst>
              <a:path w="13055713" h="7131683">
                <a:moveTo>
                  <a:pt x="0" y="0"/>
                </a:moveTo>
                <a:lnTo>
                  <a:pt x="13055714" y="0"/>
                </a:lnTo>
                <a:lnTo>
                  <a:pt x="13055714" y="7131683"/>
                </a:lnTo>
                <a:lnTo>
                  <a:pt x="0" y="7131683"/>
                </a:lnTo>
                <a:lnTo>
                  <a:pt x="0" y="0"/>
                </a:lnTo>
                <a:close/>
              </a:path>
            </a:pathLst>
          </a:custGeom>
          <a:blipFill>
            <a:blip r:embed="rId4"/>
            <a:stretch>
              <a:fillRect/>
            </a:stretch>
          </a:blipFill>
        </p:spPr>
        <p:txBody>
          <a:bodyPr/>
          <a:lstStyle/>
          <a:p>
            <a:endParaRPr lang="he-IL"/>
          </a:p>
        </p:txBody>
      </p:sp>
      <p:sp>
        <p:nvSpPr>
          <p:cNvPr id="5" name="TextBox 5"/>
          <p:cNvSpPr txBox="1"/>
          <p:nvPr/>
        </p:nvSpPr>
        <p:spPr>
          <a:xfrm>
            <a:off x="8750644" y="5374148"/>
            <a:ext cx="1226641" cy="1043305"/>
          </a:xfrm>
          <a:prstGeom prst="rect">
            <a:avLst/>
          </a:prstGeom>
        </p:spPr>
        <p:txBody>
          <a:bodyPr lIns="0" tIns="0" rIns="0" bIns="0" rtlCol="0" anchor="t">
            <a:spAutoFit/>
          </a:bodyPr>
          <a:lstStyle/>
          <a:p>
            <a:pPr algn="ctr" rtl="1">
              <a:lnSpc>
                <a:spcPts val="3919"/>
              </a:lnSpc>
            </a:pPr>
            <a:r>
              <a:rPr lang="he-IL" sz="2799" dirty="0">
                <a:solidFill>
                  <a:srgbClr val="FFFFFF"/>
                </a:solidFill>
                <a:latin typeface="Calibri (MS)"/>
                <a:ea typeface="Calibri (MS)"/>
                <a:cs typeface="Calibri (MS)"/>
                <a:sym typeface="Calibri (MS)"/>
                <a:rtl/>
              </a:rPr>
              <a:t>מבצעים</a:t>
            </a:r>
          </a:p>
          <a:p>
            <a:pPr algn="ctr" rtl="1">
              <a:lnSpc>
                <a:spcPts val="3919"/>
              </a:lnSpc>
              <a:spcBef>
                <a:spcPct val="0"/>
              </a:spcBef>
            </a:pPr>
            <a:r>
              <a:rPr lang="he-IL" sz="2799" dirty="0">
                <a:solidFill>
                  <a:srgbClr val="FFFFFF"/>
                </a:solidFill>
                <a:latin typeface="Calibri (MS)"/>
                <a:ea typeface="Calibri (MS)"/>
                <a:cs typeface="Calibri (MS)"/>
                <a:sym typeface="Calibri (MS)"/>
                <a:rtl/>
              </a:rPr>
              <a:t>מטורפים!</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a:extLst>
              <a:ext uri="{C183D7F6-B498-43B3-948B-1728B52AA6E4}">
                <adec:decorative xmlns:adec="http://schemas.microsoft.com/office/drawing/2017/decorative" val="1"/>
              </a:ext>
            </a:extLst>
          </p:cNvPr>
          <p:cNvGrpSpPr/>
          <p:nvPr/>
        </p:nvGrpSpPr>
        <p:grpSpPr>
          <a:xfrm>
            <a:off x="148710" y="3227128"/>
            <a:ext cx="9144000" cy="6946508"/>
            <a:chOff x="0" y="0"/>
            <a:chExt cx="12192000" cy="9262010"/>
          </a:xfrm>
        </p:grpSpPr>
        <p:sp>
          <p:nvSpPr>
            <p:cNvPr id="5" name="Freeform 5" descr="טבלת השוואת מחירי ירקות ביום שלישי לעומת שאר השבוע"/>
            <p:cNvSpPr/>
            <p:nvPr/>
          </p:nvSpPr>
          <p:spPr>
            <a:xfrm>
              <a:off x="0" y="0"/>
              <a:ext cx="12192000" cy="9261983"/>
            </a:xfrm>
            <a:custGeom>
              <a:avLst/>
              <a:gdLst/>
              <a:ahLst/>
              <a:cxnLst/>
              <a:rect l="l" t="t" r="r" b="b"/>
              <a:pathLst>
                <a:path w="12192000" h="9261983">
                  <a:moveTo>
                    <a:pt x="0" y="0"/>
                  </a:moveTo>
                  <a:lnTo>
                    <a:pt x="12192000" y="0"/>
                  </a:lnTo>
                  <a:lnTo>
                    <a:pt x="12192000" y="9261983"/>
                  </a:lnTo>
                  <a:lnTo>
                    <a:pt x="0" y="9261983"/>
                  </a:lnTo>
                  <a:lnTo>
                    <a:pt x="0" y="0"/>
                  </a:lnTo>
                  <a:close/>
                </a:path>
              </a:pathLst>
            </a:custGeom>
            <a:blipFill>
              <a:blip r:embed="rId3"/>
              <a:stretch>
                <a:fillRect l="-20704" t="-7217"/>
              </a:stretch>
            </a:blipFill>
          </p:spPr>
          <p:txBody>
            <a:bodyPr/>
            <a:lstStyle/>
            <a:p>
              <a:endParaRPr lang="he-IL"/>
            </a:p>
          </p:txBody>
        </p:sp>
      </p:grpSp>
      <p:sp>
        <p:nvSpPr>
          <p:cNvPr id="8" name="TextBox 4">
            <a:extLst>
              <a:ext uri="{FF2B5EF4-FFF2-40B4-BE49-F238E27FC236}">
                <a16:creationId xmlns:a16="http://schemas.microsoft.com/office/drawing/2014/main" id="{519215F6-C940-A19C-CAA7-937E20371C3A}"/>
              </a:ext>
            </a:extLst>
          </p:cNvPr>
          <p:cNvSpPr txBox="1"/>
          <p:nvPr/>
        </p:nvSpPr>
        <p:spPr>
          <a:xfrm>
            <a:off x="3939387" y="1167592"/>
            <a:ext cx="12075795" cy="1263744"/>
          </a:xfrm>
          <a:prstGeom prst="rect">
            <a:avLst/>
          </a:prstGeom>
        </p:spPr>
        <p:txBody>
          <a:bodyPr lIns="0" tIns="0" rIns="0" bIns="0" rtlCol="0" anchor="t">
            <a:spAutoFit/>
          </a:bodyPr>
          <a:lstStyle/>
          <a:p>
            <a:pPr algn="just" rtl="1">
              <a:lnSpc>
                <a:spcPts val="11519"/>
              </a:lnSpc>
            </a:pPr>
            <a:r>
              <a:rPr lang="he-IL" sz="4800" dirty="0">
                <a:solidFill>
                  <a:srgbClr val="000000"/>
                </a:solidFill>
                <a:latin typeface="Calibri (MS)"/>
                <a:ea typeface="Calibri (MS)"/>
                <a:cs typeface="Calibri (MS)"/>
                <a:sym typeface="Calibri (MS)"/>
                <a:rtl/>
              </a:rPr>
              <a:t>חשבתם פעם מדוע "יום שוק" חל לרוב ביום </a:t>
            </a: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שלישי</a:t>
            </a:r>
            <a:r>
              <a:rPr lang="ar-EG" sz="4800" dirty="0">
                <a:solidFill>
                  <a:srgbClr val="000000"/>
                </a:solidFill>
                <a:latin typeface="Calibri (MS)"/>
                <a:ea typeface="Calibri (MS)"/>
                <a:cs typeface="Calibri (MS)"/>
                <a:sym typeface="Calibri (MS)"/>
                <a:rtl/>
              </a:rPr>
              <a:t>?</a:t>
            </a:r>
          </a:p>
        </p:txBody>
      </p:sp>
      <p:sp>
        <p:nvSpPr>
          <p:cNvPr id="6" name="TextBox 6"/>
          <p:cNvSpPr txBox="1"/>
          <p:nvPr/>
        </p:nvSpPr>
        <p:spPr>
          <a:xfrm>
            <a:off x="9078472" y="2773350"/>
            <a:ext cx="8288928" cy="3703320"/>
          </a:xfrm>
          <a:prstGeom prst="rect">
            <a:avLst/>
          </a:prstGeom>
        </p:spPr>
        <p:txBody>
          <a:bodyPr lIns="0" tIns="0" rIns="0" bIns="0" rtlCol="0" anchor="t">
            <a:spAutoFit/>
          </a:bodyPr>
          <a:lstStyle/>
          <a:p>
            <a:pPr algn="just" rtl="1">
              <a:lnSpc>
                <a:spcPts val="9720"/>
              </a:lnSpc>
            </a:pPr>
            <a:r>
              <a:rPr lang="he-IL" sz="5400" b="1" dirty="0">
                <a:solidFill>
                  <a:srgbClr val="7030A0"/>
                </a:solidFill>
                <a:latin typeface="Arial" panose="020B0604020202020204" pitchFamily="34" charset="0"/>
                <a:ea typeface="Calibri (MS) Bold"/>
                <a:cs typeface="Arial" panose="020B0604020202020204" pitchFamily="34" charset="0"/>
                <a:sym typeface="Calibri (MS) Bold"/>
                <a:rtl/>
              </a:rPr>
              <a:t>מחקר המועצה לצרכנות:</a:t>
            </a:r>
          </a:p>
          <a:p>
            <a:pPr algn="just" rtl="1">
              <a:lnSpc>
                <a:spcPts val="9720"/>
              </a:lnSpc>
            </a:pPr>
            <a:r>
              <a:rPr lang="he-IL" sz="5400" b="1" dirty="0">
                <a:solidFill>
                  <a:srgbClr val="7030A0"/>
                </a:solidFill>
                <a:latin typeface="Arial" panose="020B0604020202020204" pitchFamily="34" charset="0"/>
                <a:ea typeface="Calibri (MS) Bold"/>
                <a:cs typeface="Arial" panose="020B0604020202020204" pitchFamily="34" charset="0"/>
                <a:sym typeface="Calibri (MS) Bold"/>
                <a:rtl/>
              </a:rPr>
              <a:t>סל </a:t>
            </a:r>
            <a:r>
              <a:rPr lang="en-US" sz="5400" b="1" dirty="0">
                <a:solidFill>
                  <a:srgbClr val="7030A0"/>
                </a:solidFill>
                <a:latin typeface="Arial" panose="020B0604020202020204" pitchFamily="34" charset="0"/>
                <a:ea typeface="Calibri (MS) Bold"/>
                <a:cs typeface="Arial" panose="020B0604020202020204" pitchFamily="34" charset="0"/>
                <a:sym typeface="Calibri (MS) Bold"/>
              </a:rPr>
              <a:t>65</a:t>
            </a:r>
            <a:r>
              <a:rPr lang="he-IL" sz="5400" b="1" dirty="0">
                <a:solidFill>
                  <a:srgbClr val="7030A0"/>
                </a:solidFill>
                <a:latin typeface="Arial" panose="020B0604020202020204" pitchFamily="34" charset="0"/>
                <a:ea typeface="Calibri (MS) Bold"/>
                <a:cs typeface="Arial" panose="020B0604020202020204" pitchFamily="34" charset="0"/>
                <a:sym typeface="Calibri (MS) Bold"/>
                <a:rtl/>
              </a:rPr>
              <a:t> ירקות ופירות </a:t>
            </a:r>
          </a:p>
          <a:p>
            <a:pPr algn="just" rtl="1">
              <a:lnSpc>
                <a:spcPts val="9720"/>
              </a:lnSpc>
            </a:pPr>
            <a:r>
              <a:rPr lang="he-IL" sz="5400" b="1" dirty="0">
                <a:solidFill>
                  <a:srgbClr val="7030A0"/>
                </a:solidFill>
                <a:latin typeface="Arial" panose="020B0604020202020204" pitchFamily="34" charset="0"/>
                <a:ea typeface="Calibri (MS) Bold"/>
                <a:cs typeface="Arial" panose="020B0604020202020204" pitchFamily="34" charset="0"/>
                <a:sym typeface="Calibri (MS) Bold"/>
                <a:rtl/>
              </a:rPr>
              <a:t>(יוני-יולי </a:t>
            </a:r>
            <a:r>
              <a:rPr lang="en-US" sz="5400" b="1" dirty="0">
                <a:solidFill>
                  <a:srgbClr val="7030A0"/>
                </a:solidFill>
                <a:latin typeface="Arial" panose="020B0604020202020204" pitchFamily="34" charset="0"/>
                <a:ea typeface="Calibri (MS) Bold"/>
                <a:cs typeface="Arial" panose="020B0604020202020204" pitchFamily="34" charset="0"/>
                <a:sym typeface="Calibri (MS) Bold"/>
              </a:rPr>
              <a:t>25</a:t>
            </a:r>
            <a:r>
              <a:rPr lang="ar-EG" sz="5400" b="1" dirty="0">
                <a:solidFill>
                  <a:srgbClr val="7030A0"/>
                </a:solidFill>
                <a:latin typeface="Arial" panose="020B0604020202020204" pitchFamily="34" charset="0"/>
                <a:ea typeface="Calibri (MS) Bold"/>
                <a:cs typeface="Arial" panose="020B0604020202020204" pitchFamily="34" charset="0"/>
                <a:sym typeface="Calibri (MS) Bold"/>
                <a:rtl/>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כותרת 1">
            <a:extLst>
              <a:ext uri="{FF2B5EF4-FFF2-40B4-BE49-F238E27FC236}">
                <a16:creationId xmlns:a16="http://schemas.microsoft.com/office/drawing/2014/main" id="{07E3241D-D71E-6D91-E51B-B057C0989E24}"/>
              </a:ext>
            </a:extLst>
          </p:cNvPr>
          <p:cNvSpPr txBox="1">
            <a:spLocks/>
          </p:cNvSpPr>
          <p:nvPr/>
        </p:nvSpPr>
        <p:spPr>
          <a:xfrm>
            <a:off x="2048881" y="792253"/>
            <a:ext cx="1414171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he-IL" sz="5400" b="1" dirty="0">
                <a:solidFill>
                  <a:srgbClr val="2C4B74"/>
                </a:solidFill>
                <a:latin typeface="Arial" panose="020B0604020202020204" pitchFamily="34" charset="0"/>
                <a:cs typeface="+mn-cs"/>
              </a:rPr>
              <a:t>האמת מאחורי המבצעים בסופר- שיטות המחרה</a:t>
            </a:r>
          </a:p>
        </p:txBody>
      </p:sp>
      <p:sp>
        <p:nvSpPr>
          <p:cNvPr id="8" name="TextBox 8"/>
          <p:cNvSpPr txBox="1"/>
          <p:nvPr/>
        </p:nvSpPr>
        <p:spPr>
          <a:xfrm>
            <a:off x="4114800" y="1493520"/>
            <a:ext cx="12075795" cy="1246175"/>
          </a:xfrm>
          <a:prstGeom prst="rect">
            <a:avLst/>
          </a:prstGeom>
        </p:spPr>
        <p:txBody>
          <a:bodyPr lIns="0" tIns="0" rIns="0" bIns="0" rtlCol="0" anchor="t">
            <a:spAutoFit/>
          </a:bodyPr>
          <a:lstStyle/>
          <a:p>
            <a:pPr algn="just" rtl="1">
              <a:lnSpc>
                <a:spcPts val="11519"/>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זהו את שיטות ההמחרה:</a:t>
            </a:r>
          </a:p>
        </p:txBody>
      </p:sp>
      <p:pic>
        <p:nvPicPr>
          <p:cNvPr id="14" name="תמונה 13" descr="1+1, 3 ב20 ש&quot;ח, מבצע ל24 שעות, הנחת קופון, קורנפלקס ב9.90.">
            <a:extLst>
              <a:ext uri="{FF2B5EF4-FFF2-40B4-BE49-F238E27FC236}">
                <a16:creationId xmlns:a16="http://schemas.microsoft.com/office/drawing/2014/main" id="{591E92BD-7D0E-913B-AD12-4B57453ECD59}"/>
              </a:ext>
            </a:extLst>
          </p:cNvPr>
          <p:cNvPicPr>
            <a:picLocks noChangeAspect="1"/>
          </p:cNvPicPr>
          <p:nvPr/>
        </p:nvPicPr>
        <p:blipFill>
          <a:blip r:embed="rId3"/>
          <a:stretch>
            <a:fillRect/>
          </a:stretch>
        </p:blipFill>
        <p:spPr>
          <a:xfrm>
            <a:off x="3124201" y="2857500"/>
            <a:ext cx="13185616" cy="722300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כותרת 1">
            <a:extLst>
              <a:ext uri="{FF2B5EF4-FFF2-40B4-BE49-F238E27FC236}">
                <a16:creationId xmlns:a16="http://schemas.microsoft.com/office/drawing/2014/main" id="{65778379-2501-DEB0-EC7D-EF40BD4D8862}"/>
              </a:ext>
            </a:extLst>
          </p:cNvPr>
          <p:cNvSpPr txBox="1">
            <a:spLocks/>
          </p:cNvSpPr>
          <p:nvPr/>
        </p:nvSpPr>
        <p:spPr>
          <a:xfrm>
            <a:off x="2048881" y="792253"/>
            <a:ext cx="1414171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he-IL" sz="6400" b="1" dirty="0">
                <a:solidFill>
                  <a:srgbClr val="2C4B74"/>
                </a:solidFill>
                <a:latin typeface="Arial" panose="020B0604020202020204" pitchFamily="34" charset="0"/>
                <a:cs typeface="+mn-cs"/>
              </a:rPr>
              <a:t>מדוע השור כועס ומה הקשר לאדום?</a:t>
            </a:r>
          </a:p>
        </p:txBody>
      </p:sp>
      <p:pic>
        <p:nvPicPr>
          <p:cNvPr id="10" name="תמונה 9" descr="שור רץ לעבר אדם המחזיק בבד אדום.">
            <a:extLst>
              <a:ext uri="{FF2B5EF4-FFF2-40B4-BE49-F238E27FC236}">
                <a16:creationId xmlns:a16="http://schemas.microsoft.com/office/drawing/2014/main" id="{492D5D8B-9913-3873-D209-DB8A80FBA2FB}"/>
              </a:ext>
            </a:extLst>
          </p:cNvPr>
          <p:cNvPicPr>
            <a:picLocks noChangeAspect="1"/>
          </p:cNvPicPr>
          <p:nvPr/>
        </p:nvPicPr>
        <p:blipFill>
          <a:blip r:embed="rId3"/>
          <a:stretch>
            <a:fillRect/>
          </a:stretch>
        </p:blipFill>
        <p:spPr>
          <a:xfrm>
            <a:off x="8640736" y="3103085"/>
            <a:ext cx="8885264" cy="4850452"/>
          </a:xfrm>
          <a:prstGeom prst="rect">
            <a:avLst/>
          </a:prstGeom>
        </p:spPr>
      </p:pic>
      <p:pic>
        <p:nvPicPr>
          <p:cNvPr id="13" name="תמונה 12" descr="מודעת SALE צבועה באדום">
            <a:extLst>
              <a:ext uri="{FF2B5EF4-FFF2-40B4-BE49-F238E27FC236}">
                <a16:creationId xmlns:a16="http://schemas.microsoft.com/office/drawing/2014/main" id="{8403E3C8-5386-7CD8-4EFD-9876B77CD5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6712" y="5428097"/>
            <a:ext cx="7486749" cy="3933039"/>
          </a:xfrm>
          <a:prstGeom prst="rect">
            <a:avLst/>
          </a:prstGeom>
        </p:spPr>
      </p:pic>
      <p:pic>
        <p:nvPicPr>
          <p:cNvPr id="15" name="Picture 4" descr="OUTLET בצבע אדום">
            <a:extLst>
              <a:ext uri="{FF2B5EF4-FFF2-40B4-BE49-F238E27FC236}">
                <a16:creationId xmlns:a16="http://schemas.microsoft.com/office/drawing/2014/main" id="{9A32DF1E-A099-C319-B63E-F39F603B78D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0086" b="28182"/>
          <a:stretch>
            <a:fillRect/>
          </a:stretch>
        </p:blipFill>
        <p:spPr bwMode="auto">
          <a:xfrm>
            <a:off x="1676400" y="3238500"/>
            <a:ext cx="6386368" cy="13878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A3C0F-683E-5EC2-B33C-43636B68E93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6C8626C-CFE4-FB0A-3442-64EC24325564}"/>
              </a:ex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he-IL"/>
          </a:p>
        </p:txBody>
      </p:sp>
      <p:grpSp>
        <p:nvGrpSpPr>
          <p:cNvPr id="10" name="קבוצה 9">
            <a:extLst>
              <a:ext uri="{FF2B5EF4-FFF2-40B4-BE49-F238E27FC236}">
                <a16:creationId xmlns:a16="http://schemas.microsoft.com/office/drawing/2014/main" id="{573BD271-185F-DC22-0A84-57E0265C0AD5}"/>
              </a:ext>
              <a:ext uri="{C183D7F6-B498-43B3-948B-1728B52AA6E4}">
                <adec:decorative xmlns:adec="http://schemas.microsoft.com/office/drawing/2017/decorative" val="1"/>
              </a:ext>
            </a:extLst>
          </p:cNvPr>
          <p:cNvGrpSpPr/>
          <p:nvPr/>
        </p:nvGrpSpPr>
        <p:grpSpPr>
          <a:xfrm>
            <a:off x="1164861" y="695994"/>
            <a:ext cx="9860293" cy="9591006"/>
            <a:chOff x="1164861" y="695994"/>
            <a:chExt cx="9860293" cy="9591006"/>
          </a:xfrm>
        </p:grpSpPr>
        <p:sp>
          <p:nvSpPr>
            <p:cNvPr id="3" name="Freeform 3">
              <a:extLst>
                <a:ext uri="{FF2B5EF4-FFF2-40B4-BE49-F238E27FC236}">
                  <a16:creationId xmlns:a16="http://schemas.microsoft.com/office/drawing/2014/main" id="{D59DB412-CDAD-1019-FB2E-9FF40BB3CE47}"/>
                </a:ext>
                <a:ext uri="{C183D7F6-B498-43B3-948B-1728B52AA6E4}">
                  <adec:decorative xmlns:adec="http://schemas.microsoft.com/office/drawing/2017/decorative" val="1"/>
                </a:ext>
              </a:extLst>
            </p:cNvPr>
            <p:cNvSpPr/>
            <p:nvPr/>
          </p:nvSpPr>
          <p:spPr>
            <a:xfrm>
              <a:off x="1164861" y="3847276"/>
              <a:ext cx="5884298" cy="6439724"/>
            </a:xfrm>
            <a:custGeom>
              <a:avLst/>
              <a:gdLst/>
              <a:ahLst/>
              <a:cxnLst/>
              <a:rect l="l" t="t" r="r" b="b"/>
              <a:pathLst>
                <a:path w="5884298" h="6439724">
                  <a:moveTo>
                    <a:pt x="0" y="0"/>
                  </a:moveTo>
                  <a:lnTo>
                    <a:pt x="5884298" y="0"/>
                  </a:lnTo>
                  <a:lnTo>
                    <a:pt x="5884298" y="6439724"/>
                  </a:lnTo>
                  <a:lnTo>
                    <a:pt x="0" y="6439724"/>
                  </a:lnTo>
                  <a:lnTo>
                    <a:pt x="0" y="0"/>
                  </a:lnTo>
                  <a:close/>
                </a:path>
              </a:pathLst>
            </a:custGeom>
            <a:blipFill>
              <a:blip r:embed="rId4"/>
              <a:stretch>
                <a:fillRect/>
              </a:stretch>
            </a:blipFill>
            <a:ln cap="sq">
              <a:noFill/>
              <a:prstDash val="solid"/>
              <a:miter/>
            </a:ln>
          </p:spPr>
          <p:txBody>
            <a:bodyPr/>
            <a:lstStyle/>
            <a:p>
              <a:endParaRPr lang="he-IL"/>
            </a:p>
          </p:txBody>
        </p:sp>
        <p:sp>
          <p:nvSpPr>
            <p:cNvPr id="4" name="Freeform 4">
              <a:extLst>
                <a:ext uri="{FF2B5EF4-FFF2-40B4-BE49-F238E27FC236}">
                  <a16:creationId xmlns:a16="http://schemas.microsoft.com/office/drawing/2014/main" id="{9C2EA6ED-F00D-732C-51B9-6CD801A9C5F7}"/>
                </a:ext>
                <a:ext uri="{C183D7F6-B498-43B3-948B-1728B52AA6E4}">
                  <adec:decorative xmlns:adec="http://schemas.microsoft.com/office/drawing/2017/decorative" val="1"/>
                </a:ext>
              </a:extLst>
            </p:cNvPr>
            <p:cNvSpPr/>
            <p:nvPr/>
          </p:nvSpPr>
          <p:spPr>
            <a:xfrm rot="4932247">
              <a:off x="7352695" y="4693895"/>
              <a:ext cx="3230118" cy="4114800"/>
            </a:xfrm>
            <a:custGeom>
              <a:avLst/>
              <a:gdLst/>
              <a:ahLst/>
              <a:cxnLst/>
              <a:rect l="l" t="t" r="r" b="b"/>
              <a:pathLst>
                <a:path w="3230118" h="4114800">
                  <a:moveTo>
                    <a:pt x="0" y="0"/>
                  </a:moveTo>
                  <a:lnTo>
                    <a:pt x="3230118" y="0"/>
                  </a:lnTo>
                  <a:lnTo>
                    <a:pt x="3230118"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a:p>
          </p:txBody>
        </p:sp>
        <p:sp>
          <p:nvSpPr>
            <p:cNvPr id="5" name="Freeform 5">
              <a:extLst>
                <a:ext uri="{FF2B5EF4-FFF2-40B4-BE49-F238E27FC236}">
                  <a16:creationId xmlns:a16="http://schemas.microsoft.com/office/drawing/2014/main" id="{62C0D1FD-912D-A0D5-E389-9DF589203213}"/>
                </a:ext>
                <a:ext uri="{C183D7F6-B498-43B3-948B-1728B52AA6E4}">
                  <adec:decorative xmlns:adec="http://schemas.microsoft.com/office/drawing/2017/decorative" val="1"/>
                </a:ext>
              </a:extLst>
            </p:cNvPr>
            <p:cNvSpPr/>
            <p:nvPr/>
          </p:nvSpPr>
          <p:spPr>
            <a:xfrm rot="4932247">
              <a:off x="7352695" y="2626684"/>
              <a:ext cx="3230118" cy="4114800"/>
            </a:xfrm>
            <a:custGeom>
              <a:avLst/>
              <a:gdLst/>
              <a:ahLst/>
              <a:cxnLst/>
              <a:rect l="l" t="t" r="r" b="b"/>
              <a:pathLst>
                <a:path w="3230118" h="4114800">
                  <a:moveTo>
                    <a:pt x="0" y="0"/>
                  </a:moveTo>
                  <a:lnTo>
                    <a:pt x="3230118" y="0"/>
                  </a:lnTo>
                  <a:lnTo>
                    <a:pt x="3230118"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a:p>
          </p:txBody>
        </p:sp>
        <p:sp>
          <p:nvSpPr>
            <p:cNvPr id="6" name="Freeform 6">
              <a:extLst>
                <a:ext uri="{FF2B5EF4-FFF2-40B4-BE49-F238E27FC236}">
                  <a16:creationId xmlns:a16="http://schemas.microsoft.com/office/drawing/2014/main" id="{A617AB02-183D-AFCD-2F76-3AF9C3652ED3}"/>
                </a:ext>
                <a:ext uri="{C183D7F6-B498-43B3-948B-1728B52AA6E4}">
                  <adec:decorative xmlns:adec="http://schemas.microsoft.com/office/drawing/2017/decorative" val="1"/>
                </a:ext>
              </a:extLst>
            </p:cNvPr>
            <p:cNvSpPr/>
            <p:nvPr/>
          </p:nvSpPr>
          <p:spPr>
            <a:xfrm>
              <a:off x="3819041" y="695994"/>
              <a:ext cx="3230118" cy="4114800"/>
            </a:xfrm>
            <a:custGeom>
              <a:avLst/>
              <a:gdLst/>
              <a:ahLst/>
              <a:cxnLst/>
              <a:rect l="l" t="t" r="r" b="b"/>
              <a:pathLst>
                <a:path w="3230118" h="4114800">
                  <a:moveTo>
                    <a:pt x="0" y="0"/>
                  </a:moveTo>
                  <a:lnTo>
                    <a:pt x="3230118" y="0"/>
                  </a:lnTo>
                  <a:lnTo>
                    <a:pt x="3230118"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a:p>
          </p:txBody>
        </p:sp>
      </p:grpSp>
      <p:sp>
        <p:nvSpPr>
          <p:cNvPr id="11" name="כותרת 1">
            <a:extLst>
              <a:ext uri="{FF2B5EF4-FFF2-40B4-BE49-F238E27FC236}">
                <a16:creationId xmlns:a16="http://schemas.microsoft.com/office/drawing/2014/main" id="{D006E7F9-CB9B-E7CE-F2C7-30241950CE0E}"/>
              </a:ext>
            </a:extLst>
          </p:cNvPr>
          <p:cNvSpPr txBox="1">
            <a:spLocks/>
          </p:cNvSpPr>
          <p:nvPr/>
        </p:nvSpPr>
        <p:spPr>
          <a:xfrm>
            <a:off x="2048881" y="792253"/>
            <a:ext cx="1414171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he-IL" sz="5400" b="1" dirty="0">
                <a:solidFill>
                  <a:srgbClr val="2C4B74"/>
                </a:solidFill>
                <a:latin typeface="Arial" panose="020B0604020202020204" pitchFamily="34" charset="0"/>
                <a:cs typeface="+mn-cs"/>
              </a:rPr>
              <a:t>המאפיה בסופר</a:t>
            </a:r>
          </a:p>
        </p:txBody>
      </p:sp>
      <p:sp>
        <p:nvSpPr>
          <p:cNvPr id="7" name="TextBox 7">
            <a:extLst>
              <a:ext uri="{FF2B5EF4-FFF2-40B4-BE49-F238E27FC236}">
                <a16:creationId xmlns:a16="http://schemas.microsoft.com/office/drawing/2014/main" id="{6C51EAC0-6F28-9D2A-5190-B411A2D153B7}"/>
              </a:ext>
            </a:extLst>
          </p:cNvPr>
          <p:cNvSpPr txBox="1"/>
          <p:nvPr/>
        </p:nvSpPr>
        <p:spPr>
          <a:xfrm>
            <a:off x="5163502" y="1582085"/>
            <a:ext cx="12075795" cy="1363980"/>
          </a:xfrm>
          <a:prstGeom prst="rect">
            <a:avLst/>
          </a:prstGeom>
        </p:spPr>
        <p:txBody>
          <a:bodyPr lIns="0" tIns="0" rIns="0" bIns="0" rtlCol="0" anchor="t">
            <a:spAutoFit/>
          </a:bodyPr>
          <a:lstStyle/>
          <a:p>
            <a:pPr algn="just" rtl="1">
              <a:lnSpc>
                <a:spcPts val="11519"/>
              </a:lnSpc>
            </a:pPr>
            <a:r>
              <a:rPr lang="he-IL" sz="4800" dirty="0">
                <a:solidFill>
                  <a:srgbClr val="000000"/>
                </a:solidFill>
                <a:latin typeface="Calibri (MS)"/>
                <a:ea typeface="Calibri (MS)"/>
                <a:cs typeface="Calibri (MS)"/>
                <a:sym typeface="Calibri (MS)"/>
                <a:rtl/>
              </a:rPr>
              <a:t>חשבתם פעם מדוע אופים את המאפים בסופר?</a:t>
            </a:r>
          </a:p>
        </p:txBody>
      </p:sp>
    </p:spTree>
    <p:extLst>
      <p:ext uri="{BB962C8B-B14F-4D97-AF65-F5344CB8AC3E}">
        <p14:creationId xmlns:p14="http://schemas.microsoft.com/office/powerpoint/2010/main" val="40662329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9874374" y="3110089"/>
            <a:ext cx="6487911" cy="7010513"/>
          </a:xfrm>
          <a:custGeom>
            <a:avLst/>
            <a:gdLst/>
            <a:ahLst/>
            <a:cxnLst/>
            <a:rect l="l" t="t" r="r" b="b"/>
            <a:pathLst>
              <a:path w="6487911" h="7010513">
                <a:moveTo>
                  <a:pt x="0" y="0"/>
                </a:moveTo>
                <a:lnTo>
                  <a:pt x="6487911" y="0"/>
                </a:lnTo>
                <a:lnTo>
                  <a:pt x="6487911" y="7010514"/>
                </a:lnTo>
                <a:lnTo>
                  <a:pt x="0" y="7010514"/>
                </a:lnTo>
                <a:lnTo>
                  <a:pt x="0" y="0"/>
                </a:lnTo>
                <a:close/>
              </a:path>
            </a:pathLst>
          </a:custGeom>
          <a:blipFill>
            <a:blip r:embed="rId3"/>
            <a:stretch>
              <a:fillRect/>
            </a:stretch>
          </a:blipFill>
        </p:spPr>
        <p:txBody>
          <a:bodyPr/>
          <a:lstStyle/>
          <a:p>
            <a:endParaRPr lang="he-IL"/>
          </a:p>
        </p:txBody>
      </p:sp>
      <p:sp>
        <p:nvSpPr>
          <p:cNvPr id="9" name="כותרת 1">
            <a:extLst>
              <a:ext uri="{FF2B5EF4-FFF2-40B4-BE49-F238E27FC236}">
                <a16:creationId xmlns:a16="http://schemas.microsoft.com/office/drawing/2014/main" id="{1BD1AD6B-5337-E43D-6CD8-E1E6B6FF26F6}"/>
              </a:ext>
            </a:extLst>
          </p:cNvPr>
          <p:cNvSpPr txBox="1">
            <a:spLocks/>
          </p:cNvSpPr>
          <p:nvPr/>
        </p:nvSpPr>
        <p:spPr>
          <a:xfrm>
            <a:off x="2048881" y="792253"/>
            <a:ext cx="1414171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he-IL" sz="5400" b="1" dirty="0">
                <a:solidFill>
                  <a:srgbClr val="2C4B74"/>
                </a:solidFill>
                <a:latin typeface="Arial" panose="020B0604020202020204" pitchFamily="34" charset="0"/>
                <a:cs typeface="+mn-cs"/>
              </a:rPr>
              <a:t>טעימות בסופר</a:t>
            </a:r>
          </a:p>
        </p:txBody>
      </p:sp>
      <p:sp>
        <p:nvSpPr>
          <p:cNvPr id="4" name="TextBox 4"/>
          <p:cNvSpPr txBox="1"/>
          <p:nvPr/>
        </p:nvSpPr>
        <p:spPr>
          <a:xfrm>
            <a:off x="5181600" y="1631753"/>
            <a:ext cx="12075795" cy="1363980"/>
          </a:xfrm>
          <a:prstGeom prst="rect">
            <a:avLst/>
          </a:prstGeom>
        </p:spPr>
        <p:txBody>
          <a:bodyPr lIns="0" tIns="0" rIns="0" bIns="0" rtlCol="0" anchor="t">
            <a:spAutoFit/>
          </a:bodyPr>
          <a:lstStyle/>
          <a:p>
            <a:pPr algn="just" rtl="1">
              <a:lnSpc>
                <a:spcPts val="11519"/>
              </a:lnSpc>
            </a:pPr>
            <a:r>
              <a:rPr lang="he-IL" sz="4800" dirty="0">
                <a:solidFill>
                  <a:srgbClr val="000000"/>
                </a:solidFill>
                <a:latin typeface="Calibri (MS)"/>
                <a:ea typeface="Calibri (MS)"/>
                <a:cs typeface="Calibri (MS)"/>
                <a:sym typeface="Calibri (MS)"/>
                <a:rtl/>
              </a:rPr>
              <a:t>חשבתם פעם מדוע בסופר “מפנקים” אותנו בטעימות?</a:t>
            </a:r>
          </a:p>
        </p:txBody>
      </p:sp>
      <p:sp>
        <p:nvSpPr>
          <p:cNvPr id="6" name="Freeform 6">
            <a:extLst>
              <a:ext uri="{C183D7F6-B498-43B3-948B-1728B52AA6E4}">
                <adec:decorative xmlns:adec="http://schemas.microsoft.com/office/drawing/2017/decorative" val="1"/>
              </a:ext>
            </a:extLst>
          </p:cNvPr>
          <p:cNvSpPr/>
          <p:nvPr/>
        </p:nvSpPr>
        <p:spPr>
          <a:xfrm rot="20362647">
            <a:off x="670726" y="4656369"/>
            <a:ext cx="8421737" cy="1821200"/>
          </a:xfrm>
          <a:custGeom>
            <a:avLst/>
            <a:gdLst/>
            <a:ahLst/>
            <a:cxnLst/>
            <a:rect l="l" t="t" r="r" b="b"/>
            <a:pathLst>
              <a:path w="11228983" h="2428267">
                <a:moveTo>
                  <a:pt x="0" y="0"/>
                </a:moveTo>
                <a:lnTo>
                  <a:pt x="11228982" y="0"/>
                </a:lnTo>
                <a:lnTo>
                  <a:pt x="11228982" y="2428268"/>
                </a:lnTo>
                <a:lnTo>
                  <a:pt x="0" y="2428268"/>
                </a:lnTo>
                <a:lnTo>
                  <a:pt x="0" y="0"/>
                </a:lnTo>
                <a:close/>
              </a:path>
            </a:pathLst>
          </a:custGeom>
          <a:blipFill>
            <a:blip r:embed="rId4"/>
            <a:stretch>
              <a:fillRect/>
            </a:stretch>
          </a:blipFill>
        </p:spPr>
        <p:txBody>
          <a:bodyPr/>
          <a:lstStyle/>
          <a:p>
            <a:endParaRPr lang="he-IL"/>
          </a:p>
        </p:txBody>
      </p:sp>
      <p:sp>
        <p:nvSpPr>
          <p:cNvPr id="7" name="TextBox 7"/>
          <p:cNvSpPr txBox="1"/>
          <p:nvPr/>
        </p:nvSpPr>
        <p:spPr>
          <a:xfrm rot="20053734">
            <a:off x="-261793" y="4110780"/>
            <a:ext cx="9107486" cy="2113656"/>
          </a:xfrm>
          <a:prstGeom prst="rect">
            <a:avLst/>
          </a:prstGeom>
        </p:spPr>
        <p:txBody>
          <a:bodyPr lIns="0" tIns="0" rIns="0" bIns="0" rtlCol="0" anchor="t">
            <a:spAutoFit/>
          </a:bodyPr>
          <a:lstStyle/>
          <a:p>
            <a:pPr algn="just" rtl="1">
              <a:lnSpc>
                <a:spcPts val="18837"/>
              </a:lnSpc>
            </a:pPr>
            <a:r>
              <a:rPr lang="he-IL" sz="10465" dirty="0">
                <a:solidFill>
                  <a:srgbClr val="C00000"/>
                </a:solidFill>
                <a:latin typeface="Arial" panose="020B0604020202020204" pitchFamily="34" charset="0"/>
                <a:ea typeface="Rubik"/>
                <a:cs typeface="Arial" panose="020B0604020202020204" pitchFamily="34" charset="0"/>
                <a:sym typeface="Rubik"/>
                <a:rtl/>
              </a:rPr>
              <a:t>אפקט ההדדיות!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כותרת 1">
            <a:extLst>
              <a:ext uri="{FF2B5EF4-FFF2-40B4-BE49-F238E27FC236}">
                <a16:creationId xmlns:a16="http://schemas.microsoft.com/office/drawing/2014/main" id="{16985A80-776C-5531-FAD0-5B2C507C4E23}"/>
              </a:ext>
            </a:extLst>
          </p:cNvPr>
          <p:cNvSpPr txBox="1">
            <a:spLocks/>
          </p:cNvSpPr>
          <p:nvPr/>
        </p:nvSpPr>
        <p:spPr>
          <a:xfrm>
            <a:off x="2048881" y="792253"/>
            <a:ext cx="1414171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he-IL" sz="5400" b="1" dirty="0">
                <a:solidFill>
                  <a:srgbClr val="2C4B74"/>
                </a:solidFill>
                <a:latin typeface="Arial" panose="020B0604020202020204" pitchFamily="34" charset="0"/>
                <a:cs typeface="+mn-cs"/>
              </a:rPr>
              <a:t>תחושת המרחב בסופר</a:t>
            </a:r>
          </a:p>
        </p:txBody>
      </p:sp>
      <p:sp>
        <p:nvSpPr>
          <p:cNvPr id="11" name="TextBox 11"/>
          <p:cNvSpPr txBox="1"/>
          <p:nvPr/>
        </p:nvSpPr>
        <p:spPr>
          <a:xfrm>
            <a:off x="5562600" y="1658792"/>
            <a:ext cx="11696700" cy="2848857"/>
          </a:xfrm>
          <a:prstGeom prst="rect">
            <a:avLst/>
          </a:prstGeom>
        </p:spPr>
        <p:txBody>
          <a:bodyPr wrap="square" lIns="0" tIns="0" rIns="0" bIns="0" rtlCol="0" anchor="t">
            <a:spAutoFit/>
          </a:bodyPr>
          <a:lstStyle/>
          <a:p>
            <a:pPr algn="just" rtl="1">
              <a:lnSpc>
                <a:spcPts val="12000"/>
              </a:lnSpc>
            </a:pPr>
            <a:r>
              <a:rPr lang="he-IL" sz="4800" b="1" dirty="0">
                <a:solidFill>
                  <a:srgbClr val="000000"/>
                </a:solidFill>
                <a:latin typeface="Arial" panose="020B0604020202020204" pitchFamily="34" charset="0"/>
                <a:ea typeface="Calibri (MS) Bold"/>
                <a:cs typeface="Arial" panose="020B0604020202020204" pitchFamily="34" charset="0"/>
                <a:sym typeface="Calibri (MS) Bold"/>
                <a:rtl/>
              </a:rPr>
              <a:t>הסופרים מוכרים לנו מרחב סטרילי!</a:t>
            </a:r>
          </a:p>
          <a:p>
            <a:pPr algn="just" rtl="1">
              <a:lnSpc>
                <a:spcPts val="12000"/>
              </a:lnSpc>
            </a:pPr>
            <a:r>
              <a:rPr lang="he-IL" sz="4800" dirty="0">
                <a:solidFill>
                  <a:srgbClr val="000000"/>
                </a:solidFill>
                <a:latin typeface="Arial" panose="020B0604020202020204" pitchFamily="34" charset="0"/>
                <a:ea typeface="Calibri (MS)"/>
                <a:cs typeface="Arial" panose="020B0604020202020204" pitchFamily="34" charset="0"/>
                <a:sym typeface="Calibri (MS)"/>
                <a:rtl/>
              </a:rPr>
              <a:t>נעים, נוח, טבעי ומנוטרל מהבלגן והרעש שבחוץ. </a:t>
            </a:r>
          </a:p>
        </p:txBody>
      </p:sp>
      <p:grpSp>
        <p:nvGrpSpPr>
          <p:cNvPr id="3" name="Group 3" descr="בלי קבצנים, בלי שעונים, בלי בעלי חיים">
            <a:extLst>
              <a:ext uri="{C183D7F6-B498-43B3-948B-1728B52AA6E4}">
                <adec:decorative xmlns:adec="http://schemas.microsoft.com/office/drawing/2017/decorative" val="0"/>
              </a:ext>
            </a:extLst>
          </p:cNvPr>
          <p:cNvGrpSpPr/>
          <p:nvPr/>
        </p:nvGrpSpPr>
        <p:grpSpPr>
          <a:xfrm>
            <a:off x="755864" y="4573900"/>
            <a:ext cx="16922792" cy="5505814"/>
            <a:chOff x="0" y="0"/>
            <a:chExt cx="22563723" cy="7341085"/>
          </a:xfrm>
        </p:grpSpPr>
        <p:sp>
          <p:nvSpPr>
            <p:cNvPr id="4" name="Freeform 4"/>
            <p:cNvSpPr/>
            <p:nvPr/>
          </p:nvSpPr>
          <p:spPr>
            <a:xfrm>
              <a:off x="15709628" y="606938"/>
              <a:ext cx="6854094" cy="6734147"/>
            </a:xfrm>
            <a:custGeom>
              <a:avLst/>
              <a:gdLst/>
              <a:ahLst/>
              <a:cxnLst/>
              <a:rect l="l" t="t" r="r" b="b"/>
              <a:pathLst>
                <a:path w="6854094" h="6734147">
                  <a:moveTo>
                    <a:pt x="0" y="0"/>
                  </a:moveTo>
                  <a:lnTo>
                    <a:pt x="6854095" y="0"/>
                  </a:lnTo>
                  <a:lnTo>
                    <a:pt x="6854095" y="6734147"/>
                  </a:lnTo>
                  <a:lnTo>
                    <a:pt x="0" y="6734147"/>
                  </a:lnTo>
                  <a:lnTo>
                    <a:pt x="0" y="0"/>
                  </a:lnTo>
                  <a:close/>
                </a:path>
              </a:pathLst>
            </a:custGeom>
            <a:blipFill>
              <a:blip r:embed="rId3"/>
              <a:stretch>
                <a:fillRect/>
              </a:stretch>
            </a:blipFill>
          </p:spPr>
          <p:txBody>
            <a:bodyPr/>
            <a:lstStyle/>
            <a:p>
              <a:endParaRPr lang="he-IL"/>
            </a:p>
          </p:txBody>
        </p:sp>
        <p:sp>
          <p:nvSpPr>
            <p:cNvPr id="5" name="Freeform 5"/>
            <p:cNvSpPr/>
            <p:nvPr/>
          </p:nvSpPr>
          <p:spPr>
            <a:xfrm>
              <a:off x="8593947" y="1578304"/>
              <a:ext cx="5486400" cy="5486400"/>
            </a:xfrm>
            <a:custGeom>
              <a:avLst/>
              <a:gdLst/>
              <a:ahLst/>
              <a:cxnLst/>
              <a:rect l="l" t="t" r="r" b="b"/>
              <a:pathLst>
                <a:path w="5486400" h="5486400">
                  <a:moveTo>
                    <a:pt x="0" y="0"/>
                  </a:moveTo>
                  <a:lnTo>
                    <a:pt x="5486400" y="0"/>
                  </a:lnTo>
                  <a:lnTo>
                    <a:pt x="5486400" y="5486400"/>
                  </a:lnTo>
                  <a:lnTo>
                    <a:pt x="0" y="5486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a:p>
          </p:txBody>
        </p:sp>
        <p:sp>
          <p:nvSpPr>
            <p:cNvPr id="6" name="Freeform 6"/>
            <p:cNvSpPr/>
            <p:nvPr/>
          </p:nvSpPr>
          <p:spPr>
            <a:xfrm>
              <a:off x="0" y="0"/>
              <a:ext cx="5766565" cy="7064704"/>
            </a:xfrm>
            <a:custGeom>
              <a:avLst/>
              <a:gdLst/>
              <a:ahLst/>
              <a:cxnLst/>
              <a:rect l="l" t="t" r="r" b="b"/>
              <a:pathLst>
                <a:path w="5766565" h="7064704">
                  <a:moveTo>
                    <a:pt x="0" y="0"/>
                  </a:moveTo>
                  <a:lnTo>
                    <a:pt x="5766565" y="0"/>
                  </a:lnTo>
                  <a:lnTo>
                    <a:pt x="5766565" y="7064704"/>
                  </a:lnTo>
                  <a:lnTo>
                    <a:pt x="0" y="7064704"/>
                  </a:lnTo>
                  <a:lnTo>
                    <a:pt x="0" y="0"/>
                  </a:lnTo>
                  <a:close/>
                </a:path>
              </a:pathLst>
            </a:custGeom>
            <a:blipFill>
              <a:blip r:embed="rId5"/>
              <a:stretch>
                <a:fillRect/>
              </a:stretch>
            </a:blipFill>
          </p:spPr>
          <p:txBody>
            <a:bodyPr/>
            <a:lstStyle/>
            <a:p>
              <a:endParaRPr lang="he-IL"/>
            </a:p>
          </p:txBody>
        </p:sp>
        <p:sp>
          <p:nvSpPr>
            <p:cNvPr id="7" name="Freeform 7"/>
            <p:cNvSpPr/>
            <p:nvPr/>
          </p:nvSpPr>
          <p:spPr>
            <a:xfrm>
              <a:off x="15709628" y="1230812"/>
              <a:ext cx="6053959" cy="5486400"/>
            </a:xfrm>
            <a:custGeom>
              <a:avLst/>
              <a:gdLst/>
              <a:ahLst/>
              <a:cxnLst/>
              <a:rect l="l" t="t" r="r" b="b"/>
              <a:pathLst>
                <a:path w="6053959" h="5486400">
                  <a:moveTo>
                    <a:pt x="0" y="0"/>
                  </a:moveTo>
                  <a:lnTo>
                    <a:pt x="6053959" y="0"/>
                  </a:lnTo>
                  <a:lnTo>
                    <a:pt x="6053959" y="5486400"/>
                  </a:lnTo>
                  <a:lnTo>
                    <a:pt x="0" y="54864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he-IL"/>
            </a:p>
          </p:txBody>
        </p:sp>
        <p:sp>
          <p:nvSpPr>
            <p:cNvPr id="8" name="Freeform 8"/>
            <p:cNvSpPr/>
            <p:nvPr/>
          </p:nvSpPr>
          <p:spPr>
            <a:xfrm>
              <a:off x="8870451" y="1854685"/>
              <a:ext cx="6053959" cy="5486400"/>
            </a:xfrm>
            <a:custGeom>
              <a:avLst/>
              <a:gdLst/>
              <a:ahLst/>
              <a:cxnLst/>
              <a:rect l="l" t="t" r="r" b="b"/>
              <a:pathLst>
                <a:path w="6053959" h="5486400">
                  <a:moveTo>
                    <a:pt x="0" y="0"/>
                  </a:moveTo>
                  <a:lnTo>
                    <a:pt x="6053959" y="0"/>
                  </a:lnTo>
                  <a:lnTo>
                    <a:pt x="6053959" y="5486400"/>
                  </a:lnTo>
                  <a:lnTo>
                    <a:pt x="0" y="54864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he-IL"/>
            </a:p>
          </p:txBody>
        </p:sp>
        <p:sp>
          <p:nvSpPr>
            <p:cNvPr id="9" name="Freeform 9"/>
            <p:cNvSpPr/>
            <p:nvPr/>
          </p:nvSpPr>
          <p:spPr>
            <a:xfrm>
              <a:off x="1790279" y="1578304"/>
              <a:ext cx="6053959" cy="5486400"/>
            </a:xfrm>
            <a:custGeom>
              <a:avLst/>
              <a:gdLst/>
              <a:ahLst/>
              <a:cxnLst/>
              <a:rect l="l" t="t" r="r" b="b"/>
              <a:pathLst>
                <a:path w="6053959" h="5486400">
                  <a:moveTo>
                    <a:pt x="0" y="0"/>
                  </a:moveTo>
                  <a:lnTo>
                    <a:pt x="6053959" y="0"/>
                  </a:lnTo>
                  <a:lnTo>
                    <a:pt x="6053959" y="5486400"/>
                  </a:lnTo>
                  <a:lnTo>
                    <a:pt x="0" y="54864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he-IL"/>
            </a:p>
          </p:txBody>
        </p:sp>
      </p:grpSp>
      <p:sp>
        <p:nvSpPr>
          <p:cNvPr id="10" name="Freeform 10" descr="מנגינה"/>
          <p:cNvSpPr/>
          <p:nvPr/>
        </p:nvSpPr>
        <p:spPr>
          <a:xfrm>
            <a:off x="2940575" y="735405"/>
            <a:ext cx="5244050" cy="3297196"/>
          </a:xfrm>
          <a:custGeom>
            <a:avLst/>
            <a:gdLst/>
            <a:ahLst/>
            <a:cxnLst/>
            <a:rect l="l" t="t" r="r" b="b"/>
            <a:pathLst>
              <a:path w="5244050" h="3297196">
                <a:moveTo>
                  <a:pt x="0" y="0"/>
                </a:moveTo>
                <a:lnTo>
                  <a:pt x="5244050" y="0"/>
                </a:lnTo>
                <a:lnTo>
                  <a:pt x="5244050" y="3297196"/>
                </a:lnTo>
                <a:lnTo>
                  <a:pt x="0" y="3297196"/>
                </a:lnTo>
                <a:lnTo>
                  <a:pt x="0" y="0"/>
                </a:lnTo>
                <a:close/>
              </a:path>
            </a:pathLst>
          </a:custGeom>
          <a:blipFill>
            <a:blip r:embed="rId7"/>
            <a:stretch>
              <a:fillRect/>
            </a:stretch>
          </a:blipFill>
        </p:spPr>
        <p:txBody>
          <a:bodyPr/>
          <a:lstStyle/>
          <a:p>
            <a:endParaRPr lang="he-IL"/>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כותרת 1">
            <a:extLst>
              <a:ext uri="{FF2B5EF4-FFF2-40B4-BE49-F238E27FC236}">
                <a16:creationId xmlns:a16="http://schemas.microsoft.com/office/drawing/2014/main" id="{43EE657A-78A4-006A-84B7-7DDA8B7AC6B5}"/>
              </a:ext>
            </a:extLst>
          </p:cNvPr>
          <p:cNvSpPr txBox="1">
            <a:spLocks/>
          </p:cNvSpPr>
          <p:nvPr/>
        </p:nvSpPr>
        <p:spPr>
          <a:xfrm>
            <a:off x="2048881" y="792253"/>
            <a:ext cx="1414171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he-IL" sz="5400" b="1" dirty="0" err="1">
                <a:solidFill>
                  <a:srgbClr val="2C4B74"/>
                </a:solidFill>
                <a:latin typeface="Arial" panose="020B0604020202020204" pitchFamily="34" charset="0"/>
                <a:cs typeface="+mn-cs"/>
              </a:rPr>
              <a:t>איזור</a:t>
            </a:r>
            <a:r>
              <a:rPr lang="he-IL" sz="5400" b="1" dirty="0">
                <a:solidFill>
                  <a:srgbClr val="2C4B74"/>
                </a:solidFill>
                <a:latin typeface="Arial" panose="020B0604020202020204" pitchFamily="34" charset="0"/>
                <a:cs typeface="+mn-cs"/>
              </a:rPr>
              <a:t> ההסתגלות בסופר</a:t>
            </a:r>
          </a:p>
        </p:txBody>
      </p:sp>
      <p:sp>
        <p:nvSpPr>
          <p:cNvPr id="4" name="TextBox 4"/>
          <p:cNvSpPr txBox="1"/>
          <p:nvPr/>
        </p:nvSpPr>
        <p:spPr>
          <a:xfrm>
            <a:off x="4168767" y="1292925"/>
            <a:ext cx="12075795" cy="1268552"/>
          </a:xfrm>
          <a:prstGeom prst="rect">
            <a:avLst/>
          </a:prstGeom>
        </p:spPr>
        <p:txBody>
          <a:bodyPr lIns="0" tIns="0" rIns="0" bIns="0" rtlCol="0" anchor="t">
            <a:spAutoFit/>
          </a:bodyPr>
          <a:lstStyle/>
          <a:p>
            <a:pPr algn="just" rtl="1">
              <a:lnSpc>
                <a:spcPts val="11519"/>
              </a:lnSpc>
            </a:pPr>
            <a:r>
              <a:rPr lang="he-IL" sz="4800" dirty="0">
                <a:solidFill>
                  <a:srgbClr val="000000"/>
                </a:solidFill>
                <a:latin typeface="Calibri (MS)"/>
                <a:ea typeface="Calibri (MS)"/>
                <a:cs typeface="Calibri (MS)"/>
                <a:sym typeface="Calibri (MS)"/>
                <a:rtl/>
              </a:rPr>
              <a:t>איך נתמודד?</a:t>
            </a:r>
          </a:p>
        </p:txBody>
      </p:sp>
      <p:sp>
        <p:nvSpPr>
          <p:cNvPr id="3" name="Freeform 3" descr="איזור מבצעים בכניסה לסופר"/>
          <p:cNvSpPr/>
          <p:nvPr/>
        </p:nvSpPr>
        <p:spPr>
          <a:xfrm>
            <a:off x="2652279" y="2678676"/>
            <a:ext cx="12983443" cy="7075976"/>
          </a:xfrm>
          <a:custGeom>
            <a:avLst/>
            <a:gdLst/>
            <a:ahLst/>
            <a:cxnLst/>
            <a:rect l="l" t="t" r="r" b="b"/>
            <a:pathLst>
              <a:path w="12983443" h="7075976">
                <a:moveTo>
                  <a:pt x="0" y="0"/>
                </a:moveTo>
                <a:lnTo>
                  <a:pt x="12983442" y="0"/>
                </a:lnTo>
                <a:lnTo>
                  <a:pt x="12983442" y="7075976"/>
                </a:lnTo>
                <a:lnTo>
                  <a:pt x="0" y="7075976"/>
                </a:lnTo>
                <a:lnTo>
                  <a:pt x="0" y="0"/>
                </a:lnTo>
                <a:close/>
              </a:path>
            </a:pathLst>
          </a:custGeom>
          <a:blipFill>
            <a:blip r:embed="rId3"/>
            <a:stretch>
              <a:fillRect/>
            </a:stretch>
          </a:blipFill>
        </p:spPr>
        <p:txBody>
          <a:bodyPr/>
          <a:lstStyle/>
          <a:p>
            <a:endParaRPr lang="he-IL"/>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כותרת 1">
            <a:extLst>
              <a:ext uri="{FF2B5EF4-FFF2-40B4-BE49-F238E27FC236}">
                <a16:creationId xmlns:a16="http://schemas.microsoft.com/office/drawing/2014/main" id="{6D6B3A83-4B6C-45F1-68E8-425780165C12}"/>
              </a:ext>
            </a:extLst>
          </p:cNvPr>
          <p:cNvSpPr txBox="1">
            <a:spLocks/>
          </p:cNvSpPr>
          <p:nvPr/>
        </p:nvSpPr>
        <p:spPr>
          <a:xfrm>
            <a:off x="2048881" y="792253"/>
            <a:ext cx="1414171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he-IL" sz="5400" b="1" dirty="0">
                <a:solidFill>
                  <a:srgbClr val="2C4B74"/>
                </a:solidFill>
                <a:latin typeface="Arial" panose="020B0604020202020204" pitchFamily="34" charset="0"/>
                <a:cs typeface="+mn-cs"/>
              </a:rPr>
              <a:t>מיקום המוצרים</a:t>
            </a:r>
          </a:p>
        </p:txBody>
      </p:sp>
      <p:sp>
        <p:nvSpPr>
          <p:cNvPr id="3" name="Freeform 3" descr="מיקום המוצרים בסופר: ירקות בכניסה, ביצים בסמוך לכניסת ספקים, מאפיה בסוף, מוצרי חלב בסוף בצד השני"/>
          <p:cNvSpPr/>
          <p:nvPr/>
        </p:nvSpPr>
        <p:spPr>
          <a:xfrm>
            <a:off x="2118582" y="2150473"/>
            <a:ext cx="14050835" cy="7675268"/>
          </a:xfrm>
          <a:custGeom>
            <a:avLst/>
            <a:gdLst/>
            <a:ahLst/>
            <a:cxnLst/>
            <a:rect l="l" t="t" r="r" b="b"/>
            <a:pathLst>
              <a:path w="15097059" h="8246768">
                <a:moveTo>
                  <a:pt x="0" y="0"/>
                </a:moveTo>
                <a:lnTo>
                  <a:pt x="15097058" y="0"/>
                </a:lnTo>
                <a:lnTo>
                  <a:pt x="15097058" y="8246768"/>
                </a:lnTo>
                <a:lnTo>
                  <a:pt x="0" y="8246768"/>
                </a:lnTo>
                <a:lnTo>
                  <a:pt x="0" y="0"/>
                </a:lnTo>
                <a:close/>
              </a:path>
            </a:pathLst>
          </a:custGeom>
          <a:blipFill>
            <a:blip r:embed="rId3"/>
            <a:stretch>
              <a:fillRect/>
            </a:stretch>
          </a:blipFill>
        </p:spPr>
        <p:txBody>
          <a:bodyPr/>
          <a:lstStyle/>
          <a:p>
            <a:endParaRPr lang="he-IL"/>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כותרת 1">
            <a:extLst>
              <a:ext uri="{FF2B5EF4-FFF2-40B4-BE49-F238E27FC236}">
                <a16:creationId xmlns:a16="http://schemas.microsoft.com/office/drawing/2014/main" id="{398DCA72-1600-7FD4-931D-269F6AB5EDAF}"/>
              </a:ext>
            </a:extLst>
          </p:cNvPr>
          <p:cNvSpPr txBox="1">
            <a:spLocks/>
          </p:cNvSpPr>
          <p:nvPr/>
        </p:nvSpPr>
        <p:spPr>
          <a:xfrm>
            <a:off x="2048881" y="792253"/>
            <a:ext cx="1414171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he-IL" sz="5400" b="1" dirty="0">
                <a:solidFill>
                  <a:srgbClr val="2C4B74"/>
                </a:solidFill>
                <a:latin typeface="Arial" panose="020B0604020202020204" pitchFamily="34" charset="0"/>
                <a:cs typeface="+mn-cs"/>
              </a:rPr>
              <a:t>מוצרי קו קופות</a:t>
            </a:r>
          </a:p>
        </p:txBody>
      </p:sp>
      <p:sp>
        <p:nvSpPr>
          <p:cNvPr id="4" name="TextBox 4"/>
          <p:cNvSpPr txBox="1"/>
          <p:nvPr/>
        </p:nvSpPr>
        <p:spPr>
          <a:xfrm>
            <a:off x="10210800" y="1943100"/>
            <a:ext cx="6227524" cy="4932045"/>
          </a:xfrm>
          <a:prstGeom prst="rect">
            <a:avLst/>
          </a:prstGeom>
        </p:spPr>
        <p:txBody>
          <a:bodyPr wrap="square" lIns="0" tIns="0" rIns="0" bIns="0" rtlCol="0" anchor="t">
            <a:spAutoFit/>
          </a:bodyPr>
          <a:lstStyle/>
          <a:p>
            <a:pPr marL="949961" lvl="1" indent="-474980" algn="r" rtl="1">
              <a:lnSpc>
                <a:spcPts val="7920"/>
              </a:lnSpc>
              <a:buFont typeface="Arial"/>
              <a:buChar char="•"/>
            </a:pPr>
            <a:r>
              <a:rPr lang="he-IL" sz="4400" spc="-193" dirty="0">
                <a:solidFill>
                  <a:srgbClr val="000000"/>
                </a:solidFill>
                <a:latin typeface="Arial" panose="020B0604020202020204" pitchFamily="34" charset="0"/>
                <a:ea typeface="Rubik"/>
                <a:cs typeface="Arial" panose="020B0604020202020204" pitchFamily="34" charset="0"/>
                <a:sym typeface="Rubik"/>
                <a:rtl/>
              </a:rPr>
              <a:t>קניה אימפולסיבית</a:t>
            </a:r>
          </a:p>
          <a:p>
            <a:pPr marL="949961" lvl="1" indent="-474980" algn="r" rtl="1">
              <a:lnSpc>
                <a:spcPts val="7920"/>
              </a:lnSpc>
              <a:buFont typeface="Arial"/>
              <a:buChar char="•"/>
            </a:pPr>
            <a:r>
              <a:rPr lang="he-IL" sz="4400" spc="-193" dirty="0">
                <a:solidFill>
                  <a:srgbClr val="000000"/>
                </a:solidFill>
                <a:latin typeface="Arial" panose="020B0604020202020204" pitchFamily="34" charset="0"/>
                <a:ea typeface="Rubik"/>
                <a:cs typeface="Arial" panose="020B0604020202020204" pitchFamily="34" charset="0"/>
                <a:sym typeface="Rubik"/>
                <a:rtl/>
              </a:rPr>
              <a:t>מחיר הנראה זול יחסית</a:t>
            </a:r>
          </a:p>
          <a:p>
            <a:pPr marL="949961" lvl="1" indent="-474980" algn="r" rtl="1">
              <a:lnSpc>
                <a:spcPts val="7920"/>
              </a:lnSpc>
              <a:buFont typeface="Arial"/>
              <a:buChar char="•"/>
            </a:pPr>
            <a:r>
              <a:rPr lang="he-IL" sz="4400" spc="-193" dirty="0">
                <a:solidFill>
                  <a:srgbClr val="000000"/>
                </a:solidFill>
                <a:latin typeface="Arial" panose="020B0604020202020204" pitchFamily="34" charset="0"/>
                <a:ea typeface="Rubik"/>
                <a:cs typeface="Arial" panose="020B0604020202020204" pitchFamily="34" charset="0"/>
                <a:sym typeface="Rubik"/>
                <a:rtl/>
              </a:rPr>
              <a:t>מוצרים לילדים</a:t>
            </a:r>
          </a:p>
          <a:p>
            <a:pPr marL="949961" lvl="1" indent="-474980" algn="r" rtl="1">
              <a:lnSpc>
                <a:spcPts val="7920"/>
              </a:lnSpc>
              <a:buFont typeface="Arial"/>
              <a:buChar char="•"/>
            </a:pPr>
            <a:r>
              <a:rPr lang="he-IL" sz="4400" spc="-193" dirty="0">
                <a:solidFill>
                  <a:srgbClr val="000000"/>
                </a:solidFill>
                <a:latin typeface="Arial" panose="020B0604020202020204" pitchFamily="34" charset="0"/>
                <a:ea typeface="Rubik"/>
                <a:cs typeface="Arial" panose="020B0604020202020204" pitchFamily="34" charset="0"/>
                <a:sym typeface="Rubik"/>
                <a:rtl/>
              </a:rPr>
              <a:t>רווחיות גבוהה</a:t>
            </a:r>
          </a:p>
          <a:p>
            <a:pPr marL="949961" lvl="1" indent="-474980" algn="r" rtl="1">
              <a:lnSpc>
                <a:spcPts val="7920"/>
              </a:lnSpc>
              <a:buFont typeface="Arial"/>
              <a:buChar char="•"/>
            </a:pPr>
            <a:r>
              <a:rPr lang="he-IL" sz="4400" spc="-193" dirty="0">
                <a:solidFill>
                  <a:srgbClr val="000000"/>
                </a:solidFill>
                <a:latin typeface="Arial" panose="020B0604020202020204" pitchFamily="34" charset="0"/>
                <a:ea typeface="Rubik"/>
                <a:cs typeface="Arial" panose="020B0604020202020204" pitchFamily="34" charset="0"/>
                <a:sym typeface="Rubik"/>
                <a:rtl/>
              </a:rPr>
              <a:t>החלטה מהירה</a:t>
            </a:r>
          </a:p>
        </p:txBody>
      </p:sp>
      <p:sp>
        <p:nvSpPr>
          <p:cNvPr id="5" name="Freeform 5">
            <a:extLst>
              <a:ext uri="{C183D7F6-B498-43B3-948B-1728B52AA6E4}">
                <adec:decorative xmlns:adec="http://schemas.microsoft.com/office/drawing/2017/decorative" val="1"/>
              </a:ext>
            </a:extLst>
          </p:cNvPr>
          <p:cNvSpPr/>
          <p:nvPr/>
        </p:nvSpPr>
        <p:spPr>
          <a:xfrm>
            <a:off x="1123272" y="1654744"/>
            <a:ext cx="8813494" cy="8229600"/>
          </a:xfrm>
          <a:custGeom>
            <a:avLst/>
            <a:gdLst/>
            <a:ahLst/>
            <a:cxnLst/>
            <a:rect l="l" t="t" r="r" b="b"/>
            <a:pathLst>
              <a:path w="8813494" h="8229600">
                <a:moveTo>
                  <a:pt x="0" y="0"/>
                </a:moveTo>
                <a:lnTo>
                  <a:pt x="8813494" y="0"/>
                </a:lnTo>
                <a:lnTo>
                  <a:pt x="8813494" y="8229600"/>
                </a:lnTo>
                <a:lnTo>
                  <a:pt x="0" y="8229600"/>
                </a:lnTo>
                <a:lnTo>
                  <a:pt x="0" y="0"/>
                </a:lnTo>
                <a:close/>
              </a:path>
            </a:pathLst>
          </a:custGeom>
          <a:blipFill>
            <a:blip r:embed="rId3"/>
            <a:stretch>
              <a:fillRect/>
            </a:stretch>
          </a:blipFill>
        </p:spPr>
        <p:txBody>
          <a:bodyPr/>
          <a:lstStyle/>
          <a:p>
            <a:endParaRPr lang="he-IL"/>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כותרת 1">
            <a:extLst>
              <a:ext uri="{FF2B5EF4-FFF2-40B4-BE49-F238E27FC236}">
                <a16:creationId xmlns:a16="http://schemas.microsoft.com/office/drawing/2014/main" id="{628DEF91-8844-1172-E404-6E7BE53B1E58}"/>
              </a:ext>
            </a:extLst>
          </p:cNvPr>
          <p:cNvSpPr txBox="1">
            <a:spLocks/>
          </p:cNvSpPr>
          <p:nvPr/>
        </p:nvSpPr>
        <p:spPr>
          <a:xfrm>
            <a:off x="2048881" y="792253"/>
            <a:ext cx="1414171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he-IL" sz="5400" b="1" dirty="0">
                <a:solidFill>
                  <a:srgbClr val="2C4B74"/>
                </a:solidFill>
                <a:latin typeface="Arial" panose="020B0604020202020204" pitchFamily="34" charset="0"/>
                <a:cs typeface="+mn-cs"/>
              </a:rPr>
              <a:t>האם קיימת ריכוזיות בענף המזון?</a:t>
            </a:r>
          </a:p>
        </p:txBody>
      </p:sp>
      <p:sp>
        <p:nvSpPr>
          <p:cNvPr id="3" name="Freeform 3" descr="לצפיה בסרטון בנושא ריכוזיות">
            <a:hlinkClick r:id="rId3" tooltip="https://youtu.be/B8I7KD0IWW0?si=2khNQ9-uK6sj75Rc"/>
          </p:cNvPr>
          <p:cNvSpPr/>
          <p:nvPr/>
        </p:nvSpPr>
        <p:spPr>
          <a:xfrm>
            <a:off x="2580135" y="2219454"/>
            <a:ext cx="11850471" cy="7038846"/>
          </a:xfrm>
          <a:custGeom>
            <a:avLst/>
            <a:gdLst/>
            <a:ahLst/>
            <a:cxnLst/>
            <a:rect l="l" t="t" r="r" b="b"/>
            <a:pathLst>
              <a:path w="11850471" h="7038846">
                <a:moveTo>
                  <a:pt x="0" y="0"/>
                </a:moveTo>
                <a:lnTo>
                  <a:pt x="11850471" y="0"/>
                </a:lnTo>
                <a:lnTo>
                  <a:pt x="11850471" y="7038846"/>
                </a:lnTo>
                <a:lnTo>
                  <a:pt x="0" y="7038846"/>
                </a:lnTo>
                <a:lnTo>
                  <a:pt x="0" y="0"/>
                </a:lnTo>
                <a:close/>
              </a:path>
            </a:pathLst>
          </a:custGeom>
          <a:blipFill>
            <a:blip r:embed="rId4"/>
            <a:stretch>
              <a:fillRect l="-2302" r="-6434"/>
            </a:stretch>
          </a:blipFill>
        </p:spPr>
        <p:txBody>
          <a:bodyPr/>
          <a:lstStyle/>
          <a:p>
            <a:endParaRPr lang="he-IL"/>
          </a:p>
        </p:txBody>
      </p:sp>
      <p:grpSp>
        <p:nvGrpSpPr>
          <p:cNvPr id="4" name="Group 4">
            <a:extLst>
              <a:ext uri="{C183D7F6-B498-43B3-948B-1728B52AA6E4}">
                <adec:decorative xmlns:adec="http://schemas.microsoft.com/office/drawing/2017/decorative" val="1"/>
              </a:ext>
            </a:extLst>
          </p:cNvPr>
          <p:cNvGrpSpPr/>
          <p:nvPr/>
        </p:nvGrpSpPr>
        <p:grpSpPr>
          <a:xfrm>
            <a:off x="13518773" y="3711774"/>
            <a:ext cx="3996999" cy="4758011"/>
            <a:chOff x="1173530" y="609549"/>
            <a:chExt cx="5329331" cy="6344015"/>
          </a:xfrm>
        </p:grpSpPr>
        <p:sp>
          <p:nvSpPr>
            <p:cNvPr id="5" name="Freeform 5"/>
            <p:cNvSpPr/>
            <p:nvPr/>
          </p:nvSpPr>
          <p:spPr>
            <a:xfrm rot="-1556386">
              <a:off x="1173530" y="609549"/>
              <a:ext cx="4248099" cy="6344015"/>
            </a:xfrm>
            <a:custGeom>
              <a:avLst/>
              <a:gdLst/>
              <a:ahLst/>
              <a:cxnLst/>
              <a:rect l="l" t="t" r="r" b="b"/>
              <a:pathLst>
                <a:path w="4248099" h="6344015">
                  <a:moveTo>
                    <a:pt x="0" y="0"/>
                  </a:moveTo>
                  <a:lnTo>
                    <a:pt x="4248099" y="0"/>
                  </a:lnTo>
                  <a:lnTo>
                    <a:pt x="4248099" y="6344015"/>
                  </a:lnTo>
                  <a:lnTo>
                    <a:pt x="0" y="6344015"/>
                  </a:lnTo>
                  <a:lnTo>
                    <a:pt x="0" y="0"/>
                  </a:lnTo>
                  <a:close/>
                </a:path>
              </a:pathLst>
            </a:custGeom>
            <a:blipFill>
              <a:blip r:embed="rId5"/>
              <a:stretch>
                <a:fillRect/>
              </a:stretch>
            </a:blipFill>
          </p:spPr>
          <p:txBody>
            <a:bodyPr/>
            <a:lstStyle/>
            <a:p>
              <a:endParaRPr lang="he-IL"/>
            </a:p>
          </p:txBody>
        </p:sp>
        <p:sp>
          <p:nvSpPr>
            <p:cNvPr id="6" name="TextBox 6"/>
            <p:cNvSpPr txBox="1"/>
            <p:nvPr/>
          </p:nvSpPr>
          <p:spPr>
            <a:xfrm rot="20003575">
              <a:off x="3925843" y="5545012"/>
              <a:ext cx="2577018" cy="778161"/>
            </a:xfrm>
            <a:prstGeom prst="rect">
              <a:avLst/>
            </a:prstGeom>
          </p:spPr>
          <p:txBody>
            <a:bodyPr wrap="square" lIns="0" tIns="0" rIns="0" bIns="0" rtlCol="0" anchor="t">
              <a:spAutoFit/>
            </a:bodyPr>
            <a:lstStyle/>
            <a:p>
              <a:pPr algn="ctr" rtl="1">
                <a:lnSpc>
                  <a:spcPts val="4664"/>
                </a:lnSpc>
                <a:spcBef>
                  <a:spcPct val="0"/>
                </a:spcBef>
              </a:pPr>
              <a:r>
                <a:rPr lang="he-IL" sz="3886" b="1" dirty="0">
                  <a:solidFill>
                    <a:srgbClr val="FFFFFF"/>
                  </a:solidFill>
                  <a:latin typeface="Arial" panose="020B0604020202020204" pitchFamily="34" charset="0"/>
                  <a:ea typeface="Calibri (MS) Bold"/>
                  <a:cs typeface="Arial" panose="020B0604020202020204" pitchFamily="34" charset="0"/>
                  <a:sym typeface="Calibri (MS) Bold"/>
                  <a:rtl/>
                </a:rPr>
                <a:t>לחצו כאן</a:t>
              </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1">
            <a:extLst>
              <a:ext uri="{FF2B5EF4-FFF2-40B4-BE49-F238E27FC236}">
                <a16:creationId xmlns:a16="http://schemas.microsoft.com/office/drawing/2014/main" id="{F85807FD-F074-12A0-456B-7F79A3BC3703}"/>
              </a:ext>
            </a:extLst>
          </p:cNvPr>
          <p:cNvSpPr txBox="1">
            <a:spLocks/>
          </p:cNvSpPr>
          <p:nvPr/>
        </p:nvSpPr>
        <p:spPr>
          <a:xfrm>
            <a:off x="2048881" y="792253"/>
            <a:ext cx="1414171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he-IL" sz="5400" b="1" dirty="0">
                <a:solidFill>
                  <a:srgbClr val="2C4B74"/>
                </a:solidFill>
                <a:latin typeface="Arial" panose="020B0604020202020204" pitchFamily="34" charset="0"/>
                <a:cs typeface="+mn-cs"/>
              </a:rPr>
              <a:t>האם קיימת ריכוזיות בענף המזון?</a:t>
            </a:r>
          </a:p>
        </p:txBody>
      </p:sp>
      <p:grpSp>
        <p:nvGrpSpPr>
          <p:cNvPr id="20" name="קבוצה 19" descr="כתבה: ויסוצקי הוכרזה כמונופול">
            <a:extLst>
              <a:ext uri="{FF2B5EF4-FFF2-40B4-BE49-F238E27FC236}">
                <a16:creationId xmlns:a16="http://schemas.microsoft.com/office/drawing/2014/main" id="{504F6461-E5AE-04DA-AFE7-97209E4BF66D}"/>
              </a:ext>
            </a:extLst>
          </p:cNvPr>
          <p:cNvGrpSpPr/>
          <p:nvPr/>
        </p:nvGrpSpPr>
        <p:grpSpPr>
          <a:xfrm>
            <a:off x="6779652" y="2358971"/>
            <a:ext cx="4935640" cy="6899329"/>
            <a:chOff x="6779652" y="2358971"/>
            <a:chExt cx="4935640" cy="6899329"/>
          </a:xfrm>
        </p:grpSpPr>
        <p:sp>
          <p:nvSpPr>
            <p:cNvPr id="9" name="Freeform 3">
              <a:extLst>
                <a:ext uri="{FF2B5EF4-FFF2-40B4-BE49-F238E27FC236}">
                  <a16:creationId xmlns:a16="http://schemas.microsoft.com/office/drawing/2014/main" id="{ED45208B-C7F6-44B8-A564-CF31245C8405}"/>
                </a:ext>
              </a:extLst>
            </p:cNvPr>
            <p:cNvSpPr/>
            <p:nvPr/>
          </p:nvSpPr>
          <p:spPr>
            <a:xfrm>
              <a:off x="6779652" y="5808636"/>
              <a:ext cx="4761800" cy="2606003"/>
            </a:xfrm>
            <a:custGeom>
              <a:avLst/>
              <a:gdLst/>
              <a:ahLst/>
              <a:cxnLst/>
              <a:rect l="l" t="t" r="r" b="b"/>
              <a:pathLst>
                <a:path w="4761800" h="2606003">
                  <a:moveTo>
                    <a:pt x="0" y="0"/>
                  </a:moveTo>
                  <a:lnTo>
                    <a:pt x="4761800" y="0"/>
                  </a:lnTo>
                  <a:lnTo>
                    <a:pt x="4761800" y="2606003"/>
                  </a:lnTo>
                  <a:lnTo>
                    <a:pt x="0" y="260600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a:p>
          </p:txBody>
        </p:sp>
        <p:sp>
          <p:nvSpPr>
            <p:cNvPr id="11" name="Freeform 4">
              <a:extLst>
                <a:ext uri="{FF2B5EF4-FFF2-40B4-BE49-F238E27FC236}">
                  <a16:creationId xmlns:a16="http://schemas.microsoft.com/office/drawing/2014/main" id="{C816F9B8-CAD1-06CD-2928-F0EAA097E973}"/>
                </a:ext>
              </a:extLst>
            </p:cNvPr>
            <p:cNvSpPr/>
            <p:nvPr/>
          </p:nvSpPr>
          <p:spPr>
            <a:xfrm>
              <a:off x="6985950" y="6586830"/>
              <a:ext cx="2361839" cy="2057752"/>
            </a:xfrm>
            <a:custGeom>
              <a:avLst/>
              <a:gdLst/>
              <a:ahLst/>
              <a:cxnLst/>
              <a:rect l="l" t="t" r="r" b="b"/>
              <a:pathLst>
                <a:path w="2361839" h="2057752">
                  <a:moveTo>
                    <a:pt x="0" y="0"/>
                  </a:moveTo>
                  <a:lnTo>
                    <a:pt x="2361839" y="0"/>
                  </a:lnTo>
                  <a:lnTo>
                    <a:pt x="2361839" y="2057753"/>
                  </a:lnTo>
                  <a:lnTo>
                    <a:pt x="0" y="2057753"/>
                  </a:lnTo>
                  <a:lnTo>
                    <a:pt x="0" y="0"/>
                  </a:lnTo>
                  <a:close/>
                </a:path>
              </a:pathLst>
            </a:custGeom>
            <a:blipFill>
              <a:blip r:embed="rId4"/>
              <a:stretch>
                <a:fillRect/>
              </a:stretch>
            </a:blipFill>
          </p:spPr>
          <p:txBody>
            <a:bodyPr/>
            <a:lstStyle/>
            <a:p>
              <a:endParaRPr lang="he-IL"/>
            </a:p>
          </p:txBody>
        </p:sp>
        <p:sp>
          <p:nvSpPr>
            <p:cNvPr id="13" name="Freeform 5">
              <a:extLst>
                <a:ext uri="{FF2B5EF4-FFF2-40B4-BE49-F238E27FC236}">
                  <a16:creationId xmlns:a16="http://schemas.microsoft.com/office/drawing/2014/main" id="{21B24067-871A-6663-CA80-FD32156A4019}"/>
                </a:ext>
              </a:extLst>
            </p:cNvPr>
            <p:cNvSpPr/>
            <p:nvPr/>
          </p:nvSpPr>
          <p:spPr>
            <a:xfrm>
              <a:off x="6785408" y="3806931"/>
              <a:ext cx="4761800" cy="2606003"/>
            </a:xfrm>
            <a:custGeom>
              <a:avLst/>
              <a:gdLst/>
              <a:ahLst/>
              <a:cxnLst/>
              <a:rect l="l" t="t" r="r" b="b"/>
              <a:pathLst>
                <a:path w="4761800" h="2606003">
                  <a:moveTo>
                    <a:pt x="0" y="0"/>
                  </a:moveTo>
                  <a:lnTo>
                    <a:pt x="4761799" y="0"/>
                  </a:lnTo>
                  <a:lnTo>
                    <a:pt x="4761799" y="2606003"/>
                  </a:lnTo>
                  <a:lnTo>
                    <a:pt x="0" y="260600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a:p>
          </p:txBody>
        </p:sp>
        <p:sp>
          <p:nvSpPr>
            <p:cNvPr id="15" name="Freeform 6">
              <a:extLst>
                <a:ext uri="{FF2B5EF4-FFF2-40B4-BE49-F238E27FC236}">
                  <a16:creationId xmlns:a16="http://schemas.microsoft.com/office/drawing/2014/main" id="{7066CA74-F262-CD08-306C-F9F27D0CF5D7}"/>
                </a:ext>
              </a:extLst>
            </p:cNvPr>
            <p:cNvSpPr/>
            <p:nvPr/>
          </p:nvSpPr>
          <p:spPr>
            <a:xfrm>
              <a:off x="6785408" y="2358971"/>
              <a:ext cx="4929884" cy="6899329"/>
            </a:xfrm>
            <a:custGeom>
              <a:avLst/>
              <a:gdLst/>
              <a:ahLst/>
              <a:cxnLst/>
              <a:rect l="l" t="t" r="r" b="b"/>
              <a:pathLst>
                <a:path w="4929884" h="6899329">
                  <a:moveTo>
                    <a:pt x="0" y="0"/>
                  </a:moveTo>
                  <a:lnTo>
                    <a:pt x="4929883" y="0"/>
                  </a:lnTo>
                  <a:lnTo>
                    <a:pt x="4929883" y="6899329"/>
                  </a:lnTo>
                  <a:lnTo>
                    <a:pt x="0" y="689932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a:p>
          </p:txBody>
        </p:sp>
        <p:sp>
          <p:nvSpPr>
            <p:cNvPr id="17" name="Freeform 7">
              <a:extLst>
                <a:ext uri="{FF2B5EF4-FFF2-40B4-BE49-F238E27FC236}">
                  <a16:creationId xmlns:a16="http://schemas.microsoft.com/office/drawing/2014/main" id="{CBEB33C4-2AD9-F8D8-48AF-3212D7CC6237}"/>
                </a:ext>
              </a:extLst>
            </p:cNvPr>
            <p:cNvSpPr/>
            <p:nvPr/>
          </p:nvSpPr>
          <p:spPr>
            <a:xfrm>
              <a:off x="7611387" y="3209672"/>
              <a:ext cx="1300037" cy="511890"/>
            </a:xfrm>
            <a:custGeom>
              <a:avLst/>
              <a:gdLst/>
              <a:ahLst/>
              <a:cxnLst/>
              <a:rect l="l" t="t" r="r" b="b"/>
              <a:pathLst>
                <a:path w="1300037" h="511890">
                  <a:moveTo>
                    <a:pt x="0" y="0"/>
                  </a:moveTo>
                  <a:lnTo>
                    <a:pt x="1300036" y="0"/>
                  </a:lnTo>
                  <a:lnTo>
                    <a:pt x="1300036" y="511889"/>
                  </a:lnTo>
                  <a:lnTo>
                    <a:pt x="0" y="511889"/>
                  </a:lnTo>
                  <a:lnTo>
                    <a:pt x="0" y="0"/>
                  </a:lnTo>
                  <a:close/>
                </a:path>
              </a:pathLst>
            </a:custGeom>
            <a:blipFill>
              <a:blip r:embed="rId6"/>
              <a:stretch>
                <a:fillRect/>
              </a:stretch>
            </a:blipFill>
          </p:spPr>
          <p:txBody>
            <a:bodyPr/>
            <a:lstStyle/>
            <a:p>
              <a:endParaRPr lang="he-IL"/>
            </a:p>
          </p:txBody>
        </p:sp>
        <p:sp>
          <p:nvSpPr>
            <p:cNvPr id="19" name="TextBox 8">
              <a:extLst>
                <a:ext uri="{FF2B5EF4-FFF2-40B4-BE49-F238E27FC236}">
                  <a16:creationId xmlns:a16="http://schemas.microsoft.com/office/drawing/2014/main" id="{379DFA1F-4C73-46BD-96B2-E05E881B25F3}"/>
                </a:ext>
              </a:extLst>
            </p:cNvPr>
            <p:cNvSpPr txBox="1"/>
            <p:nvPr/>
          </p:nvSpPr>
          <p:spPr>
            <a:xfrm>
              <a:off x="6905955" y="4061231"/>
              <a:ext cx="4509195" cy="1801006"/>
            </a:xfrm>
            <a:prstGeom prst="rect">
              <a:avLst/>
            </a:prstGeom>
          </p:spPr>
          <p:txBody>
            <a:bodyPr lIns="0" tIns="0" rIns="0" bIns="0" rtlCol="0" anchor="t">
              <a:spAutoFit/>
            </a:bodyPr>
            <a:lstStyle/>
            <a:p>
              <a:pPr algn="ctr" rtl="1">
                <a:lnSpc>
                  <a:spcPts val="4760"/>
                </a:lnSpc>
              </a:pPr>
              <a:r>
                <a:rPr lang="he-IL" sz="3400" b="1" dirty="0">
                  <a:solidFill>
                    <a:srgbClr val="000000"/>
                  </a:solidFill>
                  <a:latin typeface="Rubik Bold"/>
                  <a:ea typeface="Rubik Bold"/>
                  <a:cs typeface="Rubik Bold"/>
                  <a:sym typeface="Rubik Bold"/>
                  <a:rtl/>
                </a:rPr>
                <a:t>ויסוצקי הוכרזה כמונופול </a:t>
              </a:r>
            </a:p>
            <a:p>
              <a:pPr algn="ctr" rtl="1">
                <a:lnSpc>
                  <a:spcPts val="4760"/>
                </a:lnSpc>
              </a:pPr>
              <a:r>
                <a:rPr lang="he-IL" sz="3400" b="1" dirty="0">
                  <a:solidFill>
                    <a:srgbClr val="000000"/>
                  </a:solidFill>
                  <a:latin typeface="Rubik Bold"/>
                  <a:ea typeface="Rubik Bold"/>
                  <a:cs typeface="Rubik Bold"/>
                  <a:sym typeface="Rubik Bold"/>
                  <a:rtl/>
                </a:rPr>
                <a:t>בתה ירוק</a:t>
              </a:r>
            </a:p>
            <a:p>
              <a:pPr algn="ctr" rtl="1">
                <a:lnSpc>
                  <a:spcPts val="5040"/>
                </a:lnSpc>
                <a:spcBef>
                  <a:spcPct val="0"/>
                </a:spcBef>
              </a:pPr>
              <a:r>
                <a:rPr lang="he-IL" sz="2800" dirty="0">
                  <a:solidFill>
                    <a:srgbClr val="000000"/>
                  </a:solidFill>
                  <a:latin typeface="Arial" panose="020B0604020202020204" pitchFamily="34" charset="0"/>
                  <a:ea typeface="Rubik"/>
                  <a:cs typeface="Arial" panose="020B0604020202020204" pitchFamily="34" charset="0"/>
                  <a:sym typeface="Rubik"/>
                  <a:rtl/>
                </a:rPr>
                <a:t>החברה שולטת בכ</a:t>
              </a:r>
              <a:r>
                <a:rPr lang="en-US" sz="2800" dirty="0">
                  <a:solidFill>
                    <a:srgbClr val="000000"/>
                  </a:solidFill>
                  <a:latin typeface="Arial" panose="020B0604020202020204" pitchFamily="34" charset="0"/>
                  <a:ea typeface="Rubik"/>
                  <a:cs typeface="Arial" panose="020B0604020202020204" pitchFamily="34" charset="0"/>
                  <a:sym typeface="Rubik"/>
                </a:rPr>
                <a:t>70%</a:t>
              </a:r>
              <a:r>
                <a:rPr lang="he-IL" sz="2800" dirty="0">
                  <a:solidFill>
                    <a:srgbClr val="000000"/>
                  </a:solidFill>
                  <a:latin typeface="Arial" panose="020B0604020202020204" pitchFamily="34" charset="0"/>
                  <a:ea typeface="Rubik"/>
                  <a:cs typeface="Arial" panose="020B0604020202020204" pitchFamily="34" charset="0"/>
                  <a:sym typeface="Rubik"/>
                  <a:rtl/>
                </a:rPr>
                <a:t> מהשוק</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כותרת 1">
            <a:extLst>
              <a:ext uri="{FF2B5EF4-FFF2-40B4-BE49-F238E27FC236}">
                <a16:creationId xmlns:a16="http://schemas.microsoft.com/office/drawing/2014/main" id="{FE416FC3-5171-EEC5-4EDE-621DE65AEF74}"/>
              </a:ext>
            </a:extLst>
          </p:cNvPr>
          <p:cNvSpPr txBox="1">
            <a:spLocks/>
          </p:cNvSpPr>
          <p:nvPr/>
        </p:nvSpPr>
        <p:spPr>
          <a:xfrm>
            <a:off x="4343399" y="792253"/>
            <a:ext cx="11847195"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he-IL" sz="5400" b="1" dirty="0">
                <a:solidFill>
                  <a:srgbClr val="2C4B74"/>
                </a:solidFill>
                <a:latin typeface="Arial" panose="020B0604020202020204" pitchFamily="34" charset="0"/>
                <a:cs typeface="+mn-cs"/>
              </a:rPr>
              <a:t>האם קיימת ריכוזיות בענף המזון?</a:t>
            </a:r>
          </a:p>
        </p:txBody>
      </p:sp>
      <p:sp>
        <p:nvSpPr>
          <p:cNvPr id="7" name="תיבת טקסט 6">
            <a:extLst>
              <a:ext uri="{FF2B5EF4-FFF2-40B4-BE49-F238E27FC236}">
                <a16:creationId xmlns:a16="http://schemas.microsoft.com/office/drawing/2014/main" id="{CE440465-4358-C0AD-4ED9-76A3CC4503AA}"/>
              </a:ext>
            </a:extLst>
          </p:cNvPr>
          <p:cNvSpPr txBox="1"/>
          <p:nvPr/>
        </p:nvSpPr>
        <p:spPr>
          <a:xfrm>
            <a:off x="3146379" y="1876030"/>
            <a:ext cx="13335000" cy="769441"/>
          </a:xfrm>
          <a:prstGeom prst="rect">
            <a:avLst/>
          </a:prstGeom>
          <a:noFill/>
        </p:spPr>
        <p:txBody>
          <a:bodyPr wrap="square" rtlCol="1">
            <a:spAutoFit/>
          </a:bodyPr>
          <a:lstStyle/>
          <a:p>
            <a:r>
              <a:rPr lang="he-IL" sz="4400" dirty="0"/>
              <a:t>צפו בסרטון וציינו שני ממצאים, שתי מסקנות, והמלצה לשיפור</a:t>
            </a:r>
          </a:p>
        </p:txBody>
      </p:sp>
      <p:sp>
        <p:nvSpPr>
          <p:cNvPr id="3" name="Freeform 3" descr="לחצו כאן לצפיה בסרטון">
            <a:hlinkClick r:id="rId3" tooltip="https://www.youtube.com/watch?v=kLriUYl0B9A"/>
          </p:cNvPr>
          <p:cNvSpPr/>
          <p:nvPr/>
        </p:nvSpPr>
        <p:spPr>
          <a:xfrm>
            <a:off x="1934039" y="3009900"/>
            <a:ext cx="11498739" cy="6749331"/>
          </a:xfrm>
          <a:custGeom>
            <a:avLst/>
            <a:gdLst/>
            <a:ahLst/>
            <a:cxnLst/>
            <a:rect l="l" t="t" r="r" b="b"/>
            <a:pathLst>
              <a:path w="13172324" h="7731663">
                <a:moveTo>
                  <a:pt x="0" y="0"/>
                </a:moveTo>
                <a:lnTo>
                  <a:pt x="13172324" y="0"/>
                </a:lnTo>
                <a:lnTo>
                  <a:pt x="13172324" y="7731663"/>
                </a:lnTo>
                <a:lnTo>
                  <a:pt x="0" y="7731663"/>
                </a:lnTo>
                <a:lnTo>
                  <a:pt x="0" y="0"/>
                </a:lnTo>
                <a:close/>
              </a:path>
            </a:pathLst>
          </a:custGeom>
          <a:blipFill>
            <a:blip r:embed="rId4"/>
            <a:stretch>
              <a:fillRect r="-7453"/>
            </a:stretch>
          </a:blipFill>
        </p:spPr>
        <p:txBody>
          <a:bodyPr/>
          <a:lstStyle/>
          <a:p>
            <a:endParaRPr lang="he-IL" dirty="0"/>
          </a:p>
        </p:txBody>
      </p:sp>
      <p:grpSp>
        <p:nvGrpSpPr>
          <p:cNvPr id="4" name="Group 4">
            <a:extLst>
              <a:ext uri="{C183D7F6-B498-43B3-948B-1728B52AA6E4}">
                <adec:decorative xmlns:adec="http://schemas.microsoft.com/office/drawing/2017/decorative" val="1"/>
              </a:ext>
            </a:extLst>
          </p:cNvPr>
          <p:cNvGrpSpPr/>
          <p:nvPr/>
        </p:nvGrpSpPr>
        <p:grpSpPr>
          <a:xfrm>
            <a:off x="12420600" y="5599370"/>
            <a:ext cx="3857302" cy="4758011"/>
            <a:chOff x="1173530" y="609549"/>
            <a:chExt cx="5143069" cy="6344015"/>
          </a:xfrm>
        </p:grpSpPr>
        <p:sp>
          <p:nvSpPr>
            <p:cNvPr id="5" name="Freeform 5"/>
            <p:cNvSpPr/>
            <p:nvPr/>
          </p:nvSpPr>
          <p:spPr>
            <a:xfrm rot="-1556386">
              <a:off x="1173530" y="609549"/>
              <a:ext cx="4248099" cy="6344015"/>
            </a:xfrm>
            <a:custGeom>
              <a:avLst/>
              <a:gdLst/>
              <a:ahLst/>
              <a:cxnLst/>
              <a:rect l="l" t="t" r="r" b="b"/>
              <a:pathLst>
                <a:path w="4248099" h="6344015">
                  <a:moveTo>
                    <a:pt x="0" y="0"/>
                  </a:moveTo>
                  <a:lnTo>
                    <a:pt x="4248099" y="0"/>
                  </a:lnTo>
                  <a:lnTo>
                    <a:pt x="4248099" y="6344015"/>
                  </a:lnTo>
                  <a:lnTo>
                    <a:pt x="0" y="6344015"/>
                  </a:lnTo>
                  <a:lnTo>
                    <a:pt x="0" y="0"/>
                  </a:lnTo>
                  <a:close/>
                </a:path>
              </a:pathLst>
            </a:custGeom>
            <a:blipFill>
              <a:blip r:embed="rId5"/>
              <a:stretch>
                <a:fillRect/>
              </a:stretch>
            </a:blipFill>
          </p:spPr>
          <p:txBody>
            <a:bodyPr/>
            <a:lstStyle/>
            <a:p>
              <a:endParaRPr lang="he-IL"/>
            </a:p>
          </p:txBody>
        </p:sp>
        <p:sp>
          <p:nvSpPr>
            <p:cNvPr id="6" name="TextBox 6"/>
            <p:cNvSpPr txBox="1"/>
            <p:nvPr/>
          </p:nvSpPr>
          <p:spPr>
            <a:xfrm rot="20003575">
              <a:off x="4118531" y="5184095"/>
              <a:ext cx="2198068" cy="1557607"/>
            </a:xfrm>
            <a:prstGeom prst="rect">
              <a:avLst/>
            </a:prstGeom>
          </p:spPr>
          <p:txBody>
            <a:bodyPr wrap="square" lIns="0" tIns="0" rIns="0" bIns="0" rtlCol="0" anchor="t">
              <a:spAutoFit/>
            </a:bodyPr>
            <a:lstStyle/>
            <a:p>
              <a:pPr algn="ctr" rtl="1">
                <a:lnSpc>
                  <a:spcPts val="4664"/>
                </a:lnSpc>
                <a:spcBef>
                  <a:spcPct val="0"/>
                </a:spcBef>
              </a:pPr>
              <a:r>
                <a:rPr lang="he-IL" sz="3886" b="1" dirty="0">
                  <a:solidFill>
                    <a:srgbClr val="FFFFFF"/>
                  </a:solidFill>
                  <a:latin typeface="Arial" panose="020B0604020202020204" pitchFamily="34" charset="0"/>
                  <a:ea typeface="Calibri (MS) Bold"/>
                  <a:cs typeface="Arial" panose="020B0604020202020204" pitchFamily="34" charset="0"/>
                  <a:sym typeface="Calibri (MS) Bold"/>
                  <a:rtl/>
                </a:rPr>
                <a:t>לחצו כאן</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כותרת 1">
            <a:extLst>
              <a:ext uri="{FF2B5EF4-FFF2-40B4-BE49-F238E27FC236}">
                <a16:creationId xmlns:a16="http://schemas.microsoft.com/office/drawing/2014/main" id="{85C6A457-503D-616E-970E-F4EA678EEB25}"/>
              </a:ext>
            </a:extLst>
          </p:cNvPr>
          <p:cNvSpPr txBox="1">
            <a:spLocks/>
          </p:cNvSpPr>
          <p:nvPr/>
        </p:nvSpPr>
        <p:spPr>
          <a:xfrm>
            <a:off x="2048881" y="792253"/>
            <a:ext cx="1414171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he-IL" sz="5400" b="1" dirty="0">
                <a:solidFill>
                  <a:srgbClr val="2C4B74"/>
                </a:solidFill>
                <a:latin typeface="Arial" panose="020B0604020202020204" pitchFamily="34" charset="0"/>
                <a:cs typeface="+mn-cs"/>
              </a:rPr>
              <a:t>האם קיימת ריכוזיות בענף המזון?</a:t>
            </a:r>
          </a:p>
        </p:txBody>
      </p:sp>
      <p:sp>
        <p:nvSpPr>
          <p:cNvPr id="3" name="Freeform 3" descr="לחצו כאן לצפיה במשימה">
            <a:hlinkClick r:id="rId3" tooltip="https://docs.google.com/document/d/1LqDEnbMTfwxB-HikJoS9YQKt8W2q1rj_/edit"/>
          </p:cNvPr>
          <p:cNvSpPr/>
          <p:nvPr/>
        </p:nvSpPr>
        <p:spPr>
          <a:xfrm>
            <a:off x="4499016" y="2871966"/>
            <a:ext cx="5904698" cy="6386334"/>
          </a:xfrm>
          <a:custGeom>
            <a:avLst/>
            <a:gdLst/>
            <a:ahLst/>
            <a:cxnLst/>
            <a:rect l="l" t="t" r="r" b="b"/>
            <a:pathLst>
              <a:path w="5904698" h="6386334">
                <a:moveTo>
                  <a:pt x="0" y="0"/>
                </a:moveTo>
                <a:lnTo>
                  <a:pt x="5904698" y="0"/>
                </a:lnTo>
                <a:lnTo>
                  <a:pt x="5904698" y="6386334"/>
                </a:lnTo>
                <a:lnTo>
                  <a:pt x="0" y="638633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p>
        </p:txBody>
      </p:sp>
      <p:grpSp>
        <p:nvGrpSpPr>
          <p:cNvPr id="5" name="Group 5">
            <a:extLst>
              <a:ext uri="{C183D7F6-B498-43B3-948B-1728B52AA6E4}">
                <adec:decorative xmlns:adec="http://schemas.microsoft.com/office/drawing/2017/decorative" val="1"/>
              </a:ext>
            </a:extLst>
          </p:cNvPr>
          <p:cNvGrpSpPr/>
          <p:nvPr/>
        </p:nvGrpSpPr>
        <p:grpSpPr>
          <a:xfrm>
            <a:off x="7711445" y="4705835"/>
            <a:ext cx="3862485" cy="4758011"/>
            <a:chOff x="1173530" y="609549"/>
            <a:chExt cx="5149979" cy="6344015"/>
          </a:xfrm>
        </p:grpSpPr>
        <p:sp>
          <p:nvSpPr>
            <p:cNvPr id="6" name="Freeform 6"/>
            <p:cNvSpPr/>
            <p:nvPr/>
          </p:nvSpPr>
          <p:spPr>
            <a:xfrm rot="-1556386">
              <a:off x="1173530" y="609549"/>
              <a:ext cx="4248099" cy="6344015"/>
            </a:xfrm>
            <a:custGeom>
              <a:avLst/>
              <a:gdLst/>
              <a:ahLst/>
              <a:cxnLst/>
              <a:rect l="l" t="t" r="r" b="b"/>
              <a:pathLst>
                <a:path w="4248099" h="6344015">
                  <a:moveTo>
                    <a:pt x="0" y="0"/>
                  </a:moveTo>
                  <a:lnTo>
                    <a:pt x="4248099" y="0"/>
                  </a:lnTo>
                  <a:lnTo>
                    <a:pt x="4248099" y="6344015"/>
                  </a:lnTo>
                  <a:lnTo>
                    <a:pt x="0" y="6344015"/>
                  </a:lnTo>
                  <a:lnTo>
                    <a:pt x="0" y="0"/>
                  </a:lnTo>
                  <a:close/>
                </a:path>
              </a:pathLst>
            </a:custGeom>
            <a:blipFill>
              <a:blip r:embed="rId5"/>
              <a:stretch>
                <a:fillRect/>
              </a:stretch>
            </a:blipFill>
          </p:spPr>
          <p:txBody>
            <a:bodyPr/>
            <a:lstStyle/>
            <a:p>
              <a:endParaRPr lang="he-IL"/>
            </a:p>
          </p:txBody>
        </p:sp>
        <p:sp>
          <p:nvSpPr>
            <p:cNvPr id="7" name="TextBox 7"/>
            <p:cNvSpPr txBox="1"/>
            <p:nvPr/>
          </p:nvSpPr>
          <p:spPr>
            <a:xfrm rot="20003575">
              <a:off x="3994969" y="5603035"/>
              <a:ext cx="2328540" cy="778161"/>
            </a:xfrm>
            <a:prstGeom prst="rect">
              <a:avLst/>
            </a:prstGeom>
          </p:spPr>
          <p:txBody>
            <a:bodyPr wrap="square" lIns="0" tIns="0" rIns="0" bIns="0" rtlCol="0" anchor="t">
              <a:spAutoFit/>
            </a:bodyPr>
            <a:lstStyle/>
            <a:p>
              <a:pPr algn="ctr" rtl="1">
                <a:lnSpc>
                  <a:spcPts val="4664"/>
                </a:lnSpc>
                <a:spcBef>
                  <a:spcPct val="0"/>
                </a:spcBef>
              </a:pPr>
              <a:r>
                <a:rPr lang="he-IL" sz="3886" b="1" dirty="0">
                  <a:solidFill>
                    <a:srgbClr val="FFFFFF"/>
                  </a:solidFill>
                  <a:latin typeface="Arial" panose="020B0604020202020204" pitchFamily="34" charset="0"/>
                  <a:ea typeface="Calibri (MS) Bold"/>
                  <a:cs typeface="Arial" panose="020B0604020202020204" pitchFamily="34" charset="0"/>
                  <a:sym typeface="Calibri (MS) Bold"/>
                  <a:rtl/>
                </a:rPr>
                <a:t>לחצו כאן</a:t>
              </a: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descr="מדפים בסופר"/>
          <p:cNvSpPr/>
          <p:nvPr/>
        </p:nvSpPr>
        <p:spPr>
          <a:xfrm>
            <a:off x="3246021" y="1727066"/>
            <a:ext cx="8641395" cy="8395023"/>
          </a:xfrm>
          <a:custGeom>
            <a:avLst/>
            <a:gdLst/>
            <a:ahLst/>
            <a:cxnLst/>
            <a:rect l="l" t="t" r="r" b="b"/>
            <a:pathLst>
              <a:path w="10690852" h="8582900">
                <a:moveTo>
                  <a:pt x="0" y="0"/>
                </a:moveTo>
                <a:lnTo>
                  <a:pt x="10690852" y="0"/>
                </a:lnTo>
                <a:lnTo>
                  <a:pt x="10690852" y="8582900"/>
                </a:lnTo>
                <a:lnTo>
                  <a:pt x="0" y="8582900"/>
                </a:lnTo>
                <a:lnTo>
                  <a:pt x="0" y="0"/>
                </a:lnTo>
                <a:close/>
              </a:path>
            </a:pathLst>
          </a:custGeom>
          <a:blipFill>
            <a:blip r:embed="rId3"/>
            <a:stretch>
              <a:fillRect l="-61914"/>
            </a:stretch>
          </a:blipFill>
        </p:spPr>
        <p:txBody>
          <a:bodyPr/>
          <a:lstStyle/>
          <a:p>
            <a:endParaRPr lang="he-IL"/>
          </a:p>
        </p:txBody>
      </p:sp>
      <p:grpSp>
        <p:nvGrpSpPr>
          <p:cNvPr id="4" name="Group 4">
            <a:extLst>
              <a:ext uri="{C183D7F6-B498-43B3-948B-1728B52AA6E4}">
                <adec:decorative xmlns:adec="http://schemas.microsoft.com/office/drawing/2017/decorative" val="1"/>
              </a:ext>
            </a:extLst>
          </p:cNvPr>
          <p:cNvGrpSpPr/>
          <p:nvPr/>
        </p:nvGrpSpPr>
        <p:grpSpPr>
          <a:xfrm>
            <a:off x="3173114" y="4540255"/>
            <a:ext cx="9946444" cy="1803113"/>
            <a:chOff x="0" y="0"/>
            <a:chExt cx="16121144" cy="2922476"/>
          </a:xfrm>
        </p:grpSpPr>
        <p:sp>
          <p:nvSpPr>
            <p:cNvPr id="5" name="Freeform 5"/>
            <p:cNvSpPr/>
            <p:nvPr/>
          </p:nvSpPr>
          <p:spPr>
            <a:xfrm>
              <a:off x="0" y="0"/>
              <a:ext cx="16091408" cy="2922524"/>
            </a:xfrm>
            <a:custGeom>
              <a:avLst/>
              <a:gdLst/>
              <a:ahLst/>
              <a:cxnLst/>
              <a:rect l="l" t="t" r="r" b="b"/>
              <a:pathLst>
                <a:path w="16091408" h="2922524">
                  <a:moveTo>
                    <a:pt x="177800" y="0"/>
                  </a:moveTo>
                  <a:lnTo>
                    <a:pt x="15913608" y="0"/>
                  </a:lnTo>
                  <a:cubicBezTo>
                    <a:pt x="16011779" y="0"/>
                    <a:pt x="16091408" y="79629"/>
                    <a:pt x="16091408" y="177800"/>
                  </a:cubicBezTo>
                  <a:lnTo>
                    <a:pt x="16091408" y="2744724"/>
                  </a:lnTo>
                  <a:cubicBezTo>
                    <a:pt x="16091408" y="2842895"/>
                    <a:pt x="16011779" y="2922524"/>
                    <a:pt x="15913608" y="2922524"/>
                  </a:cubicBezTo>
                  <a:lnTo>
                    <a:pt x="177800" y="2922524"/>
                  </a:lnTo>
                  <a:cubicBezTo>
                    <a:pt x="79629" y="2922524"/>
                    <a:pt x="0" y="2842895"/>
                    <a:pt x="0" y="2744724"/>
                  </a:cubicBezTo>
                  <a:lnTo>
                    <a:pt x="0" y="177800"/>
                  </a:lnTo>
                  <a:cubicBezTo>
                    <a:pt x="0" y="79629"/>
                    <a:pt x="79629" y="0"/>
                    <a:pt x="177800" y="0"/>
                  </a:cubicBezTo>
                  <a:moveTo>
                    <a:pt x="177800" y="355600"/>
                  </a:moveTo>
                  <a:lnTo>
                    <a:pt x="177800" y="177800"/>
                  </a:lnTo>
                  <a:lnTo>
                    <a:pt x="355600" y="177800"/>
                  </a:lnTo>
                  <a:lnTo>
                    <a:pt x="355600" y="2744724"/>
                  </a:lnTo>
                  <a:lnTo>
                    <a:pt x="177800" y="2744724"/>
                  </a:lnTo>
                  <a:lnTo>
                    <a:pt x="177800" y="2566924"/>
                  </a:lnTo>
                  <a:lnTo>
                    <a:pt x="15913608" y="2566924"/>
                  </a:lnTo>
                  <a:lnTo>
                    <a:pt x="15913608" y="2744724"/>
                  </a:lnTo>
                  <a:lnTo>
                    <a:pt x="15735808" y="2744724"/>
                  </a:lnTo>
                  <a:lnTo>
                    <a:pt x="15735808" y="177800"/>
                  </a:lnTo>
                  <a:lnTo>
                    <a:pt x="15913608" y="177800"/>
                  </a:lnTo>
                  <a:lnTo>
                    <a:pt x="15913608" y="355600"/>
                  </a:lnTo>
                  <a:lnTo>
                    <a:pt x="177800" y="355600"/>
                  </a:lnTo>
                  <a:close/>
                </a:path>
              </a:pathLst>
            </a:custGeom>
            <a:solidFill>
              <a:srgbClr val="00B050"/>
            </a:solidFill>
          </p:spPr>
          <p:txBody>
            <a:bodyPr/>
            <a:lstStyle/>
            <a:p>
              <a:endParaRPr lang="he-IL"/>
            </a:p>
          </p:txBody>
        </p:sp>
      </p:grpSp>
      <p:grpSp>
        <p:nvGrpSpPr>
          <p:cNvPr id="19" name="Group 19" descr="מדף הכדורסל">
            <a:extLst>
              <a:ext uri="{C183D7F6-B498-43B3-948B-1728B52AA6E4}">
                <adec:decorative xmlns:adec="http://schemas.microsoft.com/office/drawing/2017/decorative" val="0"/>
              </a:ext>
            </a:extLst>
          </p:cNvPr>
          <p:cNvGrpSpPr/>
          <p:nvPr/>
        </p:nvGrpSpPr>
        <p:grpSpPr>
          <a:xfrm>
            <a:off x="11792074" y="1600409"/>
            <a:ext cx="2488734" cy="1633074"/>
            <a:chOff x="0" y="0"/>
            <a:chExt cx="4033726" cy="2646878"/>
          </a:xfrm>
        </p:grpSpPr>
        <p:sp>
          <p:nvSpPr>
            <p:cNvPr id="20" name="Freeform 20"/>
            <p:cNvSpPr/>
            <p:nvPr/>
          </p:nvSpPr>
          <p:spPr>
            <a:xfrm>
              <a:off x="0" y="0"/>
              <a:ext cx="4033774" cy="2646934"/>
            </a:xfrm>
            <a:custGeom>
              <a:avLst/>
              <a:gdLst/>
              <a:ahLst/>
              <a:cxnLst/>
              <a:rect l="l" t="t" r="r" b="b"/>
              <a:pathLst>
                <a:path w="4033774" h="2646934">
                  <a:moveTo>
                    <a:pt x="0" y="0"/>
                  </a:moveTo>
                  <a:lnTo>
                    <a:pt x="4033774" y="0"/>
                  </a:lnTo>
                  <a:lnTo>
                    <a:pt x="4033774" y="2646934"/>
                  </a:lnTo>
                  <a:lnTo>
                    <a:pt x="0" y="2646934"/>
                  </a:lnTo>
                  <a:close/>
                </a:path>
              </a:pathLst>
            </a:custGeom>
            <a:solidFill>
              <a:srgbClr val="FF0000"/>
            </a:solidFill>
          </p:spPr>
          <p:txBody>
            <a:bodyPr/>
            <a:lstStyle/>
            <a:p>
              <a:endParaRPr lang="he-IL"/>
            </a:p>
          </p:txBody>
        </p:sp>
        <p:sp>
          <p:nvSpPr>
            <p:cNvPr id="21" name="TextBox 21"/>
            <p:cNvSpPr txBox="1"/>
            <p:nvPr/>
          </p:nvSpPr>
          <p:spPr>
            <a:xfrm>
              <a:off x="0" y="-95250"/>
              <a:ext cx="4033726" cy="2742128"/>
            </a:xfrm>
            <a:prstGeom prst="rect">
              <a:avLst/>
            </a:prstGeom>
          </p:spPr>
          <p:txBody>
            <a:bodyPr lIns="50800" tIns="50800" rIns="50800" bIns="50800" rtlCol="0" anchor="t"/>
            <a:lstStyle/>
            <a:p>
              <a:pPr algn="ctr">
                <a:lnSpc>
                  <a:spcPts val="5400"/>
                </a:lnSpc>
              </a:pPr>
              <a:r>
                <a:rPr lang="he-IL" sz="4500" b="1" dirty="0">
                  <a:solidFill>
                    <a:srgbClr val="000000"/>
                  </a:solidFill>
                  <a:latin typeface="Arial" panose="020B0604020202020204" pitchFamily="34" charset="0"/>
                  <a:ea typeface="Calibri (MS) Bold"/>
                  <a:cs typeface="Arial" panose="020B0604020202020204" pitchFamily="34" charset="0"/>
                  <a:sym typeface="Calibri (MS) Bold"/>
                  <a:rtl/>
                </a:rPr>
                <a:t>מדף</a:t>
              </a:r>
              <a:r>
                <a:rPr lang="en-US" sz="4500" b="1" dirty="0">
                  <a:solidFill>
                    <a:srgbClr val="000000"/>
                  </a:solidFill>
                  <a:latin typeface="Arial" panose="020B0604020202020204" pitchFamily="34" charset="0"/>
                  <a:ea typeface="Calibri (MS) Bold"/>
                  <a:cs typeface="Arial" panose="020B0604020202020204" pitchFamily="34" charset="0"/>
                  <a:sym typeface="Calibri (MS) Bold"/>
                </a:rPr>
                <a:t> </a:t>
              </a:r>
            </a:p>
            <a:p>
              <a:pPr algn="ctr">
                <a:lnSpc>
                  <a:spcPts val="5400"/>
                </a:lnSpc>
              </a:pPr>
              <a:r>
                <a:rPr lang="en-US" sz="4500" b="1" dirty="0">
                  <a:solidFill>
                    <a:srgbClr val="000000"/>
                  </a:solidFill>
                  <a:latin typeface="Arial" panose="020B0604020202020204" pitchFamily="34" charset="0"/>
                  <a:ea typeface="Calibri (MS) Bold"/>
                  <a:cs typeface="Arial" panose="020B0604020202020204" pitchFamily="34" charset="0"/>
                  <a:sym typeface="Calibri (MS) Bold"/>
                </a:rPr>
                <a:t>"</a:t>
              </a:r>
              <a:r>
                <a:rPr lang="he-IL" sz="4500" b="1" dirty="0">
                  <a:solidFill>
                    <a:srgbClr val="000000"/>
                  </a:solidFill>
                  <a:latin typeface="Arial" panose="020B0604020202020204" pitchFamily="34" charset="0"/>
                  <a:ea typeface="Calibri (MS) Bold"/>
                  <a:cs typeface="Arial" panose="020B0604020202020204" pitchFamily="34" charset="0"/>
                  <a:sym typeface="Calibri (MS) Bold"/>
                  <a:rtl/>
                </a:rPr>
                <a:t>הכדורסל</a:t>
              </a:r>
              <a:r>
                <a:rPr lang="en-US" sz="4500" b="1" dirty="0">
                  <a:solidFill>
                    <a:srgbClr val="000000"/>
                  </a:solidFill>
                  <a:latin typeface="Arial" panose="020B0604020202020204" pitchFamily="34" charset="0"/>
                  <a:ea typeface="Calibri (MS) Bold"/>
                  <a:cs typeface="Arial" panose="020B0604020202020204" pitchFamily="34" charset="0"/>
                  <a:sym typeface="Calibri (MS) Bold"/>
                </a:rPr>
                <a:t>"</a:t>
              </a:r>
            </a:p>
            <a:p>
              <a:pPr algn="ctr">
                <a:lnSpc>
                  <a:spcPts val="5400"/>
                </a:lnSpc>
              </a:pPr>
              <a:endParaRPr lang="en-US" sz="4500" b="1" dirty="0">
                <a:solidFill>
                  <a:srgbClr val="000000"/>
                </a:solidFill>
                <a:latin typeface="Arial" panose="020B0604020202020204" pitchFamily="34" charset="0"/>
                <a:ea typeface="Calibri (MS) Bold"/>
                <a:cs typeface="Arial" panose="020B0604020202020204" pitchFamily="34" charset="0"/>
                <a:sym typeface="Calibri (MS) Bold"/>
              </a:endParaRPr>
            </a:p>
          </p:txBody>
        </p:sp>
      </p:grpSp>
      <p:grpSp>
        <p:nvGrpSpPr>
          <p:cNvPr id="6" name="Group 6" descr="מדף גובה העיניים">
            <a:extLst>
              <a:ext uri="{C183D7F6-B498-43B3-948B-1728B52AA6E4}">
                <adec:decorative xmlns:adec="http://schemas.microsoft.com/office/drawing/2017/decorative" val="0"/>
              </a:ext>
            </a:extLst>
          </p:cNvPr>
          <p:cNvGrpSpPr/>
          <p:nvPr/>
        </p:nvGrpSpPr>
        <p:grpSpPr>
          <a:xfrm>
            <a:off x="11658600" y="4537747"/>
            <a:ext cx="3809999" cy="1805651"/>
            <a:chOff x="0" y="0"/>
            <a:chExt cx="5112835" cy="2926590"/>
          </a:xfrm>
        </p:grpSpPr>
        <p:sp>
          <p:nvSpPr>
            <p:cNvPr id="7" name="Freeform 7"/>
            <p:cNvSpPr/>
            <p:nvPr/>
          </p:nvSpPr>
          <p:spPr>
            <a:xfrm>
              <a:off x="0" y="0"/>
              <a:ext cx="5112893" cy="2926588"/>
            </a:xfrm>
            <a:custGeom>
              <a:avLst/>
              <a:gdLst/>
              <a:ahLst/>
              <a:cxnLst/>
              <a:rect l="l" t="t" r="r" b="b"/>
              <a:pathLst>
                <a:path w="5112893" h="2926588">
                  <a:moveTo>
                    <a:pt x="0" y="0"/>
                  </a:moveTo>
                  <a:lnTo>
                    <a:pt x="5112893" y="0"/>
                  </a:lnTo>
                  <a:lnTo>
                    <a:pt x="5112893" y="2926588"/>
                  </a:lnTo>
                  <a:lnTo>
                    <a:pt x="0" y="2926588"/>
                  </a:lnTo>
                  <a:close/>
                </a:path>
              </a:pathLst>
            </a:custGeom>
            <a:solidFill>
              <a:srgbClr val="00B050"/>
            </a:solidFill>
          </p:spPr>
          <p:txBody>
            <a:bodyPr/>
            <a:lstStyle/>
            <a:p>
              <a:endParaRPr lang="he-IL"/>
            </a:p>
          </p:txBody>
        </p:sp>
        <p:sp>
          <p:nvSpPr>
            <p:cNvPr id="8" name="TextBox 8"/>
            <p:cNvSpPr txBox="1"/>
            <p:nvPr/>
          </p:nvSpPr>
          <p:spPr>
            <a:xfrm>
              <a:off x="0" y="-95250"/>
              <a:ext cx="5112835" cy="3021840"/>
            </a:xfrm>
            <a:prstGeom prst="rect">
              <a:avLst/>
            </a:prstGeom>
          </p:spPr>
          <p:txBody>
            <a:bodyPr lIns="50800" tIns="50800" rIns="50800" bIns="50800" rtlCol="0" anchor="t"/>
            <a:lstStyle/>
            <a:p>
              <a:pPr algn="ctr">
                <a:lnSpc>
                  <a:spcPts val="5400"/>
                </a:lnSpc>
              </a:pPr>
              <a:r>
                <a:rPr lang="he-IL" sz="3600" b="1" dirty="0">
                  <a:solidFill>
                    <a:srgbClr val="000000"/>
                  </a:solidFill>
                  <a:latin typeface="Arial" panose="020B0604020202020204" pitchFamily="34" charset="0"/>
                  <a:ea typeface="Calibri (MS) Bold"/>
                  <a:cs typeface="Arial" panose="020B0604020202020204" pitchFamily="34" charset="0"/>
                  <a:sym typeface="Calibri (MS) Bold"/>
                  <a:rtl/>
                </a:rPr>
                <a:t>מדף</a:t>
              </a:r>
            </a:p>
            <a:p>
              <a:pPr algn="ctr">
                <a:lnSpc>
                  <a:spcPts val="5400"/>
                </a:lnSpc>
              </a:pPr>
              <a:r>
                <a:rPr lang="en-US" sz="3600" b="1" dirty="0">
                  <a:solidFill>
                    <a:srgbClr val="000000"/>
                  </a:solidFill>
                  <a:latin typeface="Arial" panose="020B0604020202020204" pitchFamily="34" charset="0"/>
                  <a:ea typeface="Calibri (MS) Bold"/>
                  <a:cs typeface="Arial" panose="020B0604020202020204" pitchFamily="34" charset="0"/>
                  <a:sym typeface="Calibri (MS) Bold"/>
                </a:rPr>
                <a:t>"</a:t>
              </a:r>
              <a:r>
                <a:rPr lang="he-IL" sz="3600" b="1" dirty="0">
                  <a:solidFill>
                    <a:srgbClr val="000000"/>
                  </a:solidFill>
                  <a:latin typeface="Arial" panose="020B0604020202020204" pitchFamily="34" charset="0"/>
                  <a:ea typeface="Calibri (MS) Bold"/>
                  <a:cs typeface="Arial" panose="020B0604020202020204" pitchFamily="34" charset="0"/>
                  <a:sym typeface="Calibri (MS) Bold"/>
                  <a:rtl/>
                </a:rPr>
                <a:t>גובה העיניים</a:t>
              </a:r>
              <a:r>
                <a:rPr lang="en-US" sz="3600" b="1" dirty="0">
                  <a:solidFill>
                    <a:srgbClr val="000000"/>
                  </a:solidFill>
                  <a:latin typeface="Arial" panose="020B0604020202020204" pitchFamily="34" charset="0"/>
                  <a:ea typeface="Calibri (MS) Bold"/>
                  <a:cs typeface="Arial" panose="020B0604020202020204" pitchFamily="34" charset="0"/>
                  <a:sym typeface="Calibri (MS) Bold"/>
                </a:rPr>
                <a:t>"</a:t>
              </a:r>
            </a:p>
            <a:p>
              <a:pPr algn="ctr">
                <a:lnSpc>
                  <a:spcPts val="5400"/>
                </a:lnSpc>
              </a:pPr>
              <a:r>
                <a:rPr lang="en-US" sz="3600" dirty="0">
                  <a:solidFill>
                    <a:srgbClr val="000000"/>
                  </a:solidFill>
                  <a:latin typeface="Calibri (MS)"/>
                  <a:ea typeface="Calibri (MS)"/>
                  <a:cs typeface="Calibri (MS)"/>
                  <a:sym typeface="Calibri (MS)"/>
                </a:rPr>
                <a:t>(</a:t>
              </a:r>
              <a:r>
                <a:rPr lang="he-IL" sz="3600" dirty="0">
                  <a:solidFill>
                    <a:srgbClr val="000000"/>
                  </a:solidFill>
                  <a:latin typeface="Calibri (MS)"/>
                  <a:ea typeface="Calibri (MS)"/>
                  <a:cs typeface="Calibri (MS)"/>
                  <a:sym typeface="Calibri (MS)"/>
                </a:rPr>
                <a:t> מ'</a:t>
              </a:r>
              <a:r>
                <a:rPr lang="en-US" sz="3600" dirty="0">
                  <a:solidFill>
                    <a:srgbClr val="000000"/>
                  </a:solidFill>
                  <a:latin typeface="Calibri (MS)"/>
                  <a:ea typeface="Calibri (MS)"/>
                  <a:cs typeface="Calibri (MS)"/>
                  <a:sym typeface="Calibri (MS)"/>
                </a:rPr>
                <a:t>1.67)</a:t>
              </a:r>
            </a:p>
          </p:txBody>
        </p:sp>
      </p:grpSp>
      <p:grpSp>
        <p:nvGrpSpPr>
          <p:cNvPr id="9" name="Group 9" descr="מדף המוות">
            <a:extLst>
              <a:ext uri="{C183D7F6-B498-43B3-948B-1728B52AA6E4}">
                <adec:decorative xmlns:adec="http://schemas.microsoft.com/office/drawing/2017/decorative" val="0"/>
              </a:ext>
            </a:extLst>
          </p:cNvPr>
          <p:cNvGrpSpPr/>
          <p:nvPr/>
        </p:nvGrpSpPr>
        <p:grpSpPr>
          <a:xfrm>
            <a:off x="11658601" y="8508064"/>
            <a:ext cx="2504450" cy="1706023"/>
            <a:chOff x="0" y="0"/>
            <a:chExt cx="4059198" cy="2765111"/>
          </a:xfrm>
        </p:grpSpPr>
        <p:sp>
          <p:nvSpPr>
            <p:cNvPr id="10" name="Freeform 10"/>
            <p:cNvSpPr/>
            <p:nvPr/>
          </p:nvSpPr>
          <p:spPr>
            <a:xfrm>
              <a:off x="0" y="0"/>
              <a:ext cx="4033774" cy="2646934"/>
            </a:xfrm>
            <a:custGeom>
              <a:avLst/>
              <a:gdLst/>
              <a:ahLst/>
              <a:cxnLst/>
              <a:rect l="l" t="t" r="r" b="b"/>
              <a:pathLst>
                <a:path w="4033774" h="2646934">
                  <a:moveTo>
                    <a:pt x="0" y="0"/>
                  </a:moveTo>
                  <a:lnTo>
                    <a:pt x="4033774" y="0"/>
                  </a:lnTo>
                  <a:lnTo>
                    <a:pt x="4033774" y="2646934"/>
                  </a:lnTo>
                  <a:lnTo>
                    <a:pt x="0" y="2646934"/>
                  </a:lnTo>
                  <a:close/>
                </a:path>
              </a:pathLst>
            </a:custGeom>
            <a:solidFill>
              <a:srgbClr val="FF0000"/>
            </a:solidFill>
          </p:spPr>
          <p:txBody>
            <a:bodyPr/>
            <a:lstStyle/>
            <a:p>
              <a:endParaRPr lang="he-IL"/>
            </a:p>
          </p:txBody>
        </p:sp>
        <p:sp>
          <p:nvSpPr>
            <p:cNvPr id="11" name="TextBox 11"/>
            <p:cNvSpPr txBox="1"/>
            <p:nvPr/>
          </p:nvSpPr>
          <p:spPr>
            <a:xfrm>
              <a:off x="25472" y="22984"/>
              <a:ext cx="4033726" cy="2742127"/>
            </a:xfrm>
            <a:prstGeom prst="rect">
              <a:avLst/>
            </a:prstGeom>
          </p:spPr>
          <p:txBody>
            <a:bodyPr lIns="50800" tIns="50800" rIns="50800" bIns="50800" rtlCol="0" anchor="t"/>
            <a:lstStyle/>
            <a:p>
              <a:pPr algn="ctr">
                <a:lnSpc>
                  <a:spcPts val="5400"/>
                </a:lnSpc>
              </a:pPr>
              <a:r>
                <a:rPr lang="he-IL" sz="4500" b="1" dirty="0">
                  <a:solidFill>
                    <a:srgbClr val="000000"/>
                  </a:solidFill>
                  <a:latin typeface="Arial" panose="020B0604020202020204" pitchFamily="34" charset="0"/>
                  <a:ea typeface="Calibri (MS) Bold"/>
                  <a:cs typeface="Arial" panose="020B0604020202020204" pitchFamily="34" charset="0"/>
                  <a:sym typeface="Calibri (MS) Bold"/>
                  <a:rtl/>
                </a:rPr>
                <a:t>מדף</a:t>
              </a:r>
              <a:r>
                <a:rPr lang="en-US" sz="4500" b="1" dirty="0">
                  <a:solidFill>
                    <a:srgbClr val="000000"/>
                  </a:solidFill>
                  <a:latin typeface="Arial" panose="020B0604020202020204" pitchFamily="34" charset="0"/>
                  <a:ea typeface="Calibri (MS) Bold"/>
                  <a:cs typeface="Arial" panose="020B0604020202020204" pitchFamily="34" charset="0"/>
                  <a:sym typeface="Calibri (MS) Bold"/>
                </a:rPr>
                <a:t> </a:t>
              </a:r>
            </a:p>
            <a:p>
              <a:pPr algn="ctr">
                <a:lnSpc>
                  <a:spcPts val="5400"/>
                </a:lnSpc>
              </a:pPr>
              <a:r>
                <a:rPr lang="en-US" sz="4500" b="1" dirty="0">
                  <a:solidFill>
                    <a:srgbClr val="000000"/>
                  </a:solidFill>
                  <a:latin typeface="Arial" panose="020B0604020202020204" pitchFamily="34" charset="0"/>
                  <a:ea typeface="Calibri (MS) Bold"/>
                  <a:cs typeface="Arial" panose="020B0604020202020204" pitchFamily="34" charset="0"/>
                  <a:sym typeface="Calibri (MS) Bold"/>
                </a:rPr>
                <a:t>"</a:t>
              </a:r>
              <a:r>
                <a:rPr lang="he-IL" sz="4500" b="1" dirty="0">
                  <a:solidFill>
                    <a:srgbClr val="000000"/>
                  </a:solidFill>
                  <a:latin typeface="Arial" panose="020B0604020202020204" pitchFamily="34" charset="0"/>
                  <a:ea typeface="Calibri (MS) Bold"/>
                  <a:cs typeface="Arial" panose="020B0604020202020204" pitchFamily="34" charset="0"/>
                  <a:sym typeface="Calibri (MS) Bold"/>
                  <a:rtl/>
                </a:rPr>
                <a:t>המוות</a:t>
              </a:r>
              <a:r>
                <a:rPr lang="en-US" sz="4500" b="1" dirty="0">
                  <a:solidFill>
                    <a:srgbClr val="000000"/>
                  </a:solidFill>
                  <a:latin typeface="Arial" panose="020B0604020202020204" pitchFamily="34" charset="0"/>
                  <a:ea typeface="Calibri (MS) Bold"/>
                  <a:cs typeface="Arial" panose="020B0604020202020204" pitchFamily="34" charset="0"/>
                  <a:sym typeface="Calibri (MS) Bold"/>
                </a:rPr>
                <a:t>"</a:t>
              </a:r>
            </a:p>
            <a:p>
              <a:pPr algn="ctr">
                <a:lnSpc>
                  <a:spcPts val="5400"/>
                </a:lnSpc>
              </a:pPr>
              <a:endParaRPr lang="en-US" sz="4500" b="1" dirty="0">
                <a:solidFill>
                  <a:srgbClr val="000000"/>
                </a:solidFill>
                <a:latin typeface="Arial" panose="020B0604020202020204" pitchFamily="34" charset="0"/>
                <a:ea typeface="Calibri (MS) Bold"/>
                <a:cs typeface="Arial" panose="020B0604020202020204" pitchFamily="34" charset="0"/>
                <a:sym typeface="Calibri (MS) Bold"/>
              </a:endParaRPr>
            </a:p>
          </p:txBody>
        </p:sp>
      </p:grpSp>
      <p:grpSp>
        <p:nvGrpSpPr>
          <p:cNvPr id="12" name="Group 12">
            <a:extLst>
              <a:ext uri="{C183D7F6-B498-43B3-948B-1728B52AA6E4}">
                <adec:decorative xmlns:adec="http://schemas.microsoft.com/office/drawing/2017/decorative" val="1"/>
              </a:ext>
            </a:extLst>
          </p:cNvPr>
          <p:cNvGrpSpPr/>
          <p:nvPr/>
        </p:nvGrpSpPr>
        <p:grpSpPr>
          <a:xfrm>
            <a:off x="3104592" y="8509129"/>
            <a:ext cx="8924252" cy="1632010"/>
            <a:chOff x="0" y="0"/>
            <a:chExt cx="14464381" cy="2645154"/>
          </a:xfrm>
        </p:grpSpPr>
        <p:sp>
          <p:nvSpPr>
            <p:cNvPr id="13" name="Freeform 13"/>
            <p:cNvSpPr/>
            <p:nvPr/>
          </p:nvSpPr>
          <p:spPr>
            <a:xfrm>
              <a:off x="0" y="0"/>
              <a:ext cx="14432535" cy="2645156"/>
            </a:xfrm>
            <a:custGeom>
              <a:avLst/>
              <a:gdLst/>
              <a:ahLst/>
              <a:cxnLst/>
              <a:rect l="l" t="t" r="r" b="b"/>
              <a:pathLst>
                <a:path w="14432535" h="2645156">
                  <a:moveTo>
                    <a:pt x="190500" y="0"/>
                  </a:moveTo>
                  <a:lnTo>
                    <a:pt x="14242035" y="0"/>
                  </a:lnTo>
                  <a:cubicBezTo>
                    <a:pt x="14347191" y="0"/>
                    <a:pt x="14432535" y="85344"/>
                    <a:pt x="14432535" y="190500"/>
                  </a:cubicBezTo>
                  <a:lnTo>
                    <a:pt x="14432535" y="2454656"/>
                  </a:lnTo>
                  <a:cubicBezTo>
                    <a:pt x="14432535" y="2559812"/>
                    <a:pt x="14347191" y="2645156"/>
                    <a:pt x="14242035" y="2645156"/>
                  </a:cubicBezTo>
                  <a:lnTo>
                    <a:pt x="190500" y="2645156"/>
                  </a:lnTo>
                  <a:cubicBezTo>
                    <a:pt x="85344" y="2645156"/>
                    <a:pt x="0" y="2559812"/>
                    <a:pt x="0" y="2454656"/>
                  </a:cubicBezTo>
                  <a:lnTo>
                    <a:pt x="0" y="190500"/>
                  </a:lnTo>
                  <a:cubicBezTo>
                    <a:pt x="0" y="85344"/>
                    <a:pt x="85344" y="0"/>
                    <a:pt x="190500" y="0"/>
                  </a:cubicBezTo>
                  <a:moveTo>
                    <a:pt x="190500" y="381000"/>
                  </a:moveTo>
                  <a:lnTo>
                    <a:pt x="190500" y="190500"/>
                  </a:lnTo>
                  <a:lnTo>
                    <a:pt x="381000" y="190500"/>
                  </a:lnTo>
                  <a:lnTo>
                    <a:pt x="381000" y="2454656"/>
                  </a:lnTo>
                  <a:lnTo>
                    <a:pt x="190500" y="2454656"/>
                  </a:lnTo>
                  <a:lnTo>
                    <a:pt x="190500" y="2264156"/>
                  </a:lnTo>
                  <a:lnTo>
                    <a:pt x="14242035" y="2264156"/>
                  </a:lnTo>
                  <a:lnTo>
                    <a:pt x="14242035" y="2454656"/>
                  </a:lnTo>
                  <a:lnTo>
                    <a:pt x="14051535" y="2454656"/>
                  </a:lnTo>
                  <a:lnTo>
                    <a:pt x="14051535" y="190500"/>
                  </a:lnTo>
                  <a:lnTo>
                    <a:pt x="14242035" y="190500"/>
                  </a:lnTo>
                  <a:lnTo>
                    <a:pt x="14242035" y="381000"/>
                  </a:lnTo>
                  <a:lnTo>
                    <a:pt x="190500" y="381000"/>
                  </a:lnTo>
                  <a:close/>
                </a:path>
              </a:pathLst>
            </a:custGeom>
            <a:solidFill>
              <a:srgbClr val="FF0000"/>
            </a:solidFill>
          </p:spPr>
          <p:txBody>
            <a:bodyPr/>
            <a:lstStyle/>
            <a:p>
              <a:endParaRPr lang="he-IL"/>
            </a:p>
          </p:txBody>
        </p:sp>
      </p:grpSp>
      <p:sp>
        <p:nvSpPr>
          <p:cNvPr id="14" name="Freeform 14">
            <a:extLst>
              <a:ext uri="{C183D7F6-B498-43B3-948B-1728B52AA6E4}">
                <adec:decorative xmlns:adec="http://schemas.microsoft.com/office/drawing/2017/decorative" val="1"/>
              </a:ext>
            </a:extLst>
          </p:cNvPr>
          <p:cNvSpPr/>
          <p:nvPr/>
        </p:nvSpPr>
        <p:spPr>
          <a:xfrm>
            <a:off x="13792200" y="8689018"/>
            <a:ext cx="2046237" cy="1128336"/>
          </a:xfrm>
          <a:custGeom>
            <a:avLst/>
            <a:gdLst/>
            <a:ahLst/>
            <a:cxnLst/>
            <a:rect l="l" t="t" r="r" b="b"/>
            <a:pathLst>
              <a:path w="1446948" h="1371600">
                <a:moveTo>
                  <a:pt x="0" y="0"/>
                </a:moveTo>
                <a:lnTo>
                  <a:pt x="1446948" y="0"/>
                </a:lnTo>
                <a:lnTo>
                  <a:pt x="1446948" y="1371600"/>
                </a:lnTo>
                <a:lnTo>
                  <a:pt x="0" y="1371600"/>
                </a:lnTo>
                <a:lnTo>
                  <a:pt x="0" y="0"/>
                </a:lnTo>
                <a:close/>
              </a:path>
            </a:pathLst>
          </a:custGeom>
          <a:blipFill>
            <a:blip>
              <a:extLst>
                <a:ext uri="{96DAC541-7B7A-43D3-8B79-37D633B846F1}">
                  <asvg:svgBlip xmlns:asvg="http://schemas.microsoft.com/office/drawing/2016/SVG/main" r:embed="rId4"/>
                </a:ext>
              </a:extLst>
            </a:blip>
            <a:stretch>
              <a:fillRect t="-2746" b="-2746"/>
            </a:stretch>
          </a:blipFill>
        </p:spPr>
        <p:txBody>
          <a:bodyPr/>
          <a:lstStyle/>
          <a:p>
            <a:endParaRPr lang="he-IL"/>
          </a:p>
        </p:txBody>
      </p:sp>
      <p:sp>
        <p:nvSpPr>
          <p:cNvPr id="15" name="Freeform 15">
            <a:extLst>
              <a:ext uri="{C183D7F6-B498-43B3-948B-1728B52AA6E4}">
                <adec:decorative xmlns:adec="http://schemas.microsoft.com/office/drawing/2017/decorative" val="1"/>
              </a:ext>
            </a:extLst>
          </p:cNvPr>
          <p:cNvSpPr/>
          <p:nvPr/>
        </p:nvSpPr>
        <p:spPr>
          <a:xfrm>
            <a:off x="15468600" y="8689018"/>
            <a:ext cx="1566817" cy="1128336"/>
          </a:xfrm>
          <a:custGeom>
            <a:avLst/>
            <a:gdLst/>
            <a:ahLst/>
            <a:cxnLst/>
            <a:rect l="l" t="t" r="r" b="b"/>
            <a:pathLst>
              <a:path w="1446948" h="1371600">
                <a:moveTo>
                  <a:pt x="0" y="0"/>
                </a:moveTo>
                <a:lnTo>
                  <a:pt x="1446948" y="0"/>
                </a:lnTo>
                <a:lnTo>
                  <a:pt x="1446948" y="1371600"/>
                </a:lnTo>
                <a:lnTo>
                  <a:pt x="0" y="1371600"/>
                </a:lnTo>
                <a:lnTo>
                  <a:pt x="0" y="0"/>
                </a:lnTo>
                <a:close/>
              </a:path>
            </a:pathLst>
          </a:custGeom>
          <a:blipFill>
            <a:blip>
              <a:extLst>
                <a:ext uri="{96DAC541-7B7A-43D3-8B79-37D633B846F1}">
                  <asvg:svgBlip xmlns:asvg="http://schemas.microsoft.com/office/drawing/2016/SVG/main" r:embed="rId4"/>
                </a:ext>
              </a:extLst>
            </a:blip>
            <a:stretch>
              <a:fillRect t="-2746" b="-2746"/>
            </a:stretch>
          </a:blipFill>
        </p:spPr>
        <p:txBody>
          <a:bodyPr/>
          <a:lstStyle/>
          <a:p>
            <a:endParaRPr lang="he-IL"/>
          </a:p>
        </p:txBody>
      </p:sp>
      <p:sp>
        <p:nvSpPr>
          <p:cNvPr id="16" name="Freeform 16">
            <a:extLst>
              <a:ext uri="{C183D7F6-B498-43B3-948B-1728B52AA6E4}">
                <adec:decorative xmlns:adec="http://schemas.microsoft.com/office/drawing/2017/decorative" val="1"/>
              </a:ext>
            </a:extLst>
          </p:cNvPr>
          <p:cNvSpPr/>
          <p:nvPr/>
        </p:nvSpPr>
        <p:spPr>
          <a:xfrm>
            <a:off x="16719660" y="8689018"/>
            <a:ext cx="1691072" cy="1128336"/>
          </a:xfrm>
          <a:custGeom>
            <a:avLst/>
            <a:gdLst/>
            <a:ahLst/>
            <a:cxnLst/>
            <a:rect l="l" t="t" r="r" b="b"/>
            <a:pathLst>
              <a:path w="1731694" h="1371600">
                <a:moveTo>
                  <a:pt x="0" y="0"/>
                </a:moveTo>
                <a:lnTo>
                  <a:pt x="1731694" y="0"/>
                </a:lnTo>
                <a:lnTo>
                  <a:pt x="1731694" y="1371600"/>
                </a:lnTo>
                <a:lnTo>
                  <a:pt x="0" y="1371600"/>
                </a:lnTo>
                <a:lnTo>
                  <a:pt x="0" y="0"/>
                </a:lnTo>
                <a:close/>
              </a:path>
            </a:pathLst>
          </a:custGeom>
          <a:blipFill>
            <a:blip>
              <a:extLst>
                <a:ext uri="{96DAC541-7B7A-43D3-8B79-37D633B846F1}">
                  <asvg:svgBlip xmlns:asvg="http://schemas.microsoft.com/office/drawing/2016/SVG/main" r:embed="rId4"/>
                </a:ext>
              </a:extLst>
            </a:blip>
            <a:stretch>
              <a:fillRect t="-13126" b="-13126"/>
            </a:stretch>
          </a:blipFill>
        </p:spPr>
        <p:txBody>
          <a:bodyPr/>
          <a:lstStyle/>
          <a:p>
            <a:endParaRPr lang="he-IL"/>
          </a:p>
        </p:txBody>
      </p:sp>
      <p:grpSp>
        <p:nvGrpSpPr>
          <p:cNvPr id="22" name="Group 22">
            <a:extLst>
              <a:ext uri="{C183D7F6-B498-43B3-948B-1728B52AA6E4}">
                <adec:decorative xmlns:adec="http://schemas.microsoft.com/office/drawing/2017/decorative" val="1"/>
              </a:ext>
            </a:extLst>
          </p:cNvPr>
          <p:cNvGrpSpPr/>
          <p:nvPr/>
        </p:nvGrpSpPr>
        <p:grpSpPr>
          <a:xfrm>
            <a:off x="3047999" y="1582421"/>
            <a:ext cx="8904611" cy="1632011"/>
            <a:chOff x="0" y="0"/>
            <a:chExt cx="14432546" cy="2645154"/>
          </a:xfrm>
        </p:grpSpPr>
        <p:sp>
          <p:nvSpPr>
            <p:cNvPr id="23" name="Freeform 23"/>
            <p:cNvSpPr/>
            <p:nvPr/>
          </p:nvSpPr>
          <p:spPr>
            <a:xfrm>
              <a:off x="0" y="0"/>
              <a:ext cx="14432535" cy="2645156"/>
            </a:xfrm>
            <a:custGeom>
              <a:avLst/>
              <a:gdLst/>
              <a:ahLst/>
              <a:cxnLst/>
              <a:rect l="l" t="t" r="r" b="b"/>
              <a:pathLst>
                <a:path w="14432535" h="2645156">
                  <a:moveTo>
                    <a:pt x="190500" y="0"/>
                  </a:moveTo>
                  <a:lnTo>
                    <a:pt x="14242035" y="0"/>
                  </a:lnTo>
                  <a:cubicBezTo>
                    <a:pt x="14347191" y="0"/>
                    <a:pt x="14432535" y="85344"/>
                    <a:pt x="14432535" y="190500"/>
                  </a:cubicBezTo>
                  <a:lnTo>
                    <a:pt x="14432535" y="2454656"/>
                  </a:lnTo>
                  <a:cubicBezTo>
                    <a:pt x="14432535" y="2559812"/>
                    <a:pt x="14347191" y="2645156"/>
                    <a:pt x="14242035" y="2645156"/>
                  </a:cubicBezTo>
                  <a:lnTo>
                    <a:pt x="190500" y="2645156"/>
                  </a:lnTo>
                  <a:cubicBezTo>
                    <a:pt x="85344" y="2645156"/>
                    <a:pt x="0" y="2559812"/>
                    <a:pt x="0" y="2454656"/>
                  </a:cubicBezTo>
                  <a:lnTo>
                    <a:pt x="0" y="190500"/>
                  </a:lnTo>
                  <a:cubicBezTo>
                    <a:pt x="0" y="85344"/>
                    <a:pt x="85344" y="0"/>
                    <a:pt x="190500" y="0"/>
                  </a:cubicBezTo>
                  <a:moveTo>
                    <a:pt x="190500" y="381000"/>
                  </a:moveTo>
                  <a:lnTo>
                    <a:pt x="190500" y="190500"/>
                  </a:lnTo>
                  <a:lnTo>
                    <a:pt x="381000" y="190500"/>
                  </a:lnTo>
                  <a:lnTo>
                    <a:pt x="381000" y="2454656"/>
                  </a:lnTo>
                  <a:lnTo>
                    <a:pt x="190500" y="2454656"/>
                  </a:lnTo>
                  <a:lnTo>
                    <a:pt x="190500" y="2264156"/>
                  </a:lnTo>
                  <a:lnTo>
                    <a:pt x="14242035" y="2264156"/>
                  </a:lnTo>
                  <a:lnTo>
                    <a:pt x="14242035" y="2454656"/>
                  </a:lnTo>
                  <a:lnTo>
                    <a:pt x="14051535" y="2454656"/>
                  </a:lnTo>
                  <a:lnTo>
                    <a:pt x="14051535" y="190500"/>
                  </a:lnTo>
                  <a:lnTo>
                    <a:pt x="14242035" y="190500"/>
                  </a:lnTo>
                  <a:lnTo>
                    <a:pt x="14242035" y="381000"/>
                  </a:lnTo>
                  <a:lnTo>
                    <a:pt x="190500" y="381000"/>
                  </a:lnTo>
                  <a:close/>
                </a:path>
              </a:pathLst>
            </a:custGeom>
            <a:solidFill>
              <a:srgbClr val="FF0000"/>
            </a:solidFill>
          </p:spPr>
          <p:txBody>
            <a:bodyPr/>
            <a:lstStyle/>
            <a:p>
              <a:endParaRPr lang="he-IL"/>
            </a:p>
          </p:txBody>
        </p:sp>
      </p:grpSp>
      <p:grpSp>
        <p:nvGrpSpPr>
          <p:cNvPr id="17" name="Group 17">
            <a:extLst>
              <a:ext uri="{C183D7F6-B498-43B3-948B-1728B52AA6E4}">
                <adec:decorative xmlns:adec="http://schemas.microsoft.com/office/drawing/2017/decorative" val="1"/>
              </a:ext>
            </a:extLst>
          </p:cNvPr>
          <p:cNvGrpSpPr/>
          <p:nvPr/>
        </p:nvGrpSpPr>
        <p:grpSpPr>
          <a:xfrm>
            <a:off x="15148155" y="2009781"/>
            <a:ext cx="3146157" cy="3133719"/>
            <a:chOff x="0" y="0"/>
            <a:chExt cx="4239132" cy="4381500"/>
          </a:xfrm>
        </p:grpSpPr>
        <p:sp>
          <p:nvSpPr>
            <p:cNvPr id="18" name="Freeform 18"/>
            <p:cNvSpPr/>
            <p:nvPr/>
          </p:nvSpPr>
          <p:spPr>
            <a:xfrm>
              <a:off x="0" y="0"/>
              <a:ext cx="4239133" cy="4381500"/>
            </a:xfrm>
            <a:custGeom>
              <a:avLst/>
              <a:gdLst/>
              <a:ahLst/>
              <a:cxnLst/>
              <a:rect l="l" t="t" r="r" b="b"/>
              <a:pathLst>
                <a:path w="4239133" h="4381500">
                  <a:moveTo>
                    <a:pt x="0" y="0"/>
                  </a:moveTo>
                  <a:lnTo>
                    <a:pt x="4239133" y="0"/>
                  </a:lnTo>
                  <a:lnTo>
                    <a:pt x="4239133" y="4381500"/>
                  </a:lnTo>
                  <a:lnTo>
                    <a:pt x="0" y="4381500"/>
                  </a:lnTo>
                  <a:lnTo>
                    <a:pt x="0" y="0"/>
                  </a:lnTo>
                  <a:close/>
                </a:path>
              </a:pathLst>
            </a:custGeom>
            <a:blipFill>
              <a:blip r:embed="rId5"/>
              <a:stretch>
                <a:fillRect l="-92772" t="-2630" r="903" b="-11605"/>
              </a:stretch>
            </a:blipFill>
          </p:spPr>
          <p:txBody>
            <a:bodyPr/>
            <a:lstStyle/>
            <a:p>
              <a:endParaRPr lang="he-IL"/>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סרטון המותג הפרטי מול המותג המוביל">
            <a:hlinkClick r:id="" action="ppaction://media"/>
            <a:extLst>
              <a:ext uri="{C183D7F6-B498-43B3-948B-1728B52AA6E4}">
                <adec:decorative xmlns:adec="http://schemas.microsoft.com/office/drawing/2017/decorative" val="0"/>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a:stretch>
            <a:fillRect/>
          </a:stretch>
        </p:blipFill>
        <p:spPr>
          <a:xfrm>
            <a:off x="11362097" y="824371"/>
            <a:ext cx="5189196" cy="9225238"/>
          </a:xfrm>
          <a:prstGeom prst="rect">
            <a:avLst/>
          </a:prstGeom>
        </p:spPr>
      </p:pic>
      <p:sp>
        <p:nvSpPr>
          <p:cNvPr id="4" name="Freeform 4" descr="מלפפונים במלח קבוצת יבנה"/>
          <p:cNvSpPr/>
          <p:nvPr/>
        </p:nvSpPr>
        <p:spPr>
          <a:xfrm>
            <a:off x="7356106" y="3692651"/>
            <a:ext cx="3575789" cy="6356958"/>
          </a:xfrm>
          <a:custGeom>
            <a:avLst/>
            <a:gdLst/>
            <a:ahLst/>
            <a:cxnLst/>
            <a:rect l="l" t="t" r="r" b="b"/>
            <a:pathLst>
              <a:path w="3575789" h="6356958">
                <a:moveTo>
                  <a:pt x="0" y="0"/>
                </a:moveTo>
                <a:lnTo>
                  <a:pt x="3575788" y="0"/>
                </a:lnTo>
                <a:lnTo>
                  <a:pt x="3575788" y="6356958"/>
                </a:lnTo>
                <a:lnTo>
                  <a:pt x="0" y="6356958"/>
                </a:lnTo>
                <a:lnTo>
                  <a:pt x="0" y="0"/>
                </a:lnTo>
                <a:close/>
              </a:path>
            </a:pathLst>
          </a:custGeom>
          <a:blipFill>
            <a:blip r:embed="rId6"/>
            <a:stretch>
              <a:fillRect/>
            </a:stretch>
          </a:blipFill>
        </p:spPr>
        <p:txBody>
          <a:bodyPr/>
          <a:lstStyle/>
          <a:p>
            <a:endParaRPr lang="he-IL"/>
          </a:p>
        </p:txBody>
      </p:sp>
      <p:sp>
        <p:nvSpPr>
          <p:cNvPr id="6" name="Freeform 6" descr="מלפפונים במלח שופרסל.&#10;היצרן: גם קבוצת יבנה"/>
          <p:cNvSpPr/>
          <p:nvPr/>
        </p:nvSpPr>
        <p:spPr>
          <a:xfrm>
            <a:off x="1158187" y="2329057"/>
            <a:ext cx="3976171" cy="5939113"/>
          </a:xfrm>
          <a:custGeom>
            <a:avLst/>
            <a:gdLst/>
            <a:ahLst/>
            <a:cxnLst/>
            <a:rect l="l" t="t" r="r" b="b"/>
            <a:pathLst>
              <a:path w="5301561" h="7918816">
                <a:moveTo>
                  <a:pt x="0" y="0"/>
                </a:moveTo>
                <a:lnTo>
                  <a:pt x="5301561" y="0"/>
                </a:lnTo>
                <a:lnTo>
                  <a:pt x="5301561" y="7918816"/>
                </a:lnTo>
                <a:lnTo>
                  <a:pt x="0" y="7918816"/>
                </a:lnTo>
                <a:lnTo>
                  <a:pt x="0" y="0"/>
                </a:lnTo>
                <a:close/>
              </a:path>
            </a:pathLst>
          </a:custGeom>
          <a:blipFill>
            <a:blip r:embed="rId7"/>
            <a:stretch>
              <a:fillRect l="-20259" t="-77172" r="-101298" b="-86526"/>
            </a:stretch>
          </a:blipFill>
        </p:spPr>
        <p:txBody>
          <a:bodyPr/>
          <a:lstStyle/>
          <a:p>
            <a:endParaRPr lang="he-IL"/>
          </a:p>
        </p:txBody>
      </p:sp>
      <p:sp>
        <p:nvSpPr>
          <p:cNvPr id="7" name="Freeform 7">
            <a:extLst>
              <a:ext uri="{C183D7F6-B498-43B3-948B-1728B52AA6E4}">
                <adec:decorative xmlns:adec="http://schemas.microsoft.com/office/drawing/2017/decorative" val="1"/>
              </a:ext>
            </a:extLst>
          </p:cNvPr>
          <p:cNvSpPr/>
          <p:nvPr/>
        </p:nvSpPr>
        <p:spPr>
          <a:xfrm rot="19503974" flipV="1">
            <a:off x="4547271" y="4325553"/>
            <a:ext cx="2978086" cy="4114800"/>
          </a:xfrm>
          <a:custGeom>
            <a:avLst/>
            <a:gdLst/>
            <a:ahLst/>
            <a:cxnLst/>
            <a:rect l="l" t="t" r="r" b="b"/>
            <a:pathLst>
              <a:path w="3970782" h="5486400">
                <a:moveTo>
                  <a:pt x="0" y="5486400"/>
                </a:moveTo>
                <a:lnTo>
                  <a:pt x="3970782" y="5486400"/>
                </a:lnTo>
                <a:lnTo>
                  <a:pt x="3970782" y="0"/>
                </a:lnTo>
                <a:lnTo>
                  <a:pt x="0" y="0"/>
                </a:lnTo>
                <a:lnTo>
                  <a:pt x="0" y="548640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he-IL"/>
          </a:p>
        </p:txBody>
      </p:sp>
      <p:sp>
        <p:nvSpPr>
          <p:cNvPr id="8" name="Freeform 8">
            <a:extLst>
              <a:ext uri="{C183D7F6-B498-43B3-948B-1728B52AA6E4}">
                <adec:decorative xmlns:adec="http://schemas.microsoft.com/office/drawing/2017/decorative" val="1"/>
              </a:ext>
            </a:extLst>
          </p:cNvPr>
          <p:cNvSpPr/>
          <p:nvPr/>
        </p:nvSpPr>
        <p:spPr>
          <a:xfrm>
            <a:off x="2615591" y="5560736"/>
            <a:ext cx="1382444" cy="1320235"/>
          </a:xfrm>
          <a:custGeom>
            <a:avLst/>
            <a:gdLst/>
            <a:ahLst/>
            <a:cxnLst/>
            <a:rect l="l" t="t" r="r" b="b"/>
            <a:pathLst>
              <a:path w="1843259" h="1760313">
                <a:moveTo>
                  <a:pt x="0" y="0"/>
                </a:moveTo>
                <a:lnTo>
                  <a:pt x="1843259" y="0"/>
                </a:lnTo>
                <a:lnTo>
                  <a:pt x="1843259" y="1760313"/>
                </a:lnTo>
                <a:lnTo>
                  <a:pt x="0" y="176031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he-IL"/>
          </a:p>
        </p:txBody>
      </p:sp>
    </p:spTree>
  </p:cSld>
  <p:clrMapOvr>
    <a:masterClrMapping/>
  </p:clrMapOvr>
  <p:timing>
    <p:tnLst>
      <p:par>
        <p:cTn id="1" dur="indefinite" restart="never" nodeType="tmRoot">
          <p:childTnLst>
            <p:video>
              <p:cMediaNode vol="100000">
                <p:cTn id="2" fill="hold" display="0">
                  <p:stCondLst>
                    <p:cond delay="indefinite"/>
                  </p:stCondLst>
                </p:cTn>
                <p:tgtEl>
                  <p:spTgt spid="3"/>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hlinkClick r:id="rId3" tooltip="https://chp.co.il"/>
            <a:extLst>
              <a:ext uri="{C183D7F6-B498-43B3-948B-1728B52AA6E4}">
                <adec:decorative xmlns:adec="http://schemas.microsoft.com/office/drawing/2017/decorative" val="1"/>
              </a:ext>
            </a:extLst>
          </p:cNvPr>
          <p:cNvSpPr/>
          <p:nvPr/>
        </p:nvSpPr>
        <p:spPr>
          <a:xfrm>
            <a:off x="11894020" y="2640092"/>
            <a:ext cx="6861429" cy="8229600"/>
          </a:xfrm>
          <a:custGeom>
            <a:avLst/>
            <a:gdLst/>
            <a:ahLst/>
            <a:cxnLst/>
            <a:rect l="l" t="t" r="r" b="b"/>
            <a:pathLst>
              <a:path w="6861429" h="8229600">
                <a:moveTo>
                  <a:pt x="0" y="0"/>
                </a:moveTo>
                <a:lnTo>
                  <a:pt x="6861429" y="0"/>
                </a:lnTo>
                <a:lnTo>
                  <a:pt x="6861429" y="8229600"/>
                </a:lnTo>
                <a:lnTo>
                  <a:pt x="0" y="8229600"/>
                </a:lnTo>
                <a:lnTo>
                  <a:pt x="0" y="0"/>
                </a:lnTo>
                <a:close/>
              </a:path>
            </a:pathLst>
          </a:custGeom>
          <a:blipFill>
            <a:blip r:embed="rId4"/>
            <a:stretch>
              <a:fillRect/>
            </a:stretch>
          </a:blipFill>
        </p:spPr>
        <p:txBody>
          <a:bodyPr/>
          <a:lstStyle/>
          <a:p>
            <a:endParaRPr lang="he-IL"/>
          </a:p>
        </p:txBody>
      </p:sp>
      <p:grpSp>
        <p:nvGrpSpPr>
          <p:cNvPr id="5" name="Group 5">
            <a:extLst>
              <a:ext uri="{C183D7F6-B498-43B3-948B-1728B52AA6E4}">
                <adec:decorative xmlns:adec="http://schemas.microsoft.com/office/drawing/2017/decorative" val="1"/>
              </a:ext>
            </a:extLst>
          </p:cNvPr>
          <p:cNvGrpSpPr/>
          <p:nvPr/>
        </p:nvGrpSpPr>
        <p:grpSpPr>
          <a:xfrm>
            <a:off x="12890376" y="4417127"/>
            <a:ext cx="2464831" cy="4718982"/>
            <a:chOff x="0" y="0"/>
            <a:chExt cx="3286442" cy="6291977"/>
          </a:xfrm>
        </p:grpSpPr>
        <p:sp>
          <p:nvSpPr>
            <p:cNvPr id="6" name="Freeform 6"/>
            <p:cNvSpPr/>
            <p:nvPr/>
          </p:nvSpPr>
          <p:spPr>
            <a:xfrm>
              <a:off x="0" y="0"/>
              <a:ext cx="3286442" cy="3759493"/>
            </a:xfrm>
            <a:custGeom>
              <a:avLst/>
              <a:gdLst/>
              <a:ahLst/>
              <a:cxnLst/>
              <a:rect l="l" t="t" r="r" b="b"/>
              <a:pathLst>
                <a:path w="3286442" h="3759493">
                  <a:moveTo>
                    <a:pt x="0" y="0"/>
                  </a:moveTo>
                  <a:lnTo>
                    <a:pt x="3286442" y="0"/>
                  </a:lnTo>
                  <a:lnTo>
                    <a:pt x="3286442" y="3759493"/>
                  </a:lnTo>
                  <a:lnTo>
                    <a:pt x="0" y="3759493"/>
                  </a:lnTo>
                  <a:lnTo>
                    <a:pt x="0" y="0"/>
                  </a:lnTo>
                  <a:close/>
                </a:path>
              </a:pathLst>
            </a:custGeom>
            <a:blipFill>
              <a:blip r:embed="rId5"/>
              <a:stretch>
                <a:fillRect l="-58807" r="-59085"/>
              </a:stretch>
            </a:blipFill>
          </p:spPr>
          <p:txBody>
            <a:bodyPr/>
            <a:lstStyle/>
            <a:p>
              <a:endParaRPr lang="he-IL"/>
            </a:p>
          </p:txBody>
        </p:sp>
        <p:sp>
          <p:nvSpPr>
            <p:cNvPr id="7" name="TextBox 7"/>
            <p:cNvSpPr txBox="1"/>
            <p:nvPr/>
          </p:nvSpPr>
          <p:spPr>
            <a:xfrm>
              <a:off x="389632" y="2313707"/>
              <a:ext cx="2406456" cy="3978270"/>
            </a:xfrm>
            <a:prstGeom prst="rect">
              <a:avLst/>
            </a:prstGeom>
          </p:spPr>
          <p:txBody>
            <a:bodyPr wrap="square" lIns="0" tIns="0" rIns="0" bIns="0" rtlCol="0" anchor="t">
              <a:spAutoFit/>
            </a:bodyPr>
            <a:lstStyle/>
            <a:p>
              <a:pPr algn="ctr">
                <a:lnSpc>
                  <a:spcPts val="12391"/>
                </a:lnSpc>
              </a:pPr>
              <a:r>
                <a:rPr lang="en-US" sz="6883" dirty="0">
                  <a:solidFill>
                    <a:srgbClr val="FF0000"/>
                  </a:solidFill>
                  <a:latin typeface="Arial" panose="020B0604020202020204" pitchFamily="34" charset="0"/>
                  <a:ea typeface="Rubik"/>
                  <a:cs typeface="Arial" panose="020B0604020202020204" pitchFamily="34" charset="0"/>
                  <a:sym typeface="Rubik"/>
                </a:rPr>
                <a:t>CHP</a:t>
              </a:r>
            </a:p>
          </p:txBody>
        </p:sp>
      </p:grpSp>
      <p:sp>
        <p:nvSpPr>
          <p:cNvPr id="8" name="Freeform 8">
            <a:extLst>
              <a:ext uri="{C183D7F6-B498-43B3-948B-1728B52AA6E4}">
                <adec:decorative xmlns:adec="http://schemas.microsoft.com/office/drawing/2017/decorative" val="1"/>
              </a:ext>
            </a:extLst>
          </p:cNvPr>
          <p:cNvSpPr/>
          <p:nvPr/>
        </p:nvSpPr>
        <p:spPr>
          <a:xfrm>
            <a:off x="7523741" y="1679017"/>
            <a:ext cx="4265318" cy="8553501"/>
          </a:xfrm>
          <a:custGeom>
            <a:avLst/>
            <a:gdLst/>
            <a:ahLst/>
            <a:cxnLst/>
            <a:rect l="l" t="t" r="r" b="b"/>
            <a:pathLst>
              <a:path w="4265318" h="8553501">
                <a:moveTo>
                  <a:pt x="0" y="0"/>
                </a:moveTo>
                <a:lnTo>
                  <a:pt x="4265319" y="0"/>
                </a:lnTo>
                <a:lnTo>
                  <a:pt x="4265319" y="8553501"/>
                </a:lnTo>
                <a:lnTo>
                  <a:pt x="0" y="8553501"/>
                </a:lnTo>
                <a:lnTo>
                  <a:pt x="0" y="0"/>
                </a:lnTo>
                <a:close/>
              </a:path>
            </a:pathLst>
          </a:custGeom>
          <a:blipFill>
            <a:blip r:embed="rId6"/>
            <a:stretch>
              <a:fillRect t="-854" r="-2643" b="-854"/>
            </a:stretch>
          </a:blipFill>
          <a:ln w="161925" cap="rnd">
            <a:solidFill>
              <a:srgbClr val="000000"/>
            </a:solidFill>
            <a:prstDash val="solid"/>
            <a:round/>
          </a:ln>
        </p:spPr>
        <p:txBody>
          <a:bodyPr/>
          <a:lstStyle/>
          <a:p>
            <a:endParaRPr lang="he-IL"/>
          </a:p>
        </p:txBody>
      </p:sp>
      <p:sp>
        <p:nvSpPr>
          <p:cNvPr id="11" name="כותרת 1">
            <a:extLst>
              <a:ext uri="{FF2B5EF4-FFF2-40B4-BE49-F238E27FC236}">
                <a16:creationId xmlns:a16="http://schemas.microsoft.com/office/drawing/2014/main" id="{F5A2A2E1-9F7C-82C2-9F79-DBFF8A47FE8E}"/>
              </a:ext>
            </a:extLst>
          </p:cNvPr>
          <p:cNvSpPr txBox="1">
            <a:spLocks/>
          </p:cNvSpPr>
          <p:nvPr/>
        </p:nvSpPr>
        <p:spPr>
          <a:xfrm>
            <a:off x="2073143" y="556148"/>
            <a:ext cx="1414171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he-IL" sz="5400" b="1" dirty="0">
                <a:solidFill>
                  <a:srgbClr val="2C4B74"/>
                </a:solidFill>
                <a:latin typeface="Arial" panose="020B0604020202020204" pitchFamily="34" charset="0"/>
                <a:cs typeface="+mn-cs"/>
              </a:rPr>
              <a:t>האם קיימת ריכוזיות בענף המזון?</a:t>
            </a:r>
          </a:p>
        </p:txBody>
      </p:sp>
      <p:sp>
        <p:nvSpPr>
          <p:cNvPr id="9" name="TextBox 9"/>
          <p:cNvSpPr txBox="1"/>
          <p:nvPr/>
        </p:nvSpPr>
        <p:spPr>
          <a:xfrm>
            <a:off x="1305920" y="2182892"/>
            <a:ext cx="5927527" cy="9070240"/>
          </a:xfrm>
          <a:prstGeom prst="rect">
            <a:avLst/>
          </a:prstGeom>
        </p:spPr>
        <p:txBody>
          <a:bodyPr lIns="0" tIns="0" rIns="0" bIns="0" rtlCol="0" anchor="t">
            <a:spAutoFit/>
          </a:bodyPr>
          <a:lstStyle/>
          <a:p>
            <a:pPr algn="just" rtl="1">
              <a:lnSpc>
                <a:spcPts val="8000"/>
              </a:lnSpc>
            </a:pPr>
            <a:r>
              <a:rPr lang="he-IL" sz="3200" b="1" dirty="0">
                <a:solidFill>
                  <a:srgbClr val="000000"/>
                </a:solidFill>
                <a:latin typeface="Arial" panose="020B0604020202020204" pitchFamily="34" charset="0"/>
                <a:ea typeface="Calibri (MS) Bold"/>
                <a:cs typeface="Arial" panose="020B0604020202020204" pitchFamily="34" charset="0"/>
                <a:sym typeface="Calibri (MS) Bold"/>
                <a:rtl/>
              </a:rPr>
              <a:t>המשימה:</a:t>
            </a:r>
          </a:p>
          <a:p>
            <a:pPr algn="just" rtl="1">
              <a:lnSpc>
                <a:spcPts val="8000"/>
              </a:lnSpc>
            </a:pPr>
            <a:r>
              <a:rPr lang="he-IL" sz="3200" b="1" dirty="0">
                <a:solidFill>
                  <a:srgbClr val="000000"/>
                </a:solidFill>
                <a:latin typeface="Arial" panose="020B0604020202020204" pitchFamily="34" charset="0"/>
                <a:ea typeface="Calibri (MS) Bold"/>
                <a:cs typeface="Arial" panose="020B0604020202020204" pitchFamily="34" charset="0"/>
                <a:sym typeface="Calibri (MS) Bold"/>
                <a:rtl/>
              </a:rPr>
              <a:t>היכנסו לאתר </a:t>
            </a:r>
            <a:r>
              <a:rPr lang="en-US" sz="3200" b="1" dirty="0">
                <a:solidFill>
                  <a:srgbClr val="000000"/>
                </a:solidFill>
                <a:latin typeface="Arial" panose="020B0604020202020204" pitchFamily="34" charset="0"/>
                <a:ea typeface="Calibri (MS) Bold"/>
                <a:cs typeface="Arial" panose="020B0604020202020204" pitchFamily="34" charset="0"/>
                <a:sym typeface="Calibri (MS) Bold"/>
              </a:rPr>
              <a:t>CHP.co.il</a:t>
            </a:r>
          </a:p>
          <a:p>
            <a:pPr algn="just" rtl="1">
              <a:lnSpc>
                <a:spcPts val="8000"/>
              </a:lnSpc>
            </a:pPr>
            <a:r>
              <a:rPr lang="he-IL" sz="3200" b="1" dirty="0" err="1">
                <a:solidFill>
                  <a:srgbClr val="000000"/>
                </a:solidFill>
                <a:latin typeface="Arial" panose="020B0604020202020204" pitchFamily="34" charset="0"/>
                <a:ea typeface="Calibri (MS) Bold"/>
                <a:cs typeface="Arial" panose="020B0604020202020204" pitchFamily="34" charset="0"/>
                <a:sym typeface="Calibri (MS) Bold"/>
                <a:rtl/>
              </a:rPr>
              <a:t>ביחרו</a:t>
            </a:r>
            <a:r>
              <a:rPr lang="he-IL" sz="3200" b="1" dirty="0">
                <a:solidFill>
                  <a:srgbClr val="000000"/>
                </a:solidFill>
                <a:latin typeface="Arial" panose="020B0604020202020204" pitchFamily="34" charset="0"/>
                <a:ea typeface="Calibri (MS) Bold"/>
                <a:cs typeface="Arial" panose="020B0604020202020204" pitchFamily="34" charset="0"/>
                <a:sym typeface="Calibri (MS) Bold"/>
                <a:rtl/>
              </a:rPr>
              <a:t> עיר מגורים+ מוצר מבוקש ורישמו:</a:t>
            </a:r>
          </a:p>
          <a:p>
            <a:pPr marL="690881" lvl="1" indent="-345440" algn="r" rtl="1">
              <a:lnSpc>
                <a:spcPts val="8000"/>
              </a:lnSpc>
              <a:buAutoNum type="arabicPeriod"/>
            </a:pPr>
            <a:r>
              <a:rPr lang="he-IL" sz="3200" b="1" dirty="0">
                <a:solidFill>
                  <a:srgbClr val="000000"/>
                </a:solidFill>
                <a:latin typeface="Arial" panose="020B0604020202020204" pitchFamily="34" charset="0"/>
                <a:ea typeface="Calibri (MS) Bold"/>
                <a:cs typeface="Arial" panose="020B0604020202020204" pitchFamily="34" charset="0"/>
                <a:sym typeface="Calibri (MS) Bold"/>
                <a:rtl/>
              </a:rPr>
              <a:t>עיר: ________</a:t>
            </a:r>
          </a:p>
          <a:p>
            <a:pPr marL="690881" lvl="1" indent="-345440" algn="r" rtl="1">
              <a:lnSpc>
                <a:spcPts val="8000"/>
              </a:lnSpc>
              <a:buAutoNum type="arabicPeriod"/>
            </a:pPr>
            <a:r>
              <a:rPr lang="he-IL" sz="3200" b="1" dirty="0">
                <a:solidFill>
                  <a:srgbClr val="000000"/>
                </a:solidFill>
                <a:latin typeface="Arial" panose="020B0604020202020204" pitchFamily="34" charset="0"/>
                <a:ea typeface="Calibri (MS) Bold"/>
                <a:cs typeface="Arial" panose="020B0604020202020204" pitchFamily="34" charset="0"/>
                <a:sym typeface="Calibri (MS) Bold"/>
                <a:rtl/>
              </a:rPr>
              <a:t>שם מלא של המוצר: ______</a:t>
            </a:r>
          </a:p>
          <a:p>
            <a:pPr marL="690881" lvl="1" indent="-345440" algn="r" rtl="1">
              <a:lnSpc>
                <a:spcPts val="8000"/>
              </a:lnSpc>
              <a:buAutoNum type="arabicPeriod"/>
            </a:pPr>
            <a:r>
              <a:rPr lang="he-IL" sz="3200" b="1" dirty="0">
                <a:solidFill>
                  <a:srgbClr val="000000"/>
                </a:solidFill>
                <a:latin typeface="Arial" panose="020B0604020202020204" pitchFamily="34" charset="0"/>
                <a:ea typeface="Calibri (MS) Bold"/>
                <a:cs typeface="Arial" panose="020B0604020202020204" pitchFamily="34" charset="0"/>
                <a:sym typeface="Calibri (MS) Bold"/>
                <a:rtl/>
              </a:rPr>
              <a:t>המחיר הזול ביותר: _______</a:t>
            </a:r>
          </a:p>
          <a:p>
            <a:pPr marL="690881" lvl="1" indent="-345440" algn="r" rtl="1">
              <a:lnSpc>
                <a:spcPts val="8000"/>
              </a:lnSpc>
              <a:buAutoNum type="arabicPeriod"/>
            </a:pPr>
            <a:r>
              <a:rPr lang="he-IL" sz="3200" b="1" dirty="0">
                <a:solidFill>
                  <a:srgbClr val="000000"/>
                </a:solidFill>
                <a:latin typeface="Arial" panose="020B0604020202020204" pitchFamily="34" charset="0"/>
                <a:ea typeface="Calibri (MS) Bold"/>
                <a:cs typeface="Arial" panose="020B0604020202020204" pitchFamily="34" charset="0"/>
                <a:sym typeface="Calibri (MS) Bold"/>
                <a:rtl/>
              </a:rPr>
              <a:t>הסופר בו המחיר הזול ביותר: ____</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1">
            <a:extLst>
              <a:ext uri="{FF2B5EF4-FFF2-40B4-BE49-F238E27FC236}">
                <a16:creationId xmlns:a16="http://schemas.microsoft.com/office/drawing/2014/main" id="{DF969880-0686-74EF-71DD-A2BD8CEC7B8C}"/>
              </a:ext>
            </a:extLst>
          </p:cNvPr>
          <p:cNvSpPr txBox="1">
            <a:spLocks/>
          </p:cNvSpPr>
          <p:nvPr/>
        </p:nvSpPr>
        <p:spPr>
          <a:xfrm>
            <a:off x="2048881" y="792253"/>
            <a:ext cx="1414171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he-IL" sz="5400" b="1" dirty="0">
                <a:solidFill>
                  <a:srgbClr val="2C4B74"/>
                </a:solidFill>
                <a:latin typeface="Arial" panose="020B0604020202020204" pitchFamily="34" charset="0"/>
                <a:cs typeface="+mn-cs"/>
              </a:rPr>
              <a:t>איך הופכים מצרכן שבוי לצרכן המשנה מציאות?</a:t>
            </a:r>
          </a:p>
        </p:txBody>
      </p:sp>
      <p:pic>
        <p:nvPicPr>
          <p:cNvPr id="8" name="תמונה 7" descr="לחצו כאן לצפיה בסרטון של סופר הצינור">
            <a:hlinkClick r:id="rId3"/>
            <a:extLst>
              <a:ext uri="{FF2B5EF4-FFF2-40B4-BE49-F238E27FC236}">
                <a16:creationId xmlns:a16="http://schemas.microsoft.com/office/drawing/2014/main" id="{0EC0BB36-15E4-EA5C-628C-A8A873BFE0B2}"/>
              </a:ext>
            </a:extLst>
          </p:cNvPr>
          <p:cNvPicPr>
            <a:picLocks noChangeAspect="1"/>
          </p:cNvPicPr>
          <p:nvPr/>
        </p:nvPicPr>
        <p:blipFill>
          <a:blip r:embed="rId4"/>
          <a:stretch>
            <a:fillRect/>
          </a:stretch>
        </p:blipFill>
        <p:spPr>
          <a:xfrm>
            <a:off x="1371599" y="2324100"/>
            <a:ext cx="12791079" cy="6982630"/>
          </a:xfrm>
          <a:prstGeom prst="rect">
            <a:avLst/>
          </a:prstGeom>
        </p:spPr>
      </p:pic>
      <p:grpSp>
        <p:nvGrpSpPr>
          <p:cNvPr id="11" name="Group 5">
            <a:extLst>
              <a:ext uri="{FF2B5EF4-FFF2-40B4-BE49-F238E27FC236}">
                <a16:creationId xmlns:a16="http://schemas.microsoft.com/office/drawing/2014/main" id="{817A5309-4C6F-FBC2-19A6-74B08AB21467}"/>
              </a:ext>
              <a:ext uri="{C183D7F6-B498-43B3-948B-1728B52AA6E4}">
                <adec:decorative xmlns:adec="http://schemas.microsoft.com/office/drawing/2017/decorative" val="1"/>
              </a:ext>
            </a:extLst>
          </p:cNvPr>
          <p:cNvGrpSpPr/>
          <p:nvPr/>
        </p:nvGrpSpPr>
        <p:grpSpPr>
          <a:xfrm>
            <a:off x="13258800" y="4559605"/>
            <a:ext cx="3862485" cy="4758011"/>
            <a:chOff x="1173530" y="609549"/>
            <a:chExt cx="5149979" cy="6344015"/>
          </a:xfrm>
        </p:grpSpPr>
        <p:sp>
          <p:nvSpPr>
            <p:cNvPr id="12" name="Freeform 6">
              <a:extLst>
                <a:ext uri="{FF2B5EF4-FFF2-40B4-BE49-F238E27FC236}">
                  <a16:creationId xmlns:a16="http://schemas.microsoft.com/office/drawing/2014/main" id="{683AD1D4-189F-036E-05A2-A83C4DEA8E0A}"/>
                </a:ext>
              </a:extLst>
            </p:cNvPr>
            <p:cNvSpPr/>
            <p:nvPr/>
          </p:nvSpPr>
          <p:spPr>
            <a:xfrm rot="-1556386">
              <a:off x="1173530" y="609549"/>
              <a:ext cx="4248099" cy="6344015"/>
            </a:xfrm>
            <a:custGeom>
              <a:avLst/>
              <a:gdLst/>
              <a:ahLst/>
              <a:cxnLst/>
              <a:rect l="l" t="t" r="r" b="b"/>
              <a:pathLst>
                <a:path w="4248099" h="6344015">
                  <a:moveTo>
                    <a:pt x="0" y="0"/>
                  </a:moveTo>
                  <a:lnTo>
                    <a:pt x="4248099" y="0"/>
                  </a:lnTo>
                  <a:lnTo>
                    <a:pt x="4248099" y="6344015"/>
                  </a:lnTo>
                  <a:lnTo>
                    <a:pt x="0" y="6344015"/>
                  </a:lnTo>
                  <a:lnTo>
                    <a:pt x="0" y="0"/>
                  </a:lnTo>
                  <a:close/>
                </a:path>
              </a:pathLst>
            </a:custGeom>
            <a:blipFill>
              <a:blip r:embed="rId5"/>
              <a:stretch>
                <a:fillRect/>
              </a:stretch>
            </a:blipFill>
          </p:spPr>
          <p:txBody>
            <a:bodyPr/>
            <a:lstStyle/>
            <a:p>
              <a:endParaRPr lang="he-IL"/>
            </a:p>
          </p:txBody>
        </p:sp>
        <p:sp>
          <p:nvSpPr>
            <p:cNvPr id="13" name="TextBox 7">
              <a:extLst>
                <a:ext uri="{FF2B5EF4-FFF2-40B4-BE49-F238E27FC236}">
                  <a16:creationId xmlns:a16="http://schemas.microsoft.com/office/drawing/2014/main" id="{0D9CEBBE-405A-1A78-6F70-38D8C715824B}"/>
                </a:ext>
              </a:extLst>
            </p:cNvPr>
            <p:cNvSpPr txBox="1"/>
            <p:nvPr/>
          </p:nvSpPr>
          <p:spPr>
            <a:xfrm rot="20003575">
              <a:off x="3994969" y="5603035"/>
              <a:ext cx="2328540" cy="778161"/>
            </a:xfrm>
            <a:prstGeom prst="rect">
              <a:avLst/>
            </a:prstGeom>
          </p:spPr>
          <p:txBody>
            <a:bodyPr wrap="square" lIns="0" tIns="0" rIns="0" bIns="0" rtlCol="0" anchor="t">
              <a:spAutoFit/>
            </a:bodyPr>
            <a:lstStyle/>
            <a:p>
              <a:pPr algn="ctr" rtl="1">
                <a:lnSpc>
                  <a:spcPts val="4664"/>
                </a:lnSpc>
                <a:spcBef>
                  <a:spcPct val="0"/>
                </a:spcBef>
              </a:pPr>
              <a:r>
                <a:rPr lang="he-IL" sz="3886" b="1" dirty="0">
                  <a:solidFill>
                    <a:srgbClr val="FFFFFF"/>
                  </a:solidFill>
                  <a:latin typeface="Arial" panose="020B0604020202020204" pitchFamily="34" charset="0"/>
                  <a:ea typeface="Calibri (MS) Bold"/>
                  <a:cs typeface="Arial" panose="020B0604020202020204" pitchFamily="34" charset="0"/>
                  <a:sym typeface="Calibri (MS) Bold"/>
                  <a:rtl/>
                </a:rPr>
                <a:t>לחצו כאן</a:t>
              </a: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1722111" y="-249203"/>
            <a:ext cx="12075795" cy="242778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21600"/>
              </a:lnSpc>
              <a:spcBef>
                <a:spcPts val="0"/>
              </a:spcBef>
              <a:spcAft>
                <a:spcPts val="0"/>
              </a:spcAft>
              <a:buClrTx/>
              <a:buSzTx/>
              <a:buFontTx/>
              <a:buNone/>
              <a:tabLst/>
              <a:defRPr/>
            </a:pPr>
            <a:r>
              <a:rPr kumimoji="0" lang="he-IL" sz="12000" b="0" i="0" u="none" strike="noStrike" kern="1200" cap="none" spc="0" normalizeH="0" baseline="0" noProof="0" dirty="0">
                <a:ln>
                  <a:noFill/>
                </a:ln>
                <a:solidFill>
                  <a:srgbClr val="7030A0"/>
                </a:solidFill>
                <a:effectLst/>
                <a:uLnTx/>
                <a:uFillTx/>
                <a:latin typeface="Arial" panose="020B0604020202020204" pitchFamily="34" charset="0"/>
                <a:ea typeface="Rubik"/>
                <a:cs typeface="Arial" panose="020B0604020202020204" pitchFamily="34" charset="0"/>
                <a:sym typeface="Rubik"/>
                <a:rtl/>
              </a:rPr>
              <a:t>משימה מסכמת!</a:t>
            </a:r>
          </a:p>
        </p:txBody>
      </p:sp>
      <p:sp>
        <p:nvSpPr>
          <p:cNvPr id="3" name="Freeform 3" descr="לחצו כאן לצפיה במשימה">
            <a:hlinkClick r:id="rId3" tooltip="https://docs.google.com/document/d/1EgRekVsFrqD1gWXboTHYMjHZQxkOXQ_e/edit?usp=sharing&amp;ouid=108423445289092254847&amp;rtpof=true&amp;sd=true"/>
          </p:cNvPr>
          <p:cNvSpPr/>
          <p:nvPr/>
        </p:nvSpPr>
        <p:spPr>
          <a:xfrm>
            <a:off x="1259532" y="1985374"/>
            <a:ext cx="14009319" cy="8210810"/>
          </a:xfrm>
          <a:custGeom>
            <a:avLst/>
            <a:gdLst/>
            <a:ahLst/>
            <a:cxnLst/>
            <a:rect l="l" t="t" r="r" b="b"/>
            <a:pathLst>
              <a:path w="14009319" h="8210810">
                <a:moveTo>
                  <a:pt x="0" y="0"/>
                </a:moveTo>
                <a:lnTo>
                  <a:pt x="14009318" y="0"/>
                </a:lnTo>
                <a:lnTo>
                  <a:pt x="14009318" y="8210810"/>
                </a:lnTo>
                <a:lnTo>
                  <a:pt x="0" y="8210810"/>
                </a:lnTo>
                <a:lnTo>
                  <a:pt x="0" y="0"/>
                </a:lnTo>
                <a:close/>
              </a:path>
            </a:pathLst>
          </a:custGeom>
          <a:blipFill>
            <a:blip r:embed="rId4"/>
            <a:stretch>
              <a:fillRect r="-7294"/>
            </a:stretch>
          </a:blipFill>
        </p:spPr>
        <p:txBody>
          <a:bodyPr/>
          <a:lstStyle/>
          <a:p>
            <a:endParaRPr lang="he-IL"/>
          </a:p>
        </p:txBody>
      </p:sp>
      <p:grpSp>
        <p:nvGrpSpPr>
          <p:cNvPr id="5" name="Group 5">
            <a:extLst>
              <a:ext uri="{C183D7F6-B498-43B3-948B-1728B52AA6E4}">
                <adec:decorative xmlns:adec="http://schemas.microsoft.com/office/drawing/2017/decorative" val="1"/>
              </a:ext>
            </a:extLst>
          </p:cNvPr>
          <p:cNvGrpSpPr/>
          <p:nvPr/>
        </p:nvGrpSpPr>
        <p:grpSpPr>
          <a:xfrm>
            <a:off x="13675814" y="4043128"/>
            <a:ext cx="3857512" cy="4758011"/>
            <a:chOff x="1173530" y="609549"/>
            <a:chExt cx="5143348" cy="6344015"/>
          </a:xfrm>
        </p:grpSpPr>
        <p:sp>
          <p:nvSpPr>
            <p:cNvPr id="6" name="Freeform 6"/>
            <p:cNvSpPr/>
            <p:nvPr/>
          </p:nvSpPr>
          <p:spPr>
            <a:xfrm rot="-1556386">
              <a:off x="1173530" y="609549"/>
              <a:ext cx="4248099" cy="6344015"/>
            </a:xfrm>
            <a:custGeom>
              <a:avLst/>
              <a:gdLst/>
              <a:ahLst/>
              <a:cxnLst/>
              <a:rect l="l" t="t" r="r" b="b"/>
              <a:pathLst>
                <a:path w="4248099" h="6344015">
                  <a:moveTo>
                    <a:pt x="0" y="0"/>
                  </a:moveTo>
                  <a:lnTo>
                    <a:pt x="4248099" y="0"/>
                  </a:lnTo>
                  <a:lnTo>
                    <a:pt x="4248099" y="6344015"/>
                  </a:lnTo>
                  <a:lnTo>
                    <a:pt x="0" y="6344015"/>
                  </a:lnTo>
                  <a:lnTo>
                    <a:pt x="0" y="0"/>
                  </a:lnTo>
                  <a:close/>
                </a:path>
              </a:pathLst>
            </a:custGeom>
            <a:blipFill>
              <a:blip r:embed="rId5"/>
              <a:stretch>
                <a:fillRect/>
              </a:stretch>
            </a:blipFill>
          </p:spPr>
          <p:txBody>
            <a:bodyPr/>
            <a:lstStyle/>
            <a:p>
              <a:endParaRPr lang="he-IL"/>
            </a:p>
          </p:txBody>
        </p:sp>
        <p:sp>
          <p:nvSpPr>
            <p:cNvPr id="7" name="TextBox 7"/>
            <p:cNvSpPr txBox="1"/>
            <p:nvPr/>
          </p:nvSpPr>
          <p:spPr>
            <a:xfrm rot="20003575">
              <a:off x="4113547" y="5185273"/>
              <a:ext cx="2203331" cy="1557607"/>
            </a:xfrm>
            <a:prstGeom prst="rect">
              <a:avLst/>
            </a:prstGeom>
          </p:spPr>
          <p:txBody>
            <a:bodyPr wrap="square" lIns="0" tIns="0" rIns="0" bIns="0" rtlCol="0" anchor="t">
              <a:spAutoFit/>
            </a:bodyPr>
            <a:lstStyle/>
            <a:p>
              <a:pPr algn="ctr" rtl="1">
                <a:lnSpc>
                  <a:spcPts val="4664"/>
                </a:lnSpc>
                <a:spcBef>
                  <a:spcPct val="0"/>
                </a:spcBef>
              </a:pPr>
              <a:r>
                <a:rPr lang="he-IL" sz="3886" b="1" dirty="0">
                  <a:solidFill>
                    <a:srgbClr val="FFFFFF"/>
                  </a:solidFill>
                  <a:latin typeface="Arial" panose="020B0604020202020204" pitchFamily="34" charset="0"/>
                  <a:ea typeface="Calibri (MS) Bold"/>
                  <a:cs typeface="Arial" panose="020B0604020202020204" pitchFamily="34" charset="0"/>
                  <a:sym typeface="Calibri (MS) Bold"/>
                  <a:rtl/>
                </a:rPr>
                <a:t>לחצו כאן</a:t>
              </a: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0" y="-38100"/>
            <a:ext cx="18288000" cy="10287000"/>
            <a:chOff x="0" y="0"/>
            <a:chExt cx="24384000" cy="13716000"/>
          </a:xfrm>
        </p:grpSpPr>
        <p:sp>
          <p:nvSpPr>
            <p:cNvPr id="4" name="Freeform 4" descr="תמונה שמכילה סרט מצויר  התיאור נוצר באופן אוטומטי"/>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a:stretch>
            </a:blipFill>
          </p:spPr>
          <p:txBody>
            <a:bodyPr/>
            <a:lstStyle/>
            <a:p>
              <a:endParaRPr lang="he-IL"/>
            </a:p>
          </p:txBody>
        </p:sp>
      </p:grpSp>
      <p:grpSp>
        <p:nvGrpSpPr>
          <p:cNvPr id="5" name="Group 5">
            <a:extLst>
              <a:ext uri="{C183D7F6-B498-43B3-948B-1728B52AA6E4}">
                <adec:decorative xmlns:adec="http://schemas.microsoft.com/office/drawing/2017/decorative" val="1"/>
              </a:ext>
            </a:extLst>
          </p:cNvPr>
          <p:cNvGrpSpPr/>
          <p:nvPr/>
        </p:nvGrpSpPr>
        <p:grpSpPr>
          <a:xfrm>
            <a:off x="6929252" y="3705103"/>
            <a:ext cx="4096988" cy="3188523"/>
            <a:chOff x="0" y="0"/>
            <a:chExt cx="5462650" cy="4251364"/>
          </a:xfrm>
        </p:grpSpPr>
        <p:sp>
          <p:nvSpPr>
            <p:cNvPr id="6" name="Freeform 6"/>
            <p:cNvSpPr/>
            <p:nvPr/>
          </p:nvSpPr>
          <p:spPr>
            <a:xfrm>
              <a:off x="0" y="0"/>
              <a:ext cx="5462651" cy="4251325"/>
            </a:xfrm>
            <a:custGeom>
              <a:avLst/>
              <a:gdLst/>
              <a:ahLst/>
              <a:cxnLst/>
              <a:rect l="l" t="t" r="r" b="b"/>
              <a:pathLst>
                <a:path w="5462651" h="4251325">
                  <a:moveTo>
                    <a:pt x="0" y="2125726"/>
                  </a:moveTo>
                  <a:cubicBezTo>
                    <a:pt x="0" y="951738"/>
                    <a:pt x="1222883" y="0"/>
                    <a:pt x="2731262" y="0"/>
                  </a:cubicBezTo>
                  <a:cubicBezTo>
                    <a:pt x="4239641" y="0"/>
                    <a:pt x="5462651" y="951738"/>
                    <a:pt x="5462651" y="2125726"/>
                  </a:cubicBezTo>
                  <a:cubicBezTo>
                    <a:pt x="5462651" y="3299714"/>
                    <a:pt x="4239768" y="4251325"/>
                    <a:pt x="2731262" y="4251325"/>
                  </a:cubicBezTo>
                  <a:cubicBezTo>
                    <a:pt x="1222756" y="4251325"/>
                    <a:pt x="0" y="3299714"/>
                    <a:pt x="0" y="2125726"/>
                  </a:cubicBezTo>
                  <a:close/>
                </a:path>
              </a:pathLst>
            </a:custGeom>
            <a:solidFill>
              <a:srgbClr val="EFEFEF"/>
            </a:solidFill>
          </p:spPr>
          <p:txBody>
            <a:bodyPr/>
            <a:lstStyle/>
            <a:p>
              <a:endParaRPr lang="he-IL"/>
            </a:p>
          </p:txBody>
        </p:sp>
      </p:grpSp>
      <p:sp>
        <p:nvSpPr>
          <p:cNvPr id="7" name="TextBox 7"/>
          <p:cNvSpPr txBox="1"/>
          <p:nvPr/>
        </p:nvSpPr>
        <p:spPr>
          <a:xfrm>
            <a:off x="7130056" y="2892821"/>
            <a:ext cx="4027888" cy="4330065"/>
          </a:xfrm>
          <a:prstGeom prst="rect">
            <a:avLst/>
          </a:prstGeom>
        </p:spPr>
        <p:txBody>
          <a:bodyPr lIns="0" tIns="0" rIns="0" bIns="0" rtlCol="0" anchor="t">
            <a:spAutoFit/>
          </a:bodyPr>
          <a:lstStyle/>
          <a:p>
            <a:pPr algn="ctr" rtl="1">
              <a:lnSpc>
                <a:spcPts val="11340"/>
              </a:lnSpc>
            </a:pPr>
            <a:r>
              <a:rPr lang="he-IL" sz="6300" b="1" dirty="0">
                <a:solidFill>
                  <a:srgbClr val="000000"/>
                </a:solidFill>
                <a:latin typeface="Arial" panose="020B0604020202020204" pitchFamily="34" charset="0"/>
                <a:ea typeface="Calibri (MS) Bold"/>
                <a:cs typeface="Arial" panose="020B0604020202020204" pitchFamily="34" charset="0"/>
                <a:sym typeface="Calibri (MS) Bold"/>
                <a:rtl/>
              </a:rPr>
              <a:t>תודה!</a:t>
            </a:r>
          </a:p>
          <a:p>
            <a:pPr algn="ctr" rtl="1">
              <a:lnSpc>
                <a:spcPts val="11340"/>
              </a:lnSpc>
            </a:pPr>
            <a:r>
              <a:rPr lang="he-IL" sz="6300" b="1" dirty="0">
                <a:solidFill>
                  <a:srgbClr val="000000"/>
                </a:solidFill>
                <a:latin typeface="Arial" panose="020B0604020202020204" pitchFamily="34" charset="0"/>
                <a:ea typeface="Calibri (MS) Bold"/>
                <a:cs typeface="Arial" panose="020B0604020202020204" pitchFamily="34" charset="0"/>
                <a:sym typeface="Calibri (MS) Bold"/>
                <a:rtl/>
              </a:rPr>
              <a:t>צוות הדרכת</a:t>
            </a:r>
          </a:p>
          <a:p>
            <a:pPr algn="ctr" rtl="1">
              <a:lnSpc>
                <a:spcPts val="11340"/>
              </a:lnSpc>
            </a:pPr>
            <a:r>
              <a:rPr lang="he-IL" sz="6300" b="1" dirty="0">
                <a:solidFill>
                  <a:srgbClr val="000000"/>
                </a:solidFill>
                <a:latin typeface="Arial" panose="020B0604020202020204" pitchFamily="34" charset="0"/>
                <a:ea typeface="Calibri (MS) Bold"/>
                <a:cs typeface="Arial" panose="020B0604020202020204" pitchFamily="34" charset="0"/>
                <a:sym typeface="Calibri (MS) Bold"/>
                <a:rtl/>
              </a:rPr>
              <a:t>חינוך פיננסי</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452</TotalTime>
  <Words>2094</Words>
  <Application>Microsoft Office PowerPoint</Application>
  <PresentationFormat>מותאם אישית</PresentationFormat>
  <Paragraphs>269</Paragraphs>
  <Slides>31</Slides>
  <Notes>27</Notes>
  <HiddenSlides>0</HiddenSlides>
  <MMClips>1</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31</vt:i4>
      </vt:variant>
    </vt:vector>
  </HeadingPairs>
  <TitlesOfParts>
    <vt:vector size="36" baseType="lpstr">
      <vt:lpstr>Rubik Bold</vt:lpstr>
      <vt:lpstr>Calibri (MS)</vt:lpstr>
      <vt:lpstr>Calibri</vt:lpstr>
      <vt:lpstr>Arial</vt:lpstr>
      <vt:lpstr>Office Theme</vt:lpstr>
      <vt:lpstr>איך ”קונים” את הקונים? סודות הסופר</vt:lpstr>
      <vt:lpstr>על מה נדבר?</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משימה מסכמת!</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איך קונים את הקונים?- האמת מאחורי סודות הסופר</dc:title>
  <cp:lastModifiedBy>מאור בלילטי</cp:lastModifiedBy>
  <cp:revision>27</cp:revision>
  <dcterms:created xsi:type="dcterms:W3CDTF">2006-08-16T00:00:00Z</dcterms:created>
  <dcterms:modified xsi:type="dcterms:W3CDTF">2026-07-29T18:38:42Z</dcterms:modified>
  <dc:identifier>DAHEHSVEDTg</dc:identifier>
</cp:coreProperties>
</file>