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6858000" cx="12192000"/>
  <p:notesSz cx="7315200" cy="9601200"/>
  <p:embeddedFontLst>
    <p:embeddedFont>
      <p:font typeface="Play"/>
      <p:regular r:id="rId40"/>
      <p:bold r:id="rId41"/>
    </p:embeddedFont>
    <p:embeddedFont>
      <p:font typeface="Rubik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6" roundtripDataSignature="AMtx7mi1ITdkYDGiKF0ZLkHa/B5sPenk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8FA2F97-8A98-4A2A-AEE3-39BCA0E3E06A}">
  <a:tblStyle styleId="{28FA2F97-8A98-4A2A-AEE3-39BCA0E3E06A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fill>
          <a:solidFill>
            <a:srgbClr val="CAD1D8"/>
          </a:solidFill>
        </a:fill>
      </a:tcStyle>
    </a:band1H>
    <a:band2H>
      <a:tcTxStyle/>
    </a:band2H>
    <a:band1V>
      <a:tcTxStyle/>
      <a:tcStyle>
        <a:fill>
          <a:solidFill>
            <a:srgbClr val="CAD1D8"/>
          </a:solidFill>
        </a:fill>
      </a:tcStyle>
    </a:band1V>
    <a:band2V>
      <a:tcTxStyle/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lay-regular.fntdata"/><Relationship Id="rId20" Type="http://schemas.openxmlformats.org/officeDocument/2006/relationships/slide" Target="slides/slide15.xml"/><Relationship Id="rId42" Type="http://schemas.openxmlformats.org/officeDocument/2006/relationships/font" Target="fonts/Rubik-regular.fntdata"/><Relationship Id="rId41" Type="http://schemas.openxmlformats.org/officeDocument/2006/relationships/font" Target="fonts/Play-bold.fntdata"/><Relationship Id="rId22" Type="http://schemas.openxmlformats.org/officeDocument/2006/relationships/slide" Target="slides/slide17.xml"/><Relationship Id="rId44" Type="http://schemas.openxmlformats.org/officeDocument/2006/relationships/font" Target="fonts/Rubik-italic.fntdata"/><Relationship Id="rId21" Type="http://schemas.openxmlformats.org/officeDocument/2006/relationships/slide" Target="slides/slide16.xml"/><Relationship Id="rId43" Type="http://schemas.openxmlformats.org/officeDocument/2006/relationships/font" Target="fonts/Rubik-bold.fntdata"/><Relationship Id="rId24" Type="http://schemas.openxmlformats.org/officeDocument/2006/relationships/slide" Target="slides/slide19.xml"/><Relationship Id="rId46" Type="http://customschemas.google.com/relationships/presentationmetadata" Target="metadata"/><Relationship Id="rId23" Type="http://schemas.openxmlformats.org/officeDocument/2006/relationships/slide" Target="slides/slide18.xml"/><Relationship Id="rId45" Type="http://schemas.openxmlformats.org/officeDocument/2006/relationships/font" Target="fonts/Rubik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4144963" y="0"/>
            <a:ext cx="3170237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3170237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4144963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שקופית 3 צריכה להופיע רק אחרי שהתלמידים זרקו ניחושים באוויר. הפער בין הניחוש (בדרך כלל נמוך) למציאות (390,000 ש"ח) הוא ה"וואו" של תחילת השיעור.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122" name="Google Shape;122;p4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סביר להניח שרוב התלמידים יבחרו 100 עכשיו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134" name="Google Shape;134;p5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סביר להניח שרוב התלמידים יבחרו 110 בעתיד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144" name="Google Shape;144;p6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סביר להניח שרוב התלמידים יבחרו 110 בעתיד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154" name="Google Shape;154;p7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w-IL"/>
              <a:t>https://www.youtube.com/watch?v=4AwuO6l7Lm4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1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המסקנה: זכות הבחירה להכפיל את החיסכון הופכת בפועל לכלי שמרחיב פערים במקום לצמצם אותם.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234" name="Google Shape;234;p16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המסקנה: זהו כשל שבו "חוסר פעולה" עולה דווקא למשפחות החלשות שזקוקות יותר לכסף, הרבה מאוד כסף.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244" name="Google Shape;244;p17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מורכבות (הסבר למורה): 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זוהי "הטיית ההווה" בפעולה- הנטייה שלנו להעדיף סיפוק מיידי על פני רווח עתידי. המתמטיקה מראה כי המתנה של שלוש שנים נוספות (מגיל 18-21) מאפשרת לריבית דריבית להמשיך לעבוד, בתוספת מענק של כ-582 ₪ מהמדינה. מי שמושך את הכסף רק כדי לספק דחף רגעי, "גונב" מהאני העתידי שלו.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b="0" lang="iw-IL"/>
            </a:br>
            <a:br>
              <a:rPr b="0" lang="iw-IL"/>
            </a:br>
            <a:endParaRPr/>
          </a:p>
        </p:txBody>
      </p:sp>
      <p:sp>
        <p:nvSpPr>
          <p:cNvPr id="254" name="Google Shape;254;p18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מורכבות (הסבר למורה): 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זוהי "הטיית ההווה" בפעולה- הנטייה שלנו להעדיף סיפוק מיידי על פני רווח עתידי. המתמטיקה מראה כי המתנה של שלוש שנים נוספות (מגיל 18-21) מאפשרת לריבית דריבית להמשיך לעבוד, בתוספת מענק של כ-582 ₪ מהמדינה. מי שמושך את הכסף רק כדי לספק דחף רגעי, "גונב" מהאני העתידי שלו.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b="0" lang="iw-IL"/>
            </a:br>
            <a:br>
              <a:rPr b="0" lang="iw-IL"/>
            </a:br>
            <a:endParaRPr/>
          </a:p>
        </p:txBody>
      </p:sp>
      <p:sp>
        <p:nvSpPr>
          <p:cNvPr id="264" name="Google Shape;264;p19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w-IL"/>
              <a:t>https://www.ice.co.il/consumerism/news/article/1103655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w-IL"/>
              <a:t>https://www.funder.co.il/article/197056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2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התוצאה:</a:t>
            </a: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כ–</a:t>
            </a:r>
            <a:r>
              <a:rPr b="1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25,000 ₪</a:t>
            </a:r>
            <a:r>
              <a:rPr b="0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308" name="Google Shape;308;p24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25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טיפ למורה: זה הרגע להראות להם שהרווח (65,000 ₪ במקרה הזה) הוא "מתנה" של הזמן והריבית דריבית.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315" name="Google Shape;315;p25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6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7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28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חשוב: השנה לא נעסוק בנושאים האלו לעומק אלא רק בשנה הבאה, הם מוביאים כאן כ"טעימה" להיכרות בלבד ולא להעמקה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341" name="Google Shape;341;p28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29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המטרה בתרגיל היא לתת לתלמידים לחשב ידני (בעזרת מחשבון)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355" name="Google Shape;355;p29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0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p31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המטרה בתרגיל היא לתת לתלמידים להתנסות בחישוב בעזרת מחשבונים פיננסיים.</a:t>
            </a:r>
            <a:endParaRPr b="0"/>
          </a:p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lang="iw-IL"/>
            </a:br>
            <a:endParaRPr/>
          </a:p>
        </p:txBody>
      </p:sp>
      <p:sp>
        <p:nvSpPr>
          <p:cNvPr id="378" name="Google Shape;378;p31:notes"/>
          <p:cNvSpPr txBox="1"/>
          <p:nvPr>
            <p:ph idx="12" type="sldNum"/>
          </p:nvPr>
        </p:nvSpPr>
        <p:spPr>
          <a:xfrm>
            <a:off x="1588" y="9120188"/>
            <a:ext cx="3170237" cy="481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2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3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4:notes"/>
          <p:cNvSpPr txBox="1"/>
          <p:nvPr>
            <p:ph idx="1" type="body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4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8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38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38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9" name="Google Shape;39;p4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4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4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4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4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4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4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4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4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hyperlink" Target="https://www.youtube.com/watch?v=4AwuO6l7Lm4" TargetMode="External"/><Relationship Id="rId5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hyperlink" Target="https://www.ice.co.il/consumerism/news/article/1103655" TargetMode="External"/><Relationship Id="rId5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hyperlink" Target="https://www.funder.co.il/article/197056" TargetMode="External"/><Relationship Id="rId5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9600"/>
              <a:buFont typeface="Play"/>
              <a:buNone/>
            </a:pPr>
            <a:r>
              <a:rPr b="1" lang="iw-IL" sz="9600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חיסכון</a:t>
            </a:r>
            <a:endParaRPr sz="96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4000"/>
              <a:t>היכולת לקנות "אפשרויות" בעתיד</a:t>
            </a:r>
            <a:endParaRPr/>
          </a:p>
        </p:txBody>
      </p:sp>
      <p:sp>
        <p:nvSpPr>
          <p:cNvPr id="94" name="Google Shape;94;p1"/>
          <p:cNvSpPr txBox="1"/>
          <p:nvPr>
            <p:ph idx="1" type="subTitle"/>
          </p:nvPr>
        </p:nvSpPr>
        <p:spPr>
          <a:xfrm>
            <a:off x="7145825" y="5458600"/>
            <a:ext cx="4438800" cy="9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3200"/>
              <a:t>אביב כץ דקל.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66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תרגיל "דליפות הכסף"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6707414" y="2726871"/>
            <a:ext cx="3429000" cy="2857500"/>
          </a:xfrm>
          <a:prstGeom prst="roundRect">
            <a:avLst>
              <a:gd fmla="val 6666" name="adj"/>
            </a:avLst>
          </a:prstGeom>
          <a:solidFill>
            <a:srgbClr val="FFFFFF">
              <a:alpha val="90196"/>
            </a:srgbClr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6707414" y="2726871"/>
            <a:ext cx="34290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רשמו 3 הוצאות "קטנות" ומיותרות מהשבוע האחרון.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2055586" y="2726871"/>
            <a:ext cx="3429000" cy="2857500"/>
          </a:xfrm>
          <a:prstGeom prst="roundRect">
            <a:avLst>
              <a:gd fmla="val 6666" name="adj"/>
            </a:avLst>
          </a:prstGeom>
          <a:solidFill>
            <a:srgbClr val="FFFFFF">
              <a:alpha val="90196"/>
            </a:srgbClr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2055586" y="2726871"/>
            <a:ext cx="3429000" cy="28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סכמו את העלות הכוללת 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(למשל: פחית, חטיף, שדרוג באפליקציה).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2"/>
          <p:cNvPicPr preferRelativeResize="0"/>
          <p:nvPr/>
        </p:nvPicPr>
        <p:blipFill rotWithShape="1">
          <a:blip r:embed="rId3">
            <a:alphaModFix/>
          </a:blip>
          <a:srcRect b="38704" l="0" r="71875" t="0"/>
          <a:stretch/>
        </p:blipFill>
        <p:spPr>
          <a:xfrm>
            <a:off x="4953000" y="1432466"/>
            <a:ext cx="1473200" cy="1806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3">
            <a:alphaModFix/>
          </a:blip>
          <a:srcRect b="38704" l="0" r="71875" t="0"/>
          <a:stretch/>
        </p:blipFill>
        <p:spPr>
          <a:xfrm>
            <a:off x="5548086" y="2605401"/>
            <a:ext cx="1473200" cy="1806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38704" l="0" r="71875" t="0"/>
          <a:stretch/>
        </p:blipFill>
        <p:spPr>
          <a:xfrm>
            <a:off x="5029200" y="3997866"/>
            <a:ext cx="1473200" cy="1806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66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הכח של 100 ₪ בחודש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1984828" y="1880328"/>
            <a:ext cx="82224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3200"/>
              <a:buFont typeface="Rubik"/>
              <a:buNone/>
            </a:pPr>
            <a:r>
              <a:rPr i="0" lang="iw-IL" sz="3200" u="none" cap="none" strike="noStrike">
                <a:solidFill>
                  <a:srgbClr val="2B4F7B"/>
                </a:solidFill>
              </a:rPr>
              <a:t>אם תפקידו את ה-100 ש"ח האלו בכל חודש בריבית של 6% - כמה כסף יהיה לכם בעתיד?</a:t>
            </a:r>
            <a:endParaRPr i="0" sz="3200" u="none" cap="none" strike="noStrike">
              <a:solidFill>
                <a:schemeClr val="dk1"/>
              </a:solidFill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"/>
          <p:cNvSpPr/>
          <p:nvPr/>
        </p:nvSpPr>
        <p:spPr>
          <a:xfrm>
            <a:off x="7976507" y="3278414"/>
            <a:ext cx="3429000" cy="2857500"/>
          </a:xfrm>
          <a:prstGeom prst="roundRect">
            <a:avLst>
              <a:gd fmla="val 6666" name="adj"/>
            </a:avLst>
          </a:prstGeom>
          <a:solidFill>
            <a:srgbClr val="FFFFFF">
              <a:alpha val="90196"/>
            </a:srgbClr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7976507" y="3278414"/>
            <a:ext cx="3429000" cy="2857500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מה יהיה הסכום אחרי 30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שנים?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4381499" y="3278414"/>
            <a:ext cx="3429000" cy="2857500"/>
          </a:xfrm>
          <a:prstGeom prst="roundRect">
            <a:avLst>
              <a:gd fmla="val 6666" name="adj"/>
            </a:avLst>
          </a:prstGeom>
          <a:solidFill>
            <a:srgbClr val="D8F2C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4381499" y="3278414"/>
            <a:ext cx="3429000" cy="2857500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מה יהיה הסכום אחרי 40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שנים?</a:t>
            </a:r>
            <a:endParaRPr/>
          </a:p>
        </p:txBody>
      </p:sp>
      <p:sp>
        <p:nvSpPr>
          <p:cNvPr id="117" name="Google Shape;117;p3"/>
          <p:cNvSpPr/>
          <p:nvPr/>
        </p:nvSpPr>
        <p:spPr>
          <a:xfrm>
            <a:off x="786492" y="3278414"/>
            <a:ext cx="3429000" cy="2857500"/>
          </a:xfrm>
          <a:prstGeom prst="roundRect">
            <a:avLst>
              <a:gd fmla="val 6666" name="adj"/>
            </a:avLst>
          </a:prstGeom>
          <a:solidFill>
            <a:srgbClr val="F2CDED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786492" y="3278414"/>
            <a:ext cx="3429000" cy="2857500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מה יהיה הסכום אחרי 50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שנים?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"מחיר ההמתנה"- התוצאות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4"/>
          <p:cNvSpPr/>
          <p:nvPr/>
        </p:nvSpPr>
        <p:spPr>
          <a:xfrm>
            <a:off x="6476850" y="2370364"/>
            <a:ext cx="3905400" cy="3048000"/>
          </a:xfrm>
          <a:prstGeom prst="roundRect">
            <a:avLst>
              <a:gd fmla="val 4687" name="adj"/>
            </a:avLst>
          </a:prstGeom>
          <a:solidFill>
            <a:srgbClr val="FFFFFF">
              <a:alpha val="90196"/>
            </a:srgbClr>
          </a:solidFill>
          <a:ln cap="flat" cmpd="sng" w="14300">
            <a:solidFill>
              <a:srgbClr val="2B4F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6619725" y="2513239"/>
            <a:ext cx="3619500" cy="27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משך החיסכון - סכום מצטבר (בקירוב):</a:t>
            </a:r>
            <a:endParaRPr b="1" i="0" sz="2000" u="none" cap="none" strike="noStrike">
              <a:solidFill>
                <a:srgbClr val="2B4F7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2B4F7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30 שנה- כ–100,000 ש"ח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125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40 שנה- כ–200,000 ש"ח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125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50 שנה- כ–390,000 ש"ח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2190600" y="2370364"/>
            <a:ext cx="3905400" cy="3048000"/>
          </a:xfrm>
          <a:prstGeom prst="roundRect">
            <a:avLst>
              <a:gd fmla="val 4687" name="adj"/>
            </a:avLst>
          </a:prstGeom>
          <a:solidFill>
            <a:srgbClr val="FFFFFF">
              <a:alpha val="90196"/>
            </a:srgbClr>
          </a:solidFill>
          <a:ln cap="flat" cmpd="sng" w="14300">
            <a:solidFill>
              <a:srgbClr val="2B4F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 txBox="1"/>
          <p:nvPr/>
        </p:nvSpPr>
        <p:spPr>
          <a:xfrm>
            <a:off x="2333475" y="2513239"/>
            <a:ext cx="3619500" cy="276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ה"קסם" המתמטי:</a:t>
            </a:r>
            <a:endParaRPr b="1" i="0" sz="2400" u="none" cap="none" strike="noStrike">
              <a:solidFill>
                <a:srgbClr val="2B4F7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B4F7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מה הכנסתם מהכיס (קרן)?</a:t>
            </a:r>
            <a:endParaRPr b="1" i="0" sz="2000" u="none" cap="none" strike="noStrike">
              <a:solidFill>
                <a:srgbClr val="2B4F7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60,000 ש"ח.</a:t>
            </a:r>
            <a:endParaRPr b="1" i="0" sz="2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B4F7B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כמה קיבלתם מהריבית?</a:t>
            </a:r>
            <a:endParaRPr b="1" i="0" sz="1600" u="none" cap="none" strike="noStrike">
              <a:solidFill>
                <a:srgbClr val="2B4F7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59669"/>
                </a:solidFill>
                <a:latin typeface="Arial"/>
                <a:ea typeface="Arial"/>
                <a:cs typeface="Arial"/>
                <a:sym typeface="Arial"/>
              </a:rPr>
              <a:t>330,000 ש"ח!</a:t>
            </a:r>
            <a:endParaRPr b="1" i="0" sz="2800" u="none" cap="none" strike="noStrike">
              <a:solidFill>
                <a:srgbClr val="0596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0600" y="5604101"/>
            <a:ext cx="8191500" cy="1025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 txBox="1"/>
          <p:nvPr/>
        </p:nvSpPr>
        <p:spPr>
          <a:xfrm>
            <a:off x="1539650" y="5887576"/>
            <a:ext cx="9319229" cy="508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3200"/>
              <a:buFont typeface="Arial"/>
              <a:buNone/>
            </a:pPr>
            <a:r>
              <a:rPr b="1" i="1" lang="iw-IL" sz="3200" u="none" cap="none" strike="noStrike">
                <a:solidFill>
                  <a:srgbClr val="2B4F7B"/>
                </a:solidFill>
                <a:latin typeface="Arial"/>
                <a:ea typeface="Arial"/>
                <a:cs typeface="Arial"/>
                <a:sym typeface="Arial"/>
              </a:rPr>
              <a:t>"חיסכון הוא לא רק ערימה של מטבעות, הוא היכולת לקנות 'אפשרויות' בעתיד."</a:t>
            </a:r>
            <a:endParaRPr b="1" i="1" sz="3200" u="none" cap="none" strike="noStrike">
              <a:solidFill>
                <a:srgbClr val="2B4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800"/>
              <a:buFont typeface="Play"/>
              <a:buNone/>
            </a:pPr>
            <a:r>
              <a:rPr b="1" lang="iw-IL" sz="48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אם המתמטיקה כל כך פשוטה,</a:t>
            </a:r>
            <a:br>
              <a:rPr b="1" lang="iw-IL" sz="48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iw-IL" sz="48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אז למה אנחנו לא חוסכים?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1045029" y="1970705"/>
            <a:ext cx="10101942" cy="1146468"/>
          </a:xfrm>
          <a:custGeom>
            <a:rect b="b" l="l" r="r" t="t"/>
            <a:pathLst>
              <a:path extrusionOk="0" fill="none" h="1146468" w="10101942">
                <a:moveTo>
                  <a:pt x="0" y="0"/>
                </a:moveTo>
                <a:cubicBezTo>
                  <a:pt x="3059517" y="-33775"/>
                  <a:pt x="7863566" y="138873"/>
                  <a:pt x="10101942" y="0"/>
                </a:cubicBezTo>
                <a:cubicBezTo>
                  <a:pt x="10101320" y="252331"/>
                  <a:pt x="10024256" y="821074"/>
                  <a:pt x="10101942" y="1146468"/>
                </a:cubicBezTo>
                <a:cubicBezTo>
                  <a:pt x="6627355" y="1009138"/>
                  <a:pt x="3800529" y="1008612"/>
                  <a:pt x="0" y="1146468"/>
                </a:cubicBezTo>
                <a:cubicBezTo>
                  <a:pt x="-9109" y="933423"/>
                  <a:pt x="30212" y="150479"/>
                  <a:pt x="0" y="0"/>
                </a:cubicBezTo>
                <a:close/>
              </a:path>
              <a:path extrusionOk="0" h="1146468" w="10101942">
                <a:moveTo>
                  <a:pt x="0" y="0"/>
                </a:moveTo>
                <a:cubicBezTo>
                  <a:pt x="2507735" y="-101487"/>
                  <a:pt x="8074130" y="-162162"/>
                  <a:pt x="10101942" y="0"/>
                </a:cubicBezTo>
                <a:cubicBezTo>
                  <a:pt x="10080668" y="369088"/>
                  <a:pt x="10178841" y="982921"/>
                  <a:pt x="10101942" y="1146468"/>
                </a:cubicBezTo>
                <a:cubicBezTo>
                  <a:pt x="6102073" y="1196533"/>
                  <a:pt x="1459936" y="988019"/>
                  <a:pt x="0" y="1146468"/>
                </a:cubicBezTo>
                <a:cubicBezTo>
                  <a:pt x="50344" y="580081"/>
                  <a:pt x="-87340" y="516457"/>
                  <a:pt x="0" y="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נוסחת הריבית דריבית ידועה, פוטנציאל הרווח הוא אדיר.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אז למה רוב האנשים לא חוסכים מספיק?</a:t>
            </a:r>
            <a:endParaRPr b="0" i="0" sz="2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4593771" y="3740828"/>
            <a:ext cx="3004457" cy="523220"/>
          </a:xfrm>
          <a:custGeom>
            <a:rect b="b" l="l" r="r" t="t"/>
            <a:pathLst>
              <a:path extrusionOk="0" fill="none" h="523220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91524" y="66410"/>
                  <a:pt x="3014101" y="382621"/>
                  <a:pt x="3004457" y="523220"/>
                </a:cubicBezTo>
                <a:cubicBezTo>
                  <a:pt x="2418311" y="385890"/>
                  <a:pt x="968411" y="385364"/>
                  <a:pt x="0" y="523220"/>
                </a:cubicBezTo>
                <a:cubicBezTo>
                  <a:pt x="42701" y="346039"/>
                  <a:pt x="-4294" y="128545"/>
                  <a:pt x="0" y="0"/>
                </a:cubicBezTo>
                <a:close/>
              </a:path>
              <a:path extrusionOk="0" h="523220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2984485" y="166940"/>
                  <a:pt x="3021062" y="284916"/>
                  <a:pt x="3004457" y="523220"/>
                </a:cubicBezTo>
                <a:cubicBezTo>
                  <a:pt x="2641248" y="573285"/>
                  <a:pt x="473325" y="364771"/>
                  <a:pt x="0" y="523220"/>
                </a:cubicBezTo>
                <a:cubicBezTo>
                  <a:pt x="3654" y="393052"/>
                  <a:pt x="20918" y="80081"/>
                  <a:pt x="0" y="0"/>
                </a:cubicBezTo>
                <a:close/>
              </a:path>
            </a:pathLst>
          </a:custGeom>
          <a:solidFill>
            <a:srgbClr val="2C4B7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מה תבחרו עכשיו?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6995885" y="4466543"/>
            <a:ext cx="3004457" cy="1769715"/>
          </a:xfrm>
          <a:custGeom>
            <a:rect b="b" l="l" r="r" t="t"/>
            <a:pathLst>
              <a:path extrusionOk="0" fill="none" h="1769715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76856" y="222601"/>
                  <a:pt x="3018438" y="1510319"/>
                  <a:pt x="3004457" y="1769715"/>
                </a:cubicBezTo>
                <a:cubicBezTo>
                  <a:pt x="2418311" y="1632385"/>
                  <a:pt x="968411" y="1631859"/>
                  <a:pt x="0" y="1769715"/>
                </a:cubicBezTo>
                <a:cubicBezTo>
                  <a:pt x="-86474" y="1184093"/>
                  <a:pt x="-6326" y="449575"/>
                  <a:pt x="0" y="0"/>
                </a:cubicBezTo>
                <a:close/>
              </a:path>
              <a:path extrusionOk="0" h="1769715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58526" y="249271"/>
                  <a:pt x="3113870" y="1266484"/>
                  <a:pt x="3004457" y="1769715"/>
                </a:cubicBezTo>
                <a:cubicBezTo>
                  <a:pt x="2641248" y="1819780"/>
                  <a:pt x="473325" y="1611266"/>
                  <a:pt x="0" y="1769715"/>
                </a:cubicBezTo>
                <a:cubicBezTo>
                  <a:pt x="18567" y="1021432"/>
                  <a:pt x="-25466" y="614891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אפשרות 1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100 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עכשיו</a:t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>
            <a:off x="2075545" y="4466543"/>
            <a:ext cx="3004457" cy="1769715"/>
          </a:xfrm>
          <a:custGeom>
            <a:rect b="b" l="l" r="r" t="t"/>
            <a:pathLst>
              <a:path extrusionOk="0" fill="none" h="1769715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76856" y="222601"/>
                  <a:pt x="3018438" y="1510319"/>
                  <a:pt x="3004457" y="1769715"/>
                </a:cubicBezTo>
                <a:cubicBezTo>
                  <a:pt x="2418311" y="1632385"/>
                  <a:pt x="968411" y="1631859"/>
                  <a:pt x="0" y="1769715"/>
                </a:cubicBezTo>
                <a:cubicBezTo>
                  <a:pt x="-86474" y="1184093"/>
                  <a:pt x="-6326" y="449575"/>
                  <a:pt x="0" y="0"/>
                </a:cubicBezTo>
                <a:close/>
              </a:path>
              <a:path extrusionOk="0" h="1769715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58526" y="249271"/>
                  <a:pt x="3113870" y="1266484"/>
                  <a:pt x="3004457" y="1769715"/>
                </a:cubicBezTo>
                <a:cubicBezTo>
                  <a:pt x="2641248" y="1819780"/>
                  <a:pt x="473325" y="1611266"/>
                  <a:pt x="0" y="1769715"/>
                </a:cubicBezTo>
                <a:cubicBezTo>
                  <a:pt x="18567" y="1021432"/>
                  <a:pt x="-25466" y="614891"/>
                  <a:pt x="0" y="0"/>
                </a:cubicBezTo>
                <a:close/>
              </a:path>
            </a:pathLst>
          </a:custGeom>
          <a:solidFill>
            <a:srgbClr val="F2CDED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אפשרות 2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110 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שבוע הבא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אם המתמטיקה כל כך פשוטה,</a:t>
            </a:r>
            <a:b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אז למה אנחנו לא חוסכים?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1045029" y="1970705"/>
            <a:ext cx="10101942" cy="1146468"/>
          </a:xfrm>
          <a:custGeom>
            <a:rect b="b" l="l" r="r" t="t"/>
            <a:pathLst>
              <a:path extrusionOk="0" fill="none" h="1146468" w="10101942">
                <a:moveTo>
                  <a:pt x="0" y="0"/>
                </a:moveTo>
                <a:cubicBezTo>
                  <a:pt x="3059517" y="-33775"/>
                  <a:pt x="7863566" y="138873"/>
                  <a:pt x="10101942" y="0"/>
                </a:cubicBezTo>
                <a:cubicBezTo>
                  <a:pt x="10101320" y="252331"/>
                  <a:pt x="10024256" y="821074"/>
                  <a:pt x="10101942" y="1146468"/>
                </a:cubicBezTo>
                <a:cubicBezTo>
                  <a:pt x="6627355" y="1009138"/>
                  <a:pt x="3800529" y="1008612"/>
                  <a:pt x="0" y="1146468"/>
                </a:cubicBezTo>
                <a:cubicBezTo>
                  <a:pt x="-9109" y="933423"/>
                  <a:pt x="30212" y="150479"/>
                  <a:pt x="0" y="0"/>
                </a:cubicBezTo>
                <a:close/>
              </a:path>
              <a:path extrusionOk="0" h="1146468" w="10101942">
                <a:moveTo>
                  <a:pt x="0" y="0"/>
                </a:moveTo>
                <a:cubicBezTo>
                  <a:pt x="2507735" y="-101487"/>
                  <a:pt x="8074130" y="-162162"/>
                  <a:pt x="10101942" y="0"/>
                </a:cubicBezTo>
                <a:cubicBezTo>
                  <a:pt x="10080668" y="369088"/>
                  <a:pt x="10178841" y="982921"/>
                  <a:pt x="10101942" y="1146468"/>
                </a:cubicBezTo>
                <a:cubicBezTo>
                  <a:pt x="6102073" y="1196533"/>
                  <a:pt x="1459936" y="988019"/>
                  <a:pt x="0" y="1146468"/>
                </a:cubicBezTo>
                <a:cubicBezTo>
                  <a:pt x="50344" y="580081"/>
                  <a:pt x="-87340" y="516457"/>
                  <a:pt x="0" y="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נוסחת הריבית דריבית ידועה, פוטנציאל הרווח הוא אדיר.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אז למה רוב האנשים לא חוסכים מספיק?</a:t>
            </a:r>
            <a:endParaRPr b="0" i="0" sz="2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4593771" y="3429000"/>
            <a:ext cx="3004457" cy="523220"/>
          </a:xfrm>
          <a:custGeom>
            <a:rect b="b" l="l" r="r" t="t"/>
            <a:pathLst>
              <a:path extrusionOk="0" fill="none" h="523220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91524" y="66410"/>
                  <a:pt x="3014101" y="382621"/>
                  <a:pt x="3004457" y="523220"/>
                </a:cubicBezTo>
                <a:cubicBezTo>
                  <a:pt x="2418311" y="385890"/>
                  <a:pt x="968411" y="385364"/>
                  <a:pt x="0" y="523220"/>
                </a:cubicBezTo>
                <a:cubicBezTo>
                  <a:pt x="42701" y="346039"/>
                  <a:pt x="-4294" y="128545"/>
                  <a:pt x="0" y="0"/>
                </a:cubicBezTo>
                <a:close/>
              </a:path>
              <a:path extrusionOk="0" h="523220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2984485" y="166940"/>
                  <a:pt x="3021062" y="284916"/>
                  <a:pt x="3004457" y="523220"/>
                </a:cubicBezTo>
                <a:cubicBezTo>
                  <a:pt x="2641248" y="573285"/>
                  <a:pt x="473325" y="364771"/>
                  <a:pt x="0" y="523220"/>
                </a:cubicBezTo>
                <a:cubicBezTo>
                  <a:pt x="3654" y="393052"/>
                  <a:pt x="20918" y="80081"/>
                  <a:pt x="0" y="0"/>
                </a:cubicBezTo>
                <a:close/>
              </a:path>
            </a:pathLst>
          </a:custGeom>
          <a:solidFill>
            <a:srgbClr val="2C4B7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מה תבחרו בעתיד?</a:t>
            </a:r>
            <a:endParaRPr/>
          </a:p>
        </p:txBody>
      </p:sp>
      <p:sp>
        <p:nvSpPr>
          <p:cNvPr id="149" name="Google Shape;149;p6"/>
          <p:cNvSpPr/>
          <p:nvPr/>
        </p:nvSpPr>
        <p:spPr>
          <a:xfrm>
            <a:off x="6473371" y="4481057"/>
            <a:ext cx="3004457" cy="1769715"/>
          </a:xfrm>
          <a:custGeom>
            <a:rect b="b" l="l" r="r" t="t"/>
            <a:pathLst>
              <a:path extrusionOk="0" fill="none" h="1769715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76856" y="222601"/>
                  <a:pt x="3018438" y="1510319"/>
                  <a:pt x="3004457" y="1769715"/>
                </a:cubicBezTo>
                <a:cubicBezTo>
                  <a:pt x="2418311" y="1632385"/>
                  <a:pt x="968411" y="1631859"/>
                  <a:pt x="0" y="1769715"/>
                </a:cubicBezTo>
                <a:cubicBezTo>
                  <a:pt x="-86474" y="1184093"/>
                  <a:pt x="-6326" y="449575"/>
                  <a:pt x="0" y="0"/>
                </a:cubicBezTo>
                <a:close/>
              </a:path>
              <a:path extrusionOk="0" h="1769715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58526" y="249271"/>
                  <a:pt x="3113870" y="1266484"/>
                  <a:pt x="3004457" y="1769715"/>
                </a:cubicBezTo>
                <a:cubicBezTo>
                  <a:pt x="2641248" y="1819780"/>
                  <a:pt x="473325" y="1611266"/>
                  <a:pt x="0" y="1769715"/>
                </a:cubicBezTo>
                <a:cubicBezTo>
                  <a:pt x="18567" y="1021432"/>
                  <a:pt x="-25466" y="614891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אפשרות 1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100 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בעוד שנה</a:t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2714174" y="4481057"/>
            <a:ext cx="3004457" cy="1769715"/>
          </a:xfrm>
          <a:custGeom>
            <a:rect b="b" l="l" r="r" t="t"/>
            <a:pathLst>
              <a:path extrusionOk="0" fill="none" h="1769715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76856" y="222601"/>
                  <a:pt x="3018438" y="1510319"/>
                  <a:pt x="3004457" y="1769715"/>
                </a:cubicBezTo>
                <a:cubicBezTo>
                  <a:pt x="2418311" y="1632385"/>
                  <a:pt x="968411" y="1631859"/>
                  <a:pt x="0" y="1769715"/>
                </a:cubicBezTo>
                <a:cubicBezTo>
                  <a:pt x="-86474" y="1184093"/>
                  <a:pt x="-6326" y="449575"/>
                  <a:pt x="0" y="0"/>
                </a:cubicBezTo>
                <a:close/>
              </a:path>
              <a:path extrusionOk="0" h="1769715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58526" y="249271"/>
                  <a:pt x="3113870" y="1266484"/>
                  <a:pt x="3004457" y="1769715"/>
                </a:cubicBezTo>
                <a:cubicBezTo>
                  <a:pt x="2641248" y="1819780"/>
                  <a:pt x="473325" y="1611266"/>
                  <a:pt x="0" y="1769715"/>
                </a:cubicBezTo>
                <a:cubicBezTo>
                  <a:pt x="18567" y="1021432"/>
                  <a:pt x="-25466" y="614891"/>
                  <a:pt x="0" y="0"/>
                </a:cubicBezTo>
                <a:close/>
              </a:path>
            </a:pathLst>
          </a:custGeom>
          <a:solidFill>
            <a:srgbClr val="F2CDED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אפשרות 2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110 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בעוד שנה ושבוע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"הטיית ההווה" ואני עתידי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7975597" y="2376486"/>
            <a:ext cx="3004457" cy="3685624"/>
          </a:xfrm>
          <a:custGeom>
            <a:rect b="b" l="l" r="r" t="t"/>
            <a:pathLst>
              <a:path extrusionOk="0" fill="none" h="3685624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30686" y="1617764"/>
                  <a:pt x="2848574" y="2869650"/>
                  <a:pt x="3004457" y="3685624"/>
                </a:cubicBezTo>
                <a:cubicBezTo>
                  <a:pt x="2418311" y="3548294"/>
                  <a:pt x="968411" y="3547768"/>
                  <a:pt x="0" y="3685624"/>
                </a:cubicBezTo>
                <a:cubicBezTo>
                  <a:pt x="152408" y="2876162"/>
                  <a:pt x="73868" y="988824"/>
                  <a:pt x="0" y="0"/>
                </a:cubicBezTo>
                <a:close/>
              </a:path>
              <a:path extrusionOk="0" h="3685624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65170" y="959427"/>
                  <a:pt x="2943385" y="2564607"/>
                  <a:pt x="3004457" y="3685624"/>
                </a:cubicBezTo>
                <a:cubicBezTo>
                  <a:pt x="2641248" y="3735689"/>
                  <a:pt x="473325" y="3527175"/>
                  <a:pt x="0" y="3685624"/>
                </a:cubicBezTo>
                <a:cubicBezTo>
                  <a:pt x="-24452" y="3261260"/>
                  <a:pt x="-67663" y="1267656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העדפת נזילות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פחד מאי וודאות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שגורם לנו להשאיר את הכסף "מתחת לבלטה"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ולהפסיד רווחים</a:t>
            </a:r>
            <a:b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4593771" y="2376486"/>
            <a:ext cx="3004457" cy="3447098"/>
          </a:xfrm>
          <a:custGeom>
            <a:rect b="b" l="l" r="r" t="t"/>
            <a:pathLst>
              <a:path extrusionOk="0" fill="none" h="3447098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30686" y="408903"/>
                  <a:pt x="2848574" y="2479026"/>
                  <a:pt x="3004457" y="3447098"/>
                </a:cubicBezTo>
                <a:cubicBezTo>
                  <a:pt x="2418311" y="3309768"/>
                  <a:pt x="968411" y="3309242"/>
                  <a:pt x="0" y="3447098"/>
                </a:cubicBezTo>
                <a:cubicBezTo>
                  <a:pt x="152408" y="1775692"/>
                  <a:pt x="73868" y="1257412"/>
                  <a:pt x="0" y="0"/>
                </a:cubicBezTo>
                <a:close/>
              </a:path>
              <a:path extrusionOk="0" h="3447098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65170" y="356341"/>
                  <a:pt x="2943385" y="2900194"/>
                  <a:pt x="3004457" y="3447098"/>
                </a:cubicBezTo>
                <a:cubicBezTo>
                  <a:pt x="2641248" y="3497163"/>
                  <a:pt x="473325" y="3288649"/>
                  <a:pt x="0" y="3447098"/>
                </a:cubicBezTo>
                <a:cubicBezTo>
                  <a:pt x="-24452" y="2610179"/>
                  <a:pt x="-67663" y="948538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הטיית ההווה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המוח מקבל "זריקת דופמין"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מהנאה מיידית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1211946" y="2376486"/>
            <a:ext cx="3004457" cy="3685624"/>
          </a:xfrm>
          <a:custGeom>
            <a:rect b="b" l="l" r="r" t="t"/>
            <a:pathLst>
              <a:path extrusionOk="0" fill="none" h="3685624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30686" y="1617764"/>
                  <a:pt x="2848574" y="2869650"/>
                  <a:pt x="3004457" y="3685624"/>
                </a:cubicBezTo>
                <a:cubicBezTo>
                  <a:pt x="2418311" y="3548294"/>
                  <a:pt x="968411" y="3547768"/>
                  <a:pt x="0" y="3685624"/>
                </a:cubicBezTo>
                <a:cubicBezTo>
                  <a:pt x="152408" y="2876162"/>
                  <a:pt x="73868" y="988824"/>
                  <a:pt x="0" y="0"/>
                </a:cubicBezTo>
                <a:close/>
              </a:path>
              <a:path extrusionOk="0" h="3685624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65170" y="959427"/>
                  <a:pt x="2943385" y="2564607"/>
                  <a:pt x="3004457" y="3685624"/>
                </a:cubicBezTo>
                <a:cubicBezTo>
                  <a:pt x="2641248" y="3735689"/>
                  <a:pt x="473325" y="3527175"/>
                  <a:pt x="0" y="3685624"/>
                </a:cubicBezTo>
                <a:cubicBezTo>
                  <a:pt x="-24452" y="3261260"/>
                  <a:pt x="-67663" y="1267656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ה"אני העתידי"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כאדם זר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אנחנו מתקשים לתפוס את הצרכים של עצמנו בעתיד הרחוק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הפתרון הממשלתי- חיסכון בכפייה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1045029" y="1970705"/>
            <a:ext cx="10101942" cy="954107"/>
          </a:xfrm>
          <a:custGeom>
            <a:rect b="b" l="l" r="r" t="t"/>
            <a:pathLst>
              <a:path extrusionOk="0" fill="none" h="954107" w="10101942">
                <a:moveTo>
                  <a:pt x="0" y="0"/>
                </a:moveTo>
                <a:cubicBezTo>
                  <a:pt x="3059517" y="-33775"/>
                  <a:pt x="7863566" y="138873"/>
                  <a:pt x="10101942" y="0"/>
                </a:cubicBezTo>
                <a:cubicBezTo>
                  <a:pt x="10110959" y="171584"/>
                  <a:pt x="10050579" y="737546"/>
                  <a:pt x="10101942" y="954107"/>
                </a:cubicBezTo>
                <a:cubicBezTo>
                  <a:pt x="6627355" y="816777"/>
                  <a:pt x="3800529" y="816251"/>
                  <a:pt x="0" y="954107"/>
                </a:cubicBezTo>
                <a:cubicBezTo>
                  <a:pt x="-56882" y="581392"/>
                  <a:pt x="18106" y="109664"/>
                  <a:pt x="0" y="0"/>
                </a:cubicBezTo>
                <a:close/>
              </a:path>
              <a:path extrusionOk="0" h="954107" w="10101942">
                <a:moveTo>
                  <a:pt x="0" y="0"/>
                </a:moveTo>
                <a:cubicBezTo>
                  <a:pt x="2507735" y="-101487"/>
                  <a:pt x="8074130" y="-162162"/>
                  <a:pt x="10101942" y="0"/>
                </a:cubicBezTo>
                <a:cubicBezTo>
                  <a:pt x="10076194" y="202522"/>
                  <a:pt x="10118541" y="579398"/>
                  <a:pt x="10101942" y="954107"/>
                </a:cubicBezTo>
                <a:cubicBezTo>
                  <a:pt x="6102073" y="1004172"/>
                  <a:pt x="1459936" y="795658"/>
                  <a:pt x="0" y="954107"/>
                </a:cubicBezTo>
                <a:cubicBezTo>
                  <a:pt x="20393" y="677381"/>
                  <a:pt x="-45310" y="158534"/>
                  <a:pt x="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המדינה יודעת שאנחנו אימפולסיביים </a:t>
            </a:r>
            <a:b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ולכן היא יוצרת מנגנונים כמו חובת פנסייה</a:t>
            </a:r>
            <a:endParaRPr b="1" i="0" sz="2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6473369" y="3204829"/>
            <a:ext cx="3004457" cy="2008242"/>
          </a:xfrm>
          <a:custGeom>
            <a:rect b="b" l="l" r="r" t="t"/>
            <a:pathLst>
              <a:path extrusionOk="0" fill="none" h="2008242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30686" y="224926"/>
                  <a:pt x="2848574" y="1795910"/>
                  <a:pt x="3004457" y="2008242"/>
                </a:cubicBezTo>
                <a:cubicBezTo>
                  <a:pt x="2418311" y="1870912"/>
                  <a:pt x="968411" y="1870386"/>
                  <a:pt x="0" y="2008242"/>
                </a:cubicBezTo>
                <a:cubicBezTo>
                  <a:pt x="152408" y="1561739"/>
                  <a:pt x="73868" y="759647"/>
                  <a:pt x="0" y="0"/>
                </a:cubicBezTo>
                <a:close/>
              </a:path>
              <a:path extrusionOk="0" h="2008242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65170" y="907296"/>
                  <a:pt x="2943385" y="1478244"/>
                  <a:pt x="3004457" y="2008242"/>
                </a:cubicBezTo>
                <a:cubicBezTo>
                  <a:pt x="2641248" y="2058307"/>
                  <a:pt x="473325" y="1849793"/>
                  <a:pt x="0" y="2008242"/>
                </a:cubicBezTo>
                <a:cubicBezTo>
                  <a:pt x="-24452" y="1552958"/>
                  <a:pt x="-67663" y="361694"/>
                  <a:pt x="0" y="0"/>
                </a:cubicBezTo>
                <a:close/>
              </a:path>
            </a:pathLst>
          </a:custGeom>
          <a:solidFill>
            <a:srgbClr val="FFFF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הגנה על הקופה הציבורית: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כדי שלא נהיה נטל על הקופה הציבורית</a:t>
            </a:r>
            <a:endParaRPr b="1" i="0" sz="28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2714175" y="3204601"/>
            <a:ext cx="3004457" cy="2008242"/>
          </a:xfrm>
          <a:custGeom>
            <a:rect b="b" l="l" r="r" t="t"/>
            <a:pathLst>
              <a:path extrusionOk="0" fill="none" h="2008242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30686" y="224926"/>
                  <a:pt x="2848574" y="1795910"/>
                  <a:pt x="3004457" y="2008242"/>
                </a:cubicBezTo>
                <a:cubicBezTo>
                  <a:pt x="2418311" y="1870912"/>
                  <a:pt x="968411" y="1870386"/>
                  <a:pt x="0" y="2008242"/>
                </a:cubicBezTo>
                <a:cubicBezTo>
                  <a:pt x="152408" y="1561739"/>
                  <a:pt x="73868" y="759647"/>
                  <a:pt x="0" y="0"/>
                </a:cubicBezTo>
                <a:close/>
              </a:path>
              <a:path extrusionOk="0" h="2008242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65170" y="907296"/>
                  <a:pt x="2943385" y="1478244"/>
                  <a:pt x="3004457" y="2008242"/>
                </a:cubicBezTo>
                <a:cubicBezTo>
                  <a:pt x="2641248" y="2058307"/>
                  <a:pt x="473325" y="1849793"/>
                  <a:pt x="0" y="2008242"/>
                </a:cubicBezTo>
                <a:cubicBezTo>
                  <a:pt x="-24452" y="1552958"/>
                  <a:pt x="-67663" y="361694"/>
                  <a:pt x="0" y="0"/>
                </a:cubicBezTo>
                <a:close/>
              </a:path>
            </a:pathLst>
          </a:custGeom>
          <a:solidFill>
            <a:srgbClr val="D8F2C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הגנה עלינו: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כדי שנוכל לחיות בכבוד מעל קו העוני בגיל הזיקנה</a:t>
            </a:r>
            <a:endParaRPr b="1" i="0" sz="28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1045029" y="5482138"/>
            <a:ext cx="10101942" cy="1146468"/>
          </a:xfrm>
          <a:custGeom>
            <a:rect b="b" l="l" r="r" t="t"/>
            <a:pathLst>
              <a:path extrusionOk="0" fill="none" h="1146468" w="10101942">
                <a:moveTo>
                  <a:pt x="0" y="0"/>
                </a:moveTo>
                <a:cubicBezTo>
                  <a:pt x="3059517" y="-33775"/>
                  <a:pt x="7863566" y="138873"/>
                  <a:pt x="10101942" y="0"/>
                </a:cubicBezTo>
                <a:cubicBezTo>
                  <a:pt x="10101320" y="252331"/>
                  <a:pt x="10024256" y="821074"/>
                  <a:pt x="10101942" y="1146468"/>
                </a:cubicBezTo>
                <a:cubicBezTo>
                  <a:pt x="6627355" y="1009138"/>
                  <a:pt x="3800529" y="1008612"/>
                  <a:pt x="0" y="1146468"/>
                </a:cubicBezTo>
                <a:cubicBezTo>
                  <a:pt x="-9109" y="933423"/>
                  <a:pt x="30212" y="150479"/>
                  <a:pt x="0" y="0"/>
                </a:cubicBezTo>
                <a:close/>
              </a:path>
              <a:path extrusionOk="0" h="1146468" w="10101942">
                <a:moveTo>
                  <a:pt x="0" y="0"/>
                </a:moveTo>
                <a:cubicBezTo>
                  <a:pt x="2507735" y="-101487"/>
                  <a:pt x="8074130" y="-162162"/>
                  <a:pt x="10101942" y="0"/>
                </a:cubicBezTo>
                <a:cubicBezTo>
                  <a:pt x="10080668" y="369088"/>
                  <a:pt x="10178841" y="982921"/>
                  <a:pt x="10101942" y="1146468"/>
                </a:cubicBezTo>
                <a:cubicBezTo>
                  <a:pt x="6102073" y="1196533"/>
                  <a:pt x="1459936" y="988019"/>
                  <a:pt x="0" y="1146468"/>
                </a:cubicBezTo>
                <a:cubicBezTo>
                  <a:pt x="50344" y="580081"/>
                  <a:pt x="-87340" y="516457"/>
                  <a:pt x="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דיון: "כפייה לצורך חירות"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האם זו פגיעה בחופש שלנו או דאגה לעתיד שלנו?</a:t>
            </a:r>
            <a:endParaRPr b="0" i="0" sz="2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האם קצבת המדינה מספיקה?</a:t>
            </a:r>
            <a:b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w-IL" sz="3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(נתוני 2026)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6560455" y="2363323"/>
            <a:ext cx="3004457" cy="2131353"/>
          </a:xfrm>
          <a:custGeom>
            <a:rect b="b" l="l" r="r" t="t"/>
            <a:pathLst>
              <a:path extrusionOk="0" fill="none" h="2131353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30686" y="957410"/>
                  <a:pt x="2848574" y="1460240"/>
                  <a:pt x="3004457" y="2131353"/>
                </a:cubicBezTo>
                <a:cubicBezTo>
                  <a:pt x="2418311" y="1994023"/>
                  <a:pt x="968411" y="1993497"/>
                  <a:pt x="0" y="2131353"/>
                </a:cubicBezTo>
                <a:cubicBezTo>
                  <a:pt x="152408" y="1386532"/>
                  <a:pt x="73868" y="310312"/>
                  <a:pt x="0" y="0"/>
                </a:cubicBezTo>
                <a:close/>
              </a:path>
              <a:path extrusionOk="0" h="2131353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65170" y="399235"/>
                  <a:pt x="2943385" y="1105587"/>
                  <a:pt x="3004457" y="2131353"/>
                </a:cubicBezTo>
                <a:cubicBezTo>
                  <a:pt x="2641248" y="2181418"/>
                  <a:pt x="473325" y="1972904"/>
                  <a:pt x="0" y="2131353"/>
                </a:cubicBezTo>
                <a:cubicBezTo>
                  <a:pt x="-24452" y="1091531"/>
                  <a:pt x="-67663" y="229425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קצבת זקנה בסיסית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1838 ש"ח</a:t>
            </a:r>
            <a:endParaRPr/>
          </a:p>
        </p:txBody>
      </p:sp>
      <p:sp>
        <p:nvSpPr>
          <p:cNvPr id="175" name="Google Shape;175;p9"/>
          <p:cNvSpPr/>
          <p:nvPr/>
        </p:nvSpPr>
        <p:spPr>
          <a:xfrm>
            <a:off x="2801259" y="2363323"/>
            <a:ext cx="3004457" cy="2131353"/>
          </a:xfrm>
          <a:custGeom>
            <a:rect b="b" l="l" r="r" t="t"/>
            <a:pathLst>
              <a:path extrusionOk="0" fill="none" h="2131353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30686" y="957410"/>
                  <a:pt x="2848574" y="1460240"/>
                  <a:pt x="3004457" y="2131353"/>
                </a:cubicBezTo>
                <a:cubicBezTo>
                  <a:pt x="2418311" y="1994023"/>
                  <a:pt x="968411" y="1993497"/>
                  <a:pt x="0" y="2131353"/>
                </a:cubicBezTo>
                <a:cubicBezTo>
                  <a:pt x="152408" y="1386532"/>
                  <a:pt x="73868" y="310312"/>
                  <a:pt x="0" y="0"/>
                </a:cubicBezTo>
                <a:close/>
              </a:path>
              <a:path extrusionOk="0" h="2131353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3065170" y="399235"/>
                  <a:pt x="2943385" y="1105587"/>
                  <a:pt x="3004457" y="2131353"/>
                </a:cubicBezTo>
                <a:cubicBezTo>
                  <a:pt x="2641248" y="2181418"/>
                  <a:pt x="473325" y="1972904"/>
                  <a:pt x="0" y="2131353"/>
                </a:cubicBezTo>
                <a:cubicBezTo>
                  <a:pt x="-24452" y="1091531"/>
                  <a:pt x="-67663" y="229425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קו העוני ליחיד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3547 ש"ח</a:t>
            </a:r>
            <a:endParaRPr/>
          </a:p>
        </p:txBody>
      </p:sp>
      <p:sp>
        <p:nvSpPr>
          <p:cNvPr id="176" name="Google Shape;176;p9"/>
          <p:cNvSpPr/>
          <p:nvPr/>
        </p:nvSpPr>
        <p:spPr>
          <a:xfrm>
            <a:off x="1045029" y="5178179"/>
            <a:ext cx="10101942" cy="1146468"/>
          </a:xfrm>
          <a:custGeom>
            <a:rect b="b" l="l" r="r" t="t"/>
            <a:pathLst>
              <a:path extrusionOk="0" fill="none" h="1146468" w="10101942">
                <a:moveTo>
                  <a:pt x="0" y="0"/>
                </a:moveTo>
                <a:cubicBezTo>
                  <a:pt x="3059517" y="-33775"/>
                  <a:pt x="7863566" y="138873"/>
                  <a:pt x="10101942" y="0"/>
                </a:cubicBezTo>
                <a:cubicBezTo>
                  <a:pt x="10101320" y="252331"/>
                  <a:pt x="10024256" y="821074"/>
                  <a:pt x="10101942" y="1146468"/>
                </a:cubicBezTo>
                <a:cubicBezTo>
                  <a:pt x="6627355" y="1009138"/>
                  <a:pt x="3800529" y="1008612"/>
                  <a:pt x="0" y="1146468"/>
                </a:cubicBezTo>
                <a:cubicBezTo>
                  <a:pt x="-9109" y="933423"/>
                  <a:pt x="30212" y="150479"/>
                  <a:pt x="0" y="0"/>
                </a:cubicBezTo>
                <a:close/>
              </a:path>
              <a:path extrusionOk="0" h="1146468" w="10101942">
                <a:moveTo>
                  <a:pt x="0" y="0"/>
                </a:moveTo>
                <a:cubicBezTo>
                  <a:pt x="2507735" y="-101487"/>
                  <a:pt x="8074130" y="-162162"/>
                  <a:pt x="10101942" y="0"/>
                </a:cubicBezTo>
                <a:cubicBezTo>
                  <a:pt x="10080668" y="369088"/>
                  <a:pt x="10178841" y="982921"/>
                  <a:pt x="10101942" y="1146468"/>
                </a:cubicBezTo>
                <a:cubicBezTo>
                  <a:pt x="6102073" y="1196533"/>
                  <a:pt x="1459936" y="988019"/>
                  <a:pt x="0" y="1146468"/>
                </a:cubicBezTo>
                <a:cubicBezTo>
                  <a:pt x="50344" y="580081"/>
                  <a:pt x="-87340" y="516457"/>
                  <a:pt x="0" y="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המסקנה: מי שמסתמך רק על קצבאות מהמדינה 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עלול למצוא את כעצמו מתחת לקו העוני בזיקנה</a:t>
            </a:r>
            <a:endParaRPr b="1" i="0" sz="2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רשת הביטחון: </a:t>
            </a:r>
            <a:b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החיסכון שמגן עלינו מאסונות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1025981" y="2487803"/>
            <a:ext cx="6885212" cy="584775"/>
          </a:xfrm>
          <a:custGeom>
            <a:rect b="b" l="l" r="r" t="t"/>
            <a:pathLst>
              <a:path extrusionOk="0" fill="none" h="584775" w="6885212">
                <a:moveTo>
                  <a:pt x="0" y="0"/>
                </a:moveTo>
                <a:cubicBezTo>
                  <a:pt x="946138" y="-33775"/>
                  <a:pt x="4063292" y="138873"/>
                  <a:pt x="6885212" y="0"/>
                </a:cubicBezTo>
                <a:cubicBezTo>
                  <a:pt x="6909345" y="72806"/>
                  <a:pt x="6866607" y="439861"/>
                  <a:pt x="6885212" y="584775"/>
                </a:cubicBezTo>
                <a:cubicBezTo>
                  <a:pt x="4306736" y="447445"/>
                  <a:pt x="3306329" y="446919"/>
                  <a:pt x="0" y="584775"/>
                </a:cubicBezTo>
                <a:cubicBezTo>
                  <a:pt x="27201" y="374681"/>
                  <a:pt x="47523" y="109891"/>
                  <a:pt x="0" y="0"/>
                </a:cubicBezTo>
                <a:close/>
              </a:path>
              <a:path extrusionOk="0" h="584775" w="6885212">
                <a:moveTo>
                  <a:pt x="0" y="0"/>
                </a:moveTo>
                <a:cubicBezTo>
                  <a:pt x="817012" y="-101487"/>
                  <a:pt x="4343282" y="-162162"/>
                  <a:pt x="6885212" y="0"/>
                </a:cubicBezTo>
                <a:cubicBezTo>
                  <a:pt x="6918715" y="236829"/>
                  <a:pt x="6901775" y="342660"/>
                  <a:pt x="6885212" y="584775"/>
                </a:cubicBezTo>
                <a:cubicBezTo>
                  <a:pt x="5481955" y="634840"/>
                  <a:pt x="1560246" y="426326"/>
                  <a:pt x="0" y="584775"/>
                </a:cubicBezTo>
                <a:cubicBezTo>
                  <a:pt x="-913" y="335395"/>
                  <a:pt x="28512" y="196326"/>
                  <a:pt x="0" y="0"/>
                </a:cubicBezTo>
                <a:close/>
              </a:path>
            </a:pathLst>
          </a:custGeom>
          <a:solidFill>
            <a:srgbClr val="D8F2C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לשלם 600 ₪ במקרה שמסך הטלפון ישבר</a:t>
            </a: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8411029" y="3195561"/>
            <a:ext cx="2485571" cy="646331"/>
          </a:xfrm>
          <a:custGeom>
            <a:rect b="b" l="l" r="r" t="t"/>
            <a:pathLst>
              <a:path extrusionOk="0" fill="none" h="646331" w="2485571">
                <a:moveTo>
                  <a:pt x="0" y="0"/>
                </a:moveTo>
                <a:cubicBezTo>
                  <a:pt x="393178" y="-33775"/>
                  <a:pt x="1428775" y="138873"/>
                  <a:pt x="2485571" y="0"/>
                </a:cubicBezTo>
                <a:cubicBezTo>
                  <a:pt x="2513589" y="300386"/>
                  <a:pt x="2468212" y="555476"/>
                  <a:pt x="2485571" y="646331"/>
                </a:cubicBezTo>
                <a:cubicBezTo>
                  <a:pt x="2192372" y="509001"/>
                  <a:pt x="565474" y="508475"/>
                  <a:pt x="0" y="646331"/>
                </a:cubicBezTo>
                <a:cubicBezTo>
                  <a:pt x="41281" y="554748"/>
                  <a:pt x="43087" y="116183"/>
                  <a:pt x="0" y="0"/>
                </a:cubicBezTo>
                <a:close/>
              </a:path>
              <a:path extrusionOk="0" h="646331" w="2485571">
                <a:moveTo>
                  <a:pt x="0" y="0"/>
                </a:moveTo>
                <a:cubicBezTo>
                  <a:pt x="777546" y="-101487"/>
                  <a:pt x="2218249" y="-162162"/>
                  <a:pt x="2485571" y="0"/>
                </a:cubicBezTo>
                <a:cubicBezTo>
                  <a:pt x="2501277" y="155220"/>
                  <a:pt x="2535468" y="457908"/>
                  <a:pt x="2485571" y="646331"/>
                </a:cubicBezTo>
                <a:cubicBezTo>
                  <a:pt x="2034979" y="696396"/>
                  <a:pt x="389647" y="487882"/>
                  <a:pt x="0" y="646331"/>
                </a:cubicBezTo>
                <a:cubicBezTo>
                  <a:pt x="-30818" y="527861"/>
                  <a:pt x="-3845" y="153755"/>
                  <a:pt x="0" y="0"/>
                </a:cubicBezTo>
                <a:close/>
              </a:path>
            </a:pathLst>
          </a:custGeom>
          <a:solidFill>
            <a:srgbClr val="FFFF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מה תעדיפו? </a:t>
            </a:r>
            <a:endParaRPr/>
          </a:p>
        </p:txBody>
      </p:sp>
      <p:sp>
        <p:nvSpPr>
          <p:cNvPr id="184" name="Google Shape;184;p10"/>
          <p:cNvSpPr/>
          <p:nvPr/>
        </p:nvSpPr>
        <p:spPr>
          <a:xfrm>
            <a:off x="1025981" y="3518727"/>
            <a:ext cx="6885212" cy="1077218"/>
          </a:xfrm>
          <a:custGeom>
            <a:rect b="b" l="l" r="r" t="t"/>
            <a:pathLst>
              <a:path extrusionOk="0" fill="none" h="1077218" w="6885212">
                <a:moveTo>
                  <a:pt x="0" y="0"/>
                </a:moveTo>
                <a:cubicBezTo>
                  <a:pt x="946138" y="-33775"/>
                  <a:pt x="4063292" y="138873"/>
                  <a:pt x="6885212" y="0"/>
                </a:cubicBezTo>
                <a:cubicBezTo>
                  <a:pt x="6795836" y="430095"/>
                  <a:pt x="6906294" y="946670"/>
                  <a:pt x="6885212" y="1077218"/>
                </a:cubicBezTo>
                <a:cubicBezTo>
                  <a:pt x="4306736" y="939888"/>
                  <a:pt x="3306329" y="939362"/>
                  <a:pt x="0" y="1077218"/>
                </a:cubicBezTo>
                <a:cubicBezTo>
                  <a:pt x="3191" y="593894"/>
                  <a:pt x="83071" y="503636"/>
                  <a:pt x="0" y="0"/>
                </a:cubicBezTo>
                <a:close/>
              </a:path>
              <a:path extrusionOk="0" h="1077218" w="6885212">
                <a:moveTo>
                  <a:pt x="0" y="0"/>
                </a:moveTo>
                <a:cubicBezTo>
                  <a:pt x="817012" y="-101487"/>
                  <a:pt x="4343282" y="-162162"/>
                  <a:pt x="6885212" y="0"/>
                </a:cubicBezTo>
                <a:cubicBezTo>
                  <a:pt x="6822174" y="116150"/>
                  <a:pt x="6973864" y="763855"/>
                  <a:pt x="6885212" y="1077218"/>
                </a:cubicBezTo>
                <a:cubicBezTo>
                  <a:pt x="5481955" y="1127283"/>
                  <a:pt x="1560246" y="918769"/>
                  <a:pt x="0" y="1077218"/>
                </a:cubicBezTo>
                <a:cubicBezTo>
                  <a:pt x="-30220" y="739139"/>
                  <a:pt x="36199" y="454064"/>
                  <a:pt x="0" y="0"/>
                </a:cubicBezTo>
                <a:close/>
              </a:path>
            </a:pathLst>
          </a:custGeom>
          <a:solidFill>
            <a:srgbClr val="F2CDED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לשלם 15 ש"ח כל חודש ובמקרה הצורך לקבל תיקון חינם</a:t>
            </a:r>
            <a:endParaRPr/>
          </a:p>
        </p:txBody>
      </p:sp>
      <p:sp>
        <p:nvSpPr>
          <p:cNvPr id="185" name="Google Shape;185;p10"/>
          <p:cNvSpPr/>
          <p:nvPr/>
        </p:nvSpPr>
        <p:spPr>
          <a:xfrm>
            <a:off x="1045029" y="5100799"/>
            <a:ext cx="10101942" cy="1384995"/>
          </a:xfrm>
          <a:custGeom>
            <a:rect b="b" l="l" r="r" t="t"/>
            <a:pathLst>
              <a:path extrusionOk="0" fill="none" h="1384995" w="10101942">
                <a:moveTo>
                  <a:pt x="0" y="0"/>
                </a:moveTo>
                <a:cubicBezTo>
                  <a:pt x="3059517" y="-33775"/>
                  <a:pt x="7863566" y="138873"/>
                  <a:pt x="10101942" y="0"/>
                </a:cubicBezTo>
                <a:cubicBezTo>
                  <a:pt x="10013620" y="522478"/>
                  <a:pt x="10067963" y="1039381"/>
                  <a:pt x="10101942" y="1384995"/>
                </a:cubicBezTo>
                <a:cubicBezTo>
                  <a:pt x="6627355" y="1247665"/>
                  <a:pt x="3800529" y="1247139"/>
                  <a:pt x="0" y="1384995"/>
                </a:cubicBezTo>
                <a:cubicBezTo>
                  <a:pt x="-108298" y="808900"/>
                  <a:pt x="109567" y="226598"/>
                  <a:pt x="0" y="0"/>
                </a:cubicBezTo>
                <a:close/>
              </a:path>
              <a:path extrusionOk="0" h="1384995" w="10101942">
                <a:moveTo>
                  <a:pt x="0" y="0"/>
                </a:moveTo>
                <a:cubicBezTo>
                  <a:pt x="2507735" y="-101487"/>
                  <a:pt x="8074130" y="-162162"/>
                  <a:pt x="10101942" y="0"/>
                </a:cubicBezTo>
                <a:cubicBezTo>
                  <a:pt x="10067789" y="455152"/>
                  <a:pt x="10052120" y="1164446"/>
                  <a:pt x="10101942" y="1384995"/>
                </a:cubicBezTo>
                <a:cubicBezTo>
                  <a:pt x="6102073" y="1435060"/>
                  <a:pt x="1459936" y="1226546"/>
                  <a:pt x="0" y="1384995"/>
                </a:cubicBezTo>
                <a:cubicBezTo>
                  <a:pt x="-30818" y="1077231"/>
                  <a:pt x="62635" y="300030"/>
                  <a:pt x="0" y="0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ביטוח </a:t>
            </a:r>
            <a:r>
              <a:rPr b="0" i="0" lang="iw-IL" sz="2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הוא הדרך שלנו לקנות שקט נפשי. אנחנו מוותרים על סכום קטן ובטוח מדי חודש, כדי להימנע מהוצאה גדולה ולא צפויה שיהיה לנו קשה לממן אותה.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פותחים עתיד: חיסכון לכל ילד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1"/>
          <p:cNvSpPr/>
          <p:nvPr/>
        </p:nvSpPr>
        <p:spPr>
          <a:xfrm>
            <a:off x="9158515" y="2372858"/>
            <a:ext cx="2842986" cy="2953883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"/>
          <p:cNvSpPr txBox="1"/>
          <p:nvPr/>
        </p:nvSpPr>
        <p:spPr>
          <a:xfrm>
            <a:off x="9158514" y="2372857"/>
            <a:ext cx="2842986" cy="29538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המטרה: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(למשל: פחית, חטיף, שדרוג באפליקציה)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6139543" y="2372858"/>
            <a:ext cx="2842986" cy="2953883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6139543" y="2372858"/>
            <a:ext cx="2842986" cy="29538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ההתחלה: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ינואר 2017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1"/>
          <p:cNvSpPr/>
          <p:nvPr/>
        </p:nvSpPr>
        <p:spPr>
          <a:xfrm>
            <a:off x="3120572" y="2372857"/>
            <a:ext cx="2842986" cy="2953883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1"/>
          <p:cNvSpPr txBox="1"/>
          <p:nvPr/>
        </p:nvSpPr>
        <p:spPr>
          <a:xfrm>
            <a:off x="3120572" y="2372857"/>
            <a:ext cx="2842986" cy="29538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המנגנון: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המדינה מפקידה בחסכון 58 ₪ לחודש לכל ילד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1"/>
          <p:cNvSpPr/>
          <p:nvPr/>
        </p:nvSpPr>
        <p:spPr>
          <a:xfrm>
            <a:off x="101600" y="2372857"/>
            <a:ext cx="2842986" cy="2953883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1"/>
          <p:cNvSpPr txBox="1"/>
          <p:nvPr/>
        </p:nvSpPr>
        <p:spPr>
          <a:xfrm>
            <a:off x="101600" y="2372857"/>
            <a:ext cx="2842986" cy="295388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זכות הבחירה: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ההורים יכולים להוסיף עוד </a:t>
            </a:r>
            <a:b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58 ₪ מקצבת הילדים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1"/>
          <p:cNvPicPr preferRelativeResize="0"/>
          <p:nvPr/>
        </p:nvPicPr>
        <p:blipFill rotWithShape="1">
          <a:blip r:embed="rId3">
            <a:alphaModFix/>
          </a:blip>
          <a:srcRect b="64104" l="29584" r="42083" t="21481"/>
          <a:stretch/>
        </p:blipFill>
        <p:spPr>
          <a:xfrm>
            <a:off x="2489200" y="4432303"/>
            <a:ext cx="7899400" cy="2260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"/>
          <p:cNvSpPr txBox="1"/>
          <p:nvPr>
            <p:ph type="title"/>
          </p:nvPr>
        </p:nvSpPr>
        <p:spPr>
          <a:xfrm>
            <a:off x="3263025" y="244597"/>
            <a:ext cx="5665950" cy="109012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Rubik"/>
              <a:buNone/>
            </a:pPr>
            <a:r>
              <a:rPr b="1" lang="iw-IL" sz="4000">
                <a:solidFill>
                  <a:srgbClr val="2B4F7B"/>
                </a:solidFill>
                <a:latin typeface="Rubik"/>
                <a:ea typeface="Rubik"/>
                <a:cs typeface="Rubik"/>
                <a:sym typeface="Rubik"/>
              </a:rPr>
              <a:t>מה זה חיסכון לכל ילד?</a:t>
            </a:r>
            <a:endParaRPr/>
          </a:p>
        </p:txBody>
      </p:sp>
      <p:sp>
        <p:nvSpPr>
          <p:cNvPr id="205" name="Google Shape;205;p12"/>
          <p:cNvSpPr/>
          <p:nvPr/>
        </p:nvSpPr>
        <p:spPr>
          <a:xfrm rot="-1556386">
            <a:off x="9050790" y="3995917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2"/>
          <p:cNvSpPr txBox="1"/>
          <p:nvPr/>
        </p:nvSpPr>
        <p:spPr>
          <a:xfrm rot="-1551381">
            <a:off x="10033011" y="5806372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12"/>
          <p:cNvPicPr preferRelativeResize="0"/>
          <p:nvPr/>
        </p:nvPicPr>
        <p:blipFill rotWithShape="1">
          <a:blip r:embed="rId5">
            <a:alphaModFix/>
          </a:blip>
          <a:srcRect b="0" l="25208" r="41748" t="48148"/>
          <a:stretch/>
        </p:blipFill>
        <p:spPr>
          <a:xfrm>
            <a:off x="0" y="319612"/>
            <a:ext cx="7886700" cy="6961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מתי מושכים?</a:t>
            </a:r>
            <a:b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הדילמה של גיל 18</a:t>
            </a:r>
            <a:endParaRPr sz="54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8105321" y="2270007"/>
            <a:ext cx="3563256" cy="1748970"/>
          </a:xfrm>
          <a:custGeom>
            <a:rect b="b" l="l" r="r" t="t"/>
            <a:pathLst>
              <a:path extrusionOk="0" fill="none" h="1748970" w="3563256">
                <a:moveTo>
                  <a:pt x="0" y="0"/>
                </a:moveTo>
                <a:cubicBezTo>
                  <a:pt x="1696984" y="-109175"/>
                  <a:pt x="2447465" y="-48220"/>
                  <a:pt x="3563256" y="0"/>
                </a:cubicBezTo>
                <a:cubicBezTo>
                  <a:pt x="3556841" y="533683"/>
                  <a:pt x="3471699" y="1534921"/>
                  <a:pt x="3563256" y="1748970"/>
                </a:cubicBezTo>
                <a:cubicBezTo>
                  <a:pt x="1875560" y="1716148"/>
                  <a:pt x="742114" y="1724410"/>
                  <a:pt x="0" y="1748970"/>
                </a:cubicBezTo>
                <a:cubicBezTo>
                  <a:pt x="-51539" y="1345955"/>
                  <a:pt x="-70001" y="597748"/>
                  <a:pt x="0" y="0"/>
                </a:cubicBezTo>
                <a:close/>
              </a:path>
              <a:path extrusionOk="0" h="1748970" w="3563256">
                <a:moveTo>
                  <a:pt x="0" y="0"/>
                </a:moveTo>
                <a:cubicBezTo>
                  <a:pt x="1083079" y="56275"/>
                  <a:pt x="2415305" y="-36696"/>
                  <a:pt x="3563256" y="0"/>
                </a:cubicBezTo>
                <a:cubicBezTo>
                  <a:pt x="3511870" y="568484"/>
                  <a:pt x="3590821" y="1532554"/>
                  <a:pt x="3563256" y="1748970"/>
                </a:cubicBezTo>
                <a:cubicBezTo>
                  <a:pt x="2698687" y="1689516"/>
                  <a:pt x="663464" y="1773065"/>
                  <a:pt x="0" y="1748970"/>
                </a:cubicBezTo>
                <a:cubicBezTo>
                  <a:pt x="-120761" y="1080117"/>
                  <a:pt x="120841" y="433779"/>
                  <a:pt x="0" y="0"/>
                </a:cubicBezTo>
                <a:close/>
              </a:path>
            </a:pathLst>
          </a:custGeom>
          <a:solidFill>
            <a:srgbClr val="D9E5F8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בגיל 18: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ההפקדות מפסיקות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246743" y="2270006"/>
            <a:ext cx="7858578" cy="1748971"/>
          </a:xfrm>
          <a:custGeom>
            <a:rect b="b" l="l" r="r" t="t"/>
            <a:pathLst>
              <a:path extrusionOk="0" fill="none" h="1748971" w="7858578">
                <a:moveTo>
                  <a:pt x="0" y="0"/>
                </a:moveTo>
                <a:cubicBezTo>
                  <a:pt x="2554917" y="-84088"/>
                  <a:pt x="6871535" y="-115922"/>
                  <a:pt x="7858578" y="0"/>
                </a:cubicBezTo>
                <a:cubicBezTo>
                  <a:pt x="7717084" y="346481"/>
                  <a:pt x="7786961" y="914410"/>
                  <a:pt x="7858578" y="1748971"/>
                </a:cubicBezTo>
                <a:cubicBezTo>
                  <a:pt x="4510013" y="1703045"/>
                  <a:pt x="1459805" y="1631721"/>
                  <a:pt x="0" y="1748971"/>
                </a:cubicBezTo>
                <a:cubicBezTo>
                  <a:pt x="74327" y="1234159"/>
                  <a:pt x="46692" y="658768"/>
                  <a:pt x="0" y="0"/>
                </a:cubicBezTo>
                <a:close/>
              </a:path>
              <a:path extrusionOk="0" h="1748971" w="7858578">
                <a:moveTo>
                  <a:pt x="0" y="0"/>
                </a:moveTo>
                <a:cubicBezTo>
                  <a:pt x="3546040" y="48260"/>
                  <a:pt x="6533498" y="25992"/>
                  <a:pt x="7858578" y="0"/>
                </a:cubicBezTo>
                <a:cubicBezTo>
                  <a:pt x="7831080" y="749443"/>
                  <a:pt x="8011325" y="1440415"/>
                  <a:pt x="7858578" y="1748971"/>
                </a:cubicBezTo>
                <a:cubicBezTo>
                  <a:pt x="4836598" y="1717023"/>
                  <a:pt x="3193865" y="1771873"/>
                  <a:pt x="0" y="1748971"/>
                </a:cubicBezTo>
                <a:cubicBezTo>
                  <a:pt x="-113201" y="1031247"/>
                  <a:pt x="109651" y="760695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בגיל 21: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מי שבוחר להמתין מקבל מענק נוסף של כ- 582 ₪</a:t>
            </a:r>
            <a:endParaRPr/>
          </a:p>
        </p:txBody>
      </p:sp>
      <p:sp>
        <p:nvSpPr>
          <p:cNvPr id="215" name="Google Shape;215;p13"/>
          <p:cNvSpPr/>
          <p:nvPr/>
        </p:nvSpPr>
        <p:spPr>
          <a:xfrm>
            <a:off x="8105321" y="4091781"/>
            <a:ext cx="3563256" cy="2149362"/>
          </a:xfrm>
          <a:custGeom>
            <a:rect b="b" l="l" r="r" t="t"/>
            <a:pathLst>
              <a:path extrusionOk="0" fill="none" h="2149362" w="3563256">
                <a:moveTo>
                  <a:pt x="0" y="0"/>
                </a:moveTo>
                <a:cubicBezTo>
                  <a:pt x="619653" y="-98501"/>
                  <a:pt x="2548140" y="-19663"/>
                  <a:pt x="3563256" y="0"/>
                </a:cubicBezTo>
                <a:cubicBezTo>
                  <a:pt x="3504142" y="414630"/>
                  <a:pt x="3499918" y="1923788"/>
                  <a:pt x="3563256" y="2149362"/>
                </a:cubicBezTo>
                <a:cubicBezTo>
                  <a:pt x="3042444" y="2050869"/>
                  <a:pt x="1736025" y="2299979"/>
                  <a:pt x="0" y="2149362"/>
                </a:cubicBezTo>
                <a:cubicBezTo>
                  <a:pt x="-152592" y="1266240"/>
                  <a:pt x="51767" y="1059220"/>
                  <a:pt x="0" y="0"/>
                </a:cubicBezTo>
                <a:close/>
              </a:path>
              <a:path extrusionOk="0" h="2149362" w="3563256">
                <a:moveTo>
                  <a:pt x="0" y="0"/>
                </a:moveTo>
                <a:cubicBezTo>
                  <a:pt x="469327" y="-160275"/>
                  <a:pt x="2592056" y="64852"/>
                  <a:pt x="3563256" y="0"/>
                </a:cubicBezTo>
                <a:cubicBezTo>
                  <a:pt x="3479728" y="717074"/>
                  <a:pt x="3583529" y="1873561"/>
                  <a:pt x="3563256" y="2149362"/>
                </a:cubicBezTo>
                <a:cubicBezTo>
                  <a:pt x="2013912" y="2143229"/>
                  <a:pt x="1048379" y="2182826"/>
                  <a:pt x="0" y="2149362"/>
                </a:cubicBezTo>
                <a:cubicBezTo>
                  <a:pt x="64858" y="1269685"/>
                  <a:pt x="98245" y="298830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הבונוס: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המדינה משלמת את דמי הניהול עד גיל 21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246743" y="4091781"/>
            <a:ext cx="7858578" cy="2149362"/>
          </a:xfrm>
          <a:custGeom>
            <a:rect b="b" l="l" r="r" t="t"/>
            <a:pathLst>
              <a:path extrusionOk="0" fill="none" h="2149362" w="7858578">
                <a:moveTo>
                  <a:pt x="0" y="0"/>
                </a:moveTo>
                <a:cubicBezTo>
                  <a:pt x="3184672" y="147984"/>
                  <a:pt x="4800100" y="-138472"/>
                  <a:pt x="7858578" y="0"/>
                </a:cubicBezTo>
                <a:cubicBezTo>
                  <a:pt x="7781530" y="387994"/>
                  <a:pt x="7886044" y="1558589"/>
                  <a:pt x="7858578" y="2149362"/>
                </a:cubicBezTo>
                <a:cubicBezTo>
                  <a:pt x="4820928" y="2135875"/>
                  <a:pt x="3119312" y="2031886"/>
                  <a:pt x="0" y="2149362"/>
                </a:cubicBezTo>
                <a:cubicBezTo>
                  <a:pt x="60851" y="1887656"/>
                  <a:pt x="-1948" y="352681"/>
                  <a:pt x="0" y="0"/>
                </a:cubicBezTo>
                <a:close/>
              </a:path>
              <a:path extrusionOk="0" h="2149362" w="7858578">
                <a:moveTo>
                  <a:pt x="0" y="0"/>
                </a:moveTo>
                <a:cubicBezTo>
                  <a:pt x="2601754" y="14846"/>
                  <a:pt x="4234667" y="-5891"/>
                  <a:pt x="7858578" y="0"/>
                </a:cubicBezTo>
                <a:cubicBezTo>
                  <a:pt x="7950664" y="834038"/>
                  <a:pt x="7962585" y="1688311"/>
                  <a:pt x="7858578" y="2149362"/>
                </a:cubicBezTo>
                <a:cubicBezTo>
                  <a:pt x="5039046" y="2026138"/>
                  <a:pt x="1761663" y="2023162"/>
                  <a:pt x="0" y="2149362"/>
                </a:cubicBezTo>
                <a:cubicBezTo>
                  <a:pt x="92896" y="1916086"/>
                  <a:pt x="166553" y="282778"/>
                  <a:pt x="0" y="0"/>
                </a:cubicBezTo>
                <a:close/>
              </a:path>
            </a:pathLst>
          </a:custGeom>
          <a:solidFill>
            <a:srgbClr val="D9E5F8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הכוח של הזמן: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0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הקופה צוברת עוד 3 שנים נוספות של ריבית דריבית</a:t>
            </a:r>
            <a:endParaRPr b="0" i="0" sz="3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איפה הכסף מנוהל?</a:t>
            </a:r>
            <a:b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סיכוי מול סיכון</a:t>
            </a:r>
            <a:endParaRPr b="1" sz="54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2" name="Google Shape;222;p14"/>
          <p:cNvGraphicFramePr/>
          <p:nvPr/>
        </p:nvGraphicFramePr>
        <p:xfrm>
          <a:off x="1400628" y="199043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{28FA2F97-8A98-4A2A-AEE3-39BCA0E3E06A}</a:tableStyleId>
              </a:tblPr>
              <a:tblGrid>
                <a:gridCol w="3130250"/>
                <a:gridCol w="3130250"/>
                <a:gridCol w="3130250"/>
              </a:tblGrid>
              <a:tr h="1036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אפיק חיסכון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יתרונות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חסרונות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70C0"/>
                    </a:solidFill>
                  </a:tcPr>
                </a:tc>
              </a:tr>
              <a:tr h="1036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בנק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קרן מובטחת, יציבות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תשואה נמוכה מאוד לטווח ארוך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1036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קופת גמל (מניות)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פוטנציאל רווח גבוה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תנודתיות וסיכוי להפסד זמני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23" name="Google Shape;223;p14"/>
          <p:cNvSpPr/>
          <p:nvPr/>
        </p:nvSpPr>
        <p:spPr>
          <a:xfrm>
            <a:off x="1045028" y="5399630"/>
            <a:ext cx="10101942" cy="1392689"/>
          </a:xfrm>
          <a:custGeom>
            <a:rect b="b" l="l" r="r" t="t"/>
            <a:pathLst>
              <a:path extrusionOk="0" fill="none" h="1392689" w="10101942">
                <a:moveTo>
                  <a:pt x="0" y="0"/>
                </a:moveTo>
                <a:cubicBezTo>
                  <a:pt x="3059517" y="-33775"/>
                  <a:pt x="7863566" y="138873"/>
                  <a:pt x="10101942" y="0"/>
                </a:cubicBezTo>
                <a:cubicBezTo>
                  <a:pt x="10140713" y="314032"/>
                  <a:pt x="10123728" y="911449"/>
                  <a:pt x="10101942" y="1392689"/>
                </a:cubicBezTo>
                <a:cubicBezTo>
                  <a:pt x="6627355" y="1255359"/>
                  <a:pt x="3800529" y="1254833"/>
                  <a:pt x="0" y="1392689"/>
                </a:cubicBezTo>
                <a:cubicBezTo>
                  <a:pt x="48180" y="910579"/>
                  <a:pt x="50484" y="150365"/>
                  <a:pt x="0" y="0"/>
                </a:cubicBezTo>
                <a:close/>
              </a:path>
              <a:path extrusionOk="0" h="1392689" w="10101942">
                <a:moveTo>
                  <a:pt x="0" y="0"/>
                </a:moveTo>
                <a:cubicBezTo>
                  <a:pt x="2507735" y="-101487"/>
                  <a:pt x="8074130" y="-162162"/>
                  <a:pt x="10101942" y="0"/>
                </a:cubicBezTo>
                <a:cubicBezTo>
                  <a:pt x="10020246" y="687423"/>
                  <a:pt x="10012623" y="1039746"/>
                  <a:pt x="10101942" y="1392689"/>
                </a:cubicBezTo>
                <a:cubicBezTo>
                  <a:pt x="6102073" y="1442754"/>
                  <a:pt x="1459936" y="1234240"/>
                  <a:pt x="0" y="1392689"/>
                </a:cubicBezTo>
                <a:cubicBezTo>
                  <a:pt x="2308" y="735673"/>
                  <a:pt x="-69795" y="328280"/>
                  <a:pt x="0" y="0"/>
                </a:cubicBezTo>
                <a:close/>
              </a:path>
            </a:pathLst>
          </a:custGeom>
          <a:solidFill>
            <a:srgbClr val="F2CDED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חשוב: מי שלא בוחר בעצמו- 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המערכת בוחרת אוטומטית את הבנק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משחק הדילמות: </a:t>
            </a:r>
            <a:b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w-IL" sz="49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58 שקלים של גורל</a:t>
            </a:r>
            <a:endParaRPr sz="66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5"/>
          <p:cNvSpPr/>
          <p:nvPr/>
        </p:nvSpPr>
        <p:spPr>
          <a:xfrm>
            <a:off x="1093302" y="1986297"/>
            <a:ext cx="10005391" cy="2139047"/>
          </a:xfrm>
          <a:custGeom>
            <a:rect b="b" l="l" r="r" t="t"/>
            <a:pathLst>
              <a:path extrusionOk="0" fill="none" h="2139047" w="10005391">
                <a:moveTo>
                  <a:pt x="0" y="0"/>
                </a:moveTo>
                <a:cubicBezTo>
                  <a:pt x="1108950" y="-33775"/>
                  <a:pt x="6283891" y="138873"/>
                  <a:pt x="10005391" y="0"/>
                </a:cubicBezTo>
                <a:cubicBezTo>
                  <a:pt x="9931620" y="955148"/>
                  <a:pt x="9849508" y="1707593"/>
                  <a:pt x="10005391" y="2139047"/>
                </a:cubicBezTo>
                <a:cubicBezTo>
                  <a:pt x="6763237" y="2001717"/>
                  <a:pt x="1035409" y="2001191"/>
                  <a:pt x="0" y="2139047"/>
                </a:cubicBezTo>
                <a:cubicBezTo>
                  <a:pt x="152408" y="1356102"/>
                  <a:pt x="73868" y="985076"/>
                  <a:pt x="0" y="0"/>
                </a:cubicBezTo>
                <a:close/>
              </a:path>
              <a:path extrusionOk="0" h="2139047" w="10005391">
                <a:moveTo>
                  <a:pt x="0" y="0"/>
                </a:moveTo>
                <a:cubicBezTo>
                  <a:pt x="1555879" y="-101487"/>
                  <a:pt x="8817099" y="-162162"/>
                  <a:pt x="10005391" y="0"/>
                </a:cubicBezTo>
                <a:cubicBezTo>
                  <a:pt x="10066104" y="286556"/>
                  <a:pt x="9944319" y="1254551"/>
                  <a:pt x="10005391" y="2139047"/>
                </a:cubicBezTo>
                <a:cubicBezTo>
                  <a:pt x="5276917" y="2189112"/>
                  <a:pt x="1620074" y="1980598"/>
                  <a:pt x="0" y="2139047"/>
                </a:cubicBezTo>
                <a:cubicBezTo>
                  <a:pt x="-24452" y="1495043"/>
                  <a:pt x="-67663" y="214666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נשחק משחק בן 4 תחנות בהן נבחן 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איך הבחירה שלנו או חוסר הבחירה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מעצבת את העתיד</a:t>
            </a:r>
            <a:endParaRPr/>
          </a:p>
        </p:txBody>
      </p:sp>
      <p:pic>
        <p:nvPicPr>
          <p:cNvPr id="230" name="Google Shape;230;p15"/>
          <p:cNvPicPr preferRelativeResize="0"/>
          <p:nvPr/>
        </p:nvPicPr>
        <p:blipFill rotWithShape="1">
          <a:blip r:embed="rId3">
            <a:alphaModFix/>
          </a:blip>
          <a:srcRect b="41481" l="58750" r="0" t="0"/>
          <a:stretch/>
        </p:blipFill>
        <p:spPr>
          <a:xfrm>
            <a:off x="3539090" y="3243809"/>
            <a:ext cx="5113813" cy="4080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800"/>
              <a:buFont typeface="Play"/>
              <a:buNone/>
            </a:pPr>
            <a:r>
              <a:rPr b="1" lang="iw-IL" sz="48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1: להכפיל או לא להכפיל?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6"/>
          <p:cNvSpPr/>
          <p:nvPr/>
        </p:nvSpPr>
        <p:spPr>
          <a:xfrm>
            <a:off x="994228" y="1683205"/>
            <a:ext cx="10203543" cy="1584088"/>
          </a:xfrm>
          <a:custGeom>
            <a:rect b="b" l="l" r="r" t="t"/>
            <a:pathLst>
              <a:path extrusionOk="0" fill="none" h="1584088" w="10203543">
                <a:moveTo>
                  <a:pt x="0" y="0"/>
                </a:moveTo>
                <a:cubicBezTo>
                  <a:pt x="4851970" y="-33775"/>
                  <a:pt x="8355253" y="138873"/>
                  <a:pt x="10203543" y="0"/>
                </a:cubicBezTo>
                <a:cubicBezTo>
                  <a:pt x="10335628" y="514746"/>
                  <a:pt x="10185903" y="1215553"/>
                  <a:pt x="10203543" y="1584088"/>
                </a:cubicBezTo>
                <a:cubicBezTo>
                  <a:pt x="7264773" y="1446758"/>
                  <a:pt x="3799469" y="1446232"/>
                  <a:pt x="0" y="1584088"/>
                </a:cubicBezTo>
                <a:cubicBezTo>
                  <a:pt x="93522" y="1378821"/>
                  <a:pt x="-132644" y="471523"/>
                  <a:pt x="0" y="0"/>
                </a:cubicBezTo>
                <a:close/>
              </a:path>
              <a:path extrusionOk="0" h="1584088" w="10203543">
                <a:moveTo>
                  <a:pt x="0" y="0"/>
                </a:moveTo>
                <a:cubicBezTo>
                  <a:pt x="2598902" y="-101487"/>
                  <a:pt x="6772029" y="-162162"/>
                  <a:pt x="10203543" y="0"/>
                </a:cubicBezTo>
                <a:cubicBezTo>
                  <a:pt x="10290068" y="447895"/>
                  <a:pt x="10129568" y="949480"/>
                  <a:pt x="10203543" y="1584088"/>
                </a:cubicBezTo>
                <a:cubicBezTo>
                  <a:pt x="7360591" y="1634153"/>
                  <a:pt x="2201897" y="1425639"/>
                  <a:pt x="0" y="1584088"/>
                </a:cubicBezTo>
                <a:cubicBezTo>
                  <a:pt x="-98558" y="1266248"/>
                  <a:pt x="-81411" y="555214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משפחה עם 5 ילדים שחיה בעוני-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האם כדאי להורים להוסיף 58 ₪ לכל ילד? (להכפיל)</a:t>
            </a:r>
            <a:endParaRPr/>
          </a:p>
        </p:txBody>
      </p:sp>
      <p:sp>
        <p:nvSpPr>
          <p:cNvPr id="238" name="Google Shape;238;p16"/>
          <p:cNvSpPr txBox="1"/>
          <p:nvPr/>
        </p:nvSpPr>
        <p:spPr>
          <a:xfrm>
            <a:off x="6545941" y="3429000"/>
            <a:ext cx="3846287" cy="2144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המחיר: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ויתור על כ- 300 ₪ בחודש מהתקציב לאוכל ותרופות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6"/>
          <p:cNvSpPr txBox="1"/>
          <p:nvPr/>
        </p:nvSpPr>
        <p:spPr>
          <a:xfrm>
            <a:off x="1799772" y="3429000"/>
            <a:ext cx="3846287" cy="2144483"/>
          </a:xfrm>
          <a:prstGeom prst="rect">
            <a:avLst/>
          </a:prstGeom>
          <a:noFill/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המציאות: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בעשירון העליון 63% מכפילים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בעשירון התחתון רק 22%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6"/>
          <p:cNvSpPr/>
          <p:nvPr/>
        </p:nvSpPr>
        <p:spPr>
          <a:xfrm>
            <a:off x="683077" y="6027963"/>
            <a:ext cx="10825844" cy="577850"/>
          </a:xfrm>
          <a:custGeom>
            <a:rect b="b" l="l" r="r" t="t"/>
            <a:pathLst>
              <a:path extrusionOk="0" fill="none" h="577850" w="10825844">
                <a:moveTo>
                  <a:pt x="0" y="0"/>
                </a:moveTo>
                <a:cubicBezTo>
                  <a:pt x="5304586" y="-33775"/>
                  <a:pt x="9468038" y="138873"/>
                  <a:pt x="10825844" y="0"/>
                </a:cubicBezTo>
                <a:cubicBezTo>
                  <a:pt x="10855947" y="123821"/>
                  <a:pt x="10864585" y="367774"/>
                  <a:pt x="10825844" y="577850"/>
                </a:cubicBezTo>
                <a:cubicBezTo>
                  <a:pt x="8104437" y="440520"/>
                  <a:pt x="4459277" y="439994"/>
                  <a:pt x="0" y="577850"/>
                </a:cubicBezTo>
                <a:cubicBezTo>
                  <a:pt x="-8059" y="419527"/>
                  <a:pt x="-50521" y="210148"/>
                  <a:pt x="0" y="0"/>
                </a:cubicBezTo>
                <a:close/>
              </a:path>
              <a:path extrusionOk="0" h="577850" w="10825844">
                <a:moveTo>
                  <a:pt x="0" y="0"/>
                </a:moveTo>
                <a:cubicBezTo>
                  <a:pt x="3123919" y="-101487"/>
                  <a:pt x="8056952" y="-162162"/>
                  <a:pt x="10825844" y="0"/>
                </a:cubicBezTo>
                <a:cubicBezTo>
                  <a:pt x="10782886" y="213065"/>
                  <a:pt x="10793166" y="425388"/>
                  <a:pt x="10825844" y="577850"/>
                </a:cubicBezTo>
                <a:cubicBezTo>
                  <a:pt x="7041199" y="627915"/>
                  <a:pt x="2449410" y="419401"/>
                  <a:pt x="0" y="577850"/>
                </a:cubicBezTo>
                <a:cubicBezTo>
                  <a:pt x="23781" y="340537"/>
                  <a:pt x="39756" y="145769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הדיון: האם הזכות להכפיל את ההפקדות מצמצמת או מרחיבה את הפערים החברתיים?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2: בנק או קופת גמל?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7"/>
          <p:cNvSpPr/>
          <p:nvPr/>
        </p:nvSpPr>
        <p:spPr>
          <a:xfrm>
            <a:off x="683078" y="1862363"/>
            <a:ext cx="10825844" cy="577850"/>
          </a:xfrm>
          <a:custGeom>
            <a:rect b="b" l="l" r="r" t="t"/>
            <a:pathLst>
              <a:path extrusionOk="0" fill="none" h="577850" w="10825844">
                <a:moveTo>
                  <a:pt x="0" y="0"/>
                </a:moveTo>
                <a:cubicBezTo>
                  <a:pt x="5304586" y="-33775"/>
                  <a:pt x="9468038" y="138873"/>
                  <a:pt x="10825844" y="0"/>
                </a:cubicBezTo>
                <a:cubicBezTo>
                  <a:pt x="10855947" y="123821"/>
                  <a:pt x="10864585" y="367774"/>
                  <a:pt x="10825844" y="577850"/>
                </a:cubicBezTo>
                <a:cubicBezTo>
                  <a:pt x="8104437" y="440520"/>
                  <a:pt x="4459277" y="439994"/>
                  <a:pt x="0" y="577850"/>
                </a:cubicBezTo>
                <a:cubicBezTo>
                  <a:pt x="-8059" y="419527"/>
                  <a:pt x="-50521" y="210148"/>
                  <a:pt x="0" y="0"/>
                </a:cubicBezTo>
                <a:close/>
              </a:path>
              <a:path extrusionOk="0" h="577850" w="10825844">
                <a:moveTo>
                  <a:pt x="0" y="0"/>
                </a:moveTo>
                <a:cubicBezTo>
                  <a:pt x="3123919" y="-101487"/>
                  <a:pt x="8056952" y="-162162"/>
                  <a:pt x="10825844" y="0"/>
                </a:cubicBezTo>
                <a:cubicBezTo>
                  <a:pt x="10782886" y="213065"/>
                  <a:pt x="10793166" y="425388"/>
                  <a:pt x="10825844" y="577850"/>
                </a:cubicBezTo>
                <a:cubicBezTo>
                  <a:pt x="7041199" y="627915"/>
                  <a:pt x="2449410" y="419401"/>
                  <a:pt x="0" y="577850"/>
                </a:cubicBezTo>
                <a:cubicBezTo>
                  <a:pt x="23781" y="340537"/>
                  <a:pt x="39756" y="145769"/>
                  <a:pt x="0" y="0"/>
                </a:cubicBezTo>
                <a:close/>
              </a:path>
            </a:pathLst>
          </a:cu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איפה כדאי להורים להשקיע? בבנק (בטוח) או במניות (סיכוי וסיכון גבוהים)</a:t>
            </a:r>
            <a:endParaRPr/>
          </a:p>
        </p:txBody>
      </p:sp>
      <p:sp>
        <p:nvSpPr>
          <p:cNvPr id="248" name="Google Shape;248;p17"/>
          <p:cNvSpPr/>
          <p:nvPr/>
        </p:nvSpPr>
        <p:spPr>
          <a:xfrm>
            <a:off x="8331200" y="2892878"/>
            <a:ext cx="3177722" cy="3178562"/>
          </a:xfrm>
          <a:custGeom>
            <a:rect b="b" l="l" r="r" t="t"/>
            <a:pathLst>
              <a:path extrusionOk="0" fill="none" h="3178562" w="3177722">
                <a:moveTo>
                  <a:pt x="0" y="0"/>
                </a:moveTo>
                <a:cubicBezTo>
                  <a:pt x="1224309" y="-33775"/>
                  <a:pt x="1649909" y="138873"/>
                  <a:pt x="3177722" y="0"/>
                </a:cubicBezTo>
                <a:cubicBezTo>
                  <a:pt x="3103951" y="1164780"/>
                  <a:pt x="3021839" y="2376563"/>
                  <a:pt x="3177722" y="3178562"/>
                </a:cubicBezTo>
                <a:cubicBezTo>
                  <a:pt x="2612440" y="3041232"/>
                  <a:pt x="943658" y="3040706"/>
                  <a:pt x="0" y="3178562"/>
                </a:cubicBezTo>
                <a:cubicBezTo>
                  <a:pt x="152408" y="2780028"/>
                  <a:pt x="73868" y="607884"/>
                  <a:pt x="0" y="0"/>
                </a:cubicBezTo>
                <a:close/>
              </a:path>
              <a:path extrusionOk="0" h="3178562" w="3177722">
                <a:moveTo>
                  <a:pt x="0" y="0"/>
                </a:moveTo>
                <a:cubicBezTo>
                  <a:pt x="1141387" y="-101487"/>
                  <a:pt x="1890990" y="-162162"/>
                  <a:pt x="3177722" y="0"/>
                </a:cubicBezTo>
                <a:cubicBezTo>
                  <a:pt x="3238435" y="1141890"/>
                  <a:pt x="3116650" y="2374958"/>
                  <a:pt x="3177722" y="3178562"/>
                </a:cubicBezTo>
                <a:cubicBezTo>
                  <a:pt x="2328981" y="3228627"/>
                  <a:pt x="704542" y="3020113"/>
                  <a:pt x="0" y="3178562"/>
                </a:cubicBezTo>
                <a:cubicBezTo>
                  <a:pt x="-24452" y="1790602"/>
                  <a:pt x="-67663" y="489407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הכשל: 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משפחות ללא הבנה פיננסית נוטות לא לבחור אקטיבית ונשארות בבנק 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(ברירת מחדל)</a:t>
            </a:r>
            <a:endParaRPr/>
          </a:p>
        </p:txBody>
      </p:sp>
      <p:sp>
        <p:nvSpPr>
          <p:cNvPr id="249" name="Google Shape;249;p17"/>
          <p:cNvSpPr/>
          <p:nvPr/>
        </p:nvSpPr>
        <p:spPr>
          <a:xfrm>
            <a:off x="4507139" y="2892878"/>
            <a:ext cx="3177722" cy="2986202"/>
          </a:xfrm>
          <a:custGeom>
            <a:rect b="b" l="l" r="r" t="t"/>
            <a:pathLst>
              <a:path extrusionOk="0" fill="none" h="2986202" w="3177722">
                <a:moveTo>
                  <a:pt x="0" y="0"/>
                </a:moveTo>
                <a:cubicBezTo>
                  <a:pt x="1224309" y="-33775"/>
                  <a:pt x="1649909" y="138873"/>
                  <a:pt x="3177722" y="0"/>
                </a:cubicBezTo>
                <a:cubicBezTo>
                  <a:pt x="3103951" y="1200290"/>
                  <a:pt x="3021839" y="1839047"/>
                  <a:pt x="3177722" y="2986202"/>
                </a:cubicBezTo>
                <a:cubicBezTo>
                  <a:pt x="2612440" y="2848872"/>
                  <a:pt x="943658" y="2848346"/>
                  <a:pt x="0" y="2986202"/>
                </a:cubicBezTo>
                <a:cubicBezTo>
                  <a:pt x="152408" y="1919976"/>
                  <a:pt x="73868" y="1222698"/>
                  <a:pt x="0" y="0"/>
                </a:cubicBezTo>
                <a:close/>
              </a:path>
              <a:path extrusionOk="0" h="2986202" w="3177722">
                <a:moveTo>
                  <a:pt x="0" y="0"/>
                </a:moveTo>
                <a:cubicBezTo>
                  <a:pt x="1141387" y="-101487"/>
                  <a:pt x="1890990" y="-162162"/>
                  <a:pt x="3177722" y="0"/>
                </a:cubicBezTo>
                <a:cubicBezTo>
                  <a:pt x="3238435" y="688344"/>
                  <a:pt x="3116650" y="2291334"/>
                  <a:pt x="3177722" y="2986202"/>
                </a:cubicBezTo>
                <a:cubicBezTo>
                  <a:pt x="2328981" y="3036267"/>
                  <a:pt x="704542" y="2827753"/>
                  <a:pt x="0" y="2986202"/>
                </a:cubicBezTo>
                <a:cubicBezTo>
                  <a:pt x="-24452" y="2059187"/>
                  <a:pt x="-67663" y="690652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הפער: 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הבחירה במסלול מניות יכולה להניב פער של עשרות אלפי שקלים לאורך 18 שנים</a:t>
            </a:r>
            <a:endParaRPr/>
          </a:p>
        </p:txBody>
      </p:sp>
      <p:sp>
        <p:nvSpPr>
          <p:cNvPr id="250" name="Google Shape;250;p17"/>
          <p:cNvSpPr/>
          <p:nvPr/>
        </p:nvSpPr>
        <p:spPr>
          <a:xfrm>
            <a:off x="683078" y="2892878"/>
            <a:ext cx="3177722" cy="2432204"/>
          </a:xfrm>
          <a:custGeom>
            <a:rect b="b" l="l" r="r" t="t"/>
            <a:pathLst>
              <a:path extrusionOk="0" fill="none" h="2432204" w="3177722">
                <a:moveTo>
                  <a:pt x="0" y="0"/>
                </a:moveTo>
                <a:cubicBezTo>
                  <a:pt x="1224309" y="-33775"/>
                  <a:pt x="1649909" y="138873"/>
                  <a:pt x="3177722" y="0"/>
                </a:cubicBezTo>
                <a:cubicBezTo>
                  <a:pt x="3103951" y="490531"/>
                  <a:pt x="3021839" y="1294396"/>
                  <a:pt x="3177722" y="2432204"/>
                </a:cubicBezTo>
                <a:cubicBezTo>
                  <a:pt x="2612440" y="2294874"/>
                  <a:pt x="943658" y="2294348"/>
                  <a:pt x="0" y="2432204"/>
                </a:cubicBezTo>
                <a:cubicBezTo>
                  <a:pt x="152408" y="1657053"/>
                  <a:pt x="73868" y="427115"/>
                  <a:pt x="0" y="0"/>
                </a:cubicBezTo>
                <a:close/>
              </a:path>
              <a:path extrusionOk="0" h="2432204" w="3177722">
                <a:moveTo>
                  <a:pt x="0" y="0"/>
                </a:moveTo>
                <a:cubicBezTo>
                  <a:pt x="1141387" y="-101487"/>
                  <a:pt x="1890990" y="-162162"/>
                  <a:pt x="3177722" y="0"/>
                </a:cubicBezTo>
                <a:cubicBezTo>
                  <a:pt x="3238435" y="370180"/>
                  <a:pt x="3116650" y="2172901"/>
                  <a:pt x="3177722" y="2432204"/>
                </a:cubicBezTo>
                <a:cubicBezTo>
                  <a:pt x="2328981" y="2482269"/>
                  <a:pt x="704542" y="2273755"/>
                  <a:pt x="0" y="2432204"/>
                </a:cubicBezTo>
                <a:cubicBezTo>
                  <a:pt x="-24452" y="1791044"/>
                  <a:pt x="-67663" y="787677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הדיון: 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האם זכות הבחירה כאן מגדילה או מצמצמת את הפערים החברתיים?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3: הדילמה של גיל 18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8"/>
          <p:cNvSpPr/>
          <p:nvPr/>
        </p:nvSpPr>
        <p:spPr>
          <a:xfrm>
            <a:off x="994228" y="1683205"/>
            <a:ext cx="10203543" cy="1391728"/>
          </a:xfrm>
          <a:custGeom>
            <a:rect b="b" l="l" r="r" t="t"/>
            <a:pathLst>
              <a:path extrusionOk="0" fill="none" h="1391728" w="10203543">
                <a:moveTo>
                  <a:pt x="0" y="0"/>
                </a:moveTo>
                <a:cubicBezTo>
                  <a:pt x="4851970" y="-33775"/>
                  <a:pt x="8355253" y="138873"/>
                  <a:pt x="10203543" y="0"/>
                </a:cubicBezTo>
                <a:cubicBezTo>
                  <a:pt x="10145683" y="478459"/>
                  <a:pt x="10222583" y="1059569"/>
                  <a:pt x="10203543" y="1391728"/>
                </a:cubicBezTo>
                <a:cubicBezTo>
                  <a:pt x="7264773" y="1254398"/>
                  <a:pt x="3799469" y="1253872"/>
                  <a:pt x="0" y="1391728"/>
                </a:cubicBezTo>
                <a:cubicBezTo>
                  <a:pt x="82474" y="1114842"/>
                  <a:pt x="-19883" y="578187"/>
                  <a:pt x="0" y="0"/>
                </a:cubicBezTo>
                <a:close/>
              </a:path>
              <a:path extrusionOk="0" h="1391728" w="10203543">
                <a:moveTo>
                  <a:pt x="0" y="0"/>
                </a:moveTo>
                <a:cubicBezTo>
                  <a:pt x="2598902" y="-101487"/>
                  <a:pt x="6772029" y="-162162"/>
                  <a:pt x="10203543" y="0"/>
                </a:cubicBezTo>
                <a:cubicBezTo>
                  <a:pt x="10236670" y="510644"/>
                  <a:pt x="10307392" y="976750"/>
                  <a:pt x="10203543" y="1391728"/>
                </a:cubicBezTo>
                <a:cubicBezTo>
                  <a:pt x="7360591" y="1441793"/>
                  <a:pt x="2201897" y="1233279"/>
                  <a:pt x="0" y="1391728"/>
                </a:cubicBezTo>
                <a:cubicBezTo>
                  <a:pt x="84553" y="856906"/>
                  <a:pt x="-6448" y="397073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הגעתם לגיל 18 ויש מספיק כסף בקופה לאיפון החדש שחלמתם עליו. למשוך את הכסף או לחכות לגיל 18?</a:t>
            </a:r>
            <a:endParaRPr/>
          </a:p>
        </p:txBody>
      </p:sp>
      <p:sp>
        <p:nvSpPr>
          <p:cNvPr id="258" name="Google Shape;258;p18"/>
          <p:cNvSpPr txBox="1"/>
          <p:nvPr/>
        </p:nvSpPr>
        <p:spPr>
          <a:xfrm>
            <a:off x="6545941" y="3429000"/>
            <a:ext cx="3846287" cy="2144483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האתגר: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"הטיית ההווה"- הנטייה להעדיף סיפוק מיידי על פני רווח עתידי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8"/>
          <p:cNvSpPr txBox="1"/>
          <p:nvPr/>
        </p:nvSpPr>
        <p:spPr>
          <a:xfrm>
            <a:off x="1799772" y="3429000"/>
            <a:ext cx="3846287" cy="2144483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ctr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הרווח: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מענק של 582 ₪ + 3 שנים של ריבית דריבית+ דמי ניהול חינם. 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683077" y="6027963"/>
            <a:ext cx="10825844" cy="577850"/>
          </a:xfrm>
          <a:custGeom>
            <a:rect b="b" l="l" r="r" t="t"/>
            <a:pathLst>
              <a:path extrusionOk="0" fill="none" h="577850" w="10825844">
                <a:moveTo>
                  <a:pt x="0" y="0"/>
                </a:moveTo>
                <a:cubicBezTo>
                  <a:pt x="5304586" y="-33775"/>
                  <a:pt x="9468038" y="138873"/>
                  <a:pt x="10825844" y="0"/>
                </a:cubicBezTo>
                <a:cubicBezTo>
                  <a:pt x="10855947" y="123821"/>
                  <a:pt x="10864585" y="367774"/>
                  <a:pt x="10825844" y="577850"/>
                </a:cubicBezTo>
                <a:cubicBezTo>
                  <a:pt x="8104437" y="440520"/>
                  <a:pt x="4459277" y="439994"/>
                  <a:pt x="0" y="577850"/>
                </a:cubicBezTo>
                <a:cubicBezTo>
                  <a:pt x="-8059" y="419527"/>
                  <a:pt x="-50521" y="210148"/>
                  <a:pt x="0" y="0"/>
                </a:cubicBezTo>
                <a:close/>
              </a:path>
              <a:path extrusionOk="0" h="577850" w="10825844">
                <a:moveTo>
                  <a:pt x="0" y="0"/>
                </a:moveTo>
                <a:cubicBezTo>
                  <a:pt x="3123919" y="-101487"/>
                  <a:pt x="8056952" y="-162162"/>
                  <a:pt x="10825844" y="0"/>
                </a:cubicBezTo>
                <a:cubicBezTo>
                  <a:pt x="10782886" y="213065"/>
                  <a:pt x="10793166" y="425388"/>
                  <a:pt x="10825844" y="577850"/>
                </a:cubicBezTo>
                <a:cubicBezTo>
                  <a:pt x="7041199" y="627915"/>
                  <a:pt x="2449410" y="419401"/>
                  <a:pt x="0" y="577850"/>
                </a:cubicBezTo>
                <a:cubicBezTo>
                  <a:pt x="23781" y="340537"/>
                  <a:pt x="39756" y="145769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הדיון: האם זכות הבחירה כאן מצמצמת או מרחיבה את הפערים החברתיים?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תחנה 4: האם המדינה צריכה לחייב?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9"/>
          <p:cNvSpPr/>
          <p:nvPr/>
        </p:nvSpPr>
        <p:spPr>
          <a:xfrm>
            <a:off x="994228" y="1683205"/>
            <a:ext cx="10203543" cy="699230"/>
          </a:xfrm>
          <a:custGeom>
            <a:rect b="b" l="l" r="r" t="t"/>
            <a:pathLst>
              <a:path extrusionOk="0" fill="none" h="699230" w="10203543">
                <a:moveTo>
                  <a:pt x="0" y="0"/>
                </a:moveTo>
                <a:cubicBezTo>
                  <a:pt x="4851970" y="-33775"/>
                  <a:pt x="8355253" y="138873"/>
                  <a:pt x="10203543" y="0"/>
                </a:cubicBezTo>
                <a:cubicBezTo>
                  <a:pt x="10202523" y="95342"/>
                  <a:pt x="10160988" y="534670"/>
                  <a:pt x="10203543" y="699230"/>
                </a:cubicBezTo>
                <a:cubicBezTo>
                  <a:pt x="7264773" y="561900"/>
                  <a:pt x="3799469" y="561374"/>
                  <a:pt x="0" y="699230"/>
                </a:cubicBezTo>
                <a:cubicBezTo>
                  <a:pt x="-59025" y="417106"/>
                  <a:pt x="-27689" y="295282"/>
                  <a:pt x="0" y="0"/>
                </a:cubicBezTo>
                <a:close/>
              </a:path>
              <a:path extrusionOk="0" h="699230" w="10203543">
                <a:moveTo>
                  <a:pt x="0" y="0"/>
                </a:moveTo>
                <a:cubicBezTo>
                  <a:pt x="2598902" y="-101487"/>
                  <a:pt x="6772029" y="-162162"/>
                  <a:pt x="10203543" y="0"/>
                </a:cubicBezTo>
                <a:cubicBezTo>
                  <a:pt x="10184776" y="316541"/>
                  <a:pt x="10143926" y="544668"/>
                  <a:pt x="10203543" y="699230"/>
                </a:cubicBezTo>
                <a:cubicBezTo>
                  <a:pt x="7360591" y="749295"/>
                  <a:pt x="2201897" y="540781"/>
                  <a:pt x="0" y="699230"/>
                </a:cubicBezTo>
                <a:cubicBezTo>
                  <a:pt x="-21239" y="461338"/>
                  <a:pt x="55947" y="112940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האם על המדינה לקבוע מסלול מנייתי אחיד כברירת מחדל לכולם?</a:t>
            </a:r>
            <a:endParaRPr/>
          </a:p>
        </p:txBody>
      </p:sp>
      <p:sp>
        <p:nvSpPr>
          <p:cNvPr id="268" name="Google Shape;268;p19"/>
          <p:cNvSpPr txBox="1"/>
          <p:nvPr/>
        </p:nvSpPr>
        <p:spPr>
          <a:xfrm>
            <a:off x="6545943" y="2777409"/>
            <a:ext cx="3846287" cy="2660272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בעד: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הבטחת רשת ביטחון וצמצום אי שיוויון חברתי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9"/>
          <p:cNvSpPr txBox="1"/>
          <p:nvPr/>
        </p:nvSpPr>
        <p:spPr>
          <a:xfrm>
            <a:off x="1799772" y="2781156"/>
            <a:ext cx="3846287" cy="2660273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נגד: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כפייה של סיכון כלכלי והתערבות יתר הפוגעת בזכות ההורים להחליט על כספם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9"/>
          <p:cNvSpPr/>
          <p:nvPr/>
        </p:nvSpPr>
        <p:spPr>
          <a:xfrm>
            <a:off x="683077" y="6027963"/>
            <a:ext cx="10825844" cy="577850"/>
          </a:xfrm>
          <a:custGeom>
            <a:rect b="b" l="l" r="r" t="t"/>
            <a:pathLst>
              <a:path extrusionOk="0" fill="none" h="577850" w="10825844">
                <a:moveTo>
                  <a:pt x="0" y="0"/>
                </a:moveTo>
                <a:cubicBezTo>
                  <a:pt x="5304586" y="-33775"/>
                  <a:pt x="9468038" y="138873"/>
                  <a:pt x="10825844" y="0"/>
                </a:cubicBezTo>
                <a:cubicBezTo>
                  <a:pt x="10855947" y="123821"/>
                  <a:pt x="10864585" y="367774"/>
                  <a:pt x="10825844" y="577850"/>
                </a:cubicBezTo>
                <a:cubicBezTo>
                  <a:pt x="8104437" y="440520"/>
                  <a:pt x="4459277" y="439994"/>
                  <a:pt x="0" y="577850"/>
                </a:cubicBezTo>
                <a:cubicBezTo>
                  <a:pt x="-8059" y="419527"/>
                  <a:pt x="-50521" y="210148"/>
                  <a:pt x="0" y="0"/>
                </a:cubicBezTo>
                <a:close/>
              </a:path>
              <a:path extrusionOk="0" h="577850" w="10825844">
                <a:moveTo>
                  <a:pt x="0" y="0"/>
                </a:moveTo>
                <a:cubicBezTo>
                  <a:pt x="3123919" y="-101487"/>
                  <a:pt x="8056952" y="-162162"/>
                  <a:pt x="10825844" y="0"/>
                </a:cubicBezTo>
                <a:cubicBezTo>
                  <a:pt x="10782886" y="213065"/>
                  <a:pt x="10793166" y="425388"/>
                  <a:pt x="10825844" y="577850"/>
                </a:cubicBezTo>
                <a:cubicBezTo>
                  <a:pt x="7041199" y="627915"/>
                  <a:pt x="2449410" y="419401"/>
                  <a:pt x="0" y="577850"/>
                </a:cubicBezTo>
                <a:cubicBezTo>
                  <a:pt x="23781" y="340537"/>
                  <a:pt x="39756" y="145769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הדיון: האם זכות הבחירה כאן מצמצמת או מרחיבה את הפערים החברתיים?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Play"/>
              <a:buNone/>
            </a:pPr>
            <a:r>
              <a:rPr b="1" lang="iw-IL" sz="40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המעבדה החברתית: אי שיוויון מובנה?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0"/>
          <p:cNvSpPr/>
          <p:nvPr/>
        </p:nvSpPr>
        <p:spPr>
          <a:xfrm>
            <a:off x="3467100" y="1416571"/>
            <a:ext cx="5257800" cy="577850"/>
          </a:xfrm>
          <a:custGeom>
            <a:rect b="b" l="l" r="r" t="t"/>
            <a:pathLst>
              <a:path extrusionOk="0" fill="none" h="577850" w="5257800">
                <a:moveTo>
                  <a:pt x="0" y="0"/>
                </a:moveTo>
                <a:cubicBezTo>
                  <a:pt x="1834675" y="-33775"/>
                  <a:pt x="2797313" y="138873"/>
                  <a:pt x="5257800" y="0"/>
                </a:cubicBezTo>
                <a:cubicBezTo>
                  <a:pt x="5287903" y="123821"/>
                  <a:pt x="5296541" y="367774"/>
                  <a:pt x="5257800" y="577850"/>
                </a:cubicBezTo>
                <a:cubicBezTo>
                  <a:pt x="3243766" y="440520"/>
                  <a:pt x="1192492" y="439994"/>
                  <a:pt x="0" y="577850"/>
                </a:cubicBezTo>
                <a:cubicBezTo>
                  <a:pt x="-8059" y="419527"/>
                  <a:pt x="-50521" y="210148"/>
                  <a:pt x="0" y="0"/>
                </a:cubicBezTo>
                <a:close/>
              </a:path>
              <a:path extrusionOk="0" h="577850" w="5257800">
                <a:moveTo>
                  <a:pt x="0" y="0"/>
                </a:moveTo>
                <a:cubicBezTo>
                  <a:pt x="1704572" y="-101487"/>
                  <a:pt x="3078125" y="-162162"/>
                  <a:pt x="5257800" y="0"/>
                </a:cubicBezTo>
                <a:cubicBezTo>
                  <a:pt x="5214842" y="213065"/>
                  <a:pt x="5225122" y="425388"/>
                  <a:pt x="5257800" y="577850"/>
                </a:cubicBezTo>
                <a:cubicBezTo>
                  <a:pt x="3767506" y="627915"/>
                  <a:pt x="2500434" y="419401"/>
                  <a:pt x="0" y="577850"/>
                </a:cubicBezTo>
                <a:cubicBezTo>
                  <a:pt x="23781" y="340537"/>
                  <a:pt x="39756" y="145769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פערים חברתיים שמתחילים מגיל אפס</a:t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6545943" y="2124061"/>
            <a:ext cx="3846287" cy="266027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מי בוחר?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משפחות ללא ידע פיננסי נוטות להישאר בברירת המחדל (הבנק) ולאבד רווחים פוטנציאליים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0"/>
          <p:cNvSpPr txBox="1"/>
          <p:nvPr/>
        </p:nvSpPr>
        <p:spPr>
          <a:xfrm>
            <a:off x="1799771" y="2098863"/>
            <a:ext cx="3846287" cy="2660273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מי מכפיל?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בעשירון העליון 63% מההורים מכפילים את סכום ההפקדה.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בעשירון התחתון: 22%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0"/>
          <p:cNvSpPr/>
          <p:nvPr/>
        </p:nvSpPr>
        <p:spPr>
          <a:xfrm>
            <a:off x="994228" y="5217706"/>
            <a:ext cx="10203543" cy="1391728"/>
          </a:xfrm>
          <a:custGeom>
            <a:rect b="b" l="l" r="r" t="t"/>
            <a:pathLst>
              <a:path extrusionOk="0" fill="none" h="1391728" w="10203543">
                <a:moveTo>
                  <a:pt x="0" y="0"/>
                </a:moveTo>
                <a:cubicBezTo>
                  <a:pt x="4851970" y="-33775"/>
                  <a:pt x="8355253" y="138873"/>
                  <a:pt x="10203543" y="0"/>
                </a:cubicBezTo>
                <a:cubicBezTo>
                  <a:pt x="10145683" y="478459"/>
                  <a:pt x="10222583" y="1059569"/>
                  <a:pt x="10203543" y="1391728"/>
                </a:cubicBezTo>
                <a:cubicBezTo>
                  <a:pt x="7264773" y="1254398"/>
                  <a:pt x="3799469" y="1253872"/>
                  <a:pt x="0" y="1391728"/>
                </a:cubicBezTo>
                <a:cubicBezTo>
                  <a:pt x="82474" y="1114842"/>
                  <a:pt x="-19883" y="578187"/>
                  <a:pt x="0" y="0"/>
                </a:cubicBezTo>
                <a:close/>
              </a:path>
              <a:path extrusionOk="0" h="1391728" w="10203543">
                <a:moveTo>
                  <a:pt x="0" y="0"/>
                </a:moveTo>
                <a:cubicBezTo>
                  <a:pt x="2598902" y="-101487"/>
                  <a:pt x="6772029" y="-162162"/>
                  <a:pt x="10203543" y="0"/>
                </a:cubicBezTo>
                <a:cubicBezTo>
                  <a:pt x="10236670" y="510644"/>
                  <a:pt x="10307392" y="976750"/>
                  <a:pt x="10203543" y="1391728"/>
                </a:cubicBezTo>
                <a:cubicBezTo>
                  <a:pt x="7360591" y="1441793"/>
                  <a:pt x="2201897" y="1233279"/>
                  <a:pt x="0" y="1391728"/>
                </a:cubicBezTo>
                <a:cubicBezTo>
                  <a:pt x="84553" y="856906"/>
                  <a:pt x="-6448" y="397073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דווקא תוכנית עם מטרה שוויונית עלולה להרחיב פערים בשל חוסר אוריינות פיננסית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"/>
          <p:cNvSpPr txBox="1"/>
          <p:nvPr>
            <p:ph type="title"/>
          </p:nvPr>
        </p:nvSpPr>
        <p:spPr>
          <a:xfrm>
            <a:off x="6096000" y="1805477"/>
            <a:ext cx="5665950" cy="263952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Rubik"/>
              <a:buNone/>
            </a:pPr>
            <a:r>
              <a:rPr b="1" lang="iw-IL" sz="4000">
                <a:solidFill>
                  <a:srgbClr val="2B4F7B"/>
                </a:solidFill>
                <a:latin typeface="Rubik"/>
                <a:ea typeface="Rubik"/>
                <a:cs typeface="Rubik"/>
                <a:sym typeface="Rubik"/>
              </a:rPr>
              <a:t>הביטוח הלאומי קורא להורים לא להזניח את תכנית "חיסכון לכל ילד"</a:t>
            </a:r>
            <a:endParaRPr/>
          </a:p>
        </p:txBody>
      </p:sp>
      <p:sp>
        <p:nvSpPr>
          <p:cNvPr id="285" name="Google Shape;285;p21"/>
          <p:cNvSpPr/>
          <p:nvPr/>
        </p:nvSpPr>
        <p:spPr>
          <a:xfrm rot="-1556386">
            <a:off x="5556475" y="4054336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 txBox="1"/>
          <p:nvPr/>
        </p:nvSpPr>
        <p:spPr>
          <a:xfrm rot="-1551381">
            <a:off x="6538699" y="5888013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71661" y="2009860"/>
            <a:ext cx="2839534" cy="3968337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1"/>
          <p:cNvSpPr txBox="1"/>
          <p:nvPr/>
        </p:nvSpPr>
        <p:spPr>
          <a:xfrm>
            <a:off x="2721450" y="2857272"/>
            <a:ext cx="2477913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הביטוח הלאומי קורא להורים: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אל תסתפקו בהשקעת ברירת המחדל של החיסכון!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הפער הדרמטי בחיסכון</a:t>
            </a:r>
            <a:b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w-IL" sz="49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(הפקדה כפולה של 116 ₪)</a:t>
            </a:r>
            <a:endParaRPr sz="66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94" name="Google Shape;294;p22"/>
          <p:cNvGraphicFramePr/>
          <p:nvPr/>
        </p:nvGraphicFramePr>
        <p:xfrm>
          <a:off x="1462160" y="22733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{28FA2F97-8A98-4A2A-AEE3-39BCA0E3E06A}</a:tableStyleId>
              </a:tblPr>
              <a:tblGrid>
                <a:gridCol w="4633850"/>
                <a:gridCol w="4633850"/>
              </a:tblGrid>
              <a:tr h="903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solidFill>
                            <a:srgbClr val="2C4B74"/>
                          </a:solidFill>
                        </a:rPr>
                        <a:t>גיל 18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CDE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solidFill>
                            <a:srgbClr val="2C4B74"/>
                          </a:solidFill>
                        </a:rPr>
                        <a:t>גיל 21 (כולל מענק)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CDED"/>
                    </a:solidFill>
                  </a:tcPr>
                </a:tc>
              </a:tr>
              <a:tr h="903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מסלול בנקאי (3% ריבית): </a:t>
                      </a:r>
                      <a:endParaRPr/>
                    </a:p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כ–33,000 ₪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מסלול בנקאי: כ–37,000 ₪.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903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מסלול מניות (9.5% ריבית): </a:t>
                      </a:r>
                      <a:endParaRPr/>
                    </a:p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כ–68,000 ₪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מסלול מניות: כ–90,000 ₪!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95" name="Google Shape;295;p22"/>
          <p:cNvSpPr/>
          <p:nvPr/>
        </p:nvSpPr>
        <p:spPr>
          <a:xfrm>
            <a:off x="994226" y="5473043"/>
            <a:ext cx="10203543" cy="739754"/>
          </a:xfrm>
          <a:custGeom>
            <a:rect b="b" l="l" r="r" t="t"/>
            <a:pathLst>
              <a:path extrusionOk="0" fill="none" h="739754" w="10203543">
                <a:moveTo>
                  <a:pt x="0" y="0"/>
                </a:moveTo>
                <a:cubicBezTo>
                  <a:pt x="4851970" y="-33775"/>
                  <a:pt x="8355253" y="138873"/>
                  <a:pt x="10203543" y="0"/>
                </a:cubicBezTo>
                <a:cubicBezTo>
                  <a:pt x="10208069" y="180028"/>
                  <a:pt x="10259543" y="493488"/>
                  <a:pt x="10203543" y="739754"/>
                </a:cubicBezTo>
                <a:cubicBezTo>
                  <a:pt x="7264773" y="602424"/>
                  <a:pt x="3799469" y="601898"/>
                  <a:pt x="0" y="739754"/>
                </a:cubicBezTo>
                <a:cubicBezTo>
                  <a:pt x="-25677" y="405170"/>
                  <a:pt x="1373" y="178951"/>
                  <a:pt x="0" y="0"/>
                </a:cubicBezTo>
                <a:close/>
              </a:path>
              <a:path extrusionOk="0" h="739754" w="10203543">
                <a:moveTo>
                  <a:pt x="0" y="0"/>
                </a:moveTo>
                <a:cubicBezTo>
                  <a:pt x="2598902" y="-101487"/>
                  <a:pt x="6772029" y="-162162"/>
                  <a:pt x="10203543" y="0"/>
                </a:cubicBezTo>
                <a:cubicBezTo>
                  <a:pt x="10149382" y="337201"/>
                  <a:pt x="10168218" y="470548"/>
                  <a:pt x="10203543" y="739754"/>
                </a:cubicBezTo>
                <a:cubicBezTo>
                  <a:pt x="7360591" y="789819"/>
                  <a:pt x="2201897" y="581305"/>
                  <a:pt x="0" y="739754"/>
                </a:cubicBezTo>
                <a:cubicBezTo>
                  <a:pt x="-14174" y="629979"/>
                  <a:pt x="51425" y="244093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הפער: יכול להגיע לכ-</a:t>
            </a:r>
            <a:r>
              <a:rPr b="1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53,000 ₪ </a:t>
            </a: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בזכות החלטה כלכלית נכונה וסבלנות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3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4F7B"/>
              </a:buClr>
              <a:buSzPts val="2800"/>
              <a:buFont typeface="Rubik"/>
              <a:buNone/>
            </a:pPr>
            <a:r>
              <a:rPr b="1" lang="iw-IL" sz="4000">
                <a:solidFill>
                  <a:srgbClr val="2B4F7B"/>
                </a:solidFill>
                <a:latin typeface="Rubik"/>
                <a:ea typeface="Rubik"/>
                <a:cs typeface="Rubik"/>
                <a:sym typeface="Rubik"/>
              </a:rPr>
              <a:t>מגדיל או מצמצם אי שיוויון?</a:t>
            </a:r>
            <a:endParaRPr/>
          </a:p>
        </p:txBody>
      </p:sp>
      <p:sp>
        <p:nvSpPr>
          <p:cNvPr id="301" name="Google Shape;301;p23"/>
          <p:cNvSpPr/>
          <p:nvPr/>
        </p:nvSpPr>
        <p:spPr>
          <a:xfrm rot="-1556386">
            <a:off x="5556475" y="4054336"/>
            <a:ext cx="1452450" cy="2421809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3"/>
          <p:cNvSpPr txBox="1"/>
          <p:nvPr/>
        </p:nvSpPr>
        <p:spPr>
          <a:xfrm rot="-1551381">
            <a:off x="6538699" y="5888013"/>
            <a:ext cx="100871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לחצו כאן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71661" y="2009860"/>
            <a:ext cx="2839534" cy="396833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3"/>
          <p:cNvSpPr txBox="1"/>
          <p:nvPr/>
        </p:nvSpPr>
        <p:spPr>
          <a:xfrm>
            <a:off x="2721450" y="3070272"/>
            <a:ext cx="2477913" cy="216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פערים גדולים בחסכון לכל ילד!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פער של כמעט פי 7 בין האפיקים השונים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בודקים את הקרן-</a:t>
            </a:r>
            <a:b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כמה באמת חסכנו?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4"/>
          <p:cNvSpPr/>
          <p:nvPr/>
        </p:nvSpPr>
        <p:spPr>
          <a:xfrm>
            <a:off x="1921782" y="2705100"/>
            <a:ext cx="8348436" cy="2601803"/>
          </a:xfrm>
          <a:custGeom>
            <a:rect b="b" l="l" r="r" t="t"/>
            <a:pathLst>
              <a:path extrusionOk="0" fill="none" h="2601803" w="8348436">
                <a:moveTo>
                  <a:pt x="0" y="0"/>
                </a:moveTo>
                <a:cubicBezTo>
                  <a:pt x="2804955" y="-33775"/>
                  <a:pt x="5536581" y="138873"/>
                  <a:pt x="8348436" y="0"/>
                </a:cubicBezTo>
                <a:cubicBezTo>
                  <a:pt x="8274665" y="538345"/>
                  <a:pt x="8192553" y="1849578"/>
                  <a:pt x="8348436" y="2601803"/>
                </a:cubicBezTo>
                <a:cubicBezTo>
                  <a:pt x="7104123" y="2464473"/>
                  <a:pt x="4025379" y="2463947"/>
                  <a:pt x="0" y="2601803"/>
                </a:cubicBezTo>
                <a:cubicBezTo>
                  <a:pt x="152408" y="2053147"/>
                  <a:pt x="73868" y="980611"/>
                  <a:pt x="0" y="0"/>
                </a:cubicBezTo>
                <a:close/>
              </a:path>
              <a:path extrusionOk="0" h="2601803" w="8348436">
                <a:moveTo>
                  <a:pt x="0" y="0"/>
                </a:moveTo>
                <a:cubicBezTo>
                  <a:pt x="3127283" y="-101487"/>
                  <a:pt x="5084884" y="-162162"/>
                  <a:pt x="8348436" y="0"/>
                </a:cubicBezTo>
                <a:cubicBezTo>
                  <a:pt x="8409149" y="348749"/>
                  <a:pt x="8287364" y="2202361"/>
                  <a:pt x="8348436" y="2601803"/>
                </a:cubicBezTo>
                <a:cubicBezTo>
                  <a:pt x="6817403" y="2651868"/>
                  <a:pt x="3158516" y="2443354"/>
                  <a:pt x="0" y="2601803"/>
                </a:cubicBezTo>
                <a:cubicBezTo>
                  <a:pt x="-24452" y="2273471"/>
                  <a:pt x="-67663" y="1210082"/>
                  <a:pt x="0" y="0"/>
                </a:cubicBezTo>
                <a:close/>
              </a:path>
            </a:pathLst>
          </a:custGeom>
          <a:solidFill>
            <a:srgbClr val="D9E5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נניח שהפקדנו 116 ₪ בחודש (המדינה + ההורים)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חשבו כמה כסף הופקד בחשבון: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(116 X 12 חודשים X 18 שנים)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66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כסף שעובד בשבילכם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5"/>
          <p:cNvSpPr/>
          <p:nvPr/>
        </p:nvSpPr>
        <p:spPr>
          <a:xfrm>
            <a:off x="3035300" y="1911871"/>
            <a:ext cx="6121400" cy="1131848"/>
          </a:xfrm>
          <a:custGeom>
            <a:rect b="b" l="l" r="r" t="t"/>
            <a:pathLst>
              <a:path extrusionOk="0" fill="none" h="1131848" w="6121400">
                <a:moveTo>
                  <a:pt x="0" y="0"/>
                </a:moveTo>
                <a:cubicBezTo>
                  <a:pt x="2886278" y="-33775"/>
                  <a:pt x="5108956" y="138873"/>
                  <a:pt x="6121400" y="0"/>
                </a:cubicBezTo>
                <a:cubicBezTo>
                  <a:pt x="6064167" y="122647"/>
                  <a:pt x="6162997" y="593098"/>
                  <a:pt x="6121400" y="1131848"/>
                </a:cubicBezTo>
                <a:cubicBezTo>
                  <a:pt x="4112279" y="994518"/>
                  <a:pt x="1278580" y="993992"/>
                  <a:pt x="0" y="1131848"/>
                </a:cubicBezTo>
                <a:cubicBezTo>
                  <a:pt x="84123" y="1008437"/>
                  <a:pt x="-55155" y="485322"/>
                  <a:pt x="0" y="0"/>
                </a:cubicBezTo>
                <a:close/>
              </a:path>
              <a:path extrusionOk="0" h="1131848" w="6121400">
                <a:moveTo>
                  <a:pt x="0" y="0"/>
                </a:moveTo>
                <a:cubicBezTo>
                  <a:pt x="1709842" y="-101487"/>
                  <a:pt x="3306843" y="-162162"/>
                  <a:pt x="6121400" y="0"/>
                </a:cubicBezTo>
                <a:cubicBezTo>
                  <a:pt x="6191622" y="353034"/>
                  <a:pt x="6155111" y="802598"/>
                  <a:pt x="6121400" y="1131848"/>
                </a:cubicBezTo>
                <a:cubicBezTo>
                  <a:pt x="3528656" y="1181913"/>
                  <a:pt x="1448678" y="973399"/>
                  <a:pt x="0" y="1131848"/>
                </a:cubicBezTo>
                <a:cubicBezTo>
                  <a:pt x="65998" y="933879"/>
                  <a:pt x="57306" y="552183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כל סכום מעל 25,000 ₪ הוא כסף שהגיע מ"עבודה" של הריבית ולא מהכיס שלכם!</a:t>
            </a:r>
            <a:endParaRPr/>
          </a:p>
        </p:txBody>
      </p:sp>
      <p:sp>
        <p:nvSpPr>
          <p:cNvPr id="319" name="Google Shape;319;p25"/>
          <p:cNvSpPr/>
          <p:nvPr/>
        </p:nvSpPr>
        <p:spPr>
          <a:xfrm>
            <a:off x="6533243" y="3536923"/>
            <a:ext cx="3846287" cy="1774839"/>
          </a:xfrm>
          <a:custGeom>
            <a:rect b="b" l="l" r="r" t="t"/>
            <a:pathLst>
              <a:path extrusionOk="0" fill="none" h="1774839" w="3846287">
                <a:moveTo>
                  <a:pt x="0" y="0"/>
                </a:moveTo>
                <a:cubicBezTo>
                  <a:pt x="391988" y="-109175"/>
                  <a:pt x="3261479" y="-48220"/>
                  <a:pt x="3846287" y="0"/>
                </a:cubicBezTo>
                <a:cubicBezTo>
                  <a:pt x="3861613" y="287073"/>
                  <a:pt x="3842880" y="1421976"/>
                  <a:pt x="3846287" y="1774839"/>
                </a:cubicBezTo>
                <a:cubicBezTo>
                  <a:pt x="3130726" y="1742017"/>
                  <a:pt x="1355895" y="1750279"/>
                  <a:pt x="0" y="1774839"/>
                </a:cubicBezTo>
                <a:cubicBezTo>
                  <a:pt x="-58102" y="1250822"/>
                  <a:pt x="-79398" y="397402"/>
                  <a:pt x="0" y="0"/>
                </a:cubicBezTo>
                <a:close/>
              </a:path>
              <a:path extrusionOk="0" h="1774839" w="3846287">
                <a:moveTo>
                  <a:pt x="0" y="0"/>
                </a:moveTo>
                <a:cubicBezTo>
                  <a:pt x="1711262" y="56275"/>
                  <a:pt x="3392149" y="-36696"/>
                  <a:pt x="3846287" y="0"/>
                </a:cubicBezTo>
                <a:cubicBezTo>
                  <a:pt x="3924149" y="463576"/>
                  <a:pt x="3916247" y="1266103"/>
                  <a:pt x="3846287" y="1774839"/>
                </a:cubicBezTo>
                <a:cubicBezTo>
                  <a:pt x="2214162" y="1715385"/>
                  <a:pt x="682318" y="1798934"/>
                  <a:pt x="0" y="1774839"/>
                </a:cubicBezTo>
                <a:cubicBezTo>
                  <a:pt x="48811" y="1218989"/>
                  <a:pt x="-127871" y="669828"/>
                  <a:pt x="0" y="0"/>
                </a:cubicBezTo>
                <a:close/>
              </a:path>
            </a:pathLst>
          </a:custGeom>
          <a:solidFill>
            <a:srgbClr val="FFFF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הקרן: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25,000 ש"ח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25"/>
          <p:cNvSpPr/>
          <p:nvPr/>
        </p:nvSpPr>
        <p:spPr>
          <a:xfrm>
            <a:off x="1812471" y="3536923"/>
            <a:ext cx="3846287" cy="1774840"/>
          </a:xfrm>
          <a:custGeom>
            <a:rect b="b" l="l" r="r" t="t"/>
            <a:pathLst>
              <a:path extrusionOk="0" fill="none" h="1774840" w="3846287">
                <a:moveTo>
                  <a:pt x="0" y="0"/>
                </a:moveTo>
                <a:cubicBezTo>
                  <a:pt x="555839" y="-84088"/>
                  <a:pt x="1956488" y="-115922"/>
                  <a:pt x="3846287" y="0"/>
                </a:cubicBezTo>
                <a:cubicBezTo>
                  <a:pt x="3980177" y="849380"/>
                  <a:pt x="3995013" y="1016044"/>
                  <a:pt x="3846287" y="1774840"/>
                </a:cubicBezTo>
                <a:cubicBezTo>
                  <a:pt x="2366821" y="1728914"/>
                  <a:pt x="937077" y="1657590"/>
                  <a:pt x="0" y="1774840"/>
                </a:cubicBezTo>
                <a:cubicBezTo>
                  <a:pt x="-72948" y="1165649"/>
                  <a:pt x="-121609" y="715231"/>
                  <a:pt x="0" y="0"/>
                </a:cubicBezTo>
                <a:close/>
              </a:path>
              <a:path extrusionOk="0" h="1774840" w="3846287">
                <a:moveTo>
                  <a:pt x="0" y="0"/>
                </a:moveTo>
                <a:cubicBezTo>
                  <a:pt x="1739097" y="48260"/>
                  <a:pt x="2437862" y="25992"/>
                  <a:pt x="3846287" y="0"/>
                </a:cubicBezTo>
                <a:cubicBezTo>
                  <a:pt x="3917637" y="452064"/>
                  <a:pt x="3888575" y="1040438"/>
                  <a:pt x="3846287" y="1774840"/>
                </a:cubicBezTo>
                <a:cubicBezTo>
                  <a:pt x="2131119" y="1742892"/>
                  <a:pt x="1466035" y="1797742"/>
                  <a:pt x="0" y="1774840"/>
                </a:cubicBezTo>
                <a:cubicBezTo>
                  <a:pt x="-135345" y="1374312"/>
                  <a:pt x="113856" y="348805"/>
                  <a:pt x="0" y="0"/>
                </a:cubicBezTo>
                <a:close/>
              </a:path>
            </a:pathLst>
          </a:custGeom>
          <a:solidFill>
            <a:srgbClr val="FFFF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במסלול המניות, גיל 21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כ- 90,000 ש"ח</a:t>
            </a:r>
            <a:endParaRPr b="0" i="0" sz="24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25"/>
          <p:cNvPicPr preferRelativeResize="0"/>
          <p:nvPr/>
        </p:nvPicPr>
        <p:blipFill rotWithShape="1">
          <a:blip r:embed="rId3">
            <a:alphaModFix/>
          </a:blip>
          <a:srcRect b="61691" l="47854" r="-771" t="-5234"/>
          <a:stretch/>
        </p:blipFill>
        <p:spPr>
          <a:xfrm>
            <a:off x="8187082" y="1027906"/>
            <a:ext cx="7718360" cy="3572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5"/>
          <p:cNvPicPr preferRelativeResize="0"/>
          <p:nvPr/>
        </p:nvPicPr>
        <p:blipFill rotWithShape="1">
          <a:blip r:embed="rId3">
            <a:alphaModFix/>
          </a:blip>
          <a:srcRect b="61691" l="47854" r="-771" t="-5234"/>
          <a:stretch/>
        </p:blipFill>
        <p:spPr>
          <a:xfrm rot="10800000">
            <a:off x="-3713441" y="365125"/>
            <a:ext cx="7718360" cy="3572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עוברים לפעולה</a:t>
            </a:r>
            <a:b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w-IL" sz="53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חיסכון מבחירה וניהול עצמאי</a:t>
            </a:r>
            <a:endParaRPr sz="66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26"/>
          <p:cNvSpPr/>
          <p:nvPr/>
        </p:nvSpPr>
        <p:spPr>
          <a:xfrm>
            <a:off x="8318500" y="2410278"/>
            <a:ext cx="3177722" cy="2986202"/>
          </a:xfrm>
          <a:custGeom>
            <a:rect b="b" l="l" r="r" t="t"/>
            <a:pathLst>
              <a:path extrusionOk="0" fill="none" h="2986202" w="3177722">
                <a:moveTo>
                  <a:pt x="0" y="0"/>
                </a:moveTo>
                <a:cubicBezTo>
                  <a:pt x="1224309" y="-33775"/>
                  <a:pt x="1649909" y="138873"/>
                  <a:pt x="3177722" y="0"/>
                </a:cubicBezTo>
                <a:cubicBezTo>
                  <a:pt x="3103951" y="1200290"/>
                  <a:pt x="3021839" y="1839047"/>
                  <a:pt x="3177722" y="2986202"/>
                </a:cubicBezTo>
                <a:cubicBezTo>
                  <a:pt x="2612440" y="2848872"/>
                  <a:pt x="943658" y="2848346"/>
                  <a:pt x="0" y="2986202"/>
                </a:cubicBezTo>
                <a:cubicBezTo>
                  <a:pt x="152408" y="1919976"/>
                  <a:pt x="73868" y="1222698"/>
                  <a:pt x="0" y="0"/>
                </a:cubicBezTo>
                <a:close/>
              </a:path>
              <a:path extrusionOk="0" h="2986202" w="3177722">
                <a:moveTo>
                  <a:pt x="0" y="0"/>
                </a:moveTo>
                <a:cubicBezTo>
                  <a:pt x="1141387" y="-101487"/>
                  <a:pt x="1890990" y="-162162"/>
                  <a:pt x="3177722" y="0"/>
                </a:cubicBezTo>
                <a:cubicBezTo>
                  <a:pt x="3238435" y="688344"/>
                  <a:pt x="3116650" y="2291334"/>
                  <a:pt x="3177722" y="2986202"/>
                </a:cubicBezTo>
                <a:cubicBezTo>
                  <a:pt x="2328981" y="3036267"/>
                  <a:pt x="704542" y="2827753"/>
                  <a:pt x="0" y="2986202"/>
                </a:cubicBezTo>
                <a:cubicBezTo>
                  <a:pt x="-24452" y="2059187"/>
                  <a:pt x="-67663" y="690652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המפתח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הבנת הכלים המקצועיים כדי להפסיק להיות "נשלטים" ולהפוך </a:t>
            </a:r>
            <a:b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ל-"מנהלים".</a:t>
            </a:r>
            <a:endParaRPr/>
          </a:p>
        </p:txBody>
      </p:sp>
      <p:sp>
        <p:nvSpPr>
          <p:cNvPr id="329" name="Google Shape;329;p26"/>
          <p:cNvSpPr/>
          <p:nvPr/>
        </p:nvSpPr>
        <p:spPr>
          <a:xfrm>
            <a:off x="4494439" y="2410278"/>
            <a:ext cx="3177722" cy="2432204"/>
          </a:xfrm>
          <a:custGeom>
            <a:rect b="b" l="l" r="r" t="t"/>
            <a:pathLst>
              <a:path extrusionOk="0" fill="none" h="2432204" w="3177722">
                <a:moveTo>
                  <a:pt x="0" y="0"/>
                </a:moveTo>
                <a:cubicBezTo>
                  <a:pt x="1224309" y="-33775"/>
                  <a:pt x="1649909" y="138873"/>
                  <a:pt x="3177722" y="0"/>
                </a:cubicBezTo>
                <a:cubicBezTo>
                  <a:pt x="3103951" y="490531"/>
                  <a:pt x="3021839" y="1294396"/>
                  <a:pt x="3177722" y="2432204"/>
                </a:cubicBezTo>
                <a:cubicBezTo>
                  <a:pt x="2612440" y="2294874"/>
                  <a:pt x="943658" y="2294348"/>
                  <a:pt x="0" y="2432204"/>
                </a:cubicBezTo>
                <a:cubicBezTo>
                  <a:pt x="152408" y="1657053"/>
                  <a:pt x="73868" y="427115"/>
                  <a:pt x="0" y="0"/>
                </a:cubicBezTo>
                <a:close/>
              </a:path>
              <a:path extrusionOk="0" h="2432204" w="3177722">
                <a:moveTo>
                  <a:pt x="0" y="0"/>
                </a:moveTo>
                <a:cubicBezTo>
                  <a:pt x="1141387" y="-101487"/>
                  <a:pt x="1890990" y="-162162"/>
                  <a:pt x="3177722" y="0"/>
                </a:cubicBezTo>
                <a:cubicBezTo>
                  <a:pt x="3238435" y="370180"/>
                  <a:pt x="3116650" y="2172901"/>
                  <a:pt x="3177722" y="2432204"/>
                </a:cubicBezTo>
                <a:cubicBezTo>
                  <a:pt x="2328981" y="2482269"/>
                  <a:pt x="704542" y="2273755"/>
                  <a:pt x="0" y="2432204"/>
                </a:cubicBezTo>
                <a:cubicBezTo>
                  <a:pt x="-24452" y="1791044"/>
                  <a:pt x="-67663" y="787677"/>
                  <a:pt x="0" y="0"/>
                </a:cubicBezTo>
                <a:close/>
              </a:path>
            </a:pathLst>
          </a:cu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המטרה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השגת מטרות ייעודיות ויצירת רשת ביטחון עצמאית. </a:t>
            </a:r>
            <a:endParaRPr/>
          </a:p>
        </p:txBody>
      </p:sp>
      <p:sp>
        <p:nvSpPr>
          <p:cNvPr id="330" name="Google Shape;330;p26"/>
          <p:cNvSpPr/>
          <p:nvPr/>
        </p:nvSpPr>
        <p:spPr>
          <a:xfrm>
            <a:off x="670378" y="2410278"/>
            <a:ext cx="3177722" cy="2986202"/>
          </a:xfrm>
          <a:custGeom>
            <a:rect b="b" l="l" r="r" t="t"/>
            <a:pathLst>
              <a:path extrusionOk="0" fill="none" h="2986202" w="3177722">
                <a:moveTo>
                  <a:pt x="0" y="0"/>
                </a:moveTo>
                <a:cubicBezTo>
                  <a:pt x="1224309" y="-33775"/>
                  <a:pt x="1649909" y="138873"/>
                  <a:pt x="3177722" y="0"/>
                </a:cubicBezTo>
                <a:cubicBezTo>
                  <a:pt x="3103951" y="1200290"/>
                  <a:pt x="3021839" y="1839047"/>
                  <a:pt x="3177722" y="2986202"/>
                </a:cubicBezTo>
                <a:cubicBezTo>
                  <a:pt x="2612440" y="2848872"/>
                  <a:pt x="943658" y="2848346"/>
                  <a:pt x="0" y="2986202"/>
                </a:cubicBezTo>
                <a:cubicBezTo>
                  <a:pt x="152408" y="1919976"/>
                  <a:pt x="73868" y="1222698"/>
                  <a:pt x="0" y="0"/>
                </a:cubicBezTo>
                <a:close/>
              </a:path>
              <a:path extrusionOk="0" h="2986202" w="3177722">
                <a:moveTo>
                  <a:pt x="0" y="0"/>
                </a:moveTo>
                <a:cubicBezTo>
                  <a:pt x="1141387" y="-101487"/>
                  <a:pt x="1890990" y="-162162"/>
                  <a:pt x="3177722" y="0"/>
                </a:cubicBezTo>
                <a:cubicBezTo>
                  <a:pt x="3238435" y="688344"/>
                  <a:pt x="3116650" y="2291334"/>
                  <a:pt x="3177722" y="2986202"/>
                </a:cubicBezTo>
                <a:cubicBezTo>
                  <a:pt x="2328981" y="3036267"/>
                  <a:pt x="704542" y="2827753"/>
                  <a:pt x="0" y="2986202"/>
                </a:cubicBezTo>
                <a:cubicBezTo>
                  <a:pt x="-24452" y="2059187"/>
                  <a:pt x="-67663" y="690652"/>
                  <a:pt x="0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מחסכונות לניהול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מעבר מחסכונות "חובה" (פנסיה, חיסכון לכל ילד)</a:t>
            </a:r>
            <a:b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לניהול אישי אקטיבי של חסכונות. </a:t>
            </a:r>
            <a:endParaRPr/>
          </a:p>
        </p:txBody>
      </p:sp>
      <p:pic>
        <p:nvPicPr>
          <p:cNvPr id="331" name="Google Shape;331;p26"/>
          <p:cNvPicPr preferRelativeResize="0"/>
          <p:nvPr/>
        </p:nvPicPr>
        <p:blipFill rotWithShape="1">
          <a:blip r:embed="rId3">
            <a:alphaModFix/>
          </a:blip>
          <a:srcRect b="56457" l="0" r="47083" t="0"/>
          <a:stretch/>
        </p:blipFill>
        <p:spPr>
          <a:xfrm>
            <a:off x="4038600" y="4640520"/>
            <a:ext cx="4483100" cy="2075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800"/>
              <a:buFont typeface="Play"/>
              <a:buNone/>
            </a:pPr>
            <a:r>
              <a:rPr b="1" lang="iw-IL" sz="48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השוואת אפיקי חיסכון מרכזיים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37" name="Google Shape;337;p27"/>
          <p:cNvGraphicFramePr/>
          <p:nvPr/>
        </p:nvGraphicFramePr>
        <p:xfrm>
          <a:off x="1017814" y="192693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{28FA2F97-8A98-4A2A-AEE3-39BCA0E3E06A}</a:tableStyleId>
              </a:tblPr>
              <a:tblGrid>
                <a:gridCol w="3385450"/>
                <a:gridCol w="3385450"/>
                <a:gridCol w="3385450"/>
              </a:tblGrid>
              <a:tr h="1036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אפיק החיסכון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מאפיינים עיקריים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סיכון מול סיכוי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70C0"/>
                    </a:solidFill>
                  </a:tcPr>
                </a:tc>
              </a:tr>
              <a:tr h="1036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בנק (עו"ד או פיקדון)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בטוח מאוד, נזילות גבוהה אך תשואה אפסית או נמוכה מאוד.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הכסף נוטה להישחק בגלל האינפלציה.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1036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קופת גמל (מניות)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מכשיר גמיש המאפשר חשיפה למניות ואג"ח. נזילות גבוהה ויתרונות מס בפרישה.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/>
                        <a:t>פוטנציאל תשואה גבוה מאוד לאורך שנים, לצד תנודתיות.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000"/>
              <a:buFont typeface="Play"/>
              <a:buNone/>
            </a:pPr>
            <a:r>
              <a:rPr b="1" lang="iw-IL" sz="40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המדדים שקובעים כמה כסף יהיה לכם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8"/>
          <p:cNvSpPr/>
          <p:nvPr/>
        </p:nvSpPr>
        <p:spPr>
          <a:xfrm>
            <a:off x="9222015" y="2258558"/>
            <a:ext cx="2322286" cy="3723142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8"/>
          <p:cNvSpPr txBox="1"/>
          <p:nvPr/>
        </p:nvSpPr>
        <p:spPr>
          <a:xfrm>
            <a:off x="9222014" y="2258557"/>
            <a:ext cx="2322286" cy="372314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דמי ניהול:</a:t>
            </a:r>
            <a:endParaRPr/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העמלות שגובים. הפרש של 1% בלבד יכול להצטבר למאות אלפי שקלים לאורך עשורים.</a:t>
            </a:r>
            <a:endParaRPr/>
          </a:p>
        </p:txBody>
      </p:sp>
      <p:sp>
        <p:nvSpPr>
          <p:cNvPr id="346" name="Google Shape;346;p28"/>
          <p:cNvSpPr/>
          <p:nvPr/>
        </p:nvSpPr>
        <p:spPr>
          <a:xfrm>
            <a:off x="6482443" y="2258558"/>
            <a:ext cx="2322286" cy="3723142"/>
          </a:xfrm>
          <a:prstGeom prst="roundRect">
            <a:avLst>
              <a:gd fmla="val 6666" name="adj"/>
            </a:avLst>
          </a:prstGeom>
          <a:solidFill>
            <a:srgbClr val="D9E5F8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8"/>
          <p:cNvSpPr txBox="1"/>
          <p:nvPr/>
        </p:nvSpPr>
        <p:spPr>
          <a:xfrm>
            <a:off x="6482443" y="2258558"/>
            <a:ext cx="2322286" cy="3723142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תשואה: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נומינלית (המספר בבנק) מול ריאלית (כוח הקנייה אחרי אינפלציה).</a:t>
            </a:r>
            <a:endParaRPr/>
          </a:p>
        </p:txBody>
      </p:sp>
      <p:sp>
        <p:nvSpPr>
          <p:cNvPr id="348" name="Google Shape;348;p28"/>
          <p:cNvSpPr/>
          <p:nvPr/>
        </p:nvSpPr>
        <p:spPr>
          <a:xfrm>
            <a:off x="3463472" y="2258557"/>
            <a:ext cx="2322286" cy="3723142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28"/>
          <p:cNvSpPr txBox="1"/>
          <p:nvPr/>
        </p:nvSpPr>
        <p:spPr>
          <a:xfrm>
            <a:off x="3463472" y="2258557"/>
            <a:ext cx="2322286" cy="372314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מדד שארפ: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בדיקת יעילות - כמה תשואה קיבלנו עבור כל יחידת סיכון שלקחנו?</a:t>
            </a:r>
            <a:endParaRPr/>
          </a:p>
        </p:txBody>
      </p:sp>
      <p:sp>
        <p:nvSpPr>
          <p:cNvPr id="350" name="Google Shape;350;p28"/>
          <p:cNvSpPr/>
          <p:nvPr/>
        </p:nvSpPr>
        <p:spPr>
          <a:xfrm>
            <a:off x="723900" y="2258557"/>
            <a:ext cx="2322286" cy="3723142"/>
          </a:xfrm>
          <a:prstGeom prst="roundRect">
            <a:avLst>
              <a:gd fmla="val 6666" name="adj"/>
            </a:avLst>
          </a:prstGeom>
          <a:solidFill>
            <a:srgbClr val="D9E5F8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8"/>
          <p:cNvSpPr txBox="1"/>
          <p:nvPr/>
        </p:nvSpPr>
        <p:spPr>
          <a:xfrm>
            <a:off x="723900" y="2258557"/>
            <a:ext cx="2322286" cy="3723142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זכות סיכון ותנודתיות: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ככל שהסיכוי לרווח עולה, כך עולה התנודתיות והסיכון להפסד זמני.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תרגיל: מתכננים את הרשיון</a:t>
            </a:r>
            <a:b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w-IL" sz="53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(מחירון 2026)</a:t>
            </a:r>
            <a:endParaRPr sz="66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9"/>
          <p:cNvSpPr txBox="1"/>
          <p:nvPr/>
        </p:nvSpPr>
        <p:spPr>
          <a:xfrm>
            <a:off x="8764814" y="2017254"/>
            <a:ext cx="2322286" cy="141174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ציר הזמן: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יעד לגיל 16.5</a:t>
            </a:r>
            <a:endParaRPr/>
          </a:p>
        </p:txBody>
      </p:sp>
      <p:sp>
        <p:nvSpPr>
          <p:cNvPr id="359" name="Google Shape;359;p29"/>
          <p:cNvSpPr txBox="1"/>
          <p:nvPr/>
        </p:nvSpPr>
        <p:spPr>
          <a:xfrm>
            <a:off x="1104900" y="2017254"/>
            <a:ext cx="3530600" cy="141174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סכום היעד: 8,000 ש"ח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(שיעורים, אגרות וטסטים)</a:t>
            </a:r>
            <a:endParaRPr/>
          </a:p>
        </p:txBody>
      </p:sp>
      <p:sp>
        <p:nvSpPr>
          <p:cNvPr id="360" name="Google Shape;360;p29"/>
          <p:cNvSpPr txBox="1"/>
          <p:nvPr/>
        </p:nvSpPr>
        <p:spPr>
          <a:xfrm>
            <a:off x="1092200" y="3592283"/>
            <a:ext cx="10007600" cy="1411746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המשימה: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חשבון (ידנית) כמה חודשים נותרו לכם וחלקו את סכום היעד במספר החודשים</a:t>
            </a:r>
            <a:endParaRPr/>
          </a:p>
        </p:txBody>
      </p:sp>
      <p:sp>
        <p:nvSpPr>
          <p:cNvPr id="361" name="Google Shape;361;p29"/>
          <p:cNvSpPr txBox="1"/>
          <p:nvPr/>
        </p:nvSpPr>
        <p:spPr>
          <a:xfrm>
            <a:off x="1092200" y="5167312"/>
            <a:ext cx="10007600" cy="1411746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שאלה לדיון: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אם תשתמשו בחיסכון המניב ריבית, האם הסכום החודשי יגדל או יקטן?</a:t>
            </a:r>
            <a:endParaRPr/>
          </a:p>
        </p:txBody>
      </p:sp>
      <p:pic>
        <p:nvPicPr>
          <p:cNvPr id="362" name="Google Shape;362;p29"/>
          <p:cNvPicPr preferRelativeResize="0"/>
          <p:nvPr/>
        </p:nvPicPr>
        <p:blipFill rotWithShape="1">
          <a:blip r:embed="rId3">
            <a:alphaModFix/>
          </a:blip>
          <a:srcRect b="12222" l="8229" r="56771" t="54762"/>
          <a:stretch/>
        </p:blipFill>
        <p:spPr>
          <a:xfrm>
            <a:off x="4566557" y="1690688"/>
            <a:ext cx="4267200" cy="2264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800"/>
              <a:buFont typeface="Play"/>
              <a:buNone/>
            </a:pPr>
            <a:r>
              <a:rPr b="1" lang="iw-IL" sz="48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המחשבון כ"משקפיים" לעתיד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30"/>
          <p:cNvSpPr/>
          <p:nvPr/>
        </p:nvSpPr>
        <p:spPr>
          <a:xfrm>
            <a:off x="7610930" y="2169655"/>
            <a:ext cx="2322286" cy="2440442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0"/>
          <p:cNvSpPr txBox="1"/>
          <p:nvPr/>
        </p:nvSpPr>
        <p:spPr>
          <a:xfrm>
            <a:off x="7610929" y="2169654"/>
            <a:ext cx="2322286" cy="244044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המחשבון הופל נוסחאות מופשטות למציאות מוחשית</a:t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0"/>
          <p:cNvSpPr/>
          <p:nvPr/>
        </p:nvSpPr>
        <p:spPr>
          <a:xfrm>
            <a:off x="4934857" y="2169657"/>
            <a:ext cx="2322286" cy="2440441"/>
          </a:xfrm>
          <a:prstGeom prst="roundRect">
            <a:avLst>
              <a:gd fmla="val 6666" name="adj"/>
            </a:avLst>
          </a:prstGeom>
          <a:solidFill>
            <a:srgbClr val="D9E5F8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30"/>
          <p:cNvSpPr txBox="1"/>
          <p:nvPr/>
        </p:nvSpPr>
        <p:spPr>
          <a:xfrm>
            <a:off x="4934857" y="2169657"/>
            <a:ext cx="2322286" cy="2440441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הוא עוזר לנו לראות את העתיד הרחוק בצורה ראציונלית ולהתמודד עם "הטיית ההווה"</a:t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0"/>
          <p:cNvSpPr/>
          <p:nvPr/>
        </p:nvSpPr>
        <p:spPr>
          <a:xfrm>
            <a:off x="1979386" y="2169656"/>
            <a:ext cx="2322286" cy="2440441"/>
          </a:xfrm>
          <a:prstGeom prst="roundRect">
            <a:avLst>
              <a:gd fmla="val 6666" name="adj"/>
            </a:avLst>
          </a:prstGeom>
          <a:solidFill>
            <a:srgbClr val="F2F2F2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0"/>
          <p:cNvSpPr txBox="1"/>
          <p:nvPr/>
        </p:nvSpPr>
        <p:spPr>
          <a:xfrm>
            <a:off x="2258785" y="2169656"/>
            <a:ext cx="2322286" cy="24404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ממחיש את ההבדל בין הון</a:t>
            </a:r>
            <a:b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(הסכום שהבאנו)</a:t>
            </a:r>
            <a:b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לעבודה</a:t>
            </a:r>
            <a:b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iw-IL" sz="20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(התוספת שיצרה הריבית)</a:t>
            </a:r>
            <a:endParaRPr b="0" i="0" sz="20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4" name="Google Shape;374;p30"/>
          <p:cNvPicPr preferRelativeResize="0"/>
          <p:nvPr/>
        </p:nvPicPr>
        <p:blipFill rotWithShape="1">
          <a:blip r:embed="rId3">
            <a:alphaModFix/>
          </a:blip>
          <a:srcRect b="29444" l="50000" r="9583" t="39630"/>
          <a:stretch/>
        </p:blipFill>
        <p:spPr>
          <a:xfrm rot="-1024583">
            <a:off x="5468003" y="4023829"/>
            <a:ext cx="6166148" cy="2653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5400"/>
              <a:buFont typeface="Play"/>
              <a:buNone/>
            </a:pPr>
            <a:r>
              <a:rPr b="1" lang="iw-IL" sz="54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תרגיל מחשבון: טיסה לחו"ל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31"/>
          <p:cNvSpPr txBox="1"/>
          <p:nvPr/>
        </p:nvSpPr>
        <p:spPr>
          <a:xfrm>
            <a:off x="2051050" y="1714959"/>
            <a:ext cx="8089900" cy="1411746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סכום יעד: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10,000 ₪ (לגיל 18.5)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גיל נוכחי: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(זמן לחיסכון- 42 חודשים)</a:t>
            </a:r>
            <a:endParaRPr/>
          </a:p>
        </p:txBody>
      </p:sp>
      <p:sp>
        <p:nvSpPr>
          <p:cNvPr id="382" name="Google Shape;382;p31"/>
          <p:cNvSpPr/>
          <p:nvPr/>
        </p:nvSpPr>
        <p:spPr>
          <a:xfrm>
            <a:off x="4593771" y="3429000"/>
            <a:ext cx="3004457" cy="523220"/>
          </a:xfrm>
          <a:custGeom>
            <a:rect b="b" l="l" r="r" t="t"/>
            <a:pathLst>
              <a:path extrusionOk="0" fill="none" h="523220" w="3004457">
                <a:moveTo>
                  <a:pt x="0" y="0"/>
                </a:moveTo>
                <a:cubicBezTo>
                  <a:pt x="1008252" y="-33775"/>
                  <a:pt x="2570863" y="138873"/>
                  <a:pt x="3004457" y="0"/>
                </a:cubicBezTo>
                <a:cubicBezTo>
                  <a:pt x="2991524" y="66410"/>
                  <a:pt x="3014101" y="382621"/>
                  <a:pt x="3004457" y="523220"/>
                </a:cubicBezTo>
                <a:cubicBezTo>
                  <a:pt x="2418311" y="385890"/>
                  <a:pt x="968411" y="385364"/>
                  <a:pt x="0" y="523220"/>
                </a:cubicBezTo>
                <a:cubicBezTo>
                  <a:pt x="42701" y="346039"/>
                  <a:pt x="-4294" y="128545"/>
                  <a:pt x="0" y="0"/>
                </a:cubicBezTo>
                <a:close/>
              </a:path>
              <a:path extrusionOk="0" h="523220" w="3004457">
                <a:moveTo>
                  <a:pt x="0" y="0"/>
                </a:moveTo>
                <a:cubicBezTo>
                  <a:pt x="577024" y="-101487"/>
                  <a:pt x="1650463" y="-162162"/>
                  <a:pt x="3004457" y="0"/>
                </a:cubicBezTo>
                <a:cubicBezTo>
                  <a:pt x="2984485" y="166940"/>
                  <a:pt x="3021062" y="284916"/>
                  <a:pt x="3004457" y="523220"/>
                </a:cubicBezTo>
                <a:cubicBezTo>
                  <a:pt x="2641248" y="573285"/>
                  <a:pt x="473325" y="364771"/>
                  <a:pt x="0" y="523220"/>
                </a:cubicBezTo>
                <a:cubicBezTo>
                  <a:pt x="3654" y="393052"/>
                  <a:pt x="20918" y="80081"/>
                  <a:pt x="0" y="0"/>
                </a:cubicBezTo>
                <a:close/>
              </a:path>
            </a:pathLst>
          </a:custGeom>
          <a:solidFill>
            <a:srgbClr val="2C4B7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קרב מחשבונים</a:t>
            </a:r>
            <a:endParaRPr/>
          </a:p>
        </p:txBody>
      </p:sp>
      <p:sp>
        <p:nvSpPr>
          <p:cNvPr id="383" name="Google Shape;383;p31"/>
          <p:cNvSpPr txBox="1"/>
          <p:nvPr/>
        </p:nvSpPr>
        <p:spPr>
          <a:xfrm>
            <a:off x="6610350" y="4375255"/>
            <a:ext cx="3530600" cy="2117619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אפשרות א'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אפיק מושקע 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(6% ריבית ממוצעת)</a:t>
            </a:r>
            <a:endParaRPr/>
          </a:p>
        </p:txBody>
      </p:sp>
      <p:sp>
        <p:nvSpPr>
          <p:cNvPr id="384" name="Google Shape;384;p31"/>
          <p:cNvSpPr txBox="1"/>
          <p:nvPr/>
        </p:nvSpPr>
        <p:spPr>
          <a:xfrm>
            <a:off x="2051050" y="4375256"/>
            <a:ext cx="3530600" cy="2117618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אפשרות ב'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חיסכון בבית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(0% ריבית)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800"/>
              <a:buFont typeface="Play"/>
              <a:buNone/>
            </a:pPr>
            <a:r>
              <a:rPr b="1" lang="iw-IL" sz="48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תוצאות והשפעת דחיית החיסכון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32"/>
          <p:cNvSpPr txBox="1"/>
          <p:nvPr/>
        </p:nvSpPr>
        <p:spPr>
          <a:xfrm>
            <a:off x="7556500" y="2017254"/>
            <a:ext cx="3530600" cy="1411746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ריבית 6%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הפקדה של 214 ₪ בחודש</a:t>
            </a:r>
            <a:endParaRPr/>
          </a:p>
        </p:txBody>
      </p:sp>
      <p:sp>
        <p:nvSpPr>
          <p:cNvPr id="391" name="Google Shape;391;p32"/>
          <p:cNvSpPr txBox="1"/>
          <p:nvPr/>
        </p:nvSpPr>
        <p:spPr>
          <a:xfrm>
            <a:off x="1104900" y="2017254"/>
            <a:ext cx="3530600" cy="1411746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ריבית 0%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הפקדה של 238 ₪ בחודש</a:t>
            </a:r>
            <a:endParaRPr/>
          </a:p>
        </p:txBody>
      </p:sp>
      <p:sp>
        <p:nvSpPr>
          <p:cNvPr id="392" name="Google Shape;392;p32"/>
          <p:cNvSpPr txBox="1"/>
          <p:nvPr/>
        </p:nvSpPr>
        <p:spPr>
          <a:xfrm>
            <a:off x="1092200" y="3592283"/>
            <a:ext cx="10007600" cy="1411746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הרווח: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הריבית "חסכה" לכם 1000 ₪ לאורך התקופה</a:t>
            </a:r>
            <a:endParaRPr/>
          </a:p>
        </p:txBody>
      </p:sp>
      <p:sp>
        <p:nvSpPr>
          <p:cNvPr id="393" name="Google Shape;393;p32"/>
          <p:cNvSpPr txBox="1"/>
          <p:nvPr/>
        </p:nvSpPr>
        <p:spPr>
          <a:xfrm>
            <a:off x="1092200" y="5167312"/>
            <a:ext cx="10007600" cy="141174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מחיר ההמתנה:</a:t>
            </a:r>
            <a:endParaRPr/>
          </a:p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אם תתחילו לחסוך רק בגיל 17 (נותרו 18 חודשים)- הסכום החודשי יזנק ליותר מ- 500 ₪!</a:t>
            </a:r>
            <a:endParaRPr/>
          </a:p>
        </p:txBody>
      </p:sp>
      <p:pic>
        <p:nvPicPr>
          <p:cNvPr id="394" name="Google Shape;394;p32"/>
          <p:cNvPicPr preferRelativeResize="0"/>
          <p:nvPr/>
        </p:nvPicPr>
        <p:blipFill rotWithShape="1">
          <a:blip r:embed="rId3">
            <a:alphaModFix/>
          </a:blip>
          <a:srcRect b="0" l="52500" r="11458" t="67778"/>
          <a:stretch/>
        </p:blipFill>
        <p:spPr>
          <a:xfrm>
            <a:off x="4025900" y="1382483"/>
            <a:ext cx="4394200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6600"/>
              <a:buFont typeface="Play"/>
              <a:buNone/>
            </a:pPr>
            <a:r>
              <a:rPr b="1" lang="iw-IL" sz="6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סיכום</a:t>
            </a:r>
            <a:endParaRPr/>
          </a:p>
        </p:txBody>
      </p:sp>
      <p:sp>
        <p:nvSpPr>
          <p:cNvPr id="400" name="Google Shape;400;p33"/>
          <p:cNvSpPr txBox="1"/>
          <p:nvPr/>
        </p:nvSpPr>
        <p:spPr>
          <a:xfrm>
            <a:off x="6356349" y="1872562"/>
            <a:ext cx="3530600" cy="21176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1. הקסם של הריבית דריבית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3"/>
          <p:cNvSpPr txBox="1"/>
          <p:nvPr/>
        </p:nvSpPr>
        <p:spPr>
          <a:xfrm>
            <a:off x="2305051" y="1872563"/>
            <a:ext cx="3530600" cy="2117618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2. חיסכון הוא לא קמצנות- הוא חירות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33"/>
          <p:cNvSpPr txBox="1"/>
          <p:nvPr/>
        </p:nvSpPr>
        <p:spPr>
          <a:xfrm>
            <a:off x="6356349" y="4273655"/>
            <a:ext cx="3530600" cy="2117619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3. בשביל צדק חברתי אתם צריכים להכיר את הכח שלכם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3"/>
          <p:cNvSpPr txBox="1"/>
          <p:nvPr/>
        </p:nvSpPr>
        <p:spPr>
          <a:xfrm>
            <a:off x="2305051" y="4273656"/>
            <a:ext cx="3530600" cy="211761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190500" lIns="190500" spcFirstLastPara="1" rIns="190500" wrap="square" tIns="190500">
            <a:noAutofit/>
          </a:bodyPr>
          <a:lstStyle/>
          <a:p>
            <a:pPr indent="0" lvl="0" marL="0" marR="0" rtl="1" algn="ctr">
              <a:spcBef>
                <a:spcPts val="150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4. אל תפלו להטיות קוגניטיביות כמו הטיית ההווה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ודה! צוות הדרכה חינוך פיננסי" id="408" name="Google Shape;40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2026-06-06T06:46:41Z</dcterms:created>
  <dc:creator>אביב כץ דקל</dc:creator>
</cp:coreProperties>
</file>