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6"/>
  </p:notesMasterIdLst>
  <p:sldIdLst>
    <p:sldId id="256" r:id="rId2"/>
    <p:sldId id="305" r:id="rId3"/>
    <p:sldId id="257" r:id="rId4"/>
    <p:sldId id="258" r:id="rId5"/>
    <p:sldId id="259" r:id="rId6"/>
    <p:sldId id="260" r:id="rId7"/>
    <p:sldId id="261" r:id="rId8"/>
    <p:sldId id="262" r:id="rId9"/>
    <p:sldId id="263" r:id="rId10"/>
    <p:sldId id="264" r:id="rId11"/>
    <p:sldId id="307" r:id="rId12"/>
    <p:sldId id="312" r:id="rId13"/>
    <p:sldId id="309" r:id="rId14"/>
    <p:sldId id="313" r:id="rId15"/>
    <p:sldId id="314" r:id="rId16"/>
    <p:sldId id="315" r:id="rId17"/>
    <p:sldId id="273" r:id="rId18"/>
    <p:sldId id="316" r:id="rId19"/>
    <p:sldId id="277" r:id="rId20"/>
    <p:sldId id="278" r:id="rId21"/>
    <p:sldId id="299" r:id="rId22"/>
    <p:sldId id="317" r:id="rId23"/>
    <p:sldId id="323" r:id="rId24"/>
    <p:sldId id="318" r:id="rId25"/>
    <p:sldId id="279" r:id="rId26"/>
    <p:sldId id="280" r:id="rId27"/>
    <p:sldId id="271" r:id="rId28"/>
    <p:sldId id="282" r:id="rId29"/>
    <p:sldId id="325" r:id="rId30"/>
    <p:sldId id="326" r:id="rId31"/>
    <p:sldId id="335" r:id="rId32"/>
    <p:sldId id="272" r:id="rId33"/>
    <p:sldId id="324" r:id="rId34"/>
    <p:sldId id="286" r:id="rId35"/>
    <p:sldId id="287" r:id="rId36"/>
    <p:sldId id="288" r:id="rId37"/>
    <p:sldId id="289" r:id="rId38"/>
    <p:sldId id="290" r:id="rId39"/>
    <p:sldId id="291" r:id="rId40"/>
    <p:sldId id="293" r:id="rId41"/>
    <p:sldId id="294" r:id="rId42"/>
    <p:sldId id="297" r:id="rId43"/>
    <p:sldId id="321" r:id="rId44"/>
    <p:sldId id="322" r:id="rId45"/>
    <p:sldId id="328" r:id="rId46"/>
    <p:sldId id="329" r:id="rId47"/>
    <p:sldId id="330" r:id="rId48"/>
    <p:sldId id="331" r:id="rId49"/>
    <p:sldId id="332" r:id="rId50"/>
    <p:sldId id="333" r:id="rId51"/>
    <p:sldId id="334" r:id="rId52"/>
    <p:sldId id="300" r:id="rId53"/>
    <p:sldId id="302" r:id="rId54"/>
    <p:sldId id="336" r:id="rId55"/>
  </p:sldIdLst>
  <p:sldSz cx="12192000" cy="6858000"/>
  <p:notesSz cx="6858000" cy="9144000"/>
  <p:embeddedFontLst>
    <p:embeddedFont>
      <p:font typeface="Gruppo" panose="020B0604020202020204" charset="0"/>
      <p:regular r:id="rId57"/>
    </p:embeddedFont>
    <p:embeddedFont>
      <p:font typeface="Play" panose="020B0604020202020204" charset="0"/>
      <p:regular r:id="rId58"/>
      <p:bold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hBEEtNCI2f6g3pRjtUUqU4awfM3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268" autoAdjust="0"/>
  </p:normalViewPr>
  <p:slideViewPr>
    <p:cSldViewPr snapToGrid="0">
      <p:cViewPr varScale="1">
        <p:scale>
          <a:sx n="57" d="100"/>
          <a:sy n="57" d="100"/>
        </p:scale>
        <p:origin x="12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93" name="Google Shape;93;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94" name="Google Shape;94;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95" name="Google Shape;95;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نبدأ بفعالية استفتاء
يتم توزيع كرتات على الطلاب، يحصل كل طالب على بطاقة خضراء وبطاقة حمراء 
ثم نبدأ بعرض الجمل ، بحيث من يوافق والإجابة نعم يرفع البطاقة الخضراء، ومن لا يوافق يرفع بطاقة حمراء.
نلفت انتباه الطلاب  إلى عدد البطاقات الخضراء المرفوعة في كل سؤال مقابل البطاقات الحمراء</a:t>
            </a:r>
            <a:endParaRPr dirty="0"/>
          </a:p>
        </p:txBody>
      </p:sp>
      <p:sp>
        <p:nvSpPr>
          <p:cNvPr id="96" name="Google Shape;96;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97" name="Google Shape;97;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07" name="Google Shape;107;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08" name="Google Shape;108;p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09" name="Google Shape;109;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p:txBody>
      </p:sp>
      <p:sp>
        <p:nvSpPr>
          <p:cNvPr id="110" name="Google Shape;110;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11" name="Google Shape;111;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21" name="Google Shape;121;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22" name="Google Shape;122;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23" name="Google Shape;123;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p:txBody>
      </p:sp>
      <p:sp>
        <p:nvSpPr>
          <p:cNvPr id="124" name="Google Shape;124;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25" name="Google Shape;125;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35" name="Google Shape;135;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36" name="Google Shape;136;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37" name="Google Shape;137;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p:txBody>
      </p:sp>
      <p:sp>
        <p:nvSpPr>
          <p:cNvPr id="138" name="Google Shape;138;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39" name="Google Shape;139;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49" name="Google Shape;149;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150" name="Google Shape;150;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151" name="Google Shape;151;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2" name="Google Shape;152;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153" name="Google Shape;153;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63" name="Google Shape;163;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164" name="Google Shape;164;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65" name="Google Shape;165;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66" name="Google Shape;166;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67" name="Google Shape;167;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77" name="Google Shape;177;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178" name="Google Shape;178;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79" name="Google Shape;179;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80" name="Google Shape;180;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181" name="Google Shape;181;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91" name="Google Shape;19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rgbClr val="000000"/>
              </a:buClr>
              <a:buSzPts val="1200"/>
              <a:buFont typeface="Arial"/>
              <a:buNone/>
            </a:pPr>
            <a:r>
              <a:rPr lang="ar-JO" sz="1200" dirty="0">
                <a:solidFill>
                  <a:srgbClr val="000000"/>
                </a:solidFill>
                <a:latin typeface="Arial"/>
                <a:ea typeface="Arial"/>
                <a:cs typeface="Arial"/>
                <a:sym typeface="Arial"/>
              </a:rPr>
              <a:t>في كل مرة تحمّل فيها تطبيقا جديدا، أو تشتري ملابساً من مواقع الإنترنت</a:t>
            </a:r>
            <a:r>
              <a:rPr lang="en-US" sz="1200" dirty="0">
                <a:solidFill>
                  <a:srgbClr val="000000"/>
                </a:solidFill>
                <a:latin typeface="Arial"/>
                <a:ea typeface="Arial"/>
                <a:cs typeface="Arial"/>
                <a:sym typeface="Arial"/>
              </a:rPr>
              <a:t>، </a:t>
            </a:r>
            <a:r>
              <a:rPr lang="ar-JO" sz="1200" dirty="0">
                <a:solidFill>
                  <a:srgbClr val="000000"/>
                </a:solidFill>
                <a:latin typeface="Arial"/>
                <a:ea typeface="Arial"/>
                <a:cs typeface="Arial"/>
                <a:sym typeface="Arial"/>
              </a:rPr>
              <a:t>أو تنقل ملفا على ديسكورد، فأنت تترك بابا مفتوحا. أو بصمة رقمية، عندها لن  تعرف من لديه إمكانية الوصول الى هاتفك أو ساعتك الذكية أو تفاصيل بطاقتك الاعتماد؟</a:t>
            </a:r>
            <a:endParaRPr dirty="0"/>
          </a:p>
        </p:txBody>
      </p:sp>
      <p:sp>
        <p:nvSpPr>
          <p:cNvPr id="192" name="Google Shape;19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e-IL"/>
          </a:p>
        </p:txBody>
      </p:sp>
      <p:sp>
        <p:nvSpPr>
          <p:cNvPr id="3" name="Notes Placeholder 2"/>
          <p:cNvSpPr>
            <a:spLocks noGrp="1"/>
          </p:cNvSpPr>
          <p:nvPr>
            <p:ph type="body" idx="1"/>
          </p:nvPr>
        </p:nvSpPr>
        <p:spPr/>
        <p:txBody>
          <a:bodyPr/>
          <a:lstStyle/>
          <a:p>
            <a:pPr algn="r" rtl="1"/>
            <a:r>
              <a:rPr lang="ar-JO" dirty="0"/>
              <a:t>تعرف البصمات الالكترونية تسمى  أيضا باسم "البصمات الرقمية"، وهي تشكل جميع المعلومات التي يتركها الشخص أثناء أنشطته عبر الإنترنت. يمكن أن تشمل هذه الرموز التعبيرية المفضلة، سرعة الكتابة، العبارات الرائجة، التطبيقات المفضلة، الإضافات المفضلة، المعلومات الشخصية، عادات التصفح، التفاعلات الاجتماعية، والمزيد.</a:t>
            </a:r>
          </a:p>
          <a:p>
            <a:pPr algn="r" rtl="1"/>
            <a:r>
              <a:rPr lang="ar-JO" dirty="0"/>
              <a:t>أين يمكن أن نترك بصمة الكترونية: 
1. الشبكات الاجتماعية (تيك توك، إنستغرام): تعليقات، </a:t>
            </a:r>
            <a:r>
              <a:rPr lang="ar-JO" dirty="0" err="1"/>
              <a:t>إعجابات</a:t>
            </a:r>
            <a:r>
              <a:rPr lang="ar-JO" dirty="0"/>
              <a:t>، صور وقصص. من المهم أن تعلموا بأن أي نشاط مثل النسخ والتوزيع البحث عن المحتوى تترك معلومات تشكل أثرا لا يمحى.
2. الألعاب والدردشات عبر الإنترنت: رسائل في مجموعات واتساب، ديسكورد، أو تفاعلات داخل ألعاب الفيديو عبر الإنترنت، والتي يمكن تسجيلها بسهولة.
3. سجلات  البحث والمشاهدة (</a:t>
            </a:r>
            <a:r>
              <a:rPr lang="en-US" dirty="0"/>
              <a:t>HISTORY</a:t>
            </a:r>
            <a:r>
              <a:rPr lang="ar-JO" dirty="0"/>
              <a:t>): عمليات البحث في جوجل أو تاريخ مشاهدة يوتيوب. </a:t>
            </a:r>
            <a:r>
              <a:rPr lang="ar-JO" dirty="0" err="1"/>
              <a:t>تستخدام</a:t>
            </a:r>
            <a:r>
              <a:rPr lang="ar-JO" dirty="0"/>
              <a:t> الخوارزميات هذه المعلومات ل "تدرسها وتحللها" وتقوم بتقديم إعلانات الملائمة لتوجهاتنا ومتطلباتنا
4. معلومات حول الموقع </a:t>
            </a:r>
            <a:r>
              <a:rPr lang="en-US" dirty="0"/>
              <a:t> : GPS </a:t>
            </a:r>
            <a:r>
              <a:rPr lang="ar-JO" dirty="0"/>
              <a:t>العديد من التطبيقات تتتبع موقعنا الفعلي، أحيانا حتى دون أن تلاحظ (مثل الخرائط أو الشبكات الاجتماعية).</a:t>
            </a:r>
            <a:endParaRPr lang="he-IL" dirty="0"/>
          </a:p>
        </p:txBody>
      </p:sp>
      <p:sp>
        <p:nvSpPr>
          <p:cNvPr id="4" name="Slide Number Placeholder 3"/>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11</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8814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e-IL"/>
          </a:p>
        </p:txBody>
      </p:sp>
      <p:sp>
        <p:nvSpPr>
          <p:cNvPr id="3" name="Notes Placeholder 2"/>
          <p:cNvSpPr>
            <a:spLocks noGrp="1"/>
          </p:cNvSpPr>
          <p:nvPr>
            <p:ph type="body" idx="1"/>
          </p:nvPr>
        </p:nvSpPr>
        <p:spPr/>
        <p:txBody>
          <a:bodyPr/>
          <a:lstStyle/>
          <a:p>
            <a:pPr algn="r" rtl="1"/>
            <a:r>
              <a:rPr lang="ar-JO" dirty="0"/>
              <a:t>في الصورة نرى أنواعا مختلفة من البصمات الرقمية. بعبارة أخرى، الطرق والفعاليات التي نتخذها والتي تجعلنا نترك أثرا رقميا وإمكانية تتبعنا. </a:t>
            </a:r>
          </a:p>
          <a:p>
            <a:pPr algn="r" rtl="1"/>
            <a:r>
              <a:rPr lang="ar-JO" dirty="0"/>
              <a:t>مثل ماذا؟ 
نسأل ونعطي الطلاب </a:t>
            </a:r>
            <a:r>
              <a:rPr lang="ar-JO" dirty="0" err="1"/>
              <a:t>امانية</a:t>
            </a:r>
            <a:r>
              <a:rPr lang="ar-JO" dirty="0"/>
              <a:t> المناقشة. وفقا للإجابات، نبدأ بعرض أنواع البصمات الرقمية المختلفة وفقا للشرح التالي: 
شبكات التواصل الاجتماعي
الألعاب الرقمية 
سجلات البحث 
تحديد </a:t>
            </a:r>
            <a:r>
              <a:rPr lang="ar-JO" dirty="0" err="1"/>
              <a:t>الماقع</a:t>
            </a:r>
            <a:r>
              <a:rPr lang="ar-JO" dirty="0"/>
              <a:t> </a:t>
            </a:r>
            <a:r>
              <a:rPr lang="en-US" dirty="0"/>
              <a:t>GPS</a:t>
            </a:r>
            <a:endParaRPr lang="he-IL" dirty="0"/>
          </a:p>
        </p:txBody>
      </p:sp>
      <p:sp>
        <p:nvSpPr>
          <p:cNvPr id="4" name="Slide Number Placeholder 3"/>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12</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33950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48DB3-E62B-CA48-3E47-18A596DC2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7B2E0-0B7B-562A-9E55-95B973C4BD6B}"/>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8BD6BD7D-29AC-9CF4-840D-1A56C74FCFEB}"/>
              </a:ext>
            </a:extLst>
          </p:cNvPr>
          <p:cNvSpPr>
            <a:spLocks noGrp="1"/>
          </p:cNvSpPr>
          <p:nvPr>
            <p:ph type="body" idx="1"/>
          </p:nvPr>
        </p:nvSpPr>
        <p:spPr/>
        <p:txBody>
          <a:bodyPr/>
          <a:lstStyle/>
          <a:p>
            <a:pPr marL="0" lvl="0" indent="0" algn="r" rtl="1">
              <a:buFont typeface="Arial" panose="020B0604020202020204" pitchFamily="34" charset="0"/>
              <a:buNone/>
            </a:pPr>
            <a:r>
              <a:rPr lang="ar-JO" dirty="0"/>
              <a:t>التعليقات والإعجابات - كل تعليق لنا محفوظ بحسب التاريخ والوقت، ويمكنك إخفاء </a:t>
            </a:r>
            <a:r>
              <a:rPr lang="ar-JO" dirty="0" err="1"/>
              <a:t>الإعجابات</a:t>
            </a:r>
            <a:r>
              <a:rPr lang="ar-JO" dirty="0"/>
              <a:t> والمشاركات إلا أنها لا تُحذَف تماماً
الصور </a:t>
            </a:r>
            <a:r>
              <a:rPr lang="ar-JO" dirty="0" err="1"/>
              <a:t>والستوريهات</a:t>
            </a:r>
            <a:r>
              <a:rPr lang="ar-JO" dirty="0"/>
              <a:t> - حتى لو حذفت، قد تكون حفظت على خادم الشبكة </a:t>
            </a:r>
            <a:r>
              <a:rPr lang="en-US" dirty="0"/>
              <a:t>server</a:t>
            </a:r>
            <a:r>
              <a:rPr lang="ar-JO" dirty="0"/>
              <a:t> أو تم التقاط وتسجيل الشاشة من قبل آخرين
المشاركة/النشر – النسخ والبحث عن المحتوى يخلق عدة "بصمات" على الويب، يصعب حذفها بالكامل بعد توزيع المحتوى</a:t>
            </a:r>
            <a:endParaRPr lang="he-IL" dirty="0"/>
          </a:p>
        </p:txBody>
      </p:sp>
      <p:sp>
        <p:nvSpPr>
          <p:cNvPr id="4" name="Slide Number Placeholder 3">
            <a:extLst>
              <a:ext uri="{FF2B5EF4-FFF2-40B4-BE49-F238E27FC236}">
                <a16:creationId xmlns:a16="http://schemas.microsoft.com/office/drawing/2014/main" id="{8096746E-E332-C8BE-FDA5-C00146BE4579}"/>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13</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18539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69CD3-E17F-E10F-1D00-2F402250F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25279-6609-A7EF-1FAB-785DC519FDA6}"/>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78FC75AD-BB51-C3D2-8C39-EEF7917B831C}"/>
              </a:ext>
            </a:extLst>
          </p:cNvPr>
          <p:cNvSpPr>
            <a:spLocks noGrp="1"/>
          </p:cNvSpPr>
          <p:nvPr>
            <p:ph type="body" idx="1"/>
          </p:nvPr>
        </p:nvSpPr>
        <p:spPr/>
        <p:txBody>
          <a:bodyPr/>
          <a:lstStyle/>
          <a:p>
            <a:pPr marL="0" lvl="0" indent="0" algn="r" rtl="1">
              <a:buFont typeface="Arial" panose="020B0604020202020204" pitchFamily="34" charset="0"/>
              <a:buNone/>
            </a:pPr>
            <a:r>
              <a:rPr lang="ar-JO" dirty="0"/>
              <a:t>الرسائل في مجموعات واتساب - محفوظة من قبل جميع المشاركين في المجموعة
محادثات ديسكورد - مسجلة على الخوادم والمدونات</a:t>
            </a:r>
            <a:r>
              <a:rPr lang="en-US" dirty="0"/>
              <a:t>server</a:t>
            </a:r>
            <a:r>
              <a:rPr lang="ar-JO" dirty="0"/>
              <a:t>
التفاعلات في ألعاب الفيديو عبر الإنترنت – محفوظة في تاريخ اللعبة وأحيانا تبث مباشرة</a:t>
            </a:r>
            <a:endParaRPr lang="he-IL" dirty="0"/>
          </a:p>
        </p:txBody>
      </p:sp>
      <p:sp>
        <p:nvSpPr>
          <p:cNvPr id="4" name="Slide Number Placeholder 3">
            <a:extLst>
              <a:ext uri="{FF2B5EF4-FFF2-40B4-BE49-F238E27FC236}">
                <a16:creationId xmlns:a16="http://schemas.microsoft.com/office/drawing/2014/main" id="{3C8414AA-F60D-80CA-E6D5-68CD7D3F0BF7}"/>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14</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8339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4F11D-0536-097E-CB08-7504AD840A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87FDC-B232-DB78-C196-66115384F83D}"/>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8AFA0994-905E-23B8-C887-2EA3D1E92B99}"/>
              </a:ext>
            </a:extLst>
          </p:cNvPr>
          <p:cNvSpPr>
            <a:spLocks noGrp="1"/>
          </p:cNvSpPr>
          <p:nvPr>
            <p:ph type="body" idx="1"/>
          </p:nvPr>
        </p:nvSpPr>
        <p:spPr/>
        <p:txBody>
          <a:bodyPr/>
          <a:lstStyle/>
          <a:p>
            <a:pPr marL="228600" lvl="0" indent="-228600" algn="r" rtl="1">
              <a:buFont typeface="Arial" panose="020B0604020202020204" pitchFamily="34" charset="0"/>
              <a:buAutoNum type="arabicPeriod"/>
            </a:pPr>
            <a:r>
              <a:rPr lang="ar-JO" dirty="0"/>
              <a:t>عمليات البحث في جوجل</a:t>
            </a:r>
          </a:p>
          <a:p>
            <a:pPr marL="228600" lvl="0" indent="-228600" algn="r" rtl="1">
              <a:buFont typeface="Arial" panose="020B0604020202020204" pitchFamily="34" charset="0"/>
              <a:buAutoNum type="arabicPeriod"/>
            </a:pPr>
            <a:r>
              <a:rPr lang="ar-JO" dirty="0"/>
              <a:t>سجلات محفوظة  لمشاهدات اليوتيوب</a:t>
            </a:r>
          </a:p>
          <a:p>
            <a:pPr marL="228600" lvl="0" indent="-228600" algn="r" rtl="1">
              <a:buFont typeface="Arial" panose="020B0604020202020204" pitchFamily="34" charset="0"/>
              <a:buAutoNum type="arabicPeriod"/>
            </a:pPr>
            <a:r>
              <a:rPr lang="ar-JO" dirty="0"/>
              <a:t>وقت مشاهدة الفيديو – تتعلم الخوارزميات أنماط السلوك (الرموز التعبيرية المفضلة، عادات التصفح) لتخصيص الإعلانات الملائمة</a:t>
            </a:r>
            <a:endParaRPr lang="he-IL" dirty="0"/>
          </a:p>
        </p:txBody>
      </p:sp>
      <p:sp>
        <p:nvSpPr>
          <p:cNvPr id="4" name="Slide Number Placeholder 3">
            <a:extLst>
              <a:ext uri="{FF2B5EF4-FFF2-40B4-BE49-F238E27FC236}">
                <a16:creationId xmlns:a16="http://schemas.microsoft.com/office/drawing/2014/main" id="{EAD71B05-483E-ADB5-012C-4058751679B5}"/>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15</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54276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C027C-E688-74BD-D8BF-D78C945BE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ABD10-75CE-DDCE-CEFE-2EC530365C86}"/>
              </a:ext>
            </a:extLst>
          </p:cNvPr>
          <p:cNvSpPr>
            <a:spLocks noGrp="1" noRot="1" noChangeAspect="1"/>
          </p:cNvSpPr>
          <p:nvPr>
            <p:ph type="sldImg"/>
          </p:nvPr>
        </p:nvSpPr>
        <p:spPr/>
        <p:txBody>
          <a:bodyPr/>
          <a:lstStyle/>
          <a:p>
            <a:endParaRPr lang="he-IL"/>
          </a:p>
        </p:txBody>
      </p:sp>
      <p:sp>
        <p:nvSpPr>
          <p:cNvPr id="3" name="Notes Placeholder 2">
            <a:extLst>
              <a:ext uri="{FF2B5EF4-FFF2-40B4-BE49-F238E27FC236}">
                <a16:creationId xmlns:a16="http://schemas.microsoft.com/office/drawing/2014/main" id="{008ABBD8-8B2A-D841-2A3E-89CC55E70D8B}"/>
              </a:ext>
            </a:extLst>
          </p:cNvPr>
          <p:cNvSpPr>
            <a:spLocks noGrp="1"/>
          </p:cNvSpPr>
          <p:nvPr>
            <p:ph type="body" idx="1"/>
          </p:nvPr>
        </p:nvSpPr>
        <p:spPr/>
        <p:txBody>
          <a:bodyPr/>
          <a:lstStyle/>
          <a:p>
            <a:pPr marL="0" lvl="0" indent="0" algn="r" rtl="1">
              <a:buFont typeface="Arial" panose="020B0604020202020204" pitchFamily="34" charset="0"/>
              <a:buNone/>
            </a:pPr>
            <a:r>
              <a:rPr lang="ar-JO" dirty="0"/>
              <a:t>بيانات حول الموقع </a:t>
            </a:r>
            <a:r>
              <a:rPr lang="en-US" dirty="0"/>
              <a:t>GPS 
</a:t>
            </a:r>
            <a:r>
              <a:rPr lang="ar-JO" dirty="0"/>
              <a:t>تطبيقات الخرائط
نشر </a:t>
            </a:r>
            <a:r>
              <a:rPr lang="ar-JO" dirty="0" err="1"/>
              <a:t>وشاركة</a:t>
            </a:r>
            <a:r>
              <a:rPr lang="ar-JO" dirty="0"/>
              <a:t> الموقع على وسائل التواصل الاجتماعي
تطبيقات الطقس/الرياضة – تتبعنا حتى بدون علمنا</a:t>
            </a:r>
            <a:endParaRPr lang="he-IL" dirty="0"/>
          </a:p>
        </p:txBody>
      </p:sp>
      <p:sp>
        <p:nvSpPr>
          <p:cNvPr id="4" name="Slide Number Placeholder 3">
            <a:extLst>
              <a:ext uri="{FF2B5EF4-FFF2-40B4-BE49-F238E27FC236}">
                <a16:creationId xmlns:a16="http://schemas.microsoft.com/office/drawing/2014/main" id="{7E6F10B0-1DD8-4FE6-DAAB-6E741C3F1A7F}"/>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16</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13859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4" name="Google Shape;314;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15" name="Google Shape;315;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16" name="Google Shape;316;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الهندسة الاجتماعية هي تقنية للتلاعب النفسي تستخدم لدفع الناس لاتخاذ إجراءات أو كشف معلومات سرية. على عكس الهجمات السيبرانية "العادية" التي تعتمد على ثغرات برمجية، تستغل الهندسة الاجتماعية أضعف حلقة في سلسلة الأمان: العامل البشري.
1. جمع المعلومات: يحقق المهاجم مع الضحية (عبر الشبكات التواصل الاجتماعي، مواقع الشركات، إلخ) للعثور على الفخ.
2. التواصل: التواصل مع الضحية باستخدام هوية مزيفة (مثل موظف الخلل الفني، مدير بنك، أو زميل).
3. التلاعب: استخدام قصة مبررة لسحب المعلومات أو حثه على اتخاذ إجراءات.
4. تنفيذ المهمة: يقوم الضحية بالكشف عن كلمة المرور، أو النقر على الرابط، أو إجراء تحويل المال.</a:t>
            </a:r>
            <a:endParaRPr dirty="0"/>
          </a:p>
        </p:txBody>
      </p:sp>
      <p:sp>
        <p:nvSpPr>
          <p:cNvPr id="317" name="Google Shape;317;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8" name="Google Shape;318;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AE725FBA-0255-94E9-E688-6261DF99131A}"/>
            </a:ext>
          </a:extLst>
        </p:cNvPr>
        <p:cNvGrpSpPr/>
        <p:nvPr/>
      </p:nvGrpSpPr>
      <p:grpSpPr>
        <a:xfrm>
          <a:off x="0" y="0"/>
          <a:ext cx="0" cy="0"/>
          <a:chOff x="0" y="0"/>
          <a:chExt cx="0" cy="0"/>
        </a:xfrm>
      </p:grpSpPr>
      <p:sp>
        <p:nvSpPr>
          <p:cNvPr id="313" name="Google Shape;313;p18:notes">
            <a:extLst>
              <a:ext uri="{FF2B5EF4-FFF2-40B4-BE49-F238E27FC236}">
                <a16:creationId xmlns:a16="http://schemas.microsoft.com/office/drawing/2014/main" id="{91F29F7F-FE49-8BBE-B15E-97C4015067CF}"/>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4" name="Google Shape;314;p18:notes">
            <a:extLst>
              <a:ext uri="{FF2B5EF4-FFF2-40B4-BE49-F238E27FC236}">
                <a16:creationId xmlns:a16="http://schemas.microsoft.com/office/drawing/2014/main" id="{95DE6057-75AA-58FD-8C0E-2C0DADC08AF4}"/>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15" name="Google Shape;315;p18:notes">
            <a:extLst>
              <a:ext uri="{FF2B5EF4-FFF2-40B4-BE49-F238E27FC236}">
                <a16:creationId xmlns:a16="http://schemas.microsoft.com/office/drawing/2014/main" id="{DB096CD7-DDCF-8659-5BEE-63DF687E2583}"/>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16" name="Google Shape;316;p18:notes">
            <a:extLst>
              <a:ext uri="{FF2B5EF4-FFF2-40B4-BE49-F238E27FC236}">
                <a16:creationId xmlns:a16="http://schemas.microsoft.com/office/drawing/2014/main" id="{027E6207-1F40-F742-30DE-5A2998DF3DEB}"/>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p:txBody>
      </p:sp>
      <p:sp>
        <p:nvSpPr>
          <p:cNvPr id="317" name="Google Shape;317;p18:notes">
            <a:extLst>
              <a:ext uri="{FF2B5EF4-FFF2-40B4-BE49-F238E27FC236}">
                <a16:creationId xmlns:a16="http://schemas.microsoft.com/office/drawing/2014/main" id="{5E8D194D-A03B-7D03-E919-6D210576F10A}"/>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18" name="Google Shape;318;p18:notes">
            <a:extLst>
              <a:ext uri="{FF2B5EF4-FFF2-40B4-BE49-F238E27FC236}">
                <a16:creationId xmlns:a16="http://schemas.microsoft.com/office/drawing/2014/main" id="{BFCBD4DB-6389-6A1B-C6DB-2818843D2ECF}"/>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extLst>
      <p:ext uri="{BB962C8B-B14F-4D97-AF65-F5344CB8AC3E}">
        <p14:creationId xmlns:p14="http://schemas.microsoft.com/office/powerpoint/2010/main" val="3123374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68" name="Google Shape;368;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69" name="Google Shape;369;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70" name="Google Shape;370;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endParaRPr dirty="0"/>
          </a:p>
        </p:txBody>
      </p:sp>
      <p:sp>
        <p:nvSpPr>
          <p:cNvPr id="371" name="Google Shape;371;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72" name="Google Shape;372;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79" name="Google Shape;379;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380" name="Google Shape;380;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381" name="Google Shape;381;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التصيد الصوتي: - ينتحل المهاجمون شخصية شخصيات معروفة، مثل البنوك والوزارات الحكومية، ويحاولون عبر المحادثات </a:t>
            </a:r>
            <a:r>
              <a:rPr lang="ar-JO" dirty="0" err="1"/>
              <a:t>بالاصوات</a:t>
            </a:r>
            <a:r>
              <a:rPr lang="ar-JO" dirty="0"/>
              <a:t> المزيفة جعل الضحية تكشف عن معلوماتها الشخصية وتقوم بإجراءات معينة عبر الهاتف.</a:t>
            </a:r>
          </a:p>
          <a:p>
            <a:pPr marL="0" lvl="0" indent="0" algn="r" rtl="1">
              <a:lnSpc>
                <a:spcPct val="100000"/>
              </a:lnSpc>
              <a:spcBef>
                <a:spcPts val="0"/>
              </a:spcBef>
              <a:spcAft>
                <a:spcPts val="0"/>
              </a:spcAft>
              <a:buSzPts val="1400"/>
              <a:buNone/>
            </a:pPr>
            <a:endParaRPr lang="ar-JO" dirty="0"/>
          </a:p>
          <a:p>
            <a:pPr marL="0" lvl="0" indent="0" algn="r" rtl="1">
              <a:lnSpc>
                <a:spcPct val="100000"/>
              </a:lnSpc>
              <a:spcBef>
                <a:spcPts val="0"/>
              </a:spcBef>
              <a:spcAft>
                <a:spcPts val="0"/>
              </a:spcAft>
              <a:buSzPts val="1400"/>
              <a:buNone/>
            </a:pPr>
            <a:r>
              <a:rPr lang="ar-JO" dirty="0"/>
              <a:t>الهجوم المستهدف: : تستهدف الهجمات شخصًا أو مجموعة معينة يهتم المخترق بالوصول إليها على وجه التحديد. يجمع المخترق معلومات أولية، غالبًا من مصادر مرئية، حول شخص أو مجموعة معينة ويصوغ رسالة في مجال اهتماماتهم أو مهنتهم بشكل مباشر، لجعل الاستهداف مقنعًا بشكل خاص. لذلك، على سبيل المثال ، سيحاول المحتال الذي وجد أن الشخص الذي يستهدفه هو محب للمشروبات يتصفح ملفه الشخصي على الشبكة الاجتماعية، أن يصطاده برسالة لعملية بيع في مجال المشروبات مثلا. بالطريقة نفسها، أحيانًا يستهدف الهجوم الإدارة العليا مباشرة لسرقة الأموال أو المعلومات الحساسة أو الوصول إلى شبكة وأنظمة المنظمة. في هذا النوع من الهجوم، يحاول المتسللون أيضًا الضغط على الموظفين الذين قد يخشون رفض الطلبات من الإدارة. </a:t>
            </a:r>
          </a:p>
          <a:p>
            <a:pPr marL="0" lvl="0" indent="0" algn="r" rtl="1">
              <a:lnSpc>
                <a:spcPct val="100000"/>
              </a:lnSpc>
              <a:spcBef>
                <a:spcPts val="0"/>
              </a:spcBef>
              <a:spcAft>
                <a:spcPts val="0"/>
              </a:spcAft>
              <a:buSzPts val="1400"/>
              <a:buNone/>
            </a:pPr>
            <a:endParaRPr lang="ar-JO" dirty="0"/>
          </a:p>
          <a:p>
            <a:pPr marL="0" lvl="0" indent="0" algn="r" rtl="1">
              <a:lnSpc>
                <a:spcPct val="100000"/>
              </a:lnSpc>
              <a:spcBef>
                <a:spcPts val="0"/>
              </a:spcBef>
              <a:spcAft>
                <a:spcPts val="0"/>
              </a:spcAft>
              <a:buSzPts val="1400"/>
              <a:buNone/>
            </a:pPr>
            <a:r>
              <a:rPr lang="ar-JO" dirty="0"/>
              <a:t>التصيد عبر الرسائل النصية </a:t>
            </a:r>
            <a:r>
              <a:rPr lang="en-US" dirty="0"/>
              <a:t>Smishing :</a:t>
            </a:r>
            <a:r>
              <a:rPr lang="ar-JO" dirty="0"/>
              <a:t>رابط يأتي في رسالة عبر الرسائل القصيرة أو أي تطبيق مراسلة آخر ، أو عبر البريد الإلكتروني. في بعض الأحيان ، سيسمح مجرد النقر على الرابط للمخترق بالوصول إلى الجهاز، وأحيانًا يؤدي الرابط إلى موقع ويب يتظاهر بأنه طلب لإدخال تفاصيل شخصية تصل إلى أيدي المخترق.</a:t>
            </a:r>
          </a:p>
          <a:p>
            <a:pPr marL="0" lvl="0" indent="0" algn="r" rtl="1">
              <a:lnSpc>
                <a:spcPct val="100000"/>
              </a:lnSpc>
              <a:spcBef>
                <a:spcPts val="0"/>
              </a:spcBef>
              <a:spcAft>
                <a:spcPts val="0"/>
              </a:spcAft>
              <a:buSzPts val="1400"/>
              <a:buNone/>
            </a:pPr>
            <a:endParaRPr lang="ar-JO" dirty="0"/>
          </a:p>
          <a:p>
            <a:pPr marL="0" lvl="0" indent="0" algn="r" rtl="1">
              <a:lnSpc>
                <a:spcPct val="100000"/>
              </a:lnSpc>
              <a:spcBef>
                <a:spcPts val="0"/>
              </a:spcBef>
              <a:spcAft>
                <a:spcPts val="0"/>
              </a:spcAft>
              <a:buSzPts val="1400"/>
              <a:buNone/>
            </a:pPr>
            <a:r>
              <a:rPr lang="ar-JO" dirty="0"/>
              <a:t> التزييف العميق (</a:t>
            </a:r>
            <a:r>
              <a:rPr lang="en-US" dirty="0"/>
              <a:t>Deepfake Phishing) </a:t>
            </a:r>
            <a:r>
              <a:rPr lang="ar-JO" dirty="0"/>
              <a:t>)بين الهندسة الاجتماعية وتقنيات الذكاء الاصطناعي لتزوير الهويات بدقة فائقة، مما يجعل الخداع يتجاوز النصوص المكتوبة إلى الصوت</a:t>
            </a:r>
          </a:p>
          <a:p>
            <a:pPr marL="0" lvl="0" indent="0" algn="r" rtl="1">
              <a:lnSpc>
                <a:spcPct val="100000"/>
              </a:lnSpc>
              <a:spcBef>
                <a:spcPts val="0"/>
              </a:spcBef>
              <a:spcAft>
                <a:spcPts val="0"/>
              </a:spcAft>
              <a:buSzPts val="1400"/>
              <a:buNone/>
            </a:pPr>
            <a:endParaRPr lang="ar-JO" dirty="0"/>
          </a:p>
          <a:p>
            <a:pPr marL="0" lvl="0" indent="0" algn="r" rtl="1">
              <a:lnSpc>
                <a:spcPct val="100000"/>
              </a:lnSpc>
              <a:spcBef>
                <a:spcPts val="0"/>
              </a:spcBef>
              <a:spcAft>
                <a:spcPts val="0"/>
              </a:spcAft>
              <a:buSzPts val="1400"/>
              <a:buNone/>
            </a:pPr>
            <a:endParaRPr lang="he-IL" dirty="0"/>
          </a:p>
          <a:p>
            <a:pPr marL="0" lvl="0" indent="0" algn="r" rtl="1">
              <a:lnSpc>
                <a:spcPct val="100000"/>
              </a:lnSpc>
              <a:spcBef>
                <a:spcPts val="0"/>
              </a:spcBef>
              <a:spcAft>
                <a:spcPts val="0"/>
              </a:spcAft>
              <a:buSzPts val="1400"/>
              <a:buNone/>
            </a:pPr>
            <a:r>
              <a:rPr lang="ar-JO" dirty="0"/>
              <a:t>انتحال الشخصيات على شبكات  التواصل الاجتماعي: ينتحل المخترقون شخصيات مختلفة على الشبكات الاجتماعية ويطلبون معلومات شخصية تحت الوهم بأنها كيان رسمي وشرعي.</a:t>
            </a:r>
          </a:p>
          <a:p>
            <a:pPr marL="0" lvl="0" indent="0" algn="r" rtl="1">
              <a:lnSpc>
                <a:spcPct val="100000"/>
              </a:lnSpc>
              <a:spcBef>
                <a:spcPts val="0"/>
              </a:spcBef>
              <a:spcAft>
                <a:spcPts val="0"/>
              </a:spcAft>
              <a:buSzPts val="1400"/>
              <a:buNone/>
            </a:pPr>
            <a:endParaRPr dirty="0"/>
          </a:p>
        </p:txBody>
      </p:sp>
      <p:sp>
        <p:nvSpPr>
          <p:cNvPr id="382" name="Google Shape;382;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383" name="Google Shape;383;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4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683" name="Google Shape;683;p4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684" name="Google Shape;684;p4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685" name="Google Shape;685;p4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كيف تعرف إذا كانت الرسالة التي تلقيتها من شركة الشحن حقيقية أم أنهم يحاولون </a:t>
            </a:r>
            <a:r>
              <a:rPr lang="ar-JO" dirty="0" err="1"/>
              <a:t>خداعك</a:t>
            </a:r>
            <a:r>
              <a:rPr lang="ar-JO" dirty="0"/>
              <a:t>؟
1. خلق الضغط والشعور بالإلحاح – طلب من الناس اتخاذ إجراءات فورية بدافع "الإلحاح" هو تقنية شائعة تهدف إلى جعل الناس يتصرفون بدافع التوتر ويضللهم.
2. نقص في </a:t>
            </a:r>
            <a:r>
              <a:rPr lang="ar-JO" dirty="0" err="1"/>
              <a:t>المعلوات</a:t>
            </a:r>
            <a:r>
              <a:rPr lang="ar-JO" dirty="0"/>
              <a:t> للتواصل الشخصي – عادة ما تستخدم المنظمات الرسمية الاسم الأول للعميل وتخاطبه شخصيا. قد يكون الطلب العام من "عميل عزيز" علامة مريبة.
3. التوجيه إلى مواقع خارجية – قد تبدو المواقع المنتحلة مشابهة جدا في المظهر للموقع والنطاق الأصلي، لذا ينصح بالدخول إلى الموقع عبر المتصفح وعدم النقر على الرابط.
4. التحقق من المعلومات بطرق مختلفة – إذا تلقيت إشعار دفع لطرد ما، ينصح بالتحقق من رقم الطلب الظاهر في الرسالة، بالإضافة إلى تأكيد الطلب المستلم وقت الشراء. خيار آخر هو التحقق من الموقع الرسمي لبريد إسرائيل أو تطبيق البريد الجديد في منطقة تتبع الشحنات بكتابة رقم المنتج لمعرفة ما إذا كان الطرد قد وصل أم لا. 
5. عدم إعطاء المعلومات – لقد تلقيت رسالة غريبة، أو رسالة تبدو شرعية، ولإلغائها يجب عليك تقديم رمز تحقق أو تفاصيل بطاقتك الائتمانية – توقف! كن يقظا لطلبات المعلومات الشخصية والرموز وكلمات المرور.</a:t>
            </a:r>
          </a:p>
          <a:p>
            <a:pPr marL="0" lvl="0" indent="0" algn="r" rtl="1">
              <a:lnSpc>
                <a:spcPct val="100000"/>
              </a:lnSpc>
              <a:spcBef>
                <a:spcPts val="0"/>
              </a:spcBef>
              <a:spcAft>
                <a:spcPts val="0"/>
              </a:spcAft>
              <a:buSzPts val="1400"/>
              <a:buNone/>
            </a:pPr>
            <a:r>
              <a:rPr lang="ar-JO" dirty="0"/>
              <a:t>
بعد شرح الرسالة، سألت الطلاب عن العلامات التي تدل على أن الرسالة عملية احتيال؟</a:t>
            </a:r>
            <a:endParaRPr dirty="0"/>
          </a:p>
        </p:txBody>
      </p:sp>
      <p:sp>
        <p:nvSpPr>
          <p:cNvPr id="686" name="Google Shape;686;p4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687" name="Google Shape;687;p4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a:extLst>
            <a:ext uri="{FF2B5EF4-FFF2-40B4-BE49-F238E27FC236}">
              <a16:creationId xmlns:a16="http://schemas.microsoft.com/office/drawing/2014/main" id="{DC6B4A7A-370D-65D3-AA79-4FE105924C55}"/>
            </a:ext>
          </a:extLst>
        </p:cNvPr>
        <p:cNvGrpSpPr/>
        <p:nvPr/>
      </p:nvGrpSpPr>
      <p:grpSpPr>
        <a:xfrm>
          <a:off x="0" y="0"/>
          <a:ext cx="0" cy="0"/>
          <a:chOff x="0" y="0"/>
          <a:chExt cx="0" cy="0"/>
        </a:xfrm>
      </p:grpSpPr>
      <p:sp>
        <p:nvSpPr>
          <p:cNvPr id="682" name="Google Shape;682;p43:notes">
            <a:extLst>
              <a:ext uri="{FF2B5EF4-FFF2-40B4-BE49-F238E27FC236}">
                <a16:creationId xmlns:a16="http://schemas.microsoft.com/office/drawing/2014/main" id="{B6F69BFD-0B14-9E8A-A384-ED6FCE9A6DEC}"/>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p:txBody>
      </p:sp>
      <p:sp>
        <p:nvSpPr>
          <p:cNvPr id="683" name="Google Shape;683;p43:notes">
            <a:extLst>
              <a:ext uri="{FF2B5EF4-FFF2-40B4-BE49-F238E27FC236}">
                <a16:creationId xmlns:a16="http://schemas.microsoft.com/office/drawing/2014/main" id="{CE85B96E-2CA9-9447-C5AB-AD484D13AFDB}"/>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dirty="0"/>
          </a:p>
        </p:txBody>
      </p:sp>
      <p:sp>
        <p:nvSpPr>
          <p:cNvPr id="684" name="Google Shape;684;p43:notes">
            <a:extLst>
              <a:ext uri="{FF2B5EF4-FFF2-40B4-BE49-F238E27FC236}">
                <a16:creationId xmlns:a16="http://schemas.microsoft.com/office/drawing/2014/main" id="{3B711B85-0CC1-D8A2-CFF0-F9AA2497A8C8}"/>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dirty="0"/>
          </a:p>
        </p:txBody>
      </p:sp>
      <p:sp>
        <p:nvSpPr>
          <p:cNvPr id="685" name="Google Shape;685;p43:notes">
            <a:extLst>
              <a:ext uri="{FF2B5EF4-FFF2-40B4-BE49-F238E27FC236}">
                <a16:creationId xmlns:a16="http://schemas.microsoft.com/office/drawing/2014/main" id="{16621657-BE0E-3358-3C72-77A699BD941F}"/>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بعد أن أقدم وأشرح، أطلب من الطلاب تحديد علامات تعريف تدل على أن الرسالة عملية احتيال!</a:t>
            </a:r>
            <a:endParaRPr dirty="0"/>
          </a:p>
        </p:txBody>
      </p:sp>
      <p:sp>
        <p:nvSpPr>
          <p:cNvPr id="686" name="Google Shape;686;p43:notes">
            <a:extLst>
              <a:ext uri="{FF2B5EF4-FFF2-40B4-BE49-F238E27FC236}">
                <a16:creationId xmlns:a16="http://schemas.microsoft.com/office/drawing/2014/main" id="{816F4523-BD2A-6918-9580-32F46F5A69D4}"/>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7" name="Google Shape;687;p43:notes">
            <a:extLst>
              <a:ext uri="{FF2B5EF4-FFF2-40B4-BE49-F238E27FC236}">
                <a16:creationId xmlns:a16="http://schemas.microsoft.com/office/drawing/2014/main" id="{50273046-0ED5-B51B-4A88-DE6A9F174834}"/>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3565160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a:extLst>
            <a:ext uri="{FF2B5EF4-FFF2-40B4-BE49-F238E27FC236}">
              <a16:creationId xmlns:a16="http://schemas.microsoft.com/office/drawing/2014/main" id="{B68C7AE1-F4C0-8666-F66D-FBCDF83C2EC3}"/>
            </a:ext>
          </a:extLst>
        </p:cNvPr>
        <p:cNvGrpSpPr/>
        <p:nvPr/>
      </p:nvGrpSpPr>
      <p:grpSpPr>
        <a:xfrm>
          <a:off x="0" y="0"/>
          <a:ext cx="0" cy="0"/>
          <a:chOff x="0" y="0"/>
          <a:chExt cx="0" cy="0"/>
        </a:xfrm>
      </p:grpSpPr>
      <p:sp>
        <p:nvSpPr>
          <p:cNvPr id="682" name="Google Shape;682;p43:notes">
            <a:extLst>
              <a:ext uri="{FF2B5EF4-FFF2-40B4-BE49-F238E27FC236}">
                <a16:creationId xmlns:a16="http://schemas.microsoft.com/office/drawing/2014/main" id="{413B5B89-5714-CECF-1507-E8155203C0E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3" name="Google Shape;683;p43:notes">
            <a:extLst>
              <a:ext uri="{FF2B5EF4-FFF2-40B4-BE49-F238E27FC236}">
                <a16:creationId xmlns:a16="http://schemas.microsoft.com/office/drawing/2014/main" id="{A5325470-C42F-B4C4-D935-50B1AE8DBF54}"/>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84" name="Google Shape;684;p43:notes">
            <a:extLst>
              <a:ext uri="{FF2B5EF4-FFF2-40B4-BE49-F238E27FC236}">
                <a16:creationId xmlns:a16="http://schemas.microsoft.com/office/drawing/2014/main" id="{E75D1D30-27DC-5114-0209-B9AC54B5CB65}"/>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85" name="Google Shape;685;p43:notes">
            <a:extLst>
              <a:ext uri="{FF2B5EF4-FFF2-40B4-BE49-F238E27FC236}">
                <a16:creationId xmlns:a16="http://schemas.microsoft.com/office/drawing/2014/main" id="{E7DBF488-0831-64D0-3A72-F140E8BF3895}"/>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بعد أن أقدم وأشرح، أطلب من الطلاب تحديد علامات تعريف تدل على أن الرسالة عملية احتيال!</a:t>
            </a:r>
            <a:endParaRPr dirty="0"/>
          </a:p>
        </p:txBody>
      </p:sp>
      <p:sp>
        <p:nvSpPr>
          <p:cNvPr id="686" name="Google Shape;686;p43:notes">
            <a:extLst>
              <a:ext uri="{FF2B5EF4-FFF2-40B4-BE49-F238E27FC236}">
                <a16:creationId xmlns:a16="http://schemas.microsoft.com/office/drawing/2014/main" id="{F038EDB4-F805-EB25-DBF3-3F4E1ED68D01}"/>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7" name="Google Shape;687;p43:notes">
            <a:extLst>
              <a:ext uri="{FF2B5EF4-FFF2-40B4-BE49-F238E27FC236}">
                <a16:creationId xmlns:a16="http://schemas.microsoft.com/office/drawing/2014/main" id="{3B2E5D3E-AC04-5C5A-6EFB-710ECF29D2FF}"/>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2125305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a:extLst>
            <a:ext uri="{FF2B5EF4-FFF2-40B4-BE49-F238E27FC236}">
              <a16:creationId xmlns:a16="http://schemas.microsoft.com/office/drawing/2014/main" id="{9B79ACD0-C2D6-3133-E2AB-9FCBE8AEDE59}"/>
            </a:ext>
          </a:extLst>
        </p:cNvPr>
        <p:cNvGrpSpPr/>
        <p:nvPr/>
      </p:nvGrpSpPr>
      <p:grpSpPr>
        <a:xfrm>
          <a:off x="0" y="0"/>
          <a:ext cx="0" cy="0"/>
          <a:chOff x="0" y="0"/>
          <a:chExt cx="0" cy="0"/>
        </a:xfrm>
      </p:grpSpPr>
      <p:sp>
        <p:nvSpPr>
          <p:cNvPr id="682" name="Google Shape;682;p43:notes">
            <a:extLst>
              <a:ext uri="{FF2B5EF4-FFF2-40B4-BE49-F238E27FC236}">
                <a16:creationId xmlns:a16="http://schemas.microsoft.com/office/drawing/2014/main" id="{B0AC89B5-102B-82E7-11F9-FE148D6923B2}"/>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3" name="Google Shape;683;p43:notes">
            <a:extLst>
              <a:ext uri="{FF2B5EF4-FFF2-40B4-BE49-F238E27FC236}">
                <a16:creationId xmlns:a16="http://schemas.microsoft.com/office/drawing/2014/main" id="{CE7D91B4-5074-9FAE-FBFC-8E85F7058118}"/>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84" name="Google Shape;684;p43:notes">
            <a:extLst>
              <a:ext uri="{FF2B5EF4-FFF2-40B4-BE49-F238E27FC236}">
                <a16:creationId xmlns:a16="http://schemas.microsoft.com/office/drawing/2014/main" id="{5C74D8E1-AF1A-A940-A9A3-7E5F58B622E6}"/>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85" name="Google Shape;685;p43:notes">
            <a:extLst>
              <a:ext uri="{FF2B5EF4-FFF2-40B4-BE49-F238E27FC236}">
                <a16:creationId xmlns:a16="http://schemas.microsoft.com/office/drawing/2014/main" id="{3C0B9F6D-0D03-CA27-27AA-D49D5A442F13}"/>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342900" lvl="0" indent="-342900" algn="r" rtl="1">
              <a:buFont typeface="Arial" panose="020B0604020202020204" pitchFamily="34" charset="0"/>
              <a:buChar char="•"/>
            </a:pPr>
            <a:r>
              <a:rPr lang="ar-JO" b="1" dirty="0"/>
              <a:t>انتحال شخصيات المسؤولين: غالبا ما ينتحل المحتالون شخصيات مسؤولي الضمان الاجتماعي، وضباط الشرطة، ومندوبي المبيعات، والشركات التي تقدم خدمات الطوارئ الطبية (متظاهرين بأنهم أطباء)، ويستخدمون حتى "مكالمات الخدمة" لكسب ثقة كبار السن واستخراج المال منهم
التركيز على مجموعات محددة: هناك ظاهرة معروفة تسمى "اللسعات الروسية" الموجهة لكبار السن من الاتحاد السوفيتي السابق. تلقت الشرطة أكثر من 400 شكوى حول هذا الموضوع، ومنذ بداية عام 2026، تم تقديم 171 لائحة اتهام في قضايا احتيال ضد هؤلاء السكان
النطاق المالي والشبكات المنظمة: هذه عمليات احتيال بمبالغ ضخمة تصل إلى ملايين </a:t>
            </a:r>
            <a:r>
              <a:rPr lang="ar-JO" b="1" dirty="0" err="1"/>
              <a:t>الشوقل</a:t>
            </a:r>
            <a:r>
              <a:rPr lang="ar-JO" b="1" dirty="0"/>
              <a:t>، مثل حالة قام فيها فريق مكون من 11 مشتبه به بالاحتيال على  كبار السن مقابل حوالي مليون شيكل، أو امرأة تبلغ من العمر 92 عاما تعرضت للاحتيال  بعشرات الآلاف من </a:t>
            </a:r>
            <a:r>
              <a:rPr lang="ar-JO" b="1" dirty="0" err="1"/>
              <a:t>الشقل</a:t>
            </a:r>
            <a:endParaRPr dirty="0"/>
          </a:p>
        </p:txBody>
      </p:sp>
      <p:sp>
        <p:nvSpPr>
          <p:cNvPr id="686" name="Google Shape;686;p43:notes">
            <a:extLst>
              <a:ext uri="{FF2B5EF4-FFF2-40B4-BE49-F238E27FC236}">
                <a16:creationId xmlns:a16="http://schemas.microsoft.com/office/drawing/2014/main" id="{A6089A11-B146-E46D-726E-5B5852A1743C}"/>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87" name="Google Shape;687;p43:notes">
            <a:extLst>
              <a:ext uri="{FF2B5EF4-FFF2-40B4-BE49-F238E27FC236}">
                <a16:creationId xmlns:a16="http://schemas.microsoft.com/office/drawing/2014/main" id="{D711026B-14DA-7B74-EB1A-522B4D55B98B}"/>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3904094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399" name="Google Shape;39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ctr" rtl="1">
              <a:lnSpc>
                <a:spcPct val="104000"/>
              </a:lnSpc>
              <a:spcBef>
                <a:spcPts val="0"/>
              </a:spcBef>
              <a:spcAft>
                <a:spcPts val="0"/>
              </a:spcAft>
              <a:buSzPts val="1400"/>
              <a:buNone/>
            </a:pPr>
            <a:r>
              <a:rPr lang="ar-JO" sz="4599" dirty="0">
                <a:solidFill>
                  <a:srgbClr val="0E1D40"/>
                </a:solidFill>
                <a:latin typeface="Gruppo"/>
                <a:ea typeface="Gruppo"/>
                <a:cs typeface="Gruppo"/>
                <a:sym typeface="Gruppo"/>
              </a:rPr>
              <a:t>هناك عمليات احتيال كامنة وراء عروض جذابة. على سبيل المثال:
 عرض سعر رخيص للغاية، 
ميزة جذابة جدا لفترة محدودة.
كما أن عمليات الاحتيال تختبئ خلف وعود مريحة. على سبيل المثال: التواصل الاجتماعي، الانتماء، المراكز، التقدير، المكانة.</a:t>
            </a:r>
            <a:endParaRPr dirty="0"/>
          </a:p>
        </p:txBody>
      </p:sp>
      <p:sp>
        <p:nvSpPr>
          <p:cNvPr id="400" name="Google Shape;40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f585558d0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07" name="Google Shape;407;g3f585558d0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برامج الفدية هي برمجيات خبيثة شائعة جدا تهدف إلى ابتزاز الضحايا عبر الإنترنت  
غالبا ما تعمل عملية الاحتيال على الخطوات التالية:
اختراق النظام: يصيب البرنامج جهازا محمولا أو حاسوب شخصي أو شبكة حاسوبية كاملة  
التشفير والقفل: تقوم البرمجيات الخبيثة بقفل الوصول إلى النظام أو تشفر جميع المعلومات والملفات المهمة المخزنة فيه. يتم تنفيذ هذه العملية أحيانا باستخدام مفاتيح التشفير والاتصال بخوادم التحكم عن بعد الخاصة بالمهاجمين
ابتزاز أموال الفدية: يطالب المهاجمون الضحية بدفع مبلغ مالي (عادة بعملات افتراضية يصعب تتبعها)، وفي المقابل يعدون بإزالة القيد وإطلاق الملفات</a:t>
            </a:r>
            <a:endParaRPr dirty="0"/>
          </a:p>
        </p:txBody>
      </p:sp>
      <p:sp>
        <p:nvSpPr>
          <p:cNvPr id="408" name="Google Shape;408;g3f585558d0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iw-IL"/>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283" name="Google Shape;28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4" name="Google Shape;28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JO" dirty="0"/>
              <a:t>الآن بعد أن تعلمنا جميع أنواع الاحتيالات، دعونا نتعلم قليلا عن كيفية التعرف على الاحتيالات عبر الإنترنت.</a:t>
            </a:r>
            <a:endParaRPr dirty="0"/>
          </a:p>
        </p:txBody>
      </p:sp>
      <p:sp>
        <p:nvSpPr>
          <p:cNvPr id="434" name="Google Shape;43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a:extLst>
            <a:ext uri="{FF2B5EF4-FFF2-40B4-BE49-F238E27FC236}">
              <a16:creationId xmlns:a16="http://schemas.microsoft.com/office/drawing/2014/main" id="{AFDEB068-FA69-7AC9-3BAF-B96FAE4EECEC}"/>
            </a:ext>
          </a:extLst>
        </p:cNvPr>
        <p:cNvGrpSpPr/>
        <p:nvPr/>
      </p:nvGrpSpPr>
      <p:grpSpPr>
        <a:xfrm>
          <a:off x="0" y="0"/>
          <a:ext cx="0" cy="0"/>
          <a:chOff x="0" y="0"/>
          <a:chExt cx="0" cy="0"/>
        </a:xfrm>
      </p:grpSpPr>
      <p:sp>
        <p:nvSpPr>
          <p:cNvPr id="432" name="Google Shape;432;p26:notes">
            <a:extLst>
              <a:ext uri="{FF2B5EF4-FFF2-40B4-BE49-F238E27FC236}">
                <a16:creationId xmlns:a16="http://schemas.microsoft.com/office/drawing/2014/main" id="{7E63B1DB-858B-CB7D-0105-B588865C151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a:extLst>
              <a:ext uri="{FF2B5EF4-FFF2-40B4-BE49-F238E27FC236}">
                <a16:creationId xmlns:a16="http://schemas.microsoft.com/office/drawing/2014/main" id="{B104C405-EAA8-4AE2-4C7D-6F50D3A45D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JO" dirty="0"/>
              <a:t>الآن بعد أن تعلمنا جميع أنواع الاحتيال، دعونا نتعلم قليلا عن كيفية التعرف على الاحتيالات عبر الإنترنت.</a:t>
            </a:r>
            <a:endParaRPr dirty="0"/>
          </a:p>
        </p:txBody>
      </p:sp>
      <p:sp>
        <p:nvSpPr>
          <p:cNvPr id="434" name="Google Shape;434;p26:notes">
            <a:extLst>
              <a:ext uri="{FF2B5EF4-FFF2-40B4-BE49-F238E27FC236}">
                <a16:creationId xmlns:a16="http://schemas.microsoft.com/office/drawing/2014/main" id="{D704039B-4184-0B8E-1828-0D1F336CC75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29</a:t>
            </a:fld>
            <a:endParaRPr/>
          </a:p>
        </p:txBody>
      </p:sp>
    </p:spTree>
    <p:extLst>
      <p:ext uri="{BB962C8B-B14F-4D97-AF65-F5344CB8AC3E}">
        <p14:creationId xmlns:p14="http://schemas.microsoft.com/office/powerpoint/2010/main" val="4245635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a:extLst>
            <a:ext uri="{FF2B5EF4-FFF2-40B4-BE49-F238E27FC236}">
              <a16:creationId xmlns:a16="http://schemas.microsoft.com/office/drawing/2014/main" id="{2A0DF6E0-F425-BE13-4A5C-279A300FFA47}"/>
            </a:ext>
          </a:extLst>
        </p:cNvPr>
        <p:cNvGrpSpPr/>
        <p:nvPr/>
      </p:nvGrpSpPr>
      <p:grpSpPr>
        <a:xfrm>
          <a:off x="0" y="0"/>
          <a:ext cx="0" cy="0"/>
          <a:chOff x="0" y="0"/>
          <a:chExt cx="0" cy="0"/>
        </a:xfrm>
      </p:grpSpPr>
      <p:sp>
        <p:nvSpPr>
          <p:cNvPr id="432" name="Google Shape;432;p26:notes">
            <a:extLst>
              <a:ext uri="{FF2B5EF4-FFF2-40B4-BE49-F238E27FC236}">
                <a16:creationId xmlns:a16="http://schemas.microsoft.com/office/drawing/2014/main" id="{6D457E1E-36F6-3E9C-A5C0-A007CE5C7B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a:extLst>
              <a:ext uri="{FF2B5EF4-FFF2-40B4-BE49-F238E27FC236}">
                <a16:creationId xmlns:a16="http://schemas.microsoft.com/office/drawing/2014/main" id="{32B24C0A-A1BF-2381-F058-3B8974B9E44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JO" dirty="0"/>
              <a:t>الآن بعد أن تعلمنا جميع أنواع الاحتيالات، دعونا نتعلم قليلا عن كيفية التعرف على الاحتيالات عبر الإنترنت.</a:t>
            </a:r>
            <a:endParaRPr dirty="0"/>
          </a:p>
        </p:txBody>
      </p:sp>
      <p:sp>
        <p:nvSpPr>
          <p:cNvPr id="434" name="Google Shape;434;p26:notes">
            <a:extLst>
              <a:ext uri="{FF2B5EF4-FFF2-40B4-BE49-F238E27FC236}">
                <a16:creationId xmlns:a16="http://schemas.microsoft.com/office/drawing/2014/main" id="{31224F0F-6A67-6277-4AE9-BF2FEC94FE4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30</a:t>
            </a:fld>
            <a:endParaRPr/>
          </a:p>
        </p:txBody>
      </p:sp>
    </p:spTree>
    <p:extLst>
      <p:ext uri="{BB962C8B-B14F-4D97-AF65-F5344CB8AC3E}">
        <p14:creationId xmlns:p14="http://schemas.microsoft.com/office/powerpoint/2010/main" val="2935261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a:extLst>
            <a:ext uri="{FF2B5EF4-FFF2-40B4-BE49-F238E27FC236}">
              <a16:creationId xmlns:a16="http://schemas.microsoft.com/office/drawing/2014/main" id="{1FCCB219-973C-C916-3858-3FDDFA9D5F46}"/>
            </a:ext>
          </a:extLst>
        </p:cNvPr>
        <p:cNvGrpSpPr/>
        <p:nvPr/>
      </p:nvGrpSpPr>
      <p:grpSpPr>
        <a:xfrm>
          <a:off x="0" y="0"/>
          <a:ext cx="0" cy="0"/>
          <a:chOff x="0" y="0"/>
          <a:chExt cx="0" cy="0"/>
        </a:xfrm>
      </p:grpSpPr>
      <p:sp>
        <p:nvSpPr>
          <p:cNvPr id="432" name="Google Shape;432;p26:notes">
            <a:extLst>
              <a:ext uri="{FF2B5EF4-FFF2-40B4-BE49-F238E27FC236}">
                <a16:creationId xmlns:a16="http://schemas.microsoft.com/office/drawing/2014/main" id="{0FC6B7BE-762E-D26F-01DC-17C37507D0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433" name="Google Shape;433;p26:notes">
            <a:extLst>
              <a:ext uri="{FF2B5EF4-FFF2-40B4-BE49-F238E27FC236}">
                <a16:creationId xmlns:a16="http://schemas.microsoft.com/office/drawing/2014/main" id="{A12BA61A-6DF0-E2DB-67EB-9CED3D9A782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ar-JO" dirty="0"/>
              <a:t>الآن بعد أن تعلمنا جميع أنواع الاحتيال، دعونا نتعلم قليلا عن كيفية التعرف على الاحتيالات عبر الإنترنت.</a:t>
            </a:r>
            <a:endParaRPr dirty="0"/>
          </a:p>
        </p:txBody>
      </p:sp>
      <p:sp>
        <p:nvSpPr>
          <p:cNvPr id="434" name="Google Shape;434;p26:notes">
            <a:extLst>
              <a:ext uri="{FF2B5EF4-FFF2-40B4-BE49-F238E27FC236}">
                <a16:creationId xmlns:a16="http://schemas.microsoft.com/office/drawing/2014/main" id="{32A5AF27-B1B5-0134-78DA-B70B7D780E8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31</a:t>
            </a:fld>
            <a:endParaRPr/>
          </a:p>
        </p:txBody>
      </p:sp>
    </p:spTree>
    <p:extLst>
      <p:ext uri="{BB962C8B-B14F-4D97-AF65-F5344CB8AC3E}">
        <p14:creationId xmlns:p14="http://schemas.microsoft.com/office/powerpoint/2010/main" val="111266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293" name="Google Shape;29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lnSpc>
                <a:spcPct val="145987"/>
              </a:lnSpc>
              <a:spcBef>
                <a:spcPts val="0"/>
              </a:spcBef>
              <a:spcAft>
                <a:spcPts val="0"/>
              </a:spcAft>
              <a:buSzPts val="1400"/>
              <a:buNone/>
            </a:pPr>
            <a:r>
              <a:rPr lang="ar-JO" sz="2131" dirty="0">
                <a:solidFill>
                  <a:srgbClr val="E22323"/>
                </a:solidFill>
                <a:latin typeface="Arial"/>
                <a:ea typeface="Arial"/>
                <a:cs typeface="Arial"/>
                <a:sym typeface="Arial"/>
              </a:rPr>
              <a:t>الشباب دون سن 35 يميلون إلى تقديم المعلومات الشخصية والمالية بسهولة أكبر عبر الإنترنت! صحيح أم خاطئ</a:t>
            </a:r>
            <a:endParaRPr lang="he-IL" sz="2131" dirty="0">
              <a:solidFill>
                <a:srgbClr val="E22323"/>
              </a:solidFill>
              <a:latin typeface="Arial"/>
              <a:ea typeface="Arial"/>
              <a:cs typeface="Arial"/>
              <a:sym typeface="Arial"/>
            </a:endParaRPr>
          </a:p>
          <a:p>
            <a:pPr marL="0" lvl="0" indent="0" algn="r" rtl="1">
              <a:lnSpc>
                <a:spcPct val="145987"/>
              </a:lnSpc>
              <a:spcBef>
                <a:spcPts val="0"/>
              </a:spcBef>
              <a:spcAft>
                <a:spcPts val="0"/>
              </a:spcAft>
              <a:buSzPts val="1400"/>
              <a:buNone/>
            </a:pPr>
            <a:endParaRPr lang="he-IL" sz="2131" dirty="0">
              <a:solidFill>
                <a:srgbClr val="E22323"/>
              </a:solidFill>
              <a:latin typeface="Arial"/>
              <a:ea typeface="Arial"/>
              <a:cs typeface="Arial"/>
              <a:sym typeface="Arial"/>
            </a:endParaRPr>
          </a:p>
          <a:p>
            <a:pPr marL="0" lvl="0" indent="0" algn="r" rtl="1">
              <a:lnSpc>
                <a:spcPct val="145987"/>
              </a:lnSpc>
              <a:spcBef>
                <a:spcPts val="0"/>
              </a:spcBef>
              <a:spcAft>
                <a:spcPts val="0"/>
              </a:spcAft>
              <a:buSzPts val="1400"/>
              <a:buNone/>
            </a:pPr>
            <a:r>
              <a:rPr lang="ar-JO" sz="2131" dirty="0">
                <a:solidFill>
                  <a:srgbClr val="E22323"/>
                </a:solidFill>
                <a:latin typeface="Arial"/>
                <a:ea typeface="Arial"/>
                <a:cs typeface="Arial"/>
                <a:sym typeface="Arial"/>
              </a:rPr>
              <a:t>يتواجد أبناء الشبيبة كثيرا على الإنترنت وفي كل مكان 
لماذا تعتقد أن الشباب تحت سن 35  يميلون إلى الكشف عن  المعلومات بسهولة؟</a:t>
            </a:r>
            <a:endParaRPr lang="he-IL" sz="2131" dirty="0">
              <a:solidFill>
                <a:srgbClr val="E22323"/>
              </a:solidFill>
              <a:latin typeface="Arial"/>
              <a:ea typeface="Arial"/>
              <a:cs typeface="Arial"/>
              <a:sym typeface="Arial"/>
            </a:endParaRPr>
          </a:p>
          <a:p>
            <a:pPr marL="0" lvl="0" indent="0" algn="r" rtl="1">
              <a:lnSpc>
                <a:spcPct val="145987"/>
              </a:lnSpc>
              <a:spcBef>
                <a:spcPts val="0"/>
              </a:spcBef>
              <a:spcAft>
                <a:spcPts val="0"/>
              </a:spcAft>
              <a:buSzPts val="1400"/>
              <a:buNone/>
            </a:pPr>
            <a:r>
              <a:rPr lang="ar-JO" sz="2131" dirty="0">
                <a:solidFill>
                  <a:srgbClr val="E22323"/>
                </a:solidFill>
                <a:latin typeface="Arial"/>
                <a:ea typeface="Arial"/>
                <a:cs typeface="Arial"/>
                <a:sym typeface="Arial"/>
              </a:rPr>
              <a:t>اعرض للطلاب الشريحة والأسباب وأطلب منهم التصويت ما إذا كان صحيحا إلى حد ما بالنسبة لهم. 
</a:t>
            </a:r>
          </a:p>
          <a:p>
            <a:pPr marL="0" lvl="0" indent="0" algn="r" rtl="1">
              <a:lnSpc>
                <a:spcPct val="145987"/>
              </a:lnSpc>
              <a:spcBef>
                <a:spcPts val="0"/>
              </a:spcBef>
              <a:spcAft>
                <a:spcPts val="0"/>
              </a:spcAft>
              <a:buSzPts val="1400"/>
              <a:buNone/>
            </a:pPr>
            <a:r>
              <a:rPr lang="ar-JO" sz="2131" dirty="0">
                <a:solidFill>
                  <a:srgbClr val="E22323"/>
                </a:solidFill>
                <a:latin typeface="Arial"/>
                <a:ea typeface="Arial"/>
                <a:cs typeface="Arial"/>
                <a:sym typeface="Arial"/>
              </a:rPr>
              <a:t>وضعكم يشبه وضع سائر الأصدقاء وأبناء جيلكم، والسؤال هو ما هو البصمة الرقمية التي نتركها أثناء قيامنا </a:t>
            </a:r>
            <a:r>
              <a:rPr lang="ar-JO" sz="2131" dirty="0" err="1">
                <a:solidFill>
                  <a:srgbClr val="E22323"/>
                </a:solidFill>
                <a:latin typeface="Arial"/>
                <a:ea typeface="Arial"/>
                <a:cs typeface="Arial"/>
                <a:sym typeface="Arial"/>
              </a:rPr>
              <a:t>بالابحار</a:t>
            </a:r>
            <a:r>
              <a:rPr lang="ar-JO" sz="2131" dirty="0">
                <a:solidFill>
                  <a:srgbClr val="E22323"/>
                </a:solidFill>
                <a:latin typeface="Arial"/>
                <a:ea typeface="Arial"/>
                <a:cs typeface="Arial"/>
                <a:sym typeface="Arial"/>
              </a:rPr>
              <a:t> عبر الانترنت </a:t>
            </a:r>
            <a:endParaRPr sz="2131" dirty="0">
              <a:solidFill>
                <a:srgbClr val="E22323"/>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94" name="Google Shape;29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iw-IL"/>
              <a:t>32</a:t>
            </a:fld>
            <a:endParaRPr/>
          </a:p>
        </p:txBody>
      </p:sp>
    </p:spTree>
    <p:extLst>
      <p:ext uri="{BB962C8B-B14F-4D97-AF65-F5344CB8AC3E}">
        <p14:creationId xmlns:p14="http://schemas.microsoft.com/office/powerpoint/2010/main" val="898258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e-IL"/>
          </a:p>
        </p:txBody>
      </p:sp>
      <p:sp>
        <p:nvSpPr>
          <p:cNvPr id="3" name="Notes Placeholder 2"/>
          <p:cNvSpPr>
            <a:spLocks noGrp="1"/>
          </p:cNvSpPr>
          <p:nvPr>
            <p:ph type="body" idx="1"/>
          </p:nvPr>
        </p:nvSpPr>
        <p:spPr/>
        <p:txBody>
          <a:bodyPr/>
          <a:lstStyle/>
          <a:p>
            <a:pPr algn="r" rtl="1"/>
            <a:r>
              <a:rPr lang="ar-JO" dirty="0"/>
              <a:t>كلمة المرور الجيدة:
 القاعدة 1: استخدم كلمة مرور طويلة تحتوي على حوالي 12 حرفا تتكون من الحروف الكبيرة والصغيرة، وأرقام، ورموز خاصة
القاعدة 2: تجنب استخدام كلمات مرور شائعة، مثل: تاريخ الميلاد، أرقام التسلسل، عنوان البريد الإلكتروني
القاعدة 3: ابحث عن طريقة إبداعية لتذكر كلمة المرور، على سبيل المثال: كلمة من أغنية مفضلة
القاعدة 4: استخدم برنامج "إدارة كلمات المرور الآمن"، وحدد كلمة مرور قوية. وتغيير كلمة المرور بانتظام. وقم بإعداد المصادقة الثنائية لبرنامج إدارة كلمات المرور الخاص بك.
تجنب الإفراط في المشاركة: لتقليل البصمة الرقمية 
إعداد الخصوصية – والتحقق من خطوتين 
لا توافق على طلب الصداقة في الشبكات الاجتماعية إذا لم يكن هناك أصدقاء مشتركين – تحقق أولا 
عند تحميل تطبيق، لا توافق على أي أذونات، فقط الأذونات الضرورية، وعند استخدام التطبيق فقط</a:t>
            </a:r>
            <a:endParaRPr lang="he-IL" dirty="0"/>
          </a:p>
        </p:txBody>
      </p:sp>
      <p:sp>
        <p:nvSpPr>
          <p:cNvPr id="4" name="Slide Number Placeholder 3"/>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iw-IL" sz="1200" b="0" i="0" u="none" strike="noStrike" cap="none" smtClean="0">
                <a:solidFill>
                  <a:schemeClr val="dk1"/>
                </a:solidFill>
                <a:latin typeface="Arial"/>
                <a:ea typeface="Arial"/>
                <a:cs typeface="Arial"/>
                <a:sym typeface="Arial"/>
              </a:rPr>
              <a:t>33</a:t>
            </a:fld>
            <a:endParaRPr lang="iw-IL"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22380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1" name="Google Shape;56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he-IL" dirty="0"/>
              <a:t>אחרי שלמדנו מה זה טביעת אצבע דיגיטלית ואיך שאנו משאירים מידע עלינו בגלישה באינטרנט ולמדנו גם איך אנשים משתמשים במידע זה כדי לעשות </a:t>
            </a:r>
            <a:r>
              <a:rPr lang="he-IL" dirty="0" err="1"/>
              <a:t>הואות</a:t>
            </a:r>
            <a:r>
              <a:rPr lang="he-IL" dirty="0"/>
              <a:t> ומה הם סוגי </a:t>
            </a:r>
            <a:r>
              <a:rPr lang="he-IL" dirty="0" err="1"/>
              <a:t>הואנות</a:t>
            </a:r>
            <a:r>
              <a:rPr lang="he-IL" dirty="0"/>
              <a:t> יש לעבור עכשיו למה שהכי חשוב וזה הכיס שלנו. </a:t>
            </a:r>
          </a:p>
          <a:p>
            <a:pPr marL="0" lvl="0" indent="0" algn="l" rtl="0">
              <a:lnSpc>
                <a:spcPct val="100000"/>
              </a:lnSpc>
              <a:spcBef>
                <a:spcPts val="0"/>
              </a:spcBef>
              <a:spcAft>
                <a:spcPts val="0"/>
              </a:spcAft>
              <a:buSzPts val="1400"/>
              <a:buNone/>
            </a:pPr>
            <a:r>
              <a:rPr lang="he-IL" dirty="0"/>
              <a:t>לא מעט </a:t>
            </a:r>
            <a:r>
              <a:rPr lang="he-IL" dirty="0" err="1"/>
              <a:t>אנשין</a:t>
            </a:r>
            <a:r>
              <a:rPr lang="he-IL" dirty="0"/>
              <a:t> היום התרגלו לקניה באינטרנט אך זה מעלה את הסיכויים שלנו לעבור הונאה היות שבקניה אנו מספקים מידע רגיש לרבות אמצעי תשלום </a:t>
            </a:r>
          </a:p>
          <a:p>
            <a:pPr marL="0" lvl="0" indent="0" algn="l" rtl="0">
              <a:lnSpc>
                <a:spcPct val="100000"/>
              </a:lnSpc>
              <a:spcBef>
                <a:spcPts val="0"/>
              </a:spcBef>
              <a:spcAft>
                <a:spcPts val="0"/>
              </a:spcAft>
              <a:buSzPts val="1400"/>
              <a:buNone/>
            </a:pPr>
            <a:endParaRPr lang="he-IL" dirty="0"/>
          </a:p>
          <a:p>
            <a:pPr marL="0" lvl="0" indent="0" algn="l" rtl="0">
              <a:lnSpc>
                <a:spcPct val="100000"/>
              </a:lnSpc>
              <a:spcBef>
                <a:spcPts val="0"/>
              </a:spcBef>
              <a:spcAft>
                <a:spcPts val="0"/>
              </a:spcAft>
              <a:buSzPts val="1400"/>
              <a:buNone/>
            </a:pPr>
            <a:r>
              <a:rPr lang="he-IL" dirty="0"/>
              <a:t>קודם בואו נסתובב ונקבע פגישות, נשוחח ונשמע סיפורים מחברינו בכיתה. </a:t>
            </a:r>
          </a:p>
          <a:p>
            <a:pPr marL="0" lvl="0" indent="0" algn="l" rtl="0">
              <a:lnSpc>
                <a:spcPct val="100000"/>
              </a:lnSpc>
              <a:spcBef>
                <a:spcPts val="0"/>
              </a:spcBef>
              <a:spcAft>
                <a:spcPts val="0"/>
              </a:spcAft>
              <a:buSzPts val="1400"/>
              <a:buNone/>
            </a:pPr>
            <a:endParaRPr lang="he-IL" dirty="0"/>
          </a:p>
          <a:p>
            <a:pPr marL="0" lvl="0" indent="0" algn="l" rtl="0">
              <a:lnSpc>
                <a:spcPct val="100000"/>
              </a:lnSpc>
              <a:spcBef>
                <a:spcPts val="0"/>
              </a:spcBef>
              <a:spcAft>
                <a:spcPts val="0"/>
              </a:spcAft>
              <a:buSzPts val="1400"/>
              <a:buNone/>
            </a:pPr>
            <a:r>
              <a:rPr lang="he-IL" dirty="0"/>
              <a:t>ההפעלה : מחלקים שעון פגישות </a:t>
            </a:r>
            <a:r>
              <a:rPr lang="he-IL" dirty="0" err="1"/>
              <a:t>לתלמדים</a:t>
            </a:r>
            <a:r>
              <a:rPr lang="he-IL" dirty="0"/>
              <a:t> : </a:t>
            </a:r>
          </a:p>
          <a:p>
            <a:pPr marL="0" lvl="0" indent="0" algn="l" rtl="0">
              <a:lnSpc>
                <a:spcPct val="100000"/>
              </a:lnSpc>
              <a:spcBef>
                <a:spcPts val="0"/>
              </a:spcBef>
              <a:spcAft>
                <a:spcPts val="0"/>
              </a:spcAft>
              <a:buSzPts val="1400"/>
              <a:buNone/>
            </a:pPr>
            <a:r>
              <a:rPr lang="he-IL" dirty="0"/>
              <a:t>קישור לשעון פגישות </a:t>
            </a:r>
            <a:endParaRPr lang="en-US" dirty="0"/>
          </a:p>
          <a:p>
            <a:pPr marL="0" lvl="0" indent="0" algn="l" rtl="0">
              <a:lnSpc>
                <a:spcPct val="100000"/>
              </a:lnSpc>
              <a:spcBef>
                <a:spcPts val="0"/>
              </a:spcBef>
              <a:spcAft>
                <a:spcPts val="0"/>
              </a:spcAft>
              <a:buSzPts val="1400"/>
              <a:buNone/>
            </a:pPr>
            <a:r>
              <a:rPr lang="en-US" dirty="0"/>
              <a:t>https://drive.google.com/file/d/1imDD-QGD8trDew4Gt0biNUdad7ELmvMR/view?usp=sharing</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he-IL" dirty="0"/>
              <a:t>מבקשת מהתלמידים להסתובב ולקבוע פגישות עם 5 תלמידים בכיתה </a:t>
            </a:r>
          </a:p>
          <a:p>
            <a:pPr marL="0" lvl="0" indent="0" algn="l" rtl="0">
              <a:lnSpc>
                <a:spcPct val="100000"/>
              </a:lnSpc>
              <a:spcBef>
                <a:spcPts val="0"/>
              </a:spcBef>
              <a:spcAft>
                <a:spcPts val="0"/>
              </a:spcAft>
              <a:buSzPts val="1400"/>
              <a:buNone/>
            </a:pPr>
            <a:r>
              <a:rPr lang="he-IL" dirty="0"/>
              <a:t>אני משתמשת בפעמון, מציינת שעה מסוימת. מי שקבע פגישה באותה שעה נפגשים ביחד ונותנים להם סוגיה לדיון ושיחה ביניהם לפי הסדר .</a:t>
            </a:r>
          </a:p>
          <a:p>
            <a:pPr marL="0" lvl="0" indent="0" algn="l" rtl="0">
              <a:lnSpc>
                <a:spcPct val="100000"/>
              </a:lnSpc>
              <a:spcBef>
                <a:spcPts val="0"/>
              </a:spcBef>
              <a:spcAft>
                <a:spcPts val="0"/>
              </a:spcAft>
              <a:buSzPts val="1400"/>
              <a:buNone/>
            </a:pPr>
            <a:r>
              <a:rPr lang="he-IL" dirty="0"/>
              <a:t>השאלות כתובות במצגת </a:t>
            </a:r>
          </a:p>
          <a:p>
            <a:pPr marL="0" lvl="0" indent="0" algn="l" rtl="0">
              <a:lnSpc>
                <a:spcPct val="100000"/>
              </a:lnSpc>
              <a:spcBef>
                <a:spcPts val="0"/>
              </a:spcBef>
              <a:spcAft>
                <a:spcPts val="0"/>
              </a:spcAft>
              <a:buSzPts val="1400"/>
              <a:buNone/>
            </a:pPr>
            <a:endParaRPr lang="en-US" dirty="0"/>
          </a:p>
        </p:txBody>
      </p:sp>
      <p:sp>
        <p:nvSpPr>
          <p:cNvPr id="622" name="Google Shape;62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29" name="Google Shape;62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a:extLst>
            <a:ext uri="{FF2B5EF4-FFF2-40B4-BE49-F238E27FC236}">
              <a16:creationId xmlns:a16="http://schemas.microsoft.com/office/drawing/2014/main" id="{6C4F5850-F399-9DB9-9566-D9FF77B7B493}"/>
            </a:ext>
          </a:extLst>
        </p:cNvPr>
        <p:cNvGrpSpPr/>
        <p:nvPr/>
      </p:nvGrpSpPr>
      <p:grpSpPr>
        <a:xfrm>
          <a:off x="0" y="0"/>
          <a:ext cx="0" cy="0"/>
          <a:chOff x="0" y="0"/>
          <a:chExt cx="0" cy="0"/>
        </a:xfrm>
      </p:grpSpPr>
      <p:sp>
        <p:nvSpPr>
          <p:cNvPr id="651" name="Google Shape;651;p41:notes">
            <a:extLst>
              <a:ext uri="{FF2B5EF4-FFF2-40B4-BE49-F238E27FC236}">
                <a16:creationId xmlns:a16="http://schemas.microsoft.com/office/drawing/2014/main" id="{3AFD9C3A-75E7-AE5B-44D4-C2193342F0D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41:notes">
            <a:extLst>
              <a:ext uri="{FF2B5EF4-FFF2-40B4-BE49-F238E27FC236}">
                <a16:creationId xmlns:a16="http://schemas.microsoft.com/office/drawing/2014/main" id="{2A57DC39-50AF-F4D5-4344-B7282E43459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extLst>
      <p:ext uri="{BB962C8B-B14F-4D97-AF65-F5344CB8AC3E}">
        <p14:creationId xmlns:p14="http://schemas.microsoft.com/office/powerpoint/2010/main" val="32102805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a:extLst>
            <a:ext uri="{FF2B5EF4-FFF2-40B4-BE49-F238E27FC236}">
              <a16:creationId xmlns:a16="http://schemas.microsoft.com/office/drawing/2014/main" id="{E8009535-2FA7-771D-8AB6-DCBEDAB703C6}"/>
            </a:ext>
          </a:extLst>
        </p:cNvPr>
        <p:cNvGrpSpPr/>
        <p:nvPr/>
      </p:nvGrpSpPr>
      <p:grpSpPr>
        <a:xfrm>
          <a:off x="0" y="0"/>
          <a:ext cx="0" cy="0"/>
          <a:chOff x="0" y="0"/>
          <a:chExt cx="0" cy="0"/>
        </a:xfrm>
      </p:grpSpPr>
      <p:sp>
        <p:nvSpPr>
          <p:cNvPr id="651" name="Google Shape;651;p41:notes">
            <a:extLst>
              <a:ext uri="{FF2B5EF4-FFF2-40B4-BE49-F238E27FC236}">
                <a16:creationId xmlns:a16="http://schemas.microsoft.com/office/drawing/2014/main" id="{11A96398-2E76-726D-9583-5A5A20C88B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41:notes">
            <a:extLst>
              <a:ext uri="{FF2B5EF4-FFF2-40B4-BE49-F238E27FC236}">
                <a16:creationId xmlns:a16="http://schemas.microsoft.com/office/drawing/2014/main" id="{4AE52D0F-1597-05C3-6D28-C8DE1319EE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extLst>
      <p:ext uri="{BB962C8B-B14F-4D97-AF65-F5344CB8AC3E}">
        <p14:creationId xmlns:p14="http://schemas.microsoft.com/office/powerpoint/2010/main" val="27576540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BB0E6D6C-F369-0877-74FB-CAEC2D2535CA}"/>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C1E8D1E8-8DC3-0815-0A47-56E2B20D506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C96F358C-A468-546A-A38E-76AF598693EB}"/>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FEFD2CC9-C21C-7EE9-70A2-75CC9431A699}"/>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91A9A6BD-FC1D-0E60-3937-4706F6A5C9DE}"/>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المواقع الآمنة 
1. بجانب الرابط يتم وضع علامة على موقع إلكتروني آمن بقفل مغلق، وينتهي الرابط بحروف</a:t>
            </a:r>
            <a:r>
              <a:rPr lang="en-US" dirty="0"/>
              <a:t>https  </a:t>
            </a:r>
            <a:r>
              <a:rPr lang="ar-JO" dirty="0"/>
              <a:t>وليس </a:t>
            </a:r>
            <a:r>
              <a:rPr lang="en-US" dirty="0"/>
              <a:t>HTTP </a:t>
            </a:r>
            <a:r>
              <a:rPr lang="ar-JO" dirty="0"/>
              <a:t>فقط 
2. ينتهي الموقع الموثوق بلاحقة </a:t>
            </a:r>
            <a:r>
              <a:rPr lang="en-US" dirty="0"/>
              <a:t>com </a:t>
            </a:r>
            <a:r>
              <a:rPr lang="ar-JO" dirty="0"/>
              <a:t>أو </a:t>
            </a:r>
            <a:r>
              <a:rPr lang="en-US" dirty="0" err="1"/>
              <a:t>co.iL</a:t>
            </a:r>
            <a:r>
              <a:rPr lang="en-US" dirty="0"/>
              <a:t>
3. </a:t>
            </a:r>
            <a:r>
              <a:rPr lang="ar-JO" dirty="0"/>
              <a:t>ينصح بالتصفح فقط عبر شبكة واي </a:t>
            </a:r>
            <a:r>
              <a:rPr lang="ar-JO" dirty="0" err="1"/>
              <a:t>فاي</a:t>
            </a:r>
            <a:r>
              <a:rPr lang="ar-JO" dirty="0"/>
              <a:t> خاصة آمنة أو عبر </a:t>
            </a:r>
            <a:r>
              <a:rPr lang="ar-JO" dirty="0" err="1"/>
              <a:t>الواي</a:t>
            </a:r>
            <a:r>
              <a:rPr lang="ar-JO" dirty="0"/>
              <a:t> </a:t>
            </a:r>
            <a:r>
              <a:rPr lang="ar-JO" dirty="0" err="1"/>
              <a:t>فاي</a:t>
            </a:r>
            <a:r>
              <a:rPr lang="ar-JO" dirty="0"/>
              <a:t> العام في أماكن مألوفة (على سبيل المثال)
4. أخطاء إملائية – قد تشير الأخطاء السيئة في الصياغة أو الإملاء إلى أن هذا موقع احتيالي. انتبه للصياغة التي تظهر على الموقع وانتبه للأخطاء والنواقص. 
5.  الآراء الزبائن – ينصح بالتحقق مما إذا كانت هناك مراجعات أو آراء حول الموقع وما إذا كان الموقع لديه صفحة نشطة على الشبكات الاجتماعية. 
6. معلومات للتواصل – ابحث في الموقع عن تفاصيل الاتصال بالشركة في قسم "من نحن" أو "تواصل معنا" والعنوان.
7.  الوصول المباشر إلى الموقع عند البحث عنه في الانترنت وليس فقط عبر الروابط – من الأفضل تصفح المواقع من خلال البحث في جوجل وليس عبر الروابط أو النقرات المباشرة فقط</a:t>
            </a:r>
            <a:endParaRPr dirty="0"/>
          </a:p>
        </p:txBody>
      </p:sp>
      <p:sp>
        <p:nvSpPr>
          <p:cNvPr id="662" name="Google Shape;662;p42:notes">
            <a:extLst>
              <a:ext uri="{FF2B5EF4-FFF2-40B4-BE49-F238E27FC236}">
                <a16:creationId xmlns:a16="http://schemas.microsoft.com/office/drawing/2014/main" id="{3D69E462-D0AE-4F5B-2BA8-92EBFB0EC44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3FC2F302-03B1-9EAE-C10E-102C4E95B306}"/>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35256530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6D4CAC85-E579-5C43-5738-C0543FE22896}"/>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95312B62-4A7D-3EC4-33E4-FEC8736B16A9}"/>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E1BC73FB-A0FB-5ED6-7784-C91C5E1943B5}"/>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AC4139CE-D647-D9E6-A138-1339AD954018}"/>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5D49F7A6-6BE3-C94D-E810-C69E1FD8647A}"/>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المواقع الآمنة 
1. بجانب الرابط يتم وضع علامة على موقع إلكتروني آمن بقفل مغلق، وينتهي الرابط بحروف</a:t>
            </a:r>
            <a:r>
              <a:rPr lang="en-US" dirty="0"/>
              <a:t>https  </a:t>
            </a:r>
            <a:r>
              <a:rPr lang="ar-JO" dirty="0"/>
              <a:t>وليس </a:t>
            </a:r>
            <a:r>
              <a:rPr lang="en-US" dirty="0"/>
              <a:t>HTTP </a:t>
            </a:r>
            <a:r>
              <a:rPr lang="ar-JO" dirty="0"/>
              <a:t>فقط 
2. ينتهي الموقع الموثوق بلاحقة </a:t>
            </a:r>
            <a:r>
              <a:rPr lang="en-US" dirty="0"/>
              <a:t>com </a:t>
            </a:r>
            <a:r>
              <a:rPr lang="ar-JO" dirty="0"/>
              <a:t>أو </a:t>
            </a:r>
            <a:r>
              <a:rPr lang="en-US" dirty="0" err="1"/>
              <a:t>co.iL</a:t>
            </a:r>
            <a:r>
              <a:rPr lang="en-US" dirty="0"/>
              <a:t>
3. </a:t>
            </a:r>
            <a:r>
              <a:rPr lang="ar-JO" dirty="0"/>
              <a:t>ينصح بالتصفح فقط عبر شبكة واي </a:t>
            </a:r>
            <a:r>
              <a:rPr lang="ar-JO" dirty="0" err="1"/>
              <a:t>فاي</a:t>
            </a:r>
            <a:r>
              <a:rPr lang="ar-JO" dirty="0"/>
              <a:t> خاصة آمنة أو عبر </a:t>
            </a:r>
            <a:r>
              <a:rPr lang="ar-JO" dirty="0" err="1"/>
              <a:t>الواي</a:t>
            </a:r>
            <a:r>
              <a:rPr lang="ar-JO" dirty="0"/>
              <a:t> </a:t>
            </a:r>
            <a:r>
              <a:rPr lang="ar-JO" dirty="0" err="1"/>
              <a:t>فاي</a:t>
            </a:r>
            <a:r>
              <a:rPr lang="ar-JO" dirty="0"/>
              <a:t> العام في أماكن مألوفة (على سبيل المثال)
4. أخطاء إملائية – قد تشير الأخطاء السيئة في الصياغة أو الإملاء إلى أن هذا موقع احتيالي. انتبه للصياغة التي تظهر على الموقع وانتبه للأخطاء والنواقص. 
5.  الآراء الزبائن – ينصح بالتحقق مما إذا كانت هناك مراجعات أو آراء حول الموقع وما إذا كان الموقع لديه صفحة نشطة على الشبكات الاجتماعية. 
6. معلومات للتواصل – ابحث في الموقع عن تفاصيل الاتصال بالشركة في قسم "من نحن" أو "تواصل معنا" والعنوان.
7.  الوصول المباشر إلى الموقع عند البحث عنه في الانترنت وليس فقط عبر الروابط – من الأفضل تصفح المواقع من خلال البحث في جوجل وليس عبر الروابط أو النقرات المباشرة فقط</a:t>
            </a:r>
          </a:p>
        </p:txBody>
      </p:sp>
      <p:sp>
        <p:nvSpPr>
          <p:cNvPr id="662" name="Google Shape;662;p42:notes">
            <a:extLst>
              <a:ext uri="{FF2B5EF4-FFF2-40B4-BE49-F238E27FC236}">
                <a16:creationId xmlns:a16="http://schemas.microsoft.com/office/drawing/2014/main" id="{D70349EC-66C5-76B8-91CB-CCBE8E400D0E}"/>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735CA18A-A50F-7421-6030-C7DDBCF17901}"/>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29536284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84C3B723-8CA5-1F12-3243-D10B2691AE0C}"/>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D8D290E5-AD59-1157-6D16-88BD6CFBD203}"/>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2AB100F1-DA4E-FA85-C0DD-2E8FB5E07652}"/>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9E67C239-8F18-4BBF-2BE1-6B37480E2824}"/>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47D2BE70-7350-B17E-0ED1-BD2974FA81D3}"/>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المواقع الآمنة 
1. بجانب الرابط يتم وضع علامة على موقع إلكتروني آمن بقفل مغلق، وينتهي الرابط بحروف</a:t>
            </a:r>
            <a:r>
              <a:rPr lang="en-US" dirty="0"/>
              <a:t>https  </a:t>
            </a:r>
            <a:r>
              <a:rPr lang="ar-JO" dirty="0"/>
              <a:t>وليس </a:t>
            </a:r>
            <a:r>
              <a:rPr lang="en-US" dirty="0"/>
              <a:t>HTTP </a:t>
            </a:r>
            <a:r>
              <a:rPr lang="ar-JO" dirty="0"/>
              <a:t>فقط 
2. ينتهي الموقع الموثوق بلاحقة </a:t>
            </a:r>
            <a:r>
              <a:rPr lang="en-US" dirty="0"/>
              <a:t>com </a:t>
            </a:r>
            <a:r>
              <a:rPr lang="ar-JO" dirty="0"/>
              <a:t>أو </a:t>
            </a:r>
            <a:r>
              <a:rPr lang="en-US" dirty="0" err="1"/>
              <a:t>co.iL</a:t>
            </a:r>
            <a:r>
              <a:rPr lang="en-US" dirty="0"/>
              <a:t>
3. </a:t>
            </a:r>
            <a:r>
              <a:rPr lang="ar-JO" dirty="0"/>
              <a:t>ينصح بالتصفح فقط عبر شبكة واي </a:t>
            </a:r>
            <a:r>
              <a:rPr lang="ar-JO" dirty="0" err="1"/>
              <a:t>فاي</a:t>
            </a:r>
            <a:r>
              <a:rPr lang="ar-JO" dirty="0"/>
              <a:t> خاصة آمنة أو عبر </a:t>
            </a:r>
            <a:r>
              <a:rPr lang="ar-JO" dirty="0" err="1"/>
              <a:t>الواي</a:t>
            </a:r>
            <a:r>
              <a:rPr lang="ar-JO" dirty="0"/>
              <a:t> </a:t>
            </a:r>
            <a:r>
              <a:rPr lang="ar-JO" dirty="0" err="1"/>
              <a:t>فاي</a:t>
            </a:r>
            <a:r>
              <a:rPr lang="ar-JO" dirty="0"/>
              <a:t> العام في أماكن مألوفة (على سبيل المثال)
4. أخطاء إملائية – قد تشير الأخطاء السيئة في الصياغة أو الإملاء إلى أن هذا موقع احتيالي. انتبه للصياغة التي تظهر على الموقع وانتبه للأخطاء والنواقص. 
5.  الآراء الزبائن – ينصح بالتحقق مما إذا كانت هناك مراجعات أو آراء حول الموقع وما إذا كان الموقع لديه صفحة نشطة على الشبكات الاجتماعية. 
6. معلومات للتواصل – ابحث في الموقع عن تفاصيل الاتصال بالشركة في قسم "من نحن" أو "تواصل معنا" والعنوان.
7.  الوصول المباشر إلى الموقع عند البحث عنه في الانترنت وليس فقط عبر الروابط – من الأفضل تصفح المواقع من خلال البحث في جوجل وليس عبر الروابط أو النقرات المباشرة فقط</a:t>
            </a:r>
          </a:p>
        </p:txBody>
      </p:sp>
      <p:sp>
        <p:nvSpPr>
          <p:cNvPr id="662" name="Google Shape;662;p42:notes">
            <a:extLst>
              <a:ext uri="{FF2B5EF4-FFF2-40B4-BE49-F238E27FC236}">
                <a16:creationId xmlns:a16="http://schemas.microsoft.com/office/drawing/2014/main" id="{151188E4-926A-A2F9-A08E-4141A0E6F90F}"/>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25B95D65-C4F6-5F3B-219B-E42187AFA7AA}"/>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9077189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64732EFE-17FC-39A6-C779-F1B8E9123EAA}"/>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F4F87922-AA13-3269-E47C-86EE1FC98D6F}"/>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4323443D-07D9-E210-D646-002493713CBD}"/>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2C8E9193-3AA2-F774-A9D9-FF40A78DF635}"/>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AC76720D-AAA9-B4D1-D972-4988D25C22D7}"/>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المواقع الآمنة 
1. بجانب الرابط يتم وضع علامة على موقع إلكتروني آمن بقفل مغلق، وينتهي الرابط بحروف</a:t>
            </a:r>
            <a:r>
              <a:rPr lang="en-US" dirty="0"/>
              <a:t>https  </a:t>
            </a:r>
            <a:r>
              <a:rPr lang="ar-JO" dirty="0"/>
              <a:t>وليس </a:t>
            </a:r>
            <a:r>
              <a:rPr lang="en-US" dirty="0"/>
              <a:t>HTTP </a:t>
            </a:r>
            <a:r>
              <a:rPr lang="ar-JO" dirty="0"/>
              <a:t>فقط 
2. ينتهي الموقع الموثوق بلاحقة </a:t>
            </a:r>
            <a:r>
              <a:rPr lang="en-US" dirty="0"/>
              <a:t>com </a:t>
            </a:r>
            <a:r>
              <a:rPr lang="ar-JO" dirty="0"/>
              <a:t>أو </a:t>
            </a:r>
            <a:r>
              <a:rPr lang="en-US" dirty="0" err="1"/>
              <a:t>co.iL</a:t>
            </a:r>
            <a:r>
              <a:rPr lang="en-US" dirty="0"/>
              <a:t>
3. </a:t>
            </a:r>
            <a:r>
              <a:rPr lang="ar-JO" dirty="0"/>
              <a:t>ينصح بالتصفح فقط عبر شبكة واي </a:t>
            </a:r>
            <a:r>
              <a:rPr lang="ar-JO" dirty="0" err="1"/>
              <a:t>فاي</a:t>
            </a:r>
            <a:r>
              <a:rPr lang="ar-JO" dirty="0"/>
              <a:t> خاصة آمنة أو عبر </a:t>
            </a:r>
            <a:r>
              <a:rPr lang="ar-JO" dirty="0" err="1"/>
              <a:t>الواي</a:t>
            </a:r>
            <a:r>
              <a:rPr lang="ar-JO" dirty="0"/>
              <a:t> </a:t>
            </a:r>
            <a:r>
              <a:rPr lang="ar-JO" dirty="0" err="1"/>
              <a:t>فاي</a:t>
            </a:r>
            <a:r>
              <a:rPr lang="ar-JO" dirty="0"/>
              <a:t> العام في أماكن مألوفة (على سبيل المثال)
4. أخطاء إملائية – قد تشير الأخطاء السيئة في الصياغة أو الإملاء إلى أن هذا موقع احتيالي. انتبه للصياغة التي تظهر على الموقع وانتبه للأخطاء والنواقص. 
5.  الآراء الزبائن – ينصح بالتحقق مما إذا كانت هناك مراجعات أو آراء حول الموقع وما إذا كان الموقع لديه صفحة نشطة على الشبكات الاجتماعية. 
6. معلومات للتواصل – ابحث في الموقع عن تفاصيل الاتصال بالشركة في قسم "من نحن" أو "تواصل معنا" والعنوان.
7.  الوصول المباشر إلى الموقع عند البحث عنه في الانترنت وليس فقط عبر الروابط – من الأفضل تصفح المواقع من خلال البحث في جوجل وليس عبر الروابط أو النقرات المباشرة فقط</a:t>
            </a:r>
          </a:p>
        </p:txBody>
      </p:sp>
      <p:sp>
        <p:nvSpPr>
          <p:cNvPr id="662" name="Google Shape;662;p42:notes">
            <a:extLst>
              <a:ext uri="{FF2B5EF4-FFF2-40B4-BE49-F238E27FC236}">
                <a16:creationId xmlns:a16="http://schemas.microsoft.com/office/drawing/2014/main" id="{58761301-767A-04EF-AC2F-B35793D1D5B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E20EF084-8936-B786-53D5-408B4A732F04}"/>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906676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F6B57398-DDF1-E9BE-6CE7-1D252716E25F}"/>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FA4D33D9-A679-1C91-75A8-F23BF76154AA}"/>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2B65F180-DC3A-4009-3B32-C31E258360A3}"/>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38087704-86BD-E3FF-CF12-754D12A23B53}"/>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82766481-4324-747E-EE93-46786EB093C7}"/>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المواقع الآمنة 
1. بجانب الرابط يتم وضع علامة على موقع إلكتروني آمن بقفل مغلق، وينتهي الرابط بحروف</a:t>
            </a:r>
            <a:r>
              <a:rPr lang="en-US" dirty="0"/>
              <a:t>https  </a:t>
            </a:r>
            <a:r>
              <a:rPr lang="ar-JO" dirty="0"/>
              <a:t>وليس </a:t>
            </a:r>
            <a:r>
              <a:rPr lang="en-US" dirty="0"/>
              <a:t>HTTP </a:t>
            </a:r>
            <a:r>
              <a:rPr lang="ar-JO" dirty="0"/>
              <a:t>فقط 
2. ينتهي الموقع الموثوق بلاحقة </a:t>
            </a:r>
            <a:r>
              <a:rPr lang="en-US" dirty="0"/>
              <a:t>com </a:t>
            </a:r>
            <a:r>
              <a:rPr lang="ar-JO" dirty="0"/>
              <a:t>أو </a:t>
            </a:r>
            <a:r>
              <a:rPr lang="en-US" dirty="0" err="1"/>
              <a:t>co.iL</a:t>
            </a:r>
            <a:r>
              <a:rPr lang="en-US" dirty="0"/>
              <a:t>
3. </a:t>
            </a:r>
            <a:r>
              <a:rPr lang="ar-JO" dirty="0"/>
              <a:t>ينصح بالتصفح فقط عبر شبكة واي </a:t>
            </a:r>
            <a:r>
              <a:rPr lang="ar-JO" dirty="0" err="1"/>
              <a:t>فاي</a:t>
            </a:r>
            <a:r>
              <a:rPr lang="ar-JO" dirty="0"/>
              <a:t> خاصة آمنة أو عبر </a:t>
            </a:r>
            <a:r>
              <a:rPr lang="ar-JO" dirty="0" err="1"/>
              <a:t>الواي</a:t>
            </a:r>
            <a:r>
              <a:rPr lang="ar-JO" dirty="0"/>
              <a:t> </a:t>
            </a:r>
            <a:r>
              <a:rPr lang="ar-JO" dirty="0" err="1"/>
              <a:t>فاي</a:t>
            </a:r>
            <a:r>
              <a:rPr lang="ar-JO" dirty="0"/>
              <a:t> العام في أماكن مألوفة (على سبيل المثال)
4. أخطاء إملائية – قد تشير الأخطاء السيئة في الصياغة أو الإملاء إلى أن هذا موقع احتيالي. انتبه للصياغة التي تظهر على الموقع وانتبه للأخطاء والنواقص. 
5.  الآراء الزبائن – ينصح بالتحقق مما إذا كانت هناك مراجعات أو آراء حول الموقع وما إذا كان الموقع لديه صفحة نشطة على الشبكات الاجتماعية. 
6. معلومات للتواصل – ابحث في الموقع عن تفاصيل الاتصال بالشركة في قسم "من نحن" أو "تواصل معنا" والعنوان.
7.  الوصول المباشر إلى الموقع عند البحث عنه في الانترنت وليس فقط عبر الروابط – من الأفضل تصفح المواقع من خلال البحث في جوجل وليس عبر الروابط أو النقرات المباشرة فقط</a:t>
            </a:r>
          </a:p>
        </p:txBody>
      </p:sp>
      <p:sp>
        <p:nvSpPr>
          <p:cNvPr id="662" name="Google Shape;662;p42:notes">
            <a:extLst>
              <a:ext uri="{FF2B5EF4-FFF2-40B4-BE49-F238E27FC236}">
                <a16:creationId xmlns:a16="http://schemas.microsoft.com/office/drawing/2014/main" id="{492153CC-E084-619D-5F91-3C03622EF997}"/>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8915F6FF-601E-07C7-0EC3-F560492B5190}"/>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11490829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6C77AC3E-7CCF-682E-2885-E48FFE43E83C}"/>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F660575E-2B76-6047-73FD-FB327E91CF74}"/>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EF9417E3-F05C-7C59-E2D1-66F05308170C}"/>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8B7185FD-83E9-154E-C37F-B8DB0A712624}"/>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D422FE47-1236-8CB5-D88A-74DAE0B14A9B}"/>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المواقع الآمنة 
1. بجانب الرابط يتم وضع علامة على موقع إلكتروني آمن بقفل مغلق، وينتهي الرابط بحروف</a:t>
            </a:r>
            <a:r>
              <a:rPr lang="en-US" dirty="0"/>
              <a:t>https  </a:t>
            </a:r>
            <a:r>
              <a:rPr lang="ar-JO" dirty="0"/>
              <a:t>وليس </a:t>
            </a:r>
            <a:r>
              <a:rPr lang="en-US" dirty="0"/>
              <a:t>HTTP </a:t>
            </a:r>
            <a:r>
              <a:rPr lang="ar-JO" dirty="0"/>
              <a:t>فقط 
2. ينتهي الموقع الموثوق بلاحقة </a:t>
            </a:r>
            <a:r>
              <a:rPr lang="en-US" dirty="0"/>
              <a:t>com </a:t>
            </a:r>
            <a:r>
              <a:rPr lang="ar-JO" dirty="0"/>
              <a:t>أو </a:t>
            </a:r>
            <a:r>
              <a:rPr lang="en-US" dirty="0" err="1"/>
              <a:t>co.iL</a:t>
            </a:r>
            <a:r>
              <a:rPr lang="en-US" dirty="0"/>
              <a:t>
3. </a:t>
            </a:r>
            <a:r>
              <a:rPr lang="ar-JO" dirty="0"/>
              <a:t>ينصح بالتصفح فقط عبر شبكة واي </a:t>
            </a:r>
            <a:r>
              <a:rPr lang="ar-JO" dirty="0" err="1"/>
              <a:t>فاي</a:t>
            </a:r>
            <a:r>
              <a:rPr lang="ar-JO" dirty="0"/>
              <a:t> خاصة آمنة أو عبر </a:t>
            </a:r>
            <a:r>
              <a:rPr lang="ar-JO" dirty="0" err="1"/>
              <a:t>الواي</a:t>
            </a:r>
            <a:r>
              <a:rPr lang="ar-JO" dirty="0"/>
              <a:t> </a:t>
            </a:r>
            <a:r>
              <a:rPr lang="ar-JO" dirty="0" err="1"/>
              <a:t>فاي</a:t>
            </a:r>
            <a:r>
              <a:rPr lang="ar-JO" dirty="0"/>
              <a:t> العام في أماكن مألوفة (على سبيل المثال)
4. أخطاء إملائية – قد تشير الأخطاء السيئة في الصياغة أو الإملاء إلى أن هذا موقع احتيالي. انتبه للصياغة التي تظهر على الموقع وانتبه للأخطاء والنواقص. 
5.  الآراء الزبائن – ينصح بالتحقق مما إذا كانت هناك مراجعات أو آراء حول الموقع وما إذا كان الموقع لديه صفحة نشطة على الشبكات الاجتماعية. 
6. معلومات للتواصل – ابحث في الموقع عن تفاصيل الاتصال بالشركة في قسم "من نحن" أو "تواصل معنا" والعنوان.
7.  الوصول المباشر إلى الموقع عند البحث عنه في الانترنت وليس فقط عبر الروابط – من الأفضل تصفح المواقع من خلال البحث في جوجل وليس عبر الروابط أو النقرات المباشرة فقط</a:t>
            </a:r>
          </a:p>
        </p:txBody>
      </p:sp>
      <p:sp>
        <p:nvSpPr>
          <p:cNvPr id="662" name="Google Shape;662;p42:notes">
            <a:extLst>
              <a:ext uri="{FF2B5EF4-FFF2-40B4-BE49-F238E27FC236}">
                <a16:creationId xmlns:a16="http://schemas.microsoft.com/office/drawing/2014/main" id="{E5CC96AD-98D0-E625-17F7-D20658743653}"/>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71B03FDB-B8A4-7274-589A-BC51B7686E3C}"/>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17018300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73A07D41-D691-75DD-E3E2-063BF75E3829}"/>
            </a:ext>
          </a:extLst>
        </p:cNvPr>
        <p:cNvGrpSpPr/>
        <p:nvPr/>
      </p:nvGrpSpPr>
      <p:grpSpPr>
        <a:xfrm>
          <a:off x="0" y="0"/>
          <a:ext cx="0" cy="0"/>
          <a:chOff x="0" y="0"/>
          <a:chExt cx="0" cy="0"/>
        </a:xfrm>
      </p:grpSpPr>
      <p:sp>
        <p:nvSpPr>
          <p:cNvPr id="658" name="Google Shape;658;p42:notes">
            <a:extLst>
              <a:ext uri="{FF2B5EF4-FFF2-40B4-BE49-F238E27FC236}">
                <a16:creationId xmlns:a16="http://schemas.microsoft.com/office/drawing/2014/main" id="{A1BD0F1B-B095-D24E-51C4-3EBFB47F4BB0}"/>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59" name="Google Shape;659;p42:notes">
            <a:extLst>
              <a:ext uri="{FF2B5EF4-FFF2-40B4-BE49-F238E27FC236}">
                <a16:creationId xmlns:a16="http://schemas.microsoft.com/office/drawing/2014/main" id="{B0C5A553-9821-8CAD-97DC-F84151651CE9}"/>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660" name="Google Shape;660;p42:notes">
            <a:extLst>
              <a:ext uri="{FF2B5EF4-FFF2-40B4-BE49-F238E27FC236}">
                <a16:creationId xmlns:a16="http://schemas.microsoft.com/office/drawing/2014/main" id="{DDB9B274-0EEE-7969-4B2E-C6A30A909A9A}"/>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61" name="Google Shape;661;p42:notes">
            <a:extLst>
              <a:ext uri="{FF2B5EF4-FFF2-40B4-BE49-F238E27FC236}">
                <a16:creationId xmlns:a16="http://schemas.microsoft.com/office/drawing/2014/main" id="{C648DC0C-7AF5-A873-3454-3F6576434E5E}"/>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المواقع الآمنة 
1. بجانب الرابط يتم وضع علامة على موقع إلكتروني آمن بقفل مغلق، وينتهي الرابط بحروف</a:t>
            </a:r>
            <a:r>
              <a:rPr lang="en-US" dirty="0"/>
              <a:t>https  </a:t>
            </a:r>
            <a:r>
              <a:rPr lang="ar-JO" dirty="0"/>
              <a:t>وليس </a:t>
            </a:r>
            <a:r>
              <a:rPr lang="en-US" dirty="0"/>
              <a:t>HTTP </a:t>
            </a:r>
            <a:r>
              <a:rPr lang="ar-JO" dirty="0"/>
              <a:t>فقط 
2. ينتهي الموقع الموثوق بلاحقة </a:t>
            </a:r>
            <a:r>
              <a:rPr lang="en-US" dirty="0"/>
              <a:t>com </a:t>
            </a:r>
            <a:r>
              <a:rPr lang="ar-JO" dirty="0"/>
              <a:t>أو </a:t>
            </a:r>
            <a:r>
              <a:rPr lang="en-US" dirty="0" err="1"/>
              <a:t>co.iL</a:t>
            </a:r>
            <a:r>
              <a:rPr lang="en-US" dirty="0"/>
              <a:t>
3. </a:t>
            </a:r>
            <a:r>
              <a:rPr lang="ar-JO" dirty="0"/>
              <a:t>ينصح بالتصفح فقط عبر شبكة واي </a:t>
            </a:r>
            <a:r>
              <a:rPr lang="ar-JO" dirty="0" err="1"/>
              <a:t>فاي</a:t>
            </a:r>
            <a:r>
              <a:rPr lang="ar-JO" dirty="0"/>
              <a:t> خاصة آمنة أو عبر </a:t>
            </a:r>
            <a:r>
              <a:rPr lang="ar-JO" dirty="0" err="1"/>
              <a:t>الواي</a:t>
            </a:r>
            <a:r>
              <a:rPr lang="ar-JO" dirty="0"/>
              <a:t> </a:t>
            </a:r>
            <a:r>
              <a:rPr lang="ar-JO" dirty="0" err="1"/>
              <a:t>فاي</a:t>
            </a:r>
            <a:r>
              <a:rPr lang="ar-JO" dirty="0"/>
              <a:t> العام في أماكن مألوفة (على سبيل المثال)
4. أخطاء إملائية – قد تشير الأخطاء السيئة في الصياغة أو الإملاء إلى أن هذا موقع احتيالي. انتبه للصياغة التي تظهر على الموقع وانتبه للأخطاء والنواقص. 
5.  الآراء الزبائن – ينصح بالتحقق مما إذا كانت هناك مراجعات أو آراء حول الموقع وما إذا كان الموقع لديه صفحة نشطة على الشبكات الاجتماعية. 
6. معلومات للتواصل – ابحث في الموقع عن تفاصيل الاتصال بالشركة في قسم "من نحن" أو "تواصل معنا" والعنوان.
7.  الوصول المباشر إلى الموقع عند البحث عنه في الانترنت وليس فقط عبر الروابط – من الأفضل تصفح المواقع من خلال البحث في جوجل وليس عبر الروابط أو النقرات المباشرة فقط</a:t>
            </a:r>
          </a:p>
        </p:txBody>
      </p:sp>
      <p:sp>
        <p:nvSpPr>
          <p:cNvPr id="662" name="Google Shape;662;p42:notes">
            <a:extLst>
              <a:ext uri="{FF2B5EF4-FFF2-40B4-BE49-F238E27FC236}">
                <a16:creationId xmlns:a16="http://schemas.microsoft.com/office/drawing/2014/main" id="{BBAFFF15-F85C-8509-4565-C4ABBAB0A670}"/>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663" name="Google Shape;663;p42:notes">
            <a:extLst>
              <a:ext uri="{FF2B5EF4-FFF2-40B4-BE49-F238E27FC236}">
                <a16:creationId xmlns:a16="http://schemas.microsoft.com/office/drawing/2014/main" id="{CEE71EF8-87D2-332F-4CFF-82C56534C03D}"/>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extLst>
      <p:ext uri="{BB962C8B-B14F-4D97-AF65-F5344CB8AC3E}">
        <p14:creationId xmlns:p14="http://schemas.microsoft.com/office/powerpoint/2010/main" val="7294353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4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713" name="Google Shape;713;p4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iw-IL" sz="1200">
                <a:solidFill>
                  <a:schemeClr val="dk1"/>
                </a:solidFill>
                <a:latin typeface="Arial"/>
                <a:ea typeface="Arial"/>
                <a:cs typeface="Arial"/>
                <a:sym typeface="Arial"/>
              </a:rPr>
              <a:t>1.7.2013</a:t>
            </a:r>
            <a:endParaRPr/>
          </a:p>
        </p:txBody>
      </p:sp>
      <p:sp>
        <p:nvSpPr>
          <p:cNvPr id="714" name="Google Shape;714;p4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715" name="Google Shape;715;p4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ts val="0"/>
              </a:spcBef>
              <a:spcAft>
                <a:spcPts val="0"/>
              </a:spcAft>
              <a:buSzPts val="1400"/>
              <a:buNone/>
            </a:pPr>
            <a:r>
              <a:rPr lang="ar-JO" dirty="0"/>
              <a:t>التعريف الذكي</a:t>
            </a:r>
            <a:r>
              <a:rPr lang="he-IL" dirty="0"/>
              <a:t> הזדהות חכמה </a:t>
            </a:r>
            <a:r>
              <a:rPr lang="ar-JO" dirty="0"/>
              <a:t> - في أي خدمة يتم فيها إدخال تفاصيل بطاقة الائتمان، أو عند استخدام المحفظة الرقمية، ينصح بالتأكد من تفعيل التعريف الآمن باستخدام رمز شخصي لمرة واحدة قبل إجراء المعاملة. يمكن تفعيل التعريف الآمن من خلال شركات بطاقات الائتمان </a:t>
            </a:r>
            <a:r>
              <a:rPr lang="en-US" dirty="0"/>
              <a:t>Face ID
2. </a:t>
            </a:r>
            <a:r>
              <a:rPr lang="ar-JO" dirty="0"/>
              <a:t>بطاقة ائتمان مسبقة الدفع </a:t>
            </a:r>
            <a:r>
              <a:rPr lang="he-IL" dirty="0"/>
              <a:t>כרטיס נטען</a:t>
            </a:r>
            <a:r>
              <a:rPr lang="ar-JO" dirty="0"/>
              <a:t> – حيث يمكنك خصم مبلغ محدود. يمنع الحساب البنكي من التعرض للاحتيال، وفي حال حدوث تسريب، يحد من نطاق الضرر.  
3. منصات الدفع عبر الإنترنت – البيانات المخزنة في منصات الدفع عبر الإنترنت مشفرة ولا تنقل إلى البائع وقت الدفع. يوصى باستخدام هذه المنصات مثل </a:t>
            </a:r>
            <a:r>
              <a:rPr lang="en-US" dirty="0"/>
              <a:t>PayPal </a:t>
            </a:r>
            <a:r>
              <a:rPr lang="ar-JO" dirty="0"/>
              <a:t>و</a:t>
            </a:r>
            <a:r>
              <a:rPr lang="en-US" dirty="0"/>
              <a:t>Google Pay </a:t>
            </a:r>
            <a:r>
              <a:rPr lang="ar-JO" dirty="0"/>
              <a:t>و</a:t>
            </a:r>
            <a:r>
              <a:rPr lang="en-US" dirty="0"/>
              <a:t>Apple Pay </a:t>
            </a:r>
            <a:r>
              <a:rPr lang="ar-JO" dirty="0"/>
              <a:t>و</a:t>
            </a:r>
            <a:r>
              <a:rPr lang="en-US" dirty="0"/>
              <a:t>Bit </a:t>
            </a:r>
            <a:r>
              <a:rPr lang="ar-JO" dirty="0"/>
              <a:t>وغيرها، باستخدام التحقق من </a:t>
            </a:r>
            <a:r>
              <a:rPr lang="ar-JO" dirty="0" err="1"/>
              <a:t>السيسما</a:t>
            </a:r>
            <a:r>
              <a:rPr lang="ar-JO" dirty="0"/>
              <a:t>، أو بصمة الإصبع، أو التعرف على الوجه</a:t>
            </a:r>
            <a:r>
              <a:rPr lang="en-US" dirty="0"/>
              <a:t>FACE ID</a:t>
            </a:r>
            <a:r>
              <a:rPr lang="ar-JO" dirty="0"/>
              <a:t>، بدلا من كتابة تفاصيل بطاقتك الائتمانية مباشرة على الموقع. 
4. </a:t>
            </a:r>
            <a:r>
              <a:rPr lang="en-US" dirty="0"/>
              <a:t>PCI DSS – </a:t>
            </a:r>
            <a:r>
              <a:rPr lang="ar-JO" dirty="0"/>
              <a:t>معيار وضعته شركات بطاقات الائتمان الكبرى لضمان حماية بيانات بطاقات الائتمان أينما تم تخزينها. في مرحلة الشراء على الموقع، ينصح بالتحقق مما إذا كان علامة </a:t>
            </a:r>
            <a:r>
              <a:rPr lang="en-US" dirty="0"/>
              <a:t>PCI DSS </a:t>
            </a:r>
            <a:r>
              <a:rPr lang="ar-JO" dirty="0"/>
              <a:t>القياسية تظهر لشركات بطاقات الائتمان، والتي عادة ما تظهر على شاشة الشراء في هوامش الصفحة.</a:t>
            </a:r>
            <a:endParaRPr dirty="0"/>
          </a:p>
        </p:txBody>
      </p:sp>
      <p:sp>
        <p:nvSpPr>
          <p:cNvPr id="716" name="Google Shape;716;p4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Arial"/>
              <a:ea typeface="Arial"/>
              <a:cs typeface="Arial"/>
              <a:sym typeface="Arial"/>
            </a:endParaRPr>
          </a:p>
        </p:txBody>
      </p:sp>
      <p:sp>
        <p:nvSpPr>
          <p:cNvPr id="717" name="Google Shape;717;p4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00" name="Google Shape;80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5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4" name="Google Shape;3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5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5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5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5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8"/>
          <p:cNvSpPr>
            <a:spLocks noGrp="1"/>
          </p:cNvSpPr>
          <p:nvPr>
            <p:ph type="pic" idx="2"/>
          </p:nvPr>
        </p:nvSpPr>
        <p:spPr>
          <a:xfrm>
            <a:off x="5183188" y="987425"/>
            <a:ext cx="6172200" cy="4873625"/>
          </a:xfrm>
          <a:prstGeom prst="rect">
            <a:avLst/>
          </a:prstGeom>
          <a:noFill/>
          <a:ln>
            <a:noFill/>
          </a:ln>
        </p:spPr>
        <p:txBody>
          <a:bodyPr/>
          <a:lstStyle/>
          <a:p>
            <a:endParaRPr lang="he-IL"/>
          </a:p>
        </p:txBody>
      </p:sp>
      <p:sp>
        <p:nvSpPr>
          <p:cNvPr id="68" name="Google Shape;68;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email">
            <a:alphaModFix/>
            <a:extLst>
              <a:ext uri="{28A0092B-C50C-407E-A947-70E740481C1C}">
                <a14:useLocalDpi xmlns:a14="http://schemas.microsoft.com/office/drawing/2010/main"/>
              </a:ext>
            </a:extLst>
          </a:blip>
          <a:stretch>
            <a:fillRect/>
          </a:stretch>
        </a:blip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6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66.png"/><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69.png"/><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5.png"/><Relationship Id="rId3" Type="http://schemas.openxmlformats.org/officeDocument/2006/relationships/hyperlink" Target="https://www.kolzchut.org.il/he/%D7%91%D7%99%D7%98%D7%95%D7%9C_%D7%A8%D7%9B%D7%99%D7%A9%D7%94_%D7%A9%D7%A0%D7%A2%D7%A9%D7%AA%D7%94_%D7%91%D7%90%D7%99%D7%A0%D7%98%D7%A8%D7%A0%D7%98_%D7%90%D7%95_%D7%91%D7%98%D7%9C%D7%A4%D7%95%D7%9F_%D7%95%D7%94%D7%97%D7%96%D7%A8%D7%AA_%D7%94%D7%9E%D7%95%D7%A6%D7%A8" TargetMode="External"/><Relationship Id="rId7" Type="http://schemas.openxmlformats.org/officeDocument/2006/relationships/hyperlink" Target="https://www.emun.org/" TargetMode="External"/><Relationship Id="rId12" Type="http://schemas.openxmlformats.org/officeDocument/2006/relationships/hyperlink" Target="https://www.gov.il/he/departments/israel_police" TargetMode="External"/><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81.png"/><Relationship Id="rId11" Type="http://schemas.openxmlformats.org/officeDocument/2006/relationships/image" Target="../media/image84.png"/><Relationship Id="rId5" Type="http://schemas.openxmlformats.org/officeDocument/2006/relationships/hyperlink" Target="https://www.gov.il/he/departments/general/cpfta_cancellation2022" TargetMode="External"/><Relationship Id="rId10" Type="http://schemas.openxmlformats.org/officeDocument/2006/relationships/image" Target="../media/image83.png"/><Relationship Id="rId4" Type="http://schemas.openxmlformats.org/officeDocument/2006/relationships/image" Target="../media/image80.png"/><Relationship Id="rId9" Type="http://schemas.openxmlformats.org/officeDocument/2006/relationships/hyperlink" Target="https://www.gov.il/he/service/cyber-event-report"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idx="4294967295"/>
          </p:nvPr>
        </p:nvSpPr>
        <p:spPr>
          <a:xfrm>
            <a:off x="1658171" y="556591"/>
            <a:ext cx="9372276" cy="7542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40028"/>
              </a:lnSpc>
              <a:buClr>
                <a:srgbClr val="000000"/>
              </a:buClr>
              <a:buSzPts val="3500"/>
              <a:defRPr/>
            </a:pPr>
            <a:r>
              <a:rPr lang="ar-JO" sz="3501" dirty="0">
                <a:solidFill>
                  <a:srgbClr val="000000"/>
                </a:solidFill>
                <a:latin typeface="Arial"/>
                <a:ea typeface="Arial"/>
                <a:cs typeface="Arial"/>
                <a:sym typeface="Arial"/>
              </a:rPr>
              <a:t>أمن المعلومات في شبكة الإنترنت</a:t>
            </a:r>
            <a:endParaRPr kumimoji="0" lang="he-IL" sz="3501"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0" name="Google Shape;90;p1">
            <a:extLst>
              <a:ext uri="{C183D7F6-B498-43B3-948B-1728B52AA6E4}">
                <adec:decorative xmlns:adec="http://schemas.microsoft.com/office/drawing/2017/decorative" val="0"/>
              </a:ext>
            </a:extLst>
          </p:cNvPr>
          <p:cNvSpPr txBox="1"/>
          <p:nvPr/>
        </p:nvSpPr>
        <p:spPr>
          <a:xfrm>
            <a:off x="6096000" y="5901314"/>
            <a:ext cx="5155096" cy="800189"/>
          </a:xfrm>
          <a:prstGeom prst="rect">
            <a:avLst/>
          </a:prstGeom>
          <a:noFill/>
          <a:ln>
            <a:noFill/>
          </a:ln>
        </p:spPr>
        <p:txBody>
          <a:bodyPr spcFirstLastPara="1" wrap="square" lIns="91425" tIns="91425" rIns="91425" bIns="91425" anchor="t" anchorCtr="0">
            <a:spAutoFit/>
          </a:bodyPr>
          <a:lstStyle/>
          <a:p>
            <a:pPr lvl="0" algn="r" rtl="1"/>
            <a:r>
              <a:rPr lang="ar-JO" sz="4000" dirty="0"/>
              <a:t>كتابة: فريال مسّاد</a:t>
            </a:r>
            <a:endParaRPr sz="4000" dirty="0"/>
          </a:p>
        </p:txBody>
      </p:sp>
      <p:pic>
        <p:nvPicPr>
          <p:cNvPr id="5" name="Picture 4">
            <a:extLst>
              <a:ext uri="{FF2B5EF4-FFF2-40B4-BE49-F238E27FC236}">
                <a16:creationId xmlns:a16="http://schemas.microsoft.com/office/drawing/2014/main" id="{F5094314-2792-5215-65AC-EA1B98923A1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0470" y="1510183"/>
            <a:ext cx="6287677" cy="41917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8;p1">
            <a:extLst>
              <a:ext uri="{FF2B5EF4-FFF2-40B4-BE49-F238E27FC236}">
                <a16:creationId xmlns:a16="http://schemas.microsoft.com/office/drawing/2014/main" id="{511C0C6C-FB06-7961-95E7-14621413A33E}"/>
              </a:ext>
            </a:extLst>
          </p:cNvPr>
          <p:cNvSpPr txBox="1">
            <a:spLocks noGrp="1"/>
          </p:cNvSpPr>
          <p:nvPr>
            <p:ph type="title" idx="4294967295"/>
          </p:nvPr>
        </p:nvSpPr>
        <p:spPr>
          <a:xfrm>
            <a:off x="5633692" y="751662"/>
            <a:ext cx="6092700" cy="7542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kumimoji="0" lang="ar-JO" sz="3501" b="1" i="0" u="none" strike="noStrike" kern="0" cap="none" spc="0" normalizeH="0" baseline="0" noProof="0" dirty="0">
                <a:ln>
                  <a:noFill/>
                </a:ln>
                <a:solidFill>
                  <a:srgbClr val="000000"/>
                </a:solidFill>
                <a:effectLst/>
                <a:uLnTx/>
                <a:uFillTx/>
                <a:latin typeface="Arial"/>
                <a:ea typeface="Arial"/>
                <a:cs typeface="Arial"/>
                <a:sym typeface="Arial"/>
              </a:rPr>
              <a:t>سنتعلّم اليوم:</a:t>
            </a:r>
            <a:endParaRPr kumimoji="0" lang="ar-JO" sz="14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 name="Google Shape;88;p1">
            <a:extLst>
              <a:ext uri="{FF2B5EF4-FFF2-40B4-BE49-F238E27FC236}">
                <a16:creationId xmlns:a16="http://schemas.microsoft.com/office/drawing/2014/main" id="{BA5C040B-A51D-13E8-94AF-2FD86C4566CE}"/>
              </a:ext>
            </a:extLst>
          </p:cNvPr>
          <p:cNvSpPr txBox="1"/>
          <p:nvPr/>
        </p:nvSpPr>
        <p:spPr>
          <a:xfrm>
            <a:off x="4048094" y="1769699"/>
            <a:ext cx="7153305" cy="3016980"/>
          </a:xfrm>
          <a:prstGeom prst="rect">
            <a:avLst/>
          </a:prstGeom>
          <a:noFill/>
          <a:ln>
            <a:noFill/>
          </a:ln>
        </p:spPr>
        <p:txBody>
          <a:bodyPr spcFirstLastPara="1" wrap="square" lIns="0" tIns="0" rIns="0" bIns="0" anchor="t" anchorCtr="0">
            <a:spAutoFit/>
          </a:bodyPr>
          <a:lstStyle/>
          <a:p>
            <a:pPr marL="571500" lvl="0" indent="-571500" algn="r" rtl="1">
              <a:lnSpc>
                <a:spcPct val="140028"/>
              </a:lnSpc>
              <a:buSzPts val="3500"/>
              <a:buFont typeface="Wingdings" panose="05000000000000000000" pitchFamily="2" charset="2"/>
              <a:buChar char="Ø"/>
            </a:pPr>
            <a:r>
              <a:rPr lang="ar-JO" sz="3501" dirty="0"/>
              <a:t>البَصْمَة الإلكترونيّة /الرقميّة</a:t>
            </a:r>
          </a:p>
          <a:p>
            <a:pPr marL="571500" lvl="0" indent="-571500" algn="r" rtl="1">
              <a:lnSpc>
                <a:spcPct val="140028"/>
              </a:lnSpc>
              <a:buSzPts val="3500"/>
              <a:buFont typeface="Wingdings" panose="05000000000000000000" pitchFamily="2" charset="2"/>
              <a:buChar char="Ø"/>
            </a:pPr>
            <a:r>
              <a:rPr lang="ar-JO" sz="3501" dirty="0"/>
              <a:t>أنْوَاع الاحتيال والهندسة الاجتماعيّة</a:t>
            </a:r>
          </a:p>
          <a:p>
            <a:pPr marL="571500" lvl="0" indent="-571500" algn="r" rtl="1">
              <a:lnSpc>
                <a:spcPct val="140028"/>
              </a:lnSpc>
              <a:buSzPts val="3500"/>
              <a:buFont typeface="Wingdings" panose="05000000000000000000" pitchFamily="2" charset="2"/>
              <a:buChar char="Ø"/>
            </a:pPr>
            <a:r>
              <a:rPr lang="ar-JO" sz="3501" dirty="0"/>
              <a:t>الحِمَايَة من الاحتيال</a:t>
            </a:r>
          </a:p>
          <a:p>
            <a:pPr marL="571500" lvl="0" indent="-571500" algn="r" rtl="1">
              <a:lnSpc>
                <a:spcPct val="140028"/>
              </a:lnSpc>
              <a:buSzPts val="3500"/>
              <a:buFont typeface="Wingdings" panose="05000000000000000000" pitchFamily="2" charset="2"/>
              <a:buChar char="Ø"/>
            </a:pPr>
            <a:r>
              <a:rPr lang="ar-JO" sz="3501" dirty="0"/>
              <a:t>التَّسَوُّق الآمن عبر الإنترنت</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6FF20E5E-140F-E9AD-DCBF-CC8517800FD8}"/>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661" y="2657492"/>
            <a:ext cx="4048095" cy="4200508"/>
          </a:xfrm>
          <a:prstGeom prst="rect">
            <a:avLst/>
          </a:prstGeom>
        </p:spPr>
      </p:pic>
    </p:spTree>
    <p:extLst>
      <p:ext uri="{BB962C8B-B14F-4D97-AF65-F5344CB8AC3E}">
        <p14:creationId xmlns:p14="http://schemas.microsoft.com/office/powerpoint/2010/main" val="2696162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a:spLocks noGrp="1"/>
          </p:cNvSpPr>
          <p:nvPr>
            <p:ph type="title" idx="4294967295"/>
          </p:nvPr>
        </p:nvSpPr>
        <p:spPr>
          <a:xfrm>
            <a:off x="2141386" y="711910"/>
            <a:ext cx="9062307" cy="754245"/>
          </a:xfrm>
          <a:prstGeom prst="rect">
            <a:avLst/>
          </a:prstGeom>
          <a:noFill/>
          <a:ln>
            <a:noFill/>
          </a:ln>
        </p:spPr>
        <p:txBody>
          <a:bodyPr spcFirstLastPara="1" wrap="square" lIns="0" tIns="0" rIns="0" bIns="0" anchor="t" anchorCtr="0">
            <a:spAutoFit/>
          </a:bodyPr>
          <a:lstStyle/>
          <a:p>
            <a:pPr lvl="0" algn="ctr" rtl="1">
              <a:lnSpc>
                <a:spcPct val="140028"/>
              </a:lnSpc>
              <a:buClr>
                <a:srgbClr val="000000"/>
              </a:buClr>
              <a:buSzPts val="3500"/>
            </a:pPr>
            <a:r>
              <a:rPr lang="ar-JO" sz="3501" dirty="0">
                <a:solidFill>
                  <a:srgbClr val="000000"/>
                </a:solidFill>
                <a:latin typeface="Arial"/>
                <a:ea typeface="Arial"/>
                <a:cs typeface="Arial"/>
                <a:sym typeface="Arial"/>
              </a:rPr>
              <a:t>هَلْ قُمْتَ بِتَحْمِيلِ لُعْبَةٍ أَوْ تَطْبِيقٍ في ال 24 سَاعَةً الأخيرة؟</a:t>
            </a:r>
            <a:endParaRPr lang="ar-JO" dirty="0"/>
          </a:p>
        </p:txBody>
      </p:sp>
      <p:pic>
        <p:nvPicPr>
          <p:cNvPr id="3" name="Picture 2">
            <a:extLst>
              <a:ext uri="{FF2B5EF4-FFF2-40B4-BE49-F238E27FC236}">
                <a16:creationId xmlns:a16="http://schemas.microsoft.com/office/drawing/2014/main" id="{49D423DD-BEA7-2331-B0AE-00B81468C02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64151" y="2630894"/>
            <a:ext cx="1938696" cy="2950720"/>
          </a:xfrm>
          <a:prstGeom prst="rect">
            <a:avLst/>
          </a:prstGeom>
        </p:spPr>
      </p:pic>
      <p:pic>
        <p:nvPicPr>
          <p:cNvPr id="4" name="Picture 3" descr="نعم اخضر، لا أحمر">
            <a:extLst>
              <a:ext uri="{FF2B5EF4-FFF2-40B4-BE49-F238E27FC236}">
                <a16:creationId xmlns:a16="http://schemas.microsoft.com/office/drawing/2014/main" id="{69CCC51A-6A01-51BF-6B4D-74570FB4E733}"/>
              </a:ext>
            </a:extLst>
          </p:cNvPr>
          <p:cNvPicPr>
            <a:picLocks noChangeAspect="1"/>
          </p:cNvPicPr>
          <p:nvPr/>
        </p:nvPicPr>
        <p:blipFill>
          <a:blip r:embed="rId4"/>
          <a:stretch>
            <a:fillRect/>
          </a:stretch>
        </p:blipFill>
        <p:spPr>
          <a:xfrm>
            <a:off x="5079930" y="2760111"/>
            <a:ext cx="4898399" cy="326559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txBox="1"/>
          <p:nvPr/>
        </p:nvSpPr>
        <p:spPr>
          <a:xfrm>
            <a:off x="3139183" y="799803"/>
            <a:ext cx="6271755" cy="1508490"/>
          </a:xfrm>
          <a:prstGeom prst="rect">
            <a:avLst/>
          </a:prstGeom>
          <a:noFill/>
          <a:ln>
            <a:noFill/>
          </a:ln>
        </p:spPr>
        <p:txBody>
          <a:bodyPr spcFirstLastPara="1" wrap="square" lIns="0" tIns="0" rIns="0" bIns="0" anchor="t" anchorCtr="0">
            <a:spAutoFit/>
          </a:bodyPr>
          <a:lstStyle/>
          <a:p>
            <a:pPr lvl="0" algn="ctr" rtl="1">
              <a:lnSpc>
                <a:spcPct val="140028"/>
              </a:lnSpc>
              <a:buSzPts val="3500"/>
            </a:pPr>
            <a:r>
              <a:rPr lang="ar-JO" sz="3501" dirty="0"/>
              <a:t>هل قمت بتحويل أموال أو اشتريت شيئا من </a:t>
            </a:r>
            <a:r>
              <a:rPr lang="en-US" sz="3501" dirty="0"/>
              <a:t>Click </a:t>
            </a:r>
            <a:r>
              <a:rPr lang="ar-JO" sz="3501" dirty="0"/>
              <a:t>خلال آخر 24 ساعة؟</a:t>
            </a:r>
            <a:endParaRPr sz="1400" b="0"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C8171841-4D4E-E3F4-9765-2DFF9B019F84}"/>
              </a:ext>
              <a:ext uri="{C183D7F6-B498-43B3-948B-1728B52AA6E4}">
                <adec:decorative xmlns:adec="http://schemas.microsoft.com/office/drawing/2017/decorative" val="1"/>
              </a:ext>
            </a:extLst>
          </p:cNvPr>
          <p:cNvPicPr>
            <a:picLocks noChangeAspect="1"/>
          </p:cNvPicPr>
          <p:nvPr/>
        </p:nvPicPr>
        <p:blipFill>
          <a:blip r:embed="rId3"/>
          <a:stretch/>
        </p:blipFill>
        <p:spPr>
          <a:xfrm>
            <a:off x="1202531" y="1943187"/>
            <a:ext cx="1936652" cy="2954779"/>
          </a:xfrm>
          <a:prstGeom prst="rect">
            <a:avLst/>
          </a:prstGeom>
        </p:spPr>
      </p:pic>
      <p:pic>
        <p:nvPicPr>
          <p:cNvPr id="4" name="Picture 3" descr="نعم اخضر، لا أحمر">
            <a:extLst>
              <a:ext uri="{FF2B5EF4-FFF2-40B4-BE49-F238E27FC236}">
                <a16:creationId xmlns:a16="http://schemas.microsoft.com/office/drawing/2014/main" id="{0DDABC65-3B15-B376-A22F-C8F90161D456}"/>
              </a:ext>
            </a:extLst>
          </p:cNvPr>
          <p:cNvPicPr>
            <a:picLocks noChangeAspect="1"/>
          </p:cNvPicPr>
          <p:nvPr/>
        </p:nvPicPr>
        <p:blipFill>
          <a:blip r:embed="rId4"/>
          <a:stretch>
            <a:fillRect/>
          </a:stretch>
        </p:blipFill>
        <p:spPr>
          <a:xfrm>
            <a:off x="4956523" y="3265166"/>
            <a:ext cx="4898399" cy="326559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4"/>
          <p:cNvSpPr txBox="1">
            <a:spLocks noGrp="1"/>
          </p:cNvSpPr>
          <p:nvPr>
            <p:ph type="title" idx="4294967295"/>
          </p:nvPr>
        </p:nvSpPr>
        <p:spPr>
          <a:xfrm>
            <a:off x="702486" y="1558028"/>
            <a:ext cx="10506673" cy="7542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40028"/>
              </a:lnSpc>
              <a:buClr>
                <a:srgbClr val="000000"/>
              </a:buClr>
              <a:buSzPts val="3500"/>
              <a:defRPr/>
            </a:pPr>
            <a:r>
              <a:rPr lang="ar-JO" sz="3501" dirty="0">
                <a:solidFill>
                  <a:srgbClr val="000000"/>
                </a:solidFill>
                <a:latin typeface="Arial"/>
                <a:ea typeface="Arial"/>
                <a:cs typeface="Arial"/>
                <a:sym typeface="Arial"/>
              </a:rPr>
              <a:t>هل سبق وأن استخدمت شبكة </a:t>
            </a:r>
            <a:r>
              <a:rPr lang="en-US" sz="3501" dirty="0">
                <a:solidFill>
                  <a:srgbClr val="000000"/>
                </a:solidFill>
                <a:latin typeface="Arial"/>
                <a:ea typeface="Arial"/>
                <a:cs typeface="Arial"/>
                <a:sym typeface="Arial"/>
              </a:rPr>
              <a:t>wi-fi </a:t>
            </a:r>
            <a:r>
              <a:rPr lang="ar-JO" sz="3501" dirty="0">
                <a:solidFill>
                  <a:srgbClr val="000000"/>
                </a:solidFill>
                <a:latin typeface="Arial"/>
                <a:ea typeface="Arial"/>
                <a:cs typeface="Arial"/>
                <a:sym typeface="Arial"/>
              </a:rPr>
              <a:t>عامة مفتوحة (غير آمنة)؟</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B2C173FA-CA80-2FEC-C681-06CD582393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82841" y="3015183"/>
            <a:ext cx="1667108" cy="2543530"/>
          </a:xfrm>
          <a:prstGeom prst="rect">
            <a:avLst/>
          </a:prstGeom>
        </p:spPr>
      </p:pic>
      <p:pic>
        <p:nvPicPr>
          <p:cNvPr id="4" name="Picture 3" descr="نعم اخضر، لا أحمر">
            <a:extLst>
              <a:ext uri="{FF2B5EF4-FFF2-40B4-BE49-F238E27FC236}">
                <a16:creationId xmlns:a16="http://schemas.microsoft.com/office/drawing/2014/main" id="{FED2F569-1490-568D-4903-5886781305F2}"/>
              </a:ext>
            </a:extLst>
          </p:cNvPr>
          <p:cNvPicPr>
            <a:picLocks noChangeAspect="1"/>
          </p:cNvPicPr>
          <p:nvPr/>
        </p:nvPicPr>
        <p:blipFill>
          <a:blip r:embed="rId4"/>
          <a:stretch>
            <a:fillRect/>
          </a:stretch>
        </p:blipFill>
        <p:spPr>
          <a:xfrm>
            <a:off x="4956523" y="3265166"/>
            <a:ext cx="4898399" cy="326559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5"/>
          <p:cNvSpPr txBox="1">
            <a:spLocks noGrp="1"/>
          </p:cNvSpPr>
          <p:nvPr>
            <p:ph type="title" idx="4294967295"/>
          </p:nvPr>
        </p:nvSpPr>
        <p:spPr>
          <a:xfrm>
            <a:off x="739897" y="1434828"/>
            <a:ext cx="10280538" cy="75424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40028"/>
              </a:lnSpc>
              <a:buClr>
                <a:srgbClr val="000000"/>
              </a:buClr>
              <a:buSzPts val="3500"/>
              <a:defRPr/>
            </a:pPr>
            <a:r>
              <a:rPr lang="ar-JO" sz="3501" dirty="0">
                <a:solidFill>
                  <a:srgbClr val="000000"/>
                </a:solidFill>
                <a:latin typeface="Arial"/>
                <a:ea typeface="Arial"/>
                <a:cs typeface="Arial"/>
                <a:sym typeface="Arial"/>
              </a:rPr>
              <a:t>هل وافقت على </a:t>
            </a:r>
            <a:r>
              <a:rPr lang="en-US" sz="3501" dirty="0">
                <a:solidFill>
                  <a:srgbClr val="000000"/>
                </a:solidFill>
                <a:latin typeface="Arial"/>
                <a:ea typeface="Arial"/>
                <a:cs typeface="Arial"/>
                <a:sym typeface="Arial"/>
              </a:rPr>
              <a:t>cookies </a:t>
            </a:r>
            <a:r>
              <a:rPr lang="ar-JO" sz="3501" dirty="0">
                <a:solidFill>
                  <a:srgbClr val="000000"/>
                </a:solidFill>
                <a:latin typeface="Arial"/>
                <a:ea typeface="Arial"/>
                <a:cs typeface="Arial"/>
                <a:sym typeface="Arial"/>
              </a:rPr>
              <a:t>في موقع معين مؤخرا؟</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 name="Picture 4">
            <a:extLst>
              <a:ext uri="{FF2B5EF4-FFF2-40B4-BE49-F238E27FC236}">
                <a16:creationId xmlns:a16="http://schemas.microsoft.com/office/drawing/2014/main" id="{ECAC1A06-324D-FCD8-534F-20D5E5628DC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897" y="3125791"/>
            <a:ext cx="1670449" cy="2542252"/>
          </a:xfrm>
          <a:prstGeom prst="rect">
            <a:avLst/>
          </a:prstGeom>
        </p:spPr>
      </p:pic>
      <p:pic>
        <p:nvPicPr>
          <p:cNvPr id="3" name="Picture 2" descr="نعم اخضر، لا أحمر">
            <a:extLst>
              <a:ext uri="{FF2B5EF4-FFF2-40B4-BE49-F238E27FC236}">
                <a16:creationId xmlns:a16="http://schemas.microsoft.com/office/drawing/2014/main" id="{9D518A6F-878D-0B37-7805-3AE7B8025407}"/>
              </a:ext>
            </a:extLst>
          </p:cNvPr>
          <p:cNvPicPr>
            <a:picLocks noChangeAspect="1"/>
          </p:cNvPicPr>
          <p:nvPr/>
        </p:nvPicPr>
        <p:blipFill>
          <a:blip r:embed="rId4"/>
          <a:stretch>
            <a:fillRect/>
          </a:stretch>
        </p:blipFill>
        <p:spPr>
          <a:xfrm>
            <a:off x="4956523" y="3265166"/>
            <a:ext cx="4898399" cy="326559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6"/>
          <p:cNvSpPr txBox="1">
            <a:spLocks noGrp="1"/>
          </p:cNvSpPr>
          <p:nvPr>
            <p:ph type="title" idx="4294967295"/>
          </p:nvPr>
        </p:nvSpPr>
        <p:spPr>
          <a:xfrm>
            <a:off x="1808922" y="1197368"/>
            <a:ext cx="8730033" cy="150849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kumimoji="0" lang="ar-JO" sz="3501" b="0" i="0" u="none" strike="noStrike" kern="0" cap="none" spc="0" normalizeH="0" baseline="0" noProof="0" dirty="0">
                <a:ln>
                  <a:noFill/>
                </a:ln>
                <a:solidFill>
                  <a:srgbClr val="000000"/>
                </a:solidFill>
                <a:effectLst/>
                <a:uLnTx/>
                <a:uFillTx/>
                <a:latin typeface="Arial"/>
                <a:ea typeface="Arial"/>
                <a:cs typeface="Arial"/>
                <a:sym typeface="Arial"/>
              </a:rPr>
              <a:t>"هل قمتُمْ بتحميل تطبيق جديد ومنحتُموه إمكانية الوصول إلى جهات الاتصال أو الموقع الخص بكم؟"</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27B2D939-5B05-D704-9B17-81DDF62B091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690" y="3640019"/>
            <a:ext cx="1670449" cy="2542252"/>
          </a:xfrm>
          <a:prstGeom prst="rect">
            <a:avLst/>
          </a:prstGeom>
        </p:spPr>
      </p:pic>
      <p:pic>
        <p:nvPicPr>
          <p:cNvPr id="6" name="Picture 5" descr="نعم اخضر، لا أحمر">
            <a:extLst>
              <a:ext uri="{FF2B5EF4-FFF2-40B4-BE49-F238E27FC236}">
                <a16:creationId xmlns:a16="http://schemas.microsoft.com/office/drawing/2014/main" id="{2B68055E-F55F-6AE4-9F4B-84505D7DB14D}"/>
              </a:ext>
            </a:extLst>
          </p:cNvPr>
          <p:cNvPicPr>
            <a:picLocks noChangeAspect="1"/>
          </p:cNvPicPr>
          <p:nvPr/>
        </p:nvPicPr>
        <p:blipFill>
          <a:blip r:embed="rId4"/>
          <a:stretch>
            <a:fillRect/>
          </a:stretch>
        </p:blipFill>
        <p:spPr>
          <a:xfrm>
            <a:off x="4956523" y="3265166"/>
            <a:ext cx="4898399" cy="32655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3" name="Picture 2">
            <a:extLst>
              <a:ext uri="{FF2B5EF4-FFF2-40B4-BE49-F238E27FC236}">
                <a16:creationId xmlns:a16="http://schemas.microsoft.com/office/drawing/2014/main" id="{B488CE5D-E217-4A2E-2956-37ABECAE74E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9959" y="3595838"/>
            <a:ext cx="1670449" cy="2542252"/>
          </a:xfrm>
          <a:prstGeom prst="rect">
            <a:avLst/>
          </a:prstGeom>
        </p:spPr>
      </p:pic>
      <p:sp>
        <p:nvSpPr>
          <p:cNvPr id="2" name="TextBox 1">
            <a:extLst>
              <a:ext uri="{FF2B5EF4-FFF2-40B4-BE49-F238E27FC236}">
                <a16:creationId xmlns:a16="http://schemas.microsoft.com/office/drawing/2014/main" id="{08F03AA9-6E24-DF22-69E8-BA97E44EA73D}"/>
              </a:ext>
            </a:extLst>
          </p:cNvPr>
          <p:cNvSpPr txBox="1"/>
          <p:nvPr/>
        </p:nvSpPr>
        <p:spPr>
          <a:xfrm>
            <a:off x="1793330" y="969983"/>
            <a:ext cx="8150088" cy="630942"/>
          </a:xfrm>
          <a:prstGeom prst="rect">
            <a:avLst/>
          </a:prstGeom>
          <a:noFill/>
        </p:spPr>
        <p:txBody>
          <a:bodyPr wrap="square" rtlCol="1">
            <a:spAutoFit/>
          </a:bodyPr>
          <a:lstStyle/>
          <a:p>
            <a:pPr algn="r" rtl="1"/>
            <a:r>
              <a:rPr lang="ar-JO" sz="3500" dirty="0"/>
              <a:t>هل قمت بالشراء عبر الإنترنت مؤخرا؟</a:t>
            </a:r>
            <a:endParaRPr lang="he-IL" sz="3500" dirty="0"/>
          </a:p>
        </p:txBody>
      </p:sp>
      <p:pic>
        <p:nvPicPr>
          <p:cNvPr id="5" name="Picture 4" descr="نعم اخضر، لا أحمر">
            <a:extLst>
              <a:ext uri="{FF2B5EF4-FFF2-40B4-BE49-F238E27FC236}">
                <a16:creationId xmlns:a16="http://schemas.microsoft.com/office/drawing/2014/main" id="{2F163D2B-4BD9-4047-7F21-E6F60586BDE7}"/>
              </a:ext>
            </a:extLst>
          </p:cNvPr>
          <p:cNvPicPr>
            <a:picLocks noChangeAspect="1"/>
          </p:cNvPicPr>
          <p:nvPr/>
        </p:nvPicPr>
        <p:blipFill>
          <a:blip r:embed="rId4"/>
          <a:stretch>
            <a:fillRect/>
          </a:stretch>
        </p:blipFill>
        <p:spPr>
          <a:xfrm>
            <a:off x="4719456" y="2872491"/>
            <a:ext cx="4898399" cy="32655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8"/>
          <p:cNvSpPr txBox="1">
            <a:spLocks noGrp="1"/>
          </p:cNvSpPr>
          <p:nvPr>
            <p:ph type="title" idx="4294967295"/>
          </p:nvPr>
        </p:nvSpPr>
        <p:spPr>
          <a:xfrm>
            <a:off x="1822172" y="1092641"/>
            <a:ext cx="9031358" cy="150810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40028"/>
              </a:lnSpc>
              <a:spcBef>
                <a:spcPts val="0"/>
              </a:spcBef>
              <a:spcAft>
                <a:spcPts val="0"/>
              </a:spcAft>
              <a:buClr>
                <a:srgbClr val="000000"/>
              </a:buClr>
              <a:buSzPts val="3500"/>
              <a:buFont typeface="Arial"/>
              <a:buNone/>
              <a:tabLst/>
              <a:defRPr/>
            </a:pPr>
            <a:r>
              <a:rPr lang="ar-JO" sz="3500" dirty="0">
                <a:solidFill>
                  <a:srgbClr val="000000"/>
                </a:solidFill>
                <a:latin typeface="Arial"/>
                <a:cs typeface="Arial"/>
                <a:sym typeface="Arial"/>
              </a:rPr>
              <a:t>هل استخدمتُمْ كلاً من أدوات الذكاء الاصطناعي  </a:t>
            </a:r>
            <a:r>
              <a:rPr lang="en-US" sz="3500" dirty="0">
                <a:solidFill>
                  <a:srgbClr val="000000"/>
                </a:solidFill>
                <a:latin typeface="Arial"/>
                <a:cs typeface="Arial"/>
                <a:sym typeface="Arial"/>
              </a:rPr>
              <a:t>AI  </a:t>
            </a:r>
            <a:r>
              <a:rPr lang="ar-JO" sz="3500" dirty="0">
                <a:solidFill>
                  <a:srgbClr val="000000"/>
                </a:solidFill>
                <a:latin typeface="Arial"/>
                <a:cs typeface="Arial"/>
                <a:sym typeface="Arial"/>
              </a:rPr>
              <a:t>وقمتُمْ برفع معلومات شخصية أو صورٍ لكم و/أو لعائلتكم إليها؟"</a:t>
            </a:r>
            <a:endParaRPr lang="iw-IL" sz="3500" dirty="0">
              <a:solidFill>
                <a:srgbClr val="000000"/>
              </a:solidFill>
              <a:latin typeface="Arial"/>
              <a:cs typeface="Arial"/>
              <a:sym typeface="Arial"/>
            </a:endParaRPr>
          </a:p>
        </p:txBody>
      </p:sp>
      <p:pic>
        <p:nvPicPr>
          <p:cNvPr id="3" name="Picture 2">
            <a:extLst>
              <a:ext uri="{FF2B5EF4-FFF2-40B4-BE49-F238E27FC236}">
                <a16:creationId xmlns:a16="http://schemas.microsoft.com/office/drawing/2014/main" id="{2A48F6C0-A82D-7E6C-88E5-ED7CEB08A22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897" y="3611943"/>
            <a:ext cx="1670449" cy="2542252"/>
          </a:xfrm>
          <a:prstGeom prst="rect">
            <a:avLst/>
          </a:prstGeom>
        </p:spPr>
      </p:pic>
      <p:pic>
        <p:nvPicPr>
          <p:cNvPr id="7" name="Picture 6" descr="نعم اخضر، لا أحمر">
            <a:extLst>
              <a:ext uri="{FF2B5EF4-FFF2-40B4-BE49-F238E27FC236}">
                <a16:creationId xmlns:a16="http://schemas.microsoft.com/office/drawing/2014/main" id="{006BA28F-D214-BAAF-CE43-A4B225EA7637}"/>
              </a:ext>
            </a:extLst>
          </p:cNvPr>
          <p:cNvPicPr>
            <a:picLocks noChangeAspect="1"/>
          </p:cNvPicPr>
          <p:nvPr/>
        </p:nvPicPr>
        <p:blipFill>
          <a:blip r:embed="rId4"/>
          <a:stretch>
            <a:fillRect/>
          </a:stretch>
        </p:blipFill>
        <p:spPr>
          <a:xfrm>
            <a:off x="4956523" y="3265166"/>
            <a:ext cx="4898399" cy="326559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3" name="Picture 2" descr="صورة مكتوب عليها مبروك">
            <a:extLst>
              <a:ext uri="{FF2B5EF4-FFF2-40B4-BE49-F238E27FC236}">
                <a16:creationId xmlns:a16="http://schemas.microsoft.com/office/drawing/2014/main" id="{808B6EB3-9B60-FC22-3A0E-589C50FCD6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65281" y="826184"/>
            <a:ext cx="6940842" cy="5205632"/>
          </a:xfrm>
          <a:prstGeom prst="rect">
            <a:avLst/>
          </a:prstGeom>
        </p:spPr>
      </p:pic>
      <p:sp>
        <p:nvSpPr>
          <p:cNvPr id="10" name="Rectangle 9">
            <a:extLst>
              <a:ext uri="{FF2B5EF4-FFF2-40B4-BE49-F238E27FC236}">
                <a16:creationId xmlns:a16="http://schemas.microsoft.com/office/drawing/2014/main" id="{5734C762-677E-E522-7E80-8A4EEE009F35}"/>
              </a:ext>
            </a:extLst>
          </p:cNvPr>
          <p:cNvSpPr/>
          <p:nvPr/>
        </p:nvSpPr>
        <p:spPr>
          <a:xfrm>
            <a:off x="2625579" y="2659559"/>
            <a:ext cx="6220247" cy="2123658"/>
          </a:xfrm>
          <a:prstGeom prst="rect">
            <a:avLst/>
          </a:prstGeom>
          <a:noFill/>
        </p:spPr>
        <p:txBody>
          <a:bodyPr wrap="square" lIns="91440" tIns="45720" rIns="91440" bIns="45720">
            <a:spAutoFit/>
          </a:bodyPr>
          <a:lstStyle/>
          <a:p>
            <a:pPr algn="ctr"/>
            <a:r>
              <a:rPr lang="ar-JO"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لقد تركت </a:t>
            </a:r>
          </a:p>
          <a:p>
            <a:pPr algn="ctr"/>
            <a:r>
              <a:rPr lang="ar-JO"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بصمة رقمية </a:t>
            </a:r>
            <a:endParaRPr lang="en-US"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4FBFD6-1D86-1B6E-B147-EFB3BFD6D950}"/>
              </a:ext>
            </a:extLst>
          </p:cNvPr>
          <p:cNvSpPr txBox="1">
            <a:spLocks noGrp="1"/>
          </p:cNvSpPr>
          <p:nvPr>
            <p:ph type="title" idx="4294967295"/>
          </p:nvPr>
        </p:nvSpPr>
        <p:spPr>
          <a:xfrm>
            <a:off x="-390939" y="1234645"/>
            <a:ext cx="1135048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r" rtl="1">
              <a:lnSpc>
                <a:spcPct val="100000"/>
              </a:lnSpc>
              <a:buClr>
                <a:srgbClr val="000000"/>
              </a:buClr>
              <a:buSzTx/>
              <a:defRPr/>
            </a:pPr>
            <a:r>
              <a:rPr kumimoji="0" lang="ar-JO" sz="3600" b="1" i="0" u="none" strike="noStrike" kern="0" cap="none" spc="0" normalizeH="0" baseline="0" noProof="0" dirty="0">
                <a:ln>
                  <a:noFill/>
                </a:ln>
                <a:solidFill>
                  <a:schemeClr val="accent1"/>
                </a:solidFill>
                <a:effectLst/>
                <a:uLnTx/>
                <a:uFillTx/>
                <a:latin typeface="Arial"/>
                <a:ea typeface="Arial"/>
                <a:cs typeface="Arial"/>
                <a:sym typeface="Arial"/>
              </a:rPr>
              <a:t>البصمة ا</a:t>
            </a:r>
            <a:r>
              <a:rPr lang="ar-JO" sz="3600" b="1" dirty="0">
                <a:solidFill>
                  <a:schemeClr val="accent1"/>
                </a:solidFill>
                <a:latin typeface="Arial"/>
                <a:ea typeface="Arial"/>
                <a:cs typeface="Arial"/>
                <a:sym typeface="Arial"/>
              </a:rPr>
              <a:t>الرقمية </a:t>
            </a:r>
            <a:r>
              <a:rPr kumimoji="0" lang="ar-JO" sz="3600" b="1" i="0" u="none" strike="noStrike" kern="0" cap="none" spc="0" normalizeH="0" baseline="0" noProof="0" dirty="0">
                <a:ln>
                  <a:noFill/>
                </a:ln>
                <a:solidFill>
                  <a:schemeClr val="accent1"/>
                </a:solidFill>
                <a:effectLst/>
                <a:uLnTx/>
                <a:uFillTx/>
                <a:latin typeface="Arial"/>
                <a:ea typeface="Arial"/>
                <a:cs typeface="Arial"/>
                <a:sym typeface="Arial"/>
              </a:rPr>
              <a:t>(البصمة الإلكترونية)</a:t>
            </a:r>
            <a:r>
              <a:rPr kumimoji="0" lang="en-US" sz="3600" b="1" i="0" u="none" strike="noStrike" kern="0" cap="none" spc="0" normalizeH="0" baseline="0" noProof="0" dirty="0">
                <a:ln>
                  <a:noFill/>
                </a:ln>
                <a:solidFill>
                  <a:schemeClr val="accent1"/>
                </a:solidFill>
                <a:effectLst/>
                <a:uLnTx/>
                <a:uFillTx/>
                <a:latin typeface="Arial"/>
                <a:ea typeface="Arial"/>
                <a:cs typeface="Arial"/>
                <a:sym typeface="Arial"/>
              </a:rPr>
              <a:t>Digital Footprint </a:t>
            </a:r>
            <a:endParaRPr kumimoji="0" lang="he-IL" sz="3600" b="1" i="0" u="none" strike="noStrike" kern="0" cap="none" spc="0" normalizeH="0" baseline="0" noProof="0" dirty="0">
              <a:ln>
                <a:noFill/>
              </a:ln>
              <a:solidFill>
                <a:schemeClr val="accent1"/>
              </a:solidFill>
              <a:effectLst/>
              <a:uLnTx/>
              <a:uFillTx/>
              <a:latin typeface="Arial"/>
              <a:ea typeface="Arial"/>
              <a:cs typeface="Arial"/>
              <a:sym typeface="Arial"/>
            </a:endParaRPr>
          </a:p>
        </p:txBody>
      </p:sp>
      <p:pic>
        <p:nvPicPr>
          <p:cNvPr id="4" name="Picture 3" descr="صورة مكتوب عليها: مجمل البيانات والمعلومات التي يتركها الشخص ورائه على الأنترنت">
            <a:extLst>
              <a:ext uri="{FF2B5EF4-FFF2-40B4-BE49-F238E27FC236}">
                <a16:creationId xmlns:a16="http://schemas.microsoft.com/office/drawing/2014/main" id="{A387465F-6562-3608-9D71-3E617D29AC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96115" y="2236576"/>
            <a:ext cx="6799770" cy="4078180"/>
          </a:xfrm>
          <a:prstGeom prst="rect">
            <a:avLst/>
          </a:prstGeom>
        </p:spPr>
      </p:pic>
    </p:spTree>
    <p:extLst>
      <p:ext uri="{BB962C8B-B14F-4D97-AF65-F5344CB8AC3E}">
        <p14:creationId xmlns:p14="http://schemas.microsoft.com/office/powerpoint/2010/main" val="2541672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1">
            <a:extLst>
              <a:ext uri="{FF2B5EF4-FFF2-40B4-BE49-F238E27FC236}">
                <a16:creationId xmlns:a16="http://schemas.microsoft.com/office/drawing/2014/main" id="{2B6D3B58-DFF8-D55E-1599-E35F2E329B12}"/>
              </a:ext>
            </a:extLst>
          </p:cNvPr>
          <p:cNvSpPr txBox="1">
            <a:spLocks noGrp="1"/>
          </p:cNvSpPr>
          <p:nvPr>
            <p:ph type="title" idx="4294967295"/>
          </p:nvPr>
        </p:nvSpPr>
        <p:spPr>
          <a:xfrm>
            <a:off x="3519708" y="557486"/>
            <a:ext cx="66675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Play"/>
              <a:buNone/>
              <a:tabLst/>
              <a:defRPr/>
            </a:pPr>
            <a:r>
              <a:rPr kumimoji="0" lang="ar-JO" sz="3600" b="1" i="0" u="none" strike="noStrike" kern="0" cap="none" spc="0" normalizeH="0" baseline="0" noProof="0" dirty="0">
                <a:ln>
                  <a:noFill/>
                </a:ln>
                <a:solidFill>
                  <a:schemeClr val="accent1"/>
                </a:solidFill>
                <a:effectLst/>
                <a:uLnTx/>
                <a:uFillTx/>
                <a:latin typeface="Arial"/>
                <a:ea typeface="Arial"/>
                <a:cs typeface="Arial"/>
                <a:sym typeface="Arial"/>
              </a:rPr>
              <a:t>أنواع البصمات الرقمية/ الإلكترونية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 name="Picture 4" descr="صورة فيها تعبير عن الأماكن التي تجعلنا نترك بصمة رقمية">
            <a:extLst>
              <a:ext uri="{FF2B5EF4-FFF2-40B4-BE49-F238E27FC236}">
                <a16:creationId xmlns:a16="http://schemas.microsoft.com/office/drawing/2014/main" id="{F7B36B66-3A80-A925-7EF0-CCD5F617ABC8}"/>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81885" y="1987827"/>
            <a:ext cx="6295689" cy="4197126"/>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BD8E0DA2-EB1A-E108-C666-CCF27782763D}"/>
              </a:ext>
            </a:extLst>
          </p:cNvPr>
          <p:cNvSpPr txBox="1"/>
          <p:nvPr/>
        </p:nvSpPr>
        <p:spPr>
          <a:xfrm>
            <a:off x="325088" y="3043770"/>
            <a:ext cx="3697771" cy="1651671"/>
          </a:xfrm>
          <a:prstGeom prst="rect">
            <a:avLst/>
          </a:prstGeom>
          <a:noFill/>
        </p:spPr>
        <p:txBody>
          <a:bodyPr wrap="square">
            <a:spAutoFit/>
          </a:bodyPr>
          <a:lstStyle/>
          <a:p>
            <a:pPr algn="ctr" rtl="1">
              <a:lnSpc>
                <a:spcPct val="150000"/>
              </a:lnSpc>
            </a:pPr>
            <a:r>
              <a:rPr lang="ar-JO" sz="3600" b="1" dirty="0">
                <a:solidFill>
                  <a:schemeClr val="accent1"/>
                </a:solidFill>
              </a:rPr>
              <a:t>ماذا نرى في الصورة؟
على ماذا ينظر الأطفال؟</a:t>
            </a:r>
            <a:endParaRPr lang="he-IL" sz="3200" b="1" dirty="0">
              <a:solidFill>
                <a:schemeClr val="accent1"/>
              </a:solidFill>
            </a:endParaRPr>
          </a:p>
        </p:txBody>
      </p:sp>
    </p:spTree>
    <p:extLst>
      <p:ext uri="{BB962C8B-B14F-4D97-AF65-F5344CB8AC3E}">
        <p14:creationId xmlns:p14="http://schemas.microsoft.com/office/powerpoint/2010/main" val="947592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E8979-A3FA-CBEA-3E92-C5C5E56BC7EC}"/>
            </a:ext>
          </a:extLst>
        </p:cNvPr>
        <p:cNvGrpSpPr/>
        <p:nvPr/>
      </p:nvGrpSpPr>
      <p:grpSpPr>
        <a:xfrm>
          <a:off x="0" y="0"/>
          <a:ext cx="0" cy="0"/>
          <a:chOff x="0" y="0"/>
          <a:chExt cx="0" cy="0"/>
        </a:xfrm>
      </p:grpSpPr>
      <p:sp>
        <p:nvSpPr>
          <p:cNvPr id="2" name="Title 11">
            <a:extLst>
              <a:ext uri="{FF2B5EF4-FFF2-40B4-BE49-F238E27FC236}">
                <a16:creationId xmlns:a16="http://schemas.microsoft.com/office/drawing/2014/main" id="{1C75F41B-666F-930E-2873-0F43C117A357}"/>
              </a:ext>
            </a:extLst>
          </p:cNvPr>
          <p:cNvSpPr txBox="1">
            <a:spLocks noGrp="1"/>
          </p:cNvSpPr>
          <p:nvPr>
            <p:ph type="title" idx="4294967295"/>
          </p:nvPr>
        </p:nvSpPr>
        <p:spPr>
          <a:xfrm>
            <a:off x="3519708" y="557486"/>
            <a:ext cx="66675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Play"/>
              <a:buNone/>
              <a:tabLst/>
              <a:defRPr/>
            </a:pPr>
            <a:r>
              <a:rPr kumimoji="0" lang="ar-JO" sz="3600" b="1" i="0" u="none" strike="noStrike" kern="0" cap="none" spc="0" normalizeH="0" baseline="0" noProof="0" dirty="0">
                <a:ln>
                  <a:noFill/>
                </a:ln>
                <a:solidFill>
                  <a:schemeClr val="accent1"/>
                </a:solidFill>
                <a:effectLst/>
                <a:uLnTx/>
                <a:uFillTx/>
                <a:latin typeface="Arial"/>
                <a:ea typeface="Arial"/>
                <a:cs typeface="Arial"/>
                <a:sym typeface="Arial"/>
              </a:rPr>
              <a:t>أنواع البصمات الرقمية/ الإلكترونية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 name="TextBox 10">
            <a:extLst>
              <a:ext uri="{FF2B5EF4-FFF2-40B4-BE49-F238E27FC236}">
                <a16:creationId xmlns:a16="http://schemas.microsoft.com/office/drawing/2014/main" id="{63D5EC5C-E5A0-2084-6AA8-C80A56FA9BAB}"/>
              </a:ext>
            </a:extLst>
          </p:cNvPr>
          <p:cNvSpPr txBox="1"/>
          <p:nvPr/>
        </p:nvSpPr>
        <p:spPr>
          <a:xfrm>
            <a:off x="2441711" y="1204989"/>
            <a:ext cx="7563678" cy="584775"/>
          </a:xfrm>
          <a:prstGeom prst="rect">
            <a:avLst/>
          </a:prstGeom>
          <a:noFill/>
        </p:spPr>
        <p:txBody>
          <a:bodyPr wrap="square">
            <a:spAutoFit/>
          </a:bodyPr>
          <a:lstStyle/>
          <a:p>
            <a:pPr algn="r" rtl="1">
              <a:buNone/>
            </a:pPr>
            <a:r>
              <a:rPr lang="ar-JO" sz="3200" b="1" dirty="0">
                <a:solidFill>
                  <a:schemeClr val="accent1"/>
                </a:solidFill>
              </a:rPr>
              <a:t>1. مواقع التواصل الاجتماعي  (تيك توك، إنستغرام)</a:t>
            </a:r>
            <a:endParaRPr lang="he-IL" sz="3200" dirty="0">
              <a:solidFill>
                <a:schemeClr val="accent1"/>
              </a:solidFill>
            </a:endParaRPr>
          </a:p>
        </p:txBody>
      </p:sp>
      <p:pic>
        <p:nvPicPr>
          <p:cNvPr id="19" name="Picture 18">
            <a:extLst>
              <a:ext uri="{FF2B5EF4-FFF2-40B4-BE49-F238E27FC236}">
                <a16:creationId xmlns:a16="http://schemas.microsoft.com/office/drawing/2014/main" id="{421F401F-7DDC-3AA7-2041-DC575C4319E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512863" y="2222547"/>
            <a:ext cx="1848673" cy="2677657"/>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8D385E51-92B3-F2E8-1200-4D34180ED56C}"/>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3224" y="2267142"/>
            <a:ext cx="1880652" cy="2677657"/>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34C57371-85A4-50D9-3F1D-FA2855325052}"/>
              </a:ext>
            </a:extLst>
          </p:cNvPr>
          <p:cNvSpPr txBox="1"/>
          <p:nvPr/>
        </p:nvSpPr>
        <p:spPr>
          <a:xfrm>
            <a:off x="7797245" y="5129789"/>
            <a:ext cx="2885662" cy="584775"/>
          </a:xfrm>
          <a:prstGeom prst="rect">
            <a:avLst/>
          </a:prstGeom>
          <a:noFill/>
        </p:spPr>
        <p:txBody>
          <a:bodyPr wrap="square" rtlCol="1">
            <a:spAutoFit/>
          </a:bodyPr>
          <a:lstStyle/>
          <a:p>
            <a:pPr algn="r" rtl="1"/>
            <a:r>
              <a:rPr lang="ar-JO" sz="3200" dirty="0"/>
              <a:t>تعليقات وإعجابات</a:t>
            </a:r>
            <a:endParaRPr lang="he-IL" sz="2400" dirty="0"/>
          </a:p>
        </p:txBody>
      </p:sp>
      <p:sp>
        <p:nvSpPr>
          <p:cNvPr id="14" name="TextBox 13">
            <a:extLst>
              <a:ext uri="{FF2B5EF4-FFF2-40B4-BE49-F238E27FC236}">
                <a16:creationId xmlns:a16="http://schemas.microsoft.com/office/drawing/2014/main" id="{DF53449D-C7E2-B5ED-DA35-DCCEA2EB30CA}"/>
              </a:ext>
              <a:ext uri="{C183D7F6-B498-43B3-948B-1728B52AA6E4}">
                <adec:decorative xmlns:adec="http://schemas.microsoft.com/office/drawing/2017/decorative" val="0"/>
              </a:ext>
            </a:extLst>
          </p:cNvPr>
          <p:cNvSpPr txBox="1"/>
          <p:nvPr/>
        </p:nvSpPr>
        <p:spPr>
          <a:xfrm>
            <a:off x="4901648" y="5129789"/>
            <a:ext cx="2643804" cy="584775"/>
          </a:xfrm>
          <a:prstGeom prst="rect">
            <a:avLst/>
          </a:prstGeom>
          <a:noFill/>
        </p:spPr>
        <p:txBody>
          <a:bodyPr wrap="square" rtlCol="1">
            <a:spAutoFit/>
          </a:bodyPr>
          <a:lstStyle/>
          <a:p>
            <a:pPr algn="r" rtl="1"/>
            <a:r>
              <a:rPr lang="ar-JO" sz="3200" dirty="0"/>
              <a:t>صور وستوريهات</a:t>
            </a:r>
            <a:endParaRPr lang="he-IL" sz="3200" dirty="0"/>
          </a:p>
        </p:txBody>
      </p:sp>
      <p:sp>
        <p:nvSpPr>
          <p:cNvPr id="15" name="TextBox 14">
            <a:extLst>
              <a:ext uri="{FF2B5EF4-FFF2-40B4-BE49-F238E27FC236}">
                <a16:creationId xmlns:a16="http://schemas.microsoft.com/office/drawing/2014/main" id="{79758B48-620F-07C9-79F3-4D23EA570245}"/>
              </a:ext>
            </a:extLst>
          </p:cNvPr>
          <p:cNvSpPr txBox="1"/>
          <p:nvPr/>
        </p:nvSpPr>
        <p:spPr>
          <a:xfrm>
            <a:off x="1074682" y="5069408"/>
            <a:ext cx="2445026" cy="584775"/>
          </a:xfrm>
          <a:prstGeom prst="rect">
            <a:avLst/>
          </a:prstGeom>
          <a:noFill/>
        </p:spPr>
        <p:txBody>
          <a:bodyPr wrap="square" rtlCol="1">
            <a:spAutoFit/>
          </a:bodyPr>
          <a:lstStyle/>
          <a:p>
            <a:pPr algn="r" rtl="1"/>
            <a:r>
              <a:rPr lang="ar-JO" sz="3200" dirty="0"/>
              <a:t>المشاركة/النشر</a:t>
            </a:r>
            <a:endParaRPr lang="he-IL" sz="3200" dirty="0"/>
          </a:p>
        </p:txBody>
      </p:sp>
      <p:pic>
        <p:nvPicPr>
          <p:cNvPr id="3" name="Picture 2">
            <a:extLst>
              <a:ext uri="{FF2B5EF4-FFF2-40B4-BE49-F238E27FC236}">
                <a16:creationId xmlns:a16="http://schemas.microsoft.com/office/drawing/2014/main" id="{256A16EE-162D-C729-890B-C24246360B8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30167" y="2277427"/>
            <a:ext cx="2734057" cy="26673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740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C73AD-B194-5A0B-C83D-5E0AC3C1197F}"/>
            </a:ext>
          </a:extLst>
        </p:cNvPr>
        <p:cNvGrpSpPr/>
        <p:nvPr/>
      </p:nvGrpSpPr>
      <p:grpSpPr>
        <a:xfrm>
          <a:off x="0" y="0"/>
          <a:ext cx="0" cy="0"/>
          <a:chOff x="0" y="0"/>
          <a:chExt cx="0" cy="0"/>
        </a:xfrm>
      </p:grpSpPr>
      <p:sp>
        <p:nvSpPr>
          <p:cNvPr id="7" name="Title 11">
            <a:extLst>
              <a:ext uri="{FF2B5EF4-FFF2-40B4-BE49-F238E27FC236}">
                <a16:creationId xmlns:a16="http://schemas.microsoft.com/office/drawing/2014/main" id="{CD4A2C13-8797-CA18-799B-99424D13136F}"/>
              </a:ext>
            </a:extLst>
          </p:cNvPr>
          <p:cNvSpPr txBox="1">
            <a:spLocks noGrp="1"/>
          </p:cNvSpPr>
          <p:nvPr>
            <p:ph type="title" idx="4294967295"/>
          </p:nvPr>
        </p:nvSpPr>
        <p:spPr>
          <a:xfrm>
            <a:off x="3519708" y="557486"/>
            <a:ext cx="66675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100000"/>
              </a:lnSpc>
              <a:spcBef>
                <a:spcPts val="0"/>
              </a:spcBef>
              <a:spcAft>
                <a:spcPts val="0"/>
              </a:spcAft>
              <a:buClr>
                <a:srgbClr val="000000"/>
              </a:buClr>
              <a:buSzTx/>
              <a:buFont typeface="Play"/>
              <a:buNone/>
              <a:tabLst/>
              <a:defRPr/>
            </a:pPr>
            <a:r>
              <a:rPr kumimoji="0" lang="ar-JO" sz="3600" b="1" i="0" u="none" strike="noStrike" kern="0" cap="none" spc="0" normalizeH="0" baseline="0" noProof="0" dirty="0">
                <a:ln>
                  <a:noFill/>
                </a:ln>
                <a:solidFill>
                  <a:schemeClr val="accent1"/>
                </a:solidFill>
                <a:effectLst/>
                <a:uLnTx/>
                <a:uFillTx/>
                <a:latin typeface="Arial"/>
                <a:ea typeface="Arial"/>
                <a:cs typeface="Arial"/>
                <a:sym typeface="Arial"/>
              </a:rPr>
              <a:t>أنواع البصمات الرقمية/ الإلكترونية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 name="TextBox 10">
            <a:extLst>
              <a:ext uri="{FF2B5EF4-FFF2-40B4-BE49-F238E27FC236}">
                <a16:creationId xmlns:a16="http://schemas.microsoft.com/office/drawing/2014/main" id="{2B14BE5B-C4B1-E2E7-D286-D61E3D1D44FB}"/>
              </a:ext>
            </a:extLst>
          </p:cNvPr>
          <p:cNvSpPr txBox="1"/>
          <p:nvPr/>
        </p:nvSpPr>
        <p:spPr>
          <a:xfrm>
            <a:off x="2441711" y="1204989"/>
            <a:ext cx="7563678" cy="584775"/>
          </a:xfrm>
          <a:prstGeom prst="rect">
            <a:avLst/>
          </a:prstGeom>
          <a:noFill/>
        </p:spPr>
        <p:txBody>
          <a:bodyPr wrap="square">
            <a:spAutoFit/>
          </a:bodyPr>
          <a:lstStyle/>
          <a:p>
            <a:pPr algn="r" rtl="1">
              <a:buNone/>
            </a:pPr>
            <a:r>
              <a:rPr lang="ar-JO" sz="3200" b="1" dirty="0">
                <a:solidFill>
                  <a:schemeClr val="accent1"/>
                </a:solidFill>
              </a:rPr>
              <a:t>2. الألعاب الإلكترونية والمحادثات</a:t>
            </a:r>
            <a:endParaRPr lang="he-IL" sz="3200" dirty="0">
              <a:solidFill>
                <a:schemeClr val="accent1"/>
              </a:solidFill>
            </a:endParaRPr>
          </a:p>
        </p:txBody>
      </p:sp>
      <p:sp>
        <p:nvSpPr>
          <p:cNvPr id="4" name="TextBox 3">
            <a:extLst>
              <a:ext uri="{FF2B5EF4-FFF2-40B4-BE49-F238E27FC236}">
                <a16:creationId xmlns:a16="http://schemas.microsoft.com/office/drawing/2014/main" id="{704DEB14-29D2-B9E8-62D8-08D58A91116C}"/>
              </a:ext>
            </a:extLst>
          </p:cNvPr>
          <p:cNvSpPr txBox="1"/>
          <p:nvPr/>
        </p:nvSpPr>
        <p:spPr>
          <a:xfrm>
            <a:off x="8094003" y="2230923"/>
            <a:ext cx="1889946" cy="584775"/>
          </a:xfrm>
          <a:prstGeom prst="rect">
            <a:avLst/>
          </a:prstGeom>
          <a:noFill/>
        </p:spPr>
        <p:txBody>
          <a:bodyPr wrap="square">
            <a:spAutoFit/>
          </a:bodyPr>
          <a:lstStyle/>
          <a:p>
            <a:pPr algn="r" rtl="1">
              <a:buNone/>
            </a:pPr>
            <a:r>
              <a:rPr lang="ar-JO" sz="3200" b="1" dirty="0">
                <a:solidFill>
                  <a:schemeClr val="accent1"/>
                </a:solidFill>
              </a:rPr>
              <a:t>العاب الفيديو </a:t>
            </a:r>
          </a:p>
        </p:txBody>
      </p:sp>
      <p:sp>
        <p:nvSpPr>
          <p:cNvPr id="2" name="TextBox 1">
            <a:extLst>
              <a:ext uri="{FF2B5EF4-FFF2-40B4-BE49-F238E27FC236}">
                <a16:creationId xmlns:a16="http://schemas.microsoft.com/office/drawing/2014/main" id="{C26BE880-A09C-2EAE-7FA4-25253A579345}"/>
              </a:ext>
            </a:extLst>
          </p:cNvPr>
          <p:cNvSpPr txBox="1"/>
          <p:nvPr/>
        </p:nvSpPr>
        <p:spPr>
          <a:xfrm>
            <a:off x="4874488" y="2311836"/>
            <a:ext cx="2698123" cy="584775"/>
          </a:xfrm>
          <a:prstGeom prst="rect">
            <a:avLst/>
          </a:prstGeom>
          <a:noFill/>
        </p:spPr>
        <p:txBody>
          <a:bodyPr wrap="square">
            <a:spAutoFit/>
          </a:bodyPr>
          <a:lstStyle/>
          <a:p>
            <a:pPr algn="r" rtl="1">
              <a:buNone/>
            </a:pPr>
            <a:r>
              <a:rPr lang="ar-JO" sz="3200" b="1" dirty="0">
                <a:solidFill>
                  <a:schemeClr val="accent1"/>
                </a:solidFill>
              </a:rPr>
              <a:t>محادثات ديسكورد</a:t>
            </a:r>
          </a:p>
        </p:txBody>
      </p:sp>
      <p:sp>
        <p:nvSpPr>
          <p:cNvPr id="5" name="TextBox 4">
            <a:extLst>
              <a:ext uri="{FF2B5EF4-FFF2-40B4-BE49-F238E27FC236}">
                <a16:creationId xmlns:a16="http://schemas.microsoft.com/office/drawing/2014/main" id="{3627CF4E-F028-92FF-31EB-910494A604B8}"/>
              </a:ext>
            </a:extLst>
          </p:cNvPr>
          <p:cNvSpPr txBox="1"/>
          <p:nvPr/>
        </p:nvSpPr>
        <p:spPr>
          <a:xfrm>
            <a:off x="1915669" y="2274459"/>
            <a:ext cx="2698123" cy="584775"/>
          </a:xfrm>
          <a:prstGeom prst="rect">
            <a:avLst/>
          </a:prstGeom>
          <a:noFill/>
        </p:spPr>
        <p:txBody>
          <a:bodyPr wrap="square">
            <a:spAutoFit/>
          </a:bodyPr>
          <a:lstStyle/>
          <a:p>
            <a:pPr algn="r" rtl="1">
              <a:buNone/>
            </a:pPr>
            <a:r>
              <a:rPr lang="ar-JO" sz="3200" b="1" dirty="0">
                <a:solidFill>
                  <a:schemeClr val="accent1"/>
                </a:solidFill>
              </a:rPr>
              <a:t>رسائل واتس اب</a:t>
            </a:r>
          </a:p>
        </p:txBody>
      </p:sp>
      <p:pic>
        <p:nvPicPr>
          <p:cNvPr id="8" name="Picture 7" descr="תמונה שמתארת טביעת אבצע שמשאירים במשחקי רשת וצ'אטים : משחקי וידיו, שיחות דיסקורד והודעות וואטסאפ">
            <a:extLst>
              <a:ext uri="{FF2B5EF4-FFF2-40B4-BE49-F238E27FC236}">
                <a16:creationId xmlns:a16="http://schemas.microsoft.com/office/drawing/2014/main" id="{B9DCFAE1-DF3B-5345-09C5-54C9B0D144C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208051" y="2977525"/>
            <a:ext cx="7822094" cy="34440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6602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74A69-70F3-1D1D-C1F2-66C2F30E9636}"/>
            </a:ext>
          </a:extLst>
        </p:cNvPr>
        <p:cNvGrpSpPr/>
        <p:nvPr/>
      </p:nvGrpSpPr>
      <p:grpSpPr>
        <a:xfrm>
          <a:off x="0" y="0"/>
          <a:ext cx="0" cy="0"/>
          <a:chOff x="0" y="0"/>
          <a:chExt cx="0" cy="0"/>
        </a:xfrm>
      </p:grpSpPr>
      <p:sp>
        <p:nvSpPr>
          <p:cNvPr id="8" name="Title 11">
            <a:extLst>
              <a:ext uri="{FF2B5EF4-FFF2-40B4-BE49-F238E27FC236}">
                <a16:creationId xmlns:a16="http://schemas.microsoft.com/office/drawing/2014/main" id="{87795401-AFD1-ACA9-9C48-BAD0A08D0C3E}"/>
              </a:ext>
            </a:extLst>
          </p:cNvPr>
          <p:cNvSpPr txBox="1">
            <a:spLocks/>
          </p:cNvSpPr>
          <p:nvPr/>
        </p:nvSpPr>
        <p:spPr>
          <a:xfrm>
            <a:off x="3519708" y="557486"/>
            <a:ext cx="66675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rtl="1">
              <a:lnSpc>
                <a:spcPct val="100000"/>
              </a:lnSpc>
              <a:buClr>
                <a:srgbClr val="000000"/>
              </a:buClr>
              <a:buSzTx/>
              <a:defRPr/>
            </a:pPr>
            <a:r>
              <a:rPr lang="ar-JO" sz="3600" b="1" dirty="0">
                <a:solidFill>
                  <a:schemeClr val="accent1"/>
                </a:solidFill>
                <a:latin typeface="Arial"/>
                <a:ea typeface="Arial"/>
                <a:cs typeface="Arial"/>
                <a:sym typeface="Arial"/>
              </a:rPr>
              <a:t>أنواع البصمات الرقمية/ الإلكترونية</a:t>
            </a:r>
            <a:endParaRPr lang="he-IL" sz="1400"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187C0C13-F090-0289-BDEF-9E0E34F5529F}"/>
              </a:ext>
            </a:extLst>
          </p:cNvPr>
          <p:cNvSpPr txBox="1"/>
          <p:nvPr/>
        </p:nvSpPr>
        <p:spPr>
          <a:xfrm>
            <a:off x="4611758" y="1094690"/>
            <a:ext cx="4459352" cy="584775"/>
          </a:xfrm>
          <a:prstGeom prst="rect">
            <a:avLst/>
          </a:prstGeom>
          <a:noFill/>
        </p:spPr>
        <p:txBody>
          <a:bodyPr wrap="square">
            <a:spAutoFit/>
          </a:bodyPr>
          <a:lstStyle/>
          <a:p>
            <a:pPr algn="r" rtl="1">
              <a:buNone/>
            </a:pPr>
            <a:r>
              <a:rPr lang="ar-JO" sz="3200" b="1" dirty="0">
                <a:solidFill>
                  <a:schemeClr val="accent1"/>
                </a:solidFill>
              </a:rPr>
              <a:t>3. سجلات البحث </a:t>
            </a:r>
            <a:r>
              <a:rPr lang="en-US" sz="3200" b="1" dirty="0">
                <a:solidFill>
                  <a:schemeClr val="accent1"/>
                </a:solidFill>
              </a:rPr>
              <a:t>History</a:t>
            </a:r>
          </a:p>
        </p:txBody>
      </p:sp>
      <p:pic>
        <p:nvPicPr>
          <p:cNvPr id="5" name="Picture 4" descr="سجلات البحث تكشف اهتماماتنا وعاداتنا على الانترنت">
            <a:extLst>
              <a:ext uri="{FF2B5EF4-FFF2-40B4-BE49-F238E27FC236}">
                <a16:creationId xmlns:a16="http://schemas.microsoft.com/office/drawing/2014/main" id="{160CC6EB-D79A-94AF-C1BD-EA27D77B69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51989" y="1982822"/>
            <a:ext cx="7037641" cy="3960778"/>
          </a:xfrm>
          <a:prstGeom prst="rect">
            <a:avLst/>
          </a:prstGeom>
        </p:spPr>
      </p:pic>
    </p:spTree>
    <p:extLst>
      <p:ext uri="{BB962C8B-B14F-4D97-AF65-F5344CB8AC3E}">
        <p14:creationId xmlns:p14="http://schemas.microsoft.com/office/powerpoint/2010/main" val="2467583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4920-A5ED-AC91-A1FB-9FB757646FE4}"/>
            </a:ext>
          </a:extLst>
        </p:cNvPr>
        <p:cNvGrpSpPr/>
        <p:nvPr/>
      </p:nvGrpSpPr>
      <p:grpSpPr>
        <a:xfrm>
          <a:off x="0" y="0"/>
          <a:ext cx="0" cy="0"/>
          <a:chOff x="0" y="0"/>
          <a:chExt cx="0" cy="0"/>
        </a:xfrm>
      </p:grpSpPr>
      <p:sp>
        <p:nvSpPr>
          <p:cNvPr id="5" name="Title 11">
            <a:extLst>
              <a:ext uri="{FF2B5EF4-FFF2-40B4-BE49-F238E27FC236}">
                <a16:creationId xmlns:a16="http://schemas.microsoft.com/office/drawing/2014/main" id="{95156789-E76A-4DDC-5884-06DE69BAD1A5}"/>
              </a:ext>
            </a:extLst>
          </p:cNvPr>
          <p:cNvSpPr txBox="1">
            <a:spLocks/>
          </p:cNvSpPr>
          <p:nvPr/>
        </p:nvSpPr>
        <p:spPr>
          <a:xfrm>
            <a:off x="3519708" y="557486"/>
            <a:ext cx="66675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rtl="1">
              <a:lnSpc>
                <a:spcPct val="100000"/>
              </a:lnSpc>
              <a:buClr>
                <a:srgbClr val="000000"/>
              </a:buClr>
              <a:buSzTx/>
              <a:defRPr/>
            </a:pPr>
            <a:r>
              <a:rPr lang="ar-JO" sz="3600" b="1" dirty="0">
                <a:solidFill>
                  <a:schemeClr val="accent1"/>
                </a:solidFill>
                <a:latin typeface="Arial"/>
                <a:ea typeface="Arial"/>
                <a:cs typeface="Arial"/>
                <a:sym typeface="Arial"/>
              </a:rPr>
              <a:t>أنواع البصمات الرقمية/ الإلكترونية</a:t>
            </a:r>
            <a:endParaRPr lang="he-IL" sz="1400"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84114F11-645E-94B9-5D78-E863141208E3}"/>
              </a:ext>
            </a:extLst>
          </p:cNvPr>
          <p:cNvSpPr txBox="1"/>
          <p:nvPr/>
        </p:nvSpPr>
        <p:spPr>
          <a:xfrm>
            <a:off x="4731025" y="1016091"/>
            <a:ext cx="3783493" cy="584775"/>
          </a:xfrm>
          <a:prstGeom prst="rect">
            <a:avLst/>
          </a:prstGeom>
          <a:noFill/>
        </p:spPr>
        <p:txBody>
          <a:bodyPr wrap="square">
            <a:spAutoFit/>
          </a:bodyPr>
          <a:lstStyle/>
          <a:p>
            <a:pPr algn="r" rtl="1">
              <a:buNone/>
            </a:pPr>
            <a:r>
              <a:rPr lang="ar-JO" sz="3200" b="1" dirty="0">
                <a:solidFill>
                  <a:schemeClr val="accent1"/>
                </a:solidFill>
              </a:rPr>
              <a:t>4. بيانات عن موقع </a:t>
            </a:r>
            <a:r>
              <a:rPr lang="en-US" sz="3200" b="1" dirty="0">
                <a:solidFill>
                  <a:schemeClr val="accent1"/>
                </a:solidFill>
              </a:rPr>
              <a:t>GPS</a:t>
            </a:r>
          </a:p>
        </p:txBody>
      </p:sp>
      <p:pic>
        <p:nvPicPr>
          <p:cNvPr id="3" name="Picture 2" descr="صورة توضح كيفية ترك بصمة رقمية ومعلومات من خلال مشاركة الموقع.">
            <a:extLst>
              <a:ext uri="{FF2B5EF4-FFF2-40B4-BE49-F238E27FC236}">
                <a16:creationId xmlns:a16="http://schemas.microsoft.com/office/drawing/2014/main" id="{AE011DEF-CB3A-433F-D19F-E39E9551E6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23053" y="1709266"/>
            <a:ext cx="8063948" cy="44020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0495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6" name="Title 3">
            <a:extLst>
              <a:ext uri="{FF2B5EF4-FFF2-40B4-BE49-F238E27FC236}">
                <a16:creationId xmlns:a16="http://schemas.microsoft.com/office/drawing/2014/main" id="{B4E9EB8F-B2A4-F57D-96FF-2FA1835BB6A0}"/>
              </a:ext>
            </a:extLst>
          </p:cNvPr>
          <p:cNvSpPr txBox="1">
            <a:spLocks/>
          </p:cNvSpPr>
          <p:nvPr/>
        </p:nvSpPr>
        <p:spPr>
          <a:xfrm>
            <a:off x="2545644" y="477301"/>
            <a:ext cx="7128875" cy="769441"/>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Clr>
                <a:srgbClr val="000000"/>
              </a:buClr>
              <a:buSzTx/>
              <a:defRPr/>
            </a:pPr>
            <a:r>
              <a:rPr lang="ar-JO" b="1" dirty="0">
                <a:ln/>
                <a:solidFill>
                  <a:schemeClr val="accent4"/>
                </a:solidFill>
                <a:latin typeface="Arial"/>
                <a:ea typeface="Arial"/>
                <a:cs typeface="Arial"/>
                <a:sym typeface="Arial"/>
              </a:rPr>
              <a:t>أنواع الاحتيال و"الهندسة الاجتماعية"</a:t>
            </a:r>
            <a:endParaRPr lang="en-US" b="1" dirty="0">
              <a:ln/>
              <a:solidFill>
                <a:schemeClr val="accent4"/>
              </a:solidFill>
              <a:latin typeface="Arial"/>
              <a:ea typeface="Arial"/>
              <a:cs typeface="Arial"/>
              <a:sym typeface="Arial"/>
            </a:endParaRPr>
          </a:p>
        </p:txBody>
      </p:sp>
      <p:sp>
        <p:nvSpPr>
          <p:cNvPr id="320" name="Google Shape;320;p18"/>
          <p:cNvSpPr txBox="1">
            <a:spLocks noGrp="1"/>
          </p:cNvSpPr>
          <p:nvPr>
            <p:ph type="title" idx="4294967295"/>
          </p:nvPr>
        </p:nvSpPr>
        <p:spPr>
          <a:xfrm>
            <a:off x="4637055" y="1498286"/>
            <a:ext cx="6919075" cy="680571"/>
          </a:xfrm>
          <a:prstGeom prst="rect">
            <a:avLst/>
          </a:prstGeom>
          <a:noFill/>
          <a:ln>
            <a:noFill/>
          </a:ln>
        </p:spPr>
        <p:txBody>
          <a:bodyPr spcFirstLastPara="1" wrap="square" lIns="0" tIns="0" rIns="0" bIns="0" anchor="t" anchorCtr="0">
            <a:spAutoFit/>
          </a:bodyPr>
          <a:lstStyle/>
          <a:p>
            <a:pPr lvl="0" algn="ctr" rtl="1">
              <a:lnSpc>
                <a:spcPct val="111019"/>
              </a:lnSpc>
              <a:buClr>
                <a:srgbClr val="FFC700"/>
              </a:buClr>
              <a:buSzPts val="3984"/>
            </a:pPr>
            <a:r>
              <a:rPr lang="ar-JO" sz="3984" b="1" dirty="0">
                <a:solidFill>
                  <a:schemeClr val="bg2"/>
                </a:solidFill>
                <a:latin typeface="Arial"/>
                <a:ea typeface="Arial"/>
                <a:cs typeface="Arial"/>
                <a:sym typeface="Arial"/>
              </a:rPr>
              <a:t>الهندسة الاجتماعية</a:t>
            </a:r>
            <a:endParaRPr dirty="0">
              <a:solidFill>
                <a:schemeClr val="bg2"/>
              </a:solidFill>
            </a:endParaRPr>
          </a:p>
        </p:txBody>
      </p:sp>
      <p:grpSp>
        <p:nvGrpSpPr>
          <p:cNvPr id="323" name="Google Shape;323;p18" descr="صورة توضح كيف تعمل الهندسة الاجتماعية على مراحل: جمع المعلومات، التواصل، التلاعب، وتنفيذ المهمة."/>
          <p:cNvGrpSpPr/>
          <p:nvPr/>
        </p:nvGrpSpPr>
        <p:grpSpPr>
          <a:xfrm>
            <a:off x="2023208" y="1911632"/>
            <a:ext cx="3306764" cy="4546802"/>
            <a:chOff x="2175667" y="4446"/>
            <a:chExt cx="3306764" cy="4546802"/>
          </a:xfrm>
        </p:grpSpPr>
        <p:sp>
          <p:nvSpPr>
            <p:cNvPr id="324" name="Google Shape;324;p18"/>
            <p:cNvSpPr/>
            <p:nvPr/>
          </p:nvSpPr>
          <p:spPr>
            <a:xfrm>
              <a:off x="2175667" y="4446"/>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25" name="Google Shape;325;p18"/>
            <p:cNvSpPr txBox="1"/>
            <p:nvPr/>
          </p:nvSpPr>
          <p:spPr>
            <a:xfrm>
              <a:off x="2199880" y="28659"/>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جمع المعلومات</a:t>
              </a:r>
              <a:endParaRPr sz="2800" b="0" i="0" u="none" strike="noStrike" cap="none" dirty="0">
                <a:solidFill>
                  <a:schemeClr val="lt2"/>
                </a:solidFill>
                <a:latin typeface="Arial"/>
                <a:ea typeface="Arial"/>
                <a:cs typeface="Arial"/>
                <a:sym typeface="Arial"/>
              </a:endParaRPr>
            </a:p>
          </p:txBody>
        </p:sp>
        <p:sp>
          <p:nvSpPr>
            <p:cNvPr id="326" name="Google Shape;326;p18"/>
            <p:cNvSpPr/>
            <p:nvPr/>
          </p:nvSpPr>
          <p:spPr>
            <a:xfrm rot="5400000">
              <a:off x="3674045" y="851805"/>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27" name="Google Shape;327;p18"/>
            <p:cNvSpPr txBox="1"/>
            <p:nvPr/>
          </p:nvSpPr>
          <p:spPr>
            <a:xfrm>
              <a:off x="3717447" y="882806"/>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28" name="Google Shape;328;p18"/>
            <p:cNvSpPr/>
            <p:nvPr/>
          </p:nvSpPr>
          <p:spPr>
            <a:xfrm>
              <a:off x="2175667" y="1244483"/>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29" name="Google Shape;329;p18"/>
            <p:cNvSpPr txBox="1"/>
            <p:nvPr/>
          </p:nvSpPr>
          <p:spPr>
            <a:xfrm>
              <a:off x="2199880" y="1268696"/>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التواصل</a:t>
              </a:r>
              <a:endParaRPr sz="1400" b="0" i="0" u="none" strike="noStrike" cap="none" dirty="0">
                <a:solidFill>
                  <a:srgbClr val="000000"/>
                </a:solidFill>
                <a:latin typeface="Arial"/>
                <a:ea typeface="Arial"/>
                <a:cs typeface="Arial"/>
                <a:sym typeface="Arial"/>
              </a:endParaRPr>
            </a:p>
          </p:txBody>
        </p:sp>
        <p:sp>
          <p:nvSpPr>
            <p:cNvPr id="330" name="Google Shape;330;p18"/>
            <p:cNvSpPr/>
            <p:nvPr/>
          </p:nvSpPr>
          <p:spPr>
            <a:xfrm rot="5400000">
              <a:off x="3674045" y="2091841"/>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1" name="Google Shape;331;p18"/>
            <p:cNvSpPr txBox="1"/>
            <p:nvPr/>
          </p:nvSpPr>
          <p:spPr>
            <a:xfrm>
              <a:off x="3717447" y="2122842"/>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32" name="Google Shape;332;p18"/>
            <p:cNvSpPr/>
            <p:nvPr/>
          </p:nvSpPr>
          <p:spPr>
            <a:xfrm>
              <a:off x="2175667" y="2484520"/>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3" name="Google Shape;333;p18"/>
            <p:cNvSpPr txBox="1"/>
            <p:nvPr/>
          </p:nvSpPr>
          <p:spPr>
            <a:xfrm>
              <a:off x="2199880" y="2508733"/>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التلاعب</a:t>
              </a:r>
              <a:r>
                <a:rPr lang="iw-IL" sz="2800" b="0" i="0" u="none" strike="noStrike" cap="none" dirty="0">
                  <a:solidFill>
                    <a:schemeClr val="lt2"/>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334" name="Google Shape;334;p18"/>
            <p:cNvSpPr/>
            <p:nvPr/>
          </p:nvSpPr>
          <p:spPr>
            <a:xfrm rot="5400000">
              <a:off x="3674045" y="3331878"/>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5" name="Google Shape;335;p18"/>
            <p:cNvSpPr txBox="1"/>
            <p:nvPr/>
          </p:nvSpPr>
          <p:spPr>
            <a:xfrm>
              <a:off x="3717447" y="3362879"/>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36" name="Google Shape;336;p18"/>
            <p:cNvSpPr/>
            <p:nvPr/>
          </p:nvSpPr>
          <p:spPr>
            <a:xfrm>
              <a:off x="2175667" y="3724557"/>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37" name="Google Shape;337;p18"/>
            <p:cNvSpPr txBox="1"/>
            <p:nvPr/>
          </p:nvSpPr>
          <p:spPr>
            <a:xfrm>
              <a:off x="2199880" y="3748770"/>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تنفيذ المهام</a:t>
              </a:r>
              <a:endParaRPr sz="1400" b="0" i="0" u="none" strike="noStrike" cap="none" dirty="0">
                <a:solidFill>
                  <a:srgbClr val="000000"/>
                </a:solidFill>
                <a:latin typeface="Arial"/>
                <a:ea typeface="Arial"/>
                <a:cs typeface="Arial"/>
                <a:sym typeface="Arial"/>
              </a:endParaRPr>
            </a:p>
          </p:txBody>
        </p:sp>
      </p:grpSp>
      <p:pic>
        <p:nvPicPr>
          <p:cNvPr id="3" name="Picture 2">
            <a:extLst>
              <a:ext uri="{FF2B5EF4-FFF2-40B4-BE49-F238E27FC236}">
                <a16:creationId xmlns:a16="http://schemas.microsoft.com/office/drawing/2014/main" id="{8F45456C-115D-BC0F-1AC0-27EAACB80CA7}"/>
              </a:ext>
              <a:ext uri="{C183D7F6-B498-43B3-948B-1728B52AA6E4}">
                <adec:decorative xmlns:adec="http://schemas.microsoft.com/office/drawing/2017/decorative" val="1"/>
              </a:ext>
            </a:extLst>
          </p:cNvPr>
          <p:cNvPicPr>
            <a:picLocks noChangeAspect="1"/>
          </p:cNvPicPr>
          <p:nvPr/>
        </p:nvPicPr>
        <p:blipFill>
          <a:blip r:embed="rId3"/>
          <a:stretch/>
        </p:blipFill>
        <p:spPr>
          <a:xfrm>
            <a:off x="6110082" y="3977219"/>
            <a:ext cx="4587453" cy="3405837"/>
          </a:xfrm>
          <a:prstGeom prst="rect">
            <a:avLst/>
          </a:prstGeom>
        </p:spPr>
      </p:pic>
      <p:sp>
        <p:nvSpPr>
          <p:cNvPr id="321" name="Google Shape;321;p18">
            <a:extLst>
              <a:ext uri="{C183D7F6-B498-43B3-948B-1728B52AA6E4}">
                <adec:decorative xmlns:adec="http://schemas.microsoft.com/office/drawing/2017/decorative" val="0"/>
              </a:ext>
            </a:extLst>
          </p:cNvPr>
          <p:cNvSpPr txBox="1"/>
          <p:nvPr/>
        </p:nvSpPr>
        <p:spPr>
          <a:xfrm>
            <a:off x="6619631" y="4686303"/>
            <a:ext cx="3568354" cy="1787541"/>
          </a:xfrm>
          <a:prstGeom prst="rect">
            <a:avLst/>
          </a:prstGeom>
          <a:noFill/>
          <a:ln>
            <a:noFill/>
          </a:ln>
        </p:spPr>
        <p:txBody>
          <a:bodyPr spcFirstLastPara="1" wrap="square" lIns="0" tIns="0" rIns="0" bIns="0" anchor="t" anchorCtr="0">
            <a:spAutoFit/>
          </a:bodyPr>
          <a:lstStyle/>
          <a:p>
            <a:pPr lvl="0" algn="ctr" rtl="1">
              <a:lnSpc>
                <a:spcPct val="132000"/>
              </a:lnSpc>
              <a:buSzPts val="2400"/>
            </a:pPr>
            <a:r>
              <a:rPr lang="ar-JO" sz="2800" dirty="0"/>
              <a:t>تدفع الناس لاتخاذ إجراءات أو كشف معلومات</a:t>
            </a:r>
          </a:p>
          <a:p>
            <a:pPr lvl="0" algn="ctr" rtl="1">
              <a:lnSpc>
                <a:spcPct val="132000"/>
              </a:lnSpc>
              <a:buSzPts val="2400"/>
            </a:pPr>
            <a:r>
              <a:rPr lang="ar-JO" sz="3200" b="1" i="0" u="none" strike="noStrike" cap="none" dirty="0">
                <a:solidFill>
                  <a:srgbClr val="E22323"/>
                </a:solidFill>
                <a:latin typeface="Arial"/>
                <a:ea typeface="Arial"/>
                <a:cs typeface="Arial"/>
                <a:sym typeface="Arial"/>
              </a:rPr>
              <a:t>العامل البشري</a:t>
            </a:r>
            <a:endParaRPr sz="2800" b="1"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B68D5AB0-6EA3-D6B4-2AB4-7582087E048E}"/>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p:blipFill>
        <p:spPr>
          <a:xfrm rot="21448273">
            <a:off x="7148198" y="2262476"/>
            <a:ext cx="3499572" cy="233304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a:extLst>
            <a:ext uri="{FF2B5EF4-FFF2-40B4-BE49-F238E27FC236}">
              <a16:creationId xmlns:a16="http://schemas.microsoft.com/office/drawing/2014/main" id="{900EAC25-25EC-2F8B-0C6E-77671851AD74}"/>
            </a:ext>
          </a:extLst>
        </p:cNvPr>
        <p:cNvGrpSpPr/>
        <p:nvPr/>
      </p:nvGrpSpPr>
      <p:grpSpPr>
        <a:xfrm>
          <a:off x="0" y="0"/>
          <a:ext cx="0" cy="0"/>
          <a:chOff x="0" y="0"/>
          <a:chExt cx="0" cy="0"/>
        </a:xfrm>
      </p:grpSpPr>
      <p:sp>
        <p:nvSpPr>
          <p:cNvPr id="320" name="Google Shape;320;p18">
            <a:extLst>
              <a:ext uri="{FF2B5EF4-FFF2-40B4-BE49-F238E27FC236}">
                <a16:creationId xmlns:a16="http://schemas.microsoft.com/office/drawing/2014/main" id="{90A5BE6E-74A1-9C61-0CA1-3BE443BBA569}"/>
              </a:ext>
            </a:extLst>
          </p:cNvPr>
          <p:cNvSpPr txBox="1">
            <a:spLocks noGrp="1"/>
          </p:cNvSpPr>
          <p:nvPr>
            <p:ph type="title" idx="4294967295"/>
          </p:nvPr>
        </p:nvSpPr>
        <p:spPr>
          <a:xfrm>
            <a:off x="3007038" y="382789"/>
            <a:ext cx="6919075" cy="680571"/>
          </a:xfrm>
          <a:prstGeom prst="rect">
            <a:avLst/>
          </a:prstGeom>
          <a:noFill/>
          <a:ln>
            <a:noFill/>
          </a:ln>
        </p:spPr>
        <p:txBody>
          <a:bodyPr spcFirstLastPara="1" wrap="square" lIns="0" tIns="0" rIns="0" bIns="0" anchor="t" anchorCtr="0">
            <a:spAutoFit/>
          </a:bodyPr>
          <a:lstStyle/>
          <a:p>
            <a:pPr lvl="0" algn="ctr" rtl="1">
              <a:lnSpc>
                <a:spcPct val="111019"/>
              </a:lnSpc>
              <a:buClr>
                <a:srgbClr val="FFC700"/>
              </a:buClr>
              <a:buSzPts val="3984"/>
            </a:pPr>
            <a:r>
              <a:rPr lang="ar-JO" sz="3984" b="1" dirty="0">
                <a:solidFill>
                  <a:schemeClr val="bg2"/>
                </a:solidFill>
                <a:latin typeface="Arial"/>
                <a:ea typeface="Arial"/>
                <a:cs typeface="Arial"/>
                <a:sym typeface="Arial"/>
              </a:rPr>
              <a:t>الهندسة الاجتماعية – مثال</a:t>
            </a:r>
            <a:endParaRPr dirty="0">
              <a:solidFill>
                <a:schemeClr val="bg2"/>
              </a:solidFill>
            </a:endParaRPr>
          </a:p>
        </p:txBody>
      </p:sp>
      <p:sp>
        <p:nvSpPr>
          <p:cNvPr id="321" name="Google Shape;321;p18">
            <a:extLst>
              <a:ext uri="{FF2B5EF4-FFF2-40B4-BE49-F238E27FC236}">
                <a16:creationId xmlns:a16="http://schemas.microsoft.com/office/drawing/2014/main" id="{4B388A17-D089-39A5-4247-53525EF3DC31}"/>
              </a:ext>
            </a:extLst>
          </p:cNvPr>
          <p:cNvSpPr txBox="1"/>
          <p:nvPr/>
        </p:nvSpPr>
        <p:spPr>
          <a:xfrm>
            <a:off x="1989666" y="1051340"/>
            <a:ext cx="8212667" cy="731290"/>
          </a:xfrm>
          <a:prstGeom prst="rect">
            <a:avLst/>
          </a:prstGeom>
          <a:noFill/>
          <a:ln>
            <a:noFill/>
          </a:ln>
        </p:spPr>
        <p:txBody>
          <a:bodyPr spcFirstLastPara="1" wrap="square" lIns="0" tIns="0" rIns="0" bIns="0" anchor="t" anchorCtr="0">
            <a:spAutoFit/>
          </a:bodyPr>
          <a:lstStyle/>
          <a:p>
            <a:pPr lvl="0" algn="ctr" rtl="1">
              <a:lnSpc>
                <a:spcPct val="132000"/>
              </a:lnSpc>
              <a:buSzPts val="2400"/>
            </a:pPr>
            <a:r>
              <a:rPr lang="ar-JO" sz="3200" dirty="0"/>
              <a:t>تدفع الناس لاتخاذ إجراءات أو كشف معلومات: </a:t>
            </a:r>
            <a:r>
              <a:rPr lang="ar-JO" sz="3600" b="1" dirty="0">
                <a:solidFill>
                  <a:srgbClr val="E22323"/>
                </a:solidFill>
              </a:rPr>
              <a:t>العامل البشري</a:t>
            </a:r>
            <a:endParaRPr lang="ar-JO" sz="3200" b="1" dirty="0"/>
          </a:p>
        </p:txBody>
      </p:sp>
      <p:grpSp>
        <p:nvGrpSpPr>
          <p:cNvPr id="32" name="Google Shape;323;p18" descr="صورة توضح كيف تعمل الهندسة الاجتماعية على مراحل: جمع المعلومات، التواصل، التلاعب، وتنفيذ المهمة.">
            <a:extLst>
              <a:ext uri="{FF2B5EF4-FFF2-40B4-BE49-F238E27FC236}">
                <a16:creationId xmlns:a16="http://schemas.microsoft.com/office/drawing/2014/main" id="{5D9B6F59-7C2D-847D-D1A9-1AB44631D2C4}"/>
              </a:ext>
            </a:extLst>
          </p:cNvPr>
          <p:cNvGrpSpPr/>
          <p:nvPr/>
        </p:nvGrpSpPr>
        <p:grpSpPr>
          <a:xfrm>
            <a:off x="2023208" y="1911632"/>
            <a:ext cx="3306764" cy="4546802"/>
            <a:chOff x="2175667" y="4446"/>
            <a:chExt cx="3306764" cy="4546802"/>
          </a:xfrm>
        </p:grpSpPr>
        <p:sp>
          <p:nvSpPr>
            <p:cNvPr id="33" name="Google Shape;324;p18">
              <a:extLst>
                <a:ext uri="{FF2B5EF4-FFF2-40B4-BE49-F238E27FC236}">
                  <a16:creationId xmlns:a16="http://schemas.microsoft.com/office/drawing/2014/main" id="{D3E992F6-EA1A-762D-FB76-37698C0E27AA}"/>
                </a:ext>
              </a:extLst>
            </p:cNvPr>
            <p:cNvSpPr/>
            <p:nvPr/>
          </p:nvSpPr>
          <p:spPr>
            <a:xfrm>
              <a:off x="2175667" y="4446"/>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 name="Google Shape;325;p18">
              <a:extLst>
                <a:ext uri="{FF2B5EF4-FFF2-40B4-BE49-F238E27FC236}">
                  <a16:creationId xmlns:a16="http://schemas.microsoft.com/office/drawing/2014/main" id="{38FAC522-F880-D781-25B8-8E4DD8C82019}"/>
                </a:ext>
              </a:extLst>
            </p:cNvPr>
            <p:cNvSpPr txBox="1"/>
            <p:nvPr/>
          </p:nvSpPr>
          <p:spPr>
            <a:xfrm>
              <a:off x="2199880" y="28659"/>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جمع المعلومات</a:t>
              </a:r>
              <a:endParaRPr sz="2800" b="0" i="0" u="none" strike="noStrike" cap="none" dirty="0">
                <a:solidFill>
                  <a:schemeClr val="lt2"/>
                </a:solidFill>
                <a:latin typeface="Arial"/>
                <a:ea typeface="Arial"/>
                <a:cs typeface="Arial"/>
                <a:sym typeface="Arial"/>
              </a:endParaRPr>
            </a:p>
          </p:txBody>
        </p:sp>
        <p:sp>
          <p:nvSpPr>
            <p:cNvPr id="35" name="Google Shape;326;p18">
              <a:extLst>
                <a:ext uri="{FF2B5EF4-FFF2-40B4-BE49-F238E27FC236}">
                  <a16:creationId xmlns:a16="http://schemas.microsoft.com/office/drawing/2014/main" id="{2836D34D-3666-5E18-4E6A-DC89A6CD78F9}"/>
                </a:ext>
              </a:extLst>
            </p:cNvPr>
            <p:cNvSpPr/>
            <p:nvPr/>
          </p:nvSpPr>
          <p:spPr>
            <a:xfrm rot="5400000">
              <a:off x="3674045" y="851805"/>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6" name="Google Shape;327;p18">
              <a:extLst>
                <a:ext uri="{FF2B5EF4-FFF2-40B4-BE49-F238E27FC236}">
                  <a16:creationId xmlns:a16="http://schemas.microsoft.com/office/drawing/2014/main" id="{7E7AEF88-7E11-0FAB-E651-422382477B0C}"/>
                </a:ext>
              </a:extLst>
            </p:cNvPr>
            <p:cNvSpPr txBox="1"/>
            <p:nvPr/>
          </p:nvSpPr>
          <p:spPr>
            <a:xfrm>
              <a:off x="3717447" y="882806"/>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37" name="Google Shape;328;p18">
              <a:extLst>
                <a:ext uri="{FF2B5EF4-FFF2-40B4-BE49-F238E27FC236}">
                  <a16:creationId xmlns:a16="http://schemas.microsoft.com/office/drawing/2014/main" id="{2BDF4E6C-59D2-315A-B64C-713B86CEB7E2}"/>
                </a:ext>
              </a:extLst>
            </p:cNvPr>
            <p:cNvSpPr/>
            <p:nvPr/>
          </p:nvSpPr>
          <p:spPr>
            <a:xfrm>
              <a:off x="2175667" y="1244483"/>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8" name="Google Shape;329;p18">
              <a:extLst>
                <a:ext uri="{FF2B5EF4-FFF2-40B4-BE49-F238E27FC236}">
                  <a16:creationId xmlns:a16="http://schemas.microsoft.com/office/drawing/2014/main" id="{8A7F91D7-0A3B-63F6-5BF0-80202DBE6B9E}"/>
                </a:ext>
              </a:extLst>
            </p:cNvPr>
            <p:cNvSpPr txBox="1"/>
            <p:nvPr/>
          </p:nvSpPr>
          <p:spPr>
            <a:xfrm>
              <a:off x="2199880" y="1268696"/>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التواصل</a:t>
              </a:r>
              <a:endParaRPr sz="1400" b="0" i="0" u="none" strike="noStrike" cap="none" dirty="0">
                <a:solidFill>
                  <a:srgbClr val="000000"/>
                </a:solidFill>
                <a:latin typeface="Arial"/>
                <a:ea typeface="Arial"/>
                <a:cs typeface="Arial"/>
                <a:sym typeface="Arial"/>
              </a:endParaRPr>
            </a:p>
          </p:txBody>
        </p:sp>
        <p:sp>
          <p:nvSpPr>
            <p:cNvPr id="39" name="Google Shape;330;p18">
              <a:extLst>
                <a:ext uri="{FF2B5EF4-FFF2-40B4-BE49-F238E27FC236}">
                  <a16:creationId xmlns:a16="http://schemas.microsoft.com/office/drawing/2014/main" id="{D7F70DBE-FB15-4C92-1BEF-3456461A1871}"/>
                </a:ext>
              </a:extLst>
            </p:cNvPr>
            <p:cNvSpPr/>
            <p:nvPr/>
          </p:nvSpPr>
          <p:spPr>
            <a:xfrm rot="5400000">
              <a:off x="3674045" y="2091841"/>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0" name="Google Shape;331;p18">
              <a:extLst>
                <a:ext uri="{FF2B5EF4-FFF2-40B4-BE49-F238E27FC236}">
                  <a16:creationId xmlns:a16="http://schemas.microsoft.com/office/drawing/2014/main" id="{E05D81F4-B3BE-459D-ACFB-3B4C02A9732E}"/>
                </a:ext>
              </a:extLst>
            </p:cNvPr>
            <p:cNvSpPr txBox="1"/>
            <p:nvPr/>
          </p:nvSpPr>
          <p:spPr>
            <a:xfrm>
              <a:off x="3717447" y="2122842"/>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41" name="Google Shape;332;p18">
              <a:extLst>
                <a:ext uri="{FF2B5EF4-FFF2-40B4-BE49-F238E27FC236}">
                  <a16:creationId xmlns:a16="http://schemas.microsoft.com/office/drawing/2014/main" id="{16FBBBAC-DAE4-EE81-88E7-EF98673FF5A5}"/>
                </a:ext>
              </a:extLst>
            </p:cNvPr>
            <p:cNvSpPr/>
            <p:nvPr/>
          </p:nvSpPr>
          <p:spPr>
            <a:xfrm>
              <a:off x="2175667" y="2484520"/>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2" name="Google Shape;333;p18">
              <a:extLst>
                <a:ext uri="{FF2B5EF4-FFF2-40B4-BE49-F238E27FC236}">
                  <a16:creationId xmlns:a16="http://schemas.microsoft.com/office/drawing/2014/main" id="{881D7173-81E6-4EAC-BACE-C7BC9E99AEFF}"/>
                </a:ext>
              </a:extLst>
            </p:cNvPr>
            <p:cNvSpPr txBox="1"/>
            <p:nvPr/>
          </p:nvSpPr>
          <p:spPr>
            <a:xfrm>
              <a:off x="2199880" y="2508733"/>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التلاعب</a:t>
              </a:r>
              <a:r>
                <a:rPr lang="iw-IL" sz="2800" b="0" i="0" u="none" strike="noStrike" cap="none" dirty="0">
                  <a:solidFill>
                    <a:schemeClr val="lt2"/>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43" name="Google Shape;334;p18">
              <a:extLst>
                <a:ext uri="{FF2B5EF4-FFF2-40B4-BE49-F238E27FC236}">
                  <a16:creationId xmlns:a16="http://schemas.microsoft.com/office/drawing/2014/main" id="{7CBACC39-5312-1AEE-1607-343F1E021494}"/>
                </a:ext>
              </a:extLst>
            </p:cNvPr>
            <p:cNvSpPr/>
            <p:nvPr/>
          </p:nvSpPr>
          <p:spPr>
            <a:xfrm rot="5400000">
              <a:off x="3674045" y="3331878"/>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4" name="Google Shape;335;p18">
              <a:extLst>
                <a:ext uri="{FF2B5EF4-FFF2-40B4-BE49-F238E27FC236}">
                  <a16:creationId xmlns:a16="http://schemas.microsoft.com/office/drawing/2014/main" id="{111CFDE0-F5E0-1698-ABAC-DFDAEDC20BF5}"/>
                </a:ext>
              </a:extLst>
            </p:cNvPr>
            <p:cNvSpPr txBox="1"/>
            <p:nvPr/>
          </p:nvSpPr>
          <p:spPr>
            <a:xfrm>
              <a:off x="3717447" y="3362879"/>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45" name="Google Shape;336;p18">
              <a:extLst>
                <a:ext uri="{FF2B5EF4-FFF2-40B4-BE49-F238E27FC236}">
                  <a16:creationId xmlns:a16="http://schemas.microsoft.com/office/drawing/2014/main" id="{4CB9F515-C4B3-E613-63D9-8B37656EE30F}"/>
                </a:ext>
              </a:extLst>
            </p:cNvPr>
            <p:cNvSpPr/>
            <p:nvPr/>
          </p:nvSpPr>
          <p:spPr>
            <a:xfrm>
              <a:off x="2175667" y="3724557"/>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6" name="Google Shape;337;p18">
              <a:extLst>
                <a:ext uri="{FF2B5EF4-FFF2-40B4-BE49-F238E27FC236}">
                  <a16:creationId xmlns:a16="http://schemas.microsoft.com/office/drawing/2014/main" id="{FC30D8EF-AB33-2DF0-5E59-D2F3E80A5F3D}"/>
                </a:ext>
              </a:extLst>
            </p:cNvPr>
            <p:cNvSpPr txBox="1"/>
            <p:nvPr/>
          </p:nvSpPr>
          <p:spPr>
            <a:xfrm>
              <a:off x="2199880" y="3748770"/>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800" b="1" dirty="0">
                  <a:solidFill>
                    <a:schemeClr val="lt2"/>
                  </a:solidFill>
                </a:rPr>
                <a:t>تنفيذ المهام</a:t>
              </a:r>
              <a:endParaRPr sz="1400" b="0" i="0" u="none" strike="noStrike" cap="none" dirty="0">
                <a:solidFill>
                  <a:srgbClr val="000000"/>
                </a:solidFill>
                <a:latin typeface="Arial"/>
                <a:ea typeface="Arial"/>
                <a:cs typeface="Arial"/>
                <a:sym typeface="Arial"/>
              </a:endParaRPr>
            </a:p>
          </p:txBody>
        </p:sp>
      </p:grpSp>
      <p:grpSp>
        <p:nvGrpSpPr>
          <p:cNvPr id="2" name="Google Shape;323;p18" descr="تتضمن المراحل الموضحة في الصورة متابعة نورا عبر شبكات التواصل الاجتماعي والتعرف على المغني المفضِّل لديها، يليها إرسال رسالة &quot;الفوز&quot; بتذاكر عرض للمغني المفضِّل، ثم الضغط على &quot;املأ التفاصيل الشخصية&quot;، وأخيراً كادت نورا أن تدخل تفاصيل بطاقة اعتماد والديها.">
            <a:extLst>
              <a:ext uri="{FF2B5EF4-FFF2-40B4-BE49-F238E27FC236}">
                <a16:creationId xmlns:a16="http://schemas.microsoft.com/office/drawing/2014/main" id="{C9A0D98B-3755-A18C-93B3-39EB2A01B283}"/>
              </a:ext>
              <a:ext uri="{C183D7F6-B498-43B3-948B-1728B52AA6E4}">
                <adec:decorative xmlns:adec="http://schemas.microsoft.com/office/drawing/2017/decorative" val="0"/>
              </a:ext>
            </a:extLst>
          </p:cNvPr>
          <p:cNvGrpSpPr/>
          <p:nvPr/>
        </p:nvGrpSpPr>
        <p:grpSpPr>
          <a:xfrm>
            <a:off x="7197702" y="1911632"/>
            <a:ext cx="3306764" cy="4546802"/>
            <a:chOff x="2175667" y="4446"/>
            <a:chExt cx="3306764" cy="4546802"/>
          </a:xfrm>
        </p:grpSpPr>
        <p:sp>
          <p:nvSpPr>
            <p:cNvPr id="3" name="Google Shape;324;p18">
              <a:extLst>
                <a:ext uri="{FF2B5EF4-FFF2-40B4-BE49-F238E27FC236}">
                  <a16:creationId xmlns:a16="http://schemas.microsoft.com/office/drawing/2014/main" id="{C2E7485E-A8C5-DA1A-A88F-4D9E4585404F}"/>
                </a:ext>
              </a:extLst>
            </p:cNvPr>
            <p:cNvSpPr/>
            <p:nvPr/>
          </p:nvSpPr>
          <p:spPr>
            <a:xfrm>
              <a:off x="2175667" y="4446"/>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 name="Google Shape;325;p18">
              <a:extLst>
                <a:ext uri="{FF2B5EF4-FFF2-40B4-BE49-F238E27FC236}">
                  <a16:creationId xmlns:a16="http://schemas.microsoft.com/office/drawing/2014/main" id="{31F2BD49-6177-24C4-5337-62C862E2B3A5}"/>
                </a:ext>
              </a:extLst>
            </p:cNvPr>
            <p:cNvSpPr txBox="1"/>
            <p:nvPr/>
          </p:nvSpPr>
          <p:spPr>
            <a:xfrm>
              <a:off x="2199880" y="28659"/>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1800" b="1" dirty="0">
                  <a:solidFill>
                    <a:schemeClr val="lt2"/>
                  </a:solidFill>
                </a:rPr>
                <a:t>متابعة نورا عبر شبكات التواصل </a:t>
              </a:r>
              <a:r>
                <a:rPr lang="ar-JO" sz="1800" b="1" dirty="0" err="1">
                  <a:solidFill>
                    <a:schemeClr val="lt2"/>
                  </a:solidFill>
                </a:rPr>
                <a:t>الجتماعي</a:t>
              </a:r>
              <a:r>
                <a:rPr lang="ar-JO" sz="1800" b="1" dirty="0">
                  <a:solidFill>
                    <a:schemeClr val="lt2"/>
                  </a:solidFill>
                </a:rPr>
                <a:t>، والتعرف على المغني المفضل لديها </a:t>
              </a:r>
              <a:endParaRPr sz="1800" b="0" i="0" u="none" strike="noStrike" cap="none" dirty="0">
                <a:solidFill>
                  <a:schemeClr val="lt2"/>
                </a:solidFill>
                <a:latin typeface="Arial"/>
                <a:ea typeface="Arial"/>
                <a:cs typeface="Arial"/>
                <a:sym typeface="Arial"/>
              </a:endParaRPr>
            </a:p>
          </p:txBody>
        </p:sp>
        <p:sp>
          <p:nvSpPr>
            <p:cNvPr id="5" name="Google Shape;326;p18">
              <a:extLst>
                <a:ext uri="{FF2B5EF4-FFF2-40B4-BE49-F238E27FC236}">
                  <a16:creationId xmlns:a16="http://schemas.microsoft.com/office/drawing/2014/main" id="{98ABA13E-BB35-5EF2-33C9-222C9521A471}"/>
                </a:ext>
              </a:extLst>
            </p:cNvPr>
            <p:cNvSpPr/>
            <p:nvPr/>
          </p:nvSpPr>
          <p:spPr>
            <a:xfrm rot="5400000">
              <a:off x="3674045" y="851805"/>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6" name="Google Shape;327;p18">
              <a:extLst>
                <a:ext uri="{FF2B5EF4-FFF2-40B4-BE49-F238E27FC236}">
                  <a16:creationId xmlns:a16="http://schemas.microsoft.com/office/drawing/2014/main" id="{FD5DD5EF-442F-8836-D4A7-3969E992D0EF}"/>
                </a:ext>
              </a:extLst>
            </p:cNvPr>
            <p:cNvSpPr txBox="1"/>
            <p:nvPr/>
          </p:nvSpPr>
          <p:spPr>
            <a:xfrm>
              <a:off x="3717447" y="882806"/>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7" name="Google Shape;328;p18">
              <a:extLst>
                <a:ext uri="{FF2B5EF4-FFF2-40B4-BE49-F238E27FC236}">
                  <a16:creationId xmlns:a16="http://schemas.microsoft.com/office/drawing/2014/main" id="{61B9CBDE-054E-3FCA-019D-F9E8670C2884}"/>
                </a:ext>
              </a:extLst>
            </p:cNvPr>
            <p:cNvSpPr/>
            <p:nvPr/>
          </p:nvSpPr>
          <p:spPr>
            <a:xfrm>
              <a:off x="2175667" y="1244483"/>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 name="Google Shape;329;p18">
              <a:extLst>
                <a:ext uri="{FF2B5EF4-FFF2-40B4-BE49-F238E27FC236}">
                  <a16:creationId xmlns:a16="http://schemas.microsoft.com/office/drawing/2014/main" id="{0053341A-EBCA-286B-A8D3-1E78CAD272FC}"/>
                </a:ext>
              </a:extLst>
            </p:cNvPr>
            <p:cNvSpPr txBox="1"/>
            <p:nvPr/>
          </p:nvSpPr>
          <p:spPr>
            <a:xfrm>
              <a:off x="2199880" y="1268696"/>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000" dirty="0">
                  <a:solidFill>
                    <a:schemeClr val="bg1"/>
                  </a:solidFill>
                </a:rPr>
                <a:t>إرسال رسالة "الفوز" بتذاكر عرض للمغني المفضل</a:t>
              </a:r>
              <a:endParaRPr sz="1400" b="0" i="0" u="none" strike="noStrike" cap="none" dirty="0">
                <a:solidFill>
                  <a:schemeClr val="bg1"/>
                </a:solidFill>
                <a:latin typeface="Arial"/>
                <a:ea typeface="Arial"/>
                <a:cs typeface="Arial"/>
                <a:sym typeface="Arial"/>
              </a:endParaRPr>
            </a:p>
          </p:txBody>
        </p:sp>
        <p:sp>
          <p:nvSpPr>
            <p:cNvPr id="9" name="Google Shape;330;p18">
              <a:extLst>
                <a:ext uri="{FF2B5EF4-FFF2-40B4-BE49-F238E27FC236}">
                  <a16:creationId xmlns:a16="http://schemas.microsoft.com/office/drawing/2014/main" id="{58A544F2-9285-644C-1301-D335E842FD2A}"/>
                </a:ext>
              </a:extLst>
            </p:cNvPr>
            <p:cNvSpPr/>
            <p:nvPr/>
          </p:nvSpPr>
          <p:spPr>
            <a:xfrm rot="5400000">
              <a:off x="3674045" y="2091841"/>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0" name="Google Shape;331;p18">
              <a:extLst>
                <a:ext uri="{FF2B5EF4-FFF2-40B4-BE49-F238E27FC236}">
                  <a16:creationId xmlns:a16="http://schemas.microsoft.com/office/drawing/2014/main" id="{B99BB967-5422-F235-119C-DABFAA91EC1D}"/>
                </a:ext>
              </a:extLst>
            </p:cNvPr>
            <p:cNvSpPr txBox="1"/>
            <p:nvPr/>
          </p:nvSpPr>
          <p:spPr>
            <a:xfrm>
              <a:off x="3717447" y="2122842"/>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11" name="Google Shape;332;p18">
              <a:extLst>
                <a:ext uri="{FF2B5EF4-FFF2-40B4-BE49-F238E27FC236}">
                  <a16:creationId xmlns:a16="http://schemas.microsoft.com/office/drawing/2014/main" id="{C74C935D-7048-E54B-DE42-7EF8A6956815}"/>
                </a:ext>
              </a:extLst>
            </p:cNvPr>
            <p:cNvSpPr/>
            <p:nvPr/>
          </p:nvSpPr>
          <p:spPr>
            <a:xfrm>
              <a:off x="2175667" y="2484520"/>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 name="Google Shape;333;p18">
              <a:extLst>
                <a:ext uri="{FF2B5EF4-FFF2-40B4-BE49-F238E27FC236}">
                  <a16:creationId xmlns:a16="http://schemas.microsoft.com/office/drawing/2014/main" id="{4D8A575F-1C92-846A-E1A3-7945A8B692E4}"/>
                </a:ext>
              </a:extLst>
            </p:cNvPr>
            <p:cNvSpPr txBox="1"/>
            <p:nvPr/>
          </p:nvSpPr>
          <p:spPr>
            <a:xfrm>
              <a:off x="2199880" y="2508733"/>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000" dirty="0">
                  <a:solidFill>
                    <a:schemeClr val="bg1"/>
                  </a:solidFill>
                </a:rPr>
                <a:t>الضغط على "املأ التفاصيل الشخصية"</a:t>
              </a:r>
              <a:endParaRPr sz="1400" b="0" i="0" u="none" strike="noStrike" cap="none" dirty="0">
                <a:solidFill>
                  <a:schemeClr val="bg1"/>
                </a:solidFill>
                <a:latin typeface="Arial"/>
                <a:ea typeface="Arial"/>
                <a:cs typeface="Arial"/>
                <a:sym typeface="Arial"/>
              </a:endParaRPr>
            </a:p>
          </p:txBody>
        </p:sp>
        <p:sp>
          <p:nvSpPr>
            <p:cNvPr id="13" name="Google Shape;334;p18">
              <a:extLst>
                <a:ext uri="{FF2B5EF4-FFF2-40B4-BE49-F238E27FC236}">
                  <a16:creationId xmlns:a16="http://schemas.microsoft.com/office/drawing/2014/main" id="{BD879EE6-3046-81C2-591E-5BE87090D42D}"/>
                </a:ext>
              </a:extLst>
            </p:cNvPr>
            <p:cNvSpPr/>
            <p:nvPr/>
          </p:nvSpPr>
          <p:spPr>
            <a:xfrm rot="5400000">
              <a:off x="3674045" y="3331878"/>
              <a:ext cx="310009" cy="372011"/>
            </a:xfrm>
            <a:prstGeom prst="rightArrow">
              <a:avLst>
                <a:gd name="adj1" fmla="val 60000"/>
                <a:gd name="adj2" fmla="val 50000"/>
              </a:avLst>
            </a:prstGeom>
            <a:solidFill>
              <a:srgbClr val="A7B2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4" name="Google Shape;335;p18">
              <a:extLst>
                <a:ext uri="{FF2B5EF4-FFF2-40B4-BE49-F238E27FC236}">
                  <a16:creationId xmlns:a16="http://schemas.microsoft.com/office/drawing/2014/main" id="{C22BBDB3-29B3-0C1D-7A99-D52F2C9BCAE4}"/>
                </a:ext>
              </a:extLst>
            </p:cNvPr>
            <p:cNvSpPr txBox="1"/>
            <p:nvPr/>
          </p:nvSpPr>
          <p:spPr>
            <a:xfrm>
              <a:off x="3717447" y="3362879"/>
              <a:ext cx="223207" cy="217006"/>
            </a:xfrm>
            <a:prstGeom prst="rect">
              <a:avLst/>
            </a:prstGeom>
            <a:noFill/>
            <a:ln>
              <a:noFill/>
            </a:ln>
          </p:spPr>
          <p:txBody>
            <a:bodyPr spcFirstLastPara="1" wrap="square" lIns="0" tIns="0" rIns="0" bIns="0" anchor="ctr" anchorCtr="0">
              <a:noAutofit/>
            </a:bodyPr>
            <a:lstStyle/>
            <a:p>
              <a:pPr marL="0" marR="0" lvl="0" indent="0" algn="ctr" rtl="1">
                <a:lnSpc>
                  <a:spcPct val="90000"/>
                </a:lnSpc>
                <a:spcBef>
                  <a:spcPts val="0"/>
                </a:spcBef>
                <a:spcAft>
                  <a:spcPts val="0"/>
                </a:spcAft>
                <a:buClr>
                  <a:schemeClr val="dk1"/>
                </a:buClr>
                <a:buSzPts val="2800"/>
                <a:buFont typeface="Arial"/>
                <a:buNone/>
              </a:pPr>
              <a:endParaRPr sz="2800" b="0" i="0" u="none" strike="noStrike" cap="none" dirty="0">
                <a:solidFill>
                  <a:schemeClr val="lt2"/>
                </a:solidFill>
                <a:latin typeface="Arial"/>
                <a:ea typeface="Arial"/>
                <a:cs typeface="Arial"/>
                <a:sym typeface="Arial"/>
              </a:endParaRPr>
            </a:p>
          </p:txBody>
        </p:sp>
        <p:sp>
          <p:nvSpPr>
            <p:cNvPr id="15" name="Google Shape;336;p18">
              <a:extLst>
                <a:ext uri="{FF2B5EF4-FFF2-40B4-BE49-F238E27FC236}">
                  <a16:creationId xmlns:a16="http://schemas.microsoft.com/office/drawing/2014/main" id="{BFDDE501-6C8D-C56A-0A4E-9393A3471BF7}"/>
                </a:ext>
              </a:extLst>
            </p:cNvPr>
            <p:cNvSpPr/>
            <p:nvPr/>
          </p:nvSpPr>
          <p:spPr>
            <a:xfrm>
              <a:off x="2175667" y="3724557"/>
              <a:ext cx="3306764" cy="826691"/>
            </a:xfrm>
            <a:prstGeom prst="roundRect">
              <a:avLst>
                <a:gd name="adj" fmla="val 10000"/>
              </a:avLst>
            </a:prstGeom>
            <a:solidFill>
              <a:srgbClr val="155D82"/>
            </a:solidFill>
            <a:ln w="19050" cap="flat" cmpd="sng">
              <a:solidFill>
                <a:schemeClr val="lt1"/>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 name="Google Shape;337;p18">
              <a:extLst>
                <a:ext uri="{FF2B5EF4-FFF2-40B4-BE49-F238E27FC236}">
                  <a16:creationId xmlns:a16="http://schemas.microsoft.com/office/drawing/2014/main" id="{62894E01-E75C-8517-E8B6-22E794E2E3AF}"/>
                </a:ext>
              </a:extLst>
            </p:cNvPr>
            <p:cNvSpPr txBox="1"/>
            <p:nvPr/>
          </p:nvSpPr>
          <p:spPr>
            <a:xfrm>
              <a:off x="2199880" y="3748770"/>
              <a:ext cx="3258338" cy="778265"/>
            </a:xfrm>
            <a:prstGeom prst="rect">
              <a:avLst/>
            </a:prstGeom>
            <a:noFill/>
            <a:ln>
              <a:noFill/>
            </a:ln>
          </p:spPr>
          <p:txBody>
            <a:bodyPr spcFirstLastPara="1" wrap="square" lIns="106675" tIns="106675" rIns="106675" bIns="106675" anchor="ctr" anchorCtr="0">
              <a:noAutofit/>
            </a:bodyPr>
            <a:lstStyle/>
            <a:p>
              <a:pPr lvl="0" algn="ctr" rtl="1">
                <a:lnSpc>
                  <a:spcPct val="90000"/>
                </a:lnSpc>
                <a:buClr>
                  <a:schemeClr val="lt2"/>
                </a:buClr>
                <a:buSzPts val="2800"/>
              </a:pPr>
              <a:r>
                <a:rPr lang="ar-JO" sz="2000" dirty="0">
                  <a:solidFill>
                    <a:schemeClr val="bg1"/>
                  </a:solidFill>
                </a:rPr>
                <a:t>كادت </a:t>
              </a:r>
              <a:r>
                <a:rPr lang="ar-JO" sz="2000" dirty="0" err="1">
                  <a:solidFill>
                    <a:schemeClr val="bg1"/>
                  </a:solidFill>
                </a:rPr>
                <a:t>نوراا</a:t>
              </a:r>
              <a:r>
                <a:rPr lang="ar-JO" sz="2000" dirty="0">
                  <a:solidFill>
                    <a:schemeClr val="bg1"/>
                  </a:solidFill>
                </a:rPr>
                <a:t> أن تدخل تفاصيل بطاقة اعتماد  والديها</a:t>
              </a:r>
              <a:endParaRPr sz="1400" b="0" i="0" u="none" strike="noStrike" cap="none" dirty="0">
                <a:solidFill>
                  <a:schemeClr val="bg1"/>
                </a:solidFill>
                <a:latin typeface="Arial"/>
                <a:ea typeface="Arial"/>
                <a:cs typeface="Arial"/>
                <a:sym typeface="Arial"/>
              </a:endParaRPr>
            </a:p>
          </p:txBody>
        </p:sp>
      </p:grpSp>
    </p:spTree>
    <p:extLst>
      <p:ext uri="{BB962C8B-B14F-4D97-AF65-F5344CB8AC3E}">
        <p14:creationId xmlns:p14="http://schemas.microsoft.com/office/powerpoint/2010/main" val="2409128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5" name="Title 3">
            <a:extLst>
              <a:ext uri="{FF2B5EF4-FFF2-40B4-BE49-F238E27FC236}">
                <a16:creationId xmlns:a16="http://schemas.microsoft.com/office/drawing/2014/main" id="{B96FA3E2-5FC6-16EB-66EB-3ABB178B2A29}"/>
              </a:ext>
            </a:extLst>
          </p:cNvPr>
          <p:cNvSpPr txBox="1">
            <a:spLocks/>
          </p:cNvSpPr>
          <p:nvPr/>
        </p:nvSpPr>
        <p:spPr>
          <a:xfrm>
            <a:off x="2073905" y="409311"/>
            <a:ext cx="8044189"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Clr>
                <a:srgbClr val="000000"/>
              </a:buClr>
              <a:buSzTx/>
              <a:defRPr/>
            </a:pPr>
            <a:r>
              <a:rPr lang="ar-JO" sz="5400" b="1" dirty="0">
                <a:ln/>
                <a:solidFill>
                  <a:schemeClr val="accent4"/>
                </a:solidFill>
                <a:latin typeface="Arial"/>
                <a:ea typeface="Arial"/>
                <a:cs typeface="Arial"/>
                <a:sym typeface="Arial"/>
              </a:rPr>
              <a:t>أنواع الاحتيال والهندسة الاجتماعية</a:t>
            </a:r>
            <a:endParaRPr lang="en-US" sz="5400" b="1" dirty="0">
              <a:ln/>
              <a:solidFill>
                <a:schemeClr val="accent4"/>
              </a:solidFill>
              <a:latin typeface="Arial"/>
              <a:ea typeface="Arial"/>
              <a:cs typeface="Arial"/>
              <a:sym typeface="Arial"/>
            </a:endParaRPr>
          </a:p>
        </p:txBody>
      </p:sp>
      <p:pic>
        <p:nvPicPr>
          <p:cNvPr id="376" name="Google Shape;376;p2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53370" y="2013212"/>
            <a:ext cx="3554466" cy="4602029"/>
          </a:xfrm>
          <a:prstGeom prst="rect">
            <a:avLst/>
          </a:prstGeom>
          <a:noFill/>
          <a:ln>
            <a:noFill/>
          </a:ln>
        </p:spPr>
      </p:pic>
      <p:sp>
        <p:nvSpPr>
          <p:cNvPr id="2" name="Google Shape;374;p22">
            <a:extLst>
              <a:ext uri="{FF2B5EF4-FFF2-40B4-BE49-F238E27FC236}">
                <a16:creationId xmlns:a16="http://schemas.microsoft.com/office/drawing/2014/main" id="{29845EB8-FFFA-F7E7-35E1-D16ABC879ABE}"/>
              </a:ext>
            </a:extLst>
          </p:cNvPr>
          <p:cNvSpPr txBox="1">
            <a:spLocks/>
          </p:cNvSpPr>
          <p:nvPr/>
        </p:nvSpPr>
        <p:spPr>
          <a:xfrm>
            <a:off x="2931803" y="1332641"/>
            <a:ext cx="6919075" cy="68057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rtl="1">
              <a:lnSpc>
                <a:spcPct val="111019"/>
              </a:lnSpc>
              <a:buClr>
                <a:srgbClr val="FFC700"/>
              </a:buClr>
              <a:buSzPts val="3984"/>
            </a:pPr>
            <a:r>
              <a:rPr lang="ar-JO" sz="3984" b="1" dirty="0">
                <a:solidFill>
                  <a:schemeClr val="bg2"/>
                </a:solidFill>
                <a:latin typeface="Arial"/>
                <a:ea typeface="Arial"/>
                <a:cs typeface="Arial"/>
                <a:sym typeface="Arial"/>
              </a:rPr>
              <a:t>التَّصَيُّدُ الاحتيالي </a:t>
            </a:r>
            <a:r>
              <a:rPr lang="iw-IL" sz="3984" b="1" dirty="0">
                <a:solidFill>
                  <a:schemeClr val="bg2"/>
                </a:solidFill>
                <a:latin typeface="Arial"/>
                <a:ea typeface="Arial"/>
                <a:cs typeface="Arial"/>
                <a:sym typeface="Arial"/>
              </a:rPr>
              <a:t>(Phishing) </a:t>
            </a:r>
            <a:endParaRPr lang="en-US" dirty="0">
              <a:solidFill>
                <a:schemeClr val="bg2"/>
              </a:solidFill>
            </a:endParaRPr>
          </a:p>
        </p:txBody>
      </p:sp>
      <p:sp>
        <p:nvSpPr>
          <p:cNvPr id="3" name="Google Shape;375;p22">
            <a:extLst>
              <a:ext uri="{FF2B5EF4-FFF2-40B4-BE49-F238E27FC236}">
                <a16:creationId xmlns:a16="http://schemas.microsoft.com/office/drawing/2014/main" id="{D3DA068D-3E4D-1207-F873-D7B2376BC313}"/>
              </a:ext>
            </a:extLst>
          </p:cNvPr>
          <p:cNvSpPr txBox="1"/>
          <p:nvPr/>
        </p:nvSpPr>
        <p:spPr>
          <a:xfrm>
            <a:off x="714439" y="2282867"/>
            <a:ext cx="5951074" cy="3693319"/>
          </a:xfrm>
          <a:prstGeom prst="rect">
            <a:avLst/>
          </a:prstGeom>
          <a:noFill/>
          <a:ln>
            <a:noFill/>
          </a:ln>
        </p:spPr>
        <p:txBody>
          <a:bodyPr spcFirstLastPara="1" wrap="square" lIns="0" tIns="0" rIns="0" bIns="0" anchor="t" anchorCtr="0">
            <a:spAutoFit/>
          </a:bodyPr>
          <a:lstStyle/>
          <a:p>
            <a:pPr lvl="0" algn="ctr" rtl="1">
              <a:lnSpc>
                <a:spcPct val="150000"/>
              </a:lnSpc>
              <a:buSzPts val="3200"/>
            </a:pPr>
            <a:r>
              <a:rPr lang="ar-JO" sz="3200" b="1" dirty="0"/>
              <a:t>محاولة خداع المستخدمين </a:t>
            </a:r>
            <a:r>
              <a:rPr lang="ar-JO" sz="3200" b="1" dirty="0">
                <a:solidFill>
                  <a:srgbClr val="C00000"/>
                </a:solidFill>
              </a:rPr>
              <a:t>وسرقة</a:t>
            </a:r>
            <a:r>
              <a:rPr lang="ar-JO" sz="3200" b="1" dirty="0"/>
              <a:t> معلومات شَخْصِيَّة مثل أسماء المستخدمين، وكلمات المرور، وبطاقات الائتمان، والمزيد، وجعلنا </a:t>
            </a:r>
            <a:r>
              <a:rPr lang="ar-JO" sz="3200" b="1" dirty="0">
                <a:solidFill>
                  <a:srgbClr val="C00000"/>
                </a:solidFill>
              </a:rPr>
              <a:t>نضغط على روابط </a:t>
            </a:r>
            <a:r>
              <a:rPr lang="ar-JO" sz="3200" b="1" dirty="0"/>
              <a:t>مؤذية </a:t>
            </a:r>
          </a:p>
          <a:p>
            <a:pPr lvl="0" algn="ctr" rtl="1">
              <a:lnSpc>
                <a:spcPct val="150000"/>
              </a:lnSpc>
              <a:buSzPts val="3200"/>
            </a:pPr>
            <a:r>
              <a:rPr lang="ar-JO" sz="3200" b="1" dirty="0"/>
              <a:t>(مِمَّا يُؤَدِّي إلى الوقوع في الفخ)</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12" name="Google Shape;374;p22">
            <a:extLst>
              <a:ext uri="{FF2B5EF4-FFF2-40B4-BE49-F238E27FC236}">
                <a16:creationId xmlns:a16="http://schemas.microsoft.com/office/drawing/2014/main" id="{B7EDF600-CB6B-2EF6-B359-2755E0973A74}"/>
              </a:ext>
            </a:extLst>
          </p:cNvPr>
          <p:cNvSpPr txBox="1">
            <a:spLocks noGrp="1"/>
          </p:cNvSpPr>
          <p:nvPr>
            <p:ph type="title" idx="4294967295"/>
          </p:nvPr>
        </p:nvSpPr>
        <p:spPr>
          <a:xfrm>
            <a:off x="2818238" y="789243"/>
            <a:ext cx="6919075" cy="680571"/>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11019"/>
              </a:lnSpc>
              <a:spcBef>
                <a:spcPts val="0"/>
              </a:spcBef>
              <a:spcAft>
                <a:spcPts val="0"/>
              </a:spcAft>
              <a:buClr>
                <a:srgbClr val="FFC700"/>
              </a:buClr>
              <a:buSzPts val="3984"/>
              <a:buFont typeface="Play"/>
              <a:buNone/>
              <a:tabLst/>
              <a:defRPr/>
            </a:pPr>
            <a:r>
              <a:rPr kumimoji="0" lang="ar-JO" sz="3984" b="1" i="0" u="none" strike="noStrike" kern="0" cap="none" spc="0" normalizeH="0" baseline="0" noProof="0" dirty="0">
                <a:ln>
                  <a:noFill/>
                </a:ln>
                <a:solidFill>
                  <a:schemeClr val="bg2"/>
                </a:solidFill>
                <a:effectLst/>
                <a:uLnTx/>
                <a:uFillTx/>
                <a:latin typeface="Arial"/>
                <a:ea typeface="Arial"/>
                <a:cs typeface="Arial"/>
                <a:sym typeface="Arial"/>
              </a:rPr>
              <a:t>أنواع التَّصَيُّدُ الاحتيالي </a:t>
            </a:r>
            <a:r>
              <a:rPr kumimoji="0" lang="iw-IL" sz="3984" b="1" i="0" u="none" strike="noStrike" kern="0" cap="none" spc="0" normalizeH="0" baseline="0" noProof="0" dirty="0">
                <a:ln>
                  <a:noFill/>
                </a:ln>
                <a:solidFill>
                  <a:schemeClr val="bg2"/>
                </a:solidFill>
                <a:effectLst/>
                <a:uLnTx/>
                <a:uFillTx/>
                <a:latin typeface="Arial"/>
                <a:ea typeface="Arial"/>
                <a:cs typeface="Arial"/>
                <a:sym typeface="Arial"/>
              </a:rPr>
              <a:t>(Phishing) </a:t>
            </a:r>
            <a:endParaRPr kumimoji="0" lang="en-US" sz="4400" b="0" i="0" u="none" strike="noStrike" kern="0" cap="none" spc="0" normalizeH="0" baseline="0" noProof="0" dirty="0">
              <a:ln>
                <a:noFill/>
              </a:ln>
              <a:solidFill>
                <a:schemeClr val="bg2"/>
              </a:solidFill>
              <a:effectLst/>
              <a:uLnTx/>
              <a:uFillTx/>
              <a:latin typeface="Play"/>
              <a:ea typeface="Play"/>
              <a:cs typeface="Play"/>
              <a:sym typeface="Play"/>
            </a:endParaRPr>
          </a:p>
        </p:txBody>
      </p:sp>
      <p:pic>
        <p:nvPicPr>
          <p:cNvPr id="10" name="Picture 9">
            <a:extLst>
              <a:ext uri="{FF2B5EF4-FFF2-40B4-BE49-F238E27FC236}">
                <a16:creationId xmlns:a16="http://schemas.microsoft.com/office/drawing/2014/main" id="{B84F6877-4365-5ACE-8B05-32D48C3A97C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rot="5400000">
            <a:off x="-712469" y="2321696"/>
            <a:ext cx="3831033" cy="2844021"/>
          </a:xfrm>
          <a:prstGeom prst="rect">
            <a:avLst/>
          </a:prstGeom>
        </p:spPr>
      </p:pic>
      <p:pic>
        <p:nvPicPr>
          <p:cNvPr id="9" name="Picture 8">
            <a:extLst>
              <a:ext uri="{FF2B5EF4-FFF2-40B4-BE49-F238E27FC236}">
                <a16:creationId xmlns:a16="http://schemas.microsoft.com/office/drawing/2014/main" id="{11F30F96-B4AA-6ADC-6624-6C9D61058B5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rot="5400000">
            <a:off x="1810259" y="2324623"/>
            <a:ext cx="3831033" cy="2844021"/>
          </a:xfrm>
          <a:prstGeom prst="rect">
            <a:avLst/>
          </a:prstGeom>
        </p:spPr>
      </p:pic>
      <p:pic>
        <p:nvPicPr>
          <p:cNvPr id="6" name="Picture 5">
            <a:extLst>
              <a:ext uri="{FF2B5EF4-FFF2-40B4-BE49-F238E27FC236}">
                <a16:creationId xmlns:a16="http://schemas.microsoft.com/office/drawing/2014/main" id="{F66C1909-C1D2-C48A-7223-C4E3ABF16B4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rot="5400000">
            <a:off x="6778060" y="2234055"/>
            <a:ext cx="3831033" cy="2844021"/>
          </a:xfrm>
          <a:prstGeom prst="rect">
            <a:avLst/>
          </a:prstGeom>
        </p:spPr>
      </p:pic>
      <p:pic>
        <p:nvPicPr>
          <p:cNvPr id="5" name="Picture 4">
            <a:extLst>
              <a:ext uri="{FF2B5EF4-FFF2-40B4-BE49-F238E27FC236}">
                <a16:creationId xmlns:a16="http://schemas.microsoft.com/office/drawing/2014/main" id="{470F7726-4BC3-F450-6C20-2F09D21E997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rot="5400000">
            <a:off x="4226217" y="2321696"/>
            <a:ext cx="3831033" cy="2844021"/>
          </a:xfrm>
          <a:prstGeom prst="rect">
            <a:avLst/>
          </a:prstGeom>
        </p:spPr>
      </p:pic>
      <p:pic>
        <p:nvPicPr>
          <p:cNvPr id="4" name="Picture 3">
            <a:extLst>
              <a:ext uri="{FF2B5EF4-FFF2-40B4-BE49-F238E27FC236}">
                <a16:creationId xmlns:a16="http://schemas.microsoft.com/office/drawing/2014/main" id="{C66DBE2F-BCAF-5F7C-0ECD-8622AC94B98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rot="5400000">
            <a:off x="9012246" y="2308262"/>
            <a:ext cx="3831033" cy="2844021"/>
          </a:xfrm>
          <a:prstGeom prst="rect">
            <a:avLst/>
          </a:prstGeom>
        </p:spPr>
      </p:pic>
      <p:sp>
        <p:nvSpPr>
          <p:cNvPr id="387" name="Google Shape;387;p23">
            <a:extLst>
              <a:ext uri="{C183D7F6-B498-43B3-948B-1728B52AA6E4}">
                <adec:decorative xmlns:adec="http://schemas.microsoft.com/office/drawing/2017/decorative" val="1"/>
              </a:ext>
            </a:extLst>
          </p:cNvPr>
          <p:cNvSpPr/>
          <p:nvPr/>
        </p:nvSpPr>
        <p:spPr>
          <a:xfrm>
            <a:off x="10347023" y="2129075"/>
            <a:ext cx="1161477" cy="1884402"/>
          </a:xfrm>
          <a:custGeom>
            <a:avLst/>
            <a:gdLst/>
            <a:ahLst/>
            <a:cxnLst/>
            <a:rect l="l" t="t" r="r" b="b"/>
            <a:pathLst>
              <a:path w="1742215" h="2826603" extrusionOk="0">
                <a:moveTo>
                  <a:pt x="0" y="0"/>
                </a:moveTo>
                <a:lnTo>
                  <a:pt x="1742215" y="0"/>
                </a:lnTo>
                <a:lnTo>
                  <a:pt x="1742215" y="2826603"/>
                </a:lnTo>
                <a:lnTo>
                  <a:pt x="0" y="282660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88" name="Google Shape;388;p23"/>
          <p:cNvSpPr txBox="1"/>
          <p:nvPr/>
        </p:nvSpPr>
        <p:spPr>
          <a:xfrm>
            <a:off x="10071151" y="4137987"/>
            <a:ext cx="1907425" cy="1107996"/>
          </a:xfrm>
          <a:prstGeom prst="rect">
            <a:avLst/>
          </a:prstGeom>
          <a:noFill/>
          <a:ln>
            <a:noFill/>
          </a:ln>
        </p:spPr>
        <p:txBody>
          <a:bodyPr spcFirstLastPara="1" wrap="square" lIns="0" tIns="0" rIns="0" bIns="0" anchor="t" anchorCtr="0">
            <a:spAutoFit/>
          </a:bodyPr>
          <a:lstStyle/>
          <a:p>
            <a:pPr lvl="0" algn="ctr" rtl="1">
              <a:buSzPts val="2400"/>
            </a:pPr>
            <a:r>
              <a:rPr lang="ar-JO" sz="2400" dirty="0"/>
              <a:t>ا</a:t>
            </a:r>
            <a:r>
              <a:rPr lang="he-IL" sz="2400" dirty="0"/>
              <a:t>لتصيد</a:t>
            </a:r>
            <a:r>
              <a:rPr lang="ar-JO" sz="2400" dirty="0"/>
              <a:t> الصوتي  صوت "مزيف" </a:t>
            </a:r>
            <a:r>
              <a:rPr lang="he-IL" sz="2400" dirty="0"/>
              <a:t> (Vishing)</a:t>
            </a:r>
            <a:endParaRPr sz="1400" b="0" i="0" u="none" strike="noStrike" cap="none" dirty="0">
              <a:solidFill>
                <a:srgbClr val="000000"/>
              </a:solidFill>
              <a:latin typeface="Arial"/>
              <a:ea typeface="Arial"/>
              <a:cs typeface="Arial"/>
              <a:sym typeface="Arial"/>
            </a:endParaRPr>
          </a:p>
        </p:txBody>
      </p:sp>
      <p:sp>
        <p:nvSpPr>
          <p:cNvPr id="390" name="Google Shape;390;p23"/>
          <p:cNvSpPr txBox="1"/>
          <p:nvPr/>
        </p:nvSpPr>
        <p:spPr>
          <a:xfrm>
            <a:off x="7881401" y="4361276"/>
            <a:ext cx="2000140" cy="738664"/>
          </a:xfrm>
          <a:prstGeom prst="rect">
            <a:avLst/>
          </a:prstGeom>
          <a:noFill/>
          <a:ln>
            <a:noFill/>
          </a:ln>
        </p:spPr>
        <p:txBody>
          <a:bodyPr spcFirstLastPara="1" wrap="square" lIns="0" tIns="0" rIns="0" bIns="0" anchor="t" anchorCtr="0">
            <a:spAutoFit/>
          </a:bodyPr>
          <a:lstStyle/>
          <a:p>
            <a:pPr lvl="0" algn="ctr" rtl="1">
              <a:buSzPts val="2400"/>
            </a:pPr>
            <a:r>
              <a:rPr lang="ar-JO" sz="2400" dirty="0"/>
              <a:t>الهجوم</a:t>
            </a:r>
            <a:r>
              <a:rPr lang="ar-JO" sz="2400" b="1" dirty="0">
                <a:solidFill>
                  <a:srgbClr val="FF3131"/>
                </a:solidFill>
              </a:rPr>
              <a:t> </a:t>
            </a:r>
          </a:p>
          <a:p>
            <a:pPr lvl="0" algn="ctr" rtl="1">
              <a:buSzPts val="2400"/>
            </a:pPr>
            <a:r>
              <a:rPr lang="ar-JO" sz="2400" dirty="0"/>
              <a:t>المستهدف</a:t>
            </a:r>
            <a:endParaRPr sz="2400" dirty="0"/>
          </a:p>
        </p:txBody>
      </p:sp>
      <p:sp>
        <p:nvSpPr>
          <p:cNvPr id="395" name="Google Shape;395;p23"/>
          <p:cNvSpPr txBox="1"/>
          <p:nvPr/>
        </p:nvSpPr>
        <p:spPr>
          <a:xfrm>
            <a:off x="5446164" y="3709435"/>
            <a:ext cx="1663224" cy="1639873"/>
          </a:xfrm>
          <a:prstGeom prst="rect">
            <a:avLst/>
          </a:prstGeom>
          <a:noFill/>
          <a:ln>
            <a:noFill/>
          </a:ln>
        </p:spPr>
        <p:txBody>
          <a:bodyPr spcFirstLastPara="1" wrap="square" lIns="0" tIns="0" rIns="0" bIns="0" anchor="t" anchorCtr="0">
            <a:spAutoFit/>
          </a:bodyPr>
          <a:lstStyle/>
          <a:p>
            <a:pPr algn="ctr" rtl="1">
              <a:lnSpc>
                <a:spcPct val="147791"/>
              </a:lnSpc>
              <a:buSzPts val="2400"/>
            </a:pPr>
            <a:r>
              <a:rPr lang="ar-JO" sz="2400" dirty="0"/>
              <a:t>التصيد عبر الرسائل النصية </a:t>
            </a:r>
            <a:r>
              <a:rPr lang="en-US" sz="2400" dirty="0"/>
              <a:t>Smishing</a:t>
            </a:r>
            <a:endParaRPr sz="2400" dirty="0"/>
          </a:p>
        </p:txBody>
      </p:sp>
      <p:sp>
        <p:nvSpPr>
          <p:cNvPr id="389" name="Google Shape;389;p23"/>
          <p:cNvSpPr txBox="1"/>
          <p:nvPr/>
        </p:nvSpPr>
        <p:spPr>
          <a:xfrm>
            <a:off x="2877213" y="3956229"/>
            <a:ext cx="1972249" cy="1548757"/>
          </a:xfrm>
          <a:prstGeom prst="rect">
            <a:avLst/>
          </a:prstGeom>
          <a:noFill/>
          <a:ln>
            <a:noFill/>
          </a:ln>
        </p:spPr>
        <p:txBody>
          <a:bodyPr spcFirstLastPara="1" wrap="square" lIns="0" tIns="0" rIns="0" bIns="0" anchor="t" anchorCtr="0">
            <a:spAutoFit/>
          </a:bodyPr>
          <a:lstStyle/>
          <a:p>
            <a:pPr lvl="0" algn="ctr" rtl="1">
              <a:lnSpc>
                <a:spcPct val="147791"/>
              </a:lnSpc>
              <a:buSzPts val="2400"/>
            </a:pPr>
            <a:r>
              <a:rPr lang="ar-JO" sz="2400" dirty="0"/>
              <a:t>التزييف العميق (</a:t>
            </a:r>
            <a:r>
              <a:rPr lang="en-US" sz="1800" dirty="0"/>
              <a:t>Deepfake Phishing) </a:t>
            </a:r>
            <a:r>
              <a:rPr lang="ar-JO" sz="1800" dirty="0"/>
              <a:t>)</a:t>
            </a:r>
            <a:endParaRPr sz="2400" dirty="0"/>
          </a:p>
        </p:txBody>
      </p:sp>
      <p:sp>
        <p:nvSpPr>
          <p:cNvPr id="396" name="Google Shape;396;p23"/>
          <p:cNvSpPr txBox="1"/>
          <p:nvPr/>
        </p:nvSpPr>
        <p:spPr>
          <a:xfrm>
            <a:off x="513141" y="4045076"/>
            <a:ext cx="1719144" cy="1093248"/>
          </a:xfrm>
          <a:prstGeom prst="rect">
            <a:avLst/>
          </a:prstGeom>
          <a:noFill/>
          <a:ln>
            <a:noFill/>
          </a:ln>
        </p:spPr>
        <p:txBody>
          <a:bodyPr spcFirstLastPara="1" wrap="square" lIns="0" tIns="0" rIns="0" bIns="0" anchor="t" anchorCtr="0">
            <a:spAutoFit/>
          </a:bodyPr>
          <a:lstStyle/>
          <a:p>
            <a:pPr algn="ctr" rtl="1">
              <a:lnSpc>
                <a:spcPct val="147791"/>
              </a:lnSpc>
              <a:buSzPts val="2400"/>
            </a:pPr>
            <a:r>
              <a:rPr lang="ar-JO" sz="2400" dirty="0"/>
              <a:t> انتحال الهوية</a:t>
            </a:r>
          </a:p>
          <a:p>
            <a:pPr algn="ctr" rtl="1">
              <a:lnSpc>
                <a:spcPct val="147791"/>
              </a:lnSpc>
              <a:buSzPts val="2400"/>
            </a:pPr>
            <a:r>
              <a:rPr lang="ar-JO" sz="2400" dirty="0"/>
              <a:t>في المواقع</a:t>
            </a:r>
            <a:endParaRPr sz="2400" dirty="0"/>
          </a:p>
        </p:txBody>
      </p:sp>
      <p:sp>
        <p:nvSpPr>
          <p:cNvPr id="391" name="Google Shape;391;p23">
            <a:extLst>
              <a:ext uri="{C183D7F6-B498-43B3-948B-1728B52AA6E4}">
                <adec:decorative xmlns:adec="http://schemas.microsoft.com/office/drawing/2017/decorative" val="1"/>
              </a:ext>
            </a:extLst>
          </p:cNvPr>
          <p:cNvSpPr/>
          <p:nvPr/>
        </p:nvSpPr>
        <p:spPr>
          <a:xfrm>
            <a:off x="3023789" y="2315355"/>
            <a:ext cx="1642881" cy="1711335"/>
          </a:xfrm>
          <a:custGeom>
            <a:avLst/>
            <a:gdLst/>
            <a:ahLst/>
            <a:cxnLst/>
            <a:rect l="l" t="t" r="r" b="b"/>
            <a:pathLst>
              <a:path w="2464322" h="2567002" extrusionOk="0">
                <a:moveTo>
                  <a:pt x="0" y="0"/>
                </a:moveTo>
                <a:lnTo>
                  <a:pt x="2464322" y="0"/>
                </a:lnTo>
                <a:lnTo>
                  <a:pt x="2464322" y="2567002"/>
                </a:lnTo>
                <a:lnTo>
                  <a:pt x="0" y="256700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92" name="Google Shape;392;p23">
            <a:extLst>
              <a:ext uri="{C183D7F6-B498-43B3-948B-1728B52AA6E4}">
                <adec:decorative xmlns:adec="http://schemas.microsoft.com/office/drawing/2017/decorative" val="1"/>
              </a:ext>
            </a:extLst>
          </p:cNvPr>
          <p:cNvSpPr/>
          <p:nvPr/>
        </p:nvSpPr>
        <p:spPr>
          <a:xfrm>
            <a:off x="8003849" y="2457301"/>
            <a:ext cx="1650887" cy="1516753"/>
          </a:xfrm>
          <a:custGeom>
            <a:avLst/>
            <a:gdLst/>
            <a:ahLst/>
            <a:cxnLst/>
            <a:rect l="l" t="t" r="r" b="b"/>
            <a:pathLst>
              <a:path w="2795746" h="2568592" extrusionOk="0">
                <a:moveTo>
                  <a:pt x="0" y="0"/>
                </a:moveTo>
                <a:lnTo>
                  <a:pt x="2795746" y="0"/>
                </a:lnTo>
                <a:lnTo>
                  <a:pt x="2795746" y="2568592"/>
                </a:lnTo>
                <a:lnTo>
                  <a:pt x="0" y="2568592"/>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93" name="Google Shape;393;p23">
            <a:extLst>
              <a:ext uri="{C183D7F6-B498-43B3-948B-1728B52AA6E4}">
                <adec:decorative xmlns:adec="http://schemas.microsoft.com/office/drawing/2017/decorative" val="1"/>
              </a:ext>
            </a:extLst>
          </p:cNvPr>
          <p:cNvSpPr/>
          <p:nvPr/>
        </p:nvSpPr>
        <p:spPr>
          <a:xfrm>
            <a:off x="366321" y="2612846"/>
            <a:ext cx="1535415" cy="1632307"/>
          </a:xfrm>
          <a:custGeom>
            <a:avLst/>
            <a:gdLst/>
            <a:ahLst/>
            <a:cxnLst/>
            <a:rect l="l" t="t" r="r" b="b"/>
            <a:pathLst>
              <a:path w="3098595" h="3098595" extrusionOk="0">
                <a:moveTo>
                  <a:pt x="0" y="0"/>
                </a:moveTo>
                <a:lnTo>
                  <a:pt x="3098595" y="0"/>
                </a:lnTo>
                <a:lnTo>
                  <a:pt x="3098595" y="3098595"/>
                </a:lnTo>
                <a:lnTo>
                  <a:pt x="0" y="3098595"/>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94" name="Google Shape;394;p23">
            <a:extLst>
              <a:ext uri="{C183D7F6-B498-43B3-948B-1728B52AA6E4}">
                <adec:decorative xmlns:adec="http://schemas.microsoft.com/office/drawing/2017/decorative" val="1"/>
              </a:ext>
            </a:extLst>
          </p:cNvPr>
          <p:cNvSpPr/>
          <p:nvPr/>
        </p:nvSpPr>
        <p:spPr>
          <a:xfrm>
            <a:off x="342163" y="2180905"/>
            <a:ext cx="1981197" cy="1743453"/>
          </a:xfrm>
          <a:custGeom>
            <a:avLst/>
            <a:gdLst/>
            <a:ahLst/>
            <a:cxnLst/>
            <a:rect l="l" t="t" r="r" b="b"/>
            <a:pathLst>
              <a:path w="3308363" h="2911359" extrusionOk="0">
                <a:moveTo>
                  <a:pt x="0" y="0"/>
                </a:moveTo>
                <a:lnTo>
                  <a:pt x="3308363" y="0"/>
                </a:lnTo>
                <a:lnTo>
                  <a:pt x="3308363" y="2911360"/>
                </a:lnTo>
                <a:lnTo>
                  <a:pt x="0" y="2911360"/>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6D12A085-8BA6-7397-E66B-585ACB0804A7}"/>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53926" y="2315355"/>
            <a:ext cx="1663225" cy="1185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7"/>
                                        </p:tgtEl>
                                        <p:attrNameLst>
                                          <p:attrName>style.visibility</p:attrName>
                                        </p:attrNameLst>
                                      </p:cBhvr>
                                      <p:to>
                                        <p:strVal val="visible"/>
                                      </p:to>
                                    </p:set>
                                    <p:anim calcmode="lin" valueType="num">
                                      <p:cBhvr additive="base">
                                        <p:cTn id="7" dur="500" fill="hold"/>
                                        <p:tgtEl>
                                          <p:spTgt spid="387"/>
                                        </p:tgtEl>
                                        <p:attrNameLst>
                                          <p:attrName>ppt_x</p:attrName>
                                        </p:attrNameLst>
                                      </p:cBhvr>
                                      <p:tavLst>
                                        <p:tav tm="0">
                                          <p:val>
                                            <p:strVal val="#ppt_x"/>
                                          </p:val>
                                        </p:tav>
                                        <p:tav tm="100000">
                                          <p:val>
                                            <p:strVal val="#ppt_x"/>
                                          </p:val>
                                        </p:tav>
                                      </p:tavLst>
                                    </p:anim>
                                    <p:anim calcmode="lin" valueType="num">
                                      <p:cBhvr additive="base">
                                        <p:cTn id="8" dur="500" fill="hold"/>
                                        <p:tgtEl>
                                          <p:spTgt spid="38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8"/>
                                        </p:tgtEl>
                                        <p:attrNameLst>
                                          <p:attrName>style.visibility</p:attrName>
                                        </p:attrNameLst>
                                      </p:cBhvr>
                                      <p:to>
                                        <p:strVal val="visible"/>
                                      </p:to>
                                    </p:set>
                                    <p:anim calcmode="lin" valueType="num">
                                      <p:cBhvr additive="base">
                                        <p:cTn id="11" dur="500" fill="hold"/>
                                        <p:tgtEl>
                                          <p:spTgt spid="388"/>
                                        </p:tgtEl>
                                        <p:attrNameLst>
                                          <p:attrName>ppt_x</p:attrName>
                                        </p:attrNameLst>
                                      </p:cBhvr>
                                      <p:tavLst>
                                        <p:tav tm="0">
                                          <p:val>
                                            <p:strVal val="#ppt_x"/>
                                          </p:val>
                                        </p:tav>
                                        <p:tav tm="100000">
                                          <p:val>
                                            <p:strVal val="#ppt_x"/>
                                          </p:val>
                                        </p:tav>
                                      </p:tavLst>
                                    </p:anim>
                                    <p:anim calcmode="lin" valueType="num">
                                      <p:cBhvr additive="base">
                                        <p:cTn id="12" dur="500" fill="hold"/>
                                        <p:tgtEl>
                                          <p:spTgt spid="38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92"/>
                                        </p:tgtEl>
                                        <p:attrNameLst>
                                          <p:attrName>style.visibility</p:attrName>
                                        </p:attrNameLst>
                                      </p:cBhvr>
                                      <p:to>
                                        <p:strVal val="visible"/>
                                      </p:to>
                                    </p:set>
                                    <p:animEffect transition="in" filter="fade">
                                      <p:cBhvr>
                                        <p:cTn id="17" dur="1000"/>
                                        <p:tgtEl>
                                          <p:spTgt spid="392"/>
                                        </p:tgtEl>
                                      </p:cBhvr>
                                    </p:animEffect>
                                    <p:anim calcmode="lin" valueType="num">
                                      <p:cBhvr>
                                        <p:cTn id="18" dur="1000" fill="hold"/>
                                        <p:tgtEl>
                                          <p:spTgt spid="392"/>
                                        </p:tgtEl>
                                        <p:attrNameLst>
                                          <p:attrName>ppt_x</p:attrName>
                                        </p:attrNameLst>
                                      </p:cBhvr>
                                      <p:tavLst>
                                        <p:tav tm="0">
                                          <p:val>
                                            <p:strVal val="#ppt_x"/>
                                          </p:val>
                                        </p:tav>
                                        <p:tav tm="100000">
                                          <p:val>
                                            <p:strVal val="#ppt_x"/>
                                          </p:val>
                                        </p:tav>
                                      </p:tavLst>
                                    </p:anim>
                                    <p:anim calcmode="lin" valueType="num">
                                      <p:cBhvr>
                                        <p:cTn id="19" dur="1000" fill="hold"/>
                                        <p:tgtEl>
                                          <p:spTgt spid="39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90"/>
                                        </p:tgtEl>
                                        <p:attrNameLst>
                                          <p:attrName>style.visibility</p:attrName>
                                        </p:attrNameLst>
                                      </p:cBhvr>
                                      <p:to>
                                        <p:strVal val="visible"/>
                                      </p:to>
                                    </p:set>
                                    <p:animEffect transition="in" filter="fade">
                                      <p:cBhvr>
                                        <p:cTn id="22" dur="1000"/>
                                        <p:tgtEl>
                                          <p:spTgt spid="390"/>
                                        </p:tgtEl>
                                      </p:cBhvr>
                                    </p:animEffect>
                                    <p:anim calcmode="lin" valueType="num">
                                      <p:cBhvr>
                                        <p:cTn id="23" dur="1000" fill="hold"/>
                                        <p:tgtEl>
                                          <p:spTgt spid="390"/>
                                        </p:tgtEl>
                                        <p:attrNameLst>
                                          <p:attrName>ppt_x</p:attrName>
                                        </p:attrNameLst>
                                      </p:cBhvr>
                                      <p:tavLst>
                                        <p:tav tm="0">
                                          <p:val>
                                            <p:strVal val="#ppt_x"/>
                                          </p:val>
                                        </p:tav>
                                        <p:tav tm="100000">
                                          <p:val>
                                            <p:strVal val="#ppt_x"/>
                                          </p:val>
                                        </p:tav>
                                      </p:tavLst>
                                    </p:anim>
                                    <p:anim calcmode="lin" valueType="num">
                                      <p:cBhvr>
                                        <p:cTn id="24" dur="1000" fill="hold"/>
                                        <p:tgtEl>
                                          <p:spTgt spid="39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95"/>
                                        </p:tgtEl>
                                        <p:attrNameLst>
                                          <p:attrName>style.visibility</p:attrName>
                                        </p:attrNameLst>
                                      </p:cBhvr>
                                      <p:to>
                                        <p:strVal val="visible"/>
                                      </p:to>
                                    </p:set>
                                    <p:animEffect transition="in" filter="fade">
                                      <p:cBhvr>
                                        <p:cTn id="34" dur="1000"/>
                                        <p:tgtEl>
                                          <p:spTgt spid="395"/>
                                        </p:tgtEl>
                                      </p:cBhvr>
                                    </p:animEffect>
                                    <p:anim calcmode="lin" valueType="num">
                                      <p:cBhvr>
                                        <p:cTn id="35" dur="1000" fill="hold"/>
                                        <p:tgtEl>
                                          <p:spTgt spid="395"/>
                                        </p:tgtEl>
                                        <p:attrNameLst>
                                          <p:attrName>ppt_x</p:attrName>
                                        </p:attrNameLst>
                                      </p:cBhvr>
                                      <p:tavLst>
                                        <p:tav tm="0">
                                          <p:val>
                                            <p:strVal val="#ppt_x"/>
                                          </p:val>
                                        </p:tav>
                                        <p:tav tm="100000">
                                          <p:val>
                                            <p:strVal val="#ppt_x"/>
                                          </p:val>
                                        </p:tav>
                                      </p:tavLst>
                                    </p:anim>
                                    <p:anim calcmode="lin" valueType="num">
                                      <p:cBhvr>
                                        <p:cTn id="36" dur="1000" fill="hold"/>
                                        <p:tgtEl>
                                          <p:spTgt spid="39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91"/>
                                        </p:tgtEl>
                                        <p:attrNameLst>
                                          <p:attrName>style.visibility</p:attrName>
                                        </p:attrNameLst>
                                      </p:cBhvr>
                                      <p:to>
                                        <p:strVal val="visible"/>
                                      </p:to>
                                    </p:set>
                                    <p:animEffect transition="in" filter="fade">
                                      <p:cBhvr>
                                        <p:cTn id="41" dur="1000"/>
                                        <p:tgtEl>
                                          <p:spTgt spid="391"/>
                                        </p:tgtEl>
                                      </p:cBhvr>
                                    </p:animEffect>
                                    <p:anim calcmode="lin" valueType="num">
                                      <p:cBhvr>
                                        <p:cTn id="42" dur="1000" fill="hold"/>
                                        <p:tgtEl>
                                          <p:spTgt spid="391"/>
                                        </p:tgtEl>
                                        <p:attrNameLst>
                                          <p:attrName>ppt_x</p:attrName>
                                        </p:attrNameLst>
                                      </p:cBhvr>
                                      <p:tavLst>
                                        <p:tav tm="0">
                                          <p:val>
                                            <p:strVal val="#ppt_x"/>
                                          </p:val>
                                        </p:tav>
                                        <p:tav tm="100000">
                                          <p:val>
                                            <p:strVal val="#ppt_x"/>
                                          </p:val>
                                        </p:tav>
                                      </p:tavLst>
                                    </p:anim>
                                    <p:anim calcmode="lin" valueType="num">
                                      <p:cBhvr>
                                        <p:cTn id="43" dur="1000" fill="hold"/>
                                        <p:tgtEl>
                                          <p:spTgt spid="39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89"/>
                                        </p:tgtEl>
                                        <p:attrNameLst>
                                          <p:attrName>style.visibility</p:attrName>
                                        </p:attrNameLst>
                                      </p:cBhvr>
                                      <p:to>
                                        <p:strVal val="visible"/>
                                      </p:to>
                                    </p:set>
                                    <p:animEffect transition="in" filter="fade">
                                      <p:cBhvr>
                                        <p:cTn id="46" dur="1000"/>
                                        <p:tgtEl>
                                          <p:spTgt spid="389"/>
                                        </p:tgtEl>
                                      </p:cBhvr>
                                    </p:animEffect>
                                    <p:anim calcmode="lin" valueType="num">
                                      <p:cBhvr>
                                        <p:cTn id="47" dur="1000" fill="hold"/>
                                        <p:tgtEl>
                                          <p:spTgt spid="389"/>
                                        </p:tgtEl>
                                        <p:attrNameLst>
                                          <p:attrName>ppt_x</p:attrName>
                                        </p:attrNameLst>
                                      </p:cBhvr>
                                      <p:tavLst>
                                        <p:tav tm="0">
                                          <p:val>
                                            <p:strVal val="#ppt_x"/>
                                          </p:val>
                                        </p:tav>
                                        <p:tav tm="100000">
                                          <p:val>
                                            <p:strVal val="#ppt_x"/>
                                          </p:val>
                                        </p:tav>
                                      </p:tavLst>
                                    </p:anim>
                                    <p:anim calcmode="lin" valueType="num">
                                      <p:cBhvr>
                                        <p:cTn id="48" dur="1000" fill="hold"/>
                                        <p:tgtEl>
                                          <p:spTgt spid="38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394"/>
                                        </p:tgtEl>
                                        <p:attrNameLst>
                                          <p:attrName>style.visibility</p:attrName>
                                        </p:attrNameLst>
                                      </p:cBhvr>
                                      <p:to>
                                        <p:strVal val="visible"/>
                                      </p:to>
                                    </p:set>
                                    <p:animEffect transition="in" filter="fade">
                                      <p:cBhvr>
                                        <p:cTn id="53" dur="1000"/>
                                        <p:tgtEl>
                                          <p:spTgt spid="394"/>
                                        </p:tgtEl>
                                      </p:cBhvr>
                                    </p:animEffect>
                                    <p:anim calcmode="lin" valueType="num">
                                      <p:cBhvr>
                                        <p:cTn id="54" dur="1000" fill="hold"/>
                                        <p:tgtEl>
                                          <p:spTgt spid="394"/>
                                        </p:tgtEl>
                                        <p:attrNameLst>
                                          <p:attrName>ppt_x</p:attrName>
                                        </p:attrNameLst>
                                      </p:cBhvr>
                                      <p:tavLst>
                                        <p:tav tm="0">
                                          <p:val>
                                            <p:strVal val="#ppt_x"/>
                                          </p:val>
                                        </p:tav>
                                        <p:tav tm="100000">
                                          <p:val>
                                            <p:strVal val="#ppt_x"/>
                                          </p:val>
                                        </p:tav>
                                      </p:tavLst>
                                    </p:anim>
                                    <p:anim calcmode="lin" valueType="num">
                                      <p:cBhvr>
                                        <p:cTn id="55" dur="1000" fill="hold"/>
                                        <p:tgtEl>
                                          <p:spTgt spid="39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96"/>
                                        </p:tgtEl>
                                        <p:attrNameLst>
                                          <p:attrName>style.visibility</p:attrName>
                                        </p:attrNameLst>
                                      </p:cBhvr>
                                      <p:to>
                                        <p:strVal val="visible"/>
                                      </p:to>
                                    </p:set>
                                    <p:animEffect transition="in" filter="fade">
                                      <p:cBhvr>
                                        <p:cTn id="58" dur="1000"/>
                                        <p:tgtEl>
                                          <p:spTgt spid="396"/>
                                        </p:tgtEl>
                                      </p:cBhvr>
                                    </p:animEffect>
                                    <p:anim calcmode="lin" valueType="num">
                                      <p:cBhvr>
                                        <p:cTn id="59" dur="1000" fill="hold"/>
                                        <p:tgtEl>
                                          <p:spTgt spid="396"/>
                                        </p:tgtEl>
                                        <p:attrNameLst>
                                          <p:attrName>ppt_x</p:attrName>
                                        </p:attrNameLst>
                                      </p:cBhvr>
                                      <p:tavLst>
                                        <p:tav tm="0">
                                          <p:val>
                                            <p:strVal val="#ppt_x"/>
                                          </p:val>
                                        </p:tav>
                                        <p:tav tm="100000">
                                          <p:val>
                                            <p:strVal val="#ppt_x"/>
                                          </p:val>
                                        </p:tav>
                                      </p:tavLst>
                                    </p:anim>
                                    <p:anim calcmode="lin" valueType="num">
                                      <p:cBhvr>
                                        <p:cTn id="60" dur="1000" fill="hold"/>
                                        <p:tgtEl>
                                          <p:spTgt spid="3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 grpId="0" animBg="1"/>
      <p:bldP spid="388" grpId="0"/>
      <p:bldP spid="390" grpId="0"/>
      <p:bldP spid="395" grpId="0"/>
      <p:bldP spid="389" grpId="0"/>
      <p:bldP spid="396" grpId="0"/>
      <p:bldP spid="391" grpId="0" animBg="1"/>
      <p:bldP spid="392" grpId="0" animBg="1"/>
      <p:bldP spid="39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5" name="Google Shape;374;p22">
            <a:extLst>
              <a:ext uri="{FF2B5EF4-FFF2-40B4-BE49-F238E27FC236}">
                <a16:creationId xmlns:a16="http://schemas.microsoft.com/office/drawing/2014/main" id="{CB0F44F6-F730-29BE-3CEF-23C94F56325E}"/>
              </a:ext>
            </a:extLst>
          </p:cNvPr>
          <p:cNvSpPr txBox="1">
            <a:spLocks noGrp="1"/>
          </p:cNvSpPr>
          <p:nvPr>
            <p:ph type="title" idx="4294967295"/>
          </p:nvPr>
        </p:nvSpPr>
        <p:spPr>
          <a:xfrm>
            <a:off x="2182664" y="564880"/>
            <a:ext cx="6919075" cy="136114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11019"/>
              </a:lnSpc>
              <a:spcBef>
                <a:spcPts val="0"/>
              </a:spcBef>
              <a:spcAft>
                <a:spcPts val="0"/>
              </a:spcAft>
              <a:buClr>
                <a:srgbClr val="FFC700"/>
              </a:buClr>
              <a:buSzPts val="3984"/>
              <a:buFont typeface="Play"/>
              <a:buNone/>
              <a:tabLst/>
              <a:defRPr/>
            </a:pPr>
            <a:r>
              <a:rPr kumimoji="0" lang="ar-JO" sz="3984" b="1" i="0" u="none" strike="noStrike" kern="0" cap="none" spc="0" normalizeH="0" baseline="0" noProof="0" dirty="0">
                <a:ln>
                  <a:noFill/>
                </a:ln>
                <a:solidFill>
                  <a:schemeClr val="bg2"/>
                </a:solidFill>
                <a:effectLst/>
                <a:uLnTx/>
                <a:uFillTx/>
                <a:latin typeface="Arial"/>
                <a:ea typeface="Arial"/>
                <a:cs typeface="Arial"/>
                <a:sym typeface="Arial"/>
              </a:rPr>
              <a:t>التَّصَيُّدُ الاحتيالي </a:t>
            </a:r>
            <a:r>
              <a:rPr kumimoji="0" lang="iw-IL" sz="3984" b="1" i="0" u="none" strike="noStrike" kern="0" cap="none" spc="0" normalizeH="0" baseline="0" noProof="0" dirty="0">
                <a:ln>
                  <a:noFill/>
                </a:ln>
                <a:solidFill>
                  <a:schemeClr val="bg2"/>
                </a:solidFill>
                <a:effectLst/>
                <a:uLnTx/>
                <a:uFillTx/>
                <a:latin typeface="Arial"/>
                <a:ea typeface="Arial"/>
                <a:cs typeface="Arial"/>
                <a:sym typeface="Arial"/>
              </a:rPr>
              <a:t>(Phishing) </a:t>
            </a:r>
            <a:endParaRPr kumimoji="0" lang="ar-JO" sz="3984" b="1" i="0" u="none" strike="noStrike" kern="0" cap="none" spc="0" normalizeH="0" baseline="0" noProof="0" dirty="0">
              <a:ln>
                <a:noFill/>
              </a:ln>
              <a:solidFill>
                <a:schemeClr val="bg2"/>
              </a:solidFill>
              <a:effectLst/>
              <a:uLnTx/>
              <a:uFillTx/>
              <a:latin typeface="Arial"/>
              <a:ea typeface="Arial"/>
              <a:cs typeface="Arial"/>
              <a:sym typeface="Arial"/>
            </a:endParaRPr>
          </a:p>
          <a:p>
            <a:pPr marL="0" marR="0" lvl="0" indent="0" algn="ctr" defTabSz="914400" rtl="1" eaLnBrk="1" fontAlgn="auto" latinLnBrk="0" hangingPunct="1">
              <a:lnSpc>
                <a:spcPct val="111019"/>
              </a:lnSpc>
              <a:spcBef>
                <a:spcPts val="0"/>
              </a:spcBef>
              <a:spcAft>
                <a:spcPts val="0"/>
              </a:spcAft>
              <a:buClr>
                <a:srgbClr val="FFC700"/>
              </a:buClr>
              <a:buSzPts val="3984"/>
              <a:buFont typeface="Play"/>
              <a:buNone/>
              <a:tabLst/>
              <a:defRPr/>
            </a:pPr>
            <a:r>
              <a:rPr kumimoji="0" lang="ar-JO" sz="3984" b="1" i="0" u="none" strike="noStrike" kern="0" cap="none" spc="0" normalizeH="0" baseline="0" noProof="0" dirty="0">
                <a:ln>
                  <a:noFill/>
                </a:ln>
                <a:solidFill>
                  <a:schemeClr val="bg2"/>
                </a:solidFill>
                <a:effectLst/>
                <a:uLnTx/>
                <a:uFillTx/>
                <a:latin typeface="Arial"/>
                <a:ea typeface="Play"/>
                <a:cs typeface="Arial"/>
                <a:sym typeface="Arial"/>
              </a:rPr>
              <a:t>"لديك طرد"</a:t>
            </a:r>
            <a:endParaRPr kumimoji="0" lang="en-US" sz="4400" b="0" i="0" u="none" strike="noStrike" kern="0" cap="none" spc="0" normalizeH="0" baseline="0" noProof="0" dirty="0">
              <a:ln>
                <a:noFill/>
              </a:ln>
              <a:solidFill>
                <a:schemeClr val="bg2"/>
              </a:solidFill>
              <a:effectLst/>
              <a:uLnTx/>
              <a:uFillTx/>
              <a:latin typeface="Play"/>
              <a:ea typeface="Play"/>
              <a:cs typeface="Play"/>
              <a:sym typeface="Play"/>
            </a:endParaRPr>
          </a:p>
        </p:txBody>
      </p:sp>
      <p:sp>
        <p:nvSpPr>
          <p:cNvPr id="689" name="Google Shape;689;p43">
            <a:extLst>
              <a:ext uri="{C183D7F6-B498-43B3-948B-1728B52AA6E4}">
                <adec:decorative xmlns:adec="http://schemas.microsoft.com/office/drawing/2017/decorative" val="1"/>
              </a:ext>
            </a:extLst>
          </p:cNvPr>
          <p:cNvSpPr/>
          <p:nvPr/>
        </p:nvSpPr>
        <p:spPr>
          <a:xfrm flipH="1">
            <a:off x="197786" y="2977132"/>
            <a:ext cx="4348836" cy="3315988"/>
          </a:xfrm>
          <a:custGeom>
            <a:avLst/>
            <a:gdLst/>
            <a:ahLst/>
            <a:cxnLst/>
            <a:rect l="l" t="t" r="r" b="b"/>
            <a:pathLst>
              <a:path w="6515110" h="4967772" extrusionOk="0">
                <a:moveTo>
                  <a:pt x="6515110" y="0"/>
                </a:moveTo>
                <a:lnTo>
                  <a:pt x="0" y="0"/>
                </a:lnTo>
                <a:lnTo>
                  <a:pt x="0" y="4967772"/>
                </a:lnTo>
                <a:lnTo>
                  <a:pt x="6515110" y="4967772"/>
                </a:lnTo>
                <a:lnTo>
                  <a:pt x="651511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693" name="Google Shape;693;p43" descr="صورة لرسالة عن التصيد الاحتيالي &quot;لديك طرد:"/>
          <p:cNvSpPr/>
          <p:nvPr/>
        </p:nvSpPr>
        <p:spPr>
          <a:xfrm>
            <a:off x="6549799" y="1590549"/>
            <a:ext cx="3643084" cy="4568950"/>
          </a:xfrm>
          <a:custGeom>
            <a:avLst/>
            <a:gdLst/>
            <a:ahLst/>
            <a:cxnLst/>
            <a:rect l="l" t="t" r="r" b="b"/>
            <a:pathLst>
              <a:path w="3858589" h="4839225" extrusionOk="0">
                <a:moveTo>
                  <a:pt x="0" y="0"/>
                </a:moveTo>
                <a:lnTo>
                  <a:pt x="3858590" y="0"/>
                </a:lnTo>
                <a:lnTo>
                  <a:pt x="3858590" y="4839226"/>
                </a:lnTo>
                <a:lnTo>
                  <a:pt x="0" y="483922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E6A670DA-0673-B45F-F8EC-33EC3C88A4B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8421" y="2405261"/>
            <a:ext cx="4610743" cy="317226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8">
          <a:extLst>
            <a:ext uri="{FF2B5EF4-FFF2-40B4-BE49-F238E27FC236}">
              <a16:creationId xmlns:a16="http://schemas.microsoft.com/office/drawing/2014/main" id="{98AE411B-6C73-537E-8E32-C4630D901646}"/>
            </a:ext>
          </a:extLst>
        </p:cNvPr>
        <p:cNvGrpSpPr/>
        <p:nvPr/>
      </p:nvGrpSpPr>
      <p:grpSpPr>
        <a:xfrm>
          <a:off x="0" y="0"/>
          <a:ext cx="0" cy="0"/>
          <a:chOff x="0" y="0"/>
          <a:chExt cx="0" cy="0"/>
        </a:xfrm>
      </p:grpSpPr>
      <p:sp>
        <p:nvSpPr>
          <p:cNvPr id="3" name="Google Shape;374;p22">
            <a:extLst>
              <a:ext uri="{FF2B5EF4-FFF2-40B4-BE49-F238E27FC236}">
                <a16:creationId xmlns:a16="http://schemas.microsoft.com/office/drawing/2014/main" id="{37EA0BFE-56E4-ECCA-914D-0DE92BF863DC}"/>
              </a:ext>
            </a:extLst>
          </p:cNvPr>
          <p:cNvSpPr txBox="1">
            <a:spLocks noGrp="1"/>
          </p:cNvSpPr>
          <p:nvPr>
            <p:ph type="title" idx="4294967295"/>
          </p:nvPr>
        </p:nvSpPr>
        <p:spPr>
          <a:xfrm>
            <a:off x="2793130" y="464806"/>
            <a:ext cx="6919075" cy="136114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11019"/>
              </a:lnSpc>
              <a:spcBef>
                <a:spcPts val="0"/>
              </a:spcBef>
              <a:spcAft>
                <a:spcPts val="0"/>
              </a:spcAft>
              <a:buClr>
                <a:srgbClr val="FFC700"/>
              </a:buClr>
              <a:buSzPts val="3984"/>
              <a:buFont typeface="Play"/>
              <a:buNone/>
              <a:tabLst/>
              <a:defRPr/>
            </a:pPr>
            <a:r>
              <a:rPr kumimoji="0" lang="ar-JO" sz="3984" b="1" i="0" u="none" strike="noStrike" kern="0" cap="none" spc="0" normalizeH="0" baseline="0" noProof="0" dirty="0">
                <a:ln>
                  <a:noFill/>
                </a:ln>
                <a:solidFill>
                  <a:schemeClr val="bg2"/>
                </a:solidFill>
                <a:effectLst/>
                <a:uLnTx/>
                <a:uFillTx/>
                <a:latin typeface="Arial"/>
                <a:ea typeface="Arial"/>
                <a:cs typeface="Arial"/>
                <a:sym typeface="Arial"/>
              </a:rPr>
              <a:t>التَّصَيُّدُ الاحتيالي </a:t>
            </a:r>
            <a:r>
              <a:rPr kumimoji="0" lang="iw-IL" sz="3984" b="1" i="0" u="none" strike="noStrike" kern="0" cap="none" spc="0" normalizeH="0" baseline="0" noProof="0" dirty="0">
                <a:ln>
                  <a:noFill/>
                </a:ln>
                <a:solidFill>
                  <a:schemeClr val="bg2"/>
                </a:solidFill>
                <a:effectLst/>
                <a:uLnTx/>
                <a:uFillTx/>
                <a:latin typeface="Arial"/>
                <a:ea typeface="Arial"/>
                <a:cs typeface="Arial"/>
                <a:sym typeface="Arial"/>
              </a:rPr>
              <a:t>(Phishing) </a:t>
            </a:r>
            <a:endParaRPr kumimoji="0" lang="ar-JO" sz="3984" b="1" i="0" u="none" strike="noStrike" kern="0" cap="none" spc="0" normalizeH="0" baseline="0" noProof="0" dirty="0">
              <a:ln>
                <a:noFill/>
              </a:ln>
              <a:solidFill>
                <a:schemeClr val="bg2"/>
              </a:solidFill>
              <a:effectLst/>
              <a:uLnTx/>
              <a:uFillTx/>
              <a:latin typeface="Arial"/>
              <a:ea typeface="Arial"/>
              <a:cs typeface="Arial"/>
              <a:sym typeface="Arial"/>
            </a:endParaRPr>
          </a:p>
          <a:p>
            <a:pPr marL="0" marR="0" lvl="0" indent="0" algn="ctr" defTabSz="914400" rtl="1" eaLnBrk="1" fontAlgn="auto" latinLnBrk="0" hangingPunct="1">
              <a:lnSpc>
                <a:spcPct val="111019"/>
              </a:lnSpc>
              <a:spcBef>
                <a:spcPts val="0"/>
              </a:spcBef>
              <a:spcAft>
                <a:spcPts val="0"/>
              </a:spcAft>
              <a:buClr>
                <a:srgbClr val="FFC700"/>
              </a:buClr>
              <a:buSzPts val="3984"/>
              <a:buFont typeface="Play"/>
              <a:buNone/>
              <a:tabLst/>
              <a:defRPr/>
            </a:pPr>
            <a:r>
              <a:rPr kumimoji="0" lang="ar-JO" sz="3984" b="1" i="0" u="none" strike="noStrike" kern="0" cap="none" spc="0" normalizeH="0" baseline="0" noProof="0" dirty="0">
                <a:ln>
                  <a:noFill/>
                </a:ln>
                <a:solidFill>
                  <a:schemeClr val="bg2"/>
                </a:solidFill>
                <a:effectLst/>
                <a:uLnTx/>
                <a:uFillTx/>
                <a:latin typeface="Arial"/>
                <a:ea typeface="Play"/>
                <a:cs typeface="Arial"/>
                <a:sym typeface="Arial"/>
              </a:rPr>
              <a:t>القروض </a:t>
            </a:r>
            <a:endParaRPr kumimoji="0" lang="en-US" sz="4400" b="0" i="0" u="none" strike="noStrike" kern="0" cap="none" spc="0" normalizeH="0" baseline="0" noProof="0" dirty="0">
              <a:ln>
                <a:noFill/>
              </a:ln>
              <a:solidFill>
                <a:schemeClr val="bg2"/>
              </a:solidFill>
              <a:effectLst/>
              <a:uLnTx/>
              <a:uFillTx/>
              <a:latin typeface="Play"/>
              <a:ea typeface="Play"/>
              <a:cs typeface="Play"/>
              <a:sym typeface="Play"/>
            </a:endParaRPr>
          </a:p>
        </p:txBody>
      </p:sp>
      <p:pic>
        <p:nvPicPr>
          <p:cNvPr id="4" name="Picture 3" descr="הודעה של הונאה פישינג הלוואות">
            <a:extLst>
              <a:ext uri="{FF2B5EF4-FFF2-40B4-BE49-F238E27FC236}">
                <a16:creationId xmlns:a16="http://schemas.microsoft.com/office/drawing/2014/main" id="{C8BDC0E5-4637-D773-0B34-4B09777947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1340" y="1709047"/>
            <a:ext cx="2737530" cy="4762370"/>
          </a:xfrm>
          <a:prstGeom prst="rect">
            <a:avLst/>
          </a:prstGeom>
        </p:spPr>
      </p:pic>
      <p:pic>
        <p:nvPicPr>
          <p:cNvPr id="16" name="Picture 15">
            <a:extLst>
              <a:ext uri="{FF2B5EF4-FFF2-40B4-BE49-F238E27FC236}">
                <a16:creationId xmlns:a16="http://schemas.microsoft.com/office/drawing/2014/main" id="{84021AE5-CE3E-D8D4-971C-EF8688FE3EA0}"/>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rcRect t="-2987"/>
          <a:stretch>
            <a:fillRect/>
          </a:stretch>
        </p:blipFill>
        <p:spPr>
          <a:xfrm>
            <a:off x="1779209" y="1653562"/>
            <a:ext cx="3650588" cy="4059061"/>
          </a:xfrm>
          <a:prstGeom prst="rect">
            <a:avLst/>
          </a:prstGeom>
        </p:spPr>
      </p:pic>
    </p:spTree>
    <p:extLst>
      <p:ext uri="{BB962C8B-B14F-4D97-AF65-F5344CB8AC3E}">
        <p14:creationId xmlns:p14="http://schemas.microsoft.com/office/powerpoint/2010/main" val="535843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8">
          <a:extLst>
            <a:ext uri="{FF2B5EF4-FFF2-40B4-BE49-F238E27FC236}">
              <a16:creationId xmlns:a16="http://schemas.microsoft.com/office/drawing/2014/main" id="{C2E2352C-3DC7-D013-AE50-E5854C112B5C}"/>
            </a:ext>
          </a:extLst>
        </p:cNvPr>
        <p:cNvGrpSpPr/>
        <p:nvPr/>
      </p:nvGrpSpPr>
      <p:grpSpPr>
        <a:xfrm>
          <a:off x="0" y="0"/>
          <a:ext cx="0" cy="0"/>
          <a:chOff x="0" y="0"/>
          <a:chExt cx="0" cy="0"/>
        </a:xfrm>
      </p:grpSpPr>
      <p:sp>
        <p:nvSpPr>
          <p:cNvPr id="3" name="Google Shape;374;p22">
            <a:extLst>
              <a:ext uri="{FF2B5EF4-FFF2-40B4-BE49-F238E27FC236}">
                <a16:creationId xmlns:a16="http://schemas.microsoft.com/office/drawing/2014/main" id="{E29D66FC-A1FC-02D0-A4D8-6074C3B2703B}"/>
              </a:ext>
            </a:extLst>
          </p:cNvPr>
          <p:cNvSpPr txBox="1">
            <a:spLocks/>
          </p:cNvSpPr>
          <p:nvPr/>
        </p:nvSpPr>
        <p:spPr>
          <a:xfrm>
            <a:off x="2965670" y="926241"/>
            <a:ext cx="6919075" cy="136114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rtl="1">
              <a:lnSpc>
                <a:spcPct val="111019"/>
              </a:lnSpc>
              <a:buClr>
                <a:srgbClr val="FFC700"/>
              </a:buClr>
              <a:buSzPts val="3984"/>
            </a:pPr>
            <a:r>
              <a:rPr lang="ar-JO" sz="3984" b="1" dirty="0">
                <a:solidFill>
                  <a:schemeClr val="bg2"/>
                </a:solidFill>
                <a:latin typeface="Arial"/>
                <a:ea typeface="Arial"/>
                <a:cs typeface="Arial"/>
                <a:sym typeface="Arial"/>
              </a:rPr>
              <a:t>التَّصَيُّدُ الاحتيالي </a:t>
            </a:r>
            <a:r>
              <a:rPr lang="iw-IL" sz="3984" b="1" dirty="0">
                <a:solidFill>
                  <a:schemeClr val="bg2"/>
                </a:solidFill>
                <a:latin typeface="Arial"/>
                <a:ea typeface="Arial"/>
                <a:cs typeface="Arial"/>
                <a:sym typeface="Arial"/>
              </a:rPr>
              <a:t>(Phishing)</a:t>
            </a:r>
            <a:endParaRPr lang="ar-JO" sz="3984" b="1" dirty="0">
              <a:solidFill>
                <a:schemeClr val="bg2"/>
              </a:solidFill>
              <a:latin typeface="Arial"/>
              <a:ea typeface="Arial"/>
              <a:cs typeface="Arial"/>
              <a:sym typeface="Arial"/>
            </a:endParaRPr>
          </a:p>
          <a:p>
            <a:pPr algn="ctr" rtl="1">
              <a:lnSpc>
                <a:spcPct val="111019"/>
              </a:lnSpc>
              <a:buClr>
                <a:srgbClr val="FFC700"/>
              </a:buClr>
              <a:buSzPts val="3984"/>
            </a:pPr>
            <a:r>
              <a:rPr lang="ar-JO" sz="3984" b="1" dirty="0">
                <a:solidFill>
                  <a:schemeClr val="bg2"/>
                </a:solidFill>
                <a:latin typeface="Arial"/>
                <a:ea typeface="Arial"/>
                <a:cs typeface="Arial"/>
                <a:sym typeface="Arial"/>
              </a:rPr>
              <a:t>شارع 6 – </a:t>
            </a:r>
            <a:r>
              <a:rPr lang="he-IL" sz="3984" b="1" dirty="0">
                <a:solidFill>
                  <a:schemeClr val="bg2"/>
                </a:solidFill>
                <a:latin typeface="Arial"/>
                <a:ea typeface="Arial"/>
                <a:cs typeface="Arial"/>
                <a:sym typeface="Arial"/>
              </a:rPr>
              <a:t>כביש 6</a:t>
            </a:r>
            <a:r>
              <a:rPr lang="iw-IL" sz="3984" b="1" dirty="0">
                <a:solidFill>
                  <a:schemeClr val="bg2"/>
                </a:solidFill>
                <a:latin typeface="Arial"/>
                <a:ea typeface="Arial"/>
                <a:cs typeface="Arial"/>
                <a:sym typeface="Arial"/>
              </a:rPr>
              <a:t> </a:t>
            </a:r>
            <a:endParaRPr lang="en-US" dirty="0">
              <a:solidFill>
                <a:schemeClr val="bg2"/>
              </a:solidFill>
            </a:endParaRPr>
          </a:p>
        </p:txBody>
      </p:sp>
      <p:pic>
        <p:nvPicPr>
          <p:cNvPr id="6" name="Picture 5" descr="صورة للتصيد الاحتيالي &quot;شارع 6&quot;">
            <a:extLst>
              <a:ext uri="{FF2B5EF4-FFF2-40B4-BE49-F238E27FC236}">
                <a16:creationId xmlns:a16="http://schemas.microsoft.com/office/drawing/2014/main" id="{20E79284-193A-E56F-5F71-213B02930D9E}"/>
              </a:ext>
            </a:extLst>
          </p:cNvPr>
          <p:cNvPicPr>
            <a:picLocks noChangeAspect="1"/>
          </p:cNvPicPr>
          <p:nvPr/>
        </p:nvPicPr>
        <p:blipFill>
          <a:blip r:embed="rId3" cstate="email">
            <a:extLst>
              <a:ext uri="{28A0092B-C50C-407E-A947-70E740481C1C}">
                <a14:useLocalDpi xmlns:a14="http://schemas.microsoft.com/office/drawing/2010/main"/>
              </a:ext>
            </a:extLst>
          </a:blip>
          <a:srcRect l="-1976"/>
          <a:stretch>
            <a:fillRect/>
          </a:stretch>
        </p:blipFill>
        <p:spPr>
          <a:xfrm>
            <a:off x="7243977" y="1999389"/>
            <a:ext cx="3753193" cy="4246351"/>
          </a:xfrm>
          <a:prstGeom prst="rect">
            <a:avLst/>
          </a:prstGeom>
        </p:spPr>
      </p:pic>
      <p:pic>
        <p:nvPicPr>
          <p:cNvPr id="8" name="Picture 7">
            <a:extLst>
              <a:ext uri="{FF2B5EF4-FFF2-40B4-BE49-F238E27FC236}">
                <a16:creationId xmlns:a16="http://schemas.microsoft.com/office/drawing/2014/main" id="{7623CF9C-B83B-E6DB-ACFB-300FCF6AE83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3807" y="2667601"/>
            <a:ext cx="5745243" cy="2909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27140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88">
          <a:extLst>
            <a:ext uri="{FF2B5EF4-FFF2-40B4-BE49-F238E27FC236}">
              <a16:creationId xmlns:a16="http://schemas.microsoft.com/office/drawing/2014/main" id="{D4AC9718-5F2D-3132-4645-0A545CB77375}"/>
            </a:ext>
          </a:extLst>
        </p:cNvPr>
        <p:cNvGrpSpPr/>
        <p:nvPr/>
      </p:nvGrpSpPr>
      <p:grpSpPr>
        <a:xfrm>
          <a:off x="0" y="0"/>
          <a:ext cx="0" cy="0"/>
          <a:chOff x="0" y="0"/>
          <a:chExt cx="0" cy="0"/>
        </a:xfrm>
      </p:grpSpPr>
      <p:sp>
        <p:nvSpPr>
          <p:cNvPr id="3" name="Google Shape;374;p22">
            <a:extLst>
              <a:ext uri="{FF2B5EF4-FFF2-40B4-BE49-F238E27FC236}">
                <a16:creationId xmlns:a16="http://schemas.microsoft.com/office/drawing/2014/main" id="{2564C7C0-0B41-0A8C-A469-15EBFC4D7D4C}"/>
              </a:ext>
            </a:extLst>
          </p:cNvPr>
          <p:cNvSpPr txBox="1">
            <a:spLocks noGrp="1"/>
          </p:cNvSpPr>
          <p:nvPr>
            <p:ph type="title" idx="4294967295"/>
          </p:nvPr>
        </p:nvSpPr>
        <p:spPr>
          <a:xfrm>
            <a:off x="2636462" y="948787"/>
            <a:ext cx="6919075" cy="136114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11019"/>
              </a:lnSpc>
              <a:spcBef>
                <a:spcPts val="0"/>
              </a:spcBef>
              <a:spcAft>
                <a:spcPts val="0"/>
              </a:spcAft>
              <a:buClr>
                <a:srgbClr val="FFC700"/>
              </a:buClr>
              <a:buSzPts val="3984"/>
              <a:buFont typeface="Play"/>
              <a:buNone/>
              <a:tabLst/>
              <a:defRPr/>
            </a:pPr>
            <a:r>
              <a:rPr kumimoji="0" lang="ar-JO" sz="3984" b="1" i="0" u="none" strike="noStrike" kern="0" cap="none" spc="0" normalizeH="0" baseline="0" noProof="0" dirty="0">
                <a:ln>
                  <a:noFill/>
                </a:ln>
                <a:solidFill>
                  <a:schemeClr val="bg2"/>
                </a:solidFill>
                <a:effectLst/>
                <a:uLnTx/>
                <a:uFillTx/>
                <a:latin typeface="Arial"/>
                <a:ea typeface="Arial"/>
                <a:cs typeface="Arial"/>
                <a:sym typeface="Arial"/>
              </a:rPr>
              <a:t>التَّصَيُّدُ الاحتيالي </a:t>
            </a:r>
            <a:r>
              <a:rPr kumimoji="0" lang="iw-IL" sz="3984" b="1" i="0" u="none" strike="noStrike" kern="0" cap="none" spc="0" normalizeH="0" baseline="0" noProof="0" dirty="0">
                <a:ln>
                  <a:noFill/>
                </a:ln>
                <a:solidFill>
                  <a:schemeClr val="bg2"/>
                </a:solidFill>
                <a:effectLst/>
                <a:uLnTx/>
                <a:uFillTx/>
                <a:latin typeface="Arial"/>
                <a:ea typeface="Arial"/>
                <a:cs typeface="Arial"/>
                <a:sym typeface="Arial"/>
              </a:rPr>
              <a:t>(Phishing) </a:t>
            </a:r>
            <a:endParaRPr kumimoji="0" lang="ar-JO" sz="3984" b="1" i="0" u="none" strike="noStrike" kern="0" cap="none" spc="0" normalizeH="0" baseline="0" noProof="0" dirty="0">
              <a:ln>
                <a:noFill/>
              </a:ln>
              <a:solidFill>
                <a:schemeClr val="bg2"/>
              </a:solidFill>
              <a:effectLst/>
              <a:uLnTx/>
              <a:uFillTx/>
              <a:latin typeface="Arial"/>
              <a:ea typeface="Arial"/>
              <a:cs typeface="Arial"/>
              <a:sym typeface="Arial"/>
            </a:endParaRPr>
          </a:p>
          <a:p>
            <a:pPr marL="0" marR="0" lvl="0" indent="0" algn="ctr" defTabSz="914400" rtl="1" eaLnBrk="1" fontAlgn="auto" latinLnBrk="0" hangingPunct="1">
              <a:lnSpc>
                <a:spcPct val="111019"/>
              </a:lnSpc>
              <a:spcBef>
                <a:spcPts val="0"/>
              </a:spcBef>
              <a:spcAft>
                <a:spcPts val="0"/>
              </a:spcAft>
              <a:buClr>
                <a:srgbClr val="FFC700"/>
              </a:buClr>
              <a:buSzPts val="3984"/>
              <a:buFont typeface="Play"/>
              <a:buNone/>
              <a:tabLst/>
              <a:defRPr/>
            </a:pPr>
            <a:r>
              <a:rPr kumimoji="0" lang="ar-JO" sz="3984" b="1" i="0" u="none" strike="noStrike" kern="0" cap="none" spc="0" normalizeH="0" baseline="0" noProof="0" dirty="0">
                <a:ln>
                  <a:noFill/>
                </a:ln>
                <a:solidFill>
                  <a:schemeClr val="bg2"/>
                </a:solidFill>
                <a:effectLst/>
                <a:uLnTx/>
                <a:uFillTx/>
                <a:latin typeface="Arial"/>
                <a:ea typeface="Play"/>
                <a:cs typeface="Arial"/>
                <a:sym typeface="Arial"/>
              </a:rPr>
              <a:t>كبار السّن – اللسعة الروسيّة</a:t>
            </a:r>
            <a:endParaRPr kumimoji="0" lang="en-US" sz="4400" b="0" i="0" u="none" strike="noStrike" kern="0" cap="none" spc="0" normalizeH="0" baseline="0" noProof="0" dirty="0">
              <a:ln>
                <a:noFill/>
              </a:ln>
              <a:solidFill>
                <a:schemeClr val="bg2"/>
              </a:solidFill>
              <a:effectLst/>
              <a:uLnTx/>
              <a:uFillTx/>
              <a:latin typeface="Play"/>
              <a:ea typeface="Play"/>
              <a:cs typeface="Play"/>
              <a:sym typeface="Play"/>
            </a:endParaRPr>
          </a:p>
        </p:txBody>
      </p:sp>
      <p:sp>
        <p:nvSpPr>
          <p:cNvPr id="5" name="Google Shape;691;p43">
            <a:extLst>
              <a:ext uri="{FF2B5EF4-FFF2-40B4-BE49-F238E27FC236}">
                <a16:creationId xmlns:a16="http://schemas.microsoft.com/office/drawing/2014/main" id="{CB7AEDF6-A191-1B8E-EF38-A5E6BBA43588}"/>
              </a:ext>
            </a:extLst>
          </p:cNvPr>
          <p:cNvSpPr txBox="1">
            <a:spLocks/>
          </p:cNvSpPr>
          <p:nvPr/>
        </p:nvSpPr>
        <p:spPr>
          <a:xfrm>
            <a:off x="2783718" y="2139787"/>
            <a:ext cx="6919075" cy="204171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742950" indent="-742950" algn="r" rtl="1">
              <a:lnSpc>
                <a:spcPct val="111019"/>
              </a:lnSpc>
              <a:buClr>
                <a:srgbClr val="002060"/>
              </a:buClr>
              <a:buSzPts val="3984"/>
              <a:buFont typeface="+mj-lt"/>
              <a:buAutoNum type="arabicPeriod"/>
            </a:pPr>
            <a:r>
              <a:rPr lang="ar-JO" sz="3984" dirty="0">
                <a:solidFill>
                  <a:schemeClr val="accent1"/>
                </a:solidFill>
                <a:latin typeface="Arial"/>
                <a:cs typeface="Arial"/>
                <a:sym typeface="Arial"/>
              </a:rPr>
              <a:t>انتحال شخصيات المسؤولين
استهداف فئة محددة 
الاحتيال بمبالغ ضخمة</a:t>
            </a:r>
            <a:endParaRPr lang="iw-IL" dirty="0">
              <a:solidFill>
                <a:schemeClr val="accent1"/>
              </a:solidFill>
            </a:endParaRPr>
          </a:p>
        </p:txBody>
      </p:sp>
      <p:pic>
        <p:nvPicPr>
          <p:cNvPr id="4" name="Picture 3">
            <a:extLst>
              <a:ext uri="{FF2B5EF4-FFF2-40B4-BE49-F238E27FC236}">
                <a16:creationId xmlns:a16="http://schemas.microsoft.com/office/drawing/2014/main" id="{243C2510-CD91-81C1-A213-12311C44C80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508692" y="3160644"/>
            <a:ext cx="4550053" cy="3033368"/>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72540F0-193A-CAFF-71D2-D27EC0B7ABEA}"/>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4098862" y="4380011"/>
            <a:ext cx="2907711" cy="19384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9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4"/>
          <p:cNvSpPr txBox="1">
            <a:spLocks noGrp="1"/>
          </p:cNvSpPr>
          <p:nvPr>
            <p:ph type="title" idx="4294967295"/>
          </p:nvPr>
        </p:nvSpPr>
        <p:spPr>
          <a:xfrm>
            <a:off x="3174822" y="1367829"/>
            <a:ext cx="5842355" cy="859081"/>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10996"/>
              </a:lnSpc>
              <a:buClr>
                <a:srgbClr val="000000"/>
              </a:buClr>
              <a:buSzPts val="5029"/>
              <a:defRPr/>
            </a:pPr>
            <a:r>
              <a:rPr lang="ar-JO" sz="5029" dirty="0" err="1">
                <a:solidFill>
                  <a:srgbClr val="0E1D40"/>
                </a:solidFill>
                <a:latin typeface="Arial"/>
                <a:ea typeface="Arial"/>
                <a:cs typeface="Arial"/>
                <a:sym typeface="Arial"/>
              </a:rPr>
              <a:t>اَلْإِحْتِيَالُ</a:t>
            </a:r>
            <a:r>
              <a:rPr lang="ar-JO" sz="5029" dirty="0">
                <a:solidFill>
                  <a:srgbClr val="0E1D40"/>
                </a:solidFill>
                <a:latin typeface="Arial"/>
                <a:ea typeface="Arial"/>
                <a:cs typeface="Arial"/>
                <a:sym typeface="Arial"/>
              </a:rPr>
              <a:t> اَلْمُتَنَكِّرُ</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4" name="Google Shape;404;p24"/>
          <p:cNvSpPr txBox="1"/>
          <p:nvPr/>
        </p:nvSpPr>
        <p:spPr>
          <a:xfrm>
            <a:off x="714559" y="2507655"/>
            <a:ext cx="10478162" cy="833113"/>
          </a:xfrm>
          <a:prstGeom prst="rect">
            <a:avLst/>
          </a:prstGeom>
          <a:noFill/>
          <a:ln>
            <a:noFill/>
          </a:ln>
        </p:spPr>
        <p:txBody>
          <a:bodyPr spcFirstLastPara="1" wrap="square" lIns="0" tIns="0" rIns="0" bIns="0" anchor="t" anchorCtr="0">
            <a:spAutoFit/>
          </a:bodyPr>
          <a:lstStyle/>
          <a:p>
            <a:pPr lvl="0" algn="ctr" rtl="1">
              <a:lnSpc>
                <a:spcPct val="140041"/>
              </a:lnSpc>
              <a:buSzPts val="3866"/>
            </a:pPr>
            <a:r>
              <a:rPr lang="ar-JO" sz="3867" b="1" dirty="0">
                <a:solidFill>
                  <a:srgbClr val="0E1D40"/>
                </a:solidFill>
              </a:rPr>
              <a:t>الشّعور بالارتياح  قد "يقتل" الشّعور بالحذر</a:t>
            </a:r>
            <a:endParaRPr sz="1400" b="0"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D874025D-D910-EA0A-D203-9479329B5F8C}"/>
              </a:ext>
              <a:ext uri="{C183D7F6-B498-43B3-948B-1728B52AA6E4}">
                <adec:decorative xmlns:adec="http://schemas.microsoft.com/office/drawing/2017/decorative" val="1"/>
              </a:ext>
            </a:extLst>
          </p:cNvPr>
          <p:cNvPicPr>
            <a:picLocks noChangeAspect="1"/>
          </p:cNvPicPr>
          <p:nvPr/>
        </p:nvPicPr>
        <p:blipFill>
          <a:blip r:embed="rId3"/>
          <a:stretch/>
        </p:blipFill>
        <p:spPr>
          <a:xfrm>
            <a:off x="4462748" y="3561625"/>
            <a:ext cx="2981784" cy="270569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6" name="Title 3">
            <a:extLst>
              <a:ext uri="{FF2B5EF4-FFF2-40B4-BE49-F238E27FC236}">
                <a16:creationId xmlns:a16="http://schemas.microsoft.com/office/drawing/2014/main" id="{EF0A429F-526E-1C57-93F1-CA6DAC45869A}"/>
              </a:ext>
              <a:ext uri="{C183D7F6-B498-43B3-948B-1728B52AA6E4}">
                <adec:decorative xmlns:adec="http://schemas.microsoft.com/office/drawing/2017/decorative" val="0"/>
              </a:ext>
            </a:extLst>
          </p:cNvPr>
          <p:cNvSpPr txBox="1">
            <a:spLocks noGrp="1"/>
          </p:cNvSpPr>
          <p:nvPr>
            <p:ph type="title" idx="4294967295"/>
          </p:nvPr>
        </p:nvSpPr>
        <p:spPr>
          <a:xfrm>
            <a:off x="2073905" y="409311"/>
            <a:ext cx="8044189"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scene3d>
              <a:camera prst="orthographicFront"/>
              <a:lightRig rig="soft" dir="t">
                <a:rot lat="0" lon="0" rev="15600000"/>
              </a:lightRig>
            </a:scene3d>
            <a:sp3d extrusionH="57150" prstMaterial="softEdge">
              <a:bevelT w="25400" h="38100"/>
            </a:sp3d>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Play"/>
              <a:buNone/>
              <a:tabLst/>
              <a:defRPr/>
            </a:pPr>
            <a:r>
              <a:rPr kumimoji="0" lang="ar-JO" sz="5400" b="1" i="0" u="none" strike="noStrike" kern="0" cap="none" spc="0" normalizeH="0" baseline="0" noProof="0" dirty="0">
                <a:ln/>
                <a:solidFill>
                  <a:schemeClr val="accent4"/>
                </a:solidFill>
                <a:effectLst/>
                <a:uLnTx/>
                <a:uFillTx/>
                <a:latin typeface="Arial"/>
                <a:ea typeface="Arial"/>
                <a:cs typeface="Arial"/>
                <a:sym typeface="Arial"/>
              </a:rPr>
              <a:t>أَنْوَاع الاحتيال والهندسة الاجتماعيَّة</a:t>
            </a:r>
            <a:endParaRPr kumimoji="0" lang="en-US" sz="5400" b="1" i="0" u="none" strike="noStrike" kern="0" cap="none" spc="0" normalizeH="0" baseline="0" noProof="0" dirty="0">
              <a:ln/>
              <a:solidFill>
                <a:schemeClr val="accent4"/>
              </a:solidFill>
              <a:effectLst/>
              <a:uLnTx/>
              <a:uFillTx/>
              <a:latin typeface="Arial"/>
              <a:ea typeface="Arial"/>
              <a:cs typeface="Arial"/>
              <a:sym typeface="Arial"/>
            </a:endParaRPr>
          </a:p>
        </p:txBody>
      </p:sp>
      <p:pic>
        <p:nvPicPr>
          <p:cNvPr id="4" name="Picture 3">
            <a:extLst>
              <a:ext uri="{FF2B5EF4-FFF2-40B4-BE49-F238E27FC236}">
                <a16:creationId xmlns:a16="http://schemas.microsoft.com/office/drawing/2014/main" id="{10E13ECF-98F1-F769-F6C3-235194D854DB}"/>
              </a:ext>
              <a:ext uri="{C183D7F6-B498-43B3-948B-1728B52AA6E4}">
                <adec:decorative xmlns:adec="http://schemas.microsoft.com/office/drawing/2017/decorative" val="1"/>
              </a:ext>
            </a:extLst>
          </p:cNvPr>
          <p:cNvPicPr>
            <a:picLocks noChangeAspect="1"/>
          </p:cNvPicPr>
          <p:nvPr/>
        </p:nvPicPr>
        <p:blipFill>
          <a:blip r:embed="rId3"/>
          <a:stretch/>
        </p:blipFill>
        <p:spPr>
          <a:xfrm>
            <a:off x="7219439" y="1494998"/>
            <a:ext cx="3000793" cy="4953691"/>
          </a:xfrm>
          <a:prstGeom prst="rect">
            <a:avLst/>
          </a:prstGeom>
        </p:spPr>
      </p:pic>
      <p:sp>
        <p:nvSpPr>
          <p:cNvPr id="7" name="Google Shape;410;g3f585558d03_0_0">
            <a:extLst>
              <a:ext uri="{FF2B5EF4-FFF2-40B4-BE49-F238E27FC236}">
                <a16:creationId xmlns:a16="http://schemas.microsoft.com/office/drawing/2014/main" id="{7B80E13E-CF46-99A5-01C4-4EE65D6347AF}"/>
              </a:ext>
            </a:extLst>
          </p:cNvPr>
          <p:cNvSpPr txBox="1"/>
          <p:nvPr/>
        </p:nvSpPr>
        <p:spPr>
          <a:xfrm>
            <a:off x="185822" y="2511055"/>
            <a:ext cx="6862267" cy="1551164"/>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4000" b="1" dirty="0">
                <a:solidFill>
                  <a:schemeClr val="accent1"/>
                </a:solidFill>
              </a:rPr>
              <a:t>الفدية</a:t>
            </a:r>
            <a:r>
              <a:rPr lang="he-IL" sz="4000" b="1" dirty="0">
                <a:solidFill>
                  <a:schemeClr val="accent1"/>
                </a:solidFill>
              </a:rPr>
              <a:t> (Ransomware) </a:t>
            </a:r>
          </a:p>
          <a:p>
            <a:pPr algn="ctr" rtl="1">
              <a:lnSpc>
                <a:spcPct val="111019"/>
              </a:lnSpc>
              <a:buClr>
                <a:srgbClr val="E22323"/>
              </a:buClr>
              <a:buSzPts val="3984"/>
            </a:pPr>
            <a:endParaRPr lang="he-IL" sz="4000" dirty="0"/>
          </a:p>
        </p:txBody>
      </p:sp>
      <p:sp>
        <p:nvSpPr>
          <p:cNvPr id="8" name="Google Shape;410;g3f585558d03_0_0">
            <a:extLst>
              <a:ext uri="{FF2B5EF4-FFF2-40B4-BE49-F238E27FC236}">
                <a16:creationId xmlns:a16="http://schemas.microsoft.com/office/drawing/2014/main" id="{C02398FB-0494-0819-D6B5-3811E2C12EFC}"/>
              </a:ext>
            </a:extLst>
          </p:cNvPr>
          <p:cNvSpPr txBox="1"/>
          <p:nvPr/>
        </p:nvSpPr>
        <p:spPr>
          <a:xfrm>
            <a:off x="847983" y="3285774"/>
            <a:ext cx="5617627" cy="2234428"/>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4000" dirty="0"/>
              <a:t>بَرْمَجِيّات خَبِيثَة تَنْجَح في الوُصُول إِلى الكُمْبْيُوتَر وَتَبْتَزّ الفِدْيَة لِتَحْرِيرِها</a:t>
            </a:r>
            <a:endParaRPr sz="3984" dirty="0">
              <a:solidFill>
                <a:srgbClr val="002060"/>
              </a:solidFill>
            </a:endParaRPr>
          </a:p>
        </p:txBody>
      </p:sp>
      <p:sp>
        <p:nvSpPr>
          <p:cNvPr id="414" name="Google Shape;414;g3f585558d03_0_0"/>
          <p:cNvSpPr txBox="1"/>
          <p:nvPr/>
        </p:nvSpPr>
        <p:spPr>
          <a:xfrm>
            <a:off x="6758473" y="1634834"/>
            <a:ext cx="3721800" cy="59462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2400" dirty="0">
                <a:solidFill>
                  <a:srgbClr val="002060"/>
                </a:solidFill>
                <a:sym typeface="Play"/>
              </a:rPr>
              <a:t>الخطوة 1</a:t>
            </a:r>
            <a:endParaRPr sz="2400" dirty="0">
              <a:solidFill>
                <a:srgbClr val="002060"/>
              </a:solidFill>
            </a:endParaRPr>
          </a:p>
        </p:txBody>
      </p:sp>
      <p:sp>
        <p:nvSpPr>
          <p:cNvPr id="411" name="Google Shape;411;g3f585558d03_0_0"/>
          <p:cNvSpPr txBox="1"/>
          <p:nvPr/>
        </p:nvSpPr>
        <p:spPr>
          <a:xfrm>
            <a:off x="6901526" y="1963973"/>
            <a:ext cx="3721800" cy="73126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3200" dirty="0">
                <a:solidFill>
                  <a:srgbClr val="002060"/>
                </a:solidFill>
                <a:sym typeface="Play"/>
              </a:rPr>
              <a:t>التسلل إلى النظام</a:t>
            </a:r>
            <a:endParaRPr sz="3200" dirty="0">
              <a:solidFill>
                <a:srgbClr val="002060"/>
              </a:solidFill>
            </a:endParaRPr>
          </a:p>
        </p:txBody>
      </p:sp>
      <p:sp>
        <p:nvSpPr>
          <p:cNvPr id="415" name="Google Shape;415;g3f585558d03_0_0"/>
          <p:cNvSpPr txBox="1"/>
          <p:nvPr/>
        </p:nvSpPr>
        <p:spPr>
          <a:xfrm>
            <a:off x="7040459" y="3445465"/>
            <a:ext cx="3721800" cy="59462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2400" dirty="0">
                <a:solidFill>
                  <a:srgbClr val="002060"/>
                </a:solidFill>
                <a:sym typeface="Play"/>
              </a:rPr>
              <a:t>الخطوة 2</a:t>
            </a:r>
            <a:endParaRPr sz="2400" dirty="0">
              <a:solidFill>
                <a:srgbClr val="002060"/>
              </a:solidFill>
            </a:endParaRPr>
          </a:p>
        </p:txBody>
      </p:sp>
      <p:sp>
        <p:nvSpPr>
          <p:cNvPr id="412" name="Google Shape;412;g3f585558d03_0_0"/>
          <p:cNvSpPr txBox="1"/>
          <p:nvPr/>
        </p:nvSpPr>
        <p:spPr>
          <a:xfrm>
            <a:off x="6875932" y="3776652"/>
            <a:ext cx="3721800" cy="73126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3200" dirty="0">
                <a:solidFill>
                  <a:srgbClr val="002060"/>
                </a:solidFill>
              </a:rPr>
              <a:t>التشفير والقفل</a:t>
            </a:r>
            <a:endParaRPr sz="3200" dirty="0">
              <a:solidFill>
                <a:srgbClr val="002060"/>
              </a:solidFill>
            </a:endParaRPr>
          </a:p>
        </p:txBody>
      </p:sp>
      <p:sp>
        <p:nvSpPr>
          <p:cNvPr id="416" name="Google Shape;416;g3f585558d03_0_0"/>
          <p:cNvSpPr txBox="1"/>
          <p:nvPr/>
        </p:nvSpPr>
        <p:spPr>
          <a:xfrm>
            <a:off x="7016413" y="5222892"/>
            <a:ext cx="3721800" cy="594620"/>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2400" dirty="0">
                <a:solidFill>
                  <a:srgbClr val="002060"/>
                </a:solidFill>
                <a:sym typeface="Play"/>
              </a:rPr>
              <a:t>الخطوة 3</a:t>
            </a:r>
            <a:endParaRPr sz="2400" dirty="0">
              <a:solidFill>
                <a:srgbClr val="002060"/>
              </a:solidFill>
            </a:endParaRPr>
          </a:p>
        </p:txBody>
      </p:sp>
      <p:sp>
        <p:nvSpPr>
          <p:cNvPr id="413" name="Google Shape;413;g3f585558d03_0_0"/>
          <p:cNvSpPr txBox="1"/>
          <p:nvPr/>
        </p:nvSpPr>
        <p:spPr>
          <a:xfrm>
            <a:off x="6901526" y="5559993"/>
            <a:ext cx="3721800" cy="697084"/>
          </a:xfrm>
          <a:prstGeom prst="rect">
            <a:avLst/>
          </a:prstGeom>
          <a:noFill/>
          <a:ln>
            <a:noFill/>
          </a:ln>
        </p:spPr>
        <p:txBody>
          <a:bodyPr spcFirstLastPara="1" wrap="square" lIns="91425" tIns="91425" rIns="91425" bIns="91425" anchor="t" anchorCtr="0">
            <a:spAutoFit/>
          </a:bodyPr>
          <a:lstStyle/>
          <a:p>
            <a:pPr algn="ctr" rtl="1">
              <a:lnSpc>
                <a:spcPct val="111019"/>
              </a:lnSpc>
              <a:buClr>
                <a:srgbClr val="E22323"/>
              </a:buClr>
              <a:buSzPts val="3984"/>
            </a:pPr>
            <a:r>
              <a:rPr lang="ar-JO" sz="3000" dirty="0">
                <a:solidFill>
                  <a:srgbClr val="002060"/>
                </a:solidFill>
                <a:sym typeface="Play"/>
              </a:rPr>
              <a:t>ابتزاز أموال الفدية</a:t>
            </a:r>
            <a:endParaRPr sz="3000" dirty="0">
              <a:solidFill>
                <a:srgbClr val="002060"/>
              </a:solidFill>
            </a:endParaRPr>
          </a:p>
        </p:txBody>
      </p:sp>
      <p:sp>
        <p:nvSpPr>
          <p:cNvPr id="9" name="Flowchart: Document 8">
            <a:extLst>
              <a:ext uri="{FF2B5EF4-FFF2-40B4-BE49-F238E27FC236}">
                <a16:creationId xmlns:a16="http://schemas.microsoft.com/office/drawing/2014/main" id="{FBD1A194-3479-D39D-F62F-708B6685D723}"/>
              </a:ext>
              <a:ext uri="{C183D7F6-B498-43B3-948B-1728B52AA6E4}">
                <adec:decorative xmlns:adec="http://schemas.microsoft.com/office/drawing/2017/decorative" val="1"/>
              </a:ext>
            </a:extLst>
          </p:cNvPr>
          <p:cNvSpPr/>
          <p:nvPr/>
        </p:nvSpPr>
        <p:spPr>
          <a:xfrm>
            <a:off x="791117" y="2547229"/>
            <a:ext cx="5731361" cy="3802421"/>
          </a:xfrm>
          <a:prstGeom prst="flowChartDocumen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1" anchor="ctr"/>
          <a:lstStyle/>
          <a:p>
            <a:pPr algn="ct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4"/>
                                        </p:tgtEl>
                                        <p:attrNameLst>
                                          <p:attrName>style.visibility</p:attrName>
                                        </p:attrNameLst>
                                      </p:cBhvr>
                                      <p:to>
                                        <p:strVal val="visible"/>
                                      </p:to>
                                    </p:set>
                                    <p:anim calcmode="lin" valueType="num">
                                      <p:cBhvr additive="base">
                                        <p:cTn id="7" dur="500" fill="hold"/>
                                        <p:tgtEl>
                                          <p:spTgt spid="414"/>
                                        </p:tgtEl>
                                        <p:attrNameLst>
                                          <p:attrName>ppt_x</p:attrName>
                                        </p:attrNameLst>
                                      </p:cBhvr>
                                      <p:tavLst>
                                        <p:tav tm="0">
                                          <p:val>
                                            <p:strVal val="#ppt_x"/>
                                          </p:val>
                                        </p:tav>
                                        <p:tav tm="100000">
                                          <p:val>
                                            <p:strVal val="#ppt_x"/>
                                          </p:val>
                                        </p:tav>
                                      </p:tavLst>
                                    </p:anim>
                                    <p:anim calcmode="lin" valueType="num">
                                      <p:cBhvr additive="base">
                                        <p:cTn id="8" dur="500" fill="hold"/>
                                        <p:tgtEl>
                                          <p:spTgt spid="4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1"/>
                                        </p:tgtEl>
                                        <p:attrNameLst>
                                          <p:attrName>style.visibility</p:attrName>
                                        </p:attrNameLst>
                                      </p:cBhvr>
                                      <p:to>
                                        <p:strVal val="visible"/>
                                      </p:to>
                                    </p:set>
                                    <p:anim calcmode="lin" valueType="num">
                                      <p:cBhvr additive="base">
                                        <p:cTn id="11" dur="500" fill="hold"/>
                                        <p:tgtEl>
                                          <p:spTgt spid="411"/>
                                        </p:tgtEl>
                                        <p:attrNameLst>
                                          <p:attrName>ppt_x</p:attrName>
                                        </p:attrNameLst>
                                      </p:cBhvr>
                                      <p:tavLst>
                                        <p:tav tm="0">
                                          <p:val>
                                            <p:strVal val="#ppt_x"/>
                                          </p:val>
                                        </p:tav>
                                        <p:tav tm="100000">
                                          <p:val>
                                            <p:strVal val="#ppt_x"/>
                                          </p:val>
                                        </p:tav>
                                      </p:tavLst>
                                    </p:anim>
                                    <p:anim calcmode="lin" valueType="num">
                                      <p:cBhvr additive="base">
                                        <p:cTn id="12" dur="500" fill="hold"/>
                                        <p:tgtEl>
                                          <p:spTgt spid="4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15"/>
                                        </p:tgtEl>
                                        <p:attrNameLst>
                                          <p:attrName>style.visibility</p:attrName>
                                        </p:attrNameLst>
                                      </p:cBhvr>
                                      <p:to>
                                        <p:strVal val="visible"/>
                                      </p:to>
                                    </p:set>
                                    <p:anim calcmode="lin" valueType="num">
                                      <p:cBhvr additive="base">
                                        <p:cTn id="17" dur="500" fill="hold"/>
                                        <p:tgtEl>
                                          <p:spTgt spid="415"/>
                                        </p:tgtEl>
                                        <p:attrNameLst>
                                          <p:attrName>ppt_x</p:attrName>
                                        </p:attrNameLst>
                                      </p:cBhvr>
                                      <p:tavLst>
                                        <p:tav tm="0">
                                          <p:val>
                                            <p:strVal val="#ppt_x"/>
                                          </p:val>
                                        </p:tav>
                                        <p:tav tm="100000">
                                          <p:val>
                                            <p:strVal val="#ppt_x"/>
                                          </p:val>
                                        </p:tav>
                                      </p:tavLst>
                                    </p:anim>
                                    <p:anim calcmode="lin" valueType="num">
                                      <p:cBhvr additive="base">
                                        <p:cTn id="18" dur="500" fill="hold"/>
                                        <p:tgtEl>
                                          <p:spTgt spid="4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12"/>
                                        </p:tgtEl>
                                        <p:attrNameLst>
                                          <p:attrName>style.visibility</p:attrName>
                                        </p:attrNameLst>
                                      </p:cBhvr>
                                      <p:to>
                                        <p:strVal val="visible"/>
                                      </p:to>
                                    </p:set>
                                    <p:anim calcmode="lin" valueType="num">
                                      <p:cBhvr additive="base">
                                        <p:cTn id="21" dur="500" fill="hold"/>
                                        <p:tgtEl>
                                          <p:spTgt spid="412"/>
                                        </p:tgtEl>
                                        <p:attrNameLst>
                                          <p:attrName>ppt_x</p:attrName>
                                        </p:attrNameLst>
                                      </p:cBhvr>
                                      <p:tavLst>
                                        <p:tav tm="0">
                                          <p:val>
                                            <p:strVal val="#ppt_x"/>
                                          </p:val>
                                        </p:tav>
                                        <p:tav tm="100000">
                                          <p:val>
                                            <p:strVal val="#ppt_x"/>
                                          </p:val>
                                        </p:tav>
                                      </p:tavLst>
                                    </p:anim>
                                    <p:anim calcmode="lin" valueType="num">
                                      <p:cBhvr additive="base">
                                        <p:cTn id="22" dur="500" fill="hold"/>
                                        <p:tgtEl>
                                          <p:spTgt spid="4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16"/>
                                        </p:tgtEl>
                                        <p:attrNameLst>
                                          <p:attrName>style.visibility</p:attrName>
                                        </p:attrNameLst>
                                      </p:cBhvr>
                                      <p:to>
                                        <p:strVal val="visible"/>
                                      </p:to>
                                    </p:set>
                                    <p:anim calcmode="lin" valueType="num">
                                      <p:cBhvr additive="base">
                                        <p:cTn id="27" dur="500" fill="hold"/>
                                        <p:tgtEl>
                                          <p:spTgt spid="416"/>
                                        </p:tgtEl>
                                        <p:attrNameLst>
                                          <p:attrName>ppt_x</p:attrName>
                                        </p:attrNameLst>
                                      </p:cBhvr>
                                      <p:tavLst>
                                        <p:tav tm="0">
                                          <p:val>
                                            <p:strVal val="#ppt_x"/>
                                          </p:val>
                                        </p:tav>
                                        <p:tav tm="100000">
                                          <p:val>
                                            <p:strVal val="#ppt_x"/>
                                          </p:val>
                                        </p:tav>
                                      </p:tavLst>
                                    </p:anim>
                                    <p:anim calcmode="lin" valueType="num">
                                      <p:cBhvr additive="base">
                                        <p:cTn id="28" dur="500" fill="hold"/>
                                        <p:tgtEl>
                                          <p:spTgt spid="4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13"/>
                                        </p:tgtEl>
                                        <p:attrNameLst>
                                          <p:attrName>style.visibility</p:attrName>
                                        </p:attrNameLst>
                                      </p:cBhvr>
                                      <p:to>
                                        <p:strVal val="visible"/>
                                      </p:to>
                                    </p:set>
                                    <p:anim calcmode="lin" valueType="num">
                                      <p:cBhvr additive="base">
                                        <p:cTn id="31" dur="500" fill="hold"/>
                                        <p:tgtEl>
                                          <p:spTgt spid="413"/>
                                        </p:tgtEl>
                                        <p:attrNameLst>
                                          <p:attrName>ppt_x</p:attrName>
                                        </p:attrNameLst>
                                      </p:cBhvr>
                                      <p:tavLst>
                                        <p:tav tm="0">
                                          <p:val>
                                            <p:strVal val="#ppt_x"/>
                                          </p:val>
                                        </p:tav>
                                        <p:tav tm="100000">
                                          <p:val>
                                            <p:strVal val="#ppt_x"/>
                                          </p:val>
                                        </p:tav>
                                      </p:tavLst>
                                    </p:anim>
                                    <p:anim calcmode="lin" valueType="num">
                                      <p:cBhvr additive="base">
                                        <p:cTn id="32" dur="500" fill="hold"/>
                                        <p:tgtEl>
                                          <p:spTgt spid="4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p:bldP spid="411" grpId="0"/>
      <p:bldP spid="415" grpId="0"/>
      <p:bldP spid="412" grpId="0"/>
      <p:bldP spid="416" grpId="0"/>
      <p:bldP spid="4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6"/>
          <p:cNvSpPr txBox="1">
            <a:spLocks noGrp="1"/>
          </p:cNvSpPr>
          <p:nvPr>
            <p:ph type="title" idx="4294967295"/>
          </p:nvPr>
        </p:nvSpPr>
        <p:spPr>
          <a:xfrm>
            <a:off x="4641494" y="78719"/>
            <a:ext cx="5122201" cy="1206484"/>
          </a:xfrm>
          <a:prstGeom prst="rect">
            <a:avLst/>
          </a:prstGeom>
          <a:noFill/>
          <a:ln>
            <a:noFill/>
          </a:ln>
        </p:spPr>
        <p:txBody>
          <a:bodyPr spcFirstLastPara="1" wrap="square" lIns="0" tIns="0" rIns="0" bIns="0" anchor="t" anchorCtr="0">
            <a:spAutoFit/>
          </a:bodyPr>
          <a:lstStyle/>
          <a:p>
            <a:pPr marL="0" marR="0" lvl="0" indent="0" algn="ctr" rtl="1">
              <a:lnSpc>
                <a:spcPct val="196000"/>
              </a:lnSpc>
              <a:spcBef>
                <a:spcPts val="0"/>
              </a:spcBef>
              <a:spcAft>
                <a:spcPts val="0"/>
              </a:spcAft>
              <a:buClr>
                <a:srgbClr val="000000"/>
              </a:buClr>
              <a:buSzPts val="4000"/>
              <a:buFont typeface="Arial"/>
              <a:buNone/>
            </a:pPr>
            <a:r>
              <a:rPr lang="ar-JO" sz="4000" b="0" i="0" u="none" strike="noStrike" cap="none" dirty="0">
                <a:solidFill>
                  <a:srgbClr val="000000"/>
                </a:solidFill>
                <a:latin typeface="Arial"/>
                <a:ea typeface="Arial"/>
                <a:cs typeface="Arial"/>
                <a:sym typeface="Arial"/>
              </a:rPr>
              <a:t>احصائيات ومعطيات</a:t>
            </a:r>
            <a:endParaRPr dirty="0"/>
          </a:p>
        </p:txBody>
      </p:sp>
      <p:sp>
        <p:nvSpPr>
          <p:cNvPr id="290" name="Google Shape;290;p16"/>
          <p:cNvSpPr txBox="1"/>
          <p:nvPr/>
        </p:nvSpPr>
        <p:spPr>
          <a:xfrm>
            <a:off x="5202027" y="873481"/>
            <a:ext cx="4001134" cy="942309"/>
          </a:xfrm>
          <a:prstGeom prst="rect">
            <a:avLst/>
          </a:prstGeom>
          <a:noFill/>
          <a:ln>
            <a:noFill/>
          </a:ln>
        </p:spPr>
        <p:txBody>
          <a:bodyPr spcFirstLastPara="1" wrap="square" lIns="0" tIns="0" rIns="0" bIns="0" anchor="t" anchorCtr="0">
            <a:spAutoFit/>
          </a:bodyPr>
          <a:lstStyle/>
          <a:p>
            <a:pPr lvl="0" algn="ctr" rtl="1">
              <a:lnSpc>
                <a:spcPct val="196030"/>
              </a:lnSpc>
              <a:buSzPts val="3124"/>
            </a:pPr>
            <a:r>
              <a:rPr lang="ar-JO" sz="3124" dirty="0"/>
              <a:t>انتشار الظاهرة في إسرائيل</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95A7ED45-DB82-34CC-E85B-6C03FE3BE98E}"/>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2973794" y="2357251"/>
            <a:ext cx="5096938" cy="3822703"/>
          </a:xfrm>
          <a:prstGeom prst="rect">
            <a:avLst/>
          </a:prstGeom>
        </p:spPr>
      </p:pic>
      <p:pic>
        <p:nvPicPr>
          <p:cNvPr id="7" name="Picture 6">
            <a:extLst>
              <a:ext uri="{FF2B5EF4-FFF2-40B4-BE49-F238E27FC236}">
                <a16:creationId xmlns:a16="http://schemas.microsoft.com/office/drawing/2014/main" id="{8195CBCD-957D-E436-3C8F-556EFBFC47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72520" y="2301358"/>
            <a:ext cx="3093290" cy="3865234"/>
          </a:xfrm>
          <a:prstGeom prst="rect">
            <a:avLst/>
          </a:prstGeom>
        </p:spPr>
      </p:pic>
      <p:pic>
        <p:nvPicPr>
          <p:cNvPr id="9" name="Picture 8">
            <a:extLst>
              <a:ext uri="{FF2B5EF4-FFF2-40B4-BE49-F238E27FC236}">
                <a16:creationId xmlns:a16="http://schemas.microsoft.com/office/drawing/2014/main" id="{F2AA533E-C95E-686F-343D-C67FF47A168D}"/>
              </a:ext>
            </a:extLst>
          </p:cNvPr>
          <p:cNvPicPr>
            <a:picLocks noChangeAspect="1"/>
          </p:cNvPicPr>
          <p:nvPr/>
        </p:nvPicPr>
        <p:blipFill>
          <a:blip r:embed="rId5"/>
          <a:stretch>
            <a:fillRect/>
          </a:stretch>
        </p:blipFill>
        <p:spPr>
          <a:xfrm>
            <a:off x="1514896" y="1943100"/>
            <a:ext cx="1373828" cy="421688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6" name="TextBox 5">
            <a:extLst>
              <a:ext uri="{FF2B5EF4-FFF2-40B4-BE49-F238E27FC236}">
                <a16:creationId xmlns:a16="http://schemas.microsoft.com/office/drawing/2014/main" id="{FAD9E930-1CD7-A777-609C-9C70EBB91287}"/>
              </a:ext>
            </a:extLst>
          </p:cNvPr>
          <p:cNvSpPr txBox="1"/>
          <p:nvPr/>
        </p:nvSpPr>
        <p:spPr>
          <a:xfrm>
            <a:off x="5355771" y="674340"/>
            <a:ext cx="3323772" cy="2585323"/>
          </a:xfrm>
          <a:prstGeom prst="rect">
            <a:avLst/>
          </a:prstGeom>
          <a:noFill/>
        </p:spPr>
        <p:txBody>
          <a:bodyPr wrap="square">
            <a:spAutoFit/>
          </a:bodyPr>
          <a:lstStyle/>
          <a:p>
            <a:pPr algn="r" rtl="1"/>
            <a:r>
              <a:rPr lang="ar-JO" sz="1800" dirty="0"/>
              <a:t>مرحبًا آدم، </a:t>
            </a:r>
          </a:p>
          <a:p>
            <a:pPr algn="r" rtl="1"/>
            <a:r>
              <a:rPr lang="ar-JO" sz="1800" dirty="0"/>
              <a:t>يوجد على حسابك لدى شارع 6 دين بقيمة 47.90 شيكل. يرجى تسديد المبلغ خلال 24 ساعة لتجنب إضافة رسوم أو فوائد تأخير. نظرًا لعدم تسديد المبلغ حتى الآن، تم تحويل الملف إلى إجراءات المتابعة القانونية العاجلة . للاطلاع على تفاصيل المبلغ وإتمام عملية الدفع، يُرجى الدخول إلى الرابط التالي:</a:t>
            </a:r>
            <a:endParaRPr lang="he-IL" sz="1800" dirty="0"/>
          </a:p>
        </p:txBody>
      </p:sp>
      <p:pic>
        <p:nvPicPr>
          <p:cNvPr id="11" name="Picture 10">
            <a:extLst>
              <a:ext uri="{FF2B5EF4-FFF2-40B4-BE49-F238E27FC236}">
                <a16:creationId xmlns:a16="http://schemas.microsoft.com/office/drawing/2014/main" id="{9E4BF66B-F7BE-426A-EA81-9B9C5B35C5D5}"/>
              </a:ext>
              <a:ext uri="{C183D7F6-B498-43B3-948B-1728B52AA6E4}">
                <adec:decorative xmlns:adec="http://schemas.microsoft.com/office/drawing/2017/decorative" val="1"/>
              </a:ext>
            </a:extLst>
          </p:cNvPr>
          <p:cNvPicPr>
            <a:picLocks noChangeAspect="1"/>
          </p:cNvPicPr>
          <p:nvPr/>
        </p:nvPicPr>
        <p:blipFill>
          <a:blip r:embed="rId3"/>
          <a:stretch/>
        </p:blipFill>
        <p:spPr>
          <a:xfrm flipH="1">
            <a:off x="4457158" y="0"/>
            <a:ext cx="5611602" cy="4480044"/>
          </a:xfrm>
          <a:prstGeom prst="rect">
            <a:avLst/>
          </a:prstGeom>
        </p:spPr>
      </p:pic>
      <p:sp>
        <p:nvSpPr>
          <p:cNvPr id="436" name="Google Shape;436;p26"/>
          <p:cNvSpPr txBox="1">
            <a:spLocks noGrp="1"/>
          </p:cNvSpPr>
          <p:nvPr>
            <p:ph type="title" idx="4294967295"/>
          </p:nvPr>
        </p:nvSpPr>
        <p:spPr>
          <a:xfrm>
            <a:off x="892715" y="4349988"/>
            <a:ext cx="5611603" cy="1422184"/>
          </a:xfrm>
          <a:prstGeom prst="rect">
            <a:avLst/>
          </a:prstGeom>
          <a:noFill/>
          <a:ln>
            <a:noFill/>
          </a:ln>
        </p:spPr>
        <p:txBody>
          <a:bodyPr spcFirstLastPara="1" wrap="square" lIns="0" tIns="0" rIns="0" bIns="0" anchor="t" anchorCtr="0">
            <a:spAutoFit/>
          </a:bodyPr>
          <a:lstStyle/>
          <a:p>
            <a:pPr lvl="0" algn="ctr" rtl="1">
              <a:lnSpc>
                <a:spcPct val="111001"/>
              </a:lnSpc>
              <a:buClr>
                <a:srgbClr val="FF3131"/>
              </a:buClr>
              <a:buSzPts val="4163"/>
            </a:pPr>
            <a:r>
              <a:rPr lang="ar-JO" sz="4163" dirty="0">
                <a:solidFill>
                  <a:schemeClr val="accent1"/>
                </a:solidFill>
                <a:latin typeface="Arial"/>
                <a:ea typeface="Arial"/>
                <a:cs typeface="Arial"/>
                <a:sym typeface="Arial"/>
              </a:rPr>
              <a:t>كيف نحدد أن الرسالة مشبوهة؟</a:t>
            </a:r>
            <a:br>
              <a:rPr lang="ar-JO" sz="4163" dirty="0">
                <a:solidFill>
                  <a:schemeClr val="accent1"/>
                </a:solidFill>
                <a:latin typeface="Arial"/>
                <a:ea typeface="Arial"/>
                <a:cs typeface="Arial"/>
                <a:sym typeface="Arial"/>
              </a:rPr>
            </a:br>
            <a:r>
              <a:rPr lang="ar-JO" sz="4163" dirty="0">
                <a:solidFill>
                  <a:schemeClr val="accent1"/>
                </a:solidFill>
                <a:latin typeface="Arial"/>
                <a:ea typeface="Arial"/>
                <a:cs typeface="Arial"/>
                <a:sym typeface="Arial"/>
              </a:rPr>
              <a:t>نسأل أنفسنا!</a:t>
            </a:r>
            <a:endParaRPr dirty="0">
              <a:solidFill>
                <a:schemeClr val="accent1"/>
              </a:solidFill>
            </a:endParaRPr>
          </a:p>
        </p:txBody>
      </p:sp>
      <p:pic>
        <p:nvPicPr>
          <p:cNvPr id="5" name="Picture 4">
            <a:extLst>
              <a:ext uri="{FF2B5EF4-FFF2-40B4-BE49-F238E27FC236}">
                <a16:creationId xmlns:a16="http://schemas.microsoft.com/office/drawing/2014/main" id="{BB4D8ABE-C879-6EFA-524B-E4629058016D}"/>
              </a:ext>
              <a:ext uri="{C183D7F6-B498-43B3-948B-1728B52AA6E4}">
                <adec:decorative xmlns:adec="http://schemas.microsoft.com/office/drawing/2017/decorative" val="1"/>
              </a:ext>
            </a:extLst>
          </p:cNvPr>
          <p:cNvPicPr>
            <a:picLocks noChangeAspect="1"/>
          </p:cNvPicPr>
          <p:nvPr/>
        </p:nvPicPr>
        <p:blipFill>
          <a:blip r:embed="rId4"/>
          <a:stretch/>
        </p:blipFill>
        <p:spPr>
          <a:xfrm>
            <a:off x="6897649" y="3016070"/>
            <a:ext cx="5611603" cy="373711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5">
          <a:extLst>
            <a:ext uri="{FF2B5EF4-FFF2-40B4-BE49-F238E27FC236}">
              <a16:creationId xmlns:a16="http://schemas.microsoft.com/office/drawing/2014/main" id="{3D69DA2E-BF9F-5E52-A844-1BF17025EB61}"/>
            </a:ext>
          </a:extLst>
        </p:cNvPr>
        <p:cNvGrpSpPr/>
        <p:nvPr/>
      </p:nvGrpSpPr>
      <p:grpSpPr>
        <a:xfrm>
          <a:off x="0" y="0"/>
          <a:ext cx="0" cy="0"/>
          <a:chOff x="0" y="0"/>
          <a:chExt cx="0" cy="0"/>
        </a:xfrm>
      </p:grpSpPr>
      <p:sp>
        <p:nvSpPr>
          <p:cNvPr id="436" name="Google Shape;436;p26">
            <a:extLst>
              <a:ext uri="{FF2B5EF4-FFF2-40B4-BE49-F238E27FC236}">
                <a16:creationId xmlns:a16="http://schemas.microsoft.com/office/drawing/2014/main" id="{8BCD8FEA-FCFD-D4B2-BC10-423F785FF247}"/>
              </a:ext>
            </a:extLst>
          </p:cNvPr>
          <p:cNvSpPr txBox="1">
            <a:spLocks noGrp="1"/>
          </p:cNvSpPr>
          <p:nvPr>
            <p:ph type="title" idx="4294967295"/>
          </p:nvPr>
        </p:nvSpPr>
        <p:spPr>
          <a:xfrm>
            <a:off x="2012689" y="477460"/>
            <a:ext cx="8166621" cy="1422184"/>
          </a:xfrm>
          <a:prstGeom prst="rect">
            <a:avLst/>
          </a:prstGeom>
          <a:noFill/>
          <a:ln>
            <a:noFill/>
          </a:ln>
        </p:spPr>
        <p:txBody>
          <a:bodyPr spcFirstLastPara="1" wrap="square" lIns="0" tIns="0" rIns="0" bIns="0" anchor="t" anchorCtr="0">
            <a:spAutoFit/>
          </a:bodyPr>
          <a:lstStyle/>
          <a:p>
            <a:pPr lvl="0" algn="ctr" rtl="1">
              <a:lnSpc>
                <a:spcPct val="111001"/>
              </a:lnSpc>
              <a:buClr>
                <a:srgbClr val="FF3131"/>
              </a:buClr>
              <a:buSzPts val="4163"/>
            </a:pPr>
            <a:r>
              <a:rPr lang="ar-JO" sz="4163" dirty="0">
                <a:solidFill>
                  <a:schemeClr val="accent1"/>
                </a:solidFill>
                <a:latin typeface="Arial"/>
                <a:ea typeface="Arial"/>
                <a:cs typeface="Arial"/>
                <a:sym typeface="Arial"/>
              </a:rPr>
              <a:t>كيف نحدد أن الرسالة أو المحادثة مشبوهة؟</a:t>
            </a:r>
            <a:br>
              <a:rPr lang="ar-JO" sz="4163" dirty="0">
                <a:solidFill>
                  <a:schemeClr val="accent1"/>
                </a:solidFill>
                <a:latin typeface="Arial"/>
                <a:ea typeface="Arial"/>
                <a:cs typeface="Arial"/>
                <a:sym typeface="Arial"/>
              </a:rPr>
            </a:br>
            <a:r>
              <a:rPr lang="ar-JO" sz="4163" dirty="0">
                <a:solidFill>
                  <a:schemeClr val="accent1"/>
                </a:solidFill>
                <a:latin typeface="Arial"/>
                <a:ea typeface="Arial"/>
                <a:cs typeface="Arial"/>
                <a:sym typeface="Arial"/>
              </a:rPr>
              <a:t>دعونا نسأل أنفسنا!</a:t>
            </a:r>
            <a:endParaRPr dirty="0">
              <a:solidFill>
                <a:schemeClr val="accent1"/>
              </a:solidFill>
            </a:endParaRPr>
          </a:p>
        </p:txBody>
      </p:sp>
      <p:sp>
        <p:nvSpPr>
          <p:cNvPr id="437" name="Google Shape;437;p26">
            <a:extLst>
              <a:ext uri="{FF2B5EF4-FFF2-40B4-BE49-F238E27FC236}">
                <a16:creationId xmlns:a16="http://schemas.microsoft.com/office/drawing/2014/main" id="{1532DDE6-A308-9442-2C6F-6F9318F7034B}"/>
              </a:ext>
            </a:extLst>
          </p:cNvPr>
          <p:cNvSpPr txBox="1"/>
          <p:nvPr/>
        </p:nvSpPr>
        <p:spPr>
          <a:xfrm>
            <a:off x="9304939" y="4707900"/>
            <a:ext cx="2528544" cy="1107996"/>
          </a:xfrm>
          <a:prstGeom prst="rect">
            <a:avLst/>
          </a:prstGeom>
          <a:noFill/>
          <a:ln>
            <a:noFill/>
          </a:ln>
        </p:spPr>
        <p:txBody>
          <a:bodyPr spcFirstLastPara="1" wrap="square" lIns="0" tIns="0" rIns="0" bIns="0" anchor="t" anchorCtr="0">
            <a:spAutoFit/>
          </a:bodyPr>
          <a:lstStyle/>
          <a:p>
            <a:pPr lvl="0" algn="ctr" rtl="1">
              <a:buSzPts val="3600"/>
            </a:pPr>
            <a:r>
              <a:rPr lang="ar-JO" sz="3600" dirty="0"/>
              <a:t>هل المحادثة منطقية؟</a:t>
            </a:r>
            <a:endParaRPr sz="1400" b="0" i="0" u="none" strike="noStrike" cap="none" dirty="0">
              <a:solidFill>
                <a:srgbClr val="000000"/>
              </a:solidFill>
              <a:latin typeface="Arial"/>
              <a:ea typeface="Arial"/>
              <a:cs typeface="Arial"/>
              <a:sym typeface="Arial"/>
            </a:endParaRPr>
          </a:p>
        </p:txBody>
      </p:sp>
      <p:sp>
        <p:nvSpPr>
          <p:cNvPr id="438" name="Google Shape;438;p26">
            <a:extLst>
              <a:ext uri="{FF2B5EF4-FFF2-40B4-BE49-F238E27FC236}">
                <a16:creationId xmlns:a16="http://schemas.microsoft.com/office/drawing/2014/main" id="{D06178C6-9E28-A49B-610D-02532533FB0A}"/>
              </a:ext>
            </a:extLst>
          </p:cNvPr>
          <p:cNvSpPr txBox="1"/>
          <p:nvPr/>
        </p:nvSpPr>
        <p:spPr>
          <a:xfrm>
            <a:off x="6335024" y="4912128"/>
            <a:ext cx="2604485" cy="1085810"/>
          </a:xfrm>
          <a:prstGeom prst="rect">
            <a:avLst/>
          </a:prstGeom>
          <a:noFill/>
          <a:ln>
            <a:noFill/>
          </a:ln>
        </p:spPr>
        <p:txBody>
          <a:bodyPr spcFirstLastPara="1" wrap="square" lIns="0" tIns="0" rIns="0" bIns="0" anchor="t" anchorCtr="0">
            <a:spAutoFit/>
          </a:bodyPr>
          <a:lstStyle/>
          <a:p>
            <a:pPr lvl="0" algn="ctr" rtl="1">
              <a:lnSpc>
                <a:spcPct val="98250"/>
              </a:lnSpc>
              <a:buSzPts val="3600"/>
            </a:pPr>
            <a:r>
              <a:rPr lang="ar-JO" sz="3600" dirty="0"/>
              <a:t>هل هناك استعجال أو ضغط؟</a:t>
            </a:r>
            <a:endParaRPr sz="1400" b="0" i="0" u="none" strike="noStrike" cap="none" dirty="0">
              <a:solidFill>
                <a:srgbClr val="000000"/>
              </a:solidFill>
              <a:latin typeface="Arial"/>
              <a:ea typeface="Arial"/>
              <a:cs typeface="Arial"/>
              <a:sym typeface="Arial"/>
            </a:endParaRPr>
          </a:p>
        </p:txBody>
      </p:sp>
      <p:sp>
        <p:nvSpPr>
          <p:cNvPr id="439" name="Google Shape;439;p26">
            <a:extLst>
              <a:ext uri="{FF2B5EF4-FFF2-40B4-BE49-F238E27FC236}">
                <a16:creationId xmlns:a16="http://schemas.microsoft.com/office/drawing/2014/main" id="{91D30B0D-548A-2DE5-28D4-C1C500E83C63}"/>
              </a:ext>
            </a:extLst>
          </p:cNvPr>
          <p:cNvSpPr txBox="1"/>
          <p:nvPr/>
        </p:nvSpPr>
        <p:spPr>
          <a:xfrm>
            <a:off x="3297081" y="5141365"/>
            <a:ext cx="2798918" cy="897425"/>
          </a:xfrm>
          <a:prstGeom prst="rect">
            <a:avLst/>
          </a:prstGeom>
          <a:noFill/>
          <a:ln>
            <a:noFill/>
          </a:ln>
        </p:spPr>
        <p:txBody>
          <a:bodyPr spcFirstLastPara="1" wrap="square" lIns="0" tIns="0" rIns="0" bIns="0" anchor="t" anchorCtr="0">
            <a:spAutoFit/>
          </a:bodyPr>
          <a:lstStyle/>
          <a:p>
            <a:pPr lvl="0" algn="ctr" rtl="1">
              <a:lnSpc>
                <a:spcPct val="81388"/>
              </a:lnSpc>
              <a:buSzPts val="3600"/>
            </a:pPr>
            <a:r>
              <a:rPr lang="ar-JO" sz="3600" dirty="0"/>
              <a:t>هل التوّجه </a:t>
            </a:r>
          </a:p>
          <a:p>
            <a:pPr lvl="0" algn="ctr" rtl="1">
              <a:lnSpc>
                <a:spcPct val="81388"/>
              </a:lnSpc>
              <a:buSzPts val="3600"/>
            </a:pPr>
            <a:r>
              <a:rPr lang="ar-JO" sz="3600" dirty="0"/>
              <a:t> الشخصي</a:t>
            </a:r>
            <a:endParaRPr sz="1400" b="0" i="0" u="none" strike="noStrike" cap="none" dirty="0">
              <a:solidFill>
                <a:srgbClr val="000000"/>
              </a:solidFill>
              <a:latin typeface="Arial"/>
              <a:ea typeface="Arial"/>
              <a:cs typeface="Arial"/>
              <a:sym typeface="Arial"/>
            </a:endParaRPr>
          </a:p>
        </p:txBody>
      </p:sp>
      <p:sp>
        <p:nvSpPr>
          <p:cNvPr id="440" name="Google Shape;440;p26">
            <a:extLst>
              <a:ext uri="{FF2B5EF4-FFF2-40B4-BE49-F238E27FC236}">
                <a16:creationId xmlns:a16="http://schemas.microsoft.com/office/drawing/2014/main" id="{27134A7F-08B1-7808-C892-28BFB530B15F}"/>
              </a:ext>
            </a:extLst>
          </p:cNvPr>
          <p:cNvSpPr txBox="1"/>
          <p:nvPr/>
        </p:nvSpPr>
        <p:spPr>
          <a:xfrm>
            <a:off x="358517" y="4941887"/>
            <a:ext cx="2798918" cy="1107996"/>
          </a:xfrm>
          <a:prstGeom prst="rect">
            <a:avLst/>
          </a:prstGeom>
          <a:noFill/>
          <a:ln>
            <a:noFill/>
          </a:ln>
        </p:spPr>
        <p:txBody>
          <a:bodyPr spcFirstLastPara="1" wrap="square" lIns="0" tIns="0" rIns="0" bIns="0" anchor="t" anchorCtr="0">
            <a:spAutoFit/>
          </a:bodyPr>
          <a:lstStyle/>
          <a:p>
            <a:pPr lvl="0" algn="ctr" rtl="1">
              <a:buSzPts val="3600"/>
            </a:pPr>
            <a:r>
              <a:rPr lang="ar-JO" sz="3600" dirty="0"/>
              <a:t>هل المكالمة </a:t>
            </a:r>
          </a:p>
          <a:p>
            <a:pPr lvl="0" algn="ctr" rtl="1">
              <a:buSzPts val="3600"/>
            </a:pPr>
            <a:r>
              <a:rPr lang="ar-JO" sz="3600" dirty="0"/>
              <a:t>متوقعة؟</a:t>
            </a:r>
            <a:endParaRPr sz="3600" dirty="0"/>
          </a:p>
        </p:txBody>
      </p:sp>
      <p:sp>
        <p:nvSpPr>
          <p:cNvPr id="441" name="Google Shape;441;p26">
            <a:extLst>
              <a:ext uri="{FF2B5EF4-FFF2-40B4-BE49-F238E27FC236}">
                <a16:creationId xmlns:a16="http://schemas.microsoft.com/office/drawing/2014/main" id="{3CC7AF6F-7615-1D94-7C4A-3B5436761B3C}"/>
              </a:ext>
              <a:ext uri="{C183D7F6-B498-43B3-948B-1728B52AA6E4}">
                <adec:decorative xmlns:adec="http://schemas.microsoft.com/office/drawing/2017/decorative" val="1"/>
              </a:ext>
            </a:extLst>
          </p:cNvPr>
          <p:cNvSpPr/>
          <p:nvPr/>
        </p:nvSpPr>
        <p:spPr>
          <a:xfrm>
            <a:off x="931142" y="2625106"/>
            <a:ext cx="1607788" cy="1607788"/>
          </a:xfrm>
          <a:custGeom>
            <a:avLst/>
            <a:gdLst/>
            <a:ahLst/>
            <a:cxnLst/>
            <a:rect l="l" t="t" r="r" b="b"/>
            <a:pathLst>
              <a:path w="1948334" h="1948334" extrusionOk="0">
                <a:moveTo>
                  <a:pt x="0" y="0"/>
                </a:moveTo>
                <a:lnTo>
                  <a:pt x="1948334" y="0"/>
                </a:lnTo>
                <a:lnTo>
                  <a:pt x="1948334" y="1948334"/>
                </a:lnTo>
                <a:lnTo>
                  <a:pt x="0" y="1948334"/>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443" name="Google Shape;443;p26">
            <a:extLst>
              <a:ext uri="{FF2B5EF4-FFF2-40B4-BE49-F238E27FC236}">
                <a16:creationId xmlns:a16="http://schemas.microsoft.com/office/drawing/2014/main" id="{2C3B6407-635C-BB77-07B4-AA1B33827181}"/>
              </a:ext>
              <a:ext uri="{C183D7F6-B498-43B3-948B-1728B52AA6E4}">
                <adec:decorative xmlns:adec="http://schemas.microsoft.com/office/drawing/2017/decorative" val="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437536" y="2414914"/>
            <a:ext cx="1908213" cy="2097206"/>
          </a:xfrm>
          <a:prstGeom prst="rect">
            <a:avLst/>
          </a:prstGeom>
          <a:ln>
            <a:noFill/>
          </a:ln>
          <a:effectLst>
            <a:outerShdw blurRad="292100" dist="139700" dir="2700000" algn="tl" rotWithShape="0">
              <a:srgbClr val="333333">
                <a:alpha val="65000"/>
              </a:srgbClr>
            </a:outerShdw>
          </a:effectLst>
        </p:spPr>
      </p:pic>
      <p:pic>
        <p:nvPicPr>
          <p:cNvPr id="444" name="Google Shape;444;p26">
            <a:extLst>
              <a:ext uri="{FF2B5EF4-FFF2-40B4-BE49-F238E27FC236}">
                <a16:creationId xmlns:a16="http://schemas.microsoft.com/office/drawing/2014/main" id="{F8729645-E046-7CFA-91C4-D3EF9248BE2E}"/>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334122" y="2512459"/>
            <a:ext cx="2048434" cy="1999661"/>
          </a:xfrm>
          <a:prstGeom prst="rect">
            <a:avLst/>
          </a:prstGeom>
          <a:ln>
            <a:noFill/>
          </a:ln>
          <a:effectLst>
            <a:outerShdw blurRad="292100" dist="139700" dir="2700000" algn="tl" rotWithShape="0">
              <a:srgbClr val="333333">
                <a:alpha val="65000"/>
              </a:srgbClr>
            </a:outerShdw>
          </a:effectLst>
        </p:spPr>
      </p:pic>
      <p:pic>
        <p:nvPicPr>
          <p:cNvPr id="445" name="Google Shape;445;p26">
            <a:extLst>
              <a:ext uri="{FF2B5EF4-FFF2-40B4-BE49-F238E27FC236}">
                <a16:creationId xmlns:a16="http://schemas.microsoft.com/office/drawing/2014/main" id="{5E03AA65-E3DB-3E89-0BCF-4E5C7B9B5CFA}"/>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846253" y="2465239"/>
            <a:ext cx="1908212" cy="1996555"/>
          </a:xfrm>
          <a:prstGeom prst="roundRect">
            <a:avLst>
              <a:gd name="adj" fmla="val 8594"/>
            </a:avLst>
          </a:prstGeom>
          <a:solidFill>
            <a:srgbClr val="ECECEC"/>
          </a:solidFill>
          <a:ln>
            <a:noFill/>
          </a:ln>
          <a:effectLst>
            <a:reflection stA="38000" endPos="28000" dist="5000" dir="5400000" sy="-100000" algn="bl" rotWithShape="0"/>
          </a:effectLst>
        </p:spPr>
      </p:pic>
    </p:spTree>
    <p:extLst>
      <p:ext uri="{BB962C8B-B14F-4D97-AF65-F5344CB8AC3E}">
        <p14:creationId xmlns:p14="http://schemas.microsoft.com/office/powerpoint/2010/main" val="396731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7"/>
                                        </p:tgtEl>
                                        <p:attrNameLst>
                                          <p:attrName>style.visibility</p:attrName>
                                        </p:attrNameLst>
                                      </p:cBhvr>
                                      <p:to>
                                        <p:strVal val="visible"/>
                                      </p:to>
                                    </p:set>
                                    <p:anim calcmode="lin" valueType="num">
                                      <p:cBhvr additive="base">
                                        <p:cTn id="7" dur="500" fill="hold"/>
                                        <p:tgtEl>
                                          <p:spTgt spid="437"/>
                                        </p:tgtEl>
                                        <p:attrNameLst>
                                          <p:attrName>ppt_x</p:attrName>
                                        </p:attrNameLst>
                                      </p:cBhvr>
                                      <p:tavLst>
                                        <p:tav tm="0">
                                          <p:val>
                                            <p:strVal val="#ppt_x"/>
                                          </p:val>
                                        </p:tav>
                                        <p:tav tm="100000">
                                          <p:val>
                                            <p:strVal val="#ppt_x"/>
                                          </p:val>
                                        </p:tav>
                                      </p:tavLst>
                                    </p:anim>
                                    <p:anim calcmode="lin" valueType="num">
                                      <p:cBhvr additive="base">
                                        <p:cTn id="8" dur="500" fill="hold"/>
                                        <p:tgtEl>
                                          <p:spTgt spid="4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4"/>
                                        </p:tgtEl>
                                        <p:attrNameLst>
                                          <p:attrName>style.visibility</p:attrName>
                                        </p:attrNameLst>
                                      </p:cBhvr>
                                      <p:to>
                                        <p:strVal val="visible"/>
                                      </p:to>
                                    </p:set>
                                    <p:anim calcmode="lin" valueType="num">
                                      <p:cBhvr additive="base">
                                        <p:cTn id="11" dur="500" fill="hold"/>
                                        <p:tgtEl>
                                          <p:spTgt spid="444"/>
                                        </p:tgtEl>
                                        <p:attrNameLst>
                                          <p:attrName>ppt_x</p:attrName>
                                        </p:attrNameLst>
                                      </p:cBhvr>
                                      <p:tavLst>
                                        <p:tav tm="0">
                                          <p:val>
                                            <p:strVal val="#ppt_x"/>
                                          </p:val>
                                        </p:tav>
                                        <p:tav tm="100000">
                                          <p:val>
                                            <p:strVal val="#ppt_x"/>
                                          </p:val>
                                        </p:tav>
                                      </p:tavLst>
                                    </p:anim>
                                    <p:anim calcmode="lin" valueType="num">
                                      <p:cBhvr additive="base">
                                        <p:cTn id="12" dur="500" fill="hold"/>
                                        <p:tgtEl>
                                          <p:spTgt spid="4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8"/>
                                        </p:tgtEl>
                                        <p:attrNameLst>
                                          <p:attrName>style.visibility</p:attrName>
                                        </p:attrNameLst>
                                      </p:cBhvr>
                                      <p:to>
                                        <p:strVal val="visible"/>
                                      </p:to>
                                    </p:set>
                                    <p:anim calcmode="lin" valueType="num">
                                      <p:cBhvr additive="base">
                                        <p:cTn id="17" dur="500" fill="hold"/>
                                        <p:tgtEl>
                                          <p:spTgt spid="438"/>
                                        </p:tgtEl>
                                        <p:attrNameLst>
                                          <p:attrName>ppt_x</p:attrName>
                                        </p:attrNameLst>
                                      </p:cBhvr>
                                      <p:tavLst>
                                        <p:tav tm="0">
                                          <p:val>
                                            <p:strVal val="#ppt_x"/>
                                          </p:val>
                                        </p:tav>
                                        <p:tav tm="100000">
                                          <p:val>
                                            <p:strVal val="#ppt_x"/>
                                          </p:val>
                                        </p:tav>
                                      </p:tavLst>
                                    </p:anim>
                                    <p:anim calcmode="lin" valueType="num">
                                      <p:cBhvr additive="base">
                                        <p:cTn id="18" dur="500" fill="hold"/>
                                        <p:tgtEl>
                                          <p:spTgt spid="43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43"/>
                                        </p:tgtEl>
                                        <p:attrNameLst>
                                          <p:attrName>style.visibility</p:attrName>
                                        </p:attrNameLst>
                                      </p:cBhvr>
                                      <p:to>
                                        <p:strVal val="visible"/>
                                      </p:to>
                                    </p:set>
                                    <p:anim calcmode="lin" valueType="num">
                                      <p:cBhvr additive="base">
                                        <p:cTn id="21" dur="500" fill="hold"/>
                                        <p:tgtEl>
                                          <p:spTgt spid="443"/>
                                        </p:tgtEl>
                                        <p:attrNameLst>
                                          <p:attrName>ppt_x</p:attrName>
                                        </p:attrNameLst>
                                      </p:cBhvr>
                                      <p:tavLst>
                                        <p:tav tm="0">
                                          <p:val>
                                            <p:strVal val="#ppt_x"/>
                                          </p:val>
                                        </p:tav>
                                        <p:tav tm="100000">
                                          <p:val>
                                            <p:strVal val="#ppt_x"/>
                                          </p:val>
                                        </p:tav>
                                      </p:tavLst>
                                    </p:anim>
                                    <p:anim calcmode="lin" valueType="num">
                                      <p:cBhvr additive="base">
                                        <p:cTn id="22" dur="500" fill="hold"/>
                                        <p:tgtEl>
                                          <p:spTgt spid="44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39"/>
                                        </p:tgtEl>
                                        <p:attrNameLst>
                                          <p:attrName>style.visibility</p:attrName>
                                        </p:attrNameLst>
                                      </p:cBhvr>
                                      <p:to>
                                        <p:strVal val="visible"/>
                                      </p:to>
                                    </p:set>
                                    <p:anim calcmode="lin" valueType="num">
                                      <p:cBhvr additive="base">
                                        <p:cTn id="27" dur="500" fill="hold"/>
                                        <p:tgtEl>
                                          <p:spTgt spid="439"/>
                                        </p:tgtEl>
                                        <p:attrNameLst>
                                          <p:attrName>ppt_x</p:attrName>
                                        </p:attrNameLst>
                                      </p:cBhvr>
                                      <p:tavLst>
                                        <p:tav tm="0">
                                          <p:val>
                                            <p:strVal val="#ppt_x"/>
                                          </p:val>
                                        </p:tav>
                                        <p:tav tm="100000">
                                          <p:val>
                                            <p:strVal val="#ppt_x"/>
                                          </p:val>
                                        </p:tav>
                                      </p:tavLst>
                                    </p:anim>
                                    <p:anim calcmode="lin" valueType="num">
                                      <p:cBhvr additive="base">
                                        <p:cTn id="28" dur="500" fill="hold"/>
                                        <p:tgtEl>
                                          <p:spTgt spid="43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45"/>
                                        </p:tgtEl>
                                        <p:attrNameLst>
                                          <p:attrName>style.visibility</p:attrName>
                                        </p:attrNameLst>
                                      </p:cBhvr>
                                      <p:to>
                                        <p:strVal val="visible"/>
                                      </p:to>
                                    </p:set>
                                    <p:anim calcmode="lin" valueType="num">
                                      <p:cBhvr additive="base">
                                        <p:cTn id="31" dur="500" fill="hold"/>
                                        <p:tgtEl>
                                          <p:spTgt spid="445"/>
                                        </p:tgtEl>
                                        <p:attrNameLst>
                                          <p:attrName>ppt_x</p:attrName>
                                        </p:attrNameLst>
                                      </p:cBhvr>
                                      <p:tavLst>
                                        <p:tav tm="0">
                                          <p:val>
                                            <p:strVal val="#ppt_x"/>
                                          </p:val>
                                        </p:tav>
                                        <p:tav tm="100000">
                                          <p:val>
                                            <p:strVal val="#ppt_x"/>
                                          </p:val>
                                        </p:tav>
                                      </p:tavLst>
                                    </p:anim>
                                    <p:anim calcmode="lin" valueType="num">
                                      <p:cBhvr additive="base">
                                        <p:cTn id="32" dur="500" fill="hold"/>
                                        <p:tgtEl>
                                          <p:spTgt spid="44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40"/>
                                        </p:tgtEl>
                                        <p:attrNameLst>
                                          <p:attrName>style.visibility</p:attrName>
                                        </p:attrNameLst>
                                      </p:cBhvr>
                                      <p:to>
                                        <p:strVal val="visible"/>
                                      </p:to>
                                    </p:set>
                                    <p:anim calcmode="lin" valueType="num">
                                      <p:cBhvr additive="base">
                                        <p:cTn id="37" dur="500" fill="hold"/>
                                        <p:tgtEl>
                                          <p:spTgt spid="440"/>
                                        </p:tgtEl>
                                        <p:attrNameLst>
                                          <p:attrName>ppt_x</p:attrName>
                                        </p:attrNameLst>
                                      </p:cBhvr>
                                      <p:tavLst>
                                        <p:tav tm="0">
                                          <p:val>
                                            <p:strVal val="#ppt_x"/>
                                          </p:val>
                                        </p:tav>
                                        <p:tav tm="100000">
                                          <p:val>
                                            <p:strVal val="#ppt_x"/>
                                          </p:val>
                                        </p:tav>
                                      </p:tavLst>
                                    </p:anim>
                                    <p:anim calcmode="lin" valueType="num">
                                      <p:cBhvr additive="base">
                                        <p:cTn id="38" dur="500" fill="hold"/>
                                        <p:tgtEl>
                                          <p:spTgt spid="44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41"/>
                                        </p:tgtEl>
                                        <p:attrNameLst>
                                          <p:attrName>style.visibility</p:attrName>
                                        </p:attrNameLst>
                                      </p:cBhvr>
                                      <p:to>
                                        <p:strVal val="visible"/>
                                      </p:to>
                                    </p:set>
                                    <p:anim calcmode="lin" valueType="num">
                                      <p:cBhvr additive="base">
                                        <p:cTn id="41" dur="500" fill="hold"/>
                                        <p:tgtEl>
                                          <p:spTgt spid="441"/>
                                        </p:tgtEl>
                                        <p:attrNameLst>
                                          <p:attrName>ppt_x</p:attrName>
                                        </p:attrNameLst>
                                      </p:cBhvr>
                                      <p:tavLst>
                                        <p:tav tm="0">
                                          <p:val>
                                            <p:strVal val="#ppt_x"/>
                                          </p:val>
                                        </p:tav>
                                        <p:tav tm="100000">
                                          <p:val>
                                            <p:strVal val="#ppt_x"/>
                                          </p:val>
                                        </p:tav>
                                      </p:tavLst>
                                    </p:anim>
                                    <p:anim calcmode="lin" valueType="num">
                                      <p:cBhvr additive="base">
                                        <p:cTn id="42" dur="500" fill="hold"/>
                                        <p:tgtEl>
                                          <p:spTgt spid="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 grpId="0"/>
      <p:bldP spid="438" grpId="0"/>
      <p:bldP spid="439" grpId="0"/>
      <p:bldP spid="440" grpId="0"/>
      <p:bldP spid="44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5">
          <a:extLst>
            <a:ext uri="{FF2B5EF4-FFF2-40B4-BE49-F238E27FC236}">
              <a16:creationId xmlns:a16="http://schemas.microsoft.com/office/drawing/2014/main" id="{044C34C0-973C-31D2-5A2B-2C6B06F868E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8D0B59B-E6B4-0A98-D87B-A1342628322F}"/>
              </a:ext>
              <a:ext uri="{C183D7F6-B498-43B3-948B-1728B52AA6E4}">
                <adec:decorative xmlns:adec="http://schemas.microsoft.com/office/drawing/2017/decorative" val="1"/>
              </a:ext>
            </a:extLst>
          </p:cNvPr>
          <p:cNvPicPr>
            <a:picLocks noChangeAspect="1"/>
          </p:cNvPicPr>
          <p:nvPr/>
        </p:nvPicPr>
        <p:blipFill>
          <a:blip r:embed="rId3"/>
          <a:stretch/>
        </p:blipFill>
        <p:spPr>
          <a:xfrm>
            <a:off x="6432791" y="536713"/>
            <a:ext cx="5116682" cy="6296630"/>
          </a:xfrm>
          <a:prstGeom prst="rect">
            <a:avLst/>
          </a:prstGeom>
        </p:spPr>
      </p:pic>
      <p:sp>
        <p:nvSpPr>
          <p:cNvPr id="7" name="TextBox 6">
            <a:extLst>
              <a:ext uri="{FF2B5EF4-FFF2-40B4-BE49-F238E27FC236}">
                <a16:creationId xmlns:a16="http://schemas.microsoft.com/office/drawing/2014/main" id="{CEA2F75E-79A1-028F-606A-F04746EC39C0}"/>
              </a:ext>
            </a:extLst>
          </p:cNvPr>
          <p:cNvSpPr txBox="1"/>
          <p:nvPr/>
        </p:nvSpPr>
        <p:spPr>
          <a:xfrm>
            <a:off x="7162800" y="2197893"/>
            <a:ext cx="2040835" cy="2960875"/>
          </a:xfrm>
          <a:prstGeom prst="rect">
            <a:avLst/>
          </a:prstGeom>
          <a:noFill/>
        </p:spPr>
        <p:txBody>
          <a:bodyPr wrap="square">
            <a:spAutoFit/>
          </a:bodyPr>
          <a:lstStyle/>
          <a:p>
            <a:pPr algn="r" rtl="1">
              <a:lnSpc>
                <a:spcPct val="150000"/>
              </a:lnSpc>
            </a:pPr>
            <a:r>
              <a:rPr lang="ar-JO" dirty="0"/>
              <a:t>مرحبا آدم، لديك دين مفتوح على الطريق السريع 6 بقيمة 47.90 شيكل ويجب عليك سداده خلال 24 ساعة لتجنب تراكم الفوائد. وبسبب عدم الدفع، تم نقل القضية إلى معالجة قانونية معجلة.
للاطلاع على التفاصيل وإجراء الدفع السريع، انقر على الرابط التالي:</a:t>
            </a:r>
            <a:endParaRPr lang="he-IL" dirty="0"/>
          </a:p>
        </p:txBody>
      </p:sp>
      <p:sp>
        <p:nvSpPr>
          <p:cNvPr id="436" name="Google Shape;436;p26">
            <a:extLst>
              <a:ext uri="{FF2B5EF4-FFF2-40B4-BE49-F238E27FC236}">
                <a16:creationId xmlns:a16="http://schemas.microsoft.com/office/drawing/2014/main" id="{1B01F072-6189-709A-C1AA-68F3F4D44732}"/>
              </a:ext>
            </a:extLst>
          </p:cNvPr>
          <p:cNvSpPr txBox="1">
            <a:spLocks noGrp="1"/>
          </p:cNvSpPr>
          <p:nvPr>
            <p:ph type="title" idx="4294967295"/>
          </p:nvPr>
        </p:nvSpPr>
        <p:spPr>
          <a:xfrm>
            <a:off x="-538353" y="4194429"/>
            <a:ext cx="8166621" cy="1422184"/>
          </a:xfrm>
          <a:prstGeom prst="rect">
            <a:avLst/>
          </a:prstGeom>
          <a:noFill/>
          <a:ln>
            <a:noFill/>
          </a:ln>
        </p:spPr>
        <p:txBody>
          <a:bodyPr spcFirstLastPara="1" wrap="square" lIns="0" tIns="0" rIns="0" bIns="0" anchor="t" anchorCtr="0">
            <a:spAutoFit/>
          </a:bodyPr>
          <a:lstStyle/>
          <a:p>
            <a:pPr lvl="0" algn="ctr" rtl="1">
              <a:lnSpc>
                <a:spcPct val="111001"/>
              </a:lnSpc>
              <a:buClr>
                <a:srgbClr val="FF3131"/>
              </a:buClr>
              <a:buSzPts val="4163"/>
            </a:pPr>
            <a:r>
              <a:rPr lang="ar-JO" sz="4163" dirty="0">
                <a:solidFill>
                  <a:schemeClr val="accent1"/>
                </a:solidFill>
                <a:latin typeface="Arial"/>
                <a:ea typeface="Arial"/>
                <a:cs typeface="Arial"/>
                <a:sym typeface="Arial"/>
              </a:rPr>
              <a:t>كيف نميِّز أن الرسالة مشبوهة؟</a:t>
            </a:r>
            <a:br>
              <a:rPr lang="ar-JO" sz="4163" dirty="0">
                <a:solidFill>
                  <a:schemeClr val="accent1"/>
                </a:solidFill>
                <a:latin typeface="Arial"/>
                <a:ea typeface="Arial"/>
                <a:cs typeface="Arial"/>
                <a:sym typeface="Arial"/>
              </a:rPr>
            </a:br>
            <a:r>
              <a:rPr lang="ar-JO" sz="4163" b="0" i="0" u="none" strike="noStrike" cap="none" dirty="0">
                <a:solidFill>
                  <a:schemeClr val="accent1"/>
                </a:solidFill>
                <a:latin typeface="Arial"/>
                <a:ea typeface="Arial"/>
                <a:cs typeface="Arial"/>
                <a:sym typeface="Arial"/>
              </a:rPr>
              <a:t>دعونا نفكر</a:t>
            </a:r>
            <a:r>
              <a:rPr lang="iw-IL" sz="4163" b="0" i="0" u="none" strike="noStrike" cap="none" dirty="0">
                <a:solidFill>
                  <a:schemeClr val="accent1"/>
                </a:solidFill>
                <a:latin typeface="Arial"/>
                <a:ea typeface="Arial"/>
                <a:cs typeface="Arial"/>
                <a:sym typeface="Arial"/>
              </a:rPr>
              <a:t>!</a:t>
            </a:r>
            <a:endParaRPr dirty="0">
              <a:solidFill>
                <a:schemeClr val="accent1"/>
              </a:solidFill>
            </a:endParaRPr>
          </a:p>
        </p:txBody>
      </p:sp>
    </p:spTree>
    <p:extLst>
      <p:ext uri="{BB962C8B-B14F-4D97-AF65-F5344CB8AC3E}">
        <p14:creationId xmlns:p14="http://schemas.microsoft.com/office/powerpoint/2010/main" val="4031013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5">
          <a:extLst>
            <a:ext uri="{FF2B5EF4-FFF2-40B4-BE49-F238E27FC236}">
              <a16:creationId xmlns:a16="http://schemas.microsoft.com/office/drawing/2014/main" id="{875DB9E9-88CF-4960-7C1C-1792239A185C}"/>
            </a:ext>
          </a:extLst>
        </p:cNvPr>
        <p:cNvGrpSpPr/>
        <p:nvPr/>
      </p:nvGrpSpPr>
      <p:grpSpPr>
        <a:xfrm>
          <a:off x="0" y="0"/>
          <a:ext cx="0" cy="0"/>
          <a:chOff x="0" y="0"/>
          <a:chExt cx="0" cy="0"/>
        </a:xfrm>
      </p:grpSpPr>
      <p:sp>
        <p:nvSpPr>
          <p:cNvPr id="436" name="Google Shape;436;p26">
            <a:extLst>
              <a:ext uri="{FF2B5EF4-FFF2-40B4-BE49-F238E27FC236}">
                <a16:creationId xmlns:a16="http://schemas.microsoft.com/office/drawing/2014/main" id="{93DFF931-0358-DB92-7620-95D546858035}"/>
              </a:ext>
            </a:extLst>
          </p:cNvPr>
          <p:cNvSpPr txBox="1">
            <a:spLocks noGrp="1"/>
          </p:cNvSpPr>
          <p:nvPr>
            <p:ph type="title" idx="4294967295"/>
          </p:nvPr>
        </p:nvSpPr>
        <p:spPr>
          <a:xfrm>
            <a:off x="2012689" y="477460"/>
            <a:ext cx="8166621" cy="1422184"/>
          </a:xfrm>
          <a:prstGeom prst="rect">
            <a:avLst/>
          </a:prstGeom>
          <a:noFill/>
          <a:ln>
            <a:noFill/>
          </a:ln>
        </p:spPr>
        <p:txBody>
          <a:bodyPr spcFirstLastPara="1" wrap="square" lIns="0" tIns="0" rIns="0" bIns="0" anchor="t" anchorCtr="0">
            <a:spAutoFit/>
          </a:bodyPr>
          <a:lstStyle/>
          <a:p>
            <a:pPr lvl="0" algn="ctr" rtl="1">
              <a:lnSpc>
                <a:spcPct val="111001"/>
              </a:lnSpc>
              <a:buClr>
                <a:srgbClr val="FF3131"/>
              </a:buClr>
              <a:buSzPts val="4163"/>
            </a:pPr>
            <a:r>
              <a:rPr lang="ar-JO" sz="4163" dirty="0">
                <a:solidFill>
                  <a:schemeClr val="accent1"/>
                </a:solidFill>
                <a:latin typeface="Arial"/>
                <a:ea typeface="Arial"/>
                <a:cs typeface="Arial"/>
                <a:sym typeface="Arial"/>
              </a:rPr>
              <a:t>كيف نحدد أن الرسالة أو المحادثة مشبوهة؟</a:t>
            </a:r>
            <a:br>
              <a:rPr lang="ar-JO" sz="4163" dirty="0">
                <a:solidFill>
                  <a:schemeClr val="accent1"/>
                </a:solidFill>
                <a:latin typeface="Arial"/>
                <a:ea typeface="Arial"/>
                <a:cs typeface="Arial"/>
                <a:sym typeface="Arial"/>
              </a:rPr>
            </a:br>
            <a:r>
              <a:rPr lang="ar-JO" sz="4163" dirty="0">
                <a:solidFill>
                  <a:schemeClr val="accent1"/>
                </a:solidFill>
                <a:latin typeface="Arial"/>
                <a:ea typeface="Arial"/>
                <a:cs typeface="Arial"/>
                <a:sym typeface="Arial"/>
              </a:rPr>
              <a:t>دعونا نسأل أنفسنا!</a:t>
            </a:r>
            <a:endParaRPr dirty="0">
              <a:solidFill>
                <a:schemeClr val="accent1"/>
              </a:solidFill>
            </a:endParaRPr>
          </a:p>
        </p:txBody>
      </p:sp>
      <p:sp>
        <p:nvSpPr>
          <p:cNvPr id="437" name="Google Shape;437;p26">
            <a:extLst>
              <a:ext uri="{FF2B5EF4-FFF2-40B4-BE49-F238E27FC236}">
                <a16:creationId xmlns:a16="http://schemas.microsoft.com/office/drawing/2014/main" id="{F0B7268F-310F-E24B-CBC0-8DEB78378A34}"/>
              </a:ext>
            </a:extLst>
          </p:cNvPr>
          <p:cNvSpPr txBox="1"/>
          <p:nvPr/>
        </p:nvSpPr>
        <p:spPr>
          <a:xfrm>
            <a:off x="9304939" y="4707900"/>
            <a:ext cx="2528544" cy="1107996"/>
          </a:xfrm>
          <a:prstGeom prst="rect">
            <a:avLst/>
          </a:prstGeom>
          <a:noFill/>
          <a:ln>
            <a:noFill/>
          </a:ln>
        </p:spPr>
        <p:txBody>
          <a:bodyPr spcFirstLastPara="1" wrap="square" lIns="0" tIns="0" rIns="0" bIns="0" anchor="t" anchorCtr="0">
            <a:spAutoFit/>
          </a:bodyPr>
          <a:lstStyle/>
          <a:p>
            <a:pPr lvl="0" algn="ctr" rtl="1">
              <a:buSzPts val="3600"/>
            </a:pPr>
            <a:r>
              <a:rPr lang="ar-JO" sz="3600" dirty="0"/>
              <a:t>هل المحادثة منطقية؟</a:t>
            </a:r>
            <a:endParaRPr sz="1400" b="0" i="0" u="none" strike="noStrike" cap="none" dirty="0">
              <a:solidFill>
                <a:srgbClr val="000000"/>
              </a:solidFill>
              <a:latin typeface="Arial"/>
              <a:ea typeface="Arial"/>
              <a:cs typeface="Arial"/>
              <a:sym typeface="Arial"/>
            </a:endParaRPr>
          </a:p>
        </p:txBody>
      </p:sp>
      <p:sp>
        <p:nvSpPr>
          <p:cNvPr id="438" name="Google Shape;438;p26">
            <a:extLst>
              <a:ext uri="{FF2B5EF4-FFF2-40B4-BE49-F238E27FC236}">
                <a16:creationId xmlns:a16="http://schemas.microsoft.com/office/drawing/2014/main" id="{12151EB6-7537-6568-E7A5-0341C69146E6}"/>
              </a:ext>
            </a:extLst>
          </p:cNvPr>
          <p:cNvSpPr txBox="1"/>
          <p:nvPr/>
        </p:nvSpPr>
        <p:spPr>
          <a:xfrm>
            <a:off x="6335024" y="4912128"/>
            <a:ext cx="2604485" cy="1085810"/>
          </a:xfrm>
          <a:prstGeom prst="rect">
            <a:avLst/>
          </a:prstGeom>
          <a:noFill/>
          <a:ln>
            <a:noFill/>
          </a:ln>
        </p:spPr>
        <p:txBody>
          <a:bodyPr spcFirstLastPara="1" wrap="square" lIns="0" tIns="0" rIns="0" bIns="0" anchor="t" anchorCtr="0">
            <a:spAutoFit/>
          </a:bodyPr>
          <a:lstStyle/>
          <a:p>
            <a:pPr lvl="0" algn="ctr" rtl="1">
              <a:lnSpc>
                <a:spcPct val="98250"/>
              </a:lnSpc>
              <a:buSzPts val="3600"/>
            </a:pPr>
            <a:r>
              <a:rPr lang="ar-JO" sz="3600" dirty="0"/>
              <a:t>هل هناك استعجال أو ضغط؟</a:t>
            </a:r>
            <a:endParaRPr sz="1400" b="0" i="0" u="none" strike="noStrike" cap="none" dirty="0">
              <a:solidFill>
                <a:srgbClr val="000000"/>
              </a:solidFill>
              <a:latin typeface="Arial"/>
              <a:ea typeface="Arial"/>
              <a:cs typeface="Arial"/>
              <a:sym typeface="Arial"/>
            </a:endParaRPr>
          </a:p>
        </p:txBody>
      </p:sp>
      <p:sp>
        <p:nvSpPr>
          <p:cNvPr id="439" name="Google Shape;439;p26">
            <a:extLst>
              <a:ext uri="{FF2B5EF4-FFF2-40B4-BE49-F238E27FC236}">
                <a16:creationId xmlns:a16="http://schemas.microsoft.com/office/drawing/2014/main" id="{9845FA12-F086-3B91-E4BE-F18CC7602960}"/>
              </a:ext>
            </a:extLst>
          </p:cNvPr>
          <p:cNvSpPr txBox="1"/>
          <p:nvPr/>
        </p:nvSpPr>
        <p:spPr>
          <a:xfrm>
            <a:off x="3297081" y="5141365"/>
            <a:ext cx="2798918" cy="897425"/>
          </a:xfrm>
          <a:prstGeom prst="rect">
            <a:avLst/>
          </a:prstGeom>
          <a:noFill/>
          <a:ln>
            <a:noFill/>
          </a:ln>
        </p:spPr>
        <p:txBody>
          <a:bodyPr spcFirstLastPara="1" wrap="square" lIns="0" tIns="0" rIns="0" bIns="0" anchor="t" anchorCtr="0">
            <a:spAutoFit/>
          </a:bodyPr>
          <a:lstStyle/>
          <a:p>
            <a:pPr lvl="0" algn="ctr" rtl="1">
              <a:lnSpc>
                <a:spcPct val="81388"/>
              </a:lnSpc>
              <a:buSzPts val="3600"/>
            </a:pPr>
            <a:r>
              <a:rPr lang="ar-JO" sz="3600" dirty="0"/>
              <a:t>هل التوجه </a:t>
            </a:r>
          </a:p>
          <a:p>
            <a:pPr lvl="0" algn="ctr" rtl="1">
              <a:lnSpc>
                <a:spcPct val="81388"/>
              </a:lnSpc>
              <a:buSzPts val="3600"/>
            </a:pPr>
            <a:r>
              <a:rPr lang="ar-JO" sz="3600" dirty="0"/>
              <a:t> الشخصي</a:t>
            </a:r>
            <a:endParaRPr sz="1400" b="0" i="0" u="none" strike="noStrike" cap="none" dirty="0">
              <a:solidFill>
                <a:srgbClr val="000000"/>
              </a:solidFill>
              <a:latin typeface="Arial"/>
              <a:ea typeface="Arial"/>
              <a:cs typeface="Arial"/>
              <a:sym typeface="Arial"/>
            </a:endParaRPr>
          </a:p>
        </p:txBody>
      </p:sp>
      <p:sp>
        <p:nvSpPr>
          <p:cNvPr id="440" name="Google Shape;440;p26">
            <a:extLst>
              <a:ext uri="{FF2B5EF4-FFF2-40B4-BE49-F238E27FC236}">
                <a16:creationId xmlns:a16="http://schemas.microsoft.com/office/drawing/2014/main" id="{79C23EBB-59ED-990C-62AA-8A6A541CB650}"/>
              </a:ext>
            </a:extLst>
          </p:cNvPr>
          <p:cNvSpPr txBox="1"/>
          <p:nvPr/>
        </p:nvSpPr>
        <p:spPr>
          <a:xfrm>
            <a:off x="358517" y="4941887"/>
            <a:ext cx="2798918" cy="1107996"/>
          </a:xfrm>
          <a:prstGeom prst="rect">
            <a:avLst/>
          </a:prstGeom>
          <a:noFill/>
          <a:ln>
            <a:noFill/>
          </a:ln>
        </p:spPr>
        <p:txBody>
          <a:bodyPr spcFirstLastPara="1" wrap="square" lIns="0" tIns="0" rIns="0" bIns="0" anchor="t" anchorCtr="0">
            <a:spAutoFit/>
          </a:bodyPr>
          <a:lstStyle/>
          <a:p>
            <a:pPr lvl="0" algn="ctr" rtl="1">
              <a:buSzPts val="3600"/>
            </a:pPr>
            <a:r>
              <a:rPr lang="ar-JO" sz="3600" dirty="0"/>
              <a:t>هل المكالمة </a:t>
            </a:r>
          </a:p>
          <a:p>
            <a:pPr lvl="0" algn="ctr" rtl="1">
              <a:buSzPts val="3600"/>
            </a:pPr>
            <a:r>
              <a:rPr lang="ar-JO" sz="3600" dirty="0"/>
              <a:t>متوقعة؟</a:t>
            </a:r>
            <a:endParaRPr sz="3600" dirty="0"/>
          </a:p>
        </p:txBody>
      </p:sp>
      <p:sp>
        <p:nvSpPr>
          <p:cNvPr id="441" name="Google Shape;441;p26">
            <a:extLst>
              <a:ext uri="{FF2B5EF4-FFF2-40B4-BE49-F238E27FC236}">
                <a16:creationId xmlns:a16="http://schemas.microsoft.com/office/drawing/2014/main" id="{846D0334-CD26-4CCC-2FA9-1E1305208ED2}"/>
              </a:ext>
              <a:ext uri="{C183D7F6-B498-43B3-948B-1728B52AA6E4}">
                <adec:decorative xmlns:adec="http://schemas.microsoft.com/office/drawing/2017/decorative" val="1"/>
              </a:ext>
            </a:extLst>
          </p:cNvPr>
          <p:cNvSpPr/>
          <p:nvPr/>
        </p:nvSpPr>
        <p:spPr>
          <a:xfrm>
            <a:off x="931142" y="2625106"/>
            <a:ext cx="1607788" cy="1607788"/>
          </a:xfrm>
          <a:custGeom>
            <a:avLst/>
            <a:gdLst/>
            <a:ahLst/>
            <a:cxnLst/>
            <a:rect l="l" t="t" r="r" b="b"/>
            <a:pathLst>
              <a:path w="1948334" h="1948334" extrusionOk="0">
                <a:moveTo>
                  <a:pt x="0" y="0"/>
                </a:moveTo>
                <a:lnTo>
                  <a:pt x="1948334" y="0"/>
                </a:lnTo>
                <a:lnTo>
                  <a:pt x="1948334" y="1948334"/>
                </a:lnTo>
                <a:lnTo>
                  <a:pt x="0" y="1948334"/>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443" name="Google Shape;443;p26">
            <a:extLst>
              <a:ext uri="{FF2B5EF4-FFF2-40B4-BE49-F238E27FC236}">
                <a16:creationId xmlns:a16="http://schemas.microsoft.com/office/drawing/2014/main" id="{BC86E73A-9BD4-FB69-A1E1-2D5BBA78F667}"/>
              </a:ext>
              <a:ext uri="{C183D7F6-B498-43B3-948B-1728B52AA6E4}">
                <adec:decorative xmlns:adec="http://schemas.microsoft.com/office/drawing/2017/decorative" val="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437536" y="2414914"/>
            <a:ext cx="1908213" cy="2097206"/>
          </a:xfrm>
          <a:prstGeom prst="rect">
            <a:avLst/>
          </a:prstGeom>
          <a:ln>
            <a:noFill/>
          </a:ln>
          <a:effectLst>
            <a:outerShdw blurRad="292100" dist="139700" dir="2700000" algn="tl" rotWithShape="0">
              <a:srgbClr val="333333">
                <a:alpha val="65000"/>
              </a:srgbClr>
            </a:outerShdw>
          </a:effectLst>
        </p:spPr>
      </p:pic>
      <p:pic>
        <p:nvPicPr>
          <p:cNvPr id="444" name="Google Shape;444;p26">
            <a:extLst>
              <a:ext uri="{FF2B5EF4-FFF2-40B4-BE49-F238E27FC236}">
                <a16:creationId xmlns:a16="http://schemas.microsoft.com/office/drawing/2014/main" id="{F684DE10-1144-AE1F-BDC4-8E9D780155DA}"/>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334122" y="2512459"/>
            <a:ext cx="2048434" cy="1999661"/>
          </a:xfrm>
          <a:prstGeom prst="rect">
            <a:avLst/>
          </a:prstGeom>
          <a:ln>
            <a:noFill/>
          </a:ln>
          <a:effectLst>
            <a:outerShdw blurRad="292100" dist="139700" dir="2700000" algn="tl" rotWithShape="0">
              <a:srgbClr val="333333">
                <a:alpha val="65000"/>
              </a:srgbClr>
            </a:outerShdw>
          </a:effectLst>
        </p:spPr>
      </p:pic>
      <p:pic>
        <p:nvPicPr>
          <p:cNvPr id="445" name="Google Shape;445;p26">
            <a:extLst>
              <a:ext uri="{FF2B5EF4-FFF2-40B4-BE49-F238E27FC236}">
                <a16:creationId xmlns:a16="http://schemas.microsoft.com/office/drawing/2014/main" id="{F0EFB41F-E8EB-5874-818D-40A124364384}"/>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653904" y="2515565"/>
            <a:ext cx="1908212" cy="1996555"/>
          </a:xfrm>
          <a:prstGeom prst="roundRect">
            <a:avLst>
              <a:gd name="adj" fmla="val 8594"/>
            </a:avLst>
          </a:prstGeom>
          <a:solidFill>
            <a:srgbClr val="ECECEC"/>
          </a:solidFill>
          <a:ln>
            <a:noFill/>
          </a:ln>
          <a:effectLst>
            <a:reflection stA="38000" endPos="28000" dist="5000" dir="5400000" sy="-100000" algn="bl" rotWithShape="0"/>
          </a:effectLst>
        </p:spPr>
      </p:pic>
    </p:spTree>
    <p:extLst>
      <p:ext uri="{BB962C8B-B14F-4D97-AF65-F5344CB8AC3E}">
        <p14:creationId xmlns:p14="http://schemas.microsoft.com/office/powerpoint/2010/main" val="198720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7"/>
                                        </p:tgtEl>
                                        <p:attrNameLst>
                                          <p:attrName>style.visibility</p:attrName>
                                        </p:attrNameLst>
                                      </p:cBhvr>
                                      <p:to>
                                        <p:strVal val="visible"/>
                                      </p:to>
                                    </p:set>
                                    <p:anim calcmode="lin" valueType="num">
                                      <p:cBhvr additive="base">
                                        <p:cTn id="7" dur="500" fill="hold"/>
                                        <p:tgtEl>
                                          <p:spTgt spid="437"/>
                                        </p:tgtEl>
                                        <p:attrNameLst>
                                          <p:attrName>ppt_x</p:attrName>
                                        </p:attrNameLst>
                                      </p:cBhvr>
                                      <p:tavLst>
                                        <p:tav tm="0">
                                          <p:val>
                                            <p:strVal val="#ppt_x"/>
                                          </p:val>
                                        </p:tav>
                                        <p:tav tm="100000">
                                          <p:val>
                                            <p:strVal val="#ppt_x"/>
                                          </p:val>
                                        </p:tav>
                                      </p:tavLst>
                                    </p:anim>
                                    <p:anim calcmode="lin" valueType="num">
                                      <p:cBhvr additive="base">
                                        <p:cTn id="8" dur="500" fill="hold"/>
                                        <p:tgtEl>
                                          <p:spTgt spid="4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4"/>
                                        </p:tgtEl>
                                        <p:attrNameLst>
                                          <p:attrName>style.visibility</p:attrName>
                                        </p:attrNameLst>
                                      </p:cBhvr>
                                      <p:to>
                                        <p:strVal val="visible"/>
                                      </p:to>
                                    </p:set>
                                    <p:anim calcmode="lin" valueType="num">
                                      <p:cBhvr additive="base">
                                        <p:cTn id="11" dur="500" fill="hold"/>
                                        <p:tgtEl>
                                          <p:spTgt spid="444"/>
                                        </p:tgtEl>
                                        <p:attrNameLst>
                                          <p:attrName>ppt_x</p:attrName>
                                        </p:attrNameLst>
                                      </p:cBhvr>
                                      <p:tavLst>
                                        <p:tav tm="0">
                                          <p:val>
                                            <p:strVal val="#ppt_x"/>
                                          </p:val>
                                        </p:tav>
                                        <p:tav tm="100000">
                                          <p:val>
                                            <p:strVal val="#ppt_x"/>
                                          </p:val>
                                        </p:tav>
                                      </p:tavLst>
                                    </p:anim>
                                    <p:anim calcmode="lin" valueType="num">
                                      <p:cBhvr additive="base">
                                        <p:cTn id="12" dur="500" fill="hold"/>
                                        <p:tgtEl>
                                          <p:spTgt spid="4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38"/>
                                        </p:tgtEl>
                                        <p:attrNameLst>
                                          <p:attrName>style.visibility</p:attrName>
                                        </p:attrNameLst>
                                      </p:cBhvr>
                                      <p:to>
                                        <p:strVal val="visible"/>
                                      </p:to>
                                    </p:set>
                                    <p:anim calcmode="lin" valueType="num">
                                      <p:cBhvr additive="base">
                                        <p:cTn id="17" dur="500" fill="hold"/>
                                        <p:tgtEl>
                                          <p:spTgt spid="438"/>
                                        </p:tgtEl>
                                        <p:attrNameLst>
                                          <p:attrName>ppt_x</p:attrName>
                                        </p:attrNameLst>
                                      </p:cBhvr>
                                      <p:tavLst>
                                        <p:tav tm="0">
                                          <p:val>
                                            <p:strVal val="#ppt_x"/>
                                          </p:val>
                                        </p:tav>
                                        <p:tav tm="100000">
                                          <p:val>
                                            <p:strVal val="#ppt_x"/>
                                          </p:val>
                                        </p:tav>
                                      </p:tavLst>
                                    </p:anim>
                                    <p:anim calcmode="lin" valueType="num">
                                      <p:cBhvr additive="base">
                                        <p:cTn id="18" dur="500" fill="hold"/>
                                        <p:tgtEl>
                                          <p:spTgt spid="43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43"/>
                                        </p:tgtEl>
                                        <p:attrNameLst>
                                          <p:attrName>style.visibility</p:attrName>
                                        </p:attrNameLst>
                                      </p:cBhvr>
                                      <p:to>
                                        <p:strVal val="visible"/>
                                      </p:to>
                                    </p:set>
                                    <p:anim calcmode="lin" valueType="num">
                                      <p:cBhvr additive="base">
                                        <p:cTn id="21" dur="500" fill="hold"/>
                                        <p:tgtEl>
                                          <p:spTgt spid="443"/>
                                        </p:tgtEl>
                                        <p:attrNameLst>
                                          <p:attrName>ppt_x</p:attrName>
                                        </p:attrNameLst>
                                      </p:cBhvr>
                                      <p:tavLst>
                                        <p:tav tm="0">
                                          <p:val>
                                            <p:strVal val="#ppt_x"/>
                                          </p:val>
                                        </p:tav>
                                        <p:tav tm="100000">
                                          <p:val>
                                            <p:strVal val="#ppt_x"/>
                                          </p:val>
                                        </p:tav>
                                      </p:tavLst>
                                    </p:anim>
                                    <p:anim calcmode="lin" valueType="num">
                                      <p:cBhvr additive="base">
                                        <p:cTn id="22" dur="500" fill="hold"/>
                                        <p:tgtEl>
                                          <p:spTgt spid="44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39"/>
                                        </p:tgtEl>
                                        <p:attrNameLst>
                                          <p:attrName>style.visibility</p:attrName>
                                        </p:attrNameLst>
                                      </p:cBhvr>
                                      <p:to>
                                        <p:strVal val="visible"/>
                                      </p:to>
                                    </p:set>
                                    <p:anim calcmode="lin" valueType="num">
                                      <p:cBhvr additive="base">
                                        <p:cTn id="27" dur="500" fill="hold"/>
                                        <p:tgtEl>
                                          <p:spTgt spid="439"/>
                                        </p:tgtEl>
                                        <p:attrNameLst>
                                          <p:attrName>ppt_x</p:attrName>
                                        </p:attrNameLst>
                                      </p:cBhvr>
                                      <p:tavLst>
                                        <p:tav tm="0">
                                          <p:val>
                                            <p:strVal val="#ppt_x"/>
                                          </p:val>
                                        </p:tav>
                                        <p:tav tm="100000">
                                          <p:val>
                                            <p:strVal val="#ppt_x"/>
                                          </p:val>
                                        </p:tav>
                                      </p:tavLst>
                                    </p:anim>
                                    <p:anim calcmode="lin" valueType="num">
                                      <p:cBhvr additive="base">
                                        <p:cTn id="28" dur="500" fill="hold"/>
                                        <p:tgtEl>
                                          <p:spTgt spid="43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45"/>
                                        </p:tgtEl>
                                        <p:attrNameLst>
                                          <p:attrName>style.visibility</p:attrName>
                                        </p:attrNameLst>
                                      </p:cBhvr>
                                      <p:to>
                                        <p:strVal val="visible"/>
                                      </p:to>
                                    </p:set>
                                    <p:anim calcmode="lin" valueType="num">
                                      <p:cBhvr additive="base">
                                        <p:cTn id="31" dur="500" fill="hold"/>
                                        <p:tgtEl>
                                          <p:spTgt spid="445"/>
                                        </p:tgtEl>
                                        <p:attrNameLst>
                                          <p:attrName>ppt_x</p:attrName>
                                        </p:attrNameLst>
                                      </p:cBhvr>
                                      <p:tavLst>
                                        <p:tav tm="0">
                                          <p:val>
                                            <p:strVal val="#ppt_x"/>
                                          </p:val>
                                        </p:tav>
                                        <p:tav tm="100000">
                                          <p:val>
                                            <p:strVal val="#ppt_x"/>
                                          </p:val>
                                        </p:tav>
                                      </p:tavLst>
                                    </p:anim>
                                    <p:anim calcmode="lin" valueType="num">
                                      <p:cBhvr additive="base">
                                        <p:cTn id="32" dur="500" fill="hold"/>
                                        <p:tgtEl>
                                          <p:spTgt spid="44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40"/>
                                        </p:tgtEl>
                                        <p:attrNameLst>
                                          <p:attrName>style.visibility</p:attrName>
                                        </p:attrNameLst>
                                      </p:cBhvr>
                                      <p:to>
                                        <p:strVal val="visible"/>
                                      </p:to>
                                    </p:set>
                                    <p:anim calcmode="lin" valueType="num">
                                      <p:cBhvr additive="base">
                                        <p:cTn id="37" dur="500" fill="hold"/>
                                        <p:tgtEl>
                                          <p:spTgt spid="440"/>
                                        </p:tgtEl>
                                        <p:attrNameLst>
                                          <p:attrName>ppt_x</p:attrName>
                                        </p:attrNameLst>
                                      </p:cBhvr>
                                      <p:tavLst>
                                        <p:tav tm="0">
                                          <p:val>
                                            <p:strVal val="#ppt_x"/>
                                          </p:val>
                                        </p:tav>
                                        <p:tav tm="100000">
                                          <p:val>
                                            <p:strVal val="#ppt_x"/>
                                          </p:val>
                                        </p:tav>
                                      </p:tavLst>
                                    </p:anim>
                                    <p:anim calcmode="lin" valueType="num">
                                      <p:cBhvr additive="base">
                                        <p:cTn id="38" dur="500" fill="hold"/>
                                        <p:tgtEl>
                                          <p:spTgt spid="44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41"/>
                                        </p:tgtEl>
                                        <p:attrNameLst>
                                          <p:attrName>style.visibility</p:attrName>
                                        </p:attrNameLst>
                                      </p:cBhvr>
                                      <p:to>
                                        <p:strVal val="visible"/>
                                      </p:to>
                                    </p:set>
                                    <p:anim calcmode="lin" valueType="num">
                                      <p:cBhvr additive="base">
                                        <p:cTn id="41" dur="500" fill="hold"/>
                                        <p:tgtEl>
                                          <p:spTgt spid="441"/>
                                        </p:tgtEl>
                                        <p:attrNameLst>
                                          <p:attrName>ppt_x</p:attrName>
                                        </p:attrNameLst>
                                      </p:cBhvr>
                                      <p:tavLst>
                                        <p:tav tm="0">
                                          <p:val>
                                            <p:strVal val="#ppt_x"/>
                                          </p:val>
                                        </p:tav>
                                        <p:tav tm="100000">
                                          <p:val>
                                            <p:strVal val="#ppt_x"/>
                                          </p:val>
                                        </p:tav>
                                      </p:tavLst>
                                    </p:anim>
                                    <p:anim calcmode="lin" valueType="num">
                                      <p:cBhvr additive="base">
                                        <p:cTn id="42" dur="500" fill="hold"/>
                                        <p:tgtEl>
                                          <p:spTgt spid="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 grpId="0"/>
      <p:bldP spid="438" grpId="0"/>
      <p:bldP spid="439" grpId="0"/>
      <p:bldP spid="440" grpId="0"/>
      <p:bldP spid="44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7"/>
          <p:cNvSpPr txBox="1">
            <a:spLocks noGrp="1"/>
          </p:cNvSpPr>
          <p:nvPr>
            <p:ph type="title" idx="4294967295"/>
          </p:nvPr>
        </p:nvSpPr>
        <p:spPr>
          <a:xfrm>
            <a:off x="1631027" y="520053"/>
            <a:ext cx="6691533" cy="546625"/>
          </a:xfrm>
          <a:prstGeom prst="rect">
            <a:avLst/>
          </a:prstGeom>
          <a:noFill/>
          <a:ln>
            <a:noFill/>
          </a:ln>
        </p:spPr>
        <p:txBody>
          <a:bodyPr spcFirstLastPara="1" wrap="square" lIns="0" tIns="0" rIns="0" bIns="0" anchor="t" anchorCtr="0">
            <a:spAutoFit/>
          </a:bodyPr>
          <a:lstStyle/>
          <a:p>
            <a:pPr marL="0" marR="0" lvl="0" indent="0" algn="ctr" rtl="1">
              <a:lnSpc>
                <a:spcPct val="111000"/>
              </a:lnSpc>
              <a:spcBef>
                <a:spcPts val="0"/>
              </a:spcBef>
              <a:spcAft>
                <a:spcPts val="0"/>
              </a:spcAft>
              <a:buClr>
                <a:srgbClr val="BF4F14"/>
              </a:buClr>
              <a:buSzPts val="3200"/>
              <a:buFont typeface="Arial"/>
              <a:buNone/>
            </a:pPr>
            <a:r>
              <a:rPr lang="ar-JO" sz="3200" b="1" i="0" u="none" strike="noStrike" cap="none" dirty="0">
                <a:solidFill>
                  <a:schemeClr val="accent1"/>
                </a:solidFill>
                <a:latin typeface="Arial"/>
                <a:ea typeface="Arial"/>
                <a:cs typeface="Arial"/>
                <a:sym typeface="Arial"/>
              </a:rPr>
              <a:t>الشباب والخصوصية الرقمية</a:t>
            </a:r>
            <a:endParaRPr dirty="0">
              <a:solidFill>
                <a:schemeClr val="accent1"/>
              </a:solidFill>
            </a:endParaRPr>
          </a:p>
        </p:txBody>
      </p:sp>
      <p:pic>
        <p:nvPicPr>
          <p:cNvPr id="6" name="Picture 5">
            <a:extLst>
              <a:ext uri="{FF2B5EF4-FFF2-40B4-BE49-F238E27FC236}">
                <a16:creationId xmlns:a16="http://schemas.microsoft.com/office/drawing/2014/main" id="{829EDA37-9C1B-DDCA-81A6-9E812FB9EB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4307" y="904809"/>
            <a:ext cx="2536513" cy="924379"/>
          </a:xfrm>
          <a:prstGeom prst="rect">
            <a:avLst/>
          </a:prstGeom>
        </p:spPr>
      </p:pic>
      <p:pic>
        <p:nvPicPr>
          <p:cNvPr id="5" name="Picture 4">
            <a:extLst>
              <a:ext uri="{FF2B5EF4-FFF2-40B4-BE49-F238E27FC236}">
                <a16:creationId xmlns:a16="http://schemas.microsoft.com/office/drawing/2014/main" id="{7C0105D2-FD9E-E2EB-848D-F1537B665DE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7641" y="2581349"/>
            <a:ext cx="3137972" cy="3133449"/>
          </a:xfrm>
          <a:prstGeom prst="rect">
            <a:avLst/>
          </a:prstGeom>
        </p:spPr>
      </p:pic>
      <p:sp>
        <p:nvSpPr>
          <p:cNvPr id="297" name="Google Shape;297;p17">
            <a:extLst>
              <a:ext uri="{C183D7F6-B498-43B3-948B-1728B52AA6E4}">
                <adec:decorative xmlns:adec="http://schemas.microsoft.com/office/drawing/2017/decorative" val="1"/>
              </a:ext>
            </a:extLst>
          </p:cNvPr>
          <p:cNvSpPr/>
          <p:nvPr/>
        </p:nvSpPr>
        <p:spPr>
          <a:xfrm>
            <a:off x="3535613" y="3256798"/>
            <a:ext cx="1065722" cy="1627057"/>
          </a:xfrm>
          <a:custGeom>
            <a:avLst/>
            <a:gdLst/>
            <a:ahLst/>
            <a:cxnLst/>
            <a:rect l="l" t="t" r="r" b="b"/>
            <a:pathLst>
              <a:path w="1598583" h="2440585" extrusionOk="0">
                <a:moveTo>
                  <a:pt x="0" y="0"/>
                </a:moveTo>
                <a:lnTo>
                  <a:pt x="1598583" y="0"/>
                </a:lnTo>
                <a:lnTo>
                  <a:pt x="1598583" y="2440585"/>
                </a:lnTo>
                <a:lnTo>
                  <a:pt x="0" y="2440585"/>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298" name="Google Shape;298;p17"/>
          <p:cNvSpPr txBox="1"/>
          <p:nvPr/>
        </p:nvSpPr>
        <p:spPr>
          <a:xfrm>
            <a:off x="555054" y="2994897"/>
            <a:ext cx="2734169" cy="1861279"/>
          </a:xfrm>
          <a:prstGeom prst="rect">
            <a:avLst/>
          </a:prstGeom>
          <a:noFill/>
          <a:ln>
            <a:noFill/>
          </a:ln>
        </p:spPr>
        <p:txBody>
          <a:bodyPr spcFirstLastPara="1" wrap="square" lIns="0" tIns="0" rIns="0" bIns="0" anchor="t" anchorCtr="0">
            <a:spAutoFit/>
          </a:bodyPr>
          <a:lstStyle/>
          <a:p>
            <a:pPr lvl="0" algn="ctr" rtl="1">
              <a:lnSpc>
                <a:spcPct val="111013"/>
              </a:lnSpc>
              <a:buSzPts val="2724"/>
            </a:pPr>
            <a:r>
              <a:rPr lang="ar-JO" sz="2724" dirty="0">
                <a:solidFill>
                  <a:srgbClr val="0E1D40"/>
                </a:solidFill>
              </a:rPr>
              <a:t>يميل الأشخاص تحت سن 35 إلى الكشف عن المعلومات الشخصية والمالية بسهولة أكبر </a:t>
            </a:r>
            <a:endParaRPr sz="1400" b="0" i="0" u="none" strike="noStrike" cap="none" dirty="0">
              <a:solidFill>
                <a:srgbClr val="000000"/>
              </a:solidFill>
              <a:latin typeface="Arial"/>
              <a:ea typeface="Arial"/>
              <a:cs typeface="Arial"/>
              <a:sym typeface="Arial"/>
            </a:endParaRPr>
          </a:p>
        </p:txBody>
      </p:sp>
      <p:cxnSp>
        <p:nvCxnSpPr>
          <p:cNvPr id="300" name="Google Shape;300;p17">
            <a:extLst>
              <a:ext uri="{C183D7F6-B498-43B3-948B-1728B52AA6E4}">
                <adec:decorative xmlns:adec="http://schemas.microsoft.com/office/drawing/2017/decorative" val="1"/>
              </a:ext>
            </a:extLst>
          </p:cNvPr>
          <p:cNvCxnSpPr>
            <a:cxnSpLocks/>
          </p:cNvCxnSpPr>
          <p:nvPr/>
        </p:nvCxnSpPr>
        <p:spPr>
          <a:xfrm flipV="1">
            <a:off x="4928644" y="1268520"/>
            <a:ext cx="3185663" cy="2903029"/>
          </a:xfrm>
          <a:prstGeom prst="straightConnector1">
            <a:avLst/>
          </a:prstGeom>
          <a:noFill/>
          <a:ln w="38100" cap="flat" cmpd="sng">
            <a:solidFill>
              <a:srgbClr val="000000"/>
            </a:solidFill>
            <a:prstDash val="solid"/>
            <a:round/>
            <a:headEnd type="none" w="sm" len="sm"/>
            <a:tailEnd type="stealth" w="med" len="med"/>
          </a:ln>
        </p:spPr>
      </p:cxnSp>
      <p:sp>
        <p:nvSpPr>
          <p:cNvPr id="301" name="Google Shape;301;p17"/>
          <p:cNvSpPr txBox="1"/>
          <p:nvPr/>
        </p:nvSpPr>
        <p:spPr>
          <a:xfrm>
            <a:off x="6683220" y="1095567"/>
            <a:ext cx="5143725" cy="546625"/>
          </a:xfrm>
          <a:prstGeom prst="rect">
            <a:avLst/>
          </a:prstGeom>
          <a:noFill/>
          <a:ln>
            <a:noFill/>
          </a:ln>
        </p:spPr>
        <p:txBody>
          <a:bodyPr spcFirstLastPara="1" wrap="square" lIns="0" tIns="0" rIns="0" bIns="0" anchor="t" anchorCtr="0">
            <a:spAutoFit/>
          </a:bodyPr>
          <a:lstStyle/>
          <a:p>
            <a:pPr lvl="0" algn="ctr" rtl="1">
              <a:lnSpc>
                <a:spcPct val="111000"/>
              </a:lnSpc>
              <a:buSzPts val="3200"/>
            </a:pPr>
            <a:r>
              <a:rPr lang="ar-JO" sz="3200" dirty="0">
                <a:solidFill>
                  <a:srgbClr val="0E1D40"/>
                </a:solidFill>
              </a:rPr>
              <a:t>نقص في الخبرة</a:t>
            </a:r>
            <a:endParaRPr sz="3200" b="0" i="0" u="none" strike="noStrike" cap="none" dirty="0">
              <a:solidFill>
                <a:srgbClr val="0E1D40"/>
              </a:solidFill>
              <a:latin typeface="Arial"/>
              <a:ea typeface="Arial"/>
              <a:cs typeface="Arial"/>
              <a:sym typeface="Arial"/>
            </a:endParaRPr>
          </a:p>
        </p:txBody>
      </p:sp>
      <p:cxnSp>
        <p:nvCxnSpPr>
          <p:cNvPr id="307" name="Google Shape;307;p17">
            <a:extLst>
              <a:ext uri="{C183D7F6-B498-43B3-948B-1728B52AA6E4}">
                <adec:decorative xmlns:adec="http://schemas.microsoft.com/office/drawing/2017/decorative" val="1"/>
              </a:ext>
            </a:extLst>
          </p:cNvPr>
          <p:cNvCxnSpPr>
            <a:cxnSpLocks/>
          </p:cNvCxnSpPr>
          <p:nvPr/>
        </p:nvCxnSpPr>
        <p:spPr>
          <a:xfrm flipV="1">
            <a:off x="5025281" y="3701377"/>
            <a:ext cx="3029946" cy="435588"/>
          </a:xfrm>
          <a:prstGeom prst="straightConnector1">
            <a:avLst/>
          </a:prstGeom>
          <a:noFill/>
          <a:ln w="38100" cap="flat" cmpd="sng">
            <a:solidFill>
              <a:srgbClr val="000000"/>
            </a:solidFill>
            <a:prstDash val="solid"/>
            <a:round/>
            <a:headEnd type="none" w="sm" len="sm"/>
            <a:tailEnd type="stealth" w="med" len="med"/>
          </a:ln>
        </p:spPr>
      </p:cxnSp>
      <p:cxnSp>
        <p:nvCxnSpPr>
          <p:cNvPr id="308" name="Google Shape;308;p17">
            <a:extLst>
              <a:ext uri="{C183D7F6-B498-43B3-948B-1728B52AA6E4}">
                <adec:decorative xmlns:adec="http://schemas.microsoft.com/office/drawing/2017/decorative" val="1"/>
              </a:ext>
            </a:extLst>
          </p:cNvPr>
          <p:cNvCxnSpPr>
            <a:cxnSpLocks/>
          </p:cNvCxnSpPr>
          <p:nvPr/>
        </p:nvCxnSpPr>
        <p:spPr>
          <a:xfrm>
            <a:off x="4928644" y="4213825"/>
            <a:ext cx="2922423" cy="465488"/>
          </a:xfrm>
          <a:prstGeom prst="straightConnector1">
            <a:avLst/>
          </a:prstGeom>
          <a:noFill/>
          <a:ln w="38100" cap="flat" cmpd="sng">
            <a:solidFill>
              <a:srgbClr val="000000"/>
            </a:solidFill>
            <a:prstDash val="solid"/>
            <a:round/>
            <a:headEnd type="none" w="sm" len="sm"/>
            <a:tailEnd type="stealth" w="med" len="med"/>
          </a:ln>
        </p:spPr>
      </p:cxnSp>
      <p:cxnSp>
        <p:nvCxnSpPr>
          <p:cNvPr id="309" name="Google Shape;309;p17">
            <a:extLst>
              <a:ext uri="{C183D7F6-B498-43B3-948B-1728B52AA6E4}">
                <adec:decorative xmlns:adec="http://schemas.microsoft.com/office/drawing/2017/decorative" val="1"/>
              </a:ext>
            </a:extLst>
          </p:cNvPr>
          <p:cNvCxnSpPr>
            <a:cxnSpLocks/>
            <a:endCxn id="305" idx="1"/>
          </p:cNvCxnSpPr>
          <p:nvPr/>
        </p:nvCxnSpPr>
        <p:spPr>
          <a:xfrm>
            <a:off x="5138951" y="4323007"/>
            <a:ext cx="2568837" cy="1662230"/>
          </a:xfrm>
          <a:prstGeom prst="straightConnector1">
            <a:avLst/>
          </a:prstGeom>
          <a:noFill/>
          <a:ln w="38100" cap="flat" cmpd="sng">
            <a:solidFill>
              <a:srgbClr val="000000"/>
            </a:solidFill>
            <a:prstDash val="solid"/>
            <a:round/>
            <a:headEnd type="none" w="sm" len="sm"/>
            <a:tailEnd type="stealth" w="med" len="med"/>
          </a:ln>
        </p:spPr>
      </p:cxnSp>
      <p:cxnSp>
        <p:nvCxnSpPr>
          <p:cNvPr id="310" name="Google Shape;310;p17">
            <a:extLst>
              <a:ext uri="{C183D7F6-B498-43B3-948B-1728B52AA6E4}">
                <adec:decorative xmlns:adec="http://schemas.microsoft.com/office/drawing/2017/decorative" val="1"/>
              </a:ext>
            </a:extLst>
          </p:cNvPr>
          <p:cNvCxnSpPr>
            <a:cxnSpLocks/>
            <a:endCxn id="303" idx="1"/>
          </p:cNvCxnSpPr>
          <p:nvPr/>
        </p:nvCxnSpPr>
        <p:spPr>
          <a:xfrm flipV="1">
            <a:off x="4976793" y="2504259"/>
            <a:ext cx="3103862" cy="1669448"/>
          </a:xfrm>
          <a:prstGeom prst="straightConnector1">
            <a:avLst/>
          </a:prstGeom>
          <a:noFill/>
          <a:ln w="38100" cap="flat" cmpd="sng">
            <a:solidFill>
              <a:srgbClr val="000000"/>
            </a:solidFill>
            <a:prstDash val="solid"/>
            <a:round/>
            <a:headEnd type="none" w="sm" len="sm"/>
            <a:tailEnd type="stealth" w="med" len="med"/>
          </a:ln>
        </p:spPr>
      </p:cxnSp>
      <p:pic>
        <p:nvPicPr>
          <p:cNvPr id="8" name="Picture 7">
            <a:extLst>
              <a:ext uri="{FF2B5EF4-FFF2-40B4-BE49-F238E27FC236}">
                <a16:creationId xmlns:a16="http://schemas.microsoft.com/office/drawing/2014/main" id="{6E197364-4116-138F-EB9D-3AEA5A3712B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082175" y="1908700"/>
            <a:ext cx="1886213" cy="1133633"/>
          </a:xfrm>
          <a:prstGeom prst="rect">
            <a:avLst/>
          </a:prstGeom>
        </p:spPr>
      </p:pic>
      <p:pic>
        <p:nvPicPr>
          <p:cNvPr id="18" name="Picture 17">
            <a:extLst>
              <a:ext uri="{FF2B5EF4-FFF2-40B4-BE49-F238E27FC236}">
                <a16:creationId xmlns:a16="http://schemas.microsoft.com/office/drawing/2014/main" id="{63655E7B-18A7-BFC8-3E58-EB6048583DE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80655" y="1996495"/>
            <a:ext cx="2689040" cy="979964"/>
          </a:xfrm>
          <a:prstGeom prst="rect">
            <a:avLst/>
          </a:prstGeom>
        </p:spPr>
      </p:pic>
      <p:sp>
        <p:nvSpPr>
          <p:cNvPr id="303" name="Google Shape;303;p17"/>
          <p:cNvSpPr txBox="1"/>
          <p:nvPr/>
        </p:nvSpPr>
        <p:spPr>
          <a:xfrm>
            <a:off x="8080655" y="2025987"/>
            <a:ext cx="2626415" cy="956544"/>
          </a:xfrm>
          <a:prstGeom prst="rect">
            <a:avLst/>
          </a:prstGeom>
          <a:noFill/>
          <a:ln>
            <a:noFill/>
          </a:ln>
        </p:spPr>
        <p:txBody>
          <a:bodyPr spcFirstLastPara="1" wrap="square" lIns="0" tIns="0" rIns="0" bIns="0" anchor="t" anchorCtr="0">
            <a:spAutoFit/>
          </a:bodyPr>
          <a:lstStyle/>
          <a:p>
            <a:pPr lvl="0" algn="ctr" rtl="1">
              <a:lnSpc>
                <a:spcPct val="111000"/>
              </a:lnSpc>
              <a:buSzPts val="3200"/>
            </a:pPr>
            <a:r>
              <a:rPr lang="ar-JO" sz="2800" dirty="0">
                <a:solidFill>
                  <a:srgbClr val="0E1D40"/>
                </a:solidFill>
              </a:rPr>
              <a:t>الثقة الزائدة  في الوسائل التقنية</a:t>
            </a:r>
            <a:endParaRPr sz="1200" b="0" i="0" u="none" strike="noStrike" cap="none" dirty="0">
              <a:solidFill>
                <a:srgbClr val="000000"/>
              </a:solidFill>
              <a:latin typeface="Arial"/>
              <a:ea typeface="Arial"/>
              <a:cs typeface="Arial"/>
              <a:sym typeface="Arial"/>
            </a:endParaRPr>
          </a:p>
        </p:txBody>
      </p:sp>
      <p:pic>
        <p:nvPicPr>
          <p:cNvPr id="20" name="Picture 19">
            <a:extLst>
              <a:ext uri="{FF2B5EF4-FFF2-40B4-BE49-F238E27FC236}">
                <a16:creationId xmlns:a16="http://schemas.microsoft.com/office/drawing/2014/main" id="{6B81CE34-469B-D312-F82A-0D3BB343122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83995" y="3084386"/>
            <a:ext cx="2916012" cy="1062679"/>
          </a:xfrm>
          <a:prstGeom prst="rect">
            <a:avLst/>
          </a:prstGeom>
        </p:spPr>
      </p:pic>
      <p:pic>
        <p:nvPicPr>
          <p:cNvPr id="21" name="Picture 20">
            <a:extLst>
              <a:ext uri="{FF2B5EF4-FFF2-40B4-BE49-F238E27FC236}">
                <a16:creationId xmlns:a16="http://schemas.microsoft.com/office/drawing/2014/main" id="{11B659A6-982F-0453-3DCD-056FF59B49E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81620" y="4216507"/>
            <a:ext cx="2916011" cy="1062679"/>
          </a:xfrm>
          <a:prstGeom prst="rect">
            <a:avLst/>
          </a:prstGeom>
        </p:spPr>
      </p:pic>
      <p:sp>
        <p:nvSpPr>
          <p:cNvPr id="304" name="Google Shape;304;p17"/>
          <p:cNvSpPr txBox="1"/>
          <p:nvPr/>
        </p:nvSpPr>
        <p:spPr>
          <a:xfrm>
            <a:off x="7956011" y="3141899"/>
            <a:ext cx="3192219" cy="956544"/>
          </a:xfrm>
          <a:prstGeom prst="rect">
            <a:avLst/>
          </a:prstGeom>
          <a:noFill/>
          <a:ln>
            <a:noFill/>
          </a:ln>
        </p:spPr>
        <p:txBody>
          <a:bodyPr spcFirstLastPara="1" wrap="square" lIns="0" tIns="0" rIns="0" bIns="0" anchor="t" anchorCtr="0">
            <a:spAutoFit/>
          </a:bodyPr>
          <a:lstStyle/>
          <a:p>
            <a:pPr lvl="0" algn="ctr" rtl="1">
              <a:lnSpc>
                <a:spcPct val="111000"/>
              </a:lnSpc>
              <a:buSzPts val="3200"/>
            </a:pPr>
            <a:r>
              <a:rPr lang="ar-JO" sz="2800" dirty="0">
                <a:solidFill>
                  <a:srgbClr val="0E1D40"/>
                </a:solidFill>
              </a:rPr>
              <a:t>الميل إلى </a:t>
            </a:r>
          </a:p>
          <a:p>
            <a:pPr lvl="0" algn="ctr" rtl="1">
              <a:lnSpc>
                <a:spcPct val="111000"/>
              </a:lnSpc>
              <a:buSzPts val="3200"/>
            </a:pPr>
            <a:r>
              <a:rPr lang="ar-JO" sz="2800" dirty="0">
                <a:solidFill>
                  <a:srgbClr val="0E1D40"/>
                </a:solidFill>
              </a:rPr>
              <a:t>السلوك الاندفاعي</a:t>
            </a:r>
            <a:endParaRPr sz="1200" b="0" i="0" u="none" strike="noStrike" cap="none" dirty="0">
              <a:solidFill>
                <a:srgbClr val="000000"/>
              </a:solidFill>
              <a:latin typeface="Arial"/>
              <a:ea typeface="Arial"/>
              <a:cs typeface="Arial"/>
              <a:sym typeface="Arial"/>
            </a:endParaRPr>
          </a:p>
        </p:txBody>
      </p:sp>
      <p:sp>
        <p:nvSpPr>
          <p:cNvPr id="302" name="Google Shape;302;p17"/>
          <p:cNvSpPr txBox="1"/>
          <p:nvPr/>
        </p:nvSpPr>
        <p:spPr>
          <a:xfrm>
            <a:off x="6810700" y="4456260"/>
            <a:ext cx="5143725" cy="546625"/>
          </a:xfrm>
          <a:prstGeom prst="rect">
            <a:avLst/>
          </a:prstGeom>
          <a:noFill/>
          <a:ln>
            <a:noFill/>
          </a:ln>
        </p:spPr>
        <p:txBody>
          <a:bodyPr spcFirstLastPara="1" wrap="square" lIns="0" tIns="0" rIns="0" bIns="0" anchor="t" anchorCtr="0">
            <a:spAutoFit/>
          </a:bodyPr>
          <a:lstStyle/>
          <a:p>
            <a:pPr lvl="0" algn="ctr" rtl="1">
              <a:lnSpc>
                <a:spcPct val="111000"/>
              </a:lnSpc>
              <a:buSzPts val="3200"/>
            </a:pPr>
            <a:r>
              <a:rPr lang="ar-JO" sz="3200" dirty="0">
                <a:solidFill>
                  <a:srgbClr val="0E1D40"/>
                </a:solidFill>
              </a:rPr>
              <a:t>نقص المعرفة</a:t>
            </a:r>
            <a:endParaRPr sz="1400" b="0" i="0" u="none" strike="noStrike" cap="none" dirty="0">
              <a:solidFill>
                <a:srgbClr val="000000"/>
              </a:solidFill>
              <a:latin typeface="Arial"/>
              <a:ea typeface="Arial"/>
              <a:cs typeface="Arial"/>
              <a:sym typeface="Arial"/>
            </a:endParaRPr>
          </a:p>
        </p:txBody>
      </p:sp>
      <p:pic>
        <p:nvPicPr>
          <p:cNvPr id="22" name="Picture 21">
            <a:extLst>
              <a:ext uri="{FF2B5EF4-FFF2-40B4-BE49-F238E27FC236}">
                <a16:creationId xmlns:a16="http://schemas.microsoft.com/office/drawing/2014/main" id="{1D74AACB-D97B-2E3E-0DBC-84AC1CE667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51067" y="5386589"/>
            <a:ext cx="2977115" cy="1084947"/>
          </a:xfrm>
          <a:prstGeom prst="rect">
            <a:avLst/>
          </a:prstGeom>
        </p:spPr>
      </p:pic>
      <p:sp>
        <p:nvSpPr>
          <p:cNvPr id="305" name="Google Shape;305;p17"/>
          <p:cNvSpPr txBox="1"/>
          <p:nvPr/>
        </p:nvSpPr>
        <p:spPr>
          <a:xfrm>
            <a:off x="7707788" y="5472789"/>
            <a:ext cx="3192219" cy="1024896"/>
          </a:xfrm>
          <a:prstGeom prst="rect">
            <a:avLst/>
          </a:prstGeom>
          <a:noFill/>
          <a:ln>
            <a:noFill/>
          </a:ln>
        </p:spPr>
        <p:txBody>
          <a:bodyPr spcFirstLastPara="1" wrap="square" lIns="0" tIns="0" rIns="0" bIns="0" anchor="t" anchorCtr="0">
            <a:spAutoFit/>
          </a:bodyPr>
          <a:lstStyle/>
          <a:p>
            <a:pPr lvl="0" algn="ctr" rtl="1">
              <a:lnSpc>
                <a:spcPct val="111000"/>
              </a:lnSpc>
              <a:buSzPts val="3200"/>
            </a:pPr>
            <a:r>
              <a:rPr lang="ar-JO" sz="3000" dirty="0">
                <a:solidFill>
                  <a:srgbClr val="0E1D40"/>
                </a:solidFill>
              </a:rPr>
              <a:t>رغبة في جني</a:t>
            </a:r>
          </a:p>
          <a:p>
            <a:pPr lvl="0" algn="ctr" rtl="1">
              <a:lnSpc>
                <a:spcPct val="111000"/>
              </a:lnSpc>
              <a:buSzPts val="3200"/>
            </a:pPr>
            <a:r>
              <a:rPr lang="ar-JO" sz="3000" dirty="0">
                <a:solidFill>
                  <a:srgbClr val="0E1D40"/>
                </a:solidFill>
              </a:rPr>
              <a:t> الأموال بسرعة </a:t>
            </a:r>
            <a:endParaRPr sz="3000" b="0" i="0" u="none" strike="noStrike" cap="none" dirty="0">
              <a:solidFill>
                <a:srgbClr val="000000"/>
              </a:solidFill>
              <a:latin typeface="Arial"/>
              <a:ea typeface="Arial"/>
              <a:cs typeface="Arial"/>
              <a:sym typeface="Arial"/>
            </a:endParaRPr>
          </a:p>
        </p:txBody>
      </p:sp>
      <p:pic>
        <p:nvPicPr>
          <p:cNvPr id="34" name="Picture 33">
            <a:extLst>
              <a:ext uri="{FF2B5EF4-FFF2-40B4-BE49-F238E27FC236}">
                <a16:creationId xmlns:a16="http://schemas.microsoft.com/office/drawing/2014/main" id="{1C069684-BFB5-D9A9-3ED4-0F7EAE5A4152}"/>
              </a:ext>
              <a:ext uri="{C183D7F6-B498-43B3-948B-1728B52AA6E4}">
                <adec:decorative xmlns:adec="http://schemas.microsoft.com/office/drawing/2017/decorative" val="1"/>
              </a:ext>
            </a:extLst>
          </p:cNvPr>
          <p:cNvPicPr>
            <a:picLocks noChangeAspect="1"/>
          </p:cNvPicPr>
          <p:nvPr/>
        </p:nvPicPr>
        <p:blipFill>
          <a:blip r:embed="rId6"/>
          <a:stretch/>
        </p:blipFill>
        <p:spPr>
          <a:xfrm>
            <a:off x="98526" y="4083307"/>
            <a:ext cx="4096321" cy="2724530"/>
          </a:xfrm>
          <a:prstGeom prst="rect">
            <a:avLst/>
          </a:prstGeom>
        </p:spPr>
      </p:pic>
      <p:pic>
        <p:nvPicPr>
          <p:cNvPr id="3" name="Picture 2">
            <a:extLst>
              <a:ext uri="{FF2B5EF4-FFF2-40B4-BE49-F238E27FC236}">
                <a16:creationId xmlns:a16="http://schemas.microsoft.com/office/drawing/2014/main" id="{68A0FE87-4111-38DE-7C39-C9DB28963997}"/>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99132" y="1996495"/>
            <a:ext cx="2874247" cy="628147"/>
          </a:xfrm>
          <a:prstGeom prst="rect">
            <a:avLst/>
          </a:prstGeom>
        </p:spPr>
      </p:pic>
    </p:spTree>
    <p:extLst>
      <p:ext uri="{BB962C8B-B14F-4D97-AF65-F5344CB8AC3E}">
        <p14:creationId xmlns:p14="http://schemas.microsoft.com/office/powerpoint/2010/main" val="409319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0"/>
                                        </p:tgtEl>
                                        <p:attrNameLst>
                                          <p:attrName>style.visibility</p:attrName>
                                        </p:attrNameLst>
                                      </p:cBhvr>
                                      <p:to>
                                        <p:strVal val="visible"/>
                                      </p:to>
                                    </p:set>
                                    <p:animEffect transition="in" filter="wheel(1)">
                                      <p:cBhvr>
                                        <p:cTn id="7" dur="2000"/>
                                        <p:tgtEl>
                                          <p:spTgt spid="300"/>
                                        </p:tgtEl>
                                      </p:cBhvr>
                                    </p:animEffect>
                                  </p:childTnLst>
                                </p:cTn>
                              </p:par>
                              <p:par>
                                <p:cTn id="8" presetID="21" presetClass="entr" presetSubtype="1" fill="hold" nodeType="withEffect">
                                  <p:stCondLst>
                                    <p:cond delay="0"/>
                                  </p:stCondLst>
                                  <p:childTnLst>
                                    <p:set>
                                      <p:cBhvr>
                                        <p:cTn id="9" dur="1" fill="hold">
                                          <p:stCondLst>
                                            <p:cond delay="0"/>
                                          </p:stCondLst>
                                        </p:cTn>
                                        <p:tgtEl>
                                          <p:spTgt spid="310"/>
                                        </p:tgtEl>
                                        <p:attrNameLst>
                                          <p:attrName>style.visibility</p:attrName>
                                        </p:attrNameLst>
                                      </p:cBhvr>
                                      <p:to>
                                        <p:strVal val="visible"/>
                                      </p:to>
                                    </p:set>
                                    <p:animEffect transition="in" filter="wheel(1)">
                                      <p:cBhvr>
                                        <p:cTn id="10" dur="2000"/>
                                        <p:tgtEl>
                                          <p:spTgt spid="310"/>
                                        </p:tgtEl>
                                      </p:cBhvr>
                                    </p:animEffect>
                                  </p:childTnLst>
                                </p:cTn>
                              </p:par>
                              <p:par>
                                <p:cTn id="11" presetID="21" presetClass="entr" presetSubtype="1" fill="hold" nodeType="withEffect">
                                  <p:stCondLst>
                                    <p:cond delay="0"/>
                                  </p:stCondLst>
                                  <p:childTnLst>
                                    <p:set>
                                      <p:cBhvr>
                                        <p:cTn id="12" dur="1" fill="hold">
                                          <p:stCondLst>
                                            <p:cond delay="0"/>
                                          </p:stCondLst>
                                        </p:cTn>
                                        <p:tgtEl>
                                          <p:spTgt spid="307"/>
                                        </p:tgtEl>
                                        <p:attrNameLst>
                                          <p:attrName>style.visibility</p:attrName>
                                        </p:attrNameLst>
                                      </p:cBhvr>
                                      <p:to>
                                        <p:strVal val="visible"/>
                                      </p:to>
                                    </p:set>
                                    <p:animEffect transition="in" filter="wheel(1)">
                                      <p:cBhvr>
                                        <p:cTn id="13" dur="2000"/>
                                        <p:tgtEl>
                                          <p:spTgt spid="30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wheel(1)">
                                      <p:cBhvr>
                                        <p:cTn id="16" dur="2000"/>
                                        <p:tgtEl>
                                          <p:spTgt spid="302"/>
                                        </p:tgtEl>
                                      </p:cBhvr>
                                    </p:animEffect>
                                  </p:childTnLst>
                                </p:cTn>
                              </p:par>
                              <p:par>
                                <p:cTn id="17" presetID="21" presetClass="entr" presetSubtype="1" fill="hold" nodeType="withEffect">
                                  <p:stCondLst>
                                    <p:cond delay="0"/>
                                  </p:stCondLst>
                                  <p:childTnLst>
                                    <p:set>
                                      <p:cBhvr>
                                        <p:cTn id="18" dur="1" fill="hold">
                                          <p:stCondLst>
                                            <p:cond delay="0"/>
                                          </p:stCondLst>
                                        </p:cTn>
                                        <p:tgtEl>
                                          <p:spTgt spid="308"/>
                                        </p:tgtEl>
                                        <p:attrNameLst>
                                          <p:attrName>style.visibility</p:attrName>
                                        </p:attrNameLst>
                                      </p:cBhvr>
                                      <p:to>
                                        <p:strVal val="visible"/>
                                      </p:to>
                                    </p:set>
                                    <p:animEffect transition="in" filter="wheel(1)">
                                      <p:cBhvr>
                                        <p:cTn id="19" dur="2000"/>
                                        <p:tgtEl>
                                          <p:spTgt spid="308"/>
                                        </p:tgtEl>
                                      </p:cBhvr>
                                    </p:animEffect>
                                  </p:childTnLst>
                                </p:cTn>
                              </p:par>
                              <p:par>
                                <p:cTn id="20" presetID="21" presetClass="entr" presetSubtype="1" fill="hold" nodeType="withEffect">
                                  <p:stCondLst>
                                    <p:cond delay="0"/>
                                  </p:stCondLst>
                                  <p:childTnLst>
                                    <p:set>
                                      <p:cBhvr>
                                        <p:cTn id="21" dur="1" fill="hold">
                                          <p:stCondLst>
                                            <p:cond delay="0"/>
                                          </p:stCondLst>
                                        </p:cTn>
                                        <p:tgtEl>
                                          <p:spTgt spid="309"/>
                                        </p:tgtEl>
                                        <p:attrNameLst>
                                          <p:attrName>style.visibility</p:attrName>
                                        </p:attrNameLst>
                                      </p:cBhvr>
                                      <p:to>
                                        <p:strVal val="visible"/>
                                      </p:to>
                                    </p:set>
                                    <p:animEffect transition="in" filter="wheel(1)">
                                      <p:cBhvr>
                                        <p:cTn id="22" dur="2000"/>
                                        <p:tgtEl>
                                          <p:spTgt spid="309"/>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305"/>
                                        </p:tgtEl>
                                        <p:attrNameLst>
                                          <p:attrName>style.visibility</p:attrName>
                                        </p:attrNameLst>
                                      </p:cBhvr>
                                      <p:to>
                                        <p:strVal val="visible"/>
                                      </p:to>
                                    </p:set>
                                    <p:animEffect transition="in" filter="wheel(1)">
                                      <p:cBhvr>
                                        <p:cTn id="25" dur="2000"/>
                                        <p:tgtEl>
                                          <p:spTgt spid="305"/>
                                        </p:tgtEl>
                                      </p:cBhvr>
                                    </p:animEffect>
                                  </p:childTnLst>
                                </p:cTn>
                              </p:par>
                              <p:par>
                                <p:cTn id="26" presetID="21" presetClass="entr" presetSubtype="1"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2000"/>
                                        <p:tgtEl>
                                          <p:spTgt spid="21"/>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303"/>
                                        </p:tgtEl>
                                        <p:attrNameLst>
                                          <p:attrName>style.visibility</p:attrName>
                                        </p:attrNameLst>
                                      </p:cBhvr>
                                      <p:to>
                                        <p:strVal val="visible"/>
                                      </p:to>
                                    </p:set>
                                    <p:animEffect transition="in" filter="wheel(1)">
                                      <p:cBhvr>
                                        <p:cTn id="31" dur="2000"/>
                                        <p:tgtEl>
                                          <p:spTgt spid="30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301"/>
                                        </p:tgtEl>
                                        <p:attrNameLst>
                                          <p:attrName>style.visibility</p:attrName>
                                        </p:attrNameLst>
                                      </p:cBhvr>
                                      <p:to>
                                        <p:strVal val="visible"/>
                                      </p:to>
                                    </p:set>
                                    <p:animEffect transition="in" filter="wheel(1)">
                                      <p:cBhvr>
                                        <p:cTn id="34" dur="2000"/>
                                        <p:tgtEl>
                                          <p:spTgt spid="301"/>
                                        </p:tgtEl>
                                      </p:cBhvr>
                                    </p:animEffect>
                                  </p:childTnLst>
                                </p:cTn>
                              </p:par>
                              <p:par>
                                <p:cTn id="35" presetID="21" presetClass="entr" presetSubtype="1"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heel(1)">
                                      <p:cBhvr>
                                        <p:cTn id="37" dur="2000"/>
                                        <p:tgtEl>
                                          <p:spTgt spid="6"/>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04"/>
                                        </p:tgtEl>
                                        <p:attrNameLst>
                                          <p:attrName>style.visibility</p:attrName>
                                        </p:attrNameLst>
                                      </p:cBhvr>
                                      <p:to>
                                        <p:strVal val="visible"/>
                                      </p:to>
                                    </p:set>
                                    <p:animEffect transition="in" filter="wheel(1)">
                                      <p:cBhvr>
                                        <p:cTn id="40" dur="2000"/>
                                        <p:tgtEl>
                                          <p:spTgt spid="304"/>
                                        </p:tgtEl>
                                      </p:cBhvr>
                                    </p:animEffect>
                                  </p:childTnLst>
                                </p:cTn>
                              </p:par>
                              <p:par>
                                <p:cTn id="41" presetID="21" presetClass="entr" presetSubtype="1"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heel(1)">
                                      <p:cBhvr>
                                        <p:cTn id="43" dur="2000"/>
                                        <p:tgtEl>
                                          <p:spTgt spid="18"/>
                                        </p:tgtEl>
                                      </p:cBhvr>
                                    </p:animEffect>
                                  </p:childTnLst>
                                </p:cTn>
                              </p:par>
                              <p:par>
                                <p:cTn id="44" presetID="21" presetClass="entr" presetSubtype="1"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heel(1)">
                                      <p:cBhvr>
                                        <p:cTn id="46" dur="20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heel(1)">
                                      <p:cBhvr>
                                        <p:cTn id="49"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p:bldP spid="303" grpId="0"/>
      <p:bldP spid="304" grpId="0"/>
      <p:bldP spid="302" grpId="0"/>
      <p:bldP spid="30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296;p17">
            <a:extLst>
              <a:ext uri="{FF2B5EF4-FFF2-40B4-BE49-F238E27FC236}">
                <a16:creationId xmlns:a16="http://schemas.microsoft.com/office/drawing/2014/main" id="{88EF9957-07BF-8BB5-48DE-C74DA66FD066}"/>
              </a:ext>
            </a:extLst>
          </p:cNvPr>
          <p:cNvSpPr txBox="1">
            <a:spLocks noGrp="1"/>
          </p:cNvSpPr>
          <p:nvPr>
            <p:ph type="title" idx="4294967295"/>
          </p:nvPr>
        </p:nvSpPr>
        <p:spPr>
          <a:xfrm>
            <a:off x="2484783" y="636106"/>
            <a:ext cx="7547308" cy="54662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rtl="1">
              <a:lnSpc>
                <a:spcPct val="111000"/>
              </a:lnSpc>
              <a:buClr>
                <a:srgbClr val="BF4F14"/>
              </a:buClr>
              <a:buSzPts val="3200"/>
              <a:defRPr/>
            </a:pPr>
            <a:r>
              <a:rPr lang="ar-JO" sz="3200" b="1" dirty="0">
                <a:solidFill>
                  <a:schemeClr val="accent1"/>
                </a:solidFill>
                <a:latin typeface="Arial"/>
                <a:ea typeface="Arial"/>
                <a:cs typeface="Arial"/>
                <a:sym typeface="Arial"/>
              </a:rPr>
              <a:t>هل من الممكن منع الاحتيال وحماية أنفسنا؟</a:t>
            </a:r>
            <a:endParaRPr kumimoji="0" lang="iw-IL" sz="4400" b="0" i="0" u="none" strike="noStrike" kern="0" cap="none" spc="0" normalizeH="0" baseline="0" noProof="0" dirty="0">
              <a:ln>
                <a:noFill/>
              </a:ln>
              <a:solidFill>
                <a:schemeClr val="accent1"/>
              </a:solidFill>
              <a:effectLst/>
              <a:uLnTx/>
              <a:uFillTx/>
              <a:latin typeface="Play"/>
              <a:ea typeface="Play"/>
              <a:cs typeface="Play"/>
              <a:sym typeface="Play"/>
            </a:endParaRPr>
          </a:p>
        </p:txBody>
      </p:sp>
      <p:pic>
        <p:nvPicPr>
          <p:cNvPr id="4" name="Picture 3" descr="كلمة المرور الجيدة:&#10; القاعدة 1: استخدم كلمة مرور طويلة تحتوي على حوالي 12 حرفا تتكون من الحروف الكبيرة والصغيرة، وأرقام، ورموز خاصة&#10;القاعدة 2: تجنب استخدام كلمات مرور شائعة، مثل: تاريخ الميلاد، أرقام التسلسل، عنوان البريد الإلكتروني&#10;القاعدة 3: ابحث عن طريقة إبداعية لتذكر كلمة المرور، على سبيل المثال: كلمة من أغنية مفضلة&#10;القاعدة 4: استخدم برنامج &quot;إدارة كلمات المرور الآمن&quot;، وحدد كلمة مرور قوية. وتغيير كلمة المرور بانتظام. وقم بإعداد المصادقة الثنائية لبرنامج إدارة كلمات المرور الخاص بك.&#10;تجنب الإفراط في المشاركة: لتقليل البصمة الرقمية &#10;إعداد الخصوصية – والتحقق من خطوتين &#10;لا توافق على طلب الصداقة في الشبكات الاجتماعية إذا لم يكن هناك أصدقاء مشتركين – تحقق أولا &#10;عند تحميل تطبيق، لا توافق على أي أذونات، فقط الأذونات الضرورية، وعند استخدام التطبيق فقط">
            <a:extLst>
              <a:ext uri="{FF2B5EF4-FFF2-40B4-BE49-F238E27FC236}">
                <a16:creationId xmlns:a16="http://schemas.microsoft.com/office/drawing/2014/main" id="{D6F91C8F-6CD4-E5D1-54BC-409472B7E7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40080" y="1973942"/>
            <a:ext cx="6511840" cy="3664858"/>
          </a:xfrm>
          <a:prstGeom prst="rect">
            <a:avLst/>
          </a:prstGeom>
        </p:spPr>
      </p:pic>
    </p:spTree>
    <p:extLst>
      <p:ext uri="{BB962C8B-B14F-4D97-AF65-F5344CB8AC3E}">
        <p14:creationId xmlns:p14="http://schemas.microsoft.com/office/powerpoint/2010/main" val="676814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30"/>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a:lnSpc>
                <a:spcPct val="111001"/>
              </a:lnSpc>
              <a:buClr>
                <a:srgbClr val="000000"/>
              </a:buClr>
              <a:buSzPts val="4163"/>
              <a:defRPr/>
            </a:pPr>
            <a:r>
              <a:rPr lang="ar-JO" sz="4163" b="1" dirty="0">
                <a:solidFill>
                  <a:schemeClr val="accent1"/>
                </a:solidFill>
                <a:latin typeface="Arial"/>
                <a:ea typeface="Arial"/>
                <a:cs typeface="Arial"/>
                <a:sym typeface="Arial"/>
              </a:rPr>
              <a:t>ماذا تعلمنا؟</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492" name="Google Shape;492;p30">
            <a:extLst>
              <a:ext uri="{C183D7F6-B498-43B3-948B-1728B52AA6E4}">
                <adec:decorative xmlns:adec="http://schemas.microsoft.com/office/drawing/2017/decorative" val="0"/>
              </a:ext>
            </a:extLst>
          </p:cNvPr>
          <p:cNvSpPr txBox="1"/>
          <p:nvPr/>
        </p:nvSpPr>
        <p:spPr>
          <a:xfrm>
            <a:off x="1205244" y="1513610"/>
            <a:ext cx="9449764" cy="1074140"/>
          </a:xfrm>
          <a:prstGeom prst="rect">
            <a:avLst/>
          </a:prstGeom>
          <a:noFill/>
          <a:ln>
            <a:noFill/>
          </a:ln>
        </p:spPr>
        <p:txBody>
          <a:bodyPr spcFirstLastPara="1" wrap="square" lIns="0" tIns="0" rIns="0" bIns="0" anchor="t" anchorCtr="0">
            <a:spAutoFit/>
          </a:bodyPr>
          <a:lstStyle/>
          <a:p>
            <a:pPr lvl="0" algn="r" rtl="1">
              <a:lnSpc>
                <a:spcPct val="127001"/>
              </a:lnSpc>
              <a:buSzPts val="2748"/>
            </a:pPr>
            <a:r>
              <a:rPr lang="ar-JO" sz="2748" dirty="0">
                <a:solidFill>
                  <a:srgbClr val="28306D"/>
                </a:solidFill>
              </a:rPr>
              <a:t>ضمن درس التربية المالية، تعلم روني أنه من المهم استخدام كلمة مرور قوية لتقليل أضرار الاحتيال. ماذا تنصحه أن يفعل؟</a:t>
            </a:r>
            <a:endParaRPr sz="1400" b="0" i="0" u="none" strike="noStrike" cap="none" dirty="0">
              <a:solidFill>
                <a:srgbClr val="000000"/>
              </a:solidFill>
              <a:latin typeface="Arial"/>
              <a:ea typeface="Arial"/>
              <a:cs typeface="Arial"/>
              <a:sym typeface="Arial"/>
            </a:endParaRPr>
          </a:p>
        </p:txBody>
      </p:sp>
      <p:sp>
        <p:nvSpPr>
          <p:cNvPr id="494" name="Google Shape;494;p30">
            <a:extLst>
              <a:ext uri="{C183D7F6-B498-43B3-948B-1728B52AA6E4}">
                <adec:decorative xmlns:adec="http://schemas.microsoft.com/office/drawing/2017/decorative" val="1"/>
              </a:ext>
            </a:extLst>
          </p:cNvPr>
          <p:cNvSpPr/>
          <p:nvPr/>
        </p:nvSpPr>
        <p:spPr>
          <a:xfrm>
            <a:off x="7322868" y="3017129"/>
            <a:ext cx="2284539" cy="3058770"/>
          </a:xfrm>
          <a:custGeom>
            <a:avLst/>
            <a:gdLst/>
            <a:ahLst/>
            <a:cxnLst/>
            <a:rect l="l" t="t" r="r" b="b"/>
            <a:pathLst>
              <a:path w="3426809" h="4588155" extrusionOk="0">
                <a:moveTo>
                  <a:pt x="0" y="0"/>
                </a:moveTo>
                <a:lnTo>
                  <a:pt x="3426809" y="0"/>
                </a:lnTo>
                <a:lnTo>
                  <a:pt x="3426809" y="4588155"/>
                </a:lnTo>
                <a:lnTo>
                  <a:pt x="0" y="4588155"/>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495" name="Google Shape;495;p30"/>
          <p:cNvSpPr txBox="1"/>
          <p:nvPr/>
        </p:nvSpPr>
        <p:spPr>
          <a:xfrm>
            <a:off x="7345642" y="321599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496" name="Google Shape;496;p30"/>
          <p:cNvSpPr txBox="1"/>
          <p:nvPr/>
        </p:nvSpPr>
        <p:spPr>
          <a:xfrm>
            <a:off x="7596657" y="3589368"/>
            <a:ext cx="1801918" cy="2384884"/>
          </a:xfrm>
          <a:prstGeom prst="rect">
            <a:avLst/>
          </a:prstGeom>
          <a:noFill/>
          <a:ln>
            <a:noFill/>
          </a:ln>
        </p:spPr>
        <p:txBody>
          <a:bodyPr spcFirstLastPara="1" wrap="square" lIns="0" tIns="0" rIns="0" bIns="0" anchor="t" anchorCtr="0">
            <a:spAutoFit/>
          </a:bodyPr>
          <a:lstStyle/>
          <a:p>
            <a:pPr lvl="0" algn="ctr" rtl="1">
              <a:lnSpc>
                <a:spcPct val="135966"/>
              </a:lnSpc>
              <a:buSzPts val="1899"/>
            </a:pPr>
            <a:r>
              <a:rPr lang="ar-JO" sz="1899" dirty="0"/>
              <a:t>كلمة المرور المكونة من خمسة إلى تسعة أحرف هي كلمة مرور جيدة، لأن هذا هو النطاق الذي يستطيع الدماغ البشري تذكره.</a:t>
            </a:r>
            <a:endParaRPr sz="1899" b="0" i="0" u="none" strike="noStrike" cap="none" dirty="0">
              <a:solidFill>
                <a:srgbClr val="000000"/>
              </a:solidFill>
              <a:latin typeface="Arial"/>
              <a:ea typeface="Arial"/>
              <a:cs typeface="Arial"/>
              <a:sym typeface="Arial"/>
            </a:endParaRPr>
          </a:p>
        </p:txBody>
      </p:sp>
      <p:sp>
        <p:nvSpPr>
          <p:cNvPr id="497" name="Google Shape;497;p30"/>
          <p:cNvSpPr txBox="1"/>
          <p:nvPr/>
        </p:nvSpPr>
        <p:spPr>
          <a:xfrm>
            <a:off x="4402670"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498" name="Google Shape;498;p30"/>
          <p:cNvSpPr txBox="1"/>
          <p:nvPr/>
        </p:nvSpPr>
        <p:spPr>
          <a:xfrm>
            <a:off x="4650909" y="3529046"/>
            <a:ext cx="1933703" cy="2017091"/>
          </a:xfrm>
          <a:prstGeom prst="rect">
            <a:avLst/>
          </a:prstGeom>
          <a:noFill/>
          <a:ln>
            <a:noFill/>
          </a:ln>
        </p:spPr>
        <p:txBody>
          <a:bodyPr spcFirstLastPara="1" wrap="square" lIns="0" tIns="0" rIns="0" bIns="0" anchor="t" anchorCtr="0">
            <a:spAutoFit/>
          </a:bodyPr>
          <a:lstStyle/>
          <a:p>
            <a:pPr lvl="0" algn="ctr" rtl="1">
              <a:lnSpc>
                <a:spcPct val="195962"/>
              </a:lnSpc>
              <a:buSzPts val="2229"/>
            </a:pPr>
            <a:r>
              <a:rPr lang="ar-JO" sz="2229" dirty="0"/>
              <a:t>استخدم كلمة مرور منتشرة ومعروفة  حتى لا ينساها.</a:t>
            </a:r>
            <a:endParaRPr sz="2229" b="0" i="0" u="none" strike="noStrike" cap="none" dirty="0">
              <a:solidFill>
                <a:srgbClr val="000000"/>
              </a:solidFill>
              <a:latin typeface="Arial"/>
              <a:ea typeface="Arial"/>
              <a:cs typeface="Arial"/>
              <a:sym typeface="Arial"/>
            </a:endParaRPr>
          </a:p>
        </p:txBody>
      </p:sp>
      <p:sp>
        <p:nvSpPr>
          <p:cNvPr id="499" name="Google Shape;499;p30"/>
          <p:cNvSpPr txBox="1"/>
          <p:nvPr/>
        </p:nvSpPr>
        <p:spPr>
          <a:xfrm>
            <a:off x="846676"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00" name="Google Shape;500;p30"/>
          <p:cNvSpPr txBox="1"/>
          <p:nvPr/>
        </p:nvSpPr>
        <p:spPr>
          <a:xfrm>
            <a:off x="1205244" y="3529046"/>
            <a:ext cx="1880661" cy="2446824"/>
          </a:xfrm>
          <a:prstGeom prst="rect">
            <a:avLst/>
          </a:prstGeom>
          <a:noFill/>
          <a:ln>
            <a:noFill/>
          </a:ln>
        </p:spPr>
        <p:txBody>
          <a:bodyPr spcFirstLastPara="1" wrap="square" lIns="0" tIns="0" rIns="0" bIns="0" anchor="t" anchorCtr="0">
            <a:spAutoFit/>
          </a:bodyPr>
          <a:lstStyle/>
          <a:p>
            <a:pPr lvl="0" algn="r" rtl="1">
              <a:lnSpc>
                <a:spcPct val="159001"/>
              </a:lnSpc>
              <a:buSzPts val="2183"/>
            </a:pPr>
            <a:r>
              <a:rPr lang="ar-JO" sz="2000" dirty="0"/>
              <a:t>استخدم كلمة مرور طويلة تتكون من الحروف الكبيرة والصغيرة، والأرقام، والرموز  الخاصة.</a:t>
            </a:r>
            <a:endParaRPr sz="2000" b="0" i="0" u="none" strike="noStrike" cap="none" dirty="0">
              <a:solidFill>
                <a:srgbClr val="000000"/>
              </a:solidFill>
              <a:latin typeface="Arial"/>
              <a:ea typeface="Arial"/>
              <a:cs typeface="Arial"/>
              <a:sym typeface="Arial"/>
            </a:endParaRPr>
          </a:p>
        </p:txBody>
      </p:sp>
      <p:sp>
        <p:nvSpPr>
          <p:cNvPr id="501" name="Google Shape;501;p30">
            <a:extLst>
              <a:ext uri="{C183D7F6-B498-43B3-948B-1728B52AA6E4}">
                <adec:decorative xmlns:adec="http://schemas.microsoft.com/office/drawing/2017/decorative" val="1"/>
              </a:ext>
            </a:extLst>
          </p:cNvPr>
          <p:cNvSpPr/>
          <p:nvPr/>
        </p:nvSpPr>
        <p:spPr>
          <a:xfrm>
            <a:off x="4402670" y="3016738"/>
            <a:ext cx="2369172" cy="3155071"/>
          </a:xfrm>
          <a:custGeom>
            <a:avLst/>
            <a:gdLst/>
            <a:ahLst/>
            <a:cxnLst/>
            <a:rect l="l" t="t" r="r" b="b"/>
            <a:pathLst>
              <a:path w="3553758" h="4732607" extrusionOk="0">
                <a:moveTo>
                  <a:pt x="0" y="0"/>
                </a:moveTo>
                <a:lnTo>
                  <a:pt x="3553758" y="0"/>
                </a:lnTo>
                <a:lnTo>
                  <a:pt x="3553758" y="4732607"/>
                </a:lnTo>
                <a:lnTo>
                  <a:pt x="0" y="4732607"/>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03" name="Google Shape;503;p30">
            <a:extLst>
              <a:ext uri="{C183D7F6-B498-43B3-948B-1728B52AA6E4}">
                <adec:decorative xmlns:adec="http://schemas.microsoft.com/office/drawing/2017/decorative" val="1"/>
              </a:ext>
            </a:extLst>
          </p:cNvPr>
          <p:cNvSpPr/>
          <p:nvPr/>
        </p:nvSpPr>
        <p:spPr>
          <a:xfrm>
            <a:off x="1047337" y="3016738"/>
            <a:ext cx="2318710" cy="3305671"/>
          </a:xfrm>
          <a:custGeom>
            <a:avLst/>
            <a:gdLst/>
            <a:ahLst/>
            <a:cxnLst/>
            <a:rect l="l" t="t" r="r" b="b"/>
            <a:pathLst>
              <a:path w="3478065" h="4631806" extrusionOk="0">
                <a:moveTo>
                  <a:pt x="0" y="0"/>
                </a:moveTo>
                <a:lnTo>
                  <a:pt x="3478065" y="0"/>
                </a:lnTo>
                <a:lnTo>
                  <a:pt x="3478065" y="4631806"/>
                </a:lnTo>
                <a:lnTo>
                  <a:pt x="0" y="4631806"/>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2" name="Freeform 18" descr="الاجابة الصحيحة  3">
            <a:extLst>
              <a:ext uri="{FF2B5EF4-FFF2-40B4-BE49-F238E27FC236}">
                <a16:creationId xmlns:a16="http://schemas.microsoft.com/office/drawing/2014/main" id="{1FA4ED87-3D90-4F7B-CFF0-8EB2346173A1}"/>
              </a:ext>
            </a:extLst>
          </p:cNvPr>
          <p:cNvSpPr/>
          <p:nvPr/>
        </p:nvSpPr>
        <p:spPr>
          <a:xfrm>
            <a:off x="565957" y="4979380"/>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24" name="Google Shape;524;p31">
            <a:extLst>
              <a:ext uri="{C183D7F6-B498-43B3-948B-1728B52AA6E4}">
                <adec:decorative xmlns:adec="http://schemas.microsoft.com/office/drawing/2017/decorative" val="1"/>
              </a:ext>
            </a:extLst>
          </p:cNvPr>
          <p:cNvSpPr/>
          <p:nvPr/>
        </p:nvSpPr>
        <p:spPr>
          <a:xfrm>
            <a:off x="1484532" y="3018531"/>
            <a:ext cx="1964735" cy="2616475"/>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522" name="Google Shape;522;p31">
            <a:extLst>
              <a:ext uri="{C183D7F6-B498-43B3-948B-1728B52AA6E4}">
                <adec:decorative xmlns:adec="http://schemas.microsoft.com/office/drawing/2017/decorative" val="1"/>
              </a:ext>
            </a:extLst>
          </p:cNvPr>
          <p:cNvSpPr/>
          <p:nvPr/>
        </p:nvSpPr>
        <p:spPr>
          <a:xfrm>
            <a:off x="3659047" y="2914914"/>
            <a:ext cx="1964735" cy="2616475"/>
          </a:xfrm>
          <a:custGeom>
            <a:avLst/>
            <a:gdLst/>
            <a:ahLst/>
            <a:cxnLst/>
            <a:rect l="l" t="t" r="r" b="b"/>
            <a:pathLst>
              <a:path w="2947102" h="3924713" extrusionOk="0">
                <a:moveTo>
                  <a:pt x="0" y="0"/>
                </a:moveTo>
                <a:lnTo>
                  <a:pt x="2947103" y="0"/>
                </a:lnTo>
                <a:lnTo>
                  <a:pt x="2947103" y="3924713"/>
                </a:lnTo>
                <a:lnTo>
                  <a:pt x="0" y="3924713"/>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21" name="Google Shape;521;p31">
            <a:extLst>
              <a:ext uri="{C183D7F6-B498-43B3-948B-1728B52AA6E4}">
                <adec:decorative xmlns:adec="http://schemas.microsoft.com/office/drawing/2017/decorative" val="1"/>
              </a:ext>
            </a:extLst>
          </p:cNvPr>
          <p:cNvSpPr/>
          <p:nvPr/>
        </p:nvSpPr>
        <p:spPr>
          <a:xfrm>
            <a:off x="5945626" y="2914914"/>
            <a:ext cx="1964735" cy="2616475"/>
          </a:xfrm>
          <a:custGeom>
            <a:avLst/>
            <a:gdLst/>
            <a:ahLst/>
            <a:cxnLst/>
            <a:rect l="l" t="t" r="r" b="b"/>
            <a:pathLst>
              <a:path w="2947102" h="3924713" extrusionOk="0">
                <a:moveTo>
                  <a:pt x="0" y="0"/>
                </a:moveTo>
                <a:lnTo>
                  <a:pt x="2947103" y="0"/>
                </a:lnTo>
                <a:lnTo>
                  <a:pt x="2947103" y="3924713"/>
                </a:lnTo>
                <a:lnTo>
                  <a:pt x="0" y="3924713"/>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3" name="Google Shape;491;p30">
            <a:extLst>
              <a:ext uri="{FF2B5EF4-FFF2-40B4-BE49-F238E27FC236}">
                <a16:creationId xmlns:a16="http://schemas.microsoft.com/office/drawing/2014/main" id="{6050EBBB-EDF4-64CB-A7EE-94179507444F}"/>
              </a:ext>
              <a:ext uri="{C183D7F6-B498-43B3-948B-1728B52AA6E4}">
                <adec:decorative xmlns:adec="http://schemas.microsoft.com/office/drawing/2017/decorative" val="0"/>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a:lnSpc>
                <a:spcPct val="111001"/>
              </a:lnSpc>
              <a:buClr>
                <a:srgbClr val="000000"/>
              </a:buClr>
              <a:buSzPts val="4163"/>
              <a:defRPr/>
            </a:pPr>
            <a:r>
              <a:rPr lang="ar-JO" sz="4163" b="1" dirty="0">
                <a:solidFill>
                  <a:schemeClr val="accent1"/>
                </a:solidFill>
                <a:latin typeface="Arial"/>
                <a:ea typeface="Arial"/>
                <a:cs typeface="Arial"/>
                <a:sym typeface="Arial"/>
              </a:rPr>
              <a:t>ماذا تعلمنا؟</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511" name="Google Shape;511;p31">
            <a:extLst>
              <a:ext uri="{C183D7F6-B498-43B3-948B-1728B52AA6E4}">
                <adec:decorative xmlns:adec="http://schemas.microsoft.com/office/drawing/2017/decorative" val="0"/>
              </a:ext>
            </a:extLst>
          </p:cNvPr>
          <p:cNvSpPr txBox="1"/>
          <p:nvPr/>
        </p:nvSpPr>
        <p:spPr>
          <a:xfrm>
            <a:off x="484723" y="1476155"/>
            <a:ext cx="10452740" cy="1383649"/>
          </a:xfrm>
          <a:prstGeom prst="rect">
            <a:avLst/>
          </a:prstGeom>
          <a:noFill/>
          <a:ln>
            <a:noFill/>
          </a:ln>
        </p:spPr>
        <p:txBody>
          <a:bodyPr spcFirstLastPara="1" wrap="square" lIns="0" tIns="0" rIns="0" bIns="0" anchor="t" anchorCtr="0">
            <a:spAutoFit/>
          </a:bodyPr>
          <a:lstStyle/>
          <a:p>
            <a:pPr lvl="0" algn="r" rtl="1">
              <a:lnSpc>
                <a:spcPct val="126991"/>
              </a:lnSpc>
              <a:buSzPts val="2360"/>
            </a:pPr>
            <a:r>
              <a:rPr lang="ar-JO" sz="2360" dirty="0">
                <a:solidFill>
                  <a:srgbClr val="28306D"/>
                </a:solidFill>
              </a:rPr>
              <a:t>عنان هو  شخصية معروفة على وسائل التواصل الاجتماعي، ويمتلك حسابات متعددة تتطلب تسجيل الدخول بواسطة كلة مرور
أي من الطرق التالية هي الطريقة الأكثر الآمنة لحفظ كلمات المرور؟</a:t>
            </a:r>
            <a:endParaRPr sz="2360" b="0" i="0" u="none" strike="noStrike" cap="none" dirty="0">
              <a:solidFill>
                <a:srgbClr val="28306D"/>
              </a:solidFill>
              <a:latin typeface="Arial"/>
              <a:ea typeface="Arial"/>
              <a:cs typeface="Arial"/>
              <a:sym typeface="Arial"/>
            </a:endParaRPr>
          </a:p>
        </p:txBody>
      </p:sp>
      <p:sp>
        <p:nvSpPr>
          <p:cNvPr id="512" name="Google Shape;512;p31">
            <a:extLst>
              <a:ext uri="{C183D7F6-B498-43B3-948B-1728B52AA6E4}">
                <adec:decorative xmlns:adec="http://schemas.microsoft.com/office/drawing/2017/decorative" val="1"/>
              </a:ext>
            </a:extLst>
          </p:cNvPr>
          <p:cNvSpPr/>
          <p:nvPr/>
        </p:nvSpPr>
        <p:spPr>
          <a:xfrm>
            <a:off x="8172934" y="2952881"/>
            <a:ext cx="1954197" cy="2616475"/>
          </a:xfrm>
          <a:custGeom>
            <a:avLst/>
            <a:gdLst/>
            <a:ahLst/>
            <a:cxnLst/>
            <a:rect l="l" t="t" r="r" b="b"/>
            <a:pathLst>
              <a:path w="2931296" h="3924713" extrusionOk="0">
                <a:moveTo>
                  <a:pt x="0" y="0"/>
                </a:moveTo>
                <a:lnTo>
                  <a:pt x="2931296" y="0"/>
                </a:lnTo>
                <a:lnTo>
                  <a:pt x="2931296" y="3924713"/>
                </a:lnTo>
                <a:lnTo>
                  <a:pt x="0" y="392471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13" name="Google Shape;513;p31">
            <a:extLst>
              <a:ext uri="{C183D7F6-B498-43B3-948B-1728B52AA6E4}">
                <adec:decorative xmlns:adec="http://schemas.microsoft.com/office/drawing/2017/decorative" val="0"/>
              </a:ext>
            </a:extLst>
          </p:cNvPr>
          <p:cNvSpPr txBox="1"/>
          <p:nvPr/>
        </p:nvSpPr>
        <p:spPr>
          <a:xfrm>
            <a:off x="795403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1.</a:t>
            </a:r>
            <a:endParaRPr sz="1400" b="0" i="0" u="none" strike="noStrike" cap="none" dirty="0">
              <a:solidFill>
                <a:srgbClr val="000000"/>
              </a:solidFill>
              <a:latin typeface="Arial"/>
              <a:ea typeface="Arial"/>
              <a:cs typeface="Arial"/>
              <a:sym typeface="Arial"/>
            </a:endParaRPr>
          </a:p>
        </p:txBody>
      </p:sp>
      <p:sp>
        <p:nvSpPr>
          <p:cNvPr id="514" name="Google Shape;514;p31"/>
          <p:cNvSpPr txBox="1"/>
          <p:nvPr/>
        </p:nvSpPr>
        <p:spPr>
          <a:xfrm>
            <a:off x="8317828" y="3384550"/>
            <a:ext cx="1544074" cy="2341795"/>
          </a:xfrm>
          <a:prstGeom prst="rect">
            <a:avLst/>
          </a:prstGeom>
          <a:noFill/>
          <a:ln>
            <a:noFill/>
          </a:ln>
        </p:spPr>
        <p:txBody>
          <a:bodyPr spcFirstLastPara="1" wrap="square" lIns="0" tIns="0" rIns="0" bIns="0" anchor="t" anchorCtr="0">
            <a:spAutoFit/>
          </a:bodyPr>
          <a:lstStyle/>
          <a:p>
            <a:pPr lvl="0" algn="r" rtl="1">
              <a:lnSpc>
                <a:spcPct val="136032"/>
              </a:lnSpc>
              <a:buSzPts val="1865"/>
            </a:pPr>
            <a:r>
              <a:rPr lang="ar-JO" sz="1865" dirty="0"/>
              <a:t>احفظ كلمات المرور الخاصة في ملف إلكتروني على سطح مكتب جهاز الكمبيوتر الخاص بك.</a:t>
            </a:r>
            <a:endParaRPr sz="1865" b="0" i="0" u="none" strike="noStrike" cap="none" dirty="0">
              <a:solidFill>
                <a:srgbClr val="000000"/>
              </a:solidFill>
              <a:latin typeface="Arial"/>
              <a:ea typeface="Arial"/>
              <a:cs typeface="Arial"/>
              <a:sym typeface="Arial"/>
            </a:endParaRPr>
          </a:p>
        </p:txBody>
      </p:sp>
      <p:sp>
        <p:nvSpPr>
          <p:cNvPr id="515" name="Google Shape;515;p31">
            <a:extLst>
              <a:ext uri="{C183D7F6-B498-43B3-948B-1728B52AA6E4}">
                <adec:decorative xmlns:adec="http://schemas.microsoft.com/office/drawing/2017/decorative" val="0"/>
              </a:ext>
            </a:extLst>
          </p:cNvPr>
          <p:cNvSpPr txBox="1"/>
          <p:nvPr/>
        </p:nvSpPr>
        <p:spPr>
          <a:xfrm>
            <a:off x="5836995"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2.</a:t>
            </a:r>
            <a:endParaRPr sz="1400" b="0" i="0" u="none" strike="noStrike" cap="none" dirty="0">
              <a:solidFill>
                <a:srgbClr val="000000"/>
              </a:solidFill>
              <a:latin typeface="Arial"/>
              <a:ea typeface="Arial"/>
              <a:cs typeface="Arial"/>
              <a:sym typeface="Arial"/>
            </a:endParaRPr>
          </a:p>
        </p:txBody>
      </p:sp>
      <p:sp>
        <p:nvSpPr>
          <p:cNvPr id="516" name="Google Shape;516;p31">
            <a:extLst>
              <a:ext uri="{C183D7F6-B498-43B3-948B-1728B52AA6E4}">
                <adec:decorative xmlns:adec="http://schemas.microsoft.com/office/drawing/2017/decorative" val="0"/>
              </a:ext>
            </a:extLst>
          </p:cNvPr>
          <p:cNvSpPr txBox="1"/>
          <p:nvPr/>
        </p:nvSpPr>
        <p:spPr>
          <a:xfrm>
            <a:off x="6016731" y="3403308"/>
            <a:ext cx="1509232" cy="1838580"/>
          </a:xfrm>
          <a:prstGeom prst="rect">
            <a:avLst/>
          </a:prstGeom>
          <a:noFill/>
          <a:ln>
            <a:noFill/>
          </a:ln>
        </p:spPr>
        <p:txBody>
          <a:bodyPr spcFirstLastPara="1" wrap="square" lIns="0" tIns="0" rIns="0" bIns="0" anchor="t" anchorCtr="0">
            <a:spAutoFit/>
          </a:bodyPr>
          <a:lstStyle/>
          <a:p>
            <a:pPr lvl="0" algn="r" rtl="1">
              <a:lnSpc>
                <a:spcPct val="150000"/>
              </a:lnSpc>
              <a:buSzPts val="2655"/>
            </a:pPr>
            <a:r>
              <a:rPr lang="ar-JO" sz="2655" dirty="0"/>
              <a:t>حفظ كلمات المرور على ورقة</a:t>
            </a:r>
            <a:endParaRPr sz="2655" b="0" i="0" u="none" strike="noStrike" cap="none" dirty="0">
              <a:solidFill>
                <a:srgbClr val="000000"/>
              </a:solidFill>
              <a:latin typeface="Arial"/>
              <a:ea typeface="Arial"/>
              <a:cs typeface="Arial"/>
              <a:sym typeface="Arial"/>
            </a:endParaRPr>
          </a:p>
        </p:txBody>
      </p:sp>
      <p:sp>
        <p:nvSpPr>
          <p:cNvPr id="517" name="Google Shape;517;p31"/>
          <p:cNvSpPr txBox="1"/>
          <p:nvPr/>
        </p:nvSpPr>
        <p:spPr>
          <a:xfrm>
            <a:off x="353304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18" name="Google Shape;518;p31"/>
          <p:cNvSpPr txBox="1"/>
          <p:nvPr/>
        </p:nvSpPr>
        <p:spPr>
          <a:xfrm>
            <a:off x="3980891" y="3340100"/>
            <a:ext cx="1294655" cy="1846659"/>
          </a:xfrm>
          <a:prstGeom prst="rect">
            <a:avLst/>
          </a:prstGeom>
          <a:noFill/>
          <a:ln>
            <a:noFill/>
          </a:ln>
        </p:spPr>
        <p:txBody>
          <a:bodyPr spcFirstLastPara="1" wrap="square" lIns="0" tIns="0" rIns="0" bIns="0" anchor="t" anchorCtr="0">
            <a:spAutoFit/>
          </a:bodyPr>
          <a:lstStyle/>
          <a:p>
            <a:pPr lvl="0" algn="r" rtl="1">
              <a:buSzPts val="2089"/>
            </a:pPr>
            <a:r>
              <a:rPr lang="ar-JO" sz="2400" dirty="0"/>
              <a:t>حفظ كلمات المرور في البرمجيات الآمنة </a:t>
            </a:r>
            <a:r>
              <a:rPr lang="ar-JO" sz="2400" dirty="0" err="1"/>
              <a:t>والوموثوقة</a:t>
            </a:r>
            <a:r>
              <a:rPr lang="ar-JO" sz="2400" dirty="0"/>
              <a:t>.</a:t>
            </a:r>
            <a:endParaRPr sz="2400" b="0" i="0" u="none" strike="noStrike" cap="none" dirty="0">
              <a:solidFill>
                <a:srgbClr val="000000"/>
              </a:solidFill>
              <a:latin typeface="Arial"/>
              <a:ea typeface="Arial"/>
              <a:cs typeface="Arial"/>
              <a:sym typeface="Arial"/>
            </a:endParaRPr>
          </a:p>
        </p:txBody>
      </p:sp>
      <p:sp>
        <p:nvSpPr>
          <p:cNvPr id="519" name="Google Shape;519;p31"/>
          <p:cNvSpPr txBox="1"/>
          <p:nvPr/>
        </p:nvSpPr>
        <p:spPr>
          <a:xfrm>
            <a:off x="1302399"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520" name="Google Shape;520;p31"/>
          <p:cNvSpPr txBox="1"/>
          <p:nvPr/>
        </p:nvSpPr>
        <p:spPr>
          <a:xfrm>
            <a:off x="1753425" y="3555709"/>
            <a:ext cx="1492911" cy="1666995"/>
          </a:xfrm>
          <a:prstGeom prst="rect">
            <a:avLst/>
          </a:prstGeom>
          <a:noFill/>
          <a:ln>
            <a:noFill/>
          </a:ln>
        </p:spPr>
        <p:txBody>
          <a:bodyPr spcFirstLastPara="1" wrap="square" lIns="0" tIns="0" rIns="0" bIns="0" anchor="t" anchorCtr="0">
            <a:spAutoFit/>
          </a:bodyPr>
          <a:lstStyle/>
          <a:p>
            <a:pPr lvl="0" algn="ctr" rtl="1">
              <a:lnSpc>
                <a:spcPct val="136045"/>
              </a:lnSpc>
              <a:buSzPts val="2655"/>
            </a:pPr>
            <a:r>
              <a:rPr lang="ar-JO" sz="2655" dirty="0"/>
              <a:t>حفظ كلمات المرور عن ظهر قلب</a:t>
            </a:r>
            <a:endParaRPr sz="2655" b="0" i="0" u="none" strike="noStrike" cap="none" dirty="0">
              <a:solidFill>
                <a:srgbClr val="000000"/>
              </a:solidFill>
              <a:latin typeface="Arial"/>
              <a:ea typeface="Arial"/>
              <a:cs typeface="Arial"/>
              <a:sym typeface="Arial"/>
            </a:endParaRPr>
          </a:p>
        </p:txBody>
      </p:sp>
      <p:sp>
        <p:nvSpPr>
          <p:cNvPr id="523" name="Google Shape;523;p31">
            <a:extLst>
              <a:ext uri="{C183D7F6-B498-43B3-948B-1728B52AA6E4}">
                <adec:decorative xmlns:adec="http://schemas.microsoft.com/office/drawing/2017/decorative" val="1"/>
              </a:ext>
            </a:extLst>
          </p:cNvPr>
          <p:cNvSpPr/>
          <p:nvPr/>
        </p:nvSpPr>
        <p:spPr>
          <a:xfrm>
            <a:off x="10416736" y="1797048"/>
            <a:ext cx="1205405" cy="3832213"/>
          </a:xfrm>
          <a:custGeom>
            <a:avLst/>
            <a:gdLst/>
            <a:ahLst/>
            <a:cxnLst/>
            <a:rect l="l" t="t" r="r" b="b"/>
            <a:pathLst>
              <a:path w="1808108" h="5748319" extrusionOk="0">
                <a:moveTo>
                  <a:pt x="0" y="0"/>
                </a:moveTo>
                <a:lnTo>
                  <a:pt x="1808107" y="0"/>
                </a:lnTo>
                <a:lnTo>
                  <a:pt x="1808107" y="5748319"/>
                </a:lnTo>
                <a:lnTo>
                  <a:pt x="0" y="5748319"/>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7" name="Picture 6" descr="الاجابة الصحيحة 4">
            <a:extLst>
              <a:ext uri="{FF2B5EF4-FFF2-40B4-BE49-F238E27FC236}">
                <a16:creationId xmlns:a16="http://schemas.microsoft.com/office/drawing/2014/main" id="{6086B1DE-C341-8C63-2DD3-93A48375D9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7072" y="4994120"/>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8" name="Google Shape;538;p32">
            <a:extLst>
              <a:ext uri="{C183D7F6-B498-43B3-948B-1728B52AA6E4}">
                <adec:decorative xmlns:adec="http://schemas.microsoft.com/office/drawing/2017/decorative" val="1"/>
              </a:ext>
            </a:extLst>
          </p:cNvPr>
          <p:cNvSpPr/>
          <p:nvPr/>
        </p:nvSpPr>
        <p:spPr>
          <a:xfrm rot="5400000">
            <a:off x="1429161" y="2711147"/>
            <a:ext cx="2652839" cy="3532837"/>
          </a:xfrm>
          <a:custGeom>
            <a:avLst/>
            <a:gdLst/>
            <a:ahLst/>
            <a:cxnLst/>
            <a:rect l="l" t="t" r="r" b="b"/>
            <a:pathLst>
              <a:path w="3979259" h="5299255" extrusionOk="0">
                <a:moveTo>
                  <a:pt x="0" y="0"/>
                </a:moveTo>
                <a:lnTo>
                  <a:pt x="3979259" y="0"/>
                </a:lnTo>
                <a:lnTo>
                  <a:pt x="3979259" y="5299255"/>
                </a:lnTo>
                <a:lnTo>
                  <a:pt x="0" y="5299255"/>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37" name="Google Shape;537;p32">
            <a:extLst>
              <a:ext uri="{C183D7F6-B498-43B3-948B-1728B52AA6E4}">
                <adec:decorative xmlns:adec="http://schemas.microsoft.com/office/drawing/2017/decorative" val="1"/>
              </a:ext>
            </a:extLst>
          </p:cNvPr>
          <p:cNvSpPr/>
          <p:nvPr/>
        </p:nvSpPr>
        <p:spPr>
          <a:xfrm rot="5400000">
            <a:off x="6118773" y="2657693"/>
            <a:ext cx="2652839" cy="3551887"/>
          </a:xfrm>
          <a:custGeom>
            <a:avLst/>
            <a:gdLst/>
            <a:ahLst/>
            <a:cxnLst/>
            <a:rect l="l" t="t" r="r" b="b"/>
            <a:pathLst>
              <a:path w="3979259" h="5327830" extrusionOk="0">
                <a:moveTo>
                  <a:pt x="0" y="0"/>
                </a:moveTo>
                <a:lnTo>
                  <a:pt x="3979259" y="0"/>
                </a:lnTo>
                <a:lnTo>
                  <a:pt x="3979259" y="5327831"/>
                </a:lnTo>
                <a:lnTo>
                  <a:pt x="0" y="5327831"/>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3" name="Google Shape;491;p30">
            <a:extLst>
              <a:ext uri="{FF2B5EF4-FFF2-40B4-BE49-F238E27FC236}">
                <a16:creationId xmlns:a16="http://schemas.microsoft.com/office/drawing/2014/main" id="{84733DEE-8DF5-570F-3195-07EBC9F7BA48}"/>
              </a:ext>
              <a:ext uri="{C183D7F6-B498-43B3-948B-1728B52AA6E4}">
                <adec:decorative xmlns:adec="http://schemas.microsoft.com/office/drawing/2017/decorative" val="0"/>
              </a:ext>
            </a:extLst>
          </p:cNvPr>
          <p:cNvSpPr txBox="1"/>
          <p:nvPr/>
        </p:nvSpPr>
        <p:spPr>
          <a:xfrm>
            <a:off x="3991190" y="546928"/>
            <a:ext cx="7069545" cy="711092"/>
          </a:xfrm>
          <a:prstGeom prst="rect">
            <a:avLst/>
          </a:prstGeom>
          <a:noFill/>
          <a:ln>
            <a:noFill/>
          </a:ln>
        </p:spPr>
        <p:txBody>
          <a:bodyPr spcFirstLastPara="1" wrap="square" lIns="0" tIns="0" rIns="0" bIns="0" anchor="t" anchorCtr="0">
            <a:spAutoFit/>
          </a:bodyPr>
          <a:lstStyle/>
          <a:p>
            <a:pPr lvl="0" algn="ctr">
              <a:lnSpc>
                <a:spcPct val="111001"/>
              </a:lnSpc>
              <a:buSzPts val="4163"/>
            </a:pPr>
            <a:r>
              <a:rPr lang="ar-JO" sz="4163" b="1" dirty="0">
                <a:solidFill>
                  <a:schemeClr val="accent1"/>
                </a:solidFill>
              </a:rPr>
              <a:t>ماذا تعلمنا؟</a:t>
            </a:r>
            <a:endParaRPr sz="1400" b="1" i="0" u="none" strike="noStrike" cap="none" dirty="0">
              <a:solidFill>
                <a:schemeClr val="accent1"/>
              </a:solidFill>
              <a:latin typeface="Arial"/>
              <a:ea typeface="Arial"/>
              <a:cs typeface="Arial"/>
              <a:sym typeface="Arial"/>
            </a:endParaRPr>
          </a:p>
        </p:txBody>
      </p:sp>
      <p:sp>
        <p:nvSpPr>
          <p:cNvPr id="531" name="Google Shape;531;p32"/>
          <p:cNvSpPr txBox="1"/>
          <p:nvPr/>
        </p:nvSpPr>
        <p:spPr>
          <a:xfrm>
            <a:off x="898175" y="1267139"/>
            <a:ext cx="9449764" cy="1611210"/>
          </a:xfrm>
          <a:prstGeom prst="rect">
            <a:avLst/>
          </a:prstGeom>
          <a:noFill/>
          <a:ln>
            <a:noFill/>
          </a:ln>
        </p:spPr>
        <p:txBody>
          <a:bodyPr spcFirstLastPara="1" wrap="square" lIns="0" tIns="0" rIns="0" bIns="0" anchor="t" anchorCtr="0">
            <a:spAutoFit/>
          </a:bodyPr>
          <a:lstStyle/>
          <a:p>
            <a:pPr lvl="0" algn="r" rtl="1">
              <a:lnSpc>
                <a:spcPct val="127001"/>
              </a:lnSpc>
              <a:buSzPts val="2748"/>
            </a:pPr>
            <a:r>
              <a:rPr lang="ar-JO" sz="2748" dirty="0">
                <a:solidFill>
                  <a:srgbClr val="28306D"/>
                </a:solidFill>
              </a:rPr>
              <a:t>نورا، صديقة سامر، أوصته باتباع الدخول بطريقة </a:t>
            </a:r>
            <a:r>
              <a:rPr lang="ar-JO" sz="2748" dirty="0">
                <a:solidFill>
                  <a:schemeClr val="accent2"/>
                </a:solidFill>
              </a:rPr>
              <a:t>التحقق بخطوتين أو المصادقة الثنائية</a:t>
            </a:r>
            <a:r>
              <a:rPr lang="ar-JO" sz="2748" dirty="0">
                <a:solidFill>
                  <a:srgbClr val="28306D"/>
                </a:solidFill>
              </a:rPr>
              <a:t> على جميع الأجهزة التي بحوزته. يعارض سامر هذا ويدّعي أن كلمة مرور واحدة جيدة تكفي </a:t>
            </a:r>
            <a:endParaRPr sz="2748" b="0" i="0" u="none" strike="noStrike" cap="none" dirty="0">
              <a:solidFill>
                <a:srgbClr val="28306D"/>
              </a:solidFill>
              <a:latin typeface="Arial"/>
              <a:ea typeface="Arial"/>
              <a:cs typeface="Arial"/>
              <a:sym typeface="Arial"/>
            </a:endParaRPr>
          </a:p>
        </p:txBody>
      </p:sp>
      <p:sp>
        <p:nvSpPr>
          <p:cNvPr id="533" name="Google Shape;533;p32"/>
          <p:cNvSpPr txBox="1"/>
          <p:nvPr/>
        </p:nvSpPr>
        <p:spPr>
          <a:xfrm>
            <a:off x="6459118" y="3169636"/>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1.</a:t>
            </a:r>
            <a:endParaRPr sz="1400" b="0" i="0" u="none" strike="noStrike" cap="none" dirty="0">
              <a:solidFill>
                <a:srgbClr val="000000"/>
              </a:solidFill>
              <a:latin typeface="Arial"/>
              <a:ea typeface="Arial"/>
              <a:cs typeface="Arial"/>
              <a:sym typeface="Arial"/>
            </a:endParaRPr>
          </a:p>
        </p:txBody>
      </p:sp>
      <p:sp>
        <p:nvSpPr>
          <p:cNvPr id="534" name="Google Shape;534;p32"/>
          <p:cNvSpPr txBox="1"/>
          <p:nvPr/>
        </p:nvSpPr>
        <p:spPr>
          <a:xfrm>
            <a:off x="5810361" y="3614551"/>
            <a:ext cx="3177281" cy="1756250"/>
          </a:xfrm>
          <a:prstGeom prst="rect">
            <a:avLst/>
          </a:prstGeom>
          <a:noFill/>
          <a:ln>
            <a:noFill/>
          </a:ln>
        </p:spPr>
        <p:txBody>
          <a:bodyPr spcFirstLastPara="1" wrap="square" lIns="0" tIns="0" rIns="0" bIns="0" anchor="t" anchorCtr="0">
            <a:spAutoFit/>
          </a:bodyPr>
          <a:lstStyle/>
          <a:p>
            <a:pPr lvl="0" algn="ctr" rtl="1">
              <a:lnSpc>
                <a:spcPct val="136002"/>
              </a:lnSpc>
              <a:buSzPts val="2797"/>
            </a:pPr>
            <a:r>
              <a:rPr lang="ar-JO" sz="2797" dirty="0"/>
              <a:t>نورا على حق، لأن المصادقة الثنائية هي تشكِّل حماية إضافية.</a:t>
            </a:r>
            <a:endParaRPr sz="2797" b="0" i="0" u="none" strike="noStrike" cap="none" dirty="0">
              <a:solidFill>
                <a:srgbClr val="000000"/>
              </a:solidFill>
              <a:latin typeface="Arial"/>
              <a:ea typeface="Arial"/>
              <a:cs typeface="Arial"/>
              <a:sym typeface="Arial"/>
            </a:endParaRPr>
          </a:p>
        </p:txBody>
      </p:sp>
      <p:sp>
        <p:nvSpPr>
          <p:cNvPr id="535" name="Google Shape;535;p32"/>
          <p:cNvSpPr txBox="1"/>
          <p:nvPr/>
        </p:nvSpPr>
        <p:spPr>
          <a:xfrm>
            <a:off x="1520657" y="3227103"/>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2.</a:t>
            </a:r>
            <a:endParaRPr sz="1400" b="0" i="0" u="none" strike="noStrike" cap="none" dirty="0">
              <a:solidFill>
                <a:srgbClr val="000000"/>
              </a:solidFill>
              <a:latin typeface="Arial"/>
              <a:ea typeface="Arial"/>
              <a:cs typeface="Arial"/>
              <a:sym typeface="Arial"/>
            </a:endParaRPr>
          </a:p>
        </p:txBody>
      </p:sp>
      <p:sp>
        <p:nvSpPr>
          <p:cNvPr id="536" name="Google Shape;536;p32"/>
          <p:cNvSpPr txBox="1"/>
          <p:nvPr/>
        </p:nvSpPr>
        <p:spPr>
          <a:xfrm>
            <a:off x="989162" y="3571588"/>
            <a:ext cx="3366938" cy="1292662"/>
          </a:xfrm>
          <a:prstGeom prst="rect">
            <a:avLst/>
          </a:prstGeom>
          <a:noFill/>
          <a:ln>
            <a:noFill/>
          </a:ln>
        </p:spPr>
        <p:txBody>
          <a:bodyPr spcFirstLastPara="1" wrap="square" lIns="0" tIns="0" rIns="0" bIns="0" anchor="t" anchorCtr="0">
            <a:spAutoFit/>
          </a:bodyPr>
          <a:lstStyle/>
          <a:p>
            <a:pPr lvl="0" algn="ctr" rtl="1">
              <a:lnSpc>
                <a:spcPct val="150000"/>
              </a:lnSpc>
              <a:buSzPts val="2655"/>
            </a:pPr>
            <a:r>
              <a:rPr lang="ar-JO" sz="2800" dirty="0"/>
              <a:t>استخدم كلمة مرور شائعة حتى لا ينساها.</a:t>
            </a:r>
            <a:endParaRPr sz="2800" b="0" i="0" u="none" strike="noStrike" cap="none" dirty="0">
              <a:solidFill>
                <a:srgbClr val="000000"/>
              </a:solidFill>
              <a:latin typeface="Arial"/>
              <a:ea typeface="Arial"/>
              <a:cs typeface="Arial"/>
              <a:sym typeface="Arial"/>
            </a:endParaRPr>
          </a:p>
        </p:txBody>
      </p:sp>
      <p:pic>
        <p:nvPicPr>
          <p:cNvPr id="5" name="Picture 4" descr="الاجابة الصحيحة  1">
            <a:extLst>
              <a:ext uri="{FF2B5EF4-FFF2-40B4-BE49-F238E27FC236}">
                <a16:creationId xmlns:a16="http://schemas.microsoft.com/office/drawing/2014/main" id="{6E4FE3F1-F951-3CBD-C6B2-BD78F49BEF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11092" y="4943121"/>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54" name="Google Shape;554;p33">
            <a:extLst>
              <a:ext uri="{C183D7F6-B498-43B3-948B-1728B52AA6E4}">
                <adec:decorative xmlns:adec="http://schemas.microsoft.com/office/drawing/2017/decorative" val="1"/>
              </a:ext>
            </a:extLst>
          </p:cNvPr>
          <p:cNvSpPr/>
          <p:nvPr/>
        </p:nvSpPr>
        <p:spPr>
          <a:xfrm>
            <a:off x="918340" y="2579919"/>
            <a:ext cx="2652839" cy="3532837"/>
          </a:xfrm>
          <a:custGeom>
            <a:avLst/>
            <a:gdLst/>
            <a:ahLst/>
            <a:cxnLst/>
            <a:rect l="l" t="t" r="r" b="b"/>
            <a:pathLst>
              <a:path w="3979259" h="5299255" extrusionOk="0">
                <a:moveTo>
                  <a:pt x="0" y="0"/>
                </a:moveTo>
                <a:lnTo>
                  <a:pt x="3979259" y="0"/>
                </a:lnTo>
                <a:lnTo>
                  <a:pt x="3979259" y="5299255"/>
                </a:lnTo>
                <a:lnTo>
                  <a:pt x="0" y="5299255"/>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553" name="Google Shape;553;p33">
            <a:extLst>
              <a:ext uri="{C183D7F6-B498-43B3-948B-1728B52AA6E4}">
                <adec:decorative xmlns:adec="http://schemas.microsoft.com/office/drawing/2017/decorative" val="1"/>
              </a:ext>
            </a:extLst>
          </p:cNvPr>
          <p:cNvSpPr/>
          <p:nvPr/>
        </p:nvSpPr>
        <p:spPr>
          <a:xfrm>
            <a:off x="3791744" y="2538396"/>
            <a:ext cx="2652839" cy="3702793"/>
          </a:xfrm>
          <a:custGeom>
            <a:avLst/>
            <a:gdLst/>
            <a:ahLst/>
            <a:cxnLst/>
            <a:rect l="l" t="t" r="r" b="b"/>
            <a:pathLst>
              <a:path w="3979259" h="5299255" extrusionOk="0">
                <a:moveTo>
                  <a:pt x="0" y="0"/>
                </a:moveTo>
                <a:lnTo>
                  <a:pt x="3979259" y="0"/>
                </a:lnTo>
                <a:lnTo>
                  <a:pt x="3979259" y="5299255"/>
                </a:lnTo>
                <a:lnTo>
                  <a:pt x="0" y="5299255"/>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52" name="Google Shape;552;p33">
            <a:extLst>
              <a:ext uri="{C183D7F6-B498-43B3-948B-1728B52AA6E4}">
                <adec:decorative xmlns:adec="http://schemas.microsoft.com/office/drawing/2017/decorative" val="1"/>
              </a:ext>
            </a:extLst>
          </p:cNvPr>
          <p:cNvSpPr/>
          <p:nvPr/>
        </p:nvSpPr>
        <p:spPr>
          <a:xfrm>
            <a:off x="7073837" y="2579919"/>
            <a:ext cx="2652839" cy="3702793"/>
          </a:xfrm>
          <a:custGeom>
            <a:avLst/>
            <a:gdLst/>
            <a:ahLst/>
            <a:cxnLst/>
            <a:rect l="l" t="t" r="r" b="b"/>
            <a:pathLst>
              <a:path w="3979259" h="5327830" extrusionOk="0">
                <a:moveTo>
                  <a:pt x="0" y="0"/>
                </a:moveTo>
                <a:lnTo>
                  <a:pt x="3979259" y="0"/>
                </a:lnTo>
                <a:lnTo>
                  <a:pt x="3979259" y="5327830"/>
                </a:lnTo>
                <a:lnTo>
                  <a:pt x="0" y="5327830"/>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3" name="Google Shape;491;p30">
            <a:extLst>
              <a:ext uri="{FF2B5EF4-FFF2-40B4-BE49-F238E27FC236}">
                <a16:creationId xmlns:a16="http://schemas.microsoft.com/office/drawing/2014/main" id="{AAD51A6D-1345-3558-47A5-DEC9D94A197D}"/>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a:lnSpc>
                <a:spcPct val="111001"/>
              </a:lnSpc>
              <a:buClr>
                <a:srgbClr val="000000"/>
              </a:buClr>
              <a:buSzPts val="4163"/>
              <a:defRPr/>
            </a:pPr>
            <a:r>
              <a:rPr lang="ar-JO" sz="4163" b="1" dirty="0">
                <a:solidFill>
                  <a:schemeClr val="accent1"/>
                </a:solidFill>
                <a:latin typeface="Arial"/>
                <a:ea typeface="Arial"/>
                <a:cs typeface="Arial"/>
                <a:sym typeface="Arial"/>
              </a:rPr>
              <a:t>ماذا تعلمنا؟</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547" name="Google Shape;547;p33"/>
          <p:cNvSpPr txBox="1"/>
          <p:nvPr/>
        </p:nvSpPr>
        <p:spPr>
          <a:xfrm>
            <a:off x="806186" y="1391899"/>
            <a:ext cx="9449764" cy="1074140"/>
          </a:xfrm>
          <a:prstGeom prst="rect">
            <a:avLst/>
          </a:prstGeom>
          <a:noFill/>
          <a:ln>
            <a:noFill/>
          </a:ln>
        </p:spPr>
        <p:txBody>
          <a:bodyPr spcFirstLastPara="1" wrap="square" lIns="0" tIns="0" rIns="0" bIns="0" anchor="t" anchorCtr="0">
            <a:spAutoFit/>
          </a:bodyPr>
          <a:lstStyle/>
          <a:p>
            <a:pPr lvl="0" algn="r" rtl="1">
              <a:lnSpc>
                <a:spcPct val="127001"/>
              </a:lnSpc>
              <a:buSzPts val="2748"/>
            </a:pPr>
            <a:r>
              <a:rPr lang="ar-JO" sz="2748" dirty="0">
                <a:solidFill>
                  <a:srgbClr val="28306D"/>
                </a:solidFill>
              </a:rPr>
              <a:t>لقد قمت بتحميل تطبيق لهاتفك وطلب منك الموافقة على الموافقة على الوصول إلى الميكروفون، دليل الهاتف، والموقع</a:t>
            </a:r>
            <a:endParaRPr sz="1400" b="0" i="0" u="none" strike="noStrike" cap="none" dirty="0">
              <a:solidFill>
                <a:srgbClr val="000000"/>
              </a:solidFill>
              <a:latin typeface="Arial"/>
              <a:ea typeface="Arial"/>
              <a:cs typeface="Arial"/>
              <a:sym typeface="Arial"/>
            </a:endParaRPr>
          </a:p>
        </p:txBody>
      </p:sp>
      <p:sp>
        <p:nvSpPr>
          <p:cNvPr id="548" name="Google Shape;548;p33"/>
          <p:cNvSpPr txBox="1"/>
          <p:nvPr/>
        </p:nvSpPr>
        <p:spPr>
          <a:xfrm>
            <a:off x="7012965" y="255675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1.</a:t>
            </a:r>
            <a:endParaRPr sz="1400" b="0" i="0" u="none" strike="noStrike" cap="none" dirty="0">
              <a:solidFill>
                <a:srgbClr val="000000"/>
              </a:solidFill>
              <a:latin typeface="Arial"/>
              <a:ea typeface="Arial"/>
              <a:cs typeface="Arial"/>
              <a:sym typeface="Arial"/>
            </a:endParaRPr>
          </a:p>
        </p:txBody>
      </p:sp>
      <p:sp>
        <p:nvSpPr>
          <p:cNvPr id="549" name="Google Shape;549;p33"/>
          <p:cNvSpPr txBox="1"/>
          <p:nvPr/>
        </p:nvSpPr>
        <p:spPr>
          <a:xfrm>
            <a:off x="7159787" y="3121450"/>
            <a:ext cx="2303948" cy="1204304"/>
          </a:xfrm>
          <a:prstGeom prst="rect">
            <a:avLst/>
          </a:prstGeom>
          <a:noFill/>
          <a:ln>
            <a:noFill/>
          </a:ln>
        </p:spPr>
        <p:txBody>
          <a:bodyPr spcFirstLastPara="1" wrap="square" lIns="0" tIns="0" rIns="0" bIns="0" anchor="t" anchorCtr="0">
            <a:spAutoFit/>
          </a:bodyPr>
          <a:lstStyle/>
          <a:p>
            <a:pPr lvl="0" algn="ctr" rtl="1">
              <a:lnSpc>
                <a:spcPct val="136045"/>
              </a:lnSpc>
              <a:buSzPts val="2655"/>
            </a:pPr>
            <a:r>
              <a:rPr lang="ar-JO" sz="2877" dirty="0"/>
              <a:t>إعطاء الإذن فقط لكشف الموقع </a:t>
            </a:r>
            <a:endParaRPr sz="3200" b="0" i="0" u="none" strike="noStrike" cap="none" dirty="0">
              <a:solidFill>
                <a:srgbClr val="000000"/>
              </a:solidFill>
              <a:latin typeface="Arial"/>
              <a:ea typeface="Arial"/>
              <a:cs typeface="Arial"/>
              <a:sym typeface="Arial"/>
            </a:endParaRPr>
          </a:p>
        </p:txBody>
      </p:sp>
      <p:sp>
        <p:nvSpPr>
          <p:cNvPr id="550" name="Google Shape;550;p33"/>
          <p:cNvSpPr txBox="1"/>
          <p:nvPr/>
        </p:nvSpPr>
        <p:spPr>
          <a:xfrm>
            <a:off x="3991190" y="253770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51" name="Google Shape;551;p33"/>
          <p:cNvSpPr txBox="1"/>
          <p:nvPr/>
        </p:nvSpPr>
        <p:spPr>
          <a:xfrm>
            <a:off x="4051016" y="3068415"/>
            <a:ext cx="2184297" cy="2656496"/>
          </a:xfrm>
          <a:prstGeom prst="rect">
            <a:avLst/>
          </a:prstGeom>
          <a:noFill/>
          <a:ln>
            <a:noFill/>
          </a:ln>
        </p:spPr>
        <p:txBody>
          <a:bodyPr spcFirstLastPara="1" wrap="square" lIns="0" tIns="0" rIns="0" bIns="0" anchor="t" anchorCtr="0">
            <a:spAutoFit/>
          </a:bodyPr>
          <a:lstStyle/>
          <a:p>
            <a:pPr lvl="0" algn="ctr" rtl="1">
              <a:buSzPts val="2180"/>
            </a:pPr>
            <a:r>
              <a:rPr lang="ar-JO" sz="2877" dirty="0"/>
              <a:t>التحقق من الطلب، وإعطاء الإذن للوصول الى المعلومات التي يحتاجها التطبيق فقط</a:t>
            </a:r>
            <a:endParaRPr sz="2180" b="0" i="0" u="none" strike="noStrike" cap="none" dirty="0">
              <a:solidFill>
                <a:srgbClr val="000000"/>
              </a:solidFill>
              <a:latin typeface="Arial"/>
              <a:ea typeface="Arial"/>
              <a:cs typeface="Arial"/>
              <a:sym typeface="Arial"/>
            </a:endParaRPr>
          </a:p>
        </p:txBody>
      </p:sp>
      <p:sp>
        <p:nvSpPr>
          <p:cNvPr id="555" name="Google Shape;555;p33"/>
          <p:cNvSpPr txBox="1"/>
          <p:nvPr/>
        </p:nvSpPr>
        <p:spPr>
          <a:xfrm>
            <a:off x="980631" y="2644709"/>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3.</a:t>
            </a:r>
            <a:endParaRPr sz="1400" b="0" i="0" u="none" strike="noStrike" cap="none" dirty="0">
              <a:solidFill>
                <a:srgbClr val="000000"/>
              </a:solidFill>
              <a:latin typeface="Arial"/>
              <a:ea typeface="Arial"/>
              <a:cs typeface="Arial"/>
              <a:sym typeface="Arial"/>
            </a:endParaRPr>
          </a:p>
        </p:txBody>
      </p:sp>
      <p:sp>
        <p:nvSpPr>
          <p:cNvPr id="556" name="Google Shape;556;p33"/>
          <p:cNvSpPr txBox="1"/>
          <p:nvPr/>
        </p:nvSpPr>
        <p:spPr>
          <a:xfrm>
            <a:off x="1056092" y="2980465"/>
            <a:ext cx="2153028" cy="2818657"/>
          </a:xfrm>
          <a:prstGeom prst="rect">
            <a:avLst/>
          </a:prstGeom>
          <a:noFill/>
          <a:ln>
            <a:noFill/>
          </a:ln>
        </p:spPr>
        <p:txBody>
          <a:bodyPr spcFirstLastPara="1" wrap="square" lIns="0" tIns="0" rIns="0" bIns="0" anchor="t" anchorCtr="0">
            <a:spAutoFit/>
          </a:bodyPr>
          <a:lstStyle/>
          <a:p>
            <a:pPr lvl="0" algn="ctr" rtl="1">
              <a:lnSpc>
                <a:spcPct val="159019"/>
              </a:lnSpc>
              <a:buSzPts val="2877"/>
            </a:pPr>
            <a:r>
              <a:rPr lang="ar-JO" sz="2877" dirty="0"/>
              <a:t>وافق على جميع الطلبات لأنها مطلوبة على ما يبدو.</a:t>
            </a:r>
            <a:endParaRPr sz="2877" b="0" i="0" u="none" strike="noStrike" cap="none" dirty="0">
              <a:solidFill>
                <a:srgbClr val="000000"/>
              </a:solidFill>
              <a:latin typeface="Arial"/>
              <a:ea typeface="Arial"/>
              <a:cs typeface="Arial"/>
              <a:sym typeface="Arial"/>
            </a:endParaRPr>
          </a:p>
        </p:txBody>
      </p:sp>
      <p:pic>
        <p:nvPicPr>
          <p:cNvPr id="5" name="Picture 4" descr="الاجابة الصحيحة  2">
            <a:extLst>
              <a:ext uri="{FF2B5EF4-FFF2-40B4-BE49-F238E27FC236}">
                <a16:creationId xmlns:a16="http://schemas.microsoft.com/office/drawing/2014/main" id="{02637CEB-271D-A8CF-5BA8-401D1D68E1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50614" y="5180939"/>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75" name="Google Shape;575;p34">
            <a:extLst>
              <a:ext uri="{C183D7F6-B498-43B3-948B-1728B52AA6E4}">
                <adec:decorative xmlns:adec="http://schemas.microsoft.com/office/drawing/2017/decorative" val="1"/>
              </a:ext>
            </a:extLst>
          </p:cNvPr>
          <p:cNvSpPr/>
          <p:nvPr/>
        </p:nvSpPr>
        <p:spPr>
          <a:xfrm>
            <a:off x="846676" y="3065176"/>
            <a:ext cx="2652839" cy="2755818"/>
          </a:xfrm>
          <a:custGeom>
            <a:avLst/>
            <a:gdLst/>
            <a:ahLst/>
            <a:cxnLst/>
            <a:rect l="l" t="t" r="r" b="b"/>
            <a:pathLst>
              <a:path w="3979259" h="4133727" extrusionOk="0">
                <a:moveTo>
                  <a:pt x="0" y="0"/>
                </a:moveTo>
                <a:lnTo>
                  <a:pt x="3979259" y="0"/>
                </a:lnTo>
                <a:lnTo>
                  <a:pt x="3979259" y="4133727"/>
                </a:lnTo>
                <a:lnTo>
                  <a:pt x="0" y="4133727"/>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74" name="Google Shape;574;p34">
            <a:extLst>
              <a:ext uri="{C183D7F6-B498-43B3-948B-1728B52AA6E4}">
                <adec:decorative xmlns:adec="http://schemas.microsoft.com/office/drawing/2017/decorative" val="1"/>
              </a:ext>
            </a:extLst>
          </p:cNvPr>
          <p:cNvSpPr/>
          <p:nvPr/>
        </p:nvSpPr>
        <p:spPr>
          <a:xfrm>
            <a:off x="3989134" y="3040124"/>
            <a:ext cx="2652839" cy="2774868"/>
          </a:xfrm>
          <a:custGeom>
            <a:avLst/>
            <a:gdLst/>
            <a:ahLst/>
            <a:cxnLst/>
            <a:rect l="l" t="t" r="r" b="b"/>
            <a:pathLst>
              <a:path w="3979259" h="4162302" extrusionOk="0">
                <a:moveTo>
                  <a:pt x="0" y="0"/>
                </a:moveTo>
                <a:lnTo>
                  <a:pt x="3979260" y="0"/>
                </a:lnTo>
                <a:lnTo>
                  <a:pt x="3979260" y="4162302"/>
                </a:lnTo>
                <a:lnTo>
                  <a:pt x="0" y="416230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sp>
        <p:nvSpPr>
          <p:cNvPr id="573" name="Google Shape;573;p34">
            <a:extLst>
              <a:ext uri="{C183D7F6-B498-43B3-948B-1728B52AA6E4}">
                <adec:decorative xmlns:adec="http://schemas.microsoft.com/office/drawing/2017/decorative" val="1"/>
              </a:ext>
            </a:extLst>
          </p:cNvPr>
          <p:cNvSpPr/>
          <p:nvPr/>
        </p:nvSpPr>
        <p:spPr>
          <a:xfrm>
            <a:off x="6872177" y="2829097"/>
            <a:ext cx="2652839" cy="2774868"/>
          </a:xfrm>
          <a:custGeom>
            <a:avLst/>
            <a:gdLst/>
            <a:ahLst/>
            <a:cxnLst/>
            <a:rect l="l" t="t" r="r" b="b"/>
            <a:pathLst>
              <a:path w="3979259" h="4162302" extrusionOk="0">
                <a:moveTo>
                  <a:pt x="0" y="0"/>
                </a:moveTo>
                <a:lnTo>
                  <a:pt x="3979259" y="0"/>
                </a:lnTo>
                <a:lnTo>
                  <a:pt x="3979259" y="4162302"/>
                </a:lnTo>
                <a:lnTo>
                  <a:pt x="0" y="416230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3" name="Google Shape;491;p30">
            <a:extLst>
              <a:ext uri="{FF2B5EF4-FFF2-40B4-BE49-F238E27FC236}">
                <a16:creationId xmlns:a16="http://schemas.microsoft.com/office/drawing/2014/main" id="{4C284185-2F11-01D7-50EF-BBA3D3541C56}"/>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a:lnSpc>
                <a:spcPct val="111001"/>
              </a:lnSpc>
              <a:buClr>
                <a:srgbClr val="000000"/>
              </a:buClr>
              <a:buSzPts val="4163"/>
              <a:defRPr/>
            </a:pPr>
            <a:r>
              <a:rPr lang="ar-JO" sz="4163" b="1" dirty="0">
                <a:solidFill>
                  <a:schemeClr val="accent1"/>
                </a:solidFill>
                <a:latin typeface="Arial"/>
                <a:ea typeface="Arial"/>
                <a:cs typeface="Arial"/>
                <a:sym typeface="Arial"/>
              </a:rPr>
              <a:t>ماذا تعلمنا؟</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565" name="Google Shape;565;p34"/>
          <p:cNvSpPr txBox="1"/>
          <p:nvPr/>
        </p:nvSpPr>
        <p:spPr>
          <a:xfrm>
            <a:off x="835895" y="1282702"/>
            <a:ext cx="9669739" cy="938077"/>
          </a:xfrm>
          <a:prstGeom prst="rect">
            <a:avLst/>
          </a:prstGeom>
          <a:noFill/>
          <a:ln>
            <a:noFill/>
          </a:ln>
        </p:spPr>
        <p:txBody>
          <a:bodyPr spcFirstLastPara="1" wrap="square" lIns="0" tIns="0" rIns="0" bIns="0" anchor="t" anchorCtr="0">
            <a:spAutoFit/>
          </a:bodyPr>
          <a:lstStyle/>
          <a:p>
            <a:pPr lvl="0" algn="just" rtl="1">
              <a:lnSpc>
                <a:spcPct val="127047"/>
              </a:lnSpc>
              <a:buSzPts val="1819"/>
            </a:pPr>
            <a:r>
              <a:rPr lang="ar-JO" sz="2400" dirty="0">
                <a:solidFill>
                  <a:srgbClr val="28306D"/>
                </a:solidFill>
              </a:rPr>
              <a:t>كان روني يتحدث مع أصدقائه عن تذاكر للمهرجان، وبعد ذلك مباشرة تلقى رسالة نصية تخبره بأنه فاز بتذكرة مجانية للدخول الى الحفلة،  فضغط عليها ودخل الى الموقع .</a:t>
            </a:r>
            <a:endParaRPr sz="1800" b="0" i="0" u="none" strike="noStrike" cap="none" dirty="0">
              <a:solidFill>
                <a:srgbClr val="000000"/>
              </a:solidFill>
              <a:latin typeface="Arial"/>
              <a:ea typeface="Arial"/>
              <a:cs typeface="Arial"/>
              <a:sym typeface="Arial"/>
            </a:endParaRPr>
          </a:p>
        </p:txBody>
      </p:sp>
      <p:sp>
        <p:nvSpPr>
          <p:cNvPr id="566" name="Google Shape;566;p34"/>
          <p:cNvSpPr txBox="1"/>
          <p:nvPr/>
        </p:nvSpPr>
        <p:spPr>
          <a:xfrm>
            <a:off x="846676" y="2288458"/>
            <a:ext cx="9669739" cy="469039"/>
          </a:xfrm>
          <a:prstGeom prst="rect">
            <a:avLst/>
          </a:prstGeom>
          <a:noFill/>
          <a:ln>
            <a:noFill/>
          </a:ln>
        </p:spPr>
        <p:txBody>
          <a:bodyPr spcFirstLastPara="1" wrap="square" lIns="0" tIns="0" rIns="0" bIns="0" anchor="t" anchorCtr="0">
            <a:spAutoFit/>
          </a:bodyPr>
          <a:lstStyle/>
          <a:p>
            <a:pPr lvl="0" algn="just" rtl="1">
              <a:lnSpc>
                <a:spcPct val="127047"/>
              </a:lnSpc>
              <a:buSzPts val="1819"/>
            </a:pPr>
            <a:r>
              <a:rPr lang="ar-JO" sz="2400" dirty="0">
                <a:solidFill>
                  <a:srgbClr val="28306D"/>
                </a:solidFill>
              </a:rPr>
              <a:t>اتضح أن روني تعرض للاحتيال عبر الإنترنت من خلال التصيد الاحتيالي من النوع التالي:</a:t>
            </a:r>
            <a:endParaRPr sz="1800" b="0" i="0" u="none" strike="noStrike" cap="none" dirty="0">
              <a:solidFill>
                <a:srgbClr val="000000"/>
              </a:solidFill>
              <a:latin typeface="Arial"/>
              <a:ea typeface="Arial"/>
              <a:cs typeface="Arial"/>
              <a:sym typeface="Arial"/>
            </a:endParaRPr>
          </a:p>
        </p:txBody>
      </p:sp>
      <p:sp>
        <p:nvSpPr>
          <p:cNvPr id="567" name="Google Shape;567;p34"/>
          <p:cNvSpPr txBox="1"/>
          <p:nvPr/>
        </p:nvSpPr>
        <p:spPr>
          <a:xfrm>
            <a:off x="6985342" y="3152488"/>
            <a:ext cx="2303948" cy="555665"/>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ar-JO" sz="2655" b="0" i="0" u="none" strike="noStrike" cap="none" dirty="0">
                <a:solidFill>
                  <a:srgbClr val="000000"/>
                </a:solidFill>
                <a:latin typeface="Arial"/>
                <a:ea typeface="Arial"/>
                <a:cs typeface="Arial"/>
                <a:sym typeface="Arial"/>
              </a:rPr>
              <a:t>1.</a:t>
            </a:r>
            <a:endParaRPr sz="1400" b="0" i="0" u="none" strike="noStrike" cap="none" dirty="0">
              <a:solidFill>
                <a:srgbClr val="000000"/>
              </a:solidFill>
              <a:latin typeface="Arial"/>
              <a:ea typeface="Arial"/>
              <a:cs typeface="Arial"/>
              <a:sym typeface="Arial"/>
            </a:endParaRPr>
          </a:p>
        </p:txBody>
      </p:sp>
      <p:sp>
        <p:nvSpPr>
          <p:cNvPr id="8" name="Google Shape;388;p23">
            <a:extLst>
              <a:ext uri="{FF2B5EF4-FFF2-40B4-BE49-F238E27FC236}">
                <a16:creationId xmlns:a16="http://schemas.microsoft.com/office/drawing/2014/main" id="{DD86B502-779E-CE0F-22A8-E5878D9CA95A}"/>
              </a:ext>
            </a:extLst>
          </p:cNvPr>
          <p:cNvSpPr txBox="1"/>
          <p:nvPr/>
        </p:nvSpPr>
        <p:spPr>
          <a:xfrm>
            <a:off x="7183603" y="3643579"/>
            <a:ext cx="1907425" cy="2462213"/>
          </a:xfrm>
          <a:prstGeom prst="rect">
            <a:avLst/>
          </a:prstGeom>
          <a:noFill/>
          <a:ln>
            <a:noFill/>
          </a:ln>
        </p:spPr>
        <p:txBody>
          <a:bodyPr spcFirstLastPara="1" wrap="square" lIns="0" tIns="0" rIns="0" bIns="0" anchor="t" anchorCtr="0">
            <a:spAutoFit/>
          </a:bodyPr>
          <a:lstStyle/>
          <a:p>
            <a:pPr lvl="0" algn="ctr" rtl="1">
              <a:buSzPts val="2400"/>
            </a:pPr>
            <a:r>
              <a:rPr lang="ar-JO" sz="3200" dirty="0"/>
              <a:t>ا</a:t>
            </a:r>
            <a:r>
              <a:rPr lang="he-IL" sz="3200" dirty="0"/>
              <a:t>لتصيد</a:t>
            </a:r>
            <a:r>
              <a:rPr lang="ar-JO" sz="3200" dirty="0"/>
              <a:t> الصوتي  صوت "مزيف" </a:t>
            </a:r>
            <a:r>
              <a:rPr lang="he-IL" sz="3200" dirty="0"/>
              <a:t> (Vishing)</a:t>
            </a:r>
            <a:endParaRPr sz="1800" b="0" i="0" u="none" strike="noStrike" cap="none" dirty="0">
              <a:solidFill>
                <a:srgbClr val="000000"/>
              </a:solidFill>
              <a:latin typeface="Arial"/>
              <a:ea typeface="Arial"/>
              <a:cs typeface="Arial"/>
              <a:sym typeface="Arial"/>
            </a:endParaRPr>
          </a:p>
        </p:txBody>
      </p:sp>
      <p:sp>
        <p:nvSpPr>
          <p:cNvPr id="569" name="Google Shape;569;p34"/>
          <p:cNvSpPr txBox="1"/>
          <p:nvPr/>
        </p:nvSpPr>
        <p:spPr>
          <a:xfrm>
            <a:off x="3991190" y="315248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2.</a:t>
            </a:r>
            <a:endParaRPr sz="1400" b="0" i="0" u="none" strike="noStrike" cap="none" dirty="0">
              <a:solidFill>
                <a:srgbClr val="000000"/>
              </a:solidFill>
              <a:latin typeface="Arial"/>
              <a:ea typeface="Arial"/>
              <a:cs typeface="Arial"/>
              <a:sym typeface="Arial"/>
            </a:endParaRPr>
          </a:p>
        </p:txBody>
      </p:sp>
      <p:sp>
        <p:nvSpPr>
          <p:cNvPr id="7" name="Google Shape;390;p23">
            <a:extLst>
              <a:ext uri="{FF2B5EF4-FFF2-40B4-BE49-F238E27FC236}">
                <a16:creationId xmlns:a16="http://schemas.microsoft.com/office/drawing/2014/main" id="{03C91086-639F-0306-CC9B-FE42585E890F}"/>
              </a:ext>
            </a:extLst>
          </p:cNvPr>
          <p:cNvSpPr txBox="1"/>
          <p:nvPr/>
        </p:nvSpPr>
        <p:spPr>
          <a:xfrm>
            <a:off x="4216222" y="3830731"/>
            <a:ext cx="2000140" cy="1354217"/>
          </a:xfrm>
          <a:prstGeom prst="rect">
            <a:avLst/>
          </a:prstGeom>
          <a:noFill/>
          <a:ln>
            <a:noFill/>
          </a:ln>
        </p:spPr>
        <p:txBody>
          <a:bodyPr spcFirstLastPara="1" wrap="square" lIns="0" tIns="0" rIns="0" bIns="0" anchor="t" anchorCtr="0">
            <a:spAutoFit/>
          </a:bodyPr>
          <a:lstStyle/>
          <a:p>
            <a:pPr lvl="0" algn="ctr" rtl="1">
              <a:buSzPts val="2400"/>
            </a:pPr>
            <a:r>
              <a:rPr lang="ar-JO" sz="4400" dirty="0"/>
              <a:t>الهجوم</a:t>
            </a:r>
            <a:r>
              <a:rPr lang="ar-JO" sz="4400" b="1" dirty="0">
                <a:solidFill>
                  <a:srgbClr val="FF3131"/>
                </a:solidFill>
              </a:rPr>
              <a:t> </a:t>
            </a:r>
          </a:p>
          <a:p>
            <a:pPr lvl="0" algn="ctr" rtl="1">
              <a:buSzPts val="2400"/>
            </a:pPr>
            <a:r>
              <a:rPr lang="ar-JO" sz="4400" dirty="0"/>
              <a:t>المستهدف</a:t>
            </a:r>
            <a:endParaRPr sz="4400" dirty="0"/>
          </a:p>
        </p:txBody>
      </p:sp>
      <p:sp>
        <p:nvSpPr>
          <p:cNvPr id="571" name="Google Shape;571;p34"/>
          <p:cNvSpPr txBox="1"/>
          <p:nvPr/>
        </p:nvSpPr>
        <p:spPr>
          <a:xfrm>
            <a:off x="846676" y="3152488"/>
            <a:ext cx="2303948" cy="555665"/>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ar-JO" sz="2655" b="0" i="0" u="none" strike="noStrike" cap="none" dirty="0">
                <a:solidFill>
                  <a:srgbClr val="000000"/>
                </a:solidFill>
                <a:latin typeface="Arial"/>
                <a:ea typeface="Arial"/>
                <a:cs typeface="Arial"/>
                <a:sym typeface="Arial"/>
              </a:rPr>
              <a:t>3.</a:t>
            </a:r>
            <a:endParaRPr sz="1400" b="0" i="0" u="none" strike="noStrike" cap="none" dirty="0">
              <a:solidFill>
                <a:srgbClr val="000000"/>
              </a:solidFill>
              <a:latin typeface="Arial"/>
              <a:ea typeface="Arial"/>
              <a:cs typeface="Arial"/>
              <a:sym typeface="Arial"/>
            </a:endParaRPr>
          </a:p>
        </p:txBody>
      </p:sp>
      <p:sp>
        <p:nvSpPr>
          <p:cNvPr id="572" name="Google Shape;572;p34"/>
          <p:cNvSpPr txBox="1"/>
          <p:nvPr/>
        </p:nvSpPr>
        <p:spPr>
          <a:xfrm>
            <a:off x="1066893" y="3517648"/>
            <a:ext cx="2153028" cy="2714076"/>
          </a:xfrm>
          <a:prstGeom prst="rect">
            <a:avLst/>
          </a:prstGeom>
          <a:noFill/>
          <a:ln>
            <a:noFill/>
          </a:ln>
        </p:spPr>
        <p:txBody>
          <a:bodyPr spcFirstLastPara="1" wrap="square" lIns="0" tIns="0" rIns="0" bIns="0" anchor="t" anchorCtr="0">
            <a:spAutoFit/>
          </a:bodyPr>
          <a:lstStyle/>
          <a:p>
            <a:pPr marL="0" marR="0" lvl="0" indent="0" algn="ctr" rtl="1">
              <a:lnSpc>
                <a:spcPct val="159019"/>
              </a:lnSpc>
              <a:spcBef>
                <a:spcPts val="0"/>
              </a:spcBef>
              <a:spcAft>
                <a:spcPts val="0"/>
              </a:spcAft>
              <a:buClr>
                <a:srgbClr val="000000"/>
              </a:buClr>
              <a:buSzPts val="2877"/>
              <a:buFont typeface="Arial"/>
              <a:buNone/>
            </a:pPr>
            <a:r>
              <a:rPr lang="ar-JO" sz="2877" b="0" i="0" u="none" strike="noStrike" cap="none" dirty="0">
                <a:solidFill>
                  <a:srgbClr val="000000"/>
                </a:solidFill>
                <a:latin typeface="Arial"/>
                <a:ea typeface="Arial"/>
                <a:cs typeface="Arial"/>
                <a:sym typeface="Arial"/>
              </a:rPr>
              <a:t>التزييف العميق </a:t>
            </a:r>
            <a:r>
              <a:rPr lang="en-US" sz="2877" b="0" i="0" u="none" strike="noStrike" cap="none" dirty="0">
                <a:solidFill>
                  <a:srgbClr val="000000"/>
                </a:solidFill>
                <a:latin typeface="Arial"/>
                <a:ea typeface="Arial"/>
                <a:cs typeface="Arial"/>
                <a:sym typeface="Arial"/>
              </a:rPr>
              <a:t>Deepfake Phishing</a:t>
            </a:r>
            <a:endParaRPr sz="2877" b="0" i="0" u="none" strike="noStrike" cap="none" dirty="0">
              <a:solidFill>
                <a:srgbClr val="000000"/>
              </a:solidFill>
              <a:latin typeface="Arial"/>
              <a:ea typeface="Arial"/>
              <a:cs typeface="Arial"/>
              <a:sym typeface="Arial"/>
            </a:endParaRPr>
          </a:p>
          <a:p>
            <a:pPr marL="0" marR="0" lvl="0" indent="0" algn="r" rtl="1">
              <a:lnSpc>
                <a:spcPct val="136044"/>
              </a:lnSpc>
              <a:spcBef>
                <a:spcPts val="0"/>
              </a:spcBef>
              <a:spcAft>
                <a:spcPts val="0"/>
              </a:spcAft>
              <a:buClr>
                <a:srgbClr val="000000"/>
              </a:buClr>
              <a:buSzPts val="2877"/>
              <a:buFont typeface="Arial"/>
              <a:buNone/>
            </a:pPr>
            <a:endParaRPr sz="2877" b="0" i="0" u="none" strike="noStrike" cap="none" dirty="0">
              <a:solidFill>
                <a:srgbClr val="000000"/>
              </a:solidFill>
              <a:latin typeface="Arial"/>
              <a:ea typeface="Arial"/>
              <a:cs typeface="Arial"/>
              <a:sym typeface="Arial"/>
            </a:endParaRPr>
          </a:p>
        </p:txBody>
      </p:sp>
      <p:pic>
        <p:nvPicPr>
          <p:cNvPr id="5" name="Picture 4" descr="الاجابة الصحيحة  2">
            <a:extLst>
              <a:ext uri="{FF2B5EF4-FFF2-40B4-BE49-F238E27FC236}">
                <a16:creationId xmlns:a16="http://schemas.microsoft.com/office/drawing/2014/main" id="{F46C5026-EC9C-54D0-7C5A-2AC9B122EFF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18637" y="4648878"/>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3" name="Google Shape;491;p30">
            <a:extLst>
              <a:ext uri="{FF2B5EF4-FFF2-40B4-BE49-F238E27FC236}">
                <a16:creationId xmlns:a16="http://schemas.microsoft.com/office/drawing/2014/main" id="{2914FB44-A1D6-9F71-FA7C-B6C0D5BA3258}"/>
              </a:ext>
            </a:extLst>
          </p:cNvPr>
          <p:cNvSpPr txBox="1">
            <a:spLocks noGrp="1"/>
          </p:cNvSpPr>
          <p:nvPr>
            <p:ph type="title" idx="4294967295"/>
          </p:nvPr>
        </p:nvSpPr>
        <p:spPr>
          <a:xfrm>
            <a:off x="3991190" y="546928"/>
            <a:ext cx="7069545" cy="71109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a:lnSpc>
                <a:spcPct val="111001"/>
              </a:lnSpc>
              <a:buClr>
                <a:srgbClr val="000000"/>
              </a:buClr>
              <a:buSzPts val="4163"/>
              <a:defRPr/>
            </a:pPr>
            <a:r>
              <a:rPr lang="ar-JO" sz="4163" b="1" dirty="0">
                <a:solidFill>
                  <a:schemeClr val="accent1"/>
                </a:solidFill>
                <a:latin typeface="Arial"/>
                <a:ea typeface="Arial"/>
                <a:cs typeface="Arial"/>
                <a:sym typeface="Arial"/>
              </a:rPr>
              <a:t>ماذا تعلمنا؟</a:t>
            </a:r>
            <a:endParaRPr kumimoji="0" lang="he-IL" sz="1400" b="1"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2" name="Google Shape;584;p35">
            <a:extLst>
              <a:ext uri="{FF2B5EF4-FFF2-40B4-BE49-F238E27FC236}">
                <a16:creationId xmlns:a16="http://schemas.microsoft.com/office/drawing/2014/main" id="{C9261D77-E0FC-C828-B0ED-508C79431839}"/>
              </a:ext>
            </a:extLst>
          </p:cNvPr>
          <p:cNvSpPr txBox="1"/>
          <p:nvPr/>
        </p:nvSpPr>
        <p:spPr>
          <a:xfrm>
            <a:off x="742964" y="1658675"/>
            <a:ext cx="9848850" cy="1107996"/>
          </a:xfrm>
          <a:prstGeom prst="rect">
            <a:avLst/>
          </a:prstGeom>
          <a:noFill/>
          <a:ln>
            <a:noFill/>
          </a:ln>
        </p:spPr>
        <p:txBody>
          <a:bodyPr spcFirstLastPara="1" wrap="square" lIns="0" tIns="0" rIns="0" bIns="0" anchor="t" anchorCtr="0">
            <a:spAutoFit/>
          </a:bodyPr>
          <a:lstStyle/>
          <a:p>
            <a:pPr lvl="0" algn="r" rtl="1">
              <a:buSzPts val="2000"/>
            </a:pPr>
            <a:r>
              <a:rPr lang="ar-JO" sz="2400" dirty="0">
                <a:solidFill>
                  <a:srgbClr val="28306D"/>
                </a:solidFill>
              </a:rPr>
              <a:t>روني، البالغ من العمر 17 عاما، تلقى اتصالا من "موظف بنك" الذي طلب تفاصيله الشخصية من أجل ضمه الى برنامج خاص لأبناء الشبيبة. أنهى روني المحادثة، وفحص أمام البنك فاكتشف أن الأمر كان مجرد عملية احتيال</a:t>
            </a:r>
            <a:endParaRPr sz="2400" b="0" i="0" u="none" strike="noStrike" cap="none" dirty="0">
              <a:solidFill>
                <a:srgbClr val="28306D"/>
              </a:solidFill>
              <a:latin typeface="Arial"/>
              <a:ea typeface="Arial"/>
              <a:cs typeface="Arial"/>
              <a:sym typeface="Arial"/>
            </a:endParaRPr>
          </a:p>
        </p:txBody>
      </p:sp>
      <p:sp>
        <p:nvSpPr>
          <p:cNvPr id="585" name="Google Shape;585;p35"/>
          <p:cNvSpPr txBox="1"/>
          <p:nvPr/>
        </p:nvSpPr>
        <p:spPr>
          <a:xfrm>
            <a:off x="795403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86" name="Google Shape;586;p35"/>
          <p:cNvSpPr txBox="1"/>
          <p:nvPr/>
        </p:nvSpPr>
        <p:spPr>
          <a:xfrm>
            <a:off x="8356116" y="3384550"/>
            <a:ext cx="1442655" cy="2317942"/>
          </a:xfrm>
          <a:prstGeom prst="rect">
            <a:avLst/>
          </a:prstGeom>
          <a:noFill/>
          <a:ln>
            <a:noFill/>
          </a:ln>
        </p:spPr>
        <p:txBody>
          <a:bodyPr spcFirstLastPara="1" wrap="square" lIns="0" tIns="0" rIns="0" bIns="0" anchor="t" anchorCtr="0">
            <a:spAutoFit/>
          </a:bodyPr>
          <a:lstStyle/>
          <a:p>
            <a:pPr lvl="0" algn="ctr" rtl="1">
              <a:lnSpc>
                <a:spcPct val="136027"/>
              </a:lnSpc>
              <a:buSzPts val="2215"/>
            </a:pPr>
            <a:r>
              <a:rPr lang="ar-JO" sz="2215" dirty="0"/>
              <a:t>يميل الشباب إلى الكشف عن  المعلومات الشخصية بسهولة أكبر.</a:t>
            </a:r>
            <a:endParaRPr sz="1400" b="0" i="0" u="none" strike="noStrike" cap="none" dirty="0">
              <a:solidFill>
                <a:srgbClr val="000000"/>
              </a:solidFill>
              <a:latin typeface="Arial"/>
              <a:ea typeface="Arial"/>
              <a:cs typeface="Arial"/>
              <a:sym typeface="Arial"/>
            </a:endParaRPr>
          </a:p>
        </p:txBody>
      </p:sp>
      <p:sp>
        <p:nvSpPr>
          <p:cNvPr id="587" name="Google Shape;587;p35"/>
          <p:cNvSpPr txBox="1"/>
          <p:nvPr/>
        </p:nvSpPr>
        <p:spPr>
          <a:xfrm>
            <a:off x="5650089"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88" name="Google Shape;588;p35"/>
          <p:cNvSpPr txBox="1"/>
          <p:nvPr/>
        </p:nvSpPr>
        <p:spPr>
          <a:xfrm>
            <a:off x="6073293" y="3494614"/>
            <a:ext cx="1655141" cy="1414811"/>
          </a:xfrm>
          <a:prstGeom prst="rect">
            <a:avLst/>
          </a:prstGeom>
          <a:noFill/>
          <a:ln>
            <a:noFill/>
          </a:ln>
        </p:spPr>
        <p:txBody>
          <a:bodyPr spcFirstLastPara="1" wrap="square" lIns="0" tIns="0" rIns="0" bIns="0" anchor="t" anchorCtr="0">
            <a:spAutoFit/>
          </a:bodyPr>
          <a:lstStyle/>
          <a:p>
            <a:pPr lvl="0" algn="ctr" rtl="1">
              <a:lnSpc>
                <a:spcPct val="157018"/>
              </a:lnSpc>
              <a:buSzPts val="1952"/>
            </a:pPr>
            <a:r>
              <a:rPr lang="ar-JO" sz="1952" dirty="0"/>
              <a:t>ينغر الشباب بسرعة أكبر لأنهم أكثر اندفاعيةً</a:t>
            </a:r>
            <a:endParaRPr sz="1952" b="0" i="0" u="none" strike="noStrike" cap="none" dirty="0">
              <a:solidFill>
                <a:srgbClr val="000000"/>
              </a:solidFill>
              <a:latin typeface="Arial"/>
              <a:ea typeface="Arial"/>
              <a:cs typeface="Arial"/>
              <a:sym typeface="Arial"/>
            </a:endParaRPr>
          </a:p>
        </p:txBody>
      </p:sp>
      <p:sp>
        <p:nvSpPr>
          <p:cNvPr id="589" name="Google Shape;589;p35"/>
          <p:cNvSpPr txBox="1"/>
          <p:nvPr/>
        </p:nvSpPr>
        <p:spPr>
          <a:xfrm>
            <a:off x="3533047" y="2968630"/>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a:solidFill>
                  <a:srgbClr val="000000"/>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90" name="Google Shape;590;p35"/>
          <p:cNvSpPr txBox="1"/>
          <p:nvPr/>
        </p:nvSpPr>
        <p:spPr>
          <a:xfrm>
            <a:off x="3774088" y="3539064"/>
            <a:ext cx="1412058" cy="1781770"/>
          </a:xfrm>
          <a:prstGeom prst="rect">
            <a:avLst/>
          </a:prstGeom>
          <a:noFill/>
          <a:ln>
            <a:noFill/>
          </a:ln>
        </p:spPr>
        <p:txBody>
          <a:bodyPr spcFirstLastPara="1" wrap="square" lIns="0" tIns="0" rIns="0" bIns="0" anchor="t" anchorCtr="0">
            <a:spAutoFit/>
          </a:bodyPr>
          <a:lstStyle/>
          <a:p>
            <a:pPr lvl="0" algn="ctr" rtl="1">
              <a:lnSpc>
                <a:spcPct val="126985"/>
              </a:lnSpc>
              <a:buSzPts val="2279"/>
            </a:pPr>
            <a:r>
              <a:rPr lang="ar-JO" sz="2279" dirty="0"/>
              <a:t>ينغر الشباب بسرعة أكبر بسبب نقص الخبرة لديم</a:t>
            </a:r>
            <a:endParaRPr sz="2279" b="0" i="0" u="none" strike="noStrike" cap="none" dirty="0">
              <a:solidFill>
                <a:srgbClr val="000000"/>
              </a:solidFill>
              <a:latin typeface="Arial"/>
              <a:ea typeface="Arial"/>
              <a:cs typeface="Arial"/>
              <a:sym typeface="Arial"/>
            </a:endParaRPr>
          </a:p>
        </p:txBody>
      </p:sp>
      <p:sp>
        <p:nvSpPr>
          <p:cNvPr id="591" name="Google Shape;591;p35"/>
          <p:cNvSpPr txBox="1"/>
          <p:nvPr/>
        </p:nvSpPr>
        <p:spPr>
          <a:xfrm>
            <a:off x="1265085" y="3115358"/>
            <a:ext cx="2303948" cy="423706"/>
          </a:xfrm>
          <a:prstGeom prst="rect">
            <a:avLst/>
          </a:prstGeom>
          <a:noFill/>
          <a:ln>
            <a:noFill/>
          </a:ln>
        </p:spPr>
        <p:txBody>
          <a:bodyPr spcFirstLastPara="1" wrap="square" lIns="0" tIns="0" rIns="0" bIns="0" anchor="t" anchorCtr="0">
            <a:spAutoFit/>
          </a:bodyPr>
          <a:lstStyle/>
          <a:p>
            <a:pPr marL="0" marR="0" lvl="0" indent="0" algn="ctr" rtl="1">
              <a:lnSpc>
                <a:spcPct val="136045"/>
              </a:lnSpc>
              <a:spcBef>
                <a:spcPts val="0"/>
              </a:spcBef>
              <a:spcAft>
                <a:spcPts val="0"/>
              </a:spcAft>
              <a:buClr>
                <a:srgbClr val="000000"/>
              </a:buClr>
              <a:buSzPts val="2655"/>
              <a:buFont typeface="Arial"/>
              <a:buNone/>
            </a:pPr>
            <a:r>
              <a:rPr lang="iw-IL" sz="2655" b="0" i="0" u="none" strike="noStrike" cap="none" dirty="0">
                <a:solidFill>
                  <a:srgbClr val="000000"/>
                </a:solidFill>
                <a:latin typeface="Arial"/>
                <a:ea typeface="Arial"/>
                <a:cs typeface="Arial"/>
                <a:sym typeface="Arial"/>
              </a:rPr>
              <a:t>4.</a:t>
            </a:r>
            <a:endParaRPr sz="1400" b="0" i="0" u="none" strike="noStrike" cap="none" dirty="0">
              <a:solidFill>
                <a:srgbClr val="000000"/>
              </a:solidFill>
              <a:latin typeface="Arial"/>
              <a:ea typeface="Arial"/>
              <a:cs typeface="Arial"/>
              <a:sym typeface="Arial"/>
            </a:endParaRPr>
          </a:p>
        </p:txBody>
      </p:sp>
      <p:sp>
        <p:nvSpPr>
          <p:cNvPr id="592" name="Google Shape;592;p35"/>
          <p:cNvSpPr txBox="1"/>
          <p:nvPr/>
        </p:nvSpPr>
        <p:spPr>
          <a:xfrm>
            <a:off x="1782893" y="3683615"/>
            <a:ext cx="1223305" cy="1506374"/>
          </a:xfrm>
          <a:prstGeom prst="rect">
            <a:avLst/>
          </a:prstGeom>
          <a:noFill/>
          <a:ln>
            <a:noFill/>
          </a:ln>
        </p:spPr>
        <p:txBody>
          <a:bodyPr spcFirstLastPara="1" wrap="square" lIns="0" tIns="0" rIns="0" bIns="0" anchor="t" anchorCtr="0">
            <a:spAutoFit/>
          </a:bodyPr>
          <a:lstStyle/>
          <a:p>
            <a:pPr lvl="0" algn="ctr" rtl="1">
              <a:lnSpc>
                <a:spcPct val="135973"/>
              </a:lnSpc>
              <a:buSzPts val="2399"/>
            </a:pPr>
            <a:r>
              <a:rPr lang="ar-JO" sz="2399" dirty="0"/>
              <a:t>جميع الإجابات صحيحة.</a:t>
            </a:r>
            <a:endParaRPr sz="2399" b="0" i="0" u="none" strike="noStrike" cap="none" dirty="0">
              <a:solidFill>
                <a:srgbClr val="000000"/>
              </a:solidFill>
              <a:latin typeface="Arial"/>
              <a:ea typeface="Arial"/>
              <a:cs typeface="Arial"/>
              <a:sym typeface="Arial"/>
            </a:endParaRPr>
          </a:p>
        </p:txBody>
      </p:sp>
      <p:sp>
        <p:nvSpPr>
          <p:cNvPr id="594" name="Google Shape;594;p35">
            <a:extLst>
              <a:ext uri="{C183D7F6-B498-43B3-948B-1728B52AA6E4}">
                <adec:decorative xmlns:adec="http://schemas.microsoft.com/office/drawing/2017/decorative" val="1"/>
              </a:ext>
            </a:extLst>
          </p:cNvPr>
          <p:cNvSpPr/>
          <p:nvPr/>
        </p:nvSpPr>
        <p:spPr>
          <a:xfrm>
            <a:off x="8137599" y="2927713"/>
            <a:ext cx="1954197" cy="3030476"/>
          </a:xfrm>
          <a:custGeom>
            <a:avLst/>
            <a:gdLst/>
            <a:ahLst/>
            <a:cxnLst/>
            <a:rect l="l" t="t" r="r" b="b"/>
            <a:pathLst>
              <a:path w="2931296" h="3924713" extrusionOk="0">
                <a:moveTo>
                  <a:pt x="0" y="0"/>
                </a:moveTo>
                <a:lnTo>
                  <a:pt x="2931296" y="0"/>
                </a:lnTo>
                <a:lnTo>
                  <a:pt x="2931296" y="3924713"/>
                </a:lnTo>
                <a:lnTo>
                  <a:pt x="0" y="3924713"/>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95" name="Google Shape;595;p35">
            <a:extLst>
              <a:ext uri="{C183D7F6-B498-43B3-948B-1728B52AA6E4}">
                <adec:decorative xmlns:adec="http://schemas.microsoft.com/office/drawing/2017/decorative" val="1"/>
              </a:ext>
            </a:extLst>
          </p:cNvPr>
          <p:cNvSpPr/>
          <p:nvPr/>
        </p:nvSpPr>
        <p:spPr>
          <a:xfrm>
            <a:off x="5896526" y="2875800"/>
            <a:ext cx="1964735" cy="3030476"/>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96" name="Google Shape;596;p35">
            <a:extLst>
              <a:ext uri="{C183D7F6-B498-43B3-948B-1728B52AA6E4}">
                <adec:decorative xmlns:adec="http://schemas.microsoft.com/office/drawing/2017/decorative" val="1"/>
              </a:ext>
            </a:extLst>
          </p:cNvPr>
          <p:cNvSpPr/>
          <p:nvPr/>
        </p:nvSpPr>
        <p:spPr>
          <a:xfrm>
            <a:off x="3497750" y="2924781"/>
            <a:ext cx="1964735" cy="3030476"/>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598" name="Google Shape;598;p35">
            <a:extLst>
              <a:ext uri="{C183D7F6-B498-43B3-948B-1728B52AA6E4}">
                <adec:decorative xmlns:adec="http://schemas.microsoft.com/office/drawing/2017/decorative" val="1"/>
              </a:ext>
            </a:extLst>
          </p:cNvPr>
          <p:cNvSpPr/>
          <p:nvPr/>
        </p:nvSpPr>
        <p:spPr>
          <a:xfrm>
            <a:off x="1247583" y="2903991"/>
            <a:ext cx="1992439" cy="3072056"/>
          </a:xfrm>
          <a:custGeom>
            <a:avLst/>
            <a:gdLst/>
            <a:ahLst/>
            <a:cxnLst/>
            <a:rect l="l" t="t" r="r" b="b"/>
            <a:pathLst>
              <a:path w="2947102" h="3924713" extrusionOk="0">
                <a:moveTo>
                  <a:pt x="0" y="0"/>
                </a:moveTo>
                <a:lnTo>
                  <a:pt x="2947102" y="0"/>
                </a:lnTo>
                <a:lnTo>
                  <a:pt x="2947102" y="3924713"/>
                </a:lnTo>
                <a:lnTo>
                  <a:pt x="0" y="392471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5" name="Picture 4" descr="الاجابة الصحيحة  4">
            <a:extLst>
              <a:ext uri="{FF2B5EF4-FFF2-40B4-BE49-F238E27FC236}">
                <a16:creationId xmlns:a16="http://schemas.microsoft.com/office/drawing/2014/main" id="{766AB1D8-548E-D457-DAF5-5701BE68FFD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82677" y="4609263"/>
            <a:ext cx="1920406" cy="16338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37"/>
          <p:cNvSpPr txBox="1"/>
          <p:nvPr/>
        </p:nvSpPr>
        <p:spPr>
          <a:xfrm>
            <a:off x="5419245" y="2826249"/>
            <a:ext cx="5678167" cy="1846659"/>
          </a:xfrm>
          <a:prstGeom prst="rect">
            <a:avLst/>
          </a:prstGeom>
          <a:noFill/>
          <a:ln>
            <a:noFill/>
          </a:ln>
        </p:spPr>
        <p:txBody>
          <a:bodyPr spcFirstLastPara="1" wrap="square" lIns="0" tIns="0" rIns="0" bIns="0" anchor="t" anchorCtr="0">
            <a:spAutoFit/>
          </a:bodyPr>
          <a:lstStyle/>
          <a:p>
            <a:pPr lvl="0" algn="ctr" rtl="1">
              <a:lnSpc>
                <a:spcPct val="150000"/>
              </a:lnSpc>
              <a:buSzPts val="4000"/>
            </a:pPr>
            <a:r>
              <a:rPr lang="ar-JO" sz="4000" dirty="0">
                <a:solidFill>
                  <a:srgbClr val="0E1D40"/>
                </a:solidFill>
              </a:rPr>
              <a:t>ماذا يعني مصطلح 
"التسوق الآمن عبر الإنترنت"؟</a:t>
            </a:r>
            <a:endParaRPr sz="1400" b="0" i="0" u="none" strike="noStrike" cap="none" dirty="0">
              <a:solidFill>
                <a:srgbClr val="000000"/>
              </a:solidFill>
              <a:latin typeface="Arial"/>
              <a:ea typeface="Arial"/>
              <a:cs typeface="Arial"/>
              <a:sym typeface="Arial"/>
            </a:endParaRPr>
          </a:p>
        </p:txBody>
      </p:sp>
      <p:pic>
        <p:nvPicPr>
          <p:cNvPr id="7" name="Picture 6">
            <a:extLst>
              <a:ext uri="{FF2B5EF4-FFF2-40B4-BE49-F238E27FC236}">
                <a16:creationId xmlns:a16="http://schemas.microsoft.com/office/drawing/2014/main" id="{F76CE484-2E8C-2DB3-C764-BC91DA413B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8847" y="2418483"/>
            <a:ext cx="4172532" cy="2734057"/>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2" name="Google Shape;632;p38"/>
          <p:cNvSpPr txBox="1"/>
          <p:nvPr/>
        </p:nvSpPr>
        <p:spPr>
          <a:xfrm>
            <a:off x="5625085" y="2304146"/>
            <a:ext cx="4718700" cy="2954655"/>
          </a:xfrm>
          <a:prstGeom prst="rect">
            <a:avLst/>
          </a:prstGeom>
          <a:noFill/>
          <a:ln>
            <a:noFill/>
          </a:ln>
        </p:spPr>
        <p:txBody>
          <a:bodyPr spcFirstLastPara="1" wrap="square" lIns="0" tIns="0" rIns="0" bIns="0" anchor="t" anchorCtr="0">
            <a:spAutoFit/>
          </a:bodyPr>
          <a:lstStyle/>
          <a:p>
            <a:pPr lvl="0" algn="ctr" rtl="1">
              <a:lnSpc>
                <a:spcPct val="150000"/>
              </a:lnSpc>
              <a:buSzPts val="4000"/>
            </a:pPr>
            <a:r>
              <a:rPr lang="ar-JO" sz="4000" dirty="0">
                <a:solidFill>
                  <a:srgbClr val="0E1D40"/>
                </a:solidFill>
              </a:rPr>
              <a:t>ما هي </a:t>
            </a:r>
            <a:r>
              <a:rPr lang="ar-JO" sz="4800" b="1" dirty="0">
                <a:solidFill>
                  <a:srgbClr val="0E1D40"/>
                </a:solidFill>
              </a:rPr>
              <a:t>العواقب</a:t>
            </a:r>
            <a:r>
              <a:rPr lang="ar-JO" sz="4000" dirty="0">
                <a:solidFill>
                  <a:srgbClr val="0E1D40"/>
                </a:solidFill>
              </a:rPr>
              <a:t> </a:t>
            </a:r>
          </a:p>
          <a:p>
            <a:pPr lvl="0" algn="ctr" rtl="1">
              <a:lnSpc>
                <a:spcPct val="150000"/>
              </a:lnSpc>
              <a:buSzPts val="4000"/>
            </a:pPr>
            <a:r>
              <a:rPr lang="ar-JO" sz="4000" dirty="0">
                <a:solidFill>
                  <a:srgbClr val="0E1D40"/>
                </a:solidFill>
              </a:rPr>
              <a:t>التي قد تحدث عند التسوُّق "الغير" آمن عبر الإنترنت؟</a:t>
            </a:r>
            <a:endParaRPr sz="1400" b="0" i="0" u="none" strike="noStrike" cap="none" dirty="0">
              <a:solidFill>
                <a:srgbClr val="000000"/>
              </a:solidFill>
              <a:latin typeface="Arial"/>
              <a:ea typeface="Arial"/>
              <a:cs typeface="Arial"/>
              <a:sym typeface="Arial"/>
            </a:endParaRPr>
          </a:p>
        </p:txBody>
      </p:sp>
      <p:pic>
        <p:nvPicPr>
          <p:cNvPr id="9" name="Picture 8">
            <a:extLst>
              <a:ext uri="{FF2B5EF4-FFF2-40B4-BE49-F238E27FC236}">
                <a16:creationId xmlns:a16="http://schemas.microsoft.com/office/drawing/2014/main" id="{64D493DA-6194-2757-2797-8CC7EA96CFF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9334" y="2876109"/>
            <a:ext cx="4172532" cy="273405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5" name="Google Shape;655;p41"/>
          <p:cNvSpPr txBox="1"/>
          <p:nvPr/>
        </p:nvSpPr>
        <p:spPr>
          <a:xfrm>
            <a:off x="4946711" y="2745366"/>
            <a:ext cx="5289755" cy="2862282"/>
          </a:xfrm>
          <a:prstGeom prst="rect">
            <a:avLst/>
          </a:prstGeom>
          <a:noFill/>
          <a:ln>
            <a:noFill/>
          </a:ln>
        </p:spPr>
        <p:txBody>
          <a:bodyPr spcFirstLastPara="1" wrap="square" lIns="91425" tIns="45700" rIns="91425" bIns="45700" anchor="t" anchorCtr="0">
            <a:spAutoFit/>
          </a:bodyPr>
          <a:lstStyle/>
          <a:p>
            <a:pPr lvl="0" algn="ctr" rtl="1">
              <a:lnSpc>
                <a:spcPct val="150000"/>
              </a:lnSpc>
              <a:buClr>
                <a:schemeClr val="dk1"/>
              </a:buClr>
              <a:buSzPts val="4000"/>
            </a:pPr>
            <a:r>
              <a:rPr lang="ar-JO" sz="4000" dirty="0">
                <a:solidFill>
                  <a:schemeClr val="dk1"/>
                </a:solidFill>
              </a:rPr>
              <a:t>كيف يمكنك التأكد من أنك تتسوق بشكل آمن عبر الإنترنت؟</a:t>
            </a:r>
            <a:endParaRPr sz="1400" b="0"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740ED59D-0162-DD4D-02AA-5ED6FE9836F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7881" y="2873591"/>
            <a:ext cx="4172532" cy="273405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53">
          <a:extLst>
            <a:ext uri="{FF2B5EF4-FFF2-40B4-BE49-F238E27FC236}">
              <a16:creationId xmlns:a16="http://schemas.microsoft.com/office/drawing/2014/main" id="{74AE54DC-6473-8C8E-0290-B1BDA45DCE68}"/>
            </a:ext>
          </a:extLst>
        </p:cNvPr>
        <p:cNvGrpSpPr/>
        <p:nvPr/>
      </p:nvGrpSpPr>
      <p:grpSpPr>
        <a:xfrm>
          <a:off x="0" y="0"/>
          <a:ext cx="0" cy="0"/>
          <a:chOff x="0" y="0"/>
          <a:chExt cx="0" cy="0"/>
        </a:xfrm>
      </p:grpSpPr>
      <p:sp>
        <p:nvSpPr>
          <p:cNvPr id="655" name="Google Shape;655;p41">
            <a:extLst>
              <a:ext uri="{FF2B5EF4-FFF2-40B4-BE49-F238E27FC236}">
                <a16:creationId xmlns:a16="http://schemas.microsoft.com/office/drawing/2014/main" id="{B2319183-9112-B484-4017-111368D7A67F}"/>
              </a:ext>
            </a:extLst>
          </p:cNvPr>
          <p:cNvSpPr txBox="1"/>
          <p:nvPr/>
        </p:nvSpPr>
        <p:spPr>
          <a:xfrm>
            <a:off x="4978100" y="2745366"/>
            <a:ext cx="5289755" cy="2862282"/>
          </a:xfrm>
          <a:prstGeom prst="rect">
            <a:avLst/>
          </a:prstGeom>
          <a:noFill/>
          <a:ln>
            <a:noFill/>
          </a:ln>
        </p:spPr>
        <p:txBody>
          <a:bodyPr spcFirstLastPara="1" wrap="square" lIns="91425" tIns="45700" rIns="91425" bIns="45700" anchor="t" anchorCtr="0">
            <a:spAutoFit/>
          </a:bodyPr>
          <a:lstStyle/>
          <a:p>
            <a:pPr lvl="0" algn="ctr" rtl="1">
              <a:lnSpc>
                <a:spcPct val="150000"/>
              </a:lnSpc>
              <a:buClr>
                <a:schemeClr val="dk1"/>
              </a:buClr>
              <a:buSzPts val="4000"/>
            </a:pPr>
            <a:r>
              <a:rPr lang="ar-JO" sz="4000" dirty="0">
                <a:solidFill>
                  <a:schemeClr val="dk1"/>
                </a:solidFill>
              </a:rPr>
              <a:t>ما هي وسيلة الدفع التي تستخدمها عند التسوق عبر الإنترنت؟</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7411E19A-8952-A23C-7617-8C0DC44EA8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0308" y="2873591"/>
            <a:ext cx="4172532" cy="2734057"/>
          </a:xfrm>
          <a:prstGeom prst="rect">
            <a:avLst/>
          </a:prstGeom>
        </p:spPr>
      </p:pic>
    </p:spTree>
    <p:extLst>
      <p:ext uri="{BB962C8B-B14F-4D97-AF65-F5344CB8AC3E}">
        <p14:creationId xmlns:p14="http://schemas.microsoft.com/office/powerpoint/2010/main" val="2695818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53">
          <a:extLst>
            <a:ext uri="{FF2B5EF4-FFF2-40B4-BE49-F238E27FC236}">
              <a16:creationId xmlns:a16="http://schemas.microsoft.com/office/drawing/2014/main" id="{3A27E6CE-503E-D4FA-AA30-0D12ACF47F52}"/>
            </a:ext>
          </a:extLst>
        </p:cNvPr>
        <p:cNvGrpSpPr/>
        <p:nvPr/>
      </p:nvGrpSpPr>
      <p:grpSpPr>
        <a:xfrm>
          <a:off x="0" y="0"/>
          <a:ext cx="0" cy="0"/>
          <a:chOff x="0" y="0"/>
          <a:chExt cx="0" cy="0"/>
        </a:xfrm>
      </p:grpSpPr>
      <p:sp>
        <p:nvSpPr>
          <p:cNvPr id="655" name="Google Shape;655;p41">
            <a:extLst>
              <a:ext uri="{FF2B5EF4-FFF2-40B4-BE49-F238E27FC236}">
                <a16:creationId xmlns:a16="http://schemas.microsoft.com/office/drawing/2014/main" id="{1951C3E8-ACC6-8685-3AA0-8F34E7A898B5}"/>
              </a:ext>
            </a:extLst>
          </p:cNvPr>
          <p:cNvSpPr txBox="1"/>
          <p:nvPr/>
        </p:nvSpPr>
        <p:spPr>
          <a:xfrm>
            <a:off x="5341273" y="1726111"/>
            <a:ext cx="5289755" cy="2862282"/>
          </a:xfrm>
          <a:prstGeom prst="rect">
            <a:avLst/>
          </a:prstGeom>
          <a:noFill/>
          <a:ln>
            <a:noFill/>
          </a:ln>
        </p:spPr>
        <p:txBody>
          <a:bodyPr spcFirstLastPara="1" wrap="square" lIns="91425" tIns="45700" rIns="91425" bIns="45700" anchor="t" anchorCtr="0">
            <a:spAutoFit/>
          </a:bodyPr>
          <a:lstStyle/>
          <a:p>
            <a:pPr lvl="0" algn="ctr" rtl="1">
              <a:lnSpc>
                <a:spcPct val="150000"/>
              </a:lnSpc>
              <a:buClr>
                <a:schemeClr val="dk1"/>
              </a:buClr>
              <a:buSzPts val="4000"/>
            </a:pPr>
            <a:r>
              <a:rPr lang="ar-JO" sz="4000" dirty="0">
                <a:solidFill>
                  <a:schemeClr val="dk1"/>
                </a:solidFill>
              </a:rPr>
              <a:t>ما هو أصعب ما حدث لك أو سمعت عنه في عائلتك خلال عملية تسوق عبر الإنترنت؟</a:t>
            </a:r>
            <a:endParaRPr sz="1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BDD6554C-B2F7-C3D4-148A-39EE54672A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8485" y="1955936"/>
            <a:ext cx="4172532" cy="27340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1127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E5812851-C7FB-8EC7-29BB-B1F4BD5FE817}"/>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013326B0-C254-4456-07B1-FAFE87A19045}"/>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00000"/>
              </a:lnSpc>
              <a:buClr>
                <a:srgbClr val="000000"/>
              </a:buClr>
              <a:buSzPts val="4800"/>
              <a:defRPr/>
            </a:pPr>
            <a:r>
              <a:rPr lang="ar-JO" sz="4800" dirty="0">
                <a:solidFill>
                  <a:srgbClr val="285598"/>
                </a:solidFill>
                <a:latin typeface="Arial"/>
                <a:ea typeface="Arial"/>
                <a:cs typeface="Arial"/>
                <a:sym typeface="Arial"/>
              </a:rPr>
              <a:t>التسوق الآمن عبر الإنترنت
المواقع الآمنة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descr="صورة تمثل طريقة 1 للحماية وهي التحقق من العنوان والقف">
            <a:extLst>
              <a:ext uri="{FF2B5EF4-FFF2-40B4-BE49-F238E27FC236}">
                <a16:creationId xmlns:a16="http://schemas.microsoft.com/office/drawing/2014/main" id="{39720A08-F721-4B86-BB63-4A51E387C6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1333" y="1982152"/>
            <a:ext cx="7789334" cy="4383830"/>
          </a:xfrm>
          <a:prstGeom prst="rect">
            <a:avLst/>
          </a:prstGeom>
        </p:spPr>
      </p:pic>
    </p:spTree>
    <p:extLst>
      <p:ext uri="{BB962C8B-B14F-4D97-AF65-F5344CB8AC3E}">
        <p14:creationId xmlns:p14="http://schemas.microsoft.com/office/powerpoint/2010/main" val="555694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2CBB18DD-6A1D-69AD-06B8-50D8F756149B}"/>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D39754CE-052E-16D0-C100-97A2DCF02D81}"/>
              </a:ext>
              <a:ext uri="{C183D7F6-B498-43B3-948B-1728B52AA6E4}">
                <adec:decorative xmlns:adec="http://schemas.microsoft.com/office/drawing/2017/decorative" val="0"/>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00000"/>
              </a:lnSpc>
              <a:buClr>
                <a:srgbClr val="000000"/>
              </a:buClr>
              <a:buSzPts val="4800"/>
              <a:defRPr/>
            </a:pPr>
            <a:r>
              <a:rPr lang="ar-JO" sz="4800" dirty="0">
                <a:solidFill>
                  <a:srgbClr val="285598"/>
                </a:solidFill>
                <a:latin typeface="Arial"/>
                <a:ea typeface="Arial"/>
                <a:cs typeface="Arial"/>
                <a:sym typeface="Arial"/>
              </a:rPr>
              <a:t>التسوق الآمن عبر الإنترنت
المواقع الآمنة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descr="صورة تمثل طريقة 2 للحماية وهي الامتداد لعنوان الموقع">
            <a:extLst>
              <a:ext uri="{FF2B5EF4-FFF2-40B4-BE49-F238E27FC236}">
                <a16:creationId xmlns:a16="http://schemas.microsoft.com/office/drawing/2014/main" id="{F89BD6AD-C8C4-4E0F-A144-5DC06F9649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11425" y="2286000"/>
            <a:ext cx="4402666" cy="3302000"/>
          </a:xfrm>
          <a:prstGeom prst="rect">
            <a:avLst/>
          </a:prstGeom>
        </p:spPr>
      </p:pic>
    </p:spTree>
    <p:extLst>
      <p:ext uri="{BB962C8B-B14F-4D97-AF65-F5344CB8AC3E}">
        <p14:creationId xmlns:p14="http://schemas.microsoft.com/office/powerpoint/2010/main" val="4094302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67F0B7AD-6F12-A3DE-B348-6404C210ECC8}"/>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75732BA4-39AD-D78A-370C-73EC0658B09C}"/>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00000"/>
              </a:lnSpc>
              <a:buClr>
                <a:srgbClr val="000000"/>
              </a:buClr>
              <a:buSzPts val="4800"/>
              <a:defRPr/>
            </a:pPr>
            <a:r>
              <a:rPr lang="ar-JO" sz="4800" dirty="0">
                <a:solidFill>
                  <a:srgbClr val="285598"/>
                </a:solidFill>
                <a:latin typeface="Arial"/>
                <a:ea typeface="Arial"/>
                <a:cs typeface="Arial"/>
                <a:sym typeface="Arial"/>
              </a:rPr>
              <a:t>التسوق الآمن عبر الإنترنت
المواقع الآمنة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descr="صورة تمثل طريقة3 للحماية وهي ال wi fi الآمن">
            <a:extLst>
              <a:ext uri="{FF2B5EF4-FFF2-40B4-BE49-F238E27FC236}">
                <a16:creationId xmlns:a16="http://schemas.microsoft.com/office/drawing/2014/main" id="{AABB4789-B5AD-860D-B77B-839A6F57C2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20358" y="2034165"/>
            <a:ext cx="5384800" cy="4038600"/>
          </a:xfrm>
          <a:prstGeom prst="rect">
            <a:avLst/>
          </a:prstGeom>
        </p:spPr>
      </p:pic>
    </p:spTree>
    <p:extLst>
      <p:ext uri="{BB962C8B-B14F-4D97-AF65-F5344CB8AC3E}">
        <p14:creationId xmlns:p14="http://schemas.microsoft.com/office/powerpoint/2010/main" val="24701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5C107F73-D0E7-D023-4804-2139C86ADD4E}"/>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AC4CAAC4-0908-15CE-FE5C-88327C010B76}"/>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00000"/>
              </a:lnSpc>
              <a:buClr>
                <a:srgbClr val="000000"/>
              </a:buClr>
              <a:buSzPts val="4800"/>
              <a:defRPr/>
            </a:pPr>
            <a:r>
              <a:rPr lang="ar-JO" sz="4800" dirty="0">
                <a:solidFill>
                  <a:srgbClr val="285598"/>
                </a:solidFill>
                <a:latin typeface="Arial"/>
                <a:ea typeface="Arial"/>
                <a:cs typeface="Arial"/>
                <a:sym typeface="Arial"/>
              </a:rPr>
              <a:t>التسوق الآمن عبر الإنترنت
المواقع الآمنة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descr="صورة تمثل طريقة4  للحماية وهي وجود اخطاء املائية وصياغية">
            <a:extLst>
              <a:ext uri="{FF2B5EF4-FFF2-40B4-BE49-F238E27FC236}">
                <a16:creationId xmlns:a16="http://schemas.microsoft.com/office/drawing/2014/main" id="{D543A866-79B1-4207-CF09-CBFB4F8916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30005" y="2459136"/>
            <a:ext cx="4842934" cy="3632200"/>
          </a:xfrm>
          <a:prstGeom prst="rect">
            <a:avLst/>
          </a:prstGeom>
        </p:spPr>
      </p:pic>
    </p:spTree>
    <p:extLst>
      <p:ext uri="{BB962C8B-B14F-4D97-AF65-F5344CB8AC3E}">
        <p14:creationId xmlns:p14="http://schemas.microsoft.com/office/powerpoint/2010/main" val="24578082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7B265D1E-9B63-1046-1D71-DB70752BB511}"/>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780A2140-BFA3-9CCD-1B62-862B68162D86}"/>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00000"/>
              </a:lnSpc>
              <a:buClr>
                <a:srgbClr val="000000"/>
              </a:buClr>
              <a:buSzPts val="4800"/>
              <a:defRPr/>
            </a:pPr>
            <a:r>
              <a:rPr lang="ar-JO" sz="4800" dirty="0">
                <a:solidFill>
                  <a:srgbClr val="285598"/>
                </a:solidFill>
                <a:latin typeface="Arial"/>
                <a:ea typeface="Arial"/>
                <a:cs typeface="Arial"/>
                <a:sym typeface="Arial"/>
              </a:rPr>
              <a:t>التسوق الآمن عبر الإنترنت
المواقع الآمنة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descr="صورة تمثل طريقة 5 للحماية وهي آراء الزبائن">
            <a:extLst>
              <a:ext uri="{FF2B5EF4-FFF2-40B4-BE49-F238E27FC236}">
                <a16:creationId xmlns:a16="http://schemas.microsoft.com/office/drawing/2014/main" id="{84F8B525-F111-4426-CCC7-BA4D74E091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0388" y="2224849"/>
            <a:ext cx="5071224" cy="3803417"/>
          </a:xfrm>
          <a:prstGeom prst="rect">
            <a:avLst/>
          </a:prstGeom>
        </p:spPr>
      </p:pic>
    </p:spTree>
    <p:extLst>
      <p:ext uri="{BB962C8B-B14F-4D97-AF65-F5344CB8AC3E}">
        <p14:creationId xmlns:p14="http://schemas.microsoft.com/office/powerpoint/2010/main" val="2198440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717ACCDB-D349-9EF5-D361-E959D73A1A92}"/>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89DDCD09-5506-4E8A-3542-17A859B65F69}"/>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00000"/>
              </a:lnSpc>
              <a:buClr>
                <a:srgbClr val="000000"/>
              </a:buClr>
              <a:buSzPts val="4800"/>
              <a:defRPr/>
            </a:pPr>
            <a:r>
              <a:rPr lang="ar-JO" sz="4800" dirty="0">
                <a:solidFill>
                  <a:srgbClr val="285598"/>
                </a:solidFill>
                <a:latin typeface="Arial"/>
                <a:ea typeface="Arial"/>
                <a:cs typeface="Arial"/>
                <a:sym typeface="Arial"/>
              </a:rPr>
              <a:t>التسوق الآمن عبر الإنترنت
المواقع الآمنة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descr="صورة تمثل طريقة 6 وهي وجود معلومات للتواصل">
            <a:extLst>
              <a:ext uri="{FF2B5EF4-FFF2-40B4-BE49-F238E27FC236}">
                <a16:creationId xmlns:a16="http://schemas.microsoft.com/office/drawing/2014/main" id="{37BBFCD0-266A-B899-BBB8-DBED79A70F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21493" y="2372887"/>
            <a:ext cx="4549014" cy="3790845"/>
          </a:xfrm>
          <a:prstGeom prst="rect">
            <a:avLst/>
          </a:prstGeom>
        </p:spPr>
      </p:pic>
    </p:spTree>
    <p:extLst>
      <p:ext uri="{BB962C8B-B14F-4D97-AF65-F5344CB8AC3E}">
        <p14:creationId xmlns:p14="http://schemas.microsoft.com/office/powerpoint/2010/main" val="632408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64">
          <a:extLst>
            <a:ext uri="{FF2B5EF4-FFF2-40B4-BE49-F238E27FC236}">
              <a16:creationId xmlns:a16="http://schemas.microsoft.com/office/drawing/2014/main" id="{FCCCC7C0-ED64-D2B4-6B5F-E01A751CFCEC}"/>
            </a:ext>
          </a:extLst>
        </p:cNvPr>
        <p:cNvGrpSpPr/>
        <p:nvPr/>
      </p:nvGrpSpPr>
      <p:grpSpPr>
        <a:xfrm>
          <a:off x="0" y="0"/>
          <a:ext cx="0" cy="0"/>
          <a:chOff x="0" y="0"/>
          <a:chExt cx="0" cy="0"/>
        </a:xfrm>
      </p:grpSpPr>
      <p:sp>
        <p:nvSpPr>
          <p:cNvPr id="680" name="Google Shape;680;p42">
            <a:extLst>
              <a:ext uri="{FF2B5EF4-FFF2-40B4-BE49-F238E27FC236}">
                <a16:creationId xmlns:a16="http://schemas.microsoft.com/office/drawing/2014/main" id="{A6F22BF6-61F2-DD86-97F1-1211BC571D1D}"/>
              </a:ext>
            </a:extLst>
          </p:cNvPr>
          <p:cNvSpPr txBox="1">
            <a:spLocks noGrp="1"/>
          </p:cNvSpPr>
          <p:nvPr>
            <p:ph type="title" idx="4294967295"/>
          </p:nvPr>
        </p:nvSpPr>
        <p:spPr>
          <a:xfrm>
            <a:off x="1635273" y="222588"/>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00000"/>
              </a:lnSpc>
              <a:buClr>
                <a:srgbClr val="000000"/>
              </a:buClr>
              <a:buSzPts val="4800"/>
              <a:defRPr/>
            </a:pPr>
            <a:r>
              <a:rPr lang="ar-JO" sz="4800" dirty="0">
                <a:solidFill>
                  <a:srgbClr val="285598"/>
                </a:solidFill>
                <a:latin typeface="Arial"/>
                <a:ea typeface="Arial"/>
                <a:cs typeface="Arial"/>
                <a:sym typeface="Arial"/>
              </a:rPr>
              <a:t>التسوق الآمن عبر الإنترنت
المواقع الآمنة</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 name="Picture 2" descr="صورة تمثل طريقة 7 للحماية وهي التحقق من الوصول المباشر للموقع عبر البحث في جوجل">
            <a:extLst>
              <a:ext uri="{FF2B5EF4-FFF2-40B4-BE49-F238E27FC236}">
                <a16:creationId xmlns:a16="http://schemas.microsoft.com/office/drawing/2014/main" id="{9B2A531F-84A8-81E7-D36A-8C190FBCED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80846" y="1987783"/>
            <a:ext cx="5463823" cy="4097867"/>
          </a:xfrm>
          <a:prstGeom prst="rect">
            <a:avLst/>
          </a:prstGeom>
        </p:spPr>
      </p:pic>
    </p:spTree>
    <p:extLst>
      <p:ext uri="{BB962C8B-B14F-4D97-AF65-F5344CB8AC3E}">
        <p14:creationId xmlns:p14="http://schemas.microsoft.com/office/powerpoint/2010/main" val="32456280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20" name="Google Shape;680;p42">
            <a:extLst>
              <a:ext uri="{FF2B5EF4-FFF2-40B4-BE49-F238E27FC236}">
                <a16:creationId xmlns:a16="http://schemas.microsoft.com/office/drawing/2014/main" id="{8D7177D0-3B26-D368-E025-CB8216B0B137}"/>
              </a:ext>
            </a:extLst>
          </p:cNvPr>
          <p:cNvSpPr txBox="1">
            <a:spLocks noGrp="1"/>
          </p:cNvSpPr>
          <p:nvPr>
            <p:ph type="title" idx="4294967295"/>
          </p:nvPr>
        </p:nvSpPr>
        <p:spPr>
          <a:xfrm>
            <a:off x="1433474" y="66004"/>
            <a:ext cx="9154971" cy="147732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000000"/>
              </a:buClr>
              <a:buSzPts val="4800"/>
              <a:buFont typeface="Arial"/>
              <a:buNone/>
              <a:tabLst/>
              <a:defRPr/>
            </a:pPr>
            <a:r>
              <a:rPr kumimoji="0" lang="ar-JO" sz="4800" b="0" i="0" u="none" strike="noStrike" kern="0" cap="none" spc="0" normalizeH="0" baseline="0" noProof="0" dirty="0">
                <a:ln>
                  <a:noFill/>
                </a:ln>
                <a:solidFill>
                  <a:srgbClr val="285598"/>
                </a:solidFill>
                <a:effectLst/>
                <a:uLnTx/>
                <a:uFillTx/>
                <a:latin typeface="Arial"/>
                <a:ea typeface="Arial"/>
                <a:cs typeface="Arial"/>
                <a:sym typeface="Arial"/>
              </a:rPr>
              <a:t>التسوق الآمن عبر الإنترنت
الدفع الآمن</a:t>
            </a:r>
            <a:endParaRPr kumimoji="0" lang="ar-JO"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6" name="Google Shape;726;p44">
            <a:extLst>
              <a:ext uri="{FF2B5EF4-FFF2-40B4-BE49-F238E27FC236}">
                <a16:creationId xmlns:a16="http://schemas.microsoft.com/office/drawing/2014/main" id="{A42932BC-0E8E-48F2-475F-CF72252ECB62}"/>
              </a:ext>
            </a:extLst>
          </p:cNvPr>
          <p:cNvSpPr txBox="1"/>
          <p:nvPr/>
        </p:nvSpPr>
        <p:spPr>
          <a:xfrm>
            <a:off x="1903526" y="1543332"/>
            <a:ext cx="8214865" cy="409984"/>
          </a:xfrm>
          <a:prstGeom prst="rect">
            <a:avLst/>
          </a:prstGeom>
          <a:noFill/>
          <a:ln>
            <a:noFill/>
          </a:ln>
        </p:spPr>
        <p:txBody>
          <a:bodyPr spcFirstLastPara="1" wrap="square" lIns="0" tIns="0" rIns="0" bIns="0" anchor="t" anchorCtr="0">
            <a:spAutoFit/>
          </a:bodyPr>
          <a:lstStyle/>
          <a:p>
            <a:pPr lvl="0" algn="ctr" rtl="1">
              <a:lnSpc>
                <a:spcPct val="111019"/>
              </a:lnSpc>
              <a:buSzPts val="3984"/>
            </a:pPr>
            <a:r>
              <a:rPr lang="ar-JO" sz="2400" dirty="0">
                <a:solidFill>
                  <a:schemeClr val="dk1"/>
                </a:solidFill>
              </a:rPr>
              <a:t>استخدم الرمز</a:t>
            </a:r>
            <a:r>
              <a:rPr lang="he-IL" sz="2400" dirty="0">
                <a:solidFill>
                  <a:schemeClr val="dk1"/>
                </a:solidFill>
              </a:rPr>
              <a:t>קוד</a:t>
            </a:r>
            <a:r>
              <a:rPr lang="ar-JO" sz="2400" dirty="0">
                <a:solidFill>
                  <a:schemeClr val="dk1"/>
                </a:solidFill>
              </a:rPr>
              <a:t> أو بصمة الإصبع أو مصادقة التعرف على الوجه</a:t>
            </a:r>
            <a:r>
              <a:rPr lang="en-US" sz="2400" dirty="0">
                <a:solidFill>
                  <a:schemeClr val="dk1"/>
                </a:solidFill>
              </a:rPr>
              <a:t>FACE ID </a:t>
            </a:r>
            <a:endParaRPr sz="1000" b="0"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3E43EA52-2E0A-1D42-E69A-00BE171A28E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47577" y="2153728"/>
            <a:ext cx="5882480" cy="392165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1D4F20C-88EE-3A98-3B09-D8D545E257A1}"/>
              </a:ext>
            </a:extLst>
          </p:cNvPr>
          <p:cNvSpPr txBox="1"/>
          <p:nvPr/>
        </p:nvSpPr>
        <p:spPr>
          <a:xfrm>
            <a:off x="9191764" y="2619570"/>
            <a:ext cx="1564944" cy="369332"/>
          </a:xfrm>
          <a:prstGeom prst="rect">
            <a:avLst/>
          </a:prstGeom>
          <a:noFill/>
        </p:spPr>
        <p:txBody>
          <a:bodyPr wrap="square" rtlCol="1">
            <a:spAutoFit/>
          </a:bodyPr>
          <a:lstStyle/>
          <a:p>
            <a:r>
              <a:rPr lang="en-US" sz="1800" dirty="0"/>
              <a:t>PAYPAL</a:t>
            </a:r>
            <a:endParaRPr lang="he-IL" sz="1800" dirty="0"/>
          </a:p>
        </p:txBody>
      </p:sp>
      <p:sp>
        <p:nvSpPr>
          <p:cNvPr id="8" name="TextBox 7">
            <a:extLst>
              <a:ext uri="{FF2B5EF4-FFF2-40B4-BE49-F238E27FC236}">
                <a16:creationId xmlns:a16="http://schemas.microsoft.com/office/drawing/2014/main" id="{991CF9A6-91A2-8CC2-AF67-CCD34F5C4EBC}"/>
              </a:ext>
            </a:extLst>
          </p:cNvPr>
          <p:cNvSpPr txBox="1"/>
          <p:nvPr/>
        </p:nvSpPr>
        <p:spPr>
          <a:xfrm>
            <a:off x="405470" y="2493973"/>
            <a:ext cx="2151229" cy="646331"/>
          </a:xfrm>
          <a:prstGeom prst="rect">
            <a:avLst/>
          </a:prstGeom>
          <a:noFill/>
        </p:spPr>
        <p:txBody>
          <a:bodyPr wrap="square" rtlCol="1">
            <a:spAutoFit/>
          </a:bodyPr>
          <a:lstStyle/>
          <a:p>
            <a:pPr algn="ctr" rtl="1"/>
            <a:r>
              <a:rPr lang="en-US" sz="1800" dirty="0"/>
              <a:t>GOOGLE PAY</a:t>
            </a:r>
          </a:p>
          <a:p>
            <a:pPr algn="ctr" rtl="1"/>
            <a:r>
              <a:rPr lang="en-US" sz="1800" dirty="0"/>
              <a:t>APPLE PAY</a:t>
            </a:r>
            <a:endParaRPr lang="he-IL" sz="1800" dirty="0"/>
          </a:p>
        </p:txBody>
      </p:sp>
      <p:pic>
        <p:nvPicPr>
          <p:cNvPr id="10" name="Picture 9">
            <a:extLst>
              <a:ext uri="{FF2B5EF4-FFF2-40B4-BE49-F238E27FC236}">
                <a16:creationId xmlns:a16="http://schemas.microsoft.com/office/drawing/2014/main" id="{B4355B22-779C-E734-0AE9-413811ABDB32}"/>
              </a:ext>
              <a:ext uri="{C183D7F6-B498-43B3-948B-1728B52AA6E4}">
                <adec:decorative xmlns:adec="http://schemas.microsoft.com/office/drawing/2017/decorative" val="1"/>
              </a:ext>
            </a:extLst>
          </p:cNvPr>
          <p:cNvPicPr>
            <a:picLocks noChangeAspect="1"/>
          </p:cNvPicPr>
          <p:nvPr/>
        </p:nvPicPr>
        <p:blipFill>
          <a:blip r:embed="rId4"/>
          <a:stretch/>
        </p:blipFill>
        <p:spPr>
          <a:xfrm flipH="1">
            <a:off x="169010" y="2258027"/>
            <a:ext cx="2568489" cy="1309676"/>
          </a:xfrm>
          <a:prstGeom prst="rect">
            <a:avLst/>
          </a:prstGeom>
        </p:spPr>
      </p:pic>
      <p:pic>
        <p:nvPicPr>
          <p:cNvPr id="11" name="Picture 10">
            <a:extLst>
              <a:ext uri="{FF2B5EF4-FFF2-40B4-BE49-F238E27FC236}">
                <a16:creationId xmlns:a16="http://schemas.microsoft.com/office/drawing/2014/main" id="{3B4871BF-BBB7-2A25-4DAF-88D93CBB2AF4}"/>
              </a:ext>
              <a:ext uri="{C183D7F6-B498-43B3-948B-1728B52AA6E4}">
                <adec:decorative xmlns:adec="http://schemas.microsoft.com/office/drawing/2017/decorative" val="1"/>
              </a:ext>
            </a:extLst>
          </p:cNvPr>
          <p:cNvPicPr>
            <a:picLocks noChangeAspect="1"/>
          </p:cNvPicPr>
          <p:nvPr/>
        </p:nvPicPr>
        <p:blipFill>
          <a:blip r:embed="rId4"/>
          <a:stretch/>
        </p:blipFill>
        <p:spPr>
          <a:xfrm rot="1667124">
            <a:off x="8292055" y="4112953"/>
            <a:ext cx="2568489" cy="1309676"/>
          </a:xfrm>
          <a:prstGeom prst="rect">
            <a:avLst/>
          </a:prstGeom>
        </p:spPr>
      </p:pic>
      <p:sp>
        <p:nvSpPr>
          <p:cNvPr id="14" name="TextBox 13">
            <a:extLst>
              <a:ext uri="{FF2B5EF4-FFF2-40B4-BE49-F238E27FC236}">
                <a16:creationId xmlns:a16="http://schemas.microsoft.com/office/drawing/2014/main" id="{1BB6A291-54EF-87E6-DB5E-8237C3549974}"/>
              </a:ext>
            </a:extLst>
          </p:cNvPr>
          <p:cNvSpPr txBox="1"/>
          <p:nvPr/>
        </p:nvSpPr>
        <p:spPr>
          <a:xfrm rot="1962778">
            <a:off x="8536044" y="4537192"/>
            <a:ext cx="2516747" cy="400110"/>
          </a:xfrm>
          <a:prstGeom prst="rect">
            <a:avLst/>
          </a:prstGeom>
          <a:noFill/>
        </p:spPr>
        <p:txBody>
          <a:bodyPr wrap="square" rtlCol="1">
            <a:spAutoFit/>
          </a:bodyPr>
          <a:lstStyle/>
          <a:p>
            <a:r>
              <a:rPr lang="he-IL" sz="2000" dirty="0"/>
              <a:t>כרטיס אשראי נטען </a:t>
            </a:r>
          </a:p>
        </p:txBody>
      </p:sp>
      <p:pic>
        <p:nvPicPr>
          <p:cNvPr id="15" name="Picture 14">
            <a:extLst>
              <a:ext uri="{FF2B5EF4-FFF2-40B4-BE49-F238E27FC236}">
                <a16:creationId xmlns:a16="http://schemas.microsoft.com/office/drawing/2014/main" id="{8F1C5FB6-9E26-1295-449C-B5A1C39EEA8B}"/>
              </a:ext>
              <a:ext uri="{C183D7F6-B498-43B3-948B-1728B52AA6E4}">
                <adec:decorative xmlns:adec="http://schemas.microsoft.com/office/drawing/2017/decorative" val="1"/>
              </a:ext>
            </a:extLst>
          </p:cNvPr>
          <p:cNvPicPr>
            <a:picLocks noChangeAspect="1"/>
          </p:cNvPicPr>
          <p:nvPr/>
        </p:nvPicPr>
        <p:blipFill>
          <a:blip r:embed="rId4"/>
          <a:stretch/>
        </p:blipFill>
        <p:spPr>
          <a:xfrm>
            <a:off x="8485549" y="2294796"/>
            <a:ext cx="2568489" cy="1309676"/>
          </a:xfrm>
          <a:prstGeom prst="rect">
            <a:avLst/>
          </a:prstGeom>
        </p:spPr>
      </p:pic>
      <p:sp>
        <p:nvSpPr>
          <p:cNvPr id="17" name="TextBox 16">
            <a:extLst>
              <a:ext uri="{FF2B5EF4-FFF2-40B4-BE49-F238E27FC236}">
                <a16:creationId xmlns:a16="http://schemas.microsoft.com/office/drawing/2014/main" id="{BD911D47-E071-37AD-C173-AE1AA0B60D48}"/>
              </a:ext>
            </a:extLst>
          </p:cNvPr>
          <p:cNvSpPr txBox="1"/>
          <p:nvPr/>
        </p:nvSpPr>
        <p:spPr>
          <a:xfrm rot="20398034">
            <a:off x="363008" y="4331889"/>
            <a:ext cx="2432399" cy="461665"/>
          </a:xfrm>
          <a:prstGeom prst="rect">
            <a:avLst/>
          </a:prstGeom>
          <a:noFill/>
        </p:spPr>
        <p:txBody>
          <a:bodyPr wrap="square" rtlCol="1">
            <a:spAutoFit/>
          </a:bodyPr>
          <a:lstStyle/>
          <a:p>
            <a:pPr algn="ctr" rtl="1"/>
            <a:r>
              <a:rPr lang="he-IL" sz="2400" dirty="0"/>
              <a:t>תקן </a:t>
            </a:r>
            <a:r>
              <a:rPr lang="en-US" sz="2400" dirty="0"/>
              <a:t>PCI DSS –</a:t>
            </a:r>
            <a:endParaRPr lang="he-IL" sz="2400" dirty="0"/>
          </a:p>
        </p:txBody>
      </p:sp>
      <p:pic>
        <p:nvPicPr>
          <p:cNvPr id="18" name="Picture 17">
            <a:extLst>
              <a:ext uri="{FF2B5EF4-FFF2-40B4-BE49-F238E27FC236}">
                <a16:creationId xmlns:a16="http://schemas.microsoft.com/office/drawing/2014/main" id="{D3845FA4-937F-6155-BEEF-4F7324C53591}"/>
              </a:ext>
              <a:ext uri="{C183D7F6-B498-43B3-948B-1728B52AA6E4}">
                <adec:decorative xmlns:adec="http://schemas.microsoft.com/office/drawing/2017/decorative" val="1"/>
              </a:ext>
            </a:extLst>
          </p:cNvPr>
          <p:cNvPicPr>
            <a:picLocks noChangeAspect="1"/>
          </p:cNvPicPr>
          <p:nvPr/>
        </p:nvPicPr>
        <p:blipFill>
          <a:blip r:embed="rId4"/>
          <a:stretch/>
        </p:blipFill>
        <p:spPr>
          <a:xfrm rot="20474630" flipH="1">
            <a:off x="294964" y="4023184"/>
            <a:ext cx="2568489" cy="130967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46"/>
          <p:cNvSpPr txBox="1">
            <a:spLocks noGrp="1"/>
          </p:cNvSpPr>
          <p:nvPr>
            <p:ph type="title" idx="4294967295"/>
          </p:nvPr>
        </p:nvSpPr>
        <p:spPr>
          <a:xfrm>
            <a:off x="2278312" y="485832"/>
            <a:ext cx="8125121" cy="109324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lvl="0" algn="ctr" rtl="1">
              <a:lnSpc>
                <a:spcPct val="111001"/>
              </a:lnSpc>
              <a:buClr>
                <a:srgbClr val="000000"/>
              </a:buClr>
              <a:buSzPts val="4163"/>
              <a:defRPr/>
            </a:pPr>
            <a:r>
              <a:rPr lang="ar-JO" sz="3200" dirty="0">
                <a:solidFill>
                  <a:schemeClr val="accent1"/>
                </a:solidFill>
                <a:latin typeface="Arial"/>
                <a:ea typeface="Arial"/>
                <a:cs typeface="Arial"/>
                <a:sym typeface="Arial"/>
              </a:rPr>
              <a:t>إذا وقعتم ضحية الاحتيال، اليكم  
روابط ومواقع فيها المعلومات للحماية ومتابعة عملية الاحتيال</a:t>
            </a:r>
            <a:endParaRPr kumimoji="0" lang="iw-IL" sz="1050" b="0" i="0" u="none" strike="noStrike" kern="0" cap="none" spc="0" normalizeH="0" baseline="0" noProof="0" dirty="0">
              <a:ln>
                <a:noFill/>
              </a:ln>
              <a:solidFill>
                <a:schemeClr val="accent1"/>
              </a:solidFill>
              <a:effectLst/>
              <a:uLnTx/>
              <a:uFillTx/>
              <a:latin typeface="Arial"/>
              <a:ea typeface="Arial"/>
              <a:cs typeface="Arial"/>
              <a:sym typeface="Arial"/>
            </a:endParaRPr>
          </a:p>
        </p:txBody>
      </p:sp>
      <p:sp>
        <p:nvSpPr>
          <p:cNvPr id="803" name="Google Shape;803;p46" descr="مركز هجمات السايبر119">
            <a:hlinkClick r:id="rId3"/>
            <a:extLst>
              <a:ext uri="{C183D7F6-B498-43B3-948B-1728B52AA6E4}">
                <adec:decorative xmlns:adec="http://schemas.microsoft.com/office/drawing/2017/decorative" val="0"/>
              </a:ext>
            </a:extLst>
          </p:cNvPr>
          <p:cNvSpPr/>
          <p:nvPr/>
        </p:nvSpPr>
        <p:spPr>
          <a:xfrm>
            <a:off x="733866" y="4410268"/>
            <a:ext cx="3303737" cy="1177844"/>
          </a:xfrm>
          <a:custGeom>
            <a:avLst/>
            <a:gdLst/>
            <a:ahLst/>
            <a:cxnLst/>
            <a:rect l="l" t="t" r="r" b="b"/>
            <a:pathLst>
              <a:path w="8060167" h="2695361" extrusionOk="0">
                <a:moveTo>
                  <a:pt x="0" y="0"/>
                </a:moveTo>
                <a:lnTo>
                  <a:pt x="8060167" y="0"/>
                </a:lnTo>
                <a:lnTo>
                  <a:pt x="8060167" y="2695361"/>
                </a:lnTo>
                <a:lnTo>
                  <a:pt x="0" y="269536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804" name="Google Shape;804;p46" descr="جمعية حماية المستهلك">
            <a:hlinkClick r:id="rId5"/>
          </p:cNvPr>
          <p:cNvSpPr/>
          <p:nvPr/>
        </p:nvSpPr>
        <p:spPr>
          <a:xfrm>
            <a:off x="4704970" y="2433793"/>
            <a:ext cx="4640863" cy="1029016"/>
          </a:xfrm>
          <a:custGeom>
            <a:avLst/>
            <a:gdLst/>
            <a:ahLst/>
            <a:cxnLst/>
            <a:rect l="l" t="t" r="r" b="b"/>
            <a:pathLst>
              <a:path w="8048958" h="1784691" extrusionOk="0">
                <a:moveTo>
                  <a:pt x="0" y="0"/>
                </a:moveTo>
                <a:lnTo>
                  <a:pt x="8048958" y="0"/>
                </a:lnTo>
                <a:lnTo>
                  <a:pt x="8048958" y="1784691"/>
                </a:lnTo>
                <a:lnTo>
                  <a:pt x="0" y="1784691"/>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807" name="Google Shape;807;p46" descr="مركز حماية الجمهور">
            <a:hlinkClick r:id="rId7"/>
          </p:cNvPr>
          <p:cNvSpPr/>
          <p:nvPr/>
        </p:nvSpPr>
        <p:spPr>
          <a:xfrm>
            <a:off x="9935695" y="2038672"/>
            <a:ext cx="1728171" cy="1603991"/>
          </a:xfrm>
          <a:custGeom>
            <a:avLst/>
            <a:gdLst/>
            <a:ahLst/>
            <a:cxnLst/>
            <a:rect l="l" t="t" r="r" b="b"/>
            <a:pathLst>
              <a:path w="2592257" h="2405987" extrusionOk="0">
                <a:moveTo>
                  <a:pt x="0" y="0"/>
                </a:moveTo>
                <a:lnTo>
                  <a:pt x="2592257" y="0"/>
                </a:lnTo>
                <a:lnTo>
                  <a:pt x="2592257" y="2405987"/>
                </a:lnTo>
                <a:lnTo>
                  <a:pt x="0" y="240598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3" name="Picture 2">
            <a:hlinkClick r:id="rId9"/>
            <a:extLst>
              <a:ext uri="{FF2B5EF4-FFF2-40B4-BE49-F238E27FC236}">
                <a16:creationId xmlns:a16="http://schemas.microsoft.com/office/drawing/2014/main" id="{513CE9BC-3B79-94CB-BAB6-37EA6FEFAE56}"/>
              </a:ex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733866" y="2433792"/>
            <a:ext cx="3175309" cy="1209722"/>
          </a:xfrm>
          <a:prstGeom prst="rect">
            <a:avLst/>
          </a:prstGeom>
        </p:spPr>
      </p:pic>
      <p:pic>
        <p:nvPicPr>
          <p:cNvPr id="8" name="Picture 7" descr="اضغط للدخول الى الرابط">
            <a:extLst>
              <a:ext uri="{FF2B5EF4-FFF2-40B4-BE49-F238E27FC236}">
                <a16:creationId xmlns:a16="http://schemas.microsoft.com/office/drawing/2014/main" id="{EBF4A907-7ED9-0C97-5173-3B4B2A4D405D}"/>
              </a:ext>
              <a:ext uri="{C183D7F6-B498-43B3-948B-1728B52AA6E4}">
                <adec:decorative xmlns:adec="http://schemas.microsoft.com/office/drawing/2017/decorative" val="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858056" y="5125039"/>
            <a:ext cx="1021055" cy="1105579"/>
          </a:xfrm>
          <a:prstGeom prst="rect">
            <a:avLst/>
          </a:prstGeom>
        </p:spPr>
      </p:pic>
      <p:pic>
        <p:nvPicPr>
          <p:cNvPr id="10" name="Picture 9">
            <a:hlinkClick r:id="rId12"/>
            <a:extLst>
              <a:ext uri="{FF2B5EF4-FFF2-40B4-BE49-F238E27FC236}">
                <a16:creationId xmlns:a16="http://schemas.microsoft.com/office/drawing/2014/main" id="{7BCBE91B-93C9-7E7B-48A0-D18E3E120E3A}"/>
              </a:ext>
              <a:ext uri="{C183D7F6-B498-43B3-948B-1728B52AA6E4}">
                <adec:decorative xmlns:adec="http://schemas.microsoft.com/office/drawing/2017/decorative" val="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983478" y="4289486"/>
            <a:ext cx="4148539" cy="1183260"/>
          </a:xfrm>
          <a:prstGeom prst="rect">
            <a:avLst/>
          </a:prstGeom>
        </p:spPr>
      </p:pic>
      <p:sp>
        <p:nvSpPr>
          <p:cNvPr id="11" name="Rectangle: Rounded Corners 10">
            <a:extLst>
              <a:ext uri="{FF2B5EF4-FFF2-40B4-BE49-F238E27FC236}">
                <a16:creationId xmlns:a16="http://schemas.microsoft.com/office/drawing/2014/main" id="{883B1803-9A50-E47E-C892-8D85255FBFD5}"/>
              </a:ext>
              <a:ext uri="{C183D7F6-B498-43B3-948B-1728B52AA6E4}">
                <adec:decorative xmlns:adec="http://schemas.microsoft.com/office/drawing/2017/decorative" val="1"/>
              </a:ext>
            </a:extLst>
          </p:cNvPr>
          <p:cNvSpPr/>
          <p:nvPr/>
        </p:nvSpPr>
        <p:spPr>
          <a:xfrm>
            <a:off x="538934" y="2135370"/>
            <a:ext cx="3498669" cy="1733385"/>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sp>
        <p:nvSpPr>
          <p:cNvPr id="12" name="Rectangle: Rounded Corners 11">
            <a:extLst>
              <a:ext uri="{FF2B5EF4-FFF2-40B4-BE49-F238E27FC236}">
                <a16:creationId xmlns:a16="http://schemas.microsoft.com/office/drawing/2014/main" id="{AA3D00D1-C2FE-6E35-3A16-3637CC1AD313}"/>
              </a:ext>
              <a:ext uri="{C183D7F6-B498-43B3-948B-1728B52AA6E4}">
                <adec:decorative xmlns:adec="http://schemas.microsoft.com/office/drawing/2017/decorative" val="1"/>
              </a:ext>
            </a:extLst>
          </p:cNvPr>
          <p:cNvSpPr/>
          <p:nvPr/>
        </p:nvSpPr>
        <p:spPr>
          <a:xfrm>
            <a:off x="4499037" y="2135370"/>
            <a:ext cx="4846796" cy="1603991"/>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1" anchor="ctr"/>
          <a:lstStyle/>
          <a:p>
            <a:pPr algn="ctr"/>
            <a:endParaRPr lang="he-IL"/>
          </a:p>
        </p:txBody>
      </p:sp>
      <p:sp>
        <p:nvSpPr>
          <p:cNvPr id="13" name="Rectangle: Rounded Corners 12">
            <a:extLst>
              <a:ext uri="{FF2B5EF4-FFF2-40B4-BE49-F238E27FC236}">
                <a16:creationId xmlns:a16="http://schemas.microsoft.com/office/drawing/2014/main" id="{5498B9A8-BCDD-7257-AE6F-CFAFBD849BBF}"/>
              </a:ext>
              <a:ext uri="{C183D7F6-B498-43B3-948B-1728B52AA6E4}">
                <adec:decorative xmlns:adec="http://schemas.microsoft.com/office/drawing/2017/decorative" val="1"/>
              </a:ext>
            </a:extLst>
          </p:cNvPr>
          <p:cNvSpPr/>
          <p:nvPr/>
        </p:nvSpPr>
        <p:spPr>
          <a:xfrm>
            <a:off x="4961307" y="4289486"/>
            <a:ext cx="4114883" cy="1183260"/>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sp>
        <p:nvSpPr>
          <p:cNvPr id="14" name="Rectangle: Rounded Corners 13">
            <a:extLst>
              <a:ext uri="{FF2B5EF4-FFF2-40B4-BE49-F238E27FC236}">
                <a16:creationId xmlns:a16="http://schemas.microsoft.com/office/drawing/2014/main" id="{23A8C355-B729-4618-0262-2A300F05EEE3}"/>
              </a:ext>
              <a:ext uri="{C183D7F6-B498-43B3-948B-1728B52AA6E4}">
                <adec:decorative xmlns:adec="http://schemas.microsoft.com/office/drawing/2017/decorative" val="1"/>
              </a:ext>
            </a:extLst>
          </p:cNvPr>
          <p:cNvSpPr/>
          <p:nvPr/>
        </p:nvSpPr>
        <p:spPr>
          <a:xfrm>
            <a:off x="538934" y="4234070"/>
            <a:ext cx="3754770" cy="1553754"/>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sp>
        <p:nvSpPr>
          <p:cNvPr id="15" name="Rectangle: Rounded Corners 14">
            <a:extLst>
              <a:ext uri="{FF2B5EF4-FFF2-40B4-BE49-F238E27FC236}">
                <a16:creationId xmlns:a16="http://schemas.microsoft.com/office/drawing/2014/main" id="{770AEEE1-DB73-8F10-4B51-30D8013CD9E5}"/>
              </a:ext>
              <a:ext uri="{C183D7F6-B498-43B3-948B-1728B52AA6E4}">
                <adec:decorative xmlns:adec="http://schemas.microsoft.com/office/drawing/2017/decorative" val="1"/>
              </a:ext>
            </a:extLst>
          </p:cNvPr>
          <p:cNvSpPr/>
          <p:nvPr/>
        </p:nvSpPr>
        <p:spPr>
          <a:xfrm>
            <a:off x="9815624" y="1910129"/>
            <a:ext cx="1848242" cy="1829232"/>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endParaRPr lang="he-IL"/>
          </a:p>
        </p:txBody>
      </p:sp>
      <p:pic>
        <p:nvPicPr>
          <p:cNvPr id="16" name="Picture 15" descr="اضغط للدخول الى الرابط">
            <a:extLst>
              <a:ext uri="{FF2B5EF4-FFF2-40B4-BE49-F238E27FC236}">
                <a16:creationId xmlns:a16="http://schemas.microsoft.com/office/drawing/2014/main" id="{14A4F8C0-75CA-483E-3272-F66FD88F47C5}"/>
              </a:ext>
              <a:ext uri="{C183D7F6-B498-43B3-948B-1728B52AA6E4}">
                <adec:decorative xmlns:adec="http://schemas.microsoft.com/office/drawing/2017/decorative" val="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962423" y="5470081"/>
            <a:ext cx="1021055" cy="1105579"/>
          </a:xfrm>
          <a:prstGeom prst="rect">
            <a:avLst/>
          </a:prstGeom>
        </p:spPr>
      </p:pic>
      <p:pic>
        <p:nvPicPr>
          <p:cNvPr id="17" name="Picture 16" descr="اضغط للدخول الى الرابط">
            <a:extLst>
              <a:ext uri="{FF2B5EF4-FFF2-40B4-BE49-F238E27FC236}">
                <a16:creationId xmlns:a16="http://schemas.microsoft.com/office/drawing/2014/main" id="{E95CA5B2-34B7-3EFE-B051-85A480C6D661}"/>
              </a:ext>
              <a:ext uri="{C183D7F6-B498-43B3-948B-1728B52AA6E4}">
                <adec:decorative xmlns:adec="http://schemas.microsoft.com/office/drawing/2017/decorative" val="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816334" y="3304689"/>
            <a:ext cx="1021055" cy="1105579"/>
          </a:xfrm>
          <a:prstGeom prst="rect">
            <a:avLst/>
          </a:prstGeom>
        </p:spPr>
      </p:pic>
      <p:pic>
        <p:nvPicPr>
          <p:cNvPr id="18" name="Picture 17" descr="اضغط للدخول الى الرابط">
            <a:extLst>
              <a:ext uri="{FF2B5EF4-FFF2-40B4-BE49-F238E27FC236}">
                <a16:creationId xmlns:a16="http://schemas.microsoft.com/office/drawing/2014/main" id="{57F7264D-8B9D-8F37-646F-DA5DE9B18C48}"/>
              </a:ext>
              <a:ext uri="{C183D7F6-B498-43B3-948B-1728B52AA6E4}">
                <adec:decorative xmlns:adec="http://schemas.microsoft.com/office/drawing/2017/decorative" val="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015257" y="3402443"/>
            <a:ext cx="1021055" cy="1105579"/>
          </a:xfrm>
          <a:prstGeom prst="rect">
            <a:avLst/>
          </a:prstGeom>
        </p:spPr>
      </p:pic>
      <p:pic>
        <p:nvPicPr>
          <p:cNvPr id="19" name="Picture 18" descr="اضغط للدخول الى الرابط">
            <a:extLst>
              <a:ext uri="{FF2B5EF4-FFF2-40B4-BE49-F238E27FC236}">
                <a16:creationId xmlns:a16="http://schemas.microsoft.com/office/drawing/2014/main" id="{930FC7B7-5B8F-156C-F00C-F9EC2DBFAC63}"/>
              </a:ext>
              <a:ext uri="{C183D7F6-B498-43B3-948B-1728B52AA6E4}">
                <adec:decorative xmlns:adec="http://schemas.microsoft.com/office/drawing/2017/decorative" val="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170945" y="3582079"/>
            <a:ext cx="1021055" cy="110557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2505" y="-61192"/>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he-IL" sz="933"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a:off x="4619498" y="2470068"/>
            <a:ext cx="2731325" cy="2125681"/>
            <a:chOff x="0" y="0"/>
            <a:chExt cx="5462651" cy="4251363"/>
          </a:xfrm>
        </p:grpSpPr>
        <p:sp>
          <p:nvSpPr>
            <p:cNvPr id="5" name="Freeform 5"/>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sz="933" dirty="0">
                <a:latin typeface="Arial" panose="020B0604020202020204" pitchFamily="34" charset="0"/>
              </a:endParaRPr>
            </a:p>
          </p:txBody>
        </p:sp>
      </p:grpSp>
      <p:sp>
        <p:nvSpPr>
          <p:cNvPr id="6" name="TextBox 6"/>
          <p:cNvSpPr txBox="1"/>
          <p:nvPr/>
        </p:nvSpPr>
        <p:spPr>
          <a:xfrm>
            <a:off x="4753372" y="1924454"/>
            <a:ext cx="2685256" cy="2802819"/>
          </a:xfrm>
          <a:prstGeom prst="rect">
            <a:avLst/>
          </a:prstGeom>
        </p:spPr>
        <p:txBody>
          <a:bodyPr lIns="0" tIns="0" rIns="0" bIns="0" rtlCol="0" anchor="t">
            <a:spAutoFit/>
          </a:bodyPr>
          <a:lstStyle/>
          <a:p>
            <a:pPr algn="ctr" rtl="1">
              <a:lnSpc>
                <a:spcPts val="7560"/>
              </a:lnSpc>
            </a:pPr>
            <a:r>
              <a:rPr lang="ar-JO" sz="4200" b="1" dirty="0">
                <a:latin typeface="Arial" panose="020B0604020202020204" pitchFamily="34" charset="0"/>
                <a:ea typeface="Calibri (MS) Bold"/>
                <a:cs typeface="Arial" panose="020B0604020202020204" pitchFamily="34" charset="0"/>
                <a:sym typeface="Calibri (MS) Bold"/>
                <a:rtl/>
              </a:rPr>
              <a:t>شكرا لكم!
طاقم الإرشاد
التثقيف المالي</a:t>
            </a:r>
            <a:endParaRPr lang="he-IL" sz="4200" b="1" dirty="0">
              <a:latin typeface="Arial" panose="020B0604020202020204" pitchFamily="34" charset="0"/>
              <a:ea typeface="Calibri (MS) Bold"/>
              <a:cs typeface="Arial" panose="020B0604020202020204" pitchFamily="34" charset="0"/>
              <a:sym typeface="Calibri (MS) Bold"/>
              <a:rt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4212</TotalTime>
  <Words>4679</Words>
  <Application>Microsoft Office PowerPoint</Application>
  <PresentationFormat>Widescreen</PresentationFormat>
  <Paragraphs>310</Paragraphs>
  <Slides>54</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Gruppo</vt:lpstr>
      <vt:lpstr>Wingdings</vt:lpstr>
      <vt:lpstr>Play</vt:lpstr>
      <vt:lpstr>Office Theme</vt:lpstr>
      <vt:lpstr>أمن المعلومات في شبكة الإنترنت</vt:lpstr>
      <vt:lpstr>سنتعلّم اليوم:</vt:lpstr>
      <vt:lpstr>هَلْ قُمْتَ بِتَحْمِيلِ لُعْبَةٍ أَوْ تَطْبِيقٍ في ال 24 سَاعَةً الأخيرة؟</vt:lpstr>
      <vt:lpstr>PowerPoint Presentation</vt:lpstr>
      <vt:lpstr>هل سبق وأن استخدمت شبكة wi-fi عامة مفتوحة (غير آمنة)؟</vt:lpstr>
      <vt:lpstr>هل وافقت على cookies في موقع معين مؤخرا؟</vt:lpstr>
      <vt:lpstr>"هل قمتُمْ بتحميل تطبيق جديد ومنحتُموه إمكانية الوصول إلى جهات الاتصال أو الموقع الخص بكم؟"</vt:lpstr>
      <vt:lpstr>PowerPoint Presentation</vt:lpstr>
      <vt:lpstr>هل استخدمتُمْ كلاً من أدوات الذكاء الاصطناعي  AI  وقمتُمْ برفع معلومات شخصية أو صورٍ لكم و/أو لعائلتكم إليها؟"</vt:lpstr>
      <vt:lpstr>PowerPoint Presentation</vt:lpstr>
      <vt:lpstr>البصمة االرقمية (البصمة الإلكترونية)Digital Footprint </vt:lpstr>
      <vt:lpstr>أنواع البصمات الرقمية/ الإلكترونية</vt:lpstr>
      <vt:lpstr>أنواع البصمات الرقمية/ الإلكترونية</vt:lpstr>
      <vt:lpstr>أنواع البصمات الرقمية/ الإلكترونية</vt:lpstr>
      <vt:lpstr>PowerPoint Presentation</vt:lpstr>
      <vt:lpstr>PowerPoint Presentation</vt:lpstr>
      <vt:lpstr>الهندسة الاجتماعية</vt:lpstr>
      <vt:lpstr>الهندسة الاجتماعية – مثال</vt:lpstr>
      <vt:lpstr>PowerPoint Presentation</vt:lpstr>
      <vt:lpstr>أنواع التَّصَيُّدُ الاحتيالي (Phishing) </vt:lpstr>
      <vt:lpstr>التَّصَيُّدُ الاحتيالي (Phishing)  "لديك طرد"</vt:lpstr>
      <vt:lpstr>التَّصَيُّدُ الاحتيالي (Phishing)  القروض </vt:lpstr>
      <vt:lpstr>PowerPoint Presentation</vt:lpstr>
      <vt:lpstr>التَّصَيُّدُ الاحتيالي (Phishing)  كبار السّن – اللسعة الروسيّة</vt:lpstr>
      <vt:lpstr>اَلْإِحْتِيَالُ اَلْمُتَنَكِّرُ</vt:lpstr>
      <vt:lpstr>أَنْوَاع الاحتيال والهندسة الاجتماعيَّة</vt:lpstr>
      <vt:lpstr>احصائيات ومعطيات</vt:lpstr>
      <vt:lpstr>كيف نحدد أن الرسالة مشبوهة؟ نسأل أنفسنا!</vt:lpstr>
      <vt:lpstr>كيف نحدد أن الرسالة أو المحادثة مشبوهة؟ دعونا نسأل أنفسنا!</vt:lpstr>
      <vt:lpstr>كيف نميِّز أن الرسالة مشبوهة؟ دعونا نفكر!</vt:lpstr>
      <vt:lpstr>كيف نحدد أن الرسالة أو المحادثة مشبوهة؟ دعونا نسأل أنفسنا!</vt:lpstr>
      <vt:lpstr>الشباب والخصوصية الرقمية</vt:lpstr>
      <vt:lpstr>هل من الممكن منع الاحتيال وحماية أنفسنا؟</vt:lpstr>
      <vt:lpstr>ماذا تعلمنا؟</vt:lpstr>
      <vt:lpstr>ماذا تعلمنا؟</vt:lpstr>
      <vt:lpstr>PowerPoint Presentation</vt:lpstr>
      <vt:lpstr>ماذا تعلمنا؟</vt:lpstr>
      <vt:lpstr>ماذا تعلمنا؟</vt:lpstr>
      <vt:lpstr>ماذا تعلمنا؟</vt:lpstr>
      <vt:lpstr>PowerPoint Presentation</vt:lpstr>
      <vt:lpstr>PowerPoint Presentation</vt:lpstr>
      <vt:lpstr>PowerPoint Presentation</vt:lpstr>
      <vt:lpstr>PowerPoint Presentation</vt:lpstr>
      <vt:lpstr>PowerPoint Presentation</vt:lpstr>
      <vt:lpstr>التسوق الآمن عبر الإنترنت
المواقع الآمنة</vt:lpstr>
      <vt:lpstr>التسوق الآمن عبر الإنترنت
المواقع الآمنة</vt:lpstr>
      <vt:lpstr>التسوق الآمن عبر الإنترنت
المواقع الآمنة</vt:lpstr>
      <vt:lpstr>التسوق الآمن عبر الإنترنت
المواقع الآمنة</vt:lpstr>
      <vt:lpstr>التسوق الآمن عبر الإنترنت
المواقع الآمنة</vt:lpstr>
      <vt:lpstr>التسوق الآمن عبر الإنترنت
المواقع الآمنة</vt:lpstr>
      <vt:lpstr>التسوق الآمن عبر الإنترنت
المواقع الآمنة</vt:lpstr>
      <vt:lpstr>التسوق الآمن عبر الإنترنت
الدفع الآمن</vt:lpstr>
      <vt:lpstr>إذا وقعتم ضحية الاحتيال، اليكم  
روابط ومواقع فيها المعلومات للحماية ومتابعة عملية الاحتيال</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פיריאל מסאד</dc:creator>
  <cp:lastModifiedBy>פיריאל מסאד</cp:lastModifiedBy>
  <cp:revision>63</cp:revision>
  <dcterms:created xsi:type="dcterms:W3CDTF">2026-07-21T17:17:38Z</dcterms:created>
  <dcterms:modified xsi:type="dcterms:W3CDTF">2026-08-09T11:58:10Z</dcterms:modified>
</cp:coreProperties>
</file>