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 (MS) Bold" panose="020B0604020202020204" charset="0"/>
      <p:regular r:id="rId23"/>
    </p:embeddedFont>
    <p:embeddedFont>
      <p:font typeface="Rubik" panose="020B0604020202020204" charset="-79"/>
      <p:regular r:id="rId24"/>
      <p:bold r:id="rId25"/>
      <p:italic r:id="rId26"/>
      <p:boldItalic r:id="rId27"/>
    </p:embeddedFont>
    <p:embeddedFont>
      <p:font typeface="Rubik Bold" panose="020B0604020202020204" charset="-79"/>
      <p:regular r:id="rId28"/>
    </p:embeddedFont>
    <p:embeddedFont>
      <p:font typeface="VAG Rounded Next Shine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693F24-9540-4BBD-9652-2F63FC9B6ACA}" type="datetimeFigureOut">
              <a:rPr lang="he-IL" smtClean="0"/>
              <a:t>ט"ו/אב/תשפ"ו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C3C4E12-0953-45A8-948C-E4BC52F462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3535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3458" y="2324120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9"/>
                </a:lnTo>
                <a:lnTo>
                  <a:pt x="0" y="65186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301163" y="-704850"/>
            <a:ext cx="12155761" cy="28779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245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7535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(MS) Bold"/>
                <a:ea typeface="Calibri (MS) Bold"/>
                <a:cs typeface="+mn-cs"/>
                <a:sym typeface="Calibri (MS) Bold"/>
                <a:rtl/>
              </a:rPr>
              <a:t>ביקוש והיצע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27189" y="8738235"/>
            <a:ext cx="6675983" cy="880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559"/>
              </a:lnSpc>
            </a:pPr>
            <a:r>
              <a:rPr lang="he-IL" sz="4199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כתבו: יפעת ברוש ומאור בלילטי.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85689" y="2065721"/>
            <a:ext cx="13516623" cy="7378703"/>
          </a:xfrm>
          <a:custGeom>
            <a:avLst/>
            <a:gdLst/>
            <a:ahLst/>
            <a:cxnLst/>
            <a:rect l="l" t="t" r="r" b="b"/>
            <a:pathLst>
              <a:path w="13516623" h="7378703">
                <a:moveTo>
                  <a:pt x="0" y="0"/>
                </a:moveTo>
                <a:lnTo>
                  <a:pt x="13516622" y="0"/>
                </a:lnTo>
                <a:lnTo>
                  <a:pt x="13516622" y="7378703"/>
                </a:lnTo>
                <a:lnTo>
                  <a:pt x="0" y="7378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331966" y="-175898"/>
            <a:ext cx="14930285" cy="20554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ts val="172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המכירה הפומבית יוצאת לדרך!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 descr="המוצר: מרקר צהוב משומש"/>
          <p:cNvSpPr/>
          <p:nvPr/>
        </p:nvSpPr>
        <p:spPr>
          <a:xfrm>
            <a:off x="3173458" y="1884191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1</a:t>
            </a: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3458" y="1884191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092110" y="6252694"/>
            <a:ext cx="4388346" cy="912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0000"/>
                </a:solidFill>
                <a:latin typeface="VAG Rounded Next Shine"/>
                <a:ea typeface="VAG Rounded Next Shine"/>
                <a:sym typeface="VAG Rounded Next Shine"/>
              </a:rPr>
              <a:t>2</a:t>
            </a:r>
            <a:r>
              <a:rPr lang="he-IL" sz="4400" b="1" dirty="0">
                <a:solidFill>
                  <a:srgbClr val="FF0000"/>
                </a:solidFill>
                <a:latin typeface="VAG Rounded Next Shine"/>
                <a:ea typeface="VAG Rounded Next Shine"/>
                <a:sym typeface="VAG Rounded Next Shine"/>
                <a:rtl/>
              </a:rPr>
              <a:t> נק’ בונוס לבחינה</a:t>
            </a:r>
          </a:p>
        </p:txBody>
      </p:sp>
      <p:sp>
        <p:nvSpPr>
          <p:cNvPr id="6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5</a:t>
            </a: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DC6AC-0E81-EA28-93DC-44CEC04B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 descr="המוצר: כוס ספרייט">
            <a:extLst>
              <a:ext uri="{FF2B5EF4-FFF2-40B4-BE49-F238E27FC236}">
                <a16:creationId xmlns:a16="http://schemas.microsoft.com/office/drawing/2014/main" id="{FAB2693B-572D-B816-076E-D31E08F24D1D}"/>
              </a:ext>
            </a:extLst>
          </p:cNvPr>
          <p:cNvSpPr/>
          <p:nvPr/>
        </p:nvSpPr>
        <p:spPr>
          <a:xfrm>
            <a:off x="3173458" y="1884191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7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5</a:t>
            </a: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</p:spTree>
    <p:extLst>
      <p:ext uri="{BB962C8B-B14F-4D97-AF65-F5344CB8AC3E}">
        <p14:creationId xmlns:p14="http://schemas.microsoft.com/office/powerpoint/2010/main" val="78228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 descr="חדשות מתפרצות"/>
          <p:cNvSpPr/>
          <p:nvPr/>
        </p:nvSpPr>
        <p:spPr>
          <a:xfrm>
            <a:off x="3173458" y="614637"/>
            <a:ext cx="6448527" cy="2539107"/>
          </a:xfrm>
          <a:custGeom>
            <a:avLst/>
            <a:gdLst/>
            <a:ahLst/>
            <a:cxnLst/>
            <a:rect l="l" t="t" r="r" b="b"/>
            <a:pathLst>
              <a:path w="6448527" h="2539107">
                <a:moveTo>
                  <a:pt x="0" y="0"/>
                </a:moveTo>
                <a:lnTo>
                  <a:pt x="6448527" y="0"/>
                </a:lnTo>
                <a:lnTo>
                  <a:pt x="6448527" y="2539107"/>
                </a:lnTo>
                <a:lnTo>
                  <a:pt x="0" y="25391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3" name="Freeform 3" descr="המוצר הראשון: ספרייט בחמישה שקלים, המוצר השני: קולה בשני שקלים."/>
          <p:cNvSpPr/>
          <p:nvPr/>
        </p:nvSpPr>
        <p:spPr>
          <a:xfrm>
            <a:off x="3173458" y="2579194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5</a:t>
            </a: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 flipH="1">
            <a:off x="10091079" y="6542390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8204462" y="0"/>
                </a:moveTo>
                <a:lnTo>
                  <a:pt x="0" y="0"/>
                </a:lnTo>
                <a:lnTo>
                  <a:pt x="0" y="4532966"/>
                </a:lnTo>
                <a:lnTo>
                  <a:pt x="8204462" y="4532966"/>
                </a:lnTo>
                <a:lnTo>
                  <a:pt x="820446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 rot="20656774">
            <a:off x="12005949" y="757409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2</a:t>
            </a: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73458" y="1884191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06595" y="6252694"/>
            <a:ext cx="4759375" cy="912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ctr" rtl="1">
              <a:lnSpc>
                <a:spcPts val="7920"/>
              </a:lnSpc>
              <a:spcBef>
                <a:spcPct val="0"/>
              </a:spcBef>
              <a:defRPr sz="4400" b="1">
                <a:solidFill>
                  <a:srgbClr val="FF0000"/>
                </a:solidFill>
                <a:latin typeface="VAG Rounded Next Shine"/>
                <a:ea typeface="VAG Rounded Next Shine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he-IL" dirty="0">
                <a:sym typeface="VAG Rounded Next Shine"/>
              </a:rPr>
              <a:t>פטור הגשה ממשימה</a:t>
            </a:r>
          </a:p>
        </p:txBody>
      </p:sp>
      <p:sp>
        <p:nvSpPr>
          <p:cNvPr id="6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10</a:t>
            </a:r>
            <a:r>
              <a:rPr lang="he-IL" sz="4400" b="1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  <p:sp>
        <p:nvSpPr>
          <p:cNvPr id="7" name="Freeform 7" descr="שטרות של 50 שקלים"/>
          <p:cNvSpPr/>
          <p:nvPr/>
        </p:nvSpPr>
        <p:spPr>
          <a:xfrm>
            <a:off x="11256833" y="5256165"/>
            <a:ext cx="7715418" cy="5140397"/>
          </a:xfrm>
          <a:custGeom>
            <a:avLst/>
            <a:gdLst/>
            <a:ahLst/>
            <a:cxnLst/>
            <a:rect l="l" t="t" r="r" b="b"/>
            <a:pathLst>
              <a:path w="7715418" h="5140397">
                <a:moveTo>
                  <a:pt x="0" y="0"/>
                </a:moveTo>
                <a:lnTo>
                  <a:pt x="7715418" y="0"/>
                </a:lnTo>
                <a:lnTo>
                  <a:pt x="7715418" y="5140397"/>
                </a:lnTo>
                <a:lnTo>
                  <a:pt x="0" y="5140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 descr="חטיפי שוקולד"/>
          <p:cNvSpPr/>
          <p:nvPr/>
        </p:nvSpPr>
        <p:spPr>
          <a:xfrm>
            <a:off x="3173458" y="1865916"/>
            <a:ext cx="11941084" cy="6518619"/>
          </a:xfrm>
          <a:custGeom>
            <a:avLst/>
            <a:gdLst/>
            <a:ahLst/>
            <a:cxnLst/>
            <a:rect l="l" t="t" r="r" b="b"/>
            <a:pathLst>
              <a:path w="11941084" h="6518619">
                <a:moveTo>
                  <a:pt x="0" y="0"/>
                </a:moveTo>
                <a:lnTo>
                  <a:pt x="11941084" y="0"/>
                </a:lnTo>
                <a:lnTo>
                  <a:pt x="11941084" y="6518619"/>
                </a:lnTo>
                <a:lnTo>
                  <a:pt x="0" y="65186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569166">
            <a:off x="2350898" y="6684673"/>
            <a:ext cx="6153346" cy="3399724"/>
          </a:xfrm>
          <a:custGeom>
            <a:avLst/>
            <a:gdLst/>
            <a:ahLst/>
            <a:cxnLst/>
            <a:rect l="l" t="t" r="r" b="b"/>
            <a:pathLst>
              <a:path w="8204462" h="4532965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 rot="366799">
            <a:off x="2624580" y="7713204"/>
            <a:ext cx="387464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מחיר התחלתי: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</a:rPr>
              <a:t>5</a:t>
            </a:r>
            <a:r>
              <a:rPr lang="he-IL" sz="4400" b="1" dirty="0">
                <a:solidFill>
                  <a:srgbClr val="FFFFFF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 ש”ח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80817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4433" y="1028700"/>
            <a:ext cx="6959818" cy="3821573"/>
          </a:xfrm>
          <a:custGeom>
            <a:avLst/>
            <a:gdLst/>
            <a:ahLst/>
            <a:cxnLst/>
            <a:rect l="l" t="t" r="r" b="b"/>
            <a:pathLst>
              <a:path w="6959818" h="3821573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30075" y="1949206"/>
            <a:ext cx="4310807" cy="193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מה מכרנו במכירה 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הפומבית?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76600" y="5630217"/>
            <a:ext cx="8773309" cy="1931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מוצרים!</a:t>
            </a:r>
          </a:p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sym typeface="Rubik"/>
                <a:rtl/>
              </a:rPr>
              <a:t>מוצר= סחורה ושירות העונים על צורך.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80817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4433" y="1028700"/>
            <a:ext cx="6959818" cy="3821573"/>
          </a:xfrm>
          <a:custGeom>
            <a:avLst/>
            <a:gdLst/>
            <a:ahLst/>
            <a:cxnLst/>
            <a:rect l="l" t="t" r="r" b="b"/>
            <a:pathLst>
              <a:path w="6959818" h="3821573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46323" y="1949206"/>
            <a:ext cx="3878312" cy="193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מה ההבדל בין 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סחורה לשירות</a:t>
            </a:r>
            <a:r>
              <a:rPr lang="ar-EG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2218" y="5630217"/>
            <a:ext cx="11537691" cy="293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סחורה=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מוצר פיזי העונה על צורך (כוס שתיה)</a:t>
            </a:r>
          </a:p>
          <a:p>
            <a:pPr algn="r" rtl="1">
              <a:lnSpc>
                <a:spcPts val="7920"/>
              </a:lnSpc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שירות=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מוצר שאינו פיזי העונה על צורך (שירותי </a:t>
            </a:r>
          </a:p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             חינוך- בונוס לבחינה)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280817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4433" y="1028700"/>
            <a:ext cx="6959818" cy="3821573"/>
          </a:xfrm>
          <a:custGeom>
            <a:avLst/>
            <a:gdLst/>
            <a:ahLst/>
            <a:cxnLst/>
            <a:rect l="l" t="t" r="r" b="b"/>
            <a:pathLst>
              <a:path w="6959818" h="3821573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292496" y="1409700"/>
            <a:ext cx="4285655" cy="193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מי היו ה”שחקנים”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במשחק?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313022" y="2044693"/>
            <a:ext cx="6685849" cy="193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המורה 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(מוכרים/ יצרנים)</a:t>
            </a:r>
          </a:p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והתלמידים 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(קונים/ צרכנים)</a:t>
            </a:r>
          </a:p>
        </p:txBody>
      </p:sp>
      <p:sp>
        <p:nvSpPr>
          <p:cNvPr id="8" name="Freeform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524553" y="5408953"/>
            <a:ext cx="7921852" cy="4349817"/>
          </a:xfrm>
          <a:custGeom>
            <a:avLst/>
            <a:gdLst/>
            <a:ahLst/>
            <a:cxnLst/>
            <a:rect l="l" t="t" r="r" b="b"/>
            <a:pathLst>
              <a:path w="10562469" h="5799756">
                <a:moveTo>
                  <a:pt x="0" y="5799756"/>
                </a:moveTo>
                <a:lnTo>
                  <a:pt x="10562469" y="5799756"/>
                </a:lnTo>
                <a:lnTo>
                  <a:pt x="10562469" y="0"/>
                </a:lnTo>
                <a:lnTo>
                  <a:pt x="0" y="0"/>
                </a:lnTo>
                <a:lnTo>
                  <a:pt x="0" y="5799756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027836" y="6551352"/>
            <a:ext cx="3552677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על מה ניהלתם </a:t>
            </a:r>
          </a:p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משא ומתן?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4191" y="6840383"/>
            <a:ext cx="3300561" cy="88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מחירי המוצרים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38254" y="1671189"/>
            <a:ext cx="14375684" cy="8176170"/>
          </a:xfrm>
          <a:custGeom>
            <a:avLst/>
            <a:gdLst/>
            <a:ahLst/>
            <a:cxnLst/>
            <a:rect l="l" t="t" r="r" b="b"/>
            <a:pathLst>
              <a:path w="14375684" h="8176170">
                <a:moveTo>
                  <a:pt x="0" y="0"/>
                </a:moveTo>
                <a:lnTo>
                  <a:pt x="14375684" y="0"/>
                </a:lnTo>
                <a:lnTo>
                  <a:pt x="14375684" y="8176170"/>
                </a:lnTo>
                <a:lnTo>
                  <a:pt x="0" y="81761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183112" y="2865441"/>
            <a:ext cx="11742994" cy="59321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סיכום ביניים: </a:t>
            </a:r>
          </a:p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Rubik"/>
                <a:cs typeface="Arial" panose="020B0604020202020204" pitchFamily="34" charset="0"/>
                <a:sym typeface="Rubik"/>
                <a:rtl/>
              </a:rPr>
              <a:t>מחירי המוצרים נקבעים בשוק, שהוא מקום מפגש בין יצרנים וצרכנים המנהלים ביניהם משא ומתן על מחירים. בנקודת המפגש בין רצון הצרכנים לרצון היצרנים מתקיים מסחר ונקבע המחיר בשוק.</a:t>
            </a:r>
          </a:p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Rubik"/>
              <a:cs typeface="Arial" panose="020B0604020202020204" pitchFamily="34" charset="0"/>
              <a:sym typeface="Rubik"/>
              <a:rtl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03984" y="2779723"/>
            <a:ext cx="12154110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מדוע מחיר המרקר המשומש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נשאר נמוך</a:t>
            </a:r>
            <a:r>
              <a:rPr lang="ar-EG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?</a:t>
            </a: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963425" y="1231717"/>
            <a:ext cx="15295875" cy="931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9544" y="4057177"/>
            <a:ext cx="6077467" cy="3195735"/>
          </a:xfrm>
          <a:custGeom>
            <a:avLst/>
            <a:gdLst/>
            <a:ahLst/>
            <a:cxnLst/>
            <a:rect l="l" t="t" r="r" b="b"/>
            <a:pathLst>
              <a:path w="8103290" h="4260980">
                <a:moveTo>
                  <a:pt x="0" y="0"/>
                </a:moveTo>
                <a:lnTo>
                  <a:pt x="8103290" y="0"/>
                </a:lnTo>
                <a:lnTo>
                  <a:pt x="8103290" y="4260980"/>
                </a:lnTo>
                <a:lnTo>
                  <a:pt x="0" y="4260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18850" y="5122597"/>
            <a:ext cx="5358854" cy="88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ביקוש נמוך= מחיר נמוך!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63425" y="1231717"/>
            <a:ext cx="15295875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25047" y="2976618"/>
            <a:ext cx="14032242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מדוע מחיר הספרייט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עלה לפני כניסת המתחרה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"קולה"?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5225" y="4197314"/>
            <a:ext cx="8473567" cy="4455684"/>
          </a:xfrm>
          <a:custGeom>
            <a:avLst/>
            <a:gdLst/>
            <a:ahLst/>
            <a:cxnLst/>
            <a:rect l="l" t="t" r="r" b="b"/>
            <a:pathLst>
              <a:path w="11298089" h="5940912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81769" y="6032845"/>
            <a:ext cx="7940479" cy="888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יצרן אחד= היצע נמוך= מחיר גבוה!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63425" y="1231717"/>
            <a:ext cx="15295875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  <a:spcBef>
                <a:spcPct val="0"/>
              </a:spcBef>
            </a:pPr>
            <a:r>
              <a:rPr lang="he-IL" sz="4400" b="1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25047" y="2976618"/>
            <a:ext cx="14032242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מדוע מחיר הספרייט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ירד לאחר כניסת המתחרה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"קולה"?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41891" y="4396649"/>
            <a:ext cx="7715399" cy="4057014"/>
          </a:xfrm>
          <a:custGeom>
            <a:avLst/>
            <a:gdLst/>
            <a:ahLst/>
            <a:cxnLst/>
            <a:rect l="l" t="t" r="r" b="b"/>
            <a:pathLst>
              <a:path w="10287198" h="5409352">
                <a:moveTo>
                  <a:pt x="0" y="0"/>
                </a:moveTo>
                <a:lnTo>
                  <a:pt x="10287198" y="0"/>
                </a:lnTo>
                <a:lnTo>
                  <a:pt x="10287198" y="5409352"/>
                </a:lnTo>
                <a:lnTo>
                  <a:pt x="0" y="54093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550267" y="5528009"/>
            <a:ext cx="7940479" cy="1915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קולה היא מוצר תחליפי לספרייט,</a:t>
            </a:r>
          </a:p>
          <a:p>
            <a:pPr algn="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ביקוש לספרייט יורד= מחיר יורד!</a:t>
            </a:r>
          </a:p>
        </p:txBody>
      </p:sp>
      <p:sp>
        <p:nvSpPr>
          <p:cNvPr id="10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1991" y="6560519"/>
            <a:ext cx="6553612" cy="3446108"/>
          </a:xfrm>
          <a:custGeom>
            <a:avLst/>
            <a:gdLst/>
            <a:ahLst/>
            <a:cxnLst/>
            <a:rect l="l" t="t" r="r" b="b"/>
            <a:pathLst>
              <a:path w="8738150" h="4594810">
                <a:moveTo>
                  <a:pt x="0" y="0"/>
                </a:moveTo>
                <a:lnTo>
                  <a:pt x="8738150" y="0"/>
                </a:lnTo>
                <a:lnTo>
                  <a:pt x="8738150" y="4594810"/>
                </a:lnTo>
                <a:lnTo>
                  <a:pt x="0" y="45948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3469" y="7528668"/>
            <a:ext cx="5430657" cy="1901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19"/>
              </a:lnSpc>
            </a:pPr>
            <a:r>
              <a:rPr lang="he-IL" sz="4399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עוד יצרנים= היצע גדל= מחיר יורד!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963425" y="1231717"/>
            <a:ext cx="15295875" cy="931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5722" y="2982777"/>
            <a:ext cx="13491568" cy="193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מדוע מחיר "פטור ההגשה ממשימה באתר</a:t>
            </a:r>
            <a:r>
              <a:rPr lang="ar-EG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"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עלה לאחר קבלת המענק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הכספי?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6712" y="5143500"/>
            <a:ext cx="8473567" cy="4455684"/>
          </a:xfrm>
          <a:custGeom>
            <a:avLst/>
            <a:gdLst/>
            <a:ahLst/>
            <a:cxnLst/>
            <a:rect l="l" t="t" r="r" b="b"/>
            <a:pathLst>
              <a:path w="11298089" h="5940912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03256" y="6623704"/>
            <a:ext cx="7940479" cy="1915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יותר כסף זמין = ביקוש עולה= </a:t>
            </a:r>
          </a:p>
          <a:p>
            <a:pPr algn="ct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מחיר גבוה!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963425" y="1231717"/>
            <a:ext cx="15295875" cy="931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5722" y="2982777"/>
            <a:ext cx="13491568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האם המענק שקיבלתם</a:t>
            </a:r>
            <a:r>
              <a:rPr lang="ar-EG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שיפר 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את מצבכם הכלכלי?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21707" y="4768601"/>
            <a:ext cx="9379598" cy="4932105"/>
          </a:xfrm>
          <a:custGeom>
            <a:avLst/>
            <a:gdLst/>
            <a:ahLst/>
            <a:cxnLst/>
            <a:rect l="l" t="t" r="r" b="b"/>
            <a:pathLst>
              <a:path w="12506130" h="6576140">
                <a:moveTo>
                  <a:pt x="0" y="0"/>
                </a:moveTo>
                <a:lnTo>
                  <a:pt x="12506130" y="0"/>
                </a:lnTo>
                <a:lnTo>
                  <a:pt x="12506130" y="6576140"/>
                </a:lnTo>
                <a:lnTo>
                  <a:pt x="0" y="6576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041267" y="5159692"/>
            <a:ext cx="7940479" cy="4158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720"/>
              </a:lnSpc>
            </a:pPr>
            <a:r>
              <a:rPr lang="he-IL" sz="5400" b="1" dirty="0">
                <a:solidFill>
                  <a:srgbClr val="C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לא!</a:t>
            </a:r>
          </a:p>
          <a:p>
            <a:pPr algn="ct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תוספת הכסף העלתה את המחירים במקום להגדיל את כמות הקניות, ולכן ערך הכסף ירד (אינפלציה).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35153" y="2563312"/>
            <a:ext cx="5639137" cy="7723688"/>
          </a:xfrm>
          <a:custGeom>
            <a:avLst/>
            <a:gdLst/>
            <a:ahLst/>
            <a:cxnLst/>
            <a:rect l="l" t="t" r="r" b="b"/>
            <a:pathLst>
              <a:path w="5639137" h="7723688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>
            <a:blip r:embed="rId2"/>
            <a:stretch>
              <a:fillRect l="-110720" r="-39445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1963425" y="1231717"/>
            <a:ext cx="15295875" cy="931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בואו נבדוק מה קרה למחירי המוצרים במהלך המכירה: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5852" y="3433970"/>
            <a:ext cx="14032242" cy="93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61" lvl="1" indent="-474980" algn="r" rtl="1">
              <a:lnSpc>
                <a:spcPts val="7920"/>
              </a:lnSpc>
              <a:buFont typeface="Arial"/>
              <a:buChar char="•"/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מדוע מחיר חטיף השוקולד </a:t>
            </a: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עלה לאחר צמצום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המכירה?</a:t>
            </a:r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6712" y="5143500"/>
            <a:ext cx="8473567" cy="4455684"/>
          </a:xfrm>
          <a:custGeom>
            <a:avLst/>
            <a:gdLst/>
            <a:ahLst/>
            <a:cxnLst/>
            <a:rect l="l" t="t" r="r" b="b"/>
            <a:pathLst>
              <a:path w="11298089" h="5940912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03256" y="6623704"/>
            <a:ext cx="7940479" cy="1915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פחות שוקולד זמין + אותו ביקוש= </a:t>
            </a:r>
          </a:p>
          <a:p>
            <a:pPr algn="ctr" rtl="1">
              <a:lnSpc>
                <a:spcPts val="7920"/>
              </a:lnSpc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מחיר גבוה!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31827" y="1810387"/>
            <a:ext cx="14988537" cy="8476613"/>
          </a:xfrm>
          <a:custGeom>
            <a:avLst/>
            <a:gdLst/>
            <a:ahLst/>
            <a:cxnLst/>
            <a:rect l="l" t="t" r="r" b="b"/>
            <a:pathLst>
              <a:path w="19984716" h="11302151">
                <a:moveTo>
                  <a:pt x="0" y="0"/>
                </a:moveTo>
                <a:lnTo>
                  <a:pt x="19984716" y="0"/>
                </a:lnTo>
                <a:lnTo>
                  <a:pt x="19984716" y="11302151"/>
                </a:lnTo>
                <a:lnTo>
                  <a:pt x="0" y="113021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83" b="-283"/>
            </a:stretch>
          </a:blipFill>
        </p:spPr>
        <p:txBody>
          <a:bodyPr/>
          <a:lstStyle/>
          <a:p>
            <a:endParaRPr lang="he-IL" dirty="0">
              <a:latin typeface="Arial" panose="020B0604020202020204" pitchFamily="34" charset="0"/>
            </a:endParaRPr>
          </a:p>
        </p:txBody>
      </p: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429000" y="762000"/>
            <a:ext cx="12338463" cy="931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79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ubik Bold"/>
                <a:ea typeface="Rubik Bold"/>
                <a:cs typeface="Rubik Bold"/>
                <a:sym typeface="Rubik Bold"/>
                <a:rtl/>
              </a:rPr>
              <a:t>אז מי קבעו את המחירים היום בכיתה? אני או אתם?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01776" y="2421255"/>
            <a:ext cx="13537502" cy="698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מחירי המוצרים משתנים בעקבות שינויים ברצון הצרכנים ויכולות היצרנים. שינויים אלה משפיעים על הביקוש וההיצע, ולכך השפעה על המחירים.</a:t>
            </a:r>
          </a:p>
          <a:p>
            <a:pPr algn="r" rtl="1">
              <a:lnSpc>
                <a:spcPts val="7920"/>
              </a:lnSpc>
              <a:spcBef>
                <a:spcPct val="0"/>
              </a:spcBef>
            </a:pPr>
            <a:r>
              <a:rPr lang="he-IL" sz="4400" b="1" dirty="0">
                <a:solidFill>
                  <a:srgbClr val="000000"/>
                </a:solidFill>
                <a:latin typeface="Rubik Bold"/>
                <a:ea typeface="Rubik Bold"/>
                <a:cs typeface="Rubik Bold"/>
                <a:sym typeface="Rubik Bold"/>
                <a:rtl/>
              </a:rPr>
              <a:t>ממה נבעו השינויים במחירים?</a:t>
            </a:r>
            <a:r>
              <a:rPr lang="he-IL" sz="4400" dirty="0">
                <a:solidFill>
                  <a:srgbClr val="000000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  <a:sym typeface="Rubik"/>
                <a:rtl/>
              </a:rPr>
              <a:t> עליית ביקוש (צרכנים) גרמה לעליית מחיר, ירידת ביקוש (צרכנים) גרמה לירידת מחיר. עליית היצע (יצור המוצרים) גרמה לירידת מחיר, ירידת היצע (יצור המוצרים) גרמה לעליית מחיר.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07104" y="-224857"/>
            <a:ext cx="18288000" cy="10287000"/>
            <a:chOff x="0" y="0"/>
            <a:chExt cx="24384000" cy="13716000"/>
          </a:xfrm>
        </p:grpSpPr>
        <p:sp>
          <p:nvSpPr>
            <p:cNvPr id="4" name="Freeform 4" descr="תמונה שמכילה סרט מצויר  התיאור נוצר באופן אוטומטי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e-IL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22152" y="3480254"/>
            <a:ext cx="4096988" cy="3188522"/>
            <a:chOff x="0" y="0"/>
            <a:chExt cx="5462651" cy="42513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62651" cy="4251325"/>
            </a:xfrm>
            <a:custGeom>
              <a:avLst/>
              <a:gdLst/>
              <a:ahLst/>
              <a:cxnLst/>
              <a:rect l="l" t="t" r="r" b="b"/>
              <a:pathLst>
                <a:path w="5462651" h="4251325">
                  <a:moveTo>
                    <a:pt x="0" y="2125726"/>
                  </a:moveTo>
                  <a:cubicBezTo>
                    <a:pt x="0" y="951738"/>
                    <a:pt x="1222883" y="0"/>
                    <a:pt x="2731262" y="0"/>
                  </a:cubicBezTo>
                  <a:cubicBezTo>
                    <a:pt x="4239641" y="0"/>
                    <a:pt x="5462651" y="951738"/>
                    <a:pt x="5462651" y="2125726"/>
                  </a:cubicBezTo>
                  <a:cubicBezTo>
                    <a:pt x="5462651" y="3299714"/>
                    <a:pt x="4239768" y="4251325"/>
                    <a:pt x="2731262" y="4251325"/>
                  </a:cubicBezTo>
                  <a:cubicBezTo>
                    <a:pt x="1222756" y="4251325"/>
                    <a:pt x="0" y="3299714"/>
                    <a:pt x="0" y="2125726"/>
                  </a:cubicBez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he-IL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624230" y="2661833"/>
            <a:ext cx="4027884" cy="433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340"/>
              </a:lnSpc>
            </a:pPr>
            <a:r>
              <a:rPr lang="he-IL" sz="6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תודה!</a:t>
            </a:r>
          </a:p>
          <a:p>
            <a:pPr algn="ctr" rtl="1">
              <a:lnSpc>
                <a:spcPts val="11340"/>
              </a:lnSpc>
            </a:pPr>
            <a:r>
              <a:rPr lang="he-IL" sz="6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צוות הדרכת</a:t>
            </a:r>
          </a:p>
          <a:p>
            <a:pPr algn="ctr" rtl="1">
              <a:lnSpc>
                <a:spcPts val="11340"/>
              </a:lnSpc>
            </a:pPr>
            <a:r>
              <a:rPr lang="he-IL" sz="63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  <a:rtl/>
              </a:rPr>
              <a:t>חינוך פיננסי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452</Words>
  <Application>Microsoft Office PowerPoint</Application>
  <PresentationFormat>מותאם אישית</PresentationFormat>
  <Paragraphs>66</Paragraphs>
  <Slides>20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7" baseType="lpstr">
      <vt:lpstr>Calibri (MS) Bold</vt:lpstr>
      <vt:lpstr>Rubik Bold</vt:lpstr>
      <vt:lpstr>VAG Rounded Next Shine</vt:lpstr>
      <vt:lpstr>Aptos</vt:lpstr>
      <vt:lpstr>Arial</vt:lpstr>
      <vt:lpstr>Rubik</vt:lpstr>
      <vt:lpstr>Office Theme</vt:lpstr>
      <vt:lpstr>ביקוש והיצע</vt:lpstr>
      <vt:lpstr>המכירה הפומבית יוצאת לדרך!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סיכום ביניים:  מחירי המוצרים נקבעים בשוק, שהוא מקום מפגש בין יצרנים וצרכנים המנהלים ביניהם משא ומתן על מחירים. בנקודת המפגש בין רצון הצרכנים לרצון היצרנים מתקיים מסחר ונקבע המחיר בשוק. </vt:lpstr>
      <vt:lpstr>בואו נבדוק מה קרה למחירי המוצרים במהלך המכירה:</vt:lpstr>
      <vt:lpstr>מצגת של PowerPoint‏</vt:lpstr>
      <vt:lpstr>מצגת של PowerPoint‏</vt:lpstr>
      <vt:lpstr>בואו נבדוק מה קרה למחירי המוצרים במהלך המכירה:</vt:lpstr>
      <vt:lpstr>בואו נבדוק מה קרה למחירי המוצרים במהלך המכירה:</vt:lpstr>
      <vt:lpstr>בואו נבדוק מה קרה למחירי המוצרים במהלך המכירה:</vt:lpstr>
      <vt:lpstr>אז מי קבעו את המחירים היום בכיתה? אני או אתם?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1ביקוש והיצע</dc:title>
  <cp:lastModifiedBy>מאור בלילטי</cp:lastModifiedBy>
  <cp:revision>10</cp:revision>
  <dcterms:created xsi:type="dcterms:W3CDTF">2006-08-16T00:00:00Z</dcterms:created>
  <dcterms:modified xsi:type="dcterms:W3CDTF">2026-07-29T18:20:42Z</dcterms:modified>
  <dc:identifier>DAHPFXa55T4</dc:identifier>
</cp:coreProperties>
</file>