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10287000" cx="18288000"/>
  <p:notesSz cx="6858000" cy="9144000"/>
  <p:embeddedFontLst>
    <p:embeddedFont>
      <p:font typeface="Rubik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ubik-regular.fntdata"/><Relationship Id="rId25" Type="http://schemas.openxmlformats.org/officeDocument/2006/relationships/slide" Target="slides/slide20.xml"/><Relationship Id="rId28" Type="http://schemas.openxmlformats.org/officeDocument/2006/relationships/font" Target="fonts/Rubik-italic.fntdata"/><Relationship Id="rId27" Type="http://schemas.openxmlformats.org/officeDocument/2006/relationships/font" Target="fonts/Rubik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ubik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3173458" y="2324120"/>
            <a:ext cx="11941084" cy="6518619"/>
          </a:xfrm>
          <a:custGeom>
            <a:rect b="b" l="l" r="r" t="t"/>
            <a:pathLst>
              <a:path extrusionOk="0" h="6518619" w="11941084">
                <a:moveTo>
                  <a:pt x="0" y="0"/>
                </a:moveTo>
                <a:lnTo>
                  <a:pt x="11941084" y="0"/>
                </a:lnTo>
                <a:lnTo>
                  <a:pt x="11941084" y="6518619"/>
                </a:lnTo>
                <a:lnTo>
                  <a:pt x="0" y="6518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>
            <p:ph idx="4294967295" type="title"/>
          </p:nvPr>
        </p:nvSpPr>
        <p:spPr>
          <a:xfrm>
            <a:off x="3301163" y="-704850"/>
            <a:ext cx="12155761" cy="2959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7535"/>
              <a:buFont typeface="Calibri"/>
              <a:buNone/>
            </a:pPr>
            <a:r>
              <a:rPr b="1" lang="iw-IL" sz="17535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الطلب والعرض</a:t>
            </a:r>
            <a:endParaRPr b="1" i="0" sz="17535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448374" y="8738225"/>
            <a:ext cx="132546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199">
                <a:latin typeface="Rubik"/>
                <a:ea typeface="Rubik"/>
                <a:cs typeface="Rubik"/>
                <a:sym typeface="Rubik"/>
              </a:rPr>
              <a:t>اعداد وترجمة </a:t>
            </a:r>
            <a:r>
              <a:rPr lang="iw-IL" sz="4199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: يفعات بروش وماؤور بليلتي</a:t>
            </a:r>
            <a:r>
              <a:rPr lang="iw-IL" sz="4199">
                <a:latin typeface="Rubik"/>
                <a:ea typeface="Rubik"/>
                <a:cs typeface="Rubik"/>
                <a:sym typeface="Rubik"/>
              </a:rPr>
              <a:t>- ليلى سليمان</a:t>
            </a:r>
            <a:endParaRPr sz="4199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/>
          <p:nvPr/>
        </p:nvSpPr>
        <p:spPr>
          <a:xfrm>
            <a:off x="2385689" y="2065721"/>
            <a:ext cx="13516623" cy="7378703"/>
          </a:xfrm>
          <a:custGeom>
            <a:rect b="b" l="l" r="r" t="t"/>
            <a:pathLst>
              <a:path extrusionOk="0" h="7378703" w="13516623">
                <a:moveTo>
                  <a:pt x="0" y="0"/>
                </a:moveTo>
                <a:lnTo>
                  <a:pt x="13516622" y="0"/>
                </a:lnTo>
                <a:lnTo>
                  <a:pt x="13516622" y="7378703"/>
                </a:lnTo>
                <a:lnTo>
                  <a:pt x="0" y="73787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4"/>
          <p:cNvSpPr txBox="1"/>
          <p:nvPr>
            <p:ph idx="4294967295" type="title"/>
          </p:nvPr>
        </p:nvSpPr>
        <p:spPr>
          <a:xfrm>
            <a:off x="1331966" y="-175898"/>
            <a:ext cx="14930285" cy="19076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just">
              <a:lnSpc>
                <a:spcPct val="24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7200"/>
              <a:buFont typeface="Calibri"/>
              <a:buNone/>
            </a:pPr>
            <a:r>
              <a:rPr b="1" lang="iw-IL" sz="720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المزاد بدأ الآن!</a:t>
            </a:r>
            <a:endParaRPr b="1" i="0" sz="7200" u="none" cap="none" strike="noStrike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המוצר: מרקר צהוב משומש" id="97" name="Google Shape;97;p15"/>
          <p:cNvSpPr/>
          <p:nvPr/>
        </p:nvSpPr>
        <p:spPr>
          <a:xfrm>
            <a:off x="3173458" y="1884191"/>
            <a:ext cx="11941084" cy="6518619"/>
          </a:xfrm>
          <a:custGeom>
            <a:rect b="b" l="l" r="r" t="t"/>
            <a:pathLst>
              <a:path extrusionOk="0" h="6518619" w="11941084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5"/>
          <p:cNvSpPr/>
          <p:nvPr/>
        </p:nvSpPr>
        <p:spPr>
          <a:xfrm rot="10569166">
            <a:off x="2350898" y="6684673"/>
            <a:ext cx="6153346" cy="3399724"/>
          </a:xfrm>
          <a:custGeom>
            <a:rect b="b" l="l" r="r" t="t"/>
            <a:pathLst>
              <a:path extrusionOk="0" h="4532965" w="8204462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5"/>
          <p:cNvSpPr txBox="1"/>
          <p:nvPr/>
        </p:nvSpPr>
        <p:spPr>
          <a:xfrm rot="366799">
            <a:off x="2624580" y="7687811"/>
            <a:ext cx="387464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سعر الافتتاح</a:t>
            </a:r>
            <a:b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1 شيكل</a:t>
            </a:r>
            <a:endParaRPr b="1" sz="44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3173458" y="1884191"/>
            <a:ext cx="11941084" cy="6518619"/>
          </a:xfrm>
          <a:custGeom>
            <a:rect b="b" l="l" r="r" t="t"/>
            <a:pathLst>
              <a:path extrusionOk="0" h="6518619" w="11941084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6"/>
          <p:cNvSpPr/>
          <p:nvPr/>
        </p:nvSpPr>
        <p:spPr>
          <a:xfrm rot="10569166">
            <a:off x="2350898" y="6684673"/>
            <a:ext cx="6153346" cy="3399724"/>
          </a:xfrm>
          <a:custGeom>
            <a:rect b="b" l="l" r="r" t="t"/>
            <a:pathLst>
              <a:path extrusionOk="0" h="4532965" w="8204462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7092110" y="6252694"/>
            <a:ext cx="4388346" cy="1901354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نقطتان إضافيتان للامتحان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 rot="366799">
            <a:off x="2624580" y="7687811"/>
            <a:ext cx="387464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سعر الافتتاح</a:t>
            </a:r>
            <a:br>
              <a:rPr b="1" lang="iw-IL"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iw-IL" sz="4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شيكل</a:t>
            </a:r>
            <a:endParaRPr b="1" sz="4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8108299" y="4958834"/>
            <a:ext cx="38924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نقطتان إضافيتان للامتحاننقطتان إضافيتان للامتحان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המוצר: כוס ספרייט" id="113" name="Google Shape;113;p17"/>
          <p:cNvSpPr/>
          <p:nvPr/>
        </p:nvSpPr>
        <p:spPr>
          <a:xfrm>
            <a:off x="3173458" y="1884191"/>
            <a:ext cx="11941084" cy="6518619"/>
          </a:xfrm>
          <a:custGeom>
            <a:rect b="b" l="l" r="r" t="t"/>
            <a:pathLst>
              <a:path extrusionOk="0" h="6518619" w="11941084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/>
          <p:nvPr/>
        </p:nvSpPr>
        <p:spPr>
          <a:xfrm rot="10569166">
            <a:off x="2350898" y="6684673"/>
            <a:ext cx="6153346" cy="3399724"/>
          </a:xfrm>
          <a:custGeom>
            <a:rect b="b" l="l" r="r" t="t"/>
            <a:pathLst>
              <a:path extrusionOk="0" h="4532965" w="8204462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 txBox="1"/>
          <p:nvPr/>
        </p:nvSpPr>
        <p:spPr>
          <a:xfrm rot="366799">
            <a:off x="2624580" y="7687811"/>
            <a:ext cx="387464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سعر الافتتاح</a:t>
            </a:r>
            <a:b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5 شيكل</a:t>
            </a:r>
            <a:endParaRPr b="1" sz="44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חדשות מתפרצות" id="120" name="Google Shape;120;p18"/>
          <p:cNvSpPr/>
          <p:nvPr/>
        </p:nvSpPr>
        <p:spPr>
          <a:xfrm>
            <a:off x="3173458" y="614637"/>
            <a:ext cx="6448527" cy="2539107"/>
          </a:xfrm>
          <a:custGeom>
            <a:rect b="b" l="l" r="r" t="t"/>
            <a:pathLst>
              <a:path extrusionOk="0" h="2539107" w="6448527">
                <a:moveTo>
                  <a:pt x="0" y="0"/>
                </a:moveTo>
                <a:lnTo>
                  <a:pt x="6448527" y="0"/>
                </a:lnTo>
                <a:lnTo>
                  <a:pt x="6448527" y="2539107"/>
                </a:lnTo>
                <a:lnTo>
                  <a:pt x="0" y="2539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המוצר הראשון: ספרייט בחמישה שקלים, המוצר השני: קולה בשני שקלים." id="121" name="Google Shape;121;p18"/>
          <p:cNvSpPr/>
          <p:nvPr/>
        </p:nvSpPr>
        <p:spPr>
          <a:xfrm>
            <a:off x="3173458" y="2579194"/>
            <a:ext cx="11941084" cy="6518619"/>
          </a:xfrm>
          <a:custGeom>
            <a:rect b="b" l="l" r="r" t="t"/>
            <a:pathLst>
              <a:path extrusionOk="0" h="6518619" w="11941084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8"/>
          <p:cNvSpPr/>
          <p:nvPr/>
        </p:nvSpPr>
        <p:spPr>
          <a:xfrm rot="10569166">
            <a:off x="2350898" y="6684673"/>
            <a:ext cx="6153346" cy="3399724"/>
          </a:xfrm>
          <a:custGeom>
            <a:rect b="b" l="l" r="r" t="t"/>
            <a:pathLst>
              <a:path extrusionOk="0" h="4532965" w="8204462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 rot="366799">
            <a:off x="2624580" y="7687811"/>
            <a:ext cx="387464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سعر الافتتاح</a:t>
            </a:r>
            <a:b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5 شيكل</a:t>
            </a:r>
            <a:endParaRPr b="1" sz="44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24" name="Google Shape;124;p18"/>
          <p:cNvSpPr/>
          <p:nvPr/>
        </p:nvSpPr>
        <p:spPr>
          <a:xfrm flipH="1" rot="10569166">
            <a:off x="10091079" y="6542390"/>
            <a:ext cx="6153346" cy="3399724"/>
          </a:xfrm>
          <a:custGeom>
            <a:rect b="b" l="l" r="r" t="t"/>
            <a:pathLst>
              <a:path extrusionOk="0" h="4532965" w="8204462">
                <a:moveTo>
                  <a:pt x="8204462" y="0"/>
                </a:moveTo>
                <a:lnTo>
                  <a:pt x="0" y="0"/>
                </a:lnTo>
                <a:lnTo>
                  <a:pt x="0" y="4532966"/>
                </a:lnTo>
                <a:lnTo>
                  <a:pt x="8204462" y="4532966"/>
                </a:lnTo>
                <a:lnTo>
                  <a:pt x="820446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8"/>
          <p:cNvSpPr txBox="1"/>
          <p:nvPr/>
        </p:nvSpPr>
        <p:spPr>
          <a:xfrm rot="-943226">
            <a:off x="12005949" y="7548701"/>
            <a:ext cx="387464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سعر الافتتاح</a:t>
            </a:r>
            <a:b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2 شيكل</a:t>
            </a:r>
            <a:endParaRPr b="1" sz="44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/>
          <p:nvPr/>
        </p:nvSpPr>
        <p:spPr>
          <a:xfrm>
            <a:off x="3173458" y="1884191"/>
            <a:ext cx="11941084" cy="6518619"/>
          </a:xfrm>
          <a:custGeom>
            <a:rect b="b" l="l" r="r" t="t"/>
            <a:pathLst>
              <a:path extrusionOk="0" h="6518619" w="11941084">
                <a:moveTo>
                  <a:pt x="0" y="0"/>
                </a:moveTo>
                <a:lnTo>
                  <a:pt x="11941084" y="0"/>
                </a:lnTo>
                <a:lnTo>
                  <a:pt x="11941084" y="6518618"/>
                </a:lnTo>
                <a:lnTo>
                  <a:pt x="0" y="6518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9"/>
          <p:cNvSpPr/>
          <p:nvPr/>
        </p:nvSpPr>
        <p:spPr>
          <a:xfrm rot="10569166">
            <a:off x="2350898" y="6684673"/>
            <a:ext cx="6153346" cy="3399724"/>
          </a:xfrm>
          <a:custGeom>
            <a:rect b="b" l="l" r="r" t="t"/>
            <a:pathLst>
              <a:path extrusionOk="0" h="4532965" w="8204462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9"/>
          <p:cNvSpPr txBox="1"/>
          <p:nvPr/>
        </p:nvSpPr>
        <p:spPr>
          <a:xfrm>
            <a:off x="6906595" y="6252694"/>
            <a:ext cx="4759375" cy="912495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الإعفاء من التسليم</a:t>
            </a:r>
            <a:endParaRPr b="1" sz="4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 rot="366799">
            <a:off x="2624580" y="7687811"/>
            <a:ext cx="387464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سعر الافتتاح</a:t>
            </a:r>
            <a:b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10 شيكل</a:t>
            </a:r>
            <a:endParaRPr b="1" sz="44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descr="שטרות של 50 שקלים" id="134" name="Google Shape;134;p19"/>
          <p:cNvSpPr/>
          <p:nvPr/>
        </p:nvSpPr>
        <p:spPr>
          <a:xfrm>
            <a:off x="11256833" y="5256165"/>
            <a:ext cx="7715418" cy="5140397"/>
          </a:xfrm>
          <a:custGeom>
            <a:rect b="b" l="l" r="r" t="t"/>
            <a:pathLst>
              <a:path extrusionOk="0" h="5140397" w="7715418">
                <a:moveTo>
                  <a:pt x="0" y="0"/>
                </a:moveTo>
                <a:lnTo>
                  <a:pt x="7715418" y="0"/>
                </a:lnTo>
                <a:lnTo>
                  <a:pt x="7715418" y="5140397"/>
                </a:lnTo>
                <a:lnTo>
                  <a:pt x="0" y="51403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חטיפי שוקולד" id="139" name="Google Shape;139;p20"/>
          <p:cNvSpPr/>
          <p:nvPr/>
        </p:nvSpPr>
        <p:spPr>
          <a:xfrm>
            <a:off x="3173458" y="1865916"/>
            <a:ext cx="11941084" cy="6518619"/>
          </a:xfrm>
          <a:custGeom>
            <a:rect b="b" l="l" r="r" t="t"/>
            <a:pathLst>
              <a:path extrusionOk="0" h="6518619" w="11941084">
                <a:moveTo>
                  <a:pt x="0" y="0"/>
                </a:moveTo>
                <a:lnTo>
                  <a:pt x="11941084" y="0"/>
                </a:lnTo>
                <a:lnTo>
                  <a:pt x="11941084" y="6518619"/>
                </a:lnTo>
                <a:lnTo>
                  <a:pt x="0" y="65186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0"/>
          <p:cNvSpPr/>
          <p:nvPr/>
        </p:nvSpPr>
        <p:spPr>
          <a:xfrm rot="10569166">
            <a:off x="2350898" y="6684673"/>
            <a:ext cx="6153346" cy="3399724"/>
          </a:xfrm>
          <a:custGeom>
            <a:rect b="b" l="l" r="r" t="t"/>
            <a:pathLst>
              <a:path extrusionOk="0" h="4532965" w="8204462">
                <a:moveTo>
                  <a:pt x="0" y="0"/>
                </a:moveTo>
                <a:lnTo>
                  <a:pt x="8204462" y="0"/>
                </a:lnTo>
                <a:lnTo>
                  <a:pt x="8204462" y="4532966"/>
                </a:lnTo>
                <a:lnTo>
                  <a:pt x="0" y="4532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0"/>
          <p:cNvSpPr txBox="1"/>
          <p:nvPr/>
        </p:nvSpPr>
        <p:spPr>
          <a:xfrm rot="366799">
            <a:off x="2624580" y="7687811"/>
            <a:ext cx="387464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سعر الافتتاح</a:t>
            </a:r>
            <a:b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FFFFFF"/>
                </a:solidFill>
                <a:latin typeface="Rubik"/>
                <a:ea typeface="Rubik"/>
                <a:cs typeface="Rubik"/>
                <a:sym typeface="Rubik"/>
              </a:rPr>
              <a:t>5 شيكل</a:t>
            </a:r>
            <a:endParaRPr b="1" sz="4400">
              <a:solidFill>
                <a:srgbClr val="FFFFFF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/>
          <p:nvPr/>
        </p:nvSpPr>
        <p:spPr>
          <a:xfrm>
            <a:off x="12280817" y="2563312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0" y="0"/>
                </a:moveTo>
                <a:lnTo>
                  <a:pt x="5639137" y="0"/>
                </a:lnTo>
                <a:lnTo>
                  <a:pt x="5639137" y="7723688"/>
                </a:lnTo>
                <a:lnTo>
                  <a:pt x="0" y="7723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1"/>
          <p:cNvSpPr/>
          <p:nvPr/>
        </p:nvSpPr>
        <p:spPr>
          <a:xfrm>
            <a:off x="6604433" y="1028700"/>
            <a:ext cx="6959818" cy="3821573"/>
          </a:xfrm>
          <a:custGeom>
            <a:rect b="b" l="l" r="r" t="t"/>
            <a:pathLst>
              <a:path extrusionOk="0" h="3821573" w="6959818">
                <a:moveTo>
                  <a:pt x="0" y="0"/>
                </a:moveTo>
                <a:lnTo>
                  <a:pt x="6959818" y="0"/>
                </a:lnTo>
                <a:lnTo>
                  <a:pt x="6959818" y="3821573"/>
                </a:lnTo>
                <a:lnTo>
                  <a:pt x="0" y="3821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1"/>
          <p:cNvSpPr txBox="1"/>
          <p:nvPr/>
        </p:nvSpPr>
        <p:spPr>
          <a:xfrm>
            <a:off x="7330075" y="1949206"/>
            <a:ext cx="4310807" cy="1931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ماذا بعنا في المزاد العلني؟</a:t>
            </a:r>
            <a:endParaRPr b="1" sz="48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49" name="Google Shape;149;p21"/>
          <p:cNvSpPr txBox="1"/>
          <p:nvPr/>
        </p:nvSpPr>
        <p:spPr>
          <a:xfrm>
            <a:off x="3276600" y="5630217"/>
            <a:ext cx="8773309" cy="1931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المنتجات!</a:t>
            </a:r>
            <a:b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المنتج = السلع والخدمات التي تلبي حاجة.</a:t>
            </a:r>
            <a:endParaRPr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2"/>
          <p:cNvSpPr/>
          <p:nvPr/>
        </p:nvSpPr>
        <p:spPr>
          <a:xfrm>
            <a:off x="12366525" y="2563312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0" y="0"/>
                </a:moveTo>
                <a:lnTo>
                  <a:pt x="5639137" y="0"/>
                </a:lnTo>
                <a:lnTo>
                  <a:pt x="5639137" y="7723688"/>
                </a:lnTo>
                <a:lnTo>
                  <a:pt x="0" y="7723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2"/>
          <p:cNvSpPr/>
          <p:nvPr/>
        </p:nvSpPr>
        <p:spPr>
          <a:xfrm>
            <a:off x="6604433" y="1028700"/>
            <a:ext cx="6959818" cy="3821573"/>
          </a:xfrm>
          <a:custGeom>
            <a:rect b="b" l="l" r="r" t="t"/>
            <a:pathLst>
              <a:path extrusionOk="0" h="3821573" w="6959818">
                <a:moveTo>
                  <a:pt x="0" y="0"/>
                </a:moveTo>
                <a:lnTo>
                  <a:pt x="6959818" y="0"/>
                </a:lnTo>
                <a:lnTo>
                  <a:pt x="6959818" y="3821573"/>
                </a:lnTo>
                <a:lnTo>
                  <a:pt x="0" y="3821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7546323" y="1949206"/>
            <a:ext cx="3878312" cy="1931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6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ما الفرق بين </a:t>
            </a:r>
            <a:br>
              <a:rPr b="1" lang="iw-IL" sz="48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8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البضائع  والخدمة</a:t>
            </a: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؟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512218" y="5630217"/>
            <a:ext cx="12136982" cy="29317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البضائع = منتج مادي يلبي حاجة معينة (كوب شرب)</a:t>
            </a:r>
            <a:b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الخدمة = منتج غير مادي يلبي حاجة</a:t>
            </a:r>
            <a:endParaRPr/>
          </a:p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 (خدمات التعليم – مكافأة للامتحان)</a:t>
            </a:r>
            <a:endParaRPr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/>
          <p:nvPr/>
        </p:nvSpPr>
        <p:spPr>
          <a:xfrm>
            <a:off x="12280817" y="2563312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0" y="0"/>
                </a:moveTo>
                <a:lnTo>
                  <a:pt x="5639137" y="0"/>
                </a:lnTo>
                <a:lnTo>
                  <a:pt x="5639137" y="7723688"/>
                </a:lnTo>
                <a:lnTo>
                  <a:pt x="0" y="77236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3"/>
          <p:cNvSpPr/>
          <p:nvPr/>
        </p:nvSpPr>
        <p:spPr>
          <a:xfrm>
            <a:off x="6604433" y="1028700"/>
            <a:ext cx="6959818" cy="3821573"/>
          </a:xfrm>
          <a:custGeom>
            <a:rect b="b" l="l" r="r" t="t"/>
            <a:pathLst>
              <a:path extrusionOk="0" h="3821573" w="6959818">
                <a:moveTo>
                  <a:pt x="0" y="0"/>
                </a:moveTo>
                <a:lnTo>
                  <a:pt x="6959818" y="0"/>
                </a:lnTo>
                <a:lnTo>
                  <a:pt x="6959818" y="3821573"/>
                </a:lnTo>
                <a:lnTo>
                  <a:pt x="0" y="38215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7292496" y="1409700"/>
            <a:ext cx="4285655" cy="1931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من هم "الممثلون"</a:t>
            </a:r>
            <a:b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داخل اللعبة؟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-313022" y="2044693"/>
            <a:ext cx="6685849" cy="1931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المعلم (البائعين/المنتجين)</a:t>
            </a:r>
            <a:b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والطلاب (المشترين/المستهلكين)</a:t>
            </a:r>
            <a:endParaRPr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6" name="Google Shape;166;p23"/>
          <p:cNvSpPr/>
          <p:nvPr/>
        </p:nvSpPr>
        <p:spPr>
          <a:xfrm flipH="1" rot="10800000">
            <a:off x="5524553" y="5408953"/>
            <a:ext cx="7921852" cy="4349817"/>
          </a:xfrm>
          <a:custGeom>
            <a:rect b="b" l="l" r="r" t="t"/>
            <a:pathLst>
              <a:path extrusionOk="0" h="5799756" w="10562469">
                <a:moveTo>
                  <a:pt x="0" y="5799756"/>
                </a:moveTo>
                <a:lnTo>
                  <a:pt x="10562469" y="5799756"/>
                </a:lnTo>
                <a:lnTo>
                  <a:pt x="10562469" y="0"/>
                </a:lnTo>
                <a:lnTo>
                  <a:pt x="0" y="0"/>
                </a:lnTo>
                <a:lnTo>
                  <a:pt x="0" y="579975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3"/>
          <p:cNvSpPr txBox="1"/>
          <p:nvPr/>
        </p:nvSpPr>
        <p:spPr>
          <a:xfrm>
            <a:off x="7027836" y="6551352"/>
            <a:ext cx="3552677" cy="8997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حول ماذا تفاوضتم؟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68" name="Google Shape;168;p23"/>
          <p:cNvSpPr txBox="1"/>
          <p:nvPr/>
        </p:nvSpPr>
        <p:spPr>
          <a:xfrm>
            <a:off x="1504191" y="6840383"/>
            <a:ext cx="3300561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أسعار المنتجات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/>
          <p:nvPr/>
        </p:nvSpPr>
        <p:spPr>
          <a:xfrm>
            <a:off x="2638254" y="1671189"/>
            <a:ext cx="14375684" cy="8176170"/>
          </a:xfrm>
          <a:custGeom>
            <a:rect b="b" l="l" r="r" t="t"/>
            <a:pathLst>
              <a:path extrusionOk="0" h="8176170" w="14375684">
                <a:moveTo>
                  <a:pt x="0" y="0"/>
                </a:moveTo>
                <a:lnTo>
                  <a:pt x="14375684" y="0"/>
                </a:lnTo>
                <a:lnTo>
                  <a:pt x="14375684" y="8176170"/>
                </a:lnTo>
                <a:lnTo>
                  <a:pt x="0" y="817617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4"/>
          <p:cNvSpPr txBox="1"/>
          <p:nvPr>
            <p:ph idx="4294967295" type="title"/>
          </p:nvPr>
        </p:nvSpPr>
        <p:spPr>
          <a:xfrm>
            <a:off x="4183112" y="2865441"/>
            <a:ext cx="11742994" cy="49550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Rubik"/>
              <a:buNone/>
            </a:pPr>
            <a:r>
              <a:rPr b="1" lang="iw-IL">
                <a:solidFill>
                  <a:srgbClr val="FF0000"/>
                </a:solidFill>
                <a:latin typeface="Rubik"/>
                <a:ea typeface="Rubik"/>
                <a:cs typeface="Rubik"/>
                <a:sym typeface="Rubik"/>
              </a:rPr>
              <a:t>ملخص : </a:t>
            </a:r>
            <a:br>
              <a:rPr b="1" lang="iw-IL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تحدد أسعار المنتجات في السوق، وهو مكان لقاء بين المنتجين والمستهلكين الذين يتفاوضون على الأسعار بينهم. عند نقطة التقاء إرادة المستهلكين وإرادة المنتجين، يحدث التداول ويتم تحديد السعر في السوق.</a:t>
            </a:r>
            <a:endParaRPr b="0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5"/>
          <p:cNvSpPr/>
          <p:nvPr/>
        </p:nvSpPr>
        <p:spPr>
          <a:xfrm flipH="1">
            <a:off x="-235153" y="2563312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5"/>
          <p:cNvSpPr txBox="1"/>
          <p:nvPr/>
        </p:nvSpPr>
        <p:spPr>
          <a:xfrm>
            <a:off x="5403984" y="2779723"/>
            <a:ext cx="12154110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74980" lvl="1" marL="949961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iw-IL" sz="44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لماذا يبقى سعر القلم المستعمل منخفضا؟</a:t>
            </a:r>
            <a:endParaRPr b="0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1" name="Google Shape;181;p25"/>
          <p:cNvSpPr txBox="1"/>
          <p:nvPr>
            <p:ph idx="4294967295" type="title"/>
          </p:nvPr>
        </p:nvSpPr>
        <p:spPr>
          <a:xfrm>
            <a:off x="1963425" y="1231717"/>
            <a:ext cx="15295875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ubik"/>
              <a:buNone/>
            </a:pPr>
            <a:r>
              <a:rPr b="1" lang="iw-IL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دعونا نتحقق مما حدث لأسعار المنتجات أثناء البيع:</a:t>
            </a:r>
            <a:endParaRPr b="1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6858000" y="4057177"/>
            <a:ext cx="7379011" cy="3195735"/>
          </a:xfrm>
          <a:custGeom>
            <a:rect b="b" l="l" r="r" t="t"/>
            <a:pathLst>
              <a:path extrusionOk="0" h="4260980" w="8103290">
                <a:moveTo>
                  <a:pt x="0" y="0"/>
                </a:moveTo>
                <a:lnTo>
                  <a:pt x="8103290" y="0"/>
                </a:lnTo>
                <a:lnTo>
                  <a:pt x="8103290" y="4260980"/>
                </a:lnTo>
                <a:lnTo>
                  <a:pt x="0" y="426098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5"/>
          <p:cNvSpPr txBox="1"/>
          <p:nvPr/>
        </p:nvSpPr>
        <p:spPr>
          <a:xfrm>
            <a:off x="7315200" y="5122597"/>
            <a:ext cx="6562504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طلب المنخفض = سعر منخفض!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/>
          <p:nvPr/>
        </p:nvSpPr>
        <p:spPr>
          <a:xfrm flipH="1">
            <a:off x="-235153" y="2171700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6"/>
          <p:cNvSpPr txBox="1"/>
          <p:nvPr/>
        </p:nvSpPr>
        <p:spPr>
          <a:xfrm>
            <a:off x="1963425" y="1231717"/>
            <a:ext cx="15295875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دعونا نتحقق مما حدث لأسعار المنتجات أثناء البيع: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0" name="Google Shape;190;p26"/>
          <p:cNvSpPr txBox="1"/>
          <p:nvPr/>
        </p:nvSpPr>
        <p:spPr>
          <a:xfrm>
            <a:off x="3725047" y="2976618"/>
            <a:ext cx="14032242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74980" lvl="1" marL="949961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0" i="0" lang="iw-IL" sz="44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لماذا ارتفع سعر سبرايت قبل دخول المنافس "كوكاكولا"؟</a:t>
            </a:r>
            <a:endParaRPr b="0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1" name="Google Shape;191;p26"/>
          <p:cNvSpPr/>
          <p:nvPr/>
        </p:nvSpPr>
        <p:spPr>
          <a:xfrm>
            <a:off x="4800601" y="4197314"/>
            <a:ext cx="9988192" cy="4455684"/>
          </a:xfrm>
          <a:custGeom>
            <a:rect b="b" l="l" r="r" t="t"/>
            <a:pathLst>
              <a:path extrusionOk="0" h="5940912" w="11298089">
                <a:moveTo>
                  <a:pt x="0" y="0"/>
                </a:moveTo>
                <a:lnTo>
                  <a:pt x="11298089" y="0"/>
                </a:lnTo>
                <a:lnTo>
                  <a:pt x="11298089" y="5940912"/>
                </a:lnTo>
                <a:lnTo>
                  <a:pt x="0" y="59409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6"/>
          <p:cNvSpPr txBox="1"/>
          <p:nvPr/>
        </p:nvSpPr>
        <p:spPr>
          <a:xfrm>
            <a:off x="5403985" y="6080196"/>
            <a:ext cx="9118264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مصنع واحد = عرض منخفض = سعر مرتفع!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/>
          <p:nvPr/>
        </p:nvSpPr>
        <p:spPr>
          <a:xfrm flipH="1">
            <a:off x="-533400" y="1728381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1902328" y="741357"/>
            <a:ext cx="15295875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دعونا نتحقق مما حدث لأسعار المنتجات أثناء البيع: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99" name="Google Shape;199;p27"/>
          <p:cNvSpPr txBox="1"/>
          <p:nvPr/>
        </p:nvSpPr>
        <p:spPr>
          <a:xfrm>
            <a:off x="3651260" y="2217637"/>
            <a:ext cx="14032242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474981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4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لماذا انخفض سعر سبرايت بعد دخول المنافس "كوكاكولا"؟</a:t>
            </a:r>
            <a:endParaRPr b="1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0" name="Google Shape;200;p27"/>
          <p:cNvSpPr/>
          <p:nvPr/>
        </p:nvSpPr>
        <p:spPr>
          <a:xfrm>
            <a:off x="8077200" y="3109741"/>
            <a:ext cx="9503803" cy="4057014"/>
          </a:xfrm>
          <a:custGeom>
            <a:rect b="b" l="l" r="r" t="t"/>
            <a:pathLst>
              <a:path extrusionOk="0" h="5409352" w="10287198">
                <a:moveTo>
                  <a:pt x="0" y="0"/>
                </a:moveTo>
                <a:lnTo>
                  <a:pt x="10287198" y="0"/>
                </a:lnTo>
                <a:lnTo>
                  <a:pt x="10287198" y="5409352"/>
                </a:lnTo>
                <a:lnTo>
                  <a:pt x="0" y="540935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8686801" y="4001845"/>
            <a:ext cx="8678018" cy="19136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كوكاكولا هو منتج بديل لسبرايت،</a:t>
            </a:r>
            <a:b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الطلب على سبرايت في تراجع = انخفاض السعر</a:t>
            </a:r>
            <a:r>
              <a:rPr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!</a:t>
            </a:r>
            <a:endParaRPr/>
          </a:p>
        </p:txBody>
      </p:sp>
      <p:sp>
        <p:nvSpPr>
          <p:cNvPr id="202" name="Google Shape;202;p27"/>
          <p:cNvSpPr/>
          <p:nvPr/>
        </p:nvSpPr>
        <p:spPr>
          <a:xfrm>
            <a:off x="2590800" y="6560519"/>
            <a:ext cx="7274803" cy="3446108"/>
          </a:xfrm>
          <a:custGeom>
            <a:rect b="b" l="l" r="r" t="t"/>
            <a:pathLst>
              <a:path extrusionOk="0" h="4594810" w="8738150">
                <a:moveTo>
                  <a:pt x="0" y="0"/>
                </a:moveTo>
                <a:lnTo>
                  <a:pt x="8738150" y="0"/>
                </a:lnTo>
                <a:lnTo>
                  <a:pt x="8738150" y="4594810"/>
                </a:lnTo>
                <a:lnTo>
                  <a:pt x="0" y="459481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3136735" y="7600728"/>
            <a:ext cx="6413531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399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المزيد من المنتجين = زيادة العرض = انخفاض السعر!</a:t>
            </a:r>
            <a:endParaRPr b="1" sz="4399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/>
          <p:nvPr/>
        </p:nvSpPr>
        <p:spPr>
          <a:xfrm flipH="1">
            <a:off x="-228600" y="2247900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8"/>
          <p:cNvSpPr txBox="1"/>
          <p:nvPr>
            <p:ph idx="4294967295" type="title"/>
          </p:nvPr>
        </p:nvSpPr>
        <p:spPr>
          <a:xfrm>
            <a:off x="1925324" y="581029"/>
            <a:ext cx="15295875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ubik"/>
              <a:buNone/>
            </a:pPr>
            <a:r>
              <a:rPr b="1" lang="iw-IL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دعونا نتحقق مما حدث لأسعار المنتجات أثناء البيع:</a:t>
            </a:r>
            <a:endParaRPr b="1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3657600" y="2697789"/>
            <a:ext cx="14630400" cy="19044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1" marL="474981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لماذا ارتفع سعر "الإعفاء من تقديم المهمة على الموقع" بعد الحصول على المنحة المالية؟</a:t>
            </a:r>
            <a:endParaRPr b="1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1" name="Google Shape;211;p28"/>
          <p:cNvSpPr/>
          <p:nvPr/>
        </p:nvSpPr>
        <p:spPr>
          <a:xfrm>
            <a:off x="6636712" y="5143500"/>
            <a:ext cx="8473567" cy="4455684"/>
          </a:xfrm>
          <a:custGeom>
            <a:rect b="b" l="l" r="r" t="t"/>
            <a:pathLst>
              <a:path extrusionOk="0" h="5940912" w="11298089">
                <a:moveTo>
                  <a:pt x="0" y="0"/>
                </a:moveTo>
                <a:lnTo>
                  <a:pt x="11298089" y="0"/>
                </a:lnTo>
                <a:lnTo>
                  <a:pt x="11298089" y="5940912"/>
                </a:lnTo>
                <a:lnTo>
                  <a:pt x="0" y="59409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6903256" y="6623704"/>
            <a:ext cx="7940479" cy="19157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المزيد من المال المتاح = الطلب المتزايد = </a:t>
            </a:r>
            <a:b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سعر مرتفع!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/>
          <p:nvPr/>
        </p:nvSpPr>
        <p:spPr>
          <a:xfrm flipH="1">
            <a:off x="-232874" y="2563312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9"/>
          <p:cNvSpPr txBox="1"/>
          <p:nvPr>
            <p:ph idx="4294967295" type="title"/>
          </p:nvPr>
        </p:nvSpPr>
        <p:spPr>
          <a:xfrm>
            <a:off x="1963425" y="1231717"/>
            <a:ext cx="15295875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Rubik"/>
              <a:buNone/>
            </a:pPr>
            <a:r>
              <a:rPr b="1" lang="iw-IL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دعونا نتحقق مما حدث لأسعار المنتجات أثناء البيع:</a:t>
            </a:r>
            <a:endParaRPr b="1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4265722" y="2982777"/>
            <a:ext cx="13491568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74980" lvl="1" marL="949961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1" i="0" lang="iw-IL" sz="44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هل حسنت المنحة التي حصلت عليها وضعك المالي؟</a:t>
            </a:r>
            <a:endParaRPr b="1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0" name="Google Shape;220;p29"/>
          <p:cNvSpPr/>
          <p:nvPr/>
        </p:nvSpPr>
        <p:spPr>
          <a:xfrm>
            <a:off x="6553200" y="3959103"/>
            <a:ext cx="9148104" cy="6327897"/>
          </a:xfrm>
          <a:custGeom>
            <a:rect b="b" l="l" r="r" t="t"/>
            <a:pathLst>
              <a:path extrusionOk="0" h="6576140" w="12506130">
                <a:moveTo>
                  <a:pt x="0" y="0"/>
                </a:moveTo>
                <a:lnTo>
                  <a:pt x="12506130" y="0"/>
                </a:lnTo>
                <a:lnTo>
                  <a:pt x="12506130" y="6576140"/>
                </a:lnTo>
                <a:lnTo>
                  <a:pt x="0" y="657614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9"/>
          <p:cNvSpPr txBox="1"/>
          <p:nvPr/>
        </p:nvSpPr>
        <p:spPr>
          <a:xfrm>
            <a:off x="7041266" y="5097780"/>
            <a:ext cx="7940479" cy="48400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5400">
                <a:solidFill>
                  <a:srgbClr val="C00000"/>
                </a:solidFill>
                <a:latin typeface="Rubik"/>
                <a:ea typeface="Rubik"/>
                <a:cs typeface="Rubik"/>
                <a:sym typeface="Rubik"/>
              </a:rPr>
              <a:t>لا!</a:t>
            </a:r>
            <a:br>
              <a:rPr b="1" lang="iw-IL" sz="5400">
                <a:solidFill>
                  <a:srgbClr val="C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5400">
                <a:solidFill>
                  <a:srgbClr val="C00000"/>
                </a:solidFill>
                <a:latin typeface="Rubik"/>
                <a:ea typeface="Rubik"/>
                <a:cs typeface="Rubik"/>
                <a:sym typeface="Rubik"/>
              </a:rPr>
              <a:t>إضافة النقود رفعت الأسعار بدلا من زيادة عدد المشتريات، وبالتالي انخفضت قيمة المال (التضخم).</a:t>
            </a:r>
            <a:endParaRPr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/>
          <p:cNvSpPr/>
          <p:nvPr/>
        </p:nvSpPr>
        <p:spPr>
          <a:xfrm flipH="1">
            <a:off x="-235153" y="2563312"/>
            <a:ext cx="5639137" cy="7723688"/>
          </a:xfrm>
          <a:custGeom>
            <a:rect b="b" l="l" r="r" t="t"/>
            <a:pathLst>
              <a:path extrusionOk="0" h="7723688" w="5639137">
                <a:moveTo>
                  <a:pt x="5639137" y="0"/>
                </a:moveTo>
                <a:lnTo>
                  <a:pt x="0" y="0"/>
                </a:lnTo>
                <a:lnTo>
                  <a:pt x="0" y="7723688"/>
                </a:lnTo>
                <a:lnTo>
                  <a:pt x="5639137" y="7723688"/>
                </a:lnTo>
                <a:lnTo>
                  <a:pt x="563913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10722" r="-3944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30"/>
          <p:cNvSpPr txBox="1"/>
          <p:nvPr>
            <p:ph idx="4294967295" type="title"/>
          </p:nvPr>
        </p:nvSpPr>
        <p:spPr>
          <a:xfrm>
            <a:off x="1963425" y="1231717"/>
            <a:ext cx="15295875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lang="iw-IL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دعونا نتحقق مما حدث لأسعار المنتجات أثناء البيع:</a:t>
            </a:r>
            <a:endParaRPr b="1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0"/>
          <p:cNvSpPr txBox="1"/>
          <p:nvPr/>
        </p:nvSpPr>
        <p:spPr>
          <a:xfrm>
            <a:off x="3525852" y="3433970"/>
            <a:ext cx="14032242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74980" lvl="1" marL="949961" marR="0" rtl="1" algn="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Char char="•"/>
            </a:pPr>
            <a:r>
              <a:rPr b="1" i="0" lang="iw-IL" sz="4400" u="none" cap="none" strike="noStrike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لماذا ارتفع سعر لوح الشوكولاطة بعد تخفيض البيع؟</a:t>
            </a:r>
            <a:endParaRPr b="1" i="0" sz="4400" u="none" cap="none" strike="noStrike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29" name="Google Shape;229;p30"/>
          <p:cNvSpPr/>
          <p:nvPr/>
        </p:nvSpPr>
        <p:spPr>
          <a:xfrm>
            <a:off x="4648200" y="5143500"/>
            <a:ext cx="10462079" cy="4455684"/>
          </a:xfrm>
          <a:custGeom>
            <a:rect b="b" l="l" r="r" t="t"/>
            <a:pathLst>
              <a:path extrusionOk="0" h="5940912" w="11298089">
                <a:moveTo>
                  <a:pt x="0" y="0"/>
                </a:moveTo>
                <a:lnTo>
                  <a:pt x="11298089" y="0"/>
                </a:lnTo>
                <a:lnTo>
                  <a:pt x="11298089" y="5940912"/>
                </a:lnTo>
                <a:lnTo>
                  <a:pt x="0" y="594091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30"/>
          <p:cNvSpPr txBox="1"/>
          <p:nvPr/>
        </p:nvSpPr>
        <p:spPr>
          <a:xfrm>
            <a:off x="5257800" y="6623704"/>
            <a:ext cx="9585935" cy="19052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كمية أقل من الشوكولاطة المتوفرة + نفس الطلب = </a:t>
            </a:r>
            <a:b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</a:br>
            <a:r>
              <a:rPr b="1" lang="iw-IL" sz="44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سعر مرتفع!</a:t>
            </a:r>
            <a:endParaRPr b="1" sz="44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/>
          <p:nvPr/>
        </p:nvSpPr>
        <p:spPr>
          <a:xfrm>
            <a:off x="2331827" y="1810387"/>
            <a:ext cx="14988537" cy="8476613"/>
          </a:xfrm>
          <a:custGeom>
            <a:rect b="b" l="l" r="r" t="t"/>
            <a:pathLst>
              <a:path extrusionOk="0" h="11302151" w="19984716">
                <a:moveTo>
                  <a:pt x="0" y="0"/>
                </a:moveTo>
                <a:lnTo>
                  <a:pt x="19984716" y="0"/>
                </a:lnTo>
                <a:lnTo>
                  <a:pt x="19984716" y="11302151"/>
                </a:lnTo>
                <a:lnTo>
                  <a:pt x="0" y="1130215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1"/>
          <p:cNvSpPr txBox="1"/>
          <p:nvPr>
            <p:ph idx="4294967295" type="title"/>
          </p:nvPr>
        </p:nvSpPr>
        <p:spPr>
          <a:xfrm>
            <a:off x="3429000" y="762000"/>
            <a:ext cx="12338463" cy="892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Rubik"/>
              <a:buNone/>
            </a:pPr>
            <a:r>
              <a:rPr b="1" lang="iw-IL">
                <a:solidFill>
                  <a:srgbClr val="FF0000"/>
                </a:solidFill>
                <a:latin typeface="Rubik"/>
                <a:ea typeface="Rubik"/>
                <a:cs typeface="Rubik"/>
                <a:sym typeface="Rubik"/>
              </a:rPr>
              <a:t>فمن الذي حدد الأسعار اليوم في الفصل الدراسي؟ أنا أم أنت؟</a:t>
            </a:r>
            <a:endParaRPr b="1" i="0" sz="4400" u="none" cap="none" strike="noStrike">
              <a:solidFill>
                <a:srgbClr val="FF00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37" name="Google Shape;237;p31"/>
          <p:cNvSpPr txBox="1"/>
          <p:nvPr/>
        </p:nvSpPr>
        <p:spPr>
          <a:xfrm>
            <a:off x="2901776" y="2421255"/>
            <a:ext cx="13537502" cy="60939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تتغيّر أسعار المنتجات نتيجة التغيّرات في رغبات المستهلكين وقدرات المنتجين. وتؤثر هذه التغيّرات في قوى العرض والطلب، مما يؤدي إلى تغيّر الأسعار.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ما أسباب تغيّر الأسعار؟</a:t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زيادة الطلب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من قبل المستهلكين تؤدي عادةً إلى </a:t>
            </a: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ارتفاع الأسعار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، بينما </a:t>
            </a: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انخفاض الطلب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يؤدي إلى </a:t>
            </a: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انخفاضها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زيادة العرض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(زيادة كمية المنتجات التي يعرضها المنتجون للبيع) تؤدي عادةً إلى </a:t>
            </a: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انخفاض الأسعار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، بينما </a:t>
            </a: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انخفاض العرض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يؤدي إلى </a:t>
            </a:r>
            <a:r>
              <a:rPr b="1"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ارتفاعها</a:t>
            </a:r>
            <a:r>
              <a:rPr lang="iw-IL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תמונה שמכילה סרט מצויר  התיאור נוצר באופן אוטומטי" id="242" name="Google Shape;242;p32"/>
          <p:cNvSpPr/>
          <p:nvPr/>
        </p:nvSpPr>
        <p:spPr>
          <a:xfrm>
            <a:off x="-607104" y="-224857"/>
            <a:ext cx="18288000" cy="10287000"/>
          </a:xfrm>
          <a:custGeom>
            <a:rect b="b" l="l" r="r" t="t"/>
            <a:pathLst>
              <a:path extrusionOk="0" h="13716000" w="24384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2"/>
          <p:cNvSpPr/>
          <p:nvPr/>
        </p:nvSpPr>
        <p:spPr>
          <a:xfrm>
            <a:off x="6322152" y="3480254"/>
            <a:ext cx="4096988" cy="3188494"/>
          </a:xfrm>
          <a:custGeom>
            <a:rect b="b" l="l" r="r" t="t"/>
            <a:pathLst>
              <a:path extrusionOk="0" h="4251325" w="5462651">
                <a:moveTo>
                  <a:pt x="0" y="2125726"/>
                </a:moveTo>
                <a:cubicBezTo>
                  <a:pt x="0" y="951738"/>
                  <a:pt x="1222883" y="0"/>
                  <a:pt x="2731262" y="0"/>
                </a:cubicBezTo>
                <a:cubicBezTo>
                  <a:pt x="4239641" y="0"/>
                  <a:pt x="5462651" y="951738"/>
                  <a:pt x="5462651" y="2125726"/>
                </a:cubicBezTo>
                <a:cubicBezTo>
                  <a:pt x="5462651" y="3299714"/>
                  <a:pt x="4239768" y="4251325"/>
                  <a:pt x="2731262" y="4251325"/>
                </a:cubicBezTo>
                <a:cubicBezTo>
                  <a:pt x="1222756" y="4251325"/>
                  <a:pt x="0" y="3299714"/>
                  <a:pt x="0" y="2125726"/>
                </a:cubicBezTo>
                <a:close/>
              </a:path>
            </a:pathLst>
          </a:custGeom>
          <a:solidFill>
            <a:srgbClr val="EFEFE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2"/>
          <p:cNvSpPr txBox="1"/>
          <p:nvPr/>
        </p:nvSpPr>
        <p:spPr>
          <a:xfrm>
            <a:off x="6624230" y="2661833"/>
            <a:ext cx="4027884" cy="4330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תודה!</a:t>
            </a:r>
            <a:endParaRPr/>
          </a:p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צוות הדרכת</a:t>
            </a:r>
            <a:endParaRPr/>
          </a:p>
          <a:p>
            <a:pPr indent="0" lvl="0" marL="0" marR="0" rtl="1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6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חינוך פיננסי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