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embeddedFontLst>
    <p:embeddedFont>
      <p:font typeface="Assistant" panose="020B0604020202020204" charset="-79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Rubik" panose="020B0604020202020204" charset="-79"/>
      <p:regular r:id="rId36"/>
      <p:bold r:id="rId37"/>
      <p:italic r:id="rId38"/>
      <p:boldItalic r:id="rId39"/>
    </p:embeddedFont>
    <p:embeddedFont>
      <p:font typeface="Rubik ExtraBold" panose="020B0604020202020204" charset="-7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49" roundtripDataSignature="AMtx7mhtlqcqq1dDnNtZwa6TRvvXMTTj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E33858-441C-4A74-A2E0-8423D79DE5C4}" v="1" dt="2025-09-11T05:24:58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67810" autoAdjust="0"/>
  </p:normalViewPr>
  <p:slideViewPr>
    <p:cSldViewPr snapToGrid="0">
      <p:cViewPr varScale="1">
        <p:scale>
          <a:sx n="45" d="100"/>
          <a:sy n="45" d="100"/>
        </p:scale>
        <p:origin x="1572" y="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5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הנחיות למורה:</a:t>
            </a:r>
            <a:endParaRPr b="1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הסבר:</a:t>
            </a:r>
            <a:r>
              <a:rPr lang="iw"/>
              <a:t>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/>
              <a:t>הבינה המלאכותית במחשב מחפשת דפוסים, כלומר צורות שחוזרות על עצמן.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נשאל:</a:t>
            </a:r>
            <a:r>
              <a:rPr lang="iw"/>
              <a:t> מה למשל?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נפרט: </a:t>
            </a:r>
            <a:r>
              <a:rPr lang="iw"/>
              <a:t>למשל, היא לומדת ש: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חתולים בדרך כלל יש להם אוזניים משולשות, העיניים הן בצורת שקד, יש להם שפם ארוך, הזנב מתעקל בצורה מסוימת.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נשאל: </a:t>
            </a:r>
            <a:r>
              <a:rPr lang="iw"/>
              <a:t>אז מה נעשה?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נסביר: </a:t>
            </a:r>
            <a:r>
              <a:rPr lang="iw"/>
              <a:t>נראה לה הרבה-הרבה תמונות וסרטונים של חתולים.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/>
              <a:t>נראה לה חתול ג'ינג'י, חתול סיאמי, חתול אפור.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/>
              <a:t>אחרי שהיא תראה המון חתולים, היא כבר תדע בעצמה לזהות חתול חדש שהיא פוגשת!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iw"/>
            </a:b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הבינה המלאכותית לומדת גם להכיר חתולים בזוויות אחרות ובצבעים שונים.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נפרט:</a:t>
            </a:r>
            <a:r>
              <a:rPr lang="iw"/>
              <a:t> חתול מלפנים נראה אחרת מחתול מהצד. הבינה לומדת לזהות מכל הזוויות.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24d5ceae9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24d5ceae95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b="1"/>
              <a:t>הנחיות למורה:</a:t>
            </a: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b="1"/>
              <a:t>נסביר: </a:t>
            </a:r>
            <a:r>
              <a:rPr lang="iw"/>
              <a:t>אותו חתול נראה אחרת באור ובצל. בינה צריכה ללמוד לזהות גם כשהתאורה משתנה. 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324d5ceae95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נשאל:</a:t>
            </a:r>
            <a:r>
              <a:rPr lang="iw"/>
              <a:t> רגע, אבל מה זה? (התלמידים יענו - שועל!)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נשאל:</a:t>
            </a:r>
            <a:r>
              <a:rPr lang="iw"/>
              <a:t> האם הבינה תדע להבדיל?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נסביר:</a:t>
            </a:r>
            <a:r>
              <a:rPr lang="iw"/>
              <a:t> לא תמיד. כדי להבדיל ביניהם, הבינה המלאכותית צריכה לראות גם הרבה תמונות של חתולים וגם הרבה תמונות של שועלים.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על כל תמונה, המערכת תסמן תווית: "חתול" או "שועל".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8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הנחיות למורה:</a:t>
            </a:r>
            <a:endParaRPr/>
          </a:p>
          <a:p>
            <a:pPr marL="457200" lvl="0" indent="-298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הסבר</a:t>
            </a:r>
            <a:r>
              <a:rPr lang="iw"/>
              <a:t> כי הבינה לומדת להבחין במאפיינים המבדילים בין שועל לחתול: </a:t>
            </a:r>
            <a:endParaRPr/>
          </a:p>
          <a:p>
            <a:pPr marL="457200" lvl="1" indent="-76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"/>
              <a:t>צורת האף (בשועל יותר מחודד)</a:t>
            </a:r>
            <a:endParaRPr/>
          </a:p>
          <a:p>
            <a:pPr marL="457200" lvl="1" indent="-76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"/>
              <a:t>גודל האוזניים (בשועל יותר גדולות)</a:t>
            </a:r>
            <a:endParaRPr/>
          </a:p>
          <a:p>
            <a:pPr marL="457200" lvl="1" indent="-76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"/>
              <a:t>מבנה הגוף (שועל בדרך כלל יותר רזה וגבוה)</a:t>
            </a:r>
            <a:endParaRPr/>
          </a:p>
          <a:p>
            <a:pPr marL="457200" lvl="1" indent="-76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"/>
              <a:t>צורת הזנב (בשועל יותר פרוותי ועבה)</a:t>
            </a:r>
            <a:endParaRPr/>
          </a:p>
          <a:p>
            <a:pPr marL="457200" lvl="0" indent="-298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הסבר</a:t>
            </a:r>
            <a:r>
              <a:rPr lang="iw"/>
              <a:t> על תהליך הלמידה: נדמיין את זה כמו משחק ניחושים:</a:t>
            </a:r>
            <a:endParaRPr/>
          </a:p>
          <a:p>
            <a:pPr marL="457200" lvl="1" indent="-76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"/>
              <a:t>המערכת רואה תמונה</a:t>
            </a:r>
            <a:endParaRPr/>
          </a:p>
          <a:p>
            <a:pPr marL="457200" lvl="1" indent="-76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"/>
              <a:t>מנחשת: "אני חושבת שזה חתול". איך היא מנחשת?</a:t>
            </a:r>
            <a:br>
              <a:rPr lang="iw"/>
            </a:br>
            <a:r>
              <a:rPr lang="iw"/>
              <a:t>היא רואה תמונה של חיה ג'ינג'ית. </a:t>
            </a:r>
            <a:br>
              <a:rPr lang="iw"/>
            </a:br>
            <a:r>
              <a:rPr lang="iw"/>
              <a:t>בודקת: האם האוזניים משולשות וקטנות? (כמו של חתול) </a:t>
            </a:r>
            <a:br>
              <a:rPr lang="iw"/>
            </a:br>
            <a:r>
              <a:rPr lang="iw"/>
              <a:t>בודקת: האם האף קטן ועגול? (כמו של חתול)</a:t>
            </a:r>
            <a:br>
              <a:rPr lang="iw"/>
            </a:br>
            <a:r>
              <a:rPr lang="iw"/>
              <a:t>בודקת: האם הגוף קומפקטי? (כמו של חתול)</a:t>
            </a:r>
            <a:br>
              <a:rPr lang="iw"/>
            </a:br>
            <a:r>
              <a:rPr lang="iw"/>
              <a:t>אם רוב המאפיינים מתאימים לחתול - היא תסווג את החיה כחתול.</a:t>
            </a:r>
            <a:br>
              <a:rPr lang="iw"/>
            </a:br>
            <a:r>
              <a:rPr lang="iw"/>
              <a:t>היא מקבלת משוב: "נכון!" או "לא, זה שועל", ומתקנת את עצמה בהתאם.</a:t>
            </a:r>
            <a:br>
              <a:rPr lang="iw"/>
            </a:br>
            <a:r>
              <a:rPr lang="iw"/>
              <a:t>אחרי אלפי "ניחושים" כאלה, היא משתפרת.</a:t>
            </a:r>
            <a:endParaRPr/>
          </a:p>
          <a:p>
            <a:pPr marL="45720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נסביר:</a:t>
            </a:r>
            <a:r>
              <a:rPr lang="iw"/>
              <a:t> כי גם במקרה הזה, אנחנו מזהים כאן - גור חתולים, צריך לאמן את הבינה לזהות הבדלים.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הנחיות למורה:</a:t>
            </a:r>
            <a:endParaRPr/>
          </a:p>
          <a:p>
            <a:pPr marL="457200" lvl="0" indent="-298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w" b="1"/>
              <a:t>נסביר: </a:t>
            </a:r>
            <a:r>
              <a:rPr lang="iw"/>
              <a:t>בסופו של התהליך, הבינה המלאכותית יודעת לזהות תמונה של חתול.</a:t>
            </a:r>
            <a:endParaRPr/>
          </a:p>
          <a:p>
            <a:pPr marL="457200" lvl="0" indent="-2984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/>
              <a:t>המחשב עושה רשימה של כל הדברים שהוא רואה בתמונה. הוא בודק כמה דברים מהרשימה מתאימים לחתול.</a:t>
            </a:r>
            <a:endParaRPr/>
          </a:p>
          <a:p>
            <a:pPr marL="457200" lvl="0" indent="-2984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/>
              <a:t>אם יש מספיק סימנים שמתאימים, הוא מחליט: 'זה חתול!'.</a:t>
            </a:r>
            <a:endParaRPr/>
          </a:p>
          <a:p>
            <a:pPr marL="457200" lvl="0" indent="-2984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457200" lvl="0" indent="-2984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457200" lvl="0" indent="-2984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457200" lvl="0" indent="-2984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457200" lvl="0" indent="-298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  <a:p>
            <a:pPr marL="457200" lvl="0" indent="-298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הנחיות למורה:</a:t>
            </a:r>
            <a:endParaRPr b="1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נבקש </a:t>
            </a:r>
            <a:r>
              <a:rPr lang="iw"/>
              <a:t>מהילדים לצייר בית. כל אחד ואחת יציירו בית בצורה שונה.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/>
              <a:t>אפשר ורצוי אף </a:t>
            </a:r>
            <a:r>
              <a:rPr lang="iw" b="1"/>
              <a:t>להכין מראש</a:t>
            </a:r>
            <a:r>
              <a:rPr lang="iw"/>
              <a:t> דפים וטושים / צבעים.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נקדיש </a:t>
            </a:r>
            <a:r>
              <a:rPr lang="iw"/>
              <a:t>לכך מספר דקות.</a:t>
            </a:r>
            <a:br>
              <a:rPr lang="iw"/>
            </a:br>
            <a:r>
              <a:rPr lang="iw" b="1"/>
              <a:t>נאסוף</a:t>
            </a:r>
            <a:r>
              <a:rPr lang="iw"/>
              <a:t> את כל הציורים, נתלה על הלוח.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נשאל מדגם תלמידים:</a:t>
            </a:r>
            <a:r>
              <a:rPr lang="iw"/>
              <a:t> למה בחרת לצייר את הבית בצורה הזו?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נשאל את כל הכיתה: </a:t>
            </a:r>
            <a:r>
              <a:rPr lang="iw"/>
              <a:t>מהם המאפיינים המשותפים לכל הציורים?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נדגיש </a:t>
            </a:r>
            <a:r>
              <a:rPr lang="iw"/>
              <a:t>איך כל הציורים שונים, אבל כולם מייצגים בתים.</a:t>
            </a:r>
            <a:br>
              <a:rPr lang="iw"/>
            </a:br>
            <a:r>
              <a:rPr lang="iw" b="1"/>
              <a:t>נסביר: </a:t>
            </a:r>
            <a:r>
              <a:rPr lang="iw"/>
              <a:t>כך גם הבינה המלאכותית לומדת - היא רואה המון ציורים של בתים, ולומדת מה משותף לכולם.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נשאל: </a:t>
            </a:r>
            <a:r>
              <a:rPr lang="iw"/>
              <a:t>איך הבינה המלאכותית יכולה ללמוד מה הופך ציור לציור של בית?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5" name="Google Shape;295;p1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כדי לוודא שהתלמידים אכן הבינו, כדאי לאפשר לתלמידים לשאול שאלות ואף להסביר במילים שלהם את מה שלמדו.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נשאל: </a:t>
            </a:r>
            <a:r>
              <a:rPr lang="iw"/>
              <a:t>גיליתם משהו חדש?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מה גיליתם?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יש לכם שאלות שתרצו לשאול?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משהו לא ברור?</a:t>
            </a:r>
            <a:endParaRPr/>
          </a:p>
        </p:txBody>
      </p:sp>
      <p:sp>
        <p:nvSpPr>
          <p:cNvPr id="307" name="Google Shape;307;p1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2683f771e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2683f771eb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הנחיות למורה: </a:t>
            </a: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נסביר: </a:t>
            </a:r>
            <a:r>
              <a:rPr lang="iw"/>
              <a:t>עוד רגע נצפה בסרטון קצר. בואו נחשוב ביחד למה כדאי לשים לב: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שימו לב לכמה סוגים שונים של דברים הבינה המלאכותית יכולה ליצור.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שימו לב אם יש דברים שמפתיעים אתכם.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שימו לב אם יש דברים שלא הצלחתם להבין.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………………………………………………</a:t>
            </a: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b="1"/>
              <a:t>המלצה: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לכתוב</a:t>
            </a:r>
            <a:r>
              <a:rPr lang="iw"/>
              <a:t> 2 - 3 שאלות מרכזיות על הלוח.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לתת</a:t>
            </a:r>
            <a:r>
              <a:rPr lang="iw"/>
              <a:t> לתלמידים רגע לקרוא ולהבין את השאלות.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להדגיש</a:t>
            </a:r>
            <a:r>
              <a:rPr lang="iw"/>
              <a:t> שאין תשובות "נכונות" או "לא נכונות".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b="1"/>
              <a:t>לעודד</a:t>
            </a:r>
            <a:r>
              <a:rPr lang="iw"/>
              <a:t> אותם לרשום לעצמם נקודות תוך כדי הצפייה.</a:t>
            </a:r>
            <a:endParaRPr b="1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………………………………………………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נלחץ </a:t>
            </a:r>
            <a:r>
              <a:rPr lang="iw"/>
              <a:t>על הקישור (בתמונה) ונקרין את הסרטון הקצר.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(יש לדאוג לחיבור לרמקול כדי שנוכל לשמוע את הקול). 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6" name="Google Shape;316;g32683f771eb_0_2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שקף זה מיועד למורה ואינו מיועד להצגה, יש להשאירו במצב "הסתר".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5" name="Google Shape;105;p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הנחיות למורה:</a:t>
            </a:r>
            <a:endParaRPr b="1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נפתח נושא חדש:</a:t>
            </a:r>
            <a:r>
              <a:rPr lang="iw"/>
              <a:t> אחרי שהבנו שהבינה המלאכותית יכולה לזהות וללמוד דברים חדשים.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בואו נגלה איך הבינה המלאכותית משתמשת במה שלמדה כדי ליצור דברים חדשים, כמו שראינו בסרטון. </a:t>
            </a: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7" name="Google Shape;327;p2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נשאל: </a:t>
            </a:r>
            <a:r>
              <a:rPr lang="iw" b="0"/>
              <a:t>זוכרים וזוכרות שראינו בסרטון ש"בינה" יכולה ליצור? מה למשל?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לחץ על העכבר כדי לחשוף את התמונות: </a:t>
            </a:r>
            <a:endParaRPr/>
          </a:p>
          <a:p>
            <a:pPr marL="2286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lay"/>
              <a:buAutoNum type="arabicPeriod"/>
            </a:pPr>
            <a:r>
              <a:rPr lang="iw" b="0"/>
              <a:t>לצייר שמש</a:t>
            </a:r>
            <a:r>
              <a:rPr lang="iw"/>
              <a:t>.</a:t>
            </a:r>
            <a:endParaRPr/>
          </a:p>
          <a:p>
            <a:pPr marL="2286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lay"/>
              <a:buAutoNum type="arabicPeriod"/>
            </a:pPr>
            <a:r>
              <a:rPr lang="iw" b="0"/>
              <a:t>ל</a:t>
            </a:r>
            <a:r>
              <a:rPr lang="iw"/>
              <a:t>יצור</a:t>
            </a:r>
            <a:r>
              <a:rPr lang="iw" b="0"/>
              <a:t> תמונות.</a:t>
            </a:r>
            <a:endParaRPr/>
          </a:p>
          <a:p>
            <a:pPr marL="2286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lay"/>
              <a:buAutoNum type="arabicPeriod"/>
            </a:pPr>
            <a:r>
              <a:rPr lang="iw"/>
              <a:t>להכין מתכונים של אוכל. </a:t>
            </a:r>
            <a:endParaRPr/>
          </a:p>
          <a:p>
            <a:pPr marL="2286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lay"/>
              <a:buAutoNum type="arabicPeriod"/>
            </a:pPr>
            <a:r>
              <a:rPr lang="iw"/>
              <a:t>ואפילו ליצור </a:t>
            </a:r>
            <a:r>
              <a:rPr lang="iw" b="0"/>
              <a:t>שירים ומוזיקה</a:t>
            </a:r>
            <a:r>
              <a:rPr lang="iw"/>
              <a:t>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נלחץ</a:t>
            </a:r>
            <a:r>
              <a:rPr lang="iw"/>
              <a:t> על האייקון של התווים, כדי להשמיע את השיר בכיתה (יש לוודא שיש רמקולים מחוברים להשמעת השיר).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9" name="Google Shape;339;p2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פתיחה: </a:t>
            </a:r>
            <a:r>
              <a:rPr lang="iw"/>
              <a:t>אני רוצה לשתף אתכם במשהו מעניין. זה סיפור קצר שנכתב על ידי מחשב - כן, מחשב.</a:t>
            </a:r>
            <a:endParaRPr b="1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נקריא </a:t>
            </a:r>
            <a:r>
              <a:rPr lang="iw"/>
              <a:t>את הסיפור בקצב נעים, תוך הדגשת החרוזים.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נשאל שאלות פתוחות לדיון:</a:t>
            </a:r>
            <a:r>
              <a:rPr lang="iw"/>
              <a:t> </a:t>
            </a:r>
            <a:br>
              <a:rPr lang="iw"/>
            </a:br>
            <a:r>
              <a:rPr lang="iw"/>
              <a:t>מה אתם חושבים על הסיפור הזה?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/>
              <a:t>האם הייתם מנחשים שמחשב כתב אותו?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/>
              <a:t>מה לדעתכם מיוחד בסיפור הזה?</a:t>
            </a:r>
            <a:br>
              <a:rPr lang="iw"/>
            </a:br>
            <a:r>
              <a:rPr lang="iw"/>
              <a:t>אם הייתם יכולים לשנות או להוסיף משהו, מה הייתם משנים?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נסביר:</a:t>
            </a:r>
            <a:r>
              <a:rPr lang="iw"/>
              <a:t> זה סיפור שנכתב על ידי בינה מלאכותית שקוראים לה קלוד. היא למדה המון סיפורים ושירים, וככה היא יכולה ליצור סיפורים חדשים.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כמו שראינו, הבינה המלאכותית יכולה ליצור דברים מעניינים. אפשר אפילו להפוך את זה למוזיקה או לציור. אבל חשוב לזכור - היא יוצרת על בסיס מה שלמדה מאחרים.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1" name="Google Shape;351;p2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נשאל: </a:t>
            </a:r>
            <a:r>
              <a:rPr lang="iw"/>
              <a:t>איך היא עושה את זה בעצם?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נסביר ונחדד:</a:t>
            </a:r>
            <a:endParaRPr b="1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/>
              <a:t>תחשבו על בינה מלאכותית כמו על תלמיד מאוד חרוץ שלמד המון-המון דברים. 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/>
              <a:t>זה כמו שתהיה לכם למשל קופסת לגו עם המון חלקים, ויש לכם הוראות בנייה לכמה דגמים, אבל אתם יכולים לקחת את החלקים וליצור משהו חדש לגמרי.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/>
              <a:t>גם הבינה המלאכותית לוקחת את כל מה שהיא למדה, ויוצרת ממנו משהו חדש ומיוחד!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כשהיא יוצרת ציור - </a:t>
            </a:r>
            <a:r>
              <a:rPr lang="iw"/>
              <a:t>היא למדה מלא מלא ציורים, והיא יודעת איך חתול אמור להראות, איך מציירים שמש, ואיך נראה בית.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/>
              <a:t>כשאנחנו מבקשים ממנה 'ציירי לי חתול עם אף של פיל אוכל פיצה', היא משתמשת בכל מה שהיא למדה כדי ליצור ציור חדש.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כשהיא כותבת שיר -</a:t>
            </a:r>
            <a:r>
              <a:rPr lang="iw"/>
              <a:t> היא למדה המון המלון שירים, ויודעת איך מילים מתחרזות, כמו שאתם יודעים ש'בית' מתחרז עם 'זית'. היא משתמשת בידע הזה כדי ליצור שירים חדשים.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כשהיא ממציאה מתכון -</a:t>
            </a:r>
            <a:r>
              <a:rPr lang="iw"/>
              <a:t> היא למדה אילו מרכיבים טעימים ביחד (כמו שוקולד ובננה) ואילו פחות (כמו גלידה עם קטשופ...), ויודעת כמה זמן צריך לאפות עוגה או לבשל פסטה.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0" name="Google Shape;360;p2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24d5ceae9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24d5ceae95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b="1"/>
              <a:t>הנחיות למורה:</a:t>
            </a: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בשלב זה נאפשר השוואה בין יצירה אנושית ומחשב ונעודד חשיבה ביקורתית, באמצעות דיון חופשי.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b="1"/>
              <a:t>שאלות שאפשר לשאול:</a:t>
            </a: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האם המחשב באמת יצירתי?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מה ההבדל בין יצירה של מחשב ויצירה שלנו?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האם המחשב מבין את מה שהוא יוצר?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b="1"/>
              <a:t>במהלך הדיון נדגיש: </a:t>
            </a:r>
            <a:r>
              <a:rPr lang="iw"/>
              <a:t>המחשב מתבסס על מה שלמד מבני אדם.</a:t>
            </a:r>
            <a:endParaRPr/>
          </a:p>
        </p:txBody>
      </p:sp>
      <p:sp>
        <p:nvSpPr>
          <p:cNvPr id="372" name="Google Shape;372;g324d5ceae95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שקף זה מיועד למורה ואינו מיועד להצגה, יש להשאירו במצב "הסתר".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7" name="Google Shape;117;p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נפתח בשאלה:</a:t>
            </a:r>
            <a:r>
              <a:rPr lang="iw"/>
              <a:t> מי רוצה לספר לנו מה הוא או היא יודעים על המושג "בינה מלאכותית"?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נמשיך בדיון:</a:t>
            </a:r>
            <a:r>
              <a:rPr lang="iw"/>
              <a:t> שמעתם על זה פעם? יש לכם רעיון מה זה אומר?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נסביר:</a:t>
            </a:r>
            <a:r>
              <a:rPr lang="iw"/>
              <a:t> היום נבין ביחד, טכנולוגיה חדשה ואיך היא משנה את העולם. 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לשיקול המורה - אם התוכן מתאים לתלמידיך:</a:t>
            </a: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נשאל: </a:t>
            </a:r>
            <a:r>
              <a:rPr lang="iw"/>
              <a:t>מי משתמש בפילטרים בסנאפצ'ט/אינסטגרם?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או מי משחק במשחקים שיש בהם דמויות מחשב?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או איך יוטיוב יודע אילו סרטונים להציע לכם לצפות?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נסביר: </a:t>
            </a:r>
            <a:r>
              <a:rPr lang="iw"/>
              <a:t>בתוך כל אחד מהדברים האלה, יש רכיב בינה מלאכותית שלומדת מה אתם אוהבים, ומה פחות ולפי זה מציעה לכם הצעות. 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 dirty="0"/>
              <a:t>הנחיות למורה: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 dirty="0"/>
              <a:t>נלחץ</a:t>
            </a:r>
            <a:r>
              <a:rPr lang="iw" dirty="0"/>
              <a:t> </a:t>
            </a:r>
            <a:r>
              <a:rPr lang="iw" b="1" dirty="0"/>
              <a:t>על העכבר</a:t>
            </a:r>
            <a:r>
              <a:rPr lang="iw" dirty="0"/>
              <a:t> ותופיע המילה "בינה". 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 dirty="0"/>
              <a:t>נסביר:</a:t>
            </a:r>
            <a:r>
              <a:rPr lang="iw" dirty="0"/>
              <a:t> קודם כל נבין מהי המילה "בינה". 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 dirty="0"/>
              <a:t>נלחץ על העכבר</a:t>
            </a:r>
            <a:r>
              <a:rPr lang="iw" dirty="0"/>
              <a:t> שוב ויופיע ההסבר. 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 dirty="0"/>
              <a:t>נרחיב:</a:t>
            </a:r>
            <a:r>
              <a:rPr lang="iw" dirty="0"/>
              <a:t> כשאנחנו הולכים לבית הספר, אנחנו לומדים דברים חדשים כל יום. 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dirty="0"/>
              <a:t>למשל: חוקים של משחק חדש, עובדות חדשות על העולם.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dirty="0"/>
              <a:t>בכל פעם שאנחנו לומדים משהו חדש, הבינה שלנו גדלה! כלומר היכולת שלנו לפתור בעיות וללמוד מטעויות. 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dirty="0"/>
              <a:t>היכולת הזו עוזרת לנו גם:</a:t>
            </a:r>
            <a:endParaRPr dirty="0"/>
          </a:p>
          <a:p>
            <a:pPr marL="457200" lvl="0" indent="-298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iw" dirty="0"/>
              <a:t>להבין מה חברים מרגישים כשהם שמחים או עצובים.</a:t>
            </a:r>
            <a:endParaRPr dirty="0"/>
          </a:p>
          <a:p>
            <a:pPr marL="457200" lvl="0" indent="-298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iw" dirty="0"/>
              <a:t>למצוא פתרונות כשיש לנו בעיה.</a:t>
            </a:r>
            <a:endParaRPr dirty="0"/>
          </a:p>
          <a:p>
            <a:pPr marL="457200" lvl="0" indent="-298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iw" dirty="0"/>
              <a:t>לזכור דברים שלמדנו.</a:t>
            </a:r>
            <a:endParaRPr dirty="0"/>
          </a:p>
          <a:p>
            <a:pPr marL="457200" lvl="0" indent="-298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iw" dirty="0"/>
              <a:t>להבין מה קורה מסביבנו.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dirty="0"/>
              <a:t>זה כמו שיש לנו מערכת חכמה שלומדת מניסיון, שעוזר לנו לחשוב ולהבין את העולם!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 dirty="0"/>
              <a:t>נלחץ</a:t>
            </a:r>
            <a:r>
              <a:rPr lang="iw" dirty="0"/>
              <a:t> </a:t>
            </a:r>
            <a:r>
              <a:rPr lang="iw" b="1" dirty="0"/>
              <a:t>על העכבר</a:t>
            </a:r>
            <a:r>
              <a:rPr lang="iw" dirty="0"/>
              <a:t> ותופיע המילה "מלאכותית". 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 dirty="0"/>
              <a:t>נרחיב:</a:t>
            </a:r>
            <a:r>
              <a:rPr lang="iw" dirty="0"/>
              <a:t> משהו מלאכותי הוא משהו שבני אדם יצרו או בנו - זה לא משהו שנוצר בטבע לבד.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dirty="0"/>
              <a:t>למשל:</a:t>
            </a:r>
            <a:endParaRPr dirty="0"/>
          </a:p>
          <a:p>
            <a:pPr marL="457200" lvl="0" indent="-2984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iw" dirty="0"/>
              <a:t>פרח שגדל בגינה הוא טבעי.</a:t>
            </a:r>
            <a:endParaRPr dirty="0"/>
          </a:p>
          <a:p>
            <a:pPr marL="457200" lvl="0" indent="-2984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iw" dirty="0"/>
              <a:t>לעומתו פרח מפלסטיק הוא מלאכותי.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 dirty="0"/>
              <a:t>כשאנחנו אומרים 'בינה מלאכותית',</a:t>
            </a:r>
            <a:r>
              <a:rPr lang="iw" dirty="0"/>
              <a:t> אנחנו מתכוונים לבינה שבני אדם יצרו במחשב - זו לא בינה שנולדה איתה כמו שיש לנו במוח, אלא בינה שאנשים חכמים בנו במיוחד!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הנחיות למורה: </a:t>
            </a: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נסביר: </a:t>
            </a:r>
            <a:r>
              <a:rPr lang="iw"/>
              <a:t>עוד רגע נצפה בסרטון קצר. בואו נחשוב ביחד למה כדאי לשים לב: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שימו לב לכמה סוגים שונים של דברים הבינה המלאכותית יכולה לעזור בחיי היום-יום.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שימו לב אם יש דברים שמפתיעים אתכם.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שימו לב אם יש דברים שלא הצלחתם להבין.</a:t>
            </a:r>
            <a:endParaRPr b="1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………………………………………………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נלחץ </a:t>
            </a:r>
            <a:r>
              <a:rPr lang="iw"/>
              <a:t>על הקישור (בתמונה) ונקרין את הסרטון הקצר.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(יש לדאוג לחיבור לרמקול כדי שנוכל לשמוע את הקול). 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……………………………………………..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בסיום הסרטון נשאל: </a:t>
            </a:r>
            <a:r>
              <a:rPr lang="iw"/>
              <a:t>האם יש משהו שלא הבנתם?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/>
              <a:t>ננסה להסביר ולענות על השאלות במהלך השיעור.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6" name="Google Shape;196;p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 b="1"/>
              <a:t>הנחיות למורה: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נסביר:</a:t>
            </a:r>
            <a:r>
              <a:rPr lang="iw"/>
              <a:t> כמו שראינו בסרטון, הבינה מלאכותית היא כמו מחשב מיוחד שיודע לחשוב וללמוד.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"/>
              <a:t>אבל איך? בואו נראה דוגמה.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207" name="Google Shape;207;p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הנחיות למורה: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נסביר:</a:t>
            </a:r>
            <a:r>
              <a:rPr lang="iw"/>
              <a:t> כשאנחנו מסתכלים על תמונה של חתול, אנחנו רואים חיה חמודה עם פרווה.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/>
              <a:t>אבל המחשב רואה את התמונה אחרת - הוא רואה המון נקודות קטנות (פיקסלים) בצבעים שונים. כמו פסיפס ענק שמורכב מריבועים קטנטנים. הוא מחבר את הנקודות האלה ויוצר מהן תמונה.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נשאל:</a:t>
            </a:r>
            <a:r>
              <a:rPr lang="iw"/>
              <a:t> איך נלמד אותו מה זה חתול?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" b="1"/>
              <a:t>נאפשר</a:t>
            </a:r>
            <a:r>
              <a:rPr lang="iw"/>
              <a:t> לתלמידים לענות.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b="1"/>
              <a:t>נפרט:</a:t>
            </a:r>
            <a:r>
              <a:rPr lang="iw"/>
              <a:t> נגיד לו 'תראה, זו תמונה של חתול! יש לו: פרווה, אוזניים, אף, 4 רגליים'.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iw"/>
            </a:b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>
  <p:cSld name="כותרת ותוכן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1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  <a:defRPr>
                <a:solidFill>
                  <a:srgbClr val="404040"/>
                </a:solidFill>
              </a:defRPr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  <a:defRPr>
                <a:solidFill>
                  <a:srgbClr val="404040"/>
                </a:solidFill>
              </a:defRPr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eD0ipPsYPUQ&amp;list=PLvOBUEO1Dk23SqwFuFGOLc4JrS_XsAO69&amp;index=6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hyperlink" Target="https://drive.google.com/file/d/1iSnw8x6YJysDJLpDIyB7TesMJp4A-Q8H/view?usp=sharing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ewmdNXJHvyg&amp;list=PLvOBUEO1Dk23SqwFuFGOLc4JrS_XsAO69&amp;index=2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4365" y="2551510"/>
            <a:ext cx="5212501" cy="523951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>
            <a:spLocks noGrp="1"/>
          </p:cNvSpPr>
          <p:nvPr>
            <p:ph type="title" idx="4294967295"/>
          </p:nvPr>
        </p:nvSpPr>
        <p:spPr>
          <a:xfrm>
            <a:off x="1524000" y="873125"/>
            <a:ext cx="9144000" cy="11668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tabLst/>
              <a:defRPr/>
            </a:pPr>
            <a:r>
              <a:rPr kumimoji="0" lang="he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מהי בינה מלאכותית?</a:t>
            </a:r>
          </a:p>
        </p:txBody>
      </p:sp>
      <p:pic>
        <p:nvPicPr>
          <p:cNvPr id="97" name="Google Shape;97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953" y="222625"/>
            <a:ext cx="1138345" cy="123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1526" y="1551520"/>
            <a:ext cx="553591" cy="48439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4982" y="1892782"/>
            <a:ext cx="3522034" cy="872715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4673349" y="1971105"/>
            <a:ext cx="276229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w" sz="4000" b="0" i="0" u="none" strike="noStrike" cap="none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כיתות </a:t>
            </a:r>
            <a:r>
              <a:rPr lang="iw" sz="4000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ד</a:t>
            </a:r>
            <a:r>
              <a:rPr lang="iw" sz="4000" b="0" i="0" u="none" strike="noStrike" cap="none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' - </a:t>
            </a:r>
            <a:r>
              <a:rPr lang="iw" sz="4000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ו</a:t>
            </a:r>
            <a:r>
              <a:rPr lang="iw" sz="4000" b="0" i="0" u="none" strike="noStrike" cap="none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'</a:t>
            </a:r>
            <a:endParaRPr sz="4000" b="0" i="0" u="none" strike="noStrike" cap="none" dirty="0">
              <a:solidFill>
                <a:schemeClr val="lt1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pic>
        <p:nvPicPr>
          <p:cNvPr id="101" name="Google Shape;101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9725" y="3539587"/>
            <a:ext cx="3610600" cy="361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34389" y="2106091"/>
            <a:ext cx="1310700" cy="1310700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0480128">
            <a:off x="173964" y="2249845"/>
            <a:ext cx="7442494" cy="4091165"/>
          </a:xfrm>
          <a:prstGeom prst="rect">
            <a:avLst/>
          </a:prstGeom>
          <a:noFill/>
          <a:ln>
            <a:noFill/>
          </a:ln>
          <a:effectLst>
            <a:outerShdw blurRad="528638" algn="bl" rotWithShape="0">
              <a:srgbClr val="000000">
                <a:alpha val="14509"/>
              </a:srgbClr>
            </a:outerShdw>
          </a:effec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51D4A9C-5978-4866-9A31-7DC2BFE1E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he-IL" dirty="0"/>
              <a:t>נציג למחשב הרבה </a:t>
            </a:r>
            <a:r>
              <a:rPr lang="he-IL" dirty="0" err="1"/>
              <a:t>הרבה</a:t>
            </a:r>
            <a:r>
              <a:rPr lang="he-IL" dirty="0"/>
              <a:t> חתולים</a:t>
            </a:r>
          </a:p>
        </p:txBody>
      </p:sp>
      <p:sp>
        <p:nvSpPr>
          <p:cNvPr id="238" name="Google Shape;238;p12"/>
          <p:cNvSpPr txBox="1"/>
          <p:nvPr/>
        </p:nvSpPr>
        <p:spPr>
          <a:xfrm>
            <a:off x="3503572" y="-3325"/>
            <a:ext cx="8130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103"/>
              <a:buFont typeface="Rubik"/>
              <a:buNone/>
            </a:pPr>
            <a:r>
              <a:rPr lang="iw" sz="5000" dirty="0">
                <a:solidFill>
                  <a:srgbClr val="8A2B7E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נציג למחשב</a:t>
            </a:r>
            <a:endParaRPr sz="5000" b="0" i="0" u="none" strike="noStrike" cap="none" dirty="0">
              <a:solidFill>
                <a:srgbClr val="8A2B7E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sp>
        <p:nvSpPr>
          <p:cNvPr id="241" name="Google Shape;241;p12"/>
          <p:cNvSpPr txBox="1"/>
          <p:nvPr/>
        </p:nvSpPr>
        <p:spPr>
          <a:xfrm>
            <a:off x="4299857" y="932579"/>
            <a:ext cx="741833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w" sz="6000" b="1" dirty="0">
                <a:solidFill>
                  <a:srgbClr val="8A2B7E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הרבה הרבה חתולים…</a:t>
            </a:r>
            <a:endParaRPr sz="6000" b="1" i="0" u="none" strike="noStrike" cap="none" dirty="0">
              <a:solidFill>
                <a:srgbClr val="8A2B7E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pic>
        <p:nvPicPr>
          <p:cNvPr id="237" name="Google Shape;237;p12" descr="תמונה של חתו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4942" y="2493691"/>
            <a:ext cx="2951843" cy="416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2" descr="תמונה של חתול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8662" y="3109036"/>
            <a:ext cx="3134566" cy="355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2" descr="תמונה של חתו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8991" y="1787090"/>
            <a:ext cx="6160338" cy="537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2" descr="תמונה של חתו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54568" y="2514730"/>
            <a:ext cx="3518176" cy="417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 descr="תמונה של חתול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710" y="2674534"/>
            <a:ext cx="3182862" cy="4060453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16463" y="3254952"/>
            <a:ext cx="588300" cy="588300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" r="7"/>
          <a:stretch/>
        </p:blipFill>
        <p:spPr>
          <a:xfrm>
            <a:off x="1727413" y="1317935"/>
            <a:ext cx="5587787" cy="543422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>
            <a:spLocks noGrp="1"/>
          </p:cNvSpPr>
          <p:nvPr>
            <p:ph type="title" idx="4294967295"/>
          </p:nvPr>
        </p:nvSpPr>
        <p:spPr>
          <a:xfrm>
            <a:off x="2378526" y="152071"/>
            <a:ext cx="9014400" cy="1325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tabLst/>
              <a:defRPr/>
            </a:pP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גם </a:t>
            </a:r>
            <a:r>
              <a:rPr kumimoji="0" lang="he-IL" sz="49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בזוויות ובצבעים</a:t>
            </a: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 שונים…</a:t>
            </a:r>
          </a:p>
        </p:txBody>
      </p:sp>
      <p:pic>
        <p:nvPicPr>
          <p:cNvPr id="247" name="Google Shape;247;p13" descr="תמונה של חתו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690" y="2417385"/>
            <a:ext cx="5805310" cy="433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82925" y="1895899"/>
            <a:ext cx="1977350" cy="49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24d5ceae95_0_19"/>
          <p:cNvSpPr txBox="1">
            <a:spLocks noGrp="1"/>
          </p:cNvSpPr>
          <p:nvPr>
            <p:ph type="title" idx="4294967295"/>
          </p:nvPr>
        </p:nvSpPr>
        <p:spPr>
          <a:xfrm>
            <a:off x="2378526" y="152071"/>
            <a:ext cx="9014400" cy="1325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tabLst/>
              <a:defRPr/>
            </a:pP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גם </a:t>
            </a:r>
            <a:r>
              <a:rPr kumimoji="0" lang="he-IL" sz="49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בתאורה</a:t>
            </a: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 שונה…</a:t>
            </a:r>
          </a:p>
        </p:txBody>
      </p:sp>
      <p:pic>
        <p:nvPicPr>
          <p:cNvPr id="257" name="Google Shape;257;g324d5ceae95_0_19" descr="תמונה של חתול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850" y="1477771"/>
            <a:ext cx="6648001" cy="507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324d5ceae95_0_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2925" y="1895899"/>
            <a:ext cx="1977350" cy="49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8" b="58"/>
          <a:stretch/>
        </p:blipFill>
        <p:spPr>
          <a:xfrm>
            <a:off x="1868557" y="387521"/>
            <a:ext cx="4832045" cy="2312002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263" name="Google Shape;263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52157"/>
          <a:stretch/>
        </p:blipFill>
        <p:spPr>
          <a:xfrm>
            <a:off x="347747" y="1356984"/>
            <a:ext cx="2433701" cy="55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>
            <a:spLocks noGrp="1"/>
          </p:cNvSpPr>
          <p:nvPr>
            <p:ph type="title"/>
          </p:nvPr>
        </p:nvSpPr>
        <p:spPr>
          <a:xfrm>
            <a:off x="1970987" y="639084"/>
            <a:ext cx="462718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82304"/>
              <a:buFont typeface="Rubik"/>
              <a:buNone/>
            </a:pPr>
            <a:r>
              <a:rPr lang="iw" sz="5400" b="0" dirty="0">
                <a:solidFill>
                  <a:schemeClr val="lt1"/>
                </a:solidFill>
                <a:latin typeface="Assistant" pitchFamily="2" charset="-79"/>
                <a:cs typeface="Assistant" pitchFamily="2" charset="-79"/>
              </a:rPr>
              <a:t>אבל רגע, </a:t>
            </a:r>
            <a:r>
              <a:rPr lang="iw" sz="5400" dirty="0">
                <a:solidFill>
                  <a:schemeClr val="lt1"/>
                </a:solidFill>
                <a:latin typeface="Assistant" pitchFamily="2" charset="-79"/>
                <a:cs typeface="Assistant" pitchFamily="2" charset="-79"/>
              </a:rPr>
              <a:t>מה זה?</a:t>
            </a:r>
            <a:endParaRPr sz="6000" dirty="0">
              <a:solidFill>
                <a:schemeClr val="lt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64" name="Google Shape;264;p14" descr="תמונה של שועל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6675" y="2491663"/>
            <a:ext cx="6583202" cy="403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"/>
          <p:cNvSpPr txBox="1">
            <a:spLocks noGrp="1"/>
          </p:cNvSpPr>
          <p:nvPr>
            <p:ph type="title" idx="4294967295"/>
          </p:nvPr>
        </p:nvSpPr>
        <p:spPr>
          <a:xfrm>
            <a:off x="6316971" y="65955"/>
            <a:ext cx="5316661" cy="31597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tabLst/>
              <a:defRPr/>
            </a:pP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הבינה המלאכותית </a:t>
            </a:r>
            <a:r>
              <a:rPr kumimoji="0" lang="he-IL" sz="49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לומדת להבחין</a:t>
            </a: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 </a:t>
            </a:r>
            <a:b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</a:b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בין המאפיינים</a:t>
            </a:r>
          </a:p>
        </p:txBody>
      </p:sp>
      <p:pic>
        <p:nvPicPr>
          <p:cNvPr id="272" name="Google Shape;272;p15" descr="תמונה של שוע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5387" y="2747814"/>
            <a:ext cx="4084150" cy="246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5" descr="תמונה של זכוכית מגדלת"/>
          <p:cNvPicPr preferRelativeResize="0"/>
          <p:nvPr/>
        </p:nvPicPr>
        <p:blipFill rotWithShape="1">
          <a:blip r:embed="rId4">
            <a:alphaModFix/>
          </a:blip>
          <a:srcRect l="30825" t="-1" b="35780"/>
          <a:stretch/>
        </p:blipFill>
        <p:spPr>
          <a:xfrm>
            <a:off x="74118" y="1108117"/>
            <a:ext cx="7216397" cy="574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5" descr="תמונה של חתול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9767" y="2333090"/>
            <a:ext cx="3920345" cy="298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10951">
            <a:off x="8282247" y="2969792"/>
            <a:ext cx="1616765" cy="1608852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10951">
            <a:off x="2921824" y="1749112"/>
            <a:ext cx="704602" cy="704602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430040">
            <a:off x="3172462" y="2160170"/>
            <a:ext cx="5166158" cy="4085310"/>
          </a:xfrm>
          <a:prstGeom prst="rect">
            <a:avLst/>
          </a:prstGeom>
          <a:noFill/>
          <a:ln>
            <a:noFill/>
          </a:ln>
          <a:effectLst>
            <a:outerShdw blurRad="528638" algn="bl" rotWithShape="0">
              <a:srgbClr val="000000">
                <a:alpha val="14509"/>
              </a:srgbClr>
            </a:outerShdw>
          </a:effectLst>
        </p:spPr>
      </p:pic>
      <p:sp>
        <p:nvSpPr>
          <p:cNvPr id="284" name="Google Shape;284;p16"/>
          <p:cNvSpPr txBox="1">
            <a:spLocks noGrp="1"/>
          </p:cNvSpPr>
          <p:nvPr>
            <p:ph type="title"/>
          </p:nvPr>
        </p:nvSpPr>
        <p:spPr>
          <a:xfrm>
            <a:off x="1967948" y="-1"/>
            <a:ext cx="9663027" cy="165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66666"/>
              <a:buFont typeface="Rubik"/>
              <a:buNone/>
            </a:pPr>
            <a:r>
              <a:rPr lang="iw" sz="6000" dirty="0">
                <a:solidFill>
                  <a:srgbClr val="8A2B7E"/>
                </a:solidFill>
                <a:latin typeface="Assistant" pitchFamily="2" charset="-79"/>
                <a:cs typeface="Assistant" pitchFamily="2" charset="-79"/>
              </a:rPr>
              <a:t>צריך לאמן </a:t>
            </a:r>
            <a:r>
              <a:rPr lang="iw" sz="6000" b="0" dirty="0">
                <a:solidFill>
                  <a:srgbClr val="8A2B7E"/>
                </a:solidFill>
                <a:latin typeface="Assistant" pitchFamily="2" charset="-79"/>
                <a:cs typeface="Assistant" pitchFamily="2" charset="-79"/>
              </a:rPr>
              <a:t>את הבינה כדי</a:t>
            </a:r>
            <a:r>
              <a:rPr lang="iw" sz="6000" dirty="0">
                <a:solidFill>
                  <a:srgbClr val="8A2B7E"/>
                </a:solidFill>
                <a:latin typeface="Assistant" pitchFamily="2" charset="-79"/>
                <a:cs typeface="Assistant" pitchFamily="2" charset="-79"/>
              </a:rPr>
              <a:t> ללמוד</a:t>
            </a:r>
            <a:endParaRPr sz="6000" dirty="0">
              <a:solidFill>
                <a:srgbClr val="8A2B7E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85" name="Google Shape;285;p16" descr="תמונה של גור חתולים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4777" y="1310760"/>
            <a:ext cx="3444548" cy="559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DCE2BD90-BFC1-BCB1-0930-5FA3C43B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he-IL" dirty="0"/>
              <a:t>עכשיו הבינה המלאכותית יודעת לזהות מהו חתול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9610" y="983848"/>
            <a:ext cx="4649690" cy="3267490"/>
            <a:chOff x="5785760" y="1154908"/>
            <a:chExt cx="4903965" cy="3546120"/>
          </a:xfrm>
        </p:grpSpPr>
        <p:sp>
          <p:nvSpPr>
            <p:cNvPr id="298" name="Google Shape;298;p19"/>
            <p:cNvSpPr txBox="1"/>
            <p:nvPr/>
          </p:nvSpPr>
          <p:spPr>
            <a:xfrm>
              <a:off x="7689725" y="1154908"/>
              <a:ext cx="3000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Rubik"/>
                <a:buNone/>
              </a:pPr>
              <a:r>
                <a:rPr lang="iw" sz="6000" b="1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צִיְּרוּ בַּיִת</a:t>
              </a:r>
              <a:endParaRPr sz="75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pic>
          <p:nvPicPr>
            <p:cNvPr id="299" name="Google Shape;299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85760" y="1376803"/>
              <a:ext cx="4191000" cy="332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0" name="Google Shape;300;p19"/>
          <p:cNvSpPr txBox="1">
            <a:spLocks noGrp="1"/>
          </p:cNvSpPr>
          <p:nvPr>
            <p:ph type="title" idx="4294967295"/>
          </p:nvPr>
        </p:nvSpPr>
        <p:spPr>
          <a:xfrm>
            <a:off x="5046194" y="659299"/>
            <a:ext cx="6678300" cy="846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בואו ננסה להבין בעוד דרך</a:t>
            </a:r>
          </a:p>
        </p:txBody>
      </p:sp>
      <p:pic>
        <p:nvPicPr>
          <p:cNvPr id="301" name="Google Shape;301;p19" descr="איור של בית עם עצים וגדר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0359" y="1997384"/>
            <a:ext cx="6930584" cy="450790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9"/>
          <p:cNvSpPr txBox="1"/>
          <p:nvPr/>
        </p:nvSpPr>
        <p:spPr>
          <a:xfrm>
            <a:off x="941800" y="1997375"/>
            <a:ext cx="2643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Rubik"/>
              <a:buNone/>
            </a:pPr>
            <a:r>
              <a:rPr lang="iw" sz="4900" b="1" dirty="0">
                <a:solidFill>
                  <a:schemeClr val="lt1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ציירו בית</a:t>
            </a:r>
            <a:endParaRPr sz="1400" b="0" i="0" u="none" strike="noStrike" cap="none" dirty="0">
              <a:solidFill>
                <a:srgbClr val="000000"/>
              </a:solidFill>
              <a:latin typeface="Assistant" pitchFamily="2" charset="-79"/>
              <a:cs typeface="Assistant" pitchFamily="2" charset="-79"/>
              <a:sym typeface="Arial"/>
            </a:endParaRPr>
          </a:p>
        </p:txBody>
      </p:sp>
      <p:pic>
        <p:nvPicPr>
          <p:cNvPr id="303" name="Google Shape;303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8" b="58"/>
          <a:stretch/>
        </p:blipFill>
        <p:spPr>
          <a:xfrm>
            <a:off x="5314121" y="512476"/>
            <a:ext cx="6632713" cy="2916524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411"/>
              </a:srgbClr>
            </a:outerShdw>
          </a:effectLst>
        </p:spPr>
      </p:pic>
      <p:sp>
        <p:nvSpPr>
          <p:cNvPr id="310" name="Google Shape;310;p18"/>
          <p:cNvSpPr>
            <a:spLocks noGrp="1"/>
          </p:cNvSpPr>
          <p:nvPr>
            <p:ph type="title" idx="4294967295"/>
          </p:nvPr>
        </p:nvSpPr>
        <p:spPr>
          <a:xfrm>
            <a:off x="5965372" y="1093304"/>
            <a:ext cx="5174710" cy="11428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720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tabLst/>
              <a:defRPr/>
            </a:pPr>
            <a:r>
              <a:rPr kumimoji="0" lang="he-IL" sz="4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גילינו משהו חדש?</a:t>
            </a:r>
            <a:endParaRPr kumimoji="0" lang="he-IL" sz="4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ssistant" pitchFamily="2" charset="-79"/>
              <a:ea typeface="Arial"/>
              <a:cs typeface="Assistant" pitchFamily="2" charset="-79"/>
              <a:sym typeface="Arial"/>
            </a:endParaRPr>
          </a:p>
        </p:txBody>
      </p:sp>
      <p:pic>
        <p:nvPicPr>
          <p:cNvPr id="311" name="Google Shape;311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915328"/>
            <a:ext cx="6428875" cy="560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2683f771eb_0_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0650" y="2481874"/>
            <a:ext cx="1616700" cy="1608900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32683f771eb_0_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5263" y="1642458"/>
            <a:ext cx="1134900" cy="1134900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g32683f771eb_0_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619578">
            <a:off x="1952508" y="2338859"/>
            <a:ext cx="4818702" cy="3931172"/>
          </a:xfrm>
          <a:prstGeom prst="rect">
            <a:avLst/>
          </a:prstGeom>
          <a:noFill/>
          <a:ln>
            <a:noFill/>
          </a:ln>
          <a:effectLst>
            <a:outerShdw blurRad="528638" algn="bl" rotWithShape="0">
              <a:srgbClr val="000000">
                <a:alpha val="14510"/>
              </a:srgbClr>
            </a:outerShdw>
          </a:effectLst>
        </p:spPr>
      </p:pic>
      <p:sp>
        <p:nvSpPr>
          <p:cNvPr id="321" name="Google Shape;321;g32683f771eb_0_28"/>
          <p:cNvSpPr txBox="1">
            <a:spLocks noGrp="1"/>
          </p:cNvSpPr>
          <p:nvPr>
            <p:ph type="title"/>
          </p:nvPr>
        </p:nvSpPr>
        <p:spPr>
          <a:xfrm>
            <a:off x="3912101" y="487875"/>
            <a:ext cx="7860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59701"/>
              <a:buFont typeface="Rubik"/>
              <a:buNone/>
            </a:pPr>
            <a:r>
              <a:rPr lang="iw" sz="6700" b="0" dirty="0">
                <a:solidFill>
                  <a:srgbClr val="8A2B7E"/>
                </a:solidFill>
                <a:latin typeface="Assistant" pitchFamily="2" charset="-79"/>
                <a:cs typeface="Assistant" pitchFamily="2" charset="-79"/>
              </a:rPr>
              <a:t>בינה מלאכותית</a:t>
            </a:r>
            <a:r>
              <a:rPr lang="iw" sz="6700" dirty="0">
                <a:solidFill>
                  <a:srgbClr val="8A2B7E"/>
                </a:solidFill>
                <a:latin typeface="Assistant" pitchFamily="2" charset="-79"/>
                <a:cs typeface="Assistant" pitchFamily="2" charset="-79"/>
              </a:rPr>
              <a:t> יוצרת?</a:t>
            </a:r>
            <a:endParaRPr sz="6700" dirty="0">
              <a:solidFill>
                <a:srgbClr val="8A2B7E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22" name="Google Shape;322;g32683f771eb_0_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32683f771eb_0_28" descr="תמונה שמכילה טלפון נייד עם הפנייה לסרטון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l="24637" r="24637"/>
          <a:stretch/>
        </p:blipFill>
        <p:spPr>
          <a:xfrm>
            <a:off x="369503" y="-195958"/>
            <a:ext cx="5860894" cy="7702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32099" y="4780768"/>
            <a:ext cx="2391300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32099" y="3223667"/>
            <a:ext cx="2391300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32099" y="2092582"/>
            <a:ext cx="2391300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32099" y="1045770"/>
            <a:ext cx="2391201" cy="37578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41;p3">
            <a:extLst>
              <a:ext uri="{FF2B5EF4-FFF2-40B4-BE49-F238E27FC236}">
                <a16:creationId xmlns:a16="http://schemas.microsoft.com/office/drawing/2014/main" id="{CFB8800B-4ED5-950C-B66A-764A9BD672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58861" y="0"/>
            <a:ext cx="356451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4900" b="1" dirty="0">
                <a:solidFill>
                  <a:srgbClr val="8A2B7E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הקדמה </a:t>
            </a:r>
            <a:r>
              <a:rPr lang="iw" sz="4900" b="1" dirty="0">
                <a:solidFill>
                  <a:srgbClr val="8A2B7E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למורה</a:t>
            </a:r>
            <a:endParaRPr sz="4900" b="1" dirty="0">
              <a:solidFill>
                <a:srgbClr val="8A2B7E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body" idx="1"/>
          </p:nvPr>
        </p:nvSpPr>
        <p:spPr>
          <a:xfrm>
            <a:off x="3244240" y="1109067"/>
            <a:ext cx="8483400" cy="4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" sz="1800" b="1" dirty="0">
                <a:solidFill>
                  <a:schemeClr val="lt1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מה אנחנו עושים כאן? </a:t>
            </a:r>
            <a:endParaRPr sz="1800" b="1" dirty="0">
              <a:solidFill>
                <a:schemeClr val="lt1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" sz="1800" dirty="0"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במסגרת חודש AI תשפ"</a:t>
            </a:r>
            <a:r>
              <a:rPr lang="he" sz="1800" dirty="0"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ו</a:t>
            </a:r>
            <a:r>
              <a:rPr lang="iw" sz="1800" dirty="0"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 202</a:t>
            </a:r>
            <a:r>
              <a:rPr lang="he" sz="1800" dirty="0"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6</a:t>
            </a:r>
            <a:r>
              <a:rPr lang="iw" sz="1800" dirty="0"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, נערוך מספר שיעורים ופעילויות בכיתה, </a:t>
            </a:r>
            <a:endParaRPr sz="1800" dirty="0"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" sz="1800" dirty="0"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שיעזרו לתלמידים להבין מהי בינה מלאכותית יוצרת.</a:t>
            </a:r>
            <a:endParaRPr sz="1800" dirty="0"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" sz="1800" b="1" dirty="0">
                <a:solidFill>
                  <a:schemeClr val="lt1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תנו לי עוד פרטים</a:t>
            </a:r>
            <a:endParaRPr sz="1800" b="1" dirty="0">
              <a:solidFill>
                <a:schemeClr val="lt1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" sz="1800" dirty="0"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משך: 60 - 75 דקות | שיטת לימוד: שיעור פעיל. </a:t>
            </a:r>
            <a:endParaRPr sz="1800" dirty="0"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" sz="1800" dirty="0"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כלים ועזרים: כיתת מחשבים לשימוש בבוט, מצגת, סרטון מקושר למצגת.</a:t>
            </a:r>
            <a:endParaRPr sz="1800" dirty="0"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" sz="1800" b="1" dirty="0">
                <a:solidFill>
                  <a:schemeClr val="lt1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איך להתכונן? </a:t>
            </a:r>
            <a:endParaRPr sz="1800" b="1" dirty="0">
              <a:solidFill>
                <a:schemeClr val="lt1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" sz="1800" dirty="0"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וודאו שמתואמת כיתת מחשבים. </a:t>
            </a:r>
            <a:endParaRPr sz="1800" dirty="0"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" sz="1800" dirty="0"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חשוב לצפות בסרטון מראש ולהכיר את תוכן המצגת. רצוי לוודא שהתוכן מותאם לכיתה שלך, </a:t>
            </a:r>
            <a:endParaRPr sz="1800" dirty="0"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" sz="1800" dirty="0"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ואף להוסיף תוכן שלדעתך יעזור לתלמידים להתחבר ולהבין את הנושא.  </a:t>
            </a:r>
            <a:endParaRPr sz="1800" dirty="0"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" sz="1800" b="1" dirty="0">
                <a:solidFill>
                  <a:schemeClr val="lt1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הנחיות למורה</a:t>
            </a:r>
            <a:endParaRPr sz="1800" b="1" dirty="0">
              <a:solidFill>
                <a:schemeClr val="lt1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" sz="1800" dirty="0"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המצגת כוללת את מהלך השיעור, המופיע בהערות שמתחת לכל שקופית. </a:t>
            </a:r>
            <a:endParaRPr sz="1800" dirty="0"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pic>
        <p:nvPicPr>
          <p:cNvPr id="112" name="Google Shape;112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גרפיקה 3" descr="סמל נגישות">
            <a:extLst>
              <a:ext uri="{FF2B5EF4-FFF2-40B4-BE49-F238E27FC236}">
                <a16:creationId xmlns:a16="http://schemas.microsoft.com/office/drawing/2014/main" id="{DCEDA87A-7064-9E9E-82F8-57863D830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601" y="1296067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01992" y="248549"/>
            <a:ext cx="8773195" cy="2531094"/>
            <a:chOff x="2853825" y="709187"/>
            <a:chExt cx="4729200" cy="1047138"/>
          </a:xfrm>
        </p:grpSpPr>
        <p:sp>
          <p:nvSpPr>
            <p:cNvPr id="331" name="Google Shape;331;p20"/>
            <p:cNvSpPr/>
            <p:nvPr/>
          </p:nvSpPr>
          <p:spPr>
            <a:xfrm>
              <a:off x="2853825" y="1003025"/>
              <a:ext cx="4729200" cy="7533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100"/>
                <a:buFont typeface="Calibri"/>
                <a:buNone/>
              </a:pPr>
              <a:endParaRPr sz="3100" b="1" i="0" u="none" strike="noStrike" cap="none">
                <a:solidFill>
                  <a:srgbClr val="5F259E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332" name="Google Shape;332;p20"/>
            <p:cNvSpPr/>
            <p:nvPr/>
          </p:nvSpPr>
          <p:spPr>
            <a:xfrm>
              <a:off x="6271339" y="709187"/>
              <a:ext cx="389875" cy="340525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20"/>
          <p:cNvSpPr>
            <a:spLocks noGrp="1"/>
          </p:cNvSpPr>
          <p:nvPr>
            <p:ph type="title" idx="4294967295"/>
          </p:nvPr>
        </p:nvSpPr>
        <p:spPr>
          <a:xfrm>
            <a:off x="2964611" y="623384"/>
            <a:ext cx="8531100" cy="2407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720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  <a:tabLst/>
              <a:defRPr/>
            </a:pPr>
            <a:r>
              <a:rPr kumimoji="0" lang="he-IL" sz="49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הבינה המלאכותית יכולה ליצור</a:t>
            </a:r>
            <a:endParaRPr kumimoji="0" lang="he-IL" sz="4900" b="1" i="0" u="none" strike="noStrike" kern="0" cap="none" spc="0" normalizeH="0" baseline="0" noProof="0" dirty="0">
              <a:ln>
                <a:noFill/>
              </a:ln>
              <a:solidFill>
                <a:srgbClr val="8A2B7E"/>
              </a:solidFill>
              <a:effectLst/>
              <a:uLnTx/>
              <a:uFillTx/>
              <a:latin typeface="Assistant" pitchFamily="2" charset="-79"/>
              <a:ea typeface="Arial"/>
              <a:cs typeface="Assistant" pitchFamily="2" charset="-79"/>
              <a:sym typeface="Arial"/>
            </a:endParaRPr>
          </a:p>
        </p:txBody>
      </p:sp>
      <p:pic>
        <p:nvPicPr>
          <p:cNvPr id="334" name="Google Shape;334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6564" y="248549"/>
            <a:ext cx="8998871" cy="85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7732" y="214741"/>
            <a:ext cx="1116215" cy="108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1"/>
          <p:cNvSpPr txBox="1">
            <a:spLocks noGrp="1"/>
          </p:cNvSpPr>
          <p:nvPr>
            <p:ph type="title"/>
          </p:nvPr>
        </p:nvSpPr>
        <p:spPr>
          <a:xfrm>
            <a:off x="7826950" y="365125"/>
            <a:ext cx="3755700" cy="17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iw" sz="6000" dirty="0">
                <a:solidFill>
                  <a:srgbClr val="8A2B7E"/>
                </a:solidFill>
                <a:latin typeface="Assistant" pitchFamily="2" charset="-79"/>
                <a:cs typeface="Assistant" pitchFamily="2" charset="-79"/>
              </a:rPr>
              <a:t>ליצור?</a:t>
            </a:r>
            <a:endParaRPr sz="6000" dirty="0">
              <a:solidFill>
                <a:srgbClr val="8A2B7E"/>
              </a:solidFill>
              <a:latin typeface="Assistant" pitchFamily="2" charset="-79"/>
              <a:cs typeface="Assistant" pitchFamily="2" charset="-79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iw" sz="5800" b="0" dirty="0">
                <a:solidFill>
                  <a:srgbClr val="8A2B7E"/>
                </a:solidFill>
                <a:latin typeface="Assistant" pitchFamily="2" charset="-79"/>
                <a:cs typeface="Assistant" pitchFamily="2" charset="-79"/>
              </a:rPr>
              <a:t>מה למשל?</a:t>
            </a:r>
            <a:endParaRPr sz="5800" b="0" dirty="0">
              <a:solidFill>
                <a:srgbClr val="8A2B7E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44" name="Google Shape;344;p21" descr="תמונה של ספגטי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34591">
            <a:off x="546938" y="472085"/>
            <a:ext cx="3686175" cy="291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 descr="איור של שמש&#10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5760" y="2302061"/>
            <a:ext cx="2850491" cy="225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1" descr="איור של תו מוסיקלי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1006" y="461551"/>
            <a:ext cx="3274025" cy="258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1" descr="תמונה של חתול עם חדק"/>
          <p:cNvPicPr preferRelativeResize="0"/>
          <p:nvPr/>
        </p:nvPicPr>
        <p:blipFill rotWithShape="1">
          <a:blip r:embed="rId7">
            <a:alphaModFix/>
          </a:blip>
          <a:srcRect l="7502"/>
          <a:stretch/>
        </p:blipFill>
        <p:spPr>
          <a:xfrm>
            <a:off x="0" y="3073423"/>
            <a:ext cx="4117319" cy="3527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26950" y="2240125"/>
            <a:ext cx="4212649" cy="421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262425"/>
            <a:ext cx="7205257" cy="1816053"/>
          </a:xfrm>
          <a:custGeom>
            <a:avLst/>
            <a:gdLst/>
            <a:ahLst/>
            <a:cxnLst/>
            <a:rect l="l" t="t" r="r" b="b"/>
            <a:pathLst>
              <a:path w="6995395" h="2389543" extrusionOk="0">
                <a:moveTo>
                  <a:pt x="645069" y="0"/>
                </a:moveTo>
                <a:lnTo>
                  <a:pt x="694944" y="2962"/>
                </a:lnTo>
                <a:lnTo>
                  <a:pt x="743784" y="11706"/>
                </a:lnTo>
                <a:lnTo>
                  <a:pt x="791452" y="26013"/>
                </a:lnTo>
                <a:lnTo>
                  <a:pt x="837807" y="45667"/>
                </a:lnTo>
                <a:lnTo>
                  <a:pt x="882710" y="70451"/>
                </a:lnTo>
                <a:lnTo>
                  <a:pt x="926022" y="100148"/>
                </a:lnTo>
                <a:lnTo>
                  <a:pt x="967604" y="134540"/>
                </a:lnTo>
                <a:lnTo>
                  <a:pt x="1009182" y="100148"/>
                </a:lnTo>
                <a:lnTo>
                  <a:pt x="1052491" y="70451"/>
                </a:lnTo>
                <a:lnTo>
                  <a:pt x="1097393" y="45667"/>
                </a:lnTo>
                <a:lnTo>
                  <a:pt x="1143748" y="26013"/>
                </a:lnTo>
                <a:lnTo>
                  <a:pt x="1191416" y="11706"/>
                </a:lnTo>
                <a:lnTo>
                  <a:pt x="1240260" y="2962"/>
                </a:lnTo>
                <a:lnTo>
                  <a:pt x="1290138" y="0"/>
                </a:lnTo>
                <a:lnTo>
                  <a:pt x="1340013" y="2962"/>
                </a:lnTo>
                <a:lnTo>
                  <a:pt x="1388854" y="11706"/>
                </a:lnTo>
                <a:lnTo>
                  <a:pt x="1436521" y="26013"/>
                </a:lnTo>
                <a:lnTo>
                  <a:pt x="1482876" y="45667"/>
                </a:lnTo>
                <a:lnTo>
                  <a:pt x="1527779" y="70451"/>
                </a:lnTo>
                <a:lnTo>
                  <a:pt x="1571091" y="100148"/>
                </a:lnTo>
                <a:lnTo>
                  <a:pt x="1612673" y="134540"/>
                </a:lnTo>
                <a:lnTo>
                  <a:pt x="1654251" y="100148"/>
                </a:lnTo>
                <a:lnTo>
                  <a:pt x="1697560" y="70451"/>
                </a:lnTo>
                <a:lnTo>
                  <a:pt x="1742462" y="45667"/>
                </a:lnTo>
                <a:lnTo>
                  <a:pt x="1788817" y="26013"/>
                </a:lnTo>
                <a:lnTo>
                  <a:pt x="1836486" y="11706"/>
                </a:lnTo>
                <a:lnTo>
                  <a:pt x="1885329" y="2962"/>
                </a:lnTo>
                <a:lnTo>
                  <a:pt x="1935208" y="0"/>
                </a:lnTo>
                <a:lnTo>
                  <a:pt x="1985082" y="2962"/>
                </a:lnTo>
                <a:lnTo>
                  <a:pt x="2033923" y="11706"/>
                </a:lnTo>
                <a:lnTo>
                  <a:pt x="2081590" y="26013"/>
                </a:lnTo>
                <a:lnTo>
                  <a:pt x="2127945" y="45667"/>
                </a:lnTo>
                <a:lnTo>
                  <a:pt x="2172848" y="70451"/>
                </a:lnTo>
                <a:lnTo>
                  <a:pt x="2216160" y="100148"/>
                </a:lnTo>
                <a:lnTo>
                  <a:pt x="2232550" y="113703"/>
                </a:lnTo>
                <a:lnTo>
                  <a:pt x="2246573" y="102217"/>
                </a:lnTo>
                <a:lnTo>
                  <a:pt x="2279168" y="79030"/>
                </a:lnTo>
                <a:lnTo>
                  <a:pt x="2312703" y="58628"/>
                </a:lnTo>
                <a:lnTo>
                  <a:pt x="2347118" y="41107"/>
                </a:lnTo>
                <a:lnTo>
                  <a:pt x="2418344" y="15081"/>
                </a:lnTo>
                <a:lnTo>
                  <a:pt x="2492362" y="1707"/>
                </a:lnTo>
                <a:lnTo>
                  <a:pt x="2530267" y="0"/>
                </a:lnTo>
                <a:lnTo>
                  <a:pt x="2555293" y="1486"/>
                </a:lnTo>
                <a:lnTo>
                  <a:pt x="2580329" y="0"/>
                </a:lnTo>
                <a:lnTo>
                  <a:pt x="2618233" y="1707"/>
                </a:lnTo>
                <a:lnTo>
                  <a:pt x="2655560" y="6765"/>
                </a:lnTo>
                <a:lnTo>
                  <a:pt x="2728241" y="26560"/>
                </a:lnTo>
                <a:lnTo>
                  <a:pt x="2763474" y="41107"/>
                </a:lnTo>
                <a:lnTo>
                  <a:pt x="2797889" y="58628"/>
                </a:lnTo>
                <a:lnTo>
                  <a:pt x="2831424" y="79030"/>
                </a:lnTo>
                <a:lnTo>
                  <a:pt x="2864019" y="102217"/>
                </a:lnTo>
                <a:lnTo>
                  <a:pt x="2878018" y="113683"/>
                </a:lnTo>
                <a:lnTo>
                  <a:pt x="2894380" y="100148"/>
                </a:lnTo>
                <a:lnTo>
                  <a:pt x="2937689" y="70451"/>
                </a:lnTo>
                <a:lnTo>
                  <a:pt x="2982591" y="45667"/>
                </a:lnTo>
                <a:lnTo>
                  <a:pt x="3028946" y="26013"/>
                </a:lnTo>
                <a:lnTo>
                  <a:pt x="3076614" y="11706"/>
                </a:lnTo>
                <a:lnTo>
                  <a:pt x="3125458" y="2962"/>
                </a:lnTo>
                <a:lnTo>
                  <a:pt x="3175336" y="0"/>
                </a:lnTo>
                <a:lnTo>
                  <a:pt x="3225211" y="2962"/>
                </a:lnTo>
                <a:lnTo>
                  <a:pt x="3274052" y="11706"/>
                </a:lnTo>
                <a:lnTo>
                  <a:pt x="3321719" y="26013"/>
                </a:lnTo>
                <a:lnTo>
                  <a:pt x="3368074" y="45667"/>
                </a:lnTo>
                <a:lnTo>
                  <a:pt x="3412977" y="70451"/>
                </a:lnTo>
                <a:lnTo>
                  <a:pt x="3456289" y="100148"/>
                </a:lnTo>
                <a:lnTo>
                  <a:pt x="3497871" y="134540"/>
                </a:lnTo>
                <a:lnTo>
                  <a:pt x="3539449" y="100148"/>
                </a:lnTo>
                <a:lnTo>
                  <a:pt x="3582758" y="70451"/>
                </a:lnTo>
                <a:lnTo>
                  <a:pt x="3627660" y="45667"/>
                </a:lnTo>
                <a:lnTo>
                  <a:pt x="3674015" y="26013"/>
                </a:lnTo>
                <a:lnTo>
                  <a:pt x="3721684" y="11706"/>
                </a:lnTo>
                <a:lnTo>
                  <a:pt x="3770527" y="2962"/>
                </a:lnTo>
                <a:lnTo>
                  <a:pt x="3820406" y="0"/>
                </a:lnTo>
                <a:lnTo>
                  <a:pt x="3870280" y="2962"/>
                </a:lnTo>
                <a:lnTo>
                  <a:pt x="3919121" y="11706"/>
                </a:lnTo>
                <a:lnTo>
                  <a:pt x="3966788" y="26013"/>
                </a:lnTo>
                <a:lnTo>
                  <a:pt x="4013143" y="45667"/>
                </a:lnTo>
                <a:lnTo>
                  <a:pt x="4058046" y="70451"/>
                </a:lnTo>
                <a:lnTo>
                  <a:pt x="4101358" y="100148"/>
                </a:lnTo>
                <a:lnTo>
                  <a:pt x="4123421" y="118396"/>
                </a:lnTo>
                <a:lnTo>
                  <a:pt x="4131371" y="111884"/>
                </a:lnTo>
                <a:lnTo>
                  <a:pt x="4163966" y="88697"/>
                </a:lnTo>
                <a:lnTo>
                  <a:pt x="4197501" y="68295"/>
                </a:lnTo>
                <a:lnTo>
                  <a:pt x="4231916" y="50774"/>
                </a:lnTo>
                <a:lnTo>
                  <a:pt x="4303142" y="24748"/>
                </a:lnTo>
                <a:lnTo>
                  <a:pt x="4353832" y="15589"/>
                </a:lnTo>
                <a:lnTo>
                  <a:pt x="4366772" y="11706"/>
                </a:lnTo>
                <a:lnTo>
                  <a:pt x="4415629" y="2962"/>
                </a:lnTo>
                <a:lnTo>
                  <a:pt x="4465527" y="0"/>
                </a:lnTo>
                <a:lnTo>
                  <a:pt x="4503431" y="1707"/>
                </a:lnTo>
                <a:lnTo>
                  <a:pt x="4540758" y="6765"/>
                </a:lnTo>
                <a:lnTo>
                  <a:pt x="4613439" y="26560"/>
                </a:lnTo>
                <a:lnTo>
                  <a:pt x="4648672" y="41107"/>
                </a:lnTo>
                <a:lnTo>
                  <a:pt x="4683087" y="58628"/>
                </a:lnTo>
                <a:lnTo>
                  <a:pt x="4716622" y="79030"/>
                </a:lnTo>
                <a:lnTo>
                  <a:pt x="4749217" y="102217"/>
                </a:lnTo>
                <a:lnTo>
                  <a:pt x="4768887" y="118328"/>
                </a:lnTo>
                <a:lnTo>
                  <a:pt x="4779178" y="109815"/>
                </a:lnTo>
                <a:lnTo>
                  <a:pt x="4822487" y="80118"/>
                </a:lnTo>
                <a:lnTo>
                  <a:pt x="4867389" y="55334"/>
                </a:lnTo>
                <a:lnTo>
                  <a:pt x="4913744" y="35680"/>
                </a:lnTo>
                <a:lnTo>
                  <a:pt x="4961412" y="21373"/>
                </a:lnTo>
                <a:lnTo>
                  <a:pt x="5010256" y="12629"/>
                </a:lnTo>
                <a:lnTo>
                  <a:pt x="5060134" y="9667"/>
                </a:lnTo>
                <a:lnTo>
                  <a:pt x="5110009" y="12629"/>
                </a:lnTo>
                <a:lnTo>
                  <a:pt x="5158850" y="21373"/>
                </a:lnTo>
                <a:lnTo>
                  <a:pt x="5206517" y="35680"/>
                </a:lnTo>
                <a:lnTo>
                  <a:pt x="5252872" y="55334"/>
                </a:lnTo>
                <a:lnTo>
                  <a:pt x="5297775" y="80118"/>
                </a:lnTo>
                <a:lnTo>
                  <a:pt x="5341087" y="109815"/>
                </a:lnTo>
                <a:lnTo>
                  <a:pt x="5382669" y="144207"/>
                </a:lnTo>
                <a:lnTo>
                  <a:pt x="5424247" y="109815"/>
                </a:lnTo>
                <a:lnTo>
                  <a:pt x="5467556" y="80118"/>
                </a:lnTo>
                <a:lnTo>
                  <a:pt x="5512458" y="55334"/>
                </a:lnTo>
                <a:lnTo>
                  <a:pt x="5558813" y="35680"/>
                </a:lnTo>
                <a:lnTo>
                  <a:pt x="5606482" y="21373"/>
                </a:lnTo>
                <a:lnTo>
                  <a:pt x="5655325" y="12629"/>
                </a:lnTo>
                <a:lnTo>
                  <a:pt x="5705204" y="9667"/>
                </a:lnTo>
                <a:lnTo>
                  <a:pt x="5755078" y="12629"/>
                </a:lnTo>
                <a:lnTo>
                  <a:pt x="5803919" y="21373"/>
                </a:lnTo>
                <a:lnTo>
                  <a:pt x="5851586" y="35680"/>
                </a:lnTo>
                <a:lnTo>
                  <a:pt x="5897941" y="55334"/>
                </a:lnTo>
                <a:lnTo>
                  <a:pt x="5942844" y="80118"/>
                </a:lnTo>
                <a:lnTo>
                  <a:pt x="5986156" y="109815"/>
                </a:lnTo>
                <a:lnTo>
                  <a:pt x="6027738" y="144207"/>
                </a:lnTo>
                <a:lnTo>
                  <a:pt x="6069316" y="109815"/>
                </a:lnTo>
                <a:lnTo>
                  <a:pt x="6112627" y="80118"/>
                </a:lnTo>
                <a:lnTo>
                  <a:pt x="6157532" y="55334"/>
                </a:lnTo>
                <a:lnTo>
                  <a:pt x="6203892" y="35680"/>
                </a:lnTo>
                <a:lnTo>
                  <a:pt x="6251570" y="21373"/>
                </a:lnTo>
                <a:lnTo>
                  <a:pt x="6300427" y="12629"/>
                </a:lnTo>
                <a:lnTo>
                  <a:pt x="6350325" y="9667"/>
                </a:lnTo>
                <a:lnTo>
                  <a:pt x="6388229" y="11374"/>
                </a:lnTo>
                <a:lnTo>
                  <a:pt x="6425556" y="16432"/>
                </a:lnTo>
                <a:lnTo>
                  <a:pt x="6498237" y="36227"/>
                </a:lnTo>
                <a:lnTo>
                  <a:pt x="6533470" y="50774"/>
                </a:lnTo>
                <a:lnTo>
                  <a:pt x="6567885" y="68295"/>
                </a:lnTo>
                <a:lnTo>
                  <a:pt x="6601420" y="88697"/>
                </a:lnTo>
                <a:lnTo>
                  <a:pt x="6634015" y="111884"/>
                </a:lnTo>
                <a:lnTo>
                  <a:pt x="6665610" y="137762"/>
                </a:lnTo>
                <a:lnTo>
                  <a:pt x="6696144" y="166238"/>
                </a:lnTo>
                <a:lnTo>
                  <a:pt x="6725557" y="197216"/>
                </a:lnTo>
                <a:lnTo>
                  <a:pt x="6753787" y="230602"/>
                </a:lnTo>
                <a:lnTo>
                  <a:pt x="6780776" y="266303"/>
                </a:lnTo>
                <a:lnTo>
                  <a:pt x="6806462" y="304223"/>
                </a:lnTo>
                <a:lnTo>
                  <a:pt x="6830785" y="344269"/>
                </a:lnTo>
                <a:lnTo>
                  <a:pt x="6853683" y="386346"/>
                </a:lnTo>
                <a:lnTo>
                  <a:pt x="6875098" y="430360"/>
                </a:lnTo>
                <a:lnTo>
                  <a:pt x="6894968" y="476216"/>
                </a:lnTo>
                <a:lnTo>
                  <a:pt x="6913232" y="523821"/>
                </a:lnTo>
                <a:lnTo>
                  <a:pt x="6929831" y="573080"/>
                </a:lnTo>
                <a:lnTo>
                  <a:pt x="6944703" y="623898"/>
                </a:lnTo>
                <a:lnTo>
                  <a:pt x="6957789" y="676181"/>
                </a:lnTo>
                <a:lnTo>
                  <a:pt x="6969028" y="729836"/>
                </a:lnTo>
                <a:lnTo>
                  <a:pt x="6978358" y="784767"/>
                </a:lnTo>
                <a:lnTo>
                  <a:pt x="6985721" y="840881"/>
                </a:lnTo>
                <a:lnTo>
                  <a:pt x="6991055" y="898083"/>
                </a:lnTo>
                <a:lnTo>
                  <a:pt x="6994300" y="956279"/>
                </a:lnTo>
                <a:lnTo>
                  <a:pt x="6995395" y="1015375"/>
                </a:lnTo>
                <a:lnTo>
                  <a:pt x="6994300" y="1074470"/>
                </a:lnTo>
                <a:lnTo>
                  <a:pt x="6991055" y="1132667"/>
                </a:lnTo>
                <a:lnTo>
                  <a:pt x="6985721" y="1189869"/>
                </a:lnTo>
                <a:lnTo>
                  <a:pt x="6978358" y="1245984"/>
                </a:lnTo>
                <a:lnTo>
                  <a:pt x="6969028" y="1300917"/>
                </a:lnTo>
                <a:lnTo>
                  <a:pt x="6957789" y="1354573"/>
                </a:lnTo>
                <a:lnTo>
                  <a:pt x="6944703" y="1406858"/>
                </a:lnTo>
                <a:lnTo>
                  <a:pt x="6929831" y="1457678"/>
                </a:lnTo>
                <a:lnTo>
                  <a:pt x="6913232" y="1506939"/>
                </a:lnTo>
                <a:lnTo>
                  <a:pt x="6894968" y="1554545"/>
                </a:lnTo>
                <a:lnTo>
                  <a:pt x="6875098" y="1600404"/>
                </a:lnTo>
                <a:lnTo>
                  <a:pt x="6853683" y="1644420"/>
                </a:lnTo>
                <a:lnTo>
                  <a:pt x="6830785" y="1686499"/>
                </a:lnTo>
                <a:lnTo>
                  <a:pt x="6806462" y="1726547"/>
                </a:lnTo>
                <a:lnTo>
                  <a:pt x="6780776" y="1764470"/>
                </a:lnTo>
                <a:lnTo>
                  <a:pt x="6753787" y="1800173"/>
                </a:lnTo>
                <a:lnTo>
                  <a:pt x="6725557" y="1833561"/>
                </a:lnTo>
                <a:lnTo>
                  <a:pt x="6696144" y="1864541"/>
                </a:lnTo>
                <a:lnTo>
                  <a:pt x="6665610" y="1893019"/>
                </a:lnTo>
                <a:lnTo>
                  <a:pt x="6634015" y="1918899"/>
                </a:lnTo>
                <a:lnTo>
                  <a:pt x="6601420" y="1942088"/>
                </a:lnTo>
                <a:lnTo>
                  <a:pt x="6567885" y="1962491"/>
                </a:lnTo>
                <a:lnTo>
                  <a:pt x="6533470" y="1980014"/>
                </a:lnTo>
                <a:lnTo>
                  <a:pt x="6462245" y="2006042"/>
                </a:lnTo>
                <a:lnTo>
                  <a:pt x="6388229" y="2019417"/>
                </a:lnTo>
                <a:lnTo>
                  <a:pt x="6350325" y="2021125"/>
                </a:lnTo>
                <a:lnTo>
                  <a:pt x="6315135" y="2019635"/>
                </a:lnTo>
                <a:lnTo>
                  <a:pt x="6280444" y="2015231"/>
                </a:lnTo>
                <a:lnTo>
                  <a:pt x="6246297" y="2008009"/>
                </a:lnTo>
                <a:lnTo>
                  <a:pt x="6212738" y="1998068"/>
                </a:lnTo>
                <a:lnTo>
                  <a:pt x="6234089" y="2034703"/>
                </a:lnTo>
                <a:lnTo>
                  <a:pt x="6258542" y="2070029"/>
                </a:lnTo>
                <a:lnTo>
                  <a:pt x="6286147" y="2103967"/>
                </a:lnTo>
                <a:lnTo>
                  <a:pt x="6316952" y="2136439"/>
                </a:lnTo>
                <a:lnTo>
                  <a:pt x="6351006" y="2167364"/>
                </a:lnTo>
                <a:lnTo>
                  <a:pt x="6388357" y="2196664"/>
                </a:lnTo>
                <a:lnTo>
                  <a:pt x="6429055" y="2224260"/>
                </a:lnTo>
                <a:lnTo>
                  <a:pt x="6473148" y="2250072"/>
                </a:lnTo>
                <a:lnTo>
                  <a:pt x="6520685" y="2274023"/>
                </a:lnTo>
                <a:lnTo>
                  <a:pt x="6571716" y="2296032"/>
                </a:lnTo>
                <a:lnTo>
                  <a:pt x="6626288" y="2316021"/>
                </a:lnTo>
                <a:lnTo>
                  <a:pt x="6684451" y="2333911"/>
                </a:lnTo>
                <a:lnTo>
                  <a:pt x="6634251" y="2353444"/>
                </a:lnTo>
                <a:lnTo>
                  <a:pt x="6582195" y="2368959"/>
                </a:lnTo>
                <a:lnTo>
                  <a:pt x="6528463" y="2380271"/>
                </a:lnTo>
                <a:lnTo>
                  <a:pt x="6473238" y="2387194"/>
                </a:lnTo>
                <a:lnTo>
                  <a:pt x="6416700" y="2389543"/>
                </a:lnTo>
                <a:lnTo>
                  <a:pt x="6367061" y="2387736"/>
                </a:lnTo>
                <a:lnTo>
                  <a:pt x="6318402" y="2382398"/>
                </a:lnTo>
                <a:lnTo>
                  <a:pt x="6270849" y="2373657"/>
                </a:lnTo>
                <a:lnTo>
                  <a:pt x="6224529" y="2361638"/>
                </a:lnTo>
                <a:lnTo>
                  <a:pt x="6179567" y="2346467"/>
                </a:lnTo>
                <a:lnTo>
                  <a:pt x="6136091" y="2328271"/>
                </a:lnTo>
                <a:lnTo>
                  <a:pt x="6094226" y="2307175"/>
                </a:lnTo>
                <a:lnTo>
                  <a:pt x="6054099" y="2283306"/>
                </a:lnTo>
                <a:lnTo>
                  <a:pt x="6015835" y="2256791"/>
                </a:lnTo>
                <a:lnTo>
                  <a:pt x="5979561" y="2227755"/>
                </a:lnTo>
                <a:lnTo>
                  <a:pt x="5945403" y="2196324"/>
                </a:lnTo>
                <a:lnTo>
                  <a:pt x="5913487" y="2162625"/>
                </a:lnTo>
                <a:lnTo>
                  <a:pt x="5883940" y="2126784"/>
                </a:lnTo>
                <a:lnTo>
                  <a:pt x="5856887" y="2088927"/>
                </a:lnTo>
                <a:lnTo>
                  <a:pt x="5832456" y="2049180"/>
                </a:lnTo>
                <a:lnTo>
                  <a:pt x="5810771" y="2007669"/>
                </a:lnTo>
                <a:lnTo>
                  <a:pt x="5784833" y="2013491"/>
                </a:lnTo>
                <a:lnTo>
                  <a:pt x="5758580" y="2017703"/>
                </a:lnTo>
                <a:lnTo>
                  <a:pt x="5732031" y="2020262"/>
                </a:lnTo>
                <a:lnTo>
                  <a:pt x="5705204" y="2021125"/>
                </a:lnTo>
                <a:lnTo>
                  <a:pt x="5655322" y="2018162"/>
                </a:lnTo>
                <a:lnTo>
                  <a:pt x="5606471" y="2009417"/>
                </a:lnTo>
                <a:lnTo>
                  <a:pt x="5558793" y="1995107"/>
                </a:lnTo>
                <a:lnTo>
                  <a:pt x="5512432" y="1975449"/>
                </a:lnTo>
                <a:lnTo>
                  <a:pt x="5467529" y="1950658"/>
                </a:lnTo>
                <a:lnTo>
                  <a:pt x="5424227" y="1920950"/>
                </a:lnTo>
                <a:lnTo>
                  <a:pt x="5382669" y="1886542"/>
                </a:lnTo>
                <a:lnTo>
                  <a:pt x="5341107" y="1920950"/>
                </a:lnTo>
                <a:lnTo>
                  <a:pt x="5297802" y="1950658"/>
                </a:lnTo>
                <a:lnTo>
                  <a:pt x="5252898" y="1975449"/>
                </a:lnTo>
                <a:lnTo>
                  <a:pt x="5206537" y="1995107"/>
                </a:lnTo>
                <a:lnTo>
                  <a:pt x="5158861" y="2009417"/>
                </a:lnTo>
                <a:lnTo>
                  <a:pt x="5110012" y="2018162"/>
                </a:lnTo>
                <a:lnTo>
                  <a:pt x="5060134" y="2021125"/>
                </a:lnTo>
                <a:lnTo>
                  <a:pt x="5010252" y="2018162"/>
                </a:lnTo>
                <a:lnTo>
                  <a:pt x="4961401" y="2009417"/>
                </a:lnTo>
                <a:lnTo>
                  <a:pt x="4913724" y="1995107"/>
                </a:lnTo>
                <a:lnTo>
                  <a:pt x="4867362" y="1975449"/>
                </a:lnTo>
                <a:lnTo>
                  <a:pt x="4822460" y="1950658"/>
                </a:lnTo>
                <a:lnTo>
                  <a:pt x="4779158" y="1920950"/>
                </a:lnTo>
                <a:lnTo>
                  <a:pt x="4757153" y="1902731"/>
                </a:lnTo>
                <a:lnTo>
                  <a:pt x="4749217" y="1909232"/>
                </a:lnTo>
                <a:lnTo>
                  <a:pt x="4716622" y="1932421"/>
                </a:lnTo>
                <a:lnTo>
                  <a:pt x="4683087" y="1952824"/>
                </a:lnTo>
                <a:lnTo>
                  <a:pt x="4648672" y="1970347"/>
                </a:lnTo>
                <a:lnTo>
                  <a:pt x="4577447" y="1996375"/>
                </a:lnTo>
                <a:lnTo>
                  <a:pt x="4526677" y="2005550"/>
                </a:lnTo>
                <a:lnTo>
                  <a:pt x="4513791" y="2009417"/>
                </a:lnTo>
                <a:lnTo>
                  <a:pt x="4464943" y="2018162"/>
                </a:lnTo>
                <a:lnTo>
                  <a:pt x="4415065" y="2021125"/>
                </a:lnTo>
                <a:lnTo>
                  <a:pt x="4339832" y="2014358"/>
                </a:lnTo>
                <a:lnTo>
                  <a:pt x="4267150" y="1994562"/>
                </a:lnTo>
                <a:lnTo>
                  <a:pt x="4231916" y="1980014"/>
                </a:lnTo>
                <a:lnTo>
                  <a:pt x="4197501" y="1962491"/>
                </a:lnTo>
                <a:lnTo>
                  <a:pt x="4163966" y="1942088"/>
                </a:lnTo>
                <a:lnTo>
                  <a:pt x="4131371" y="1918899"/>
                </a:lnTo>
                <a:lnTo>
                  <a:pt x="4111276" y="1902439"/>
                </a:lnTo>
                <a:lnTo>
                  <a:pt x="4086556" y="1913103"/>
                </a:lnTo>
                <a:cubicBezTo>
                  <a:pt x="4033029" y="1941402"/>
                  <a:pt x="3979501" y="1996492"/>
                  <a:pt x="3925973" y="1998002"/>
                </a:cubicBezTo>
                <a:lnTo>
                  <a:pt x="3900035" y="2003824"/>
                </a:lnTo>
                <a:lnTo>
                  <a:pt x="3873782" y="2008036"/>
                </a:lnTo>
                <a:lnTo>
                  <a:pt x="3847233" y="2010595"/>
                </a:lnTo>
                <a:lnTo>
                  <a:pt x="3820406" y="2011458"/>
                </a:lnTo>
                <a:lnTo>
                  <a:pt x="3770524" y="2008495"/>
                </a:lnTo>
                <a:lnTo>
                  <a:pt x="3721673" y="1999750"/>
                </a:lnTo>
                <a:lnTo>
                  <a:pt x="3673995" y="1985440"/>
                </a:lnTo>
                <a:lnTo>
                  <a:pt x="3627634" y="1965782"/>
                </a:lnTo>
                <a:lnTo>
                  <a:pt x="3582731" y="1940991"/>
                </a:lnTo>
                <a:lnTo>
                  <a:pt x="3539429" y="1911283"/>
                </a:lnTo>
                <a:lnTo>
                  <a:pt x="3497871" y="1876875"/>
                </a:lnTo>
                <a:lnTo>
                  <a:pt x="3456309" y="1911283"/>
                </a:lnTo>
                <a:lnTo>
                  <a:pt x="3413004" y="1940991"/>
                </a:lnTo>
                <a:lnTo>
                  <a:pt x="3368100" y="1965782"/>
                </a:lnTo>
                <a:lnTo>
                  <a:pt x="3321739" y="1985440"/>
                </a:lnTo>
                <a:lnTo>
                  <a:pt x="3274063" y="1999750"/>
                </a:lnTo>
                <a:lnTo>
                  <a:pt x="3225214" y="2008495"/>
                </a:lnTo>
                <a:lnTo>
                  <a:pt x="3175336" y="2011458"/>
                </a:lnTo>
                <a:lnTo>
                  <a:pt x="3125454" y="2008495"/>
                </a:lnTo>
                <a:lnTo>
                  <a:pt x="3076603" y="1999750"/>
                </a:lnTo>
                <a:lnTo>
                  <a:pt x="3028926" y="1985440"/>
                </a:lnTo>
                <a:lnTo>
                  <a:pt x="2982564" y="1965782"/>
                </a:lnTo>
                <a:lnTo>
                  <a:pt x="2937662" y="1940991"/>
                </a:lnTo>
                <a:lnTo>
                  <a:pt x="2894360" y="1911283"/>
                </a:lnTo>
                <a:lnTo>
                  <a:pt x="2878026" y="1897759"/>
                </a:lnTo>
                <a:lnTo>
                  <a:pt x="2864019" y="1909232"/>
                </a:lnTo>
                <a:lnTo>
                  <a:pt x="2831424" y="1932421"/>
                </a:lnTo>
                <a:lnTo>
                  <a:pt x="2797889" y="1952824"/>
                </a:lnTo>
                <a:lnTo>
                  <a:pt x="2763474" y="1970347"/>
                </a:lnTo>
                <a:lnTo>
                  <a:pt x="2692249" y="1996375"/>
                </a:lnTo>
                <a:lnTo>
                  <a:pt x="2618233" y="2009750"/>
                </a:lnTo>
                <a:lnTo>
                  <a:pt x="2580329" y="2011458"/>
                </a:lnTo>
                <a:lnTo>
                  <a:pt x="2551101" y="2010221"/>
                </a:lnTo>
                <a:lnTo>
                  <a:pt x="2530267" y="2011458"/>
                </a:lnTo>
                <a:lnTo>
                  <a:pt x="2455034" y="2004691"/>
                </a:lnTo>
                <a:lnTo>
                  <a:pt x="2382352" y="1984895"/>
                </a:lnTo>
                <a:lnTo>
                  <a:pt x="2347118" y="1970347"/>
                </a:lnTo>
                <a:lnTo>
                  <a:pt x="2312703" y="1952824"/>
                </a:lnTo>
                <a:lnTo>
                  <a:pt x="2279168" y="1932421"/>
                </a:lnTo>
                <a:lnTo>
                  <a:pt x="2246573" y="1909232"/>
                </a:lnTo>
                <a:lnTo>
                  <a:pt x="2235559" y="1900210"/>
                </a:lnTo>
                <a:lnTo>
                  <a:pt x="2228123" y="1901557"/>
                </a:lnTo>
                <a:cubicBezTo>
                  <a:pt x="2165674" y="1921551"/>
                  <a:pt x="2103224" y="1996240"/>
                  <a:pt x="2040775" y="1998002"/>
                </a:cubicBezTo>
                <a:lnTo>
                  <a:pt x="2014837" y="2003824"/>
                </a:lnTo>
                <a:lnTo>
                  <a:pt x="1988584" y="2008036"/>
                </a:lnTo>
                <a:lnTo>
                  <a:pt x="1962035" y="2010595"/>
                </a:lnTo>
                <a:lnTo>
                  <a:pt x="1935208" y="2011458"/>
                </a:lnTo>
                <a:lnTo>
                  <a:pt x="1885326" y="2008495"/>
                </a:lnTo>
                <a:lnTo>
                  <a:pt x="1836475" y="1999750"/>
                </a:lnTo>
                <a:lnTo>
                  <a:pt x="1788797" y="1985440"/>
                </a:lnTo>
                <a:lnTo>
                  <a:pt x="1742436" y="1965782"/>
                </a:lnTo>
                <a:lnTo>
                  <a:pt x="1697533" y="1940991"/>
                </a:lnTo>
                <a:lnTo>
                  <a:pt x="1654231" y="1911283"/>
                </a:lnTo>
                <a:lnTo>
                  <a:pt x="1612673" y="1876875"/>
                </a:lnTo>
                <a:lnTo>
                  <a:pt x="1571111" y="1911283"/>
                </a:lnTo>
                <a:lnTo>
                  <a:pt x="1527806" y="1940991"/>
                </a:lnTo>
                <a:lnTo>
                  <a:pt x="1482902" y="1965782"/>
                </a:lnTo>
                <a:lnTo>
                  <a:pt x="1436541" y="1985440"/>
                </a:lnTo>
                <a:lnTo>
                  <a:pt x="1388865" y="1999750"/>
                </a:lnTo>
                <a:lnTo>
                  <a:pt x="1340016" y="2008495"/>
                </a:lnTo>
                <a:lnTo>
                  <a:pt x="1290138" y="2011458"/>
                </a:lnTo>
                <a:lnTo>
                  <a:pt x="1240256" y="2008495"/>
                </a:lnTo>
                <a:lnTo>
                  <a:pt x="1191405" y="1999750"/>
                </a:lnTo>
                <a:lnTo>
                  <a:pt x="1143728" y="1985440"/>
                </a:lnTo>
                <a:lnTo>
                  <a:pt x="1097366" y="1965782"/>
                </a:lnTo>
                <a:lnTo>
                  <a:pt x="1052464" y="1940991"/>
                </a:lnTo>
                <a:lnTo>
                  <a:pt x="1009162" y="1911283"/>
                </a:lnTo>
                <a:lnTo>
                  <a:pt x="967604" y="1876875"/>
                </a:lnTo>
                <a:lnTo>
                  <a:pt x="926041" y="1911283"/>
                </a:lnTo>
                <a:lnTo>
                  <a:pt x="882737" y="1940991"/>
                </a:lnTo>
                <a:lnTo>
                  <a:pt x="837833" y="1965782"/>
                </a:lnTo>
                <a:lnTo>
                  <a:pt x="791472" y="1985440"/>
                </a:lnTo>
                <a:lnTo>
                  <a:pt x="743795" y="1999750"/>
                </a:lnTo>
                <a:lnTo>
                  <a:pt x="694947" y="2008495"/>
                </a:lnTo>
                <a:lnTo>
                  <a:pt x="645069" y="2011458"/>
                </a:lnTo>
                <a:lnTo>
                  <a:pt x="569836" y="2004691"/>
                </a:lnTo>
                <a:lnTo>
                  <a:pt x="497154" y="1984895"/>
                </a:lnTo>
                <a:lnTo>
                  <a:pt x="461920" y="1970347"/>
                </a:lnTo>
                <a:lnTo>
                  <a:pt x="427505" y="1952824"/>
                </a:lnTo>
                <a:lnTo>
                  <a:pt x="393970" y="1932421"/>
                </a:lnTo>
                <a:lnTo>
                  <a:pt x="361375" y="1909232"/>
                </a:lnTo>
                <a:lnTo>
                  <a:pt x="329780" y="1883352"/>
                </a:lnTo>
                <a:lnTo>
                  <a:pt x="299246" y="1854874"/>
                </a:lnTo>
                <a:lnTo>
                  <a:pt x="269833" y="1823894"/>
                </a:lnTo>
                <a:lnTo>
                  <a:pt x="241602" y="1790506"/>
                </a:lnTo>
                <a:lnTo>
                  <a:pt x="214614" y="1754803"/>
                </a:lnTo>
                <a:lnTo>
                  <a:pt x="188928" y="1716880"/>
                </a:lnTo>
                <a:lnTo>
                  <a:pt x="164606" y="1676832"/>
                </a:lnTo>
                <a:lnTo>
                  <a:pt x="141708" y="1634753"/>
                </a:lnTo>
                <a:lnTo>
                  <a:pt x="120293" y="1590737"/>
                </a:lnTo>
                <a:lnTo>
                  <a:pt x="100424" y="1544878"/>
                </a:lnTo>
                <a:lnTo>
                  <a:pt x="82160" y="1497272"/>
                </a:lnTo>
                <a:lnTo>
                  <a:pt x="65562" y="1448011"/>
                </a:lnTo>
                <a:lnTo>
                  <a:pt x="50689" y="1397191"/>
                </a:lnTo>
                <a:lnTo>
                  <a:pt x="37604" y="1344906"/>
                </a:lnTo>
                <a:lnTo>
                  <a:pt x="26366" y="1291250"/>
                </a:lnTo>
                <a:lnTo>
                  <a:pt x="17035" y="1236317"/>
                </a:lnTo>
                <a:lnTo>
                  <a:pt x="9673" y="1180202"/>
                </a:lnTo>
                <a:lnTo>
                  <a:pt x="4339" y="1123000"/>
                </a:lnTo>
                <a:lnTo>
                  <a:pt x="1094" y="1064803"/>
                </a:lnTo>
                <a:cubicBezTo>
                  <a:pt x="729" y="1045105"/>
                  <a:pt x="365" y="1025406"/>
                  <a:pt x="0" y="1005708"/>
                </a:cubicBezTo>
                <a:cubicBezTo>
                  <a:pt x="365" y="986010"/>
                  <a:pt x="729" y="966311"/>
                  <a:pt x="1094" y="946613"/>
                </a:cubicBezTo>
                <a:lnTo>
                  <a:pt x="4339" y="888417"/>
                </a:lnTo>
                <a:lnTo>
                  <a:pt x="9673" y="831215"/>
                </a:lnTo>
                <a:lnTo>
                  <a:pt x="17035" y="775100"/>
                </a:lnTo>
                <a:lnTo>
                  <a:pt x="26366" y="720169"/>
                </a:lnTo>
                <a:lnTo>
                  <a:pt x="37604" y="666514"/>
                </a:lnTo>
                <a:lnTo>
                  <a:pt x="50689" y="614231"/>
                </a:lnTo>
                <a:lnTo>
                  <a:pt x="65562" y="563413"/>
                </a:lnTo>
                <a:lnTo>
                  <a:pt x="82160" y="514154"/>
                </a:lnTo>
                <a:lnTo>
                  <a:pt x="100424" y="466549"/>
                </a:lnTo>
                <a:lnTo>
                  <a:pt x="120293" y="420693"/>
                </a:lnTo>
                <a:lnTo>
                  <a:pt x="141708" y="376679"/>
                </a:lnTo>
                <a:lnTo>
                  <a:pt x="164606" y="334602"/>
                </a:lnTo>
                <a:lnTo>
                  <a:pt x="188928" y="294556"/>
                </a:lnTo>
                <a:lnTo>
                  <a:pt x="214614" y="256636"/>
                </a:lnTo>
                <a:lnTo>
                  <a:pt x="241602" y="220935"/>
                </a:lnTo>
                <a:lnTo>
                  <a:pt x="269833" y="187549"/>
                </a:lnTo>
                <a:lnTo>
                  <a:pt x="299246" y="156571"/>
                </a:lnTo>
                <a:lnTo>
                  <a:pt x="329780" y="128095"/>
                </a:lnTo>
                <a:lnTo>
                  <a:pt x="361375" y="102217"/>
                </a:lnTo>
                <a:lnTo>
                  <a:pt x="393970" y="79030"/>
                </a:lnTo>
                <a:lnTo>
                  <a:pt x="427505" y="58628"/>
                </a:lnTo>
                <a:lnTo>
                  <a:pt x="461920" y="41107"/>
                </a:lnTo>
                <a:lnTo>
                  <a:pt x="533146" y="15081"/>
                </a:lnTo>
                <a:lnTo>
                  <a:pt x="607164" y="1707"/>
                </a:lnTo>
                <a:close/>
              </a:path>
            </a:pathLst>
          </a:custGeom>
          <a:solidFill>
            <a:srgbClr val="5E24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2"/>
          <p:cNvSpPr txBox="1">
            <a:spLocks noGrp="1"/>
          </p:cNvSpPr>
          <p:nvPr>
            <p:ph type="title"/>
          </p:nvPr>
        </p:nvSpPr>
        <p:spPr>
          <a:xfrm>
            <a:off x="10668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iw" b="0" dirty="0">
                <a:solidFill>
                  <a:schemeClr val="lt1"/>
                </a:solidFill>
                <a:latin typeface="Assistant" pitchFamily="2" charset="-79"/>
                <a:cs typeface="Assistant" pitchFamily="2" charset="-79"/>
              </a:rPr>
              <a:t>סיפור קצר - </a:t>
            </a:r>
            <a:r>
              <a:rPr lang="iw" dirty="0">
                <a:solidFill>
                  <a:schemeClr val="lt1"/>
                </a:solidFill>
                <a:latin typeface="Assistant" pitchFamily="2" charset="-79"/>
                <a:cs typeface="Assistant" pitchFamily="2" charset="-79"/>
              </a:rPr>
              <a:t>התאומים החדשים</a:t>
            </a:r>
            <a:endParaRPr dirty="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55" name="Google Shape;355;p22"/>
          <p:cNvSpPr txBox="1"/>
          <p:nvPr/>
        </p:nvSpPr>
        <p:spPr>
          <a:xfrm>
            <a:off x="6193800" y="2751750"/>
            <a:ext cx="4715400" cy="214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800" dirty="0">
                <a:solidFill>
                  <a:srgbClr val="2A0949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בכיתה שלנו, ביום בהיר אחד, הופיעו תאומים חדשים, בספסל האחרון לבד. שקט מדי היה ניר, וגם אחותו גלית, נראו די אבודים, אפילו בשיעור אנגלית.</a:t>
            </a:r>
            <a:endParaRPr sz="1800" dirty="0">
              <a:solidFill>
                <a:srgbClr val="2A0949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800" dirty="0">
                <a:solidFill>
                  <a:srgbClr val="2A0949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"אולי נזמין אותם לשחק?" הציעה הילה לכולם, "הם נראים נחמדים" הסכים גם רם.</a:t>
            </a:r>
            <a:endParaRPr sz="1800" dirty="0">
              <a:solidFill>
                <a:srgbClr val="2A0949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sp>
        <p:nvSpPr>
          <p:cNvPr id="356" name="Google Shape;356;p22"/>
          <p:cNvSpPr txBox="1"/>
          <p:nvPr/>
        </p:nvSpPr>
        <p:spPr>
          <a:xfrm>
            <a:off x="1270001" y="2751750"/>
            <a:ext cx="4373400" cy="329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800">
                <a:solidFill>
                  <a:srgbClr val="2A0949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לאט לאט הם התקרבו, חיוך קטן הופיע, </a:t>
            </a:r>
            <a:br>
              <a:rPr lang="iw" sz="1800">
                <a:solidFill>
                  <a:srgbClr val="2A0949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</a:br>
            <a:r>
              <a:rPr lang="iw" sz="1800">
                <a:solidFill>
                  <a:srgbClr val="2A0949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פתאום התברר שניר יודע עם חידות להפתיע! וגלית? היא ממש אלופה במשחקי זיכרון, </a:t>
            </a:r>
            <a:br>
              <a:rPr lang="iw" sz="1800">
                <a:solidFill>
                  <a:srgbClr val="2A0949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</a:br>
            <a:r>
              <a:rPr lang="iw" sz="1800">
                <a:solidFill>
                  <a:srgbClr val="2A0949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עכשיו כל הכיתה משחקת יחד המון.</a:t>
            </a:r>
            <a:endParaRPr sz="1800">
              <a:solidFill>
                <a:srgbClr val="2A0949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800">
                <a:solidFill>
                  <a:srgbClr val="2A0949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מצחיק איך בהתחלה חשבנו שהם ביישנים, </a:t>
            </a:r>
            <a:br>
              <a:rPr lang="iw" sz="1800">
                <a:solidFill>
                  <a:srgbClr val="2A0949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</a:br>
            <a:r>
              <a:rPr lang="iw" sz="1800">
                <a:solidFill>
                  <a:srgbClr val="2A0949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כי היום אין בכיתה חברים יותר מוצלחים!</a:t>
            </a:r>
            <a:endParaRPr sz="1800">
              <a:solidFill>
                <a:srgbClr val="2A0949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A0949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0949"/>
              </a:buClr>
              <a:buSzPts val="1800"/>
              <a:buFont typeface="Rubik"/>
              <a:buNone/>
            </a:pPr>
            <a:r>
              <a:rPr lang="iw" sz="1800" b="0" i="0" u="none" strike="noStrike" cap="none">
                <a:solidFill>
                  <a:srgbClr val="2A0949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								</a:t>
            </a:r>
            <a:r>
              <a:rPr lang="iw" sz="1800" b="0" i="0" u="none" strike="noStrike" cap="none">
                <a:solidFill>
                  <a:srgbClr val="2A0949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הסוף</a:t>
            </a:r>
            <a:r>
              <a:rPr lang="iw" sz="1800" b="0" i="0" u="none" strike="noStrike" cap="none">
                <a:solidFill>
                  <a:srgbClr val="2A0949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.</a:t>
            </a:r>
            <a:endParaRPr sz="1800" b="0" i="0" u="none" strike="noStrike" cap="none">
              <a:solidFill>
                <a:srgbClr val="2A0949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10951">
            <a:off x="6298171" y="3316682"/>
            <a:ext cx="1616765" cy="1608852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10951">
            <a:off x="937748" y="2096002"/>
            <a:ext cx="704602" cy="704602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430040">
            <a:off x="1188386" y="2507060"/>
            <a:ext cx="5166158" cy="4085310"/>
          </a:xfrm>
          <a:prstGeom prst="rect">
            <a:avLst/>
          </a:prstGeom>
          <a:noFill/>
          <a:ln>
            <a:noFill/>
          </a:ln>
          <a:effectLst>
            <a:outerShdw blurRad="528638" algn="bl" rotWithShape="0">
              <a:srgbClr val="000000">
                <a:alpha val="14509"/>
              </a:srgbClr>
            </a:outerShdw>
          </a:effectLst>
        </p:spPr>
      </p:pic>
      <p:sp>
        <p:nvSpPr>
          <p:cNvPr id="368" name="Google Shape;368;p23"/>
          <p:cNvSpPr txBox="1">
            <a:spLocks noGrp="1"/>
          </p:cNvSpPr>
          <p:nvPr>
            <p:ph type="title" idx="4294967295"/>
          </p:nvPr>
        </p:nvSpPr>
        <p:spPr>
          <a:xfrm>
            <a:off x="4943675" y="419425"/>
            <a:ext cx="6684900" cy="932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he-IL" sz="54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אבל </a:t>
            </a:r>
            <a:r>
              <a:rPr kumimoji="0" lang="he-IL" sz="54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איך</a:t>
            </a:r>
            <a:r>
              <a:rPr kumimoji="0" lang="he-IL" sz="54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 היא יוצרת?</a:t>
            </a:r>
          </a:p>
        </p:txBody>
      </p:sp>
      <p:sp>
        <p:nvSpPr>
          <p:cNvPr id="365" name="Google Shape;365;p23"/>
          <p:cNvSpPr txBox="1"/>
          <p:nvPr/>
        </p:nvSpPr>
        <p:spPr>
          <a:xfrm>
            <a:off x="6096000" y="1301689"/>
            <a:ext cx="54477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iw" sz="2800" dirty="0">
                <a:solidFill>
                  <a:srgbClr val="404040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הבינה המלאכותית משתמשת בכל מה שלמדה כדי לייצר משהו חדש.</a:t>
            </a:r>
            <a:endParaRPr sz="2800" b="0" i="0" u="none" strike="noStrike" cap="none" dirty="0">
              <a:solidFill>
                <a:srgbClr val="434343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pic>
        <p:nvPicPr>
          <p:cNvPr id="366" name="Google Shape;366;p23" descr="תמונה שמכילה גרפיקה, יצירתיות, אומנות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565" y="1079734"/>
            <a:ext cx="4823335" cy="525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324d5ceae95_0_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0700" y="2148189"/>
            <a:ext cx="3745828" cy="342181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324d5ceae95_0_39"/>
          <p:cNvSpPr txBox="1">
            <a:spLocks noGrp="1"/>
          </p:cNvSpPr>
          <p:nvPr>
            <p:ph type="title" idx="4294967295"/>
          </p:nvPr>
        </p:nvSpPr>
        <p:spPr>
          <a:xfrm>
            <a:off x="3506925" y="419425"/>
            <a:ext cx="8121600" cy="932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he-IL" sz="54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יצירתיות</a:t>
            </a:r>
            <a:r>
              <a:rPr kumimoji="0" lang="he-IL" sz="54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 ובינה מלאכותית</a:t>
            </a:r>
          </a:p>
        </p:txBody>
      </p:sp>
      <p:sp>
        <p:nvSpPr>
          <p:cNvPr id="377" name="Google Shape;377;g324d5ceae95_0_39"/>
          <p:cNvSpPr txBox="1"/>
          <p:nvPr/>
        </p:nvSpPr>
        <p:spPr>
          <a:xfrm>
            <a:off x="6096000" y="1301689"/>
            <a:ext cx="54477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iw" sz="2800" dirty="0">
                <a:solidFill>
                  <a:srgbClr val="404040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האם המחשב באמת יצירתי?</a:t>
            </a:r>
            <a:endParaRPr sz="2800" dirty="0">
              <a:solidFill>
                <a:srgbClr val="404040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pic>
        <p:nvPicPr>
          <p:cNvPr id="376" name="Google Shape;376;g324d5ceae95_0_39" descr="תמונה של זרוע בינה מלאכותית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7625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title"/>
          </p:nvPr>
        </p:nvSpPr>
        <p:spPr>
          <a:xfrm>
            <a:off x="8258861" y="0"/>
            <a:ext cx="356451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4900" b="1" dirty="0">
                <a:solidFill>
                  <a:srgbClr val="8A2B7E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הקדמה </a:t>
            </a:r>
            <a:r>
              <a:rPr lang="iw" sz="4900" b="1" dirty="0">
                <a:solidFill>
                  <a:srgbClr val="8A2B7E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למורה</a:t>
            </a:r>
            <a:endParaRPr sz="4900" b="1" dirty="0">
              <a:solidFill>
                <a:srgbClr val="8A2B7E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8871857" y="1083906"/>
            <a:ext cx="176409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" sz="1800" b="1" i="0" u="none" strike="noStrike" cap="none" dirty="0">
                <a:solidFill>
                  <a:srgbClr val="404040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מבנה השיעור:</a:t>
            </a:r>
            <a:endParaRPr sz="1800" b="1" i="0" u="none" strike="noStrike" cap="none" dirty="0">
              <a:solidFill>
                <a:srgbClr val="404040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graphicFrame>
        <p:nvGraphicFramePr>
          <p:cNvPr id="2" name="טבלה 1">
            <a:extLst>
              <a:ext uri="{FF2B5EF4-FFF2-40B4-BE49-F238E27FC236}">
                <a16:creationId xmlns:a16="http://schemas.microsoft.com/office/drawing/2014/main" id="{7F44AD0A-32C2-2FC2-1FB5-C62EB2BA1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064887"/>
              </p:ext>
            </p:extLst>
          </p:nvPr>
        </p:nvGraphicFramePr>
        <p:xfrm>
          <a:off x="1245016" y="1680502"/>
          <a:ext cx="10319895" cy="3496995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3869286">
                  <a:extLst>
                    <a:ext uri="{9D8B030D-6E8A-4147-A177-3AD203B41FA5}">
                      <a16:colId xmlns:a16="http://schemas.microsoft.com/office/drawing/2014/main" val="344844718"/>
                    </a:ext>
                  </a:extLst>
                </a:gridCol>
                <a:gridCol w="3814033">
                  <a:extLst>
                    <a:ext uri="{9D8B030D-6E8A-4147-A177-3AD203B41FA5}">
                      <a16:colId xmlns:a16="http://schemas.microsoft.com/office/drawing/2014/main" val="258774387"/>
                    </a:ext>
                  </a:extLst>
                </a:gridCol>
                <a:gridCol w="2636576">
                  <a:extLst>
                    <a:ext uri="{9D8B030D-6E8A-4147-A177-3AD203B41FA5}">
                      <a16:colId xmlns:a16="http://schemas.microsoft.com/office/drawing/2014/main" val="1366242769"/>
                    </a:ext>
                  </a:extLst>
                </a:gridCol>
              </a:tblGrid>
              <a:tr h="364093"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>
                          <a:solidFill>
                            <a:schemeClr val="bg1"/>
                          </a:solidFill>
                          <a:latin typeface="Rubik ExtraBold" pitchFamily="2" charset="-79"/>
                          <a:cs typeface="Rubik ExtraBold" pitchFamily="2" charset="-79"/>
                        </a:rPr>
                        <a:t>נושא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>
                          <a:solidFill>
                            <a:schemeClr val="bg1"/>
                          </a:solidFill>
                          <a:latin typeface="Rubik ExtraBold" pitchFamily="2" charset="-79"/>
                          <a:cs typeface="Rubik ExtraBold" pitchFamily="2" charset="-79"/>
                        </a:rPr>
                        <a:t>איך לומדים?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>
                          <a:solidFill>
                            <a:schemeClr val="bg1"/>
                          </a:solidFill>
                          <a:latin typeface="Rubik ExtraBold" pitchFamily="2" charset="-79"/>
                          <a:cs typeface="Rubik ExtraBold" pitchFamily="2" charset="-79"/>
                        </a:rPr>
                        <a:t>משך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77960"/>
                  </a:ext>
                </a:extLst>
              </a:tr>
              <a:tr h="617997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פתיחה - מהי בינה מלאכותית?</a:t>
                      </a:r>
                      <a:endParaRPr lang="he-IL" sz="1800" b="0" i="0" u="none" strike="noStrike" cap="none" dirty="0">
                        <a:solidFill>
                          <a:schemeClr val="dk1"/>
                        </a:solidFill>
                        <a:latin typeface="Rubik"/>
                        <a:cs typeface="Rubik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הסברת המושג, סרטון</a:t>
                      </a:r>
                      <a:endParaRPr lang="he-IL" sz="1800" b="0" i="0" u="none" strike="noStrike" cap="none" dirty="0">
                        <a:solidFill>
                          <a:schemeClr val="dk1"/>
                        </a:solidFill>
                        <a:latin typeface="Rubik"/>
                        <a:cs typeface="Rubik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cs typeface="Rubik"/>
                          <a:sym typeface="Arial"/>
                        </a:rPr>
                        <a:t>5 דקות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787421"/>
                  </a:ext>
                </a:extLst>
              </a:tr>
              <a:tr h="617997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איך הבינה המלאכותית לומדת?</a:t>
                      </a:r>
                      <a:endParaRPr lang="he-IL" sz="1800" b="0" i="0" u="none" strike="noStrike" cap="none" dirty="0">
                        <a:solidFill>
                          <a:schemeClr val="dk1"/>
                        </a:solidFill>
                        <a:latin typeface="Rubik"/>
                        <a:cs typeface="Rubik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דוגמאות, פעילות יצירה וסיפור קצר</a:t>
                      </a:r>
                      <a:endParaRPr lang="he-IL" sz="1800" b="0" i="0" u="none" strike="noStrike" cap="none" dirty="0">
                        <a:solidFill>
                          <a:schemeClr val="dk1"/>
                        </a:solidFill>
                        <a:latin typeface="Rubik"/>
                        <a:cs typeface="Rubik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cs typeface="Rubik"/>
                          <a:sym typeface="Arial"/>
                        </a:rPr>
                        <a:t>20 דקות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44556"/>
                  </a:ext>
                </a:extLst>
              </a:tr>
              <a:tr h="617997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מהי הבינה המלאכותית היוצרת?</a:t>
                      </a:r>
                      <a:endParaRPr lang="he-IL" sz="1800" b="0" i="0" u="none" strike="noStrike" cap="none" dirty="0">
                        <a:solidFill>
                          <a:schemeClr val="dk1"/>
                        </a:solidFill>
                        <a:latin typeface="Rubik"/>
                        <a:cs typeface="Rubik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המחשת דוגמאות</a:t>
                      </a:r>
                      <a:endParaRPr lang="he-IL" sz="1800" b="0" i="0" u="none" strike="noStrike" cap="none" dirty="0">
                        <a:solidFill>
                          <a:schemeClr val="dk1"/>
                        </a:solidFill>
                        <a:latin typeface="Rubik"/>
                        <a:cs typeface="Rubik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cs typeface="Rubik"/>
                          <a:sym typeface="Arial"/>
                        </a:rPr>
                        <a:t>15 דקות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055275"/>
                  </a:ext>
                </a:extLst>
              </a:tr>
              <a:tr h="637164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 err="1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הבוט</a:t>
                      </a: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 - איך משתמשים וצוברים נקודות</a:t>
                      </a:r>
                      <a:endParaRPr lang="he-IL" sz="1800" b="0" i="0" u="none" strike="noStrike" cap="none" dirty="0">
                        <a:solidFill>
                          <a:schemeClr val="dk1"/>
                        </a:solidFill>
                        <a:latin typeface="Rubik"/>
                        <a:cs typeface="Rubik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הסבר על התוכנית והניקוד</a:t>
                      </a:r>
                      <a:endParaRPr lang="he-IL" sz="1800" b="0" i="0" u="none" strike="noStrike" cap="none" dirty="0">
                        <a:solidFill>
                          <a:schemeClr val="dk1"/>
                        </a:solidFill>
                        <a:latin typeface="Rubik"/>
                        <a:cs typeface="Rubik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cs typeface="Rubik"/>
                          <a:sym typeface="Arial"/>
                        </a:rPr>
                        <a:t>15 דקות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938011"/>
                  </a:ext>
                </a:extLst>
              </a:tr>
              <a:tr h="637164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סיכום</a:t>
                      </a:r>
                      <a:endParaRPr lang="he-IL" sz="1800" b="0" i="0" u="none" strike="noStrike" cap="none" dirty="0">
                        <a:solidFill>
                          <a:schemeClr val="dk1"/>
                        </a:solidFill>
                        <a:latin typeface="Rubik"/>
                        <a:cs typeface="Rubik"/>
                        <a:sym typeface="Arial"/>
                      </a:endParaRPr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lang="he-IL" sz="1800" b="0" i="0" u="none" strike="noStrike" cap="none" dirty="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שיח כיתתי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dk1"/>
                          </a:solidFill>
                          <a:latin typeface="Rubik"/>
                          <a:cs typeface="Rubik"/>
                          <a:sym typeface="Arial"/>
                        </a:rPr>
                        <a:t>5 דקות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28497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65115" y="1068625"/>
            <a:ext cx="2607749" cy="516041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sistant" pitchFamily="2" charset="-79"/>
              <a:ea typeface="Calibri"/>
              <a:cs typeface="Assistant" pitchFamily="2" charset="-79"/>
              <a:sym typeface="Calibri"/>
            </a:endParaRPr>
          </a:p>
        </p:txBody>
      </p:sp>
      <p:sp>
        <p:nvSpPr>
          <p:cNvPr id="161" name="Google Shape;161;p4"/>
          <p:cNvSpPr txBox="1">
            <a:spLocks noGrp="1"/>
          </p:cNvSpPr>
          <p:nvPr>
            <p:ph type="title" idx="4294967295"/>
          </p:nvPr>
        </p:nvSpPr>
        <p:spPr>
          <a:xfrm>
            <a:off x="7372350" y="-17071"/>
            <a:ext cx="4400514" cy="1325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tabLst/>
              <a:defRPr/>
            </a:pPr>
            <a:r>
              <a:rPr kumimoji="0" lang="he-IL" sz="49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מטרות השיעור</a:t>
            </a:r>
            <a:endParaRPr kumimoji="0" lang="he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ssistant" pitchFamily="2" charset="-79"/>
              <a:ea typeface="Arial"/>
              <a:cs typeface="Assistant" pitchFamily="2" charset="-79"/>
              <a:sym typeface="Arial"/>
            </a:endParaRPr>
          </a:p>
        </p:txBody>
      </p:sp>
      <p:sp>
        <p:nvSpPr>
          <p:cNvPr id="155" name="Google Shape;155;p4"/>
          <p:cNvSpPr txBox="1"/>
          <p:nvPr/>
        </p:nvSpPr>
        <p:spPr>
          <a:xfrm>
            <a:off x="9165115" y="864661"/>
            <a:ext cx="2697033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iw" sz="1800" b="1" i="0" u="none" strike="noStrike" cap="none">
                <a:solidFill>
                  <a:schemeClr val="lt1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בסוף השיעור התלמידים:</a:t>
            </a:r>
            <a:endParaRPr sz="1800" b="1" i="0" u="none" strike="noStrike" cap="none">
              <a:solidFill>
                <a:schemeClr val="lt1"/>
              </a:solidFill>
              <a:latin typeface="Assistant" pitchFamily="2" charset="-79"/>
              <a:ea typeface="Calibri"/>
              <a:cs typeface="Assistant" pitchFamily="2" charset="-79"/>
              <a:sym typeface="Calibri"/>
            </a:endParaRPr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5810343" y="1737707"/>
            <a:ext cx="5614032" cy="57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iw" sz="1800" b="1" dirty="0">
                <a:solidFill>
                  <a:srgbClr val="434343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יבינו</a:t>
            </a:r>
            <a:r>
              <a:rPr lang="iw" sz="1800" dirty="0">
                <a:solidFill>
                  <a:srgbClr val="434343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 את המושגים בינה מלאכותית, ובינה מלאכותית יוצרת.</a:t>
            </a:r>
            <a:endParaRPr sz="1800" dirty="0">
              <a:solidFill>
                <a:srgbClr val="434343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sp>
        <p:nvSpPr>
          <p:cNvPr id="156" name="Google Shape;156;p4"/>
          <p:cNvSpPr txBox="1"/>
          <p:nvPr/>
        </p:nvSpPr>
        <p:spPr>
          <a:xfrm>
            <a:off x="5654044" y="2499875"/>
            <a:ext cx="5770331" cy="44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iw" sz="1800" b="1" i="0" u="none" strike="noStrike" cap="none" dirty="0">
                <a:solidFill>
                  <a:srgbClr val="434343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יכירו</a:t>
            </a:r>
            <a:r>
              <a:rPr lang="iw" sz="1800" b="0" i="0" u="none" strike="noStrike" cap="none" dirty="0">
                <a:solidFill>
                  <a:srgbClr val="434343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 באופן בסיסי את אופן פעולת הבינה המלאכותית היוצרת. </a:t>
            </a:r>
            <a:endParaRPr sz="1800" b="0" i="0" u="none" strike="noStrike" cap="none" dirty="0">
              <a:solidFill>
                <a:srgbClr val="434343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sp>
        <p:nvSpPr>
          <p:cNvPr id="157" name="Google Shape;157;p4"/>
          <p:cNvSpPr txBox="1"/>
          <p:nvPr/>
        </p:nvSpPr>
        <p:spPr>
          <a:xfrm>
            <a:off x="7720838" y="3131865"/>
            <a:ext cx="3703537" cy="441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iw" sz="1800" b="1" i="0" u="none" strike="noStrike" cap="none" dirty="0">
                <a:solidFill>
                  <a:srgbClr val="434343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יתנסו</a:t>
            </a:r>
            <a:r>
              <a:rPr lang="iw" sz="1800" b="0" i="0" u="none" strike="noStrike" cap="none" dirty="0">
                <a:solidFill>
                  <a:srgbClr val="434343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 בזיהוי תוצרי הבינה המלאכותית. </a:t>
            </a:r>
            <a:endParaRPr sz="1800" b="0" i="0" u="none" strike="noStrike" cap="none" dirty="0">
              <a:solidFill>
                <a:srgbClr val="434343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sp>
        <p:nvSpPr>
          <p:cNvPr id="158" name="Google Shape;158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13583" y="1893275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sistant" pitchFamily="2" charset="-79"/>
              <a:ea typeface="Calibri"/>
              <a:cs typeface="Assistant" pitchFamily="2" charset="-79"/>
              <a:sym typeface="Calibri"/>
            </a:endParaRPr>
          </a:p>
        </p:txBody>
      </p:sp>
      <p:sp>
        <p:nvSpPr>
          <p:cNvPr id="159" name="Google Shape;159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13583" y="2528283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sistant" pitchFamily="2" charset="-79"/>
              <a:ea typeface="Calibri"/>
              <a:cs typeface="Assistant" pitchFamily="2" charset="-79"/>
              <a:sym typeface="Calibri"/>
            </a:endParaRPr>
          </a:p>
        </p:txBody>
      </p:sp>
      <p:sp>
        <p:nvSpPr>
          <p:cNvPr id="160" name="Google Shape;160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13583" y="3193771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sistant" pitchFamily="2" charset="-79"/>
              <a:ea typeface="Calibri"/>
              <a:cs typeface="Assistant" pitchFamily="2" charset="-79"/>
              <a:sym typeface="Calibri"/>
            </a:endParaRPr>
          </a:p>
        </p:txBody>
      </p:sp>
      <p:pic>
        <p:nvPicPr>
          <p:cNvPr id="162" name="Google Shape;162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8" b="58"/>
          <a:stretch/>
        </p:blipFill>
        <p:spPr>
          <a:xfrm>
            <a:off x="6045200" y="871724"/>
            <a:ext cx="5948425" cy="3182300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168" name="Google Shape;168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600" y="2518475"/>
            <a:ext cx="5749100" cy="35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32433FB-4347-E8FD-50D8-C9AF85B1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he-IL" dirty="0"/>
              <a:t>מה אתם יודעים על בינה מלאכותית?</a:t>
            </a:r>
          </a:p>
        </p:txBody>
      </p:sp>
      <p:sp>
        <p:nvSpPr>
          <p:cNvPr id="169" name="Google Shape;169;p5"/>
          <p:cNvSpPr txBox="1"/>
          <p:nvPr/>
        </p:nvSpPr>
        <p:spPr>
          <a:xfrm>
            <a:off x="6455229" y="1020425"/>
            <a:ext cx="5131897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103"/>
              <a:buFont typeface="Rubik"/>
              <a:buNone/>
            </a:pPr>
            <a:r>
              <a:rPr lang="iw" sz="4800" b="1" dirty="0">
                <a:solidFill>
                  <a:schemeClr val="lt1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מה אתם יודעים על</a:t>
            </a:r>
            <a:endParaRPr sz="4800" b="1" i="0" u="none" strike="noStrike" cap="none" dirty="0">
              <a:solidFill>
                <a:schemeClr val="lt1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pic>
        <p:nvPicPr>
          <p:cNvPr id="170" name="Google Shape;17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3022630" y="1913375"/>
            <a:ext cx="8691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iw" sz="6000" b="1" dirty="0">
                <a:solidFill>
                  <a:schemeClr val="lt1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בינה</a:t>
            </a:r>
            <a:r>
              <a:rPr lang="iw" sz="6000" b="1" i="0" u="none" strike="noStrike" cap="none" dirty="0">
                <a:solidFill>
                  <a:schemeClr val="lt1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 מלאכותית?</a:t>
            </a:r>
            <a:endParaRPr sz="6000" b="0" i="0" u="none" strike="noStrike" cap="none" dirty="0">
              <a:solidFill>
                <a:srgbClr val="000000"/>
              </a:solidFill>
              <a:latin typeface="Assistant" pitchFamily="2" charset="-79"/>
              <a:cs typeface="Assistant" pitchFamily="2" charset="-79"/>
              <a:sym typeface="Arial"/>
            </a:endParaRPr>
          </a:p>
        </p:txBody>
      </p:sp>
      <p:pic>
        <p:nvPicPr>
          <p:cNvPr id="172" name="Google Shape;17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45820" y="-1918250"/>
            <a:ext cx="9658737" cy="10694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5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0587" y="929027"/>
            <a:ext cx="703005" cy="698661"/>
          </a:xfrm>
          <a:prstGeom prst="ellipse">
            <a:avLst/>
          </a:prstGeom>
          <a:solidFill>
            <a:srgbClr val="B1E0E8"/>
          </a:solidFill>
          <a:ln w="9525" cap="flat" cmpd="sng">
            <a:solidFill>
              <a:srgbClr val="B1E0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" name="Google Shape;179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84508" y="3097239"/>
            <a:ext cx="4241795" cy="2176738"/>
            <a:chOff x="1860719" y="2790159"/>
            <a:chExt cx="4241795" cy="2176738"/>
          </a:xfrm>
        </p:grpSpPr>
        <p:sp>
          <p:nvSpPr>
            <p:cNvPr id="180" name="Google Shape;180;p6"/>
            <p:cNvSpPr/>
            <p:nvPr/>
          </p:nvSpPr>
          <p:spPr>
            <a:xfrm flipH="1">
              <a:off x="1860719" y="3434884"/>
              <a:ext cx="4241795" cy="1532013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libri"/>
                <a:buNone/>
              </a:pPr>
              <a:endParaRPr sz="4800" b="1" i="0" u="none" strike="noStrike" cap="none">
                <a:solidFill>
                  <a:srgbClr val="5F259E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 flipH="1">
              <a:off x="2577560" y="2790159"/>
              <a:ext cx="1044982" cy="685805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2" name="Google Shape;182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B5CAA0D9-7C72-AFC9-EBEF-7E8F7A34E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he-IL" dirty="0"/>
              <a:t>מהי בינה מלאכותית?</a:t>
            </a:r>
          </a:p>
        </p:txBody>
      </p:sp>
      <p:sp>
        <p:nvSpPr>
          <p:cNvPr id="188" name="Google Shape;188;p6"/>
          <p:cNvSpPr txBox="1"/>
          <p:nvPr/>
        </p:nvSpPr>
        <p:spPr>
          <a:xfrm>
            <a:off x="7456714" y="214690"/>
            <a:ext cx="182397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iw" sz="6000" b="1" dirty="0">
                <a:solidFill>
                  <a:schemeClr val="lt1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בינה</a:t>
            </a:r>
            <a:endParaRPr sz="6000" b="1" i="0" u="none" strike="noStrike" cap="none" dirty="0">
              <a:solidFill>
                <a:schemeClr val="lt1"/>
              </a:solidFill>
              <a:latin typeface="Assistant" pitchFamily="2" charset="-79"/>
              <a:ea typeface="Rubik"/>
              <a:cs typeface="Assistant" pitchFamily="2" charset="-79"/>
              <a:sym typeface="Rubik"/>
            </a:endParaRPr>
          </a:p>
        </p:txBody>
      </p:sp>
      <p:grpSp>
        <p:nvGrpSpPr>
          <p:cNvPr id="184" name="Google Shape;184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22129" y="1213723"/>
            <a:ext cx="3939426" cy="2157974"/>
            <a:chOff x="6001797" y="1258055"/>
            <a:chExt cx="3939426" cy="2157974"/>
          </a:xfrm>
        </p:grpSpPr>
        <p:sp>
          <p:nvSpPr>
            <p:cNvPr id="185" name="Google Shape;185;p6"/>
            <p:cNvSpPr/>
            <p:nvPr/>
          </p:nvSpPr>
          <p:spPr>
            <a:xfrm rot="10800000" flipH="1">
              <a:off x="6001797" y="1258055"/>
              <a:ext cx="3939426" cy="15187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libri"/>
                <a:buNone/>
              </a:pPr>
              <a:endParaRPr sz="4800" b="1" i="0" u="none" strike="noStrike" cap="none">
                <a:solidFill>
                  <a:srgbClr val="5F259E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 rot="10800000" flipH="1">
              <a:off x="8304989" y="2736180"/>
              <a:ext cx="970492" cy="679849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endParaRPr>
            </a:p>
          </p:txBody>
        </p:sp>
      </p:grpSp>
      <p:sp>
        <p:nvSpPr>
          <p:cNvPr id="187" name="Google Shape;187;p6"/>
          <p:cNvSpPr txBox="1">
            <a:spLocks noGrp="1"/>
          </p:cNvSpPr>
          <p:nvPr>
            <p:ph type="body" idx="1"/>
          </p:nvPr>
        </p:nvSpPr>
        <p:spPr>
          <a:xfrm>
            <a:off x="6134302" y="1401264"/>
            <a:ext cx="3387300" cy="17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iw" dirty="0">
                <a:solidFill>
                  <a:srgbClr val="434343"/>
                </a:solidFill>
              </a:rPr>
              <a:t>היכולת לחשוב, להבין וללמוד דברים חדשים.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183" name="Google Shape;183;p6"/>
          <p:cNvSpPr txBox="1"/>
          <p:nvPr/>
        </p:nvSpPr>
        <p:spPr>
          <a:xfrm>
            <a:off x="2916519" y="2674323"/>
            <a:ext cx="5255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iw" sz="6000" b="1" dirty="0">
                <a:solidFill>
                  <a:schemeClr val="lt1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מלאכותית</a:t>
            </a:r>
            <a:endParaRPr sz="6000" b="0" i="0" u="none" strike="noStrike" cap="none" dirty="0">
              <a:solidFill>
                <a:schemeClr val="lt1"/>
              </a:solidFill>
              <a:latin typeface="Assistant" pitchFamily="2" charset="-79"/>
              <a:ea typeface="Calibri"/>
              <a:cs typeface="Assistant" pitchFamily="2" charset="-79"/>
              <a:sym typeface="Calibri"/>
            </a:endParaRPr>
          </a:p>
        </p:txBody>
      </p:sp>
      <p:sp>
        <p:nvSpPr>
          <p:cNvPr id="189" name="Google Shape;189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5300" y="4692905"/>
            <a:ext cx="2407410" cy="1854131"/>
          </a:xfrm>
          <a:prstGeom prst="ellipse">
            <a:avLst/>
          </a:prstGeom>
          <a:solidFill>
            <a:srgbClr val="B1E0E8"/>
          </a:solidFill>
          <a:ln w="9525" cap="flat" cmpd="sng">
            <a:solidFill>
              <a:srgbClr val="B1E0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 txBox="1"/>
          <p:nvPr/>
        </p:nvSpPr>
        <p:spPr>
          <a:xfrm>
            <a:off x="2519680" y="3730196"/>
            <a:ext cx="3143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ubik"/>
              <a:buNone/>
            </a:pPr>
            <a:r>
              <a:rPr lang="iw" sz="2800" dirty="0">
                <a:solidFill>
                  <a:srgbClr val="434343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משהו שבני האדם יצרו או בנו - לא נוצר לבד בטבע.</a:t>
            </a:r>
            <a:endParaRPr sz="1800" b="0" i="0" u="none" strike="noStrike" cap="none" dirty="0">
              <a:solidFill>
                <a:srgbClr val="434343"/>
              </a:solidFill>
              <a:latin typeface="Assistant" pitchFamily="2" charset="-79"/>
              <a:ea typeface="Calibri"/>
              <a:cs typeface="Assistant" pitchFamily="2" charset="-79"/>
              <a:sym typeface="Calibri"/>
            </a:endParaRPr>
          </a:p>
        </p:txBody>
      </p:sp>
      <p:pic>
        <p:nvPicPr>
          <p:cNvPr id="191" name="Google Shape;191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3401"/>
          <a:stretch/>
        </p:blipFill>
        <p:spPr>
          <a:xfrm>
            <a:off x="421852" y="1997955"/>
            <a:ext cx="2554306" cy="467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80700" y="1802849"/>
            <a:ext cx="2282400" cy="504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0650" y="2481874"/>
            <a:ext cx="1616765" cy="1608852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5263" y="1642458"/>
            <a:ext cx="1134768" cy="1134768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619577">
            <a:off x="1952509" y="2338858"/>
            <a:ext cx="4818701" cy="3931173"/>
          </a:xfrm>
          <a:prstGeom prst="rect">
            <a:avLst/>
          </a:prstGeom>
          <a:noFill/>
          <a:ln>
            <a:noFill/>
          </a:ln>
          <a:effectLst>
            <a:outerShdw blurRad="528638" algn="bl" rotWithShape="0">
              <a:srgbClr val="000000">
                <a:alpha val="14509"/>
              </a:srgbClr>
            </a:outerShdw>
          </a:effectLst>
        </p:spPr>
      </p:pic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3624943" y="487875"/>
            <a:ext cx="8148058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iw" sz="7400" b="0" dirty="0">
                <a:solidFill>
                  <a:srgbClr val="8A2B7E"/>
                </a:solidFill>
                <a:latin typeface="Assistant" pitchFamily="2" charset="-79"/>
                <a:cs typeface="Assistant" pitchFamily="2" charset="-79"/>
              </a:rPr>
              <a:t>מהי</a:t>
            </a:r>
            <a:r>
              <a:rPr lang="iw" sz="6700" b="0" dirty="0">
                <a:solidFill>
                  <a:srgbClr val="8A2B7E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iw" sz="7400" dirty="0">
                <a:solidFill>
                  <a:srgbClr val="8A2B7E"/>
                </a:solidFill>
                <a:latin typeface="Assistant" pitchFamily="2" charset="-79"/>
                <a:cs typeface="Assistant" pitchFamily="2" charset="-79"/>
              </a:rPr>
              <a:t>בינה מלאכותית?</a:t>
            </a:r>
            <a:endParaRPr sz="7400" dirty="0">
              <a:solidFill>
                <a:srgbClr val="8A2B7E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02" name="Google Shape;202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7" descr="תמונה שמכילה טלפון נייד, הפנייה לצפייה בסרטון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l="24636" r="24636"/>
          <a:stretch/>
        </p:blipFill>
        <p:spPr>
          <a:xfrm>
            <a:off x="369503" y="-195958"/>
            <a:ext cx="5860894" cy="7702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321286" y="1085685"/>
            <a:ext cx="5610999" cy="44322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1021E34-2B25-5FA0-08D2-F3A2CE6AF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he-IL" dirty="0"/>
              <a:t>איך הבינה המלאכותית לומדת?</a:t>
            </a:r>
          </a:p>
        </p:txBody>
      </p:sp>
      <p:sp>
        <p:nvSpPr>
          <p:cNvPr id="210" name="Google Shape;210;p9"/>
          <p:cNvSpPr/>
          <p:nvPr/>
        </p:nvSpPr>
        <p:spPr>
          <a:xfrm>
            <a:off x="6497896" y="993085"/>
            <a:ext cx="4133700" cy="28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w" sz="4900" dirty="0">
                <a:solidFill>
                  <a:srgbClr val="FFFFFF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איך הבינה המלאכותית</a:t>
            </a:r>
            <a:endParaRPr sz="4900" b="0" i="0" u="none" strike="noStrike" cap="none" dirty="0">
              <a:solidFill>
                <a:srgbClr val="000000"/>
              </a:solidFill>
              <a:latin typeface="Assistant" pitchFamily="2" charset="-79"/>
              <a:cs typeface="Assistant" pitchFamily="2" charset="-79"/>
              <a:sym typeface="Arial"/>
            </a:endParaRPr>
          </a:p>
        </p:txBody>
      </p:sp>
      <p:sp>
        <p:nvSpPr>
          <p:cNvPr id="211" name="Google Shape;211;p9"/>
          <p:cNvSpPr/>
          <p:nvPr/>
        </p:nvSpPr>
        <p:spPr>
          <a:xfrm>
            <a:off x="7032342" y="3091649"/>
            <a:ext cx="3599254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w" sz="6000" b="1" dirty="0">
                <a:solidFill>
                  <a:srgbClr val="FFFFFF"/>
                </a:solidFill>
                <a:latin typeface="Assistant" pitchFamily="2" charset="-79"/>
                <a:ea typeface="Rubik"/>
                <a:cs typeface="Assistant" pitchFamily="2" charset="-79"/>
                <a:sym typeface="Rubik"/>
              </a:rPr>
              <a:t>לומדת?</a:t>
            </a:r>
            <a:endParaRPr sz="6000" b="1" i="0" u="none" strike="noStrike" cap="none" dirty="0">
              <a:solidFill>
                <a:srgbClr val="000000"/>
              </a:solidFill>
              <a:latin typeface="Assistant" pitchFamily="2" charset="-79"/>
              <a:cs typeface="Assistant" pitchFamily="2" charset="-79"/>
              <a:sym typeface="Arial"/>
            </a:endParaRPr>
          </a:p>
        </p:txBody>
      </p:sp>
      <p:pic>
        <p:nvPicPr>
          <p:cNvPr id="212" name="Google Shape;212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3498" y="1340098"/>
            <a:ext cx="6090539" cy="5566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85974" y="-194112"/>
            <a:ext cx="7926279" cy="87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" b="58"/>
          <a:stretch/>
        </p:blipFill>
        <p:spPr>
          <a:xfrm flipH="1">
            <a:off x="580047" y="363083"/>
            <a:ext cx="3794236" cy="2473820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219" name="Google Shape;219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" b="58"/>
          <a:stretch/>
        </p:blipFill>
        <p:spPr>
          <a:xfrm>
            <a:off x="7817717" y="327238"/>
            <a:ext cx="3794236" cy="2473820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411"/>
              </a:srgbClr>
            </a:outerShdw>
          </a:effectLst>
        </p:spPr>
      </p:pic>
      <p:sp>
        <p:nvSpPr>
          <p:cNvPr id="220" name="Google Shape;220;p11"/>
          <p:cNvSpPr txBox="1">
            <a:spLocks noGrp="1"/>
          </p:cNvSpPr>
          <p:nvPr>
            <p:ph type="title"/>
          </p:nvPr>
        </p:nvSpPr>
        <p:spPr>
          <a:xfrm>
            <a:off x="8118280" y="661177"/>
            <a:ext cx="2727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2800" b="0" dirty="0">
                <a:solidFill>
                  <a:schemeClr val="lt1"/>
                </a:solidFill>
                <a:latin typeface="Assistant" pitchFamily="2" charset="-79"/>
                <a:cs typeface="Assistant" pitchFamily="2" charset="-79"/>
              </a:rPr>
              <a:t>איך אנחנו יודעים שזה חתול?</a:t>
            </a:r>
            <a:endParaRPr sz="2800" b="0" dirty="0">
              <a:solidFill>
                <a:schemeClr val="lt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23" name="Google Shape;223;p11" descr="תמונה של חתול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7869" y="3036936"/>
            <a:ext cx="1394061" cy="316999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 txBox="1">
            <a:spLocks noGrp="1"/>
          </p:cNvSpPr>
          <p:nvPr>
            <p:ph type="title"/>
          </p:nvPr>
        </p:nvSpPr>
        <p:spPr>
          <a:xfrm>
            <a:off x="880930" y="779164"/>
            <a:ext cx="298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iw" sz="2800" b="0">
                <a:solidFill>
                  <a:schemeClr val="lt1"/>
                </a:solidFill>
                <a:latin typeface="Assistant" pitchFamily="2" charset="-79"/>
                <a:cs typeface="Assistant" pitchFamily="2" charset="-79"/>
              </a:rPr>
              <a:t>בואו נלמד את הבינה המלאכותית מה זה חתול.</a:t>
            </a:r>
            <a:endParaRPr sz="2800" b="0">
              <a:solidFill>
                <a:schemeClr val="lt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22" name="Google Shape;222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48248"/>
          <a:stretch/>
        </p:blipFill>
        <p:spPr>
          <a:xfrm>
            <a:off x="4094849" y="1928200"/>
            <a:ext cx="2415900" cy="415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66074" y="1694764"/>
            <a:ext cx="2415900" cy="4512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D3630D225AC040BE55C55EC1F1C31E" ma:contentTypeVersion="16" ma:contentTypeDescription="Create a new document." ma:contentTypeScope="" ma:versionID="e9332e24bca3563f746b99a70a67203a">
  <xsd:schema xmlns:xsd="http://www.w3.org/2001/XMLSchema" xmlns:xs="http://www.w3.org/2001/XMLSchema" xmlns:p="http://schemas.microsoft.com/office/2006/metadata/properties" xmlns:ns2="45481ece-085c-4051-9e36-d405e2c6b9f1" xmlns:ns3="5986fafe-ce1e-4054-9e70-82256040b949" targetNamespace="http://schemas.microsoft.com/office/2006/metadata/properties" ma:root="true" ma:fieldsID="537dfc74e1ed89abd861e16ef7febfad" ns2:_="" ns3:_="">
    <xsd:import namespace="45481ece-085c-4051-9e36-d405e2c6b9f1"/>
    <xsd:import namespace="5986fafe-ce1e-4054-9e70-82256040b94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81ece-085c-4051-9e36-d405e2c6b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c8af511-bd15-49d5-8532-22276998a571}" ma:internalName="TaxCatchAll" ma:showField="CatchAllData" ma:web="45481ece-085c-4051-9e36-d405e2c6b9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6fafe-ce1e-4054-9e70-82256040b9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6a8c9c-758c-460d-bc6c-4b1809200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481ece-085c-4051-9e36-d405e2c6b9f1" xsi:nil="true"/>
    <lcf76f155ced4ddcb4097134ff3c332f xmlns="5986fafe-ce1e-4054-9e70-82256040b94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9A8F07-7D8F-495F-A7FD-67AFB35B4F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81ece-085c-4051-9e36-d405e2c6b9f1"/>
    <ds:schemaRef ds:uri="5986fafe-ce1e-4054-9e70-82256040b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441A14-47D1-44C5-AB0A-9475467F8963}">
  <ds:schemaRefs>
    <ds:schemaRef ds:uri="http://schemas.microsoft.com/office/2006/metadata/properties"/>
    <ds:schemaRef ds:uri="http://schemas.microsoft.com/office/infopath/2007/PartnerControls"/>
    <ds:schemaRef ds:uri="45481ece-085c-4051-9e36-d405e2c6b9f1"/>
    <ds:schemaRef ds:uri="5986fafe-ce1e-4054-9e70-82256040b949"/>
  </ds:schemaRefs>
</ds:datastoreItem>
</file>

<file path=customXml/itemProps3.xml><?xml version="1.0" encoding="utf-8"?>
<ds:datastoreItem xmlns:ds="http://schemas.openxmlformats.org/officeDocument/2006/customXml" ds:itemID="{395166FB-A912-4F1F-B966-1FE25BF586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2222</Words>
  <Application>Microsoft Office PowerPoint</Application>
  <PresentationFormat>מסך רחב</PresentationFormat>
  <Paragraphs>260</Paragraphs>
  <Slides>24</Slides>
  <Notes>24</Notes>
  <HiddenSlides>5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31" baseType="lpstr">
      <vt:lpstr>Rubik ExtraBold</vt:lpstr>
      <vt:lpstr>Arial</vt:lpstr>
      <vt:lpstr>Play</vt:lpstr>
      <vt:lpstr>Assistant</vt:lpstr>
      <vt:lpstr>Calibri</vt:lpstr>
      <vt:lpstr>Rubik</vt:lpstr>
      <vt:lpstr>Office Theme</vt:lpstr>
      <vt:lpstr>מהי בינה מלאכותית?</vt:lpstr>
      <vt:lpstr>הקדמה למורה</vt:lpstr>
      <vt:lpstr>הקדמה למורה</vt:lpstr>
      <vt:lpstr>מטרות השיעור</vt:lpstr>
      <vt:lpstr>מה אתם יודעים על בינה מלאכותית?</vt:lpstr>
      <vt:lpstr>מהי בינה מלאכותית?</vt:lpstr>
      <vt:lpstr>מהי בינה מלאכותית?</vt:lpstr>
      <vt:lpstr>איך הבינה המלאכותית לומדת?</vt:lpstr>
      <vt:lpstr>איך אנחנו יודעים שזה חתול?</vt:lpstr>
      <vt:lpstr>נציג למחשב הרבה הרבה חתולים</vt:lpstr>
      <vt:lpstr>גם בזוויות ובצבעים שונים…</vt:lpstr>
      <vt:lpstr>גם בתאורה שונה…</vt:lpstr>
      <vt:lpstr>אבל רגע, מה זה?</vt:lpstr>
      <vt:lpstr>הבינה המלאכותית לומדת להבחין  בין המאפיינים</vt:lpstr>
      <vt:lpstr>צריך לאמן את הבינה כדי ללמוד</vt:lpstr>
      <vt:lpstr>עכשיו הבינה המלאכותית יודעת לזהות מהו חתול</vt:lpstr>
      <vt:lpstr>בואו ננסה להבין בעוד דרך</vt:lpstr>
      <vt:lpstr>גילינו משהו חדש?</vt:lpstr>
      <vt:lpstr>בינה מלאכותית יוצרת?</vt:lpstr>
      <vt:lpstr>הבינה המלאכותית יכולה ליצור</vt:lpstr>
      <vt:lpstr>ליצור? מה למשל?</vt:lpstr>
      <vt:lpstr>סיפור קצר - התאומים החדשים</vt:lpstr>
      <vt:lpstr>אבל איך היא יוצרת?</vt:lpstr>
      <vt:lpstr>יצירתיות ובינה מלאכותית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מהי בינה מלאכותית?</dc:title>
  <dc:creator>נעמה ברדה</dc:creator>
  <cp:lastModifiedBy>אסף קפלן</cp:lastModifiedBy>
  <cp:revision>5</cp:revision>
  <dcterms:created xsi:type="dcterms:W3CDTF">2024-12-29T09:25:55Z</dcterms:created>
  <dcterms:modified xsi:type="dcterms:W3CDTF">2025-11-25T10:50:50Z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0x010100D2D3630D225AC040BE55C55EC1F1C31E</vt:lpwstr>
  </property>
  <property fmtid="{D5CDD505-2E9C-101B-9397-08002B2CF9AE}" pid="3" name="MediaServiceImageTags">
    <vt:lpwstr/>
  </property>
</Properties>
</file>