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6858000" cy="9144000"/>
  <p:embeddedFontLst>
    <p:embeddedFont>
      <p:font typeface="Rubik" pitchFamily="2" charset="-79"/>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guide id="3" pos="1417">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jenzcMK1s5YQYNkabrX1CR8Jr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80310" autoAdjust="0"/>
  </p:normalViewPr>
  <p:slideViewPr>
    <p:cSldViewPr snapToGrid="0">
      <p:cViewPr varScale="1">
        <p:scale>
          <a:sx n="127" d="100"/>
          <a:sy n="127" d="100"/>
        </p:scale>
        <p:origin x="1816" y="176"/>
      </p:cViewPr>
      <p:guideLst>
        <p:guide orient="horz" pos="2160"/>
        <p:guide pos="3840"/>
        <p:guide pos="14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a4d8743a7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a4d8743a7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نسأل: من يريد أن يقول لنا باختصار، بحسب ما فهمتم من الفيديو - ما هو مبنى التوجيه لإنشاء صورة؟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نتيح المجال </a:t>
            </a:r>
            <a:r>
              <a:rPr lang="iw-IL" sz="1800" b="0" i="0" u="none" dirty="0">
                <a:solidFill>
                  <a:srgbClr val="000000"/>
                </a:solidFill>
                <a:latin typeface="Times New Roman"/>
                <a:ea typeface="Times New Roman"/>
                <a:cs typeface="Times New Roman"/>
                <a:sym typeface="Times New Roman"/>
              </a:rPr>
              <a:t>للطلاب للإجابة.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نحيّي ونشجّع</a:t>
            </a:r>
            <a:r>
              <a:rPr lang="iw-IL" sz="1800" b="0" i="0" u="none" dirty="0">
                <a:solidFill>
                  <a:srgbClr val="000000"/>
                </a:solidFill>
                <a:latin typeface="Times New Roman"/>
                <a:ea typeface="Times New Roman"/>
                <a:cs typeface="Times New Roman"/>
                <a:sym typeface="Times New Roman"/>
              </a:rPr>
              <a:t> كل من أجاب بشكل صحيح. </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34" name="Google Shape;334;g2a4d8743a73_0_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4d8743a7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a4d8743a73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نعرض بالتدريج ونراجع </a:t>
            </a:r>
            <a:r>
              <a:rPr lang="iw-IL" sz="1800" b="0" i="0" u="none" dirty="0">
                <a:solidFill>
                  <a:srgbClr val="000000"/>
                </a:solidFill>
                <a:latin typeface="Times New Roman"/>
                <a:ea typeface="Times New Roman"/>
                <a:cs typeface="Times New Roman"/>
                <a:sym typeface="Times New Roman"/>
              </a:rPr>
              <a:t>مركّبات التوجيه لإنشاء صورة، ونوضح كيفية كتابته.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كما شاهدنا في الفيديو، كل واحد من هذه المركّبات يمكن أن يساعدني في إنشاء الصورة التي أريدها بواسطة الذكاء الاصطناعي. </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45" name="Google Shape;345;g2a4d8743a73_0_2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a4d8743a7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a4d8743a7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نعرض </a:t>
            </a:r>
            <a:r>
              <a:rPr lang="iw-IL" sz="1800" b="0" i="0" u="none" dirty="0">
                <a:solidFill>
                  <a:srgbClr val="000000"/>
                </a:solidFill>
                <a:latin typeface="Times New Roman"/>
                <a:ea typeface="Times New Roman"/>
                <a:cs typeface="Times New Roman"/>
                <a:sym typeface="Times New Roman"/>
              </a:rPr>
              <a:t>نتيجة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إن تدقيق التوجيه يستغرق بعض الوقت، وأحيانًا علينا أن نحاول عدة محاولات إلى أن نصل إلى النتيجة المطلوبة. هذه مهارة نكتسبها مع التمرين والممارسة، لكنها تستحق هذا المجهود.</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67" name="Google Shape;367;g2a4d8743a7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4d8743a7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a4d8743a7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نقسّم الطلاب </a:t>
            </a:r>
            <a:r>
              <a:rPr lang="iw-IL" sz="1800" b="0" i="0" u="none" dirty="0">
                <a:solidFill>
                  <a:srgbClr val="000000"/>
                </a:solidFill>
                <a:latin typeface="Times New Roman"/>
                <a:ea typeface="Times New Roman"/>
                <a:cs typeface="Times New Roman"/>
                <a:sym typeface="Times New Roman"/>
              </a:rPr>
              <a:t>بشكل عشوائي إلى 5 مجموعات (يمكن لنفس المجموعات من الدرس السابق، ويمكن لمجموعات جديدة).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المرحلة أ:</a:t>
            </a:r>
            <a:r>
              <a:rPr lang="iw-IL" sz="1800" b="0" i="0" u="none" dirty="0">
                <a:solidFill>
                  <a:srgbClr val="000000"/>
                </a:solidFill>
                <a:latin typeface="Times New Roman"/>
                <a:ea typeface="Times New Roman"/>
                <a:cs typeface="Times New Roman"/>
                <a:sym typeface="Times New Roman"/>
              </a:rPr>
              <a:t> نطلب من كل مجموعة أن تكتب مركّبات على 5 بطاقات مختلفة، وعلى كل بطاقة مركّب من نوع آخر.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على إحدى البطاقات "ماذا يظهر في الصورة"، على الثانية "كيف يبدو شكله" وهكذا.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بعد ذلك، يجب طيّ البطاقات ووضع كل نوع من البطاقات في صندوق/وعاء مختلف (يجب تحضير 5 صناديق مختلفة مسبقًا، وعلى كلٍّ منها لافتة توضح نوع البطاقات التي ستوضع فيه).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المرحلة ب:</a:t>
            </a:r>
            <a:r>
              <a:rPr lang="iw-IL" sz="1800" b="0" i="0" u="none" dirty="0">
                <a:solidFill>
                  <a:srgbClr val="000000"/>
                </a:solidFill>
                <a:latin typeface="Times New Roman"/>
                <a:ea typeface="Times New Roman"/>
                <a:cs typeface="Times New Roman"/>
                <a:sym typeface="Times New Roman"/>
              </a:rPr>
              <a:t> يقوم مندوب من كل مجموعة بسحب بطاقة واحدة من كل صندوق.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بعد ذلك، كل مجموعة تكتب توجيهًا لإنشاء صورة، بواسطة البطاقات المختلفة التي سحبتها.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ننتقل </a:t>
            </a:r>
            <a:r>
              <a:rPr lang="iw-IL" sz="1800" b="0" i="0" u="none" dirty="0">
                <a:solidFill>
                  <a:srgbClr val="000000"/>
                </a:solidFill>
                <a:latin typeface="Times New Roman"/>
                <a:ea typeface="Times New Roman"/>
                <a:cs typeface="Times New Roman"/>
                <a:sym typeface="Times New Roman"/>
              </a:rPr>
              <a:t>بين المجموعات ونساعد الطلاب إذا لزم الأمر.</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في النهاية</a:t>
            </a:r>
            <a:r>
              <a:rPr lang="iw-IL" sz="1800" b="0" i="0" u="none" dirty="0">
                <a:solidFill>
                  <a:srgbClr val="000000"/>
                </a:solidFill>
                <a:latin typeface="Times New Roman"/>
                <a:ea typeface="Times New Roman"/>
                <a:cs typeface="Times New Roman"/>
                <a:sym typeface="Times New Roman"/>
              </a:rPr>
              <a:t>، يقوم مندوب من كل مجموعة بقراءة التوجيه الذي كتبته </a:t>
            </a:r>
            <a:r>
              <a:rPr lang="iw-IL" sz="1800" b="0" i="0" u="none" dirty="0" err="1">
                <a:solidFill>
                  <a:srgbClr val="000000"/>
                </a:solidFill>
                <a:latin typeface="Times New Roman"/>
                <a:ea typeface="Times New Roman"/>
                <a:cs typeface="Times New Roman"/>
                <a:sym typeface="Times New Roman"/>
              </a:rPr>
              <a:t>مجموعته</a:t>
            </a:r>
            <a:r>
              <a:rPr lang="iw-IL" sz="1800" b="0" i="0" u="none" dirty="0">
                <a:solidFill>
                  <a:srgbClr val="000000"/>
                </a:solidFill>
                <a:latin typeface="Times New Roman"/>
                <a:ea typeface="Times New Roman"/>
                <a:cs typeface="Times New Roman"/>
                <a:sym typeface="Times New Roman"/>
              </a:rPr>
              <a:t>.</a:t>
            </a:r>
            <a:endParaRPr lang="en-US" sz="1800" b="0" i="0" u="none" dirty="0">
              <a:solidFill>
                <a:srgbClr val="000000"/>
              </a:solidFill>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ar-AE" sz="1800" b="1" dirty="0"/>
              <a:t>نَشَاطٌ مَعَ الْبُوت </a:t>
            </a:r>
            <a:r>
              <a:rPr lang="ar-AE" sz="1800" dirty="0"/>
              <a:t>- يُمْكِنُ لِلتَّلَامِيذِ أَيْضًا اللَّعِبُ وَإِنْشَاءُ الصُّوَرِ بِاسْتِخْدَامِ الْبُوت. تَذَكَّرُوا - سَيُنْشِئُ الْبُوت 3 صُوَرَ فَقَطْ لِكُلِّ تِلْمِيذٍ.</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4d8743a7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a4d8743a73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سنحاول الآن أن نفحص كيف يعمل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نختار</a:t>
            </a:r>
            <a:r>
              <a:rPr lang="iw-IL" sz="1800" b="0" i="0" u="none" dirty="0">
                <a:solidFill>
                  <a:srgbClr val="000000"/>
                </a:solidFill>
                <a:latin typeface="Times New Roman"/>
                <a:ea typeface="Times New Roman"/>
                <a:cs typeface="Times New Roman"/>
                <a:sym typeface="Times New Roman"/>
              </a:rPr>
              <a:t> مع الطلاب/بشكل عشوائي أحد التوجيهات.</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نفتح </a:t>
            </a:r>
            <a:r>
              <a:rPr lang="iw-IL" sz="1800" b="0" i="0" u="none" dirty="0">
                <a:solidFill>
                  <a:srgbClr val="000000"/>
                </a:solidFill>
                <a:latin typeface="Times New Roman"/>
                <a:ea typeface="Times New Roman"/>
                <a:cs typeface="Times New Roman"/>
                <a:sym typeface="Times New Roman"/>
              </a:rPr>
              <a:t>بيئة البوت الخاصة بالمعلمين، أو موقع </a:t>
            </a:r>
            <a:r>
              <a:rPr lang="iw-IL" sz="1800" b="0" i="0" u="none" dirty="0">
                <a:solidFill>
                  <a:srgbClr val="000000"/>
                </a:solidFill>
                <a:latin typeface="Calibri"/>
                <a:ea typeface="Calibri"/>
                <a:cs typeface="Calibri"/>
                <a:sym typeface="Calibri"/>
              </a:rPr>
              <a:t>magic school</a:t>
            </a:r>
            <a:r>
              <a:rPr lang="iw-IL" sz="1800" b="0" i="0" u="none" dirty="0">
                <a:solidFill>
                  <a:srgbClr val="000000"/>
                </a:solidFill>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نكتب </a:t>
            </a:r>
            <a:r>
              <a:rPr lang="iw-IL" sz="1800" b="0" i="0" u="none" dirty="0">
                <a:solidFill>
                  <a:srgbClr val="000000"/>
                </a:solidFill>
                <a:latin typeface="Times New Roman"/>
                <a:ea typeface="Times New Roman"/>
                <a:cs typeface="Times New Roman"/>
                <a:sym typeface="Times New Roman"/>
              </a:rPr>
              <a:t>التوجيه، </a:t>
            </a:r>
            <a:r>
              <a:rPr lang="iw-IL" sz="1800" b="1" i="0" u="none" dirty="0">
                <a:solidFill>
                  <a:srgbClr val="000000"/>
                </a:solidFill>
                <a:latin typeface="Times New Roman"/>
                <a:ea typeface="Times New Roman"/>
                <a:cs typeface="Times New Roman"/>
                <a:sym typeface="Times New Roman"/>
              </a:rPr>
              <a:t>نعرض </a:t>
            </a:r>
            <a:r>
              <a:rPr lang="iw-IL" sz="1800" b="0" i="0" u="none" dirty="0">
                <a:solidFill>
                  <a:srgbClr val="000000"/>
                </a:solidFill>
                <a:latin typeface="Times New Roman"/>
                <a:ea typeface="Times New Roman"/>
                <a:cs typeface="Times New Roman"/>
                <a:sym typeface="Times New Roman"/>
              </a:rPr>
              <a:t>الإجابة </a:t>
            </a:r>
            <a:r>
              <a:rPr lang="iw-IL" sz="1800" b="1" i="0" u="none" dirty="0">
                <a:solidFill>
                  <a:srgbClr val="000000"/>
                </a:solidFill>
                <a:latin typeface="Times New Roman"/>
                <a:ea typeface="Times New Roman"/>
                <a:cs typeface="Times New Roman"/>
                <a:sym typeface="Times New Roman"/>
              </a:rPr>
              <a:t>ونقرأها</a:t>
            </a:r>
            <a:r>
              <a:rPr lang="iw-IL" sz="1800" b="0" i="0" u="none" dirty="0">
                <a:solidFill>
                  <a:srgbClr val="000000"/>
                </a:solidFill>
                <a:latin typeface="Times New Roman"/>
                <a:ea typeface="Times New Roman"/>
                <a:cs typeface="Times New Roman"/>
                <a:sym typeface="Times New Roman"/>
              </a:rPr>
              <a:t> بصوت عالٍ.</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المجموعة التي كتبت التوجيه ما إذا كانت راضية عن النتيجة.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كل الطلاب كيف يمكن تدقيق أو توسيع الطلب، </a:t>
            </a:r>
            <a:r>
              <a:rPr lang="iw-IL" sz="1800" b="1" i="0" u="none" dirty="0">
                <a:solidFill>
                  <a:srgbClr val="000000"/>
                </a:solidFill>
                <a:latin typeface="Times New Roman"/>
                <a:ea typeface="Times New Roman"/>
                <a:cs typeface="Times New Roman"/>
                <a:sym typeface="Times New Roman"/>
              </a:rPr>
              <a:t>نتابع</a:t>
            </a:r>
            <a:r>
              <a:rPr lang="iw-IL" sz="1800" b="0" i="0" u="none" dirty="0">
                <a:solidFill>
                  <a:srgbClr val="000000"/>
                </a:solidFill>
                <a:latin typeface="Times New Roman"/>
                <a:ea typeface="Times New Roman"/>
                <a:cs typeface="Times New Roman"/>
                <a:sym typeface="Times New Roman"/>
              </a:rPr>
              <a:t> المحادثة مع البوت </a:t>
            </a:r>
            <a:r>
              <a:rPr lang="iw-IL" sz="1800" b="1" i="0" u="none" dirty="0">
                <a:solidFill>
                  <a:srgbClr val="000000"/>
                </a:solidFill>
                <a:latin typeface="Times New Roman"/>
                <a:ea typeface="Times New Roman"/>
                <a:cs typeface="Times New Roman"/>
                <a:sym typeface="Times New Roman"/>
              </a:rPr>
              <a:t>ونوضح </a:t>
            </a:r>
            <a:r>
              <a:rPr lang="iw-IL" sz="1800" b="0" i="0" u="none" dirty="0">
                <a:solidFill>
                  <a:srgbClr val="000000"/>
                </a:solidFill>
                <a:latin typeface="Times New Roman"/>
                <a:ea typeface="Times New Roman"/>
                <a:cs typeface="Times New Roman"/>
                <a:sym typeface="Times New Roman"/>
              </a:rPr>
              <a:t>تدقيق التوجيه.</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إذا تبقّى أمامنا وقت، يمكن متابعة التوضيح على توجيهات أخرى.</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1" i="0" u="none"/>
              <a:t>ندعو </a:t>
            </a:r>
            <a:r>
              <a:rPr lang="iw-IL" b="0" i="0" u="none"/>
              <a:t>الطلاب للعب.</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نقول </a:t>
            </a:r>
            <a:r>
              <a:rPr lang="iw-IL" sz="1800" b="0" i="0" u="none" dirty="0">
                <a:solidFill>
                  <a:srgbClr val="000000"/>
                </a:solidFill>
                <a:latin typeface="Times New Roman"/>
                <a:ea typeface="Times New Roman"/>
                <a:cs typeface="Times New Roman"/>
                <a:sym typeface="Times New Roman"/>
              </a:rPr>
              <a:t>للطلاب إننا سنلعب لعبة "كذب أم حقيقي"، وسنفحص إلى أي درجة يمكننا معرفة ما إذا كانت الصور قد تم إنشاؤها بواسطة الذكاء الاصطناعي، أم أنها حقيقية.</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نضغط على الصورة لفتح رابط اللعبة الرقمية ونعرضها في الصف.</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إمكانية للفعالية: يمكن تقسيم الصف إلى مجموعتين، وإجراء مسابقة بين المجموعات. كل مجموعة تجيب عن السؤال</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اعرض السؤال الأول على المجموعة التي ستبدأ، واضبط ساعة المؤقّت لدقيقة واحدة. يجب على الطلاب أن يتشاروا فيما بينهم قبل إعطاء الإجابة النهائية. إن لم يعرفوا الإجابة، ينتقل السؤال إلى المجموعة التالية. كل إجابة صحيحة،</a:t>
            </a:r>
            <a:endParaRPr sz="1800" dirty="0">
              <a:latin typeface="Times New Roman"/>
              <a:ea typeface="Times New Roman"/>
              <a:cs typeface="Times New Roman"/>
              <a:sym typeface="Times New Roman"/>
            </a:endParaRPr>
          </a:p>
          <a:p>
            <a:pPr marL="457200" lvl="0" indent="-228600" algn="r" rtl="1">
              <a:lnSpc>
                <a:spcPct val="15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تمنح المجموعة نقطة واحدة. المجموعة التي تحصل على أكبر عدد من النقاط، هي المجموعة الفائزة.</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 </a:t>
            </a:r>
            <a:r>
              <a:rPr lang="iw-IL" sz="1800" b="0" i="0" u="none" dirty="0">
                <a:solidFill>
                  <a:srgbClr val="000000"/>
                </a:solidFill>
                <a:latin typeface="Times New Roman"/>
                <a:ea typeface="Times New Roman"/>
                <a:cs typeface="Times New Roman"/>
                <a:sym typeface="Times New Roman"/>
              </a:rPr>
              <a:t>ماذا تعلّمتم اليوم؟ ما هو أكثر شيء فاجأكم؟ في أي حالات ترغبون باستشارة الذكاء الاصطناعي؟ مِمَّ يجب علينا أن نحذر برأيكم؟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نوضح: </a:t>
            </a:r>
            <a:r>
              <a:rPr lang="iw-IL" sz="1800" b="0" i="0" u="none" dirty="0">
                <a:solidFill>
                  <a:srgbClr val="000000"/>
                </a:solidFill>
                <a:latin typeface="Times New Roman"/>
                <a:ea typeface="Times New Roman"/>
                <a:cs typeface="Times New Roman"/>
                <a:sym typeface="Times New Roman"/>
              </a:rPr>
              <a:t>كما تعلمنا سابقًا، الذكاء الاصطناعي ليس صديقًا، وقد يقدم أحيانًا توصيات مضللة أو غير صحيحة، لذلك من المهم أن نكون حذرين وأن نستشيره بمساعدة شخص بالغ ومسؤول.</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414" name="Google Shape;414;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17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198" name="Google Shape;198;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lvl="0" indent="0" algn="r" rtl="1">
              <a:lnSpc>
                <a:spcPct val="100000"/>
              </a:lnSpc>
              <a:spcBef>
                <a:spcPts val="0"/>
              </a:spcBef>
              <a:spcAft>
                <a:spcPts val="0"/>
              </a:spcAft>
              <a:buClr>
                <a:schemeClr val="dk1"/>
              </a:buClr>
              <a:buSzPts val="1200"/>
              <a:buFont typeface="Calibri"/>
              <a:buNone/>
            </a:pPr>
            <a:r>
              <a:rPr lang="iw-IL" b="0" i="0" u="none"/>
              <a:t>هذه الشريحة مخصصة للمعلم وهي ليست للعرض. يجب إبقاؤها "مخفية".</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210" name="Google Shape;210;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هذه الشريحة مخصصة للمعلم وهي ليست للعرض. يجب إبقاؤها "مخفية".</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223" name="Google Shape;223;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Clr>
                <a:schemeClr val="dk1"/>
              </a:buClr>
              <a:buSzPts val="1200"/>
              <a:buFont typeface="Calibri"/>
              <a:buNone/>
            </a:pPr>
            <a:endParaRPr/>
          </a:p>
        </p:txBody>
      </p:sp>
      <p:sp>
        <p:nvSpPr>
          <p:cNvPr id="257" name="Google Shape;2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lnSpc>
                <a:spcPct val="100000"/>
              </a:lnSpc>
              <a:spcBef>
                <a:spcPts val="0"/>
              </a:spcBef>
              <a:spcAft>
                <a:spcPts val="0"/>
              </a:spcAft>
              <a:buClr>
                <a:schemeClr val="dk1"/>
              </a:buClr>
              <a:buSzPts val="1200"/>
              <a:buFont typeface="Calibri"/>
              <a:buNone/>
            </a:pPr>
            <a:r>
              <a:rPr lang="iw-IL" b="0" i="0" u="none"/>
              <a:t>تعليمات للمعلم:</a:t>
            </a:r>
            <a:endParaRPr/>
          </a:p>
          <a:p>
            <a:pPr marL="0" lvl="0" indent="0" algn="r" rtl="1">
              <a:lnSpc>
                <a:spcPct val="100000"/>
              </a:lnSpc>
              <a:spcBef>
                <a:spcPts val="0"/>
              </a:spcBef>
              <a:spcAft>
                <a:spcPts val="0"/>
              </a:spcAft>
              <a:buSzPts val="1400"/>
              <a:buNone/>
            </a:pPr>
            <a:r>
              <a:rPr lang="iw-IL" b="0" i="0" u="none"/>
              <a:t>هذه الشريحة مخصصة للمعلم وهي ليست للعرض. يجب إبقاؤها "مخفية".</a:t>
            </a:r>
            <a:endParaRPr/>
          </a:p>
          <a:p>
            <a:pPr marL="0" lvl="0" indent="0" algn="l" rtl="1">
              <a:lnSpc>
                <a:spcPct val="100000"/>
              </a:lnSpc>
              <a:spcBef>
                <a:spcPts val="0"/>
              </a:spcBef>
              <a:spcAft>
                <a:spcPts val="0"/>
              </a:spcAft>
              <a:buSzPts val="1400"/>
              <a:buNone/>
            </a:pPr>
            <a:endParaRPr/>
          </a:p>
        </p:txBody>
      </p:sp>
      <p:sp>
        <p:nvSpPr>
          <p:cNvPr id="272" name="Google Shape;2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6</a:t>
            </a:fld>
            <a:endParaRPr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نسأل:</a:t>
            </a:r>
            <a:r>
              <a:rPr lang="iw-IL" sz="1800" b="0" i="0" u="none" dirty="0">
                <a:solidFill>
                  <a:srgbClr val="000000"/>
                </a:solidFill>
                <a:latin typeface="Times New Roman"/>
                <a:ea typeface="Times New Roman"/>
                <a:cs typeface="Times New Roman"/>
                <a:sym typeface="Times New Roman"/>
              </a:rPr>
              <a:t> هل تذكرون أننا تعلّمنا في الدرس السابق عن كتابة التوجيه؟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نطلب أن يتذكروا في الصف:</a:t>
            </a:r>
            <a:r>
              <a:rPr lang="iw-IL" sz="1800" b="0" i="0" u="none" dirty="0">
                <a:solidFill>
                  <a:srgbClr val="000000"/>
                </a:solidFill>
                <a:latin typeface="Times New Roman"/>
                <a:ea typeface="Times New Roman"/>
                <a:cs typeface="Times New Roman"/>
                <a:sym typeface="Times New Roman"/>
              </a:rPr>
              <a:t> من يتذكّر مِمّا يتكوّن التوجيه؟</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i="0" u="none"/>
              <a:t>تعليمات للمعلم:</a:t>
            </a:r>
            <a:endParaRPr/>
          </a:p>
          <a:p>
            <a:pPr marL="0" marR="0" lvl="0" indent="0" algn="r" rtl="1">
              <a:lnSpc>
                <a:spcPct val="100000"/>
              </a:lnSpc>
              <a:spcBef>
                <a:spcPts val="0"/>
              </a:spcBef>
              <a:spcAft>
                <a:spcPts val="0"/>
              </a:spcAft>
              <a:buClr>
                <a:schemeClr val="dk1"/>
              </a:buClr>
              <a:buSzPts val="1200"/>
              <a:buFont typeface="Calibri"/>
              <a:buNone/>
            </a:pPr>
            <a:r>
              <a:rPr lang="iw-IL" b="1" i="0" u="none"/>
              <a:t>نعرض بالتدريج:</a:t>
            </a:r>
            <a:r>
              <a:rPr lang="iw-IL" b="0" i="0" u="none"/>
              <a:t> أقسام لكتابة التوجيه الـ 4 التي تعلمناها في الدرس السابق. </a:t>
            </a:r>
            <a:endParaRPr/>
          </a:p>
          <a:p>
            <a:pPr marL="0" marR="0" lvl="0" indent="0" algn="r" rtl="1">
              <a:lnSpc>
                <a:spcPct val="100000"/>
              </a:lnSpc>
              <a:spcBef>
                <a:spcPts val="0"/>
              </a:spcBef>
              <a:spcAft>
                <a:spcPts val="0"/>
              </a:spcAft>
              <a:buClr>
                <a:schemeClr val="dk1"/>
              </a:buClr>
              <a:buSzPts val="1200"/>
              <a:buFont typeface="Calibri"/>
              <a:buNone/>
            </a:pPr>
            <a:endParaRPr/>
          </a:p>
          <a:p>
            <a:pPr marL="0" lvl="0" indent="0" algn="r" rtl="1">
              <a:lnSpc>
                <a:spcPct val="100000"/>
              </a:lnSpc>
              <a:spcBef>
                <a:spcPts val="0"/>
              </a:spcBef>
              <a:spcAft>
                <a:spcPts val="0"/>
              </a:spcAft>
              <a:buClr>
                <a:schemeClr val="dk1"/>
              </a:buClr>
              <a:buSzPts val="1200"/>
              <a:buFont typeface="Calibri"/>
              <a:buNone/>
            </a:pPr>
            <a:endParaRPr b="0"/>
          </a:p>
        </p:txBody>
      </p:sp>
      <p:sp>
        <p:nvSpPr>
          <p:cNvPr id="304" name="Google Shape;304;p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تعليمات للمعلم:</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اليوم سندقق ما تعلمناه في الدرس السابق، وسنتعلم ألّا نكتب مجرد توجيه، بل توجيه مخصص لإنشاء صورة.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نشرح:</a:t>
            </a:r>
            <a:r>
              <a:rPr lang="iw-IL" sz="1800" b="0" i="0" u="none" dirty="0">
                <a:solidFill>
                  <a:srgbClr val="000000"/>
                </a:solidFill>
                <a:latin typeface="Times New Roman"/>
                <a:ea typeface="Times New Roman"/>
                <a:cs typeface="Times New Roman"/>
                <a:sym typeface="Times New Roman"/>
              </a:rPr>
              <a:t> سنشاهد فيديو قصيرًا لفهم ماذا يعني ذلك.</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1" i="0" u="none" dirty="0">
                <a:solidFill>
                  <a:srgbClr val="000000"/>
                </a:solidFill>
                <a:latin typeface="Times New Roman"/>
                <a:ea typeface="Times New Roman"/>
                <a:cs typeface="Times New Roman"/>
                <a:sym typeface="Times New Roman"/>
              </a:rPr>
              <a:t>نضغط </a:t>
            </a:r>
            <a:r>
              <a:rPr lang="iw-IL" sz="1800" b="0" i="0" u="none" dirty="0">
                <a:solidFill>
                  <a:srgbClr val="000000"/>
                </a:solidFill>
                <a:latin typeface="Times New Roman"/>
                <a:ea typeface="Times New Roman"/>
                <a:cs typeface="Times New Roman"/>
                <a:sym typeface="Times New Roman"/>
              </a:rPr>
              <a:t>على الرابط (في الصورة) ونعرض الفيديو القصير. </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(يجب التأكد من التوصيل لمكبر الصوت لكي نسمع الصوت).</a:t>
            </a:r>
            <a:endParaRPr sz="1800" dirty="0">
              <a:latin typeface="Times New Roman"/>
              <a:ea typeface="Times New Roman"/>
              <a:cs typeface="Times New Roman"/>
              <a:sym typeface="Times New Roman"/>
            </a:endParaRPr>
          </a:p>
          <a:p>
            <a:pPr marL="457200" lvl="0" indent="-228600" algn="r" rtl="1">
              <a:lnSpc>
                <a:spcPct val="100000"/>
              </a:lnSpc>
              <a:spcBef>
                <a:spcPts val="0"/>
              </a:spcBef>
              <a:spcAft>
                <a:spcPts val="0"/>
              </a:spcAft>
              <a:buSzPts val="1400"/>
              <a:buNone/>
            </a:pPr>
            <a:r>
              <a:rPr lang="iw-IL" sz="1800" b="0" i="0" u="none" dirty="0">
                <a:solidFill>
                  <a:srgbClr val="000000"/>
                </a:solidFill>
                <a:latin typeface="Times New Roman"/>
                <a:ea typeface="Times New Roman"/>
                <a:cs typeface="Times New Roman"/>
                <a:sym typeface="Times New Roman"/>
              </a:rPr>
              <a:t>*إذا كان الطلاب متصلين بالبوت وبسماعات شخصية، يمكنهم مشاهدة الفيديو بشكل شخصي.</a:t>
            </a:r>
            <a:endParaRPr sz="1800" dirty="0">
              <a:latin typeface="Times New Roman"/>
              <a:ea typeface="Times New Roman"/>
              <a:cs typeface="Times New Roman"/>
              <a:sym typeface="Times New Roman"/>
            </a:endParaRPr>
          </a:p>
          <a:p>
            <a:pPr marL="457200" lvl="0" indent="-228600" algn="l" rtl="1">
              <a:lnSpc>
                <a:spcPct val="107000"/>
              </a:lnSpc>
              <a:spcBef>
                <a:spcPts val="0"/>
              </a:spcBef>
              <a:spcAft>
                <a:spcPts val="800"/>
              </a:spcAft>
              <a:buSzPts val="1400"/>
              <a:buNone/>
            </a:pPr>
            <a:r>
              <a:rPr lang="iw-IL" sz="18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sp>
        <p:nvSpPr>
          <p:cNvPr id="323" name="Google Shape;323;p1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IL">
                <a:latin typeface="Calibri" panose="020F0502020204030204" pitchFamily="34" charset="0"/>
                <a:ea typeface="Calibri" panose="020F0502020204030204" pitchFamily="34" charset="0"/>
                <a:cs typeface="Calibri" panose="020F0502020204030204" pitchFamily="34" charset="0"/>
              </a:rPr>
              <a:t>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a:spLocks noGrp="1"/>
          </p:cNvSpPr>
          <p:nvPr>
            <p:ph type="pic" idx="2"/>
          </p:nvPr>
        </p:nvSpPr>
        <p:spPr>
          <a:xfrm>
            <a:off x="5183188" y="987425"/>
            <a:ext cx="6172200" cy="4873625"/>
          </a:xfrm>
          <a:prstGeom prst="rect">
            <a:avLst/>
          </a:prstGeom>
          <a:noFill/>
          <a:ln>
            <a:noFill/>
          </a:ln>
        </p:spPr>
      </p:sp>
      <p:sp>
        <p:nvSpPr>
          <p:cNvPr id="74" name="Google Shape;74;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כותרת ותוכן" type="obj">
  <p:cSld name="OBJECT">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9" name="Google Shape;99;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02"/>
        <p:cNvGrpSpPr/>
        <p:nvPr/>
      </p:nvGrpSpPr>
      <p:grpSpPr>
        <a:xfrm>
          <a:off x="0" y="0"/>
          <a:ext cx="0" cy="0"/>
          <a:chOff x="0" y="0"/>
          <a:chExt cx="0" cy="0"/>
        </a:xfrm>
      </p:grpSpPr>
      <p:sp>
        <p:nvSpPr>
          <p:cNvPr id="103" name="Google Shape;103;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rgbClr val="404040"/>
              </a:buClr>
              <a:buSzPts val="6000"/>
              <a:buFont typeface="Rubik"/>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rgbClr val="404040"/>
              </a:buClr>
              <a:buSzPts val="2400"/>
              <a:buNone/>
              <a:defRPr sz="2400">
                <a:latin typeface="Calibri"/>
                <a:ea typeface="Calibri"/>
                <a:cs typeface="Calibri"/>
                <a:sym typeface="Calibri"/>
              </a:defRPr>
            </a:lvl1pPr>
            <a:lvl2pPr lvl="1" algn="ctr" rtl="1">
              <a:lnSpc>
                <a:spcPct val="90000"/>
              </a:lnSpc>
              <a:spcBef>
                <a:spcPts val="500"/>
              </a:spcBef>
              <a:spcAft>
                <a:spcPts val="0"/>
              </a:spcAft>
              <a:buClr>
                <a:srgbClr val="404040"/>
              </a:buClr>
              <a:buSzPts val="2000"/>
              <a:buNone/>
              <a:defRPr sz="2000"/>
            </a:lvl2pPr>
            <a:lvl3pPr lvl="2" algn="ctr" rtl="1">
              <a:lnSpc>
                <a:spcPct val="90000"/>
              </a:lnSpc>
              <a:spcBef>
                <a:spcPts val="500"/>
              </a:spcBef>
              <a:spcAft>
                <a:spcPts val="0"/>
              </a:spcAft>
              <a:buClr>
                <a:srgbClr val="404040"/>
              </a:buClr>
              <a:buSzPts val="1800"/>
              <a:buNone/>
              <a:defRPr sz="1800"/>
            </a:lvl3pPr>
            <a:lvl4pPr lvl="3" algn="ctr" rtl="1">
              <a:lnSpc>
                <a:spcPct val="90000"/>
              </a:lnSpc>
              <a:spcBef>
                <a:spcPts val="500"/>
              </a:spcBef>
              <a:spcAft>
                <a:spcPts val="0"/>
              </a:spcAft>
              <a:buClr>
                <a:srgbClr val="404040"/>
              </a:buClr>
              <a:buSzPts val="1600"/>
              <a:buNone/>
              <a:defRPr sz="1600"/>
            </a:lvl4pPr>
            <a:lvl5pPr lvl="4" algn="ctr" rtl="1">
              <a:lnSpc>
                <a:spcPct val="90000"/>
              </a:lnSpc>
              <a:spcBef>
                <a:spcPts val="500"/>
              </a:spcBef>
              <a:spcAft>
                <a:spcPts val="0"/>
              </a:spcAft>
              <a:buClr>
                <a:srgbClr val="404040"/>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05" name="Google Shape;105;p4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108"/>
        <p:cNvGrpSpPr/>
        <p:nvPr/>
      </p:nvGrpSpPr>
      <p:grpSpPr>
        <a:xfrm>
          <a:off x="0" y="0"/>
          <a:ext cx="0" cy="0"/>
          <a:chOff x="0" y="0"/>
          <a:chExt cx="0" cy="0"/>
        </a:xfrm>
      </p:grpSpPr>
      <p:sp>
        <p:nvSpPr>
          <p:cNvPr id="109" name="Google Shape;10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1" name="Google Shape;111;p4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כותרת ותוכן">
  <p:cSld name="3_כותרת ותוכן">
    <p:spTree>
      <p:nvGrpSpPr>
        <p:cNvPr id="1" name="Shape 114"/>
        <p:cNvGrpSpPr/>
        <p:nvPr/>
      </p:nvGrpSpPr>
      <p:grpSpPr>
        <a:xfrm>
          <a:off x="0" y="0"/>
          <a:ext cx="0" cy="0"/>
          <a:chOff x="0" y="0"/>
          <a:chExt cx="0" cy="0"/>
        </a:xfrm>
      </p:grpSpPr>
      <p:sp>
        <p:nvSpPr>
          <p:cNvPr id="115" name="Google Shape;11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7" name="Google Shape;117;p4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כותרת ותוכן">
  <p:cSld name="4_כותרת ותוכן">
    <p:spTree>
      <p:nvGrpSpPr>
        <p:cNvPr id="1" name="Shape 120"/>
        <p:cNvGrpSpPr/>
        <p:nvPr/>
      </p:nvGrpSpPr>
      <p:grpSpPr>
        <a:xfrm>
          <a:off x="0" y="0"/>
          <a:ext cx="0" cy="0"/>
          <a:chOff x="0" y="0"/>
          <a:chExt cx="0" cy="0"/>
        </a:xfrm>
      </p:grpSpPr>
      <p:sp>
        <p:nvSpPr>
          <p:cNvPr id="121" name="Google Shape;12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3" name="Google Shape;123;p4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126"/>
        <p:cNvGrpSpPr/>
        <p:nvPr/>
      </p:nvGrpSpPr>
      <p:grpSpPr>
        <a:xfrm>
          <a:off x="0" y="0"/>
          <a:ext cx="0" cy="0"/>
          <a:chOff x="0" y="0"/>
          <a:chExt cx="0" cy="0"/>
        </a:xfrm>
      </p:grpSpPr>
      <p:sp>
        <p:nvSpPr>
          <p:cNvPr id="127" name="Google Shape;127;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6000"/>
              <a:buFont typeface="Rubik"/>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latin typeface="Calibri"/>
                <a:ea typeface="Calibri"/>
                <a:cs typeface="Calibri"/>
                <a:sym typeface="Calibri"/>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29" name="Google Shape;129;p4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132"/>
        <p:cNvGrpSpPr/>
        <p:nvPr/>
      </p:nvGrpSpPr>
      <p:grpSpPr>
        <a:xfrm>
          <a:off x="0" y="0"/>
          <a:ext cx="0" cy="0"/>
          <a:chOff x="0" y="0"/>
          <a:chExt cx="0" cy="0"/>
        </a:xfrm>
      </p:grpSpPr>
      <p:sp>
        <p:nvSpPr>
          <p:cNvPr id="133" name="Google Shape;13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5" name="Google Shape;135;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139"/>
        <p:cNvGrpSpPr/>
        <p:nvPr/>
      </p:nvGrpSpPr>
      <p:grpSpPr>
        <a:xfrm>
          <a:off x="0" y="0"/>
          <a:ext cx="0" cy="0"/>
          <a:chOff x="0" y="0"/>
          <a:chExt cx="0" cy="0"/>
        </a:xfrm>
      </p:grpSpPr>
      <p:sp>
        <p:nvSpPr>
          <p:cNvPr id="140" name="Google Shape;140;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42" name="Google Shape;142;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3" name="Google Shape;143;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44" name="Google Shape;144;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5" name="Google Shape;145;p4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148"/>
        <p:cNvGrpSpPr/>
        <p:nvPr/>
      </p:nvGrpSpPr>
      <p:grpSpPr>
        <a:xfrm>
          <a:off x="0" y="0"/>
          <a:ext cx="0" cy="0"/>
          <a:chOff x="0" y="0"/>
          <a:chExt cx="0" cy="0"/>
        </a:xfrm>
      </p:grpSpPr>
      <p:sp>
        <p:nvSpPr>
          <p:cNvPr id="149" name="Google Shape;14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153"/>
        <p:cNvGrpSpPr/>
        <p:nvPr/>
      </p:nvGrpSpPr>
      <p:grpSpPr>
        <a:xfrm>
          <a:off x="0" y="0"/>
          <a:ext cx="0" cy="0"/>
          <a:chOff x="0" y="0"/>
          <a:chExt cx="0" cy="0"/>
        </a:xfrm>
      </p:grpSpPr>
      <p:sp>
        <p:nvSpPr>
          <p:cNvPr id="154" name="Google Shape;154;p5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5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157"/>
        <p:cNvGrpSpPr/>
        <p:nvPr/>
      </p:nvGrpSpPr>
      <p:grpSpPr>
        <a:xfrm>
          <a:off x="0" y="0"/>
          <a:ext cx="0" cy="0"/>
          <a:chOff x="0" y="0"/>
          <a:chExt cx="0" cy="0"/>
        </a:xfrm>
      </p:grpSpPr>
      <p:sp>
        <p:nvSpPr>
          <p:cNvPr id="158" name="Google Shape;158;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rgbClr val="404040"/>
              </a:buClr>
              <a:buSzPts val="3200"/>
              <a:buChar char="•"/>
              <a:defRPr sz="3200">
                <a:latin typeface="Calibri"/>
                <a:ea typeface="Calibri"/>
                <a:cs typeface="Calibri"/>
                <a:sym typeface="Calibri"/>
              </a:defRPr>
            </a:lvl1pPr>
            <a:lvl2pPr marL="914400" lvl="1" indent="-406400" algn="r" rtl="1">
              <a:lnSpc>
                <a:spcPct val="90000"/>
              </a:lnSpc>
              <a:spcBef>
                <a:spcPts val="500"/>
              </a:spcBef>
              <a:spcAft>
                <a:spcPts val="0"/>
              </a:spcAft>
              <a:buClr>
                <a:srgbClr val="404040"/>
              </a:buClr>
              <a:buSzPts val="2800"/>
              <a:buChar char="•"/>
              <a:defRPr sz="2800"/>
            </a:lvl2pPr>
            <a:lvl3pPr marL="1371600" lvl="2" indent="-381000" algn="r" rtl="1">
              <a:lnSpc>
                <a:spcPct val="90000"/>
              </a:lnSpc>
              <a:spcBef>
                <a:spcPts val="500"/>
              </a:spcBef>
              <a:spcAft>
                <a:spcPts val="0"/>
              </a:spcAft>
              <a:buClr>
                <a:srgbClr val="404040"/>
              </a:buClr>
              <a:buSzPts val="2400"/>
              <a:buChar char="•"/>
              <a:defRPr sz="2400"/>
            </a:lvl3pPr>
            <a:lvl4pPr marL="1828800" lvl="3" indent="-355600" algn="r" rtl="1">
              <a:lnSpc>
                <a:spcPct val="90000"/>
              </a:lnSpc>
              <a:spcBef>
                <a:spcPts val="500"/>
              </a:spcBef>
              <a:spcAft>
                <a:spcPts val="0"/>
              </a:spcAft>
              <a:buClr>
                <a:srgbClr val="404040"/>
              </a:buClr>
              <a:buSzPts val="2000"/>
              <a:buChar char="•"/>
              <a:defRPr sz="2000"/>
            </a:lvl4pPr>
            <a:lvl5pPr marL="2286000" lvl="4" indent="-355600" algn="r" rtl="1">
              <a:lnSpc>
                <a:spcPct val="90000"/>
              </a:lnSpc>
              <a:spcBef>
                <a:spcPts val="500"/>
              </a:spcBef>
              <a:spcAft>
                <a:spcPts val="0"/>
              </a:spcAft>
              <a:buClr>
                <a:srgbClr val="404040"/>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160" name="Google Shape;160;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161" name="Google Shape;161;p5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5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164"/>
        <p:cNvGrpSpPr/>
        <p:nvPr/>
      </p:nvGrpSpPr>
      <p:grpSpPr>
        <a:xfrm>
          <a:off x="0" y="0"/>
          <a:ext cx="0" cy="0"/>
          <a:chOff x="0" y="0"/>
          <a:chExt cx="0" cy="0"/>
        </a:xfrm>
      </p:grpSpPr>
      <p:sp>
        <p:nvSpPr>
          <p:cNvPr id="165" name="Google Shape;165;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53"/>
          <p:cNvSpPr>
            <a:spLocks noGrp="1"/>
          </p:cNvSpPr>
          <p:nvPr>
            <p:ph type="pic" idx="2"/>
          </p:nvPr>
        </p:nvSpPr>
        <p:spPr>
          <a:xfrm>
            <a:off x="5183188" y="987425"/>
            <a:ext cx="6172200" cy="4873625"/>
          </a:xfrm>
          <a:prstGeom prst="rect">
            <a:avLst/>
          </a:prstGeom>
          <a:noFill/>
          <a:ln>
            <a:noFill/>
          </a:ln>
        </p:spPr>
      </p:sp>
      <p:sp>
        <p:nvSpPr>
          <p:cNvPr id="167" name="Google Shape;167;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a:ea typeface="Calibri"/>
                <a:cs typeface="Calibri"/>
                <a:sym typeface="Calibri"/>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168" name="Google Shape;168;p5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5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171"/>
        <p:cNvGrpSpPr/>
        <p:nvPr/>
      </p:nvGrpSpPr>
      <p:grpSpPr>
        <a:xfrm>
          <a:off x="0" y="0"/>
          <a:ext cx="0" cy="0"/>
          <a:chOff x="0" y="0"/>
          <a:chExt cx="0" cy="0"/>
        </a:xfrm>
      </p:grpSpPr>
      <p:sp>
        <p:nvSpPr>
          <p:cNvPr id="172" name="Google Shape;172;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74" name="Google Shape;174;p5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77"/>
        <p:cNvGrpSpPr/>
        <p:nvPr/>
      </p:nvGrpSpPr>
      <p:grpSpPr>
        <a:xfrm>
          <a:off x="0" y="0"/>
          <a:ext cx="0" cy="0"/>
          <a:chOff x="0" y="0"/>
          <a:chExt cx="0" cy="0"/>
        </a:xfrm>
      </p:grpSpPr>
      <p:sp>
        <p:nvSpPr>
          <p:cNvPr id="178" name="Google Shape;178;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a:ea typeface="Calibri"/>
                <a:cs typeface="Calibri"/>
                <a:sym typeface="Calibri"/>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0" name="Google Shape;180;p5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5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a:ea typeface="Calibri"/>
                <a:cs typeface="Calibri"/>
                <a:sym typeface="Calibri"/>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32" name="Google Shape;32;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404040"/>
              </a:buClr>
              <a:buSzPts val="4000"/>
              <a:buFont typeface="Rubik"/>
              <a:buNone/>
              <a:defRPr sz="4000" b="0" i="0" u="none" strike="noStrike" cap="none">
                <a:solidFill>
                  <a:srgbClr val="404040"/>
                </a:solidFill>
                <a:latin typeface="Rubik"/>
                <a:ea typeface="Rubik"/>
                <a:cs typeface="Rubik"/>
                <a:sym typeface="Rubi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92" name="Google Shape;9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rgbClr val="404040"/>
              </a:buClr>
              <a:buSzPts val="2800"/>
              <a:buFont typeface="Arial"/>
              <a:buChar char="•"/>
              <a:defRPr sz="2800" b="0" i="0" u="none" strike="noStrike" cap="none">
                <a:solidFill>
                  <a:srgbClr val="404040"/>
                </a:solidFill>
                <a:latin typeface="Rubik"/>
                <a:ea typeface="Rubik"/>
                <a:cs typeface="Rubik"/>
                <a:sym typeface="Rubik"/>
              </a:defRPr>
            </a:lvl1pPr>
            <a:lvl2pPr marL="914400" marR="0" lvl="1" indent="-381000" algn="r" rtl="1">
              <a:lnSpc>
                <a:spcPct val="90000"/>
              </a:lnSpc>
              <a:spcBef>
                <a:spcPts val="500"/>
              </a:spcBef>
              <a:spcAft>
                <a:spcPts val="0"/>
              </a:spcAft>
              <a:buClr>
                <a:srgbClr val="404040"/>
              </a:buClr>
              <a:buSzPts val="2400"/>
              <a:buFont typeface="Arial"/>
              <a:buChar char="•"/>
              <a:defRPr sz="2400" b="0" i="0" u="none" strike="noStrike" cap="none">
                <a:solidFill>
                  <a:srgbClr val="404040"/>
                </a:solidFill>
                <a:latin typeface="Rubik"/>
                <a:ea typeface="Rubik"/>
                <a:cs typeface="Rubik"/>
                <a:sym typeface="Rubik"/>
              </a:defRPr>
            </a:lvl2pPr>
            <a:lvl3pPr marL="1371600" marR="0" lvl="2" indent="-355600" algn="r" rtl="1">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Rubik"/>
                <a:ea typeface="Rubik"/>
                <a:cs typeface="Rubik"/>
                <a:sym typeface="Rubik"/>
              </a:defRPr>
            </a:lvl3pPr>
            <a:lvl4pPr marL="1828800" marR="0" lvl="3"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4pPr>
            <a:lvl5pPr marL="2286000" marR="0" lvl="4"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3" name="Google Shape;93;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4" name="Google Shape;9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95" name="Google Shape;95;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iw-IL" smtClean="0"/>
              <a:pPr/>
              <a:t>‹#›</a:t>
            </a:fld>
            <a:endParaRPr lang="iw-IL" dirty="0"/>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lomdot.education.gov.il/metodica/%D7%97%D7%95%D7%93%D7%A9%20%D7%91%D7%99%D7%A0%D7%94%20%D7%9E%D7%9C%D7%90%D7%9B%D7%95%D7%AA%D7%99%D7%AA%202025/%D7%A1%D7%A8%D7%98%D7%95%D7%A0%D7%99%D7%9D%20%D7%90%D7%99%D7%A0%D7%98%D7%A8%D7%90%D7%A7%D7%98%D7%99%D7%91%D7%99%D7%99%D7%9D/arab_AI-Trustability-2_20250114/story.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gif"/><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hyperlink" Target="https://youtu.be/PVR9FhoTRic"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88" name="Google Shape;188;p1"/>
          <p:cNvSpPr txBox="1">
            <a:spLocks noGrp="1"/>
          </p:cNvSpPr>
          <p:nvPr>
            <p:ph type="subTitle" idx="1"/>
          </p:nvPr>
        </p:nvSpPr>
        <p:spPr>
          <a:xfrm>
            <a:off x="1393370" y="995307"/>
            <a:ext cx="9144000" cy="1167784"/>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rgbClr val="404040"/>
              </a:buClr>
              <a:buSzPts val="2400"/>
              <a:buNone/>
            </a:pPr>
            <a:r>
              <a:rPr lang="iw-IL" sz="6000" b="1" i="0" u="none" dirty="0">
                <a:solidFill>
                  <a:schemeClr val="lt1"/>
                </a:solidFill>
                <a:latin typeface="Calibri"/>
                <a:ea typeface="Calibri"/>
                <a:cs typeface="Calibri"/>
                <a:sym typeface="Calibri"/>
              </a:rPr>
              <a:t>كيف ننشئ صورة بواسطة الذكاء ال</a:t>
            </a:r>
            <a:r>
              <a:rPr lang="ar-AE" sz="6000" b="1" i="0" u="none" dirty="0">
                <a:solidFill>
                  <a:schemeClr val="lt1"/>
                </a:solidFill>
                <a:latin typeface="Calibri"/>
                <a:ea typeface="Calibri"/>
                <a:cs typeface="Calibri"/>
                <a:sym typeface="Calibri"/>
              </a:rPr>
              <a:t>إ</a:t>
            </a:r>
            <a:r>
              <a:rPr lang="iw-IL" sz="6000" b="1" i="0" u="none" dirty="0">
                <a:solidFill>
                  <a:schemeClr val="lt1"/>
                </a:solidFill>
                <a:latin typeface="Calibri"/>
                <a:ea typeface="Calibri"/>
                <a:cs typeface="Calibri"/>
                <a:sym typeface="Calibri"/>
              </a:rPr>
              <a:t>صطناعي</a:t>
            </a:r>
            <a:r>
              <a:rPr lang="ar-AE" sz="6000" b="1" i="0" u="none" dirty="0">
                <a:solidFill>
                  <a:schemeClr val="lt1"/>
                </a:solidFill>
                <a:latin typeface="Calibri"/>
                <a:ea typeface="Calibri"/>
                <a:cs typeface="Calibri"/>
                <a:sym typeface="Calibri"/>
              </a:rPr>
              <a:t>ّ</a:t>
            </a:r>
            <a:endParaRPr sz="6000" b="1" dirty="0">
              <a:solidFill>
                <a:schemeClr val="lt1"/>
              </a:solidFill>
              <a:latin typeface="Calibri"/>
              <a:ea typeface="Calibri"/>
              <a:cs typeface="Calibri"/>
              <a:sym typeface="Calibri"/>
            </a:endParaRPr>
          </a:p>
        </p:txBody>
      </p:sp>
      <p:pic>
        <p:nvPicPr>
          <p:cNvPr id="189" name="Google Shape;189;p1"/>
          <p:cNvPicPr preferRelativeResize="0"/>
          <p:nvPr/>
        </p:nvPicPr>
        <p:blipFill rotWithShape="1">
          <a:blip r:embed="rId4">
            <a:alphaModFix/>
          </a:blip>
          <a:srcRect/>
          <a:stretch/>
        </p:blipFill>
        <p:spPr>
          <a:xfrm>
            <a:off x="389953" y="222625"/>
            <a:ext cx="1138345" cy="1234157"/>
          </a:xfrm>
          <a:prstGeom prst="rect">
            <a:avLst/>
          </a:prstGeom>
          <a:noFill/>
          <a:ln>
            <a:noFill/>
          </a:ln>
        </p:spPr>
      </p:pic>
      <p:pic>
        <p:nvPicPr>
          <p:cNvPr id="190" name="Google Shape;190;p1"/>
          <p:cNvPicPr preferRelativeResize="0"/>
          <p:nvPr/>
        </p:nvPicPr>
        <p:blipFill rotWithShape="1">
          <a:blip r:embed="rId5">
            <a:alphaModFix/>
          </a:blip>
          <a:srcRect/>
          <a:stretch/>
        </p:blipFill>
        <p:spPr>
          <a:xfrm>
            <a:off x="3871700" y="2564981"/>
            <a:ext cx="553591" cy="484392"/>
          </a:xfrm>
          <a:prstGeom prst="rect">
            <a:avLst/>
          </a:prstGeom>
          <a:noFill/>
          <a:ln>
            <a:noFill/>
          </a:ln>
        </p:spPr>
      </p:pic>
      <p:sp>
        <p:nvSpPr>
          <p:cNvPr id="191" name="Google Shape;191;p1"/>
          <p:cNvSpPr/>
          <p:nvPr/>
        </p:nvSpPr>
        <p:spPr>
          <a:xfrm>
            <a:off x="497941" y="2931520"/>
            <a:ext cx="3909300" cy="877108"/>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2" name="Google Shape;192;p1"/>
          <p:cNvSpPr txBox="1"/>
          <p:nvPr/>
        </p:nvSpPr>
        <p:spPr>
          <a:xfrm>
            <a:off x="286409" y="3013954"/>
            <a:ext cx="4138882" cy="70784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0" i="0" u="none" strike="noStrike" cap="none">
                <a:solidFill>
                  <a:schemeClr val="lt1"/>
                </a:solidFill>
                <a:latin typeface="Calibri"/>
                <a:ea typeface="Calibri"/>
                <a:cs typeface="Calibri"/>
                <a:sym typeface="Calibri"/>
              </a:rPr>
              <a:t>صفوف الرابع-السادس</a:t>
            </a:r>
            <a:endParaRPr sz="4000" b="0" i="0" u="none" strike="noStrike" cap="none">
              <a:solidFill>
                <a:schemeClr val="lt1"/>
              </a:solidFill>
              <a:latin typeface="Calibri"/>
              <a:ea typeface="Calibri"/>
              <a:cs typeface="Calibri"/>
              <a:sym typeface="Calibri"/>
            </a:endParaRPr>
          </a:p>
        </p:txBody>
      </p:sp>
      <p:pic>
        <p:nvPicPr>
          <p:cNvPr id="193" name="Google Shape;193;p1"/>
          <p:cNvPicPr preferRelativeResize="0"/>
          <p:nvPr/>
        </p:nvPicPr>
        <p:blipFill rotWithShape="1">
          <a:blip r:embed="rId6">
            <a:alphaModFix/>
          </a:blip>
          <a:srcRect/>
          <a:stretch/>
        </p:blipFill>
        <p:spPr>
          <a:xfrm>
            <a:off x="7604128" y="2270135"/>
            <a:ext cx="4587875" cy="4587875"/>
          </a:xfrm>
          <a:prstGeom prst="rect">
            <a:avLst/>
          </a:prstGeom>
          <a:noFill/>
          <a:ln>
            <a:noFill/>
          </a:ln>
        </p:spPr>
      </p:pic>
      <p:pic>
        <p:nvPicPr>
          <p:cNvPr id="194" name="Google Shape;194;p1"/>
          <p:cNvPicPr preferRelativeResize="0"/>
          <p:nvPr/>
        </p:nvPicPr>
        <p:blipFill rotWithShape="1">
          <a:blip r:embed="rId7">
            <a:alphaModFix/>
          </a:blip>
          <a:srcRect/>
          <a:stretch/>
        </p:blipFill>
        <p:spPr>
          <a:xfrm>
            <a:off x="3548228" y="3808636"/>
            <a:ext cx="3593965" cy="37446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2a4d8743a73_0_11"/>
          <p:cNvPicPr preferRelativeResize="0"/>
          <p:nvPr/>
        </p:nvPicPr>
        <p:blipFill rotWithShape="1">
          <a:blip r:embed="rId3">
            <a:alphaModFix/>
          </a:blip>
          <a:srcRect/>
          <a:stretch/>
        </p:blipFill>
        <p:spPr>
          <a:xfrm flipH="1">
            <a:off x="6321285" y="1085685"/>
            <a:ext cx="5611000" cy="4432217"/>
          </a:xfrm>
          <a:prstGeom prst="rect">
            <a:avLst/>
          </a:prstGeom>
          <a:noFill/>
          <a:ln>
            <a:noFill/>
          </a:ln>
        </p:spPr>
      </p:pic>
      <p:sp>
        <p:nvSpPr>
          <p:cNvPr id="337" name="Google Shape;337;g2a4d8743a73_0_11"/>
          <p:cNvSpPr/>
          <p:nvPr/>
        </p:nvSpPr>
        <p:spPr>
          <a:xfrm>
            <a:off x="6601968" y="2088902"/>
            <a:ext cx="4649686" cy="6837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6000" b="0" i="0" u="none" strike="noStrike" cap="none" dirty="0">
                <a:solidFill>
                  <a:srgbClr val="FFFFFF"/>
                </a:solidFill>
                <a:latin typeface="Calibri"/>
                <a:ea typeface="Calibri"/>
                <a:cs typeface="Calibri"/>
                <a:sym typeface="Calibri"/>
              </a:rPr>
              <a:t>ما هو أفضل توجيه</a:t>
            </a:r>
            <a:endParaRPr sz="4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8" name="Google Shape;338;g2a4d8743a73_0_11"/>
          <p:cNvSpPr/>
          <p:nvPr/>
        </p:nvSpPr>
        <p:spPr>
          <a:xfrm>
            <a:off x="4591189" y="3301793"/>
            <a:ext cx="5610900"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7200"/>
              <a:buFont typeface="Arial"/>
              <a:buNone/>
            </a:pPr>
            <a:r>
              <a:rPr lang="iw-IL" sz="6600" b="1" i="0" u="none" strike="noStrike" cap="none" dirty="0">
                <a:solidFill>
                  <a:srgbClr val="FFFFFF"/>
                </a:solidFill>
                <a:latin typeface="Calibri"/>
                <a:ea typeface="Calibri"/>
                <a:cs typeface="Calibri"/>
                <a:sym typeface="Calibri"/>
              </a:rPr>
              <a:t>للصورة؟</a:t>
            </a:r>
            <a:endParaRPr sz="6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39" name="Google Shape;339;g2a4d8743a73_0_11"/>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40" name="Google Shape;340;g2a4d8743a73_0_11"/>
          <p:cNvPicPr preferRelativeResize="0"/>
          <p:nvPr/>
        </p:nvPicPr>
        <p:blipFill rotWithShape="1">
          <a:blip r:embed="rId5">
            <a:alphaModFix/>
          </a:blip>
          <a:srcRect/>
          <a:stretch/>
        </p:blipFill>
        <p:spPr>
          <a:xfrm>
            <a:off x="4325040" y="2558191"/>
            <a:ext cx="2789065" cy="4299809"/>
          </a:xfrm>
          <a:prstGeom prst="rect">
            <a:avLst/>
          </a:prstGeom>
          <a:noFill/>
          <a:ln>
            <a:noFill/>
          </a:ln>
        </p:spPr>
      </p:pic>
      <p:pic>
        <p:nvPicPr>
          <p:cNvPr id="341" name="Google Shape;341;g2a4d8743a73_0_11"/>
          <p:cNvPicPr preferRelativeResize="0"/>
          <p:nvPr/>
        </p:nvPicPr>
        <p:blipFill rotWithShape="1">
          <a:blip r:embed="rId6">
            <a:alphaModFix/>
          </a:blip>
          <a:srcRect b="9091"/>
          <a:stretch/>
        </p:blipFill>
        <p:spPr>
          <a:xfrm>
            <a:off x="108672" y="2266183"/>
            <a:ext cx="4878877" cy="27570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a4d8743a73_0_20"/>
          <p:cNvSpPr txBox="1">
            <a:spLocks noGrp="1"/>
          </p:cNvSpPr>
          <p:nvPr>
            <p:ph type="title"/>
          </p:nvPr>
        </p:nvSpPr>
        <p:spPr>
          <a:xfrm>
            <a:off x="4788967" y="487872"/>
            <a:ext cx="6984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6700" b="0" i="0" u="none">
                <a:solidFill>
                  <a:srgbClr val="8A2B7E"/>
                </a:solidFill>
              </a:rPr>
              <a:t>توجيه </a:t>
            </a:r>
            <a:r>
              <a:rPr lang="iw-IL" sz="6700" b="1" i="0" u="none">
                <a:solidFill>
                  <a:srgbClr val="8A2B7E"/>
                </a:solidFill>
              </a:rPr>
              <a:t>للصورة</a:t>
            </a:r>
            <a:endParaRPr sz="6700">
              <a:solidFill>
                <a:srgbClr val="8A2B7E"/>
              </a:solidFill>
            </a:endParaRPr>
          </a:p>
        </p:txBody>
      </p:sp>
      <p:pic>
        <p:nvPicPr>
          <p:cNvPr id="348" name="Google Shape;348;g2a4d8743a73_0_20"/>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49" name="Google Shape;349;g2a4d8743a73_0_20"/>
          <p:cNvPicPr preferRelativeResize="0"/>
          <p:nvPr/>
        </p:nvPicPr>
        <p:blipFill rotWithShape="1">
          <a:blip r:embed="rId4">
            <a:alphaModFix/>
          </a:blip>
          <a:srcRect/>
          <a:stretch/>
        </p:blipFill>
        <p:spPr>
          <a:xfrm>
            <a:off x="4765423" y="2128300"/>
            <a:ext cx="2047495" cy="2170344"/>
          </a:xfrm>
          <a:prstGeom prst="rect">
            <a:avLst/>
          </a:prstGeom>
          <a:noFill/>
          <a:ln>
            <a:noFill/>
          </a:ln>
        </p:spPr>
      </p:pic>
      <p:pic>
        <p:nvPicPr>
          <p:cNvPr id="350" name="Google Shape;350;g2a4d8743a73_0_20"/>
          <p:cNvPicPr preferRelativeResize="0"/>
          <p:nvPr/>
        </p:nvPicPr>
        <p:blipFill rotWithShape="1">
          <a:blip r:embed="rId5">
            <a:alphaModFix/>
          </a:blip>
          <a:srcRect/>
          <a:stretch/>
        </p:blipFill>
        <p:spPr>
          <a:xfrm>
            <a:off x="7089884" y="2157164"/>
            <a:ext cx="2034641" cy="2156719"/>
          </a:xfrm>
          <a:prstGeom prst="rect">
            <a:avLst/>
          </a:prstGeom>
          <a:noFill/>
          <a:ln>
            <a:noFill/>
          </a:ln>
        </p:spPr>
      </p:pic>
      <p:pic>
        <p:nvPicPr>
          <p:cNvPr id="351" name="Google Shape;351;g2a4d8743a73_0_20"/>
          <p:cNvPicPr preferRelativeResize="0"/>
          <p:nvPr/>
        </p:nvPicPr>
        <p:blipFill rotWithShape="1">
          <a:blip r:embed="rId6">
            <a:alphaModFix/>
          </a:blip>
          <a:srcRect/>
          <a:stretch/>
        </p:blipFill>
        <p:spPr>
          <a:xfrm>
            <a:off x="9401490" y="2157164"/>
            <a:ext cx="2034641" cy="2156719"/>
          </a:xfrm>
          <a:prstGeom prst="rect">
            <a:avLst/>
          </a:prstGeom>
          <a:noFill/>
          <a:ln>
            <a:noFill/>
          </a:ln>
        </p:spPr>
      </p:pic>
      <p:sp>
        <p:nvSpPr>
          <p:cNvPr id="352" name="Google Shape;352;g2a4d8743a73_0_20"/>
          <p:cNvSpPr txBox="1"/>
          <p:nvPr/>
        </p:nvSpPr>
        <p:spPr>
          <a:xfrm>
            <a:off x="9529415" y="4531312"/>
            <a:ext cx="1778790"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92B7D"/>
                </a:solidFill>
                <a:latin typeface="Calibri"/>
                <a:ea typeface="Calibri"/>
                <a:cs typeface="Calibri"/>
                <a:sym typeface="Calibri"/>
              </a:rPr>
              <a:t>ماذا يظهر في الصورة</a:t>
            </a:r>
            <a:endParaRPr sz="1800" b="1" i="0" u="none" strike="noStrike" cap="none" dirty="0">
              <a:solidFill>
                <a:srgbClr val="892B7D"/>
              </a:solidFill>
              <a:latin typeface="Calibri"/>
              <a:ea typeface="Calibri"/>
              <a:cs typeface="Calibri"/>
              <a:sym typeface="Calibri"/>
            </a:endParaRPr>
          </a:p>
        </p:txBody>
      </p:sp>
      <p:sp>
        <p:nvSpPr>
          <p:cNvPr id="353" name="Google Shape;353;g2a4d8743a73_0_20"/>
          <p:cNvSpPr txBox="1"/>
          <p:nvPr/>
        </p:nvSpPr>
        <p:spPr>
          <a:xfrm>
            <a:off x="7355107"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كيف يبدو شكله</a:t>
            </a:r>
            <a:endParaRPr sz="1800" b="1" i="0" u="none" strike="noStrike" cap="none" dirty="0">
              <a:solidFill>
                <a:srgbClr val="8A2B7E"/>
              </a:solidFill>
              <a:latin typeface="Calibri"/>
              <a:ea typeface="Calibri"/>
              <a:cs typeface="Calibri"/>
              <a:sym typeface="Calibri"/>
            </a:endParaRPr>
          </a:p>
        </p:txBody>
      </p:sp>
      <p:sp>
        <p:nvSpPr>
          <p:cNvPr id="354" name="Google Shape;354;g2a4d8743a73_0_20"/>
          <p:cNvSpPr txBox="1"/>
          <p:nvPr/>
        </p:nvSpPr>
        <p:spPr>
          <a:xfrm>
            <a:off x="7355106" y="4880214"/>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صغير ولطيف</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5" name="Google Shape;355;g2a4d8743a73_0_20"/>
          <p:cNvSpPr txBox="1"/>
          <p:nvPr/>
        </p:nvSpPr>
        <p:spPr>
          <a:xfrm>
            <a:off x="5013939"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ماذا يفعل</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56" name="Google Shape;356;g2a4d8743a73_0_20"/>
          <p:cNvSpPr txBox="1"/>
          <p:nvPr/>
        </p:nvSpPr>
        <p:spPr>
          <a:xfrm>
            <a:off x="4826037"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يأكل البوظة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7" name="Google Shape;357;g2a4d8743a73_0_20"/>
          <p:cNvSpPr txBox="1"/>
          <p:nvPr/>
        </p:nvSpPr>
        <p:spPr>
          <a:xfrm>
            <a:off x="9666713" y="4880214"/>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دب باندا</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58" name="Google Shape;358;g2a4d8743a73_0_20"/>
          <p:cNvPicPr preferRelativeResize="0"/>
          <p:nvPr/>
        </p:nvPicPr>
        <p:blipFill rotWithShape="1">
          <a:blip r:embed="rId7">
            <a:alphaModFix/>
          </a:blip>
          <a:srcRect/>
          <a:stretch/>
        </p:blipFill>
        <p:spPr>
          <a:xfrm>
            <a:off x="2440962" y="2128300"/>
            <a:ext cx="2047495" cy="2170344"/>
          </a:xfrm>
          <a:prstGeom prst="rect">
            <a:avLst/>
          </a:prstGeom>
          <a:noFill/>
          <a:ln>
            <a:noFill/>
          </a:ln>
        </p:spPr>
      </p:pic>
      <p:sp>
        <p:nvSpPr>
          <p:cNvPr id="359" name="Google Shape;359;g2a4d8743a73_0_20"/>
          <p:cNvSpPr txBox="1"/>
          <p:nvPr/>
        </p:nvSpPr>
        <p:spPr>
          <a:xfrm>
            <a:off x="2524710" y="4531312"/>
            <a:ext cx="1879997"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ماذا يظهر في الخلفية</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0" name="Google Shape;360;g2a4d8743a73_0_20"/>
          <p:cNvSpPr txBox="1"/>
          <p:nvPr/>
        </p:nvSpPr>
        <p:spPr>
          <a:xfrm>
            <a:off x="2459355"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على خلفية</a:t>
            </a:r>
            <a:endParaRPr sz="1800" b="0" i="0" u="none" strike="noStrike" cap="none" dirty="0">
              <a:solidFill>
                <a:srgbClr val="3F3F3F"/>
              </a:solidFill>
              <a:latin typeface="Calibri"/>
              <a:ea typeface="Calibri"/>
              <a:cs typeface="Calibri"/>
              <a:sym typeface="Calibri"/>
            </a:endParaRPr>
          </a:p>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صحراء سهارى</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61" name="Google Shape;361;g2a4d8743a73_0_20"/>
          <p:cNvPicPr preferRelativeResize="0"/>
          <p:nvPr/>
        </p:nvPicPr>
        <p:blipFill rotWithShape="1">
          <a:blip r:embed="rId8">
            <a:alphaModFix/>
          </a:blip>
          <a:srcRect/>
          <a:stretch/>
        </p:blipFill>
        <p:spPr>
          <a:xfrm>
            <a:off x="116501" y="2128300"/>
            <a:ext cx="2047495" cy="2170344"/>
          </a:xfrm>
          <a:prstGeom prst="rect">
            <a:avLst/>
          </a:prstGeom>
          <a:noFill/>
          <a:ln>
            <a:noFill/>
          </a:ln>
        </p:spPr>
      </p:pic>
      <p:sp>
        <p:nvSpPr>
          <p:cNvPr id="362" name="Google Shape;362;g2a4d8743a73_0_20"/>
          <p:cNvSpPr txBox="1"/>
          <p:nvPr/>
        </p:nvSpPr>
        <p:spPr>
          <a:xfrm>
            <a:off x="388151" y="4531312"/>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بأي أسلوب</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3" name="Google Shape;363;g2a4d8743a73_0_20"/>
          <p:cNvSpPr txBox="1"/>
          <p:nvPr/>
        </p:nvSpPr>
        <p:spPr>
          <a:xfrm>
            <a:off x="200249" y="4880214"/>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بأسلوب بوب آرت</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par>
                                <p:cTn id="8" presetID="10" presetClass="entr" presetSubtype="0"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Effect transition="in" filter="fade">
                                      <p:cBhvr>
                                        <p:cTn id="10" dur="500"/>
                                        <p:tgtEl>
                                          <p:spTgt spid="352"/>
                                        </p:tgtEl>
                                      </p:cBhvr>
                                    </p:animEffect>
                                  </p:childTnLst>
                                </p:cTn>
                              </p:par>
                              <p:par>
                                <p:cTn id="11" presetID="10"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animEffect transition="in" filter="fade">
                                      <p:cBhvr>
                                        <p:cTn id="13" dur="500"/>
                                        <p:tgtEl>
                                          <p:spTgt spid="3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0"/>
                                        </p:tgtEl>
                                        <p:attrNameLst>
                                          <p:attrName>style.visibility</p:attrName>
                                        </p:attrNameLst>
                                      </p:cBhvr>
                                      <p:to>
                                        <p:strVal val="visible"/>
                                      </p:to>
                                    </p:set>
                                    <p:animEffect transition="in" filter="fade">
                                      <p:cBhvr>
                                        <p:cTn id="18" dur="500"/>
                                        <p:tgtEl>
                                          <p:spTgt spid="350"/>
                                        </p:tgtEl>
                                      </p:cBhvr>
                                    </p:animEffect>
                                  </p:childTnLst>
                                </p:cTn>
                              </p:par>
                              <p:par>
                                <p:cTn id="19" presetID="10" presetClass="entr" presetSubtype="0" fill="hold" nodeType="withEffect">
                                  <p:stCondLst>
                                    <p:cond delay="0"/>
                                  </p:stCondLst>
                                  <p:childTnLst>
                                    <p:set>
                                      <p:cBhvr>
                                        <p:cTn id="20" dur="1" fill="hold">
                                          <p:stCondLst>
                                            <p:cond delay="0"/>
                                          </p:stCondLst>
                                        </p:cTn>
                                        <p:tgtEl>
                                          <p:spTgt spid="353"/>
                                        </p:tgtEl>
                                        <p:attrNameLst>
                                          <p:attrName>style.visibility</p:attrName>
                                        </p:attrNameLst>
                                      </p:cBhvr>
                                      <p:to>
                                        <p:strVal val="visible"/>
                                      </p:to>
                                    </p:set>
                                    <p:animEffect transition="in" filter="fade">
                                      <p:cBhvr>
                                        <p:cTn id="21" dur="500"/>
                                        <p:tgtEl>
                                          <p:spTgt spid="353"/>
                                        </p:tgtEl>
                                      </p:cBhvr>
                                    </p:animEffect>
                                  </p:childTnLst>
                                </p:cTn>
                              </p:par>
                              <p:par>
                                <p:cTn id="22" presetID="10" presetClass="entr" presetSubtype="0" fill="hold" nodeType="withEffect">
                                  <p:stCondLst>
                                    <p:cond delay="0"/>
                                  </p:stCondLst>
                                  <p:childTnLst>
                                    <p:set>
                                      <p:cBhvr>
                                        <p:cTn id="23" dur="1" fill="hold">
                                          <p:stCondLst>
                                            <p:cond delay="0"/>
                                          </p:stCondLst>
                                        </p:cTn>
                                        <p:tgtEl>
                                          <p:spTgt spid="354"/>
                                        </p:tgtEl>
                                        <p:attrNameLst>
                                          <p:attrName>style.visibility</p:attrName>
                                        </p:attrNameLst>
                                      </p:cBhvr>
                                      <p:to>
                                        <p:strVal val="visible"/>
                                      </p:to>
                                    </p:set>
                                    <p:animEffect transition="in" filter="fade">
                                      <p:cBhvr>
                                        <p:cTn id="24" dur="500"/>
                                        <p:tgtEl>
                                          <p:spTgt spid="3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9"/>
                                        </p:tgtEl>
                                        <p:attrNameLst>
                                          <p:attrName>style.visibility</p:attrName>
                                        </p:attrNameLst>
                                      </p:cBhvr>
                                      <p:to>
                                        <p:strVal val="visible"/>
                                      </p:to>
                                    </p:set>
                                    <p:animEffect transition="in" filter="fade">
                                      <p:cBhvr>
                                        <p:cTn id="29" dur="500"/>
                                        <p:tgtEl>
                                          <p:spTgt spid="349"/>
                                        </p:tgtEl>
                                      </p:cBhvr>
                                    </p:animEffect>
                                  </p:childTnLst>
                                </p:cTn>
                              </p:par>
                              <p:par>
                                <p:cTn id="30" presetID="10" presetClass="entr" presetSubtype="0" fill="hold" nodeType="with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par>
                                <p:cTn id="33" presetID="10" presetClass="entr" presetSubtype="0"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animEffect transition="in" filter="fade">
                                      <p:cBhvr>
                                        <p:cTn id="35" dur="500"/>
                                        <p:tgtEl>
                                          <p:spTgt spid="35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8"/>
                                        </p:tgtEl>
                                        <p:attrNameLst>
                                          <p:attrName>style.visibility</p:attrName>
                                        </p:attrNameLst>
                                      </p:cBhvr>
                                      <p:to>
                                        <p:strVal val="visible"/>
                                      </p:to>
                                    </p:set>
                                    <p:animEffect transition="in" filter="fade">
                                      <p:cBhvr>
                                        <p:cTn id="40" dur="500"/>
                                        <p:tgtEl>
                                          <p:spTgt spid="358"/>
                                        </p:tgtEl>
                                      </p:cBhvr>
                                    </p:animEffect>
                                  </p:childTnLst>
                                </p:cTn>
                              </p:par>
                              <p:par>
                                <p:cTn id="41" presetID="10" presetClass="entr" presetSubtype="0" fill="hold" nodeType="withEffect">
                                  <p:stCondLst>
                                    <p:cond delay="0"/>
                                  </p:stCondLst>
                                  <p:childTnLst>
                                    <p:set>
                                      <p:cBhvr>
                                        <p:cTn id="42" dur="1" fill="hold">
                                          <p:stCondLst>
                                            <p:cond delay="0"/>
                                          </p:stCondLst>
                                        </p:cTn>
                                        <p:tgtEl>
                                          <p:spTgt spid="359"/>
                                        </p:tgtEl>
                                        <p:attrNameLst>
                                          <p:attrName>style.visibility</p:attrName>
                                        </p:attrNameLst>
                                      </p:cBhvr>
                                      <p:to>
                                        <p:strVal val="visible"/>
                                      </p:to>
                                    </p:set>
                                    <p:animEffect transition="in" filter="fade">
                                      <p:cBhvr>
                                        <p:cTn id="43" dur="500"/>
                                        <p:tgtEl>
                                          <p:spTgt spid="359"/>
                                        </p:tgtEl>
                                      </p:cBhvr>
                                    </p:animEffect>
                                  </p:childTnLst>
                                </p:cTn>
                              </p:par>
                              <p:par>
                                <p:cTn id="44" presetID="10" presetClass="entr" presetSubtype="0" fill="hold" nodeType="withEffect">
                                  <p:stCondLst>
                                    <p:cond delay="0"/>
                                  </p:stCondLst>
                                  <p:childTnLst>
                                    <p:set>
                                      <p:cBhvr>
                                        <p:cTn id="45" dur="1" fill="hold">
                                          <p:stCondLst>
                                            <p:cond delay="0"/>
                                          </p:stCondLst>
                                        </p:cTn>
                                        <p:tgtEl>
                                          <p:spTgt spid="360"/>
                                        </p:tgtEl>
                                        <p:attrNameLst>
                                          <p:attrName>style.visibility</p:attrName>
                                        </p:attrNameLst>
                                      </p:cBhvr>
                                      <p:to>
                                        <p:strVal val="visible"/>
                                      </p:to>
                                    </p:set>
                                    <p:animEffect transition="in" filter="fade">
                                      <p:cBhvr>
                                        <p:cTn id="46" dur="500"/>
                                        <p:tgtEl>
                                          <p:spTgt spid="3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61"/>
                                        </p:tgtEl>
                                        <p:attrNameLst>
                                          <p:attrName>style.visibility</p:attrName>
                                        </p:attrNameLst>
                                      </p:cBhvr>
                                      <p:to>
                                        <p:strVal val="visible"/>
                                      </p:to>
                                    </p:set>
                                    <p:animEffect transition="in" filter="fade">
                                      <p:cBhvr>
                                        <p:cTn id="51" dur="500"/>
                                        <p:tgtEl>
                                          <p:spTgt spid="361"/>
                                        </p:tgtEl>
                                      </p:cBhvr>
                                    </p:animEffect>
                                  </p:childTnLst>
                                </p:cTn>
                              </p:par>
                              <p:par>
                                <p:cTn id="52" presetID="10" presetClass="entr" presetSubtype="0" fill="hold" nodeType="withEffect">
                                  <p:stCondLst>
                                    <p:cond delay="0"/>
                                  </p:stCondLst>
                                  <p:childTnLst>
                                    <p:set>
                                      <p:cBhvr>
                                        <p:cTn id="53" dur="1" fill="hold">
                                          <p:stCondLst>
                                            <p:cond delay="0"/>
                                          </p:stCondLst>
                                        </p:cTn>
                                        <p:tgtEl>
                                          <p:spTgt spid="362"/>
                                        </p:tgtEl>
                                        <p:attrNameLst>
                                          <p:attrName>style.visibility</p:attrName>
                                        </p:attrNameLst>
                                      </p:cBhvr>
                                      <p:to>
                                        <p:strVal val="visible"/>
                                      </p:to>
                                    </p:set>
                                    <p:animEffect transition="in" filter="fade">
                                      <p:cBhvr>
                                        <p:cTn id="54" dur="500"/>
                                        <p:tgtEl>
                                          <p:spTgt spid="362"/>
                                        </p:tgtEl>
                                      </p:cBhvr>
                                    </p:animEffect>
                                  </p:childTnLst>
                                </p:cTn>
                              </p:par>
                              <p:par>
                                <p:cTn id="55" presetID="10" presetClass="entr" presetSubtype="0" fill="hold" nodeType="with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fade">
                                      <p:cBhvr>
                                        <p:cTn id="57"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2a4d8743a73_0_41"/>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70" name="Google Shape;370;g2a4d8743a73_0_41"/>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71" name="Google Shape;371;g2a4d8743a73_0_41"/>
          <p:cNvPicPr preferRelativeResize="0"/>
          <p:nvPr/>
        </p:nvPicPr>
        <p:blipFill rotWithShape="1">
          <a:blip r:embed="rId5">
            <a:alphaModFix/>
          </a:blip>
          <a:srcRect/>
          <a:stretch/>
        </p:blipFill>
        <p:spPr>
          <a:xfrm>
            <a:off x="5334001" y="0"/>
            <a:ext cx="6857999" cy="6857999"/>
          </a:xfrm>
          <a:prstGeom prst="rect">
            <a:avLst/>
          </a:prstGeom>
          <a:noFill/>
          <a:ln>
            <a:noFill/>
          </a:ln>
        </p:spPr>
      </p:pic>
      <p:sp>
        <p:nvSpPr>
          <p:cNvPr id="372" name="Google Shape;372;g2a4d8743a73_0_41"/>
          <p:cNvSpPr txBox="1"/>
          <p:nvPr/>
        </p:nvSpPr>
        <p:spPr>
          <a:xfrm>
            <a:off x="0" y="1495983"/>
            <a:ext cx="5068051" cy="4070512"/>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دب باندا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صغير ولطيف،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يأكل البوظة،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على خلفية صحراء سهارى،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r>
              <a:rPr lang="iw-IL" sz="3800" b="0" i="0" u="none" strike="noStrike" cap="none" dirty="0">
                <a:solidFill>
                  <a:srgbClr val="FFFFFF"/>
                </a:solidFill>
                <a:latin typeface="Calibri"/>
                <a:ea typeface="Calibri"/>
                <a:cs typeface="Calibri"/>
                <a:sym typeface="Calibri"/>
              </a:rPr>
              <a:t>بأسلوب بوب آرت</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0"/>
              <a:buFont typeface="Arial"/>
              <a:buNone/>
            </a:pPr>
            <a:endParaRPr sz="3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g2a4d8743a73_0_6"/>
          <p:cNvPicPr preferRelativeResize="0"/>
          <p:nvPr/>
        </p:nvPicPr>
        <p:blipFill rotWithShape="1">
          <a:blip r:embed="rId3">
            <a:alphaModFix/>
          </a:blip>
          <a:srcRect l="9" r="8"/>
          <a:stretch/>
        </p:blipFill>
        <p:spPr>
          <a:xfrm>
            <a:off x="609301" y="59905"/>
            <a:ext cx="6185945" cy="6798095"/>
          </a:xfrm>
          <a:prstGeom prst="rect">
            <a:avLst/>
          </a:prstGeom>
          <a:noFill/>
          <a:ln>
            <a:noFill/>
          </a:ln>
        </p:spPr>
      </p:pic>
      <p:pic>
        <p:nvPicPr>
          <p:cNvPr id="378" name="Google Shape;378;g2a4d8743a73_0_6"/>
          <p:cNvPicPr preferRelativeResize="0"/>
          <p:nvPr/>
        </p:nvPicPr>
        <p:blipFill rotWithShape="1">
          <a:blip r:embed="rId4">
            <a:alphaModFix/>
          </a:blip>
          <a:srcRect/>
          <a:stretch/>
        </p:blipFill>
        <p:spPr>
          <a:xfrm flipH="1">
            <a:off x="5486907" y="504497"/>
            <a:ext cx="5610999" cy="3987625"/>
          </a:xfrm>
          <a:prstGeom prst="rect">
            <a:avLst/>
          </a:prstGeom>
          <a:noFill/>
          <a:ln>
            <a:noFill/>
          </a:ln>
        </p:spPr>
      </p:pic>
      <p:sp>
        <p:nvSpPr>
          <p:cNvPr id="379" name="Google Shape;379;g2a4d8743a73_0_6"/>
          <p:cNvSpPr/>
          <p:nvPr/>
        </p:nvSpPr>
        <p:spPr>
          <a:xfrm>
            <a:off x="6208642" y="1064542"/>
            <a:ext cx="4167529" cy="2221248"/>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None/>
            </a:pPr>
            <a:r>
              <a:rPr lang="iw-IL" sz="4000" b="0" i="0" u="none" strike="noStrike" cap="none" dirty="0">
                <a:solidFill>
                  <a:srgbClr val="FFFFFF"/>
                </a:solidFill>
                <a:latin typeface="Calibri"/>
                <a:ea typeface="Calibri"/>
                <a:cs typeface="Calibri"/>
                <a:sym typeface="Calibri"/>
              </a:rPr>
              <a:t>التوجيه المثالي</a:t>
            </a:r>
            <a:endParaRPr sz="4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1">
              <a:lnSpc>
                <a:spcPct val="100000"/>
              </a:lnSpc>
              <a:spcBef>
                <a:spcPts val="0"/>
              </a:spcBef>
              <a:spcAft>
                <a:spcPts val="0"/>
              </a:spcAft>
              <a:buClr>
                <a:srgbClr val="000000"/>
              </a:buClr>
              <a:buSzPts val="7200"/>
              <a:buFont typeface="Arial"/>
              <a:buNone/>
            </a:pPr>
            <a:r>
              <a:rPr lang="iw-IL" sz="8800" b="1" i="0" u="none" strike="noStrike" cap="none" dirty="0">
                <a:solidFill>
                  <a:srgbClr val="FFFFFF"/>
                </a:solidFill>
                <a:latin typeface="Calibri"/>
                <a:ea typeface="Calibri"/>
                <a:cs typeface="Calibri"/>
                <a:sym typeface="Calibri"/>
              </a:rPr>
              <a:t>للصورة</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80" name="Google Shape;380;g2a4d8743a73_0_6"/>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381" name="Google Shape;381;g2a4d8743a73_0_6"/>
          <p:cNvPicPr preferRelativeResize="0"/>
          <p:nvPr/>
        </p:nvPicPr>
        <p:blipFill rotWithShape="1">
          <a:blip r:embed="rId6">
            <a:alphaModFix/>
          </a:blip>
          <a:srcRect/>
          <a:stretch/>
        </p:blipFill>
        <p:spPr>
          <a:xfrm>
            <a:off x="2278094" y="2013825"/>
            <a:ext cx="4167529" cy="4844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a4d8743a73_0_64"/>
          <p:cNvSpPr/>
          <p:nvPr/>
        </p:nvSpPr>
        <p:spPr>
          <a:xfrm>
            <a:off x="882978" y="3258535"/>
            <a:ext cx="5627274" cy="1767133"/>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87" name="Google Shape;387;g2a4d8743a73_0_64"/>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88" name="Google Shape;388;g2a4d8743a73_0_64"/>
          <p:cNvPicPr preferRelativeResize="0"/>
          <p:nvPr/>
        </p:nvPicPr>
        <p:blipFill rotWithShape="1">
          <a:blip r:embed="rId4">
            <a:alphaModFix/>
          </a:blip>
          <a:srcRect t="58" b="58"/>
          <a:stretch/>
        </p:blipFill>
        <p:spPr>
          <a:xfrm>
            <a:off x="7677807" y="570556"/>
            <a:ext cx="4123091" cy="2597026"/>
          </a:xfrm>
          <a:prstGeom prst="rect">
            <a:avLst/>
          </a:prstGeom>
          <a:noFill/>
          <a:ln>
            <a:noFill/>
          </a:ln>
          <a:effectLst>
            <a:outerShdw blurRad="371475" dist="19050" dir="5400000" algn="bl" rotWithShape="0">
              <a:srgbClr val="000000">
                <a:alpha val="49411"/>
              </a:srgbClr>
            </a:outerShdw>
          </a:effectLst>
        </p:spPr>
      </p:pic>
      <p:sp>
        <p:nvSpPr>
          <p:cNvPr id="389" name="Google Shape;389;g2a4d8743a73_0_64"/>
          <p:cNvSpPr txBox="1"/>
          <p:nvPr/>
        </p:nvSpPr>
        <p:spPr>
          <a:xfrm>
            <a:off x="8212520" y="757760"/>
            <a:ext cx="2850673" cy="86098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iw-IL" sz="4400" b="0" i="0" u="none" strike="noStrike" cap="none">
                <a:solidFill>
                  <a:schemeClr val="lt1"/>
                </a:solidFill>
                <a:latin typeface="Calibri"/>
                <a:ea typeface="Calibri"/>
                <a:cs typeface="Calibri"/>
                <a:sym typeface="Calibri"/>
              </a:rPr>
              <a:t>تريدون إنشاء</a:t>
            </a:r>
            <a:endParaRPr sz="4400" b="0" i="0" u="none" strike="noStrike" cap="none">
              <a:solidFill>
                <a:schemeClr val="lt1"/>
              </a:solidFill>
              <a:latin typeface="Calibri"/>
              <a:ea typeface="Calibri"/>
              <a:cs typeface="Calibri"/>
              <a:sym typeface="Calibri"/>
            </a:endParaRPr>
          </a:p>
        </p:txBody>
      </p:sp>
      <p:sp>
        <p:nvSpPr>
          <p:cNvPr id="390" name="Google Shape;390;g2a4d8743a73_0_64"/>
          <p:cNvSpPr txBox="1"/>
          <p:nvPr/>
        </p:nvSpPr>
        <p:spPr>
          <a:xfrm>
            <a:off x="8169682" y="1279234"/>
            <a:ext cx="3139340" cy="110795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6600"/>
              <a:buFont typeface="Arial"/>
              <a:buNone/>
            </a:pPr>
            <a:r>
              <a:rPr lang="iw-IL" sz="6600" b="1" i="0" u="none" strike="noStrike" cap="none" dirty="0">
                <a:solidFill>
                  <a:schemeClr val="lt1"/>
                </a:solidFill>
                <a:latin typeface="Calibri"/>
                <a:ea typeface="Calibri"/>
                <a:cs typeface="Calibri"/>
                <a:sym typeface="Calibri"/>
              </a:rPr>
              <a:t>صورة؟</a:t>
            </a:r>
            <a:endParaRPr sz="6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91" name="Google Shape;391;g2a4d8743a73_0_64"/>
          <p:cNvPicPr preferRelativeResize="0"/>
          <p:nvPr/>
        </p:nvPicPr>
        <p:blipFill rotWithShape="1">
          <a:blip r:embed="rId5">
            <a:alphaModFix/>
          </a:blip>
          <a:srcRect/>
          <a:stretch/>
        </p:blipFill>
        <p:spPr>
          <a:xfrm>
            <a:off x="5092827" y="1031641"/>
            <a:ext cx="3225799" cy="5868036"/>
          </a:xfrm>
          <a:prstGeom prst="rect">
            <a:avLst/>
          </a:prstGeom>
          <a:noFill/>
          <a:ln>
            <a:noFill/>
          </a:ln>
        </p:spPr>
      </p:pic>
      <p:sp>
        <p:nvSpPr>
          <p:cNvPr id="392" name="Google Shape;392;g2a4d8743a73_0_64"/>
          <p:cNvSpPr txBox="1"/>
          <p:nvPr/>
        </p:nvSpPr>
        <p:spPr>
          <a:xfrm>
            <a:off x="601265" y="3441485"/>
            <a:ext cx="5771901" cy="1370398"/>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404040"/>
              </a:buClr>
              <a:buSzPts val="4444"/>
              <a:buFont typeface="Rubik"/>
              <a:buNone/>
            </a:pPr>
            <a:r>
              <a:rPr lang="iw-IL" sz="6700" b="0" i="0" u="none" strike="noStrike" cap="none" dirty="0">
                <a:solidFill>
                  <a:schemeClr val="lt1"/>
                </a:solidFill>
                <a:latin typeface="Calibri"/>
                <a:ea typeface="Calibri"/>
                <a:cs typeface="Calibri"/>
                <a:sym typeface="Calibri"/>
              </a:rPr>
              <a:t>هي</a:t>
            </a:r>
            <a:r>
              <a:rPr lang="ar-AE" sz="6700" b="0" i="0" u="none" strike="noStrike" cap="none" dirty="0">
                <a:solidFill>
                  <a:schemeClr val="lt1"/>
                </a:solidFill>
                <a:latin typeface="Calibri"/>
                <a:ea typeface="Calibri"/>
                <a:cs typeface="Calibri"/>
                <a:sym typeface="Calibri"/>
              </a:rPr>
              <a:t>ّ</a:t>
            </a:r>
            <a:r>
              <a:rPr lang="iw-IL" sz="6700" b="0" i="0" u="none" strike="noStrike" cap="none" dirty="0">
                <a:solidFill>
                  <a:schemeClr val="lt1"/>
                </a:solidFill>
                <a:latin typeface="Calibri"/>
                <a:ea typeface="Calibri"/>
                <a:cs typeface="Calibri"/>
                <a:sym typeface="Calibri"/>
              </a:rPr>
              <a:t>ا </a:t>
            </a:r>
            <a:r>
              <a:rPr lang="iw-IL" sz="6700" b="1" i="0" u="none" strike="noStrike" cap="none" dirty="0">
                <a:solidFill>
                  <a:schemeClr val="lt1"/>
                </a:solidFill>
                <a:latin typeface="Calibri"/>
                <a:ea typeface="Calibri"/>
                <a:cs typeface="Calibri"/>
                <a:sym typeface="Calibri"/>
              </a:rPr>
              <a:t>نحاول</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19"/>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98" name="Google Shape;398;p19"/>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99" name="Google Shape;399;p19"/>
          <p:cNvSpPr txBox="1"/>
          <p:nvPr/>
        </p:nvSpPr>
        <p:spPr>
          <a:xfrm>
            <a:off x="5136349" y="1003721"/>
            <a:ext cx="6651447" cy="163117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0000"/>
              <a:buFont typeface="Arial"/>
              <a:buNone/>
            </a:pPr>
            <a:r>
              <a:rPr lang="iw-IL" sz="10000" b="1" i="0" u="none" strike="noStrike" cap="none" dirty="0">
                <a:solidFill>
                  <a:schemeClr val="lt1"/>
                </a:solidFill>
                <a:latin typeface="Calibri"/>
                <a:ea typeface="Calibri"/>
                <a:cs typeface="Calibri"/>
                <a:sym typeface="Calibri"/>
              </a:rPr>
              <a:t>هيّا نلعب!</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0" name="Google Shape;400;p19"/>
          <p:cNvSpPr/>
          <p:nvPr/>
        </p:nvSpPr>
        <p:spPr>
          <a:xfrm rot="2110951">
            <a:off x="7603226" y="5153725"/>
            <a:ext cx="1616765" cy="132963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1" name="Google Shape;401;p19"/>
          <p:cNvSpPr/>
          <p:nvPr/>
        </p:nvSpPr>
        <p:spPr>
          <a:xfrm rot="2110951">
            <a:off x="937748" y="2096002"/>
            <a:ext cx="704602" cy="70460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r>
              <a:rPr lang="iw-IL"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02" name="Google Shape;402;p19"/>
          <p:cNvPicPr preferRelativeResize="0"/>
          <p:nvPr/>
        </p:nvPicPr>
        <p:blipFill rotWithShape="1">
          <a:blip r:embed="rId5">
            <a:alphaModFix/>
          </a:blip>
          <a:srcRect/>
          <a:stretch/>
        </p:blipFill>
        <p:spPr>
          <a:xfrm rot="10430040">
            <a:off x="1636689" y="2861571"/>
            <a:ext cx="4269552" cy="3376289"/>
          </a:xfrm>
          <a:prstGeom prst="rect">
            <a:avLst/>
          </a:prstGeom>
          <a:noFill/>
          <a:ln>
            <a:noFill/>
          </a:ln>
          <a:effectLst>
            <a:outerShdw blurRad="528638" algn="bl" rotWithShape="0">
              <a:srgbClr val="000000">
                <a:alpha val="14901"/>
              </a:srgbClr>
            </a:outerShdw>
          </a:effectLst>
        </p:spPr>
      </p:pic>
      <p:pic>
        <p:nvPicPr>
          <p:cNvPr id="403" name="Google Shape;403;p19"/>
          <p:cNvPicPr preferRelativeResize="0"/>
          <p:nvPr/>
        </p:nvPicPr>
        <p:blipFill rotWithShape="1">
          <a:blip r:embed="rId6">
            <a:alphaModFix/>
          </a:blip>
          <a:srcRect/>
          <a:stretch/>
        </p:blipFill>
        <p:spPr>
          <a:xfrm>
            <a:off x="1881119" y="1535615"/>
            <a:ext cx="3986227" cy="4341725"/>
          </a:xfrm>
          <a:prstGeom prst="rect">
            <a:avLst/>
          </a:prstGeom>
          <a:noFill/>
          <a:ln>
            <a:noFill/>
          </a:ln>
        </p:spPr>
      </p:pic>
      <p:pic>
        <p:nvPicPr>
          <p:cNvPr id="404" name="Google Shape;404;p19"/>
          <p:cNvPicPr preferRelativeResize="0"/>
          <p:nvPr/>
        </p:nvPicPr>
        <p:blipFill rotWithShape="1">
          <a:blip r:embed="rId7">
            <a:alphaModFix/>
          </a:blip>
          <a:srcRect/>
          <a:stretch/>
        </p:blipFill>
        <p:spPr>
          <a:xfrm>
            <a:off x="7748465" y="2939236"/>
            <a:ext cx="2292895" cy="35942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0">
            <a:hlinkClick r:id="rId3"/>
          </p:cNvPr>
          <p:cNvPicPr preferRelativeResize="0"/>
          <p:nvPr/>
        </p:nvPicPr>
        <p:blipFill rotWithShape="1">
          <a:blip r:embed="rId4">
            <a:alphaModFix/>
          </a:blip>
          <a:srcRect l="1920" t="-2970" r="-1920" b="2970"/>
          <a:stretch/>
        </p:blipFill>
        <p:spPr>
          <a:xfrm>
            <a:off x="0" y="0"/>
            <a:ext cx="12191998" cy="6832055"/>
          </a:xfrm>
          <a:prstGeom prst="rect">
            <a:avLst/>
          </a:prstGeom>
          <a:noFill/>
          <a:ln>
            <a:noFill/>
          </a:ln>
        </p:spPr>
      </p:pic>
      <p:grpSp>
        <p:nvGrpSpPr>
          <p:cNvPr id="4" name="קבוצה 3">
            <a:extLst>
              <a:ext uri="{FF2B5EF4-FFF2-40B4-BE49-F238E27FC236}">
                <a16:creationId xmlns:a16="http://schemas.microsoft.com/office/drawing/2014/main" id="{8F58B4B9-D57D-A6E0-F260-610DED439208}"/>
              </a:ext>
            </a:extLst>
          </p:cNvPr>
          <p:cNvGrpSpPr/>
          <p:nvPr/>
        </p:nvGrpSpPr>
        <p:grpSpPr>
          <a:xfrm>
            <a:off x="1559858" y="3067722"/>
            <a:ext cx="5389584" cy="2709134"/>
            <a:chOff x="1559858" y="3067722"/>
            <a:chExt cx="5389584" cy="2709134"/>
          </a:xfrm>
        </p:grpSpPr>
        <p:sp>
          <p:nvSpPr>
            <p:cNvPr id="2" name="חץ: מחומש 1">
              <a:extLst>
                <a:ext uri="{FF2B5EF4-FFF2-40B4-BE49-F238E27FC236}">
                  <a16:creationId xmlns:a16="http://schemas.microsoft.com/office/drawing/2014/main" id="{9769BC80-A07B-61F4-9847-D826FE987122}"/>
                </a:ext>
              </a:extLst>
            </p:cNvPr>
            <p:cNvSpPr/>
            <p:nvPr/>
          </p:nvSpPr>
          <p:spPr>
            <a:xfrm>
              <a:off x="4464426" y="3162748"/>
              <a:ext cx="2485016" cy="2614108"/>
            </a:xfrm>
            <a:prstGeom prst="homePlate">
              <a:avLst>
                <a:gd name="adj" fmla="val 45045"/>
              </a:avLst>
            </a:prstGeom>
            <a:solidFill>
              <a:srgbClr val="008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חץ: מחומש 2">
              <a:extLst>
                <a:ext uri="{FF2B5EF4-FFF2-40B4-BE49-F238E27FC236}">
                  <a16:creationId xmlns:a16="http://schemas.microsoft.com/office/drawing/2014/main" id="{F179A847-828E-BC16-063A-B5E1781DECC7}"/>
                </a:ext>
              </a:extLst>
            </p:cNvPr>
            <p:cNvSpPr/>
            <p:nvPr/>
          </p:nvSpPr>
          <p:spPr>
            <a:xfrm rot="10800000">
              <a:off x="1559858" y="3067722"/>
              <a:ext cx="3076687" cy="2614108"/>
            </a:xfrm>
            <a:prstGeom prst="homePlate">
              <a:avLst>
                <a:gd name="adj" fmla="val 45045"/>
              </a:avLst>
            </a:prstGeom>
            <a:solidFill>
              <a:srgbClr val="008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Google Shape;410;p20">
              <a:hlinkClick r:id="rId3"/>
            </p:cNvPr>
            <p:cNvSpPr txBox="1"/>
            <p:nvPr/>
          </p:nvSpPr>
          <p:spPr>
            <a:xfrm>
              <a:off x="2786230" y="3067783"/>
              <a:ext cx="3000000" cy="2400627"/>
            </a:xfrm>
            <a:prstGeom prst="rect">
              <a:avLst/>
            </a:prstGeom>
            <a:noFill/>
            <a:ln>
              <a:noFill/>
            </a:ln>
          </p:spPr>
          <p:txBody>
            <a:bodyPr spcFirstLastPara="1" wrap="square" lIns="91425" tIns="91425" rIns="91425" bIns="91425" anchor="t" anchorCtr="0">
              <a:spAutoFit/>
            </a:bodyPr>
            <a:lstStyle/>
            <a:p>
              <a:pPr marL="0" marR="0" lvl="0" indent="0" algn="ctr" rtl="1">
                <a:lnSpc>
                  <a:spcPct val="150000"/>
                </a:lnSpc>
                <a:spcBef>
                  <a:spcPts val="0"/>
                </a:spcBef>
                <a:spcAft>
                  <a:spcPts val="0"/>
                </a:spcAft>
                <a:buClr>
                  <a:srgbClr val="000000"/>
                </a:buClr>
                <a:buSzPts val="1200"/>
                <a:buFont typeface="Arial"/>
                <a:buNone/>
              </a:pPr>
              <a:r>
                <a:rPr lang="iw-IL" sz="4800" dirty="0">
                  <a:solidFill>
                    <a:schemeClr val="bg1"/>
                  </a:solidFill>
                  <a:latin typeface="Calibri"/>
                  <a:ea typeface="Calibri"/>
                  <a:cs typeface="Calibri"/>
                  <a:sym typeface="Calibri"/>
                </a:rPr>
                <a:t>حقيقي أ</a:t>
              </a:r>
              <a:r>
                <a:rPr lang="ar-AE" sz="4800" dirty="0">
                  <a:solidFill>
                    <a:schemeClr val="bg1"/>
                  </a:solidFill>
                  <a:latin typeface="Calibri"/>
                  <a:ea typeface="Calibri"/>
                  <a:cs typeface="Calibri"/>
                  <a:sym typeface="Calibri"/>
                </a:rPr>
                <a:t>م</a:t>
              </a:r>
              <a:r>
                <a:rPr lang="iw-IL" sz="4800" dirty="0">
                  <a:solidFill>
                    <a:schemeClr val="bg1"/>
                  </a:solidFill>
                  <a:latin typeface="Calibri"/>
                  <a:ea typeface="Calibri"/>
                  <a:cs typeface="Calibri"/>
                  <a:sym typeface="Calibri"/>
                </a:rPr>
                <a:t> ذكاء </a:t>
              </a:r>
              <a:r>
                <a:rPr lang="ar-AE" sz="4800" dirty="0">
                  <a:solidFill>
                    <a:schemeClr val="bg1"/>
                  </a:solidFill>
                  <a:latin typeface="Calibri"/>
                  <a:ea typeface="Calibri"/>
                  <a:cs typeface="Calibri"/>
                  <a:sym typeface="Calibri"/>
                </a:rPr>
                <a:t>إ</a:t>
              </a:r>
              <a:r>
                <a:rPr lang="iw-IL" sz="4800" dirty="0">
                  <a:solidFill>
                    <a:schemeClr val="bg1"/>
                  </a:solidFill>
                  <a:latin typeface="Calibri"/>
                  <a:ea typeface="Calibri"/>
                  <a:cs typeface="Calibri"/>
                  <a:sym typeface="Calibri"/>
                </a:rPr>
                <a:t>صطناعي</a:t>
              </a:r>
              <a:r>
                <a:rPr lang="ar-AE" sz="4800" dirty="0">
                  <a:solidFill>
                    <a:schemeClr val="bg1"/>
                  </a:solidFill>
                  <a:latin typeface="Calibri"/>
                  <a:ea typeface="Calibri"/>
                  <a:cs typeface="Calibri"/>
                  <a:sym typeface="Calibri"/>
                </a:rPr>
                <a:t>ّ</a:t>
              </a:r>
              <a:endParaRPr sz="4800" b="0" i="0" u="none" strike="noStrike" cap="none" dirty="0">
                <a:solidFill>
                  <a:schemeClr val="bg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7"/>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417" name="Google Shape;417;p27"/>
          <p:cNvGrpSpPr/>
          <p:nvPr/>
        </p:nvGrpSpPr>
        <p:grpSpPr>
          <a:xfrm rot="10800000" flipH="1">
            <a:off x="6412220" y="427980"/>
            <a:ext cx="5603194" cy="3229620"/>
            <a:chOff x="1860719" y="2790159"/>
            <a:chExt cx="4241795" cy="2176738"/>
          </a:xfrm>
        </p:grpSpPr>
        <p:sp>
          <p:nvSpPr>
            <p:cNvPr id="418" name="Google Shape;418;p27"/>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chemeClr val="dk1"/>
                </a:buClr>
                <a:buSzPts val="4800"/>
                <a:buFont typeface="Calibri"/>
                <a:buNone/>
              </a:pPr>
              <a:endParaRPr sz="4800" b="1" i="0" u="none" strike="noStrike" cap="none">
                <a:solidFill>
                  <a:srgbClr val="5F259E"/>
                </a:solidFill>
                <a:latin typeface="Calibri"/>
                <a:ea typeface="Calibri"/>
                <a:cs typeface="Calibri"/>
                <a:sym typeface="Calibri"/>
              </a:endParaRPr>
            </a:p>
          </p:txBody>
        </p:sp>
        <p:sp>
          <p:nvSpPr>
            <p:cNvPr id="419" name="Google Shape;419;p27"/>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20" name="Google Shape;420;p27"/>
          <p:cNvSpPr/>
          <p:nvPr/>
        </p:nvSpPr>
        <p:spPr>
          <a:xfrm>
            <a:off x="5937901" y="136877"/>
            <a:ext cx="5603194" cy="2855249"/>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6000" b="1" i="0" u="none" strike="noStrike" cap="none" dirty="0">
                <a:solidFill>
                  <a:srgbClr val="8A2B7E"/>
                </a:solidFill>
                <a:latin typeface="Calibri"/>
                <a:ea typeface="Calibri"/>
                <a:cs typeface="Calibri"/>
                <a:sym typeface="Calibri"/>
              </a:rPr>
              <a:t>ماذا تعلّمنا </a:t>
            </a:r>
            <a:r>
              <a:rPr lang="iw-IL" sz="6000" b="0" i="0" u="none" strike="noStrike" cap="none" dirty="0">
                <a:solidFill>
                  <a:srgbClr val="8A2B7E"/>
                </a:solidFill>
                <a:latin typeface="Calibri"/>
                <a:ea typeface="Calibri"/>
                <a:cs typeface="Calibri"/>
                <a:sym typeface="Calibri"/>
              </a:rPr>
              <a:t>اليوم؟</a:t>
            </a:r>
            <a:endParaRPr sz="6000" b="0" i="0" u="none" strike="noStrike" cap="none" dirty="0">
              <a:solidFill>
                <a:srgbClr val="8A2B7E"/>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21" name="Google Shape;421;p27"/>
          <p:cNvPicPr preferRelativeResize="0"/>
          <p:nvPr/>
        </p:nvPicPr>
        <p:blipFill rotWithShape="1">
          <a:blip r:embed="rId4">
            <a:alphaModFix/>
          </a:blip>
          <a:srcRect/>
          <a:stretch/>
        </p:blipFill>
        <p:spPr>
          <a:xfrm>
            <a:off x="2383431" y="1865282"/>
            <a:ext cx="4921150" cy="4921150"/>
          </a:xfrm>
          <a:prstGeom prst="rect">
            <a:avLst/>
          </a:prstGeom>
          <a:noFill/>
          <a:ln>
            <a:noFill/>
          </a:ln>
        </p:spPr>
      </p:pic>
      <p:pic>
        <p:nvPicPr>
          <p:cNvPr id="422" name="Google Shape;422;p27"/>
          <p:cNvPicPr preferRelativeResize="0"/>
          <p:nvPr/>
        </p:nvPicPr>
        <p:blipFill rotWithShape="1">
          <a:blip r:embed="rId5">
            <a:alphaModFix/>
          </a:blip>
          <a:srcRect/>
          <a:stretch/>
        </p:blipFill>
        <p:spPr>
          <a:xfrm>
            <a:off x="2198367" y="2013962"/>
            <a:ext cx="5269007" cy="492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sp>
        <p:nvSpPr>
          <p:cNvPr id="2" name="Google Shape;201;p2">
            <a:extLst>
              <a:ext uri="{FF2B5EF4-FFF2-40B4-BE49-F238E27FC236}">
                <a16:creationId xmlns:a16="http://schemas.microsoft.com/office/drawing/2014/main" id="{C47000BC-102B-CCDB-C3EA-BCDBD85EA8FA}"/>
              </a:ext>
            </a:extLst>
          </p:cNvPr>
          <p:cNvSpPr/>
          <p:nvPr/>
        </p:nvSpPr>
        <p:spPr>
          <a:xfrm>
            <a:off x="9298379" y="4983694"/>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2"/>
          <p:cNvSpPr/>
          <p:nvPr/>
        </p:nvSpPr>
        <p:spPr>
          <a:xfrm>
            <a:off x="9150193" y="3444625"/>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2"/>
          <p:cNvSpPr/>
          <p:nvPr/>
        </p:nvSpPr>
        <p:spPr>
          <a:xfrm>
            <a:off x="9150193" y="2424581"/>
            <a:ext cx="2524921"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2"/>
          <p:cNvSpPr/>
          <p:nvPr/>
        </p:nvSpPr>
        <p:spPr>
          <a:xfrm>
            <a:off x="9150193" y="1107252"/>
            <a:ext cx="2524921"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2"/>
          <p:cNvSpPr txBox="1">
            <a:spLocks noGrp="1"/>
          </p:cNvSpPr>
          <p:nvPr>
            <p:ph type="body" idx="1"/>
          </p:nvPr>
        </p:nvSpPr>
        <p:spPr>
          <a:xfrm>
            <a:off x="368700" y="1129675"/>
            <a:ext cx="11085300" cy="4629900"/>
          </a:xfrm>
          <a:prstGeom prst="rect">
            <a:avLst/>
          </a:prstGeom>
          <a:noFill/>
          <a:ln>
            <a:noFill/>
          </a:ln>
        </p:spPr>
        <p:txBody>
          <a:bodyPr spcFirstLastPara="1" wrap="square" lIns="91425" tIns="45700" rIns="91425" bIns="45700" anchor="t" anchorCtr="0">
            <a:noAutofit/>
          </a:bodyPr>
          <a:lstStyle/>
          <a:p>
            <a:pPr marL="114300" lvl="0" indent="0" algn="r" rtl="1">
              <a:lnSpc>
                <a:spcPct val="90000"/>
              </a:lnSpc>
              <a:spcBef>
                <a:spcPts val="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ماذا نفعل هنا؟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في إطار شهر</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iw-IL" sz="1800" b="0" i="0" u="none" dirty="0">
                <a:solidFill>
                  <a:srgbClr val="000000"/>
                </a:solidFill>
                <a:latin typeface="Calibri"/>
                <a:ea typeface="Calibri"/>
                <a:cs typeface="Calibri"/>
                <a:sym typeface="Calibri"/>
              </a:rPr>
              <a:t>AI</a:t>
            </a:r>
            <a:r>
              <a:rPr lang="ar-AE" sz="1800" b="0" i="0" u="none" dirty="0">
                <a:solidFill>
                  <a:srgbClr val="000000"/>
                </a:solidFill>
                <a:latin typeface="Calibri"/>
                <a:ea typeface="Calibri"/>
                <a:cs typeface="Calibri"/>
                <a:sym typeface="Calibri"/>
              </a:rPr>
              <a:t> </a:t>
            </a:r>
            <a:r>
              <a:rPr lang="iw-IL" sz="1800" b="0" i="0" u="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لعام</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202</a:t>
            </a:r>
            <a:r>
              <a:rPr lang="he-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6</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سنُجري عدة دروس وفعاليات في الصف،</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لتساعد الطلاب في التعرّف على الذكاء ال</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إ</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صطناعي</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التوليدي، والتمرّن على إنشاء نواتج مختلفة بواسطة أدوات الذكاء ال</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إ</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صطناعي</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dirty="0"/>
          </a:p>
          <a:p>
            <a:pPr marL="457200" lvl="0" indent="-228600" algn="r" rtl="1">
              <a:lnSpc>
                <a:spcPct val="90000"/>
              </a:lnSpc>
              <a:spcBef>
                <a:spcPts val="800"/>
              </a:spcBef>
              <a:spcAft>
                <a:spcPts val="0"/>
              </a:spcAft>
              <a:buSzPts val="1800"/>
              <a:buNone/>
            </a:pP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lnSpc>
                <a:spcPct val="90000"/>
              </a:lnSpc>
              <a:spcBef>
                <a:spcPts val="80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أعطوني المزيد من التفاصيل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المدة: 45 دقيقة | أسلوب التعلّم: درس فع</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المعدات والأدوات المساعِدة: معروضة، فيديو مرتبط بالمعروضة، لعبة رقمية مرتبطة بالمعروضة.</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lnSpc>
                <a:spcPct val="90000"/>
              </a:lnSpc>
              <a:spcBef>
                <a:spcPts val="800"/>
              </a:spcBef>
              <a:spcAft>
                <a:spcPts val="0"/>
              </a:spcAft>
              <a:buSzPts val="1800"/>
              <a:buNone/>
            </a:pP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كيف نستعدّ؟ </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lvl="0" algn="r" rtl="1">
              <a:lnSpc>
                <a:spcPct val="100000"/>
              </a:lnSpc>
              <a:spcBef>
                <a:spcPts val="800"/>
              </a:spcBef>
            </a:pP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شَاهِدُوا الْفِيدْيُو مُسْبَقًا وَتَعَرَّفُوا عَلَى مُحْتَوَى الْعَرْضِ التَّقْدِيمِيِّ. تَأَكَّدُوا مِنْ أَنَّ الْمُحْتَوَى مُلَائِمٌ لِلصَّفِّ، وَأَضِيفُوا مُحْتَوًى قَدْ يُسَاعِدُ التَّلَامِيذَ عَلَى التَّفَاعُلِ مَعَ الْمَوْضُوعِ وَفَهْمِهِ. يَجِبُ تَحْضِيرُ 5 صَنَادِيقَ مُسْبَقًا، مَعَ وَضْعِ لَافِتَةٍ عَلَى كُلِّ صُنْدُوقٍ تَشْرَحُ مَا يَجِبُ وَضْعُهُ دَاخِلَهُ (مَاذَا فِي الصُّورَةِ، كَيْفَ يَبْدُو، مَاذَا يَفْعَلُ، مَاذَا يُوجَدُ فِي الْخَلْفِيَّةِ، وَبِأَيِّ أُسْلُوبٍ). تَعَرَّفُوا عَلَى الْمَسَارِ – "سَاحَةُ اللَّعِبِ"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Playground) </a:t>
            </a: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فِي بُوت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Q2 </a:t>
            </a:r>
            <a:r>
              <a:rPr lang="ar-AE"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وَعَلَى كَيْفِيَّةِ الدُّخُولِ إِلَى خِيَارِ إِنْشَاءِ الصُّوَرِ (يُمْكِنُ لِكُلِّ تِلْمِيذٍ إِنْشَاءُ 3 صُوَرَ فَقَطْ بِاسْتِخْدَامِ هَذِهِ الْأَدَاةِ).</a:t>
            </a:r>
            <a:endParaRPr lang="he-IL" sz="1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114300" lvl="0" indent="0" algn="r" rtl="1">
              <a:spcBef>
                <a:spcPts val="800"/>
              </a:spcBef>
              <a:buNone/>
            </a:pPr>
            <a:r>
              <a:rPr lang="iw-IL" sz="1800" b="1" i="0" u="none"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تعليمات</a:t>
            </a:r>
            <a:r>
              <a:rPr lang="iw-IL" sz="1800" b="1" i="0" u="none"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 </a:t>
            </a:r>
            <a:r>
              <a:rPr lang="iw-IL" sz="1800" b="1" i="0" u="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للمعلم</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r" rtl="1">
              <a:lnSpc>
                <a:spcPct val="90000"/>
              </a:lnSpc>
              <a:spcBef>
                <a:spcPts val="800"/>
              </a:spcBef>
              <a:spcAft>
                <a:spcPts val="0"/>
              </a:spcAft>
              <a:buSzPts val="1800"/>
              <a:buChar char="•"/>
            </a:pP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تعر</a:t>
            </a:r>
            <a:r>
              <a:rPr lang="ar-AE"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iw-IL" sz="1800" b="0" i="0" u="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فوا على المعروضة التي تشمل مسار الدرس، والتي تظهر في الملاحظات أسفل كل شريحة.</a:t>
            </a:r>
            <a:endParaRPr sz="11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42900" algn="l" rtl="1">
              <a:lnSpc>
                <a:spcPct val="107000"/>
              </a:lnSpc>
              <a:spcBef>
                <a:spcPts val="800"/>
              </a:spcBef>
              <a:spcAft>
                <a:spcPts val="800"/>
              </a:spcAft>
              <a:buSzPts val="1800"/>
              <a:buChar char="•"/>
            </a:pPr>
            <a:r>
              <a:rPr lang="iw-IL" sz="1100" b="0" i="0" u="none" dirty="0">
                <a:latin typeface="Calibri" panose="020F0502020204030204" pitchFamily="34" charset="0"/>
                <a:ea typeface="Calibri" panose="020F0502020204030204" pitchFamily="34" charset="0"/>
                <a:cs typeface="Calibri" panose="020F0502020204030204" pitchFamily="34" charset="0"/>
                <a:sym typeface="Arial"/>
              </a:rPr>
              <a:t> </a:t>
            </a:r>
            <a:endParaRPr dirty="0"/>
          </a:p>
        </p:txBody>
      </p:sp>
      <p:pic>
        <p:nvPicPr>
          <p:cNvPr id="205" name="Google Shape;205;p2"/>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06" name="Google Shape;206;p2"/>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للمعل</a:t>
            </a:r>
            <a:r>
              <a:rPr lang="ar-AE"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iw-IL" sz="4900" b="1" i="0" u="none" dirty="0">
                <a:solidFill>
                  <a:srgbClr val="8A2B7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sp>
        <p:nvSpPr>
          <p:cNvPr id="212" name="Google Shape;212;p3"/>
          <p:cNvSpPr/>
          <p:nvPr/>
        </p:nvSpPr>
        <p:spPr>
          <a:xfrm>
            <a:off x="8603166" y="1083502"/>
            <a:ext cx="3220134"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3"/>
          <p:cNvSpPr txBox="1">
            <a:spLocks noGrp="1"/>
          </p:cNvSpPr>
          <p:nvPr>
            <p:ph type="body" idx="1"/>
          </p:nvPr>
        </p:nvSpPr>
        <p:spPr>
          <a:xfrm>
            <a:off x="6187044" y="1109067"/>
            <a:ext cx="5540644" cy="4507962"/>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b="1" i="0" u="none" dirty="0">
                <a:solidFill>
                  <a:schemeClr val="lt1"/>
                </a:solidFill>
                <a:latin typeface="Calibri"/>
                <a:ea typeface="Calibri"/>
                <a:cs typeface="Calibri"/>
                <a:sym typeface="Calibri"/>
              </a:rPr>
              <a:t>متى يجب إجراء الدرس؟</a:t>
            </a:r>
            <a:endParaRPr dirty="0"/>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من المفض</a:t>
            </a:r>
            <a:r>
              <a:rPr lang="ar-AE" sz="1800" b="0" i="0" u="none" dirty="0">
                <a:latin typeface="Calibri"/>
                <a:ea typeface="Calibri"/>
                <a:cs typeface="Calibri"/>
                <a:sym typeface="Calibri"/>
              </a:rPr>
              <a:t>ّ</a:t>
            </a:r>
            <a:r>
              <a:rPr lang="iw-IL" sz="1800" b="0" i="0" u="none" dirty="0">
                <a:latin typeface="Calibri"/>
                <a:ea typeface="Calibri"/>
                <a:cs typeface="Calibri"/>
                <a:sym typeface="Calibri"/>
              </a:rPr>
              <a:t>ل إجراء الدرس بعد أن يتمّم الطل</a:t>
            </a:r>
            <a:r>
              <a:rPr lang="ar-AE" sz="1800" b="0" i="0" u="none" dirty="0">
                <a:latin typeface="Calibri"/>
                <a:ea typeface="Calibri"/>
                <a:cs typeface="Calibri"/>
                <a:sym typeface="Calibri"/>
              </a:rPr>
              <a:t>ّا</a:t>
            </a:r>
            <a:r>
              <a:rPr lang="iw-IL" sz="1800" b="0" i="0" u="none" dirty="0">
                <a:latin typeface="Calibri"/>
                <a:ea typeface="Calibri"/>
                <a:cs typeface="Calibri"/>
                <a:sym typeface="Calibri"/>
              </a:rPr>
              <a:t>ب ما يلي:</a:t>
            </a:r>
            <a:endParaRPr dirty="0"/>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endParaRPr dirty="0"/>
          </a:p>
          <a:p>
            <a:pPr marL="457200" lvl="0" indent="0" algn="r" rtl="1">
              <a:lnSpc>
                <a:spcPct val="90000"/>
              </a:lnSpc>
              <a:spcBef>
                <a:spcPts val="0"/>
              </a:spcBef>
              <a:spcAft>
                <a:spcPts val="0"/>
              </a:spcAft>
              <a:buSzPts val="1800"/>
              <a:buNone/>
            </a:pPr>
            <a:endParaRPr sz="1800" b="1"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درس حول موضوع </a:t>
            </a:r>
            <a:r>
              <a:rPr lang="iw-IL" sz="1800" b="1" i="0" u="none" dirty="0">
                <a:latin typeface="Calibri"/>
                <a:ea typeface="Calibri"/>
                <a:cs typeface="Calibri"/>
                <a:sym typeface="Calibri"/>
              </a:rPr>
              <a:t>ما هو الذكاء ال</a:t>
            </a:r>
            <a:r>
              <a:rPr lang="ar-AE" sz="1800" b="1" i="0" u="none" dirty="0">
                <a:latin typeface="Calibri"/>
                <a:ea typeface="Calibri"/>
                <a:cs typeface="Calibri"/>
                <a:sym typeface="Calibri"/>
              </a:rPr>
              <a:t>إ</a:t>
            </a:r>
            <a:r>
              <a:rPr lang="iw-IL" sz="1800" b="1" i="0" u="none" dirty="0">
                <a:latin typeface="Calibri"/>
                <a:ea typeface="Calibri"/>
                <a:cs typeface="Calibri"/>
                <a:sym typeface="Calibri"/>
              </a:rPr>
              <a:t>صطناعي</a:t>
            </a:r>
            <a:r>
              <a:rPr lang="ar-AE" sz="1800" b="1" i="0" u="none" dirty="0">
                <a:latin typeface="Calibri"/>
                <a:ea typeface="Calibri"/>
                <a:cs typeface="Calibri"/>
                <a:sym typeface="Calibri"/>
              </a:rPr>
              <a:t>ّ</a:t>
            </a:r>
            <a:r>
              <a:rPr lang="iw-IL" sz="1800" b="1" i="0" u="none" dirty="0">
                <a:latin typeface="Calibri"/>
                <a:ea typeface="Calibri"/>
                <a:cs typeface="Calibri"/>
                <a:sym typeface="Calibri"/>
              </a:rPr>
              <a:t> التوليدي</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درس حول موضوع </a:t>
            </a:r>
            <a:r>
              <a:rPr lang="iw-IL" sz="1800" b="1" i="0" u="none" dirty="0">
                <a:latin typeface="Calibri"/>
                <a:ea typeface="Calibri"/>
                <a:cs typeface="Calibri"/>
                <a:sym typeface="Calibri"/>
              </a:rPr>
              <a:t>الأخلاقيات </a:t>
            </a:r>
            <a:r>
              <a:rPr lang="iw-IL" sz="1800" b="0" i="0" u="none" dirty="0">
                <a:latin typeface="Calibri"/>
                <a:ea typeface="Calibri"/>
                <a:cs typeface="Calibri"/>
                <a:sym typeface="Calibri"/>
              </a:rPr>
              <a:t>والذكاء ال</a:t>
            </a:r>
            <a:r>
              <a:rPr lang="ar-AE" sz="1800" dirty="0"/>
              <a:t>إ</a:t>
            </a:r>
            <a:r>
              <a:rPr lang="iw-IL" sz="1800" b="0" i="0" u="none" dirty="0">
                <a:latin typeface="Calibri"/>
                <a:ea typeface="Calibri"/>
                <a:cs typeface="Calibri"/>
                <a:sym typeface="Calibri"/>
              </a:rPr>
              <a:t>صطناعي</a:t>
            </a:r>
            <a:r>
              <a:rPr lang="ar-AE" sz="1800" b="0" i="0" u="none" dirty="0">
                <a:latin typeface="Calibri"/>
                <a:ea typeface="Calibri"/>
                <a:cs typeface="Calibri"/>
                <a:sym typeface="Calibri"/>
              </a:rPr>
              <a:t>ّ</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r>
              <a:rPr lang="iw-IL" sz="1800" b="1" i="0" u="none" dirty="0">
                <a:latin typeface="Calibri"/>
                <a:ea typeface="Calibri"/>
                <a:cs typeface="Calibri"/>
                <a:sym typeface="Calibri"/>
              </a:rPr>
              <a:t>درس حول موضوع كيف نكتب التوجيه </a:t>
            </a:r>
            <a:r>
              <a:rPr lang="ar-AE" sz="1800" b="1" i="0" u="none" dirty="0">
                <a:latin typeface="Calibri"/>
                <a:ea typeface="Calibri"/>
                <a:cs typeface="Calibri"/>
                <a:sym typeface="Calibri"/>
              </a:rPr>
              <a:t>(</a:t>
            </a:r>
            <a:r>
              <a:rPr lang="iw-IL" sz="1800" b="1" i="0" u="none" dirty="0">
                <a:latin typeface="Calibri"/>
                <a:ea typeface="Calibri"/>
                <a:cs typeface="Calibri"/>
                <a:sym typeface="Calibri"/>
              </a:rPr>
              <a:t>برومبت</a:t>
            </a:r>
            <a:r>
              <a:rPr lang="ar-AE" sz="1800" b="1" dirty="0"/>
              <a:t>)</a:t>
            </a:r>
            <a:endParaRPr sz="1800" dirty="0">
              <a:latin typeface="Calibri"/>
              <a:ea typeface="Calibri"/>
              <a:cs typeface="Calibri"/>
              <a:sym typeface="Calibri"/>
            </a:endParaRPr>
          </a:p>
          <a:p>
            <a:pPr marL="457200" lvl="0" indent="0" algn="r" rtl="1">
              <a:lnSpc>
                <a:spcPct val="90000"/>
              </a:lnSpc>
              <a:spcBef>
                <a:spcPts val="0"/>
              </a:spcBef>
              <a:spcAft>
                <a:spcPts val="0"/>
              </a:spcAft>
              <a:buSzPts val="1800"/>
              <a:buNone/>
            </a:pPr>
            <a:endParaRPr sz="1800" dirty="0">
              <a:latin typeface="Calibri"/>
              <a:ea typeface="Calibri"/>
              <a:cs typeface="Calibri"/>
              <a:sym typeface="Calibri"/>
            </a:endParaRPr>
          </a:p>
          <a:p>
            <a:pPr marL="0" lvl="0" indent="0" algn="r" rtl="1">
              <a:spcBef>
                <a:spcPts val="0"/>
              </a:spcBef>
              <a:buClr>
                <a:srgbClr val="404040"/>
              </a:buClr>
              <a:buNone/>
            </a:pPr>
            <a:r>
              <a:rPr lang="he-IL" sz="1800" b="1" dirty="0"/>
              <a:t>     </a:t>
            </a:r>
            <a:r>
              <a:rPr lang="ar-AE" sz="1800" b="1" dirty="0"/>
              <a:t>تجربتان للروبوت على مسار الملعب أو المسار السريع</a:t>
            </a:r>
            <a:endParaRPr sz="1800" b="1"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r>
              <a:rPr lang="iw-IL" sz="1800" b="0" i="0" u="none" dirty="0">
                <a:latin typeface="Calibri"/>
                <a:ea typeface="Calibri"/>
                <a:cs typeface="Calibri"/>
                <a:sym typeface="Calibri"/>
              </a:rPr>
              <a:t> </a:t>
            </a: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0"/>
              </a:spcBef>
              <a:spcAft>
                <a:spcPts val="0"/>
              </a:spcAft>
              <a:buClr>
                <a:srgbClr val="404040"/>
              </a:buClr>
              <a:buSzPts val="1800"/>
              <a:buNone/>
            </a:pPr>
            <a:endParaRPr sz="1800" dirty="0">
              <a:latin typeface="Calibri"/>
              <a:ea typeface="Calibri"/>
              <a:cs typeface="Calibri"/>
              <a:sym typeface="Calibri"/>
            </a:endParaRPr>
          </a:p>
          <a:p>
            <a:pPr marL="0" lvl="0" indent="0" algn="r" rtl="1">
              <a:lnSpc>
                <a:spcPct val="90000"/>
              </a:lnSpc>
              <a:spcBef>
                <a:spcPts val="1000"/>
              </a:spcBef>
              <a:spcAft>
                <a:spcPts val="0"/>
              </a:spcAft>
              <a:buClr>
                <a:srgbClr val="404040"/>
              </a:buClr>
              <a:buSzPts val="1800"/>
              <a:buNone/>
            </a:pPr>
            <a:endParaRPr sz="1800" dirty="0">
              <a:latin typeface="Calibri"/>
              <a:ea typeface="Calibri"/>
              <a:cs typeface="Calibri"/>
              <a:sym typeface="Calibri"/>
            </a:endParaRPr>
          </a:p>
        </p:txBody>
      </p:sp>
      <p:pic>
        <p:nvPicPr>
          <p:cNvPr id="214" name="Google Shape;214;p3"/>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15" name="Google Shape;215;p3"/>
          <p:cNvSpPr txBox="1">
            <a:spLocks noGrp="1"/>
          </p:cNvSpPr>
          <p:nvPr>
            <p:ph type="title"/>
          </p:nvPr>
        </p:nvSpPr>
        <p:spPr>
          <a:xfrm>
            <a:off x="9837374" y="0"/>
            <a:ext cx="198592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iw-IL"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
        <p:nvSpPr>
          <p:cNvPr id="216" name="Google Shape;216;p3"/>
          <p:cNvSpPr/>
          <p:nvPr/>
        </p:nvSpPr>
        <p:spPr>
          <a:xfrm rot="10800000" flipH="1">
            <a:off x="11413583" y="2406462"/>
            <a:ext cx="272644" cy="272644"/>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3"/>
          <p:cNvSpPr/>
          <p:nvPr/>
        </p:nvSpPr>
        <p:spPr>
          <a:xfrm>
            <a:off x="11420274" y="286717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3"/>
          <p:cNvSpPr/>
          <p:nvPr/>
        </p:nvSpPr>
        <p:spPr>
          <a:xfrm>
            <a:off x="11420274" y="3331130"/>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3"/>
          <p:cNvSpPr/>
          <p:nvPr/>
        </p:nvSpPr>
        <p:spPr>
          <a:xfrm>
            <a:off x="11420274" y="3844866"/>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4"/>
          <p:cNvSpPr/>
          <p:nvPr/>
        </p:nvSpPr>
        <p:spPr>
          <a:xfrm>
            <a:off x="1681312" y="1565752"/>
            <a:ext cx="8829375" cy="314793"/>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6" name="Google Shape;226;p4"/>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27" name="Google Shape;227;p4"/>
          <p:cNvSpPr/>
          <p:nvPr/>
        </p:nvSpPr>
        <p:spPr>
          <a:xfrm>
            <a:off x="1681312" y="1690878"/>
            <a:ext cx="8829375" cy="671513"/>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4"/>
          <p:cNvSpPr/>
          <p:nvPr/>
        </p:nvSpPr>
        <p:spPr>
          <a:xfrm>
            <a:off x="1681311" y="2362391"/>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4"/>
          <p:cNvSpPr/>
          <p:nvPr/>
        </p:nvSpPr>
        <p:spPr>
          <a:xfrm>
            <a:off x="1681311" y="3033904"/>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4"/>
          <p:cNvSpPr/>
          <p:nvPr/>
        </p:nvSpPr>
        <p:spPr>
          <a:xfrm>
            <a:off x="1681312" y="3705417"/>
            <a:ext cx="8829375" cy="6715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4"/>
          <p:cNvSpPr/>
          <p:nvPr/>
        </p:nvSpPr>
        <p:spPr>
          <a:xfrm>
            <a:off x="1681311" y="4372455"/>
            <a:ext cx="8829375" cy="671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4"/>
          <p:cNvSpPr txBox="1"/>
          <p:nvPr/>
        </p:nvSpPr>
        <p:spPr>
          <a:xfrm>
            <a:off x="9454469" y="1814988"/>
            <a:ext cx="968535" cy="40006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2000"/>
              <a:buFont typeface="Arial"/>
              <a:buNone/>
            </a:pPr>
            <a:r>
              <a:rPr lang="iw-IL" sz="2000" b="1" i="0" u="none" strike="noStrike" cap="none" dirty="0">
                <a:solidFill>
                  <a:schemeClr val="lt1"/>
                </a:solidFill>
                <a:latin typeface="Calibri"/>
                <a:ea typeface="Calibri"/>
                <a:cs typeface="Calibri"/>
                <a:sym typeface="Calibri"/>
              </a:rPr>
              <a:t>الموضوع</a:t>
            </a:r>
            <a:endParaRPr sz="2000" b="1" i="0" u="none" strike="noStrike" cap="none" dirty="0">
              <a:solidFill>
                <a:schemeClr val="lt1"/>
              </a:solidFill>
              <a:latin typeface="Calibri"/>
              <a:ea typeface="Calibri"/>
              <a:cs typeface="Calibri"/>
              <a:sym typeface="Calibri"/>
            </a:endParaRPr>
          </a:p>
        </p:txBody>
      </p:sp>
      <p:sp>
        <p:nvSpPr>
          <p:cNvPr id="233" name="Google Shape;233;p4"/>
          <p:cNvSpPr txBox="1"/>
          <p:nvPr/>
        </p:nvSpPr>
        <p:spPr>
          <a:xfrm>
            <a:off x="5450686" y="1814988"/>
            <a:ext cx="152477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iw-IL" sz="2000" b="1" i="0" u="none" strike="noStrike" cap="none">
                <a:solidFill>
                  <a:schemeClr val="lt1"/>
                </a:solidFill>
                <a:latin typeface="Calibri"/>
                <a:ea typeface="Calibri"/>
                <a:cs typeface="Calibri"/>
                <a:sym typeface="Calibri"/>
              </a:rPr>
              <a:t>كيف نتعلّم؟</a:t>
            </a:r>
            <a:endParaRPr sz="2000" b="1" i="0" u="none" strike="noStrike" cap="none">
              <a:solidFill>
                <a:schemeClr val="lt1"/>
              </a:solidFill>
              <a:latin typeface="Calibri"/>
              <a:ea typeface="Calibri"/>
              <a:cs typeface="Calibri"/>
              <a:sym typeface="Calibri"/>
            </a:endParaRPr>
          </a:p>
        </p:txBody>
      </p:sp>
      <p:sp>
        <p:nvSpPr>
          <p:cNvPr id="234" name="Google Shape;234;p4"/>
          <p:cNvSpPr txBox="1"/>
          <p:nvPr/>
        </p:nvSpPr>
        <p:spPr>
          <a:xfrm>
            <a:off x="2439987" y="1814988"/>
            <a:ext cx="750526"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iw-IL" sz="2000" b="1" i="0" u="none" strike="noStrike" cap="none" dirty="0">
                <a:solidFill>
                  <a:schemeClr val="lt1"/>
                </a:solidFill>
                <a:latin typeface="Calibri"/>
                <a:ea typeface="Calibri"/>
                <a:cs typeface="Calibri"/>
                <a:sym typeface="Calibri"/>
              </a:rPr>
              <a:t> المد</a:t>
            </a:r>
            <a:r>
              <a:rPr lang="ar-AE" sz="2000" b="1" i="0" u="none" strike="noStrike" cap="none" dirty="0">
                <a:solidFill>
                  <a:schemeClr val="lt1"/>
                </a:solidFill>
                <a:latin typeface="Calibri"/>
                <a:ea typeface="Calibri"/>
                <a:cs typeface="Calibri"/>
                <a:sym typeface="Calibri"/>
              </a:rPr>
              <a:t>ّ</a:t>
            </a:r>
            <a:r>
              <a:rPr lang="iw-IL" sz="2000" b="1" i="0" u="none" strike="noStrike" cap="none" dirty="0">
                <a:solidFill>
                  <a:schemeClr val="lt1"/>
                </a:solidFill>
                <a:latin typeface="Calibri"/>
                <a:ea typeface="Calibri"/>
                <a:cs typeface="Calibri"/>
                <a:sym typeface="Calibri"/>
              </a:rPr>
              <a:t>ة</a:t>
            </a:r>
            <a:endParaRPr sz="2000" b="1" i="0" u="none" strike="noStrike" cap="none" dirty="0">
              <a:solidFill>
                <a:schemeClr val="lt1"/>
              </a:solidFill>
              <a:latin typeface="Calibri"/>
              <a:ea typeface="Calibri"/>
              <a:cs typeface="Calibri"/>
              <a:sym typeface="Calibri"/>
            </a:endParaRPr>
          </a:p>
        </p:txBody>
      </p:sp>
      <p:sp>
        <p:nvSpPr>
          <p:cNvPr id="235" name="Google Shape;235;p4"/>
          <p:cNvSpPr txBox="1"/>
          <p:nvPr/>
        </p:nvSpPr>
        <p:spPr>
          <a:xfrm>
            <a:off x="6840195" y="2513500"/>
            <a:ext cx="35829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مقد</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مة – توجيه لإنشاء صورة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6" name="Google Shape;236;p4"/>
          <p:cNvSpPr txBox="1"/>
          <p:nvPr/>
        </p:nvSpPr>
        <p:spPr>
          <a:xfrm>
            <a:off x="7202300" y="3187225"/>
            <a:ext cx="32208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مِمَّ يتكون التوجيه لإنشاء صورة؟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7" name="Google Shape;237;p4"/>
          <p:cNvSpPr txBox="1"/>
          <p:nvPr/>
        </p:nvSpPr>
        <p:spPr>
          <a:xfrm>
            <a:off x="7601398" y="3856507"/>
            <a:ext cx="28215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تجربة إنشاء صورة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8" name="Google Shape;238;p4"/>
          <p:cNvSpPr txBox="1"/>
          <p:nvPr/>
        </p:nvSpPr>
        <p:spPr>
          <a:xfrm>
            <a:off x="8739529" y="4495254"/>
            <a:ext cx="1683474"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كذب أم حقيقة؟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9" name="Google Shape;239;p4"/>
          <p:cNvSpPr txBox="1"/>
          <p:nvPr/>
        </p:nvSpPr>
        <p:spPr>
          <a:xfrm>
            <a:off x="3267340" y="2515573"/>
            <a:ext cx="376256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مراجعة المصطلح - توضيح وأمثلة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 name="Google Shape;240;p4"/>
          <p:cNvSpPr txBox="1"/>
          <p:nvPr/>
        </p:nvSpPr>
        <p:spPr>
          <a:xfrm>
            <a:off x="3809154" y="3022535"/>
            <a:ext cx="3220800" cy="646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فيديو، توضيح المركّبات، ممارسة وتجربة الكتابة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 name="Google Shape;241;p4"/>
          <p:cNvSpPr txBox="1"/>
          <p:nvPr/>
        </p:nvSpPr>
        <p:spPr>
          <a:xfrm>
            <a:off x="3809108" y="3730532"/>
            <a:ext cx="3220800" cy="64629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تجربة أداة الذكاء ال</a:t>
            </a:r>
            <a:r>
              <a:rPr lang="ar-AE" sz="1800" b="0" i="0" u="none" strike="noStrike" cap="none" dirty="0">
                <a:solidFill>
                  <a:srgbClr val="404040"/>
                </a:solidFill>
                <a:latin typeface="Calibri"/>
                <a:ea typeface="Calibri"/>
                <a:cs typeface="Calibri"/>
                <a:sym typeface="Calibri"/>
              </a:rPr>
              <a:t>إ</a:t>
            </a:r>
            <a:r>
              <a:rPr lang="iw-IL" sz="1800" b="0" i="0" u="none" strike="noStrike" cap="none" dirty="0">
                <a:solidFill>
                  <a:srgbClr val="404040"/>
                </a:solidFill>
                <a:latin typeface="Calibri"/>
                <a:ea typeface="Calibri"/>
                <a:cs typeface="Calibri"/>
                <a:sym typeface="Calibri"/>
              </a:rPr>
              <a:t>صطناعي</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 بمساعدة المعل</a:t>
            </a:r>
            <a:r>
              <a:rPr lang="ar-AE" sz="1800" b="0" i="0" u="none" strike="noStrike" cap="none" dirty="0">
                <a:solidFill>
                  <a:srgbClr val="404040"/>
                </a:solidFill>
                <a:latin typeface="Calibri"/>
                <a:ea typeface="Calibri"/>
                <a:cs typeface="Calibri"/>
                <a:sym typeface="Calibri"/>
              </a:rPr>
              <a:t>ّ</a:t>
            </a:r>
            <a:r>
              <a:rPr lang="iw-IL" sz="1800" b="0" i="0" u="none" strike="noStrike" cap="none" dirty="0">
                <a:solidFill>
                  <a:srgbClr val="404040"/>
                </a:solidFill>
                <a:latin typeface="Calibri"/>
                <a:ea typeface="Calibri"/>
                <a:cs typeface="Calibri"/>
                <a:sym typeface="Calibri"/>
              </a:rPr>
              <a:t>م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2" name="Google Shape;242;p4"/>
          <p:cNvSpPr txBox="1"/>
          <p:nvPr/>
        </p:nvSpPr>
        <p:spPr>
          <a:xfrm>
            <a:off x="3446875" y="4455832"/>
            <a:ext cx="3583033"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لعبة رقمية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3" name="Google Shape;243;p4"/>
          <p:cNvSpPr txBox="1"/>
          <p:nvPr/>
        </p:nvSpPr>
        <p:spPr>
          <a:xfrm>
            <a:off x="2165818" y="2509684"/>
            <a:ext cx="968535"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4" name="Google Shape;244;p4"/>
          <p:cNvSpPr txBox="1"/>
          <p:nvPr/>
        </p:nvSpPr>
        <p:spPr>
          <a:xfrm>
            <a:off x="1768900" y="3222592"/>
            <a:ext cx="1365453"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دقيقة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5" name="Google Shape;245;p4"/>
          <p:cNvSpPr txBox="1"/>
          <p:nvPr/>
        </p:nvSpPr>
        <p:spPr>
          <a:xfrm>
            <a:off x="1890584" y="3889630"/>
            <a:ext cx="1243769"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10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6" name="Google Shape;246;p4"/>
          <p:cNvSpPr txBox="1"/>
          <p:nvPr/>
        </p:nvSpPr>
        <p:spPr>
          <a:xfrm>
            <a:off x="1569308" y="4556668"/>
            <a:ext cx="1565045"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10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7" name="Google Shape;247;p4"/>
          <p:cNvSpPr/>
          <p:nvPr/>
        </p:nvSpPr>
        <p:spPr>
          <a:xfrm rot="10800000" flipH="1">
            <a:off x="1681312" y="5616697"/>
            <a:ext cx="8829375" cy="314793"/>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4"/>
          <p:cNvSpPr/>
          <p:nvPr/>
        </p:nvSpPr>
        <p:spPr>
          <a:xfrm rot="10800000" flipH="1">
            <a:off x="1681312" y="5556727"/>
            <a:ext cx="8829375" cy="186462"/>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4"/>
          <p:cNvSpPr txBox="1"/>
          <p:nvPr/>
        </p:nvSpPr>
        <p:spPr>
          <a:xfrm>
            <a:off x="9067892" y="1083906"/>
            <a:ext cx="1568058"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1" i="0" u="none" strike="noStrike" cap="none">
                <a:solidFill>
                  <a:schemeClr val="dk1"/>
                </a:solidFill>
                <a:latin typeface="Calibri"/>
                <a:ea typeface="Calibri"/>
                <a:cs typeface="Calibri"/>
                <a:sym typeface="Calibri"/>
              </a:rPr>
              <a:t>مبنى الدرس:</a:t>
            </a:r>
            <a:endParaRPr sz="1800" b="1" i="0" u="none" strike="noStrike" cap="none">
              <a:solidFill>
                <a:schemeClr val="dk1"/>
              </a:solidFill>
              <a:latin typeface="Calibri"/>
              <a:ea typeface="Calibri"/>
              <a:cs typeface="Calibri"/>
              <a:sym typeface="Calibri"/>
            </a:endParaRPr>
          </a:p>
        </p:txBody>
      </p:sp>
      <p:sp>
        <p:nvSpPr>
          <p:cNvPr id="250" name="Google Shape;250;p4"/>
          <p:cNvSpPr/>
          <p:nvPr/>
        </p:nvSpPr>
        <p:spPr>
          <a:xfrm>
            <a:off x="1681349" y="4904928"/>
            <a:ext cx="8829300" cy="671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4"/>
          <p:cNvSpPr txBox="1"/>
          <p:nvPr/>
        </p:nvSpPr>
        <p:spPr>
          <a:xfrm>
            <a:off x="9411533" y="5082489"/>
            <a:ext cx="968535" cy="36929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تلخيص</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2" name="Google Shape;252;p4"/>
          <p:cNvSpPr txBox="1"/>
          <p:nvPr/>
        </p:nvSpPr>
        <p:spPr>
          <a:xfrm>
            <a:off x="5806521" y="5082515"/>
            <a:ext cx="1143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نقاش صفيّ</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3" name="Google Shape;253;p4"/>
          <p:cNvSpPr txBox="1"/>
          <p:nvPr/>
        </p:nvSpPr>
        <p:spPr>
          <a:xfrm>
            <a:off x="2165818" y="5083803"/>
            <a:ext cx="968535" cy="36933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IL" sz="1800" b="0" i="0" u="none" strike="noStrike" cap="none" dirty="0">
                <a:solidFill>
                  <a:srgbClr val="404040"/>
                </a:solidFill>
                <a:latin typeface="Calibri"/>
                <a:ea typeface="Calibri"/>
                <a:cs typeface="Calibri"/>
                <a:sym typeface="Calibri"/>
              </a:rPr>
              <a:t>5  </a:t>
            </a:r>
            <a:r>
              <a:rPr lang="ar-AE" sz="1800" b="0" i="0" u="none" strike="noStrike" cap="none" dirty="0">
                <a:solidFill>
                  <a:srgbClr val="404040"/>
                </a:solidFill>
                <a:latin typeface="Calibri"/>
                <a:ea typeface="Calibri"/>
                <a:cs typeface="Calibri"/>
                <a:sym typeface="Calibri"/>
              </a:rPr>
              <a:t> </a:t>
            </a:r>
            <a:r>
              <a:rPr lang="iw-IL" sz="1800" b="0" i="0" u="none" strike="noStrike" cap="none" dirty="0">
                <a:solidFill>
                  <a:srgbClr val="404040"/>
                </a:solidFill>
                <a:latin typeface="Calibri"/>
                <a:ea typeface="Calibri"/>
                <a:cs typeface="Calibri"/>
                <a:sym typeface="Calibri"/>
              </a:rPr>
              <a:t>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4" name="Google Shape;254;p4"/>
          <p:cNvSpPr txBox="1">
            <a:spLocks noGrp="1"/>
          </p:cNvSpPr>
          <p:nvPr>
            <p:ph type="title"/>
          </p:nvPr>
        </p:nvSpPr>
        <p:spPr>
          <a:xfrm>
            <a:off x="9837374" y="0"/>
            <a:ext cx="1986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iw-IL" sz="4900" b="1" i="0" u="none" dirty="0">
                <a:solidFill>
                  <a:srgbClr val="8A2B7E"/>
                </a:solidFill>
                <a:latin typeface="Calibri"/>
                <a:ea typeface="Calibri"/>
                <a:cs typeface="Calibri"/>
                <a:sym typeface="Calibri"/>
              </a:rPr>
              <a:t>للمعل</a:t>
            </a:r>
            <a:r>
              <a:rPr lang="ar-AE" sz="4900" b="1" i="0" u="none" dirty="0">
                <a:solidFill>
                  <a:srgbClr val="8A2B7E"/>
                </a:solidFill>
                <a:latin typeface="Calibri"/>
                <a:ea typeface="Calibri"/>
                <a:cs typeface="Calibri"/>
                <a:sym typeface="Calibri"/>
              </a:rPr>
              <a:t>ّ</a:t>
            </a:r>
            <a:r>
              <a:rPr lang="iw-IL" sz="4900" b="1" i="0" u="none" dirty="0">
                <a:solidFill>
                  <a:srgbClr val="8A2B7E"/>
                </a:solidFill>
                <a:latin typeface="Calibri"/>
                <a:ea typeface="Calibri"/>
                <a:cs typeface="Calibri"/>
                <a:sym typeface="Calibri"/>
              </a:rPr>
              <a:t>م</a:t>
            </a:r>
            <a:endParaRPr sz="4900" b="1" dirty="0">
              <a:solidFill>
                <a:srgbClr val="8A2B7E"/>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5"/>
          <p:cNvSpPr/>
          <p:nvPr/>
        </p:nvSpPr>
        <p:spPr>
          <a:xfrm>
            <a:off x="9165115" y="1068625"/>
            <a:ext cx="2607749" cy="516041"/>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5"/>
          <p:cNvSpPr txBox="1">
            <a:spLocks noGrp="1"/>
          </p:cNvSpPr>
          <p:nvPr>
            <p:ph type="body" idx="1"/>
          </p:nvPr>
        </p:nvSpPr>
        <p:spPr>
          <a:xfrm>
            <a:off x="5810343" y="1737707"/>
            <a:ext cx="5614032" cy="57669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iw-IL" sz="1800" b="1" i="0" u="none">
                <a:solidFill>
                  <a:srgbClr val="434343"/>
                </a:solidFill>
                <a:latin typeface="Calibri"/>
                <a:ea typeface="Calibri"/>
                <a:cs typeface="Calibri"/>
                <a:sym typeface="Calibri"/>
              </a:rPr>
              <a:t>سيصفون </a:t>
            </a:r>
            <a:r>
              <a:rPr lang="iw-IL" sz="1800" b="0" i="0" u="none">
                <a:solidFill>
                  <a:srgbClr val="434343"/>
                </a:solidFill>
                <a:latin typeface="Calibri"/>
                <a:ea typeface="Calibri"/>
                <a:cs typeface="Calibri"/>
                <a:sym typeface="Calibri"/>
              </a:rPr>
              <a:t>ما هي مركّبات إنشاء توجيه للصورة</a:t>
            </a:r>
            <a:endParaRPr sz="1800">
              <a:solidFill>
                <a:srgbClr val="434343"/>
              </a:solidFill>
              <a:latin typeface="Calibri"/>
              <a:ea typeface="Calibri"/>
              <a:cs typeface="Calibri"/>
              <a:sym typeface="Calibri"/>
            </a:endParaRPr>
          </a:p>
        </p:txBody>
      </p:sp>
      <p:sp>
        <p:nvSpPr>
          <p:cNvPr id="261" name="Google Shape;261;p5"/>
          <p:cNvSpPr txBox="1"/>
          <p:nvPr/>
        </p:nvSpPr>
        <p:spPr>
          <a:xfrm>
            <a:off x="9165115" y="864661"/>
            <a:ext cx="2697033"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iw-IL" sz="1800" b="1" i="0" u="none" strike="noStrike" cap="none">
                <a:solidFill>
                  <a:schemeClr val="lt1"/>
                </a:solidFill>
                <a:latin typeface="Calibri"/>
                <a:ea typeface="Calibri"/>
                <a:cs typeface="Calibri"/>
                <a:sym typeface="Calibri"/>
              </a:rPr>
              <a:t>في نهاية الدرس، الطلاب:</a:t>
            </a:r>
            <a:endParaRPr sz="1800" b="1" i="0" u="none" strike="noStrike" cap="none">
              <a:solidFill>
                <a:schemeClr val="lt1"/>
              </a:solidFill>
              <a:latin typeface="Calibri"/>
              <a:ea typeface="Calibri"/>
              <a:cs typeface="Calibri"/>
              <a:sym typeface="Calibri"/>
            </a:endParaRPr>
          </a:p>
        </p:txBody>
      </p:sp>
      <p:sp>
        <p:nvSpPr>
          <p:cNvPr id="262" name="Google Shape;262;p5"/>
          <p:cNvSpPr txBox="1"/>
          <p:nvPr/>
        </p:nvSpPr>
        <p:spPr>
          <a:xfrm>
            <a:off x="4410308" y="2499875"/>
            <a:ext cx="7014068" cy="441504"/>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3027"/>
              <a:buFont typeface="Arial"/>
              <a:buNone/>
            </a:pPr>
            <a:r>
              <a:rPr lang="iw-IL" sz="1800" b="1" i="0" u="none" strike="noStrike" cap="none" dirty="0">
                <a:solidFill>
                  <a:srgbClr val="434343"/>
                </a:solidFill>
                <a:latin typeface="Calibri"/>
                <a:ea typeface="Calibri"/>
                <a:cs typeface="Calibri"/>
                <a:sym typeface="Calibri"/>
              </a:rPr>
              <a:t>سيكتبون </a:t>
            </a:r>
            <a:r>
              <a:rPr lang="iw-IL" sz="1800" b="0" i="0" u="none" strike="noStrike" cap="none" dirty="0">
                <a:solidFill>
                  <a:srgbClr val="434343"/>
                </a:solidFill>
                <a:latin typeface="Calibri"/>
                <a:ea typeface="Calibri"/>
                <a:cs typeface="Calibri"/>
                <a:sym typeface="Calibri"/>
              </a:rPr>
              <a:t>توجيهًا لإنشاء صورة بواسطة الذكاء ال</a:t>
            </a:r>
            <a:r>
              <a:rPr lang="ar-AE" sz="1800" b="0" i="0" u="none" strike="noStrike" cap="none" dirty="0">
                <a:solidFill>
                  <a:srgbClr val="434343"/>
                </a:solidFill>
                <a:latin typeface="Calibri"/>
                <a:ea typeface="Calibri"/>
                <a:cs typeface="Calibri"/>
                <a:sym typeface="Calibri"/>
              </a:rPr>
              <a:t>إ</a:t>
            </a:r>
            <a:r>
              <a:rPr lang="iw-IL" sz="1800" b="0" i="0" u="none" strike="noStrike" cap="none" dirty="0">
                <a:solidFill>
                  <a:srgbClr val="434343"/>
                </a:solidFill>
                <a:latin typeface="Calibri"/>
                <a:ea typeface="Calibri"/>
                <a:cs typeface="Calibri"/>
                <a:sym typeface="Calibri"/>
              </a:rPr>
              <a:t>صطناعي</a:t>
            </a:r>
            <a:r>
              <a:rPr lang="ar-AE" sz="1800" b="0" i="0" u="none" strike="noStrike" cap="none" dirty="0">
                <a:solidFill>
                  <a:srgbClr val="434343"/>
                </a:solidFill>
                <a:latin typeface="Calibri"/>
                <a:ea typeface="Calibri"/>
                <a:cs typeface="Calibri"/>
                <a:sym typeface="Calibri"/>
              </a:rPr>
              <a:t>ّ</a:t>
            </a:r>
            <a:r>
              <a:rPr lang="iw-IL" sz="1800" b="0" i="0" u="none" strike="noStrike" cap="none" dirty="0">
                <a:solidFill>
                  <a:srgbClr val="434343"/>
                </a:solidFill>
                <a:latin typeface="Calibri"/>
                <a:ea typeface="Calibri"/>
                <a:cs typeface="Calibri"/>
                <a:sym typeface="Calibri"/>
              </a:rPr>
              <a:t>.</a:t>
            </a:r>
            <a:endParaRPr sz="1800" b="0" i="0" u="none" strike="noStrike" cap="none" dirty="0">
              <a:solidFill>
                <a:srgbClr val="434343"/>
              </a:solidFill>
              <a:latin typeface="Calibri"/>
              <a:ea typeface="Calibri"/>
              <a:cs typeface="Calibri"/>
              <a:sym typeface="Calibri"/>
            </a:endParaRPr>
          </a:p>
        </p:txBody>
      </p:sp>
      <p:sp>
        <p:nvSpPr>
          <p:cNvPr id="263" name="Google Shape;263;p5"/>
          <p:cNvSpPr txBox="1"/>
          <p:nvPr/>
        </p:nvSpPr>
        <p:spPr>
          <a:xfrm>
            <a:off x="4928840" y="3131865"/>
            <a:ext cx="6495536" cy="44150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iw-IL" sz="1800" b="1" i="0" u="none" strike="noStrike" cap="none" dirty="0">
                <a:solidFill>
                  <a:srgbClr val="434343"/>
                </a:solidFill>
                <a:latin typeface="Calibri"/>
                <a:ea typeface="Calibri"/>
                <a:cs typeface="Calibri"/>
                <a:sym typeface="Calibri"/>
              </a:rPr>
              <a:t>سيدققون</a:t>
            </a:r>
            <a:r>
              <a:rPr lang="iw-IL" sz="1800" b="0" i="0" u="none" strike="noStrike" cap="none" dirty="0">
                <a:solidFill>
                  <a:srgbClr val="434343"/>
                </a:solidFill>
                <a:latin typeface="Calibri"/>
                <a:ea typeface="Calibri"/>
                <a:cs typeface="Calibri"/>
                <a:sym typeface="Calibri"/>
              </a:rPr>
              <a:t> النتائج التي حصلوا عليها من الذكاء ال</a:t>
            </a:r>
            <a:r>
              <a:rPr lang="ar-AE" sz="1800" b="0" i="0" u="none" strike="noStrike" cap="none" dirty="0">
                <a:solidFill>
                  <a:srgbClr val="434343"/>
                </a:solidFill>
                <a:latin typeface="Calibri"/>
                <a:ea typeface="Calibri"/>
                <a:cs typeface="Calibri"/>
                <a:sym typeface="Calibri"/>
              </a:rPr>
              <a:t>إ</a:t>
            </a:r>
            <a:r>
              <a:rPr lang="iw-IL" sz="1800" b="0" i="0" u="none" strike="noStrike" cap="none" dirty="0">
                <a:solidFill>
                  <a:srgbClr val="434343"/>
                </a:solidFill>
                <a:latin typeface="Calibri"/>
                <a:ea typeface="Calibri"/>
                <a:cs typeface="Calibri"/>
                <a:sym typeface="Calibri"/>
              </a:rPr>
              <a:t>صطناعي</a:t>
            </a:r>
            <a:r>
              <a:rPr lang="ar-AE" sz="1800" b="0" i="0" u="none" strike="noStrike" cap="none" dirty="0">
                <a:solidFill>
                  <a:srgbClr val="434343"/>
                </a:solidFill>
                <a:latin typeface="Calibri"/>
                <a:ea typeface="Calibri"/>
                <a:cs typeface="Calibri"/>
                <a:sym typeface="Calibri"/>
              </a:rPr>
              <a:t>ّ</a:t>
            </a:r>
            <a:r>
              <a:rPr lang="iw-IL" sz="1800" b="0" i="0" u="none" strike="noStrike" cap="none" dirty="0">
                <a:solidFill>
                  <a:srgbClr val="434343"/>
                </a:solidFill>
                <a:latin typeface="Calibri"/>
                <a:ea typeface="Calibri"/>
                <a:cs typeface="Calibri"/>
                <a:sym typeface="Calibri"/>
              </a:rPr>
              <a:t>، ويقللون من الهلوسات.</a:t>
            </a:r>
            <a:endParaRPr sz="1800" b="0" i="0" u="none" strike="noStrike" cap="none" dirty="0">
              <a:solidFill>
                <a:srgbClr val="434343"/>
              </a:solidFill>
              <a:latin typeface="Calibri"/>
              <a:ea typeface="Calibri"/>
              <a:cs typeface="Calibri"/>
              <a:sym typeface="Calibri"/>
            </a:endParaRPr>
          </a:p>
        </p:txBody>
      </p:sp>
      <p:sp>
        <p:nvSpPr>
          <p:cNvPr id="264" name="Google Shape;264;p5"/>
          <p:cNvSpPr/>
          <p:nvPr/>
        </p:nvSpPr>
        <p:spPr>
          <a:xfrm>
            <a:off x="11413583" y="1893275"/>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5"/>
          <p:cNvSpPr/>
          <p:nvPr/>
        </p:nvSpPr>
        <p:spPr>
          <a:xfrm>
            <a:off x="11413583" y="255876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5"/>
          <p:cNvSpPr/>
          <p:nvPr/>
        </p:nvSpPr>
        <p:spPr>
          <a:xfrm>
            <a:off x="11413583" y="3224251"/>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5"/>
          <p:cNvSpPr txBox="1"/>
          <p:nvPr/>
        </p:nvSpPr>
        <p:spPr>
          <a:xfrm>
            <a:off x="7372350" y="-17071"/>
            <a:ext cx="4400514" cy="132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iw-IL" sz="4900" b="1" i="0" u="none" strike="noStrike" cap="none" dirty="0">
                <a:solidFill>
                  <a:srgbClr val="8A2B7E"/>
                </a:solidFill>
                <a:latin typeface="Calibri"/>
                <a:ea typeface="Calibri"/>
                <a:cs typeface="Calibri"/>
                <a:sym typeface="Calibri"/>
              </a:rPr>
              <a:t>أهداف الدرس</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68" name="Google Shape;268;p5"/>
          <p:cNvPicPr preferRelativeResize="0"/>
          <p:nvPr/>
        </p:nvPicPr>
        <p:blipFill rotWithShape="1">
          <a:blip r:embed="rId3">
            <a:alphaModFix/>
          </a:blip>
          <a:srcRect/>
          <a:stretch/>
        </p:blipFill>
        <p:spPr>
          <a:xfrm>
            <a:off x="276802" y="253439"/>
            <a:ext cx="665001" cy="50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73"/>
        <p:cNvGrpSpPr/>
        <p:nvPr/>
      </p:nvGrpSpPr>
      <p:grpSpPr>
        <a:xfrm>
          <a:off x="0" y="0"/>
          <a:ext cx="0" cy="0"/>
          <a:chOff x="0" y="0"/>
          <a:chExt cx="0" cy="0"/>
        </a:xfrm>
      </p:grpSpPr>
      <p:sp>
        <p:nvSpPr>
          <p:cNvPr id="274" name="Google Shape;274;p6"/>
          <p:cNvSpPr/>
          <p:nvPr/>
        </p:nvSpPr>
        <p:spPr>
          <a:xfrm>
            <a:off x="10163800" y="1441526"/>
            <a:ext cx="1747238" cy="367176"/>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5" name="Google Shape;275;p6"/>
          <p:cNvSpPr/>
          <p:nvPr/>
        </p:nvSpPr>
        <p:spPr>
          <a:xfrm>
            <a:off x="1723870" y="128096"/>
            <a:ext cx="10193128" cy="971529"/>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6" name="Google Shape;276;p6"/>
          <p:cNvSpPr txBox="1">
            <a:spLocks noGrp="1"/>
          </p:cNvSpPr>
          <p:nvPr>
            <p:ph type="title"/>
          </p:nvPr>
        </p:nvSpPr>
        <p:spPr>
          <a:xfrm>
            <a:off x="1102365" y="-10551"/>
            <a:ext cx="10265229"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iw-IL" sz="3500" b="1" i="0" u="none">
                <a:solidFill>
                  <a:schemeClr val="lt1"/>
                </a:solidFill>
              </a:rPr>
              <a:t>كيف نستعدّ للتجربة في الصف؟</a:t>
            </a:r>
            <a:endParaRPr sz="2800" b="0">
              <a:solidFill>
                <a:schemeClr val="lt1"/>
              </a:solidFill>
            </a:endParaRPr>
          </a:p>
        </p:txBody>
      </p:sp>
      <p:sp>
        <p:nvSpPr>
          <p:cNvPr id="277" name="Google Shape;277;p6"/>
          <p:cNvSpPr txBox="1"/>
          <p:nvPr/>
        </p:nvSpPr>
        <p:spPr>
          <a:xfrm>
            <a:off x="10153619" y="1364351"/>
            <a:ext cx="1634699" cy="367176"/>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1000"/>
              </a:spcBef>
              <a:spcAft>
                <a:spcPts val="0"/>
              </a:spcAft>
              <a:buClr>
                <a:srgbClr val="404040"/>
              </a:buClr>
              <a:buSzPts val="2800"/>
              <a:buFont typeface="Arial"/>
              <a:buNone/>
            </a:pPr>
            <a:r>
              <a:rPr lang="iw-IL" sz="1800" b="1" i="0" u="none" strike="noStrike" cap="none" dirty="0">
                <a:solidFill>
                  <a:srgbClr val="404040"/>
                </a:solidFill>
                <a:latin typeface="Calibri"/>
                <a:ea typeface="Calibri"/>
                <a:cs typeface="Calibri"/>
                <a:sym typeface="Calibri"/>
              </a:rPr>
              <a:t>قبل الدرس:</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78" name="Google Shape;278;p6"/>
          <p:cNvSpPr txBox="1"/>
          <p:nvPr/>
        </p:nvSpPr>
        <p:spPr>
          <a:xfrm>
            <a:off x="2804217" y="1475051"/>
            <a:ext cx="3473885"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dirty="0">
                <a:solidFill>
                  <a:srgbClr val="000000"/>
                </a:solidFill>
                <a:latin typeface="Calibri"/>
                <a:ea typeface="Calibri"/>
                <a:cs typeface="Calibri"/>
                <a:sym typeface="Calibri"/>
              </a:rPr>
              <a:t>نفحص الاتصال </a:t>
            </a:r>
            <a:r>
              <a:rPr lang="iw-IL" sz="1800" b="0" i="0" u="none" strike="noStrike" cap="none" dirty="0">
                <a:solidFill>
                  <a:srgbClr val="000000"/>
                </a:solidFill>
                <a:latin typeface="Calibri"/>
                <a:ea typeface="Calibri"/>
                <a:cs typeface="Calibri"/>
                <a:sym typeface="Calibri"/>
              </a:rPr>
              <a:t>للنظام في الصف</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79" name="Google Shape;279;p6"/>
          <p:cNvSpPr txBox="1"/>
          <p:nvPr/>
        </p:nvSpPr>
        <p:spPr>
          <a:xfrm>
            <a:off x="7366000" y="1480630"/>
            <a:ext cx="1921155"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iw-IL" sz="1800" b="1" i="0" u="none" strike="noStrike" cap="none" dirty="0">
                <a:solidFill>
                  <a:srgbClr val="000000"/>
                </a:solidFill>
                <a:latin typeface="Calibri"/>
                <a:ea typeface="Calibri"/>
                <a:cs typeface="Calibri"/>
                <a:sym typeface="Calibri"/>
              </a:rPr>
              <a:t>نجرب </a:t>
            </a:r>
            <a:r>
              <a:rPr lang="iw-IL" sz="1800" b="0" i="0" u="none" strike="noStrike" cap="none" dirty="0">
                <a:solidFill>
                  <a:srgbClr val="000000"/>
                </a:solidFill>
                <a:latin typeface="Calibri"/>
                <a:ea typeface="Calibri"/>
                <a:cs typeface="Calibri"/>
                <a:sym typeface="Calibri"/>
              </a:rPr>
              <a:t>بأنفسنا</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280" name="Google Shape;280;p6"/>
          <p:cNvPicPr preferRelativeResize="0"/>
          <p:nvPr/>
        </p:nvPicPr>
        <p:blipFill rotWithShape="1">
          <a:blip r:embed="rId3">
            <a:alphaModFix/>
          </a:blip>
          <a:srcRect/>
          <a:stretch/>
        </p:blipFill>
        <p:spPr>
          <a:xfrm>
            <a:off x="9215493" y="1463842"/>
            <a:ext cx="661263" cy="519564"/>
          </a:xfrm>
          <a:prstGeom prst="rect">
            <a:avLst/>
          </a:prstGeom>
          <a:noFill/>
          <a:ln>
            <a:noFill/>
          </a:ln>
        </p:spPr>
      </p:pic>
      <p:pic>
        <p:nvPicPr>
          <p:cNvPr id="281" name="Google Shape;281;p6"/>
          <p:cNvPicPr preferRelativeResize="0"/>
          <p:nvPr/>
        </p:nvPicPr>
        <p:blipFill rotWithShape="1">
          <a:blip r:embed="rId4">
            <a:alphaModFix/>
          </a:blip>
          <a:srcRect/>
          <a:stretch/>
        </p:blipFill>
        <p:spPr>
          <a:xfrm>
            <a:off x="6273339" y="1341824"/>
            <a:ext cx="466725" cy="576114"/>
          </a:xfrm>
          <a:prstGeom prst="rect">
            <a:avLst/>
          </a:prstGeom>
          <a:noFill/>
          <a:ln>
            <a:noFill/>
          </a:ln>
        </p:spPr>
      </p:pic>
      <p:sp>
        <p:nvSpPr>
          <p:cNvPr id="282" name="Google Shape;282;p6"/>
          <p:cNvSpPr/>
          <p:nvPr/>
        </p:nvSpPr>
        <p:spPr>
          <a:xfrm>
            <a:off x="10163800" y="2448260"/>
            <a:ext cx="1747238" cy="367176"/>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83" name="Google Shape;283;p6"/>
          <p:cNvSpPr txBox="1"/>
          <p:nvPr/>
        </p:nvSpPr>
        <p:spPr>
          <a:xfrm>
            <a:off x="10115521" y="2507253"/>
            <a:ext cx="1634699" cy="367176"/>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rgbClr val="404040"/>
              </a:buClr>
              <a:buSzPts val="1800"/>
              <a:buFont typeface="Arial"/>
              <a:buNone/>
            </a:pPr>
            <a:r>
              <a:rPr lang="iw-IL" sz="1800" b="1" i="0" u="none" strike="noStrike" cap="none" dirty="0">
                <a:solidFill>
                  <a:srgbClr val="404040"/>
                </a:solidFill>
                <a:latin typeface="Calibri"/>
                <a:ea typeface="Calibri"/>
                <a:cs typeface="Calibri"/>
                <a:sym typeface="Calibri"/>
              </a:rPr>
              <a:t>خلال الدرس:</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4" name="Google Shape;284;p6"/>
          <p:cNvSpPr txBox="1"/>
          <p:nvPr/>
        </p:nvSpPr>
        <p:spPr>
          <a:xfrm>
            <a:off x="1723870" y="2495703"/>
            <a:ext cx="7505765" cy="58473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نتأكد من أن الطلاب يتمرنون على البوت</a:t>
            </a:r>
            <a:endParaRPr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تجولوا بين الطلاب، تحدثوا معهم بشكل شخصي وافحصوا ما إذا كانوا يواجهون أي صعوبة.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endParaRPr>
          </a:p>
        </p:txBody>
      </p:sp>
      <p:sp>
        <p:nvSpPr>
          <p:cNvPr id="285" name="Google Shape;285;p6"/>
          <p:cNvSpPr txBox="1"/>
          <p:nvPr/>
        </p:nvSpPr>
        <p:spPr>
          <a:xfrm>
            <a:off x="2428088" y="3380014"/>
            <a:ext cx="6787405" cy="93867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نساعد الطلاب في أفكار للتمرين</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اطرحوا أفكارًا بناءً على معرفتكم لعالم الطلاب العاطفي-الاجتماعي.</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rgbClr val="000000"/>
              </a:buClr>
              <a:buSzPts val="600"/>
              <a:buFont typeface="Arial"/>
              <a:buNone/>
            </a:pPr>
            <a:endParaRPr sz="7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endParaRPr>
          </a:p>
          <a:p>
            <a:pPr marL="0" marR="0" lvl="0" indent="0" algn="r" rtl="1">
              <a:lnSpc>
                <a:spcPct val="100000"/>
              </a:lnSpc>
              <a:spcBef>
                <a:spcPts val="0"/>
              </a:spcBef>
              <a:spcAft>
                <a:spcPts val="0"/>
              </a:spcAft>
              <a:buClr>
                <a:srgbClr val="000000"/>
              </a:buClr>
              <a:buSzPts val="1400"/>
              <a:buFont typeface="Arial"/>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اقترحوا عليهم التعاون مع زملائهم بهدف طرح أفكار خاصة بالمهمة.</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6"/>
          <p:cNvSpPr txBox="1"/>
          <p:nvPr/>
        </p:nvSpPr>
        <p:spPr>
          <a:xfrm>
            <a:off x="2804217" y="4600529"/>
            <a:ext cx="6482939" cy="181584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IL" sz="1600" b="1" i="0" u="none" strike="noStrike" cap="none" dirty="0">
                <a:solidFill>
                  <a:srgbClr val="892B7D"/>
                </a:solidFill>
                <a:latin typeface="Calibri" panose="020F0502020204030204" pitchFamily="34" charset="0"/>
                <a:ea typeface="Calibri" panose="020F0502020204030204" pitchFamily="34" charset="0"/>
                <a:cs typeface="Calibri" panose="020F0502020204030204" pitchFamily="34" charset="0"/>
                <a:sym typeface="Heebo"/>
              </a:rPr>
              <a:t>هل أنهى الطلاب قبل الوقت؟</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1">
              <a:lnSpc>
                <a:spcPct val="100000"/>
              </a:lnSpc>
              <a:spcBef>
                <a:spcPts val="0"/>
              </a:spcBef>
              <a:spcAft>
                <a:spcPts val="0"/>
              </a:spcAft>
              <a:buNone/>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شجعوهم على </a:t>
            </a:r>
            <a:r>
              <a:rPr lang="ar-AE" sz="1600" dirty="0">
                <a:latin typeface="Calibri" panose="020F0502020204030204" pitchFamily="34" charset="0"/>
                <a:ea typeface="Calibri" panose="020F0502020204030204" pitchFamily="34" charset="0"/>
                <a:cs typeface="Calibri" panose="020F0502020204030204" pitchFamily="34" charset="0"/>
                <a:sym typeface="Heebo"/>
              </a:rPr>
              <a:t>ح</a:t>
            </a: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ل سؤال بونوص/مراجعة التحدي</a:t>
            </a:r>
            <a:r>
              <a:rPr lang="ar-AE"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a:t>
            </a:r>
            <a:br>
              <a:rPr lang="ar-AE"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br>
            <a:r>
              <a:rPr lang="iw-IL"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أجروا جلسة تأمل غير رسمية مع الطلاب</a:t>
            </a:r>
            <a:r>
              <a:rPr lang="ar-AE"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a:t>
            </a:r>
            <a:r>
              <a:rPr lang="iw-IL"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 </a:t>
            </a:r>
            <a:endParaRPr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ماذا يمكن تحسينه أو إضافته أيضًا؟</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هل تعرفوا على ذلك؟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كيف يمكن لذلك أن يساعدهم؟ </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r" rtl="1">
              <a:lnSpc>
                <a:spcPct val="100000"/>
              </a:lnSpc>
              <a:spcBef>
                <a:spcPts val="0"/>
              </a:spcBef>
              <a:spcAft>
                <a:spcPts val="0"/>
              </a:spcAft>
              <a:buClr>
                <a:srgbClr val="892B7D"/>
              </a:buClr>
              <a:buSzPts val="1800"/>
              <a:buFont typeface="Arial"/>
              <a:buChar char="•"/>
            </a:pPr>
            <a:r>
              <a:rPr lang="iw-IL"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Heebo"/>
              </a:rPr>
              <a:t>هل يفهمون مِمَّ عليهم الحذر؟</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87" name="Google Shape;287;p6"/>
          <p:cNvPicPr preferRelativeResize="0"/>
          <p:nvPr/>
        </p:nvPicPr>
        <p:blipFill rotWithShape="1">
          <a:blip r:embed="rId5">
            <a:alphaModFix/>
          </a:blip>
          <a:srcRect/>
          <a:stretch/>
        </p:blipFill>
        <p:spPr>
          <a:xfrm>
            <a:off x="9331252" y="2377581"/>
            <a:ext cx="521650" cy="623713"/>
          </a:xfrm>
          <a:prstGeom prst="rect">
            <a:avLst/>
          </a:prstGeom>
          <a:noFill/>
          <a:ln>
            <a:noFill/>
          </a:ln>
        </p:spPr>
      </p:pic>
      <p:pic>
        <p:nvPicPr>
          <p:cNvPr id="288" name="Google Shape;288;p6"/>
          <p:cNvPicPr preferRelativeResize="0"/>
          <p:nvPr/>
        </p:nvPicPr>
        <p:blipFill rotWithShape="1">
          <a:blip r:embed="rId6">
            <a:alphaModFix/>
          </a:blip>
          <a:srcRect/>
          <a:stretch/>
        </p:blipFill>
        <p:spPr>
          <a:xfrm>
            <a:off x="9269177" y="3358217"/>
            <a:ext cx="645801" cy="678638"/>
          </a:xfrm>
          <a:prstGeom prst="rect">
            <a:avLst/>
          </a:prstGeom>
          <a:noFill/>
          <a:ln>
            <a:noFill/>
          </a:ln>
        </p:spPr>
      </p:pic>
      <p:pic>
        <p:nvPicPr>
          <p:cNvPr id="289" name="Google Shape;289;p6"/>
          <p:cNvPicPr preferRelativeResize="0"/>
          <p:nvPr/>
        </p:nvPicPr>
        <p:blipFill rotWithShape="1">
          <a:blip r:embed="rId7">
            <a:alphaModFix/>
          </a:blip>
          <a:srcRect/>
          <a:stretch/>
        </p:blipFill>
        <p:spPr>
          <a:xfrm>
            <a:off x="9410958" y="4538489"/>
            <a:ext cx="362239" cy="551982"/>
          </a:xfrm>
          <a:prstGeom prst="rect">
            <a:avLst/>
          </a:prstGeom>
          <a:noFill/>
          <a:ln>
            <a:noFill/>
          </a:ln>
        </p:spPr>
      </p:pic>
      <p:pic>
        <p:nvPicPr>
          <p:cNvPr id="290" name="Google Shape;290;p6"/>
          <p:cNvPicPr preferRelativeResize="0"/>
          <p:nvPr/>
        </p:nvPicPr>
        <p:blipFill rotWithShape="1">
          <a:blip r:embed="rId8">
            <a:alphaModFix/>
          </a:blip>
          <a:srcRect/>
          <a:stretch/>
        </p:blipFill>
        <p:spPr>
          <a:xfrm>
            <a:off x="276802" y="253439"/>
            <a:ext cx="665001" cy="509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9"/>
          <p:cNvSpPr txBox="1"/>
          <p:nvPr/>
        </p:nvSpPr>
        <p:spPr>
          <a:xfrm>
            <a:off x="6197685" y="1659394"/>
            <a:ext cx="3819600" cy="1970400"/>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r" rtl="1">
              <a:lnSpc>
                <a:spcPct val="90000"/>
              </a:lnSpc>
              <a:spcBef>
                <a:spcPts val="0"/>
              </a:spcBef>
              <a:spcAft>
                <a:spcPts val="0"/>
              </a:spcAft>
              <a:buClr>
                <a:srgbClr val="404040"/>
              </a:buClr>
              <a:buSzPct val="101010"/>
              <a:buFont typeface="Rubik"/>
              <a:buNone/>
            </a:pPr>
            <a:r>
              <a:rPr lang="iw-IL" sz="4800" b="0" i="0" u="none" strike="noStrike" cap="none">
                <a:solidFill>
                  <a:schemeClr val="lt1"/>
                </a:solidFill>
                <a:latin typeface="Calibri"/>
                <a:ea typeface="Calibri"/>
                <a:cs typeface="Calibri"/>
                <a:sym typeface="Calibri"/>
              </a:rPr>
              <a:t>كيف نطلب من الذكاء الاصطناعي </a:t>
            </a:r>
            <a:r>
              <a:rPr lang="iw-IL" sz="4800" b="1" i="0" u="none" strike="noStrike" cap="none">
                <a:solidFill>
                  <a:schemeClr val="lt1"/>
                </a:solidFill>
                <a:latin typeface="Calibri"/>
                <a:ea typeface="Calibri"/>
                <a:cs typeface="Calibri"/>
                <a:sym typeface="Calibri"/>
              </a:rPr>
              <a:t>أن يفعل شيئًا ما؟</a:t>
            </a:r>
            <a:endParaRPr sz="4800" b="1" i="0" u="none" strike="noStrike" cap="none">
              <a:solidFill>
                <a:schemeClr val="lt1"/>
              </a:solidFill>
              <a:latin typeface="Calibri"/>
              <a:ea typeface="Calibri"/>
              <a:cs typeface="Calibri"/>
              <a:sym typeface="Calibri"/>
            </a:endParaRPr>
          </a:p>
        </p:txBody>
      </p:sp>
      <p:pic>
        <p:nvPicPr>
          <p:cNvPr id="296" name="Google Shape;296;p9"/>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97" name="Google Shape;297;p9"/>
          <p:cNvPicPr preferRelativeResize="0"/>
          <p:nvPr/>
        </p:nvPicPr>
        <p:blipFill rotWithShape="1">
          <a:blip r:embed="rId4">
            <a:alphaModFix/>
          </a:blip>
          <a:srcRect/>
          <a:stretch/>
        </p:blipFill>
        <p:spPr>
          <a:xfrm>
            <a:off x="5965947" y="760824"/>
            <a:ext cx="4854409" cy="2807685"/>
          </a:xfrm>
          <a:prstGeom prst="rect">
            <a:avLst/>
          </a:prstGeom>
          <a:noFill/>
          <a:ln>
            <a:noFill/>
          </a:ln>
          <a:effectLst>
            <a:outerShdw blurRad="371475" dist="19050" dir="5400000" algn="bl" rotWithShape="0">
              <a:srgbClr val="000000">
                <a:alpha val="49019"/>
              </a:srgbClr>
            </a:outerShdw>
          </a:effectLst>
        </p:spPr>
      </p:pic>
      <p:sp>
        <p:nvSpPr>
          <p:cNvPr id="298" name="Google Shape;298;p9"/>
          <p:cNvSpPr txBox="1"/>
          <p:nvPr/>
        </p:nvSpPr>
        <p:spPr>
          <a:xfrm>
            <a:off x="6592392" y="906222"/>
            <a:ext cx="3819600" cy="1970400"/>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404040"/>
              </a:buClr>
              <a:buSzPts val="4848"/>
              <a:buFont typeface="Rubik"/>
              <a:buNone/>
            </a:pPr>
            <a:r>
              <a:rPr lang="iw-IL" sz="7200" b="0" i="0" u="none" strike="noStrike" cap="none">
                <a:solidFill>
                  <a:schemeClr val="lt1"/>
                </a:solidFill>
                <a:latin typeface="Calibri"/>
                <a:ea typeface="Calibri"/>
                <a:cs typeface="Calibri"/>
                <a:sym typeface="Calibri"/>
              </a:rPr>
              <a:t>هيّا </a:t>
            </a:r>
            <a:r>
              <a:rPr lang="iw-IL" sz="7200" b="1" i="0" u="none" strike="noStrike" cap="none">
                <a:solidFill>
                  <a:schemeClr val="lt1"/>
                </a:solidFill>
                <a:latin typeface="Calibri"/>
                <a:ea typeface="Calibri"/>
                <a:cs typeface="Calibri"/>
                <a:sym typeface="Calibri"/>
              </a:rPr>
              <a:t>نتذكّر</a:t>
            </a:r>
            <a:endParaRPr sz="7200" b="1" i="0" u="none" strike="noStrike" cap="none">
              <a:solidFill>
                <a:schemeClr val="lt1"/>
              </a:solidFill>
              <a:latin typeface="Calibri"/>
              <a:ea typeface="Calibri"/>
              <a:cs typeface="Calibri"/>
              <a:sym typeface="Calibri"/>
            </a:endParaRPr>
          </a:p>
        </p:txBody>
      </p:sp>
      <p:pic>
        <p:nvPicPr>
          <p:cNvPr id="299" name="Google Shape;299;p9"/>
          <p:cNvPicPr preferRelativeResize="0"/>
          <p:nvPr/>
        </p:nvPicPr>
        <p:blipFill rotWithShape="1">
          <a:blip r:embed="rId5">
            <a:alphaModFix/>
          </a:blip>
          <a:srcRect/>
          <a:stretch/>
        </p:blipFill>
        <p:spPr>
          <a:xfrm>
            <a:off x="414874" y="1848635"/>
            <a:ext cx="4748002" cy="4947020"/>
          </a:xfrm>
          <a:prstGeom prst="rect">
            <a:avLst/>
          </a:prstGeom>
          <a:noFill/>
          <a:ln>
            <a:noFill/>
          </a:ln>
        </p:spPr>
      </p:pic>
      <p:pic>
        <p:nvPicPr>
          <p:cNvPr id="300" name="Google Shape;300;p9"/>
          <p:cNvPicPr preferRelativeResize="0"/>
          <p:nvPr/>
        </p:nvPicPr>
        <p:blipFill rotWithShape="1">
          <a:blip r:embed="rId6">
            <a:alphaModFix/>
          </a:blip>
          <a:srcRect/>
          <a:stretch/>
        </p:blipFill>
        <p:spPr>
          <a:xfrm>
            <a:off x="9741376" y="2161060"/>
            <a:ext cx="6040140" cy="60401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7"/>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3206249" y="1769108"/>
            <a:ext cx="2725216" cy="2888729"/>
          </a:xfrm>
          <a:prstGeom prst="rect">
            <a:avLst/>
          </a:prstGeom>
          <a:noFill/>
          <a:ln>
            <a:noFill/>
          </a:ln>
        </p:spPr>
      </p:pic>
      <p:pic>
        <p:nvPicPr>
          <p:cNvPr id="308" name="Google Shape;308;p7"/>
          <p:cNvPicPr preferRelativeResize="0"/>
          <p:nvPr/>
        </p:nvPicPr>
        <p:blipFill rotWithShape="1">
          <a:blip r:embed="rId5">
            <a:alphaModFix/>
          </a:blip>
          <a:srcRect/>
          <a:stretch/>
        </p:blipFill>
        <p:spPr>
          <a:xfrm>
            <a:off x="6150544" y="1800226"/>
            <a:ext cx="2708107" cy="2870595"/>
          </a:xfrm>
          <a:prstGeom prst="rect">
            <a:avLst/>
          </a:prstGeom>
          <a:noFill/>
          <a:ln>
            <a:noFill/>
          </a:ln>
        </p:spPr>
      </p:pic>
      <p:pic>
        <p:nvPicPr>
          <p:cNvPr id="309" name="Google Shape;309;p7"/>
          <p:cNvPicPr preferRelativeResize="0"/>
          <p:nvPr/>
        </p:nvPicPr>
        <p:blipFill rotWithShape="1">
          <a:blip r:embed="rId6">
            <a:alphaModFix/>
          </a:blip>
          <a:srcRect/>
          <a:stretch/>
        </p:blipFill>
        <p:spPr>
          <a:xfrm>
            <a:off x="9064756" y="1800226"/>
            <a:ext cx="2708108" cy="2870595"/>
          </a:xfrm>
          <a:prstGeom prst="rect">
            <a:avLst/>
          </a:prstGeom>
          <a:noFill/>
          <a:ln>
            <a:noFill/>
          </a:ln>
        </p:spPr>
      </p:pic>
      <p:sp>
        <p:nvSpPr>
          <p:cNvPr id="310" name="Google Shape;310;p7"/>
          <p:cNvSpPr txBox="1"/>
          <p:nvPr/>
        </p:nvSpPr>
        <p:spPr>
          <a:xfrm>
            <a:off x="9743404"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92B7D"/>
                </a:solidFill>
                <a:latin typeface="Calibri"/>
                <a:ea typeface="Calibri"/>
                <a:cs typeface="Calibri"/>
                <a:sym typeface="Calibri"/>
              </a:rPr>
              <a:t>سياق </a:t>
            </a:r>
            <a:r>
              <a:rPr lang="ar-AE" sz="1800" b="1" i="0" u="none" strike="noStrike" cap="none" dirty="0">
                <a:solidFill>
                  <a:srgbClr val="892B7D"/>
                </a:solidFill>
                <a:latin typeface="Calibri"/>
                <a:ea typeface="Calibri"/>
                <a:cs typeface="Calibri"/>
                <a:sym typeface="Calibri"/>
              </a:rPr>
              <a:t>(</a:t>
            </a:r>
            <a:r>
              <a:rPr lang="iw-IL" sz="1800" b="1" i="0" u="none" strike="noStrike" cap="none" dirty="0">
                <a:solidFill>
                  <a:srgbClr val="892B7D"/>
                </a:solidFill>
                <a:latin typeface="Calibri"/>
                <a:ea typeface="Calibri"/>
                <a:cs typeface="Calibri"/>
                <a:sym typeface="Calibri"/>
              </a:rPr>
              <a:t>خلفية</a:t>
            </a:r>
            <a:r>
              <a:rPr lang="ar-AE" sz="1800" b="1" dirty="0">
                <a:solidFill>
                  <a:srgbClr val="892B7D"/>
                </a:solidFill>
                <a:latin typeface="Calibri"/>
                <a:ea typeface="Calibri"/>
                <a:cs typeface="Calibri"/>
                <a:sym typeface="Calibri"/>
              </a:rPr>
              <a:t>)</a:t>
            </a:r>
            <a:endParaRPr sz="1800" b="1" i="0" u="none" strike="noStrike" cap="none" dirty="0">
              <a:solidFill>
                <a:srgbClr val="892B7D"/>
              </a:solidFill>
              <a:latin typeface="Calibri"/>
              <a:ea typeface="Calibri"/>
              <a:cs typeface="Calibri"/>
              <a:sym typeface="Calibri"/>
            </a:endParaRPr>
          </a:p>
        </p:txBody>
      </p:sp>
      <p:sp>
        <p:nvSpPr>
          <p:cNvPr id="311" name="Google Shape;311;p7"/>
          <p:cNvSpPr txBox="1"/>
          <p:nvPr/>
        </p:nvSpPr>
        <p:spPr>
          <a:xfrm>
            <a:off x="9506700" y="5398689"/>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عمري 10 سنوات وأريد تحضير وجبة عشاء لعائلة مكو</a:t>
            </a:r>
            <a:r>
              <a:rPr lang="ar-AE" sz="1800" b="0" i="0" u="none" strike="noStrike" cap="none" dirty="0">
                <a:solidFill>
                  <a:srgbClr val="3F3F3F"/>
                </a:solidFill>
                <a:latin typeface="Calibri"/>
                <a:ea typeface="Calibri"/>
                <a:cs typeface="Calibri"/>
                <a:sym typeface="Calibri"/>
              </a:rPr>
              <a:t>ّ</a:t>
            </a:r>
            <a:r>
              <a:rPr lang="iw-IL" sz="1800" b="0" i="0" u="none" strike="noStrike" cap="none" dirty="0">
                <a:solidFill>
                  <a:srgbClr val="3F3F3F"/>
                </a:solidFill>
                <a:latin typeface="Calibri"/>
                <a:ea typeface="Calibri"/>
                <a:cs typeface="Calibri"/>
                <a:sym typeface="Calibri"/>
              </a:rPr>
              <a:t>نة من 4 أفراد.</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2" name="Google Shape;312;p7"/>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a:solidFill>
                  <a:srgbClr val="8A2B7E"/>
                </a:solidFill>
                <a:latin typeface="Calibri"/>
                <a:ea typeface="Calibri"/>
                <a:cs typeface="Calibri"/>
                <a:sym typeface="Calibri"/>
              </a:rPr>
              <a:t>مهمّة</a:t>
            </a:r>
            <a:endParaRPr sz="1800" b="1" i="0" u="none" strike="noStrike" cap="none">
              <a:solidFill>
                <a:srgbClr val="8A2B7E"/>
              </a:solidFill>
              <a:latin typeface="Calibri"/>
              <a:ea typeface="Calibri"/>
              <a:cs typeface="Calibri"/>
              <a:sym typeface="Calibri"/>
            </a:endParaRPr>
          </a:p>
        </p:txBody>
      </p:sp>
      <p:sp>
        <p:nvSpPr>
          <p:cNvPr id="313" name="Google Shape;313;p7"/>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اشرح لي كيف أحضّر العجّة.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4" name="Google Shape;314;p7"/>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وصف الناتج النهائي</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5" name="Google Shape;315;p7"/>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أنشئ لي وصفة مع خطوات ومراحل واضحة.</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6" name="Google Shape;316;p7"/>
          <p:cNvSpPr txBox="1"/>
          <p:nvPr/>
        </p:nvSpPr>
        <p:spPr>
          <a:xfrm>
            <a:off x="766849" y="4943687"/>
            <a:ext cx="1692095" cy="3489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1" i="0" u="none" strike="noStrike" cap="none" dirty="0">
                <a:solidFill>
                  <a:srgbClr val="8A2B7E"/>
                </a:solidFill>
                <a:latin typeface="Calibri"/>
                <a:ea typeface="Calibri"/>
                <a:cs typeface="Calibri"/>
                <a:sym typeface="Calibri"/>
              </a:rPr>
              <a:t>الدقّة </a:t>
            </a:r>
            <a:r>
              <a:rPr lang="ar-AE" sz="1800" b="1" i="0" u="none" strike="noStrike" cap="none" dirty="0">
                <a:solidFill>
                  <a:srgbClr val="8A2B7E"/>
                </a:solidFill>
                <a:latin typeface="Calibri"/>
                <a:ea typeface="Calibri"/>
                <a:cs typeface="Calibri"/>
                <a:sym typeface="Calibri"/>
              </a:rPr>
              <a:t>(</a:t>
            </a:r>
            <a:r>
              <a:rPr lang="iw-IL" sz="1800" b="1" i="0" u="none" strike="noStrike" cap="none" dirty="0">
                <a:solidFill>
                  <a:srgbClr val="8A2B7E"/>
                </a:solidFill>
                <a:latin typeface="Calibri"/>
                <a:ea typeface="Calibri"/>
                <a:cs typeface="Calibri"/>
                <a:sym typeface="Calibri"/>
              </a:rPr>
              <a:t>نقد</a:t>
            </a:r>
            <a:r>
              <a:rPr lang="ar-AE" sz="1800" b="1" dirty="0">
                <a:solidFill>
                  <a:srgbClr val="8A2B7E"/>
                </a:solidFill>
                <a:latin typeface="Calibri"/>
                <a:ea typeface="Calibri"/>
                <a:cs typeface="Calibri"/>
                <a:sym typeface="Calibri"/>
              </a:rPr>
              <a:t>)</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7" name="Google Shape;317;p7"/>
          <p:cNvSpPr txBox="1"/>
          <p:nvPr/>
        </p:nvSpPr>
        <p:spPr>
          <a:xfrm>
            <a:off x="500063" y="5398689"/>
            <a:ext cx="2225667" cy="1295490"/>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rgbClr val="404040"/>
              </a:buClr>
              <a:buSzPts val="4000"/>
              <a:buFont typeface="Rubik"/>
              <a:buNone/>
            </a:pPr>
            <a:r>
              <a:rPr lang="iw-IL" sz="1800" b="0" i="0" u="none" strike="noStrike" cap="none" dirty="0">
                <a:solidFill>
                  <a:srgbClr val="3F3F3F"/>
                </a:solidFill>
                <a:latin typeface="Calibri"/>
                <a:ea typeface="Calibri"/>
                <a:cs typeface="Calibri"/>
                <a:sym typeface="Calibri"/>
              </a:rPr>
              <a:t>اشرح لي أي تحضيرات يجب أن أقوم بها، أي أدوات أستخدم، ومِمَّ يجب أن أنتبه خلال الطبخ.</a:t>
            </a:r>
            <a:endParaRPr sz="1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8" name="Google Shape;318;p7"/>
          <p:cNvPicPr preferRelativeResize="0"/>
          <p:nvPr/>
        </p:nvPicPr>
        <p:blipFill rotWithShape="1">
          <a:blip r:embed="rId7">
            <a:alphaModFix/>
          </a:blip>
          <a:srcRect/>
          <a:stretch/>
        </p:blipFill>
        <p:spPr>
          <a:xfrm>
            <a:off x="274928" y="1813572"/>
            <a:ext cx="2725216" cy="2888728"/>
          </a:xfrm>
          <a:prstGeom prst="rect">
            <a:avLst/>
          </a:prstGeom>
          <a:noFill/>
          <a:ln>
            <a:noFill/>
          </a:ln>
        </p:spPr>
      </p:pic>
      <p:sp>
        <p:nvSpPr>
          <p:cNvPr id="319" name="Google Shape;319;p7"/>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مِمَّ يتكون </a:t>
            </a:r>
            <a:r>
              <a:rPr lang="iw-IL" sz="4400" b="1" i="0" u="none">
                <a:solidFill>
                  <a:srgbClr val="8A2B7E"/>
                </a:solidFill>
              </a:rPr>
              <a:t>التوجيه</a:t>
            </a:r>
            <a:r>
              <a:rPr lang="iw-IL" sz="4400" b="0" i="0" u="none">
                <a:solidFill>
                  <a:srgbClr val="8A2B7E"/>
                </a:solidFill>
              </a:rPr>
              <a:t>؟</a:t>
            </a:r>
            <a:endParaRPr sz="4400">
              <a:solidFill>
                <a:srgbClr val="8A2B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par>
                                <p:cTn id="8" presetID="10" presetClass="entr" presetSubtype="0"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500"/>
                                        <p:tgtEl>
                                          <p:spTgt spid="311"/>
                                        </p:tgtEl>
                                      </p:cBhvr>
                                    </p:animEffect>
                                  </p:childTnLst>
                                </p:cTn>
                              </p:par>
                              <p:par>
                                <p:cTn id="11" presetID="10" presetClass="entr" presetSubtype="0" fill="hold" nodeType="withEffect">
                                  <p:stCondLst>
                                    <p:cond delay="0"/>
                                  </p:stCondLst>
                                  <p:childTnLst>
                                    <p:set>
                                      <p:cBhvr>
                                        <p:cTn id="12" dur="1" fill="hold">
                                          <p:stCondLst>
                                            <p:cond delay="0"/>
                                          </p:stCondLst>
                                        </p:cTn>
                                        <p:tgtEl>
                                          <p:spTgt spid="310"/>
                                        </p:tgtEl>
                                        <p:attrNameLst>
                                          <p:attrName>style.visibility</p:attrName>
                                        </p:attrNameLst>
                                      </p:cBhvr>
                                      <p:to>
                                        <p:strVal val="visible"/>
                                      </p:to>
                                    </p:set>
                                    <p:animEffect transition="in" filter="fade">
                                      <p:cBhvr>
                                        <p:cTn id="13" dur="500"/>
                                        <p:tgtEl>
                                          <p:spTgt spid="3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8"/>
                                        </p:tgtEl>
                                        <p:attrNameLst>
                                          <p:attrName>style.visibility</p:attrName>
                                        </p:attrNameLst>
                                      </p:cBhvr>
                                      <p:to>
                                        <p:strVal val="visible"/>
                                      </p:to>
                                    </p:set>
                                    <p:animEffect transition="in" filter="fade">
                                      <p:cBhvr>
                                        <p:cTn id="18" dur="500"/>
                                        <p:tgtEl>
                                          <p:spTgt spid="308"/>
                                        </p:tgtEl>
                                      </p:cBhvr>
                                    </p:animEffect>
                                  </p:childTnLst>
                                </p:cTn>
                              </p:par>
                              <p:par>
                                <p:cTn id="19" presetID="10" presetClass="entr" presetSubtype="0" fill="hold" nodeType="withEffect">
                                  <p:stCondLst>
                                    <p:cond delay="0"/>
                                  </p:stCondLst>
                                  <p:childTnLst>
                                    <p:set>
                                      <p:cBhvr>
                                        <p:cTn id="20" dur="1" fill="hold">
                                          <p:stCondLst>
                                            <p:cond delay="0"/>
                                          </p:stCondLst>
                                        </p:cTn>
                                        <p:tgtEl>
                                          <p:spTgt spid="312"/>
                                        </p:tgtEl>
                                        <p:attrNameLst>
                                          <p:attrName>style.visibility</p:attrName>
                                        </p:attrNameLst>
                                      </p:cBhvr>
                                      <p:to>
                                        <p:strVal val="visible"/>
                                      </p:to>
                                    </p:set>
                                    <p:animEffect transition="in" filter="fade">
                                      <p:cBhvr>
                                        <p:cTn id="21" dur="500"/>
                                        <p:tgtEl>
                                          <p:spTgt spid="312"/>
                                        </p:tgtEl>
                                      </p:cBhvr>
                                    </p:animEffect>
                                  </p:childTnLst>
                                </p:cTn>
                              </p:par>
                              <p:par>
                                <p:cTn id="22" presetID="10" presetClass="entr" presetSubtype="0" fill="hold" nodeType="withEffect">
                                  <p:stCondLst>
                                    <p:cond delay="0"/>
                                  </p:stCondLst>
                                  <p:childTnLst>
                                    <p:set>
                                      <p:cBhvr>
                                        <p:cTn id="23" dur="1" fill="hold">
                                          <p:stCondLst>
                                            <p:cond delay="0"/>
                                          </p:stCondLst>
                                        </p:cTn>
                                        <p:tgtEl>
                                          <p:spTgt spid="313"/>
                                        </p:tgtEl>
                                        <p:attrNameLst>
                                          <p:attrName>style.visibility</p:attrName>
                                        </p:attrNameLst>
                                      </p:cBhvr>
                                      <p:to>
                                        <p:strVal val="visible"/>
                                      </p:to>
                                    </p:set>
                                    <p:animEffect transition="in" filter="fade">
                                      <p:cBhvr>
                                        <p:cTn id="24" dur="500"/>
                                        <p:tgtEl>
                                          <p:spTgt spid="3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500"/>
                                        <p:tgtEl>
                                          <p:spTgt spid="307"/>
                                        </p:tgtEl>
                                      </p:cBhvr>
                                    </p:animEffect>
                                  </p:childTnLst>
                                </p:cTn>
                              </p:par>
                              <p:par>
                                <p:cTn id="30" presetID="10" presetClass="entr" presetSubtype="0" fill="hold" nodeType="withEffect">
                                  <p:stCondLst>
                                    <p:cond delay="0"/>
                                  </p:stCondLst>
                                  <p:childTnLst>
                                    <p:set>
                                      <p:cBhvr>
                                        <p:cTn id="31" dur="1" fill="hold">
                                          <p:stCondLst>
                                            <p:cond delay="0"/>
                                          </p:stCondLst>
                                        </p:cTn>
                                        <p:tgtEl>
                                          <p:spTgt spid="314"/>
                                        </p:tgtEl>
                                        <p:attrNameLst>
                                          <p:attrName>style.visibility</p:attrName>
                                        </p:attrNameLst>
                                      </p:cBhvr>
                                      <p:to>
                                        <p:strVal val="visible"/>
                                      </p:to>
                                    </p:set>
                                    <p:animEffect transition="in" filter="fade">
                                      <p:cBhvr>
                                        <p:cTn id="32" dur="500"/>
                                        <p:tgtEl>
                                          <p:spTgt spid="314"/>
                                        </p:tgtEl>
                                      </p:cBhvr>
                                    </p:animEffect>
                                  </p:childTnLst>
                                </p:cTn>
                              </p:par>
                              <p:par>
                                <p:cTn id="33" presetID="10" presetClass="entr" presetSubtype="0" fill="hold" nodeType="withEffect">
                                  <p:stCondLst>
                                    <p:cond delay="0"/>
                                  </p:stCondLst>
                                  <p:childTnLst>
                                    <p:set>
                                      <p:cBhvr>
                                        <p:cTn id="34" dur="1" fill="hold">
                                          <p:stCondLst>
                                            <p:cond delay="0"/>
                                          </p:stCondLst>
                                        </p:cTn>
                                        <p:tgtEl>
                                          <p:spTgt spid="315"/>
                                        </p:tgtEl>
                                        <p:attrNameLst>
                                          <p:attrName>style.visibility</p:attrName>
                                        </p:attrNameLst>
                                      </p:cBhvr>
                                      <p:to>
                                        <p:strVal val="visible"/>
                                      </p:to>
                                    </p:set>
                                    <p:animEffect transition="in" filter="fade">
                                      <p:cBhvr>
                                        <p:cTn id="35" dur="500"/>
                                        <p:tgtEl>
                                          <p:spTgt spid="3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8"/>
                                        </p:tgtEl>
                                        <p:attrNameLst>
                                          <p:attrName>style.visibility</p:attrName>
                                        </p:attrNameLst>
                                      </p:cBhvr>
                                      <p:to>
                                        <p:strVal val="visible"/>
                                      </p:to>
                                    </p:set>
                                    <p:animEffect transition="in" filter="fade">
                                      <p:cBhvr>
                                        <p:cTn id="40" dur="500"/>
                                        <p:tgtEl>
                                          <p:spTgt spid="318"/>
                                        </p:tgtEl>
                                      </p:cBhvr>
                                    </p:animEffect>
                                  </p:childTnLst>
                                </p:cTn>
                              </p:par>
                              <p:par>
                                <p:cTn id="41" presetID="10" presetClass="entr" presetSubtype="0"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Effect transition="in" filter="fade">
                                      <p:cBhvr>
                                        <p:cTn id="43" dur="500"/>
                                        <p:tgtEl>
                                          <p:spTgt spid="316"/>
                                        </p:tgtEl>
                                      </p:cBhvr>
                                    </p:animEffect>
                                  </p:childTnLst>
                                </p:cTn>
                              </p:par>
                              <p:par>
                                <p:cTn id="44" presetID="10" presetClass="entr" presetSubtype="0" fill="hold" nodeType="withEffect">
                                  <p:stCondLst>
                                    <p:cond delay="0"/>
                                  </p:stCondLst>
                                  <p:childTnLst>
                                    <p:set>
                                      <p:cBhvr>
                                        <p:cTn id="45" dur="1" fill="hold">
                                          <p:stCondLst>
                                            <p:cond delay="0"/>
                                          </p:stCondLst>
                                        </p:cTn>
                                        <p:tgtEl>
                                          <p:spTgt spid="317"/>
                                        </p:tgtEl>
                                        <p:attrNameLst>
                                          <p:attrName>style.visibility</p:attrName>
                                        </p:attrNameLst>
                                      </p:cBhvr>
                                      <p:to>
                                        <p:strVal val="visible"/>
                                      </p:to>
                                    </p:set>
                                    <p:animEffect transition="in" filter="fade">
                                      <p:cBhvr>
                                        <p:cTn id="46"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0"/>
          <p:cNvSpPr/>
          <p:nvPr/>
        </p:nvSpPr>
        <p:spPr>
          <a:xfrm>
            <a:off x="6370650" y="248187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10"/>
          <p:cNvSpPr/>
          <p:nvPr/>
        </p:nvSpPr>
        <p:spPr>
          <a:xfrm>
            <a:off x="1315263" y="1642458"/>
            <a:ext cx="1134768" cy="113476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7" name="Google Shape;327;p10"/>
          <p:cNvPicPr preferRelativeResize="0"/>
          <p:nvPr/>
        </p:nvPicPr>
        <p:blipFill rotWithShape="1">
          <a:blip r:embed="rId3">
            <a:alphaModFix/>
          </a:blip>
          <a:srcRect/>
          <a:stretch/>
        </p:blipFill>
        <p:spPr>
          <a:xfrm rot="9619577">
            <a:off x="1952509" y="2338858"/>
            <a:ext cx="4818701" cy="3931173"/>
          </a:xfrm>
          <a:prstGeom prst="rect">
            <a:avLst/>
          </a:prstGeom>
          <a:noFill/>
          <a:ln>
            <a:noFill/>
          </a:ln>
          <a:effectLst>
            <a:outerShdw blurRad="528638" algn="bl" rotWithShape="0">
              <a:srgbClr val="000000">
                <a:alpha val="14117"/>
              </a:srgbClr>
            </a:outerShdw>
          </a:effectLst>
        </p:spPr>
      </p:pic>
      <p:sp>
        <p:nvSpPr>
          <p:cNvPr id="328" name="Google Shape;328;p10"/>
          <p:cNvSpPr txBox="1">
            <a:spLocks noGrp="1"/>
          </p:cNvSpPr>
          <p:nvPr>
            <p:ph type="title"/>
          </p:nvPr>
        </p:nvSpPr>
        <p:spPr>
          <a:xfrm>
            <a:off x="4788975" y="487876"/>
            <a:ext cx="6984000" cy="1824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كيف نكتب </a:t>
            </a:r>
            <a:r>
              <a:rPr lang="iw-IL" sz="6000" b="1" i="0" u="none">
                <a:solidFill>
                  <a:srgbClr val="8A2B7E"/>
                </a:solidFill>
              </a:rPr>
              <a:t>توجيهًا</a:t>
            </a:r>
            <a:endParaRPr sz="6000">
              <a:solidFill>
                <a:srgbClr val="8A2B7E"/>
              </a:solidFill>
            </a:endParaRPr>
          </a:p>
          <a:p>
            <a:pPr marL="0" lvl="0" indent="0" algn="r" rtl="1">
              <a:lnSpc>
                <a:spcPct val="90000"/>
              </a:lnSpc>
              <a:spcBef>
                <a:spcPts val="0"/>
              </a:spcBef>
              <a:spcAft>
                <a:spcPts val="0"/>
              </a:spcAft>
              <a:buClr>
                <a:srgbClr val="404040"/>
              </a:buClr>
              <a:buSzPts val="2919"/>
              <a:buFont typeface="Rubik"/>
              <a:buNone/>
            </a:pPr>
            <a:r>
              <a:rPr lang="iw-IL" sz="4400" b="0" i="0" u="none">
                <a:solidFill>
                  <a:srgbClr val="8A2B7E"/>
                </a:solidFill>
              </a:rPr>
              <a:t>لإنشاء </a:t>
            </a:r>
            <a:r>
              <a:rPr lang="iw-IL" sz="6000" b="1" i="0" u="none">
                <a:solidFill>
                  <a:srgbClr val="8A2B7E"/>
                </a:solidFill>
              </a:rPr>
              <a:t>صورة؟</a:t>
            </a:r>
            <a:endParaRPr sz="6000">
              <a:solidFill>
                <a:srgbClr val="8A2B7E"/>
              </a:solidFill>
            </a:endParaRPr>
          </a:p>
        </p:txBody>
      </p:sp>
      <p:pic>
        <p:nvPicPr>
          <p:cNvPr id="329" name="Google Shape;329;p10"/>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30" name="Google Shape;330;p10">
            <a:hlinkClick r:id="rId5"/>
          </p:cNvPr>
          <p:cNvPicPr preferRelativeResize="0"/>
          <p:nvPr/>
        </p:nvPicPr>
        <p:blipFill rotWithShape="1">
          <a:blip r:embed="rId6">
            <a:alphaModFix/>
          </a:blip>
          <a:srcRect l="24636" r="24636"/>
          <a:stretch/>
        </p:blipFill>
        <p:spPr>
          <a:xfrm>
            <a:off x="930228" y="-584158"/>
            <a:ext cx="5860893" cy="770291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D2D3630D225AC040BE55C55EC1F1C31E" ma:contentTypeVersion="15" ma:contentTypeDescription="צור מסמך חדש." ma:contentTypeScope="" ma:versionID="05ae84a8df42bd117e02336a597a8e0e">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447afba370d304d84271e608555ed4e5"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משותף עם פרטים"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תגיות תמונה"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70BFCA-6E30-47FE-A08E-A76471A21F13}">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E41C7385-F7AF-4079-B016-239BB13C98E6}">
  <ds:schemaRefs>
    <ds:schemaRef ds:uri="http://schemas.microsoft.com/sharepoint/v3/contenttype/forms"/>
  </ds:schemaRefs>
</ds:datastoreItem>
</file>

<file path=customXml/itemProps3.xml><?xml version="1.0" encoding="utf-8"?>
<ds:datastoreItem xmlns:ds="http://schemas.openxmlformats.org/officeDocument/2006/customXml" ds:itemID="{3A4444C2-F89A-4C27-AA1C-10A5D7EF11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1436</Words>
  <Application>Microsoft Macintosh PowerPoint</Application>
  <PresentationFormat>Widescreen</PresentationFormat>
  <Paragraphs>193</Paragraphs>
  <Slides>17</Slides>
  <Notes>17</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Times New Roman</vt:lpstr>
      <vt:lpstr>Arial</vt:lpstr>
      <vt:lpstr>Rubik</vt:lpstr>
      <vt:lpstr>Office Theme</vt:lpstr>
      <vt:lpstr>1_ערכת נושא Office</vt:lpstr>
      <vt:lpstr>PowerPoint Presentation</vt:lpstr>
      <vt:lpstr>للمعلّم</vt:lpstr>
      <vt:lpstr>للمعلّم</vt:lpstr>
      <vt:lpstr>للمعلّم</vt:lpstr>
      <vt:lpstr>PowerPoint Presentation</vt:lpstr>
      <vt:lpstr>كيف نستعدّ للتجربة في الصف؟</vt:lpstr>
      <vt:lpstr>PowerPoint Presentation</vt:lpstr>
      <vt:lpstr>مِمَّ يتكون التوجيه؟</vt:lpstr>
      <vt:lpstr>كيف نكتب توجيهًا لإنشاء صورة؟</vt:lpstr>
      <vt:lpstr>PowerPoint Presentation</vt:lpstr>
      <vt:lpstr>توجيه للصورة</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נעמה ברדה</dc:creator>
  <cp:lastModifiedBy>Limor Leibovitz</cp:lastModifiedBy>
  <cp:revision>4</cp:revision>
  <dcterms:created xsi:type="dcterms:W3CDTF">2024-12-29T09:25:55Z</dcterms:created>
  <dcterms:modified xsi:type="dcterms:W3CDTF">2025-11-23T08:23:50Z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