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48" r:id="rId4"/>
  </p:sldMasterIdLst>
  <p:notesMasterIdLst>
    <p:notesMasterId r:id="rId26"/>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12192000" cy="6858000"/>
  <p:notesSz cx="6858000" cy="9144000"/>
  <p:embeddedFontLst>
    <p:embeddedFont>
      <p:font typeface="Rubik" pitchFamily="2" charset="-79"/>
      <p:regular r:id="rId27"/>
      <p:bold r:id="rId28"/>
      <p:italic r:id="rId29"/>
      <p:boldItalic r:id="rId30"/>
    </p:embeddedFont>
  </p:embeddedFontLst>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0" autoAdjust="0"/>
    <p:restoredTop sz="66925" autoAdjust="0"/>
  </p:normalViewPr>
  <p:slideViewPr>
    <p:cSldViewPr snapToGrid="0">
      <p:cViewPr varScale="1">
        <p:scale>
          <a:sx n="104" d="100"/>
          <a:sy n="104" d="100"/>
        </p:scale>
        <p:origin x="27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129C6D54-5775-4457-89F9-3E0E469F9CA8}" type="datetimeFigureOut">
              <a:rPr lang="en-US" smtClean="0"/>
              <a:t>11/23/25</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0488D281-AE1B-472A-9FC8-7022DFDE094D}" type="slidenum">
              <a:rPr lang="en-US" smtClean="0"/>
              <a:t>‹#›</a:t>
            </a:fld>
            <a:endParaRPr lang="en-US"/>
          </a:p>
        </p:txBody>
      </p:sp>
    </p:spTree>
    <p:extLst>
      <p:ext uri="{BB962C8B-B14F-4D97-AF65-F5344CB8AC3E}">
        <p14:creationId xmlns:p14="http://schemas.microsoft.com/office/powerpoint/2010/main" val="39161836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1">
              <a:lnSpc>
                <a:spcPct val="100000"/>
              </a:lnSpc>
              <a:spcBef>
                <a:spcPts val="0"/>
              </a:spcBef>
              <a:spcAft>
                <a:spcPts val="0"/>
              </a:spcAft>
              <a:buClr>
                <a:schemeClr val="dk1"/>
              </a:buClr>
              <a:buSzPts val="1200"/>
              <a:buFont typeface="Calibri"/>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ar" b="1" i="0" u="none"/>
              <a:t>نسأل:</a:t>
            </a:r>
            <a:r>
              <a:rPr lang="ar" b="0" i="0" u="none"/>
              <a:t> مِمَّ يتكون التوجيه الجيد؟</a:t>
            </a:r>
            <a:endParaRPr/>
          </a:p>
          <a:p>
            <a:pPr marL="0" lvl="0" indent="0" algn="r" rtl="1">
              <a:lnSpc>
                <a:spcPct val="100000"/>
              </a:lnSpc>
              <a:spcBef>
                <a:spcPts val="0"/>
              </a:spcBef>
              <a:spcAft>
                <a:spcPts val="0"/>
              </a:spcAft>
              <a:buClr>
                <a:schemeClr val="dk1"/>
              </a:buClr>
              <a:buSzPts val="1200"/>
              <a:buFont typeface="Calibri"/>
              <a:buNone/>
            </a:pPr>
            <a:r>
              <a:rPr lang="ar" b="0" i="0" u="none"/>
              <a:t>نحصل على الإجابات.</a:t>
            </a:r>
            <a:endParaRPr/>
          </a:p>
          <a:p>
            <a:pPr marL="0" lvl="0" indent="0" algn="r" rtl="1">
              <a:lnSpc>
                <a:spcPct val="100000"/>
              </a:lnSpc>
              <a:spcBef>
                <a:spcPts val="0"/>
              </a:spcBef>
              <a:spcAft>
                <a:spcPts val="0"/>
              </a:spcAft>
              <a:buClr>
                <a:schemeClr val="dk1"/>
              </a:buClr>
              <a:buSzPts val="1200"/>
              <a:buFont typeface="Calibri"/>
              <a:buNone/>
            </a:pPr>
            <a:r>
              <a:rPr lang="ar" b="1" i="0" u="none"/>
              <a:t>نقول:</a:t>
            </a:r>
            <a:r>
              <a:rPr lang="ar" b="0" i="0" u="none"/>
              <a:t> تعالوا نراجع مكونات الطلب الدقيق.</a:t>
            </a:r>
            <a:endParaRPr/>
          </a:p>
        </p:txBody>
      </p:sp>
      <p:sp>
        <p:nvSpPr>
          <p:cNvPr id="219" name="Google Shape;219;p1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a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ar" b="1" i="0" u="none"/>
              <a:t>نشرح:</a:t>
            </a:r>
            <a:r>
              <a:rPr lang="ar" b="0" i="0" u="none"/>
              <a:t> أولاً، سنشرح "لماذا" نطلب ما نطلبه. هذا يسمى "الخلفية" أو "السياق".</a:t>
            </a:r>
            <a:endParaRPr/>
          </a:p>
          <a:p>
            <a:pPr marL="0" lvl="0" indent="0" algn="r" rtl="1">
              <a:lnSpc>
                <a:spcPct val="100000"/>
              </a:lnSpc>
              <a:spcBef>
                <a:spcPts val="0"/>
              </a:spcBef>
              <a:spcAft>
                <a:spcPts val="0"/>
              </a:spcAft>
              <a:buClr>
                <a:schemeClr val="dk1"/>
              </a:buClr>
              <a:buSzPts val="1200"/>
              <a:buFont typeface="Calibri"/>
              <a:buNone/>
            </a:pPr>
            <a:r>
              <a:rPr lang="ar" b="1" i="0" u="none"/>
              <a:t>نوضح:</a:t>
            </a:r>
            <a:r>
              <a:rPr lang="ar" b="0" i="0" u="none"/>
              <a:t> مثلًا: عمري 10 سنوات وأريد تحضير وجبة عشاء لعائلة مكونة من 4 أفراد.</a:t>
            </a:r>
            <a:endParaRPr/>
          </a:p>
          <a:p>
            <a:pPr marL="0" lvl="0" indent="0" algn="r" rtl="1">
              <a:lnSpc>
                <a:spcPct val="100000"/>
              </a:lnSpc>
              <a:spcBef>
                <a:spcPts val="0"/>
              </a:spcBef>
              <a:spcAft>
                <a:spcPts val="0"/>
              </a:spcAft>
              <a:buClr>
                <a:schemeClr val="dk1"/>
              </a:buClr>
              <a:buSzPts val="1200"/>
              <a:buFont typeface="Calibri"/>
              <a:buNone/>
            </a:pPr>
            <a:r>
              <a:rPr lang="ar" b="1" i="0" u="none"/>
              <a:t>نسأل: </a:t>
            </a:r>
            <a:r>
              <a:rPr lang="ar" b="0" i="0" u="none"/>
              <a:t>ما هي المرحلة التالية؟</a:t>
            </a:r>
            <a:endParaRPr/>
          </a:p>
        </p:txBody>
      </p:sp>
      <p:sp>
        <p:nvSpPr>
          <p:cNvPr id="234" name="Google Shape;234;p6: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a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ar" b="1" i="0" u="none"/>
              <a:t>نشرح:</a:t>
            </a:r>
            <a:r>
              <a:rPr lang="ar" b="0" i="0" u="none"/>
              <a:t> المرحلة التالية هي تحديد المهمة. ما الذي نريد من من الذكاء الاصطناعي أن يفعله بالضبط. </a:t>
            </a:r>
            <a:endParaRPr/>
          </a:p>
          <a:p>
            <a:pPr marL="0" lvl="0" indent="0" algn="r" rtl="1">
              <a:lnSpc>
                <a:spcPct val="100000"/>
              </a:lnSpc>
              <a:spcBef>
                <a:spcPts val="0"/>
              </a:spcBef>
              <a:spcAft>
                <a:spcPts val="0"/>
              </a:spcAft>
              <a:buClr>
                <a:schemeClr val="dk1"/>
              </a:buClr>
              <a:buSzPts val="1200"/>
              <a:buFont typeface="Calibri"/>
              <a:buNone/>
            </a:pPr>
            <a:r>
              <a:rPr lang="ar" b="1" i="0" u="none"/>
              <a:t>نوضح:</a:t>
            </a:r>
            <a:r>
              <a:rPr lang="ar" b="0" i="0" u="none"/>
              <a:t> مثلًا: اشرح لي كيف أحضّر العجّة.</a:t>
            </a:r>
            <a:endParaRPr/>
          </a:p>
          <a:p>
            <a:pPr marL="0" lvl="0" indent="0" algn="r" rtl="1">
              <a:lnSpc>
                <a:spcPct val="100000"/>
              </a:lnSpc>
              <a:spcBef>
                <a:spcPts val="0"/>
              </a:spcBef>
              <a:spcAft>
                <a:spcPts val="0"/>
              </a:spcAft>
              <a:buClr>
                <a:schemeClr val="dk1"/>
              </a:buClr>
              <a:buSzPts val="1200"/>
              <a:buFont typeface="Calibri"/>
              <a:buNone/>
            </a:pPr>
            <a:r>
              <a:rPr lang="ar" b="1" i="0" u="none"/>
              <a:t>نسأل: </a:t>
            </a:r>
            <a:r>
              <a:rPr lang="ar" b="0" i="0" u="none"/>
              <a:t>هل تذكون ما هي المرحلة التالية؟</a:t>
            </a:r>
            <a:endParaRPr/>
          </a:p>
          <a:p>
            <a:pPr marL="0" lvl="0" indent="0" algn="r" rtl="1">
              <a:lnSpc>
                <a:spcPct val="100000"/>
              </a:lnSpc>
              <a:spcBef>
                <a:spcPts val="0"/>
              </a:spcBef>
              <a:spcAft>
                <a:spcPts val="0"/>
              </a:spcAft>
              <a:buClr>
                <a:schemeClr val="dk1"/>
              </a:buClr>
              <a:buSzPts val="1200"/>
              <a:buFont typeface="Calibri"/>
              <a:buNone/>
            </a:pPr>
            <a:r>
              <a:rPr lang="ar" b="0" i="0" u="none"/>
              <a:t>نحصل على الإجابات.</a:t>
            </a:r>
            <a:endParaRPr/>
          </a:p>
        </p:txBody>
      </p:sp>
      <p:sp>
        <p:nvSpPr>
          <p:cNvPr id="250" name="Google Shape;250;p14: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a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ar" b="1" i="0" u="none"/>
              <a:t>نشرح: </a:t>
            </a:r>
            <a:r>
              <a:rPr lang="ar" b="0" i="0" u="none"/>
              <a:t>المرحلة التالية في أن نصف ما الذي نريد من من الذكاء الاصطناعي أن يفعله بالضبط.</a:t>
            </a:r>
            <a:endParaRPr/>
          </a:p>
          <a:p>
            <a:pPr marL="0" lvl="0" indent="0" algn="r" rtl="1">
              <a:lnSpc>
                <a:spcPct val="100000"/>
              </a:lnSpc>
              <a:spcBef>
                <a:spcPts val="0"/>
              </a:spcBef>
              <a:spcAft>
                <a:spcPts val="0"/>
              </a:spcAft>
              <a:buClr>
                <a:schemeClr val="dk1"/>
              </a:buClr>
              <a:buSzPts val="1200"/>
              <a:buFont typeface="Calibri"/>
              <a:buNone/>
            </a:pPr>
            <a:r>
              <a:rPr lang="ar" b="1" i="0" u="none"/>
              <a:t>نوضح: </a:t>
            </a:r>
            <a:r>
              <a:rPr lang="ar" b="0" i="0" u="none"/>
              <a:t>مثلًا: أنشئ لي وصفة مع خطوات ومراحل واضحة.</a:t>
            </a:r>
            <a:endParaRPr/>
          </a:p>
          <a:p>
            <a:pPr marL="0" lvl="0" indent="0" algn="r" rtl="1">
              <a:lnSpc>
                <a:spcPct val="100000"/>
              </a:lnSpc>
              <a:spcBef>
                <a:spcPts val="0"/>
              </a:spcBef>
              <a:spcAft>
                <a:spcPts val="0"/>
              </a:spcAft>
              <a:buClr>
                <a:schemeClr val="dk1"/>
              </a:buClr>
              <a:buSzPts val="1200"/>
              <a:buFont typeface="Calibri"/>
              <a:buNone/>
            </a:pPr>
            <a:r>
              <a:rPr lang="ar" b="1" i="0" u="none"/>
              <a:t>نقول: </a:t>
            </a:r>
            <a:r>
              <a:rPr lang="ar" b="0" i="0" u="none"/>
              <a:t>ممتاز! أصبح لدينا توجيه!</a:t>
            </a:r>
            <a:endParaRPr/>
          </a:p>
          <a:p>
            <a:pPr marL="0" lvl="0" indent="0" algn="r" rtl="1">
              <a:lnSpc>
                <a:spcPct val="100000"/>
              </a:lnSpc>
              <a:spcBef>
                <a:spcPts val="0"/>
              </a:spcBef>
              <a:spcAft>
                <a:spcPts val="0"/>
              </a:spcAft>
              <a:buClr>
                <a:schemeClr val="dk1"/>
              </a:buClr>
              <a:buSzPts val="1200"/>
              <a:buFont typeface="Calibri"/>
              <a:buNone/>
            </a:pPr>
            <a:r>
              <a:rPr lang="ar" b="1" i="0" u="none"/>
              <a:t>نسأل:</a:t>
            </a:r>
            <a:r>
              <a:rPr lang="ar" b="0" i="0" u="none"/>
              <a:t> ماذا نحتاج أيضًا؟</a:t>
            </a:r>
            <a:endParaRPr/>
          </a:p>
          <a:p>
            <a:pPr marL="0" lvl="0" indent="0" algn="r" rtl="1">
              <a:lnSpc>
                <a:spcPct val="100000"/>
              </a:lnSpc>
              <a:spcBef>
                <a:spcPts val="0"/>
              </a:spcBef>
              <a:spcAft>
                <a:spcPts val="0"/>
              </a:spcAft>
              <a:buClr>
                <a:schemeClr val="dk1"/>
              </a:buClr>
              <a:buSzPts val="1200"/>
              <a:buFont typeface="Calibri"/>
              <a:buNone/>
            </a:pPr>
            <a:r>
              <a:rPr lang="ar" b="0" i="0" u="none"/>
              <a:t>نحصل على الإجابات.</a:t>
            </a:r>
            <a:endParaRPr/>
          </a:p>
        </p:txBody>
      </p:sp>
      <p:sp>
        <p:nvSpPr>
          <p:cNvPr id="267" name="Google Shape;267;p23: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a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a:t>تعليمات للمعلم:</a:t>
            </a:r>
            <a:endParaRPr/>
          </a:p>
          <a:p>
            <a:pPr marL="0" marR="0" lvl="0" indent="0" algn="r" rtl="1">
              <a:lnSpc>
                <a:spcPct val="100000"/>
              </a:lnSpc>
              <a:spcBef>
                <a:spcPts val="0"/>
              </a:spcBef>
              <a:spcAft>
                <a:spcPts val="0"/>
              </a:spcAft>
              <a:buClr>
                <a:schemeClr val="dk1"/>
              </a:buClr>
              <a:buSzPts val="1200"/>
              <a:buFont typeface="Calibri"/>
              <a:buNone/>
            </a:pPr>
            <a:r>
              <a:rPr lang="ar" b="1" i="0" u="none"/>
              <a:t>نشرح:</a:t>
            </a:r>
            <a:r>
              <a:rPr lang="ar" b="0" i="0" u="none"/>
              <a:t> بعد الحصول على الإجابة، نفحص ما إذا كانت ملائمة لما أردنا الحصول عليه، وإن لم تكن ملائمة، نستمر في تدقيق الطلب للحصول ما نريد.</a:t>
            </a:r>
            <a:br>
              <a:rPr lang="ar" b="0"/>
            </a:br>
            <a:r>
              <a:rPr lang="ar" b="1" i="0" u="none"/>
              <a:t>نوضح:</a:t>
            </a:r>
            <a:r>
              <a:rPr lang="ar" b="0" i="0" u="none"/>
              <a:t> مثلًا: "</a:t>
            </a:r>
            <a:r>
              <a:rPr lang="ar" sz="1200" b="0" i="0" u="none"/>
              <a:t>اشرح لي أي تحضيرات يجب أن أقوم بها، أي أدوات أستخدم، مِمَّ يجب أن أنتبه خلال الطبخ".</a:t>
            </a:r>
            <a:endParaRPr/>
          </a:p>
          <a:p>
            <a:pPr marL="0" lvl="0" indent="0" algn="r" rtl="1">
              <a:lnSpc>
                <a:spcPct val="100000"/>
              </a:lnSpc>
              <a:spcBef>
                <a:spcPts val="0"/>
              </a:spcBef>
              <a:spcAft>
                <a:spcPts val="0"/>
              </a:spcAft>
              <a:buClr>
                <a:schemeClr val="dk1"/>
              </a:buClr>
              <a:buSzPts val="1200"/>
              <a:buFont typeface="Calibri"/>
              <a:buNone/>
            </a:pPr>
            <a:endParaRPr b="0"/>
          </a:p>
        </p:txBody>
      </p:sp>
      <p:sp>
        <p:nvSpPr>
          <p:cNvPr id="285" name="Google Shape;285;p24: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a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ar" b="1" i="0" u="none"/>
              <a:t>نشرح </a:t>
            </a:r>
            <a:r>
              <a:rPr lang="ar" b="0" i="0" u="none"/>
              <a:t>للطلاب عن طريقة رائعة لجعل الذكاء الاصطناعي يعطي نتائج دقيقة ومهنية أكثر: اطلبوا منه أن يتصرف كخبير في الموضوع الذي نسأل عنه.</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ar" b="1" i="0" u="none"/>
              <a:t>نوضح </a:t>
            </a:r>
            <a:r>
              <a:rPr lang="ar" b="0" i="0" u="none"/>
              <a:t>ذلك على التوجيه الذي قمنا بكتابته سابقًا. ونؤكّد على الإضافة "تصرّف وكأنك شيف محترف".</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ar" b="1" i="0" u="none"/>
              <a:t>ندعو </a:t>
            </a:r>
            <a:r>
              <a:rPr lang="ar" b="0" i="0" u="none"/>
              <a:t>الطلاب للعب.</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ar" b="1" i="0" u="none"/>
              <a:t>نقول </a:t>
            </a:r>
            <a:r>
              <a:rPr lang="ar" b="0" i="0" u="none"/>
              <a:t>للطلاب إننا سنلعب لعبة "التوجيه المثالي"، وسنفحص مدى إبداعنا ودقتنا في كتابة التوجيهات.</a:t>
            </a:r>
            <a:endParaRPr/>
          </a:p>
          <a:p>
            <a:pPr marL="0" lvl="0" indent="0" algn="r" rtl="1">
              <a:lnSpc>
                <a:spcPct val="100000"/>
              </a:lnSpc>
              <a:spcBef>
                <a:spcPts val="0"/>
              </a:spcBef>
              <a:spcAft>
                <a:spcPts val="0"/>
              </a:spcAft>
              <a:buClr>
                <a:schemeClr val="dk1"/>
              </a:buClr>
              <a:buSzPts val="1200"/>
              <a:buFont typeface="Calibri"/>
              <a:buNone/>
            </a:pPr>
            <a:r>
              <a:rPr lang="ar" b="1" i="0" u="none"/>
              <a:t>نقسّم الطلاب </a:t>
            </a:r>
            <a:r>
              <a:rPr lang="ar" b="0" i="0" u="none"/>
              <a:t>بشكل عشوائي إلى 5 مجموعات.</a:t>
            </a:r>
            <a:endParaRPr/>
          </a:p>
          <a:p>
            <a:pPr marL="0" lvl="0" indent="0" algn="r" rtl="1">
              <a:lnSpc>
                <a:spcPct val="100000"/>
              </a:lnSpc>
              <a:spcBef>
                <a:spcPts val="0"/>
              </a:spcBef>
              <a:spcAft>
                <a:spcPts val="0"/>
              </a:spcAft>
              <a:buClr>
                <a:schemeClr val="dk1"/>
              </a:buClr>
              <a:buSzPts val="1200"/>
              <a:buFont typeface="Calibri"/>
              <a:buNone/>
            </a:pPr>
            <a:r>
              <a:rPr lang="ar" b="1" i="0" u="none"/>
              <a:t>نضع</a:t>
            </a:r>
            <a:r>
              <a:rPr lang="ar" b="0" i="0" u="none"/>
              <a:t> على الطاولة 5 بطاقات مقلوبة، بحيث على وجه البطاقة السفلي يظهر موضوع/حاجة معينة، ويجب أن تكون بطاقة واحدة على الأقل مرتبطة بتعلّم موضوع جديد.</a:t>
            </a:r>
            <a:endParaRPr/>
          </a:p>
          <a:p>
            <a:pPr marL="0" lvl="0" indent="0" algn="r" rtl="1">
              <a:lnSpc>
                <a:spcPct val="100000"/>
              </a:lnSpc>
              <a:spcBef>
                <a:spcPts val="0"/>
              </a:spcBef>
              <a:spcAft>
                <a:spcPts val="0"/>
              </a:spcAft>
              <a:buClr>
                <a:schemeClr val="dk1"/>
              </a:buClr>
              <a:buSzPts val="1200"/>
              <a:buFont typeface="Calibri"/>
              <a:buNone/>
            </a:pPr>
            <a:r>
              <a:rPr lang="ar" b="0" i="0" u="none"/>
              <a:t>مثلًا: هدية عيد ميلاد، فعالية إبداعية، تعلّم كيفية تحضير شيء ما، فكرة لإجازة خارج البلاد، تخطيط رحلة.</a:t>
            </a:r>
            <a:endParaRPr/>
          </a:p>
          <a:p>
            <a:pPr marL="0" lvl="0" indent="0" algn="r" rtl="1">
              <a:lnSpc>
                <a:spcPct val="100000"/>
              </a:lnSpc>
              <a:spcBef>
                <a:spcPts val="0"/>
              </a:spcBef>
              <a:spcAft>
                <a:spcPts val="0"/>
              </a:spcAft>
              <a:buClr>
                <a:schemeClr val="dk1"/>
              </a:buClr>
              <a:buSzPts val="1200"/>
              <a:buFont typeface="Calibri"/>
              <a:buNone/>
            </a:pPr>
            <a:r>
              <a:rPr lang="ar" b="1" i="0" u="none"/>
              <a:t>نطلب</a:t>
            </a:r>
            <a:r>
              <a:rPr lang="ar" b="0" i="0" u="none"/>
              <a:t> من مندور من كل مجموعة أن يختار بدوره بطاقة، أن يقلبها ويقرأ لمجموعته موضوع التوجيه الذي حصل عليه.</a:t>
            </a:r>
            <a:endParaRPr/>
          </a:p>
          <a:p>
            <a:pPr marL="0" lvl="0" indent="0" algn="r" rtl="1">
              <a:lnSpc>
                <a:spcPct val="100000"/>
              </a:lnSpc>
              <a:spcBef>
                <a:spcPts val="0"/>
              </a:spcBef>
              <a:spcAft>
                <a:spcPts val="0"/>
              </a:spcAft>
              <a:buClr>
                <a:schemeClr val="dk1"/>
              </a:buClr>
              <a:buSzPts val="1200"/>
              <a:buFont typeface="Calibri"/>
              <a:buNone/>
            </a:pPr>
            <a:r>
              <a:rPr lang="ar" b="0" i="0" u="none"/>
              <a:t>بالتالي - يجب على المجموعة أن تكتب توجيهًا عن نفس الموضوع، وأن تستخدم نفس المبادئ التي تم تعلّمها (سياق، مهمة ووصف الناتج). يمكننا عرض هذه الشريحة التوضيحية كوسيلة مساعدة خلال المهمة.</a:t>
            </a:r>
            <a:endParaRPr/>
          </a:p>
          <a:p>
            <a:pPr marL="0" lvl="0" indent="0" algn="r" rtl="1">
              <a:lnSpc>
                <a:spcPct val="100000"/>
              </a:lnSpc>
              <a:spcBef>
                <a:spcPts val="0"/>
              </a:spcBef>
              <a:spcAft>
                <a:spcPts val="0"/>
              </a:spcAft>
              <a:buClr>
                <a:schemeClr val="dk1"/>
              </a:buClr>
              <a:buSzPts val="1200"/>
              <a:buFont typeface="Calibri"/>
              <a:buNone/>
            </a:pPr>
            <a:r>
              <a:rPr lang="ar" b="0" i="0" u="none"/>
              <a:t>يجب على كل مجموعة أن تكتب التوجيه على ورقة بريستول كبيرة.</a:t>
            </a:r>
            <a:endParaRPr/>
          </a:p>
          <a:p>
            <a:pPr marL="0" lvl="0" indent="0" algn="r" rtl="1">
              <a:lnSpc>
                <a:spcPct val="100000"/>
              </a:lnSpc>
              <a:spcBef>
                <a:spcPts val="0"/>
              </a:spcBef>
              <a:spcAft>
                <a:spcPts val="0"/>
              </a:spcAft>
              <a:buClr>
                <a:schemeClr val="dk1"/>
              </a:buClr>
              <a:buSzPts val="1200"/>
              <a:buFont typeface="Calibri"/>
              <a:buNone/>
            </a:pPr>
            <a:r>
              <a:rPr lang="ar" b="1" i="0" u="none"/>
              <a:t>ننتقل </a:t>
            </a:r>
            <a:r>
              <a:rPr lang="ar" b="0" i="0" u="none"/>
              <a:t>بين المجموعات ونساعد الطلاب إذا لزم الأمر.</a:t>
            </a:r>
            <a:endParaRPr/>
          </a:p>
          <a:p>
            <a:pPr marL="0" lvl="0" indent="0" algn="r" rtl="1">
              <a:lnSpc>
                <a:spcPct val="100000"/>
              </a:lnSpc>
              <a:spcBef>
                <a:spcPts val="0"/>
              </a:spcBef>
              <a:spcAft>
                <a:spcPts val="0"/>
              </a:spcAft>
              <a:buClr>
                <a:schemeClr val="dk1"/>
              </a:buClr>
              <a:buSzPts val="1200"/>
              <a:buFont typeface="Calibri"/>
              <a:buNone/>
            </a:pPr>
            <a:r>
              <a:rPr lang="ar" b="0" i="0" u="none"/>
              <a:t>في النهاية، يلصق الطلاب أوراق البريستول على اللوح، ويقوم مندوب من كل مجموعة بقراءة التوجيه الذي كتبته مجموعته.</a:t>
            </a:r>
            <a:endParaRPr/>
          </a:p>
          <a:p>
            <a:pPr marL="0" lvl="0" indent="0" algn="r" rtl="1">
              <a:lnSpc>
                <a:spcPct val="100000"/>
              </a:lnSpc>
              <a:spcBef>
                <a:spcPts val="0"/>
              </a:spcBef>
              <a:spcAft>
                <a:spcPts val="0"/>
              </a:spcAft>
              <a:buClr>
                <a:schemeClr val="dk1"/>
              </a:buClr>
              <a:buSzPts val="1200"/>
              <a:buFont typeface="Calibri"/>
              <a:buNone/>
            </a:pPr>
            <a:r>
              <a:rPr lang="ar" b="1" i="0" u="none"/>
              <a:t>نخصص </a:t>
            </a:r>
            <a:r>
              <a:rPr lang="ar" b="0" i="0" u="none"/>
              <a:t>للفعالية 20 دقيقة.</a:t>
            </a:r>
            <a:endParaRPr/>
          </a:p>
          <a:p>
            <a:pPr marL="0" lvl="0" indent="0" algn="r" rtl="1">
              <a:lnSpc>
                <a:spcPct val="100000"/>
              </a:lnSpc>
              <a:spcBef>
                <a:spcPts val="0"/>
              </a:spcBef>
              <a:spcAft>
                <a:spcPts val="0"/>
              </a:spcAft>
              <a:buClr>
                <a:schemeClr val="dk1"/>
              </a:buClr>
              <a:buSzPts val="1200"/>
              <a:buFont typeface="Calibri"/>
              <a:buNone/>
            </a:pPr>
            <a:endParaRPr b="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Arial"/>
              <a:buNone/>
            </a:pPr>
            <a:r>
              <a:rPr lang="ar" b="1" i="0" u="none" dirty="0"/>
              <a:t>تعليمات للمعلم: </a:t>
            </a:r>
            <a:endParaRPr dirty="0"/>
          </a:p>
          <a:p>
            <a:pPr marL="0" lvl="0" indent="0" algn="r" rtl="1">
              <a:lnSpc>
                <a:spcPct val="100000"/>
              </a:lnSpc>
              <a:spcBef>
                <a:spcPts val="0"/>
              </a:spcBef>
              <a:spcAft>
                <a:spcPts val="0"/>
              </a:spcAft>
              <a:buClr>
                <a:schemeClr val="dk1"/>
              </a:buClr>
              <a:buSzPts val="1200"/>
              <a:buFont typeface="Calibri"/>
              <a:buNone/>
            </a:pPr>
            <a:r>
              <a:rPr lang="ar" b="1" i="0" u="none" dirty="0"/>
              <a:t>نقول: </a:t>
            </a:r>
            <a:r>
              <a:rPr lang="ar" b="0" i="0" u="none" dirty="0"/>
              <a:t>سنحاول الآن أن نفحص كيف يعمل التوجيه.</a:t>
            </a:r>
            <a:endParaRPr dirty="0"/>
          </a:p>
          <a:p>
            <a:pPr marL="0" lvl="0" indent="0" algn="r" rtl="1">
              <a:lnSpc>
                <a:spcPct val="100000"/>
              </a:lnSpc>
              <a:spcBef>
                <a:spcPts val="0"/>
              </a:spcBef>
              <a:spcAft>
                <a:spcPts val="0"/>
              </a:spcAft>
              <a:buClr>
                <a:schemeClr val="dk1"/>
              </a:buClr>
              <a:buSzPts val="1200"/>
              <a:buFont typeface="Calibri"/>
              <a:buNone/>
            </a:pPr>
            <a:r>
              <a:rPr lang="ar" b="1" i="0" u="none" dirty="0"/>
              <a:t>نختار</a:t>
            </a:r>
            <a:r>
              <a:rPr lang="ar" b="0" i="0" u="none" dirty="0"/>
              <a:t> مع الطلاب/بشكل عشوائي أحد التوجيهات.</a:t>
            </a:r>
            <a:endParaRPr dirty="0"/>
          </a:p>
          <a:p>
            <a:pPr marL="0" marR="0" lvl="0" indent="0" algn="r" rtl="1">
              <a:lnSpc>
                <a:spcPct val="100000"/>
              </a:lnSpc>
              <a:spcBef>
                <a:spcPts val="0"/>
              </a:spcBef>
              <a:spcAft>
                <a:spcPts val="0"/>
              </a:spcAft>
              <a:buClr>
                <a:schemeClr val="dk1"/>
              </a:buClr>
              <a:buSzPts val="1200"/>
              <a:buFont typeface="Calibri"/>
              <a:buNone/>
            </a:pPr>
            <a:r>
              <a:rPr lang="ar" b="1" i="0" u="none" dirty="0"/>
              <a:t>نفتح </a:t>
            </a:r>
            <a:r>
              <a:rPr lang="ar" b="0" i="0" u="none" dirty="0"/>
              <a:t>بيئة البوت الخاصة بالمعلمين.</a:t>
            </a:r>
            <a:endParaRPr dirty="0"/>
          </a:p>
          <a:p>
            <a:pPr marL="0" lvl="0" indent="0" algn="r" rtl="1">
              <a:lnSpc>
                <a:spcPct val="100000"/>
              </a:lnSpc>
              <a:spcBef>
                <a:spcPts val="0"/>
              </a:spcBef>
              <a:spcAft>
                <a:spcPts val="0"/>
              </a:spcAft>
              <a:buClr>
                <a:schemeClr val="dk1"/>
              </a:buClr>
              <a:buSzPts val="1200"/>
              <a:buFont typeface="Calibri"/>
              <a:buNone/>
            </a:pPr>
            <a:r>
              <a:rPr lang="ar" b="1" i="0" u="none" dirty="0"/>
              <a:t>نكتب </a:t>
            </a:r>
            <a:r>
              <a:rPr lang="ar" b="0" i="0" u="none" dirty="0"/>
              <a:t>التوجيه، </a:t>
            </a:r>
            <a:r>
              <a:rPr lang="ar" b="1" i="0" u="none" dirty="0"/>
              <a:t>نعرض </a:t>
            </a:r>
            <a:r>
              <a:rPr lang="ar" b="0" i="0" u="none" dirty="0"/>
              <a:t>الإجابة </a:t>
            </a:r>
            <a:r>
              <a:rPr lang="ar" b="1" i="0" u="none" dirty="0"/>
              <a:t>ونقرأها</a:t>
            </a:r>
            <a:r>
              <a:rPr lang="ar" b="0" i="0" u="none" dirty="0"/>
              <a:t> بصوت عالٍ.</a:t>
            </a:r>
            <a:endParaRPr dirty="0"/>
          </a:p>
          <a:p>
            <a:pPr marL="0" lvl="0" indent="0" algn="r" rtl="1">
              <a:lnSpc>
                <a:spcPct val="100000"/>
              </a:lnSpc>
              <a:spcBef>
                <a:spcPts val="0"/>
              </a:spcBef>
              <a:spcAft>
                <a:spcPts val="0"/>
              </a:spcAft>
              <a:buClr>
                <a:schemeClr val="dk1"/>
              </a:buClr>
              <a:buSzPts val="1200"/>
              <a:buFont typeface="Calibri"/>
              <a:buNone/>
            </a:pPr>
            <a:r>
              <a:rPr lang="ar" b="1" i="0" u="none" dirty="0"/>
              <a:t>نسأل </a:t>
            </a:r>
            <a:r>
              <a:rPr lang="ar" b="0" i="0" u="none" dirty="0"/>
              <a:t>المجموعة التي كتبت التوجيه ما إذا كانت راضية عن النتيجة.</a:t>
            </a:r>
            <a:endParaRPr dirty="0"/>
          </a:p>
          <a:p>
            <a:pPr marL="0" lvl="0" indent="0" algn="r" rtl="1">
              <a:lnSpc>
                <a:spcPct val="100000"/>
              </a:lnSpc>
              <a:spcBef>
                <a:spcPts val="0"/>
              </a:spcBef>
              <a:spcAft>
                <a:spcPts val="0"/>
              </a:spcAft>
              <a:buClr>
                <a:schemeClr val="dk1"/>
              </a:buClr>
              <a:buSzPts val="1200"/>
              <a:buFont typeface="Calibri"/>
              <a:buNone/>
            </a:pPr>
            <a:r>
              <a:rPr lang="ar" b="1" i="0" u="none" dirty="0"/>
              <a:t>نسأل </a:t>
            </a:r>
            <a:r>
              <a:rPr lang="ar" b="0" i="0" u="none" dirty="0"/>
              <a:t>كل الطلاب كيف يمكن تدقيق أو توسيع الطلب، </a:t>
            </a:r>
            <a:r>
              <a:rPr lang="ar" b="1" i="0" u="none" dirty="0"/>
              <a:t>نتابع</a:t>
            </a:r>
            <a:r>
              <a:rPr lang="ar" b="0" i="0" u="none" dirty="0"/>
              <a:t> المحادثة مع البوت </a:t>
            </a:r>
            <a:r>
              <a:rPr lang="ar" b="1" i="0" u="none" dirty="0"/>
              <a:t>ونوضح </a:t>
            </a:r>
            <a:r>
              <a:rPr lang="ar" b="0" i="0" u="none" dirty="0"/>
              <a:t>تدقيق التوجيه.</a:t>
            </a:r>
            <a:endParaRPr dirty="0"/>
          </a:p>
          <a:p>
            <a:pPr marL="0" lvl="0" indent="0" algn="r" rtl="1">
              <a:lnSpc>
                <a:spcPct val="100000"/>
              </a:lnSpc>
              <a:spcBef>
                <a:spcPts val="0"/>
              </a:spcBef>
              <a:spcAft>
                <a:spcPts val="0"/>
              </a:spcAft>
              <a:buClr>
                <a:schemeClr val="dk1"/>
              </a:buClr>
              <a:buSzPts val="1200"/>
              <a:buFont typeface="Calibri"/>
              <a:buNone/>
            </a:pPr>
            <a:endParaRPr b="0" dirty="0"/>
          </a:p>
          <a:p>
            <a:pPr marL="0" lvl="0" indent="0" algn="r" rtl="1">
              <a:lnSpc>
                <a:spcPct val="100000"/>
              </a:lnSpc>
              <a:spcBef>
                <a:spcPts val="0"/>
              </a:spcBef>
              <a:spcAft>
                <a:spcPts val="0"/>
              </a:spcAft>
              <a:buClr>
                <a:schemeClr val="dk1"/>
              </a:buClr>
              <a:buSzPts val="1200"/>
              <a:buFont typeface="Calibri"/>
              <a:buNone/>
            </a:pPr>
            <a:r>
              <a:rPr lang="ar" b="0" i="0" u="none" dirty="0"/>
              <a:t>إذا تبقّى أمامنا وقت، يمكن متابعة التوضيح على توجيهات أخرى.</a:t>
            </a:r>
            <a:endParaRPr b="1" dirty="0"/>
          </a:p>
        </p:txBody>
      </p:sp>
      <p:sp>
        <p:nvSpPr>
          <p:cNvPr id="348" name="Google Shape;348;p2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a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ar" b="0" i="0" u="none"/>
              <a:t>هذه الشريحة مخصصة للمعلم وهي ليست للعرض. يجب إبقاؤها "مخفية".</a:t>
            </a:r>
            <a:endParaRPr/>
          </a:p>
          <a:p>
            <a:pPr marL="0" lvl="0" indent="0" algn="r" rtl="1">
              <a:lnSpc>
                <a:spcPct val="100000"/>
              </a:lnSpc>
              <a:spcBef>
                <a:spcPts val="0"/>
              </a:spcBef>
              <a:spcAft>
                <a:spcPts val="0"/>
              </a:spcAft>
              <a:buClr>
                <a:schemeClr val="dk1"/>
              </a:buClr>
              <a:buSzPts val="1200"/>
              <a:buFont typeface="Calibri"/>
              <a:buNone/>
            </a:pPr>
            <a:endParaRPr/>
          </a:p>
        </p:txBody>
      </p:sp>
      <p:sp>
        <p:nvSpPr>
          <p:cNvPr id="105" name="Google Shape;105;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a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ar" b="1" i="0" u="none"/>
              <a:t>نشرح </a:t>
            </a:r>
            <a:r>
              <a:rPr lang="ar" b="0" i="0" u="none"/>
              <a:t>للطلاب أن التفكير النقدي ضروري، لأن الذكاء الاصطناعي قد يوفر لنا إجابات غير حقيقية أو غير موثوقة. لذلك نسأل "اشرح لي على ماذا اعتمدت" أو "اعرض لي المصادر التي اعتمدت عليها"، وأيضًا "أعطني شرحًا إضافيًا". هكذا يمكننا اكتشاف الأخطاء المحتملة.</a:t>
            </a:r>
            <a:endParaRPr/>
          </a:p>
          <a:p>
            <a:pPr marL="0" lvl="0" indent="0" algn="r" rtl="1">
              <a:lnSpc>
                <a:spcPct val="100000"/>
              </a:lnSpc>
              <a:spcBef>
                <a:spcPts val="0"/>
              </a:spcBef>
              <a:spcAft>
                <a:spcPts val="0"/>
              </a:spcAft>
              <a:buClr>
                <a:schemeClr val="dk1"/>
              </a:buClr>
              <a:buSzPts val="1200"/>
              <a:buFont typeface="Calibri"/>
              <a:buNone/>
            </a:pPr>
            <a:r>
              <a:rPr lang="ar" b="1" i="0" u="none"/>
              <a:t>نضيف </a:t>
            </a:r>
            <a:r>
              <a:rPr lang="ar" b="0" i="0" u="none"/>
              <a:t>أنه في حال كان لدينا محتوى معين ونرغب بأن تعتمد عليه الإجابة، نطلب منه "اعتمد فقط على المعلومات التي أوفّرها لك".</a:t>
            </a:r>
            <a:endParaRPr/>
          </a:p>
          <a:p>
            <a:pPr marL="0" lvl="0" indent="0" algn="r" rtl="1">
              <a:lnSpc>
                <a:spcPct val="100000"/>
              </a:lnSpc>
              <a:spcBef>
                <a:spcPts val="0"/>
              </a:spcBef>
              <a:spcAft>
                <a:spcPts val="0"/>
              </a:spcAft>
              <a:buClr>
                <a:schemeClr val="dk1"/>
              </a:buClr>
              <a:buSzPts val="1200"/>
              <a:buFont typeface="Calibri"/>
              <a:buNone/>
            </a:pPr>
            <a:r>
              <a:rPr lang="ar" b="1" i="0" u="none"/>
              <a:t>نوضح </a:t>
            </a:r>
            <a:r>
              <a:rPr lang="ar" b="0" i="0" u="none"/>
              <a:t>أنه إذا راودنا أي شك - نسأل المعلم.</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a:t>تعليمات للمعلم:</a:t>
            </a:r>
            <a:endParaRPr b="1"/>
          </a:p>
          <a:p>
            <a:pPr marL="0" lvl="0" indent="0" algn="r" rtl="1">
              <a:lnSpc>
                <a:spcPct val="100000"/>
              </a:lnSpc>
              <a:spcBef>
                <a:spcPts val="0"/>
              </a:spcBef>
              <a:spcAft>
                <a:spcPts val="0"/>
              </a:spcAft>
              <a:buClr>
                <a:schemeClr val="dk1"/>
              </a:buClr>
              <a:buSzPts val="1200"/>
              <a:buFont typeface="Calibri"/>
              <a:buNone/>
            </a:pPr>
            <a:r>
              <a:rPr lang="ar" b="1" i="0" u="none"/>
              <a:t>نسأل: </a:t>
            </a:r>
            <a:r>
              <a:rPr lang="ar" b="0" i="0" u="none"/>
              <a:t>ماذا تعلّمتم اليوم؟ ما هو أكثر شيء فاجأكم؟ في أي حالات ترغبون باستشارة الذكاء الاصطناعي؟ مِمَّ يجب علينا أن نحذر برأيكم؟</a:t>
            </a:r>
            <a:endParaRPr/>
          </a:p>
          <a:p>
            <a:pPr marL="0" lvl="0" indent="0" algn="r" rtl="1">
              <a:lnSpc>
                <a:spcPct val="100000"/>
              </a:lnSpc>
              <a:spcBef>
                <a:spcPts val="0"/>
              </a:spcBef>
              <a:spcAft>
                <a:spcPts val="0"/>
              </a:spcAft>
              <a:buClr>
                <a:schemeClr val="dk1"/>
              </a:buClr>
              <a:buSzPts val="1200"/>
              <a:buFont typeface="Calibri"/>
              <a:buNone/>
            </a:pPr>
            <a:r>
              <a:rPr lang="ar" b="1" i="0" u="none"/>
              <a:t>نوضح: </a:t>
            </a:r>
            <a:r>
              <a:rPr lang="ar" b="0" i="0" u="none"/>
              <a:t>كما تعلمنا سابقًا، الذكاء الاصطناعي ليس صديقًا، وقد يقدم أحيانًا توصيات مضللة أو غير صحيحة، لذلك من المهم أن نكون حذرين وأن نستشيره بمساعدة شخص بالغ ومسؤول.</a:t>
            </a:r>
            <a:endParaRPr/>
          </a:p>
          <a:p>
            <a:pPr marL="0" marR="0" lvl="0" indent="0" algn="r" rtl="1">
              <a:lnSpc>
                <a:spcPct val="100000"/>
              </a:lnSpc>
              <a:spcBef>
                <a:spcPts val="0"/>
              </a:spcBef>
              <a:spcAft>
                <a:spcPts val="0"/>
              </a:spcAft>
              <a:buClr>
                <a:schemeClr val="dk1"/>
              </a:buClr>
              <a:buSzPts val="1200"/>
              <a:buFont typeface="Arial"/>
              <a:buNone/>
            </a:pPr>
            <a:endParaRPr/>
          </a:p>
          <a:p>
            <a:pPr marL="0" lvl="0" indent="0" algn="r" rtl="1">
              <a:lnSpc>
                <a:spcPct val="100000"/>
              </a:lnSpc>
              <a:spcBef>
                <a:spcPts val="0"/>
              </a:spcBef>
              <a:spcAft>
                <a:spcPts val="0"/>
              </a:spcAft>
              <a:buClr>
                <a:schemeClr val="dk1"/>
              </a:buClr>
              <a:buSzPts val="1200"/>
              <a:buFont typeface="Calibri"/>
              <a:buNone/>
            </a:pPr>
            <a:endParaRPr/>
          </a:p>
        </p:txBody>
      </p:sp>
      <p:sp>
        <p:nvSpPr>
          <p:cNvPr id="369" name="Google Shape;369;p2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ar"/>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ar" b="0" i="0" u="none"/>
              <a:t>هذه الشريحة مخصصة للمعلم وهي ليست للعرض. يجب إبقاؤها "مخفية".</a:t>
            </a:r>
            <a:endParaRPr/>
          </a:p>
          <a:p>
            <a:pPr marL="0" lvl="0" indent="0" algn="r" rtl="1">
              <a:lnSpc>
                <a:spcPct val="100000"/>
              </a:lnSpc>
              <a:spcBef>
                <a:spcPts val="0"/>
              </a:spcBef>
              <a:spcAft>
                <a:spcPts val="0"/>
              </a:spcAft>
              <a:buClr>
                <a:schemeClr val="dk1"/>
              </a:buClr>
              <a:buSzPts val="1200"/>
              <a:buFont typeface="Calibri"/>
              <a:buNone/>
            </a:pPr>
            <a:endParaRPr/>
          </a:p>
        </p:txBody>
      </p:sp>
      <p:sp>
        <p:nvSpPr>
          <p:cNvPr id="117" name="Google Shape;117;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a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تعليمات للمعلم:</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0" i="0" u="none">
                <a:solidFill>
                  <a:srgbClr val="000000"/>
                </a:solidFill>
                <a:latin typeface="Times New Roman"/>
                <a:ea typeface="Times New Roman"/>
                <a:cs typeface="Times New Roman"/>
                <a:sym typeface="Times New Roman"/>
              </a:rPr>
              <a:t>هذه الشريحة مخصصة للمعلم وهي ليست للعرض. يجب إبقاؤها "مخفية".</a:t>
            </a:r>
            <a:endParaRPr sz="180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ar" sz="1800" b="0" i="0" u="none">
                <a:latin typeface="Arial"/>
                <a:ea typeface="Arial"/>
                <a:cs typeface="Arial"/>
                <a:sym typeface="Arial"/>
              </a:rPr>
              <a:t> </a:t>
            </a:r>
            <a:endParaRPr/>
          </a:p>
        </p:txBody>
      </p:sp>
      <p:sp>
        <p:nvSpPr>
          <p:cNvPr id="126" name="Google Shape;126;p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a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1">
              <a:lnSpc>
                <a:spcPct val="100000"/>
              </a:lnSpc>
              <a:spcBef>
                <a:spcPts val="0"/>
              </a:spcBef>
              <a:spcAft>
                <a:spcPts val="0"/>
              </a:spcAft>
              <a:buClr>
                <a:schemeClr val="dk1"/>
              </a:buClr>
              <a:buSzPts val="1200"/>
              <a:buFont typeface="Calibri"/>
              <a:buNone/>
            </a:pPr>
            <a:endParaRPr/>
          </a:p>
        </p:txBody>
      </p:sp>
      <p:sp>
        <p:nvSpPr>
          <p:cNvPr id="155" name="Google Shape;1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تعليمات للمعلم:</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نذكّركم: </a:t>
            </a:r>
            <a:r>
              <a:rPr lang="ar" sz="1800" b="0" i="0" u="none">
                <a:solidFill>
                  <a:srgbClr val="000000"/>
                </a:solidFill>
                <a:latin typeface="Times New Roman"/>
                <a:ea typeface="Times New Roman"/>
                <a:cs typeface="Times New Roman"/>
                <a:sym typeface="Times New Roman"/>
              </a:rPr>
              <a:t>تعلّمنا أنّ الذكاء الاصطناعي التوليدي يمكنه إنشاء الكثير من الأمور.</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نسأل:</a:t>
            </a:r>
            <a:r>
              <a:rPr lang="ar" sz="1800" b="0" i="0" u="none">
                <a:solidFill>
                  <a:srgbClr val="000000"/>
                </a:solidFill>
                <a:latin typeface="Times New Roman"/>
                <a:ea typeface="Times New Roman"/>
                <a:cs typeface="Times New Roman"/>
                <a:sym typeface="Times New Roman"/>
              </a:rPr>
              <a:t> هل تتذكرون ماذا يمكنه أن يفعل؟ أعطوا أمثلة.</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نحصل على الإجابات.</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نسأل:</a:t>
            </a:r>
            <a:r>
              <a:rPr lang="ar" sz="1800" b="0" i="0" u="none">
                <a:solidFill>
                  <a:srgbClr val="000000"/>
                </a:solidFill>
                <a:latin typeface="Times New Roman"/>
                <a:ea typeface="Times New Roman"/>
                <a:cs typeface="Times New Roman"/>
                <a:sym typeface="Times New Roman"/>
              </a:rPr>
              <a:t> ماذا يجب أن نفعل لكي يقوم الذكاء الاصطناعي بإنشاء ما نطلبه؟ </a:t>
            </a:r>
            <a:endParaRPr sz="180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ar" sz="1800" b="0" i="0" u="none">
                <a:latin typeface="Arial"/>
                <a:ea typeface="Arial"/>
                <a:cs typeface="Arial"/>
                <a:sym typeface="Arial"/>
              </a:rPr>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تعليمات للمعلم:</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نشرح:</a:t>
            </a:r>
            <a:r>
              <a:rPr lang="ar" sz="1800" b="0" i="0" u="none">
                <a:solidFill>
                  <a:srgbClr val="000000"/>
                </a:solidFill>
                <a:latin typeface="Times New Roman"/>
                <a:ea typeface="Times New Roman"/>
                <a:cs typeface="Times New Roman"/>
                <a:sym typeface="Times New Roman"/>
              </a:rPr>
              <a:t> علينا أن نطلب، هذا يعني أن نكتب توجيهًا.</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نسأل:</a:t>
            </a:r>
            <a:r>
              <a:rPr lang="ar" sz="1800" b="0" i="0" u="none">
                <a:solidFill>
                  <a:srgbClr val="000000"/>
                </a:solidFill>
                <a:latin typeface="Times New Roman"/>
                <a:ea typeface="Times New Roman"/>
                <a:cs typeface="Times New Roman"/>
                <a:sym typeface="Times New Roman"/>
              </a:rPr>
              <a:t> من يتذكر ما اسم الطلب (التوجيه) الذي نكتبه للذكاء الاصطناعي؟</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0" i="0" u="none">
                <a:solidFill>
                  <a:srgbClr val="000000"/>
                </a:solidFill>
                <a:latin typeface="Times New Roman"/>
                <a:ea typeface="Times New Roman"/>
                <a:cs typeface="Times New Roman"/>
                <a:sym typeface="Times New Roman"/>
              </a:rPr>
              <a:t>نحصل على الإجابات.</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قولوا:</a:t>
            </a:r>
            <a:r>
              <a:rPr lang="ar" sz="1800" b="0" i="0" u="none">
                <a:solidFill>
                  <a:srgbClr val="000000"/>
                </a:solidFill>
                <a:latin typeface="Times New Roman"/>
                <a:ea typeface="Times New Roman"/>
                <a:cs typeface="Times New Roman"/>
                <a:sym typeface="Times New Roman"/>
              </a:rPr>
              <a:t> نسمّيه "برومبت".</a:t>
            </a:r>
            <a:endParaRPr sz="180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ar" sz="1800" b="0" i="0" u="none">
                <a:latin typeface="Arial"/>
                <a:ea typeface="Arial"/>
                <a:cs typeface="Arial"/>
                <a:sym typeface="Arial"/>
              </a:rPr>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تعليمات للمعلم:</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نشرح: </a:t>
            </a:r>
            <a:r>
              <a:rPr lang="ar" sz="1800" b="0" i="0" u="none">
                <a:solidFill>
                  <a:srgbClr val="000000"/>
                </a:solidFill>
                <a:latin typeface="Times New Roman"/>
                <a:ea typeface="Times New Roman"/>
                <a:cs typeface="Times New Roman"/>
                <a:sym typeface="Times New Roman"/>
              </a:rPr>
              <a:t>هل تعرفون عندما يسأل أحد والديكم كيف كان يومكم في المدرسة؟ فتجيبون بكلمات مثل "جيد"، "ممتع"، "ممتاز"، "ممل"... </a:t>
            </a:r>
            <a:br>
              <a:rPr lang="ar" sz="1800">
                <a:solidFill>
                  <a:srgbClr val="000000"/>
                </a:solidFill>
                <a:latin typeface="Times New Roman"/>
                <a:ea typeface="Times New Roman"/>
                <a:cs typeface="Times New Roman"/>
                <a:sym typeface="Times New Roman"/>
              </a:rPr>
            </a:br>
            <a:r>
              <a:rPr lang="ar" sz="1800" b="1" i="0" u="none">
                <a:solidFill>
                  <a:srgbClr val="000000"/>
                </a:solidFill>
                <a:latin typeface="Times New Roman"/>
                <a:ea typeface="Times New Roman"/>
                <a:cs typeface="Times New Roman"/>
                <a:sym typeface="Times New Roman"/>
              </a:rPr>
              <a:t>نوضح:</a:t>
            </a:r>
            <a:r>
              <a:rPr lang="ar" sz="1800" b="0" i="0" u="none">
                <a:solidFill>
                  <a:srgbClr val="000000"/>
                </a:solidFill>
                <a:latin typeface="Times New Roman"/>
                <a:ea typeface="Times New Roman"/>
                <a:cs typeface="Times New Roman"/>
                <a:sym typeface="Times New Roman"/>
              </a:rPr>
              <a:t> لكن لو سألونا: "ماذا لعبت اليوم في درس الرياضة؟"، "ما أكثر شيء مثير للاهتمام تعلمته اليوم؟"، أو "مع أي صديق تحدثت كثيرًا في الاستراحة؟"</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نوضّح: </a:t>
            </a:r>
            <a:r>
              <a:rPr lang="ar" sz="1800" b="0" i="0" u="none">
                <a:solidFill>
                  <a:srgbClr val="000000"/>
                </a:solidFill>
                <a:latin typeface="Times New Roman"/>
                <a:ea typeface="Times New Roman"/>
                <a:cs typeface="Times New Roman"/>
                <a:sym typeface="Times New Roman"/>
              </a:rPr>
              <a:t>عندما نسأل بطريقة مفصلة، تصبح الإجابة أدقّ.</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نقول: </a:t>
            </a:r>
            <a:r>
              <a:rPr lang="ar" sz="1800" b="0" i="0" u="none">
                <a:solidFill>
                  <a:srgbClr val="000000"/>
                </a:solidFill>
                <a:latin typeface="Times New Roman"/>
                <a:ea typeface="Times New Roman"/>
                <a:cs typeface="Times New Roman"/>
                <a:sym typeface="Times New Roman"/>
              </a:rPr>
              <a:t>سنتحدث اليوم عن هذا تحديدًا. سنتعلم كيف نطلب من الذكاء الاصطناعي أن يجيبنا على ما طلبناه بالضبط، وسنتعلم أيضًا كيف نجيبه لكي يدقّق إجابته.</a:t>
            </a:r>
            <a:endParaRPr sz="180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ar" sz="1800" b="0" i="0" u="none">
                <a:latin typeface="Arial"/>
                <a:ea typeface="Arial"/>
                <a:cs typeface="Arial"/>
                <a:sym typeface="Arial"/>
              </a:rPr>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تعليمات للمعلم:</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0" i="0" u="none">
                <a:solidFill>
                  <a:srgbClr val="000000"/>
                </a:solidFill>
                <a:latin typeface="Times New Roman"/>
                <a:ea typeface="Times New Roman"/>
                <a:cs typeface="Times New Roman"/>
                <a:sym typeface="Times New Roman"/>
              </a:rPr>
              <a:t>في حال لم يجرب الطلاب البوت في السابق - يمكن أن نعرض لهم الفيديو عن كتابة لتوجيه.</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نشرح:</a:t>
            </a:r>
            <a:r>
              <a:rPr lang="ar" sz="1800" b="0" i="0" u="none">
                <a:solidFill>
                  <a:srgbClr val="000000"/>
                </a:solidFill>
                <a:latin typeface="Times New Roman"/>
                <a:ea typeface="Times New Roman"/>
                <a:cs typeface="Times New Roman"/>
                <a:sym typeface="Times New Roman"/>
              </a:rPr>
              <a:t> سنشاهد فيديو قصيرًا لفهم ماذا يعني ذلك.</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1" i="0" u="none">
                <a:solidFill>
                  <a:srgbClr val="000000"/>
                </a:solidFill>
                <a:latin typeface="Times New Roman"/>
                <a:ea typeface="Times New Roman"/>
                <a:cs typeface="Times New Roman"/>
                <a:sym typeface="Times New Roman"/>
              </a:rPr>
              <a:t>نضغط </a:t>
            </a:r>
            <a:r>
              <a:rPr lang="ar" sz="1800" b="0" i="0" u="none">
                <a:solidFill>
                  <a:srgbClr val="000000"/>
                </a:solidFill>
                <a:latin typeface="Times New Roman"/>
                <a:ea typeface="Times New Roman"/>
                <a:cs typeface="Times New Roman"/>
                <a:sym typeface="Times New Roman"/>
              </a:rPr>
              <a:t>على الرابط (في الصورة) ونعرض الفيديو القصير.</a:t>
            </a:r>
            <a:endParaRPr sz="180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 sz="1800" b="0" i="0" u="none">
                <a:solidFill>
                  <a:srgbClr val="000000"/>
                </a:solidFill>
                <a:latin typeface="Times New Roman"/>
                <a:ea typeface="Times New Roman"/>
                <a:cs typeface="Times New Roman"/>
                <a:sym typeface="Times New Roman"/>
              </a:rPr>
              <a:t>(يجب التأكد من التوصيل لمكبر الصوت لكي نسمع الصوت).</a:t>
            </a:r>
            <a:endParaRPr sz="180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ar" sz="1800" b="0" i="0" u="none">
                <a:latin typeface="Arial"/>
                <a:ea typeface="Arial"/>
                <a:cs typeface="Arial"/>
                <a:sym typeface="Arial"/>
              </a:rPr>
              <a:t> </a:t>
            </a:r>
            <a:endParaRPr/>
          </a:p>
        </p:txBody>
      </p:sp>
      <p:sp>
        <p:nvSpPr>
          <p:cNvPr id="208" name="Google Shape;208;p1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a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71D6C66-1855-56A7-0FCF-38AA834EF837}"/>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endParaRPr lang="en-US"/>
          </a:p>
        </p:txBody>
      </p:sp>
      <p:sp>
        <p:nvSpPr>
          <p:cNvPr id="3" name="כותרת משנה 2">
            <a:extLst>
              <a:ext uri="{FF2B5EF4-FFF2-40B4-BE49-F238E27FC236}">
                <a16:creationId xmlns:a16="http://schemas.microsoft.com/office/drawing/2014/main" id="{B9B33AA7-7B99-8E5C-DA55-149B283BE6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a:p>
        </p:txBody>
      </p:sp>
      <p:sp>
        <p:nvSpPr>
          <p:cNvPr id="4" name="מציין מיקום של תאריך 3">
            <a:extLst>
              <a:ext uri="{FF2B5EF4-FFF2-40B4-BE49-F238E27FC236}">
                <a16:creationId xmlns:a16="http://schemas.microsoft.com/office/drawing/2014/main" id="{A990E8D4-4340-9838-A93E-E50FA5B182AC}"/>
              </a:ext>
            </a:extLst>
          </p:cNvPr>
          <p:cNvSpPr>
            <a:spLocks noGrp="1"/>
          </p:cNvSpPr>
          <p:nvPr>
            <p:ph type="dt" sz="half" idx="10"/>
          </p:nvPr>
        </p:nvSpPr>
        <p:spPr/>
        <p:txBody>
          <a:bodyPr/>
          <a:lstStyle/>
          <a:p>
            <a:fld id="{E8AC25A9-04A1-484C-A3E8-9F7A6E731BD7}" type="datetimeFigureOut">
              <a:rPr lang="en-US" smtClean="0"/>
              <a:t>11/23/25</a:t>
            </a:fld>
            <a:endParaRPr lang="en-US"/>
          </a:p>
        </p:txBody>
      </p:sp>
      <p:sp>
        <p:nvSpPr>
          <p:cNvPr id="5" name="מציין מיקום של כותרת תחתונה 4">
            <a:extLst>
              <a:ext uri="{FF2B5EF4-FFF2-40B4-BE49-F238E27FC236}">
                <a16:creationId xmlns:a16="http://schemas.microsoft.com/office/drawing/2014/main" id="{989B587E-14A6-ABD7-1E57-E21ECDF9A45C}"/>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73BBF455-80E9-24B1-01A8-5B3D6CB07AB7}"/>
              </a:ext>
            </a:extLst>
          </p:cNvPr>
          <p:cNvSpPr>
            <a:spLocks noGrp="1"/>
          </p:cNvSpPr>
          <p:nvPr>
            <p:ph type="sldNum" sz="quarter" idx="12"/>
          </p:nvPr>
        </p:nvSpPr>
        <p:spPr/>
        <p:txBody>
          <a:bodyPr/>
          <a:lstStyle/>
          <a:p>
            <a:fld id="{FD7AE0ED-C724-4A03-854B-8DFEC8F876EB}" type="slidenum">
              <a:rPr lang="en-US" smtClean="0"/>
              <a:t>‹#›</a:t>
            </a:fld>
            <a:endParaRPr lang="en-US"/>
          </a:p>
        </p:txBody>
      </p:sp>
    </p:spTree>
    <p:extLst>
      <p:ext uri="{BB962C8B-B14F-4D97-AF65-F5344CB8AC3E}">
        <p14:creationId xmlns:p14="http://schemas.microsoft.com/office/powerpoint/2010/main" val="4244899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21CA4B4-7E3C-082F-45D5-E687041B6CAB}"/>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טקסט אנכי 2">
            <a:extLst>
              <a:ext uri="{FF2B5EF4-FFF2-40B4-BE49-F238E27FC236}">
                <a16:creationId xmlns:a16="http://schemas.microsoft.com/office/drawing/2014/main" id="{9CB2AE28-6BF1-3C61-39E8-EA7AE2C2D6D9}"/>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C1385C22-8708-78BD-1A9F-8C2A0DF25E69}"/>
              </a:ext>
            </a:extLst>
          </p:cNvPr>
          <p:cNvSpPr>
            <a:spLocks noGrp="1"/>
          </p:cNvSpPr>
          <p:nvPr>
            <p:ph type="dt" sz="half" idx="10"/>
          </p:nvPr>
        </p:nvSpPr>
        <p:spPr/>
        <p:txBody>
          <a:bodyPr/>
          <a:lstStyle/>
          <a:p>
            <a:fld id="{E8AC25A9-04A1-484C-A3E8-9F7A6E731BD7}" type="datetimeFigureOut">
              <a:rPr lang="en-US" smtClean="0"/>
              <a:t>11/23/25</a:t>
            </a:fld>
            <a:endParaRPr lang="en-US"/>
          </a:p>
        </p:txBody>
      </p:sp>
      <p:sp>
        <p:nvSpPr>
          <p:cNvPr id="5" name="מציין מיקום של כותרת תחתונה 4">
            <a:extLst>
              <a:ext uri="{FF2B5EF4-FFF2-40B4-BE49-F238E27FC236}">
                <a16:creationId xmlns:a16="http://schemas.microsoft.com/office/drawing/2014/main" id="{57680206-AED0-81B6-0E98-A1EE2620D285}"/>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0180B491-5CC7-24DD-CD52-8B4603C8A565}"/>
              </a:ext>
            </a:extLst>
          </p:cNvPr>
          <p:cNvSpPr>
            <a:spLocks noGrp="1"/>
          </p:cNvSpPr>
          <p:nvPr>
            <p:ph type="sldNum" sz="quarter" idx="12"/>
          </p:nvPr>
        </p:nvSpPr>
        <p:spPr/>
        <p:txBody>
          <a:bodyPr/>
          <a:lstStyle/>
          <a:p>
            <a:fld id="{FD7AE0ED-C724-4A03-854B-8DFEC8F876EB}" type="slidenum">
              <a:rPr lang="en-US" smtClean="0"/>
              <a:t>‹#›</a:t>
            </a:fld>
            <a:endParaRPr lang="en-US"/>
          </a:p>
        </p:txBody>
      </p:sp>
    </p:spTree>
    <p:extLst>
      <p:ext uri="{BB962C8B-B14F-4D97-AF65-F5344CB8AC3E}">
        <p14:creationId xmlns:p14="http://schemas.microsoft.com/office/powerpoint/2010/main" val="316806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BA08ADAD-9291-C91A-6F97-031B10ED0ECC}"/>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US"/>
          </a:p>
        </p:txBody>
      </p:sp>
      <p:sp>
        <p:nvSpPr>
          <p:cNvPr id="3" name="מציין מיקום של טקסט אנכי 2">
            <a:extLst>
              <a:ext uri="{FF2B5EF4-FFF2-40B4-BE49-F238E27FC236}">
                <a16:creationId xmlns:a16="http://schemas.microsoft.com/office/drawing/2014/main" id="{4CCBE428-FA44-A7F1-D558-A41337C1B7DF}"/>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53E356E1-2EEE-3F6D-1131-BE6CCD38B391}"/>
              </a:ext>
            </a:extLst>
          </p:cNvPr>
          <p:cNvSpPr>
            <a:spLocks noGrp="1"/>
          </p:cNvSpPr>
          <p:nvPr>
            <p:ph type="dt" sz="half" idx="10"/>
          </p:nvPr>
        </p:nvSpPr>
        <p:spPr/>
        <p:txBody>
          <a:bodyPr/>
          <a:lstStyle/>
          <a:p>
            <a:fld id="{E8AC25A9-04A1-484C-A3E8-9F7A6E731BD7}" type="datetimeFigureOut">
              <a:rPr lang="en-US" smtClean="0"/>
              <a:t>11/23/25</a:t>
            </a:fld>
            <a:endParaRPr lang="en-US"/>
          </a:p>
        </p:txBody>
      </p:sp>
      <p:sp>
        <p:nvSpPr>
          <p:cNvPr id="5" name="מציין מיקום של כותרת תחתונה 4">
            <a:extLst>
              <a:ext uri="{FF2B5EF4-FFF2-40B4-BE49-F238E27FC236}">
                <a16:creationId xmlns:a16="http://schemas.microsoft.com/office/drawing/2014/main" id="{62C13786-0346-3789-EDE4-292A38BD2DA7}"/>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8388270C-8EFF-B497-79CA-E0A621EC6D9A}"/>
              </a:ext>
            </a:extLst>
          </p:cNvPr>
          <p:cNvSpPr>
            <a:spLocks noGrp="1"/>
          </p:cNvSpPr>
          <p:nvPr>
            <p:ph type="sldNum" sz="quarter" idx="12"/>
          </p:nvPr>
        </p:nvSpPr>
        <p:spPr/>
        <p:txBody>
          <a:bodyPr/>
          <a:lstStyle/>
          <a:p>
            <a:fld id="{FD7AE0ED-C724-4A03-854B-8DFEC8F876EB}" type="slidenum">
              <a:rPr lang="en-US" smtClean="0"/>
              <a:t>‹#›</a:t>
            </a:fld>
            <a:endParaRPr lang="en-US"/>
          </a:p>
        </p:txBody>
      </p:sp>
    </p:spTree>
    <p:extLst>
      <p:ext uri="{BB962C8B-B14F-4D97-AF65-F5344CB8AC3E}">
        <p14:creationId xmlns:p14="http://schemas.microsoft.com/office/powerpoint/2010/main" val="4075620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E4B7261-49AA-ECE3-7653-3E20FB42210E}"/>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8F3F4B00-486B-9EAA-E94D-71AC884D562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3E9B9AD8-F9D3-0A27-2AA1-D515B15905B1}"/>
              </a:ext>
            </a:extLst>
          </p:cNvPr>
          <p:cNvSpPr>
            <a:spLocks noGrp="1"/>
          </p:cNvSpPr>
          <p:nvPr>
            <p:ph type="dt" sz="half" idx="10"/>
          </p:nvPr>
        </p:nvSpPr>
        <p:spPr/>
        <p:txBody>
          <a:bodyPr/>
          <a:lstStyle/>
          <a:p>
            <a:fld id="{E8AC25A9-04A1-484C-A3E8-9F7A6E731BD7}" type="datetimeFigureOut">
              <a:rPr lang="en-US" smtClean="0"/>
              <a:t>11/23/25</a:t>
            </a:fld>
            <a:endParaRPr lang="en-US"/>
          </a:p>
        </p:txBody>
      </p:sp>
      <p:sp>
        <p:nvSpPr>
          <p:cNvPr id="5" name="מציין מיקום של כותרת תחתונה 4">
            <a:extLst>
              <a:ext uri="{FF2B5EF4-FFF2-40B4-BE49-F238E27FC236}">
                <a16:creationId xmlns:a16="http://schemas.microsoft.com/office/drawing/2014/main" id="{C6431608-D708-FD95-2C01-1F99DD799A7B}"/>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8C96AD72-70BD-6B30-66A5-AFF5733D8319}"/>
              </a:ext>
            </a:extLst>
          </p:cNvPr>
          <p:cNvSpPr>
            <a:spLocks noGrp="1"/>
          </p:cNvSpPr>
          <p:nvPr>
            <p:ph type="sldNum" sz="quarter" idx="12"/>
          </p:nvPr>
        </p:nvSpPr>
        <p:spPr/>
        <p:txBody>
          <a:bodyPr/>
          <a:lstStyle/>
          <a:p>
            <a:fld id="{FD7AE0ED-C724-4A03-854B-8DFEC8F876EB}" type="slidenum">
              <a:rPr lang="en-US" smtClean="0"/>
              <a:t>‹#›</a:t>
            </a:fld>
            <a:endParaRPr lang="en-US"/>
          </a:p>
        </p:txBody>
      </p:sp>
    </p:spTree>
    <p:extLst>
      <p:ext uri="{BB962C8B-B14F-4D97-AF65-F5344CB8AC3E}">
        <p14:creationId xmlns:p14="http://schemas.microsoft.com/office/powerpoint/2010/main" val="424295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EBA4268-AA41-5E5E-F8E2-6AB77ACB9E9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7A9E0204-4DDD-8D3D-3BFE-E5B98E439E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107BBF06-7558-A2E1-0681-D56D0927DA39}"/>
              </a:ext>
            </a:extLst>
          </p:cNvPr>
          <p:cNvSpPr>
            <a:spLocks noGrp="1"/>
          </p:cNvSpPr>
          <p:nvPr>
            <p:ph type="dt" sz="half" idx="10"/>
          </p:nvPr>
        </p:nvSpPr>
        <p:spPr/>
        <p:txBody>
          <a:bodyPr/>
          <a:lstStyle/>
          <a:p>
            <a:fld id="{E8AC25A9-04A1-484C-A3E8-9F7A6E731BD7}" type="datetimeFigureOut">
              <a:rPr lang="en-US" smtClean="0"/>
              <a:t>11/23/25</a:t>
            </a:fld>
            <a:endParaRPr lang="en-US"/>
          </a:p>
        </p:txBody>
      </p:sp>
      <p:sp>
        <p:nvSpPr>
          <p:cNvPr id="5" name="מציין מיקום של כותרת תחתונה 4">
            <a:extLst>
              <a:ext uri="{FF2B5EF4-FFF2-40B4-BE49-F238E27FC236}">
                <a16:creationId xmlns:a16="http://schemas.microsoft.com/office/drawing/2014/main" id="{9FBF64E4-A5E4-9C51-A079-2E68E8C4DA74}"/>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C37666D3-ACB0-AC1D-46E9-D8E90D204D05}"/>
              </a:ext>
            </a:extLst>
          </p:cNvPr>
          <p:cNvSpPr>
            <a:spLocks noGrp="1"/>
          </p:cNvSpPr>
          <p:nvPr>
            <p:ph type="sldNum" sz="quarter" idx="12"/>
          </p:nvPr>
        </p:nvSpPr>
        <p:spPr/>
        <p:txBody>
          <a:bodyPr/>
          <a:lstStyle/>
          <a:p>
            <a:fld id="{FD7AE0ED-C724-4A03-854B-8DFEC8F876EB}" type="slidenum">
              <a:rPr lang="en-US" smtClean="0"/>
              <a:t>‹#›</a:t>
            </a:fld>
            <a:endParaRPr lang="en-US"/>
          </a:p>
        </p:txBody>
      </p:sp>
    </p:spTree>
    <p:extLst>
      <p:ext uri="{BB962C8B-B14F-4D97-AF65-F5344CB8AC3E}">
        <p14:creationId xmlns:p14="http://schemas.microsoft.com/office/powerpoint/2010/main" val="3877510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4C09029-86C4-8075-DB78-BAF0B326E6E6}"/>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ACCB21D8-57B7-F33D-4AC8-35A62E2BC33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תוכן 3">
            <a:extLst>
              <a:ext uri="{FF2B5EF4-FFF2-40B4-BE49-F238E27FC236}">
                <a16:creationId xmlns:a16="http://schemas.microsoft.com/office/drawing/2014/main" id="{836A306B-3CE5-A900-7639-AB2E13AB066A}"/>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של תאריך 4">
            <a:extLst>
              <a:ext uri="{FF2B5EF4-FFF2-40B4-BE49-F238E27FC236}">
                <a16:creationId xmlns:a16="http://schemas.microsoft.com/office/drawing/2014/main" id="{4B74C132-528E-C658-37B9-3C2660795E2F}"/>
              </a:ext>
            </a:extLst>
          </p:cNvPr>
          <p:cNvSpPr>
            <a:spLocks noGrp="1"/>
          </p:cNvSpPr>
          <p:nvPr>
            <p:ph type="dt" sz="half" idx="10"/>
          </p:nvPr>
        </p:nvSpPr>
        <p:spPr/>
        <p:txBody>
          <a:bodyPr/>
          <a:lstStyle/>
          <a:p>
            <a:fld id="{E8AC25A9-04A1-484C-A3E8-9F7A6E731BD7}" type="datetimeFigureOut">
              <a:rPr lang="en-US" smtClean="0"/>
              <a:t>11/23/25</a:t>
            </a:fld>
            <a:endParaRPr lang="en-US"/>
          </a:p>
        </p:txBody>
      </p:sp>
      <p:sp>
        <p:nvSpPr>
          <p:cNvPr id="6" name="מציין מיקום של כותרת תחתונה 5">
            <a:extLst>
              <a:ext uri="{FF2B5EF4-FFF2-40B4-BE49-F238E27FC236}">
                <a16:creationId xmlns:a16="http://schemas.microsoft.com/office/drawing/2014/main" id="{0B705A63-3627-DA3D-AA37-7193554A4E47}"/>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8748FEA8-07FC-E514-A082-5F4CE416AFAD}"/>
              </a:ext>
            </a:extLst>
          </p:cNvPr>
          <p:cNvSpPr>
            <a:spLocks noGrp="1"/>
          </p:cNvSpPr>
          <p:nvPr>
            <p:ph type="sldNum" sz="quarter" idx="12"/>
          </p:nvPr>
        </p:nvSpPr>
        <p:spPr/>
        <p:txBody>
          <a:bodyPr/>
          <a:lstStyle/>
          <a:p>
            <a:fld id="{FD7AE0ED-C724-4A03-854B-8DFEC8F876EB}" type="slidenum">
              <a:rPr lang="en-US" smtClean="0"/>
              <a:t>‹#›</a:t>
            </a:fld>
            <a:endParaRPr lang="en-US"/>
          </a:p>
        </p:txBody>
      </p:sp>
    </p:spTree>
    <p:extLst>
      <p:ext uri="{BB962C8B-B14F-4D97-AF65-F5344CB8AC3E}">
        <p14:creationId xmlns:p14="http://schemas.microsoft.com/office/powerpoint/2010/main" val="2686090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BEEC445-C819-9ACD-F67D-7C045EB3A9A5}"/>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DA41E9FA-F37B-0365-2B00-2CD21470DA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61AE180F-08FD-178F-5265-FEF5F75CA702}"/>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טקסט 4">
            <a:extLst>
              <a:ext uri="{FF2B5EF4-FFF2-40B4-BE49-F238E27FC236}">
                <a16:creationId xmlns:a16="http://schemas.microsoft.com/office/drawing/2014/main" id="{0178C757-69E1-CED6-83C1-84F4381A46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C4536419-E875-B476-1949-A1C629A72A63}"/>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מציין מיקום של תאריך 6">
            <a:extLst>
              <a:ext uri="{FF2B5EF4-FFF2-40B4-BE49-F238E27FC236}">
                <a16:creationId xmlns:a16="http://schemas.microsoft.com/office/drawing/2014/main" id="{B2E99971-C488-EDFA-AE81-2B5E7B31BC90}"/>
              </a:ext>
            </a:extLst>
          </p:cNvPr>
          <p:cNvSpPr>
            <a:spLocks noGrp="1"/>
          </p:cNvSpPr>
          <p:nvPr>
            <p:ph type="dt" sz="half" idx="10"/>
          </p:nvPr>
        </p:nvSpPr>
        <p:spPr/>
        <p:txBody>
          <a:bodyPr/>
          <a:lstStyle/>
          <a:p>
            <a:fld id="{E8AC25A9-04A1-484C-A3E8-9F7A6E731BD7}" type="datetimeFigureOut">
              <a:rPr lang="en-US" smtClean="0"/>
              <a:t>11/23/25</a:t>
            </a:fld>
            <a:endParaRPr lang="en-US"/>
          </a:p>
        </p:txBody>
      </p:sp>
      <p:sp>
        <p:nvSpPr>
          <p:cNvPr id="8" name="מציין מיקום של כותרת תחתונה 7">
            <a:extLst>
              <a:ext uri="{FF2B5EF4-FFF2-40B4-BE49-F238E27FC236}">
                <a16:creationId xmlns:a16="http://schemas.microsoft.com/office/drawing/2014/main" id="{BCF44E65-CB7E-C95D-D837-680A5A432662}"/>
              </a:ext>
            </a:extLst>
          </p:cNvPr>
          <p:cNvSpPr>
            <a:spLocks noGrp="1"/>
          </p:cNvSpPr>
          <p:nvPr>
            <p:ph type="ftr" sz="quarter" idx="11"/>
          </p:nvPr>
        </p:nvSpPr>
        <p:spPr/>
        <p:txBody>
          <a:bodyPr/>
          <a:lstStyle/>
          <a:p>
            <a:endParaRPr lang="en-US"/>
          </a:p>
        </p:txBody>
      </p:sp>
      <p:sp>
        <p:nvSpPr>
          <p:cNvPr id="9" name="מציין מיקום של מספר שקופית 8">
            <a:extLst>
              <a:ext uri="{FF2B5EF4-FFF2-40B4-BE49-F238E27FC236}">
                <a16:creationId xmlns:a16="http://schemas.microsoft.com/office/drawing/2014/main" id="{02148A83-695A-BC6B-7E68-1E5717F35359}"/>
              </a:ext>
            </a:extLst>
          </p:cNvPr>
          <p:cNvSpPr>
            <a:spLocks noGrp="1"/>
          </p:cNvSpPr>
          <p:nvPr>
            <p:ph type="sldNum" sz="quarter" idx="12"/>
          </p:nvPr>
        </p:nvSpPr>
        <p:spPr/>
        <p:txBody>
          <a:bodyPr/>
          <a:lstStyle/>
          <a:p>
            <a:fld id="{FD7AE0ED-C724-4A03-854B-8DFEC8F876EB}" type="slidenum">
              <a:rPr lang="en-US" smtClean="0"/>
              <a:t>‹#›</a:t>
            </a:fld>
            <a:endParaRPr lang="en-US"/>
          </a:p>
        </p:txBody>
      </p:sp>
    </p:spTree>
    <p:extLst>
      <p:ext uri="{BB962C8B-B14F-4D97-AF65-F5344CB8AC3E}">
        <p14:creationId xmlns:p14="http://schemas.microsoft.com/office/powerpoint/2010/main" val="182530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1EF1F6E-2044-D2AA-28EB-787D4879FD94}"/>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תאריך 2">
            <a:extLst>
              <a:ext uri="{FF2B5EF4-FFF2-40B4-BE49-F238E27FC236}">
                <a16:creationId xmlns:a16="http://schemas.microsoft.com/office/drawing/2014/main" id="{6295D1E3-01E9-41DA-D1DA-FC632DA13275}"/>
              </a:ext>
            </a:extLst>
          </p:cNvPr>
          <p:cNvSpPr>
            <a:spLocks noGrp="1"/>
          </p:cNvSpPr>
          <p:nvPr>
            <p:ph type="dt" sz="half" idx="10"/>
          </p:nvPr>
        </p:nvSpPr>
        <p:spPr/>
        <p:txBody>
          <a:bodyPr/>
          <a:lstStyle/>
          <a:p>
            <a:fld id="{E8AC25A9-04A1-484C-A3E8-9F7A6E731BD7}" type="datetimeFigureOut">
              <a:rPr lang="en-US" smtClean="0"/>
              <a:t>11/23/25</a:t>
            </a:fld>
            <a:endParaRPr lang="en-US"/>
          </a:p>
        </p:txBody>
      </p:sp>
      <p:sp>
        <p:nvSpPr>
          <p:cNvPr id="4" name="מציין מיקום של כותרת תחתונה 3">
            <a:extLst>
              <a:ext uri="{FF2B5EF4-FFF2-40B4-BE49-F238E27FC236}">
                <a16:creationId xmlns:a16="http://schemas.microsoft.com/office/drawing/2014/main" id="{E641460A-D568-FA2D-B8CF-654ACA3BC632}"/>
              </a:ext>
            </a:extLst>
          </p:cNvPr>
          <p:cNvSpPr>
            <a:spLocks noGrp="1"/>
          </p:cNvSpPr>
          <p:nvPr>
            <p:ph type="ftr" sz="quarter" idx="11"/>
          </p:nvPr>
        </p:nvSpPr>
        <p:spPr/>
        <p:txBody>
          <a:bodyPr/>
          <a:lstStyle/>
          <a:p>
            <a:endParaRPr lang="en-US"/>
          </a:p>
        </p:txBody>
      </p:sp>
      <p:sp>
        <p:nvSpPr>
          <p:cNvPr id="5" name="מציין מיקום של מספר שקופית 4">
            <a:extLst>
              <a:ext uri="{FF2B5EF4-FFF2-40B4-BE49-F238E27FC236}">
                <a16:creationId xmlns:a16="http://schemas.microsoft.com/office/drawing/2014/main" id="{0B25340D-8949-CD14-0E27-66B8C3B7E660}"/>
              </a:ext>
            </a:extLst>
          </p:cNvPr>
          <p:cNvSpPr>
            <a:spLocks noGrp="1"/>
          </p:cNvSpPr>
          <p:nvPr>
            <p:ph type="sldNum" sz="quarter" idx="12"/>
          </p:nvPr>
        </p:nvSpPr>
        <p:spPr/>
        <p:txBody>
          <a:bodyPr/>
          <a:lstStyle/>
          <a:p>
            <a:fld id="{FD7AE0ED-C724-4A03-854B-8DFEC8F876EB}" type="slidenum">
              <a:rPr lang="en-US" smtClean="0"/>
              <a:t>‹#›</a:t>
            </a:fld>
            <a:endParaRPr lang="en-US"/>
          </a:p>
        </p:txBody>
      </p:sp>
    </p:spTree>
    <p:extLst>
      <p:ext uri="{BB962C8B-B14F-4D97-AF65-F5344CB8AC3E}">
        <p14:creationId xmlns:p14="http://schemas.microsoft.com/office/powerpoint/2010/main" val="2051676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0782F10B-199C-734D-65C3-AC488D65742C}"/>
              </a:ext>
            </a:extLst>
          </p:cNvPr>
          <p:cNvSpPr>
            <a:spLocks noGrp="1"/>
          </p:cNvSpPr>
          <p:nvPr>
            <p:ph type="dt" sz="half" idx="10"/>
          </p:nvPr>
        </p:nvSpPr>
        <p:spPr/>
        <p:txBody>
          <a:bodyPr/>
          <a:lstStyle/>
          <a:p>
            <a:fld id="{E8AC25A9-04A1-484C-A3E8-9F7A6E731BD7}" type="datetimeFigureOut">
              <a:rPr lang="en-US" smtClean="0"/>
              <a:t>11/23/25</a:t>
            </a:fld>
            <a:endParaRPr lang="en-US"/>
          </a:p>
        </p:txBody>
      </p:sp>
      <p:sp>
        <p:nvSpPr>
          <p:cNvPr id="3" name="מציין מיקום של כותרת תחתונה 2">
            <a:extLst>
              <a:ext uri="{FF2B5EF4-FFF2-40B4-BE49-F238E27FC236}">
                <a16:creationId xmlns:a16="http://schemas.microsoft.com/office/drawing/2014/main" id="{5BE34A72-D32C-8AE0-4153-EB405634BA00}"/>
              </a:ext>
            </a:extLst>
          </p:cNvPr>
          <p:cNvSpPr>
            <a:spLocks noGrp="1"/>
          </p:cNvSpPr>
          <p:nvPr>
            <p:ph type="ftr" sz="quarter" idx="11"/>
          </p:nvPr>
        </p:nvSpPr>
        <p:spPr/>
        <p:txBody>
          <a:bodyPr/>
          <a:lstStyle/>
          <a:p>
            <a:endParaRPr lang="en-US"/>
          </a:p>
        </p:txBody>
      </p:sp>
      <p:sp>
        <p:nvSpPr>
          <p:cNvPr id="4" name="מציין מיקום של מספר שקופית 3">
            <a:extLst>
              <a:ext uri="{FF2B5EF4-FFF2-40B4-BE49-F238E27FC236}">
                <a16:creationId xmlns:a16="http://schemas.microsoft.com/office/drawing/2014/main" id="{9A873BC2-3EED-550B-D728-0FF003F3C333}"/>
              </a:ext>
            </a:extLst>
          </p:cNvPr>
          <p:cNvSpPr>
            <a:spLocks noGrp="1"/>
          </p:cNvSpPr>
          <p:nvPr>
            <p:ph type="sldNum" sz="quarter" idx="12"/>
          </p:nvPr>
        </p:nvSpPr>
        <p:spPr/>
        <p:txBody>
          <a:bodyPr/>
          <a:lstStyle/>
          <a:p>
            <a:fld id="{FD7AE0ED-C724-4A03-854B-8DFEC8F876EB}" type="slidenum">
              <a:rPr lang="en-US" smtClean="0"/>
              <a:t>‹#›</a:t>
            </a:fld>
            <a:endParaRPr lang="en-US"/>
          </a:p>
        </p:txBody>
      </p:sp>
    </p:spTree>
    <p:extLst>
      <p:ext uri="{BB962C8B-B14F-4D97-AF65-F5344CB8AC3E}">
        <p14:creationId xmlns:p14="http://schemas.microsoft.com/office/powerpoint/2010/main" val="3037019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CB6E05-D838-079C-D5C6-64A86E7A7E84}"/>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0B8DD278-01F5-F5FA-8F19-EA021FD05D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טקסט 3">
            <a:extLst>
              <a:ext uri="{FF2B5EF4-FFF2-40B4-BE49-F238E27FC236}">
                <a16:creationId xmlns:a16="http://schemas.microsoft.com/office/drawing/2014/main" id="{042376F2-A545-8229-AEA6-9069AD9BA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DCFC204D-6F34-5D45-F3E0-FBAF871E16DA}"/>
              </a:ext>
            </a:extLst>
          </p:cNvPr>
          <p:cNvSpPr>
            <a:spLocks noGrp="1"/>
          </p:cNvSpPr>
          <p:nvPr>
            <p:ph type="dt" sz="half" idx="10"/>
          </p:nvPr>
        </p:nvSpPr>
        <p:spPr/>
        <p:txBody>
          <a:bodyPr/>
          <a:lstStyle/>
          <a:p>
            <a:fld id="{E8AC25A9-04A1-484C-A3E8-9F7A6E731BD7}" type="datetimeFigureOut">
              <a:rPr lang="en-US" smtClean="0"/>
              <a:t>11/23/25</a:t>
            </a:fld>
            <a:endParaRPr lang="en-US"/>
          </a:p>
        </p:txBody>
      </p:sp>
      <p:sp>
        <p:nvSpPr>
          <p:cNvPr id="6" name="מציין מיקום של כותרת תחתונה 5">
            <a:extLst>
              <a:ext uri="{FF2B5EF4-FFF2-40B4-BE49-F238E27FC236}">
                <a16:creationId xmlns:a16="http://schemas.microsoft.com/office/drawing/2014/main" id="{41F6E405-02EF-7C0E-D263-6CD1ABDAC8DF}"/>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D5131F10-A504-5773-3902-2320E704F09C}"/>
              </a:ext>
            </a:extLst>
          </p:cNvPr>
          <p:cNvSpPr>
            <a:spLocks noGrp="1"/>
          </p:cNvSpPr>
          <p:nvPr>
            <p:ph type="sldNum" sz="quarter" idx="12"/>
          </p:nvPr>
        </p:nvSpPr>
        <p:spPr/>
        <p:txBody>
          <a:bodyPr/>
          <a:lstStyle/>
          <a:p>
            <a:fld id="{FD7AE0ED-C724-4A03-854B-8DFEC8F876EB}" type="slidenum">
              <a:rPr lang="en-US" smtClean="0"/>
              <a:t>‹#›</a:t>
            </a:fld>
            <a:endParaRPr lang="en-US"/>
          </a:p>
        </p:txBody>
      </p:sp>
    </p:spTree>
    <p:extLst>
      <p:ext uri="{BB962C8B-B14F-4D97-AF65-F5344CB8AC3E}">
        <p14:creationId xmlns:p14="http://schemas.microsoft.com/office/powerpoint/2010/main" val="476619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C1B9329-F4ED-C7DC-0E09-E7E3FB9720A7}"/>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של תמונה 2">
            <a:extLst>
              <a:ext uri="{FF2B5EF4-FFF2-40B4-BE49-F238E27FC236}">
                <a16:creationId xmlns:a16="http://schemas.microsoft.com/office/drawing/2014/main" id="{62CA33D4-BBB6-21B7-97D3-2297818686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מציין מיקום טקסט 3">
            <a:extLst>
              <a:ext uri="{FF2B5EF4-FFF2-40B4-BE49-F238E27FC236}">
                <a16:creationId xmlns:a16="http://schemas.microsoft.com/office/drawing/2014/main" id="{18B95FAB-E7EC-A606-AD8C-164058B29D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0A46E0A-31EB-27FF-04EF-9468419E297B}"/>
              </a:ext>
            </a:extLst>
          </p:cNvPr>
          <p:cNvSpPr>
            <a:spLocks noGrp="1"/>
          </p:cNvSpPr>
          <p:nvPr>
            <p:ph type="dt" sz="half" idx="10"/>
          </p:nvPr>
        </p:nvSpPr>
        <p:spPr/>
        <p:txBody>
          <a:bodyPr/>
          <a:lstStyle/>
          <a:p>
            <a:fld id="{E8AC25A9-04A1-484C-A3E8-9F7A6E731BD7}" type="datetimeFigureOut">
              <a:rPr lang="en-US" smtClean="0"/>
              <a:t>11/23/25</a:t>
            </a:fld>
            <a:endParaRPr lang="en-US"/>
          </a:p>
        </p:txBody>
      </p:sp>
      <p:sp>
        <p:nvSpPr>
          <p:cNvPr id="6" name="מציין מיקום של כותרת תחתונה 5">
            <a:extLst>
              <a:ext uri="{FF2B5EF4-FFF2-40B4-BE49-F238E27FC236}">
                <a16:creationId xmlns:a16="http://schemas.microsoft.com/office/drawing/2014/main" id="{7B59FF79-C02A-1171-8EB7-EAAD43DA39C0}"/>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A6A86DB1-9FA0-9C0F-0E5F-2CC3E1C19631}"/>
              </a:ext>
            </a:extLst>
          </p:cNvPr>
          <p:cNvSpPr>
            <a:spLocks noGrp="1"/>
          </p:cNvSpPr>
          <p:nvPr>
            <p:ph type="sldNum" sz="quarter" idx="12"/>
          </p:nvPr>
        </p:nvSpPr>
        <p:spPr/>
        <p:txBody>
          <a:bodyPr/>
          <a:lstStyle/>
          <a:p>
            <a:fld id="{FD7AE0ED-C724-4A03-854B-8DFEC8F876EB}" type="slidenum">
              <a:rPr lang="en-US" smtClean="0"/>
              <a:t>‹#›</a:t>
            </a:fld>
            <a:endParaRPr lang="en-US"/>
          </a:p>
        </p:txBody>
      </p:sp>
    </p:spTree>
    <p:extLst>
      <p:ext uri="{BB962C8B-B14F-4D97-AF65-F5344CB8AC3E}">
        <p14:creationId xmlns:p14="http://schemas.microsoft.com/office/powerpoint/2010/main" val="1657222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D6C8BA3-9874-08C7-D531-392DF2438CAE}"/>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86A16A11-FBCF-FCDA-36C3-EDB54E85042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541AD4FB-04D0-5325-945B-FC52C139F73C}"/>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E8AC25A9-04A1-484C-A3E8-9F7A6E731BD7}" type="datetimeFigureOut">
              <a:rPr lang="en-US" smtClean="0"/>
              <a:t>11/23/25</a:t>
            </a:fld>
            <a:endParaRPr lang="en-US"/>
          </a:p>
        </p:txBody>
      </p:sp>
      <p:sp>
        <p:nvSpPr>
          <p:cNvPr id="5" name="מציין מיקום של כותרת תחתונה 4">
            <a:extLst>
              <a:ext uri="{FF2B5EF4-FFF2-40B4-BE49-F238E27FC236}">
                <a16:creationId xmlns:a16="http://schemas.microsoft.com/office/drawing/2014/main" id="{F087D307-8B75-0D67-15EC-56609EBA6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en-US"/>
          </a:p>
        </p:txBody>
      </p:sp>
      <p:sp>
        <p:nvSpPr>
          <p:cNvPr id="6" name="מציין מיקום של מספר שקופית 5">
            <a:extLst>
              <a:ext uri="{FF2B5EF4-FFF2-40B4-BE49-F238E27FC236}">
                <a16:creationId xmlns:a16="http://schemas.microsoft.com/office/drawing/2014/main" id="{2BFDB701-1069-F0E4-FC98-4A3C4C403B8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FD7AE0ED-C724-4A03-854B-8DFEC8F876EB}" type="slidenum">
              <a:rPr lang="en-US" smtClean="0"/>
              <a:t>‹#›</a:t>
            </a:fld>
            <a:endParaRPr lang="en-US"/>
          </a:p>
        </p:txBody>
      </p:sp>
    </p:spTree>
    <p:extLst>
      <p:ext uri="{BB962C8B-B14F-4D97-AF65-F5344CB8AC3E}">
        <p14:creationId xmlns:p14="http://schemas.microsoft.com/office/powerpoint/2010/main" val="2920769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gif"/><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youtu.be/IeEhZ5dgc5k"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p:cNvPicPr preferRelativeResize="0"/>
          <p:nvPr/>
        </p:nvPicPr>
        <p:blipFill rotWithShape="1">
          <a:blip r:embed="rId3">
            <a:alphaModFix/>
          </a:blip>
          <a:srcRect/>
          <a:stretch/>
        </p:blipFill>
        <p:spPr>
          <a:xfrm>
            <a:off x="93750" y="0"/>
            <a:ext cx="12192000" cy="6857999"/>
          </a:xfrm>
          <a:prstGeom prst="rect">
            <a:avLst/>
          </a:prstGeom>
          <a:noFill/>
          <a:ln>
            <a:noFill/>
          </a:ln>
        </p:spPr>
      </p:pic>
      <p:sp>
        <p:nvSpPr>
          <p:cNvPr id="95" name="Google Shape;95;p1"/>
          <p:cNvSpPr txBox="1">
            <a:spLocks noGrp="1"/>
          </p:cNvSpPr>
          <p:nvPr>
            <p:ph type="subTitle" idx="1"/>
          </p:nvPr>
        </p:nvSpPr>
        <p:spPr>
          <a:xfrm>
            <a:off x="1393370" y="696051"/>
            <a:ext cx="9144000" cy="1167784"/>
          </a:xfrm>
          <a:prstGeom prst="rect">
            <a:avLst/>
          </a:prstGeom>
          <a:noFill/>
          <a:ln>
            <a:noFill/>
          </a:ln>
        </p:spPr>
        <p:txBody>
          <a:bodyPr spcFirstLastPara="1" wrap="square" lIns="91425" tIns="45700" rIns="91425" bIns="45700" anchor="t" anchorCtr="0">
            <a:noAutofit/>
          </a:bodyPr>
          <a:lstStyle/>
          <a:p>
            <a:pPr marL="0" lvl="0" indent="0" algn="ctr" rtl="1">
              <a:lnSpc>
                <a:spcPct val="90000"/>
              </a:lnSpc>
              <a:spcBef>
                <a:spcPts val="0"/>
              </a:spcBef>
              <a:spcAft>
                <a:spcPts val="0"/>
              </a:spcAft>
              <a:buClr>
                <a:srgbClr val="404040"/>
              </a:buClr>
              <a:buSzPts val="2400"/>
              <a:buNone/>
            </a:pPr>
            <a:r>
              <a:rPr lang="ar" sz="6000" b="1" i="0" u="none">
                <a:solidFill>
                  <a:schemeClr val="lt1"/>
                </a:solidFill>
                <a:latin typeface="Calibri"/>
                <a:ea typeface="Calibri"/>
                <a:cs typeface="Calibri"/>
                <a:sym typeface="Calibri"/>
              </a:rPr>
              <a:t>كيف نكتب التوجيه (برومبت)</a:t>
            </a:r>
            <a:endParaRPr sz="6000" b="1">
              <a:solidFill>
                <a:schemeClr val="lt1"/>
              </a:solidFill>
              <a:latin typeface="Calibri"/>
              <a:ea typeface="Calibri"/>
              <a:cs typeface="Calibri"/>
              <a:sym typeface="Calibri"/>
            </a:endParaRPr>
          </a:p>
        </p:txBody>
      </p:sp>
      <p:pic>
        <p:nvPicPr>
          <p:cNvPr id="96" name="Google Shape;96;p1"/>
          <p:cNvPicPr preferRelativeResize="0"/>
          <p:nvPr/>
        </p:nvPicPr>
        <p:blipFill rotWithShape="1">
          <a:blip r:embed="rId4">
            <a:alphaModFix/>
          </a:blip>
          <a:srcRect/>
          <a:stretch/>
        </p:blipFill>
        <p:spPr>
          <a:xfrm>
            <a:off x="389953" y="222625"/>
            <a:ext cx="1138345" cy="1234157"/>
          </a:xfrm>
          <a:prstGeom prst="rect">
            <a:avLst/>
          </a:prstGeom>
          <a:noFill/>
          <a:ln>
            <a:noFill/>
          </a:ln>
        </p:spPr>
      </p:pic>
      <p:pic>
        <p:nvPicPr>
          <p:cNvPr id="97" name="Google Shape;97;p1"/>
          <p:cNvPicPr preferRelativeResize="0"/>
          <p:nvPr/>
        </p:nvPicPr>
        <p:blipFill rotWithShape="1">
          <a:blip r:embed="rId5">
            <a:alphaModFix/>
          </a:blip>
          <a:srcRect/>
          <a:stretch/>
        </p:blipFill>
        <p:spPr>
          <a:xfrm>
            <a:off x="6960897" y="1522573"/>
            <a:ext cx="553591" cy="484392"/>
          </a:xfrm>
          <a:prstGeom prst="rect">
            <a:avLst/>
          </a:prstGeom>
          <a:noFill/>
          <a:ln>
            <a:noFill/>
          </a:ln>
        </p:spPr>
      </p:pic>
      <p:sp>
        <p:nvSpPr>
          <p:cNvPr id="98" name="Google Shape;98;p1"/>
          <p:cNvSpPr/>
          <p:nvPr/>
        </p:nvSpPr>
        <p:spPr>
          <a:xfrm>
            <a:off x="3795848" y="1863835"/>
            <a:ext cx="3930539" cy="898415"/>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9" name="Google Shape;99;p1"/>
          <p:cNvSpPr txBox="1"/>
          <p:nvPr/>
        </p:nvSpPr>
        <p:spPr>
          <a:xfrm>
            <a:off x="3795848" y="1922351"/>
            <a:ext cx="3930539" cy="70784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ar" sz="4000" b="0" i="0" u="none" strike="noStrike" cap="none">
                <a:solidFill>
                  <a:schemeClr val="lt1"/>
                </a:solidFill>
                <a:latin typeface="Calibri"/>
                <a:ea typeface="Calibri"/>
                <a:cs typeface="Calibri"/>
                <a:sym typeface="Calibri"/>
              </a:rPr>
              <a:t>صفوف الرابع-السادس</a:t>
            </a:r>
            <a:endParaRPr sz="4000" b="0" i="0" u="none" strike="noStrike" cap="none">
              <a:solidFill>
                <a:schemeClr val="lt1"/>
              </a:solidFill>
              <a:latin typeface="Calibri"/>
              <a:ea typeface="Calibri"/>
              <a:cs typeface="Calibri"/>
              <a:sym typeface="Calibri"/>
            </a:endParaRPr>
          </a:p>
        </p:txBody>
      </p:sp>
      <p:pic>
        <p:nvPicPr>
          <p:cNvPr id="100" name="Google Shape;100;p1"/>
          <p:cNvPicPr preferRelativeResize="0"/>
          <p:nvPr/>
        </p:nvPicPr>
        <p:blipFill rotWithShape="1">
          <a:blip r:embed="rId6">
            <a:alphaModFix/>
          </a:blip>
          <a:srcRect/>
          <a:stretch/>
        </p:blipFill>
        <p:spPr>
          <a:xfrm>
            <a:off x="-667047" y="2270135"/>
            <a:ext cx="4587875" cy="4587875"/>
          </a:xfrm>
          <a:prstGeom prst="rect">
            <a:avLst/>
          </a:prstGeom>
          <a:noFill/>
          <a:ln>
            <a:noFill/>
          </a:ln>
        </p:spPr>
      </p:pic>
      <p:pic>
        <p:nvPicPr>
          <p:cNvPr id="101" name="Google Shape;101;p1"/>
          <p:cNvPicPr preferRelativeResize="0"/>
          <p:nvPr/>
        </p:nvPicPr>
        <p:blipFill rotWithShape="1">
          <a:blip r:embed="rId7">
            <a:alphaModFix/>
          </a:blip>
          <a:srcRect/>
          <a:stretch/>
        </p:blipFill>
        <p:spPr>
          <a:xfrm>
            <a:off x="5440716" y="2840661"/>
            <a:ext cx="3593965" cy="37446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1"/>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2919"/>
              <a:buFont typeface="Rubik"/>
              <a:buNone/>
            </a:pPr>
            <a:r>
              <a:rPr lang="ar" sz="4400" b="0" i="0" u="none">
                <a:solidFill>
                  <a:srgbClr val="8A2B7E"/>
                </a:solidFill>
              </a:rPr>
              <a:t>مِمَّ يتكون </a:t>
            </a:r>
            <a:r>
              <a:rPr lang="ar" sz="4400" b="1" i="0" u="none">
                <a:solidFill>
                  <a:srgbClr val="8A2B7E"/>
                </a:solidFill>
              </a:rPr>
              <a:t>التوجيه</a:t>
            </a:r>
            <a:r>
              <a:rPr lang="ar" sz="4400" b="0" i="0" u="none">
                <a:solidFill>
                  <a:srgbClr val="8A2B7E"/>
                </a:solidFill>
              </a:rPr>
              <a:t>؟</a:t>
            </a:r>
            <a:endParaRPr sz="4400">
              <a:solidFill>
                <a:srgbClr val="8A2B7E"/>
              </a:solidFill>
            </a:endParaRPr>
          </a:p>
        </p:txBody>
      </p:sp>
      <p:pic>
        <p:nvPicPr>
          <p:cNvPr id="222" name="Google Shape;222;p11"/>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23" name="Google Shape;223;p11" descr="ילד באמצעות מחשב נישא"/>
          <p:cNvPicPr preferRelativeResize="0"/>
          <p:nvPr/>
        </p:nvPicPr>
        <p:blipFill rotWithShape="1">
          <a:blip r:embed="rId4">
            <a:alphaModFix/>
          </a:blip>
          <a:srcRect l="33542" r="10783" b="7093"/>
          <a:stretch/>
        </p:blipFill>
        <p:spPr>
          <a:xfrm>
            <a:off x="9566370" y="2008813"/>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24" name="Google Shape;224;p11" descr="Eggs in bowl and wire whisk on table"/>
          <p:cNvPicPr preferRelativeResize="0"/>
          <p:nvPr/>
        </p:nvPicPr>
        <p:blipFill rotWithShape="1">
          <a:blip r:embed="rId5">
            <a:alphaModFix/>
          </a:blip>
          <a:srcRect l="21698" r="23408" b="3212"/>
          <a:stretch/>
        </p:blipFill>
        <p:spPr>
          <a:xfrm>
            <a:off x="6844942" y="2008814"/>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25" name="Google Shape;225;p11" descr="צילום תקריב של רשימת פעולות לביצוע"/>
          <p:cNvPicPr preferRelativeResize="0"/>
          <p:nvPr/>
        </p:nvPicPr>
        <p:blipFill rotWithShape="1">
          <a:blip r:embed="rId6">
            <a:alphaModFix/>
          </a:blip>
          <a:srcRect l="40454" t="2242" r="8039" b="6933"/>
          <a:stretch/>
        </p:blipFill>
        <p:spPr>
          <a:xfrm>
            <a:off x="4123513" y="2008812"/>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26" name="Google Shape;226;p11" descr="תמונה שמכילה פני אדם, אדם, פעוט, לבוש&#10;&#10;התיאור נוצר באופן אוטומטי"/>
          <p:cNvPicPr preferRelativeResize="0"/>
          <p:nvPr/>
        </p:nvPicPr>
        <p:blipFill rotWithShape="1">
          <a:blip r:embed="rId7">
            <a:alphaModFix/>
          </a:blip>
          <a:srcRect l="25457" r="17827"/>
          <a:stretch/>
        </p:blipFill>
        <p:spPr>
          <a:xfrm>
            <a:off x="1402084" y="2008810"/>
            <a:ext cx="1568495" cy="1843937"/>
          </a:xfrm>
          <a:custGeom>
            <a:avLst/>
            <a:gdLst/>
            <a:ahLst/>
            <a:cxnLst/>
            <a:rect l="l" t="t" r="r" b="b"/>
            <a:pathLst>
              <a:path w="2231571" h="2623456" extrusionOk="0">
                <a:moveTo>
                  <a:pt x="371936" y="0"/>
                </a:moveTo>
                <a:lnTo>
                  <a:pt x="1859635" y="0"/>
                </a:lnTo>
                <a:cubicBezTo>
                  <a:pt x="2065050" y="0"/>
                  <a:pt x="2231571" y="166521"/>
                  <a:pt x="2231571" y="371936"/>
                </a:cubicBezTo>
                <a:lnTo>
                  <a:pt x="2231571" y="2251521"/>
                </a:lnTo>
                <a:cubicBezTo>
                  <a:pt x="2231571" y="2431259"/>
                  <a:pt x="2104078" y="2581219"/>
                  <a:pt x="1934593" y="2615901"/>
                </a:cubicBezTo>
                <a:lnTo>
                  <a:pt x="1859645" y="2623456"/>
                </a:lnTo>
                <a:lnTo>
                  <a:pt x="371926" y="2623456"/>
                </a:lnTo>
                <a:lnTo>
                  <a:pt x="296978" y="2615901"/>
                </a:lnTo>
                <a:cubicBezTo>
                  <a:pt x="127493" y="2581219"/>
                  <a:pt x="0" y="2431259"/>
                  <a:pt x="0" y="2251521"/>
                </a:cubicBezTo>
                <a:lnTo>
                  <a:pt x="0" y="371936"/>
                </a:lnTo>
                <a:cubicBezTo>
                  <a:pt x="0" y="166521"/>
                  <a:pt x="166521" y="0"/>
                  <a:pt x="371936" y="0"/>
                </a:cubicBezTo>
                <a:close/>
              </a:path>
            </a:pathLst>
          </a:custGeom>
          <a:noFill/>
          <a:ln>
            <a:noFill/>
          </a:ln>
        </p:spPr>
      </p:pic>
      <p:pic>
        <p:nvPicPr>
          <p:cNvPr id="227" name="Google Shape;227;p11"/>
          <p:cNvPicPr preferRelativeResize="0"/>
          <p:nvPr/>
        </p:nvPicPr>
        <p:blipFill rotWithShape="1">
          <a:blip r:embed="rId8">
            <a:alphaModFix/>
          </a:blip>
          <a:srcRect/>
          <a:stretch/>
        </p:blipFill>
        <p:spPr>
          <a:xfrm>
            <a:off x="-194518" y="1769108"/>
            <a:ext cx="3823376" cy="3834131"/>
          </a:xfrm>
          <a:prstGeom prst="rect">
            <a:avLst/>
          </a:prstGeom>
          <a:noFill/>
          <a:ln>
            <a:noFill/>
          </a:ln>
        </p:spPr>
      </p:pic>
      <p:pic>
        <p:nvPicPr>
          <p:cNvPr id="228" name="Google Shape;228;p11"/>
          <p:cNvPicPr preferRelativeResize="0"/>
          <p:nvPr/>
        </p:nvPicPr>
        <p:blipFill rotWithShape="1">
          <a:blip r:embed="rId8">
            <a:alphaModFix/>
          </a:blip>
          <a:srcRect/>
          <a:stretch/>
        </p:blipFill>
        <p:spPr>
          <a:xfrm>
            <a:off x="2685300" y="1769108"/>
            <a:ext cx="3823376" cy="3834131"/>
          </a:xfrm>
          <a:prstGeom prst="rect">
            <a:avLst/>
          </a:prstGeom>
          <a:noFill/>
          <a:ln>
            <a:noFill/>
          </a:ln>
        </p:spPr>
      </p:pic>
      <p:pic>
        <p:nvPicPr>
          <p:cNvPr id="229" name="Google Shape;229;p11"/>
          <p:cNvPicPr preferRelativeResize="0"/>
          <p:nvPr/>
        </p:nvPicPr>
        <p:blipFill rotWithShape="1">
          <a:blip r:embed="rId8">
            <a:alphaModFix/>
          </a:blip>
          <a:srcRect/>
          <a:stretch/>
        </p:blipFill>
        <p:spPr>
          <a:xfrm>
            <a:off x="5565118" y="1769107"/>
            <a:ext cx="3823376" cy="3834131"/>
          </a:xfrm>
          <a:prstGeom prst="rect">
            <a:avLst/>
          </a:prstGeom>
          <a:noFill/>
          <a:ln>
            <a:noFill/>
          </a:ln>
        </p:spPr>
      </p:pic>
      <p:pic>
        <p:nvPicPr>
          <p:cNvPr id="230" name="Google Shape;230;p11"/>
          <p:cNvPicPr preferRelativeResize="0"/>
          <p:nvPr/>
        </p:nvPicPr>
        <p:blipFill rotWithShape="1">
          <a:blip r:embed="rId8">
            <a:alphaModFix/>
          </a:blip>
          <a:srcRect/>
          <a:stretch/>
        </p:blipFill>
        <p:spPr>
          <a:xfrm>
            <a:off x="8444936" y="1769107"/>
            <a:ext cx="3823376" cy="38341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6"/>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37" name="Google Shape;237;p6" descr="Eggs in bowl and wire whisk on table"/>
          <p:cNvPicPr preferRelativeResize="0"/>
          <p:nvPr/>
        </p:nvPicPr>
        <p:blipFill rotWithShape="1">
          <a:blip r:embed="rId4">
            <a:alphaModFix/>
          </a:blip>
          <a:srcRect l="21698" r="23408" b="3212"/>
          <a:stretch/>
        </p:blipFill>
        <p:spPr>
          <a:xfrm>
            <a:off x="6844942" y="2008814"/>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38" name="Google Shape;238;p6" descr="צילום תקריב של רשימת פעולות לביצוע"/>
          <p:cNvPicPr preferRelativeResize="0"/>
          <p:nvPr/>
        </p:nvPicPr>
        <p:blipFill rotWithShape="1">
          <a:blip r:embed="rId5">
            <a:alphaModFix/>
          </a:blip>
          <a:srcRect l="40454" t="2242" r="8039" b="6933"/>
          <a:stretch/>
        </p:blipFill>
        <p:spPr>
          <a:xfrm>
            <a:off x="4123513" y="2008812"/>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39" name="Google Shape;239;p6" descr="תמונה שמכילה פני אדם, אדם, פעוט, לבוש&#10;&#10;התיאור נוצר באופן אוטומטי"/>
          <p:cNvPicPr preferRelativeResize="0"/>
          <p:nvPr/>
        </p:nvPicPr>
        <p:blipFill rotWithShape="1">
          <a:blip r:embed="rId6">
            <a:alphaModFix/>
          </a:blip>
          <a:srcRect l="25457" r="17827"/>
          <a:stretch/>
        </p:blipFill>
        <p:spPr>
          <a:xfrm>
            <a:off x="1402084" y="2008810"/>
            <a:ext cx="1568495" cy="1843937"/>
          </a:xfrm>
          <a:custGeom>
            <a:avLst/>
            <a:gdLst/>
            <a:ahLst/>
            <a:cxnLst/>
            <a:rect l="l" t="t" r="r" b="b"/>
            <a:pathLst>
              <a:path w="2231571" h="2623456" extrusionOk="0">
                <a:moveTo>
                  <a:pt x="371936" y="0"/>
                </a:moveTo>
                <a:lnTo>
                  <a:pt x="1859635" y="0"/>
                </a:lnTo>
                <a:cubicBezTo>
                  <a:pt x="2065050" y="0"/>
                  <a:pt x="2231571" y="166521"/>
                  <a:pt x="2231571" y="371936"/>
                </a:cubicBezTo>
                <a:lnTo>
                  <a:pt x="2231571" y="2251521"/>
                </a:lnTo>
                <a:cubicBezTo>
                  <a:pt x="2231571" y="2431259"/>
                  <a:pt x="2104078" y="2581219"/>
                  <a:pt x="1934593" y="2615901"/>
                </a:cubicBezTo>
                <a:lnTo>
                  <a:pt x="1859645" y="2623456"/>
                </a:lnTo>
                <a:lnTo>
                  <a:pt x="371926" y="2623456"/>
                </a:lnTo>
                <a:lnTo>
                  <a:pt x="296978" y="2615901"/>
                </a:lnTo>
                <a:cubicBezTo>
                  <a:pt x="127493" y="2581219"/>
                  <a:pt x="0" y="2431259"/>
                  <a:pt x="0" y="2251521"/>
                </a:cubicBezTo>
                <a:lnTo>
                  <a:pt x="0" y="371936"/>
                </a:lnTo>
                <a:cubicBezTo>
                  <a:pt x="0" y="166521"/>
                  <a:pt x="166521" y="0"/>
                  <a:pt x="371936" y="0"/>
                </a:cubicBezTo>
                <a:close/>
              </a:path>
            </a:pathLst>
          </a:custGeom>
          <a:noFill/>
          <a:ln>
            <a:noFill/>
          </a:ln>
        </p:spPr>
      </p:pic>
      <p:pic>
        <p:nvPicPr>
          <p:cNvPr id="240" name="Google Shape;240;p6"/>
          <p:cNvPicPr preferRelativeResize="0"/>
          <p:nvPr/>
        </p:nvPicPr>
        <p:blipFill rotWithShape="1">
          <a:blip r:embed="rId7">
            <a:alphaModFix/>
          </a:blip>
          <a:srcRect/>
          <a:stretch/>
        </p:blipFill>
        <p:spPr>
          <a:xfrm>
            <a:off x="-194518" y="1769108"/>
            <a:ext cx="3823376" cy="3834131"/>
          </a:xfrm>
          <a:prstGeom prst="rect">
            <a:avLst/>
          </a:prstGeom>
          <a:noFill/>
          <a:ln>
            <a:noFill/>
          </a:ln>
        </p:spPr>
      </p:pic>
      <p:pic>
        <p:nvPicPr>
          <p:cNvPr id="241" name="Google Shape;241;p6"/>
          <p:cNvPicPr preferRelativeResize="0"/>
          <p:nvPr/>
        </p:nvPicPr>
        <p:blipFill rotWithShape="1">
          <a:blip r:embed="rId7">
            <a:alphaModFix/>
          </a:blip>
          <a:srcRect/>
          <a:stretch/>
        </p:blipFill>
        <p:spPr>
          <a:xfrm>
            <a:off x="2685300" y="1769108"/>
            <a:ext cx="3823376" cy="3834131"/>
          </a:xfrm>
          <a:prstGeom prst="rect">
            <a:avLst/>
          </a:prstGeom>
          <a:noFill/>
          <a:ln>
            <a:noFill/>
          </a:ln>
        </p:spPr>
      </p:pic>
      <p:pic>
        <p:nvPicPr>
          <p:cNvPr id="242" name="Google Shape;242;p6"/>
          <p:cNvPicPr preferRelativeResize="0"/>
          <p:nvPr/>
        </p:nvPicPr>
        <p:blipFill rotWithShape="1">
          <a:blip r:embed="rId7">
            <a:alphaModFix/>
          </a:blip>
          <a:srcRect/>
          <a:stretch/>
        </p:blipFill>
        <p:spPr>
          <a:xfrm>
            <a:off x="5565118" y="1769107"/>
            <a:ext cx="3823376" cy="3834131"/>
          </a:xfrm>
          <a:prstGeom prst="rect">
            <a:avLst/>
          </a:prstGeom>
          <a:noFill/>
          <a:ln>
            <a:noFill/>
          </a:ln>
        </p:spPr>
      </p:pic>
      <p:pic>
        <p:nvPicPr>
          <p:cNvPr id="243" name="Google Shape;243;p6"/>
          <p:cNvPicPr preferRelativeResize="0"/>
          <p:nvPr/>
        </p:nvPicPr>
        <p:blipFill rotWithShape="1">
          <a:blip r:embed="rId8">
            <a:alphaModFix/>
          </a:blip>
          <a:srcRect/>
          <a:stretch/>
        </p:blipFill>
        <p:spPr>
          <a:xfrm>
            <a:off x="9064756" y="1800226"/>
            <a:ext cx="2708108" cy="2870595"/>
          </a:xfrm>
          <a:prstGeom prst="rect">
            <a:avLst/>
          </a:prstGeom>
          <a:noFill/>
          <a:ln>
            <a:noFill/>
          </a:ln>
        </p:spPr>
      </p:pic>
      <p:sp>
        <p:nvSpPr>
          <p:cNvPr id="244" name="Google Shape;244;p6"/>
          <p:cNvSpPr txBox="1"/>
          <p:nvPr/>
        </p:nvSpPr>
        <p:spPr>
          <a:xfrm>
            <a:off x="9743404" y="4924796"/>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None/>
            </a:pPr>
            <a:r>
              <a:rPr lang="ar" sz="1800" b="1" i="0" u="none" strike="noStrike" cap="none">
                <a:solidFill>
                  <a:srgbClr val="892B7D"/>
                </a:solidFill>
                <a:latin typeface="Times New Roman"/>
                <a:ea typeface="Times New Roman"/>
                <a:cs typeface="Times New Roman"/>
                <a:sym typeface="Times New Roman"/>
              </a:rPr>
              <a:t>سياق (خلفية)</a:t>
            </a:r>
            <a:endParaRPr sz="1200" b="0" i="0" u="none" strike="noStrike" cap="none">
              <a:solidFill>
                <a:srgbClr val="000000"/>
              </a:solidFill>
              <a:latin typeface="Times New Roman"/>
              <a:ea typeface="Times New Roman"/>
              <a:cs typeface="Times New Roman"/>
              <a:sym typeface="Times New Roman"/>
            </a:endParaRPr>
          </a:p>
        </p:txBody>
      </p:sp>
      <p:sp>
        <p:nvSpPr>
          <p:cNvPr id="245" name="Google Shape;245;p6"/>
          <p:cNvSpPr txBox="1"/>
          <p:nvPr/>
        </p:nvSpPr>
        <p:spPr>
          <a:xfrm>
            <a:off x="9506700" y="5459126"/>
            <a:ext cx="1977600" cy="9110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0" i="0" u="none" strike="noStrike" cap="none" dirty="0">
                <a:solidFill>
                  <a:srgbClr val="3F3F3F"/>
                </a:solidFill>
                <a:latin typeface="Calibri"/>
                <a:ea typeface="Calibri"/>
                <a:cs typeface="Calibri"/>
                <a:sym typeface="Calibri"/>
              </a:rPr>
              <a:t>عمري 10 سنوات وأريد تحضير وجبة عشاء لعائلة مكو</a:t>
            </a:r>
            <a:r>
              <a:rPr lang="ar-AE" sz="1800" b="0" i="0" u="none" strike="noStrike" cap="none" dirty="0">
                <a:solidFill>
                  <a:srgbClr val="3F3F3F"/>
                </a:solidFill>
                <a:latin typeface="Calibri"/>
                <a:ea typeface="Calibri"/>
                <a:cs typeface="Calibri"/>
                <a:sym typeface="Calibri"/>
              </a:rPr>
              <a:t>ّ</a:t>
            </a:r>
            <a:r>
              <a:rPr lang="ar" sz="1800" b="0" i="0" u="none" strike="noStrike" cap="none" dirty="0">
                <a:solidFill>
                  <a:srgbClr val="3F3F3F"/>
                </a:solidFill>
                <a:latin typeface="Calibri"/>
                <a:ea typeface="Calibri"/>
                <a:cs typeface="Calibri"/>
                <a:sym typeface="Calibri"/>
              </a:rPr>
              <a:t>نة من 4 أفراد.</a:t>
            </a:r>
            <a:endParaRPr sz="1800" b="0" i="0" u="none" strike="noStrike" cap="none" dirty="0">
              <a:solidFill>
                <a:srgbClr val="3F3F3F"/>
              </a:solidFill>
              <a:latin typeface="Arial"/>
              <a:ea typeface="Arial"/>
              <a:cs typeface="Arial"/>
              <a:sym typeface="Arial"/>
            </a:endParaRPr>
          </a:p>
        </p:txBody>
      </p:sp>
      <p:sp>
        <p:nvSpPr>
          <p:cNvPr id="246" name="Google Shape;246;p6"/>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2919"/>
              <a:buFont typeface="Rubik"/>
              <a:buNone/>
            </a:pPr>
            <a:r>
              <a:rPr lang="ar" sz="4400" b="0" i="0" u="none">
                <a:solidFill>
                  <a:srgbClr val="8A2B7E"/>
                </a:solidFill>
              </a:rPr>
              <a:t>مِمَّ يتكون </a:t>
            </a:r>
            <a:r>
              <a:rPr lang="ar" sz="4400" b="1" i="0" u="none">
                <a:solidFill>
                  <a:srgbClr val="8A2B7E"/>
                </a:solidFill>
              </a:rPr>
              <a:t>التوجيه</a:t>
            </a:r>
            <a:r>
              <a:rPr lang="ar" sz="4400" b="0" i="0" u="none">
                <a:solidFill>
                  <a:srgbClr val="8A2B7E"/>
                </a:solidFill>
              </a:rPr>
              <a:t>؟</a:t>
            </a:r>
            <a:endParaRPr sz="4400">
              <a:solidFill>
                <a:srgbClr val="8A2B7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14"/>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53" name="Google Shape;253;p14" descr="צילום תקריב של רשימת פעולות לביצוע"/>
          <p:cNvPicPr preferRelativeResize="0"/>
          <p:nvPr/>
        </p:nvPicPr>
        <p:blipFill rotWithShape="1">
          <a:blip r:embed="rId4">
            <a:alphaModFix/>
          </a:blip>
          <a:srcRect l="40454" t="2242" r="8039" b="6933"/>
          <a:stretch/>
        </p:blipFill>
        <p:spPr>
          <a:xfrm>
            <a:off x="4123513" y="2008812"/>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54" name="Google Shape;254;p14" descr="תמונה שמכילה פני אדם, אדם, פעוט, לבוש&#10;&#10;התיאור נוצר באופן אוטומטי"/>
          <p:cNvPicPr preferRelativeResize="0"/>
          <p:nvPr/>
        </p:nvPicPr>
        <p:blipFill rotWithShape="1">
          <a:blip r:embed="rId5">
            <a:alphaModFix/>
          </a:blip>
          <a:srcRect l="25457" r="17827"/>
          <a:stretch/>
        </p:blipFill>
        <p:spPr>
          <a:xfrm>
            <a:off x="1402084" y="2008810"/>
            <a:ext cx="1568495" cy="1843937"/>
          </a:xfrm>
          <a:custGeom>
            <a:avLst/>
            <a:gdLst/>
            <a:ahLst/>
            <a:cxnLst/>
            <a:rect l="l" t="t" r="r" b="b"/>
            <a:pathLst>
              <a:path w="2231571" h="2623456" extrusionOk="0">
                <a:moveTo>
                  <a:pt x="371936" y="0"/>
                </a:moveTo>
                <a:lnTo>
                  <a:pt x="1859635" y="0"/>
                </a:lnTo>
                <a:cubicBezTo>
                  <a:pt x="2065050" y="0"/>
                  <a:pt x="2231571" y="166521"/>
                  <a:pt x="2231571" y="371936"/>
                </a:cubicBezTo>
                <a:lnTo>
                  <a:pt x="2231571" y="2251521"/>
                </a:lnTo>
                <a:cubicBezTo>
                  <a:pt x="2231571" y="2431259"/>
                  <a:pt x="2104078" y="2581219"/>
                  <a:pt x="1934593" y="2615901"/>
                </a:cubicBezTo>
                <a:lnTo>
                  <a:pt x="1859645" y="2623456"/>
                </a:lnTo>
                <a:lnTo>
                  <a:pt x="371926" y="2623456"/>
                </a:lnTo>
                <a:lnTo>
                  <a:pt x="296978" y="2615901"/>
                </a:lnTo>
                <a:cubicBezTo>
                  <a:pt x="127493" y="2581219"/>
                  <a:pt x="0" y="2431259"/>
                  <a:pt x="0" y="2251521"/>
                </a:cubicBezTo>
                <a:lnTo>
                  <a:pt x="0" y="371936"/>
                </a:lnTo>
                <a:cubicBezTo>
                  <a:pt x="0" y="166521"/>
                  <a:pt x="166521" y="0"/>
                  <a:pt x="371936" y="0"/>
                </a:cubicBezTo>
                <a:close/>
              </a:path>
            </a:pathLst>
          </a:custGeom>
          <a:noFill/>
          <a:ln>
            <a:noFill/>
          </a:ln>
        </p:spPr>
      </p:pic>
      <p:pic>
        <p:nvPicPr>
          <p:cNvPr id="255" name="Google Shape;255;p14"/>
          <p:cNvPicPr preferRelativeResize="0"/>
          <p:nvPr/>
        </p:nvPicPr>
        <p:blipFill rotWithShape="1">
          <a:blip r:embed="rId6">
            <a:alphaModFix/>
          </a:blip>
          <a:srcRect/>
          <a:stretch/>
        </p:blipFill>
        <p:spPr>
          <a:xfrm>
            <a:off x="-194518" y="1769108"/>
            <a:ext cx="3823376" cy="3834131"/>
          </a:xfrm>
          <a:prstGeom prst="rect">
            <a:avLst/>
          </a:prstGeom>
          <a:noFill/>
          <a:ln>
            <a:noFill/>
          </a:ln>
        </p:spPr>
      </p:pic>
      <p:pic>
        <p:nvPicPr>
          <p:cNvPr id="256" name="Google Shape;256;p14"/>
          <p:cNvPicPr preferRelativeResize="0"/>
          <p:nvPr/>
        </p:nvPicPr>
        <p:blipFill rotWithShape="1">
          <a:blip r:embed="rId6">
            <a:alphaModFix/>
          </a:blip>
          <a:srcRect/>
          <a:stretch/>
        </p:blipFill>
        <p:spPr>
          <a:xfrm>
            <a:off x="2685300" y="1769108"/>
            <a:ext cx="3823376" cy="3834131"/>
          </a:xfrm>
          <a:prstGeom prst="rect">
            <a:avLst/>
          </a:prstGeom>
          <a:noFill/>
          <a:ln>
            <a:noFill/>
          </a:ln>
        </p:spPr>
      </p:pic>
      <p:pic>
        <p:nvPicPr>
          <p:cNvPr id="257" name="Google Shape;257;p14"/>
          <p:cNvPicPr preferRelativeResize="0"/>
          <p:nvPr/>
        </p:nvPicPr>
        <p:blipFill rotWithShape="1">
          <a:blip r:embed="rId7">
            <a:alphaModFix/>
          </a:blip>
          <a:srcRect/>
          <a:stretch/>
        </p:blipFill>
        <p:spPr>
          <a:xfrm>
            <a:off x="6150544" y="1800226"/>
            <a:ext cx="2708107" cy="2870595"/>
          </a:xfrm>
          <a:prstGeom prst="rect">
            <a:avLst/>
          </a:prstGeom>
          <a:noFill/>
          <a:ln>
            <a:noFill/>
          </a:ln>
        </p:spPr>
      </p:pic>
      <p:pic>
        <p:nvPicPr>
          <p:cNvPr id="258" name="Google Shape;258;p14"/>
          <p:cNvPicPr preferRelativeResize="0"/>
          <p:nvPr/>
        </p:nvPicPr>
        <p:blipFill rotWithShape="1">
          <a:blip r:embed="rId8">
            <a:alphaModFix/>
          </a:blip>
          <a:srcRect/>
          <a:stretch/>
        </p:blipFill>
        <p:spPr>
          <a:xfrm>
            <a:off x="9064756" y="1800226"/>
            <a:ext cx="2708108" cy="2870595"/>
          </a:xfrm>
          <a:prstGeom prst="rect">
            <a:avLst/>
          </a:prstGeom>
          <a:noFill/>
          <a:ln>
            <a:noFill/>
          </a:ln>
        </p:spPr>
      </p:pic>
      <p:sp>
        <p:nvSpPr>
          <p:cNvPr id="259" name="Google Shape;259;p14"/>
          <p:cNvSpPr txBox="1"/>
          <p:nvPr/>
        </p:nvSpPr>
        <p:spPr>
          <a:xfrm>
            <a:off x="6834229"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1" i="0" u="none" strike="noStrike" cap="none">
                <a:solidFill>
                  <a:srgbClr val="8A2B7E"/>
                </a:solidFill>
                <a:latin typeface="Calibri"/>
                <a:ea typeface="Calibri"/>
                <a:cs typeface="Calibri"/>
                <a:sym typeface="Calibri"/>
              </a:rPr>
              <a:t>مهمّة</a:t>
            </a:r>
            <a:endParaRPr sz="1800" b="1" i="0" u="none" strike="noStrike" cap="none">
              <a:solidFill>
                <a:srgbClr val="8A2B7E"/>
              </a:solidFill>
              <a:latin typeface="Calibri"/>
              <a:ea typeface="Calibri"/>
              <a:cs typeface="Calibri"/>
              <a:sym typeface="Calibri"/>
            </a:endParaRPr>
          </a:p>
        </p:txBody>
      </p:sp>
      <p:sp>
        <p:nvSpPr>
          <p:cNvPr id="260" name="Google Shape;260;p14"/>
          <p:cNvSpPr txBox="1"/>
          <p:nvPr/>
        </p:nvSpPr>
        <p:spPr>
          <a:xfrm>
            <a:off x="6834229" y="5398689"/>
            <a:ext cx="1504193"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0" i="0" u="none" strike="noStrike" cap="none" dirty="0">
                <a:solidFill>
                  <a:srgbClr val="3F3F3F"/>
                </a:solidFill>
                <a:latin typeface="Calibri"/>
                <a:ea typeface="Calibri"/>
                <a:cs typeface="Calibri"/>
                <a:sym typeface="Calibri"/>
              </a:rPr>
              <a:t>اشرح لي كيف أحضّر العجّة.</a:t>
            </a:r>
            <a:endParaRPr sz="1800" b="0" i="0" u="none" strike="noStrike" cap="none" dirty="0">
              <a:solidFill>
                <a:srgbClr val="3F3F3F"/>
              </a:solidFill>
              <a:latin typeface="Arial"/>
              <a:ea typeface="Arial"/>
              <a:cs typeface="Arial"/>
              <a:sym typeface="Arial"/>
            </a:endParaRPr>
          </a:p>
        </p:txBody>
      </p:sp>
      <p:sp>
        <p:nvSpPr>
          <p:cNvPr id="261" name="Google Shape;261;p14"/>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2919"/>
              <a:buFont typeface="Rubik"/>
              <a:buNone/>
            </a:pPr>
            <a:r>
              <a:rPr lang="ar" sz="4400" b="0" i="0" u="none">
                <a:solidFill>
                  <a:srgbClr val="8A2B7E"/>
                </a:solidFill>
              </a:rPr>
              <a:t>مِمَّ يتكون </a:t>
            </a:r>
            <a:r>
              <a:rPr lang="ar" sz="4400" b="1" i="0" u="none">
                <a:solidFill>
                  <a:srgbClr val="8A2B7E"/>
                </a:solidFill>
              </a:rPr>
              <a:t>التوجيه</a:t>
            </a:r>
            <a:r>
              <a:rPr lang="ar" sz="4400" b="0" i="0" u="none">
                <a:solidFill>
                  <a:srgbClr val="8A2B7E"/>
                </a:solidFill>
              </a:rPr>
              <a:t>؟</a:t>
            </a:r>
            <a:endParaRPr sz="4400">
              <a:solidFill>
                <a:srgbClr val="8A2B7E"/>
              </a:solidFill>
            </a:endParaRPr>
          </a:p>
        </p:txBody>
      </p:sp>
      <p:sp>
        <p:nvSpPr>
          <p:cNvPr id="262" name="Google Shape;262;p14"/>
          <p:cNvSpPr txBox="1"/>
          <p:nvPr/>
        </p:nvSpPr>
        <p:spPr>
          <a:xfrm>
            <a:off x="9743404" y="4924796"/>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None/>
            </a:pPr>
            <a:r>
              <a:rPr lang="ar" sz="1800" b="1" i="0" u="none" strike="noStrike" cap="none">
                <a:solidFill>
                  <a:srgbClr val="892B7D"/>
                </a:solidFill>
                <a:latin typeface="Times New Roman"/>
                <a:ea typeface="Times New Roman"/>
                <a:cs typeface="Times New Roman"/>
                <a:sym typeface="Times New Roman"/>
              </a:rPr>
              <a:t>سياق (خلفية)</a:t>
            </a:r>
            <a:endParaRPr sz="1200" b="0" i="0" u="none" strike="noStrike" cap="none">
              <a:solidFill>
                <a:srgbClr val="000000"/>
              </a:solidFill>
              <a:latin typeface="Times New Roman"/>
              <a:ea typeface="Times New Roman"/>
              <a:cs typeface="Times New Roman"/>
              <a:sym typeface="Times New Roman"/>
            </a:endParaRPr>
          </a:p>
        </p:txBody>
      </p:sp>
      <p:sp>
        <p:nvSpPr>
          <p:cNvPr id="263" name="Google Shape;263;p14"/>
          <p:cNvSpPr txBox="1"/>
          <p:nvPr/>
        </p:nvSpPr>
        <p:spPr>
          <a:xfrm>
            <a:off x="9506700" y="5459126"/>
            <a:ext cx="1977600" cy="9110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0" i="0" u="none" strike="noStrike" cap="none" dirty="0">
                <a:solidFill>
                  <a:srgbClr val="3F3F3F"/>
                </a:solidFill>
                <a:latin typeface="Calibri"/>
                <a:ea typeface="Calibri"/>
                <a:cs typeface="Calibri"/>
                <a:sym typeface="Calibri"/>
              </a:rPr>
              <a:t>عمري 10 سنوات وأريد تحضير وجبة عشاء لعائلة مكو</a:t>
            </a:r>
            <a:r>
              <a:rPr lang="ar-AE" sz="1800" b="0" i="0" u="none" strike="noStrike" cap="none" dirty="0">
                <a:solidFill>
                  <a:srgbClr val="3F3F3F"/>
                </a:solidFill>
                <a:latin typeface="Calibri"/>
                <a:ea typeface="Calibri"/>
                <a:cs typeface="Calibri"/>
                <a:sym typeface="Calibri"/>
              </a:rPr>
              <a:t>ّ</a:t>
            </a:r>
            <a:r>
              <a:rPr lang="ar" sz="1800" b="0" i="0" u="none" strike="noStrike" cap="none" dirty="0">
                <a:solidFill>
                  <a:srgbClr val="3F3F3F"/>
                </a:solidFill>
                <a:latin typeface="Calibri"/>
                <a:ea typeface="Calibri"/>
                <a:cs typeface="Calibri"/>
                <a:sym typeface="Calibri"/>
              </a:rPr>
              <a:t>نة من 4 أفراد.</a:t>
            </a:r>
            <a:endParaRPr sz="1800" b="0" i="0" u="none" strike="noStrike" cap="none" dirty="0">
              <a:solidFill>
                <a:srgbClr val="3F3F3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2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23"/>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70" name="Google Shape;270;p23" descr="תמונה שמכילה פני אדם, אדם, פעוט, לבוש&#10;&#10;התיאור נוצר באופן אוטומטי"/>
          <p:cNvPicPr preferRelativeResize="0"/>
          <p:nvPr/>
        </p:nvPicPr>
        <p:blipFill rotWithShape="1">
          <a:blip r:embed="rId4">
            <a:alphaModFix/>
          </a:blip>
          <a:srcRect l="25457" r="17827"/>
          <a:stretch/>
        </p:blipFill>
        <p:spPr>
          <a:xfrm>
            <a:off x="1402084" y="2008810"/>
            <a:ext cx="1568495" cy="1843937"/>
          </a:xfrm>
          <a:custGeom>
            <a:avLst/>
            <a:gdLst/>
            <a:ahLst/>
            <a:cxnLst/>
            <a:rect l="l" t="t" r="r" b="b"/>
            <a:pathLst>
              <a:path w="2231571" h="2623456" extrusionOk="0">
                <a:moveTo>
                  <a:pt x="371936" y="0"/>
                </a:moveTo>
                <a:lnTo>
                  <a:pt x="1859635" y="0"/>
                </a:lnTo>
                <a:cubicBezTo>
                  <a:pt x="2065050" y="0"/>
                  <a:pt x="2231571" y="166521"/>
                  <a:pt x="2231571" y="371936"/>
                </a:cubicBezTo>
                <a:lnTo>
                  <a:pt x="2231571" y="2251521"/>
                </a:lnTo>
                <a:cubicBezTo>
                  <a:pt x="2231571" y="2431259"/>
                  <a:pt x="2104078" y="2581219"/>
                  <a:pt x="1934593" y="2615901"/>
                </a:cubicBezTo>
                <a:lnTo>
                  <a:pt x="1859645" y="2623456"/>
                </a:lnTo>
                <a:lnTo>
                  <a:pt x="371926" y="2623456"/>
                </a:lnTo>
                <a:lnTo>
                  <a:pt x="296978" y="2615901"/>
                </a:lnTo>
                <a:cubicBezTo>
                  <a:pt x="127493" y="2581219"/>
                  <a:pt x="0" y="2431259"/>
                  <a:pt x="0" y="2251521"/>
                </a:cubicBezTo>
                <a:lnTo>
                  <a:pt x="0" y="371936"/>
                </a:lnTo>
                <a:cubicBezTo>
                  <a:pt x="0" y="166521"/>
                  <a:pt x="166521" y="0"/>
                  <a:pt x="371936" y="0"/>
                </a:cubicBezTo>
                <a:close/>
              </a:path>
            </a:pathLst>
          </a:custGeom>
          <a:noFill/>
          <a:ln>
            <a:noFill/>
          </a:ln>
        </p:spPr>
      </p:pic>
      <p:pic>
        <p:nvPicPr>
          <p:cNvPr id="271" name="Google Shape;271;p23"/>
          <p:cNvPicPr preferRelativeResize="0"/>
          <p:nvPr/>
        </p:nvPicPr>
        <p:blipFill rotWithShape="1">
          <a:blip r:embed="rId5">
            <a:alphaModFix/>
          </a:blip>
          <a:srcRect/>
          <a:stretch/>
        </p:blipFill>
        <p:spPr>
          <a:xfrm>
            <a:off x="-194518" y="1769108"/>
            <a:ext cx="3823376" cy="3834131"/>
          </a:xfrm>
          <a:prstGeom prst="rect">
            <a:avLst/>
          </a:prstGeom>
          <a:noFill/>
          <a:ln>
            <a:noFill/>
          </a:ln>
        </p:spPr>
      </p:pic>
      <p:pic>
        <p:nvPicPr>
          <p:cNvPr id="272" name="Google Shape;272;p23"/>
          <p:cNvPicPr preferRelativeResize="0"/>
          <p:nvPr/>
        </p:nvPicPr>
        <p:blipFill rotWithShape="1">
          <a:blip r:embed="rId6">
            <a:alphaModFix/>
          </a:blip>
          <a:srcRect/>
          <a:stretch/>
        </p:blipFill>
        <p:spPr>
          <a:xfrm>
            <a:off x="3206249" y="1769108"/>
            <a:ext cx="2725216" cy="2888729"/>
          </a:xfrm>
          <a:prstGeom prst="rect">
            <a:avLst/>
          </a:prstGeom>
          <a:noFill/>
          <a:ln>
            <a:noFill/>
          </a:ln>
        </p:spPr>
      </p:pic>
      <p:pic>
        <p:nvPicPr>
          <p:cNvPr id="273" name="Google Shape;273;p23"/>
          <p:cNvPicPr preferRelativeResize="0"/>
          <p:nvPr/>
        </p:nvPicPr>
        <p:blipFill rotWithShape="1">
          <a:blip r:embed="rId7">
            <a:alphaModFix/>
          </a:blip>
          <a:srcRect/>
          <a:stretch/>
        </p:blipFill>
        <p:spPr>
          <a:xfrm>
            <a:off x="6150544" y="1800226"/>
            <a:ext cx="2708107" cy="2870595"/>
          </a:xfrm>
          <a:prstGeom prst="rect">
            <a:avLst/>
          </a:prstGeom>
          <a:noFill/>
          <a:ln>
            <a:noFill/>
          </a:ln>
        </p:spPr>
      </p:pic>
      <p:pic>
        <p:nvPicPr>
          <p:cNvPr id="274" name="Google Shape;274;p23"/>
          <p:cNvPicPr preferRelativeResize="0"/>
          <p:nvPr/>
        </p:nvPicPr>
        <p:blipFill rotWithShape="1">
          <a:blip r:embed="rId8">
            <a:alphaModFix/>
          </a:blip>
          <a:srcRect/>
          <a:stretch/>
        </p:blipFill>
        <p:spPr>
          <a:xfrm>
            <a:off x="9064756" y="1800226"/>
            <a:ext cx="2708108" cy="2870595"/>
          </a:xfrm>
          <a:prstGeom prst="rect">
            <a:avLst/>
          </a:prstGeom>
          <a:noFill/>
          <a:ln>
            <a:noFill/>
          </a:ln>
        </p:spPr>
      </p:pic>
      <p:sp>
        <p:nvSpPr>
          <p:cNvPr id="275" name="Google Shape;275;p23"/>
          <p:cNvSpPr txBox="1"/>
          <p:nvPr/>
        </p:nvSpPr>
        <p:spPr>
          <a:xfrm>
            <a:off x="6834229"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1" i="0" u="none" strike="noStrike" cap="none">
                <a:solidFill>
                  <a:srgbClr val="8A2B7E"/>
                </a:solidFill>
                <a:latin typeface="Calibri"/>
                <a:ea typeface="Calibri"/>
                <a:cs typeface="Calibri"/>
                <a:sym typeface="Calibri"/>
              </a:rPr>
              <a:t>مهمّة</a:t>
            </a:r>
            <a:endParaRPr sz="1800" b="1" i="0" u="none" strike="noStrike" cap="none">
              <a:solidFill>
                <a:srgbClr val="8A2B7E"/>
              </a:solidFill>
              <a:latin typeface="Calibri"/>
              <a:ea typeface="Calibri"/>
              <a:cs typeface="Calibri"/>
              <a:sym typeface="Calibri"/>
            </a:endParaRPr>
          </a:p>
        </p:txBody>
      </p:sp>
      <p:sp>
        <p:nvSpPr>
          <p:cNvPr id="276" name="Google Shape;276;p23"/>
          <p:cNvSpPr txBox="1"/>
          <p:nvPr/>
        </p:nvSpPr>
        <p:spPr>
          <a:xfrm>
            <a:off x="6834229" y="5398689"/>
            <a:ext cx="1504193"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0" i="0" u="none" strike="noStrike" cap="none" dirty="0">
                <a:solidFill>
                  <a:srgbClr val="3F3F3F"/>
                </a:solidFill>
                <a:latin typeface="Calibri"/>
                <a:ea typeface="Calibri"/>
                <a:cs typeface="Calibri"/>
                <a:sym typeface="Calibri"/>
              </a:rPr>
              <a:t>اشرح لي كيف أحضّر العجّة.</a:t>
            </a:r>
            <a:endParaRPr sz="1800" b="0" i="0" u="none" strike="noStrike" cap="none" dirty="0">
              <a:solidFill>
                <a:srgbClr val="3F3F3F"/>
              </a:solidFill>
              <a:latin typeface="Arial"/>
              <a:ea typeface="Arial"/>
              <a:cs typeface="Arial"/>
              <a:sym typeface="Arial"/>
            </a:endParaRPr>
          </a:p>
        </p:txBody>
      </p:sp>
      <p:sp>
        <p:nvSpPr>
          <p:cNvPr id="277" name="Google Shape;277;p23"/>
          <p:cNvSpPr txBox="1"/>
          <p:nvPr/>
        </p:nvSpPr>
        <p:spPr>
          <a:xfrm>
            <a:off x="3816760"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1" i="0" u="none" strike="noStrike" cap="none">
                <a:solidFill>
                  <a:srgbClr val="8A2B7E"/>
                </a:solidFill>
                <a:latin typeface="Calibri"/>
                <a:ea typeface="Calibri"/>
                <a:cs typeface="Calibri"/>
                <a:sym typeface="Calibri"/>
              </a:rPr>
              <a:t>وصف الناتج النهائي</a:t>
            </a:r>
            <a:endParaRPr/>
          </a:p>
        </p:txBody>
      </p:sp>
      <p:sp>
        <p:nvSpPr>
          <p:cNvPr id="278" name="Google Shape;278;p23"/>
          <p:cNvSpPr txBox="1"/>
          <p:nvPr/>
        </p:nvSpPr>
        <p:spPr>
          <a:xfrm>
            <a:off x="3628858" y="5398689"/>
            <a:ext cx="1879997"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0" i="0" u="none" strike="noStrike" cap="none" dirty="0">
                <a:solidFill>
                  <a:srgbClr val="3F3F3F"/>
                </a:solidFill>
                <a:latin typeface="Calibri"/>
                <a:ea typeface="Calibri"/>
                <a:cs typeface="Calibri"/>
                <a:sym typeface="Calibri"/>
              </a:rPr>
              <a:t>أنشئ لي وصفة مع خطوات ومراحل واضحة.</a:t>
            </a:r>
            <a:endParaRPr sz="1800" b="0" i="0" u="none" strike="noStrike" cap="none" dirty="0">
              <a:solidFill>
                <a:srgbClr val="3F3F3F"/>
              </a:solidFill>
              <a:latin typeface="Arial"/>
              <a:ea typeface="Arial"/>
              <a:cs typeface="Arial"/>
              <a:sym typeface="Arial"/>
            </a:endParaRPr>
          </a:p>
        </p:txBody>
      </p:sp>
      <p:sp>
        <p:nvSpPr>
          <p:cNvPr id="279" name="Google Shape;279;p23"/>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2919"/>
              <a:buFont typeface="Rubik"/>
              <a:buNone/>
            </a:pPr>
            <a:r>
              <a:rPr lang="ar" sz="4400" b="0" i="0" u="none">
                <a:solidFill>
                  <a:srgbClr val="8A2B7E"/>
                </a:solidFill>
              </a:rPr>
              <a:t>مِمَّ يتكون </a:t>
            </a:r>
            <a:r>
              <a:rPr lang="ar" sz="4400" b="1" i="0" u="none">
                <a:solidFill>
                  <a:srgbClr val="8A2B7E"/>
                </a:solidFill>
              </a:rPr>
              <a:t>التوجيه</a:t>
            </a:r>
            <a:r>
              <a:rPr lang="ar" sz="4400" b="0" i="0" u="none">
                <a:solidFill>
                  <a:srgbClr val="8A2B7E"/>
                </a:solidFill>
              </a:rPr>
              <a:t>؟</a:t>
            </a:r>
            <a:endParaRPr sz="4400">
              <a:solidFill>
                <a:srgbClr val="8A2B7E"/>
              </a:solidFill>
            </a:endParaRPr>
          </a:p>
        </p:txBody>
      </p:sp>
      <p:sp>
        <p:nvSpPr>
          <p:cNvPr id="280" name="Google Shape;280;p23"/>
          <p:cNvSpPr txBox="1"/>
          <p:nvPr/>
        </p:nvSpPr>
        <p:spPr>
          <a:xfrm>
            <a:off x="9743404" y="4924796"/>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None/>
            </a:pPr>
            <a:r>
              <a:rPr lang="ar" sz="1800" b="1" i="0" u="none" strike="noStrike" cap="none">
                <a:solidFill>
                  <a:srgbClr val="892B7D"/>
                </a:solidFill>
                <a:latin typeface="Times New Roman"/>
                <a:ea typeface="Times New Roman"/>
                <a:cs typeface="Times New Roman"/>
                <a:sym typeface="Times New Roman"/>
              </a:rPr>
              <a:t>سياق (خلفية)</a:t>
            </a:r>
            <a:endParaRPr sz="1200" b="0" i="0" u="none" strike="noStrike" cap="none">
              <a:solidFill>
                <a:srgbClr val="000000"/>
              </a:solidFill>
              <a:latin typeface="Times New Roman"/>
              <a:ea typeface="Times New Roman"/>
              <a:cs typeface="Times New Roman"/>
              <a:sym typeface="Times New Roman"/>
            </a:endParaRPr>
          </a:p>
        </p:txBody>
      </p:sp>
      <p:sp>
        <p:nvSpPr>
          <p:cNvPr id="281" name="Google Shape;281;p23"/>
          <p:cNvSpPr txBox="1"/>
          <p:nvPr/>
        </p:nvSpPr>
        <p:spPr>
          <a:xfrm>
            <a:off x="9506700" y="5459126"/>
            <a:ext cx="1977600" cy="9110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0" i="0" u="none" strike="noStrike" cap="none" dirty="0">
                <a:solidFill>
                  <a:srgbClr val="3F3F3F"/>
                </a:solidFill>
                <a:latin typeface="Calibri"/>
                <a:ea typeface="Calibri"/>
                <a:cs typeface="Calibri"/>
                <a:sym typeface="Calibri"/>
              </a:rPr>
              <a:t>عمري 10 سنوات وأريد تحضير وجبة عشاء لعائلة مكو</a:t>
            </a:r>
            <a:r>
              <a:rPr lang="ar-AE" sz="1800" b="0" i="0" u="none" strike="noStrike" cap="none" dirty="0">
                <a:solidFill>
                  <a:srgbClr val="3F3F3F"/>
                </a:solidFill>
                <a:latin typeface="Calibri"/>
                <a:ea typeface="Calibri"/>
                <a:cs typeface="Calibri"/>
                <a:sym typeface="Calibri"/>
              </a:rPr>
              <a:t>ّ</a:t>
            </a:r>
            <a:r>
              <a:rPr lang="ar" sz="1800" b="0" i="0" u="none" strike="noStrike" cap="none" dirty="0">
                <a:solidFill>
                  <a:srgbClr val="3F3F3F"/>
                </a:solidFill>
                <a:latin typeface="Calibri"/>
                <a:ea typeface="Calibri"/>
                <a:cs typeface="Calibri"/>
                <a:sym typeface="Calibri"/>
              </a:rPr>
              <a:t>نة من 4 أفراد.</a:t>
            </a:r>
            <a:endParaRPr sz="1800" b="0" i="0" u="none" strike="noStrike" cap="none" dirty="0">
              <a:solidFill>
                <a:srgbClr val="3F3F3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20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24"/>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88" name="Google Shape;288;p24"/>
          <p:cNvPicPr preferRelativeResize="0"/>
          <p:nvPr/>
        </p:nvPicPr>
        <p:blipFill rotWithShape="1">
          <a:blip r:embed="rId4">
            <a:alphaModFix/>
          </a:blip>
          <a:srcRect/>
          <a:stretch/>
        </p:blipFill>
        <p:spPr>
          <a:xfrm>
            <a:off x="3206249" y="1769108"/>
            <a:ext cx="2725216" cy="2888729"/>
          </a:xfrm>
          <a:prstGeom prst="rect">
            <a:avLst/>
          </a:prstGeom>
          <a:noFill/>
          <a:ln>
            <a:noFill/>
          </a:ln>
        </p:spPr>
      </p:pic>
      <p:pic>
        <p:nvPicPr>
          <p:cNvPr id="289" name="Google Shape;289;p24"/>
          <p:cNvPicPr preferRelativeResize="0"/>
          <p:nvPr/>
        </p:nvPicPr>
        <p:blipFill rotWithShape="1">
          <a:blip r:embed="rId5">
            <a:alphaModFix/>
          </a:blip>
          <a:srcRect/>
          <a:stretch/>
        </p:blipFill>
        <p:spPr>
          <a:xfrm>
            <a:off x="6150544" y="1800226"/>
            <a:ext cx="2708107" cy="2870595"/>
          </a:xfrm>
          <a:prstGeom prst="rect">
            <a:avLst/>
          </a:prstGeom>
          <a:noFill/>
          <a:ln>
            <a:noFill/>
          </a:ln>
        </p:spPr>
      </p:pic>
      <p:pic>
        <p:nvPicPr>
          <p:cNvPr id="290" name="Google Shape;290;p24"/>
          <p:cNvPicPr preferRelativeResize="0"/>
          <p:nvPr/>
        </p:nvPicPr>
        <p:blipFill rotWithShape="1">
          <a:blip r:embed="rId6">
            <a:alphaModFix/>
          </a:blip>
          <a:srcRect/>
          <a:stretch/>
        </p:blipFill>
        <p:spPr>
          <a:xfrm>
            <a:off x="9064756" y="1800226"/>
            <a:ext cx="2708108" cy="2870595"/>
          </a:xfrm>
          <a:prstGeom prst="rect">
            <a:avLst/>
          </a:prstGeom>
          <a:noFill/>
          <a:ln>
            <a:noFill/>
          </a:ln>
        </p:spPr>
      </p:pic>
      <p:sp>
        <p:nvSpPr>
          <p:cNvPr id="291" name="Google Shape;291;p24"/>
          <p:cNvSpPr txBox="1"/>
          <p:nvPr/>
        </p:nvSpPr>
        <p:spPr>
          <a:xfrm>
            <a:off x="6834229"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1" i="0" u="none" strike="noStrike" cap="none">
                <a:solidFill>
                  <a:srgbClr val="8A2B7E"/>
                </a:solidFill>
                <a:latin typeface="Calibri"/>
                <a:ea typeface="Calibri"/>
                <a:cs typeface="Calibri"/>
                <a:sym typeface="Calibri"/>
              </a:rPr>
              <a:t>مهمّة</a:t>
            </a:r>
            <a:endParaRPr sz="1800" b="1" i="0" u="none" strike="noStrike" cap="none">
              <a:solidFill>
                <a:srgbClr val="8A2B7E"/>
              </a:solidFill>
              <a:latin typeface="Calibri"/>
              <a:ea typeface="Calibri"/>
              <a:cs typeface="Calibri"/>
              <a:sym typeface="Calibri"/>
            </a:endParaRPr>
          </a:p>
        </p:txBody>
      </p:sp>
      <p:sp>
        <p:nvSpPr>
          <p:cNvPr id="292" name="Google Shape;292;p24"/>
          <p:cNvSpPr txBox="1"/>
          <p:nvPr/>
        </p:nvSpPr>
        <p:spPr>
          <a:xfrm>
            <a:off x="6834229" y="5398689"/>
            <a:ext cx="1504193"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0" i="0" u="none" strike="noStrike" cap="none" dirty="0">
                <a:solidFill>
                  <a:srgbClr val="3F3F3F"/>
                </a:solidFill>
                <a:latin typeface="Calibri"/>
                <a:ea typeface="Calibri"/>
                <a:cs typeface="Calibri"/>
                <a:sym typeface="Calibri"/>
              </a:rPr>
              <a:t>اشرح لي كيف أحضّر العجّة.</a:t>
            </a:r>
            <a:endParaRPr sz="1800" b="0" i="0" u="none" strike="noStrike" cap="none" dirty="0">
              <a:solidFill>
                <a:srgbClr val="3F3F3F"/>
              </a:solidFill>
              <a:latin typeface="Arial"/>
              <a:ea typeface="Arial"/>
              <a:cs typeface="Arial"/>
              <a:sym typeface="Arial"/>
            </a:endParaRPr>
          </a:p>
        </p:txBody>
      </p:sp>
      <p:sp>
        <p:nvSpPr>
          <p:cNvPr id="293" name="Google Shape;293;p24"/>
          <p:cNvSpPr txBox="1"/>
          <p:nvPr/>
        </p:nvSpPr>
        <p:spPr>
          <a:xfrm>
            <a:off x="3816760"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1" i="0" u="none" strike="noStrike" cap="none">
                <a:solidFill>
                  <a:srgbClr val="8A2B7E"/>
                </a:solidFill>
                <a:latin typeface="Calibri"/>
                <a:ea typeface="Calibri"/>
                <a:cs typeface="Calibri"/>
                <a:sym typeface="Calibri"/>
              </a:rPr>
              <a:t>وصف الناتج النهائي</a:t>
            </a:r>
            <a:endParaRPr/>
          </a:p>
        </p:txBody>
      </p:sp>
      <p:sp>
        <p:nvSpPr>
          <p:cNvPr id="294" name="Google Shape;294;p24"/>
          <p:cNvSpPr txBox="1"/>
          <p:nvPr/>
        </p:nvSpPr>
        <p:spPr>
          <a:xfrm>
            <a:off x="3628858" y="5398689"/>
            <a:ext cx="1879997"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0" i="0" u="none" strike="noStrike" cap="none" dirty="0">
                <a:solidFill>
                  <a:srgbClr val="3F3F3F"/>
                </a:solidFill>
                <a:latin typeface="Calibri"/>
                <a:ea typeface="Calibri"/>
                <a:cs typeface="Calibri"/>
                <a:sym typeface="Calibri"/>
              </a:rPr>
              <a:t>أنشئ لي وصفة مع خطوات ومراحل واضحة.</a:t>
            </a:r>
            <a:endParaRPr sz="1800" b="0" i="0" u="none" strike="noStrike" cap="none" dirty="0">
              <a:solidFill>
                <a:srgbClr val="3F3F3F"/>
              </a:solidFill>
              <a:latin typeface="Arial"/>
              <a:ea typeface="Arial"/>
              <a:cs typeface="Arial"/>
              <a:sym typeface="Arial"/>
            </a:endParaRPr>
          </a:p>
        </p:txBody>
      </p:sp>
      <p:sp>
        <p:nvSpPr>
          <p:cNvPr id="295" name="Google Shape;295;p24"/>
          <p:cNvSpPr txBox="1"/>
          <p:nvPr/>
        </p:nvSpPr>
        <p:spPr>
          <a:xfrm>
            <a:off x="766849" y="4943687"/>
            <a:ext cx="1692095"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1" i="0" u="none" strike="noStrike" cap="none">
                <a:solidFill>
                  <a:srgbClr val="8A2B7E"/>
                </a:solidFill>
                <a:latin typeface="Calibri"/>
                <a:ea typeface="Calibri"/>
                <a:cs typeface="Calibri"/>
                <a:sym typeface="Calibri"/>
              </a:rPr>
              <a:t>الدقّة (نقد)</a:t>
            </a:r>
            <a:endParaRPr/>
          </a:p>
        </p:txBody>
      </p:sp>
      <p:sp>
        <p:nvSpPr>
          <p:cNvPr id="296" name="Google Shape;296;p24"/>
          <p:cNvSpPr txBox="1"/>
          <p:nvPr/>
        </p:nvSpPr>
        <p:spPr>
          <a:xfrm>
            <a:off x="500063" y="5398689"/>
            <a:ext cx="2225667" cy="1295490"/>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0" i="0" u="none" strike="noStrike" cap="none" dirty="0">
                <a:solidFill>
                  <a:srgbClr val="3F3F3F"/>
                </a:solidFill>
                <a:latin typeface="Calibri"/>
                <a:ea typeface="Calibri"/>
                <a:cs typeface="Calibri"/>
                <a:sym typeface="Calibri"/>
              </a:rPr>
              <a:t>اشرح لي أي تحضيرات يجب أن أقوم بها، أي أدوات أستخدم، ومِمَّ يجب أن أنتبه خلال الطبخ.</a:t>
            </a:r>
            <a:endParaRPr sz="1800" b="0" i="0" u="none" strike="noStrike" cap="none" dirty="0">
              <a:solidFill>
                <a:srgbClr val="3F3F3F"/>
              </a:solidFill>
              <a:latin typeface="Arial"/>
              <a:ea typeface="Arial"/>
              <a:cs typeface="Arial"/>
              <a:sym typeface="Arial"/>
            </a:endParaRPr>
          </a:p>
        </p:txBody>
      </p:sp>
      <p:pic>
        <p:nvPicPr>
          <p:cNvPr id="297" name="Google Shape;297;p24"/>
          <p:cNvPicPr preferRelativeResize="0"/>
          <p:nvPr/>
        </p:nvPicPr>
        <p:blipFill rotWithShape="1">
          <a:blip r:embed="rId7">
            <a:alphaModFix/>
          </a:blip>
          <a:srcRect/>
          <a:stretch/>
        </p:blipFill>
        <p:spPr>
          <a:xfrm>
            <a:off x="274928" y="1813572"/>
            <a:ext cx="2725216" cy="2888728"/>
          </a:xfrm>
          <a:prstGeom prst="rect">
            <a:avLst/>
          </a:prstGeom>
          <a:noFill/>
          <a:ln>
            <a:noFill/>
          </a:ln>
        </p:spPr>
      </p:pic>
      <p:sp>
        <p:nvSpPr>
          <p:cNvPr id="298" name="Google Shape;298;p24"/>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2919"/>
              <a:buFont typeface="Rubik"/>
              <a:buNone/>
            </a:pPr>
            <a:r>
              <a:rPr lang="ar" sz="4400" b="0" i="0" u="none">
                <a:solidFill>
                  <a:srgbClr val="8A2B7E"/>
                </a:solidFill>
              </a:rPr>
              <a:t>مِمَّ يتكون </a:t>
            </a:r>
            <a:r>
              <a:rPr lang="ar" sz="4400" b="1" i="0" u="none">
                <a:solidFill>
                  <a:srgbClr val="8A2B7E"/>
                </a:solidFill>
              </a:rPr>
              <a:t>التوجيه</a:t>
            </a:r>
            <a:r>
              <a:rPr lang="ar" sz="4400" b="0" i="0" u="none">
                <a:solidFill>
                  <a:srgbClr val="8A2B7E"/>
                </a:solidFill>
              </a:rPr>
              <a:t>؟</a:t>
            </a:r>
            <a:endParaRPr sz="4400">
              <a:solidFill>
                <a:srgbClr val="8A2B7E"/>
              </a:solidFill>
            </a:endParaRPr>
          </a:p>
        </p:txBody>
      </p:sp>
      <p:sp>
        <p:nvSpPr>
          <p:cNvPr id="299" name="Google Shape;299;p24"/>
          <p:cNvSpPr txBox="1"/>
          <p:nvPr/>
        </p:nvSpPr>
        <p:spPr>
          <a:xfrm>
            <a:off x="9743404" y="4924796"/>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None/>
            </a:pPr>
            <a:r>
              <a:rPr lang="ar" sz="1800" b="1" i="0" u="none" strike="noStrike" cap="none">
                <a:solidFill>
                  <a:srgbClr val="892B7D"/>
                </a:solidFill>
                <a:latin typeface="Times New Roman"/>
                <a:ea typeface="Times New Roman"/>
                <a:cs typeface="Times New Roman"/>
                <a:sym typeface="Times New Roman"/>
              </a:rPr>
              <a:t>سياق (خلفية)</a:t>
            </a:r>
            <a:endParaRPr sz="1200" b="0" i="0" u="none" strike="noStrike" cap="none">
              <a:solidFill>
                <a:srgbClr val="000000"/>
              </a:solidFill>
              <a:latin typeface="Times New Roman"/>
              <a:ea typeface="Times New Roman"/>
              <a:cs typeface="Times New Roman"/>
              <a:sym typeface="Times New Roman"/>
            </a:endParaRPr>
          </a:p>
        </p:txBody>
      </p:sp>
      <p:sp>
        <p:nvSpPr>
          <p:cNvPr id="300" name="Google Shape;300;p24"/>
          <p:cNvSpPr txBox="1"/>
          <p:nvPr/>
        </p:nvSpPr>
        <p:spPr>
          <a:xfrm>
            <a:off x="9506700" y="5459126"/>
            <a:ext cx="1977600" cy="9110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ar" sz="1800" b="0" i="0" u="none" strike="noStrike" cap="none" dirty="0">
                <a:solidFill>
                  <a:srgbClr val="3F3F3F"/>
                </a:solidFill>
                <a:latin typeface="Calibri"/>
                <a:ea typeface="Calibri"/>
                <a:cs typeface="Calibri"/>
                <a:sym typeface="Calibri"/>
              </a:rPr>
              <a:t>عمري 10 سنوات وأريد تحضير وجبة عشاء لعائلة مكو</a:t>
            </a:r>
            <a:r>
              <a:rPr lang="ar-AE" sz="1800" b="0" i="0" u="none" strike="noStrike" cap="none" dirty="0">
                <a:solidFill>
                  <a:srgbClr val="3F3F3F"/>
                </a:solidFill>
                <a:latin typeface="Calibri"/>
                <a:ea typeface="Calibri"/>
                <a:cs typeface="Calibri"/>
                <a:sym typeface="Calibri"/>
              </a:rPr>
              <a:t>ّ</a:t>
            </a:r>
            <a:r>
              <a:rPr lang="ar" sz="1800" b="0" i="0" u="none" strike="noStrike" cap="none" dirty="0">
                <a:solidFill>
                  <a:srgbClr val="3F3F3F"/>
                </a:solidFill>
                <a:latin typeface="Calibri"/>
                <a:ea typeface="Calibri"/>
                <a:cs typeface="Calibri"/>
                <a:sym typeface="Calibri"/>
              </a:rPr>
              <a:t>نة من 4 أفراد.</a:t>
            </a:r>
            <a:endParaRPr sz="1800" b="0" i="0" u="none" strike="noStrike" cap="none" dirty="0">
              <a:solidFill>
                <a:srgbClr val="3F3F3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20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7"/>
          <p:cNvSpPr/>
          <p:nvPr/>
        </p:nvSpPr>
        <p:spPr>
          <a:xfrm>
            <a:off x="897146" y="3769947"/>
            <a:ext cx="6715120" cy="2333943"/>
          </a:xfrm>
          <a:prstGeom prst="roundRect">
            <a:avLst>
              <a:gd name="adj" fmla="val 50000"/>
            </a:avLst>
          </a:prstGeom>
          <a:solidFill>
            <a:srgbClr val="04827A"/>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6" name="Google Shape;306;p17"/>
          <p:cNvPicPr preferRelativeResize="0"/>
          <p:nvPr/>
        </p:nvPicPr>
        <p:blipFill rotWithShape="1">
          <a:blip r:embed="rId3">
            <a:alphaModFix/>
          </a:blip>
          <a:srcRect t="58" b="58"/>
          <a:stretch/>
        </p:blipFill>
        <p:spPr>
          <a:xfrm>
            <a:off x="8058150" y="570556"/>
            <a:ext cx="3742748" cy="2597026"/>
          </a:xfrm>
          <a:prstGeom prst="rect">
            <a:avLst/>
          </a:prstGeom>
          <a:noFill/>
          <a:ln>
            <a:noFill/>
          </a:ln>
          <a:effectLst>
            <a:outerShdw blurRad="371475" dist="19050" dir="5400000" algn="bl" rotWithShape="0">
              <a:srgbClr val="000000">
                <a:alpha val="49411"/>
              </a:srgbClr>
            </a:outerShdw>
          </a:effectLst>
        </p:spPr>
      </p:pic>
      <p:sp>
        <p:nvSpPr>
          <p:cNvPr id="307" name="Google Shape;307;p17"/>
          <p:cNvSpPr txBox="1"/>
          <p:nvPr/>
        </p:nvSpPr>
        <p:spPr>
          <a:xfrm>
            <a:off x="9270248" y="793618"/>
            <a:ext cx="1329860" cy="860986"/>
          </a:xfrm>
          <a:prstGeom prst="rect">
            <a:avLst/>
          </a:prstGeom>
          <a:noFill/>
          <a:ln>
            <a:noFill/>
          </a:ln>
        </p:spPr>
        <p:txBody>
          <a:bodyPr spcFirstLastPara="1" wrap="square" lIns="91425" tIns="45700" rIns="91425" bIns="45700" anchor="ctr" anchorCtr="0">
            <a:normAutofit fontScale="82500" lnSpcReduction="10000"/>
          </a:bodyPr>
          <a:lstStyle/>
          <a:p>
            <a:pPr marL="0" marR="0" lvl="0" indent="0" algn="r" rtl="1">
              <a:lnSpc>
                <a:spcPct val="90000"/>
              </a:lnSpc>
              <a:spcBef>
                <a:spcPts val="0"/>
              </a:spcBef>
              <a:spcAft>
                <a:spcPts val="0"/>
              </a:spcAft>
              <a:buClr>
                <a:srgbClr val="404040"/>
              </a:buClr>
              <a:buSzPct val="85470"/>
              <a:buFont typeface="Rubik"/>
              <a:buNone/>
            </a:pPr>
            <a:r>
              <a:rPr lang="ar" sz="4400" b="0" i="0" u="none" strike="noStrike" cap="none">
                <a:solidFill>
                  <a:schemeClr val="lt1"/>
                </a:solidFill>
                <a:latin typeface="Calibri"/>
                <a:ea typeface="Calibri"/>
                <a:cs typeface="Calibri"/>
                <a:sym typeface="Calibri"/>
              </a:rPr>
              <a:t>نصيحة</a:t>
            </a:r>
            <a:endParaRPr sz="4400" b="0" i="0" u="none" strike="noStrike" cap="none">
              <a:solidFill>
                <a:schemeClr val="lt1"/>
              </a:solidFill>
              <a:latin typeface="Calibri"/>
              <a:ea typeface="Calibri"/>
              <a:cs typeface="Calibri"/>
              <a:sym typeface="Calibri"/>
            </a:endParaRPr>
          </a:p>
        </p:txBody>
      </p:sp>
      <p:pic>
        <p:nvPicPr>
          <p:cNvPr id="308" name="Google Shape;308;p17"/>
          <p:cNvPicPr preferRelativeResize="0"/>
          <p:nvPr/>
        </p:nvPicPr>
        <p:blipFill rotWithShape="1">
          <a:blip r:embed="rId4">
            <a:alphaModFix/>
          </a:blip>
          <a:srcRect/>
          <a:stretch/>
        </p:blipFill>
        <p:spPr>
          <a:xfrm>
            <a:off x="276802" y="253439"/>
            <a:ext cx="665001" cy="509474"/>
          </a:xfrm>
          <a:prstGeom prst="rect">
            <a:avLst/>
          </a:prstGeom>
          <a:noFill/>
          <a:ln>
            <a:noFill/>
          </a:ln>
        </p:spPr>
      </p:pic>
      <p:sp>
        <p:nvSpPr>
          <p:cNvPr id="309" name="Google Shape;309;p17"/>
          <p:cNvSpPr txBox="1"/>
          <p:nvPr/>
        </p:nvSpPr>
        <p:spPr>
          <a:xfrm>
            <a:off x="8958262" y="1315092"/>
            <a:ext cx="1953833" cy="2123618"/>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6600"/>
              <a:buFont typeface="Arial"/>
              <a:buNone/>
            </a:pPr>
            <a:r>
              <a:rPr lang="ar" sz="6600" b="1" i="0" u="none" strike="noStrike" cap="none">
                <a:solidFill>
                  <a:schemeClr val="lt1"/>
                </a:solidFill>
                <a:latin typeface="Calibri"/>
                <a:ea typeface="Calibri"/>
                <a:cs typeface="Calibri"/>
                <a:sym typeface="Calibri"/>
              </a:rPr>
              <a:t>ذهبية:</a:t>
            </a:r>
            <a:endParaRPr sz="6600" b="0" i="0" u="none" strike="noStrike" cap="none">
              <a:solidFill>
                <a:srgbClr val="000000"/>
              </a:solidFill>
              <a:latin typeface="Arial"/>
              <a:ea typeface="Arial"/>
              <a:cs typeface="Arial"/>
              <a:sym typeface="Arial"/>
            </a:endParaRPr>
          </a:p>
        </p:txBody>
      </p:sp>
      <p:sp>
        <p:nvSpPr>
          <p:cNvPr id="310" name="Google Shape;310;p17"/>
          <p:cNvSpPr/>
          <p:nvPr/>
        </p:nvSpPr>
        <p:spPr>
          <a:xfrm>
            <a:off x="2864430" y="3936154"/>
            <a:ext cx="2562037" cy="976200"/>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6000"/>
              <a:buFont typeface="Arial"/>
              <a:buNone/>
            </a:pPr>
            <a:r>
              <a:rPr lang="ar" sz="4400" b="0" i="0" u="none" strike="noStrike" cap="none">
                <a:solidFill>
                  <a:srgbClr val="FFFFFF"/>
                </a:solidFill>
                <a:latin typeface="Calibri"/>
                <a:ea typeface="Calibri"/>
                <a:cs typeface="Calibri"/>
                <a:sym typeface="Calibri"/>
              </a:rPr>
              <a:t>"تصرّف</a:t>
            </a:r>
            <a:endParaRPr sz="4400" b="0" i="0" u="none" strike="noStrike" cap="none">
              <a:solidFill>
                <a:srgbClr val="000000"/>
              </a:solidFill>
              <a:latin typeface="Arial"/>
              <a:ea typeface="Arial"/>
              <a:cs typeface="Arial"/>
              <a:sym typeface="Arial"/>
            </a:endParaRPr>
          </a:p>
        </p:txBody>
      </p:sp>
      <p:sp>
        <p:nvSpPr>
          <p:cNvPr id="311" name="Google Shape;311;p17"/>
          <p:cNvSpPr/>
          <p:nvPr/>
        </p:nvSpPr>
        <p:spPr>
          <a:xfrm>
            <a:off x="897146" y="4531922"/>
            <a:ext cx="4352119" cy="976200"/>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7200"/>
              <a:buFont typeface="Arial"/>
              <a:buNone/>
            </a:pPr>
            <a:r>
              <a:rPr lang="ar" sz="4800" b="1" i="0" u="none" strike="noStrike" cap="none">
                <a:solidFill>
                  <a:srgbClr val="FFFFFF"/>
                </a:solidFill>
                <a:latin typeface="Calibri"/>
                <a:ea typeface="Calibri"/>
                <a:cs typeface="Calibri"/>
                <a:sym typeface="Calibri"/>
              </a:rPr>
              <a:t>وكأنك خبير في..."</a:t>
            </a:r>
            <a:endParaRPr sz="4800" b="1" i="0" u="none" strike="noStrike" cap="none">
              <a:solidFill>
                <a:srgbClr val="000000"/>
              </a:solidFill>
              <a:latin typeface="Arial"/>
              <a:ea typeface="Arial"/>
              <a:cs typeface="Arial"/>
              <a:sym typeface="Arial"/>
            </a:endParaRPr>
          </a:p>
        </p:txBody>
      </p:sp>
      <p:pic>
        <p:nvPicPr>
          <p:cNvPr id="312" name="Google Shape;312;p17"/>
          <p:cNvPicPr preferRelativeResize="0"/>
          <p:nvPr/>
        </p:nvPicPr>
        <p:blipFill rotWithShape="1">
          <a:blip r:embed="rId5">
            <a:alphaModFix/>
          </a:blip>
          <a:srcRect/>
          <a:stretch/>
        </p:blipFill>
        <p:spPr>
          <a:xfrm flipH="1">
            <a:off x="5227431" y="2159000"/>
            <a:ext cx="3048000" cy="469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8"/>
          <p:cNvSpPr/>
          <p:nvPr/>
        </p:nvSpPr>
        <p:spPr>
          <a:xfrm>
            <a:off x="3524897" y="762913"/>
            <a:ext cx="724299" cy="720754"/>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8" name="Google Shape;318;p18"/>
          <p:cNvPicPr preferRelativeResize="0"/>
          <p:nvPr/>
        </p:nvPicPr>
        <p:blipFill rotWithShape="1">
          <a:blip r:embed="rId3">
            <a:alphaModFix/>
          </a:blip>
          <a:srcRect/>
          <a:stretch/>
        </p:blipFill>
        <p:spPr>
          <a:xfrm>
            <a:off x="3887046" y="330051"/>
            <a:ext cx="7232424" cy="5713006"/>
          </a:xfrm>
          <a:prstGeom prst="rect">
            <a:avLst/>
          </a:prstGeom>
          <a:noFill/>
          <a:ln>
            <a:noFill/>
          </a:ln>
        </p:spPr>
      </p:pic>
      <p:pic>
        <p:nvPicPr>
          <p:cNvPr id="319" name="Google Shape;319;p18"/>
          <p:cNvPicPr preferRelativeResize="0"/>
          <p:nvPr/>
        </p:nvPicPr>
        <p:blipFill rotWithShape="1">
          <a:blip r:embed="rId4">
            <a:alphaModFix/>
          </a:blip>
          <a:srcRect/>
          <a:stretch/>
        </p:blipFill>
        <p:spPr>
          <a:xfrm>
            <a:off x="276802" y="253439"/>
            <a:ext cx="665001" cy="509474"/>
          </a:xfrm>
          <a:prstGeom prst="rect">
            <a:avLst/>
          </a:prstGeom>
          <a:noFill/>
          <a:ln>
            <a:noFill/>
          </a:ln>
        </p:spPr>
      </p:pic>
      <p:sp>
        <p:nvSpPr>
          <p:cNvPr id="320" name="Google Shape;320;p18"/>
          <p:cNvSpPr txBox="1"/>
          <p:nvPr/>
        </p:nvSpPr>
        <p:spPr>
          <a:xfrm>
            <a:off x="3824868" y="1308085"/>
            <a:ext cx="6710438" cy="911002"/>
          </a:xfrm>
          <a:prstGeom prst="rect">
            <a:avLst/>
          </a:prstGeom>
          <a:noFill/>
          <a:ln>
            <a:noFill/>
          </a:ln>
        </p:spPr>
        <p:txBody>
          <a:bodyPr spcFirstLastPara="1" wrap="square" lIns="91425" tIns="45700" rIns="91425" bIns="45700" anchor="ctr" anchorCtr="0">
            <a:noAutofit/>
          </a:bodyPr>
          <a:lstStyle/>
          <a:p>
            <a:pPr marL="0" marR="0" lvl="0" indent="0" algn="r" rtl="1">
              <a:lnSpc>
                <a:spcPct val="90000"/>
              </a:lnSpc>
              <a:spcBef>
                <a:spcPts val="0"/>
              </a:spcBef>
              <a:spcAft>
                <a:spcPts val="0"/>
              </a:spcAft>
              <a:buClr>
                <a:srgbClr val="404040"/>
              </a:buClr>
              <a:buSzPts val="4000"/>
              <a:buFont typeface="Rubik"/>
              <a:buNone/>
            </a:pPr>
            <a:r>
              <a:rPr lang="ar" sz="2000" b="0" i="0" u="none" strike="noStrike" cap="none">
                <a:solidFill>
                  <a:schemeClr val="lt1"/>
                </a:solidFill>
                <a:latin typeface="Calibri"/>
                <a:ea typeface="Calibri"/>
                <a:cs typeface="Calibri"/>
                <a:sym typeface="Calibri"/>
              </a:rPr>
              <a:t>عمري 10 سنوات وأريد تحضير وجبة عشاء لعائلة مكونة من 4 أفراد.</a:t>
            </a:r>
            <a:endParaRPr sz="1400" b="0" i="0" u="none" strike="noStrike" cap="none">
              <a:solidFill>
                <a:schemeClr val="lt1"/>
              </a:solidFill>
              <a:latin typeface="Arial"/>
              <a:ea typeface="Arial"/>
              <a:cs typeface="Arial"/>
              <a:sym typeface="Arial"/>
            </a:endParaRPr>
          </a:p>
        </p:txBody>
      </p:sp>
      <p:sp>
        <p:nvSpPr>
          <p:cNvPr id="321" name="Google Shape;321;p18"/>
          <p:cNvSpPr txBox="1"/>
          <p:nvPr/>
        </p:nvSpPr>
        <p:spPr>
          <a:xfrm>
            <a:off x="6529039" y="1990830"/>
            <a:ext cx="4006267" cy="364592"/>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0"/>
              </a:spcBef>
              <a:spcAft>
                <a:spcPts val="0"/>
              </a:spcAft>
              <a:buClr>
                <a:srgbClr val="404040"/>
              </a:buClr>
              <a:buSzPts val="4000"/>
              <a:buFont typeface="Rubik"/>
              <a:buNone/>
            </a:pPr>
            <a:r>
              <a:rPr lang="ar" sz="2000" b="0" i="0" u="none" strike="noStrike" cap="none">
                <a:solidFill>
                  <a:schemeClr val="lt1"/>
                </a:solidFill>
                <a:latin typeface="Calibri"/>
                <a:ea typeface="Calibri"/>
                <a:cs typeface="Calibri"/>
                <a:sym typeface="Calibri"/>
              </a:rPr>
              <a:t>اشرح لي كيف أحضّر العجّة.</a:t>
            </a:r>
            <a:endParaRPr sz="1400" b="0" i="0" u="none" strike="noStrike" cap="none">
              <a:solidFill>
                <a:schemeClr val="lt1"/>
              </a:solidFill>
              <a:latin typeface="Arial"/>
              <a:ea typeface="Arial"/>
              <a:cs typeface="Arial"/>
              <a:sym typeface="Arial"/>
            </a:endParaRPr>
          </a:p>
        </p:txBody>
      </p:sp>
      <p:sp>
        <p:nvSpPr>
          <p:cNvPr id="322" name="Google Shape;322;p18"/>
          <p:cNvSpPr txBox="1"/>
          <p:nvPr/>
        </p:nvSpPr>
        <p:spPr>
          <a:xfrm>
            <a:off x="5865540" y="2906714"/>
            <a:ext cx="4669766" cy="364592"/>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0"/>
              </a:spcBef>
              <a:spcAft>
                <a:spcPts val="0"/>
              </a:spcAft>
              <a:buClr>
                <a:srgbClr val="404040"/>
              </a:buClr>
              <a:buSzPts val="4000"/>
              <a:buFont typeface="Rubik"/>
              <a:buNone/>
            </a:pPr>
            <a:r>
              <a:rPr lang="ar" sz="2000" b="0" i="0" u="none" strike="noStrike" cap="none">
                <a:solidFill>
                  <a:schemeClr val="lt1"/>
                </a:solidFill>
                <a:latin typeface="Calibri"/>
                <a:ea typeface="Calibri"/>
                <a:cs typeface="Calibri"/>
                <a:sym typeface="Calibri"/>
              </a:rPr>
              <a:t>أنشئ لي وصفة مع خطوات ومراحل واضحة.</a:t>
            </a:r>
            <a:endParaRPr sz="1400" b="0" i="0" u="none" strike="noStrike" cap="none">
              <a:solidFill>
                <a:schemeClr val="lt1"/>
              </a:solidFill>
              <a:latin typeface="Arial"/>
              <a:ea typeface="Arial"/>
              <a:cs typeface="Arial"/>
              <a:sym typeface="Arial"/>
            </a:endParaRPr>
          </a:p>
        </p:txBody>
      </p:sp>
      <p:sp>
        <p:nvSpPr>
          <p:cNvPr id="323" name="Google Shape;323;p18"/>
          <p:cNvSpPr txBox="1"/>
          <p:nvPr/>
        </p:nvSpPr>
        <p:spPr>
          <a:xfrm>
            <a:off x="4786313" y="3278661"/>
            <a:ext cx="5748993" cy="680271"/>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0"/>
              </a:spcBef>
              <a:spcAft>
                <a:spcPts val="0"/>
              </a:spcAft>
              <a:buClr>
                <a:srgbClr val="404040"/>
              </a:buClr>
              <a:buSzPts val="4000"/>
              <a:buFont typeface="Rubik"/>
              <a:buNone/>
            </a:pPr>
            <a:r>
              <a:rPr lang="ar" sz="2000" b="0" i="0" u="none" strike="noStrike" cap="none">
                <a:solidFill>
                  <a:schemeClr val="lt1"/>
                </a:solidFill>
                <a:latin typeface="Calibri"/>
                <a:ea typeface="Calibri"/>
                <a:cs typeface="Calibri"/>
                <a:sym typeface="Calibri"/>
              </a:rPr>
              <a:t>اشرح لي أي تحضيرات يجب أن أقوم بها، أي أدوات أستخدم،</a:t>
            </a:r>
            <a:endParaRPr sz="2000" b="0" i="0" u="none" strike="noStrike" cap="none">
              <a:solidFill>
                <a:schemeClr val="lt1"/>
              </a:solidFill>
              <a:latin typeface="Calibri"/>
              <a:ea typeface="Calibri"/>
              <a:cs typeface="Calibri"/>
              <a:sym typeface="Calibri"/>
            </a:endParaRPr>
          </a:p>
          <a:p>
            <a:pPr marL="0" marR="0" lvl="0" indent="0" algn="r" rtl="1">
              <a:lnSpc>
                <a:spcPct val="90000"/>
              </a:lnSpc>
              <a:spcBef>
                <a:spcPts val="0"/>
              </a:spcBef>
              <a:spcAft>
                <a:spcPts val="0"/>
              </a:spcAft>
              <a:buClr>
                <a:srgbClr val="404040"/>
              </a:buClr>
              <a:buSzPts val="4000"/>
              <a:buFont typeface="Rubik"/>
              <a:buNone/>
            </a:pPr>
            <a:r>
              <a:rPr lang="ar" sz="2000" b="0" i="0" u="none" strike="noStrike" cap="none">
                <a:solidFill>
                  <a:schemeClr val="lt1"/>
                </a:solidFill>
                <a:latin typeface="Calibri"/>
                <a:ea typeface="Calibri"/>
                <a:cs typeface="Calibri"/>
                <a:sym typeface="Calibri"/>
              </a:rPr>
              <a:t>ومِمَّ يجب أن أنتبه خلال الطبخ.</a:t>
            </a:r>
            <a:endParaRPr sz="1400" b="0" i="0" u="none" strike="noStrike" cap="none">
              <a:solidFill>
                <a:schemeClr val="lt1"/>
              </a:solidFill>
              <a:latin typeface="Arial"/>
              <a:ea typeface="Arial"/>
              <a:cs typeface="Arial"/>
              <a:sym typeface="Arial"/>
            </a:endParaRPr>
          </a:p>
        </p:txBody>
      </p:sp>
      <p:sp>
        <p:nvSpPr>
          <p:cNvPr id="324" name="Google Shape;324;p18"/>
          <p:cNvSpPr txBox="1"/>
          <p:nvPr/>
        </p:nvSpPr>
        <p:spPr>
          <a:xfrm>
            <a:off x="5791201" y="2380299"/>
            <a:ext cx="4744106" cy="364592"/>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0"/>
              </a:spcBef>
              <a:spcAft>
                <a:spcPts val="0"/>
              </a:spcAft>
              <a:buClr>
                <a:srgbClr val="404040"/>
              </a:buClr>
              <a:buSzPts val="4000"/>
              <a:buFont typeface="Rubik"/>
              <a:buNone/>
            </a:pPr>
            <a:r>
              <a:rPr lang="ar" sz="3000" b="1" i="0" u="none" strike="noStrike" cap="none">
                <a:solidFill>
                  <a:srgbClr val="B394F7"/>
                </a:solidFill>
                <a:latin typeface="Calibri"/>
                <a:ea typeface="Calibri"/>
                <a:cs typeface="Calibri"/>
                <a:sym typeface="Calibri"/>
              </a:rPr>
              <a:t>تصرّف وكأنك شيف محترف.</a:t>
            </a:r>
            <a:endParaRPr sz="3000" b="0" i="0" u="none" strike="noStrike" cap="none">
              <a:solidFill>
                <a:srgbClr val="B394F7"/>
              </a:solidFill>
              <a:latin typeface="Arial"/>
              <a:ea typeface="Arial"/>
              <a:cs typeface="Arial"/>
              <a:sym typeface="Arial"/>
            </a:endParaRPr>
          </a:p>
        </p:txBody>
      </p:sp>
      <p:sp>
        <p:nvSpPr>
          <p:cNvPr id="325" name="Google Shape;325;p18"/>
          <p:cNvSpPr/>
          <p:nvPr/>
        </p:nvSpPr>
        <p:spPr>
          <a:xfrm>
            <a:off x="495607" y="2681641"/>
            <a:ext cx="3865224" cy="3846308"/>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18"/>
          <p:cNvSpPr/>
          <p:nvPr/>
        </p:nvSpPr>
        <p:spPr>
          <a:xfrm>
            <a:off x="2267645" y="1308085"/>
            <a:ext cx="1257252" cy="1251099"/>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7" name="Google Shape;327;p18"/>
          <p:cNvPicPr preferRelativeResize="0"/>
          <p:nvPr/>
        </p:nvPicPr>
        <p:blipFill rotWithShape="1">
          <a:blip r:embed="rId5">
            <a:alphaModFix/>
          </a:blip>
          <a:srcRect/>
          <a:stretch/>
        </p:blipFill>
        <p:spPr>
          <a:xfrm>
            <a:off x="472054" y="1036434"/>
            <a:ext cx="3591182" cy="5374333"/>
          </a:xfrm>
          <a:prstGeom prst="rect">
            <a:avLst/>
          </a:prstGeom>
          <a:noFill/>
          <a:ln>
            <a:noFill/>
          </a:ln>
        </p:spPr>
      </p:pic>
      <p:pic>
        <p:nvPicPr>
          <p:cNvPr id="328" name="Google Shape;328;p18"/>
          <p:cNvPicPr preferRelativeResize="0"/>
          <p:nvPr/>
        </p:nvPicPr>
        <p:blipFill rotWithShape="1">
          <a:blip r:embed="rId6">
            <a:alphaModFix/>
          </a:blip>
          <a:srcRect/>
          <a:stretch/>
        </p:blipFill>
        <p:spPr>
          <a:xfrm>
            <a:off x="8872370" y="4014094"/>
            <a:ext cx="2847576" cy="284390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19"/>
          <p:cNvPicPr preferRelativeResize="0"/>
          <p:nvPr/>
        </p:nvPicPr>
        <p:blipFill rotWithShape="1">
          <a:blip r:embed="rId3">
            <a:alphaModFix/>
          </a:blip>
          <a:srcRect/>
          <a:stretch/>
        </p:blipFill>
        <p:spPr>
          <a:xfrm>
            <a:off x="0" y="0"/>
            <a:ext cx="12192000" cy="6857999"/>
          </a:xfrm>
          <a:prstGeom prst="rect">
            <a:avLst/>
          </a:prstGeom>
          <a:noFill/>
          <a:ln>
            <a:noFill/>
          </a:ln>
        </p:spPr>
      </p:pic>
      <p:pic>
        <p:nvPicPr>
          <p:cNvPr id="334" name="Google Shape;334;p19"/>
          <p:cNvPicPr preferRelativeResize="0"/>
          <p:nvPr/>
        </p:nvPicPr>
        <p:blipFill rotWithShape="1">
          <a:blip r:embed="rId4">
            <a:alphaModFix/>
          </a:blip>
          <a:srcRect/>
          <a:stretch/>
        </p:blipFill>
        <p:spPr>
          <a:xfrm>
            <a:off x="276802" y="253439"/>
            <a:ext cx="665001" cy="509474"/>
          </a:xfrm>
          <a:prstGeom prst="rect">
            <a:avLst/>
          </a:prstGeom>
          <a:noFill/>
          <a:ln>
            <a:noFill/>
          </a:ln>
        </p:spPr>
      </p:pic>
      <p:sp>
        <p:nvSpPr>
          <p:cNvPr id="335" name="Google Shape;335;p19"/>
          <p:cNvSpPr txBox="1"/>
          <p:nvPr/>
        </p:nvSpPr>
        <p:spPr>
          <a:xfrm>
            <a:off x="2770277" y="1313230"/>
            <a:ext cx="6651447" cy="1631175"/>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0000"/>
              <a:buFont typeface="Arial"/>
              <a:buNone/>
            </a:pPr>
            <a:r>
              <a:rPr lang="ar" sz="10000" b="1" i="0" u="none" strike="noStrike" cap="none">
                <a:solidFill>
                  <a:schemeClr val="lt1"/>
                </a:solidFill>
                <a:latin typeface="Calibri"/>
                <a:ea typeface="Calibri"/>
                <a:cs typeface="Calibri"/>
                <a:sym typeface="Calibri"/>
              </a:rPr>
              <a:t>هيّا نلعب!</a:t>
            </a:r>
            <a:endParaRPr sz="1400" b="0" i="0" u="none" strike="noStrike" cap="none">
              <a:solidFill>
                <a:srgbClr val="000000"/>
              </a:solidFill>
              <a:latin typeface="Arial"/>
              <a:ea typeface="Arial"/>
              <a:cs typeface="Arial"/>
              <a:sym typeface="Arial"/>
            </a:endParaRPr>
          </a:p>
        </p:txBody>
      </p:sp>
      <p:pic>
        <p:nvPicPr>
          <p:cNvPr id="336" name="Google Shape;336;p19"/>
          <p:cNvPicPr preferRelativeResize="0"/>
          <p:nvPr/>
        </p:nvPicPr>
        <p:blipFill rotWithShape="1">
          <a:blip r:embed="rId5">
            <a:alphaModFix/>
          </a:blip>
          <a:srcRect/>
          <a:stretch/>
        </p:blipFill>
        <p:spPr>
          <a:xfrm>
            <a:off x="3635425" y="1824989"/>
            <a:ext cx="4921150" cy="4921150"/>
          </a:xfrm>
          <a:prstGeom prst="rect">
            <a:avLst/>
          </a:prstGeom>
          <a:noFill/>
          <a:ln>
            <a:noFill/>
          </a:ln>
        </p:spPr>
      </p:pic>
      <p:pic>
        <p:nvPicPr>
          <p:cNvPr id="337" name="Google Shape;337;p19"/>
          <p:cNvPicPr preferRelativeResize="0"/>
          <p:nvPr/>
        </p:nvPicPr>
        <p:blipFill rotWithShape="1">
          <a:blip r:embed="rId6">
            <a:alphaModFix/>
          </a:blip>
          <a:srcRect/>
          <a:stretch/>
        </p:blipFill>
        <p:spPr>
          <a:xfrm>
            <a:off x="805509" y="2397075"/>
            <a:ext cx="2774403" cy="434906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0"/>
          <p:cNvPicPr preferRelativeResize="0"/>
          <p:nvPr/>
        </p:nvPicPr>
        <p:blipFill rotWithShape="1">
          <a:blip r:embed="rId3">
            <a:alphaModFix/>
          </a:blip>
          <a:srcRect l="5113" t="-142" r="4631" b="25796"/>
          <a:stretch/>
        </p:blipFill>
        <p:spPr>
          <a:xfrm>
            <a:off x="-1" y="0"/>
            <a:ext cx="12192001" cy="6858000"/>
          </a:xfrm>
          <a:prstGeom prst="rect">
            <a:avLst/>
          </a:prstGeom>
          <a:noFill/>
          <a:ln>
            <a:noFill/>
          </a:ln>
        </p:spPr>
      </p:pic>
      <p:sp>
        <p:nvSpPr>
          <p:cNvPr id="343" name="Google Shape;343;p20"/>
          <p:cNvSpPr/>
          <p:nvPr/>
        </p:nvSpPr>
        <p:spPr>
          <a:xfrm>
            <a:off x="2604051" y="606355"/>
            <a:ext cx="6983897" cy="2097561"/>
          </a:xfrm>
          <a:prstGeom prst="roundRect">
            <a:avLst>
              <a:gd name="adj" fmla="val 50000"/>
            </a:avLst>
          </a:prstGeom>
          <a:solidFill>
            <a:srgbClr val="005073"/>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0"/>
          <p:cNvSpPr txBox="1">
            <a:spLocks noGrp="1"/>
          </p:cNvSpPr>
          <p:nvPr>
            <p:ph type="title"/>
          </p:nvPr>
        </p:nvSpPr>
        <p:spPr>
          <a:xfrm>
            <a:off x="2604051" y="992627"/>
            <a:ext cx="6983897" cy="1325700"/>
          </a:xfrm>
          <a:prstGeom prst="rect">
            <a:avLst/>
          </a:prstGeom>
          <a:noFill/>
          <a:ln>
            <a:noFill/>
          </a:ln>
        </p:spPr>
        <p:txBody>
          <a:bodyPr spcFirstLastPara="1" wrap="square" lIns="91425" tIns="45700" rIns="91425" bIns="45700" anchor="ctr" anchorCtr="0">
            <a:normAutofit fontScale="90000"/>
          </a:bodyPr>
          <a:lstStyle/>
          <a:p>
            <a:pPr marL="0" lvl="0" indent="0" algn="ctr" rtl="1">
              <a:lnSpc>
                <a:spcPct val="90000"/>
              </a:lnSpc>
              <a:spcBef>
                <a:spcPts val="0"/>
              </a:spcBef>
              <a:spcAft>
                <a:spcPts val="0"/>
              </a:spcAft>
              <a:buClr>
                <a:srgbClr val="404040"/>
              </a:buClr>
              <a:buSzPct val="59700"/>
              <a:buFont typeface="Rubik"/>
              <a:buNone/>
            </a:pPr>
            <a:r>
              <a:rPr lang="ar" sz="6700" b="0" i="0" u="none">
                <a:solidFill>
                  <a:schemeClr val="lt1"/>
                </a:solidFill>
              </a:rPr>
              <a:t>هيّا نلعب:</a:t>
            </a:r>
            <a:br>
              <a:rPr lang="ar" sz="6700" b="0">
                <a:solidFill>
                  <a:schemeClr val="lt1"/>
                </a:solidFill>
              </a:rPr>
            </a:br>
            <a:r>
              <a:rPr lang="ar" sz="6700" b="1" i="0" u="none">
                <a:solidFill>
                  <a:schemeClr val="lt1"/>
                </a:solidFill>
              </a:rPr>
              <a:t>التوجيه المثالي!</a:t>
            </a:r>
            <a:endParaRPr sz="67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21"/>
          <p:cNvPicPr preferRelativeResize="0"/>
          <p:nvPr/>
        </p:nvPicPr>
        <p:blipFill rotWithShape="1">
          <a:blip r:embed="rId3">
            <a:alphaModFix/>
          </a:blip>
          <a:srcRect l="9" r="8"/>
          <a:stretch/>
        </p:blipFill>
        <p:spPr>
          <a:xfrm>
            <a:off x="609301" y="59905"/>
            <a:ext cx="6185945" cy="6798095"/>
          </a:xfrm>
          <a:prstGeom prst="rect">
            <a:avLst/>
          </a:prstGeom>
          <a:noFill/>
          <a:ln>
            <a:noFill/>
          </a:ln>
        </p:spPr>
      </p:pic>
      <p:pic>
        <p:nvPicPr>
          <p:cNvPr id="351" name="Google Shape;351;p21"/>
          <p:cNvPicPr preferRelativeResize="0"/>
          <p:nvPr/>
        </p:nvPicPr>
        <p:blipFill rotWithShape="1">
          <a:blip r:embed="rId4">
            <a:alphaModFix/>
          </a:blip>
          <a:srcRect/>
          <a:stretch/>
        </p:blipFill>
        <p:spPr>
          <a:xfrm flipH="1">
            <a:off x="5486908" y="1085685"/>
            <a:ext cx="5610999" cy="4432217"/>
          </a:xfrm>
          <a:prstGeom prst="rect">
            <a:avLst/>
          </a:prstGeom>
          <a:noFill/>
          <a:ln>
            <a:noFill/>
          </a:ln>
        </p:spPr>
      </p:pic>
      <p:sp>
        <p:nvSpPr>
          <p:cNvPr id="352" name="Google Shape;352;p21"/>
          <p:cNvSpPr/>
          <p:nvPr/>
        </p:nvSpPr>
        <p:spPr>
          <a:xfrm>
            <a:off x="6096000" y="1775011"/>
            <a:ext cx="4167529" cy="2221248"/>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7200"/>
              <a:buFont typeface="Arial"/>
              <a:buNone/>
            </a:pPr>
            <a:r>
              <a:rPr lang="ar" sz="6600" b="1" i="0" u="none" strike="noStrike" cap="none">
                <a:solidFill>
                  <a:srgbClr val="FFFFFF"/>
                </a:solidFill>
                <a:latin typeface="Calibri"/>
                <a:ea typeface="Calibri"/>
                <a:cs typeface="Calibri"/>
                <a:sym typeface="Calibri"/>
              </a:rPr>
              <a:t>تعالوا نشاهد</a:t>
            </a:r>
            <a:endParaRPr/>
          </a:p>
          <a:p>
            <a:pPr marL="0" marR="0" lvl="0" indent="0" algn="r" rtl="1">
              <a:lnSpc>
                <a:spcPct val="100000"/>
              </a:lnSpc>
              <a:spcBef>
                <a:spcPts val="0"/>
              </a:spcBef>
              <a:spcAft>
                <a:spcPts val="0"/>
              </a:spcAft>
              <a:buClr>
                <a:srgbClr val="000000"/>
              </a:buClr>
              <a:buSzPts val="7200"/>
              <a:buFont typeface="Arial"/>
              <a:buNone/>
            </a:pPr>
            <a:r>
              <a:rPr lang="ar" sz="6600" b="0" i="0" u="none" strike="noStrike" cap="none">
                <a:solidFill>
                  <a:srgbClr val="FFFFFF"/>
                </a:solidFill>
                <a:latin typeface="Calibri"/>
                <a:ea typeface="Calibri"/>
                <a:cs typeface="Calibri"/>
                <a:sym typeface="Calibri"/>
              </a:rPr>
              <a:t>النتيجة</a:t>
            </a:r>
            <a:endParaRPr sz="6600" b="0" i="0" u="none" strike="noStrike" cap="none">
              <a:solidFill>
                <a:srgbClr val="000000"/>
              </a:solidFill>
              <a:latin typeface="Arial"/>
              <a:ea typeface="Arial"/>
              <a:cs typeface="Arial"/>
              <a:sym typeface="Arial"/>
            </a:endParaRPr>
          </a:p>
        </p:txBody>
      </p:sp>
      <p:pic>
        <p:nvPicPr>
          <p:cNvPr id="353" name="Google Shape;353;p21"/>
          <p:cNvPicPr preferRelativeResize="0"/>
          <p:nvPr/>
        </p:nvPicPr>
        <p:blipFill rotWithShape="1">
          <a:blip r:embed="rId5">
            <a:alphaModFix/>
          </a:blip>
          <a:srcRect/>
          <a:stretch/>
        </p:blipFill>
        <p:spPr>
          <a:xfrm>
            <a:off x="276802" y="253439"/>
            <a:ext cx="665001" cy="509474"/>
          </a:xfrm>
          <a:prstGeom prst="rect">
            <a:avLst/>
          </a:prstGeom>
          <a:noFill/>
          <a:ln>
            <a:noFill/>
          </a:ln>
        </p:spPr>
      </p:pic>
      <p:pic>
        <p:nvPicPr>
          <p:cNvPr id="354" name="Google Shape;354;p21"/>
          <p:cNvPicPr preferRelativeResize="0"/>
          <p:nvPr/>
        </p:nvPicPr>
        <p:blipFill rotWithShape="1">
          <a:blip r:embed="rId6">
            <a:alphaModFix/>
          </a:blip>
          <a:srcRect/>
          <a:stretch/>
        </p:blipFill>
        <p:spPr>
          <a:xfrm>
            <a:off x="2278094" y="2013825"/>
            <a:ext cx="4167529" cy="4844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06"/>
        <p:cNvGrpSpPr/>
        <p:nvPr/>
      </p:nvGrpSpPr>
      <p:grpSpPr>
        <a:xfrm>
          <a:off x="0" y="0"/>
          <a:ext cx="0" cy="0"/>
          <a:chOff x="0" y="0"/>
          <a:chExt cx="0" cy="0"/>
        </a:xfrm>
      </p:grpSpPr>
      <p:sp>
        <p:nvSpPr>
          <p:cNvPr id="107" name="Google Shape;107;p2"/>
          <p:cNvSpPr/>
          <p:nvPr/>
        </p:nvSpPr>
        <p:spPr>
          <a:xfrm>
            <a:off x="9432097" y="5915341"/>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 name="Google Shape;108;p2"/>
          <p:cNvSpPr/>
          <p:nvPr/>
        </p:nvSpPr>
        <p:spPr>
          <a:xfrm>
            <a:off x="9432097" y="4548003"/>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 name="Google Shape;109;p2"/>
          <p:cNvSpPr/>
          <p:nvPr/>
        </p:nvSpPr>
        <p:spPr>
          <a:xfrm>
            <a:off x="9432100" y="2515544"/>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2"/>
          <p:cNvSpPr/>
          <p:nvPr/>
        </p:nvSpPr>
        <p:spPr>
          <a:xfrm>
            <a:off x="9432099" y="1159702"/>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 name="Google Shape;111;p2"/>
          <p:cNvSpPr txBox="1">
            <a:spLocks noGrp="1"/>
          </p:cNvSpPr>
          <p:nvPr>
            <p:ph type="body" idx="1"/>
          </p:nvPr>
        </p:nvSpPr>
        <p:spPr>
          <a:xfrm>
            <a:off x="673075" y="1190227"/>
            <a:ext cx="11043303" cy="375900"/>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rgbClr val="404040"/>
              </a:buClr>
              <a:buSzPts val="1800"/>
              <a:buNone/>
            </a:pPr>
            <a:r>
              <a:rPr lang="ar" sz="1800" b="1" i="0" u="none" dirty="0">
                <a:solidFill>
                  <a:schemeClr val="lt1"/>
                </a:solidFill>
                <a:latin typeface="Calibri"/>
                <a:ea typeface="Calibri"/>
                <a:cs typeface="Calibri"/>
                <a:sym typeface="Calibri"/>
              </a:rPr>
              <a:t>ماذا نفعل هنا؟ </a:t>
            </a:r>
            <a:endParaRPr sz="1800" b="1" dirty="0">
              <a:solidFill>
                <a:schemeClr val="lt1"/>
              </a:solidFill>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r>
              <a:rPr lang="ar" sz="1800" b="0" i="0" u="none" dirty="0">
                <a:latin typeface="Calibri"/>
                <a:ea typeface="Calibri"/>
                <a:cs typeface="Calibri"/>
                <a:sym typeface="Calibri"/>
              </a:rPr>
              <a:t>في إطار شهر AI لعام 202</a:t>
            </a:r>
            <a:r>
              <a:rPr lang="he-IL" sz="1800" b="0" i="0" u="none" dirty="0">
                <a:latin typeface="Calibri"/>
                <a:ea typeface="Calibri"/>
                <a:cs typeface="Calibri"/>
                <a:sym typeface="Calibri"/>
              </a:rPr>
              <a:t>6</a:t>
            </a:r>
            <a:r>
              <a:rPr lang="ar" sz="1800" b="0" i="0" u="none" dirty="0">
                <a:latin typeface="Calibri"/>
                <a:ea typeface="Calibri"/>
                <a:cs typeface="Calibri"/>
                <a:sym typeface="Calibri"/>
              </a:rPr>
              <a:t>، سنُجري عدة دروس وفعاليات في الصف، </a:t>
            </a: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r>
              <a:rPr lang="ar" sz="1800" b="0" i="0" u="none" dirty="0">
                <a:latin typeface="Calibri"/>
                <a:ea typeface="Calibri"/>
                <a:cs typeface="Calibri"/>
                <a:sym typeface="Calibri"/>
              </a:rPr>
              <a:t>والتي تساعد الطلاب على فهم جوهر الذكاء ال</a:t>
            </a:r>
            <a:r>
              <a:rPr lang="ar-AE" sz="1800" b="0" i="0" u="none" dirty="0">
                <a:latin typeface="Calibri"/>
                <a:ea typeface="Calibri"/>
                <a:cs typeface="Calibri"/>
                <a:sym typeface="Calibri"/>
              </a:rPr>
              <a:t>إ</a:t>
            </a:r>
            <a:r>
              <a:rPr lang="ar" sz="1800" b="0" i="0" u="none" dirty="0">
                <a:latin typeface="Calibri"/>
                <a:ea typeface="Calibri"/>
                <a:cs typeface="Calibri"/>
                <a:sym typeface="Calibri"/>
              </a:rPr>
              <a:t>صطناعي</a:t>
            </a:r>
            <a:r>
              <a:rPr lang="ar-AE" sz="1800" b="0" i="0" u="none" dirty="0">
                <a:latin typeface="Calibri"/>
                <a:ea typeface="Calibri"/>
                <a:cs typeface="Calibri"/>
                <a:sym typeface="Calibri"/>
              </a:rPr>
              <a:t>ّ</a:t>
            </a:r>
            <a:r>
              <a:rPr lang="ar" sz="1800" b="0" i="0" u="none" dirty="0">
                <a:latin typeface="Calibri"/>
                <a:ea typeface="Calibri"/>
                <a:cs typeface="Calibri"/>
                <a:sym typeface="Calibri"/>
              </a:rPr>
              <a:t> التوليدي.</a:t>
            </a: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1000"/>
              </a:spcBef>
              <a:spcAft>
                <a:spcPts val="0"/>
              </a:spcAft>
              <a:buClr>
                <a:srgbClr val="404040"/>
              </a:buClr>
              <a:buSzPts val="1800"/>
              <a:buNone/>
            </a:pPr>
            <a:r>
              <a:rPr lang="ar" sz="1800" b="1" i="0" u="none" dirty="0">
                <a:solidFill>
                  <a:schemeClr val="lt1"/>
                </a:solidFill>
                <a:latin typeface="Calibri"/>
                <a:ea typeface="Calibri"/>
                <a:cs typeface="Calibri"/>
                <a:sym typeface="Calibri"/>
              </a:rPr>
              <a:t>أعطوني المزيد من التفاصيل: </a:t>
            </a:r>
            <a:endParaRPr sz="1800" b="1" dirty="0">
              <a:solidFill>
                <a:schemeClr val="lt1"/>
              </a:solidFill>
              <a:latin typeface="Calibri"/>
              <a:ea typeface="Calibri"/>
              <a:cs typeface="Calibri"/>
              <a:sym typeface="Calibri"/>
            </a:endParaRPr>
          </a:p>
          <a:p>
            <a:pPr marL="0" lvl="0" indent="0">
              <a:buClr>
                <a:srgbClr val="404040"/>
              </a:buClr>
              <a:buSzPts val="1800"/>
              <a:buNone/>
            </a:pPr>
            <a:r>
              <a:rPr lang="ar" sz="1800" dirty="0">
                <a:latin typeface="Calibri"/>
                <a:ea typeface="Calibri"/>
                <a:cs typeface="Calibri"/>
                <a:sym typeface="Calibri"/>
              </a:rPr>
              <a:t>المدة: ٤٥-٦٠ دقيقة | أسلوب التدريس: التعلم النشط</a:t>
            </a:r>
          </a:p>
          <a:p>
            <a:pPr marL="0" lvl="0" indent="0">
              <a:buClr>
                <a:srgbClr val="404040"/>
              </a:buClr>
              <a:buSzPts val="1800"/>
              <a:buNone/>
            </a:pPr>
            <a:r>
              <a:rPr lang="ar" sz="1800" dirty="0">
                <a:latin typeface="Calibri"/>
                <a:ea typeface="Calibri"/>
                <a:cs typeface="Calibri"/>
                <a:sym typeface="Calibri"/>
              </a:rPr>
              <a:t>الأدوات والوسائل المساعدة: تسجيل الدخول إلى جيميني على الشاشة - الحساب التعليمي للمعلم من خلال المدرسة الافتراضية. هذا العرض التقديمي، وفيديو مرتبط به (في الشريحة ٩)،</a:t>
            </a:r>
          </a:p>
          <a:p>
            <a:pPr marL="0" lvl="0" indent="0">
              <a:buClr>
                <a:srgbClr val="404040"/>
              </a:buClr>
              <a:buSzPts val="1800"/>
              <a:buNone/>
            </a:pPr>
            <a:r>
              <a:rPr lang="ar" sz="1800" dirty="0">
                <a:latin typeface="Calibri"/>
                <a:ea typeface="Calibri"/>
                <a:cs typeface="Calibri"/>
                <a:sym typeface="Calibri"/>
              </a:rPr>
              <a:t>ملاحظة: يجب تحضير بطاقات موضوعية للعبة الصفية، وبريستول، وأدوات الكتابة مسبقًا. جميع التفاصيل في الشريحة ١٨ موجودة في ملاحظات الشريحة (مخفية عند عرض العرض التقديمي على الطلاب).</a:t>
            </a:r>
            <a:endParaRPr sz="1800" dirty="0">
              <a:latin typeface="Calibri"/>
              <a:ea typeface="Calibri"/>
              <a:cs typeface="Calibri"/>
              <a:sym typeface="Calibri"/>
            </a:endParaRPr>
          </a:p>
          <a:p>
            <a:pPr marL="0" lvl="0" indent="0" algn="r" rtl="1">
              <a:lnSpc>
                <a:spcPct val="90000"/>
              </a:lnSpc>
              <a:spcBef>
                <a:spcPts val="1000"/>
              </a:spcBef>
              <a:spcAft>
                <a:spcPts val="0"/>
              </a:spcAft>
              <a:buClr>
                <a:srgbClr val="404040"/>
              </a:buClr>
              <a:buSzPts val="1800"/>
              <a:buNone/>
            </a:pPr>
            <a:r>
              <a:rPr lang="ar" sz="1800" b="1" i="0" u="none" dirty="0">
                <a:solidFill>
                  <a:schemeClr val="lt1"/>
                </a:solidFill>
                <a:latin typeface="Calibri"/>
                <a:ea typeface="Calibri"/>
                <a:cs typeface="Calibri"/>
                <a:sym typeface="Calibri"/>
              </a:rPr>
              <a:t>كيف نستعدّ؟ </a:t>
            </a:r>
            <a:endParaRPr sz="1800" b="1" dirty="0">
              <a:solidFill>
                <a:schemeClr val="lt1"/>
              </a:solidFill>
              <a:latin typeface="Calibri"/>
              <a:ea typeface="Calibri"/>
              <a:cs typeface="Calibri"/>
              <a:sym typeface="Calibri"/>
            </a:endParaRPr>
          </a:p>
          <a:p>
            <a:pPr marL="0" lvl="0" indent="0">
              <a:buClr>
                <a:srgbClr val="404040"/>
              </a:buClr>
              <a:buSzPts val="1800"/>
              <a:buNone/>
            </a:pPr>
            <a:r>
              <a:rPr lang="ar" sz="1800" dirty="0">
                <a:latin typeface="Calibri"/>
                <a:ea typeface="Calibri"/>
                <a:cs typeface="Calibri"/>
                <a:sym typeface="Calibri"/>
              </a:rPr>
              <a:t>تعرّف على كيفية الوصول إلى جيميني عبر المدرسة الافتراضية من خلال حساب المعلم. شاهد الفيديو مسبقًا وتعرّف على محتوى العرض التقديمي. تأكد من ملاءمة المحتوى للفصل الدراسي، وأضف محتوى قد يساعد الطلاب على التواصل وفهم الموضوع.</a:t>
            </a:r>
            <a:endParaRPr lang="he-IL" sz="1800" dirty="0">
              <a:latin typeface="Calibri"/>
              <a:ea typeface="Calibri"/>
              <a:cs typeface="Calibri"/>
              <a:sym typeface="Calibri"/>
            </a:endParaRPr>
          </a:p>
          <a:p>
            <a:pPr marL="0" lvl="0" indent="0">
              <a:buClr>
                <a:srgbClr val="404040"/>
              </a:buClr>
              <a:buSzPts val="1800"/>
              <a:buNone/>
            </a:pPr>
            <a:endParaRPr sz="1800" dirty="0">
              <a:latin typeface="Calibri"/>
              <a:ea typeface="Calibri"/>
              <a:cs typeface="Calibri"/>
              <a:sym typeface="Calibri"/>
            </a:endParaRPr>
          </a:p>
          <a:p>
            <a:pPr marL="0" lvl="0" indent="0" algn="r" rtl="1">
              <a:lnSpc>
                <a:spcPct val="90000"/>
              </a:lnSpc>
              <a:spcBef>
                <a:spcPts val="1000"/>
              </a:spcBef>
              <a:spcAft>
                <a:spcPts val="0"/>
              </a:spcAft>
              <a:buClr>
                <a:srgbClr val="404040"/>
              </a:buClr>
              <a:buSzPts val="1800"/>
              <a:buNone/>
            </a:pPr>
            <a:r>
              <a:rPr lang="ar" sz="1800" b="1" i="0" u="none" dirty="0">
                <a:solidFill>
                  <a:schemeClr val="lt1"/>
                </a:solidFill>
                <a:latin typeface="Calibri"/>
                <a:ea typeface="Calibri"/>
                <a:cs typeface="Calibri"/>
                <a:sym typeface="Calibri"/>
              </a:rPr>
              <a:t>تعليمات للمعل</a:t>
            </a:r>
            <a:r>
              <a:rPr lang="ar-AE" sz="1800" b="1" i="0" u="none" dirty="0">
                <a:solidFill>
                  <a:schemeClr val="lt1"/>
                </a:solidFill>
                <a:latin typeface="Calibri"/>
                <a:ea typeface="Calibri"/>
                <a:cs typeface="Calibri"/>
                <a:sym typeface="Calibri"/>
              </a:rPr>
              <a:t>ّ</a:t>
            </a:r>
            <a:r>
              <a:rPr lang="ar" sz="1800" b="1" i="0" u="none" dirty="0">
                <a:solidFill>
                  <a:schemeClr val="lt1"/>
                </a:solidFill>
                <a:latin typeface="Calibri"/>
                <a:ea typeface="Calibri"/>
                <a:cs typeface="Calibri"/>
                <a:sym typeface="Calibri"/>
              </a:rPr>
              <a:t>م </a:t>
            </a:r>
            <a:endParaRPr sz="1800" b="1" dirty="0">
              <a:solidFill>
                <a:schemeClr val="lt1"/>
              </a:solidFill>
              <a:latin typeface="Calibri"/>
              <a:ea typeface="Calibri"/>
              <a:cs typeface="Calibri"/>
              <a:sym typeface="Calibri"/>
            </a:endParaRPr>
          </a:p>
          <a:p>
            <a:pPr marL="0" lvl="0" indent="0" algn="r" rtl="1">
              <a:lnSpc>
                <a:spcPct val="90000"/>
              </a:lnSpc>
              <a:spcBef>
                <a:spcPts val="1000"/>
              </a:spcBef>
              <a:spcAft>
                <a:spcPts val="0"/>
              </a:spcAft>
              <a:buClr>
                <a:srgbClr val="404040"/>
              </a:buClr>
              <a:buSzPts val="1800"/>
              <a:buNone/>
            </a:pPr>
            <a:r>
              <a:rPr lang="ar" sz="1800" b="0" i="0" u="none" dirty="0">
                <a:latin typeface="Calibri"/>
                <a:ea typeface="Calibri"/>
                <a:cs typeface="Calibri"/>
                <a:sym typeface="Calibri"/>
              </a:rPr>
              <a:t>تعر</a:t>
            </a:r>
            <a:r>
              <a:rPr lang="ar-AE" sz="1800" b="0" i="0" u="none" dirty="0">
                <a:latin typeface="Calibri"/>
                <a:ea typeface="Calibri"/>
                <a:cs typeface="Calibri"/>
                <a:sym typeface="Calibri"/>
              </a:rPr>
              <a:t>ّ</a:t>
            </a:r>
            <a:r>
              <a:rPr lang="ar" sz="1800" b="0" i="0" u="none" dirty="0">
                <a:latin typeface="Calibri"/>
                <a:ea typeface="Calibri"/>
                <a:cs typeface="Calibri"/>
                <a:sym typeface="Calibri"/>
              </a:rPr>
              <a:t>فوا على التعليمات التي تشمل مسار الدرس، والتي تظهر في الملاحظات أسفل كل شريحة.</a:t>
            </a:r>
            <a:endParaRPr sz="1800" dirty="0">
              <a:latin typeface="Calibri"/>
              <a:ea typeface="Calibri"/>
              <a:cs typeface="Calibri"/>
              <a:sym typeface="Calibri"/>
            </a:endParaRPr>
          </a:p>
          <a:p>
            <a:pPr marL="0" lvl="0" indent="0" algn="r" rtl="1">
              <a:lnSpc>
                <a:spcPct val="90000"/>
              </a:lnSpc>
              <a:spcBef>
                <a:spcPts val="1000"/>
              </a:spcBef>
              <a:spcAft>
                <a:spcPts val="0"/>
              </a:spcAft>
              <a:buClr>
                <a:srgbClr val="404040"/>
              </a:buClr>
              <a:buSzPts val="1800"/>
              <a:buNone/>
            </a:pPr>
            <a:endParaRPr sz="1800" dirty="0">
              <a:latin typeface="Calibri"/>
              <a:ea typeface="Calibri"/>
              <a:cs typeface="Calibri"/>
              <a:sym typeface="Calibri"/>
            </a:endParaRPr>
          </a:p>
        </p:txBody>
      </p:sp>
      <p:pic>
        <p:nvPicPr>
          <p:cNvPr id="112" name="Google Shape;112;p2"/>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113" name="Google Shape;113;p2"/>
          <p:cNvSpPr txBox="1">
            <a:spLocks noGrp="1"/>
          </p:cNvSpPr>
          <p:nvPr>
            <p:ph type="title"/>
          </p:nvPr>
        </p:nvSpPr>
        <p:spPr>
          <a:xfrm>
            <a:off x="9837374" y="0"/>
            <a:ext cx="1985926"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000"/>
              <a:buFont typeface="Rubik"/>
              <a:buNone/>
            </a:pPr>
            <a:r>
              <a:rPr lang="ar" sz="4900" b="1" i="0" u="none" dirty="0">
                <a:solidFill>
                  <a:srgbClr val="8A2B7E"/>
                </a:solidFill>
                <a:latin typeface="Calibri"/>
                <a:ea typeface="Calibri"/>
                <a:cs typeface="Calibri"/>
                <a:sym typeface="Calibri"/>
              </a:rPr>
              <a:t>للمعل</a:t>
            </a:r>
            <a:r>
              <a:rPr lang="ar-AE" sz="4900" b="1" i="0" u="none" dirty="0">
                <a:solidFill>
                  <a:srgbClr val="8A2B7E"/>
                </a:solidFill>
                <a:latin typeface="Calibri"/>
                <a:ea typeface="Calibri"/>
                <a:cs typeface="Calibri"/>
                <a:sym typeface="Calibri"/>
              </a:rPr>
              <a:t>ّ</a:t>
            </a:r>
            <a:r>
              <a:rPr lang="ar" sz="4900" b="1" i="0" u="none" dirty="0">
                <a:solidFill>
                  <a:srgbClr val="8A2B7E"/>
                </a:solidFill>
                <a:latin typeface="Calibri"/>
                <a:ea typeface="Calibri"/>
                <a:cs typeface="Calibri"/>
                <a:sym typeface="Calibri"/>
              </a:rPr>
              <a:t>م</a:t>
            </a:r>
            <a:endParaRPr sz="4900" b="1" dirty="0">
              <a:solidFill>
                <a:srgbClr val="8A2B7E"/>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2"/>
          <p:cNvSpPr/>
          <p:nvPr/>
        </p:nvSpPr>
        <p:spPr>
          <a:xfrm>
            <a:off x="126181" y="3965659"/>
            <a:ext cx="7404172" cy="2138231"/>
          </a:xfrm>
          <a:prstGeom prst="roundRect">
            <a:avLst>
              <a:gd name="adj" fmla="val 50000"/>
            </a:avLst>
          </a:prstGeom>
          <a:solidFill>
            <a:srgbClr val="04827A"/>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0" name="Google Shape;360;p22"/>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361" name="Google Shape;361;p22"/>
          <p:cNvSpPr/>
          <p:nvPr/>
        </p:nvSpPr>
        <p:spPr>
          <a:xfrm>
            <a:off x="276802" y="4039126"/>
            <a:ext cx="5391192" cy="1942517"/>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6000"/>
              <a:buFont typeface="Arial"/>
              <a:buNone/>
            </a:pPr>
            <a:r>
              <a:rPr lang="ar" sz="3500" b="1" i="0" u="none" strike="noStrike" cap="none" dirty="0">
                <a:solidFill>
                  <a:srgbClr val="FFFFFF"/>
                </a:solidFill>
                <a:latin typeface="Calibri"/>
                <a:ea typeface="Calibri"/>
                <a:cs typeface="Calibri"/>
                <a:sym typeface="Calibri"/>
              </a:rPr>
              <a:t>نتحقّق من الإجابة:</a:t>
            </a:r>
            <a:br>
              <a:rPr lang="ar" sz="3500" b="1" i="0" u="none" strike="noStrike" cap="none" dirty="0">
                <a:solidFill>
                  <a:srgbClr val="FFFFFF"/>
                </a:solidFill>
                <a:latin typeface="Calibri"/>
                <a:ea typeface="Calibri"/>
                <a:cs typeface="Calibri"/>
                <a:sym typeface="Calibri"/>
              </a:rPr>
            </a:br>
            <a:r>
              <a:rPr lang="ar" sz="3500" b="0" i="0" u="none" strike="noStrike" cap="none" dirty="0">
                <a:solidFill>
                  <a:srgbClr val="FFFFFF"/>
                </a:solidFill>
                <a:latin typeface="Calibri"/>
                <a:ea typeface="Calibri"/>
                <a:cs typeface="Calibri"/>
                <a:sym typeface="Calibri"/>
              </a:rPr>
              <a:t>"اشرح لي على ماذا اعتمدت؟"</a:t>
            </a:r>
            <a:endParaRPr dirty="0"/>
          </a:p>
          <a:p>
            <a:pPr marL="0" marR="0" lvl="0" indent="0" algn="r" rtl="1">
              <a:lnSpc>
                <a:spcPct val="100000"/>
              </a:lnSpc>
              <a:spcBef>
                <a:spcPts val="0"/>
              </a:spcBef>
              <a:spcAft>
                <a:spcPts val="0"/>
              </a:spcAft>
              <a:buClr>
                <a:srgbClr val="000000"/>
              </a:buClr>
              <a:buSzPts val="6000"/>
              <a:buFont typeface="Arial"/>
              <a:buNone/>
            </a:pPr>
            <a:r>
              <a:rPr lang="ar" sz="3500" b="0" i="0" u="none" strike="noStrike" cap="none" dirty="0">
                <a:solidFill>
                  <a:srgbClr val="FFFFFF"/>
                </a:solidFill>
                <a:latin typeface="Calibri"/>
                <a:ea typeface="Calibri"/>
                <a:cs typeface="Calibri"/>
                <a:sym typeface="Calibri"/>
              </a:rPr>
              <a:t>أو "أعطني شرحًا إضافيًا</a:t>
            </a:r>
            <a:r>
              <a:rPr lang="ar-AE" sz="3500" b="0" i="0" u="none" strike="noStrike" cap="none" dirty="0">
                <a:solidFill>
                  <a:srgbClr val="FFFFFF"/>
                </a:solidFill>
                <a:latin typeface="Calibri"/>
                <a:ea typeface="Calibri"/>
                <a:cs typeface="Calibri"/>
                <a:sym typeface="Calibri"/>
              </a:rPr>
              <a:t>"</a:t>
            </a:r>
            <a:r>
              <a:rPr lang="ar" sz="3500" b="0" i="0" u="none" strike="noStrike" cap="none" dirty="0">
                <a:solidFill>
                  <a:srgbClr val="FFFFFF"/>
                </a:solidFill>
                <a:latin typeface="Calibri"/>
                <a:ea typeface="Calibri"/>
                <a:cs typeface="Calibri"/>
                <a:sym typeface="Calibri"/>
              </a:rPr>
              <a:t>.</a:t>
            </a:r>
            <a:endParaRPr sz="3500" b="0" i="0" u="none" strike="noStrike" cap="none" dirty="0">
              <a:solidFill>
                <a:srgbClr val="000000"/>
              </a:solidFill>
              <a:latin typeface="Arial"/>
              <a:ea typeface="Arial"/>
              <a:cs typeface="Arial"/>
              <a:sym typeface="Arial"/>
            </a:endParaRPr>
          </a:p>
        </p:txBody>
      </p:sp>
      <p:pic>
        <p:nvPicPr>
          <p:cNvPr id="362" name="Google Shape;362;p22"/>
          <p:cNvPicPr preferRelativeResize="0"/>
          <p:nvPr/>
        </p:nvPicPr>
        <p:blipFill rotWithShape="1">
          <a:blip r:embed="rId4">
            <a:alphaModFix/>
          </a:blip>
          <a:srcRect t="58" b="58"/>
          <a:stretch/>
        </p:blipFill>
        <p:spPr>
          <a:xfrm>
            <a:off x="8058150" y="570556"/>
            <a:ext cx="3742748" cy="2597026"/>
          </a:xfrm>
          <a:prstGeom prst="rect">
            <a:avLst/>
          </a:prstGeom>
          <a:noFill/>
          <a:ln>
            <a:noFill/>
          </a:ln>
          <a:effectLst>
            <a:outerShdw blurRad="371475" dist="19050" dir="5400000" algn="bl" rotWithShape="0">
              <a:srgbClr val="000000">
                <a:alpha val="49411"/>
              </a:srgbClr>
            </a:outerShdw>
          </a:effectLst>
        </p:spPr>
      </p:pic>
      <p:sp>
        <p:nvSpPr>
          <p:cNvPr id="363" name="Google Shape;363;p22"/>
          <p:cNvSpPr txBox="1"/>
          <p:nvPr/>
        </p:nvSpPr>
        <p:spPr>
          <a:xfrm>
            <a:off x="9250498" y="757760"/>
            <a:ext cx="1329860" cy="860986"/>
          </a:xfrm>
          <a:prstGeom prst="rect">
            <a:avLst/>
          </a:prstGeom>
          <a:noFill/>
          <a:ln>
            <a:noFill/>
          </a:ln>
        </p:spPr>
        <p:txBody>
          <a:bodyPr spcFirstLastPara="1" wrap="square" lIns="91425" tIns="45700" rIns="91425" bIns="45700" anchor="ctr" anchorCtr="0">
            <a:normAutofit fontScale="82500" lnSpcReduction="10000"/>
          </a:bodyPr>
          <a:lstStyle/>
          <a:p>
            <a:pPr marL="0" marR="0" lvl="0" indent="0" algn="r" rtl="1">
              <a:lnSpc>
                <a:spcPct val="90000"/>
              </a:lnSpc>
              <a:spcBef>
                <a:spcPts val="0"/>
              </a:spcBef>
              <a:spcAft>
                <a:spcPts val="0"/>
              </a:spcAft>
              <a:buClr>
                <a:srgbClr val="404040"/>
              </a:buClr>
              <a:buSzPct val="85470"/>
              <a:buFont typeface="Rubik"/>
              <a:buNone/>
            </a:pPr>
            <a:r>
              <a:rPr lang="ar" sz="4400" b="0" i="0" u="none" strike="noStrike" cap="none">
                <a:solidFill>
                  <a:schemeClr val="lt1"/>
                </a:solidFill>
                <a:latin typeface="Calibri"/>
                <a:ea typeface="Calibri"/>
                <a:cs typeface="Calibri"/>
                <a:sym typeface="Calibri"/>
              </a:rPr>
              <a:t>نصيحة</a:t>
            </a:r>
            <a:endParaRPr sz="4400" b="0" i="0" u="none" strike="noStrike" cap="none">
              <a:solidFill>
                <a:schemeClr val="lt1"/>
              </a:solidFill>
              <a:latin typeface="Calibri"/>
              <a:ea typeface="Calibri"/>
              <a:cs typeface="Calibri"/>
              <a:sym typeface="Calibri"/>
            </a:endParaRPr>
          </a:p>
        </p:txBody>
      </p:sp>
      <p:sp>
        <p:nvSpPr>
          <p:cNvPr id="364" name="Google Shape;364;p22"/>
          <p:cNvSpPr txBox="1"/>
          <p:nvPr/>
        </p:nvSpPr>
        <p:spPr>
          <a:xfrm>
            <a:off x="8488456" y="1279234"/>
            <a:ext cx="2853945" cy="1107955"/>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6600"/>
              <a:buFont typeface="Arial"/>
              <a:buNone/>
            </a:pPr>
            <a:r>
              <a:rPr lang="ar" sz="6600" b="1" i="0" u="none" strike="noStrike" cap="none">
                <a:solidFill>
                  <a:schemeClr val="lt1"/>
                </a:solidFill>
                <a:latin typeface="Calibri"/>
                <a:ea typeface="Calibri"/>
                <a:cs typeface="Calibri"/>
                <a:sym typeface="Calibri"/>
              </a:rPr>
              <a:t>ذهبية 2:</a:t>
            </a:r>
            <a:endParaRPr sz="6600" b="0" i="0" u="none" strike="noStrike" cap="none">
              <a:solidFill>
                <a:srgbClr val="000000"/>
              </a:solidFill>
              <a:latin typeface="Arial"/>
              <a:ea typeface="Arial"/>
              <a:cs typeface="Arial"/>
              <a:sym typeface="Arial"/>
            </a:endParaRPr>
          </a:p>
        </p:txBody>
      </p:sp>
      <p:pic>
        <p:nvPicPr>
          <p:cNvPr id="365" name="Google Shape;365;p22"/>
          <p:cNvPicPr preferRelativeResize="0"/>
          <p:nvPr/>
        </p:nvPicPr>
        <p:blipFill rotWithShape="1">
          <a:blip r:embed="rId5">
            <a:alphaModFix/>
          </a:blip>
          <a:srcRect/>
          <a:stretch/>
        </p:blipFill>
        <p:spPr>
          <a:xfrm>
            <a:off x="5505825" y="1031641"/>
            <a:ext cx="3225799" cy="586803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27"/>
          <p:cNvPicPr preferRelativeResize="0"/>
          <p:nvPr/>
        </p:nvPicPr>
        <p:blipFill rotWithShape="1">
          <a:blip r:embed="rId3">
            <a:alphaModFix/>
          </a:blip>
          <a:srcRect/>
          <a:stretch/>
        </p:blipFill>
        <p:spPr>
          <a:xfrm>
            <a:off x="0" y="0"/>
            <a:ext cx="12192000" cy="6857999"/>
          </a:xfrm>
          <a:prstGeom prst="rect">
            <a:avLst/>
          </a:prstGeom>
          <a:noFill/>
          <a:ln>
            <a:noFill/>
          </a:ln>
        </p:spPr>
      </p:pic>
      <p:grpSp>
        <p:nvGrpSpPr>
          <p:cNvPr id="372" name="Google Shape;372;p27"/>
          <p:cNvGrpSpPr/>
          <p:nvPr/>
        </p:nvGrpSpPr>
        <p:grpSpPr>
          <a:xfrm rot="10800000" flipH="1">
            <a:off x="6412220" y="427980"/>
            <a:ext cx="5603194" cy="3229620"/>
            <a:chOff x="1860719" y="2790159"/>
            <a:chExt cx="4241795" cy="2176738"/>
          </a:xfrm>
        </p:grpSpPr>
        <p:sp>
          <p:nvSpPr>
            <p:cNvPr id="373" name="Google Shape;373;p27"/>
            <p:cNvSpPr/>
            <p:nvPr/>
          </p:nvSpPr>
          <p:spPr>
            <a:xfrm flipH="1">
              <a:off x="1860719" y="3434884"/>
              <a:ext cx="4241795" cy="15320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chemeClr val="dk1"/>
                </a:buClr>
                <a:buSzPts val="4800"/>
                <a:buFont typeface="Calibri"/>
                <a:buNone/>
              </a:pPr>
              <a:endParaRPr sz="4800" b="1" i="0" u="none" strike="noStrike" cap="none">
                <a:solidFill>
                  <a:srgbClr val="5F259E"/>
                </a:solidFill>
                <a:latin typeface="Calibri"/>
                <a:ea typeface="Calibri"/>
                <a:cs typeface="Calibri"/>
                <a:sym typeface="Calibri"/>
              </a:endParaRPr>
            </a:p>
          </p:txBody>
        </p:sp>
        <p:sp>
          <p:nvSpPr>
            <p:cNvPr id="374" name="Google Shape;374;p27"/>
            <p:cNvSpPr/>
            <p:nvPr/>
          </p:nvSpPr>
          <p:spPr>
            <a:xfrm flipH="1">
              <a:off x="2577560" y="2790159"/>
              <a:ext cx="1044982" cy="68580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spcFirstLastPara="1" wrap="square" lIns="91425" tIns="45700" rIns="91425" bIns="45700" anchor="t" anchorCtr="0">
              <a:noAutofit/>
            </a:bodyPr>
            <a:lstStyle/>
            <a:p>
              <a:pPr marL="0" marR="0" lvl="0" indent="0" algn="l"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75" name="Google Shape;375;p27"/>
          <p:cNvSpPr/>
          <p:nvPr/>
        </p:nvSpPr>
        <p:spPr>
          <a:xfrm>
            <a:off x="5937901" y="106402"/>
            <a:ext cx="5603194" cy="2855249"/>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6000"/>
              <a:buFont typeface="Arial"/>
              <a:buNone/>
            </a:pPr>
            <a:r>
              <a:rPr lang="ar" sz="6000" b="1" i="0" u="none" strike="noStrike" cap="none" dirty="0">
                <a:solidFill>
                  <a:srgbClr val="8A2B7E"/>
                </a:solidFill>
                <a:latin typeface="Calibri"/>
                <a:ea typeface="Calibri"/>
                <a:cs typeface="Calibri"/>
                <a:sym typeface="Calibri"/>
              </a:rPr>
              <a:t>ماذا تعلّمنا </a:t>
            </a:r>
            <a:r>
              <a:rPr lang="ar" sz="6000" b="0" i="0" u="none" strike="noStrike" cap="none" dirty="0">
                <a:solidFill>
                  <a:srgbClr val="8A2B7E"/>
                </a:solidFill>
                <a:latin typeface="Calibri"/>
                <a:ea typeface="Calibri"/>
                <a:cs typeface="Calibri"/>
                <a:sym typeface="Calibri"/>
              </a:rPr>
              <a:t>اليوم؟</a:t>
            </a:r>
            <a:endParaRPr sz="6000" b="0" i="0" u="none" strike="noStrike" cap="none" dirty="0">
              <a:solidFill>
                <a:srgbClr val="8A2B7E"/>
              </a:solidFill>
              <a:latin typeface="Arial"/>
              <a:ea typeface="Arial"/>
              <a:cs typeface="Arial"/>
              <a:sym typeface="Arial"/>
            </a:endParaRPr>
          </a:p>
        </p:txBody>
      </p:sp>
      <p:pic>
        <p:nvPicPr>
          <p:cNvPr id="376" name="Google Shape;376;p27"/>
          <p:cNvPicPr preferRelativeResize="0"/>
          <p:nvPr/>
        </p:nvPicPr>
        <p:blipFill rotWithShape="1">
          <a:blip r:embed="rId4">
            <a:alphaModFix/>
          </a:blip>
          <a:srcRect/>
          <a:stretch/>
        </p:blipFill>
        <p:spPr>
          <a:xfrm>
            <a:off x="2383431" y="1865282"/>
            <a:ext cx="4921150" cy="4921150"/>
          </a:xfrm>
          <a:prstGeom prst="rect">
            <a:avLst/>
          </a:prstGeom>
          <a:noFill/>
          <a:ln>
            <a:noFill/>
          </a:ln>
        </p:spPr>
      </p:pic>
      <p:pic>
        <p:nvPicPr>
          <p:cNvPr id="377" name="Google Shape;377;p27"/>
          <p:cNvPicPr preferRelativeResize="0"/>
          <p:nvPr/>
        </p:nvPicPr>
        <p:blipFill rotWithShape="1">
          <a:blip r:embed="rId5">
            <a:alphaModFix/>
          </a:blip>
          <a:srcRect/>
          <a:stretch/>
        </p:blipFill>
        <p:spPr>
          <a:xfrm>
            <a:off x="2198367" y="2013962"/>
            <a:ext cx="5269007" cy="4921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18"/>
        <p:cNvGrpSpPr/>
        <p:nvPr/>
      </p:nvGrpSpPr>
      <p:grpSpPr>
        <a:xfrm>
          <a:off x="0" y="0"/>
          <a:ext cx="0" cy="0"/>
          <a:chOff x="0" y="0"/>
          <a:chExt cx="0" cy="0"/>
        </a:xfrm>
      </p:grpSpPr>
      <p:sp>
        <p:nvSpPr>
          <p:cNvPr id="119" name="Google Shape;119;p3"/>
          <p:cNvSpPr/>
          <p:nvPr/>
        </p:nvSpPr>
        <p:spPr>
          <a:xfrm>
            <a:off x="8603166" y="1083502"/>
            <a:ext cx="3220134" cy="37578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3"/>
          <p:cNvSpPr txBox="1">
            <a:spLocks noGrp="1"/>
          </p:cNvSpPr>
          <p:nvPr>
            <p:ph type="body" idx="1"/>
          </p:nvPr>
        </p:nvSpPr>
        <p:spPr>
          <a:xfrm>
            <a:off x="642258" y="1109067"/>
            <a:ext cx="11085430" cy="350215"/>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rgbClr val="404040"/>
              </a:buClr>
              <a:buSzPts val="1800"/>
              <a:buNone/>
            </a:pPr>
            <a:r>
              <a:rPr lang="ar" sz="1800" b="1" i="0" u="none" dirty="0">
                <a:solidFill>
                  <a:schemeClr val="lt1"/>
                </a:solidFill>
                <a:latin typeface="Calibri"/>
                <a:ea typeface="Calibri"/>
                <a:cs typeface="Calibri"/>
                <a:sym typeface="Calibri"/>
              </a:rPr>
              <a:t>متى يجب إجراء الدرس؟</a:t>
            </a:r>
            <a:endParaRPr dirty="0"/>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r>
              <a:rPr lang="ar" sz="1800" b="0" i="0" u="none" dirty="0">
                <a:latin typeface="Calibri"/>
                <a:ea typeface="Calibri"/>
                <a:cs typeface="Calibri"/>
                <a:sym typeface="Calibri"/>
              </a:rPr>
              <a:t> نوصي بإجراء الدرس بعد أن يتمّم الطل</a:t>
            </a:r>
            <a:r>
              <a:rPr lang="ar-AE" sz="1800" b="0" i="0" u="none" dirty="0">
                <a:latin typeface="Calibri"/>
                <a:ea typeface="Calibri"/>
                <a:cs typeface="Calibri"/>
                <a:sym typeface="Calibri"/>
              </a:rPr>
              <a:t>ّا</a:t>
            </a:r>
            <a:r>
              <a:rPr lang="ar" sz="1800" b="0" i="0" u="none" dirty="0">
                <a:latin typeface="Calibri"/>
                <a:ea typeface="Calibri"/>
                <a:cs typeface="Calibri"/>
                <a:sym typeface="Calibri"/>
              </a:rPr>
              <a:t>ب ما يلي:</a:t>
            </a:r>
            <a:endParaRPr dirty="0"/>
          </a:p>
          <a:p>
            <a:pPr marL="0" lvl="0" indent="0" algn="r" rtl="1">
              <a:lnSpc>
                <a:spcPct val="90000"/>
              </a:lnSpc>
              <a:spcBef>
                <a:spcPts val="0"/>
              </a:spcBef>
              <a:spcAft>
                <a:spcPts val="0"/>
              </a:spcAft>
              <a:buClr>
                <a:srgbClr val="404040"/>
              </a:buClr>
              <a:buSzPts val="1800"/>
              <a:buNone/>
            </a:pPr>
            <a:r>
              <a:rPr lang="ar" sz="1800" b="0" i="0" u="none" dirty="0">
                <a:latin typeface="Calibri"/>
                <a:ea typeface="Calibri"/>
                <a:cs typeface="Calibri"/>
                <a:sym typeface="Calibri"/>
              </a:rPr>
              <a:t> </a:t>
            </a:r>
            <a:endParaRPr dirty="0"/>
          </a:p>
          <a:p>
            <a:pPr lvl="0">
              <a:spcBef>
                <a:spcPts val="0"/>
              </a:spcBef>
              <a:buClr>
                <a:srgbClr val="404040"/>
              </a:buClr>
              <a:buSzPts val="1800"/>
              <a:buFont typeface="Noto Sans Symbols"/>
              <a:buChar char="✔"/>
            </a:pPr>
            <a:r>
              <a:rPr lang="ar" sz="1800" dirty="0">
                <a:latin typeface="Calibri"/>
                <a:ea typeface="Calibri"/>
                <a:cs typeface="Calibri"/>
                <a:sym typeface="Calibri"/>
              </a:rPr>
              <a:t>درس الاستخدام الآمن للذكاء الاصطناعي</a:t>
            </a:r>
          </a:p>
          <a:p>
            <a:pPr lvl="0">
              <a:spcBef>
                <a:spcPts val="0"/>
              </a:spcBef>
              <a:buClr>
                <a:srgbClr val="404040"/>
              </a:buClr>
              <a:buSzPts val="1800"/>
              <a:buFont typeface="Noto Sans Symbols"/>
              <a:buChar char="✔"/>
            </a:pPr>
            <a:r>
              <a:rPr lang="ar" sz="1800" dirty="0">
                <a:latin typeface="Calibri"/>
                <a:ea typeface="Calibri"/>
                <a:cs typeface="Calibri"/>
                <a:sym typeface="Calibri"/>
              </a:rPr>
              <a:t>تجربتان للروبوت - مسار اللعب أو المسار السريع</a:t>
            </a: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r>
              <a:rPr lang="ar" sz="1800" b="0" i="0" u="none" dirty="0">
                <a:latin typeface="Calibri"/>
                <a:ea typeface="Calibri"/>
                <a:cs typeface="Calibri"/>
                <a:sym typeface="Calibri"/>
              </a:rPr>
              <a:t>إذا لم يكملوا تجربتي للبوت، من المفض</a:t>
            </a:r>
            <a:r>
              <a:rPr lang="ar-AE" sz="1800" b="0" i="0" u="none" dirty="0">
                <a:latin typeface="Calibri"/>
                <a:ea typeface="Calibri"/>
                <a:cs typeface="Calibri"/>
                <a:sym typeface="Calibri"/>
              </a:rPr>
              <a:t>ّ</a:t>
            </a:r>
            <a:r>
              <a:rPr lang="ar" sz="1800" b="0" i="0" u="none" dirty="0">
                <a:latin typeface="Calibri"/>
                <a:ea typeface="Calibri"/>
                <a:cs typeface="Calibri"/>
                <a:sym typeface="Calibri"/>
              </a:rPr>
              <a:t>ل عرض الفيديو "ما هو التوجيه (برومبت)؟" في هذا الدرس. </a:t>
            </a:r>
            <a:endParaRPr dirty="0"/>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1000"/>
              </a:spcBef>
              <a:spcAft>
                <a:spcPts val="0"/>
              </a:spcAft>
              <a:buClr>
                <a:srgbClr val="404040"/>
              </a:buClr>
              <a:buSzPts val="1800"/>
              <a:buNone/>
            </a:pPr>
            <a:endParaRPr sz="1800" dirty="0">
              <a:latin typeface="Calibri"/>
              <a:ea typeface="Calibri"/>
              <a:cs typeface="Calibri"/>
              <a:sym typeface="Calibri"/>
            </a:endParaRPr>
          </a:p>
        </p:txBody>
      </p:sp>
      <p:pic>
        <p:nvPicPr>
          <p:cNvPr id="121" name="Google Shape;121;p3"/>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122" name="Google Shape;122;p3"/>
          <p:cNvSpPr txBox="1">
            <a:spLocks noGrp="1"/>
          </p:cNvSpPr>
          <p:nvPr>
            <p:ph type="title"/>
          </p:nvPr>
        </p:nvSpPr>
        <p:spPr>
          <a:xfrm>
            <a:off x="9837374" y="0"/>
            <a:ext cx="1985926"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000"/>
              <a:buFont typeface="Rubik"/>
              <a:buNone/>
            </a:pPr>
            <a:r>
              <a:rPr lang="ar" sz="4900" b="1" i="0" u="none" dirty="0">
                <a:solidFill>
                  <a:srgbClr val="8A2B7E"/>
                </a:solidFill>
                <a:latin typeface="Calibri"/>
                <a:ea typeface="Calibri"/>
                <a:cs typeface="Calibri"/>
                <a:sym typeface="Calibri"/>
              </a:rPr>
              <a:t>للمعل</a:t>
            </a:r>
            <a:r>
              <a:rPr lang="ar-AE" sz="4900" b="1" i="0" u="none" dirty="0">
                <a:solidFill>
                  <a:srgbClr val="8A2B7E"/>
                </a:solidFill>
                <a:latin typeface="Calibri"/>
                <a:ea typeface="Calibri"/>
                <a:cs typeface="Calibri"/>
                <a:sym typeface="Calibri"/>
              </a:rPr>
              <a:t>ّ</a:t>
            </a:r>
            <a:r>
              <a:rPr lang="ar" sz="4900" b="1" i="0" u="none" dirty="0">
                <a:solidFill>
                  <a:srgbClr val="8A2B7E"/>
                </a:solidFill>
                <a:latin typeface="Calibri"/>
                <a:ea typeface="Calibri"/>
                <a:cs typeface="Calibri"/>
                <a:sym typeface="Calibri"/>
              </a:rPr>
              <a:t>م</a:t>
            </a:r>
            <a:endParaRPr sz="4900" b="1" dirty="0">
              <a:solidFill>
                <a:srgbClr val="8A2B7E"/>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27"/>
        <p:cNvGrpSpPr/>
        <p:nvPr/>
      </p:nvGrpSpPr>
      <p:grpSpPr>
        <a:xfrm>
          <a:off x="0" y="0"/>
          <a:ext cx="0" cy="0"/>
          <a:chOff x="0" y="0"/>
          <a:chExt cx="0" cy="0"/>
        </a:xfrm>
      </p:grpSpPr>
      <p:sp>
        <p:nvSpPr>
          <p:cNvPr id="128" name="Google Shape;128;p4"/>
          <p:cNvSpPr/>
          <p:nvPr/>
        </p:nvSpPr>
        <p:spPr>
          <a:xfrm>
            <a:off x="1681312" y="1565752"/>
            <a:ext cx="8829375" cy="314793"/>
          </a:xfrm>
          <a:prstGeom prst="roundRect">
            <a:avLst>
              <a:gd name="adj" fmla="val 16667"/>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9" name="Google Shape;129;p4"/>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130" name="Google Shape;130;p4"/>
          <p:cNvSpPr/>
          <p:nvPr/>
        </p:nvSpPr>
        <p:spPr>
          <a:xfrm>
            <a:off x="1681312" y="1690878"/>
            <a:ext cx="8829375" cy="671513"/>
          </a:xfrm>
          <a:prstGeom prst="rect">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4"/>
          <p:cNvSpPr/>
          <p:nvPr/>
        </p:nvSpPr>
        <p:spPr>
          <a:xfrm>
            <a:off x="1681311" y="2362391"/>
            <a:ext cx="8829375" cy="6715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 name="Google Shape;132;p4"/>
          <p:cNvSpPr/>
          <p:nvPr/>
        </p:nvSpPr>
        <p:spPr>
          <a:xfrm>
            <a:off x="1681311" y="3033904"/>
            <a:ext cx="8829375" cy="6715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4"/>
          <p:cNvSpPr/>
          <p:nvPr/>
        </p:nvSpPr>
        <p:spPr>
          <a:xfrm>
            <a:off x="1681312" y="3705417"/>
            <a:ext cx="8829375" cy="6715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 name="Google Shape;134;p4"/>
          <p:cNvSpPr/>
          <p:nvPr/>
        </p:nvSpPr>
        <p:spPr>
          <a:xfrm>
            <a:off x="1681311" y="4372455"/>
            <a:ext cx="8829375" cy="6715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4"/>
          <p:cNvSpPr txBox="1"/>
          <p:nvPr/>
        </p:nvSpPr>
        <p:spPr>
          <a:xfrm>
            <a:off x="9290081" y="1814988"/>
            <a:ext cx="1132923" cy="400069"/>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rgbClr val="000000"/>
              </a:buClr>
              <a:buSzPts val="2000"/>
              <a:buFont typeface="Arial"/>
              <a:buNone/>
            </a:pPr>
            <a:r>
              <a:rPr lang="ar" sz="2000" b="1" i="0" u="none" strike="noStrike" cap="none">
                <a:solidFill>
                  <a:schemeClr val="lt1"/>
                </a:solidFill>
                <a:latin typeface="Calibri"/>
                <a:ea typeface="Calibri"/>
                <a:cs typeface="Calibri"/>
                <a:sym typeface="Calibri"/>
              </a:rPr>
              <a:t>الموضوع</a:t>
            </a:r>
            <a:endParaRPr sz="2000" b="1" i="0" u="none" strike="noStrike" cap="none">
              <a:solidFill>
                <a:schemeClr val="lt1"/>
              </a:solidFill>
              <a:latin typeface="Calibri"/>
              <a:ea typeface="Calibri"/>
              <a:cs typeface="Calibri"/>
              <a:sym typeface="Calibri"/>
            </a:endParaRPr>
          </a:p>
        </p:txBody>
      </p:sp>
      <p:sp>
        <p:nvSpPr>
          <p:cNvPr id="136" name="Google Shape;136;p4"/>
          <p:cNvSpPr txBox="1"/>
          <p:nvPr/>
        </p:nvSpPr>
        <p:spPr>
          <a:xfrm>
            <a:off x="5450686" y="1814988"/>
            <a:ext cx="1524776" cy="40011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000"/>
              <a:buFont typeface="Arial"/>
              <a:buNone/>
            </a:pPr>
            <a:r>
              <a:rPr lang="ar" sz="2000" b="1" i="0" u="none" strike="noStrike" cap="none">
                <a:solidFill>
                  <a:schemeClr val="lt1"/>
                </a:solidFill>
                <a:latin typeface="Calibri"/>
                <a:ea typeface="Calibri"/>
                <a:cs typeface="Calibri"/>
                <a:sym typeface="Calibri"/>
              </a:rPr>
              <a:t>كيف نتعلّم؟</a:t>
            </a:r>
            <a:endParaRPr sz="2000" b="1" i="0" u="none" strike="noStrike" cap="none">
              <a:solidFill>
                <a:schemeClr val="lt1"/>
              </a:solidFill>
              <a:latin typeface="Calibri"/>
              <a:ea typeface="Calibri"/>
              <a:cs typeface="Calibri"/>
              <a:sym typeface="Calibri"/>
            </a:endParaRPr>
          </a:p>
        </p:txBody>
      </p:sp>
      <p:sp>
        <p:nvSpPr>
          <p:cNvPr id="137" name="Google Shape;137;p4"/>
          <p:cNvSpPr txBox="1"/>
          <p:nvPr/>
        </p:nvSpPr>
        <p:spPr>
          <a:xfrm>
            <a:off x="2439987" y="1814988"/>
            <a:ext cx="750526" cy="40011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000"/>
              <a:buFont typeface="Arial"/>
              <a:buNone/>
            </a:pPr>
            <a:r>
              <a:rPr lang="ar" sz="2000" b="1" i="0" u="none" strike="noStrike" cap="none" dirty="0">
                <a:solidFill>
                  <a:schemeClr val="lt1"/>
                </a:solidFill>
                <a:latin typeface="Calibri"/>
                <a:ea typeface="Calibri"/>
                <a:cs typeface="Calibri"/>
                <a:sym typeface="Calibri"/>
              </a:rPr>
              <a:t> المد</a:t>
            </a:r>
            <a:r>
              <a:rPr lang="ar-AE" sz="2000" b="1" i="0" u="none" strike="noStrike" cap="none" dirty="0">
                <a:solidFill>
                  <a:schemeClr val="lt1"/>
                </a:solidFill>
                <a:latin typeface="Calibri"/>
                <a:ea typeface="Calibri"/>
                <a:cs typeface="Calibri"/>
                <a:sym typeface="Calibri"/>
              </a:rPr>
              <a:t>ّ</a:t>
            </a:r>
            <a:r>
              <a:rPr lang="ar" sz="2000" b="1" i="0" u="none" strike="noStrike" cap="none" dirty="0">
                <a:solidFill>
                  <a:schemeClr val="lt1"/>
                </a:solidFill>
                <a:latin typeface="Calibri"/>
                <a:ea typeface="Calibri"/>
                <a:cs typeface="Calibri"/>
                <a:sym typeface="Calibri"/>
              </a:rPr>
              <a:t>ة</a:t>
            </a:r>
            <a:endParaRPr sz="2000" b="1" i="0" u="none" strike="noStrike" cap="none" dirty="0">
              <a:solidFill>
                <a:schemeClr val="lt1"/>
              </a:solidFill>
              <a:latin typeface="Calibri"/>
              <a:ea typeface="Calibri"/>
              <a:cs typeface="Calibri"/>
              <a:sym typeface="Calibri"/>
            </a:endParaRPr>
          </a:p>
        </p:txBody>
      </p:sp>
      <p:sp>
        <p:nvSpPr>
          <p:cNvPr id="138" name="Google Shape;138;p4"/>
          <p:cNvSpPr txBox="1"/>
          <p:nvPr/>
        </p:nvSpPr>
        <p:spPr>
          <a:xfrm>
            <a:off x="7366000" y="2485210"/>
            <a:ext cx="3057005" cy="36929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dirty="0">
                <a:solidFill>
                  <a:srgbClr val="404040"/>
                </a:solidFill>
                <a:latin typeface="Calibri"/>
                <a:ea typeface="Calibri"/>
                <a:cs typeface="Calibri"/>
                <a:sym typeface="Calibri"/>
              </a:rPr>
              <a:t>افتتاحية –  ما هو التوجيه (برومبت)؟</a:t>
            </a:r>
            <a:endParaRPr sz="1400" b="0" i="0" u="none" strike="noStrike" cap="none" dirty="0">
              <a:solidFill>
                <a:srgbClr val="000000"/>
              </a:solidFill>
              <a:latin typeface="Arial"/>
              <a:ea typeface="Arial"/>
              <a:cs typeface="Arial"/>
              <a:sym typeface="Arial"/>
            </a:endParaRPr>
          </a:p>
        </p:txBody>
      </p:sp>
      <p:sp>
        <p:nvSpPr>
          <p:cNvPr id="139" name="Google Shape;139;p4"/>
          <p:cNvSpPr txBox="1"/>
          <p:nvPr/>
        </p:nvSpPr>
        <p:spPr>
          <a:xfrm>
            <a:off x="8263438" y="3187232"/>
            <a:ext cx="2159566"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a:solidFill>
                  <a:srgbClr val="404040"/>
                </a:solidFill>
                <a:latin typeface="Calibri"/>
                <a:ea typeface="Calibri"/>
                <a:cs typeface="Calibri"/>
                <a:sym typeface="Calibri"/>
              </a:rPr>
              <a:t>مِمَّ يتكون التوجيه؟</a:t>
            </a:r>
            <a:endParaRPr sz="1400" b="0" i="0" u="none" strike="noStrike" cap="none">
              <a:solidFill>
                <a:srgbClr val="000000"/>
              </a:solidFill>
              <a:latin typeface="Arial"/>
              <a:ea typeface="Arial"/>
              <a:cs typeface="Arial"/>
              <a:sym typeface="Arial"/>
            </a:endParaRPr>
          </a:p>
        </p:txBody>
      </p:sp>
      <p:sp>
        <p:nvSpPr>
          <p:cNvPr id="140" name="Google Shape;140;p4"/>
          <p:cNvSpPr txBox="1"/>
          <p:nvPr/>
        </p:nvSpPr>
        <p:spPr>
          <a:xfrm>
            <a:off x="7601398" y="3856507"/>
            <a:ext cx="2821606"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a:solidFill>
                  <a:srgbClr val="404040"/>
                </a:solidFill>
                <a:latin typeface="Calibri"/>
                <a:ea typeface="Calibri"/>
                <a:cs typeface="Calibri"/>
                <a:sym typeface="Calibri"/>
              </a:rPr>
              <a:t>نتيجة التوجيه وتدقيقه</a:t>
            </a:r>
            <a:endParaRPr sz="1400" b="0" i="0" u="none" strike="noStrike" cap="none">
              <a:solidFill>
                <a:srgbClr val="000000"/>
              </a:solidFill>
              <a:latin typeface="Arial"/>
              <a:ea typeface="Arial"/>
              <a:cs typeface="Arial"/>
              <a:sym typeface="Arial"/>
            </a:endParaRPr>
          </a:p>
        </p:txBody>
      </p:sp>
      <p:sp>
        <p:nvSpPr>
          <p:cNvPr id="141" name="Google Shape;141;p4"/>
          <p:cNvSpPr txBox="1"/>
          <p:nvPr/>
        </p:nvSpPr>
        <p:spPr>
          <a:xfrm>
            <a:off x="8739529" y="4495254"/>
            <a:ext cx="1683474"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a:solidFill>
                  <a:srgbClr val="404040"/>
                </a:solidFill>
                <a:latin typeface="Calibri"/>
                <a:ea typeface="Calibri"/>
                <a:cs typeface="Calibri"/>
                <a:sym typeface="Calibri"/>
              </a:rPr>
              <a:t>تلخيص</a:t>
            </a:r>
            <a:endParaRPr sz="1400" b="0" i="0" u="none" strike="noStrike" cap="none">
              <a:solidFill>
                <a:srgbClr val="000000"/>
              </a:solidFill>
              <a:latin typeface="Arial"/>
              <a:ea typeface="Arial"/>
              <a:cs typeface="Arial"/>
              <a:sym typeface="Arial"/>
            </a:endParaRPr>
          </a:p>
        </p:txBody>
      </p:sp>
      <p:sp>
        <p:nvSpPr>
          <p:cNvPr id="142" name="Google Shape;142;p4"/>
          <p:cNvSpPr txBox="1"/>
          <p:nvPr/>
        </p:nvSpPr>
        <p:spPr>
          <a:xfrm>
            <a:off x="3267340" y="2515573"/>
            <a:ext cx="3762568"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dirty="0">
                <a:solidFill>
                  <a:srgbClr val="404040"/>
                </a:solidFill>
                <a:latin typeface="Calibri"/>
                <a:ea typeface="Calibri"/>
                <a:cs typeface="Calibri"/>
                <a:sym typeface="Calibri"/>
              </a:rPr>
              <a:t>شرح المصطلح، فيديو (لاختيار المعل</a:t>
            </a:r>
            <a:r>
              <a:rPr lang="ar-AE" sz="1800" b="0" i="0" u="none" strike="noStrike" cap="none" dirty="0">
                <a:solidFill>
                  <a:srgbClr val="404040"/>
                </a:solidFill>
                <a:latin typeface="Calibri"/>
                <a:ea typeface="Calibri"/>
                <a:cs typeface="Calibri"/>
                <a:sym typeface="Calibri"/>
              </a:rPr>
              <a:t>ّ</a:t>
            </a:r>
            <a:r>
              <a:rPr lang="ar" sz="1800" b="0" i="0" u="none" strike="noStrike" cap="none" dirty="0">
                <a:solidFill>
                  <a:srgbClr val="404040"/>
                </a:solidFill>
                <a:latin typeface="Calibri"/>
                <a:ea typeface="Calibri"/>
                <a:cs typeface="Calibri"/>
                <a:sym typeface="Calibri"/>
              </a:rPr>
              <a:t>م)</a:t>
            </a:r>
            <a:endParaRPr sz="1400" b="0" i="0" u="none" strike="noStrike" cap="none" dirty="0">
              <a:solidFill>
                <a:srgbClr val="000000"/>
              </a:solidFill>
              <a:latin typeface="Arial"/>
              <a:ea typeface="Arial"/>
              <a:cs typeface="Arial"/>
              <a:sym typeface="Arial"/>
            </a:endParaRPr>
          </a:p>
        </p:txBody>
      </p:sp>
      <p:sp>
        <p:nvSpPr>
          <p:cNvPr id="143" name="Google Shape;143;p4"/>
          <p:cNvSpPr txBox="1"/>
          <p:nvPr/>
        </p:nvSpPr>
        <p:spPr>
          <a:xfrm>
            <a:off x="3809154" y="3174935"/>
            <a:ext cx="3220754"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a:solidFill>
                  <a:srgbClr val="404040"/>
                </a:solidFill>
                <a:latin typeface="Calibri"/>
                <a:ea typeface="Calibri"/>
                <a:cs typeface="Calibri"/>
                <a:sym typeface="Calibri"/>
              </a:rPr>
              <a:t>مثال، فعالية ممتعة في مجموعات</a:t>
            </a:r>
            <a:endParaRPr sz="1400" b="0" i="0" u="none" strike="noStrike" cap="none">
              <a:solidFill>
                <a:srgbClr val="000000"/>
              </a:solidFill>
              <a:latin typeface="Arial"/>
              <a:ea typeface="Arial"/>
              <a:cs typeface="Arial"/>
              <a:sym typeface="Arial"/>
            </a:endParaRPr>
          </a:p>
        </p:txBody>
      </p:sp>
      <p:sp>
        <p:nvSpPr>
          <p:cNvPr id="144" name="Google Shape;144;p4"/>
          <p:cNvSpPr txBox="1"/>
          <p:nvPr/>
        </p:nvSpPr>
        <p:spPr>
          <a:xfrm>
            <a:off x="4500048" y="3758346"/>
            <a:ext cx="2529860" cy="64629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dirty="0">
                <a:solidFill>
                  <a:srgbClr val="404040"/>
                </a:solidFill>
                <a:latin typeface="Calibri"/>
                <a:ea typeface="Calibri"/>
                <a:cs typeface="Calibri"/>
                <a:sym typeface="Calibri"/>
              </a:rPr>
              <a:t>توضيح بمساعدة المعل</a:t>
            </a:r>
            <a:r>
              <a:rPr lang="ar-AE" sz="1800" b="0" i="0" u="none" strike="noStrike" cap="none" dirty="0">
                <a:solidFill>
                  <a:srgbClr val="404040"/>
                </a:solidFill>
                <a:latin typeface="Calibri"/>
                <a:ea typeface="Calibri"/>
                <a:cs typeface="Calibri"/>
                <a:sym typeface="Calibri"/>
              </a:rPr>
              <a:t>ّ</a:t>
            </a:r>
            <a:r>
              <a:rPr lang="ar" sz="1800" b="0" i="0" u="none" strike="noStrike" cap="none" dirty="0">
                <a:solidFill>
                  <a:srgbClr val="404040"/>
                </a:solidFill>
                <a:latin typeface="Calibri"/>
                <a:ea typeface="Calibri"/>
                <a:cs typeface="Calibri"/>
                <a:sym typeface="Calibri"/>
              </a:rPr>
              <a:t>م </a:t>
            </a:r>
            <a:br>
              <a:rPr lang="ar" sz="1800" b="0" i="0" u="none" strike="noStrike" cap="none" dirty="0">
                <a:solidFill>
                  <a:srgbClr val="404040"/>
                </a:solidFill>
                <a:latin typeface="Calibri"/>
                <a:ea typeface="Calibri"/>
                <a:cs typeface="Calibri"/>
                <a:sym typeface="Calibri"/>
              </a:rPr>
            </a:br>
            <a:r>
              <a:rPr lang="ar" sz="1800" b="0" i="0" u="none" strike="noStrike" cap="none" dirty="0">
                <a:solidFill>
                  <a:srgbClr val="404040"/>
                </a:solidFill>
                <a:latin typeface="Calibri"/>
                <a:ea typeface="Calibri"/>
                <a:cs typeface="Calibri"/>
                <a:sym typeface="Calibri"/>
              </a:rPr>
              <a:t>من خلال الذكاء ال</a:t>
            </a:r>
            <a:r>
              <a:rPr lang="ar-AE" sz="1800" b="0" i="0" u="none" strike="noStrike" cap="none" dirty="0">
                <a:solidFill>
                  <a:srgbClr val="404040"/>
                </a:solidFill>
                <a:latin typeface="Calibri"/>
                <a:ea typeface="Calibri"/>
                <a:cs typeface="Calibri"/>
                <a:sym typeface="Calibri"/>
              </a:rPr>
              <a:t>إ</a:t>
            </a:r>
            <a:r>
              <a:rPr lang="ar" sz="1800" b="0" i="0" u="none" strike="noStrike" cap="none" dirty="0">
                <a:solidFill>
                  <a:srgbClr val="404040"/>
                </a:solidFill>
                <a:latin typeface="Calibri"/>
                <a:ea typeface="Calibri"/>
                <a:cs typeface="Calibri"/>
                <a:sym typeface="Calibri"/>
              </a:rPr>
              <a:t>صطناعي</a:t>
            </a:r>
            <a:r>
              <a:rPr lang="ar-AE" sz="1800" b="0" i="0" u="none" strike="noStrike" cap="none" dirty="0">
                <a:solidFill>
                  <a:srgbClr val="40404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145" name="Google Shape;145;p4"/>
          <p:cNvSpPr txBox="1"/>
          <p:nvPr/>
        </p:nvSpPr>
        <p:spPr>
          <a:xfrm>
            <a:off x="3446875" y="4455832"/>
            <a:ext cx="3583033"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a:solidFill>
                  <a:srgbClr val="404040"/>
                </a:solidFill>
                <a:latin typeface="Calibri"/>
                <a:ea typeface="Calibri"/>
                <a:cs typeface="Calibri"/>
                <a:sym typeface="Calibri"/>
              </a:rPr>
              <a:t>نقاش صفيّ</a:t>
            </a:r>
            <a:endParaRPr sz="1400" b="0" i="0" u="none" strike="noStrike" cap="none">
              <a:solidFill>
                <a:srgbClr val="000000"/>
              </a:solidFill>
              <a:latin typeface="Arial"/>
              <a:ea typeface="Arial"/>
              <a:cs typeface="Arial"/>
              <a:sym typeface="Arial"/>
            </a:endParaRPr>
          </a:p>
        </p:txBody>
      </p:sp>
      <p:sp>
        <p:nvSpPr>
          <p:cNvPr id="146" name="Google Shape;146;p4"/>
          <p:cNvSpPr txBox="1"/>
          <p:nvPr/>
        </p:nvSpPr>
        <p:spPr>
          <a:xfrm>
            <a:off x="1768996" y="2509684"/>
            <a:ext cx="1365357" cy="36929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a:solidFill>
                  <a:srgbClr val="404040"/>
                </a:solidFill>
                <a:latin typeface="Calibri"/>
                <a:ea typeface="Calibri"/>
                <a:cs typeface="Calibri"/>
                <a:sym typeface="Calibri"/>
              </a:rPr>
              <a:t>10 دقائق</a:t>
            </a:r>
            <a:endParaRPr sz="1400" b="0" i="0" u="none" strike="noStrike" cap="none">
              <a:solidFill>
                <a:srgbClr val="000000"/>
              </a:solidFill>
              <a:latin typeface="Arial"/>
              <a:ea typeface="Arial"/>
              <a:cs typeface="Arial"/>
              <a:sym typeface="Arial"/>
            </a:endParaRPr>
          </a:p>
        </p:txBody>
      </p:sp>
      <p:sp>
        <p:nvSpPr>
          <p:cNvPr id="147" name="Google Shape;147;p4"/>
          <p:cNvSpPr txBox="1"/>
          <p:nvPr/>
        </p:nvSpPr>
        <p:spPr>
          <a:xfrm>
            <a:off x="1768996" y="3222592"/>
            <a:ext cx="1365357" cy="36929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a:solidFill>
                  <a:srgbClr val="404040"/>
                </a:solidFill>
                <a:latin typeface="Calibri"/>
                <a:ea typeface="Calibri"/>
                <a:cs typeface="Calibri"/>
                <a:sym typeface="Calibri"/>
              </a:rPr>
              <a:t>20 دقيقة</a:t>
            </a:r>
            <a:endParaRPr sz="1400" b="0" i="0" u="none" strike="noStrike" cap="none">
              <a:solidFill>
                <a:srgbClr val="000000"/>
              </a:solidFill>
              <a:latin typeface="Arial"/>
              <a:ea typeface="Arial"/>
              <a:cs typeface="Arial"/>
              <a:sym typeface="Arial"/>
            </a:endParaRPr>
          </a:p>
        </p:txBody>
      </p:sp>
      <p:sp>
        <p:nvSpPr>
          <p:cNvPr id="148" name="Google Shape;148;p4"/>
          <p:cNvSpPr txBox="1"/>
          <p:nvPr/>
        </p:nvSpPr>
        <p:spPr>
          <a:xfrm>
            <a:off x="2002972" y="3889630"/>
            <a:ext cx="1131382" cy="36929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a:solidFill>
                  <a:srgbClr val="404040"/>
                </a:solidFill>
                <a:latin typeface="Calibri"/>
                <a:ea typeface="Calibri"/>
                <a:cs typeface="Calibri"/>
                <a:sym typeface="Calibri"/>
              </a:rPr>
              <a:t>10 دقائق</a:t>
            </a:r>
            <a:endParaRPr sz="1400" b="0" i="0" u="none" strike="noStrike" cap="none">
              <a:solidFill>
                <a:srgbClr val="000000"/>
              </a:solidFill>
              <a:latin typeface="Arial"/>
              <a:ea typeface="Arial"/>
              <a:cs typeface="Arial"/>
              <a:sym typeface="Arial"/>
            </a:endParaRPr>
          </a:p>
        </p:txBody>
      </p:sp>
      <p:sp>
        <p:nvSpPr>
          <p:cNvPr id="149" name="Google Shape;149;p4"/>
          <p:cNvSpPr txBox="1"/>
          <p:nvPr/>
        </p:nvSpPr>
        <p:spPr>
          <a:xfrm>
            <a:off x="2002972" y="4556668"/>
            <a:ext cx="1131381" cy="36929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a:solidFill>
                  <a:srgbClr val="404040"/>
                </a:solidFill>
                <a:latin typeface="Calibri"/>
                <a:ea typeface="Calibri"/>
                <a:cs typeface="Calibri"/>
                <a:sym typeface="Calibri"/>
              </a:rPr>
              <a:t>10 دقائق</a:t>
            </a:r>
            <a:endParaRPr sz="1400" b="0" i="0" u="none" strike="noStrike" cap="none">
              <a:solidFill>
                <a:srgbClr val="000000"/>
              </a:solidFill>
              <a:latin typeface="Arial"/>
              <a:ea typeface="Arial"/>
              <a:cs typeface="Arial"/>
              <a:sym typeface="Arial"/>
            </a:endParaRPr>
          </a:p>
        </p:txBody>
      </p:sp>
      <p:sp>
        <p:nvSpPr>
          <p:cNvPr id="150" name="Google Shape;150;p4"/>
          <p:cNvSpPr/>
          <p:nvPr/>
        </p:nvSpPr>
        <p:spPr>
          <a:xfrm rot="10800000" flipH="1">
            <a:off x="1681324" y="4982990"/>
            <a:ext cx="8829300" cy="314700"/>
          </a:xfrm>
          <a:prstGeom prst="roundRect">
            <a:avLst>
              <a:gd name="adj" fmla="val 16667"/>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4"/>
          <p:cNvSpPr/>
          <p:nvPr/>
        </p:nvSpPr>
        <p:spPr>
          <a:xfrm rot="10800000" flipH="1">
            <a:off x="1681324" y="4917314"/>
            <a:ext cx="8829300" cy="186600"/>
          </a:xfrm>
          <a:prstGeom prst="rect">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4"/>
          <p:cNvSpPr txBox="1"/>
          <p:nvPr/>
        </p:nvSpPr>
        <p:spPr>
          <a:xfrm>
            <a:off x="9067892" y="1083906"/>
            <a:ext cx="1568058"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1" i="0" u="none" strike="noStrike" cap="none">
                <a:solidFill>
                  <a:schemeClr val="dk1"/>
                </a:solidFill>
                <a:latin typeface="Calibri"/>
                <a:ea typeface="Calibri"/>
                <a:cs typeface="Calibri"/>
                <a:sym typeface="Calibri"/>
              </a:rPr>
              <a:t>مبنى الدرس:</a:t>
            </a: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56"/>
        <p:cNvGrpSpPr/>
        <p:nvPr/>
      </p:nvGrpSpPr>
      <p:grpSpPr>
        <a:xfrm>
          <a:off x="0" y="0"/>
          <a:ext cx="0" cy="0"/>
          <a:chOff x="0" y="0"/>
          <a:chExt cx="0" cy="0"/>
        </a:xfrm>
      </p:grpSpPr>
      <p:sp>
        <p:nvSpPr>
          <p:cNvPr id="157" name="Google Shape;157;p5"/>
          <p:cNvSpPr/>
          <p:nvPr/>
        </p:nvSpPr>
        <p:spPr>
          <a:xfrm>
            <a:off x="9165115" y="1068625"/>
            <a:ext cx="2607749" cy="516041"/>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5"/>
          <p:cNvSpPr txBox="1">
            <a:spLocks noGrp="1"/>
          </p:cNvSpPr>
          <p:nvPr>
            <p:ph type="body" idx="1"/>
          </p:nvPr>
        </p:nvSpPr>
        <p:spPr>
          <a:xfrm>
            <a:off x="5810343" y="1737707"/>
            <a:ext cx="5614032" cy="576694"/>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3F3F3F"/>
              </a:buClr>
              <a:buSzPts val="2800"/>
              <a:buNone/>
            </a:pPr>
            <a:r>
              <a:rPr lang="ar" sz="1800" b="1" i="0" u="none">
                <a:solidFill>
                  <a:srgbClr val="434343"/>
                </a:solidFill>
                <a:latin typeface="Calibri"/>
                <a:ea typeface="Calibri"/>
                <a:cs typeface="Calibri"/>
                <a:sym typeface="Calibri"/>
              </a:rPr>
              <a:t>سيفهمون </a:t>
            </a:r>
            <a:r>
              <a:rPr lang="ar" sz="1800" b="0" i="0" u="none">
                <a:solidFill>
                  <a:srgbClr val="434343"/>
                </a:solidFill>
                <a:latin typeface="Calibri"/>
                <a:ea typeface="Calibri"/>
                <a:cs typeface="Calibri"/>
                <a:sym typeface="Calibri"/>
              </a:rPr>
              <a:t>معنى المصطلح "توجيه" (برومبت).</a:t>
            </a:r>
            <a:endParaRPr sz="1800">
              <a:solidFill>
                <a:srgbClr val="434343"/>
              </a:solidFill>
              <a:latin typeface="Calibri"/>
              <a:ea typeface="Calibri"/>
              <a:cs typeface="Calibri"/>
              <a:sym typeface="Calibri"/>
            </a:endParaRPr>
          </a:p>
        </p:txBody>
      </p:sp>
      <p:sp>
        <p:nvSpPr>
          <p:cNvPr id="159" name="Google Shape;159;p5"/>
          <p:cNvSpPr txBox="1"/>
          <p:nvPr/>
        </p:nvSpPr>
        <p:spPr>
          <a:xfrm>
            <a:off x="9165115" y="864661"/>
            <a:ext cx="2697033" cy="1006475"/>
          </a:xfrm>
          <a:prstGeom prst="rect">
            <a:avLst/>
          </a:prstGeom>
          <a:noFill/>
          <a:ln>
            <a:noFill/>
          </a:ln>
        </p:spPr>
        <p:txBody>
          <a:bodyPr spcFirstLastPara="1" wrap="square" lIns="91425" tIns="45700" rIns="91425" bIns="45700" anchor="ctr" anchorCtr="0">
            <a:normAutofit/>
          </a:bodyPr>
          <a:lstStyle/>
          <a:p>
            <a:pPr marL="0" marR="0" lvl="0" indent="0" algn="ctr" rtl="1">
              <a:lnSpc>
                <a:spcPct val="90000"/>
              </a:lnSpc>
              <a:spcBef>
                <a:spcPts val="0"/>
              </a:spcBef>
              <a:spcAft>
                <a:spcPts val="0"/>
              </a:spcAft>
              <a:buClr>
                <a:srgbClr val="3F3F3F"/>
              </a:buClr>
              <a:buSzPts val="2800"/>
              <a:buFont typeface="Arial"/>
              <a:buNone/>
            </a:pPr>
            <a:r>
              <a:rPr lang="ar" sz="1800" b="1" i="0" u="none" strike="noStrike" cap="none" dirty="0">
                <a:solidFill>
                  <a:schemeClr val="lt1"/>
                </a:solidFill>
                <a:latin typeface="Calibri"/>
                <a:ea typeface="Calibri"/>
                <a:cs typeface="Calibri"/>
                <a:sym typeface="Calibri"/>
              </a:rPr>
              <a:t>في نهاية الدرس، الطل</a:t>
            </a:r>
            <a:r>
              <a:rPr lang="ar-AE" sz="1800" b="1" i="0" u="none" strike="noStrike" cap="none" dirty="0">
                <a:solidFill>
                  <a:schemeClr val="lt1"/>
                </a:solidFill>
                <a:latin typeface="Calibri"/>
                <a:ea typeface="Calibri"/>
                <a:cs typeface="Calibri"/>
                <a:sym typeface="Calibri"/>
              </a:rPr>
              <a:t>ّا</a:t>
            </a:r>
            <a:r>
              <a:rPr lang="ar" sz="1800" b="1" i="0" u="none" strike="noStrike" cap="none" dirty="0">
                <a:solidFill>
                  <a:schemeClr val="lt1"/>
                </a:solidFill>
                <a:latin typeface="Calibri"/>
                <a:ea typeface="Calibri"/>
                <a:cs typeface="Calibri"/>
                <a:sym typeface="Calibri"/>
              </a:rPr>
              <a:t>ب:</a:t>
            </a:r>
            <a:endParaRPr sz="1800" b="1" i="0" u="none" strike="noStrike" cap="none" dirty="0">
              <a:solidFill>
                <a:schemeClr val="lt1"/>
              </a:solidFill>
              <a:latin typeface="Calibri"/>
              <a:ea typeface="Calibri"/>
              <a:cs typeface="Calibri"/>
              <a:sym typeface="Calibri"/>
            </a:endParaRPr>
          </a:p>
        </p:txBody>
      </p:sp>
      <p:sp>
        <p:nvSpPr>
          <p:cNvPr id="160" name="Google Shape;160;p5"/>
          <p:cNvSpPr txBox="1"/>
          <p:nvPr/>
        </p:nvSpPr>
        <p:spPr>
          <a:xfrm>
            <a:off x="4410308" y="2499875"/>
            <a:ext cx="7014068" cy="441504"/>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3F3F3F"/>
              </a:buClr>
              <a:buSzPts val="3027"/>
              <a:buFont typeface="Arial"/>
              <a:buNone/>
            </a:pPr>
            <a:r>
              <a:rPr lang="ar" sz="1800" b="0" i="0" u="none" strike="noStrike" cap="none" dirty="0">
                <a:solidFill>
                  <a:srgbClr val="434343"/>
                </a:solidFill>
                <a:latin typeface="Calibri"/>
                <a:ea typeface="Calibri"/>
                <a:cs typeface="Calibri"/>
                <a:sym typeface="Calibri"/>
              </a:rPr>
              <a:t>سيقومون بكتابة توجيه بشكل فعّال (سياق، مهمة، وصف الناتج) بما يتناسب مع أهدافهم.</a:t>
            </a:r>
            <a:endParaRPr dirty="0"/>
          </a:p>
        </p:txBody>
      </p:sp>
      <p:sp>
        <p:nvSpPr>
          <p:cNvPr id="161" name="Google Shape;161;p5"/>
          <p:cNvSpPr txBox="1"/>
          <p:nvPr/>
        </p:nvSpPr>
        <p:spPr>
          <a:xfrm>
            <a:off x="4928840" y="3131865"/>
            <a:ext cx="6495536" cy="441505"/>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3F3F3F"/>
              </a:buClr>
              <a:buSzPts val="2800"/>
              <a:buFont typeface="Arial"/>
              <a:buNone/>
            </a:pPr>
            <a:r>
              <a:rPr lang="ar" sz="1800" b="1" i="0" u="none" strike="noStrike" cap="none" dirty="0">
                <a:solidFill>
                  <a:srgbClr val="434343"/>
                </a:solidFill>
                <a:latin typeface="Calibri"/>
                <a:ea typeface="Calibri"/>
                <a:cs typeface="Calibri"/>
                <a:sym typeface="Calibri"/>
              </a:rPr>
              <a:t>سيدققون</a:t>
            </a:r>
            <a:r>
              <a:rPr lang="ar" sz="1800" b="0" i="0" u="none" strike="noStrike" cap="none" dirty="0">
                <a:solidFill>
                  <a:srgbClr val="434343"/>
                </a:solidFill>
                <a:latin typeface="Calibri"/>
                <a:ea typeface="Calibri"/>
                <a:cs typeface="Calibri"/>
                <a:sym typeface="Calibri"/>
              </a:rPr>
              <a:t> النتائج التي حصلوا عليها من الذكاء ال</a:t>
            </a:r>
            <a:r>
              <a:rPr lang="ar-AE" sz="1800" b="0" i="0" u="none" strike="noStrike" cap="none" dirty="0">
                <a:solidFill>
                  <a:srgbClr val="434343"/>
                </a:solidFill>
                <a:latin typeface="Calibri"/>
                <a:ea typeface="Calibri"/>
                <a:cs typeface="Calibri"/>
                <a:sym typeface="Calibri"/>
              </a:rPr>
              <a:t>إ</a:t>
            </a:r>
            <a:r>
              <a:rPr lang="ar" sz="1800" b="0" i="0" u="none" strike="noStrike" cap="none" dirty="0">
                <a:solidFill>
                  <a:srgbClr val="434343"/>
                </a:solidFill>
                <a:latin typeface="Calibri"/>
                <a:ea typeface="Calibri"/>
                <a:cs typeface="Calibri"/>
                <a:sym typeface="Calibri"/>
              </a:rPr>
              <a:t>صطناعي</a:t>
            </a:r>
            <a:r>
              <a:rPr lang="ar-AE" sz="1800" b="0" i="0" u="none" strike="noStrike" cap="none" dirty="0">
                <a:solidFill>
                  <a:srgbClr val="434343"/>
                </a:solidFill>
                <a:latin typeface="Calibri"/>
                <a:ea typeface="Calibri"/>
                <a:cs typeface="Calibri"/>
                <a:sym typeface="Calibri"/>
              </a:rPr>
              <a:t>ّ</a:t>
            </a:r>
            <a:r>
              <a:rPr lang="ar" sz="1800" b="0" i="0" u="none" strike="noStrike" cap="none" dirty="0">
                <a:solidFill>
                  <a:srgbClr val="434343"/>
                </a:solidFill>
                <a:latin typeface="Calibri"/>
                <a:ea typeface="Calibri"/>
                <a:cs typeface="Calibri"/>
                <a:sym typeface="Calibri"/>
              </a:rPr>
              <a:t>، ويقللون من الهلوسات.</a:t>
            </a:r>
            <a:endParaRPr sz="1800" b="0" i="0" u="none" strike="noStrike" cap="none" dirty="0">
              <a:solidFill>
                <a:srgbClr val="434343"/>
              </a:solidFill>
              <a:latin typeface="Calibri"/>
              <a:ea typeface="Calibri"/>
              <a:cs typeface="Calibri"/>
              <a:sym typeface="Calibri"/>
            </a:endParaRPr>
          </a:p>
        </p:txBody>
      </p:sp>
      <p:sp>
        <p:nvSpPr>
          <p:cNvPr id="162" name="Google Shape;162;p5"/>
          <p:cNvSpPr/>
          <p:nvPr/>
        </p:nvSpPr>
        <p:spPr>
          <a:xfrm>
            <a:off x="11413583" y="1893275"/>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 name="Google Shape;163;p5"/>
          <p:cNvSpPr/>
          <p:nvPr/>
        </p:nvSpPr>
        <p:spPr>
          <a:xfrm>
            <a:off x="11413583" y="2558763"/>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5"/>
          <p:cNvSpPr/>
          <p:nvPr/>
        </p:nvSpPr>
        <p:spPr>
          <a:xfrm>
            <a:off x="11413583" y="3224251"/>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5"/>
          <p:cNvSpPr txBox="1"/>
          <p:nvPr/>
        </p:nvSpPr>
        <p:spPr>
          <a:xfrm>
            <a:off x="7372350" y="-17071"/>
            <a:ext cx="4400514" cy="1325700"/>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404040"/>
              </a:buClr>
              <a:buSzPts val="4000"/>
              <a:buFont typeface="Rubik"/>
              <a:buNone/>
            </a:pPr>
            <a:r>
              <a:rPr lang="ar" sz="4900" b="1" i="0" u="none" strike="noStrike" cap="none">
                <a:solidFill>
                  <a:srgbClr val="8A2B7E"/>
                </a:solidFill>
                <a:latin typeface="Calibri"/>
                <a:ea typeface="Calibri"/>
                <a:cs typeface="Calibri"/>
                <a:sym typeface="Calibri"/>
              </a:rPr>
              <a:t>أهداف الدرس</a:t>
            </a:r>
            <a:endParaRPr sz="1400" b="0" i="0" u="none" strike="noStrike" cap="none">
              <a:solidFill>
                <a:srgbClr val="000000"/>
              </a:solidFill>
              <a:latin typeface="Arial"/>
              <a:ea typeface="Arial"/>
              <a:cs typeface="Arial"/>
              <a:sym typeface="Arial"/>
            </a:endParaRPr>
          </a:p>
        </p:txBody>
      </p:sp>
      <p:pic>
        <p:nvPicPr>
          <p:cNvPr id="166" name="Google Shape;166;p5"/>
          <p:cNvPicPr preferRelativeResize="0"/>
          <p:nvPr/>
        </p:nvPicPr>
        <p:blipFill rotWithShape="1">
          <a:blip r:embed="rId3">
            <a:alphaModFix/>
          </a:blip>
          <a:srcRect/>
          <a:stretch/>
        </p:blipFill>
        <p:spPr>
          <a:xfrm>
            <a:off x="276802" y="253439"/>
            <a:ext cx="665001" cy="509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7"/>
          <p:cNvPicPr preferRelativeResize="0"/>
          <p:nvPr/>
        </p:nvPicPr>
        <p:blipFill rotWithShape="1">
          <a:blip r:embed="rId3">
            <a:alphaModFix/>
          </a:blip>
          <a:srcRect t="58" b="58"/>
          <a:stretch/>
        </p:blipFill>
        <p:spPr>
          <a:xfrm>
            <a:off x="6340502" y="446633"/>
            <a:ext cx="5574696" cy="2982367"/>
          </a:xfrm>
          <a:prstGeom prst="rect">
            <a:avLst/>
          </a:prstGeom>
          <a:noFill/>
          <a:ln>
            <a:noFill/>
          </a:ln>
          <a:effectLst>
            <a:outerShdw blurRad="371475" dist="19050" dir="5400000" algn="bl" rotWithShape="0">
              <a:srgbClr val="000000">
                <a:alpha val="49411"/>
              </a:srgbClr>
            </a:outerShdw>
          </a:effectLst>
        </p:spPr>
      </p:pic>
      <p:sp>
        <p:nvSpPr>
          <p:cNvPr id="172" name="Google Shape;172;p7"/>
          <p:cNvSpPr txBox="1"/>
          <p:nvPr/>
        </p:nvSpPr>
        <p:spPr>
          <a:xfrm>
            <a:off x="6803050" y="762913"/>
            <a:ext cx="4541490" cy="1970327"/>
          </a:xfrm>
          <a:prstGeom prst="rect">
            <a:avLst/>
          </a:prstGeom>
          <a:noFill/>
          <a:ln>
            <a:noFill/>
          </a:ln>
        </p:spPr>
        <p:txBody>
          <a:bodyPr spcFirstLastPara="1" wrap="square" lIns="91425" tIns="45700" rIns="91425" bIns="45700" anchor="ctr" anchorCtr="0">
            <a:normAutofit fontScale="97500"/>
          </a:bodyPr>
          <a:lstStyle/>
          <a:p>
            <a:pPr marL="0" marR="0" lvl="0" indent="0" algn="r" rtl="1">
              <a:lnSpc>
                <a:spcPct val="90000"/>
              </a:lnSpc>
              <a:spcBef>
                <a:spcPts val="0"/>
              </a:spcBef>
              <a:spcAft>
                <a:spcPts val="0"/>
              </a:spcAft>
              <a:buClr>
                <a:srgbClr val="404040"/>
              </a:buClr>
              <a:buSzPct val="101010"/>
              <a:buFont typeface="Rubik"/>
              <a:buNone/>
            </a:pPr>
            <a:r>
              <a:rPr lang="ar" sz="4100" b="0" i="0" u="none" strike="noStrike" cap="none" dirty="0">
                <a:solidFill>
                  <a:schemeClr val="lt1"/>
                </a:solidFill>
                <a:latin typeface="Calibri"/>
                <a:ea typeface="Calibri"/>
                <a:cs typeface="Calibri"/>
                <a:sym typeface="Calibri"/>
              </a:rPr>
              <a:t>كيف نطلب من الذكاء ال</a:t>
            </a:r>
            <a:r>
              <a:rPr lang="ar-AE" sz="4100" b="0" i="0" u="none" strike="noStrike" cap="none" dirty="0">
                <a:solidFill>
                  <a:schemeClr val="lt1"/>
                </a:solidFill>
                <a:latin typeface="Calibri"/>
                <a:ea typeface="Calibri"/>
                <a:cs typeface="Calibri"/>
                <a:sym typeface="Calibri"/>
              </a:rPr>
              <a:t>إ</a:t>
            </a:r>
            <a:r>
              <a:rPr lang="ar" sz="4100" b="0" i="0" u="none" strike="noStrike" cap="none" dirty="0">
                <a:solidFill>
                  <a:schemeClr val="lt1"/>
                </a:solidFill>
                <a:latin typeface="Calibri"/>
                <a:ea typeface="Calibri"/>
                <a:cs typeface="Calibri"/>
                <a:sym typeface="Calibri"/>
              </a:rPr>
              <a:t>صطناعي</a:t>
            </a:r>
            <a:r>
              <a:rPr lang="ar-AE" sz="4100" b="0" i="0" u="none" strike="noStrike" cap="none" dirty="0">
                <a:solidFill>
                  <a:schemeClr val="lt1"/>
                </a:solidFill>
                <a:latin typeface="Calibri"/>
                <a:ea typeface="Calibri"/>
                <a:cs typeface="Calibri"/>
                <a:sym typeface="Calibri"/>
              </a:rPr>
              <a:t>ّ</a:t>
            </a:r>
            <a:endParaRPr dirty="0"/>
          </a:p>
          <a:p>
            <a:pPr marL="0" marR="0" lvl="0" indent="0" algn="r" rtl="1">
              <a:lnSpc>
                <a:spcPct val="90000"/>
              </a:lnSpc>
              <a:spcBef>
                <a:spcPts val="0"/>
              </a:spcBef>
              <a:spcAft>
                <a:spcPts val="0"/>
              </a:spcAft>
              <a:buClr>
                <a:srgbClr val="404040"/>
              </a:buClr>
              <a:buSzPct val="101010"/>
              <a:buFont typeface="Rubik"/>
              <a:buNone/>
            </a:pPr>
            <a:r>
              <a:rPr lang="ar" sz="4100" b="1" i="0" u="none" strike="noStrike" cap="none" dirty="0">
                <a:solidFill>
                  <a:schemeClr val="lt1"/>
                </a:solidFill>
                <a:latin typeface="Calibri"/>
                <a:ea typeface="Calibri"/>
                <a:cs typeface="Calibri"/>
                <a:sym typeface="Calibri"/>
              </a:rPr>
              <a:t>أن يفعل شيئًا ما؟</a:t>
            </a:r>
            <a:endParaRPr sz="4800" b="1" i="0" u="none" strike="noStrike" cap="none" dirty="0">
              <a:solidFill>
                <a:schemeClr val="lt1"/>
              </a:solidFill>
              <a:latin typeface="Calibri"/>
              <a:ea typeface="Calibri"/>
              <a:cs typeface="Calibri"/>
              <a:sym typeface="Calibri"/>
            </a:endParaRPr>
          </a:p>
        </p:txBody>
      </p:sp>
      <p:pic>
        <p:nvPicPr>
          <p:cNvPr id="173" name="Google Shape;173;p7"/>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174" name="Google Shape;174;p7"/>
          <p:cNvPicPr preferRelativeResize="0"/>
          <p:nvPr/>
        </p:nvPicPr>
        <p:blipFill rotWithShape="1">
          <a:blip r:embed="rId5">
            <a:alphaModFix/>
          </a:blip>
          <a:srcRect/>
          <a:stretch/>
        </p:blipFill>
        <p:spPr>
          <a:xfrm>
            <a:off x="479255" y="1397329"/>
            <a:ext cx="6040141" cy="604014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8"/>
          <p:cNvPicPr preferRelativeResize="0"/>
          <p:nvPr/>
        </p:nvPicPr>
        <p:blipFill rotWithShape="1">
          <a:blip r:embed="rId3">
            <a:alphaModFix/>
          </a:blip>
          <a:srcRect/>
          <a:stretch/>
        </p:blipFill>
        <p:spPr>
          <a:xfrm>
            <a:off x="0" y="0"/>
            <a:ext cx="12192000" cy="6857999"/>
          </a:xfrm>
          <a:prstGeom prst="rect">
            <a:avLst/>
          </a:prstGeom>
          <a:noFill/>
          <a:ln>
            <a:noFill/>
          </a:ln>
        </p:spPr>
      </p:pic>
      <p:pic>
        <p:nvPicPr>
          <p:cNvPr id="180" name="Google Shape;180;p8"/>
          <p:cNvPicPr preferRelativeResize="0"/>
          <p:nvPr/>
        </p:nvPicPr>
        <p:blipFill rotWithShape="1">
          <a:blip r:embed="rId4">
            <a:alphaModFix/>
          </a:blip>
          <a:srcRect/>
          <a:stretch/>
        </p:blipFill>
        <p:spPr>
          <a:xfrm>
            <a:off x="276802" y="253439"/>
            <a:ext cx="665001" cy="509474"/>
          </a:xfrm>
          <a:prstGeom prst="rect">
            <a:avLst/>
          </a:prstGeom>
          <a:noFill/>
          <a:ln>
            <a:noFill/>
          </a:ln>
        </p:spPr>
      </p:pic>
      <p:grpSp>
        <p:nvGrpSpPr>
          <p:cNvPr id="181" name="Google Shape;181;p8"/>
          <p:cNvGrpSpPr/>
          <p:nvPr/>
        </p:nvGrpSpPr>
        <p:grpSpPr>
          <a:xfrm rot="10800000" flipH="1">
            <a:off x="6903715" y="896838"/>
            <a:ext cx="4241795" cy="2176738"/>
            <a:chOff x="1860719" y="2790159"/>
            <a:chExt cx="4241795" cy="2176738"/>
          </a:xfrm>
        </p:grpSpPr>
        <p:sp>
          <p:nvSpPr>
            <p:cNvPr id="182" name="Google Shape;182;p8"/>
            <p:cNvSpPr/>
            <p:nvPr/>
          </p:nvSpPr>
          <p:spPr>
            <a:xfrm flipH="1">
              <a:off x="1860719" y="3434884"/>
              <a:ext cx="4241795" cy="15320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4800"/>
                <a:buFont typeface="Arial"/>
                <a:buNone/>
              </a:pPr>
              <a:endParaRPr sz="4800" b="1" i="0" u="none" strike="noStrike" cap="none">
                <a:solidFill>
                  <a:srgbClr val="5F259E"/>
                </a:solidFill>
                <a:latin typeface="Calibri"/>
                <a:ea typeface="Calibri"/>
                <a:cs typeface="Calibri"/>
                <a:sym typeface="Calibri"/>
              </a:endParaRPr>
            </a:p>
          </p:txBody>
        </p:sp>
        <p:sp>
          <p:nvSpPr>
            <p:cNvPr id="183" name="Google Shape;183;p8"/>
            <p:cNvSpPr/>
            <p:nvPr/>
          </p:nvSpPr>
          <p:spPr>
            <a:xfrm flipH="1">
              <a:off x="2577560" y="2790159"/>
              <a:ext cx="1044982" cy="68580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84" name="Google Shape;184;p8"/>
          <p:cNvSpPr txBox="1"/>
          <p:nvPr/>
        </p:nvSpPr>
        <p:spPr>
          <a:xfrm>
            <a:off x="7222007" y="898578"/>
            <a:ext cx="3396526" cy="1608852"/>
          </a:xfrm>
          <a:prstGeom prst="rect">
            <a:avLst/>
          </a:prstGeom>
          <a:noFill/>
          <a:ln>
            <a:noFill/>
          </a:ln>
        </p:spPr>
        <p:txBody>
          <a:bodyPr spcFirstLastPara="1" wrap="square" lIns="91425" tIns="45700" rIns="91425" bIns="45700" anchor="ctr" anchorCtr="0">
            <a:normAutofit fontScale="97500"/>
          </a:bodyPr>
          <a:lstStyle/>
          <a:p>
            <a:pPr marL="0" marR="0" lvl="0" indent="0" algn="r" rtl="1">
              <a:lnSpc>
                <a:spcPct val="90000"/>
              </a:lnSpc>
              <a:spcBef>
                <a:spcPts val="0"/>
              </a:spcBef>
              <a:spcAft>
                <a:spcPts val="0"/>
              </a:spcAft>
              <a:buClr>
                <a:srgbClr val="404040"/>
              </a:buClr>
              <a:buSzPct val="101010"/>
              <a:buFont typeface="Rubik"/>
              <a:buNone/>
            </a:pPr>
            <a:r>
              <a:rPr lang="ar" sz="2800" b="0" i="0" u="none" strike="noStrike" cap="none" dirty="0">
                <a:solidFill>
                  <a:srgbClr val="892B7D"/>
                </a:solidFill>
                <a:latin typeface="Calibri"/>
                <a:ea typeface="Calibri"/>
                <a:cs typeface="Calibri"/>
                <a:sym typeface="Calibri"/>
              </a:rPr>
              <a:t>كيف نطلب من الذكاء ال</a:t>
            </a:r>
            <a:r>
              <a:rPr lang="ar-AE" sz="2800" b="0" i="0" u="none" strike="noStrike" cap="none" dirty="0">
                <a:solidFill>
                  <a:srgbClr val="892B7D"/>
                </a:solidFill>
                <a:latin typeface="Calibri"/>
                <a:ea typeface="Calibri"/>
                <a:cs typeface="Calibri"/>
                <a:sym typeface="Calibri"/>
              </a:rPr>
              <a:t>إ</a:t>
            </a:r>
            <a:r>
              <a:rPr lang="ar" sz="2800" b="0" i="0" u="none" strike="noStrike" cap="none" dirty="0">
                <a:solidFill>
                  <a:srgbClr val="892B7D"/>
                </a:solidFill>
                <a:latin typeface="Calibri"/>
                <a:ea typeface="Calibri"/>
                <a:cs typeface="Calibri"/>
                <a:sym typeface="Calibri"/>
              </a:rPr>
              <a:t>صطناعي</a:t>
            </a:r>
            <a:r>
              <a:rPr lang="ar-AE" sz="2800" b="0" i="0" u="none" strike="noStrike" cap="none" dirty="0">
                <a:solidFill>
                  <a:srgbClr val="892B7D"/>
                </a:solidFill>
                <a:latin typeface="Calibri"/>
                <a:ea typeface="Calibri"/>
                <a:cs typeface="Calibri"/>
                <a:sym typeface="Calibri"/>
              </a:rPr>
              <a:t>ّ</a:t>
            </a:r>
            <a:endParaRPr dirty="0"/>
          </a:p>
          <a:p>
            <a:pPr marL="0" marR="0" lvl="0" indent="0" algn="r" rtl="1">
              <a:lnSpc>
                <a:spcPct val="90000"/>
              </a:lnSpc>
              <a:spcBef>
                <a:spcPts val="0"/>
              </a:spcBef>
              <a:spcAft>
                <a:spcPts val="0"/>
              </a:spcAft>
              <a:buClr>
                <a:srgbClr val="404040"/>
              </a:buClr>
              <a:buSzPct val="101010"/>
              <a:buFont typeface="Rubik"/>
              <a:buNone/>
            </a:pPr>
            <a:r>
              <a:rPr lang="ar" sz="2800" b="1" i="0" u="none" strike="noStrike" cap="none" dirty="0">
                <a:solidFill>
                  <a:srgbClr val="892B7D"/>
                </a:solidFill>
                <a:latin typeface="Calibri"/>
                <a:ea typeface="Calibri"/>
                <a:cs typeface="Calibri"/>
                <a:sym typeface="Calibri"/>
              </a:rPr>
              <a:t>أن يفعل شيئًا ما؟</a:t>
            </a:r>
            <a:endParaRPr sz="3200" b="1" i="0" u="none" strike="noStrike" cap="none" dirty="0">
              <a:solidFill>
                <a:srgbClr val="892B7D"/>
              </a:solidFill>
              <a:latin typeface="Calibri"/>
              <a:ea typeface="Calibri"/>
              <a:cs typeface="Calibri"/>
              <a:sym typeface="Calibri"/>
            </a:endParaRPr>
          </a:p>
        </p:txBody>
      </p:sp>
      <p:grpSp>
        <p:nvGrpSpPr>
          <p:cNvPr id="185" name="Google Shape;185;p8"/>
          <p:cNvGrpSpPr/>
          <p:nvPr/>
        </p:nvGrpSpPr>
        <p:grpSpPr>
          <a:xfrm rot="10800000">
            <a:off x="1960926" y="634926"/>
            <a:ext cx="3652512" cy="2176738"/>
            <a:chOff x="1860719" y="2790159"/>
            <a:chExt cx="4241795" cy="2176738"/>
          </a:xfrm>
        </p:grpSpPr>
        <p:sp>
          <p:nvSpPr>
            <p:cNvPr id="186" name="Google Shape;186;p8"/>
            <p:cNvSpPr/>
            <p:nvPr/>
          </p:nvSpPr>
          <p:spPr>
            <a:xfrm flipH="1">
              <a:off x="1860719" y="3434884"/>
              <a:ext cx="4241795" cy="15320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4800"/>
                <a:buFont typeface="Arial"/>
                <a:buNone/>
              </a:pPr>
              <a:endParaRPr sz="4800" b="1" i="0" u="none" strike="noStrike" cap="none">
                <a:solidFill>
                  <a:srgbClr val="5F259E"/>
                </a:solidFill>
                <a:latin typeface="Calibri"/>
                <a:ea typeface="Calibri"/>
                <a:cs typeface="Calibri"/>
                <a:sym typeface="Calibri"/>
              </a:endParaRPr>
            </a:p>
          </p:txBody>
        </p:sp>
        <p:sp>
          <p:nvSpPr>
            <p:cNvPr id="187" name="Google Shape;187;p8"/>
            <p:cNvSpPr/>
            <p:nvPr/>
          </p:nvSpPr>
          <p:spPr>
            <a:xfrm flipH="1">
              <a:off x="2577560" y="2790159"/>
              <a:ext cx="1044982" cy="68580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88" name="Google Shape;188;p8"/>
          <p:cNvSpPr txBox="1"/>
          <p:nvPr/>
        </p:nvSpPr>
        <p:spPr>
          <a:xfrm>
            <a:off x="1785810" y="777698"/>
            <a:ext cx="3110788" cy="1271356"/>
          </a:xfrm>
          <a:prstGeom prst="rect">
            <a:avLst/>
          </a:prstGeom>
          <a:noFill/>
          <a:ln>
            <a:noFill/>
          </a:ln>
        </p:spPr>
        <p:txBody>
          <a:bodyPr spcFirstLastPara="1" wrap="square" lIns="91425" tIns="45700" rIns="91425" bIns="45700" anchor="ctr" anchorCtr="0">
            <a:normAutofit fontScale="97500"/>
          </a:bodyPr>
          <a:lstStyle/>
          <a:p>
            <a:pPr marL="0" marR="0" lvl="0" indent="0" algn="r" rtl="1">
              <a:lnSpc>
                <a:spcPct val="90000"/>
              </a:lnSpc>
              <a:spcBef>
                <a:spcPts val="0"/>
              </a:spcBef>
              <a:spcAft>
                <a:spcPts val="0"/>
              </a:spcAft>
              <a:buClr>
                <a:srgbClr val="404040"/>
              </a:buClr>
              <a:buSzPct val="85470"/>
              <a:buFont typeface="Rubik"/>
              <a:buNone/>
            </a:pPr>
            <a:r>
              <a:rPr lang="ar" sz="2800" b="0" i="0" u="none" strike="noStrike" cap="none">
                <a:solidFill>
                  <a:srgbClr val="892B7D"/>
                </a:solidFill>
                <a:latin typeface="Calibri"/>
                <a:ea typeface="Calibri"/>
                <a:cs typeface="Calibri"/>
                <a:sym typeface="Calibri"/>
              </a:rPr>
              <a:t>نكتب توجيهًا:</a:t>
            </a:r>
            <a:br>
              <a:rPr lang="ar" sz="2800" b="0" i="0" u="none" strike="noStrike" cap="none">
                <a:solidFill>
                  <a:srgbClr val="892B7D"/>
                </a:solidFill>
                <a:latin typeface="Calibri"/>
                <a:ea typeface="Calibri"/>
                <a:cs typeface="Calibri"/>
                <a:sym typeface="Calibri"/>
              </a:rPr>
            </a:br>
            <a:r>
              <a:rPr lang="ar" sz="2800" b="1" i="0" u="none" strike="noStrike" cap="none">
                <a:solidFill>
                  <a:srgbClr val="892B7D"/>
                </a:solidFill>
                <a:latin typeface="Calibri"/>
                <a:ea typeface="Calibri"/>
                <a:cs typeface="Calibri"/>
                <a:sym typeface="Calibri"/>
              </a:rPr>
              <a:t>برومبت!</a:t>
            </a:r>
            <a:endParaRPr sz="2800" b="1" i="0" u="none" strike="noStrike" cap="none">
              <a:solidFill>
                <a:srgbClr val="892B7D"/>
              </a:solidFill>
              <a:latin typeface="Calibri"/>
              <a:ea typeface="Calibri"/>
              <a:cs typeface="Calibri"/>
              <a:sym typeface="Calibri"/>
            </a:endParaRPr>
          </a:p>
        </p:txBody>
      </p:sp>
      <p:sp>
        <p:nvSpPr>
          <p:cNvPr id="189" name="Google Shape;189;p8"/>
          <p:cNvSpPr/>
          <p:nvPr/>
        </p:nvSpPr>
        <p:spPr>
          <a:xfrm>
            <a:off x="4586019" y="3838079"/>
            <a:ext cx="1588054" cy="1578241"/>
          </a:xfrm>
          <a:prstGeom prst="ellipse">
            <a:avLst/>
          </a:prstGeom>
          <a:solidFill>
            <a:srgbClr val="B1E0E8"/>
          </a:solidFill>
          <a:ln w="9525" cap="flat" cmpd="sng">
            <a:solidFill>
              <a:srgbClr val="B1E0E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0" name="Google Shape;190;p8"/>
          <p:cNvPicPr preferRelativeResize="0"/>
          <p:nvPr/>
        </p:nvPicPr>
        <p:blipFill rotWithShape="1">
          <a:blip r:embed="rId5">
            <a:alphaModFix/>
          </a:blip>
          <a:srcRect/>
          <a:stretch/>
        </p:blipFill>
        <p:spPr>
          <a:xfrm>
            <a:off x="3610334" y="2379300"/>
            <a:ext cx="2400300" cy="4495800"/>
          </a:xfrm>
          <a:prstGeom prst="rect">
            <a:avLst/>
          </a:prstGeom>
          <a:noFill/>
          <a:ln>
            <a:noFill/>
          </a:ln>
        </p:spPr>
      </p:pic>
      <p:sp>
        <p:nvSpPr>
          <p:cNvPr id="191" name="Google Shape;191;p8"/>
          <p:cNvSpPr/>
          <p:nvPr/>
        </p:nvSpPr>
        <p:spPr>
          <a:xfrm>
            <a:off x="6174073" y="5014859"/>
            <a:ext cx="2400300" cy="1818120"/>
          </a:xfrm>
          <a:prstGeom prst="ellipse">
            <a:avLst/>
          </a:prstGeom>
          <a:solidFill>
            <a:srgbClr val="B1E0E8"/>
          </a:solidFill>
          <a:ln w="9525" cap="flat" cmpd="sng">
            <a:solidFill>
              <a:srgbClr val="B1E0E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8"/>
          <p:cNvSpPr/>
          <p:nvPr/>
        </p:nvSpPr>
        <p:spPr>
          <a:xfrm>
            <a:off x="11053764" y="338595"/>
            <a:ext cx="703005" cy="698661"/>
          </a:xfrm>
          <a:prstGeom prst="ellipse">
            <a:avLst/>
          </a:prstGeom>
          <a:solidFill>
            <a:srgbClr val="B1E0E8"/>
          </a:solidFill>
          <a:ln w="9525" cap="flat" cmpd="sng">
            <a:solidFill>
              <a:srgbClr val="B1E0E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3" name="Google Shape;193;p8"/>
          <p:cNvPicPr preferRelativeResize="0"/>
          <p:nvPr/>
        </p:nvPicPr>
        <p:blipFill rotWithShape="1">
          <a:blip r:embed="rId6">
            <a:alphaModFix/>
          </a:blip>
          <a:srcRect/>
          <a:stretch/>
        </p:blipFill>
        <p:spPr>
          <a:xfrm>
            <a:off x="6337512" y="2493166"/>
            <a:ext cx="1630843" cy="43859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9"/>
          <p:cNvSpPr/>
          <p:nvPr/>
        </p:nvSpPr>
        <p:spPr>
          <a:xfrm>
            <a:off x="7620268" y="4172594"/>
            <a:ext cx="1616765" cy="1608852"/>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9" name="Google Shape;199;p9"/>
          <p:cNvPicPr preferRelativeResize="0"/>
          <p:nvPr/>
        </p:nvPicPr>
        <p:blipFill rotWithShape="1">
          <a:blip r:embed="rId3">
            <a:alphaModFix/>
          </a:blip>
          <a:srcRect/>
          <a:stretch/>
        </p:blipFill>
        <p:spPr>
          <a:xfrm rot="10504149">
            <a:off x="2673024" y="2727008"/>
            <a:ext cx="4818701" cy="3931173"/>
          </a:xfrm>
          <a:prstGeom prst="rect">
            <a:avLst/>
          </a:prstGeom>
          <a:noFill/>
          <a:ln>
            <a:noFill/>
          </a:ln>
          <a:effectLst>
            <a:outerShdw blurRad="528638" algn="bl" rotWithShape="0">
              <a:srgbClr val="000000">
                <a:alpha val="14901"/>
              </a:srgbClr>
            </a:outerShdw>
          </a:effectLst>
        </p:spPr>
      </p:pic>
      <p:pic>
        <p:nvPicPr>
          <p:cNvPr id="200" name="Google Shape;200;p9"/>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201" name="Google Shape;201;p9"/>
          <p:cNvPicPr preferRelativeResize="0"/>
          <p:nvPr/>
        </p:nvPicPr>
        <p:blipFill rotWithShape="1">
          <a:blip r:embed="rId5">
            <a:alphaModFix/>
          </a:blip>
          <a:srcRect/>
          <a:stretch/>
        </p:blipFill>
        <p:spPr>
          <a:xfrm rot="10800000">
            <a:off x="5553418" y="581533"/>
            <a:ext cx="4133700" cy="2038730"/>
          </a:xfrm>
          <a:prstGeom prst="rect">
            <a:avLst/>
          </a:prstGeom>
          <a:noFill/>
          <a:ln>
            <a:noFill/>
          </a:ln>
        </p:spPr>
      </p:pic>
      <p:sp>
        <p:nvSpPr>
          <p:cNvPr id="202" name="Google Shape;202;p9"/>
          <p:cNvSpPr/>
          <p:nvPr/>
        </p:nvSpPr>
        <p:spPr>
          <a:xfrm>
            <a:off x="5713935" y="575359"/>
            <a:ext cx="3275067" cy="1454955"/>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6000"/>
              <a:buFont typeface="Arial"/>
              <a:buNone/>
            </a:pPr>
            <a:r>
              <a:rPr lang="ar" sz="4900" b="0" i="0" u="none" strike="noStrike" cap="none">
                <a:solidFill>
                  <a:srgbClr val="FFFFFF"/>
                </a:solidFill>
                <a:latin typeface="Calibri"/>
                <a:ea typeface="Calibri"/>
                <a:cs typeface="Calibri"/>
                <a:sym typeface="Calibri"/>
              </a:rPr>
              <a:t>لكن </a:t>
            </a:r>
            <a:r>
              <a:rPr lang="ar" sz="6000" b="1" i="0" u="none" strike="noStrike" cap="none">
                <a:solidFill>
                  <a:srgbClr val="FFFFFF"/>
                </a:solidFill>
                <a:latin typeface="Calibri"/>
                <a:ea typeface="Calibri"/>
                <a:cs typeface="Calibri"/>
                <a:sym typeface="Calibri"/>
              </a:rPr>
              <a:t>كيف؟</a:t>
            </a:r>
            <a:endParaRPr sz="6000" b="1" i="0" u="none" strike="noStrike" cap="none">
              <a:solidFill>
                <a:srgbClr val="000000"/>
              </a:solidFill>
              <a:latin typeface="Arial"/>
              <a:ea typeface="Arial"/>
              <a:cs typeface="Arial"/>
              <a:sym typeface="Arial"/>
            </a:endParaRPr>
          </a:p>
        </p:txBody>
      </p:sp>
      <p:pic>
        <p:nvPicPr>
          <p:cNvPr id="203" name="Google Shape;203;p9"/>
          <p:cNvPicPr preferRelativeResize="0"/>
          <p:nvPr/>
        </p:nvPicPr>
        <p:blipFill rotWithShape="1">
          <a:blip r:embed="rId6">
            <a:alphaModFix/>
          </a:blip>
          <a:srcRect/>
          <a:stretch/>
        </p:blipFill>
        <p:spPr>
          <a:xfrm>
            <a:off x="4606384" y="2105078"/>
            <a:ext cx="1772275" cy="4752921"/>
          </a:xfrm>
          <a:prstGeom prst="rect">
            <a:avLst/>
          </a:prstGeom>
          <a:noFill/>
          <a:ln>
            <a:noFill/>
          </a:ln>
        </p:spPr>
      </p:pic>
      <p:sp>
        <p:nvSpPr>
          <p:cNvPr id="204" name="Google Shape;204;p9"/>
          <p:cNvSpPr/>
          <p:nvPr/>
        </p:nvSpPr>
        <p:spPr>
          <a:xfrm>
            <a:off x="3006536" y="1511505"/>
            <a:ext cx="1042720" cy="1037617"/>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209"/>
        <p:cNvGrpSpPr/>
        <p:nvPr/>
      </p:nvGrpSpPr>
      <p:grpSpPr>
        <a:xfrm>
          <a:off x="0" y="0"/>
          <a:ext cx="0" cy="0"/>
          <a:chOff x="0" y="0"/>
          <a:chExt cx="0" cy="0"/>
        </a:xfrm>
      </p:grpSpPr>
      <p:sp>
        <p:nvSpPr>
          <p:cNvPr id="210" name="Google Shape;210;p10"/>
          <p:cNvSpPr/>
          <p:nvPr/>
        </p:nvSpPr>
        <p:spPr>
          <a:xfrm>
            <a:off x="6370650" y="2481874"/>
            <a:ext cx="1616765" cy="1608852"/>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 name="Google Shape;211;p10"/>
          <p:cNvSpPr/>
          <p:nvPr/>
        </p:nvSpPr>
        <p:spPr>
          <a:xfrm>
            <a:off x="1315263" y="1642458"/>
            <a:ext cx="1134768" cy="1134768"/>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12" name="Google Shape;212;p10"/>
          <p:cNvPicPr preferRelativeResize="0"/>
          <p:nvPr/>
        </p:nvPicPr>
        <p:blipFill rotWithShape="1">
          <a:blip r:embed="rId3">
            <a:alphaModFix/>
          </a:blip>
          <a:srcRect/>
          <a:stretch/>
        </p:blipFill>
        <p:spPr>
          <a:xfrm rot="9619577">
            <a:off x="1952509" y="2338858"/>
            <a:ext cx="4818701" cy="3931173"/>
          </a:xfrm>
          <a:prstGeom prst="rect">
            <a:avLst/>
          </a:prstGeom>
          <a:noFill/>
          <a:ln>
            <a:noFill/>
          </a:ln>
          <a:effectLst>
            <a:outerShdw blurRad="528638" algn="bl" rotWithShape="0">
              <a:srgbClr val="000000">
                <a:alpha val="14509"/>
              </a:srgbClr>
            </a:outerShdw>
          </a:effectLst>
        </p:spPr>
      </p:pic>
      <p:sp>
        <p:nvSpPr>
          <p:cNvPr id="213" name="Google Shape;213;p10"/>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444"/>
              <a:buFont typeface="Rubik"/>
              <a:buNone/>
            </a:pPr>
            <a:r>
              <a:rPr lang="ar" sz="6700" b="0" i="0" u="none">
                <a:solidFill>
                  <a:srgbClr val="8A2B7E"/>
                </a:solidFill>
              </a:rPr>
              <a:t>كيف</a:t>
            </a:r>
            <a:r>
              <a:rPr lang="ar" b="1" i="0" u="none">
                <a:solidFill>
                  <a:srgbClr val="8A2B7E"/>
                </a:solidFill>
              </a:rPr>
              <a:t> </a:t>
            </a:r>
            <a:r>
              <a:rPr lang="ar" sz="6700" b="1" i="0" u="none">
                <a:solidFill>
                  <a:srgbClr val="8A2B7E"/>
                </a:solidFill>
              </a:rPr>
              <a:t>نكتب التوجيه؟</a:t>
            </a:r>
            <a:endParaRPr sz="6700">
              <a:solidFill>
                <a:srgbClr val="8A2B7E"/>
              </a:solidFill>
            </a:endParaRPr>
          </a:p>
        </p:txBody>
      </p:sp>
      <p:pic>
        <p:nvPicPr>
          <p:cNvPr id="214" name="Google Shape;214;p10"/>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215" name="Google Shape;215;p10">
            <a:hlinkClick r:id="rId5"/>
          </p:cNvPr>
          <p:cNvPicPr preferRelativeResize="0"/>
          <p:nvPr/>
        </p:nvPicPr>
        <p:blipFill rotWithShape="1">
          <a:blip r:embed="rId6">
            <a:alphaModFix/>
          </a:blip>
          <a:srcRect l="24636" r="24636"/>
          <a:stretch/>
        </p:blipFill>
        <p:spPr>
          <a:xfrm>
            <a:off x="930228" y="-584158"/>
            <a:ext cx="5860893" cy="7702916"/>
          </a:xfrm>
          <a:prstGeom prst="rect">
            <a:avLst/>
          </a:prstGeom>
          <a:noFill/>
          <a:ln>
            <a:noFill/>
          </a:ln>
        </p:spPr>
      </p:pic>
    </p:spTree>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481ece-085c-4051-9e36-d405e2c6b9f1" xsi:nil="true"/>
    <lcf76f155ced4ddcb4097134ff3c332f xmlns="5986fafe-ce1e-4054-9e70-82256040b94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D3630D225AC040BE55C55EC1F1C31E" ma:contentTypeVersion="15" ma:contentTypeDescription="Create a new document." ma:contentTypeScope="" ma:versionID="0cb09847fd7ee3f4544c7d008f056e82">
  <xsd:schema xmlns:xsd="http://www.w3.org/2001/XMLSchema" xmlns:xs="http://www.w3.org/2001/XMLSchema" xmlns:p="http://schemas.microsoft.com/office/2006/metadata/properties" xmlns:ns2="45481ece-085c-4051-9e36-d405e2c6b9f1" xmlns:ns3="5986fafe-ce1e-4054-9e70-82256040b949" targetNamespace="http://schemas.microsoft.com/office/2006/metadata/properties" ma:root="true" ma:fieldsID="2c7e39bc629585b388cec5b573d21f4d" ns2:_="" ns3:_="">
    <xsd:import namespace="45481ece-085c-4051-9e36-d405e2c6b9f1"/>
    <xsd:import namespace="5986fafe-ce1e-4054-9e70-82256040b94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81ece-085c-4051-9e36-d405e2c6b9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c8af511-bd15-49d5-8532-22276998a571}" ma:internalName="TaxCatchAll" ma:showField="CatchAllData" ma:web="45481ece-085c-4051-9e36-d405e2c6b9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86fafe-ce1e-4054-9e70-82256040b94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6a8c9c-758c-460d-bc6c-4b1809200b3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D11943-02DA-4BB1-AD7C-9145055C7A0F}">
  <ds:schemaRefs>
    <ds:schemaRef ds:uri="http://schemas.microsoft.com/office/2006/metadata/properties"/>
    <ds:schemaRef ds:uri="http://schemas.microsoft.com/office/infopath/2007/PartnerControls"/>
    <ds:schemaRef ds:uri="45481ece-085c-4051-9e36-d405e2c6b9f1"/>
    <ds:schemaRef ds:uri="5986fafe-ce1e-4054-9e70-82256040b949"/>
  </ds:schemaRefs>
</ds:datastoreItem>
</file>

<file path=customXml/itemProps2.xml><?xml version="1.0" encoding="utf-8"?>
<ds:datastoreItem xmlns:ds="http://schemas.openxmlformats.org/officeDocument/2006/customXml" ds:itemID="{249CFD6E-4A53-47FA-AA20-EB0D8E41F6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481ece-085c-4051-9e36-d405e2c6b9f1"/>
    <ds:schemaRef ds:uri="5986fafe-ce1e-4054-9e70-82256040b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F0ED12-644E-43C2-95E5-E1561980EF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TotalTime>
  <Words>1672</Words>
  <Application>Microsoft Macintosh PowerPoint</Application>
  <PresentationFormat>Widescreen</PresentationFormat>
  <Paragraphs>195</Paragraphs>
  <Slides>21</Slides>
  <Notes>21</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Calibri</vt:lpstr>
      <vt:lpstr>Times New Roman</vt:lpstr>
      <vt:lpstr>Arial</vt:lpstr>
      <vt:lpstr>Noto Sans Symbols</vt:lpstr>
      <vt:lpstr>Aptos Display</vt:lpstr>
      <vt:lpstr>Rubik</vt:lpstr>
      <vt:lpstr>Aptos</vt:lpstr>
      <vt:lpstr>ערכת נושא Office</vt:lpstr>
      <vt:lpstr>PowerPoint Presentation</vt:lpstr>
      <vt:lpstr>للمعلّم</vt:lpstr>
      <vt:lpstr>للمعلّم</vt:lpstr>
      <vt:lpstr>PowerPoint Presentation</vt:lpstr>
      <vt:lpstr>PowerPoint Presentation</vt:lpstr>
      <vt:lpstr>PowerPoint Presentation</vt:lpstr>
      <vt:lpstr>PowerPoint Presentation</vt:lpstr>
      <vt:lpstr>PowerPoint Presentation</vt:lpstr>
      <vt:lpstr>كيف نكتب التوجيه؟</vt:lpstr>
      <vt:lpstr>مِمَّ يتكون التوجيه؟</vt:lpstr>
      <vt:lpstr>مِمَّ يتكون التوجيه؟</vt:lpstr>
      <vt:lpstr>مِمَّ يتكون التوجيه؟</vt:lpstr>
      <vt:lpstr>مِمَّ يتكون التوجيه؟</vt:lpstr>
      <vt:lpstr>مِمَّ يتكون التوجيه؟</vt:lpstr>
      <vt:lpstr>PowerPoint Presentation</vt:lpstr>
      <vt:lpstr>PowerPoint Presentation</vt:lpstr>
      <vt:lpstr>PowerPoint Presentation</vt:lpstr>
      <vt:lpstr>هيّا نلعب: التوجيه المثالي!</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Marah Katish</dc:creator>
  <cp:lastModifiedBy>Limor Leibovitz</cp:lastModifiedBy>
  <cp:revision>3</cp:revision>
  <dcterms:created xsi:type="dcterms:W3CDTF">2025-01-29T20:21:23Z</dcterms:created>
  <dcterms:modified xsi:type="dcterms:W3CDTF">2025-11-23T07:15:31Z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0x010100D2D3630D225AC040BE55C55EC1F1C31E</vt:lpwstr>
  </property>
  <property fmtid="{D5CDD505-2E9C-101B-9397-08002B2CF9AE}" pid="3" name="MediaServiceImageTags">
    <vt:lpwstr/>
  </property>
</Properties>
</file>