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4"/>
  </p:sldMasterIdLst>
  <p:notesMasterIdLst>
    <p:notesMasterId r:id="rId17"/>
  </p:notesMasterIdLst>
  <p:handoutMasterIdLst>
    <p:handoutMasterId r:id="rId18"/>
  </p:handoutMasterIdLst>
  <p:sldIdLst>
    <p:sldId id="283" r:id="rId5"/>
    <p:sldId id="284" r:id="rId6"/>
    <p:sldId id="267" r:id="rId7"/>
    <p:sldId id="285" r:id="rId8"/>
    <p:sldId id="256" r:id="rId9"/>
    <p:sldId id="257" r:id="rId10"/>
    <p:sldId id="258" r:id="rId11"/>
    <p:sldId id="288" r:id="rId12"/>
    <p:sldId id="266" r:id="rId13"/>
    <p:sldId id="287" r:id="rId14"/>
    <p:sldId id="269" r:id="rId15"/>
    <p:sldId id="286" r:id="rId16"/>
  </p:sldIdLst>
  <p:sldSz cx="12188825" cy="6858000"/>
  <p:notesSz cx="6858000" cy="9144000"/>
  <p:defaultTextStyle>
    <a:defPPr algn="r" rtl="1"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971" autoAdjust="0"/>
    <p:restoredTop sz="94599" autoAdjust="0"/>
  </p:normalViewPr>
  <p:slideViewPr>
    <p:cSldViewPr>
      <p:cViewPr varScale="1">
        <p:scale>
          <a:sx n="71" d="100"/>
          <a:sy n="71" d="100"/>
        </p:scale>
        <p:origin x="660" y="6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100" d="100"/>
          <a:sy n="100" d="100"/>
        </p:scale>
        <p:origin x="280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0" y="0"/>
            <a:ext cx="29736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FD000221-6A38-473B-A7CF-7626C0CDF07B}" type="datetime8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25 פברואר 26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44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36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01114579-D02A-4B51-B5DF-8EC449F77AC7}" type="slidenum">
              <a:rPr lang="he-I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44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0" y="0"/>
            <a:ext cx="29736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C17874E-9191-48A6-A180-24234D1BD13D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noProof="0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he-IL" noProof="0" dirty="0"/>
              <a:t>לחץ כדי לערוך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44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0" y="8685213"/>
            <a:ext cx="29736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6074690-7256-4BB9-AC0F-97AEAE8CDEC2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1"/>
            <a:fld id="{C6074690-7256-4BB9-AC0F-97AEAE8CDEC2}" type="slidenum">
              <a:rPr lang="he-IL" smtClean="0"/>
              <a:t>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051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1"/>
            <a:fld id="{C6074690-7256-4BB9-AC0F-97AEAE8CDEC2}" type="slidenum">
              <a:rPr lang="he-IL" smtClean="0"/>
              <a:t>3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41559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1"/>
            <a:fld id="{C6074690-7256-4BB9-AC0F-97AEAE8CDEC2}" type="slidenum">
              <a:rPr lang="he-IL" smtClean="0"/>
              <a:t>4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1888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1"/>
            <a:fld id="{C6074690-7256-4BB9-AC0F-97AEAE8CDEC2}" type="slidenum">
              <a:rPr lang="he-IL" smtClean="0"/>
              <a:t>10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71956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1"/>
            <a:fld id="{C6074690-7256-4BB9-AC0F-97AEAE8CDEC2}" type="slidenum">
              <a:rPr lang="he-IL" smtClean="0"/>
              <a:t>11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8107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1">
            <a:normAutofit/>
          </a:bodyPr>
          <a:lstStyle>
            <a:lvl1pPr algn="ctr" rtl="1">
              <a:lnSpc>
                <a:spcPct val="90000"/>
              </a:lnSpc>
              <a:defRPr sz="48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1">
            <a:normAutofit/>
          </a:bodyPr>
          <a:lstStyle>
            <a:lvl1pPr marL="0" indent="0" algn="ctr" rtl="1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 algn="r" rtl="1">
              <a:defRPr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 algn="l" rtl="1">
              <a:defRPr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AC531F3-BD94-46C0-92F1-C645D87C5CBE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 algn="l" rtl="1">
              <a:defRPr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F28FB93-0A08-4E7D-8E63-9EFA29F1E093}" type="slidenum">
              <a:rPr lang="he-IL" smtClean="0"/>
              <a:pPr/>
              <a:t>‹#›</a:t>
            </a:fld>
            <a:endParaRPr lang="he-IL" dirty="0"/>
          </a:p>
        </p:txBody>
      </p:sp>
      <p:grpSp>
        <p:nvGrpSpPr>
          <p:cNvPr id="7" name="קבוצה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אליפסה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0" name="קבוצה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מחבר ישר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מחבר ישר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קבוצה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אליפסה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אליפסה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6" name="קבוצה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מחבר ישר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מחבר ישר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 rtlCol="1"/>
          <a:lstStyle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/>
            </a:lvl8pPr>
            <a:lvl9pPr algn="r" rtl="1">
              <a:defRPr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170D9BF1-0F7C-4C59-981E-9AC9A66A59FE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1" anchor="b">
            <a:normAutofit/>
          </a:bodyPr>
          <a:lstStyle>
            <a:lvl1pPr algn="ctr" rtl="1">
              <a:lnSpc>
                <a:spcPct val="90000"/>
              </a:lnSpc>
              <a:defRPr sz="4800" b="0" cap="none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1" anchor="t"/>
          <a:lstStyle>
            <a:lvl1pPr marL="0" indent="0" algn="ctr" rtl="1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413163B-7014-4D6D-A5DB-61753D578E63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F28FB93-0A08-4E7D-8E63-9EFA29F1E093}" type="slidenum">
              <a:rPr lang="he-IL" noProof="0" smtClean="0"/>
              <a:pPr/>
              <a:t>‹#›</a:t>
            </a:fld>
            <a:endParaRPr lang="he-IL" noProof="0" dirty="0"/>
          </a:p>
        </p:txBody>
      </p:sp>
      <p:grpSp>
        <p:nvGrpSpPr>
          <p:cNvPr id="13" name="קבוצה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אליפסה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אליפסה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6" name="קבוצה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מחבר ישר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מחבר ישר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 baseline="0"/>
            </a:lvl8pPr>
            <a:lvl9pPr algn="r" rtl="1">
              <a:defRPr sz="1800"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noProof="0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EF76090B-7AE1-412D-B920-DF415865A945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 noProof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1" anchor="ctr">
            <a:normAutofit/>
          </a:bodyPr>
          <a:lstStyle>
            <a:lvl1pPr marL="0" indent="0" algn="r" rtl="1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1">
            <a:normAutofit/>
          </a:bodyPr>
          <a:lstStyle>
            <a:lvl1pPr algn="r" rtl="1">
              <a:spcBef>
                <a:spcPts val="1600"/>
              </a:spcBef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1" anchor="ctr">
            <a:normAutofit/>
          </a:bodyPr>
          <a:lstStyle>
            <a:lvl1pPr marL="0" indent="0" algn="r" rtl="1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1">
            <a:normAutofit/>
          </a:bodyPr>
          <a:lstStyle>
            <a:lvl1pPr algn="r" rtl="1">
              <a:spcBef>
                <a:spcPts val="1600"/>
              </a:spcBef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AE783573-F0A0-4BE2-A534-D57EDD889FEF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1FF69C3A-7085-47B6-BA89-717CDCF53848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462089E9-CCFE-4F10-9EA3-A9ABF64A4A20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 anchor="b">
            <a:normAutofit/>
          </a:bodyPr>
          <a:lstStyle>
            <a:lvl1pPr algn="r" rtl="1">
              <a:defRPr sz="32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377719" y="1803400"/>
            <a:ext cx="6602281" cy="4267201"/>
          </a:xfrm>
        </p:spPr>
        <p:txBody>
          <a:bodyPr rtlCol="1">
            <a:normAutofit/>
          </a:bodyPr>
          <a:lstStyle>
            <a:lvl1pPr algn="r" rtl="1"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 baseline="0"/>
            </a:lvl8pPr>
            <a:lvl9pPr algn="r" rtl="1">
              <a:defRPr sz="1600" baseline="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216800" y="1803400"/>
            <a:ext cx="2844060" cy="4267201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600"/>
              </a:spcBef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E05547C-1FD5-4CA5-ADC9-0637C15AB3DE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F28FB93-0A08-4E7D-8E63-9EFA29F1E09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 anchor="b">
            <a:normAutofit/>
          </a:bodyPr>
          <a:lstStyle>
            <a:lvl1pPr algn="r" rtl="1">
              <a:defRPr sz="32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8" name="מלבן 7"/>
          <p:cNvSpPr/>
          <p:nvPr/>
        </p:nvSpPr>
        <p:spPr>
          <a:xfrm>
            <a:off x="436766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1" anchor="ctr"/>
          <a:lstStyle/>
          <a:p>
            <a:pPr algn="ct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מונה 2" descr="מציין מיקום ריק להוספת תמונה. לחץ על מציין המיקום ובחר את התמונה שברצונך להוסיף."/>
          <p:cNvSpPr>
            <a:spLocks noGrp="1"/>
          </p:cNvSpPr>
          <p:nvPr>
            <p:ph type="pic" idx="1"/>
          </p:nvPr>
        </p:nvSpPr>
        <p:spPr>
          <a:xfrm>
            <a:off x="4487519" y="1925320"/>
            <a:ext cx="6362567" cy="4023360"/>
          </a:xfrm>
          <a:solidFill>
            <a:schemeClr val="bg2"/>
          </a:solidFill>
        </p:spPr>
        <p:txBody>
          <a:bodyPr tIns="914400" rtlCol="1">
            <a:normAutofit/>
          </a:bodyPr>
          <a:lstStyle>
            <a:lvl1pPr marL="0" indent="0" algn="ctr" rtl="1">
              <a:buNone/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he-IL" noProof="0"/>
              <a:t>לחץ על הסמל כדי להוסיף תמונה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216800" y="1803401"/>
            <a:ext cx="2844060" cy="4165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600"/>
              </a:spcBef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5FA0A80-1285-444D-B473-78533441B175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F28FB93-0A08-4E7D-8E63-9EFA29F1E093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 rtlCol="1"/>
          <a:lstStyle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05CE2822-BF3E-46B1-BFB6-42A18118499E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1"/>
          <a:lstStyle>
            <a:lvl1pPr rtl="1">
              <a:defRPr/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1"/>
          <a:lstStyle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>
            <a:lvl1pPr>
              <a:defRPr/>
            </a:lvl1pPr>
          </a:lstStyle>
          <a:p>
            <a:fld id="{C45C6AF0-DB5E-4BA5-9833-1CDBF255E28C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DF28FB93-0A08-4E7D-8E63-9EFA29F1E093}" type="slidenum">
              <a:rPr lang="he-IL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sz="2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מלבן מעוגל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1" anchor="ctr"/>
          <a:lstStyle/>
          <a:p>
            <a:pPr algn="ct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he-IL" dirty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rtl="1"/>
            <a:r>
              <a:rPr lang="he-IL" noProof="0" dirty="0"/>
              <a:t>לחץ כדי לערוך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564000" y="6172200"/>
            <a:ext cx="7416000" cy="3048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2208529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80B2C3F-FB13-4ACE-A5DA-B5F89F6A0A73}" type="datetime8">
              <a:rPr lang="he-IL" smtClean="0"/>
              <a:pPr/>
              <a:t>25 פברואר 26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1216800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F28FB93-0A08-4E7D-8E63-9EFA29F1E093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1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46888" indent="-246888" algn="r" defTabSz="914400" rtl="1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48640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0392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152144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453896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55648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r" defTabSz="914400" rtl="1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FxW69z22k/Asq0iXvWhs5nEkCzzgY5zg/vie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net.co.il/news/article/h1xbguez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diklanavon/padlet-3sszxgrlo1mmvfg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ll3hP1kAY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youtube.com/watch?v=ov_raruQUVg" TargetMode="External"/><Relationship Id="rId4" Type="http://schemas.openxmlformats.org/officeDocument/2006/relationships/hyperlink" Target="https://www.youtube.com/watch?v=cT6Be-yn-b8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שיר המעלות אשא עיניי אל ההרים + כתוביות - YouTube">
            <a:extLst>
              <a:ext uri="{FF2B5EF4-FFF2-40B4-BE49-F238E27FC236}">
                <a16:creationId xmlns:a16="http://schemas.microsoft.com/office/drawing/2014/main" id="{FF3E8ADD-10B1-D2C8-47CE-C5457D2150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" t="17135" r="1778" b="5287"/>
          <a:stretch/>
        </p:blipFill>
        <p:spPr bwMode="auto">
          <a:xfrm>
            <a:off x="2205979" y="1124744"/>
            <a:ext cx="7776865" cy="494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BB898779-5BEC-EDEC-1442-CE509DB05A41}"/>
              </a:ext>
            </a:extLst>
          </p:cNvPr>
          <p:cNvSpPr/>
          <p:nvPr/>
        </p:nvSpPr>
        <p:spPr>
          <a:xfrm>
            <a:off x="202889" y="116632"/>
            <a:ext cx="11783045" cy="3600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/>
              <a:t>השמעה\הקראה   והתייחסות למזמור</a:t>
            </a:r>
          </a:p>
        </p:txBody>
      </p:sp>
    </p:spTree>
    <p:extLst>
      <p:ext uri="{BB962C8B-B14F-4D97-AF65-F5344CB8AC3E}">
        <p14:creationId xmlns:p14="http://schemas.microsoft.com/office/powerpoint/2010/main" val="38340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 rtlCol="1"/>
          <a:lstStyle/>
          <a:p>
            <a:pPr rtl="1"/>
            <a:r>
              <a:rPr lang="he-I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גיבור.ה</a:t>
            </a:r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גבורה מהי?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82102" y="3717032"/>
            <a:ext cx="9429931" cy="991077"/>
          </a:xfrm>
        </p:spPr>
        <p:txBody>
          <a:bodyPr rtlCol="1"/>
          <a:lstStyle/>
          <a:p>
            <a:pPr rtl="1"/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מה מניע אנשים לנהוג בגבורה?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84F01FD6-8177-47B2-EC16-F04234E170AF}"/>
              </a:ext>
            </a:extLst>
          </p:cNvPr>
          <p:cNvSpPr/>
          <p:nvPr/>
        </p:nvSpPr>
        <p:spPr>
          <a:xfrm>
            <a:off x="202889" y="116632"/>
            <a:ext cx="11783045" cy="3600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 err="1"/>
              <a:t>כיתבו</a:t>
            </a:r>
            <a:r>
              <a:rPr lang="he-IL" sz="2400" b="1" dirty="0"/>
              <a:t> בתגובות:</a:t>
            </a:r>
          </a:p>
        </p:txBody>
      </p:sp>
    </p:spTree>
    <p:extLst>
      <p:ext uri="{BB962C8B-B14F-4D97-AF65-F5344CB8AC3E}">
        <p14:creationId xmlns:p14="http://schemas.microsoft.com/office/powerpoint/2010/main" val="7592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 rtlCol="1"/>
          <a:lstStyle/>
          <a:p>
            <a:r>
              <a:rPr lang="he-IL" dirty="0"/>
              <a:t>גילויי גבורה</a:t>
            </a:r>
            <a:br>
              <a:rPr lang="he-IL" dirty="0"/>
            </a:br>
            <a:r>
              <a:rPr lang="he-IL" dirty="0"/>
              <a:t>ומצבי הישרדות בתנ"ך</a:t>
            </a:r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883" y="5085184"/>
            <a:ext cx="11665296" cy="991077"/>
          </a:xfrm>
        </p:spPr>
        <p:txBody>
          <a:bodyPr rtlCol="1"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he-IL" sz="7200" b="1" i="0" u="none" strike="noStrike" baseline="0" dirty="0">
                <a:solidFill>
                  <a:srgbClr val="FFC000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ספר הספרים שופע סיפורי גבורה, אומץ לב וחירוף נפש, אשר גורמים לנו</a:t>
            </a:r>
          </a:p>
          <a:p>
            <a:pPr>
              <a:lnSpc>
                <a:spcPct val="170000"/>
              </a:lnSpc>
            </a:pPr>
            <a:r>
              <a:rPr lang="he-IL" sz="7200" b="1" i="0" u="none" strike="noStrike" baseline="0" dirty="0">
                <a:solidFill>
                  <a:srgbClr val="FFC000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להיות גאים באבותינו וביכולות שלהם לעמוד מול אויבים ולשרוד במצבים</a:t>
            </a:r>
          </a:p>
          <a:p>
            <a:pPr>
              <a:lnSpc>
                <a:spcPct val="170000"/>
              </a:lnSpc>
            </a:pPr>
            <a:r>
              <a:rPr lang="he-IL" sz="7200" b="1" i="0" u="none" strike="noStrike" baseline="0" dirty="0">
                <a:solidFill>
                  <a:srgbClr val="FFC000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שמסכנים חיים. אנו רואים מעשי גבורה של מלכים, נביאים, שופטים,</a:t>
            </a:r>
          </a:p>
          <a:p>
            <a:pPr>
              <a:lnSpc>
                <a:spcPct val="170000"/>
              </a:lnSpc>
            </a:pPr>
            <a:r>
              <a:rPr lang="he-IL" sz="7200" b="1" i="0" u="none" strike="noStrike" baseline="0" dirty="0">
                <a:solidFill>
                  <a:srgbClr val="FFC000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נשים, אימהות, ואנשים טובים באמצע הדרך..</a:t>
            </a:r>
            <a:endParaRPr lang="he-IL" b="1" dirty="0">
              <a:solidFill>
                <a:srgbClr val="FFC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3E3A89B9-2AD7-7780-8067-2B88858D1C02}"/>
              </a:ext>
            </a:extLst>
          </p:cNvPr>
          <p:cNvSpPr/>
          <p:nvPr/>
        </p:nvSpPr>
        <p:spPr>
          <a:xfrm>
            <a:off x="202889" y="116632"/>
            <a:ext cx="11783045" cy="3600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 err="1"/>
              <a:t>כיתבו</a:t>
            </a:r>
            <a:r>
              <a:rPr lang="he-IL" sz="2400" b="1" dirty="0"/>
              <a:t> בתגובות: גיבורים מקראיים או סיפורי גבורה מהתנ"ך שזכורים לכם</a:t>
            </a: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97868" y="260648"/>
            <a:ext cx="9435241" cy="1296144"/>
          </a:xfrm>
        </p:spPr>
        <p:txBody>
          <a:bodyPr rtlCol="1"/>
          <a:lstStyle/>
          <a:p>
            <a:pPr rtl="1"/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יעל וסיסרא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253733" y="405679"/>
            <a:ext cx="9429931" cy="991077"/>
          </a:xfrm>
        </p:spPr>
        <p:txBody>
          <a:bodyPr rtlCol="1"/>
          <a:lstStyle/>
          <a:p>
            <a:pPr rtl="1"/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שופטים ד</a:t>
            </a:r>
            <a:endParaRPr lang="he-IL" dirty="0"/>
          </a:p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תמונה 3">
            <a:hlinkClick r:id="rId3"/>
            <a:extLst>
              <a:ext uri="{FF2B5EF4-FFF2-40B4-BE49-F238E27FC236}">
                <a16:creationId xmlns:a16="http://schemas.microsoft.com/office/drawing/2014/main" id="{4F87001B-B8BE-3310-FEA1-FCAD1D2A9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236" y="1702599"/>
            <a:ext cx="3528685" cy="474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0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1" y="893"/>
            <a:ext cx="12188825" cy="6856214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/>
            <a:endParaRPr sz="17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908217" y="1361020"/>
            <a:ext cx="4604141" cy="23869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1" anchor="b" anchorCtr="0">
            <a:norm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6000"/>
            </a:pPr>
            <a:r>
              <a:rPr lang="iw-IL" b="1" dirty="0">
                <a:solidFill>
                  <a:schemeClr val="lt1"/>
                </a:solidFill>
              </a:rPr>
              <a:t>כוח רחל</a:t>
            </a:r>
            <a:endParaRPr dirty="0"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9223" y="1527474"/>
            <a:ext cx="5915860" cy="380305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602304" y="1198350"/>
            <a:ext cx="10984217" cy="4461301"/>
          </a:xfrm>
          <a:prstGeom prst="rect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/>
            <a:endParaRPr sz="17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-1" y="893"/>
            <a:ext cx="12188825" cy="6856214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/>
            <a:endParaRPr sz="179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2"/>
          <p:cNvCxnSpPr/>
          <p:nvPr/>
        </p:nvCxnSpPr>
        <p:spPr>
          <a:xfrm rot="10800000">
            <a:off x="831656" y="1750193"/>
            <a:ext cx="4717075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897535" y="1909588"/>
            <a:ext cx="4585319" cy="36467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1" anchor="t" anchorCtr="0">
            <a:normAutofit/>
          </a:bodyPr>
          <a:lstStyle/>
          <a:p>
            <a:pPr marL="0" indent="0">
              <a:spcBef>
                <a:spcPts val="0"/>
              </a:spcBef>
              <a:buClr>
                <a:schemeClr val="lt1"/>
              </a:buClr>
              <a:buSzPts val="2000"/>
              <a:buNone/>
            </a:pPr>
            <a:r>
              <a:rPr lang="iw-IL" sz="1999" dirty="0">
                <a:solidFill>
                  <a:schemeClr val="lt1"/>
                </a:solidFill>
              </a:rPr>
              <a:t>צפו בסרטון הבא</a:t>
            </a:r>
            <a:endParaRPr lang="he-IL" sz="1999" dirty="0">
              <a:solidFill>
                <a:schemeClr val="lt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lt1"/>
              </a:buClr>
              <a:buSzPts val="2000"/>
              <a:buNone/>
            </a:pPr>
            <a:endParaRPr lang="he-IL" sz="1999" dirty="0">
              <a:solidFill>
                <a:schemeClr val="lt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lt1"/>
              </a:buClr>
              <a:buSzPts val="2000"/>
              <a:buNone/>
            </a:pPr>
            <a:r>
              <a:rPr lang="he-IL" sz="1999" dirty="0">
                <a:solidFill>
                  <a:schemeClr val="lt1"/>
                </a:solidFill>
              </a:rPr>
              <a:t> </a:t>
            </a:r>
            <a:r>
              <a:rPr lang="iw-IL" sz="1999" dirty="0">
                <a:solidFill>
                  <a:schemeClr val="lt1"/>
                </a:solidFill>
              </a:rPr>
              <a:t>:</a:t>
            </a:r>
            <a:r>
              <a:rPr lang="he-IL" dirty="0">
                <a:hlinkClick r:id="rId3"/>
              </a:rPr>
              <a:t>רחל הציעה למחבלים קפה ועוגיות - ואפשרה לימ"מ לפרוץ לבית (</a:t>
            </a:r>
            <a:r>
              <a:rPr lang="en-US" dirty="0">
                <a:hlinkClick r:id="rId3"/>
              </a:rPr>
              <a:t>ynet.co.il)</a:t>
            </a:r>
            <a:endParaRPr lang="he-IL" dirty="0"/>
          </a:p>
          <a:p>
            <a:pPr marL="0" indent="0">
              <a:spcBef>
                <a:spcPts val="0"/>
              </a:spcBef>
              <a:buClr>
                <a:schemeClr val="lt1"/>
              </a:buClr>
              <a:buSzPts val="2000"/>
              <a:buNone/>
            </a:pPr>
            <a:endParaRPr lang="he-IL" dirty="0"/>
          </a:p>
          <a:p>
            <a:pPr marL="0" indent="0">
              <a:spcBef>
                <a:spcPts val="0"/>
              </a:spcBef>
              <a:buClr>
                <a:schemeClr val="lt1"/>
              </a:buClr>
              <a:buSzPts val="2000"/>
              <a:buNone/>
            </a:pPr>
            <a:endParaRPr sz="1999" dirty="0">
              <a:solidFill>
                <a:schemeClr val="lt1"/>
              </a:solidFill>
            </a:endParaRPr>
          </a:p>
        </p:txBody>
      </p:sp>
      <p:cxnSp>
        <p:nvCxnSpPr>
          <p:cNvPr id="95" name="Google Shape;95;p2"/>
          <p:cNvCxnSpPr/>
          <p:nvPr/>
        </p:nvCxnSpPr>
        <p:spPr>
          <a:xfrm rot="10800000">
            <a:off x="833810" y="5707079"/>
            <a:ext cx="4712769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l="3360" r="10633" b="1"/>
          <a:stretch/>
        </p:blipFill>
        <p:spPr>
          <a:xfrm>
            <a:off x="6523754" y="903"/>
            <a:ext cx="5665071" cy="6856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837981" y="365923"/>
            <a:ext cx="10512862" cy="13252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1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iw-IL" dirty="0"/>
              <a:t>תושייה של נשים</a:t>
            </a:r>
            <a:r>
              <a:rPr lang="he-IL" dirty="0"/>
              <a:t> </a:t>
            </a:r>
            <a:endParaRPr dirty="0"/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837981" y="1412776"/>
            <a:ext cx="10512862" cy="47634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1" anchor="t" anchorCtr="0"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  <a:buSzPct val="100000"/>
              <a:buNone/>
            </a:pP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שופטים פרק ד'</a:t>
            </a:r>
            <a:endParaRPr dirty="0"/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יז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וְסִיסְרָא, נָס בְּרַגְלָיו, אֶל-אֹהֶל יָעֵל, אֵשֶׁת חֶבֶר הַקֵּינִי:  כִּי שָׁלוֹם, בֵּין יָבִין מֶלֶךְ-חָצוֹר, וּבֵין, בֵּית חֶבֶר הַקֵּינִי.  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יח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וַתֵּצֵא יָעֵל, לִקְרַאת סִיסְרָא, וַתֹּאמֶר אֵלָיו סוּרָה אֲדֹנִי סוּרָה אֵלַי, אַל-תִּירָא; וַיָּסַר אֵלֶיהָ הָאֹהֱלָה, וַתְּכַסֵּהוּ בַּשְּׂמִיכָה.  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יט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וַיֹּאמֶר אֵלֶיהָ הַשְׁקִינִי-נָא מְעַט-מַיִם, כִּי צָמֵאתִי; וַתִּפְתַּח אֶת-נֹאוד הֶחָלָב, וַתַּשְׁקֵהוּ--וַתְּכַסֵּהוּ.  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כ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וַיֹּאמֶר אֵלֶיהָ, עֲמֹד פֶּתַח הָאֹהֶל; וְהָיָה אִם-אִישׁ יָבֹא וּשְׁאֵלֵךְ, וְאָמַר הֲיֵשׁ-פֹּה אִישׁ--וְאָמַרְתְּ אָיִן.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כא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וַתִּקַּח יָעֵל אֵשֶׁת-חֶבֶר אֶת-יְתַד הָאֹהֶל וַתָּשֶׂם אֶת-הַמַּקֶּבֶת בְּיָדָהּ, וַתָּבוֹא אֵלָיו בַּלָּאט, וַתִּתְקַע אֶת-הַיָּתֵד בְּרַקָּתוֹ, וַתִּצְנַח בָּאָרֶץ; וְהוּא-נִרְדָּם וַיָּעַף, וַיָּמֹת.  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כב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וְהִנֵּה בָרָק, רֹדֵף אֶת-סִיסְרָא, וַתֵּצֵא יָעֵל לִקְרָאתוֹ, וַתֹּאמֶר לוֹ לֵךְ וְאַרְאֶךָּ אֶת-הָאִישׁ אֲשֶׁר-אַתָּה מְבַקֵּשׁ; וַיָּבֹא אֵלֶיהָ--וְהִנֵּה סִיסְרָא נֹפֵל מֵת, וְהַיָּתֵד בְּרַקָּתוֹ.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כג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וַיַּכְנַע אֱלֹהִים בַּיּוֹם הַהוּא, אֵת יָבִין מֶלֶךְ-כְּנָעַן, לִפְנֵי, בְּנֵי יִשְׂרָאֵל. </a:t>
            </a:r>
            <a:endParaRPr lang="he-IL" b="0" i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000"/>
              </a:spcBef>
              <a:buClr>
                <a:srgbClr val="000000"/>
              </a:buClr>
              <a:buSzPct val="100000"/>
              <a:buNone/>
            </a:pP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iw-IL" b="1" i="0" dirty="0">
                <a:solidFill>
                  <a:srgbClr val="000000"/>
                </a:solidFill>
                <a:latin typeface="David Libre"/>
                <a:ea typeface="David Libre"/>
                <a:cs typeface="David Libre"/>
                <a:sym typeface="David Libre"/>
              </a:rPr>
              <a:t>כד</a:t>
            </a:r>
            <a:r>
              <a:rPr lang="iw-IL" b="0" i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וַתֵּלֶךְ יַד בְּנֵי-יִשְׂרָאֵל, הָלוֹךְ וְקָשָׁה, עַל, יָבִין מֶלֶךְ-כְּנָעַן--עַד אֲשֶׁר הִכְרִיתוּ, אֵת יָבִין מֶלֶךְ-כְּנָעַן.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C0437EF-910F-AD68-D29B-311FA33B84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28" y="269101"/>
            <a:ext cx="7128792" cy="632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23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 txBox="1">
            <a:spLocks noGrp="1"/>
          </p:cNvSpPr>
          <p:nvPr>
            <p:ph type="title"/>
          </p:nvPr>
        </p:nvSpPr>
        <p:spPr>
          <a:xfrm>
            <a:off x="837981" y="365923"/>
            <a:ext cx="10512862" cy="13252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1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iw-IL" dirty="0"/>
              <a:t>חלוקה לחדרים:</a:t>
            </a:r>
            <a:endParaRPr dirty="0"/>
          </a:p>
        </p:txBody>
      </p:sp>
      <p:sp>
        <p:nvSpPr>
          <p:cNvPr id="170" name="Google Shape;170;p7"/>
          <p:cNvSpPr txBox="1">
            <a:spLocks noGrp="1"/>
          </p:cNvSpPr>
          <p:nvPr>
            <p:ph type="body" idx="1"/>
          </p:nvPr>
        </p:nvSpPr>
        <p:spPr>
          <a:xfrm>
            <a:off x="992916" y="1691153"/>
            <a:ext cx="10512862" cy="43500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1" tIns="45688" rIns="91401" bIns="45688" rtlCol="1" anchor="t" anchorCtr="0">
            <a:norm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he-IL" dirty="0"/>
              <a:t>בחדרים עשו סבב וענו: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he-IL" dirty="0"/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he-IL" dirty="0"/>
          </a:p>
          <a:p>
            <a:pPr marL="457200" indent="-457200">
              <a:spcBef>
                <a:spcPts val="0"/>
              </a:spcBef>
              <a:buClr>
                <a:schemeClr val="dk1"/>
              </a:buClr>
              <a:buSzPts val="2800"/>
              <a:buAutoNum type="arabicPeriod"/>
            </a:pPr>
            <a:r>
              <a:rPr lang="he-IL" dirty="0"/>
              <a:t>מה שלומכם היום?</a:t>
            </a:r>
          </a:p>
          <a:p>
            <a:pPr marL="457200" indent="-457200">
              <a:spcBef>
                <a:spcPts val="0"/>
              </a:spcBef>
              <a:buClr>
                <a:schemeClr val="dk1"/>
              </a:buClr>
              <a:buSzPts val="2800"/>
              <a:buAutoNum type="arabicPeriod"/>
            </a:pPr>
            <a:r>
              <a:rPr lang="he-IL" dirty="0"/>
              <a:t>מה משותף לרחל ויעל?</a:t>
            </a:r>
          </a:p>
          <a:p>
            <a:pPr marL="457200" indent="-457200">
              <a:spcBef>
                <a:spcPts val="0"/>
              </a:spcBef>
              <a:buClr>
                <a:schemeClr val="dk1"/>
              </a:buClr>
              <a:buSzPts val="2800"/>
              <a:buAutoNum type="arabicPeriod"/>
            </a:pPr>
            <a:r>
              <a:rPr lang="he-IL" dirty="0"/>
              <a:t>האם רחל לדעתכם גיבורה?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he-IL" dirty="0"/>
          </a:p>
          <a:p>
            <a:pPr marL="0" indent="0">
              <a:spcBef>
                <a:spcPts val="1000"/>
              </a:spcBef>
              <a:buClr>
                <a:schemeClr val="dk1"/>
              </a:buClr>
              <a:buSzPts val="2800"/>
              <a:buNone/>
            </a:pPr>
            <a:r>
              <a:rPr lang="he-IL" dirty="0"/>
              <a:t>4.......   </a:t>
            </a:r>
            <a:endParaRPr lang="en-US" dirty="0"/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3150DD09-E84B-671E-D831-7B42715CB341}"/>
              </a:ext>
            </a:extLst>
          </p:cNvPr>
          <p:cNvSpPr/>
          <p:nvPr/>
        </p:nvSpPr>
        <p:spPr>
          <a:xfrm>
            <a:off x="8470676" y="4221088"/>
            <a:ext cx="1018362" cy="23095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 rtlCol="1">
            <a:normAutofit/>
          </a:bodyPr>
          <a:lstStyle/>
          <a:p>
            <a:pPr rtl="1"/>
            <a:r>
              <a:rPr lang="he-IL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נסו למצוא דוגמאות דומות באמצעות גוגל- סיפורים בהם נשים גילו תושייה והצילו את עצמן ואחרים.(חוץ מרחל המלכה, כמובן).את הדוגמאות שמצאתם, העלו על לוח </a:t>
            </a:r>
            <a:r>
              <a:rPr lang="he-IL" sz="2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הפאדלט</a:t>
            </a:r>
            <a:r>
              <a:rPr lang="he-IL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המשותף 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 rtlCol="1"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https://padlet.com/diklanavon/padlet-3sszxgrlo1mmvfg3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5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9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שיר למעלות</a:t>
            </a:r>
          </a:p>
        </p:txBody>
      </p:sp>
      <p:sp>
        <p:nvSpPr>
          <p:cNvPr id="11" name="מציין מיקום טקסט 10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https://www.youtube.com/watch?v=cll3hP1kAYE</a:t>
            </a: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1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https://www.youtube.com/watch?v=cT6Be-yn-b8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40787A3-DE6F-FDF5-5569-18CFA683666C}"/>
              </a:ext>
            </a:extLst>
          </p:cNvPr>
          <p:cNvSpPr txBox="1"/>
          <p:nvPr/>
        </p:nvSpPr>
        <p:spPr>
          <a:xfrm>
            <a:off x="2422004" y="5137832"/>
            <a:ext cx="60913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https://www.youtube.com/watch?v=ov_raruQUVg</a:t>
            </a: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3924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5ED469-7665-D887-E8B6-6670C98A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נספח-דוגמאות לסיפורי גבורה מהמלחמה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FA7D805-84F7-58D3-EE3F-68513EA66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https://www.mivzaklive.co.il/archives/728639?feed_id=695155&amp;_unique_id=6525d49c6ed57&amp;fbclid=IwAR0kWfZN</a:t>
            </a:r>
          </a:p>
          <a:p>
            <a:pPr marL="0" indent="0">
              <a:buNone/>
            </a:pPr>
            <a:r>
              <a:rPr lang="en-US" dirty="0"/>
              <a:t>5SbC5dH1hIOBAFHVM5uRGgzF1IMFalFm3rMdUP6Ju2GY8xfDaek</a:t>
            </a:r>
            <a:endParaRPr lang="he-IL" dirty="0"/>
          </a:p>
          <a:p>
            <a:pPr marL="0" indent="0">
              <a:buNone/>
            </a:pPr>
            <a:endParaRPr lang="he-IL" dirty="0"/>
          </a:p>
          <a:p>
            <a:endParaRPr lang="en-US" dirty="0"/>
          </a:p>
          <a:p>
            <a:r>
              <a:rPr lang="en-US" dirty="0"/>
              <a:t>• https://news.walla.co.il/item/3615029?fbclid=IwAR0Oz3JmMcldphz_pnko5tW2fqDfs586pZ5lB8qxf3Ntw07Xzlh97x</a:t>
            </a:r>
          </a:p>
          <a:p>
            <a:r>
              <a:rPr lang="en-US" dirty="0"/>
              <a:t>wDct4</a:t>
            </a:r>
          </a:p>
          <a:p>
            <a:endParaRPr lang="en-US" dirty="0"/>
          </a:p>
          <a:p>
            <a:r>
              <a:rPr lang="en-US" dirty="0"/>
              <a:t>• https://www.ynet.co.il/news/article/s1yq9gxz6</a:t>
            </a:r>
          </a:p>
          <a:p>
            <a:endParaRPr lang="en-US" dirty="0"/>
          </a:p>
          <a:p>
            <a:r>
              <a:rPr lang="en-US" dirty="0"/>
              <a:t>• https://www.ynet.co.il/news/article/h1xbguezp</a:t>
            </a:r>
          </a:p>
          <a:p>
            <a:endParaRPr lang="en-US" dirty="0"/>
          </a:p>
          <a:p>
            <a:r>
              <a:rPr lang="he-IL" dirty="0"/>
              <a:t>לשיקול דעתו של המורה אם להשתמש בדוגמאות הללו בכיתה. השימוש ברגישות ובהתאמה</a:t>
            </a:r>
          </a:p>
        </p:txBody>
      </p:sp>
    </p:spTree>
    <p:extLst>
      <p:ext uri="{BB962C8B-B14F-4D97-AF65-F5344CB8AC3E}">
        <p14:creationId xmlns:p14="http://schemas.microsoft.com/office/powerpoint/2010/main" val="7185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ספרים - קלאסי 16x9">
  <a:themeElements>
    <a:clrScheme name="סגול אדום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584_TF02801059.potx" id="{E5F7FC7F-94A4-445A-A03E-5713A263811E}" vid="{2113FA7F-E1E9-4B18-B42D-A51AA6CB21AC}"/>
    </a:ext>
  </a:extLst>
</a:theme>
</file>

<file path=ppt/theme/theme2.xml><?xml version="1.0" encoding="utf-8"?>
<a:theme xmlns:a="http://schemas.openxmlformats.org/drawingml/2006/main" name="ערכת נושא של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של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ED80E12-3BE9-4746-820E-FFB249F467F2}">
  <ds:schemaRefs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4873beb7-5857-4685-be1f-d57550cc96cc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מצגת בתחום החינוך בעיצוב ספר קלאסי (מסך רחב)</Template>
  <TotalTime>208</TotalTime>
  <Words>515</Words>
  <Application>Microsoft Office PowerPoint</Application>
  <PresentationFormat>מותאם אישית</PresentationFormat>
  <Paragraphs>61</Paragraphs>
  <Slides>12</Slides>
  <Notes>9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9" baseType="lpstr">
      <vt:lpstr>Arial</vt:lpstr>
      <vt:lpstr>Calibri</vt:lpstr>
      <vt:lpstr>Constantia</vt:lpstr>
      <vt:lpstr>David Libre</vt:lpstr>
      <vt:lpstr>Tahoma</vt:lpstr>
      <vt:lpstr>Varela Round</vt:lpstr>
      <vt:lpstr>ספרים - קלאסי 16x9</vt:lpstr>
      <vt:lpstr>מצגת של PowerPoint‏</vt:lpstr>
      <vt:lpstr>גיבור.ה גבורה מהי?</vt:lpstr>
      <vt:lpstr>גילויי גבורה ומצבי הישרדות בתנ"ך  </vt:lpstr>
      <vt:lpstr>יעל וסיסרא</vt:lpstr>
      <vt:lpstr>כוח רחל</vt:lpstr>
      <vt:lpstr>מצגת של PowerPoint‏</vt:lpstr>
      <vt:lpstr>תושייה של נשים </vt:lpstr>
      <vt:lpstr>מצגת של PowerPoint‏</vt:lpstr>
      <vt:lpstr>חלוקה לחדרים:</vt:lpstr>
      <vt:lpstr>4. נסו למצוא דוגמאות דומות באמצעות גוגל- סיפורים בהם נשים גילו תושייה והצילו את עצמן ואחרים.(חוץ מרחל המלכה, כמובן).את הדוגמאות שמצאתם, העלו על לוח הפאדלט המשותף </vt:lpstr>
      <vt:lpstr>שיר למעלות</vt:lpstr>
      <vt:lpstr>נספח-דוגמאות לסיפורי גבורה מהמלחמה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גיבור.ה גבורה מהי?</dc:title>
  <dc:creator>ilan navon</dc:creator>
  <cp:lastModifiedBy>ירדן ורדיקה</cp:lastModifiedBy>
  <cp:revision>11</cp:revision>
  <dcterms:created xsi:type="dcterms:W3CDTF">2023-10-18T08:52:08Z</dcterms:created>
  <dcterms:modified xsi:type="dcterms:W3CDTF">2026-02-25T13:06:39Z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