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sldIdLst>
    <p:sldId id="259" r:id="rId2"/>
    <p:sldId id="257" r:id="rId3"/>
    <p:sldId id="553" r:id="rId4"/>
    <p:sldId id="548" r:id="rId5"/>
    <p:sldId id="554" r:id="rId6"/>
    <p:sldId id="555" r:id="rId7"/>
    <p:sldId id="556" r:id="rId8"/>
    <p:sldId id="557" r:id="rId9"/>
  </p:sldIdLst>
  <p:sldSz cx="18288000" cy="10287000"/>
  <p:notesSz cx="6858000" cy="9144000"/>
  <p:embeddedFontLst>
    <p:embeddedFont>
      <p:font typeface="Balsamiq Sans Bold" panose="020B0604020202020204" charset="0"/>
      <p:regular r:id="rId11"/>
    </p:embeddedFont>
    <p:embeddedFont>
      <p:font typeface="Libre Franklin Bold" panose="020B0604020202020204" charset="0"/>
      <p:regular r:id="rId12"/>
    </p:embeddedFont>
    <p:embeddedFont>
      <p:font typeface="Libre Franklin Ultra-Bold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EAC0A77-A248-02EE-B3B6-7E57E35B09F6}" name="דורית נריה" initials="דנ" userId="S::1002329886@eduil.net::6931f8e6-07b1-44ea-b6b8-ed7374224bc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44DA7A9-671A-4748-BDC1-1C638CF2B9A8}" type="datetimeFigureOut">
              <a:rPr lang="he-IL" smtClean="0"/>
              <a:t>כ"ב/אדר/תשפ"ו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62C8C21-551C-498E-9B3F-CE1A1847BD2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50593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801688" indent="0" algn="r">
              <a:lnSpc>
                <a:spcPct val="150000"/>
              </a:lnSpc>
            </a:pPr>
            <a:r>
              <a:rPr lang="he-IL" sz="1200" dirty="0"/>
              <a:t>נבקש מהתלמידים לכתוב תרגיל המתאים לאילוצים. </a:t>
            </a:r>
          </a:p>
          <a:p>
            <a:pPr marL="801688" indent="0" algn="r">
              <a:lnSpc>
                <a:spcPct val="150000"/>
              </a:lnSpc>
            </a:pPr>
            <a:r>
              <a:rPr lang="he-IL" sz="1200" dirty="0"/>
              <a:t>נדון אתם על האופן בו בחרו את המספרים, נכתוב מספר תשובות </a:t>
            </a:r>
          </a:p>
          <a:p>
            <a:pPr marL="801688" indent="0" algn="r">
              <a:lnSpc>
                <a:spcPct val="150000"/>
              </a:lnSpc>
            </a:pPr>
            <a:r>
              <a:rPr lang="he-IL" sz="1200" dirty="0"/>
              <a:t>ונבדוק לגבי כל אחת האם היא מתאימה לאילוצים. </a:t>
            </a:r>
          </a:p>
          <a:p>
            <a:pPr marL="801688" indent="0" algn="r">
              <a:lnSpc>
                <a:spcPct val="150000"/>
              </a:lnSpc>
            </a:pPr>
            <a:r>
              <a:rPr lang="he-IL" sz="1200" dirty="0"/>
              <a:t>כאשר מתקבל תרגיל שלא מתאים לאילוצים נבדוק עם הכיתה מדוע איננו מתאים. </a:t>
            </a:r>
          </a:p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2C8C21-551C-498E-9B3F-CE1A1847BD2C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750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מסגרת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גרפיקה 8">
            <a:extLst>
              <a:ext uri="{FF2B5EF4-FFF2-40B4-BE49-F238E27FC236}">
                <a16:creationId xmlns:a16="http://schemas.microsoft.com/office/drawing/2014/main" id="{3E9EC2D2-C003-4525-83A0-6D17471778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2164" y="185352"/>
            <a:ext cx="17953734" cy="977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395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pop.education.gov.il/tchumey_daat/matmatika/yesodi/noseem_nilmadim/?page=1&amp;teaching-unit=true" TargetMode="External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pop.education.gov.il/tchumey_daat/matmatika/yesodi/noseem_nilmadim/misparim-tiviyem-tchom-miliyun/" TargetMode="Externa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Relationship Id="rId9" Type="http://schemas.openxmlformats.org/officeDocument/2006/relationships/hyperlink" Target="https://pop.education.gov.il/tchumey_daat/matmatika/yesodi/noseem_nilmadim/misparim-tiviyem-tchom-miliyun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pop.education.gov.il/tchumey_daat/matmatika/yesodi/noseem_nilmadim/misparim-tiviyem-tchom-miliyun/" TargetMode="External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pop.education.gov.il/tchumey_daat/matmatika/yesodi/noseem_nilmadim/misparim-tiviyem-tchom-miliyun/" TargetMode="External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/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/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6" name="TextBox 6"/>
          <p:cNvSpPr txBox="1"/>
          <p:nvPr/>
        </p:nvSpPr>
        <p:spPr>
          <a:xfrm rot="1263297">
            <a:off x="764615" y="4728503"/>
            <a:ext cx="1266057" cy="14654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768"/>
              </a:lnSpc>
              <a:spcBef>
                <a:spcPct val="0"/>
              </a:spcBef>
            </a:pPr>
            <a:r>
              <a:rPr lang="en-US" sz="9053">
                <a:solidFill>
                  <a:srgbClr val="000000"/>
                </a:solidFill>
                <a:latin typeface="Libre Franklin Bold"/>
              </a:rPr>
              <a:t>1</a:t>
            </a:r>
          </a:p>
        </p:txBody>
      </p:sp>
      <p:sp>
        <p:nvSpPr>
          <p:cNvPr id="7" name="TextBox 7"/>
          <p:cNvSpPr txBox="1"/>
          <p:nvPr/>
        </p:nvSpPr>
        <p:spPr>
          <a:xfrm rot="-1059970">
            <a:off x="4986661" y="71919"/>
            <a:ext cx="1088046" cy="12523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114"/>
              </a:lnSpc>
              <a:spcBef>
                <a:spcPct val="0"/>
              </a:spcBef>
            </a:pPr>
            <a:r>
              <a:rPr lang="en-US" sz="7780">
                <a:solidFill>
                  <a:srgbClr val="000000"/>
                </a:solidFill>
                <a:latin typeface="Libre Franklin Bold"/>
              </a:rPr>
              <a:t>4</a:t>
            </a:r>
          </a:p>
        </p:txBody>
      </p:sp>
      <p:sp>
        <p:nvSpPr>
          <p:cNvPr id="8" name="TextBox 8"/>
          <p:cNvSpPr txBox="1"/>
          <p:nvPr/>
        </p:nvSpPr>
        <p:spPr>
          <a:xfrm rot="1231330">
            <a:off x="12075512" y="9184699"/>
            <a:ext cx="1041094" cy="12012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677"/>
              </a:lnSpc>
              <a:spcBef>
                <a:spcPct val="0"/>
              </a:spcBef>
            </a:pPr>
            <a:r>
              <a:rPr lang="en-US" sz="7444" dirty="0">
                <a:solidFill>
                  <a:srgbClr val="000000"/>
                </a:solidFill>
                <a:latin typeface="Libre Franklin Bold"/>
              </a:rPr>
              <a:t>9</a:t>
            </a:r>
          </a:p>
        </p:txBody>
      </p:sp>
      <p:sp>
        <p:nvSpPr>
          <p:cNvPr id="9" name="TextBox 9"/>
          <p:cNvSpPr txBox="1"/>
          <p:nvPr/>
        </p:nvSpPr>
        <p:spPr>
          <a:xfrm rot="-1059970">
            <a:off x="11659240" y="-32291"/>
            <a:ext cx="1245101" cy="14425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574"/>
              </a:lnSpc>
              <a:spcBef>
                <a:spcPct val="0"/>
              </a:spcBef>
            </a:pPr>
            <a:r>
              <a:rPr lang="en-US" sz="8903">
                <a:solidFill>
                  <a:srgbClr val="000000"/>
                </a:solidFill>
                <a:latin typeface="Libre Franklin Bold"/>
              </a:rPr>
              <a:t>6</a:t>
            </a:r>
          </a:p>
        </p:txBody>
      </p:sp>
      <p:sp>
        <p:nvSpPr>
          <p:cNvPr id="10" name="TextBox 10"/>
          <p:cNvSpPr txBox="1"/>
          <p:nvPr/>
        </p:nvSpPr>
        <p:spPr>
          <a:xfrm rot="1176395">
            <a:off x="16637876" y="5096086"/>
            <a:ext cx="992496" cy="13824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61"/>
              </a:lnSpc>
              <a:spcBef>
                <a:spcPct val="0"/>
              </a:spcBef>
            </a:pPr>
            <a:r>
              <a:rPr lang="en-US" sz="8508">
                <a:solidFill>
                  <a:srgbClr val="000000"/>
                </a:solidFill>
                <a:latin typeface="Libre Franklin Bold"/>
              </a:rPr>
              <a:t>3</a:t>
            </a:r>
          </a:p>
        </p:txBody>
      </p:sp>
      <p:sp>
        <p:nvSpPr>
          <p:cNvPr id="11" name="TextBox 11"/>
          <p:cNvSpPr txBox="1"/>
          <p:nvPr/>
        </p:nvSpPr>
        <p:spPr>
          <a:xfrm rot="1176395">
            <a:off x="5076786" y="8971420"/>
            <a:ext cx="1152012" cy="16003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838"/>
              </a:lnSpc>
              <a:spcBef>
                <a:spcPct val="0"/>
              </a:spcBef>
            </a:pPr>
            <a:r>
              <a:rPr lang="en-US" sz="9876">
                <a:solidFill>
                  <a:srgbClr val="000000"/>
                </a:solidFill>
                <a:latin typeface="Libre Franklin Bold"/>
              </a:rPr>
              <a:t>7</a:t>
            </a:r>
          </a:p>
        </p:txBody>
      </p:sp>
      <p:sp>
        <p:nvSpPr>
          <p:cNvPr id="12" name="TextBox 12"/>
          <p:cNvSpPr txBox="1"/>
          <p:nvPr/>
        </p:nvSpPr>
        <p:spPr>
          <a:xfrm rot="1384722">
            <a:off x="8116880" y="209739"/>
            <a:ext cx="1538426" cy="17812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300"/>
              </a:lnSpc>
              <a:spcBef>
                <a:spcPct val="0"/>
              </a:spcBef>
            </a:pPr>
            <a:r>
              <a:rPr lang="en-US" sz="11000" dirty="0">
                <a:solidFill>
                  <a:srgbClr val="000000"/>
                </a:solidFill>
                <a:latin typeface="Libre Franklin Bold"/>
              </a:rPr>
              <a:t>5</a:t>
            </a:r>
          </a:p>
        </p:txBody>
      </p:sp>
      <p:sp>
        <p:nvSpPr>
          <p:cNvPr id="13" name="TextBox 13"/>
          <p:cNvSpPr txBox="1"/>
          <p:nvPr/>
        </p:nvSpPr>
        <p:spPr>
          <a:xfrm rot="-1009175">
            <a:off x="16999107" y="2434054"/>
            <a:ext cx="1426424" cy="1649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259"/>
              </a:lnSpc>
              <a:spcBef>
                <a:spcPct val="0"/>
              </a:spcBef>
            </a:pPr>
            <a:r>
              <a:rPr lang="en-US" sz="10199">
                <a:solidFill>
                  <a:srgbClr val="000000"/>
                </a:solidFill>
                <a:latin typeface="Libre Franklin Bold"/>
              </a:rPr>
              <a:t>2</a:t>
            </a:r>
          </a:p>
        </p:txBody>
      </p:sp>
      <p:sp>
        <p:nvSpPr>
          <p:cNvPr id="14" name="TextBox 14"/>
          <p:cNvSpPr txBox="1"/>
          <p:nvPr/>
        </p:nvSpPr>
        <p:spPr>
          <a:xfrm rot="-1827938">
            <a:off x="201934" y="2715732"/>
            <a:ext cx="1084077" cy="17607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192"/>
              </a:lnSpc>
              <a:spcBef>
                <a:spcPct val="0"/>
              </a:spcBef>
            </a:pPr>
            <a:r>
              <a:rPr lang="en-US" sz="10917">
                <a:solidFill>
                  <a:srgbClr val="000000"/>
                </a:solidFill>
                <a:latin typeface="Libre Franklin Ultra-Bold"/>
              </a:rPr>
              <a:t>0</a:t>
            </a:r>
          </a:p>
        </p:txBody>
      </p:sp>
      <p:sp>
        <p:nvSpPr>
          <p:cNvPr id="15" name="TextBox 15"/>
          <p:cNvSpPr txBox="1"/>
          <p:nvPr/>
        </p:nvSpPr>
        <p:spPr>
          <a:xfrm rot="-1389345">
            <a:off x="8809147" y="8223596"/>
            <a:ext cx="1106773" cy="17954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489"/>
              </a:lnSpc>
              <a:spcBef>
                <a:spcPct val="0"/>
              </a:spcBef>
            </a:pPr>
            <a:r>
              <a:rPr lang="en-US" sz="11145">
                <a:solidFill>
                  <a:srgbClr val="000000"/>
                </a:solidFill>
                <a:latin typeface="Libre Franklin Ultra-Bold"/>
              </a:rPr>
              <a:t>8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grpSp>
        <p:nvGrpSpPr>
          <p:cNvPr id="16" name="Group 16">
            <a:extLst>
              <a:ext uri="{FF2B5EF4-FFF2-40B4-BE49-F238E27FC236}">
                <a16:creationId xmlns:a16="http://schemas.microsoft.com/office/drawing/2014/main" id="{E76E8D44-1CA9-A0C2-2A4B-69EDAEF91353}"/>
              </a:ext>
            </a:extLst>
          </p:cNvPr>
          <p:cNvGrpSpPr/>
          <p:nvPr/>
        </p:nvGrpSpPr>
        <p:grpSpPr>
          <a:xfrm>
            <a:off x="1981200" y="1333498"/>
            <a:ext cx="14467968" cy="7171723"/>
            <a:chOff x="0" y="-406402"/>
            <a:chExt cx="19290624" cy="9562297"/>
          </a:xfrm>
        </p:grpSpPr>
        <p:grpSp>
          <p:nvGrpSpPr>
            <p:cNvPr id="17" name="Group 17">
              <a:extLst>
                <a:ext uri="{FF2B5EF4-FFF2-40B4-BE49-F238E27FC236}">
                  <a16:creationId xmlns:a16="http://schemas.microsoft.com/office/drawing/2014/main" id="{1F6C3C1F-9FD3-0A3A-2717-971109E7E338}"/>
                </a:ext>
              </a:extLst>
            </p:cNvPr>
            <p:cNvGrpSpPr/>
            <p:nvPr/>
          </p:nvGrpSpPr>
          <p:grpSpPr>
            <a:xfrm>
              <a:off x="0" y="-406402"/>
              <a:ext cx="19290624" cy="9562297"/>
              <a:chOff x="0" y="-80277"/>
              <a:chExt cx="3810494" cy="1888849"/>
            </a:xfrm>
          </p:grpSpPr>
          <p:sp>
            <p:nvSpPr>
              <p:cNvPr id="19" name="Freeform 18">
                <a:extLst>
                  <a:ext uri="{FF2B5EF4-FFF2-40B4-BE49-F238E27FC236}">
                    <a16:creationId xmlns:a16="http://schemas.microsoft.com/office/drawing/2014/main" id="{6CADAA44-05A3-0CAB-CCF0-6EB602E595D8}"/>
                  </a:ext>
                </a:extLst>
              </p:cNvPr>
              <p:cNvSpPr/>
              <p:nvPr/>
            </p:nvSpPr>
            <p:spPr>
              <a:xfrm>
                <a:off x="0" y="-80277"/>
                <a:ext cx="3810494" cy="1888849"/>
              </a:xfrm>
              <a:custGeom>
                <a:avLst/>
                <a:gdLst/>
                <a:ahLst/>
                <a:cxnLst/>
                <a:rect l="l" t="t" r="r" b="b"/>
                <a:pathLst>
                  <a:path w="3810494" h="1888849">
                    <a:moveTo>
                      <a:pt x="26755" y="0"/>
                    </a:moveTo>
                    <a:lnTo>
                      <a:pt x="3783738" y="0"/>
                    </a:lnTo>
                    <a:cubicBezTo>
                      <a:pt x="3798515" y="0"/>
                      <a:pt x="3810494" y="11979"/>
                      <a:pt x="3810494" y="26755"/>
                    </a:cubicBezTo>
                    <a:lnTo>
                      <a:pt x="3810494" y="1862093"/>
                    </a:lnTo>
                    <a:cubicBezTo>
                      <a:pt x="3810494" y="1869189"/>
                      <a:pt x="3807675" y="1875995"/>
                      <a:pt x="3802657" y="1881012"/>
                    </a:cubicBezTo>
                    <a:cubicBezTo>
                      <a:pt x="3797640" y="1886030"/>
                      <a:pt x="3790835" y="1888849"/>
                      <a:pt x="3783738" y="1888849"/>
                    </a:cubicBezTo>
                    <a:lnTo>
                      <a:pt x="26755" y="1888849"/>
                    </a:lnTo>
                    <a:cubicBezTo>
                      <a:pt x="19659" y="1888849"/>
                      <a:pt x="12854" y="1886030"/>
                      <a:pt x="7836" y="1881012"/>
                    </a:cubicBezTo>
                    <a:cubicBezTo>
                      <a:pt x="2819" y="1875995"/>
                      <a:pt x="0" y="1869189"/>
                      <a:pt x="0" y="1862093"/>
                    </a:cubicBezTo>
                    <a:lnTo>
                      <a:pt x="0" y="26755"/>
                    </a:lnTo>
                    <a:cubicBezTo>
                      <a:pt x="0" y="19659"/>
                      <a:pt x="2819" y="12854"/>
                      <a:pt x="7836" y="7836"/>
                    </a:cubicBezTo>
                    <a:cubicBezTo>
                      <a:pt x="12854" y="2819"/>
                      <a:pt x="19659" y="0"/>
                      <a:pt x="26755" y="0"/>
                    </a:cubicBezTo>
                    <a:close/>
                  </a:path>
                </a:pathLst>
              </a:custGeom>
              <a:solidFill>
                <a:srgbClr val="FCFEF1"/>
              </a:solidFill>
              <a:ln w="57150" cap="rnd">
                <a:solidFill>
                  <a:srgbClr val="000000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4E8C0B7-FBFF-F964-3C60-7CFDE8902900}"/>
                  </a:ext>
                </a:extLst>
              </p:cNvPr>
              <p:cNvSpPr txBox="1"/>
              <p:nvPr/>
            </p:nvSpPr>
            <p:spPr>
              <a:xfrm>
                <a:off x="0" y="-19050"/>
                <a:ext cx="812800" cy="8318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83"/>
                  </a:lnSpc>
                </a:pPr>
                <a:endParaRPr/>
              </a:p>
            </p:txBody>
          </p:sp>
        </p:grpSp>
        <p:sp>
          <p:nvSpPr>
            <p:cNvPr id="18" name="AutoShape 20">
              <a:extLst>
                <a:ext uri="{FF2B5EF4-FFF2-40B4-BE49-F238E27FC236}">
                  <a16:creationId xmlns:a16="http://schemas.microsoft.com/office/drawing/2014/main" id="{1E0F6145-2F22-2BF4-DF91-CA3191A37A50}"/>
                </a:ext>
              </a:extLst>
            </p:cNvPr>
            <p:cNvSpPr/>
            <p:nvPr/>
          </p:nvSpPr>
          <p:spPr>
            <a:xfrm>
              <a:off x="0" y="6653752"/>
              <a:ext cx="19290624" cy="0"/>
            </a:xfrm>
            <a:prstGeom prst="line">
              <a:avLst/>
            </a:prstGeom>
            <a:ln w="762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he-IL"/>
            </a:p>
          </p:txBody>
        </p:sp>
      </p:grpSp>
      <p:sp>
        <p:nvSpPr>
          <p:cNvPr id="5" name="TextBox 21">
            <a:extLst>
              <a:ext uri="{FF2B5EF4-FFF2-40B4-BE49-F238E27FC236}">
                <a16:creationId xmlns:a16="http://schemas.microsoft.com/office/drawing/2014/main" id="{1C1AB4A7-A188-548D-6508-FB6F7398DF1F}"/>
              </a:ext>
            </a:extLst>
          </p:cNvPr>
          <p:cNvSpPr txBox="1"/>
          <p:nvPr/>
        </p:nvSpPr>
        <p:spPr>
          <a:xfrm>
            <a:off x="5426145" y="2119748"/>
            <a:ext cx="12407397" cy="4247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6499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9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رياضيّات عَبر ألـ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he-IL" sz="14999" u="none" dirty="0">
                <a:solidFill>
                  <a:srgbClr val="000000"/>
                </a:solidFill>
                <a:latin typeface="Balsamiq Sans Bold"/>
              </a:rPr>
              <a:t> </a:t>
            </a:r>
            <a:endParaRPr lang="en-US" sz="14999" u="none" dirty="0">
              <a:solidFill>
                <a:srgbClr val="000000"/>
              </a:solidFill>
              <a:latin typeface="Balsamiq Sans Bold"/>
            </a:endParaRPr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E3D1BD24-B406-C5B5-F928-F46E69851FE8}"/>
              </a:ext>
            </a:extLst>
          </p:cNvPr>
          <p:cNvSpPr txBox="1"/>
          <p:nvPr/>
        </p:nvSpPr>
        <p:spPr>
          <a:xfrm>
            <a:off x="4219138" y="1800439"/>
            <a:ext cx="4876800" cy="24006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5000" dirty="0"/>
              <a:t>meet</a:t>
            </a:r>
            <a:endParaRPr lang="he-IL" sz="15000" dirty="0"/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BA7C51C4-F6E5-9D34-76F4-D886DE3853D0}"/>
              </a:ext>
            </a:extLst>
          </p:cNvPr>
          <p:cNvSpPr txBox="1"/>
          <p:nvPr/>
        </p:nvSpPr>
        <p:spPr>
          <a:xfrm>
            <a:off x="2940301" y="6591300"/>
            <a:ext cx="1077569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6000" dirty="0"/>
              <a:t>عَمَليّات حِسابِيَّة في الأعداد الطبيعِيَّة</a:t>
            </a:r>
            <a:endParaRPr lang="he-IL" sz="6000" dirty="0"/>
          </a:p>
          <a:p>
            <a:pPr algn="ctr"/>
            <a:r>
              <a:rPr lang="ar-JO" sz="6000" dirty="0"/>
              <a:t>الصَّف الرّابِع</a:t>
            </a:r>
            <a:endParaRPr lang="he-IL" sz="6000" dirty="0"/>
          </a:p>
        </p:txBody>
      </p:sp>
      <p:sp>
        <p:nvSpPr>
          <p:cNvPr id="24" name="תיבת טקסט 25">
            <a:extLst>
              <a:ext uri="{FF2B5EF4-FFF2-40B4-BE49-F238E27FC236}">
                <a16:creationId xmlns:a16="http://schemas.microsoft.com/office/drawing/2014/main" id="{D826A9AF-015E-D208-2286-C743241C14BD}"/>
              </a:ext>
            </a:extLst>
          </p:cNvPr>
          <p:cNvSpPr txBox="1"/>
          <p:nvPr/>
        </p:nvSpPr>
        <p:spPr>
          <a:xfrm>
            <a:off x="2388716" y="4345141"/>
            <a:ext cx="12994753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r">
              <a:defRPr/>
            </a:pPr>
            <a:r>
              <a:rPr lang="ar-JO" sz="2400" b="1" dirty="0">
                <a:solidFill>
                  <a:srgbClr val="FF0000"/>
                </a:solidFill>
              </a:rPr>
              <a:t>معلمات ومعلمين، أهلًا بكم، في عارضة الشرائح التي أمامكم عدّة نشاطات ملائمة لدرس قصير بموضوع العمليات الحسابية في الأعداد الطبيعية</a:t>
            </a:r>
            <a:r>
              <a:rPr lang="he-IL" sz="2400" b="1" dirty="0">
                <a:solidFill>
                  <a:srgbClr val="FF0000"/>
                </a:solidFill>
              </a:rPr>
              <a:t>. </a:t>
            </a:r>
          </a:p>
          <a:p>
            <a:pPr lvl="0" algn="r">
              <a:defRPr/>
            </a:pPr>
            <a:r>
              <a:rPr lang="ar-JO" sz="2400" b="1" dirty="0">
                <a:solidFill>
                  <a:srgbClr val="FF0000"/>
                </a:solidFill>
              </a:rPr>
              <a:t>يمكن الاستعانة بها في الدروس التزامنية (وأيضا كمهام قصيرة في الدروس داخل الصف</a:t>
            </a:r>
            <a:r>
              <a:rPr lang="he-IL" sz="2400" b="1" dirty="0">
                <a:solidFill>
                  <a:srgbClr val="FF0000"/>
                </a:solidFill>
              </a:rPr>
              <a:t>).</a:t>
            </a:r>
            <a:endParaRPr lang="en-US" sz="2400" b="1" dirty="0">
              <a:solidFill>
                <a:srgbClr val="FF0000"/>
              </a:solidFill>
            </a:endParaRPr>
          </a:p>
          <a:p>
            <a:pPr lvl="0" algn="r">
              <a:defRPr/>
            </a:pPr>
            <a:r>
              <a:rPr lang="ar-JO" sz="2400" b="1" dirty="0">
                <a:solidFill>
                  <a:srgbClr val="FF0000"/>
                </a:solidFill>
              </a:rPr>
              <a:t>النشاطات تلائم تلاميذ الصّف الرابع</a:t>
            </a:r>
            <a:r>
              <a:rPr lang="he-IL" sz="2400" b="1" dirty="0">
                <a:solidFill>
                  <a:srgbClr val="FF0000"/>
                </a:solidFill>
              </a:rPr>
              <a:t>.</a:t>
            </a:r>
          </a:p>
          <a:p>
            <a:pPr algn="r"/>
            <a:r>
              <a:rPr lang="ar-JO" sz="2400" b="1" dirty="0">
                <a:solidFill>
                  <a:srgbClr val="FF0000"/>
                </a:solidFill>
              </a:rPr>
              <a:t>للتوسّع في الموضوع ولنشاطات أخرى، يمكنكم إيجادها في الموقع – </a:t>
            </a:r>
            <a:r>
              <a:rPr lang="ar-JO" sz="2400" b="1" dirty="0">
                <a:solidFill>
                  <a:srgbClr val="0070C0"/>
                </a:solidFill>
                <a:hlinkClick r:id="rId8"/>
              </a:rPr>
              <a:t>وحدات تعليمية محوسبة في الفضاء التربوي</a:t>
            </a:r>
          </a:p>
          <a:p>
            <a:pPr algn="r"/>
            <a:r>
              <a:rPr lang="he-IL" sz="2400" b="1" dirty="0">
                <a:solidFill>
                  <a:srgbClr val="3333FF"/>
                </a:solidFill>
              </a:rPr>
              <a:t>(</a:t>
            </a:r>
            <a:r>
              <a:rPr lang="he-IL" sz="2400" b="1" dirty="0">
                <a:solidFill>
                  <a:srgbClr val="FF0000"/>
                </a:solidFill>
                <a:hlinkClick r:id="rId8"/>
              </a:rPr>
              <a:t>ביחידות הוראה מתוקשבות במרחב הפדגוגי</a:t>
            </a:r>
            <a:r>
              <a:rPr lang="he-IL" sz="2400" b="1" dirty="0">
                <a:solidFill>
                  <a:srgbClr val="3333FF"/>
                </a:solidFill>
              </a:rPr>
              <a:t>)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255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טבלה 1">
            <a:extLst>
              <a:ext uri="{FF2B5EF4-FFF2-40B4-BE49-F238E27FC236}">
                <a16:creationId xmlns:a16="http://schemas.microsoft.com/office/drawing/2014/main" id="{784C8C84-0CDA-40ED-8DEA-C02DB5241D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578849"/>
              </p:ext>
            </p:extLst>
          </p:nvPr>
        </p:nvGraphicFramePr>
        <p:xfrm>
          <a:off x="1951398" y="1156988"/>
          <a:ext cx="15958038" cy="8398247"/>
        </p:xfrm>
        <a:graphic>
          <a:graphicData uri="http://schemas.openxmlformats.org/drawingml/2006/table">
            <a:tbl>
              <a:tblPr rtl="1" firstRow="1" firstCol="1" bandRow="1"/>
              <a:tblGrid>
                <a:gridCol w="7979019">
                  <a:extLst>
                    <a:ext uri="{9D8B030D-6E8A-4147-A177-3AD203B41FA5}">
                      <a16:colId xmlns:a16="http://schemas.microsoft.com/office/drawing/2014/main" val="1065446044"/>
                    </a:ext>
                  </a:extLst>
                </a:gridCol>
                <a:gridCol w="7979019">
                  <a:extLst>
                    <a:ext uri="{9D8B030D-6E8A-4147-A177-3AD203B41FA5}">
                      <a16:colId xmlns:a16="http://schemas.microsoft.com/office/drawing/2014/main" val="268466875"/>
                    </a:ext>
                  </a:extLst>
                </a:gridCol>
              </a:tblGrid>
              <a:tr h="1269690">
                <a:tc>
                  <a:txBody>
                    <a:bodyPr/>
                    <a:lstStyle/>
                    <a:p>
                      <a:pPr algn="ctr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he-IL" sz="4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ar-JO" sz="4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النَّتيجَة أصغَر مِن </a:t>
                      </a:r>
                      <a:r>
                        <a:rPr lang="he-IL" sz="4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1,000</a:t>
                      </a:r>
                      <a:endParaRPr lang="he-IL" sz="66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ar-JO" sz="4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+mn-cs"/>
                        </a:rPr>
                        <a:t>النَّتيجَة أكبَر مِن </a:t>
                      </a:r>
                      <a:r>
                        <a:rPr lang="he-IL" sz="42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1,000</a:t>
                      </a:r>
                      <a:endParaRPr lang="he-IL" sz="66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3687171"/>
                  </a:ext>
                </a:extLst>
              </a:tr>
              <a:tr h="1365759"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65028985"/>
                  </a:ext>
                </a:extLst>
              </a:tr>
              <a:tr h="1365759"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he-IL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he-IL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2680170"/>
                  </a:ext>
                </a:extLst>
              </a:tr>
              <a:tr h="1489554"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he-IL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he-IL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49604604"/>
                  </a:ext>
                </a:extLst>
              </a:tr>
              <a:tr h="1634379"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he-IL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80555197"/>
                  </a:ext>
                </a:extLst>
              </a:tr>
              <a:tr h="1273106"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he-IL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1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he-IL" sz="65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0000" marR="244227" marT="33921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25845610"/>
                  </a:ext>
                </a:extLst>
              </a:tr>
            </a:tbl>
          </a:graphicData>
        </a:graphic>
      </p:graphicFrame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F59A9731-AF31-43E2-8B6A-D48357690A0D}"/>
              </a:ext>
            </a:extLst>
          </p:cNvPr>
          <p:cNvSpPr txBox="1"/>
          <p:nvPr/>
        </p:nvSpPr>
        <p:spPr>
          <a:xfrm>
            <a:off x="0" y="374528"/>
            <a:ext cx="18288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81088" algn="ctr"/>
            <a:r>
              <a:rPr lang="ar-JO" sz="4200" dirty="0">
                <a:latin typeface="Arial" panose="020B0604020202020204" pitchFamily="34" charset="0"/>
              </a:rPr>
              <a:t>أيّ التّمارين أسفل كُلّ سَلَّة يُمكِن انْ تَدخُل إليها؟ لا حاجَة لِإجراء حِسابات دَقيقَة</a:t>
            </a:r>
            <a:r>
              <a:rPr lang="he-IL" sz="4200" dirty="0">
                <a:latin typeface="Arial" panose="020B0604020202020204" pitchFamily="34" charset="0"/>
              </a:rPr>
              <a:t>!</a:t>
            </a:r>
            <a:endParaRPr lang="he-IL" sz="3000" dirty="0">
              <a:latin typeface="Arial" panose="020B0604020202020204" pitchFamily="34" charset="0"/>
            </a:endParaRPr>
          </a:p>
        </p:txBody>
      </p:sp>
      <p:pic>
        <p:nvPicPr>
          <p:cNvPr id="30" name="גרפיקה 29" descr="סל קניות">
            <a:extLst>
              <a:ext uri="{FF2B5EF4-FFF2-40B4-BE49-F238E27FC236}">
                <a16:creationId xmlns:a16="http://schemas.microsoft.com/office/drawing/2014/main" id="{51C87F77-AD89-46DF-8EAE-B778D56A1E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1620" y="1113577"/>
            <a:ext cx="1212818" cy="1212818"/>
          </a:xfrm>
          <a:prstGeom prst="rect">
            <a:avLst/>
          </a:prstGeom>
        </p:spPr>
      </p:pic>
      <p:pic>
        <p:nvPicPr>
          <p:cNvPr id="32" name="גרפיקה 31" descr="סל קניות">
            <a:extLst>
              <a:ext uri="{FF2B5EF4-FFF2-40B4-BE49-F238E27FC236}">
                <a16:creationId xmlns:a16="http://schemas.microsoft.com/office/drawing/2014/main" id="{4029FE5B-A100-4486-BD11-C4F6FD8666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51399" y="1113577"/>
            <a:ext cx="1212818" cy="1212818"/>
          </a:xfrm>
          <a:prstGeom prst="rect">
            <a:avLst/>
          </a:prstGeom>
        </p:spPr>
      </p:pic>
      <p:sp>
        <p:nvSpPr>
          <p:cNvPr id="49" name="מלבן: פינות מעוגלות 48">
            <a:extLst>
              <a:ext uri="{FF2B5EF4-FFF2-40B4-BE49-F238E27FC236}">
                <a16:creationId xmlns:a16="http://schemas.microsoft.com/office/drawing/2014/main" id="{A7E7ACD7-32A8-4E2A-B3A5-B1F3018EC2F4}"/>
              </a:ext>
            </a:extLst>
          </p:cNvPr>
          <p:cNvSpPr/>
          <p:nvPr/>
        </p:nvSpPr>
        <p:spPr>
          <a:xfrm>
            <a:off x="4041240" y="2628509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32 × 50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50" name="קבוצה 49">
            <a:extLst>
              <a:ext uri="{FF2B5EF4-FFF2-40B4-BE49-F238E27FC236}">
                <a16:creationId xmlns:a16="http://schemas.microsoft.com/office/drawing/2014/main" id="{8BCF3BDE-E9AF-4562-B35B-3116D25455BA}"/>
              </a:ext>
            </a:extLst>
          </p:cNvPr>
          <p:cNvGrpSpPr/>
          <p:nvPr/>
        </p:nvGrpSpPr>
        <p:grpSpPr>
          <a:xfrm>
            <a:off x="7699161" y="2628509"/>
            <a:ext cx="540000" cy="540000"/>
            <a:chOff x="7018484" y="4775740"/>
            <a:chExt cx="698937" cy="698937"/>
          </a:xfrm>
        </p:grpSpPr>
        <p:cxnSp>
          <p:nvCxnSpPr>
            <p:cNvPr id="51" name="מחבר ישר 50">
              <a:extLst>
                <a:ext uri="{FF2B5EF4-FFF2-40B4-BE49-F238E27FC236}">
                  <a16:creationId xmlns:a16="http://schemas.microsoft.com/office/drawing/2014/main" id="{01EB2801-AC66-49C1-9E80-1B5258CBB407}"/>
                </a:ext>
              </a:extLst>
            </p:cNvPr>
            <p:cNvCxnSpPr/>
            <p:nvPr/>
          </p:nvCxnSpPr>
          <p:spPr>
            <a:xfrm flipH="1">
              <a:off x="7080738" y="4775740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מחבר ישר 51">
              <a:extLst>
                <a:ext uri="{FF2B5EF4-FFF2-40B4-BE49-F238E27FC236}">
                  <a16:creationId xmlns:a16="http://schemas.microsoft.com/office/drawing/2014/main" id="{3035372A-25CA-401E-B2EB-7F01F55640D8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080737" y="4775739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מלבן: פינות מעוגלות 52">
            <a:extLst>
              <a:ext uri="{FF2B5EF4-FFF2-40B4-BE49-F238E27FC236}">
                <a16:creationId xmlns:a16="http://schemas.microsoft.com/office/drawing/2014/main" id="{D5B8C81D-63CE-48BA-97BE-C6AF547A889E}"/>
              </a:ext>
            </a:extLst>
          </p:cNvPr>
          <p:cNvSpPr/>
          <p:nvPr/>
        </p:nvSpPr>
        <p:spPr>
          <a:xfrm>
            <a:off x="4041240" y="4027484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963+78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54" name="גרפיקה 53" descr="סימן ביקורת">
            <a:extLst>
              <a:ext uri="{FF2B5EF4-FFF2-40B4-BE49-F238E27FC236}">
                <a16:creationId xmlns:a16="http://schemas.microsoft.com/office/drawing/2014/main" id="{51677915-F4BA-4F78-9A81-BD51693A4D8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429161" y="3566982"/>
            <a:ext cx="1080000" cy="1080000"/>
          </a:xfrm>
          <a:prstGeom prst="rect">
            <a:avLst/>
          </a:prstGeom>
        </p:spPr>
      </p:pic>
      <p:sp>
        <p:nvSpPr>
          <p:cNvPr id="55" name="מלבן: פינות מעוגלות 54">
            <a:extLst>
              <a:ext uri="{FF2B5EF4-FFF2-40B4-BE49-F238E27FC236}">
                <a16:creationId xmlns:a16="http://schemas.microsoft.com/office/drawing/2014/main" id="{488D3F9C-ADC5-4B16-A654-BECBEF91CD9F}"/>
              </a:ext>
            </a:extLst>
          </p:cNvPr>
          <p:cNvSpPr/>
          <p:nvPr/>
        </p:nvSpPr>
        <p:spPr>
          <a:xfrm>
            <a:off x="4041240" y="5426459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453+453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56" name="קבוצה 55">
            <a:extLst>
              <a:ext uri="{FF2B5EF4-FFF2-40B4-BE49-F238E27FC236}">
                <a16:creationId xmlns:a16="http://schemas.microsoft.com/office/drawing/2014/main" id="{8DA578D4-37C0-4CA3-AC11-8379B44DE128}"/>
              </a:ext>
            </a:extLst>
          </p:cNvPr>
          <p:cNvGrpSpPr/>
          <p:nvPr/>
        </p:nvGrpSpPr>
        <p:grpSpPr>
          <a:xfrm>
            <a:off x="7579755" y="5506589"/>
            <a:ext cx="540000" cy="540000"/>
            <a:chOff x="7018484" y="4775740"/>
            <a:chExt cx="698937" cy="698937"/>
          </a:xfrm>
        </p:grpSpPr>
        <p:cxnSp>
          <p:nvCxnSpPr>
            <p:cNvPr id="57" name="מחבר ישר 56">
              <a:extLst>
                <a:ext uri="{FF2B5EF4-FFF2-40B4-BE49-F238E27FC236}">
                  <a16:creationId xmlns:a16="http://schemas.microsoft.com/office/drawing/2014/main" id="{03A46807-93F7-4C57-BD49-2CAB60CC83BA}"/>
                </a:ext>
              </a:extLst>
            </p:cNvPr>
            <p:cNvCxnSpPr/>
            <p:nvPr/>
          </p:nvCxnSpPr>
          <p:spPr>
            <a:xfrm flipH="1">
              <a:off x="7080738" y="4775740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מחבר ישר 57">
              <a:extLst>
                <a:ext uri="{FF2B5EF4-FFF2-40B4-BE49-F238E27FC236}">
                  <a16:creationId xmlns:a16="http://schemas.microsoft.com/office/drawing/2014/main" id="{B45E2242-E283-4127-BE7C-7F478EB5EC91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080737" y="4775739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מלבן: פינות מעוגלות 58">
            <a:extLst>
              <a:ext uri="{FF2B5EF4-FFF2-40B4-BE49-F238E27FC236}">
                <a16:creationId xmlns:a16="http://schemas.microsoft.com/office/drawing/2014/main" id="{6104AA34-5D6C-4F08-B17A-307BD14EB6B1}"/>
              </a:ext>
            </a:extLst>
          </p:cNvPr>
          <p:cNvSpPr/>
          <p:nvPr/>
        </p:nvSpPr>
        <p:spPr>
          <a:xfrm>
            <a:off x="4067699" y="6825434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640:80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60" name="קבוצה 59">
            <a:extLst>
              <a:ext uri="{FF2B5EF4-FFF2-40B4-BE49-F238E27FC236}">
                <a16:creationId xmlns:a16="http://schemas.microsoft.com/office/drawing/2014/main" id="{773D6101-7476-43C1-97B8-D6CEC6714E3B}"/>
              </a:ext>
            </a:extLst>
          </p:cNvPr>
          <p:cNvGrpSpPr/>
          <p:nvPr/>
        </p:nvGrpSpPr>
        <p:grpSpPr>
          <a:xfrm>
            <a:off x="7698822" y="6893831"/>
            <a:ext cx="540000" cy="540000"/>
            <a:chOff x="7018484" y="4775740"/>
            <a:chExt cx="698937" cy="698937"/>
          </a:xfrm>
        </p:grpSpPr>
        <p:cxnSp>
          <p:nvCxnSpPr>
            <p:cNvPr id="61" name="מחבר ישר 60">
              <a:extLst>
                <a:ext uri="{FF2B5EF4-FFF2-40B4-BE49-F238E27FC236}">
                  <a16:creationId xmlns:a16="http://schemas.microsoft.com/office/drawing/2014/main" id="{7FCD8B09-840B-4FDB-A921-8973FF727FF7}"/>
                </a:ext>
              </a:extLst>
            </p:cNvPr>
            <p:cNvCxnSpPr/>
            <p:nvPr/>
          </p:nvCxnSpPr>
          <p:spPr>
            <a:xfrm flipH="1">
              <a:off x="7080738" y="4775740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מחבר ישר 61">
              <a:extLst>
                <a:ext uri="{FF2B5EF4-FFF2-40B4-BE49-F238E27FC236}">
                  <a16:creationId xmlns:a16="http://schemas.microsoft.com/office/drawing/2014/main" id="{6575DF5C-BE58-4C2A-88DF-1B487A8C9D79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080737" y="4775739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מלבן: פינות מעוגלות 62">
            <a:extLst>
              <a:ext uri="{FF2B5EF4-FFF2-40B4-BE49-F238E27FC236}">
                <a16:creationId xmlns:a16="http://schemas.microsoft.com/office/drawing/2014/main" id="{94EC7F3C-8140-4593-AEE2-69D782682580}"/>
              </a:ext>
            </a:extLst>
          </p:cNvPr>
          <p:cNvSpPr/>
          <p:nvPr/>
        </p:nvSpPr>
        <p:spPr>
          <a:xfrm>
            <a:off x="4026822" y="8224412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2,764-1,276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64" name="גרפיקה 63" descr="סימן ביקורת">
            <a:extLst>
              <a:ext uri="{FF2B5EF4-FFF2-40B4-BE49-F238E27FC236}">
                <a16:creationId xmlns:a16="http://schemas.microsoft.com/office/drawing/2014/main" id="{32646EB0-A875-44A8-8C9F-E81B3AC5A07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36214" y="7803383"/>
            <a:ext cx="1080000" cy="1080000"/>
          </a:xfrm>
          <a:prstGeom prst="rect">
            <a:avLst/>
          </a:prstGeom>
        </p:spPr>
      </p:pic>
      <p:sp>
        <p:nvSpPr>
          <p:cNvPr id="67" name="מלבן: פינות מעוגלות 66">
            <a:extLst>
              <a:ext uri="{FF2B5EF4-FFF2-40B4-BE49-F238E27FC236}">
                <a16:creationId xmlns:a16="http://schemas.microsoft.com/office/drawing/2014/main" id="{2D3BE53D-F739-4BCF-9033-41AEA683B87D}"/>
              </a:ext>
            </a:extLst>
          </p:cNvPr>
          <p:cNvSpPr/>
          <p:nvPr/>
        </p:nvSpPr>
        <p:spPr>
          <a:xfrm>
            <a:off x="11838237" y="2665031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32 × 99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68" name="קבוצה 67">
            <a:extLst>
              <a:ext uri="{FF2B5EF4-FFF2-40B4-BE49-F238E27FC236}">
                <a16:creationId xmlns:a16="http://schemas.microsoft.com/office/drawing/2014/main" id="{60121373-3693-4C33-8178-1CE89FD937A8}"/>
              </a:ext>
            </a:extLst>
          </p:cNvPr>
          <p:cNvGrpSpPr/>
          <p:nvPr/>
        </p:nvGrpSpPr>
        <p:grpSpPr>
          <a:xfrm>
            <a:off x="15496158" y="2665031"/>
            <a:ext cx="540000" cy="540000"/>
            <a:chOff x="7018484" y="4775740"/>
            <a:chExt cx="698937" cy="698937"/>
          </a:xfrm>
        </p:grpSpPr>
        <p:cxnSp>
          <p:nvCxnSpPr>
            <p:cNvPr id="69" name="מחבר ישר 68">
              <a:extLst>
                <a:ext uri="{FF2B5EF4-FFF2-40B4-BE49-F238E27FC236}">
                  <a16:creationId xmlns:a16="http://schemas.microsoft.com/office/drawing/2014/main" id="{9D8D6499-4D87-4835-A99D-9C4C2B8F6D98}"/>
                </a:ext>
              </a:extLst>
            </p:cNvPr>
            <p:cNvCxnSpPr/>
            <p:nvPr/>
          </p:nvCxnSpPr>
          <p:spPr>
            <a:xfrm flipH="1">
              <a:off x="7080738" y="4775740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מחבר ישר 69">
              <a:extLst>
                <a:ext uri="{FF2B5EF4-FFF2-40B4-BE49-F238E27FC236}">
                  <a16:creationId xmlns:a16="http://schemas.microsoft.com/office/drawing/2014/main" id="{DB6F4C90-9C7F-419F-BE52-D68643DF7143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080737" y="4775739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מלבן: פינות מעוגלות 70">
            <a:extLst>
              <a:ext uri="{FF2B5EF4-FFF2-40B4-BE49-F238E27FC236}">
                <a16:creationId xmlns:a16="http://schemas.microsoft.com/office/drawing/2014/main" id="{76A00C6F-A470-4B94-A6AF-1F01A445A5F5}"/>
              </a:ext>
            </a:extLst>
          </p:cNvPr>
          <p:cNvSpPr/>
          <p:nvPr/>
        </p:nvSpPr>
        <p:spPr>
          <a:xfrm>
            <a:off x="11838237" y="5444720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6,273-5,872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72" name="גרפיקה 71" descr="סימן ביקורת">
            <a:extLst>
              <a:ext uri="{FF2B5EF4-FFF2-40B4-BE49-F238E27FC236}">
                <a16:creationId xmlns:a16="http://schemas.microsoft.com/office/drawing/2014/main" id="{6F34B26E-8D03-4017-B20B-705244B226E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291126" y="4995654"/>
            <a:ext cx="1080000" cy="1080000"/>
          </a:xfrm>
          <a:prstGeom prst="rect">
            <a:avLst/>
          </a:prstGeom>
        </p:spPr>
      </p:pic>
      <p:sp>
        <p:nvSpPr>
          <p:cNvPr id="73" name="מלבן: פינות מעוגלות 72">
            <a:extLst>
              <a:ext uri="{FF2B5EF4-FFF2-40B4-BE49-F238E27FC236}">
                <a16:creationId xmlns:a16="http://schemas.microsoft.com/office/drawing/2014/main" id="{3020FEA9-2248-4B9B-B15A-72DABBE9E2B2}"/>
              </a:ext>
            </a:extLst>
          </p:cNvPr>
          <p:cNvSpPr/>
          <p:nvPr/>
        </p:nvSpPr>
        <p:spPr>
          <a:xfrm>
            <a:off x="11864942" y="4054875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903+78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74" name="גרפיקה 73" descr="סימן ביקורת">
            <a:extLst>
              <a:ext uri="{FF2B5EF4-FFF2-40B4-BE49-F238E27FC236}">
                <a16:creationId xmlns:a16="http://schemas.microsoft.com/office/drawing/2014/main" id="{8ACDB446-5D8A-4274-9639-C5CCF0F0FEC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173861" y="3604628"/>
            <a:ext cx="1080000" cy="1080000"/>
          </a:xfrm>
          <a:prstGeom prst="rect">
            <a:avLst/>
          </a:prstGeom>
        </p:spPr>
      </p:pic>
      <p:sp>
        <p:nvSpPr>
          <p:cNvPr id="75" name="מלבן: פינות מעוגלות 74">
            <a:extLst>
              <a:ext uri="{FF2B5EF4-FFF2-40B4-BE49-F238E27FC236}">
                <a16:creationId xmlns:a16="http://schemas.microsoft.com/office/drawing/2014/main" id="{78771EA5-5C21-4E6A-9CDF-E6F67D443D3F}"/>
              </a:ext>
            </a:extLst>
          </p:cNvPr>
          <p:cNvSpPr/>
          <p:nvPr/>
        </p:nvSpPr>
        <p:spPr>
          <a:xfrm>
            <a:off x="11838237" y="6834566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4 × 25 × 10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76" name="קבוצה 75">
            <a:extLst>
              <a:ext uri="{FF2B5EF4-FFF2-40B4-BE49-F238E27FC236}">
                <a16:creationId xmlns:a16="http://schemas.microsoft.com/office/drawing/2014/main" id="{F7688E35-A468-4D6E-A339-551BFA1EBD26}"/>
              </a:ext>
            </a:extLst>
          </p:cNvPr>
          <p:cNvGrpSpPr/>
          <p:nvPr/>
        </p:nvGrpSpPr>
        <p:grpSpPr>
          <a:xfrm>
            <a:off x="15496158" y="6804663"/>
            <a:ext cx="540000" cy="540000"/>
            <a:chOff x="7018484" y="4775740"/>
            <a:chExt cx="698937" cy="698937"/>
          </a:xfrm>
        </p:grpSpPr>
        <p:cxnSp>
          <p:nvCxnSpPr>
            <p:cNvPr id="77" name="מחבר ישר 76">
              <a:extLst>
                <a:ext uri="{FF2B5EF4-FFF2-40B4-BE49-F238E27FC236}">
                  <a16:creationId xmlns:a16="http://schemas.microsoft.com/office/drawing/2014/main" id="{602E0892-81ED-4F43-BB3C-DE5D31E76430}"/>
                </a:ext>
              </a:extLst>
            </p:cNvPr>
            <p:cNvCxnSpPr/>
            <p:nvPr/>
          </p:nvCxnSpPr>
          <p:spPr>
            <a:xfrm flipH="1">
              <a:off x="7080738" y="4775740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מחבר ישר 77">
              <a:extLst>
                <a:ext uri="{FF2B5EF4-FFF2-40B4-BE49-F238E27FC236}">
                  <a16:creationId xmlns:a16="http://schemas.microsoft.com/office/drawing/2014/main" id="{3469B8A8-48FB-43D1-8752-B92F023E7D8B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080737" y="4775739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מלבן: פינות מעוגלות 78">
            <a:extLst>
              <a:ext uri="{FF2B5EF4-FFF2-40B4-BE49-F238E27FC236}">
                <a16:creationId xmlns:a16="http://schemas.microsoft.com/office/drawing/2014/main" id="{30DCA355-8802-4F65-80F3-09EF20B2F274}"/>
              </a:ext>
            </a:extLst>
          </p:cNvPr>
          <p:cNvSpPr/>
          <p:nvPr/>
        </p:nvSpPr>
        <p:spPr>
          <a:xfrm>
            <a:off x="11909289" y="8224412"/>
            <a:ext cx="4212000" cy="108000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050" dirty="0">
                <a:solidFill>
                  <a:schemeClr val="tx1"/>
                </a:solidFill>
                <a:latin typeface="Arial" panose="020B0604020202020204" pitchFamily="34" charset="0"/>
              </a:rPr>
              <a:t>1,206-198</a:t>
            </a:r>
            <a:endParaRPr lang="he-IL" sz="405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80" name="קבוצה 79">
            <a:extLst>
              <a:ext uri="{FF2B5EF4-FFF2-40B4-BE49-F238E27FC236}">
                <a16:creationId xmlns:a16="http://schemas.microsoft.com/office/drawing/2014/main" id="{B9A5785D-1D7E-4A2E-AF1A-0AC3F2E40F4E}"/>
              </a:ext>
            </a:extLst>
          </p:cNvPr>
          <p:cNvGrpSpPr/>
          <p:nvPr/>
        </p:nvGrpSpPr>
        <p:grpSpPr>
          <a:xfrm>
            <a:off x="15567210" y="8224412"/>
            <a:ext cx="540000" cy="540000"/>
            <a:chOff x="7018484" y="4775740"/>
            <a:chExt cx="698937" cy="698937"/>
          </a:xfrm>
        </p:grpSpPr>
        <p:cxnSp>
          <p:nvCxnSpPr>
            <p:cNvPr id="81" name="מחבר ישר 80">
              <a:extLst>
                <a:ext uri="{FF2B5EF4-FFF2-40B4-BE49-F238E27FC236}">
                  <a16:creationId xmlns:a16="http://schemas.microsoft.com/office/drawing/2014/main" id="{F1B4D99B-F926-43ED-BFB9-2B6DF9799E7A}"/>
                </a:ext>
              </a:extLst>
            </p:cNvPr>
            <p:cNvCxnSpPr/>
            <p:nvPr/>
          </p:nvCxnSpPr>
          <p:spPr>
            <a:xfrm flipH="1">
              <a:off x="7080738" y="4775740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מחבר ישר 81">
              <a:extLst>
                <a:ext uri="{FF2B5EF4-FFF2-40B4-BE49-F238E27FC236}">
                  <a16:creationId xmlns:a16="http://schemas.microsoft.com/office/drawing/2014/main" id="{2DAA045B-61D5-45EE-8D1C-6FC215EB2593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7080737" y="4775739"/>
              <a:ext cx="574431" cy="698937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BABB8EF2-94E0-7037-6D82-828F9FE34F6C}"/>
              </a:ext>
            </a:extLst>
          </p:cNvPr>
          <p:cNvSpPr txBox="1"/>
          <p:nvPr/>
        </p:nvSpPr>
        <p:spPr>
          <a:xfrm>
            <a:off x="533400" y="9461712"/>
            <a:ext cx="9144000" cy="463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ar-J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المصدر: وحدة تعليمية محوسبة - </a:t>
            </a:r>
            <a:r>
              <a:rPr lang="ar-J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6"/>
              </a:rPr>
              <a:t>نبدأ السنة الدراسية مع الحسّ العددي </a:t>
            </a:r>
            <a:r>
              <a:rPr lang="he-IL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6"/>
              </a:rPr>
              <a:t>מתחילים שנה עם חוש למספרים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754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5FC1B28-5EF0-0D85-4F06-9CC1398CE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12903CB-B571-D418-6C07-5400F7A87704}"/>
              </a:ext>
            </a:extLst>
          </p:cNvPr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C241B900-F61B-48CD-2157-8B78447C81C3}"/>
              </a:ext>
            </a:extLst>
          </p:cNvPr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0087E636-6CC8-1E57-2BAF-98104A4FF989}"/>
              </a:ext>
            </a:extLst>
          </p:cNvPr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C0022375-8B53-C24B-3D1E-CA0ED5851215}"/>
              </a:ext>
            </a:extLst>
          </p:cNvPr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35" name="תיבת טקסט 34">
            <a:extLst>
              <a:ext uri="{FF2B5EF4-FFF2-40B4-BE49-F238E27FC236}">
                <a16:creationId xmlns:a16="http://schemas.microsoft.com/office/drawing/2014/main" id="{5EFD6EB5-02B4-42D0-557D-A62C25A9F81D}"/>
              </a:ext>
            </a:extLst>
          </p:cNvPr>
          <p:cNvSpPr txBox="1"/>
          <p:nvPr/>
        </p:nvSpPr>
        <p:spPr>
          <a:xfrm>
            <a:off x="3657600" y="46316"/>
            <a:ext cx="13640972" cy="1942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ar-JO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أمامَكُم أزواج تَمارين، اكتُبوا بَين كُلّ زوج إشارَة ملائِمَة: </a:t>
            </a:r>
            <a:r>
              <a:rPr lang="he-IL" sz="4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&gt;,&lt;,=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ar-JO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اشرَحوا كَيف يُمكِن انْ نَعرِف الإشارَة المُلائِمَة دون إجراء حِساب دَقيق</a:t>
            </a:r>
            <a:r>
              <a:rPr lang="he-IL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מלבן: פינות מעוגלות 35">
            <a:extLst>
              <a:ext uri="{FF2B5EF4-FFF2-40B4-BE49-F238E27FC236}">
                <a16:creationId xmlns:a16="http://schemas.microsoft.com/office/drawing/2014/main" id="{58B7789F-3BDD-4F84-A9BD-384B7A21A753}"/>
              </a:ext>
            </a:extLst>
          </p:cNvPr>
          <p:cNvSpPr/>
          <p:nvPr/>
        </p:nvSpPr>
        <p:spPr>
          <a:xfrm>
            <a:off x="11354386" y="2360326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2,560 : 8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7" name="מלבן: פינות מעוגלות 36">
            <a:extLst>
              <a:ext uri="{FF2B5EF4-FFF2-40B4-BE49-F238E27FC236}">
                <a16:creationId xmlns:a16="http://schemas.microsoft.com/office/drawing/2014/main" id="{DE094D81-F62C-9C49-7CB5-F595D3EA40EC}"/>
              </a:ext>
            </a:extLst>
          </p:cNvPr>
          <p:cNvSpPr/>
          <p:nvPr/>
        </p:nvSpPr>
        <p:spPr>
          <a:xfrm>
            <a:off x="6781800" y="2437323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2,560 : 10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8" name="מלבן: פינות מעוגלות 37">
            <a:extLst>
              <a:ext uri="{FF2B5EF4-FFF2-40B4-BE49-F238E27FC236}">
                <a16:creationId xmlns:a16="http://schemas.microsoft.com/office/drawing/2014/main" id="{F79D0D6F-B6E4-405D-B213-18C964A0B8DD}"/>
              </a:ext>
            </a:extLst>
          </p:cNvPr>
          <p:cNvSpPr/>
          <p:nvPr/>
        </p:nvSpPr>
        <p:spPr>
          <a:xfrm>
            <a:off x="11354386" y="3811780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648  : 8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מלבן: פינות מעוגלות 38">
            <a:extLst>
              <a:ext uri="{FF2B5EF4-FFF2-40B4-BE49-F238E27FC236}">
                <a16:creationId xmlns:a16="http://schemas.microsoft.com/office/drawing/2014/main" id="{7EE16E56-C775-860F-AE44-C66FE73AB595}"/>
              </a:ext>
            </a:extLst>
          </p:cNvPr>
          <p:cNvSpPr/>
          <p:nvPr/>
        </p:nvSpPr>
        <p:spPr>
          <a:xfrm>
            <a:off x="6781800" y="3888777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324 : 8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0" name="מלבן: פינות מעוגלות 39">
            <a:extLst>
              <a:ext uri="{FF2B5EF4-FFF2-40B4-BE49-F238E27FC236}">
                <a16:creationId xmlns:a16="http://schemas.microsoft.com/office/drawing/2014/main" id="{63B571A0-4062-536B-60FA-69C9286EF5D1}"/>
              </a:ext>
            </a:extLst>
          </p:cNvPr>
          <p:cNvSpPr/>
          <p:nvPr/>
        </p:nvSpPr>
        <p:spPr>
          <a:xfrm>
            <a:off x="11354386" y="5263234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3,457 : 27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" name="מלבן: פינות מעוגלות 40">
            <a:extLst>
              <a:ext uri="{FF2B5EF4-FFF2-40B4-BE49-F238E27FC236}">
                <a16:creationId xmlns:a16="http://schemas.microsoft.com/office/drawing/2014/main" id="{1C28DA94-C2F6-D9AF-4C6F-CB564039ADFE}"/>
              </a:ext>
            </a:extLst>
          </p:cNvPr>
          <p:cNvSpPr/>
          <p:nvPr/>
        </p:nvSpPr>
        <p:spPr>
          <a:xfrm>
            <a:off x="6781800" y="5340231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3,457 : 26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2" name="מלבן: פינות מעוגלות 41">
            <a:extLst>
              <a:ext uri="{FF2B5EF4-FFF2-40B4-BE49-F238E27FC236}">
                <a16:creationId xmlns:a16="http://schemas.microsoft.com/office/drawing/2014/main" id="{7CAEED0A-4577-09F4-4B67-18ABF389F11A}"/>
              </a:ext>
            </a:extLst>
          </p:cNvPr>
          <p:cNvSpPr/>
          <p:nvPr/>
        </p:nvSpPr>
        <p:spPr>
          <a:xfrm>
            <a:off x="11361420" y="6885733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2,679 : 12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3" name="מלבן: פינות מעוגלות 42">
            <a:extLst>
              <a:ext uri="{FF2B5EF4-FFF2-40B4-BE49-F238E27FC236}">
                <a16:creationId xmlns:a16="http://schemas.microsoft.com/office/drawing/2014/main" id="{EDFE0BA4-D824-3508-EA90-B1B97BFE89C1}"/>
              </a:ext>
            </a:extLst>
          </p:cNvPr>
          <p:cNvSpPr/>
          <p:nvPr/>
        </p:nvSpPr>
        <p:spPr>
          <a:xfrm>
            <a:off x="6788834" y="6962730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4,679 : 12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4" name="מלבן: פינות מעוגלות 43">
            <a:extLst>
              <a:ext uri="{FF2B5EF4-FFF2-40B4-BE49-F238E27FC236}">
                <a16:creationId xmlns:a16="http://schemas.microsoft.com/office/drawing/2014/main" id="{020A81F1-1F47-ADCB-DA7C-48F467FBE477}"/>
              </a:ext>
            </a:extLst>
          </p:cNvPr>
          <p:cNvSpPr/>
          <p:nvPr/>
        </p:nvSpPr>
        <p:spPr>
          <a:xfrm>
            <a:off x="11444676" y="8431234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1,224 : 12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5" name="מלבן: פינות מעוגלות 44">
            <a:extLst>
              <a:ext uri="{FF2B5EF4-FFF2-40B4-BE49-F238E27FC236}">
                <a16:creationId xmlns:a16="http://schemas.microsoft.com/office/drawing/2014/main" id="{EC24861B-EEEE-3C94-FCEB-D9AFA3B80587}"/>
              </a:ext>
            </a:extLst>
          </p:cNvPr>
          <p:cNvSpPr/>
          <p:nvPr/>
        </p:nvSpPr>
        <p:spPr>
          <a:xfrm>
            <a:off x="6781799" y="8496300"/>
            <a:ext cx="2157095" cy="10409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 anchor="ctr"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2,448 : 24</a:t>
            </a:r>
            <a:endParaRPr lang="en-US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225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/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/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/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D59DE289-3492-A24F-4E97-7A7079D37C8B}"/>
              </a:ext>
            </a:extLst>
          </p:cNvPr>
          <p:cNvSpPr txBox="1"/>
          <p:nvPr/>
        </p:nvSpPr>
        <p:spPr>
          <a:xfrm>
            <a:off x="2667000" y="1421662"/>
            <a:ext cx="14615746" cy="1063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6088" algn="r" rtl="1">
              <a:lnSpc>
                <a:spcPct val="150000"/>
              </a:lnSpc>
            </a:pPr>
            <a:r>
              <a:rPr lang="ar-JO" sz="48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اِقتَرِحوا تَمارين مُلائِمَة لِلشَّرط التّالي</a:t>
            </a:r>
            <a:r>
              <a:rPr lang="he-IL" sz="4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ar-JO" sz="48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حاصِل الضَّرب أكبَر مِن </a:t>
            </a:r>
            <a:r>
              <a:rPr lang="he-IL" sz="48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200.</a:t>
            </a:r>
            <a:endParaRPr lang="en-US" sz="4800" b="1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B631830E-7E54-4940-3A50-20498936BDD8}"/>
              </a:ext>
            </a:extLst>
          </p:cNvPr>
          <p:cNvGrpSpPr/>
          <p:nvPr/>
        </p:nvGrpSpPr>
        <p:grpSpPr>
          <a:xfrm>
            <a:off x="6477000" y="3197109"/>
            <a:ext cx="5896708" cy="1254370"/>
            <a:chOff x="3552092" y="2056470"/>
            <a:chExt cx="5896708" cy="1254370"/>
          </a:xfrm>
        </p:grpSpPr>
        <p:sp>
          <p:nvSpPr>
            <p:cNvPr id="10" name="מלבן: פינות מעוגלות 9">
              <a:extLst>
                <a:ext uri="{FF2B5EF4-FFF2-40B4-BE49-F238E27FC236}">
                  <a16:creationId xmlns:a16="http://schemas.microsoft.com/office/drawing/2014/main" id="{D159A3B8-7000-EC2D-4D64-6D86F7845DF7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1" name="מלבן: פינות מעוגלות 10">
              <a:extLst>
                <a:ext uri="{FF2B5EF4-FFF2-40B4-BE49-F238E27FC236}">
                  <a16:creationId xmlns:a16="http://schemas.microsoft.com/office/drawing/2014/main" id="{8DA58A6F-593E-B0A1-2FFC-A8EE3FCC1BFB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2" name="מלבן: פינות מעוגלות 11">
              <a:extLst>
                <a:ext uri="{FF2B5EF4-FFF2-40B4-BE49-F238E27FC236}">
                  <a16:creationId xmlns:a16="http://schemas.microsoft.com/office/drawing/2014/main" id="{443BB529-51E9-61B4-B6FD-DA0AA79E7BAB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3" name="תיבת טקסט 12">
              <a:extLst>
                <a:ext uri="{FF2B5EF4-FFF2-40B4-BE49-F238E27FC236}">
                  <a16:creationId xmlns:a16="http://schemas.microsoft.com/office/drawing/2014/main" id="{6AC08398-2207-82AF-02A6-E8080C89C056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4" name="קבוצה 13">
            <a:extLst>
              <a:ext uri="{FF2B5EF4-FFF2-40B4-BE49-F238E27FC236}">
                <a16:creationId xmlns:a16="http://schemas.microsoft.com/office/drawing/2014/main" id="{7ABFE762-C45B-D011-CC4F-4781A902A97C}"/>
              </a:ext>
            </a:extLst>
          </p:cNvPr>
          <p:cNvGrpSpPr/>
          <p:nvPr/>
        </p:nvGrpSpPr>
        <p:grpSpPr>
          <a:xfrm>
            <a:off x="6477000" y="5206713"/>
            <a:ext cx="5896708" cy="1254370"/>
            <a:chOff x="3552092" y="2056470"/>
            <a:chExt cx="5896708" cy="1254370"/>
          </a:xfrm>
        </p:grpSpPr>
        <p:sp>
          <p:nvSpPr>
            <p:cNvPr id="15" name="מלבן: פינות מעוגלות 14">
              <a:extLst>
                <a:ext uri="{FF2B5EF4-FFF2-40B4-BE49-F238E27FC236}">
                  <a16:creationId xmlns:a16="http://schemas.microsoft.com/office/drawing/2014/main" id="{279EF9B7-974E-4F02-BF85-C8964569E0EF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6" name="מלבן: פינות מעוגלות 15">
              <a:extLst>
                <a:ext uri="{FF2B5EF4-FFF2-40B4-BE49-F238E27FC236}">
                  <a16:creationId xmlns:a16="http://schemas.microsoft.com/office/drawing/2014/main" id="{E9C471AD-41B8-63E0-7314-5FD0D89CF382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7" name="מלבן: פינות מעוגלות 16">
              <a:extLst>
                <a:ext uri="{FF2B5EF4-FFF2-40B4-BE49-F238E27FC236}">
                  <a16:creationId xmlns:a16="http://schemas.microsoft.com/office/drawing/2014/main" id="{7D2CDCAE-28C2-1072-9ACE-E01E5E61AC3B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8" name="תיבת טקסט 17">
              <a:extLst>
                <a:ext uri="{FF2B5EF4-FFF2-40B4-BE49-F238E27FC236}">
                  <a16:creationId xmlns:a16="http://schemas.microsoft.com/office/drawing/2014/main" id="{8B66EDBD-C827-4559-D6CC-33BEE5CE720F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04CC757F-4F3E-F3AD-D37B-1C1F5CD4544E}"/>
              </a:ext>
            </a:extLst>
          </p:cNvPr>
          <p:cNvGrpSpPr/>
          <p:nvPr/>
        </p:nvGrpSpPr>
        <p:grpSpPr>
          <a:xfrm>
            <a:off x="6477000" y="7210375"/>
            <a:ext cx="5896708" cy="1254370"/>
            <a:chOff x="3552092" y="2056470"/>
            <a:chExt cx="5896708" cy="1254370"/>
          </a:xfrm>
        </p:grpSpPr>
        <p:sp>
          <p:nvSpPr>
            <p:cNvPr id="20" name="מלבן: פינות מעוגלות 19">
              <a:extLst>
                <a:ext uri="{FF2B5EF4-FFF2-40B4-BE49-F238E27FC236}">
                  <a16:creationId xmlns:a16="http://schemas.microsoft.com/office/drawing/2014/main" id="{BAE62CC0-8010-EB17-EDCC-C474238C586B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2" name="מלבן: פינות מעוגלות 21">
              <a:extLst>
                <a:ext uri="{FF2B5EF4-FFF2-40B4-BE49-F238E27FC236}">
                  <a16:creationId xmlns:a16="http://schemas.microsoft.com/office/drawing/2014/main" id="{098BC91E-9CB7-A2BB-C366-0BB69B76191E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3" name="מלבן: פינות מעוגלות 22">
              <a:extLst>
                <a:ext uri="{FF2B5EF4-FFF2-40B4-BE49-F238E27FC236}">
                  <a16:creationId xmlns:a16="http://schemas.microsoft.com/office/drawing/2014/main" id="{E08E1BE4-C8BC-BF47-50FC-D7A342E7CCA0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4" name="תיבת טקסט 23">
              <a:extLst>
                <a:ext uri="{FF2B5EF4-FFF2-40B4-BE49-F238E27FC236}">
                  <a16:creationId xmlns:a16="http://schemas.microsoft.com/office/drawing/2014/main" id="{224CEB23-D668-CDF5-A3E3-152915615027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sp>
        <p:nvSpPr>
          <p:cNvPr id="25" name="תיבת טקסט 24">
            <a:extLst>
              <a:ext uri="{FF2B5EF4-FFF2-40B4-BE49-F238E27FC236}">
                <a16:creationId xmlns:a16="http://schemas.microsoft.com/office/drawing/2014/main" id="{A6B5E3ED-34E7-74DB-C3DD-68604EDF17C7}"/>
              </a:ext>
            </a:extLst>
          </p:cNvPr>
          <p:cNvSpPr txBox="1"/>
          <p:nvPr/>
        </p:nvSpPr>
        <p:spPr>
          <a:xfrm>
            <a:off x="10134600" y="9818442"/>
            <a:ext cx="9144000" cy="463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he-I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מתוך יחידת הוראה מתוקשבת  </a:t>
            </a:r>
            <a:r>
              <a:rPr lang="he-IL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9"/>
              </a:rPr>
              <a:t>מתחילים שנה עם חוש למספרים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314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53B3FB-64ED-3F1B-9099-993840F14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21AD913-9BAE-55FE-ECE2-42AA3392AA39}"/>
              </a:ext>
            </a:extLst>
          </p:cNvPr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A03F48FF-1DA9-05E7-2BA5-B54A7D1444DA}"/>
              </a:ext>
            </a:extLst>
          </p:cNvPr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01667D6-8DBB-82B1-6809-784F29FB8F06}"/>
              </a:ext>
            </a:extLst>
          </p:cNvPr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5C0887A1-1579-94C1-2A4F-4C05E07EDD9D}"/>
              </a:ext>
            </a:extLst>
          </p:cNvPr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ACC33B37-7AA6-6CDB-8846-9252507F0306}"/>
              </a:ext>
            </a:extLst>
          </p:cNvPr>
          <p:cNvSpPr txBox="1"/>
          <p:nvPr/>
        </p:nvSpPr>
        <p:spPr>
          <a:xfrm>
            <a:off x="3247175" y="524880"/>
            <a:ext cx="13604671" cy="2171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6088" algn="ctr">
              <a:lnSpc>
                <a:spcPct val="150000"/>
              </a:lnSpc>
            </a:pPr>
            <a:r>
              <a:rPr lang="ar-JO" sz="4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اِقتَرِحوا تَمارين مُلائِمَة لِلشَّرط التّالي </a:t>
            </a:r>
            <a:r>
              <a:rPr lang="he-IL" sz="4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: </a:t>
            </a:r>
          </a:p>
          <a:p>
            <a:pPr marL="446088" algn="ctr">
              <a:lnSpc>
                <a:spcPct val="150000"/>
              </a:lnSpc>
            </a:pPr>
            <a:r>
              <a:rPr lang="ar-JO" sz="48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حاصِل الضَّرب أكبَر مِن 100 وَأصغَر مِن 300</a:t>
            </a:r>
            <a:r>
              <a:rPr lang="he-IL" sz="4800" b="1" dirty="0"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4800" b="1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E599F501-1525-8DB6-02B8-E8ABD8034282}"/>
              </a:ext>
            </a:extLst>
          </p:cNvPr>
          <p:cNvGrpSpPr/>
          <p:nvPr/>
        </p:nvGrpSpPr>
        <p:grpSpPr>
          <a:xfrm>
            <a:off x="7086600" y="3231636"/>
            <a:ext cx="5896708" cy="1254370"/>
            <a:chOff x="3552092" y="2056470"/>
            <a:chExt cx="5896708" cy="1254370"/>
          </a:xfrm>
        </p:grpSpPr>
        <p:sp>
          <p:nvSpPr>
            <p:cNvPr id="8" name="מלבן: פינות מעוגלות 7">
              <a:extLst>
                <a:ext uri="{FF2B5EF4-FFF2-40B4-BE49-F238E27FC236}">
                  <a16:creationId xmlns:a16="http://schemas.microsoft.com/office/drawing/2014/main" id="{CAF3D717-8426-AF29-8D4B-34D629CF6C03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9" name="מלבן: פינות מעוגלות 8">
              <a:extLst>
                <a:ext uri="{FF2B5EF4-FFF2-40B4-BE49-F238E27FC236}">
                  <a16:creationId xmlns:a16="http://schemas.microsoft.com/office/drawing/2014/main" id="{F7CD755A-A0F8-E667-858B-69581914C7EA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0" name="מלבן: פינות מעוגלות 9">
              <a:extLst>
                <a:ext uri="{FF2B5EF4-FFF2-40B4-BE49-F238E27FC236}">
                  <a16:creationId xmlns:a16="http://schemas.microsoft.com/office/drawing/2014/main" id="{0EC92635-B739-FF61-C308-FB2A9D92EC79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1" name="תיבת טקסט 10">
              <a:extLst>
                <a:ext uri="{FF2B5EF4-FFF2-40B4-BE49-F238E27FC236}">
                  <a16:creationId xmlns:a16="http://schemas.microsoft.com/office/drawing/2014/main" id="{166D752A-DA01-90B5-5AD3-15E28625BB9D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14588F3F-F02A-241A-D35F-633411388E39}"/>
              </a:ext>
            </a:extLst>
          </p:cNvPr>
          <p:cNvGrpSpPr/>
          <p:nvPr/>
        </p:nvGrpSpPr>
        <p:grpSpPr>
          <a:xfrm>
            <a:off x="7086600" y="5173810"/>
            <a:ext cx="5896708" cy="1254370"/>
            <a:chOff x="3552092" y="2056470"/>
            <a:chExt cx="5896708" cy="1254370"/>
          </a:xfrm>
        </p:grpSpPr>
        <p:sp>
          <p:nvSpPr>
            <p:cNvPr id="13" name="מלבן: פינות מעוגלות 12">
              <a:extLst>
                <a:ext uri="{FF2B5EF4-FFF2-40B4-BE49-F238E27FC236}">
                  <a16:creationId xmlns:a16="http://schemas.microsoft.com/office/drawing/2014/main" id="{F7CF46AD-8EB4-AE8F-4BA2-E37253101853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4" name="מלבן: פינות מעוגלות 13">
              <a:extLst>
                <a:ext uri="{FF2B5EF4-FFF2-40B4-BE49-F238E27FC236}">
                  <a16:creationId xmlns:a16="http://schemas.microsoft.com/office/drawing/2014/main" id="{6F1ACA17-0F40-73CF-213E-AA25E62FD25E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5" name="מלבן: פינות מעוגלות 14">
              <a:extLst>
                <a:ext uri="{FF2B5EF4-FFF2-40B4-BE49-F238E27FC236}">
                  <a16:creationId xmlns:a16="http://schemas.microsoft.com/office/drawing/2014/main" id="{602F409D-6847-FF04-6543-53D5669ACAB5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6" name="תיבת טקסט 15">
              <a:extLst>
                <a:ext uri="{FF2B5EF4-FFF2-40B4-BE49-F238E27FC236}">
                  <a16:creationId xmlns:a16="http://schemas.microsoft.com/office/drawing/2014/main" id="{C63E0F7F-BEDE-83AD-E2E2-FAB8903B1811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17" name="קבוצה 16">
            <a:extLst>
              <a:ext uri="{FF2B5EF4-FFF2-40B4-BE49-F238E27FC236}">
                <a16:creationId xmlns:a16="http://schemas.microsoft.com/office/drawing/2014/main" id="{455A8DC9-A635-C6F5-82D6-F51AAD0DCC7F}"/>
              </a:ext>
            </a:extLst>
          </p:cNvPr>
          <p:cNvGrpSpPr/>
          <p:nvPr/>
        </p:nvGrpSpPr>
        <p:grpSpPr>
          <a:xfrm>
            <a:off x="7086600" y="6972300"/>
            <a:ext cx="5896708" cy="1254370"/>
            <a:chOff x="3552092" y="2056470"/>
            <a:chExt cx="5896708" cy="1254370"/>
          </a:xfrm>
        </p:grpSpPr>
        <p:sp>
          <p:nvSpPr>
            <p:cNvPr id="18" name="מלבן: פינות מעוגלות 17">
              <a:extLst>
                <a:ext uri="{FF2B5EF4-FFF2-40B4-BE49-F238E27FC236}">
                  <a16:creationId xmlns:a16="http://schemas.microsoft.com/office/drawing/2014/main" id="{38EC7ADE-F300-C5C1-083E-89CB10146526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19" name="מלבן: פינות מעוגלות 18">
              <a:extLst>
                <a:ext uri="{FF2B5EF4-FFF2-40B4-BE49-F238E27FC236}">
                  <a16:creationId xmlns:a16="http://schemas.microsoft.com/office/drawing/2014/main" id="{576C94E9-50DC-AEA2-3ADB-95C3C4989665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0" name="מלבן: פינות מעוגלות 19">
              <a:extLst>
                <a:ext uri="{FF2B5EF4-FFF2-40B4-BE49-F238E27FC236}">
                  <a16:creationId xmlns:a16="http://schemas.microsoft.com/office/drawing/2014/main" id="{04A1903A-13CB-C80A-4399-C82CAA67BBDB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2" name="תיבת טקסט 21">
              <a:extLst>
                <a:ext uri="{FF2B5EF4-FFF2-40B4-BE49-F238E27FC236}">
                  <a16:creationId xmlns:a16="http://schemas.microsoft.com/office/drawing/2014/main" id="{4DE2A36A-FBD8-CD62-1A2B-623447EFF18A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sp>
        <p:nvSpPr>
          <p:cNvPr id="5" name="תיבת טקסט 5">
            <a:extLst>
              <a:ext uri="{FF2B5EF4-FFF2-40B4-BE49-F238E27FC236}">
                <a16:creationId xmlns:a16="http://schemas.microsoft.com/office/drawing/2014/main" id="{D789B14F-2B66-19EB-8816-BA51DF7D9E6F}"/>
              </a:ext>
            </a:extLst>
          </p:cNvPr>
          <p:cNvSpPr txBox="1"/>
          <p:nvPr/>
        </p:nvSpPr>
        <p:spPr>
          <a:xfrm>
            <a:off x="8995139" y="9835291"/>
            <a:ext cx="9144000" cy="463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ar-J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المصدر: وحدة تعليمية محوسبة - </a:t>
            </a:r>
            <a:r>
              <a:rPr lang="ar-J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8"/>
              </a:rPr>
              <a:t>نبدأ السنة الدراسية مع الحسّ العددي </a:t>
            </a:r>
            <a:r>
              <a:rPr lang="he-IL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8"/>
              </a:rPr>
              <a:t>מתחילים שנה עם חוש למספרים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816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FC5546-41C6-D0EC-1A71-FFCD3B177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1A85CCB-5FC3-EECA-4F21-A4669571D365}"/>
              </a:ext>
            </a:extLst>
          </p:cNvPr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D2ABD9CF-36BC-6FFB-B98C-0F05BDE133AD}"/>
              </a:ext>
            </a:extLst>
          </p:cNvPr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F8F47684-E113-6FC0-6E76-C78F39024329}"/>
              </a:ext>
            </a:extLst>
          </p:cNvPr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440DEEB1-BFF2-A1F9-247A-41A239C91426}"/>
              </a:ext>
            </a:extLst>
          </p:cNvPr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C2F9AE47-38E0-63CD-FF6F-1031F5783D4C}"/>
              </a:ext>
            </a:extLst>
          </p:cNvPr>
          <p:cNvSpPr txBox="1"/>
          <p:nvPr/>
        </p:nvSpPr>
        <p:spPr>
          <a:xfrm>
            <a:off x="4720863" y="-22891"/>
            <a:ext cx="12734972" cy="5495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6088" lvl="0" algn="r" rtl="1">
              <a:lnSpc>
                <a:spcPct val="150000"/>
              </a:lnSpc>
              <a:defRPr/>
            </a:pPr>
            <a:r>
              <a:rPr kumimoji="0" lang="ar-JO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اِقتَرِحوا تَمارينًا مُلائِمَة لِلشُّروط</a:t>
            </a:r>
            <a:r>
              <a:rPr kumimoji="0" lang="he-IL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marL="960438" marR="0" lvl="0" indent="-51435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JO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أحَد العَوامِل هو </a:t>
            </a:r>
            <a:r>
              <a:rPr kumimoji="0" lang="he-IL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32</a:t>
            </a:r>
          </a:p>
          <a:p>
            <a:pPr marL="960438" indent="-514350" algn="r" rtl="1">
              <a:lnSpc>
                <a:spcPct val="150000"/>
              </a:lnSpc>
              <a:buFont typeface="+mj-lt"/>
              <a:buAutoNum type="arabicPeriod"/>
              <a:defRPr/>
            </a:pPr>
            <a:r>
              <a:rPr lang="ar-JO" sz="4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حاصِل الضَّرب أكبَر مِن 200 وَأصغَر مِن 300</a:t>
            </a:r>
            <a:r>
              <a:rPr lang="he-IL" sz="4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US" sz="4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46088" marR="0" lvl="0" algn="r" defTabSz="914400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46088" algn="ctr">
              <a:lnSpc>
                <a:spcPct val="150000"/>
              </a:lnSpc>
            </a:pPr>
            <a:endParaRPr lang="en-US" sz="4800" b="1" dirty="0"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קבוצה 4">
            <a:extLst>
              <a:ext uri="{FF2B5EF4-FFF2-40B4-BE49-F238E27FC236}">
                <a16:creationId xmlns:a16="http://schemas.microsoft.com/office/drawing/2014/main" id="{7168BB73-832E-93F9-436F-8DCA8610407F}"/>
              </a:ext>
            </a:extLst>
          </p:cNvPr>
          <p:cNvGrpSpPr/>
          <p:nvPr/>
        </p:nvGrpSpPr>
        <p:grpSpPr>
          <a:xfrm>
            <a:off x="6019800" y="3737344"/>
            <a:ext cx="5896708" cy="1254370"/>
            <a:chOff x="3552092" y="2056470"/>
            <a:chExt cx="5896708" cy="1254370"/>
          </a:xfrm>
        </p:grpSpPr>
        <p:sp>
          <p:nvSpPr>
            <p:cNvPr id="23" name="מלבן: פינות מעוגלות 22">
              <a:extLst>
                <a:ext uri="{FF2B5EF4-FFF2-40B4-BE49-F238E27FC236}">
                  <a16:creationId xmlns:a16="http://schemas.microsoft.com/office/drawing/2014/main" id="{505F75B5-E278-30AE-11F5-68789BF7C45C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4" name="מלבן: פינות מעוגלות 23">
              <a:extLst>
                <a:ext uri="{FF2B5EF4-FFF2-40B4-BE49-F238E27FC236}">
                  <a16:creationId xmlns:a16="http://schemas.microsoft.com/office/drawing/2014/main" id="{385C1A0D-884D-F822-6DDC-B3EF08B63609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2800" dirty="0">
                  <a:latin typeface="Arial" panose="020B0604020202020204" pitchFamily="34" charset="0"/>
                </a:rPr>
                <a:t>32</a:t>
              </a:r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5" name="מלבן: פינות מעוגלות 24">
              <a:extLst>
                <a:ext uri="{FF2B5EF4-FFF2-40B4-BE49-F238E27FC236}">
                  <a16:creationId xmlns:a16="http://schemas.microsoft.com/office/drawing/2014/main" id="{5D394996-27AB-452A-2547-6CE25AAE6409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6" name="תיבת טקסט 25">
              <a:extLst>
                <a:ext uri="{FF2B5EF4-FFF2-40B4-BE49-F238E27FC236}">
                  <a16:creationId xmlns:a16="http://schemas.microsoft.com/office/drawing/2014/main" id="{69EC52F8-E1B5-64D5-6A95-033E850439E3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27" name="קבוצה 26">
            <a:extLst>
              <a:ext uri="{FF2B5EF4-FFF2-40B4-BE49-F238E27FC236}">
                <a16:creationId xmlns:a16="http://schemas.microsoft.com/office/drawing/2014/main" id="{8D68DE74-3E7C-76F1-ADA0-2BF47E35FBBA}"/>
              </a:ext>
            </a:extLst>
          </p:cNvPr>
          <p:cNvGrpSpPr/>
          <p:nvPr/>
        </p:nvGrpSpPr>
        <p:grpSpPr>
          <a:xfrm>
            <a:off x="6019800" y="5460557"/>
            <a:ext cx="5896708" cy="1254370"/>
            <a:chOff x="3552092" y="2056470"/>
            <a:chExt cx="5896708" cy="1254370"/>
          </a:xfrm>
        </p:grpSpPr>
        <p:sp>
          <p:nvSpPr>
            <p:cNvPr id="28" name="מלבן: פינות מעוגלות 27">
              <a:extLst>
                <a:ext uri="{FF2B5EF4-FFF2-40B4-BE49-F238E27FC236}">
                  <a16:creationId xmlns:a16="http://schemas.microsoft.com/office/drawing/2014/main" id="{FF10C063-1F07-887B-98B9-C809E015D19E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29" name="מלבן: פינות מעוגלות 28">
              <a:extLst>
                <a:ext uri="{FF2B5EF4-FFF2-40B4-BE49-F238E27FC236}">
                  <a16:creationId xmlns:a16="http://schemas.microsoft.com/office/drawing/2014/main" id="{C88A3F45-DFA8-463C-D83E-E8FC41263AB1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2800" dirty="0">
                  <a:latin typeface="Arial" panose="020B0604020202020204" pitchFamily="34" charset="0"/>
                </a:rPr>
                <a:t>32</a:t>
              </a:r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30" name="מלבן: פינות מעוגלות 29">
              <a:extLst>
                <a:ext uri="{FF2B5EF4-FFF2-40B4-BE49-F238E27FC236}">
                  <a16:creationId xmlns:a16="http://schemas.microsoft.com/office/drawing/2014/main" id="{67042B3A-4814-5632-C986-870DC8A0D9AF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31" name="תיבת טקסט 30">
              <a:extLst>
                <a:ext uri="{FF2B5EF4-FFF2-40B4-BE49-F238E27FC236}">
                  <a16:creationId xmlns:a16="http://schemas.microsoft.com/office/drawing/2014/main" id="{0B80A44D-AEA6-0762-2FCE-2D0C24DBCDCE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32" name="קבוצה 31">
            <a:extLst>
              <a:ext uri="{FF2B5EF4-FFF2-40B4-BE49-F238E27FC236}">
                <a16:creationId xmlns:a16="http://schemas.microsoft.com/office/drawing/2014/main" id="{4BC16843-4C23-9CF9-0B31-0BE18FCFD26D}"/>
              </a:ext>
            </a:extLst>
          </p:cNvPr>
          <p:cNvGrpSpPr/>
          <p:nvPr/>
        </p:nvGrpSpPr>
        <p:grpSpPr>
          <a:xfrm>
            <a:off x="6019800" y="7210375"/>
            <a:ext cx="5896708" cy="1254370"/>
            <a:chOff x="3552092" y="2056470"/>
            <a:chExt cx="5896708" cy="1254370"/>
          </a:xfrm>
        </p:grpSpPr>
        <p:sp>
          <p:nvSpPr>
            <p:cNvPr id="33" name="מלבן: פינות מעוגלות 32">
              <a:extLst>
                <a:ext uri="{FF2B5EF4-FFF2-40B4-BE49-F238E27FC236}">
                  <a16:creationId xmlns:a16="http://schemas.microsoft.com/office/drawing/2014/main" id="{0E55DA67-EC45-4D90-F7BF-4805267F623D}"/>
                </a:ext>
              </a:extLst>
            </p:cNvPr>
            <p:cNvSpPr/>
            <p:nvPr/>
          </p:nvSpPr>
          <p:spPr>
            <a:xfrm>
              <a:off x="3552092" y="2056470"/>
              <a:ext cx="5896708" cy="1254370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34" name="מלבן: פינות מעוגלות 33">
              <a:extLst>
                <a:ext uri="{FF2B5EF4-FFF2-40B4-BE49-F238E27FC236}">
                  <a16:creationId xmlns:a16="http://schemas.microsoft.com/office/drawing/2014/main" id="{67E7E961-5AE2-BF15-6092-378C21AF451B}"/>
                </a:ext>
              </a:extLst>
            </p:cNvPr>
            <p:cNvSpPr/>
            <p:nvPr/>
          </p:nvSpPr>
          <p:spPr>
            <a:xfrm>
              <a:off x="3833446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2800" dirty="0">
                  <a:latin typeface="Arial" panose="020B0604020202020204" pitchFamily="34" charset="0"/>
                </a:rPr>
                <a:t>32</a:t>
              </a:r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35" name="מלבן: פינות מעוגלות 34">
              <a:extLst>
                <a:ext uri="{FF2B5EF4-FFF2-40B4-BE49-F238E27FC236}">
                  <a16:creationId xmlns:a16="http://schemas.microsoft.com/office/drawing/2014/main" id="{C94BF3CA-49D6-4132-F6DD-9591330284B6}"/>
                </a:ext>
              </a:extLst>
            </p:cNvPr>
            <p:cNvSpPr/>
            <p:nvPr/>
          </p:nvSpPr>
          <p:spPr>
            <a:xfrm>
              <a:off x="6740768" y="2249900"/>
              <a:ext cx="2450123" cy="890950"/>
            </a:xfrm>
            <a:prstGeom prst="round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>
                <a:latin typeface="Arial" panose="020B0604020202020204" pitchFamily="34" charset="0"/>
              </a:endParaRPr>
            </a:p>
          </p:txBody>
        </p:sp>
        <p:sp>
          <p:nvSpPr>
            <p:cNvPr id="36" name="תיבת טקסט 35">
              <a:extLst>
                <a:ext uri="{FF2B5EF4-FFF2-40B4-BE49-F238E27FC236}">
                  <a16:creationId xmlns:a16="http://schemas.microsoft.com/office/drawing/2014/main" id="{C1EB73AF-7623-BFF1-3464-10467CF4A89E}"/>
                </a:ext>
              </a:extLst>
            </p:cNvPr>
            <p:cNvSpPr txBox="1"/>
            <p:nvPr/>
          </p:nvSpPr>
          <p:spPr>
            <a:xfrm>
              <a:off x="6199325" y="2341432"/>
              <a:ext cx="526106" cy="707886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sz="4000" dirty="0">
                  <a:latin typeface="Arial" panose="020B0604020202020204" pitchFamily="34" charset="0"/>
                </a:rPr>
                <a:t>X</a:t>
              </a:r>
              <a:endParaRPr lang="he-IL" sz="4000" dirty="0">
                <a:latin typeface="Arial" panose="020B0604020202020204" pitchFamily="34" charset="0"/>
              </a:endParaRPr>
            </a:p>
          </p:txBody>
        </p:sp>
      </p:grpSp>
      <p:sp>
        <p:nvSpPr>
          <p:cNvPr id="7" name="תיבת טקסט 5">
            <a:extLst>
              <a:ext uri="{FF2B5EF4-FFF2-40B4-BE49-F238E27FC236}">
                <a16:creationId xmlns:a16="http://schemas.microsoft.com/office/drawing/2014/main" id="{75934385-0AF1-AFF2-7DB9-4E18A07222E3}"/>
              </a:ext>
            </a:extLst>
          </p:cNvPr>
          <p:cNvSpPr txBox="1"/>
          <p:nvPr/>
        </p:nvSpPr>
        <p:spPr>
          <a:xfrm>
            <a:off x="7086599" y="9755498"/>
            <a:ext cx="9144000" cy="4630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ar-J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المصدر: وحدة تعليمية محوسبة - </a:t>
            </a:r>
            <a:r>
              <a:rPr lang="ar-J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8"/>
              </a:rPr>
              <a:t>نبدأ السنة الدراسية مع الحسّ العددي </a:t>
            </a:r>
            <a:r>
              <a:rPr lang="he-IL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hlinkClick r:id="rId8"/>
              </a:rPr>
              <a:t>מתחילים שנה עם חוש למספרים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12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F041E7-D0FD-D1C0-FE19-C98FEB1FC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BE9F47D-0D89-C734-BDC2-8900054C565B}"/>
              </a:ext>
            </a:extLst>
          </p:cNvPr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8AB3DE0A-4A3D-F21D-D6BD-524A9BC61153}"/>
              </a:ext>
            </a:extLst>
          </p:cNvPr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DBABE8B3-13B5-690C-AF8D-A9ED6826094D}"/>
              </a:ext>
            </a:extLst>
          </p:cNvPr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2CD2D4DA-707C-648C-16F0-BA805D8B66BC}"/>
              </a:ext>
            </a:extLst>
          </p:cNvPr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30D9D3F4-6BEA-DDD1-D8E9-53F5ECEF3643}"/>
              </a:ext>
            </a:extLst>
          </p:cNvPr>
          <p:cNvSpPr txBox="1"/>
          <p:nvPr/>
        </p:nvSpPr>
        <p:spPr>
          <a:xfrm>
            <a:off x="990600" y="2508493"/>
            <a:ext cx="14859000" cy="3183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64235" indent="-539750" algn="r" rtl="1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  <a:buNone/>
              <a:tabLst>
                <a:tab pos="1619885" algn="l"/>
                <a:tab pos="2879725" algn="l"/>
                <a:tab pos="3420110" algn="l"/>
                <a:tab pos="4140200" algn="l"/>
                <a:tab pos="4679950" algn="l"/>
              </a:tabLst>
            </a:pPr>
            <a:r>
              <a:rPr lang="ar-JO" sz="4400" dirty="0">
                <a:solidFill>
                  <a:srgbClr val="000000"/>
                </a:solidFill>
                <a:effectLst/>
                <a:latin typeface="DavidMFO"/>
                <a:ea typeface="Times New Roman" panose="02020603050405020304" pitchFamily="18" charset="0"/>
                <a:cs typeface="Arial" panose="020B0604020202020204" pitchFamily="34" charset="0"/>
              </a:rPr>
              <a:t>في بِنايَة مُعَدَّة لِلمَكاتِب يوجَد 12 غُرفَة اجتِماعات وَقاعَة كبيرة واحِدَة</a:t>
            </a:r>
            <a:r>
              <a:rPr lang="he-IL" sz="4400" dirty="0">
                <a:solidFill>
                  <a:srgbClr val="000000"/>
                </a:solidFill>
                <a:effectLst/>
                <a:latin typeface="DavidMFO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4400" dirty="0">
              <a:solidFill>
                <a:srgbClr val="000000"/>
              </a:solidFill>
              <a:effectLst/>
              <a:latin typeface="DavidMFO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864235" indent="-539750" algn="r" rtl="1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  <a:buNone/>
              <a:tabLst>
                <a:tab pos="1619885" algn="l"/>
                <a:tab pos="2879725" algn="l"/>
                <a:tab pos="3420110" algn="l"/>
                <a:tab pos="4140200" algn="l"/>
                <a:tab pos="4679950" algn="l"/>
              </a:tabLst>
            </a:pPr>
            <a:r>
              <a:rPr lang="ar-JO" sz="4400" dirty="0">
                <a:solidFill>
                  <a:srgbClr val="000000"/>
                </a:solidFill>
                <a:effectLst/>
                <a:latin typeface="DavidMFO"/>
                <a:ea typeface="Times New Roman" panose="02020603050405020304" pitchFamily="18" charset="0"/>
                <a:cs typeface="Arial" panose="020B0604020202020204" pitchFamily="34" charset="0"/>
              </a:rPr>
              <a:t>يوجَد في كُلّ غُرفَة اجتِماعات 15 مَقعَدًا وفي القاعَة الكَبيرة يوجَد 56 مَقعَدًا</a:t>
            </a:r>
            <a:r>
              <a:rPr lang="he-IL" sz="4400" dirty="0">
                <a:solidFill>
                  <a:srgbClr val="000000"/>
                </a:solidFill>
                <a:effectLst/>
                <a:latin typeface="DavidMFO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US" sz="4400" dirty="0">
              <a:solidFill>
                <a:srgbClr val="000000"/>
              </a:solidFill>
              <a:effectLst/>
              <a:latin typeface="DavidMFO"/>
              <a:ea typeface="Times New Roman" panose="02020603050405020304" pitchFamily="18" charset="0"/>
              <a:cs typeface="David" panose="020E0502060401010101" pitchFamily="34" charset="-79"/>
            </a:endParaRPr>
          </a:p>
          <a:p>
            <a:pPr marL="864235" indent="-539750" algn="r" rtl="1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  <a:buNone/>
              <a:tabLst>
                <a:tab pos="1619885" algn="l"/>
                <a:tab pos="2879725" algn="l"/>
                <a:tab pos="3420110" algn="l"/>
                <a:tab pos="4140200" algn="l"/>
                <a:tab pos="4679950" algn="l"/>
              </a:tabLst>
            </a:pPr>
            <a:r>
              <a:rPr lang="ar-JO" sz="4400" dirty="0">
                <a:solidFill>
                  <a:srgbClr val="000000"/>
                </a:solidFill>
                <a:effectLst/>
                <a:latin typeface="DavidMFO"/>
                <a:ea typeface="Times New Roman" panose="02020603050405020304" pitchFamily="18" charset="0"/>
                <a:cs typeface="Arial" panose="020B0604020202020204" pitchFamily="34" charset="0"/>
              </a:rPr>
              <a:t>كَم كُرسِيًّا بِالإجمال يوجَد في بِنايَة المَكاتِب؟ </a:t>
            </a:r>
            <a:endParaRPr lang="en-US" sz="4400" dirty="0">
              <a:solidFill>
                <a:srgbClr val="000000"/>
              </a:solidFill>
              <a:effectLst/>
              <a:latin typeface="DavidMFO"/>
              <a:ea typeface="Times New Roman" panose="02020603050405020304" pitchFamily="18" charset="0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32625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5CD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2F1653-E312-848C-3F98-F85E7D6A1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EDDB62A-1A20-1C78-DD73-BC5F947D866E}"/>
              </a:ext>
            </a:extLst>
          </p:cNvPr>
          <p:cNvSpPr/>
          <p:nvPr/>
        </p:nvSpPr>
        <p:spPr>
          <a:xfrm rot="526486">
            <a:off x="15540106" y="7389386"/>
            <a:ext cx="2555487" cy="2718603"/>
          </a:xfrm>
          <a:custGeom>
            <a:avLst/>
            <a:gdLst/>
            <a:ahLst/>
            <a:cxnLst/>
            <a:rect l="l" t="t" r="r" b="b"/>
            <a:pathLst>
              <a:path w="2555487" h="2718603">
                <a:moveTo>
                  <a:pt x="0" y="0"/>
                </a:moveTo>
                <a:lnTo>
                  <a:pt x="2555487" y="0"/>
                </a:lnTo>
                <a:lnTo>
                  <a:pt x="2555487" y="2718603"/>
                </a:lnTo>
                <a:lnTo>
                  <a:pt x="0" y="27186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DDF0BD12-FE92-F092-29D0-D2B84B7DFB65}"/>
              </a:ext>
            </a:extLst>
          </p:cNvPr>
          <p:cNvSpPr/>
          <p:nvPr/>
        </p:nvSpPr>
        <p:spPr>
          <a:xfrm rot="921711">
            <a:off x="-123610" y="9118687"/>
            <a:ext cx="4815683" cy="866823"/>
          </a:xfrm>
          <a:custGeom>
            <a:avLst/>
            <a:gdLst/>
            <a:ahLst/>
            <a:cxnLst/>
            <a:rect l="l" t="t" r="r" b="b"/>
            <a:pathLst>
              <a:path w="4815683" h="866823">
                <a:moveTo>
                  <a:pt x="0" y="0"/>
                </a:moveTo>
                <a:lnTo>
                  <a:pt x="4815683" y="0"/>
                </a:lnTo>
                <a:lnTo>
                  <a:pt x="4815683" y="866823"/>
                </a:lnTo>
                <a:lnTo>
                  <a:pt x="0" y="86682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B65BACAF-36FB-6E60-FCA9-C2A69669B984}"/>
              </a:ext>
            </a:extLst>
          </p:cNvPr>
          <p:cNvSpPr/>
          <p:nvPr/>
        </p:nvSpPr>
        <p:spPr>
          <a:xfrm rot="-363239">
            <a:off x="222646" y="166350"/>
            <a:ext cx="3099539" cy="2030198"/>
          </a:xfrm>
          <a:custGeom>
            <a:avLst/>
            <a:gdLst/>
            <a:ahLst/>
            <a:cxnLst/>
            <a:rect l="l" t="t" r="r" b="b"/>
            <a:pathLst>
              <a:path w="3099539" h="2030198">
                <a:moveTo>
                  <a:pt x="0" y="0"/>
                </a:moveTo>
                <a:lnTo>
                  <a:pt x="3099539" y="0"/>
                </a:lnTo>
                <a:lnTo>
                  <a:pt x="3099539" y="2030198"/>
                </a:lnTo>
                <a:lnTo>
                  <a:pt x="0" y="203019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he-IL"/>
          </a:p>
        </p:txBody>
      </p:sp>
      <p:sp>
        <p:nvSpPr>
          <p:cNvPr id="21" name="TextBox 21">
            <a:extLst>
              <a:ext uri="{FF2B5EF4-FFF2-40B4-BE49-F238E27FC236}">
                <a16:creationId xmlns:a16="http://schemas.microsoft.com/office/drawing/2014/main" id="{A8DFB87E-275A-0EBB-84EC-D4D9AAB4407A}"/>
              </a:ext>
            </a:extLst>
          </p:cNvPr>
          <p:cNvSpPr txBox="1"/>
          <p:nvPr/>
        </p:nvSpPr>
        <p:spPr>
          <a:xfrm>
            <a:off x="2940301" y="3197109"/>
            <a:ext cx="12407397" cy="2143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16499"/>
              </a:lnSpc>
              <a:spcBef>
                <a:spcPct val="0"/>
              </a:spcBef>
            </a:pPr>
            <a:r>
              <a:rPr lang="en-US" sz="14999" u="none" dirty="0">
                <a:solidFill>
                  <a:srgbClr val="000000"/>
                </a:solidFill>
                <a:latin typeface="Balsamiq Sans Bold"/>
              </a:rPr>
              <a:t> 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00D685F0-212A-BF70-B45B-59F01FC02662}"/>
              </a:ext>
            </a:extLst>
          </p:cNvPr>
          <p:cNvSpPr txBox="1"/>
          <p:nvPr/>
        </p:nvSpPr>
        <p:spPr>
          <a:xfrm>
            <a:off x="2590800" y="1181449"/>
            <a:ext cx="12147298" cy="6441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JO" sz="4000" dirty="0"/>
              <a:t>لَدى المُعَلّمة 323 قَلم تَلوين.</a:t>
            </a:r>
          </a:p>
          <a:p>
            <a:pPr algn="r" rtl="1">
              <a:lnSpc>
                <a:spcPct val="150000"/>
              </a:lnSpc>
            </a:pPr>
            <a:r>
              <a:rPr lang="ar-JO" sz="4000" dirty="0"/>
              <a:t>اشتَرت المعلّمة مَجموعَة أقلام تلوين أخرى كي تَتَمكَّن مِن تَوزيع جَميع الأقلام بَين 5 مَجموعات بِالتَّساوي</a:t>
            </a:r>
            <a:r>
              <a:rPr lang="he-IL" sz="4000" dirty="0"/>
              <a:t>. </a:t>
            </a:r>
            <a:endParaRPr lang="en-US" sz="4000" dirty="0"/>
          </a:p>
          <a:p>
            <a:pPr algn="r" rtl="1">
              <a:lnSpc>
                <a:spcPct val="150000"/>
              </a:lnSpc>
            </a:pPr>
            <a:r>
              <a:rPr lang="ar-JO" sz="4000" dirty="0"/>
              <a:t>كَم قلَم تَلوين اشتَرت المُعلّمَة؟</a:t>
            </a:r>
            <a:endParaRPr lang="en-US" sz="4000" dirty="0"/>
          </a:p>
          <a:p>
            <a:pPr algn="r" rtl="1">
              <a:lnSpc>
                <a:spcPct val="150000"/>
              </a:lnSpc>
            </a:pPr>
            <a:r>
              <a:rPr lang="ar-JO" sz="4000" dirty="0"/>
              <a:t>اكتُبوا إمكانِيَّتَين مُختَلِفَتَين</a:t>
            </a:r>
            <a:r>
              <a:rPr lang="he-IL" sz="4000" dirty="0"/>
              <a:t>.</a:t>
            </a:r>
            <a:endParaRPr lang="en-US" sz="4000" dirty="0"/>
          </a:p>
          <a:p>
            <a:pPr algn="r" rtl="1">
              <a:lnSpc>
                <a:spcPct val="150000"/>
              </a:lnSpc>
            </a:pPr>
            <a:r>
              <a:rPr lang="ar-JO" sz="4000" dirty="0"/>
              <a:t>إمكانِيَّة أ: اشتَرَت المُعَلّمَة ______ أقلام تَلوين</a:t>
            </a:r>
            <a:r>
              <a:rPr lang="he-IL" sz="4000" dirty="0"/>
              <a:t>.</a:t>
            </a:r>
            <a:endParaRPr lang="en-US" sz="4000" dirty="0"/>
          </a:p>
          <a:p>
            <a:pPr algn="r" rtl="1">
              <a:lnSpc>
                <a:spcPct val="150000"/>
              </a:lnSpc>
            </a:pPr>
            <a:r>
              <a:rPr lang="ar-JO" sz="4000" dirty="0"/>
              <a:t>إمكانِيَّة أ: اشتَرَت المُعَلّمَة ______ أقلام تَلوين.</a:t>
            </a:r>
            <a:r>
              <a:rPr lang="he-IL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965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439</Words>
  <Application>Microsoft Office PowerPoint</Application>
  <PresentationFormat>مخصص</PresentationFormat>
  <Paragraphs>88</Paragraphs>
  <Slides>8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5" baseType="lpstr">
      <vt:lpstr>Libre Franklin Bold</vt:lpstr>
      <vt:lpstr>Libre Franklin Ultra-Bold</vt:lpstr>
      <vt:lpstr>Balsamiq Sans Bold</vt:lpstr>
      <vt:lpstr>Calibri</vt:lpstr>
      <vt:lpstr>DavidMFO</vt:lpstr>
      <vt:lpstr>Arial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Education Presentation Skeleton in a Purple White Black Lined Style</dc:title>
  <dc:creator>rache</dc:creator>
  <cp:lastModifiedBy>ראיד שיח' אחמד</cp:lastModifiedBy>
  <cp:revision>46</cp:revision>
  <dcterms:created xsi:type="dcterms:W3CDTF">2006-08-16T00:00:00Z</dcterms:created>
  <dcterms:modified xsi:type="dcterms:W3CDTF">2026-03-11T14:35:10Z</dcterms:modified>
  <dc:identifier>DAFxURIk58o</dc:identifier>
</cp:coreProperties>
</file>