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0" r:id="rId3"/>
    <p:sldMasterId id="2147483681" r:id="rId4"/>
  </p:sldMasterIdLst>
  <p:notesMasterIdLst>
    <p:notesMasterId r:id="rId12"/>
  </p:notesMasterIdLst>
  <p:sldIdLst>
    <p:sldId id="259" r:id="rId5"/>
    <p:sldId id="367" r:id="rId6"/>
    <p:sldId id="368" r:id="rId7"/>
    <p:sldId id="257" r:id="rId8"/>
    <p:sldId id="295" r:id="rId9"/>
    <p:sldId id="555" r:id="rId10"/>
    <p:sldId id="293" r:id="rId11"/>
  </p:sldIdLst>
  <p:sldSz cx="18288000" cy="10287000"/>
  <p:notesSz cx="6858000" cy="9144000"/>
  <p:embeddedFontLs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Balsamiq Sans Bold" panose="020B0604020202020204" charset="0"/>
      <p:regular r:id="rId17"/>
    </p:embeddedFont>
    <p:embeddedFont>
      <p:font typeface="Libre Franklin Bold" panose="020B0604020202020204" charset="0"/>
      <p:regular r:id="rId18"/>
    </p:embeddedFont>
    <p:embeddedFont>
      <p:font typeface="Libre Franklin Ultra-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94" y="48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44DA7A9-671A-4748-BDC1-1C638CF2B9A8}" type="datetimeFigureOut">
              <a:rPr lang="he-IL" smtClean="0"/>
              <a:t>כ"ז/אדר/תשפ"ו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2C8C21-551C-498E-9B3F-CE1A1847BD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0593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svg"/><Relationship Id="rId4" Type="http://schemas.openxmlformats.org/officeDocument/2006/relationships/image" Target="../media/image10.sv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svg"/><Relationship Id="rId4" Type="http://schemas.openxmlformats.org/officeDocument/2006/relationships/image" Target="../media/image10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svg"/><Relationship Id="rId4" Type="http://schemas.openxmlformats.org/officeDocument/2006/relationships/image" Target="../media/image10.sv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sv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sv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6C37B9-3375-4515-8993-19A5ACFF4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EB0DE8D-43E4-453C-BC2A-606D0AF87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CD004B4-B8A9-4269-836F-5AC535BBE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246A-F88F-4239-BB9A-3199336F82C8}" type="datetimeFigureOut">
              <a:rPr lang="he-IL" smtClean="0"/>
              <a:t>כ"ז/אדר/תשפ"ו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7193FB5-48C6-4C63-8566-B44CD182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B027A36-8533-4E79-894C-B38B619C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521F-DA1E-481C-B10F-4227867CC9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2596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יאור פעיל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גרפיקה 6">
            <a:extLst>
              <a:ext uri="{FF2B5EF4-FFF2-40B4-BE49-F238E27FC236}">
                <a16:creationId xmlns:a16="http://schemas.microsoft.com/office/drawing/2014/main" id="{6E470822-E55F-4D70-B5CC-61513C53E2A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-28021"/>
            <a:ext cx="18288000" cy="10343042"/>
          </a:xfrm>
          <a:prstGeom prst="rect">
            <a:avLst/>
          </a:prstGeom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8D36EF1A-5211-4C6E-B0B0-37479E454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47688"/>
            <a:ext cx="18287997" cy="1988345"/>
          </a:xfr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 algn="ctr"/>
            <a:r>
              <a:rPr lang="he-IL" dirty="0">
                <a:cs typeface="+mn-cs"/>
              </a:rPr>
              <a:t>הצעה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C8486746-B137-4DD1-BE38-DA31C3AB67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63" y="813805"/>
            <a:ext cx="1943103" cy="2783027"/>
          </a:xfrm>
          <a:prstGeom prst="rect">
            <a:avLst/>
          </a:prstGeom>
        </p:spPr>
      </p:pic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4659812C-A219-4FE8-8DA4-2C8B0C8D5D3C}"/>
              </a:ext>
            </a:extLst>
          </p:cNvPr>
          <p:cNvCxnSpPr>
            <a:cxnSpLocks/>
          </p:cNvCxnSpPr>
          <p:nvPr userDrawn="1"/>
        </p:nvCxnSpPr>
        <p:spPr>
          <a:xfrm>
            <a:off x="5540462" y="3139037"/>
            <a:ext cx="7207077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כותרת 1">
            <a:extLst>
              <a:ext uri="{FF2B5EF4-FFF2-40B4-BE49-F238E27FC236}">
                <a16:creationId xmlns:a16="http://schemas.microsoft.com/office/drawing/2014/main" id="{EE7A3D3C-31CD-454A-9398-89DCC108E658}"/>
              </a:ext>
            </a:extLst>
          </p:cNvPr>
          <p:cNvSpPr txBox="1">
            <a:spLocks/>
          </p:cNvSpPr>
          <p:nvPr userDrawn="1"/>
        </p:nvSpPr>
        <p:spPr>
          <a:xfrm>
            <a:off x="3" y="1695893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17" name="מציין מיקום של תאריך 16">
            <a:extLst>
              <a:ext uri="{FF2B5EF4-FFF2-40B4-BE49-F238E27FC236}">
                <a16:creationId xmlns:a16="http://schemas.microsoft.com/office/drawing/2014/main" id="{13BFA6BE-2869-47C2-AEAD-897E558B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A7D9-65C4-429B-8621-DC1821EF50E2}" type="datetimeFigureOut">
              <a:rPr lang="he-IL" smtClean="0"/>
              <a:t>כ"ז/אדר/תשפ"ו</a:t>
            </a:fld>
            <a:endParaRPr lang="he-IL"/>
          </a:p>
        </p:txBody>
      </p:sp>
      <p:sp>
        <p:nvSpPr>
          <p:cNvPr id="18" name="מציין מיקום של כותרת תחתונה 17">
            <a:extLst>
              <a:ext uri="{FF2B5EF4-FFF2-40B4-BE49-F238E27FC236}">
                <a16:creationId xmlns:a16="http://schemas.microsoft.com/office/drawing/2014/main" id="{D251EB85-9BBD-4781-BAFC-BFEF38BC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9" name="מציין מיקום של מספר שקופית 18">
            <a:extLst>
              <a:ext uri="{FF2B5EF4-FFF2-40B4-BE49-F238E27FC236}">
                <a16:creationId xmlns:a16="http://schemas.microsoft.com/office/drawing/2014/main" id="{BB2D7310-9215-4ED5-AB45-508DFECE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1402-F4C4-4924-A8AE-7A3A310726D1}" type="slidenum">
              <a:rPr lang="he-IL" smtClean="0"/>
              <a:t>‹#›</a:t>
            </a:fld>
            <a:endParaRPr lang="he-IL"/>
          </a:p>
        </p:txBody>
      </p:sp>
      <p:sp>
        <p:nvSpPr>
          <p:cNvPr id="21" name="מציין מיקום תוכן 20">
            <a:extLst>
              <a:ext uri="{FF2B5EF4-FFF2-40B4-BE49-F238E27FC236}">
                <a16:creationId xmlns:a16="http://schemas.microsoft.com/office/drawing/2014/main" id="{63495393-0E71-432A-9E78-962853C157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052228" y="3418121"/>
            <a:ext cx="15226991" cy="5353346"/>
          </a:xfrm>
        </p:spPr>
        <p:txBody>
          <a:bodyPr>
            <a:normAutofit/>
          </a:bodyPr>
          <a:lstStyle>
            <a:lvl1pPr marL="2157413" indent="-7145">
              <a:lnSpc>
                <a:spcPts val="2700"/>
              </a:lnSpc>
              <a:buNone/>
              <a:defRPr sz="3000"/>
            </a:lvl1pPr>
          </a:lstStyle>
          <a:p>
            <a:pPr lvl="0"/>
            <a:r>
              <a:rPr lang="he-IL" dirty="0"/>
              <a:t>תכן</a:t>
            </a:r>
          </a:p>
        </p:txBody>
      </p:sp>
      <p:sp>
        <p:nvSpPr>
          <p:cNvPr id="23" name="כותרת 1">
            <a:extLst>
              <a:ext uri="{FF2B5EF4-FFF2-40B4-BE49-F238E27FC236}">
                <a16:creationId xmlns:a16="http://schemas.microsoft.com/office/drawing/2014/main" id="{8495A483-C8AF-4D1B-9E5D-C8321E598883}"/>
              </a:ext>
            </a:extLst>
          </p:cNvPr>
          <p:cNvSpPr txBox="1">
            <a:spLocks/>
          </p:cNvSpPr>
          <p:nvPr userDrawn="1"/>
        </p:nvSpPr>
        <p:spPr>
          <a:xfrm>
            <a:off x="-8780" y="-887529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24" name="מציין מיקום תוכן 20">
            <a:extLst>
              <a:ext uri="{FF2B5EF4-FFF2-40B4-BE49-F238E27FC236}">
                <a16:creationId xmlns:a16="http://schemas.microsoft.com/office/drawing/2014/main" id="{EC60D0E2-5612-464D-9087-6A72E127B0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" y="2180265"/>
            <a:ext cx="18279218" cy="1098315"/>
          </a:xfrm>
        </p:spPr>
        <p:txBody>
          <a:bodyPr>
            <a:normAutofit/>
          </a:bodyPr>
          <a:lstStyle>
            <a:lvl1pPr marL="7145" indent="-7145" algn="ctr">
              <a:buNone/>
              <a:defRPr sz="5250" b="1"/>
            </a:lvl1pPr>
          </a:lstStyle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31024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9CDEA280-D15A-4265-9C00-5985FFFF420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365" y="2162273"/>
            <a:ext cx="17006637" cy="1128713"/>
          </a:xfrm>
          <a:prstGeom prst="rect">
            <a:avLst/>
          </a:prstGeom>
        </p:spPr>
      </p:pic>
      <p:pic>
        <p:nvPicPr>
          <p:cNvPr id="10" name="גרפיקה 10">
            <a:extLst>
              <a:ext uri="{FF2B5EF4-FFF2-40B4-BE49-F238E27FC236}">
                <a16:creationId xmlns:a16="http://schemas.microsoft.com/office/drawing/2014/main" id="{EE77427E-A756-4A5D-BDAF-4798EBE57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9191" y="4367853"/>
            <a:ext cx="7558106" cy="3779052"/>
          </a:xfrm>
          <a:prstGeom prst="rect">
            <a:avLst/>
          </a:prstGeom>
          <a:effectLst/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BA01AC45-911F-4D25-8518-DB4D1235B62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230" y="382062"/>
            <a:ext cx="4028073" cy="2997192"/>
          </a:xfrm>
          <a:prstGeom prst="rect">
            <a:avLst/>
          </a:prstGeom>
        </p:spPr>
      </p:pic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A67946A7-CB69-4AAB-AF2B-08AE81DBBAF2}"/>
              </a:ext>
            </a:extLst>
          </p:cNvPr>
          <p:cNvCxnSpPr>
            <a:cxnSpLocks/>
          </p:cNvCxnSpPr>
          <p:nvPr userDrawn="1"/>
        </p:nvCxnSpPr>
        <p:spPr>
          <a:xfrm>
            <a:off x="328230" y="9359465"/>
            <a:ext cx="176315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תוכן 20">
            <a:extLst>
              <a:ext uri="{FF2B5EF4-FFF2-40B4-BE49-F238E27FC236}">
                <a16:creationId xmlns:a16="http://schemas.microsoft.com/office/drawing/2014/main" id="{F9240C07-B5AD-46BB-9D51-7A53079DEF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78683" y="8372883"/>
            <a:ext cx="4806000" cy="1026000"/>
          </a:xfrm>
        </p:spPr>
        <p:txBody>
          <a:bodyPr/>
          <a:lstStyle>
            <a:lvl1pPr marL="271463" indent="0" algn="r">
              <a:buNone/>
              <a:tabLst>
                <a:tab pos="271463" algn="l"/>
              </a:tabLst>
              <a:defRPr sz="6600"/>
            </a:lvl1pPr>
          </a:lstStyle>
          <a:p>
            <a:pPr lvl="0"/>
            <a:r>
              <a:rPr lang="he-IL" dirty="0"/>
              <a:t>שיעור</a:t>
            </a:r>
          </a:p>
        </p:txBody>
      </p:sp>
      <p:sp>
        <p:nvSpPr>
          <p:cNvPr id="15" name="מציין מיקום תוכן 20">
            <a:extLst>
              <a:ext uri="{FF2B5EF4-FFF2-40B4-BE49-F238E27FC236}">
                <a16:creationId xmlns:a16="http://schemas.microsoft.com/office/drawing/2014/main" id="{0E4C9D24-875B-46F9-8D32-683CAFF5A5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2147561"/>
            <a:ext cx="18288000" cy="1098315"/>
          </a:xfrm>
        </p:spPr>
        <p:txBody>
          <a:bodyPr anchor="ctr" anchorCtr="0">
            <a:normAutofit/>
          </a:bodyPr>
          <a:lstStyle>
            <a:lvl1pPr marL="7145" indent="-7145" algn="ctr">
              <a:buNone/>
              <a:defRPr sz="9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נושא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57705B5-BC13-48FA-902E-83466E4594A4}"/>
              </a:ext>
            </a:extLst>
          </p:cNvPr>
          <p:cNvSpPr txBox="1"/>
          <p:nvPr userDrawn="1"/>
        </p:nvSpPr>
        <p:spPr>
          <a:xfrm>
            <a:off x="876388" y="9594503"/>
            <a:ext cx="165352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700" dirty="0">
                <a:latin typeface="Arial Narrow" panose="020B0606020202030204" pitchFamily="34" charset="0"/>
                <a:cs typeface="Heebo" pitchFamily="2" charset="-79"/>
              </a:rPr>
              <a:t>הופק עבור משרד החינוך על ידי אלנט טכנולוגיות בע"מ</a:t>
            </a:r>
          </a:p>
          <a:p>
            <a:br>
              <a:rPr lang="he-IL" sz="2700" dirty="0"/>
            </a:br>
            <a:endParaRPr lang="en-IL" sz="2700" dirty="0"/>
          </a:p>
        </p:txBody>
      </p:sp>
    </p:spTree>
    <p:extLst>
      <p:ext uri="{BB962C8B-B14F-4D97-AF65-F5344CB8AC3E}">
        <p14:creationId xmlns:p14="http://schemas.microsoft.com/office/powerpoint/2010/main" val="1734267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7133" y="155420"/>
            <a:ext cx="17953734" cy="997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38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בצ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774180"/>
          </a:xfrm>
          <a:prstGeom prst="rect">
            <a:avLst/>
          </a:prstGeom>
        </p:spPr>
      </p:pic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941FD3B3-3B19-40F5-8C11-6E6387301446}"/>
              </a:ext>
            </a:extLst>
          </p:cNvPr>
          <p:cNvGrpSpPr/>
          <p:nvPr userDrawn="1"/>
        </p:nvGrpSpPr>
        <p:grpSpPr>
          <a:xfrm>
            <a:off x="196453" y="2268449"/>
            <a:ext cx="17895095" cy="7766597"/>
            <a:chOff x="207991" y="1551682"/>
            <a:chExt cx="11930063" cy="5177731"/>
          </a:xfrm>
        </p:grpSpPr>
        <p:grpSp>
          <p:nvGrpSpPr>
            <p:cNvPr id="4" name="קבוצה 3">
              <a:extLst>
                <a:ext uri="{FF2B5EF4-FFF2-40B4-BE49-F238E27FC236}">
                  <a16:creationId xmlns:a16="http://schemas.microsoft.com/office/drawing/2014/main" id="{11A6C146-FF05-443B-A3A5-24A64B8F99E8}"/>
                </a:ext>
              </a:extLst>
            </p:cNvPr>
            <p:cNvGrpSpPr/>
            <p:nvPr/>
          </p:nvGrpSpPr>
          <p:grpSpPr>
            <a:xfrm>
              <a:off x="207991" y="1551682"/>
              <a:ext cx="8845608" cy="5177731"/>
              <a:chOff x="782817" y="1642170"/>
              <a:chExt cx="8845608" cy="5177731"/>
            </a:xfrm>
          </p:grpSpPr>
          <p:grpSp>
            <p:nvGrpSpPr>
              <p:cNvPr id="13" name="קבוצה 12">
                <a:extLst>
                  <a:ext uri="{FF2B5EF4-FFF2-40B4-BE49-F238E27FC236}">
                    <a16:creationId xmlns:a16="http://schemas.microsoft.com/office/drawing/2014/main" id="{FF703738-E03D-4337-9D67-5E39A7CD8FC1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8845608" cy="3512348"/>
                <a:chOff x="782817" y="1642170"/>
                <a:chExt cx="8845608" cy="3512348"/>
              </a:xfrm>
            </p:grpSpPr>
            <p:pic>
              <p:nvPicPr>
                <p:cNvPr id="17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A3CA1F26-2506-4714-8CE9-84589B2550B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3A1052BE-F876-480D-87D6-A5DADB3E6B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" name="קבוצה 13">
                <a:extLst>
                  <a:ext uri="{FF2B5EF4-FFF2-40B4-BE49-F238E27FC236}">
                    <a16:creationId xmlns:a16="http://schemas.microsoft.com/office/drawing/2014/main" id="{BA4D5EDB-E88A-405E-8F66-79066D9E5827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8845608" cy="2425006"/>
                <a:chOff x="782817" y="1642170"/>
                <a:chExt cx="8845608" cy="2425006"/>
              </a:xfrm>
            </p:grpSpPr>
            <p:pic>
              <p:nvPicPr>
                <p:cNvPr id="15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3C40ECFE-0FAC-4ED7-9004-36FB1138B7A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2FC6B8-7185-4995-A4A3-E3BB2B62B0E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720251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5" name="קבוצה 4">
              <a:extLst>
                <a:ext uri="{FF2B5EF4-FFF2-40B4-BE49-F238E27FC236}">
                  <a16:creationId xmlns:a16="http://schemas.microsoft.com/office/drawing/2014/main" id="{F8E56CE3-6943-4100-934B-FBC012904F74}"/>
                </a:ext>
              </a:extLst>
            </p:cNvPr>
            <p:cNvGrpSpPr/>
            <p:nvPr/>
          </p:nvGrpSpPr>
          <p:grpSpPr>
            <a:xfrm>
              <a:off x="6019800" y="1551682"/>
              <a:ext cx="6118254" cy="5177731"/>
              <a:chOff x="782817" y="1642170"/>
              <a:chExt cx="6118254" cy="5177731"/>
            </a:xfrm>
          </p:grpSpPr>
          <p:grpSp>
            <p:nvGrpSpPr>
              <p:cNvPr id="6" name="קבוצה 5">
                <a:extLst>
                  <a:ext uri="{FF2B5EF4-FFF2-40B4-BE49-F238E27FC236}">
                    <a16:creationId xmlns:a16="http://schemas.microsoft.com/office/drawing/2014/main" id="{9F996BB1-A77C-47FD-84B6-2886FC981E62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6118254" cy="3512348"/>
                <a:chOff x="782817" y="1642170"/>
                <a:chExt cx="6118254" cy="3512348"/>
              </a:xfrm>
            </p:grpSpPr>
            <p:pic>
              <p:nvPicPr>
                <p:cNvPr id="1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CB77F109-A9BA-4D90-BB3B-832A775FFE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9008CFF3-95CD-4210-BBD9-D0331B1042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28918" b="13781"/>
                <a:stretch/>
              </p:blipFill>
              <p:spPr bwMode="auto">
                <a:xfrm rot="5400000">
                  <a:off x="4226514" y="2479961"/>
                  <a:ext cx="3512348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" name="קבוצה 6">
                <a:extLst>
                  <a:ext uri="{FF2B5EF4-FFF2-40B4-BE49-F238E27FC236}">
                    <a16:creationId xmlns:a16="http://schemas.microsoft.com/office/drawing/2014/main" id="{C3D5CC29-CAE3-47F6-9FEA-03BABCB2A1D4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6118254" cy="2425006"/>
                <a:chOff x="782817" y="1642170"/>
                <a:chExt cx="6118254" cy="2425006"/>
              </a:xfrm>
            </p:grpSpPr>
            <p:pic>
              <p:nvPicPr>
                <p:cNvPr id="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4037F3-E167-4B6C-864E-0E38EFBC67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5DDDB0F9-D76B-4AA5-A6E6-5BB4CA8F57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45122" b="13781"/>
                <a:stretch/>
              </p:blipFill>
              <p:spPr bwMode="auto">
                <a:xfrm rot="5400000">
                  <a:off x="4770185" y="1936290"/>
                  <a:ext cx="2425006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172138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H="1">
            <a:off x="192164" y="185352"/>
            <a:ext cx="17953734" cy="9774180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75715D86-8C2C-4098-AEC7-4BFD5ECF584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94056" y="8552560"/>
            <a:ext cx="1757363" cy="1528763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820612A8-5863-4B17-BA97-DEF5C6DB99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40814" y="8760074"/>
            <a:ext cx="1443038" cy="14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13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44700602-D6FD-43C6-8A52-3A8C94771DB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46065" y="314568"/>
            <a:ext cx="1200150" cy="1143000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46034AF7-8542-4123-8301-E9A8CDDD699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904137">
            <a:off x="1953177" y="1212551"/>
            <a:ext cx="871538" cy="814388"/>
          </a:xfrm>
          <a:prstGeom prst="rect">
            <a:avLst/>
          </a:prstGeom>
        </p:spPr>
      </p:pic>
      <p:pic>
        <p:nvPicPr>
          <p:cNvPr id="15" name="גרפיקה 14">
            <a:extLst>
              <a:ext uri="{FF2B5EF4-FFF2-40B4-BE49-F238E27FC236}">
                <a16:creationId xmlns:a16="http://schemas.microsoft.com/office/drawing/2014/main" id="{0CB76F23-AC46-4BFD-9689-06F993AD92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075" y="1619743"/>
            <a:ext cx="833979" cy="833979"/>
          </a:xfrm>
          <a:prstGeom prst="rect">
            <a:avLst/>
          </a:prstGeom>
        </p:spPr>
      </p:pic>
      <p:pic>
        <p:nvPicPr>
          <p:cNvPr id="17" name="גרפיקה 16">
            <a:extLst>
              <a:ext uri="{FF2B5EF4-FFF2-40B4-BE49-F238E27FC236}">
                <a16:creationId xmlns:a16="http://schemas.microsoft.com/office/drawing/2014/main" id="{A41E3D89-862E-42F8-854B-BE96DB33A03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5346" y="2127278"/>
            <a:ext cx="833979" cy="83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81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0BFA445E-B0AA-4F89-8766-DB7A591A4EC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-56041"/>
            <a:ext cx="18288000" cy="1034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6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09390B8E-8054-419E-BF97-30EC189DCEF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-4563149" y="4541703"/>
            <a:ext cx="9849081" cy="765681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E869203A-262B-4169-8A9D-88C182CAB32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2955" y="8527056"/>
            <a:ext cx="935274" cy="93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60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6C37B9-3375-4515-8993-19A5ACFF4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EB0DE8D-43E4-453C-BC2A-606D0AF87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CD004B4-B8A9-4269-836F-5AC535BBE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246A-F88F-4239-BB9A-3199336F82C8}" type="datetimeFigureOut">
              <a:rPr lang="he-IL" smtClean="0"/>
              <a:t>כ"ז/אדר/תשפ"ו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7193FB5-48C6-4C63-8566-B44CD182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B027A36-8533-4E79-894C-B38B619C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521F-DA1E-481C-B10F-4227867CC9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0446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יאור פעיל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גרפיקה 6">
            <a:extLst>
              <a:ext uri="{FF2B5EF4-FFF2-40B4-BE49-F238E27FC236}">
                <a16:creationId xmlns:a16="http://schemas.microsoft.com/office/drawing/2014/main" id="{6E470822-E55F-4D70-B5CC-61513C53E2A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-28021"/>
            <a:ext cx="18288000" cy="10343042"/>
          </a:xfrm>
          <a:prstGeom prst="rect">
            <a:avLst/>
          </a:prstGeom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8D36EF1A-5211-4C6E-B0B0-37479E454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47688"/>
            <a:ext cx="18287997" cy="1988345"/>
          </a:xfr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 algn="ctr"/>
            <a:r>
              <a:rPr lang="he-IL" dirty="0">
                <a:cs typeface="+mn-cs"/>
              </a:rPr>
              <a:t>הצעה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C8486746-B137-4DD1-BE38-DA31C3AB67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63" y="813805"/>
            <a:ext cx="1943103" cy="2783027"/>
          </a:xfrm>
          <a:prstGeom prst="rect">
            <a:avLst/>
          </a:prstGeom>
        </p:spPr>
      </p:pic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4659812C-A219-4FE8-8DA4-2C8B0C8D5D3C}"/>
              </a:ext>
            </a:extLst>
          </p:cNvPr>
          <p:cNvCxnSpPr>
            <a:cxnSpLocks/>
          </p:cNvCxnSpPr>
          <p:nvPr userDrawn="1"/>
        </p:nvCxnSpPr>
        <p:spPr>
          <a:xfrm>
            <a:off x="5540462" y="3139037"/>
            <a:ext cx="7207077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כותרת 1">
            <a:extLst>
              <a:ext uri="{FF2B5EF4-FFF2-40B4-BE49-F238E27FC236}">
                <a16:creationId xmlns:a16="http://schemas.microsoft.com/office/drawing/2014/main" id="{EE7A3D3C-31CD-454A-9398-89DCC108E658}"/>
              </a:ext>
            </a:extLst>
          </p:cNvPr>
          <p:cNvSpPr txBox="1">
            <a:spLocks/>
          </p:cNvSpPr>
          <p:nvPr userDrawn="1"/>
        </p:nvSpPr>
        <p:spPr>
          <a:xfrm>
            <a:off x="3" y="1695893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17" name="מציין מיקום של תאריך 16">
            <a:extLst>
              <a:ext uri="{FF2B5EF4-FFF2-40B4-BE49-F238E27FC236}">
                <a16:creationId xmlns:a16="http://schemas.microsoft.com/office/drawing/2014/main" id="{13BFA6BE-2869-47C2-AEAD-897E558B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A7D9-65C4-429B-8621-DC1821EF50E2}" type="datetimeFigureOut">
              <a:rPr lang="he-IL" smtClean="0"/>
              <a:t>כ"ז/אדר/תשפ"ו</a:t>
            </a:fld>
            <a:endParaRPr lang="he-IL"/>
          </a:p>
        </p:txBody>
      </p:sp>
      <p:sp>
        <p:nvSpPr>
          <p:cNvPr id="18" name="מציין מיקום של כותרת תחתונה 17">
            <a:extLst>
              <a:ext uri="{FF2B5EF4-FFF2-40B4-BE49-F238E27FC236}">
                <a16:creationId xmlns:a16="http://schemas.microsoft.com/office/drawing/2014/main" id="{D251EB85-9BBD-4781-BAFC-BFEF38BC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9" name="מציין מיקום של מספר שקופית 18">
            <a:extLst>
              <a:ext uri="{FF2B5EF4-FFF2-40B4-BE49-F238E27FC236}">
                <a16:creationId xmlns:a16="http://schemas.microsoft.com/office/drawing/2014/main" id="{BB2D7310-9215-4ED5-AB45-508DFECE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1402-F4C4-4924-A8AE-7A3A310726D1}" type="slidenum">
              <a:rPr lang="he-IL" smtClean="0"/>
              <a:t>‹#›</a:t>
            </a:fld>
            <a:endParaRPr lang="he-IL"/>
          </a:p>
        </p:txBody>
      </p:sp>
      <p:sp>
        <p:nvSpPr>
          <p:cNvPr id="21" name="מציין מיקום תוכן 20">
            <a:extLst>
              <a:ext uri="{FF2B5EF4-FFF2-40B4-BE49-F238E27FC236}">
                <a16:creationId xmlns:a16="http://schemas.microsoft.com/office/drawing/2014/main" id="{63495393-0E71-432A-9E78-962853C157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052228" y="3418121"/>
            <a:ext cx="15226991" cy="5353346"/>
          </a:xfrm>
        </p:spPr>
        <p:txBody>
          <a:bodyPr>
            <a:normAutofit/>
          </a:bodyPr>
          <a:lstStyle>
            <a:lvl1pPr marL="2157413" indent="-7145">
              <a:lnSpc>
                <a:spcPts val="2700"/>
              </a:lnSpc>
              <a:buNone/>
              <a:defRPr sz="3000"/>
            </a:lvl1pPr>
          </a:lstStyle>
          <a:p>
            <a:pPr lvl="0"/>
            <a:r>
              <a:rPr lang="he-IL" dirty="0"/>
              <a:t>תכן</a:t>
            </a:r>
          </a:p>
        </p:txBody>
      </p:sp>
      <p:sp>
        <p:nvSpPr>
          <p:cNvPr id="23" name="כותרת 1">
            <a:extLst>
              <a:ext uri="{FF2B5EF4-FFF2-40B4-BE49-F238E27FC236}">
                <a16:creationId xmlns:a16="http://schemas.microsoft.com/office/drawing/2014/main" id="{8495A483-C8AF-4D1B-9E5D-C8321E598883}"/>
              </a:ext>
            </a:extLst>
          </p:cNvPr>
          <p:cNvSpPr txBox="1">
            <a:spLocks/>
          </p:cNvSpPr>
          <p:nvPr userDrawn="1"/>
        </p:nvSpPr>
        <p:spPr>
          <a:xfrm>
            <a:off x="-8780" y="-887529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24" name="מציין מיקום תוכן 20">
            <a:extLst>
              <a:ext uri="{FF2B5EF4-FFF2-40B4-BE49-F238E27FC236}">
                <a16:creationId xmlns:a16="http://schemas.microsoft.com/office/drawing/2014/main" id="{EC60D0E2-5612-464D-9087-6A72E127B0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" y="2180265"/>
            <a:ext cx="18279218" cy="1098315"/>
          </a:xfrm>
        </p:spPr>
        <p:txBody>
          <a:bodyPr>
            <a:normAutofit/>
          </a:bodyPr>
          <a:lstStyle>
            <a:lvl1pPr marL="7145" indent="-7145" algn="ctr">
              <a:buNone/>
              <a:defRPr sz="5250" b="1"/>
            </a:lvl1pPr>
          </a:lstStyle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64268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9CDEA280-D15A-4265-9C00-5985FFFF420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365" y="2162273"/>
            <a:ext cx="17006637" cy="1128713"/>
          </a:xfrm>
          <a:prstGeom prst="rect">
            <a:avLst/>
          </a:prstGeom>
        </p:spPr>
      </p:pic>
      <p:pic>
        <p:nvPicPr>
          <p:cNvPr id="10" name="גרפיקה 10">
            <a:extLst>
              <a:ext uri="{FF2B5EF4-FFF2-40B4-BE49-F238E27FC236}">
                <a16:creationId xmlns:a16="http://schemas.microsoft.com/office/drawing/2014/main" id="{EE77427E-A756-4A5D-BDAF-4798EBE57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9191" y="4367853"/>
            <a:ext cx="7558106" cy="3779052"/>
          </a:xfrm>
          <a:prstGeom prst="rect">
            <a:avLst/>
          </a:prstGeom>
          <a:effectLst/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BA01AC45-911F-4D25-8518-DB4D1235B62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230" y="382062"/>
            <a:ext cx="4028073" cy="2997192"/>
          </a:xfrm>
          <a:prstGeom prst="rect">
            <a:avLst/>
          </a:prstGeom>
        </p:spPr>
      </p:pic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A67946A7-CB69-4AAB-AF2B-08AE81DBBAF2}"/>
              </a:ext>
            </a:extLst>
          </p:cNvPr>
          <p:cNvCxnSpPr>
            <a:cxnSpLocks/>
          </p:cNvCxnSpPr>
          <p:nvPr userDrawn="1"/>
        </p:nvCxnSpPr>
        <p:spPr>
          <a:xfrm>
            <a:off x="328230" y="9359465"/>
            <a:ext cx="176315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תוכן 20">
            <a:extLst>
              <a:ext uri="{FF2B5EF4-FFF2-40B4-BE49-F238E27FC236}">
                <a16:creationId xmlns:a16="http://schemas.microsoft.com/office/drawing/2014/main" id="{F9240C07-B5AD-46BB-9D51-7A53079DEF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78683" y="8372883"/>
            <a:ext cx="4806000" cy="1026000"/>
          </a:xfrm>
        </p:spPr>
        <p:txBody>
          <a:bodyPr/>
          <a:lstStyle>
            <a:lvl1pPr marL="271463" indent="0" algn="r">
              <a:buNone/>
              <a:tabLst>
                <a:tab pos="271463" algn="l"/>
              </a:tabLst>
              <a:defRPr sz="6600"/>
            </a:lvl1pPr>
          </a:lstStyle>
          <a:p>
            <a:pPr lvl="0"/>
            <a:r>
              <a:rPr lang="he-IL" dirty="0"/>
              <a:t>שיעור</a:t>
            </a:r>
          </a:p>
        </p:txBody>
      </p:sp>
      <p:sp>
        <p:nvSpPr>
          <p:cNvPr id="15" name="מציין מיקום תוכן 20">
            <a:extLst>
              <a:ext uri="{FF2B5EF4-FFF2-40B4-BE49-F238E27FC236}">
                <a16:creationId xmlns:a16="http://schemas.microsoft.com/office/drawing/2014/main" id="{0E4C9D24-875B-46F9-8D32-683CAFF5A5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2147561"/>
            <a:ext cx="18288000" cy="1098315"/>
          </a:xfrm>
        </p:spPr>
        <p:txBody>
          <a:bodyPr anchor="ctr" anchorCtr="0">
            <a:normAutofit/>
          </a:bodyPr>
          <a:lstStyle>
            <a:lvl1pPr marL="7145" indent="-7145" algn="ctr">
              <a:buNone/>
              <a:defRPr sz="9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נושא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57705B5-BC13-48FA-902E-83466E4594A4}"/>
              </a:ext>
            </a:extLst>
          </p:cNvPr>
          <p:cNvSpPr txBox="1"/>
          <p:nvPr userDrawn="1"/>
        </p:nvSpPr>
        <p:spPr>
          <a:xfrm>
            <a:off x="876388" y="9594503"/>
            <a:ext cx="165352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700" dirty="0">
                <a:latin typeface="Arial Narrow" panose="020B0606020202030204" pitchFamily="34" charset="0"/>
                <a:cs typeface="Heebo" pitchFamily="2" charset="-79"/>
              </a:rPr>
              <a:t>הופק עבור משרד החינוך על ידי אלנט טכנולוגיות בע"מ</a:t>
            </a:r>
          </a:p>
          <a:p>
            <a:br>
              <a:rPr lang="he-IL" sz="2700" dirty="0"/>
            </a:br>
            <a:endParaRPr lang="en-IL" sz="2700" dirty="0"/>
          </a:p>
        </p:txBody>
      </p:sp>
    </p:spTree>
    <p:extLst>
      <p:ext uri="{BB962C8B-B14F-4D97-AF65-F5344CB8AC3E}">
        <p14:creationId xmlns:p14="http://schemas.microsoft.com/office/powerpoint/2010/main" val="512038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164" y="185351"/>
            <a:ext cx="17953734" cy="996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03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H="1">
            <a:off x="192164" y="185352"/>
            <a:ext cx="17953734" cy="9774180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75715D86-8C2C-4098-AEC7-4BFD5ECF584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94056" y="8552560"/>
            <a:ext cx="1757363" cy="1528763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820612A8-5863-4B17-BA97-DEF5C6DB99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40814" y="8760074"/>
            <a:ext cx="1443038" cy="14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44700602-D6FD-43C6-8A52-3A8C94771DB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46065" y="314568"/>
            <a:ext cx="1200150" cy="1143000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46034AF7-8542-4123-8301-E9A8CDDD699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904137">
            <a:off x="1953177" y="1212551"/>
            <a:ext cx="871538" cy="814388"/>
          </a:xfrm>
          <a:prstGeom prst="rect">
            <a:avLst/>
          </a:prstGeom>
        </p:spPr>
      </p:pic>
      <p:pic>
        <p:nvPicPr>
          <p:cNvPr id="15" name="גרפיקה 14">
            <a:extLst>
              <a:ext uri="{FF2B5EF4-FFF2-40B4-BE49-F238E27FC236}">
                <a16:creationId xmlns:a16="http://schemas.microsoft.com/office/drawing/2014/main" id="{0CB76F23-AC46-4BFD-9689-06F993AD92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075" y="1619743"/>
            <a:ext cx="833979" cy="833979"/>
          </a:xfrm>
          <a:prstGeom prst="rect">
            <a:avLst/>
          </a:prstGeom>
        </p:spPr>
      </p:pic>
      <p:pic>
        <p:nvPicPr>
          <p:cNvPr id="17" name="גרפיקה 16">
            <a:extLst>
              <a:ext uri="{FF2B5EF4-FFF2-40B4-BE49-F238E27FC236}">
                <a16:creationId xmlns:a16="http://schemas.microsoft.com/office/drawing/2014/main" id="{A41E3D89-862E-42F8-854B-BE96DB33A03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5346" y="2127278"/>
            <a:ext cx="833979" cy="83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993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533DC1CF-8BE1-4C8D-9D9B-408A1CC4E13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H="1">
            <a:off x="15768411" y="7337820"/>
            <a:ext cx="1200150" cy="1143000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3EDE4C19-BF50-4C7D-9142-AA40A6649F6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95863" flipH="1">
            <a:off x="16875524" y="8235803"/>
            <a:ext cx="871538" cy="814388"/>
          </a:xfrm>
          <a:prstGeom prst="rect">
            <a:avLst/>
          </a:prstGeom>
        </p:spPr>
      </p:pic>
      <p:pic>
        <p:nvPicPr>
          <p:cNvPr id="15" name="גרפיקה 14">
            <a:extLst>
              <a:ext uri="{FF2B5EF4-FFF2-40B4-BE49-F238E27FC236}">
                <a16:creationId xmlns:a16="http://schemas.microsoft.com/office/drawing/2014/main" id="{8BF416CD-98C5-4834-9E1B-AF8463946C0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5351422" y="8642996"/>
            <a:ext cx="833979" cy="833979"/>
          </a:xfrm>
          <a:prstGeom prst="rect">
            <a:avLst/>
          </a:prstGeom>
        </p:spPr>
      </p:pic>
      <p:pic>
        <p:nvPicPr>
          <p:cNvPr id="17" name="גרפיקה 16">
            <a:extLst>
              <a:ext uri="{FF2B5EF4-FFF2-40B4-BE49-F238E27FC236}">
                <a16:creationId xmlns:a16="http://schemas.microsoft.com/office/drawing/2014/main" id="{3DE9E6D4-468A-4913-BD7A-9F6CD712FAB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6417692" y="9150530"/>
            <a:ext cx="833979" cy="83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849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0BFA445E-B0AA-4F89-8766-DB7A591A4EC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-56041"/>
            <a:ext cx="18288000" cy="1034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081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09390B8E-8054-419E-BF97-30EC189DCEF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-4563149" y="4541703"/>
            <a:ext cx="9849081" cy="765681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E869203A-262B-4169-8A9D-88C182CAB32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2955" y="8527056"/>
            <a:ext cx="935274" cy="93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8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גרפיקה 6">
            <a:extLst>
              <a:ext uri="{FF2B5EF4-FFF2-40B4-BE49-F238E27FC236}">
                <a16:creationId xmlns:a16="http://schemas.microsoft.com/office/drawing/2014/main" id="{88316BEC-4B99-4C42-97EB-91B0D4C1439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63379" y="9147371"/>
            <a:ext cx="17824622" cy="1128713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59255D33-EF63-4DF6-95AF-E5BF518EE8D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92876" y="8255133"/>
            <a:ext cx="12573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003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6C37B9-3375-4515-8993-19A5ACFF4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EB0DE8D-43E4-453C-BC2A-606D0AF87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CD004B4-B8A9-4269-836F-5AC535BBE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246A-F88F-4239-BB9A-3199336F82C8}" type="datetimeFigureOut">
              <a:rPr lang="he-IL" smtClean="0"/>
              <a:t>כ"ז/אדר/תשפ"ו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7193FB5-48C6-4C63-8566-B44CD182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B027A36-8533-4E79-894C-B38B619C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521F-DA1E-481C-B10F-4227867CC9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323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יאור פעיל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גרפיקה 6">
            <a:extLst>
              <a:ext uri="{FF2B5EF4-FFF2-40B4-BE49-F238E27FC236}">
                <a16:creationId xmlns:a16="http://schemas.microsoft.com/office/drawing/2014/main" id="{6E470822-E55F-4D70-B5CC-61513C53E2A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-28021"/>
            <a:ext cx="18288000" cy="10343042"/>
          </a:xfrm>
          <a:prstGeom prst="rect">
            <a:avLst/>
          </a:prstGeom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8D36EF1A-5211-4C6E-B0B0-37479E454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47688"/>
            <a:ext cx="18287997" cy="1988345"/>
          </a:xfr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 algn="ctr"/>
            <a:r>
              <a:rPr lang="he-IL" dirty="0">
                <a:cs typeface="+mn-cs"/>
              </a:rPr>
              <a:t>הצעה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C8486746-B137-4DD1-BE38-DA31C3AB67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63" y="813805"/>
            <a:ext cx="1943103" cy="2783027"/>
          </a:xfrm>
          <a:prstGeom prst="rect">
            <a:avLst/>
          </a:prstGeom>
        </p:spPr>
      </p:pic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4659812C-A219-4FE8-8DA4-2C8B0C8D5D3C}"/>
              </a:ext>
            </a:extLst>
          </p:cNvPr>
          <p:cNvCxnSpPr>
            <a:cxnSpLocks/>
          </p:cNvCxnSpPr>
          <p:nvPr userDrawn="1"/>
        </p:nvCxnSpPr>
        <p:spPr>
          <a:xfrm>
            <a:off x="5540462" y="3139037"/>
            <a:ext cx="7207077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כותרת 1">
            <a:extLst>
              <a:ext uri="{FF2B5EF4-FFF2-40B4-BE49-F238E27FC236}">
                <a16:creationId xmlns:a16="http://schemas.microsoft.com/office/drawing/2014/main" id="{EE7A3D3C-31CD-454A-9398-89DCC108E658}"/>
              </a:ext>
            </a:extLst>
          </p:cNvPr>
          <p:cNvSpPr txBox="1">
            <a:spLocks/>
          </p:cNvSpPr>
          <p:nvPr userDrawn="1"/>
        </p:nvSpPr>
        <p:spPr>
          <a:xfrm>
            <a:off x="3" y="1695893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17" name="מציין מיקום של תאריך 16">
            <a:extLst>
              <a:ext uri="{FF2B5EF4-FFF2-40B4-BE49-F238E27FC236}">
                <a16:creationId xmlns:a16="http://schemas.microsoft.com/office/drawing/2014/main" id="{13BFA6BE-2869-47C2-AEAD-897E558B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A7D9-65C4-429B-8621-DC1821EF50E2}" type="datetimeFigureOut">
              <a:rPr lang="he-IL" smtClean="0"/>
              <a:t>כ"ז/אדר/תשפ"ו</a:t>
            </a:fld>
            <a:endParaRPr lang="he-IL"/>
          </a:p>
        </p:txBody>
      </p:sp>
      <p:sp>
        <p:nvSpPr>
          <p:cNvPr id="18" name="מציין מיקום של כותרת תחתונה 17">
            <a:extLst>
              <a:ext uri="{FF2B5EF4-FFF2-40B4-BE49-F238E27FC236}">
                <a16:creationId xmlns:a16="http://schemas.microsoft.com/office/drawing/2014/main" id="{D251EB85-9BBD-4781-BAFC-BFEF38BC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9" name="מציין מיקום של מספר שקופית 18">
            <a:extLst>
              <a:ext uri="{FF2B5EF4-FFF2-40B4-BE49-F238E27FC236}">
                <a16:creationId xmlns:a16="http://schemas.microsoft.com/office/drawing/2014/main" id="{BB2D7310-9215-4ED5-AB45-508DFECE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1402-F4C4-4924-A8AE-7A3A310726D1}" type="slidenum">
              <a:rPr lang="he-IL" smtClean="0"/>
              <a:t>‹#›</a:t>
            </a:fld>
            <a:endParaRPr lang="he-IL"/>
          </a:p>
        </p:txBody>
      </p:sp>
      <p:sp>
        <p:nvSpPr>
          <p:cNvPr id="21" name="מציין מיקום תוכן 20">
            <a:extLst>
              <a:ext uri="{FF2B5EF4-FFF2-40B4-BE49-F238E27FC236}">
                <a16:creationId xmlns:a16="http://schemas.microsoft.com/office/drawing/2014/main" id="{63495393-0E71-432A-9E78-962853C157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052228" y="3418121"/>
            <a:ext cx="15226991" cy="5353346"/>
          </a:xfrm>
        </p:spPr>
        <p:txBody>
          <a:bodyPr>
            <a:normAutofit/>
          </a:bodyPr>
          <a:lstStyle>
            <a:lvl1pPr marL="2157413" indent="-7145">
              <a:lnSpc>
                <a:spcPts val="2700"/>
              </a:lnSpc>
              <a:buNone/>
              <a:defRPr sz="3000"/>
            </a:lvl1pPr>
          </a:lstStyle>
          <a:p>
            <a:pPr lvl="0"/>
            <a:r>
              <a:rPr lang="he-IL" dirty="0"/>
              <a:t>תכן</a:t>
            </a:r>
          </a:p>
        </p:txBody>
      </p:sp>
      <p:sp>
        <p:nvSpPr>
          <p:cNvPr id="23" name="כותרת 1">
            <a:extLst>
              <a:ext uri="{FF2B5EF4-FFF2-40B4-BE49-F238E27FC236}">
                <a16:creationId xmlns:a16="http://schemas.microsoft.com/office/drawing/2014/main" id="{8495A483-C8AF-4D1B-9E5D-C8321E598883}"/>
              </a:ext>
            </a:extLst>
          </p:cNvPr>
          <p:cNvSpPr txBox="1">
            <a:spLocks/>
          </p:cNvSpPr>
          <p:nvPr userDrawn="1"/>
        </p:nvSpPr>
        <p:spPr>
          <a:xfrm>
            <a:off x="-8780" y="-887529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24" name="מציין מיקום תוכן 20">
            <a:extLst>
              <a:ext uri="{FF2B5EF4-FFF2-40B4-BE49-F238E27FC236}">
                <a16:creationId xmlns:a16="http://schemas.microsoft.com/office/drawing/2014/main" id="{EC60D0E2-5612-464D-9087-6A72E127B0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" y="2180265"/>
            <a:ext cx="18279218" cy="1098315"/>
          </a:xfrm>
        </p:spPr>
        <p:txBody>
          <a:bodyPr>
            <a:normAutofit/>
          </a:bodyPr>
          <a:lstStyle>
            <a:lvl1pPr marL="7145" indent="-7145" algn="ctr">
              <a:buNone/>
              <a:defRPr sz="5250" b="1"/>
            </a:lvl1pPr>
          </a:lstStyle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451725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9CDEA280-D15A-4265-9C00-5985FFFF420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365" y="2162273"/>
            <a:ext cx="17006637" cy="1128713"/>
          </a:xfrm>
          <a:prstGeom prst="rect">
            <a:avLst/>
          </a:prstGeom>
        </p:spPr>
      </p:pic>
      <p:pic>
        <p:nvPicPr>
          <p:cNvPr id="10" name="גרפיקה 10">
            <a:extLst>
              <a:ext uri="{FF2B5EF4-FFF2-40B4-BE49-F238E27FC236}">
                <a16:creationId xmlns:a16="http://schemas.microsoft.com/office/drawing/2014/main" id="{EE77427E-A756-4A5D-BDAF-4798EBE57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9191" y="4367853"/>
            <a:ext cx="7558106" cy="3779052"/>
          </a:xfrm>
          <a:prstGeom prst="rect">
            <a:avLst/>
          </a:prstGeom>
          <a:effectLst/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BA01AC45-911F-4D25-8518-DB4D1235B62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230" y="382062"/>
            <a:ext cx="4028073" cy="2997192"/>
          </a:xfrm>
          <a:prstGeom prst="rect">
            <a:avLst/>
          </a:prstGeom>
        </p:spPr>
      </p:pic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A67946A7-CB69-4AAB-AF2B-08AE81DBBAF2}"/>
              </a:ext>
            </a:extLst>
          </p:cNvPr>
          <p:cNvCxnSpPr>
            <a:cxnSpLocks/>
          </p:cNvCxnSpPr>
          <p:nvPr userDrawn="1"/>
        </p:nvCxnSpPr>
        <p:spPr>
          <a:xfrm>
            <a:off x="328230" y="9359465"/>
            <a:ext cx="176315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תוכן 20">
            <a:extLst>
              <a:ext uri="{FF2B5EF4-FFF2-40B4-BE49-F238E27FC236}">
                <a16:creationId xmlns:a16="http://schemas.microsoft.com/office/drawing/2014/main" id="{F9240C07-B5AD-46BB-9D51-7A53079DEF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78683" y="8372883"/>
            <a:ext cx="4806000" cy="1026000"/>
          </a:xfrm>
        </p:spPr>
        <p:txBody>
          <a:bodyPr/>
          <a:lstStyle>
            <a:lvl1pPr marL="271463" indent="0" algn="r">
              <a:buNone/>
              <a:tabLst>
                <a:tab pos="271463" algn="l"/>
              </a:tabLst>
              <a:defRPr sz="6600"/>
            </a:lvl1pPr>
          </a:lstStyle>
          <a:p>
            <a:pPr lvl="0"/>
            <a:r>
              <a:rPr lang="he-IL" dirty="0"/>
              <a:t>שיעור</a:t>
            </a:r>
          </a:p>
        </p:txBody>
      </p:sp>
      <p:sp>
        <p:nvSpPr>
          <p:cNvPr id="15" name="מציין מיקום תוכן 20">
            <a:extLst>
              <a:ext uri="{FF2B5EF4-FFF2-40B4-BE49-F238E27FC236}">
                <a16:creationId xmlns:a16="http://schemas.microsoft.com/office/drawing/2014/main" id="{0E4C9D24-875B-46F9-8D32-683CAFF5A5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2147561"/>
            <a:ext cx="18288000" cy="1098315"/>
          </a:xfrm>
        </p:spPr>
        <p:txBody>
          <a:bodyPr anchor="ctr" anchorCtr="0">
            <a:normAutofit/>
          </a:bodyPr>
          <a:lstStyle>
            <a:lvl1pPr marL="7145" indent="-7145" algn="ctr">
              <a:buNone/>
              <a:defRPr sz="9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נושא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57705B5-BC13-48FA-902E-83466E4594A4}"/>
              </a:ext>
            </a:extLst>
          </p:cNvPr>
          <p:cNvSpPr txBox="1"/>
          <p:nvPr userDrawn="1"/>
        </p:nvSpPr>
        <p:spPr>
          <a:xfrm>
            <a:off x="876388" y="9594503"/>
            <a:ext cx="165352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700" dirty="0">
                <a:latin typeface="Arial Narrow" panose="020B0606020202030204" pitchFamily="34" charset="0"/>
                <a:cs typeface="Heebo" pitchFamily="2" charset="-79"/>
              </a:rPr>
              <a:t>הופק עבור משרד החינוך על ידי אלנט טכנולוגיות בע"מ</a:t>
            </a:r>
          </a:p>
          <a:p>
            <a:br>
              <a:rPr lang="he-IL" sz="2700" dirty="0"/>
            </a:br>
            <a:endParaRPr lang="aa-ET" sz="2700" dirty="0"/>
          </a:p>
        </p:txBody>
      </p:sp>
    </p:spTree>
    <p:extLst>
      <p:ext uri="{BB962C8B-B14F-4D97-AF65-F5344CB8AC3E}">
        <p14:creationId xmlns:p14="http://schemas.microsoft.com/office/powerpoint/2010/main" val="6405956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9CDEA280-D15A-4265-9C00-5985FFFF420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365" y="2162273"/>
            <a:ext cx="17006637" cy="1128713"/>
          </a:xfrm>
          <a:prstGeom prst="rect">
            <a:avLst/>
          </a:prstGeom>
        </p:spPr>
      </p:pic>
      <p:pic>
        <p:nvPicPr>
          <p:cNvPr id="10" name="גרפיקה 10">
            <a:extLst>
              <a:ext uri="{FF2B5EF4-FFF2-40B4-BE49-F238E27FC236}">
                <a16:creationId xmlns:a16="http://schemas.microsoft.com/office/drawing/2014/main" id="{EE77427E-A756-4A5D-BDAF-4798EBE57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9191" y="3866530"/>
            <a:ext cx="7558106" cy="4781702"/>
          </a:xfrm>
          <a:prstGeom prst="rect">
            <a:avLst/>
          </a:prstGeom>
          <a:effectLst/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BA01AC45-911F-4D25-8518-DB4D1235B62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230" y="382062"/>
            <a:ext cx="4028073" cy="2997192"/>
          </a:xfrm>
          <a:prstGeom prst="rect">
            <a:avLst/>
          </a:prstGeom>
        </p:spPr>
      </p:pic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A67946A7-CB69-4AAB-AF2B-08AE81DBBAF2}"/>
              </a:ext>
            </a:extLst>
          </p:cNvPr>
          <p:cNvCxnSpPr>
            <a:cxnSpLocks/>
          </p:cNvCxnSpPr>
          <p:nvPr userDrawn="1"/>
        </p:nvCxnSpPr>
        <p:spPr>
          <a:xfrm>
            <a:off x="328230" y="9359465"/>
            <a:ext cx="176315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תוכן 20">
            <a:extLst>
              <a:ext uri="{FF2B5EF4-FFF2-40B4-BE49-F238E27FC236}">
                <a16:creationId xmlns:a16="http://schemas.microsoft.com/office/drawing/2014/main" id="{F9240C07-B5AD-46BB-9D51-7A53079DEF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78683" y="8372883"/>
            <a:ext cx="4806000" cy="1026000"/>
          </a:xfrm>
        </p:spPr>
        <p:txBody>
          <a:bodyPr/>
          <a:lstStyle>
            <a:lvl1pPr marL="271463" indent="0" algn="r">
              <a:buNone/>
              <a:tabLst>
                <a:tab pos="271463" algn="l"/>
              </a:tabLst>
              <a:defRPr sz="6600"/>
            </a:lvl1pPr>
          </a:lstStyle>
          <a:p>
            <a:pPr lvl="0"/>
            <a:r>
              <a:rPr lang="he-IL" dirty="0"/>
              <a:t>שיעור</a:t>
            </a:r>
          </a:p>
        </p:txBody>
      </p:sp>
      <p:sp>
        <p:nvSpPr>
          <p:cNvPr id="15" name="מציין מיקום תוכן 20">
            <a:extLst>
              <a:ext uri="{FF2B5EF4-FFF2-40B4-BE49-F238E27FC236}">
                <a16:creationId xmlns:a16="http://schemas.microsoft.com/office/drawing/2014/main" id="{0E4C9D24-875B-46F9-8D32-683CAFF5A5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2147561"/>
            <a:ext cx="18288000" cy="1098315"/>
          </a:xfrm>
        </p:spPr>
        <p:txBody>
          <a:bodyPr anchor="ctr" anchorCtr="0">
            <a:normAutofit/>
          </a:bodyPr>
          <a:lstStyle>
            <a:lvl1pPr marL="7145" indent="-7145" algn="ctr">
              <a:buNone/>
              <a:defRPr sz="9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נושא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57705B5-BC13-48FA-902E-83466E4594A4}"/>
              </a:ext>
            </a:extLst>
          </p:cNvPr>
          <p:cNvSpPr txBox="1"/>
          <p:nvPr userDrawn="1"/>
        </p:nvSpPr>
        <p:spPr>
          <a:xfrm>
            <a:off x="876388" y="9594503"/>
            <a:ext cx="165352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700" dirty="0">
                <a:latin typeface="Arial Narrow" panose="020B0606020202030204" pitchFamily="34" charset="0"/>
                <a:cs typeface="Heebo" pitchFamily="2" charset="-79"/>
              </a:rPr>
              <a:t>הופק עבור משרד החינוך על ידי אלנט טכנולוגיות בע"מ</a:t>
            </a:r>
          </a:p>
          <a:p>
            <a:br>
              <a:rPr lang="he-IL" sz="2700" dirty="0"/>
            </a:br>
            <a:endParaRPr lang="aa-ET" sz="2700" dirty="0"/>
          </a:p>
        </p:txBody>
      </p:sp>
    </p:spTree>
    <p:extLst>
      <p:ext uri="{BB962C8B-B14F-4D97-AF65-F5344CB8AC3E}">
        <p14:creationId xmlns:p14="http://schemas.microsoft.com/office/powerpoint/2010/main" val="35590683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בקבוק עם מכת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7133" y="164174"/>
            <a:ext cx="17953734" cy="9958652"/>
          </a:xfrm>
          <a:prstGeom prst="rect">
            <a:avLst/>
          </a:prstGeom>
        </p:spPr>
      </p:pic>
      <p:pic>
        <p:nvPicPr>
          <p:cNvPr id="3" name="תמונה 2" descr="תמונה שמכילה מים, שמים, חוץ, אוקיינוס&#10;&#10;התיאור נוצר באופן אוטומטי">
            <a:extLst>
              <a:ext uri="{FF2B5EF4-FFF2-40B4-BE49-F238E27FC236}">
                <a16:creationId xmlns:a16="http://schemas.microsoft.com/office/drawing/2014/main" id="{9556FDE2-B969-EC1E-C47C-6C84610B04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3" y="164174"/>
            <a:ext cx="17828259" cy="995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837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רקע חו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7133" y="164174"/>
            <a:ext cx="17953734" cy="9958652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796CFCFB-6D11-521A-EB61-A962659F98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</a:blip>
          <a:srcRect t="26259"/>
          <a:stretch/>
        </p:blipFill>
        <p:spPr>
          <a:xfrm>
            <a:off x="217072" y="156505"/>
            <a:ext cx="17903795" cy="995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640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רקע מער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7133" y="164174"/>
            <a:ext cx="17953734" cy="9958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272FF0BE-69A2-3E00-D899-0DEE0ACF7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116"/>
          <a:stretch/>
        </p:blipFill>
        <p:spPr>
          <a:xfrm>
            <a:off x="274320" y="274320"/>
            <a:ext cx="17785995" cy="980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860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רקע מער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7133" y="164174"/>
            <a:ext cx="17953734" cy="9958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272FF0BE-69A2-3E00-D899-0DEE0ACF7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116"/>
          <a:stretch/>
        </p:blipFill>
        <p:spPr>
          <a:xfrm>
            <a:off x="274320" y="274320"/>
            <a:ext cx="17785995" cy="980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024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בתוך ה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7133" y="164174"/>
            <a:ext cx="17953734" cy="9958652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AB0AB3DC-F733-25BD-CF75-F6F235545E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3" y="164173"/>
            <a:ext cx="17744154" cy="988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4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164" y="185351"/>
            <a:ext cx="17953734" cy="995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422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7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273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H="1">
            <a:off x="192164" y="185352"/>
            <a:ext cx="17953734" cy="9774180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75715D86-8C2C-4098-AEC7-4BFD5ECF584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94056" y="8552560"/>
            <a:ext cx="1757363" cy="1528763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820612A8-5863-4B17-BA97-DEF5C6DB99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40814" y="8760074"/>
            <a:ext cx="1443038" cy="14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031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0BFA445E-B0AA-4F89-8766-DB7A591A4EC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-56041"/>
            <a:ext cx="18288000" cy="1034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4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8B8D9F4-6538-46A9-92E2-C46BFEBDC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D84A32D-17DF-4B4D-807F-399DCC9EF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7D6FB9-F54B-4FC8-AE0D-7267EC46A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B246A-F88F-4239-BB9A-3199336F82C8}" type="datetimeFigureOut">
              <a:rPr lang="he-IL" smtClean="0"/>
              <a:t>כ"ז/אדר/תשפ"ו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10EAEDD-8F21-4C57-8580-6678013CB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1363C6A-6A9B-47EC-A21B-313D34B1C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521F-DA1E-481C-B10F-4227867CC9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360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r" defTabSz="1371600" rtl="1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1371600" rtl="1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8B8D9F4-6538-46A9-92E2-C46BFEBDC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D84A32D-17DF-4B4D-807F-399DCC9EF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7D6FB9-F54B-4FC8-AE0D-7267EC46A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B246A-F88F-4239-BB9A-3199336F82C8}" type="datetimeFigureOut">
              <a:rPr lang="he-IL" smtClean="0"/>
              <a:t>כ"ז/אדר/תשפ"ו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10EAEDD-8F21-4C57-8580-6678013CB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1363C6A-6A9B-47EC-A21B-313D34B1C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521F-DA1E-481C-B10F-4227867CC9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780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r" defTabSz="1371600" rtl="1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1371600" rtl="1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8B8D9F4-6538-46A9-92E2-C46BFEBDC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D84A32D-17DF-4B4D-807F-399DCC9EF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7D6FB9-F54B-4FC8-AE0D-7267EC46A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B246A-F88F-4239-BB9A-3199336F82C8}" type="datetimeFigureOut">
              <a:rPr lang="he-IL" smtClean="0"/>
              <a:t>כ"ז/אדר/תשפ"ו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10EAEDD-8F21-4C57-8580-6678013CB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1363C6A-6A9B-47EC-A21B-313D34B1C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521F-DA1E-481C-B10F-4227867CC9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678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txStyles>
    <p:titleStyle>
      <a:lvl1pPr algn="r" defTabSz="1371600" rtl="1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1371600" rtl="1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op.education.gov.il/tchumey_daat/matmatika/yesodi/noseem_nilmadim/?page=1&amp;teaching-unit=true" TargetMode="External"/><Relationship Id="rId4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Relationship Id="rId5" Type="http://schemas.openxmlformats.org/officeDocument/2006/relationships/hyperlink" Target="https://pop.education.gov.il/tchumey_daat/matmatika/yesodi/noseem_nilmadim/geometrya/" TargetMode="External"/><Relationship Id="rId4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Relationship Id="rId5" Type="http://schemas.openxmlformats.org/officeDocument/2006/relationships/hyperlink" Target="https://pop.education.gov.il/tchumey_daat/matmatika/yesodi/noseem_nilmadim/geometrya/" TargetMode="External"/><Relationship Id="rId4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op.education.gov.il/tchumey_daat/matmatika/yesodi/noseem_nilmadim/geometrya/" TargetMode="Externa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op.education.gov.il/tchumey_daat/matmatika/yesodi/noseem_nilmadim/geometrya/" TargetMode="Externa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19016716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0.xml"/><Relationship Id="rId6" Type="http://schemas.openxmlformats.org/officeDocument/2006/relationships/hyperlink" Target="https://pop.education.gov.il/tchumey_daat/matmatika/yesodi/noseem_nilmadim/geometrya/" TargetMode="External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0.xml"/><Relationship Id="rId5" Type="http://schemas.openxmlformats.org/officeDocument/2006/relationships/hyperlink" Target="https://pop.education.gov.il/tchumey_daat/matmatika/yesodi/noseem_nilmadim/geometrya/" TargetMode="Externa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/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" name="TextBox 6"/>
          <p:cNvSpPr txBox="1"/>
          <p:nvPr/>
        </p:nvSpPr>
        <p:spPr>
          <a:xfrm rot="1263297">
            <a:off x="764615" y="4728503"/>
            <a:ext cx="1266057" cy="146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8"/>
              </a:lnSpc>
              <a:spcBef>
                <a:spcPct val="0"/>
              </a:spcBef>
            </a:pPr>
            <a:r>
              <a:rPr lang="en-US" sz="9053">
                <a:solidFill>
                  <a:srgbClr val="000000"/>
                </a:solidFill>
                <a:latin typeface="Libre Franklin Bold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 rot="-1059970">
            <a:off x="4986661" y="71919"/>
            <a:ext cx="1088046" cy="1252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14"/>
              </a:lnSpc>
              <a:spcBef>
                <a:spcPct val="0"/>
              </a:spcBef>
            </a:pPr>
            <a:r>
              <a:rPr lang="en-US" sz="7780">
                <a:solidFill>
                  <a:srgbClr val="000000"/>
                </a:solidFill>
                <a:latin typeface="Libre Franklin Bold"/>
              </a:rPr>
              <a:t>4</a:t>
            </a:r>
          </a:p>
        </p:txBody>
      </p:sp>
      <p:sp>
        <p:nvSpPr>
          <p:cNvPr id="8" name="TextBox 8"/>
          <p:cNvSpPr txBox="1"/>
          <p:nvPr/>
        </p:nvSpPr>
        <p:spPr>
          <a:xfrm rot="1231330">
            <a:off x="12075512" y="9184699"/>
            <a:ext cx="1041094" cy="1201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77"/>
              </a:lnSpc>
              <a:spcBef>
                <a:spcPct val="0"/>
              </a:spcBef>
            </a:pPr>
            <a:r>
              <a:rPr lang="en-US" sz="7444" dirty="0">
                <a:solidFill>
                  <a:srgbClr val="000000"/>
                </a:solidFill>
                <a:latin typeface="Libre Franklin Bold"/>
              </a:rPr>
              <a:t>9</a:t>
            </a:r>
          </a:p>
        </p:txBody>
      </p:sp>
      <p:sp>
        <p:nvSpPr>
          <p:cNvPr id="9" name="TextBox 9"/>
          <p:cNvSpPr txBox="1"/>
          <p:nvPr/>
        </p:nvSpPr>
        <p:spPr>
          <a:xfrm rot="-1059970">
            <a:off x="11659240" y="-32291"/>
            <a:ext cx="1245101" cy="1442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74"/>
              </a:lnSpc>
              <a:spcBef>
                <a:spcPct val="0"/>
              </a:spcBef>
            </a:pPr>
            <a:r>
              <a:rPr lang="en-US" sz="8903">
                <a:solidFill>
                  <a:srgbClr val="000000"/>
                </a:solidFill>
                <a:latin typeface="Libre Franklin Bold"/>
              </a:rPr>
              <a:t>6</a:t>
            </a:r>
          </a:p>
        </p:txBody>
      </p:sp>
      <p:sp>
        <p:nvSpPr>
          <p:cNvPr id="10" name="TextBox 10"/>
          <p:cNvSpPr txBox="1"/>
          <p:nvPr/>
        </p:nvSpPr>
        <p:spPr>
          <a:xfrm rot="1176395">
            <a:off x="16637876" y="5096086"/>
            <a:ext cx="992496" cy="138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1"/>
              </a:lnSpc>
              <a:spcBef>
                <a:spcPct val="0"/>
              </a:spcBef>
            </a:pPr>
            <a:r>
              <a:rPr lang="en-US" sz="8508">
                <a:solidFill>
                  <a:srgbClr val="000000"/>
                </a:solidFill>
                <a:latin typeface="Libre Franklin Bold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 rot="1176395">
            <a:off x="5076786" y="8971420"/>
            <a:ext cx="1152012" cy="16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38"/>
              </a:lnSpc>
              <a:spcBef>
                <a:spcPct val="0"/>
              </a:spcBef>
            </a:pPr>
            <a:r>
              <a:rPr lang="en-US" sz="9876">
                <a:solidFill>
                  <a:srgbClr val="000000"/>
                </a:solidFill>
                <a:latin typeface="Libre Franklin Bold"/>
              </a:rPr>
              <a:t>7</a:t>
            </a:r>
          </a:p>
        </p:txBody>
      </p:sp>
      <p:sp>
        <p:nvSpPr>
          <p:cNvPr id="12" name="TextBox 12"/>
          <p:cNvSpPr txBox="1"/>
          <p:nvPr/>
        </p:nvSpPr>
        <p:spPr>
          <a:xfrm rot="1384722">
            <a:off x="8116880" y="209739"/>
            <a:ext cx="1538426" cy="1781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00"/>
              </a:lnSpc>
              <a:spcBef>
                <a:spcPct val="0"/>
              </a:spcBef>
            </a:pPr>
            <a:r>
              <a:rPr lang="en-US" sz="11000">
                <a:solidFill>
                  <a:srgbClr val="000000"/>
                </a:solidFill>
                <a:latin typeface="Libre Franklin Bold"/>
              </a:rPr>
              <a:t>5</a:t>
            </a:r>
          </a:p>
        </p:txBody>
      </p:sp>
      <p:sp>
        <p:nvSpPr>
          <p:cNvPr id="13" name="TextBox 13"/>
          <p:cNvSpPr txBox="1"/>
          <p:nvPr/>
        </p:nvSpPr>
        <p:spPr>
          <a:xfrm rot="-1009175">
            <a:off x="16999107" y="2434054"/>
            <a:ext cx="1426424" cy="1649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59"/>
              </a:lnSpc>
              <a:spcBef>
                <a:spcPct val="0"/>
              </a:spcBef>
            </a:pPr>
            <a:r>
              <a:rPr lang="en-US" sz="10199">
                <a:solidFill>
                  <a:srgbClr val="000000"/>
                </a:solidFill>
                <a:latin typeface="Libre Franklin Bold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 rot="-1827938">
            <a:off x="201934" y="2715732"/>
            <a:ext cx="1084077" cy="176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92"/>
              </a:lnSpc>
              <a:spcBef>
                <a:spcPct val="0"/>
              </a:spcBef>
            </a:pPr>
            <a:r>
              <a:rPr lang="en-US" sz="10917">
                <a:solidFill>
                  <a:srgbClr val="000000"/>
                </a:solidFill>
                <a:latin typeface="Libre Franklin Ultra-Bold"/>
              </a:rPr>
              <a:t>0</a:t>
            </a:r>
          </a:p>
        </p:txBody>
      </p:sp>
      <p:sp>
        <p:nvSpPr>
          <p:cNvPr id="15" name="TextBox 15"/>
          <p:cNvSpPr txBox="1"/>
          <p:nvPr/>
        </p:nvSpPr>
        <p:spPr>
          <a:xfrm rot="-1389345">
            <a:off x="8809147" y="8223596"/>
            <a:ext cx="1106773" cy="1795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89"/>
              </a:lnSpc>
              <a:spcBef>
                <a:spcPct val="0"/>
              </a:spcBef>
            </a:pPr>
            <a:r>
              <a:rPr lang="en-US" sz="11145">
                <a:solidFill>
                  <a:srgbClr val="000000"/>
                </a:solidFill>
                <a:latin typeface="Libre Franklin Ultra-Bold"/>
              </a:rPr>
              <a:t>8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E76E8D44-1CA9-A0C2-2A4B-69EDAEF91353}"/>
              </a:ext>
            </a:extLst>
          </p:cNvPr>
          <p:cNvGrpSpPr/>
          <p:nvPr/>
        </p:nvGrpSpPr>
        <p:grpSpPr>
          <a:xfrm>
            <a:off x="1981200" y="1333498"/>
            <a:ext cx="14467968" cy="7171723"/>
            <a:chOff x="0" y="-406402"/>
            <a:chExt cx="19290624" cy="9562297"/>
          </a:xfrm>
        </p:grpSpPr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id="{1F6C3C1F-9FD3-0A3A-2717-971109E7E338}"/>
                </a:ext>
              </a:extLst>
            </p:cNvPr>
            <p:cNvGrpSpPr/>
            <p:nvPr/>
          </p:nvGrpSpPr>
          <p:grpSpPr>
            <a:xfrm>
              <a:off x="0" y="-406402"/>
              <a:ext cx="19290624" cy="9562297"/>
              <a:chOff x="0" y="-80277"/>
              <a:chExt cx="3810494" cy="1888849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CADAA44-05A3-0CAB-CCF0-6EB602E595D8}"/>
                  </a:ext>
                </a:extLst>
              </p:cNvPr>
              <p:cNvSpPr/>
              <p:nvPr/>
            </p:nvSpPr>
            <p:spPr>
              <a:xfrm>
                <a:off x="0" y="-80277"/>
                <a:ext cx="3810494" cy="1888849"/>
              </a:xfrm>
              <a:custGeom>
                <a:avLst/>
                <a:gdLst/>
                <a:ahLst/>
                <a:cxnLst/>
                <a:rect l="l" t="t" r="r" b="b"/>
                <a:pathLst>
                  <a:path w="3810494" h="1888849">
                    <a:moveTo>
                      <a:pt x="26755" y="0"/>
                    </a:moveTo>
                    <a:lnTo>
                      <a:pt x="3783738" y="0"/>
                    </a:lnTo>
                    <a:cubicBezTo>
                      <a:pt x="3798515" y="0"/>
                      <a:pt x="3810494" y="11979"/>
                      <a:pt x="3810494" y="26755"/>
                    </a:cubicBezTo>
                    <a:lnTo>
                      <a:pt x="3810494" y="1862093"/>
                    </a:lnTo>
                    <a:cubicBezTo>
                      <a:pt x="3810494" y="1869189"/>
                      <a:pt x="3807675" y="1875995"/>
                      <a:pt x="3802657" y="1881012"/>
                    </a:cubicBezTo>
                    <a:cubicBezTo>
                      <a:pt x="3797640" y="1886030"/>
                      <a:pt x="3790835" y="1888849"/>
                      <a:pt x="3783738" y="1888849"/>
                    </a:cubicBezTo>
                    <a:lnTo>
                      <a:pt x="26755" y="1888849"/>
                    </a:lnTo>
                    <a:cubicBezTo>
                      <a:pt x="19659" y="1888849"/>
                      <a:pt x="12854" y="1886030"/>
                      <a:pt x="7836" y="1881012"/>
                    </a:cubicBezTo>
                    <a:cubicBezTo>
                      <a:pt x="2819" y="1875995"/>
                      <a:pt x="0" y="1869189"/>
                      <a:pt x="0" y="1862093"/>
                    </a:cubicBezTo>
                    <a:lnTo>
                      <a:pt x="0" y="26755"/>
                    </a:lnTo>
                    <a:cubicBezTo>
                      <a:pt x="0" y="19659"/>
                      <a:pt x="2819" y="12854"/>
                      <a:pt x="7836" y="7836"/>
                    </a:cubicBezTo>
                    <a:cubicBezTo>
                      <a:pt x="12854" y="2819"/>
                      <a:pt x="19659" y="0"/>
                      <a:pt x="26755" y="0"/>
                    </a:cubicBezTo>
                    <a:close/>
                  </a:path>
                </a:pathLst>
              </a:custGeom>
              <a:solidFill>
                <a:srgbClr val="FCFEF1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E8C0B7-FBFF-F964-3C60-7CFDE8902900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3"/>
                  </a:lnSpc>
                </a:pPr>
                <a:endParaRPr/>
              </a:p>
            </p:txBody>
          </p:sp>
        </p:grpSp>
        <p:sp>
          <p:nvSpPr>
            <p:cNvPr id="18" name="AutoShape 20">
              <a:extLst>
                <a:ext uri="{FF2B5EF4-FFF2-40B4-BE49-F238E27FC236}">
                  <a16:creationId xmlns:a16="http://schemas.microsoft.com/office/drawing/2014/main" id="{1E0F6145-2F22-2BF4-DF91-CA3191A37A50}"/>
                </a:ext>
              </a:extLst>
            </p:cNvPr>
            <p:cNvSpPr/>
            <p:nvPr/>
          </p:nvSpPr>
          <p:spPr>
            <a:xfrm>
              <a:off x="0" y="6653752"/>
              <a:ext cx="19290624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5" name="TextBox 21">
            <a:extLst>
              <a:ext uri="{FF2B5EF4-FFF2-40B4-BE49-F238E27FC236}">
                <a16:creationId xmlns:a16="http://schemas.microsoft.com/office/drawing/2014/main" id="{1C1AB4A7-A188-548D-6508-FB6F7398DF1F}"/>
              </a:ext>
            </a:extLst>
          </p:cNvPr>
          <p:cNvSpPr txBox="1"/>
          <p:nvPr/>
        </p:nvSpPr>
        <p:spPr>
          <a:xfrm>
            <a:off x="5486400" y="2857500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he-IL" sz="14999" u="none" dirty="0">
                <a:solidFill>
                  <a:srgbClr val="000000"/>
                </a:solidFill>
                <a:latin typeface="Balsamiq Sans Bold"/>
              </a:rPr>
              <a:t>מתמטי </a:t>
            </a:r>
            <a:endParaRPr lang="en-US" sz="14999" u="none" dirty="0">
              <a:solidFill>
                <a:srgbClr val="000000"/>
              </a:solidFill>
              <a:latin typeface="Balsamiq Sans Bold"/>
            </a:endParaRP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E3D1BD24-B406-C5B5-F928-F46E69851FE8}"/>
              </a:ext>
            </a:extLst>
          </p:cNvPr>
          <p:cNvSpPr txBox="1"/>
          <p:nvPr/>
        </p:nvSpPr>
        <p:spPr>
          <a:xfrm>
            <a:off x="4495800" y="2552700"/>
            <a:ext cx="4876800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5000" dirty="0"/>
              <a:t>meet</a:t>
            </a:r>
            <a:endParaRPr lang="he-IL" sz="15000" dirty="0"/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BA7C51C4-F6E5-9D34-76F4-D886DE3853D0}"/>
              </a:ext>
            </a:extLst>
          </p:cNvPr>
          <p:cNvSpPr txBox="1"/>
          <p:nvPr/>
        </p:nvSpPr>
        <p:spPr>
          <a:xfrm>
            <a:off x="5105400" y="6591300"/>
            <a:ext cx="86106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dirty="0"/>
              <a:t>מיון משולשים</a:t>
            </a:r>
          </a:p>
          <a:p>
            <a:pPr algn="ctr"/>
            <a:r>
              <a:rPr lang="he-IL" sz="6000" dirty="0"/>
              <a:t>כיתה ג'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991132B6-8139-03C0-6C50-BB61A581EB1F}"/>
              </a:ext>
            </a:extLst>
          </p:cNvPr>
          <p:cNvSpPr txBox="1"/>
          <p:nvPr/>
        </p:nvSpPr>
        <p:spPr>
          <a:xfrm>
            <a:off x="2895600" y="4610100"/>
            <a:ext cx="124968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b="1" dirty="0">
                <a:solidFill>
                  <a:srgbClr val="FF0000"/>
                </a:solidFill>
              </a:rPr>
              <a:t>למורים ולמורות שלום, במצגת שלפניכם מספר פעילויות המתאימות  למפגש קצר בנושא מיון משולשים ניתן להיעזר בה במפגשים סינכרוניים (וגם למשימות קצרות בשיעורים בכיתה).</a:t>
            </a:r>
            <a:endParaRPr lang="en-US" sz="2400" b="1" dirty="0">
              <a:solidFill>
                <a:srgbClr val="FF0000"/>
              </a:solidFill>
            </a:endParaRPr>
          </a:p>
          <a:p>
            <a:pPr algn="r"/>
            <a:r>
              <a:rPr lang="he-IL" sz="2400" b="1" dirty="0">
                <a:solidFill>
                  <a:srgbClr val="FF0000"/>
                </a:solidFill>
              </a:rPr>
              <a:t>הפעילויות מתאימות לתלמידי כיתה ג'</a:t>
            </a:r>
          </a:p>
          <a:p>
            <a:pPr algn="r"/>
            <a:r>
              <a:rPr lang="he-IL" sz="2400" b="1" dirty="0">
                <a:solidFill>
                  <a:srgbClr val="FF0000"/>
                </a:solidFill>
              </a:rPr>
              <a:t>הרחבה של הנושא ופעילויות נוספות תוכלו למצוא </a:t>
            </a:r>
            <a:r>
              <a:rPr lang="he-IL" sz="2400" b="1" dirty="0">
                <a:solidFill>
                  <a:srgbClr val="FF0000"/>
                </a:solidFill>
                <a:hlinkClick r:id="rId5"/>
              </a:rPr>
              <a:t>ביחידות הוראה מתוקשבות במרחב הפדגוגי</a:t>
            </a:r>
            <a:r>
              <a:rPr lang="he-IL" sz="2400" b="1" dirty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55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תיבת טקסט 1">
            <a:extLst>
              <a:ext uri="{FF2B5EF4-FFF2-40B4-BE49-F238E27FC236}">
                <a16:creationId xmlns:a16="http://schemas.microsoft.com/office/drawing/2014/main" id="{7AEBD2BD-F38A-4453-BA61-832852624CDE}"/>
              </a:ext>
            </a:extLst>
          </p:cNvPr>
          <p:cNvSpPr txBox="1"/>
          <p:nvPr/>
        </p:nvSpPr>
        <p:spPr>
          <a:xfrm>
            <a:off x="8470419" y="410486"/>
            <a:ext cx="9525364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בחרו את הקלף שיש בו סרטוט יוצא דופן והסבירו.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לבדיקה, לחצו על הקלף.</a:t>
            </a:r>
          </a:p>
        </p:txBody>
      </p:sp>
      <p:grpSp>
        <p:nvGrpSpPr>
          <p:cNvPr id="82" name="קלף ג"/>
          <p:cNvGrpSpPr/>
          <p:nvPr/>
        </p:nvGrpSpPr>
        <p:grpSpPr>
          <a:xfrm>
            <a:off x="5672172" y="5111567"/>
            <a:ext cx="3433800" cy="4504281"/>
            <a:chOff x="3800652" y="1921571"/>
            <a:chExt cx="2289200" cy="3002854"/>
          </a:xfrm>
        </p:grpSpPr>
        <p:grpSp>
          <p:nvGrpSpPr>
            <p:cNvPr id="83" name="קבוצה 82"/>
            <p:cNvGrpSpPr/>
            <p:nvPr/>
          </p:nvGrpSpPr>
          <p:grpSpPr>
            <a:xfrm>
              <a:off x="3800652" y="1921571"/>
              <a:ext cx="2289200" cy="3002854"/>
              <a:chOff x="3686352" y="2245421"/>
              <a:chExt cx="1933398" cy="2536131"/>
            </a:xfrm>
          </p:grpSpPr>
          <p:pic>
            <p:nvPicPr>
              <p:cNvPr id="85" name="תמונה 84"/>
              <p:cNvPicPr/>
              <p:nvPr/>
            </p:nvPicPr>
            <p:blipFill>
              <a:blip r:embed="rId2" cstate="hqprint">
                <a:duotone>
                  <a:prstClr val="black"/>
                  <a:srgbClr val="FFC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384985" y="2546788"/>
                <a:ext cx="2536131" cy="1933398"/>
              </a:xfrm>
              <a:prstGeom prst="rect">
                <a:avLst/>
              </a:prstGeom>
            </p:spPr>
          </p:pic>
          <p:sp>
            <p:nvSpPr>
              <p:cNvPr id="86" name="TextBox 85"/>
              <p:cNvSpPr txBox="1"/>
              <p:nvPr/>
            </p:nvSpPr>
            <p:spPr>
              <a:xfrm>
                <a:off x="3755447" y="2315282"/>
                <a:ext cx="1824279" cy="239144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A29A44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algn="r" defTabSz="1371600" rtl="1"/>
                <a:endParaRPr lang="he-IL" sz="2700" dirty="0">
                  <a:ln>
                    <a:solidFill>
                      <a:srgbClr val="D1C658"/>
                    </a:solidFill>
                  </a:ln>
                  <a:solidFill>
                    <a:prstClr val="black"/>
                  </a:solidFill>
                  <a:latin typeface="Calibri"/>
                  <a:cs typeface="Calibri"/>
                </a:endParaRPr>
              </a:p>
              <a:p>
                <a:pPr algn="r" defTabSz="1371600" rtl="1"/>
                <a:endParaRPr lang="he-IL" sz="2700" dirty="0">
                  <a:ln>
                    <a:solidFill>
                      <a:srgbClr val="D1C658"/>
                    </a:solidFill>
                  </a:ln>
                  <a:solidFill>
                    <a:prstClr val="black"/>
                  </a:solidFill>
                  <a:latin typeface="Calibri"/>
                  <a:cs typeface="Calibri"/>
                </a:endParaRPr>
              </a:p>
              <a:p>
                <a:pPr algn="r" defTabSz="1371600" rtl="1"/>
                <a:endParaRPr lang="he-IL" sz="2700" dirty="0">
                  <a:ln>
                    <a:solidFill>
                      <a:srgbClr val="D1C658"/>
                    </a:solidFill>
                  </a:ln>
                  <a:solidFill>
                    <a:prstClr val="black"/>
                  </a:solidFill>
                  <a:latin typeface="Calibri"/>
                  <a:cs typeface="Calibri"/>
                </a:endParaRPr>
              </a:p>
              <a:p>
                <a:pPr algn="r" defTabSz="1371600" rtl="1"/>
                <a:endParaRPr lang="he-IL" sz="2700" dirty="0">
                  <a:ln>
                    <a:solidFill>
                      <a:srgbClr val="D1C658"/>
                    </a:solidFill>
                  </a:ln>
                  <a:solidFill>
                    <a:prstClr val="black"/>
                  </a:solidFill>
                  <a:latin typeface="Calibri"/>
                  <a:cs typeface="Calibri"/>
                </a:endParaRPr>
              </a:p>
              <a:p>
                <a:pPr algn="r" defTabSz="1371600" rtl="1"/>
                <a:endParaRPr lang="he-IL" sz="2700" dirty="0">
                  <a:ln>
                    <a:solidFill>
                      <a:srgbClr val="D1C658"/>
                    </a:solidFill>
                  </a:ln>
                  <a:solidFill>
                    <a:prstClr val="black"/>
                  </a:solidFill>
                  <a:latin typeface="Calibri"/>
                  <a:cs typeface="Calibri"/>
                </a:endParaRPr>
              </a:p>
              <a:p>
                <a:pPr algn="r" defTabSz="1371600" rtl="1"/>
                <a:endParaRPr lang="he-IL" sz="2700" dirty="0">
                  <a:ln>
                    <a:solidFill>
                      <a:srgbClr val="D1C658"/>
                    </a:solidFill>
                  </a:ln>
                  <a:solidFill>
                    <a:prstClr val="black"/>
                  </a:solidFill>
                  <a:latin typeface="Calibri"/>
                  <a:cs typeface="Calibri"/>
                </a:endParaRPr>
              </a:p>
              <a:p>
                <a:pPr algn="r" defTabSz="1371600" rtl="1"/>
                <a:endParaRPr lang="he-IL" sz="2700" dirty="0">
                  <a:ln>
                    <a:solidFill>
                      <a:srgbClr val="D1C658"/>
                    </a:solidFill>
                  </a:ln>
                  <a:solidFill>
                    <a:prstClr val="black"/>
                  </a:solidFill>
                  <a:latin typeface="Calibri"/>
                  <a:cs typeface="Calibri"/>
                </a:endParaRPr>
              </a:p>
              <a:p>
                <a:pPr algn="r" defTabSz="1371600" rtl="1"/>
                <a:endParaRPr lang="he-IL" sz="2700" dirty="0">
                  <a:ln>
                    <a:solidFill>
                      <a:srgbClr val="D1C658"/>
                    </a:solidFill>
                  </a:ln>
                  <a:solidFill>
                    <a:prstClr val="black"/>
                  </a:solidFill>
                  <a:latin typeface="Calibri"/>
                  <a:cs typeface="Calibri"/>
                </a:endParaRPr>
              </a:p>
              <a:p>
                <a:pPr algn="r" defTabSz="1371600" rtl="1"/>
                <a:endParaRPr lang="he-IL" sz="2700" dirty="0">
                  <a:ln>
                    <a:solidFill>
                      <a:srgbClr val="D1C658"/>
                    </a:solidFill>
                  </a:ln>
                  <a:solidFill>
                    <a:prstClr val="black"/>
                  </a:solidFill>
                  <a:latin typeface="Calibri"/>
                  <a:cs typeface="Calibri"/>
                </a:endParaRPr>
              </a:p>
              <a:p>
                <a:pPr algn="r" defTabSz="1371600" rtl="1"/>
                <a:endParaRPr lang="he-IL" sz="2700" dirty="0">
                  <a:ln>
                    <a:solidFill>
                      <a:srgbClr val="D1C658"/>
                    </a:solidFill>
                  </a:ln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84" name="מספר">
              <a:extLst>
                <a:ext uri="{FF2B5EF4-FFF2-40B4-BE49-F238E27FC236}">
                  <a16:creationId xmlns:a16="http://schemas.microsoft.com/office/drawing/2014/main" id="{11569553-8395-457A-BE87-F99491EF5DD6}"/>
                </a:ext>
              </a:extLst>
            </p:cNvPr>
            <p:cNvSpPr/>
            <p:nvPr/>
          </p:nvSpPr>
          <p:spPr>
            <a:xfrm>
              <a:off x="5486768" y="1952569"/>
              <a:ext cx="547094" cy="547094"/>
            </a:xfrm>
            <a:prstGeom prst="ellipse">
              <a:avLst/>
            </a:prstGeom>
            <a:solidFill>
              <a:srgbClr val="6D682E"/>
            </a:solidFill>
            <a:ln w="57150" cap="rnd">
              <a:noFill/>
              <a:round/>
            </a:ln>
            <a:effectLst>
              <a:outerShdw blurRad="63500" sx="102000" sy="102000" algn="ctr" rotWithShape="0">
                <a:schemeClr val="bg2">
                  <a:lumMod val="25000"/>
                  <a:alpha val="73000"/>
                </a:schemeClr>
              </a:outerShdw>
            </a:effectLst>
            <a:scene3d>
              <a:camera prst="orthographicFront"/>
              <a:lightRig rig="threePt" dir="t"/>
            </a:scene3d>
            <a:sp3d extrusionH="6350" contourW="38100">
              <a:extrusionClr>
                <a:schemeClr val="tx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 defTabSz="1371600" rtl="1"/>
              <a:r>
                <a:rPr lang="he-IL" sz="4200" b="1" dirty="0">
                  <a:solidFill>
                    <a:prstClr val="white"/>
                  </a:solidFill>
                  <a:latin typeface="BN Anna" panose="02000000000000000000" pitchFamily="2" charset="-79"/>
                  <a:cs typeface="BN Anna" panose="02000000000000000000" pitchFamily="2" charset="-79"/>
                </a:rPr>
                <a:t>ג</a:t>
              </a:r>
            </a:p>
          </p:txBody>
        </p:sp>
      </p:grpSp>
      <p:pic>
        <p:nvPicPr>
          <p:cNvPr id="112" name="Xא" descr="סגור עם מילוי מלא">
            <a:extLst>
              <a:ext uri="{FF2B5EF4-FFF2-40B4-BE49-F238E27FC236}">
                <a16:creationId xmlns:a16="http://schemas.microsoft.com/office/drawing/2014/main" id="{2E7A4E80-5223-40E4-AF85-0CF0422F8495}"/>
              </a:ext>
            </a:extLst>
          </p:cNvPr>
          <p:cNvPicPr/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7205" y="4657140"/>
            <a:ext cx="814451" cy="908853"/>
          </a:xfrm>
          <a:prstGeom prst="rect">
            <a:avLst/>
          </a:prstGeom>
        </p:spPr>
      </p:pic>
      <p:grpSp>
        <p:nvGrpSpPr>
          <p:cNvPr id="88" name="קבוצה 87"/>
          <p:cNvGrpSpPr/>
          <p:nvPr/>
        </p:nvGrpSpPr>
        <p:grpSpPr>
          <a:xfrm>
            <a:off x="1775084" y="5143500"/>
            <a:ext cx="3433800" cy="4504281"/>
            <a:chOff x="3686352" y="2245421"/>
            <a:chExt cx="1933398" cy="2536131"/>
          </a:xfrm>
        </p:grpSpPr>
        <p:pic>
          <p:nvPicPr>
            <p:cNvPr id="90" name="תמונה 89"/>
            <p:cNvPicPr/>
            <p:nvPr/>
          </p:nvPicPr>
          <p:blipFill>
            <a:blip r:embed="rId2" cstate="hqprint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384985" y="2546788"/>
              <a:ext cx="2536131" cy="1933398"/>
            </a:xfrm>
            <a:prstGeom prst="rect">
              <a:avLst/>
            </a:prstGeom>
          </p:spPr>
        </p:pic>
        <p:sp>
          <p:nvSpPr>
            <p:cNvPr id="91" name="TextBox 90"/>
            <p:cNvSpPr txBox="1"/>
            <p:nvPr/>
          </p:nvSpPr>
          <p:spPr>
            <a:xfrm>
              <a:off x="3746481" y="2297301"/>
              <a:ext cx="1824279" cy="23914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A29A44"/>
              </a:solidFill>
            </a:ln>
          </p:spPr>
          <p:txBody>
            <a:bodyPr wrap="square" rtlCol="1">
              <a:spAutoFit/>
            </a:bodyPr>
            <a:lstStyle/>
            <a:p>
              <a:pPr algn="r" defTabSz="1371600" rtl="1"/>
              <a:endParaRPr lang="he-IL" sz="2700" dirty="0">
                <a:ln>
                  <a:solidFill>
                    <a:srgbClr val="D1C658"/>
                  </a:solidFill>
                </a:ln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r" defTabSz="1371600" rtl="1"/>
              <a:endParaRPr lang="he-IL" sz="2700" dirty="0">
                <a:ln>
                  <a:solidFill>
                    <a:srgbClr val="D1C658"/>
                  </a:solidFill>
                </a:ln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r" defTabSz="1371600" rtl="1"/>
              <a:endParaRPr lang="he-IL" sz="2700" dirty="0">
                <a:ln>
                  <a:solidFill>
                    <a:srgbClr val="D1C658"/>
                  </a:solidFill>
                </a:ln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r" defTabSz="1371600" rtl="1"/>
              <a:endParaRPr lang="he-IL" sz="2700" dirty="0">
                <a:ln>
                  <a:solidFill>
                    <a:srgbClr val="D1C658"/>
                  </a:solidFill>
                </a:ln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r" defTabSz="1371600" rtl="1"/>
              <a:endParaRPr lang="he-IL" sz="2700" dirty="0">
                <a:ln>
                  <a:solidFill>
                    <a:srgbClr val="D1C658"/>
                  </a:solidFill>
                </a:ln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r" defTabSz="1371600" rtl="1"/>
              <a:endParaRPr lang="he-IL" sz="2700" dirty="0">
                <a:ln>
                  <a:solidFill>
                    <a:srgbClr val="D1C658"/>
                  </a:solidFill>
                </a:ln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r" defTabSz="1371600" rtl="1"/>
              <a:endParaRPr lang="he-IL" sz="2700" dirty="0">
                <a:ln>
                  <a:solidFill>
                    <a:srgbClr val="D1C658"/>
                  </a:solidFill>
                </a:ln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r" defTabSz="1371600" rtl="1"/>
              <a:endParaRPr lang="he-IL" sz="2700" dirty="0">
                <a:ln>
                  <a:solidFill>
                    <a:srgbClr val="D1C658"/>
                  </a:solidFill>
                </a:ln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r" defTabSz="1371600" rtl="1"/>
              <a:endParaRPr lang="he-IL" sz="2700" dirty="0">
                <a:ln>
                  <a:solidFill>
                    <a:srgbClr val="D1C658"/>
                  </a:solidFill>
                </a:ln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r" defTabSz="1371600" rtl="1"/>
              <a:endParaRPr lang="he-IL" sz="2700" dirty="0">
                <a:ln>
                  <a:solidFill>
                    <a:srgbClr val="D1C658"/>
                  </a:solidFill>
                </a:ln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89" name="מספר">
            <a:extLst>
              <a:ext uri="{FF2B5EF4-FFF2-40B4-BE49-F238E27FC236}">
                <a16:creationId xmlns:a16="http://schemas.microsoft.com/office/drawing/2014/main" id="{11569553-8395-457A-BE87-F99491EF5DD6}"/>
              </a:ext>
            </a:extLst>
          </p:cNvPr>
          <p:cNvSpPr/>
          <p:nvPr/>
        </p:nvSpPr>
        <p:spPr>
          <a:xfrm>
            <a:off x="4306229" y="5189997"/>
            <a:ext cx="820641" cy="820641"/>
          </a:xfrm>
          <a:prstGeom prst="ellipse">
            <a:avLst/>
          </a:prstGeom>
          <a:solidFill>
            <a:srgbClr val="6D682E"/>
          </a:solidFill>
          <a:ln w="57150" cap="rnd">
            <a:noFill/>
            <a:round/>
          </a:ln>
          <a:effectLst>
            <a:outerShdw blurRad="63500" sx="102000" sy="102000" algn="ctr" rotWithShape="0">
              <a:schemeClr val="bg2">
                <a:lumMod val="25000"/>
                <a:alpha val="73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 defTabSz="1371600" rtl="1"/>
            <a:r>
              <a:rPr lang="he-IL" sz="4200" b="1" dirty="0">
                <a:solidFill>
                  <a:prstClr val="white"/>
                </a:solidFill>
                <a:latin typeface="BN Anna" panose="02000000000000000000" pitchFamily="2" charset="-79"/>
                <a:cs typeface="BN Anna" panose="02000000000000000000" pitchFamily="2" charset="-79"/>
              </a:rPr>
              <a:t>ד</a:t>
            </a:r>
          </a:p>
        </p:txBody>
      </p:sp>
      <p:pic>
        <p:nvPicPr>
          <p:cNvPr id="111" name="Vג" descr="סימן ביקורת עם מילוי מלא">
            <a:extLst>
              <a:ext uri="{FF2B5EF4-FFF2-40B4-BE49-F238E27FC236}">
                <a16:creationId xmlns:a16="http://schemas.microsoft.com/office/drawing/2014/main" id="{BD7ABE56-0055-479A-BC6B-BE692DB7C191}"/>
              </a:ext>
            </a:extLst>
          </p:cNvPr>
          <p:cNvPicPr/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5057" y="4586486"/>
            <a:ext cx="894009" cy="1046262"/>
          </a:xfrm>
          <a:prstGeom prst="rect">
            <a:avLst/>
          </a:prstGeom>
        </p:spPr>
      </p:pic>
      <p:grpSp>
        <p:nvGrpSpPr>
          <p:cNvPr id="115" name="קבוצה 114"/>
          <p:cNvGrpSpPr/>
          <p:nvPr/>
        </p:nvGrpSpPr>
        <p:grpSpPr>
          <a:xfrm rot="19341204">
            <a:off x="2488100" y="1959204"/>
            <a:ext cx="5977139" cy="2198844"/>
            <a:chOff x="3417302" y="2545992"/>
            <a:chExt cx="3330380" cy="1857224"/>
          </a:xfrm>
          <a:solidFill>
            <a:schemeClr val="accent4"/>
          </a:solidFill>
          <a:effectLst/>
        </p:grpSpPr>
        <p:sp>
          <p:nvSpPr>
            <p:cNvPr id="116" name="תרשים זרימה: מחבר מחוץ לעמוד 115"/>
            <p:cNvSpPr/>
            <p:nvPr/>
          </p:nvSpPr>
          <p:spPr>
            <a:xfrm rot="5400000">
              <a:off x="4163000" y="1818535"/>
              <a:ext cx="1838983" cy="3330380"/>
            </a:xfrm>
            <a:prstGeom prst="flowChartOffpageConnector">
              <a:avLst/>
            </a:prstGeom>
            <a:grpFill/>
            <a:ln w="38100">
              <a:solidFill>
                <a:srgbClr val="77713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108210" y="2545992"/>
              <a:ext cx="2613400" cy="1637744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he-IL" sz="3000" dirty="0">
                  <a:ln w="0"/>
                  <a:solidFill>
                    <a:prstClr val="black"/>
                  </a:solidFill>
                  <a:latin typeface="Calibri"/>
                  <a:cs typeface="Calibri"/>
                </a:rPr>
                <a:t>קלף ד' יוצא דופן כי מסורטט בו משולש ישר־זווית. </a:t>
              </a:r>
              <a:br>
                <a:rPr lang="en-US" sz="3000" dirty="0">
                  <a:ln w="0"/>
                  <a:solidFill>
                    <a:prstClr val="black"/>
                  </a:solidFill>
                  <a:latin typeface="Calibri"/>
                  <a:cs typeface="Calibri"/>
                </a:rPr>
              </a:br>
              <a:r>
                <a:rPr lang="he-IL" sz="3000" dirty="0">
                  <a:ln w="0"/>
                  <a:solidFill>
                    <a:prstClr val="black"/>
                  </a:solidFill>
                  <a:latin typeface="Calibri"/>
                  <a:cs typeface="Calibri"/>
                </a:rPr>
                <a:t>בכל האחרים מסורטטים משולשים חדי־זוויות.</a:t>
              </a:r>
            </a:p>
          </p:txBody>
        </p:sp>
      </p:grpSp>
      <p:grpSp>
        <p:nvGrpSpPr>
          <p:cNvPr id="18" name="קבוצה 17">
            <a:extLst>
              <a:ext uri="{FF2B5EF4-FFF2-40B4-BE49-F238E27FC236}">
                <a16:creationId xmlns:a16="http://schemas.microsoft.com/office/drawing/2014/main" id="{E9EB14E4-728F-F98E-8B68-BFC2B0A950F4}"/>
              </a:ext>
            </a:extLst>
          </p:cNvPr>
          <p:cNvGrpSpPr/>
          <p:nvPr/>
        </p:nvGrpSpPr>
        <p:grpSpPr>
          <a:xfrm>
            <a:off x="13554612" y="5143502"/>
            <a:ext cx="3433800" cy="4504281"/>
            <a:chOff x="8976773" y="2135053"/>
            <a:chExt cx="2289200" cy="3002854"/>
          </a:xfrm>
        </p:grpSpPr>
        <p:grpSp>
          <p:nvGrpSpPr>
            <p:cNvPr id="72" name="קלף א"/>
            <p:cNvGrpSpPr/>
            <p:nvPr/>
          </p:nvGrpSpPr>
          <p:grpSpPr>
            <a:xfrm>
              <a:off x="8976773" y="2135053"/>
              <a:ext cx="2289200" cy="3002854"/>
              <a:chOff x="9034296" y="1921572"/>
              <a:chExt cx="2289200" cy="3002854"/>
            </a:xfrm>
          </p:grpSpPr>
          <p:grpSp>
            <p:nvGrpSpPr>
              <p:cNvPr id="73" name="קבוצה 72"/>
              <p:cNvGrpSpPr/>
              <p:nvPr/>
            </p:nvGrpSpPr>
            <p:grpSpPr>
              <a:xfrm>
                <a:off x="9034296" y="1921572"/>
                <a:ext cx="2289200" cy="3002854"/>
                <a:chOff x="3686352" y="2245421"/>
                <a:chExt cx="1933398" cy="2536131"/>
              </a:xfrm>
            </p:grpSpPr>
            <p:pic>
              <p:nvPicPr>
                <p:cNvPr id="75" name="תמונה 74"/>
                <p:cNvPicPr/>
                <p:nvPr/>
              </p:nvPicPr>
              <p:blipFill>
                <a:blip r:embed="rId2" cstate="hqprint">
                  <a:duotone>
                    <a:prstClr val="black"/>
                    <a:srgbClr val="FFC00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3384985" y="2546788"/>
                  <a:ext cx="2536131" cy="1933398"/>
                </a:xfrm>
                <a:prstGeom prst="rect">
                  <a:avLst/>
                </a:prstGeom>
              </p:spPr>
            </p:pic>
            <p:sp>
              <p:nvSpPr>
                <p:cNvPr id="76" name="TextBox 75"/>
                <p:cNvSpPr txBox="1"/>
                <p:nvPr/>
              </p:nvSpPr>
              <p:spPr>
                <a:xfrm>
                  <a:off x="3735186" y="2316856"/>
                  <a:ext cx="1824279" cy="239144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A29A44"/>
                  </a:solidFill>
                </a:ln>
              </p:spPr>
              <p:txBody>
                <a:bodyPr wrap="square" rtlCol="1">
                  <a:spAutoFit/>
                </a:bodyPr>
                <a:lstStyle/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74" name="מספר">
                <a:extLst>
                  <a:ext uri="{FF2B5EF4-FFF2-40B4-BE49-F238E27FC236}">
                    <a16:creationId xmlns:a16="http://schemas.microsoft.com/office/drawing/2014/main" id="{11569553-8395-457A-BE87-F99491EF5DD6}"/>
                  </a:ext>
                </a:extLst>
              </p:cNvPr>
              <p:cNvSpPr/>
              <p:nvPr/>
            </p:nvSpPr>
            <p:spPr>
              <a:xfrm>
                <a:off x="10728037" y="1974189"/>
                <a:ext cx="547094" cy="547094"/>
              </a:xfrm>
              <a:prstGeom prst="ellipse">
                <a:avLst/>
              </a:prstGeom>
              <a:solidFill>
                <a:srgbClr val="6D682E"/>
              </a:solidFill>
              <a:ln w="57150" cap="rnd">
                <a:noFill/>
                <a:round/>
              </a:ln>
              <a:effectLst>
                <a:outerShdw blurRad="63500" sx="102000" sy="102000" algn="ctr" rotWithShape="0">
                  <a:schemeClr val="bg2">
                    <a:lumMod val="25000"/>
                    <a:alpha val="73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extrusionH="6350" contourW="38100">
                <a:extrusionClr>
                  <a:schemeClr val="tx1"/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 defTabSz="1371600" rtl="1"/>
                <a:r>
                  <a:rPr lang="he-IL" sz="4200" b="1" dirty="0">
                    <a:solidFill>
                      <a:prstClr val="white"/>
                    </a:solidFill>
                    <a:latin typeface="BN Anna" panose="02000000000000000000" pitchFamily="2" charset="-79"/>
                    <a:cs typeface="BN Anna" panose="02000000000000000000" pitchFamily="2" charset="-79"/>
                  </a:rPr>
                  <a:t>א</a:t>
                </a:r>
              </a:p>
            </p:txBody>
          </p:sp>
        </p:grpSp>
        <p:sp>
          <p:nvSpPr>
            <p:cNvPr id="3" name="משולש שווה-שוקיים 2">
              <a:extLst>
                <a:ext uri="{FF2B5EF4-FFF2-40B4-BE49-F238E27FC236}">
                  <a16:creationId xmlns:a16="http://schemas.microsoft.com/office/drawing/2014/main" id="{257FFFB3-0EE5-CC33-FA77-6FEC96A1AB13}"/>
                </a:ext>
              </a:extLst>
            </p:cNvPr>
            <p:cNvSpPr/>
            <p:nvPr/>
          </p:nvSpPr>
          <p:spPr>
            <a:xfrm>
              <a:off x="10086366" y="2662147"/>
              <a:ext cx="770282" cy="1424678"/>
            </a:xfrm>
            <a:prstGeom prst="triangle">
              <a:avLst>
                <a:gd name="adj" fmla="val 2918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" name="משולש שווה-שוקיים 3">
            <a:extLst>
              <a:ext uri="{FF2B5EF4-FFF2-40B4-BE49-F238E27FC236}">
                <a16:creationId xmlns:a16="http://schemas.microsoft.com/office/drawing/2014/main" id="{D2A4CEB8-C2CF-FB62-68EA-989D95E0AD65}"/>
              </a:ext>
            </a:extLst>
          </p:cNvPr>
          <p:cNvSpPr/>
          <p:nvPr/>
        </p:nvSpPr>
        <p:spPr>
          <a:xfrm rot="5039434">
            <a:off x="5976149" y="6275218"/>
            <a:ext cx="3022640" cy="1983680"/>
          </a:xfrm>
          <a:custGeom>
            <a:avLst/>
            <a:gdLst>
              <a:gd name="connsiteX0" fmla="*/ 0 w 1475381"/>
              <a:gd name="connsiteY0" fmla="*/ 1339746 h 1339746"/>
              <a:gd name="connsiteX1" fmla="*/ 1093818 w 1475381"/>
              <a:gd name="connsiteY1" fmla="*/ 0 h 1339746"/>
              <a:gd name="connsiteX2" fmla="*/ 1475381 w 1475381"/>
              <a:gd name="connsiteY2" fmla="*/ 1339746 h 1339746"/>
              <a:gd name="connsiteX3" fmla="*/ 0 w 1475381"/>
              <a:gd name="connsiteY3" fmla="*/ 1339746 h 1339746"/>
              <a:gd name="connsiteX0" fmla="*/ 0 w 1819362"/>
              <a:gd name="connsiteY0" fmla="*/ 1379491 h 1379491"/>
              <a:gd name="connsiteX1" fmla="*/ 1437799 w 1819362"/>
              <a:gd name="connsiteY1" fmla="*/ 0 h 1379491"/>
              <a:gd name="connsiteX2" fmla="*/ 1819362 w 1819362"/>
              <a:gd name="connsiteY2" fmla="*/ 1339746 h 1379491"/>
              <a:gd name="connsiteX3" fmla="*/ 0 w 1819362"/>
              <a:gd name="connsiteY3" fmla="*/ 1379491 h 1379491"/>
              <a:gd name="connsiteX0" fmla="*/ 0 w 1550295"/>
              <a:gd name="connsiteY0" fmla="*/ 1379491 h 1379491"/>
              <a:gd name="connsiteX1" fmla="*/ 1437799 w 1550295"/>
              <a:gd name="connsiteY1" fmla="*/ 0 h 1379491"/>
              <a:gd name="connsiteX2" fmla="*/ 1550295 w 1550295"/>
              <a:gd name="connsiteY2" fmla="*/ 1199487 h 1379491"/>
              <a:gd name="connsiteX3" fmla="*/ 0 w 1550295"/>
              <a:gd name="connsiteY3" fmla="*/ 1379491 h 1379491"/>
              <a:gd name="connsiteX0" fmla="*/ 0 w 1801889"/>
              <a:gd name="connsiteY0" fmla="*/ 1379491 h 1379491"/>
              <a:gd name="connsiteX1" fmla="*/ 1437799 w 1801889"/>
              <a:gd name="connsiteY1" fmla="*/ 0 h 1379491"/>
              <a:gd name="connsiteX2" fmla="*/ 1801889 w 1801889"/>
              <a:gd name="connsiteY2" fmla="*/ 290529 h 1379491"/>
              <a:gd name="connsiteX3" fmla="*/ 0 w 1801889"/>
              <a:gd name="connsiteY3" fmla="*/ 1379491 h 1379491"/>
              <a:gd name="connsiteX0" fmla="*/ 0 w 1801889"/>
              <a:gd name="connsiteY0" fmla="*/ 1249224 h 1249224"/>
              <a:gd name="connsiteX1" fmla="*/ 1232200 w 1801889"/>
              <a:gd name="connsiteY1" fmla="*/ 0 h 1249224"/>
              <a:gd name="connsiteX2" fmla="*/ 1801889 w 1801889"/>
              <a:gd name="connsiteY2" fmla="*/ 160262 h 1249224"/>
              <a:gd name="connsiteX3" fmla="*/ 0 w 1801889"/>
              <a:gd name="connsiteY3" fmla="*/ 1249224 h 1249224"/>
              <a:gd name="connsiteX0" fmla="*/ 0 w 1803838"/>
              <a:gd name="connsiteY0" fmla="*/ 1400920 h 1400920"/>
              <a:gd name="connsiteX1" fmla="*/ 1803838 w 1803838"/>
              <a:gd name="connsiteY1" fmla="*/ 0 h 1400920"/>
              <a:gd name="connsiteX2" fmla="*/ 1801889 w 1803838"/>
              <a:gd name="connsiteY2" fmla="*/ 311958 h 1400920"/>
              <a:gd name="connsiteX3" fmla="*/ 0 w 1803838"/>
              <a:gd name="connsiteY3" fmla="*/ 1400920 h 1400920"/>
              <a:gd name="connsiteX0" fmla="*/ 0 w 1991250"/>
              <a:gd name="connsiteY0" fmla="*/ 1400920 h 1400920"/>
              <a:gd name="connsiteX1" fmla="*/ 1803838 w 1991250"/>
              <a:gd name="connsiteY1" fmla="*/ 0 h 1400920"/>
              <a:gd name="connsiteX2" fmla="*/ 1991249 w 1991250"/>
              <a:gd name="connsiteY2" fmla="*/ 1171393 h 1400920"/>
              <a:gd name="connsiteX3" fmla="*/ 0 w 1991250"/>
              <a:gd name="connsiteY3" fmla="*/ 1400920 h 1400920"/>
              <a:gd name="connsiteX0" fmla="*/ 0 w 1938392"/>
              <a:gd name="connsiteY0" fmla="*/ 1202606 h 1202606"/>
              <a:gd name="connsiteX1" fmla="*/ 1750980 w 1938392"/>
              <a:gd name="connsiteY1" fmla="*/ 0 h 1202606"/>
              <a:gd name="connsiteX2" fmla="*/ 1938391 w 1938392"/>
              <a:gd name="connsiteY2" fmla="*/ 1171393 h 1202606"/>
              <a:gd name="connsiteX3" fmla="*/ 0 w 1938392"/>
              <a:gd name="connsiteY3" fmla="*/ 1202606 h 120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8392" h="1202606">
                <a:moveTo>
                  <a:pt x="0" y="1202606"/>
                </a:moveTo>
                <a:lnTo>
                  <a:pt x="1750980" y="0"/>
                </a:lnTo>
                <a:cubicBezTo>
                  <a:pt x="1750330" y="103986"/>
                  <a:pt x="1939041" y="1067407"/>
                  <a:pt x="1938391" y="1171393"/>
                </a:cubicBezTo>
                <a:lnTo>
                  <a:pt x="0" y="120260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369B0AA2-EAF4-A8BA-FBEE-04A34DA66298}"/>
              </a:ext>
            </a:extLst>
          </p:cNvPr>
          <p:cNvGrpSpPr/>
          <p:nvPr/>
        </p:nvGrpSpPr>
        <p:grpSpPr>
          <a:xfrm>
            <a:off x="9610988" y="5143500"/>
            <a:ext cx="3433800" cy="4504281"/>
            <a:chOff x="6347690" y="2135052"/>
            <a:chExt cx="2289200" cy="3002854"/>
          </a:xfrm>
        </p:grpSpPr>
        <p:grpSp>
          <p:nvGrpSpPr>
            <p:cNvPr id="77" name="קלף ב"/>
            <p:cNvGrpSpPr/>
            <p:nvPr/>
          </p:nvGrpSpPr>
          <p:grpSpPr>
            <a:xfrm>
              <a:off x="6347690" y="2135052"/>
              <a:ext cx="2289200" cy="3002854"/>
              <a:chOff x="6420027" y="1921571"/>
              <a:chExt cx="2289200" cy="3002854"/>
            </a:xfrm>
          </p:grpSpPr>
          <p:grpSp>
            <p:nvGrpSpPr>
              <p:cNvPr id="78" name="קבוצה 77"/>
              <p:cNvGrpSpPr/>
              <p:nvPr/>
            </p:nvGrpSpPr>
            <p:grpSpPr>
              <a:xfrm>
                <a:off x="6420027" y="1921571"/>
                <a:ext cx="2289200" cy="3002854"/>
                <a:chOff x="3686352" y="2245421"/>
                <a:chExt cx="1933398" cy="2536131"/>
              </a:xfrm>
            </p:grpSpPr>
            <p:pic>
              <p:nvPicPr>
                <p:cNvPr id="80" name="תמונה 79"/>
                <p:cNvPicPr/>
                <p:nvPr/>
              </p:nvPicPr>
              <p:blipFill>
                <a:blip r:embed="rId2" cstate="hqprint">
                  <a:duotone>
                    <a:prstClr val="black"/>
                    <a:srgbClr val="FFC00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3384985" y="2546788"/>
                  <a:ext cx="2536131" cy="1933398"/>
                </a:xfrm>
                <a:prstGeom prst="rect">
                  <a:avLst/>
                </a:prstGeom>
              </p:spPr>
            </p:pic>
            <p:sp>
              <p:nvSpPr>
                <p:cNvPr id="81" name="TextBox 80"/>
                <p:cNvSpPr txBox="1"/>
                <p:nvPr/>
              </p:nvSpPr>
              <p:spPr>
                <a:xfrm>
                  <a:off x="3741249" y="2310388"/>
                  <a:ext cx="1824279" cy="239144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A29A44"/>
                  </a:solidFill>
                </a:ln>
              </p:spPr>
              <p:txBody>
                <a:bodyPr wrap="square" rtlCol="1">
                  <a:spAutoFit/>
                </a:bodyPr>
                <a:lstStyle/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79" name="מספר">
                <a:extLst>
                  <a:ext uri="{FF2B5EF4-FFF2-40B4-BE49-F238E27FC236}">
                    <a16:creationId xmlns:a16="http://schemas.microsoft.com/office/drawing/2014/main" id="{11569553-8395-457A-BE87-F99491EF5DD6}"/>
                  </a:ext>
                </a:extLst>
              </p:cNvPr>
              <p:cNvSpPr/>
              <p:nvPr/>
            </p:nvSpPr>
            <p:spPr>
              <a:xfrm>
                <a:off x="8113768" y="1974189"/>
                <a:ext cx="547094" cy="547094"/>
              </a:xfrm>
              <a:prstGeom prst="ellipse">
                <a:avLst/>
              </a:prstGeom>
              <a:solidFill>
                <a:srgbClr val="6D682E"/>
              </a:solidFill>
              <a:ln w="57150" cap="rnd">
                <a:noFill/>
                <a:round/>
              </a:ln>
              <a:effectLst>
                <a:outerShdw blurRad="63500" sx="102000" sy="102000" algn="ctr" rotWithShape="0">
                  <a:schemeClr val="bg2">
                    <a:lumMod val="25000"/>
                    <a:alpha val="73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extrusionH="6350" contourW="38100">
                <a:extrusionClr>
                  <a:schemeClr val="tx1"/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 defTabSz="1371600" rtl="1"/>
                <a:r>
                  <a:rPr lang="he-IL" sz="4200" b="1" dirty="0">
                    <a:solidFill>
                      <a:prstClr val="white"/>
                    </a:solidFill>
                    <a:latin typeface="BN Anna" panose="02000000000000000000" pitchFamily="2" charset="-79"/>
                    <a:cs typeface="BN Anna" panose="02000000000000000000" pitchFamily="2" charset="-79"/>
                  </a:rPr>
                  <a:t>ב</a:t>
                </a:r>
              </a:p>
            </p:txBody>
          </p:sp>
        </p:grpSp>
        <p:sp>
          <p:nvSpPr>
            <p:cNvPr id="6" name="משולש שווה-שוקיים 5">
              <a:extLst>
                <a:ext uri="{FF2B5EF4-FFF2-40B4-BE49-F238E27FC236}">
                  <a16:creationId xmlns:a16="http://schemas.microsoft.com/office/drawing/2014/main" id="{5D957DA9-B4BA-07F0-A6F5-17DE75BACE1F}"/>
                </a:ext>
              </a:extLst>
            </p:cNvPr>
            <p:cNvSpPr/>
            <p:nvPr/>
          </p:nvSpPr>
          <p:spPr>
            <a:xfrm rot="10800000">
              <a:off x="7107148" y="2837330"/>
              <a:ext cx="770282" cy="2040572"/>
            </a:xfrm>
            <a:prstGeom prst="triangle">
              <a:avLst>
                <a:gd name="adj" fmla="val 5112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 b="1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7" name="משולש ישר-זווית 16">
            <a:extLst>
              <a:ext uri="{FF2B5EF4-FFF2-40B4-BE49-F238E27FC236}">
                <a16:creationId xmlns:a16="http://schemas.microsoft.com/office/drawing/2014/main" id="{55E8A6D9-C3D9-7069-7829-4476719DD6A6}"/>
              </a:ext>
            </a:extLst>
          </p:cNvPr>
          <p:cNvSpPr/>
          <p:nvPr/>
        </p:nvSpPr>
        <p:spPr>
          <a:xfrm>
            <a:off x="2682684" y="5609214"/>
            <a:ext cx="2117034" cy="254193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pic>
        <p:nvPicPr>
          <p:cNvPr id="114" name="Xד" descr="סגור עם מילוי מלא">
            <a:extLst>
              <a:ext uri="{FF2B5EF4-FFF2-40B4-BE49-F238E27FC236}">
                <a16:creationId xmlns:a16="http://schemas.microsoft.com/office/drawing/2014/main" id="{2E7A4E80-5223-40E4-AF85-0CF0422F8495}"/>
              </a:ext>
            </a:extLst>
          </p:cNvPr>
          <p:cNvPicPr/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75932" y="4655190"/>
            <a:ext cx="814451" cy="908853"/>
          </a:xfrm>
          <a:prstGeom prst="rect">
            <a:avLst/>
          </a:prstGeom>
        </p:spPr>
      </p:pic>
      <p:pic>
        <p:nvPicPr>
          <p:cNvPr id="113" name="Xב" descr="סגור עם מילוי מלא">
            <a:extLst>
              <a:ext uri="{FF2B5EF4-FFF2-40B4-BE49-F238E27FC236}">
                <a16:creationId xmlns:a16="http://schemas.microsoft.com/office/drawing/2014/main" id="{2E7A4E80-5223-40E4-AF85-0CF0422F8495}"/>
              </a:ext>
            </a:extLst>
          </p:cNvPr>
          <p:cNvPicPr/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14342" y="4655190"/>
            <a:ext cx="814451" cy="908853"/>
          </a:xfrm>
          <a:prstGeom prst="rect">
            <a:avLst/>
          </a:prstGeom>
        </p:spPr>
      </p:pic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2A92C6E8-E3C8-8F9C-198B-76F3FC8AEA90}"/>
              </a:ext>
            </a:extLst>
          </p:cNvPr>
          <p:cNvGrpSpPr/>
          <p:nvPr/>
        </p:nvGrpSpPr>
        <p:grpSpPr>
          <a:xfrm flipH="1" flipV="1">
            <a:off x="2677691" y="7796330"/>
            <a:ext cx="354818" cy="354818"/>
            <a:chOff x="2811296" y="775823"/>
            <a:chExt cx="236545" cy="236545"/>
          </a:xfrm>
        </p:grpSpPr>
        <p:cxnSp>
          <p:nvCxnSpPr>
            <p:cNvPr id="21" name="מחבר חץ ישר 20">
              <a:extLst>
                <a:ext uri="{FF2B5EF4-FFF2-40B4-BE49-F238E27FC236}">
                  <a16:creationId xmlns:a16="http://schemas.microsoft.com/office/drawing/2014/main" id="{4776CD5C-763B-6F3A-F889-2539EFB6C027}"/>
                </a:ext>
              </a:extLst>
            </p:cNvPr>
            <p:cNvCxnSpPr>
              <a:cxnSpLocks/>
            </p:cNvCxnSpPr>
            <p:nvPr/>
          </p:nvCxnSpPr>
          <p:spPr>
            <a:xfrm>
              <a:off x="2820319" y="775823"/>
              <a:ext cx="0" cy="236545"/>
            </a:xfrm>
            <a:prstGeom prst="straightConnector1">
              <a:avLst/>
            </a:prstGeom>
            <a:ln w="28575">
              <a:solidFill>
                <a:schemeClr val="bg1"/>
              </a:solidFill>
              <a:beve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מחבר חץ ישר 21">
              <a:extLst>
                <a:ext uri="{FF2B5EF4-FFF2-40B4-BE49-F238E27FC236}">
                  <a16:creationId xmlns:a16="http://schemas.microsoft.com/office/drawing/2014/main" id="{23C2B853-1011-6C13-EB3C-26FAFA44BB8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929569" y="881578"/>
              <a:ext cx="0" cy="236545"/>
            </a:xfrm>
            <a:prstGeom prst="straightConnector1">
              <a:avLst/>
            </a:prstGeom>
            <a:ln w="28575">
              <a:solidFill>
                <a:schemeClr val="bg1"/>
              </a:solidFill>
              <a:beve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92C6EB26-5A3C-0424-2561-FE1B9482D4BA}"/>
              </a:ext>
            </a:extLst>
          </p:cNvPr>
          <p:cNvSpPr txBox="1"/>
          <p:nvPr/>
        </p:nvSpPr>
        <p:spPr>
          <a:xfrm>
            <a:off x="381000" y="9791700"/>
            <a:ext cx="7391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5"/>
              </a:rPr>
              <a:t>מתוך יחידת הוראה מתוקשבת לכיתה ג-זוויות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8869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תיבת טקסט 1">
            <a:extLst>
              <a:ext uri="{FF2B5EF4-FFF2-40B4-BE49-F238E27FC236}">
                <a16:creationId xmlns:a16="http://schemas.microsoft.com/office/drawing/2014/main" id="{7AEBD2BD-F38A-4453-BA61-832852624CDE}"/>
              </a:ext>
            </a:extLst>
          </p:cNvPr>
          <p:cNvSpPr txBox="1"/>
          <p:nvPr/>
        </p:nvSpPr>
        <p:spPr>
          <a:xfrm>
            <a:off x="8470419" y="410486"/>
            <a:ext cx="9525364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בחרו את הקלף שיש בו סרטוט יוצא דופן והסבירו.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לבדיקה, לחצו על הקלף.</a:t>
            </a:r>
          </a:p>
        </p:txBody>
      </p:sp>
      <p:grpSp>
        <p:nvGrpSpPr>
          <p:cNvPr id="82" name="קלף ג"/>
          <p:cNvGrpSpPr/>
          <p:nvPr/>
        </p:nvGrpSpPr>
        <p:grpSpPr>
          <a:xfrm>
            <a:off x="5696487" y="5111565"/>
            <a:ext cx="3433800" cy="4504281"/>
            <a:chOff x="3800652" y="1921571"/>
            <a:chExt cx="2289200" cy="3002854"/>
          </a:xfrm>
        </p:grpSpPr>
        <p:grpSp>
          <p:nvGrpSpPr>
            <p:cNvPr id="83" name="קבוצה 82"/>
            <p:cNvGrpSpPr/>
            <p:nvPr/>
          </p:nvGrpSpPr>
          <p:grpSpPr>
            <a:xfrm>
              <a:off x="3800652" y="1921571"/>
              <a:ext cx="2289200" cy="3002854"/>
              <a:chOff x="3686352" y="2245421"/>
              <a:chExt cx="1933398" cy="2536131"/>
            </a:xfrm>
          </p:grpSpPr>
          <p:pic>
            <p:nvPicPr>
              <p:cNvPr id="85" name="תמונה 84"/>
              <p:cNvPicPr/>
              <p:nvPr/>
            </p:nvPicPr>
            <p:blipFill>
              <a:blip r:embed="rId2" cstate="hqprint">
                <a:duotone>
                  <a:prstClr val="black"/>
                  <a:srgbClr val="FFC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384985" y="2546788"/>
                <a:ext cx="2536131" cy="1933398"/>
              </a:xfrm>
              <a:prstGeom prst="rect">
                <a:avLst/>
              </a:prstGeom>
            </p:spPr>
          </p:pic>
          <p:sp>
            <p:nvSpPr>
              <p:cNvPr id="86" name="TextBox 85"/>
              <p:cNvSpPr txBox="1"/>
              <p:nvPr/>
            </p:nvSpPr>
            <p:spPr>
              <a:xfrm>
                <a:off x="3755447" y="2315282"/>
                <a:ext cx="1824279" cy="239144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A29A44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algn="r" defTabSz="1371600" rtl="1"/>
                <a:endParaRPr lang="he-IL" sz="2700" dirty="0">
                  <a:ln>
                    <a:solidFill>
                      <a:srgbClr val="D1C658"/>
                    </a:solidFill>
                  </a:ln>
                  <a:solidFill>
                    <a:prstClr val="black"/>
                  </a:solidFill>
                  <a:latin typeface="Calibri"/>
                  <a:cs typeface="Calibri"/>
                </a:endParaRPr>
              </a:p>
              <a:p>
                <a:pPr algn="r" defTabSz="1371600" rtl="1"/>
                <a:endParaRPr lang="he-IL" sz="2700" dirty="0">
                  <a:ln>
                    <a:solidFill>
                      <a:srgbClr val="D1C658"/>
                    </a:solidFill>
                  </a:ln>
                  <a:solidFill>
                    <a:prstClr val="black"/>
                  </a:solidFill>
                  <a:latin typeface="Calibri"/>
                  <a:cs typeface="Calibri"/>
                </a:endParaRPr>
              </a:p>
              <a:p>
                <a:pPr algn="r" defTabSz="1371600" rtl="1"/>
                <a:endParaRPr lang="he-IL" sz="2700" dirty="0">
                  <a:ln>
                    <a:solidFill>
                      <a:srgbClr val="D1C658"/>
                    </a:solidFill>
                  </a:ln>
                  <a:solidFill>
                    <a:prstClr val="black"/>
                  </a:solidFill>
                  <a:latin typeface="Calibri"/>
                  <a:cs typeface="Calibri"/>
                </a:endParaRPr>
              </a:p>
              <a:p>
                <a:pPr algn="r" defTabSz="1371600" rtl="1"/>
                <a:endParaRPr lang="he-IL" sz="2700" dirty="0">
                  <a:ln>
                    <a:solidFill>
                      <a:srgbClr val="D1C658"/>
                    </a:solidFill>
                  </a:ln>
                  <a:solidFill>
                    <a:prstClr val="black"/>
                  </a:solidFill>
                  <a:latin typeface="Calibri"/>
                  <a:cs typeface="Calibri"/>
                </a:endParaRPr>
              </a:p>
              <a:p>
                <a:pPr algn="r" defTabSz="1371600" rtl="1"/>
                <a:endParaRPr lang="he-IL" sz="2700" dirty="0">
                  <a:ln>
                    <a:solidFill>
                      <a:srgbClr val="D1C658"/>
                    </a:solidFill>
                  </a:ln>
                  <a:solidFill>
                    <a:prstClr val="black"/>
                  </a:solidFill>
                  <a:latin typeface="Calibri"/>
                  <a:cs typeface="Calibri"/>
                </a:endParaRPr>
              </a:p>
              <a:p>
                <a:pPr algn="r" defTabSz="1371600" rtl="1"/>
                <a:endParaRPr lang="he-IL" sz="2700" dirty="0">
                  <a:ln>
                    <a:solidFill>
                      <a:srgbClr val="D1C658"/>
                    </a:solidFill>
                  </a:ln>
                  <a:solidFill>
                    <a:prstClr val="black"/>
                  </a:solidFill>
                  <a:latin typeface="Calibri"/>
                  <a:cs typeface="Calibri"/>
                </a:endParaRPr>
              </a:p>
              <a:p>
                <a:pPr algn="r" defTabSz="1371600" rtl="1"/>
                <a:endParaRPr lang="he-IL" sz="2700" dirty="0">
                  <a:ln>
                    <a:solidFill>
                      <a:srgbClr val="D1C658"/>
                    </a:solidFill>
                  </a:ln>
                  <a:solidFill>
                    <a:prstClr val="black"/>
                  </a:solidFill>
                  <a:latin typeface="Calibri"/>
                  <a:cs typeface="Calibri"/>
                </a:endParaRPr>
              </a:p>
              <a:p>
                <a:pPr algn="r" defTabSz="1371600" rtl="1"/>
                <a:endParaRPr lang="he-IL" sz="2700" dirty="0">
                  <a:ln>
                    <a:solidFill>
                      <a:srgbClr val="D1C658"/>
                    </a:solidFill>
                  </a:ln>
                  <a:solidFill>
                    <a:prstClr val="black"/>
                  </a:solidFill>
                  <a:latin typeface="Calibri"/>
                  <a:cs typeface="Calibri"/>
                </a:endParaRPr>
              </a:p>
              <a:p>
                <a:pPr algn="r" defTabSz="1371600" rtl="1"/>
                <a:endParaRPr lang="he-IL" sz="2700" dirty="0">
                  <a:ln>
                    <a:solidFill>
                      <a:srgbClr val="D1C658"/>
                    </a:solidFill>
                  </a:ln>
                  <a:solidFill>
                    <a:prstClr val="black"/>
                  </a:solidFill>
                  <a:latin typeface="Calibri"/>
                  <a:cs typeface="Calibri"/>
                </a:endParaRPr>
              </a:p>
              <a:p>
                <a:pPr algn="r" defTabSz="1371600" rtl="1"/>
                <a:endParaRPr lang="he-IL" sz="2700" dirty="0">
                  <a:ln>
                    <a:solidFill>
                      <a:srgbClr val="D1C658"/>
                    </a:solidFill>
                  </a:ln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84" name="מספר">
              <a:extLst>
                <a:ext uri="{FF2B5EF4-FFF2-40B4-BE49-F238E27FC236}">
                  <a16:creationId xmlns:a16="http://schemas.microsoft.com/office/drawing/2014/main" id="{11569553-8395-457A-BE87-F99491EF5DD6}"/>
                </a:ext>
              </a:extLst>
            </p:cNvPr>
            <p:cNvSpPr/>
            <p:nvPr/>
          </p:nvSpPr>
          <p:spPr>
            <a:xfrm>
              <a:off x="5486768" y="1952569"/>
              <a:ext cx="547094" cy="547094"/>
            </a:xfrm>
            <a:prstGeom prst="ellipse">
              <a:avLst/>
            </a:prstGeom>
            <a:solidFill>
              <a:srgbClr val="6D682E"/>
            </a:solidFill>
            <a:ln w="57150" cap="rnd">
              <a:noFill/>
              <a:round/>
            </a:ln>
            <a:effectLst>
              <a:outerShdw blurRad="63500" sx="102000" sy="102000" algn="ctr" rotWithShape="0">
                <a:schemeClr val="bg2">
                  <a:lumMod val="25000"/>
                  <a:alpha val="73000"/>
                </a:schemeClr>
              </a:outerShdw>
            </a:effectLst>
            <a:scene3d>
              <a:camera prst="orthographicFront"/>
              <a:lightRig rig="threePt" dir="t"/>
            </a:scene3d>
            <a:sp3d extrusionH="6350" contourW="38100">
              <a:extrusionClr>
                <a:schemeClr val="tx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 defTabSz="1371600" rtl="1"/>
              <a:r>
                <a:rPr lang="he-IL" sz="4200" b="1" dirty="0">
                  <a:solidFill>
                    <a:prstClr val="white"/>
                  </a:solidFill>
                  <a:latin typeface="BN Anna" panose="02000000000000000000" pitchFamily="2" charset="-79"/>
                  <a:cs typeface="BN Anna" panose="02000000000000000000" pitchFamily="2" charset="-79"/>
                </a:rPr>
                <a:t>ג</a:t>
              </a:r>
            </a:p>
          </p:txBody>
        </p:sp>
      </p:grpSp>
      <p:pic>
        <p:nvPicPr>
          <p:cNvPr id="112" name="Xא" descr="סגור עם מילוי מלא">
            <a:extLst>
              <a:ext uri="{FF2B5EF4-FFF2-40B4-BE49-F238E27FC236}">
                <a16:creationId xmlns:a16="http://schemas.microsoft.com/office/drawing/2014/main" id="{2E7A4E80-5223-40E4-AF85-0CF0422F8495}"/>
              </a:ext>
            </a:extLst>
          </p:cNvPr>
          <p:cNvPicPr/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7205" y="4657140"/>
            <a:ext cx="814451" cy="908853"/>
          </a:xfrm>
          <a:prstGeom prst="rect">
            <a:avLst/>
          </a:prstGeom>
        </p:spPr>
      </p:pic>
      <p:grpSp>
        <p:nvGrpSpPr>
          <p:cNvPr id="88" name="קבוצה 87"/>
          <p:cNvGrpSpPr/>
          <p:nvPr/>
        </p:nvGrpSpPr>
        <p:grpSpPr>
          <a:xfrm>
            <a:off x="1775084" y="5143500"/>
            <a:ext cx="3433800" cy="4504281"/>
            <a:chOff x="3686352" y="2245421"/>
            <a:chExt cx="1933398" cy="2536131"/>
          </a:xfrm>
        </p:grpSpPr>
        <p:pic>
          <p:nvPicPr>
            <p:cNvPr id="90" name="תמונה 89"/>
            <p:cNvPicPr/>
            <p:nvPr/>
          </p:nvPicPr>
          <p:blipFill>
            <a:blip r:embed="rId2" cstate="hqprint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384985" y="2546788"/>
              <a:ext cx="2536131" cy="1933398"/>
            </a:xfrm>
            <a:prstGeom prst="rect">
              <a:avLst/>
            </a:prstGeom>
          </p:spPr>
        </p:pic>
        <p:sp>
          <p:nvSpPr>
            <p:cNvPr id="91" name="TextBox 90"/>
            <p:cNvSpPr txBox="1"/>
            <p:nvPr/>
          </p:nvSpPr>
          <p:spPr>
            <a:xfrm>
              <a:off x="3746481" y="2297301"/>
              <a:ext cx="1824279" cy="23914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A29A44"/>
              </a:solidFill>
            </a:ln>
          </p:spPr>
          <p:txBody>
            <a:bodyPr wrap="square" rtlCol="1">
              <a:spAutoFit/>
            </a:bodyPr>
            <a:lstStyle/>
            <a:p>
              <a:pPr algn="r" defTabSz="1371600" rtl="1"/>
              <a:endParaRPr lang="he-IL" sz="2700" dirty="0">
                <a:ln>
                  <a:solidFill>
                    <a:srgbClr val="D1C658"/>
                  </a:solidFill>
                </a:ln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r" defTabSz="1371600" rtl="1"/>
              <a:endParaRPr lang="he-IL" sz="2700" dirty="0">
                <a:ln>
                  <a:solidFill>
                    <a:srgbClr val="D1C658"/>
                  </a:solidFill>
                </a:ln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r" defTabSz="1371600" rtl="1"/>
              <a:endParaRPr lang="he-IL" sz="2700" dirty="0">
                <a:ln>
                  <a:solidFill>
                    <a:srgbClr val="D1C658"/>
                  </a:solidFill>
                </a:ln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r" defTabSz="1371600" rtl="1"/>
              <a:endParaRPr lang="he-IL" sz="2700" dirty="0">
                <a:ln>
                  <a:solidFill>
                    <a:srgbClr val="D1C658"/>
                  </a:solidFill>
                </a:ln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r" defTabSz="1371600" rtl="1"/>
              <a:endParaRPr lang="he-IL" sz="2700" dirty="0">
                <a:ln>
                  <a:solidFill>
                    <a:srgbClr val="D1C658"/>
                  </a:solidFill>
                </a:ln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r" defTabSz="1371600" rtl="1"/>
              <a:endParaRPr lang="he-IL" sz="2700" dirty="0">
                <a:ln>
                  <a:solidFill>
                    <a:srgbClr val="D1C658"/>
                  </a:solidFill>
                </a:ln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r" defTabSz="1371600" rtl="1"/>
              <a:endParaRPr lang="he-IL" sz="2700" dirty="0">
                <a:ln>
                  <a:solidFill>
                    <a:srgbClr val="D1C658"/>
                  </a:solidFill>
                </a:ln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r" defTabSz="1371600" rtl="1"/>
              <a:endParaRPr lang="he-IL" sz="2700" dirty="0">
                <a:ln>
                  <a:solidFill>
                    <a:srgbClr val="D1C658"/>
                  </a:solidFill>
                </a:ln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r" defTabSz="1371600" rtl="1"/>
              <a:endParaRPr lang="he-IL" sz="2700" dirty="0">
                <a:ln>
                  <a:solidFill>
                    <a:srgbClr val="D1C658"/>
                  </a:solidFill>
                </a:ln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r" defTabSz="1371600" rtl="1"/>
              <a:endParaRPr lang="he-IL" sz="2700" dirty="0">
                <a:ln>
                  <a:solidFill>
                    <a:srgbClr val="D1C658"/>
                  </a:solidFill>
                </a:ln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89" name="מספר">
            <a:extLst>
              <a:ext uri="{FF2B5EF4-FFF2-40B4-BE49-F238E27FC236}">
                <a16:creationId xmlns:a16="http://schemas.microsoft.com/office/drawing/2014/main" id="{11569553-8395-457A-BE87-F99491EF5DD6}"/>
              </a:ext>
            </a:extLst>
          </p:cNvPr>
          <p:cNvSpPr/>
          <p:nvPr/>
        </p:nvSpPr>
        <p:spPr>
          <a:xfrm>
            <a:off x="4306229" y="5189997"/>
            <a:ext cx="820641" cy="820641"/>
          </a:xfrm>
          <a:prstGeom prst="ellipse">
            <a:avLst/>
          </a:prstGeom>
          <a:solidFill>
            <a:srgbClr val="6D682E"/>
          </a:solidFill>
          <a:ln w="57150" cap="rnd">
            <a:noFill/>
            <a:round/>
          </a:ln>
          <a:effectLst>
            <a:outerShdw blurRad="63500" sx="102000" sy="102000" algn="ctr" rotWithShape="0">
              <a:schemeClr val="bg2">
                <a:lumMod val="25000"/>
                <a:alpha val="73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 defTabSz="1371600" rtl="1"/>
            <a:r>
              <a:rPr lang="he-IL" sz="4200" b="1" dirty="0">
                <a:solidFill>
                  <a:prstClr val="white"/>
                </a:solidFill>
                <a:latin typeface="BN Anna" panose="02000000000000000000" pitchFamily="2" charset="-79"/>
                <a:cs typeface="BN Anna" panose="02000000000000000000" pitchFamily="2" charset="-79"/>
              </a:rPr>
              <a:t>ד</a:t>
            </a:r>
          </a:p>
        </p:txBody>
      </p:sp>
      <p:grpSp>
        <p:nvGrpSpPr>
          <p:cNvPr id="18" name="קבוצה 17">
            <a:extLst>
              <a:ext uri="{FF2B5EF4-FFF2-40B4-BE49-F238E27FC236}">
                <a16:creationId xmlns:a16="http://schemas.microsoft.com/office/drawing/2014/main" id="{E9EB14E4-728F-F98E-8B68-BFC2B0A950F4}"/>
              </a:ext>
            </a:extLst>
          </p:cNvPr>
          <p:cNvGrpSpPr/>
          <p:nvPr/>
        </p:nvGrpSpPr>
        <p:grpSpPr>
          <a:xfrm>
            <a:off x="13698452" y="5109617"/>
            <a:ext cx="3433800" cy="4504281"/>
            <a:chOff x="8976773" y="2135053"/>
            <a:chExt cx="2289200" cy="3002854"/>
          </a:xfrm>
        </p:grpSpPr>
        <p:grpSp>
          <p:nvGrpSpPr>
            <p:cNvPr id="72" name="קלף א"/>
            <p:cNvGrpSpPr/>
            <p:nvPr/>
          </p:nvGrpSpPr>
          <p:grpSpPr>
            <a:xfrm>
              <a:off x="8976773" y="2135053"/>
              <a:ext cx="2289200" cy="3002854"/>
              <a:chOff x="9034296" y="1921572"/>
              <a:chExt cx="2289200" cy="3002854"/>
            </a:xfrm>
          </p:grpSpPr>
          <p:grpSp>
            <p:nvGrpSpPr>
              <p:cNvPr id="73" name="קבוצה 72"/>
              <p:cNvGrpSpPr/>
              <p:nvPr/>
            </p:nvGrpSpPr>
            <p:grpSpPr>
              <a:xfrm>
                <a:off x="9034296" y="1921572"/>
                <a:ext cx="2289200" cy="3002854"/>
                <a:chOff x="3686352" y="2245421"/>
                <a:chExt cx="1933398" cy="2536131"/>
              </a:xfrm>
            </p:grpSpPr>
            <p:pic>
              <p:nvPicPr>
                <p:cNvPr id="75" name="תמונה 74"/>
                <p:cNvPicPr/>
                <p:nvPr/>
              </p:nvPicPr>
              <p:blipFill>
                <a:blip r:embed="rId2" cstate="hqprint">
                  <a:duotone>
                    <a:prstClr val="black"/>
                    <a:srgbClr val="FFC00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3384985" y="2546788"/>
                  <a:ext cx="2536131" cy="1933398"/>
                </a:xfrm>
                <a:prstGeom prst="rect">
                  <a:avLst/>
                </a:prstGeom>
              </p:spPr>
            </p:pic>
            <p:sp>
              <p:nvSpPr>
                <p:cNvPr id="76" name="TextBox 75"/>
                <p:cNvSpPr txBox="1"/>
                <p:nvPr/>
              </p:nvSpPr>
              <p:spPr>
                <a:xfrm>
                  <a:off x="3754622" y="2288767"/>
                  <a:ext cx="1824279" cy="239144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A29A44"/>
                  </a:solidFill>
                </a:ln>
              </p:spPr>
              <p:txBody>
                <a:bodyPr wrap="square" rtlCol="1">
                  <a:spAutoFit/>
                </a:bodyPr>
                <a:lstStyle/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74" name="מספר">
                <a:extLst>
                  <a:ext uri="{FF2B5EF4-FFF2-40B4-BE49-F238E27FC236}">
                    <a16:creationId xmlns:a16="http://schemas.microsoft.com/office/drawing/2014/main" id="{11569553-8395-457A-BE87-F99491EF5DD6}"/>
                  </a:ext>
                </a:extLst>
              </p:cNvPr>
              <p:cNvSpPr/>
              <p:nvPr/>
            </p:nvSpPr>
            <p:spPr>
              <a:xfrm>
                <a:off x="10728037" y="1974189"/>
                <a:ext cx="547094" cy="547094"/>
              </a:xfrm>
              <a:prstGeom prst="ellipse">
                <a:avLst/>
              </a:prstGeom>
              <a:solidFill>
                <a:srgbClr val="6D682E"/>
              </a:solidFill>
              <a:ln w="57150" cap="rnd">
                <a:noFill/>
                <a:round/>
              </a:ln>
              <a:effectLst>
                <a:outerShdw blurRad="63500" sx="102000" sy="102000" algn="ctr" rotWithShape="0">
                  <a:schemeClr val="bg2">
                    <a:lumMod val="25000"/>
                    <a:alpha val="73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extrusionH="6350" contourW="38100">
                <a:extrusionClr>
                  <a:schemeClr val="tx1"/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 defTabSz="1371600" rtl="1"/>
                <a:r>
                  <a:rPr lang="he-IL" sz="4200" b="1" dirty="0">
                    <a:solidFill>
                      <a:prstClr val="white"/>
                    </a:solidFill>
                    <a:latin typeface="BN Anna" panose="02000000000000000000" pitchFamily="2" charset="-79"/>
                    <a:cs typeface="BN Anna" panose="02000000000000000000" pitchFamily="2" charset="-79"/>
                  </a:rPr>
                  <a:t>א</a:t>
                </a:r>
              </a:p>
            </p:txBody>
          </p:sp>
        </p:grpSp>
        <p:sp>
          <p:nvSpPr>
            <p:cNvPr id="3" name="משולש שווה-שוקיים 2">
              <a:extLst>
                <a:ext uri="{FF2B5EF4-FFF2-40B4-BE49-F238E27FC236}">
                  <a16:creationId xmlns:a16="http://schemas.microsoft.com/office/drawing/2014/main" id="{257FFFB3-0EE5-CC33-FA77-6FEC96A1AB13}"/>
                </a:ext>
              </a:extLst>
            </p:cNvPr>
            <p:cNvSpPr/>
            <p:nvPr/>
          </p:nvSpPr>
          <p:spPr>
            <a:xfrm>
              <a:off x="9154572" y="2880807"/>
              <a:ext cx="1702076" cy="1206018"/>
            </a:xfrm>
            <a:custGeom>
              <a:avLst/>
              <a:gdLst>
                <a:gd name="connsiteX0" fmla="*/ 0 w 770282"/>
                <a:gd name="connsiteY0" fmla="*/ 1424678 h 1424678"/>
                <a:gd name="connsiteX1" fmla="*/ 385141 w 770282"/>
                <a:gd name="connsiteY1" fmla="*/ 0 h 1424678"/>
                <a:gd name="connsiteX2" fmla="*/ 770282 w 770282"/>
                <a:gd name="connsiteY2" fmla="*/ 1424678 h 1424678"/>
                <a:gd name="connsiteX3" fmla="*/ 0 w 770282"/>
                <a:gd name="connsiteY3" fmla="*/ 1424678 h 1424678"/>
                <a:gd name="connsiteX0" fmla="*/ 931794 w 1702076"/>
                <a:gd name="connsiteY0" fmla="*/ 1206018 h 1206018"/>
                <a:gd name="connsiteX1" fmla="*/ 0 w 1702076"/>
                <a:gd name="connsiteY1" fmla="*/ 0 h 1206018"/>
                <a:gd name="connsiteX2" fmla="*/ 1702076 w 1702076"/>
                <a:gd name="connsiteY2" fmla="*/ 1206018 h 1206018"/>
                <a:gd name="connsiteX3" fmla="*/ 931794 w 1702076"/>
                <a:gd name="connsiteY3" fmla="*/ 1206018 h 120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2076" h="1206018">
                  <a:moveTo>
                    <a:pt x="931794" y="1206018"/>
                  </a:moveTo>
                  <a:lnTo>
                    <a:pt x="0" y="0"/>
                  </a:lnTo>
                  <a:lnTo>
                    <a:pt x="1702076" y="1206018"/>
                  </a:lnTo>
                  <a:lnTo>
                    <a:pt x="931794" y="1206018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" name="משולש שווה-שוקיים 3">
            <a:extLst>
              <a:ext uri="{FF2B5EF4-FFF2-40B4-BE49-F238E27FC236}">
                <a16:creationId xmlns:a16="http://schemas.microsoft.com/office/drawing/2014/main" id="{D2A4CEB8-C2CF-FB62-68EA-989D95E0AD65}"/>
              </a:ext>
            </a:extLst>
          </p:cNvPr>
          <p:cNvSpPr/>
          <p:nvPr/>
        </p:nvSpPr>
        <p:spPr>
          <a:xfrm rot="5039434">
            <a:off x="6060266" y="6759068"/>
            <a:ext cx="2317433" cy="1858863"/>
          </a:xfrm>
          <a:custGeom>
            <a:avLst/>
            <a:gdLst>
              <a:gd name="connsiteX0" fmla="*/ 0 w 1347458"/>
              <a:gd name="connsiteY0" fmla="*/ 1424678 h 1424678"/>
              <a:gd name="connsiteX1" fmla="*/ 673729 w 1347458"/>
              <a:gd name="connsiteY1" fmla="*/ 0 h 1424678"/>
              <a:gd name="connsiteX2" fmla="*/ 1347458 w 1347458"/>
              <a:gd name="connsiteY2" fmla="*/ 1424678 h 1424678"/>
              <a:gd name="connsiteX3" fmla="*/ 0 w 1347458"/>
              <a:gd name="connsiteY3" fmla="*/ 1424678 h 1424678"/>
              <a:gd name="connsiteX0" fmla="*/ 0 w 1459028"/>
              <a:gd name="connsiteY0" fmla="*/ 1431956 h 1431956"/>
              <a:gd name="connsiteX1" fmla="*/ 1459028 w 1459028"/>
              <a:gd name="connsiteY1" fmla="*/ 0 h 1431956"/>
              <a:gd name="connsiteX2" fmla="*/ 1347458 w 1459028"/>
              <a:gd name="connsiteY2" fmla="*/ 1431956 h 1431956"/>
              <a:gd name="connsiteX3" fmla="*/ 0 w 1459028"/>
              <a:gd name="connsiteY3" fmla="*/ 1431956 h 1431956"/>
              <a:gd name="connsiteX0" fmla="*/ 0 w 1347458"/>
              <a:gd name="connsiteY0" fmla="*/ 1197079 h 1197079"/>
              <a:gd name="connsiteX1" fmla="*/ 130078 w 1347458"/>
              <a:gd name="connsiteY1" fmla="*/ 0 h 1197079"/>
              <a:gd name="connsiteX2" fmla="*/ 1347458 w 1347458"/>
              <a:gd name="connsiteY2" fmla="*/ 1197079 h 1197079"/>
              <a:gd name="connsiteX3" fmla="*/ 0 w 1347458"/>
              <a:gd name="connsiteY3" fmla="*/ 1197079 h 1197079"/>
              <a:gd name="connsiteX0" fmla="*/ 0 w 1269942"/>
              <a:gd name="connsiteY0" fmla="*/ 1197079 h 1268872"/>
              <a:gd name="connsiteX1" fmla="*/ 130078 w 1269942"/>
              <a:gd name="connsiteY1" fmla="*/ 0 h 1268872"/>
              <a:gd name="connsiteX2" fmla="*/ 1269942 w 1269942"/>
              <a:gd name="connsiteY2" fmla="*/ 1268872 h 1268872"/>
              <a:gd name="connsiteX3" fmla="*/ 0 w 1269942"/>
              <a:gd name="connsiteY3" fmla="*/ 1197079 h 126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942" h="1268872">
                <a:moveTo>
                  <a:pt x="0" y="1197079"/>
                </a:moveTo>
                <a:lnTo>
                  <a:pt x="130078" y="0"/>
                </a:lnTo>
                <a:lnTo>
                  <a:pt x="1269942" y="1268872"/>
                </a:lnTo>
                <a:lnTo>
                  <a:pt x="0" y="1197079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369B0AA2-EAF4-A8BA-FBEE-04A34DA66298}"/>
              </a:ext>
            </a:extLst>
          </p:cNvPr>
          <p:cNvGrpSpPr/>
          <p:nvPr/>
        </p:nvGrpSpPr>
        <p:grpSpPr>
          <a:xfrm>
            <a:off x="9610988" y="5143500"/>
            <a:ext cx="3433800" cy="4504281"/>
            <a:chOff x="6347690" y="2135052"/>
            <a:chExt cx="2289200" cy="3002854"/>
          </a:xfrm>
        </p:grpSpPr>
        <p:grpSp>
          <p:nvGrpSpPr>
            <p:cNvPr id="77" name="קלף ב"/>
            <p:cNvGrpSpPr/>
            <p:nvPr/>
          </p:nvGrpSpPr>
          <p:grpSpPr>
            <a:xfrm>
              <a:off x="6347690" y="2135052"/>
              <a:ext cx="2289200" cy="3002854"/>
              <a:chOff x="6420027" y="1921571"/>
              <a:chExt cx="2289200" cy="3002854"/>
            </a:xfrm>
          </p:grpSpPr>
          <p:grpSp>
            <p:nvGrpSpPr>
              <p:cNvPr id="78" name="קבוצה 77"/>
              <p:cNvGrpSpPr/>
              <p:nvPr/>
            </p:nvGrpSpPr>
            <p:grpSpPr>
              <a:xfrm>
                <a:off x="6420027" y="1921571"/>
                <a:ext cx="2289200" cy="3002854"/>
                <a:chOff x="3686352" y="2245421"/>
                <a:chExt cx="1933398" cy="2536131"/>
              </a:xfrm>
            </p:grpSpPr>
            <p:pic>
              <p:nvPicPr>
                <p:cNvPr id="80" name="תמונה 79"/>
                <p:cNvPicPr/>
                <p:nvPr/>
              </p:nvPicPr>
              <p:blipFill>
                <a:blip r:embed="rId2" cstate="hqprint">
                  <a:duotone>
                    <a:prstClr val="black"/>
                    <a:srgbClr val="FFC00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3384985" y="2546788"/>
                  <a:ext cx="2536131" cy="1933398"/>
                </a:xfrm>
                <a:prstGeom prst="rect">
                  <a:avLst/>
                </a:prstGeom>
              </p:spPr>
            </p:pic>
            <p:sp>
              <p:nvSpPr>
                <p:cNvPr id="81" name="TextBox 80"/>
                <p:cNvSpPr txBox="1"/>
                <p:nvPr/>
              </p:nvSpPr>
              <p:spPr>
                <a:xfrm>
                  <a:off x="3741249" y="2310388"/>
                  <a:ext cx="1824279" cy="239144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A29A44"/>
                  </a:solidFill>
                </a:ln>
              </p:spPr>
              <p:txBody>
                <a:bodyPr wrap="square" rtlCol="1">
                  <a:spAutoFit/>
                </a:bodyPr>
                <a:lstStyle/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79" name="מספר">
                <a:extLst>
                  <a:ext uri="{FF2B5EF4-FFF2-40B4-BE49-F238E27FC236}">
                    <a16:creationId xmlns:a16="http://schemas.microsoft.com/office/drawing/2014/main" id="{11569553-8395-457A-BE87-F99491EF5DD6}"/>
                  </a:ext>
                </a:extLst>
              </p:cNvPr>
              <p:cNvSpPr/>
              <p:nvPr/>
            </p:nvSpPr>
            <p:spPr>
              <a:xfrm>
                <a:off x="8113768" y="1974189"/>
                <a:ext cx="547094" cy="547094"/>
              </a:xfrm>
              <a:prstGeom prst="ellipse">
                <a:avLst/>
              </a:prstGeom>
              <a:solidFill>
                <a:srgbClr val="6D682E"/>
              </a:solidFill>
              <a:ln w="57150" cap="rnd">
                <a:noFill/>
                <a:round/>
              </a:ln>
              <a:effectLst>
                <a:outerShdw blurRad="63500" sx="102000" sy="102000" algn="ctr" rotWithShape="0">
                  <a:schemeClr val="bg2">
                    <a:lumMod val="25000"/>
                    <a:alpha val="73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extrusionH="6350" contourW="38100">
                <a:extrusionClr>
                  <a:schemeClr val="tx1"/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 defTabSz="1371600" rtl="1"/>
                <a:r>
                  <a:rPr lang="he-IL" sz="4200" b="1" dirty="0">
                    <a:solidFill>
                      <a:prstClr val="white"/>
                    </a:solidFill>
                    <a:latin typeface="BN Anna" panose="02000000000000000000" pitchFamily="2" charset="-79"/>
                    <a:cs typeface="BN Anna" panose="02000000000000000000" pitchFamily="2" charset="-79"/>
                  </a:rPr>
                  <a:t>ב</a:t>
                </a:r>
              </a:p>
            </p:txBody>
          </p:sp>
        </p:grpSp>
        <p:sp>
          <p:nvSpPr>
            <p:cNvPr id="6" name="משולש שווה-שוקיים 5">
              <a:extLst>
                <a:ext uri="{FF2B5EF4-FFF2-40B4-BE49-F238E27FC236}">
                  <a16:creationId xmlns:a16="http://schemas.microsoft.com/office/drawing/2014/main" id="{5D957DA9-B4BA-07F0-A6F5-17DE75BACE1F}"/>
                </a:ext>
              </a:extLst>
            </p:cNvPr>
            <p:cNvSpPr/>
            <p:nvPr/>
          </p:nvSpPr>
          <p:spPr>
            <a:xfrm rot="10800000">
              <a:off x="7092240" y="2837329"/>
              <a:ext cx="785190" cy="2030633"/>
            </a:xfrm>
            <a:custGeom>
              <a:avLst/>
              <a:gdLst>
                <a:gd name="connsiteX0" fmla="*/ 0 w 770282"/>
                <a:gd name="connsiteY0" fmla="*/ 2040572 h 2040572"/>
                <a:gd name="connsiteX1" fmla="*/ 385141 w 770282"/>
                <a:gd name="connsiteY1" fmla="*/ 0 h 2040572"/>
                <a:gd name="connsiteX2" fmla="*/ 770282 w 770282"/>
                <a:gd name="connsiteY2" fmla="*/ 2040572 h 2040572"/>
                <a:gd name="connsiteX3" fmla="*/ 0 w 770282"/>
                <a:gd name="connsiteY3" fmla="*/ 2040572 h 2040572"/>
                <a:gd name="connsiteX0" fmla="*/ 0 w 770282"/>
                <a:gd name="connsiteY0" fmla="*/ 2030633 h 2030633"/>
                <a:gd name="connsiteX1" fmla="*/ 663437 w 770282"/>
                <a:gd name="connsiteY1" fmla="*/ 0 h 2030633"/>
                <a:gd name="connsiteX2" fmla="*/ 770282 w 770282"/>
                <a:gd name="connsiteY2" fmla="*/ 2030633 h 2030633"/>
                <a:gd name="connsiteX3" fmla="*/ 0 w 770282"/>
                <a:gd name="connsiteY3" fmla="*/ 2030633 h 2030633"/>
                <a:gd name="connsiteX0" fmla="*/ 0 w 785190"/>
                <a:gd name="connsiteY0" fmla="*/ 2030633 h 2030633"/>
                <a:gd name="connsiteX1" fmla="*/ 663437 w 785190"/>
                <a:gd name="connsiteY1" fmla="*/ 0 h 2030633"/>
                <a:gd name="connsiteX2" fmla="*/ 785190 w 785190"/>
                <a:gd name="connsiteY2" fmla="*/ 2030633 h 2030633"/>
                <a:gd name="connsiteX3" fmla="*/ 0 w 785190"/>
                <a:gd name="connsiteY3" fmla="*/ 2030633 h 203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190" h="2030633">
                  <a:moveTo>
                    <a:pt x="0" y="2030633"/>
                  </a:moveTo>
                  <a:lnTo>
                    <a:pt x="663437" y="0"/>
                  </a:lnTo>
                  <a:lnTo>
                    <a:pt x="785190" y="2030633"/>
                  </a:lnTo>
                  <a:lnTo>
                    <a:pt x="0" y="2030633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 b="1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7" name="משולש ישר-זווית 16">
            <a:extLst>
              <a:ext uri="{FF2B5EF4-FFF2-40B4-BE49-F238E27FC236}">
                <a16:creationId xmlns:a16="http://schemas.microsoft.com/office/drawing/2014/main" id="{55E8A6D9-C3D9-7069-7829-4476719DD6A6}"/>
              </a:ext>
            </a:extLst>
          </p:cNvPr>
          <p:cNvSpPr/>
          <p:nvPr/>
        </p:nvSpPr>
        <p:spPr>
          <a:xfrm>
            <a:off x="2682684" y="5609214"/>
            <a:ext cx="2117034" cy="254193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pic>
        <p:nvPicPr>
          <p:cNvPr id="114" name="Xד" descr="סגור עם מילוי מלא">
            <a:extLst>
              <a:ext uri="{FF2B5EF4-FFF2-40B4-BE49-F238E27FC236}">
                <a16:creationId xmlns:a16="http://schemas.microsoft.com/office/drawing/2014/main" id="{2E7A4E80-5223-40E4-AF85-0CF0422F8495}"/>
              </a:ext>
            </a:extLst>
          </p:cNvPr>
          <p:cNvPicPr/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19483" y="4804458"/>
            <a:ext cx="814451" cy="908853"/>
          </a:xfrm>
          <a:prstGeom prst="rect">
            <a:avLst/>
          </a:prstGeom>
        </p:spPr>
      </p:pic>
      <p:pic>
        <p:nvPicPr>
          <p:cNvPr id="113" name="Xב" descr="סגור עם מילוי מלא">
            <a:extLst>
              <a:ext uri="{FF2B5EF4-FFF2-40B4-BE49-F238E27FC236}">
                <a16:creationId xmlns:a16="http://schemas.microsoft.com/office/drawing/2014/main" id="{2E7A4E80-5223-40E4-AF85-0CF0422F8495}"/>
              </a:ext>
            </a:extLst>
          </p:cNvPr>
          <p:cNvPicPr/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14342" y="4655190"/>
            <a:ext cx="814451" cy="908853"/>
          </a:xfrm>
          <a:prstGeom prst="rect">
            <a:avLst/>
          </a:prstGeom>
        </p:spPr>
      </p:pic>
      <p:pic>
        <p:nvPicPr>
          <p:cNvPr id="111" name="Vג" descr="סימן ביקורת עם מילוי מלא">
            <a:extLst>
              <a:ext uri="{FF2B5EF4-FFF2-40B4-BE49-F238E27FC236}">
                <a16:creationId xmlns:a16="http://schemas.microsoft.com/office/drawing/2014/main" id="{BD7ABE56-0055-479A-BC6B-BE692DB7C191}"/>
              </a:ext>
            </a:extLst>
          </p:cNvPr>
          <p:cNvPicPr/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90382" y="4448583"/>
            <a:ext cx="894009" cy="1046262"/>
          </a:xfrm>
          <a:prstGeom prst="rect">
            <a:avLst/>
          </a:prstGeom>
        </p:spPr>
      </p:pic>
      <p:grpSp>
        <p:nvGrpSpPr>
          <p:cNvPr id="115" name="קבוצה 114"/>
          <p:cNvGrpSpPr/>
          <p:nvPr/>
        </p:nvGrpSpPr>
        <p:grpSpPr>
          <a:xfrm rot="12411822">
            <a:off x="8350079" y="2812132"/>
            <a:ext cx="6007863" cy="2177249"/>
            <a:chOff x="3417302" y="2564233"/>
            <a:chExt cx="3347499" cy="1838983"/>
          </a:xfrm>
          <a:solidFill>
            <a:schemeClr val="accent4"/>
          </a:solidFill>
          <a:effectLst/>
        </p:grpSpPr>
        <p:sp>
          <p:nvSpPr>
            <p:cNvPr id="116" name="תרשים זרימה: מחבר מחוץ לעמוד 115"/>
            <p:cNvSpPr/>
            <p:nvPr/>
          </p:nvSpPr>
          <p:spPr>
            <a:xfrm rot="5400000">
              <a:off x="4163000" y="1818535"/>
              <a:ext cx="1838983" cy="3330380"/>
            </a:xfrm>
            <a:prstGeom prst="flowChartOffpageConnector">
              <a:avLst/>
            </a:prstGeom>
            <a:grpFill/>
            <a:ln w="38100">
              <a:solidFill>
                <a:srgbClr val="77713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 rot="70075" flipV="1">
              <a:off x="4151401" y="2710329"/>
              <a:ext cx="2613400" cy="1637743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he-IL" sz="3000" dirty="0">
                  <a:ln w="0"/>
                  <a:solidFill>
                    <a:prstClr val="black"/>
                  </a:solidFill>
                  <a:latin typeface="Calibri"/>
                  <a:cs typeface="Calibri"/>
                </a:rPr>
                <a:t>קלף א' יוצא דופן כי מסורטט בו משולש קהה־זווית. </a:t>
              </a:r>
              <a:br>
                <a:rPr lang="en-US" sz="3000" dirty="0">
                  <a:ln w="0"/>
                  <a:solidFill>
                    <a:prstClr val="black"/>
                  </a:solidFill>
                  <a:latin typeface="Calibri"/>
                  <a:cs typeface="Calibri"/>
                </a:rPr>
              </a:br>
              <a:r>
                <a:rPr lang="he-IL" sz="3000" dirty="0">
                  <a:ln w="0"/>
                  <a:solidFill>
                    <a:prstClr val="black"/>
                  </a:solidFill>
                  <a:latin typeface="Calibri"/>
                  <a:cs typeface="Calibri"/>
                </a:rPr>
                <a:t>בכל האחרים מסורטטים משולשים יישרי־זווית.</a:t>
              </a:r>
            </a:p>
          </p:txBody>
        </p:sp>
      </p:grp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3BAA17B6-D930-4D6D-7927-33DAA5F53A8F}"/>
              </a:ext>
            </a:extLst>
          </p:cNvPr>
          <p:cNvGrpSpPr/>
          <p:nvPr/>
        </p:nvGrpSpPr>
        <p:grpSpPr>
          <a:xfrm flipH="1" flipV="1">
            <a:off x="2677691" y="7796330"/>
            <a:ext cx="354818" cy="354818"/>
            <a:chOff x="2811296" y="775823"/>
            <a:chExt cx="236545" cy="236545"/>
          </a:xfrm>
        </p:grpSpPr>
        <p:cxnSp>
          <p:nvCxnSpPr>
            <p:cNvPr id="5" name="מחבר חץ ישר 4">
              <a:extLst>
                <a:ext uri="{FF2B5EF4-FFF2-40B4-BE49-F238E27FC236}">
                  <a16:creationId xmlns:a16="http://schemas.microsoft.com/office/drawing/2014/main" id="{0C468688-E0DE-5DF3-D0D2-3D5F75F07732}"/>
                </a:ext>
              </a:extLst>
            </p:cNvPr>
            <p:cNvCxnSpPr>
              <a:cxnSpLocks/>
            </p:cNvCxnSpPr>
            <p:nvPr/>
          </p:nvCxnSpPr>
          <p:spPr>
            <a:xfrm>
              <a:off x="2820319" y="775823"/>
              <a:ext cx="0" cy="236545"/>
            </a:xfrm>
            <a:prstGeom prst="straightConnector1">
              <a:avLst/>
            </a:prstGeom>
            <a:ln w="28575">
              <a:solidFill>
                <a:schemeClr val="bg1"/>
              </a:solidFill>
              <a:beve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מחבר חץ ישר 6">
              <a:extLst>
                <a:ext uri="{FF2B5EF4-FFF2-40B4-BE49-F238E27FC236}">
                  <a16:creationId xmlns:a16="http://schemas.microsoft.com/office/drawing/2014/main" id="{3C726DDE-C52C-950E-BCFF-0967B7B3D24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929569" y="881578"/>
              <a:ext cx="0" cy="236545"/>
            </a:xfrm>
            <a:prstGeom prst="straightConnector1">
              <a:avLst/>
            </a:prstGeom>
            <a:ln w="28575">
              <a:solidFill>
                <a:schemeClr val="bg1"/>
              </a:solidFill>
              <a:beve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0013A666-62D5-5A0B-ACFB-0C9C81558F22}"/>
              </a:ext>
            </a:extLst>
          </p:cNvPr>
          <p:cNvGrpSpPr/>
          <p:nvPr/>
        </p:nvGrpSpPr>
        <p:grpSpPr>
          <a:xfrm rot="16200000">
            <a:off x="6230768" y="6650414"/>
            <a:ext cx="354818" cy="354818"/>
            <a:chOff x="2811296" y="775823"/>
            <a:chExt cx="236545" cy="236545"/>
          </a:xfrm>
        </p:grpSpPr>
        <p:cxnSp>
          <p:nvCxnSpPr>
            <p:cNvPr id="9" name="מחבר חץ ישר 8">
              <a:extLst>
                <a:ext uri="{FF2B5EF4-FFF2-40B4-BE49-F238E27FC236}">
                  <a16:creationId xmlns:a16="http://schemas.microsoft.com/office/drawing/2014/main" id="{94B9C74B-C024-8D6F-C3AF-5A91B2CEB109}"/>
                </a:ext>
              </a:extLst>
            </p:cNvPr>
            <p:cNvCxnSpPr>
              <a:cxnSpLocks/>
            </p:cNvCxnSpPr>
            <p:nvPr/>
          </p:nvCxnSpPr>
          <p:spPr>
            <a:xfrm>
              <a:off x="2820319" y="775823"/>
              <a:ext cx="0" cy="236545"/>
            </a:xfrm>
            <a:prstGeom prst="straightConnector1">
              <a:avLst/>
            </a:prstGeom>
            <a:ln w="28575">
              <a:solidFill>
                <a:schemeClr val="bg1"/>
              </a:solidFill>
              <a:beve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מחבר חץ ישר 9">
              <a:extLst>
                <a:ext uri="{FF2B5EF4-FFF2-40B4-BE49-F238E27FC236}">
                  <a16:creationId xmlns:a16="http://schemas.microsoft.com/office/drawing/2014/main" id="{624B7ADE-9A26-F968-A116-5F0187B2579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929569" y="881578"/>
              <a:ext cx="0" cy="236545"/>
            </a:xfrm>
            <a:prstGeom prst="straightConnector1">
              <a:avLst/>
            </a:prstGeom>
            <a:ln w="28575">
              <a:solidFill>
                <a:schemeClr val="bg1"/>
              </a:solidFill>
              <a:beve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E42EE27D-1436-3023-B0F9-ED98AB3F711B}"/>
              </a:ext>
            </a:extLst>
          </p:cNvPr>
          <p:cNvGrpSpPr/>
          <p:nvPr/>
        </p:nvGrpSpPr>
        <p:grpSpPr>
          <a:xfrm rot="16200000">
            <a:off x="10704059" y="6238618"/>
            <a:ext cx="354818" cy="354818"/>
            <a:chOff x="2811296" y="775823"/>
            <a:chExt cx="236545" cy="236545"/>
          </a:xfrm>
        </p:grpSpPr>
        <p:cxnSp>
          <p:nvCxnSpPr>
            <p:cNvPr id="21" name="מחבר חץ ישר 20">
              <a:extLst>
                <a:ext uri="{FF2B5EF4-FFF2-40B4-BE49-F238E27FC236}">
                  <a16:creationId xmlns:a16="http://schemas.microsoft.com/office/drawing/2014/main" id="{B67409E1-CE10-7619-CB0C-0E44B3CDB415}"/>
                </a:ext>
              </a:extLst>
            </p:cNvPr>
            <p:cNvCxnSpPr>
              <a:cxnSpLocks/>
            </p:cNvCxnSpPr>
            <p:nvPr/>
          </p:nvCxnSpPr>
          <p:spPr>
            <a:xfrm>
              <a:off x="2820319" y="775823"/>
              <a:ext cx="0" cy="236545"/>
            </a:xfrm>
            <a:prstGeom prst="straightConnector1">
              <a:avLst/>
            </a:prstGeom>
            <a:ln w="28575">
              <a:solidFill>
                <a:schemeClr val="bg1"/>
              </a:solidFill>
              <a:beve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מחבר חץ ישר 21">
              <a:extLst>
                <a:ext uri="{FF2B5EF4-FFF2-40B4-BE49-F238E27FC236}">
                  <a16:creationId xmlns:a16="http://schemas.microsoft.com/office/drawing/2014/main" id="{D10CBB2C-946B-62FC-EF60-763A0EED150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929569" y="881578"/>
              <a:ext cx="0" cy="236545"/>
            </a:xfrm>
            <a:prstGeom prst="straightConnector1">
              <a:avLst/>
            </a:prstGeom>
            <a:ln w="28575">
              <a:solidFill>
                <a:schemeClr val="bg1"/>
              </a:solidFill>
              <a:beve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6E2362E1-ADDE-74D5-203A-1F1574AC1AA6}"/>
              </a:ext>
            </a:extLst>
          </p:cNvPr>
          <p:cNvSpPr txBox="1"/>
          <p:nvPr/>
        </p:nvSpPr>
        <p:spPr>
          <a:xfrm>
            <a:off x="381000" y="9791700"/>
            <a:ext cx="7391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5"/>
              </a:rPr>
              <a:t>מתוך יחידת הוראה מתוקשבת לכיתה ג-זוויות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7565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7481593-8BF9-4AFF-B8AC-9E9C3BEA1BCF}"/>
              </a:ext>
            </a:extLst>
          </p:cNvPr>
          <p:cNvSpPr txBox="1"/>
          <p:nvPr/>
        </p:nvSpPr>
        <p:spPr>
          <a:xfrm>
            <a:off x="307503" y="150826"/>
            <a:ext cx="1781737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3600" dirty="0">
                <a:solidFill>
                  <a:prstClr val="black"/>
                </a:solidFill>
                <a:latin typeface="Calibri"/>
                <a:cs typeface="Calibri"/>
              </a:rPr>
              <a:t>לפניכם משולשים שונים. תנו לכל משולש שם על פי זוויות ועל פי צלעות. </a:t>
            </a:r>
          </a:p>
          <a:p>
            <a:pPr algn="r" defTabSz="1371600" rtl="1"/>
            <a:r>
              <a:rPr lang="he-IL" sz="3600" dirty="0">
                <a:solidFill>
                  <a:prstClr val="black"/>
                </a:solidFill>
                <a:latin typeface="Calibri"/>
                <a:cs typeface="Calibri"/>
              </a:rPr>
              <a:t>לבדיקה, לחצו על כל משולש.</a:t>
            </a:r>
          </a:p>
        </p:txBody>
      </p:sp>
      <p:sp>
        <p:nvSpPr>
          <p:cNvPr id="3" name="משולש שווה-שוקיים 2">
            <a:extLst>
              <a:ext uri="{FF2B5EF4-FFF2-40B4-BE49-F238E27FC236}">
                <a16:creationId xmlns:a16="http://schemas.microsoft.com/office/drawing/2014/main" id="{432C9E78-647E-454D-9D20-C202A5E44E8E}"/>
              </a:ext>
            </a:extLst>
          </p:cNvPr>
          <p:cNvSpPr/>
          <p:nvPr/>
        </p:nvSpPr>
        <p:spPr>
          <a:xfrm>
            <a:off x="2011461" y="2478055"/>
            <a:ext cx="4500564" cy="3428999"/>
          </a:xfrm>
          <a:prstGeom prst="triangle">
            <a:avLst>
              <a:gd name="adj" fmla="val 8142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4" name="משולש ישר-זווית 3">
            <a:extLst>
              <a:ext uri="{FF2B5EF4-FFF2-40B4-BE49-F238E27FC236}">
                <a16:creationId xmlns:a16="http://schemas.microsoft.com/office/drawing/2014/main" id="{6CDE65D3-42CF-4AFE-9CC2-A2FFF149B93C}"/>
              </a:ext>
            </a:extLst>
          </p:cNvPr>
          <p:cNvSpPr/>
          <p:nvPr/>
        </p:nvSpPr>
        <p:spPr>
          <a:xfrm>
            <a:off x="1111567" y="5853576"/>
            <a:ext cx="3677003" cy="3721446"/>
          </a:xfrm>
          <a:prstGeom prst="rt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5" name="משולש ישר-זווית 4">
            <a:extLst>
              <a:ext uri="{FF2B5EF4-FFF2-40B4-BE49-F238E27FC236}">
                <a16:creationId xmlns:a16="http://schemas.microsoft.com/office/drawing/2014/main" id="{7BB5A81C-3333-42E1-898C-C8561B9680D2}"/>
              </a:ext>
            </a:extLst>
          </p:cNvPr>
          <p:cNvSpPr/>
          <p:nvPr/>
        </p:nvSpPr>
        <p:spPr>
          <a:xfrm rot="8139098">
            <a:off x="8104999" y="3652334"/>
            <a:ext cx="4847459" cy="3650118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6" name="משולש שווה-שוקיים 5">
            <a:extLst>
              <a:ext uri="{FF2B5EF4-FFF2-40B4-BE49-F238E27FC236}">
                <a16:creationId xmlns:a16="http://schemas.microsoft.com/office/drawing/2014/main" id="{E52044EB-5662-4514-98AF-82FD091772D4}"/>
              </a:ext>
            </a:extLst>
          </p:cNvPr>
          <p:cNvSpPr/>
          <p:nvPr/>
        </p:nvSpPr>
        <p:spPr>
          <a:xfrm rot="10800000">
            <a:off x="10223131" y="6329376"/>
            <a:ext cx="7355006" cy="2327343"/>
          </a:xfrm>
          <a:prstGeom prst="triangle">
            <a:avLst>
              <a:gd name="adj" fmla="val 4951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7" name="משולש שווה-שוקיים 6">
            <a:extLst>
              <a:ext uri="{FF2B5EF4-FFF2-40B4-BE49-F238E27FC236}">
                <a16:creationId xmlns:a16="http://schemas.microsoft.com/office/drawing/2014/main" id="{99EACCFE-20E0-4C88-9BD7-559EBFF3ED9D}"/>
              </a:ext>
            </a:extLst>
          </p:cNvPr>
          <p:cNvSpPr/>
          <p:nvPr/>
        </p:nvSpPr>
        <p:spPr>
          <a:xfrm>
            <a:off x="7032944" y="6764349"/>
            <a:ext cx="3677003" cy="2810673"/>
          </a:xfrm>
          <a:prstGeom prst="triangle">
            <a:avLst>
              <a:gd name="adj" fmla="val 5022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82D882FB-9F65-4C4B-8877-753F177EBDA3}"/>
              </a:ext>
            </a:extLst>
          </p:cNvPr>
          <p:cNvSpPr txBox="1"/>
          <p:nvPr/>
        </p:nvSpPr>
        <p:spPr>
          <a:xfrm>
            <a:off x="1204175" y="8207387"/>
            <a:ext cx="237608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2700" dirty="0">
                <a:solidFill>
                  <a:prstClr val="white"/>
                </a:solidFill>
                <a:latin typeface="Calibri"/>
                <a:cs typeface="Calibri"/>
              </a:rPr>
              <a:t>משולש </a:t>
            </a:r>
            <a:r>
              <a:rPr lang="he-IL" sz="2700" dirty="0" err="1">
                <a:solidFill>
                  <a:prstClr val="white"/>
                </a:solidFill>
                <a:latin typeface="Calibri"/>
                <a:cs typeface="Calibri"/>
              </a:rPr>
              <a:t>ישר־זווית</a:t>
            </a:r>
            <a:endParaRPr lang="he-IL" sz="2700" dirty="0">
              <a:solidFill>
                <a:prstClr val="white"/>
              </a:solidFill>
              <a:latin typeface="Calibri"/>
              <a:cs typeface="Calibri"/>
            </a:endParaRPr>
          </a:p>
          <a:p>
            <a:pPr algn="ctr" defTabSz="1371600" rtl="1"/>
            <a:r>
              <a:rPr lang="he-IL" sz="2700" dirty="0">
                <a:solidFill>
                  <a:prstClr val="white"/>
                </a:solidFill>
                <a:latin typeface="Calibri"/>
                <a:cs typeface="Calibri"/>
              </a:rPr>
              <a:t>שווה שוקיים</a:t>
            </a:r>
          </a:p>
        </p:txBody>
      </p: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2AD2564B-9EB9-41C1-8D32-58199E19531E}"/>
              </a:ext>
            </a:extLst>
          </p:cNvPr>
          <p:cNvGrpSpPr/>
          <p:nvPr/>
        </p:nvGrpSpPr>
        <p:grpSpPr>
          <a:xfrm rot="5400000">
            <a:off x="1078777" y="9248237"/>
            <a:ext cx="359576" cy="293996"/>
            <a:chOff x="5284065" y="1311289"/>
            <a:chExt cx="214008" cy="214008"/>
          </a:xfrm>
        </p:grpSpPr>
        <p:cxnSp>
          <p:nvCxnSpPr>
            <p:cNvPr id="10" name="מחבר ישר 9">
              <a:extLst>
                <a:ext uri="{FF2B5EF4-FFF2-40B4-BE49-F238E27FC236}">
                  <a16:creationId xmlns:a16="http://schemas.microsoft.com/office/drawing/2014/main" id="{1531C7E9-B1C4-4760-B648-0ECB3942C4A2}"/>
                </a:ext>
              </a:extLst>
            </p:cNvPr>
            <p:cNvCxnSpPr/>
            <p:nvPr/>
          </p:nvCxnSpPr>
          <p:spPr>
            <a:xfrm>
              <a:off x="5290369" y="1311289"/>
              <a:ext cx="0" cy="21400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מחבר ישר 10">
              <a:extLst>
                <a:ext uri="{FF2B5EF4-FFF2-40B4-BE49-F238E27FC236}">
                  <a16:creationId xmlns:a16="http://schemas.microsoft.com/office/drawing/2014/main" id="{96C516F7-761A-4F47-9982-2166461261F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391069" y="1212068"/>
              <a:ext cx="0" cy="21400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9EFDCF2F-3A6D-4C98-8F90-EC705BC33E3C}"/>
              </a:ext>
            </a:extLst>
          </p:cNvPr>
          <p:cNvSpPr txBox="1"/>
          <p:nvPr/>
        </p:nvSpPr>
        <p:spPr>
          <a:xfrm>
            <a:off x="9887953" y="3857435"/>
            <a:ext cx="2318262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defTabSz="1371600" rtl="1"/>
            <a:r>
              <a:rPr lang="he-IL" sz="2700" dirty="0">
                <a:solidFill>
                  <a:prstClr val="white"/>
                </a:solidFill>
                <a:latin typeface="Calibri"/>
                <a:cs typeface="Calibri"/>
              </a:rPr>
              <a:t>משולש </a:t>
            </a:r>
            <a:r>
              <a:rPr lang="he-IL" sz="2700" dirty="0" err="1">
                <a:solidFill>
                  <a:prstClr val="white"/>
                </a:solidFill>
                <a:latin typeface="Calibri"/>
                <a:cs typeface="Calibri"/>
              </a:rPr>
              <a:t>ישר־זווית</a:t>
            </a:r>
            <a:endParaRPr lang="he-IL" sz="2700" dirty="0">
              <a:solidFill>
                <a:prstClr val="white"/>
              </a:solidFill>
              <a:latin typeface="Calibri"/>
              <a:cs typeface="Calibri"/>
            </a:endParaRPr>
          </a:p>
          <a:p>
            <a:pPr algn="ctr" defTabSz="1371600" rtl="1"/>
            <a:r>
              <a:rPr lang="he-IL" sz="2700" dirty="0">
                <a:solidFill>
                  <a:prstClr val="white"/>
                </a:solidFill>
                <a:latin typeface="Calibri"/>
                <a:cs typeface="Calibri"/>
              </a:rPr>
              <a:t>שונה צלעות</a:t>
            </a:r>
          </a:p>
        </p:txBody>
      </p:sp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83CEE7B4-13C8-4D77-947E-07702C2359B5}"/>
              </a:ext>
            </a:extLst>
          </p:cNvPr>
          <p:cNvGrpSpPr/>
          <p:nvPr/>
        </p:nvGrpSpPr>
        <p:grpSpPr>
          <a:xfrm rot="13463138">
            <a:off x="11226809" y="1558272"/>
            <a:ext cx="359576" cy="312459"/>
            <a:chOff x="5284065" y="1311289"/>
            <a:chExt cx="214008" cy="214008"/>
          </a:xfrm>
        </p:grpSpPr>
        <p:cxnSp>
          <p:nvCxnSpPr>
            <p:cNvPr id="15" name="מחבר ישר 14">
              <a:extLst>
                <a:ext uri="{FF2B5EF4-FFF2-40B4-BE49-F238E27FC236}">
                  <a16:creationId xmlns:a16="http://schemas.microsoft.com/office/drawing/2014/main" id="{A89EEA79-746F-4B5E-897B-32B7EF28EEB6}"/>
                </a:ext>
              </a:extLst>
            </p:cNvPr>
            <p:cNvCxnSpPr/>
            <p:nvPr/>
          </p:nvCxnSpPr>
          <p:spPr>
            <a:xfrm>
              <a:off x="5290369" y="1311289"/>
              <a:ext cx="0" cy="21400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מחבר ישר 15">
              <a:extLst>
                <a:ext uri="{FF2B5EF4-FFF2-40B4-BE49-F238E27FC236}">
                  <a16:creationId xmlns:a16="http://schemas.microsoft.com/office/drawing/2014/main" id="{5FEBAFAD-FE76-4121-BCD0-C56F15609E7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391069" y="1212068"/>
              <a:ext cx="0" cy="21400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C78CE7FD-E01A-4951-8309-102523019F51}"/>
              </a:ext>
            </a:extLst>
          </p:cNvPr>
          <p:cNvSpPr txBox="1"/>
          <p:nvPr/>
        </p:nvSpPr>
        <p:spPr>
          <a:xfrm>
            <a:off x="3761652" y="4858740"/>
            <a:ext cx="2281394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משולש </a:t>
            </a:r>
            <a:r>
              <a:rPr lang="he-IL" sz="2700" dirty="0" err="1">
                <a:solidFill>
                  <a:prstClr val="black"/>
                </a:solidFill>
                <a:latin typeface="Calibri"/>
                <a:cs typeface="Calibri"/>
              </a:rPr>
              <a:t>חד־זוויות</a:t>
            </a:r>
            <a:endParaRPr lang="he-IL" sz="270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שונה צלעות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C7D8943F-82D1-4DE0-9CA8-CB1D827F1D45}"/>
              </a:ext>
            </a:extLst>
          </p:cNvPr>
          <p:cNvSpPr txBox="1"/>
          <p:nvPr/>
        </p:nvSpPr>
        <p:spPr>
          <a:xfrm>
            <a:off x="7918413" y="8526318"/>
            <a:ext cx="2281394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משולש </a:t>
            </a:r>
            <a:r>
              <a:rPr lang="he-IL" sz="2700" dirty="0" err="1">
                <a:solidFill>
                  <a:prstClr val="black"/>
                </a:solidFill>
                <a:latin typeface="Calibri"/>
                <a:cs typeface="Calibri"/>
              </a:rPr>
              <a:t>חד־זוויות</a:t>
            </a:r>
            <a:endParaRPr lang="he-IL" sz="270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שווה צלעות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997DB2F4-CADD-4812-BAA3-566DD127DB09}"/>
              </a:ext>
            </a:extLst>
          </p:cNvPr>
          <p:cNvSpPr txBox="1"/>
          <p:nvPr/>
        </p:nvSpPr>
        <p:spPr>
          <a:xfrm>
            <a:off x="12692610" y="6688947"/>
            <a:ext cx="2416046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משולש </a:t>
            </a:r>
            <a:r>
              <a:rPr lang="he-IL" sz="2700" dirty="0" err="1">
                <a:solidFill>
                  <a:prstClr val="black"/>
                </a:solidFill>
                <a:latin typeface="Calibri"/>
                <a:cs typeface="Calibri"/>
              </a:rPr>
              <a:t>קהה־זווית</a:t>
            </a:r>
            <a:endParaRPr lang="he-IL" sz="270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שווה שוקיים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192880D1-FE98-76C9-D078-7CEE9DBB125D}"/>
              </a:ext>
            </a:extLst>
          </p:cNvPr>
          <p:cNvSpPr/>
          <p:nvPr/>
        </p:nvSpPr>
        <p:spPr>
          <a:xfrm rot="2704379">
            <a:off x="10741265" y="2559993"/>
            <a:ext cx="481265" cy="43341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52679C9C-4AC6-D4B3-0F5C-8F6044CF99C9}"/>
              </a:ext>
            </a:extLst>
          </p:cNvPr>
          <p:cNvSpPr txBox="1"/>
          <p:nvPr/>
        </p:nvSpPr>
        <p:spPr>
          <a:xfrm>
            <a:off x="381000" y="9791700"/>
            <a:ext cx="7391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2"/>
              </a:rPr>
              <a:t>מתוך יחידת הוראה מתוקשבת לכיתה ג-זוויות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2075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0B8B9731-E2BE-4A55-AECB-3D1DF3D48BD6}"/>
              </a:ext>
            </a:extLst>
          </p:cNvPr>
          <p:cNvSpPr txBox="1"/>
          <p:nvPr/>
        </p:nvSpPr>
        <p:spPr>
          <a:xfrm>
            <a:off x="2114846" y="202079"/>
            <a:ext cx="1587341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3600" dirty="0">
                <a:solidFill>
                  <a:prstClr val="black"/>
                </a:solidFill>
                <a:latin typeface="Calibri"/>
                <a:cs typeface="Calibri"/>
              </a:rPr>
              <a:t>התאימו שם לכל משולש על פי זוויותיו ועל פי צלעותיו. לבדיקה, לחצו על כל עיגול צבעוני.</a:t>
            </a:r>
          </a:p>
        </p:txBody>
      </p:sp>
      <p:sp>
        <p:nvSpPr>
          <p:cNvPr id="5" name="משולש שווה-שוקיים 4">
            <a:extLst>
              <a:ext uri="{FF2B5EF4-FFF2-40B4-BE49-F238E27FC236}">
                <a16:creationId xmlns:a16="http://schemas.microsoft.com/office/drawing/2014/main" id="{96D6896D-1775-48CF-BC85-67AD25B8C411}"/>
              </a:ext>
            </a:extLst>
          </p:cNvPr>
          <p:cNvSpPr/>
          <p:nvPr/>
        </p:nvSpPr>
        <p:spPr>
          <a:xfrm rot="12292534" flipH="1">
            <a:off x="3799645" y="2061154"/>
            <a:ext cx="4881434" cy="1086510"/>
          </a:xfrm>
          <a:prstGeom prst="triangle">
            <a:avLst>
              <a:gd name="adj" fmla="val 49080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9" name="משולש שווה-שוקיים 8">
            <a:extLst>
              <a:ext uri="{FF2B5EF4-FFF2-40B4-BE49-F238E27FC236}">
                <a16:creationId xmlns:a16="http://schemas.microsoft.com/office/drawing/2014/main" id="{5A7B1167-9D8C-4F04-B5C0-D24B238D8615}"/>
              </a:ext>
            </a:extLst>
          </p:cNvPr>
          <p:cNvSpPr/>
          <p:nvPr/>
        </p:nvSpPr>
        <p:spPr>
          <a:xfrm rot="10800000">
            <a:off x="14635628" y="1342398"/>
            <a:ext cx="2020269" cy="3486150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4" name="משולש ישר-זווית 3">
            <a:extLst>
              <a:ext uri="{FF2B5EF4-FFF2-40B4-BE49-F238E27FC236}">
                <a16:creationId xmlns:a16="http://schemas.microsoft.com/office/drawing/2014/main" id="{BCFC4DEA-99DB-4735-83FA-1F6C123ED3F9}"/>
              </a:ext>
            </a:extLst>
          </p:cNvPr>
          <p:cNvSpPr/>
          <p:nvPr/>
        </p:nvSpPr>
        <p:spPr>
          <a:xfrm rot="18558977">
            <a:off x="9903951" y="852898"/>
            <a:ext cx="2971800" cy="2128838"/>
          </a:xfrm>
          <a:prstGeom prst="rt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6" name="משולש שווה-שוקיים 5">
            <a:extLst>
              <a:ext uri="{FF2B5EF4-FFF2-40B4-BE49-F238E27FC236}">
                <a16:creationId xmlns:a16="http://schemas.microsoft.com/office/drawing/2014/main" id="{0DD96312-40F8-4653-8C73-2A57F4A7F4F7}"/>
              </a:ext>
            </a:extLst>
          </p:cNvPr>
          <p:cNvSpPr/>
          <p:nvPr/>
        </p:nvSpPr>
        <p:spPr>
          <a:xfrm rot="1419530">
            <a:off x="756759" y="845891"/>
            <a:ext cx="3451362" cy="2612904"/>
          </a:xfrm>
          <a:prstGeom prst="triangle">
            <a:avLst>
              <a:gd name="adj" fmla="val 53300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FEF988B4-4331-56AC-EE67-9F77D0B04FD4}"/>
              </a:ext>
            </a:extLst>
          </p:cNvPr>
          <p:cNvGrpSpPr/>
          <p:nvPr/>
        </p:nvGrpSpPr>
        <p:grpSpPr>
          <a:xfrm>
            <a:off x="9487538" y="7948239"/>
            <a:ext cx="4366397" cy="2110710"/>
            <a:chOff x="6302560" y="5357871"/>
            <a:chExt cx="2910931" cy="1407140"/>
          </a:xfrm>
        </p:grpSpPr>
        <p:sp>
          <p:nvSpPr>
            <p:cNvPr id="37" name="תיבת טקסט 36">
              <a:extLst>
                <a:ext uri="{FF2B5EF4-FFF2-40B4-BE49-F238E27FC236}">
                  <a16:creationId xmlns:a16="http://schemas.microsoft.com/office/drawing/2014/main" id="{1B5C70D0-BC41-401A-94A0-2ECB1B6FB659}"/>
                </a:ext>
              </a:extLst>
            </p:cNvPr>
            <p:cNvSpPr txBox="1"/>
            <p:nvPr/>
          </p:nvSpPr>
          <p:spPr>
            <a:xfrm>
              <a:off x="6302560" y="5841681"/>
              <a:ext cx="2910931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he-IL" sz="4200" dirty="0">
                  <a:solidFill>
                    <a:prstClr val="black"/>
                  </a:solidFill>
                  <a:latin typeface="Calibri"/>
                  <a:cs typeface="Calibri"/>
                </a:rPr>
                <a:t>משולש </a:t>
              </a:r>
              <a:r>
                <a:rPr lang="he-IL" sz="4200" dirty="0" err="1">
                  <a:solidFill>
                    <a:prstClr val="black"/>
                  </a:solidFill>
                  <a:latin typeface="Calibri"/>
                  <a:cs typeface="Calibri"/>
                </a:rPr>
                <a:t>חד־זוויות</a:t>
              </a:r>
              <a:r>
                <a:rPr lang="he-IL" sz="4200" dirty="0">
                  <a:solidFill>
                    <a:prstClr val="black"/>
                  </a:solidFill>
                  <a:latin typeface="Calibri"/>
                  <a:cs typeface="Calibri"/>
                </a:rPr>
                <a:t>, שווה שוקיים</a:t>
              </a:r>
            </a:p>
          </p:txBody>
        </p:sp>
        <p:sp>
          <p:nvSpPr>
            <p:cNvPr id="8" name="אליפסה 7">
              <a:extLst>
                <a:ext uri="{FF2B5EF4-FFF2-40B4-BE49-F238E27FC236}">
                  <a16:creationId xmlns:a16="http://schemas.microsoft.com/office/drawing/2014/main" id="{1E1891D4-DB55-20DB-2D80-35EE7203FA6F}"/>
                </a:ext>
              </a:extLst>
            </p:cNvPr>
            <p:cNvSpPr/>
            <p:nvPr/>
          </p:nvSpPr>
          <p:spPr>
            <a:xfrm>
              <a:off x="7834364" y="5357871"/>
              <a:ext cx="483810" cy="4838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E33FE72E-C557-43C3-5465-6AC4D186FEC3}"/>
              </a:ext>
            </a:extLst>
          </p:cNvPr>
          <p:cNvCxnSpPr>
            <a:cxnSpLocks/>
          </p:cNvCxnSpPr>
          <p:nvPr/>
        </p:nvCxnSpPr>
        <p:spPr>
          <a:xfrm flipH="1">
            <a:off x="12290360" y="3541486"/>
            <a:ext cx="2971346" cy="44341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3CB34869-A356-5A7D-B2D3-E74B4B202A09}"/>
              </a:ext>
            </a:extLst>
          </p:cNvPr>
          <p:cNvGrpSpPr/>
          <p:nvPr/>
        </p:nvGrpSpPr>
        <p:grpSpPr>
          <a:xfrm>
            <a:off x="-619032" y="6908671"/>
            <a:ext cx="4366397" cy="1955858"/>
            <a:chOff x="4091579" y="5476637"/>
            <a:chExt cx="2910931" cy="1303905"/>
          </a:xfrm>
        </p:grpSpPr>
        <p:sp>
          <p:nvSpPr>
            <p:cNvPr id="35" name="תיבת טקסט 34">
              <a:extLst>
                <a:ext uri="{FF2B5EF4-FFF2-40B4-BE49-F238E27FC236}">
                  <a16:creationId xmlns:a16="http://schemas.microsoft.com/office/drawing/2014/main" id="{E434D207-5133-4E32-9207-93E2015D491F}"/>
                </a:ext>
              </a:extLst>
            </p:cNvPr>
            <p:cNvSpPr txBox="1"/>
            <p:nvPr/>
          </p:nvSpPr>
          <p:spPr>
            <a:xfrm>
              <a:off x="4091579" y="5857212"/>
              <a:ext cx="2910931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he-IL" sz="4200" dirty="0">
                  <a:solidFill>
                    <a:prstClr val="black"/>
                  </a:solidFill>
                  <a:latin typeface="Calibri"/>
                  <a:cs typeface="Calibri"/>
                </a:rPr>
                <a:t>משולש </a:t>
              </a:r>
              <a:r>
                <a:rPr lang="he-IL" sz="4200" dirty="0" err="1">
                  <a:solidFill>
                    <a:prstClr val="black"/>
                  </a:solidFill>
                  <a:latin typeface="Calibri"/>
                  <a:cs typeface="Calibri"/>
                </a:rPr>
                <a:t>ישר־זווית</a:t>
              </a:r>
              <a:r>
                <a:rPr lang="he-IL" sz="4200" dirty="0">
                  <a:solidFill>
                    <a:prstClr val="black"/>
                  </a:solidFill>
                  <a:latin typeface="Calibri"/>
                  <a:cs typeface="Calibri"/>
                </a:rPr>
                <a:t>, שונה צלעות</a:t>
              </a:r>
            </a:p>
          </p:txBody>
        </p:sp>
        <p:sp>
          <p:nvSpPr>
            <p:cNvPr id="19" name="אליפסה 18">
              <a:extLst>
                <a:ext uri="{FF2B5EF4-FFF2-40B4-BE49-F238E27FC236}">
                  <a16:creationId xmlns:a16="http://schemas.microsoft.com/office/drawing/2014/main" id="{2A55191F-9209-4FBE-CAD1-D52D60E131DC}"/>
                </a:ext>
              </a:extLst>
            </p:cNvPr>
            <p:cNvSpPr/>
            <p:nvPr/>
          </p:nvSpPr>
          <p:spPr>
            <a:xfrm>
              <a:off x="5613928" y="5476637"/>
              <a:ext cx="483810" cy="48381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A7C0EA3E-1F8D-4D0D-A205-C849C57BB657}"/>
              </a:ext>
            </a:extLst>
          </p:cNvPr>
          <p:cNvCxnSpPr>
            <a:cxnSpLocks/>
            <a:stCxn id="19" idx="7"/>
            <a:endCxn id="4" idx="1"/>
          </p:cNvCxnSpPr>
          <p:nvPr/>
        </p:nvCxnSpPr>
        <p:spPr>
          <a:xfrm flipV="1">
            <a:off x="2283929" y="3066899"/>
            <a:ext cx="8164455" cy="3948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קבוצה 17">
            <a:extLst>
              <a:ext uri="{FF2B5EF4-FFF2-40B4-BE49-F238E27FC236}">
                <a16:creationId xmlns:a16="http://schemas.microsoft.com/office/drawing/2014/main" id="{E9275903-CEB2-E02D-27DE-AEA056DAACD1}"/>
              </a:ext>
            </a:extLst>
          </p:cNvPr>
          <p:cNvGrpSpPr/>
          <p:nvPr/>
        </p:nvGrpSpPr>
        <p:grpSpPr>
          <a:xfrm>
            <a:off x="6032251" y="6758492"/>
            <a:ext cx="4366397" cy="1947731"/>
            <a:chOff x="4021500" y="4505660"/>
            <a:chExt cx="2910931" cy="1298487"/>
          </a:xfrm>
        </p:grpSpPr>
        <p:sp>
          <p:nvSpPr>
            <p:cNvPr id="38" name="תיבת טקסט 37">
              <a:extLst>
                <a:ext uri="{FF2B5EF4-FFF2-40B4-BE49-F238E27FC236}">
                  <a16:creationId xmlns:a16="http://schemas.microsoft.com/office/drawing/2014/main" id="{4170FC15-003A-4F97-A0A8-3B2398641E45}"/>
                </a:ext>
              </a:extLst>
            </p:cNvPr>
            <p:cNvSpPr txBox="1"/>
            <p:nvPr/>
          </p:nvSpPr>
          <p:spPr>
            <a:xfrm>
              <a:off x="4021500" y="4880817"/>
              <a:ext cx="2910931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he-IL" sz="4200" dirty="0">
                  <a:solidFill>
                    <a:prstClr val="black"/>
                  </a:solidFill>
                  <a:latin typeface="Calibri"/>
                  <a:cs typeface="Calibri"/>
                </a:rPr>
                <a:t>משולש </a:t>
              </a:r>
              <a:r>
                <a:rPr lang="he-IL" sz="4200" dirty="0" err="1">
                  <a:solidFill>
                    <a:prstClr val="black"/>
                  </a:solidFill>
                  <a:latin typeface="Calibri"/>
                  <a:cs typeface="Calibri"/>
                </a:rPr>
                <a:t>חד־זוויות</a:t>
              </a:r>
              <a:r>
                <a:rPr lang="he-IL" sz="4200" dirty="0">
                  <a:solidFill>
                    <a:prstClr val="black"/>
                  </a:solidFill>
                  <a:latin typeface="Calibri"/>
                  <a:cs typeface="Calibri"/>
                </a:rPr>
                <a:t>, שווה צלעות</a:t>
              </a:r>
            </a:p>
          </p:txBody>
        </p:sp>
        <p:sp>
          <p:nvSpPr>
            <p:cNvPr id="25" name="אליפסה 24">
              <a:extLst>
                <a:ext uri="{FF2B5EF4-FFF2-40B4-BE49-F238E27FC236}">
                  <a16:creationId xmlns:a16="http://schemas.microsoft.com/office/drawing/2014/main" id="{1E9AD88E-F771-2936-D5B8-BEDD401EBAA8}"/>
                </a:ext>
              </a:extLst>
            </p:cNvPr>
            <p:cNvSpPr/>
            <p:nvPr/>
          </p:nvSpPr>
          <p:spPr>
            <a:xfrm>
              <a:off x="5618044" y="4505660"/>
              <a:ext cx="483810" cy="48381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E0777C92-7408-534E-15AA-C495AC8E72F7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3555428" y="3632138"/>
            <a:ext cx="4977917" cy="323263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קבוצה 25">
            <a:extLst>
              <a:ext uri="{FF2B5EF4-FFF2-40B4-BE49-F238E27FC236}">
                <a16:creationId xmlns:a16="http://schemas.microsoft.com/office/drawing/2014/main" id="{39DBE5CA-CAAD-D1E5-4486-3D5426FE25DB}"/>
              </a:ext>
            </a:extLst>
          </p:cNvPr>
          <p:cNvGrpSpPr/>
          <p:nvPr/>
        </p:nvGrpSpPr>
        <p:grpSpPr>
          <a:xfrm>
            <a:off x="13562450" y="7321228"/>
            <a:ext cx="4366397" cy="1988150"/>
            <a:chOff x="9041633" y="4880817"/>
            <a:chExt cx="2910931" cy="1325433"/>
          </a:xfrm>
        </p:grpSpPr>
        <p:sp>
          <p:nvSpPr>
            <p:cNvPr id="31" name="תיבת טקסט 30">
              <a:extLst>
                <a:ext uri="{FF2B5EF4-FFF2-40B4-BE49-F238E27FC236}">
                  <a16:creationId xmlns:a16="http://schemas.microsoft.com/office/drawing/2014/main" id="{93A84265-1086-44C5-B026-C601A51B7C30}"/>
                </a:ext>
              </a:extLst>
            </p:cNvPr>
            <p:cNvSpPr txBox="1"/>
            <p:nvPr/>
          </p:nvSpPr>
          <p:spPr>
            <a:xfrm>
              <a:off x="9041633" y="5282920"/>
              <a:ext cx="2910931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he-IL" sz="4200" dirty="0">
                  <a:solidFill>
                    <a:prstClr val="black"/>
                  </a:solidFill>
                  <a:latin typeface="Calibri"/>
                  <a:cs typeface="Calibri"/>
                </a:rPr>
                <a:t>משולש </a:t>
              </a:r>
              <a:r>
                <a:rPr lang="he-IL" sz="4200" dirty="0" err="1">
                  <a:solidFill>
                    <a:prstClr val="black"/>
                  </a:solidFill>
                  <a:latin typeface="Calibri"/>
                  <a:cs typeface="Calibri"/>
                </a:rPr>
                <a:t>קהה־זווית</a:t>
              </a:r>
              <a:r>
                <a:rPr lang="he-IL" sz="4200" dirty="0">
                  <a:solidFill>
                    <a:prstClr val="black"/>
                  </a:solidFill>
                  <a:latin typeface="Calibri"/>
                  <a:cs typeface="Calibri"/>
                </a:rPr>
                <a:t>, שווה שוקיים</a:t>
              </a:r>
            </a:p>
          </p:txBody>
        </p:sp>
        <p:sp>
          <p:nvSpPr>
            <p:cNvPr id="33" name="אליפסה 32">
              <a:extLst>
                <a:ext uri="{FF2B5EF4-FFF2-40B4-BE49-F238E27FC236}">
                  <a16:creationId xmlns:a16="http://schemas.microsoft.com/office/drawing/2014/main" id="{04CE786A-4240-5CC0-233E-6AD5D19F7E91}"/>
                </a:ext>
              </a:extLst>
            </p:cNvPr>
            <p:cNvSpPr/>
            <p:nvPr/>
          </p:nvSpPr>
          <p:spPr>
            <a:xfrm>
              <a:off x="10656024" y="4880817"/>
              <a:ext cx="483810" cy="48381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D97A67E9-38A4-3C80-3439-6B9C8342F80E}"/>
              </a:ext>
            </a:extLst>
          </p:cNvPr>
          <p:cNvCxnSpPr>
            <a:cxnSpLocks/>
            <a:endCxn id="5" idx="0"/>
          </p:cNvCxnSpPr>
          <p:nvPr/>
        </p:nvCxnSpPr>
        <p:spPr>
          <a:xfrm flipH="1" flipV="1">
            <a:off x="5971100" y="3078372"/>
            <a:ext cx="9268331" cy="395011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לבן 2">
            <a:extLst>
              <a:ext uri="{FF2B5EF4-FFF2-40B4-BE49-F238E27FC236}">
                <a16:creationId xmlns:a16="http://schemas.microsoft.com/office/drawing/2014/main" id="{A1B89EBD-312F-054C-D2F6-37D2955AC12A}"/>
              </a:ext>
            </a:extLst>
          </p:cNvPr>
          <p:cNvSpPr/>
          <p:nvPr/>
        </p:nvSpPr>
        <p:spPr>
          <a:xfrm rot="2519612">
            <a:off x="11090730" y="3411392"/>
            <a:ext cx="296943" cy="2601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52" name="תיבת טקסט 51">
            <a:extLst>
              <a:ext uri="{FF2B5EF4-FFF2-40B4-BE49-F238E27FC236}">
                <a16:creationId xmlns:a16="http://schemas.microsoft.com/office/drawing/2014/main" id="{F9887D36-E9BF-1F3A-D161-F3EB52A63422}"/>
              </a:ext>
            </a:extLst>
          </p:cNvPr>
          <p:cNvSpPr txBox="1"/>
          <p:nvPr/>
        </p:nvSpPr>
        <p:spPr>
          <a:xfrm>
            <a:off x="381000" y="9791700"/>
            <a:ext cx="7391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2"/>
              </a:rPr>
              <a:t>מתוך יחידת הוראה מתוקשבת לכיתה ג-זוויות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1451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21" y="320665"/>
            <a:ext cx="11691737" cy="9006746"/>
          </a:xfrm>
          <a:prstGeom prst="rect">
            <a:avLst/>
          </a:prstGeom>
        </p:spPr>
      </p:pic>
      <p:sp>
        <p:nvSpPr>
          <p:cNvPr id="7" name="תיבת טקסט 1">
            <a:extLst>
              <a:ext uri="{FF2B5EF4-FFF2-40B4-BE49-F238E27FC236}">
                <a16:creationId xmlns:a16="http://schemas.microsoft.com/office/drawing/2014/main" id="{F1C97779-C3A3-44C3-B340-E07795FFFBEA}"/>
              </a:ext>
            </a:extLst>
          </p:cNvPr>
          <p:cNvSpPr txBox="1"/>
          <p:nvPr/>
        </p:nvSpPr>
        <p:spPr>
          <a:xfrm>
            <a:off x="3700391" y="9327410"/>
            <a:ext cx="9688421" cy="34624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650" dirty="0"/>
              <a:t>קנדינסקי, </a:t>
            </a:r>
            <a:r>
              <a:rPr lang="he-IL" sz="1650" b="1" dirty="0"/>
              <a:t>שחור וסגול</a:t>
            </a:r>
            <a:r>
              <a:rPr lang="he-IL" sz="1650" dirty="0"/>
              <a:t>,</a:t>
            </a:r>
            <a:r>
              <a:rPr lang="he-IL" sz="1650" b="1" dirty="0"/>
              <a:t> </a:t>
            </a:r>
            <a:r>
              <a:rPr lang="en-US" sz="1650" dirty="0"/>
              <a:t>‏</a:t>
            </a:r>
            <a:r>
              <a:rPr lang="he-IL" sz="1650" dirty="0"/>
              <a:t>1923, שמן על קנבס. מתוך: </a:t>
            </a:r>
            <a:r>
              <a:rPr lang="he-IL" sz="1650" b="1" dirty="0">
                <a:hlinkClick r:id="rId3"/>
              </a:rPr>
              <a:t>https://commons.wikimedia.org/w/index.php?curid=19016716</a:t>
            </a:r>
            <a:endParaRPr lang="he-IL" sz="1650" b="1" dirty="0"/>
          </a:p>
        </p:txBody>
      </p:sp>
      <p:sp>
        <p:nvSpPr>
          <p:cNvPr id="5" name="בועתשאלה על  זוויות ישרות">
            <a:extLst>
              <a:ext uri="{FF2B5EF4-FFF2-40B4-BE49-F238E27FC236}">
                <a16:creationId xmlns:a16="http://schemas.microsoft.com/office/drawing/2014/main" id="{0FBC324A-02A7-2DB0-5FD1-3C623FDC3300}"/>
              </a:ext>
            </a:extLst>
          </p:cNvPr>
          <p:cNvSpPr/>
          <p:nvPr/>
        </p:nvSpPr>
        <p:spPr>
          <a:xfrm>
            <a:off x="13790675" y="471479"/>
            <a:ext cx="4416059" cy="3351473"/>
          </a:xfrm>
          <a:prstGeom prst="wedgeEllipseCallout">
            <a:avLst>
              <a:gd name="adj1" fmla="val 25964"/>
              <a:gd name="adj2" fmla="val 95427"/>
            </a:avLst>
          </a:prstGeom>
          <a:solidFill>
            <a:srgbClr val="FDC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r>
              <a:rPr lang="he-IL" sz="4200" dirty="0">
                <a:solidFill>
                  <a:schemeClr val="tx1"/>
                </a:solidFill>
              </a:rPr>
              <a:t>חפשו משולשים בציור של האומן וסילי קנדינסקי.</a:t>
            </a:r>
          </a:p>
        </p:txBody>
      </p:sp>
      <p:pic>
        <p:nvPicPr>
          <p:cNvPr id="3" name="מוזה">
            <a:extLst>
              <a:ext uri="{FF2B5EF4-FFF2-40B4-BE49-F238E27FC236}">
                <a16:creationId xmlns:a16="http://schemas.microsoft.com/office/drawing/2014/main" id="{75AA2089-70D9-E5EC-373D-7362130025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60" b="49354" l="45102" r="55739">
                        <a14:foregroundMark x1="48594" y1="11228" x2="48594" y2="11228"/>
                        <a14:foregroundMark x1="47624" y1="6422" x2="47624" y2="6422"/>
                        <a14:foregroundMark x1="46104" y1="10339" x2="46104" y2="10339"/>
                        <a14:foregroundMark x1="46104" y1="9814" x2="46104" y2="9814"/>
                        <a14:foregroundMark x1="50630" y1="45153" x2="50630" y2="45153"/>
                        <a14:foregroundMark x1="52279" y1="45679" x2="52279" y2="45679"/>
                        <a14:foregroundMark x1="53314" y1="46648" x2="53314" y2="46648"/>
                        <a14:foregroundMark x1="51148" y1="47940" x2="51148" y2="47940"/>
                        <a14:foregroundMark x1="53023" y1="47496" x2="53023" y2="47496"/>
                        <a14:foregroundMark x1="54930" y1="48021" x2="54930" y2="48021"/>
                        <a14:foregroundMark x1="50533" y1="48102" x2="50533" y2="48102"/>
                        <a14:foregroundMark x1="50275" y1="48263" x2="50275" y2="48263"/>
                        <a14:foregroundMark x1="50275" y1="48263" x2="50275" y2="48263"/>
                        <a14:foregroundMark x1="50986" y1="47052" x2="50986" y2="47052"/>
                        <a14:foregroundMark x1="51051" y1="46204" x2="51051" y2="46204"/>
                        <a14:foregroundMark x1="52797" y1="47213" x2="52797" y2="47213"/>
                        <a14:foregroundMark x1="53928" y1="47375" x2="53928" y2="47375"/>
                        <a14:foregroundMark x1="54672" y1="48142" x2="54672" y2="48142"/>
                        <a14:foregroundMark x1="54930" y1="48304" x2="54930" y2="48304"/>
                        <a14:foregroundMark x1="55318" y1="48465" x2="55318" y2="48465"/>
                        <a14:foregroundMark x1="53573" y1="48425" x2="50760" y2="48223"/>
                        <a14:foregroundMark x1="50760" y1="48223" x2="54704" y2="48263"/>
                        <a14:foregroundMark x1="51051" y1="4160" x2="51051" y2="4160"/>
                        <a14:foregroundMark x1="50016" y1="48102" x2="50016" y2="48102"/>
                        <a14:foregroundMark x1="49790" y1="48506" x2="49790" y2="48506"/>
                        <a14:foregroundMark x1="49531" y1="48344" x2="53217" y2="47415"/>
                        <a14:foregroundMark x1="53217" y1="47415" x2="50727" y2="49031"/>
                        <a14:foregroundMark x1="50727" y1="49031" x2="53831" y2="48829"/>
                        <a14:foregroundMark x1="53831" y1="48829" x2="53831" y2="48829"/>
                        <a14:foregroundMark x1="46007" y1="9572" x2="46007" y2="9572"/>
                        <a14:foregroundMark x1="53702" y1="46244" x2="50275" y2="46931"/>
                        <a14:foregroundMark x1="50275" y1="46931" x2="53379" y2="49515"/>
                        <a14:foregroundMark x1="53379" y1="49515" x2="50501" y2="49354"/>
                        <a14:foregroundMark x1="50501" y1="49354" x2="50016" y2="47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3837" t="-149" r="42904" b="48077"/>
          <a:stretch/>
        </p:blipFill>
        <p:spPr>
          <a:xfrm flipH="1">
            <a:off x="15998705" y="3505334"/>
            <a:ext cx="2495142" cy="6940751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5F784639-29E6-46C3-09D6-BBD84D3AF23C}"/>
              </a:ext>
            </a:extLst>
          </p:cNvPr>
          <p:cNvSpPr txBox="1"/>
          <p:nvPr/>
        </p:nvSpPr>
        <p:spPr>
          <a:xfrm>
            <a:off x="381000" y="9791700"/>
            <a:ext cx="7391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6"/>
              </a:rPr>
              <a:t>מתוך יחידת הוראה מתוקשבת לכיתה ג-זוויות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04456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26E8139D-483A-4A47-9515-3F9E0238B46C}"/>
              </a:ext>
            </a:extLst>
          </p:cNvPr>
          <p:cNvSpPr txBox="1"/>
          <p:nvPr/>
        </p:nvSpPr>
        <p:spPr>
          <a:xfrm>
            <a:off x="11684572" y="222102"/>
            <a:ext cx="6437981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עדי סימן את המשולש שלפניכם: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19" y="1006932"/>
            <a:ext cx="11144858" cy="8585457"/>
          </a:xfrm>
          <a:prstGeom prst="rect">
            <a:avLst/>
          </a:prstGeom>
        </p:spPr>
      </p:pic>
      <p:sp>
        <p:nvSpPr>
          <p:cNvPr id="33" name="לחצו עלי">
            <a:extLst>
              <a:ext uri="{FF2B5EF4-FFF2-40B4-BE49-F238E27FC236}">
                <a16:creationId xmlns:a16="http://schemas.microsoft.com/office/drawing/2014/main" id="{9B2B8386-D963-472B-A805-5157A1FE16E8}"/>
              </a:ext>
            </a:extLst>
          </p:cNvPr>
          <p:cNvSpPr/>
          <p:nvPr/>
        </p:nvSpPr>
        <p:spPr>
          <a:xfrm>
            <a:off x="9336330" y="8596883"/>
            <a:ext cx="4320000" cy="1350000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chemeClr val="accent1"/>
          </a:solidFill>
          <a:ln w="57150" cap="rnd">
            <a:solidFill>
              <a:schemeClr val="accent1">
                <a:lumMod val="75000"/>
              </a:schemeClr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לחצו עליי לבדיקה.</a:t>
            </a:r>
            <a:endParaRPr lang="aa-ET" sz="4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pic>
        <p:nvPicPr>
          <p:cNvPr id="116" name="תמונה 115" descr="https://d3m9l0v76dty0.cloudfront.net/system/photos/2768685/large/00a6e30070ef93f13d071ff70bd4679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4636" r="5334" b="6844"/>
          <a:stretch/>
        </p:blipFill>
        <p:spPr bwMode="auto">
          <a:xfrm rot="12512640" flipV="1">
            <a:off x="13020920" y="2904893"/>
            <a:ext cx="1582071" cy="914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" name="הסבר מלבני מעוגל 36"/>
          <p:cNvSpPr/>
          <p:nvPr/>
        </p:nvSpPr>
        <p:spPr>
          <a:xfrm>
            <a:off x="12874404" y="1118933"/>
            <a:ext cx="1266066" cy="539405"/>
          </a:xfrm>
          <a:prstGeom prst="wedgeRoundRectCallout">
            <a:avLst>
              <a:gd name="adj1" fmla="val -38167"/>
              <a:gd name="adj2" fmla="val 162039"/>
              <a:gd name="adj3" fmla="val 16667"/>
            </a:avLst>
          </a:prstGeom>
          <a:solidFill>
            <a:srgbClr val="F4CC99"/>
          </a:solidFill>
          <a:ln w="28575">
            <a:solidFill>
              <a:srgbClr val="45361C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3600" b="1" dirty="0">
                <a:solidFill>
                  <a:srgbClr val="45361C"/>
                </a:solidFill>
                <a:latin typeface="Calibri"/>
                <a:cs typeface="Calibri"/>
              </a:rPr>
              <a:t>חדה</a:t>
            </a:r>
          </a:p>
        </p:txBody>
      </p:sp>
      <p:sp>
        <p:nvSpPr>
          <p:cNvPr id="38" name="הסבר מלבני מעוגל 37"/>
          <p:cNvSpPr/>
          <p:nvPr/>
        </p:nvSpPr>
        <p:spPr>
          <a:xfrm>
            <a:off x="14663855" y="4282772"/>
            <a:ext cx="1266066" cy="539405"/>
          </a:xfrm>
          <a:prstGeom prst="wedgeRoundRectCallout">
            <a:avLst>
              <a:gd name="adj1" fmla="val -80049"/>
              <a:gd name="adj2" fmla="val -73891"/>
              <a:gd name="adj3" fmla="val 16667"/>
            </a:avLst>
          </a:prstGeom>
          <a:solidFill>
            <a:srgbClr val="F4CC99"/>
          </a:solidFill>
          <a:ln w="28575">
            <a:solidFill>
              <a:srgbClr val="45361C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3600" b="1" dirty="0">
                <a:solidFill>
                  <a:srgbClr val="45361C"/>
                </a:solidFill>
                <a:latin typeface="Calibri"/>
                <a:cs typeface="Calibri"/>
              </a:rPr>
              <a:t>חדה</a:t>
            </a:r>
          </a:p>
        </p:txBody>
      </p:sp>
      <p:sp>
        <p:nvSpPr>
          <p:cNvPr id="39" name="הסבר מלבני מעוגל 38"/>
          <p:cNvSpPr/>
          <p:nvPr/>
        </p:nvSpPr>
        <p:spPr>
          <a:xfrm>
            <a:off x="14063604" y="1923470"/>
            <a:ext cx="1315899" cy="539405"/>
          </a:xfrm>
          <a:prstGeom prst="wedgeRoundRectCallout">
            <a:avLst>
              <a:gd name="adj1" fmla="val -13084"/>
              <a:gd name="adj2" fmla="val 104167"/>
              <a:gd name="adj3" fmla="val 16667"/>
            </a:avLst>
          </a:prstGeom>
          <a:solidFill>
            <a:srgbClr val="F4CC99"/>
          </a:solidFill>
          <a:ln w="28575">
            <a:solidFill>
              <a:srgbClr val="45361C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3600" b="1" dirty="0">
                <a:solidFill>
                  <a:srgbClr val="45361C"/>
                </a:solidFill>
                <a:latin typeface="Calibri"/>
                <a:cs typeface="Calibri"/>
              </a:rPr>
              <a:t>ישרה</a:t>
            </a:r>
          </a:p>
        </p:txBody>
      </p:sp>
      <p:sp>
        <p:nvSpPr>
          <p:cNvPr id="5" name="לחצו עלי">
            <a:extLst>
              <a:ext uri="{FF2B5EF4-FFF2-40B4-BE49-F238E27FC236}">
                <a16:creationId xmlns:a16="http://schemas.microsoft.com/office/drawing/2014/main" id="{CA07AD22-E9ED-DA07-0DFC-6BEA3A6175AD}"/>
              </a:ext>
            </a:extLst>
          </p:cNvPr>
          <p:cNvSpPr/>
          <p:nvPr/>
        </p:nvSpPr>
        <p:spPr>
          <a:xfrm>
            <a:off x="9336330" y="8596883"/>
            <a:ext cx="4320000" cy="1350000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chemeClr val="accent1"/>
          </a:solidFill>
          <a:ln w="57150" cap="rnd">
            <a:solidFill>
              <a:schemeClr val="accent1">
                <a:lumMod val="75000"/>
              </a:schemeClr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לחצו עליי לסימון הצורה שעדי מצא.</a:t>
            </a:r>
            <a:endParaRPr lang="aa-ET" sz="4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7" name="בועתשאלה על  זוויות ישרות">
            <a:extLst>
              <a:ext uri="{FF2B5EF4-FFF2-40B4-BE49-F238E27FC236}">
                <a16:creationId xmlns:a16="http://schemas.microsoft.com/office/drawing/2014/main" id="{2050DCF1-5F5F-715C-1B66-2A73CAA6C487}"/>
              </a:ext>
            </a:extLst>
          </p:cNvPr>
          <p:cNvSpPr/>
          <p:nvPr/>
        </p:nvSpPr>
        <p:spPr>
          <a:xfrm>
            <a:off x="12225736" y="5015696"/>
            <a:ext cx="3704186" cy="2064291"/>
          </a:xfrm>
          <a:prstGeom prst="wedgeEllipseCallout">
            <a:avLst>
              <a:gd name="adj1" fmla="val 43455"/>
              <a:gd name="adj2" fmla="val 59367"/>
            </a:avLst>
          </a:prstGeom>
          <a:solidFill>
            <a:srgbClr val="D77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אילו זוויות יש בצורה שלי?</a:t>
            </a:r>
          </a:p>
        </p:txBody>
      </p:sp>
      <p:pic>
        <p:nvPicPr>
          <p:cNvPr id="12" name="תמונה 11" descr="תמונה שמכילה טקסט, צעצוע, בובה, גרפיקה וקטורית&#10;&#10;התיאור נוצר באופן אוטומטי">
            <a:extLst>
              <a:ext uri="{FF2B5EF4-FFF2-40B4-BE49-F238E27FC236}">
                <a16:creationId xmlns:a16="http://schemas.microsoft.com/office/drawing/2014/main" id="{D4977D55-AAB7-F283-746D-D1DABD261B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52" t="6864" r="24325" b="1373"/>
          <a:stretch/>
        </p:blipFill>
        <p:spPr>
          <a:xfrm flipH="1">
            <a:off x="16193024" y="6333872"/>
            <a:ext cx="2521191" cy="4167719"/>
          </a:xfrm>
          <a:prstGeom prst="snip1Rect">
            <a:avLst>
              <a:gd name="adj" fmla="val 26311"/>
            </a:avLst>
          </a:prstGeom>
        </p:spPr>
      </p:pic>
      <p:sp>
        <p:nvSpPr>
          <p:cNvPr id="19" name="TextBox 34">
            <a:extLst>
              <a:ext uri="{FF2B5EF4-FFF2-40B4-BE49-F238E27FC236}">
                <a16:creationId xmlns:a16="http://schemas.microsoft.com/office/drawing/2014/main" id="{F9A6890C-6CB8-6C12-4852-C120679010FA}"/>
              </a:ext>
            </a:extLst>
          </p:cNvPr>
          <p:cNvSpPr txBox="1"/>
          <p:nvPr/>
        </p:nvSpPr>
        <p:spPr>
          <a:xfrm>
            <a:off x="12754736" y="2278564"/>
            <a:ext cx="4289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2400" b="1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20" name="TextBox 35">
            <a:extLst>
              <a:ext uri="{FF2B5EF4-FFF2-40B4-BE49-F238E27FC236}">
                <a16:creationId xmlns:a16="http://schemas.microsoft.com/office/drawing/2014/main" id="{E26B1EDF-DFB8-DF72-3F9D-50B69DDB1961}"/>
              </a:ext>
            </a:extLst>
          </p:cNvPr>
          <p:cNvSpPr txBox="1"/>
          <p:nvPr/>
        </p:nvSpPr>
        <p:spPr>
          <a:xfrm>
            <a:off x="13863373" y="3720773"/>
            <a:ext cx="428909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b="1"/>
            </a:lvl1pPr>
          </a:lstStyle>
          <a:p>
            <a:pPr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21" name="משולש שווה-שוקיים 20">
            <a:extLst>
              <a:ext uri="{FF2B5EF4-FFF2-40B4-BE49-F238E27FC236}">
                <a16:creationId xmlns:a16="http://schemas.microsoft.com/office/drawing/2014/main" id="{24D8017F-CC31-09DE-4F14-1F4807F2BAE3}"/>
              </a:ext>
            </a:extLst>
          </p:cNvPr>
          <p:cNvSpPr/>
          <p:nvPr/>
        </p:nvSpPr>
        <p:spPr>
          <a:xfrm rot="18917512">
            <a:off x="6766704" y="3478196"/>
            <a:ext cx="1083096" cy="2637222"/>
          </a:xfrm>
          <a:custGeom>
            <a:avLst/>
            <a:gdLst>
              <a:gd name="connsiteX0" fmla="*/ 0 w 298673"/>
              <a:gd name="connsiteY0" fmla="*/ 1470392 h 1470392"/>
              <a:gd name="connsiteX1" fmla="*/ 298673 w 298673"/>
              <a:gd name="connsiteY1" fmla="*/ 0 h 1470392"/>
              <a:gd name="connsiteX2" fmla="*/ 298673 w 298673"/>
              <a:gd name="connsiteY2" fmla="*/ 1470392 h 1470392"/>
              <a:gd name="connsiteX3" fmla="*/ 0 w 298673"/>
              <a:gd name="connsiteY3" fmla="*/ 1470392 h 1470392"/>
              <a:gd name="connsiteX0" fmla="*/ 0 w 277708"/>
              <a:gd name="connsiteY0" fmla="*/ 1461977 h 1470392"/>
              <a:gd name="connsiteX1" fmla="*/ 277708 w 277708"/>
              <a:gd name="connsiteY1" fmla="*/ 0 h 1470392"/>
              <a:gd name="connsiteX2" fmla="*/ 277708 w 277708"/>
              <a:gd name="connsiteY2" fmla="*/ 1470392 h 1470392"/>
              <a:gd name="connsiteX3" fmla="*/ 0 w 277708"/>
              <a:gd name="connsiteY3" fmla="*/ 1461977 h 1470392"/>
              <a:gd name="connsiteX0" fmla="*/ 0 w 292103"/>
              <a:gd name="connsiteY0" fmla="*/ 1447240 h 1470392"/>
              <a:gd name="connsiteX1" fmla="*/ 292103 w 292103"/>
              <a:gd name="connsiteY1" fmla="*/ 0 h 1470392"/>
              <a:gd name="connsiteX2" fmla="*/ 292103 w 292103"/>
              <a:gd name="connsiteY2" fmla="*/ 1470392 h 1470392"/>
              <a:gd name="connsiteX3" fmla="*/ 0 w 292103"/>
              <a:gd name="connsiteY3" fmla="*/ 1447240 h 1470392"/>
              <a:gd name="connsiteX0" fmla="*/ 0 w 292103"/>
              <a:gd name="connsiteY0" fmla="*/ 1313416 h 1336568"/>
              <a:gd name="connsiteX1" fmla="*/ 271831 w 292103"/>
              <a:gd name="connsiteY1" fmla="*/ 0 h 1336568"/>
              <a:gd name="connsiteX2" fmla="*/ 292103 w 292103"/>
              <a:gd name="connsiteY2" fmla="*/ 1336568 h 1336568"/>
              <a:gd name="connsiteX3" fmla="*/ 0 w 292103"/>
              <a:gd name="connsiteY3" fmla="*/ 1313416 h 1336568"/>
              <a:gd name="connsiteX0" fmla="*/ 0 w 302967"/>
              <a:gd name="connsiteY0" fmla="*/ 1333370 h 1336568"/>
              <a:gd name="connsiteX1" fmla="*/ 282695 w 302967"/>
              <a:gd name="connsiteY1" fmla="*/ 0 h 1336568"/>
              <a:gd name="connsiteX2" fmla="*/ 302967 w 302967"/>
              <a:gd name="connsiteY2" fmla="*/ 1336568 h 1336568"/>
              <a:gd name="connsiteX3" fmla="*/ 0 w 302967"/>
              <a:gd name="connsiteY3" fmla="*/ 1333370 h 1336568"/>
              <a:gd name="connsiteX0" fmla="*/ 0 w 302967"/>
              <a:gd name="connsiteY0" fmla="*/ 1356091 h 1359289"/>
              <a:gd name="connsiteX1" fmla="*/ 105527 w 302967"/>
              <a:gd name="connsiteY1" fmla="*/ 0 h 1359289"/>
              <a:gd name="connsiteX2" fmla="*/ 302967 w 302967"/>
              <a:gd name="connsiteY2" fmla="*/ 1359289 h 1359289"/>
              <a:gd name="connsiteX3" fmla="*/ 0 w 302967"/>
              <a:gd name="connsiteY3" fmla="*/ 1356091 h 1359289"/>
              <a:gd name="connsiteX0" fmla="*/ 0 w 299777"/>
              <a:gd name="connsiteY0" fmla="*/ 1541597 h 1541597"/>
              <a:gd name="connsiteX1" fmla="*/ 102337 w 299777"/>
              <a:gd name="connsiteY1" fmla="*/ 0 h 1541597"/>
              <a:gd name="connsiteX2" fmla="*/ 299777 w 299777"/>
              <a:gd name="connsiteY2" fmla="*/ 1359289 h 1541597"/>
              <a:gd name="connsiteX3" fmla="*/ 0 w 299777"/>
              <a:gd name="connsiteY3" fmla="*/ 1541597 h 1541597"/>
              <a:gd name="connsiteX0" fmla="*/ 0 w 299777"/>
              <a:gd name="connsiteY0" fmla="*/ 1631258 h 1631258"/>
              <a:gd name="connsiteX1" fmla="*/ 100749 w 299777"/>
              <a:gd name="connsiteY1" fmla="*/ 0 h 1631258"/>
              <a:gd name="connsiteX2" fmla="*/ 299777 w 299777"/>
              <a:gd name="connsiteY2" fmla="*/ 1448950 h 1631258"/>
              <a:gd name="connsiteX3" fmla="*/ 0 w 299777"/>
              <a:gd name="connsiteY3" fmla="*/ 1631258 h 163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777" h="1631258">
                <a:moveTo>
                  <a:pt x="0" y="1631258"/>
                </a:moveTo>
                <a:lnTo>
                  <a:pt x="100749" y="0"/>
                </a:lnTo>
                <a:lnTo>
                  <a:pt x="299777" y="1448950"/>
                </a:lnTo>
                <a:lnTo>
                  <a:pt x="0" y="1631258"/>
                </a:lnTo>
                <a:close/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257756" y="3119767"/>
            <a:ext cx="428909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2700" b="1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ECE50CA-E6F3-E9A2-4D0D-CE12351CD4C9}"/>
              </a:ext>
            </a:extLst>
          </p:cNvPr>
          <p:cNvSpPr txBox="1"/>
          <p:nvPr/>
        </p:nvSpPr>
        <p:spPr>
          <a:xfrm>
            <a:off x="12849474" y="5361846"/>
            <a:ext cx="4604145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איזה משולש סימן עדי?</a:t>
            </a:r>
          </a:p>
        </p:txBody>
      </p:sp>
      <p:sp>
        <p:nvSpPr>
          <p:cNvPr id="6" name="לחצו עלי">
            <a:extLst>
              <a:ext uri="{FF2B5EF4-FFF2-40B4-BE49-F238E27FC236}">
                <a16:creationId xmlns:a16="http://schemas.microsoft.com/office/drawing/2014/main" id="{FBB9477C-E29A-5091-1881-DAD0CF07EF23}"/>
              </a:ext>
            </a:extLst>
          </p:cNvPr>
          <p:cNvSpPr/>
          <p:nvPr/>
        </p:nvSpPr>
        <p:spPr>
          <a:xfrm>
            <a:off x="9336330" y="8596883"/>
            <a:ext cx="4320000" cy="1350000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chemeClr val="accent1"/>
          </a:solidFill>
          <a:ln w="57150" cap="rnd">
            <a:solidFill>
              <a:schemeClr val="accent1">
                <a:lumMod val="75000"/>
              </a:schemeClr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לחצו עליי להצגת תשובה.</a:t>
            </a:r>
            <a:endParaRPr lang="aa-ET" sz="4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8" name="בועתשאלה על  זוויות ישרות">
            <a:extLst>
              <a:ext uri="{FF2B5EF4-FFF2-40B4-BE49-F238E27FC236}">
                <a16:creationId xmlns:a16="http://schemas.microsoft.com/office/drawing/2014/main" id="{6D4AAD79-F0B4-C1D5-A92D-ABFB1C66728B}"/>
              </a:ext>
            </a:extLst>
          </p:cNvPr>
          <p:cNvSpPr/>
          <p:nvPr/>
        </p:nvSpPr>
        <p:spPr>
          <a:xfrm>
            <a:off x="11874776" y="5048019"/>
            <a:ext cx="4678151" cy="2629737"/>
          </a:xfrm>
          <a:prstGeom prst="wedgeEllipseCallout">
            <a:avLst>
              <a:gd name="adj1" fmla="val 45370"/>
              <a:gd name="adj2" fmla="val 42069"/>
            </a:avLst>
          </a:prstGeom>
          <a:solidFill>
            <a:srgbClr val="D77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זה משולש ישר־זווית. יש בו זווית אחת ישרה.</a:t>
            </a:r>
          </a:p>
        </p:txBody>
      </p:sp>
      <p:pic>
        <p:nvPicPr>
          <p:cNvPr id="9" name="תמונה 8" descr="תמונה שמכילה טקסט, צעצוע, בובה, גרפיקה וקטורית&#10;&#10;התיאור נוצר באופן אוטומטי">
            <a:extLst>
              <a:ext uri="{FF2B5EF4-FFF2-40B4-BE49-F238E27FC236}">
                <a16:creationId xmlns:a16="http://schemas.microsoft.com/office/drawing/2014/main" id="{ECE34E57-38C9-C2E1-A2EF-2E57C60DBB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52" t="6864" r="24325" b="1373"/>
          <a:stretch/>
        </p:blipFill>
        <p:spPr>
          <a:xfrm flipH="1">
            <a:off x="16193024" y="6359438"/>
            <a:ext cx="2521191" cy="4167719"/>
          </a:xfrm>
          <a:prstGeom prst="snip1Rect">
            <a:avLst>
              <a:gd name="adj" fmla="val 26311"/>
            </a:avLst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2840D7E8-0994-D880-A600-15446FF40FA7}"/>
              </a:ext>
            </a:extLst>
          </p:cNvPr>
          <p:cNvSpPr txBox="1"/>
          <p:nvPr/>
        </p:nvSpPr>
        <p:spPr>
          <a:xfrm>
            <a:off x="9758749" y="8052193"/>
            <a:ext cx="6894836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מצאו משולשים יישרי־זווית נוספים.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האם יש משולשים </a:t>
            </a:r>
            <a:r>
              <a:rPr lang="he-IL" sz="4200" dirty="0" err="1">
                <a:solidFill>
                  <a:prstClr val="black"/>
                </a:solidFill>
                <a:latin typeface="Calibri"/>
                <a:cs typeface="Calibri"/>
              </a:rPr>
              <a:t>חדי־זוויות</a:t>
            </a: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?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האם מצאתם משולשים </a:t>
            </a:r>
            <a:r>
              <a:rPr lang="he-IL" sz="4200" dirty="0" err="1">
                <a:solidFill>
                  <a:prstClr val="black"/>
                </a:solidFill>
                <a:latin typeface="Calibri"/>
                <a:cs typeface="Calibri"/>
              </a:rPr>
              <a:t>קהי־זווית</a:t>
            </a: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?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DF6BEF40-D0BB-0156-6971-51851C26E6F7}"/>
              </a:ext>
            </a:extLst>
          </p:cNvPr>
          <p:cNvSpPr txBox="1"/>
          <p:nvPr/>
        </p:nvSpPr>
        <p:spPr>
          <a:xfrm>
            <a:off x="381000" y="9791700"/>
            <a:ext cx="7391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5"/>
              </a:rPr>
              <a:t>מתוך יחידת הוראה מתוקשבת לכיתה ג-זוויות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2828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9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0.3431 -0.1745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48" y="-872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5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5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2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33" grpId="0" animBg="1"/>
      <p:bldP spid="33" grpId="1" animBg="1"/>
      <p:bldP spid="37" grpId="0" animBg="1"/>
      <p:bldP spid="38" grpId="0" animBg="1"/>
      <p:bldP spid="39" grpId="0" animBg="1"/>
      <p:bldP spid="5" grpId="0" animBg="1"/>
      <p:bldP spid="7" grpId="0" animBg="1"/>
      <p:bldP spid="7" grpId="1" animBg="1"/>
      <p:bldP spid="19" grpId="0"/>
      <p:bldP spid="20" grpId="0"/>
      <p:bldP spid="21" grpId="0" animBg="1"/>
      <p:bldP spid="21" grpId="1" animBg="1"/>
      <p:bldP spid="21" grpId="2" animBg="1"/>
      <p:bldP spid="21" grpId="3" animBg="1"/>
      <p:bldP spid="34" grpId="0"/>
      <p:bldP spid="3" grpId="0"/>
      <p:bldP spid="3" grpId="1"/>
      <p:bldP spid="6" grpId="0" animBg="1"/>
      <p:bldP spid="6" grpId="1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תאמה אישית 5">
      <a:majorFont>
        <a:latin typeface="Calibri Light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תאמה אישית 5">
      <a:majorFont>
        <a:latin typeface="Calibri Light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תאמה אישית 5">
      <a:majorFont>
        <a:latin typeface="Calibri Light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393</Words>
  <Application>Microsoft Office PowerPoint</Application>
  <PresentationFormat>מותאם אישית</PresentationFormat>
  <Paragraphs>137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4</vt:i4>
      </vt:variant>
      <vt:variant>
        <vt:lpstr>כותרות שקופיות</vt:lpstr>
      </vt:variant>
      <vt:variant>
        <vt:i4>7</vt:i4>
      </vt:variant>
    </vt:vector>
  </HeadingPairs>
  <TitlesOfParts>
    <vt:vector size="19" baseType="lpstr">
      <vt:lpstr>Balsamiq Sans Bold</vt:lpstr>
      <vt:lpstr>Libre Franklin Bold</vt:lpstr>
      <vt:lpstr>Arial Narrow</vt:lpstr>
      <vt:lpstr>BN Anna</vt:lpstr>
      <vt:lpstr>Libre Franklin Ultra-Bold</vt:lpstr>
      <vt:lpstr>Calibri</vt:lpstr>
      <vt:lpstr>Arial</vt:lpstr>
      <vt:lpstr>Calibri Light</vt:lpstr>
      <vt:lpstr>Office Theme</vt:lpstr>
      <vt:lpstr>1_ערכת נושא Office</vt:lpstr>
      <vt:lpstr>ערכת נושא Office</vt:lpstr>
      <vt:lpstr>2_ערכת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Education Presentation Skeleton in a Purple White Black Lined Style</dc:title>
  <dc:creator>rache</dc:creator>
  <cp:lastModifiedBy>Racheli Gabay</cp:lastModifiedBy>
  <cp:revision>34</cp:revision>
  <dcterms:created xsi:type="dcterms:W3CDTF">2006-08-16T00:00:00Z</dcterms:created>
  <dcterms:modified xsi:type="dcterms:W3CDTF">2026-03-16T11:37:50Z</dcterms:modified>
  <dc:identifier>DAFxURIk58o</dc:identifier>
</cp:coreProperties>
</file>