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0" r:id="rId3"/>
    <p:sldMasterId id="2147483681" r:id="rId4"/>
  </p:sldMasterIdLst>
  <p:notesMasterIdLst>
    <p:notesMasterId r:id="rId12"/>
  </p:notesMasterIdLst>
  <p:sldIdLst>
    <p:sldId id="259" r:id="rId5"/>
    <p:sldId id="367" r:id="rId6"/>
    <p:sldId id="368" r:id="rId7"/>
    <p:sldId id="257" r:id="rId8"/>
    <p:sldId id="295" r:id="rId9"/>
    <p:sldId id="555" r:id="rId10"/>
    <p:sldId id="293" r:id="rId11"/>
  </p:sldIdLst>
  <p:sldSz cx="18288000" cy="10287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Balsamiq Sans Bold" panose="020B0604020202020204" charset="0"/>
      <p:regular r:id="rId17"/>
    </p:embeddedFont>
    <p:embeddedFont>
      <p:font typeface="Libre Franklin Bold" panose="020B0604020202020204" charset="0"/>
      <p:regular r:id="rId18"/>
    </p:embeddedFont>
    <p:embeddedFont>
      <p:font typeface="Libre Franklin Ul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259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102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173426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55420"/>
            <a:ext cx="17953734" cy="99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38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196453" y="2268449"/>
            <a:ext cx="17895095" cy="7766597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7213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1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44700602-D6FD-43C6-8A52-3A8C94771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065" y="314568"/>
            <a:ext cx="1200150" cy="114300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46034AF7-8542-4123-8301-E9A8CDDD6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904137">
            <a:off x="1953177" y="1212551"/>
            <a:ext cx="871538" cy="814388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0CB76F23-AC46-4BFD-9689-06F993AD92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075" y="1619743"/>
            <a:ext cx="833979" cy="833979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A41E3D89-862E-42F8-854B-BE96DB33A0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5346" y="2127278"/>
            <a:ext cx="833979" cy="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BFA445E-B0AA-4F89-8766-DB7A591A4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6041"/>
            <a:ext cx="18288000" cy="103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6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9390B8E-8054-419E-BF97-30EC189DC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563149" y="4541703"/>
            <a:ext cx="9849081" cy="76568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E869203A-262B-4169-8A9D-88C182CAB3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955" y="8527056"/>
            <a:ext cx="935274" cy="9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044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4268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512038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1"/>
            <a:ext cx="17953734" cy="9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0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44700602-D6FD-43C6-8A52-3A8C94771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065" y="314568"/>
            <a:ext cx="1200150" cy="114300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46034AF7-8542-4123-8301-E9A8CDDD6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904137">
            <a:off x="1953177" y="1212551"/>
            <a:ext cx="871538" cy="814388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0CB76F23-AC46-4BFD-9689-06F993AD92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075" y="1619743"/>
            <a:ext cx="833979" cy="833979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A41E3D89-862E-42F8-854B-BE96DB33A0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5346" y="2127278"/>
            <a:ext cx="833979" cy="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99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533DC1CF-8BE1-4C8D-9D9B-408A1CC4E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5768411" y="7337820"/>
            <a:ext cx="1200150" cy="114300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3EDE4C19-BF50-4C7D-9142-AA40A6649F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95863" flipH="1">
            <a:off x="16875524" y="8235803"/>
            <a:ext cx="871538" cy="814388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8BF416CD-98C5-4834-9E1B-AF8463946C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5351422" y="8642996"/>
            <a:ext cx="833979" cy="833979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3DE9E6D4-468A-4913-BD7A-9F6CD712FAB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6417692" y="9150530"/>
            <a:ext cx="833979" cy="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4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BFA445E-B0AA-4F89-8766-DB7A591A4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6041"/>
            <a:ext cx="18288000" cy="103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9390B8E-8054-419E-BF97-30EC189DC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563149" y="4541703"/>
            <a:ext cx="9849081" cy="76568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E869203A-262B-4169-8A9D-88C182CAB3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955" y="8527056"/>
            <a:ext cx="935274" cy="9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8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88316BEC-4B99-4C42-97EB-91B0D4C14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379" y="9147371"/>
            <a:ext cx="17824622" cy="1128713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59255D33-EF63-4DF6-95AF-E5BF518EE8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2876" y="8255133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00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5172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aa-ET" sz="2700" dirty="0"/>
          </a:p>
        </p:txBody>
      </p:sp>
    </p:spTree>
    <p:extLst>
      <p:ext uri="{BB962C8B-B14F-4D97-AF65-F5344CB8AC3E}">
        <p14:creationId xmlns:p14="http://schemas.microsoft.com/office/powerpoint/2010/main" val="640595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866530"/>
            <a:ext cx="7558106" cy="478170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aa-ET" sz="2700" dirty="0"/>
          </a:p>
        </p:txBody>
      </p:sp>
    </p:spTree>
    <p:extLst>
      <p:ext uri="{BB962C8B-B14F-4D97-AF65-F5344CB8AC3E}">
        <p14:creationId xmlns:p14="http://schemas.microsoft.com/office/powerpoint/2010/main" val="3559068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בקבוק עם מכת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3" name="תמונה 2" descr="תמונה שמכילה מים, שמים, חוץ, אוקיינוס&#10;&#10;התיאור נוצר באופן אוטומטי">
            <a:extLst>
              <a:ext uri="{FF2B5EF4-FFF2-40B4-BE49-F238E27FC236}">
                <a16:creationId xmlns:a16="http://schemas.microsoft.com/office/drawing/2014/main" id="{9556FDE2-B969-EC1E-C47C-6C84610B04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3" y="164174"/>
            <a:ext cx="17828259" cy="99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קע חו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96CFCFB-6D11-521A-EB61-A962659F9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t="26259"/>
          <a:stretch/>
        </p:blipFill>
        <p:spPr>
          <a:xfrm>
            <a:off x="217072" y="156505"/>
            <a:ext cx="17903795" cy="99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קע מער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2FF0BE-69A2-3E00-D899-0DEE0ACF7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16"/>
          <a:stretch/>
        </p:blipFill>
        <p:spPr>
          <a:xfrm>
            <a:off x="274320" y="274320"/>
            <a:ext cx="17785995" cy="98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6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רקע מער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2FF0BE-69A2-3E00-D899-0DEE0ACF7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16"/>
          <a:stretch/>
        </p:blipFill>
        <p:spPr>
          <a:xfrm>
            <a:off x="274320" y="274320"/>
            <a:ext cx="17785995" cy="98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02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בתוך ה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64174"/>
            <a:ext cx="17953734" cy="9958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B0AB3DC-F733-25BD-CF75-F6F235545E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3" y="164173"/>
            <a:ext cx="17744154" cy="98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1"/>
            <a:ext cx="17953734" cy="99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2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7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3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BFA445E-B0AA-4F89-8766-DB7A591A4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6041"/>
            <a:ext cx="18288000" cy="103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4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36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780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67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?page=1&amp;teaching-unit=true" TargetMode="External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pop.education.gov.il/tchumey_daat/matmatika/yesodi/noseem_nilmadim/geometrya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pop.education.gov.il/tchumey_daat/matmatika/yesodi/noseem_nilmadim/geometrya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geometrya/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geometrya/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9016716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pop.education.gov.il/tchumey_daat/matmatika/yesodi/noseem_nilmadim/geometrya/" TargetMode="Externa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pop.education.gov.il/tchumey_daat/matmatika/yesodi/noseem_nilmadim/geometrya/" TargetMode="Externa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+mn-ea"/>
                <a:cs typeface="+mn-cs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772415" y="1324577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502473" y="2240657"/>
            <a:ext cx="12407397" cy="424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رياضيّات عَبر ألـ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+mn-ea"/>
                <a:cs typeface="Arial" panose="020B0604020202020204" pitchFamily="34" charset="0"/>
              </a:rPr>
              <a:t> </a:t>
            </a:r>
            <a:endParaRPr kumimoji="0" lang="en-US" sz="14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 Bold"/>
              <a:ea typeface="+mn-ea"/>
              <a:cs typeface="+mn-cs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267199" y="1901421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</a:t>
            </a:r>
            <a:endParaRPr kumimoji="0" lang="he-IL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تَصنيف المُثلّثات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 الثّالث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תיבת טקסט 25">
            <a:extLst>
              <a:ext uri="{FF2B5EF4-FFF2-40B4-BE49-F238E27FC236}">
                <a16:creationId xmlns:a16="http://schemas.microsoft.com/office/drawing/2014/main" id="{94E3F2C8-A588-0967-7E73-E9A2688DB45F}"/>
              </a:ext>
            </a:extLst>
          </p:cNvPr>
          <p:cNvSpPr txBox="1"/>
          <p:nvPr/>
        </p:nvSpPr>
        <p:spPr>
          <a:xfrm>
            <a:off x="2469307" y="4433121"/>
            <a:ext cx="1282492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معلمات ومعلمين، أهلًا بكم، في عارضة الشرائح التي أمامكم عدّة نشاطات ملائمة لدرس قصير بموضوع تصنيف المثلثات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يمكن الاستعانة بها في الدروس التزامنية (وأيضا كمهام قصيرة في الدروس داخل الصف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النشاطات تلائم تلاميذ الصّف الثالث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للتوسّع في الموضوع ولنشاطات أخرى، يمكنكم إيجادها في الموقع –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8"/>
              </a:rPr>
              <a:t>وحدات تعليمية محوسبة في الفضاء التربوي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8"/>
              </a:rPr>
              <a:t>ביחידות הוראה מתוקשבות במרחב הפדגוגי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תיבת טקסט 1">
            <a:extLst>
              <a:ext uri="{FF2B5EF4-FFF2-40B4-BE49-F238E27FC236}">
                <a16:creationId xmlns:a16="http://schemas.microsoft.com/office/drawing/2014/main" id="{7AEBD2BD-F38A-4453-BA61-832852624CDE}"/>
              </a:ext>
            </a:extLst>
          </p:cNvPr>
          <p:cNvSpPr txBox="1"/>
          <p:nvPr/>
        </p:nvSpPr>
        <p:spPr>
          <a:xfrm>
            <a:off x="8514514" y="408623"/>
            <a:ext cx="9554219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4000" b="1" dirty="0"/>
              <a:t>اِخْتَارُوا البِطَاقَةَ الَّتِي فِيهَا رَسْمٌ مُخْتَلِفٌ وَاشْرَحُوا السَّبَبَ.</a:t>
            </a:r>
            <a:br>
              <a:rPr lang="ar-AE" sz="4000" dirty="0"/>
            </a:br>
            <a:r>
              <a:rPr lang="ar-AE" sz="4000" b="1" dirty="0"/>
              <a:t>لِلتَّحَقُّقِ، اِضْغَطُوا عَلَى البِطَاقَةِ.</a:t>
            </a:r>
            <a:endParaRPr lang="ar-AE" sz="4000" dirty="0"/>
          </a:p>
        </p:txBody>
      </p:sp>
      <p:grpSp>
        <p:nvGrpSpPr>
          <p:cNvPr id="82" name="קלף ג"/>
          <p:cNvGrpSpPr/>
          <p:nvPr/>
        </p:nvGrpSpPr>
        <p:grpSpPr>
          <a:xfrm>
            <a:off x="5672172" y="5111567"/>
            <a:ext cx="3433800" cy="4504281"/>
            <a:chOff x="3800652" y="1921571"/>
            <a:chExt cx="2289200" cy="3002854"/>
          </a:xfrm>
        </p:grpSpPr>
        <p:grpSp>
          <p:nvGrpSpPr>
            <p:cNvPr id="83" name="קבוצה 82"/>
            <p:cNvGrpSpPr/>
            <p:nvPr/>
          </p:nvGrpSpPr>
          <p:grpSpPr>
            <a:xfrm>
              <a:off x="3800652" y="1921571"/>
              <a:ext cx="2289200" cy="3002854"/>
              <a:chOff x="3686352" y="2245421"/>
              <a:chExt cx="1933398" cy="2536131"/>
            </a:xfrm>
          </p:grpSpPr>
          <p:pic>
            <p:nvPicPr>
              <p:cNvPr id="85" name="תמונה 84"/>
              <p:cNvPicPr/>
              <p:nvPr/>
            </p:nvPicPr>
            <p:blipFill>
              <a:blip r:embed="rId2" cstate="hq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84985" y="2546788"/>
                <a:ext cx="2536131" cy="1933398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3755447" y="2315282"/>
                <a:ext cx="1824279" cy="23914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29A44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84" name="מספר">
              <a:extLst>
                <a:ext uri="{FF2B5EF4-FFF2-40B4-BE49-F238E27FC236}">
                  <a16:creationId xmlns:a16="http://schemas.microsoft.com/office/drawing/2014/main" id="{11569553-8395-457A-BE87-F99491EF5DD6}"/>
                </a:ext>
              </a:extLst>
            </p:cNvPr>
            <p:cNvSpPr/>
            <p:nvPr/>
          </p:nvSpPr>
          <p:spPr>
            <a:xfrm>
              <a:off x="5486768" y="1952569"/>
              <a:ext cx="547094" cy="547094"/>
            </a:xfrm>
            <a:prstGeom prst="ellipse">
              <a:avLst/>
            </a:prstGeom>
            <a:solidFill>
              <a:srgbClr val="6D682E"/>
            </a:solidFill>
            <a:ln w="57150" cap="rnd">
              <a:noFill/>
              <a:round/>
            </a:ln>
            <a:effectLst>
              <a:outerShdw blurRad="63500" sx="102000" sy="102000" algn="ctr" rotWithShape="0">
                <a:schemeClr val="bg2">
                  <a:lumMod val="25000"/>
                  <a:alpha val="73000"/>
                </a:schemeClr>
              </a:outerShdw>
            </a:effectLst>
            <a:scene3d>
              <a:camera prst="orthographicFront"/>
              <a:lightRig rig="threePt" dir="t"/>
            </a:scene3d>
            <a:sp3d extrusionH="6350" contourW="38100">
              <a:extrusionClr>
                <a:schemeClr val="tx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 defTabSz="1371600" rtl="1"/>
              <a:r>
                <a:rPr lang="ar-AE" sz="4200" b="1" dirty="0">
                  <a:solidFill>
                    <a:prstClr val="white"/>
                  </a:solidFill>
                  <a:latin typeface="BN Anna" panose="02000000000000000000" pitchFamily="2" charset="-79"/>
                  <a:cs typeface="BN Anna" panose="02000000000000000000" pitchFamily="2" charset="-79"/>
                </a:rPr>
                <a:t>ج</a:t>
              </a:r>
              <a:endParaRPr lang="he-IL" sz="4200" b="1" dirty="0">
                <a:solidFill>
                  <a:prstClr val="white"/>
                </a:solidFill>
                <a:latin typeface="BN Anna" panose="02000000000000000000" pitchFamily="2" charset="-79"/>
                <a:cs typeface="BN Anna" panose="02000000000000000000" pitchFamily="2" charset="-79"/>
              </a:endParaRPr>
            </a:p>
          </p:txBody>
        </p:sp>
      </p:grpSp>
      <p:pic>
        <p:nvPicPr>
          <p:cNvPr id="112" name="Xא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7205" y="4657140"/>
            <a:ext cx="814451" cy="908853"/>
          </a:xfrm>
          <a:prstGeom prst="rect">
            <a:avLst/>
          </a:prstGeom>
        </p:spPr>
      </p:pic>
      <p:grpSp>
        <p:nvGrpSpPr>
          <p:cNvPr id="88" name="קבוצה 87"/>
          <p:cNvGrpSpPr/>
          <p:nvPr/>
        </p:nvGrpSpPr>
        <p:grpSpPr>
          <a:xfrm>
            <a:off x="1775084" y="5143500"/>
            <a:ext cx="3433800" cy="4504281"/>
            <a:chOff x="3686352" y="2245421"/>
            <a:chExt cx="1933398" cy="2536131"/>
          </a:xfrm>
        </p:grpSpPr>
        <p:pic>
          <p:nvPicPr>
            <p:cNvPr id="90" name="תמונה 89"/>
            <p:cNvPicPr/>
            <p:nvPr/>
          </p:nvPicPr>
          <p:blipFill>
            <a:blip r:embed="rId2" cstate="hq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84985" y="2546788"/>
              <a:ext cx="2536131" cy="193339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3746481" y="2297301"/>
              <a:ext cx="1824279" cy="239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29A44"/>
              </a:solidFill>
            </a:ln>
          </p:spPr>
          <p:txBody>
            <a:bodyPr wrap="square" rtlCol="1">
              <a:spAutoFit/>
            </a:bodyPr>
            <a:lstStyle/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9" name="מספר">
            <a:extLst>
              <a:ext uri="{FF2B5EF4-FFF2-40B4-BE49-F238E27FC236}">
                <a16:creationId xmlns:a16="http://schemas.microsoft.com/office/drawing/2014/main" id="{11569553-8395-457A-BE87-F99491EF5DD6}"/>
              </a:ext>
            </a:extLst>
          </p:cNvPr>
          <p:cNvSpPr/>
          <p:nvPr/>
        </p:nvSpPr>
        <p:spPr>
          <a:xfrm>
            <a:off x="4306229" y="5189997"/>
            <a:ext cx="820641" cy="820641"/>
          </a:xfrm>
          <a:prstGeom prst="ellipse">
            <a:avLst/>
          </a:prstGeom>
          <a:solidFill>
            <a:srgbClr val="6D682E"/>
          </a:solidFill>
          <a:ln w="57150" cap="rnd">
            <a:noFill/>
            <a:round/>
          </a:ln>
          <a:effectLst>
            <a:outerShdw blurRad="63500" sx="102000" sy="102000" algn="ctr" rotWithShape="0">
              <a:schemeClr val="bg2">
                <a:lumMod val="25000"/>
                <a:alpha val="73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371600" rtl="1"/>
            <a:r>
              <a:rPr lang="ar-AE" sz="4200" b="1" dirty="0">
                <a:solidFill>
                  <a:prstClr val="white"/>
                </a:solidFill>
                <a:latin typeface="BN Anna" panose="02000000000000000000" pitchFamily="2" charset="-79"/>
                <a:cs typeface="BN Anna" panose="02000000000000000000" pitchFamily="2" charset="-79"/>
              </a:rPr>
              <a:t>د</a:t>
            </a:r>
            <a:endParaRPr lang="he-IL" sz="4200" b="1" dirty="0">
              <a:solidFill>
                <a:prstClr val="white"/>
              </a:solidFill>
              <a:latin typeface="BN Anna" panose="02000000000000000000" pitchFamily="2" charset="-79"/>
              <a:cs typeface="BN Anna" panose="02000000000000000000" pitchFamily="2" charset="-79"/>
            </a:endParaRPr>
          </a:p>
        </p:txBody>
      </p:sp>
      <p:pic>
        <p:nvPicPr>
          <p:cNvPr id="111" name="Vג" descr="סימן ביקורת עם מילוי מלא">
            <a:extLst>
              <a:ext uri="{FF2B5EF4-FFF2-40B4-BE49-F238E27FC236}">
                <a16:creationId xmlns:a16="http://schemas.microsoft.com/office/drawing/2014/main" id="{BD7ABE56-0055-479A-BC6B-BE692DB7C19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5057" y="4586486"/>
            <a:ext cx="894009" cy="1046262"/>
          </a:xfrm>
          <a:prstGeom prst="rect">
            <a:avLst/>
          </a:prstGeom>
        </p:spPr>
      </p:pic>
      <p:grpSp>
        <p:nvGrpSpPr>
          <p:cNvPr id="115" name="קבוצה 114"/>
          <p:cNvGrpSpPr/>
          <p:nvPr/>
        </p:nvGrpSpPr>
        <p:grpSpPr>
          <a:xfrm rot="19341204">
            <a:off x="2469303" y="1904058"/>
            <a:ext cx="5977139" cy="2260399"/>
            <a:chOff x="3417302" y="2494001"/>
            <a:chExt cx="3330380" cy="1909215"/>
          </a:xfrm>
          <a:solidFill>
            <a:schemeClr val="accent4"/>
          </a:solidFill>
          <a:effectLst/>
        </p:grpSpPr>
        <p:sp>
          <p:nvSpPr>
            <p:cNvPr id="116" name="תרשים זרימה: מחבר מחוץ לעמוד 115"/>
            <p:cNvSpPr/>
            <p:nvPr/>
          </p:nvSpPr>
          <p:spPr>
            <a:xfrm rot="5400000">
              <a:off x="4163000" y="1818535"/>
              <a:ext cx="1838983" cy="3330380"/>
            </a:xfrm>
            <a:prstGeom prst="flowChartOffpageConnector">
              <a:avLst/>
            </a:prstGeom>
            <a:grpFill/>
            <a:ln w="38100">
              <a:solidFill>
                <a:srgbClr val="77713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08210" y="2494001"/>
              <a:ext cx="2613400" cy="174172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ar-AE" sz="3200" b="1" dirty="0"/>
                <a:t>البِطَاقَةُ (د) مُخْتَلِفَةٌ، لِأَنَّهُ مُرْسُومٌ فِيهَا مُثَلَّثٌ قَائِمُ الزَّاوِيَةِ.</a:t>
              </a:r>
              <a:br>
                <a:rPr lang="ar-AE" sz="3200" dirty="0"/>
              </a:br>
              <a:r>
                <a:rPr lang="ar-AE" sz="3200" b="1" dirty="0"/>
                <a:t>أَمَّا فِي بَقِيَّةِ البِطَاقَاتِ فَمَرْسُومَةٌ مُثَلَّثَاتٌ حَادَّةُ الزَّوَايَا.</a:t>
              </a:r>
              <a:endParaRPr lang="he-IL" sz="3000" dirty="0">
                <a:ln w="0"/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E9EB14E4-728F-F98E-8B68-BFC2B0A950F4}"/>
              </a:ext>
            </a:extLst>
          </p:cNvPr>
          <p:cNvGrpSpPr/>
          <p:nvPr/>
        </p:nvGrpSpPr>
        <p:grpSpPr>
          <a:xfrm>
            <a:off x="13554612" y="5143502"/>
            <a:ext cx="3433800" cy="4504281"/>
            <a:chOff x="8976773" y="2135053"/>
            <a:chExt cx="2289200" cy="3002854"/>
          </a:xfrm>
        </p:grpSpPr>
        <p:grpSp>
          <p:nvGrpSpPr>
            <p:cNvPr id="72" name="קלף א"/>
            <p:cNvGrpSpPr/>
            <p:nvPr/>
          </p:nvGrpSpPr>
          <p:grpSpPr>
            <a:xfrm>
              <a:off x="8976773" y="2135053"/>
              <a:ext cx="2289200" cy="3002854"/>
              <a:chOff x="9034296" y="1921572"/>
              <a:chExt cx="2289200" cy="3002854"/>
            </a:xfrm>
          </p:grpSpPr>
          <p:grpSp>
            <p:nvGrpSpPr>
              <p:cNvPr id="73" name="קבוצה 72"/>
              <p:cNvGrpSpPr/>
              <p:nvPr/>
            </p:nvGrpSpPr>
            <p:grpSpPr>
              <a:xfrm>
                <a:off x="9034296" y="1921572"/>
                <a:ext cx="2289200" cy="3002854"/>
                <a:chOff x="3686352" y="2245421"/>
                <a:chExt cx="1933398" cy="2536131"/>
              </a:xfrm>
            </p:grpSpPr>
            <p:pic>
              <p:nvPicPr>
                <p:cNvPr id="75" name="תמונה 74"/>
                <p:cNvPicPr/>
                <p:nvPr/>
              </p:nvPicPr>
              <p:blipFill>
                <a:blip r:embed="rId2" cstate="hqprint">
                  <a:duotone>
                    <a:prstClr val="black"/>
                    <a:srgbClr val="FFC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84985" y="2546788"/>
                  <a:ext cx="2536131" cy="1933398"/>
                </a:xfrm>
                <a:prstGeom prst="rect">
                  <a:avLst/>
                </a:prstGeom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3735186" y="2316856"/>
                  <a:ext cx="1824279" cy="23914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A29A44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4" name="מספר">
                <a:extLst>
                  <a:ext uri="{FF2B5EF4-FFF2-40B4-BE49-F238E27FC236}">
                    <a16:creationId xmlns:a16="http://schemas.microsoft.com/office/drawing/2014/main" id="{11569553-8395-457A-BE87-F99491EF5DD6}"/>
                  </a:ext>
                </a:extLst>
              </p:cNvPr>
              <p:cNvSpPr/>
              <p:nvPr/>
            </p:nvSpPr>
            <p:spPr>
              <a:xfrm>
                <a:off x="10728037" y="1974189"/>
                <a:ext cx="547094" cy="547094"/>
              </a:xfrm>
              <a:prstGeom prst="ellipse">
                <a:avLst/>
              </a:prstGeom>
              <a:solidFill>
                <a:srgbClr val="6D682E"/>
              </a:solidFill>
              <a:ln w="57150" cap="rnd">
                <a:noFill/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73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 defTabSz="1371600" rtl="1"/>
                <a:r>
                  <a:rPr lang="ar-AE" sz="4200" b="1" dirty="0">
                    <a:solidFill>
                      <a:prstClr val="white"/>
                    </a:solidFill>
                    <a:latin typeface="BN Anna" panose="02000000000000000000" pitchFamily="2" charset="-79"/>
                    <a:cs typeface="BN Anna" panose="02000000000000000000" pitchFamily="2" charset="-79"/>
                  </a:rPr>
                  <a:t>أ</a:t>
                </a:r>
                <a:endParaRPr lang="he-IL" sz="4200" b="1" dirty="0">
                  <a:solidFill>
                    <a:prstClr val="white"/>
                  </a:solidFill>
                  <a:latin typeface="BN Anna" panose="02000000000000000000" pitchFamily="2" charset="-79"/>
                  <a:cs typeface="BN Anna" panose="02000000000000000000" pitchFamily="2" charset="-79"/>
                </a:endParaRPr>
              </a:p>
            </p:txBody>
          </p:sp>
        </p:grpSp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257FFFB3-0EE5-CC33-FA77-6FEC96A1AB13}"/>
                </a:ext>
              </a:extLst>
            </p:cNvPr>
            <p:cNvSpPr/>
            <p:nvPr/>
          </p:nvSpPr>
          <p:spPr>
            <a:xfrm>
              <a:off x="10086366" y="2662147"/>
              <a:ext cx="770282" cy="1424678"/>
            </a:xfrm>
            <a:prstGeom prst="triangle">
              <a:avLst>
                <a:gd name="adj" fmla="val 291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D2A4CEB8-C2CF-FB62-68EA-989D95E0AD65}"/>
              </a:ext>
            </a:extLst>
          </p:cNvPr>
          <p:cNvSpPr/>
          <p:nvPr/>
        </p:nvSpPr>
        <p:spPr>
          <a:xfrm rot="5039434">
            <a:off x="5976149" y="6275218"/>
            <a:ext cx="3022640" cy="1983680"/>
          </a:xfrm>
          <a:custGeom>
            <a:avLst/>
            <a:gdLst>
              <a:gd name="connsiteX0" fmla="*/ 0 w 1475381"/>
              <a:gd name="connsiteY0" fmla="*/ 1339746 h 1339746"/>
              <a:gd name="connsiteX1" fmla="*/ 1093818 w 1475381"/>
              <a:gd name="connsiteY1" fmla="*/ 0 h 1339746"/>
              <a:gd name="connsiteX2" fmla="*/ 1475381 w 1475381"/>
              <a:gd name="connsiteY2" fmla="*/ 1339746 h 1339746"/>
              <a:gd name="connsiteX3" fmla="*/ 0 w 1475381"/>
              <a:gd name="connsiteY3" fmla="*/ 1339746 h 1339746"/>
              <a:gd name="connsiteX0" fmla="*/ 0 w 1819362"/>
              <a:gd name="connsiteY0" fmla="*/ 1379491 h 1379491"/>
              <a:gd name="connsiteX1" fmla="*/ 1437799 w 1819362"/>
              <a:gd name="connsiteY1" fmla="*/ 0 h 1379491"/>
              <a:gd name="connsiteX2" fmla="*/ 1819362 w 1819362"/>
              <a:gd name="connsiteY2" fmla="*/ 1339746 h 1379491"/>
              <a:gd name="connsiteX3" fmla="*/ 0 w 1819362"/>
              <a:gd name="connsiteY3" fmla="*/ 1379491 h 1379491"/>
              <a:gd name="connsiteX0" fmla="*/ 0 w 1550295"/>
              <a:gd name="connsiteY0" fmla="*/ 1379491 h 1379491"/>
              <a:gd name="connsiteX1" fmla="*/ 1437799 w 1550295"/>
              <a:gd name="connsiteY1" fmla="*/ 0 h 1379491"/>
              <a:gd name="connsiteX2" fmla="*/ 1550295 w 1550295"/>
              <a:gd name="connsiteY2" fmla="*/ 1199487 h 1379491"/>
              <a:gd name="connsiteX3" fmla="*/ 0 w 1550295"/>
              <a:gd name="connsiteY3" fmla="*/ 1379491 h 1379491"/>
              <a:gd name="connsiteX0" fmla="*/ 0 w 1801889"/>
              <a:gd name="connsiteY0" fmla="*/ 1379491 h 1379491"/>
              <a:gd name="connsiteX1" fmla="*/ 1437799 w 1801889"/>
              <a:gd name="connsiteY1" fmla="*/ 0 h 1379491"/>
              <a:gd name="connsiteX2" fmla="*/ 1801889 w 1801889"/>
              <a:gd name="connsiteY2" fmla="*/ 290529 h 1379491"/>
              <a:gd name="connsiteX3" fmla="*/ 0 w 1801889"/>
              <a:gd name="connsiteY3" fmla="*/ 1379491 h 1379491"/>
              <a:gd name="connsiteX0" fmla="*/ 0 w 1801889"/>
              <a:gd name="connsiteY0" fmla="*/ 1249224 h 1249224"/>
              <a:gd name="connsiteX1" fmla="*/ 1232200 w 1801889"/>
              <a:gd name="connsiteY1" fmla="*/ 0 h 1249224"/>
              <a:gd name="connsiteX2" fmla="*/ 1801889 w 1801889"/>
              <a:gd name="connsiteY2" fmla="*/ 160262 h 1249224"/>
              <a:gd name="connsiteX3" fmla="*/ 0 w 1801889"/>
              <a:gd name="connsiteY3" fmla="*/ 1249224 h 1249224"/>
              <a:gd name="connsiteX0" fmla="*/ 0 w 1803838"/>
              <a:gd name="connsiteY0" fmla="*/ 1400920 h 1400920"/>
              <a:gd name="connsiteX1" fmla="*/ 1803838 w 1803838"/>
              <a:gd name="connsiteY1" fmla="*/ 0 h 1400920"/>
              <a:gd name="connsiteX2" fmla="*/ 1801889 w 1803838"/>
              <a:gd name="connsiteY2" fmla="*/ 311958 h 1400920"/>
              <a:gd name="connsiteX3" fmla="*/ 0 w 1803838"/>
              <a:gd name="connsiteY3" fmla="*/ 1400920 h 1400920"/>
              <a:gd name="connsiteX0" fmla="*/ 0 w 1991250"/>
              <a:gd name="connsiteY0" fmla="*/ 1400920 h 1400920"/>
              <a:gd name="connsiteX1" fmla="*/ 1803838 w 1991250"/>
              <a:gd name="connsiteY1" fmla="*/ 0 h 1400920"/>
              <a:gd name="connsiteX2" fmla="*/ 1991249 w 1991250"/>
              <a:gd name="connsiteY2" fmla="*/ 1171393 h 1400920"/>
              <a:gd name="connsiteX3" fmla="*/ 0 w 1991250"/>
              <a:gd name="connsiteY3" fmla="*/ 1400920 h 1400920"/>
              <a:gd name="connsiteX0" fmla="*/ 0 w 1938392"/>
              <a:gd name="connsiteY0" fmla="*/ 1202606 h 1202606"/>
              <a:gd name="connsiteX1" fmla="*/ 1750980 w 1938392"/>
              <a:gd name="connsiteY1" fmla="*/ 0 h 1202606"/>
              <a:gd name="connsiteX2" fmla="*/ 1938391 w 1938392"/>
              <a:gd name="connsiteY2" fmla="*/ 1171393 h 1202606"/>
              <a:gd name="connsiteX3" fmla="*/ 0 w 1938392"/>
              <a:gd name="connsiteY3" fmla="*/ 1202606 h 12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392" h="1202606">
                <a:moveTo>
                  <a:pt x="0" y="1202606"/>
                </a:moveTo>
                <a:lnTo>
                  <a:pt x="1750980" y="0"/>
                </a:lnTo>
                <a:cubicBezTo>
                  <a:pt x="1750330" y="103986"/>
                  <a:pt x="1939041" y="1067407"/>
                  <a:pt x="1938391" y="1171393"/>
                </a:cubicBezTo>
                <a:lnTo>
                  <a:pt x="0" y="120260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369B0AA2-EAF4-A8BA-FBEE-04A34DA66298}"/>
              </a:ext>
            </a:extLst>
          </p:cNvPr>
          <p:cNvGrpSpPr/>
          <p:nvPr/>
        </p:nvGrpSpPr>
        <p:grpSpPr>
          <a:xfrm>
            <a:off x="9610988" y="5143500"/>
            <a:ext cx="3433800" cy="4504281"/>
            <a:chOff x="6347690" y="2135052"/>
            <a:chExt cx="2289200" cy="3002854"/>
          </a:xfrm>
        </p:grpSpPr>
        <p:grpSp>
          <p:nvGrpSpPr>
            <p:cNvPr id="77" name="קלף ב"/>
            <p:cNvGrpSpPr/>
            <p:nvPr/>
          </p:nvGrpSpPr>
          <p:grpSpPr>
            <a:xfrm>
              <a:off x="6347690" y="2135052"/>
              <a:ext cx="2289200" cy="3002854"/>
              <a:chOff x="6420027" y="1921571"/>
              <a:chExt cx="2289200" cy="3002854"/>
            </a:xfrm>
          </p:grpSpPr>
          <p:grpSp>
            <p:nvGrpSpPr>
              <p:cNvPr id="78" name="קבוצה 77"/>
              <p:cNvGrpSpPr/>
              <p:nvPr/>
            </p:nvGrpSpPr>
            <p:grpSpPr>
              <a:xfrm>
                <a:off x="6420027" y="1921571"/>
                <a:ext cx="2289200" cy="3002854"/>
                <a:chOff x="3686352" y="2245421"/>
                <a:chExt cx="1933398" cy="2536131"/>
              </a:xfrm>
            </p:grpSpPr>
            <p:pic>
              <p:nvPicPr>
                <p:cNvPr id="80" name="תמונה 79"/>
                <p:cNvPicPr/>
                <p:nvPr/>
              </p:nvPicPr>
              <p:blipFill>
                <a:blip r:embed="rId2" cstate="hqprint">
                  <a:duotone>
                    <a:prstClr val="black"/>
                    <a:srgbClr val="FFC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84985" y="2546788"/>
                  <a:ext cx="2536131" cy="193339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3741249" y="2310388"/>
                  <a:ext cx="1824279" cy="23914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A29A44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9" name="מספר">
                <a:extLst>
                  <a:ext uri="{FF2B5EF4-FFF2-40B4-BE49-F238E27FC236}">
                    <a16:creationId xmlns:a16="http://schemas.microsoft.com/office/drawing/2014/main" id="{11569553-8395-457A-BE87-F99491EF5DD6}"/>
                  </a:ext>
                </a:extLst>
              </p:cNvPr>
              <p:cNvSpPr/>
              <p:nvPr/>
            </p:nvSpPr>
            <p:spPr>
              <a:xfrm>
                <a:off x="8113768" y="1974189"/>
                <a:ext cx="547094" cy="547094"/>
              </a:xfrm>
              <a:prstGeom prst="ellipse">
                <a:avLst/>
              </a:prstGeom>
              <a:solidFill>
                <a:srgbClr val="6D682E"/>
              </a:solidFill>
              <a:ln w="57150" cap="rnd">
                <a:noFill/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73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 defTabSz="1371600" rtl="1"/>
                <a:r>
                  <a:rPr lang="ar-AE" sz="4200" b="1" dirty="0">
                    <a:solidFill>
                      <a:prstClr val="white"/>
                    </a:solidFill>
                    <a:latin typeface="BN Anna" panose="02000000000000000000" pitchFamily="2" charset="-79"/>
                    <a:cs typeface="BN Anna" panose="02000000000000000000" pitchFamily="2" charset="-79"/>
                  </a:rPr>
                  <a:t>ب</a:t>
                </a:r>
                <a:endParaRPr lang="he-IL" sz="4200" b="1" dirty="0">
                  <a:solidFill>
                    <a:prstClr val="white"/>
                  </a:solidFill>
                  <a:latin typeface="BN Anna" panose="02000000000000000000" pitchFamily="2" charset="-79"/>
                  <a:cs typeface="BN Anna" panose="02000000000000000000" pitchFamily="2" charset="-79"/>
                </a:endParaRPr>
              </a:p>
            </p:txBody>
          </p:sp>
        </p:grpSp>
        <p:sp>
          <p:nvSpPr>
            <p:cNvPr id="6" name="משולש שווה-שוקיים 5">
              <a:extLst>
                <a:ext uri="{FF2B5EF4-FFF2-40B4-BE49-F238E27FC236}">
                  <a16:creationId xmlns:a16="http://schemas.microsoft.com/office/drawing/2014/main" id="{5D957DA9-B4BA-07F0-A6F5-17DE75BACE1F}"/>
                </a:ext>
              </a:extLst>
            </p:cNvPr>
            <p:cNvSpPr/>
            <p:nvPr/>
          </p:nvSpPr>
          <p:spPr>
            <a:xfrm rot="10800000">
              <a:off x="7107148" y="2837330"/>
              <a:ext cx="770282" cy="2040572"/>
            </a:xfrm>
            <a:prstGeom prst="triangle">
              <a:avLst>
                <a:gd name="adj" fmla="val 511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b="1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" name="משולש ישר-זווית 16">
            <a:extLst>
              <a:ext uri="{FF2B5EF4-FFF2-40B4-BE49-F238E27FC236}">
                <a16:creationId xmlns:a16="http://schemas.microsoft.com/office/drawing/2014/main" id="{55E8A6D9-C3D9-7069-7829-4476719DD6A6}"/>
              </a:ext>
            </a:extLst>
          </p:cNvPr>
          <p:cNvSpPr/>
          <p:nvPr/>
        </p:nvSpPr>
        <p:spPr>
          <a:xfrm>
            <a:off x="2682684" y="5609214"/>
            <a:ext cx="2117034" cy="25419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14" name="Xד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5932" y="4655190"/>
            <a:ext cx="814451" cy="908853"/>
          </a:xfrm>
          <a:prstGeom prst="rect">
            <a:avLst/>
          </a:prstGeom>
        </p:spPr>
      </p:pic>
      <p:pic>
        <p:nvPicPr>
          <p:cNvPr id="113" name="Xב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342" y="4655190"/>
            <a:ext cx="814451" cy="908853"/>
          </a:xfrm>
          <a:prstGeom prst="rect">
            <a:avLst/>
          </a:prstGeom>
        </p:spPr>
      </p:pic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2A92C6E8-E3C8-8F9C-198B-76F3FC8AEA90}"/>
              </a:ext>
            </a:extLst>
          </p:cNvPr>
          <p:cNvGrpSpPr/>
          <p:nvPr/>
        </p:nvGrpSpPr>
        <p:grpSpPr>
          <a:xfrm flipH="1" flipV="1">
            <a:off x="2677691" y="7796330"/>
            <a:ext cx="354818" cy="354818"/>
            <a:chOff x="2811296" y="775823"/>
            <a:chExt cx="236545" cy="236545"/>
          </a:xfrm>
        </p:grpSpPr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4776CD5C-763B-6F3A-F889-2539EFB6C027}"/>
                </a:ext>
              </a:extLst>
            </p:cNvPr>
            <p:cNvCxnSpPr>
              <a:cxnSpLocks/>
            </p:cNvCxnSpPr>
            <p:nvPr/>
          </p:nvCxnSpPr>
          <p:spPr>
            <a:xfrm>
              <a:off x="2820319" y="775823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23C2B853-1011-6C13-EB3C-26FAFA44BB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29569" y="881578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2C6EB26-5A3C-0424-2561-FE1B9482D4BA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>
                <a:hlinkClick r:id="rId7"/>
              </a:rPr>
              <a:t>مِنْ وَحْدَةٍ تَعْلِيمِيَّةٍ مُحَوْسَبَةٍ لِلصَّفِّ الثَّالِث – الزَّوَايَا.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86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תיבת טקסט 1">
            <a:extLst>
              <a:ext uri="{FF2B5EF4-FFF2-40B4-BE49-F238E27FC236}">
                <a16:creationId xmlns:a16="http://schemas.microsoft.com/office/drawing/2014/main" id="{7AEBD2BD-F38A-4453-BA61-832852624CDE}"/>
              </a:ext>
            </a:extLst>
          </p:cNvPr>
          <p:cNvSpPr txBox="1"/>
          <p:nvPr/>
        </p:nvSpPr>
        <p:spPr>
          <a:xfrm>
            <a:off x="7197316" y="375317"/>
            <a:ext cx="10677923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4400" b="1" dirty="0"/>
              <a:t>اِخْتَارُوا البِطَاقَةَ الَّتِي فِيهَا رَسْمٌ مُخْتَلِفٌ، وَاشْرَحُوا السَّبَبَ.</a:t>
            </a:r>
            <a:br>
              <a:rPr lang="ar-AE" sz="4400" dirty="0"/>
            </a:br>
            <a:r>
              <a:rPr lang="ar-AE" sz="4400" b="1" dirty="0"/>
              <a:t>لِلتَّحَقُّقِ، اِضْغَطُوا عَلَى البِطَاقَةِ.</a:t>
            </a:r>
            <a:endParaRPr lang="ar-AE" sz="4400" dirty="0"/>
          </a:p>
        </p:txBody>
      </p:sp>
      <p:grpSp>
        <p:nvGrpSpPr>
          <p:cNvPr id="82" name="קלף ג"/>
          <p:cNvGrpSpPr/>
          <p:nvPr/>
        </p:nvGrpSpPr>
        <p:grpSpPr>
          <a:xfrm>
            <a:off x="5696487" y="5111565"/>
            <a:ext cx="3433800" cy="4504281"/>
            <a:chOff x="3800652" y="1921571"/>
            <a:chExt cx="2289200" cy="3002854"/>
          </a:xfrm>
        </p:grpSpPr>
        <p:grpSp>
          <p:nvGrpSpPr>
            <p:cNvPr id="83" name="קבוצה 82"/>
            <p:cNvGrpSpPr/>
            <p:nvPr/>
          </p:nvGrpSpPr>
          <p:grpSpPr>
            <a:xfrm>
              <a:off x="3800652" y="1921571"/>
              <a:ext cx="2289200" cy="3002854"/>
              <a:chOff x="3686352" y="2245421"/>
              <a:chExt cx="1933398" cy="2536131"/>
            </a:xfrm>
          </p:grpSpPr>
          <p:pic>
            <p:nvPicPr>
              <p:cNvPr id="85" name="תמונה 84"/>
              <p:cNvPicPr/>
              <p:nvPr/>
            </p:nvPicPr>
            <p:blipFill>
              <a:blip r:embed="rId2" cstate="hq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384985" y="2546788"/>
                <a:ext cx="2536131" cy="1933398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3755447" y="2315282"/>
                <a:ext cx="1824279" cy="23914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A29A44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r" defTabSz="1371600" rtl="1"/>
                <a:endParaRPr lang="he-IL" sz="2700" dirty="0">
                  <a:ln>
                    <a:solidFill>
                      <a:srgbClr val="D1C658"/>
                    </a:solidFill>
                  </a:ln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84" name="מספר">
              <a:extLst>
                <a:ext uri="{FF2B5EF4-FFF2-40B4-BE49-F238E27FC236}">
                  <a16:creationId xmlns:a16="http://schemas.microsoft.com/office/drawing/2014/main" id="{11569553-8395-457A-BE87-F99491EF5DD6}"/>
                </a:ext>
              </a:extLst>
            </p:cNvPr>
            <p:cNvSpPr/>
            <p:nvPr/>
          </p:nvSpPr>
          <p:spPr>
            <a:xfrm>
              <a:off x="5486768" y="1952569"/>
              <a:ext cx="547094" cy="547094"/>
            </a:xfrm>
            <a:prstGeom prst="ellipse">
              <a:avLst/>
            </a:prstGeom>
            <a:solidFill>
              <a:srgbClr val="6D682E"/>
            </a:solidFill>
            <a:ln w="57150" cap="rnd">
              <a:noFill/>
              <a:round/>
            </a:ln>
            <a:effectLst>
              <a:outerShdw blurRad="63500" sx="102000" sy="102000" algn="ctr" rotWithShape="0">
                <a:schemeClr val="bg2">
                  <a:lumMod val="25000"/>
                  <a:alpha val="73000"/>
                </a:schemeClr>
              </a:outerShdw>
            </a:effectLst>
            <a:scene3d>
              <a:camera prst="orthographicFront"/>
              <a:lightRig rig="threePt" dir="t"/>
            </a:scene3d>
            <a:sp3d extrusionH="6350" contourW="38100">
              <a:extrusionClr>
                <a:schemeClr val="tx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 defTabSz="1371600" rtl="1"/>
              <a:r>
                <a:rPr lang="ar-AE" sz="4200" b="1" dirty="0">
                  <a:solidFill>
                    <a:prstClr val="white"/>
                  </a:solidFill>
                  <a:latin typeface="BN Anna" panose="02000000000000000000" pitchFamily="2" charset="-79"/>
                  <a:cs typeface="BN Anna" panose="02000000000000000000" pitchFamily="2" charset="-79"/>
                </a:rPr>
                <a:t>ج</a:t>
              </a:r>
              <a:endParaRPr lang="he-IL" sz="4200" b="1" dirty="0">
                <a:solidFill>
                  <a:prstClr val="white"/>
                </a:solidFill>
                <a:latin typeface="BN Anna" panose="02000000000000000000" pitchFamily="2" charset="-79"/>
                <a:cs typeface="BN Anna" panose="02000000000000000000" pitchFamily="2" charset="-79"/>
              </a:endParaRPr>
            </a:p>
          </p:txBody>
        </p:sp>
      </p:grpSp>
      <p:pic>
        <p:nvPicPr>
          <p:cNvPr id="112" name="Xא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7205" y="4657140"/>
            <a:ext cx="814451" cy="908853"/>
          </a:xfrm>
          <a:prstGeom prst="rect">
            <a:avLst/>
          </a:prstGeom>
        </p:spPr>
      </p:pic>
      <p:grpSp>
        <p:nvGrpSpPr>
          <p:cNvPr id="88" name="קבוצה 87"/>
          <p:cNvGrpSpPr/>
          <p:nvPr/>
        </p:nvGrpSpPr>
        <p:grpSpPr>
          <a:xfrm>
            <a:off x="1775084" y="5143500"/>
            <a:ext cx="3433800" cy="4504281"/>
            <a:chOff x="3686352" y="2245421"/>
            <a:chExt cx="1933398" cy="2536131"/>
          </a:xfrm>
        </p:grpSpPr>
        <p:pic>
          <p:nvPicPr>
            <p:cNvPr id="90" name="תמונה 89"/>
            <p:cNvPicPr/>
            <p:nvPr/>
          </p:nvPicPr>
          <p:blipFill>
            <a:blip r:embed="rId2" cstate="hq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84985" y="2546788"/>
              <a:ext cx="2536131" cy="193339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3746481" y="2297301"/>
              <a:ext cx="1824279" cy="239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29A44"/>
              </a:solidFill>
            </a:ln>
          </p:spPr>
          <p:txBody>
            <a:bodyPr wrap="square" rtlCol="1">
              <a:spAutoFit/>
            </a:bodyPr>
            <a:lstStyle/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r" defTabSz="1371600" rtl="1"/>
              <a:endParaRPr lang="he-IL" sz="2700" dirty="0">
                <a:ln>
                  <a:solidFill>
                    <a:srgbClr val="D1C658"/>
                  </a:solidFill>
                </a:ln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9" name="מספר">
            <a:extLst>
              <a:ext uri="{FF2B5EF4-FFF2-40B4-BE49-F238E27FC236}">
                <a16:creationId xmlns:a16="http://schemas.microsoft.com/office/drawing/2014/main" id="{11569553-8395-457A-BE87-F99491EF5DD6}"/>
              </a:ext>
            </a:extLst>
          </p:cNvPr>
          <p:cNvSpPr/>
          <p:nvPr/>
        </p:nvSpPr>
        <p:spPr>
          <a:xfrm>
            <a:off x="4306229" y="5189997"/>
            <a:ext cx="820641" cy="820641"/>
          </a:xfrm>
          <a:prstGeom prst="ellipse">
            <a:avLst/>
          </a:prstGeom>
          <a:solidFill>
            <a:srgbClr val="6D682E"/>
          </a:solidFill>
          <a:ln w="57150" cap="rnd">
            <a:noFill/>
            <a:round/>
          </a:ln>
          <a:effectLst>
            <a:outerShdw blurRad="63500" sx="102000" sy="102000" algn="ctr" rotWithShape="0">
              <a:schemeClr val="bg2">
                <a:lumMod val="25000"/>
                <a:alpha val="73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371600" rtl="1"/>
            <a:r>
              <a:rPr lang="ar-AE" sz="4200" b="1" dirty="0">
                <a:solidFill>
                  <a:prstClr val="white"/>
                </a:solidFill>
                <a:latin typeface="BN Anna" panose="02000000000000000000" pitchFamily="2" charset="-79"/>
                <a:cs typeface="BN Anna" panose="02000000000000000000" pitchFamily="2" charset="-79"/>
              </a:rPr>
              <a:t>د</a:t>
            </a:r>
            <a:endParaRPr lang="he-IL" sz="4200" b="1" dirty="0">
              <a:solidFill>
                <a:prstClr val="white"/>
              </a:solidFill>
              <a:latin typeface="BN Anna" panose="02000000000000000000" pitchFamily="2" charset="-79"/>
              <a:cs typeface="BN Anna" panose="02000000000000000000" pitchFamily="2" charset="-79"/>
            </a:endParaRP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E9EB14E4-728F-F98E-8B68-BFC2B0A950F4}"/>
              </a:ext>
            </a:extLst>
          </p:cNvPr>
          <p:cNvGrpSpPr/>
          <p:nvPr/>
        </p:nvGrpSpPr>
        <p:grpSpPr>
          <a:xfrm>
            <a:off x="13698452" y="5109617"/>
            <a:ext cx="3433800" cy="4504281"/>
            <a:chOff x="8976773" y="2135053"/>
            <a:chExt cx="2289200" cy="3002854"/>
          </a:xfrm>
        </p:grpSpPr>
        <p:grpSp>
          <p:nvGrpSpPr>
            <p:cNvPr id="72" name="קלף א"/>
            <p:cNvGrpSpPr/>
            <p:nvPr/>
          </p:nvGrpSpPr>
          <p:grpSpPr>
            <a:xfrm>
              <a:off x="8976773" y="2135053"/>
              <a:ext cx="2289200" cy="3002854"/>
              <a:chOff x="9034296" y="1921572"/>
              <a:chExt cx="2289200" cy="3002854"/>
            </a:xfrm>
          </p:grpSpPr>
          <p:grpSp>
            <p:nvGrpSpPr>
              <p:cNvPr id="73" name="קבוצה 72"/>
              <p:cNvGrpSpPr/>
              <p:nvPr/>
            </p:nvGrpSpPr>
            <p:grpSpPr>
              <a:xfrm>
                <a:off x="9034296" y="1921572"/>
                <a:ext cx="2289200" cy="3002854"/>
                <a:chOff x="3686352" y="2245421"/>
                <a:chExt cx="1933398" cy="2536131"/>
              </a:xfrm>
            </p:grpSpPr>
            <p:pic>
              <p:nvPicPr>
                <p:cNvPr id="75" name="תמונה 74"/>
                <p:cNvPicPr/>
                <p:nvPr/>
              </p:nvPicPr>
              <p:blipFill>
                <a:blip r:embed="rId2" cstate="hqprint">
                  <a:duotone>
                    <a:prstClr val="black"/>
                    <a:srgbClr val="FFC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84985" y="2546788"/>
                  <a:ext cx="2536131" cy="1933398"/>
                </a:xfrm>
                <a:prstGeom prst="rect">
                  <a:avLst/>
                </a:prstGeom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3754622" y="2288767"/>
                  <a:ext cx="1824279" cy="23914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A29A44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4" name="מספר">
                <a:extLst>
                  <a:ext uri="{FF2B5EF4-FFF2-40B4-BE49-F238E27FC236}">
                    <a16:creationId xmlns:a16="http://schemas.microsoft.com/office/drawing/2014/main" id="{11569553-8395-457A-BE87-F99491EF5DD6}"/>
                  </a:ext>
                </a:extLst>
              </p:cNvPr>
              <p:cNvSpPr/>
              <p:nvPr/>
            </p:nvSpPr>
            <p:spPr>
              <a:xfrm>
                <a:off x="10728037" y="1974189"/>
                <a:ext cx="547094" cy="547094"/>
              </a:xfrm>
              <a:prstGeom prst="ellipse">
                <a:avLst/>
              </a:prstGeom>
              <a:solidFill>
                <a:srgbClr val="6D682E"/>
              </a:solidFill>
              <a:ln w="57150" cap="rnd">
                <a:noFill/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73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 defTabSz="1371600" rtl="1"/>
                <a:r>
                  <a:rPr lang="ar-AE" sz="4200" b="1" dirty="0">
                    <a:solidFill>
                      <a:prstClr val="white"/>
                    </a:solidFill>
                    <a:latin typeface="BN Anna" panose="02000000000000000000" pitchFamily="2" charset="-79"/>
                    <a:cs typeface="BN Anna" panose="02000000000000000000" pitchFamily="2" charset="-79"/>
                  </a:rPr>
                  <a:t>أ</a:t>
                </a:r>
                <a:endParaRPr lang="he-IL" sz="4200" b="1" dirty="0">
                  <a:solidFill>
                    <a:prstClr val="white"/>
                  </a:solidFill>
                  <a:latin typeface="BN Anna" panose="02000000000000000000" pitchFamily="2" charset="-79"/>
                  <a:cs typeface="BN Anna" panose="02000000000000000000" pitchFamily="2" charset="-79"/>
                </a:endParaRPr>
              </a:p>
            </p:txBody>
          </p:sp>
        </p:grpSp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257FFFB3-0EE5-CC33-FA77-6FEC96A1AB13}"/>
                </a:ext>
              </a:extLst>
            </p:cNvPr>
            <p:cNvSpPr/>
            <p:nvPr/>
          </p:nvSpPr>
          <p:spPr>
            <a:xfrm>
              <a:off x="9154572" y="2880807"/>
              <a:ext cx="1702076" cy="1206018"/>
            </a:xfrm>
            <a:custGeom>
              <a:avLst/>
              <a:gdLst>
                <a:gd name="connsiteX0" fmla="*/ 0 w 770282"/>
                <a:gd name="connsiteY0" fmla="*/ 1424678 h 1424678"/>
                <a:gd name="connsiteX1" fmla="*/ 385141 w 770282"/>
                <a:gd name="connsiteY1" fmla="*/ 0 h 1424678"/>
                <a:gd name="connsiteX2" fmla="*/ 770282 w 770282"/>
                <a:gd name="connsiteY2" fmla="*/ 1424678 h 1424678"/>
                <a:gd name="connsiteX3" fmla="*/ 0 w 770282"/>
                <a:gd name="connsiteY3" fmla="*/ 1424678 h 1424678"/>
                <a:gd name="connsiteX0" fmla="*/ 931794 w 1702076"/>
                <a:gd name="connsiteY0" fmla="*/ 1206018 h 1206018"/>
                <a:gd name="connsiteX1" fmla="*/ 0 w 1702076"/>
                <a:gd name="connsiteY1" fmla="*/ 0 h 1206018"/>
                <a:gd name="connsiteX2" fmla="*/ 1702076 w 1702076"/>
                <a:gd name="connsiteY2" fmla="*/ 1206018 h 1206018"/>
                <a:gd name="connsiteX3" fmla="*/ 931794 w 1702076"/>
                <a:gd name="connsiteY3" fmla="*/ 1206018 h 120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2076" h="1206018">
                  <a:moveTo>
                    <a:pt x="931794" y="1206018"/>
                  </a:moveTo>
                  <a:lnTo>
                    <a:pt x="0" y="0"/>
                  </a:lnTo>
                  <a:lnTo>
                    <a:pt x="1702076" y="1206018"/>
                  </a:lnTo>
                  <a:lnTo>
                    <a:pt x="931794" y="120601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D2A4CEB8-C2CF-FB62-68EA-989D95E0AD65}"/>
              </a:ext>
            </a:extLst>
          </p:cNvPr>
          <p:cNvSpPr/>
          <p:nvPr/>
        </p:nvSpPr>
        <p:spPr>
          <a:xfrm rot="5039434">
            <a:off x="6060266" y="6759068"/>
            <a:ext cx="2317433" cy="1858863"/>
          </a:xfrm>
          <a:custGeom>
            <a:avLst/>
            <a:gdLst>
              <a:gd name="connsiteX0" fmla="*/ 0 w 1347458"/>
              <a:gd name="connsiteY0" fmla="*/ 1424678 h 1424678"/>
              <a:gd name="connsiteX1" fmla="*/ 673729 w 1347458"/>
              <a:gd name="connsiteY1" fmla="*/ 0 h 1424678"/>
              <a:gd name="connsiteX2" fmla="*/ 1347458 w 1347458"/>
              <a:gd name="connsiteY2" fmla="*/ 1424678 h 1424678"/>
              <a:gd name="connsiteX3" fmla="*/ 0 w 1347458"/>
              <a:gd name="connsiteY3" fmla="*/ 1424678 h 1424678"/>
              <a:gd name="connsiteX0" fmla="*/ 0 w 1459028"/>
              <a:gd name="connsiteY0" fmla="*/ 1431956 h 1431956"/>
              <a:gd name="connsiteX1" fmla="*/ 1459028 w 1459028"/>
              <a:gd name="connsiteY1" fmla="*/ 0 h 1431956"/>
              <a:gd name="connsiteX2" fmla="*/ 1347458 w 1459028"/>
              <a:gd name="connsiteY2" fmla="*/ 1431956 h 1431956"/>
              <a:gd name="connsiteX3" fmla="*/ 0 w 1459028"/>
              <a:gd name="connsiteY3" fmla="*/ 1431956 h 1431956"/>
              <a:gd name="connsiteX0" fmla="*/ 0 w 1347458"/>
              <a:gd name="connsiteY0" fmla="*/ 1197079 h 1197079"/>
              <a:gd name="connsiteX1" fmla="*/ 130078 w 1347458"/>
              <a:gd name="connsiteY1" fmla="*/ 0 h 1197079"/>
              <a:gd name="connsiteX2" fmla="*/ 1347458 w 1347458"/>
              <a:gd name="connsiteY2" fmla="*/ 1197079 h 1197079"/>
              <a:gd name="connsiteX3" fmla="*/ 0 w 1347458"/>
              <a:gd name="connsiteY3" fmla="*/ 1197079 h 1197079"/>
              <a:gd name="connsiteX0" fmla="*/ 0 w 1269942"/>
              <a:gd name="connsiteY0" fmla="*/ 1197079 h 1268872"/>
              <a:gd name="connsiteX1" fmla="*/ 130078 w 1269942"/>
              <a:gd name="connsiteY1" fmla="*/ 0 h 1268872"/>
              <a:gd name="connsiteX2" fmla="*/ 1269942 w 1269942"/>
              <a:gd name="connsiteY2" fmla="*/ 1268872 h 1268872"/>
              <a:gd name="connsiteX3" fmla="*/ 0 w 1269942"/>
              <a:gd name="connsiteY3" fmla="*/ 1197079 h 126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942" h="1268872">
                <a:moveTo>
                  <a:pt x="0" y="1197079"/>
                </a:moveTo>
                <a:lnTo>
                  <a:pt x="130078" y="0"/>
                </a:lnTo>
                <a:lnTo>
                  <a:pt x="1269942" y="1268872"/>
                </a:lnTo>
                <a:lnTo>
                  <a:pt x="0" y="119707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369B0AA2-EAF4-A8BA-FBEE-04A34DA66298}"/>
              </a:ext>
            </a:extLst>
          </p:cNvPr>
          <p:cNvGrpSpPr/>
          <p:nvPr/>
        </p:nvGrpSpPr>
        <p:grpSpPr>
          <a:xfrm>
            <a:off x="9610988" y="5143500"/>
            <a:ext cx="3433800" cy="4504281"/>
            <a:chOff x="6347690" y="2135052"/>
            <a:chExt cx="2289200" cy="3002854"/>
          </a:xfrm>
        </p:grpSpPr>
        <p:grpSp>
          <p:nvGrpSpPr>
            <p:cNvPr id="77" name="קלף ב"/>
            <p:cNvGrpSpPr/>
            <p:nvPr/>
          </p:nvGrpSpPr>
          <p:grpSpPr>
            <a:xfrm>
              <a:off x="6347690" y="2135052"/>
              <a:ext cx="2289200" cy="3002854"/>
              <a:chOff x="6420027" y="1921571"/>
              <a:chExt cx="2289200" cy="3002854"/>
            </a:xfrm>
          </p:grpSpPr>
          <p:grpSp>
            <p:nvGrpSpPr>
              <p:cNvPr id="78" name="קבוצה 77"/>
              <p:cNvGrpSpPr/>
              <p:nvPr/>
            </p:nvGrpSpPr>
            <p:grpSpPr>
              <a:xfrm>
                <a:off x="6420027" y="1921571"/>
                <a:ext cx="2289200" cy="3002854"/>
                <a:chOff x="3686352" y="2245421"/>
                <a:chExt cx="1933398" cy="2536131"/>
              </a:xfrm>
            </p:grpSpPr>
            <p:pic>
              <p:nvPicPr>
                <p:cNvPr id="80" name="תמונה 79"/>
                <p:cNvPicPr/>
                <p:nvPr/>
              </p:nvPicPr>
              <p:blipFill>
                <a:blip r:embed="rId2" cstate="hqprint">
                  <a:duotone>
                    <a:prstClr val="black"/>
                    <a:srgbClr val="FFC0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384985" y="2546788"/>
                  <a:ext cx="2536131" cy="193339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3741249" y="2310388"/>
                  <a:ext cx="1824279" cy="239144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A29A44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  <a:p>
                  <a:pPr algn="r" defTabSz="1371600" rtl="1"/>
                  <a:endParaRPr lang="he-IL" sz="2700" dirty="0">
                    <a:ln>
                      <a:solidFill>
                        <a:srgbClr val="D1C658"/>
                      </a:solidFill>
                    </a:ln>
                    <a:solidFill>
                      <a:prstClr val="black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9" name="מספר">
                <a:extLst>
                  <a:ext uri="{FF2B5EF4-FFF2-40B4-BE49-F238E27FC236}">
                    <a16:creationId xmlns:a16="http://schemas.microsoft.com/office/drawing/2014/main" id="{11569553-8395-457A-BE87-F99491EF5DD6}"/>
                  </a:ext>
                </a:extLst>
              </p:cNvPr>
              <p:cNvSpPr/>
              <p:nvPr/>
            </p:nvSpPr>
            <p:spPr>
              <a:xfrm>
                <a:off x="8113768" y="1974189"/>
                <a:ext cx="547094" cy="547094"/>
              </a:xfrm>
              <a:prstGeom prst="ellipse">
                <a:avLst/>
              </a:prstGeom>
              <a:solidFill>
                <a:srgbClr val="6D682E"/>
              </a:solidFill>
              <a:ln w="57150" cap="rnd">
                <a:noFill/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73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 defTabSz="1371600" rtl="1"/>
                <a:r>
                  <a:rPr lang="ar-AE" sz="4200" b="1" dirty="0">
                    <a:solidFill>
                      <a:prstClr val="white"/>
                    </a:solidFill>
                    <a:latin typeface="BN Anna" panose="02000000000000000000" pitchFamily="2" charset="-79"/>
                    <a:cs typeface="BN Anna" panose="02000000000000000000" pitchFamily="2" charset="-79"/>
                  </a:rPr>
                  <a:t>ب</a:t>
                </a:r>
                <a:endParaRPr lang="he-IL" sz="4200" b="1" dirty="0">
                  <a:solidFill>
                    <a:prstClr val="white"/>
                  </a:solidFill>
                  <a:latin typeface="BN Anna" panose="02000000000000000000" pitchFamily="2" charset="-79"/>
                  <a:cs typeface="BN Anna" panose="02000000000000000000" pitchFamily="2" charset="-79"/>
                </a:endParaRPr>
              </a:p>
            </p:txBody>
          </p:sp>
        </p:grpSp>
        <p:sp>
          <p:nvSpPr>
            <p:cNvPr id="6" name="משולש שווה-שוקיים 5">
              <a:extLst>
                <a:ext uri="{FF2B5EF4-FFF2-40B4-BE49-F238E27FC236}">
                  <a16:creationId xmlns:a16="http://schemas.microsoft.com/office/drawing/2014/main" id="{5D957DA9-B4BA-07F0-A6F5-17DE75BACE1F}"/>
                </a:ext>
              </a:extLst>
            </p:cNvPr>
            <p:cNvSpPr/>
            <p:nvPr/>
          </p:nvSpPr>
          <p:spPr>
            <a:xfrm rot="10800000">
              <a:off x="7092240" y="2837329"/>
              <a:ext cx="785190" cy="2030633"/>
            </a:xfrm>
            <a:custGeom>
              <a:avLst/>
              <a:gdLst>
                <a:gd name="connsiteX0" fmla="*/ 0 w 770282"/>
                <a:gd name="connsiteY0" fmla="*/ 2040572 h 2040572"/>
                <a:gd name="connsiteX1" fmla="*/ 385141 w 770282"/>
                <a:gd name="connsiteY1" fmla="*/ 0 h 2040572"/>
                <a:gd name="connsiteX2" fmla="*/ 770282 w 770282"/>
                <a:gd name="connsiteY2" fmla="*/ 2040572 h 2040572"/>
                <a:gd name="connsiteX3" fmla="*/ 0 w 770282"/>
                <a:gd name="connsiteY3" fmla="*/ 2040572 h 2040572"/>
                <a:gd name="connsiteX0" fmla="*/ 0 w 770282"/>
                <a:gd name="connsiteY0" fmla="*/ 2030633 h 2030633"/>
                <a:gd name="connsiteX1" fmla="*/ 663437 w 770282"/>
                <a:gd name="connsiteY1" fmla="*/ 0 h 2030633"/>
                <a:gd name="connsiteX2" fmla="*/ 770282 w 770282"/>
                <a:gd name="connsiteY2" fmla="*/ 2030633 h 2030633"/>
                <a:gd name="connsiteX3" fmla="*/ 0 w 770282"/>
                <a:gd name="connsiteY3" fmla="*/ 2030633 h 2030633"/>
                <a:gd name="connsiteX0" fmla="*/ 0 w 785190"/>
                <a:gd name="connsiteY0" fmla="*/ 2030633 h 2030633"/>
                <a:gd name="connsiteX1" fmla="*/ 663437 w 785190"/>
                <a:gd name="connsiteY1" fmla="*/ 0 h 2030633"/>
                <a:gd name="connsiteX2" fmla="*/ 785190 w 785190"/>
                <a:gd name="connsiteY2" fmla="*/ 2030633 h 2030633"/>
                <a:gd name="connsiteX3" fmla="*/ 0 w 785190"/>
                <a:gd name="connsiteY3" fmla="*/ 2030633 h 203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190" h="2030633">
                  <a:moveTo>
                    <a:pt x="0" y="2030633"/>
                  </a:moveTo>
                  <a:lnTo>
                    <a:pt x="663437" y="0"/>
                  </a:lnTo>
                  <a:lnTo>
                    <a:pt x="785190" y="2030633"/>
                  </a:lnTo>
                  <a:lnTo>
                    <a:pt x="0" y="20306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b="1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" name="משולש ישר-זווית 16">
            <a:extLst>
              <a:ext uri="{FF2B5EF4-FFF2-40B4-BE49-F238E27FC236}">
                <a16:creationId xmlns:a16="http://schemas.microsoft.com/office/drawing/2014/main" id="{55E8A6D9-C3D9-7069-7829-4476719DD6A6}"/>
              </a:ext>
            </a:extLst>
          </p:cNvPr>
          <p:cNvSpPr/>
          <p:nvPr/>
        </p:nvSpPr>
        <p:spPr>
          <a:xfrm>
            <a:off x="2682684" y="5609214"/>
            <a:ext cx="2117034" cy="25419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114" name="Xד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9483" y="4804458"/>
            <a:ext cx="814451" cy="908853"/>
          </a:xfrm>
          <a:prstGeom prst="rect">
            <a:avLst/>
          </a:prstGeom>
        </p:spPr>
      </p:pic>
      <p:pic>
        <p:nvPicPr>
          <p:cNvPr id="113" name="Xב" descr="סגור עם מילוי מלא">
            <a:extLst>
              <a:ext uri="{FF2B5EF4-FFF2-40B4-BE49-F238E27FC236}">
                <a16:creationId xmlns:a16="http://schemas.microsoft.com/office/drawing/2014/main" id="{2E7A4E80-5223-40E4-AF85-0CF0422F8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342" y="4655190"/>
            <a:ext cx="814451" cy="908853"/>
          </a:xfrm>
          <a:prstGeom prst="rect">
            <a:avLst/>
          </a:prstGeom>
        </p:spPr>
      </p:pic>
      <p:pic>
        <p:nvPicPr>
          <p:cNvPr id="111" name="Vג" descr="סימן ביקורת עם מילוי מלא">
            <a:extLst>
              <a:ext uri="{FF2B5EF4-FFF2-40B4-BE49-F238E27FC236}">
                <a16:creationId xmlns:a16="http://schemas.microsoft.com/office/drawing/2014/main" id="{BD7ABE56-0055-479A-BC6B-BE692DB7C19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90382" y="4448583"/>
            <a:ext cx="894009" cy="1046262"/>
          </a:xfrm>
          <a:prstGeom prst="rect">
            <a:avLst/>
          </a:prstGeom>
        </p:spPr>
      </p:pic>
      <p:grpSp>
        <p:nvGrpSpPr>
          <p:cNvPr id="115" name="קבוצה 114"/>
          <p:cNvGrpSpPr/>
          <p:nvPr/>
        </p:nvGrpSpPr>
        <p:grpSpPr>
          <a:xfrm rot="12411822">
            <a:off x="8350079" y="2812132"/>
            <a:ext cx="6007863" cy="2177249"/>
            <a:chOff x="3417302" y="2564233"/>
            <a:chExt cx="3347499" cy="1838983"/>
          </a:xfrm>
          <a:solidFill>
            <a:schemeClr val="accent4"/>
          </a:solidFill>
          <a:effectLst/>
        </p:grpSpPr>
        <p:sp>
          <p:nvSpPr>
            <p:cNvPr id="116" name="תרשים זרימה: מחבר מחוץ לעמוד 115"/>
            <p:cNvSpPr/>
            <p:nvPr/>
          </p:nvSpPr>
          <p:spPr>
            <a:xfrm rot="5400000">
              <a:off x="4163000" y="1818535"/>
              <a:ext cx="1838983" cy="3330380"/>
            </a:xfrm>
            <a:prstGeom prst="flowChartOffpageConnector">
              <a:avLst/>
            </a:prstGeom>
            <a:grpFill/>
            <a:ln w="38100">
              <a:solidFill>
                <a:srgbClr val="77713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rot="70075" flipV="1">
              <a:off x="4151401" y="2658336"/>
              <a:ext cx="2613400" cy="1741727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AE" sz="3200" b="1" dirty="0"/>
                <a:t>البِطَاقَةُ (أ) مُخْتَلِفَةٌ، لِأَنَّهُ مُرْسُومٌ فِيهَا مُثَلَّثٌ مُنْفَرِجُ الزَّاوِيَةِ.</a:t>
              </a:r>
              <a:br>
                <a:rPr lang="ar-AE" sz="3200" dirty="0"/>
              </a:br>
              <a:r>
                <a:rPr lang="ar-AE" sz="3200" b="1" dirty="0"/>
                <a:t>أَمَّا فِي بَقِيَّةِ البِطَاقَاتِ فَمَرْسُومَةٌ مُثَلَّثَاتٌ قَائِمَةُ الزَّاوِيَةِ.</a:t>
              </a:r>
              <a:endParaRPr lang="ar-AE" sz="3200" dirty="0"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BAA17B6-D930-4D6D-7927-33DAA5F53A8F}"/>
              </a:ext>
            </a:extLst>
          </p:cNvPr>
          <p:cNvGrpSpPr/>
          <p:nvPr/>
        </p:nvGrpSpPr>
        <p:grpSpPr>
          <a:xfrm flipH="1" flipV="1">
            <a:off x="2677691" y="7796330"/>
            <a:ext cx="354818" cy="354818"/>
            <a:chOff x="2811296" y="775823"/>
            <a:chExt cx="236545" cy="236545"/>
          </a:xfrm>
        </p:grpSpPr>
        <p:cxnSp>
          <p:nvCxnSpPr>
            <p:cNvPr id="5" name="מחבר חץ ישר 4">
              <a:extLst>
                <a:ext uri="{FF2B5EF4-FFF2-40B4-BE49-F238E27FC236}">
                  <a16:creationId xmlns:a16="http://schemas.microsoft.com/office/drawing/2014/main" id="{0C468688-E0DE-5DF3-D0D2-3D5F75F07732}"/>
                </a:ext>
              </a:extLst>
            </p:cNvPr>
            <p:cNvCxnSpPr>
              <a:cxnSpLocks/>
            </p:cNvCxnSpPr>
            <p:nvPr/>
          </p:nvCxnSpPr>
          <p:spPr>
            <a:xfrm>
              <a:off x="2820319" y="775823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חץ ישר 6">
              <a:extLst>
                <a:ext uri="{FF2B5EF4-FFF2-40B4-BE49-F238E27FC236}">
                  <a16:creationId xmlns:a16="http://schemas.microsoft.com/office/drawing/2014/main" id="{3C726DDE-C52C-950E-BCFF-0967B7B3D24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29569" y="881578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0013A666-62D5-5A0B-ACFB-0C9C81558F22}"/>
              </a:ext>
            </a:extLst>
          </p:cNvPr>
          <p:cNvGrpSpPr/>
          <p:nvPr/>
        </p:nvGrpSpPr>
        <p:grpSpPr>
          <a:xfrm rot="16200000">
            <a:off x="6230768" y="6650414"/>
            <a:ext cx="354818" cy="354818"/>
            <a:chOff x="2811296" y="775823"/>
            <a:chExt cx="236545" cy="236545"/>
          </a:xfrm>
        </p:grpSpPr>
        <p:cxnSp>
          <p:nvCxnSpPr>
            <p:cNvPr id="9" name="מחבר חץ ישר 8">
              <a:extLst>
                <a:ext uri="{FF2B5EF4-FFF2-40B4-BE49-F238E27FC236}">
                  <a16:creationId xmlns:a16="http://schemas.microsoft.com/office/drawing/2014/main" id="{94B9C74B-C024-8D6F-C3AF-5A91B2CEB109}"/>
                </a:ext>
              </a:extLst>
            </p:cNvPr>
            <p:cNvCxnSpPr>
              <a:cxnSpLocks/>
            </p:cNvCxnSpPr>
            <p:nvPr/>
          </p:nvCxnSpPr>
          <p:spPr>
            <a:xfrm>
              <a:off x="2820319" y="775823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624B7ADE-9A26-F968-A116-5F0187B257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29569" y="881578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E42EE27D-1436-3023-B0F9-ED98AB3F711B}"/>
              </a:ext>
            </a:extLst>
          </p:cNvPr>
          <p:cNvGrpSpPr/>
          <p:nvPr/>
        </p:nvGrpSpPr>
        <p:grpSpPr>
          <a:xfrm rot="16200000">
            <a:off x="10704059" y="6238618"/>
            <a:ext cx="354818" cy="354818"/>
            <a:chOff x="2811296" y="775823"/>
            <a:chExt cx="236545" cy="236545"/>
          </a:xfrm>
        </p:grpSpPr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B67409E1-CE10-7619-CB0C-0E44B3CDB415}"/>
                </a:ext>
              </a:extLst>
            </p:cNvPr>
            <p:cNvCxnSpPr>
              <a:cxnSpLocks/>
            </p:cNvCxnSpPr>
            <p:nvPr/>
          </p:nvCxnSpPr>
          <p:spPr>
            <a:xfrm>
              <a:off x="2820319" y="775823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D10CBB2C-946B-62FC-EF60-763A0EED15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29569" y="881578"/>
              <a:ext cx="0" cy="236545"/>
            </a:xfrm>
            <a:prstGeom prst="straightConnector1">
              <a:avLst/>
            </a:prstGeom>
            <a:ln w="28575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E2362E1-ADDE-74D5-203A-1F1574AC1AA6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>
                <a:hlinkClick r:id="rId7"/>
              </a:rPr>
              <a:t>مِنْ وَحْدَةٍ تَعْلِيمِيَّةٍ مُحَوْسَبَةٍ لِلصَّفِّ الثَّالِث – الزَّوَايَا.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56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7481593-8BF9-4AFF-B8AC-9E9C3BEA1BCF}"/>
              </a:ext>
            </a:extLst>
          </p:cNvPr>
          <p:cNvSpPr txBox="1"/>
          <p:nvPr/>
        </p:nvSpPr>
        <p:spPr>
          <a:xfrm>
            <a:off x="307503" y="150826"/>
            <a:ext cx="1781737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600" noProof="0" dirty="0"/>
              <a:t>أمامكُم مُثلثات مُختَلِفَة.</a:t>
            </a:r>
            <a:br>
              <a:rPr lang="ar-JO" sz="3600" noProof="0" dirty="0"/>
            </a:br>
            <a:r>
              <a:rPr lang="ar-JO" sz="3600" noProof="0" dirty="0"/>
              <a:t>أعطوا كلَّ مُثلَّث اسمًا حَسبَ زَواياه وَحَسبَ أضلاعِه.</a:t>
            </a:r>
            <a:br>
              <a:rPr lang="ar-JO" sz="3600" noProof="0" dirty="0"/>
            </a:br>
            <a:r>
              <a:rPr lang="ar-JO" sz="3600" noProof="0" dirty="0"/>
              <a:t>لِلتَّحقّق، اضغَطوا على كُلّ مُثلَّث.</a:t>
            </a:r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432C9E78-647E-454D-9D20-C202A5E44E8E}"/>
              </a:ext>
            </a:extLst>
          </p:cNvPr>
          <p:cNvSpPr/>
          <p:nvPr/>
        </p:nvSpPr>
        <p:spPr>
          <a:xfrm>
            <a:off x="2011461" y="2478055"/>
            <a:ext cx="4500564" cy="3428999"/>
          </a:xfrm>
          <a:prstGeom prst="triangle">
            <a:avLst>
              <a:gd name="adj" fmla="val 814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" name="משולש ישר-זווית 3">
            <a:extLst>
              <a:ext uri="{FF2B5EF4-FFF2-40B4-BE49-F238E27FC236}">
                <a16:creationId xmlns:a16="http://schemas.microsoft.com/office/drawing/2014/main" id="{6CDE65D3-42CF-4AFE-9CC2-A2FFF149B93C}"/>
              </a:ext>
            </a:extLst>
          </p:cNvPr>
          <p:cNvSpPr/>
          <p:nvPr/>
        </p:nvSpPr>
        <p:spPr>
          <a:xfrm>
            <a:off x="1111567" y="5853576"/>
            <a:ext cx="3677003" cy="3721446"/>
          </a:xfrm>
          <a:prstGeom prst="rt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משולש ישר-זווית 4">
            <a:extLst>
              <a:ext uri="{FF2B5EF4-FFF2-40B4-BE49-F238E27FC236}">
                <a16:creationId xmlns:a16="http://schemas.microsoft.com/office/drawing/2014/main" id="{7BB5A81C-3333-42E1-898C-C8561B9680D2}"/>
              </a:ext>
            </a:extLst>
          </p:cNvPr>
          <p:cNvSpPr/>
          <p:nvPr/>
        </p:nvSpPr>
        <p:spPr>
          <a:xfrm rot="8139098">
            <a:off x="8104999" y="3652334"/>
            <a:ext cx="4847459" cy="365011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E52044EB-5662-4514-98AF-82FD091772D4}"/>
              </a:ext>
            </a:extLst>
          </p:cNvPr>
          <p:cNvSpPr/>
          <p:nvPr/>
        </p:nvSpPr>
        <p:spPr>
          <a:xfrm rot="10800000">
            <a:off x="10223131" y="6329376"/>
            <a:ext cx="7355006" cy="2327343"/>
          </a:xfrm>
          <a:prstGeom prst="triangle">
            <a:avLst>
              <a:gd name="adj" fmla="val 495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99EACCFE-20E0-4C88-9BD7-559EBFF3ED9D}"/>
              </a:ext>
            </a:extLst>
          </p:cNvPr>
          <p:cNvSpPr/>
          <p:nvPr/>
        </p:nvSpPr>
        <p:spPr>
          <a:xfrm>
            <a:off x="7032944" y="6764349"/>
            <a:ext cx="3677003" cy="2810673"/>
          </a:xfrm>
          <a:prstGeom prst="triangle">
            <a:avLst>
              <a:gd name="adj" fmla="val 5022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2D882FB-9F65-4C4B-8877-753F177EBDA3}"/>
              </a:ext>
            </a:extLst>
          </p:cNvPr>
          <p:cNvSpPr txBox="1"/>
          <p:nvPr/>
        </p:nvSpPr>
        <p:spPr>
          <a:xfrm>
            <a:off x="1204175" y="8207387"/>
            <a:ext cx="2376083" cy="13696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noProof="0"/>
              <a:t>مُثلث قائم الزّاوية</a:t>
            </a:r>
            <a:br>
              <a:rPr lang="ar-JO" sz="2800" noProof="0"/>
            </a:br>
            <a:r>
              <a:rPr lang="ar-JO" sz="2800" noProof="0"/>
              <a:t>مُتساوي السّاقين</a:t>
            </a:r>
          </a:p>
          <a:p>
            <a:pPr algn="ctr" defTabSz="1371600" rtl="1"/>
            <a:endParaRPr lang="ar-JO" sz="27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2AD2564B-9EB9-41C1-8D32-58199E19531E}"/>
              </a:ext>
            </a:extLst>
          </p:cNvPr>
          <p:cNvGrpSpPr/>
          <p:nvPr/>
        </p:nvGrpSpPr>
        <p:grpSpPr>
          <a:xfrm rot="5400000">
            <a:off x="1078777" y="9248237"/>
            <a:ext cx="359576" cy="293996"/>
            <a:chOff x="5284065" y="1311289"/>
            <a:chExt cx="214008" cy="214008"/>
          </a:xfrm>
        </p:grpSpPr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1531C7E9-B1C4-4760-B648-0ECB3942C4A2}"/>
                </a:ext>
              </a:extLst>
            </p:cNvPr>
            <p:cNvCxnSpPr/>
            <p:nvPr/>
          </p:nvCxnSpPr>
          <p:spPr>
            <a:xfrm>
              <a:off x="5290369" y="1311289"/>
              <a:ext cx="0" cy="2140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96C516F7-761A-4F47-9982-2166461261F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1069" y="1212068"/>
              <a:ext cx="0" cy="2140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EFDCF2F-3A6D-4C98-8F90-EC705BC33E3C}"/>
              </a:ext>
            </a:extLst>
          </p:cNvPr>
          <p:cNvSpPr txBox="1"/>
          <p:nvPr/>
        </p:nvSpPr>
        <p:spPr>
          <a:xfrm>
            <a:off x="9887953" y="3857435"/>
            <a:ext cx="2191626" cy="136960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2800" noProof="0" dirty="0"/>
              <a:t>مُثلث قائِم الزّاويَة</a:t>
            </a:r>
            <a:br>
              <a:rPr lang="ar-JO" sz="2800" noProof="0" dirty="0"/>
            </a:br>
            <a:r>
              <a:rPr lang="ar-JO" sz="2800" noProof="0" dirty="0"/>
              <a:t>مُختلف الأضلاع</a:t>
            </a:r>
          </a:p>
          <a:p>
            <a:pPr algn="ctr" defTabSz="1371600" rtl="1"/>
            <a:endParaRPr lang="ar-JO" sz="27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83CEE7B4-13C8-4D77-947E-07702C2359B5}"/>
              </a:ext>
            </a:extLst>
          </p:cNvPr>
          <p:cNvGrpSpPr/>
          <p:nvPr/>
        </p:nvGrpSpPr>
        <p:grpSpPr>
          <a:xfrm rot="13463138">
            <a:off x="11226809" y="1558272"/>
            <a:ext cx="359576" cy="312459"/>
            <a:chOff x="5284065" y="1311289"/>
            <a:chExt cx="214008" cy="214008"/>
          </a:xfrm>
        </p:grpSpPr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A89EEA79-746F-4B5E-897B-32B7EF28EEB6}"/>
                </a:ext>
              </a:extLst>
            </p:cNvPr>
            <p:cNvCxnSpPr/>
            <p:nvPr/>
          </p:nvCxnSpPr>
          <p:spPr>
            <a:xfrm>
              <a:off x="5290369" y="1311289"/>
              <a:ext cx="0" cy="2140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5FEBAFAD-FE76-4121-BCD0-C56F15609E7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1069" y="1212068"/>
              <a:ext cx="0" cy="21400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78CE7FD-E01A-4951-8309-102523019F51}"/>
              </a:ext>
            </a:extLst>
          </p:cNvPr>
          <p:cNvSpPr txBox="1"/>
          <p:nvPr/>
        </p:nvSpPr>
        <p:spPr>
          <a:xfrm>
            <a:off x="3856229" y="4858740"/>
            <a:ext cx="209223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1371600" rtl="1"/>
            <a:r>
              <a:rPr lang="ar-JO" sz="2800" noProof="0" dirty="0"/>
              <a:t>مُثلث حادّ الزَّوايا</a:t>
            </a:r>
            <a:br>
              <a:rPr lang="ar-JO" sz="2800" noProof="0" dirty="0"/>
            </a:br>
            <a:r>
              <a:rPr lang="ar-JO" sz="2800" noProof="0" dirty="0"/>
              <a:t>مُختلف الأضلاع</a:t>
            </a:r>
            <a:endParaRPr lang="ar-JO" sz="27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C7D8943F-82D1-4DE0-9CA8-CB1D827F1D45}"/>
              </a:ext>
            </a:extLst>
          </p:cNvPr>
          <p:cNvSpPr txBox="1"/>
          <p:nvPr/>
        </p:nvSpPr>
        <p:spPr>
          <a:xfrm>
            <a:off x="8002571" y="8526318"/>
            <a:ext cx="211307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1371600" rtl="1"/>
            <a:r>
              <a:rPr lang="ar-JO" sz="2800" noProof="0"/>
              <a:t>مُثلث حادّ الزّوايا</a:t>
            </a:r>
            <a:br>
              <a:rPr lang="ar-JO" sz="2800" noProof="0"/>
            </a:br>
            <a:r>
              <a:rPr lang="ar-JO" sz="2800" noProof="0"/>
              <a:t>مُتساوي الأضلاع</a:t>
            </a:r>
            <a:endParaRPr lang="ar-JO" sz="2700" noProof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997DB2F4-CADD-4812-BAA3-566DD127DB09}"/>
              </a:ext>
            </a:extLst>
          </p:cNvPr>
          <p:cNvSpPr txBox="1"/>
          <p:nvPr/>
        </p:nvSpPr>
        <p:spPr>
          <a:xfrm>
            <a:off x="12668565" y="6688947"/>
            <a:ext cx="2464136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1371600" rtl="1"/>
            <a:r>
              <a:rPr lang="ar-JO" sz="2800" noProof="0"/>
              <a:t>مُثلث مُنفرج الزّاوية</a:t>
            </a:r>
            <a:br>
              <a:rPr lang="ar-JO" sz="2800" noProof="0"/>
            </a:br>
            <a:r>
              <a:rPr lang="ar-JO" sz="2800" noProof="0"/>
              <a:t>مُتساوي السّاقين</a:t>
            </a:r>
            <a:endParaRPr lang="ar-JO" sz="2700" noProof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92880D1-FE98-76C9-D078-7CEE9DBB125D}"/>
              </a:ext>
            </a:extLst>
          </p:cNvPr>
          <p:cNvSpPr/>
          <p:nvPr/>
        </p:nvSpPr>
        <p:spPr>
          <a:xfrm rot="2704379">
            <a:off x="10741265" y="2559993"/>
            <a:ext cx="481265" cy="43341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2679C9C-4AC6-D4B3-0F5C-8F6044CF99C9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>
                <a:hlinkClick r:id="rId2"/>
              </a:rPr>
              <a:t>مِنْ وَحْدَةٍ تَعْلِيمِيَّةٍ مُحَوْسَبَةٍ لِلصَّفِّ الثَّالِث – الزَّوَايَا.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07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B8B9731-E2BE-4A55-AECB-3D1DF3D48BD6}"/>
              </a:ext>
            </a:extLst>
          </p:cNvPr>
          <p:cNvSpPr txBox="1"/>
          <p:nvPr/>
        </p:nvSpPr>
        <p:spPr>
          <a:xfrm>
            <a:off x="2114846" y="202079"/>
            <a:ext cx="1587341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600" noProof="0"/>
              <a:t>لائِموا اسمًا لِكُلّ مُثلّث حَسب زَواياه وَحَسب أضلاعه.</a:t>
            </a:r>
            <a:br>
              <a:rPr lang="ar-JO" sz="3600" noProof="0"/>
            </a:br>
            <a:r>
              <a:rPr lang="ar-JO" sz="3600" noProof="0" dirty="0"/>
              <a:t>لِلتحقّق، اضغَطوا على كُلّ دائِرة مُلوّنة.</a:t>
            </a: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96D6896D-1775-48CF-BC85-67AD25B8C411}"/>
              </a:ext>
            </a:extLst>
          </p:cNvPr>
          <p:cNvSpPr/>
          <p:nvPr/>
        </p:nvSpPr>
        <p:spPr>
          <a:xfrm rot="12292534" flipH="1">
            <a:off x="3759493" y="2077475"/>
            <a:ext cx="4881434" cy="1086510"/>
          </a:xfrm>
          <a:prstGeom prst="triangle">
            <a:avLst>
              <a:gd name="adj" fmla="val 4908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5A7B1167-9D8C-4F04-B5C0-D24B238D8615}"/>
              </a:ext>
            </a:extLst>
          </p:cNvPr>
          <p:cNvSpPr/>
          <p:nvPr/>
        </p:nvSpPr>
        <p:spPr>
          <a:xfrm rot="10800000">
            <a:off x="14595476" y="1358719"/>
            <a:ext cx="2020269" cy="348615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" name="משולש ישר-זווית 3">
            <a:extLst>
              <a:ext uri="{FF2B5EF4-FFF2-40B4-BE49-F238E27FC236}">
                <a16:creationId xmlns:a16="http://schemas.microsoft.com/office/drawing/2014/main" id="{BCFC4DEA-99DB-4735-83FA-1F6C123ED3F9}"/>
              </a:ext>
            </a:extLst>
          </p:cNvPr>
          <p:cNvSpPr/>
          <p:nvPr/>
        </p:nvSpPr>
        <p:spPr>
          <a:xfrm rot="18558977">
            <a:off x="9903951" y="852898"/>
            <a:ext cx="2971800" cy="2128838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0DD96312-40F8-4653-8C73-2A57F4A7F4F7}"/>
              </a:ext>
            </a:extLst>
          </p:cNvPr>
          <p:cNvSpPr/>
          <p:nvPr/>
        </p:nvSpPr>
        <p:spPr>
          <a:xfrm rot="1419530">
            <a:off x="756759" y="845891"/>
            <a:ext cx="3451362" cy="2612904"/>
          </a:xfrm>
          <a:prstGeom prst="triangle">
            <a:avLst>
              <a:gd name="adj" fmla="val 533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FEF988B4-4331-56AC-EE67-9F77D0B04FD4}"/>
              </a:ext>
            </a:extLst>
          </p:cNvPr>
          <p:cNvGrpSpPr/>
          <p:nvPr/>
        </p:nvGrpSpPr>
        <p:grpSpPr>
          <a:xfrm>
            <a:off x="9447386" y="7964564"/>
            <a:ext cx="4366397" cy="2172265"/>
            <a:chOff x="6302560" y="5357871"/>
            <a:chExt cx="2910931" cy="1448176"/>
          </a:xfrm>
        </p:grpSpPr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1B5C70D0-BC41-401A-94A0-2ECB1B6FB659}"/>
                </a:ext>
              </a:extLst>
            </p:cNvPr>
            <p:cNvSpPr txBox="1"/>
            <p:nvPr/>
          </p:nvSpPr>
          <p:spPr>
            <a:xfrm>
              <a:off x="6302560" y="5841681"/>
              <a:ext cx="2910931" cy="9643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ar-JO" sz="4400" noProof="0"/>
                <a:t>مُثلّث حادّ الزَوايا، مُتساوي السّاقَين</a:t>
              </a:r>
              <a:endParaRPr lang="ar-JO" sz="4200" noProof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1E1891D4-DB55-20DB-2D80-35EE7203FA6F}"/>
                </a:ext>
              </a:extLst>
            </p:cNvPr>
            <p:cNvSpPr/>
            <p:nvPr/>
          </p:nvSpPr>
          <p:spPr>
            <a:xfrm>
              <a:off x="7834364" y="5357871"/>
              <a:ext cx="483810" cy="4838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E33FE72E-C557-43C3-5465-6AC4D186FEC3}"/>
              </a:ext>
            </a:extLst>
          </p:cNvPr>
          <p:cNvCxnSpPr>
            <a:cxnSpLocks/>
          </p:cNvCxnSpPr>
          <p:nvPr/>
        </p:nvCxnSpPr>
        <p:spPr>
          <a:xfrm flipH="1">
            <a:off x="12250208" y="3557807"/>
            <a:ext cx="2971346" cy="4434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3CB34869-A356-5A7D-B2D3-E74B4B202A09}"/>
              </a:ext>
            </a:extLst>
          </p:cNvPr>
          <p:cNvGrpSpPr/>
          <p:nvPr/>
        </p:nvGrpSpPr>
        <p:grpSpPr>
          <a:xfrm>
            <a:off x="-659184" y="6924990"/>
            <a:ext cx="4366397" cy="2017413"/>
            <a:chOff x="4091579" y="5476637"/>
            <a:chExt cx="2910931" cy="1344942"/>
          </a:xfrm>
        </p:grpSpPr>
        <p:sp>
          <p:nvSpPr>
            <p:cNvPr id="35" name="תיבת טקסט 34">
              <a:extLst>
                <a:ext uri="{FF2B5EF4-FFF2-40B4-BE49-F238E27FC236}">
                  <a16:creationId xmlns:a16="http://schemas.microsoft.com/office/drawing/2014/main" id="{E434D207-5133-4E32-9207-93E2015D491F}"/>
                </a:ext>
              </a:extLst>
            </p:cNvPr>
            <p:cNvSpPr txBox="1"/>
            <p:nvPr/>
          </p:nvSpPr>
          <p:spPr>
            <a:xfrm>
              <a:off x="4091579" y="5857212"/>
              <a:ext cx="2910931" cy="9643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JO" sz="4400" noProof="0"/>
                <a:t>مُثلّث قائِم الزّاوية، مُختَلِف الأضلاع.</a:t>
              </a:r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2A55191F-9209-4FBE-CAD1-D52D60E131DC}"/>
                </a:ext>
              </a:extLst>
            </p:cNvPr>
            <p:cNvSpPr/>
            <p:nvPr/>
          </p:nvSpPr>
          <p:spPr>
            <a:xfrm>
              <a:off x="5613928" y="5476637"/>
              <a:ext cx="483810" cy="4838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7C0EA3E-1F8D-4D0D-A205-C849C57BB657}"/>
              </a:ext>
            </a:extLst>
          </p:cNvPr>
          <p:cNvCxnSpPr>
            <a:cxnSpLocks/>
            <a:stCxn id="19" idx="7"/>
          </p:cNvCxnSpPr>
          <p:nvPr/>
        </p:nvCxnSpPr>
        <p:spPr>
          <a:xfrm flipV="1">
            <a:off x="2243777" y="3083220"/>
            <a:ext cx="8164455" cy="3948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E9275903-CEB2-E02D-27DE-AEA056DAACD1}"/>
              </a:ext>
            </a:extLst>
          </p:cNvPr>
          <p:cNvGrpSpPr/>
          <p:nvPr/>
        </p:nvGrpSpPr>
        <p:grpSpPr>
          <a:xfrm>
            <a:off x="5992099" y="6774811"/>
            <a:ext cx="4366397" cy="2009286"/>
            <a:chOff x="4021500" y="4505660"/>
            <a:chExt cx="2910931" cy="1339524"/>
          </a:xfrm>
        </p:grpSpPr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4170FC15-003A-4F97-A0A8-3B2398641E45}"/>
                </a:ext>
              </a:extLst>
            </p:cNvPr>
            <p:cNvSpPr txBox="1"/>
            <p:nvPr/>
          </p:nvSpPr>
          <p:spPr>
            <a:xfrm>
              <a:off x="4021500" y="4880817"/>
              <a:ext cx="2910931" cy="9643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ar-JO" sz="4400" noProof="0" dirty="0"/>
                <a:t>مُثلّث حادّ الزَوايا، مُتساوي الأضلاع</a:t>
              </a:r>
              <a:endParaRPr lang="ar-JO" sz="4200" noProof="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1E9AD88E-F771-2936-D5B8-BEDD401EBAA8}"/>
                </a:ext>
              </a:extLst>
            </p:cNvPr>
            <p:cNvSpPr/>
            <p:nvPr/>
          </p:nvSpPr>
          <p:spPr>
            <a:xfrm>
              <a:off x="5618044" y="4505660"/>
              <a:ext cx="483810" cy="48381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E0777C92-7408-534E-15AA-C495AC8E72F7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3515276" y="3648459"/>
            <a:ext cx="4977917" cy="323263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39DBE5CA-CAAD-D1E5-4486-3D5426FE25DB}"/>
              </a:ext>
            </a:extLst>
          </p:cNvPr>
          <p:cNvGrpSpPr/>
          <p:nvPr/>
        </p:nvGrpSpPr>
        <p:grpSpPr>
          <a:xfrm>
            <a:off x="13522298" y="7337547"/>
            <a:ext cx="4366397" cy="2049705"/>
            <a:chOff x="9041633" y="4880817"/>
            <a:chExt cx="2910931" cy="1366470"/>
          </a:xfrm>
        </p:grpSpPr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93A84265-1086-44C5-B026-C601A51B7C30}"/>
                </a:ext>
              </a:extLst>
            </p:cNvPr>
            <p:cNvSpPr txBox="1"/>
            <p:nvPr/>
          </p:nvSpPr>
          <p:spPr>
            <a:xfrm>
              <a:off x="9041633" y="5282920"/>
              <a:ext cx="2910931" cy="9643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JO" sz="4400" noProof="0" dirty="0"/>
                <a:t>مُثلّث مُنفرج الزّاويَة، مُتساوي السّاقَين</a:t>
              </a:r>
            </a:p>
          </p:txBody>
        </p:sp>
        <p:sp>
          <p:nvSpPr>
            <p:cNvPr id="33" name="אליפסה 32">
              <a:extLst>
                <a:ext uri="{FF2B5EF4-FFF2-40B4-BE49-F238E27FC236}">
                  <a16:creationId xmlns:a16="http://schemas.microsoft.com/office/drawing/2014/main" id="{04CE786A-4240-5CC0-233E-6AD5D19F7E91}"/>
                </a:ext>
              </a:extLst>
            </p:cNvPr>
            <p:cNvSpPr/>
            <p:nvPr/>
          </p:nvSpPr>
          <p:spPr>
            <a:xfrm>
              <a:off x="10656024" y="4880817"/>
              <a:ext cx="483810" cy="48381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D97A67E9-38A4-3C80-3439-6B9C8342F80E}"/>
              </a:ext>
            </a:extLst>
          </p:cNvPr>
          <p:cNvCxnSpPr>
            <a:cxnSpLocks/>
            <a:endCxn id="5" idx="0"/>
          </p:cNvCxnSpPr>
          <p:nvPr/>
        </p:nvCxnSpPr>
        <p:spPr>
          <a:xfrm flipH="1" flipV="1">
            <a:off x="5930948" y="3094693"/>
            <a:ext cx="9268331" cy="395011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A1B89EBD-312F-054C-D2F6-37D2955AC12A}"/>
              </a:ext>
            </a:extLst>
          </p:cNvPr>
          <p:cNvSpPr/>
          <p:nvPr/>
        </p:nvSpPr>
        <p:spPr>
          <a:xfrm rot="2519612">
            <a:off x="11097914" y="3380630"/>
            <a:ext cx="296943" cy="260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F9887D36-E9BF-1F3A-D161-F3EB52A63422}"/>
              </a:ext>
            </a:extLst>
          </p:cNvPr>
          <p:cNvSpPr txBox="1"/>
          <p:nvPr/>
        </p:nvSpPr>
        <p:spPr>
          <a:xfrm>
            <a:off x="340848" y="9808021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>
                <a:hlinkClick r:id="rId2"/>
              </a:rPr>
              <a:t>مِنْ وَحْدَةٍ تَعْلِيمِيَّةٍ مُحَوْسَبَةٍ لِلصَّفِّ الثَّالِث – الزَّوَايَا.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45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31" y="320664"/>
            <a:ext cx="11691737" cy="9006746"/>
          </a:xfrm>
          <a:prstGeom prst="rect">
            <a:avLst/>
          </a:prstGeom>
        </p:spPr>
      </p:pic>
      <p:sp>
        <p:nvSpPr>
          <p:cNvPr id="7" name="תיבת טקסט 1">
            <a:extLst>
              <a:ext uri="{FF2B5EF4-FFF2-40B4-BE49-F238E27FC236}">
                <a16:creationId xmlns:a16="http://schemas.microsoft.com/office/drawing/2014/main" id="{F1C97779-C3A3-44C3-B340-E07795FFFBEA}"/>
              </a:ext>
            </a:extLst>
          </p:cNvPr>
          <p:cNvSpPr txBox="1"/>
          <p:nvPr/>
        </p:nvSpPr>
        <p:spPr>
          <a:xfrm>
            <a:off x="3106830" y="9327410"/>
            <a:ext cx="10281982" cy="3462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1600" dirty="0" err="1"/>
              <a:t>كاندينسكي</a:t>
            </a:r>
            <a:r>
              <a:rPr lang="ar-AE" sz="1600" dirty="0"/>
              <a:t>، أسود وبنفسجي، 1923، زيت على قماش (</a:t>
            </a:r>
            <a:r>
              <a:rPr lang="ar-AE" sz="1600" dirty="0" err="1"/>
              <a:t>كانفاس</a:t>
            </a:r>
            <a:r>
              <a:rPr lang="ar-AE" sz="1600" dirty="0"/>
              <a:t>). من: </a:t>
            </a:r>
            <a:r>
              <a:rPr lang="he-IL" sz="1650" b="1" dirty="0">
                <a:hlinkClick r:id="rId3"/>
              </a:rPr>
              <a:t>https://commons.wikimedia.org/w/index.php?curid=19016716</a:t>
            </a:r>
            <a:endParaRPr lang="he-IL" sz="1650" b="1" dirty="0"/>
          </a:p>
        </p:txBody>
      </p:sp>
      <p:sp>
        <p:nvSpPr>
          <p:cNvPr id="5" name="בועתשאלה על  זוויות ישרות">
            <a:extLst>
              <a:ext uri="{FF2B5EF4-FFF2-40B4-BE49-F238E27FC236}">
                <a16:creationId xmlns:a16="http://schemas.microsoft.com/office/drawing/2014/main" id="{0FBC324A-02A7-2DB0-5FD1-3C623FDC3300}"/>
              </a:ext>
            </a:extLst>
          </p:cNvPr>
          <p:cNvSpPr/>
          <p:nvPr/>
        </p:nvSpPr>
        <p:spPr>
          <a:xfrm>
            <a:off x="13790675" y="471479"/>
            <a:ext cx="4416059" cy="3351473"/>
          </a:xfrm>
          <a:prstGeom prst="wedgeEllipseCallout">
            <a:avLst>
              <a:gd name="adj1" fmla="val 25964"/>
              <a:gd name="adj2" fmla="val 95427"/>
            </a:avLst>
          </a:prstGeom>
          <a:solidFill>
            <a:srgbClr val="FDC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rtl="1"/>
            <a:r>
              <a:rPr lang="ar-JO" sz="4400" noProof="0" dirty="0">
                <a:solidFill>
                  <a:schemeClr val="tx1"/>
                </a:solidFill>
              </a:rPr>
              <a:t>ابحثوا عن مُثلثات في لَوحة الفَنّان فاسيلي كاندينسكي.</a:t>
            </a:r>
            <a:endParaRPr lang="ar-JO" sz="4200" noProof="0" dirty="0">
              <a:solidFill>
                <a:schemeClr val="tx1"/>
              </a:solidFill>
            </a:endParaRPr>
          </a:p>
        </p:txBody>
      </p:sp>
      <p:pic>
        <p:nvPicPr>
          <p:cNvPr id="3" name="מוזה">
            <a:extLst>
              <a:ext uri="{FF2B5EF4-FFF2-40B4-BE49-F238E27FC236}">
                <a16:creationId xmlns:a16="http://schemas.microsoft.com/office/drawing/2014/main" id="{75AA2089-70D9-E5EC-373D-7362130025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0" b="49354" l="45102" r="55739">
                        <a14:foregroundMark x1="48594" y1="11228" x2="48594" y2="11228"/>
                        <a14:foregroundMark x1="47624" y1="6422" x2="47624" y2="6422"/>
                        <a14:foregroundMark x1="46104" y1="10339" x2="46104" y2="10339"/>
                        <a14:foregroundMark x1="46104" y1="9814" x2="46104" y2="9814"/>
                        <a14:foregroundMark x1="50630" y1="45153" x2="50630" y2="45153"/>
                        <a14:foregroundMark x1="52279" y1="45679" x2="52279" y2="45679"/>
                        <a14:foregroundMark x1="53314" y1="46648" x2="53314" y2="46648"/>
                        <a14:foregroundMark x1="51148" y1="47940" x2="51148" y2="47940"/>
                        <a14:foregroundMark x1="53023" y1="47496" x2="53023" y2="47496"/>
                        <a14:foregroundMark x1="54930" y1="48021" x2="54930" y2="48021"/>
                        <a14:foregroundMark x1="50533" y1="48102" x2="50533" y2="48102"/>
                        <a14:foregroundMark x1="50275" y1="48263" x2="50275" y2="48263"/>
                        <a14:foregroundMark x1="50275" y1="48263" x2="50275" y2="48263"/>
                        <a14:foregroundMark x1="50986" y1="47052" x2="50986" y2="47052"/>
                        <a14:foregroundMark x1="51051" y1="46204" x2="51051" y2="46204"/>
                        <a14:foregroundMark x1="52797" y1="47213" x2="52797" y2="47213"/>
                        <a14:foregroundMark x1="53928" y1="47375" x2="53928" y2="47375"/>
                        <a14:foregroundMark x1="54672" y1="48142" x2="54672" y2="48142"/>
                        <a14:foregroundMark x1="54930" y1="48304" x2="54930" y2="48304"/>
                        <a14:foregroundMark x1="55318" y1="48465" x2="55318" y2="48465"/>
                        <a14:foregroundMark x1="53573" y1="48425" x2="50760" y2="48223"/>
                        <a14:foregroundMark x1="50760" y1="48223" x2="54704" y2="48263"/>
                        <a14:foregroundMark x1="51051" y1="4160" x2="51051" y2="4160"/>
                        <a14:foregroundMark x1="50016" y1="48102" x2="50016" y2="48102"/>
                        <a14:foregroundMark x1="49790" y1="48506" x2="49790" y2="48506"/>
                        <a14:foregroundMark x1="49531" y1="48344" x2="53217" y2="47415"/>
                        <a14:foregroundMark x1="53217" y1="47415" x2="50727" y2="49031"/>
                        <a14:foregroundMark x1="50727" y1="49031" x2="53831" y2="48829"/>
                        <a14:foregroundMark x1="53831" y1="48829" x2="53831" y2="48829"/>
                        <a14:foregroundMark x1="46007" y1="9572" x2="46007" y2="9572"/>
                        <a14:foregroundMark x1="53702" y1="46244" x2="50275" y2="46931"/>
                        <a14:foregroundMark x1="50275" y1="46931" x2="53379" y2="49515"/>
                        <a14:foregroundMark x1="53379" y1="49515" x2="50501" y2="49354"/>
                        <a14:foregroundMark x1="50501" y1="49354" x2="50016" y2="47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837" t="-149" r="42904" b="48077"/>
          <a:stretch/>
        </p:blipFill>
        <p:spPr>
          <a:xfrm flipH="1">
            <a:off x="15998705" y="3505334"/>
            <a:ext cx="2495142" cy="6940751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F784639-29E6-46C3-09D6-BBD84D3AF23C}"/>
              </a:ext>
            </a:extLst>
          </p:cNvPr>
          <p:cNvSpPr txBox="1"/>
          <p:nvPr/>
        </p:nvSpPr>
        <p:spPr>
          <a:xfrm>
            <a:off x="381000" y="96393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>
                <a:hlinkClick r:id="rId6"/>
              </a:rPr>
              <a:t>مِنْ وَحْدَةٍ تَعْلِيمِيَّةٍ مُحَوْسَبَةٍ لِلصَّفِّ الثَّالِث – الزَّوَايَا.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445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6E8139D-483A-4A47-9515-3F9E0238B46C}"/>
              </a:ext>
            </a:extLst>
          </p:cNvPr>
          <p:cNvSpPr txBox="1"/>
          <p:nvPr/>
        </p:nvSpPr>
        <p:spPr>
          <a:xfrm>
            <a:off x="12439586" y="222102"/>
            <a:ext cx="568296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/>
              <a:t>ع</a:t>
            </a:r>
            <a:r>
              <a:rPr lang="ar-JO" sz="4400" dirty="0"/>
              <a:t>َ</a:t>
            </a:r>
            <a:r>
              <a:rPr lang="ar-AE" sz="4400" dirty="0"/>
              <a:t>لَّم </a:t>
            </a:r>
            <a:r>
              <a:rPr lang="ar-JO" sz="4400" dirty="0"/>
              <a:t>عُمَر</a:t>
            </a:r>
            <a:r>
              <a:rPr lang="ar-AE" sz="4400" dirty="0"/>
              <a:t> الم</a:t>
            </a:r>
            <a:r>
              <a:rPr lang="ar-JO" sz="4400" dirty="0"/>
              <a:t>ُ</a:t>
            </a:r>
            <a:r>
              <a:rPr lang="ar-AE" sz="4400" dirty="0"/>
              <a:t>ثل</a:t>
            </a:r>
            <a:r>
              <a:rPr lang="ar-JO" sz="4400" dirty="0"/>
              <a:t>ّ</a:t>
            </a:r>
            <a:r>
              <a:rPr lang="ar-AE" sz="4400" dirty="0"/>
              <a:t>ث الذي أمام</a:t>
            </a:r>
            <a:r>
              <a:rPr lang="ar-JO" sz="4400" dirty="0"/>
              <a:t>َ</a:t>
            </a:r>
            <a:r>
              <a:rPr lang="ar-AE" sz="4400" dirty="0"/>
              <a:t>ك</a:t>
            </a:r>
            <a:r>
              <a:rPr lang="ar-JO" sz="4400" dirty="0"/>
              <a:t>ُ</a:t>
            </a:r>
            <a:r>
              <a:rPr lang="ar-AE" sz="4400" dirty="0"/>
              <a:t>م: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9" y="1006932"/>
            <a:ext cx="11144858" cy="8585457"/>
          </a:xfrm>
          <a:prstGeom prst="rect">
            <a:avLst/>
          </a:prstGeom>
        </p:spPr>
      </p:pic>
      <p:sp>
        <p:nvSpPr>
          <p:cNvPr id="33" name="לחצו עלי">
            <a:extLst>
              <a:ext uri="{FF2B5EF4-FFF2-40B4-BE49-F238E27FC236}">
                <a16:creationId xmlns:a16="http://schemas.microsoft.com/office/drawing/2014/main" id="{9B2B8386-D963-472B-A805-5157A1FE16E8}"/>
              </a:ext>
            </a:extLst>
          </p:cNvPr>
          <p:cNvSpPr/>
          <p:nvPr/>
        </p:nvSpPr>
        <p:spPr>
          <a:xfrm>
            <a:off x="9735352" y="8552502"/>
            <a:ext cx="4320000" cy="1350000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1"/>
          </a:solidFill>
          <a:ln w="57150" cap="rnd">
            <a:solidFill>
              <a:schemeClr val="accent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ar-JO" sz="4400" noProof="0"/>
              <a:t>اضغَطوا عليّ للتحقّق.</a:t>
            </a:r>
          </a:p>
        </p:txBody>
      </p:sp>
      <p:pic>
        <p:nvPicPr>
          <p:cNvPr id="116" name="תמונה 115" descr="https://d3m9l0v76dty0.cloudfront.net/system/photos/2768685/large/00a6e30070ef93f13d071ff70bd4679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636" r="5334" b="6844"/>
          <a:stretch/>
        </p:blipFill>
        <p:spPr bwMode="auto">
          <a:xfrm rot="12512640" flipV="1">
            <a:off x="13020920" y="2904893"/>
            <a:ext cx="1582071" cy="914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הסבר מלבני מעוגל 36"/>
          <p:cNvSpPr/>
          <p:nvPr/>
        </p:nvSpPr>
        <p:spPr>
          <a:xfrm>
            <a:off x="12874404" y="1118933"/>
            <a:ext cx="1266066" cy="539405"/>
          </a:xfrm>
          <a:prstGeom prst="wedgeRoundRectCallout">
            <a:avLst>
              <a:gd name="adj1" fmla="val -38167"/>
              <a:gd name="adj2" fmla="val 162039"/>
              <a:gd name="adj3" fmla="val 16667"/>
            </a:avLst>
          </a:prstGeom>
          <a:solidFill>
            <a:srgbClr val="F4CC99"/>
          </a:solidFill>
          <a:ln w="28575">
            <a:solidFill>
              <a:srgbClr val="45361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3600" b="1" dirty="0">
                <a:solidFill>
                  <a:srgbClr val="45361C"/>
                </a:solidFill>
                <a:latin typeface="Calibri"/>
                <a:cs typeface="Calibri"/>
              </a:rPr>
              <a:t>حادّة</a:t>
            </a:r>
            <a:endParaRPr lang="he-IL" sz="3600" b="1" dirty="0">
              <a:solidFill>
                <a:srgbClr val="45361C"/>
              </a:solidFill>
              <a:latin typeface="Calibri"/>
              <a:cs typeface="Calibri"/>
            </a:endParaRPr>
          </a:p>
        </p:txBody>
      </p:sp>
      <p:sp>
        <p:nvSpPr>
          <p:cNvPr id="38" name="הסבר מלבני מעוגל 37"/>
          <p:cNvSpPr/>
          <p:nvPr/>
        </p:nvSpPr>
        <p:spPr>
          <a:xfrm>
            <a:off x="14663855" y="4282772"/>
            <a:ext cx="1266066" cy="539405"/>
          </a:xfrm>
          <a:prstGeom prst="wedgeRoundRectCallout">
            <a:avLst>
              <a:gd name="adj1" fmla="val -80049"/>
              <a:gd name="adj2" fmla="val -73891"/>
              <a:gd name="adj3" fmla="val 16667"/>
            </a:avLst>
          </a:prstGeom>
          <a:solidFill>
            <a:srgbClr val="F4CC99"/>
          </a:solidFill>
          <a:ln w="28575">
            <a:solidFill>
              <a:srgbClr val="45361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3600" b="1" dirty="0">
                <a:solidFill>
                  <a:srgbClr val="45361C"/>
                </a:solidFill>
                <a:latin typeface="Calibri"/>
                <a:cs typeface="Calibri"/>
              </a:rPr>
              <a:t>حادّة</a:t>
            </a:r>
            <a:endParaRPr lang="he-IL" sz="3600" b="1" dirty="0">
              <a:solidFill>
                <a:srgbClr val="45361C"/>
              </a:solidFill>
              <a:latin typeface="Calibri"/>
              <a:cs typeface="Calibri"/>
            </a:endParaRPr>
          </a:p>
        </p:txBody>
      </p:sp>
      <p:sp>
        <p:nvSpPr>
          <p:cNvPr id="39" name="הסבר מלבני מעוגל 38"/>
          <p:cNvSpPr/>
          <p:nvPr/>
        </p:nvSpPr>
        <p:spPr>
          <a:xfrm>
            <a:off x="14063604" y="1923470"/>
            <a:ext cx="1315899" cy="539405"/>
          </a:xfrm>
          <a:prstGeom prst="wedgeRoundRectCallout">
            <a:avLst>
              <a:gd name="adj1" fmla="val -13084"/>
              <a:gd name="adj2" fmla="val 104167"/>
              <a:gd name="adj3" fmla="val 16667"/>
            </a:avLst>
          </a:prstGeom>
          <a:solidFill>
            <a:srgbClr val="F4CC99"/>
          </a:solidFill>
          <a:ln w="28575">
            <a:solidFill>
              <a:srgbClr val="45361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3600" b="1" noProof="0">
                <a:solidFill>
                  <a:srgbClr val="45361C"/>
                </a:solidFill>
                <a:latin typeface="Calibri"/>
                <a:cs typeface="Calibri"/>
              </a:rPr>
              <a:t>قائِمَة</a:t>
            </a:r>
          </a:p>
        </p:txBody>
      </p:sp>
      <p:sp>
        <p:nvSpPr>
          <p:cNvPr id="5" name="לחצו עלי">
            <a:extLst>
              <a:ext uri="{FF2B5EF4-FFF2-40B4-BE49-F238E27FC236}">
                <a16:creationId xmlns:a16="http://schemas.microsoft.com/office/drawing/2014/main" id="{CA07AD22-E9ED-DA07-0DFC-6BEA3A6175AD}"/>
              </a:ext>
            </a:extLst>
          </p:cNvPr>
          <p:cNvSpPr/>
          <p:nvPr/>
        </p:nvSpPr>
        <p:spPr>
          <a:xfrm>
            <a:off x="9681079" y="8525403"/>
            <a:ext cx="4495331" cy="1350000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1"/>
          </a:solidFill>
          <a:ln w="57150" cap="rnd">
            <a:solidFill>
              <a:schemeClr val="accent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000" dirty="0"/>
              <a:t>اضغطوا عليّ ل</a:t>
            </a:r>
            <a:r>
              <a:rPr lang="ar-JO" sz="4000" dirty="0"/>
              <a:t>ِ</a:t>
            </a:r>
            <a:r>
              <a:rPr lang="ar-AE" sz="4000" dirty="0"/>
              <a:t>ت</a:t>
            </a:r>
            <a:r>
              <a:rPr lang="ar-JO" sz="4000" dirty="0"/>
              <a:t>َ</a:t>
            </a:r>
            <a:r>
              <a:rPr lang="ar-AE" sz="4000" dirty="0"/>
              <a:t>حديد الش</a:t>
            </a:r>
            <a:r>
              <a:rPr lang="ar-JO" sz="4000" dirty="0"/>
              <a:t>َّ</a:t>
            </a:r>
            <a:r>
              <a:rPr lang="ar-AE" sz="4000" dirty="0"/>
              <a:t>كل الذي و</a:t>
            </a:r>
            <a:r>
              <a:rPr lang="ar-JO" sz="4000" dirty="0"/>
              <a:t>َ</a:t>
            </a:r>
            <a:r>
              <a:rPr lang="ar-AE" sz="4000" dirty="0"/>
              <a:t>ج</a:t>
            </a:r>
            <a:r>
              <a:rPr lang="ar-JO" sz="4000" dirty="0"/>
              <a:t>َ</a:t>
            </a:r>
            <a:r>
              <a:rPr lang="ar-AE" sz="4000" dirty="0"/>
              <a:t>ده </a:t>
            </a:r>
            <a:r>
              <a:rPr lang="ar-JO" sz="4000" dirty="0"/>
              <a:t>عُمَر</a:t>
            </a:r>
            <a:r>
              <a:rPr lang="ar-AE" sz="4000" dirty="0"/>
              <a:t>.</a:t>
            </a:r>
            <a:endParaRPr lang="aa-ET" sz="4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בועתשאלה על  זוויות ישרות">
            <a:extLst>
              <a:ext uri="{FF2B5EF4-FFF2-40B4-BE49-F238E27FC236}">
                <a16:creationId xmlns:a16="http://schemas.microsoft.com/office/drawing/2014/main" id="{2050DCF1-5F5F-715C-1B66-2A73CAA6C487}"/>
              </a:ext>
            </a:extLst>
          </p:cNvPr>
          <p:cNvSpPr/>
          <p:nvPr/>
        </p:nvSpPr>
        <p:spPr>
          <a:xfrm>
            <a:off x="12288377" y="5346434"/>
            <a:ext cx="3704186" cy="2064291"/>
          </a:xfrm>
          <a:prstGeom prst="wedgeEllipseCallout">
            <a:avLst>
              <a:gd name="adj1" fmla="val 43455"/>
              <a:gd name="adj2" fmla="val 59367"/>
            </a:avLst>
          </a:prstGeom>
          <a:solidFill>
            <a:srgbClr val="D7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defTabSz="1371600" rtl="1"/>
            <a:r>
              <a:rPr lang="ar-JO" sz="3600" noProof="0"/>
              <a:t>ما الزَّوايا المَوجودة في الشَّكل الذي علَّمته؟</a:t>
            </a:r>
            <a:endParaRPr lang="ar-JO" sz="3600" noProof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תמונה 11" descr="תמונה שמכילה טקסט, צעצוע, בובה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D4977D55-AAB7-F283-746D-D1DABD261B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2" t="6864" r="24325" b="1373"/>
          <a:stretch/>
        </p:blipFill>
        <p:spPr>
          <a:xfrm flipH="1">
            <a:off x="16193024" y="6333872"/>
            <a:ext cx="2521191" cy="4167719"/>
          </a:xfrm>
          <a:prstGeom prst="snip1Rect">
            <a:avLst>
              <a:gd name="adj" fmla="val 26311"/>
            </a:avLst>
          </a:prstGeom>
        </p:spPr>
      </p:pic>
      <p:sp>
        <p:nvSpPr>
          <p:cNvPr id="19" name="TextBox 34">
            <a:extLst>
              <a:ext uri="{FF2B5EF4-FFF2-40B4-BE49-F238E27FC236}">
                <a16:creationId xmlns:a16="http://schemas.microsoft.com/office/drawing/2014/main" id="{F9A6890C-6CB8-6C12-4852-C120679010FA}"/>
              </a:ext>
            </a:extLst>
          </p:cNvPr>
          <p:cNvSpPr txBox="1"/>
          <p:nvPr/>
        </p:nvSpPr>
        <p:spPr>
          <a:xfrm>
            <a:off x="12754736" y="2278564"/>
            <a:ext cx="4289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2400" b="1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E26B1EDF-DFB8-DF72-3F9D-50B69DDB1961}"/>
              </a:ext>
            </a:extLst>
          </p:cNvPr>
          <p:cNvSpPr txBox="1"/>
          <p:nvPr/>
        </p:nvSpPr>
        <p:spPr>
          <a:xfrm>
            <a:off x="13863373" y="3720773"/>
            <a:ext cx="42890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b="1"/>
            </a:lvl1pPr>
          </a:lstStyle>
          <a:p>
            <a:pPr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1" name="משולש שווה-שוקיים 20">
            <a:extLst>
              <a:ext uri="{FF2B5EF4-FFF2-40B4-BE49-F238E27FC236}">
                <a16:creationId xmlns:a16="http://schemas.microsoft.com/office/drawing/2014/main" id="{24D8017F-CC31-09DE-4F14-1F4807F2BAE3}"/>
              </a:ext>
            </a:extLst>
          </p:cNvPr>
          <p:cNvSpPr/>
          <p:nvPr/>
        </p:nvSpPr>
        <p:spPr>
          <a:xfrm rot="18917512">
            <a:off x="6766704" y="3478196"/>
            <a:ext cx="1083096" cy="2637222"/>
          </a:xfrm>
          <a:custGeom>
            <a:avLst/>
            <a:gdLst>
              <a:gd name="connsiteX0" fmla="*/ 0 w 298673"/>
              <a:gd name="connsiteY0" fmla="*/ 1470392 h 1470392"/>
              <a:gd name="connsiteX1" fmla="*/ 298673 w 298673"/>
              <a:gd name="connsiteY1" fmla="*/ 0 h 1470392"/>
              <a:gd name="connsiteX2" fmla="*/ 298673 w 298673"/>
              <a:gd name="connsiteY2" fmla="*/ 1470392 h 1470392"/>
              <a:gd name="connsiteX3" fmla="*/ 0 w 298673"/>
              <a:gd name="connsiteY3" fmla="*/ 1470392 h 1470392"/>
              <a:gd name="connsiteX0" fmla="*/ 0 w 277708"/>
              <a:gd name="connsiteY0" fmla="*/ 1461977 h 1470392"/>
              <a:gd name="connsiteX1" fmla="*/ 277708 w 277708"/>
              <a:gd name="connsiteY1" fmla="*/ 0 h 1470392"/>
              <a:gd name="connsiteX2" fmla="*/ 277708 w 277708"/>
              <a:gd name="connsiteY2" fmla="*/ 1470392 h 1470392"/>
              <a:gd name="connsiteX3" fmla="*/ 0 w 277708"/>
              <a:gd name="connsiteY3" fmla="*/ 1461977 h 1470392"/>
              <a:gd name="connsiteX0" fmla="*/ 0 w 292103"/>
              <a:gd name="connsiteY0" fmla="*/ 1447240 h 1470392"/>
              <a:gd name="connsiteX1" fmla="*/ 292103 w 292103"/>
              <a:gd name="connsiteY1" fmla="*/ 0 h 1470392"/>
              <a:gd name="connsiteX2" fmla="*/ 292103 w 292103"/>
              <a:gd name="connsiteY2" fmla="*/ 1470392 h 1470392"/>
              <a:gd name="connsiteX3" fmla="*/ 0 w 292103"/>
              <a:gd name="connsiteY3" fmla="*/ 1447240 h 1470392"/>
              <a:gd name="connsiteX0" fmla="*/ 0 w 292103"/>
              <a:gd name="connsiteY0" fmla="*/ 1313416 h 1336568"/>
              <a:gd name="connsiteX1" fmla="*/ 271831 w 292103"/>
              <a:gd name="connsiteY1" fmla="*/ 0 h 1336568"/>
              <a:gd name="connsiteX2" fmla="*/ 292103 w 292103"/>
              <a:gd name="connsiteY2" fmla="*/ 1336568 h 1336568"/>
              <a:gd name="connsiteX3" fmla="*/ 0 w 292103"/>
              <a:gd name="connsiteY3" fmla="*/ 1313416 h 1336568"/>
              <a:gd name="connsiteX0" fmla="*/ 0 w 302967"/>
              <a:gd name="connsiteY0" fmla="*/ 1333370 h 1336568"/>
              <a:gd name="connsiteX1" fmla="*/ 282695 w 302967"/>
              <a:gd name="connsiteY1" fmla="*/ 0 h 1336568"/>
              <a:gd name="connsiteX2" fmla="*/ 302967 w 302967"/>
              <a:gd name="connsiteY2" fmla="*/ 1336568 h 1336568"/>
              <a:gd name="connsiteX3" fmla="*/ 0 w 302967"/>
              <a:gd name="connsiteY3" fmla="*/ 1333370 h 1336568"/>
              <a:gd name="connsiteX0" fmla="*/ 0 w 302967"/>
              <a:gd name="connsiteY0" fmla="*/ 1356091 h 1359289"/>
              <a:gd name="connsiteX1" fmla="*/ 105527 w 302967"/>
              <a:gd name="connsiteY1" fmla="*/ 0 h 1359289"/>
              <a:gd name="connsiteX2" fmla="*/ 302967 w 302967"/>
              <a:gd name="connsiteY2" fmla="*/ 1359289 h 1359289"/>
              <a:gd name="connsiteX3" fmla="*/ 0 w 302967"/>
              <a:gd name="connsiteY3" fmla="*/ 1356091 h 1359289"/>
              <a:gd name="connsiteX0" fmla="*/ 0 w 299777"/>
              <a:gd name="connsiteY0" fmla="*/ 1541597 h 1541597"/>
              <a:gd name="connsiteX1" fmla="*/ 102337 w 299777"/>
              <a:gd name="connsiteY1" fmla="*/ 0 h 1541597"/>
              <a:gd name="connsiteX2" fmla="*/ 299777 w 299777"/>
              <a:gd name="connsiteY2" fmla="*/ 1359289 h 1541597"/>
              <a:gd name="connsiteX3" fmla="*/ 0 w 299777"/>
              <a:gd name="connsiteY3" fmla="*/ 1541597 h 1541597"/>
              <a:gd name="connsiteX0" fmla="*/ 0 w 299777"/>
              <a:gd name="connsiteY0" fmla="*/ 1631258 h 1631258"/>
              <a:gd name="connsiteX1" fmla="*/ 100749 w 299777"/>
              <a:gd name="connsiteY1" fmla="*/ 0 h 1631258"/>
              <a:gd name="connsiteX2" fmla="*/ 299777 w 299777"/>
              <a:gd name="connsiteY2" fmla="*/ 1448950 h 1631258"/>
              <a:gd name="connsiteX3" fmla="*/ 0 w 299777"/>
              <a:gd name="connsiteY3" fmla="*/ 1631258 h 163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77" h="1631258">
                <a:moveTo>
                  <a:pt x="0" y="1631258"/>
                </a:moveTo>
                <a:lnTo>
                  <a:pt x="100749" y="0"/>
                </a:lnTo>
                <a:lnTo>
                  <a:pt x="299777" y="1448950"/>
                </a:lnTo>
                <a:lnTo>
                  <a:pt x="0" y="1631258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57756" y="3119767"/>
            <a:ext cx="42890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2700" b="1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ECE50CA-E6F3-E9A2-4D0D-CE12351CD4C9}"/>
              </a:ext>
            </a:extLst>
          </p:cNvPr>
          <p:cNvSpPr txBox="1"/>
          <p:nvPr/>
        </p:nvSpPr>
        <p:spPr>
          <a:xfrm>
            <a:off x="13540698" y="4858284"/>
            <a:ext cx="382348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/>
              <a:t>أيُّ م</a:t>
            </a:r>
            <a:r>
              <a:rPr lang="ar-JO" sz="4400" dirty="0"/>
              <a:t>ُ</a:t>
            </a:r>
            <a:r>
              <a:rPr lang="ar-AE" sz="4400" dirty="0"/>
              <a:t>ثلثٍ علَّم </a:t>
            </a:r>
            <a:r>
              <a:rPr lang="ar-JO" sz="4400" dirty="0"/>
              <a:t>عُمَر</a:t>
            </a:r>
            <a:r>
              <a:rPr lang="ar-AE" sz="4400" dirty="0"/>
              <a:t>؟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בועתשאלה על  זוויות ישרות">
            <a:extLst>
              <a:ext uri="{FF2B5EF4-FFF2-40B4-BE49-F238E27FC236}">
                <a16:creationId xmlns:a16="http://schemas.microsoft.com/office/drawing/2014/main" id="{6D4AAD79-F0B4-C1D5-A92D-ABFB1C66728B}"/>
              </a:ext>
            </a:extLst>
          </p:cNvPr>
          <p:cNvSpPr/>
          <p:nvPr/>
        </p:nvSpPr>
        <p:spPr>
          <a:xfrm>
            <a:off x="11874777" y="5192211"/>
            <a:ext cx="4678151" cy="2629737"/>
          </a:xfrm>
          <a:prstGeom prst="wedgeEllipseCallout">
            <a:avLst>
              <a:gd name="adj1" fmla="val 45370"/>
              <a:gd name="adj2" fmla="val 42069"/>
            </a:avLst>
          </a:prstGeom>
          <a:solidFill>
            <a:srgbClr val="D7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 defTabSz="1371600" rtl="1"/>
            <a:r>
              <a:rPr lang="ar-JO" sz="4400" noProof="0" dirty="0"/>
              <a:t>هذا مُثلَّث قائِم الزّاوِيَة. فيه زاوِيَة قائِمَة واحِدَة.</a:t>
            </a:r>
          </a:p>
          <a:p>
            <a:pPr algn="ctr" defTabSz="1371600" rtl="1"/>
            <a:r>
              <a:rPr lang="ar-JO" sz="4200" noProof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תמונה 8" descr="תמונה שמכילה טקסט, צעצוע, בובה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ECE34E57-38C9-C2E1-A2EF-2E57C60DBB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2" t="6864" r="24325" b="1373"/>
          <a:stretch/>
        </p:blipFill>
        <p:spPr>
          <a:xfrm flipH="1">
            <a:off x="16193024" y="6359438"/>
            <a:ext cx="2521191" cy="4167719"/>
          </a:xfrm>
          <a:prstGeom prst="snip1Rect">
            <a:avLst>
              <a:gd name="adj" fmla="val 26311"/>
            </a:avLst>
          </a:prstGeom>
        </p:spPr>
      </p:pic>
      <p:sp>
        <p:nvSpPr>
          <p:cNvPr id="6" name="לחצו עלי">
            <a:extLst>
              <a:ext uri="{FF2B5EF4-FFF2-40B4-BE49-F238E27FC236}">
                <a16:creationId xmlns:a16="http://schemas.microsoft.com/office/drawing/2014/main" id="{FBB9477C-E29A-5091-1881-DAD0CF07EF23}"/>
              </a:ext>
            </a:extLst>
          </p:cNvPr>
          <p:cNvSpPr/>
          <p:nvPr/>
        </p:nvSpPr>
        <p:spPr>
          <a:xfrm>
            <a:off x="9789014" y="8504449"/>
            <a:ext cx="4320000" cy="1350000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1"/>
          </a:solidFill>
          <a:ln w="57150" cap="rnd">
            <a:solidFill>
              <a:schemeClr val="accent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rtl="1"/>
            <a:r>
              <a:rPr lang="ar-AE" sz="4400" b="1" dirty="0"/>
              <a:t>اضغطوا عليّ ل</a:t>
            </a:r>
            <a:r>
              <a:rPr lang="ar-JO" sz="4400" b="1" dirty="0"/>
              <a:t>ِ</a:t>
            </a:r>
            <a:r>
              <a:rPr lang="ar-AE" sz="4400" b="1" dirty="0"/>
              <a:t>ع</a:t>
            </a:r>
            <a:r>
              <a:rPr lang="ar-JO" sz="4400" b="1" dirty="0"/>
              <a:t>َ</a:t>
            </a:r>
            <a:r>
              <a:rPr lang="ar-AE" sz="4400" b="1" dirty="0"/>
              <a:t>رض الإجابة.</a:t>
            </a:r>
            <a:endParaRPr lang="ar-AE" sz="44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840D7E8-0994-D880-A600-15446FF40FA7}"/>
              </a:ext>
            </a:extLst>
          </p:cNvPr>
          <p:cNvSpPr txBox="1"/>
          <p:nvPr/>
        </p:nvSpPr>
        <p:spPr>
          <a:xfrm>
            <a:off x="8394461" y="8079707"/>
            <a:ext cx="6729727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r" defTabSz="1371600" rtl="1"/>
            <a:r>
              <a:rPr lang="ar-JO" sz="4000" b="1" noProof="0" dirty="0"/>
              <a:t>اعثُروا على مُثلّثات قائِمَة الزّاوِيَة أخرى.</a:t>
            </a:r>
            <a:br>
              <a:rPr lang="ar-JO" sz="4000" noProof="0" dirty="0"/>
            </a:br>
            <a:r>
              <a:rPr lang="ar-JO" sz="4000" b="1" noProof="0" dirty="0"/>
              <a:t>هل توجَد مُثلّثات حادّة الزَوايا؟</a:t>
            </a:r>
            <a:br>
              <a:rPr lang="ar-JO" sz="4000" noProof="0" dirty="0"/>
            </a:br>
            <a:r>
              <a:rPr lang="ar-JO" sz="4000" b="1" noProof="0" dirty="0"/>
              <a:t>هل وَجدتُم مُثلّثات مُنفَرِجَة الزّاوِيَة؟</a:t>
            </a:r>
            <a:endParaRPr lang="ar-JO" sz="40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F6BEF40-D0BB-0156-6971-51851C26E6F7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>
                <a:hlinkClick r:id="rId5"/>
              </a:rPr>
              <a:t>مِنْ وَحْدَةٍ تَعْلِيمِيَّةٍ مُحَوْسَبَةٍ لِلصَّفِّ الثَّالِث – الزَّوَايَا.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82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431 -0.174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872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3" grpId="1" animBg="1"/>
      <p:bldP spid="37" grpId="0" animBg="1"/>
      <p:bldP spid="38" grpId="0" animBg="1"/>
      <p:bldP spid="39" grpId="0" animBg="1"/>
      <p:bldP spid="5" grpId="0" animBg="1"/>
      <p:bldP spid="7" grpId="0" animBg="1"/>
      <p:bldP spid="7" grpId="1" animBg="1"/>
      <p:bldP spid="19" grpId="0"/>
      <p:bldP spid="20" grpId="0"/>
      <p:bldP spid="21" grpId="0" animBg="1"/>
      <p:bldP spid="21" grpId="1" animBg="1"/>
      <p:bldP spid="21" grpId="2" animBg="1"/>
      <p:bldP spid="21" grpId="3" animBg="1"/>
      <p:bldP spid="34" grpId="0"/>
      <p:bldP spid="3" grpId="0"/>
      <p:bldP spid="3" grpId="1"/>
      <p:bldP spid="8" grpId="0" animBg="1"/>
      <p:bldP spid="6" grpId="0" animBg="1"/>
      <p:bldP spid="6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462</Words>
  <Application>Microsoft Office PowerPoint</Application>
  <PresentationFormat>مخصص</PresentationFormat>
  <Paragraphs>131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7</vt:i4>
      </vt:variant>
    </vt:vector>
  </HeadingPairs>
  <TitlesOfParts>
    <vt:vector size="19" baseType="lpstr">
      <vt:lpstr>Libre Franklin Ultra-Bold</vt:lpstr>
      <vt:lpstr>Libre Franklin Bold</vt:lpstr>
      <vt:lpstr>Calibri Light</vt:lpstr>
      <vt:lpstr>Balsamiq Sans Bold</vt:lpstr>
      <vt:lpstr>BN Anna</vt:lpstr>
      <vt:lpstr>Arial Narrow</vt:lpstr>
      <vt:lpstr>Calibri</vt:lpstr>
      <vt:lpstr>Arial</vt:lpstr>
      <vt:lpstr>Office Theme</vt:lpstr>
      <vt:lpstr>1_ערכת נושא Office</vt:lpstr>
      <vt:lpstr>ערכת נושא Office</vt:lpstr>
      <vt:lpstr>2_ערכת נושא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ראיד שיח' אחמד</cp:lastModifiedBy>
  <cp:revision>40</cp:revision>
  <dcterms:created xsi:type="dcterms:W3CDTF">2006-08-16T00:00:00Z</dcterms:created>
  <dcterms:modified xsi:type="dcterms:W3CDTF">2026-03-17T15:25:14Z</dcterms:modified>
  <dc:identifier>DAFxURIk58o</dc:identifier>
</cp:coreProperties>
</file>