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9" r:id="rId3"/>
    <p:sldId id="548" r:id="rId4"/>
    <p:sldId id="555" r:id="rId5"/>
    <p:sldId id="553" r:id="rId6"/>
    <p:sldId id="554" r:id="rId7"/>
    <p:sldId id="556" r:id="rId8"/>
    <p:sldId id="268" r:id="rId9"/>
    <p:sldId id="557" r:id="rId10"/>
    <p:sldId id="559" r:id="rId11"/>
  </p:sldIdLst>
  <p:sldSz cx="18288000" cy="10287000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Balsamiq Sans Bold" panose="020B0604020202020204" charset="0"/>
      <p:regular r:id="rId17"/>
    </p:embeddedFont>
    <p:embeddedFont>
      <p:font typeface="Libre Franklin Bold" panose="020B0604020202020204" charset="0"/>
      <p:regular r:id="rId18"/>
    </p:embeddedFont>
    <p:embeddedFont>
      <p:font typeface="Libre Franklin Ultra-Bold" panose="020B0604020202020204" charset="0"/>
      <p:regular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1060" y="16"/>
      </p:cViewPr>
      <p:guideLst>
        <p:guide orient="horz" pos="2160"/>
        <p:guide pos="4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4DA7A9-671A-4748-BDC1-1C638CF2B9A8}" type="datetimeFigureOut">
              <a:rPr lang="he-IL" smtClean="0"/>
              <a:t>כ"ט/אדר/תשפ"ו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2C8C21-551C-498E-9B3F-CE1A1847BD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59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246A-F88F-4239-BB9A-3199336F82C8}" type="datetimeFigureOut">
              <a:rPr lang="he-IL" smtClean="0"/>
              <a:t>כ"ט/אדר/תשפ"ו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4815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כ"ט/אדר/תשפ"ו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8121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4367853"/>
            <a:ext cx="7558106" cy="3779052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br>
              <a:rPr lang="he-IL" sz="2700" dirty="0"/>
            </a:br>
            <a:endParaRPr lang="en-IL" sz="2700" dirty="0"/>
          </a:p>
        </p:txBody>
      </p:sp>
    </p:spTree>
    <p:extLst>
      <p:ext uri="{BB962C8B-B14F-4D97-AF65-F5344CB8AC3E}">
        <p14:creationId xmlns:p14="http://schemas.microsoft.com/office/powerpoint/2010/main" val="1541354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SpPr/>
          <p:nvPr/>
        </p:nvSpPr>
        <p:spPr>
          <a:xfrm rot="5400000">
            <a:off x="4187297" y="-3852018"/>
            <a:ext cx="9916988" cy="17974593"/>
          </a:xfrm>
          <a:custGeom>
            <a:avLst/>
            <a:gdLst>
              <a:gd name="connsiteX0" fmla="*/ 0 w 5940149"/>
              <a:gd name="connsiteY0" fmla="*/ 0 h 12859555"/>
              <a:gd name="connsiteX1" fmla="*/ 5940150 w 5940149"/>
              <a:gd name="connsiteY1" fmla="*/ 0 h 12859555"/>
              <a:gd name="connsiteX2" fmla="*/ 5940150 w 5940149"/>
              <a:gd name="connsiteY2" fmla="*/ 12859556 h 12859555"/>
              <a:gd name="connsiteX3" fmla="*/ 0 w 5940149"/>
              <a:gd name="connsiteY3" fmla="*/ 12859556 h 1285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149" h="12859555">
                <a:moveTo>
                  <a:pt x="0" y="0"/>
                </a:moveTo>
                <a:lnTo>
                  <a:pt x="5940150" y="0"/>
                </a:lnTo>
                <a:lnTo>
                  <a:pt x="5940150" y="12859556"/>
                </a:lnTo>
                <a:lnTo>
                  <a:pt x="0" y="12859556"/>
                </a:lnTo>
                <a:close/>
              </a:path>
            </a:pathLst>
          </a:custGeom>
          <a:solidFill>
            <a:schemeClr val="lt1"/>
          </a:solidFill>
          <a:ln w="12114" cap="flat">
            <a:solidFill>
              <a:schemeClr val="accent4"/>
            </a:solidFill>
            <a:prstDash val="solid"/>
            <a:miter/>
          </a:ln>
        </p:spPr>
        <p:txBody>
          <a:bodyPr rtlCol="1" anchor="ctr"/>
          <a:lstStyle/>
          <a:p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1027448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בצ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316523" y="2268450"/>
            <a:ext cx="17685728" cy="7636086"/>
            <a:chOff x="207991" y="1551682"/>
            <a:chExt cx="11930063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207991" y="1551682"/>
              <a:ext cx="8845608" cy="5177731"/>
              <a:chOff x="782817" y="1642170"/>
              <a:chExt cx="8845608" cy="5177731"/>
            </a:xfrm>
          </p:grpSpPr>
          <p:grpSp>
            <p:nvGrpSpPr>
              <p:cNvPr id="13" name="קבוצה 12">
                <a:extLst>
                  <a:ext uri="{FF2B5EF4-FFF2-40B4-BE49-F238E27FC236}">
                    <a16:creationId xmlns:a16="http://schemas.microsoft.com/office/drawing/2014/main" id="{FF703738-E03D-4337-9D67-5E39A7CD8FC1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8845608" cy="3512348"/>
                <a:chOff x="782817" y="1642170"/>
                <a:chExt cx="8845608" cy="3512348"/>
              </a:xfrm>
            </p:grpSpPr>
            <p:pic>
              <p:nvPicPr>
                <p:cNvPr id="17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A3CA1F26-2506-4714-8CE9-84589B2550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A1052BE-F876-480D-87D6-A5DADB3E6B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קבוצה 13">
                <a:extLst>
                  <a:ext uri="{FF2B5EF4-FFF2-40B4-BE49-F238E27FC236}">
                    <a16:creationId xmlns:a16="http://schemas.microsoft.com/office/drawing/2014/main" id="{BA4D5EDB-E88A-405E-8F66-79066D9E5827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8845608" cy="2425006"/>
                <a:chOff x="782817" y="1642170"/>
                <a:chExt cx="8845608" cy="2425006"/>
              </a:xfrm>
            </p:grpSpPr>
            <p:pic>
              <p:nvPicPr>
                <p:cNvPr id="15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C40ECFE-0FAC-4ED7-9004-36FB1138B7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2FC6B8-7185-4995-A4A3-E3BB2B62B0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720251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659050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ובץ חלק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6472786" y="2269168"/>
            <a:ext cx="11472863" cy="7766597"/>
            <a:chOff x="4489479" y="1551682"/>
            <a:chExt cx="7648575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4489479" y="1551682"/>
              <a:ext cx="4564120" cy="5177731"/>
              <a:chOff x="5064305" y="1642170"/>
              <a:chExt cx="4564120" cy="5177731"/>
            </a:xfrm>
          </p:grpSpPr>
          <p:pic>
            <p:nvPicPr>
              <p:cNvPr id="18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3A1052BE-F876-480D-87D6-A5DADB3E6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28918" b="13781"/>
              <a:stretch/>
            </p:blipFill>
            <p:spPr bwMode="auto">
              <a:xfrm rot="5400000">
                <a:off x="5590191" y="1116284"/>
                <a:ext cx="3512348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652FC6B8-7185-4995-A4A3-E3BB2B62B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49520" b="13781"/>
              <a:stretch/>
            </p:blipFill>
            <p:spPr bwMode="auto">
              <a:xfrm rot="5400000">
                <a:off x="6281499" y="3472976"/>
                <a:ext cx="2129731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2437533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משובץ חלקית ימי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>
            <a:off x="1692152" y="2241221"/>
            <a:ext cx="16453746" cy="7860428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2146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משובץ חלקית שמא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 flipH="1">
            <a:off x="285533" y="2182855"/>
            <a:ext cx="16453746" cy="7860428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23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משובץ חלקית אמצ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58850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C3906573-4AB3-463D-A039-7A4BF45FDDC1}"/>
              </a:ext>
            </a:extLst>
          </p:cNvPr>
          <p:cNvGrpSpPr/>
          <p:nvPr userDrawn="1"/>
        </p:nvGrpSpPr>
        <p:grpSpPr>
          <a:xfrm>
            <a:off x="336604" y="2121809"/>
            <a:ext cx="12198197" cy="7860428"/>
            <a:chOff x="4024148" y="1357981"/>
            <a:chExt cx="8132131" cy="5240285"/>
          </a:xfrm>
        </p:grpSpPr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03C861-B395-437D-B799-846F3740379C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43" name="קבוצה 42">
                <a:extLst>
                  <a:ext uri="{FF2B5EF4-FFF2-40B4-BE49-F238E27FC236}">
                    <a16:creationId xmlns:a16="http://schemas.microsoft.com/office/drawing/2014/main" id="{3207729A-09A0-426E-B33A-CF60B892A477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5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08AC153F-B1DC-492D-ACCC-6579860ED7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8BB8FD63-B4EC-4E88-A942-B1A6141E02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קבוצה 43">
                <a:extLst>
                  <a:ext uri="{FF2B5EF4-FFF2-40B4-BE49-F238E27FC236}">
                    <a16:creationId xmlns:a16="http://schemas.microsoft.com/office/drawing/2014/main" id="{3872D93A-1A13-4977-8C3A-1504D068E5F1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45" name="קבוצה 44">
                  <a:extLst>
                    <a:ext uri="{FF2B5EF4-FFF2-40B4-BE49-F238E27FC236}">
                      <a16:creationId xmlns:a16="http://schemas.microsoft.com/office/drawing/2014/main" id="{F6D4A71A-5EE9-45BC-9D54-0850DCAB75A2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4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A9930367-A67C-41B5-ACE3-284D494F90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57F88BB3-CB26-44C3-B653-F5297D9F474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קבוצה 45">
                  <a:extLst>
                    <a:ext uri="{FF2B5EF4-FFF2-40B4-BE49-F238E27FC236}">
                      <a16:creationId xmlns:a16="http://schemas.microsoft.com/office/drawing/2014/main" id="{5CC3F6DD-EA90-468D-BEB1-67971F6E9F08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47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7E7C383B-DBBB-4D27-A6CF-B85000D1E6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C78B55F7-3E7C-4345-A4BA-CEC7D1F225D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37" name="מלבן 36">
              <a:extLst>
                <a:ext uri="{FF2B5EF4-FFF2-40B4-BE49-F238E27FC236}">
                  <a16:creationId xmlns:a16="http://schemas.microsoft.com/office/drawing/2014/main" id="{E3CF1CA2-878A-4ACB-A87C-F6F59FD4231E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F66B0242-E145-40AC-AC59-E6C96032F3F0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39" name="קבוצה 38">
              <a:extLst>
                <a:ext uri="{FF2B5EF4-FFF2-40B4-BE49-F238E27FC236}">
                  <a16:creationId xmlns:a16="http://schemas.microsoft.com/office/drawing/2014/main" id="{A97FF0B2-A787-4A74-83A3-5662C7602676}"/>
                </a:ext>
              </a:extLst>
            </p:cNvPr>
            <p:cNvGrpSpPr/>
            <p:nvPr userDrawn="1"/>
          </p:nvGrpSpPr>
          <p:grpSpPr>
            <a:xfrm>
              <a:off x="4024148" y="3092844"/>
              <a:ext cx="3776598" cy="3505422"/>
              <a:chOff x="3081674" y="3094353"/>
              <a:chExt cx="3776598" cy="3505422"/>
            </a:xfrm>
          </p:grpSpPr>
          <p:sp>
            <p:nvSpPr>
              <p:cNvPr id="40" name="מלבן 39">
                <a:extLst>
                  <a:ext uri="{FF2B5EF4-FFF2-40B4-BE49-F238E27FC236}">
                    <a16:creationId xmlns:a16="http://schemas.microsoft.com/office/drawing/2014/main" id="{4C5BD79D-C845-459F-AA9F-59151F29962C}"/>
                  </a:ext>
                </a:extLst>
              </p:cNvPr>
              <p:cNvSpPr/>
              <p:nvPr userDrawn="1"/>
            </p:nvSpPr>
            <p:spPr>
              <a:xfrm>
                <a:off x="3081674" y="4286008"/>
                <a:ext cx="377659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1" name="מלבן 40">
                <a:extLst>
                  <a:ext uri="{FF2B5EF4-FFF2-40B4-BE49-F238E27FC236}">
                    <a16:creationId xmlns:a16="http://schemas.microsoft.com/office/drawing/2014/main" id="{461775AB-0991-4EB9-B0BB-8E40F40342E7}"/>
                  </a:ext>
                </a:extLst>
              </p:cNvPr>
              <p:cNvSpPr/>
              <p:nvPr userDrawn="1"/>
            </p:nvSpPr>
            <p:spPr>
              <a:xfrm>
                <a:off x="3300852" y="3094353"/>
                <a:ext cx="3557419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2" name="מלבן 41">
                <a:extLst>
                  <a:ext uri="{FF2B5EF4-FFF2-40B4-BE49-F238E27FC236}">
                    <a16:creationId xmlns:a16="http://schemas.microsoft.com/office/drawing/2014/main" id="{99D82608-FD14-4E00-B4C5-00DAD8264ADD}"/>
                  </a:ext>
                </a:extLst>
              </p:cNvPr>
              <p:cNvSpPr/>
              <p:nvPr userDrawn="1"/>
            </p:nvSpPr>
            <p:spPr>
              <a:xfrm>
                <a:off x="3149853" y="5385763"/>
                <a:ext cx="370841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6633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192164" y="185352"/>
            <a:ext cx="17953734" cy="977418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94056" y="8552560"/>
            <a:ext cx="1757363" cy="1528763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40814" y="8760074"/>
            <a:ext cx="1443038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8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246A-F88F-4239-BB9A-3199336F82C8}" type="datetimeFigureOut">
              <a:rPr lang="he-IL" smtClean="0"/>
              <a:t>כ"ט/אדר/תשפ"ו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783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op.education.gov.il/tchumey_daat/matmatika/yesodi/noseem_nilmadim/?page=1&amp;teaching-unit=true" TargetMode="Externa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svg"/><Relationship Id="rId7" Type="http://schemas.openxmlformats.org/officeDocument/2006/relationships/image" Target="../media/image15.pn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svg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noseem_nilmadim/medidut/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sz="9053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4"/>
              </a:lnSpc>
              <a:spcBef>
                <a:spcPct val="0"/>
              </a:spcBef>
            </a:pPr>
            <a:r>
              <a:rPr lang="en-US" sz="7780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7"/>
              </a:lnSpc>
              <a:spcBef>
                <a:spcPct val="0"/>
              </a:spcBef>
            </a:pPr>
            <a:r>
              <a:rPr lang="en-US" sz="7444" dirty="0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4"/>
              </a:lnSpc>
              <a:spcBef>
                <a:spcPct val="0"/>
              </a:spcBef>
            </a:pPr>
            <a:r>
              <a:rPr lang="en-US" sz="8903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sz="8508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9"/>
              </a:lnSpc>
              <a:spcBef>
                <a:spcPct val="0"/>
              </a:spcBef>
            </a:pPr>
            <a:r>
              <a:rPr lang="en-US" sz="10199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92"/>
              </a:lnSpc>
              <a:spcBef>
                <a:spcPct val="0"/>
              </a:spcBef>
            </a:pPr>
            <a:r>
              <a:rPr lang="en-US" sz="10917">
                <a:solidFill>
                  <a:srgbClr val="000000"/>
                </a:solidFill>
                <a:latin typeface="Libre Franklin Ultra-Bold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89"/>
              </a:lnSpc>
              <a:spcBef>
                <a:spcPct val="0"/>
              </a:spcBef>
            </a:pPr>
            <a:r>
              <a:rPr lang="en-US" sz="11145">
                <a:solidFill>
                  <a:srgbClr val="000000"/>
                </a:solidFill>
                <a:latin typeface="Libre Franklin Ultra-Bold"/>
              </a:rPr>
              <a:t>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76E8D44-1CA9-A0C2-2A4B-69EDAEF91353}"/>
              </a:ext>
            </a:extLst>
          </p:cNvPr>
          <p:cNvGrpSpPr/>
          <p:nvPr/>
        </p:nvGrpSpPr>
        <p:grpSpPr>
          <a:xfrm>
            <a:off x="1981200" y="1333498"/>
            <a:ext cx="14467968" cy="7171723"/>
            <a:chOff x="0" y="-406402"/>
            <a:chExt cx="19290624" cy="9562297"/>
          </a:xfrm>
        </p:grpSpPr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1F6C3C1F-9FD3-0A3A-2717-971109E7E338}"/>
                </a:ext>
              </a:extLst>
            </p:cNvPr>
            <p:cNvGrpSpPr/>
            <p:nvPr/>
          </p:nvGrpSpPr>
          <p:grpSpPr>
            <a:xfrm>
              <a:off x="0" y="-406402"/>
              <a:ext cx="19290624" cy="9562297"/>
              <a:chOff x="0" y="-80277"/>
              <a:chExt cx="3810494" cy="1888849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CADAA44-05A3-0CAB-CCF0-6EB602E595D8}"/>
                  </a:ext>
                </a:extLst>
              </p:cNvPr>
              <p:cNvSpPr/>
              <p:nvPr/>
            </p:nvSpPr>
            <p:spPr>
              <a:xfrm>
                <a:off x="0" y="-80277"/>
                <a:ext cx="3810494" cy="1888849"/>
              </a:xfrm>
              <a:custGeom>
                <a:avLst/>
                <a:gdLst/>
                <a:ahLst/>
                <a:cxnLst/>
                <a:rect l="l" t="t" r="r" b="b"/>
                <a:pathLst>
                  <a:path w="3810494" h="1888849">
                    <a:moveTo>
                      <a:pt x="26755" y="0"/>
                    </a:moveTo>
                    <a:lnTo>
                      <a:pt x="3783738" y="0"/>
                    </a:lnTo>
                    <a:cubicBezTo>
                      <a:pt x="3798515" y="0"/>
                      <a:pt x="3810494" y="11979"/>
                      <a:pt x="3810494" y="26755"/>
                    </a:cubicBezTo>
                    <a:lnTo>
                      <a:pt x="3810494" y="1862093"/>
                    </a:lnTo>
                    <a:cubicBezTo>
                      <a:pt x="3810494" y="1869189"/>
                      <a:pt x="3807675" y="1875995"/>
                      <a:pt x="3802657" y="1881012"/>
                    </a:cubicBezTo>
                    <a:cubicBezTo>
                      <a:pt x="3797640" y="1886030"/>
                      <a:pt x="3790835" y="1888849"/>
                      <a:pt x="3783738" y="1888849"/>
                    </a:cubicBezTo>
                    <a:lnTo>
                      <a:pt x="26755" y="1888849"/>
                    </a:lnTo>
                    <a:cubicBezTo>
                      <a:pt x="19659" y="1888849"/>
                      <a:pt x="12854" y="1886030"/>
                      <a:pt x="7836" y="1881012"/>
                    </a:cubicBezTo>
                    <a:cubicBezTo>
                      <a:pt x="2819" y="1875995"/>
                      <a:pt x="0" y="1869189"/>
                      <a:pt x="0" y="1862093"/>
                    </a:cubicBezTo>
                    <a:lnTo>
                      <a:pt x="0" y="26755"/>
                    </a:lnTo>
                    <a:cubicBezTo>
                      <a:pt x="0" y="19659"/>
                      <a:pt x="2819" y="12854"/>
                      <a:pt x="7836" y="7836"/>
                    </a:cubicBezTo>
                    <a:cubicBezTo>
                      <a:pt x="12854" y="2819"/>
                      <a:pt x="19659" y="0"/>
                      <a:pt x="26755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E8C0B7-FBFF-F964-3C60-7CFDE890290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/>
              </a:p>
            </p:txBody>
          </p:sp>
        </p:grpSp>
        <p:sp>
          <p:nvSpPr>
            <p:cNvPr id="18" name="AutoShape 20">
              <a:extLst>
                <a:ext uri="{FF2B5EF4-FFF2-40B4-BE49-F238E27FC236}">
                  <a16:creationId xmlns:a16="http://schemas.microsoft.com/office/drawing/2014/main" id="{1E0F6145-2F22-2BF4-DF91-CA3191A37A50}"/>
                </a:ext>
              </a:extLst>
            </p:cNvPr>
            <p:cNvSpPr/>
            <p:nvPr/>
          </p:nvSpPr>
          <p:spPr>
            <a:xfrm>
              <a:off x="0" y="6653752"/>
              <a:ext cx="19290624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" name="TextBox 21">
            <a:extLst>
              <a:ext uri="{FF2B5EF4-FFF2-40B4-BE49-F238E27FC236}">
                <a16:creationId xmlns:a16="http://schemas.microsoft.com/office/drawing/2014/main" id="{1C1AB4A7-A188-548D-6508-FB6F7398DF1F}"/>
              </a:ext>
            </a:extLst>
          </p:cNvPr>
          <p:cNvSpPr txBox="1"/>
          <p:nvPr/>
        </p:nvSpPr>
        <p:spPr>
          <a:xfrm>
            <a:off x="5486400" y="2857500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he-IL" sz="14999" u="none" dirty="0">
                <a:solidFill>
                  <a:srgbClr val="000000"/>
                </a:solidFill>
                <a:latin typeface="Balsamiq Sans Bold"/>
              </a:rPr>
              <a:t>מתמטי </a:t>
            </a:r>
            <a:endParaRPr lang="en-US" sz="14999" u="none" dirty="0">
              <a:solidFill>
                <a:srgbClr val="000000"/>
              </a:solidFill>
              <a:latin typeface="Balsamiq Sans Bold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3D1BD24-B406-C5B5-F928-F46E69851FE8}"/>
              </a:ext>
            </a:extLst>
          </p:cNvPr>
          <p:cNvSpPr txBox="1"/>
          <p:nvPr/>
        </p:nvSpPr>
        <p:spPr>
          <a:xfrm>
            <a:off x="4495800" y="2552700"/>
            <a:ext cx="4876800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5000" dirty="0"/>
              <a:t>meet</a:t>
            </a:r>
            <a:endParaRPr lang="he-IL" sz="15000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BA7C51C4-F6E5-9D34-76F4-D886DE3853D0}"/>
              </a:ext>
            </a:extLst>
          </p:cNvPr>
          <p:cNvSpPr txBox="1"/>
          <p:nvPr/>
        </p:nvSpPr>
        <p:spPr>
          <a:xfrm>
            <a:off x="5105400" y="6591300"/>
            <a:ext cx="8610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/>
              <a:t>חישובי שטחים מורכבים</a:t>
            </a:r>
          </a:p>
          <a:p>
            <a:pPr algn="ctr"/>
            <a:r>
              <a:rPr lang="he-IL" sz="6000" dirty="0"/>
              <a:t>כיתה ו'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991132B6-8139-03C0-6C50-BB61A581EB1F}"/>
              </a:ext>
            </a:extLst>
          </p:cNvPr>
          <p:cNvSpPr txBox="1"/>
          <p:nvPr/>
        </p:nvSpPr>
        <p:spPr>
          <a:xfrm>
            <a:off x="2895600" y="4610100"/>
            <a:ext cx="124968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>
                <a:solidFill>
                  <a:srgbClr val="FF0000"/>
                </a:solidFill>
              </a:rPr>
              <a:t>למורים ולמורות שלום, במצגת שלפניכם מספר פעילויות המתאימות  למפגש קצר בנושא חישובי שטחים מורכבים.</a:t>
            </a: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ניתן להיעזר בה במפגשים סינכרוניים (וגם למשימות קצרות בשיעורים בכיתה).</a:t>
            </a:r>
            <a:endParaRPr lang="en-US" sz="2400" b="1" dirty="0">
              <a:solidFill>
                <a:srgbClr val="FF0000"/>
              </a:solidFill>
            </a:endParaRP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הפעילויות מתאימות לתלמידי כיתה ו'</a:t>
            </a: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הרחבה של הנושא ופעילויות נוספות תוכלו למצוא </a:t>
            </a:r>
            <a:r>
              <a:rPr lang="he-IL" sz="2400" b="1" dirty="0">
                <a:solidFill>
                  <a:srgbClr val="FF0000"/>
                </a:solidFill>
                <a:hlinkClick r:id="rId5"/>
              </a:rPr>
              <a:t>ביחידות הוראה מתוקשבות במרחב הפדגוגי</a:t>
            </a:r>
            <a:r>
              <a:rPr lang="he-IL" sz="24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5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1E427AE-5CE6-42D1-AF24-75E61CE86DFF}"/>
              </a:ext>
            </a:extLst>
          </p:cNvPr>
          <p:cNvSpPr txBox="1"/>
          <p:nvPr/>
        </p:nvSpPr>
        <p:spPr>
          <a:xfrm>
            <a:off x="3588357" y="661600"/>
            <a:ext cx="13258800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/>
              <a:t>באיזה מהסרטוטים שלפניכם שטח הצורה האפורה </a:t>
            </a:r>
          </a:p>
          <a:p>
            <a:pPr algn="ctr"/>
            <a:r>
              <a:rPr lang="he-IL" sz="4000" dirty="0"/>
              <a:t>הוא בערך 28 יחידות שטח? </a:t>
            </a:r>
            <a:endParaRPr lang="en-US" sz="4000" dirty="0"/>
          </a:p>
          <a:p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F85DF912-F3B5-6B65-2354-36F8A54A8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6355" y="2613583"/>
            <a:ext cx="2940303" cy="2926234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3C79B17E-302D-4DF7-36FF-5E91E9162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207" y="2262038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9" name="אובייקט 8">
            <a:extLst>
              <a:ext uri="{FF2B5EF4-FFF2-40B4-BE49-F238E27FC236}">
                <a16:creationId xmlns:a16="http://schemas.microsoft.com/office/drawing/2014/main" id="{F6DC478D-66A3-FEAF-CDAD-A14A72C68C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154347"/>
              </p:ext>
            </p:extLst>
          </p:nvPr>
        </p:nvGraphicFramePr>
        <p:xfrm>
          <a:off x="6203697" y="2654126"/>
          <a:ext cx="2940303" cy="2845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1952898" imgH="1914286" progId="Paint.Picture">
                  <p:embed/>
                </p:oleObj>
              </mc:Choice>
              <mc:Fallback>
                <p:oleObj name="Bitmap Image" r:id="rId6" imgW="1952898" imgH="191428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697" y="2654126"/>
                        <a:ext cx="2940303" cy="28451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תמונה 9">
            <a:extLst>
              <a:ext uri="{FF2B5EF4-FFF2-40B4-BE49-F238E27FC236}">
                <a16:creationId xmlns:a16="http://schemas.microsoft.com/office/drawing/2014/main" id="{A035D63E-06B4-7592-D192-D334F98021E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24561" y="6210300"/>
            <a:ext cx="2940303" cy="286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23931D99-7E2D-15B2-327C-28152194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43" y="490784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12" name="אובייקט 11">
            <a:extLst>
              <a:ext uri="{FF2B5EF4-FFF2-40B4-BE49-F238E27FC236}">
                <a16:creationId xmlns:a16="http://schemas.microsoft.com/office/drawing/2014/main" id="{B1CAA82C-1F78-6E64-BF2D-A64781A6E1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147366"/>
              </p:ext>
            </p:extLst>
          </p:nvPr>
        </p:nvGraphicFramePr>
        <p:xfrm>
          <a:off x="6271234" y="6206197"/>
          <a:ext cx="2872766" cy="2845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9" imgW="1971950" imgH="1952898" progId="Paint.Picture">
                  <p:embed/>
                </p:oleObj>
              </mc:Choice>
              <mc:Fallback>
                <p:oleObj name="Bitmap Image" r:id="rId9" imgW="1971950" imgH="195289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1234" y="6206197"/>
                        <a:ext cx="2872766" cy="28451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6D429E7F-4834-8DCF-B649-A97915F74E08}"/>
              </a:ext>
            </a:extLst>
          </p:cNvPr>
          <p:cNvSpPr txBox="1"/>
          <p:nvPr/>
        </p:nvSpPr>
        <p:spPr>
          <a:xfrm>
            <a:off x="13835556" y="2432853"/>
            <a:ext cx="914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א)</a:t>
            </a:r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C91AC9FF-CD0B-FA30-4CBB-B40B7A552F0D}"/>
              </a:ext>
            </a:extLst>
          </p:cNvPr>
          <p:cNvSpPr/>
          <p:nvPr/>
        </p:nvSpPr>
        <p:spPr>
          <a:xfrm>
            <a:off x="3657600" y="8131543"/>
            <a:ext cx="304800" cy="2953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8F030495-0C50-89A4-3C45-4F3132F5D935}"/>
              </a:ext>
            </a:extLst>
          </p:cNvPr>
          <p:cNvSpPr txBox="1"/>
          <p:nvPr/>
        </p:nvSpPr>
        <p:spPr>
          <a:xfrm>
            <a:off x="1626207" y="8048370"/>
            <a:ext cx="1983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 יחידת שטח</a:t>
            </a:r>
            <a:endParaRPr lang="he-IL" sz="2400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1C8D37A1-DACA-7C32-1B30-C8A3A7B34390}"/>
              </a:ext>
            </a:extLst>
          </p:cNvPr>
          <p:cNvSpPr txBox="1"/>
          <p:nvPr/>
        </p:nvSpPr>
        <p:spPr>
          <a:xfrm>
            <a:off x="9115777" y="2441645"/>
            <a:ext cx="914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ב)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8B78D7A7-F0FF-62C4-9316-EB90EB2379B5}"/>
              </a:ext>
            </a:extLst>
          </p:cNvPr>
          <p:cNvSpPr txBox="1"/>
          <p:nvPr/>
        </p:nvSpPr>
        <p:spPr>
          <a:xfrm>
            <a:off x="13856658" y="6206197"/>
            <a:ext cx="914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ג)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EBEFC36D-555B-DA9D-F2CC-FADA4B13E9D9}"/>
              </a:ext>
            </a:extLst>
          </p:cNvPr>
          <p:cNvSpPr txBox="1"/>
          <p:nvPr/>
        </p:nvSpPr>
        <p:spPr>
          <a:xfrm>
            <a:off x="9103967" y="6206197"/>
            <a:ext cx="914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ד)</a:t>
            </a:r>
          </a:p>
        </p:txBody>
      </p:sp>
    </p:spTree>
    <p:extLst>
      <p:ext uri="{BB962C8B-B14F-4D97-AF65-F5344CB8AC3E}">
        <p14:creationId xmlns:p14="http://schemas.microsoft.com/office/powerpoint/2010/main" val="102131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A16B61-3050-94BB-2BF0-40788E55A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228EB2E-24C8-6CC0-2504-AFBB066CE3F1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C9FB371-CDFE-A07F-FE30-F1DC16C3C2F6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2075245-B8BC-DC3E-9C57-8BFA12ABBCF8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979B310E-6D99-9909-CEDC-C23974EB7D3D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99007F3-B2BD-B361-E0EF-7A7BD3050119}"/>
              </a:ext>
            </a:extLst>
          </p:cNvPr>
          <p:cNvSpPr txBox="1"/>
          <p:nvPr/>
        </p:nvSpPr>
        <p:spPr>
          <a:xfrm>
            <a:off x="4572000" y="2037953"/>
            <a:ext cx="11430000" cy="375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4000" dirty="0"/>
              <a:t>שטח של גינה שצורתה ריבוע הוא בין 150 ל-175 מ"ר. </a:t>
            </a:r>
            <a:endParaRPr lang="en-US" sz="4000" dirty="0"/>
          </a:p>
          <a:p>
            <a:pPr algn="r" rtl="1">
              <a:lnSpc>
                <a:spcPct val="150000"/>
              </a:lnSpc>
            </a:pPr>
            <a:r>
              <a:rPr lang="he-IL" sz="4000" dirty="0"/>
              <a:t>מה יכול להיות אורך הצלע של הגינה?</a:t>
            </a:r>
          </a:p>
          <a:p>
            <a:pPr algn="r" rtl="1">
              <a:lnSpc>
                <a:spcPct val="150000"/>
              </a:lnSpc>
            </a:pPr>
            <a:r>
              <a:rPr lang="he-IL" sz="4000" dirty="0"/>
              <a:t>הציגו את דרך הפתרון.</a:t>
            </a:r>
            <a:endParaRPr lang="en-US" sz="4000" dirty="0"/>
          </a:p>
          <a:p>
            <a:pPr algn="r" rtl="1"/>
            <a:endParaRPr lang="en-US" sz="40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2442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FC1B28-5EF0-0D85-4F06-9CC1398CE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2903CB-B571-D418-6C07-5400F7A87704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241B900-F61B-48CD-2157-8B78447C81C3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087E636-6CC8-1E57-2BAF-98104A4FF989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C0022375-8B53-C24B-3D1E-CA0ED5851215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BE0B8BD-2164-87E8-61FD-B67855C86035}"/>
              </a:ext>
            </a:extLst>
          </p:cNvPr>
          <p:cNvSpPr txBox="1"/>
          <p:nvPr/>
        </p:nvSpPr>
        <p:spPr>
          <a:xfrm>
            <a:off x="7422898" y="1627622"/>
            <a:ext cx="7924800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4000" dirty="0"/>
              <a:t>אורך צלע אחת של מלבן הוא 6 ס"מ. </a:t>
            </a:r>
            <a:endParaRPr lang="en-US" sz="4000" dirty="0"/>
          </a:p>
          <a:p>
            <a:pPr algn="r" rtl="1">
              <a:lnSpc>
                <a:spcPct val="150000"/>
              </a:lnSpc>
            </a:pPr>
            <a:r>
              <a:rPr lang="he-IL" sz="4000" dirty="0"/>
              <a:t>היקף המלבן שווה ל- 16 ס"מ. </a:t>
            </a:r>
            <a:endParaRPr lang="en-US" sz="4000" dirty="0"/>
          </a:p>
          <a:p>
            <a:pPr algn="r" rtl="1">
              <a:lnSpc>
                <a:spcPct val="150000"/>
              </a:lnSpc>
            </a:pPr>
            <a:r>
              <a:rPr lang="he-IL" sz="4000" dirty="0"/>
              <a:t>מה שטח המלבן? </a:t>
            </a:r>
            <a:endParaRPr lang="en-US" sz="40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7622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53B3FB-64ED-3F1B-9099-993840F14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21AD913-9BAE-55FE-ECE2-42AA3392AA39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03F48FF-1DA9-05E7-2BA5-B54A7D1444DA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01667D6-8DBB-82B1-6809-784F29FB8F06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5C0887A1-1579-94C1-2A4F-4C05E07EDD9D}"/>
              </a:ext>
            </a:extLst>
          </p:cNvPr>
          <p:cNvSpPr txBox="1"/>
          <p:nvPr/>
        </p:nvSpPr>
        <p:spPr>
          <a:xfrm>
            <a:off x="2843716" y="709044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33C48387-C859-46C6-267D-EA3BB689B987}"/>
              </a:ext>
            </a:extLst>
          </p:cNvPr>
          <p:cNvGrpSpPr>
            <a:grpSpLocks/>
          </p:cNvGrpSpPr>
          <p:nvPr/>
        </p:nvGrpSpPr>
        <p:grpSpPr bwMode="auto">
          <a:xfrm>
            <a:off x="2579803" y="2520448"/>
            <a:ext cx="3281879" cy="2630695"/>
            <a:chOff x="2729" y="4768"/>
            <a:chExt cx="2718" cy="2068"/>
          </a:xfrm>
        </p:grpSpPr>
        <p:grpSp>
          <p:nvGrpSpPr>
            <p:cNvPr id="16" name="Group 3">
              <a:extLst>
                <a:ext uri="{FF2B5EF4-FFF2-40B4-BE49-F238E27FC236}">
                  <a16:creationId xmlns:a16="http://schemas.microsoft.com/office/drawing/2014/main" id="{5CB49E1F-21EF-A752-0585-3D58AA28F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9" y="5093"/>
              <a:ext cx="2605" cy="1743"/>
              <a:chOff x="2793" y="4103"/>
              <a:chExt cx="2605" cy="1743"/>
            </a:xfrm>
          </p:grpSpPr>
          <p:cxnSp>
            <p:nvCxnSpPr>
              <p:cNvPr id="18" name="AutoShape 4">
                <a:extLst>
                  <a:ext uri="{FF2B5EF4-FFF2-40B4-BE49-F238E27FC236}">
                    <a16:creationId xmlns:a16="http://schemas.microsoft.com/office/drawing/2014/main" id="{26B311EC-AC4D-59E9-65D4-42016AE580C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885" y="4103"/>
                <a:ext cx="46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5">
                <a:extLst>
                  <a:ext uri="{FF2B5EF4-FFF2-40B4-BE49-F238E27FC236}">
                    <a16:creationId xmlns:a16="http://schemas.microsoft.com/office/drawing/2014/main" id="{DE114B72-5DF8-DECD-AD70-FCC60C72873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623" y="5405"/>
                <a:ext cx="0" cy="37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" name="Text Box 6">
                <a:extLst>
                  <a:ext uri="{FF2B5EF4-FFF2-40B4-BE49-F238E27FC236}">
                    <a16:creationId xmlns:a16="http://schemas.microsoft.com/office/drawing/2014/main" id="{E180CD01-445B-19EE-52AA-916EDFAAFC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3" y="5367"/>
                <a:ext cx="795" cy="45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he-I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2 ס"מ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7">
                <a:extLst>
                  <a:ext uri="{FF2B5EF4-FFF2-40B4-BE49-F238E27FC236}">
                    <a16:creationId xmlns:a16="http://schemas.microsoft.com/office/drawing/2014/main" id="{C7BA9F2E-B5CA-7D34-EA4D-52236A518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3" y="4230"/>
                <a:ext cx="1705" cy="1616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23" name="Rectangle 8">
                <a:extLst>
                  <a:ext uri="{FF2B5EF4-FFF2-40B4-BE49-F238E27FC236}">
                    <a16:creationId xmlns:a16="http://schemas.microsoft.com/office/drawing/2014/main" id="{D665E430-9475-2C97-36E8-DD4E7D561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8" y="4230"/>
                <a:ext cx="1114" cy="107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e-IL"/>
              </a:p>
            </p:txBody>
          </p:sp>
        </p:grp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BB829B0E-DC85-DC91-9137-3FFC339D20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" y="4768"/>
              <a:ext cx="966" cy="3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he-IL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David" panose="020E0502060401010101" pitchFamily="34" charset="-79"/>
                </a:rPr>
                <a:t>  </a:t>
              </a:r>
              <a:r>
                <a:rPr lang="he-IL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David" panose="020E0502060401010101" pitchFamily="34" charset="-79"/>
                </a:rPr>
                <a:t>2 ס"מ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1113740B-430C-598E-17FF-A948B4EBAD4D}"/>
              </a:ext>
            </a:extLst>
          </p:cNvPr>
          <p:cNvSpPr txBox="1"/>
          <p:nvPr/>
        </p:nvSpPr>
        <p:spPr>
          <a:xfrm>
            <a:off x="6132007" y="842585"/>
            <a:ext cx="10241604" cy="62478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4000" dirty="0"/>
              <a:t>לפניכם ריבוע קטן (לבן) </a:t>
            </a:r>
            <a:r>
              <a:rPr lang="he-IL" sz="4000" dirty="0" err="1"/>
              <a:t>המסורטט</a:t>
            </a:r>
            <a:r>
              <a:rPr lang="he-IL" sz="4000" dirty="0"/>
              <a:t> בתוך ריבוע גדול. שטח הריבוע הגדול הוא 49 סמ"ר. </a:t>
            </a:r>
            <a:endParaRPr lang="en-US" sz="4000" dirty="0"/>
          </a:p>
          <a:p>
            <a:pPr algn="r" rtl="1">
              <a:lnSpc>
                <a:spcPct val="150000"/>
              </a:lnSpc>
            </a:pPr>
            <a:r>
              <a:rPr lang="he-IL" sz="4000" dirty="0"/>
              <a:t>חלק מהמידות רשומות בסרטוט. </a:t>
            </a:r>
          </a:p>
          <a:p>
            <a:pPr lvl="0" algn="r" rtl="1">
              <a:lnSpc>
                <a:spcPct val="150000"/>
              </a:lnSpc>
            </a:pPr>
            <a:r>
              <a:rPr lang="he-IL" sz="4000" dirty="0"/>
              <a:t>מה אורך הצלע של הריבוע </a:t>
            </a:r>
            <a:r>
              <a:rPr lang="he-IL" sz="4000" b="1" dirty="0"/>
              <a:t>הגדול</a:t>
            </a:r>
            <a:r>
              <a:rPr lang="he-IL" sz="4000" dirty="0"/>
              <a:t>?</a:t>
            </a:r>
            <a:endParaRPr lang="en-US" sz="4000" dirty="0"/>
          </a:p>
          <a:p>
            <a:pPr lvl="0" algn="r" rtl="1">
              <a:lnSpc>
                <a:spcPct val="150000"/>
              </a:lnSpc>
            </a:pPr>
            <a:r>
              <a:rPr lang="he-IL" sz="4000" dirty="0"/>
              <a:t>מה שטח הריבוע </a:t>
            </a:r>
            <a:r>
              <a:rPr lang="he-IL" sz="4000" b="1" dirty="0"/>
              <a:t>הקטן</a:t>
            </a:r>
            <a:r>
              <a:rPr lang="he-IL" sz="4000" dirty="0"/>
              <a:t> (הלבן)?</a:t>
            </a:r>
            <a:endParaRPr lang="en-US" sz="4000" dirty="0"/>
          </a:p>
          <a:p>
            <a:pPr algn="r" rtl="1">
              <a:lnSpc>
                <a:spcPct val="150000"/>
              </a:lnSpc>
            </a:pPr>
            <a:r>
              <a:rPr lang="he-IL" sz="4000" dirty="0"/>
              <a:t>הציגו את דרך הפתרון.</a:t>
            </a:r>
            <a:endParaRPr lang="en-US" sz="4000" dirty="0"/>
          </a:p>
          <a:p>
            <a:pPr algn="r" rtl="1"/>
            <a:endParaRPr lang="en-US" sz="4000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4E64020-9E73-15FF-E7FE-F4074BB71A76}"/>
              </a:ext>
            </a:extLst>
          </p:cNvPr>
          <p:cNvSpPr txBox="1"/>
          <p:nvPr/>
        </p:nvSpPr>
        <p:spPr>
          <a:xfrm>
            <a:off x="7458974" y="9666819"/>
            <a:ext cx="7739618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הסרטוט מוצגים בהקטנה או בהגדלה, בהתאם לגודל המסך.</a:t>
            </a:r>
          </a:p>
        </p:txBody>
      </p:sp>
    </p:spTree>
    <p:extLst>
      <p:ext uri="{BB962C8B-B14F-4D97-AF65-F5344CB8AC3E}">
        <p14:creationId xmlns:p14="http://schemas.microsoft.com/office/powerpoint/2010/main" val="253981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C3F20A-D3EC-46AC-8B8E-78D07C626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04987DD-9275-B4E0-7020-B42FBA2596D4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9BBF7F7-F79D-5AA7-9CF4-DA46DCC8B53E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2D2F283-2E4D-6807-C7C0-2BD06B824861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4C92BF71-FE23-B65F-D9F2-B68D09DB6C98}"/>
              </a:ext>
            </a:extLst>
          </p:cNvPr>
          <p:cNvSpPr txBox="1"/>
          <p:nvPr/>
        </p:nvSpPr>
        <p:spPr>
          <a:xfrm>
            <a:off x="2406901" y="3429000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55E050F-8373-40CD-F259-6E62F68CE7E4}"/>
              </a:ext>
            </a:extLst>
          </p:cNvPr>
          <p:cNvSpPr txBox="1"/>
          <p:nvPr/>
        </p:nvSpPr>
        <p:spPr>
          <a:xfrm>
            <a:off x="10058400" y="2552700"/>
            <a:ext cx="6629400" cy="32265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4000" dirty="0"/>
              <a:t>לפניכם סרטוט מוקטן של מגרש.</a:t>
            </a:r>
            <a:endParaRPr lang="en-US" sz="4000" dirty="0"/>
          </a:p>
          <a:p>
            <a:pPr algn="r" rtl="1">
              <a:lnSpc>
                <a:spcPct val="150000"/>
              </a:lnSpc>
            </a:pPr>
            <a:r>
              <a:rPr lang="he-IL" sz="4000" dirty="0"/>
              <a:t>מה שטח המגרש?	</a:t>
            </a:r>
            <a:endParaRPr lang="en-US" sz="4000" dirty="0"/>
          </a:p>
          <a:p>
            <a:pPr algn="r" rtl="1">
              <a:lnSpc>
                <a:spcPct val="150000"/>
              </a:lnSpc>
            </a:pPr>
            <a:r>
              <a:rPr lang="he-IL" sz="4000" dirty="0"/>
              <a:t>הַציגו את דרך הפתרון</a:t>
            </a:r>
            <a:r>
              <a:rPr lang="he-IL" dirty="0"/>
              <a:t>.</a:t>
            </a:r>
            <a:endParaRPr lang="en-US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955A0C5A-75C7-E19A-E170-CA22C144E2EA}"/>
              </a:ext>
            </a:extLst>
          </p:cNvPr>
          <p:cNvSpPr txBox="1"/>
          <p:nvPr/>
        </p:nvSpPr>
        <p:spPr>
          <a:xfrm>
            <a:off x="8592960" y="5279735"/>
            <a:ext cx="94981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5 מ'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7FE6CFE8-9343-D521-9CE3-8F3ADD15C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172" y="3009900"/>
            <a:ext cx="5746427" cy="3514675"/>
          </a:xfrm>
          <a:prstGeom prst="rect">
            <a:avLst/>
          </a:prstGeom>
        </p:spPr>
      </p:pic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9F3DDB41-A68D-E922-A4AF-C7CD18B1A592}"/>
              </a:ext>
            </a:extLst>
          </p:cNvPr>
          <p:cNvSpPr txBox="1"/>
          <p:nvPr/>
        </p:nvSpPr>
        <p:spPr>
          <a:xfrm>
            <a:off x="3200400" y="2425125"/>
            <a:ext cx="94981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5 מ'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A5EBC211-87D7-E28B-50D8-A287ED05FD10}"/>
              </a:ext>
            </a:extLst>
          </p:cNvPr>
          <p:cNvSpPr txBox="1"/>
          <p:nvPr/>
        </p:nvSpPr>
        <p:spPr>
          <a:xfrm>
            <a:off x="5410200" y="6595366"/>
            <a:ext cx="1295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19 מ'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1894126F-AD9B-E388-C3B6-81F5B093D216}"/>
              </a:ext>
            </a:extLst>
          </p:cNvPr>
          <p:cNvSpPr txBox="1"/>
          <p:nvPr/>
        </p:nvSpPr>
        <p:spPr>
          <a:xfrm>
            <a:off x="1600201" y="4474849"/>
            <a:ext cx="11589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10 מ'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ED8AFFF-64EA-C846-FDB6-582448BD6F67}"/>
              </a:ext>
            </a:extLst>
          </p:cNvPr>
          <p:cNvSpPr txBox="1"/>
          <p:nvPr/>
        </p:nvSpPr>
        <p:spPr>
          <a:xfrm>
            <a:off x="7458974" y="9666819"/>
            <a:ext cx="7739618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הסרטוט מוצגים בהקטנה או בהגדלה, בהתאם לגודל המסך.</a:t>
            </a:r>
          </a:p>
        </p:txBody>
      </p:sp>
    </p:spTree>
    <p:extLst>
      <p:ext uri="{BB962C8B-B14F-4D97-AF65-F5344CB8AC3E}">
        <p14:creationId xmlns:p14="http://schemas.microsoft.com/office/powerpoint/2010/main" val="54532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C56B3F4C-3E93-434F-A759-B61CB423C854}"/>
              </a:ext>
            </a:extLst>
          </p:cNvPr>
          <p:cNvGrpSpPr/>
          <p:nvPr/>
        </p:nvGrpSpPr>
        <p:grpSpPr>
          <a:xfrm rot="21270039">
            <a:off x="-13802" y="1672760"/>
            <a:ext cx="8072439" cy="8015288"/>
            <a:chOff x="247650" y="876300"/>
            <a:chExt cx="5381626" cy="5343525"/>
          </a:xfrm>
        </p:grpSpPr>
        <p:sp>
          <p:nvSpPr>
            <p:cNvPr id="2" name="מלבן 1">
              <a:extLst>
                <a:ext uri="{FF2B5EF4-FFF2-40B4-BE49-F238E27FC236}">
                  <a16:creationId xmlns:a16="http://schemas.microsoft.com/office/drawing/2014/main" id="{1DD29612-E2BF-4ADB-9670-0C1A0D6894E2}"/>
                </a:ext>
              </a:extLst>
            </p:cNvPr>
            <p:cNvSpPr/>
            <p:nvPr/>
          </p:nvSpPr>
          <p:spPr>
            <a:xfrm>
              <a:off x="2014032" y="2663237"/>
              <a:ext cx="1819275" cy="1781175"/>
            </a:xfrm>
            <a:prstGeom prst="rect">
              <a:avLst/>
            </a:prstGeom>
            <a:solidFill>
              <a:srgbClr val="FFC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13716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" name="משולש ישר-זווית 3">
              <a:extLst>
                <a:ext uri="{FF2B5EF4-FFF2-40B4-BE49-F238E27FC236}">
                  <a16:creationId xmlns:a16="http://schemas.microsoft.com/office/drawing/2014/main" id="{7431D754-D5C0-49A4-A70A-F10726A6B700}"/>
                </a:ext>
              </a:extLst>
            </p:cNvPr>
            <p:cNvSpPr/>
            <p:nvPr/>
          </p:nvSpPr>
          <p:spPr>
            <a:xfrm>
              <a:off x="2028826" y="876300"/>
              <a:ext cx="1819275" cy="1781175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13716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" name="משולש ישר-זווית 4">
              <a:extLst>
                <a:ext uri="{FF2B5EF4-FFF2-40B4-BE49-F238E27FC236}">
                  <a16:creationId xmlns:a16="http://schemas.microsoft.com/office/drawing/2014/main" id="{EBE95903-F988-4BF1-B75F-DC639D8D2C58}"/>
                </a:ext>
              </a:extLst>
            </p:cNvPr>
            <p:cNvSpPr/>
            <p:nvPr/>
          </p:nvSpPr>
          <p:spPr>
            <a:xfrm rot="5400000">
              <a:off x="3829051" y="2676525"/>
              <a:ext cx="1819275" cy="1781175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13716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6" name="משולש ישר-זווית 5">
              <a:extLst>
                <a:ext uri="{FF2B5EF4-FFF2-40B4-BE49-F238E27FC236}">
                  <a16:creationId xmlns:a16="http://schemas.microsoft.com/office/drawing/2014/main" id="{31BFD5CC-1BF2-4B6F-B7F5-C37B9766B040}"/>
                </a:ext>
              </a:extLst>
            </p:cNvPr>
            <p:cNvSpPr/>
            <p:nvPr/>
          </p:nvSpPr>
          <p:spPr>
            <a:xfrm rot="10800000">
              <a:off x="2028825" y="4438650"/>
              <a:ext cx="1819275" cy="1781175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13716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" name="משולש ישר-זווית 6">
              <a:extLst>
                <a:ext uri="{FF2B5EF4-FFF2-40B4-BE49-F238E27FC236}">
                  <a16:creationId xmlns:a16="http://schemas.microsoft.com/office/drawing/2014/main" id="{2049D58A-E3D4-47F0-8836-3FE82D2848B7}"/>
                </a:ext>
              </a:extLst>
            </p:cNvPr>
            <p:cNvSpPr/>
            <p:nvPr/>
          </p:nvSpPr>
          <p:spPr>
            <a:xfrm rot="16200000">
              <a:off x="228600" y="2638425"/>
              <a:ext cx="1819275" cy="1781175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13716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63E9C0A-4E2F-4515-B453-ADFEF95B5B79}"/>
              </a:ext>
            </a:extLst>
          </p:cNvPr>
          <p:cNvSpPr txBox="1"/>
          <p:nvPr/>
        </p:nvSpPr>
        <p:spPr>
          <a:xfrm>
            <a:off x="224203" y="78651"/>
            <a:ext cx="17839595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לפניכם כוכב </a:t>
            </a:r>
            <a:r>
              <a:rPr kumimoji="0" lang="he-IL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נינג'ה</a:t>
            </a:r>
            <a:r>
              <a:rPr kumimoji="0" lang="he-IL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מריבועי נייר שאורך הצלע שלהם הוא 10 ס"מ</a:t>
            </a:r>
            <a:r>
              <a:rPr kumimoji="0" lang="he-IL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Calibri"/>
              </a:rPr>
              <a:t> (ראו תמונה מוקטנת). הכוכב בנוי מריבוע וממשולשים חופפים שווי שוקיים </a:t>
            </a:r>
            <a:r>
              <a:rPr kumimoji="0" lang="he-IL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Calibri"/>
              </a:rPr>
              <a:t>וישרי־זווית</a:t>
            </a:r>
            <a:r>
              <a:rPr kumimoji="0" lang="he-IL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Calibri"/>
              </a:rPr>
              <a:t> שאורך הניצב שלהם שווה לאורך צלע הריבוע. נחשב בשלבים את שטח הכוכב שהם בנו.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5605F6B3-8DBE-4D59-8748-8BEA37C08844}"/>
              </a:ext>
            </a:extLst>
          </p:cNvPr>
          <p:cNvSpPr txBox="1"/>
          <p:nvPr/>
        </p:nvSpPr>
        <p:spPr>
          <a:xfrm rot="21137003" flipH="1">
            <a:off x="2793656" y="3926424"/>
            <a:ext cx="1658228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 ס"מ</a:t>
            </a:r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92F298E5-ADC5-4CF0-853F-3B673BA073E0}"/>
              </a:ext>
            </a:extLst>
          </p:cNvPr>
          <p:cNvCxnSpPr/>
          <p:nvPr/>
        </p:nvCxnSpPr>
        <p:spPr>
          <a:xfrm>
            <a:off x="331524" y="39150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C0A6F167-B4FD-4A72-A00C-D33AEA60D467}"/>
              </a:ext>
            </a:extLst>
          </p:cNvPr>
          <p:cNvSpPr txBox="1"/>
          <p:nvPr/>
        </p:nvSpPr>
        <p:spPr>
          <a:xfrm rot="21212433" flipH="1">
            <a:off x="3328007" y="6963767"/>
            <a:ext cx="1658228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 ס"מ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633E65B1-70D7-4E7A-8545-5966626F32F2}"/>
              </a:ext>
            </a:extLst>
          </p:cNvPr>
          <p:cNvSpPr txBox="1"/>
          <p:nvPr/>
        </p:nvSpPr>
        <p:spPr>
          <a:xfrm>
            <a:off x="13372331" y="2434725"/>
            <a:ext cx="3615092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מה שטח הריבוע?</a:t>
            </a:r>
          </a:p>
        </p:txBody>
      </p:sp>
      <p:sp>
        <p:nvSpPr>
          <p:cNvPr id="24" name="עיגול 1">
            <a:extLst>
              <a:ext uri="{FF2B5EF4-FFF2-40B4-BE49-F238E27FC236}">
                <a16:creationId xmlns:a16="http://schemas.microsoft.com/office/drawing/2014/main" id="{E98418A9-D9C2-4F9C-83F9-E276E680DBDA}"/>
              </a:ext>
            </a:extLst>
          </p:cNvPr>
          <p:cNvSpPr/>
          <p:nvPr/>
        </p:nvSpPr>
        <p:spPr>
          <a:xfrm>
            <a:off x="17122412" y="2422749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B127ADB3-EAE3-4568-A0DF-38465A9FC3C4}"/>
              </a:ext>
            </a:extLst>
          </p:cNvPr>
          <p:cNvSpPr txBox="1"/>
          <p:nvPr/>
        </p:nvSpPr>
        <p:spPr>
          <a:xfrm>
            <a:off x="9388001" y="3156866"/>
            <a:ext cx="7556876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שטח הריבוע הוא 100 סמ"ר (10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lang="he-IL" sz="4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10).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329A236B-7E07-4450-90EC-5DD3FC712BDF}"/>
              </a:ext>
            </a:extLst>
          </p:cNvPr>
          <p:cNvSpPr txBox="1"/>
          <p:nvPr/>
        </p:nvSpPr>
        <p:spPr>
          <a:xfrm>
            <a:off x="12181261" y="4437717"/>
            <a:ext cx="4746812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מה שטח משולש כחול?</a:t>
            </a:r>
          </a:p>
        </p:txBody>
      </p:sp>
      <p:sp>
        <p:nvSpPr>
          <p:cNvPr id="27" name="עיגול 1">
            <a:extLst>
              <a:ext uri="{FF2B5EF4-FFF2-40B4-BE49-F238E27FC236}">
                <a16:creationId xmlns:a16="http://schemas.microsoft.com/office/drawing/2014/main" id="{3DB431A6-AFBC-46C5-BE33-89A1AE226870}"/>
              </a:ext>
            </a:extLst>
          </p:cNvPr>
          <p:cNvSpPr/>
          <p:nvPr/>
        </p:nvSpPr>
        <p:spPr>
          <a:xfrm>
            <a:off x="17122412" y="4460126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7312C57A-F34C-4A3C-A49D-03BD84B68645}"/>
              </a:ext>
            </a:extLst>
          </p:cNvPr>
          <p:cNvSpPr txBox="1"/>
          <p:nvPr/>
        </p:nvSpPr>
        <p:spPr>
          <a:xfrm>
            <a:off x="6835245" y="5178113"/>
            <a:ext cx="10092827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נשלים את אחד המשולשים לריבוע.</a:t>
            </a:r>
          </a:p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שטח הריבוע הזה 100 סמ"ר כי הצלע שלו 10 ס"מ. </a:t>
            </a:r>
            <a:b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he-IL" sz="4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שטח המשולש הוא חצי משטח הריבוע – 50 סמ"ר.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CA02493D-CC36-4A55-A928-AA76BD123BB9}"/>
              </a:ext>
            </a:extLst>
          </p:cNvPr>
          <p:cNvSpPr txBox="1"/>
          <p:nvPr/>
        </p:nvSpPr>
        <p:spPr>
          <a:xfrm>
            <a:off x="12573996" y="7674228"/>
            <a:ext cx="4354077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מה שטח הכוכב כולו?</a:t>
            </a:r>
          </a:p>
        </p:txBody>
      </p:sp>
      <p:sp>
        <p:nvSpPr>
          <p:cNvPr id="30" name="עיגול 1">
            <a:extLst>
              <a:ext uri="{FF2B5EF4-FFF2-40B4-BE49-F238E27FC236}">
                <a16:creationId xmlns:a16="http://schemas.microsoft.com/office/drawing/2014/main" id="{A66F41EA-C614-449E-9B90-CCB5CFE4FC35}"/>
              </a:ext>
            </a:extLst>
          </p:cNvPr>
          <p:cNvSpPr/>
          <p:nvPr/>
        </p:nvSpPr>
        <p:spPr>
          <a:xfrm>
            <a:off x="17122412" y="7639311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EEEF8FC0-38D8-43A7-B545-EEA7935FDCF8}"/>
              </a:ext>
            </a:extLst>
          </p:cNvPr>
          <p:cNvSpPr txBox="1"/>
          <p:nvPr/>
        </p:nvSpPr>
        <p:spPr>
          <a:xfrm>
            <a:off x="5813213" y="8318046"/>
            <a:ext cx="1111486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יש 4 משולשים חופפים ששטחם הכולל 200 סמ"ר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b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he-IL" sz="4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וריבוע ששטחו 100 סמ"ר. שטח הצורה כולה 300 סמ"ר.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7DBD2836-610E-40CD-A7EC-7041FB686314}"/>
              </a:ext>
            </a:extLst>
          </p:cNvPr>
          <p:cNvSpPr/>
          <p:nvPr/>
        </p:nvSpPr>
        <p:spPr>
          <a:xfrm rot="21257451">
            <a:off x="2672580" y="4342030"/>
            <a:ext cx="2681034" cy="263718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331F947F-5701-4EC2-A1FE-A63C518CFDCA}"/>
              </a:ext>
            </a:extLst>
          </p:cNvPr>
          <p:cNvSpPr/>
          <p:nvPr/>
        </p:nvSpPr>
        <p:spPr>
          <a:xfrm rot="21257451">
            <a:off x="2439591" y="1660552"/>
            <a:ext cx="2681034" cy="263718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B6D89735-977C-4751-8A15-E91920C4FC7A}"/>
              </a:ext>
            </a:extLst>
          </p:cNvPr>
          <p:cNvSpPr txBox="1"/>
          <p:nvPr/>
        </p:nvSpPr>
        <p:spPr>
          <a:xfrm>
            <a:off x="0" y="9407204"/>
            <a:ext cx="6487673" cy="553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לבדיקת התשובה, לחצו על העיגולים הכחולים.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335B7010-6F7E-96BC-E47E-B7E9AF507717}"/>
              </a:ext>
            </a:extLst>
          </p:cNvPr>
          <p:cNvSpPr txBox="1"/>
          <p:nvPr/>
        </p:nvSpPr>
        <p:spPr>
          <a:xfrm>
            <a:off x="9557096" y="9695476"/>
            <a:ext cx="7739618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הסרטוטים מוצגים בהקטנה או בהגדלה, בהתאם לגודל המסך.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CBA78D80-299C-C60F-FA72-B9B0FE503819}"/>
              </a:ext>
            </a:extLst>
          </p:cNvPr>
          <p:cNvSpPr txBox="1"/>
          <p:nvPr/>
        </p:nvSpPr>
        <p:spPr>
          <a:xfrm>
            <a:off x="218341" y="9776536"/>
            <a:ext cx="67421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מתוך יחידת הוראה מתוקשבת לכיתה ה'- שטח משולש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82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8" grpId="0"/>
      <p:bldP spid="31" grpId="0"/>
      <p:bldP spid="9" grpId="0" animBg="1"/>
      <p:bldP spid="9" grpId="1" animBg="1"/>
      <p:bldP spid="33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279B5A-16B7-8132-10A5-07E7238E4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EBE560A-E1E8-BEF5-6D50-DFA146B22BAF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5CA8E17-129F-5767-E1D0-7686BCD9BCF5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52CEE9E-5D5E-3D64-3BC9-5A1A39B3879E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40F9EE8A-AE4F-CDD8-64BC-97B0C99BC3CA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A9B4716-484C-7B6A-802E-9780CAD2428C}"/>
              </a:ext>
            </a:extLst>
          </p:cNvPr>
          <p:cNvSpPr txBox="1"/>
          <p:nvPr/>
        </p:nvSpPr>
        <p:spPr>
          <a:xfrm>
            <a:off x="8991600" y="2311956"/>
            <a:ext cx="8382000" cy="52937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000" dirty="0"/>
              <a:t>לפניכם סרטוט מוקטן של מלבן </a:t>
            </a:r>
            <a:br>
              <a:rPr lang="he-IL" sz="4000" dirty="0"/>
            </a:br>
            <a:r>
              <a:rPr lang="he-IL" sz="4000" dirty="0"/>
              <a:t>ובתוכו מספר מצולעים.</a:t>
            </a:r>
            <a:endParaRPr lang="en-US" sz="4000" dirty="0"/>
          </a:p>
          <a:p>
            <a:pPr algn="r" rtl="1"/>
            <a:r>
              <a:rPr lang="he-IL" sz="4000" dirty="0"/>
              <a:t>מה שטח המשולש </a:t>
            </a:r>
            <a:br>
              <a:rPr lang="he-IL" sz="4000" dirty="0"/>
            </a:br>
            <a:r>
              <a:rPr lang="he-IL" sz="4000" dirty="0"/>
              <a:t>המסומן באות </a:t>
            </a:r>
            <a:r>
              <a:rPr lang="he-IL" sz="4000" b="1" dirty="0"/>
              <a:t>א</a:t>
            </a:r>
            <a:r>
              <a:rPr lang="he-IL" sz="4000" dirty="0"/>
              <a:t>?</a:t>
            </a:r>
          </a:p>
          <a:p>
            <a:pPr algn="r" rtl="1"/>
            <a:endParaRPr lang="he-IL" sz="4000" dirty="0"/>
          </a:p>
          <a:p>
            <a:pPr algn="r" rtl="1"/>
            <a:r>
              <a:rPr lang="he-IL" sz="4000" dirty="0"/>
              <a:t>מה שטח המצולע הצבוע באפור? </a:t>
            </a:r>
            <a:endParaRPr lang="en-US" sz="4000" dirty="0"/>
          </a:p>
          <a:p>
            <a:pPr algn="r" rtl="1"/>
            <a:r>
              <a:rPr lang="he-IL" sz="4000" dirty="0"/>
              <a:t>הַציגו את שלבי הפתרון. </a:t>
            </a:r>
            <a:endParaRPr lang="en-US" sz="4000" dirty="0"/>
          </a:p>
          <a:p>
            <a:pPr algn="r" rtl="1"/>
            <a:endParaRPr lang="en-US" sz="4000" dirty="0"/>
          </a:p>
          <a:p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618820AA-40ED-FB1A-6525-6ED1B5F6BD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79527"/>
            <a:ext cx="8127491" cy="5378285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4A9C1EB-82F1-EA1E-65E9-C57A7EF7360A}"/>
              </a:ext>
            </a:extLst>
          </p:cNvPr>
          <p:cNvSpPr txBox="1"/>
          <p:nvPr/>
        </p:nvSpPr>
        <p:spPr>
          <a:xfrm>
            <a:off x="7458974" y="9666819"/>
            <a:ext cx="7739618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הסרטוט מוצגים בהקטנה או בהגדלה, בהתאם לגודל המסך.</a:t>
            </a:r>
          </a:p>
        </p:txBody>
      </p:sp>
    </p:spTree>
    <p:extLst>
      <p:ext uri="{BB962C8B-B14F-4D97-AF65-F5344CB8AC3E}">
        <p14:creationId xmlns:p14="http://schemas.microsoft.com/office/powerpoint/2010/main" val="2162836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352043-98BB-E3F2-04E2-32258EBC7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AE31709-CC38-D4A6-E8A2-128C66DF1DE7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74938BF-334A-B9DF-E34E-F3D1CE78C2DA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8162831-F3B4-96B8-EB60-5FEB4D01F321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C9D5DE31-E3F1-2455-DB53-164E3F172007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A3F12F8-7FA3-BE27-9D4A-7215904C07C5}"/>
              </a:ext>
            </a:extLst>
          </p:cNvPr>
          <p:cNvSpPr txBox="1"/>
          <p:nvPr/>
        </p:nvSpPr>
        <p:spPr>
          <a:xfrm>
            <a:off x="7391400" y="1506964"/>
            <a:ext cx="9067800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4000" dirty="0"/>
              <a:t>לפניכם סרטוט מוקטן של משולש ישר-זווית.</a:t>
            </a:r>
            <a:endParaRPr lang="en-US" sz="4000" dirty="0"/>
          </a:p>
          <a:p>
            <a:pPr algn="r" rtl="1">
              <a:lnSpc>
                <a:spcPct val="150000"/>
              </a:lnSpc>
            </a:pPr>
            <a:r>
              <a:rPr lang="he-IL" sz="4000" dirty="0"/>
              <a:t>שטח המשולש שווה לשטחו של ריבוע שאורך צלעו הוא 6 ס"מ.</a:t>
            </a:r>
          </a:p>
          <a:p>
            <a:pPr algn="r" rtl="1">
              <a:lnSpc>
                <a:spcPct val="150000"/>
              </a:lnSpc>
            </a:pPr>
            <a:r>
              <a:rPr lang="he-IL" sz="4000" dirty="0"/>
              <a:t>מה אורך הצלע המסומנת בצבע אדום? </a:t>
            </a:r>
          </a:p>
          <a:p>
            <a:pPr algn="r" rtl="1">
              <a:lnSpc>
                <a:spcPct val="150000"/>
              </a:lnSpc>
            </a:pPr>
            <a:r>
              <a:rPr lang="he-IL" sz="4000" dirty="0"/>
              <a:t>הסבירו את תשובתכם.</a:t>
            </a:r>
            <a:endParaRPr lang="en-US" sz="4000" dirty="0"/>
          </a:p>
          <a:p>
            <a:pPr algn="r" rtl="1">
              <a:lnSpc>
                <a:spcPct val="150000"/>
              </a:lnSpc>
            </a:pPr>
            <a:endParaRPr lang="en-US" sz="4000" dirty="0"/>
          </a:p>
          <a:p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6B9642F6-80C9-CA07-D65B-E8AC95C9F2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21" y="1255505"/>
            <a:ext cx="4086299" cy="568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B9ED2AE5-A223-3CA8-AB62-A070FAAD47D8}"/>
              </a:ext>
            </a:extLst>
          </p:cNvPr>
          <p:cNvCxnSpPr>
            <a:cxnSpLocks/>
          </p:cNvCxnSpPr>
          <p:nvPr/>
        </p:nvCxnSpPr>
        <p:spPr>
          <a:xfrm flipV="1">
            <a:off x="5715000" y="1730728"/>
            <a:ext cx="0" cy="41599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21EC90D-9970-AF22-B563-1B77EC625A47}"/>
              </a:ext>
            </a:extLst>
          </p:cNvPr>
          <p:cNvSpPr txBox="1"/>
          <p:nvPr/>
        </p:nvSpPr>
        <p:spPr>
          <a:xfrm>
            <a:off x="7458974" y="9666819"/>
            <a:ext cx="7739618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הסרטוט מוצגים בהקטנה או בהגדלה, בהתאם לגודל המסך.</a:t>
            </a:r>
          </a:p>
        </p:txBody>
      </p:sp>
    </p:spTree>
    <p:extLst>
      <p:ext uri="{BB962C8B-B14F-4D97-AF65-F5344CB8AC3E}">
        <p14:creationId xmlns:p14="http://schemas.microsoft.com/office/powerpoint/2010/main" val="801557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459</Words>
  <Application>Microsoft Office PowerPoint</Application>
  <PresentationFormat>מותאם אישית</PresentationFormat>
  <Paragraphs>78</Paragraphs>
  <Slides>9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2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20" baseType="lpstr">
      <vt:lpstr>Arial Narrow</vt:lpstr>
      <vt:lpstr>Calibri</vt:lpstr>
      <vt:lpstr>Libre Franklin Ultra-Bold</vt:lpstr>
      <vt:lpstr>Arial</vt:lpstr>
      <vt:lpstr>Roboto</vt:lpstr>
      <vt:lpstr>Balsamiq Sans Bold</vt:lpstr>
      <vt:lpstr>Libre Franklin Bold</vt:lpstr>
      <vt:lpstr>Calibri Light</vt:lpstr>
      <vt:lpstr>Office Theme</vt:lpstr>
      <vt:lpstr>ערכת נושא Office</vt:lpstr>
      <vt:lpstr>Bitmap Image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Education Presentation Skeleton in a Purple White Black Lined Style</dc:title>
  <dc:creator>rache</dc:creator>
  <cp:lastModifiedBy>Racheli Gabay</cp:lastModifiedBy>
  <cp:revision>36</cp:revision>
  <dcterms:created xsi:type="dcterms:W3CDTF">2006-08-16T00:00:00Z</dcterms:created>
  <dcterms:modified xsi:type="dcterms:W3CDTF">2026-03-18T06:30:00Z</dcterms:modified>
  <dc:identifier>DAFxURIk58o</dc:identifier>
</cp:coreProperties>
</file>