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2"/>
  </p:notesMasterIdLst>
  <p:sldIdLst>
    <p:sldId id="259" r:id="rId3"/>
    <p:sldId id="548" r:id="rId4"/>
    <p:sldId id="555" r:id="rId5"/>
    <p:sldId id="553" r:id="rId6"/>
    <p:sldId id="554" r:id="rId7"/>
    <p:sldId id="556" r:id="rId8"/>
    <p:sldId id="268" r:id="rId9"/>
    <p:sldId id="557" r:id="rId10"/>
    <p:sldId id="559" r:id="rId11"/>
  </p:sldIdLst>
  <p:sldSz cx="18288000" cy="10287000"/>
  <p:notesSz cx="6858000" cy="9144000"/>
  <p:embeddedFontLst>
    <p:embeddedFont>
      <p:font typeface="Arial Narrow" panose="020B0606020202030204" pitchFamily="34" charset="0"/>
      <p:regular r:id="rId13"/>
      <p:bold r:id="rId14"/>
      <p:italic r:id="rId15"/>
      <p:boldItalic r:id="rId16"/>
    </p:embeddedFont>
    <p:embeddedFont>
      <p:font typeface="Balsamiq Sans Bold" panose="020B0604020202020204" charset="0"/>
      <p:regular r:id="rId17"/>
    </p:embeddedFont>
    <p:embeddedFont>
      <p:font typeface="Libre Franklin Bold" panose="020B0604020202020204" charset="0"/>
      <p:regular r:id="rId18"/>
    </p:embeddedFont>
    <p:embeddedFont>
      <p:font typeface="Libre Franklin Ultra-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9DD"/>
    <a:srgbClr val="B3B5DB"/>
    <a:srgbClr val="C4BEE0"/>
    <a:srgbClr val="CCC6E4"/>
    <a:srgbClr val="CFC7E3"/>
    <a:srgbClr val="BEA9D3"/>
    <a:srgbClr val="DAD2E4"/>
    <a:srgbClr val="BCA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29"/>
      </p:cViewPr>
      <p:guideLst>
        <p:guide orient="horz" pos="2160"/>
        <p:guide pos="4704"/>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44DA7A9-671A-4748-BDC1-1C638CF2B9A8}" type="datetimeFigureOut">
              <a:rPr lang="he-IL" smtClean="0"/>
              <a:t>כ"ח/אדר/תשפ"ו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62C8C21-551C-498E-9B3F-CE1A1847BD2C}" type="slidenum">
              <a:rPr lang="he-IL" smtClean="0"/>
              <a:t>‹#›</a:t>
            </a:fld>
            <a:endParaRPr lang="he-IL"/>
          </a:p>
        </p:txBody>
      </p:sp>
    </p:spTree>
    <p:extLst>
      <p:ext uri="{BB962C8B-B14F-4D97-AF65-F5344CB8AC3E}">
        <p14:creationId xmlns:p14="http://schemas.microsoft.com/office/powerpoint/2010/main" val="40505931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6C37B9-3375-4515-8993-19A5ACFF41C5}"/>
              </a:ext>
            </a:extLst>
          </p:cNvPr>
          <p:cNvSpPr>
            <a:spLocks noGrp="1"/>
          </p:cNvSpPr>
          <p:nvPr>
            <p:ph type="ctrTitle"/>
          </p:nvPr>
        </p:nvSpPr>
        <p:spPr>
          <a:xfrm>
            <a:off x="2286000" y="1683545"/>
            <a:ext cx="13716000" cy="3581400"/>
          </a:xfrm>
        </p:spPr>
        <p:txBody>
          <a:bodyPr anchor="b"/>
          <a:lstStyle>
            <a:lvl1pPr algn="ctr">
              <a:defRPr sz="9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EB0DE8D-43E4-453C-BC2A-606D0AF87CC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CD004B4-B8A9-4269-836F-5AC535BBEF4B}"/>
              </a:ext>
            </a:extLst>
          </p:cNvPr>
          <p:cNvSpPr>
            <a:spLocks noGrp="1"/>
          </p:cNvSpPr>
          <p:nvPr>
            <p:ph type="dt" sz="half" idx="10"/>
          </p:nvPr>
        </p:nvSpPr>
        <p:spPr/>
        <p:txBody>
          <a:bodyPr/>
          <a:lstStyle/>
          <a:p>
            <a:fld id="{035B246A-F88F-4239-BB9A-3199336F82C8}" type="datetimeFigureOut">
              <a:rPr lang="he-IL" smtClean="0"/>
              <a:t>כ"ח/אדר/תשפ"ו</a:t>
            </a:fld>
            <a:endParaRPr lang="he-IL"/>
          </a:p>
        </p:txBody>
      </p:sp>
      <p:sp>
        <p:nvSpPr>
          <p:cNvPr id="5" name="מציין מיקום של כותרת תחתונה 4">
            <a:extLst>
              <a:ext uri="{FF2B5EF4-FFF2-40B4-BE49-F238E27FC236}">
                <a16:creationId xmlns:a16="http://schemas.microsoft.com/office/drawing/2014/main" id="{87193FB5-48C6-4C63-8566-B44CD18295D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B027A36-8533-4E79-894C-B38B619CF61D}"/>
              </a:ext>
            </a:extLst>
          </p:cNvPr>
          <p:cNvSpPr>
            <a:spLocks noGrp="1"/>
          </p:cNvSpPr>
          <p:nvPr>
            <p:ph type="sldNum" sz="quarter" idx="12"/>
          </p:nvPr>
        </p:nvSpPr>
        <p:spPr/>
        <p:txBody>
          <a:bodyPr/>
          <a:lstStyle/>
          <a:p>
            <a:fld id="{7696521F-DA1E-481C-B10F-4227867CC94D}" type="slidenum">
              <a:rPr lang="he-IL" smtClean="0"/>
              <a:t>‹#›</a:t>
            </a:fld>
            <a:endParaRPr lang="he-IL"/>
          </a:p>
        </p:txBody>
      </p:sp>
    </p:spTree>
    <p:extLst>
      <p:ext uri="{BB962C8B-B14F-4D97-AF65-F5344CB8AC3E}">
        <p14:creationId xmlns:p14="http://schemas.microsoft.com/office/powerpoint/2010/main" val="392481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תיאור פעילות">
    <p:spTree>
      <p:nvGrpSpPr>
        <p:cNvPr id="1" name=""/>
        <p:cNvGrpSpPr/>
        <p:nvPr/>
      </p:nvGrpSpPr>
      <p:grpSpPr>
        <a:xfrm>
          <a:off x="0" y="0"/>
          <a:ext cx="0" cy="0"/>
          <a:chOff x="0" y="0"/>
          <a:chExt cx="0" cy="0"/>
        </a:xfrm>
      </p:grpSpPr>
      <p:pic>
        <p:nvPicPr>
          <p:cNvPr id="7" name="גרפיקה 6">
            <a:extLst>
              <a:ext uri="{FF2B5EF4-FFF2-40B4-BE49-F238E27FC236}">
                <a16:creationId xmlns:a16="http://schemas.microsoft.com/office/drawing/2014/main" id="{6E470822-E55F-4D70-B5CC-61513C53E2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8021"/>
            <a:ext cx="18288000" cy="10343042"/>
          </a:xfrm>
          <a:prstGeom prst="rect">
            <a:avLst/>
          </a:prstGeom>
        </p:spPr>
      </p:pic>
      <p:sp>
        <p:nvSpPr>
          <p:cNvPr id="8" name="כותרת 1">
            <a:extLst>
              <a:ext uri="{FF2B5EF4-FFF2-40B4-BE49-F238E27FC236}">
                <a16:creationId xmlns:a16="http://schemas.microsoft.com/office/drawing/2014/main" id="{8D36EF1A-5211-4C6E-B0B0-37479E4547DA}"/>
              </a:ext>
            </a:extLst>
          </p:cNvPr>
          <p:cNvSpPr>
            <a:spLocks noGrp="1"/>
          </p:cNvSpPr>
          <p:nvPr>
            <p:ph type="title" hasCustomPrompt="1"/>
          </p:nvPr>
        </p:nvSpPr>
        <p:spPr>
          <a:xfrm>
            <a:off x="0" y="547688"/>
            <a:ext cx="18287997" cy="1988345"/>
          </a:xfrm>
        </p:spPr>
        <p:txBody>
          <a:bodyPr/>
          <a:lstStyle>
            <a:lvl1pPr algn="ctr">
              <a:defRPr>
                <a:cs typeface="+mn-cs"/>
              </a:defRPr>
            </a:lvl1pPr>
          </a:lstStyle>
          <a:p>
            <a:pPr algn="ctr"/>
            <a:r>
              <a:rPr lang="he-IL" dirty="0">
                <a:cs typeface="+mn-cs"/>
              </a:rPr>
              <a:t>הצעה</a:t>
            </a:r>
          </a:p>
        </p:txBody>
      </p:sp>
      <p:pic>
        <p:nvPicPr>
          <p:cNvPr id="10" name="Picture 9" descr="A close up of a sign&#10;&#10;Description automatically generated">
            <a:extLst>
              <a:ext uri="{FF2B5EF4-FFF2-40B4-BE49-F238E27FC236}">
                <a16:creationId xmlns:a16="http://schemas.microsoft.com/office/drawing/2014/main" id="{C8486746-B137-4DD1-BE38-DA31C3AB67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73863" y="813805"/>
            <a:ext cx="1943103" cy="2783027"/>
          </a:xfrm>
          <a:prstGeom prst="rect">
            <a:avLst/>
          </a:prstGeom>
        </p:spPr>
      </p:pic>
      <p:cxnSp>
        <p:nvCxnSpPr>
          <p:cNvPr id="11" name="מחבר ישר 10">
            <a:extLst>
              <a:ext uri="{FF2B5EF4-FFF2-40B4-BE49-F238E27FC236}">
                <a16:creationId xmlns:a16="http://schemas.microsoft.com/office/drawing/2014/main" id="{4659812C-A219-4FE8-8DA4-2C8B0C8D5D3C}"/>
              </a:ext>
            </a:extLst>
          </p:cNvPr>
          <p:cNvCxnSpPr>
            <a:cxnSpLocks/>
          </p:cNvCxnSpPr>
          <p:nvPr userDrawn="1"/>
        </p:nvCxnSpPr>
        <p:spPr>
          <a:xfrm>
            <a:off x="5540462" y="3139037"/>
            <a:ext cx="7207077"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כותרת 1">
            <a:extLst>
              <a:ext uri="{FF2B5EF4-FFF2-40B4-BE49-F238E27FC236}">
                <a16:creationId xmlns:a16="http://schemas.microsoft.com/office/drawing/2014/main" id="{EE7A3D3C-31CD-454A-9398-89DCC108E658}"/>
              </a:ext>
            </a:extLst>
          </p:cNvPr>
          <p:cNvSpPr txBox="1">
            <a:spLocks/>
          </p:cNvSpPr>
          <p:nvPr userDrawn="1"/>
        </p:nvSpPr>
        <p:spPr>
          <a:xfrm>
            <a:off x="3" y="1695893"/>
            <a:ext cx="18287997" cy="1988345"/>
          </a:xfrm>
          <a:prstGeom prst="rect">
            <a:avLst/>
          </a:prstGeom>
        </p:spPr>
        <p:txBody>
          <a:bodyPr vert="horz" lIns="137160" tIns="68580" rIns="137160" bIns="68580" rtlCol="1" anchor="ctr">
            <a:normAutofit/>
          </a:bodyPr>
          <a:lstStyle>
            <a:lvl1pPr algn="ctr" defTabSz="914400" rtl="1" eaLnBrk="1" latinLnBrk="0" hangingPunct="1">
              <a:lnSpc>
                <a:spcPct val="90000"/>
              </a:lnSpc>
              <a:spcBef>
                <a:spcPct val="0"/>
              </a:spcBef>
              <a:buNone/>
              <a:defRPr sz="4400" kern="1200">
                <a:solidFill>
                  <a:schemeClr val="tx1"/>
                </a:solidFill>
                <a:latin typeface="+mj-lt"/>
                <a:ea typeface="+mj-ea"/>
                <a:cs typeface="+mn-cs"/>
              </a:defRPr>
            </a:lvl1pPr>
          </a:lstStyle>
          <a:p>
            <a:endParaRPr lang="he-IL" sz="5250" b="1" dirty="0"/>
          </a:p>
        </p:txBody>
      </p:sp>
      <p:sp>
        <p:nvSpPr>
          <p:cNvPr id="17" name="מציין מיקום של תאריך 16">
            <a:extLst>
              <a:ext uri="{FF2B5EF4-FFF2-40B4-BE49-F238E27FC236}">
                <a16:creationId xmlns:a16="http://schemas.microsoft.com/office/drawing/2014/main" id="{13BFA6BE-2869-47C2-AEAD-897E558BF052}"/>
              </a:ext>
            </a:extLst>
          </p:cNvPr>
          <p:cNvSpPr>
            <a:spLocks noGrp="1"/>
          </p:cNvSpPr>
          <p:nvPr>
            <p:ph type="dt" sz="half" idx="10"/>
          </p:nvPr>
        </p:nvSpPr>
        <p:spPr/>
        <p:txBody>
          <a:bodyPr/>
          <a:lstStyle/>
          <a:p>
            <a:fld id="{6336A7D9-65C4-429B-8621-DC1821EF50E2}" type="datetimeFigureOut">
              <a:rPr lang="he-IL" smtClean="0"/>
              <a:t>כ"ח/אדר/תשפ"ו</a:t>
            </a:fld>
            <a:endParaRPr lang="he-IL"/>
          </a:p>
        </p:txBody>
      </p:sp>
      <p:sp>
        <p:nvSpPr>
          <p:cNvPr id="18" name="מציין מיקום של כותרת תחתונה 17">
            <a:extLst>
              <a:ext uri="{FF2B5EF4-FFF2-40B4-BE49-F238E27FC236}">
                <a16:creationId xmlns:a16="http://schemas.microsoft.com/office/drawing/2014/main" id="{D251EB85-9BBD-4781-BAFC-BFEF38BC345D}"/>
              </a:ext>
            </a:extLst>
          </p:cNvPr>
          <p:cNvSpPr>
            <a:spLocks noGrp="1"/>
          </p:cNvSpPr>
          <p:nvPr>
            <p:ph type="ftr" sz="quarter" idx="11"/>
          </p:nvPr>
        </p:nvSpPr>
        <p:spPr/>
        <p:txBody>
          <a:bodyPr/>
          <a:lstStyle/>
          <a:p>
            <a:endParaRPr lang="he-IL"/>
          </a:p>
        </p:txBody>
      </p:sp>
      <p:sp>
        <p:nvSpPr>
          <p:cNvPr id="19" name="מציין מיקום של מספר שקופית 18">
            <a:extLst>
              <a:ext uri="{FF2B5EF4-FFF2-40B4-BE49-F238E27FC236}">
                <a16:creationId xmlns:a16="http://schemas.microsoft.com/office/drawing/2014/main" id="{BB2D7310-9215-4ED5-AB45-508DFECEFF68}"/>
              </a:ext>
            </a:extLst>
          </p:cNvPr>
          <p:cNvSpPr>
            <a:spLocks noGrp="1"/>
          </p:cNvSpPr>
          <p:nvPr>
            <p:ph type="sldNum" sz="quarter" idx="12"/>
          </p:nvPr>
        </p:nvSpPr>
        <p:spPr/>
        <p:txBody>
          <a:bodyPr/>
          <a:lstStyle/>
          <a:p>
            <a:fld id="{B7D81402-F4C4-4924-A8AE-7A3A310726D1}" type="slidenum">
              <a:rPr lang="he-IL" smtClean="0"/>
              <a:t>‹#›</a:t>
            </a:fld>
            <a:endParaRPr lang="he-IL"/>
          </a:p>
        </p:txBody>
      </p:sp>
      <p:sp>
        <p:nvSpPr>
          <p:cNvPr id="21" name="מציין מיקום תוכן 20">
            <a:extLst>
              <a:ext uri="{FF2B5EF4-FFF2-40B4-BE49-F238E27FC236}">
                <a16:creationId xmlns:a16="http://schemas.microsoft.com/office/drawing/2014/main" id="{63495393-0E71-432A-9E78-962853C1577B}"/>
              </a:ext>
            </a:extLst>
          </p:cNvPr>
          <p:cNvSpPr>
            <a:spLocks noGrp="1"/>
          </p:cNvSpPr>
          <p:nvPr>
            <p:ph sz="quarter" idx="13" hasCustomPrompt="1"/>
          </p:nvPr>
        </p:nvSpPr>
        <p:spPr>
          <a:xfrm>
            <a:off x="3052228" y="3418121"/>
            <a:ext cx="15226991" cy="5353346"/>
          </a:xfrm>
        </p:spPr>
        <p:txBody>
          <a:bodyPr>
            <a:normAutofit/>
          </a:bodyPr>
          <a:lstStyle>
            <a:lvl1pPr marL="2157413" indent="-7145">
              <a:lnSpc>
                <a:spcPts val="2700"/>
              </a:lnSpc>
              <a:buNone/>
              <a:defRPr sz="3000"/>
            </a:lvl1pPr>
          </a:lstStyle>
          <a:p>
            <a:pPr lvl="0"/>
            <a:r>
              <a:rPr lang="he-IL" dirty="0"/>
              <a:t>תכן</a:t>
            </a:r>
          </a:p>
        </p:txBody>
      </p:sp>
      <p:sp>
        <p:nvSpPr>
          <p:cNvPr id="23" name="כותרת 1">
            <a:extLst>
              <a:ext uri="{FF2B5EF4-FFF2-40B4-BE49-F238E27FC236}">
                <a16:creationId xmlns:a16="http://schemas.microsoft.com/office/drawing/2014/main" id="{8495A483-C8AF-4D1B-9E5D-C8321E598883}"/>
              </a:ext>
            </a:extLst>
          </p:cNvPr>
          <p:cNvSpPr txBox="1">
            <a:spLocks/>
          </p:cNvSpPr>
          <p:nvPr userDrawn="1"/>
        </p:nvSpPr>
        <p:spPr>
          <a:xfrm>
            <a:off x="-8780" y="-887529"/>
            <a:ext cx="18287997" cy="1988345"/>
          </a:xfrm>
          <a:prstGeom prst="rect">
            <a:avLst/>
          </a:prstGeom>
        </p:spPr>
        <p:txBody>
          <a:bodyPr vert="horz" lIns="137160" tIns="68580" rIns="137160" bIns="68580" rtlCol="1" anchor="ctr">
            <a:normAutofit/>
          </a:bodyPr>
          <a:lstStyle>
            <a:lvl1pPr algn="ctr" defTabSz="914400" rtl="1" eaLnBrk="1" latinLnBrk="0" hangingPunct="1">
              <a:lnSpc>
                <a:spcPct val="90000"/>
              </a:lnSpc>
              <a:spcBef>
                <a:spcPct val="0"/>
              </a:spcBef>
              <a:buNone/>
              <a:defRPr sz="4400" kern="1200">
                <a:solidFill>
                  <a:schemeClr val="tx1"/>
                </a:solidFill>
                <a:latin typeface="+mj-lt"/>
                <a:ea typeface="+mj-ea"/>
                <a:cs typeface="+mn-cs"/>
              </a:defRPr>
            </a:lvl1pPr>
          </a:lstStyle>
          <a:p>
            <a:endParaRPr lang="he-IL" sz="5250" b="1" dirty="0"/>
          </a:p>
        </p:txBody>
      </p:sp>
      <p:sp>
        <p:nvSpPr>
          <p:cNvPr id="24" name="מציין מיקום תוכן 20">
            <a:extLst>
              <a:ext uri="{FF2B5EF4-FFF2-40B4-BE49-F238E27FC236}">
                <a16:creationId xmlns:a16="http://schemas.microsoft.com/office/drawing/2014/main" id="{EC60D0E2-5612-464D-9087-6A72E127B04A}"/>
              </a:ext>
            </a:extLst>
          </p:cNvPr>
          <p:cNvSpPr>
            <a:spLocks noGrp="1"/>
          </p:cNvSpPr>
          <p:nvPr>
            <p:ph sz="quarter" idx="14"/>
          </p:nvPr>
        </p:nvSpPr>
        <p:spPr>
          <a:xfrm>
            <a:off x="1" y="2180265"/>
            <a:ext cx="18279218" cy="1098315"/>
          </a:xfrm>
        </p:spPr>
        <p:txBody>
          <a:bodyPr>
            <a:normAutofit/>
          </a:bodyPr>
          <a:lstStyle>
            <a:lvl1pPr marL="7145" indent="-7145" algn="ctr">
              <a:buNone/>
              <a:defRPr sz="5250" b="1"/>
            </a:lvl1pPr>
          </a:lstStyle>
          <a:p>
            <a:pPr lvl="0"/>
            <a:endParaRPr lang="he-IL" dirty="0"/>
          </a:p>
        </p:txBody>
      </p:sp>
    </p:spTree>
    <p:extLst>
      <p:ext uri="{BB962C8B-B14F-4D97-AF65-F5344CB8AC3E}">
        <p14:creationId xmlns:p14="http://schemas.microsoft.com/office/powerpoint/2010/main" val="288121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שקופית כותרת">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9CDEA280-D15A-4265-9C00-5985FFFF42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1365" y="2162273"/>
            <a:ext cx="17006637" cy="1128713"/>
          </a:xfrm>
          <a:prstGeom prst="rect">
            <a:avLst/>
          </a:prstGeom>
        </p:spPr>
      </p:pic>
      <p:pic>
        <p:nvPicPr>
          <p:cNvPr id="10" name="גרפיקה 10">
            <a:extLst>
              <a:ext uri="{FF2B5EF4-FFF2-40B4-BE49-F238E27FC236}">
                <a16:creationId xmlns:a16="http://schemas.microsoft.com/office/drawing/2014/main" id="{EE77427E-A756-4A5D-BDAF-4798EBE57B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179191" y="4367853"/>
            <a:ext cx="7558106" cy="3779052"/>
          </a:xfrm>
          <a:prstGeom prst="rect">
            <a:avLst/>
          </a:prstGeom>
          <a:effectLst/>
        </p:spPr>
      </p:pic>
      <p:pic>
        <p:nvPicPr>
          <p:cNvPr id="11" name="גרפיקה 10">
            <a:extLst>
              <a:ext uri="{FF2B5EF4-FFF2-40B4-BE49-F238E27FC236}">
                <a16:creationId xmlns:a16="http://schemas.microsoft.com/office/drawing/2014/main" id="{BA01AC45-911F-4D25-8518-DB4D1235B6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8230" y="382062"/>
            <a:ext cx="4028073" cy="2997192"/>
          </a:xfrm>
          <a:prstGeom prst="rect">
            <a:avLst/>
          </a:prstGeom>
        </p:spPr>
      </p:pic>
      <p:cxnSp>
        <p:nvCxnSpPr>
          <p:cNvPr id="12" name="מחבר ישר 11">
            <a:extLst>
              <a:ext uri="{FF2B5EF4-FFF2-40B4-BE49-F238E27FC236}">
                <a16:creationId xmlns:a16="http://schemas.microsoft.com/office/drawing/2014/main" id="{A67946A7-CB69-4AAB-AF2B-08AE81DBBAF2}"/>
              </a:ext>
            </a:extLst>
          </p:cNvPr>
          <p:cNvCxnSpPr>
            <a:cxnSpLocks/>
          </p:cNvCxnSpPr>
          <p:nvPr userDrawn="1"/>
        </p:nvCxnSpPr>
        <p:spPr>
          <a:xfrm>
            <a:off x="328230" y="9359465"/>
            <a:ext cx="176315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מציין מיקום תוכן 20">
            <a:extLst>
              <a:ext uri="{FF2B5EF4-FFF2-40B4-BE49-F238E27FC236}">
                <a16:creationId xmlns:a16="http://schemas.microsoft.com/office/drawing/2014/main" id="{F9240C07-B5AD-46BB-9D51-7A53079DEF5A}"/>
              </a:ext>
            </a:extLst>
          </p:cNvPr>
          <p:cNvSpPr>
            <a:spLocks noGrp="1"/>
          </p:cNvSpPr>
          <p:nvPr>
            <p:ph sz="quarter" idx="13" hasCustomPrompt="1"/>
          </p:nvPr>
        </p:nvSpPr>
        <p:spPr>
          <a:xfrm>
            <a:off x="4978683" y="8372883"/>
            <a:ext cx="4806000" cy="1026000"/>
          </a:xfrm>
        </p:spPr>
        <p:txBody>
          <a:bodyPr/>
          <a:lstStyle>
            <a:lvl1pPr marL="271463" indent="0" algn="r">
              <a:buNone/>
              <a:tabLst>
                <a:tab pos="271463" algn="l"/>
              </a:tabLst>
              <a:defRPr sz="6600"/>
            </a:lvl1pPr>
          </a:lstStyle>
          <a:p>
            <a:pPr lvl="0"/>
            <a:r>
              <a:rPr lang="he-IL" dirty="0"/>
              <a:t>שיעור</a:t>
            </a:r>
          </a:p>
        </p:txBody>
      </p:sp>
      <p:sp>
        <p:nvSpPr>
          <p:cNvPr id="15" name="מציין מיקום תוכן 20">
            <a:extLst>
              <a:ext uri="{FF2B5EF4-FFF2-40B4-BE49-F238E27FC236}">
                <a16:creationId xmlns:a16="http://schemas.microsoft.com/office/drawing/2014/main" id="{0E4C9D24-875B-46F9-8D32-683CAFF5A59F}"/>
              </a:ext>
            </a:extLst>
          </p:cNvPr>
          <p:cNvSpPr>
            <a:spLocks noGrp="1"/>
          </p:cNvSpPr>
          <p:nvPr>
            <p:ph sz="quarter" idx="14" hasCustomPrompt="1"/>
          </p:nvPr>
        </p:nvSpPr>
        <p:spPr>
          <a:xfrm>
            <a:off x="0" y="2147561"/>
            <a:ext cx="18288000" cy="1098315"/>
          </a:xfrm>
        </p:spPr>
        <p:txBody>
          <a:bodyPr anchor="ctr" anchorCtr="0">
            <a:normAutofit/>
          </a:bodyPr>
          <a:lstStyle>
            <a:lvl1pPr marL="7145" indent="-7145" algn="ctr">
              <a:buNone/>
              <a:defRPr sz="9000" b="0">
                <a:solidFill>
                  <a:schemeClr val="bg1"/>
                </a:solidFill>
              </a:defRPr>
            </a:lvl1pPr>
          </a:lstStyle>
          <a:p>
            <a:pPr lvl="0"/>
            <a:r>
              <a:rPr lang="he-IL" dirty="0"/>
              <a:t>נושא</a:t>
            </a:r>
          </a:p>
        </p:txBody>
      </p:sp>
      <p:sp>
        <p:nvSpPr>
          <p:cNvPr id="2" name="TextBox 3">
            <a:extLst>
              <a:ext uri="{FF2B5EF4-FFF2-40B4-BE49-F238E27FC236}">
                <a16:creationId xmlns:a16="http://schemas.microsoft.com/office/drawing/2014/main" id="{C57705B5-BC13-48FA-902E-83466E4594A4}"/>
              </a:ext>
            </a:extLst>
          </p:cNvPr>
          <p:cNvSpPr txBox="1"/>
          <p:nvPr userDrawn="1"/>
        </p:nvSpPr>
        <p:spPr>
          <a:xfrm>
            <a:off x="876388" y="9594503"/>
            <a:ext cx="16535228" cy="1338828"/>
          </a:xfrm>
          <a:prstGeom prst="rect">
            <a:avLst/>
          </a:prstGeom>
          <a:noFill/>
        </p:spPr>
        <p:txBody>
          <a:bodyPr wrap="square" rtlCol="0">
            <a:spAutoFit/>
          </a:bodyPr>
          <a:lstStyle/>
          <a:p>
            <a:pPr algn="ctr"/>
            <a:r>
              <a:rPr lang="he-IL" sz="2700" dirty="0">
                <a:latin typeface="Arial Narrow" panose="020B0606020202030204" pitchFamily="34" charset="0"/>
                <a:cs typeface="Heebo" pitchFamily="2" charset="-79"/>
              </a:rPr>
              <a:t>הופק עבור משרד החינוך על ידי אלנט טכנולוגיות בע"מ</a:t>
            </a:r>
          </a:p>
          <a:p>
            <a:br>
              <a:rPr lang="he-IL" sz="2700" dirty="0"/>
            </a:br>
            <a:endParaRPr lang="en-IL" sz="2700" dirty="0"/>
          </a:p>
        </p:txBody>
      </p:sp>
    </p:spTree>
    <p:extLst>
      <p:ext uri="{BB962C8B-B14F-4D97-AF65-F5344CB8AC3E}">
        <p14:creationId xmlns:p14="http://schemas.microsoft.com/office/powerpoint/2010/main" val="1541354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מסגרת ">
    <p:spTree>
      <p:nvGrpSpPr>
        <p:cNvPr id="1" name=""/>
        <p:cNvGrpSpPr/>
        <p:nvPr/>
      </p:nvGrpSpPr>
      <p:grpSpPr>
        <a:xfrm>
          <a:off x="0" y="0"/>
          <a:ext cx="0" cy="0"/>
          <a:chOff x="0" y="0"/>
          <a:chExt cx="0" cy="0"/>
        </a:xfrm>
      </p:grpSpPr>
      <p:sp>
        <p:nvSpPr>
          <p:cNvPr id="2" name="גרפיקה 8">
            <a:extLst>
              <a:ext uri="{FF2B5EF4-FFF2-40B4-BE49-F238E27FC236}">
                <a16:creationId xmlns:a16="http://schemas.microsoft.com/office/drawing/2014/main" id="{3E9EC2D2-C003-4525-83A0-6D17471778E4}"/>
              </a:ext>
            </a:extLst>
          </p:cNvPr>
          <p:cNvSpPr/>
          <p:nvPr/>
        </p:nvSpPr>
        <p:spPr>
          <a:xfrm rot="5400000">
            <a:off x="4187297" y="-3852018"/>
            <a:ext cx="9916988" cy="17974593"/>
          </a:xfrm>
          <a:custGeom>
            <a:avLst/>
            <a:gdLst>
              <a:gd name="connsiteX0" fmla="*/ 0 w 5940149"/>
              <a:gd name="connsiteY0" fmla="*/ 0 h 12859555"/>
              <a:gd name="connsiteX1" fmla="*/ 5940150 w 5940149"/>
              <a:gd name="connsiteY1" fmla="*/ 0 h 12859555"/>
              <a:gd name="connsiteX2" fmla="*/ 5940150 w 5940149"/>
              <a:gd name="connsiteY2" fmla="*/ 12859556 h 12859555"/>
              <a:gd name="connsiteX3" fmla="*/ 0 w 5940149"/>
              <a:gd name="connsiteY3" fmla="*/ 12859556 h 12859555"/>
            </a:gdLst>
            <a:ahLst/>
            <a:cxnLst>
              <a:cxn ang="0">
                <a:pos x="connsiteX0" y="connsiteY0"/>
              </a:cxn>
              <a:cxn ang="0">
                <a:pos x="connsiteX1" y="connsiteY1"/>
              </a:cxn>
              <a:cxn ang="0">
                <a:pos x="connsiteX2" y="connsiteY2"/>
              </a:cxn>
              <a:cxn ang="0">
                <a:pos x="connsiteX3" y="connsiteY3"/>
              </a:cxn>
            </a:cxnLst>
            <a:rect l="l" t="t" r="r" b="b"/>
            <a:pathLst>
              <a:path w="5940149" h="12859555">
                <a:moveTo>
                  <a:pt x="0" y="0"/>
                </a:moveTo>
                <a:lnTo>
                  <a:pt x="5940150" y="0"/>
                </a:lnTo>
                <a:lnTo>
                  <a:pt x="5940150" y="12859556"/>
                </a:lnTo>
                <a:lnTo>
                  <a:pt x="0" y="12859556"/>
                </a:lnTo>
                <a:close/>
              </a:path>
            </a:pathLst>
          </a:custGeom>
          <a:solidFill>
            <a:schemeClr val="lt1"/>
          </a:solidFill>
          <a:ln w="12114" cap="flat">
            <a:solidFill>
              <a:schemeClr val="accent4"/>
            </a:solidFill>
            <a:prstDash val="solid"/>
            <a:miter/>
          </a:ln>
        </p:spPr>
        <p:txBody>
          <a:bodyPr rtlCol="1" anchor="ctr"/>
          <a:lstStyle/>
          <a:p>
            <a:endParaRPr lang="he-IL" sz="2700"/>
          </a:p>
        </p:txBody>
      </p:sp>
    </p:spTree>
    <p:extLst>
      <p:ext uri="{BB962C8B-B14F-4D97-AF65-F5344CB8AC3E}">
        <p14:creationId xmlns:p14="http://schemas.microsoft.com/office/powerpoint/2010/main" val="1027448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משבצות">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164" y="185352"/>
            <a:ext cx="17953734" cy="9774180"/>
          </a:xfrm>
          <a:prstGeom prst="rect">
            <a:avLst/>
          </a:prstGeom>
        </p:spPr>
      </p:pic>
      <p:grpSp>
        <p:nvGrpSpPr>
          <p:cNvPr id="3" name="קבוצה 2">
            <a:extLst>
              <a:ext uri="{FF2B5EF4-FFF2-40B4-BE49-F238E27FC236}">
                <a16:creationId xmlns:a16="http://schemas.microsoft.com/office/drawing/2014/main" id="{941FD3B3-3B19-40F5-8C11-6E6387301446}"/>
              </a:ext>
            </a:extLst>
          </p:cNvPr>
          <p:cNvGrpSpPr/>
          <p:nvPr userDrawn="1"/>
        </p:nvGrpSpPr>
        <p:grpSpPr>
          <a:xfrm>
            <a:off x="316523" y="2268450"/>
            <a:ext cx="17685728" cy="7636086"/>
            <a:chOff x="207991" y="1551682"/>
            <a:chExt cx="11930063" cy="5177731"/>
          </a:xfrm>
        </p:grpSpPr>
        <p:grpSp>
          <p:nvGrpSpPr>
            <p:cNvPr id="4" name="קבוצה 3">
              <a:extLst>
                <a:ext uri="{FF2B5EF4-FFF2-40B4-BE49-F238E27FC236}">
                  <a16:creationId xmlns:a16="http://schemas.microsoft.com/office/drawing/2014/main" id="{11A6C146-FF05-443B-A3A5-24A64B8F99E8}"/>
                </a:ext>
              </a:extLst>
            </p:cNvPr>
            <p:cNvGrpSpPr/>
            <p:nvPr/>
          </p:nvGrpSpPr>
          <p:grpSpPr>
            <a:xfrm>
              <a:off x="207991" y="1551682"/>
              <a:ext cx="8845608" cy="5177731"/>
              <a:chOff x="782817" y="1642170"/>
              <a:chExt cx="8845608" cy="5177731"/>
            </a:xfrm>
          </p:grpSpPr>
          <p:grpSp>
            <p:nvGrpSpPr>
              <p:cNvPr id="13" name="קבוצה 12">
                <a:extLst>
                  <a:ext uri="{FF2B5EF4-FFF2-40B4-BE49-F238E27FC236}">
                    <a16:creationId xmlns:a16="http://schemas.microsoft.com/office/drawing/2014/main" id="{FF703738-E03D-4337-9D67-5E39A7CD8FC1}"/>
                  </a:ext>
                </a:extLst>
              </p:cNvPr>
              <p:cNvGrpSpPr/>
              <p:nvPr/>
            </p:nvGrpSpPr>
            <p:grpSpPr>
              <a:xfrm>
                <a:off x="782817" y="1642170"/>
                <a:ext cx="8845608" cy="3512348"/>
                <a:chOff x="782817" y="1642170"/>
                <a:chExt cx="8845608" cy="3512348"/>
              </a:xfrm>
            </p:grpSpPr>
            <p:pic>
              <p:nvPicPr>
                <p:cNvPr id="17" name="Picture 2" descr="משובץ, נייר, דף, מחברת. וקטור, משובץ, sheet-, מחברת, דוגמה, נייר. | CanStock">
                  <a:extLst>
                    <a:ext uri="{FF2B5EF4-FFF2-40B4-BE49-F238E27FC236}">
                      <a16:creationId xmlns:a16="http://schemas.microsoft.com/office/drawing/2014/main" id="{A3CA1F26-2506-4714-8CE9-84589B2550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משובץ, נייר, דף, מחברת. וקטור, משובץ, sheet-, מחברת, דוגמה, נייר. | CanStock">
                  <a:extLst>
                    <a:ext uri="{FF2B5EF4-FFF2-40B4-BE49-F238E27FC236}">
                      <a16:creationId xmlns:a16="http://schemas.microsoft.com/office/drawing/2014/main" id="{3A1052BE-F876-480D-87D6-A5DADB3E6B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5590191"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קבוצה 13">
                <a:extLst>
                  <a:ext uri="{FF2B5EF4-FFF2-40B4-BE49-F238E27FC236}">
                    <a16:creationId xmlns:a16="http://schemas.microsoft.com/office/drawing/2014/main" id="{BA4D5EDB-E88A-405E-8F66-79066D9E5827}"/>
                  </a:ext>
                </a:extLst>
              </p:cNvPr>
              <p:cNvGrpSpPr/>
              <p:nvPr/>
            </p:nvGrpSpPr>
            <p:grpSpPr>
              <a:xfrm>
                <a:off x="782817" y="4394895"/>
                <a:ext cx="8845608" cy="2425006"/>
                <a:chOff x="782817" y="1642170"/>
                <a:chExt cx="8845608" cy="2425006"/>
              </a:xfrm>
            </p:grpSpPr>
            <p:pic>
              <p:nvPicPr>
                <p:cNvPr id="15" name="Picture 2" descr="משובץ, נייר, דף, מחברת. וקטור, משובץ, sheet-, מחברת, דוגמה, נייר. | CanStock">
                  <a:extLst>
                    <a:ext uri="{FF2B5EF4-FFF2-40B4-BE49-F238E27FC236}">
                      <a16:creationId xmlns:a16="http://schemas.microsoft.com/office/drawing/2014/main" id="{3C40ECFE-0FAC-4ED7-9004-36FB1138B7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משובץ, נייר, דף, מחברת. וקטור, משובץ, sheet-, מחברת, דוגמה, נייר. | CanStock">
                  <a:extLst>
                    <a:ext uri="{FF2B5EF4-FFF2-40B4-BE49-F238E27FC236}">
                      <a16:creationId xmlns:a16="http://schemas.microsoft.com/office/drawing/2014/main" id="{652FC6B8-7185-4995-A4A3-E3BB2B62B0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9520" b="13781"/>
                <a:stretch/>
              </p:blipFill>
              <p:spPr bwMode="auto">
                <a:xfrm rot="5400000">
                  <a:off x="6281499" y="720251"/>
                  <a:ext cx="2129731" cy="456412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 name="קבוצה 4">
              <a:extLst>
                <a:ext uri="{FF2B5EF4-FFF2-40B4-BE49-F238E27FC236}">
                  <a16:creationId xmlns:a16="http://schemas.microsoft.com/office/drawing/2014/main" id="{F8E56CE3-6943-4100-934B-FBC012904F74}"/>
                </a:ext>
              </a:extLst>
            </p:cNvPr>
            <p:cNvGrpSpPr/>
            <p:nvPr/>
          </p:nvGrpSpPr>
          <p:grpSpPr>
            <a:xfrm>
              <a:off x="6019800" y="1551682"/>
              <a:ext cx="6118254" cy="5177731"/>
              <a:chOff x="782817" y="1642170"/>
              <a:chExt cx="6118254" cy="5177731"/>
            </a:xfrm>
          </p:grpSpPr>
          <p:grpSp>
            <p:nvGrpSpPr>
              <p:cNvPr id="6" name="קבוצה 5">
                <a:extLst>
                  <a:ext uri="{FF2B5EF4-FFF2-40B4-BE49-F238E27FC236}">
                    <a16:creationId xmlns:a16="http://schemas.microsoft.com/office/drawing/2014/main" id="{9F996BB1-A77C-47FD-84B6-2886FC981E62}"/>
                  </a:ext>
                </a:extLst>
              </p:cNvPr>
              <p:cNvGrpSpPr/>
              <p:nvPr/>
            </p:nvGrpSpPr>
            <p:grpSpPr>
              <a:xfrm>
                <a:off x="782817" y="1642170"/>
                <a:ext cx="6118254" cy="3512348"/>
                <a:chOff x="782817" y="1642170"/>
                <a:chExt cx="6118254" cy="3512348"/>
              </a:xfrm>
            </p:grpSpPr>
            <p:pic>
              <p:nvPicPr>
                <p:cNvPr id="11" name="Picture 2" descr="משובץ, נייר, דף, מחברת. וקטור, משובץ, sheet-, מחברת, דוגמה, נייר. | CanStock">
                  <a:extLst>
                    <a:ext uri="{FF2B5EF4-FFF2-40B4-BE49-F238E27FC236}">
                      <a16:creationId xmlns:a16="http://schemas.microsoft.com/office/drawing/2014/main" id="{CB77F109-A9BA-4D90-BB3B-832A775FFE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משובץ, נייר, דף, מחברת. וקטור, משובץ, sheet-, מחברת, דוגמה, נייר. | CanStock">
                  <a:extLst>
                    <a:ext uri="{FF2B5EF4-FFF2-40B4-BE49-F238E27FC236}">
                      <a16:creationId xmlns:a16="http://schemas.microsoft.com/office/drawing/2014/main" id="{9008CFF3-95CD-4210-BBD9-D0331B1042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28918" b="13781"/>
                <a:stretch/>
              </p:blipFill>
              <p:spPr bwMode="auto">
                <a:xfrm rot="5400000">
                  <a:off x="4226514" y="2479961"/>
                  <a:ext cx="3512348" cy="183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קבוצה 6">
                <a:extLst>
                  <a:ext uri="{FF2B5EF4-FFF2-40B4-BE49-F238E27FC236}">
                    <a16:creationId xmlns:a16="http://schemas.microsoft.com/office/drawing/2014/main" id="{C3D5CC29-CAE3-47F6-9FEA-03BABCB2A1D4}"/>
                  </a:ext>
                </a:extLst>
              </p:cNvPr>
              <p:cNvGrpSpPr/>
              <p:nvPr/>
            </p:nvGrpSpPr>
            <p:grpSpPr>
              <a:xfrm>
                <a:off x="782817" y="4394895"/>
                <a:ext cx="6118254" cy="2425006"/>
                <a:chOff x="782817" y="1642170"/>
                <a:chExt cx="6118254" cy="2425006"/>
              </a:xfrm>
            </p:grpSpPr>
            <p:pic>
              <p:nvPicPr>
                <p:cNvPr id="8" name="Picture 2" descr="משובץ, נייר, דף, מחברת. וקטור, משובץ, sheet-, מחברת, דוגמה, נייר. | CanStock">
                  <a:extLst>
                    <a:ext uri="{FF2B5EF4-FFF2-40B4-BE49-F238E27FC236}">
                      <a16:creationId xmlns:a16="http://schemas.microsoft.com/office/drawing/2014/main" id="{654037F3-E167-4B6C-864E-0E38EFBC67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משובץ, נייר, דף, מחברת. וקטור, משובץ, sheet-, מחברת, דוגמה, נייר. | CanStock">
                  <a:extLst>
                    <a:ext uri="{FF2B5EF4-FFF2-40B4-BE49-F238E27FC236}">
                      <a16:creationId xmlns:a16="http://schemas.microsoft.com/office/drawing/2014/main" id="{5DDDB0F9-D76B-4AA5-A6E6-5BB4CA8F57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45122" b="13781"/>
                <a:stretch/>
              </p:blipFill>
              <p:spPr bwMode="auto">
                <a:xfrm rot="5400000">
                  <a:off x="4770185" y="1936290"/>
                  <a:ext cx="2425006" cy="1836766"/>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65905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משובץ חלקית">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164" y="185352"/>
            <a:ext cx="17953734" cy="9969300"/>
          </a:xfrm>
          <a:prstGeom prst="rect">
            <a:avLst/>
          </a:prstGeom>
        </p:spPr>
      </p:pic>
      <p:grpSp>
        <p:nvGrpSpPr>
          <p:cNvPr id="3" name="קבוצה 2">
            <a:extLst>
              <a:ext uri="{FF2B5EF4-FFF2-40B4-BE49-F238E27FC236}">
                <a16:creationId xmlns:a16="http://schemas.microsoft.com/office/drawing/2014/main" id="{941FD3B3-3B19-40F5-8C11-6E6387301446}"/>
              </a:ext>
            </a:extLst>
          </p:cNvPr>
          <p:cNvGrpSpPr/>
          <p:nvPr userDrawn="1"/>
        </p:nvGrpSpPr>
        <p:grpSpPr>
          <a:xfrm>
            <a:off x="6472786" y="2269168"/>
            <a:ext cx="11472863" cy="7766597"/>
            <a:chOff x="4489479" y="1551682"/>
            <a:chExt cx="7648575" cy="5177731"/>
          </a:xfrm>
        </p:grpSpPr>
        <p:grpSp>
          <p:nvGrpSpPr>
            <p:cNvPr id="4" name="קבוצה 3">
              <a:extLst>
                <a:ext uri="{FF2B5EF4-FFF2-40B4-BE49-F238E27FC236}">
                  <a16:creationId xmlns:a16="http://schemas.microsoft.com/office/drawing/2014/main" id="{11A6C146-FF05-443B-A3A5-24A64B8F99E8}"/>
                </a:ext>
              </a:extLst>
            </p:cNvPr>
            <p:cNvGrpSpPr/>
            <p:nvPr/>
          </p:nvGrpSpPr>
          <p:grpSpPr>
            <a:xfrm>
              <a:off x="4489479" y="1551682"/>
              <a:ext cx="4564120" cy="5177731"/>
              <a:chOff x="5064305" y="1642170"/>
              <a:chExt cx="4564120" cy="5177731"/>
            </a:xfrm>
          </p:grpSpPr>
          <p:pic>
            <p:nvPicPr>
              <p:cNvPr id="18" name="Picture 2" descr="משובץ, נייר, דף, מחברת. וקטור, משובץ, sheet-, מחברת, דוגמה, נייר. | CanStock">
                <a:extLst>
                  <a:ext uri="{FF2B5EF4-FFF2-40B4-BE49-F238E27FC236}">
                    <a16:creationId xmlns:a16="http://schemas.microsoft.com/office/drawing/2014/main" id="{3A1052BE-F876-480D-87D6-A5DADB3E6B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5590191"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משובץ, נייר, דף, מחברת. וקטור, משובץ, sheet-, מחברת, דוגמה, נייר. | CanStock">
                <a:extLst>
                  <a:ext uri="{FF2B5EF4-FFF2-40B4-BE49-F238E27FC236}">
                    <a16:creationId xmlns:a16="http://schemas.microsoft.com/office/drawing/2014/main" id="{652FC6B8-7185-4995-A4A3-E3BB2B62B0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9520" b="13781"/>
              <a:stretch/>
            </p:blipFill>
            <p:spPr bwMode="auto">
              <a:xfrm rot="5400000">
                <a:off x="6281499" y="3472976"/>
                <a:ext cx="2129731" cy="456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קבוצה 4">
              <a:extLst>
                <a:ext uri="{FF2B5EF4-FFF2-40B4-BE49-F238E27FC236}">
                  <a16:creationId xmlns:a16="http://schemas.microsoft.com/office/drawing/2014/main" id="{F8E56CE3-6943-4100-934B-FBC012904F74}"/>
                </a:ext>
              </a:extLst>
            </p:cNvPr>
            <p:cNvGrpSpPr/>
            <p:nvPr/>
          </p:nvGrpSpPr>
          <p:grpSpPr>
            <a:xfrm>
              <a:off x="6019800" y="1551682"/>
              <a:ext cx="6118254" cy="5177731"/>
              <a:chOff x="782817" y="1642170"/>
              <a:chExt cx="6118254" cy="5177731"/>
            </a:xfrm>
          </p:grpSpPr>
          <p:grpSp>
            <p:nvGrpSpPr>
              <p:cNvPr id="6" name="קבוצה 5">
                <a:extLst>
                  <a:ext uri="{FF2B5EF4-FFF2-40B4-BE49-F238E27FC236}">
                    <a16:creationId xmlns:a16="http://schemas.microsoft.com/office/drawing/2014/main" id="{9F996BB1-A77C-47FD-84B6-2886FC981E62}"/>
                  </a:ext>
                </a:extLst>
              </p:cNvPr>
              <p:cNvGrpSpPr/>
              <p:nvPr/>
            </p:nvGrpSpPr>
            <p:grpSpPr>
              <a:xfrm>
                <a:off x="782817" y="1642170"/>
                <a:ext cx="6118254" cy="3512348"/>
                <a:chOff x="782817" y="1642170"/>
                <a:chExt cx="6118254" cy="3512348"/>
              </a:xfrm>
            </p:grpSpPr>
            <p:pic>
              <p:nvPicPr>
                <p:cNvPr id="11" name="Picture 2" descr="משובץ, נייר, דף, מחברת. וקטור, משובץ, sheet-, מחברת, דוגמה, נייר. | CanStock">
                  <a:extLst>
                    <a:ext uri="{FF2B5EF4-FFF2-40B4-BE49-F238E27FC236}">
                      <a16:creationId xmlns:a16="http://schemas.microsoft.com/office/drawing/2014/main" id="{CB77F109-A9BA-4D90-BB3B-832A775FFE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משובץ, נייר, דף, מחברת. וקטור, משובץ, sheet-, מחברת, דוגמה, נייר. | CanStock">
                  <a:extLst>
                    <a:ext uri="{FF2B5EF4-FFF2-40B4-BE49-F238E27FC236}">
                      <a16:creationId xmlns:a16="http://schemas.microsoft.com/office/drawing/2014/main" id="{9008CFF3-95CD-4210-BBD9-D0331B1042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28918" b="13781"/>
                <a:stretch/>
              </p:blipFill>
              <p:spPr bwMode="auto">
                <a:xfrm rot="5400000">
                  <a:off x="4226514" y="2479961"/>
                  <a:ext cx="3512348" cy="183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קבוצה 6">
                <a:extLst>
                  <a:ext uri="{FF2B5EF4-FFF2-40B4-BE49-F238E27FC236}">
                    <a16:creationId xmlns:a16="http://schemas.microsoft.com/office/drawing/2014/main" id="{C3D5CC29-CAE3-47F6-9FEA-03BABCB2A1D4}"/>
                  </a:ext>
                </a:extLst>
              </p:cNvPr>
              <p:cNvGrpSpPr/>
              <p:nvPr/>
            </p:nvGrpSpPr>
            <p:grpSpPr>
              <a:xfrm>
                <a:off x="782817" y="4394895"/>
                <a:ext cx="6118254" cy="2425006"/>
                <a:chOff x="782817" y="1642170"/>
                <a:chExt cx="6118254" cy="2425006"/>
              </a:xfrm>
            </p:grpSpPr>
            <p:pic>
              <p:nvPicPr>
                <p:cNvPr id="8" name="Picture 2" descr="משובץ, נייר, דף, מחברת. וקטור, משובץ, sheet-, מחברת, דוגמה, נייר. | CanStock">
                  <a:extLst>
                    <a:ext uri="{FF2B5EF4-FFF2-40B4-BE49-F238E27FC236}">
                      <a16:creationId xmlns:a16="http://schemas.microsoft.com/office/drawing/2014/main" id="{654037F3-E167-4B6C-864E-0E38EFBC67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משובץ, נייר, דף, מחברת. וקטור, משובץ, sheet-, מחברת, דוגמה, נייר. | CanStock">
                  <a:extLst>
                    <a:ext uri="{FF2B5EF4-FFF2-40B4-BE49-F238E27FC236}">
                      <a16:creationId xmlns:a16="http://schemas.microsoft.com/office/drawing/2014/main" id="{5DDDB0F9-D76B-4AA5-A6E6-5BB4CA8F57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45122" b="13781"/>
                <a:stretch/>
              </p:blipFill>
              <p:spPr bwMode="auto">
                <a:xfrm rot="5400000">
                  <a:off x="4770185" y="1936290"/>
                  <a:ext cx="2425006" cy="1836766"/>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2" name="מלבן 1">
            <a:extLst>
              <a:ext uri="{FF2B5EF4-FFF2-40B4-BE49-F238E27FC236}">
                <a16:creationId xmlns:a16="http://schemas.microsoft.com/office/drawing/2014/main" id="{E463800B-F5FF-4051-BA7B-DB8414251228}"/>
              </a:ext>
            </a:extLst>
          </p:cNvPr>
          <p:cNvSpPr/>
          <p:nvPr userDrawn="1"/>
        </p:nvSpPr>
        <p:spPr>
          <a:xfrm>
            <a:off x="6272536" y="2024940"/>
            <a:ext cx="11673113" cy="1821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spTree>
    <p:extLst>
      <p:ext uri="{BB962C8B-B14F-4D97-AF65-F5344CB8AC3E}">
        <p14:creationId xmlns:p14="http://schemas.microsoft.com/office/powerpoint/2010/main" val="2437533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משובץ חלקית ימין">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164" y="185352"/>
            <a:ext cx="17953734" cy="9969300"/>
          </a:xfrm>
          <a:prstGeom prst="rect">
            <a:avLst/>
          </a:prstGeom>
        </p:spPr>
      </p:pic>
      <p:sp>
        <p:nvSpPr>
          <p:cNvPr id="2" name="מלבן 1">
            <a:extLst>
              <a:ext uri="{FF2B5EF4-FFF2-40B4-BE49-F238E27FC236}">
                <a16:creationId xmlns:a16="http://schemas.microsoft.com/office/drawing/2014/main" id="{E463800B-F5FF-4051-BA7B-DB8414251228}"/>
              </a:ext>
            </a:extLst>
          </p:cNvPr>
          <p:cNvSpPr/>
          <p:nvPr userDrawn="1"/>
        </p:nvSpPr>
        <p:spPr>
          <a:xfrm>
            <a:off x="6272536" y="2024940"/>
            <a:ext cx="11673113" cy="1821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grpSp>
        <p:nvGrpSpPr>
          <p:cNvPr id="15" name="קבוצה 14">
            <a:extLst>
              <a:ext uri="{FF2B5EF4-FFF2-40B4-BE49-F238E27FC236}">
                <a16:creationId xmlns:a16="http://schemas.microsoft.com/office/drawing/2014/main" id="{E9582EB2-5B19-4192-9D04-E7AA26AA55CC}"/>
              </a:ext>
            </a:extLst>
          </p:cNvPr>
          <p:cNvGrpSpPr/>
          <p:nvPr userDrawn="1"/>
        </p:nvGrpSpPr>
        <p:grpSpPr>
          <a:xfrm>
            <a:off x="1692152" y="2241221"/>
            <a:ext cx="16453746" cy="7860428"/>
            <a:chOff x="1187115" y="1357981"/>
            <a:chExt cx="10969164" cy="5240285"/>
          </a:xfrm>
        </p:grpSpPr>
        <p:grpSp>
          <p:nvGrpSpPr>
            <p:cNvPr id="17" name="קבוצה 16">
              <a:extLst>
                <a:ext uri="{FF2B5EF4-FFF2-40B4-BE49-F238E27FC236}">
                  <a16:creationId xmlns:a16="http://schemas.microsoft.com/office/drawing/2014/main" id="{488F68CA-B6D0-4159-9BAC-86914DFE0209}"/>
                </a:ext>
              </a:extLst>
            </p:cNvPr>
            <p:cNvGrpSpPr/>
            <p:nvPr userDrawn="1"/>
          </p:nvGrpSpPr>
          <p:grpSpPr>
            <a:xfrm>
              <a:off x="4440953" y="1420535"/>
              <a:ext cx="7648575" cy="5177731"/>
              <a:chOff x="4489479" y="1551682"/>
              <a:chExt cx="7648575" cy="5177731"/>
            </a:xfrm>
          </p:grpSpPr>
          <p:grpSp>
            <p:nvGrpSpPr>
              <p:cNvPr id="25" name="קבוצה 24">
                <a:extLst>
                  <a:ext uri="{FF2B5EF4-FFF2-40B4-BE49-F238E27FC236}">
                    <a16:creationId xmlns:a16="http://schemas.microsoft.com/office/drawing/2014/main" id="{F011AFC8-C45A-4EFC-9347-A9903C7C887E}"/>
                  </a:ext>
                </a:extLst>
              </p:cNvPr>
              <p:cNvGrpSpPr/>
              <p:nvPr/>
            </p:nvGrpSpPr>
            <p:grpSpPr>
              <a:xfrm>
                <a:off x="4489479" y="1551682"/>
                <a:ext cx="4564120" cy="5177731"/>
                <a:chOff x="5064305" y="1642170"/>
                <a:chExt cx="4564120" cy="5177731"/>
              </a:xfrm>
            </p:grpSpPr>
            <p:pic>
              <p:nvPicPr>
                <p:cNvPr id="33" name="Picture 2" descr="משובץ, נייר, דף, מחברת. וקטור, משובץ, sheet-, מחברת, דוגמה, נייר. | CanStock">
                  <a:extLst>
                    <a:ext uri="{FF2B5EF4-FFF2-40B4-BE49-F238E27FC236}">
                      <a16:creationId xmlns:a16="http://schemas.microsoft.com/office/drawing/2014/main" id="{E5F95FE7-3382-45A3-B10F-6C68502E89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5590191"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משובץ, נייר, דף, מחברת. וקטור, משובץ, sheet-, מחברת, דוגמה, נייר. | CanStock">
                  <a:extLst>
                    <a:ext uri="{FF2B5EF4-FFF2-40B4-BE49-F238E27FC236}">
                      <a16:creationId xmlns:a16="http://schemas.microsoft.com/office/drawing/2014/main" id="{104493BF-E3FD-42E9-A95B-9293E07C99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9520" b="13781"/>
                <a:stretch/>
              </p:blipFill>
              <p:spPr bwMode="auto">
                <a:xfrm rot="5400000">
                  <a:off x="6281499" y="3472976"/>
                  <a:ext cx="2129731" cy="456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קבוצה 25">
                <a:extLst>
                  <a:ext uri="{FF2B5EF4-FFF2-40B4-BE49-F238E27FC236}">
                    <a16:creationId xmlns:a16="http://schemas.microsoft.com/office/drawing/2014/main" id="{5C3F505C-62BB-40AF-8A30-965541C82123}"/>
                  </a:ext>
                </a:extLst>
              </p:cNvPr>
              <p:cNvGrpSpPr/>
              <p:nvPr/>
            </p:nvGrpSpPr>
            <p:grpSpPr>
              <a:xfrm>
                <a:off x="6019800" y="1551682"/>
                <a:ext cx="6118254" cy="5177731"/>
                <a:chOff x="782817" y="1642170"/>
                <a:chExt cx="6118254" cy="5177731"/>
              </a:xfrm>
            </p:grpSpPr>
            <p:grpSp>
              <p:nvGrpSpPr>
                <p:cNvPr id="27" name="קבוצה 26">
                  <a:extLst>
                    <a:ext uri="{FF2B5EF4-FFF2-40B4-BE49-F238E27FC236}">
                      <a16:creationId xmlns:a16="http://schemas.microsoft.com/office/drawing/2014/main" id="{DF7240EC-75E9-4D55-9F3C-CB2B93799E0D}"/>
                    </a:ext>
                  </a:extLst>
                </p:cNvPr>
                <p:cNvGrpSpPr/>
                <p:nvPr/>
              </p:nvGrpSpPr>
              <p:grpSpPr>
                <a:xfrm>
                  <a:off x="782817" y="1642170"/>
                  <a:ext cx="6118254" cy="3512348"/>
                  <a:chOff x="782817" y="1642170"/>
                  <a:chExt cx="6118254" cy="3512348"/>
                </a:xfrm>
              </p:grpSpPr>
              <p:pic>
                <p:nvPicPr>
                  <p:cNvPr id="31" name="Picture 2" descr="משובץ, נייר, דף, מחברת. וקטור, משובץ, sheet-, מחברת, דוגמה, נייר. | CanStock">
                    <a:extLst>
                      <a:ext uri="{FF2B5EF4-FFF2-40B4-BE49-F238E27FC236}">
                        <a16:creationId xmlns:a16="http://schemas.microsoft.com/office/drawing/2014/main" id="{EC335088-ED0E-428D-AF94-3B15674E6E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משובץ, נייר, דף, מחברת. וקטור, משובץ, sheet-, מחברת, דוגמה, נייר. | CanStock">
                    <a:extLst>
                      <a:ext uri="{FF2B5EF4-FFF2-40B4-BE49-F238E27FC236}">
                        <a16:creationId xmlns:a16="http://schemas.microsoft.com/office/drawing/2014/main" id="{D4C82D9C-65A8-4882-AEAF-895D5C3ABD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28918" b="13781"/>
                  <a:stretch/>
                </p:blipFill>
                <p:spPr bwMode="auto">
                  <a:xfrm rot="5400000">
                    <a:off x="4226514" y="2479961"/>
                    <a:ext cx="3512348" cy="183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קבוצה 27">
                  <a:extLst>
                    <a:ext uri="{FF2B5EF4-FFF2-40B4-BE49-F238E27FC236}">
                      <a16:creationId xmlns:a16="http://schemas.microsoft.com/office/drawing/2014/main" id="{AC8F6F71-BA63-4B17-B288-3F12897320BB}"/>
                    </a:ext>
                  </a:extLst>
                </p:cNvPr>
                <p:cNvGrpSpPr/>
                <p:nvPr/>
              </p:nvGrpSpPr>
              <p:grpSpPr>
                <a:xfrm>
                  <a:off x="782817" y="4394895"/>
                  <a:ext cx="6118254" cy="2425006"/>
                  <a:chOff x="782817" y="1642170"/>
                  <a:chExt cx="6118254" cy="2425006"/>
                </a:xfrm>
              </p:grpSpPr>
              <p:pic>
                <p:nvPicPr>
                  <p:cNvPr id="29" name="Picture 2" descr="משובץ, נייר, דף, מחברת. וקטור, משובץ, sheet-, מחברת, דוגמה, נייר. | CanStock">
                    <a:extLst>
                      <a:ext uri="{FF2B5EF4-FFF2-40B4-BE49-F238E27FC236}">
                        <a16:creationId xmlns:a16="http://schemas.microsoft.com/office/drawing/2014/main" id="{458C2FB4-F102-4F8F-8946-EDAB674C04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משובץ, נייר, דף, מחברת. וקטור, משובץ, sheet-, מחברת, דוגמה, נייר. | CanStock">
                    <a:extLst>
                      <a:ext uri="{FF2B5EF4-FFF2-40B4-BE49-F238E27FC236}">
                        <a16:creationId xmlns:a16="http://schemas.microsoft.com/office/drawing/2014/main" id="{4ECFD1BD-E481-4B99-A762-885D064E52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45122" b="13781"/>
                  <a:stretch/>
                </p:blipFill>
                <p:spPr bwMode="auto">
                  <a:xfrm rot="5400000">
                    <a:off x="4770185" y="1936290"/>
                    <a:ext cx="2425006" cy="1836766"/>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9" name="מלבן 18">
              <a:extLst>
                <a:ext uri="{FF2B5EF4-FFF2-40B4-BE49-F238E27FC236}">
                  <a16:creationId xmlns:a16="http://schemas.microsoft.com/office/drawing/2014/main" id="{8364A40D-9C2F-4BB1-90A8-AB9DE1E50979}"/>
                </a:ext>
              </a:extLst>
            </p:cNvPr>
            <p:cNvSpPr/>
            <p:nvPr userDrawn="1"/>
          </p:nvSpPr>
          <p:spPr>
            <a:xfrm>
              <a:off x="4315190" y="1357981"/>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sp>
          <p:nvSpPr>
            <p:cNvPr id="20" name="מלבן 19">
              <a:extLst>
                <a:ext uri="{FF2B5EF4-FFF2-40B4-BE49-F238E27FC236}">
                  <a16:creationId xmlns:a16="http://schemas.microsoft.com/office/drawing/2014/main" id="{3D6CAA1F-2006-40AC-B458-7D6A8F8E8E54}"/>
                </a:ext>
              </a:extLst>
            </p:cNvPr>
            <p:cNvSpPr/>
            <p:nvPr userDrawn="1"/>
          </p:nvSpPr>
          <p:spPr>
            <a:xfrm>
              <a:off x="4374204" y="1989708"/>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grpSp>
          <p:nvGrpSpPr>
            <p:cNvPr id="21" name="קבוצה 20">
              <a:extLst>
                <a:ext uri="{FF2B5EF4-FFF2-40B4-BE49-F238E27FC236}">
                  <a16:creationId xmlns:a16="http://schemas.microsoft.com/office/drawing/2014/main" id="{D726CBF5-95D2-4B10-A4D4-B28CD41FCD50}"/>
                </a:ext>
              </a:extLst>
            </p:cNvPr>
            <p:cNvGrpSpPr/>
            <p:nvPr userDrawn="1"/>
          </p:nvGrpSpPr>
          <p:grpSpPr>
            <a:xfrm>
              <a:off x="1187115" y="3092844"/>
              <a:ext cx="6613631" cy="3505422"/>
              <a:chOff x="244641" y="3094353"/>
              <a:chExt cx="6613631" cy="3505422"/>
            </a:xfrm>
          </p:grpSpPr>
          <p:sp>
            <p:nvSpPr>
              <p:cNvPr id="22" name="מלבן 21">
                <a:extLst>
                  <a:ext uri="{FF2B5EF4-FFF2-40B4-BE49-F238E27FC236}">
                    <a16:creationId xmlns:a16="http://schemas.microsoft.com/office/drawing/2014/main" id="{FFA576CA-50A7-495D-8F12-C1F9A9EAC4F5}"/>
                  </a:ext>
                </a:extLst>
              </p:cNvPr>
              <p:cNvSpPr/>
              <p:nvPr userDrawn="1"/>
            </p:nvSpPr>
            <p:spPr>
              <a:xfrm>
                <a:off x="244642" y="4286008"/>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sp>
            <p:nvSpPr>
              <p:cNvPr id="23" name="מלבן 22">
                <a:extLst>
                  <a:ext uri="{FF2B5EF4-FFF2-40B4-BE49-F238E27FC236}">
                    <a16:creationId xmlns:a16="http://schemas.microsoft.com/office/drawing/2014/main" id="{8E607404-819F-4EC8-A88B-61846EEE8450}"/>
                  </a:ext>
                </a:extLst>
              </p:cNvPr>
              <p:cNvSpPr/>
              <p:nvPr userDrawn="1"/>
            </p:nvSpPr>
            <p:spPr>
              <a:xfrm>
                <a:off x="244642" y="3094353"/>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sp>
            <p:nvSpPr>
              <p:cNvPr id="24" name="מלבן 23">
                <a:extLst>
                  <a:ext uri="{FF2B5EF4-FFF2-40B4-BE49-F238E27FC236}">
                    <a16:creationId xmlns:a16="http://schemas.microsoft.com/office/drawing/2014/main" id="{A6F2135D-2A52-419B-A23C-016380BDB16E}"/>
                  </a:ext>
                </a:extLst>
              </p:cNvPr>
              <p:cNvSpPr/>
              <p:nvPr userDrawn="1"/>
            </p:nvSpPr>
            <p:spPr>
              <a:xfrm>
                <a:off x="244641" y="5385763"/>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grpSp>
      </p:grpSp>
    </p:spTree>
    <p:extLst>
      <p:ext uri="{BB962C8B-B14F-4D97-AF65-F5344CB8AC3E}">
        <p14:creationId xmlns:p14="http://schemas.microsoft.com/office/powerpoint/2010/main" val="4222146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משובץ חלקית שמאל">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164" y="185352"/>
            <a:ext cx="17953734" cy="9969300"/>
          </a:xfrm>
          <a:prstGeom prst="rect">
            <a:avLst/>
          </a:prstGeom>
        </p:spPr>
      </p:pic>
      <p:sp>
        <p:nvSpPr>
          <p:cNvPr id="2" name="מלבן 1">
            <a:extLst>
              <a:ext uri="{FF2B5EF4-FFF2-40B4-BE49-F238E27FC236}">
                <a16:creationId xmlns:a16="http://schemas.microsoft.com/office/drawing/2014/main" id="{E463800B-F5FF-4051-BA7B-DB8414251228}"/>
              </a:ext>
            </a:extLst>
          </p:cNvPr>
          <p:cNvSpPr/>
          <p:nvPr userDrawn="1"/>
        </p:nvSpPr>
        <p:spPr>
          <a:xfrm>
            <a:off x="6272536" y="2024940"/>
            <a:ext cx="11673113" cy="1821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grpSp>
        <p:nvGrpSpPr>
          <p:cNvPr id="15" name="קבוצה 14">
            <a:extLst>
              <a:ext uri="{FF2B5EF4-FFF2-40B4-BE49-F238E27FC236}">
                <a16:creationId xmlns:a16="http://schemas.microsoft.com/office/drawing/2014/main" id="{E9582EB2-5B19-4192-9D04-E7AA26AA55CC}"/>
              </a:ext>
            </a:extLst>
          </p:cNvPr>
          <p:cNvGrpSpPr/>
          <p:nvPr userDrawn="1"/>
        </p:nvGrpSpPr>
        <p:grpSpPr>
          <a:xfrm flipH="1">
            <a:off x="285533" y="2182855"/>
            <a:ext cx="16453746" cy="7860428"/>
            <a:chOff x="1187115" y="1357981"/>
            <a:chExt cx="10969164" cy="5240285"/>
          </a:xfrm>
        </p:grpSpPr>
        <p:grpSp>
          <p:nvGrpSpPr>
            <p:cNvPr id="17" name="קבוצה 16">
              <a:extLst>
                <a:ext uri="{FF2B5EF4-FFF2-40B4-BE49-F238E27FC236}">
                  <a16:creationId xmlns:a16="http://schemas.microsoft.com/office/drawing/2014/main" id="{488F68CA-B6D0-4159-9BAC-86914DFE0209}"/>
                </a:ext>
              </a:extLst>
            </p:cNvPr>
            <p:cNvGrpSpPr/>
            <p:nvPr userDrawn="1"/>
          </p:nvGrpSpPr>
          <p:grpSpPr>
            <a:xfrm>
              <a:off x="4440953" y="1420535"/>
              <a:ext cx="7648575" cy="5177731"/>
              <a:chOff x="4489479" y="1551682"/>
              <a:chExt cx="7648575" cy="5177731"/>
            </a:xfrm>
          </p:grpSpPr>
          <p:grpSp>
            <p:nvGrpSpPr>
              <p:cNvPr id="25" name="קבוצה 24">
                <a:extLst>
                  <a:ext uri="{FF2B5EF4-FFF2-40B4-BE49-F238E27FC236}">
                    <a16:creationId xmlns:a16="http://schemas.microsoft.com/office/drawing/2014/main" id="{F011AFC8-C45A-4EFC-9347-A9903C7C887E}"/>
                  </a:ext>
                </a:extLst>
              </p:cNvPr>
              <p:cNvGrpSpPr/>
              <p:nvPr/>
            </p:nvGrpSpPr>
            <p:grpSpPr>
              <a:xfrm>
                <a:off x="4489479" y="1551682"/>
                <a:ext cx="4564120" cy="5177731"/>
                <a:chOff x="5064305" y="1642170"/>
                <a:chExt cx="4564120" cy="5177731"/>
              </a:xfrm>
            </p:grpSpPr>
            <p:pic>
              <p:nvPicPr>
                <p:cNvPr id="33" name="Picture 2" descr="משובץ, נייר, דף, מחברת. וקטור, משובץ, sheet-, מחברת, דוגמה, נייר. | CanStock">
                  <a:extLst>
                    <a:ext uri="{FF2B5EF4-FFF2-40B4-BE49-F238E27FC236}">
                      <a16:creationId xmlns:a16="http://schemas.microsoft.com/office/drawing/2014/main" id="{E5F95FE7-3382-45A3-B10F-6C68502E89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5590191"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משובץ, נייר, דף, מחברת. וקטור, משובץ, sheet-, מחברת, דוגמה, נייר. | CanStock">
                  <a:extLst>
                    <a:ext uri="{FF2B5EF4-FFF2-40B4-BE49-F238E27FC236}">
                      <a16:creationId xmlns:a16="http://schemas.microsoft.com/office/drawing/2014/main" id="{104493BF-E3FD-42E9-A95B-9293E07C99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9520" b="13781"/>
                <a:stretch/>
              </p:blipFill>
              <p:spPr bwMode="auto">
                <a:xfrm rot="5400000">
                  <a:off x="6281499" y="3472976"/>
                  <a:ext cx="2129731" cy="456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קבוצה 25">
                <a:extLst>
                  <a:ext uri="{FF2B5EF4-FFF2-40B4-BE49-F238E27FC236}">
                    <a16:creationId xmlns:a16="http://schemas.microsoft.com/office/drawing/2014/main" id="{5C3F505C-62BB-40AF-8A30-965541C82123}"/>
                  </a:ext>
                </a:extLst>
              </p:cNvPr>
              <p:cNvGrpSpPr/>
              <p:nvPr/>
            </p:nvGrpSpPr>
            <p:grpSpPr>
              <a:xfrm>
                <a:off x="6019800" y="1551682"/>
                <a:ext cx="6118254" cy="5177731"/>
                <a:chOff x="782817" y="1642170"/>
                <a:chExt cx="6118254" cy="5177731"/>
              </a:xfrm>
            </p:grpSpPr>
            <p:grpSp>
              <p:nvGrpSpPr>
                <p:cNvPr id="27" name="קבוצה 26">
                  <a:extLst>
                    <a:ext uri="{FF2B5EF4-FFF2-40B4-BE49-F238E27FC236}">
                      <a16:creationId xmlns:a16="http://schemas.microsoft.com/office/drawing/2014/main" id="{DF7240EC-75E9-4D55-9F3C-CB2B93799E0D}"/>
                    </a:ext>
                  </a:extLst>
                </p:cNvPr>
                <p:cNvGrpSpPr/>
                <p:nvPr/>
              </p:nvGrpSpPr>
              <p:grpSpPr>
                <a:xfrm>
                  <a:off x="782817" y="1642170"/>
                  <a:ext cx="6118254" cy="3512348"/>
                  <a:chOff x="782817" y="1642170"/>
                  <a:chExt cx="6118254" cy="3512348"/>
                </a:xfrm>
              </p:grpSpPr>
              <p:pic>
                <p:nvPicPr>
                  <p:cNvPr id="31" name="Picture 2" descr="משובץ, נייר, דף, מחברת. וקטור, משובץ, sheet-, מחברת, דוגמה, נייר. | CanStock">
                    <a:extLst>
                      <a:ext uri="{FF2B5EF4-FFF2-40B4-BE49-F238E27FC236}">
                        <a16:creationId xmlns:a16="http://schemas.microsoft.com/office/drawing/2014/main" id="{EC335088-ED0E-428D-AF94-3B15674E6E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משובץ, נייר, דף, מחברת. וקטור, משובץ, sheet-, מחברת, דוגמה, נייר. | CanStock">
                    <a:extLst>
                      <a:ext uri="{FF2B5EF4-FFF2-40B4-BE49-F238E27FC236}">
                        <a16:creationId xmlns:a16="http://schemas.microsoft.com/office/drawing/2014/main" id="{D4C82D9C-65A8-4882-AEAF-895D5C3ABD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28918" b="13781"/>
                  <a:stretch/>
                </p:blipFill>
                <p:spPr bwMode="auto">
                  <a:xfrm rot="5400000">
                    <a:off x="4226514" y="2479961"/>
                    <a:ext cx="3512348" cy="183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קבוצה 27">
                  <a:extLst>
                    <a:ext uri="{FF2B5EF4-FFF2-40B4-BE49-F238E27FC236}">
                      <a16:creationId xmlns:a16="http://schemas.microsoft.com/office/drawing/2014/main" id="{AC8F6F71-BA63-4B17-B288-3F12897320BB}"/>
                    </a:ext>
                  </a:extLst>
                </p:cNvPr>
                <p:cNvGrpSpPr/>
                <p:nvPr/>
              </p:nvGrpSpPr>
              <p:grpSpPr>
                <a:xfrm>
                  <a:off x="782817" y="4394895"/>
                  <a:ext cx="6118254" cy="2425006"/>
                  <a:chOff x="782817" y="1642170"/>
                  <a:chExt cx="6118254" cy="2425006"/>
                </a:xfrm>
              </p:grpSpPr>
              <p:pic>
                <p:nvPicPr>
                  <p:cNvPr id="29" name="Picture 2" descr="משובץ, נייר, דף, מחברת. וקטור, משובץ, sheet-, מחברת, דוגמה, נייר. | CanStock">
                    <a:extLst>
                      <a:ext uri="{FF2B5EF4-FFF2-40B4-BE49-F238E27FC236}">
                        <a16:creationId xmlns:a16="http://schemas.microsoft.com/office/drawing/2014/main" id="{458C2FB4-F102-4F8F-8946-EDAB674C04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משובץ, נייר, דף, מחברת. וקטור, משובץ, sheet-, מחברת, דוגמה, נייר. | CanStock">
                    <a:extLst>
                      <a:ext uri="{FF2B5EF4-FFF2-40B4-BE49-F238E27FC236}">
                        <a16:creationId xmlns:a16="http://schemas.microsoft.com/office/drawing/2014/main" id="{4ECFD1BD-E481-4B99-A762-885D064E52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45122" b="13781"/>
                  <a:stretch/>
                </p:blipFill>
                <p:spPr bwMode="auto">
                  <a:xfrm rot="5400000">
                    <a:off x="4770185" y="1936290"/>
                    <a:ext cx="2425006" cy="1836766"/>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9" name="מלבן 18">
              <a:extLst>
                <a:ext uri="{FF2B5EF4-FFF2-40B4-BE49-F238E27FC236}">
                  <a16:creationId xmlns:a16="http://schemas.microsoft.com/office/drawing/2014/main" id="{8364A40D-9C2F-4BB1-90A8-AB9DE1E50979}"/>
                </a:ext>
              </a:extLst>
            </p:cNvPr>
            <p:cNvSpPr/>
            <p:nvPr userDrawn="1"/>
          </p:nvSpPr>
          <p:spPr>
            <a:xfrm>
              <a:off x="4315190" y="1357981"/>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sp>
          <p:nvSpPr>
            <p:cNvPr id="20" name="מלבן 19">
              <a:extLst>
                <a:ext uri="{FF2B5EF4-FFF2-40B4-BE49-F238E27FC236}">
                  <a16:creationId xmlns:a16="http://schemas.microsoft.com/office/drawing/2014/main" id="{3D6CAA1F-2006-40AC-B458-7D6A8F8E8E54}"/>
                </a:ext>
              </a:extLst>
            </p:cNvPr>
            <p:cNvSpPr/>
            <p:nvPr userDrawn="1"/>
          </p:nvSpPr>
          <p:spPr>
            <a:xfrm>
              <a:off x="4374204" y="1989708"/>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grpSp>
          <p:nvGrpSpPr>
            <p:cNvPr id="21" name="קבוצה 20">
              <a:extLst>
                <a:ext uri="{FF2B5EF4-FFF2-40B4-BE49-F238E27FC236}">
                  <a16:creationId xmlns:a16="http://schemas.microsoft.com/office/drawing/2014/main" id="{D726CBF5-95D2-4B10-A4D4-B28CD41FCD50}"/>
                </a:ext>
              </a:extLst>
            </p:cNvPr>
            <p:cNvGrpSpPr/>
            <p:nvPr userDrawn="1"/>
          </p:nvGrpSpPr>
          <p:grpSpPr>
            <a:xfrm>
              <a:off x="1187115" y="3092844"/>
              <a:ext cx="6613631" cy="3505422"/>
              <a:chOff x="244641" y="3094353"/>
              <a:chExt cx="6613631" cy="3505422"/>
            </a:xfrm>
          </p:grpSpPr>
          <p:sp>
            <p:nvSpPr>
              <p:cNvPr id="22" name="מלבן 21">
                <a:extLst>
                  <a:ext uri="{FF2B5EF4-FFF2-40B4-BE49-F238E27FC236}">
                    <a16:creationId xmlns:a16="http://schemas.microsoft.com/office/drawing/2014/main" id="{FFA576CA-50A7-495D-8F12-C1F9A9EAC4F5}"/>
                  </a:ext>
                </a:extLst>
              </p:cNvPr>
              <p:cNvSpPr/>
              <p:nvPr userDrawn="1"/>
            </p:nvSpPr>
            <p:spPr>
              <a:xfrm>
                <a:off x="244642" y="4286008"/>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sp>
            <p:nvSpPr>
              <p:cNvPr id="23" name="מלבן 22">
                <a:extLst>
                  <a:ext uri="{FF2B5EF4-FFF2-40B4-BE49-F238E27FC236}">
                    <a16:creationId xmlns:a16="http://schemas.microsoft.com/office/drawing/2014/main" id="{8E607404-819F-4EC8-A88B-61846EEE8450}"/>
                  </a:ext>
                </a:extLst>
              </p:cNvPr>
              <p:cNvSpPr/>
              <p:nvPr userDrawn="1"/>
            </p:nvSpPr>
            <p:spPr>
              <a:xfrm>
                <a:off x="244642" y="3094353"/>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sp>
            <p:nvSpPr>
              <p:cNvPr id="24" name="מלבן 23">
                <a:extLst>
                  <a:ext uri="{FF2B5EF4-FFF2-40B4-BE49-F238E27FC236}">
                    <a16:creationId xmlns:a16="http://schemas.microsoft.com/office/drawing/2014/main" id="{A6F2135D-2A52-419B-A23C-016380BDB16E}"/>
                  </a:ext>
                </a:extLst>
              </p:cNvPr>
              <p:cNvSpPr/>
              <p:nvPr userDrawn="1"/>
            </p:nvSpPr>
            <p:spPr>
              <a:xfrm>
                <a:off x="244641" y="5385763"/>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grpSp>
      </p:grpSp>
    </p:spTree>
    <p:extLst>
      <p:ext uri="{BB962C8B-B14F-4D97-AF65-F5344CB8AC3E}">
        <p14:creationId xmlns:p14="http://schemas.microsoft.com/office/powerpoint/2010/main" val="42223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משובץ חלקית אמצע">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164" y="158850"/>
            <a:ext cx="17953734" cy="9969300"/>
          </a:xfrm>
          <a:prstGeom prst="rect">
            <a:avLst/>
          </a:prstGeom>
        </p:spPr>
      </p:pic>
      <p:sp>
        <p:nvSpPr>
          <p:cNvPr id="2" name="מלבן 1">
            <a:extLst>
              <a:ext uri="{FF2B5EF4-FFF2-40B4-BE49-F238E27FC236}">
                <a16:creationId xmlns:a16="http://schemas.microsoft.com/office/drawing/2014/main" id="{E463800B-F5FF-4051-BA7B-DB8414251228}"/>
              </a:ext>
            </a:extLst>
          </p:cNvPr>
          <p:cNvSpPr/>
          <p:nvPr userDrawn="1"/>
        </p:nvSpPr>
        <p:spPr>
          <a:xfrm>
            <a:off x="6272536" y="2024940"/>
            <a:ext cx="11673113" cy="1821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grpSp>
        <p:nvGrpSpPr>
          <p:cNvPr id="35" name="קבוצה 34">
            <a:extLst>
              <a:ext uri="{FF2B5EF4-FFF2-40B4-BE49-F238E27FC236}">
                <a16:creationId xmlns:a16="http://schemas.microsoft.com/office/drawing/2014/main" id="{C3906573-4AB3-463D-A039-7A4BF45FDDC1}"/>
              </a:ext>
            </a:extLst>
          </p:cNvPr>
          <p:cNvGrpSpPr/>
          <p:nvPr userDrawn="1"/>
        </p:nvGrpSpPr>
        <p:grpSpPr>
          <a:xfrm>
            <a:off x="336604" y="2121809"/>
            <a:ext cx="12198197" cy="7860428"/>
            <a:chOff x="4024148" y="1357981"/>
            <a:chExt cx="8132131" cy="5240285"/>
          </a:xfrm>
        </p:grpSpPr>
        <p:grpSp>
          <p:nvGrpSpPr>
            <p:cNvPr id="36" name="קבוצה 35">
              <a:extLst>
                <a:ext uri="{FF2B5EF4-FFF2-40B4-BE49-F238E27FC236}">
                  <a16:creationId xmlns:a16="http://schemas.microsoft.com/office/drawing/2014/main" id="{CF03C861-B395-437D-B799-846F3740379C}"/>
                </a:ext>
              </a:extLst>
            </p:cNvPr>
            <p:cNvGrpSpPr/>
            <p:nvPr userDrawn="1"/>
          </p:nvGrpSpPr>
          <p:grpSpPr>
            <a:xfrm>
              <a:off x="4440953" y="1420535"/>
              <a:ext cx="7648575" cy="5177731"/>
              <a:chOff x="4489479" y="1551682"/>
              <a:chExt cx="7648575" cy="5177731"/>
            </a:xfrm>
          </p:grpSpPr>
          <p:grpSp>
            <p:nvGrpSpPr>
              <p:cNvPr id="43" name="קבוצה 42">
                <a:extLst>
                  <a:ext uri="{FF2B5EF4-FFF2-40B4-BE49-F238E27FC236}">
                    <a16:creationId xmlns:a16="http://schemas.microsoft.com/office/drawing/2014/main" id="{3207729A-09A0-426E-B33A-CF60B892A477}"/>
                  </a:ext>
                </a:extLst>
              </p:cNvPr>
              <p:cNvGrpSpPr/>
              <p:nvPr/>
            </p:nvGrpSpPr>
            <p:grpSpPr>
              <a:xfrm>
                <a:off x="4489479" y="1551682"/>
                <a:ext cx="4564120" cy="5177731"/>
                <a:chOff x="5064305" y="1642170"/>
                <a:chExt cx="4564120" cy="5177731"/>
              </a:xfrm>
            </p:grpSpPr>
            <p:pic>
              <p:nvPicPr>
                <p:cNvPr id="51" name="Picture 2" descr="משובץ, נייר, דף, מחברת. וקטור, משובץ, sheet-, מחברת, דוגמה, נייר. | CanStock">
                  <a:extLst>
                    <a:ext uri="{FF2B5EF4-FFF2-40B4-BE49-F238E27FC236}">
                      <a16:creationId xmlns:a16="http://schemas.microsoft.com/office/drawing/2014/main" id="{08AC153F-B1DC-492D-ACCC-6579860ED7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5590191"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משובץ, נייר, דף, מחברת. וקטור, משובץ, sheet-, מחברת, דוגמה, נייר. | CanStock">
                  <a:extLst>
                    <a:ext uri="{FF2B5EF4-FFF2-40B4-BE49-F238E27FC236}">
                      <a16:creationId xmlns:a16="http://schemas.microsoft.com/office/drawing/2014/main" id="{8BB8FD63-B4EC-4E88-A942-B1A6141E02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9520" b="13781"/>
                <a:stretch/>
              </p:blipFill>
              <p:spPr bwMode="auto">
                <a:xfrm rot="5400000">
                  <a:off x="6281499" y="3472976"/>
                  <a:ext cx="2129731" cy="456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קבוצה 43">
                <a:extLst>
                  <a:ext uri="{FF2B5EF4-FFF2-40B4-BE49-F238E27FC236}">
                    <a16:creationId xmlns:a16="http://schemas.microsoft.com/office/drawing/2014/main" id="{3872D93A-1A13-4977-8C3A-1504D068E5F1}"/>
                  </a:ext>
                </a:extLst>
              </p:cNvPr>
              <p:cNvGrpSpPr/>
              <p:nvPr/>
            </p:nvGrpSpPr>
            <p:grpSpPr>
              <a:xfrm>
                <a:off x="6019800" y="1551682"/>
                <a:ext cx="6118254" cy="5177731"/>
                <a:chOff x="782817" y="1642170"/>
                <a:chExt cx="6118254" cy="5177731"/>
              </a:xfrm>
            </p:grpSpPr>
            <p:grpSp>
              <p:nvGrpSpPr>
                <p:cNvPr id="45" name="קבוצה 44">
                  <a:extLst>
                    <a:ext uri="{FF2B5EF4-FFF2-40B4-BE49-F238E27FC236}">
                      <a16:creationId xmlns:a16="http://schemas.microsoft.com/office/drawing/2014/main" id="{F6D4A71A-5EE9-45BC-9D54-0850DCAB75A2}"/>
                    </a:ext>
                  </a:extLst>
                </p:cNvPr>
                <p:cNvGrpSpPr/>
                <p:nvPr/>
              </p:nvGrpSpPr>
              <p:grpSpPr>
                <a:xfrm>
                  <a:off x="782817" y="1642170"/>
                  <a:ext cx="6118254" cy="3512348"/>
                  <a:chOff x="782817" y="1642170"/>
                  <a:chExt cx="6118254" cy="3512348"/>
                </a:xfrm>
              </p:grpSpPr>
              <p:pic>
                <p:nvPicPr>
                  <p:cNvPr id="49" name="Picture 2" descr="משובץ, נייר, דף, מחברת. וקטור, משובץ, sheet-, מחברת, דוגמה, נייר. | CanStock">
                    <a:extLst>
                      <a:ext uri="{FF2B5EF4-FFF2-40B4-BE49-F238E27FC236}">
                        <a16:creationId xmlns:a16="http://schemas.microsoft.com/office/drawing/2014/main" id="{A9930367-A67C-41B5-ACE3-284D494F90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משובץ, נייר, דף, מחברת. וקטור, משובץ, sheet-, מחברת, דוגמה, נייר. | CanStock">
                    <a:extLst>
                      <a:ext uri="{FF2B5EF4-FFF2-40B4-BE49-F238E27FC236}">
                        <a16:creationId xmlns:a16="http://schemas.microsoft.com/office/drawing/2014/main" id="{57F88BB3-CB26-44C3-B653-F5297D9F4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28918" b="13781"/>
                  <a:stretch/>
                </p:blipFill>
                <p:spPr bwMode="auto">
                  <a:xfrm rot="5400000">
                    <a:off x="4226514" y="2479961"/>
                    <a:ext cx="3512348" cy="183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קבוצה 45">
                  <a:extLst>
                    <a:ext uri="{FF2B5EF4-FFF2-40B4-BE49-F238E27FC236}">
                      <a16:creationId xmlns:a16="http://schemas.microsoft.com/office/drawing/2014/main" id="{5CC3F6DD-EA90-468D-BEB1-67971F6E9F08}"/>
                    </a:ext>
                  </a:extLst>
                </p:cNvPr>
                <p:cNvGrpSpPr/>
                <p:nvPr/>
              </p:nvGrpSpPr>
              <p:grpSpPr>
                <a:xfrm>
                  <a:off x="782817" y="4394895"/>
                  <a:ext cx="6118254" cy="2425006"/>
                  <a:chOff x="782817" y="1642170"/>
                  <a:chExt cx="6118254" cy="2425006"/>
                </a:xfrm>
              </p:grpSpPr>
              <p:pic>
                <p:nvPicPr>
                  <p:cNvPr id="47" name="Picture 2" descr="משובץ, נייר, דף, מחברת. וקטור, משובץ, sheet-, מחברת, דוגמה, נייר. | CanStock">
                    <a:extLst>
                      <a:ext uri="{FF2B5EF4-FFF2-40B4-BE49-F238E27FC236}">
                        <a16:creationId xmlns:a16="http://schemas.microsoft.com/office/drawing/2014/main" id="{7E7C383B-DBBB-4D27-A6CF-B85000D1E6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משובץ, נייר, דף, מחברת. וקטור, משובץ, sheet-, מחברת, דוגמה, נייר. | CanStock">
                    <a:extLst>
                      <a:ext uri="{FF2B5EF4-FFF2-40B4-BE49-F238E27FC236}">
                        <a16:creationId xmlns:a16="http://schemas.microsoft.com/office/drawing/2014/main" id="{C78B55F7-3E7C-4345-A4BA-CEC7D1F225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45122" b="13781"/>
                  <a:stretch/>
                </p:blipFill>
                <p:spPr bwMode="auto">
                  <a:xfrm rot="5400000">
                    <a:off x="4770185" y="1936290"/>
                    <a:ext cx="2425006" cy="1836766"/>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7" name="מלבן 36">
              <a:extLst>
                <a:ext uri="{FF2B5EF4-FFF2-40B4-BE49-F238E27FC236}">
                  <a16:creationId xmlns:a16="http://schemas.microsoft.com/office/drawing/2014/main" id="{E3CF1CA2-878A-4ACB-A87C-F6F59FD4231E}"/>
                </a:ext>
              </a:extLst>
            </p:cNvPr>
            <p:cNvSpPr/>
            <p:nvPr userDrawn="1"/>
          </p:nvSpPr>
          <p:spPr>
            <a:xfrm>
              <a:off x="4315190" y="1357981"/>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sp>
          <p:nvSpPr>
            <p:cNvPr id="38" name="מלבן 37">
              <a:extLst>
                <a:ext uri="{FF2B5EF4-FFF2-40B4-BE49-F238E27FC236}">
                  <a16:creationId xmlns:a16="http://schemas.microsoft.com/office/drawing/2014/main" id="{F66B0242-E145-40AC-AC59-E6C96032F3F0}"/>
                </a:ext>
              </a:extLst>
            </p:cNvPr>
            <p:cNvSpPr/>
            <p:nvPr userDrawn="1"/>
          </p:nvSpPr>
          <p:spPr>
            <a:xfrm>
              <a:off x="4374204" y="1989708"/>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grpSp>
          <p:nvGrpSpPr>
            <p:cNvPr id="39" name="קבוצה 38">
              <a:extLst>
                <a:ext uri="{FF2B5EF4-FFF2-40B4-BE49-F238E27FC236}">
                  <a16:creationId xmlns:a16="http://schemas.microsoft.com/office/drawing/2014/main" id="{A97FF0B2-A787-4A74-83A3-5662C7602676}"/>
                </a:ext>
              </a:extLst>
            </p:cNvPr>
            <p:cNvGrpSpPr/>
            <p:nvPr userDrawn="1"/>
          </p:nvGrpSpPr>
          <p:grpSpPr>
            <a:xfrm>
              <a:off x="4024148" y="3092844"/>
              <a:ext cx="3776598" cy="3505422"/>
              <a:chOff x="3081674" y="3094353"/>
              <a:chExt cx="3776598" cy="3505422"/>
            </a:xfrm>
          </p:grpSpPr>
          <p:sp>
            <p:nvSpPr>
              <p:cNvPr id="40" name="מלבן 39">
                <a:extLst>
                  <a:ext uri="{FF2B5EF4-FFF2-40B4-BE49-F238E27FC236}">
                    <a16:creationId xmlns:a16="http://schemas.microsoft.com/office/drawing/2014/main" id="{4C5BD79D-C845-459F-AA9F-59151F29962C}"/>
                  </a:ext>
                </a:extLst>
              </p:cNvPr>
              <p:cNvSpPr/>
              <p:nvPr userDrawn="1"/>
            </p:nvSpPr>
            <p:spPr>
              <a:xfrm>
                <a:off x="3081674" y="4286008"/>
                <a:ext cx="3776598"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sp>
            <p:nvSpPr>
              <p:cNvPr id="41" name="מלבן 40">
                <a:extLst>
                  <a:ext uri="{FF2B5EF4-FFF2-40B4-BE49-F238E27FC236}">
                    <a16:creationId xmlns:a16="http://schemas.microsoft.com/office/drawing/2014/main" id="{461775AB-0991-4EB9-B0BB-8E40F40342E7}"/>
                  </a:ext>
                </a:extLst>
              </p:cNvPr>
              <p:cNvSpPr/>
              <p:nvPr userDrawn="1"/>
            </p:nvSpPr>
            <p:spPr>
              <a:xfrm>
                <a:off x="3300852" y="3094353"/>
                <a:ext cx="3557419"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sp>
            <p:nvSpPr>
              <p:cNvPr id="42" name="מלבן 41">
                <a:extLst>
                  <a:ext uri="{FF2B5EF4-FFF2-40B4-BE49-F238E27FC236}">
                    <a16:creationId xmlns:a16="http://schemas.microsoft.com/office/drawing/2014/main" id="{99D82608-FD14-4E00-B4C5-00DAD8264ADD}"/>
                  </a:ext>
                </a:extLst>
              </p:cNvPr>
              <p:cNvSpPr/>
              <p:nvPr userDrawn="1"/>
            </p:nvSpPr>
            <p:spPr>
              <a:xfrm>
                <a:off x="3149853" y="5385763"/>
                <a:ext cx="3708418"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700"/>
              </a:p>
            </p:txBody>
          </p:sp>
        </p:grpSp>
      </p:grpSp>
    </p:spTree>
    <p:extLst>
      <p:ext uri="{BB962C8B-B14F-4D97-AF65-F5344CB8AC3E}">
        <p14:creationId xmlns:p14="http://schemas.microsoft.com/office/powerpoint/2010/main" val="676633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שני תכנים">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92164" y="185352"/>
            <a:ext cx="17953734" cy="9774180"/>
          </a:xfrm>
          <a:prstGeom prst="rect">
            <a:avLst/>
          </a:prstGeom>
        </p:spPr>
      </p:pic>
      <p:pic>
        <p:nvPicPr>
          <p:cNvPr id="11" name="גרפיקה 10">
            <a:extLst>
              <a:ext uri="{FF2B5EF4-FFF2-40B4-BE49-F238E27FC236}">
                <a16:creationId xmlns:a16="http://schemas.microsoft.com/office/drawing/2014/main" id="{75715D86-8C2C-4098-AEC7-4BFD5ECF58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894056" y="8552560"/>
            <a:ext cx="1757363" cy="1528763"/>
          </a:xfrm>
          <a:prstGeom prst="rect">
            <a:avLst/>
          </a:prstGeom>
        </p:spPr>
      </p:pic>
      <p:pic>
        <p:nvPicPr>
          <p:cNvPr id="13" name="גרפיקה 12">
            <a:extLst>
              <a:ext uri="{FF2B5EF4-FFF2-40B4-BE49-F238E27FC236}">
                <a16:creationId xmlns:a16="http://schemas.microsoft.com/office/drawing/2014/main" id="{820612A8-5863-4B17-BA97-DEF5C6DB997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140814" y="8760074"/>
            <a:ext cx="1443038" cy="1443038"/>
          </a:xfrm>
          <a:prstGeom prst="rect">
            <a:avLst/>
          </a:prstGeom>
        </p:spPr>
      </p:pic>
    </p:spTree>
    <p:extLst>
      <p:ext uri="{BB962C8B-B14F-4D97-AF65-F5344CB8AC3E}">
        <p14:creationId xmlns:p14="http://schemas.microsoft.com/office/powerpoint/2010/main" val="172218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B8B8D9F4-6538-46A9-92E2-C46BFEBDCA86}"/>
              </a:ext>
            </a:extLst>
          </p:cNvPr>
          <p:cNvSpPr>
            <a:spLocks noGrp="1"/>
          </p:cNvSpPr>
          <p:nvPr>
            <p:ph type="title"/>
          </p:nvPr>
        </p:nvSpPr>
        <p:spPr>
          <a:xfrm>
            <a:off x="1257300" y="547688"/>
            <a:ext cx="15773400" cy="1988345"/>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D84A32D-17DF-4B4D-807F-399DCC9EF1A1}"/>
              </a:ext>
            </a:extLst>
          </p:cNvPr>
          <p:cNvSpPr>
            <a:spLocks noGrp="1"/>
          </p:cNvSpPr>
          <p:nvPr>
            <p:ph type="body" idx="1"/>
          </p:nvPr>
        </p:nvSpPr>
        <p:spPr>
          <a:xfrm>
            <a:off x="1257300" y="2738438"/>
            <a:ext cx="15773400" cy="6527007"/>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47D6FB9-F54B-4FC8-AE0D-7267EC46AECB}"/>
              </a:ext>
            </a:extLst>
          </p:cNvPr>
          <p:cNvSpPr>
            <a:spLocks noGrp="1"/>
          </p:cNvSpPr>
          <p:nvPr>
            <p:ph type="dt" sz="half" idx="2"/>
          </p:nvPr>
        </p:nvSpPr>
        <p:spPr>
          <a:xfrm>
            <a:off x="12915900" y="9534526"/>
            <a:ext cx="4114800" cy="547688"/>
          </a:xfrm>
          <a:prstGeom prst="rect">
            <a:avLst/>
          </a:prstGeom>
        </p:spPr>
        <p:txBody>
          <a:bodyPr vert="horz" lIns="91440" tIns="45720" rIns="91440" bIns="45720" rtlCol="1" anchor="ctr"/>
          <a:lstStyle>
            <a:lvl1pPr algn="r">
              <a:defRPr sz="1800">
                <a:solidFill>
                  <a:schemeClr val="tx1">
                    <a:tint val="75000"/>
                  </a:schemeClr>
                </a:solidFill>
              </a:defRPr>
            </a:lvl1pPr>
          </a:lstStyle>
          <a:p>
            <a:fld id="{035B246A-F88F-4239-BB9A-3199336F82C8}" type="datetimeFigureOut">
              <a:rPr lang="he-IL" smtClean="0"/>
              <a:t>כ"ח/אדר/תשפ"ו</a:t>
            </a:fld>
            <a:endParaRPr lang="he-IL"/>
          </a:p>
        </p:txBody>
      </p:sp>
      <p:sp>
        <p:nvSpPr>
          <p:cNvPr id="5" name="מציין מיקום של כותרת תחתונה 4">
            <a:extLst>
              <a:ext uri="{FF2B5EF4-FFF2-40B4-BE49-F238E27FC236}">
                <a16:creationId xmlns:a16="http://schemas.microsoft.com/office/drawing/2014/main" id="{D10EAEDD-8F21-4C57-8580-6678013CB29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1" anchor="ctr"/>
          <a:lstStyle>
            <a:lvl1pPr algn="ctr">
              <a:defRPr sz="18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1363C6A-6A9B-47EC-A21B-313D34B1C7AA}"/>
              </a:ext>
            </a:extLst>
          </p:cNvPr>
          <p:cNvSpPr>
            <a:spLocks noGrp="1"/>
          </p:cNvSpPr>
          <p:nvPr>
            <p:ph type="sldNum" sz="quarter" idx="4"/>
          </p:nvPr>
        </p:nvSpPr>
        <p:spPr>
          <a:xfrm>
            <a:off x="1257300" y="9534526"/>
            <a:ext cx="4114800" cy="547688"/>
          </a:xfrm>
          <a:prstGeom prst="rect">
            <a:avLst/>
          </a:prstGeom>
        </p:spPr>
        <p:txBody>
          <a:bodyPr vert="horz" lIns="91440" tIns="45720" rIns="91440" bIns="45720" rtlCol="1" anchor="ctr"/>
          <a:lstStyle>
            <a:lvl1pPr algn="l">
              <a:defRPr sz="1800">
                <a:solidFill>
                  <a:schemeClr val="tx1">
                    <a:tint val="75000"/>
                  </a:schemeClr>
                </a:solidFill>
              </a:defRPr>
            </a:lvl1pPr>
          </a:lstStyle>
          <a:p>
            <a:fld id="{7696521F-DA1E-481C-B10F-4227867CC94D}" type="slidenum">
              <a:rPr lang="he-IL" smtClean="0"/>
              <a:t>‹#›</a:t>
            </a:fld>
            <a:endParaRPr lang="he-IL"/>
          </a:p>
        </p:txBody>
      </p:sp>
    </p:spTree>
    <p:extLst>
      <p:ext uri="{BB962C8B-B14F-4D97-AF65-F5344CB8AC3E}">
        <p14:creationId xmlns:p14="http://schemas.microsoft.com/office/powerpoint/2010/main" val="2737837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r" defTabSz="1371600"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r" defTabSz="1371600" rtl="1"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r" defTabSz="1371600"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r" defTabSz="1371600"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he-IL"/>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op.education.gov.il/tchumey_daat/matmatika/yesodi/noseem_nilmadim/?page=1&amp;teaching-unit=true" TargetMode="External"/><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oleObject" Target="../embeddings/oleObject2.bin"/><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sv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hyperlink" Target="https://pop.education.gov.il/tchumey_daat/matmatika/yesodi/noseem_nilmadim/medidut/"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p:cNvGrpSpPr/>
        <p:nvPr/>
      </p:nvGrpSpPr>
      <p:grpSpPr>
        <a:xfrm>
          <a:off x="0" y="0"/>
          <a:ext cx="0" cy="0"/>
          <a:chOff x="0" y="0"/>
          <a:chExt cx="0" cy="0"/>
        </a:xfrm>
      </p:grpSpPr>
      <p:sp>
        <p:nvSpPr>
          <p:cNvPr id="2" name="Freeform 2"/>
          <p:cNvSpPr/>
          <p:nvPr/>
        </p:nvSpPr>
        <p:spPr>
          <a:xfrm rot="526486">
            <a:off x="15540106" y="7389386"/>
            <a:ext cx="2555487" cy="2718603"/>
          </a:xfrm>
          <a:custGeom>
            <a:avLst/>
            <a:gdLst/>
            <a:ahLst/>
            <a:cxnLst/>
            <a:rect l="l" t="t" r="r" b="b"/>
            <a:pathLst>
              <a:path w="2555487" h="2718603">
                <a:moveTo>
                  <a:pt x="0" y="0"/>
                </a:moveTo>
                <a:lnTo>
                  <a:pt x="2555487" y="0"/>
                </a:lnTo>
                <a:lnTo>
                  <a:pt x="2555487" y="2718603"/>
                </a:lnTo>
                <a:lnTo>
                  <a:pt x="0" y="27186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921711">
            <a:off x="-123610" y="9118687"/>
            <a:ext cx="4815683" cy="866823"/>
          </a:xfrm>
          <a:custGeom>
            <a:avLst/>
            <a:gdLst/>
            <a:ahLst/>
            <a:cxnLst/>
            <a:rect l="l" t="t" r="r" b="b"/>
            <a:pathLst>
              <a:path w="4815683" h="866823">
                <a:moveTo>
                  <a:pt x="0" y="0"/>
                </a:moveTo>
                <a:lnTo>
                  <a:pt x="4815683" y="0"/>
                </a:lnTo>
                <a:lnTo>
                  <a:pt x="4815683" y="866823"/>
                </a:lnTo>
                <a:lnTo>
                  <a:pt x="0" y="866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p:cNvSpPr/>
          <p:nvPr/>
        </p:nvSpPr>
        <p:spPr>
          <a:xfrm rot="-363239">
            <a:off x="222646" y="166350"/>
            <a:ext cx="3099539" cy="2030198"/>
          </a:xfrm>
          <a:custGeom>
            <a:avLst/>
            <a:gdLst/>
            <a:ahLst/>
            <a:cxnLst/>
            <a:rect l="l" t="t" r="r" b="b"/>
            <a:pathLst>
              <a:path w="3099539" h="2030198">
                <a:moveTo>
                  <a:pt x="0" y="0"/>
                </a:moveTo>
                <a:lnTo>
                  <a:pt x="3099539" y="0"/>
                </a:lnTo>
                <a:lnTo>
                  <a:pt x="3099539" y="2030198"/>
                </a:lnTo>
                <a:lnTo>
                  <a:pt x="0" y="20301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6" name="TextBox 6"/>
          <p:cNvSpPr txBox="1"/>
          <p:nvPr/>
        </p:nvSpPr>
        <p:spPr>
          <a:xfrm rot="1263297">
            <a:off x="764615" y="4728503"/>
            <a:ext cx="1266057" cy="1465405"/>
          </a:xfrm>
          <a:prstGeom prst="rect">
            <a:avLst/>
          </a:prstGeom>
        </p:spPr>
        <p:txBody>
          <a:bodyPr lIns="0" tIns="0" rIns="0" bIns="0" rtlCol="0" anchor="t">
            <a:spAutoFit/>
          </a:bodyPr>
          <a:lstStyle/>
          <a:p>
            <a:pPr algn="ctr">
              <a:lnSpc>
                <a:spcPts val="11768"/>
              </a:lnSpc>
              <a:spcBef>
                <a:spcPct val="0"/>
              </a:spcBef>
            </a:pPr>
            <a:r>
              <a:rPr lang="en-US" sz="9053">
                <a:solidFill>
                  <a:srgbClr val="000000"/>
                </a:solidFill>
                <a:latin typeface="Libre Franklin Bold"/>
              </a:rPr>
              <a:t>1</a:t>
            </a:r>
          </a:p>
        </p:txBody>
      </p:sp>
      <p:sp>
        <p:nvSpPr>
          <p:cNvPr id="7" name="TextBox 7"/>
          <p:cNvSpPr txBox="1"/>
          <p:nvPr/>
        </p:nvSpPr>
        <p:spPr>
          <a:xfrm rot="-1059970">
            <a:off x="4986661" y="71919"/>
            <a:ext cx="1088046" cy="1252368"/>
          </a:xfrm>
          <a:prstGeom prst="rect">
            <a:avLst/>
          </a:prstGeom>
        </p:spPr>
        <p:txBody>
          <a:bodyPr lIns="0" tIns="0" rIns="0" bIns="0" rtlCol="0" anchor="t">
            <a:spAutoFit/>
          </a:bodyPr>
          <a:lstStyle/>
          <a:p>
            <a:pPr algn="ctr">
              <a:lnSpc>
                <a:spcPts val="10114"/>
              </a:lnSpc>
              <a:spcBef>
                <a:spcPct val="0"/>
              </a:spcBef>
            </a:pPr>
            <a:r>
              <a:rPr lang="en-US" sz="7780">
                <a:solidFill>
                  <a:srgbClr val="000000"/>
                </a:solidFill>
                <a:latin typeface="Libre Franklin Bold"/>
              </a:rPr>
              <a:t>4</a:t>
            </a:r>
          </a:p>
        </p:txBody>
      </p:sp>
      <p:sp>
        <p:nvSpPr>
          <p:cNvPr id="8" name="TextBox 8"/>
          <p:cNvSpPr txBox="1"/>
          <p:nvPr/>
        </p:nvSpPr>
        <p:spPr>
          <a:xfrm rot="1231330">
            <a:off x="12075512" y="9184699"/>
            <a:ext cx="1041094" cy="1201203"/>
          </a:xfrm>
          <a:prstGeom prst="rect">
            <a:avLst/>
          </a:prstGeom>
        </p:spPr>
        <p:txBody>
          <a:bodyPr lIns="0" tIns="0" rIns="0" bIns="0" rtlCol="0" anchor="t">
            <a:spAutoFit/>
          </a:bodyPr>
          <a:lstStyle/>
          <a:p>
            <a:pPr algn="ctr">
              <a:lnSpc>
                <a:spcPts val="9677"/>
              </a:lnSpc>
              <a:spcBef>
                <a:spcPct val="0"/>
              </a:spcBef>
            </a:pPr>
            <a:r>
              <a:rPr lang="en-US" sz="7444" dirty="0">
                <a:solidFill>
                  <a:srgbClr val="000000"/>
                </a:solidFill>
                <a:latin typeface="Libre Franklin Bold"/>
              </a:rPr>
              <a:t>9</a:t>
            </a:r>
          </a:p>
        </p:txBody>
      </p:sp>
      <p:sp>
        <p:nvSpPr>
          <p:cNvPr id="9" name="TextBox 9"/>
          <p:cNvSpPr txBox="1"/>
          <p:nvPr/>
        </p:nvSpPr>
        <p:spPr>
          <a:xfrm rot="-1059970">
            <a:off x="11659240" y="-32291"/>
            <a:ext cx="1245101" cy="1442569"/>
          </a:xfrm>
          <a:prstGeom prst="rect">
            <a:avLst/>
          </a:prstGeom>
        </p:spPr>
        <p:txBody>
          <a:bodyPr lIns="0" tIns="0" rIns="0" bIns="0" rtlCol="0" anchor="t">
            <a:spAutoFit/>
          </a:bodyPr>
          <a:lstStyle/>
          <a:p>
            <a:pPr algn="ctr">
              <a:lnSpc>
                <a:spcPts val="11574"/>
              </a:lnSpc>
              <a:spcBef>
                <a:spcPct val="0"/>
              </a:spcBef>
            </a:pPr>
            <a:r>
              <a:rPr lang="en-US" sz="8903">
                <a:solidFill>
                  <a:srgbClr val="000000"/>
                </a:solidFill>
                <a:latin typeface="Libre Franklin Bold"/>
              </a:rPr>
              <a:t>6</a:t>
            </a:r>
          </a:p>
        </p:txBody>
      </p:sp>
      <p:sp>
        <p:nvSpPr>
          <p:cNvPr id="10" name="TextBox 10"/>
          <p:cNvSpPr txBox="1"/>
          <p:nvPr/>
        </p:nvSpPr>
        <p:spPr>
          <a:xfrm rot="1176395">
            <a:off x="16637876" y="5096086"/>
            <a:ext cx="992496" cy="1382423"/>
          </a:xfrm>
          <a:prstGeom prst="rect">
            <a:avLst/>
          </a:prstGeom>
        </p:spPr>
        <p:txBody>
          <a:bodyPr lIns="0" tIns="0" rIns="0" bIns="0" rtlCol="0" anchor="t">
            <a:spAutoFit/>
          </a:bodyPr>
          <a:lstStyle/>
          <a:p>
            <a:pPr algn="ctr">
              <a:lnSpc>
                <a:spcPts val="11061"/>
              </a:lnSpc>
              <a:spcBef>
                <a:spcPct val="0"/>
              </a:spcBef>
            </a:pPr>
            <a:r>
              <a:rPr lang="en-US" sz="8508">
                <a:solidFill>
                  <a:srgbClr val="000000"/>
                </a:solidFill>
                <a:latin typeface="Libre Franklin Bold"/>
              </a:rPr>
              <a:t>3</a:t>
            </a:r>
          </a:p>
        </p:txBody>
      </p:sp>
      <p:sp>
        <p:nvSpPr>
          <p:cNvPr id="11" name="TextBox 11"/>
          <p:cNvSpPr txBox="1"/>
          <p:nvPr/>
        </p:nvSpPr>
        <p:spPr>
          <a:xfrm rot="1176395">
            <a:off x="5076786" y="8971420"/>
            <a:ext cx="1152012" cy="1600355"/>
          </a:xfrm>
          <a:prstGeom prst="rect">
            <a:avLst/>
          </a:prstGeom>
        </p:spPr>
        <p:txBody>
          <a:bodyPr lIns="0" tIns="0" rIns="0" bIns="0" rtlCol="0" anchor="t">
            <a:spAutoFit/>
          </a:bodyPr>
          <a:lstStyle/>
          <a:p>
            <a:pPr algn="ctr">
              <a:lnSpc>
                <a:spcPts val="12838"/>
              </a:lnSpc>
              <a:spcBef>
                <a:spcPct val="0"/>
              </a:spcBef>
            </a:pPr>
            <a:r>
              <a:rPr lang="en-US" sz="9876">
                <a:solidFill>
                  <a:srgbClr val="000000"/>
                </a:solidFill>
                <a:latin typeface="Libre Franklin Bold"/>
              </a:rPr>
              <a:t>7</a:t>
            </a:r>
          </a:p>
        </p:txBody>
      </p:sp>
      <p:sp>
        <p:nvSpPr>
          <p:cNvPr id="12" name="TextBox 12"/>
          <p:cNvSpPr txBox="1"/>
          <p:nvPr/>
        </p:nvSpPr>
        <p:spPr>
          <a:xfrm rot="1384722">
            <a:off x="8116880" y="209739"/>
            <a:ext cx="1538426" cy="1781268"/>
          </a:xfrm>
          <a:prstGeom prst="rect">
            <a:avLst/>
          </a:prstGeom>
        </p:spPr>
        <p:txBody>
          <a:bodyPr lIns="0" tIns="0" rIns="0" bIns="0" rtlCol="0" anchor="t">
            <a:spAutoFit/>
          </a:bodyPr>
          <a:lstStyle/>
          <a:p>
            <a:pPr algn="ctr">
              <a:lnSpc>
                <a:spcPts val="14300"/>
              </a:lnSpc>
              <a:spcBef>
                <a:spcPct val="0"/>
              </a:spcBef>
            </a:pPr>
            <a:r>
              <a:rPr lang="en-US" sz="11000">
                <a:solidFill>
                  <a:srgbClr val="000000"/>
                </a:solidFill>
                <a:latin typeface="Libre Franklin Bold"/>
              </a:rPr>
              <a:t>5</a:t>
            </a:r>
          </a:p>
        </p:txBody>
      </p:sp>
      <p:sp>
        <p:nvSpPr>
          <p:cNvPr id="13" name="TextBox 13"/>
          <p:cNvSpPr txBox="1"/>
          <p:nvPr/>
        </p:nvSpPr>
        <p:spPr>
          <a:xfrm rot="-1009175">
            <a:off x="16999107" y="2434054"/>
            <a:ext cx="1426424" cy="1649690"/>
          </a:xfrm>
          <a:prstGeom prst="rect">
            <a:avLst/>
          </a:prstGeom>
        </p:spPr>
        <p:txBody>
          <a:bodyPr lIns="0" tIns="0" rIns="0" bIns="0" rtlCol="0" anchor="t">
            <a:spAutoFit/>
          </a:bodyPr>
          <a:lstStyle/>
          <a:p>
            <a:pPr algn="ctr">
              <a:lnSpc>
                <a:spcPts val="13259"/>
              </a:lnSpc>
              <a:spcBef>
                <a:spcPct val="0"/>
              </a:spcBef>
            </a:pPr>
            <a:r>
              <a:rPr lang="en-US" sz="10199">
                <a:solidFill>
                  <a:srgbClr val="000000"/>
                </a:solidFill>
                <a:latin typeface="Libre Franklin Bold"/>
              </a:rPr>
              <a:t>2</a:t>
            </a:r>
          </a:p>
        </p:txBody>
      </p:sp>
      <p:sp>
        <p:nvSpPr>
          <p:cNvPr id="14" name="TextBox 14"/>
          <p:cNvSpPr txBox="1"/>
          <p:nvPr/>
        </p:nvSpPr>
        <p:spPr>
          <a:xfrm rot="-1827938">
            <a:off x="201934" y="2715732"/>
            <a:ext cx="1084077" cy="1760796"/>
          </a:xfrm>
          <a:prstGeom prst="rect">
            <a:avLst/>
          </a:prstGeom>
        </p:spPr>
        <p:txBody>
          <a:bodyPr lIns="0" tIns="0" rIns="0" bIns="0" rtlCol="0" anchor="t">
            <a:spAutoFit/>
          </a:bodyPr>
          <a:lstStyle/>
          <a:p>
            <a:pPr algn="ctr">
              <a:lnSpc>
                <a:spcPts val="14192"/>
              </a:lnSpc>
              <a:spcBef>
                <a:spcPct val="0"/>
              </a:spcBef>
            </a:pPr>
            <a:r>
              <a:rPr lang="en-US" sz="10917">
                <a:solidFill>
                  <a:srgbClr val="000000"/>
                </a:solidFill>
                <a:latin typeface="Libre Franklin Ultra-Bold"/>
              </a:rPr>
              <a:t>0</a:t>
            </a:r>
          </a:p>
        </p:txBody>
      </p:sp>
      <p:sp>
        <p:nvSpPr>
          <p:cNvPr id="15" name="TextBox 15"/>
          <p:cNvSpPr txBox="1"/>
          <p:nvPr/>
        </p:nvSpPr>
        <p:spPr>
          <a:xfrm rot="-1389345">
            <a:off x="8809147" y="8223596"/>
            <a:ext cx="1106773" cy="1795466"/>
          </a:xfrm>
          <a:prstGeom prst="rect">
            <a:avLst/>
          </a:prstGeom>
        </p:spPr>
        <p:txBody>
          <a:bodyPr lIns="0" tIns="0" rIns="0" bIns="0" rtlCol="0" anchor="t">
            <a:spAutoFit/>
          </a:bodyPr>
          <a:lstStyle/>
          <a:p>
            <a:pPr algn="ctr">
              <a:lnSpc>
                <a:spcPts val="14489"/>
              </a:lnSpc>
              <a:spcBef>
                <a:spcPct val="0"/>
              </a:spcBef>
            </a:pPr>
            <a:r>
              <a:rPr lang="en-US" sz="11145">
                <a:solidFill>
                  <a:srgbClr val="000000"/>
                </a:solidFill>
                <a:latin typeface="Libre Franklin Ultra-Bold"/>
              </a:rPr>
              <a:t>8</a:t>
            </a:r>
          </a:p>
        </p:txBody>
      </p:sp>
      <p:sp>
        <p:nvSpPr>
          <p:cNvPr id="21" name="TextBox 21"/>
          <p:cNvSpPr txBox="1"/>
          <p:nvPr/>
        </p:nvSpPr>
        <p:spPr>
          <a:xfrm>
            <a:off x="2940301" y="3197109"/>
            <a:ext cx="12407397" cy="2143123"/>
          </a:xfrm>
          <a:prstGeom prst="rect">
            <a:avLst/>
          </a:prstGeom>
        </p:spPr>
        <p:txBody>
          <a:bodyPr lIns="0" tIns="0" rIns="0" bIns="0" rtlCol="0" anchor="t">
            <a:spAutoFit/>
          </a:bodyPr>
          <a:lstStyle/>
          <a:p>
            <a:pPr marL="0" lvl="0" indent="0" algn="ctr">
              <a:lnSpc>
                <a:spcPts val="16499"/>
              </a:lnSpc>
              <a:spcBef>
                <a:spcPct val="0"/>
              </a:spcBef>
            </a:pPr>
            <a:r>
              <a:rPr lang="en-US" sz="14999" u="none" dirty="0">
                <a:solidFill>
                  <a:srgbClr val="000000"/>
                </a:solidFill>
                <a:latin typeface="Balsamiq Sans Bold"/>
              </a:rPr>
              <a:t> </a:t>
            </a:r>
          </a:p>
        </p:txBody>
      </p:sp>
      <p:grpSp>
        <p:nvGrpSpPr>
          <p:cNvPr id="16" name="Group 16">
            <a:extLst>
              <a:ext uri="{FF2B5EF4-FFF2-40B4-BE49-F238E27FC236}">
                <a16:creationId xmlns:a16="http://schemas.microsoft.com/office/drawing/2014/main" id="{E76E8D44-1CA9-A0C2-2A4B-69EDAEF91353}"/>
              </a:ext>
            </a:extLst>
          </p:cNvPr>
          <p:cNvGrpSpPr/>
          <p:nvPr/>
        </p:nvGrpSpPr>
        <p:grpSpPr>
          <a:xfrm>
            <a:off x="2128549" y="1358569"/>
            <a:ext cx="14467968" cy="7171723"/>
            <a:chOff x="0" y="-406402"/>
            <a:chExt cx="19290624" cy="9562297"/>
          </a:xfrm>
        </p:grpSpPr>
        <p:grpSp>
          <p:nvGrpSpPr>
            <p:cNvPr id="17" name="Group 17">
              <a:extLst>
                <a:ext uri="{FF2B5EF4-FFF2-40B4-BE49-F238E27FC236}">
                  <a16:creationId xmlns:a16="http://schemas.microsoft.com/office/drawing/2014/main" id="{1F6C3C1F-9FD3-0A3A-2717-971109E7E338}"/>
                </a:ext>
              </a:extLst>
            </p:cNvPr>
            <p:cNvGrpSpPr/>
            <p:nvPr/>
          </p:nvGrpSpPr>
          <p:grpSpPr>
            <a:xfrm>
              <a:off x="0" y="-406402"/>
              <a:ext cx="19290624" cy="9562297"/>
              <a:chOff x="0" y="-80277"/>
              <a:chExt cx="3810494" cy="1888849"/>
            </a:xfrm>
          </p:grpSpPr>
          <p:sp>
            <p:nvSpPr>
              <p:cNvPr id="19" name="Freeform 18">
                <a:extLst>
                  <a:ext uri="{FF2B5EF4-FFF2-40B4-BE49-F238E27FC236}">
                    <a16:creationId xmlns:a16="http://schemas.microsoft.com/office/drawing/2014/main" id="{6CADAA44-05A3-0CAB-CCF0-6EB602E595D8}"/>
                  </a:ext>
                </a:extLst>
              </p:cNvPr>
              <p:cNvSpPr/>
              <p:nvPr/>
            </p:nvSpPr>
            <p:spPr>
              <a:xfrm>
                <a:off x="0" y="-80277"/>
                <a:ext cx="3810494" cy="1888849"/>
              </a:xfrm>
              <a:custGeom>
                <a:avLst/>
                <a:gdLst/>
                <a:ahLst/>
                <a:cxnLst/>
                <a:rect l="l" t="t" r="r" b="b"/>
                <a:pathLst>
                  <a:path w="3810494" h="1888849">
                    <a:moveTo>
                      <a:pt x="26755" y="0"/>
                    </a:moveTo>
                    <a:lnTo>
                      <a:pt x="3783738" y="0"/>
                    </a:lnTo>
                    <a:cubicBezTo>
                      <a:pt x="3798515" y="0"/>
                      <a:pt x="3810494" y="11979"/>
                      <a:pt x="3810494" y="26755"/>
                    </a:cubicBezTo>
                    <a:lnTo>
                      <a:pt x="3810494" y="1862093"/>
                    </a:lnTo>
                    <a:cubicBezTo>
                      <a:pt x="3810494" y="1869189"/>
                      <a:pt x="3807675" y="1875995"/>
                      <a:pt x="3802657" y="1881012"/>
                    </a:cubicBezTo>
                    <a:cubicBezTo>
                      <a:pt x="3797640" y="1886030"/>
                      <a:pt x="3790835" y="1888849"/>
                      <a:pt x="3783738" y="1888849"/>
                    </a:cubicBezTo>
                    <a:lnTo>
                      <a:pt x="26755" y="1888849"/>
                    </a:lnTo>
                    <a:cubicBezTo>
                      <a:pt x="19659" y="1888849"/>
                      <a:pt x="12854" y="1886030"/>
                      <a:pt x="7836" y="1881012"/>
                    </a:cubicBezTo>
                    <a:cubicBezTo>
                      <a:pt x="2819" y="1875995"/>
                      <a:pt x="0" y="1869189"/>
                      <a:pt x="0" y="1862093"/>
                    </a:cubicBezTo>
                    <a:lnTo>
                      <a:pt x="0" y="26755"/>
                    </a:lnTo>
                    <a:cubicBezTo>
                      <a:pt x="0" y="19659"/>
                      <a:pt x="2819" y="12854"/>
                      <a:pt x="7836" y="7836"/>
                    </a:cubicBezTo>
                    <a:cubicBezTo>
                      <a:pt x="12854" y="2819"/>
                      <a:pt x="19659" y="0"/>
                      <a:pt x="26755" y="0"/>
                    </a:cubicBezTo>
                    <a:close/>
                  </a:path>
                </a:pathLst>
              </a:custGeom>
              <a:solidFill>
                <a:srgbClr val="FCFEF1"/>
              </a:solidFill>
              <a:ln w="57150" cap="rnd">
                <a:solidFill>
                  <a:srgbClr val="000000"/>
                </a:solidFill>
                <a:prstDash val="solid"/>
                <a:round/>
              </a:ln>
            </p:spPr>
            <p:txBody>
              <a:bodyPr/>
              <a:lstStyle/>
              <a:p>
                <a:endParaRPr lang="he-IL"/>
              </a:p>
            </p:txBody>
          </p:sp>
          <p:sp>
            <p:nvSpPr>
              <p:cNvPr id="20" name="TextBox 19">
                <a:extLst>
                  <a:ext uri="{FF2B5EF4-FFF2-40B4-BE49-F238E27FC236}">
                    <a16:creationId xmlns:a16="http://schemas.microsoft.com/office/drawing/2014/main" id="{54E8C0B7-FBFF-F964-3C60-7CFDE8902900}"/>
                  </a:ext>
                </a:extLst>
              </p:cNvPr>
              <p:cNvSpPr txBox="1"/>
              <p:nvPr/>
            </p:nvSpPr>
            <p:spPr>
              <a:xfrm>
                <a:off x="0" y="-19050"/>
                <a:ext cx="812800" cy="831850"/>
              </a:xfrm>
              <a:prstGeom prst="rect">
                <a:avLst/>
              </a:prstGeom>
            </p:spPr>
            <p:txBody>
              <a:bodyPr lIns="50800" tIns="50800" rIns="50800" bIns="50800" rtlCol="0" anchor="ctr"/>
              <a:lstStyle/>
              <a:p>
                <a:pPr algn="ctr">
                  <a:lnSpc>
                    <a:spcPts val="2683"/>
                  </a:lnSpc>
                </a:pPr>
                <a:endParaRPr/>
              </a:p>
            </p:txBody>
          </p:sp>
        </p:grpSp>
        <p:sp>
          <p:nvSpPr>
            <p:cNvPr id="18" name="AutoShape 20">
              <a:extLst>
                <a:ext uri="{FF2B5EF4-FFF2-40B4-BE49-F238E27FC236}">
                  <a16:creationId xmlns:a16="http://schemas.microsoft.com/office/drawing/2014/main" id="{1E0F6145-2F22-2BF4-DF91-CA3191A37A50}"/>
                </a:ext>
              </a:extLst>
            </p:cNvPr>
            <p:cNvSpPr/>
            <p:nvPr/>
          </p:nvSpPr>
          <p:spPr>
            <a:xfrm>
              <a:off x="0" y="6653752"/>
              <a:ext cx="19290624" cy="0"/>
            </a:xfrm>
            <a:prstGeom prst="line">
              <a:avLst/>
            </a:prstGeom>
            <a:ln w="76200" cap="flat">
              <a:solidFill>
                <a:srgbClr val="000000"/>
              </a:solidFill>
              <a:prstDash val="solid"/>
              <a:headEnd type="none" w="sm" len="sm"/>
              <a:tailEnd type="none" w="sm" len="sm"/>
            </a:ln>
          </p:spPr>
          <p:txBody>
            <a:bodyPr/>
            <a:lstStyle/>
            <a:p>
              <a:endParaRPr lang="he-IL"/>
            </a:p>
          </p:txBody>
        </p:sp>
      </p:grpSp>
      <p:sp>
        <p:nvSpPr>
          <p:cNvPr id="5" name="TextBox 21">
            <a:extLst>
              <a:ext uri="{FF2B5EF4-FFF2-40B4-BE49-F238E27FC236}">
                <a16:creationId xmlns:a16="http://schemas.microsoft.com/office/drawing/2014/main" id="{1C1AB4A7-A188-548D-6508-FB6F7398DF1F}"/>
              </a:ext>
            </a:extLst>
          </p:cNvPr>
          <p:cNvSpPr txBox="1"/>
          <p:nvPr/>
        </p:nvSpPr>
        <p:spPr>
          <a:xfrm>
            <a:off x="5390945" y="2180137"/>
            <a:ext cx="12407397" cy="4247125"/>
          </a:xfrm>
          <a:prstGeom prst="rect">
            <a:avLst/>
          </a:prstGeom>
        </p:spPr>
        <p:txBody>
          <a:bodyPr lIns="0" tIns="0" rIns="0" bIns="0" rtlCol="0" anchor="t">
            <a:spAutoFit/>
          </a:bodyPr>
          <a:lstStyle/>
          <a:p>
            <a:pPr algn="ctr">
              <a:lnSpc>
                <a:spcPts val="16499"/>
              </a:lnSpc>
              <a:spcBef>
                <a:spcPct val="0"/>
              </a:spcBef>
            </a:pPr>
            <a:r>
              <a:rPr lang="ar-JO" sz="9600" b="1" dirty="0">
                <a:solidFill>
                  <a:srgbClr val="000000"/>
                </a:solidFill>
                <a:latin typeface="Calibri" panose="020F0502020204030204" pitchFamily="34" charset="0"/>
                <a:ea typeface="Calibri" panose="020F0502020204030204" pitchFamily="34" charset="0"/>
                <a:cs typeface="Calibri" panose="020F0502020204030204" pitchFamily="34" charset="0"/>
              </a:rPr>
              <a:t>رياضيّات عَبر ألـ</a:t>
            </a:r>
            <a:endParaRPr lang="en-US" sz="9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lgn="ctr">
              <a:lnSpc>
                <a:spcPts val="16499"/>
              </a:lnSpc>
              <a:spcBef>
                <a:spcPct val="0"/>
              </a:spcBef>
            </a:pPr>
            <a:r>
              <a:rPr lang="he-IL" sz="14999" u="none" dirty="0">
                <a:solidFill>
                  <a:srgbClr val="000000"/>
                </a:solidFill>
                <a:latin typeface="Balsamiq Sans Bold"/>
              </a:rPr>
              <a:t> </a:t>
            </a:r>
            <a:endParaRPr lang="en-US" sz="14999" u="none" dirty="0">
              <a:solidFill>
                <a:srgbClr val="000000"/>
              </a:solidFill>
              <a:latin typeface="Balsamiq Sans Bold"/>
            </a:endParaRPr>
          </a:p>
        </p:txBody>
      </p:sp>
      <p:sp>
        <p:nvSpPr>
          <p:cNvPr id="23" name="תיבת טקסט 22">
            <a:extLst>
              <a:ext uri="{FF2B5EF4-FFF2-40B4-BE49-F238E27FC236}">
                <a16:creationId xmlns:a16="http://schemas.microsoft.com/office/drawing/2014/main" id="{E3D1BD24-B406-C5B5-F928-F46E69851FE8}"/>
              </a:ext>
            </a:extLst>
          </p:cNvPr>
          <p:cNvSpPr txBox="1"/>
          <p:nvPr/>
        </p:nvSpPr>
        <p:spPr>
          <a:xfrm>
            <a:off x="4127062" y="1819089"/>
            <a:ext cx="4876800" cy="2400657"/>
          </a:xfrm>
          <a:prstGeom prst="rect">
            <a:avLst/>
          </a:prstGeom>
          <a:noFill/>
        </p:spPr>
        <p:txBody>
          <a:bodyPr wrap="square" rtlCol="1">
            <a:spAutoFit/>
          </a:bodyPr>
          <a:lstStyle/>
          <a:p>
            <a:r>
              <a:rPr lang="en-US" sz="15000" dirty="0"/>
              <a:t>meet</a:t>
            </a:r>
            <a:endParaRPr lang="he-IL" sz="15000" dirty="0"/>
          </a:p>
        </p:txBody>
      </p:sp>
      <p:sp>
        <p:nvSpPr>
          <p:cNvPr id="22" name="תיבת טקסט 21">
            <a:extLst>
              <a:ext uri="{FF2B5EF4-FFF2-40B4-BE49-F238E27FC236}">
                <a16:creationId xmlns:a16="http://schemas.microsoft.com/office/drawing/2014/main" id="{BA7C51C4-F6E5-9D34-76F4-D886DE3853D0}"/>
              </a:ext>
            </a:extLst>
          </p:cNvPr>
          <p:cNvSpPr txBox="1"/>
          <p:nvPr/>
        </p:nvSpPr>
        <p:spPr>
          <a:xfrm>
            <a:off x="5105400" y="6591300"/>
            <a:ext cx="8610600" cy="1938992"/>
          </a:xfrm>
          <a:prstGeom prst="rect">
            <a:avLst/>
          </a:prstGeom>
          <a:noFill/>
        </p:spPr>
        <p:txBody>
          <a:bodyPr wrap="square" rtlCol="1">
            <a:spAutoFit/>
          </a:bodyPr>
          <a:lstStyle/>
          <a:p>
            <a:pPr algn="ctr"/>
            <a:r>
              <a:rPr lang="ar-JO" sz="6000" dirty="0"/>
              <a:t>حِساب مساحات مُركّبة</a:t>
            </a:r>
            <a:endParaRPr lang="he-IL" sz="6000" dirty="0"/>
          </a:p>
          <a:p>
            <a:pPr algn="ctr"/>
            <a:r>
              <a:rPr lang="ar-JO" sz="6000" dirty="0"/>
              <a:t>الصّف السّادس</a:t>
            </a:r>
            <a:endParaRPr lang="he-IL" sz="6000" dirty="0"/>
          </a:p>
        </p:txBody>
      </p:sp>
      <p:sp>
        <p:nvSpPr>
          <p:cNvPr id="24" name="תיבת טקסט 25">
            <a:extLst>
              <a:ext uri="{FF2B5EF4-FFF2-40B4-BE49-F238E27FC236}">
                <a16:creationId xmlns:a16="http://schemas.microsoft.com/office/drawing/2014/main" id="{01B08DD8-1EF7-ED53-C2C7-9C9934A04849}"/>
              </a:ext>
            </a:extLst>
          </p:cNvPr>
          <p:cNvSpPr txBox="1"/>
          <p:nvPr/>
        </p:nvSpPr>
        <p:spPr>
          <a:xfrm>
            <a:off x="2469307" y="4433121"/>
            <a:ext cx="12824925" cy="1938992"/>
          </a:xfrm>
          <a:prstGeom prst="rect">
            <a:avLst/>
          </a:prstGeom>
          <a:noFill/>
        </p:spPr>
        <p:txBody>
          <a:bodyPr wrap="square" rtlCol="1">
            <a:spAutoFit/>
          </a:bodyPr>
          <a:lstStyle/>
          <a:p>
            <a:pPr lvl="0" algn="r">
              <a:defRPr/>
            </a:pPr>
            <a:r>
              <a:rPr lang="ar-JO" sz="2400" b="1" dirty="0">
                <a:solidFill>
                  <a:srgbClr val="FF0000"/>
                </a:solidFill>
              </a:rPr>
              <a:t>معلمات ومعلمين، أهلًا بكم، في عارضة الشرائح التي أمامكم عدّة نشاطات ملائمة لدرس قصير بموضوع حساب مساحات مركّبة</a:t>
            </a:r>
            <a:r>
              <a:rPr lang="he-IL" sz="2400" b="1" dirty="0">
                <a:solidFill>
                  <a:srgbClr val="FF0000"/>
                </a:solidFill>
              </a:rPr>
              <a:t>. </a:t>
            </a:r>
          </a:p>
          <a:p>
            <a:pPr lvl="0" algn="r">
              <a:defRPr/>
            </a:pPr>
            <a:r>
              <a:rPr lang="ar-JO" sz="2400" b="1" dirty="0">
                <a:solidFill>
                  <a:srgbClr val="FF0000"/>
                </a:solidFill>
              </a:rPr>
              <a:t>يمكن الاستعانة بها في الدروس التزامنية (وأيضا كمهام قصيرة في الدروس داخل الصف</a:t>
            </a:r>
            <a:r>
              <a:rPr lang="he-IL" sz="2400" b="1" dirty="0">
                <a:solidFill>
                  <a:srgbClr val="FF0000"/>
                </a:solidFill>
              </a:rPr>
              <a:t>).</a:t>
            </a:r>
            <a:endParaRPr lang="en-US" sz="2400" b="1" dirty="0">
              <a:solidFill>
                <a:srgbClr val="FF0000"/>
              </a:solidFill>
            </a:endParaRPr>
          </a:p>
          <a:p>
            <a:pPr lvl="0" algn="r">
              <a:defRPr/>
            </a:pPr>
            <a:r>
              <a:rPr lang="ar-JO" sz="2400" b="1" dirty="0">
                <a:solidFill>
                  <a:srgbClr val="FF0000"/>
                </a:solidFill>
              </a:rPr>
              <a:t>النشاطات تلائم تلاميذ الصّف السادس</a:t>
            </a:r>
            <a:r>
              <a:rPr lang="he-IL" sz="2400" b="1" dirty="0">
                <a:solidFill>
                  <a:srgbClr val="FF0000"/>
                </a:solidFill>
              </a:rPr>
              <a:t>.</a:t>
            </a:r>
          </a:p>
          <a:p>
            <a:pPr algn="r"/>
            <a:r>
              <a:rPr lang="ar-JO" sz="2400" b="1" dirty="0">
                <a:solidFill>
                  <a:srgbClr val="FF0000"/>
                </a:solidFill>
              </a:rPr>
              <a:t>للتوسّع في الموضوع ولنشاطات أخرى، يمكنكم إيجادها في الموقع – </a:t>
            </a:r>
            <a:r>
              <a:rPr lang="ar-JO" sz="2400" b="1" dirty="0">
                <a:solidFill>
                  <a:srgbClr val="0070C0"/>
                </a:solidFill>
                <a:hlinkClick r:id="rId8"/>
              </a:rPr>
              <a:t>وحدات تعليمية محوسبة في الفضاء التربوي</a:t>
            </a:r>
          </a:p>
          <a:p>
            <a:pPr algn="r"/>
            <a:r>
              <a:rPr lang="he-IL" sz="2400" b="1" dirty="0">
                <a:solidFill>
                  <a:srgbClr val="3333FF"/>
                </a:solidFill>
              </a:rPr>
              <a:t>(</a:t>
            </a:r>
            <a:r>
              <a:rPr lang="he-IL" sz="2400" b="1" dirty="0">
                <a:solidFill>
                  <a:srgbClr val="FF0000"/>
                </a:solidFill>
                <a:hlinkClick r:id="rId8"/>
              </a:rPr>
              <a:t>ביחידות הוראה מתוקשבות במרחב הפדגוגי</a:t>
            </a:r>
            <a:r>
              <a:rPr lang="he-IL" sz="2400" b="1" dirty="0">
                <a:solidFill>
                  <a:srgbClr val="3333FF"/>
                </a:solidFill>
              </a:rPr>
              <a:t>)</a:t>
            </a:r>
            <a:r>
              <a:rPr lang="he-IL" sz="2400" b="1" dirty="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214725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p:cNvGrpSpPr/>
        <p:nvPr/>
      </p:nvGrpSpPr>
      <p:grpSpPr>
        <a:xfrm>
          <a:off x="0" y="0"/>
          <a:ext cx="0" cy="0"/>
          <a:chOff x="0" y="0"/>
          <a:chExt cx="0" cy="0"/>
        </a:xfrm>
      </p:grpSpPr>
      <p:sp>
        <p:nvSpPr>
          <p:cNvPr id="2" name="Freeform 2"/>
          <p:cNvSpPr/>
          <p:nvPr/>
        </p:nvSpPr>
        <p:spPr>
          <a:xfrm rot="526486">
            <a:off x="15540106" y="7389386"/>
            <a:ext cx="2555487" cy="2718603"/>
          </a:xfrm>
          <a:custGeom>
            <a:avLst/>
            <a:gdLst/>
            <a:ahLst/>
            <a:cxnLst/>
            <a:rect l="l" t="t" r="r" b="b"/>
            <a:pathLst>
              <a:path w="2555487" h="2718603">
                <a:moveTo>
                  <a:pt x="0" y="0"/>
                </a:moveTo>
                <a:lnTo>
                  <a:pt x="2555487" y="0"/>
                </a:lnTo>
                <a:lnTo>
                  <a:pt x="2555487" y="2718603"/>
                </a:lnTo>
                <a:lnTo>
                  <a:pt x="0" y="27186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921711">
            <a:off x="-123610" y="9118687"/>
            <a:ext cx="4815683" cy="866823"/>
          </a:xfrm>
          <a:custGeom>
            <a:avLst/>
            <a:gdLst/>
            <a:ahLst/>
            <a:cxnLst/>
            <a:rect l="l" t="t" r="r" b="b"/>
            <a:pathLst>
              <a:path w="4815683" h="866823">
                <a:moveTo>
                  <a:pt x="0" y="0"/>
                </a:moveTo>
                <a:lnTo>
                  <a:pt x="4815683" y="0"/>
                </a:lnTo>
                <a:lnTo>
                  <a:pt x="4815683" y="866823"/>
                </a:lnTo>
                <a:lnTo>
                  <a:pt x="0" y="866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p:cNvSpPr/>
          <p:nvPr/>
        </p:nvSpPr>
        <p:spPr>
          <a:xfrm rot="-363239">
            <a:off x="222646" y="166350"/>
            <a:ext cx="3099539" cy="2030198"/>
          </a:xfrm>
          <a:custGeom>
            <a:avLst/>
            <a:gdLst/>
            <a:ahLst/>
            <a:cxnLst/>
            <a:rect l="l" t="t" r="r" b="b"/>
            <a:pathLst>
              <a:path w="3099539" h="2030198">
                <a:moveTo>
                  <a:pt x="0" y="0"/>
                </a:moveTo>
                <a:lnTo>
                  <a:pt x="3099539" y="0"/>
                </a:lnTo>
                <a:lnTo>
                  <a:pt x="3099539" y="2030198"/>
                </a:lnTo>
                <a:lnTo>
                  <a:pt x="0" y="20301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5" name="תיבת טקסט 4">
            <a:extLst>
              <a:ext uri="{FF2B5EF4-FFF2-40B4-BE49-F238E27FC236}">
                <a16:creationId xmlns:a16="http://schemas.microsoft.com/office/drawing/2014/main" id="{91E427AE-5CE6-42D1-AF24-75E61CE86DFF}"/>
              </a:ext>
            </a:extLst>
          </p:cNvPr>
          <p:cNvSpPr txBox="1"/>
          <p:nvPr/>
        </p:nvSpPr>
        <p:spPr>
          <a:xfrm>
            <a:off x="3588357" y="661600"/>
            <a:ext cx="13258800" cy="1600438"/>
          </a:xfrm>
          <a:prstGeom prst="rect">
            <a:avLst/>
          </a:prstGeom>
          <a:noFill/>
        </p:spPr>
        <p:txBody>
          <a:bodyPr wrap="square" rtlCol="1">
            <a:spAutoFit/>
          </a:bodyPr>
          <a:lstStyle/>
          <a:p>
            <a:pPr algn="ctr"/>
            <a:r>
              <a:rPr lang="ar-JO" sz="4000" dirty="0"/>
              <a:t>أيّ واحِدَة مِن الرُسومات التي أمامكُم فيها مِساحة الشّكل الملوَّن بِالرّمادي</a:t>
            </a:r>
          </a:p>
          <a:p>
            <a:pPr algn="ctr"/>
            <a:r>
              <a:rPr lang="ar-JO" sz="4000" dirty="0"/>
              <a:t> تُساوي تَقريبا 28 وِحدَة مِساحَة؟ </a:t>
            </a:r>
            <a:endParaRPr lang="en-US" sz="4000" dirty="0"/>
          </a:p>
          <a:p>
            <a:endParaRPr lang="he-IL" dirty="0"/>
          </a:p>
        </p:txBody>
      </p:sp>
      <p:pic>
        <p:nvPicPr>
          <p:cNvPr id="7" name="תמונה 6">
            <a:extLst>
              <a:ext uri="{FF2B5EF4-FFF2-40B4-BE49-F238E27FC236}">
                <a16:creationId xmlns:a16="http://schemas.microsoft.com/office/drawing/2014/main" id="{F85DF912-F3B5-6B65-2354-36F8A54A882A}"/>
              </a:ext>
            </a:extLst>
          </p:cNvPr>
          <p:cNvPicPr>
            <a:picLocks noChangeAspect="1"/>
          </p:cNvPicPr>
          <p:nvPr/>
        </p:nvPicPr>
        <p:blipFill>
          <a:blip r:embed="rId8"/>
          <a:stretch>
            <a:fillRect/>
          </a:stretch>
        </p:blipFill>
        <p:spPr>
          <a:xfrm>
            <a:off x="10916355" y="2613583"/>
            <a:ext cx="2940303" cy="2926234"/>
          </a:xfrm>
          <a:prstGeom prst="rect">
            <a:avLst/>
          </a:prstGeom>
        </p:spPr>
      </p:pic>
      <p:sp>
        <p:nvSpPr>
          <p:cNvPr id="8" name="Rectangle 2">
            <a:extLst>
              <a:ext uri="{FF2B5EF4-FFF2-40B4-BE49-F238E27FC236}">
                <a16:creationId xmlns:a16="http://schemas.microsoft.com/office/drawing/2014/main" id="{3C79B17E-302D-4DF7-36FF-5E91E9162787}"/>
              </a:ext>
            </a:extLst>
          </p:cNvPr>
          <p:cNvSpPr>
            <a:spLocks noChangeArrowheads="1"/>
          </p:cNvSpPr>
          <p:nvPr/>
        </p:nvSpPr>
        <p:spPr bwMode="auto">
          <a:xfrm>
            <a:off x="1626207" y="226203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9" name="אובייקט 8">
            <a:extLst>
              <a:ext uri="{FF2B5EF4-FFF2-40B4-BE49-F238E27FC236}">
                <a16:creationId xmlns:a16="http://schemas.microsoft.com/office/drawing/2014/main" id="{F6DC478D-66A3-FEAF-CDAD-A14A72C68C1D}"/>
              </a:ext>
            </a:extLst>
          </p:cNvPr>
          <p:cNvGraphicFramePr>
            <a:graphicFrameLocks noChangeAspect="1"/>
          </p:cNvGraphicFramePr>
          <p:nvPr>
            <p:extLst>
              <p:ext uri="{D42A27DB-BD31-4B8C-83A1-F6EECF244321}">
                <p14:modId xmlns:p14="http://schemas.microsoft.com/office/powerpoint/2010/main" val="2318154347"/>
              </p:ext>
            </p:extLst>
          </p:nvPr>
        </p:nvGraphicFramePr>
        <p:xfrm>
          <a:off x="6203697" y="2654126"/>
          <a:ext cx="2940303" cy="2845148"/>
        </p:xfrm>
        <a:graphic>
          <a:graphicData uri="http://schemas.openxmlformats.org/presentationml/2006/ole">
            <mc:AlternateContent xmlns:mc="http://schemas.openxmlformats.org/markup-compatibility/2006">
              <mc:Choice xmlns:v="urn:schemas-microsoft-com:vml" Requires="v">
                <p:oleObj name="Bitmap Image" r:id="rId9" imgW="1952898" imgH="1914286" progId="Paint.Picture">
                  <p:embed/>
                </p:oleObj>
              </mc:Choice>
              <mc:Fallback>
                <p:oleObj name="Bitmap Image" r:id="rId9" imgW="1952898" imgH="1914286" progId="Paint.Picture">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3697" y="2654126"/>
                        <a:ext cx="2940303" cy="2845148"/>
                      </a:xfrm>
                      <a:prstGeom prst="rect">
                        <a:avLst/>
                      </a:prstGeom>
                      <a:noFill/>
                    </p:spPr>
                  </p:pic>
                </p:oleObj>
              </mc:Fallback>
            </mc:AlternateContent>
          </a:graphicData>
        </a:graphic>
      </p:graphicFrame>
      <p:pic>
        <p:nvPicPr>
          <p:cNvPr id="10" name="תמונה 9">
            <a:extLst>
              <a:ext uri="{FF2B5EF4-FFF2-40B4-BE49-F238E27FC236}">
                <a16:creationId xmlns:a16="http://schemas.microsoft.com/office/drawing/2014/main" id="{A035D63E-06B4-7592-D192-D334F98021EA}"/>
              </a:ext>
            </a:extLst>
          </p:cNvPr>
          <p:cNvPicPr>
            <a:picLocks noChangeAspect="1"/>
          </p:cNvPicPr>
          <p:nvPr/>
        </p:nvPicPr>
        <p:blipFill>
          <a:blip r:embed="rId11" cstate="print"/>
          <a:srcRect/>
          <a:stretch>
            <a:fillRect/>
          </a:stretch>
        </p:blipFill>
        <p:spPr bwMode="auto">
          <a:xfrm>
            <a:off x="10924561" y="6210300"/>
            <a:ext cx="2940303" cy="2864668"/>
          </a:xfrm>
          <a:prstGeom prst="rect">
            <a:avLst/>
          </a:prstGeom>
          <a:noFill/>
          <a:ln w="9525">
            <a:noFill/>
            <a:miter lim="800000"/>
            <a:headEnd/>
            <a:tailEnd/>
          </a:ln>
        </p:spPr>
      </p:pic>
      <p:sp>
        <p:nvSpPr>
          <p:cNvPr id="11" name="Rectangle 4">
            <a:extLst>
              <a:ext uri="{FF2B5EF4-FFF2-40B4-BE49-F238E27FC236}">
                <a16:creationId xmlns:a16="http://schemas.microsoft.com/office/drawing/2014/main" id="{23931D99-7E2D-15B2-327C-2815219421FE}"/>
              </a:ext>
            </a:extLst>
          </p:cNvPr>
          <p:cNvSpPr>
            <a:spLocks noChangeArrowheads="1"/>
          </p:cNvSpPr>
          <p:nvPr/>
        </p:nvSpPr>
        <p:spPr bwMode="auto">
          <a:xfrm>
            <a:off x="450243" y="490784"/>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12" name="אובייקט 11">
            <a:extLst>
              <a:ext uri="{FF2B5EF4-FFF2-40B4-BE49-F238E27FC236}">
                <a16:creationId xmlns:a16="http://schemas.microsoft.com/office/drawing/2014/main" id="{B1CAA82C-1F78-6E64-BF2D-A64781A6E1CB}"/>
              </a:ext>
            </a:extLst>
          </p:cNvPr>
          <p:cNvGraphicFramePr>
            <a:graphicFrameLocks noChangeAspect="1"/>
          </p:cNvGraphicFramePr>
          <p:nvPr>
            <p:extLst>
              <p:ext uri="{D42A27DB-BD31-4B8C-83A1-F6EECF244321}">
                <p14:modId xmlns:p14="http://schemas.microsoft.com/office/powerpoint/2010/main" val="2004259583"/>
              </p:ext>
            </p:extLst>
          </p:nvPr>
        </p:nvGraphicFramePr>
        <p:xfrm>
          <a:off x="6276150" y="6206197"/>
          <a:ext cx="2872766" cy="2845143"/>
        </p:xfrm>
        <a:graphic>
          <a:graphicData uri="http://schemas.openxmlformats.org/presentationml/2006/ole">
            <mc:AlternateContent xmlns:mc="http://schemas.openxmlformats.org/markup-compatibility/2006">
              <mc:Choice xmlns:v="urn:schemas-microsoft-com:vml" Requires="v">
                <p:oleObj name="Bitmap Image" r:id="rId12" imgW="1971950" imgH="1952898" progId="Paint.Picture">
                  <p:embed/>
                </p:oleObj>
              </mc:Choice>
              <mc:Fallback>
                <p:oleObj name="Bitmap Image" r:id="rId12" imgW="1971950" imgH="1952898" progId="Paint.Picture">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76150" y="6206197"/>
                        <a:ext cx="2872766" cy="2845143"/>
                      </a:xfrm>
                      <a:prstGeom prst="rect">
                        <a:avLst/>
                      </a:prstGeom>
                      <a:noFill/>
                    </p:spPr>
                  </p:pic>
                </p:oleObj>
              </mc:Fallback>
            </mc:AlternateContent>
          </a:graphicData>
        </a:graphic>
      </p:graphicFrame>
      <p:sp>
        <p:nvSpPr>
          <p:cNvPr id="14" name="תיבת טקסט 13">
            <a:extLst>
              <a:ext uri="{FF2B5EF4-FFF2-40B4-BE49-F238E27FC236}">
                <a16:creationId xmlns:a16="http://schemas.microsoft.com/office/drawing/2014/main" id="{6D429E7F-4834-8DCF-B649-A97915F74E08}"/>
              </a:ext>
            </a:extLst>
          </p:cNvPr>
          <p:cNvSpPr txBox="1"/>
          <p:nvPr/>
        </p:nvSpPr>
        <p:spPr>
          <a:xfrm>
            <a:off x="13835556" y="2432853"/>
            <a:ext cx="914400" cy="707886"/>
          </a:xfrm>
          <a:prstGeom prst="rect">
            <a:avLst/>
          </a:prstGeom>
          <a:noFill/>
        </p:spPr>
        <p:txBody>
          <a:bodyPr wrap="square" rtlCol="1">
            <a:spAutoFit/>
          </a:bodyPr>
          <a:lstStyle/>
          <a:p>
            <a:r>
              <a:rPr lang="ar-JO" sz="4000" dirty="0"/>
              <a:t>أ</a:t>
            </a:r>
            <a:r>
              <a:rPr lang="he-IL" sz="4000" dirty="0"/>
              <a:t>)</a:t>
            </a:r>
          </a:p>
        </p:txBody>
      </p:sp>
      <p:sp>
        <p:nvSpPr>
          <p:cNvPr id="15" name="Rectangle 27">
            <a:extLst>
              <a:ext uri="{FF2B5EF4-FFF2-40B4-BE49-F238E27FC236}">
                <a16:creationId xmlns:a16="http://schemas.microsoft.com/office/drawing/2014/main" id="{C91AC9FF-CD0B-FA30-4CBB-B40B7A552F0D}"/>
              </a:ext>
            </a:extLst>
          </p:cNvPr>
          <p:cNvSpPr/>
          <p:nvPr/>
        </p:nvSpPr>
        <p:spPr>
          <a:xfrm>
            <a:off x="3657600" y="8131543"/>
            <a:ext cx="304800" cy="2953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a:p>
        </p:txBody>
      </p:sp>
      <p:sp>
        <p:nvSpPr>
          <p:cNvPr id="17" name="תיבת טקסט 16">
            <a:extLst>
              <a:ext uri="{FF2B5EF4-FFF2-40B4-BE49-F238E27FC236}">
                <a16:creationId xmlns:a16="http://schemas.microsoft.com/office/drawing/2014/main" id="{8F030495-0C50-89A4-3C45-4F3132F5D935}"/>
              </a:ext>
            </a:extLst>
          </p:cNvPr>
          <p:cNvSpPr txBox="1"/>
          <p:nvPr/>
        </p:nvSpPr>
        <p:spPr>
          <a:xfrm>
            <a:off x="1626207" y="8048370"/>
            <a:ext cx="1983613" cy="461665"/>
          </a:xfrm>
          <a:prstGeom prst="rect">
            <a:avLst/>
          </a:prstGeom>
          <a:noFill/>
        </p:spPr>
        <p:txBody>
          <a:bodyPr wrap="square">
            <a:spAutoFit/>
          </a:bodyPr>
          <a:lstStyle/>
          <a:p>
            <a:pPr algn="r"/>
            <a:r>
              <a:rPr lang="he-IL" sz="2400" dirty="0">
                <a:effectLst/>
                <a:ea typeface="Calibri" panose="020F0502020204030204" pitchFamily="34" charset="0"/>
                <a:cs typeface="Arial" panose="020B0604020202020204" pitchFamily="34" charset="0"/>
              </a:rPr>
              <a:t>1 </a:t>
            </a:r>
            <a:r>
              <a:rPr lang="ar-JO" sz="2400" dirty="0">
                <a:effectLst/>
                <a:ea typeface="Calibri" panose="020F0502020204030204" pitchFamily="34" charset="0"/>
                <a:cs typeface="Arial" panose="020B0604020202020204" pitchFamily="34" charset="0"/>
              </a:rPr>
              <a:t>وحدة مساحة</a:t>
            </a:r>
            <a:endParaRPr lang="he-IL" sz="2400" dirty="0"/>
          </a:p>
        </p:txBody>
      </p:sp>
      <p:sp>
        <p:nvSpPr>
          <p:cNvPr id="18" name="תיבת טקסט 17">
            <a:extLst>
              <a:ext uri="{FF2B5EF4-FFF2-40B4-BE49-F238E27FC236}">
                <a16:creationId xmlns:a16="http://schemas.microsoft.com/office/drawing/2014/main" id="{1C8D37A1-DACA-7C32-1B30-C8A3A7B34390}"/>
              </a:ext>
            </a:extLst>
          </p:cNvPr>
          <p:cNvSpPr txBox="1"/>
          <p:nvPr/>
        </p:nvSpPr>
        <p:spPr>
          <a:xfrm>
            <a:off x="9115777" y="2441645"/>
            <a:ext cx="914400" cy="707886"/>
          </a:xfrm>
          <a:prstGeom prst="rect">
            <a:avLst/>
          </a:prstGeom>
          <a:noFill/>
        </p:spPr>
        <p:txBody>
          <a:bodyPr wrap="square" rtlCol="1">
            <a:spAutoFit/>
          </a:bodyPr>
          <a:lstStyle/>
          <a:p>
            <a:r>
              <a:rPr lang="ar-JO" sz="4000" dirty="0"/>
              <a:t>ب</a:t>
            </a:r>
            <a:r>
              <a:rPr lang="he-IL" sz="4000" dirty="0"/>
              <a:t>)</a:t>
            </a:r>
          </a:p>
        </p:txBody>
      </p:sp>
      <p:sp>
        <p:nvSpPr>
          <p:cNvPr id="19" name="תיבת טקסט 18">
            <a:extLst>
              <a:ext uri="{FF2B5EF4-FFF2-40B4-BE49-F238E27FC236}">
                <a16:creationId xmlns:a16="http://schemas.microsoft.com/office/drawing/2014/main" id="{8B78D7A7-F0FF-62C4-9316-EB90EB2379B5}"/>
              </a:ext>
            </a:extLst>
          </p:cNvPr>
          <p:cNvSpPr txBox="1"/>
          <p:nvPr/>
        </p:nvSpPr>
        <p:spPr>
          <a:xfrm>
            <a:off x="13856658" y="6206197"/>
            <a:ext cx="914400" cy="707886"/>
          </a:xfrm>
          <a:prstGeom prst="rect">
            <a:avLst/>
          </a:prstGeom>
          <a:noFill/>
        </p:spPr>
        <p:txBody>
          <a:bodyPr wrap="square" rtlCol="1">
            <a:spAutoFit/>
          </a:bodyPr>
          <a:lstStyle/>
          <a:p>
            <a:r>
              <a:rPr lang="ar-JO" sz="4000" dirty="0"/>
              <a:t>ج</a:t>
            </a:r>
            <a:r>
              <a:rPr lang="he-IL" sz="4000" dirty="0"/>
              <a:t>)</a:t>
            </a:r>
          </a:p>
        </p:txBody>
      </p:sp>
      <p:sp>
        <p:nvSpPr>
          <p:cNvPr id="20" name="תיבת טקסט 19">
            <a:extLst>
              <a:ext uri="{FF2B5EF4-FFF2-40B4-BE49-F238E27FC236}">
                <a16:creationId xmlns:a16="http://schemas.microsoft.com/office/drawing/2014/main" id="{EBEFC36D-555B-DA9D-F2CC-FADA4B13E9D9}"/>
              </a:ext>
            </a:extLst>
          </p:cNvPr>
          <p:cNvSpPr txBox="1"/>
          <p:nvPr/>
        </p:nvSpPr>
        <p:spPr>
          <a:xfrm>
            <a:off x="9103967" y="6206197"/>
            <a:ext cx="914400" cy="707886"/>
          </a:xfrm>
          <a:prstGeom prst="rect">
            <a:avLst/>
          </a:prstGeom>
          <a:noFill/>
        </p:spPr>
        <p:txBody>
          <a:bodyPr wrap="square" rtlCol="1">
            <a:spAutoFit/>
          </a:bodyPr>
          <a:lstStyle/>
          <a:p>
            <a:r>
              <a:rPr lang="ar-JO" sz="4000" dirty="0"/>
              <a:t>د</a:t>
            </a:r>
            <a:r>
              <a:rPr lang="he-IL" sz="4000" dirty="0"/>
              <a:t>)</a:t>
            </a:r>
          </a:p>
        </p:txBody>
      </p:sp>
    </p:spTree>
    <p:extLst>
      <p:ext uri="{BB962C8B-B14F-4D97-AF65-F5344CB8AC3E}">
        <p14:creationId xmlns:p14="http://schemas.microsoft.com/office/powerpoint/2010/main" val="102131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a:extLst>
            <a:ext uri="{FF2B5EF4-FFF2-40B4-BE49-F238E27FC236}">
              <a16:creationId xmlns:a16="http://schemas.microsoft.com/office/drawing/2014/main" id="{46A16B61-3050-94BB-2BF0-40788E55AF4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228EB2E-24C8-6CC0-2504-AFBB066CE3F1}"/>
              </a:ext>
            </a:extLst>
          </p:cNvPr>
          <p:cNvSpPr/>
          <p:nvPr/>
        </p:nvSpPr>
        <p:spPr>
          <a:xfrm rot="526486">
            <a:off x="15540106" y="7389386"/>
            <a:ext cx="2555487" cy="2718603"/>
          </a:xfrm>
          <a:custGeom>
            <a:avLst/>
            <a:gdLst/>
            <a:ahLst/>
            <a:cxnLst/>
            <a:rect l="l" t="t" r="r" b="b"/>
            <a:pathLst>
              <a:path w="2555487" h="2718603">
                <a:moveTo>
                  <a:pt x="0" y="0"/>
                </a:moveTo>
                <a:lnTo>
                  <a:pt x="2555487" y="0"/>
                </a:lnTo>
                <a:lnTo>
                  <a:pt x="2555487" y="2718603"/>
                </a:lnTo>
                <a:lnTo>
                  <a:pt x="0" y="27186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a:extLst>
              <a:ext uri="{FF2B5EF4-FFF2-40B4-BE49-F238E27FC236}">
                <a16:creationId xmlns:a16="http://schemas.microsoft.com/office/drawing/2014/main" id="{EC9FB371-CDFE-A07F-FE30-F1DC16C3C2F6}"/>
              </a:ext>
            </a:extLst>
          </p:cNvPr>
          <p:cNvSpPr/>
          <p:nvPr/>
        </p:nvSpPr>
        <p:spPr>
          <a:xfrm rot="921711">
            <a:off x="-123610" y="9118687"/>
            <a:ext cx="4815683" cy="866823"/>
          </a:xfrm>
          <a:custGeom>
            <a:avLst/>
            <a:gdLst/>
            <a:ahLst/>
            <a:cxnLst/>
            <a:rect l="l" t="t" r="r" b="b"/>
            <a:pathLst>
              <a:path w="4815683" h="866823">
                <a:moveTo>
                  <a:pt x="0" y="0"/>
                </a:moveTo>
                <a:lnTo>
                  <a:pt x="4815683" y="0"/>
                </a:lnTo>
                <a:lnTo>
                  <a:pt x="4815683" y="866823"/>
                </a:lnTo>
                <a:lnTo>
                  <a:pt x="0" y="866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a:extLst>
              <a:ext uri="{FF2B5EF4-FFF2-40B4-BE49-F238E27FC236}">
                <a16:creationId xmlns:a16="http://schemas.microsoft.com/office/drawing/2014/main" id="{62075245-B8BC-DC3E-9C57-8BFA12ABBCF8}"/>
              </a:ext>
            </a:extLst>
          </p:cNvPr>
          <p:cNvSpPr/>
          <p:nvPr/>
        </p:nvSpPr>
        <p:spPr>
          <a:xfrm rot="-363239">
            <a:off x="222646" y="166350"/>
            <a:ext cx="3099539" cy="2030198"/>
          </a:xfrm>
          <a:custGeom>
            <a:avLst/>
            <a:gdLst/>
            <a:ahLst/>
            <a:cxnLst/>
            <a:rect l="l" t="t" r="r" b="b"/>
            <a:pathLst>
              <a:path w="3099539" h="2030198">
                <a:moveTo>
                  <a:pt x="0" y="0"/>
                </a:moveTo>
                <a:lnTo>
                  <a:pt x="3099539" y="0"/>
                </a:lnTo>
                <a:lnTo>
                  <a:pt x="3099539" y="2030198"/>
                </a:lnTo>
                <a:lnTo>
                  <a:pt x="0" y="20301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21" name="TextBox 21">
            <a:extLst>
              <a:ext uri="{FF2B5EF4-FFF2-40B4-BE49-F238E27FC236}">
                <a16:creationId xmlns:a16="http://schemas.microsoft.com/office/drawing/2014/main" id="{979B310E-6D99-9909-CEDC-C23974EB7D3D}"/>
              </a:ext>
            </a:extLst>
          </p:cNvPr>
          <p:cNvSpPr txBox="1"/>
          <p:nvPr/>
        </p:nvSpPr>
        <p:spPr>
          <a:xfrm>
            <a:off x="2940301" y="3197109"/>
            <a:ext cx="12407397" cy="2143123"/>
          </a:xfrm>
          <a:prstGeom prst="rect">
            <a:avLst/>
          </a:prstGeom>
        </p:spPr>
        <p:txBody>
          <a:bodyPr lIns="0" tIns="0" rIns="0" bIns="0" rtlCol="0" anchor="t">
            <a:spAutoFit/>
          </a:bodyPr>
          <a:lstStyle/>
          <a:p>
            <a:pPr marL="0" lvl="0" indent="0" algn="ctr">
              <a:lnSpc>
                <a:spcPts val="16499"/>
              </a:lnSpc>
              <a:spcBef>
                <a:spcPct val="0"/>
              </a:spcBef>
            </a:pPr>
            <a:r>
              <a:rPr lang="en-US" sz="14999" u="none" dirty="0">
                <a:solidFill>
                  <a:srgbClr val="000000"/>
                </a:solidFill>
                <a:latin typeface="Balsamiq Sans Bold"/>
              </a:rPr>
              <a:t> </a:t>
            </a:r>
          </a:p>
        </p:txBody>
      </p:sp>
      <p:sp>
        <p:nvSpPr>
          <p:cNvPr id="5" name="תיבת טקסט 4">
            <a:extLst>
              <a:ext uri="{FF2B5EF4-FFF2-40B4-BE49-F238E27FC236}">
                <a16:creationId xmlns:a16="http://schemas.microsoft.com/office/drawing/2014/main" id="{F99007F3-B2BD-B361-E0EF-7A7BD3050119}"/>
              </a:ext>
            </a:extLst>
          </p:cNvPr>
          <p:cNvSpPr txBox="1"/>
          <p:nvPr/>
        </p:nvSpPr>
        <p:spPr>
          <a:xfrm>
            <a:off x="4572000" y="2037953"/>
            <a:ext cx="11430000" cy="3026470"/>
          </a:xfrm>
          <a:prstGeom prst="rect">
            <a:avLst/>
          </a:prstGeom>
          <a:noFill/>
        </p:spPr>
        <p:txBody>
          <a:bodyPr wrap="square" rtlCol="1">
            <a:spAutoFit/>
          </a:bodyPr>
          <a:lstStyle/>
          <a:p>
            <a:pPr algn="r" rtl="1">
              <a:lnSpc>
                <a:spcPct val="115000"/>
              </a:lnSpc>
              <a:spcAft>
                <a:spcPts val="800"/>
              </a:spcAft>
              <a:buNone/>
            </a:pPr>
            <a:r>
              <a:rPr lang="ar-JO" sz="4000" dirty="0"/>
              <a:t>مِساحة حَديقَة مُربّعة الشَّكل يَتراوح بَين 150 إلى 175 </a:t>
            </a:r>
            <a:r>
              <a:rPr lang="ar-JO" sz="4000" kern="100" dirty="0">
                <a:effectLst/>
                <a:latin typeface="Aptos" panose="020B0004020202020204" pitchFamily="34" charset="0"/>
                <a:ea typeface="Aptos" panose="020B0004020202020204" pitchFamily="34" charset="0"/>
                <a:cs typeface="Arial" panose="020B0604020202020204" pitchFamily="34" charset="0"/>
              </a:rPr>
              <a:t>م</a:t>
            </a:r>
            <a:r>
              <a:rPr lang="ar-JO" sz="4000" kern="100" baseline="30000" dirty="0">
                <a:effectLst/>
                <a:latin typeface="Aptos" panose="020B0004020202020204" pitchFamily="34" charset="0"/>
                <a:ea typeface="Aptos" panose="020B0004020202020204" pitchFamily="34" charset="0"/>
                <a:cs typeface="Arial" panose="020B0604020202020204" pitchFamily="34" charset="0"/>
              </a:rPr>
              <a:t>2</a:t>
            </a:r>
            <a:r>
              <a:rPr lang="he-IL" sz="4000" dirty="0"/>
              <a:t>. </a:t>
            </a:r>
            <a:endParaRPr lang="en-US" sz="4000" dirty="0"/>
          </a:p>
          <a:p>
            <a:pPr algn="r" rtl="1">
              <a:lnSpc>
                <a:spcPct val="150000"/>
              </a:lnSpc>
            </a:pPr>
            <a:r>
              <a:rPr lang="ar-JO" sz="4000" dirty="0"/>
              <a:t>ماذا يُمكن انْ يَكون طول ضِلع الحَديقة؟</a:t>
            </a:r>
          </a:p>
          <a:p>
            <a:pPr algn="r" rtl="1">
              <a:lnSpc>
                <a:spcPct val="150000"/>
              </a:lnSpc>
            </a:pPr>
            <a:r>
              <a:rPr lang="ar-JO" sz="4000" dirty="0"/>
              <a:t>اعرِضوا طَريقة الحلّ. </a:t>
            </a:r>
            <a:endParaRPr lang="en-US" sz="4000" dirty="0"/>
          </a:p>
          <a:p>
            <a:endParaRPr lang="he-IL" dirty="0"/>
          </a:p>
        </p:txBody>
      </p:sp>
    </p:spTree>
    <p:extLst>
      <p:ext uri="{BB962C8B-B14F-4D97-AF65-F5344CB8AC3E}">
        <p14:creationId xmlns:p14="http://schemas.microsoft.com/office/powerpoint/2010/main" val="252442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a:extLst>
            <a:ext uri="{FF2B5EF4-FFF2-40B4-BE49-F238E27FC236}">
              <a16:creationId xmlns:a16="http://schemas.microsoft.com/office/drawing/2014/main" id="{E5FC1B28-5EF0-0D85-4F06-9CC1398CE8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2903CB-B571-D418-6C07-5400F7A87704}"/>
              </a:ext>
            </a:extLst>
          </p:cNvPr>
          <p:cNvSpPr/>
          <p:nvPr/>
        </p:nvSpPr>
        <p:spPr>
          <a:xfrm rot="526486">
            <a:off x="15540106" y="7389386"/>
            <a:ext cx="2555487" cy="2718603"/>
          </a:xfrm>
          <a:custGeom>
            <a:avLst/>
            <a:gdLst/>
            <a:ahLst/>
            <a:cxnLst/>
            <a:rect l="l" t="t" r="r" b="b"/>
            <a:pathLst>
              <a:path w="2555487" h="2718603">
                <a:moveTo>
                  <a:pt x="0" y="0"/>
                </a:moveTo>
                <a:lnTo>
                  <a:pt x="2555487" y="0"/>
                </a:lnTo>
                <a:lnTo>
                  <a:pt x="2555487" y="2718603"/>
                </a:lnTo>
                <a:lnTo>
                  <a:pt x="0" y="27186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a:extLst>
              <a:ext uri="{FF2B5EF4-FFF2-40B4-BE49-F238E27FC236}">
                <a16:creationId xmlns:a16="http://schemas.microsoft.com/office/drawing/2014/main" id="{C241B900-F61B-48CD-2157-8B78447C81C3}"/>
              </a:ext>
            </a:extLst>
          </p:cNvPr>
          <p:cNvSpPr/>
          <p:nvPr/>
        </p:nvSpPr>
        <p:spPr>
          <a:xfrm rot="921711">
            <a:off x="-123610" y="9118687"/>
            <a:ext cx="4815683" cy="866823"/>
          </a:xfrm>
          <a:custGeom>
            <a:avLst/>
            <a:gdLst/>
            <a:ahLst/>
            <a:cxnLst/>
            <a:rect l="l" t="t" r="r" b="b"/>
            <a:pathLst>
              <a:path w="4815683" h="866823">
                <a:moveTo>
                  <a:pt x="0" y="0"/>
                </a:moveTo>
                <a:lnTo>
                  <a:pt x="4815683" y="0"/>
                </a:lnTo>
                <a:lnTo>
                  <a:pt x="4815683" y="866823"/>
                </a:lnTo>
                <a:lnTo>
                  <a:pt x="0" y="866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a:extLst>
              <a:ext uri="{FF2B5EF4-FFF2-40B4-BE49-F238E27FC236}">
                <a16:creationId xmlns:a16="http://schemas.microsoft.com/office/drawing/2014/main" id="{0087E636-6CC8-1E57-2BAF-98104A4FF989}"/>
              </a:ext>
            </a:extLst>
          </p:cNvPr>
          <p:cNvSpPr/>
          <p:nvPr/>
        </p:nvSpPr>
        <p:spPr>
          <a:xfrm rot="-363239">
            <a:off x="222646" y="166350"/>
            <a:ext cx="3099539" cy="2030198"/>
          </a:xfrm>
          <a:custGeom>
            <a:avLst/>
            <a:gdLst/>
            <a:ahLst/>
            <a:cxnLst/>
            <a:rect l="l" t="t" r="r" b="b"/>
            <a:pathLst>
              <a:path w="3099539" h="2030198">
                <a:moveTo>
                  <a:pt x="0" y="0"/>
                </a:moveTo>
                <a:lnTo>
                  <a:pt x="3099539" y="0"/>
                </a:lnTo>
                <a:lnTo>
                  <a:pt x="3099539" y="2030198"/>
                </a:lnTo>
                <a:lnTo>
                  <a:pt x="0" y="20301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21" name="TextBox 21">
            <a:extLst>
              <a:ext uri="{FF2B5EF4-FFF2-40B4-BE49-F238E27FC236}">
                <a16:creationId xmlns:a16="http://schemas.microsoft.com/office/drawing/2014/main" id="{C0022375-8B53-C24B-3D1E-CA0ED5851215}"/>
              </a:ext>
            </a:extLst>
          </p:cNvPr>
          <p:cNvSpPr txBox="1"/>
          <p:nvPr/>
        </p:nvSpPr>
        <p:spPr>
          <a:xfrm>
            <a:off x="2940301" y="3197109"/>
            <a:ext cx="12407397" cy="2143123"/>
          </a:xfrm>
          <a:prstGeom prst="rect">
            <a:avLst/>
          </a:prstGeom>
        </p:spPr>
        <p:txBody>
          <a:bodyPr lIns="0" tIns="0" rIns="0" bIns="0" rtlCol="0" anchor="t">
            <a:spAutoFit/>
          </a:bodyPr>
          <a:lstStyle/>
          <a:p>
            <a:pPr marL="0" lvl="0" indent="0" algn="ctr">
              <a:lnSpc>
                <a:spcPts val="16499"/>
              </a:lnSpc>
              <a:spcBef>
                <a:spcPct val="0"/>
              </a:spcBef>
            </a:pPr>
            <a:r>
              <a:rPr lang="en-US" sz="14999" u="none" dirty="0">
                <a:solidFill>
                  <a:srgbClr val="000000"/>
                </a:solidFill>
                <a:latin typeface="Balsamiq Sans Bold"/>
              </a:rPr>
              <a:t> </a:t>
            </a:r>
          </a:p>
        </p:txBody>
      </p:sp>
      <p:sp>
        <p:nvSpPr>
          <p:cNvPr id="5" name="תיבת טקסט 4">
            <a:extLst>
              <a:ext uri="{FF2B5EF4-FFF2-40B4-BE49-F238E27FC236}">
                <a16:creationId xmlns:a16="http://schemas.microsoft.com/office/drawing/2014/main" id="{EBE0B8BD-2164-87E8-61FD-B67855C86035}"/>
              </a:ext>
            </a:extLst>
          </p:cNvPr>
          <p:cNvSpPr txBox="1"/>
          <p:nvPr/>
        </p:nvSpPr>
        <p:spPr>
          <a:xfrm>
            <a:off x="7422898" y="1627622"/>
            <a:ext cx="7924800" cy="2748253"/>
          </a:xfrm>
          <a:prstGeom prst="rect">
            <a:avLst/>
          </a:prstGeom>
          <a:noFill/>
        </p:spPr>
        <p:txBody>
          <a:bodyPr wrap="square" rtlCol="1">
            <a:spAutoFit/>
          </a:bodyPr>
          <a:lstStyle/>
          <a:p>
            <a:pPr algn="r" rtl="1">
              <a:lnSpc>
                <a:spcPct val="150000"/>
              </a:lnSpc>
            </a:pPr>
            <a:r>
              <a:rPr lang="ar-JO" sz="4000" dirty="0"/>
              <a:t>طول أحَد الأضلاع في مُستطيل يُساوي 6 سم.</a:t>
            </a:r>
          </a:p>
          <a:p>
            <a:pPr algn="r" rtl="1">
              <a:lnSpc>
                <a:spcPct val="150000"/>
              </a:lnSpc>
            </a:pPr>
            <a:r>
              <a:rPr lang="ar-JO" sz="4000" dirty="0"/>
              <a:t>مُحيط المُستطيل يُساوي 16 سم.</a:t>
            </a:r>
          </a:p>
          <a:p>
            <a:pPr algn="r" rtl="1">
              <a:lnSpc>
                <a:spcPct val="150000"/>
              </a:lnSpc>
            </a:pPr>
            <a:r>
              <a:rPr lang="ar-JO" sz="4000" dirty="0"/>
              <a:t>ما هي مِساحة المُستطيل؟ </a:t>
            </a:r>
            <a:endParaRPr lang="he-IL" dirty="0"/>
          </a:p>
        </p:txBody>
      </p:sp>
    </p:spTree>
    <p:extLst>
      <p:ext uri="{BB962C8B-B14F-4D97-AF65-F5344CB8AC3E}">
        <p14:creationId xmlns:p14="http://schemas.microsoft.com/office/powerpoint/2010/main" val="97622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a:extLst>
            <a:ext uri="{FF2B5EF4-FFF2-40B4-BE49-F238E27FC236}">
              <a16:creationId xmlns:a16="http://schemas.microsoft.com/office/drawing/2014/main" id="{FC53B3FB-64ED-3F1B-9099-993840F14B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1AD913-9BAE-55FE-ECE2-42AA3392AA39}"/>
              </a:ext>
            </a:extLst>
          </p:cNvPr>
          <p:cNvSpPr/>
          <p:nvPr/>
        </p:nvSpPr>
        <p:spPr>
          <a:xfrm rot="526486">
            <a:off x="15540106" y="7389386"/>
            <a:ext cx="2555487" cy="2718603"/>
          </a:xfrm>
          <a:custGeom>
            <a:avLst/>
            <a:gdLst/>
            <a:ahLst/>
            <a:cxnLst/>
            <a:rect l="l" t="t" r="r" b="b"/>
            <a:pathLst>
              <a:path w="2555487" h="2718603">
                <a:moveTo>
                  <a:pt x="0" y="0"/>
                </a:moveTo>
                <a:lnTo>
                  <a:pt x="2555487" y="0"/>
                </a:lnTo>
                <a:lnTo>
                  <a:pt x="2555487" y="2718603"/>
                </a:lnTo>
                <a:lnTo>
                  <a:pt x="0" y="27186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a:extLst>
              <a:ext uri="{FF2B5EF4-FFF2-40B4-BE49-F238E27FC236}">
                <a16:creationId xmlns:a16="http://schemas.microsoft.com/office/drawing/2014/main" id="{A03F48FF-1DA9-05E7-2BA5-B54A7D1444DA}"/>
              </a:ext>
            </a:extLst>
          </p:cNvPr>
          <p:cNvSpPr/>
          <p:nvPr/>
        </p:nvSpPr>
        <p:spPr>
          <a:xfrm rot="921711">
            <a:off x="-123610" y="9118687"/>
            <a:ext cx="4815683" cy="866823"/>
          </a:xfrm>
          <a:custGeom>
            <a:avLst/>
            <a:gdLst/>
            <a:ahLst/>
            <a:cxnLst/>
            <a:rect l="l" t="t" r="r" b="b"/>
            <a:pathLst>
              <a:path w="4815683" h="866823">
                <a:moveTo>
                  <a:pt x="0" y="0"/>
                </a:moveTo>
                <a:lnTo>
                  <a:pt x="4815683" y="0"/>
                </a:lnTo>
                <a:lnTo>
                  <a:pt x="4815683" y="866823"/>
                </a:lnTo>
                <a:lnTo>
                  <a:pt x="0" y="866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a:extLst>
              <a:ext uri="{FF2B5EF4-FFF2-40B4-BE49-F238E27FC236}">
                <a16:creationId xmlns:a16="http://schemas.microsoft.com/office/drawing/2014/main" id="{701667D6-8DBB-82B1-6809-784F29FB8F06}"/>
              </a:ext>
            </a:extLst>
          </p:cNvPr>
          <p:cNvSpPr/>
          <p:nvPr/>
        </p:nvSpPr>
        <p:spPr>
          <a:xfrm rot="-363239">
            <a:off x="222646" y="166350"/>
            <a:ext cx="3099539" cy="2030198"/>
          </a:xfrm>
          <a:custGeom>
            <a:avLst/>
            <a:gdLst/>
            <a:ahLst/>
            <a:cxnLst/>
            <a:rect l="l" t="t" r="r" b="b"/>
            <a:pathLst>
              <a:path w="3099539" h="2030198">
                <a:moveTo>
                  <a:pt x="0" y="0"/>
                </a:moveTo>
                <a:lnTo>
                  <a:pt x="3099539" y="0"/>
                </a:lnTo>
                <a:lnTo>
                  <a:pt x="3099539" y="2030198"/>
                </a:lnTo>
                <a:lnTo>
                  <a:pt x="0" y="20301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grpSp>
        <p:nvGrpSpPr>
          <p:cNvPr id="15" name="קבוצה 14">
            <a:extLst>
              <a:ext uri="{FF2B5EF4-FFF2-40B4-BE49-F238E27FC236}">
                <a16:creationId xmlns:a16="http://schemas.microsoft.com/office/drawing/2014/main" id="{33C48387-C859-46C6-267D-EA3BB689B987}"/>
              </a:ext>
            </a:extLst>
          </p:cNvPr>
          <p:cNvGrpSpPr>
            <a:grpSpLocks/>
          </p:cNvGrpSpPr>
          <p:nvPr/>
        </p:nvGrpSpPr>
        <p:grpSpPr bwMode="auto">
          <a:xfrm>
            <a:off x="2438400" y="2367853"/>
            <a:ext cx="3161133" cy="2630695"/>
            <a:chOff x="2729" y="4768"/>
            <a:chExt cx="2618" cy="2068"/>
          </a:xfrm>
        </p:grpSpPr>
        <p:grpSp>
          <p:nvGrpSpPr>
            <p:cNvPr id="16" name="Group 3">
              <a:extLst>
                <a:ext uri="{FF2B5EF4-FFF2-40B4-BE49-F238E27FC236}">
                  <a16:creationId xmlns:a16="http://schemas.microsoft.com/office/drawing/2014/main" id="{5CB49E1F-21EF-A752-0585-3D58AA28FA9B}"/>
                </a:ext>
              </a:extLst>
            </p:cNvPr>
            <p:cNvGrpSpPr>
              <a:grpSpLocks/>
            </p:cNvGrpSpPr>
            <p:nvPr/>
          </p:nvGrpSpPr>
          <p:grpSpPr bwMode="auto">
            <a:xfrm>
              <a:off x="2729" y="5093"/>
              <a:ext cx="2605" cy="1743"/>
              <a:chOff x="2793" y="4103"/>
              <a:chExt cx="2605" cy="1743"/>
            </a:xfrm>
          </p:grpSpPr>
          <p:cxnSp>
            <p:nvCxnSpPr>
              <p:cNvPr id="18" name="AutoShape 4">
                <a:extLst>
                  <a:ext uri="{FF2B5EF4-FFF2-40B4-BE49-F238E27FC236}">
                    <a16:creationId xmlns:a16="http://schemas.microsoft.com/office/drawing/2014/main" id="{26B311EC-AC4D-59E9-65D4-42016AE580CD}"/>
                  </a:ext>
                </a:extLst>
              </p:cNvPr>
              <p:cNvCxnSpPr>
                <a:cxnSpLocks noChangeShapeType="1"/>
              </p:cNvCxnSpPr>
              <p:nvPr/>
            </p:nvCxnSpPr>
            <p:spPr bwMode="auto">
              <a:xfrm>
                <a:off x="4885" y="4103"/>
                <a:ext cx="463"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 name="AutoShape 5">
                <a:extLst>
                  <a:ext uri="{FF2B5EF4-FFF2-40B4-BE49-F238E27FC236}">
                    <a16:creationId xmlns:a16="http://schemas.microsoft.com/office/drawing/2014/main" id="{DE114B72-5DF8-DECD-AD70-FCC60C72873D}"/>
                  </a:ext>
                </a:extLst>
              </p:cNvPr>
              <p:cNvCxnSpPr>
                <a:cxnSpLocks noChangeShapeType="1"/>
              </p:cNvCxnSpPr>
              <p:nvPr/>
            </p:nvCxnSpPr>
            <p:spPr bwMode="auto">
              <a:xfrm flipV="1">
                <a:off x="3623" y="5405"/>
                <a:ext cx="0" cy="37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0" name="Text Box 6">
                <a:extLst>
                  <a:ext uri="{FF2B5EF4-FFF2-40B4-BE49-F238E27FC236}">
                    <a16:creationId xmlns:a16="http://schemas.microsoft.com/office/drawing/2014/main" id="{E180CD01-445B-19EE-52AA-916EDFAAFC5B}"/>
                  </a:ext>
                </a:extLst>
              </p:cNvPr>
              <p:cNvSpPr txBox="1">
                <a:spLocks noChangeArrowheads="1"/>
              </p:cNvSpPr>
              <p:nvPr/>
            </p:nvSpPr>
            <p:spPr bwMode="auto">
              <a:xfrm>
                <a:off x="2793" y="5367"/>
                <a:ext cx="795" cy="4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rtl="1">
                  <a:lnSpc>
                    <a:spcPct val="107000"/>
                  </a:lnSpc>
                  <a:spcAft>
                    <a:spcPts val="800"/>
                  </a:spcAft>
                  <a:buNone/>
                </a:pPr>
                <a:r>
                  <a:rPr lang="he-IL" sz="2000" dirty="0">
                    <a:effectLst/>
                    <a:latin typeface="Calibri" panose="020F0502020204030204" pitchFamily="34" charset="0"/>
                    <a:ea typeface="Calibri" panose="020F0502020204030204" pitchFamily="34" charset="0"/>
                    <a:cs typeface="David" panose="020E0502060401010101" pitchFamily="34" charset="-79"/>
                  </a:rPr>
                  <a:t>2 </a:t>
                </a:r>
                <a:r>
                  <a:rPr lang="ar-JO" sz="2000" dirty="0">
                    <a:effectLst/>
                    <a:latin typeface="Calibri" panose="020F0502020204030204" pitchFamily="34" charset="0"/>
                    <a:ea typeface="Calibri" panose="020F0502020204030204" pitchFamily="34" charset="0"/>
                    <a:cs typeface="David" panose="020E0502060401010101" pitchFamily="34" charset="-79"/>
                  </a:rPr>
                  <a:t>سم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Rectangle 7">
                <a:extLst>
                  <a:ext uri="{FF2B5EF4-FFF2-40B4-BE49-F238E27FC236}">
                    <a16:creationId xmlns:a16="http://schemas.microsoft.com/office/drawing/2014/main" id="{C7BA9F2E-B5CA-7D34-EA4D-52236A518C22}"/>
                  </a:ext>
                </a:extLst>
              </p:cNvPr>
              <p:cNvSpPr>
                <a:spLocks noChangeArrowheads="1"/>
              </p:cNvSpPr>
              <p:nvPr/>
            </p:nvSpPr>
            <p:spPr bwMode="auto">
              <a:xfrm>
                <a:off x="3693" y="4230"/>
                <a:ext cx="1705" cy="1616"/>
              </a:xfrm>
              <a:prstGeom prst="rect">
                <a:avLst/>
              </a:prstGeom>
              <a:solidFill>
                <a:srgbClr val="A5A5A5"/>
              </a:solidFill>
              <a:ln w="9525">
                <a:solidFill>
                  <a:srgbClr val="000000"/>
                </a:solidFill>
                <a:miter lim="800000"/>
                <a:headEnd/>
                <a:tailEnd/>
              </a:ln>
            </p:spPr>
            <p:txBody>
              <a:bodyPr rot="0" vert="horz" wrap="square" lIns="91440" tIns="45720" rIns="91440" bIns="45720" anchor="t" anchorCtr="0" upright="1">
                <a:noAutofit/>
              </a:bodyPr>
              <a:lstStyle/>
              <a:p>
                <a:endParaRPr lang="he-IL"/>
              </a:p>
            </p:txBody>
          </p:sp>
          <p:sp>
            <p:nvSpPr>
              <p:cNvPr id="23" name="Rectangle 8">
                <a:extLst>
                  <a:ext uri="{FF2B5EF4-FFF2-40B4-BE49-F238E27FC236}">
                    <a16:creationId xmlns:a16="http://schemas.microsoft.com/office/drawing/2014/main" id="{D665E430-9475-2C97-36E8-DD4E7D561B96}"/>
                  </a:ext>
                </a:extLst>
              </p:cNvPr>
              <p:cNvSpPr>
                <a:spLocks noChangeArrowheads="1"/>
              </p:cNvSpPr>
              <p:nvPr/>
            </p:nvSpPr>
            <p:spPr bwMode="auto">
              <a:xfrm>
                <a:off x="3708" y="4230"/>
                <a:ext cx="1114" cy="107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he-IL"/>
              </a:p>
            </p:txBody>
          </p:sp>
        </p:grpSp>
        <p:sp>
          <p:nvSpPr>
            <p:cNvPr id="17" name="Text Box 9">
              <a:extLst>
                <a:ext uri="{FF2B5EF4-FFF2-40B4-BE49-F238E27FC236}">
                  <a16:creationId xmlns:a16="http://schemas.microsoft.com/office/drawing/2014/main" id="{BB829B0E-DC85-DC91-9137-3FFC339D20C1}"/>
                </a:ext>
              </a:extLst>
            </p:cNvPr>
            <p:cNvSpPr txBox="1">
              <a:spLocks noChangeArrowheads="1"/>
            </p:cNvSpPr>
            <p:nvPr/>
          </p:nvSpPr>
          <p:spPr bwMode="auto">
            <a:xfrm>
              <a:off x="4381" y="4768"/>
              <a:ext cx="966" cy="3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rtl="1">
                <a:lnSpc>
                  <a:spcPct val="107000"/>
                </a:lnSpc>
                <a:spcAft>
                  <a:spcPts val="800"/>
                </a:spcAft>
                <a:buNone/>
              </a:pPr>
              <a:r>
                <a:rPr lang="he-IL" sz="1100" dirty="0">
                  <a:effectLst/>
                  <a:latin typeface="Calibri" panose="020F0502020204030204" pitchFamily="34" charset="0"/>
                  <a:ea typeface="Calibri" panose="020F0502020204030204" pitchFamily="34" charset="0"/>
                  <a:cs typeface="David" panose="020E0502060401010101" pitchFamily="34" charset="-79"/>
                </a:rPr>
                <a:t>  </a:t>
              </a:r>
              <a:r>
                <a:rPr lang="he-IL" sz="2000" dirty="0">
                  <a:effectLst/>
                  <a:latin typeface="Calibri" panose="020F0502020204030204" pitchFamily="34" charset="0"/>
                  <a:ea typeface="Calibri" panose="020F0502020204030204" pitchFamily="34" charset="0"/>
                  <a:cs typeface="David" panose="020E0502060401010101" pitchFamily="34" charset="-79"/>
                </a:rPr>
                <a:t>2 </a:t>
              </a:r>
              <a:r>
                <a:rPr lang="ar-JO" sz="2000" dirty="0">
                  <a:effectLst/>
                  <a:latin typeface="Calibri" panose="020F0502020204030204" pitchFamily="34" charset="0"/>
                  <a:ea typeface="Calibri" panose="020F0502020204030204" pitchFamily="34" charset="0"/>
                  <a:cs typeface="David" panose="020E0502060401010101" pitchFamily="34" charset="-79"/>
                </a:rPr>
                <a:t>سم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4" name="תיבת טקסט 23">
            <a:extLst>
              <a:ext uri="{FF2B5EF4-FFF2-40B4-BE49-F238E27FC236}">
                <a16:creationId xmlns:a16="http://schemas.microsoft.com/office/drawing/2014/main" id="{1113740B-430C-598E-17FF-A948B4EBAD4D}"/>
              </a:ext>
            </a:extLst>
          </p:cNvPr>
          <p:cNvSpPr txBox="1"/>
          <p:nvPr/>
        </p:nvSpPr>
        <p:spPr>
          <a:xfrm>
            <a:off x="6132007" y="842585"/>
            <a:ext cx="10241604" cy="5204630"/>
          </a:xfrm>
          <a:prstGeom prst="rect">
            <a:avLst/>
          </a:prstGeom>
          <a:noFill/>
        </p:spPr>
        <p:txBody>
          <a:bodyPr wrap="square" rtlCol="1">
            <a:spAutoFit/>
          </a:bodyPr>
          <a:lstStyle/>
          <a:p>
            <a:pPr algn="r" rtl="1">
              <a:lnSpc>
                <a:spcPct val="115000"/>
              </a:lnSpc>
              <a:spcAft>
                <a:spcPts val="800"/>
              </a:spcAft>
              <a:buNone/>
            </a:pPr>
            <a:r>
              <a:rPr lang="ar-JO" sz="4000" dirty="0"/>
              <a:t>أمامكُم رَسم لِمربّع صَغير (بِاللون الأبيَض) مَرسوم داخل مُربّع كَبير. مِساحة المُربّع الكَبير تُساوي 49 </a:t>
            </a:r>
            <a:r>
              <a:rPr lang="ar-JO" sz="4000" kern="100" dirty="0">
                <a:effectLst/>
                <a:latin typeface="Aptos" panose="020B0004020202020204" pitchFamily="34" charset="0"/>
                <a:ea typeface="Aptos" panose="020B0004020202020204" pitchFamily="34" charset="0"/>
                <a:cs typeface="Arial" panose="020B0604020202020204" pitchFamily="34" charset="0"/>
              </a:rPr>
              <a:t>سم</a:t>
            </a:r>
            <a:r>
              <a:rPr lang="ar-JO" sz="4000" kern="100" baseline="30000" dirty="0">
                <a:effectLst/>
                <a:latin typeface="Aptos" panose="020B0004020202020204" pitchFamily="34" charset="0"/>
                <a:ea typeface="Aptos" panose="020B0004020202020204" pitchFamily="34" charset="0"/>
                <a:cs typeface="Arial" panose="020B0604020202020204" pitchFamily="34" charset="0"/>
              </a:rPr>
              <a:t>2</a:t>
            </a:r>
            <a:r>
              <a:rPr lang="he-IL" sz="4000" dirty="0"/>
              <a:t>. </a:t>
            </a:r>
            <a:endParaRPr lang="en-US" sz="4000" dirty="0"/>
          </a:p>
          <a:p>
            <a:pPr algn="r" rtl="1">
              <a:lnSpc>
                <a:spcPct val="150000"/>
              </a:lnSpc>
            </a:pPr>
            <a:r>
              <a:rPr lang="ar-JO" sz="4000" dirty="0"/>
              <a:t>جُزء مِن القياسات مُسجّل في الرَّسم.</a:t>
            </a:r>
          </a:p>
          <a:p>
            <a:pPr algn="r" rtl="1">
              <a:lnSpc>
                <a:spcPct val="150000"/>
              </a:lnSpc>
            </a:pPr>
            <a:r>
              <a:rPr lang="ar-JO" sz="4000" dirty="0"/>
              <a:t>ما هو طول ضِلع المُربَّع </a:t>
            </a:r>
            <a:r>
              <a:rPr lang="ar-JO" sz="4000" b="1" dirty="0"/>
              <a:t>الكَبير؟</a:t>
            </a:r>
          </a:p>
          <a:p>
            <a:pPr algn="r" rtl="1">
              <a:lnSpc>
                <a:spcPct val="150000"/>
              </a:lnSpc>
            </a:pPr>
            <a:r>
              <a:rPr lang="ar-JO" sz="4000" dirty="0"/>
              <a:t>ما هي مِساحة المُربّع </a:t>
            </a:r>
            <a:r>
              <a:rPr lang="ar-JO" sz="4000" b="1" dirty="0"/>
              <a:t>الصَّغير </a:t>
            </a:r>
            <a:r>
              <a:rPr lang="ar-JO" sz="4000" dirty="0"/>
              <a:t>(بِاللون الأبيَض؟ </a:t>
            </a:r>
          </a:p>
          <a:p>
            <a:pPr algn="r" rtl="1">
              <a:lnSpc>
                <a:spcPct val="150000"/>
              </a:lnSpc>
            </a:pPr>
            <a:r>
              <a:rPr lang="ar-JO" sz="4000" dirty="0"/>
              <a:t>اعرِضوا طَريقة الحلّ. </a:t>
            </a:r>
            <a:endParaRPr lang="en-US" sz="4000" dirty="0"/>
          </a:p>
        </p:txBody>
      </p:sp>
      <p:sp>
        <p:nvSpPr>
          <p:cNvPr id="5" name="תיבת טקסט 31">
            <a:extLst>
              <a:ext uri="{FF2B5EF4-FFF2-40B4-BE49-F238E27FC236}">
                <a16:creationId xmlns:a16="http://schemas.microsoft.com/office/drawing/2014/main" id="{692A5656-A02B-EE57-48A6-0F8638BEFFE0}"/>
              </a:ext>
            </a:extLst>
          </p:cNvPr>
          <p:cNvSpPr txBox="1"/>
          <p:nvPr/>
        </p:nvSpPr>
        <p:spPr>
          <a:xfrm>
            <a:off x="8940704" y="9298182"/>
            <a:ext cx="6139822" cy="507831"/>
          </a:xfrm>
          <a:prstGeom prst="rect">
            <a:avLst/>
          </a:prstGeom>
          <a:noFill/>
        </p:spPr>
        <p:txBody>
          <a:bodyPr wrap="none" rtlCol="1">
            <a:spAutoFit/>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kumimoji="0" lang="ar-JO" sz="2700" b="0" i="0" u="none" strike="noStrike" kern="1200" cap="none" spc="0" normalizeH="0" baseline="0" noProof="0" dirty="0">
                <a:ln>
                  <a:noFill/>
                </a:ln>
                <a:solidFill>
                  <a:prstClr val="black"/>
                </a:solidFill>
                <a:effectLst/>
                <a:uLnTx/>
                <a:uFillTx/>
                <a:latin typeface="Calibri"/>
                <a:ea typeface="+mn-ea"/>
                <a:cs typeface="Calibri"/>
              </a:rPr>
              <a:t>الرسم معروض بشكل مصغّر أو مكبّر وفق كِبَر الشاشة</a:t>
            </a:r>
            <a:r>
              <a:rPr kumimoji="0" lang="he-IL" sz="2700" b="0" i="0" u="none" strike="noStrike" kern="1200" cap="none" spc="0" normalizeH="0" baseline="0" noProof="0" dirty="0">
                <a:ln>
                  <a:noFill/>
                </a:ln>
                <a:solidFill>
                  <a:prstClr val="black"/>
                </a:solidFill>
                <a:effectLst/>
                <a:uLnTx/>
                <a:uFillTx/>
                <a:latin typeface="Calibri"/>
                <a:ea typeface="+mn-ea"/>
                <a:cs typeface="Calibri"/>
              </a:rPr>
              <a:t>.</a:t>
            </a:r>
          </a:p>
        </p:txBody>
      </p:sp>
    </p:spTree>
    <p:extLst>
      <p:ext uri="{BB962C8B-B14F-4D97-AF65-F5344CB8AC3E}">
        <p14:creationId xmlns:p14="http://schemas.microsoft.com/office/powerpoint/2010/main" val="253981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a:extLst>
            <a:ext uri="{FF2B5EF4-FFF2-40B4-BE49-F238E27FC236}">
              <a16:creationId xmlns:a16="http://schemas.microsoft.com/office/drawing/2014/main" id="{84C3F20A-D3EC-46AC-8B8E-78D07C626EC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04987DD-9275-B4E0-7020-B42FBA2596D4}"/>
              </a:ext>
            </a:extLst>
          </p:cNvPr>
          <p:cNvSpPr/>
          <p:nvPr/>
        </p:nvSpPr>
        <p:spPr>
          <a:xfrm rot="526486">
            <a:off x="15540106" y="7389386"/>
            <a:ext cx="2555487" cy="2718603"/>
          </a:xfrm>
          <a:custGeom>
            <a:avLst/>
            <a:gdLst/>
            <a:ahLst/>
            <a:cxnLst/>
            <a:rect l="l" t="t" r="r" b="b"/>
            <a:pathLst>
              <a:path w="2555487" h="2718603">
                <a:moveTo>
                  <a:pt x="0" y="0"/>
                </a:moveTo>
                <a:lnTo>
                  <a:pt x="2555487" y="0"/>
                </a:lnTo>
                <a:lnTo>
                  <a:pt x="2555487" y="2718603"/>
                </a:lnTo>
                <a:lnTo>
                  <a:pt x="0" y="27186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a:extLst>
              <a:ext uri="{FF2B5EF4-FFF2-40B4-BE49-F238E27FC236}">
                <a16:creationId xmlns:a16="http://schemas.microsoft.com/office/drawing/2014/main" id="{D9BBF7F7-F79D-5AA7-9CF4-DA46DCC8B53E}"/>
              </a:ext>
            </a:extLst>
          </p:cNvPr>
          <p:cNvSpPr/>
          <p:nvPr/>
        </p:nvSpPr>
        <p:spPr>
          <a:xfrm rot="921711">
            <a:off x="-123610" y="9118687"/>
            <a:ext cx="4815683" cy="866823"/>
          </a:xfrm>
          <a:custGeom>
            <a:avLst/>
            <a:gdLst/>
            <a:ahLst/>
            <a:cxnLst/>
            <a:rect l="l" t="t" r="r" b="b"/>
            <a:pathLst>
              <a:path w="4815683" h="866823">
                <a:moveTo>
                  <a:pt x="0" y="0"/>
                </a:moveTo>
                <a:lnTo>
                  <a:pt x="4815683" y="0"/>
                </a:lnTo>
                <a:lnTo>
                  <a:pt x="4815683" y="866823"/>
                </a:lnTo>
                <a:lnTo>
                  <a:pt x="0" y="866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a:extLst>
              <a:ext uri="{FF2B5EF4-FFF2-40B4-BE49-F238E27FC236}">
                <a16:creationId xmlns:a16="http://schemas.microsoft.com/office/drawing/2014/main" id="{F2D2F283-2E4D-6807-C7C0-2BD06B824861}"/>
              </a:ext>
            </a:extLst>
          </p:cNvPr>
          <p:cNvSpPr/>
          <p:nvPr/>
        </p:nvSpPr>
        <p:spPr>
          <a:xfrm rot="-363239">
            <a:off x="222646" y="166350"/>
            <a:ext cx="3099539" cy="2030198"/>
          </a:xfrm>
          <a:custGeom>
            <a:avLst/>
            <a:gdLst/>
            <a:ahLst/>
            <a:cxnLst/>
            <a:rect l="l" t="t" r="r" b="b"/>
            <a:pathLst>
              <a:path w="3099539" h="2030198">
                <a:moveTo>
                  <a:pt x="0" y="0"/>
                </a:moveTo>
                <a:lnTo>
                  <a:pt x="3099539" y="0"/>
                </a:lnTo>
                <a:lnTo>
                  <a:pt x="3099539" y="2030198"/>
                </a:lnTo>
                <a:lnTo>
                  <a:pt x="0" y="20301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21" name="TextBox 21">
            <a:extLst>
              <a:ext uri="{FF2B5EF4-FFF2-40B4-BE49-F238E27FC236}">
                <a16:creationId xmlns:a16="http://schemas.microsoft.com/office/drawing/2014/main" id="{4C92BF71-FE23-B65F-D9F2-B68D09DB6C98}"/>
              </a:ext>
            </a:extLst>
          </p:cNvPr>
          <p:cNvSpPr txBox="1"/>
          <p:nvPr/>
        </p:nvSpPr>
        <p:spPr>
          <a:xfrm>
            <a:off x="2406901" y="3429000"/>
            <a:ext cx="12407397" cy="2143123"/>
          </a:xfrm>
          <a:prstGeom prst="rect">
            <a:avLst/>
          </a:prstGeom>
        </p:spPr>
        <p:txBody>
          <a:bodyPr lIns="0" tIns="0" rIns="0" bIns="0" rtlCol="0" anchor="t">
            <a:spAutoFit/>
          </a:bodyPr>
          <a:lstStyle/>
          <a:p>
            <a:pPr marL="0" lvl="0" indent="0" algn="ctr">
              <a:lnSpc>
                <a:spcPts val="16499"/>
              </a:lnSpc>
              <a:spcBef>
                <a:spcPct val="0"/>
              </a:spcBef>
            </a:pPr>
            <a:r>
              <a:rPr lang="en-US" sz="14999" u="none" dirty="0">
                <a:solidFill>
                  <a:srgbClr val="000000"/>
                </a:solidFill>
                <a:latin typeface="Balsamiq Sans Bold"/>
              </a:rPr>
              <a:t> </a:t>
            </a:r>
          </a:p>
        </p:txBody>
      </p:sp>
      <p:sp>
        <p:nvSpPr>
          <p:cNvPr id="6" name="תיבת טקסט 5">
            <a:extLst>
              <a:ext uri="{FF2B5EF4-FFF2-40B4-BE49-F238E27FC236}">
                <a16:creationId xmlns:a16="http://schemas.microsoft.com/office/drawing/2014/main" id="{655E050F-8373-40CD-F259-6E62F68CE7E4}"/>
              </a:ext>
            </a:extLst>
          </p:cNvPr>
          <p:cNvSpPr txBox="1"/>
          <p:nvPr/>
        </p:nvSpPr>
        <p:spPr>
          <a:xfrm>
            <a:off x="10058400" y="2552700"/>
            <a:ext cx="6629400" cy="3226524"/>
          </a:xfrm>
          <a:prstGeom prst="rect">
            <a:avLst/>
          </a:prstGeom>
          <a:noFill/>
        </p:spPr>
        <p:txBody>
          <a:bodyPr wrap="square" rtlCol="1">
            <a:spAutoFit/>
          </a:bodyPr>
          <a:lstStyle/>
          <a:p>
            <a:pPr algn="r" rtl="1">
              <a:lnSpc>
                <a:spcPct val="150000"/>
              </a:lnSpc>
            </a:pPr>
            <a:r>
              <a:rPr lang="ar-JO" sz="4000" dirty="0"/>
              <a:t>أمامكُم رَسم مُصغّر لِمَلعَب.</a:t>
            </a:r>
          </a:p>
          <a:p>
            <a:pPr algn="r" rtl="1">
              <a:lnSpc>
                <a:spcPct val="150000"/>
              </a:lnSpc>
            </a:pPr>
            <a:r>
              <a:rPr lang="ar-JO" sz="4000" dirty="0"/>
              <a:t>ما هي مِساحة المَلعَب؟</a:t>
            </a:r>
          </a:p>
          <a:p>
            <a:pPr algn="r" rtl="1">
              <a:lnSpc>
                <a:spcPct val="150000"/>
              </a:lnSpc>
            </a:pPr>
            <a:r>
              <a:rPr lang="ar-JO" sz="4000" dirty="0"/>
              <a:t>اعرِضوا طَريقة الحلّ</a:t>
            </a:r>
            <a:r>
              <a:rPr lang="he-IL" sz="4000" dirty="0"/>
              <a:t>.</a:t>
            </a:r>
            <a:r>
              <a:rPr lang="he-IL" dirty="0"/>
              <a:t>.</a:t>
            </a:r>
            <a:endParaRPr lang="en-US" dirty="0"/>
          </a:p>
          <a:p>
            <a:pPr>
              <a:lnSpc>
                <a:spcPct val="150000"/>
              </a:lnSpc>
            </a:pPr>
            <a:endParaRPr lang="he-IL" dirty="0"/>
          </a:p>
        </p:txBody>
      </p:sp>
      <p:sp>
        <p:nvSpPr>
          <p:cNvPr id="15" name="תיבת טקסט 14">
            <a:extLst>
              <a:ext uri="{FF2B5EF4-FFF2-40B4-BE49-F238E27FC236}">
                <a16:creationId xmlns:a16="http://schemas.microsoft.com/office/drawing/2014/main" id="{955A0C5A-75C7-E19A-E170-CA22C144E2EA}"/>
              </a:ext>
            </a:extLst>
          </p:cNvPr>
          <p:cNvSpPr txBox="1"/>
          <p:nvPr/>
        </p:nvSpPr>
        <p:spPr>
          <a:xfrm>
            <a:off x="8592960" y="5279735"/>
            <a:ext cx="949819" cy="584775"/>
          </a:xfrm>
          <a:prstGeom prst="rect">
            <a:avLst/>
          </a:prstGeom>
          <a:noFill/>
        </p:spPr>
        <p:txBody>
          <a:bodyPr wrap="square" rtlCol="1">
            <a:spAutoFit/>
          </a:bodyPr>
          <a:lstStyle/>
          <a:p>
            <a:r>
              <a:rPr lang="he-IL" sz="3200" dirty="0"/>
              <a:t>5 </a:t>
            </a:r>
            <a:r>
              <a:rPr lang="ar-JO" sz="3200" dirty="0"/>
              <a:t>م</a:t>
            </a:r>
            <a:endParaRPr lang="he-IL" sz="3200" dirty="0"/>
          </a:p>
        </p:txBody>
      </p:sp>
      <p:pic>
        <p:nvPicPr>
          <p:cNvPr id="17" name="תמונה 16">
            <a:extLst>
              <a:ext uri="{FF2B5EF4-FFF2-40B4-BE49-F238E27FC236}">
                <a16:creationId xmlns:a16="http://schemas.microsoft.com/office/drawing/2014/main" id="{7FE6CFE8-9343-D521-9CE3-8F3ADD15C744}"/>
              </a:ext>
            </a:extLst>
          </p:cNvPr>
          <p:cNvPicPr>
            <a:picLocks noChangeAspect="1"/>
          </p:cNvPicPr>
          <p:nvPr/>
        </p:nvPicPr>
        <p:blipFill>
          <a:blip r:embed="rId8"/>
          <a:stretch>
            <a:fillRect/>
          </a:stretch>
        </p:blipFill>
        <p:spPr>
          <a:xfrm>
            <a:off x="2864172" y="3009900"/>
            <a:ext cx="5746427" cy="3514675"/>
          </a:xfrm>
          <a:prstGeom prst="rect">
            <a:avLst/>
          </a:prstGeom>
        </p:spPr>
      </p:pic>
      <p:sp>
        <p:nvSpPr>
          <p:cNvPr id="18" name="תיבת טקסט 17">
            <a:extLst>
              <a:ext uri="{FF2B5EF4-FFF2-40B4-BE49-F238E27FC236}">
                <a16:creationId xmlns:a16="http://schemas.microsoft.com/office/drawing/2014/main" id="{9F3DDB41-A68D-E922-A4AF-C7CD18B1A592}"/>
              </a:ext>
            </a:extLst>
          </p:cNvPr>
          <p:cNvSpPr txBox="1"/>
          <p:nvPr/>
        </p:nvSpPr>
        <p:spPr>
          <a:xfrm>
            <a:off x="3200400" y="2425125"/>
            <a:ext cx="949819" cy="584775"/>
          </a:xfrm>
          <a:prstGeom prst="rect">
            <a:avLst/>
          </a:prstGeom>
          <a:noFill/>
        </p:spPr>
        <p:txBody>
          <a:bodyPr wrap="square" rtlCol="1">
            <a:spAutoFit/>
          </a:bodyPr>
          <a:lstStyle/>
          <a:p>
            <a:r>
              <a:rPr lang="he-IL" sz="3200" dirty="0"/>
              <a:t>5 </a:t>
            </a:r>
            <a:r>
              <a:rPr lang="ar-JO" sz="3200" dirty="0"/>
              <a:t>م</a:t>
            </a:r>
            <a:endParaRPr lang="he-IL" sz="3200" dirty="0"/>
          </a:p>
        </p:txBody>
      </p:sp>
      <p:sp>
        <p:nvSpPr>
          <p:cNvPr id="19" name="תיבת טקסט 18">
            <a:extLst>
              <a:ext uri="{FF2B5EF4-FFF2-40B4-BE49-F238E27FC236}">
                <a16:creationId xmlns:a16="http://schemas.microsoft.com/office/drawing/2014/main" id="{A5EBC211-87D7-E28B-50D8-A287ED05FD10}"/>
              </a:ext>
            </a:extLst>
          </p:cNvPr>
          <p:cNvSpPr txBox="1"/>
          <p:nvPr/>
        </p:nvSpPr>
        <p:spPr>
          <a:xfrm>
            <a:off x="5410200" y="6595366"/>
            <a:ext cx="1295400" cy="584775"/>
          </a:xfrm>
          <a:prstGeom prst="rect">
            <a:avLst/>
          </a:prstGeom>
          <a:noFill/>
        </p:spPr>
        <p:txBody>
          <a:bodyPr wrap="square" rtlCol="1">
            <a:spAutoFit/>
          </a:bodyPr>
          <a:lstStyle/>
          <a:p>
            <a:r>
              <a:rPr lang="he-IL" sz="3200" dirty="0"/>
              <a:t>19 </a:t>
            </a:r>
            <a:r>
              <a:rPr lang="ar-JO" sz="3200" dirty="0"/>
              <a:t>م</a:t>
            </a:r>
            <a:endParaRPr lang="he-IL" sz="3200" dirty="0"/>
          </a:p>
        </p:txBody>
      </p:sp>
      <p:sp>
        <p:nvSpPr>
          <p:cNvPr id="20" name="תיבת טקסט 19">
            <a:extLst>
              <a:ext uri="{FF2B5EF4-FFF2-40B4-BE49-F238E27FC236}">
                <a16:creationId xmlns:a16="http://schemas.microsoft.com/office/drawing/2014/main" id="{1894126F-AD9B-E388-C3B6-81F5B093D216}"/>
              </a:ext>
            </a:extLst>
          </p:cNvPr>
          <p:cNvSpPr txBox="1"/>
          <p:nvPr/>
        </p:nvSpPr>
        <p:spPr>
          <a:xfrm>
            <a:off x="1600201" y="4474849"/>
            <a:ext cx="1158940" cy="584775"/>
          </a:xfrm>
          <a:prstGeom prst="rect">
            <a:avLst/>
          </a:prstGeom>
          <a:noFill/>
        </p:spPr>
        <p:txBody>
          <a:bodyPr wrap="square" rtlCol="1">
            <a:spAutoFit/>
          </a:bodyPr>
          <a:lstStyle/>
          <a:p>
            <a:r>
              <a:rPr lang="he-IL" sz="3200" dirty="0"/>
              <a:t>10 </a:t>
            </a:r>
            <a:r>
              <a:rPr lang="ar-JO" sz="3200" dirty="0"/>
              <a:t>م</a:t>
            </a:r>
            <a:endParaRPr lang="he-IL" sz="3200" dirty="0"/>
          </a:p>
        </p:txBody>
      </p:sp>
    </p:spTree>
    <p:extLst>
      <p:ext uri="{BB962C8B-B14F-4D97-AF65-F5344CB8AC3E}">
        <p14:creationId xmlns:p14="http://schemas.microsoft.com/office/powerpoint/2010/main" val="54532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קבוצה 9">
            <a:extLst>
              <a:ext uri="{FF2B5EF4-FFF2-40B4-BE49-F238E27FC236}">
                <a16:creationId xmlns:a16="http://schemas.microsoft.com/office/drawing/2014/main" id="{C56B3F4C-3E93-434F-A759-B61CB423C854}"/>
              </a:ext>
            </a:extLst>
          </p:cNvPr>
          <p:cNvGrpSpPr/>
          <p:nvPr/>
        </p:nvGrpSpPr>
        <p:grpSpPr>
          <a:xfrm rot="21270039">
            <a:off x="-13802" y="1672760"/>
            <a:ext cx="8072439" cy="8015288"/>
            <a:chOff x="247650" y="876300"/>
            <a:chExt cx="5381626" cy="5343525"/>
          </a:xfrm>
        </p:grpSpPr>
        <p:sp>
          <p:nvSpPr>
            <p:cNvPr id="2" name="מלבן 1">
              <a:extLst>
                <a:ext uri="{FF2B5EF4-FFF2-40B4-BE49-F238E27FC236}">
                  <a16:creationId xmlns:a16="http://schemas.microsoft.com/office/drawing/2014/main" id="{1DD29612-E2BF-4ADB-9670-0C1A0D6894E2}"/>
                </a:ext>
              </a:extLst>
            </p:cNvPr>
            <p:cNvSpPr/>
            <p:nvPr/>
          </p:nvSpPr>
          <p:spPr>
            <a:xfrm>
              <a:off x="2014032" y="2663237"/>
              <a:ext cx="1819275" cy="1781175"/>
            </a:xfrm>
            <a:prstGeom prst="rect">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371600" rtl="1" eaLnBrk="1" fontAlgn="auto" latinLnBrk="0" hangingPunct="1">
                <a:lnSpc>
                  <a:spcPct val="100000"/>
                </a:lnSpc>
                <a:spcBef>
                  <a:spcPts val="0"/>
                </a:spcBef>
                <a:spcAft>
                  <a:spcPts val="0"/>
                </a:spcAft>
                <a:buClrTx/>
                <a:buSzTx/>
                <a:buFontTx/>
                <a:buNone/>
                <a:tabLst/>
                <a:defRPr/>
              </a:pPr>
              <a:endParaRPr kumimoji="0" lang="he-IL" sz="2700" b="0" i="0" u="none" strike="noStrike" kern="1200" cap="none" spc="0" normalizeH="0" baseline="0" noProof="0">
                <a:ln>
                  <a:noFill/>
                </a:ln>
                <a:solidFill>
                  <a:prstClr val="white"/>
                </a:solidFill>
                <a:effectLst/>
                <a:uLnTx/>
                <a:uFillTx/>
                <a:latin typeface="Calibri"/>
                <a:ea typeface="+mn-ea"/>
                <a:cs typeface="Calibri"/>
              </a:endParaRPr>
            </a:p>
          </p:txBody>
        </p:sp>
        <p:sp>
          <p:nvSpPr>
            <p:cNvPr id="4" name="משולש ישר-זווית 3">
              <a:extLst>
                <a:ext uri="{FF2B5EF4-FFF2-40B4-BE49-F238E27FC236}">
                  <a16:creationId xmlns:a16="http://schemas.microsoft.com/office/drawing/2014/main" id="{7431D754-D5C0-49A4-A70A-F10726A6B700}"/>
                </a:ext>
              </a:extLst>
            </p:cNvPr>
            <p:cNvSpPr/>
            <p:nvPr/>
          </p:nvSpPr>
          <p:spPr>
            <a:xfrm>
              <a:off x="2028826" y="876300"/>
              <a:ext cx="1819275" cy="178117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371600" rtl="1" eaLnBrk="1" fontAlgn="auto" latinLnBrk="0" hangingPunct="1">
                <a:lnSpc>
                  <a:spcPct val="100000"/>
                </a:lnSpc>
                <a:spcBef>
                  <a:spcPts val="0"/>
                </a:spcBef>
                <a:spcAft>
                  <a:spcPts val="0"/>
                </a:spcAft>
                <a:buClrTx/>
                <a:buSzTx/>
                <a:buFontTx/>
                <a:buNone/>
                <a:tabLst/>
                <a:defRPr/>
              </a:pPr>
              <a:endParaRPr kumimoji="0" lang="he-IL" sz="2700" b="0" i="0" u="none" strike="noStrike" kern="1200" cap="none" spc="0" normalizeH="0" baseline="0" noProof="0">
                <a:ln>
                  <a:noFill/>
                </a:ln>
                <a:solidFill>
                  <a:prstClr val="white"/>
                </a:solidFill>
                <a:effectLst/>
                <a:uLnTx/>
                <a:uFillTx/>
                <a:latin typeface="Calibri"/>
                <a:ea typeface="+mn-ea"/>
                <a:cs typeface="Calibri"/>
              </a:endParaRPr>
            </a:p>
          </p:txBody>
        </p:sp>
        <p:sp>
          <p:nvSpPr>
            <p:cNvPr id="5" name="משולש ישר-זווית 4">
              <a:extLst>
                <a:ext uri="{FF2B5EF4-FFF2-40B4-BE49-F238E27FC236}">
                  <a16:creationId xmlns:a16="http://schemas.microsoft.com/office/drawing/2014/main" id="{EBE95903-F988-4BF1-B75F-DC639D8D2C58}"/>
                </a:ext>
              </a:extLst>
            </p:cNvPr>
            <p:cNvSpPr/>
            <p:nvPr/>
          </p:nvSpPr>
          <p:spPr>
            <a:xfrm rot="5400000">
              <a:off x="3829051" y="2676525"/>
              <a:ext cx="1819275" cy="178117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371600" rtl="1" eaLnBrk="1" fontAlgn="auto" latinLnBrk="0" hangingPunct="1">
                <a:lnSpc>
                  <a:spcPct val="100000"/>
                </a:lnSpc>
                <a:spcBef>
                  <a:spcPts val="0"/>
                </a:spcBef>
                <a:spcAft>
                  <a:spcPts val="0"/>
                </a:spcAft>
                <a:buClrTx/>
                <a:buSzTx/>
                <a:buFontTx/>
                <a:buNone/>
                <a:tabLst/>
                <a:defRPr/>
              </a:pPr>
              <a:endParaRPr kumimoji="0" lang="he-IL" sz="2700" b="0" i="0" u="none" strike="noStrike" kern="1200" cap="none" spc="0" normalizeH="0" baseline="0" noProof="0">
                <a:ln>
                  <a:noFill/>
                </a:ln>
                <a:solidFill>
                  <a:prstClr val="white"/>
                </a:solidFill>
                <a:effectLst/>
                <a:uLnTx/>
                <a:uFillTx/>
                <a:latin typeface="Calibri"/>
                <a:ea typeface="+mn-ea"/>
                <a:cs typeface="Calibri"/>
              </a:endParaRPr>
            </a:p>
          </p:txBody>
        </p:sp>
        <p:sp>
          <p:nvSpPr>
            <p:cNvPr id="6" name="משולש ישר-זווית 5">
              <a:extLst>
                <a:ext uri="{FF2B5EF4-FFF2-40B4-BE49-F238E27FC236}">
                  <a16:creationId xmlns:a16="http://schemas.microsoft.com/office/drawing/2014/main" id="{31BFD5CC-1BF2-4B6F-B7F5-C37B9766B040}"/>
                </a:ext>
              </a:extLst>
            </p:cNvPr>
            <p:cNvSpPr/>
            <p:nvPr/>
          </p:nvSpPr>
          <p:spPr>
            <a:xfrm rot="10800000">
              <a:off x="2028825" y="4438650"/>
              <a:ext cx="1819275" cy="178117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371600" rtl="1" eaLnBrk="1" fontAlgn="auto" latinLnBrk="0" hangingPunct="1">
                <a:lnSpc>
                  <a:spcPct val="100000"/>
                </a:lnSpc>
                <a:spcBef>
                  <a:spcPts val="0"/>
                </a:spcBef>
                <a:spcAft>
                  <a:spcPts val="0"/>
                </a:spcAft>
                <a:buClrTx/>
                <a:buSzTx/>
                <a:buFontTx/>
                <a:buNone/>
                <a:tabLst/>
                <a:defRPr/>
              </a:pPr>
              <a:endParaRPr kumimoji="0" lang="he-IL" sz="2700" b="0" i="0" u="none" strike="noStrike" kern="1200" cap="none" spc="0" normalizeH="0" baseline="0" noProof="0">
                <a:ln>
                  <a:noFill/>
                </a:ln>
                <a:solidFill>
                  <a:prstClr val="white"/>
                </a:solidFill>
                <a:effectLst/>
                <a:uLnTx/>
                <a:uFillTx/>
                <a:latin typeface="Calibri"/>
                <a:ea typeface="+mn-ea"/>
                <a:cs typeface="Calibri"/>
              </a:endParaRPr>
            </a:p>
          </p:txBody>
        </p:sp>
        <p:sp>
          <p:nvSpPr>
            <p:cNvPr id="7" name="משולש ישר-זווית 6">
              <a:extLst>
                <a:ext uri="{FF2B5EF4-FFF2-40B4-BE49-F238E27FC236}">
                  <a16:creationId xmlns:a16="http://schemas.microsoft.com/office/drawing/2014/main" id="{2049D58A-E3D4-47F0-8836-3FE82D2848B7}"/>
                </a:ext>
              </a:extLst>
            </p:cNvPr>
            <p:cNvSpPr/>
            <p:nvPr/>
          </p:nvSpPr>
          <p:spPr>
            <a:xfrm rot="16200000">
              <a:off x="228600" y="2638425"/>
              <a:ext cx="1819275" cy="178117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371600" rtl="1" eaLnBrk="1" fontAlgn="auto" latinLnBrk="0" hangingPunct="1">
                <a:lnSpc>
                  <a:spcPct val="100000"/>
                </a:lnSpc>
                <a:spcBef>
                  <a:spcPts val="0"/>
                </a:spcBef>
                <a:spcAft>
                  <a:spcPts val="0"/>
                </a:spcAft>
                <a:buClrTx/>
                <a:buSzTx/>
                <a:buFontTx/>
                <a:buNone/>
                <a:tabLst/>
                <a:defRPr/>
              </a:pPr>
              <a:endParaRPr kumimoji="0" lang="he-IL" sz="2700" b="0" i="0" u="none" strike="noStrike" kern="1200" cap="none" spc="0" normalizeH="0" baseline="0" noProof="0">
                <a:ln>
                  <a:noFill/>
                </a:ln>
                <a:solidFill>
                  <a:prstClr val="white"/>
                </a:solidFill>
                <a:effectLst/>
                <a:uLnTx/>
                <a:uFillTx/>
                <a:latin typeface="Calibri"/>
                <a:ea typeface="+mn-ea"/>
                <a:cs typeface="Calibri"/>
              </a:endParaRPr>
            </a:p>
          </p:txBody>
        </p:sp>
      </p:grpSp>
      <p:sp>
        <p:nvSpPr>
          <p:cNvPr id="11" name="תיבת טקסט 10">
            <a:extLst>
              <a:ext uri="{FF2B5EF4-FFF2-40B4-BE49-F238E27FC236}">
                <a16:creationId xmlns:a16="http://schemas.microsoft.com/office/drawing/2014/main" id="{A63E9C0A-4E2F-4515-B453-ADFEF95B5B79}"/>
              </a:ext>
            </a:extLst>
          </p:cNvPr>
          <p:cNvSpPr txBox="1"/>
          <p:nvPr/>
        </p:nvSpPr>
        <p:spPr>
          <a:xfrm>
            <a:off x="224203" y="78651"/>
            <a:ext cx="17839595" cy="2031325"/>
          </a:xfrm>
          <a:prstGeom prst="rect">
            <a:avLst/>
          </a:prstGeom>
          <a:noFill/>
        </p:spPr>
        <p:txBody>
          <a:bodyPr wrap="square" rtlCol="1">
            <a:spAutoFit/>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kumimoji="0" lang="ar-JO"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أمامكُم نَجمة نينجا بُنِيََت مِن مُربّعات وَرَق طول ضِلع كلّ مِنها 10 سم (انظُروا الصُّورة المُصغّرة). بُنيَت النَّجمة مِن مُربّع وَمُثلثات مُتساويَة السّاقين وَقائِمة الزّاوية مُتطابِقَة، طول كلّ ضِلع قائِم فيها مُساوٍ لِطول ضِلع المُربّع. نَحسِب مِساحة النَّجمة التي بُنِيَت بِمراحِل</a:t>
            </a:r>
            <a:r>
              <a:rPr kumimoji="0" lang="he-IL"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13" name="תיבת טקסט 12">
            <a:extLst>
              <a:ext uri="{FF2B5EF4-FFF2-40B4-BE49-F238E27FC236}">
                <a16:creationId xmlns:a16="http://schemas.microsoft.com/office/drawing/2014/main" id="{5605F6B3-8DBE-4D59-8748-8BEA37C08844}"/>
              </a:ext>
            </a:extLst>
          </p:cNvPr>
          <p:cNvSpPr txBox="1"/>
          <p:nvPr/>
        </p:nvSpPr>
        <p:spPr>
          <a:xfrm rot="21269158" flipH="1">
            <a:off x="2728361" y="3794963"/>
            <a:ext cx="1658228" cy="507831"/>
          </a:xfrm>
          <a:prstGeom prst="rect">
            <a:avLst/>
          </a:prstGeom>
          <a:noFill/>
        </p:spPr>
        <p:txBody>
          <a:bodyPr wrap="square" rtlCol="1">
            <a:spAutoFit/>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kumimoji="0" lang="he-IL" sz="2700" b="0" i="0" u="none" strike="noStrike" kern="1200" cap="none" spc="0" normalizeH="0" baseline="0" noProof="0" dirty="0">
                <a:ln>
                  <a:noFill/>
                </a:ln>
                <a:solidFill>
                  <a:prstClr val="white"/>
                </a:solidFill>
                <a:effectLst/>
                <a:uLnTx/>
                <a:uFillTx/>
                <a:latin typeface="Calibri"/>
                <a:ea typeface="+mn-ea"/>
                <a:cs typeface="Calibri"/>
              </a:rPr>
              <a:t>10 </a:t>
            </a:r>
            <a:r>
              <a:rPr kumimoji="0" lang="ar-JO" sz="2700" b="0" i="0" u="none" strike="noStrike" kern="1200" cap="none" spc="0" normalizeH="0" baseline="0" noProof="0" dirty="0">
                <a:ln>
                  <a:noFill/>
                </a:ln>
                <a:solidFill>
                  <a:prstClr val="white"/>
                </a:solidFill>
                <a:effectLst/>
                <a:uLnTx/>
                <a:uFillTx/>
                <a:latin typeface="Calibri"/>
                <a:ea typeface="+mn-ea"/>
                <a:cs typeface="Calibri"/>
              </a:rPr>
              <a:t>سم</a:t>
            </a:r>
            <a:endParaRPr kumimoji="0" lang="he-IL" sz="2700" b="0" i="0" u="none" strike="noStrike" kern="1200" cap="none" spc="0" normalizeH="0" baseline="0" noProof="0" dirty="0">
              <a:ln>
                <a:noFill/>
              </a:ln>
              <a:solidFill>
                <a:prstClr val="white"/>
              </a:solidFill>
              <a:effectLst/>
              <a:uLnTx/>
              <a:uFillTx/>
              <a:latin typeface="Calibri"/>
              <a:ea typeface="+mn-ea"/>
              <a:cs typeface="Calibri"/>
            </a:endParaRPr>
          </a:p>
        </p:txBody>
      </p:sp>
      <p:cxnSp>
        <p:nvCxnSpPr>
          <p:cNvPr id="8" name="מחבר ישר 7">
            <a:extLst>
              <a:ext uri="{FF2B5EF4-FFF2-40B4-BE49-F238E27FC236}">
                <a16:creationId xmlns:a16="http://schemas.microsoft.com/office/drawing/2014/main" id="{92F298E5-ADC5-4CF0-853F-3B673BA073E0}"/>
              </a:ext>
            </a:extLst>
          </p:cNvPr>
          <p:cNvCxnSpPr/>
          <p:nvPr/>
        </p:nvCxnSpPr>
        <p:spPr>
          <a:xfrm>
            <a:off x="331524" y="391501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תיבת טקסט 21">
            <a:extLst>
              <a:ext uri="{FF2B5EF4-FFF2-40B4-BE49-F238E27FC236}">
                <a16:creationId xmlns:a16="http://schemas.microsoft.com/office/drawing/2014/main" id="{C0A6F167-B4FD-4A72-A00C-D33AEA60D467}"/>
              </a:ext>
            </a:extLst>
          </p:cNvPr>
          <p:cNvSpPr txBox="1"/>
          <p:nvPr/>
        </p:nvSpPr>
        <p:spPr>
          <a:xfrm rot="21212433" flipH="1">
            <a:off x="3328007" y="6963767"/>
            <a:ext cx="1658228" cy="507831"/>
          </a:xfrm>
          <a:prstGeom prst="rect">
            <a:avLst/>
          </a:prstGeom>
          <a:noFill/>
        </p:spPr>
        <p:txBody>
          <a:bodyPr wrap="square" rtlCol="1">
            <a:spAutoFit/>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kumimoji="0" lang="he-IL" sz="2700" b="0" i="0" u="none" strike="noStrike" kern="1200" cap="none" spc="0" normalizeH="0" baseline="0" noProof="0" dirty="0">
                <a:ln>
                  <a:noFill/>
                </a:ln>
                <a:solidFill>
                  <a:prstClr val="white"/>
                </a:solidFill>
                <a:effectLst/>
                <a:uLnTx/>
                <a:uFillTx/>
                <a:latin typeface="Calibri"/>
                <a:ea typeface="+mn-ea"/>
                <a:cs typeface="Calibri"/>
              </a:rPr>
              <a:t>10 </a:t>
            </a:r>
            <a:r>
              <a:rPr kumimoji="0" lang="ar-JO" sz="2700" b="0" i="0" u="none" strike="noStrike" kern="1200" cap="none" spc="0" normalizeH="0" baseline="0" noProof="0" dirty="0">
                <a:ln>
                  <a:noFill/>
                </a:ln>
                <a:solidFill>
                  <a:prstClr val="white"/>
                </a:solidFill>
                <a:effectLst/>
                <a:uLnTx/>
                <a:uFillTx/>
                <a:latin typeface="Calibri"/>
                <a:ea typeface="+mn-ea"/>
                <a:cs typeface="Calibri"/>
              </a:rPr>
              <a:t>سم</a:t>
            </a:r>
            <a:endParaRPr kumimoji="0" lang="he-IL" sz="2700" b="0" i="0" u="none" strike="noStrike" kern="1200" cap="none" spc="0" normalizeH="0" baseline="0" noProof="0" dirty="0">
              <a:ln>
                <a:noFill/>
              </a:ln>
              <a:solidFill>
                <a:prstClr val="white"/>
              </a:solidFill>
              <a:effectLst/>
              <a:uLnTx/>
              <a:uFillTx/>
              <a:latin typeface="Calibri"/>
              <a:ea typeface="+mn-ea"/>
              <a:cs typeface="Calibri"/>
            </a:endParaRPr>
          </a:p>
        </p:txBody>
      </p:sp>
      <p:sp>
        <p:nvSpPr>
          <p:cNvPr id="23" name="תיבת טקסט 22">
            <a:extLst>
              <a:ext uri="{FF2B5EF4-FFF2-40B4-BE49-F238E27FC236}">
                <a16:creationId xmlns:a16="http://schemas.microsoft.com/office/drawing/2014/main" id="{633E65B1-70D7-4E7A-8545-5966626F32F2}"/>
              </a:ext>
            </a:extLst>
          </p:cNvPr>
          <p:cNvSpPr txBox="1"/>
          <p:nvPr/>
        </p:nvSpPr>
        <p:spPr>
          <a:xfrm>
            <a:off x="13002037" y="2434725"/>
            <a:ext cx="3985386" cy="738664"/>
          </a:xfrm>
          <a:prstGeom prst="rect">
            <a:avLst/>
          </a:prstGeom>
          <a:noFill/>
        </p:spPr>
        <p:txBody>
          <a:bodyPr wrap="none" rtlCol="1">
            <a:spAutoFit/>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kumimoji="0" lang="ar-JO"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ما هي مِساحة المُربّع؟</a:t>
            </a:r>
            <a:endParaRPr kumimoji="0" lang="he-IL"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עיגול 1">
            <a:extLst>
              <a:ext uri="{FF2B5EF4-FFF2-40B4-BE49-F238E27FC236}">
                <a16:creationId xmlns:a16="http://schemas.microsoft.com/office/drawing/2014/main" id="{E98418A9-D9C2-4F9C-83F9-E276E680DBDA}"/>
              </a:ext>
            </a:extLst>
          </p:cNvPr>
          <p:cNvSpPr/>
          <p:nvPr/>
        </p:nvSpPr>
        <p:spPr>
          <a:xfrm>
            <a:off x="17122412" y="2422749"/>
            <a:ext cx="810000" cy="810000"/>
          </a:xfrm>
          <a:prstGeom prst="ellipse">
            <a:avLst/>
          </a:prstGeom>
          <a:solidFill>
            <a:srgbClr val="98B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371600" rtl="1" eaLnBrk="1" fontAlgn="auto" latinLnBrk="0" hangingPunct="1">
              <a:lnSpc>
                <a:spcPct val="100000"/>
              </a:lnSpc>
              <a:spcBef>
                <a:spcPts val="0"/>
              </a:spcBef>
              <a:spcAft>
                <a:spcPts val="0"/>
              </a:spcAft>
              <a:buClrTx/>
              <a:buSzTx/>
              <a:buFontTx/>
              <a:buNone/>
              <a:tabLst/>
              <a:defRPr/>
            </a:pPr>
            <a:endParaRPr kumimoji="0" lang="he-IL" sz="2700" b="0" i="0" u="none" strike="noStrike" kern="1200" cap="none" spc="0" normalizeH="0" baseline="0" noProof="0">
              <a:ln>
                <a:noFill/>
              </a:ln>
              <a:solidFill>
                <a:prstClr val="white"/>
              </a:solidFill>
              <a:effectLst/>
              <a:uLnTx/>
              <a:uFillTx/>
              <a:latin typeface="Calibri"/>
              <a:ea typeface="+mn-ea"/>
              <a:cs typeface="Calibri"/>
            </a:endParaRPr>
          </a:p>
        </p:txBody>
      </p:sp>
      <p:sp>
        <p:nvSpPr>
          <p:cNvPr id="25" name="תיבת טקסט 24">
            <a:extLst>
              <a:ext uri="{FF2B5EF4-FFF2-40B4-BE49-F238E27FC236}">
                <a16:creationId xmlns:a16="http://schemas.microsoft.com/office/drawing/2014/main" id="{B127ADB3-EAE3-4568-A0DF-38465A9FC3C4}"/>
              </a:ext>
            </a:extLst>
          </p:cNvPr>
          <p:cNvSpPr txBox="1"/>
          <p:nvPr/>
        </p:nvSpPr>
        <p:spPr>
          <a:xfrm>
            <a:off x="9491175" y="3289671"/>
            <a:ext cx="7871459" cy="815736"/>
          </a:xfrm>
          <a:prstGeom prst="rect">
            <a:avLst/>
          </a:prstGeom>
          <a:noFill/>
        </p:spPr>
        <p:txBody>
          <a:bodyPr wrap="square" rtlCol="1">
            <a:spAutoFit/>
          </a:bodyPr>
          <a:lstStyle/>
          <a:p>
            <a:pPr algn="r" rtl="1">
              <a:lnSpc>
                <a:spcPct val="115000"/>
              </a:lnSpc>
              <a:spcAft>
                <a:spcPts val="800"/>
              </a:spcAft>
              <a:buNone/>
            </a:pPr>
            <a:r>
              <a:rPr kumimoji="0" lang="ar-JO"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مِساحة المُربّع تُساوي 100 </a:t>
            </a:r>
            <a:r>
              <a:rPr lang="ar-JO" sz="4400" kern="100" dirty="0">
                <a:solidFill>
                  <a:srgbClr val="0070C0"/>
                </a:solidFill>
                <a:latin typeface="Arial" panose="020B0604020202020204" pitchFamily="34" charset="0"/>
                <a:ea typeface="Aptos" panose="020B0004020202020204" pitchFamily="34" charset="0"/>
                <a:cs typeface="Arial" panose="020B0604020202020204" pitchFamily="34" charset="0"/>
              </a:rPr>
              <a:t>سم</a:t>
            </a:r>
            <a:r>
              <a:rPr lang="ar-JO" sz="4400" kern="100" baseline="30000" dirty="0">
                <a:solidFill>
                  <a:srgbClr val="0070C0"/>
                </a:solidFill>
                <a:latin typeface="Arial" panose="020B0604020202020204" pitchFamily="34" charset="0"/>
                <a:ea typeface="Aptos" panose="020B0004020202020204" pitchFamily="34" charset="0"/>
                <a:cs typeface="Arial" panose="020B0604020202020204" pitchFamily="34" charset="0"/>
              </a:rPr>
              <a:t>2</a:t>
            </a:r>
            <a:r>
              <a:rPr lang="he-IL" sz="4400" kern="100" baseline="30000" dirty="0">
                <a:solidFill>
                  <a:srgbClr val="0070C0"/>
                </a:solidFill>
                <a:latin typeface="Arial" panose="020B0604020202020204" pitchFamily="34" charset="0"/>
                <a:ea typeface="Aptos" panose="020B0004020202020204" pitchFamily="34" charset="0"/>
                <a:cs typeface="Arial" panose="020B0604020202020204" pitchFamily="34" charset="0"/>
              </a:rPr>
              <a:t> </a:t>
            </a:r>
            <a:r>
              <a:rPr kumimoji="0" lang="he-IL"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(10</a:t>
            </a:r>
            <a:r>
              <a:rPr kumimoji="0" lang="en-US"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X</a:t>
            </a:r>
            <a:r>
              <a:rPr kumimoji="0" lang="he-IL"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10).</a:t>
            </a:r>
          </a:p>
        </p:txBody>
      </p:sp>
      <p:sp>
        <p:nvSpPr>
          <p:cNvPr id="26" name="תיבת טקסט 25">
            <a:extLst>
              <a:ext uri="{FF2B5EF4-FFF2-40B4-BE49-F238E27FC236}">
                <a16:creationId xmlns:a16="http://schemas.microsoft.com/office/drawing/2014/main" id="{329A236B-7E07-4450-90EC-5DD3FC712BDF}"/>
              </a:ext>
            </a:extLst>
          </p:cNvPr>
          <p:cNvSpPr txBox="1"/>
          <p:nvPr/>
        </p:nvSpPr>
        <p:spPr>
          <a:xfrm>
            <a:off x="11145721" y="4437717"/>
            <a:ext cx="5782352" cy="738664"/>
          </a:xfrm>
          <a:prstGeom prst="rect">
            <a:avLst/>
          </a:prstGeom>
          <a:noFill/>
        </p:spPr>
        <p:txBody>
          <a:bodyPr wrap="none" rtlCol="1">
            <a:spAutoFit/>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kumimoji="0" lang="ar-JO"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ما هي مِساحة مُثلث ازرَق واحِد؟</a:t>
            </a:r>
            <a:endParaRPr kumimoji="0" lang="he-IL"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עיגול 1">
            <a:extLst>
              <a:ext uri="{FF2B5EF4-FFF2-40B4-BE49-F238E27FC236}">
                <a16:creationId xmlns:a16="http://schemas.microsoft.com/office/drawing/2014/main" id="{3DB431A6-AFBC-46C5-BE33-89A1AE226870}"/>
              </a:ext>
            </a:extLst>
          </p:cNvPr>
          <p:cNvSpPr/>
          <p:nvPr/>
        </p:nvSpPr>
        <p:spPr>
          <a:xfrm>
            <a:off x="17122412" y="4460126"/>
            <a:ext cx="810000" cy="810000"/>
          </a:xfrm>
          <a:prstGeom prst="ellipse">
            <a:avLst/>
          </a:prstGeom>
          <a:solidFill>
            <a:srgbClr val="98B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371600" rtl="1" eaLnBrk="1" fontAlgn="auto" latinLnBrk="0" hangingPunct="1">
              <a:lnSpc>
                <a:spcPct val="100000"/>
              </a:lnSpc>
              <a:spcBef>
                <a:spcPts val="0"/>
              </a:spcBef>
              <a:spcAft>
                <a:spcPts val="0"/>
              </a:spcAft>
              <a:buClrTx/>
              <a:buSzTx/>
              <a:buFontTx/>
              <a:buNone/>
              <a:tabLst/>
              <a:defRPr/>
            </a:pPr>
            <a:endParaRPr kumimoji="0" lang="he-IL" sz="2700" b="0" i="0" u="none" strike="noStrike" kern="1200" cap="none" spc="0" normalizeH="0" baseline="0" noProof="0">
              <a:ln>
                <a:noFill/>
              </a:ln>
              <a:solidFill>
                <a:prstClr val="white"/>
              </a:solidFill>
              <a:effectLst/>
              <a:uLnTx/>
              <a:uFillTx/>
              <a:latin typeface="Calibri"/>
              <a:ea typeface="+mn-ea"/>
              <a:cs typeface="Calibri"/>
            </a:endParaRPr>
          </a:p>
        </p:txBody>
      </p:sp>
      <p:sp>
        <p:nvSpPr>
          <p:cNvPr id="28" name="תיבת טקסט 27">
            <a:extLst>
              <a:ext uri="{FF2B5EF4-FFF2-40B4-BE49-F238E27FC236}">
                <a16:creationId xmlns:a16="http://schemas.microsoft.com/office/drawing/2014/main" id="{7312C57A-F34C-4A3C-A49D-03BD84B68645}"/>
              </a:ext>
            </a:extLst>
          </p:cNvPr>
          <p:cNvSpPr txBox="1"/>
          <p:nvPr/>
        </p:nvSpPr>
        <p:spPr>
          <a:xfrm>
            <a:off x="5878252" y="5178113"/>
            <a:ext cx="11049820" cy="2092881"/>
          </a:xfrm>
          <a:prstGeom prst="rect">
            <a:avLst/>
          </a:prstGeom>
          <a:noFill/>
        </p:spPr>
        <p:txBody>
          <a:bodyPr wrap="none" rtlCol="1">
            <a:spAutoFit/>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kumimoji="0" lang="ar-JO"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نُكمِل أحَد المُثلثات لِمُربّع</a:t>
            </a:r>
            <a:r>
              <a:rPr kumimoji="0" lang="he-IL"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a:t>
            </a:r>
          </a:p>
          <a:p>
            <a:pPr lvl="0" algn="r" defTabSz="1371600" rtl="1">
              <a:defRPr/>
            </a:pPr>
            <a:r>
              <a:rPr kumimoji="0" lang="ar-JO"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مِساحة هذا المُربّع تُساوي 100 </a:t>
            </a:r>
            <a:r>
              <a:rPr lang="ar-JO" sz="4400" kern="100" dirty="0">
                <a:solidFill>
                  <a:srgbClr val="0070C0"/>
                </a:solidFill>
                <a:latin typeface="Arial" panose="020B0604020202020204" pitchFamily="34" charset="0"/>
                <a:ea typeface="Aptos" panose="020B0004020202020204" pitchFamily="34" charset="0"/>
                <a:cs typeface="Arial" panose="020B0604020202020204" pitchFamily="34" charset="0"/>
              </a:rPr>
              <a:t>سم</a:t>
            </a:r>
            <a:r>
              <a:rPr lang="ar-JO" sz="4400" kern="100" baseline="30000" dirty="0">
                <a:solidFill>
                  <a:srgbClr val="0070C0"/>
                </a:solidFill>
                <a:latin typeface="Arial" panose="020B0604020202020204" pitchFamily="34" charset="0"/>
                <a:ea typeface="Aptos" panose="020B0004020202020204" pitchFamily="34" charset="0"/>
                <a:cs typeface="Arial" panose="020B0604020202020204" pitchFamily="34" charset="0"/>
              </a:rPr>
              <a:t>2 </a:t>
            </a:r>
            <a:r>
              <a:rPr kumimoji="0" lang="ar-JO"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 لأنَّ طول ضِلعه 10 سم</a:t>
            </a:r>
            <a:r>
              <a:rPr kumimoji="0" lang="he-IL"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 </a:t>
            </a:r>
            <a:br>
              <a:rPr kumimoji="0" lang="en-US"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br>
            <a:r>
              <a:rPr kumimoji="0" lang="ar-JO"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مِساحة المُثلث تُساوي نِصف مِساحة المُربّع </a:t>
            </a:r>
            <a:r>
              <a:rPr kumimoji="0" lang="he-IL"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 50 </a:t>
            </a:r>
            <a:r>
              <a:rPr lang="ar-JO" sz="4000" kern="100" dirty="0">
                <a:solidFill>
                  <a:srgbClr val="0070C0"/>
                </a:solidFill>
                <a:latin typeface="Arial" panose="020B0604020202020204" pitchFamily="34" charset="0"/>
                <a:ea typeface="Aptos" panose="020B0004020202020204" pitchFamily="34" charset="0"/>
                <a:cs typeface="Arial" panose="020B0604020202020204" pitchFamily="34" charset="0"/>
              </a:rPr>
              <a:t>سم</a:t>
            </a:r>
            <a:r>
              <a:rPr lang="ar-JO" sz="4000" kern="100" baseline="30000" dirty="0">
                <a:solidFill>
                  <a:srgbClr val="0070C0"/>
                </a:solidFill>
                <a:latin typeface="Arial" panose="020B0604020202020204" pitchFamily="34" charset="0"/>
                <a:ea typeface="Aptos" panose="020B0004020202020204" pitchFamily="34" charset="0"/>
                <a:cs typeface="Arial" panose="020B0604020202020204" pitchFamily="34" charset="0"/>
              </a:rPr>
              <a:t>2</a:t>
            </a:r>
            <a:r>
              <a:rPr kumimoji="0" lang="he-IL"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a:t>
            </a:r>
          </a:p>
        </p:txBody>
      </p:sp>
      <p:sp>
        <p:nvSpPr>
          <p:cNvPr id="29" name="תיבת טקסט 28">
            <a:extLst>
              <a:ext uri="{FF2B5EF4-FFF2-40B4-BE49-F238E27FC236}">
                <a16:creationId xmlns:a16="http://schemas.microsoft.com/office/drawing/2014/main" id="{CA02493D-CC36-4A55-A928-AA76BD123BB9}"/>
              </a:ext>
            </a:extLst>
          </p:cNvPr>
          <p:cNvSpPr txBox="1"/>
          <p:nvPr/>
        </p:nvSpPr>
        <p:spPr>
          <a:xfrm>
            <a:off x="12094699" y="7674228"/>
            <a:ext cx="4833374" cy="738664"/>
          </a:xfrm>
          <a:prstGeom prst="rect">
            <a:avLst/>
          </a:prstGeom>
          <a:noFill/>
        </p:spPr>
        <p:txBody>
          <a:bodyPr wrap="none" rtlCol="1">
            <a:spAutoFit/>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kumimoji="0" lang="ar-JO"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ما هي مِساحة نَجمة النينجا؟</a:t>
            </a:r>
            <a:endParaRPr kumimoji="0" lang="he-IL"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עיגול 1">
            <a:extLst>
              <a:ext uri="{FF2B5EF4-FFF2-40B4-BE49-F238E27FC236}">
                <a16:creationId xmlns:a16="http://schemas.microsoft.com/office/drawing/2014/main" id="{A66F41EA-C614-449E-9B90-CCB5CFE4FC35}"/>
              </a:ext>
            </a:extLst>
          </p:cNvPr>
          <p:cNvSpPr/>
          <p:nvPr/>
        </p:nvSpPr>
        <p:spPr>
          <a:xfrm>
            <a:off x="17122412" y="7639311"/>
            <a:ext cx="810000" cy="810000"/>
          </a:xfrm>
          <a:prstGeom prst="ellipse">
            <a:avLst/>
          </a:prstGeom>
          <a:solidFill>
            <a:srgbClr val="98B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371600" rtl="1" eaLnBrk="1" fontAlgn="auto" latinLnBrk="0" hangingPunct="1">
              <a:lnSpc>
                <a:spcPct val="100000"/>
              </a:lnSpc>
              <a:spcBef>
                <a:spcPts val="0"/>
              </a:spcBef>
              <a:spcAft>
                <a:spcPts val="0"/>
              </a:spcAft>
              <a:buClrTx/>
              <a:buSzTx/>
              <a:buFontTx/>
              <a:buNone/>
              <a:tabLst/>
              <a:defRPr/>
            </a:pPr>
            <a:endParaRPr kumimoji="0" lang="he-IL" sz="2700" b="0" i="0" u="none" strike="noStrike" kern="1200" cap="none" spc="0" normalizeH="0" baseline="0" noProof="0">
              <a:ln>
                <a:noFill/>
              </a:ln>
              <a:solidFill>
                <a:prstClr val="white"/>
              </a:solidFill>
              <a:effectLst/>
              <a:uLnTx/>
              <a:uFillTx/>
              <a:latin typeface="Calibri"/>
              <a:ea typeface="+mn-ea"/>
              <a:cs typeface="Calibri"/>
            </a:endParaRPr>
          </a:p>
        </p:txBody>
      </p:sp>
      <p:sp>
        <p:nvSpPr>
          <p:cNvPr id="31" name="תיבת טקסט 30">
            <a:extLst>
              <a:ext uri="{FF2B5EF4-FFF2-40B4-BE49-F238E27FC236}">
                <a16:creationId xmlns:a16="http://schemas.microsoft.com/office/drawing/2014/main" id="{EEEF8FC0-38D8-43A7-B545-EEA7935FDCF8}"/>
              </a:ext>
            </a:extLst>
          </p:cNvPr>
          <p:cNvSpPr txBox="1"/>
          <p:nvPr/>
        </p:nvSpPr>
        <p:spPr>
          <a:xfrm>
            <a:off x="5487359" y="8318046"/>
            <a:ext cx="11440716" cy="1415772"/>
          </a:xfrm>
          <a:prstGeom prst="rect">
            <a:avLst/>
          </a:prstGeom>
          <a:noFill/>
        </p:spPr>
        <p:txBody>
          <a:bodyPr wrap="square" rtlCol="1">
            <a:spAutoFit/>
          </a:bodyPr>
          <a:lstStyle/>
          <a:p>
            <a:pPr lvl="0" algn="r" defTabSz="1371600" rtl="1">
              <a:defRPr/>
            </a:pPr>
            <a:r>
              <a:rPr kumimoji="0" lang="ar-JO"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تَتكوّن النَّجمَة مِن 4 مُثلثات</a:t>
            </a:r>
            <a:r>
              <a:rPr kumimoji="0" lang="ar-JO" sz="4200" b="0" i="0" u="none" strike="noStrike" kern="1200" cap="none" spc="0" normalizeH="0" noProof="0" dirty="0">
                <a:ln>
                  <a:noFill/>
                </a:ln>
                <a:solidFill>
                  <a:srgbClr val="4472C4"/>
                </a:solidFill>
                <a:effectLst/>
                <a:uLnTx/>
                <a:uFillTx/>
                <a:latin typeface="Arial" panose="020B0604020202020204" pitchFamily="34" charset="0"/>
                <a:cs typeface="Arial" panose="020B0604020202020204" pitchFamily="34" charset="0"/>
              </a:rPr>
              <a:t> مُتطابقة مِساحتها معًا هي 200 </a:t>
            </a:r>
            <a:r>
              <a:rPr lang="ar-JO" sz="4000" kern="100" dirty="0">
                <a:solidFill>
                  <a:srgbClr val="0070C0"/>
                </a:solidFill>
                <a:latin typeface="Arial" panose="020B0604020202020204" pitchFamily="34" charset="0"/>
                <a:ea typeface="Aptos" panose="020B0004020202020204" pitchFamily="34" charset="0"/>
                <a:cs typeface="Arial" panose="020B0604020202020204" pitchFamily="34" charset="0"/>
              </a:rPr>
              <a:t>سم،</a:t>
            </a:r>
            <a:r>
              <a:rPr lang="ar-JO" sz="4000" kern="100" baseline="30000" dirty="0">
                <a:solidFill>
                  <a:srgbClr val="0070C0"/>
                </a:solidFill>
                <a:latin typeface="Arial" panose="020B0604020202020204" pitchFamily="34" charset="0"/>
                <a:ea typeface="Aptos" panose="020B0004020202020204" pitchFamily="34" charset="0"/>
                <a:cs typeface="Arial" panose="020B0604020202020204" pitchFamily="34" charset="0"/>
              </a:rPr>
              <a:t>2 </a:t>
            </a:r>
            <a:r>
              <a:rPr lang="ar-JO" sz="4200" dirty="0">
                <a:solidFill>
                  <a:srgbClr val="4472C4"/>
                </a:solidFill>
                <a:latin typeface="Arial" panose="020B0604020202020204" pitchFamily="34" charset="0"/>
                <a:cs typeface="Arial" panose="020B0604020202020204" pitchFamily="34" charset="0"/>
              </a:rPr>
              <a:t>ومربّع مِساحته 100 </a:t>
            </a:r>
            <a:r>
              <a:rPr lang="ar-JO" sz="4000" kern="100" dirty="0">
                <a:solidFill>
                  <a:srgbClr val="0070C0"/>
                </a:solidFill>
                <a:latin typeface="Arial" panose="020B0604020202020204" pitchFamily="34" charset="0"/>
                <a:ea typeface="Aptos" panose="020B0004020202020204" pitchFamily="34" charset="0"/>
                <a:cs typeface="Arial" panose="020B0604020202020204" pitchFamily="34" charset="0"/>
              </a:rPr>
              <a:t>سم</a:t>
            </a:r>
            <a:r>
              <a:rPr lang="ar-JO" sz="4000" kern="100" baseline="30000" dirty="0">
                <a:solidFill>
                  <a:srgbClr val="0070C0"/>
                </a:solidFill>
                <a:latin typeface="Arial" panose="020B0604020202020204" pitchFamily="34" charset="0"/>
                <a:ea typeface="Aptos" panose="020B0004020202020204" pitchFamily="34" charset="0"/>
                <a:cs typeface="Arial" panose="020B0604020202020204" pitchFamily="34" charset="0"/>
              </a:rPr>
              <a:t>2</a:t>
            </a:r>
            <a:r>
              <a:rPr kumimoji="0" lang="he-IL"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 </a:t>
            </a:r>
            <a:r>
              <a:rPr kumimoji="0" lang="ar-JO"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مِساحة كلّ الشَّكل هي 300 </a:t>
            </a:r>
            <a:r>
              <a:rPr lang="ar-JO" sz="4000" kern="100" dirty="0">
                <a:solidFill>
                  <a:srgbClr val="0070C0"/>
                </a:solidFill>
                <a:latin typeface="Arial" panose="020B0604020202020204" pitchFamily="34" charset="0"/>
                <a:ea typeface="Aptos" panose="020B0004020202020204" pitchFamily="34" charset="0"/>
                <a:cs typeface="Arial" panose="020B0604020202020204" pitchFamily="34" charset="0"/>
              </a:rPr>
              <a:t>سم</a:t>
            </a:r>
            <a:r>
              <a:rPr lang="ar-JO" sz="4000" kern="100" baseline="30000" dirty="0">
                <a:solidFill>
                  <a:srgbClr val="0070C0"/>
                </a:solidFill>
                <a:latin typeface="Arial" panose="020B0604020202020204" pitchFamily="34" charset="0"/>
                <a:ea typeface="Aptos" panose="020B0004020202020204" pitchFamily="34" charset="0"/>
                <a:cs typeface="Arial" panose="020B0604020202020204" pitchFamily="34" charset="0"/>
              </a:rPr>
              <a:t>2</a:t>
            </a:r>
            <a:r>
              <a:rPr kumimoji="0" lang="he-IL" sz="4200" b="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a:t>
            </a:r>
          </a:p>
        </p:txBody>
      </p:sp>
      <p:sp>
        <p:nvSpPr>
          <p:cNvPr id="9" name="מלבן 8">
            <a:extLst>
              <a:ext uri="{FF2B5EF4-FFF2-40B4-BE49-F238E27FC236}">
                <a16:creationId xmlns:a16="http://schemas.microsoft.com/office/drawing/2014/main" id="{7DBD2836-610E-40CD-A7EC-7041FB686314}"/>
              </a:ext>
            </a:extLst>
          </p:cNvPr>
          <p:cNvSpPr/>
          <p:nvPr/>
        </p:nvSpPr>
        <p:spPr>
          <a:xfrm rot="21257451">
            <a:off x="2672580" y="4342030"/>
            <a:ext cx="2681034" cy="26371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371600" rtl="1" eaLnBrk="1" fontAlgn="auto" latinLnBrk="0" hangingPunct="1">
              <a:lnSpc>
                <a:spcPct val="100000"/>
              </a:lnSpc>
              <a:spcBef>
                <a:spcPts val="0"/>
              </a:spcBef>
              <a:spcAft>
                <a:spcPts val="0"/>
              </a:spcAft>
              <a:buClrTx/>
              <a:buSzTx/>
              <a:buFontTx/>
              <a:buNone/>
              <a:tabLst/>
              <a:defRPr/>
            </a:pPr>
            <a:endParaRPr kumimoji="0" lang="he-IL" sz="2700" b="0" i="0" u="none" strike="noStrike" kern="1200" cap="none" spc="0" normalizeH="0" baseline="0" noProof="0">
              <a:ln>
                <a:noFill/>
              </a:ln>
              <a:solidFill>
                <a:prstClr val="white"/>
              </a:solidFill>
              <a:effectLst/>
              <a:uLnTx/>
              <a:uFillTx/>
              <a:latin typeface="Calibri"/>
              <a:ea typeface="+mn-ea"/>
              <a:cs typeface="Calibri"/>
            </a:endParaRPr>
          </a:p>
        </p:txBody>
      </p:sp>
      <p:sp>
        <p:nvSpPr>
          <p:cNvPr id="33" name="מלבן 32">
            <a:extLst>
              <a:ext uri="{FF2B5EF4-FFF2-40B4-BE49-F238E27FC236}">
                <a16:creationId xmlns:a16="http://schemas.microsoft.com/office/drawing/2014/main" id="{331F947F-5701-4EC2-A1FE-A63C518CFDCA}"/>
              </a:ext>
            </a:extLst>
          </p:cNvPr>
          <p:cNvSpPr/>
          <p:nvPr/>
        </p:nvSpPr>
        <p:spPr>
          <a:xfrm rot="21257451">
            <a:off x="2439591" y="1660552"/>
            <a:ext cx="2681034" cy="26371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371600" rtl="1" eaLnBrk="1" fontAlgn="auto" latinLnBrk="0" hangingPunct="1">
              <a:lnSpc>
                <a:spcPct val="100000"/>
              </a:lnSpc>
              <a:spcBef>
                <a:spcPts val="0"/>
              </a:spcBef>
              <a:spcAft>
                <a:spcPts val="0"/>
              </a:spcAft>
              <a:buClrTx/>
              <a:buSzTx/>
              <a:buFontTx/>
              <a:buNone/>
              <a:tabLst/>
              <a:defRPr/>
            </a:pPr>
            <a:endParaRPr kumimoji="0" lang="he-IL" sz="2700" b="0" i="0" u="none" strike="noStrike" kern="1200" cap="none" spc="0" normalizeH="0" baseline="0" noProof="0">
              <a:ln>
                <a:noFill/>
              </a:ln>
              <a:solidFill>
                <a:prstClr val="white"/>
              </a:solidFill>
              <a:effectLst/>
              <a:uLnTx/>
              <a:uFillTx/>
              <a:latin typeface="Calibri"/>
              <a:ea typeface="+mn-ea"/>
              <a:cs typeface="Calibri"/>
            </a:endParaRPr>
          </a:p>
        </p:txBody>
      </p:sp>
      <p:sp>
        <p:nvSpPr>
          <p:cNvPr id="12" name="תיבת טקסט 11">
            <a:extLst>
              <a:ext uri="{FF2B5EF4-FFF2-40B4-BE49-F238E27FC236}">
                <a16:creationId xmlns:a16="http://schemas.microsoft.com/office/drawing/2014/main" id="{B6D89735-977C-4751-8A15-E91920C4FC7A}"/>
              </a:ext>
            </a:extLst>
          </p:cNvPr>
          <p:cNvSpPr txBox="1"/>
          <p:nvPr/>
        </p:nvSpPr>
        <p:spPr>
          <a:xfrm>
            <a:off x="67326" y="9407204"/>
            <a:ext cx="6420348" cy="553998"/>
          </a:xfrm>
          <a:prstGeom prst="rect">
            <a:avLst/>
          </a:prstGeom>
          <a:noFill/>
        </p:spPr>
        <p:txBody>
          <a:bodyPr wrap="none" rtlCol="1">
            <a:spAutoFit/>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kumimoji="0" lang="ar-JO" sz="3000" b="0" i="0" u="none" strike="noStrike" kern="1200" cap="none" spc="0" normalizeH="0" baseline="0" noProof="0" dirty="0">
                <a:ln>
                  <a:noFill/>
                </a:ln>
                <a:solidFill>
                  <a:prstClr val="black"/>
                </a:solidFill>
                <a:effectLst/>
                <a:uLnTx/>
                <a:uFillTx/>
                <a:latin typeface="Calibri"/>
                <a:ea typeface="+mn-ea"/>
                <a:cs typeface="Calibri"/>
              </a:rPr>
              <a:t>لفحص صحة الإجابة، اضغطوا على الدوائر الزرقاء</a:t>
            </a:r>
            <a:r>
              <a:rPr kumimoji="0" lang="he-IL" sz="3000" b="0" i="0" u="none" strike="noStrike" kern="1200" cap="none" spc="0" normalizeH="0" baseline="0" noProof="0" dirty="0">
                <a:ln>
                  <a:noFill/>
                </a:ln>
                <a:solidFill>
                  <a:prstClr val="black"/>
                </a:solidFill>
                <a:effectLst/>
                <a:uLnTx/>
                <a:uFillTx/>
                <a:latin typeface="Calibri"/>
                <a:ea typeface="+mn-ea"/>
                <a:cs typeface="Calibri"/>
              </a:rPr>
              <a:t>.</a:t>
            </a:r>
          </a:p>
        </p:txBody>
      </p:sp>
      <p:sp>
        <p:nvSpPr>
          <p:cNvPr id="32" name="תיבת טקסט 31">
            <a:extLst>
              <a:ext uri="{FF2B5EF4-FFF2-40B4-BE49-F238E27FC236}">
                <a16:creationId xmlns:a16="http://schemas.microsoft.com/office/drawing/2014/main" id="{335B7010-6F7E-96BC-E47E-B7E9AF507717}"/>
              </a:ext>
            </a:extLst>
          </p:cNvPr>
          <p:cNvSpPr txBox="1"/>
          <p:nvPr/>
        </p:nvSpPr>
        <p:spPr>
          <a:xfrm>
            <a:off x="10318036" y="9579309"/>
            <a:ext cx="6622326" cy="507831"/>
          </a:xfrm>
          <a:prstGeom prst="rect">
            <a:avLst/>
          </a:prstGeom>
          <a:noFill/>
        </p:spPr>
        <p:txBody>
          <a:bodyPr wrap="none" rtlCol="1">
            <a:spAutoFit/>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kumimoji="0" lang="ar-JO" sz="2700" b="0" i="0" u="none" strike="noStrike" kern="1200" cap="none" spc="0" normalizeH="0" baseline="0" noProof="0" dirty="0">
                <a:ln>
                  <a:noFill/>
                </a:ln>
                <a:solidFill>
                  <a:prstClr val="black"/>
                </a:solidFill>
                <a:effectLst/>
                <a:uLnTx/>
                <a:uFillTx/>
                <a:latin typeface="Calibri"/>
                <a:ea typeface="+mn-ea"/>
                <a:cs typeface="Calibri"/>
              </a:rPr>
              <a:t>الرسومات معروضة بشكل مصغّر أو مكبّر وفق كِبَر الشاشة</a:t>
            </a:r>
            <a:r>
              <a:rPr kumimoji="0" lang="he-IL" sz="2700" b="0" i="0" u="none" strike="noStrike" kern="1200" cap="none" spc="0" normalizeH="0" baseline="0" noProof="0" dirty="0">
                <a:ln>
                  <a:noFill/>
                </a:ln>
                <a:solidFill>
                  <a:prstClr val="black"/>
                </a:solidFill>
                <a:effectLst/>
                <a:uLnTx/>
                <a:uFillTx/>
                <a:latin typeface="Calibri"/>
                <a:ea typeface="+mn-ea"/>
                <a:cs typeface="Calibri"/>
              </a:rPr>
              <a:t>.</a:t>
            </a:r>
          </a:p>
        </p:txBody>
      </p:sp>
      <p:sp>
        <p:nvSpPr>
          <p:cNvPr id="3" name="תיבת טקסט 2">
            <a:extLst>
              <a:ext uri="{FF2B5EF4-FFF2-40B4-BE49-F238E27FC236}">
                <a16:creationId xmlns:a16="http://schemas.microsoft.com/office/drawing/2014/main" id="{CBA78D80-299C-C60F-FA72-B9B0FE503819}"/>
              </a:ext>
            </a:extLst>
          </p:cNvPr>
          <p:cNvSpPr txBox="1"/>
          <p:nvPr/>
        </p:nvSpPr>
        <p:spPr>
          <a:xfrm>
            <a:off x="218341" y="9776536"/>
            <a:ext cx="6742127" cy="646331"/>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1800" b="0" i="0" u="none" strike="noStrike" kern="1200" cap="none" spc="0" normalizeH="0" baseline="0" noProof="0" dirty="0">
                <a:ln>
                  <a:noFill/>
                </a:ln>
                <a:solidFill>
                  <a:prstClr val="black"/>
                </a:solidFill>
                <a:effectLst/>
                <a:uLnTx/>
                <a:uFillTx/>
                <a:latin typeface="Calibri"/>
                <a:ea typeface="+mn-ea"/>
                <a:cs typeface="Calibri"/>
                <a:hlinkClick r:id="rId2"/>
              </a:rPr>
              <a:t>المصدر: وحدة تعليمية محوسبة للصف  الخامس_ مساحة المثلث</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1800" b="0" i="0" u="none" strike="noStrike" kern="1200" cap="none" spc="0" normalizeH="0" baseline="0" noProof="0" dirty="0">
                <a:ln>
                  <a:noFill/>
                </a:ln>
                <a:solidFill>
                  <a:prstClr val="black"/>
                </a:solidFill>
                <a:effectLst/>
                <a:uLnTx/>
                <a:uFillTx/>
                <a:latin typeface="Calibri"/>
                <a:ea typeface="+mn-ea"/>
                <a:cs typeface="Calibri"/>
                <a:hlinkClick r:id="rId2"/>
              </a:rPr>
              <a:t> </a:t>
            </a:r>
            <a:r>
              <a:rPr kumimoji="0" lang="he-IL" sz="1800" b="0" i="0" u="none" strike="noStrike" kern="1200" cap="none" spc="0" normalizeH="0" baseline="0" noProof="0" dirty="0">
                <a:ln>
                  <a:noFill/>
                </a:ln>
                <a:solidFill>
                  <a:prstClr val="black"/>
                </a:solidFill>
                <a:effectLst/>
                <a:uLnTx/>
                <a:uFillTx/>
                <a:latin typeface="Calibri"/>
                <a:ea typeface="+mn-ea"/>
                <a:cs typeface="Calibri"/>
                <a:hlinkClick r:id="rId2"/>
              </a:rPr>
              <a:t> יחידת הוראה מתוקשבת לכיתה ה'- שטח משולש</a:t>
            </a:r>
            <a:endParaRPr kumimoji="0" lang="he-IL" sz="18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8058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1"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9" presetClass="emph" presetSubtype="0" fill="hold" grpId="0" nodeType="withEffect">
                                  <p:stCondLst>
                                    <p:cond delay="0"/>
                                  </p:stCondLst>
                                  <p:childTnLst>
                                    <p:animClr clrSpc="rgb" dir="cw">
                                      <p:cBhvr override="childStyle">
                                        <p:cTn id="13" dur="500" fill="hold"/>
                                        <p:tgtEl>
                                          <p:spTgt spid="9"/>
                                        </p:tgtEl>
                                        <p:attrNameLst>
                                          <p:attrName>style.color</p:attrName>
                                        </p:attrNameLst>
                                      </p:cBhvr>
                                      <p:to>
                                        <a:schemeClr val="accent2"/>
                                      </p:to>
                                    </p:animClr>
                                    <p:animClr clrSpc="rgb" dir="cw">
                                      <p:cBhvr>
                                        <p:cTn id="14" dur="500" fill="hold"/>
                                        <p:tgtEl>
                                          <p:spTgt spid="9"/>
                                        </p:tgtEl>
                                        <p:attrNameLst>
                                          <p:attrName>fillcolor</p:attrName>
                                        </p:attrNameLst>
                                      </p:cBhvr>
                                      <p:to>
                                        <a:schemeClr val="accent2"/>
                                      </p:to>
                                    </p:animClr>
                                    <p:set>
                                      <p:cBhvr>
                                        <p:cTn id="15" dur="500" fill="hold"/>
                                        <p:tgtEl>
                                          <p:spTgt spid="9"/>
                                        </p:tgtEl>
                                        <p:attrNameLst>
                                          <p:attrName>fill.type</p:attrName>
                                        </p:attrNameLst>
                                      </p:cBhvr>
                                      <p:to>
                                        <p:strVal val="solid"/>
                                      </p:to>
                                    </p:set>
                                    <p:set>
                                      <p:cBhvr>
                                        <p:cTn id="16" dur="500" fill="hold"/>
                                        <p:tgtEl>
                                          <p:spTgt spid="9"/>
                                        </p:tgtEl>
                                        <p:attrNameLst>
                                          <p:attrName>fill.on</p:attrName>
                                        </p:attrNameLst>
                                      </p:cBhvr>
                                      <p:to>
                                        <p:strVal val="tru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27"/>
                    </p:tgtEl>
                  </p:cond>
                </p:stCondLst>
                <p:endSync evt="end" delay="0">
                  <p:rtn val="all"/>
                </p:endSync>
                <p:childTnLst>
                  <p:par>
                    <p:cTn id="23" fill="hold">
                      <p:stCondLst>
                        <p:cond delay="0"/>
                      </p:stCondLst>
                      <p:childTnLst>
                        <p:par>
                          <p:cTn id="24" fill="hold">
                            <p:stCondLst>
                              <p:cond delay="0"/>
                            </p:stCondLst>
                            <p:childTnLst>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31" restart="whenNotActive" fill="hold" evtFilter="cancelBubble" nodeType="interactiveSeq">
                <p:stCondLst>
                  <p:cond evt="onClick" delay="0">
                    <p:tgtEl>
                      <p:spTgt spid="30"/>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childTnLst>
        </p:cTn>
      </p:par>
    </p:tnLst>
    <p:bldLst>
      <p:bldP spid="22" grpId="0"/>
      <p:bldP spid="25" grpId="0"/>
      <p:bldP spid="28" grpId="0"/>
      <p:bldP spid="31" grpId="0"/>
      <p:bldP spid="9" grpId="0" animBg="1"/>
      <p:bldP spid="9" grpId="1" animBg="1"/>
      <p:bldP spid="33"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a:extLst>
            <a:ext uri="{FF2B5EF4-FFF2-40B4-BE49-F238E27FC236}">
              <a16:creationId xmlns:a16="http://schemas.microsoft.com/office/drawing/2014/main" id="{A5279B5A-16B7-8132-10A5-07E7238E44F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BE560A-E1E8-BEF5-6D50-DFA146B22BAF}"/>
              </a:ext>
            </a:extLst>
          </p:cNvPr>
          <p:cNvSpPr/>
          <p:nvPr/>
        </p:nvSpPr>
        <p:spPr>
          <a:xfrm rot="526486">
            <a:off x="15540106" y="7389386"/>
            <a:ext cx="2555487" cy="2718603"/>
          </a:xfrm>
          <a:custGeom>
            <a:avLst/>
            <a:gdLst/>
            <a:ahLst/>
            <a:cxnLst/>
            <a:rect l="l" t="t" r="r" b="b"/>
            <a:pathLst>
              <a:path w="2555487" h="2718603">
                <a:moveTo>
                  <a:pt x="0" y="0"/>
                </a:moveTo>
                <a:lnTo>
                  <a:pt x="2555487" y="0"/>
                </a:lnTo>
                <a:lnTo>
                  <a:pt x="2555487" y="2718603"/>
                </a:lnTo>
                <a:lnTo>
                  <a:pt x="0" y="27186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a:extLst>
              <a:ext uri="{FF2B5EF4-FFF2-40B4-BE49-F238E27FC236}">
                <a16:creationId xmlns:a16="http://schemas.microsoft.com/office/drawing/2014/main" id="{65CA8E17-129F-5767-E1D0-7686BCD9BCF5}"/>
              </a:ext>
            </a:extLst>
          </p:cNvPr>
          <p:cNvSpPr/>
          <p:nvPr/>
        </p:nvSpPr>
        <p:spPr>
          <a:xfrm rot="921711">
            <a:off x="-123610" y="9118687"/>
            <a:ext cx="4815683" cy="866823"/>
          </a:xfrm>
          <a:custGeom>
            <a:avLst/>
            <a:gdLst/>
            <a:ahLst/>
            <a:cxnLst/>
            <a:rect l="l" t="t" r="r" b="b"/>
            <a:pathLst>
              <a:path w="4815683" h="866823">
                <a:moveTo>
                  <a:pt x="0" y="0"/>
                </a:moveTo>
                <a:lnTo>
                  <a:pt x="4815683" y="0"/>
                </a:lnTo>
                <a:lnTo>
                  <a:pt x="4815683" y="866823"/>
                </a:lnTo>
                <a:lnTo>
                  <a:pt x="0" y="866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a:extLst>
              <a:ext uri="{FF2B5EF4-FFF2-40B4-BE49-F238E27FC236}">
                <a16:creationId xmlns:a16="http://schemas.microsoft.com/office/drawing/2014/main" id="{252CEE9E-5D5E-3D64-3BC9-5A1A39B3879E}"/>
              </a:ext>
            </a:extLst>
          </p:cNvPr>
          <p:cNvSpPr/>
          <p:nvPr/>
        </p:nvSpPr>
        <p:spPr>
          <a:xfrm rot="-363239">
            <a:off x="222646" y="166350"/>
            <a:ext cx="3099539" cy="2030198"/>
          </a:xfrm>
          <a:custGeom>
            <a:avLst/>
            <a:gdLst/>
            <a:ahLst/>
            <a:cxnLst/>
            <a:rect l="l" t="t" r="r" b="b"/>
            <a:pathLst>
              <a:path w="3099539" h="2030198">
                <a:moveTo>
                  <a:pt x="0" y="0"/>
                </a:moveTo>
                <a:lnTo>
                  <a:pt x="3099539" y="0"/>
                </a:lnTo>
                <a:lnTo>
                  <a:pt x="3099539" y="2030198"/>
                </a:lnTo>
                <a:lnTo>
                  <a:pt x="0" y="20301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21" name="TextBox 21">
            <a:extLst>
              <a:ext uri="{FF2B5EF4-FFF2-40B4-BE49-F238E27FC236}">
                <a16:creationId xmlns:a16="http://schemas.microsoft.com/office/drawing/2014/main" id="{40F9EE8A-AE4F-CDD8-64BC-97B0C99BC3CA}"/>
              </a:ext>
            </a:extLst>
          </p:cNvPr>
          <p:cNvSpPr txBox="1"/>
          <p:nvPr/>
        </p:nvSpPr>
        <p:spPr>
          <a:xfrm>
            <a:off x="2940301" y="3197109"/>
            <a:ext cx="12407397" cy="2143123"/>
          </a:xfrm>
          <a:prstGeom prst="rect">
            <a:avLst/>
          </a:prstGeom>
        </p:spPr>
        <p:txBody>
          <a:bodyPr lIns="0" tIns="0" rIns="0" bIns="0" rtlCol="0" anchor="t">
            <a:spAutoFit/>
          </a:bodyPr>
          <a:lstStyle/>
          <a:p>
            <a:pPr marL="0" lvl="0" indent="0" algn="ctr">
              <a:lnSpc>
                <a:spcPts val="16499"/>
              </a:lnSpc>
              <a:spcBef>
                <a:spcPct val="0"/>
              </a:spcBef>
            </a:pPr>
            <a:r>
              <a:rPr lang="en-US" sz="14999" u="none" dirty="0">
                <a:solidFill>
                  <a:srgbClr val="000000"/>
                </a:solidFill>
                <a:latin typeface="Balsamiq Sans Bold"/>
              </a:rPr>
              <a:t> </a:t>
            </a:r>
          </a:p>
        </p:txBody>
      </p:sp>
      <p:sp>
        <p:nvSpPr>
          <p:cNvPr id="7" name="תיבת טקסט 6">
            <a:extLst>
              <a:ext uri="{FF2B5EF4-FFF2-40B4-BE49-F238E27FC236}">
                <a16:creationId xmlns:a16="http://schemas.microsoft.com/office/drawing/2014/main" id="{3A9B4716-484C-7B6A-802E-9780CAD2428C}"/>
              </a:ext>
            </a:extLst>
          </p:cNvPr>
          <p:cNvSpPr txBox="1"/>
          <p:nvPr/>
        </p:nvSpPr>
        <p:spPr>
          <a:xfrm>
            <a:off x="8991600" y="2311956"/>
            <a:ext cx="8382000" cy="4062651"/>
          </a:xfrm>
          <a:prstGeom prst="rect">
            <a:avLst/>
          </a:prstGeom>
          <a:noFill/>
        </p:spPr>
        <p:txBody>
          <a:bodyPr wrap="square" rtlCol="1">
            <a:spAutoFit/>
          </a:bodyPr>
          <a:lstStyle/>
          <a:p>
            <a:pPr algn="r" rtl="1"/>
            <a:r>
              <a:rPr lang="ar-JO" sz="4000" dirty="0"/>
              <a:t>امامكُم رَسم مُصغّر لِمُستطيل وَبِداخله عدّة مُضلّعات</a:t>
            </a:r>
            <a:r>
              <a:rPr lang="he-IL" sz="4000" dirty="0"/>
              <a:t>.</a:t>
            </a:r>
            <a:endParaRPr lang="en-US" sz="4000" dirty="0"/>
          </a:p>
          <a:p>
            <a:pPr algn="r" rtl="1"/>
            <a:r>
              <a:rPr lang="ar-JO" sz="4000" dirty="0"/>
              <a:t>ما هي مِساحة المُثلث المُشار إليه بِالحَرف </a:t>
            </a:r>
            <a:r>
              <a:rPr lang="ar-JO" sz="4000" b="1" dirty="0"/>
              <a:t>أ</a:t>
            </a:r>
            <a:r>
              <a:rPr lang="ar-JO" sz="4000" dirty="0"/>
              <a:t>؟ </a:t>
            </a:r>
            <a:endParaRPr lang="he-IL" sz="4000" dirty="0"/>
          </a:p>
          <a:p>
            <a:pPr algn="r" rtl="1"/>
            <a:r>
              <a:rPr lang="ar-JO" sz="4000" dirty="0"/>
              <a:t>ما هي مِساحة المُضلّع المُلوّن بِالرَّمادي؟ </a:t>
            </a:r>
            <a:endParaRPr lang="en-US" sz="4000" dirty="0"/>
          </a:p>
          <a:p>
            <a:pPr algn="r" rtl="1"/>
            <a:r>
              <a:rPr lang="ar-JO" sz="4000" dirty="0"/>
              <a:t>اعرِضوا جَميع مَراحِل الحلّ</a:t>
            </a:r>
            <a:r>
              <a:rPr lang="he-IL" sz="4000" dirty="0"/>
              <a:t>. </a:t>
            </a:r>
            <a:endParaRPr lang="en-US" sz="4000" dirty="0"/>
          </a:p>
          <a:p>
            <a:pPr algn="r" rtl="1"/>
            <a:endParaRPr lang="en-US" sz="4000" dirty="0"/>
          </a:p>
          <a:p>
            <a:endParaRPr lang="he-IL" dirty="0"/>
          </a:p>
        </p:txBody>
      </p:sp>
      <p:pic>
        <p:nvPicPr>
          <p:cNvPr id="17" name="صورة 16">
            <a:extLst>
              <a:ext uri="{FF2B5EF4-FFF2-40B4-BE49-F238E27FC236}">
                <a16:creationId xmlns:a16="http://schemas.microsoft.com/office/drawing/2014/main" id="{6AF39BC4-74EE-C86A-C9FD-F022EC4EE119}"/>
              </a:ext>
            </a:extLst>
          </p:cNvPr>
          <p:cNvPicPr>
            <a:picLocks noChangeAspect="1"/>
          </p:cNvPicPr>
          <p:nvPr/>
        </p:nvPicPr>
        <p:blipFill>
          <a:blip r:embed="rId8"/>
          <a:stretch>
            <a:fillRect/>
          </a:stretch>
        </p:blipFill>
        <p:spPr>
          <a:xfrm>
            <a:off x="1524000" y="2585638"/>
            <a:ext cx="7825268" cy="5115724"/>
          </a:xfrm>
          <a:prstGeom prst="rect">
            <a:avLst/>
          </a:prstGeom>
        </p:spPr>
      </p:pic>
    </p:spTree>
    <p:extLst>
      <p:ext uri="{BB962C8B-B14F-4D97-AF65-F5344CB8AC3E}">
        <p14:creationId xmlns:p14="http://schemas.microsoft.com/office/powerpoint/2010/main" val="216283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a:extLst>
            <a:ext uri="{FF2B5EF4-FFF2-40B4-BE49-F238E27FC236}">
              <a16:creationId xmlns:a16="http://schemas.microsoft.com/office/drawing/2014/main" id="{2F352043-98BB-E3F2-04E2-32258EBC7B8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AE31709-CC38-D4A6-E8A2-128C66DF1DE7}"/>
              </a:ext>
            </a:extLst>
          </p:cNvPr>
          <p:cNvSpPr/>
          <p:nvPr/>
        </p:nvSpPr>
        <p:spPr>
          <a:xfrm rot="526486">
            <a:off x="15540106" y="7389386"/>
            <a:ext cx="2555487" cy="2718603"/>
          </a:xfrm>
          <a:custGeom>
            <a:avLst/>
            <a:gdLst/>
            <a:ahLst/>
            <a:cxnLst/>
            <a:rect l="l" t="t" r="r" b="b"/>
            <a:pathLst>
              <a:path w="2555487" h="2718603">
                <a:moveTo>
                  <a:pt x="0" y="0"/>
                </a:moveTo>
                <a:lnTo>
                  <a:pt x="2555487" y="0"/>
                </a:lnTo>
                <a:lnTo>
                  <a:pt x="2555487" y="2718603"/>
                </a:lnTo>
                <a:lnTo>
                  <a:pt x="0" y="27186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a:extLst>
              <a:ext uri="{FF2B5EF4-FFF2-40B4-BE49-F238E27FC236}">
                <a16:creationId xmlns:a16="http://schemas.microsoft.com/office/drawing/2014/main" id="{374938BF-334A-B9DF-E34E-F3D1CE78C2DA}"/>
              </a:ext>
            </a:extLst>
          </p:cNvPr>
          <p:cNvSpPr/>
          <p:nvPr/>
        </p:nvSpPr>
        <p:spPr>
          <a:xfrm rot="921711">
            <a:off x="-123610" y="9118687"/>
            <a:ext cx="4815683" cy="866823"/>
          </a:xfrm>
          <a:custGeom>
            <a:avLst/>
            <a:gdLst/>
            <a:ahLst/>
            <a:cxnLst/>
            <a:rect l="l" t="t" r="r" b="b"/>
            <a:pathLst>
              <a:path w="4815683" h="866823">
                <a:moveTo>
                  <a:pt x="0" y="0"/>
                </a:moveTo>
                <a:lnTo>
                  <a:pt x="4815683" y="0"/>
                </a:lnTo>
                <a:lnTo>
                  <a:pt x="4815683" y="866823"/>
                </a:lnTo>
                <a:lnTo>
                  <a:pt x="0" y="866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a:extLst>
              <a:ext uri="{FF2B5EF4-FFF2-40B4-BE49-F238E27FC236}">
                <a16:creationId xmlns:a16="http://schemas.microsoft.com/office/drawing/2014/main" id="{A8162831-F3B4-96B8-EB60-5FEB4D01F321}"/>
              </a:ext>
            </a:extLst>
          </p:cNvPr>
          <p:cNvSpPr/>
          <p:nvPr/>
        </p:nvSpPr>
        <p:spPr>
          <a:xfrm rot="-363239">
            <a:off x="222646" y="166350"/>
            <a:ext cx="3099539" cy="2030198"/>
          </a:xfrm>
          <a:custGeom>
            <a:avLst/>
            <a:gdLst/>
            <a:ahLst/>
            <a:cxnLst/>
            <a:rect l="l" t="t" r="r" b="b"/>
            <a:pathLst>
              <a:path w="3099539" h="2030198">
                <a:moveTo>
                  <a:pt x="0" y="0"/>
                </a:moveTo>
                <a:lnTo>
                  <a:pt x="3099539" y="0"/>
                </a:lnTo>
                <a:lnTo>
                  <a:pt x="3099539" y="2030198"/>
                </a:lnTo>
                <a:lnTo>
                  <a:pt x="0" y="20301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21" name="TextBox 21">
            <a:extLst>
              <a:ext uri="{FF2B5EF4-FFF2-40B4-BE49-F238E27FC236}">
                <a16:creationId xmlns:a16="http://schemas.microsoft.com/office/drawing/2014/main" id="{C9D5DE31-E3F1-2455-DB53-164E3F172007}"/>
              </a:ext>
            </a:extLst>
          </p:cNvPr>
          <p:cNvSpPr txBox="1"/>
          <p:nvPr/>
        </p:nvSpPr>
        <p:spPr>
          <a:xfrm>
            <a:off x="2940301" y="3197109"/>
            <a:ext cx="12407397" cy="2143123"/>
          </a:xfrm>
          <a:prstGeom prst="rect">
            <a:avLst/>
          </a:prstGeom>
        </p:spPr>
        <p:txBody>
          <a:bodyPr lIns="0" tIns="0" rIns="0" bIns="0" rtlCol="0" anchor="t">
            <a:spAutoFit/>
          </a:bodyPr>
          <a:lstStyle/>
          <a:p>
            <a:pPr marL="0" lvl="0" indent="0" algn="ctr">
              <a:lnSpc>
                <a:spcPts val="16499"/>
              </a:lnSpc>
              <a:spcBef>
                <a:spcPct val="0"/>
              </a:spcBef>
            </a:pPr>
            <a:r>
              <a:rPr lang="en-US" sz="14999" u="none" dirty="0">
                <a:solidFill>
                  <a:srgbClr val="000000"/>
                </a:solidFill>
                <a:latin typeface="Balsamiq Sans Bold"/>
              </a:rPr>
              <a:t> </a:t>
            </a:r>
          </a:p>
        </p:txBody>
      </p:sp>
      <p:sp>
        <p:nvSpPr>
          <p:cNvPr id="5" name="תיבת טקסט 4">
            <a:extLst>
              <a:ext uri="{FF2B5EF4-FFF2-40B4-BE49-F238E27FC236}">
                <a16:creationId xmlns:a16="http://schemas.microsoft.com/office/drawing/2014/main" id="{8A3F12F8-7FA3-BE27-9D4A-7215904C07C5}"/>
              </a:ext>
            </a:extLst>
          </p:cNvPr>
          <p:cNvSpPr txBox="1"/>
          <p:nvPr/>
        </p:nvSpPr>
        <p:spPr>
          <a:xfrm>
            <a:off x="7391400" y="1506964"/>
            <a:ext cx="9067800" cy="4985980"/>
          </a:xfrm>
          <a:prstGeom prst="rect">
            <a:avLst/>
          </a:prstGeom>
          <a:noFill/>
        </p:spPr>
        <p:txBody>
          <a:bodyPr wrap="square" rtlCol="1">
            <a:spAutoFit/>
          </a:bodyPr>
          <a:lstStyle/>
          <a:p>
            <a:pPr algn="r" rtl="1">
              <a:lnSpc>
                <a:spcPct val="150000"/>
              </a:lnSpc>
            </a:pPr>
            <a:r>
              <a:rPr lang="ar-JO" sz="4000" dirty="0"/>
              <a:t>أمامكُم رَسم مُصغّر لِمُثلث قائِم الزّاوية</a:t>
            </a:r>
            <a:r>
              <a:rPr lang="he-IL" sz="4000" dirty="0"/>
              <a:t>.</a:t>
            </a:r>
            <a:endParaRPr lang="en-US" sz="4000" dirty="0"/>
          </a:p>
          <a:p>
            <a:pPr algn="r" rtl="1">
              <a:lnSpc>
                <a:spcPct val="150000"/>
              </a:lnSpc>
            </a:pPr>
            <a:r>
              <a:rPr lang="ar-JO" sz="4000" dirty="0"/>
              <a:t>مِساحة المُثلث تُساوي مِساحة مُربّع طول ضِلعه 6 سم</a:t>
            </a:r>
            <a:r>
              <a:rPr lang="he-IL" sz="4000" dirty="0"/>
              <a:t>.</a:t>
            </a:r>
          </a:p>
          <a:p>
            <a:pPr algn="r" rtl="1">
              <a:lnSpc>
                <a:spcPct val="150000"/>
              </a:lnSpc>
            </a:pPr>
            <a:r>
              <a:rPr lang="ar-JO" sz="4000" dirty="0"/>
              <a:t>ما طول الضِّلع المُلوّن بِالأحمَر؟</a:t>
            </a:r>
          </a:p>
          <a:p>
            <a:pPr algn="r" rtl="1">
              <a:lnSpc>
                <a:spcPct val="150000"/>
              </a:lnSpc>
            </a:pPr>
            <a:r>
              <a:rPr lang="ar-JO" sz="4000" dirty="0"/>
              <a:t>اشرَحوا إجابتَكُم</a:t>
            </a:r>
            <a:r>
              <a:rPr lang="he-IL" sz="4000" dirty="0"/>
              <a:t>.</a:t>
            </a:r>
            <a:endParaRPr lang="en-US" sz="4000" dirty="0"/>
          </a:p>
          <a:p>
            <a:pPr algn="r" rtl="1">
              <a:lnSpc>
                <a:spcPct val="150000"/>
              </a:lnSpc>
            </a:pPr>
            <a:endParaRPr lang="en-US" sz="4000" dirty="0"/>
          </a:p>
          <a:p>
            <a:endParaRPr lang="he-IL" dirty="0"/>
          </a:p>
        </p:txBody>
      </p:sp>
      <p:pic>
        <p:nvPicPr>
          <p:cNvPr id="10" name="صورة 9">
            <a:extLst>
              <a:ext uri="{FF2B5EF4-FFF2-40B4-BE49-F238E27FC236}">
                <a16:creationId xmlns:a16="http://schemas.microsoft.com/office/drawing/2014/main" id="{433DBE72-07EC-7C11-0F62-0AAE894B9594}"/>
              </a:ext>
            </a:extLst>
          </p:cNvPr>
          <p:cNvPicPr>
            <a:picLocks noChangeAspect="1"/>
          </p:cNvPicPr>
          <p:nvPr/>
        </p:nvPicPr>
        <p:blipFill>
          <a:blip r:embed="rId8"/>
          <a:stretch>
            <a:fillRect/>
          </a:stretch>
        </p:blipFill>
        <p:spPr>
          <a:xfrm>
            <a:off x="3048000" y="2019300"/>
            <a:ext cx="3979935" cy="5692817"/>
          </a:xfrm>
          <a:prstGeom prst="rect">
            <a:avLst/>
          </a:prstGeom>
        </p:spPr>
      </p:pic>
    </p:spTree>
    <p:extLst>
      <p:ext uri="{BB962C8B-B14F-4D97-AF65-F5344CB8AC3E}">
        <p14:creationId xmlns:p14="http://schemas.microsoft.com/office/powerpoint/2010/main" val="801557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התאמה אישית 5">
      <a:majorFont>
        <a:latin typeface="Calibri Light"/>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472</Words>
  <Application>Microsoft Office PowerPoint</Application>
  <PresentationFormat>مخصص</PresentationFormat>
  <Paragraphs>76</Paragraphs>
  <Slides>9</Slides>
  <Notes>0</Notes>
  <HiddenSlides>0</HiddenSlides>
  <MMClips>0</MMClips>
  <ScaleCrop>false</ScaleCrop>
  <HeadingPairs>
    <vt:vector size="8" baseType="variant">
      <vt:variant>
        <vt:lpstr>الخطوط المستخدمة</vt:lpstr>
      </vt:variant>
      <vt:variant>
        <vt:i4>8</vt:i4>
      </vt:variant>
      <vt:variant>
        <vt:lpstr>نسق</vt:lpstr>
      </vt:variant>
      <vt:variant>
        <vt:i4>2</vt:i4>
      </vt:variant>
      <vt:variant>
        <vt:lpstr>خوادم OLE مضمنة</vt:lpstr>
      </vt:variant>
      <vt:variant>
        <vt:i4>1</vt:i4>
      </vt:variant>
      <vt:variant>
        <vt:lpstr>عناوين الشرائح</vt:lpstr>
      </vt:variant>
      <vt:variant>
        <vt:i4>9</vt:i4>
      </vt:variant>
    </vt:vector>
  </HeadingPairs>
  <TitlesOfParts>
    <vt:vector size="20" baseType="lpstr">
      <vt:lpstr>Calibri Light</vt:lpstr>
      <vt:lpstr>Aptos</vt:lpstr>
      <vt:lpstr>Arial Narrow</vt:lpstr>
      <vt:lpstr>Balsamiq Sans Bold</vt:lpstr>
      <vt:lpstr>Arial</vt:lpstr>
      <vt:lpstr>Calibri</vt:lpstr>
      <vt:lpstr>Libre Franklin Bold</vt:lpstr>
      <vt:lpstr>Libre Franklin Ultra-Bold</vt:lpstr>
      <vt:lpstr>Office Theme</vt:lpstr>
      <vt:lpstr>ערכת נושא Office</vt:lpstr>
      <vt:lpstr>Bitmap Image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Education Presentation Skeleton in a Purple White Black Lined Style</dc:title>
  <dc:creator>rache</dc:creator>
  <cp:lastModifiedBy>ראיד שיח' אחמד</cp:lastModifiedBy>
  <cp:revision>45</cp:revision>
  <dcterms:created xsi:type="dcterms:W3CDTF">2006-08-16T00:00:00Z</dcterms:created>
  <dcterms:modified xsi:type="dcterms:W3CDTF">2026-03-17T18:40:55Z</dcterms:modified>
  <dc:identifier>DAFxURIk58o</dc:identifier>
</cp:coreProperties>
</file>