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9" r:id="rId2"/>
    <p:sldId id="552" r:id="rId3"/>
    <p:sldId id="834" r:id="rId4"/>
    <p:sldId id="1176" r:id="rId5"/>
    <p:sldId id="734" r:id="rId6"/>
    <p:sldId id="1183" r:id="rId7"/>
    <p:sldId id="1184" r:id="rId8"/>
    <p:sldId id="1185" r:id="rId9"/>
    <p:sldId id="548" r:id="rId10"/>
    <p:sldId id="553" r:id="rId11"/>
  </p:sldIdLst>
  <p:sldSz cx="18288000" cy="10287000"/>
  <p:notesSz cx="6858000" cy="9144000"/>
  <p:embeddedFontLst>
    <p:embeddedFont>
      <p:font typeface="Balsamiq Sans Bold" panose="020B0604020202020204" charset="0"/>
      <p:regular r:id="rId13"/>
    </p:embeddedFont>
    <p:embeddedFont>
      <p:font typeface="Cambria Math" panose="02040503050406030204" pitchFamily="18" charset="0"/>
      <p:regular r:id="rId14"/>
    </p:embeddedFont>
    <p:embeddedFont>
      <p:font typeface="Libre Franklin Bold" panose="020B0604020202020204" charset="0"/>
      <p:regular r:id="rId15"/>
    </p:embeddedFont>
    <p:embeddedFont>
      <p:font typeface="Libre Franklin Ultra-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1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4DA7A9-671A-4748-BDC1-1C638CF2B9A8}" type="datetimeFigureOut">
              <a:rPr lang="he-IL" smtClean="0"/>
              <a:t>כ"א/אדר/תשפ"ו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2C8C21-551C-498E-9B3F-CE1A1847BD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C8C21-551C-498E-9B3F-CE1A1847BD2C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364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0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סגרת  צהוב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35" y="180150"/>
            <a:ext cx="17953734" cy="99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1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op.education.gov.il/tchumey_daat/matmatika/yesodi/noseem_nilmadim/?page=1&amp;teaching-unit=true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sv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hyperlink" Target="https://pop.education.gov.il/tchumey_daat/matmatika/yesodi/noseem_nilmadim/ahuzi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9.png"/><Relationship Id="rId17" Type="http://schemas.openxmlformats.org/officeDocument/2006/relationships/hyperlink" Target="https://pop.education.gov.il/tchumey_daat/matmatika/yesodi/noseem_nilmadim/ahuzim/" TargetMode="External"/><Relationship Id="rId2" Type="http://schemas.openxmlformats.org/officeDocument/2006/relationships/image" Target="../media/image24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4.wdp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ahuzim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ahuzim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ahuzim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78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sz="7444" dirty="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sz="8903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sz="1019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sz="11145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76E8D44-1CA9-A0C2-2A4B-69EDAEF91353}"/>
              </a:ext>
            </a:extLst>
          </p:cNvPr>
          <p:cNvGrpSpPr/>
          <p:nvPr/>
        </p:nvGrpSpPr>
        <p:grpSpPr>
          <a:xfrm>
            <a:off x="1981200" y="1333498"/>
            <a:ext cx="14467968" cy="7171723"/>
            <a:chOff x="0" y="-406402"/>
            <a:chExt cx="19290624" cy="9562297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1F6C3C1F-9FD3-0A3A-2717-971109E7E338}"/>
                </a:ext>
              </a:extLst>
            </p:cNvPr>
            <p:cNvGrpSpPr/>
            <p:nvPr/>
          </p:nvGrpSpPr>
          <p:grpSpPr>
            <a:xfrm>
              <a:off x="0" y="-406402"/>
              <a:ext cx="19290624" cy="9562297"/>
              <a:chOff x="0" y="-80277"/>
              <a:chExt cx="3810494" cy="188884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CADAA44-05A3-0CAB-CCF0-6EB602E595D8}"/>
                  </a:ext>
                </a:extLst>
              </p:cNvPr>
              <p:cNvSpPr/>
              <p:nvPr/>
            </p:nvSpPr>
            <p:spPr>
              <a:xfrm>
                <a:off x="0" y="-80277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E8C0B7-FBFF-F964-3C60-7CFDE890290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1E0F6145-2F22-2BF4-DF91-CA3191A37A50}"/>
                </a:ext>
              </a:extLst>
            </p:cNvPr>
            <p:cNvSpPr/>
            <p:nvPr/>
          </p:nvSpPr>
          <p:spPr>
            <a:xfrm>
              <a:off x="0" y="665375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1C1AB4A7-A188-548D-6508-FB6F7398DF1F}"/>
              </a:ext>
            </a:extLst>
          </p:cNvPr>
          <p:cNvSpPr txBox="1"/>
          <p:nvPr/>
        </p:nvSpPr>
        <p:spPr>
          <a:xfrm>
            <a:off x="5486400" y="2857500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he-IL" sz="14999" u="none" dirty="0">
                <a:solidFill>
                  <a:srgbClr val="000000"/>
                </a:solidFill>
                <a:latin typeface="Balsamiq Sans Bold"/>
              </a:rPr>
              <a:t>מתמטי </a:t>
            </a:r>
            <a:endParaRPr lang="en-US" sz="14999" u="none" dirty="0">
              <a:solidFill>
                <a:srgbClr val="000000"/>
              </a:solidFill>
              <a:latin typeface="Balsamiq Sans Bold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D1BD24-B406-C5B5-F928-F46E69851FE8}"/>
              </a:ext>
            </a:extLst>
          </p:cNvPr>
          <p:cNvSpPr txBox="1"/>
          <p:nvPr/>
        </p:nvSpPr>
        <p:spPr>
          <a:xfrm>
            <a:off x="4495800" y="2552700"/>
            <a:ext cx="487680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0" dirty="0"/>
              <a:t>meet</a:t>
            </a:r>
            <a:endParaRPr lang="he-IL" sz="15000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A7C51C4-F6E5-9D34-76F4-D886DE3853D0}"/>
              </a:ext>
            </a:extLst>
          </p:cNvPr>
          <p:cNvSpPr txBox="1"/>
          <p:nvPr/>
        </p:nvSpPr>
        <p:spPr>
          <a:xfrm>
            <a:off x="5105400" y="6591300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/>
              <a:t>אחוזים</a:t>
            </a:r>
          </a:p>
          <a:p>
            <a:pPr algn="ctr"/>
            <a:r>
              <a:rPr lang="he-IL" sz="6000" dirty="0"/>
              <a:t>כיתה ו'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991132B6-8139-03C0-6C50-BB61A581EB1F}"/>
              </a:ext>
            </a:extLst>
          </p:cNvPr>
          <p:cNvSpPr txBox="1"/>
          <p:nvPr/>
        </p:nvSpPr>
        <p:spPr>
          <a:xfrm>
            <a:off x="2895600" y="4610100"/>
            <a:ext cx="12496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solidFill>
                  <a:srgbClr val="FF0000"/>
                </a:solidFill>
              </a:rPr>
              <a:t>למורים ולמורות שלום, במצגת שלפניכם מספר פעילויות המתאימות  למפגש קצר בנושא אחוזים </a:t>
            </a: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ניתן להיעזר בה במפגשים סינכרוניים (וגם למשימות קצרות בשיעורים בכיתה).</a:t>
            </a:r>
            <a:endParaRPr lang="en-US" sz="2400" b="1" dirty="0">
              <a:solidFill>
                <a:srgbClr val="FF0000"/>
              </a:solidFill>
            </a:endParaRP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הפעילויות מתאימות לתלמידי כיתה ו'</a:t>
            </a: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הרחבה של הנושא ופעילויות נוספות תוכלו למצוא </a:t>
            </a:r>
            <a:r>
              <a:rPr lang="he-IL" sz="2400" b="1" dirty="0">
                <a:solidFill>
                  <a:srgbClr val="FF0000"/>
                </a:solidFill>
                <a:hlinkClick r:id="rId8"/>
              </a:rPr>
              <a:t>ביחידות הוראה מתוקשבות במרחב הפדגוגי</a:t>
            </a:r>
            <a:r>
              <a:rPr lang="he-IL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FC1B28-5EF0-0D85-4F06-9CC1398C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2903CB-B571-D418-6C07-5400F7A87704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241B900-F61B-48CD-2157-8B78447C81C3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087E636-6CC8-1E57-2BAF-98104A4FF989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C0022375-8B53-C24B-3D1E-CA0ED5851215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61A3862-D62C-D404-A2BC-793983E31FDF}"/>
              </a:ext>
            </a:extLst>
          </p:cNvPr>
          <p:cNvSpPr txBox="1"/>
          <p:nvPr/>
        </p:nvSpPr>
        <p:spPr>
          <a:xfrm>
            <a:off x="2514600" y="2508688"/>
            <a:ext cx="13747499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000" dirty="0"/>
              <a:t>ליאור אמר: "עד היום הספקתי לקרוא רק 35% מהספר."</a:t>
            </a:r>
            <a:endParaRPr lang="en-US" sz="4000" dirty="0"/>
          </a:p>
          <a:p>
            <a:pPr algn="r" rtl="1"/>
            <a:r>
              <a:rPr lang="he-IL" sz="4000" dirty="0"/>
              <a:t>דנית אמרה: "אני קוראת את אותו ספר והספקתי לקרוא פי 3 ממך."</a:t>
            </a:r>
            <a:endParaRPr lang="en-US" sz="4000" dirty="0"/>
          </a:p>
          <a:p>
            <a:pPr algn="r" rtl="1"/>
            <a:r>
              <a:rPr lang="he-IL" sz="4000" dirty="0"/>
              <a:t>מדוע הטענה של רינה בלתי אפשרית?</a:t>
            </a:r>
            <a:endParaRPr lang="en-US" sz="4000" dirty="0"/>
          </a:p>
          <a:p>
            <a:pPr algn="r" rtl="1"/>
            <a:r>
              <a:rPr lang="he-IL" sz="4000" dirty="0"/>
              <a:t>הסבירו את תשובתכם.</a:t>
            </a:r>
            <a:endParaRPr lang="en-US" sz="40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7622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BB7F4A-C243-5487-8C3A-63E1D9B31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D9A435B-9C02-A7ED-F2EC-2447B135EEE7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51E784C-2FE4-9175-16ED-22740BD02F44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8B329B9-65E5-5A38-04B6-A6790F6AFE4B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70ADCE7B-5BE7-D398-6181-57D0FEB67982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8BD5D42-B947-6DE7-10BD-248F0D577962}"/>
              </a:ext>
            </a:extLst>
          </p:cNvPr>
          <p:cNvSpPr txBox="1"/>
          <p:nvPr/>
        </p:nvSpPr>
        <p:spPr>
          <a:xfrm>
            <a:off x="11277600" y="357313"/>
            <a:ext cx="6226049" cy="399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איזה חלק מהריבוע צבוע?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</a:rPr>
              <a:t>25%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יותר מ-25% ופחות מ-50%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he-IL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50%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BBF22569-536E-9F66-6E1C-84DD507DE9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425582"/>
            <a:ext cx="3705225" cy="368617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576A378-9B72-5B2D-1FF5-CFE76CC46A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425582"/>
            <a:ext cx="3724275" cy="369570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D4E645BD-3EFF-978F-A59F-22436C213F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02" y="2441408"/>
            <a:ext cx="3743325" cy="369570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8F61AA2C-FBD9-03FD-5CBF-09185D0E55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04" y="2463682"/>
            <a:ext cx="3667125" cy="3648075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C9931B27-6AC0-E6AA-AEF5-92E26D07FE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66" y="2354334"/>
            <a:ext cx="3724275" cy="3686175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E1165B3C-B707-EA2C-45F0-6044BE2908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67" y="2395468"/>
            <a:ext cx="3667125" cy="364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9FB4BEB-1FE2-4A0F-890E-22D2B82B5478}"/>
              </a:ext>
            </a:extLst>
          </p:cNvPr>
          <p:cNvSpPr txBox="1"/>
          <p:nvPr/>
        </p:nvSpPr>
        <p:spPr>
          <a:xfrm>
            <a:off x="6371052" y="350154"/>
            <a:ext cx="10235495" cy="378565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4800" dirty="0">
                <a:cs typeface="Calibri" panose="020F0502020204030204" pitchFamily="34" charset="0"/>
              </a:rPr>
              <a:t>לפניכם מלבן גדול שמחולק ל־4 מלבנים זהים.</a:t>
            </a:r>
          </a:p>
          <a:p>
            <a:pPr algn="ctr"/>
            <a:r>
              <a:rPr lang="he-IL" sz="4800" dirty="0">
                <a:cs typeface="Calibri" panose="020F0502020204030204" pitchFamily="34" charset="0"/>
              </a:rPr>
              <a:t>חלק מהמלבן הגדול צבוע בכחול.</a:t>
            </a:r>
          </a:p>
          <a:p>
            <a:pPr algn="ctr"/>
            <a:r>
              <a:rPr lang="he-IL" sz="4800" dirty="0"/>
              <a:t>איזה חלק מהמלבן השלם צבוע? </a:t>
            </a:r>
          </a:p>
          <a:p>
            <a:pPr algn="ctr"/>
            <a:r>
              <a:rPr lang="he-IL" sz="4800" dirty="0"/>
              <a:t>לחצו על כל מספר המתאר חלק זה </a:t>
            </a:r>
          </a:p>
          <a:p>
            <a:pPr algn="ctr"/>
            <a:r>
              <a:rPr lang="he-IL" sz="4800" dirty="0">
                <a:cs typeface="Calibri" panose="020F0502020204030204" pitchFamily="34" charset="0"/>
              </a:rPr>
              <a:t>אם צדקתם, המספר ייצבע בכחול.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1-ב">
                <a:extLst>
                  <a:ext uri="{FF2B5EF4-FFF2-40B4-BE49-F238E27FC236}">
                    <a16:creationId xmlns:a16="http://schemas.microsoft.com/office/drawing/2014/main" id="{8396C1CA-D594-4D4E-B238-2B0C45467FB2}"/>
                  </a:ext>
                </a:extLst>
              </p:cNvPr>
              <p:cNvSpPr txBox="1"/>
              <p:nvPr/>
            </p:nvSpPr>
            <p:spPr>
              <a:xfrm>
                <a:off x="8788800" y="5471736"/>
                <a:ext cx="270000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e-IL" sz="4800" i="1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he-IL" sz="4800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he-IL" sz="4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1-ב">
                <a:extLst>
                  <a:ext uri="{FF2B5EF4-FFF2-40B4-BE49-F238E27FC236}">
                    <a16:creationId xmlns:a16="http://schemas.microsoft.com/office/drawing/2014/main" id="{8396C1CA-D594-4D4E-B238-2B0C45467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800" y="5471736"/>
                <a:ext cx="2700000" cy="738664"/>
              </a:xfrm>
              <a:prstGeom prst="rect">
                <a:avLst/>
              </a:prstGeom>
              <a:blipFill>
                <a:blip r:embed="rId2"/>
                <a:stretch>
                  <a:fillRect t="-24793" b="-495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1-ב">
                <a:extLst>
                  <a:ext uri="{FF2B5EF4-FFF2-40B4-BE49-F238E27FC236}">
                    <a16:creationId xmlns:a16="http://schemas.microsoft.com/office/drawing/2014/main" id="{F507135C-ED9F-4082-ADD9-49C041D3F35C}"/>
                  </a:ext>
                </a:extLst>
              </p:cNvPr>
              <p:cNvSpPr txBox="1"/>
              <p:nvPr/>
            </p:nvSpPr>
            <p:spPr>
              <a:xfrm>
                <a:off x="501978" y="4598773"/>
                <a:ext cx="2700000" cy="135947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he-IL" sz="4800"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he-IL" sz="4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4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1-ב">
                <a:extLst>
                  <a:ext uri="{FF2B5EF4-FFF2-40B4-BE49-F238E27FC236}">
                    <a16:creationId xmlns:a16="http://schemas.microsoft.com/office/drawing/2014/main" id="{F507135C-ED9F-4082-ADD9-49C041D3F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78" y="4598773"/>
                <a:ext cx="2700000" cy="1359475"/>
              </a:xfrm>
              <a:prstGeom prst="rect">
                <a:avLst/>
              </a:prstGeom>
              <a:blipFill>
                <a:blip r:embed="rId3"/>
                <a:stretch>
                  <a:fillRect b="-85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1-ב">
            <a:extLst>
              <a:ext uri="{FF2B5EF4-FFF2-40B4-BE49-F238E27FC236}">
                <a16:creationId xmlns:a16="http://schemas.microsoft.com/office/drawing/2014/main" id="{5477F021-ECC5-41D2-BEAE-C8F182398860}"/>
              </a:ext>
            </a:extLst>
          </p:cNvPr>
          <p:cNvSpPr txBox="1"/>
          <p:nvPr/>
        </p:nvSpPr>
        <p:spPr>
          <a:xfrm>
            <a:off x="9916029" y="7943217"/>
            <a:ext cx="2700000" cy="738664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rtl="0"/>
            <a:r>
              <a:rPr lang="he-IL" sz="4800" dirty="0">
                <a:cs typeface="Calibri" panose="020F0502020204030204" pitchFamily="34" charset="0"/>
              </a:rPr>
              <a:t>0.50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-ב">
                <a:extLst>
                  <a:ext uri="{FF2B5EF4-FFF2-40B4-BE49-F238E27FC236}">
                    <a16:creationId xmlns:a16="http://schemas.microsoft.com/office/drawing/2014/main" id="{4DE832C5-EA1B-4517-A566-FE9CFF43E994}"/>
                  </a:ext>
                </a:extLst>
              </p:cNvPr>
              <p:cNvSpPr txBox="1"/>
              <p:nvPr/>
            </p:nvSpPr>
            <p:spPr>
              <a:xfrm>
                <a:off x="5449109" y="7943217"/>
                <a:ext cx="2700000" cy="14177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he-IL" sz="4800"/>
                            <m:t>50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he-IL" sz="4800"/>
                            <m:t>100</m:t>
                          </m:r>
                        </m:den>
                      </m:f>
                    </m:oMath>
                  </m:oMathPara>
                </a14:m>
                <a:endParaRPr lang="he-IL" sz="4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1-ב">
                <a:extLst>
                  <a:ext uri="{FF2B5EF4-FFF2-40B4-BE49-F238E27FC236}">
                    <a16:creationId xmlns:a16="http://schemas.microsoft.com/office/drawing/2014/main" id="{4DE832C5-EA1B-4517-A566-FE9CFF43E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109" y="7943217"/>
                <a:ext cx="2700000" cy="1417760"/>
              </a:xfrm>
              <a:prstGeom prst="rect">
                <a:avLst/>
              </a:prstGeom>
              <a:blipFill>
                <a:blip r:embed="rId4"/>
                <a:stretch>
                  <a:fillRect b="-72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-ב">
                <a:extLst>
                  <a:ext uri="{FF2B5EF4-FFF2-40B4-BE49-F238E27FC236}">
                    <a16:creationId xmlns:a16="http://schemas.microsoft.com/office/drawing/2014/main" id="{40D677F4-5099-4160-8F52-76193DA6E04C}"/>
                  </a:ext>
                </a:extLst>
              </p:cNvPr>
              <p:cNvSpPr txBox="1"/>
              <p:nvPr/>
            </p:nvSpPr>
            <p:spPr>
              <a:xfrm>
                <a:off x="4865813" y="5634404"/>
                <a:ext cx="270000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he-IL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he-IL" sz="4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1-ב">
                <a:extLst>
                  <a:ext uri="{FF2B5EF4-FFF2-40B4-BE49-F238E27FC236}">
                    <a16:creationId xmlns:a16="http://schemas.microsoft.com/office/drawing/2014/main" id="{40D677F4-5099-4160-8F52-76193DA6E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813" y="5634404"/>
                <a:ext cx="2700000" cy="738664"/>
              </a:xfrm>
              <a:prstGeom prst="rect">
                <a:avLst/>
              </a:prstGeom>
              <a:blipFill>
                <a:blip r:embed="rId5"/>
                <a:stretch>
                  <a:fillRect t="-23967" b="-504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-ב">
                <a:extLst>
                  <a:ext uri="{FF2B5EF4-FFF2-40B4-BE49-F238E27FC236}">
                    <a16:creationId xmlns:a16="http://schemas.microsoft.com/office/drawing/2014/main" id="{2BCE659B-781B-4F1A-9627-756FB801257C}"/>
                  </a:ext>
                </a:extLst>
              </p:cNvPr>
              <p:cNvSpPr txBox="1"/>
              <p:nvPr/>
            </p:nvSpPr>
            <p:spPr>
              <a:xfrm>
                <a:off x="14688350" y="5401035"/>
                <a:ext cx="270000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e-IL" sz="4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4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4800" i="1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he-IL" sz="4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1-ב">
                <a:extLst>
                  <a:ext uri="{FF2B5EF4-FFF2-40B4-BE49-F238E27FC236}">
                    <a16:creationId xmlns:a16="http://schemas.microsoft.com/office/drawing/2014/main" id="{2BCE659B-781B-4F1A-9627-756FB8012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350" y="5401035"/>
                <a:ext cx="2700000" cy="738664"/>
              </a:xfrm>
              <a:prstGeom prst="rect">
                <a:avLst/>
              </a:prstGeom>
              <a:blipFill>
                <a:blip r:embed="rId6"/>
                <a:stretch>
                  <a:fillRect t="-24793" b="-495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151779FE-848A-96B9-604D-40E63282CF52}"/>
              </a:ext>
            </a:extLst>
          </p:cNvPr>
          <p:cNvGrpSpPr/>
          <p:nvPr/>
        </p:nvGrpSpPr>
        <p:grpSpPr>
          <a:xfrm flipH="1">
            <a:off x="84405" y="105053"/>
            <a:ext cx="5409732" cy="2711553"/>
            <a:chOff x="8252424" y="4028272"/>
            <a:chExt cx="3621737" cy="2010680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0E79C78B-D9C0-C9BF-D7C1-3CE76E55B0FC}"/>
                </a:ext>
              </a:extLst>
            </p:cNvPr>
            <p:cNvSpPr/>
            <p:nvPr/>
          </p:nvSpPr>
          <p:spPr>
            <a:xfrm>
              <a:off x="8258939" y="4053677"/>
              <a:ext cx="3615222" cy="198527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" name="משולש ישר-זווית 16">
              <a:extLst>
                <a:ext uri="{FF2B5EF4-FFF2-40B4-BE49-F238E27FC236}">
                  <a16:creationId xmlns:a16="http://schemas.microsoft.com/office/drawing/2014/main" id="{FA4FF5E2-EBC5-6158-2F6A-3FDF70EE5904}"/>
                </a:ext>
              </a:extLst>
            </p:cNvPr>
            <p:cNvSpPr/>
            <p:nvPr/>
          </p:nvSpPr>
          <p:spPr>
            <a:xfrm>
              <a:off x="8252424" y="4028272"/>
              <a:ext cx="1807623" cy="994939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" name="משולש ישר-זווית 17">
              <a:extLst>
                <a:ext uri="{FF2B5EF4-FFF2-40B4-BE49-F238E27FC236}">
                  <a16:creationId xmlns:a16="http://schemas.microsoft.com/office/drawing/2014/main" id="{645FC43B-3973-0348-CAA3-DB6E55F9178A}"/>
                </a:ext>
              </a:extLst>
            </p:cNvPr>
            <p:cNvSpPr/>
            <p:nvPr/>
          </p:nvSpPr>
          <p:spPr>
            <a:xfrm flipH="1" flipV="1">
              <a:off x="10092975" y="4035715"/>
              <a:ext cx="1753835" cy="994939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cxnSp>
          <p:nvCxnSpPr>
            <p:cNvPr id="19" name="מחבר ישר 18">
              <a:extLst>
                <a:ext uri="{FF2B5EF4-FFF2-40B4-BE49-F238E27FC236}">
                  <a16:creationId xmlns:a16="http://schemas.microsoft.com/office/drawing/2014/main" id="{C702B586-157A-3A5A-9DA2-C0C90A1CF2A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H="1">
              <a:off x="8258939" y="5046314"/>
              <a:ext cx="3615222" cy="0"/>
            </a:xfrm>
            <a:prstGeom prst="line">
              <a:avLst/>
            </a:prstGeom>
            <a:ln w="28575">
              <a:solidFill>
                <a:srgbClr val="2F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62AB8C07-5ABF-A463-0CC5-ADA532ABED7D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>
              <a:off x="10066550" y="4053677"/>
              <a:ext cx="47284" cy="1985275"/>
            </a:xfrm>
            <a:prstGeom prst="line">
              <a:avLst/>
            </a:prstGeom>
            <a:ln w="28575">
              <a:solidFill>
                <a:srgbClr val="2F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משולש ישר-זווית 20">
            <a:extLst>
              <a:ext uri="{FF2B5EF4-FFF2-40B4-BE49-F238E27FC236}">
                <a16:creationId xmlns:a16="http://schemas.microsoft.com/office/drawing/2014/main" id="{8EABDC32-5400-7704-0157-7D55BBC3F584}"/>
              </a:ext>
            </a:extLst>
          </p:cNvPr>
          <p:cNvSpPr/>
          <p:nvPr/>
        </p:nvSpPr>
        <p:spPr>
          <a:xfrm flipV="1">
            <a:off x="2749091" y="1432617"/>
            <a:ext cx="2700018" cy="1341750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5" name="משולש ישר-זווית 24">
            <a:extLst>
              <a:ext uri="{FF2B5EF4-FFF2-40B4-BE49-F238E27FC236}">
                <a16:creationId xmlns:a16="http://schemas.microsoft.com/office/drawing/2014/main" id="{C5037D2F-885D-393E-6255-2203A677466F}"/>
              </a:ext>
            </a:extLst>
          </p:cNvPr>
          <p:cNvSpPr/>
          <p:nvPr/>
        </p:nvSpPr>
        <p:spPr>
          <a:xfrm flipH="1">
            <a:off x="49074" y="1432617"/>
            <a:ext cx="2700018" cy="1341750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1-ב">
                <a:extLst>
                  <a:ext uri="{FF2B5EF4-FFF2-40B4-BE49-F238E27FC236}">
                    <a16:creationId xmlns:a16="http://schemas.microsoft.com/office/drawing/2014/main" id="{E16FFC12-4AD8-F5FB-6BF5-9788F5674EC0}"/>
                  </a:ext>
                </a:extLst>
              </p:cNvPr>
              <p:cNvSpPr txBox="1"/>
              <p:nvPr/>
            </p:nvSpPr>
            <p:spPr>
              <a:xfrm>
                <a:off x="13191843" y="7690719"/>
                <a:ext cx="270000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e-IL" sz="4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4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48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he-IL" sz="4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1-ב">
                <a:extLst>
                  <a:ext uri="{FF2B5EF4-FFF2-40B4-BE49-F238E27FC236}">
                    <a16:creationId xmlns:a16="http://schemas.microsoft.com/office/drawing/2014/main" id="{E16FFC12-4AD8-F5FB-6BF5-9788F5674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1843" y="7690719"/>
                <a:ext cx="2700000" cy="738664"/>
              </a:xfrm>
              <a:prstGeom prst="rect">
                <a:avLst/>
              </a:prstGeom>
              <a:blipFill>
                <a:blip r:embed="rId7"/>
                <a:stretch>
                  <a:fillRect t="-24793" b="-495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1-ב">
            <a:extLst>
              <a:ext uri="{FF2B5EF4-FFF2-40B4-BE49-F238E27FC236}">
                <a16:creationId xmlns:a16="http://schemas.microsoft.com/office/drawing/2014/main" id="{CF6722A3-B169-9101-41CF-CCC2EEFF22CD}"/>
              </a:ext>
            </a:extLst>
          </p:cNvPr>
          <p:cNvSpPr txBox="1"/>
          <p:nvPr/>
        </p:nvSpPr>
        <p:spPr>
          <a:xfrm>
            <a:off x="11221135" y="4551528"/>
            <a:ext cx="2700000" cy="738664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rtl="0"/>
            <a:r>
              <a:rPr lang="he-IL" sz="4800" dirty="0">
                <a:cs typeface="Calibri" panose="020F0502020204030204" pitchFamily="34" charset="0"/>
              </a:rPr>
              <a:t>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1-ב">
                <a:extLst>
                  <a:ext uri="{FF2B5EF4-FFF2-40B4-BE49-F238E27FC236}">
                    <a16:creationId xmlns:a16="http://schemas.microsoft.com/office/drawing/2014/main" id="{C262C351-34D8-0A76-801C-F8A82B78F229}"/>
                  </a:ext>
                </a:extLst>
              </p:cNvPr>
              <p:cNvSpPr txBox="1"/>
              <p:nvPr/>
            </p:nvSpPr>
            <p:spPr>
              <a:xfrm>
                <a:off x="765918" y="8060051"/>
                <a:ext cx="2700000" cy="13828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4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1-ב">
                <a:extLst>
                  <a:ext uri="{FF2B5EF4-FFF2-40B4-BE49-F238E27FC236}">
                    <a16:creationId xmlns:a16="http://schemas.microsoft.com/office/drawing/2014/main" id="{C262C351-34D8-0A76-801C-F8A82B78F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18" y="8060051"/>
                <a:ext cx="2700000" cy="1382879"/>
              </a:xfrm>
              <a:prstGeom prst="rect">
                <a:avLst/>
              </a:prstGeom>
              <a:blipFill>
                <a:blip r:embed="rId8"/>
                <a:stretch>
                  <a:fillRect b="-83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9BF9C98-FB32-0F1E-9395-EEDAAB0C3C22}"/>
              </a:ext>
            </a:extLst>
          </p:cNvPr>
          <p:cNvSpPr txBox="1"/>
          <p:nvPr/>
        </p:nvSpPr>
        <p:spPr>
          <a:xfrm>
            <a:off x="609600" y="9715500"/>
            <a:ext cx="1043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9"/>
              </a:rPr>
              <a:t>מתוך: יחידת הוראה מתוקשבת- כיתה ו'- אחוזים שיעור 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208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מלבן 30">
            <a:extLst>
              <a:ext uri="{FF2B5EF4-FFF2-40B4-BE49-F238E27FC236}">
                <a16:creationId xmlns:a16="http://schemas.microsoft.com/office/drawing/2014/main" id="{6CB024EA-AC60-130D-2178-5073540EDDFA}"/>
              </a:ext>
            </a:extLst>
          </p:cNvPr>
          <p:cNvSpPr/>
          <p:nvPr/>
        </p:nvSpPr>
        <p:spPr>
          <a:xfrm>
            <a:off x="185867" y="344579"/>
            <a:ext cx="5342955" cy="9468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pic>
        <p:nvPicPr>
          <p:cNvPr id="4" name="תמונה 3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E373A32A-4234-05BF-0925-8ED92FC7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17" b="89238" l="5833" r="92500">
                        <a14:foregroundMark x1="93333" y1="31390" x2="92500" y2="27354"/>
                        <a14:foregroundMark x1="10000" y1="32735" x2="5833" y2="27354"/>
                        <a14:foregroundMark x1="50000" y1="59193" x2="50833" y2="58744"/>
                        <a14:foregroundMark x1="68333" y1="60538" x2="51667" y2="53363"/>
                        <a14:foregroundMark x1="57500" y1="52466" x2="42500" y2="55605"/>
                        <a14:foregroundMark x1="48333" y1="66368" x2="69167" y2="33184"/>
                        <a14:foregroundMark x1="69167" y1="33184" x2="69167" y2="33184"/>
                        <a14:foregroundMark x1="40833" y1="66368" x2="44167" y2="4574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712" y="1193596"/>
            <a:ext cx="1307970" cy="2422241"/>
          </a:xfrm>
          <a:prstGeom prst="rect">
            <a:avLst/>
          </a:prstGeom>
        </p:spPr>
      </p:pic>
      <p:pic>
        <p:nvPicPr>
          <p:cNvPr id="5" name="תמונה 4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CCE13D26-C430-A45C-6B53-C28F672999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17" b="89238" l="5833" r="92500">
                        <a14:foregroundMark x1="93333" y1="31390" x2="92500" y2="27354"/>
                        <a14:foregroundMark x1="10000" y1="32735" x2="5833" y2="27354"/>
                        <a14:foregroundMark x1="50000" y1="59193" x2="50833" y2="58744"/>
                        <a14:foregroundMark x1="68333" y1="60538" x2="51667" y2="53363"/>
                        <a14:foregroundMark x1="57500" y1="52466" x2="42500" y2="55605"/>
                        <a14:foregroundMark x1="48333" y1="66368" x2="69167" y2="33184"/>
                        <a14:foregroundMark x1="69167" y1="33184" x2="69167" y2="33184"/>
                        <a14:foregroundMark x1="40833" y1="66368" x2="44167" y2="4574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3883" y="4574288"/>
            <a:ext cx="1307970" cy="2422241"/>
          </a:xfrm>
          <a:prstGeom prst="rect">
            <a:avLst/>
          </a:prstGeom>
        </p:spPr>
      </p:pic>
      <p:pic>
        <p:nvPicPr>
          <p:cNvPr id="6" name="תמונה 5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64E7819F-BF2C-F347-2FFE-2D4DE88AC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7" b="93274" l="10000" r="91875">
                        <a14:foregroundMark x1="51250" y1="39910" x2="48125" y2="65919"/>
                        <a14:foregroundMark x1="66875" y1="38117" x2="62500" y2="53363"/>
                        <a14:foregroundMark x1="90000" y1="42601" x2="91875" y2="52018"/>
                        <a14:foregroundMark x1="58125" y1="93274" x2="53750" y2="93274"/>
                        <a14:foregroundMark x1="43125" y1="92825" x2="37500" y2="928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827" y="2144755"/>
            <a:ext cx="1740713" cy="2422241"/>
          </a:xfrm>
          <a:prstGeom prst="rect">
            <a:avLst/>
          </a:prstGeom>
        </p:spPr>
      </p:pic>
      <p:pic>
        <p:nvPicPr>
          <p:cNvPr id="8" name="תמונה 7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B7DDDA62-A987-A7B3-C89E-13DFFEE292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69" b="90135" l="6897" r="89655">
                        <a14:foregroundMark x1="6897" y1="57399" x2="37931" y2="40807"/>
                        <a14:foregroundMark x1="54310" y1="38117" x2="53448" y2="47982"/>
                        <a14:foregroundMark x1="68966" y1="49327" x2="50862" y2="51570"/>
                        <a14:foregroundMark x1="90517" y1="59641" x2="81034" y2="48430"/>
                        <a14:foregroundMark x1="65517" y1="42601" x2="63793" y2="46637"/>
                        <a14:foregroundMark x1="34483" y1="89238" x2="23276" y2="84305"/>
                        <a14:foregroundMark x1="59483" y1="88341" x2="67241" y2="9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5315" y="258677"/>
            <a:ext cx="1258481" cy="2422241"/>
          </a:xfrm>
          <a:prstGeom prst="rect">
            <a:avLst/>
          </a:prstGeom>
        </p:spPr>
      </p:pic>
      <p:pic>
        <p:nvPicPr>
          <p:cNvPr id="9" name="תמונה 8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93878841-4BBA-8CEB-D9A7-B0E9A28A18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1480" l="8696" r="89565">
                        <a14:foregroundMark x1="61739" y1="34529" x2="50435" y2="52466"/>
                        <a14:foregroundMark x1="39130" y1="38117" x2="52174" y2="47085"/>
                        <a14:foregroundMark x1="34783" y1="37220" x2="46087" y2="46188"/>
                        <a14:foregroundMark x1="61739" y1="47534" x2="72174" y2="40359"/>
                        <a14:foregroundMark x1="66087" y1="88341" x2="59130" y2="91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5574" y="344579"/>
            <a:ext cx="1246694" cy="2422241"/>
          </a:xfrm>
          <a:prstGeom prst="rect">
            <a:avLst/>
          </a:prstGeom>
        </p:spPr>
      </p:pic>
      <p:pic>
        <p:nvPicPr>
          <p:cNvPr id="10" name="תמונה 9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7D98B71A-7E62-36BC-64D2-AB69C9362A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969" b="89238" l="3650" r="91241">
                        <a14:foregroundMark x1="58394" y1="31839" x2="50365" y2="58296"/>
                        <a14:foregroundMark x1="72263" y1="36771" x2="45255" y2="55157"/>
                        <a14:foregroundMark x1="37956" y1="34978" x2="51095" y2="40807"/>
                        <a14:foregroundMark x1="76642" y1="34978" x2="64964" y2="51570"/>
                        <a14:foregroundMark x1="88321" y1="33184" x2="89781" y2="34529"/>
                        <a14:foregroundMark x1="92701" y1="49327" x2="92701" y2="49327"/>
                        <a14:foregroundMark x1="92701" y1="34081" x2="92701" y2="34081"/>
                        <a14:foregroundMark x1="4380" y1="31390" x2="4380" y2="31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481" y="6381757"/>
            <a:ext cx="1484721" cy="2422241"/>
          </a:xfrm>
          <a:prstGeom prst="rect">
            <a:avLst/>
          </a:prstGeom>
        </p:spPr>
      </p:pic>
      <p:pic>
        <p:nvPicPr>
          <p:cNvPr id="11" name="תמונה 10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420A24D1-9E4F-3EA2-CF7F-3EC9A72FF4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6981" y1="35426" x2="41509" y2="34529"/>
                        <a14:foregroundMark x1="54717" y1="40359" x2="49057" y2="49776"/>
                        <a14:foregroundMark x1="49057" y1="50673" x2="52830" y2="73094"/>
                        <a14:foregroundMark x1="55660" y1="54260" x2="55660" y2="54260"/>
                        <a14:foregroundMark x1="87736" y1="41256" x2="87736" y2="41256"/>
                        <a14:foregroundMark x1="9434" y1="41704" x2="9434" y2="41704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9265" y="2742124"/>
            <a:ext cx="1154783" cy="2422241"/>
          </a:xfrm>
          <a:prstGeom prst="rect">
            <a:avLst/>
          </a:prstGeom>
        </p:spPr>
      </p:pic>
      <p:pic>
        <p:nvPicPr>
          <p:cNvPr id="12" name="תמונה 11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E066EF2A-CAC2-B47C-921D-3C671AFEDCA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969" b="90583" l="8264" r="94215">
                        <a14:foregroundMark x1="31405" y1="27354" x2="37190" y2="52915"/>
                        <a14:foregroundMark x1="40496" y1="33632" x2="43802" y2="52466"/>
                        <a14:foregroundMark x1="88430" y1="33632" x2="94215" y2="36323"/>
                        <a14:foregroundMark x1="42975" y1="43498" x2="49587" y2="46188"/>
                        <a14:foregroundMark x1="48760" y1="45291" x2="52893" y2="26009"/>
                        <a14:foregroundMark x1="34711" y1="90583" x2="41322" y2="90583"/>
                        <a14:foregroundMark x1="9917" y1="51121" x2="8264" y2="51121"/>
                        <a14:foregroundMark x1="37190" y1="44395" x2="23140" y2="34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3883" y="7138895"/>
            <a:ext cx="1315040" cy="2422241"/>
          </a:xfrm>
          <a:prstGeom prst="rect">
            <a:avLst/>
          </a:prstGeom>
        </p:spPr>
      </p:pic>
      <p:pic>
        <p:nvPicPr>
          <p:cNvPr id="13" name="תמונה 12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9510EBD1-B134-2970-E004-2DF7AF9F4D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6981" y1="35426" x2="41509" y2="34529"/>
                        <a14:foregroundMark x1="54717" y1="40359" x2="49057" y2="49776"/>
                        <a14:foregroundMark x1="49057" y1="50673" x2="52830" y2="73094"/>
                        <a14:foregroundMark x1="55660" y1="54260" x2="55660" y2="54260"/>
                        <a14:foregroundMark x1="87736" y1="41256" x2="87736" y2="41256"/>
                        <a14:foregroundMark x1="9434" y1="41704" x2="9434" y2="41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024" y="4030832"/>
            <a:ext cx="1154783" cy="2422241"/>
          </a:xfrm>
          <a:prstGeom prst="rect">
            <a:avLst/>
          </a:prstGeom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F9A5BA0-48D0-E58E-28C8-C90F18F25C16}"/>
              </a:ext>
            </a:extLst>
          </p:cNvPr>
          <p:cNvSpPr txBox="1"/>
          <p:nvPr/>
        </p:nvSpPr>
        <p:spPr>
          <a:xfrm>
            <a:off x="7603434" y="283431"/>
            <a:ext cx="9131026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4200" dirty="0"/>
              <a:t>דנה ציירה 10 ילדים על דף. </a:t>
            </a:r>
            <a:br>
              <a:rPr lang="en-US" sz="4200" dirty="0"/>
            </a:br>
            <a:r>
              <a:rPr lang="he-IL" sz="4200" dirty="0"/>
              <a:t>התבוננו בציור שלה והשלימו את המשפטים.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3FD09DF8-7579-4E2B-679C-2CB5B1F7CF82}"/>
              </a:ext>
            </a:extLst>
          </p:cNvPr>
          <p:cNvSpPr txBox="1"/>
          <p:nvPr/>
        </p:nvSpPr>
        <p:spPr>
          <a:xfrm>
            <a:off x="9787837" y="1536002"/>
            <a:ext cx="7101624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לבדיקה, לחצו על העיגול הצבעוני.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0D1387F9-8700-8184-9690-B7B12B81AE85}"/>
              </a:ext>
            </a:extLst>
          </p:cNvPr>
          <p:cNvSpPr txBox="1"/>
          <p:nvPr/>
        </p:nvSpPr>
        <p:spPr>
          <a:xfrm>
            <a:off x="9847950" y="3209252"/>
            <a:ext cx="7491153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10 הילדים המצוירים הם %_____.</a:t>
            </a: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25F8B4C8-572E-F937-9E86-DD502E5E2F32}"/>
              </a:ext>
            </a:extLst>
          </p:cNvPr>
          <p:cNvSpPr/>
          <p:nvPr/>
        </p:nvSpPr>
        <p:spPr>
          <a:xfrm>
            <a:off x="17400135" y="3251244"/>
            <a:ext cx="702000" cy="70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8FA68FEF-DE2F-0041-16A7-12CF472B12D9}"/>
              </a:ext>
            </a:extLst>
          </p:cNvPr>
          <p:cNvSpPr txBox="1"/>
          <p:nvPr/>
        </p:nvSpPr>
        <p:spPr>
          <a:xfrm>
            <a:off x="10380527" y="3204501"/>
            <a:ext cx="1083951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100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1687F9AE-CB3E-3C78-88B8-D8AADDCE829E}"/>
              </a:ext>
            </a:extLst>
          </p:cNvPr>
          <p:cNvSpPr txBox="1"/>
          <p:nvPr/>
        </p:nvSpPr>
        <p:spPr>
          <a:xfrm>
            <a:off x="8047777" y="4625882"/>
            <a:ext cx="9291326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%_____ מהילדים המצוירים צבועים בצהוב.</a:t>
            </a:r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8B2D6085-1CEE-6828-A2B6-9658394016E3}"/>
              </a:ext>
            </a:extLst>
          </p:cNvPr>
          <p:cNvSpPr/>
          <p:nvPr/>
        </p:nvSpPr>
        <p:spPr>
          <a:xfrm>
            <a:off x="17400135" y="4653482"/>
            <a:ext cx="702000" cy="70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B041F037-73AF-094B-B183-5932C8B6D830}"/>
              </a:ext>
            </a:extLst>
          </p:cNvPr>
          <p:cNvSpPr txBox="1"/>
          <p:nvPr/>
        </p:nvSpPr>
        <p:spPr>
          <a:xfrm>
            <a:off x="15628991" y="4502786"/>
            <a:ext cx="78418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10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C044967C-F5A4-7353-F30F-9FD418F6373E}"/>
              </a:ext>
            </a:extLst>
          </p:cNvPr>
          <p:cNvSpPr txBox="1"/>
          <p:nvPr/>
        </p:nvSpPr>
        <p:spPr>
          <a:xfrm>
            <a:off x="9352621" y="6083759"/>
            <a:ext cx="7986482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%_____ מהילדים המצוירים הן בנות.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DD9A47FE-F5AF-4BB1-4824-DC1BB11EE0A1}"/>
              </a:ext>
            </a:extLst>
          </p:cNvPr>
          <p:cNvSpPr/>
          <p:nvPr/>
        </p:nvSpPr>
        <p:spPr>
          <a:xfrm>
            <a:off x="17400135" y="6138549"/>
            <a:ext cx="702000" cy="70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5488AD4A-5CF9-1596-E78B-F14083E8D992}"/>
              </a:ext>
            </a:extLst>
          </p:cNvPr>
          <p:cNvSpPr txBox="1"/>
          <p:nvPr/>
        </p:nvSpPr>
        <p:spPr>
          <a:xfrm>
            <a:off x="15628991" y="6025220"/>
            <a:ext cx="78418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40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261DF9B4-D4B2-2C4D-D7DB-41051B658054}"/>
              </a:ext>
            </a:extLst>
          </p:cNvPr>
          <p:cNvSpPr txBox="1"/>
          <p:nvPr/>
        </p:nvSpPr>
        <p:spPr>
          <a:xfrm>
            <a:off x="7242776" y="7623807"/>
            <a:ext cx="10044737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%_____ מהילדים המצוירים עומדים על הידיים.</a:t>
            </a:r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1ED62A2F-64DA-38B2-9E5A-6F461545B275}"/>
              </a:ext>
            </a:extLst>
          </p:cNvPr>
          <p:cNvSpPr/>
          <p:nvPr/>
        </p:nvSpPr>
        <p:spPr>
          <a:xfrm>
            <a:off x="17400135" y="7706447"/>
            <a:ext cx="702000" cy="70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C3F0CB1E-26DF-A5A0-7EBA-328E9931D4B5}"/>
              </a:ext>
            </a:extLst>
          </p:cNvPr>
          <p:cNvSpPr txBox="1"/>
          <p:nvPr/>
        </p:nvSpPr>
        <p:spPr>
          <a:xfrm>
            <a:off x="15698947" y="7621781"/>
            <a:ext cx="78418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20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A278D1A2-CCD5-343C-9239-345B0F39AF66}"/>
              </a:ext>
            </a:extLst>
          </p:cNvPr>
          <p:cNvSpPr txBox="1"/>
          <p:nvPr/>
        </p:nvSpPr>
        <p:spPr>
          <a:xfrm>
            <a:off x="9338195" y="9208887"/>
            <a:ext cx="8000908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ל־%_____ מהילדים יש חולצת פסים.</a:t>
            </a: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BEE42D0E-E6C5-EAB4-D245-AE7AAB7D30C5}"/>
              </a:ext>
            </a:extLst>
          </p:cNvPr>
          <p:cNvSpPr/>
          <p:nvPr/>
        </p:nvSpPr>
        <p:spPr>
          <a:xfrm>
            <a:off x="17400135" y="9274344"/>
            <a:ext cx="702000" cy="70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7A9CF608-1321-E255-098A-7375960166B6}"/>
              </a:ext>
            </a:extLst>
          </p:cNvPr>
          <p:cNvSpPr txBox="1"/>
          <p:nvPr/>
        </p:nvSpPr>
        <p:spPr>
          <a:xfrm>
            <a:off x="15330283" y="9168720"/>
            <a:ext cx="78418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30</a:t>
            </a:r>
          </a:p>
        </p:txBody>
      </p:sp>
      <p:pic>
        <p:nvPicPr>
          <p:cNvPr id="32" name="תמונה 31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895A2EBD-40BE-222A-EB9E-F5245861005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6981" y1="35426" x2="41509" y2="34529"/>
                        <a14:foregroundMark x1="54717" y1="40359" x2="49057" y2="49776"/>
                        <a14:foregroundMark x1="49057" y1="50673" x2="52830" y2="73094"/>
                        <a14:foregroundMark x1="55660" y1="54260" x2="55660" y2="54260"/>
                        <a14:foregroundMark x1="87736" y1="41256" x2="87736" y2="41256"/>
                        <a14:foregroundMark x1="9434" y1="41704" x2="9434" y2="41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5156" y="6656197"/>
            <a:ext cx="1154783" cy="2422241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E01D89F-919B-5838-E346-6D63D0B70366}"/>
              </a:ext>
            </a:extLst>
          </p:cNvPr>
          <p:cNvSpPr txBox="1"/>
          <p:nvPr/>
        </p:nvSpPr>
        <p:spPr>
          <a:xfrm>
            <a:off x="609600" y="9715500"/>
            <a:ext cx="1043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17"/>
              </a:rPr>
              <a:t>מתוך: יחידת הוראה מתוקשבת- כיתה ו'- משמעות האחוז שיעור 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410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  <p:bldP spid="27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1491CBC7-3E1B-4A6C-889B-42BA6AF277C7}"/>
              </a:ext>
            </a:extLst>
          </p:cNvPr>
          <p:cNvSpPr/>
          <p:nvPr/>
        </p:nvSpPr>
        <p:spPr>
          <a:xfrm>
            <a:off x="7980635" y="4822904"/>
            <a:ext cx="7273187" cy="518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C41B69A-1461-4C3F-8121-23E82C952700}"/>
              </a:ext>
            </a:extLst>
          </p:cNvPr>
          <p:cNvSpPr/>
          <p:nvPr/>
        </p:nvSpPr>
        <p:spPr>
          <a:xfrm>
            <a:off x="9325734" y="4850856"/>
            <a:ext cx="4713095" cy="273104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200" dirty="0"/>
              <a:t>10 זרי </a:t>
            </a:r>
            <a:br>
              <a:rPr lang="en-US" sz="4200" dirty="0"/>
            </a:br>
            <a:r>
              <a:rPr lang="he-IL" sz="4200" dirty="0"/>
              <a:t>וורדים לבנים</a:t>
            </a:r>
          </a:p>
        </p:txBody>
      </p:sp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24CB9ABF-82FD-4A6F-BD3C-C7FCB3E3C686}"/>
              </a:ext>
            </a:extLst>
          </p:cNvPr>
          <p:cNvSpPr/>
          <p:nvPr/>
        </p:nvSpPr>
        <p:spPr>
          <a:xfrm>
            <a:off x="7955870" y="1015964"/>
            <a:ext cx="7297952" cy="3780420"/>
          </a:xfrm>
          <a:prstGeom prst="triangle">
            <a:avLst>
              <a:gd name="adj" fmla="val 49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5634BEC3-3C24-4F73-B19B-DAA49F958934}"/>
              </a:ext>
            </a:extLst>
          </p:cNvPr>
          <p:cNvGrpSpPr/>
          <p:nvPr/>
        </p:nvGrpSpPr>
        <p:grpSpPr>
          <a:xfrm>
            <a:off x="7998443" y="4791349"/>
            <a:ext cx="7330847" cy="4218878"/>
            <a:chOff x="-2229582" y="1258183"/>
            <a:chExt cx="4717517" cy="2662601"/>
          </a:xfrm>
        </p:grpSpPr>
        <p:sp>
          <p:nvSpPr>
            <p:cNvPr id="9" name="משולש שווה-שוקיים 8">
              <a:extLst>
                <a:ext uri="{FF2B5EF4-FFF2-40B4-BE49-F238E27FC236}">
                  <a16:creationId xmlns:a16="http://schemas.microsoft.com/office/drawing/2014/main" id="{75CF211B-A3C8-4036-84F8-BF3FE6496A9B}"/>
                </a:ext>
              </a:extLst>
            </p:cNvPr>
            <p:cNvSpPr/>
            <p:nvPr/>
          </p:nvSpPr>
          <p:spPr>
            <a:xfrm flipV="1">
              <a:off x="-2229582" y="1298601"/>
              <a:ext cx="4717517" cy="2622183"/>
            </a:xfrm>
            <a:prstGeom prst="triangle">
              <a:avLst>
                <a:gd name="adj" fmla="val 495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 dirty="0"/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D576F36D-C464-4C09-BCCD-5AB1D2004B1C}"/>
                </a:ext>
              </a:extLst>
            </p:cNvPr>
            <p:cNvSpPr txBox="1"/>
            <p:nvPr/>
          </p:nvSpPr>
          <p:spPr>
            <a:xfrm>
              <a:off x="-1662301" y="1258183"/>
              <a:ext cx="3546861" cy="14568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600" dirty="0">
                  <a:solidFill>
                    <a:schemeClr val="bg1"/>
                  </a:solidFill>
                </a:rPr>
                <a:t>בחנות הכינו 100 זרי ורדים. 10% מהזרים בצבע לבן.</a:t>
              </a:r>
            </a:p>
            <a:p>
              <a:pPr algn="ctr"/>
              <a:r>
                <a:rPr lang="he-IL" sz="3600" dirty="0">
                  <a:solidFill>
                    <a:schemeClr val="bg1"/>
                  </a:solidFill>
                </a:rPr>
                <a:t>כמה זרי ורדים לבנים </a:t>
              </a:r>
              <a:br>
                <a:rPr lang="en-US" sz="3600" dirty="0">
                  <a:solidFill>
                    <a:schemeClr val="bg1"/>
                  </a:solidFill>
                </a:rPr>
              </a:br>
              <a:r>
                <a:rPr lang="he-IL" sz="3600" dirty="0">
                  <a:solidFill>
                    <a:schemeClr val="bg1"/>
                  </a:solidFill>
                </a:rPr>
                <a:t>  הכינו בחנות?</a:t>
              </a:r>
            </a:p>
          </p:txBody>
        </p:sp>
      </p:grp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C7939FA-F26C-40E8-8039-DFA24BD997DC}"/>
              </a:ext>
            </a:extLst>
          </p:cNvPr>
          <p:cNvSpPr txBox="1"/>
          <p:nvPr/>
        </p:nvSpPr>
        <p:spPr>
          <a:xfrm>
            <a:off x="3278451" y="494056"/>
            <a:ext cx="11731097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פתרו את החידה וגלו את התשובה המסתתרת במעטפה.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60013127-5AB6-422F-847E-1D59FF08EE62}"/>
              </a:ext>
            </a:extLst>
          </p:cNvPr>
          <p:cNvGrpSpPr/>
          <p:nvPr/>
        </p:nvGrpSpPr>
        <p:grpSpPr>
          <a:xfrm>
            <a:off x="7955870" y="4796384"/>
            <a:ext cx="7435112" cy="5513646"/>
            <a:chOff x="1287953" y="3068960"/>
            <a:chExt cx="4956741" cy="3675764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E67FBCF6-8C28-4F4F-8626-E1CFF21A8914}"/>
                </a:ext>
              </a:extLst>
            </p:cNvPr>
            <p:cNvSpPr/>
            <p:nvPr/>
          </p:nvSpPr>
          <p:spPr>
            <a:xfrm>
              <a:off x="1287953" y="3068960"/>
              <a:ext cx="4928359" cy="3472345"/>
            </a:xfrm>
            <a:custGeom>
              <a:avLst/>
              <a:gdLst>
                <a:gd name="connsiteX0" fmla="*/ 0 w 4752528"/>
                <a:gd name="connsiteY0" fmla="*/ 0 h 3456384"/>
                <a:gd name="connsiteX1" fmla="*/ 4752528 w 4752528"/>
                <a:gd name="connsiteY1" fmla="*/ 0 h 3456384"/>
                <a:gd name="connsiteX2" fmla="*/ 4752528 w 4752528"/>
                <a:gd name="connsiteY2" fmla="*/ 3456384 h 3456384"/>
                <a:gd name="connsiteX3" fmla="*/ 0 w 4752528"/>
                <a:gd name="connsiteY3" fmla="*/ 3456384 h 3456384"/>
                <a:gd name="connsiteX4" fmla="*/ 0 w 4752528"/>
                <a:gd name="connsiteY4" fmla="*/ 0 h 3456384"/>
                <a:gd name="connsiteX0" fmla="*/ 0 w 4752528"/>
                <a:gd name="connsiteY0" fmla="*/ 5913 h 3462297"/>
                <a:gd name="connsiteX1" fmla="*/ 3121 w 4752528"/>
                <a:gd name="connsiteY1" fmla="*/ 0 h 3462297"/>
                <a:gd name="connsiteX2" fmla="*/ 4752528 w 4752528"/>
                <a:gd name="connsiteY2" fmla="*/ 5913 h 3462297"/>
                <a:gd name="connsiteX3" fmla="*/ 4752528 w 4752528"/>
                <a:gd name="connsiteY3" fmla="*/ 3462297 h 3462297"/>
                <a:gd name="connsiteX4" fmla="*/ 0 w 4752528"/>
                <a:gd name="connsiteY4" fmla="*/ 3462297 h 3462297"/>
                <a:gd name="connsiteX5" fmla="*/ 0 w 4752528"/>
                <a:gd name="connsiteY5" fmla="*/ 5913 h 3462297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52528 w 4752528"/>
                <a:gd name="connsiteY4" fmla="*/ 3472345 h 3472345"/>
                <a:gd name="connsiteX5" fmla="*/ 0 w 4752528"/>
                <a:gd name="connsiteY5" fmla="*/ 3472345 h 3472345"/>
                <a:gd name="connsiteX6" fmla="*/ 0 w 4752528"/>
                <a:gd name="connsiteY6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52528 w 4752528"/>
                <a:gd name="connsiteY5" fmla="*/ 3472345 h 3472345"/>
                <a:gd name="connsiteX6" fmla="*/ 0 w 4752528"/>
                <a:gd name="connsiteY6" fmla="*/ 3472345 h 3472345"/>
                <a:gd name="connsiteX7" fmla="*/ 0 w 4752528"/>
                <a:gd name="connsiteY7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15798 w 4752528"/>
                <a:gd name="connsiteY5" fmla="*/ 0 h 3472345"/>
                <a:gd name="connsiteX6" fmla="*/ 4752528 w 4752528"/>
                <a:gd name="connsiteY6" fmla="*/ 3472345 h 3472345"/>
                <a:gd name="connsiteX7" fmla="*/ 0 w 4752528"/>
                <a:gd name="connsiteY7" fmla="*/ 3472345 h 3472345"/>
                <a:gd name="connsiteX8" fmla="*/ 0 w 4752528"/>
                <a:gd name="connsiteY8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15798 w 4752528"/>
                <a:gd name="connsiteY5" fmla="*/ 0 h 3472345"/>
                <a:gd name="connsiteX6" fmla="*/ 4700726 w 4752528"/>
                <a:gd name="connsiteY6" fmla="*/ 15073 h 3472345"/>
                <a:gd name="connsiteX7" fmla="*/ 4752528 w 4752528"/>
                <a:gd name="connsiteY7" fmla="*/ 3472345 h 3472345"/>
                <a:gd name="connsiteX8" fmla="*/ 0 w 4752528"/>
                <a:gd name="connsiteY8" fmla="*/ 3472345 h 3472345"/>
                <a:gd name="connsiteX9" fmla="*/ 0 w 4752528"/>
                <a:gd name="connsiteY9" fmla="*/ 15961 h 3472345"/>
                <a:gd name="connsiteX0" fmla="*/ 0 w 4752528"/>
                <a:gd name="connsiteY0" fmla="*/ 41082 h 3497466"/>
                <a:gd name="connsiteX1" fmla="*/ 3121 w 4752528"/>
                <a:gd name="connsiteY1" fmla="*/ 25121 h 3497466"/>
                <a:gd name="connsiteX2" fmla="*/ 3121 w 4752528"/>
                <a:gd name="connsiteY2" fmla="*/ 35169 h 3497466"/>
                <a:gd name="connsiteX3" fmla="*/ 4752528 w 4752528"/>
                <a:gd name="connsiteY3" fmla="*/ 41082 h 3497466"/>
                <a:gd name="connsiteX4" fmla="*/ 4700726 w 4752528"/>
                <a:gd name="connsiteY4" fmla="*/ 50242 h 3497466"/>
                <a:gd name="connsiteX5" fmla="*/ 4715798 w 4752528"/>
                <a:gd name="connsiteY5" fmla="*/ 25121 h 3497466"/>
                <a:gd name="connsiteX6" fmla="*/ 4720822 w 4752528"/>
                <a:gd name="connsiteY6" fmla="*/ 0 h 3497466"/>
                <a:gd name="connsiteX7" fmla="*/ 4752528 w 4752528"/>
                <a:gd name="connsiteY7" fmla="*/ 3497466 h 3497466"/>
                <a:gd name="connsiteX8" fmla="*/ 0 w 4752528"/>
                <a:gd name="connsiteY8" fmla="*/ 3497466 h 3497466"/>
                <a:gd name="connsiteX9" fmla="*/ 0 w 4752528"/>
                <a:gd name="connsiteY9" fmla="*/ 41082 h 3497466"/>
                <a:gd name="connsiteX0" fmla="*/ 42096 w 4794624"/>
                <a:gd name="connsiteY0" fmla="*/ 56154 h 3512538"/>
                <a:gd name="connsiteX1" fmla="*/ 0 w 4794624"/>
                <a:gd name="connsiteY1" fmla="*/ 0 h 3512538"/>
                <a:gd name="connsiteX2" fmla="*/ 45217 w 4794624"/>
                <a:gd name="connsiteY2" fmla="*/ 40193 h 3512538"/>
                <a:gd name="connsiteX3" fmla="*/ 45217 w 4794624"/>
                <a:gd name="connsiteY3" fmla="*/ 50241 h 3512538"/>
                <a:gd name="connsiteX4" fmla="*/ 4794624 w 4794624"/>
                <a:gd name="connsiteY4" fmla="*/ 56154 h 3512538"/>
                <a:gd name="connsiteX5" fmla="*/ 4742822 w 4794624"/>
                <a:gd name="connsiteY5" fmla="*/ 65314 h 3512538"/>
                <a:gd name="connsiteX6" fmla="*/ 4757894 w 4794624"/>
                <a:gd name="connsiteY6" fmla="*/ 40193 h 3512538"/>
                <a:gd name="connsiteX7" fmla="*/ 4762918 w 4794624"/>
                <a:gd name="connsiteY7" fmla="*/ 15072 h 3512538"/>
                <a:gd name="connsiteX8" fmla="*/ 4794624 w 4794624"/>
                <a:gd name="connsiteY8" fmla="*/ 3512538 h 3512538"/>
                <a:gd name="connsiteX9" fmla="*/ 42096 w 4794624"/>
                <a:gd name="connsiteY9" fmla="*/ 3512538 h 3512538"/>
                <a:gd name="connsiteX10" fmla="*/ 42096 w 4794624"/>
                <a:gd name="connsiteY10" fmla="*/ 56154 h 3512538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4794624 w 4794624"/>
                <a:gd name="connsiteY5" fmla="*/ 106396 h 3562780"/>
                <a:gd name="connsiteX6" fmla="*/ 4742822 w 4794624"/>
                <a:gd name="connsiteY6" fmla="*/ 115556 h 3562780"/>
                <a:gd name="connsiteX7" fmla="*/ 4757894 w 4794624"/>
                <a:gd name="connsiteY7" fmla="*/ 90435 h 3562780"/>
                <a:gd name="connsiteX8" fmla="*/ 4762918 w 4794624"/>
                <a:gd name="connsiteY8" fmla="*/ 65314 h 3562780"/>
                <a:gd name="connsiteX9" fmla="*/ 4794624 w 4794624"/>
                <a:gd name="connsiteY9" fmla="*/ 3562780 h 3562780"/>
                <a:gd name="connsiteX10" fmla="*/ 42096 w 4794624"/>
                <a:gd name="connsiteY10" fmla="*/ 3562780 h 3562780"/>
                <a:gd name="connsiteX11" fmla="*/ 42096 w 4794624"/>
                <a:gd name="connsiteY11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4794624 w 4794624"/>
                <a:gd name="connsiteY5" fmla="*/ 106396 h 3562780"/>
                <a:gd name="connsiteX6" fmla="*/ 4742822 w 4794624"/>
                <a:gd name="connsiteY6" fmla="*/ 115556 h 3562780"/>
                <a:gd name="connsiteX7" fmla="*/ 4757894 w 4794624"/>
                <a:gd name="connsiteY7" fmla="*/ 90435 h 3562780"/>
                <a:gd name="connsiteX8" fmla="*/ 4762918 w 4794624"/>
                <a:gd name="connsiteY8" fmla="*/ 65314 h 3562780"/>
                <a:gd name="connsiteX9" fmla="*/ 4794624 w 4794624"/>
                <a:gd name="connsiteY9" fmla="*/ 3562780 h 3562780"/>
                <a:gd name="connsiteX10" fmla="*/ 42096 w 4794624"/>
                <a:gd name="connsiteY10" fmla="*/ 3562780 h 3562780"/>
                <a:gd name="connsiteX11" fmla="*/ 40193 w 4794624"/>
                <a:gd name="connsiteY11" fmla="*/ 2361363 h 3562780"/>
                <a:gd name="connsiteX12" fmla="*/ 42096 w 4794624"/>
                <a:gd name="connsiteY12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3235569 w 4794624"/>
                <a:gd name="connsiteY5" fmla="*/ 100484 h 3562780"/>
                <a:gd name="connsiteX6" fmla="*/ 4794624 w 4794624"/>
                <a:gd name="connsiteY6" fmla="*/ 106396 h 3562780"/>
                <a:gd name="connsiteX7" fmla="*/ 4742822 w 4794624"/>
                <a:gd name="connsiteY7" fmla="*/ 115556 h 3562780"/>
                <a:gd name="connsiteX8" fmla="*/ 4757894 w 4794624"/>
                <a:gd name="connsiteY8" fmla="*/ 90435 h 3562780"/>
                <a:gd name="connsiteX9" fmla="*/ 4762918 w 4794624"/>
                <a:gd name="connsiteY9" fmla="*/ 65314 h 3562780"/>
                <a:gd name="connsiteX10" fmla="*/ 4794624 w 4794624"/>
                <a:gd name="connsiteY10" fmla="*/ 3562780 h 3562780"/>
                <a:gd name="connsiteX11" fmla="*/ 42096 w 4794624"/>
                <a:gd name="connsiteY11" fmla="*/ 3562780 h 3562780"/>
                <a:gd name="connsiteX12" fmla="*/ 40193 w 4794624"/>
                <a:gd name="connsiteY12" fmla="*/ 2361363 h 3562780"/>
                <a:gd name="connsiteX13" fmla="*/ 42096 w 4794624"/>
                <a:gd name="connsiteY13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351169 w 4794624"/>
                <a:gd name="connsiteY5" fmla="*/ 82150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4794624 w 4794624"/>
                <a:gd name="connsiteY6" fmla="*/ 106396 h 3562780"/>
                <a:gd name="connsiteX7" fmla="*/ 4742822 w 4794624"/>
                <a:gd name="connsiteY7" fmla="*/ 115556 h 3562780"/>
                <a:gd name="connsiteX8" fmla="*/ 4757894 w 4794624"/>
                <a:gd name="connsiteY8" fmla="*/ 90435 h 3562780"/>
                <a:gd name="connsiteX9" fmla="*/ 4762918 w 4794624"/>
                <a:gd name="connsiteY9" fmla="*/ 65314 h 3562780"/>
                <a:gd name="connsiteX10" fmla="*/ 4794624 w 4794624"/>
                <a:gd name="connsiteY10" fmla="*/ 3562780 h 3562780"/>
                <a:gd name="connsiteX11" fmla="*/ 42096 w 4794624"/>
                <a:gd name="connsiteY11" fmla="*/ 3562780 h 3562780"/>
                <a:gd name="connsiteX12" fmla="*/ 40193 w 4794624"/>
                <a:gd name="connsiteY12" fmla="*/ 2361363 h 3562780"/>
                <a:gd name="connsiteX13" fmla="*/ 42096 w 4794624"/>
                <a:gd name="connsiteY13" fmla="*/ 106396 h 3562780"/>
                <a:gd name="connsiteX0" fmla="*/ 42096 w 4794624"/>
                <a:gd name="connsiteY0" fmla="*/ 56154 h 3512538"/>
                <a:gd name="connsiteX1" fmla="*/ 0 w 4794624"/>
                <a:gd name="connsiteY1" fmla="*/ 0 h 3512538"/>
                <a:gd name="connsiteX2" fmla="*/ 45217 w 4794624"/>
                <a:gd name="connsiteY2" fmla="*/ 40193 h 3512538"/>
                <a:gd name="connsiteX3" fmla="*/ 45217 w 4794624"/>
                <a:gd name="connsiteY3" fmla="*/ 50241 h 3512538"/>
                <a:gd name="connsiteX4" fmla="*/ 2481798 w 4794624"/>
                <a:gd name="connsiteY4" fmla="*/ 2694721 h 3512538"/>
                <a:gd name="connsiteX5" fmla="*/ 4794624 w 4794624"/>
                <a:gd name="connsiteY5" fmla="*/ 56154 h 3512538"/>
                <a:gd name="connsiteX6" fmla="*/ 4742822 w 4794624"/>
                <a:gd name="connsiteY6" fmla="*/ 65314 h 3512538"/>
                <a:gd name="connsiteX7" fmla="*/ 4757894 w 4794624"/>
                <a:gd name="connsiteY7" fmla="*/ 40193 h 3512538"/>
                <a:gd name="connsiteX8" fmla="*/ 4762918 w 4794624"/>
                <a:gd name="connsiteY8" fmla="*/ 15072 h 3512538"/>
                <a:gd name="connsiteX9" fmla="*/ 4794624 w 4794624"/>
                <a:gd name="connsiteY9" fmla="*/ 3512538 h 3512538"/>
                <a:gd name="connsiteX10" fmla="*/ 42096 w 4794624"/>
                <a:gd name="connsiteY10" fmla="*/ 3512538 h 3512538"/>
                <a:gd name="connsiteX11" fmla="*/ 40193 w 4794624"/>
                <a:gd name="connsiteY11" fmla="*/ 2311121 h 3512538"/>
                <a:gd name="connsiteX12" fmla="*/ 42096 w 4794624"/>
                <a:gd name="connsiteY12" fmla="*/ 56154 h 3512538"/>
                <a:gd name="connsiteX0" fmla="*/ 1903 w 4754431"/>
                <a:gd name="connsiteY0" fmla="*/ 41082 h 3497466"/>
                <a:gd name="connsiteX1" fmla="*/ 5024 w 4754431"/>
                <a:gd name="connsiteY1" fmla="*/ 25121 h 3497466"/>
                <a:gd name="connsiteX2" fmla="*/ 5024 w 4754431"/>
                <a:gd name="connsiteY2" fmla="*/ 35169 h 3497466"/>
                <a:gd name="connsiteX3" fmla="*/ 2441605 w 4754431"/>
                <a:gd name="connsiteY3" fmla="*/ 2679649 h 3497466"/>
                <a:gd name="connsiteX4" fmla="*/ 4754431 w 4754431"/>
                <a:gd name="connsiteY4" fmla="*/ 41082 h 3497466"/>
                <a:gd name="connsiteX5" fmla="*/ 4702629 w 4754431"/>
                <a:gd name="connsiteY5" fmla="*/ 50242 h 3497466"/>
                <a:gd name="connsiteX6" fmla="*/ 4717701 w 4754431"/>
                <a:gd name="connsiteY6" fmla="*/ 25121 h 3497466"/>
                <a:gd name="connsiteX7" fmla="*/ 4722725 w 4754431"/>
                <a:gd name="connsiteY7" fmla="*/ 0 h 3497466"/>
                <a:gd name="connsiteX8" fmla="*/ 4754431 w 4754431"/>
                <a:gd name="connsiteY8" fmla="*/ 3497466 h 3497466"/>
                <a:gd name="connsiteX9" fmla="*/ 1903 w 4754431"/>
                <a:gd name="connsiteY9" fmla="*/ 3497466 h 3497466"/>
                <a:gd name="connsiteX10" fmla="*/ 0 w 4754431"/>
                <a:gd name="connsiteY10" fmla="*/ 2296049 h 3497466"/>
                <a:gd name="connsiteX11" fmla="*/ 1903 w 4754431"/>
                <a:gd name="connsiteY11" fmla="*/ 41082 h 3497466"/>
                <a:gd name="connsiteX0" fmla="*/ 1903 w 4754431"/>
                <a:gd name="connsiteY0" fmla="*/ 15961 h 3472345"/>
                <a:gd name="connsiteX1" fmla="*/ 5024 w 4754431"/>
                <a:gd name="connsiteY1" fmla="*/ 0 h 3472345"/>
                <a:gd name="connsiteX2" fmla="*/ 5024 w 4754431"/>
                <a:gd name="connsiteY2" fmla="*/ 10048 h 3472345"/>
                <a:gd name="connsiteX3" fmla="*/ 2441605 w 4754431"/>
                <a:gd name="connsiteY3" fmla="*/ 2654528 h 3472345"/>
                <a:gd name="connsiteX4" fmla="*/ 4754431 w 4754431"/>
                <a:gd name="connsiteY4" fmla="*/ 15961 h 3472345"/>
                <a:gd name="connsiteX5" fmla="*/ 4702629 w 4754431"/>
                <a:gd name="connsiteY5" fmla="*/ 25121 h 3472345"/>
                <a:gd name="connsiteX6" fmla="*/ 4717701 w 4754431"/>
                <a:gd name="connsiteY6" fmla="*/ 0 h 3472345"/>
                <a:gd name="connsiteX7" fmla="*/ 4754431 w 4754431"/>
                <a:gd name="connsiteY7" fmla="*/ 3472345 h 3472345"/>
                <a:gd name="connsiteX8" fmla="*/ 1903 w 4754431"/>
                <a:gd name="connsiteY8" fmla="*/ 3472345 h 3472345"/>
                <a:gd name="connsiteX9" fmla="*/ 0 w 4754431"/>
                <a:gd name="connsiteY9" fmla="*/ 2270928 h 3472345"/>
                <a:gd name="connsiteX10" fmla="*/ 1903 w 4754431"/>
                <a:gd name="connsiteY10" fmla="*/ 15961 h 3472345"/>
                <a:gd name="connsiteX0" fmla="*/ 1903 w 4754431"/>
                <a:gd name="connsiteY0" fmla="*/ 15961 h 3472345"/>
                <a:gd name="connsiteX1" fmla="*/ 5024 w 4754431"/>
                <a:gd name="connsiteY1" fmla="*/ 0 h 3472345"/>
                <a:gd name="connsiteX2" fmla="*/ 5024 w 4754431"/>
                <a:gd name="connsiteY2" fmla="*/ 10048 h 3472345"/>
                <a:gd name="connsiteX3" fmla="*/ 2441605 w 4754431"/>
                <a:gd name="connsiteY3" fmla="*/ 2654528 h 3472345"/>
                <a:gd name="connsiteX4" fmla="*/ 4702629 w 4754431"/>
                <a:gd name="connsiteY4" fmla="*/ 25121 h 3472345"/>
                <a:gd name="connsiteX5" fmla="*/ 4717701 w 4754431"/>
                <a:gd name="connsiteY5" fmla="*/ 0 h 3472345"/>
                <a:gd name="connsiteX6" fmla="*/ 4754431 w 4754431"/>
                <a:gd name="connsiteY6" fmla="*/ 3472345 h 3472345"/>
                <a:gd name="connsiteX7" fmla="*/ 1903 w 4754431"/>
                <a:gd name="connsiteY7" fmla="*/ 3472345 h 3472345"/>
                <a:gd name="connsiteX8" fmla="*/ 0 w 4754431"/>
                <a:gd name="connsiteY8" fmla="*/ 2270928 h 3472345"/>
                <a:gd name="connsiteX9" fmla="*/ 1903 w 4754431"/>
                <a:gd name="connsiteY9" fmla="*/ 15961 h 347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4431" h="3472345">
                  <a:moveTo>
                    <a:pt x="1903" y="15961"/>
                  </a:moveTo>
                  <a:lnTo>
                    <a:pt x="5024" y="0"/>
                  </a:lnTo>
                  <a:lnTo>
                    <a:pt x="5024" y="10048"/>
                  </a:lnTo>
                  <a:lnTo>
                    <a:pt x="2441605" y="2654528"/>
                  </a:lnTo>
                  <a:lnTo>
                    <a:pt x="4702629" y="25121"/>
                  </a:lnTo>
                  <a:lnTo>
                    <a:pt x="4717701" y="0"/>
                  </a:lnTo>
                  <a:lnTo>
                    <a:pt x="4754431" y="3472345"/>
                  </a:lnTo>
                  <a:lnTo>
                    <a:pt x="1903" y="3472345"/>
                  </a:lnTo>
                  <a:cubicBezTo>
                    <a:pt x="1269" y="3071873"/>
                    <a:pt x="634" y="2671400"/>
                    <a:pt x="0" y="2270928"/>
                  </a:cubicBezTo>
                  <a:cubicBezTo>
                    <a:pt x="634" y="1519272"/>
                    <a:pt x="1269" y="767617"/>
                    <a:pt x="1903" y="15961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391E918F-F2A5-47E8-B358-6B34D084FA9D}"/>
                </a:ext>
              </a:extLst>
            </p:cNvPr>
            <p:cNvSpPr/>
            <p:nvPr/>
          </p:nvSpPr>
          <p:spPr>
            <a:xfrm>
              <a:off x="1316335" y="5736612"/>
              <a:ext cx="4928359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000" dirty="0">
                  <a:solidFill>
                    <a:schemeClr val="tx1"/>
                  </a:solidFill>
                </a:rPr>
                <a:t>לחצו כאן כדי לפתוח את המעטפה.</a:t>
              </a:r>
            </a:p>
          </p:txBody>
        </p:sp>
      </p:grpSp>
      <p:sp>
        <p:nvSpPr>
          <p:cNvPr id="3" name="מלבן 2">
            <a:extLst>
              <a:ext uri="{FF2B5EF4-FFF2-40B4-BE49-F238E27FC236}">
                <a16:creationId xmlns:a16="http://schemas.microsoft.com/office/drawing/2014/main" id="{3B21FADA-7894-427E-A4E4-C7A67E0B0940}"/>
              </a:ext>
            </a:extLst>
          </p:cNvPr>
          <p:cNvSpPr/>
          <p:nvPr/>
        </p:nvSpPr>
        <p:spPr>
          <a:xfrm>
            <a:off x="8171892" y="8950440"/>
            <a:ext cx="7020780" cy="97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16" name="המשך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63930F-EC96-D730-2225-F1D326BADF4E}"/>
              </a:ext>
            </a:extLst>
          </p:cNvPr>
          <p:cNvSpPr/>
          <p:nvPr/>
        </p:nvSpPr>
        <p:spPr>
          <a:xfrm>
            <a:off x="2771292" y="7843802"/>
            <a:ext cx="2928306" cy="2277008"/>
          </a:xfrm>
          <a:custGeom>
            <a:avLst/>
            <a:gdLst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912421"/>
              <a:gd name="connsiteX1" fmla="*/ 7251398 w 7251398"/>
              <a:gd name="connsiteY1" fmla="*/ 1475014 h 3912421"/>
              <a:gd name="connsiteX2" fmla="*/ 7242690 w 7251398"/>
              <a:gd name="connsiteY2" fmla="*/ 1318259 h 3912421"/>
              <a:gd name="connsiteX3" fmla="*/ 7199147 w 7251398"/>
              <a:gd name="connsiteY3" fmla="*/ 1239882 h 3912421"/>
              <a:gd name="connsiteX4" fmla="*/ 7155604 w 7251398"/>
              <a:gd name="connsiteY4" fmla="*/ 1187631 h 3912421"/>
              <a:gd name="connsiteX5" fmla="*/ 7120770 w 7251398"/>
              <a:gd name="connsiteY5" fmla="*/ 1170214 h 3912421"/>
              <a:gd name="connsiteX6" fmla="*/ 7042393 w 7251398"/>
              <a:gd name="connsiteY6" fmla="*/ 1152796 h 3912421"/>
              <a:gd name="connsiteX7" fmla="*/ 6894347 w 7251398"/>
              <a:gd name="connsiteY7" fmla="*/ 1152796 h 3912421"/>
              <a:gd name="connsiteX8" fmla="*/ 2522644 w 7251398"/>
              <a:gd name="connsiteY8" fmla="*/ 1387928 h 3912421"/>
              <a:gd name="connsiteX9" fmla="*/ 2444267 w 7251398"/>
              <a:gd name="connsiteY9" fmla="*/ 1387928 h 3912421"/>
              <a:gd name="connsiteX10" fmla="*/ 2339764 w 7251398"/>
              <a:gd name="connsiteY10" fmla="*/ 1361802 h 3912421"/>
              <a:gd name="connsiteX11" fmla="*/ 2270096 w 7251398"/>
              <a:gd name="connsiteY11" fmla="*/ 1335676 h 3912421"/>
              <a:gd name="connsiteX12" fmla="*/ 2252678 w 7251398"/>
              <a:gd name="connsiteY12" fmla="*/ 1135379 h 3912421"/>
              <a:gd name="connsiteX13" fmla="*/ 2252678 w 7251398"/>
              <a:gd name="connsiteY13" fmla="*/ 377734 h 3912421"/>
              <a:gd name="connsiteX14" fmla="*/ 2226553 w 7251398"/>
              <a:gd name="connsiteY14" fmla="*/ 160019 h 3912421"/>
              <a:gd name="connsiteX15" fmla="*/ 2200427 w 7251398"/>
              <a:gd name="connsiteY15" fmla="*/ 116476 h 3912421"/>
              <a:gd name="connsiteX16" fmla="*/ 2156884 w 7251398"/>
              <a:gd name="connsiteY16" fmla="*/ 64225 h 3912421"/>
              <a:gd name="connsiteX17" fmla="*/ 2113341 w 7251398"/>
              <a:gd name="connsiteY17" fmla="*/ 29391 h 3912421"/>
              <a:gd name="connsiteX18" fmla="*/ 2043673 w 7251398"/>
              <a:gd name="connsiteY18" fmla="*/ 3265 h 3912421"/>
              <a:gd name="connsiteX19" fmla="*/ 1991421 w 7251398"/>
              <a:gd name="connsiteY19" fmla="*/ 3265 h 3912421"/>
              <a:gd name="connsiteX20" fmla="*/ 1886918 w 7251398"/>
              <a:gd name="connsiteY20" fmla="*/ 29391 h 3912421"/>
              <a:gd name="connsiteX21" fmla="*/ 1808541 w 7251398"/>
              <a:gd name="connsiteY21" fmla="*/ 90351 h 3912421"/>
              <a:gd name="connsiteX22" fmla="*/ 214873 w 7251398"/>
              <a:gd name="connsiteY22" fmla="*/ 1675311 h 3912421"/>
              <a:gd name="connsiteX23" fmla="*/ 188747 w 7251398"/>
              <a:gd name="connsiteY23" fmla="*/ 2311036 h 3912421"/>
              <a:gd name="connsiteX24" fmla="*/ 1817250 w 7251398"/>
              <a:gd name="connsiteY24" fmla="*/ 3817619 h 3912421"/>
              <a:gd name="connsiteX25" fmla="*/ 2279711 w 7251398"/>
              <a:gd name="connsiteY25" fmla="*/ 3645988 h 3912421"/>
              <a:gd name="connsiteX26" fmla="*/ 2270096 w 7251398"/>
              <a:gd name="connsiteY26" fmla="*/ 2746465 h 3912421"/>
              <a:gd name="connsiteX27" fmla="*/ 2282705 w 7251398"/>
              <a:gd name="connsiteY27" fmla="*/ 2520133 h 3912421"/>
              <a:gd name="connsiteX28" fmla="*/ 3837638 w 7251398"/>
              <a:gd name="connsiteY28" fmla="*/ 2589711 h 3912421"/>
              <a:gd name="connsiteX29" fmla="*/ 6502461 w 7251398"/>
              <a:gd name="connsiteY29" fmla="*/ 2737756 h 3912421"/>
              <a:gd name="connsiteX30" fmla="*/ 7024976 w 7251398"/>
              <a:gd name="connsiteY30" fmla="*/ 2763882 h 3912421"/>
              <a:gd name="connsiteX31" fmla="*/ 7173021 w 7251398"/>
              <a:gd name="connsiteY31" fmla="*/ 2729048 h 3912421"/>
              <a:gd name="connsiteX32" fmla="*/ 7233981 w 7251398"/>
              <a:gd name="connsiteY32" fmla="*/ 2633254 h 3912421"/>
              <a:gd name="connsiteX33" fmla="*/ 7233981 w 7251398"/>
              <a:gd name="connsiteY33" fmla="*/ 2406831 h 3912421"/>
              <a:gd name="connsiteX34" fmla="*/ 7242690 w 7251398"/>
              <a:gd name="connsiteY34" fmla="*/ 1805939 h 3912421"/>
              <a:gd name="connsiteX35" fmla="*/ 7242690 w 7251398"/>
              <a:gd name="connsiteY35" fmla="*/ 1988819 h 3912421"/>
              <a:gd name="connsiteX0" fmla="*/ 7242690 w 7251398"/>
              <a:gd name="connsiteY0" fmla="*/ 1988819 h 3916201"/>
              <a:gd name="connsiteX1" fmla="*/ 7251398 w 7251398"/>
              <a:gd name="connsiteY1" fmla="*/ 1475014 h 3916201"/>
              <a:gd name="connsiteX2" fmla="*/ 7242690 w 7251398"/>
              <a:gd name="connsiteY2" fmla="*/ 1318259 h 3916201"/>
              <a:gd name="connsiteX3" fmla="*/ 7199147 w 7251398"/>
              <a:gd name="connsiteY3" fmla="*/ 1239882 h 3916201"/>
              <a:gd name="connsiteX4" fmla="*/ 7155604 w 7251398"/>
              <a:gd name="connsiteY4" fmla="*/ 1187631 h 3916201"/>
              <a:gd name="connsiteX5" fmla="*/ 7120770 w 7251398"/>
              <a:gd name="connsiteY5" fmla="*/ 1170214 h 3916201"/>
              <a:gd name="connsiteX6" fmla="*/ 7042393 w 7251398"/>
              <a:gd name="connsiteY6" fmla="*/ 1152796 h 3916201"/>
              <a:gd name="connsiteX7" fmla="*/ 6894347 w 7251398"/>
              <a:gd name="connsiteY7" fmla="*/ 1152796 h 3916201"/>
              <a:gd name="connsiteX8" fmla="*/ 2522644 w 7251398"/>
              <a:gd name="connsiteY8" fmla="*/ 1387928 h 3916201"/>
              <a:gd name="connsiteX9" fmla="*/ 2444267 w 7251398"/>
              <a:gd name="connsiteY9" fmla="*/ 1387928 h 3916201"/>
              <a:gd name="connsiteX10" fmla="*/ 2339764 w 7251398"/>
              <a:gd name="connsiteY10" fmla="*/ 1361802 h 3916201"/>
              <a:gd name="connsiteX11" fmla="*/ 2270096 w 7251398"/>
              <a:gd name="connsiteY11" fmla="*/ 1335676 h 3916201"/>
              <a:gd name="connsiteX12" fmla="*/ 2252678 w 7251398"/>
              <a:gd name="connsiteY12" fmla="*/ 1135379 h 3916201"/>
              <a:gd name="connsiteX13" fmla="*/ 2252678 w 7251398"/>
              <a:gd name="connsiteY13" fmla="*/ 377734 h 3916201"/>
              <a:gd name="connsiteX14" fmla="*/ 2226553 w 7251398"/>
              <a:gd name="connsiteY14" fmla="*/ 160019 h 3916201"/>
              <a:gd name="connsiteX15" fmla="*/ 2200427 w 7251398"/>
              <a:gd name="connsiteY15" fmla="*/ 116476 h 3916201"/>
              <a:gd name="connsiteX16" fmla="*/ 2156884 w 7251398"/>
              <a:gd name="connsiteY16" fmla="*/ 64225 h 3916201"/>
              <a:gd name="connsiteX17" fmla="*/ 2113341 w 7251398"/>
              <a:gd name="connsiteY17" fmla="*/ 29391 h 3916201"/>
              <a:gd name="connsiteX18" fmla="*/ 2043673 w 7251398"/>
              <a:gd name="connsiteY18" fmla="*/ 3265 h 3916201"/>
              <a:gd name="connsiteX19" fmla="*/ 1991421 w 7251398"/>
              <a:gd name="connsiteY19" fmla="*/ 3265 h 3916201"/>
              <a:gd name="connsiteX20" fmla="*/ 1886918 w 7251398"/>
              <a:gd name="connsiteY20" fmla="*/ 29391 h 3916201"/>
              <a:gd name="connsiteX21" fmla="*/ 1808541 w 7251398"/>
              <a:gd name="connsiteY21" fmla="*/ 90351 h 3916201"/>
              <a:gd name="connsiteX22" fmla="*/ 214873 w 7251398"/>
              <a:gd name="connsiteY22" fmla="*/ 1675311 h 3916201"/>
              <a:gd name="connsiteX23" fmla="*/ 188747 w 7251398"/>
              <a:gd name="connsiteY23" fmla="*/ 2311036 h 3916201"/>
              <a:gd name="connsiteX24" fmla="*/ 1817250 w 7251398"/>
              <a:gd name="connsiteY24" fmla="*/ 3817619 h 3916201"/>
              <a:gd name="connsiteX25" fmla="*/ 2279711 w 7251398"/>
              <a:gd name="connsiteY25" fmla="*/ 3645988 h 3916201"/>
              <a:gd name="connsiteX26" fmla="*/ 2270096 w 7251398"/>
              <a:gd name="connsiteY26" fmla="*/ 2746465 h 3916201"/>
              <a:gd name="connsiteX27" fmla="*/ 2282705 w 7251398"/>
              <a:gd name="connsiteY27" fmla="*/ 2520133 h 3916201"/>
              <a:gd name="connsiteX28" fmla="*/ 3837638 w 7251398"/>
              <a:gd name="connsiteY28" fmla="*/ 2589711 h 3916201"/>
              <a:gd name="connsiteX29" fmla="*/ 6502461 w 7251398"/>
              <a:gd name="connsiteY29" fmla="*/ 2737756 h 3916201"/>
              <a:gd name="connsiteX30" fmla="*/ 7024976 w 7251398"/>
              <a:gd name="connsiteY30" fmla="*/ 2763882 h 3916201"/>
              <a:gd name="connsiteX31" fmla="*/ 7173021 w 7251398"/>
              <a:gd name="connsiteY31" fmla="*/ 2729048 h 3916201"/>
              <a:gd name="connsiteX32" fmla="*/ 7233981 w 7251398"/>
              <a:gd name="connsiteY32" fmla="*/ 2633254 h 3916201"/>
              <a:gd name="connsiteX33" fmla="*/ 7233981 w 7251398"/>
              <a:gd name="connsiteY33" fmla="*/ 2406831 h 3916201"/>
              <a:gd name="connsiteX34" fmla="*/ 7242690 w 7251398"/>
              <a:gd name="connsiteY34" fmla="*/ 1805939 h 3916201"/>
              <a:gd name="connsiteX35" fmla="*/ 7242690 w 7251398"/>
              <a:gd name="connsiteY35" fmla="*/ 1988819 h 391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251398" h="3916201">
                <a:moveTo>
                  <a:pt x="7242690" y="1988819"/>
                </a:moveTo>
                <a:cubicBezTo>
                  <a:pt x="7244141" y="1933665"/>
                  <a:pt x="7251398" y="1586774"/>
                  <a:pt x="7251398" y="1475014"/>
                </a:cubicBezTo>
                <a:cubicBezTo>
                  <a:pt x="7251398" y="1363254"/>
                  <a:pt x="7251398" y="1357448"/>
                  <a:pt x="7242690" y="1318259"/>
                </a:cubicBezTo>
                <a:cubicBezTo>
                  <a:pt x="7233982" y="1279070"/>
                  <a:pt x="7213661" y="1261653"/>
                  <a:pt x="7199147" y="1239882"/>
                </a:cubicBezTo>
                <a:cubicBezTo>
                  <a:pt x="7184633" y="1218111"/>
                  <a:pt x="7155604" y="1187631"/>
                  <a:pt x="7155604" y="1187631"/>
                </a:cubicBezTo>
                <a:cubicBezTo>
                  <a:pt x="7142541" y="1176020"/>
                  <a:pt x="7139638" y="1176020"/>
                  <a:pt x="7120770" y="1170214"/>
                </a:cubicBezTo>
                <a:cubicBezTo>
                  <a:pt x="7101902" y="1164408"/>
                  <a:pt x="7080130" y="1155699"/>
                  <a:pt x="7042393" y="1152796"/>
                </a:cubicBezTo>
                <a:cubicBezTo>
                  <a:pt x="7004656" y="1149893"/>
                  <a:pt x="6894347" y="1152796"/>
                  <a:pt x="6894347" y="1152796"/>
                </a:cubicBezTo>
                <a:lnTo>
                  <a:pt x="2522644" y="1387928"/>
                </a:lnTo>
                <a:cubicBezTo>
                  <a:pt x="1780964" y="1427117"/>
                  <a:pt x="2417597" y="1382757"/>
                  <a:pt x="2444267" y="1387928"/>
                </a:cubicBezTo>
                <a:cubicBezTo>
                  <a:pt x="2470937" y="1393099"/>
                  <a:pt x="2368792" y="1370511"/>
                  <a:pt x="2339764" y="1361802"/>
                </a:cubicBezTo>
                <a:cubicBezTo>
                  <a:pt x="2310736" y="1353093"/>
                  <a:pt x="2284610" y="1373413"/>
                  <a:pt x="2270096" y="1335676"/>
                </a:cubicBezTo>
                <a:cubicBezTo>
                  <a:pt x="2255582" y="1297939"/>
                  <a:pt x="2255581" y="1295036"/>
                  <a:pt x="2252678" y="1135379"/>
                </a:cubicBezTo>
                <a:cubicBezTo>
                  <a:pt x="2249775" y="975722"/>
                  <a:pt x="2257032" y="540294"/>
                  <a:pt x="2252678" y="377734"/>
                </a:cubicBezTo>
                <a:cubicBezTo>
                  <a:pt x="2248324" y="215174"/>
                  <a:pt x="2235261" y="203562"/>
                  <a:pt x="2226553" y="160019"/>
                </a:cubicBezTo>
                <a:cubicBezTo>
                  <a:pt x="2217845" y="116476"/>
                  <a:pt x="2212038" y="132442"/>
                  <a:pt x="2200427" y="116476"/>
                </a:cubicBezTo>
                <a:cubicBezTo>
                  <a:pt x="2188816" y="100510"/>
                  <a:pt x="2171398" y="78739"/>
                  <a:pt x="2156884" y="64225"/>
                </a:cubicBezTo>
                <a:cubicBezTo>
                  <a:pt x="2142370" y="49711"/>
                  <a:pt x="2132209" y="39551"/>
                  <a:pt x="2113341" y="29391"/>
                </a:cubicBezTo>
                <a:cubicBezTo>
                  <a:pt x="2094472" y="19231"/>
                  <a:pt x="2063993" y="7619"/>
                  <a:pt x="2043673" y="3265"/>
                </a:cubicBezTo>
                <a:cubicBezTo>
                  <a:pt x="2023353" y="-1089"/>
                  <a:pt x="2017547" y="-1089"/>
                  <a:pt x="1991421" y="3265"/>
                </a:cubicBezTo>
                <a:cubicBezTo>
                  <a:pt x="1965295" y="7619"/>
                  <a:pt x="1917398" y="14877"/>
                  <a:pt x="1886918" y="29391"/>
                </a:cubicBezTo>
                <a:cubicBezTo>
                  <a:pt x="1856438" y="43905"/>
                  <a:pt x="1808541" y="90351"/>
                  <a:pt x="1808541" y="90351"/>
                </a:cubicBezTo>
                <a:cubicBezTo>
                  <a:pt x="1529867" y="364671"/>
                  <a:pt x="484839" y="1305197"/>
                  <a:pt x="214873" y="1675311"/>
                </a:cubicBezTo>
                <a:cubicBezTo>
                  <a:pt x="-55093" y="2045425"/>
                  <a:pt x="-78316" y="1953985"/>
                  <a:pt x="188747" y="2311036"/>
                </a:cubicBezTo>
                <a:cubicBezTo>
                  <a:pt x="455810" y="2668087"/>
                  <a:pt x="1468756" y="3595127"/>
                  <a:pt x="1817250" y="3817619"/>
                </a:cubicBezTo>
                <a:cubicBezTo>
                  <a:pt x="2165744" y="4040111"/>
                  <a:pt x="2261387" y="3843564"/>
                  <a:pt x="2279711" y="3645988"/>
                </a:cubicBezTo>
                <a:cubicBezTo>
                  <a:pt x="2298035" y="3448412"/>
                  <a:pt x="2269597" y="2934107"/>
                  <a:pt x="2270096" y="2746465"/>
                </a:cubicBezTo>
                <a:cubicBezTo>
                  <a:pt x="2270595" y="2558823"/>
                  <a:pt x="2265923" y="2689134"/>
                  <a:pt x="2282705" y="2520133"/>
                </a:cubicBezTo>
                <a:cubicBezTo>
                  <a:pt x="2299487" y="2351132"/>
                  <a:pt x="3837638" y="2589711"/>
                  <a:pt x="3837638" y="2589711"/>
                </a:cubicBezTo>
                <a:lnTo>
                  <a:pt x="6502461" y="2737756"/>
                </a:lnTo>
                <a:cubicBezTo>
                  <a:pt x="7033684" y="2766784"/>
                  <a:pt x="6913216" y="2765333"/>
                  <a:pt x="7024976" y="2763882"/>
                </a:cubicBezTo>
                <a:cubicBezTo>
                  <a:pt x="7136736" y="2762431"/>
                  <a:pt x="7138187" y="2750819"/>
                  <a:pt x="7173021" y="2729048"/>
                </a:cubicBezTo>
                <a:cubicBezTo>
                  <a:pt x="7207855" y="2707277"/>
                  <a:pt x="7223821" y="2686957"/>
                  <a:pt x="7233981" y="2633254"/>
                </a:cubicBezTo>
                <a:cubicBezTo>
                  <a:pt x="7244141" y="2579551"/>
                  <a:pt x="7232529" y="2544717"/>
                  <a:pt x="7233981" y="2406831"/>
                </a:cubicBezTo>
                <a:cubicBezTo>
                  <a:pt x="7235432" y="2268945"/>
                  <a:pt x="7242690" y="1878510"/>
                  <a:pt x="7242690" y="1805939"/>
                </a:cubicBezTo>
                <a:cubicBezTo>
                  <a:pt x="7242690" y="1733368"/>
                  <a:pt x="7241239" y="2043973"/>
                  <a:pt x="7242690" y="1988819"/>
                </a:cubicBezTo>
                <a:close/>
              </a:path>
            </a:pathLst>
          </a:custGeom>
          <a:solidFill>
            <a:srgbClr val="A4568E"/>
          </a:solidFill>
          <a:ln w="57150" cap="rnd">
            <a:solidFill>
              <a:srgbClr val="7E426D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0" tIns="0" rIns="40500" bIns="102870" rtlCol="0" anchor="ctr"/>
          <a:lstStyle/>
          <a:p>
            <a:pPr algn="ctr"/>
            <a:r>
              <a:rPr lang="he-IL" sz="31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להמשך.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44F4371-8B73-90B0-7527-2432D69D5DFF}"/>
              </a:ext>
            </a:extLst>
          </p:cNvPr>
          <p:cNvSpPr txBox="1"/>
          <p:nvPr/>
        </p:nvSpPr>
        <p:spPr>
          <a:xfrm>
            <a:off x="609600" y="9715500"/>
            <a:ext cx="1043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מתוך: יחידת הוראה מתוקשבת- כיתה ו'- משמעות האחוז שיעור 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525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1491CBC7-3E1B-4A6C-889B-42BA6AF277C7}"/>
              </a:ext>
            </a:extLst>
          </p:cNvPr>
          <p:cNvSpPr/>
          <p:nvPr/>
        </p:nvSpPr>
        <p:spPr>
          <a:xfrm>
            <a:off x="7980635" y="4822904"/>
            <a:ext cx="7273187" cy="518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C41B69A-1461-4C3F-8121-23E82C952700}"/>
              </a:ext>
            </a:extLst>
          </p:cNvPr>
          <p:cNvSpPr/>
          <p:nvPr/>
        </p:nvSpPr>
        <p:spPr>
          <a:xfrm>
            <a:off x="9263137" y="4839557"/>
            <a:ext cx="4713095" cy="28263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20 זרים אדומים </a:t>
            </a:r>
            <a:br>
              <a:rPr lang="en-US" sz="3600" dirty="0"/>
            </a:br>
            <a:r>
              <a:rPr lang="he-IL" sz="3600" dirty="0"/>
              <a:t>מפרחי בר.</a:t>
            </a:r>
          </a:p>
        </p:txBody>
      </p:sp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24CB9ABF-82FD-4A6F-BD3C-C7FCB3E3C686}"/>
              </a:ext>
            </a:extLst>
          </p:cNvPr>
          <p:cNvSpPr/>
          <p:nvPr/>
        </p:nvSpPr>
        <p:spPr>
          <a:xfrm>
            <a:off x="7955870" y="1015964"/>
            <a:ext cx="7297952" cy="3780420"/>
          </a:xfrm>
          <a:prstGeom prst="triangle">
            <a:avLst>
              <a:gd name="adj" fmla="val 49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5634BEC3-3C24-4F73-B19B-DAA49F958934}"/>
              </a:ext>
            </a:extLst>
          </p:cNvPr>
          <p:cNvGrpSpPr/>
          <p:nvPr/>
        </p:nvGrpSpPr>
        <p:grpSpPr>
          <a:xfrm>
            <a:off x="7965548" y="4676634"/>
            <a:ext cx="7330847" cy="4313675"/>
            <a:chOff x="-2229582" y="1198356"/>
            <a:chExt cx="4717517" cy="2722427"/>
          </a:xfrm>
        </p:grpSpPr>
        <p:sp>
          <p:nvSpPr>
            <p:cNvPr id="9" name="משולש שווה-שוקיים 8">
              <a:extLst>
                <a:ext uri="{FF2B5EF4-FFF2-40B4-BE49-F238E27FC236}">
                  <a16:creationId xmlns:a16="http://schemas.microsoft.com/office/drawing/2014/main" id="{75CF211B-A3C8-4036-84F8-BF3FE6496A9B}"/>
                </a:ext>
              </a:extLst>
            </p:cNvPr>
            <p:cNvSpPr/>
            <p:nvPr/>
          </p:nvSpPr>
          <p:spPr>
            <a:xfrm flipV="1">
              <a:off x="-2229582" y="1298600"/>
              <a:ext cx="4717517" cy="2622183"/>
            </a:xfrm>
            <a:prstGeom prst="triangle">
              <a:avLst>
                <a:gd name="adj" fmla="val 495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 dirty="0"/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D576F36D-C464-4C09-BCCD-5AB1D2004B1C}"/>
                </a:ext>
              </a:extLst>
            </p:cNvPr>
            <p:cNvSpPr txBox="1"/>
            <p:nvPr/>
          </p:nvSpPr>
          <p:spPr>
            <a:xfrm>
              <a:off x="-1692735" y="1198356"/>
              <a:ext cx="3546861" cy="13014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200" dirty="0">
                  <a:solidFill>
                    <a:schemeClr val="bg1"/>
                  </a:solidFill>
                </a:rPr>
                <a:t>בחנות הכינו 200 זרים מפרחי בר. 10% מהזרים – מפרחים אדומים. כמה זרים</a:t>
              </a:r>
              <a:br>
                <a:rPr lang="en-US" sz="3200" dirty="0">
                  <a:solidFill>
                    <a:schemeClr val="bg1"/>
                  </a:solidFill>
                </a:rPr>
              </a:br>
              <a:r>
                <a:rPr lang="he-IL" sz="3200" dirty="0">
                  <a:solidFill>
                    <a:schemeClr val="bg1"/>
                  </a:solidFill>
                </a:rPr>
                <a:t> אדומים הכינו בחנות?</a:t>
              </a:r>
            </a:p>
          </p:txBody>
        </p:sp>
      </p:grp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C7939FA-F26C-40E8-8039-DFA24BD997DC}"/>
              </a:ext>
            </a:extLst>
          </p:cNvPr>
          <p:cNvSpPr txBox="1"/>
          <p:nvPr/>
        </p:nvSpPr>
        <p:spPr>
          <a:xfrm>
            <a:off x="3461575" y="421434"/>
            <a:ext cx="11731097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פתרו את החידה וגלו את התשובה המסתתרת במעטפה.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60013127-5AB6-422F-847E-1D59FF08EE62}"/>
              </a:ext>
            </a:extLst>
          </p:cNvPr>
          <p:cNvGrpSpPr/>
          <p:nvPr/>
        </p:nvGrpSpPr>
        <p:grpSpPr>
          <a:xfrm>
            <a:off x="7955870" y="4796384"/>
            <a:ext cx="7435112" cy="5513646"/>
            <a:chOff x="1287953" y="3068960"/>
            <a:chExt cx="4956741" cy="3675764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E67FBCF6-8C28-4F4F-8626-E1CFF21A8914}"/>
                </a:ext>
              </a:extLst>
            </p:cNvPr>
            <p:cNvSpPr/>
            <p:nvPr/>
          </p:nvSpPr>
          <p:spPr>
            <a:xfrm>
              <a:off x="1287953" y="3068960"/>
              <a:ext cx="4928359" cy="3472345"/>
            </a:xfrm>
            <a:custGeom>
              <a:avLst/>
              <a:gdLst>
                <a:gd name="connsiteX0" fmla="*/ 0 w 4752528"/>
                <a:gd name="connsiteY0" fmla="*/ 0 h 3456384"/>
                <a:gd name="connsiteX1" fmla="*/ 4752528 w 4752528"/>
                <a:gd name="connsiteY1" fmla="*/ 0 h 3456384"/>
                <a:gd name="connsiteX2" fmla="*/ 4752528 w 4752528"/>
                <a:gd name="connsiteY2" fmla="*/ 3456384 h 3456384"/>
                <a:gd name="connsiteX3" fmla="*/ 0 w 4752528"/>
                <a:gd name="connsiteY3" fmla="*/ 3456384 h 3456384"/>
                <a:gd name="connsiteX4" fmla="*/ 0 w 4752528"/>
                <a:gd name="connsiteY4" fmla="*/ 0 h 3456384"/>
                <a:gd name="connsiteX0" fmla="*/ 0 w 4752528"/>
                <a:gd name="connsiteY0" fmla="*/ 5913 h 3462297"/>
                <a:gd name="connsiteX1" fmla="*/ 3121 w 4752528"/>
                <a:gd name="connsiteY1" fmla="*/ 0 h 3462297"/>
                <a:gd name="connsiteX2" fmla="*/ 4752528 w 4752528"/>
                <a:gd name="connsiteY2" fmla="*/ 5913 h 3462297"/>
                <a:gd name="connsiteX3" fmla="*/ 4752528 w 4752528"/>
                <a:gd name="connsiteY3" fmla="*/ 3462297 h 3462297"/>
                <a:gd name="connsiteX4" fmla="*/ 0 w 4752528"/>
                <a:gd name="connsiteY4" fmla="*/ 3462297 h 3462297"/>
                <a:gd name="connsiteX5" fmla="*/ 0 w 4752528"/>
                <a:gd name="connsiteY5" fmla="*/ 5913 h 3462297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52528 w 4752528"/>
                <a:gd name="connsiteY4" fmla="*/ 3472345 h 3472345"/>
                <a:gd name="connsiteX5" fmla="*/ 0 w 4752528"/>
                <a:gd name="connsiteY5" fmla="*/ 3472345 h 3472345"/>
                <a:gd name="connsiteX6" fmla="*/ 0 w 4752528"/>
                <a:gd name="connsiteY6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52528 w 4752528"/>
                <a:gd name="connsiteY5" fmla="*/ 3472345 h 3472345"/>
                <a:gd name="connsiteX6" fmla="*/ 0 w 4752528"/>
                <a:gd name="connsiteY6" fmla="*/ 3472345 h 3472345"/>
                <a:gd name="connsiteX7" fmla="*/ 0 w 4752528"/>
                <a:gd name="connsiteY7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15798 w 4752528"/>
                <a:gd name="connsiteY5" fmla="*/ 0 h 3472345"/>
                <a:gd name="connsiteX6" fmla="*/ 4752528 w 4752528"/>
                <a:gd name="connsiteY6" fmla="*/ 3472345 h 3472345"/>
                <a:gd name="connsiteX7" fmla="*/ 0 w 4752528"/>
                <a:gd name="connsiteY7" fmla="*/ 3472345 h 3472345"/>
                <a:gd name="connsiteX8" fmla="*/ 0 w 4752528"/>
                <a:gd name="connsiteY8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15798 w 4752528"/>
                <a:gd name="connsiteY5" fmla="*/ 0 h 3472345"/>
                <a:gd name="connsiteX6" fmla="*/ 4700726 w 4752528"/>
                <a:gd name="connsiteY6" fmla="*/ 15073 h 3472345"/>
                <a:gd name="connsiteX7" fmla="*/ 4752528 w 4752528"/>
                <a:gd name="connsiteY7" fmla="*/ 3472345 h 3472345"/>
                <a:gd name="connsiteX8" fmla="*/ 0 w 4752528"/>
                <a:gd name="connsiteY8" fmla="*/ 3472345 h 3472345"/>
                <a:gd name="connsiteX9" fmla="*/ 0 w 4752528"/>
                <a:gd name="connsiteY9" fmla="*/ 15961 h 3472345"/>
                <a:gd name="connsiteX0" fmla="*/ 0 w 4752528"/>
                <a:gd name="connsiteY0" fmla="*/ 41082 h 3497466"/>
                <a:gd name="connsiteX1" fmla="*/ 3121 w 4752528"/>
                <a:gd name="connsiteY1" fmla="*/ 25121 h 3497466"/>
                <a:gd name="connsiteX2" fmla="*/ 3121 w 4752528"/>
                <a:gd name="connsiteY2" fmla="*/ 35169 h 3497466"/>
                <a:gd name="connsiteX3" fmla="*/ 4752528 w 4752528"/>
                <a:gd name="connsiteY3" fmla="*/ 41082 h 3497466"/>
                <a:gd name="connsiteX4" fmla="*/ 4700726 w 4752528"/>
                <a:gd name="connsiteY4" fmla="*/ 50242 h 3497466"/>
                <a:gd name="connsiteX5" fmla="*/ 4715798 w 4752528"/>
                <a:gd name="connsiteY5" fmla="*/ 25121 h 3497466"/>
                <a:gd name="connsiteX6" fmla="*/ 4720822 w 4752528"/>
                <a:gd name="connsiteY6" fmla="*/ 0 h 3497466"/>
                <a:gd name="connsiteX7" fmla="*/ 4752528 w 4752528"/>
                <a:gd name="connsiteY7" fmla="*/ 3497466 h 3497466"/>
                <a:gd name="connsiteX8" fmla="*/ 0 w 4752528"/>
                <a:gd name="connsiteY8" fmla="*/ 3497466 h 3497466"/>
                <a:gd name="connsiteX9" fmla="*/ 0 w 4752528"/>
                <a:gd name="connsiteY9" fmla="*/ 41082 h 3497466"/>
                <a:gd name="connsiteX0" fmla="*/ 42096 w 4794624"/>
                <a:gd name="connsiteY0" fmla="*/ 56154 h 3512538"/>
                <a:gd name="connsiteX1" fmla="*/ 0 w 4794624"/>
                <a:gd name="connsiteY1" fmla="*/ 0 h 3512538"/>
                <a:gd name="connsiteX2" fmla="*/ 45217 w 4794624"/>
                <a:gd name="connsiteY2" fmla="*/ 40193 h 3512538"/>
                <a:gd name="connsiteX3" fmla="*/ 45217 w 4794624"/>
                <a:gd name="connsiteY3" fmla="*/ 50241 h 3512538"/>
                <a:gd name="connsiteX4" fmla="*/ 4794624 w 4794624"/>
                <a:gd name="connsiteY4" fmla="*/ 56154 h 3512538"/>
                <a:gd name="connsiteX5" fmla="*/ 4742822 w 4794624"/>
                <a:gd name="connsiteY5" fmla="*/ 65314 h 3512538"/>
                <a:gd name="connsiteX6" fmla="*/ 4757894 w 4794624"/>
                <a:gd name="connsiteY6" fmla="*/ 40193 h 3512538"/>
                <a:gd name="connsiteX7" fmla="*/ 4762918 w 4794624"/>
                <a:gd name="connsiteY7" fmla="*/ 15072 h 3512538"/>
                <a:gd name="connsiteX8" fmla="*/ 4794624 w 4794624"/>
                <a:gd name="connsiteY8" fmla="*/ 3512538 h 3512538"/>
                <a:gd name="connsiteX9" fmla="*/ 42096 w 4794624"/>
                <a:gd name="connsiteY9" fmla="*/ 3512538 h 3512538"/>
                <a:gd name="connsiteX10" fmla="*/ 42096 w 4794624"/>
                <a:gd name="connsiteY10" fmla="*/ 56154 h 3512538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4794624 w 4794624"/>
                <a:gd name="connsiteY5" fmla="*/ 106396 h 3562780"/>
                <a:gd name="connsiteX6" fmla="*/ 4742822 w 4794624"/>
                <a:gd name="connsiteY6" fmla="*/ 115556 h 3562780"/>
                <a:gd name="connsiteX7" fmla="*/ 4757894 w 4794624"/>
                <a:gd name="connsiteY7" fmla="*/ 90435 h 3562780"/>
                <a:gd name="connsiteX8" fmla="*/ 4762918 w 4794624"/>
                <a:gd name="connsiteY8" fmla="*/ 65314 h 3562780"/>
                <a:gd name="connsiteX9" fmla="*/ 4794624 w 4794624"/>
                <a:gd name="connsiteY9" fmla="*/ 3562780 h 3562780"/>
                <a:gd name="connsiteX10" fmla="*/ 42096 w 4794624"/>
                <a:gd name="connsiteY10" fmla="*/ 3562780 h 3562780"/>
                <a:gd name="connsiteX11" fmla="*/ 42096 w 4794624"/>
                <a:gd name="connsiteY11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4794624 w 4794624"/>
                <a:gd name="connsiteY5" fmla="*/ 106396 h 3562780"/>
                <a:gd name="connsiteX6" fmla="*/ 4742822 w 4794624"/>
                <a:gd name="connsiteY6" fmla="*/ 115556 h 3562780"/>
                <a:gd name="connsiteX7" fmla="*/ 4757894 w 4794624"/>
                <a:gd name="connsiteY7" fmla="*/ 90435 h 3562780"/>
                <a:gd name="connsiteX8" fmla="*/ 4762918 w 4794624"/>
                <a:gd name="connsiteY8" fmla="*/ 65314 h 3562780"/>
                <a:gd name="connsiteX9" fmla="*/ 4794624 w 4794624"/>
                <a:gd name="connsiteY9" fmla="*/ 3562780 h 3562780"/>
                <a:gd name="connsiteX10" fmla="*/ 42096 w 4794624"/>
                <a:gd name="connsiteY10" fmla="*/ 3562780 h 3562780"/>
                <a:gd name="connsiteX11" fmla="*/ 40193 w 4794624"/>
                <a:gd name="connsiteY11" fmla="*/ 2361363 h 3562780"/>
                <a:gd name="connsiteX12" fmla="*/ 42096 w 4794624"/>
                <a:gd name="connsiteY12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3235569 w 4794624"/>
                <a:gd name="connsiteY5" fmla="*/ 100484 h 3562780"/>
                <a:gd name="connsiteX6" fmla="*/ 4794624 w 4794624"/>
                <a:gd name="connsiteY6" fmla="*/ 106396 h 3562780"/>
                <a:gd name="connsiteX7" fmla="*/ 4742822 w 4794624"/>
                <a:gd name="connsiteY7" fmla="*/ 115556 h 3562780"/>
                <a:gd name="connsiteX8" fmla="*/ 4757894 w 4794624"/>
                <a:gd name="connsiteY8" fmla="*/ 90435 h 3562780"/>
                <a:gd name="connsiteX9" fmla="*/ 4762918 w 4794624"/>
                <a:gd name="connsiteY9" fmla="*/ 65314 h 3562780"/>
                <a:gd name="connsiteX10" fmla="*/ 4794624 w 4794624"/>
                <a:gd name="connsiteY10" fmla="*/ 3562780 h 3562780"/>
                <a:gd name="connsiteX11" fmla="*/ 42096 w 4794624"/>
                <a:gd name="connsiteY11" fmla="*/ 3562780 h 3562780"/>
                <a:gd name="connsiteX12" fmla="*/ 40193 w 4794624"/>
                <a:gd name="connsiteY12" fmla="*/ 2361363 h 3562780"/>
                <a:gd name="connsiteX13" fmla="*/ 42096 w 4794624"/>
                <a:gd name="connsiteY13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351169 w 4794624"/>
                <a:gd name="connsiteY5" fmla="*/ 82150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4794624 w 4794624"/>
                <a:gd name="connsiteY6" fmla="*/ 106396 h 3562780"/>
                <a:gd name="connsiteX7" fmla="*/ 4742822 w 4794624"/>
                <a:gd name="connsiteY7" fmla="*/ 115556 h 3562780"/>
                <a:gd name="connsiteX8" fmla="*/ 4757894 w 4794624"/>
                <a:gd name="connsiteY8" fmla="*/ 90435 h 3562780"/>
                <a:gd name="connsiteX9" fmla="*/ 4762918 w 4794624"/>
                <a:gd name="connsiteY9" fmla="*/ 65314 h 3562780"/>
                <a:gd name="connsiteX10" fmla="*/ 4794624 w 4794624"/>
                <a:gd name="connsiteY10" fmla="*/ 3562780 h 3562780"/>
                <a:gd name="connsiteX11" fmla="*/ 42096 w 4794624"/>
                <a:gd name="connsiteY11" fmla="*/ 3562780 h 3562780"/>
                <a:gd name="connsiteX12" fmla="*/ 40193 w 4794624"/>
                <a:gd name="connsiteY12" fmla="*/ 2361363 h 3562780"/>
                <a:gd name="connsiteX13" fmla="*/ 42096 w 4794624"/>
                <a:gd name="connsiteY13" fmla="*/ 106396 h 3562780"/>
                <a:gd name="connsiteX0" fmla="*/ 42096 w 4794624"/>
                <a:gd name="connsiteY0" fmla="*/ 56154 h 3512538"/>
                <a:gd name="connsiteX1" fmla="*/ 0 w 4794624"/>
                <a:gd name="connsiteY1" fmla="*/ 0 h 3512538"/>
                <a:gd name="connsiteX2" fmla="*/ 45217 w 4794624"/>
                <a:gd name="connsiteY2" fmla="*/ 40193 h 3512538"/>
                <a:gd name="connsiteX3" fmla="*/ 45217 w 4794624"/>
                <a:gd name="connsiteY3" fmla="*/ 50241 h 3512538"/>
                <a:gd name="connsiteX4" fmla="*/ 2481798 w 4794624"/>
                <a:gd name="connsiteY4" fmla="*/ 2694721 h 3512538"/>
                <a:gd name="connsiteX5" fmla="*/ 4794624 w 4794624"/>
                <a:gd name="connsiteY5" fmla="*/ 56154 h 3512538"/>
                <a:gd name="connsiteX6" fmla="*/ 4742822 w 4794624"/>
                <a:gd name="connsiteY6" fmla="*/ 65314 h 3512538"/>
                <a:gd name="connsiteX7" fmla="*/ 4757894 w 4794624"/>
                <a:gd name="connsiteY7" fmla="*/ 40193 h 3512538"/>
                <a:gd name="connsiteX8" fmla="*/ 4762918 w 4794624"/>
                <a:gd name="connsiteY8" fmla="*/ 15072 h 3512538"/>
                <a:gd name="connsiteX9" fmla="*/ 4794624 w 4794624"/>
                <a:gd name="connsiteY9" fmla="*/ 3512538 h 3512538"/>
                <a:gd name="connsiteX10" fmla="*/ 42096 w 4794624"/>
                <a:gd name="connsiteY10" fmla="*/ 3512538 h 3512538"/>
                <a:gd name="connsiteX11" fmla="*/ 40193 w 4794624"/>
                <a:gd name="connsiteY11" fmla="*/ 2311121 h 3512538"/>
                <a:gd name="connsiteX12" fmla="*/ 42096 w 4794624"/>
                <a:gd name="connsiteY12" fmla="*/ 56154 h 3512538"/>
                <a:gd name="connsiteX0" fmla="*/ 1903 w 4754431"/>
                <a:gd name="connsiteY0" fmla="*/ 41082 h 3497466"/>
                <a:gd name="connsiteX1" fmla="*/ 5024 w 4754431"/>
                <a:gd name="connsiteY1" fmla="*/ 25121 h 3497466"/>
                <a:gd name="connsiteX2" fmla="*/ 5024 w 4754431"/>
                <a:gd name="connsiteY2" fmla="*/ 35169 h 3497466"/>
                <a:gd name="connsiteX3" fmla="*/ 2441605 w 4754431"/>
                <a:gd name="connsiteY3" fmla="*/ 2679649 h 3497466"/>
                <a:gd name="connsiteX4" fmla="*/ 4754431 w 4754431"/>
                <a:gd name="connsiteY4" fmla="*/ 41082 h 3497466"/>
                <a:gd name="connsiteX5" fmla="*/ 4702629 w 4754431"/>
                <a:gd name="connsiteY5" fmla="*/ 50242 h 3497466"/>
                <a:gd name="connsiteX6" fmla="*/ 4717701 w 4754431"/>
                <a:gd name="connsiteY6" fmla="*/ 25121 h 3497466"/>
                <a:gd name="connsiteX7" fmla="*/ 4722725 w 4754431"/>
                <a:gd name="connsiteY7" fmla="*/ 0 h 3497466"/>
                <a:gd name="connsiteX8" fmla="*/ 4754431 w 4754431"/>
                <a:gd name="connsiteY8" fmla="*/ 3497466 h 3497466"/>
                <a:gd name="connsiteX9" fmla="*/ 1903 w 4754431"/>
                <a:gd name="connsiteY9" fmla="*/ 3497466 h 3497466"/>
                <a:gd name="connsiteX10" fmla="*/ 0 w 4754431"/>
                <a:gd name="connsiteY10" fmla="*/ 2296049 h 3497466"/>
                <a:gd name="connsiteX11" fmla="*/ 1903 w 4754431"/>
                <a:gd name="connsiteY11" fmla="*/ 41082 h 3497466"/>
                <a:gd name="connsiteX0" fmla="*/ 1903 w 4754431"/>
                <a:gd name="connsiteY0" fmla="*/ 15961 h 3472345"/>
                <a:gd name="connsiteX1" fmla="*/ 5024 w 4754431"/>
                <a:gd name="connsiteY1" fmla="*/ 0 h 3472345"/>
                <a:gd name="connsiteX2" fmla="*/ 5024 w 4754431"/>
                <a:gd name="connsiteY2" fmla="*/ 10048 h 3472345"/>
                <a:gd name="connsiteX3" fmla="*/ 2441605 w 4754431"/>
                <a:gd name="connsiteY3" fmla="*/ 2654528 h 3472345"/>
                <a:gd name="connsiteX4" fmla="*/ 4754431 w 4754431"/>
                <a:gd name="connsiteY4" fmla="*/ 15961 h 3472345"/>
                <a:gd name="connsiteX5" fmla="*/ 4702629 w 4754431"/>
                <a:gd name="connsiteY5" fmla="*/ 25121 h 3472345"/>
                <a:gd name="connsiteX6" fmla="*/ 4717701 w 4754431"/>
                <a:gd name="connsiteY6" fmla="*/ 0 h 3472345"/>
                <a:gd name="connsiteX7" fmla="*/ 4754431 w 4754431"/>
                <a:gd name="connsiteY7" fmla="*/ 3472345 h 3472345"/>
                <a:gd name="connsiteX8" fmla="*/ 1903 w 4754431"/>
                <a:gd name="connsiteY8" fmla="*/ 3472345 h 3472345"/>
                <a:gd name="connsiteX9" fmla="*/ 0 w 4754431"/>
                <a:gd name="connsiteY9" fmla="*/ 2270928 h 3472345"/>
                <a:gd name="connsiteX10" fmla="*/ 1903 w 4754431"/>
                <a:gd name="connsiteY10" fmla="*/ 15961 h 3472345"/>
                <a:gd name="connsiteX0" fmla="*/ 1903 w 4754431"/>
                <a:gd name="connsiteY0" fmla="*/ 15961 h 3472345"/>
                <a:gd name="connsiteX1" fmla="*/ 5024 w 4754431"/>
                <a:gd name="connsiteY1" fmla="*/ 0 h 3472345"/>
                <a:gd name="connsiteX2" fmla="*/ 5024 w 4754431"/>
                <a:gd name="connsiteY2" fmla="*/ 10048 h 3472345"/>
                <a:gd name="connsiteX3" fmla="*/ 2441605 w 4754431"/>
                <a:gd name="connsiteY3" fmla="*/ 2654528 h 3472345"/>
                <a:gd name="connsiteX4" fmla="*/ 4702629 w 4754431"/>
                <a:gd name="connsiteY4" fmla="*/ 25121 h 3472345"/>
                <a:gd name="connsiteX5" fmla="*/ 4717701 w 4754431"/>
                <a:gd name="connsiteY5" fmla="*/ 0 h 3472345"/>
                <a:gd name="connsiteX6" fmla="*/ 4754431 w 4754431"/>
                <a:gd name="connsiteY6" fmla="*/ 3472345 h 3472345"/>
                <a:gd name="connsiteX7" fmla="*/ 1903 w 4754431"/>
                <a:gd name="connsiteY7" fmla="*/ 3472345 h 3472345"/>
                <a:gd name="connsiteX8" fmla="*/ 0 w 4754431"/>
                <a:gd name="connsiteY8" fmla="*/ 2270928 h 3472345"/>
                <a:gd name="connsiteX9" fmla="*/ 1903 w 4754431"/>
                <a:gd name="connsiteY9" fmla="*/ 15961 h 347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4431" h="3472345">
                  <a:moveTo>
                    <a:pt x="1903" y="15961"/>
                  </a:moveTo>
                  <a:lnTo>
                    <a:pt x="5024" y="0"/>
                  </a:lnTo>
                  <a:lnTo>
                    <a:pt x="5024" y="10048"/>
                  </a:lnTo>
                  <a:lnTo>
                    <a:pt x="2441605" y="2654528"/>
                  </a:lnTo>
                  <a:lnTo>
                    <a:pt x="4702629" y="25121"/>
                  </a:lnTo>
                  <a:lnTo>
                    <a:pt x="4717701" y="0"/>
                  </a:lnTo>
                  <a:lnTo>
                    <a:pt x="4754431" y="3472345"/>
                  </a:lnTo>
                  <a:lnTo>
                    <a:pt x="1903" y="3472345"/>
                  </a:lnTo>
                  <a:cubicBezTo>
                    <a:pt x="1269" y="3071873"/>
                    <a:pt x="634" y="2671400"/>
                    <a:pt x="0" y="2270928"/>
                  </a:cubicBezTo>
                  <a:cubicBezTo>
                    <a:pt x="634" y="1519272"/>
                    <a:pt x="1269" y="767617"/>
                    <a:pt x="1903" y="15961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391E918F-F2A5-47E8-B358-6B34D084FA9D}"/>
                </a:ext>
              </a:extLst>
            </p:cNvPr>
            <p:cNvSpPr/>
            <p:nvPr/>
          </p:nvSpPr>
          <p:spPr>
            <a:xfrm>
              <a:off x="1316335" y="5736612"/>
              <a:ext cx="4928359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000" dirty="0">
                  <a:solidFill>
                    <a:schemeClr val="tx1"/>
                  </a:solidFill>
                </a:rPr>
                <a:t>לחצו כאן כדי לפתוח את המעטפה.</a:t>
              </a:r>
            </a:p>
          </p:txBody>
        </p:sp>
      </p:grpSp>
      <p:sp>
        <p:nvSpPr>
          <p:cNvPr id="3" name="מלבן 2">
            <a:extLst>
              <a:ext uri="{FF2B5EF4-FFF2-40B4-BE49-F238E27FC236}">
                <a16:creationId xmlns:a16="http://schemas.microsoft.com/office/drawing/2014/main" id="{3B21FADA-7894-427E-A4E4-C7A67E0B0940}"/>
              </a:ext>
            </a:extLst>
          </p:cNvPr>
          <p:cNvSpPr/>
          <p:nvPr/>
        </p:nvSpPr>
        <p:spPr>
          <a:xfrm>
            <a:off x="8171892" y="8950440"/>
            <a:ext cx="7020780" cy="97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16" name="המשך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63930F-EC96-D730-2225-F1D326BADF4E}"/>
              </a:ext>
            </a:extLst>
          </p:cNvPr>
          <p:cNvSpPr/>
          <p:nvPr/>
        </p:nvSpPr>
        <p:spPr>
          <a:xfrm>
            <a:off x="2771292" y="7843802"/>
            <a:ext cx="2928306" cy="2277008"/>
          </a:xfrm>
          <a:custGeom>
            <a:avLst/>
            <a:gdLst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912421"/>
              <a:gd name="connsiteX1" fmla="*/ 7251398 w 7251398"/>
              <a:gd name="connsiteY1" fmla="*/ 1475014 h 3912421"/>
              <a:gd name="connsiteX2" fmla="*/ 7242690 w 7251398"/>
              <a:gd name="connsiteY2" fmla="*/ 1318259 h 3912421"/>
              <a:gd name="connsiteX3" fmla="*/ 7199147 w 7251398"/>
              <a:gd name="connsiteY3" fmla="*/ 1239882 h 3912421"/>
              <a:gd name="connsiteX4" fmla="*/ 7155604 w 7251398"/>
              <a:gd name="connsiteY4" fmla="*/ 1187631 h 3912421"/>
              <a:gd name="connsiteX5" fmla="*/ 7120770 w 7251398"/>
              <a:gd name="connsiteY5" fmla="*/ 1170214 h 3912421"/>
              <a:gd name="connsiteX6" fmla="*/ 7042393 w 7251398"/>
              <a:gd name="connsiteY6" fmla="*/ 1152796 h 3912421"/>
              <a:gd name="connsiteX7" fmla="*/ 6894347 w 7251398"/>
              <a:gd name="connsiteY7" fmla="*/ 1152796 h 3912421"/>
              <a:gd name="connsiteX8" fmla="*/ 2522644 w 7251398"/>
              <a:gd name="connsiteY8" fmla="*/ 1387928 h 3912421"/>
              <a:gd name="connsiteX9" fmla="*/ 2444267 w 7251398"/>
              <a:gd name="connsiteY9" fmla="*/ 1387928 h 3912421"/>
              <a:gd name="connsiteX10" fmla="*/ 2339764 w 7251398"/>
              <a:gd name="connsiteY10" fmla="*/ 1361802 h 3912421"/>
              <a:gd name="connsiteX11" fmla="*/ 2270096 w 7251398"/>
              <a:gd name="connsiteY11" fmla="*/ 1335676 h 3912421"/>
              <a:gd name="connsiteX12" fmla="*/ 2252678 w 7251398"/>
              <a:gd name="connsiteY12" fmla="*/ 1135379 h 3912421"/>
              <a:gd name="connsiteX13" fmla="*/ 2252678 w 7251398"/>
              <a:gd name="connsiteY13" fmla="*/ 377734 h 3912421"/>
              <a:gd name="connsiteX14" fmla="*/ 2226553 w 7251398"/>
              <a:gd name="connsiteY14" fmla="*/ 160019 h 3912421"/>
              <a:gd name="connsiteX15" fmla="*/ 2200427 w 7251398"/>
              <a:gd name="connsiteY15" fmla="*/ 116476 h 3912421"/>
              <a:gd name="connsiteX16" fmla="*/ 2156884 w 7251398"/>
              <a:gd name="connsiteY16" fmla="*/ 64225 h 3912421"/>
              <a:gd name="connsiteX17" fmla="*/ 2113341 w 7251398"/>
              <a:gd name="connsiteY17" fmla="*/ 29391 h 3912421"/>
              <a:gd name="connsiteX18" fmla="*/ 2043673 w 7251398"/>
              <a:gd name="connsiteY18" fmla="*/ 3265 h 3912421"/>
              <a:gd name="connsiteX19" fmla="*/ 1991421 w 7251398"/>
              <a:gd name="connsiteY19" fmla="*/ 3265 h 3912421"/>
              <a:gd name="connsiteX20" fmla="*/ 1886918 w 7251398"/>
              <a:gd name="connsiteY20" fmla="*/ 29391 h 3912421"/>
              <a:gd name="connsiteX21" fmla="*/ 1808541 w 7251398"/>
              <a:gd name="connsiteY21" fmla="*/ 90351 h 3912421"/>
              <a:gd name="connsiteX22" fmla="*/ 214873 w 7251398"/>
              <a:gd name="connsiteY22" fmla="*/ 1675311 h 3912421"/>
              <a:gd name="connsiteX23" fmla="*/ 188747 w 7251398"/>
              <a:gd name="connsiteY23" fmla="*/ 2311036 h 3912421"/>
              <a:gd name="connsiteX24" fmla="*/ 1817250 w 7251398"/>
              <a:gd name="connsiteY24" fmla="*/ 3817619 h 3912421"/>
              <a:gd name="connsiteX25" fmla="*/ 2279711 w 7251398"/>
              <a:gd name="connsiteY25" fmla="*/ 3645988 h 3912421"/>
              <a:gd name="connsiteX26" fmla="*/ 2270096 w 7251398"/>
              <a:gd name="connsiteY26" fmla="*/ 2746465 h 3912421"/>
              <a:gd name="connsiteX27" fmla="*/ 2282705 w 7251398"/>
              <a:gd name="connsiteY27" fmla="*/ 2520133 h 3912421"/>
              <a:gd name="connsiteX28" fmla="*/ 3837638 w 7251398"/>
              <a:gd name="connsiteY28" fmla="*/ 2589711 h 3912421"/>
              <a:gd name="connsiteX29" fmla="*/ 6502461 w 7251398"/>
              <a:gd name="connsiteY29" fmla="*/ 2737756 h 3912421"/>
              <a:gd name="connsiteX30" fmla="*/ 7024976 w 7251398"/>
              <a:gd name="connsiteY30" fmla="*/ 2763882 h 3912421"/>
              <a:gd name="connsiteX31" fmla="*/ 7173021 w 7251398"/>
              <a:gd name="connsiteY31" fmla="*/ 2729048 h 3912421"/>
              <a:gd name="connsiteX32" fmla="*/ 7233981 w 7251398"/>
              <a:gd name="connsiteY32" fmla="*/ 2633254 h 3912421"/>
              <a:gd name="connsiteX33" fmla="*/ 7233981 w 7251398"/>
              <a:gd name="connsiteY33" fmla="*/ 2406831 h 3912421"/>
              <a:gd name="connsiteX34" fmla="*/ 7242690 w 7251398"/>
              <a:gd name="connsiteY34" fmla="*/ 1805939 h 3912421"/>
              <a:gd name="connsiteX35" fmla="*/ 7242690 w 7251398"/>
              <a:gd name="connsiteY35" fmla="*/ 1988819 h 3912421"/>
              <a:gd name="connsiteX0" fmla="*/ 7242690 w 7251398"/>
              <a:gd name="connsiteY0" fmla="*/ 1988819 h 3916201"/>
              <a:gd name="connsiteX1" fmla="*/ 7251398 w 7251398"/>
              <a:gd name="connsiteY1" fmla="*/ 1475014 h 3916201"/>
              <a:gd name="connsiteX2" fmla="*/ 7242690 w 7251398"/>
              <a:gd name="connsiteY2" fmla="*/ 1318259 h 3916201"/>
              <a:gd name="connsiteX3" fmla="*/ 7199147 w 7251398"/>
              <a:gd name="connsiteY3" fmla="*/ 1239882 h 3916201"/>
              <a:gd name="connsiteX4" fmla="*/ 7155604 w 7251398"/>
              <a:gd name="connsiteY4" fmla="*/ 1187631 h 3916201"/>
              <a:gd name="connsiteX5" fmla="*/ 7120770 w 7251398"/>
              <a:gd name="connsiteY5" fmla="*/ 1170214 h 3916201"/>
              <a:gd name="connsiteX6" fmla="*/ 7042393 w 7251398"/>
              <a:gd name="connsiteY6" fmla="*/ 1152796 h 3916201"/>
              <a:gd name="connsiteX7" fmla="*/ 6894347 w 7251398"/>
              <a:gd name="connsiteY7" fmla="*/ 1152796 h 3916201"/>
              <a:gd name="connsiteX8" fmla="*/ 2522644 w 7251398"/>
              <a:gd name="connsiteY8" fmla="*/ 1387928 h 3916201"/>
              <a:gd name="connsiteX9" fmla="*/ 2444267 w 7251398"/>
              <a:gd name="connsiteY9" fmla="*/ 1387928 h 3916201"/>
              <a:gd name="connsiteX10" fmla="*/ 2339764 w 7251398"/>
              <a:gd name="connsiteY10" fmla="*/ 1361802 h 3916201"/>
              <a:gd name="connsiteX11" fmla="*/ 2270096 w 7251398"/>
              <a:gd name="connsiteY11" fmla="*/ 1335676 h 3916201"/>
              <a:gd name="connsiteX12" fmla="*/ 2252678 w 7251398"/>
              <a:gd name="connsiteY12" fmla="*/ 1135379 h 3916201"/>
              <a:gd name="connsiteX13" fmla="*/ 2252678 w 7251398"/>
              <a:gd name="connsiteY13" fmla="*/ 377734 h 3916201"/>
              <a:gd name="connsiteX14" fmla="*/ 2226553 w 7251398"/>
              <a:gd name="connsiteY14" fmla="*/ 160019 h 3916201"/>
              <a:gd name="connsiteX15" fmla="*/ 2200427 w 7251398"/>
              <a:gd name="connsiteY15" fmla="*/ 116476 h 3916201"/>
              <a:gd name="connsiteX16" fmla="*/ 2156884 w 7251398"/>
              <a:gd name="connsiteY16" fmla="*/ 64225 h 3916201"/>
              <a:gd name="connsiteX17" fmla="*/ 2113341 w 7251398"/>
              <a:gd name="connsiteY17" fmla="*/ 29391 h 3916201"/>
              <a:gd name="connsiteX18" fmla="*/ 2043673 w 7251398"/>
              <a:gd name="connsiteY18" fmla="*/ 3265 h 3916201"/>
              <a:gd name="connsiteX19" fmla="*/ 1991421 w 7251398"/>
              <a:gd name="connsiteY19" fmla="*/ 3265 h 3916201"/>
              <a:gd name="connsiteX20" fmla="*/ 1886918 w 7251398"/>
              <a:gd name="connsiteY20" fmla="*/ 29391 h 3916201"/>
              <a:gd name="connsiteX21" fmla="*/ 1808541 w 7251398"/>
              <a:gd name="connsiteY21" fmla="*/ 90351 h 3916201"/>
              <a:gd name="connsiteX22" fmla="*/ 214873 w 7251398"/>
              <a:gd name="connsiteY22" fmla="*/ 1675311 h 3916201"/>
              <a:gd name="connsiteX23" fmla="*/ 188747 w 7251398"/>
              <a:gd name="connsiteY23" fmla="*/ 2311036 h 3916201"/>
              <a:gd name="connsiteX24" fmla="*/ 1817250 w 7251398"/>
              <a:gd name="connsiteY24" fmla="*/ 3817619 h 3916201"/>
              <a:gd name="connsiteX25" fmla="*/ 2279711 w 7251398"/>
              <a:gd name="connsiteY25" fmla="*/ 3645988 h 3916201"/>
              <a:gd name="connsiteX26" fmla="*/ 2270096 w 7251398"/>
              <a:gd name="connsiteY26" fmla="*/ 2746465 h 3916201"/>
              <a:gd name="connsiteX27" fmla="*/ 2282705 w 7251398"/>
              <a:gd name="connsiteY27" fmla="*/ 2520133 h 3916201"/>
              <a:gd name="connsiteX28" fmla="*/ 3837638 w 7251398"/>
              <a:gd name="connsiteY28" fmla="*/ 2589711 h 3916201"/>
              <a:gd name="connsiteX29" fmla="*/ 6502461 w 7251398"/>
              <a:gd name="connsiteY29" fmla="*/ 2737756 h 3916201"/>
              <a:gd name="connsiteX30" fmla="*/ 7024976 w 7251398"/>
              <a:gd name="connsiteY30" fmla="*/ 2763882 h 3916201"/>
              <a:gd name="connsiteX31" fmla="*/ 7173021 w 7251398"/>
              <a:gd name="connsiteY31" fmla="*/ 2729048 h 3916201"/>
              <a:gd name="connsiteX32" fmla="*/ 7233981 w 7251398"/>
              <a:gd name="connsiteY32" fmla="*/ 2633254 h 3916201"/>
              <a:gd name="connsiteX33" fmla="*/ 7233981 w 7251398"/>
              <a:gd name="connsiteY33" fmla="*/ 2406831 h 3916201"/>
              <a:gd name="connsiteX34" fmla="*/ 7242690 w 7251398"/>
              <a:gd name="connsiteY34" fmla="*/ 1805939 h 3916201"/>
              <a:gd name="connsiteX35" fmla="*/ 7242690 w 7251398"/>
              <a:gd name="connsiteY35" fmla="*/ 1988819 h 391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251398" h="3916201">
                <a:moveTo>
                  <a:pt x="7242690" y="1988819"/>
                </a:moveTo>
                <a:cubicBezTo>
                  <a:pt x="7244141" y="1933665"/>
                  <a:pt x="7251398" y="1586774"/>
                  <a:pt x="7251398" y="1475014"/>
                </a:cubicBezTo>
                <a:cubicBezTo>
                  <a:pt x="7251398" y="1363254"/>
                  <a:pt x="7251398" y="1357448"/>
                  <a:pt x="7242690" y="1318259"/>
                </a:cubicBezTo>
                <a:cubicBezTo>
                  <a:pt x="7233982" y="1279070"/>
                  <a:pt x="7213661" y="1261653"/>
                  <a:pt x="7199147" y="1239882"/>
                </a:cubicBezTo>
                <a:cubicBezTo>
                  <a:pt x="7184633" y="1218111"/>
                  <a:pt x="7155604" y="1187631"/>
                  <a:pt x="7155604" y="1187631"/>
                </a:cubicBezTo>
                <a:cubicBezTo>
                  <a:pt x="7142541" y="1176020"/>
                  <a:pt x="7139638" y="1176020"/>
                  <a:pt x="7120770" y="1170214"/>
                </a:cubicBezTo>
                <a:cubicBezTo>
                  <a:pt x="7101902" y="1164408"/>
                  <a:pt x="7080130" y="1155699"/>
                  <a:pt x="7042393" y="1152796"/>
                </a:cubicBezTo>
                <a:cubicBezTo>
                  <a:pt x="7004656" y="1149893"/>
                  <a:pt x="6894347" y="1152796"/>
                  <a:pt x="6894347" y="1152796"/>
                </a:cubicBezTo>
                <a:lnTo>
                  <a:pt x="2522644" y="1387928"/>
                </a:lnTo>
                <a:cubicBezTo>
                  <a:pt x="1780964" y="1427117"/>
                  <a:pt x="2417597" y="1382757"/>
                  <a:pt x="2444267" y="1387928"/>
                </a:cubicBezTo>
                <a:cubicBezTo>
                  <a:pt x="2470937" y="1393099"/>
                  <a:pt x="2368792" y="1370511"/>
                  <a:pt x="2339764" y="1361802"/>
                </a:cubicBezTo>
                <a:cubicBezTo>
                  <a:pt x="2310736" y="1353093"/>
                  <a:pt x="2284610" y="1373413"/>
                  <a:pt x="2270096" y="1335676"/>
                </a:cubicBezTo>
                <a:cubicBezTo>
                  <a:pt x="2255582" y="1297939"/>
                  <a:pt x="2255581" y="1295036"/>
                  <a:pt x="2252678" y="1135379"/>
                </a:cubicBezTo>
                <a:cubicBezTo>
                  <a:pt x="2249775" y="975722"/>
                  <a:pt x="2257032" y="540294"/>
                  <a:pt x="2252678" y="377734"/>
                </a:cubicBezTo>
                <a:cubicBezTo>
                  <a:pt x="2248324" y="215174"/>
                  <a:pt x="2235261" y="203562"/>
                  <a:pt x="2226553" y="160019"/>
                </a:cubicBezTo>
                <a:cubicBezTo>
                  <a:pt x="2217845" y="116476"/>
                  <a:pt x="2212038" y="132442"/>
                  <a:pt x="2200427" y="116476"/>
                </a:cubicBezTo>
                <a:cubicBezTo>
                  <a:pt x="2188816" y="100510"/>
                  <a:pt x="2171398" y="78739"/>
                  <a:pt x="2156884" y="64225"/>
                </a:cubicBezTo>
                <a:cubicBezTo>
                  <a:pt x="2142370" y="49711"/>
                  <a:pt x="2132209" y="39551"/>
                  <a:pt x="2113341" y="29391"/>
                </a:cubicBezTo>
                <a:cubicBezTo>
                  <a:pt x="2094472" y="19231"/>
                  <a:pt x="2063993" y="7619"/>
                  <a:pt x="2043673" y="3265"/>
                </a:cubicBezTo>
                <a:cubicBezTo>
                  <a:pt x="2023353" y="-1089"/>
                  <a:pt x="2017547" y="-1089"/>
                  <a:pt x="1991421" y="3265"/>
                </a:cubicBezTo>
                <a:cubicBezTo>
                  <a:pt x="1965295" y="7619"/>
                  <a:pt x="1917398" y="14877"/>
                  <a:pt x="1886918" y="29391"/>
                </a:cubicBezTo>
                <a:cubicBezTo>
                  <a:pt x="1856438" y="43905"/>
                  <a:pt x="1808541" y="90351"/>
                  <a:pt x="1808541" y="90351"/>
                </a:cubicBezTo>
                <a:cubicBezTo>
                  <a:pt x="1529867" y="364671"/>
                  <a:pt x="484839" y="1305197"/>
                  <a:pt x="214873" y="1675311"/>
                </a:cubicBezTo>
                <a:cubicBezTo>
                  <a:pt x="-55093" y="2045425"/>
                  <a:pt x="-78316" y="1953985"/>
                  <a:pt x="188747" y="2311036"/>
                </a:cubicBezTo>
                <a:cubicBezTo>
                  <a:pt x="455810" y="2668087"/>
                  <a:pt x="1468756" y="3595127"/>
                  <a:pt x="1817250" y="3817619"/>
                </a:cubicBezTo>
                <a:cubicBezTo>
                  <a:pt x="2165744" y="4040111"/>
                  <a:pt x="2261387" y="3843564"/>
                  <a:pt x="2279711" y="3645988"/>
                </a:cubicBezTo>
                <a:cubicBezTo>
                  <a:pt x="2298035" y="3448412"/>
                  <a:pt x="2269597" y="2934107"/>
                  <a:pt x="2270096" y="2746465"/>
                </a:cubicBezTo>
                <a:cubicBezTo>
                  <a:pt x="2270595" y="2558823"/>
                  <a:pt x="2265923" y="2689134"/>
                  <a:pt x="2282705" y="2520133"/>
                </a:cubicBezTo>
                <a:cubicBezTo>
                  <a:pt x="2299487" y="2351132"/>
                  <a:pt x="3837638" y="2589711"/>
                  <a:pt x="3837638" y="2589711"/>
                </a:cubicBezTo>
                <a:lnTo>
                  <a:pt x="6502461" y="2737756"/>
                </a:lnTo>
                <a:cubicBezTo>
                  <a:pt x="7033684" y="2766784"/>
                  <a:pt x="6913216" y="2765333"/>
                  <a:pt x="7024976" y="2763882"/>
                </a:cubicBezTo>
                <a:cubicBezTo>
                  <a:pt x="7136736" y="2762431"/>
                  <a:pt x="7138187" y="2750819"/>
                  <a:pt x="7173021" y="2729048"/>
                </a:cubicBezTo>
                <a:cubicBezTo>
                  <a:pt x="7207855" y="2707277"/>
                  <a:pt x="7223821" y="2686957"/>
                  <a:pt x="7233981" y="2633254"/>
                </a:cubicBezTo>
                <a:cubicBezTo>
                  <a:pt x="7244141" y="2579551"/>
                  <a:pt x="7232529" y="2544717"/>
                  <a:pt x="7233981" y="2406831"/>
                </a:cubicBezTo>
                <a:cubicBezTo>
                  <a:pt x="7235432" y="2268945"/>
                  <a:pt x="7242690" y="1878510"/>
                  <a:pt x="7242690" y="1805939"/>
                </a:cubicBezTo>
                <a:cubicBezTo>
                  <a:pt x="7242690" y="1733368"/>
                  <a:pt x="7241239" y="2043973"/>
                  <a:pt x="7242690" y="1988819"/>
                </a:cubicBezTo>
                <a:close/>
              </a:path>
            </a:pathLst>
          </a:custGeom>
          <a:solidFill>
            <a:srgbClr val="A4568E"/>
          </a:solidFill>
          <a:ln w="57150" cap="rnd">
            <a:solidFill>
              <a:srgbClr val="7E426D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0" tIns="0" rIns="40500" bIns="102870" rtlCol="0" anchor="ctr"/>
          <a:lstStyle/>
          <a:p>
            <a:pPr algn="ctr"/>
            <a:r>
              <a:rPr lang="he-IL" sz="31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להמשך.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F428C93-F0F9-FB5D-56EB-9CACC9C004F3}"/>
              </a:ext>
            </a:extLst>
          </p:cNvPr>
          <p:cNvSpPr txBox="1"/>
          <p:nvPr/>
        </p:nvSpPr>
        <p:spPr>
          <a:xfrm>
            <a:off x="609600" y="9715500"/>
            <a:ext cx="1043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מתוך: יחידת הוראה מתוקשבת- כיתה ו'- משמעות האחוז שיעור 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044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1491CBC7-3E1B-4A6C-889B-42BA6AF277C7}"/>
              </a:ext>
            </a:extLst>
          </p:cNvPr>
          <p:cNvSpPr/>
          <p:nvPr/>
        </p:nvSpPr>
        <p:spPr>
          <a:xfrm>
            <a:off x="7980635" y="4822904"/>
            <a:ext cx="7273187" cy="518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C41B69A-1461-4C3F-8121-23E82C952700}"/>
              </a:ext>
            </a:extLst>
          </p:cNvPr>
          <p:cNvSpPr/>
          <p:nvPr/>
        </p:nvSpPr>
        <p:spPr>
          <a:xfrm>
            <a:off x="9295591" y="4864890"/>
            <a:ext cx="4713095" cy="378042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200" dirty="0"/>
              <a:t>בחנות יש 5 עציצי סחלבים וורודים.</a:t>
            </a:r>
          </a:p>
          <a:p>
            <a:endParaRPr lang="he-IL" sz="4800" dirty="0"/>
          </a:p>
        </p:txBody>
      </p:sp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24CB9ABF-82FD-4A6F-BD3C-C7FCB3E3C686}"/>
              </a:ext>
            </a:extLst>
          </p:cNvPr>
          <p:cNvSpPr/>
          <p:nvPr/>
        </p:nvSpPr>
        <p:spPr>
          <a:xfrm>
            <a:off x="7955870" y="1015964"/>
            <a:ext cx="7297952" cy="3780420"/>
          </a:xfrm>
          <a:prstGeom prst="triangle">
            <a:avLst>
              <a:gd name="adj" fmla="val 49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5634BEC3-3C24-4F73-B19B-DAA49F958934}"/>
              </a:ext>
            </a:extLst>
          </p:cNvPr>
          <p:cNvGrpSpPr/>
          <p:nvPr/>
        </p:nvGrpSpPr>
        <p:grpSpPr>
          <a:xfrm>
            <a:off x="7843475" y="4791349"/>
            <a:ext cx="7330847" cy="4256612"/>
            <a:chOff x="-2229582" y="1234369"/>
            <a:chExt cx="4717517" cy="2686414"/>
          </a:xfrm>
        </p:grpSpPr>
        <p:sp>
          <p:nvSpPr>
            <p:cNvPr id="9" name="משולש שווה-שוקיים 8">
              <a:extLst>
                <a:ext uri="{FF2B5EF4-FFF2-40B4-BE49-F238E27FC236}">
                  <a16:creationId xmlns:a16="http://schemas.microsoft.com/office/drawing/2014/main" id="{75CF211B-A3C8-4036-84F8-BF3FE6496A9B}"/>
                </a:ext>
              </a:extLst>
            </p:cNvPr>
            <p:cNvSpPr/>
            <p:nvPr/>
          </p:nvSpPr>
          <p:spPr>
            <a:xfrm flipV="1">
              <a:off x="-2229582" y="1298600"/>
              <a:ext cx="4717517" cy="2622183"/>
            </a:xfrm>
            <a:prstGeom prst="triangle">
              <a:avLst>
                <a:gd name="adj" fmla="val 495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 dirty="0"/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D576F36D-C464-4C09-BCCD-5AB1D2004B1C}"/>
                </a:ext>
              </a:extLst>
            </p:cNvPr>
            <p:cNvSpPr txBox="1"/>
            <p:nvPr/>
          </p:nvSpPr>
          <p:spPr>
            <a:xfrm>
              <a:off x="-1634904" y="1234369"/>
              <a:ext cx="3546861" cy="145681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600" dirty="0">
                  <a:solidFill>
                    <a:schemeClr val="bg1"/>
                  </a:solidFill>
                </a:rPr>
                <a:t>בחנות 50 עציצי סחלבים.</a:t>
              </a:r>
              <a:br>
                <a:rPr lang="en-US" sz="3600" dirty="0">
                  <a:solidFill>
                    <a:schemeClr val="bg1"/>
                  </a:solidFill>
                </a:rPr>
              </a:br>
              <a:r>
                <a:rPr lang="he-IL" sz="3600" dirty="0">
                  <a:solidFill>
                    <a:schemeClr val="bg1"/>
                  </a:solidFill>
                </a:rPr>
                <a:t> 10% מהסחלבים בצבע ורוד.</a:t>
              </a:r>
            </a:p>
            <a:p>
              <a:pPr algn="ctr"/>
              <a:r>
                <a:rPr lang="he-IL" sz="3600" dirty="0">
                  <a:solidFill>
                    <a:schemeClr val="bg1"/>
                  </a:solidFill>
                </a:rPr>
                <a:t>כמה עציצי סחלבים ורודים בחנות?</a:t>
              </a:r>
            </a:p>
          </p:txBody>
        </p:sp>
      </p:grp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C7939FA-F26C-40E8-8039-DFA24BD997DC}"/>
              </a:ext>
            </a:extLst>
          </p:cNvPr>
          <p:cNvSpPr txBox="1"/>
          <p:nvPr/>
        </p:nvSpPr>
        <p:spPr>
          <a:xfrm>
            <a:off x="5183451" y="421434"/>
            <a:ext cx="11731097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פתרו את החידה וגלו את התשובה המסתתרת במעטפה.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60013127-5AB6-422F-847E-1D59FF08EE62}"/>
              </a:ext>
            </a:extLst>
          </p:cNvPr>
          <p:cNvGrpSpPr/>
          <p:nvPr/>
        </p:nvGrpSpPr>
        <p:grpSpPr>
          <a:xfrm>
            <a:off x="7955870" y="4796384"/>
            <a:ext cx="7435112" cy="5513646"/>
            <a:chOff x="1287953" y="3068960"/>
            <a:chExt cx="4956741" cy="3675764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E67FBCF6-8C28-4F4F-8626-E1CFF21A8914}"/>
                </a:ext>
              </a:extLst>
            </p:cNvPr>
            <p:cNvSpPr/>
            <p:nvPr/>
          </p:nvSpPr>
          <p:spPr>
            <a:xfrm>
              <a:off x="1287953" y="3068960"/>
              <a:ext cx="4928359" cy="3472345"/>
            </a:xfrm>
            <a:custGeom>
              <a:avLst/>
              <a:gdLst>
                <a:gd name="connsiteX0" fmla="*/ 0 w 4752528"/>
                <a:gd name="connsiteY0" fmla="*/ 0 h 3456384"/>
                <a:gd name="connsiteX1" fmla="*/ 4752528 w 4752528"/>
                <a:gd name="connsiteY1" fmla="*/ 0 h 3456384"/>
                <a:gd name="connsiteX2" fmla="*/ 4752528 w 4752528"/>
                <a:gd name="connsiteY2" fmla="*/ 3456384 h 3456384"/>
                <a:gd name="connsiteX3" fmla="*/ 0 w 4752528"/>
                <a:gd name="connsiteY3" fmla="*/ 3456384 h 3456384"/>
                <a:gd name="connsiteX4" fmla="*/ 0 w 4752528"/>
                <a:gd name="connsiteY4" fmla="*/ 0 h 3456384"/>
                <a:gd name="connsiteX0" fmla="*/ 0 w 4752528"/>
                <a:gd name="connsiteY0" fmla="*/ 5913 h 3462297"/>
                <a:gd name="connsiteX1" fmla="*/ 3121 w 4752528"/>
                <a:gd name="connsiteY1" fmla="*/ 0 h 3462297"/>
                <a:gd name="connsiteX2" fmla="*/ 4752528 w 4752528"/>
                <a:gd name="connsiteY2" fmla="*/ 5913 h 3462297"/>
                <a:gd name="connsiteX3" fmla="*/ 4752528 w 4752528"/>
                <a:gd name="connsiteY3" fmla="*/ 3462297 h 3462297"/>
                <a:gd name="connsiteX4" fmla="*/ 0 w 4752528"/>
                <a:gd name="connsiteY4" fmla="*/ 3462297 h 3462297"/>
                <a:gd name="connsiteX5" fmla="*/ 0 w 4752528"/>
                <a:gd name="connsiteY5" fmla="*/ 5913 h 3462297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52528 w 4752528"/>
                <a:gd name="connsiteY4" fmla="*/ 3472345 h 3472345"/>
                <a:gd name="connsiteX5" fmla="*/ 0 w 4752528"/>
                <a:gd name="connsiteY5" fmla="*/ 3472345 h 3472345"/>
                <a:gd name="connsiteX6" fmla="*/ 0 w 4752528"/>
                <a:gd name="connsiteY6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52528 w 4752528"/>
                <a:gd name="connsiteY5" fmla="*/ 3472345 h 3472345"/>
                <a:gd name="connsiteX6" fmla="*/ 0 w 4752528"/>
                <a:gd name="connsiteY6" fmla="*/ 3472345 h 3472345"/>
                <a:gd name="connsiteX7" fmla="*/ 0 w 4752528"/>
                <a:gd name="connsiteY7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15798 w 4752528"/>
                <a:gd name="connsiteY5" fmla="*/ 0 h 3472345"/>
                <a:gd name="connsiteX6" fmla="*/ 4752528 w 4752528"/>
                <a:gd name="connsiteY6" fmla="*/ 3472345 h 3472345"/>
                <a:gd name="connsiteX7" fmla="*/ 0 w 4752528"/>
                <a:gd name="connsiteY7" fmla="*/ 3472345 h 3472345"/>
                <a:gd name="connsiteX8" fmla="*/ 0 w 4752528"/>
                <a:gd name="connsiteY8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15798 w 4752528"/>
                <a:gd name="connsiteY5" fmla="*/ 0 h 3472345"/>
                <a:gd name="connsiteX6" fmla="*/ 4700726 w 4752528"/>
                <a:gd name="connsiteY6" fmla="*/ 15073 h 3472345"/>
                <a:gd name="connsiteX7" fmla="*/ 4752528 w 4752528"/>
                <a:gd name="connsiteY7" fmla="*/ 3472345 h 3472345"/>
                <a:gd name="connsiteX8" fmla="*/ 0 w 4752528"/>
                <a:gd name="connsiteY8" fmla="*/ 3472345 h 3472345"/>
                <a:gd name="connsiteX9" fmla="*/ 0 w 4752528"/>
                <a:gd name="connsiteY9" fmla="*/ 15961 h 3472345"/>
                <a:gd name="connsiteX0" fmla="*/ 0 w 4752528"/>
                <a:gd name="connsiteY0" fmla="*/ 41082 h 3497466"/>
                <a:gd name="connsiteX1" fmla="*/ 3121 w 4752528"/>
                <a:gd name="connsiteY1" fmla="*/ 25121 h 3497466"/>
                <a:gd name="connsiteX2" fmla="*/ 3121 w 4752528"/>
                <a:gd name="connsiteY2" fmla="*/ 35169 h 3497466"/>
                <a:gd name="connsiteX3" fmla="*/ 4752528 w 4752528"/>
                <a:gd name="connsiteY3" fmla="*/ 41082 h 3497466"/>
                <a:gd name="connsiteX4" fmla="*/ 4700726 w 4752528"/>
                <a:gd name="connsiteY4" fmla="*/ 50242 h 3497466"/>
                <a:gd name="connsiteX5" fmla="*/ 4715798 w 4752528"/>
                <a:gd name="connsiteY5" fmla="*/ 25121 h 3497466"/>
                <a:gd name="connsiteX6" fmla="*/ 4720822 w 4752528"/>
                <a:gd name="connsiteY6" fmla="*/ 0 h 3497466"/>
                <a:gd name="connsiteX7" fmla="*/ 4752528 w 4752528"/>
                <a:gd name="connsiteY7" fmla="*/ 3497466 h 3497466"/>
                <a:gd name="connsiteX8" fmla="*/ 0 w 4752528"/>
                <a:gd name="connsiteY8" fmla="*/ 3497466 h 3497466"/>
                <a:gd name="connsiteX9" fmla="*/ 0 w 4752528"/>
                <a:gd name="connsiteY9" fmla="*/ 41082 h 3497466"/>
                <a:gd name="connsiteX0" fmla="*/ 42096 w 4794624"/>
                <a:gd name="connsiteY0" fmla="*/ 56154 h 3512538"/>
                <a:gd name="connsiteX1" fmla="*/ 0 w 4794624"/>
                <a:gd name="connsiteY1" fmla="*/ 0 h 3512538"/>
                <a:gd name="connsiteX2" fmla="*/ 45217 w 4794624"/>
                <a:gd name="connsiteY2" fmla="*/ 40193 h 3512538"/>
                <a:gd name="connsiteX3" fmla="*/ 45217 w 4794624"/>
                <a:gd name="connsiteY3" fmla="*/ 50241 h 3512538"/>
                <a:gd name="connsiteX4" fmla="*/ 4794624 w 4794624"/>
                <a:gd name="connsiteY4" fmla="*/ 56154 h 3512538"/>
                <a:gd name="connsiteX5" fmla="*/ 4742822 w 4794624"/>
                <a:gd name="connsiteY5" fmla="*/ 65314 h 3512538"/>
                <a:gd name="connsiteX6" fmla="*/ 4757894 w 4794624"/>
                <a:gd name="connsiteY6" fmla="*/ 40193 h 3512538"/>
                <a:gd name="connsiteX7" fmla="*/ 4762918 w 4794624"/>
                <a:gd name="connsiteY7" fmla="*/ 15072 h 3512538"/>
                <a:gd name="connsiteX8" fmla="*/ 4794624 w 4794624"/>
                <a:gd name="connsiteY8" fmla="*/ 3512538 h 3512538"/>
                <a:gd name="connsiteX9" fmla="*/ 42096 w 4794624"/>
                <a:gd name="connsiteY9" fmla="*/ 3512538 h 3512538"/>
                <a:gd name="connsiteX10" fmla="*/ 42096 w 4794624"/>
                <a:gd name="connsiteY10" fmla="*/ 56154 h 3512538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4794624 w 4794624"/>
                <a:gd name="connsiteY5" fmla="*/ 106396 h 3562780"/>
                <a:gd name="connsiteX6" fmla="*/ 4742822 w 4794624"/>
                <a:gd name="connsiteY6" fmla="*/ 115556 h 3562780"/>
                <a:gd name="connsiteX7" fmla="*/ 4757894 w 4794624"/>
                <a:gd name="connsiteY7" fmla="*/ 90435 h 3562780"/>
                <a:gd name="connsiteX8" fmla="*/ 4762918 w 4794624"/>
                <a:gd name="connsiteY8" fmla="*/ 65314 h 3562780"/>
                <a:gd name="connsiteX9" fmla="*/ 4794624 w 4794624"/>
                <a:gd name="connsiteY9" fmla="*/ 3562780 h 3562780"/>
                <a:gd name="connsiteX10" fmla="*/ 42096 w 4794624"/>
                <a:gd name="connsiteY10" fmla="*/ 3562780 h 3562780"/>
                <a:gd name="connsiteX11" fmla="*/ 42096 w 4794624"/>
                <a:gd name="connsiteY11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4794624 w 4794624"/>
                <a:gd name="connsiteY5" fmla="*/ 106396 h 3562780"/>
                <a:gd name="connsiteX6" fmla="*/ 4742822 w 4794624"/>
                <a:gd name="connsiteY6" fmla="*/ 115556 h 3562780"/>
                <a:gd name="connsiteX7" fmla="*/ 4757894 w 4794624"/>
                <a:gd name="connsiteY7" fmla="*/ 90435 h 3562780"/>
                <a:gd name="connsiteX8" fmla="*/ 4762918 w 4794624"/>
                <a:gd name="connsiteY8" fmla="*/ 65314 h 3562780"/>
                <a:gd name="connsiteX9" fmla="*/ 4794624 w 4794624"/>
                <a:gd name="connsiteY9" fmla="*/ 3562780 h 3562780"/>
                <a:gd name="connsiteX10" fmla="*/ 42096 w 4794624"/>
                <a:gd name="connsiteY10" fmla="*/ 3562780 h 3562780"/>
                <a:gd name="connsiteX11" fmla="*/ 40193 w 4794624"/>
                <a:gd name="connsiteY11" fmla="*/ 2361363 h 3562780"/>
                <a:gd name="connsiteX12" fmla="*/ 42096 w 4794624"/>
                <a:gd name="connsiteY12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3235569 w 4794624"/>
                <a:gd name="connsiteY5" fmla="*/ 100484 h 3562780"/>
                <a:gd name="connsiteX6" fmla="*/ 4794624 w 4794624"/>
                <a:gd name="connsiteY6" fmla="*/ 106396 h 3562780"/>
                <a:gd name="connsiteX7" fmla="*/ 4742822 w 4794624"/>
                <a:gd name="connsiteY7" fmla="*/ 115556 h 3562780"/>
                <a:gd name="connsiteX8" fmla="*/ 4757894 w 4794624"/>
                <a:gd name="connsiteY8" fmla="*/ 90435 h 3562780"/>
                <a:gd name="connsiteX9" fmla="*/ 4762918 w 4794624"/>
                <a:gd name="connsiteY9" fmla="*/ 65314 h 3562780"/>
                <a:gd name="connsiteX10" fmla="*/ 4794624 w 4794624"/>
                <a:gd name="connsiteY10" fmla="*/ 3562780 h 3562780"/>
                <a:gd name="connsiteX11" fmla="*/ 42096 w 4794624"/>
                <a:gd name="connsiteY11" fmla="*/ 3562780 h 3562780"/>
                <a:gd name="connsiteX12" fmla="*/ 40193 w 4794624"/>
                <a:gd name="connsiteY12" fmla="*/ 2361363 h 3562780"/>
                <a:gd name="connsiteX13" fmla="*/ 42096 w 4794624"/>
                <a:gd name="connsiteY13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351169 w 4794624"/>
                <a:gd name="connsiteY5" fmla="*/ 82150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4794624 w 4794624"/>
                <a:gd name="connsiteY6" fmla="*/ 106396 h 3562780"/>
                <a:gd name="connsiteX7" fmla="*/ 4742822 w 4794624"/>
                <a:gd name="connsiteY7" fmla="*/ 115556 h 3562780"/>
                <a:gd name="connsiteX8" fmla="*/ 4757894 w 4794624"/>
                <a:gd name="connsiteY8" fmla="*/ 90435 h 3562780"/>
                <a:gd name="connsiteX9" fmla="*/ 4762918 w 4794624"/>
                <a:gd name="connsiteY9" fmla="*/ 65314 h 3562780"/>
                <a:gd name="connsiteX10" fmla="*/ 4794624 w 4794624"/>
                <a:gd name="connsiteY10" fmla="*/ 3562780 h 3562780"/>
                <a:gd name="connsiteX11" fmla="*/ 42096 w 4794624"/>
                <a:gd name="connsiteY11" fmla="*/ 3562780 h 3562780"/>
                <a:gd name="connsiteX12" fmla="*/ 40193 w 4794624"/>
                <a:gd name="connsiteY12" fmla="*/ 2361363 h 3562780"/>
                <a:gd name="connsiteX13" fmla="*/ 42096 w 4794624"/>
                <a:gd name="connsiteY13" fmla="*/ 106396 h 3562780"/>
                <a:gd name="connsiteX0" fmla="*/ 42096 w 4794624"/>
                <a:gd name="connsiteY0" fmla="*/ 56154 h 3512538"/>
                <a:gd name="connsiteX1" fmla="*/ 0 w 4794624"/>
                <a:gd name="connsiteY1" fmla="*/ 0 h 3512538"/>
                <a:gd name="connsiteX2" fmla="*/ 45217 w 4794624"/>
                <a:gd name="connsiteY2" fmla="*/ 40193 h 3512538"/>
                <a:gd name="connsiteX3" fmla="*/ 45217 w 4794624"/>
                <a:gd name="connsiteY3" fmla="*/ 50241 h 3512538"/>
                <a:gd name="connsiteX4" fmla="*/ 2481798 w 4794624"/>
                <a:gd name="connsiteY4" fmla="*/ 2694721 h 3512538"/>
                <a:gd name="connsiteX5" fmla="*/ 4794624 w 4794624"/>
                <a:gd name="connsiteY5" fmla="*/ 56154 h 3512538"/>
                <a:gd name="connsiteX6" fmla="*/ 4742822 w 4794624"/>
                <a:gd name="connsiteY6" fmla="*/ 65314 h 3512538"/>
                <a:gd name="connsiteX7" fmla="*/ 4757894 w 4794624"/>
                <a:gd name="connsiteY7" fmla="*/ 40193 h 3512538"/>
                <a:gd name="connsiteX8" fmla="*/ 4762918 w 4794624"/>
                <a:gd name="connsiteY8" fmla="*/ 15072 h 3512538"/>
                <a:gd name="connsiteX9" fmla="*/ 4794624 w 4794624"/>
                <a:gd name="connsiteY9" fmla="*/ 3512538 h 3512538"/>
                <a:gd name="connsiteX10" fmla="*/ 42096 w 4794624"/>
                <a:gd name="connsiteY10" fmla="*/ 3512538 h 3512538"/>
                <a:gd name="connsiteX11" fmla="*/ 40193 w 4794624"/>
                <a:gd name="connsiteY11" fmla="*/ 2311121 h 3512538"/>
                <a:gd name="connsiteX12" fmla="*/ 42096 w 4794624"/>
                <a:gd name="connsiteY12" fmla="*/ 56154 h 3512538"/>
                <a:gd name="connsiteX0" fmla="*/ 1903 w 4754431"/>
                <a:gd name="connsiteY0" fmla="*/ 41082 h 3497466"/>
                <a:gd name="connsiteX1" fmla="*/ 5024 w 4754431"/>
                <a:gd name="connsiteY1" fmla="*/ 25121 h 3497466"/>
                <a:gd name="connsiteX2" fmla="*/ 5024 w 4754431"/>
                <a:gd name="connsiteY2" fmla="*/ 35169 h 3497466"/>
                <a:gd name="connsiteX3" fmla="*/ 2441605 w 4754431"/>
                <a:gd name="connsiteY3" fmla="*/ 2679649 h 3497466"/>
                <a:gd name="connsiteX4" fmla="*/ 4754431 w 4754431"/>
                <a:gd name="connsiteY4" fmla="*/ 41082 h 3497466"/>
                <a:gd name="connsiteX5" fmla="*/ 4702629 w 4754431"/>
                <a:gd name="connsiteY5" fmla="*/ 50242 h 3497466"/>
                <a:gd name="connsiteX6" fmla="*/ 4717701 w 4754431"/>
                <a:gd name="connsiteY6" fmla="*/ 25121 h 3497466"/>
                <a:gd name="connsiteX7" fmla="*/ 4722725 w 4754431"/>
                <a:gd name="connsiteY7" fmla="*/ 0 h 3497466"/>
                <a:gd name="connsiteX8" fmla="*/ 4754431 w 4754431"/>
                <a:gd name="connsiteY8" fmla="*/ 3497466 h 3497466"/>
                <a:gd name="connsiteX9" fmla="*/ 1903 w 4754431"/>
                <a:gd name="connsiteY9" fmla="*/ 3497466 h 3497466"/>
                <a:gd name="connsiteX10" fmla="*/ 0 w 4754431"/>
                <a:gd name="connsiteY10" fmla="*/ 2296049 h 3497466"/>
                <a:gd name="connsiteX11" fmla="*/ 1903 w 4754431"/>
                <a:gd name="connsiteY11" fmla="*/ 41082 h 3497466"/>
                <a:gd name="connsiteX0" fmla="*/ 1903 w 4754431"/>
                <a:gd name="connsiteY0" fmla="*/ 15961 h 3472345"/>
                <a:gd name="connsiteX1" fmla="*/ 5024 w 4754431"/>
                <a:gd name="connsiteY1" fmla="*/ 0 h 3472345"/>
                <a:gd name="connsiteX2" fmla="*/ 5024 w 4754431"/>
                <a:gd name="connsiteY2" fmla="*/ 10048 h 3472345"/>
                <a:gd name="connsiteX3" fmla="*/ 2441605 w 4754431"/>
                <a:gd name="connsiteY3" fmla="*/ 2654528 h 3472345"/>
                <a:gd name="connsiteX4" fmla="*/ 4754431 w 4754431"/>
                <a:gd name="connsiteY4" fmla="*/ 15961 h 3472345"/>
                <a:gd name="connsiteX5" fmla="*/ 4702629 w 4754431"/>
                <a:gd name="connsiteY5" fmla="*/ 25121 h 3472345"/>
                <a:gd name="connsiteX6" fmla="*/ 4717701 w 4754431"/>
                <a:gd name="connsiteY6" fmla="*/ 0 h 3472345"/>
                <a:gd name="connsiteX7" fmla="*/ 4754431 w 4754431"/>
                <a:gd name="connsiteY7" fmla="*/ 3472345 h 3472345"/>
                <a:gd name="connsiteX8" fmla="*/ 1903 w 4754431"/>
                <a:gd name="connsiteY8" fmla="*/ 3472345 h 3472345"/>
                <a:gd name="connsiteX9" fmla="*/ 0 w 4754431"/>
                <a:gd name="connsiteY9" fmla="*/ 2270928 h 3472345"/>
                <a:gd name="connsiteX10" fmla="*/ 1903 w 4754431"/>
                <a:gd name="connsiteY10" fmla="*/ 15961 h 3472345"/>
                <a:gd name="connsiteX0" fmla="*/ 1903 w 4754431"/>
                <a:gd name="connsiteY0" fmla="*/ 15961 h 3472345"/>
                <a:gd name="connsiteX1" fmla="*/ 5024 w 4754431"/>
                <a:gd name="connsiteY1" fmla="*/ 0 h 3472345"/>
                <a:gd name="connsiteX2" fmla="*/ 5024 w 4754431"/>
                <a:gd name="connsiteY2" fmla="*/ 10048 h 3472345"/>
                <a:gd name="connsiteX3" fmla="*/ 2441605 w 4754431"/>
                <a:gd name="connsiteY3" fmla="*/ 2654528 h 3472345"/>
                <a:gd name="connsiteX4" fmla="*/ 4702629 w 4754431"/>
                <a:gd name="connsiteY4" fmla="*/ 25121 h 3472345"/>
                <a:gd name="connsiteX5" fmla="*/ 4717701 w 4754431"/>
                <a:gd name="connsiteY5" fmla="*/ 0 h 3472345"/>
                <a:gd name="connsiteX6" fmla="*/ 4754431 w 4754431"/>
                <a:gd name="connsiteY6" fmla="*/ 3472345 h 3472345"/>
                <a:gd name="connsiteX7" fmla="*/ 1903 w 4754431"/>
                <a:gd name="connsiteY7" fmla="*/ 3472345 h 3472345"/>
                <a:gd name="connsiteX8" fmla="*/ 0 w 4754431"/>
                <a:gd name="connsiteY8" fmla="*/ 2270928 h 3472345"/>
                <a:gd name="connsiteX9" fmla="*/ 1903 w 4754431"/>
                <a:gd name="connsiteY9" fmla="*/ 15961 h 347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4431" h="3472345">
                  <a:moveTo>
                    <a:pt x="1903" y="15961"/>
                  </a:moveTo>
                  <a:lnTo>
                    <a:pt x="5024" y="0"/>
                  </a:lnTo>
                  <a:lnTo>
                    <a:pt x="5024" y="10048"/>
                  </a:lnTo>
                  <a:lnTo>
                    <a:pt x="2441605" y="2654528"/>
                  </a:lnTo>
                  <a:lnTo>
                    <a:pt x="4702629" y="25121"/>
                  </a:lnTo>
                  <a:lnTo>
                    <a:pt x="4717701" y="0"/>
                  </a:lnTo>
                  <a:lnTo>
                    <a:pt x="4754431" y="3472345"/>
                  </a:lnTo>
                  <a:lnTo>
                    <a:pt x="1903" y="3472345"/>
                  </a:lnTo>
                  <a:cubicBezTo>
                    <a:pt x="1269" y="3071873"/>
                    <a:pt x="634" y="2671400"/>
                    <a:pt x="0" y="2270928"/>
                  </a:cubicBezTo>
                  <a:cubicBezTo>
                    <a:pt x="634" y="1519272"/>
                    <a:pt x="1269" y="767617"/>
                    <a:pt x="1903" y="15961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391E918F-F2A5-47E8-B358-6B34D084FA9D}"/>
                </a:ext>
              </a:extLst>
            </p:cNvPr>
            <p:cNvSpPr/>
            <p:nvPr/>
          </p:nvSpPr>
          <p:spPr>
            <a:xfrm>
              <a:off x="1316335" y="5736612"/>
              <a:ext cx="4928359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000" dirty="0">
                  <a:solidFill>
                    <a:schemeClr val="tx1"/>
                  </a:solidFill>
                </a:rPr>
                <a:t>לחצו כאן כדי לפתוח את המעטפה.</a:t>
              </a:r>
            </a:p>
          </p:txBody>
        </p:sp>
      </p:grpSp>
      <p:sp>
        <p:nvSpPr>
          <p:cNvPr id="3" name="מלבן 2">
            <a:extLst>
              <a:ext uri="{FF2B5EF4-FFF2-40B4-BE49-F238E27FC236}">
                <a16:creationId xmlns:a16="http://schemas.microsoft.com/office/drawing/2014/main" id="{3B21FADA-7894-427E-A4E4-C7A67E0B0940}"/>
              </a:ext>
            </a:extLst>
          </p:cNvPr>
          <p:cNvSpPr/>
          <p:nvPr/>
        </p:nvSpPr>
        <p:spPr>
          <a:xfrm>
            <a:off x="8171892" y="8950440"/>
            <a:ext cx="7020780" cy="97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16" name="המשך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63930F-EC96-D730-2225-F1D326BADF4E}"/>
              </a:ext>
            </a:extLst>
          </p:cNvPr>
          <p:cNvSpPr/>
          <p:nvPr/>
        </p:nvSpPr>
        <p:spPr>
          <a:xfrm>
            <a:off x="2771292" y="7843802"/>
            <a:ext cx="2928306" cy="2277008"/>
          </a:xfrm>
          <a:custGeom>
            <a:avLst/>
            <a:gdLst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912421"/>
              <a:gd name="connsiteX1" fmla="*/ 7251398 w 7251398"/>
              <a:gd name="connsiteY1" fmla="*/ 1475014 h 3912421"/>
              <a:gd name="connsiteX2" fmla="*/ 7242690 w 7251398"/>
              <a:gd name="connsiteY2" fmla="*/ 1318259 h 3912421"/>
              <a:gd name="connsiteX3" fmla="*/ 7199147 w 7251398"/>
              <a:gd name="connsiteY3" fmla="*/ 1239882 h 3912421"/>
              <a:gd name="connsiteX4" fmla="*/ 7155604 w 7251398"/>
              <a:gd name="connsiteY4" fmla="*/ 1187631 h 3912421"/>
              <a:gd name="connsiteX5" fmla="*/ 7120770 w 7251398"/>
              <a:gd name="connsiteY5" fmla="*/ 1170214 h 3912421"/>
              <a:gd name="connsiteX6" fmla="*/ 7042393 w 7251398"/>
              <a:gd name="connsiteY6" fmla="*/ 1152796 h 3912421"/>
              <a:gd name="connsiteX7" fmla="*/ 6894347 w 7251398"/>
              <a:gd name="connsiteY7" fmla="*/ 1152796 h 3912421"/>
              <a:gd name="connsiteX8" fmla="*/ 2522644 w 7251398"/>
              <a:gd name="connsiteY8" fmla="*/ 1387928 h 3912421"/>
              <a:gd name="connsiteX9" fmla="*/ 2444267 w 7251398"/>
              <a:gd name="connsiteY9" fmla="*/ 1387928 h 3912421"/>
              <a:gd name="connsiteX10" fmla="*/ 2339764 w 7251398"/>
              <a:gd name="connsiteY10" fmla="*/ 1361802 h 3912421"/>
              <a:gd name="connsiteX11" fmla="*/ 2270096 w 7251398"/>
              <a:gd name="connsiteY11" fmla="*/ 1335676 h 3912421"/>
              <a:gd name="connsiteX12" fmla="*/ 2252678 w 7251398"/>
              <a:gd name="connsiteY12" fmla="*/ 1135379 h 3912421"/>
              <a:gd name="connsiteX13" fmla="*/ 2252678 w 7251398"/>
              <a:gd name="connsiteY13" fmla="*/ 377734 h 3912421"/>
              <a:gd name="connsiteX14" fmla="*/ 2226553 w 7251398"/>
              <a:gd name="connsiteY14" fmla="*/ 160019 h 3912421"/>
              <a:gd name="connsiteX15" fmla="*/ 2200427 w 7251398"/>
              <a:gd name="connsiteY15" fmla="*/ 116476 h 3912421"/>
              <a:gd name="connsiteX16" fmla="*/ 2156884 w 7251398"/>
              <a:gd name="connsiteY16" fmla="*/ 64225 h 3912421"/>
              <a:gd name="connsiteX17" fmla="*/ 2113341 w 7251398"/>
              <a:gd name="connsiteY17" fmla="*/ 29391 h 3912421"/>
              <a:gd name="connsiteX18" fmla="*/ 2043673 w 7251398"/>
              <a:gd name="connsiteY18" fmla="*/ 3265 h 3912421"/>
              <a:gd name="connsiteX19" fmla="*/ 1991421 w 7251398"/>
              <a:gd name="connsiteY19" fmla="*/ 3265 h 3912421"/>
              <a:gd name="connsiteX20" fmla="*/ 1886918 w 7251398"/>
              <a:gd name="connsiteY20" fmla="*/ 29391 h 3912421"/>
              <a:gd name="connsiteX21" fmla="*/ 1808541 w 7251398"/>
              <a:gd name="connsiteY21" fmla="*/ 90351 h 3912421"/>
              <a:gd name="connsiteX22" fmla="*/ 214873 w 7251398"/>
              <a:gd name="connsiteY22" fmla="*/ 1675311 h 3912421"/>
              <a:gd name="connsiteX23" fmla="*/ 188747 w 7251398"/>
              <a:gd name="connsiteY23" fmla="*/ 2311036 h 3912421"/>
              <a:gd name="connsiteX24" fmla="*/ 1817250 w 7251398"/>
              <a:gd name="connsiteY24" fmla="*/ 3817619 h 3912421"/>
              <a:gd name="connsiteX25" fmla="*/ 2279711 w 7251398"/>
              <a:gd name="connsiteY25" fmla="*/ 3645988 h 3912421"/>
              <a:gd name="connsiteX26" fmla="*/ 2270096 w 7251398"/>
              <a:gd name="connsiteY26" fmla="*/ 2746465 h 3912421"/>
              <a:gd name="connsiteX27" fmla="*/ 2282705 w 7251398"/>
              <a:gd name="connsiteY27" fmla="*/ 2520133 h 3912421"/>
              <a:gd name="connsiteX28" fmla="*/ 3837638 w 7251398"/>
              <a:gd name="connsiteY28" fmla="*/ 2589711 h 3912421"/>
              <a:gd name="connsiteX29" fmla="*/ 6502461 w 7251398"/>
              <a:gd name="connsiteY29" fmla="*/ 2737756 h 3912421"/>
              <a:gd name="connsiteX30" fmla="*/ 7024976 w 7251398"/>
              <a:gd name="connsiteY30" fmla="*/ 2763882 h 3912421"/>
              <a:gd name="connsiteX31" fmla="*/ 7173021 w 7251398"/>
              <a:gd name="connsiteY31" fmla="*/ 2729048 h 3912421"/>
              <a:gd name="connsiteX32" fmla="*/ 7233981 w 7251398"/>
              <a:gd name="connsiteY32" fmla="*/ 2633254 h 3912421"/>
              <a:gd name="connsiteX33" fmla="*/ 7233981 w 7251398"/>
              <a:gd name="connsiteY33" fmla="*/ 2406831 h 3912421"/>
              <a:gd name="connsiteX34" fmla="*/ 7242690 w 7251398"/>
              <a:gd name="connsiteY34" fmla="*/ 1805939 h 3912421"/>
              <a:gd name="connsiteX35" fmla="*/ 7242690 w 7251398"/>
              <a:gd name="connsiteY35" fmla="*/ 1988819 h 3912421"/>
              <a:gd name="connsiteX0" fmla="*/ 7242690 w 7251398"/>
              <a:gd name="connsiteY0" fmla="*/ 1988819 h 3916201"/>
              <a:gd name="connsiteX1" fmla="*/ 7251398 w 7251398"/>
              <a:gd name="connsiteY1" fmla="*/ 1475014 h 3916201"/>
              <a:gd name="connsiteX2" fmla="*/ 7242690 w 7251398"/>
              <a:gd name="connsiteY2" fmla="*/ 1318259 h 3916201"/>
              <a:gd name="connsiteX3" fmla="*/ 7199147 w 7251398"/>
              <a:gd name="connsiteY3" fmla="*/ 1239882 h 3916201"/>
              <a:gd name="connsiteX4" fmla="*/ 7155604 w 7251398"/>
              <a:gd name="connsiteY4" fmla="*/ 1187631 h 3916201"/>
              <a:gd name="connsiteX5" fmla="*/ 7120770 w 7251398"/>
              <a:gd name="connsiteY5" fmla="*/ 1170214 h 3916201"/>
              <a:gd name="connsiteX6" fmla="*/ 7042393 w 7251398"/>
              <a:gd name="connsiteY6" fmla="*/ 1152796 h 3916201"/>
              <a:gd name="connsiteX7" fmla="*/ 6894347 w 7251398"/>
              <a:gd name="connsiteY7" fmla="*/ 1152796 h 3916201"/>
              <a:gd name="connsiteX8" fmla="*/ 2522644 w 7251398"/>
              <a:gd name="connsiteY8" fmla="*/ 1387928 h 3916201"/>
              <a:gd name="connsiteX9" fmla="*/ 2444267 w 7251398"/>
              <a:gd name="connsiteY9" fmla="*/ 1387928 h 3916201"/>
              <a:gd name="connsiteX10" fmla="*/ 2339764 w 7251398"/>
              <a:gd name="connsiteY10" fmla="*/ 1361802 h 3916201"/>
              <a:gd name="connsiteX11" fmla="*/ 2270096 w 7251398"/>
              <a:gd name="connsiteY11" fmla="*/ 1335676 h 3916201"/>
              <a:gd name="connsiteX12" fmla="*/ 2252678 w 7251398"/>
              <a:gd name="connsiteY12" fmla="*/ 1135379 h 3916201"/>
              <a:gd name="connsiteX13" fmla="*/ 2252678 w 7251398"/>
              <a:gd name="connsiteY13" fmla="*/ 377734 h 3916201"/>
              <a:gd name="connsiteX14" fmla="*/ 2226553 w 7251398"/>
              <a:gd name="connsiteY14" fmla="*/ 160019 h 3916201"/>
              <a:gd name="connsiteX15" fmla="*/ 2200427 w 7251398"/>
              <a:gd name="connsiteY15" fmla="*/ 116476 h 3916201"/>
              <a:gd name="connsiteX16" fmla="*/ 2156884 w 7251398"/>
              <a:gd name="connsiteY16" fmla="*/ 64225 h 3916201"/>
              <a:gd name="connsiteX17" fmla="*/ 2113341 w 7251398"/>
              <a:gd name="connsiteY17" fmla="*/ 29391 h 3916201"/>
              <a:gd name="connsiteX18" fmla="*/ 2043673 w 7251398"/>
              <a:gd name="connsiteY18" fmla="*/ 3265 h 3916201"/>
              <a:gd name="connsiteX19" fmla="*/ 1991421 w 7251398"/>
              <a:gd name="connsiteY19" fmla="*/ 3265 h 3916201"/>
              <a:gd name="connsiteX20" fmla="*/ 1886918 w 7251398"/>
              <a:gd name="connsiteY20" fmla="*/ 29391 h 3916201"/>
              <a:gd name="connsiteX21" fmla="*/ 1808541 w 7251398"/>
              <a:gd name="connsiteY21" fmla="*/ 90351 h 3916201"/>
              <a:gd name="connsiteX22" fmla="*/ 214873 w 7251398"/>
              <a:gd name="connsiteY22" fmla="*/ 1675311 h 3916201"/>
              <a:gd name="connsiteX23" fmla="*/ 188747 w 7251398"/>
              <a:gd name="connsiteY23" fmla="*/ 2311036 h 3916201"/>
              <a:gd name="connsiteX24" fmla="*/ 1817250 w 7251398"/>
              <a:gd name="connsiteY24" fmla="*/ 3817619 h 3916201"/>
              <a:gd name="connsiteX25" fmla="*/ 2279711 w 7251398"/>
              <a:gd name="connsiteY25" fmla="*/ 3645988 h 3916201"/>
              <a:gd name="connsiteX26" fmla="*/ 2270096 w 7251398"/>
              <a:gd name="connsiteY26" fmla="*/ 2746465 h 3916201"/>
              <a:gd name="connsiteX27" fmla="*/ 2282705 w 7251398"/>
              <a:gd name="connsiteY27" fmla="*/ 2520133 h 3916201"/>
              <a:gd name="connsiteX28" fmla="*/ 3837638 w 7251398"/>
              <a:gd name="connsiteY28" fmla="*/ 2589711 h 3916201"/>
              <a:gd name="connsiteX29" fmla="*/ 6502461 w 7251398"/>
              <a:gd name="connsiteY29" fmla="*/ 2737756 h 3916201"/>
              <a:gd name="connsiteX30" fmla="*/ 7024976 w 7251398"/>
              <a:gd name="connsiteY30" fmla="*/ 2763882 h 3916201"/>
              <a:gd name="connsiteX31" fmla="*/ 7173021 w 7251398"/>
              <a:gd name="connsiteY31" fmla="*/ 2729048 h 3916201"/>
              <a:gd name="connsiteX32" fmla="*/ 7233981 w 7251398"/>
              <a:gd name="connsiteY32" fmla="*/ 2633254 h 3916201"/>
              <a:gd name="connsiteX33" fmla="*/ 7233981 w 7251398"/>
              <a:gd name="connsiteY33" fmla="*/ 2406831 h 3916201"/>
              <a:gd name="connsiteX34" fmla="*/ 7242690 w 7251398"/>
              <a:gd name="connsiteY34" fmla="*/ 1805939 h 3916201"/>
              <a:gd name="connsiteX35" fmla="*/ 7242690 w 7251398"/>
              <a:gd name="connsiteY35" fmla="*/ 1988819 h 391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251398" h="3916201">
                <a:moveTo>
                  <a:pt x="7242690" y="1988819"/>
                </a:moveTo>
                <a:cubicBezTo>
                  <a:pt x="7244141" y="1933665"/>
                  <a:pt x="7251398" y="1586774"/>
                  <a:pt x="7251398" y="1475014"/>
                </a:cubicBezTo>
                <a:cubicBezTo>
                  <a:pt x="7251398" y="1363254"/>
                  <a:pt x="7251398" y="1357448"/>
                  <a:pt x="7242690" y="1318259"/>
                </a:cubicBezTo>
                <a:cubicBezTo>
                  <a:pt x="7233982" y="1279070"/>
                  <a:pt x="7213661" y="1261653"/>
                  <a:pt x="7199147" y="1239882"/>
                </a:cubicBezTo>
                <a:cubicBezTo>
                  <a:pt x="7184633" y="1218111"/>
                  <a:pt x="7155604" y="1187631"/>
                  <a:pt x="7155604" y="1187631"/>
                </a:cubicBezTo>
                <a:cubicBezTo>
                  <a:pt x="7142541" y="1176020"/>
                  <a:pt x="7139638" y="1176020"/>
                  <a:pt x="7120770" y="1170214"/>
                </a:cubicBezTo>
                <a:cubicBezTo>
                  <a:pt x="7101902" y="1164408"/>
                  <a:pt x="7080130" y="1155699"/>
                  <a:pt x="7042393" y="1152796"/>
                </a:cubicBezTo>
                <a:cubicBezTo>
                  <a:pt x="7004656" y="1149893"/>
                  <a:pt x="6894347" y="1152796"/>
                  <a:pt x="6894347" y="1152796"/>
                </a:cubicBezTo>
                <a:lnTo>
                  <a:pt x="2522644" y="1387928"/>
                </a:lnTo>
                <a:cubicBezTo>
                  <a:pt x="1780964" y="1427117"/>
                  <a:pt x="2417597" y="1382757"/>
                  <a:pt x="2444267" y="1387928"/>
                </a:cubicBezTo>
                <a:cubicBezTo>
                  <a:pt x="2470937" y="1393099"/>
                  <a:pt x="2368792" y="1370511"/>
                  <a:pt x="2339764" y="1361802"/>
                </a:cubicBezTo>
                <a:cubicBezTo>
                  <a:pt x="2310736" y="1353093"/>
                  <a:pt x="2284610" y="1373413"/>
                  <a:pt x="2270096" y="1335676"/>
                </a:cubicBezTo>
                <a:cubicBezTo>
                  <a:pt x="2255582" y="1297939"/>
                  <a:pt x="2255581" y="1295036"/>
                  <a:pt x="2252678" y="1135379"/>
                </a:cubicBezTo>
                <a:cubicBezTo>
                  <a:pt x="2249775" y="975722"/>
                  <a:pt x="2257032" y="540294"/>
                  <a:pt x="2252678" y="377734"/>
                </a:cubicBezTo>
                <a:cubicBezTo>
                  <a:pt x="2248324" y="215174"/>
                  <a:pt x="2235261" y="203562"/>
                  <a:pt x="2226553" y="160019"/>
                </a:cubicBezTo>
                <a:cubicBezTo>
                  <a:pt x="2217845" y="116476"/>
                  <a:pt x="2212038" y="132442"/>
                  <a:pt x="2200427" y="116476"/>
                </a:cubicBezTo>
                <a:cubicBezTo>
                  <a:pt x="2188816" y="100510"/>
                  <a:pt x="2171398" y="78739"/>
                  <a:pt x="2156884" y="64225"/>
                </a:cubicBezTo>
                <a:cubicBezTo>
                  <a:pt x="2142370" y="49711"/>
                  <a:pt x="2132209" y="39551"/>
                  <a:pt x="2113341" y="29391"/>
                </a:cubicBezTo>
                <a:cubicBezTo>
                  <a:pt x="2094472" y="19231"/>
                  <a:pt x="2063993" y="7619"/>
                  <a:pt x="2043673" y="3265"/>
                </a:cubicBezTo>
                <a:cubicBezTo>
                  <a:pt x="2023353" y="-1089"/>
                  <a:pt x="2017547" y="-1089"/>
                  <a:pt x="1991421" y="3265"/>
                </a:cubicBezTo>
                <a:cubicBezTo>
                  <a:pt x="1965295" y="7619"/>
                  <a:pt x="1917398" y="14877"/>
                  <a:pt x="1886918" y="29391"/>
                </a:cubicBezTo>
                <a:cubicBezTo>
                  <a:pt x="1856438" y="43905"/>
                  <a:pt x="1808541" y="90351"/>
                  <a:pt x="1808541" y="90351"/>
                </a:cubicBezTo>
                <a:cubicBezTo>
                  <a:pt x="1529867" y="364671"/>
                  <a:pt x="484839" y="1305197"/>
                  <a:pt x="214873" y="1675311"/>
                </a:cubicBezTo>
                <a:cubicBezTo>
                  <a:pt x="-55093" y="2045425"/>
                  <a:pt x="-78316" y="1953985"/>
                  <a:pt x="188747" y="2311036"/>
                </a:cubicBezTo>
                <a:cubicBezTo>
                  <a:pt x="455810" y="2668087"/>
                  <a:pt x="1468756" y="3595127"/>
                  <a:pt x="1817250" y="3817619"/>
                </a:cubicBezTo>
                <a:cubicBezTo>
                  <a:pt x="2165744" y="4040111"/>
                  <a:pt x="2261387" y="3843564"/>
                  <a:pt x="2279711" y="3645988"/>
                </a:cubicBezTo>
                <a:cubicBezTo>
                  <a:pt x="2298035" y="3448412"/>
                  <a:pt x="2269597" y="2934107"/>
                  <a:pt x="2270096" y="2746465"/>
                </a:cubicBezTo>
                <a:cubicBezTo>
                  <a:pt x="2270595" y="2558823"/>
                  <a:pt x="2265923" y="2689134"/>
                  <a:pt x="2282705" y="2520133"/>
                </a:cubicBezTo>
                <a:cubicBezTo>
                  <a:pt x="2299487" y="2351132"/>
                  <a:pt x="3837638" y="2589711"/>
                  <a:pt x="3837638" y="2589711"/>
                </a:cubicBezTo>
                <a:lnTo>
                  <a:pt x="6502461" y="2737756"/>
                </a:lnTo>
                <a:cubicBezTo>
                  <a:pt x="7033684" y="2766784"/>
                  <a:pt x="6913216" y="2765333"/>
                  <a:pt x="7024976" y="2763882"/>
                </a:cubicBezTo>
                <a:cubicBezTo>
                  <a:pt x="7136736" y="2762431"/>
                  <a:pt x="7138187" y="2750819"/>
                  <a:pt x="7173021" y="2729048"/>
                </a:cubicBezTo>
                <a:cubicBezTo>
                  <a:pt x="7207855" y="2707277"/>
                  <a:pt x="7223821" y="2686957"/>
                  <a:pt x="7233981" y="2633254"/>
                </a:cubicBezTo>
                <a:cubicBezTo>
                  <a:pt x="7244141" y="2579551"/>
                  <a:pt x="7232529" y="2544717"/>
                  <a:pt x="7233981" y="2406831"/>
                </a:cubicBezTo>
                <a:cubicBezTo>
                  <a:pt x="7235432" y="2268945"/>
                  <a:pt x="7242690" y="1878510"/>
                  <a:pt x="7242690" y="1805939"/>
                </a:cubicBezTo>
                <a:cubicBezTo>
                  <a:pt x="7242690" y="1733368"/>
                  <a:pt x="7241239" y="2043973"/>
                  <a:pt x="7242690" y="1988819"/>
                </a:cubicBezTo>
                <a:close/>
              </a:path>
            </a:pathLst>
          </a:custGeom>
          <a:solidFill>
            <a:srgbClr val="A4568E"/>
          </a:solidFill>
          <a:ln w="57150" cap="rnd">
            <a:solidFill>
              <a:srgbClr val="7E426D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0" tIns="0" rIns="40500" bIns="102870" rtlCol="0" anchor="ctr"/>
          <a:lstStyle/>
          <a:p>
            <a:pPr algn="ctr"/>
            <a:r>
              <a:rPr lang="he-IL" sz="31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להמשך.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BF3CE06-10CC-964B-FB5B-ED9DC578607F}"/>
              </a:ext>
            </a:extLst>
          </p:cNvPr>
          <p:cNvSpPr txBox="1"/>
          <p:nvPr/>
        </p:nvSpPr>
        <p:spPr>
          <a:xfrm>
            <a:off x="609600" y="9715500"/>
            <a:ext cx="1043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מתוך: יחידת הוראה מתוקשבת- כיתה ו'- משמעות האחוז שיעור 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617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1491CBC7-3E1B-4A6C-889B-42BA6AF277C7}"/>
              </a:ext>
            </a:extLst>
          </p:cNvPr>
          <p:cNvSpPr/>
          <p:nvPr/>
        </p:nvSpPr>
        <p:spPr>
          <a:xfrm>
            <a:off x="7980635" y="4822904"/>
            <a:ext cx="7273187" cy="518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C41B69A-1461-4C3F-8121-23E82C952700}"/>
              </a:ext>
            </a:extLst>
          </p:cNvPr>
          <p:cNvSpPr/>
          <p:nvPr/>
        </p:nvSpPr>
        <p:spPr>
          <a:xfrm>
            <a:off x="9321278" y="4817869"/>
            <a:ext cx="4713095" cy="309785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200" dirty="0"/>
              <a:t>15 סידורים הונחו </a:t>
            </a:r>
            <a:br>
              <a:rPr lang="en-US" sz="4200" dirty="0"/>
            </a:br>
            <a:r>
              <a:rPr lang="he-IL" sz="4200" dirty="0"/>
              <a:t>בכלי זכוכית.</a:t>
            </a:r>
          </a:p>
        </p:txBody>
      </p:sp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24CB9ABF-82FD-4A6F-BD3C-C7FCB3E3C686}"/>
              </a:ext>
            </a:extLst>
          </p:cNvPr>
          <p:cNvSpPr/>
          <p:nvPr/>
        </p:nvSpPr>
        <p:spPr>
          <a:xfrm>
            <a:off x="7955870" y="1015964"/>
            <a:ext cx="7297952" cy="3780420"/>
          </a:xfrm>
          <a:prstGeom prst="triangle">
            <a:avLst>
              <a:gd name="adj" fmla="val 49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5634BEC3-3C24-4F73-B19B-DAA49F958934}"/>
              </a:ext>
            </a:extLst>
          </p:cNvPr>
          <p:cNvGrpSpPr/>
          <p:nvPr/>
        </p:nvGrpSpPr>
        <p:grpSpPr>
          <a:xfrm>
            <a:off x="8046870" y="4712825"/>
            <a:ext cx="7330847" cy="4256612"/>
            <a:chOff x="-2229582" y="1234369"/>
            <a:chExt cx="4717517" cy="2686414"/>
          </a:xfrm>
        </p:grpSpPr>
        <p:sp>
          <p:nvSpPr>
            <p:cNvPr id="9" name="משולש שווה-שוקיים 8">
              <a:extLst>
                <a:ext uri="{FF2B5EF4-FFF2-40B4-BE49-F238E27FC236}">
                  <a16:creationId xmlns:a16="http://schemas.microsoft.com/office/drawing/2014/main" id="{75CF211B-A3C8-4036-84F8-BF3FE6496A9B}"/>
                </a:ext>
              </a:extLst>
            </p:cNvPr>
            <p:cNvSpPr/>
            <p:nvPr/>
          </p:nvSpPr>
          <p:spPr>
            <a:xfrm flipV="1">
              <a:off x="-2229582" y="1298600"/>
              <a:ext cx="4717517" cy="2622183"/>
            </a:xfrm>
            <a:prstGeom prst="triangle">
              <a:avLst>
                <a:gd name="adj" fmla="val 495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 dirty="0"/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D576F36D-C464-4C09-BCCD-5AB1D2004B1C}"/>
                </a:ext>
              </a:extLst>
            </p:cNvPr>
            <p:cNvSpPr txBox="1"/>
            <p:nvPr/>
          </p:nvSpPr>
          <p:spPr>
            <a:xfrm>
              <a:off x="-1634904" y="1234369"/>
              <a:ext cx="3546861" cy="13014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200" dirty="0">
                  <a:solidFill>
                    <a:schemeClr val="bg1"/>
                  </a:solidFill>
                </a:rPr>
                <a:t>בחנות הכינו 150 סידורי פרחים.</a:t>
              </a:r>
              <a:br>
                <a:rPr lang="en-US" sz="3200" dirty="0">
                  <a:solidFill>
                    <a:schemeClr val="bg1"/>
                  </a:solidFill>
                </a:rPr>
              </a:br>
              <a:r>
                <a:rPr lang="he-IL" sz="3200" dirty="0">
                  <a:solidFill>
                    <a:schemeClr val="bg1"/>
                  </a:solidFill>
                </a:rPr>
                <a:t> 10% מהם הונחו בכלי זכוכית.</a:t>
              </a:r>
            </a:p>
            <a:p>
              <a:pPr algn="ctr"/>
              <a:r>
                <a:rPr lang="he-IL" sz="3200" dirty="0">
                  <a:solidFill>
                    <a:schemeClr val="bg1"/>
                  </a:solidFill>
                </a:rPr>
                <a:t>כמה סידורי פרחים</a:t>
              </a:r>
              <a:br>
                <a:rPr lang="en-US" sz="3200" dirty="0">
                  <a:solidFill>
                    <a:schemeClr val="bg1"/>
                  </a:solidFill>
                </a:rPr>
              </a:br>
              <a:r>
                <a:rPr lang="he-IL" sz="3200" dirty="0">
                  <a:solidFill>
                    <a:schemeClr val="bg1"/>
                  </a:solidFill>
                </a:rPr>
                <a:t> הונחו בכלי זכוכית?</a:t>
              </a:r>
            </a:p>
          </p:txBody>
        </p:sp>
      </p:grp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C7939FA-F26C-40E8-8039-DFA24BD997DC}"/>
              </a:ext>
            </a:extLst>
          </p:cNvPr>
          <p:cNvSpPr txBox="1"/>
          <p:nvPr/>
        </p:nvSpPr>
        <p:spPr>
          <a:xfrm>
            <a:off x="4038600" y="294396"/>
            <a:ext cx="11731097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פתרו את החידה וגלו את התשובה המסתתרת במעטפה.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60013127-5AB6-422F-847E-1D59FF08EE62}"/>
              </a:ext>
            </a:extLst>
          </p:cNvPr>
          <p:cNvGrpSpPr/>
          <p:nvPr/>
        </p:nvGrpSpPr>
        <p:grpSpPr>
          <a:xfrm>
            <a:off x="7955870" y="4796384"/>
            <a:ext cx="7435112" cy="5513646"/>
            <a:chOff x="1287953" y="3068960"/>
            <a:chExt cx="4956741" cy="3675764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E67FBCF6-8C28-4F4F-8626-E1CFF21A8914}"/>
                </a:ext>
              </a:extLst>
            </p:cNvPr>
            <p:cNvSpPr/>
            <p:nvPr/>
          </p:nvSpPr>
          <p:spPr>
            <a:xfrm>
              <a:off x="1287953" y="3068960"/>
              <a:ext cx="4928359" cy="3472345"/>
            </a:xfrm>
            <a:custGeom>
              <a:avLst/>
              <a:gdLst>
                <a:gd name="connsiteX0" fmla="*/ 0 w 4752528"/>
                <a:gd name="connsiteY0" fmla="*/ 0 h 3456384"/>
                <a:gd name="connsiteX1" fmla="*/ 4752528 w 4752528"/>
                <a:gd name="connsiteY1" fmla="*/ 0 h 3456384"/>
                <a:gd name="connsiteX2" fmla="*/ 4752528 w 4752528"/>
                <a:gd name="connsiteY2" fmla="*/ 3456384 h 3456384"/>
                <a:gd name="connsiteX3" fmla="*/ 0 w 4752528"/>
                <a:gd name="connsiteY3" fmla="*/ 3456384 h 3456384"/>
                <a:gd name="connsiteX4" fmla="*/ 0 w 4752528"/>
                <a:gd name="connsiteY4" fmla="*/ 0 h 3456384"/>
                <a:gd name="connsiteX0" fmla="*/ 0 w 4752528"/>
                <a:gd name="connsiteY0" fmla="*/ 5913 h 3462297"/>
                <a:gd name="connsiteX1" fmla="*/ 3121 w 4752528"/>
                <a:gd name="connsiteY1" fmla="*/ 0 h 3462297"/>
                <a:gd name="connsiteX2" fmla="*/ 4752528 w 4752528"/>
                <a:gd name="connsiteY2" fmla="*/ 5913 h 3462297"/>
                <a:gd name="connsiteX3" fmla="*/ 4752528 w 4752528"/>
                <a:gd name="connsiteY3" fmla="*/ 3462297 h 3462297"/>
                <a:gd name="connsiteX4" fmla="*/ 0 w 4752528"/>
                <a:gd name="connsiteY4" fmla="*/ 3462297 h 3462297"/>
                <a:gd name="connsiteX5" fmla="*/ 0 w 4752528"/>
                <a:gd name="connsiteY5" fmla="*/ 5913 h 3462297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52528 w 4752528"/>
                <a:gd name="connsiteY4" fmla="*/ 3472345 h 3472345"/>
                <a:gd name="connsiteX5" fmla="*/ 0 w 4752528"/>
                <a:gd name="connsiteY5" fmla="*/ 3472345 h 3472345"/>
                <a:gd name="connsiteX6" fmla="*/ 0 w 4752528"/>
                <a:gd name="connsiteY6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52528 w 4752528"/>
                <a:gd name="connsiteY5" fmla="*/ 3472345 h 3472345"/>
                <a:gd name="connsiteX6" fmla="*/ 0 w 4752528"/>
                <a:gd name="connsiteY6" fmla="*/ 3472345 h 3472345"/>
                <a:gd name="connsiteX7" fmla="*/ 0 w 4752528"/>
                <a:gd name="connsiteY7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15798 w 4752528"/>
                <a:gd name="connsiteY5" fmla="*/ 0 h 3472345"/>
                <a:gd name="connsiteX6" fmla="*/ 4752528 w 4752528"/>
                <a:gd name="connsiteY6" fmla="*/ 3472345 h 3472345"/>
                <a:gd name="connsiteX7" fmla="*/ 0 w 4752528"/>
                <a:gd name="connsiteY7" fmla="*/ 3472345 h 3472345"/>
                <a:gd name="connsiteX8" fmla="*/ 0 w 4752528"/>
                <a:gd name="connsiteY8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15798 w 4752528"/>
                <a:gd name="connsiteY5" fmla="*/ 0 h 3472345"/>
                <a:gd name="connsiteX6" fmla="*/ 4700726 w 4752528"/>
                <a:gd name="connsiteY6" fmla="*/ 15073 h 3472345"/>
                <a:gd name="connsiteX7" fmla="*/ 4752528 w 4752528"/>
                <a:gd name="connsiteY7" fmla="*/ 3472345 h 3472345"/>
                <a:gd name="connsiteX8" fmla="*/ 0 w 4752528"/>
                <a:gd name="connsiteY8" fmla="*/ 3472345 h 3472345"/>
                <a:gd name="connsiteX9" fmla="*/ 0 w 4752528"/>
                <a:gd name="connsiteY9" fmla="*/ 15961 h 3472345"/>
                <a:gd name="connsiteX0" fmla="*/ 0 w 4752528"/>
                <a:gd name="connsiteY0" fmla="*/ 41082 h 3497466"/>
                <a:gd name="connsiteX1" fmla="*/ 3121 w 4752528"/>
                <a:gd name="connsiteY1" fmla="*/ 25121 h 3497466"/>
                <a:gd name="connsiteX2" fmla="*/ 3121 w 4752528"/>
                <a:gd name="connsiteY2" fmla="*/ 35169 h 3497466"/>
                <a:gd name="connsiteX3" fmla="*/ 4752528 w 4752528"/>
                <a:gd name="connsiteY3" fmla="*/ 41082 h 3497466"/>
                <a:gd name="connsiteX4" fmla="*/ 4700726 w 4752528"/>
                <a:gd name="connsiteY4" fmla="*/ 50242 h 3497466"/>
                <a:gd name="connsiteX5" fmla="*/ 4715798 w 4752528"/>
                <a:gd name="connsiteY5" fmla="*/ 25121 h 3497466"/>
                <a:gd name="connsiteX6" fmla="*/ 4720822 w 4752528"/>
                <a:gd name="connsiteY6" fmla="*/ 0 h 3497466"/>
                <a:gd name="connsiteX7" fmla="*/ 4752528 w 4752528"/>
                <a:gd name="connsiteY7" fmla="*/ 3497466 h 3497466"/>
                <a:gd name="connsiteX8" fmla="*/ 0 w 4752528"/>
                <a:gd name="connsiteY8" fmla="*/ 3497466 h 3497466"/>
                <a:gd name="connsiteX9" fmla="*/ 0 w 4752528"/>
                <a:gd name="connsiteY9" fmla="*/ 41082 h 3497466"/>
                <a:gd name="connsiteX0" fmla="*/ 42096 w 4794624"/>
                <a:gd name="connsiteY0" fmla="*/ 56154 h 3512538"/>
                <a:gd name="connsiteX1" fmla="*/ 0 w 4794624"/>
                <a:gd name="connsiteY1" fmla="*/ 0 h 3512538"/>
                <a:gd name="connsiteX2" fmla="*/ 45217 w 4794624"/>
                <a:gd name="connsiteY2" fmla="*/ 40193 h 3512538"/>
                <a:gd name="connsiteX3" fmla="*/ 45217 w 4794624"/>
                <a:gd name="connsiteY3" fmla="*/ 50241 h 3512538"/>
                <a:gd name="connsiteX4" fmla="*/ 4794624 w 4794624"/>
                <a:gd name="connsiteY4" fmla="*/ 56154 h 3512538"/>
                <a:gd name="connsiteX5" fmla="*/ 4742822 w 4794624"/>
                <a:gd name="connsiteY5" fmla="*/ 65314 h 3512538"/>
                <a:gd name="connsiteX6" fmla="*/ 4757894 w 4794624"/>
                <a:gd name="connsiteY6" fmla="*/ 40193 h 3512538"/>
                <a:gd name="connsiteX7" fmla="*/ 4762918 w 4794624"/>
                <a:gd name="connsiteY7" fmla="*/ 15072 h 3512538"/>
                <a:gd name="connsiteX8" fmla="*/ 4794624 w 4794624"/>
                <a:gd name="connsiteY8" fmla="*/ 3512538 h 3512538"/>
                <a:gd name="connsiteX9" fmla="*/ 42096 w 4794624"/>
                <a:gd name="connsiteY9" fmla="*/ 3512538 h 3512538"/>
                <a:gd name="connsiteX10" fmla="*/ 42096 w 4794624"/>
                <a:gd name="connsiteY10" fmla="*/ 56154 h 3512538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4794624 w 4794624"/>
                <a:gd name="connsiteY5" fmla="*/ 106396 h 3562780"/>
                <a:gd name="connsiteX6" fmla="*/ 4742822 w 4794624"/>
                <a:gd name="connsiteY6" fmla="*/ 115556 h 3562780"/>
                <a:gd name="connsiteX7" fmla="*/ 4757894 w 4794624"/>
                <a:gd name="connsiteY7" fmla="*/ 90435 h 3562780"/>
                <a:gd name="connsiteX8" fmla="*/ 4762918 w 4794624"/>
                <a:gd name="connsiteY8" fmla="*/ 65314 h 3562780"/>
                <a:gd name="connsiteX9" fmla="*/ 4794624 w 4794624"/>
                <a:gd name="connsiteY9" fmla="*/ 3562780 h 3562780"/>
                <a:gd name="connsiteX10" fmla="*/ 42096 w 4794624"/>
                <a:gd name="connsiteY10" fmla="*/ 3562780 h 3562780"/>
                <a:gd name="connsiteX11" fmla="*/ 42096 w 4794624"/>
                <a:gd name="connsiteY11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4794624 w 4794624"/>
                <a:gd name="connsiteY5" fmla="*/ 106396 h 3562780"/>
                <a:gd name="connsiteX6" fmla="*/ 4742822 w 4794624"/>
                <a:gd name="connsiteY6" fmla="*/ 115556 h 3562780"/>
                <a:gd name="connsiteX7" fmla="*/ 4757894 w 4794624"/>
                <a:gd name="connsiteY7" fmla="*/ 90435 h 3562780"/>
                <a:gd name="connsiteX8" fmla="*/ 4762918 w 4794624"/>
                <a:gd name="connsiteY8" fmla="*/ 65314 h 3562780"/>
                <a:gd name="connsiteX9" fmla="*/ 4794624 w 4794624"/>
                <a:gd name="connsiteY9" fmla="*/ 3562780 h 3562780"/>
                <a:gd name="connsiteX10" fmla="*/ 42096 w 4794624"/>
                <a:gd name="connsiteY10" fmla="*/ 3562780 h 3562780"/>
                <a:gd name="connsiteX11" fmla="*/ 40193 w 4794624"/>
                <a:gd name="connsiteY11" fmla="*/ 2361363 h 3562780"/>
                <a:gd name="connsiteX12" fmla="*/ 42096 w 4794624"/>
                <a:gd name="connsiteY12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3235569 w 4794624"/>
                <a:gd name="connsiteY5" fmla="*/ 100484 h 3562780"/>
                <a:gd name="connsiteX6" fmla="*/ 4794624 w 4794624"/>
                <a:gd name="connsiteY6" fmla="*/ 106396 h 3562780"/>
                <a:gd name="connsiteX7" fmla="*/ 4742822 w 4794624"/>
                <a:gd name="connsiteY7" fmla="*/ 115556 h 3562780"/>
                <a:gd name="connsiteX8" fmla="*/ 4757894 w 4794624"/>
                <a:gd name="connsiteY8" fmla="*/ 90435 h 3562780"/>
                <a:gd name="connsiteX9" fmla="*/ 4762918 w 4794624"/>
                <a:gd name="connsiteY9" fmla="*/ 65314 h 3562780"/>
                <a:gd name="connsiteX10" fmla="*/ 4794624 w 4794624"/>
                <a:gd name="connsiteY10" fmla="*/ 3562780 h 3562780"/>
                <a:gd name="connsiteX11" fmla="*/ 42096 w 4794624"/>
                <a:gd name="connsiteY11" fmla="*/ 3562780 h 3562780"/>
                <a:gd name="connsiteX12" fmla="*/ 40193 w 4794624"/>
                <a:gd name="connsiteY12" fmla="*/ 2361363 h 3562780"/>
                <a:gd name="connsiteX13" fmla="*/ 42096 w 4794624"/>
                <a:gd name="connsiteY13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351169 w 4794624"/>
                <a:gd name="connsiteY5" fmla="*/ 82150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4794624 w 4794624"/>
                <a:gd name="connsiteY6" fmla="*/ 106396 h 3562780"/>
                <a:gd name="connsiteX7" fmla="*/ 4742822 w 4794624"/>
                <a:gd name="connsiteY7" fmla="*/ 115556 h 3562780"/>
                <a:gd name="connsiteX8" fmla="*/ 4757894 w 4794624"/>
                <a:gd name="connsiteY8" fmla="*/ 90435 h 3562780"/>
                <a:gd name="connsiteX9" fmla="*/ 4762918 w 4794624"/>
                <a:gd name="connsiteY9" fmla="*/ 65314 h 3562780"/>
                <a:gd name="connsiteX10" fmla="*/ 4794624 w 4794624"/>
                <a:gd name="connsiteY10" fmla="*/ 3562780 h 3562780"/>
                <a:gd name="connsiteX11" fmla="*/ 42096 w 4794624"/>
                <a:gd name="connsiteY11" fmla="*/ 3562780 h 3562780"/>
                <a:gd name="connsiteX12" fmla="*/ 40193 w 4794624"/>
                <a:gd name="connsiteY12" fmla="*/ 2361363 h 3562780"/>
                <a:gd name="connsiteX13" fmla="*/ 42096 w 4794624"/>
                <a:gd name="connsiteY13" fmla="*/ 106396 h 3562780"/>
                <a:gd name="connsiteX0" fmla="*/ 42096 w 4794624"/>
                <a:gd name="connsiteY0" fmla="*/ 56154 h 3512538"/>
                <a:gd name="connsiteX1" fmla="*/ 0 w 4794624"/>
                <a:gd name="connsiteY1" fmla="*/ 0 h 3512538"/>
                <a:gd name="connsiteX2" fmla="*/ 45217 w 4794624"/>
                <a:gd name="connsiteY2" fmla="*/ 40193 h 3512538"/>
                <a:gd name="connsiteX3" fmla="*/ 45217 w 4794624"/>
                <a:gd name="connsiteY3" fmla="*/ 50241 h 3512538"/>
                <a:gd name="connsiteX4" fmla="*/ 2481798 w 4794624"/>
                <a:gd name="connsiteY4" fmla="*/ 2694721 h 3512538"/>
                <a:gd name="connsiteX5" fmla="*/ 4794624 w 4794624"/>
                <a:gd name="connsiteY5" fmla="*/ 56154 h 3512538"/>
                <a:gd name="connsiteX6" fmla="*/ 4742822 w 4794624"/>
                <a:gd name="connsiteY6" fmla="*/ 65314 h 3512538"/>
                <a:gd name="connsiteX7" fmla="*/ 4757894 w 4794624"/>
                <a:gd name="connsiteY7" fmla="*/ 40193 h 3512538"/>
                <a:gd name="connsiteX8" fmla="*/ 4762918 w 4794624"/>
                <a:gd name="connsiteY8" fmla="*/ 15072 h 3512538"/>
                <a:gd name="connsiteX9" fmla="*/ 4794624 w 4794624"/>
                <a:gd name="connsiteY9" fmla="*/ 3512538 h 3512538"/>
                <a:gd name="connsiteX10" fmla="*/ 42096 w 4794624"/>
                <a:gd name="connsiteY10" fmla="*/ 3512538 h 3512538"/>
                <a:gd name="connsiteX11" fmla="*/ 40193 w 4794624"/>
                <a:gd name="connsiteY11" fmla="*/ 2311121 h 3512538"/>
                <a:gd name="connsiteX12" fmla="*/ 42096 w 4794624"/>
                <a:gd name="connsiteY12" fmla="*/ 56154 h 3512538"/>
                <a:gd name="connsiteX0" fmla="*/ 1903 w 4754431"/>
                <a:gd name="connsiteY0" fmla="*/ 41082 h 3497466"/>
                <a:gd name="connsiteX1" fmla="*/ 5024 w 4754431"/>
                <a:gd name="connsiteY1" fmla="*/ 25121 h 3497466"/>
                <a:gd name="connsiteX2" fmla="*/ 5024 w 4754431"/>
                <a:gd name="connsiteY2" fmla="*/ 35169 h 3497466"/>
                <a:gd name="connsiteX3" fmla="*/ 2441605 w 4754431"/>
                <a:gd name="connsiteY3" fmla="*/ 2679649 h 3497466"/>
                <a:gd name="connsiteX4" fmla="*/ 4754431 w 4754431"/>
                <a:gd name="connsiteY4" fmla="*/ 41082 h 3497466"/>
                <a:gd name="connsiteX5" fmla="*/ 4702629 w 4754431"/>
                <a:gd name="connsiteY5" fmla="*/ 50242 h 3497466"/>
                <a:gd name="connsiteX6" fmla="*/ 4717701 w 4754431"/>
                <a:gd name="connsiteY6" fmla="*/ 25121 h 3497466"/>
                <a:gd name="connsiteX7" fmla="*/ 4722725 w 4754431"/>
                <a:gd name="connsiteY7" fmla="*/ 0 h 3497466"/>
                <a:gd name="connsiteX8" fmla="*/ 4754431 w 4754431"/>
                <a:gd name="connsiteY8" fmla="*/ 3497466 h 3497466"/>
                <a:gd name="connsiteX9" fmla="*/ 1903 w 4754431"/>
                <a:gd name="connsiteY9" fmla="*/ 3497466 h 3497466"/>
                <a:gd name="connsiteX10" fmla="*/ 0 w 4754431"/>
                <a:gd name="connsiteY10" fmla="*/ 2296049 h 3497466"/>
                <a:gd name="connsiteX11" fmla="*/ 1903 w 4754431"/>
                <a:gd name="connsiteY11" fmla="*/ 41082 h 3497466"/>
                <a:gd name="connsiteX0" fmla="*/ 1903 w 4754431"/>
                <a:gd name="connsiteY0" fmla="*/ 15961 h 3472345"/>
                <a:gd name="connsiteX1" fmla="*/ 5024 w 4754431"/>
                <a:gd name="connsiteY1" fmla="*/ 0 h 3472345"/>
                <a:gd name="connsiteX2" fmla="*/ 5024 w 4754431"/>
                <a:gd name="connsiteY2" fmla="*/ 10048 h 3472345"/>
                <a:gd name="connsiteX3" fmla="*/ 2441605 w 4754431"/>
                <a:gd name="connsiteY3" fmla="*/ 2654528 h 3472345"/>
                <a:gd name="connsiteX4" fmla="*/ 4754431 w 4754431"/>
                <a:gd name="connsiteY4" fmla="*/ 15961 h 3472345"/>
                <a:gd name="connsiteX5" fmla="*/ 4702629 w 4754431"/>
                <a:gd name="connsiteY5" fmla="*/ 25121 h 3472345"/>
                <a:gd name="connsiteX6" fmla="*/ 4717701 w 4754431"/>
                <a:gd name="connsiteY6" fmla="*/ 0 h 3472345"/>
                <a:gd name="connsiteX7" fmla="*/ 4754431 w 4754431"/>
                <a:gd name="connsiteY7" fmla="*/ 3472345 h 3472345"/>
                <a:gd name="connsiteX8" fmla="*/ 1903 w 4754431"/>
                <a:gd name="connsiteY8" fmla="*/ 3472345 h 3472345"/>
                <a:gd name="connsiteX9" fmla="*/ 0 w 4754431"/>
                <a:gd name="connsiteY9" fmla="*/ 2270928 h 3472345"/>
                <a:gd name="connsiteX10" fmla="*/ 1903 w 4754431"/>
                <a:gd name="connsiteY10" fmla="*/ 15961 h 3472345"/>
                <a:gd name="connsiteX0" fmla="*/ 1903 w 4754431"/>
                <a:gd name="connsiteY0" fmla="*/ 15961 h 3472345"/>
                <a:gd name="connsiteX1" fmla="*/ 5024 w 4754431"/>
                <a:gd name="connsiteY1" fmla="*/ 0 h 3472345"/>
                <a:gd name="connsiteX2" fmla="*/ 5024 w 4754431"/>
                <a:gd name="connsiteY2" fmla="*/ 10048 h 3472345"/>
                <a:gd name="connsiteX3" fmla="*/ 2441605 w 4754431"/>
                <a:gd name="connsiteY3" fmla="*/ 2654528 h 3472345"/>
                <a:gd name="connsiteX4" fmla="*/ 4702629 w 4754431"/>
                <a:gd name="connsiteY4" fmla="*/ 25121 h 3472345"/>
                <a:gd name="connsiteX5" fmla="*/ 4717701 w 4754431"/>
                <a:gd name="connsiteY5" fmla="*/ 0 h 3472345"/>
                <a:gd name="connsiteX6" fmla="*/ 4754431 w 4754431"/>
                <a:gd name="connsiteY6" fmla="*/ 3472345 h 3472345"/>
                <a:gd name="connsiteX7" fmla="*/ 1903 w 4754431"/>
                <a:gd name="connsiteY7" fmla="*/ 3472345 h 3472345"/>
                <a:gd name="connsiteX8" fmla="*/ 0 w 4754431"/>
                <a:gd name="connsiteY8" fmla="*/ 2270928 h 3472345"/>
                <a:gd name="connsiteX9" fmla="*/ 1903 w 4754431"/>
                <a:gd name="connsiteY9" fmla="*/ 15961 h 347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4431" h="3472345">
                  <a:moveTo>
                    <a:pt x="1903" y="15961"/>
                  </a:moveTo>
                  <a:lnTo>
                    <a:pt x="5024" y="0"/>
                  </a:lnTo>
                  <a:lnTo>
                    <a:pt x="5024" y="10048"/>
                  </a:lnTo>
                  <a:lnTo>
                    <a:pt x="2441605" y="2654528"/>
                  </a:lnTo>
                  <a:lnTo>
                    <a:pt x="4702629" y="25121"/>
                  </a:lnTo>
                  <a:lnTo>
                    <a:pt x="4717701" y="0"/>
                  </a:lnTo>
                  <a:lnTo>
                    <a:pt x="4754431" y="3472345"/>
                  </a:lnTo>
                  <a:lnTo>
                    <a:pt x="1903" y="3472345"/>
                  </a:lnTo>
                  <a:cubicBezTo>
                    <a:pt x="1269" y="3071873"/>
                    <a:pt x="634" y="2671400"/>
                    <a:pt x="0" y="2270928"/>
                  </a:cubicBezTo>
                  <a:cubicBezTo>
                    <a:pt x="634" y="1519272"/>
                    <a:pt x="1269" y="767617"/>
                    <a:pt x="1903" y="15961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391E918F-F2A5-47E8-B358-6B34D084FA9D}"/>
                </a:ext>
              </a:extLst>
            </p:cNvPr>
            <p:cNvSpPr/>
            <p:nvPr/>
          </p:nvSpPr>
          <p:spPr>
            <a:xfrm>
              <a:off x="1316335" y="5736612"/>
              <a:ext cx="4928359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000" dirty="0">
                  <a:solidFill>
                    <a:schemeClr val="tx1"/>
                  </a:solidFill>
                </a:rPr>
                <a:t>לחצו כאן כדי לפתוח את המעטפה.</a:t>
              </a:r>
            </a:p>
          </p:txBody>
        </p:sp>
      </p:grpSp>
      <p:sp>
        <p:nvSpPr>
          <p:cNvPr id="3" name="מלבן 2">
            <a:extLst>
              <a:ext uri="{FF2B5EF4-FFF2-40B4-BE49-F238E27FC236}">
                <a16:creationId xmlns:a16="http://schemas.microsoft.com/office/drawing/2014/main" id="{3B21FADA-7894-427E-A4E4-C7A67E0B0940}"/>
              </a:ext>
            </a:extLst>
          </p:cNvPr>
          <p:cNvSpPr/>
          <p:nvPr/>
        </p:nvSpPr>
        <p:spPr>
          <a:xfrm>
            <a:off x="8171892" y="8950440"/>
            <a:ext cx="7020780" cy="97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6" name="כוכב: 5 פינות 5">
            <a:extLst>
              <a:ext uri="{FF2B5EF4-FFF2-40B4-BE49-F238E27FC236}">
                <a16:creationId xmlns:a16="http://schemas.microsoft.com/office/drawing/2014/main" id="{FDEA9EC8-171C-BADB-4E2B-68F411913472}"/>
              </a:ext>
            </a:extLst>
          </p:cNvPr>
          <p:cNvSpPr/>
          <p:nvPr/>
        </p:nvSpPr>
        <p:spPr>
          <a:xfrm>
            <a:off x="342902" y="354167"/>
            <a:ext cx="707231" cy="7072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21477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4816620-FC7F-B1EA-732B-4A849ADE0B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114861"/>
            <a:ext cx="7729784" cy="1593533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8E79B50-F101-CE89-D86B-3290513DA797}"/>
              </a:ext>
            </a:extLst>
          </p:cNvPr>
          <p:cNvSpPr txBox="1"/>
          <p:nvPr/>
        </p:nvSpPr>
        <p:spPr>
          <a:xfrm>
            <a:off x="2940302" y="1781337"/>
            <a:ext cx="13366498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000" dirty="0"/>
              <a:t>לפניכם מלבן המורכב מריבועים שווים. חלק מהריבועים צבועים בכתום.</a:t>
            </a:r>
            <a:endParaRPr lang="en-US" sz="4000" dirty="0"/>
          </a:p>
          <a:p>
            <a:pPr algn="r" rtl="1"/>
            <a:r>
              <a:rPr lang="he-IL" sz="4000" dirty="0"/>
              <a:t>כמה ריבועים נוספים צריך לצבוע בכתום כדי ש- 80% משטח המלבן יהיה צבוע בכתום?</a:t>
            </a:r>
            <a:endParaRPr lang="en-US" sz="40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131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499</Words>
  <Application>Microsoft Office PowerPoint</Application>
  <PresentationFormat>מותאם אישית</PresentationFormat>
  <Paragraphs>86</Paragraphs>
  <Slides>10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7" baseType="lpstr">
      <vt:lpstr>Balsamiq Sans Bold</vt:lpstr>
      <vt:lpstr>Libre Franklin Bold</vt:lpstr>
      <vt:lpstr>Libre Franklin Ultra-Bold</vt:lpstr>
      <vt:lpstr>Arial</vt:lpstr>
      <vt:lpstr>Calibri</vt:lpstr>
      <vt:lpstr>Cambria Math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 Presentation Skeleton in a Purple White Black Lined Style</dc:title>
  <dc:creator>rache</dc:creator>
  <cp:lastModifiedBy>Racheli Gabay</cp:lastModifiedBy>
  <cp:revision>31</cp:revision>
  <dcterms:created xsi:type="dcterms:W3CDTF">2006-08-16T00:00:00Z</dcterms:created>
  <dcterms:modified xsi:type="dcterms:W3CDTF">2026-03-10T10:17:06Z</dcterms:modified>
  <dc:identifier>DAFxURIk58o</dc:identifier>
</cp:coreProperties>
</file>