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9" r:id="rId2"/>
    <p:sldId id="293" r:id="rId3"/>
    <p:sldId id="553" r:id="rId4"/>
    <p:sldId id="555" r:id="rId5"/>
    <p:sldId id="548" r:id="rId6"/>
    <p:sldId id="554" r:id="rId7"/>
    <p:sldId id="556" r:id="rId8"/>
  </p:sldIdLst>
  <p:sldSz cx="18288000" cy="10287000"/>
  <p:notesSz cx="6858000" cy="9144000"/>
  <p:embeddedFontLst>
    <p:embeddedFont>
      <p:font typeface="Balsamiq Sans Bold" panose="020B0604020202020204" charset="0"/>
      <p:regular r:id="rId10"/>
    </p:embeddedFont>
    <p:embeddedFont>
      <p:font typeface="Libre Franklin Bold" panose="020B0604020202020204" charset="0"/>
      <p:regular r:id="rId11"/>
    </p:embeddedFont>
    <p:embeddedFont>
      <p:font typeface="Libre Franklin Ultra-Bold" panose="020B0604020202020204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1060" y="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4DA7A9-671A-4748-BDC1-1C638CF2B9A8}" type="datetimeFigureOut">
              <a:rPr lang="he-IL" smtClean="0"/>
              <a:t>כ"ג/אדר/תשפ"ו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62C8C21-551C-498E-9B3F-CE1A1847BD2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059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גרפיקה 7">
            <a:extLst>
              <a:ext uri="{FF2B5EF4-FFF2-40B4-BE49-F238E27FC236}">
                <a16:creationId xmlns:a16="http://schemas.microsoft.com/office/drawing/2014/main" id="{A02AEBC2-292A-4BB2-8003-BD713E679F8D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132834" y="3321842"/>
            <a:ext cx="18553670" cy="364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089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pop.education.gov.il/tchumey_daat/matmatika/yesodi/noseem_nilmadim/?page=1&amp;teaching-unit=true" TargetMode="Externa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op.education.gov.il/tchumey_daat/matmatika/yesodi/noseem_nilmadim/misparim-tiviyem-tchom-miliyun/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hyperlink" Target="https://pop.education.gov.il/tchumey_daat/matmatika/yesodi/noseem_nilmadim/misparim-tiviyem-tchom-miliyun/" TargetMode="External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/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/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6" name="TextBox 6"/>
          <p:cNvSpPr txBox="1"/>
          <p:nvPr/>
        </p:nvSpPr>
        <p:spPr>
          <a:xfrm rot="1263297">
            <a:off x="764615" y="4728503"/>
            <a:ext cx="1266057" cy="1465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68"/>
              </a:lnSpc>
              <a:spcBef>
                <a:spcPct val="0"/>
              </a:spcBef>
            </a:pPr>
            <a:r>
              <a:rPr lang="en-US" sz="9053">
                <a:solidFill>
                  <a:srgbClr val="000000"/>
                </a:solidFill>
                <a:latin typeface="Libre Franklin Bold"/>
              </a:rPr>
              <a:t>1</a:t>
            </a:r>
          </a:p>
        </p:txBody>
      </p:sp>
      <p:sp>
        <p:nvSpPr>
          <p:cNvPr id="7" name="TextBox 7"/>
          <p:cNvSpPr txBox="1"/>
          <p:nvPr/>
        </p:nvSpPr>
        <p:spPr>
          <a:xfrm rot="-1059970">
            <a:off x="4986661" y="71919"/>
            <a:ext cx="1088046" cy="12523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114"/>
              </a:lnSpc>
              <a:spcBef>
                <a:spcPct val="0"/>
              </a:spcBef>
            </a:pPr>
            <a:r>
              <a:rPr lang="en-US" sz="7780">
                <a:solidFill>
                  <a:srgbClr val="000000"/>
                </a:solidFill>
                <a:latin typeface="Libre Franklin Bold"/>
              </a:rPr>
              <a:t>4</a:t>
            </a:r>
          </a:p>
        </p:txBody>
      </p:sp>
      <p:sp>
        <p:nvSpPr>
          <p:cNvPr id="8" name="TextBox 8"/>
          <p:cNvSpPr txBox="1"/>
          <p:nvPr/>
        </p:nvSpPr>
        <p:spPr>
          <a:xfrm rot="1231330">
            <a:off x="12075512" y="9184699"/>
            <a:ext cx="1041094" cy="12012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77"/>
              </a:lnSpc>
              <a:spcBef>
                <a:spcPct val="0"/>
              </a:spcBef>
            </a:pPr>
            <a:r>
              <a:rPr lang="en-US" sz="7444" dirty="0">
                <a:solidFill>
                  <a:srgbClr val="000000"/>
                </a:solidFill>
                <a:latin typeface="Libre Franklin Bold"/>
              </a:rPr>
              <a:t>9</a:t>
            </a:r>
          </a:p>
        </p:txBody>
      </p:sp>
      <p:sp>
        <p:nvSpPr>
          <p:cNvPr id="9" name="TextBox 9"/>
          <p:cNvSpPr txBox="1"/>
          <p:nvPr/>
        </p:nvSpPr>
        <p:spPr>
          <a:xfrm rot="-1059970">
            <a:off x="11659240" y="-32291"/>
            <a:ext cx="1245101" cy="14425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74"/>
              </a:lnSpc>
              <a:spcBef>
                <a:spcPct val="0"/>
              </a:spcBef>
            </a:pPr>
            <a:r>
              <a:rPr lang="en-US" sz="8903">
                <a:solidFill>
                  <a:srgbClr val="000000"/>
                </a:solidFill>
                <a:latin typeface="Libre Franklin Bold"/>
              </a:rPr>
              <a:t>6</a:t>
            </a:r>
          </a:p>
        </p:txBody>
      </p:sp>
      <p:sp>
        <p:nvSpPr>
          <p:cNvPr id="10" name="TextBox 10"/>
          <p:cNvSpPr txBox="1"/>
          <p:nvPr/>
        </p:nvSpPr>
        <p:spPr>
          <a:xfrm rot="1176395">
            <a:off x="16637876" y="5096086"/>
            <a:ext cx="992496" cy="1382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61"/>
              </a:lnSpc>
              <a:spcBef>
                <a:spcPct val="0"/>
              </a:spcBef>
            </a:pPr>
            <a:r>
              <a:rPr lang="en-US" sz="8508">
                <a:solidFill>
                  <a:srgbClr val="000000"/>
                </a:solidFill>
                <a:latin typeface="Libre Franklin Bold"/>
              </a:rPr>
              <a:t>3</a:t>
            </a:r>
          </a:p>
        </p:txBody>
      </p:sp>
      <p:sp>
        <p:nvSpPr>
          <p:cNvPr id="11" name="TextBox 11"/>
          <p:cNvSpPr txBox="1"/>
          <p:nvPr/>
        </p:nvSpPr>
        <p:spPr>
          <a:xfrm rot="1176395">
            <a:off x="5076786" y="8971420"/>
            <a:ext cx="1152012" cy="1600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838"/>
              </a:lnSpc>
              <a:spcBef>
                <a:spcPct val="0"/>
              </a:spcBef>
            </a:pPr>
            <a:r>
              <a:rPr lang="en-US" sz="9876">
                <a:solidFill>
                  <a:srgbClr val="000000"/>
                </a:solidFill>
                <a:latin typeface="Libre Franklin Bold"/>
              </a:rPr>
              <a:t>7</a:t>
            </a:r>
          </a:p>
        </p:txBody>
      </p:sp>
      <p:sp>
        <p:nvSpPr>
          <p:cNvPr id="12" name="TextBox 12"/>
          <p:cNvSpPr txBox="1"/>
          <p:nvPr/>
        </p:nvSpPr>
        <p:spPr>
          <a:xfrm rot="1384722">
            <a:off x="8116880" y="209739"/>
            <a:ext cx="1538426" cy="17812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300"/>
              </a:lnSpc>
              <a:spcBef>
                <a:spcPct val="0"/>
              </a:spcBef>
            </a:pPr>
            <a:r>
              <a:rPr lang="en-US" sz="11000">
                <a:solidFill>
                  <a:srgbClr val="000000"/>
                </a:solidFill>
                <a:latin typeface="Libre Franklin Bold"/>
              </a:rPr>
              <a:t>5</a:t>
            </a:r>
          </a:p>
        </p:txBody>
      </p:sp>
      <p:sp>
        <p:nvSpPr>
          <p:cNvPr id="13" name="TextBox 13"/>
          <p:cNvSpPr txBox="1"/>
          <p:nvPr/>
        </p:nvSpPr>
        <p:spPr>
          <a:xfrm rot="-1009175">
            <a:off x="16999107" y="2434054"/>
            <a:ext cx="1426424" cy="1649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259"/>
              </a:lnSpc>
              <a:spcBef>
                <a:spcPct val="0"/>
              </a:spcBef>
            </a:pPr>
            <a:r>
              <a:rPr lang="en-US" sz="10199">
                <a:solidFill>
                  <a:srgbClr val="000000"/>
                </a:solidFill>
                <a:latin typeface="Libre Franklin Bold"/>
              </a:rPr>
              <a:t>2</a:t>
            </a:r>
          </a:p>
        </p:txBody>
      </p:sp>
      <p:sp>
        <p:nvSpPr>
          <p:cNvPr id="14" name="TextBox 14"/>
          <p:cNvSpPr txBox="1"/>
          <p:nvPr/>
        </p:nvSpPr>
        <p:spPr>
          <a:xfrm rot="-1827938">
            <a:off x="201934" y="2715732"/>
            <a:ext cx="1084077" cy="1760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  <a:spcBef>
                <a:spcPct val="0"/>
              </a:spcBef>
            </a:pPr>
            <a:r>
              <a:rPr lang="en-US" sz="10917">
                <a:solidFill>
                  <a:srgbClr val="000000"/>
                </a:solidFill>
                <a:latin typeface="Libre Franklin Ultra-Bold"/>
              </a:rPr>
              <a:t>0</a:t>
            </a:r>
          </a:p>
        </p:txBody>
      </p:sp>
      <p:sp>
        <p:nvSpPr>
          <p:cNvPr id="15" name="TextBox 15"/>
          <p:cNvSpPr txBox="1"/>
          <p:nvPr/>
        </p:nvSpPr>
        <p:spPr>
          <a:xfrm rot="-1389345">
            <a:off x="8809147" y="8223596"/>
            <a:ext cx="1106773" cy="17954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89"/>
              </a:lnSpc>
              <a:spcBef>
                <a:spcPct val="0"/>
              </a:spcBef>
            </a:pPr>
            <a:r>
              <a:rPr lang="en-US" sz="11145">
                <a:solidFill>
                  <a:srgbClr val="000000"/>
                </a:solidFill>
                <a:latin typeface="Libre Franklin Ultra-Bold"/>
              </a:rPr>
              <a:t>8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76E8D44-1CA9-A0C2-2A4B-69EDAEF91353}"/>
              </a:ext>
            </a:extLst>
          </p:cNvPr>
          <p:cNvGrpSpPr/>
          <p:nvPr/>
        </p:nvGrpSpPr>
        <p:grpSpPr>
          <a:xfrm>
            <a:off x="1981200" y="1333498"/>
            <a:ext cx="14467968" cy="7171723"/>
            <a:chOff x="0" y="-406402"/>
            <a:chExt cx="19290624" cy="9562297"/>
          </a:xfrm>
        </p:grpSpPr>
        <p:grpSp>
          <p:nvGrpSpPr>
            <p:cNvPr id="17" name="Group 17">
              <a:extLst>
                <a:ext uri="{FF2B5EF4-FFF2-40B4-BE49-F238E27FC236}">
                  <a16:creationId xmlns:a16="http://schemas.microsoft.com/office/drawing/2014/main" id="{1F6C3C1F-9FD3-0A3A-2717-971109E7E338}"/>
                </a:ext>
              </a:extLst>
            </p:cNvPr>
            <p:cNvGrpSpPr/>
            <p:nvPr/>
          </p:nvGrpSpPr>
          <p:grpSpPr>
            <a:xfrm>
              <a:off x="0" y="-406402"/>
              <a:ext cx="19290624" cy="9562297"/>
              <a:chOff x="0" y="-80277"/>
              <a:chExt cx="3810494" cy="1888849"/>
            </a:xfrm>
          </p:grpSpPr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6CADAA44-05A3-0CAB-CCF0-6EB602E595D8}"/>
                  </a:ext>
                </a:extLst>
              </p:cNvPr>
              <p:cNvSpPr/>
              <p:nvPr/>
            </p:nvSpPr>
            <p:spPr>
              <a:xfrm>
                <a:off x="0" y="-80277"/>
                <a:ext cx="3810494" cy="1888849"/>
              </a:xfrm>
              <a:custGeom>
                <a:avLst/>
                <a:gdLst/>
                <a:ahLst/>
                <a:cxnLst/>
                <a:rect l="l" t="t" r="r" b="b"/>
                <a:pathLst>
                  <a:path w="3810494" h="1888849">
                    <a:moveTo>
                      <a:pt x="26755" y="0"/>
                    </a:moveTo>
                    <a:lnTo>
                      <a:pt x="3783738" y="0"/>
                    </a:lnTo>
                    <a:cubicBezTo>
                      <a:pt x="3798515" y="0"/>
                      <a:pt x="3810494" y="11979"/>
                      <a:pt x="3810494" y="26755"/>
                    </a:cubicBezTo>
                    <a:lnTo>
                      <a:pt x="3810494" y="1862093"/>
                    </a:lnTo>
                    <a:cubicBezTo>
                      <a:pt x="3810494" y="1869189"/>
                      <a:pt x="3807675" y="1875995"/>
                      <a:pt x="3802657" y="1881012"/>
                    </a:cubicBezTo>
                    <a:cubicBezTo>
                      <a:pt x="3797640" y="1886030"/>
                      <a:pt x="3790835" y="1888849"/>
                      <a:pt x="3783738" y="1888849"/>
                    </a:cubicBezTo>
                    <a:lnTo>
                      <a:pt x="26755" y="1888849"/>
                    </a:lnTo>
                    <a:cubicBezTo>
                      <a:pt x="19659" y="1888849"/>
                      <a:pt x="12854" y="1886030"/>
                      <a:pt x="7836" y="1881012"/>
                    </a:cubicBezTo>
                    <a:cubicBezTo>
                      <a:pt x="2819" y="1875995"/>
                      <a:pt x="0" y="1869189"/>
                      <a:pt x="0" y="1862093"/>
                    </a:cubicBezTo>
                    <a:lnTo>
                      <a:pt x="0" y="26755"/>
                    </a:lnTo>
                    <a:cubicBezTo>
                      <a:pt x="0" y="19659"/>
                      <a:pt x="2819" y="12854"/>
                      <a:pt x="7836" y="7836"/>
                    </a:cubicBezTo>
                    <a:cubicBezTo>
                      <a:pt x="12854" y="2819"/>
                      <a:pt x="19659" y="0"/>
                      <a:pt x="26755" y="0"/>
                    </a:cubicBezTo>
                    <a:close/>
                  </a:path>
                </a:pathLst>
              </a:custGeom>
              <a:solidFill>
                <a:srgbClr val="FCFEF1"/>
              </a:solidFill>
              <a:ln w="5715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4E8C0B7-FBFF-F964-3C60-7CFDE8902900}"/>
                  </a:ext>
                </a:extLst>
              </p:cNvPr>
              <p:cNvSpPr txBox="1"/>
              <p:nvPr/>
            </p:nvSpPr>
            <p:spPr>
              <a:xfrm>
                <a:off x="0" y="-19050"/>
                <a:ext cx="812800" cy="8318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83"/>
                  </a:lnSpc>
                </a:pPr>
                <a:endParaRPr/>
              </a:p>
            </p:txBody>
          </p:sp>
        </p:grpSp>
        <p:sp>
          <p:nvSpPr>
            <p:cNvPr id="18" name="AutoShape 20">
              <a:extLst>
                <a:ext uri="{FF2B5EF4-FFF2-40B4-BE49-F238E27FC236}">
                  <a16:creationId xmlns:a16="http://schemas.microsoft.com/office/drawing/2014/main" id="{1E0F6145-2F22-2BF4-DF91-CA3191A37A50}"/>
                </a:ext>
              </a:extLst>
            </p:cNvPr>
            <p:cNvSpPr/>
            <p:nvPr/>
          </p:nvSpPr>
          <p:spPr>
            <a:xfrm>
              <a:off x="0" y="6653752"/>
              <a:ext cx="19290624" cy="0"/>
            </a:xfrm>
            <a:prstGeom prst="line">
              <a:avLst/>
            </a:prstGeom>
            <a:ln w="762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5" name="TextBox 21">
            <a:extLst>
              <a:ext uri="{FF2B5EF4-FFF2-40B4-BE49-F238E27FC236}">
                <a16:creationId xmlns:a16="http://schemas.microsoft.com/office/drawing/2014/main" id="{1C1AB4A7-A188-548D-6508-FB6F7398DF1F}"/>
              </a:ext>
            </a:extLst>
          </p:cNvPr>
          <p:cNvSpPr txBox="1"/>
          <p:nvPr/>
        </p:nvSpPr>
        <p:spPr>
          <a:xfrm>
            <a:off x="5452443" y="2225593"/>
            <a:ext cx="12407397" cy="1911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49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9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رياضيّات عَبر ألـ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E3D1BD24-B406-C5B5-F928-F46E69851FE8}"/>
              </a:ext>
            </a:extLst>
          </p:cNvPr>
          <p:cNvSpPr txBox="1"/>
          <p:nvPr/>
        </p:nvSpPr>
        <p:spPr>
          <a:xfrm>
            <a:off x="4234734" y="1907109"/>
            <a:ext cx="4876800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5000" dirty="0"/>
              <a:t>meet</a:t>
            </a:r>
            <a:endParaRPr lang="he-IL" sz="15000" dirty="0"/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BA7C51C4-F6E5-9D34-76F4-D886DE3853D0}"/>
              </a:ext>
            </a:extLst>
          </p:cNvPr>
          <p:cNvSpPr txBox="1"/>
          <p:nvPr/>
        </p:nvSpPr>
        <p:spPr>
          <a:xfrm>
            <a:off x="5105400" y="6591300"/>
            <a:ext cx="86106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6000" dirty="0"/>
              <a:t>مَعرِفَة الأعداد حتى</a:t>
            </a:r>
            <a:r>
              <a:rPr lang="he-IL" sz="6000" dirty="0"/>
              <a:t> 10,000</a:t>
            </a:r>
          </a:p>
          <a:p>
            <a:pPr algn="ctr"/>
            <a:r>
              <a:rPr lang="ar-JO" sz="6000" dirty="0"/>
              <a:t>الصّف الثالث</a:t>
            </a:r>
            <a:endParaRPr lang="he-IL" sz="6000" dirty="0"/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991132B6-8139-03C0-6C50-BB61A581EB1F}"/>
              </a:ext>
            </a:extLst>
          </p:cNvPr>
          <p:cNvSpPr txBox="1"/>
          <p:nvPr/>
        </p:nvSpPr>
        <p:spPr>
          <a:xfrm>
            <a:off x="2076655" y="4610100"/>
            <a:ext cx="13763964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r">
              <a:defRPr/>
            </a:pPr>
            <a:r>
              <a:rPr lang="ar-JO" sz="2400" b="1" dirty="0">
                <a:solidFill>
                  <a:srgbClr val="FF0000"/>
                </a:solidFill>
              </a:rPr>
              <a:t>معلمات ومعلمين، أهلًا بكم، في عارضة الشرائح التي أمامكم عدّة نشاطات ملائمة لدرس قصير بموضوع معرفة الأعداد حتى 10,000</a:t>
            </a:r>
            <a:r>
              <a:rPr lang="he-IL" sz="2400" b="1" dirty="0">
                <a:solidFill>
                  <a:srgbClr val="FF0000"/>
                </a:solidFill>
              </a:rPr>
              <a:t>. </a:t>
            </a:r>
          </a:p>
          <a:p>
            <a:pPr lvl="0" algn="r">
              <a:defRPr/>
            </a:pPr>
            <a:r>
              <a:rPr lang="ar-JO" sz="2400" b="1" dirty="0">
                <a:solidFill>
                  <a:srgbClr val="FF0000"/>
                </a:solidFill>
              </a:rPr>
              <a:t>يمكن الاستعانة بها في الدروس التزامنية (وأيضا كمهام قصيرة في الدروس داخل الصف</a:t>
            </a:r>
            <a:r>
              <a:rPr lang="he-IL" sz="2400" b="1" dirty="0">
                <a:solidFill>
                  <a:srgbClr val="FF0000"/>
                </a:solidFill>
              </a:rPr>
              <a:t>).</a:t>
            </a:r>
            <a:endParaRPr lang="en-US" sz="2400" b="1" dirty="0">
              <a:solidFill>
                <a:srgbClr val="FF0000"/>
              </a:solidFill>
            </a:endParaRPr>
          </a:p>
          <a:p>
            <a:pPr lvl="0" algn="r">
              <a:defRPr/>
            </a:pPr>
            <a:r>
              <a:rPr lang="ar-JO" sz="2400" b="1" dirty="0">
                <a:solidFill>
                  <a:srgbClr val="FF0000"/>
                </a:solidFill>
              </a:rPr>
              <a:t>النشاطات تلائم تلاميذ الصّف الثالث</a:t>
            </a:r>
            <a:r>
              <a:rPr lang="he-IL" sz="2400" b="1" dirty="0">
                <a:solidFill>
                  <a:srgbClr val="FF0000"/>
                </a:solidFill>
              </a:rPr>
              <a:t>.</a:t>
            </a:r>
          </a:p>
          <a:p>
            <a:pPr algn="r"/>
            <a:r>
              <a:rPr lang="ar-JO" sz="2400" b="1" dirty="0">
                <a:solidFill>
                  <a:srgbClr val="FF0000"/>
                </a:solidFill>
              </a:rPr>
              <a:t>للتوسّع في الموضوع ولنشاطات أخرى، يمكنكم إيجادها في الموقع – </a:t>
            </a:r>
            <a:r>
              <a:rPr lang="ar-JO" sz="2400" b="1" dirty="0">
                <a:solidFill>
                  <a:srgbClr val="0070C0"/>
                </a:solidFill>
                <a:hlinkClick r:id="rId5"/>
              </a:rPr>
              <a:t>وحدات تعليمية محوسبة في الفضاء التربوي</a:t>
            </a:r>
          </a:p>
          <a:p>
            <a:pPr algn="r"/>
            <a:r>
              <a:rPr lang="he-IL" sz="2400" b="1" dirty="0">
                <a:solidFill>
                  <a:srgbClr val="3333FF"/>
                </a:solidFill>
              </a:rPr>
              <a:t>(</a:t>
            </a:r>
            <a:r>
              <a:rPr lang="he-IL" sz="2400" b="1" dirty="0">
                <a:solidFill>
                  <a:srgbClr val="FF0000"/>
                </a:solidFill>
                <a:hlinkClick r:id="rId5"/>
              </a:rPr>
              <a:t>ביחידות הוראה מתוקשבות במרחב הפדגוגי</a:t>
            </a:r>
            <a:r>
              <a:rPr lang="he-IL" sz="2400" b="1" dirty="0">
                <a:solidFill>
                  <a:srgbClr val="3333FF"/>
                </a:solidFill>
              </a:rPr>
              <a:t>)</a:t>
            </a:r>
            <a:r>
              <a:rPr lang="he-IL" sz="2400" b="1" dirty="0">
                <a:solidFill>
                  <a:srgbClr val="FF0000"/>
                </a:solidFill>
              </a:rPr>
              <a:t>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25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24ED67E9-756E-478D-B126-911730A40874}"/>
              </a:ext>
            </a:extLst>
          </p:cNvPr>
          <p:cNvSpPr txBox="1"/>
          <p:nvPr/>
        </p:nvSpPr>
        <p:spPr>
          <a:xfrm>
            <a:off x="10078861" y="4302864"/>
            <a:ext cx="3428999" cy="1085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rtl="1">
              <a:lnSpc>
                <a:spcPct val="115000"/>
              </a:lnSpc>
              <a:spcAft>
                <a:spcPts val="1500"/>
              </a:spcAft>
            </a:pPr>
            <a:r>
              <a:rPr lang="he-IL" sz="6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2,782</a:t>
            </a:r>
            <a:endParaRPr lang="en-US" sz="6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משולש שווה-שוקיים 17">
            <a:extLst>
              <a:ext uri="{FF2B5EF4-FFF2-40B4-BE49-F238E27FC236}">
                <a16:creationId xmlns:a16="http://schemas.microsoft.com/office/drawing/2014/main" id="{72E6EBF9-ACB9-47AE-900E-A0A1150E1165}"/>
              </a:ext>
            </a:extLst>
          </p:cNvPr>
          <p:cNvSpPr/>
          <p:nvPr/>
        </p:nvSpPr>
        <p:spPr>
          <a:xfrm>
            <a:off x="12798249" y="4046381"/>
            <a:ext cx="1591056" cy="1371600"/>
          </a:xfrm>
          <a:prstGeom prst="triangle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19" name="מלבן 18">
            <a:extLst>
              <a:ext uri="{FF2B5EF4-FFF2-40B4-BE49-F238E27FC236}">
                <a16:creationId xmlns:a16="http://schemas.microsoft.com/office/drawing/2014/main" id="{875F3DEA-3568-413B-894E-C1C8F31738B2}"/>
              </a:ext>
            </a:extLst>
          </p:cNvPr>
          <p:cNvSpPr/>
          <p:nvPr/>
        </p:nvSpPr>
        <p:spPr>
          <a:xfrm>
            <a:off x="4267857" y="4302864"/>
            <a:ext cx="1873406" cy="1020389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DF0C0BBB-C1CC-4B8A-BDD1-9883D2D1BD1A}"/>
              </a:ext>
            </a:extLst>
          </p:cNvPr>
          <p:cNvSpPr txBox="1"/>
          <p:nvPr/>
        </p:nvSpPr>
        <p:spPr>
          <a:xfrm>
            <a:off x="0" y="472716"/>
            <a:ext cx="18288000" cy="2466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52550" algn="r" rtl="1">
              <a:lnSpc>
                <a:spcPct val="115000"/>
              </a:lnSpc>
              <a:spcAft>
                <a:spcPts val="1500"/>
              </a:spcAft>
            </a:pPr>
            <a:r>
              <a:rPr lang="ar-JO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أمامَكُم مَجموعة أعداد مُرتّبَة مِن العَدَد الأصغَر إلى العَدَد الأكبَر</a:t>
            </a:r>
            <a:r>
              <a:rPr lang="he-IL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br>
              <a:rPr lang="en-US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ar-JO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اقتَرِحوا عَددًا يُلائِم لِلمُستَطيل وَعَددًا آخَر يُلائِم لِلمُثلّث</a:t>
            </a:r>
            <a:r>
              <a:rPr lang="he-IL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1352550" algn="r" rtl="1">
              <a:lnSpc>
                <a:spcPct val="115000"/>
              </a:lnSpc>
              <a:spcAft>
                <a:spcPts val="1500"/>
              </a:spcAft>
            </a:pPr>
            <a:r>
              <a:rPr lang="he-IL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ar-JO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اقتَرِحوا إمكانيّات أخرى لأعداد تُلائِم المُستَطيل وَأعداد تُلائِم المُثلّث</a:t>
            </a:r>
            <a:r>
              <a:rPr lang="he-IL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4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תיבת טקסט 33">
            <a:extLst>
              <a:ext uri="{FF2B5EF4-FFF2-40B4-BE49-F238E27FC236}">
                <a16:creationId xmlns:a16="http://schemas.microsoft.com/office/drawing/2014/main" id="{33B8BD61-A906-4D55-AFC3-C9761CCD04BE}"/>
              </a:ext>
            </a:extLst>
          </p:cNvPr>
          <p:cNvSpPr txBox="1"/>
          <p:nvPr/>
        </p:nvSpPr>
        <p:spPr>
          <a:xfrm>
            <a:off x="1118977" y="4373505"/>
            <a:ext cx="294950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6000" b="1" dirty="0"/>
              <a:t>2,758</a:t>
            </a:r>
          </a:p>
        </p:txBody>
      </p:sp>
      <p:sp>
        <p:nvSpPr>
          <p:cNvPr id="36" name="תיבת טקסט 35">
            <a:extLst>
              <a:ext uri="{FF2B5EF4-FFF2-40B4-BE49-F238E27FC236}">
                <a16:creationId xmlns:a16="http://schemas.microsoft.com/office/drawing/2014/main" id="{6C19C617-A5AB-44A3-9A37-5E96EF207AFF}"/>
              </a:ext>
            </a:extLst>
          </p:cNvPr>
          <p:cNvSpPr txBox="1"/>
          <p:nvPr/>
        </p:nvSpPr>
        <p:spPr>
          <a:xfrm>
            <a:off x="6847046" y="4373076"/>
            <a:ext cx="266623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6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2,767</a:t>
            </a:r>
            <a:endParaRPr lang="he-IL" sz="6000" dirty="0"/>
          </a:p>
        </p:txBody>
      </p:sp>
      <p:sp>
        <p:nvSpPr>
          <p:cNvPr id="38" name="תיבת טקסט 37">
            <a:extLst>
              <a:ext uri="{FF2B5EF4-FFF2-40B4-BE49-F238E27FC236}">
                <a16:creationId xmlns:a16="http://schemas.microsoft.com/office/drawing/2014/main" id="{4D00AD0D-A451-41C4-B2F7-B5BCA2566CA6}"/>
              </a:ext>
            </a:extLst>
          </p:cNvPr>
          <p:cNvSpPr txBox="1"/>
          <p:nvPr/>
        </p:nvSpPr>
        <p:spPr>
          <a:xfrm>
            <a:off x="14862316" y="4408578"/>
            <a:ext cx="266623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6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2,786</a:t>
            </a:r>
            <a:endParaRPr lang="he-IL" sz="6000" dirty="0"/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9EB17E4A-FF88-3D62-794F-54022519B42C}"/>
              </a:ext>
            </a:extLst>
          </p:cNvPr>
          <p:cNvSpPr txBox="1"/>
          <p:nvPr/>
        </p:nvSpPr>
        <p:spPr>
          <a:xfrm>
            <a:off x="457200" y="9629618"/>
            <a:ext cx="8534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 </a:t>
            </a:r>
            <a:r>
              <a:rPr lang="ar-JO" dirty="0"/>
              <a:t>المصدر: وحدة تعليمية محوسبة</a:t>
            </a:r>
            <a:r>
              <a:rPr lang="he-IL" dirty="0"/>
              <a:t>– </a:t>
            </a:r>
            <a:r>
              <a:rPr lang="ar-JO" dirty="0">
                <a:hlinkClick r:id="rId2"/>
              </a:rPr>
              <a:t>نبدأ السنة الدراسية مع الحسّ العددي</a:t>
            </a:r>
            <a:r>
              <a:rPr lang="he-IL" dirty="0"/>
              <a:t>-</a:t>
            </a:r>
            <a:r>
              <a:rPr lang="he-IL" dirty="0">
                <a:hlinkClick r:id="rId2"/>
              </a:rPr>
              <a:t>מתחילים שנה עם חוש למספרים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7836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FC1B28-5EF0-0D85-4F06-9CC1398CE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12903CB-B571-D418-6C07-5400F7A87704}"/>
              </a:ext>
            </a:extLst>
          </p:cNvPr>
          <p:cNvSpPr/>
          <p:nvPr/>
        </p:nvSpPr>
        <p:spPr>
          <a:xfrm rot="526486">
            <a:off x="15393921" y="7336135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C241B900-F61B-48CD-2157-8B78447C81C3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0087E636-6CC8-1E57-2BAF-98104A4FF989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C0022375-8B53-C24B-3D1E-CA0ED5851215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0808CFBA-94A7-084B-462A-6734B198E61A}"/>
              </a:ext>
            </a:extLst>
          </p:cNvPr>
          <p:cNvSpPr txBox="1"/>
          <p:nvPr/>
        </p:nvSpPr>
        <p:spPr>
          <a:xfrm>
            <a:off x="3067809" y="342900"/>
            <a:ext cx="15011400" cy="1531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52550" algn="r" rtl="1">
              <a:lnSpc>
                <a:spcPct val="115000"/>
              </a:lnSpc>
              <a:spcAft>
                <a:spcPts val="1500"/>
              </a:spcAft>
            </a:pPr>
            <a:r>
              <a:rPr lang="ar-JO" sz="4200" dirty="0">
                <a:latin typeface="Calibri" panose="020F0502020204030204" pitchFamily="34" charset="0"/>
                <a:ea typeface="Calibri" panose="020F0502020204030204" pitchFamily="34" charset="0"/>
              </a:rPr>
              <a:t>أمامَكُم مَجموعة أعداد مُرتّبَة مِن العَدَد الأصغَر إلى العَدَد الأكبَر</a:t>
            </a:r>
            <a:r>
              <a:rPr lang="he-IL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br>
              <a:rPr lang="en-US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JO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اقتَرحوا عَدَدًا ملائمًا لِلمُستَطيل. اكتُبوا عِدَّة إمكانيّات</a:t>
            </a:r>
            <a:r>
              <a:rPr lang="he-IL" sz="4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4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795CFD04-C54E-48A2-D5A5-6BED1EF9F201}"/>
              </a:ext>
            </a:extLst>
          </p:cNvPr>
          <p:cNvSpPr txBox="1"/>
          <p:nvPr/>
        </p:nvSpPr>
        <p:spPr>
          <a:xfrm>
            <a:off x="1118977" y="4373505"/>
            <a:ext cx="294950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6000" b="1" dirty="0"/>
              <a:t> 3,447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F26336CB-43EA-6234-0414-BC7F61546BC4}"/>
              </a:ext>
            </a:extLst>
          </p:cNvPr>
          <p:cNvSpPr txBox="1"/>
          <p:nvPr/>
        </p:nvSpPr>
        <p:spPr>
          <a:xfrm>
            <a:off x="7239000" y="4351157"/>
            <a:ext cx="266623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6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3,458</a:t>
            </a:r>
            <a:endParaRPr lang="he-IL" sz="6000" dirty="0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77408E56-9F08-594B-09F8-B2F9BC86427D}"/>
              </a:ext>
            </a:extLst>
          </p:cNvPr>
          <p:cNvSpPr txBox="1"/>
          <p:nvPr/>
        </p:nvSpPr>
        <p:spPr>
          <a:xfrm>
            <a:off x="10573509" y="4252810"/>
            <a:ext cx="3428999" cy="1085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rtl="1">
              <a:lnSpc>
                <a:spcPct val="115000"/>
              </a:lnSpc>
              <a:spcAft>
                <a:spcPts val="1500"/>
              </a:spcAft>
            </a:pPr>
            <a:r>
              <a:rPr lang="he-IL" sz="6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4,963</a:t>
            </a:r>
            <a:endParaRPr lang="en-US" sz="6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5EEBA0EA-635E-A375-2FD3-E1CDF1C7A12D}"/>
              </a:ext>
            </a:extLst>
          </p:cNvPr>
          <p:cNvSpPr txBox="1"/>
          <p:nvPr/>
        </p:nvSpPr>
        <p:spPr>
          <a:xfrm>
            <a:off x="13868400" y="4226222"/>
            <a:ext cx="266623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6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5,037</a:t>
            </a:r>
            <a:endParaRPr lang="he-IL" sz="6000" dirty="0"/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DB775702-B5BF-3F06-445D-D666B3201B65}"/>
              </a:ext>
            </a:extLst>
          </p:cNvPr>
          <p:cNvSpPr/>
          <p:nvPr/>
        </p:nvSpPr>
        <p:spPr>
          <a:xfrm>
            <a:off x="4165843" y="4344311"/>
            <a:ext cx="1873406" cy="1020389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8CF73685-1D17-B65A-1576-9C30D70A08EB}"/>
              </a:ext>
            </a:extLst>
          </p:cNvPr>
          <p:cNvSpPr txBox="1"/>
          <p:nvPr/>
        </p:nvSpPr>
        <p:spPr>
          <a:xfrm>
            <a:off x="3276600" y="5856798"/>
            <a:ext cx="18287999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09625"/>
            <a:r>
              <a:rPr lang="ar-JO" sz="4200" dirty="0"/>
              <a:t>أشيروا إلى الأعداد التي يُمكن كِتابَتها مَكان المُستَطيل</a:t>
            </a:r>
            <a:r>
              <a:rPr lang="he-IL" sz="4200" dirty="0"/>
              <a:t>.</a:t>
            </a:r>
          </a:p>
        </p:txBody>
      </p:sp>
      <p:sp>
        <p:nvSpPr>
          <p:cNvPr id="14" name="מלבן: פינות מעוגלות 13">
            <a:extLst>
              <a:ext uri="{FF2B5EF4-FFF2-40B4-BE49-F238E27FC236}">
                <a16:creationId xmlns:a16="http://schemas.microsoft.com/office/drawing/2014/main" id="{93431C6D-3228-0CFB-ED4B-AB4128016D22}"/>
              </a:ext>
            </a:extLst>
          </p:cNvPr>
          <p:cNvSpPr/>
          <p:nvPr/>
        </p:nvSpPr>
        <p:spPr>
          <a:xfrm>
            <a:off x="13821507" y="8607676"/>
            <a:ext cx="2373924" cy="98182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200" dirty="0">
                <a:solidFill>
                  <a:schemeClr val="tx1"/>
                </a:solidFill>
              </a:rPr>
              <a:t> 3,449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15" name="מלבן: פינות מעוגלות 14">
            <a:extLst>
              <a:ext uri="{FF2B5EF4-FFF2-40B4-BE49-F238E27FC236}">
                <a16:creationId xmlns:a16="http://schemas.microsoft.com/office/drawing/2014/main" id="{7A702F7F-6E6F-A252-67BC-132D25701D2F}"/>
              </a:ext>
            </a:extLst>
          </p:cNvPr>
          <p:cNvSpPr/>
          <p:nvPr/>
        </p:nvSpPr>
        <p:spPr>
          <a:xfrm>
            <a:off x="10191402" y="8607676"/>
            <a:ext cx="2373924" cy="98182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200" dirty="0">
                <a:solidFill>
                  <a:schemeClr val="tx1"/>
                </a:solidFill>
              </a:rPr>
              <a:t> 3,960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16" name="מלבן: פינות מעוגלות 15">
            <a:extLst>
              <a:ext uri="{FF2B5EF4-FFF2-40B4-BE49-F238E27FC236}">
                <a16:creationId xmlns:a16="http://schemas.microsoft.com/office/drawing/2014/main" id="{49763D5D-DE4E-73D4-2996-E8D0084BD99B}"/>
              </a:ext>
            </a:extLst>
          </p:cNvPr>
          <p:cNvSpPr/>
          <p:nvPr/>
        </p:nvSpPr>
        <p:spPr>
          <a:xfrm>
            <a:off x="6561296" y="8607676"/>
            <a:ext cx="2373924" cy="98182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200" dirty="0">
                <a:solidFill>
                  <a:schemeClr val="tx1"/>
                </a:solidFill>
              </a:rPr>
              <a:t> 3,459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17" name="מלבן: פינות מעוגלות 16">
            <a:extLst>
              <a:ext uri="{FF2B5EF4-FFF2-40B4-BE49-F238E27FC236}">
                <a16:creationId xmlns:a16="http://schemas.microsoft.com/office/drawing/2014/main" id="{9968EEE0-768E-002B-CE12-2299F2619610}"/>
              </a:ext>
            </a:extLst>
          </p:cNvPr>
          <p:cNvSpPr/>
          <p:nvPr/>
        </p:nvSpPr>
        <p:spPr>
          <a:xfrm>
            <a:off x="2931189" y="8607676"/>
            <a:ext cx="2373924" cy="98182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200" dirty="0">
                <a:solidFill>
                  <a:schemeClr val="tx1"/>
                </a:solidFill>
              </a:rPr>
              <a:t> 3,457</a:t>
            </a:r>
            <a:endParaRPr lang="he-IL" sz="2700" dirty="0">
              <a:solidFill>
                <a:schemeClr val="tx1"/>
              </a:solidFill>
            </a:endParaRPr>
          </a:p>
        </p:txBody>
      </p:sp>
      <p:pic>
        <p:nvPicPr>
          <p:cNvPr id="18" name="גרפיקה 17" descr="סימן ביקורת">
            <a:extLst>
              <a:ext uri="{FF2B5EF4-FFF2-40B4-BE49-F238E27FC236}">
                <a16:creationId xmlns:a16="http://schemas.microsoft.com/office/drawing/2014/main" id="{955453CF-4354-6B74-4CD3-B1C817A36D21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621000" y="8225523"/>
            <a:ext cx="1371600" cy="1371600"/>
          </a:xfrm>
          <a:prstGeom prst="rect">
            <a:avLst/>
          </a:prstGeom>
        </p:spPr>
      </p:pic>
      <p:pic>
        <p:nvPicPr>
          <p:cNvPr id="19" name="גרפיקה 18" descr="הוספה">
            <a:extLst>
              <a:ext uri="{FF2B5EF4-FFF2-40B4-BE49-F238E27FC236}">
                <a16:creationId xmlns:a16="http://schemas.microsoft.com/office/drawing/2014/main" id="{91A44780-2BB4-B6F6-C1D2-BD9E01D171D5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720584">
            <a:off x="12068541" y="8667402"/>
            <a:ext cx="1371600" cy="1371600"/>
          </a:xfrm>
          <a:prstGeom prst="rect">
            <a:avLst/>
          </a:prstGeom>
        </p:spPr>
      </p:pic>
      <p:pic>
        <p:nvPicPr>
          <p:cNvPr id="20" name="גרפיקה 19" descr="הוספה">
            <a:extLst>
              <a:ext uri="{FF2B5EF4-FFF2-40B4-BE49-F238E27FC236}">
                <a16:creationId xmlns:a16="http://schemas.microsoft.com/office/drawing/2014/main" id="{E7BF89E1-9BBE-FF73-3158-5BC7D02A5B7C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720584">
            <a:off x="8321523" y="8509574"/>
            <a:ext cx="1371600" cy="1371600"/>
          </a:xfrm>
          <a:prstGeom prst="rect">
            <a:avLst/>
          </a:prstGeom>
        </p:spPr>
      </p:pic>
      <p:pic>
        <p:nvPicPr>
          <p:cNvPr id="22" name="גרפיקה 21" descr="סימן ביקורת">
            <a:extLst>
              <a:ext uri="{FF2B5EF4-FFF2-40B4-BE49-F238E27FC236}">
                <a16:creationId xmlns:a16="http://schemas.microsoft.com/office/drawing/2014/main" id="{30A79436-E043-023F-AFDC-F16BEE93A957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29269" y="8463355"/>
            <a:ext cx="1371600" cy="1371600"/>
          </a:xfrm>
          <a:prstGeom prst="rect">
            <a:avLst/>
          </a:prstGeom>
        </p:spPr>
      </p:pic>
      <p:sp>
        <p:nvSpPr>
          <p:cNvPr id="7" name="תיבת טקסט 1">
            <a:extLst>
              <a:ext uri="{FF2B5EF4-FFF2-40B4-BE49-F238E27FC236}">
                <a16:creationId xmlns:a16="http://schemas.microsoft.com/office/drawing/2014/main" id="{B0FF179B-C479-A367-4E32-F4A16F562864}"/>
              </a:ext>
            </a:extLst>
          </p:cNvPr>
          <p:cNvSpPr txBox="1"/>
          <p:nvPr/>
        </p:nvSpPr>
        <p:spPr>
          <a:xfrm>
            <a:off x="296608" y="9834955"/>
            <a:ext cx="8534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 </a:t>
            </a:r>
            <a:r>
              <a:rPr lang="ar-JO" dirty="0"/>
              <a:t>المصدر: وحدة تعليمية محوسبة</a:t>
            </a:r>
            <a:r>
              <a:rPr lang="he-IL" dirty="0"/>
              <a:t>– </a:t>
            </a:r>
            <a:r>
              <a:rPr lang="ar-JO" dirty="0">
                <a:hlinkClick r:id="rId7"/>
              </a:rPr>
              <a:t>نبدأ السنة الدراسية مع الحسّ العددي</a:t>
            </a:r>
            <a:r>
              <a:rPr lang="he-IL" dirty="0"/>
              <a:t>-</a:t>
            </a:r>
            <a:r>
              <a:rPr lang="he-IL" dirty="0">
                <a:hlinkClick r:id="rId7"/>
              </a:rPr>
              <a:t>מתחילים שנה עם חוש למספרים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7622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876E62-DAC7-EA22-9755-8842A2D74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9A2DE36-4B86-E91B-05BA-2D490B3A0546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CD6C3FB8-36C3-91A2-ACF0-0E89F1329924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EE755757-1D6E-ED04-0635-A38FB4E04CF9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F02BC689-7882-908B-2F8C-7FD9C8DD27BE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FA82C1EB-4AD8-C366-52F4-3E1CDE8D53CC}"/>
              </a:ext>
            </a:extLst>
          </p:cNvPr>
          <p:cNvSpPr txBox="1"/>
          <p:nvPr/>
        </p:nvSpPr>
        <p:spPr>
          <a:xfrm>
            <a:off x="5867400" y="190500"/>
            <a:ext cx="11734800" cy="46975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ar-JO" sz="4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حَدِّدوا دون إجراء حِساب دَقيق</a:t>
            </a:r>
            <a:r>
              <a:rPr lang="he-IL" sz="4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71500" lvl="0" indent="-571500"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JO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ما التّمارين التي رَقَم أحاد حاصِل الجَمع فيها مُتَساوٍ؟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571500" lvl="0" indent="-571500"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JO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ما التَّمرين الذي يوجَد له أكبَر نَتيجَة؟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JO" sz="4000" dirty="0">
                <a:latin typeface="Arial" panose="020B0604020202020204" pitchFamily="34" charset="0"/>
                <a:ea typeface="Calibri" panose="020F0502020204030204" pitchFamily="34" charset="0"/>
              </a:rPr>
              <a:t>ما التَّمرين الذي يوجَد له أصغَر نَتيجَة؟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571500" lvl="0" indent="-571500" algn="r" rtl="1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ar-JO" sz="4000" dirty="0">
                <a:latin typeface="Arial" panose="020B0604020202020204" pitchFamily="34" charset="0"/>
                <a:ea typeface="Calibri" panose="020F0502020204030204" pitchFamily="34" charset="0"/>
              </a:rPr>
              <a:t>لِتَمرينَين يوجَد نَفس النَّتيجة، ما هُما؟ 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3B7C247A-1361-B736-0728-7B529B7D7EC5}"/>
              </a:ext>
            </a:extLst>
          </p:cNvPr>
          <p:cNvSpPr/>
          <p:nvPr/>
        </p:nvSpPr>
        <p:spPr>
          <a:xfrm>
            <a:off x="2940301" y="2490049"/>
            <a:ext cx="2827800" cy="889748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200" dirty="0"/>
              <a:t>3,024 + 2,762</a:t>
            </a:r>
          </a:p>
        </p:txBody>
      </p:sp>
      <p:sp>
        <p:nvSpPr>
          <p:cNvPr id="12" name="מלבן: פינות מעוגלות 11">
            <a:extLst>
              <a:ext uri="{FF2B5EF4-FFF2-40B4-BE49-F238E27FC236}">
                <a16:creationId xmlns:a16="http://schemas.microsoft.com/office/drawing/2014/main" id="{6C3A78A1-004A-A4CE-5709-F20874AAEA77}"/>
              </a:ext>
            </a:extLst>
          </p:cNvPr>
          <p:cNvSpPr/>
          <p:nvPr/>
        </p:nvSpPr>
        <p:spPr>
          <a:xfrm>
            <a:off x="592800" y="3823796"/>
            <a:ext cx="2827800" cy="889748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200" dirty="0"/>
              <a:t>3,450 + 2,345</a:t>
            </a:r>
          </a:p>
        </p:txBody>
      </p:sp>
      <p:sp>
        <p:nvSpPr>
          <p:cNvPr id="13" name="מלבן: פינות מעוגלות 12">
            <a:extLst>
              <a:ext uri="{FF2B5EF4-FFF2-40B4-BE49-F238E27FC236}">
                <a16:creationId xmlns:a16="http://schemas.microsoft.com/office/drawing/2014/main" id="{5F199871-A2B4-B0A2-F141-657827C22562}"/>
              </a:ext>
            </a:extLst>
          </p:cNvPr>
          <p:cNvSpPr/>
          <p:nvPr/>
        </p:nvSpPr>
        <p:spPr>
          <a:xfrm>
            <a:off x="4453500" y="3823796"/>
            <a:ext cx="2827800" cy="88974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200" dirty="0"/>
              <a:t>2,098 + 1,987</a:t>
            </a:r>
          </a:p>
        </p:txBody>
      </p:sp>
      <p:sp>
        <p:nvSpPr>
          <p:cNvPr id="14" name="מלבן: פינות מעוגלות 13">
            <a:extLst>
              <a:ext uri="{FF2B5EF4-FFF2-40B4-BE49-F238E27FC236}">
                <a16:creationId xmlns:a16="http://schemas.microsoft.com/office/drawing/2014/main" id="{64B1747C-F3BF-9DEE-537E-6361F2DFBB10}"/>
              </a:ext>
            </a:extLst>
          </p:cNvPr>
          <p:cNvSpPr/>
          <p:nvPr/>
        </p:nvSpPr>
        <p:spPr>
          <a:xfrm>
            <a:off x="1219200" y="5486396"/>
            <a:ext cx="2827800" cy="88974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200" dirty="0"/>
              <a:t>3,001 + 3,001</a:t>
            </a:r>
          </a:p>
        </p:txBody>
      </p:sp>
      <p:sp>
        <p:nvSpPr>
          <p:cNvPr id="15" name="מלבן: פינות מעוגלות 14">
            <a:extLst>
              <a:ext uri="{FF2B5EF4-FFF2-40B4-BE49-F238E27FC236}">
                <a16:creationId xmlns:a16="http://schemas.microsoft.com/office/drawing/2014/main" id="{66A2EB1B-0144-775A-D161-11BC0904AAB3}"/>
              </a:ext>
            </a:extLst>
          </p:cNvPr>
          <p:cNvSpPr/>
          <p:nvPr/>
        </p:nvSpPr>
        <p:spPr>
          <a:xfrm>
            <a:off x="5257800" y="5536518"/>
            <a:ext cx="2827800" cy="889748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200" dirty="0"/>
              <a:t>2,662 + 3,124</a:t>
            </a:r>
          </a:p>
        </p:txBody>
      </p:sp>
    </p:spTree>
    <p:extLst>
      <p:ext uri="{BB962C8B-B14F-4D97-AF65-F5344CB8AC3E}">
        <p14:creationId xmlns:p14="http://schemas.microsoft.com/office/powerpoint/2010/main" val="123513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/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/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/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412B785F-CDED-2580-0630-FE04621235CD}"/>
              </a:ext>
            </a:extLst>
          </p:cNvPr>
          <p:cNvSpPr txBox="1"/>
          <p:nvPr/>
        </p:nvSpPr>
        <p:spPr>
          <a:xfrm>
            <a:off x="4114800" y="827506"/>
            <a:ext cx="1344056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JO" sz="4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مُدُّوا خَطًّا بَين كُلّ تَمرين والمَكان المُلائم لِنتيجَتِه بِالتَّقريب على مُستَقيم الأعداد.</a:t>
            </a:r>
            <a:endParaRPr lang="he-IL" sz="4000" dirty="0"/>
          </a:p>
        </p:txBody>
      </p:sp>
      <p:pic>
        <p:nvPicPr>
          <p:cNvPr id="7" name="Picture 32">
            <a:extLst>
              <a:ext uri="{FF2B5EF4-FFF2-40B4-BE49-F238E27FC236}">
                <a16:creationId xmlns:a16="http://schemas.microsoft.com/office/drawing/2014/main" id="{1FA0F54B-C0D0-FD82-0833-6AA539D200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092529"/>
            <a:ext cx="9309025" cy="61019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1314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53B3FB-64ED-3F1B-9099-993840F14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21AD913-9BAE-55FE-ECE2-42AA3392AA39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03F48FF-1DA9-05E7-2BA5-B54A7D1444DA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01667D6-8DBB-82B1-6809-784F29FB8F06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5C0887A1-1579-94C1-2A4F-4C05E07EDD9D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A7B2FB36-380A-288A-F729-930290A8AB86}"/>
              </a:ext>
            </a:extLst>
          </p:cNvPr>
          <p:cNvSpPr txBox="1"/>
          <p:nvPr/>
        </p:nvSpPr>
        <p:spPr>
          <a:xfrm>
            <a:off x="3581400" y="1485900"/>
            <a:ext cx="10629899" cy="40626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4000" dirty="0"/>
              <a:t>يوجَد في المَدينة 3 أحياء</a:t>
            </a:r>
            <a:r>
              <a:rPr lang="he-IL" sz="4000" dirty="0"/>
              <a:t>:</a:t>
            </a:r>
            <a:endParaRPr lang="en-US" sz="4000" dirty="0"/>
          </a:p>
          <a:p>
            <a:pPr algn="r" rtl="1"/>
            <a:r>
              <a:rPr lang="ar-JO" sz="4000" dirty="0"/>
              <a:t>في الحَيّ أ يوجَد </a:t>
            </a:r>
            <a:r>
              <a:rPr lang="he-IL" sz="4000" dirty="0"/>
              <a:t>1,590 </a:t>
            </a:r>
            <a:r>
              <a:rPr lang="ar-JO" sz="4000" dirty="0"/>
              <a:t>مُواطِنًا</a:t>
            </a:r>
            <a:r>
              <a:rPr lang="he-IL" sz="4000" dirty="0"/>
              <a:t>.</a:t>
            </a:r>
            <a:endParaRPr lang="en-US" sz="4000" dirty="0"/>
          </a:p>
          <a:p>
            <a:pPr algn="r" rtl="1"/>
            <a:r>
              <a:rPr lang="ar-JO" sz="4000" dirty="0"/>
              <a:t>في الحَيّ ب يوجَد</a:t>
            </a:r>
            <a:r>
              <a:rPr lang="he-IL" sz="4000" dirty="0"/>
              <a:t> 7,807 </a:t>
            </a:r>
            <a:r>
              <a:rPr lang="ar-JO" sz="4000" dirty="0"/>
              <a:t>مُواطِنًا</a:t>
            </a:r>
            <a:r>
              <a:rPr lang="he-IL" sz="4000" dirty="0"/>
              <a:t>.</a:t>
            </a:r>
            <a:endParaRPr lang="en-US" sz="4000" dirty="0"/>
          </a:p>
          <a:p>
            <a:pPr algn="r" rtl="1"/>
            <a:r>
              <a:rPr lang="ar-JO" sz="4000" dirty="0"/>
              <a:t>في الحَيّ ج يوجَد</a:t>
            </a:r>
            <a:r>
              <a:rPr lang="he-IL" sz="4000" dirty="0"/>
              <a:t> 1,905 </a:t>
            </a:r>
            <a:r>
              <a:rPr lang="ar-JO" sz="4000" dirty="0"/>
              <a:t>مُواطِنًا</a:t>
            </a:r>
            <a:r>
              <a:rPr lang="he-IL" sz="4000" dirty="0"/>
              <a:t>. </a:t>
            </a:r>
            <a:endParaRPr lang="en-US" sz="4000" dirty="0"/>
          </a:p>
          <a:p>
            <a:pPr algn="r" rtl="1"/>
            <a:r>
              <a:rPr lang="ar-JO" sz="4000" dirty="0"/>
              <a:t>هل عَدَد المُواطنين في المَدينة اكبَر مِن </a:t>
            </a:r>
            <a:r>
              <a:rPr lang="he-IL" sz="4000"/>
              <a:t>3,000</a:t>
            </a:r>
            <a:r>
              <a:rPr lang="ar-JO" sz="4000" dirty="0"/>
              <a:t>؟</a:t>
            </a:r>
            <a:endParaRPr lang="en-US" sz="4000" dirty="0"/>
          </a:p>
          <a:p>
            <a:pPr algn="r" rtl="1"/>
            <a:r>
              <a:rPr lang="ar-JO" sz="4000" dirty="0"/>
              <a:t>اشرَحوا كَيف يُمكِن الإجابَة عَن السُّؤال دون إجراء حِساب دَقيق</a:t>
            </a:r>
            <a:r>
              <a:rPr lang="he-IL" sz="4000" dirty="0"/>
              <a:t>. </a:t>
            </a:r>
            <a:endParaRPr lang="en-US" sz="4000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39816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24F575-9EEA-B318-59B4-9430FE0A9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94DA890-22D6-FE07-6016-20BD7C1E020A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37ACB31-FD3D-086C-8965-16A189CAC553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61931D26-0631-A477-F8B6-07276B5FB24F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BEE10787-AA09-738A-FA2F-CC2AF6466E32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6C238AF5-0953-B5A6-ACFC-D292467280A0}"/>
              </a:ext>
            </a:extLst>
          </p:cNvPr>
          <p:cNvSpPr txBox="1"/>
          <p:nvPr/>
        </p:nvSpPr>
        <p:spPr>
          <a:xfrm>
            <a:off x="2590800" y="1714500"/>
            <a:ext cx="11658600" cy="59093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JO" sz="4000" dirty="0"/>
              <a:t>زَرَعوا في عيد غَرس الأشّجار 2,000 شَجرة في الحَديقة العامَّة لِلبَلدَة.</a:t>
            </a:r>
          </a:p>
          <a:p>
            <a:pPr algn="r" rtl="1">
              <a:lnSpc>
                <a:spcPct val="150000"/>
              </a:lnSpc>
            </a:pPr>
            <a:r>
              <a:rPr lang="ar-JO" sz="4000" dirty="0"/>
              <a:t>وَصَل لِلحَديقَة تَلاميذ مِن 4 مَدارِس.</a:t>
            </a:r>
          </a:p>
          <a:p>
            <a:pPr algn="r" rtl="1">
              <a:lnSpc>
                <a:spcPct val="150000"/>
              </a:lnSpc>
            </a:pPr>
            <a:r>
              <a:rPr lang="ar-JO" sz="4000" dirty="0"/>
              <a:t>زَرَع تلاميذ مَدرَسَة </a:t>
            </a:r>
            <a:r>
              <a:rPr lang="ar-JO" sz="4000" b="1" dirty="0"/>
              <a:t>ابن سينا </a:t>
            </a:r>
            <a:r>
              <a:rPr lang="ar-JO" sz="4000" dirty="0"/>
              <a:t>521 شَجرَة.</a:t>
            </a:r>
          </a:p>
          <a:p>
            <a:pPr algn="r" rtl="1">
              <a:lnSpc>
                <a:spcPct val="150000"/>
              </a:lnSpc>
            </a:pPr>
            <a:r>
              <a:rPr lang="ar-JO" sz="4000" dirty="0"/>
              <a:t>زَرَع تلاميذ مَدرَسَة </a:t>
            </a:r>
            <a:r>
              <a:rPr lang="ar-JO" sz="4000" b="1" dirty="0"/>
              <a:t>الزَّيتون</a:t>
            </a:r>
            <a:r>
              <a:rPr lang="ar-JO" sz="4000" dirty="0"/>
              <a:t> 479 شَجرَة.</a:t>
            </a:r>
          </a:p>
          <a:p>
            <a:pPr algn="r" rtl="1">
              <a:lnSpc>
                <a:spcPct val="150000"/>
              </a:lnSpc>
            </a:pPr>
            <a:r>
              <a:rPr lang="ar-JO" sz="4000" dirty="0"/>
              <a:t>زَرَع تلاميذ مَدرَسَة </a:t>
            </a:r>
            <a:r>
              <a:rPr lang="ar-JO" sz="4000" b="1" dirty="0"/>
              <a:t>ابن خَلدون </a:t>
            </a:r>
            <a:r>
              <a:rPr lang="ar-JO" sz="4000" dirty="0"/>
              <a:t>428 شَجرَة.</a:t>
            </a:r>
          </a:p>
          <a:p>
            <a:pPr algn="r" rtl="1">
              <a:lnSpc>
                <a:spcPct val="150000"/>
              </a:lnSpc>
            </a:pPr>
            <a:r>
              <a:rPr lang="ar-JO" sz="4000" dirty="0"/>
              <a:t>كَم شَجَرَة زَرَع تلاميذ مَدرَسَة </a:t>
            </a:r>
            <a:r>
              <a:rPr lang="ar-JO" sz="4000" b="1" dirty="0"/>
              <a:t>البُستان</a:t>
            </a:r>
            <a:r>
              <a:rPr lang="ar-JO" sz="4000" dirty="0"/>
              <a:t>؟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74203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378</Words>
  <Application>Microsoft Office PowerPoint</Application>
  <PresentationFormat>מותאם אישית</PresentationFormat>
  <Paragraphs>66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4" baseType="lpstr">
      <vt:lpstr>Libre Franklin Ultra-Bold</vt:lpstr>
      <vt:lpstr>Calibri</vt:lpstr>
      <vt:lpstr>Balsamiq Sans Bold</vt:lpstr>
      <vt:lpstr>Arial</vt:lpstr>
      <vt:lpstr>Wingdings</vt:lpstr>
      <vt:lpstr>Libre Franklin Bold</vt:lpstr>
      <vt:lpstr>Office Theme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Education Presentation Skeleton in a Purple White Black Lined Style</dc:title>
  <dc:creator>rache</dc:creator>
  <cp:lastModifiedBy>Racheli Gabay</cp:lastModifiedBy>
  <cp:revision>38</cp:revision>
  <dcterms:created xsi:type="dcterms:W3CDTF">2006-08-16T00:00:00Z</dcterms:created>
  <dcterms:modified xsi:type="dcterms:W3CDTF">2026-03-12T06:04:43Z</dcterms:modified>
  <dc:identifier>DAFxURIk58o</dc:identifier>
</cp:coreProperties>
</file>