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841" r:id="rId3"/>
    <p:sldId id="548" r:id="rId4"/>
    <p:sldId id="714" r:id="rId5"/>
    <p:sldId id="836" r:id="rId6"/>
    <p:sldId id="555" r:id="rId7"/>
    <p:sldId id="840" r:id="rId8"/>
    <p:sldId id="554" r:id="rId9"/>
  </p:sldIdLst>
  <p:sldSz cx="18288000" cy="10287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Balsamiq Sans Bold" panose="020B0604020202020204" charset="0"/>
      <p:regular r:id="rId15"/>
    </p:embeddedFont>
    <p:embeddedFont>
      <p:font typeface="DecoType Naskh Special" panose="02010000000000000000" pitchFamily="2" charset="-78"/>
      <p:regular r:id="rId16"/>
    </p:embeddedFont>
    <p:embeddedFont>
      <p:font typeface="Libre Franklin Bold" panose="020B0604020202020204" charset="0"/>
      <p:regular r:id="rId17"/>
    </p:embeddedFont>
    <p:embeddedFont>
      <p:font typeface="Libre Franklin Ultra-Bold" panose="020B0604020202020204" charset="0"/>
      <p:regular r:id="rId18"/>
    </p:embeddedFont>
    <p:embeddedFont>
      <p:font typeface="Microsoft Uighur" panose="02000000000000000000" pitchFamily="2" charset="-78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C8C21-551C-498E-9B3F-CE1A1847BD2C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422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D73905-7FF9-4FAC-B08F-8C2324D3C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5FD6420-CC93-4814-ADBA-0DBF35523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BF309F-BA22-4303-9F34-9CFBBC9B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F857-78DF-4E86-9332-CF1D74E5B53E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221F0E3-EC68-4DCF-8F5A-F8EED02A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793895-EC88-4855-A39E-663D4CC4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27B1-190A-4AF3-9049-0358895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533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657095-E56E-423C-A9F8-91652A04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6446EB5-F5B7-4127-81D0-65BF2EC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1CDA463-B8C4-4620-B31D-631C3A67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F857-78DF-4E86-9332-CF1D74E5B53E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09054BD-9B09-4D97-B900-45627900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FC40BE-1280-4502-9438-8B2E5F5C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27B1-190A-4AF3-9049-0358895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20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93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570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41114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93252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41933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9191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563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310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332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342D1C-D837-42C9-94BA-3A709890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EE1BF2E-A866-4764-A41E-6D154BAD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4FCBBD0-4645-41A7-873D-BA416C612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2FD5A53-B5E9-4353-992B-E44929F8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F857-78DF-4E86-9332-CF1D74E5B53E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C85D31-EED7-47B9-9108-DF34D1A4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1BC2E81-05DB-444A-9832-4C988524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27B1-190A-4AF3-9049-0358895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231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981458"/>
            <a:ext cx="17006637" cy="2309529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997792"/>
            <a:ext cx="7558106" cy="4519173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933958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1FE6B24-8AC3-5865-C714-938DBEC4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D1DC-B691-444E-821D-9DC63F0B2A2F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1C3DC6D-B808-E173-9D3E-DDDB590A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EB2D298-ADE6-CBB8-ECCB-EA9AC3FD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354F-B4A6-46F9-ACBF-EDC9BC3362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89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6AE6125-EF91-495C-A8FD-B5403EE0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7DDF011-CC57-42A6-9018-C3DC5A93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C64FF8-9CFD-4300-822D-DDAAABEE0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F857-78DF-4E86-9332-CF1D74E5B53E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C4CFF1B-B943-408A-BDA6-5953B1A43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8B47C3-5DFA-45FD-B63F-81880BC55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27B1-190A-4AF3-9049-0358895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2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pop.education.gov.il/tchumey_daat/matmatika/yesodi/noseem_nilmadim/hakarat-gofi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hakarat-gofi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op.education.gov.il/tchumey_daat/matmatika/yesodi/noseem_nilmadim/hakarat-gofi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+mn-ea"/>
                <a:cs typeface="+mn-cs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52443" y="2225593"/>
            <a:ext cx="12407397" cy="191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رياضيّات عَبر ألـ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234734" y="1907109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</a:t>
            </a:r>
            <a:endParaRPr kumimoji="0" lang="he-IL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314950" y="6591918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الأجسام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 الرّابع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076655" y="4610100"/>
            <a:ext cx="1376396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معلمات ومعلمين، أهلًا بكم، في عارضة الشرائح التي أمامكم عدّة نشاطات ملائمة لدرس قصير بموضوع الأجسام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يمكن الاستعانة بها في الدروس التزامنية (وأيضا كمهام قصيرة في الدروس داخل الصف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النشاطات تلائم تلاميذ الصّف الرابع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للتوسّع في الموضوع ولنشاطات أخرى، يمكنكم إيجادها في الموقع –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8"/>
              </a:rPr>
              <a:t>وحدات تعليمية محوسبة في الفضاء التربوي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8"/>
              </a:rPr>
              <a:t>ביחידות הוראה מתוקשבות במרחב הפדגוגי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26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6C74786-1ECE-B287-5467-56FEC72B9B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87" y="3197109"/>
            <a:ext cx="10450968" cy="35537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543AFB4-E84C-4722-2A0D-B7EA4CD1A721}"/>
              </a:ext>
            </a:extLst>
          </p:cNvPr>
          <p:cNvSpPr txBox="1"/>
          <p:nvPr/>
        </p:nvSpPr>
        <p:spPr>
          <a:xfrm>
            <a:off x="3967598" y="1475335"/>
            <a:ext cx="108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 </a:t>
            </a:r>
            <a:r>
              <a:rPr lang="ar-A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كعّبًا أُزيل 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 الم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بنى أ ليَنتج الم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بنى ب؟</a:t>
            </a:r>
            <a:endParaRPr lang="ar-A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430AC2B-6132-5228-7399-BF3727CC1D87}"/>
              </a:ext>
            </a:extLst>
          </p:cNvPr>
          <p:cNvSpPr txBox="1"/>
          <p:nvPr/>
        </p:nvSpPr>
        <p:spPr>
          <a:xfrm>
            <a:off x="4720863" y="6035814"/>
            <a:ext cx="183233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المبنى أ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3994FF1-3F77-B523-53DD-A8DEA8FEB685}"/>
              </a:ext>
            </a:extLst>
          </p:cNvPr>
          <p:cNvSpPr txBox="1"/>
          <p:nvPr/>
        </p:nvSpPr>
        <p:spPr>
          <a:xfrm>
            <a:off x="11452442" y="5959614"/>
            <a:ext cx="183233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المبنى ب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מציין מיקום תוכן 2">
            <a:extLst>
              <a:ext uri="{FF2B5EF4-FFF2-40B4-BE49-F238E27FC236}">
                <a16:creationId xmlns:a16="http://schemas.microsoft.com/office/drawing/2014/main" id="{A7372FBA-BFDB-4716-A110-809B45AAF163}"/>
              </a:ext>
            </a:extLst>
          </p:cNvPr>
          <p:cNvSpPr txBox="1">
            <a:spLocks/>
          </p:cNvSpPr>
          <p:nvPr/>
        </p:nvSpPr>
        <p:spPr>
          <a:xfrm>
            <a:off x="370115" y="192838"/>
            <a:ext cx="17749037" cy="65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ar-JO" sz="4400" dirty="0"/>
              <a:t>علّموا على الجُمَل </a:t>
            </a:r>
            <a:r>
              <a:rPr lang="ar-AE" sz="4400" dirty="0"/>
              <a:t>التي </a:t>
            </a:r>
            <a:r>
              <a:rPr lang="ar-JO" sz="4400" dirty="0"/>
              <a:t>تُشير إلى صِفات الصُّندوق</a:t>
            </a:r>
            <a:r>
              <a:rPr lang="ar-AE" sz="4400" dirty="0"/>
              <a:t>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מציין מיקום תוכן 2">
            <a:extLst>
              <a:ext uri="{FF2B5EF4-FFF2-40B4-BE49-F238E27FC236}">
                <a16:creationId xmlns:a16="http://schemas.microsoft.com/office/drawing/2014/main" id="{ECADE09C-24DD-4DD5-A9EE-E7655566F15B}"/>
              </a:ext>
            </a:extLst>
          </p:cNvPr>
          <p:cNvSpPr txBox="1">
            <a:spLocks/>
          </p:cNvSpPr>
          <p:nvPr/>
        </p:nvSpPr>
        <p:spPr>
          <a:xfrm>
            <a:off x="4447863" y="1018478"/>
            <a:ext cx="13671288" cy="65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ar-JO" sz="4400" noProof="0" dirty="0"/>
              <a:t>اضغَطوا على كل صِفَة لِلتحقّق.</a:t>
            </a:r>
            <a:endParaRPr lang="ar-JO" sz="42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12 צלעות">
            <a:extLst>
              <a:ext uri="{FF2B5EF4-FFF2-40B4-BE49-F238E27FC236}">
                <a16:creationId xmlns:a16="http://schemas.microsoft.com/office/drawing/2014/main" id="{C1C0E196-E1CE-476E-95DB-399A997758E0}"/>
              </a:ext>
            </a:extLst>
          </p:cNvPr>
          <p:cNvSpPr txBox="1">
            <a:spLocks/>
          </p:cNvSpPr>
          <p:nvPr/>
        </p:nvSpPr>
        <p:spPr>
          <a:xfrm>
            <a:off x="9565009" y="6547575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AE" sz="4400" b="1" dirty="0"/>
              <a:t>ع</a:t>
            </a:r>
            <a:r>
              <a:rPr lang="ar-JO" sz="4400" b="1" dirty="0"/>
              <a:t>َ</a:t>
            </a:r>
            <a:r>
              <a:rPr lang="ar-AE" sz="4400" b="1" dirty="0"/>
              <a:t>د</a:t>
            </a:r>
            <a:r>
              <a:rPr lang="ar-JO" sz="4400" b="1" dirty="0"/>
              <a:t>َ</a:t>
            </a:r>
            <a:r>
              <a:rPr lang="ar-AE" sz="4400" b="1" dirty="0"/>
              <a:t>د </a:t>
            </a:r>
            <a:r>
              <a:rPr lang="ar-AE" sz="4400" dirty="0"/>
              <a:t>ح</a:t>
            </a:r>
            <a:r>
              <a:rPr lang="ar-JO" sz="4400" dirty="0"/>
              <a:t>ُ</a:t>
            </a:r>
            <a:r>
              <a:rPr lang="ar-AE" sz="4400" dirty="0"/>
              <a:t>روفه</a:t>
            </a:r>
            <a:r>
              <a:rPr lang="ar-JO" sz="4400" dirty="0"/>
              <a:t> (أضلاعه)</a:t>
            </a:r>
            <a:r>
              <a:rPr lang="ar-AE" sz="4400" b="1" dirty="0"/>
              <a:t> 12.</a:t>
            </a:r>
            <a:endParaRPr lang="ar-AE" sz="4400" dirty="0"/>
          </a:p>
        </p:txBody>
      </p:sp>
      <p:sp>
        <p:nvSpPr>
          <p:cNvPr id="42" name="8 קודקודים">
            <a:extLst>
              <a:ext uri="{FF2B5EF4-FFF2-40B4-BE49-F238E27FC236}">
                <a16:creationId xmlns:a16="http://schemas.microsoft.com/office/drawing/2014/main" id="{2537911C-762A-4DA6-9BB5-55EDDB63D6EA}"/>
              </a:ext>
            </a:extLst>
          </p:cNvPr>
          <p:cNvSpPr txBox="1">
            <a:spLocks/>
          </p:cNvSpPr>
          <p:nvPr/>
        </p:nvSpPr>
        <p:spPr>
          <a:xfrm>
            <a:off x="9580232" y="5432177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ar-AE" sz="4400" dirty="0"/>
              <a:t>له 8 ر</a:t>
            </a:r>
            <a:r>
              <a:rPr lang="ar-JO" sz="4400" dirty="0"/>
              <a:t>ُ</a:t>
            </a:r>
            <a:r>
              <a:rPr lang="ar-AE" sz="4400" dirty="0" err="1"/>
              <a:t>ؤوس</a:t>
            </a:r>
            <a:r>
              <a:rPr lang="ar-AE" sz="4400" dirty="0"/>
              <a:t>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מציין מיקום תוכן 2">
            <a:extLst>
              <a:ext uri="{FF2B5EF4-FFF2-40B4-BE49-F238E27FC236}">
                <a16:creationId xmlns:a16="http://schemas.microsoft.com/office/drawing/2014/main" id="{14E975CC-D2B8-4983-BA14-D9B243783F53}"/>
              </a:ext>
            </a:extLst>
          </p:cNvPr>
          <p:cNvSpPr txBox="1">
            <a:spLocks/>
          </p:cNvSpPr>
          <p:nvPr/>
        </p:nvSpPr>
        <p:spPr>
          <a:xfrm>
            <a:off x="9565009" y="2055171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ar-AE" sz="4400" dirty="0"/>
              <a:t>له 6 أوج</a:t>
            </a:r>
            <a:r>
              <a:rPr lang="ar-JO" sz="4400" dirty="0"/>
              <a:t>ُ</a:t>
            </a:r>
            <a:r>
              <a:rPr lang="ar-AE" sz="4400" dirty="0"/>
              <a:t>ه.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מציין מיקום תוכן 2">
            <a:extLst>
              <a:ext uri="{FF2B5EF4-FFF2-40B4-BE49-F238E27FC236}">
                <a16:creationId xmlns:a16="http://schemas.microsoft.com/office/drawing/2014/main" id="{7B3490E7-3141-438D-A62D-BC8A785D8937}"/>
              </a:ext>
            </a:extLst>
          </p:cNvPr>
          <p:cNvSpPr txBox="1">
            <a:spLocks/>
          </p:cNvSpPr>
          <p:nvPr/>
        </p:nvSpPr>
        <p:spPr>
          <a:xfrm>
            <a:off x="9565009" y="3178272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ar-AE" sz="4400" dirty="0"/>
              <a:t>ج</a:t>
            </a:r>
            <a:r>
              <a:rPr lang="ar-JO" sz="4400" dirty="0"/>
              <a:t>َ</a:t>
            </a:r>
            <a:r>
              <a:rPr lang="ar-AE" sz="4400" dirty="0"/>
              <a:t>ميع الأوج</a:t>
            </a:r>
            <a:r>
              <a:rPr lang="ar-JO" sz="4400" dirty="0"/>
              <a:t>ُ</a:t>
            </a:r>
            <a:r>
              <a:rPr lang="ar-AE" sz="4400" dirty="0"/>
              <a:t>ه م</a:t>
            </a:r>
            <a:r>
              <a:rPr lang="ar-JO" sz="4400" dirty="0"/>
              <a:t>ُ</a:t>
            </a:r>
            <a:r>
              <a:rPr lang="ar-AE" sz="4400" dirty="0"/>
              <a:t>ت</a:t>
            </a:r>
            <a:r>
              <a:rPr lang="ar-JO" sz="4400" dirty="0"/>
              <a:t>َ</a:t>
            </a:r>
            <a:r>
              <a:rPr lang="ar-AE" sz="4400" dirty="0"/>
              <a:t>طاب</a:t>
            </a:r>
            <a:r>
              <a:rPr lang="ar-JO" sz="4400" dirty="0"/>
              <a:t>ِ</a:t>
            </a:r>
            <a:r>
              <a:rPr lang="ar-AE" sz="4400" dirty="0"/>
              <a:t>ق</a:t>
            </a:r>
            <a:r>
              <a:rPr lang="ar-JO" sz="4400" dirty="0"/>
              <a:t>َ</a:t>
            </a:r>
            <a:r>
              <a:rPr lang="ar-AE" sz="4400" dirty="0"/>
              <a:t>ة.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מציין מיקום תוכן 2">
            <a:extLst>
              <a:ext uri="{FF2B5EF4-FFF2-40B4-BE49-F238E27FC236}">
                <a16:creationId xmlns:a16="http://schemas.microsoft.com/office/drawing/2014/main" id="{D8FF3DD6-CA2F-4E5B-AE5B-388D80CD8FFD}"/>
              </a:ext>
            </a:extLst>
          </p:cNvPr>
          <p:cNvSpPr txBox="1">
            <a:spLocks/>
          </p:cNvSpPr>
          <p:nvPr/>
        </p:nvSpPr>
        <p:spPr>
          <a:xfrm>
            <a:off x="9565009" y="4301373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ar-AE" sz="4400" dirty="0"/>
              <a:t>ك</a:t>
            </a:r>
            <a:r>
              <a:rPr lang="ar-JO" sz="4400" dirty="0"/>
              <a:t>ُ</a:t>
            </a:r>
            <a:r>
              <a:rPr lang="ar-AE" sz="4400" dirty="0"/>
              <a:t>ل</a:t>
            </a:r>
            <a:r>
              <a:rPr lang="ar-JO" sz="4400" dirty="0"/>
              <a:t>ّ</a:t>
            </a:r>
            <a:r>
              <a:rPr lang="ar-AE" sz="4400" dirty="0"/>
              <a:t> الأوج</a:t>
            </a:r>
            <a:r>
              <a:rPr lang="ar-JO" sz="4400" dirty="0"/>
              <a:t>ُ</a:t>
            </a:r>
            <a:r>
              <a:rPr lang="ar-AE" sz="4400" dirty="0"/>
              <a:t>ه م</a:t>
            </a:r>
            <a:r>
              <a:rPr lang="ar-JO" sz="4400" dirty="0"/>
              <a:t>ُ</a:t>
            </a:r>
            <a:r>
              <a:rPr lang="ar-AE" sz="4400" dirty="0"/>
              <a:t>رب</a:t>
            </a:r>
            <a:r>
              <a:rPr lang="ar-JO" sz="4400" dirty="0"/>
              <a:t>َّ</a:t>
            </a:r>
            <a:r>
              <a:rPr lang="ar-AE" sz="4400" dirty="0"/>
              <a:t>عات.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46" name="מציין מיקום תוכן 2">
            <a:extLst>
              <a:ext uri="{FF2B5EF4-FFF2-40B4-BE49-F238E27FC236}">
                <a16:creationId xmlns:a16="http://schemas.microsoft.com/office/drawing/2014/main" id="{FA396BE6-8A6E-4E8B-8475-388B4FB9B173}"/>
              </a:ext>
            </a:extLst>
          </p:cNvPr>
          <p:cNvSpPr txBox="1">
            <a:spLocks/>
          </p:cNvSpPr>
          <p:nvPr/>
        </p:nvSpPr>
        <p:spPr>
          <a:xfrm>
            <a:off x="9565009" y="7670676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ar-AE" sz="4400" dirty="0"/>
              <a:t>ج</a:t>
            </a:r>
            <a:r>
              <a:rPr lang="ar-JO" sz="4400" dirty="0"/>
              <a:t>َ</a:t>
            </a:r>
            <a:r>
              <a:rPr lang="ar-AE" sz="4400" dirty="0"/>
              <a:t>ميع الحواف</a:t>
            </a:r>
            <a:r>
              <a:rPr lang="ar-JO" sz="4400" dirty="0"/>
              <a:t> (الأضلاع)</a:t>
            </a:r>
            <a:r>
              <a:rPr lang="ar-AE" sz="4400" dirty="0"/>
              <a:t> متساوية في الطول.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7" name="מציין מיקום תוכן 2">
            <a:extLst>
              <a:ext uri="{FF2B5EF4-FFF2-40B4-BE49-F238E27FC236}">
                <a16:creationId xmlns:a16="http://schemas.microsoft.com/office/drawing/2014/main" id="{6C0DF183-7479-46FC-A48E-BEC9356A6005}"/>
              </a:ext>
            </a:extLst>
          </p:cNvPr>
          <p:cNvSpPr txBox="1">
            <a:spLocks/>
          </p:cNvSpPr>
          <p:nvPr/>
        </p:nvSpPr>
        <p:spPr>
          <a:xfrm>
            <a:off x="9565009" y="8793773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ar-JO" sz="3200" noProof="0"/>
              <a:t>جميع الزّوايا في أوجُه الصُّندوق هي زوايا قائمة.</a:t>
            </a:r>
            <a:endParaRPr lang="ar-JO" sz="3200" noProof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8" name="גרפיקה 31" descr="סימן ביקורת">
            <a:extLst>
              <a:ext uri="{FF2B5EF4-FFF2-40B4-BE49-F238E27FC236}">
                <a16:creationId xmlns:a16="http://schemas.microsoft.com/office/drawing/2014/main" id="{72292F79-8019-4E7B-98DC-EFFA374DC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0000" y="2002514"/>
            <a:ext cx="1381322" cy="1381322"/>
          </a:xfrm>
          <a:prstGeom prst="rect">
            <a:avLst/>
          </a:prstGeom>
        </p:spPr>
      </p:pic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F5B232A9-C3F0-4752-803A-A2C55D7BF504}"/>
              </a:ext>
            </a:extLst>
          </p:cNvPr>
          <p:cNvGrpSpPr/>
          <p:nvPr/>
        </p:nvGrpSpPr>
        <p:grpSpPr>
          <a:xfrm>
            <a:off x="9143140" y="3195117"/>
            <a:ext cx="809999" cy="810000"/>
            <a:chOff x="7018484" y="4775740"/>
            <a:chExt cx="698937" cy="698937"/>
          </a:xfrm>
        </p:grpSpPr>
        <p:cxnSp>
          <p:nvCxnSpPr>
            <p:cNvPr id="50" name="מחבר ישר 49">
              <a:extLst>
                <a:ext uri="{FF2B5EF4-FFF2-40B4-BE49-F238E27FC236}">
                  <a16:creationId xmlns:a16="http://schemas.microsoft.com/office/drawing/2014/main" id="{387B9C3F-9E5B-4C99-949C-5822D6B779C7}"/>
                </a:ext>
              </a:extLst>
            </p:cNvPr>
            <p:cNvCxnSpPr/>
            <p:nvPr/>
          </p:nvCxnSpPr>
          <p:spPr>
            <a:xfrm flipH="1">
              <a:off x="7080738" y="4775740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>
              <a:extLst>
                <a:ext uri="{FF2B5EF4-FFF2-40B4-BE49-F238E27FC236}">
                  <a16:creationId xmlns:a16="http://schemas.microsoft.com/office/drawing/2014/main" id="{975AC60F-88CC-4E33-B164-5C004044462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80737" y="4775739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E8D5AF20-23D7-4F20-B7C8-728933AC84BA}"/>
              </a:ext>
            </a:extLst>
          </p:cNvPr>
          <p:cNvGrpSpPr/>
          <p:nvPr/>
        </p:nvGrpSpPr>
        <p:grpSpPr>
          <a:xfrm>
            <a:off x="9143140" y="4449498"/>
            <a:ext cx="809999" cy="810000"/>
            <a:chOff x="7018484" y="4775740"/>
            <a:chExt cx="698937" cy="698937"/>
          </a:xfrm>
        </p:grpSpPr>
        <p:cxnSp>
          <p:nvCxnSpPr>
            <p:cNvPr id="53" name="מחבר ישר 52">
              <a:extLst>
                <a:ext uri="{FF2B5EF4-FFF2-40B4-BE49-F238E27FC236}">
                  <a16:creationId xmlns:a16="http://schemas.microsoft.com/office/drawing/2014/main" id="{4F363DBA-5B73-43B7-99D5-25FDBACC2E93}"/>
                </a:ext>
              </a:extLst>
            </p:cNvPr>
            <p:cNvCxnSpPr/>
            <p:nvPr/>
          </p:nvCxnSpPr>
          <p:spPr>
            <a:xfrm flipH="1">
              <a:off x="7080738" y="4775740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מחבר ישר 53">
              <a:extLst>
                <a:ext uri="{FF2B5EF4-FFF2-40B4-BE49-F238E27FC236}">
                  <a16:creationId xmlns:a16="http://schemas.microsoft.com/office/drawing/2014/main" id="{D7C82DC5-AB1C-471B-9E9C-8081C55727D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80737" y="4775739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גרפיקה 31" descr="סימן ביקורת">
            <a:extLst>
              <a:ext uri="{FF2B5EF4-FFF2-40B4-BE49-F238E27FC236}">
                <a16:creationId xmlns:a16="http://schemas.microsoft.com/office/drawing/2014/main" id="{F8C7EC6F-0880-490F-ABD1-3096A05AD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8851" y="8480677"/>
            <a:ext cx="1381322" cy="1381322"/>
          </a:xfrm>
          <a:prstGeom prst="rect">
            <a:avLst/>
          </a:prstGeom>
        </p:spPr>
      </p:pic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04FF0065-95FB-4B20-81D8-99075AAF4604}"/>
              </a:ext>
            </a:extLst>
          </p:cNvPr>
          <p:cNvGrpSpPr/>
          <p:nvPr/>
        </p:nvGrpSpPr>
        <p:grpSpPr>
          <a:xfrm>
            <a:off x="9143138" y="7921428"/>
            <a:ext cx="809999" cy="810000"/>
            <a:chOff x="7018484" y="4775740"/>
            <a:chExt cx="698937" cy="698937"/>
          </a:xfrm>
        </p:grpSpPr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064F1A67-030F-4E53-BD06-50BD885C557B}"/>
                </a:ext>
              </a:extLst>
            </p:cNvPr>
            <p:cNvCxnSpPr/>
            <p:nvPr/>
          </p:nvCxnSpPr>
          <p:spPr>
            <a:xfrm flipH="1">
              <a:off x="7080738" y="4775740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ישר 57">
              <a:extLst>
                <a:ext uri="{FF2B5EF4-FFF2-40B4-BE49-F238E27FC236}">
                  <a16:creationId xmlns:a16="http://schemas.microsoft.com/office/drawing/2014/main" id="{2930D9FD-E4C3-437A-A16F-D4B81BD5136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80737" y="4775739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גרפיקה 31" descr="סימן ביקורת">
            <a:extLst>
              <a:ext uri="{FF2B5EF4-FFF2-40B4-BE49-F238E27FC236}">
                <a16:creationId xmlns:a16="http://schemas.microsoft.com/office/drawing/2014/main" id="{2852BF16-1F3D-40E5-92BD-0D2008B55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3830" y="5287694"/>
            <a:ext cx="1381322" cy="1381322"/>
          </a:xfrm>
          <a:prstGeom prst="rect">
            <a:avLst/>
          </a:prstGeom>
        </p:spPr>
      </p:pic>
      <p:pic>
        <p:nvPicPr>
          <p:cNvPr id="60" name="גרפיקה 31" descr="סימן ביקורת">
            <a:extLst>
              <a:ext uri="{FF2B5EF4-FFF2-40B4-BE49-F238E27FC236}">
                <a16:creationId xmlns:a16="http://schemas.microsoft.com/office/drawing/2014/main" id="{47E73C21-60A6-4D59-84E3-342876657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0000" y="6371255"/>
            <a:ext cx="1381322" cy="1381322"/>
          </a:xfrm>
          <a:prstGeom prst="rect">
            <a:avLst/>
          </a:prstGeom>
        </p:spPr>
      </p:pic>
      <p:sp>
        <p:nvSpPr>
          <p:cNvPr id="61" name="קוביה 60">
            <a:extLst>
              <a:ext uri="{FF2B5EF4-FFF2-40B4-BE49-F238E27FC236}">
                <a16:creationId xmlns:a16="http://schemas.microsoft.com/office/drawing/2014/main" id="{4A5E1F67-88E8-468B-8761-5850165E5DA2}"/>
              </a:ext>
            </a:extLst>
          </p:cNvPr>
          <p:cNvSpPr/>
          <p:nvPr/>
        </p:nvSpPr>
        <p:spPr>
          <a:xfrm>
            <a:off x="2974695" y="731366"/>
            <a:ext cx="2293914" cy="1445066"/>
          </a:xfrm>
          <a:prstGeom prst="cube">
            <a:avLst/>
          </a:prstGeom>
          <a:solidFill>
            <a:srgbClr val="8FAAD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קוביה 2">
            <a:extLst>
              <a:ext uri="{FF2B5EF4-FFF2-40B4-BE49-F238E27FC236}">
                <a16:creationId xmlns:a16="http://schemas.microsoft.com/office/drawing/2014/main" id="{5D0C154C-D8A8-CE0E-F15D-A560788E6594}"/>
              </a:ext>
            </a:extLst>
          </p:cNvPr>
          <p:cNvSpPr/>
          <p:nvPr/>
        </p:nvSpPr>
        <p:spPr>
          <a:xfrm>
            <a:off x="5929085" y="413657"/>
            <a:ext cx="537030" cy="3075213"/>
          </a:xfrm>
          <a:prstGeom prst="cube">
            <a:avLst/>
          </a:prstGeom>
          <a:solidFill>
            <a:srgbClr val="F083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קוביה 3">
            <a:extLst>
              <a:ext uri="{FF2B5EF4-FFF2-40B4-BE49-F238E27FC236}">
                <a16:creationId xmlns:a16="http://schemas.microsoft.com/office/drawing/2014/main" id="{6973BEEE-5407-E34A-40AC-F212CCBF33CC}"/>
              </a:ext>
            </a:extLst>
          </p:cNvPr>
          <p:cNvSpPr/>
          <p:nvPr/>
        </p:nvSpPr>
        <p:spPr>
          <a:xfrm>
            <a:off x="3229427" y="642257"/>
            <a:ext cx="2184402" cy="2583543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קוביה 4">
            <a:extLst>
              <a:ext uri="{FF2B5EF4-FFF2-40B4-BE49-F238E27FC236}">
                <a16:creationId xmlns:a16="http://schemas.microsoft.com/office/drawing/2014/main" id="{0D9F9EFA-9AD6-C295-5F0E-681112FD37F2}"/>
              </a:ext>
            </a:extLst>
          </p:cNvPr>
          <p:cNvSpPr/>
          <p:nvPr/>
        </p:nvSpPr>
        <p:spPr>
          <a:xfrm>
            <a:off x="370115" y="867229"/>
            <a:ext cx="3298370" cy="2427515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קוביה 6">
            <a:extLst>
              <a:ext uri="{FF2B5EF4-FFF2-40B4-BE49-F238E27FC236}">
                <a16:creationId xmlns:a16="http://schemas.microsoft.com/office/drawing/2014/main" id="{1D68C967-C3F3-13DC-D8A3-3540DA5572A6}"/>
              </a:ext>
            </a:extLst>
          </p:cNvPr>
          <p:cNvSpPr/>
          <p:nvPr/>
        </p:nvSpPr>
        <p:spPr>
          <a:xfrm>
            <a:off x="1734456" y="2460172"/>
            <a:ext cx="2699658" cy="834572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קוביה 7">
            <a:extLst>
              <a:ext uri="{FF2B5EF4-FFF2-40B4-BE49-F238E27FC236}">
                <a16:creationId xmlns:a16="http://schemas.microsoft.com/office/drawing/2014/main" id="{91C8F4E0-881D-B802-A539-4E2D4B2B7344}"/>
              </a:ext>
            </a:extLst>
          </p:cNvPr>
          <p:cNvSpPr/>
          <p:nvPr/>
        </p:nvSpPr>
        <p:spPr>
          <a:xfrm>
            <a:off x="5163455" y="2080985"/>
            <a:ext cx="2786744" cy="1407885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C840011-9CA3-B71C-3BDE-A4759D4FEC0B}"/>
              </a:ext>
            </a:extLst>
          </p:cNvPr>
          <p:cNvSpPr txBox="1"/>
          <p:nvPr/>
        </p:nvSpPr>
        <p:spPr>
          <a:xfrm>
            <a:off x="10346751" y="9731794"/>
            <a:ext cx="777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000" dirty="0"/>
              <a:t>يُطلَق على أضلاع المجسّم أيضًا اسم الحواف.</a:t>
            </a:r>
            <a:endParaRPr lang="he-IL" sz="20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B9345E7-5BC0-E3B6-D03A-048B432997C0}"/>
              </a:ext>
            </a:extLst>
          </p:cNvPr>
          <p:cNvSpPr txBox="1"/>
          <p:nvPr/>
        </p:nvSpPr>
        <p:spPr>
          <a:xfrm>
            <a:off x="195512" y="9555633"/>
            <a:ext cx="6270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AE" dirty="0">
                <a:hlinkClick r:id="rId4"/>
              </a:rPr>
              <a:t>مقتبس من وحدة تعليمية رقمية للصف الرابع – متوازي المستطيلات والمكعّب.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73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תיבה 30">
            <a:extLst>
              <a:ext uri="{FF2B5EF4-FFF2-40B4-BE49-F238E27FC236}">
                <a16:creationId xmlns:a16="http://schemas.microsoft.com/office/drawing/2014/main" id="{90086F9B-4536-08A7-DD97-8F2C680DD2B7}"/>
              </a:ext>
            </a:extLst>
          </p:cNvPr>
          <p:cNvGrpSpPr/>
          <p:nvPr/>
        </p:nvGrpSpPr>
        <p:grpSpPr>
          <a:xfrm>
            <a:off x="10145871" y="5829300"/>
            <a:ext cx="7414361" cy="3579589"/>
            <a:chOff x="6535422" y="1779619"/>
            <a:chExt cx="4942907" cy="2386392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E06C1D5A-39FE-0B14-0D2B-273739B77271}"/>
                </a:ext>
              </a:extLst>
            </p:cNvPr>
            <p:cNvGrpSpPr/>
            <p:nvPr/>
          </p:nvGrpSpPr>
          <p:grpSpPr>
            <a:xfrm>
              <a:off x="6536362" y="2320542"/>
              <a:ext cx="3236240" cy="1076518"/>
              <a:chOff x="4551635" y="3871830"/>
              <a:chExt cx="3236240" cy="1076518"/>
            </a:xfrm>
            <a:solidFill>
              <a:schemeClr val="accent6">
                <a:lumMod val="20000"/>
                <a:lumOff val="80000"/>
              </a:schemeClr>
            </a:solidFill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3981E9D1-8842-9373-6909-41F108A2AB5B}"/>
                  </a:ext>
                </a:extLst>
              </p:cNvPr>
              <p:cNvGrpSpPr/>
              <p:nvPr/>
            </p:nvGrpSpPr>
            <p:grpSpPr>
              <a:xfrm>
                <a:off x="4911635" y="3871830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26" name="קוביה 25">
                  <a:extLst>
                    <a:ext uri="{FF2B5EF4-FFF2-40B4-BE49-F238E27FC236}">
                      <a16:creationId xmlns:a16="http://schemas.microsoft.com/office/drawing/2014/main" id="{160EF06B-F2C6-BB1D-5660-7C4A19592E77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" name="קוביה 26">
                  <a:extLst>
                    <a:ext uri="{FF2B5EF4-FFF2-40B4-BE49-F238E27FC236}">
                      <a16:creationId xmlns:a16="http://schemas.microsoft.com/office/drawing/2014/main" id="{53173279-F4D2-6739-BB29-1706A88D21A4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" name="קוביה 27">
                  <a:extLst>
                    <a:ext uri="{FF2B5EF4-FFF2-40B4-BE49-F238E27FC236}">
                      <a16:creationId xmlns:a16="http://schemas.microsoft.com/office/drawing/2014/main" id="{BCC138B1-9E3F-AECB-A07C-6004858DB71C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" name="קוביה 28">
                  <a:extLst>
                    <a:ext uri="{FF2B5EF4-FFF2-40B4-BE49-F238E27FC236}">
                      <a16:creationId xmlns:a16="http://schemas.microsoft.com/office/drawing/2014/main" id="{387D8645-95EC-3A8C-9FFB-266C59DF8E14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" name="קוביה 29">
                  <a:extLst>
                    <a:ext uri="{FF2B5EF4-FFF2-40B4-BE49-F238E27FC236}">
                      <a16:creationId xmlns:a16="http://schemas.microsoft.com/office/drawing/2014/main" id="{D5352564-FDD7-3873-F2F5-BC5D26940166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9037E690-1C64-AF54-1F2A-686AE6DBA7BD}"/>
                  </a:ext>
                </a:extLst>
              </p:cNvPr>
              <p:cNvGrpSpPr/>
              <p:nvPr/>
            </p:nvGrpSpPr>
            <p:grpSpPr>
              <a:xfrm>
                <a:off x="4730695" y="4050089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21" name="קוביה 20">
                  <a:extLst>
                    <a:ext uri="{FF2B5EF4-FFF2-40B4-BE49-F238E27FC236}">
                      <a16:creationId xmlns:a16="http://schemas.microsoft.com/office/drawing/2014/main" id="{66363B24-786A-3F38-5323-47DAE045290D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קוביה 21">
                  <a:extLst>
                    <a:ext uri="{FF2B5EF4-FFF2-40B4-BE49-F238E27FC236}">
                      <a16:creationId xmlns:a16="http://schemas.microsoft.com/office/drawing/2014/main" id="{AD5C42AB-C10F-1120-2E2B-8417A0759E54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קוביה 22">
                  <a:extLst>
                    <a:ext uri="{FF2B5EF4-FFF2-40B4-BE49-F238E27FC236}">
                      <a16:creationId xmlns:a16="http://schemas.microsoft.com/office/drawing/2014/main" id="{D09552D0-4DEB-8B21-D2E4-CB6F7437D931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" name="קוביה 23">
                  <a:extLst>
                    <a:ext uri="{FF2B5EF4-FFF2-40B4-BE49-F238E27FC236}">
                      <a16:creationId xmlns:a16="http://schemas.microsoft.com/office/drawing/2014/main" id="{383C7557-AA49-0EB7-3225-6175A6C34923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" name="קוביה 24">
                  <a:extLst>
                    <a:ext uri="{FF2B5EF4-FFF2-40B4-BE49-F238E27FC236}">
                      <a16:creationId xmlns:a16="http://schemas.microsoft.com/office/drawing/2014/main" id="{A1436D75-DD47-3580-16BD-690CC75BB427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" name="קבוצה 14">
                <a:extLst>
                  <a:ext uri="{FF2B5EF4-FFF2-40B4-BE49-F238E27FC236}">
                    <a16:creationId xmlns:a16="http://schemas.microsoft.com/office/drawing/2014/main" id="{E5E3EF3E-1886-6FB8-6299-0D861B6B7816}"/>
                  </a:ext>
                </a:extLst>
              </p:cNvPr>
              <p:cNvGrpSpPr/>
              <p:nvPr/>
            </p:nvGrpSpPr>
            <p:grpSpPr>
              <a:xfrm>
                <a:off x="4551635" y="4228348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16" name="קוביה 15">
                  <a:extLst>
                    <a:ext uri="{FF2B5EF4-FFF2-40B4-BE49-F238E27FC236}">
                      <a16:creationId xmlns:a16="http://schemas.microsoft.com/office/drawing/2014/main" id="{D773CBD7-84A3-CADB-48F1-D96250A80410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" name="קוביה 16">
                  <a:extLst>
                    <a:ext uri="{FF2B5EF4-FFF2-40B4-BE49-F238E27FC236}">
                      <a16:creationId xmlns:a16="http://schemas.microsoft.com/office/drawing/2014/main" id="{52BDD4FC-CC03-8FC4-7B89-AEA651BB4DE7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8" name="קוביה 17">
                  <a:extLst>
                    <a:ext uri="{FF2B5EF4-FFF2-40B4-BE49-F238E27FC236}">
                      <a16:creationId xmlns:a16="http://schemas.microsoft.com/office/drawing/2014/main" id="{59B5EC93-AECD-1B6B-B7DA-4E6DE0121BA6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" name="קוביה 18">
                  <a:extLst>
                    <a:ext uri="{FF2B5EF4-FFF2-40B4-BE49-F238E27FC236}">
                      <a16:creationId xmlns:a16="http://schemas.microsoft.com/office/drawing/2014/main" id="{C9BE35C6-61F9-7F82-9F30-C0BB91C54B71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קוביה 19">
                  <a:extLst>
                    <a:ext uri="{FF2B5EF4-FFF2-40B4-BE49-F238E27FC236}">
                      <a16:creationId xmlns:a16="http://schemas.microsoft.com/office/drawing/2014/main" id="{7C02A43F-55FB-1784-B4F1-A891195435F8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974AD5DB-2DF0-5BC4-0459-8AFC36FAABAE}"/>
                </a:ext>
              </a:extLst>
            </p:cNvPr>
            <p:cNvSpPr txBox="1"/>
            <p:nvPr/>
          </p:nvSpPr>
          <p:spPr>
            <a:xfrm>
              <a:off x="10168996" y="2133479"/>
              <a:ext cx="1309333" cy="34881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AE" sz="2800" dirty="0"/>
                <a:t>وحدات طول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סוגר מסולסל שמאלי 7">
              <a:extLst>
                <a:ext uri="{FF2B5EF4-FFF2-40B4-BE49-F238E27FC236}">
                  <a16:creationId xmlns:a16="http://schemas.microsoft.com/office/drawing/2014/main" id="{A4E17FF5-10A1-A278-A451-B87108D5308C}"/>
                </a:ext>
              </a:extLst>
            </p:cNvPr>
            <p:cNvSpPr/>
            <p:nvPr/>
          </p:nvSpPr>
          <p:spPr>
            <a:xfrm flipH="1">
              <a:off x="9861148" y="1779619"/>
              <a:ext cx="271410" cy="114646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סוגר מסולסל שמאלי 8">
              <a:extLst>
                <a:ext uri="{FF2B5EF4-FFF2-40B4-BE49-F238E27FC236}">
                  <a16:creationId xmlns:a16="http://schemas.microsoft.com/office/drawing/2014/main" id="{2A17CB89-C28A-9317-E801-43D69E44E0B1}"/>
                </a:ext>
              </a:extLst>
            </p:cNvPr>
            <p:cNvSpPr/>
            <p:nvPr/>
          </p:nvSpPr>
          <p:spPr>
            <a:xfrm rot="5400000" flipH="1">
              <a:off x="7749060" y="2306903"/>
              <a:ext cx="269904" cy="269718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18E7771-E07D-2250-9577-DE5C2E50096D}"/>
                </a:ext>
              </a:extLst>
            </p:cNvPr>
            <p:cNvSpPr txBox="1"/>
            <p:nvPr/>
          </p:nvSpPr>
          <p:spPr>
            <a:xfrm>
              <a:off x="7269274" y="3817198"/>
              <a:ext cx="1309333" cy="34881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5 </a:t>
              </a:r>
              <a:r>
                <a:rPr lang="ar-AE" sz="2800" dirty="0"/>
                <a:t>وحدات طول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סוגר מסולסל שמאלי 10">
              <a:extLst>
                <a:ext uri="{FF2B5EF4-FFF2-40B4-BE49-F238E27FC236}">
                  <a16:creationId xmlns:a16="http://schemas.microsoft.com/office/drawing/2014/main" id="{F0DFE207-6D4B-CCF2-1937-4FDE19DFB5BE}"/>
                </a:ext>
              </a:extLst>
            </p:cNvPr>
            <p:cNvSpPr/>
            <p:nvPr/>
          </p:nvSpPr>
          <p:spPr>
            <a:xfrm rot="2769264" flipH="1">
              <a:off x="9449482" y="2901302"/>
              <a:ext cx="361188" cy="7864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D352FFE0-E7E9-B221-4392-63A709F7C9DA}"/>
                </a:ext>
              </a:extLst>
            </p:cNvPr>
            <p:cNvSpPr txBox="1"/>
            <p:nvPr/>
          </p:nvSpPr>
          <p:spPr>
            <a:xfrm>
              <a:off x="9474148" y="3438224"/>
              <a:ext cx="1309333" cy="34881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AE" sz="2800" dirty="0"/>
                <a:t>وحدات طول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grpSp>
          <p:nvGrpSpPr>
            <p:cNvPr id="85" name="קבוצה 84">
              <a:extLst>
                <a:ext uri="{FF2B5EF4-FFF2-40B4-BE49-F238E27FC236}">
                  <a16:creationId xmlns:a16="http://schemas.microsoft.com/office/drawing/2014/main" id="{60B005DD-F37E-B575-CE1C-807D7233BEC8}"/>
                </a:ext>
              </a:extLst>
            </p:cNvPr>
            <p:cNvGrpSpPr/>
            <p:nvPr/>
          </p:nvGrpSpPr>
          <p:grpSpPr>
            <a:xfrm>
              <a:off x="6535422" y="1779619"/>
              <a:ext cx="3236240" cy="1076518"/>
              <a:chOff x="4551635" y="3871830"/>
              <a:chExt cx="3236240" cy="1076518"/>
            </a:xfrm>
            <a:solidFill>
              <a:srgbClr val="FF8099"/>
            </a:solidFill>
          </p:grpSpPr>
          <p:grpSp>
            <p:nvGrpSpPr>
              <p:cNvPr id="86" name="קבוצה 85">
                <a:extLst>
                  <a:ext uri="{FF2B5EF4-FFF2-40B4-BE49-F238E27FC236}">
                    <a16:creationId xmlns:a16="http://schemas.microsoft.com/office/drawing/2014/main" id="{319FD4C7-6A98-5E83-6D50-3609E107DE53}"/>
                  </a:ext>
                </a:extLst>
              </p:cNvPr>
              <p:cNvGrpSpPr/>
              <p:nvPr/>
            </p:nvGrpSpPr>
            <p:grpSpPr>
              <a:xfrm>
                <a:off x="4911635" y="3871830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99" name="קוביה 98">
                  <a:extLst>
                    <a:ext uri="{FF2B5EF4-FFF2-40B4-BE49-F238E27FC236}">
                      <a16:creationId xmlns:a16="http://schemas.microsoft.com/office/drawing/2014/main" id="{14C3B12C-21B4-1F43-8DC6-83AB6C5BF1A9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0" name="קוביה 99">
                  <a:extLst>
                    <a:ext uri="{FF2B5EF4-FFF2-40B4-BE49-F238E27FC236}">
                      <a16:creationId xmlns:a16="http://schemas.microsoft.com/office/drawing/2014/main" id="{BDB76231-1B6B-3BA3-BA83-26AA87547FD3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1" name="קוביה 100">
                  <a:extLst>
                    <a:ext uri="{FF2B5EF4-FFF2-40B4-BE49-F238E27FC236}">
                      <a16:creationId xmlns:a16="http://schemas.microsoft.com/office/drawing/2014/main" id="{BC7676DD-389F-BA79-0203-FB4F35437FA2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2" name="קוביה 101">
                  <a:extLst>
                    <a:ext uri="{FF2B5EF4-FFF2-40B4-BE49-F238E27FC236}">
                      <a16:creationId xmlns:a16="http://schemas.microsoft.com/office/drawing/2014/main" id="{A7556D3C-1EC3-2212-BC0D-DF0C02B0B1AB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3" name="קוביה 102">
                  <a:extLst>
                    <a:ext uri="{FF2B5EF4-FFF2-40B4-BE49-F238E27FC236}">
                      <a16:creationId xmlns:a16="http://schemas.microsoft.com/office/drawing/2014/main" id="{09B0AA0C-C969-B5D5-11A5-19AF2765BE36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7" name="קבוצה 86">
                <a:extLst>
                  <a:ext uri="{FF2B5EF4-FFF2-40B4-BE49-F238E27FC236}">
                    <a16:creationId xmlns:a16="http://schemas.microsoft.com/office/drawing/2014/main" id="{72DB92BF-2FB8-B2A7-210A-7C594377094B}"/>
                  </a:ext>
                </a:extLst>
              </p:cNvPr>
              <p:cNvGrpSpPr/>
              <p:nvPr/>
            </p:nvGrpSpPr>
            <p:grpSpPr>
              <a:xfrm>
                <a:off x="4730695" y="4050089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94" name="קוביה 93">
                  <a:extLst>
                    <a:ext uri="{FF2B5EF4-FFF2-40B4-BE49-F238E27FC236}">
                      <a16:creationId xmlns:a16="http://schemas.microsoft.com/office/drawing/2014/main" id="{16E63654-651D-09FC-016F-C5FE60B7FABF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5" name="קוביה 94">
                  <a:extLst>
                    <a:ext uri="{FF2B5EF4-FFF2-40B4-BE49-F238E27FC236}">
                      <a16:creationId xmlns:a16="http://schemas.microsoft.com/office/drawing/2014/main" id="{1FA85BE5-8D33-D082-1E29-A7CD696BE0F2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6" name="קוביה 95">
                  <a:extLst>
                    <a:ext uri="{FF2B5EF4-FFF2-40B4-BE49-F238E27FC236}">
                      <a16:creationId xmlns:a16="http://schemas.microsoft.com/office/drawing/2014/main" id="{69B682C9-8AF7-B6C7-E062-2C8DC1E55C20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7" name="קוביה 96">
                  <a:extLst>
                    <a:ext uri="{FF2B5EF4-FFF2-40B4-BE49-F238E27FC236}">
                      <a16:creationId xmlns:a16="http://schemas.microsoft.com/office/drawing/2014/main" id="{5195CF4D-B5EE-45B0-EC77-A6966DE29F0D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8" name="קוביה 97">
                  <a:extLst>
                    <a:ext uri="{FF2B5EF4-FFF2-40B4-BE49-F238E27FC236}">
                      <a16:creationId xmlns:a16="http://schemas.microsoft.com/office/drawing/2014/main" id="{D3E831A1-D61B-C67F-D2EA-FC44C8E66CB4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8" name="קבוצה 87">
                <a:extLst>
                  <a:ext uri="{FF2B5EF4-FFF2-40B4-BE49-F238E27FC236}">
                    <a16:creationId xmlns:a16="http://schemas.microsoft.com/office/drawing/2014/main" id="{E6666FC6-3372-DC55-A8FA-93871E963491}"/>
                  </a:ext>
                </a:extLst>
              </p:cNvPr>
              <p:cNvGrpSpPr/>
              <p:nvPr/>
            </p:nvGrpSpPr>
            <p:grpSpPr>
              <a:xfrm>
                <a:off x="4551635" y="4228348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89" name="קוביה 88">
                  <a:extLst>
                    <a:ext uri="{FF2B5EF4-FFF2-40B4-BE49-F238E27FC236}">
                      <a16:creationId xmlns:a16="http://schemas.microsoft.com/office/drawing/2014/main" id="{DC310900-3D6F-834E-DE55-1174F8FBFD46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0" name="קוביה 89">
                  <a:extLst>
                    <a:ext uri="{FF2B5EF4-FFF2-40B4-BE49-F238E27FC236}">
                      <a16:creationId xmlns:a16="http://schemas.microsoft.com/office/drawing/2014/main" id="{2ACEE199-FE4C-B6A8-245F-3D3A7B0790FB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1" name="קוביה 90">
                  <a:extLst>
                    <a:ext uri="{FF2B5EF4-FFF2-40B4-BE49-F238E27FC236}">
                      <a16:creationId xmlns:a16="http://schemas.microsoft.com/office/drawing/2014/main" id="{3D1E867E-A712-1C1D-E81B-314965733AC4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2" name="קוביה 91">
                  <a:extLst>
                    <a:ext uri="{FF2B5EF4-FFF2-40B4-BE49-F238E27FC236}">
                      <a16:creationId xmlns:a16="http://schemas.microsoft.com/office/drawing/2014/main" id="{56A8118D-0397-4B6F-3CCA-B4CAB43798EE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3" name="קוביה 92">
                  <a:extLst>
                    <a:ext uri="{FF2B5EF4-FFF2-40B4-BE49-F238E27FC236}">
                      <a16:creationId xmlns:a16="http://schemas.microsoft.com/office/drawing/2014/main" id="{E9FB6737-7A18-462D-0178-BDE8D73264C1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grpSp>
        <p:nvGrpSpPr>
          <p:cNvPr id="122" name="תיבה 18">
            <a:extLst>
              <a:ext uri="{FF2B5EF4-FFF2-40B4-BE49-F238E27FC236}">
                <a16:creationId xmlns:a16="http://schemas.microsoft.com/office/drawing/2014/main" id="{397EB7E7-8BBC-43F6-13E7-9D95A5BD7635}"/>
              </a:ext>
            </a:extLst>
          </p:cNvPr>
          <p:cNvGrpSpPr/>
          <p:nvPr/>
        </p:nvGrpSpPr>
        <p:grpSpPr>
          <a:xfrm>
            <a:off x="880920" y="5294523"/>
            <a:ext cx="5090633" cy="4038119"/>
            <a:chOff x="3708866" y="1281706"/>
            <a:chExt cx="3393755" cy="2692079"/>
          </a:xfrm>
        </p:grpSpPr>
        <p:grpSp>
          <p:nvGrpSpPr>
            <p:cNvPr id="109" name="קבוצה 108">
              <a:extLst>
                <a:ext uri="{FF2B5EF4-FFF2-40B4-BE49-F238E27FC236}">
                  <a16:creationId xmlns:a16="http://schemas.microsoft.com/office/drawing/2014/main" id="{D8185985-B2A4-ADAF-C35B-8D8FB65CE363}"/>
                </a:ext>
              </a:extLst>
            </p:cNvPr>
            <p:cNvGrpSpPr/>
            <p:nvPr/>
          </p:nvGrpSpPr>
          <p:grpSpPr>
            <a:xfrm>
              <a:off x="3797605" y="1281706"/>
              <a:ext cx="1609538" cy="2156518"/>
              <a:chOff x="3802751" y="1266815"/>
              <a:chExt cx="1609538" cy="2156518"/>
            </a:xfrm>
          </p:grpSpPr>
          <p:sp>
            <p:nvSpPr>
              <p:cNvPr id="83" name="קוביה 82">
                <a:extLst>
                  <a:ext uri="{FF2B5EF4-FFF2-40B4-BE49-F238E27FC236}">
                    <a16:creationId xmlns:a16="http://schemas.microsoft.com/office/drawing/2014/main" id="{591DA545-CBD2-5D55-19A8-65BF956CB9CE}"/>
                  </a:ext>
                </a:extLst>
              </p:cNvPr>
              <p:cNvSpPr/>
              <p:nvPr/>
            </p:nvSpPr>
            <p:spPr>
              <a:xfrm>
                <a:off x="4141056" y="2346815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4" name="קוביה 83">
                <a:extLst>
                  <a:ext uri="{FF2B5EF4-FFF2-40B4-BE49-F238E27FC236}">
                    <a16:creationId xmlns:a16="http://schemas.microsoft.com/office/drawing/2014/main" id="{F363B68E-C59D-E0AE-26F4-C162F7C8817C}"/>
                  </a:ext>
                </a:extLst>
              </p:cNvPr>
              <p:cNvSpPr/>
              <p:nvPr/>
            </p:nvSpPr>
            <p:spPr>
              <a:xfrm>
                <a:off x="4684816" y="2365179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8" name="קוביה 77">
                <a:extLst>
                  <a:ext uri="{FF2B5EF4-FFF2-40B4-BE49-F238E27FC236}">
                    <a16:creationId xmlns:a16="http://schemas.microsoft.com/office/drawing/2014/main" id="{9C82AD5B-00D9-0D30-CE8C-171162B3D4BC}"/>
                  </a:ext>
                </a:extLst>
              </p:cNvPr>
              <p:cNvSpPr/>
              <p:nvPr/>
            </p:nvSpPr>
            <p:spPr>
              <a:xfrm>
                <a:off x="3973229" y="2525074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9" name="קוביה 78">
                <a:extLst>
                  <a:ext uri="{FF2B5EF4-FFF2-40B4-BE49-F238E27FC236}">
                    <a16:creationId xmlns:a16="http://schemas.microsoft.com/office/drawing/2014/main" id="{97ABC35F-C326-A202-2B07-518568939D8C}"/>
                  </a:ext>
                </a:extLst>
              </p:cNvPr>
              <p:cNvSpPr/>
              <p:nvPr/>
            </p:nvSpPr>
            <p:spPr>
              <a:xfrm>
                <a:off x="4509743" y="2546920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3" name="קוביה 72">
                <a:extLst>
                  <a:ext uri="{FF2B5EF4-FFF2-40B4-BE49-F238E27FC236}">
                    <a16:creationId xmlns:a16="http://schemas.microsoft.com/office/drawing/2014/main" id="{3CEA7D68-8349-D742-3935-4224BC26B414}"/>
                  </a:ext>
                </a:extLst>
              </p:cNvPr>
              <p:cNvSpPr/>
              <p:nvPr/>
            </p:nvSpPr>
            <p:spPr>
              <a:xfrm>
                <a:off x="3802751" y="2703333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4" name="קוביה 73">
                <a:extLst>
                  <a:ext uri="{FF2B5EF4-FFF2-40B4-BE49-F238E27FC236}">
                    <a16:creationId xmlns:a16="http://schemas.microsoft.com/office/drawing/2014/main" id="{C9FAC0C5-A36B-9ED1-3D2F-8E56DA7057F7}"/>
                  </a:ext>
                </a:extLst>
              </p:cNvPr>
              <p:cNvSpPr/>
              <p:nvPr/>
            </p:nvSpPr>
            <p:spPr>
              <a:xfrm>
                <a:off x="4341916" y="2703333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5" name="קוביה 64">
                <a:extLst>
                  <a:ext uri="{FF2B5EF4-FFF2-40B4-BE49-F238E27FC236}">
                    <a16:creationId xmlns:a16="http://schemas.microsoft.com/office/drawing/2014/main" id="{236BCD27-27AD-6C85-ADE0-CDC4AB7A78CF}"/>
                  </a:ext>
                </a:extLst>
              </p:cNvPr>
              <p:cNvSpPr/>
              <p:nvPr/>
            </p:nvSpPr>
            <p:spPr>
              <a:xfrm>
                <a:off x="4163522" y="1805074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6" name="קוביה 65">
                <a:extLst>
                  <a:ext uri="{FF2B5EF4-FFF2-40B4-BE49-F238E27FC236}">
                    <a16:creationId xmlns:a16="http://schemas.microsoft.com/office/drawing/2014/main" id="{A1244D48-DF43-A683-C268-73554F06CAE5}"/>
                  </a:ext>
                </a:extLst>
              </p:cNvPr>
              <p:cNvSpPr/>
              <p:nvPr/>
            </p:nvSpPr>
            <p:spPr>
              <a:xfrm>
                <a:off x="4683876" y="1805074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0" name="קוביה 59">
                <a:extLst>
                  <a:ext uri="{FF2B5EF4-FFF2-40B4-BE49-F238E27FC236}">
                    <a16:creationId xmlns:a16="http://schemas.microsoft.com/office/drawing/2014/main" id="{B23A39B8-680A-40EA-08E5-C51062A3AD20}"/>
                  </a:ext>
                </a:extLst>
              </p:cNvPr>
              <p:cNvSpPr/>
              <p:nvPr/>
            </p:nvSpPr>
            <p:spPr>
              <a:xfrm>
                <a:off x="3982582" y="1983333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1" name="קוביה 60">
                <a:extLst>
                  <a:ext uri="{FF2B5EF4-FFF2-40B4-BE49-F238E27FC236}">
                    <a16:creationId xmlns:a16="http://schemas.microsoft.com/office/drawing/2014/main" id="{F982A125-813F-F0F1-8F8F-A28E575F86F0}"/>
                  </a:ext>
                </a:extLst>
              </p:cNvPr>
              <p:cNvSpPr/>
              <p:nvPr/>
            </p:nvSpPr>
            <p:spPr>
              <a:xfrm>
                <a:off x="4521642" y="1983333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5" name="קוביה 54">
                <a:extLst>
                  <a:ext uri="{FF2B5EF4-FFF2-40B4-BE49-F238E27FC236}">
                    <a16:creationId xmlns:a16="http://schemas.microsoft.com/office/drawing/2014/main" id="{3BE5CD09-CBC1-E2B3-ACBE-CF0B20DA23FA}"/>
                  </a:ext>
                </a:extLst>
              </p:cNvPr>
              <p:cNvSpPr/>
              <p:nvPr/>
            </p:nvSpPr>
            <p:spPr>
              <a:xfrm>
                <a:off x="3802751" y="2165074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6" name="קוביה 55">
                <a:extLst>
                  <a:ext uri="{FF2B5EF4-FFF2-40B4-BE49-F238E27FC236}">
                    <a16:creationId xmlns:a16="http://schemas.microsoft.com/office/drawing/2014/main" id="{7680837B-AEF1-0535-E9DA-3FFD6C47268A}"/>
                  </a:ext>
                </a:extLst>
              </p:cNvPr>
              <p:cNvSpPr/>
              <p:nvPr/>
            </p:nvSpPr>
            <p:spPr>
              <a:xfrm>
                <a:off x="4341916" y="2160058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7" name="קוביה 46">
                <a:extLst>
                  <a:ext uri="{FF2B5EF4-FFF2-40B4-BE49-F238E27FC236}">
                    <a16:creationId xmlns:a16="http://schemas.microsoft.com/office/drawing/2014/main" id="{64F4F9DF-2BDB-F65E-8CE3-33C6C291C8E9}"/>
                  </a:ext>
                </a:extLst>
              </p:cNvPr>
              <p:cNvSpPr/>
              <p:nvPr/>
            </p:nvSpPr>
            <p:spPr>
              <a:xfrm>
                <a:off x="4153229" y="1266815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8" name="קוביה 47">
                <a:extLst>
                  <a:ext uri="{FF2B5EF4-FFF2-40B4-BE49-F238E27FC236}">
                    <a16:creationId xmlns:a16="http://schemas.microsoft.com/office/drawing/2014/main" id="{BCBDE607-DCEC-901E-A2EF-A76B31D2D73B}"/>
                  </a:ext>
                </a:extLst>
              </p:cNvPr>
              <p:cNvSpPr/>
              <p:nvPr/>
            </p:nvSpPr>
            <p:spPr>
              <a:xfrm>
                <a:off x="4692289" y="1266815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2" name="קוביה 41">
                <a:extLst>
                  <a:ext uri="{FF2B5EF4-FFF2-40B4-BE49-F238E27FC236}">
                    <a16:creationId xmlns:a16="http://schemas.microsoft.com/office/drawing/2014/main" id="{51C6293C-AE94-CCB9-0DEF-DB9A4944B9B8}"/>
                  </a:ext>
                </a:extLst>
              </p:cNvPr>
              <p:cNvSpPr/>
              <p:nvPr/>
            </p:nvSpPr>
            <p:spPr>
              <a:xfrm>
                <a:off x="3972289" y="1445074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3" name="קוביה 42">
                <a:extLst>
                  <a:ext uri="{FF2B5EF4-FFF2-40B4-BE49-F238E27FC236}">
                    <a16:creationId xmlns:a16="http://schemas.microsoft.com/office/drawing/2014/main" id="{D97BA8A8-B325-D0DA-3089-22BB9846815E}"/>
                  </a:ext>
                </a:extLst>
              </p:cNvPr>
              <p:cNvSpPr/>
              <p:nvPr/>
            </p:nvSpPr>
            <p:spPr>
              <a:xfrm>
                <a:off x="4511349" y="1445074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7" name="קוביה 36">
                <a:extLst>
                  <a:ext uri="{FF2B5EF4-FFF2-40B4-BE49-F238E27FC236}">
                    <a16:creationId xmlns:a16="http://schemas.microsoft.com/office/drawing/2014/main" id="{BE7C67A8-3FA9-7D94-4D38-479735C47DA7}"/>
                  </a:ext>
                </a:extLst>
              </p:cNvPr>
              <p:cNvSpPr/>
              <p:nvPr/>
            </p:nvSpPr>
            <p:spPr>
              <a:xfrm>
                <a:off x="3802751" y="1623333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8" name="קוביה 37">
                <a:extLst>
                  <a:ext uri="{FF2B5EF4-FFF2-40B4-BE49-F238E27FC236}">
                    <a16:creationId xmlns:a16="http://schemas.microsoft.com/office/drawing/2014/main" id="{217EFE55-9417-D7BD-2596-7A63F965B4A8}"/>
                  </a:ext>
                </a:extLst>
              </p:cNvPr>
              <p:cNvSpPr/>
              <p:nvPr/>
            </p:nvSpPr>
            <p:spPr>
              <a:xfrm>
                <a:off x="4341916" y="1623333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13" name="סוגר מסולסל שמאלי 112">
              <a:extLst>
                <a:ext uri="{FF2B5EF4-FFF2-40B4-BE49-F238E27FC236}">
                  <a16:creationId xmlns:a16="http://schemas.microsoft.com/office/drawing/2014/main" id="{1C8AE3CF-55C8-E1E4-EBCC-E059F3368650}"/>
                </a:ext>
              </a:extLst>
            </p:cNvPr>
            <p:cNvSpPr/>
            <p:nvPr/>
          </p:nvSpPr>
          <p:spPr>
            <a:xfrm rot="5400000" flipH="1">
              <a:off x="4266298" y="3066776"/>
              <a:ext cx="99152" cy="10800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תיבת טקסט 113">
              <a:extLst>
                <a:ext uri="{FF2B5EF4-FFF2-40B4-BE49-F238E27FC236}">
                  <a16:creationId xmlns:a16="http://schemas.microsoft.com/office/drawing/2014/main" id="{4D101823-4472-2379-D439-4C388835A6F9}"/>
                </a:ext>
              </a:extLst>
            </p:cNvPr>
            <p:cNvSpPr txBox="1"/>
            <p:nvPr/>
          </p:nvSpPr>
          <p:spPr>
            <a:xfrm>
              <a:off x="3708866" y="3624972"/>
              <a:ext cx="1309333" cy="34881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AE" sz="2800" dirty="0"/>
                <a:t>وحدات طول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5" name="סוגר מסולסל שמאלי 114">
              <a:extLst>
                <a:ext uri="{FF2B5EF4-FFF2-40B4-BE49-F238E27FC236}">
                  <a16:creationId xmlns:a16="http://schemas.microsoft.com/office/drawing/2014/main" id="{2C72B073-0437-0031-7EF8-E028E4266DB2}"/>
                </a:ext>
              </a:extLst>
            </p:cNvPr>
            <p:cNvSpPr/>
            <p:nvPr/>
          </p:nvSpPr>
          <p:spPr>
            <a:xfrm rot="2769264" flipH="1">
              <a:off x="5152944" y="2995798"/>
              <a:ext cx="361188" cy="75266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תיבת טקסט 115">
              <a:extLst>
                <a:ext uri="{FF2B5EF4-FFF2-40B4-BE49-F238E27FC236}">
                  <a16:creationId xmlns:a16="http://schemas.microsoft.com/office/drawing/2014/main" id="{3699DDE4-025E-80FB-A5F0-43DC5AFEFCAF}"/>
                </a:ext>
              </a:extLst>
            </p:cNvPr>
            <p:cNvSpPr txBox="1"/>
            <p:nvPr/>
          </p:nvSpPr>
          <p:spPr>
            <a:xfrm>
              <a:off x="5008113" y="3504107"/>
              <a:ext cx="1431607" cy="3488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AE" sz="2800" dirty="0"/>
                <a:t>وحدات طول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9" name="תיבת טקסט 118">
              <a:extLst>
                <a:ext uri="{FF2B5EF4-FFF2-40B4-BE49-F238E27FC236}">
                  <a16:creationId xmlns:a16="http://schemas.microsoft.com/office/drawing/2014/main" id="{6CED730D-5906-3C70-C614-9035583190DF}"/>
                </a:ext>
              </a:extLst>
            </p:cNvPr>
            <p:cNvSpPr txBox="1"/>
            <p:nvPr/>
          </p:nvSpPr>
          <p:spPr>
            <a:xfrm>
              <a:off x="5830691" y="1640332"/>
              <a:ext cx="127193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JO" sz="2700" dirty="0">
                  <a:solidFill>
                    <a:prstClr val="black"/>
                  </a:solidFill>
                  <a:latin typeface="Calibri"/>
                  <a:cs typeface="Calibri"/>
                </a:rPr>
                <a:t>وحدات طول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20" name="סוגר מסולסל שמאלי 119">
              <a:extLst>
                <a:ext uri="{FF2B5EF4-FFF2-40B4-BE49-F238E27FC236}">
                  <a16:creationId xmlns:a16="http://schemas.microsoft.com/office/drawing/2014/main" id="{6FC73752-ADF3-4DFD-A254-95BE3B678A6E}"/>
                </a:ext>
              </a:extLst>
            </p:cNvPr>
            <p:cNvSpPr/>
            <p:nvPr/>
          </p:nvSpPr>
          <p:spPr>
            <a:xfrm flipH="1">
              <a:off x="5497270" y="1286472"/>
              <a:ext cx="259579" cy="1584349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5" name="תיבה 27">
            <a:extLst>
              <a:ext uri="{FF2B5EF4-FFF2-40B4-BE49-F238E27FC236}">
                <a16:creationId xmlns:a16="http://schemas.microsoft.com/office/drawing/2014/main" id="{07A78598-917B-5D00-0B35-5D5F053EA0DD}"/>
              </a:ext>
            </a:extLst>
          </p:cNvPr>
          <p:cNvGrpSpPr/>
          <p:nvPr/>
        </p:nvGrpSpPr>
        <p:grpSpPr>
          <a:xfrm>
            <a:off x="5042452" y="1014857"/>
            <a:ext cx="5763290" cy="3992784"/>
            <a:chOff x="3904482" y="768187"/>
            <a:chExt cx="3842193" cy="2661856"/>
          </a:xfrm>
        </p:grpSpPr>
        <p:grpSp>
          <p:nvGrpSpPr>
            <p:cNvPr id="110" name="קבוצה 109">
              <a:extLst>
                <a:ext uri="{FF2B5EF4-FFF2-40B4-BE49-F238E27FC236}">
                  <a16:creationId xmlns:a16="http://schemas.microsoft.com/office/drawing/2014/main" id="{5F65DA43-FDD2-64DF-6ACC-4FDFC8777C9A}"/>
                </a:ext>
              </a:extLst>
            </p:cNvPr>
            <p:cNvGrpSpPr/>
            <p:nvPr/>
          </p:nvGrpSpPr>
          <p:grpSpPr>
            <a:xfrm>
              <a:off x="3904482" y="768187"/>
              <a:ext cx="2148767" cy="2156518"/>
              <a:chOff x="352732" y="998941"/>
              <a:chExt cx="2148767" cy="2156518"/>
            </a:xfrm>
          </p:grpSpPr>
          <p:sp>
            <p:nvSpPr>
              <p:cNvPr id="80" name="קוביה 79">
                <a:extLst>
                  <a:ext uri="{FF2B5EF4-FFF2-40B4-BE49-F238E27FC236}">
                    <a16:creationId xmlns:a16="http://schemas.microsoft.com/office/drawing/2014/main" id="{D5A1E288-7988-B0EC-205C-65A8E9807E80}"/>
                  </a:ext>
                </a:extLst>
              </p:cNvPr>
              <p:cNvSpPr/>
              <p:nvPr/>
            </p:nvSpPr>
            <p:spPr>
              <a:xfrm>
                <a:off x="713672" y="2078941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1" name="קוביה 80">
                <a:extLst>
                  <a:ext uri="{FF2B5EF4-FFF2-40B4-BE49-F238E27FC236}">
                    <a16:creationId xmlns:a16="http://schemas.microsoft.com/office/drawing/2014/main" id="{36E6B33C-F523-DDEE-2345-1BD7A75E6B3D}"/>
                  </a:ext>
                </a:extLst>
              </p:cNvPr>
              <p:cNvSpPr/>
              <p:nvPr/>
            </p:nvSpPr>
            <p:spPr>
              <a:xfrm>
                <a:off x="1252732" y="2078941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2" name="קוביה 81">
                <a:extLst>
                  <a:ext uri="{FF2B5EF4-FFF2-40B4-BE49-F238E27FC236}">
                    <a16:creationId xmlns:a16="http://schemas.microsoft.com/office/drawing/2014/main" id="{AF2FAECB-1816-4206-4E2E-876F352AA03C}"/>
                  </a:ext>
                </a:extLst>
              </p:cNvPr>
              <p:cNvSpPr/>
              <p:nvPr/>
            </p:nvSpPr>
            <p:spPr>
              <a:xfrm>
                <a:off x="1781499" y="2082423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5" name="קוביה 74">
                <a:extLst>
                  <a:ext uri="{FF2B5EF4-FFF2-40B4-BE49-F238E27FC236}">
                    <a16:creationId xmlns:a16="http://schemas.microsoft.com/office/drawing/2014/main" id="{7440AA0E-0E88-2EA9-DD38-2942591627CA}"/>
                  </a:ext>
                </a:extLst>
              </p:cNvPr>
              <p:cNvSpPr/>
              <p:nvPr/>
            </p:nvSpPr>
            <p:spPr>
              <a:xfrm>
                <a:off x="532732" y="2257200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6" name="קוביה 75">
                <a:extLst>
                  <a:ext uri="{FF2B5EF4-FFF2-40B4-BE49-F238E27FC236}">
                    <a16:creationId xmlns:a16="http://schemas.microsoft.com/office/drawing/2014/main" id="{E0B58C7B-86CA-2C8E-8730-3E0469E25310}"/>
                  </a:ext>
                </a:extLst>
              </p:cNvPr>
              <p:cNvSpPr/>
              <p:nvPr/>
            </p:nvSpPr>
            <p:spPr>
              <a:xfrm>
                <a:off x="1071792" y="2257200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7" name="קוביה 76">
                <a:extLst>
                  <a:ext uri="{FF2B5EF4-FFF2-40B4-BE49-F238E27FC236}">
                    <a16:creationId xmlns:a16="http://schemas.microsoft.com/office/drawing/2014/main" id="{9DFACC3F-5797-169B-C213-310CB0EF7190}"/>
                  </a:ext>
                </a:extLst>
              </p:cNvPr>
              <p:cNvSpPr/>
              <p:nvPr/>
            </p:nvSpPr>
            <p:spPr>
              <a:xfrm>
                <a:off x="1610852" y="2257200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0" name="קוביה 69">
                <a:extLst>
                  <a:ext uri="{FF2B5EF4-FFF2-40B4-BE49-F238E27FC236}">
                    <a16:creationId xmlns:a16="http://schemas.microsoft.com/office/drawing/2014/main" id="{8C056604-3E3E-20F8-4764-88314663DDE6}"/>
                  </a:ext>
                </a:extLst>
              </p:cNvPr>
              <p:cNvSpPr/>
              <p:nvPr/>
            </p:nvSpPr>
            <p:spPr>
              <a:xfrm>
                <a:off x="353672" y="2435459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1" name="קוביה 70">
                <a:extLst>
                  <a:ext uri="{FF2B5EF4-FFF2-40B4-BE49-F238E27FC236}">
                    <a16:creationId xmlns:a16="http://schemas.microsoft.com/office/drawing/2014/main" id="{E78A52DC-ABFB-4E70-FDDB-50707FE1BB2E}"/>
                  </a:ext>
                </a:extLst>
              </p:cNvPr>
              <p:cNvSpPr/>
              <p:nvPr/>
            </p:nvSpPr>
            <p:spPr>
              <a:xfrm>
                <a:off x="892732" y="2435459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קוביה 71">
                <a:extLst>
                  <a:ext uri="{FF2B5EF4-FFF2-40B4-BE49-F238E27FC236}">
                    <a16:creationId xmlns:a16="http://schemas.microsoft.com/office/drawing/2014/main" id="{4BEA2511-3617-7DF6-F69F-5D0F4049DEA9}"/>
                  </a:ext>
                </a:extLst>
              </p:cNvPr>
              <p:cNvSpPr/>
              <p:nvPr/>
            </p:nvSpPr>
            <p:spPr>
              <a:xfrm>
                <a:off x="1431792" y="2435459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2" name="קוביה 61">
                <a:extLst>
                  <a:ext uri="{FF2B5EF4-FFF2-40B4-BE49-F238E27FC236}">
                    <a16:creationId xmlns:a16="http://schemas.microsoft.com/office/drawing/2014/main" id="{48E54555-5C53-AD58-33CA-07C234751A1C}"/>
                  </a:ext>
                </a:extLst>
              </p:cNvPr>
              <p:cNvSpPr/>
              <p:nvPr/>
            </p:nvSpPr>
            <p:spPr>
              <a:xfrm>
                <a:off x="712732" y="1540682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3" name="קוביה 62">
                <a:extLst>
                  <a:ext uri="{FF2B5EF4-FFF2-40B4-BE49-F238E27FC236}">
                    <a16:creationId xmlns:a16="http://schemas.microsoft.com/office/drawing/2014/main" id="{99A2E6E7-95E2-47B6-640E-4B134A91BB81}"/>
                  </a:ext>
                </a:extLst>
              </p:cNvPr>
              <p:cNvSpPr/>
              <p:nvPr/>
            </p:nvSpPr>
            <p:spPr>
              <a:xfrm>
                <a:off x="1251792" y="1540682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4" name="קוביה 63">
                <a:extLst>
                  <a:ext uri="{FF2B5EF4-FFF2-40B4-BE49-F238E27FC236}">
                    <a16:creationId xmlns:a16="http://schemas.microsoft.com/office/drawing/2014/main" id="{7F1FA067-955E-8801-72D2-2F54DE86B1B8}"/>
                  </a:ext>
                </a:extLst>
              </p:cNvPr>
              <p:cNvSpPr/>
              <p:nvPr/>
            </p:nvSpPr>
            <p:spPr>
              <a:xfrm>
                <a:off x="1778679" y="1540682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7" name="קוביה 56">
                <a:extLst>
                  <a:ext uri="{FF2B5EF4-FFF2-40B4-BE49-F238E27FC236}">
                    <a16:creationId xmlns:a16="http://schemas.microsoft.com/office/drawing/2014/main" id="{529013E3-3C15-4574-D794-EB87AA9614BF}"/>
                  </a:ext>
                </a:extLst>
              </p:cNvPr>
              <p:cNvSpPr/>
              <p:nvPr/>
            </p:nvSpPr>
            <p:spPr>
              <a:xfrm>
                <a:off x="531792" y="1718941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8" name="קוביה 57">
                <a:extLst>
                  <a:ext uri="{FF2B5EF4-FFF2-40B4-BE49-F238E27FC236}">
                    <a16:creationId xmlns:a16="http://schemas.microsoft.com/office/drawing/2014/main" id="{5241985D-ABF6-0E58-2895-EC03716B6452}"/>
                  </a:ext>
                </a:extLst>
              </p:cNvPr>
              <p:cNvSpPr/>
              <p:nvPr/>
            </p:nvSpPr>
            <p:spPr>
              <a:xfrm>
                <a:off x="1070852" y="1718941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9" name="קוביה 58">
                <a:extLst>
                  <a:ext uri="{FF2B5EF4-FFF2-40B4-BE49-F238E27FC236}">
                    <a16:creationId xmlns:a16="http://schemas.microsoft.com/office/drawing/2014/main" id="{B0B91E99-ADDA-28E6-3ABD-BC1793E05162}"/>
                  </a:ext>
                </a:extLst>
              </p:cNvPr>
              <p:cNvSpPr/>
              <p:nvPr/>
            </p:nvSpPr>
            <p:spPr>
              <a:xfrm>
                <a:off x="1609912" y="1718941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2" name="קוביה 51">
                <a:extLst>
                  <a:ext uri="{FF2B5EF4-FFF2-40B4-BE49-F238E27FC236}">
                    <a16:creationId xmlns:a16="http://schemas.microsoft.com/office/drawing/2014/main" id="{676641FA-F51B-3393-97AB-A016272E4EBB}"/>
                  </a:ext>
                </a:extLst>
              </p:cNvPr>
              <p:cNvSpPr/>
              <p:nvPr/>
            </p:nvSpPr>
            <p:spPr>
              <a:xfrm>
                <a:off x="352732" y="1897200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3" name="קוביה 52">
                <a:extLst>
                  <a:ext uri="{FF2B5EF4-FFF2-40B4-BE49-F238E27FC236}">
                    <a16:creationId xmlns:a16="http://schemas.microsoft.com/office/drawing/2014/main" id="{8397C50D-804E-5D8B-41E5-41D303214FDD}"/>
                  </a:ext>
                </a:extLst>
              </p:cNvPr>
              <p:cNvSpPr/>
              <p:nvPr/>
            </p:nvSpPr>
            <p:spPr>
              <a:xfrm>
                <a:off x="891792" y="1897200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4" name="קוביה 53">
                <a:extLst>
                  <a:ext uri="{FF2B5EF4-FFF2-40B4-BE49-F238E27FC236}">
                    <a16:creationId xmlns:a16="http://schemas.microsoft.com/office/drawing/2014/main" id="{B3A8F78F-BDD4-287A-C427-EF265F6AA718}"/>
                  </a:ext>
                </a:extLst>
              </p:cNvPr>
              <p:cNvSpPr/>
              <p:nvPr/>
            </p:nvSpPr>
            <p:spPr>
              <a:xfrm>
                <a:off x="1430852" y="1897200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4" name="קוביה 43">
                <a:extLst>
                  <a:ext uri="{FF2B5EF4-FFF2-40B4-BE49-F238E27FC236}">
                    <a16:creationId xmlns:a16="http://schemas.microsoft.com/office/drawing/2014/main" id="{9BDE978A-8747-9B69-726C-690206AA2288}"/>
                  </a:ext>
                </a:extLst>
              </p:cNvPr>
              <p:cNvSpPr/>
              <p:nvPr/>
            </p:nvSpPr>
            <p:spPr>
              <a:xfrm>
                <a:off x="712732" y="998941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קוביה 44">
                <a:extLst>
                  <a:ext uri="{FF2B5EF4-FFF2-40B4-BE49-F238E27FC236}">
                    <a16:creationId xmlns:a16="http://schemas.microsoft.com/office/drawing/2014/main" id="{B2A0A335-8EC1-CF47-C3C3-581ADA202010}"/>
                  </a:ext>
                </a:extLst>
              </p:cNvPr>
              <p:cNvSpPr/>
              <p:nvPr/>
            </p:nvSpPr>
            <p:spPr>
              <a:xfrm>
                <a:off x="1251792" y="998941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קוביה 45">
                <a:extLst>
                  <a:ext uri="{FF2B5EF4-FFF2-40B4-BE49-F238E27FC236}">
                    <a16:creationId xmlns:a16="http://schemas.microsoft.com/office/drawing/2014/main" id="{D5B6720B-0B52-C6C0-2B66-7D05FAFFF3A8}"/>
                  </a:ext>
                </a:extLst>
              </p:cNvPr>
              <p:cNvSpPr/>
              <p:nvPr/>
            </p:nvSpPr>
            <p:spPr>
              <a:xfrm>
                <a:off x="1780559" y="1002423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קוביה 38">
                <a:extLst>
                  <a:ext uri="{FF2B5EF4-FFF2-40B4-BE49-F238E27FC236}">
                    <a16:creationId xmlns:a16="http://schemas.microsoft.com/office/drawing/2014/main" id="{0915BEFB-B0E7-C332-B15D-6D50B298C2D7}"/>
                  </a:ext>
                </a:extLst>
              </p:cNvPr>
              <p:cNvSpPr/>
              <p:nvPr/>
            </p:nvSpPr>
            <p:spPr>
              <a:xfrm>
                <a:off x="531792" y="1177200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קוביה 39">
                <a:extLst>
                  <a:ext uri="{FF2B5EF4-FFF2-40B4-BE49-F238E27FC236}">
                    <a16:creationId xmlns:a16="http://schemas.microsoft.com/office/drawing/2014/main" id="{B23CA1FB-0D37-B607-9693-19F77E450394}"/>
                  </a:ext>
                </a:extLst>
              </p:cNvPr>
              <p:cNvSpPr/>
              <p:nvPr/>
            </p:nvSpPr>
            <p:spPr>
              <a:xfrm>
                <a:off x="1070852" y="1177200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1" name="קוביה 40">
                <a:extLst>
                  <a:ext uri="{FF2B5EF4-FFF2-40B4-BE49-F238E27FC236}">
                    <a16:creationId xmlns:a16="http://schemas.microsoft.com/office/drawing/2014/main" id="{BE87E1EF-C81B-C8D5-60EF-C803CB3D3DD0}"/>
                  </a:ext>
                </a:extLst>
              </p:cNvPr>
              <p:cNvSpPr/>
              <p:nvPr/>
            </p:nvSpPr>
            <p:spPr>
              <a:xfrm>
                <a:off x="1609912" y="1177200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" name="קוביה 33">
                <a:extLst>
                  <a:ext uri="{FF2B5EF4-FFF2-40B4-BE49-F238E27FC236}">
                    <a16:creationId xmlns:a16="http://schemas.microsoft.com/office/drawing/2014/main" id="{AA8CC843-815B-1BF9-EDB9-461649302035}"/>
                  </a:ext>
                </a:extLst>
              </p:cNvPr>
              <p:cNvSpPr/>
              <p:nvPr/>
            </p:nvSpPr>
            <p:spPr>
              <a:xfrm>
                <a:off x="352732" y="1355459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5" name="קוביה 34">
                <a:extLst>
                  <a:ext uri="{FF2B5EF4-FFF2-40B4-BE49-F238E27FC236}">
                    <a16:creationId xmlns:a16="http://schemas.microsoft.com/office/drawing/2014/main" id="{C6FA5A5C-66B2-CB67-B62A-61C0224E904A}"/>
                  </a:ext>
                </a:extLst>
              </p:cNvPr>
              <p:cNvSpPr/>
              <p:nvPr/>
            </p:nvSpPr>
            <p:spPr>
              <a:xfrm>
                <a:off x="891792" y="1355459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6" name="קוביה 35">
                <a:extLst>
                  <a:ext uri="{FF2B5EF4-FFF2-40B4-BE49-F238E27FC236}">
                    <a16:creationId xmlns:a16="http://schemas.microsoft.com/office/drawing/2014/main" id="{E0EB4FC5-54EF-59AD-11D7-84A8FEB47368}"/>
                  </a:ext>
                </a:extLst>
              </p:cNvPr>
              <p:cNvSpPr/>
              <p:nvPr/>
            </p:nvSpPr>
            <p:spPr>
              <a:xfrm>
                <a:off x="1430852" y="1355459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11" name="סוגר מסולסל שמאלי 110">
              <a:extLst>
                <a:ext uri="{FF2B5EF4-FFF2-40B4-BE49-F238E27FC236}">
                  <a16:creationId xmlns:a16="http://schemas.microsoft.com/office/drawing/2014/main" id="{BA68C80B-A69A-70BF-554C-0D5ACA53B4FF}"/>
                </a:ext>
              </a:extLst>
            </p:cNvPr>
            <p:cNvSpPr/>
            <p:nvPr/>
          </p:nvSpPr>
          <p:spPr>
            <a:xfrm rot="5400000" flipH="1">
              <a:off x="4684456" y="2242439"/>
              <a:ext cx="118398" cy="165081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תיבת טקסט 111">
              <a:extLst>
                <a:ext uri="{FF2B5EF4-FFF2-40B4-BE49-F238E27FC236}">
                  <a16:creationId xmlns:a16="http://schemas.microsoft.com/office/drawing/2014/main" id="{F0726A3A-1674-147E-CDEC-9D9AA10E4736}"/>
                </a:ext>
              </a:extLst>
            </p:cNvPr>
            <p:cNvSpPr txBox="1"/>
            <p:nvPr/>
          </p:nvSpPr>
          <p:spPr>
            <a:xfrm>
              <a:off x="4223592" y="3091489"/>
              <a:ext cx="116292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AE" sz="2400" dirty="0"/>
                <a:t>وحدات طول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סוגר מסולסל שמאלי 116">
              <a:extLst>
                <a:ext uri="{FF2B5EF4-FFF2-40B4-BE49-F238E27FC236}">
                  <a16:creationId xmlns:a16="http://schemas.microsoft.com/office/drawing/2014/main" id="{1C89ED19-06BD-5A8B-987F-E3D5D2E919F7}"/>
                </a:ext>
              </a:extLst>
            </p:cNvPr>
            <p:cNvSpPr/>
            <p:nvPr/>
          </p:nvSpPr>
          <p:spPr>
            <a:xfrm rot="2769264" flipH="1">
              <a:off x="5838100" y="2457817"/>
              <a:ext cx="361188" cy="75266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8" name="תיבת טקסט 117">
              <a:extLst>
                <a:ext uri="{FF2B5EF4-FFF2-40B4-BE49-F238E27FC236}">
                  <a16:creationId xmlns:a16="http://schemas.microsoft.com/office/drawing/2014/main" id="{44C4A614-4F80-2062-12C6-BBF28516CC66}"/>
                </a:ext>
              </a:extLst>
            </p:cNvPr>
            <p:cNvSpPr txBox="1"/>
            <p:nvPr/>
          </p:nvSpPr>
          <p:spPr>
            <a:xfrm>
              <a:off x="5587375" y="2966126"/>
              <a:ext cx="1537501" cy="3488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AE" sz="2400" dirty="0"/>
                <a:t>وحدات طول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23" name="תיבת טקסט 122">
              <a:extLst>
                <a:ext uri="{FF2B5EF4-FFF2-40B4-BE49-F238E27FC236}">
                  <a16:creationId xmlns:a16="http://schemas.microsoft.com/office/drawing/2014/main" id="{6A635179-AEBA-E6F1-D23E-02E5012706A7}"/>
                </a:ext>
              </a:extLst>
            </p:cNvPr>
            <p:cNvSpPr txBox="1"/>
            <p:nvPr/>
          </p:nvSpPr>
          <p:spPr>
            <a:xfrm>
              <a:off x="6376428" y="1184454"/>
              <a:ext cx="1370247" cy="34881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AE" sz="2800" dirty="0"/>
                <a:t>وحدات طول.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24" name="סוגר מסולסל שמאלי 123">
              <a:extLst>
                <a:ext uri="{FF2B5EF4-FFF2-40B4-BE49-F238E27FC236}">
                  <a16:creationId xmlns:a16="http://schemas.microsoft.com/office/drawing/2014/main" id="{01F1E3EA-26B6-45F3-0DE0-A9461926D956}"/>
                </a:ext>
              </a:extLst>
            </p:cNvPr>
            <p:cNvSpPr/>
            <p:nvPr/>
          </p:nvSpPr>
          <p:spPr>
            <a:xfrm flipH="1">
              <a:off x="6141325" y="830594"/>
              <a:ext cx="259579" cy="1584349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6" name="הנחיות">
            <a:extLst>
              <a:ext uri="{FF2B5EF4-FFF2-40B4-BE49-F238E27FC236}">
                <a16:creationId xmlns:a16="http://schemas.microsoft.com/office/drawing/2014/main" id="{40787689-6CF9-F870-C533-5F68C290CFBF}"/>
              </a:ext>
            </a:extLst>
          </p:cNvPr>
          <p:cNvSpPr txBox="1"/>
          <p:nvPr/>
        </p:nvSpPr>
        <p:spPr>
          <a:xfrm>
            <a:off x="10145871" y="304077"/>
            <a:ext cx="784530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4000" noProof="0"/>
              <a:t>أمامكم صَناديق مُكوّنة مِن مُكعّبات مُتَطابِقَة.</a:t>
            </a:r>
            <a:br>
              <a:rPr lang="ar-JO" sz="4000" noProof="0"/>
            </a:br>
            <a:r>
              <a:rPr lang="ar-JO" sz="4000" noProof="0" dirty="0"/>
              <a:t>ما حَجم كل واحِد من هذه الصَّناديق؟</a:t>
            </a:r>
            <a:br>
              <a:rPr lang="ar-JO" sz="4000" noProof="0" dirty="0"/>
            </a:br>
            <a:r>
              <a:rPr lang="ar-JO" sz="4000" noProof="0" dirty="0"/>
              <a:t>اضغَطوا على كلّ صُندوق لِلتَّحقق.</a:t>
            </a:r>
          </a:p>
        </p:txBody>
      </p:sp>
      <p:sp>
        <p:nvSpPr>
          <p:cNvPr id="127" name="הסבר 30">
            <a:extLst>
              <a:ext uri="{FF2B5EF4-FFF2-40B4-BE49-F238E27FC236}">
                <a16:creationId xmlns:a16="http://schemas.microsoft.com/office/drawing/2014/main" id="{7F7570F8-BE52-5191-8630-EFCE08E247DC}"/>
              </a:ext>
            </a:extLst>
          </p:cNvPr>
          <p:cNvSpPr/>
          <p:nvPr/>
        </p:nvSpPr>
        <p:spPr>
          <a:xfrm>
            <a:off x="12135668" y="3256509"/>
            <a:ext cx="5119887" cy="203801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3600" b="1" dirty="0">
                <a:solidFill>
                  <a:schemeClr val="tx1"/>
                </a:solidFill>
              </a:rPr>
              <a:t>ح</a:t>
            </a:r>
            <a:r>
              <a:rPr lang="ar-JO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جم </a:t>
            </a:r>
            <a:r>
              <a:rPr lang="ar-JO" sz="3600" b="1" dirty="0">
                <a:solidFill>
                  <a:schemeClr val="tx1"/>
                </a:solidFill>
              </a:rPr>
              <a:t>الصُّندوق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30 </a:t>
            </a:r>
            <a:r>
              <a:rPr lang="ar-AE" sz="4400" dirty="0">
                <a:solidFill>
                  <a:schemeClr val="tx1"/>
                </a:solidFill>
              </a:rPr>
              <a:t>و</a:t>
            </a:r>
            <a:r>
              <a:rPr lang="ar-JO" sz="4400" dirty="0">
                <a:solidFill>
                  <a:schemeClr val="tx1"/>
                </a:solidFill>
              </a:rPr>
              <a:t>ِ</a:t>
            </a:r>
            <a:r>
              <a:rPr lang="ar-AE" sz="4400" dirty="0">
                <a:solidFill>
                  <a:schemeClr val="tx1"/>
                </a:solidFill>
              </a:rPr>
              <a:t>حد</a:t>
            </a:r>
            <a:r>
              <a:rPr lang="ar-JO" sz="4400" dirty="0">
                <a:solidFill>
                  <a:schemeClr val="tx1"/>
                </a:solidFill>
              </a:rPr>
              <a:t>َ</a:t>
            </a:r>
            <a:r>
              <a:rPr lang="ar-AE" sz="4400" dirty="0">
                <a:solidFill>
                  <a:schemeClr val="tx1"/>
                </a:solidFill>
              </a:rPr>
              <a:t>ة ح</a:t>
            </a:r>
            <a:r>
              <a:rPr lang="ar-JO" sz="4400" dirty="0">
                <a:solidFill>
                  <a:schemeClr val="tx1"/>
                </a:solidFill>
              </a:rPr>
              <a:t>َ</a:t>
            </a:r>
            <a:r>
              <a:rPr lang="ar-AE" sz="4400" dirty="0">
                <a:solidFill>
                  <a:schemeClr val="tx1"/>
                </a:solidFill>
              </a:rPr>
              <a:t>جم.</a:t>
            </a:r>
            <a:endParaRPr lang="he-IL" sz="4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5 X 3 X 2 = 30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8" name="הסבר 27">
            <a:extLst>
              <a:ext uri="{FF2B5EF4-FFF2-40B4-BE49-F238E27FC236}">
                <a16:creationId xmlns:a16="http://schemas.microsoft.com/office/drawing/2014/main" id="{917CB9E4-431F-56E0-5220-EB780530F113}"/>
              </a:ext>
            </a:extLst>
          </p:cNvPr>
          <p:cNvSpPr/>
          <p:nvPr/>
        </p:nvSpPr>
        <p:spPr>
          <a:xfrm>
            <a:off x="3963107" y="5069286"/>
            <a:ext cx="6079379" cy="2358620"/>
          </a:xfrm>
          <a:prstGeom prst="wedgeRoundRectCallout">
            <a:avLst>
              <a:gd name="adj1" fmla="val 10286"/>
              <a:gd name="adj2" fmla="val -604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000" dirty="0">
                <a:solidFill>
                  <a:schemeClr val="tx1"/>
                </a:solidFill>
              </a:rPr>
              <a:t>ح</a:t>
            </a:r>
            <a:r>
              <a:rPr lang="ar-JO" sz="4000" dirty="0">
                <a:solidFill>
                  <a:schemeClr val="tx1"/>
                </a:solidFill>
              </a:rPr>
              <a:t>َ</a:t>
            </a:r>
            <a:r>
              <a:rPr lang="ar-AE" sz="4000" dirty="0">
                <a:solidFill>
                  <a:schemeClr val="tx1"/>
                </a:solidFill>
              </a:rPr>
              <a:t>جم </a:t>
            </a:r>
            <a:r>
              <a:rPr lang="ar-JO" sz="4000" dirty="0">
                <a:solidFill>
                  <a:schemeClr val="tx1"/>
                </a:solidFill>
              </a:rPr>
              <a:t>الصُّندوق</a:t>
            </a:r>
            <a:r>
              <a:rPr lang="he-IL" sz="40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he-IL" sz="4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algn="ctr" defTabSz="1371600" rtl="1"/>
            <a:r>
              <a:rPr lang="he-IL" sz="4200" dirty="0">
                <a:solidFill>
                  <a:schemeClr val="tx1"/>
                </a:solidFill>
                <a:latin typeface="Calibri"/>
                <a:cs typeface="Calibri"/>
              </a:rPr>
              <a:t>27 </a:t>
            </a:r>
            <a:r>
              <a:rPr lang="ar-AE" sz="4000" dirty="0">
                <a:solidFill>
                  <a:schemeClr val="tx1"/>
                </a:solidFill>
              </a:rPr>
              <a:t>و</a:t>
            </a:r>
            <a:r>
              <a:rPr lang="ar-JO" sz="4000" dirty="0">
                <a:solidFill>
                  <a:schemeClr val="tx1"/>
                </a:solidFill>
              </a:rPr>
              <a:t>ِ</a:t>
            </a:r>
            <a:r>
              <a:rPr lang="ar-AE" sz="4000" dirty="0">
                <a:solidFill>
                  <a:schemeClr val="tx1"/>
                </a:solidFill>
              </a:rPr>
              <a:t>حد</a:t>
            </a:r>
            <a:r>
              <a:rPr lang="ar-JO" sz="4000" dirty="0">
                <a:solidFill>
                  <a:schemeClr val="tx1"/>
                </a:solidFill>
              </a:rPr>
              <a:t>َ</a:t>
            </a:r>
            <a:r>
              <a:rPr lang="ar-AE" sz="4000" dirty="0">
                <a:solidFill>
                  <a:schemeClr val="tx1"/>
                </a:solidFill>
              </a:rPr>
              <a:t>ة ح</a:t>
            </a:r>
            <a:r>
              <a:rPr lang="ar-JO" sz="4000" dirty="0">
                <a:solidFill>
                  <a:schemeClr val="tx1"/>
                </a:solidFill>
              </a:rPr>
              <a:t>َ</a:t>
            </a:r>
            <a:r>
              <a:rPr lang="ar-AE" sz="4000" dirty="0">
                <a:solidFill>
                  <a:schemeClr val="tx1"/>
                </a:solidFill>
              </a:rPr>
              <a:t>جم.</a:t>
            </a:r>
            <a:endParaRPr lang="he-IL" sz="4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defTabSz="1371600" rtl="1"/>
            <a:endParaRPr lang="he-IL" sz="4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3 X 3 X 3 = 27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9" name="הסבר 18">
            <a:extLst>
              <a:ext uri="{FF2B5EF4-FFF2-40B4-BE49-F238E27FC236}">
                <a16:creationId xmlns:a16="http://schemas.microsoft.com/office/drawing/2014/main" id="{AFCD063C-944C-D8A9-D2D1-CAAB34FBA75F}"/>
              </a:ext>
            </a:extLst>
          </p:cNvPr>
          <p:cNvSpPr/>
          <p:nvPr/>
        </p:nvSpPr>
        <p:spPr>
          <a:xfrm>
            <a:off x="5075927" y="7034581"/>
            <a:ext cx="4244523" cy="2405085"/>
          </a:xfrm>
          <a:prstGeom prst="wedgeRoundRectCallout">
            <a:avLst>
              <a:gd name="adj1" fmla="val -79294"/>
              <a:gd name="adj2" fmla="val -233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3200" b="1" dirty="0">
                <a:solidFill>
                  <a:schemeClr val="tx1"/>
                </a:solidFill>
              </a:rPr>
              <a:t>ح</a:t>
            </a:r>
            <a:r>
              <a:rPr lang="ar-JO" sz="3200" b="1" dirty="0">
                <a:solidFill>
                  <a:schemeClr val="tx1"/>
                </a:solidFill>
              </a:rPr>
              <a:t>َ</a:t>
            </a:r>
            <a:r>
              <a:rPr lang="ar-AE" sz="3200" b="1" dirty="0">
                <a:solidFill>
                  <a:schemeClr val="tx1"/>
                </a:solidFill>
              </a:rPr>
              <a:t>جم </a:t>
            </a:r>
            <a:r>
              <a:rPr lang="ar-JO" sz="3200" b="1" dirty="0">
                <a:solidFill>
                  <a:schemeClr val="tx1"/>
                </a:solidFill>
              </a:rPr>
              <a:t>الصُّندوق</a:t>
            </a:r>
            <a:r>
              <a:rPr lang="ar-AE" sz="3200" b="1" dirty="0">
                <a:solidFill>
                  <a:schemeClr val="tx1"/>
                </a:solidFill>
              </a:rPr>
              <a:t>:</a:t>
            </a:r>
            <a:endParaRPr lang="ar-JO" sz="3200" b="1" dirty="0">
              <a:solidFill>
                <a:schemeClr val="tx1"/>
              </a:solidFill>
            </a:endParaRPr>
          </a:p>
          <a:p>
            <a:pPr algn="ctr" defTabSz="1371600" rtl="1"/>
            <a:r>
              <a:rPr lang="ar-AE" sz="3200" b="1" dirty="0">
                <a:solidFill>
                  <a:schemeClr val="tx1"/>
                </a:solidFill>
              </a:rPr>
              <a:t> 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18 </a:t>
            </a:r>
            <a:r>
              <a:rPr lang="ar-AE" sz="4000" dirty="0">
                <a:solidFill>
                  <a:schemeClr val="tx1"/>
                </a:solidFill>
              </a:rPr>
              <a:t>و</a:t>
            </a:r>
            <a:r>
              <a:rPr lang="ar-JO" sz="4000" dirty="0">
                <a:solidFill>
                  <a:schemeClr val="tx1"/>
                </a:solidFill>
              </a:rPr>
              <a:t>ِ</a:t>
            </a:r>
            <a:r>
              <a:rPr lang="ar-AE" sz="4000" dirty="0">
                <a:solidFill>
                  <a:schemeClr val="tx1"/>
                </a:solidFill>
              </a:rPr>
              <a:t>حد</a:t>
            </a:r>
            <a:r>
              <a:rPr lang="ar-JO" sz="4000" dirty="0">
                <a:solidFill>
                  <a:schemeClr val="tx1"/>
                </a:solidFill>
              </a:rPr>
              <a:t>َ</a:t>
            </a:r>
            <a:r>
              <a:rPr lang="ar-AE" sz="4000" dirty="0">
                <a:solidFill>
                  <a:schemeClr val="tx1"/>
                </a:solidFill>
              </a:rPr>
              <a:t>ة ح</a:t>
            </a:r>
            <a:r>
              <a:rPr lang="ar-JO" sz="4000" dirty="0">
                <a:solidFill>
                  <a:schemeClr val="tx1"/>
                </a:solidFill>
              </a:rPr>
              <a:t>َ</a:t>
            </a:r>
            <a:r>
              <a:rPr lang="ar-AE" sz="4000" dirty="0">
                <a:solidFill>
                  <a:schemeClr val="tx1"/>
                </a:solidFill>
              </a:rPr>
              <a:t>جم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algn="ct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2 X 3 X 3 = 18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2210CAE-444F-B2F7-2DFA-A29F9687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9" y="363490"/>
            <a:ext cx="2671763" cy="1500188"/>
          </a:xfrm>
          <a:prstGeom prst="rect">
            <a:avLst/>
          </a:prstGeom>
        </p:spPr>
      </p:pic>
      <p:grpSp>
        <p:nvGrpSpPr>
          <p:cNvPr id="4" name="הגדרת יחידת מידה">
            <a:extLst>
              <a:ext uri="{FF2B5EF4-FFF2-40B4-BE49-F238E27FC236}">
                <a16:creationId xmlns:a16="http://schemas.microsoft.com/office/drawing/2014/main" id="{23A0C71A-F56A-9845-F98F-72253A24F44F}"/>
              </a:ext>
            </a:extLst>
          </p:cNvPr>
          <p:cNvGrpSpPr/>
          <p:nvPr/>
        </p:nvGrpSpPr>
        <p:grpSpPr>
          <a:xfrm>
            <a:off x="2424327" y="445669"/>
            <a:ext cx="3046671" cy="818775"/>
            <a:chOff x="4657880" y="541409"/>
            <a:chExt cx="2031114" cy="545850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8CD9D097-682A-DEFF-49EB-584370976FF7}"/>
                </a:ext>
              </a:extLst>
            </p:cNvPr>
            <p:cNvSpPr/>
            <p:nvPr/>
          </p:nvSpPr>
          <p:spPr>
            <a:xfrm>
              <a:off x="4657880" y="549000"/>
              <a:ext cx="537180" cy="538259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AED76378-CEDD-8B94-8AEA-8EE8B7128455}"/>
                </a:ext>
              </a:extLst>
            </p:cNvPr>
            <p:cNvSpPr txBox="1"/>
            <p:nvPr/>
          </p:nvSpPr>
          <p:spPr>
            <a:xfrm>
              <a:off x="5641485" y="614531"/>
              <a:ext cx="1047509" cy="34881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sz="2800" dirty="0"/>
                <a:t>وحدة طول.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סוגר מסולסל שמאלי 31">
              <a:extLst>
                <a:ext uri="{FF2B5EF4-FFF2-40B4-BE49-F238E27FC236}">
                  <a16:creationId xmlns:a16="http://schemas.microsoft.com/office/drawing/2014/main" id="{ABC97563-FB03-8699-3E10-525FE7B3E490}"/>
                </a:ext>
              </a:extLst>
            </p:cNvPr>
            <p:cNvSpPr/>
            <p:nvPr/>
          </p:nvSpPr>
          <p:spPr>
            <a:xfrm flipH="1">
              <a:off x="5269229" y="541409"/>
              <a:ext cx="285830" cy="54585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A19815FF-0215-F017-FA51-FA340CE6A2AA}"/>
              </a:ext>
            </a:extLst>
          </p:cNvPr>
          <p:cNvSpPr txBox="1"/>
          <p:nvPr/>
        </p:nvSpPr>
        <p:spPr>
          <a:xfrm>
            <a:off x="89614" y="9566942"/>
            <a:ext cx="6270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AE" dirty="0">
                <a:hlinkClick r:id="rId3"/>
              </a:rPr>
              <a:t>مقتبس من وحدة تعليمية رقمية للصف الرابع – متوازي المستطيلات والمكعّب.</a:t>
            </a:r>
            <a:endParaRPr lang="he-IL" dirty="0"/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725147B6-E852-7FE5-958C-0F7B6D8F5418}"/>
              </a:ext>
            </a:extLst>
          </p:cNvPr>
          <p:cNvSpPr txBox="1"/>
          <p:nvPr/>
        </p:nvSpPr>
        <p:spPr>
          <a:xfrm>
            <a:off x="105119" y="1430001"/>
            <a:ext cx="291349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AE" sz="3600" dirty="0">
                <a:cs typeface="DecoType Naskh Special" panose="02010000000000000000" pitchFamily="2" charset="-78"/>
              </a:rPr>
              <a:t>وحدة حجم واحدة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110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  <p:bldP spid="127" grpId="2" animBg="1"/>
      <p:bldP spid="127" grpId="3" animBg="1"/>
      <p:bldP spid="128" grpId="0" animBg="1"/>
      <p:bldP spid="128" grpId="1" animBg="1"/>
      <p:bldP spid="128" grpId="2" animBg="1"/>
      <p:bldP spid="128" grpId="3" animBg="1"/>
      <p:bldP spid="129" grpId="0" animBg="1"/>
      <p:bldP spid="129" grpId="1" animBg="1"/>
      <p:bldP spid="129" grpId="2" animBg="1"/>
      <p:bldP spid="129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5AF79-B166-7876-4DC9-4423A7466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8CA87D-4C2C-EB29-DE03-8EE22CADC8DE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EAA25DB-08BE-C684-44B7-B79D668E2FC6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4040B9B-8F66-1F8E-ED60-114E2FD31655}"/>
              </a:ext>
            </a:extLst>
          </p:cNvPr>
          <p:cNvSpPr/>
          <p:nvPr/>
        </p:nvSpPr>
        <p:spPr>
          <a:xfrm rot="-363239">
            <a:off x="425320" y="372835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7791A807-8E5D-42AD-6E10-3DBE319CA7E2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6" name="בד ציור 246">
            <a:extLst>
              <a:ext uri="{FF2B5EF4-FFF2-40B4-BE49-F238E27FC236}">
                <a16:creationId xmlns:a16="http://schemas.microsoft.com/office/drawing/2014/main" id="{8A392B39-7B9A-9C8A-D39B-8A24C22DC6B5}"/>
              </a:ext>
            </a:extLst>
          </p:cNvPr>
          <p:cNvGrpSpPr/>
          <p:nvPr/>
        </p:nvGrpSpPr>
        <p:grpSpPr>
          <a:xfrm>
            <a:off x="7543800" y="3082071"/>
            <a:ext cx="4486275" cy="3175000"/>
            <a:chOff x="0" y="0"/>
            <a:chExt cx="2114550" cy="1473200"/>
          </a:xfrm>
        </p:grpSpPr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78DA2370-F88A-2C69-7826-DA95E38FBAE2}"/>
                </a:ext>
              </a:extLst>
            </p:cNvPr>
            <p:cNvSpPr/>
            <p:nvPr/>
          </p:nvSpPr>
          <p:spPr>
            <a:xfrm>
              <a:off x="0" y="0"/>
              <a:ext cx="2114550" cy="14732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Freeform 211">
              <a:extLst>
                <a:ext uri="{FF2B5EF4-FFF2-40B4-BE49-F238E27FC236}">
                  <a16:creationId xmlns:a16="http://schemas.microsoft.com/office/drawing/2014/main" id="{CCDC857E-B628-D49D-6857-DD0028456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350"/>
              <a:ext cx="654050" cy="1460500"/>
            </a:xfrm>
            <a:custGeom>
              <a:avLst/>
              <a:gdLst>
                <a:gd name="T0" fmla="*/ 0 w 1030"/>
                <a:gd name="T1" fmla="*/ 600 h 2300"/>
                <a:gd name="T2" fmla="*/ 1030 w 1030"/>
                <a:gd name="T3" fmla="*/ 0 h 2300"/>
                <a:gd name="T4" fmla="*/ 1030 w 1030"/>
                <a:gd name="T5" fmla="*/ 0 h 2300"/>
                <a:gd name="T6" fmla="*/ 1030 w 1030"/>
                <a:gd name="T7" fmla="*/ 1700 h 2300"/>
                <a:gd name="T8" fmla="*/ 1030 w 1030"/>
                <a:gd name="T9" fmla="*/ 1700 h 2300"/>
                <a:gd name="T10" fmla="*/ 0 w 1030"/>
                <a:gd name="T11" fmla="*/ 2300 h 2300"/>
                <a:gd name="T12" fmla="*/ 0 w 1030"/>
                <a:gd name="T13" fmla="*/ 600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0" h="2300">
                  <a:moveTo>
                    <a:pt x="0" y="600"/>
                  </a:moveTo>
                  <a:lnTo>
                    <a:pt x="1030" y="0"/>
                  </a:lnTo>
                  <a:lnTo>
                    <a:pt x="1030" y="0"/>
                  </a:lnTo>
                  <a:lnTo>
                    <a:pt x="1030" y="1700"/>
                  </a:lnTo>
                  <a:lnTo>
                    <a:pt x="1030" y="1700"/>
                  </a:lnTo>
                  <a:lnTo>
                    <a:pt x="0" y="2300"/>
                  </a:lnTo>
                  <a:lnTo>
                    <a:pt x="0" y="60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212">
              <a:extLst>
                <a:ext uri="{FF2B5EF4-FFF2-40B4-BE49-F238E27FC236}">
                  <a16:creationId xmlns:a16="http://schemas.microsoft.com/office/drawing/2014/main" id="{DE96BF01-4518-CE43-4BAD-2971C4152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350"/>
              <a:ext cx="654050" cy="1460500"/>
            </a:xfrm>
            <a:custGeom>
              <a:avLst/>
              <a:gdLst>
                <a:gd name="T0" fmla="*/ 0 w 1030"/>
                <a:gd name="T1" fmla="*/ 600 h 2300"/>
                <a:gd name="T2" fmla="*/ 1030 w 1030"/>
                <a:gd name="T3" fmla="*/ 0 h 2300"/>
                <a:gd name="T4" fmla="*/ 1030 w 1030"/>
                <a:gd name="T5" fmla="*/ 0 h 2300"/>
                <a:gd name="T6" fmla="*/ 1030 w 1030"/>
                <a:gd name="T7" fmla="*/ 1700 h 2300"/>
                <a:gd name="T8" fmla="*/ 1030 w 1030"/>
                <a:gd name="T9" fmla="*/ 1700 h 2300"/>
                <a:gd name="T10" fmla="*/ 0 w 1030"/>
                <a:gd name="T11" fmla="*/ 2300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0" h="2300">
                  <a:moveTo>
                    <a:pt x="0" y="600"/>
                  </a:moveTo>
                  <a:lnTo>
                    <a:pt x="1030" y="0"/>
                  </a:lnTo>
                  <a:lnTo>
                    <a:pt x="1030" y="0"/>
                  </a:lnTo>
                  <a:lnTo>
                    <a:pt x="1030" y="1700"/>
                  </a:lnTo>
                  <a:lnTo>
                    <a:pt x="1030" y="1700"/>
                  </a:lnTo>
                  <a:lnTo>
                    <a:pt x="0" y="23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213">
              <a:extLst>
                <a:ext uri="{FF2B5EF4-FFF2-40B4-BE49-F238E27FC236}">
                  <a16:creationId xmlns:a16="http://schemas.microsoft.com/office/drawing/2014/main" id="{ED44796D-78EF-CB6F-33F1-D879464D5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" y="387350"/>
              <a:ext cx="1441450" cy="1079500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Line 214">
              <a:extLst>
                <a:ext uri="{FF2B5EF4-FFF2-40B4-BE49-F238E27FC236}">
                  <a16:creationId xmlns:a16="http://schemas.microsoft.com/office/drawing/2014/main" id="{FD845648-E2E4-4659-2F30-E541DE35AF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8300" y="387350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15">
              <a:extLst>
                <a:ext uri="{FF2B5EF4-FFF2-40B4-BE49-F238E27FC236}">
                  <a16:creationId xmlns:a16="http://schemas.microsoft.com/office/drawing/2014/main" id="{3F1C1439-D1A0-C785-A142-809DC6004A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7075" y="387350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16">
              <a:extLst>
                <a:ext uri="{FF2B5EF4-FFF2-40B4-BE49-F238E27FC236}">
                  <a16:creationId xmlns:a16="http://schemas.microsoft.com/office/drawing/2014/main" id="{BF8DD7E5-4B57-423D-0C89-CCD657EEDB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85850" y="387350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217">
              <a:extLst>
                <a:ext uri="{FF2B5EF4-FFF2-40B4-BE49-F238E27FC236}">
                  <a16:creationId xmlns:a16="http://schemas.microsoft.com/office/drawing/2014/main" id="{D0D031BE-8800-8713-DF7A-B7BCDB6A61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387350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18">
              <a:extLst>
                <a:ext uri="{FF2B5EF4-FFF2-40B4-BE49-F238E27FC236}">
                  <a16:creationId xmlns:a16="http://schemas.microsoft.com/office/drawing/2014/main" id="{46ACEFCC-C364-D4A4-08ED-D9CE0E8A2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0" y="1108075"/>
              <a:ext cx="144145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219">
              <a:extLst>
                <a:ext uri="{FF2B5EF4-FFF2-40B4-BE49-F238E27FC236}">
                  <a16:creationId xmlns:a16="http://schemas.microsoft.com/office/drawing/2014/main" id="{E23FA17B-06C4-E69E-D1B8-E4548325C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0" y="749300"/>
              <a:ext cx="144145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20">
              <a:extLst>
                <a:ext uri="{FF2B5EF4-FFF2-40B4-BE49-F238E27FC236}">
                  <a16:creationId xmlns:a16="http://schemas.microsoft.com/office/drawing/2014/main" id="{CEBEDBBE-E282-C51D-369E-0F475E69B6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727075"/>
              <a:ext cx="6572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21">
              <a:extLst>
                <a:ext uri="{FF2B5EF4-FFF2-40B4-BE49-F238E27FC236}">
                  <a16:creationId xmlns:a16="http://schemas.microsoft.com/office/drawing/2014/main" id="{A4BD68F8-D17F-1ED9-17E4-2FE01D3579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368300"/>
              <a:ext cx="6572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22">
              <a:extLst>
                <a:ext uri="{FF2B5EF4-FFF2-40B4-BE49-F238E27FC236}">
                  <a16:creationId xmlns:a16="http://schemas.microsoft.com/office/drawing/2014/main" id="{6D07F79C-098A-38F9-70AB-49D623C2D5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85850" y="6350"/>
              <a:ext cx="6572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23">
              <a:extLst>
                <a:ext uri="{FF2B5EF4-FFF2-40B4-BE49-F238E27FC236}">
                  <a16:creationId xmlns:a16="http://schemas.microsoft.com/office/drawing/2014/main" id="{3A4B3915-B621-4DCD-639D-C5F136A4F7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7075" y="6350"/>
              <a:ext cx="6572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24">
              <a:extLst>
                <a:ext uri="{FF2B5EF4-FFF2-40B4-BE49-F238E27FC236}">
                  <a16:creationId xmlns:a16="http://schemas.microsoft.com/office/drawing/2014/main" id="{0ACBA4B3-78A9-8CC0-4AAA-480525CE54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8300" y="6350"/>
              <a:ext cx="65405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25">
              <a:extLst>
                <a:ext uri="{FF2B5EF4-FFF2-40B4-BE49-F238E27FC236}">
                  <a16:creationId xmlns:a16="http://schemas.microsoft.com/office/drawing/2014/main" id="{B97C803A-96A1-792F-08F4-A518FC4A14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5425" y="260350"/>
              <a:ext cx="143827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26">
              <a:extLst>
                <a:ext uri="{FF2B5EF4-FFF2-40B4-BE49-F238E27FC236}">
                  <a16:creationId xmlns:a16="http://schemas.microsoft.com/office/drawing/2014/main" id="{E66B84EF-FCA3-9BE0-81A4-5515851A28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850" y="130175"/>
              <a:ext cx="14351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27">
              <a:extLst>
                <a:ext uri="{FF2B5EF4-FFF2-40B4-BE49-F238E27FC236}">
                  <a16:creationId xmlns:a16="http://schemas.microsoft.com/office/drawing/2014/main" id="{E7647041-0A5D-F184-5F04-373AE98BE1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66875" y="260350"/>
              <a:ext cx="635" cy="1082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28">
              <a:extLst>
                <a:ext uri="{FF2B5EF4-FFF2-40B4-BE49-F238E27FC236}">
                  <a16:creationId xmlns:a16="http://schemas.microsoft.com/office/drawing/2014/main" id="{C69A2D94-5D29-E86F-0935-57969FBD66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85950" y="130175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29">
              <a:extLst>
                <a:ext uri="{FF2B5EF4-FFF2-40B4-BE49-F238E27FC236}">
                  <a16:creationId xmlns:a16="http://schemas.microsoft.com/office/drawing/2014/main" id="{B5B954D2-84FE-25F9-7030-C4E1CC55D0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1343025"/>
              <a:ext cx="219075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230">
              <a:extLst>
                <a:ext uri="{FF2B5EF4-FFF2-40B4-BE49-F238E27FC236}">
                  <a16:creationId xmlns:a16="http://schemas.microsoft.com/office/drawing/2014/main" id="{60CC38C2-73C9-76DD-6018-D1482C9915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66875" y="1212850"/>
              <a:ext cx="219075" cy="127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Freeform 231">
              <a:extLst>
                <a:ext uri="{FF2B5EF4-FFF2-40B4-BE49-F238E27FC236}">
                  <a16:creationId xmlns:a16="http://schemas.microsoft.com/office/drawing/2014/main" id="{E65F1EBC-630F-BA08-1417-2226982C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" y="6350"/>
              <a:ext cx="2095500" cy="381000"/>
            </a:xfrm>
            <a:custGeom>
              <a:avLst/>
              <a:gdLst>
                <a:gd name="T0" fmla="*/ 1030 w 3300"/>
                <a:gd name="T1" fmla="*/ 0 h 600"/>
                <a:gd name="T2" fmla="*/ 3300 w 3300"/>
                <a:gd name="T3" fmla="*/ 0 h 600"/>
                <a:gd name="T4" fmla="*/ 3300 w 3300"/>
                <a:gd name="T5" fmla="*/ 0 h 600"/>
                <a:gd name="T6" fmla="*/ 2265 w 3300"/>
                <a:gd name="T7" fmla="*/ 600 h 600"/>
                <a:gd name="T8" fmla="*/ 0 w 3300"/>
                <a:gd name="T9" fmla="*/ 600 h 600"/>
                <a:gd name="T10" fmla="*/ 0 w 3300"/>
                <a:gd name="T11" fmla="*/ 600 h 600"/>
                <a:gd name="T12" fmla="*/ 1030 w 3300"/>
                <a:gd name="T13" fmla="*/ 0 h 600"/>
                <a:gd name="T14" fmla="*/ 1030 w 3300"/>
                <a:gd name="T1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0" h="600">
                  <a:moveTo>
                    <a:pt x="1030" y="0"/>
                  </a:moveTo>
                  <a:lnTo>
                    <a:pt x="3300" y="0"/>
                  </a:lnTo>
                  <a:lnTo>
                    <a:pt x="3300" y="0"/>
                  </a:lnTo>
                  <a:lnTo>
                    <a:pt x="2265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1030" y="0"/>
                  </a:lnTo>
                  <a:lnTo>
                    <a:pt x="103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4C5A0585-7F34-A295-8F8F-529FB3092C10}"/>
              </a:ext>
            </a:extLst>
          </p:cNvPr>
          <p:cNvSpPr txBox="1"/>
          <p:nvPr/>
        </p:nvSpPr>
        <p:spPr>
          <a:xfrm>
            <a:off x="4484595" y="1420881"/>
            <a:ext cx="10897772" cy="1650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احسبوا حجم </a:t>
            </a:r>
            <a:r>
              <a:rPr lang="ar-J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الصّندوق بوحدات  </a:t>
            </a:r>
            <a:r>
              <a:rPr lang="ar-JO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سم</a:t>
            </a:r>
            <a:r>
              <a:rPr lang="ar-JO" sz="44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6499074-F0A7-02D8-6D3F-1E366740A283}"/>
              </a:ext>
            </a:extLst>
          </p:cNvPr>
          <p:cNvGrpSpPr/>
          <p:nvPr/>
        </p:nvGrpSpPr>
        <p:grpSpPr>
          <a:xfrm>
            <a:off x="5867400" y="1255307"/>
            <a:ext cx="1378745" cy="1733680"/>
            <a:chOff x="628562" y="419100"/>
            <a:chExt cx="1378745" cy="1733680"/>
          </a:xfrm>
        </p:grpSpPr>
        <p:pic>
          <p:nvPicPr>
            <p:cNvPr id="32" name="תמונה 2">
              <a:extLst>
                <a:ext uri="{FF2B5EF4-FFF2-40B4-BE49-F238E27FC236}">
                  <a16:creationId xmlns:a16="http://schemas.microsoft.com/office/drawing/2014/main" id="{DC434FDA-5092-A5E5-9849-793EFCB44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562" y="419100"/>
              <a:ext cx="1378745" cy="1635920"/>
            </a:xfrm>
            <a:prstGeom prst="rect">
              <a:avLst/>
            </a:prstGeom>
          </p:spPr>
        </p:pic>
        <p:sp>
          <p:nvSpPr>
            <p:cNvPr id="33" name="תיבת טקסט 10">
              <a:extLst>
                <a:ext uri="{FF2B5EF4-FFF2-40B4-BE49-F238E27FC236}">
                  <a16:creationId xmlns:a16="http://schemas.microsoft.com/office/drawing/2014/main" id="{C4C55182-8CAB-6025-7369-13BB0A15FF9F}"/>
                </a:ext>
              </a:extLst>
            </p:cNvPr>
            <p:cNvSpPr txBox="1"/>
            <p:nvPr/>
          </p:nvSpPr>
          <p:spPr>
            <a:xfrm>
              <a:off x="628562" y="1444894"/>
              <a:ext cx="1346529" cy="7078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Calibri"/>
                </a:rPr>
                <a:t>1</a:t>
              </a:r>
              <a:r>
                <a:rPr kumimoji="0" lang="ar-AE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DecoType Naskh Special" panose="02010000000000000000" pitchFamily="2" charset="-78"/>
                </a:rPr>
                <a:t> سم³</a:t>
              </a:r>
              <a:r>
                <a:rPr kumimoji="0" lang="he-IL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21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תיבה 5">
            <a:extLst>
              <a:ext uri="{FF2B5EF4-FFF2-40B4-BE49-F238E27FC236}">
                <a16:creationId xmlns:a16="http://schemas.microsoft.com/office/drawing/2014/main" id="{E22AB820-085E-1A9A-3E08-BE7F378DC98F}"/>
              </a:ext>
            </a:extLst>
          </p:cNvPr>
          <p:cNvGrpSpPr/>
          <p:nvPr/>
        </p:nvGrpSpPr>
        <p:grpSpPr>
          <a:xfrm>
            <a:off x="270601" y="1971017"/>
            <a:ext cx="4985762" cy="3645435"/>
            <a:chOff x="718007" y="1028054"/>
            <a:chExt cx="3323841" cy="2430290"/>
          </a:xfrm>
        </p:grpSpPr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96F85AF3-88D8-B328-960E-682B1AF97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07" y="1028054"/>
              <a:ext cx="2697187" cy="2362765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A4C0825-8A6C-8938-EB38-07DA883BEAC1}"/>
                </a:ext>
              </a:extLst>
            </p:cNvPr>
            <p:cNvSpPr txBox="1"/>
            <p:nvPr/>
          </p:nvSpPr>
          <p:spPr>
            <a:xfrm>
              <a:off x="3278111" y="3119790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4F3DA209-1433-6CE5-BE55-D5B18BC215E0}"/>
                </a:ext>
              </a:extLst>
            </p:cNvPr>
            <p:cNvSpPr txBox="1"/>
            <p:nvPr/>
          </p:nvSpPr>
          <p:spPr>
            <a:xfrm>
              <a:off x="1815920" y="2860563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5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F2E0607-2BFB-5821-82A2-AAD273832CFA}"/>
                </a:ext>
              </a:extLst>
            </p:cNvPr>
            <p:cNvSpPr txBox="1"/>
            <p:nvPr/>
          </p:nvSpPr>
          <p:spPr>
            <a:xfrm>
              <a:off x="3486995" y="2525953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" name="גנרי">
            <a:extLst>
              <a:ext uri="{FF2B5EF4-FFF2-40B4-BE49-F238E27FC236}">
                <a16:creationId xmlns:a16="http://schemas.microsoft.com/office/drawing/2014/main" id="{8E25559E-070B-0241-C168-6FB13A6273EE}"/>
              </a:ext>
            </a:extLst>
          </p:cNvPr>
          <p:cNvSpPr txBox="1"/>
          <p:nvPr/>
        </p:nvSpPr>
        <p:spPr>
          <a:xfrm>
            <a:off x="8106542" y="9373057"/>
            <a:ext cx="1007679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/>
              <a:t>بسبب </a:t>
            </a:r>
            <a:r>
              <a:rPr lang="ar-JO" sz="2800" dirty="0"/>
              <a:t>كِبَر </a:t>
            </a:r>
            <a:r>
              <a:rPr lang="ar-AE" sz="2800" dirty="0"/>
              <a:t>حجم الشاشة قد تبدو الوحدات أكبر أو أصغر من حجمها الحقيقي في الواقع.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8CB86CE3-BFE5-CD4C-E896-0D13667DDEF9}"/>
              </a:ext>
            </a:extLst>
          </p:cNvPr>
          <p:cNvSpPr txBox="1"/>
          <p:nvPr/>
        </p:nvSpPr>
        <p:spPr>
          <a:xfrm>
            <a:off x="16382249" y="8435450"/>
            <a:ext cx="140936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5 </a:t>
            </a:r>
            <a:r>
              <a:rPr lang="ar-AE" sz="4400" dirty="0"/>
              <a:t>سم³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27" name="תיבה 10">
            <a:extLst>
              <a:ext uri="{FF2B5EF4-FFF2-40B4-BE49-F238E27FC236}">
                <a16:creationId xmlns:a16="http://schemas.microsoft.com/office/drawing/2014/main" id="{7E8E8E3D-D56D-8D45-1649-499FDE222380}"/>
              </a:ext>
            </a:extLst>
          </p:cNvPr>
          <p:cNvGrpSpPr/>
          <p:nvPr/>
        </p:nvGrpSpPr>
        <p:grpSpPr>
          <a:xfrm>
            <a:off x="12867383" y="1532795"/>
            <a:ext cx="5129303" cy="3544148"/>
            <a:chOff x="8359039" y="1256008"/>
            <a:chExt cx="3419535" cy="2362765"/>
          </a:xfrm>
        </p:grpSpPr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8CDAF307-9629-75AA-B203-9D24879C3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9039" y="1256008"/>
              <a:ext cx="2735121" cy="2362765"/>
            </a:xfrm>
            <a:prstGeom prst="rect">
              <a:avLst/>
            </a:prstGeom>
          </p:spPr>
        </p:pic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02F35EF0-1161-EEA0-4980-73D3595E49DA}"/>
                </a:ext>
              </a:extLst>
            </p:cNvPr>
            <p:cNvSpPr txBox="1"/>
            <p:nvPr/>
          </p:nvSpPr>
          <p:spPr>
            <a:xfrm>
              <a:off x="10679039" y="3255632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17C4B0EA-7699-E2FD-BED4-0726064BE1B1}"/>
                </a:ext>
              </a:extLst>
            </p:cNvPr>
            <p:cNvSpPr txBox="1"/>
            <p:nvPr/>
          </p:nvSpPr>
          <p:spPr>
            <a:xfrm>
              <a:off x="9108362" y="3095664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5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68704D7D-0BFC-66D3-9CC9-49E6DAB34C51}"/>
                </a:ext>
              </a:extLst>
            </p:cNvPr>
            <p:cNvSpPr txBox="1"/>
            <p:nvPr/>
          </p:nvSpPr>
          <p:spPr>
            <a:xfrm>
              <a:off x="11223721" y="2572010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</a:t>
              </a:r>
              <a:r>
                <a:rPr lang="ar-AE" sz="2700" dirty="0">
                  <a:solidFill>
                    <a:prstClr val="black"/>
                  </a:solidFill>
                  <a:latin typeface="Calibri"/>
                  <a:cs typeface="Calibri"/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8" name="10">
            <a:extLst>
              <a:ext uri="{FF2B5EF4-FFF2-40B4-BE49-F238E27FC236}">
                <a16:creationId xmlns:a16="http://schemas.microsoft.com/office/drawing/2014/main" id="{59E7F7C1-F9F4-51B9-A110-34915B825D0D}"/>
              </a:ext>
            </a:extLst>
          </p:cNvPr>
          <p:cNvSpPr txBox="1"/>
          <p:nvPr/>
        </p:nvSpPr>
        <p:spPr>
          <a:xfrm>
            <a:off x="5029303" y="8445261"/>
            <a:ext cx="168187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10 </a:t>
            </a:r>
            <a:r>
              <a:rPr lang="ar-AE" sz="4400" dirty="0"/>
              <a:t>سم³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34" name="תיבה 30">
            <a:extLst>
              <a:ext uri="{FF2B5EF4-FFF2-40B4-BE49-F238E27FC236}">
                <a16:creationId xmlns:a16="http://schemas.microsoft.com/office/drawing/2014/main" id="{C714FA8C-3A5E-DCAA-A1B9-A5AB89433E8F}"/>
              </a:ext>
            </a:extLst>
          </p:cNvPr>
          <p:cNvGrpSpPr/>
          <p:nvPr/>
        </p:nvGrpSpPr>
        <p:grpSpPr>
          <a:xfrm>
            <a:off x="6304092" y="1498013"/>
            <a:ext cx="5963753" cy="4859849"/>
            <a:chOff x="4531299" y="1212759"/>
            <a:chExt cx="3975835" cy="3239899"/>
          </a:xfrm>
        </p:grpSpPr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DF2918B9-7683-F8CE-1B0B-CD8D05FDB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1299" y="1212759"/>
              <a:ext cx="3348620" cy="3239899"/>
            </a:xfrm>
            <a:prstGeom prst="rect">
              <a:avLst/>
            </a:prstGeom>
          </p:spPr>
        </p:pic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0F6EC5CA-7168-5E17-2B57-D32183657A17}"/>
                </a:ext>
              </a:extLst>
            </p:cNvPr>
            <p:cNvSpPr txBox="1"/>
            <p:nvPr/>
          </p:nvSpPr>
          <p:spPr>
            <a:xfrm>
              <a:off x="4964659" y="3793044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5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97C6B66B-9C9A-EB64-BF51-8CDF942CCB42}"/>
                </a:ext>
              </a:extLst>
            </p:cNvPr>
            <p:cNvSpPr txBox="1"/>
            <p:nvPr/>
          </p:nvSpPr>
          <p:spPr>
            <a:xfrm>
              <a:off x="7952281" y="2925844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7CBA6AD5-62D8-6289-48CB-9F66A7B30FAB}"/>
                </a:ext>
              </a:extLst>
            </p:cNvPr>
            <p:cNvSpPr txBox="1"/>
            <p:nvPr/>
          </p:nvSpPr>
          <p:spPr>
            <a:xfrm>
              <a:off x="7220991" y="3958385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5" name="30">
            <a:extLst>
              <a:ext uri="{FF2B5EF4-FFF2-40B4-BE49-F238E27FC236}">
                <a16:creationId xmlns:a16="http://schemas.microsoft.com/office/drawing/2014/main" id="{8BA86BD7-C2A0-E2DC-A18F-C2B48D0BBAE1}"/>
              </a:ext>
            </a:extLst>
          </p:cNvPr>
          <p:cNvSpPr txBox="1"/>
          <p:nvPr/>
        </p:nvSpPr>
        <p:spPr>
          <a:xfrm>
            <a:off x="964628" y="8536188"/>
            <a:ext cx="168187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30 </a:t>
            </a:r>
            <a:r>
              <a:rPr lang="ar-AE" sz="4400" dirty="0"/>
              <a:t>سم³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15">
            <a:extLst>
              <a:ext uri="{FF2B5EF4-FFF2-40B4-BE49-F238E27FC236}">
                <a16:creationId xmlns:a16="http://schemas.microsoft.com/office/drawing/2014/main" id="{0D05BB25-E92B-8E6D-98A3-1A6777F5518D}"/>
              </a:ext>
            </a:extLst>
          </p:cNvPr>
          <p:cNvSpPr txBox="1"/>
          <p:nvPr/>
        </p:nvSpPr>
        <p:spPr>
          <a:xfrm>
            <a:off x="9047559" y="8435450"/>
            <a:ext cx="168187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15 </a:t>
            </a:r>
            <a:r>
              <a:rPr lang="ar-AE" sz="4400" dirty="0"/>
              <a:t>سم³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7">
            <a:extLst>
              <a:ext uri="{FF2B5EF4-FFF2-40B4-BE49-F238E27FC236}">
                <a16:creationId xmlns:a16="http://schemas.microsoft.com/office/drawing/2014/main" id="{782979BC-AA56-4658-D57E-56CB72F72509}"/>
              </a:ext>
            </a:extLst>
          </p:cNvPr>
          <p:cNvSpPr txBox="1"/>
          <p:nvPr/>
        </p:nvSpPr>
        <p:spPr>
          <a:xfrm>
            <a:off x="12851159" y="8445261"/>
            <a:ext cx="140936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7 </a:t>
            </a:r>
            <a:r>
              <a:rPr lang="ar-AE" sz="4400" dirty="0"/>
              <a:t>سم³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91A9574-D157-38D1-0A20-642FF6D9AE8E}"/>
              </a:ext>
            </a:extLst>
          </p:cNvPr>
          <p:cNvSpPr txBox="1"/>
          <p:nvPr/>
        </p:nvSpPr>
        <p:spPr>
          <a:xfrm>
            <a:off x="195512" y="9555633"/>
            <a:ext cx="6270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AE" dirty="0">
                <a:hlinkClick r:id="rId6"/>
              </a:rPr>
              <a:t>مقتبس من وحدة تعليمية رقمية للصف الرابع – متوازي المستطيلات والمكعّب.</a:t>
            </a:r>
            <a:endParaRPr lang="he-IL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C6C1B99-F3F6-CCE2-C703-2B113DEA7DD7}"/>
              </a:ext>
            </a:extLst>
          </p:cNvPr>
          <p:cNvGrpSpPr/>
          <p:nvPr/>
        </p:nvGrpSpPr>
        <p:grpSpPr>
          <a:xfrm>
            <a:off x="479292" y="419100"/>
            <a:ext cx="1528015" cy="1733680"/>
            <a:chOff x="479292" y="419100"/>
            <a:chExt cx="1528015" cy="1733680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5C25D1D7-2DB8-73C1-3AEF-B98B74FE8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562" y="419100"/>
              <a:ext cx="1378745" cy="1635920"/>
            </a:xfrm>
            <a:prstGeom prst="rect">
              <a:avLst/>
            </a:prstGeom>
          </p:spPr>
        </p:pic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3A81F802-BA65-4308-1584-AD6CE6E504B1}"/>
                </a:ext>
              </a:extLst>
            </p:cNvPr>
            <p:cNvSpPr txBox="1"/>
            <p:nvPr/>
          </p:nvSpPr>
          <p:spPr>
            <a:xfrm>
              <a:off x="479292" y="1444894"/>
              <a:ext cx="149579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4000" dirty="0">
                  <a:latin typeface="Microsoft Uighur" panose="02000000000000000000" pitchFamily="2" charset="-78"/>
                </a:rPr>
                <a:t>1</a:t>
              </a:r>
              <a:r>
                <a:rPr lang="ar-AE" sz="4000" dirty="0">
                  <a:latin typeface="Microsoft Uighur" panose="02000000000000000000" pitchFamily="2" charset="-78"/>
                  <a:cs typeface="DecoType Naskh Special" panose="02010000000000000000" pitchFamily="2" charset="-78"/>
                </a:rPr>
                <a:t> سم³</a:t>
              </a:r>
              <a:r>
                <a:rPr lang="he-IL" sz="4000" dirty="0">
                  <a:latin typeface="Microsoft Uighur" panose="02000000000000000000" pitchFamily="2" charset="-78"/>
                </a:rPr>
                <a:t> </a:t>
              </a:r>
            </a:p>
          </p:txBody>
        </p:sp>
      </p:grpSp>
      <p:sp>
        <p:nvSpPr>
          <p:cNvPr id="2" name="הנחיות">
            <a:extLst>
              <a:ext uri="{FF2B5EF4-FFF2-40B4-BE49-F238E27FC236}">
                <a16:creationId xmlns:a16="http://schemas.microsoft.com/office/drawing/2014/main" id="{C40AE5EC-0315-6B01-FC9B-5E0E149C0E7D}"/>
              </a:ext>
            </a:extLst>
          </p:cNvPr>
          <p:cNvSpPr txBox="1"/>
          <p:nvPr/>
        </p:nvSpPr>
        <p:spPr>
          <a:xfrm>
            <a:off x="4650359" y="83223"/>
            <a:ext cx="132150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JO" sz="3600" noProof="0" dirty="0"/>
              <a:t>أمامَكُم ثَلاث صَناديق.</a:t>
            </a:r>
            <a:br>
              <a:rPr lang="ar-JO" sz="3600" noProof="0" dirty="0"/>
            </a:br>
            <a:r>
              <a:rPr lang="ar-JO" sz="3600" noProof="0" dirty="0"/>
              <a:t>لائِموا لِكلّ صُندوق حَجمَه.</a:t>
            </a:r>
            <a:br>
              <a:rPr lang="ar-JO" sz="3600" noProof="0" dirty="0"/>
            </a:br>
            <a:r>
              <a:rPr lang="ar-JO" sz="3600" noProof="0" dirty="0"/>
              <a:t>اضغطوا على الصّندوق لِلتَّحقق مِن الإجابَة.</a:t>
            </a:r>
            <a:endParaRPr lang="ar-JO" sz="36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8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79297 -0.2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48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57539 -0.250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3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1718 -0.1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5" grpId="0"/>
      <p:bldP spid="36" grpId="0"/>
      <p:bldP spid="36" grpId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3B3FB-64ED-3F1B-9099-993840F1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1AD913-9BAE-55FE-ECE2-42AA3392AA39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3F48FF-1DA9-05E7-2BA5-B54A7D1444DA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1667D6-8DBB-82B1-6809-784F29FB8F06}"/>
              </a:ext>
            </a:extLst>
          </p:cNvPr>
          <p:cNvSpPr/>
          <p:nvPr/>
        </p:nvSpPr>
        <p:spPr>
          <a:xfrm rot="-363239">
            <a:off x="207636" y="213465"/>
            <a:ext cx="2223560" cy="1699227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C0887A1-1579-94C1-2A4F-4C05E07EDD9D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E4BA10E-6A52-A29F-9B53-6591513C4A36}"/>
              </a:ext>
            </a:extLst>
          </p:cNvPr>
          <p:cNvSpPr txBox="1"/>
          <p:nvPr/>
        </p:nvSpPr>
        <p:spPr>
          <a:xfrm>
            <a:off x="2237969" y="308085"/>
            <a:ext cx="15925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40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طُلب مِن تَلاميذ الصَّف أنْ يَبنوا مِن مُكعَّبات مُتَطابِقَة صَناديق حَجمَها 24 سم³.</a:t>
            </a:r>
            <a:br>
              <a:rPr lang="ar-JO" sz="40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40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اقترحوا عَليهم صَناديق مُلائِمَة.</a:t>
            </a:r>
            <a:endParaRPr lang="ar-JO" sz="4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1"/>
            <a:r>
              <a:rPr lang="ar-JO" sz="400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785496A-B7AD-D913-E236-4992C5B49FD6}"/>
              </a:ext>
            </a:extLst>
          </p:cNvPr>
          <p:cNvSpPr txBox="1"/>
          <p:nvPr/>
        </p:nvSpPr>
        <p:spPr>
          <a:xfrm>
            <a:off x="1276283" y="2545121"/>
            <a:ext cx="15697200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طول أحَد الأضلاع:____   		طول الضّلع الثاني :____  		 طول الضّلع الثالث:____</a:t>
            </a:r>
          </a:p>
          <a:p>
            <a:pPr algn="r" rtl="1"/>
            <a:r>
              <a:rPr lang="ar-JO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algn="r" rtl="1"/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طول أحَد الأضلاع:____   		طول الضّلع الثاني :____  		 طول الضّلع الثالث:____</a:t>
            </a:r>
          </a:p>
          <a:p>
            <a:pPr algn="r" rtl="1"/>
            <a:r>
              <a:rPr lang="ar-JO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algn="r" rtl="1"/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طول أحَد الأضلاع:____   		طول الضّلع الثاني :____  		 طول الضّلع الثالث:____</a:t>
            </a:r>
          </a:p>
          <a:p>
            <a:pPr algn="r" rtl="1"/>
            <a:r>
              <a:rPr lang="ar-JO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54B0C52-FA02-51E4-00E0-A93E8DCBA363}"/>
              </a:ext>
            </a:extLst>
          </p:cNvPr>
          <p:cNvSpPr txBox="1"/>
          <p:nvPr/>
        </p:nvSpPr>
        <p:spPr>
          <a:xfrm>
            <a:off x="7391400" y="9572613"/>
            <a:ext cx="777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المتعارف عليه أن تُسمّى أضلاع المجسّم أيضًا حوافّ.</a:t>
            </a: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525</Words>
  <Application>Microsoft Office PowerPoint</Application>
  <PresentationFormat>مخصص</PresentationFormat>
  <Paragraphs>92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9" baseType="lpstr">
      <vt:lpstr>Libre Franklin Bold</vt:lpstr>
      <vt:lpstr>Libre Franklin Ultra-Bold</vt:lpstr>
      <vt:lpstr>DecoType Naskh Special</vt:lpstr>
      <vt:lpstr>Calibri Light</vt:lpstr>
      <vt:lpstr>Balsamiq Sans Bold</vt:lpstr>
      <vt:lpstr>Aptos</vt:lpstr>
      <vt:lpstr>Microsoft Uighur</vt:lpstr>
      <vt:lpstr>Arial Narrow</vt:lpstr>
      <vt:lpstr>Calibri</vt:lpstr>
      <vt:lpstr>Arial</vt:lpstr>
      <vt:lpstr>Office Theme</vt:lpstr>
      <vt:lpstr>1_ערכת נושא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ראיד שיח' אחמד</cp:lastModifiedBy>
  <cp:revision>35</cp:revision>
  <dcterms:created xsi:type="dcterms:W3CDTF">2006-08-16T00:00:00Z</dcterms:created>
  <dcterms:modified xsi:type="dcterms:W3CDTF">2026-03-17T18:09:05Z</dcterms:modified>
  <dc:identifier>DAFxURIk58o</dc:identifier>
</cp:coreProperties>
</file>