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9" r:id="rId3"/>
    <p:sldId id="548" r:id="rId4"/>
    <p:sldId id="554" r:id="rId5"/>
    <p:sldId id="261" r:id="rId6"/>
    <p:sldId id="337" r:id="rId7"/>
    <p:sldId id="318" r:id="rId8"/>
    <p:sldId id="555" r:id="rId9"/>
    <p:sldId id="294" r:id="rId10"/>
  </p:sldIdLst>
  <p:sldSz cx="18288000" cy="10287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Balsamiq Sans Bold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Libre Franklin Bold" panose="020B0604020202020204" charset="0"/>
      <p:regular r:id="rId18"/>
    </p:embeddedFont>
    <p:embeddedFont>
      <p:font typeface="Libre Franklin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39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088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322265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00958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2921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71059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042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7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218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34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edidut/" TargetMode="Externa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op.education.gov.il/tchumey_daat/matmatika/yesodi/noseem_nilmadim/medidut/" TargetMode="Externa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medidut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0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שטח משולש</a:t>
            </a:r>
          </a:p>
          <a:p>
            <a:pPr algn="ctr"/>
            <a:r>
              <a:rPr lang="he-IL" sz="6000" dirty="0"/>
              <a:t>כיתה ה'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שטח משולש 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ה'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Picture 33">
            <a:extLst>
              <a:ext uri="{FF2B5EF4-FFF2-40B4-BE49-F238E27FC236}">
                <a16:creationId xmlns:a16="http://schemas.microsoft.com/office/drawing/2014/main" id="{5296485B-E03B-3505-DC5D-CC6BD9607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9" y="2354334"/>
            <a:ext cx="8568963" cy="485801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AA41A22-88A7-7D65-8283-0671F20DFDBF}"/>
              </a:ext>
            </a:extLst>
          </p:cNvPr>
          <p:cNvSpPr txBox="1"/>
          <p:nvPr/>
        </p:nvSpPr>
        <p:spPr>
          <a:xfrm>
            <a:off x="4596618" y="1179691"/>
            <a:ext cx="1021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מי יכול להיות יוצא הדופן? הסבירו את תשובתכם.</a:t>
            </a: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C7546FC-02B4-210A-ECF9-B58707DEE5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4899" y="2354334"/>
            <a:ext cx="6668124" cy="395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A2C4B7-3EE0-32BE-9D67-D8F02A256890}"/>
              </a:ext>
            </a:extLst>
          </p:cNvPr>
          <p:cNvSpPr txBox="1"/>
          <p:nvPr/>
        </p:nvSpPr>
        <p:spPr>
          <a:xfrm>
            <a:off x="8991600" y="1181449"/>
            <a:ext cx="701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מה שטח הצורה האפורה? </a:t>
            </a:r>
          </a:p>
        </p:txBody>
      </p:sp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BFF969E-A934-4E26-844D-DA6F34342101}"/>
              </a:ext>
            </a:extLst>
          </p:cNvPr>
          <p:cNvSpPr txBox="1"/>
          <p:nvPr/>
        </p:nvSpPr>
        <p:spPr>
          <a:xfrm>
            <a:off x="1228733" y="213397"/>
            <a:ext cx="168592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נתון משולש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ישר־זווית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 ראו בסרטוט המוקטן. מה שטחו?</a:t>
            </a: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משולש ישר-זווית 1">
            <a:extLst>
              <a:ext uri="{FF2B5EF4-FFF2-40B4-BE49-F238E27FC236}">
                <a16:creationId xmlns:a16="http://schemas.microsoft.com/office/drawing/2014/main" id="{C6903690-BE37-4130-899E-5F849960EB31}"/>
              </a:ext>
            </a:extLst>
          </p:cNvPr>
          <p:cNvSpPr/>
          <p:nvPr/>
        </p:nvSpPr>
        <p:spPr>
          <a:xfrm>
            <a:off x="583388" y="3556703"/>
            <a:ext cx="5400000" cy="32400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47139CE-A60D-42C1-BAE6-DB1068E4259A}"/>
              </a:ext>
            </a:extLst>
          </p:cNvPr>
          <p:cNvSpPr txBox="1"/>
          <p:nvPr/>
        </p:nvSpPr>
        <p:spPr>
          <a:xfrm>
            <a:off x="5983388" y="8951203"/>
            <a:ext cx="119785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להמחשה ולחישוב של כל שלב, לחצו על העיגולים הכחולים.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2C03BEB-0C71-4244-85F8-C26F05891531}"/>
              </a:ext>
            </a:extLst>
          </p:cNvPr>
          <p:cNvSpPr txBox="1"/>
          <p:nvPr/>
        </p:nvSpPr>
        <p:spPr>
          <a:xfrm>
            <a:off x="9233179" y="1387323"/>
            <a:ext cx="770435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נשלים את המלבן החוסם את המשולש.</a:t>
            </a:r>
          </a:p>
        </p:txBody>
      </p:sp>
      <p:sp>
        <p:nvSpPr>
          <p:cNvPr id="8" name="עיגול 1">
            <a:extLst>
              <a:ext uri="{FF2B5EF4-FFF2-40B4-BE49-F238E27FC236}">
                <a16:creationId xmlns:a16="http://schemas.microsoft.com/office/drawing/2014/main" id="{EEDC245A-58A8-45A6-85A3-E45BA4B2A1A1}"/>
              </a:ext>
            </a:extLst>
          </p:cNvPr>
          <p:cNvSpPr/>
          <p:nvPr/>
        </p:nvSpPr>
        <p:spPr>
          <a:xfrm>
            <a:off x="17121596" y="1374738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1313145-5F84-4D4D-A223-B66033532B1D}"/>
              </a:ext>
            </a:extLst>
          </p:cNvPr>
          <p:cNvSpPr txBox="1"/>
          <p:nvPr/>
        </p:nvSpPr>
        <p:spPr>
          <a:xfrm>
            <a:off x="12311001" y="4329933"/>
            <a:ext cx="464582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שטח המלבן.</a:t>
            </a:r>
          </a:p>
        </p:txBody>
      </p:sp>
      <p:sp>
        <p:nvSpPr>
          <p:cNvPr id="10" name="עיגול 1">
            <a:extLst>
              <a:ext uri="{FF2B5EF4-FFF2-40B4-BE49-F238E27FC236}">
                <a16:creationId xmlns:a16="http://schemas.microsoft.com/office/drawing/2014/main" id="{95DCDDB8-08D1-484C-A236-CAFADA38F0CE}"/>
              </a:ext>
            </a:extLst>
          </p:cNvPr>
          <p:cNvSpPr/>
          <p:nvPr/>
        </p:nvSpPr>
        <p:spPr>
          <a:xfrm>
            <a:off x="17121596" y="433774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עיגול 1">
            <a:extLst>
              <a:ext uri="{FF2B5EF4-FFF2-40B4-BE49-F238E27FC236}">
                <a16:creationId xmlns:a16="http://schemas.microsoft.com/office/drawing/2014/main" id="{69ACD7F3-5144-4786-B2D1-77F9210B106A}"/>
              </a:ext>
            </a:extLst>
          </p:cNvPr>
          <p:cNvSpPr/>
          <p:nvPr/>
        </p:nvSpPr>
        <p:spPr>
          <a:xfrm>
            <a:off x="17121596" y="5824749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9ADE11B-B0A2-48DF-895A-AF0800824AF3}"/>
              </a:ext>
            </a:extLst>
          </p:cNvPr>
          <p:cNvSpPr txBox="1"/>
          <p:nvPr/>
        </p:nvSpPr>
        <p:spPr>
          <a:xfrm>
            <a:off x="11727188" y="5849919"/>
            <a:ext cx="515237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שטח המשולש.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68D8AE66-F2C5-4F01-B4B1-19BB14803695}"/>
              </a:ext>
            </a:extLst>
          </p:cNvPr>
          <p:cNvCxnSpPr>
            <a:cxnSpLocks/>
          </p:cNvCxnSpPr>
          <p:nvPr/>
        </p:nvCxnSpPr>
        <p:spPr>
          <a:xfrm flipV="1">
            <a:off x="583388" y="3538986"/>
            <a:ext cx="540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96D8144-DA1B-4ECE-9007-313A4C2F652F}"/>
              </a:ext>
            </a:extLst>
          </p:cNvPr>
          <p:cNvCxnSpPr>
            <a:cxnSpLocks/>
          </p:cNvCxnSpPr>
          <p:nvPr/>
        </p:nvCxnSpPr>
        <p:spPr>
          <a:xfrm flipH="1">
            <a:off x="6000446" y="3525710"/>
            <a:ext cx="2277" cy="3240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0D929E2A-FF45-4423-AA37-27280EBE1F08}"/>
              </a:ext>
            </a:extLst>
          </p:cNvPr>
          <p:cNvSpPr txBox="1"/>
          <p:nvPr/>
        </p:nvSpPr>
        <p:spPr>
          <a:xfrm>
            <a:off x="7773550" y="4393878"/>
            <a:ext cx="218521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15 סמ"ר. 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9BCF2FCF-B8F9-4BAF-BB6C-04B63DE70538}"/>
              </a:ext>
            </a:extLst>
          </p:cNvPr>
          <p:cNvSpPr txBox="1"/>
          <p:nvPr/>
        </p:nvSpPr>
        <p:spPr>
          <a:xfrm>
            <a:off x="10352271" y="4393878"/>
            <a:ext cx="182133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3</a:t>
            </a:r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X5=15</a:t>
            </a:r>
            <a:endParaRPr lang="he-IL" sz="4200" dirty="0">
              <a:solidFill>
                <a:srgbClr val="5480C8"/>
              </a:solidFill>
              <a:latin typeface="Calibri"/>
              <a:cs typeface="Calibri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1AEBE8E2-2A3C-4FAC-8ECE-31FA13EBCEA8}"/>
              </a:ext>
            </a:extLst>
          </p:cNvPr>
          <p:cNvSpPr txBox="1"/>
          <p:nvPr/>
        </p:nvSpPr>
        <p:spPr>
          <a:xfrm>
            <a:off x="12201565" y="7182047"/>
            <a:ext cx="232146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7.5 סמ"ר.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55F649F4-A273-4539-BE37-760ACDBBD6F6}"/>
                  </a:ext>
                </a:extLst>
              </p:cNvPr>
              <p:cNvSpPr txBox="1"/>
              <p:nvPr/>
            </p:nvSpPr>
            <p:spPr>
              <a:xfrm>
                <a:off x="10388315" y="8769085"/>
                <a:ext cx="2142060" cy="11029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98B2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98B2DA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98B2DA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98B2DA"/>
                            </a:solidFill>
                            <a:latin typeface="Calibri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98B2DA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98B2DA"/>
                    </a:solidFill>
                    <a:latin typeface="Calibri"/>
                    <a:cs typeface="Calibri"/>
                  </a:rPr>
                  <a:t>=7.5</a:t>
                </a:r>
                <a:endParaRPr lang="he-IL" sz="4200" dirty="0">
                  <a:solidFill>
                    <a:srgbClr val="98B2DA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55F649F4-A273-4539-BE37-760ACDBB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315" y="8769085"/>
                <a:ext cx="2142060" cy="1102994"/>
              </a:xfrm>
              <a:prstGeom prst="rect">
                <a:avLst/>
              </a:prstGeom>
              <a:blipFill>
                <a:blip r:embed="rId2"/>
                <a:stretch>
                  <a:fillRect r="-16477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99932A73-10E1-401B-A2CF-2E7B59089B0C}"/>
              </a:ext>
            </a:extLst>
          </p:cNvPr>
          <p:cNvSpPr txBox="1"/>
          <p:nvPr/>
        </p:nvSpPr>
        <p:spPr>
          <a:xfrm>
            <a:off x="5828081" y="2053763"/>
            <a:ext cx="11109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היתר של המשולש החסום הוא אלכסון המלבן והוא מחלק אותו לשני משולשים חופפים.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CB1A8B31-3EA0-4E8D-A210-DC98102A1A0C}"/>
              </a:ext>
            </a:extLst>
          </p:cNvPr>
          <p:cNvSpPr txBox="1"/>
          <p:nvPr/>
        </p:nvSpPr>
        <p:spPr>
          <a:xfrm>
            <a:off x="14784114" y="7182047"/>
            <a:ext cx="209544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15</a:t>
            </a:r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:2=7.5</a:t>
            </a:r>
            <a:endParaRPr lang="he-IL" sz="4200" dirty="0">
              <a:solidFill>
                <a:srgbClr val="5480C8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8E50C887-F88A-4069-AE03-212277D0887A}"/>
              </a:ext>
            </a:extLst>
          </p:cNvPr>
          <p:cNvSpPr txBox="1"/>
          <p:nvPr/>
        </p:nvSpPr>
        <p:spPr>
          <a:xfrm>
            <a:off x="7914734" y="7966877"/>
            <a:ext cx="8964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אפשר לחשב את שטח המשולש בתרגיל אחד: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AC7090B-06D5-8BD9-6CAE-124B01DD4486}"/>
              </a:ext>
            </a:extLst>
          </p:cNvPr>
          <p:cNvSpPr txBox="1"/>
          <p:nvPr/>
        </p:nvSpPr>
        <p:spPr>
          <a:xfrm>
            <a:off x="6039133" y="6459247"/>
            <a:ext cx="108404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שטח המשולש שווה לחצי משטח המלבן החוסם אותו.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5BDB7F6-8151-C8BD-92EC-4D6F7F8653DA}"/>
              </a:ext>
            </a:extLst>
          </p:cNvPr>
          <p:cNvSpPr/>
          <p:nvPr/>
        </p:nvSpPr>
        <p:spPr>
          <a:xfrm>
            <a:off x="596582" y="6476332"/>
            <a:ext cx="322905" cy="3400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460E2E56-5B09-780B-E0BB-F331C4612BE7}"/>
              </a:ext>
            </a:extLst>
          </p:cNvPr>
          <p:cNvSpPr txBox="1"/>
          <p:nvPr/>
        </p:nvSpPr>
        <p:spPr>
          <a:xfrm>
            <a:off x="10191978" y="9655238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או בהגדלה, בהתאם לגודל המסך.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9D6E25C-28AD-CDF2-585F-8935CF8B236A}"/>
              </a:ext>
            </a:extLst>
          </p:cNvPr>
          <p:cNvSpPr txBox="1"/>
          <p:nvPr/>
        </p:nvSpPr>
        <p:spPr>
          <a:xfrm>
            <a:off x="2644017" y="6796703"/>
            <a:ext cx="974947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5 ס"מ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25295745-18D5-584E-44A5-AC7A514AA483}"/>
              </a:ext>
            </a:extLst>
          </p:cNvPr>
          <p:cNvSpPr txBox="1"/>
          <p:nvPr/>
        </p:nvSpPr>
        <p:spPr>
          <a:xfrm rot="16200000">
            <a:off x="-122621" y="4790628"/>
            <a:ext cx="974947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 ס"מ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51B417A-4DA8-99A7-EBF7-650270BD0EE7}"/>
              </a:ext>
            </a:extLst>
          </p:cNvPr>
          <p:cNvSpPr txBox="1"/>
          <p:nvPr/>
        </p:nvSpPr>
        <p:spPr>
          <a:xfrm>
            <a:off x="533400" y="9665708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יחידת הוראה מתוקשבת לכיתה ה'- שטח משולש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0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  <p:bldP spid="40" grpId="0"/>
      <p:bldP spid="41" grpId="0"/>
      <p:bldP spid="43" grpId="0"/>
      <p:bldP spid="44" grpId="0"/>
      <p:bldP spid="4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B3A5D86-377E-4D9F-9C10-5979EE75EDE9}"/>
              </a:ext>
            </a:extLst>
          </p:cNvPr>
          <p:cNvGrpSpPr/>
          <p:nvPr/>
        </p:nvGrpSpPr>
        <p:grpSpPr>
          <a:xfrm>
            <a:off x="235495" y="2822902"/>
            <a:ext cx="3134946" cy="2716823"/>
            <a:chOff x="756805" y="742950"/>
            <a:chExt cx="2089964" cy="1811215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5D259D68-2894-499C-B842-286BBEEB7BCB}"/>
                </a:ext>
              </a:extLst>
            </p:cNvPr>
            <p:cNvSpPr/>
            <p:nvPr/>
          </p:nvSpPr>
          <p:spPr>
            <a:xfrm>
              <a:off x="1406769" y="1090245"/>
              <a:ext cx="144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משולש ישר-זווית 2">
              <a:extLst>
                <a:ext uri="{FF2B5EF4-FFF2-40B4-BE49-F238E27FC236}">
                  <a16:creationId xmlns:a16="http://schemas.microsoft.com/office/drawing/2014/main" id="{B1CC2375-39D0-4186-888C-C117D877A4D0}"/>
                </a:ext>
              </a:extLst>
            </p:cNvPr>
            <p:cNvSpPr/>
            <p:nvPr/>
          </p:nvSpPr>
          <p:spPr>
            <a:xfrm>
              <a:off x="1384788" y="1103435"/>
              <a:ext cx="1433147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DB562BD-CB32-4BCB-BABB-A05D4AB38CDE}"/>
                </a:ext>
              </a:extLst>
            </p:cNvPr>
            <p:cNvSpPr txBox="1"/>
            <p:nvPr/>
          </p:nvSpPr>
          <p:spPr>
            <a:xfrm>
              <a:off x="1854394" y="742950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0C67B6-3CDF-4347-B1B1-E19C6720D1A6}"/>
                </a:ext>
              </a:extLst>
            </p:cNvPr>
            <p:cNvSpPr txBox="1"/>
            <p:nvPr/>
          </p:nvSpPr>
          <p:spPr>
            <a:xfrm>
              <a:off x="756805" y="1545981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DFE07EC-B5F6-45AA-8CCC-434361F1E1B3}"/>
              </a:ext>
            </a:extLst>
          </p:cNvPr>
          <p:cNvGrpSpPr/>
          <p:nvPr/>
        </p:nvGrpSpPr>
        <p:grpSpPr>
          <a:xfrm>
            <a:off x="4072982" y="2912167"/>
            <a:ext cx="4214946" cy="2716823"/>
            <a:chOff x="3432598" y="751797"/>
            <a:chExt cx="2809964" cy="1811215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C50A3DC-95D8-4BAC-AB94-704E229B7C90}"/>
                </a:ext>
              </a:extLst>
            </p:cNvPr>
            <p:cNvSpPr/>
            <p:nvPr/>
          </p:nvSpPr>
          <p:spPr>
            <a:xfrm>
              <a:off x="4082562" y="1099092"/>
              <a:ext cx="216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משולש ישר-זווית 6">
              <a:extLst>
                <a:ext uri="{FF2B5EF4-FFF2-40B4-BE49-F238E27FC236}">
                  <a16:creationId xmlns:a16="http://schemas.microsoft.com/office/drawing/2014/main" id="{497F9510-41D4-4676-B67A-2CACB3944B89}"/>
                </a:ext>
              </a:extLst>
            </p:cNvPr>
            <p:cNvSpPr/>
            <p:nvPr/>
          </p:nvSpPr>
          <p:spPr>
            <a:xfrm>
              <a:off x="4060581" y="1112282"/>
              <a:ext cx="2181981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87C9C0C-1C00-4860-84DB-4AA56465E3AD}"/>
                </a:ext>
              </a:extLst>
            </p:cNvPr>
            <p:cNvSpPr txBox="1"/>
            <p:nvPr/>
          </p:nvSpPr>
          <p:spPr>
            <a:xfrm>
              <a:off x="4530187" y="751797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5D0C49A6-FE57-4309-92A5-D21E1252BEC8}"/>
                </a:ext>
              </a:extLst>
            </p:cNvPr>
            <p:cNvSpPr txBox="1"/>
            <p:nvPr/>
          </p:nvSpPr>
          <p:spPr>
            <a:xfrm>
              <a:off x="3432598" y="1554828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C2630C7B-213D-4BB0-BAD3-C395FB09EB18}"/>
              </a:ext>
            </a:extLst>
          </p:cNvPr>
          <p:cNvGrpSpPr/>
          <p:nvPr/>
        </p:nvGrpSpPr>
        <p:grpSpPr>
          <a:xfrm>
            <a:off x="9951535" y="2337959"/>
            <a:ext cx="2054949" cy="3804956"/>
            <a:chOff x="6520646" y="720913"/>
            <a:chExt cx="1369966" cy="2536637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315563EF-1850-454C-81D1-BD209FC413D3}"/>
                </a:ext>
              </a:extLst>
            </p:cNvPr>
            <p:cNvSpPr/>
            <p:nvPr/>
          </p:nvSpPr>
          <p:spPr>
            <a:xfrm>
              <a:off x="7170611" y="1099091"/>
              <a:ext cx="720000" cy="21584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96064600-F513-48E4-A43F-50635CED2656}"/>
                </a:ext>
              </a:extLst>
            </p:cNvPr>
            <p:cNvSpPr/>
            <p:nvPr/>
          </p:nvSpPr>
          <p:spPr>
            <a:xfrm>
              <a:off x="7142288" y="1044819"/>
              <a:ext cx="748324" cy="221273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E18CB62A-A2A4-40DB-BEEB-37FBE90D0B6C}"/>
                </a:ext>
              </a:extLst>
            </p:cNvPr>
            <p:cNvSpPr txBox="1"/>
            <p:nvPr/>
          </p:nvSpPr>
          <p:spPr>
            <a:xfrm>
              <a:off x="7141503" y="720913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ס"מ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0D6F218-7FB2-4DB2-89D5-5E9FBA2E7536}"/>
                </a:ext>
              </a:extLst>
            </p:cNvPr>
            <p:cNvSpPr txBox="1"/>
            <p:nvPr/>
          </p:nvSpPr>
          <p:spPr>
            <a:xfrm>
              <a:off x="6520646" y="1817737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012CC5AE-04EC-4A5D-AD2A-1958A02CA6F0}"/>
              </a:ext>
            </a:extLst>
          </p:cNvPr>
          <p:cNvGrpSpPr/>
          <p:nvPr/>
        </p:nvGrpSpPr>
        <p:grpSpPr>
          <a:xfrm>
            <a:off x="14293775" y="1635450"/>
            <a:ext cx="3167741" cy="4466682"/>
            <a:chOff x="8513330" y="775717"/>
            <a:chExt cx="2059419" cy="2481833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3433FF39-3332-4515-845F-CFDA1F1F9C2C}"/>
                </a:ext>
              </a:extLst>
            </p:cNvPr>
            <p:cNvSpPr/>
            <p:nvPr/>
          </p:nvSpPr>
          <p:spPr>
            <a:xfrm>
              <a:off x="9132749" y="1123012"/>
              <a:ext cx="1440000" cy="213453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משולש ישר-זווית 14">
              <a:extLst>
                <a:ext uri="{FF2B5EF4-FFF2-40B4-BE49-F238E27FC236}">
                  <a16:creationId xmlns:a16="http://schemas.microsoft.com/office/drawing/2014/main" id="{89DBFAFB-FC6A-41B0-913A-030DA271059F}"/>
                </a:ext>
              </a:extLst>
            </p:cNvPr>
            <p:cNvSpPr/>
            <p:nvPr/>
          </p:nvSpPr>
          <p:spPr>
            <a:xfrm>
              <a:off x="9110768" y="1136202"/>
              <a:ext cx="1433147" cy="212134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A15CE3B-9E25-4FFA-9D36-225454BBDEC4}"/>
                </a:ext>
              </a:extLst>
            </p:cNvPr>
            <p:cNvSpPr txBox="1"/>
            <p:nvPr/>
          </p:nvSpPr>
          <p:spPr>
            <a:xfrm>
              <a:off x="9596503" y="775717"/>
              <a:ext cx="633835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FDD51C1D-4517-48AC-8F32-FF1CE489C067}"/>
                </a:ext>
              </a:extLst>
            </p:cNvPr>
            <p:cNvSpPr txBox="1"/>
            <p:nvPr/>
          </p:nvSpPr>
          <p:spPr>
            <a:xfrm>
              <a:off x="8513330" y="1915313"/>
              <a:ext cx="633835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4 ס"מ</a:t>
              </a:r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79BD875-1632-4341-B256-8D7EE1B3403C}"/>
              </a:ext>
            </a:extLst>
          </p:cNvPr>
          <p:cNvSpPr txBox="1"/>
          <p:nvPr/>
        </p:nvSpPr>
        <p:spPr>
          <a:xfrm>
            <a:off x="15167562" y="8421875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סמ"ר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81716BD-BF0C-42DE-8E46-67A333B24147}"/>
              </a:ext>
            </a:extLst>
          </p:cNvPr>
          <p:cNvSpPr txBox="1"/>
          <p:nvPr/>
        </p:nvSpPr>
        <p:spPr>
          <a:xfrm>
            <a:off x="10251483" y="84173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סמ"ר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0703B91-AE83-4C0C-A86F-E3B10641A068}"/>
              </a:ext>
            </a:extLst>
          </p:cNvPr>
          <p:cNvSpPr txBox="1"/>
          <p:nvPr/>
        </p:nvSpPr>
        <p:spPr>
          <a:xfrm>
            <a:off x="1037330" y="8421875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סמ"ר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800B017-9388-4EE4-BE48-F25FF33EFF4C}"/>
              </a:ext>
            </a:extLst>
          </p:cNvPr>
          <p:cNvSpPr txBox="1"/>
          <p:nvPr/>
        </p:nvSpPr>
        <p:spPr>
          <a:xfrm>
            <a:off x="5617508" y="84173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סמ"ר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36A0CF8-0082-4324-897F-19771F34C14E}"/>
              </a:ext>
            </a:extLst>
          </p:cNvPr>
          <p:cNvSpPr txBox="1"/>
          <p:nvPr/>
        </p:nvSpPr>
        <p:spPr>
          <a:xfrm>
            <a:off x="10230242" y="6467492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סמ"ר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BD52265-86B4-4F72-9E50-DEDEE732B49C}"/>
              </a:ext>
            </a:extLst>
          </p:cNvPr>
          <p:cNvSpPr txBox="1"/>
          <p:nvPr/>
        </p:nvSpPr>
        <p:spPr>
          <a:xfrm>
            <a:off x="15170967" y="64700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סמ"ר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D43495B-6E19-4722-9977-713E39EE0B68}"/>
              </a:ext>
            </a:extLst>
          </p:cNvPr>
          <p:cNvSpPr txBox="1"/>
          <p:nvPr/>
        </p:nvSpPr>
        <p:spPr>
          <a:xfrm>
            <a:off x="5623826" y="6474199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סמ"ר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9AA2E81B-0430-4C43-8301-D07522F2A19E}"/>
              </a:ext>
            </a:extLst>
          </p:cNvPr>
          <p:cNvSpPr txBox="1"/>
          <p:nvPr/>
        </p:nvSpPr>
        <p:spPr>
          <a:xfrm>
            <a:off x="1075442" y="6466210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סמ"ר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4FA85E-6B26-48FB-8103-FCE5332811E1}"/>
              </a:ext>
            </a:extLst>
          </p:cNvPr>
          <p:cNvSpPr txBox="1"/>
          <p:nvPr/>
        </p:nvSpPr>
        <p:spPr>
          <a:xfrm>
            <a:off x="413398" y="137177"/>
            <a:ext cx="1765787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נתונים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חסומים במלבנים. חשבו את שטחם.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התשובה המתאימה.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205A981-59B9-A0E3-2883-4B44AD88BBB4}"/>
              </a:ext>
            </a:extLst>
          </p:cNvPr>
          <p:cNvSpPr txBox="1"/>
          <p:nvPr/>
        </p:nvSpPr>
        <p:spPr>
          <a:xfrm>
            <a:off x="87527" y="9752791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או בהגדלה, בהתאם לגודל המסך.</a:t>
            </a: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9E4B1188-F83F-A1CE-B7C3-86163DE34813}"/>
              </a:ext>
            </a:extLst>
          </p:cNvPr>
          <p:cNvCxnSpPr>
            <a:cxnSpLocks/>
          </p:cNvCxnSpPr>
          <p:nvPr/>
        </p:nvCxnSpPr>
        <p:spPr>
          <a:xfrm flipH="1">
            <a:off x="643547" y="8034587"/>
            <a:ext cx="16957421" cy="0"/>
          </a:xfrm>
          <a:prstGeom prst="line">
            <a:avLst/>
          </a:prstGeom>
          <a:ln w="38100"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CFC1189-CCEA-336A-7A82-8EFE405C9DF0}"/>
              </a:ext>
            </a:extLst>
          </p:cNvPr>
          <p:cNvSpPr txBox="1"/>
          <p:nvPr/>
        </p:nvSpPr>
        <p:spPr>
          <a:xfrm>
            <a:off x="13411200" y="9648624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ה'- שטח משולש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DD573BA-8587-4E57-A17D-B6D39DD032A9}"/>
              </a:ext>
            </a:extLst>
          </p:cNvPr>
          <p:cNvSpPr txBox="1"/>
          <p:nvPr/>
        </p:nvSpPr>
        <p:spPr>
          <a:xfrm>
            <a:off x="221457" y="72862"/>
            <a:ext cx="178450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חשבו את שטח המשולש הצהוב,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חד־הזוויות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משבצת היא יחידת שטח אחת.</a:t>
            </a:r>
          </a:p>
        </p:txBody>
      </p:sp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5B065595-CB89-4149-A429-8D041A6D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30724" r="28918" b="17944"/>
          <a:stretch/>
        </p:blipFill>
        <p:spPr bwMode="auto">
          <a:xfrm rot="5400000">
            <a:off x="415515" y="95074"/>
            <a:ext cx="5268522" cy="54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3D9ED98-8F18-42E1-A245-1FAA7A82761F}"/>
              </a:ext>
            </a:extLst>
          </p:cNvPr>
          <p:cNvSpPr/>
          <p:nvPr/>
        </p:nvSpPr>
        <p:spPr>
          <a:xfrm>
            <a:off x="307500" y="687950"/>
            <a:ext cx="5057775" cy="36460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BDAF520-B5F4-450E-A8F8-2626EEC92F1C}"/>
              </a:ext>
            </a:extLst>
          </p:cNvPr>
          <p:cNvSpPr/>
          <p:nvPr/>
        </p:nvSpPr>
        <p:spPr>
          <a:xfrm>
            <a:off x="335701" y="718761"/>
            <a:ext cx="5001377" cy="3595035"/>
          </a:xfrm>
          <a:prstGeom prst="triangle">
            <a:avLst>
              <a:gd name="adj" fmla="val 72228"/>
            </a:avLst>
          </a:prstGeom>
          <a:solidFill>
            <a:srgbClr val="FFC000">
              <a:alpha val="55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7B62C66-B0DE-4369-9FFD-19D5B00F49F9}"/>
              </a:ext>
            </a:extLst>
          </p:cNvPr>
          <p:cNvSpPr txBox="1"/>
          <p:nvPr/>
        </p:nvSpPr>
        <p:spPr>
          <a:xfrm>
            <a:off x="-4601181" y="8524681"/>
            <a:ext cx="1530191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להצגת שלבי הפתרון, לחצו על העיגולים הכחולים.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7BB88-D154-4D8E-A7CE-97F5B08E41D6}"/>
              </a:ext>
            </a:extLst>
          </p:cNvPr>
          <p:cNvSpPr txBox="1"/>
          <p:nvPr/>
        </p:nvSpPr>
        <p:spPr>
          <a:xfrm>
            <a:off x="11597679" y="1786061"/>
            <a:ext cx="545373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נחסום את המשולש במלבן.</a:t>
            </a:r>
          </a:p>
        </p:txBody>
      </p:sp>
      <p:sp>
        <p:nvSpPr>
          <p:cNvPr id="23" name="עיגול 1">
            <a:extLst>
              <a:ext uri="{FF2B5EF4-FFF2-40B4-BE49-F238E27FC236}">
                <a16:creationId xmlns:a16="http://schemas.microsoft.com/office/drawing/2014/main" id="{FBAD1DD8-4041-4460-A48B-C4E2A89301B0}"/>
              </a:ext>
            </a:extLst>
          </p:cNvPr>
          <p:cNvSpPr/>
          <p:nvPr/>
        </p:nvSpPr>
        <p:spPr>
          <a:xfrm>
            <a:off x="17195555" y="1765392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8684394-04EF-4352-B62A-0F4FAEF5F4DF}"/>
              </a:ext>
            </a:extLst>
          </p:cNvPr>
          <p:cNvSpPr txBox="1"/>
          <p:nvPr/>
        </p:nvSpPr>
        <p:spPr>
          <a:xfrm>
            <a:off x="11863776" y="5046960"/>
            <a:ext cx="518763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הימני?</a:t>
            </a:r>
          </a:p>
        </p:txBody>
      </p:sp>
      <p:sp>
        <p:nvSpPr>
          <p:cNvPr id="26" name="עיגול 3">
            <a:extLst>
              <a:ext uri="{FF2B5EF4-FFF2-40B4-BE49-F238E27FC236}">
                <a16:creationId xmlns:a16="http://schemas.microsoft.com/office/drawing/2014/main" id="{291FBDD7-9ADE-4838-BA68-E888280ED8F0}"/>
              </a:ext>
            </a:extLst>
          </p:cNvPr>
          <p:cNvSpPr/>
          <p:nvPr/>
        </p:nvSpPr>
        <p:spPr>
          <a:xfrm>
            <a:off x="17195555" y="503015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/>
              <p:nvPr/>
            </p:nvSpPr>
            <p:spPr>
              <a:xfrm>
                <a:off x="7308243" y="5531525"/>
                <a:ext cx="9878025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חצי משטח המלבן הימני: 12 משבצות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=12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43" y="5531525"/>
                <a:ext cx="9878025" cy="1102994"/>
              </a:xfrm>
              <a:prstGeom prst="rect">
                <a:avLst/>
              </a:prstGeom>
              <a:blipFill>
                <a:blip r:embed="rId3"/>
                <a:stretch>
                  <a:fillRect l="-2716" r="-2346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AED54F1-3B90-4829-9626-4543B55BBA74}"/>
              </a:ext>
            </a:extLst>
          </p:cNvPr>
          <p:cNvSpPr txBox="1"/>
          <p:nvPr/>
        </p:nvSpPr>
        <p:spPr>
          <a:xfrm>
            <a:off x="11324711" y="6694185"/>
            <a:ext cx="57647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השמאלי?</a:t>
            </a:r>
          </a:p>
        </p:txBody>
      </p:sp>
      <p:sp>
        <p:nvSpPr>
          <p:cNvPr id="29" name="עיגול 1">
            <a:extLst>
              <a:ext uri="{FF2B5EF4-FFF2-40B4-BE49-F238E27FC236}">
                <a16:creationId xmlns:a16="http://schemas.microsoft.com/office/drawing/2014/main" id="{1D339202-C020-4886-8076-000D8A2B2C8E}"/>
              </a:ext>
            </a:extLst>
          </p:cNvPr>
          <p:cNvSpPr/>
          <p:nvPr/>
        </p:nvSpPr>
        <p:spPr>
          <a:xfrm>
            <a:off x="17195555" y="6702899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/>
              <p:nvPr/>
            </p:nvSpPr>
            <p:spPr>
              <a:xfrm>
                <a:off x="6756152" y="7223303"/>
                <a:ext cx="10333278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חצי משטח המלבן השמאלי: 32 משבצות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=32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52" y="7223303"/>
                <a:ext cx="10333278" cy="1102994"/>
              </a:xfrm>
              <a:prstGeom prst="rect">
                <a:avLst/>
              </a:prstGeom>
              <a:blipFill>
                <a:blip r:embed="rId4"/>
                <a:stretch>
                  <a:fillRect l="-2478" r="-2301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18814D-4832-4FB4-85D8-9F54202289D3}"/>
              </a:ext>
            </a:extLst>
          </p:cNvPr>
          <p:cNvSpPr txBox="1"/>
          <p:nvPr/>
        </p:nvSpPr>
        <p:spPr>
          <a:xfrm>
            <a:off x="11660195" y="8497242"/>
            <a:ext cx="53912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שטח המשולש הצהוב?</a:t>
            </a:r>
          </a:p>
        </p:txBody>
      </p:sp>
      <p:sp>
        <p:nvSpPr>
          <p:cNvPr id="32" name="עיגול4">
            <a:extLst>
              <a:ext uri="{FF2B5EF4-FFF2-40B4-BE49-F238E27FC236}">
                <a16:creationId xmlns:a16="http://schemas.microsoft.com/office/drawing/2014/main" id="{A35E38DF-336F-495A-A05A-D6003A771BCC}"/>
              </a:ext>
            </a:extLst>
          </p:cNvPr>
          <p:cNvSpPr/>
          <p:nvPr/>
        </p:nvSpPr>
        <p:spPr>
          <a:xfrm>
            <a:off x="17195555" y="8477553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B4754D1-EDE4-4362-82C2-9972CE38E65F}"/>
              </a:ext>
            </a:extLst>
          </p:cNvPr>
          <p:cNvSpPr txBox="1"/>
          <p:nvPr/>
        </p:nvSpPr>
        <p:spPr>
          <a:xfrm>
            <a:off x="11897964" y="9296376"/>
            <a:ext cx="513153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44 משבצות (44=12+32)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21A3DA0-E8BB-49C9-987B-33CE0C303152}"/>
              </a:ext>
            </a:extLst>
          </p:cNvPr>
          <p:cNvSpPr/>
          <p:nvPr/>
        </p:nvSpPr>
        <p:spPr>
          <a:xfrm>
            <a:off x="3946664" y="666557"/>
            <a:ext cx="1409379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1AA3C64-A226-4D2A-8C3A-079F4C39BBB0}"/>
              </a:ext>
            </a:extLst>
          </p:cNvPr>
          <p:cNvGrpSpPr/>
          <p:nvPr/>
        </p:nvGrpSpPr>
        <p:grpSpPr>
          <a:xfrm>
            <a:off x="3948931" y="3953009"/>
            <a:ext cx="364331" cy="364331"/>
            <a:chOff x="2947988" y="1289840"/>
            <a:chExt cx="242887" cy="242887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7C70D11-02A2-405C-9F1C-A434BF7CAA03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D04BC7A-4A50-4458-877E-D80898CC51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A1A7A2B-7982-4257-9340-730DFB699C3C}"/>
              </a:ext>
            </a:extLst>
          </p:cNvPr>
          <p:cNvGrpSpPr/>
          <p:nvPr/>
        </p:nvGrpSpPr>
        <p:grpSpPr>
          <a:xfrm flipH="1">
            <a:off x="3498998" y="3925379"/>
            <a:ext cx="364331" cy="364331"/>
            <a:chOff x="2947988" y="1289840"/>
            <a:chExt cx="242887" cy="242887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F73CDF5E-3EA7-42E5-8250-B6AC579B1512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1F84F31-54AE-47A8-8D74-C514C3CE2F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מלבן 33">
            <a:extLst>
              <a:ext uri="{FF2B5EF4-FFF2-40B4-BE49-F238E27FC236}">
                <a16:creationId xmlns:a16="http://schemas.microsoft.com/office/drawing/2014/main" id="{EC762738-E3C8-4461-9489-00DF4D38CF2B}"/>
              </a:ext>
            </a:extLst>
          </p:cNvPr>
          <p:cNvSpPr/>
          <p:nvPr/>
        </p:nvSpPr>
        <p:spPr>
          <a:xfrm>
            <a:off x="335700" y="686731"/>
            <a:ext cx="3601731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71DCE13-CC6A-D4C8-CD00-E82D06071DE0}"/>
              </a:ext>
            </a:extLst>
          </p:cNvPr>
          <p:cNvSpPr txBox="1"/>
          <p:nvPr/>
        </p:nvSpPr>
        <p:spPr>
          <a:xfrm>
            <a:off x="7275527" y="2995261"/>
            <a:ext cx="981390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נחלק את המלבן לשני מלבנים בעזרת אנך שנעביר 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מקודקוד המשולש לצלע הנגדית.</a:t>
            </a:r>
          </a:p>
        </p:txBody>
      </p:sp>
      <p:sp>
        <p:nvSpPr>
          <p:cNvPr id="36" name="עיגול 2">
            <a:extLst>
              <a:ext uri="{FF2B5EF4-FFF2-40B4-BE49-F238E27FC236}">
                <a16:creationId xmlns:a16="http://schemas.microsoft.com/office/drawing/2014/main" id="{DC11E2EF-201C-E5F3-BBF9-1451A15EAB60}"/>
              </a:ext>
            </a:extLst>
          </p:cNvPr>
          <p:cNvSpPr/>
          <p:nvPr/>
        </p:nvSpPr>
        <p:spPr>
          <a:xfrm>
            <a:off x="17195555" y="303313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22680B8E-AC1A-1D43-0CB2-C37254C4D14B}"/>
              </a:ext>
            </a:extLst>
          </p:cNvPr>
          <p:cNvSpPr txBox="1"/>
          <p:nvPr/>
        </p:nvSpPr>
        <p:spPr>
          <a:xfrm>
            <a:off x="5627637" y="4245392"/>
            <a:ext cx="1146179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כעת המשולש </a:t>
            </a:r>
            <a:r>
              <a:rPr lang="he-IL" sz="4200" dirty="0" err="1">
                <a:solidFill>
                  <a:srgbClr val="4472C4"/>
                </a:solidFill>
                <a:latin typeface="Calibri"/>
                <a:cs typeface="Calibri"/>
              </a:rPr>
              <a:t>חד־הזוויות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מחולק ל־2 משולשים </a:t>
            </a:r>
            <a:r>
              <a:rPr lang="he-IL" sz="4200" dirty="0" err="1">
                <a:solidFill>
                  <a:srgbClr val="4472C4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B71D0B-3776-1577-BF83-F84364DDEB73}"/>
              </a:ext>
            </a:extLst>
          </p:cNvPr>
          <p:cNvSpPr txBox="1"/>
          <p:nvPr/>
        </p:nvSpPr>
        <p:spPr>
          <a:xfrm>
            <a:off x="702028" y="6073535"/>
            <a:ext cx="508344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צלע של משבצת שווה יחידת אורך אחת.</a:t>
            </a:r>
          </a:p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משבצת אחת שווה יחידת שטח אחת.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E66C760-A7E9-F00E-E716-B161EA344B83}"/>
              </a:ext>
            </a:extLst>
          </p:cNvPr>
          <p:cNvSpPr txBox="1"/>
          <p:nvPr/>
        </p:nvSpPr>
        <p:spPr>
          <a:xfrm>
            <a:off x="1260302" y="5206726"/>
            <a:ext cx="34303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11 יחידות אורך</a:t>
            </a:r>
          </a:p>
        </p:txBody>
      </p:sp>
      <p:sp>
        <p:nvSpPr>
          <p:cNvPr id="43" name="סוגר מסולסל ימני 42">
            <a:extLst>
              <a:ext uri="{FF2B5EF4-FFF2-40B4-BE49-F238E27FC236}">
                <a16:creationId xmlns:a16="http://schemas.microsoft.com/office/drawing/2014/main" id="{706A73E7-E6D5-CC87-D42A-05F85300E05C}"/>
              </a:ext>
            </a:extLst>
          </p:cNvPr>
          <p:cNvSpPr/>
          <p:nvPr/>
        </p:nvSpPr>
        <p:spPr>
          <a:xfrm rot="5400000" flipV="1">
            <a:off x="2620392" y="2164268"/>
            <a:ext cx="431991" cy="50013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C602E3E-E641-1BAF-C32F-78A5AB980B8F}"/>
              </a:ext>
            </a:extLst>
          </p:cNvPr>
          <p:cNvSpPr txBox="1"/>
          <p:nvPr/>
        </p:nvSpPr>
        <p:spPr>
          <a:xfrm>
            <a:off x="533400" y="9665708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5"/>
              </a:rPr>
              <a:t>מתוך יחידת הוראה מתוקשבת לכיתה ה'- שטח משולש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81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/>
      <p:bldP spid="23" grpId="0" animBg="1"/>
      <p:bldP spid="25" grpId="0"/>
      <p:bldP spid="26" grpId="0" animBg="1"/>
      <p:bldP spid="27" grpId="0"/>
      <p:bldP spid="29" grpId="0" animBg="1"/>
      <p:bldP spid="30" grpId="0"/>
      <p:bldP spid="31" grpId="0"/>
      <p:bldP spid="32" grpId="0" animBg="1"/>
      <p:bldP spid="33" grpId="0"/>
      <p:bldP spid="4" grpId="0" animBg="1"/>
      <p:bldP spid="34" grpId="0" animBg="1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48AD4-A724-9F23-237F-BF3E66BC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B66738-8D3F-36DE-ED92-78C69D139D35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CC7B94-4532-9CCB-B467-85648B82CAC5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25D6395-7C67-3354-3A38-82F93FEC952E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A44E45C-7876-3F61-0A04-367E1C62A567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B261663-F3D7-8BD0-009B-B803AC188A8A}"/>
              </a:ext>
            </a:extLst>
          </p:cNvPr>
          <p:cNvSpPr txBox="1"/>
          <p:nvPr/>
        </p:nvSpPr>
        <p:spPr>
          <a:xfrm>
            <a:off x="6172200" y="1028700"/>
            <a:ext cx="1008989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שטח המשולש האפור שבסרטוט הוא 12 סמ"ר.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אורך אחת הצלעות של המלבן הוא 6 ס"מ. </a:t>
            </a:r>
          </a:p>
          <a:p>
            <a:pPr lvl="0" algn="r" rtl="1">
              <a:lnSpc>
                <a:spcPct val="150000"/>
              </a:lnSpc>
            </a:pPr>
            <a:r>
              <a:rPr lang="he-IL" sz="4000" dirty="0"/>
              <a:t>א) מה שטח המלבן?</a:t>
            </a:r>
            <a:endParaRPr lang="en-US" sz="4000" dirty="0"/>
          </a:p>
          <a:p>
            <a:pPr lvl="0" algn="r" rtl="1">
              <a:lnSpc>
                <a:spcPct val="150000"/>
              </a:lnSpc>
            </a:pPr>
            <a:r>
              <a:rPr lang="he-IL" sz="4000" dirty="0"/>
              <a:t>הסבירו איך חישבתם את שטח המלבן. </a:t>
            </a:r>
            <a:endParaRPr lang="en-US" sz="4000" dirty="0"/>
          </a:p>
          <a:p>
            <a:pPr lvl="0" algn="r" rtl="1">
              <a:lnSpc>
                <a:spcPct val="150000"/>
              </a:lnSpc>
            </a:pPr>
            <a:r>
              <a:rPr lang="he-IL" sz="4000" dirty="0"/>
              <a:t>ב) חשבו את היקף המלבן.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endParaRPr lang="en-US" sz="4000" dirty="0"/>
          </a:p>
          <a:p>
            <a:endParaRPr lang="he-IL" dirty="0"/>
          </a:p>
        </p:txBody>
      </p:sp>
      <p:pic>
        <p:nvPicPr>
          <p:cNvPr id="6" name="Picture 192">
            <a:extLst>
              <a:ext uri="{FF2B5EF4-FFF2-40B4-BE49-F238E27FC236}">
                <a16:creationId xmlns:a16="http://schemas.microsoft.com/office/drawing/2014/main" id="{5C10889B-1B56-EA4B-6913-4AFA37186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27303"/>
          <a:stretch>
            <a:fillRect/>
          </a:stretch>
        </p:blipFill>
        <p:spPr bwMode="auto">
          <a:xfrm>
            <a:off x="3048000" y="3163698"/>
            <a:ext cx="5393068" cy="355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34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7457468-5ADA-4F2A-B0BD-491C9BE1F1B9}"/>
              </a:ext>
            </a:extLst>
          </p:cNvPr>
          <p:cNvSpPr txBox="1"/>
          <p:nvPr/>
        </p:nvSpPr>
        <p:spPr>
          <a:xfrm>
            <a:off x="8867285" y="119393"/>
            <a:ext cx="933943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נתונים משולשים שונים. חשבו את שטחם והציגו את דרך החישוב. 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לחצו על כל משולש לבדיקה. 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2611C17A-8180-41D6-A2AA-4EA4BA085123}"/>
              </a:ext>
            </a:extLst>
          </p:cNvPr>
          <p:cNvSpPr txBox="1"/>
          <p:nvPr/>
        </p:nvSpPr>
        <p:spPr>
          <a:xfrm>
            <a:off x="-28822" y="501552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הסרטוטים מוצגים בהקטנה או בהגדלה, בהתאם לגודל המסך.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4232790-1743-440D-88A6-BAAADF941C08}"/>
              </a:ext>
            </a:extLst>
          </p:cNvPr>
          <p:cNvGrpSpPr/>
          <p:nvPr/>
        </p:nvGrpSpPr>
        <p:grpSpPr>
          <a:xfrm>
            <a:off x="6976204" y="7416517"/>
            <a:ext cx="2342909" cy="2665278"/>
            <a:chOff x="5043217" y="3057660"/>
            <a:chExt cx="2166654" cy="2869644"/>
          </a:xfrm>
        </p:grpSpPr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40627406-6BF2-42A6-8AAD-5C8362C3C9A6}"/>
                </a:ext>
              </a:extLst>
            </p:cNvPr>
            <p:cNvGrpSpPr/>
            <p:nvPr/>
          </p:nvGrpSpPr>
          <p:grpSpPr>
            <a:xfrm>
              <a:off x="5043217" y="3057660"/>
              <a:ext cx="2166654" cy="2869644"/>
              <a:chOff x="5101900" y="3834426"/>
              <a:chExt cx="2166654" cy="2869644"/>
            </a:xfrm>
          </p:grpSpPr>
          <p:sp>
            <p:nvSpPr>
              <p:cNvPr id="6" name="משולש שווה-שוקיים 5">
                <a:extLst>
                  <a:ext uri="{FF2B5EF4-FFF2-40B4-BE49-F238E27FC236}">
                    <a16:creationId xmlns:a16="http://schemas.microsoft.com/office/drawing/2014/main" id="{89174529-FFF1-4EFF-A8F2-572ADB5CC3B6}"/>
                  </a:ext>
                </a:extLst>
              </p:cNvPr>
              <p:cNvSpPr/>
              <p:nvPr/>
            </p:nvSpPr>
            <p:spPr>
              <a:xfrm>
                <a:off x="5101900" y="3834426"/>
                <a:ext cx="2166654" cy="2305050"/>
              </a:xfrm>
              <a:prstGeom prst="triangl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D45C1095-E284-4308-8FE3-3500B0DB6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5227" y="3862367"/>
                <a:ext cx="0" cy="225266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B1C64CCE-198A-4022-880D-05B3A1924E6D}"/>
                  </a:ext>
                </a:extLst>
              </p:cNvPr>
              <p:cNvSpPr txBox="1"/>
              <p:nvPr/>
            </p:nvSpPr>
            <p:spPr>
              <a:xfrm>
                <a:off x="5803120" y="6157300"/>
                <a:ext cx="1047595" cy="546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ס"מ</a:t>
                </a:r>
              </a:p>
            </p:txBody>
          </p:sp>
          <p:sp>
            <p:nvSpPr>
              <p:cNvPr id="43" name="תיבת טקסט 42">
                <a:extLst>
                  <a:ext uri="{FF2B5EF4-FFF2-40B4-BE49-F238E27FC236}">
                    <a16:creationId xmlns:a16="http://schemas.microsoft.com/office/drawing/2014/main" id="{CECBF142-C77D-4BC4-9B59-6DF46FC17D5C}"/>
                  </a:ext>
                </a:extLst>
              </p:cNvPr>
              <p:cNvSpPr txBox="1"/>
              <p:nvPr/>
            </p:nvSpPr>
            <p:spPr>
              <a:xfrm>
                <a:off x="5385127" y="5225284"/>
                <a:ext cx="800099" cy="9941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ס"מ</a:t>
                </a:r>
              </a:p>
            </p:txBody>
          </p:sp>
        </p:grpSp>
        <p:grpSp>
          <p:nvGrpSpPr>
            <p:cNvPr id="64" name="קבוצה 63">
              <a:extLst>
                <a:ext uri="{FF2B5EF4-FFF2-40B4-BE49-F238E27FC236}">
                  <a16:creationId xmlns:a16="http://schemas.microsoft.com/office/drawing/2014/main" id="{7A86B90B-80D1-48A3-8DA0-DE8F5E303EC0}"/>
                </a:ext>
              </a:extLst>
            </p:cNvPr>
            <p:cNvGrpSpPr/>
            <p:nvPr/>
          </p:nvGrpSpPr>
          <p:grpSpPr>
            <a:xfrm>
              <a:off x="6143127" y="5103312"/>
              <a:ext cx="271944" cy="250286"/>
              <a:chOff x="2671281" y="4575429"/>
              <a:chExt cx="271944" cy="250286"/>
            </a:xfrm>
          </p:grpSpPr>
          <p:cxnSp>
            <p:nvCxnSpPr>
              <p:cNvPr id="65" name="מחבר ישר 64">
                <a:extLst>
                  <a:ext uri="{FF2B5EF4-FFF2-40B4-BE49-F238E27FC236}">
                    <a16:creationId xmlns:a16="http://schemas.microsoft.com/office/drawing/2014/main" id="{673E08BA-2D2A-4FA5-9114-F49D78333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מחבר ישר 65">
                <a:extLst>
                  <a:ext uri="{FF2B5EF4-FFF2-40B4-BE49-F238E27FC236}">
                    <a16:creationId xmlns:a16="http://schemas.microsoft.com/office/drawing/2014/main" id="{0812EF3C-6E79-4524-8E82-DF708C76D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F41AE35-3DAD-4307-A3BC-9FCDB6654476}"/>
              </a:ext>
            </a:extLst>
          </p:cNvPr>
          <p:cNvGrpSpPr/>
          <p:nvPr/>
        </p:nvGrpSpPr>
        <p:grpSpPr>
          <a:xfrm>
            <a:off x="11648151" y="6048398"/>
            <a:ext cx="4535655" cy="3143606"/>
            <a:chOff x="7686842" y="3393906"/>
            <a:chExt cx="3023770" cy="2095737"/>
          </a:xfrm>
        </p:grpSpPr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1E86F447-03FD-4337-B0D4-55B1E6846E7F}"/>
                </a:ext>
              </a:extLst>
            </p:cNvPr>
            <p:cNvGrpSpPr/>
            <p:nvPr/>
          </p:nvGrpSpPr>
          <p:grpSpPr>
            <a:xfrm>
              <a:off x="7686842" y="3393906"/>
              <a:ext cx="3023770" cy="2095737"/>
              <a:chOff x="7979685" y="4222885"/>
              <a:chExt cx="3023770" cy="2095737"/>
            </a:xfrm>
          </p:grpSpPr>
          <p:sp>
            <p:nvSpPr>
              <p:cNvPr id="9" name="משולש ישר-זווית 8">
                <a:extLst>
                  <a:ext uri="{FF2B5EF4-FFF2-40B4-BE49-F238E27FC236}">
                    <a16:creationId xmlns:a16="http://schemas.microsoft.com/office/drawing/2014/main" id="{504A78EA-05D6-432D-9498-05950596FF44}"/>
                  </a:ext>
                </a:extLst>
              </p:cNvPr>
              <p:cNvSpPr/>
              <p:nvPr/>
            </p:nvSpPr>
            <p:spPr>
              <a:xfrm>
                <a:off x="8836801" y="4233131"/>
                <a:ext cx="2166654" cy="1696302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22889299-409C-4D98-AEEE-9A7288F7D18E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8836801" y="4222885"/>
                <a:ext cx="0" cy="17065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1A6F5572-C588-4258-A8B3-91DFED5F2EED}"/>
                  </a:ext>
                </a:extLst>
              </p:cNvPr>
              <p:cNvSpPr txBox="1"/>
              <p:nvPr/>
            </p:nvSpPr>
            <p:spPr>
              <a:xfrm>
                <a:off x="7979685" y="4817709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3 ס"מ</a:t>
                </a:r>
              </a:p>
            </p:txBody>
          </p:sp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465DB269-D368-4950-9A83-ECFD16C2217B}"/>
                  </a:ext>
                </a:extLst>
              </p:cNvPr>
              <p:cNvSpPr txBox="1"/>
              <p:nvPr/>
            </p:nvSpPr>
            <p:spPr>
              <a:xfrm>
                <a:off x="9369030" y="5980068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4 ס"מ</a:t>
                </a:r>
              </a:p>
            </p:txBody>
          </p:sp>
        </p:grpSp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FCBEF892-21FE-4C14-9FA4-01EA452E860E}"/>
                </a:ext>
              </a:extLst>
            </p:cNvPr>
            <p:cNvGrpSpPr/>
            <p:nvPr/>
          </p:nvGrpSpPr>
          <p:grpSpPr>
            <a:xfrm>
              <a:off x="8564576" y="4863637"/>
              <a:ext cx="271944" cy="250286"/>
              <a:chOff x="2671281" y="4575429"/>
              <a:chExt cx="271944" cy="250286"/>
            </a:xfrm>
          </p:grpSpPr>
          <p:cxnSp>
            <p:nvCxnSpPr>
              <p:cNvPr id="68" name="מחבר ישר 67">
                <a:extLst>
                  <a:ext uri="{FF2B5EF4-FFF2-40B4-BE49-F238E27FC236}">
                    <a16:creationId xmlns:a16="http://schemas.microsoft.com/office/drawing/2014/main" id="{00F23913-6ED6-4C30-8757-BCC096328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מחבר ישר 68">
                <a:extLst>
                  <a:ext uri="{FF2B5EF4-FFF2-40B4-BE49-F238E27FC236}">
                    <a16:creationId xmlns:a16="http://schemas.microsoft.com/office/drawing/2014/main" id="{EABF9377-A61B-43B1-90BF-79C6BA318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A62D747C-284A-41ED-B132-A47F19ED37E7}"/>
              </a:ext>
            </a:extLst>
          </p:cNvPr>
          <p:cNvGrpSpPr/>
          <p:nvPr/>
        </p:nvGrpSpPr>
        <p:grpSpPr>
          <a:xfrm>
            <a:off x="13227049" y="2253119"/>
            <a:ext cx="3290588" cy="6178463"/>
            <a:chOff x="8739440" y="863720"/>
            <a:chExt cx="2193725" cy="4118975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5043F1FA-FDF2-45A1-884F-E160D5D62FBB}"/>
                </a:ext>
              </a:extLst>
            </p:cNvPr>
            <p:cNvGrpSpPr/>
            <p:nvPr/>
          </p:nvGrpSpPr>
          <p:grpSpPr>
            <a:xfrm>
              <a:off x="8739440" y="863720"/>
              <a:ext cx="2193725" cy="4118975"/>
              <a:chOff x="8353459" y="893433"/>
              <a:chExt cx="2193725" cy="4118975"/>
            </a:xfrm>
          </p:grpSpPr>
          <p:sp>
            <p:nvSpPr>
              <p:cNvPr id="8" name="משולש שווה-שוקיים 7">
                <a:extLst>
                  <a:ext uri="{FF2B5EF4-FFF2-40B4-BE49-F238E27FC236}">
                    <a16:creationId xmlns:a16="http://schemas.microsoft.com/office/drawing/2014/main" id="{86F58E19-7408-435F-82E0-9C3D1CAC47F0}"/>
                  </a:ext>
                </a:extLst>
              </p:cNvPr>
              <p:cNvSpPr/>
              <p:nvPr/>
            </p:nvSpPr>
            <p:spPr>
              <a:xfrm rot="14469327">
                <a:off x="7837545" y="2302770"/>
                <a:ext cx="4034003" cy="1385274"/>
              </a:xfrm>
              <a:prstGeom prst="triangl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4" name="מחבר ישר 33">
                <a:extLst>
                  <a:ext uri="{FF2B5EF4-FFF2-40B4-BE49-F238E27FC236}">
                    <a16:creationId xmlns:a16="http://schemas.microsoft.com/office/drawing/2014/main" id="{B51A9539-B797-492C-A2FA-0D775CCBF7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2509" y="893433"/>
                <a:ext cx="1099199" cy="20106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>
                <a:extLst>
                  <a:ext uri="{FF2B5EF4-FFF2-40B4-BE49-F238E27FC236}">
                    <a16:creationId xmlns:a16="http://schemas.microsoft.com/office/drawing/2014/main" id="{65546DF9-F6F4-4943-977E-EB8FCF390896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8353459" y="2904061"/>
                <a:ext cx="894384" cy="42549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CB6E6325-58AE-45A4-AA52-C478F84CF58F}"/>
                  </a:ext>
                </a:extLst>
              </p:cNvPr>
              <p:cNvSpPr txBox="1"/>
              <p:nvPr/>
            </p:nvSpPr>
            <p:spPr>
              <a:xfrm rot="17827890">
                <a:off x="8366714" y="1741346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ס"מ</a:t>
                </a:r>
              </a:p>
            </p:txBody>
          </p:sp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6A123E4-ADA7-46CB-833F-BA95D17F6786}"/>
                  </a:ext>
                </a:extLst>
              </p:cNvPr>
              <p:cNvSpPr txBox="1"/>
              <p:nvPr/>
            </p:nvSpPr>
            <p:spPr>
              <a:xfrm>
                <a:off x="9581112" y="3788178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6 ס"מ</a:t>
                </a:r>
              </a:p>
            </p:txBody>
          </p:sp>
        </p:grpSp>
        <p:grpSp>
          <p:nvGrpSpPr>
            <p:cNvPr id="70" name="קבוצה 69">
              <a:extLst>
                <a:ext uri="{FF2B5EF4-FFF2-40B4-BE49-F238E27FC236}">
                  <a16:creationId xmlns:a16="http://schemas.microsoft.com/office/drawing/2014/main" id="{1B355245-9346-4BE0-B445-9918D4363E91}"/>
                </a:ext>
              </a:extLst>
            </p:cNvPr>
            <p:cNvGrpSpPr/>
            <p:nvPr/>
          </p:nvGrpSpPr>
          <p:grpSpPr>
            <a:xfrm rot="1948315">
              <a:off x="8818939" y="2661972"/>
              <a:ext cx="271944" cy="250286"/>
              <a:chOff x="2671281" y="4575429"/>
              <a:chExt cx="271944" cy="250286"/>
            </a:xfrm>
          </p:grpSpPr>
          <p:cxnSp>
            <p:nvCxnSpPr>
              <p:cNvPr id="71" name="מחבר ישר 70">
                <a:extLst>
                  <a:ext uri="{FF2B5EF4-FFF2-40B4-BE49-F238E27FC236}">
                    <a16:creationId xmlns:a16="http://schemas.microsoft.com/office/drawing/2014/main" id="{22BC1577-CE58-4BEC-A26F-3097D39C9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מחבר ישר 71">
                <a:extLst>
                  <a:ext uri="{FF2B5EF4-FFF2-40B4-BE49-F238E27FC236}">
                    <a16:creationId xmlns:a16="http://schemas.microsoft.com/office/drawing/2014/main" id="{5FC01BAE-82E8-48DE-B2B3-4A4C8290B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D58052FF-F078-4CDF-B4CD-BD2DDCF95A1E}"/>
              </a:ext>
            </a:extLst>
          </p:cNvPr>
          <p:cNvGrpSpPr/>
          <p:nvPr/>
        </p:nvGrpSpPr>
        <p:grpSpPr>
          <a:xfrm>
            <a:off x="1018094" y="1445857"/>
            <a:ext cx="4199876" cy="3840759"/>
            <a:chOff x="300201" y="894498"/>
            <a:chExt cx="2305050" cy="2629344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8C5C8529-E048-45E1-938A-BCB6506BDBFB}"/>
                </a:ext>
              </a:extLst>
            </p:cNvPr>
            <p:cNvGrpSpPr/>
            <p:nvPr/>
          </p:nvGrpSpPr>
          <p:grpSpPr>
            <a:xfrm>
              <a:off x="300201" y="894498"/>
              <a:ext cx="2305050" cy="2629344"/>
              <a:chOff x="300201" y="894498"/>
              <a:chExt cx="2305050" cy="2629344"/>
            </a:xfrm>
          </p:grpSpPr>
          <p:sp>
            <p:nvSpPr>
              <p:cNvPr id="3" name="משולש שווה-שוקיים 2">
                <a:extLst>
                  <a:ext uri="{FF2B5EF4-FFF2-40B4-BE49-F238E27FC236}">
                    <a16:creationId xmlns:a16="http://schemas.microsoft.com/office/drawing/2014/main" id="{E456AF8C-22EC-409B-BD27-4BEB4583FDD6}"/>
                  </a:ext>
                </a:extLst>
              </p:cNvPr>
              <p:cNvSpPr/>
              <p:nvPr/>
            </p:nvSpPr>
            <p:spPr>
              <a:xfrm>
                <a:off x="300201" y="894498"/>
                <a:ext cx="2305050" cy="2200275"/>
              </a:xfrm>
              <a:prstGeom prst="triangle">
                <a:avLst>
                  <a:gd name="adj" fmla="val 8016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1" name="מחבר ישר 10">
                <a:extLst>
                  <a:ext uri="{FF2B5EF4-FFF2-40B4-BE49-F238E27FC236}">
                    <a16:creationId xmlns:a16="http://schemas.microsoft.com/office/drawing/2014/main" id="{CAE14B50-8AF7-49E0-A2D7-A86E0E9AC075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 flipH="1">
                <a:off x="2119469" y="894498"/>
                <a:ext cx="28575" cy="22002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DF00A5F-378E-4B61-8BE1-56B1922CA5FC}"/>
                  </a:ext>
                </a:extLst>
              </p:cNvPr>
              <p:cNvSpPr txBox="1"/>
              <p:nvPr/>
            </p:nvSpPr>
            <p:spPr>
              <a:xfrm>
                <a:off x="1215341" y="3176186"/>
                <a:ext cx="800100" cy="34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ס"מ</a:t>
                </a:r>
              </a:p>
            </p:txBody>
          </p:sp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CA71402-4162-465E-BFC3-95B72AABA8B6}"/>
                  </a:ext>
                </a:extLst>
              </p:cNvPr>
              <p:cNvSpPr txBox="1"/>
              <p:nvPr/>
            </p:nvSpPr>
            <p:spPr>
              <a:xfrm>
                <a:off x="1280025" y="1994635"/>
                <a:ext cx="800100" cy="34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4 ס"מ</a:t>
                </a:r>
              </a:p>
            </p:txBody>
          </p: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0582A3F8-7664-4702-94B8-607941A868E5}"/>
                </a:ext>
              </a:extLst>
            </p:cNvPr>
            <p:cNvGrpSpPr/>
            <p:nvPr/>
          </p:nvGrpSpPr>
          <p:grpSpPr>
            <a:xfrm rot="162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74" name="מחבר ישר 73">
                <a:extLst>
                  <a:ext uri="{FF2B5EF4-FFF2-40B4-BE49-F238E27FC236}">
                    <a16:creationId xmlns:a16="http://schemas.microsoft.com/office/drawing/2014/main" id="{58A46C6D-0F91-4CE7-817D-90C50D3D1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מחבר ישר 74">
                <a:extLst>
                  <a:ext uri="{FF2B5EF4-FFF2-40B4-BE49-F238E27FC236}">
                    <a16:creationId xmlns:a16="http://schemas.microsoft.com/office/drawing/2014/main" id="{C2CD09C4-546C-4020-B947-95BDF2DC2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58F5803-A089-41A4-B4E8-291B4FC9D4B7}"/>
              </a:ext>
            </a:extLst>
          </p:cNvPr>
          <p:cNvGrpSpPr/>
          <p:nvPr/>
        </p:nvGrpSpPr>
        <p:grpSpPr>
          <a:xfrm>
            <a:off x="8492291" y="1759580"/>
            <a:ext cx="4753552" cy="4439672"/>
            <a:chOff x="5614682" y="850816"/>
            <a:chExt cx="3445855" cy="2959781"/>
          </a:xfrm>
        </p:grpSpPr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3E23E2A3-C09C-4BFE-A941-570D3C95003A}"/>
                </a:ext>
              </a:extLst>
            </p:cNvPr>
            <p:cNvGrpSpPr/>
            <p:nvPr/>
          </p:nvGrpSpPr>
          <p:grpSpPr>
            <a:xfrm>
              <a:off x="5614682" y="850816"/>
              <a:ext cx="3445855" cy="2959781"/>
              <a:chOff x="4866878" y="875636"/>
              <a:chExt cx="3445855" cy="2959781"/>
            </a:xfrm>
          </p:grpSpPr>
          <p:sp>
            <p:nvSpPr>
              <p:cNvPr id="5" name="משולש שווה-שוקיים 4">
                <a:extLst>
                  <a:ext uri="{FF2B5EF4-FFF2-40B4-BE49-F238E27FC236}">
                    <a16:creationId xmlns:a16="http://schemas.microsoft.com/office/drawing/2014/main" id="{00934004-1019-4548-B83E-007DAB8EFC12}"/>
                  </a:ext>
                </a:extLst>
              </p:cNvPr>
              <p:cNvSpPr/>
              <p:nvPr/>
            </p:nvSpPr>
            <p:spPr>
              <a:xfrm rot="2466536">
                <a:off x="5293758" y="875636"/>
                <a:ext cx="3018975" cy="2959781"/>
              </a:xfrm>
              <a:custGeom>
                <a:avLst/>
                <a:gdLst>
                  <a:gd name="connsiteX0" fmla="*/ 0 w 2452749"/>
                  <a:gd name="connsiteY0" fmla="*/ 2200275 h 2200275"/>
                  <a:gd name="connsiteX1" fmla="*/ 429231 w 2452749"/>
                  <a:gd name="connsiteY1" fmla="*/ 0 h 2200275"/>
                  <a:gd name="connsiteX2" fmla="*/ 2452749 w 2452749"/>
                  <a:gd name="connsiteY2" fmla="*/ 2200275 h 2200275"/>
                  <a:gd name="connsiteX3" fmla="*/ 0 w 2452749"/>
                  <a:gd name="connsiteY3" fmla="*/ 2200275 h 2200275"/>
                  <a:gd name="connsiteX0" fmla="*/ 0 w 2452749"/>
                  <a:gd name="connsiteY0" fmla="*/ 2597526 h 2597526"/>
                  <a:gd name="connsiteX1" fmla="*/ 67407 w 2452749"/>
                  <a:gd name="connsiteY1" fmla="*/ 0 h 2597526"/>
                  <a:gd name="connsiteX2" fmla="*/ 2452749 w 2452749"/>
                  <a:gd name="connsiteY2" fmla="*/ 2597526 h 2597526"/>
                  <a:gd name="connsiteX3" fmla="*/ 0 w 2452749"/>
                  <a:gd name="connsiteY3" fmla="*/ 2597526 h 2597526"/>
                  <a:gd name="connsiteX0" fmla="*/ 0 w 2603600"/>
                  <a:gd name="connsiteY0" fmla="*/ 2597526 h 2761704"/>
                  <a:gd name="connsiteX1" fmla="*/ 67407 w 2603600"/>
                  <a:gd name="connsiteY1" fmla="*/ 0 h 2761704"/>
                  <a:gd name="connsiteX2" fmla="*/ 2603600 w 2603600"/>
                  <a:gd name="connsiteY2" fmla="*/ 2761704 h 2761704"/>
                  <a:gd name="connsiteX3" fmla="*/ 0 w 2603600"/>
                  <a:gd name="connsiteY3" fmla="*/ 2597526 h 2761704"/>
                  <a:gd name="connsiteX0" fmla="*/ 0 w 2776448"/>
                  <a:gd name="connsiteY0" fmla="*/ 2597526 h 2959781"/>
                  <a:gd name="connsiteX1" fmla="*/ 67407 w 2776448"/>
                  <a:gd name="connsiteY1" fmla="*/ 0 h 2959781"/>
                  <a:gd name="connsiteX2" fmla="*/ 2776448 w 2776448"/>
                  <a:gd name="connsiteY2" fmla="*/ 2959781 h 2959781"/>
                  <a:gd name="connsiteX3" fmla="*/ 0 w 2776448"/>
                  <a:gd name="connsiteY3" fmla="*/ 2597526 h 295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6448" h="2959781">
                    <a:moveTo>
                      <a:pt x="0" y="2597526"/>
                    </a:moveTo>
                    <a:lnTo>
                      <a:pt x="67407" y="0"/>
                    </a:lnTo>
                    <a:lnTo>
                      <a:pt x="2776448" y="2959781"/>
                    </a:lnTo>
                    <a:lnTo>
                      <a:pt x="0" y="25975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7" name="מחבר ישר 16">
                <a:extLst>
                  <a:ext uri="{FF2B5EF4-FFF2-40B4-BE49-F238E27FC236}">
                    <a16:creationId xmlns:a16="http://schemas.microsoft.com/office/drawing/2014/main" id="{CDD310BB-141E-45D5-BBF1-68E233CB41A1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>
                <a:off x="4866878" y="2284874"/>
                <a:ext cx="1956509" cy="4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תיבת טקסט 43">
                <a:extLst>
                  <a:ext uri="{FF2B5EF4-FFF2-40B4-BE49-F238E27FC236}">
                    <a16:creationId xmlns:a16="http://schemas.microsoft.com/office/drawing/2014/main" id="{6A99D01C-0AAF-4FA5-86D0-F6CA110B0FE7}"/>
                  </a:ext>
                </a:extLst>
              </p:cNvPr>
              <p:cNvSpPr txBox="1"/>
              <p:nvPr/>
            </p:nvSpPr>
            <p:spPr>
              <a:xfrm>
                <a:off x="5748258" y="2213437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3 ס"מ</a:t>
                </a:r>
              </a:p>
            </p:txBody>
          </p:sp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AC7C34FF-F794-44C0-AD6A-6E25229E5616}"/>
                  </a:ext>
                </a:extLst>
              </p:cNvPr>
              <p:cNvSpPr txBox="1"/>
              <p:nvPr/>
            </p:nvSpPr>
            <p:spPr>
              <a:xfrm>
                <a:off x="6795573" y="1538613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8 ס"מ</a:t>
                </a:r>
              </a:p>
            </p:txBody>
          </p:sp>
        </p:grpSp>
        <p:grpSp>
          <p:nvGrpSpPr>
            <p:cNvPr id="76" name="קבוצה 75">
              <a:extLst>
                <a:ext uri="{FF2B5EF4-FFF2-40B4-BE49-F238E27FC236}">
                  <a16:creationId xmlns:a16="http://schemas.microsoft.com/office/drawing/2014/main" id="{EA994C9A-09BB-41C9-88A2-311F8C867ABA}"/>
                </a:ext>
              </a:extLst>
            </p:cNvPr>
            <p:cNvGrpSpPr/>
            <p:nvPr/>
          </p:nvGrpSpPr>
          <p:grpSpPr>
            <a:xfrm rot="15644588">
              <a:off x="7396304" y="2040321"/>
              <a:ext cx="144000" cy="225158"/>
              <a:chOff x="2453340" y="4615019"/>
              <a:chExt cx="144000" cy="225158"/>
            </a:xfrm>
          </p:grpSpPr>
          <p:cxnSp>
            <p:nvCxnSpPr>
              <p:cNvPr id="77" name="מחבר ישר 76">
                <a:extLst>
                  <a:ext uri="{FF2B5EF4-FFF2-40B4-BE49-F238E27FC236}">
                    <a16:creationId xmlns:a16="http://schemas.microsoft.com/office/drawing/2014/main" id="{6D8EF41A-E77E-4E1F-9C31-FC935442AB74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 flipH="1" flipV="1">
                <a:off x="2525340" y="4550634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מחבר ישר 77">
                <a:extLst>
                  <a:ext uri="{FF2B5EF4-FFF2-40B4-BE49-F238E27FC236}">
                    <a16:creationId xmlns:a16="http://schemas.microsoft.com/office/drawing/2014/main" id="{4D8FE391-257C-493D-AD01-F47859ACC039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>
                <a:off x="2468177" y="4727598"/>
                <a:ext cx="2251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2585072E-11A6-43D9-AD18-A50535E21CBC}"/>
              </a:ext>
            </a:extLst>
          </p:cNvPr>
          <p:cNvGrpSpPr/>
          <p:nvPr/>
        </p:nvGrpSpPr>
        <p:grpSpPr>
          <a:xfrm>
            <a:off x="527808" y="6035009"/>
            <a:ext cx="6858000" cy="4400717"/>
            <a:chOff x="1064820" y="1892189"/>
            <a:chExt cx="4572000" cy="3398731"/>
          </a:xfrm>
        </p:grpSpPr>
        <p:grpSp>
          <p:nvGrpSpPr>
            <p:cNvPr id="55" name="קבוצה 54">
              <a:extLst>
                <a:ext uri="{FF2B5EF4-FFF2-40B4-BE49-F238E27FC236}">
                  <a16:creationId xmlns:a16="http://schemas.microsoft.com/office/drawing/2014/main" id="{166E7A2A-E25F-4F4F-8D7B-B2412B307FEE}"/>
                </a:ext>
              </a:extLst>
            </p:cNvPr>
            <p:cNvGrpSpPr/>
            <p:nvPr/>
          </p:nvGrpSpPr>
          <p:grpSpPr>
            <a:xfrm>
              <a:off x="1064820" y="1892189"/>
              <a:ext cx="4572000" cy="3398731"/>
              <a:chOff x="1064820" y="1892189"/>
              <a:chExt cx="4572000" cy="3398731"/>
            </a:xfrm>
          </p:grpSpPr>
          <p:sp>
            <p:nvSpPr>
              <p:cNvPr id="4" name="משולש שווה-שוקיים 3">
                <a:extLst>
                  <a:ext uri="{FF2B5EF4-FFF2-40B4-BE49-F238E27FC236}">
                    <a16:creationId xmlns:a16="http://schemas.microsoft.com/office/drawing/2014/main" id="{94721EC8-0EFD-48CB-BDDC-EA034E1A2C2D}"/>
                  </a:ext>
                </a:extLst>
              </p:cNvPr>
              <p:cNvSpPr/>
              <p:nvPr/>
            </p:nvSpPr>
            <p:spPr>
              <a:xfrm rot="8665135">
                <a:off x="1064820" y="3264938"/>
                <a:ext cx="4572000" cy="1847850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5DFC68F1-2F56-4D6A-B19A-455A332EFE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4920" y="1892189"/>
                <a:ext cx="17763" cy="300652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מחבר ישר 24">
                <a:extLst>
                  <a:ext uri="{FF2B5EF4-FFF2-40B4-BE49-F238E27FC236}">
                    <a16:creationId xmlns:a16="http://schemas.microsoft.com/office/drawing/2014/main" id="{1BC3BCAC-8A1E-4EF1-BFE2-0BF019530197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3814872" y="4922091"/>
                <a:ext cx="920048" cy="1819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8DAA69D-0004-409D-9881-9591B80F8DB5}"/>
                  </a:ext>
                </a:extLst>
              </p:cNvPr>
              <p:cNvSpPr txBox="1"/>
              <p:nvPr/>
            </p:nvSpPr>
            <p:spPr>
              <a:xfrm>
                <a:off x="2233642" y="4898716"/>
                <a:ext cx="800100" cy="3922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7 ס"מ</a:t>
                </a:r>
              </a:p>
            </p:txBody>
          </p:sp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CAAC82DE-750B-4554-99B8-8E71473A2617}"/>
                  </a:ext>
                </a:extLst>
              </p:cNvPr>
              <p:cNvSpPr txBox="1"/>
              <p:nvPr/>
            </p:nvSpPr>
            <p:spPr>
              <a:xfrm>
                <a:off x="4008327" y="3865378"/>
                <a:ext cx="800100" cy="3922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ס"מ</a:t>
                </a:r>
              </a:p>
            </p:txBody>
          </p:sp>
        </p:grpSp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642238CF-FA4D-4709-B753-E94304B1275C}"/>
                </a:ext>
              </a:extLst>
            </p:cNvPr>
            <p:cNvGrpSpPr/>
            <p:nvPr/>
          </p:nvGrpSpPr>
          <p:grpSpPr>
            <a:xfrm rot="162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80" name="מחבר ישר 79">
                <a:extLst>
                  <a:ext uri="{FF2B5EF4-FFF2-40B4-BE49-F238E27FC236}">
                    <a16:creationId xmlns:a16="http://schemas.microsoft.com/office/drawing/2014/main" id="{AD8FB66B-21F3-46D2-B318-275EBDF7B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1899" y="4671107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מחבר ישר 80">
                <a:extLst>
                  <a:ext uri="{FF2B5EF4-FFF2-40B4-BE49-F238E27FC236}">
                    <a16:creationId xmlns:a16="http://schemas.microsoft.com/office/drawing/2014/main" id="{0882D907-38D6-4485-9FBA-7F5E8F9BF4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43" y="4682175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E2DCADD3-91C1-46DE-904E-B2621CB7FFBF}"/>
                  </a:ext>
                </a:extLst>
              </p:cNvPr>
              <p:cNvSpPr txBox="1"/>
              <p:nvPr/>
            </p:nvSpPr>
            <p:spPr>
              <a:xfrm>
                <a:off x="15068528" y="2089520"/>
                <a:ext cx="2834621" cy="17490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15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15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סמ"ר</a:t>
                </a:r>
              </a:p>
            </p:txBody>
          </p:sp>
        </mc:Choice>
        <mc:Fallback xmlns=""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E2DCADD3-91C1-46DE-904E-B2621CB7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528" y="2089520"/>
                <a:ext cx="2834621" cy="1749069"/>
              </a:xfrm>
              <a:prstGeom prst="rect">
                <a:avLst/>
              </a:prstGeom>
              <a:blipFill>
                <a:blip r:embed="rId2"/>
                <a:stretch>
                  <a:fillRect r="-8387" b="-153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תיבת טקסט 81">
                <a:extLst>
                  <a:ext uri="{FF2B5EF4-FFF2-40B4-BE49-F238E27FC236}">
                    <a16:creationId xmlns:a16="http://schemas.microsoft.com/office/drawing/2014/main" id="{3FDB0D84-66AC-4DE1-9540-B7FB269CC62B}"/>
                  </a:ext>
                </a:extLst>
              </p:cNvPr>
              <p:cNvSpPr txBox="1"/>
              <p:nvPr/>
            </p:nvSpPr>
            <p:spPr>
              <a:xfrm>
                <a:off x="14300266" y="8454450"/>
                <a:ext cx="2834621" cy="17493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6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סמ"ר</a:t>
                </a:r>
              </a:p>
            </p:txBody>
          </p:sp>
        </mc:Choice>
        <mc:Fallback xmlns="">
          <p:sp>
            <p:nvSpPr>
              <p:cNvPr id="82" name="תיבת טקסט 81">
                <a:extLst>
                  <a:ext uri="{FF2B5EF4-FFF2-40B4-BE49-F238E27FC236}">
                    <a16:creationId xmlns:a16="http://schemas.microsoft.com/office/drawing/2014/main" id="{3FDB0D84-66AC-4DE1-9540-B7FB269CC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266" y="8454450"/>
                <a:ext cx="2834621" cy="1749325"/>
              </a:xfrm>
              <a:prstGeom prst="rect">
                <a:avLst/>
              </a:prstGeom>
              <a:blipFill>
                <a:blip r:embed="rId3"/>
                <a:stretch>
                  <a:fillRect r="-8387" b="-153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תיבת טקסט 82">
                <a:extLst>
                  <a:ext uri="{FF2B5EF4-FFF2-40B4-BE49-F238E27FC236}">
                    <a16:creationId xmlns:a16="http://schemas.microsoft.com/office/drawing/2014/main" id="{1CD27979-904F-4C1C-8639-2B357CB4C65F}"/>
                  </a:ext>
                </a:extLst>
              </p:cNvPr>
              <p:cNvSpPr txBox="1"/>
              <p:nvPr/>
            </p:nvSpPr>
            <p:spPr>
              <a:xfrm>
                <a:off x="6781748" y="1235648"/>
                <a:ext cx="2834621" cy="17493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סמ"ר</a:t>
                </a:r>
              </a:p>
            </p:txBody>
          </p:sp>
        </mc:Choice>
        <mc:Fallback xmlns="">
          <p:sp>
            <p:nvSpPr>
              <p:cNvPr id="83" name="תיבת טקסט 82">
                <a:extLst>
                  <a:ext uri="{FF2B5EF4-FFF2-40B4-BE49-F238E27FC236}">
                    <a16:creationId xmlns:a16="http://schemas.microsoft.com/office/drawing/2014/main" id="{1CD27979-904F-4C1C-8639-2B357CB4C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48" y="1235648"/>
                <a:ext cx="2834621" cy="1749325"/>
              </a:xfrm>
              <a:prstGeom prst="rect">
                <a:avLst/>
              </a:prstGeom>
              <a:blipFill>
                <a:blip r:embed="rId4"/>
                <a:stretch>
                  <a:fillRect r="-8602" b="-153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תיבת טקסט 83">
                <a:extLst>
                  <a:ext uri="{FF2B5EF4-FFF2-40B4-BE49-F238E27FC236}">
                    <a16:creationId xmlns:a16="http://schemas.microsoft.com/office/drawing/2014/main" id="{C3AFAC88-17B4-4EBE-AFAC-8961EFD3BFF1}"/>
                  </a:ext>
                </a:extLst>
              </p:cNvPr>
              <p:cNvSpPr txBox="1"/>
              <p:nvPr/>
            </p:nvSpPr>
            <p:spPr>
              <a:xfrm>
                <a:off x="8046065" y="7703406"/>
                <a:ext cx="2834621" cy="17493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2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סמ"ר</a:t>
                </a:r>
              </a:p>
            </p:txBody>
          </p:sp>
        </mc:Choice>
        <mc:Fallback xmlns="">
          <p:sp>
            <p:nvSpPr>
              <p:cNvPr id="84" name="תיבת טקסט 83">
                <a:extLst>
                  <a:ext uri="{FF2B5EF4-FFF2-40B4-BE49-F238E27FC236}">
                    <a16:creationId xmlns:a16="http://schemas.microsoft.com/office/drawing/2014/main" id="{C3AFAC88-17B4-4EBE-AFAC-8961EFD3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065" y="7703406"/>
                <a:ext cx="2834621" cy="1749325"/>
              </a:xfrm>
              <a:prstGeom prst="rect">
                <a:avLst/>
              </a:prstGeom>
              <a:blipFill>
                <a:blip r:embed="rId5"/>
                <a:stretch>
                  <a:fillRect r="-8387" b="-153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תיבת טקסט 84">
                <a:extLst>
                  <a:ext uri="{FF2B5EF4-FFF2-40B4-BE49-F238E27FC236}">
                    <a16:creationId xmlns:a16="http://schemas.microsoft.com/office/drawing/2014/main" id="{AF3F57DF-2568-4E74-A77E-5DA5B0AABE31}"/>
                  </a:ext>
                </a:extLst>
              </p:cNvPr>
              <p:cNvSpPr txBox="1"/>
              <p:nvPr/>
            </p:nvSpPr>
            <p:spPr>
              <a:xfrm>
                <a:off x="147815" y="1033444"/>
                <a:ext cx="2834621" cy="17459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10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10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סמ"ר</a:t>
                </a:r>
              </a:p>
            </p:txBody>
          </p:sp>
        </mc:Choice>
        <mc:Fallback xmlns="">
          <p:sp>
            <p:nvSpPr>
              <p:cNvPr id="85" name="תיבת טקסט 84">
                <a:extLst>
                  <a:ext uri="{FF2B5EF4-FFF2-40B4-BE49-F238E27FC236}">
                    <a16:creationId xmlns:a16="http://schemas.microsoft.com/office/drawing/2014/main" id="{AF3F57DF-2568-4E74-A77E-5DA5B0AAB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5" y="1033444"/>
                <a:ext cx="2834621" cy="1745927"/>
              </a:xfrm>
              <a:prstGeom prst="rect">
                <a:avLst/>
              </a:prstGeom>
              <a:blipFill>
                <a:blip r:embed="rId6"/>
                <a:stretch>
                  <a:fillRect r="-8602" b="-157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926E59D4-9A14-4EC0-B7C5-2CC8F652A4A7}"/>
                  </a:ext>
                </a:extLst>
              </p:cNvPr>
              <p:cNvSpPr txBox="1"/>
              <p:nvPr/>
            </p:nvSpPr>
            <p:spPr>
              <a:xfrm>
                <a:off x="904716" y="6248809"/>
                <a:ext cx="2763990" cy="17443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7.5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1 סמ"ר</a:t>
                </a:r>
              </a:p>
            </p:txBody>
          </p:sp>
        </mc:Choice>
        <mc:Fallback xmlns=""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926E59D4-9A14-4EC0-B7C5-2CC8F652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16" y="6248809"/>
                <a:ext cx="2763990" cy="1744324"/>
              </a:xfrm>
              <a:prstGeom prst="rect">
                <a:avLst/>
              </a:prstGeom>
              <a:blipFill>
                <a:blip r:embed="rId7"/>
                <a:stretch>
                  <a:fillRect l="-1101" r="-8590" b="-153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F4CFA25-AD9D-5351-5B6D-D3F531B28F30}"/>
              </a:ext>
            </a:extLst>
          </p:cNvPr>
          <p:cNvSpPr txBox="1"/>
          <p:nvPr/>
        </p:nvSpPr>
        <p:spPr>
          <a:xfrm>
            <a:off x="10107902" y="9761602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8"/>
              </a:rPr>
              <a:t>מתוך יחידת הוראה מתוקשבת לכיתה ה'- שטח משולש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6" grpId="0"/>
      <p:bldP spid="82" grpId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525</Words>
  <Application>Microsoft Office PowerPoint</Application>
  <PresentationFormat>מותאם אישית</PresentationFormat>
  <Paragraphs>110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18" baseType="lpstr">
      <vt:lpstr>Balsamiq Sans Bold</vt:lpstr>
      <vt:lpstr>Libre Franklin Bold</vt:lpstr>
      <vt:lpstr>Arial Narrow</vt:lpstr>
      <vt:lpstr>Cambria Math</vt:lpstr>
      <vt:lpstr>Libre Franklin Ultra-Bold</vt:lpstr>
      <vt:lpstr>Calibri</vt:lpstr>
      <vt:lpstr>Arial</vt:lpstr>
      <vt:lpstr>Calibri Light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27</cp:revision>
  <dcterms:created xsi:type="dcterms:W3CDTF">2006-08-16T00:00:00Z</dcterms:created>
  <dcterms:modified xsi:type="dcterms:W3CDTF">2026-03-16T10:41:53Z</dcterms:modified>
  <dc:identifier>DAFxURIk58o</dc:identifier>
</cp:coreProperties>
</file>