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556" r:id="rId3"/>
    <p:sldId id="548" r:id="rId4"/>
    <p:sldId id="554" r:id="rId5"/>
    <p:sldId id="261" r:id="rId6"/>
    <p:sldId id="337" r:id="rId7"/>
    <p:sldId id="318" r:id="rId8"/>
    <p:sldId id="555" r:id="rId9"/>
    <p:sldId id="294" r:id="rId10"/>
  </p:sldIdLst>
  <p:sldSz cx="18288000" cy="10287000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Balsamiq Sans Bold" panose="020B0604020202020204" charset="0"/>
      <p:regular r:id="rId16"/>
    </p:embeddedFont>
    <p:embeddedFont>
      <p:font typeface="Cambria Math" panose="02040503050406030204" pitchFamily="18" charset="0"/>
      <p:regular r:id="rId17"/>
    </p:embeddedFont>
    <p:embeddedFont>
      <p:font typeface="Libre Franklin Bold" panose="020B0604020202020204" charset="0"/>
      <p:regular r:id="rId18"/>
    </p:embeddedFont>
    <p:embeddedFont>
      <p:font typeface="Libre Franklin Ultra-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C8C21-551C-498E-9B3F-CE1A1847BD2C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590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39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8088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3222650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4187297" y="-3852018"/>
            <a:ext cx="9916988" cy="17974593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009589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316523" y="2268450"/>
            <a:ext cx="17685728" cy="7636086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529213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6472786" y="2269168"/>
            <a:ext cx="11472863" cy="7766597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371059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692152" y="2241221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6042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285533" y="2182855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873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2164" y="158850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336604" y="2121809"/>
            <a:ext cx="12198197" cy="7860428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218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כ"ח/אדר/תשפ"ו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634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op.education.gov.il/tchumey_daat/matmatika/yesodi/noseem_nilmadim/?page=1&amp;teaching-unit=true" TargetMode="External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medidut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medidut/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pop.education.gov.il/tchumey_daat/matmatika/yesodi/noseem_nilmadim/medidut/" TargetMode="Externa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hyperlink" Target="https://pop.education.gov.il/tchumey_daat/matmatika/yesodi/noseem_nilmadim/medidu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6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11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78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67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4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57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90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06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3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6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2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1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Bold"/>
                <a:ea typeface="+mn-ea"/>
                <a:cs typeface="+mn-cs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19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1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1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bre Franklin Ultra-Bold"/>
                <a:ea typeface="+mn-ea"/>
                <a:cs typeface="+mn-cs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+mn-ea"/>
                <a:cs typeface="+mn-cs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2128549" y="1358569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8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390945" y="2180137"/>
            <a:ext cx="12407397" cy="424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رياضيّات عَبر ألـ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64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samiq Sans Bold"/>
                <a:ea typeface="+mn-ea"/>
                <a:cs typeface="Arial" panose="020B0604020202020204" pitchFamily="34" charset="0"/>
              </a:rPr>
              <a:t> </a:t>
            </a:r>
            <a:endParaRPr kumimoji="0" lang="en-US" sz="1499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samiq Sans Bold"/>
              <a:ea typeface="+mn-ea"/>
              <a:cs typeface="+mn-cs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127062" y="1819089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</a:t>
            </a:r>
            <a:endParaRPr kumimoji="0" lang="he-IL" sz="1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مِساحة المثلّث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الصّف الخامس</a:t>
            </a:r>
            <a:endParaRPr kumimoji="0" lang="he-IL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תיבת טקסט 25">
            <a:extLst>
              <a:ext uri="{FF2B5EF4-FFF2-40B4-BE49-F238E27FC236}">
                <a16:creationId xmlns:a16="http://schemas.microsoft.com/office/drawing/2014/main" id="{01B08DD8-1EF7-ED53-C2C7-9C9934A04849}"/>
              </a:ext>
            </a:extLst>
          </p:cNvPr>
          <p:cNvSpPr txBox="1"/>
          <p:nvPr/>
        </p:nvSpPr>
        <p:spPr>
          <a:xfrm>
            <a:off x="2469307" y="4433121"/>
            <a:ext cx="1282492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معلمات ومعلمين، أهلًا بكم، في عارضة الشرائح التي أمامكم عدّة نشاطات ملائمة لدرس قصير بموضوع مساحة المثلث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يمكن الاستعانة بها في الدروس التزامنية (وأيضا كمهام قصيرة في الدروس داخل الصف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النشاطات تلائم تلاميذ الصّف الخامس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للتوسّع في الموضوع ولنشاطات أخرى، يمكنكم إيجادها في الموقع – 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8"/>
              </a:rPr>
              <a:t>وحدات تعليمية محوسبة في الفضاء التربوي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8"/>
              </a:rPr>
              <a:t>ביחידות הוראה מתוקשבות במרחב הפדגוגי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00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pic>
        <p:nvPicPr>
          <p:cNvPr id="5" name="Picture 33">
            <a:extLst>
              <a:ext uri="{FF2B5EF4-FFF2-40B4-BE49-F238E27FC236}">
                <a16:creationId xmlns:a16="http://schemas.microsoft.com/office/drawing/2014/main" id="{5296485B-E03B-3505-DC5D-CC6BD9607A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59" y="2354334"/>
            <a:ext cx="8568963" cy="4858013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AA41A22-88A7-7D65-8283-0671F20DFDBF}"/>
              </a:ext>
            </a:extLst>
          </p:cNvPr>
          <p:cNvSpPr txBox="1"/>
          <p:nvPr/>
        </p:nvSpPr>
        <p:spPr>
          <a:xfrm>
            <a:off x="4596618" y="1179691"/>
            <a:ext cx="10210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الرَّسم الذي يُ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مكن أن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ْ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يكون 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شاذًّا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 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اشرَحوا 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إجابتكم.</a:t>
            </a:r>
            <a:endParaRPr lang="ar-AE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3B3FB-64ED-3F1B-9099-993840F1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1AD913-9BAE-55FE-ECE2-42AA3392AA39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3F48FF-1DA9-05E7-2BA5-B54A7D1444DA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01667D6-8DBB-82B1-6809-784F29FB8F06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CA2C4B7-3EE0-32BE-9D67-D8F02A256890}"/>
              </a:ext>
            </a:extLst>
          </p:cNvPr>
          <p:cNvSpPr txBox="1"/>
          <p:nvPr/>
        </p:nvSpPr>
        <p:spPr>
          <a:xfrm>
            <a:off x="8991600" y="1181449"/>
            <a:ext cx="7010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مَا مِسَاحَةُ الشَّكْلِ الرَّمَادِيِّ؟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779691D-8121-E0AB-7031-FD727048FB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8852" y="2413038"/>
            <a:ext cx="8957392" cy="49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1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CBFF969E-A934-4E26-844D-DA6F34342101}"/>
              </a:ext>
            </a:extLst>
          </p:cNvPr>
          <p:cNvSpPr txBox="1"/>
          <p:nvPr/>
        </p:nvSpPr>
        <p:spPr>
          <a:xfrm>
            <a:off x="919487" y="188805"/>
            <a:ext cx="168592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ar-AE" sz="4400" dirty="0"/>
              <a:t>مُعْطًى مُثَلَّثٌ قَائِمُ الزَّاوِيَةِ. اُنْظُرُوا إِلَى الرَّسْمِ الْمُصَغَّرِ. مَا مِسَاحَتُهُ؟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" name="משולש ישר-זווית 1">
            <a:extLst>
              <a:ext uri="{FF2B5EF4-FFF2-40B4-BE49-F238E27FC236}">
                <a16:creationId xmlns:a16="http://schemas.microsoft.com/office/drawing/2014/main" id="{C6903690-BE37-4130-899E-5F849960EB31}"/>
              </a:ext>
            </a:extLst>
          </p:cNvPr>
          <p:cNvSpPr/>
          <p:nvPr/>
        </p:nvSpPr>
        <p:spPr>
          <a:xfrm>
            <a:off x="583388" y="3556703"/>
            <a:ext cx="5400000" cy="32400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47139CE-A60D-42C1-BAE6-DB1068E4259A}"/>
              </a:ext>
            </a:extLst>
          </p:cNvPr>
          <p:cNvSpPr txBox="1"/>
          <p:nvPr/>
        </p:nvSpPr>
        <p:spPr>
          <a:xfrm>
            <a:off x="5983388" y="8755838"/>
            <a:ext cx="119785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ar-AE" sz="4400" dirty="0"/>
              <a:t>لِعَرضِ وَحِسابِ كُلِّ مَرحَلَة، اِضغَطوا عَلَى الدَّوائِرِ الزَّرقاءِ.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2C03BEB-0C71-4244-85F8-C26F05891531}"/>
              </a:ext>
            </a:extLst>
          </p:cNvPr>
          <p:cNvSpPr txBox="1"/>
          <p:nvPr/>
        </p:nvSpPr>
        <p:spPr>
          <a:xfrm>
            <a:off x="10192436" y="1382690"/>
            <a:ext cx="683712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/>
              <a:t>لِنُكْمِلِ الْمُسْتَطِيلَ الْمُحِيطَ بِالْمُثَلَّثِ.</a:t>
            </a:r>
            <a:endParaRPr lang="ar-AE" sz="4400" dirty="0"/>
          </a:p>
        </p:txBody>
      </p:sp>
      <p:sp>
        <p:nvSpPr>
          <p:cNvPr id="8" name="עיגול 1">
            <a:extLst>
              <a:ext uri="{FF2B5EF4-FFF2-40B4-BE49-F238E27FC236}">
                <a16:creationId xmlns:a16="http://schemas.microsoft.com/office/drawing/2014/main" id="{EEDC245A-58A8-45A6-85A3-E45BA4B2A1A1}"/>
              </a:ext>
            </a:extLst>
          </p:cNvPr>
          <p:cNvSpPr/>
          <p:nvPr/>
        </p:nvSpPr>
        <p:spPr>
          <a:xfrm>
            <a:off x="17121596" y="1374738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B1313145-5F84-4D4D-A223-B66033532B1D}"/>
              </a:ext>
            </a:extLst>
          </p:cNvPr>
          <p:cNvSpPr txBox="1"/>
          <p:nvPr/>
        </p:nvSpPr>
        <p:spPr>
          <a:xfrm>
            <a:off x="12451335" y="4079350"/>
            <a:ext cx="456407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3600" b="1" dirty="0"/>
              <a:t>لِنَحْسِبْ مِسَاحَةَ الْمُسْتَطِيلِ.</a:t>
            </a:r>
            <a:endParaRPr lang="ar-AE" sz="3600" dirty="0"/>
          </a:p>
        </p:txBody>
      </p:sp>
      <p:sp>
        <p:nvSpPr>
          <p:cNvPr id="10" name="עיגול 1">
            <a:extLst>
              <a:ext uri="{FF2B5EF4-FFF2-40B4-BE49-F238E27FC236}">
                <a16:creationId xmlns:a16="http://schemas.microsoft.com/office/drawing/2014/main" id="{95DCDDB8-08D1-484C-A236-CAFADA38F0CE}"/>
              </a:ext>
            </a:extLst>
          </p:cNvPr>
          <p:cNvSpPr/>
          <p:nvPr/>
        </p:nvSpPr>
        <p:spPr>
          <a:xfrm>
            <a:off x="17179658" y="3948510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1" name="עיגול 1">
            <a:extLst>
              <a:ext uri="{FF2B5EF4-FFF2-40B4-BE49-F238E27FC236}">
                <a16:creationId xmlns:a16="http://schemas.microsoft.com/office/drawing/2014/main" id="{69ACD7F3-5144-4786-B2D1-77F9210B106A}"/>
              </a:ext>
            </a:extLst>
          </p:cNvPr>
          <p:cNvSpPr/>
          <p:nvPr/>
        </p:nvSpPr>
        <p:spPr>
          <a:xfrm>
            <a:off x="17179658" y="5435514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9ADE11B-B0A2-48DF-895A-AF0800824AF3}"/>
              </a:ext>
            </a:extLst>
          </p:cNvPr>
          <p:cNvSpPr txBox="1"/>
          <p:nvPr/>
        </p:nvSpPr>
        <p:spPr>
          <a:xfrm>
            <a:off x="12101042" y="5460684"/>
            <a:ext cx="483658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dirty="0"/>
              <a:t>لِنَحْسِبْ مِسَاحَةَ الْمُثَلَّثِ.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</p:txBody>
      </p: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68D8AE66-F2C5-4F01-B4B1-19BB14803695}"/>
              </a:ext>
            </a:extLst>
          </p:cNvPr>
          <p:cNvCxnSpPr>
            <a:cxnSpLocks/>
          </p:cNvCxnSpPr>
          <p:nvPr/>
        </p:nvCxnSpPr>
        <p:spPr>
          <a:xfrm flipV="1">
            <a:off x="583388" y="3538986"/>
            <a:ext cx="5400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E96D8144-DA1B-4ECE-9007-313A4C2F652F}"/>
              </a:ext>
            </a:extLst>
          </p:cNvPr>
          <p:cNvCxnSpPr>
            <a:cxnSpLocks/>
          </p:cNvCxnSpPr>
          <p:nvPr/>
        </p:nvCxnSpPr>
        <p:spPr>
          <a:xfrm flipH="1">
            <a:off x="6000446" y="3525710"/>
            <a:ext cx="2277" cy="3240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0D929E2A-FF45-4423-AA37-27280EBE1F08}"/>
              </a:ext>
            </a:extLst>
          </p:cNvPr>
          <p:cNvSpPr txBox="1"/>
          <p:nvPr/>
        </p:nvSpPr>
        <p:spPr>
          <a:xfrm>
            <a:off x="7333589" y="4004643"/>
            <a:ext cx="2683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15 </a:t>
            </a:r>
            <a:r>
              <a:rPr lang="ar-AE" sz="4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AE" sz="4400" baseline="30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. </a:t>
            </a:r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9BCF2FCF-B8F9-4BAF-BB6C-04B63DE70538}"/>
              </a:ext>
            </a:extLst>
          </p:cNvPr>
          <p:cNvSpPr txBox="1"/>
          <p:nvPr/>
        </p:nvSpPr>
        <p:spPr>
          <a:xfrm>
            <a:off x="10410333" y="4004643"/>
            <a:ext cx="1821332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3</a:t>
            </a:r>
            <a:r>
              <a:rPr lang="en-US" sz="4200" dirty="0">
                <a:solidFill>
                  <a:srgbClr val="5480C8"/>
                </a:solidFill>
                <a:latin typeface="Calibri"/>
                <a:cs typeface="Calibri"/>
              </a:rPr>
              <a:t>X5=15</a:t>
            </a:r>
            <a:endParaRPr lang="he-IL" sz="4200" dirty="0">
              <a:solidFill>
                <a:srgbClr val="5480C8"/>
              </a:solidFill>
              <a:latin typeface="Calibri"/>
              <a:cs typeface="Calibri"/>
            </a:endParaRP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1AEBE8E2-2A3C-4FAC-8ECE-31FA13EBCEA8}"/>
              </a:ext>
            </a:extLst>
          </p:cNvPr>
          <p:cNvSpPr txBox="1"/>
          <p:nvPr/>
        </p:nvSpPr>
        <p:spPr>
          <a:xfrm>
            <a:off x="12503283" y="6792812"/>
            <a:ext cx="207781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7.5 </a:t>
            </a:r>
            <a:r>
              <a:rPr lang="ar-AE" sz="4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AE" sz="4400" baseline="30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55F649F4-A273-4539-BE37-760ACDBBD6F6}"/>
                  </a:ext>
                </a:extLst>
              </p:cNvPr>
              <p:cNvSpPr txBox="1"/>
              <p:nvPr/>
            </p:nvSpPr>
            <p:spPr>
              <a:xfrm>
                <a:off x="10446378" y="8295060"/>
                <a:ext cx="2142060" cy="11029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 b="1">
                            <a:solidFill>
                              <a:schemeClr val="accent1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200" b="1">
                            <a:solidFill>
                              <a:schemeClr val="accent1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 b="1">
                            <a:solidFill>
                              <a:schemeClr val="accent1"/>
                            </a:solidFill>
                            <a:latin typeface="Calibri"/>
                            <a:cs typeface="Calibri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 b="1">
                            <a:solidFill>
                              <a:schemeClr val="accent1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b="1" dirty="0">
                    <a:solidFill>
                      <a:schemeClr val="accent1"/>
                    </a:solidFill>
                    <a:latin typeface="Calibri"/>
                    <a:cs typeface="Calibri"/>
                  </a:rPr>
                  <a:t>=7.5</a:t>
                </a:r>
                <a:endParaRPr lang="he-IL" sz="4200" b="1" dirty="0">
                  <a:solidFill>
                    <a:schemeClr val="accent1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55F649F4-A273-4539-BE37-760ACDBBD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378" y="8295060"/>
                <a:ext cx="2142060" cy="1102994"/>
              </a:xfrm>
              <a:prstGeom prst="rect">
                <a:avLst/>
              </a:prstGeom>
              <a:blipFill>
                <a:blip r:embed="rId2"/>
                <a:stretch>
                  <a:fillRect r="-16524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99932A73-10E1-401B-A2CF-2E7B59089B0C}"/>
              </a:ext>
            </a:extLst>
          </p:cNvPr>
          <p:cNvSpPr txBox="1"/>
          <p:nvPr/>
        </p:nvSpPr>
        <p:spPr>
          <a:xfrm>
            <a:off x="5759180" y="2110153"/>
            <a:ext cx="111094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ar-AE" sz="4400" dirty="0">
                <a:solidFill>
                  <a:schemeClr val="accent1"/>
                </a:solidFill>
              </a:rPr>
              <a:t>وَتَرُ الْمُثَلَّثِ الْمَحْصُورِ هُوَ قُطْرُ الْمُسْتَطِيلِ، وَهُوَ يَقْسِمُهُ إِلَى مُثَلَّثَيْنِ مُتَطَابِقَيْنِ.</a:t>
            </a:r>
            <a:endParaRPr lang="he-IL" sz="42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CB1A8B31-3EA0-4E8D-A210-DC98102A1A0C}"/>
              </a:ext>
            </a:extLst>
          </p:cNvPr>
          <p:cNvSpPr txBox="1"/>
          <p:nvPr/>
        </p:nvSpPr>
        <p:spPr>
          <a:xfrm>
            <a:off x="14842176" y="6865829"/>
            <a:ext cx="2095445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/>
            <a:r>
              <a:rPr lang="he-IL" sz="4200" dirty="0">
                <a:solidFill>
                  <a:srgbClr val="5480C8"/>
                </a:solidFill>
                <a:latin typeface="Calibri"/>
                <a:cs typeface="Calibri"/>
              </a:rPr>
              <a:t>15</a:t>
            </a:r>
            <a:r>
              <a:rPr lang="en-US" sz="4200" dirty="0">
                <a:solidFill>
                  <a:srgbClr val="5480C8"/>
                </a:solidFill>
                <a:latin typeface="Calibri"/>
                <a:cs typeface="Calibri"/>
              </a:rPr>
              <a:t>:2=7.5</a:t>
            </a:r>
            <a:endParaRPr lang="he-IL" sz="4200" dirty="0">
              <a:solidFill>
                <a:srgbClr val="5480C8"/>
              </a:solidFill>
              <a:latin typeface="Calibri"/>
              <a:cs typeface="Calibri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8E50C887-F88A-4069-AE03-212277D0887A}"/>
              </a:ext>
            </a:extLst>
          </p:cNvPr>
          <p:cNvSpPr txBox="1"/>
          <p:nvPr/>
        </p:nvSpPr>
        <p:spPr>
          <a:xfrm>
            <a:off x="7972796" y="7650659"/>
            <a:ext cx="8964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ar-AE" sz="4400" dirty="0">
                <a:solidFill>
                  <a:schemeClr val="accent1"/>
                </a:solidFill>
              </a:rPr>
              <a:t>يُمكِنُ حِسابُ مِساحَةِ المُثَلَّثِ بِعَمَلِيَّةٍ واحِدَةٍ.</a:t>
            </a:r>
            <a:endParaRPr lang="he-IL" sz="42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BAC7090B-06D5-8BD9-6CAE-124B01DD4486}"/>
              </a:ext>
            </a:extLst>
          </p:cNvPr>
          <p:cNvSpPr txBox="1"/>
          <p:nvPr/>
        </p:nvSpPr>
        <p:spPr>
          <a:xfrm>
            <a:off x="6097195" y="6143029"/>
            <a:ext cx="10840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ar-AE" sz="4000" dirty="0">
                <a:solidFill>
                  <a:schemeClr val="accent1"/>
                </a:solidFill>
              </a:rPr>
              <a:t>مِساحَةُ المُثَلَّثِ تُساوي نِصفَ مِساحَةِ المُستَطيلِ الَّذي </a:t>
            </a:r>
            <a:r>
              <a:rPr lang="ar-JO" sz="4000" dirty="0">
                <a:solidFill>
                  <a:schemeClr val="accent1"/>
                </a:solidFill>
              </a:rPr>
              <a:t>يَحصُره</a:t>
            </a:r>
            <a:r>
              <a:rPr lang="ar-AE" sz="4000" dirty="0">
                <a:solidFill>
                  <a:schemeClr val="accent1"/>
                </a:solidFill>
              </a:rPr>
              <a:t>.</a:t>
            </a:r>
            <a:endParaRPr lang="he-IL" sz="40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05BDB7F6-8151-C8BD-92EC-4D6F7F8653DA}"/>
              </a:ext>
            </a:extLst>
          </p:cNvPr>
          <p:cNvSpPr/>
          <p:nvPr/>
        </p:nvSpPr>
        <p:spPr>
          <a:xfrm>
            <a:off x="596582" y="6476332"/>
            <a:ext cx="322905" cy="34007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460E2E56-5B09-780B-E0BB-F331C4612BE7}"/>
              </a:ext>
            </a:extLst>
          </p:cNvPr>
          <p:cNvSpPr txBox="1"/>
          <p:nvPr/>
        </p:nvSpPr>
        <p:spPr>
          <a:xfrm>
            <a:off x="10235258" y="9545199"/>
            <a:ext cx="769633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2800" dirty="0"/>
              <a:t>قَد تَظهَرُ الرُّسوماتُ مُصغَّرَةً أَو مُكَبَّرَةً، وَذلِكَ حَسَبَ حَجمِ الشَّاشَة.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E9D6E25C-28AD-CDF2-585F-8935CF8B236A}"/>
              </a:ext>
            </a:extLst>
          </p:cNvPr>
          <p:cNvSpPr txBox="1"/>
          <p:nvPr/>
        </p:nvSpPr>
        <p:spPr>
          <a:xfrm>
            <a:off x="2674805" y="6795216"/>
            <a:ext cx="910827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2700" dirty="0">
                <a:solidFill>
                  <a:prstClr val="black"/>
                </a:solidFill>
                <a:latin typeface="Calibri"/>
                <a:cs typeface="Calibri"/>
              </a:rPr>
              <a:t>5 سم</a:t>
            </a:r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25295745-18D5-584E-44A5-AC7A514AA483}"/>
              </a:ext>
            </a:extLst>
          </p:cNvPr>
          <p:cNvSpPr txBox="1"/>
          <p:nvPr/>
        </p:nvSpPr>
        <p:spPr>
          <a:xfrm rot="16200000">
            <a:off x="-51287" y="4790628"/>
            <a:ext cx="832280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3 </a:t>
            </a:r>
            <a:r>
              <a:rPr lang="ar-AE" sz="2700" dirty="0">
                <a:solidFill>
                  <a:prstClr val="black"/>
                </a:solidFill>
                <a:latin typeface="Calibri"/>
                <a:cs typeface="Calibri"/>
              </a:rPr>
              <a:t>سم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51B417A-4DA8-99A7-EBF7-650270BD0EE7}"/>
              </a:ext>
            </a:extLst>
          </p:cNvPr>
          <p:cNvSpPr txBox="1"/>
          <p:nvPr/>
        </p:nvSpPr>
        <p:spPr>
          <a:xfrm>
            <a:off x="533400" y="9665708"/>
            <a:ext cx="6742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dirty="0">
                <a:hlinkClick r:id="rId3"/>
              </a:rPr>
              <a:t>مِنْ وَحْدَةٍ تَعْلِيمِيَّةٍ رَقْمِيَّةٍ لِلصَّفِّ الْخَامِسِ – مِسَاحَةُ الْمُثَلَّثِ.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10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39" grpId="0"/>
      <p:bldP spid="40" grpId="0"/>
      <p:bldP spid="41" grpId="0"/>
      <p:bldP spid="43" grpId="0"/>
      <p:bldP spid="44" grpId="0"/>
      <p:bldP spid="4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5B3A5D86-377E-4D9F-9C10-5979EE75EDE9}"/>
              </a:ext>
            </a:extLst>
          </p:cNvPr>
          <p:cNvGrpSpPr/>
          <p:nvPr/>
        </p:nvGrpSpPr>
        <p:grpSpPr>
          <a:xfrm>
            <a:off x="378165" y="2822902"/>
            <a:ext cx="2992277" cy="2716823"/>
            <a:chOff x="851918" y="742950"/>
            <a:chExt cx="1994851" cy="1811215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5D259D68-2894-499C-B842-286BBEEB7BCB}"/>
                </a:ext>
              </a:extLst>
            </p:cNvPr>
            <p:cNvSpPr/>
            <p:nvPr/>
          </p:nvSpPr>
          <p:spPr>
            <a:xfrm>
              <a:off x="1406769" y="1090245"/>
              <a:ext cx="1440000" cy="1440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" name="משולש ישר-זווית 2">
              <a:extLst>
                <a:ext uri="{FF2B5EF4-FFF2-40B4-BE49-F238E27FC236}">
                  <a16:creationId xmlns:a16="http://schemas.microsoft.com/office/drawing/2014/main" id="{B1CC2375-39D0-4186-888C-C117D877A4D0}"/>
                </a:ext>
              </a:extLst>
            </p:cNvPr>
            <p:cNvSpPr/>
            <p:nvPr/>
          </p:nvSpPr>
          <p:spPr>
            <a:xfrm>
              <a:off x="1384788" y="1103435"/>
              <a:ext cx="1433147" cy="14507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4DB562BD-CB32-4BCB-BABB-A05D4AB38CDE}"/>
                </a:ext>
              </a:extLst>
            </p:cNvPr>
            <p:cNvSpPr txBox="1"/>
            <p:nvPr/>
          </p:nvSpPr>
          <p:spPr>
            <a:xfrm>
              <a:off x="1949507" y="742950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F0C67B6-3CDF-4347-B1B1-E19C6720D1A6}"/>
                </a:ext>
              </a:extLst>
            </p:cNvPr>
            <p:cNvSpPr txBox="1"/>
            <p:nvPr/>
          </p:nvSpPr>
          <p:spPr>
            <a:xfrm>
              <a:off x="851918" y="1545981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2DFE07EC-B5F6-45AA-8CCC-434361F1E1B3}"/>
              </a:ext>
            </a:extLst>
          </p:cNvPr>
          <p:cNvGrpSpPr/>
          <p:nvPr/>
        </p:nvGrpSpPr>
        <p:grpSpPr>
          <a:xfrm>
            <a:off x="4215652" y="2912167"/>
            <a:ext cx="4072277" cy="2716823"/>
            <a:chOff x="3527711" y="751797"/>
            <a:chExt cx="2714851" cy="1811215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FC50A3DC-95D8-4BAC-AB94-704E229B7C90}"/>
                </a:ext>
              </a:extLst>
            </p:cNvPr>
            <p:cNvSpPr/>
            <p:nvPr/>
          </p:nvSpPr>
          <p:spPr>
            <a:xfrm>
              <a:off x="4082562" y="1099092"/>
              <a:ext cx="2160000" cy="144000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7" name="משולש ישר-זווית 6">
              <a:extLst>
                <a:ext uri="{FF2B5EF4-FFF2-40B4-BE49-F238E27FC236}">
                  <a16:creationId xmlns:a16="http://schemas.microsoft.com/office/drawing/2014/main" id="{497F9510-41D4-4676-B67A-2CACB3944B89}"/>
                </a:ext>
              </a:extLst>
            </p:cNvPr>
            <p:cNvSpPr/>
            <p:nvPr/>
          </p:nvSpPr>
          <p:spPr>
            <a:xfrm>
              <a:off x="4060581" y="1112282"/>
              <a:ext cx="2181981" cy="1450730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8" name="תיבת טקסט 7">
              <a:extLst>
                <a:ext uri="{FF2B5EF4-FFF2-40B4-BE49-F238E27FC236}">
                  <a16:creationId xmlns:a16="http://schemas.microsoft.com/office/drawing/2014/main" id="{B87C9C0C-1C00-4860-84DB-4AA56465E3AD}"/>
                </a:ext>
              </a:extLst>
            </p:cNvPr>
            <p:cNvSpPr txBox="1"/>
            <p:nvPr/>
          </p:nvSpPr>
          <p:spPr>
            <a:xfrm>
              <a:off x="4625300" y="751797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5D0C49A6-FE57-4309-92A5-D21E1252BEC8}"/>
                </a:ext>
              </a:extLst>
            </p:cNvPr>
            <p:cNvSpPr txBox="1"/>
            <p:nvPr/>
          </p:nvSpPr>
          <p:spPr>
            <a:xfrm>
              <a:off x="3527711" y="1554828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C2630C7B-213D-4BB0-BAD3-C395FB09EB18}"/>
              </a:ext>
            </a:extLst>
          </p:cNvPr>
          <p:cNvGrpSpPr/>
          <p:nvPr/>
        </p:nvGrpSpPr>
        <p:grpSpPr>
          <a:xfrm>
            <a:off x="10094207" y="2337959"/>
            <a:ext cx="1912280" cy="3804956"/>
            <a:chOff x="6615759" y="720913"/>
            <a:chExt cx="1274853" cy="2536637"/>
          </a:xfrm>
        </p:grpSpPr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315563EF-1850-454C-81D1-BD209FC413D3}"/>
                </a:ext>
              </a:extLst>
            </p:cNvPr>
            <p:cNvSpPr/>
            <p:nvPr/>
          </p:nvSpPr>
          <p:spPr>
            <a:xfrm>
              <a:off x="7170611" y="1099091"/>
              <a:ext cx="720000" cy="215845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משולש ישר-זווית 10">
              <a:extLst>
                <a:ext uri="{FF2B5EF4-FFF2-40B4-BE49-F238E27FC236}">
                  <a16:creationId xmlns:a16="http://schemas.microsoft.com/office/drawing/2014/main" id="{96064600-F513-48E4-A43F-50635CED2656}"/>
                </a:ext>
              </a:extLst>
            </p:cNvPr>
            <p:cNvSpPr/>
            <p:nvPr/>
          </p:nvSpPr>
          <p:spPr>
            <a:xfrm>
              <a:off x="7142288" y="1044819"/>
              <a:ext cx="748324" cy="221273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E18CB62A-A2A4-40DB-BEEB-37FBE90D0B6C}"/>
                </a:ext>
              </a:extLst>
            </p:cNvPr>
            <p:cNvSpPr txBox="1"/>
            <p:nvPr/>
          </p:nvSpPr>
          <p:spPr>
            <a:xfrm>
              <a:off x="7236616" y="720913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תיבת טקסט 12">
              <a:extLst>
                <a:ext uri="{FF2B5EF4-FFF2-40B4-BE49-F238E27FC236}">
                  <a16:creationId xmlns:a16="http://schemas.microsoft.com/office/drawing/2014/main" id="{00D6F218-7FB2-4DB2-89D5-5E9FBA2E7536}"/>
                </a:ext>
              </a:extLst>
            </p:cNvPr>
            <p:cNvSpPr txBox="1"/>
            <p:nvPr/>
          </p:nvSpPr>
          <p:spPr>
            <a:xfrm>
              <a:off x="6615759" y="1817737"/>
              <a:ext cx="55485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012CC5AE-04EC-4A5D-AD2A-1958A02CA6F0}"/>
              </a:ext>
            </a:extLst>
          </p:cNvPr>
          <p:cNvGrpSpPr/>
          <p:nvPr/>
        </p:nvGrpSpPr>
        <p:grpSpPr>
          <a:xfrm>
            <a:off x="14436442" y="1635450"/>
            <a:ext cx="3025072" cy="4466682"/>
            <a:chOff x="8606082" y="775717"/>
            <a:chExt cx="1966667" cy="2481833"/>
          </a:xfrm>
        </p:grpSpPr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3433FF39-3332-4515-845F-CFDA1F1F9C2C}"/>
                </a:ext>
              </a:extLst>
            </p:cNvPr>
            <p:cNvSpPr/>
            <p:nvPr/>
          </p:nvSpPr>
          <p:spPr>
            <a:xfrm>
              <a:off x="9132749" y="1123012"/>
              <a:ext cx="1440000" cy="213453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5" name="משולש ישר-זווית 14">
              <a:extLst>
                <a:ext uri="{FF2B5EF4-FFF2-40B4-BE49-F238E27FC236}">
                  <a16:creationId xmlns:a16="http://schemas.microsoft.com/office/drawing/2014/main" id="{89DBFAFB-FC6A-41B0-913A-030DA271059F}"/>
                </a:ext>
              </a:extLst>
            </p:cNvPr>
            <p:cNvSpPr/>
            <p:nvPr/>
          </p:nvSpPr>
          <p:spPr>
            <a:xfrm>
              <a:off x="9110768" y="1136202"/>
              <a:ext cx="1433147" cy="2121348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3A15CE3B-9E25-4FFA-9D36-225454BBDEC4}"/>
                </a:ext>
              </a:extLst>
            </p:cNvPr>
            <p:cNvSpPr txBox="1"/>
            <p:nvPr/>
          </p:nvSpPr>
          <p:spPr>
            <a:xfrm>
              <a:off x="9689256" y="775717"/>
              <a:ext cx="541084" cy="28216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</a:t>
              </a:r>
              <a:r>
                <a:rPr lang="ar-AE" sz="2700" dirty="0">
                  <a:solidFill>
                    <a:prstClr val="black"/>
                  </a:solidFill>
                  <a:latin typeface="Calibri"/>
                  <a:cs typeface="Calibri"/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FDD51C1D-4517-48AC-8F32-FF1CE489C067}"/>
                </a:ext>
              </a:extLst>
            </p:cNvPr>
            <p:cNvSpPr txBox="1"/>
            <p:nvPr/>
          </p:nvSpPr>
          <p:spPr>
            <a:xfrm>
              <a:off x="8606082" y="1915313"/>
              <a:ext cx="541083" cy="28216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4 </a:t>
              </a:r>
              <a:r>
                <a:rPr lang="ar-AE" sz="2700" dirty="0">
                  <a:solidFill>
                    <a:prstClr val="black"/>
                  </a:solidFill>
                </a:rPr>
                <a:t>سم</a:t>
              </a:r>
              <a:endParaRPr lang="he-IL" sz="2700" dirty="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979BD875-1632-4341-B256-8D7EE1B3403C}"/>
              </a:ext>
            </a:extLst>
          </p:cNvPr>
          <p:cNvSpPr txBox="1"/>
          <p:nvPr/>
        </p:nvSpPr>
        <p:spPr>
          <a:xfrm>
            <a:off x="15167562" y="8421875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2 </a:t>
            </a:r>
            <a:r>
              <a:rPr lang="ar-AE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AE" sz="400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81716BD-BF0C-42DE-8E46-67A333B24147}"/>
              </a:ext>
            </a:extLst>
          </p:cNvPr>
          <p:cNvSpPr txBox="1"/>
          <p:nvPr/>
        </p:nvSpPr>
        <p:spPr>
          <a:xfrm>
            <a:off x="10251483" y="8417356"/>
            <a:ext cx="24300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4 </a:t>
            </a: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AE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F0703B91-AE83-4C0C-A86F-E3B10641A068}"/>
              </a:ext>
            </a:extLst>
          </p:cNvPr>
          <p:cNvSpPr txBox="1"/>
          <p:nvPr/>
        </p:nvSpPr>
        <p:spPr>
          <a:xfrm>
            <a:off x="1037330" y="8421875"/>
            <a:ext cx="24300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3 </a:t>
            </a: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AE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7800B017-9388-4EE4-BE48-F25FF33EFF4C}"/>
              </a:ext>
            </a:extLst>
          </p:cNvPr>
          <p:cNvSpPr txBox="1"/>
          <p:nvPr/>
        </p:nvSpPr>
        <p:spPr>
          <a:xfrm>
            <a:off x="5617508" y="8417356"/>
            <a:ext cx="24300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1.5 </a:t>
            </a: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AE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A36A0CF8-0082-4324-897F-19771F34C14E}"/>
              </a:ext>
            </a:extLst>
          </p:cNvPr>
          <p:cNvSpPr txBox="1"/>
          <p:nvPr/>
        </p:nvSpPr>
        <p:spPr>
          <a:xfrm>
            <a:off x="10230242" y="6467492"/>
            <a:ext cx="24300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1.5 </a:t>
            </a: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AE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2BD52265-86B4-4F72-9E50-DEDEE732B49C}"/>
              </a:ext>
            </a:extLst>
          </p:cNvPr>
          <p:cNvSpPr txBox="1"/>
          <p:nvPr/>
        </p:nvSpPr>
        <p:spPr>
          <a:xfrm>
            <a:off x="15170967" y="6470056"/>
            <a:ext cx="2430000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4 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AE" sz="40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4200" dirty="0">
              <a:latin typeface="Calibri"/>
              <a:cs typeface="Calibri"/>
            </a:endParaRP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4D43495B-6E19-4722-9977-713E39EE0B68}"/>
              </a:ext>
            </a:extLst>
          </p:cNvPr>
          <p:cNvSpPr txBox="1"/>
          <p:nvPr/>
        </p:nvSpPr>
        <p:spPr>
          <a:xfrm>
            <a:off x="5623826" y="6474199"/>
            <a:ext cx="24300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3 </a:t>
            </a: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AE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9AA2E81B-0430-4C43-8301-D07522F2A19E}"/>
              </a:ext>
            </a:extLst>
          </p:cNvPr>
          <p:cNvSpPr txBox="1"/>
          <p:nvPr/>
        </p:nvSpPr>
        <p:spPr>
          <a:xfrm>
            <a:off x="1075442" y="6466210"/>
            <a:ext cx="2430000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1">
            <a:spAutoFit/>
          </a:bodyPr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2 </a:t>
            </a:r>
            <a:r>
              <a:rPr lang="ar-AE" sz="4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</a:t>
            </a:r>
            <a:r>
              <a:rPr lang="ar-AE" sz="4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3D4FA85E-6B26-48FB-8103-FCE5332811E1}"/>
              </a:ext>
            </a:extLst>
          </p:cNvPr>
          <p:cNvSpPr txBox="1"/>
          <p:nvPr/>
        </p:nvSpPr>
        <p:spPr>
          <a:xfrm>
            <a:off x="413398" y="137177"/>
            <a:ext cx="1765787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400" b="1" dirty="0"/>
              <a:t>أمامَكُم مُثَلَّثاتٌ قائِمَةُ الزَّاوِيَةِ داخِلَ مُستَطيلات. اِحسِبوا مِساحَتَها.</a:t>
            </a:r>
            <a:br>
              <a:rPr lang="ar-AE" sz="4400" dirty="0"/>
            </a:br>
            <a:r>
              <a:rPr lang="ar-AE" sz="4400" b="1" dirty="0"/>
              <a:t>لِلْفَحْصِ، اِضْغَطوا عَلَى الإجابَةِ المُناسِبَةِ.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A205A981-59B9-A0E3-2883-4B44AD88BBB4}"/>
              </a:ext>
            </a:extLst>
          </p:cNvPr>
          <p:cNvSpPr txBox="1"/>
          <p:nvPr/>
        </p:nvSpPr>
        <p:spPr>
          <a:xfrm>
            <a:off x="138808" y="9639300"/>
            <a:ext cx="793839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2800" dirty="0"/>
              <a:t>قد تُعرض الرسومات مُصغَّرة أو مُكبَّرة، وذلك بحسب حجم الشاشة.</a:t>
            </a:r>
            <a:endParaRPr lang="he-IL" sz="27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9E4B1188-F83F-A1CE-B7C3-86163DE34813}"/>
              </a:ext>
            </a:extLst>
          </p:cNvPr>
          <p:cNvCxnSpPr>
            <a:cxnSpLocks/>
          </p:cNvCxnSpPr>
          <p:nvPr/>
        </p:nvCxnSpPr>
        <p:spPr>
          <a:xfrm flipH="1">
            <a:off x="643547" y="8034587"/>
            <a:ext cx="16957421" cy="0"/>
          </a:xfrm>
          <a:prstGeom prst="line">
            <a:avLst/>
          </a:prstGeom>
          <a:ln w="38100">
            <a:solidFill>
              <a:srgbClr val="4472C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8CFC1189-CCEA-336A-7A82-8EFE405C9DF0}"/>
              </a:ext>
            </a:extLst>
          </p:cNvPr>
          <p:cNvSpPr txBox="1"/>
          <p:nvPr/>
        </p:nvSpPr>
        <p:spPr>
          <a:xfrm>
            <a:off x="12735228" y="9614317"/>
            <a:ext cx="48646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hlinkClick r:id="rId2"/>
              </a:rPr>
              <a:t>مِنْ وَحْدَةٍ تَعْلِيمِيَّةٍ رَقْمِيَّةٍ لِلصَّفِّ الْخَامِسِ – مِسَاحَةُ الْمُثَلَّثِ.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51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DD573BA-8587-4E57-A17D-B6D39DD032A9}"/>
              </a:ext>
            </a:extLst>
          </p:cNvPr>
          <p:cNvSpPr txBox="1"/>
          <p:nvPr/>
        </p:nvSpPr>
        <p:spPr>
          <a:xfrm>
            <a:off x="0" y="264304"/>
            <a:ext cx="1784508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b="1" dirty="0"/>
              <a:t>اِحْسِبُوا مِساحَةَ المُثَلَّثِ الأَصْفَرِ الحادِّ الزَّوايا.</a:t>
            </a:r>
            <a:br>
              <a:rPr lang="ar-AE" sz="4000" dirty="0"/>
            </a:br>
            <a:r>
              <a:rPr lang="ar-AE" sz="4000" b="1" dirty="0"/>
              <a:t>كُلُّ </a:t>
            </a:r>
            <a:r>
              <a:rPr lang="ar-JO" sz="4000" b="1" dirty="0"/>
              <a:t>تَربيعَة </a:t>
            </a:r>
            <a:r>
              <a:rPr lang="ar-AE" sz="4000" b="1" dirty="0"/>
              <a:t>وَحْدَةُ مِساحَةٍ واحِدَةٌ.</a:t>
            </a:r>
            <a:endParaRPr lang="he-IL" sz="4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משובץ, נייר, דף, מחברת. וקטור, משובץ, sheet-, מחברת, דוגמה, נייר. | CanStock">
            <a:extLst>
              <a:ext uri="{FF2B5EF4-FFF2-40B4-BE49-F238E27FC236}">
                <a16:creationId xmlns:a16="http://schemas.microsoft.com/office/drawing/2014/main" id="{5B065595-CB89-4149-A429-8D041A6DD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30724" r="28918" b="17944"/>
          <a:stretch/>
        </p:blipFill>
        <p:spPr bwMode="auto">
          <a:xfrm rot="5400000">
            <a:off x="415515" y="95074"/>
            <a:ext cx="5268522" cy="54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F3D9ED98-8F18-42E1-A245-1FAA7A82761F}"/>
              </a:ext>
            </a:extLst>
          </p:cNvPr>
          <p:cNvSpPr/>
          <p:nvPr/>
        </p:nvSpPr>
        <p:spPr>
          <a:xfrm>
            <a:off x="307500" y="687950"/>
            <a:ext cx="5057775" cy="36460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משולש שווה-שוקיים 5">
            <a:extLst>
              <a:ext uri="{FF2B5EF4-FFF2-40B4-BE49-F238E27FC236}">
                <a16:creationId xmlns:a16="http://schemas.microsoft.com/office/drawing/2014/main" id="{0BDAF520-B5F4-450E-A8F8-2626EEC92F1C}"/>
              </a:ext>
            </a:extLst>
          </p:cNvPr>
          <p:cNvSpPr/>
          <p:nvPr/>
        </p:nvSpPr>
        <p:spPr>
          <a:xfrm>
            <a:off x="335701" y="718761"/>
            <a:ext cx="5001377" cy="3595035"/>
          </a:xfrm>
          <a:prstGeom prst="triangle">
            <a:avLst>
              <a:gd name="adj" fmla="val 72228"/>
            </a:avLst>
          </a:prstGeom>
          <a:solidFill>
            <a:srgbClr val="FFC000">
              <a:alpha val="55000"/>
            </a:srgb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7B62C66-B0DE-4369-9FFD-19D5B00F49F9}"/>
              </a:ext>
            </a:extLst>
          </p:cNvPr>
          <p:cNvSpPr txBox="1"/>
          <p:nvPr/>
        </p:nvSpPr>
        <p:spPr>
          <a:xfrm>
            <a:off x="152401" y="8561942"/>
            <a:ext cx="1145149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JO" sz="4000" noProof="0"/>
              <a:t>لِمُشاهدة خُطوات الحلّ خُطوةً خطوة، اضغَطوا على الدَّوائر الزَّرقاء.</a:t>
            </a:r>
            <a:endParaRPr lang="ar-JO" sz="4000" noProof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E27BB88-D154-4D8E-A7CE-97F5B08E41D6}"/>
              </a:ext>
            </a:extLst>
          </p:cNvPr>
          <p:cNvSpPr txBox="1"/>
          <p:nvPr/>
        </p:nvSpPr>
        <p:spPr>
          <a:xfrm>
            <a:off x="11366846" y="1786061"/>
            <a:ext cx="568456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dirty="0"/>
              <a:t>نَرْسُمُ مُسْتَطِيلًا </a:t>
            </a:r>
            <a:r>
              <a:rPr lang="ar-JO" sz="4400" dirty="0"/>
              <a:t>يَحصُر </a:t>
            </a:r>
            <a:r>
              <a:rPr lang="ar-AE" sz="4400" dirty="0"/>
              <a:t>الْمُثَلَّثِ.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עיגול 1">
            <a:extLst>
              <a:ext uri="{FF2B5EF4-FFF2-40B4-BE49-F238E27FC236}">
                <a16:creationId xmlns:a16="http://schemas.microsoft.com/office/drawing/2014/main" id="{FBAD1DD8-4041-4460-A48B-C4E2A89301B0}"/>
              </a:ext>
            </a:extLst>
          </p:cNvPr>
          <p:cNvSpPr/>
          <p:nvPr/>
        </p:nvSpPr>
        <p:spPr>
          <a:xfrm>
            <a:off x="17195555" y="1765392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18684394-04EF-4352-B62A-0F4FAEF5F4DF}"/>
              </a:ext>
            </a:extLst>
          </p:cNvPr>
          <p:cNvSpPr txBox="1"/>
          <p:nvPr/>
        </p:nvSpPr>
        <p:spPr>
          <a:xfrm>
            <a:off x="9717355" y="5046960"/>
            <a:ext cx="733406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dirty="0"/>
              <a:t>ما م</a:t>
            </a:r>
            <a:r>
              <a:rPr lang="ar-JO" sz="4400" dirty="0"/>
              <a:t>ِ</a:t>
            </a:r>
            <a:r>
              <a:rPr lang="ar-AE" sz="4400" dirty="0"/>
              <a:t>ساحة الم</a:t>
            </a:r>
            <a:r>
              <a:rPr lang="ar-JO" sz="4400" dirty="0"/>
              <a:t>ُ</a:t>
            </a:r>
            <a:r>
              <a:rPr lang="ar-AE" sz="4400" dirty="0"/>
              <a:t>ثلث الم</a:t>
            </a:r>
            <a:r>
              <a:rPr lang="ar-JO" sz="4400" dirty="0"/>
              <a:t>َ</a:t>
            </a:r>
            <a:r>
              <a:rPr lang="ar-AE" sz="4400" dirty="0"/>
              <a:t>وجود على اليمين؟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עיגול 3">
            <a:extLst>
              <a:ext uri="{FF2B5EF4-FFF2-40B4-BE49-F238E27FC236}">
                <a16:creationId xmlns:a16="http://schemas.microsoft.com/office/drawing/2014/main" id="{291FBDD7-9ADE-4838-BA68-E888280ED8F0}"/>
              </a:ext>
            </a:extLst>
          </p:cNvPr>
          <p:cNvSpPr/>
          <p:nvPr/>
        </p:nvSpPr>
        <p:spPr>
          <a:xfrm>
            <a:off x="17195555" y="5030156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D09BB0A5-C543-4E69-BEE8-DB4FE79B79BB}"/>
                  </a:ext>
                </a:extLst>
              </p:cNvPr>
              <p:cNvSpPr txBox="1"/>
              <p:nvPr/>
            </p:nvSpPr>
            <p:spPr>
              <a:xfrm>
                <a:off x="5411901" y="5530721"/>
                <a:ext cx="11862543" cy="11029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</a:t>
                </a:r>
                <a:r>
                  <a:rPr lang="ar-AE" sz="3200" dirty="0">
                    <a:solidFill>
                      <a:schemeClr val="accent1"/>
                    </a:solidFill>
                  </a:rPr>
                  <a:t>مساحة المثلث تساوي نصف مساحة الم</a:t>
                </a:r>
                <a:r>
                  <a:rPr lang="ar-JO" sz="3200" dirty="0">
                    <a:solidFill>
                      <a:schemeClr val="accent1"/>
                    </a:solidFill>
                  </a:rPr>
                  <a:t>ُ</a:t>
                </a:r>
                <a:r>
                  <a:rPr lang="ar-AE" sz="3200" dirty="0">
                    <a:solidFill>
                      <a:schemeClr val="accent1"/>
                    </a:solidFill>
                  </a:rPr>
                  <a:t>ستطيل الأيمن. </a:t>
                </a:r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12 </a:t>
                </a:r>
                <a:r>
                  <a:rPr lang="ar-AE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مربّعًا</a:t>
                </a:r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(</a:t>
                </a:r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=12</a:t>
                </a:r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).</a:t>
                </a:r>
              </a:p>
            </p:txBody>
          </p:sp>
        </mc:Choice>
        <mc:Fallback xmlns=""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D09BB0A5-C543-4E69-BEE8-DB4FE79B7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901" y="5530721"/>
                <a:ext cx="11862543" cy="1102994"/>
              </a:xfrm>
              <a:prstGeom prst="rect">
                <a:avLst/>
              </a:prstGeom>
              <a:blipFill>
                <a:blip r:embed="rId3"/>
                <a:stretch>
                  <a:fillRect l="-462" r="-1953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EAED54F1-3B90-4829-9626-4543B55BBA74}"/>
              </a:ext>
            </a:extLst>
          </p:cNvPr>
          <p:cNvSpPr txBox="1"/>
          <p:nvPr/>
        </p:nvSpPr>
        <p:spPr>
          <a:xfrm>
            <a:off x="8378391" y="6694185"/>
            <a:ext cx="871103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JO" sz="4400" noProof="0"/>
              <a:t>ما مِساحة المُثلث المَوجود على الجِهة اليُسرى؟</a:t>
            </a:r>
            <a:endParaRPr lang="ar-JO" sz="4200" noProof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עיגול 1">
            <a:extLst>
              <a:ext uri="{FF2B5EF4-FFF2-40B4-BE49-F238E27FC236}">
                <a16:creationId xmlns:a16="http://schemas.microsoft.com/office/drawing/2014/main" id="{1D339202-C020-4886-8076-000D8A2B2C8E}"/>
              </a:ext>
            </a:extLst>
          </p:cNvPr>
          <p:cNvSpPr/>
          <p:nvPr/>
        </p:nvSpPr>
        <p:spPr>
          <a:xfrm>
            <a:off x="17195555" y="6702899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0CB6C2DE-3DC0-4A2A-9147-0EBB766D06F0}"/>
                  </a:ext>
                </a:extLst>
              </p:cNvPr>
              <p:cNvSpPr txBox="1"/>
              <p:nvPr/>
            </p:nvSpPr>
            <p:spPr>
              <a:xfrm>
                <a:off x="5310244" y="7223303"/>
                <a:ext cx="11779186" cy="110299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defTabSz="1371600" rtl="1"/>
                <a:r>
                  <a:rPr lang="ar-AE" sz="3200" dirty="0">
                    <a:solidFill>
                      <a:schemeClr val="accent1"/>
                    </a:solidFill>
                  </a:rPr>
                  <a:t>مساحة المثلث تساوي نصف مساحة المستطيل الأيسر. </a:t>
                </a:r>
                <a:r>
                  <a:rPr lang="he-IL" sz="3200" dirty="0">
                    <a:solidFill>
                      <a:schemeClr val="accent1"/>
                    </a:solidFill>
                    <a:latin typeface="Calibri"/>
                    <a:cs typeface="Calibri"/>
                  </a:rPr>
                  <a:t>: </a:t>
                </a:r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32 </a:t>
                </a:r>
                <a:r>
                  <a:rPr lang="ar-AE" sz="4200" dirty="0">
                    <a:solidFill>
                      <a:srgbClr val="4472C4"/>
                    </a:solidFill>
                  </a:rPr>
                  <a:t>مربّعًا</a:t>
                </a:r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(</a:t>
                </a:r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=32</a:t>
                </a:r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e-IL" sz="42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he-IL" sz="420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he-IL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).</a:t>
                </a:r>
              </a:p>
            </p:txBody>
          </p:sp>
        </mc:Choice>
        <mc:Fallback xmlns="">
          <p:sp>
            <p:nvSpPr>
              <p:cNvPr id="30" name="תיבת טקסט 29">
                <a:extLst>
                  <a:ext uri="{FF2B5EF4-FFF2-40B4-BE49-F238E27FC236}">
                    <a16:creationId xmlns:a16="http://schemas.microsoft.com/office/drawing/2014/main" id="{0CB6C2DE-3DC0-4A2A-9147-0EBB766D0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244" y="7223303"/>
                <a:ext cx="11779186" cy="1102994"/>
              </a:xfrm>
              <a:prstGeom prst="rect">
                <a:avLst/>
              </a:prstGeom>
              <a:blipFill>
                <a:blip r:embed="rId4"/>
                <a:stretch>
                  <a:fillRect l="-2070" r="-1346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8718814D-4832-4FB4-85D8-9F54202289D3}"/>
              </a:ext>
            </a:extLst>
          </p:cNvPr>
          <p:cNvSpPr txBox="1"/>
          <p:nvPr/>
        </p:nvSpPr>
        <p:spPr>
          <a:xfrm>
            <a:off x="12066939" y="8470694"/>
            <a:ext cx="524214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4400" noProof="0"/>
              <a:t>ما مِساحة المُثلث الأصفَر؟</a:t>
            </a:r>
          </a:p>
        </p:txBody>
      </p:sp>
      <p:sp>
        <p:nvSpPr>
          <p:cNvPr id="32" name="עיגול4">
            <a:extLst>
              <a:ext uri="{FF2B5EF4-FFF2-40B4-BE49-F238E27FC236}">
                <a16:creationId xmlns:a16="http://schemas.microsoft.com/office/drawing/2014/main" id="{A35E38DF-336F-495A-A05A-D6003A771BCC}"/>
              </a:ext>
            </a:extLst>
          </p:cNvPr>
          <p:cNvSpPr/>
          <p:nvPr/>
        </p:nvSpPr>
        <p:spPr>
          <a:xfrm>
            <a:off x="17195555" y="8477553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DB4754D1-EDE4-4362-82C2-9972CE38E65F}"/>
              </a:ext>
            </a:extLst>
          </p:cNvPr>
          <p:cNvSpPr txBox="1"/>
          <p:nvPr/>
        </p:nvSpPr>
        <p:spPr>
          <a:xfrm>
            <a:off x="12487869" y="9296376"/>
            <a:ext cx="4541628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44 </a:t>
            </a:r>
            <a:r>
              <a:rPr lang="ar-JO" sz="4200" dirty="0">
                <a:solidFill>
                  <a:srgbClr val="4472C4"/>
                </a:solidFill>
              </a:rPr>
              <a:t>تَربيعَة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 (44=12+32)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21A3DA0-E8BB-49C9-987B-33CE0C303152}"/>
              </a:ext>
            </a:extLst>
          </p:cNvPr>
          <p:cNvSpPr/>
          <p:nvPr/>
        </p:nvSpPr>
        <p:spPr>
          <a:xfrm>
            <a:off x="3946664" y="666557"/>
            <a:ext cx="1409379" cy="3647240"/>
          </a:xfrm>
          <a:prstGeom prst="rect">
            <a:avLst/>
          </a:prstGeom>
          <a:solidFill>
            <a:srgbClr val="99CCFF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B1AA3C64-A226-4D2A-8C3A-079F4C39BBB0}"/>
              </a:ext>
            </a:extLst>
          </p:cNvPr>
          <p:cNvGrpSpPr/>
          <p:nvPr/>
        </p:nvGrpSpPr>
        <p:grpSpPr>
          <a:xfrm>
            <a:off x="3948931" y="3953009"/>
            <a:ext cx="364331" cy="364331"/>
            <a:chOff x="2947988" y="1289840"/>
            <a:chExt cx="242887" cy="242887"/>
          </a:xfrm>
        </p:grpSpPr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57C70D11-02A2-405C-9F1C-A434BF7CAA03}"/>
                </a:ext>
              </a:extLst>
            </p:cNvPr>
            <p:cNvCxnSpPr/>
            <p:nvPr/>
          </p:nvCxnSpPr>
          <p:spPr>
            <a:xfrm>
              <a:off x="2947988" y="1314450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>
              <a:extLst>
                <a:ext uri="{FF2B5EF4-FFF2-40B4-BE49-F238E27FC236}">
                  <a16:creationId xmlns:a16="http://schemas.microsoft.com/office/drawing/2014/main" id="{9D04BC7A-4A50-4458-877E-D80898CC519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9431" y="1411284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CA1A7A2B-7982-4257-9340-730DFB699C3C}"/>
              </a:ext>
            </a:extLst>
          </p:cNvPr>
          <p:cNvGrpSpPr/>
          <p:nvPr/>
        </p:nvGrpSpPr>
        <p:grpSpPr>
          <a:xfrm flipH="1">
            <a:off x="3498998" y="3925379"/>
            <a:ext cx="364331" cy="364331"/>
            <a:chOff x="2947988" y="1289840"/>
            <a:chExt cx="242887" cy="242887"/>
          </a:xfrm>
        </p:grpSpPr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F73CDF5E-3EA7-42E5-8250-B6AC579B1512}"/>
                </a:ext>
              </a:extLst>
            </p:cNvPr>
            <p:cNvCxnSpPr/>
            <p:nvPr/>
          </p:nvCxnSpPr>
          <p:spPr>
            <a:xfrm>
              <a:off x="2947988" y="1314450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81F84F31-54AE-47A8-8D74-C514C3CE2F8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9431" y="1411284"/>
              <a:ext cx="242887" cy="0"/>
            </a:xfrm>
            <a:prstGeom prst="line">
              <a:avLst/>
            </a:prstGeom>
            <a:ln w="38100">
              <a:solidFill>
                <a:srgbClr val="721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מלבן 33">
            <a:extLst>
              <a:ext uri="{FF2B5EF4-FFF2-40B4-BE49-F238E27FC236}">
                <a16:creationId xmlns:a16="http://schemas.microsoft.com/office/drawing/2014/main" id="{EC762738-E3C8-4461-9489-00DF4D38CF2B}"/>
              </a:ext>
            </a:extLst>
          </p:cNvPr>
          <p:cNvSpPr/>
          <p:nvPr/>
        </p:nvSpPr>
        <p:spPr>
          <a:xfrm>
            <a:off x="335700" y="686731"/>
            <a:ext cx="3601731" cy="3647240"/>
          </a:xfrm>
          <a:prstGeom prst="rect">
            <a:avLst/>
          </a:prstGeom>
          <a:solidFill>
            <a:srgbClr val="99CCFF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571DCE13-CC6A-D4C8-CD00-E82D06071DE0}"/>
              </a:ext>
            </a:extLst>
          </p:cNvPr>
          <p:cNvSpPr txBox="1"/>
          <p:nvPr/>
        </p:nvSpPr>
        <p:spPr>
          <a:xfrm>
            <a:off x="6159089" y="2995261"/>
            <a:ext cx="1093034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dirty="0"/>
              <a:t>نُقَسِّمُ المُستَطيلَ إِلَى مُستَطيلَينِ بِرَسمِ عَمودٍ مِن رَأسِ المُثَلَّثِ إِلَى الضِّلعِ المُقابِل.</a:t>
            </a:r>
            <a:endParaRPr lang="he-IL" sz="40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עיגול 2">
            <a:extLst>
              <a:ext uri="{FF2B5EF4-FFF2-40B4-BE49-F238E27FC236}">
                <a16:creationId xmlns:a16="http://schemas.microsoft.com/office/drawing/2014/main" id="{DC11E2EF-201C-E5F3-BBF9-1451A15EAB60}"/>
              </a:ext>
            </a:extLst>
          </p:cNvPr>
          <p:cNvSpPr/>
          <p:nvPr/>
        </p:nvSpPr>
        <p:spPr>
          <a:xfrm>
            <a:off x="17195555" y="3033135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22680B8E-AC1A-1D43-0CB2-C37254C4D14B}"/>
              </a:ext>
            </a:extLst>
          </p:cNvPr>
          <p:cNvSpPr txBox="1"/>
          <p:nvPr/>
        </p:nvSpPr>
        <p:spPr>
          <a:xfrm>
            <a:off x="6820599" y="4300878"/>
            <a:ext cx="1037495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000" dirty="0">
                <a:solidFill>
                  <a:schemeClr val="accent1"/>
                </a:solidFill>
              </a:rPr>
              <a:t>الآن أَصبَحَ المُثَلَّثُ الحادُّ الزَّوايا مُقَسَّمًا إلى مُثَلَّثَينِ قائِمَيِ الزَّاوِيَة.</a:t>
            </a:r>
            <a:endParaRPr lang="he-IL" sz="4000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0B71D0B-3776-1577-BF83-F84364DDEB73}"/>
              </a:ext>
            </a:extLst>
          </p:cNvPr>
          <p:cNvSpPr txBox="1"/>
          <p:nvPr/>
        </p:nvSpPr>
        <p:spPr>
          <a:xfrm>
            <a:off x="0" y="6295160"/>
            <a:ext cx="548996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JO" sz="2400" noProof="0" dirty="0"/>
              <a:t>طول ضلع تربيعة واحدة يساوي وحدة طول واحدة.</a:t>
            </a:r>
            <a:br>
              <a:rPr lang="ar-JO" sz="2400" noProof="0" dirty="0"/>
            </a:br>
            <a:r>
              <a:rPr lang="ar-JO" sz="2400" noProof="0" dirty="0"/>
              <a:t>وكل تربيعة واحدة تساوي وحدة مساحة واحدة.</a:t>
            </a:r>
            <a:endParaRPr lang="ar-JO" sz="2400" noProof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FE66C760-A7E9-F00E-E716-B161EA344B83}"/>
              </a:ext>
            </a:extLst>
          </p:cNvPr>
          <p:cNvSpPr txBox="1"/>
          <p:nvPr/>
        </p:nvSpPr>
        <p:spPr>
          <a:xfrm>
            <a:off x="1260302" y="5206726"/>
            <a:ext cx="343037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400" dirty="0"/>
              <a:t>11 وحدة طول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סוגר מסולסל ימני 42">
            <a:extLst>
              <a:ext uri="{FF2B5EF4-FFF2-40B4-BE49-F238E27FC236}">
                <a16:creationId xmlns:a16="http://schemas.microsoft.com/office/drawing/2014/main" id="{706A73E7-E6D5-CC87-D42A-05F85300E05C}"/>
              </a:ext>
            </a:extLst>
          </p:cNvPr>
          <p:cNvSpPr/>
          <p:nvPr/>
        </p:nvSpPr>
        <p:spPr>
          <a:xfrm rot="5400000" flipV="1">
            <a:off x="2620392" y="2164268"/>
            <a:ext cx="431991" cy="50013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F72F3F96-C221-7AAC-1012-A55C0B4D66C1}"/>
              </a:ext>
            </a:extLst>
          </p:cNvPr>
          <p:cNvSpPr txBox="1"/>
          <p:nvPr/>
        </p:nvSpPr>
        <p:spPr>
          <a:xfrm>
            <a:off x="404053" y="9581732"/>
            <a:ext cx="48646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dirty="0">
                <a:hlinkClick r:id="rId5"/>
              </a:rPr>
              <a:t>مِنْ وَحْدَةٍ تَعْلِيمِيَّةٍ رَقْمِيَّةٍ لِلصَّفِّ الْخَامِسِ – مِسَاحَةُ الْمُثَلَّثِ.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816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2" grpId="0"/>
      <p:bldP spid="23" grpId="0" animBg="1"/>
      <p:bldP spid="25" grpId="0"/>
      <p:bldP spid="26" grpId="0" animBg="1"/>
      <p:bldP spid="27" grpId="0"/>
      <p:bldP spid="29" grpId="0" animBg="1"/>
      <p:bldP spid="30" grpId="0"/>
      <p:bldP spid="31" grpId="0"/>
      <p:bldP spid="32" grpId="0" animBg="1"/>
      <p:bldP spid="33" grpId="0"/>
      <p:bldP spid="4" grpId="0" animBg="1"/>
      <p:bldP spid="34" grpId="0" animBg="1"/>
      <p:bldP spid="35" grpId="0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D48AD4-A724-9F23-237F-BF3E66BCF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CB66738-8D3F-36DE-ED92-78C69D139D35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9CC7B94-4532-9CCB-B467-85648B82CAC5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25D6395-7C67-3354-3A38-82F93FEC952E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4A44E45C-7876-3F61-0A04-367E1C62A567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B261663-F3D7-8BD0-009B-B803AC188A8A}"/>
              </a:ext>
            </a:extLst>
          </p:cNvPr>
          <p:cNvSpPr txBox="1"/>
          <p:nvPr/>
        </p:nvSpPr>
        <p:spPr>
          <a:xfrm>
            <a:off x="6172200" y="1028700"/>
            <a:ext cx="10089898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ساحة الم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ثلث الر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َّ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مادي في الر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َّ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 هي 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سم²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طول أح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 أضلاع الم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ست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طيل هو 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سم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أ) ما 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ساحة الم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ست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طيل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؟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اشرحوا 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ح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سبتم م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ساحة الم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ست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طيل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ب) 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احس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ِ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بوا م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حيط الم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ُ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ست</a:t>
            </a:r>
            <a:r>
              <a:rPr lang="ar-JO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َ</a:t>
            </a:r>
            <a:r>
              <a:rPr lang="ar-AE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طيل</a:t>
            </a: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he-I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92">
            <a:extLst>
              <a:ext uri="{FF2B5EF4-FFF2-40B4-BE49-F238E27FC236}">
                <a16:creationId xmlns:a16="http://schemas.microsoft.com/office/drawing/2014/main" id="{5C10889B-1B56-EA4B-6913-4AFA37186C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4" r="27303"/>
          <a:stretch>
            <a:fillRect/>
          </a:stretch>
        </p:blipFill>
        <p:spPr bwMode="auto">
          <a:xfrm>
            <a:off x="3048000" y="3163698"/>
            <a:ext cx="5393068" cy="35800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3354BB11-B8CA-0161-86A8-20326B653EFA}"/>
              </a:ext>
            </a:extLst>
          </p:cNvPr>
          <p:cNvSpPr txBox="1"/>
          <p:nvPr/>
        </p:nvSpPr>
        <p:spPr>
          <a:xfrm>
            <a:off x="4989493" y="6158925"/>
            <a:ext cx="98296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ar-A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سم</a:t>
            </a:r>
            <a:endParaRPr lang="he-IL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4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7457468-5ADA-4F2A-B0BD-491C9BE1F1B9}"/>
              </a:ext>
            </a:extLst>
          </p:cNvPr>
          <p:cNvSpPr txBox="1"/>
          <p:nvPr/>
        </p:nvSpPr>
        <p:spPr>
          <a:xfrm>
            <a:off x="8867285" y="119393"/>
            <a:ext cx="933943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JO" sz="4000" noProof="0"/>
              <a:t>مُعطاة مُثلثات مُختلفة. </a:t>
            </a:r>
            <a:r>
              <a:rPr lang="ar-JO" sz="4000" noProof="0" dirty="0"/>
              <a:t>احسِبوا مِساحاتها وَاعرِضوا طَريقة الحِساب.</a:t>
            </a:r>
            <a:br>
              <a:rPr lang="ar-JO" sz="4000" noProof="0" dirty="0"/>
            </a:br>
            <a:r>
              <a:rPr lang="ar-JO" sz="4000" noProof="0" dirty="0"/>
              <a:t>اضغَطوا على كلّ مُثلّث لِلتَّحقّق مِن الإجابَة.</a:t>
            </a:r>
            <a:endParaRPr lang="ar-JO" sz="4000" noProof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63" name="תיבת טקסט 62">
            <a:extLst>
              <a:ext uri="{FF2B5EF4-FFF2-40B4-BE49-F238E27FC236}">
                <a16:creationId xmlns:a16="http://schemas.microsoft.com/office/drawing/2014/main" id="{2611C17A-8180-41D6-A2AA-4EA4BA085123}"/>
              </a:ext>
            </a:extLst>
          </p:cNvPr>
          <p:cNvSpPr txBox="1"/>
          <p:nvPr/>
        </p:nvSpPr>
        <p:spPr>
          <a:xfrm>
            <a:off x="-30427" y="501552"/>
            <a:ext cx="774122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2800" dirty="0"/>
              <a:t>قد تُعرض الرسومات مُصغَّرة أو مُكبَّرة، وذلك وفقًا لحجم الشاشة.</a:t>
            </a:r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24232790-1743-440D-88A6-BAAADF941C08}"/>
              </a:ext>
            </a:extLst>
          </p:cNvPr>
          <p:cNvGrpSpPr/>
          <p:nvPr/>
        </p:nvGrpSpPr>
        <p:grpSpPr>
          <a:xfrm>
            <a:off x="6811066" y="6832919"/>
            <a:ext cx="2342909" cy="2665278"/>
            <a:chOff x="5043217" y="3057660"/>
            <a:chExt cx="2166654" cy="2869644"/>
          </a:xfrm>
        </p:grpSpPr>
        <p:grpSp>
          <p:nvGrpSpPr>
            <p:cNvPr id="50" name="קבוצה 49">
              <a:extLst>
                <a:ext uri="{FF2B5EF4-FFF2-40B4-BE49-F238E27FC236}">
                  <a16:creationId xmlns:a16="http://schemas.microsoft.com/office/drawing/2014/main" id="{40627406-6BF2-42A6-8AAD-5C8362C3C9A6}"/>
                </a:ext>
              </a:extLst>
            </p:cNvPr>
            <p:cNvGrpSpPr/>
            <p:nvPr/>
          </p:nvGrpSpPr>
          <p:grpSpPr>
            <a:xfrm>
              <a:off x="5043217" y="3057660"/>
              <a:ext cx="2166654" cy="2869644"/>
              <a:chOff x="5101900" y="3834426"/>
              <a:chExt cx="2166654" cy="2869644"/>
            </a:xfrm>
          </p:grpSpPr>
          <p:sp>
            <p:nvSpPr>
              <p:cNvPr id="6" name="משולש שווה-שוקיים 5">
                <a:extLst>
                  <a:ext uri="{FF2B5EF4-FFF2-40B4-BE49-F238E27FC236}">
                    <a16:creationId xmlns:a16="http://schemas.microsoft.com/office/drawing/2014/main" id="{89174529-FFF1-4EFF-A8F2-572ADB5CC3B6}"/>
                  </a:ext>
                </a:extLst>
              </p:cNvPr>
              <p:cNvSpPr/>
              <p:nvPr/>
            </p:nvSpPr>
            <p:spPr>
              <a:xfrm>
                <a:off x="5101900" y="3834426"/>
                <a:ext cx="2166654" cy="2305050"/>
              </a:xfrm>
              <a:prstGeom prst="triangle">
                <a:avLst/>
              </a:prstGeom>
              <a:solidFill>
                <a:srgbClr val="FF99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30" name="מחבר ישר 29">
                <a:extLst>
                  <a:ext uri="{FF2B5EF4-FFF2-40B4-BE49-F238E27FC236}">
                    <a16:creationId xmlns:a16="http://schemas.microsoft.com/office/drawing/2014/main" id="{D45C1095-E284-4308-8FE3-3500B0DB6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85227" y="3862367"/>
                <a:ext cx="0" cy="2252663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תיבת טקסט 41">
                <a:extLst>
                  <a:ext uri="{FF2B5EF4-FFF2-40B4-BE49-F238E27FC236}">
                    <a16:creationId xmlns:a16="http://schemas.microsoft.com/office/drawing/2014/main" id="{B1C64CCE-198A-4022-880D-05B3A1924E6D}"/>
                  </a:ext>
                </a:extLst>
              </p:cNvPr>
              <p:cNvSpPr txBox="1"/>
              <p:nvPr/>
            </p:nvSpPr>
            <p:spPr>
              <a:xfrm>
                <a:off x="5803120" y="6157300"/>
                <a:ext cx="1047595" cy="5467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2 </a:t>
                </a:r>
                <a:r>
                  <a:rPr lang="ar-AE" sz="2700" dirty="0">
                    <a:solidFill>
                      <a:prstClr val="black"/>
                    </a:solidFill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3" name="תיבת טקסט 42">
                <a:extLst>
                  <a:ext uri="{FF2B5EF4-FFF2-40B4-BE49-F238E27FC236}">
                    <a16:creationId xmlns:a16="http://schemas.microsoft.com/office/drawing/2014/main" id="{CECBF142-C77D-4BC4-9B59-6DF46FC17D5C}"/>
                  </a:ext>
                </a:extLst>
              </p:cNvPr>
              <p:cNvSpPr txBox="1"/>
              <p:nvPr/>
            </p:nvSpPr>
            <p:spPr>
              <a:xfrm>
                <a:off x="5385127" y="5225284"/>
                <a:ext cx="800099" cy="54677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2 </a:t>
                </a:r>
                <a:r>
                  <a:rPr lang="ar-AE" sz="2700" dirty="0">
                    <a:solidFill>
                      <a:prstClr val="black"/>
                    </a:solidFill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64" name="קבוצה 63">
              <a:extLst>
                <a:ext uri="{FF2B5EF4-FFF2-40B4-BE49-F238E27FC236}">
                  <a16:creationId xmlns:a16="http://schemas.microsoft.com/office/drawing/2014/main" id="{7A86B90B-80D1-48A3-8DA0-DE8F5E303EC0}"/>
                </a:ext>
              </a:extLst>
            </p:cNvPr>
            <p:cNvGrpSpPr/>
            <p:nvPr/>
          </p:nvGrpSpPr>
          <p:grpSpPr>
            <a:xfrm>
              <a:off x="6143127" y="5103312"/>
              <a:ext cx="271944" cy="250286"/>
              <a:chOff x="2671281" y="4575429"/>
              <a:chExt cx="271944" cy="250286"/>
            </a:xfrm>
          </p:grpSpPr>
          <p:cxnSp>
            <p:nvCxnSpPr>
              <p:cNvPr id="65" name="מחבר ישר 64">
                <a:extLst>
                  <a:ext uri="{FF2B5EF4-FFF2-40B4-BE49-F238E27FC236}">
                    <a16:creationId xmlns:a16="http://schemas.microsoft.com/office/drawing/2014/main" id="{673E08BA-2D2A-4FA5-9114-F49D783336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מחבר ישר 65">
                <a:extLst>
                  <a:ext uri="{FF2B5EF4-FFF2-40B4-BE49-F238E27FC236}">
                    <a16:creationId xmlns:a16="http://schemas.microsoft.com/office/drawing/2014/main" id="{0812EF3C-6E79-4524-8E82-DF708C76D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DF41AE35-3DAD-4307-A3BC-9FCDB6654476}"/>
              </a:ext>
            </a:extLst>
          </p:cNvPr>
          <p:cNvGrpSpPr/>
          <p:nvPr/>
        </p:nvGrpSpPr>
        <p:grpSpPr>
          <a:xfrm>
            <a:off x="11079549" y="5610170"/>
            <a:ext cx="4535655" cy="3143606"/>
            <a:chOff x="7686842" y="3393906"/>
            <a:chExt cx="3023770" cy="2095737"/>
          </a:xfrm>
        </p:grpSpPr>
        <p:grpSp>
          <p:nvGrpSpPr>
            <p:cNvPr id="53" name="קבוצה 52">
              <a:extLst>
                <a:ext uri="{FF2B5EF4-FFF2-40B4-BE49-F238E27FC236}">
                  <a16:creationId xmlns:a16="http://schemas.microsoft.com/office/drawing/2014/main" id="{1E86F447-03FD-4337-B0D4-55B1E6846E7F}"/>
                </a:ext>
              </a:extLst>
            </p:cNvPr>
            <p:cNvGrpSpPr/>
            <p:nvPr/>
          </p:nvGrpSpPr>
          <p:grpSpPr>
            <a:xfrm>
              <a:off x="7686842" y="3393906"/>
              <a:ext cx="3023770" cy="2095737"/>
              <a:chOff x="7979685" y="4222885"/>
              <a:chExt cx="3023770" cy="2095737"/>
            </a:xfrm>
          </p:grpSpPr>
          <p:sp>
            <p:nvSpPr>
              <p:cNvPr id="9" name="משולש ישר-זווית 8">
                <a:extLst>
                  <a:ext uri="{FF2B5EF4-FFF2-40B4-BE49-F238E27FC236}">
                    <a16:creationId xmlns:a16="http://schemas.microsoft.com/office/drawing/2014/main" id="{504A78EA-05D6-432D-9498-05950596FF44}"/>
                  </a:ext>
                </a:extLst>
              </p:cNvPr>
              <p:cNvSpPr/>
              <p:nvPr/>
            </p:nvSpPr>
            <p:spPr>
              <a:xfrm>
                <a:off x="8836801" y="4233131"/>
                <a:ext cx="2166654" cy="1696302"/>
              </a:xfrm>
              <a:prstGeom prst="rtTriangl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32" name="מחבר ישר 31">
                <a:extLst>
                  <a:ext uri="{FF2B5EF4-FFF2-40B4-BE49-F238E27FC236}">
                    <a16:creationId xmlns:a16="http://schemas.microsoft.com/office/drawing/2014/main" id="{22889299-409C-4D98-AEEE-9A7288F7D18E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>
                <a:off x="8836801" y="4222885"/>
                <a:ext cx="0" cy="170654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תיבת טקסט 47">
                <a:extLst>
                  <a:ext uri="{FF2B5EF4-FFF2-40B4-BE49-F238E27FC236}">
                    <a16:creationId xmlns:a16="http://schemas.microsoft.com/office/drawing/2014/main" id="{1A6F5572-C588-4258-A8B3-91DFED5F2EED}"/>
                  </a:ext>
                </a:extLst>
              </p:cNvPr>
              <p:cNvSpPr txBox="1"/>
              <p:nvPr/>
            </p:nvSpPr>
            <p:spPr>
              <a:xfrm>
                <a:off x="7979685" y="4817709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3 </a:t>
                </a:r>
                <a:r>
                  <a:rPr lang="ar-AE" sz="2700" dirty="0">
                    <a:solidFill>
                      <a:prstClr val="black"/>
                    </a:solidFill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9" name="תיבת טקסט 48">
                <a:extLst>
                  <a:ext uri="{FF2B5EF4-FFF2-40B4-BE49-F238E27FC236}">
                    <a16:creationId xmlns:a16="http://schemas.microsoft.com/office/drawing/2014/main" id="{465DB269-D368-4950-9A83-ECFD16C2217B}"/>
                  </a:ext>
                </a:extLst>
              </p:cNvPr>
              <p:cNvSpPr txBox="1"/>
              <p:nvPr/>
            </p:nvSpPr>
            <p:spPr>
              <a:xfrm>
                <a:off x="9369030" y="5980068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4 </a:t>
                </a:r>
                <a:r>
                  <a:rPr lang="ar-AE" sz="2700" dirty="0">
                    <a:solidFill>
                      <a:prstClr val="black"/>
                    </a:solidFill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67" name="קבוצה 66">
              <a:extLst>
                <a:ext uri="{FF2B5EF4-FFF2-40B4-BE49-F238E27FC236}">
                  <a16:creationId xmlns:a16="http://schemas.microsoft.com/office/drawing/2014/main" id="{FCBEF892-21FE-4C14-9FA4-01EA452E860E}"/>
                </a:ext>
              </a:extLst>
            </p:cNvPr>
            <p:cNvGrpSpPr/>
            <p:nvPr/>
          </p:nvGrpSpPr>
          <p:grpSpPr>
            <a:xfrm>
              <a:off x="8564576" y="4863637"/>
              <a:ext cx="271944" cy="250286"/>
              <a:chOff x="2671281" y="4575429"/>
              <a:chExt cx="271944" cy="250286"/>
            </a:xfrm>
          </p:grpSpPr>
          <p:cxnSp>
            <p:nvCxnSpPr>
              <p:cNvPr id="68" name="מחבר ישר 67">
                <a:extLst>
                  <a:ext uri="{FF2B5EF4-FFF2-40B4-BE49-F238E27FC236}">
                    <a16:creationId xmlns:a16="http://schemas.microsoft.com/office/drawing/2014/main" id="{00F23913-6ED6-4C30-8757-BCC096328D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מחבר ישר 68">
                <a:extLst>
                  <a:ext uri="{FF2B5EF4-FFF2-40B4-BE49-F238E27FC236}">
                    <a16:creationId xmlns:a16="http://schemas.microsoft.com/office/drawing/2014/main" id="{EABF9377-A61B-43B1-90BF-79C6BA318E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A62D747C-284A-41ED-B132-A47F19ED37E7}"/>
              </a:ext>
            </a:extLst>
          </p:cNvPr>
          <p:cNvGrpSpPr/>
          <p:nvPr/>
        </p:nvGrpSpPr>
        <p:grpSpPr>
          <a:xfrm>
            <a:off x="13227049" y="2253119"/>
            <a:ext cx="3290588" cy="6178463"/>
            <a:chOff x="8739440" y="863720"/>
            <a:chExt cx="2193725" cy="4118975"/>
          </a:xfrm>
        </p:grpSpPr>
        <p:grpSp>
          <p:nvGrpSpPr>
            <p:cNvPr id="52" name="קבוצה 51">
              <a:extLst>
                <a:ext uri="{FF2B5EF4-FFF2-40B4-BE49-F238E27FC236}">
                  <a16:creationId xmlns:a16="http://schemas.microsoft.com/office/drawing/2014/main" id="{5043F1FA-FDF2-45A1-884F-E160D5D62FBB}"/>
                </a:ext>
              </a:extLst>
            </p:cNvPr>
            <p:cNvGrpSpPr/>
            <p:nvPr/>
          </p:nvGrpSpPr>
          <p:grpSpPr>
            <a:xfrm>
              <a:off x="8739440" y="863720"/>
              <a:ext cx="2193725" cy="4118975"/>
              <a:chOff x="8353459" y="893433"/>
              <a:chExt cx="2193725" cy="4118975"/>
            </a:xfrm>
          </p:grpSpPr>
          <p:sp>
            <p:nvSpPr>
              <p:cNvPr id="8" name="משולש שווה-שוקיים 7">
                <a:extLst>
                  <a:ext uri="{FF2B5EF4-FFF2-40B4-BE49-F238E27FC236}">
                    <a16:creationId xmlns:a16="http://schemas.microsoft.com/office/drawing/2014/main" id="{86F58E19-7408-435F-82E0-9C3D1CAC47F0}"/>
                  </a:ext>
                </a:extLst>
              </p:cNvPr>
              <p:cNvSpPr/>
              <p:nvPr/>
            </p:nvSpPr>
            <p:spPr>
              <a:xfrm rot="14469327">
                <a:off x="7837545" y="2302770"/>
                <a:ext cx="4034003" cy="1385274"/>
              </a:xfrm>
              <a:prstGeom prst="triangle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34" name="מחבר ישר 33">
                <a:extLst>
                  <a:ext uri="{FF2B5EF4-FFF2-40B4-BE49-F238E27FC236}">
                    <a16:creationId xmlns:a16="http://schemas.microsoft.com/office/drawing/2014/main" id="{B51A9539-B797-492C-A2FA-0D775CCBF7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72509" y="893433"/>
                <a:ext cx="1099199" cy="2010628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מחבר ישר 35">
                <a:extLst>
                  <a:ext uri="{FF2B5EF4-FFF2-40B4-BE49-F238E27FC236}">
                    <a16:creationId xmlns:a16="http://schemas.microsoft.com/office/drawing/2014/main" id="{65546DF9-F6F4-4943-977E-EB8FCF390896}"/>
                  </a:ext>
                </a:extLst>
              </p:cNvPr>
              <p:cNvCxnSpPr>
                <a:cxnSpLocks/>
                <a:endCxn id="8" idx="0"/>
              </p:cNvCxnSpPr>
              <p:nvPr/>
            </p:nvCxnSpPr>
            <p:spPr>
              <a:xfrm>
                <a:off x="8353459" y="2904061"/>
                <a:ext cx="894384" cy="425498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תיבת טקסט 45">
                <a:extLst>
                  <a:ext uri="{FF2B5EF4-FFF2-40B4-BE49-F238E27FC236}">
                    <a16:creationId xmlns:a16="http://schemas.microsoft.com/office/drawing/2014/main" id="{CB6E6325-58AE-45A4-AA52-C478F84CF58F}"/>
                  </a:ext>
                </a:extLst>
              </p:cNvPr>
              <p:cNvSpPr txBox="1"/>
              <p:nvPr/>
            </p:nvSpPr>
            <p:spPr>
              <a:xfrm rot="17827890">
                <a:off x="8366714" y="1741346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5 </a:t>
                </a:r>
                <a:r>
                  <a:rPr lang="ar-AE" sz="2700" dirty="0">
                    <a:solidFill>
                      <a:prstClr val="black"/>
                    </a:solidFill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26A123E4-ADA7-46CB-833F-BA95D17F6786}"/>
                  </a:ext>
                </a:extLst>
              </p:cNvPr>
              <p:cNvSpPr txBox="1"/>
              <p:nvPr/>
            </p:nvSpPr>
            <p:spPr>
              <a:xfrm>
                <a:off x="9581112" y="3788178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6 </a:t>
                </a:r>
                <a:r>
                  <a:rPr lang="ar-AE" sz="2700" dirty="0">
                    <a:solidFill>
                      <a:prstClr val="black"/>
                    </a:solidFill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70" name="קבוצה 69">
              <a:extLst>
                <a:ext uri="{FF2B5EF4-FFF2-40B4-BE49-F238E27FC236}">
                  <a16:creationId xmlns:a16="http://schemas.microsoft.com/office/drawing/2014/main" id="{1B355245-9346-4BE0-B445-9918D4363E91}"/>
                </a:ext>
              </a:extLst>
            </p:cNvPr>
            <p:cNvGrpSpPr/>
            <p:nvPr/>
          </p:nvGrpSpPr>
          <p:grpSpPr>
            <a:xfrm rot="1948315">
              <a:off x="8818939" y="2661972"/>
              <a:ext cx="271944" cy="250286"/>
              <a:chOff x="2671281" y="4575429"/>
              <a:chExt cx="271944" cy="250286"/>
            </a:xfrm>
          </p:grpSpPr>
          <p:cxnSp>
            <p:nvCxnSpPr>
              <p:cNvPr id="71" name="מחבר ישר 70">
                <a:extLst>
                  <a:ext uri="{FF2B5EF4-FFF2-40B4-BE49-F238E27FC236}">
                    <a16:creationId xmlns:a16="http://schemas.microsoft.com/office/drawing/2014/main" id="{22BC1577-CE58-4BEC-A26F-3097D39C99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מחבר ישר 71">
                <a:extLst>
                  <a:ext uri="{FF2B5EF4-FFF2-40B4-BE49-F238E27FC236}">
                    <a16:creationId xmlns:a16="http://schemas.microsoft.com/office/drawing/2014/main" id="{5FC01BAE-82E8-48DE-B2B3-4A4C8290B3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D58052FF-F078-4CDF-B4CD-BD2DDCF95A1E}"/>
              </a:ext>
            </a:extLst>
          </p:cNvPr>
          <p:cNvGrpSpPr/>
          <p:nvPr/>
        </p:nvGrpSpPr>
        <p:grpSpPr>
          <a:xfrm>
            <a:off x="1018094" y="1445857"/>
            <a:ext cx="4199876" cy="3840759"/>
            <a:chOff x="300201" y="894498"/>
            <a:chExt cx="2305050" cy="2629344"/>
          </a:xfrm>
        </p:grpSpPr>
        <p:grpSp>
          <p:nvGrpSpPr>
            <p:cNvPr id="54" name="קבוצה 53">
              <a:extLst>
                <a:ext uri="{FF2B5EF4-FFF2-40B4-BE49-F238E27FC236}">
                  <a16:creationId xmlns:a16="http://schemas.microsoft.com/office/drawing/2014/main" id="{8C5C8529-E048-45E1-938A-BCB6506BDBFB}"/>
                </a:ext>
              </a:extLst>
            </p:cNvPr>
            <p:cNvGrpSpPr/>
            <p:nvPr/>
          </p:nvGrpSpPr>
          <p:grpSpPr>
            <a:xfrm>
              <a:off x="300201" y="894498"/>
              <a:ext cx="2305050" cy="2629344"/>
              <a:chOff x="300201" y="894498"/>
              <a:chExt cx="2305050" cy="2629344"/>
            </a:xfrm>
          </p:grpSpPr>
          <p:sp>
            <p:nvSpPr>
              <p:cNvPr id="3" name="משולש שווה-שוקיים 2">
                <a:extLst>
                  <a:ext uri="{FF2B5EF4-FFF2-40B4-BE49-F238E27FC236}">
                    <a16:creationId xmlns:a16="http://schemas.microsoft.com/office/drawing/2014/main" id="{E456AF8C-22EC-409B-BD27-4BEB4583FDD6}"/>
                  </a:ext>
                </a:extLst>
              </p:cNvPr>
              <p:cNvSpPr/>
              <p:nvPr/>
            </p:nvSpPr>
            <p:spPr>
              <a:xfrm>
                <a:off x="300201" y="894498"/>
                <a:ext cx="2305050" cy="2200275"/>
              </a:xfrm>
              <a:prstGeom prst="triangle">
                <a:avLst>
                  <a:gd name="adj" fmla="val 80165"/>
                </a:avLst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11" name="מחבר ישר 10">
                <a:extLst>
                  <a:ext uri="{FF2B5EF4-FFF2-40B4-BE49-F238E27FC236}">
                    <a16:creationId xmlns:a16="http://schemas.microsoft.com/office/drawing/2014/main" id="{CAE14B50-8AF7-49E0-A2D7-A86E0E9AC075}"/>
                  </a:ext>
                </a:extLst>
              </p:cNvPr>
              <p:cNvCxnSpPr>
                <a:cxnSpLocks/>
                <a:stCxn id="3" idx="0"/>
              </p:cNvCxnSpPr>
              <p:nvPr/>
            </p:nvCxnSpPr>
            <p:spPr>
              <a:xfrm flipH="1">
                <a:off x="2119469" y="894498"/>
                <a:ext cx="28575" cy="2200275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2DF00A5F-378E-4B61-8BE1-56B1922CA5FC}"/>
                  </a:ext>
                </a:extLst>
              </p:cNvPr>
              <p:cNvSpPr txBox="1"/>
              <p:nvPr/>
            </p:nvSpPr>
            <p:spPr>
              <a:xfrm>
                <a:off x="1215341" y="3176186"/>
                <a:ext cx="800100" cy="347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5 </a:t>
                </a:r>
                <a:r>
                  <a:rPr lang="ar-JO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5CA71402-4162-465E-BFC3-95B72AABA8B6}"/>
                  </a:ext>
                </a:extLst>
              </p:cNvPr>
              <p:cNvSpPr txBox="1"/>
              <p:nvPr/>
            </p:nvSpPr>
            <p:spPr>
              <a:xfrm>
                <a:off x="1280025" y="1994635"/>
                <a:ext cx="800100" cy="34765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4 </a:t>
                </a:r>
                <a:r>
                  <a:rPr lang="ar-AE" sz="2700" dirty="0">
                    <a:solidFill>
                      <a:prstClr val="black"/>
                    </a:solidFill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73" name="קבוצה 72">
              <a:extLst>
                <a:ext uri="{FF2B5EF4-FFF2-40B4-BE49-F238E27FC236}">
                  <a16:creationId xmlns:a16="http://schemas.microsoft.com/office/drawing/2014/main" id="{0582A3F8-7664-4702-94B8-607941A868E5}"/>
                </a:ext>
              </a:extLst>
            </p:cNvPr>
            <p:cNvGrpSpPr/>
            <p:nvPr/>
          </p:nvGrpSpPr>
          <p:grpSpPr>
            <a:xfrm rot="16200000">
              <a:off x="1838682" y="2819621"/>
              <a:ext cx="271944" cy="250286"/>
              <a:chOff x="2671281" y="4575429"/>
              <a:chExt cx="271944" cy="250286"/>
            </a:xfrm>
          </p:grpSpPr>
          <p:cxnSp>
            <p:nvCxnSpPr>
              <p:cNvPr id="74" name="מחבר ישר 73">
                <a:extLst>
                  <a:ext uri="{FF2B5EF4-FFF2-40B4-BE49-F238E27FC236}">
                    <a16:creationId xmlns:a16="http://schemas.microsoft.com/office/drawing/2014/main" id="{58A46C6D-0F91-4CE7-817D-90C50D3D1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1281" y="4575429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מחבר ישר 74">
                <a:extLst>
                  <a:ext uri="{FF2B5EF4-FFF2-40B4-BE49-F238E27FC236}">
                    <a16:creationId xmlns:a16="http://schemas.microsoft.com/office/drawing/2014/main" id="{C2CD09C4-546C-4020-B947-95BDF2DC29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3225" y="4575429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358F5803-A089-41A4-B4E8-291B4FC9D4B7}"/>
              </a:ext>
            </a:extLst>
          </p:cNvPr>
          <p:cNvGrpSpPr/>
          <p:nvPr/>
        </p:nvGrpSpPr>
        <p:grpSpPr>
          <a:xfrm>
            <a:off x="7910488" y="2062388"/>
            <a:ext cx="4753552" cy="4439672"/>
            <a:chOff x="5614682" y="850816"/>
            <a:chExt cx="3445855" cy="2959781"/>
          </a:xfrm>
        </p:grpSpPr>
        <p:grpSp>
          <p:nvGrpSpPr>
            <p:cNvPr id="51" name="קבוצה 50">
              <a:extLst>
                <a:ext uri="{FF2B5EF4-FFF2-40B4-BE49-F238E27FC236}">
                  <a16:creationId xmlns:a16="http://schemas.microsoft.com/office/drawing/2014/main" id="{3E23E2A3-C09C-4BFE-A941-570D3C95003A}"/>
                </a:ext>
              </a:extLst>
            </p:cNvPr>
            <p:cNvGrpSpPr/>
            <p:nvPr/>
          </p:nvGrpSpPr>
          <p:grpSpPr>
            <a:xfrm>
              <a:off x="5614682" y="850816"/>
              <a:ext cx="3445855" cy="2959781"/>
              <a:chOff x="4866878" y="875636"/>
              <a:chExt cx="3445855" cy="2959781"/>
            </a:xfrm>
          </p:grpSpPr>
          <p:sp>
            <p:nvSpPr>
              <p:cNvPr id="5" name="משולש שווה-שוקיים 4">
                <a:extLst>
                  <a:ext uri="{FF2B5EF4-FFF2-40B4-BE49-F238E27FC236}">
                    <a16:creationId xmlns:a16="http://schemas.microsoft.com/office/drawing/2014/main" id="{00934004-1019-4548-B83E-007DAB8EFC12}"/>
                  </a:ext>
                </a:extLst>
              </p:cNvPr>
              <p:cNvSpPr/>
              <p:nvPr/>
            </p:nvSpPr>
            <p:spPr>
              <a:xfrm rot="2466536">
                <a:off x="5293758" y="875636"/>
                <a:ext cx="3018975" cy="2959781"/>
              </a:xfrm>
              <a:custGeom>
                <a:avLst/>
                <a:gdLst>
                  <a:gd name="connsiteX0" fmla="*/ 0 w 2452749"/>
                  <a:gd name="connsiteY0" fmla="*/ 2200275 h 2200275"/>
                  <a:gd name="connsiteX1" fmla="*/ 429231 w 2452749"/>
                  <a:gd name="connsiteY1" fmla="*/ 0 h 2200275"/>
                  <a:gd name="connsiteX2" fmla="*/ 2452749 w 2452749"/>
                  <a:gd name="connsiteY2" fmla="*/ 2200275 h 2200275"/>
                  <a:gd name="connsiteX3" fmla="*/ 0 w 2452749"/>
                  <a:gd name="connsiteY3" fmla="*/ 2200275 h 2200275"/>
                  <a:gd name="connsiteX0" fmla="*/ 0 w 2452749"/>
                  <a:gd name="connsiteY0" fmla="*/ 2597526 h 2597526"/>
                  <a:gd name="connsiteX1" fmla="*/ 67407 w 2452749"/>
                  <a:gd name="connsiteY1" fmla="*/ 0 h 2597526"/>
                  <a:gd name="connsiteX2" fmla="*/ 2452749 w 2452749"/>
                  <a:gd name="connsiteY2" fmla="*/ 2597526 h 2597526"/>
                  <a:gd name="connsiteX3" fmla="*/ 0 w 2452749"/>
                  <a:gd name="connsiteY3" fmla="*/ 2597526 h 2597526"/>
                  <a:gd name="connsiteX0" fmla="*/ 0 w 2603600"/>
                  <a:gd name="connsiteY0" fmla="*/ 2597526 h 2761704"/>
                  <a:gd name="connsiteX1" fmla="*/ 67407 w 2603600"/>
                  <a:gd name="connsiteY1" fmla="*/ 0 h 2761704"/>
                  <a:gd name="connsiteX2" fmla="*/ 2603600 w 2603600"/>
                  <a:gd name="connsiteY2" fmla="*/ 2761704 h 2761704"/>
                  <a:gd name="connsiteX3" fmla="*/ 0 w 2603600"/>
                  <a:gd name="connsiteY3" fmla="*/ 2597526 h 2761704"/>
                  <a:gd name="connsiteX0" fmla="*/ 0 w 2776448"/>
                  <a:gd name="connsiteY0" fmla="*/ 2597526 h 2959781"/>
                  <a:gd name="connsiteX1" fmla="*/ 67407 w 2776448"/>
                  <a:gd name="connsiteY1" fmla="*/ 0 h 2959781"/>
                  <a:gd name="connsiteX2" fmla="*/ 2776448 w 2776448"/>
                  <a:gd name="connsiteY2" fmla="*/ 2959781 h 2959781"/>
                  <a:gd name="connsiteX3" fmla="*/ 0 w 2776448"/>
                  <a:gd name="connsiteY3" fmla="*/ 2597526 h 2959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6448" h="2959781">
                    <a:moveTo>
                      <a:pt x="0" y="2597526"/>
                    </a:moveTo>
                    <a:lnTo>
                      <a:pt x="67407" y="0"/>
                    </a:lnTo>
                    <a:lnTo>
                      <a:pt x="2776448" y="2959781"/>
                    </a:lnTo>
                    <a:lnTo>
                      <a:pt x="0" y="259752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17" name="מחבר ישר 16">
                <a:extLst>
                  <a:ext uri="{FF2B5EF4-FFF2-40B4-BE49-F238E27FC236}">
                    <a16:creationId xmlns:a16="http://schemas.microsoft.com/office/drawing/2014/main" id="{CDD310BB-141E-45D5-BBF1-68E233CB41A1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>
                <a:off x="4866878" y="2284874"/>
                <a:ext cx="1956509" cy="45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תיבת טקסט 43">
                <a:extLst>
                  <a:ext uri="{FF2B5EF4-FFF2-40B4-BE49-F238E27FC236}">
                    <a16:creationId xmlns:a16="http://schemas.microsoft.com/office/drawing/2014/main" id="{6A99D01C-0AAF-4FA5-86D0-F6CA110B0FE7}"/>
                  </a:ext>
                </a:extLst>
              </p:cNvPr>
              <p:cNvSpPr txBox="1"/>
              <p:nvPr/>
            </p:nvSpPr>
            <p:spPr>
              <a:xfrm>
                <a:off x="5748258" y="2213437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3 </a:t>
                </a:r>
                <a:r>
                  <a:rPr lang="ar-AE" sz="2700" dirty="0">
                    <a:solidFill>
                      <a:prstClr val="black"/>
                    </a:solidFill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5" name="תיבת טקסט 44">
                <a:extLst>
                  <a:ext uri="{FF2B5EF4-FFF2-40B4-BE49-F238E27FC236}">
                    <a16:creationId xmlns:a16="http://schemas.microsoft.com/office/drawing/2014/main" id="{AC7C34FF-F794-44C0-AD6A-6E25229E5616}"/>
                  </a:ext>
                </a:extLst>
              </p:cNvPr>
              <p:cNvSpPr txBox="1"/>
              <p:nvPr/>
            </p:nvSpPr>
            <p:spPr>
              <a:xfrm>
                <a:off x="6795573" y="1538613"/>
                <a:ext cx="8001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8 </a:t>
                </a:r>
                <a:r>
                  <a:rPr lang="ar-AE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76" name="קבוצה 75">
              <a:extLst>
                <a:ext uri="{FF2B5EF4-FFF2-40B4-BE49-F238E27FC236}">
                  <a16:creationId xmlns:a16="http://schemas.microsoft.com/office/drawing/2014/main" id="{EA994C9A-09BB-41C9-88A2-311F8C867ABA}"/>
                </a:ext>
              </a:extLst>
            </p:cNvPr>
            <p:cNvGrpSpPr/>
            <p:nvPr/>
          </p:nvGrpSpPr>
          <p:grpSpPr>
            <a:xfrm rot="15644588">
              <a:off x="7396304" y="2040321"/>
              <a:ext cx="144000" cy="225158"/>
              <a:chOff x="2453340" y="4615019"/>
              <a:chExt cx="144000" cy="225158"/>
            </a:xfrm>
          </p:grpSpPr>
          <p:cxnSp>
            <p:nvCxnSpPr>
              <p:cNvPr id="77" name="מחבר ישר 76">
                <a:extLst>
                  <a:ext uri="{FF2B5EF4-FFF2-40B4-BE49-F238E27FC236}">
                    <a16:creationId xmlns:a16="http://schemas.microsoft.com/office/drawing/2014/main" id="{6D8EF41A-E77E-4E1F-9C31-FC935442AB74}"/>
                  </a:ext>
                </a:extLst>
              </p:cNvPr>
              <p:cNvCxnSpPr>
                <a:cxnSpLocks/>
              </p:cNvCxnSpPr>
              <p:nvPr/>
            </p:nvCxnSpPr>
            <p:spPr>
              <a:xfrm rot="5955412" flipH="1" flipV="1">
                <a:off x="2525340" y="4550634"/>
                <a:ext cx="0" cy="14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מחבר ישר 77">
                <a:extLst>
                  <a:ext uri="{FF2B5EF4-FFF2-40B4-BE49-F238E27FC236}">
                    <a16:creationId xmlns:a16="http://schemas.microsoft.com/office/drawing/2014/main" id="{4D8FE391-257C-493D-AD01-F47859ACC039}"/>
                  </a:ext>
                </a:extLst>
              </p:cNvPr>
              <p:cNvCxnSpPr>
                <a:cxnSpLocks/>
              </p:cNvCxnSpPr>
              <p:nvPr/>
            </p:nvCxnSpPr>
            <p:spPr>
              <a:xfrm rot="5955412">
                <a:off x="2468177" y="4727598"/>
                <a:ext cx="22515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2585072E-11A6-43D9-AD18-A50535E21CBC}"/>
              </a:ext>
            </a:extLst>
          </p:cNvPr>
          <p:cNvGrpSpPr/>
          <p:nvPr/>
        </p:nvGrpSpPr>
        <p:grpSpPr>
          <a:xfrm>
            <a:off x="535477" y="5711653"/>
            <a:ext cx="6858000" cy="4400717"/>
            <a:chOff x="1064820" y="1892189"/>
            <a:chExt cx="4572000" cy="3398731"/>
          </a:xfrm>
        </p:grpSpPr>
        <p:grpSp>
          <p:nvGrpSpPr>
            <p:cNvPr id="55" name="קבוצה 54">
              <a:extLst>
                <a:ext uri="{FF2B5EF4-FFF2-40B4-BE49-F238E27FC236}">
                  <a16:creationId xmlns:a16="http://schemas.microsoft.com/office/drawing/2014/main" id="{166E7A2A-E25F-4F4F-8D7B-B2412B307FEE}"/>
                </a:ext>
              </a:extLst>
            </p:cNvPr>
            <p:cNvGrpSpPr/>
            <p:nvPr/>
          </p:nvGrpSpPr>
          <p:grpSpPr>
            <a:xfrm>
              <a:off x="1064820" y="1892189"/>
              <a:ext cx="4572000" cy="3398731"/>
              <a:chOff x="1064820" y="1892189"/>
              <a:chExt cx="4572000" cy="3398731"/>
            </a:xfrm>
          </p:grpSpPr>
          <p:sp>
            <p:nvSpPr>
              <p:cNvPr id="4" name="משולש שווה-שוקיים 3">
                <a:extLst>
                  <a:ext uri="{FF2B5EF4-FFF2-40B4-BE49-F238E27FC236}">
                    <a16:creationId xmlns:a16="http://schemas.microsoft.com/office/drawing/2014/main" id="{94721EC8-0EFD-48CB-BDDC-EA034E1A2C2D}"/>
                  </a:ext>
                </a:extLst>
              </p:cNvPr>
              <p:cNvSpPr/>
              <p:nvPr/>
            </p:nvSpPr>
            <p:spPr>
              <a:xfrm rot="8665135">
                <a:off x="1064820" y="3264938"/>
                <a:ext cx="4572000" cy="1847850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cxnSp>
            <p:nvCxnSpPr>
              <p:cNvPr id="21" name="מחבר ישר 20">
                <a:extLst>
                  <a:ext uri="{FF2B5EF4-FFF2-40B4-BE49-F238E27FC236}">
                    <a16:creationId xmlns:a16="http://schemas.microsoft.com/office/drawing/2014/main" id="{5DFC68F1-2F56-4D6A-B19A-455A332EFE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34920" y="1892189"/>
                <a:ext cx="17763" cy="300652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מחבר ישר 24">
                <a:extLst>
                  <a:ext uri="{FF2B5EF4-FFF2-40B4-BE49-F238E27FC236}">
                    <a16:creationId xmlns:a16="http://schemas.microsoft.com/office/drawing/2014/main" id="{1BC3BCAC-8A1E-4EF1-BFE2-0BF019530197}"/>
                  </a:ext>
                </a:extLst>
              </p:cNvPr>
              <p:cNvCxnSpPr>
                <a:cxnSpLocks/>
                <a:stCxn id="4" idx="0"/>
              </p:cNvCxnSpPr>
              <p:nvPr/>
            </p:nvCxnSpPr>
            <p:spPr>
              <a:xfrm flipV="1">
                <a:off x="3814872" y="4922091"/>
                <a:ext cx="920048" cy="18195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D8DAA69D-0004-409D-9881-9591B80F8DB5}"/>
                  </a:ext>
                </a:extLst>
              </p:cNvPr>
              <p:cNvSpPr txBox="1"/>
              <p:nvPr/>
            </p:nvSpPr>
            <p:spPr>
              <a:xfrm>
                <a:off x="2233642" y="4898716"/>
                <a:ext cx="800100" cy="3922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7 </a:t>
                </a:r>
                <a:r>
                  <a:rPr lang="ar-AE" sz="2700" dirty="0">
                    <a:solidFill>
                      <a:prstClr val="black"/>
                    </a:solidFill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1" name="תיבת טקסט 40">
                <a:extLst>
                  <a:ext uri="{FF2B5EF4-FFF2-40B4-BE49-F238E27FC236}">
                    <a16:creationId xmlns:a16="http://schemas.microsoft.com/office/drawing/2014/main" id="{CAAC82DE-750B-4554-99B8-8E71473A2617}"/>
                  </a:ext>
                </a:extLst>
              </p:cNvPr>
              <p:cNvSpPr txBox="1"/>
              <p:nvPr/>
            </p:nvSpPr>
            <p:spPr>
              <a:xfrm>
                <a:off x="4008327" y="3865378"/>
                <a:ext cx="800100" cy="39220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5 </a:t>
                </a:r>
                <a:r>
                  <a:rPr lang="ar-AE" sz="2700" dirty="0">
                    <a:solidFill>
                      <a:prstClr val="black"/>
                    </a:solidFill>
                  </a:rPr>
                  <a:t>سم</a:t>
                </a:r>
                <a:endParaRPr lang="he-IL" sz="27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79" name="קבוצה 78">
              <a:extLst>
                <a:ext uri="{FF2B5EF4-FFF2-40B4-BE49-F238E27FC236}">
                  <a16:creationId xmlns:a16="http://schemas.microsoft.com/office/drawing/2014/main" id="{642238CF-FA4D-4709-B753-E94304B1275C}"/>
                </a:ext>
              </a:extLst>
            </p:cNvPr>
            <p:cNvGrpSpPr/>
            <p:nvPr/>
          </p:nvGrpSpPr>
          <p:grpSpPr>
            <a:xfrm rot="16200000">
              <a:off x="4449863" y="4634824"/>
              <a:ext cx="271944" cy="261354"/>
              <a:chOff x="2691899" y="4671107"/>
              <a:chExt cx="271944" cy="261354"/>
            </a:xfrm>
          </p:grpSpPr>
          <p:cxnSp>
            <p:nvCxnSpPr>
              <p:cNvPr id="80" name="מחבר ישר 79">
                <a:extLst>
                  <a:ext uri="{FF2B5EF4-FFF2-40B4-BE49-F238E27FC236}">
                    <a16:creationId xmlns:a16="http://schemas.microsoft.com/office/drawing/2014/main" id="{AD8FB66B-21F3-46D2-B318-275EBDF7B5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91899" y="4671107"/>
                <a:ext cx="2719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מחבר ישר 80">
                <a:extLst>
                  <a:ext uri="{FF2B5EF4-FFF2-40B4-BE49-F238E27FC236}">
                    <a16:creationId xmlns:a16="http://schemas.microsoft.com/office/drawing/2014/main" id="{0882D907-38D6-4485-9FBA-7F5E8F9BF4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3843" y="4682175"/>
                <a:ext cx="0" cy="2502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תיבת טקסט 55">
                <a:extLst>
                  <a:ext uri="{FF2B5EF4-FFF2-40B4-BE49-F238E27FC236}">
                    <a16:creationId xmlns:a16="http://schemas.microsoft.com/office/drawing/2014/main" id="{E2DCADD3-91C1-46DE-904E-B2621CB7FFBF}"/>
                  </a:ext>
                </a:extLst>
              </p:cNvPr>
              <p:cNvSpPr txBox="1"/>
              <p:nvPr/>
            </p:nvSpPr>
            <p:spPr>
              <a:xfrm>
                <a:off x="15183320" y="2687605"/>
                <a:ext cx="2834621" cy="15124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15</a:t>
                </a:r>
              </a:p>
              <a:p>
                <a:pPr algn="ctr" defTabSz="1371600" rtl="1"/>
                <a:r>
                  <a:rPr lang="en-US" sz="3600" dirty="0">
                    <a:solidFill>
                      <a:prstClr val="black"/>
                    </a:solidFill>
                    <a:latin typeface="Calibri"/>
                    <a:cs typeface="Calibri"/>
                  </a:rPr>
                  <a:t>15 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سم²</a:t>
                </a:r>
                <a:endParaRPr lang="he-IL" sz="36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6" name="תיבת טקסט 55">
                <a:extLst>
                  <a:ext uri="{FF2B5EF4-FFF2-40B4-BE49-F238E27FC236}">
                    <a16:creationId xmlns:a16="http://schemas.microsoft.com/office/drawing/2014/main" id="{E2DCADD3-91C1-46DE-904E-B2621CB7F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3320" y="2687605"/>
                <a:ext cx="2834621" cy="1512465"/>
              </a:xfrm>
              <a:prstGeom prst="rect">
                <a:avLst/>
              </a:prstGeom>
              <a:blipFill>
                <a:blip r:embed="rId3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תיבת טקסט 81">
                <a:extLst>
                  <a:ext uri="{FF2B5EF4-FFF2-40B4-BE49-F238E27FC236}">
                    <a16:creationId xmlns:a16="http://schemas.microsoft.com/office/drawing/2014/main" id="{3FDB0D84-66AC-4DE1-9540-B7FB269CC62B}"/>
                  </a:ext>
                </a:extLst>
              </p:cNvPr>
              <p:cNvSpPr txBox="1"/>
              <p:nvPr/>
            </p:nvSpPr>
            <p:spPr>
              <a:xfrm>
                <a:off x="14346637" y="8259498"/>
                <a:ext cx="2834621" cy="16704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6</a:t>
                </a:r>
              </a:p>
              <a:p>
                <a:pPr algn="ctr" defTabSz="1371600" rtl="1"/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6 </a:t>
                </a:r>
                <a:r>
                  <a:rPr lang="ar-AE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 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سم²</a:t>
                </a:r>
                <a:endParaRPr lang="he-IL" sz="40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2" name="תיבת טקסט 81">
                <a:extLst>
                  <a:ext uri="{FF2B5EF4-FFF2-40B4-BE49-F238E27FC236}">
                    <a16:creationId xmlns:a16="http://schemas.microsoft.com/office/drawing/2014/main" id="{3FDB0D84-66AC-4DE1-9540-B7FB269CC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6637" y="8259498"/>
                <a:ext cx="2834621" cy="1670457"/>
              </a:xfrm>
              <a:prstGeom prst="rect">
                <a:avLst/>
              </a:prstGeom>
              <a:blipFill>
                <a:blip r:embed="rId4"/>
                <a:stretch>
                  <a:fillRect b="-145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תיבת טקסט 82">
                <a:extLst>
                  <a:ext uri="{FF2B5EF4-FFF2-40B4-BE49-F238E27FC236}">
                    <a16:creationId xmlns:a16="http://schemas.microsoft.com/office/drawing/2014/main" id="{1CD27979-904F-4C1C-8639-2B357CB4C65F}"/>
                  </a:ext>
                </a:extLst>
              </p:cNvPr>
              <p:cNvSpPr txBox="1"/>
              <p:nvPr/>
            </p:nvSpPr>
            <p:spPr>
              <a:xfrm>
                <a:off x="6123797" y="1794651"/>
                <a:ext cx="2834621" cy="16704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defTabSz="1371600" rtl="1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12</a:t>
                </a:r>
              </a:p>
              <a:p>
                <a:pPr algn="ctr" defTabSz="1371600" rtl="1"/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12 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سم²</a:t>
                </a:r>
                <a:endParaRPr lang="he-IL" sz="40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3" name="תיבת טקסט 82">
                <a:extLst>
                  <a:ext uri="{FF2B5EF4-FFF2-40B4-BE49-F238E27FC236}">
                    <a16:creationId xmlns:a16="http://schemas.microsoft.com/office/drawing/2014/main" id="{1CD27979-904F-4C1C-8639-2B357CB4C6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797" y="1794651"/>
                <a:ext cx="2834621" cy="1670457"/>
              </a:xfrm>
              <a:prstGeom prst="rect">
                <a:avLst/>
              </a:prstGeom>
              <a:blipFill>
                <a:blip r:embed="rId5"/>
                <a:stretch>
                  <a:fillRect b="-145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תיבת טקסט 83">
                <a:extLst>
                  <a:ext uri="{FF2B5EF4-FFF2-40B4-BE49-F238E27FC236}">
                    <a16:creationId xmlns:a16="http://schemas.microsoft.com/office/drawing/2014/main" id="{C3AFAC88-17B4-4EBE-AFAC-8961EFD3BFF1}"/>
                  </a:ext>
                </a:extLst>
              </p:cNvPr>
              <p:cNvSpPr txBox="1"/>
              <p:nvPr/>
            </p:nvSpPr>
            <p:spPr>
              <a:xfrm>
                <a:off x="8548443" y="8146413"/>
                <a:ext cx="2834621" cy="167045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2</a:t>
                </a:r>
              </a:p>
              <a:p>
                <a:pPr algn="ctr" defTabSz="1371600" rtl="1"/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2 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سم²</a:t>
                </a:r>
                <a:endParaRPr lang="he-IL" sz="40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4" name="תיבת טקסט 83">
                <a:extLst>
                  <a:ext uri="{FF2B5EF4-FFF2-40B4-BE49-F238E27FC236}">
                    <a16:creationId xmlns:a16="http://schemas.microsoft.com/office/drawing/2014/main" id="{C3AFAC88-17B4-4EBE-AFAC-8961EFD3B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443" y="8146413"/>
                <a:ext cx="2834621" cy="1670457"/>
              </a:xfrm>
              <a:prstGeom prst="rect">
                <a:avLst/>
              </a:prstGeom>
              <a:blipFill>
                <a:blip r:embed="rId6"/>
                <a:stretch>
                  <a:fillRect b="-145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תיבת טקסט 84">
                <a:extLst>
                  <a:ext uri="{FF2B5EF4-FFF2-40B4-BE49-F238E27FC236}">
                    <a16:creationId xmlns:a16="http://schemas.microsoft.com/office/drawing/2014/main" id="{AF3F57DF-2568-4E74-A77E-5DA5B0AABE31}"/>
                  </a:ext>
                </a:extLst>
              </p:cNvPr>
              <p:cNvSpPr txBox="1"/>
              <p:nvPr/>
            </p:nvSpPr>
            <p:spPr>
              <a:xfrm>
                <a:off x="91820" y="1616862"/>
                <a:ext cx="2834621" cy="166718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10</a:t>
                </a:r>
              </a:p>
              <a:p>
                <a:pPr algn="ctr" defTabSz="1371600" rtl="1"/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10 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سم²</a:t>
                </a:r>
                <a:endParaRPr lang="he-IL" sz="40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5" name="תיבת טקסט 84">
                <a:extLst>
                  <a:ext uri="{FF2B5EF4-FFF2-40B4-BE49-F238E27FC236}">
                    <a16:creationId xmlns:a16="http://schemas.microsoft.com/office/drawing/2014/main" id="{AF3F57DF-2568-4E74-A77E-5DA5B0AAB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0" y="1616862"/>
                <a:ext cx="2834621" cy="1667188"/>
              </a:xfrm>
              <a:prstGeom prst="rect">
                <a:avLst/>
              </a:prstGeom>
              <a:blipFill>
                <a:blip r:embed="rId7"/>
                <a:stretch>
                  <a:fillRect r="-7742" b="-145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תיבת טקסט 85">
                <a:extLst>
                  <a:ext uri="{FF2B5EF4-FFF2-40B4-BE49-F238E27FC236}">
                    <a16:creationId xmlns:a16="http://schemas.microsoft.com/office/drawing/2014/main" id="{926E59D4-9A14-4EC0-B7C5-2CC8F652A4A7}"/>
                  </a:ext>
                </a:extLst>
              </p:cNvPr>
              <p:cNvSpPr txBox="1"/>
              <p:nvPr/>
            </p:nvSpPr>
            <p:spPr>
              <a:xfrm>
                <a:off x="586334" y="5946007"/>
                <a:ext cx="2763990" cy="166571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defTabSz="1371600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>
                            <a:solidFill>
                              <a:prstClr val="black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 = 17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  <a:p>
                <a:pPr algn="ctr" defTabSz="1371600" rtl="1"/>
                <a:r>
                  <a:rPr lang="en-US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7.5 </a:t>
                </a:r>
                <a:r>
                  <a:rPr lang="he-IL" sz="4000" dirty="0">
                    <a:solidFill>
                      <a:prstClr val="black"/>
                    </a:solidFill>
                    <a:latin typeface="Calibri"/>
                    <a:cs typeface="Calibri"/>
                  </a:rPr>
                  <a:t>1 </a:t>
                </a:r>
                <a:r>
                  <a:rPr lang="ar-AE" sz="36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سم²</a:t>
                </a:r>
                <a:endParaRPr lang="he-IL" sz="4000" dirty="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6" name="תיבת טקסט 85">
                <a:extLst>
                  <a:ext uri="{FF2B5EF4-FFF2-40B4-BE49-F238E27FC236}">
                    <a16:creationId xmlns:a16="http://schemas.microsoft.com/office/drawing/2014/main" id="{926E59D4-9A14-4EC0-B7C5-2CC8F652A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34" y="5946007"/>
                <a:ext cx="2763990" cy="1665712"/>
              </a:xfrm>
              <a:prstGeom prst="rect">
                <a:avLst/>
              </a:prstGeom>
              <a:blipFill>
                <a:blip r:embed="rId8"/>
                <a:stretch>
                  <a:fillRect b="-1459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FF4CFA25-AD9D-5351-5B6D-D3F531B28F30}"/>
              </a:ext>
            </a:extLst>
          </p:cNvPr>
          <p:cNvSpPr txBox="1"/>
          <p:nvPr/>
        </p:nvSpPr>
        <p:spPr>
          <a:xfrm>
            <a:off x="10107902" y="9761602"/>
            <a:ext cx="6742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>
                <a:hlinkClick r:id="rId9"/>
              </a:rPr>
              <a:t>منْ وَحْدَةٍ تَعْلِيمِيَّةٍ رَقْمِيَّةٍ لِلصَّفِّ الْخَامِسِ – مِسَاحَةُ الْمُثَلَّثِ.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7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6" grpId="0"/>
      <p:bldP spid="82" grpId="0"/>
      <p:bldP spid="83" grpId="0"/>
      <p:bldP spid="84" grpId="0"/>
      <p:bldP spid="85" grpId="0"/>
      <p:bldP spid="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608</Words>
  <Application>Microsoft Office PowerPoint</Application>
  <PresentationFormat>مخصص</PresentationFormat>
  <Paragraphs>112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8</vt:i4>
      </vt:variant>
    </vt:vector>
  </HeadingPairs>
  <TitlesOfParts>
    <vt:vector size="18" baseType="lpstr">
      <vt:lpstr>Calibri Light</vt:lpstr>
      <vt:lpstr>Libre Franklin Bold</vt:lpstr>
      <vt:lpstr>Arial Narrow</vt:lpstr>
      <vt:lpstr>Calibri</vt:lpstr>
      <vt:lpstr>Arial</vt:lpstr>
      <vt:lpstr>Libre Franklin Ultra-Bold</vt:lpstr>
      <vt:lpstr>Cambria Math</vt:lpstr>
      <vt:lpstr>Balsamiq Sans Bold</vt:lpstr>
      <vt:lpstr>Office Theme</vt:lpstr>
      <vt:lpstr>ערכת נושא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ראיד שיח' אחמד</cp:lastModifiedBy>
  <cp:revision>39</cp:revision>
  <dcterms:created xsi:type="dcterms:W3CDTF">2006-08-16T00:00:00Z</dcterms:created>
  <dcterms:modified xsi:type="dcterms:W3CDTF">2026-03-17T18:38:22Z</dcterms:modified>
  <dc:identifier>DAFxURIk58o</dc:identifier>
</cp:coreProperties>
</file>