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173468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375089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3086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5074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186268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424173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340972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376858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341021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165509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B42FF84-B20B-4423-999B-932A9F616604}" type="datetimeFigureOut">
              <a:rPr lang="he-IL" smtClean="0"/>
              <a:t>ב'/תמוז/תשפ"ה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4027CF-A573-46CA-BF7E-8ACF8A7E9E53}" type="slidenum">
              <a:rPr lang="he-IL" smtClean="0"/>
              <a:t>‹#›</a:t>
            </a:fld>
            <a:endParaRPr lang="he-IL"/>
          </a:p>
        </p:txBody>
      </p:sp>
    </p:spTree>
    <p:extLst>
      <p:ext uri="{BB962C8B-B14F-4D97-AF65-F5344CB8AC3E}">
        <p14:creationId xmlns:p14="http://schemas.microsoft.com/office/powerpoint/2010/main" val="60045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42FF84-B20B-4423-999B-932A9F616604}" type="datetimeFigureOut">
              <a:rPr lang="he-IL" smtClean="0"/>
              <a:t>ב'/תמוז/תשפ"ה</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4027CF-A573-46CA-BF7E-8ACF8A7E9E53}" type="slidenum">
              <a:rPr lang="he-IL" smtClean="0"/>
              <a:t>‹#›</a:t>
            </a:fld>
            <a:endParaRPr lang="he-IL"/>
          </a:p>
        </p:txBody>
      </p:sp>
    </p:spTree>
    <p:extLst>
      <p:ext uri="{BB962C8B-B14F-4D97-AF65-F5344CB8AC3E}">
        <p14:creationId xmlns:p14="http://schemas.microsoft.com/office/powerpoint/2010/main" val="271052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184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219525"/>
            <a:ext cx="8255095" cy="5499957"/>
          </a:xfrm>
          <a:prstGeom prst="rect">
            <a:avLst/>
          </a:prstGeom>
        </p:spPr>
      </p:pic>
      <p:sp>
        <p:nvSpPr>
          <p:cNvPr id="3" name="מלבן 2"/>
          <p:cNvSpPr/>
          <p:nvPr/>
        </p:nvSpPr>
        <p:spPr>
          <a:xfrm>
            <a:off x="10654109" y="439288"/>
            <a:ext cx="966931" cy="923330"/>
          </a:xfrm>
          <a:prstGeom prst="rect">
            <a:avLst/>
          </a:prstGeom>
          <a:noFill/>
        </p:spPr>
        <p:txBody>
          <a:bodyPr wrap="non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9:</a:t>
            </a:r>
          </a:p>
          <a:p>
            <a:pPr algn="ctr"/>
            <a:r>
              <a:rPr lang="he-IL" b="1" cap="none" spc="0" dirty="0">
                <a:ln w="0"/>
                <a:solidFill>
                  <a:schemeClr val="accent1"/>
                </a:solidFill>
                <a:effectLst>
                  <a:outerShdw blurRad="38100" dist="25400" dir="5400000" algn="ctr" rotWithShape="0">
                    <a:srgbClr val="6E747A">
                      <a:alpha val="43000"/>
                    </a:srgbClr>
                  </a:outerShdw>
                </a:effectLst>
              </a:rPr>
              <a:t>נשנוש</a:t>
            </a:r>
          </a:p>
          <a:p>
            <a:pPr algn="ctr"/>
            <a:r>
              <a:rPr lang="he-IL" b="1" cap="none" spc="0" dirty="0">
                <a:ln w="0"/>
                <a:solidFill>
                  <a:schemeClr val="accent1"/>
                </a:solidFill>
                <a:effectLst>
                  <a:outerShdw blurRad="38100" dist="25400" dir="5400000" algn="ctr" rotWithShape="0">
                    <a:srgbClr val="6E747A">
                      <a:alpha val="43000"/>
                    </a:srgbClr>
                  </a:outerShdw>
                </a:effectLst>
              </a:rPr>
              <a:t> וקשקוש</a:t>
            </a:r>
          </a:p>
        </p:txBody>
      </p:sp>
      <p:sp>
        <p:nvSpPr>
          <p:cNvPr id="6" name="מלבן 5"/>
          <p:cNvSpPr/>
          <p:nvPr/>
        </p:nvSpPr>
        <p:spPr>
          <a:xfrm>
            <a:off x="9785640" y="1252132"/>
            <a:ext cx="2327078" cy="1200329"/>
          </a:xfrm>
          <a:prstGeom prst="rect">
            <a:avLst/>
          </a:prstGeom>
          <a:noFill/>
        </p:spPr>
        <p:txBody>
          <a:bodyPr wrap="squar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עפרה שיאון</a:t>
            </a:r>
          </a:p>
          <a:p>
            <a:pPr algn="ctr"/>
            <a:r>
              <a:rPr lang="he-IL" b="1" cap="none" spc="0" dirty="0">
                <a:ln w="0"/>
                <a:solidFill>
                  <a:schemeClr val="accent1"/>
                </a:solidFill>
                <a:effectLst>
                  <a:outerShdw blurRad="38100" dist="25400" dir="5400000" algn="ctr" rotWithShape="0">
                    <a:srgbClr val="6E747A">
                      <a:alpha val="43000"/>
                    </a:srgbClr>
                  </a:outerShdw>
                </a:effectLst>
              </a:rPr>
              <a:t> בית חינוך </a:t>
            </a:r>
          </a:p>
          <a:p>
            <a:pPr algn="ctr"/>
            <a:r>
              <a:rPr lang="he-IL" b="1" cap="none" spc="0" dirty="0">
                <a:ln w="0"/>
                <a:solidFill>
                  <a:schemeClr val="accent1"/>
                </a:solidFill>
                <a:effectLst>
                  <a:outerShdw blurRad="38100" dist="25400" dir="5400000" algn="ctr" rotWithShape="0">
                    <a:srgbClr val="6E747A">
                      <a:alpha val="43000"/>
                    </a:srgbClr>
                  </a:outerShdw>
                </a:effectLst>
              </a:rPr>
              <a:t>גאון הירדן</a:t>
            </a:r>
          </a:p>
          <a:p>
            <a:pPr algn="ctr"/>
            <a:r>
              <a:rPr lang="he-IL" b="1" cap="none" spc="0" dirty="0">
                <a:ln w="0"/>
                <a:solidFill>
                  <a:schemeClr val="accent1"/>
                </a:solidFill>
                <a:effectLst>
                  <a:outerShdw blurRad="38100" dist="25400" dir="5400000" algn="ctr" rotWithShape="0">
                    <a:srgbClr val="6E747A">
                      <a:alpha val="43000"/>
                    </a:srgbClr>
                  </a:outerShdw>
                </a:effectLst>
              </a:rPr>
              <a:t> </a:t>
            </a:r>
            <a:r>
              <a:rPr lang="he-IL" b="1" cap="none" spc="0" dirty="0" err="1">
                <a:ln w="0"/>
                <a:solidFill>
                  <a:schemeClr val="accent1"/>
                </a:solidFill>
                <a:effectLst>
                  <a:outerShdw blurRad="38100" dist="25400" dir="5400000" algn="ctr" rotWithShape="0">
                    <a:srgbClr val="6E747A">
                      <a:alpha val="43000"/>
                    </a:srgbClr>
                  </a:outerShdw>
                </a:effectLst>
              </a:rPr>
              <a:t>דרכא</a:t>
            </a:r>
            <a:endParaRPr lang="he-IL" b="1" cap="none" spc="0" dirty="0">
              <a:ln w="0"/>
              <a:solidFill>
                <a:schemeClr val="accent1"/>
              </a:solidFill>
              <a:effectLst>
                <a:outerShdw blurRad="38100" dist="25400" dir="5400000" algn="ctr" rotWithShape="0">
                  <a:srgbClr val="6E747A">
                    <a:alpha val="43000"/>
                  </a:srgbClr>
                </a:outerShdw>
              </a:effectLst>
            </a:endParaRPr>
          </a:p>
        </p:txBody>
      </p:sp>
      <p:sp>
        <p:nvSpPr>
          <p:cNvPr id="4" name="מלבן 3"/>
          <p:cNvSpPr/>
          <p:nvPr/>
        </p:nvSpPr>
        <p:spPr>
          <a:xfrm>
            <a:off x="8543365" y="2341974"/>
            <a:ext cx="3469341" cy="4278094"/>
          </a:xfrm>
          <a:prstGeom prst="rect">
            <a:avLst/>
          </a:prstGeom>
        </p:spPr>
        <p:txBody>
          <a:bodyPr wrap="square">
            <a:spAutoFit/>
          </a:bodyPr>
          <a:lstStyle/>
          <a:p>
            <a:r>
              <a:rPr lang="he-IL" sz="1600" dirty="0">
                <a:latin typeface="Times New Roman" panose="02020603050405020304" pitchFamily="18" charset="0"/>
                <a:ea typeface="Times New Roman" panose="02020603050405020304" pitchFamily="18" charset="0"/>
              </a:rPr>
              <a:t>בז מצוי האוכל להנאתו נדל בצהרי היום</a:t>
            </a:r>
            <a:r>
              <a:rPr lang="en-US" sz="1600" dirty="0">
                <a:latin typeface="Times New Roman" panose="02020603050405020304" pitchFamily="18" charset="0"/>
                <a:ea typeface="Times New Roman" panose="02020603050405020304" pitchFamily="18" charset="0"/>
              </a:rPr>
              <a:t> .</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מציג רגע מרתק של יחסי טורף-נטרף, המהווה חלק בלתי נפרד ממארג המזון בטבע. הצילום מדגים את שרשרת המזון ומעבר האנרגיה במערכת האקולוגית, כאשר הבז, כטורף-על, מווסת את אוכלוסיית </a:t>
            </a:r>
            <a:r>
              <a:rPr lang="he-IL" sz="1600" dirty="0" err="1">
                <a:latin typeface="Times New Roman" panose="02020603050405020304" pitchFamily="18" charset="0"/>
                <a:ea typeface="Times New Roman" panose="02020603050405020304" pitchFamily="18" charset="0"/>
              </a:rPr>
              <a:t>פרוקי</a:t>
            </a:r>
            <a:r>
              <a:rPr lang="he-IL" sz="1600" dirty="0">
                <a:latin typeface="Times New Roman" panose="02020603050405020304" pitchFamily="18" charset="0"/>
                <a:ea typeface="Times New Roman" panose="02020603050405020304" pitchFamily="18" charset="0"/>
              </a:rPr>
              <a:t> הרגליים ותורם בכך לאיזון המערכת הטבעית. הנדל, כטרף, מייצג חוליה חשובה במארג המזון, היחסים בינו לבין הבז משקפים תהליכי אבולוציה. מהצילום ניתן  ללמוד על דפוסי התנהגות, שרשרת מזון, טכניקות ציד והעדפות תזונתיות של עופות דורסים. הבנה של יחסי גומלין אלה חיונית לשימור המגוון הביולוגי ולניהול משאבי טבע בר-קיימא בעידן של שינויי אקלים והתערבות אנושית במערכות טבעיות</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94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מלבן 2"/>
          <p:cNvSpPr/>
          <p:nvPr/>
        </p:nvSpPr>
        <p:spPr>
          <a:xfrm>
            <a:off x="10119929" y="274263"/>
            <a:ext cx="1880644" cy="2031325"/>
          </a:xfrm>
          <a:prstGeom prst="rect">
            <a:avLst/>
          </a:prstGeom>
          <a:noFill/>
        </p:spPr>
        <p:txBody>
          <a:bodyPr wrap="non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10:</a:t>
            </a:r>
          </a:p>
          <a:p>
            <a:pPr algn="ctr"/>
            <a:r>
              <a:rPr lang="he-IL" b="1" cap="none" spc="0" dirty="0">
                <a:ln w="0"/>
                <a:solidFill>
                  <a:schemeClr val="accent1"/>
                </a:solidFill>
                <a:effectLst>
                  <a:outerShdw blurRad="38100" dist="25400" dir="5400000" algn="ctr" rotWithShape="0">
                    <a:srgbClr val="6E747A">
                      <a:alpha val="43000"/>
                    </a:srgbClr>
                  </a:outerShdw>
                </a:effectLst>
              </a:rPr>
              <a:t>הסלע שהפך לצייד</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dirty="0">
                <a:ln w="0"/>
                <a:solidFill>
                  <a:schemeClr val="accent1"/>
                </a:solidFill>
                <a:effectLst>
                  <a:outerShdw blurRad="38100" dist="25400" dir="5400000" algn="ctr" rotWithShape="0">
                    <a:srgbClr val="6E747A">
                      <a:alpha val="43000"/>
                    </a:srgbClr>
                  </a:outerShdw>
                </a:effectLst>
              </a:rPr>
              <a:t>פרחי וקסמן</a:t>
            </a:r>
          </a:p>
          <a:p>
            <a:pPr algn="ctr"/>
            <a:endParaRPr lang="he-IL" b="1"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שמעון בן צבי</a:t>
            </a:r>
          </a:p>
          <a:p>
            <a:pPr algn="ctr"/>
            <a:r>
              <a:rPr lang="he-IL" b="1" cap="none" spc="0" dirty="0">
                <a:ln w="0"/>
                <a:solidFill>
                  <a:schemeClr val="accent1"/>
                </a:solidFill>
                <a:effectLst>
                  <a:outerShdw blurRad="38100" dist="25400" dir="5400000" algn="ctr" rotWithShape="0">
                    <a:srgbClr val="6E747A">
                      <a:alpha val="43000"/>
                    </a:srgbClr>
                  </a:outerShdw>
                </a:effectLst>
              </a:rPr>
              <a:t> גבעתיים</a:t>
            </a:r>
          </a:p>
        </p:txBody>
      </p:sp>
      <p:sp>
        <p:nvSpPr>
          <p:cNvPr id="4" name="מלבן 3"/>
          <p:cNvSpPr/>
          <p:nvPr/>
        </p:nvSpPr>
        <p:spPr>
          <a:xfrm>
            <a:off x="5844988" y="2642391"/>
            <a:ext cx="6096000" cy="2062103"/>
          </a:xfrm>
          <a:prstGeom prst="rect">
            <a:avLst/>
          </a:prstGeom>
        </p:spPr>
        <p:txBody>
          <a:bodyPr>
            <a:spAutoFit/>
          </a:bodyPr>
          <a:lstStyle/>
          <a:p>
            <a:r>
              <a:rPr lang="he-IL" sz="1600" dirty="0">
                <a:latin typeface="Times New Roman" panose="02020603050405020304" pitchFamily="18" charset="0"/>
                <a:ea typeface="Times New Roman" panose="02020603050405020304" pitchFamily="18" charset="0"/>
              </a:rPr>
              <a:t>במימי מפרץ אילת, דג גובי נקוד</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Amblyeleotris</a:t>
            </a:r>
            <a:r>
              <a:rPr lang="en-US" sz="1600" dirty="0">
                <a:latin typeface="Times New Roman" panose="02020603050405020304" pitchFamily="18" charset="0"/>
                <a:ea typeface="Times New Roman" panose="02020603050405020304" pitchFamily="18" charset="0"/>
              </a:rPr>
              <a:t> sp.) </a:t>
            </a:r>
            <a:r>
              <a:rPr lang="he-IL" sz="1600" dirty="0">
                <a:latin typeface="Times New Roman" panose="02020603050405020304" pitchFamily="18" charset="0"/>
                <a:ea typeface="Times New Roman" panose="02020603050405020304" pitchFamily="18" charset="0"/>
              </a:rPr>
              <a:t>מוסווה היטב בין הסלעים אורב לטרף</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בתוך שנייה של חוסר תשומת לב, הוא לוכד דג קטן, ייתכן ממין גובי כסוף או </a:t>
            </a:r>
            <a:r>
              <a:rPr lang="he-IL" sz="1600" dirty="0" err="1">
                <a:latin typeface="Times New Roman" panose="02020603050405020304" pitchFamily="18" charset="0"/>
                <a:ea typeface="Times New Roman" panose="02020603050405020304" pitchFamily="18" charset="0"/>
              </a:rPr>
              <a:t>לטנון</a:t>
            </a:r>
            <a:r>
              <a:rPr lang="he-IL" sz="1600" dirty="0">
                <a:latin typeface="Times New Roman" panose="02020603050405020304" pitchFamily="18" charset="0"/>
                <a:ea typeface="Times New Roman" panose="02020603050405020304" pitchFamily="18" charset="0"/>
              </a:rPr>
              <a:t> השונית</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וכך ״הסלע״ הפך לצייד. התמונה ממחישה מפגש הסוואה של הטורף, ושרשרת המזון הימית</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br>
              <a:rPr lang="he-IL" sz="1600" dirty="0">
                <a:solidFill>
                  <a:srgbClr val="202124"/>
                </a:solidFill>
                <a:latin typeface="Helvetica" panose="020B0604020202020204" pitchFamily="34"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290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80504" cy="6858000"/>
          </a:xfrm>
          <a:prstGeom prst="rect">
            <a:avLst/>
          </a:prstGeom>
        </p:spPr>
      </p:pic>
      <p:sp>
        <p:nvSpPr>
          <p:cNvPr id="3" name="מלבן 2"/>
          <p:cNvSpPr/>
          <p:nvPr/>
        </p:nvSpPr>
        <p:spPr>
          <a:xfrm>
            <a:off x="5638801" y="444227"/>
            <a:ext cx="6140823" cy="1785104"/>
          </a:xfrm>
          <a:prstGeom prst="rect">
            <a:avLst/>
          </a:prstGeom>
          <a:noFill/>
        </p:spPr>
        <p:txBody>
          <a:bodyPr wrap="square" lIns="91440" tIns="45720" rIns="91440" bIns="45720">
            <a:spAutoFit/>
          </a:bodyPr>
          <a:lstStyle/>
          <a:p>
            <a:pPr algn="ctr"/>
            <a:r>
              <a:rPr lang="he-IL" b="1" dirty="0">
                <a:ln w="0"/>
                <a:solidFill>
                  <a:schemeClr val="accent1"/>
                </a:solidFill>
                <a:effectLst>
                  <a:outerShdw blurRad="38100" dist="25400" dir="5400000" algn="ctr" rotWithShape="0">
                    <a:srgbClr val="6E747A">
                      <a:alpha val="43000"/>
                    </a:srgbClr>
                  </a:outerShdw>
                </a:effectLst>
              </a:rPr>
              <a:t>צילום 1:</a:t>
            </a:r>
          </a:p>
          <a:p>
            <a:pPr algn="ctr"/>
            <a:r>
              <a:rPr lang="he-IL" b="1" dirty="0">
                <a:ln w="0"/>
                <a:solidFill>
                  <a:schemeClr val="accent1"/>
                </a:solidFill>
                <a:effectLst>
                  <a:outerShdw blurRad="38100" dist="25400" dir="5400000" algn="ctr" rotWithShape="0">
                    <a:srgbClr val="6E747A">
                      <a:alpha val="43000"/>
                    </a:srgbClr>
                  </a:outerShdw>
                </a:effectLst>
              </a:rPr>
              <a:t>אוזניים גדולות </a:t>
            </a:r>
          </a:p>
          <a:p>
            <a:pPr algn="ctr"/>
            <a:r>
              <a:rPr lang="he-IL" b="1" dirty="0">
                <a:ln w="0"/>
                <a:solidFill>
                  <a:schemeClr val="accent1"/>
                </a:solidFill>
                <a:effectLst>
                  <a:outerShdw blurRad="38100" dist="25400" dir="5400000" algn="ctr" rotWithShape="0">
                    <a:srgbClr val="6E747A">
                      <a:alpha val="43000"/>
                    </a:srgbClr>
                  </a:outerShdw>
                </a:effectLst>
              </a:rPr>
              <a:t>והכל יכול לקרות</a:t>
            </a:r>
          </a:p>
          <a:p>
            <a:pPr algn="ctr"/>
            <a:r>
              <a:rPr lang="he-IL" b="1" dirty="0">
                <a:ln w="0"/>
                <a:solidFill>
                  <a:schemeClr val="accent1"/>
                </a:solidFill>
                <a:effectLst>
                  <a:outerShdw blurRad="38100" dist="25400" dir="5400000" algn="ctr" rotWithShape="0">
                    <a:srgbClr val="6E747A">
                      <a:alpha val="43000"/>
                    </a:srgbClr>
                  </a:outerShdw>
                </a:effectLst>
              </a:rPr>
              <a:t>עבד </a:t>
            </a:r>
            <a:r>
              <a:rPr lang="he-IL" b="1" dirty="0" err="1">
                <a:ln w="0"/>
                <a:solidFill>
                  <a:schemeClr val="accent1"/>
                </a:solidFill>
                <a:effectLst>
                  <a:outerShdw blurRad="38100" dist="25400" dir="5400000" algn="ctr" rotWithShape="0">
                    <a:srgbClr val="6E747A">
                      <a:alpha val="43000"/>
                    </a:srgbClr>
                  </a:outerShdw>
                </a:effectLst>
              </a:rPr>
              <a:t>אלבסאט</a:t>
            </a:r>
            <a:r>
              <a:rPr lang="he-IL" b="1" dirty="0">
                <a:ln w="0"/>
                <a:solidFill>
                  <a:schemeClr val="accent1"/>
                </a:solidFill>
                <a:effectLst>
                  <a:outerShdw blurRad="38100" dist="25400" dir="5400000" algn="ctr" rotWithShape="0">
                    <a:srgbClr val="6E747A">
                      <a:alpha val="43000"/>
                    </a:srgbClr>
                  </a:outerShdw>
                </a:effectLst>
              </a:rPr>
              <a:t> </a:t>
            </a:r>
            <a:r>
              <a:rPr lang="he-IL" b="1" dirty="0" err="1">
                <a:ln w="0"/>
                <a:solidFill>
                  <a:schemeClr val="accent1"/>
                </a:solidFill>
                <a:effectLst>
                  <a:outerShdw blurRad="38100" dist="25400" dir="5400000" algn="ctr" rotWithShape="0">
                    <a:srgbClr val="6E747A">
                      <a:alpha val="43000"/>
                    </a:srgbClr>
                  </a:outerShdw>
                </a:effectLst>
              </a:rPr>
              <a:t>אלדדה</a:t>
            </a:r>
            <a:endParaRPr lang="he-IL" b="1" dirty="0">
              <a:ln w="0"/>
              <a:solidFill>
                <a:schemeClr val="accent1"/>
              </a:solidFill>
              <a:effectLst>
                <a:outerShdw blurRad="38100" dist="25400" dir="5400000" algn="ctr" rotWithShape="0">
                  <a:srgbClr val="6E747A">
                    <a:alpha val="43000"/>
                  </a:srgbClr>
                </a:outerShdw>
              </a:effectLst>
            </a:endParaRPr>
          </a:p>
          <a:p>
            <a:pPr algn="ctr"/>
            <a:r>
              <a:rPr lang="he-IL" b="1" dirty="0" err="1">
                <a:ln w="0"/>
                <a:solidFill>
                  <a:schemeClr val="accent1"/>
                </a:solidFill>
                <a:effectLst>
                  <a:outerShdw blurRad="38100" dist="25400" dir="5400000" algn="ctr" rotWithShape="0">
                    <a:srgbClr val="6E747A">
                      <a:alpha val="43000"/>
                    </a:srgbClr>
                  </a:outerShdw>
                </a:effectLst>
              </a:rPr>
              <a:t>אג'יאל</a:t>
            </a:r>
            <a:r>
              <a:rPr lang="he-IL" b="1" dirty="0">
                <a:ln w="0"/>
                <a:solidFill>
                  <a:schemeClr val="accent1"/>
                </a:solidFill>
                <a:effectLst>
                  <a:outerShdw blurRad="38100" dist="25400" dir="5400000" algn="ctr" rotWithShape="0">
                    <a:srgbClr val="6E747A">
                      <a:alpha val="43000"/>
                    </a:srgbClr>
                  </a:outerShdw>
                </a:effectLst>
              </a:rPr>
              <a:t> ערערה בנגב </a:t>
            </a:r>
          </a:p>
          <a:p>
            <a:pPr algn="ctr"/>
            <a:endParaRPr lang="he-IL" sz="2000" b="0" cap="none" spc="0" dirty="0">
              <a:ln w="0"/>
              <a:solidFill>
                <a:schemeClr val="accent1"/>
              </a:solidFill>
              <a:effectLst>
                <a:outerShdw blurRad="38100" dist="25400" dir="5400000" algn="ctr" rotWithShape="0">
                  <a:srgbClr val="6E747A">
                    <a:alpha val="43000"/>
                  </a:srgbClr>
                </a:outerShdw>
              </a:effectLst>
            </a:endParaRPr>
          </a:p>
        </p:txBody>
      </p:sp>
      <p:sp>
        <p:nvSpPr>
          <p:cNvPr id="4" name="מלבן 3"/>
          <p:cNvSpPr/>
          <p:nvPr/>
        </p:nvSpPr>
        <p:spPr>
          <a:xfrm>
            <a:off x="5638801" y="2413337"/>
            <a:ext cx="6096000" cy="1569660"/>
          </a:xfrm>
          <a:prstGeom prst="rect">
            <a:avLst/>
          </a:prstGeom>
        </p:spPr>
        <p:txBody>
          <a:bodyPr>
            <a:spAutoFit/>
          </a:bodyPr>
          <a:lstStyle/>
          <a:p>
            <a:r>
              <a:rPr lang="he-IL" sz="1600" dirty="0" err="1">
                <a:latin typeface="Times New Roman" panose="02020603050405020304" pitchFamily="18" charset="0"/>
                <a:ea typeface="Times New Roman" panose="02020603050405020304" pitchFamily="18" charset="0"/>
              </a:rPr>
              <a:t>הפנק</a:t>
            </a:r>
            <a:r>
              <a:rPr lang="he-IL" sz="1600" dirty="0">
                <a:latin typeface="Times New Roman" panose="02020603050405020304" pitchFamily="18" charset="0"/>
                <a:ea typeface="Times New Roman" panose="02020603050405020304" pitchFamily="18" charset="0"/>
              </a:rPr>
              <a:t> (שועל המדבר) שייך למשפחת הכלביים </a:t>
            </a:r>
            <a:r>
              <a:rPr lang="he-IL" sz="1600" dirty="0" err="1">
                <a:latin typeface="Times New Roman" panose="02020603050405020304" pitchFamily="18" charset="0"/>
                <a:ea typeface="Times New Roman" panose="02020603050405020304" pitchFamily="18" charset="0"/>
              </a:rPr>
              <a:t>הפנק</a:t>
            </a:r>
            <a:r>
              <a:rPr lang="he-IL" sz="1600" dirty="0">
                <a:latin typeface="Times New Roman" panose="02020603050405020304" pitchFamily="18" charset="0"/>
                <a:ea typeface="Times New Roman" panose="02020603050405020304" pitchFamily="18" charset="0"/>
              </a:rPr>
              <a:t> פעיל בלילה</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לפנק פרווה בהירה אשר מותאמת להסוואה בחול המדבר</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מזונו- מכרסמים קטנים, ביצים, חרקים, עקרבים, פירות, ציפורים קטנות, וגם זוחלים</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en-US" sz="1600" dirty="0">
                <a:latin typeface="Times New Roman" panose="02020603050405020304" pitchFamily="18" charset="0"/>
                <a:ea typeface="Times New Roman" panose="02020603050405020304" pitchFamily="18" charset="0"/>
              </a:rPr>
              <a:t> </a:t>
            </a:r>
            <a:r>
              <a:rPr lang="he-IL" sz="1600" dirty="0" err="1">
                <a:latin typeface="Times New Roman" panose="02020603050405020304" pitchFamily="18" charset="0"/>
                <a:ea typeface="Times New Roman" panose="02020603050405020304" pitchFamily="18" charset="0"/>
              </a:rPr>
              <a:t>הפנק</a:t>
            </a:r>
            <a:r>
              <a:rPr lang="he-IL" sz="1600" dirty="0">
                <a:latin typeface="Times New Roman" panose="02020603050405020304" pitchFamily="18" charset="0"/>
                <a:ea typeface="Times New Roman" panose="02020603050405020304" pitchFamily="18" charset="0"/>
              </a:rPr>
              <a:t> מקרר את גופו באמצעות אפרכסות האוזניים הגדולות שלו, שהן עשירות בכלי דם דקים וזעירים, אשר מאפשרים מעברה חום לסביבה</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380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82" y="-21709"/>
            <a:ext cx="8139953" cy="6104965"/>
          </a:xfrm>
          <a:prstGeom prst="rect">
            <a:avLst/>
          </a:prstGeom>
        </p:spPr>
      </p:pic>
      <p:sp>
        <p:nvSpPr>
          <p:cNvPr id="3" name="מלבן 2"/>
          <p:cNvSpPr/>
          <p:nvPr/>
        </p:nvSpPr>
        <p:spPr>
          <a:xfrm>
            <a:off x="9260542" y="249748"/>
            <a:ext cx="2931458" cy="1754326"/>
          </a:xfrm>
          <a:prstGeom prst="rect">
            <a:avLst/>
          </a:prstGeom>
          <a:noFill/>
        </p:spPr>
        <p:txBody>
          <a:bodyPr wrap="square" lIns="91440" tIns="45720" rIns="91440" bIns="45720">
            <a:spAutoFit/>
          </a:bodyPr>
          <a:lstStyle/>
          <a:p>
            <a:pPr algn="ctr"/>
            <a:r>
              <a:rPr lang="he-IL" b="1" dirty="0">
                <a:ln w="0"/>
                <a:solidFill>
                  <a:schemeClr val="accent1"/>
                </a:solidFill>
                <a:effectLst>
                  <a:outerShdw blurRad="38100" dist="25400" dir="5400000" algn="ctr" rotWithShape="0">
                    <a:srgbClr val="6E747A">
                      <a:alpha val="43000"/>
                    </a:srgbClr>
                  </a:outerShdw>
                </a:effectLst>
              </a:rPr>
              <a:t>צילום 2:</a:t>
            </a:r>
          </a:p>
          <a:p>
            <a:pPr algn="ctr"/>
            <a:r>
              <a:rPr lang="he-IL" b="1" dirty="0">
                <a:ln w="0"/>
                <a:solidFill>
                  <a:schemeClr val="accent1"/>
                </a:solidFill>
                <a:effectLst>
                  <a:outerShdw blurRad="38100" dist="25400" dir="5400000" algn="ctr" rotWithShape="0">
                    <a:srgbClr val="6E747A">
                      <a:alpha val="43000"/>
                    </a:srgbClr>
                  </a:outerShdw>
                </a:effectLst>
              </a:rPr>
              <a:t>מתלבטת אם</a:t>
            </a:r>
          </a:p>
          <a:p>
            <a:pPr algn="ctr"/>
            <a:r>
              <a:rPr lang="he-IL" b="1" dirty="0">
                <a:ln w="0"/>
                <a:solidFill>
                  <a:schemeClr val="accent1"/>
                </a:solidFill>
                <a:effectLst>
                  <a:outerShdw blurRad="38100" dist="25400" dir="5400000" algn="ctr" rotWithShape="0">
                    <a:srgbClr val="6E747A">
                      <a:alpha val="43000"/>
                    </a:srgbClr>
                  </a:outerShdw>
                </a:effectLst>
              </a:rPr>
              <a:t> לקפוץ</a:t>
            </a:r>
          </a:p>
          <a:p>
            <a:pPr algn="ctr"/>
            <a:r>
              <a:rPr lang="he-IL" b="1" dirty="0">
                <a:ln w="0"/>
                <a:solidFill>
                  <a:schemeClr val="accent1"/>
                </a:solidFill>
                <a:effectLst>
                  <a:outerShdw blurRad="38100" dist="25400" dir="5400000" algn="ctr" rotWithShape="0">
                    <a:srgbClr val="6E747A">
                      <a:alpha val="43000"/>
                    </a:srgbClr>
                  </a:outerShdw>
                </a:effectLst>
              </a:rPr>
              <a:t>אסתר כהן </a:t>
            </a:r>
          </a:p>
          <a:p>
            <a:pPr algn="ctr"/>
            <a:r>
              <a:rPr lang="he-IL" b="1" dirty="0">
                <a:ln w="0"/>
                <a:solidFill>
                  <a:schemeClr val="accent1"/>
                </a:solidFill>
                <a:effectLst>
                  <a:outerShdw blurRad="38100" dist="25400" dir="5400000" algn="ctr" rotWithShape="0">
                    <a:srgbClr val="6E747A">
                      <a:alpha val="43000"/>
                    </a:srgbClr>
                  </a:outerShdw>
                </a:effectLst>
              </a:rPr>
              <a:t>ישיבת צביה </a:t>
            </a:r>
          </a:p>
          <a:p>
            <a:pPr algn="ctr"/>
            <a:r>
              <a:rPr lang="he-IL" b="1" dirty="0">
                <a:ln w="0"/>
                <a:solidFill>
                  <a:schemeClr val="accent1"/>
                </a:solidFill>
                <a:effectLst>
                  <a:outerShdw blurRad="38100" dist="25400" dir="5400000" algn="ctr" rotWithShape="0">
                    <a:srgbClr val="6E747A">
                      <a:alpha val="43000"/>
                    </a:srgbClr>
                  </a:outerShdw>
                </a:effectLst>
              </a:rPr>
              <a:t>אשקלון </a:t>
            </a:r>
          </a:p>
        </p:txBody>
      </p:sp>
      <p:sp>
        <p:nvSpPr>
          <p:cNvPr id="4" name="מלבן 3"/>
          <p:cNvSpPr/>
          <p:nvPr/>
        </p:nvSpPr>
        <p:spPr>
          <a:xfrm>
            <a:off x="8130987" y="2413338"/>
            <a:ext cx="3818965" cy="2554545"/>
          </a:xfrm>
          <a:prstGeom prst="rect">
            <a:avLst/>
          </a:prstGeom>
        </p:spPr>
        <p:txBody>
          <a:bodyPr wrap="square">
            <a:spAutoFit/>
          </a:bodyPr>
          <a:lstStyle/>
          <a:p>
            <a:r>
              <a:rPr lang="he-IL" sz="1600" dirty="0">
                <a:latin typeface="Times New Roman" panose="02020603050405020304" pitchFamily="18" charset="0"/>
                <a:ea typeface="Times New Roman" panose="02020603050405020304" pitchFamily="18" charset="0"/>
              </a:rPr>
              <a:t>זיקית הוא סוג של זוחלים ממשפחת </a:t>
            </a:r>
            <a:r>
              <a:rPr lang="he-IL" sz="1600" dirty="0" err="1">
                <a:latin typeface="Times New Roman" panose="02020603050405020304" pitchFamily="18" charset="0"/>
                <a:ea typeface="Times New Roman" panose="02020603050405020304" pitchFamily="18" charset="0"/>
              </a:rPr>
              <a:t>הזיקיתיים</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לזיקית זנב לופת שמותאם לטיפוס ואחיזה בענפים. בצילום הזיקית משתמשת בזנב לאחיזה בכבל</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הזיקית טיפסה על עץ ברוש שגדל קרוב מאוד לכבל הטלפון שמתוח גבוה באוויר. היא עברה בטעות מהעץ לכבל והתקשתה בירידה חזרה אל העץ. הכבל אינו הסביבה הטבעית של הזיקית. זהו מפגש בין תשתיות אנושיות לבעלי החיים, החיים בסביבת האדם</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49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76" y="208274"/>
            <a:ext cx="8256700" cy="6192525"/>
          </a:xfrm>
          <a:prstGeom prst="rect">
            <a:avLst/>
          </a:prstGeom>
        </p:spPr>
      </p:pic>
      <p:sp>
        <p:nvSpPr>
          <p:cNvPr id="3" name="מלבן 2"/>
          <p:cNvSpPr/>
          <p:nvPr/>
        </p:nvSpPr>
        <p:spPr>
          <a:xfrm>
            <a:off x="9762296" y="80700"/>
            <a:ext cx="1954842" cy="923330"/>
          </a:xfrm>
          <a:prstGeom prst="rect">
            <a:avLst/>
          </a:prstGeom>
          <a:noFill/>
        </p:spPr>
        <p:txBody>
          <a:bodyPr wrap="squar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3:</a:t>
            </a:r>
          </a:p>
          <a:p>
            <a:pPr algn="ctr"/>
            <a:r>
              <a:rPr lang="he-IL" b="1" cap="none" spc="0" dirty="0">
                <a:ln w="0"/>
                <a:solidFill>
                  <a:schemeClr val="accent1"/>
                </a:solidFill>
                <a:effectLst>
                  <a:outerShdw blurRad="38100" dist="25400" dir="5400000" algn="ctr" rotWithShape="0">
                    <a:srgbClr val="6E747A">
                      <a:alpha val="43000"/>
                    </a:srgbClr>
                  </a:outerShdw>
                </a:effectLst>
              </a:rPr>
              <a:t>הפרח שהציץ</a:t>
            </a:r>
            <a:r>
              <a:rPr lang="en-US" b="1" cap="none" spc="0" dirty="0">
                <a:ln w="0"/>
                <a:solidFill>
                  <a:schemeClr val="accent1"/>
                </a:solidFill>
                <a:effectLst>
                  <a:outerShdw blurRad="38100" dist="25400" dir="5400000" algn="ctr" rotWithShape="0">
                    <a:srgbClr val="6E747A">
                      <a:alpha val="43000"/>
                    </a:srgbClr>
                  </a:outerShdw>
                </a:effectLst>
              </a:rPr>
              <a:t> </a:t>
            </a:r>
            <a:r>
              <a:rPr lang="he-IL" b="1" cap="none" spc="0" dirty="0">
                <a:ln w="0"/>
                <a:solidFill>
                  <a:schemeClr val="accent1"/>
                </a:solidFill>
                <a:effectLst>
                  <a:outerShdw blurRad="38100" dist="25400" dir="5400000" algn="ctr" rotWithShape="0">
                    <a:srgbClr val="6E747A">
                      <a:alpha val="43000"/>
                    </a:srgbClr>
                  </a:outerShdw>
                </a:effectLst>
              </a:rPr>
              <a:t>מהחריץ</a:t>
            </a:r>
          </a:p>
        </p:txBody>
      </p:sp>
      <p:sp>
        <p:nvSpPr>
          <p:cNvPr id="4" name="מלבן 3"/>
          <p:cNvSpPr/>
          <p:nvPr/>
        </p:nvSpPr>
        <p:spPr>
          <a:xfrm>
            <a:off x="9931643" y="1004030"/>
            <a:ext cx="1616147" cy="923330"/>
          </a:xfrm>
          <a:prstGeom prst="rect">
            <a:avLst/>
          </a:prstGeom>
          <a:noFill/>
        </p:spPr>
        <p:txBody>
          <a:bodyPr wrap="non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אפרת </a:t>
            </a:r>
            <a:r>
              <a:rPr lang="he-IL" b="1" cap="none" spc="0" dirty="0" err="1">
                <a:ln w="0"/>
                <a:solidFill>
                  <a:schemeClr val="accent1"/>
                </a:solidFill>
                <a:effectLst>
                  <a:outerShdw blurRad="38100" dist="25400" dir="5400000" algn="ctr" rotWithShape="0">
                    <a:srgbClr val="6E747A">
                      <a:alpha val="43000"/>
                    </a:srgbClr>
                  </a:outerShdw>
                </a:effectLst>
              </a:rPr>
              <a:t>הנדלסמן</a:t>
            </a: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cap="none" spc="0" dirty="0" err="1">
                <a:ln w="0"/>
                <a:solidFill>
                  <a:schemeClr val="accent1"/>
                </a:solidFill>
                <a:effectLst>
                  <a:outerShdw blurRad="38100" dist="25400" dir="5400000" algn="ctr" rotWithShape="0">
                    <a:srgbClr val="6E747A">
                      <a:alpha val="43000"/>
                    </a:srgbClr>
                  </a:outerShdw>
                </a:effectLst>
              </a:rPr>
              <a:t>מקוה</a:t>
            </a:r>
            <a:r>
              <a:rPr lang="he-IL" b="1" cap="none" spc="0" dirty="0">
                <a:ln w="0"/>
                <a:solidFill>
                  <a:schemeClr val="accent1"/>
                </a:solidFill>
                <a:effectLst>
                  <a:outerShdw blurRad="38100" dist="25400" dir="5400000" algn="ctr" rotWithShape="0">
                    <a:srgbClr val="6E747A">
                      <a:alpha val="43000"/>
                    </a:srgbClr>
                  </a:outerShdw>
                </a:effectLst>
              </a:rPr>
              <a:t> ישראל </a:t>
            </a:r>
          </a:p>
          <a:p>
            <a:pPr algn="ctr"/>
            <a:r>
              <a:rPr lang="he-IL" b="1" cap="none" spc="0" dirty="0">
                <a:ln w="0"/>
                <a:solidFill>
                  <a:schemeClr val="accent1"/>
                </a:solidFill>
                <a:effectLst>
                  <a:outerShdw blurRad="38100" dist="25400" dir="5400000" algn="ctr" rotWithShape="0">
                    <a:srgbClr val="6E747A">
                      <a:alpha val="43000"/>
                    </a:srgbClr>
                  </a:outerShdw>
                </a:effectLst>
              </a:rPr>
              <a:t>המדור הכללי</a:t>
            </a:r>
          </a:p>
        </p:txBody>
      </p:sp>
      <p:sp>
        <p:nvSpPr>
          <p:cNvPr id="5" name="מלבן 4"/>
          <p:cNvSpPr/>
          <p:nvPr/>
        </p:nvSpPr>
        <p:spPr>
          <a:xfrm>
            <a:off x="8346142" y="2217020"/>
            <a:ext cx="3567953" cy="3785652"/>
          </a:xfrm>
          <a:prstGeom prst="rect">
            <a:avLst/>
          </a:prstGeom>
        </p:spPr>
        <p:txBody>
          <a:bodyPr wrap="square">
            <a:spAutoFit/>
          </a:bodyPr>
          <a:lstStyle/>
          <a:p>
            <a:r>
              <a:rPr lang="he-IL" sz="1600" dirty="0">
                <a:latin typeface="Times New Roman" panose="02020603050405020304" pitchFamily="18" charset="0"/>
                <a:ea typeface="Times New Roman" panose="02020603050405020304" pitchFamily="18" charset="0"/>
              </a:rPr>
              <a:t>צמיחת צמחי הסתוונית דווקא בחריצים שבסלע. תופעה אשר ניתן לראות גם במדרכות מעשה ידי אדם</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בית הגידול של סלעים (וקירות) מציב קשיים שונים בפני הצמחים: מעט מאד קרקע, ומים אשר לא נספגים ופשוט ניגרים מן הסלע. התנאים בחריצים (כמו </a:t>
            </a:r>
            <a:r>
              <a:rPr lang="he-IL" sz="1600" dirty="0" err="1">
                <a:latin typeface="Times New Roman" panose="02020603050405020304" pitchFamily="18" charset="0"/>
                <a:ea typeface="Times New Roman" panose="02020603050405020304" pitchFamily="18" charset="0"/>
              </a:rPr>
              <a:t>בואדיות</a:t>
            </a:r>
            <a:r>
              <a:rPr lang="he-IL" sz="1600" dirty="0">
                <a:latin typeface="Times New Roman" panose="02020603050405020304" pitchFamily="18" charset="0"/>
                <a:ea typeface="Times New Roman" panose="02020603050405020304" pitchFamily="18" charset="0"/>
              </a:rPr>
              <a:t> במדבר) הם מעט יותר טובים כי המים ומעט קרקע מצטברים בהם. הרכב הסלע ומידת קשיותו יקבעו את יכולתם של שורשי צמחים לחדור לתוכו</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סתוונית אינה נחשבת צמח סלעים "קלאסי" אבל באזור בו צולמה התמונה - הרי ירושלים - היו לא מעט סתווניות על גבי הסלעים</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994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671" y="573740"/>
            <a:ext cx="6550212" cy="4912659"/>
          </a:xfrm>
          <a:prstGeom prst="rect">
            <a:avLst/>
          </a:prstGeom>
        </p:spPr>
      </p:pic>
      <p:sp>
        <p:nvSpPr>
          <p:cNvPr id="3" name="מלבן 2"/>
          <p:cNvSpPr/>
          <p:nvPr/>
        </p:nvSpPr>
        <p:spPr>
          <a:xfrm>
            <a:off x="9733111" y="320550"/>
            <a:ext cx="1827744" cy="2585323"/>
          </a:xfrm>
          <a:prstGeom prst="rect">
            <a:avLst/>
          </a:prstGeom>
          <a:noFill/>
        </p:spPr>
        <p:txBody>
          <a:bodyPr wrap="non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4:</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אין </a:t>
            </a:r>
            <a:r>
              <a:rPr lang="he-IL" b="1" cap="none" spc="0" dirty="0" err="1">
                <a:ln w="0"/>
                <a:solidFill>
                  <a:schemeClr val="accent1"/>
                </a:solidFill>
                <a:effectLst>
                  <a:outerShdw blurRad="38100" dist="25400" dir="5400000" algn="ctr" rotWithShape="0">
                    <a:srgbClr val="6E747A">
                      <a:alpha val="43000"/>
                    </a:srgbClr>
                  </a:outerShdw>
                </a:effectLst>
              </a:rPr>
              <a:t>משיחין</a:t>
            </a:r>
            <a:r>
              <a:rPr lang="he-IL" b="1" cap="none" spc="0" dirty="0">
                <a:ln w="0"/>
                <a:solidFill>
                  <a:schemeClr val="accent1"/>
                </a:solidFill>
                <a:effectLst>
                  <a:outerShdw blurRad="38100" dist="25400" dir="5400000" algn="ctr" rotWithShape="0">
                    <a:srgbClr val="6E747A">
                      <a:alpha val="43000"/>
                    </a:srgbClr>
                  </a:outerShdw>
                </a:effectLst>
              </a:rPr>
              <a:t> </a:t>
            </a:r>
          </a:p>
          <a:p>
            <a:pPr algn="ctr"/>
            <a:r>
              <a:rPr lang="he-IL" b="1" cap="none" spc="0" dirty="0">
                <a:ln w="0"/>
                <a:solidFill>
                  <a:schemeClr val="accent1"/>
                </a:solidFill>
                <a:effectLst>
                  <a:outerShdw blurRad="38100" dist="25400" dir="5400000" algn="ctr" rotWithShape="0">
                    <a:srgbClr val="6E747A">
                      <a:alpha val="43000"/>
                    </a:srgbClr>
                  </a:outerShdw>
                </a:effectLst>
              </a:rPr>
              <a:t>בשעת הסעודה</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דליה חלקיה</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ישיבת בני עקיבא </a:t>
            </a:r>
          </a:p>
          <a:p>
            <a:pPr algn="ctr"/>
            <a:r>
              <a:rPr lang="he-IL" b="1" cap="none" spc="0" dirty="0">
                <a:ln w="0"/>
                <a:solidFill>
                  <a:schemeClr val="accent1"/>
                </a:solidFill>
                <a:effectLst>
                  <a:outerShdw blurRad="38100" dist="25400" dir="5400000" algn="ctr" rotWithShape="0">
                    <a:srgbClr val="6E747A">
                      <a:alpha val="43000"/>
                    </a:srgbClr>
                  </a:outerShdw>
                </a:effectLst>
              </a:rPr>
              <a:t>מטה בנימין</a:t>
            </a:r>
          </a:p>
        </p:txBody>
      </p:sp>
      <p:sp>
        <p:nvSpPr>
          <p:cNvPr id="4" name="מלבן 3"/>
          <p:cNvSpPr/>
          <p:nvPr/>
        </p:nvSpPr>
        <p:spPr>
          <a:xfrm>
            <a:off x="7879976" y="3277071"/>
            <a:ext cx="4132730" cy="1323439"/>
          </a:xfrm>
          <a:prstGeom prst="rect">
            <a:avLst/>
          </a:prstGeom>
        </p:spPr>
        <p:txBody>
          <a:bodyPr wrap="square">
            <a:spAutoFit/>
          </a:bodyPr>
          <a:lstStyle/>
          <a:p>
            <a:r>
              <a:rPr lang="he-IL" sz="1600" dirty="0">
                <a:latin typeface="Times New Roman" panose="02020603050405020304" pitchFamily="18" charset="0"/>
                <a:ea typeface="Times New Roman" panose="02020603050405020304" pitchFamily="18" charset="0"/>
              </a:rPr>
              <a:t>כוח אפור זוחל שחי בחולות הנודדים </a:t>
            </a:r>
            <a:r>
              <a:rPr lang="he-IL" sz="1600" dirty="0" err="1">
                <a:latin typeface="Times New Roman" panose="02020603050405020304" pitchFamily="18" charset="0"/>
                <a:ea typeface="Times New Roman" panose="02020603050405020304" pitchFamily="18" charset="0"/>
              </a:rPr>
              <a:t>באיזור</a:t>
            </a:r>
            <a:r>
              <a:rPr lang="he-IL" sz="1600" dirty="0">
                <a:latin typeface="Times New Roman" panose="02020603050405020304" pitchFamily="18" charset="0"/>
                <a:ea typeface="Times New Roman" panose="02020603050405020304" pitchFamily="18" charset="0"/>
              </a:rPr>
              <a:t> שיבטה פעיל בשעות בין הערבים והלילה. בצילום ניתן לראות  שטרף גרביל ולא מצליח לבלוע (ולברוח). ניתן לראות התאמה לתנועה בחולות במבנה הרגליים בצבע החולי ובזנב הארוך</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186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60613" y="833717"/>
            <a:ext cx="6884895" cy="5163671"/>
          </a:xfrm>
          <a:prstGeom prst="rect">
            <a:avLst/>
          </a:prstGeom>
        </p:spPr>
      </p:pic>
      <p:sp>
        <p:nvSpPr>
          <p:cNvPr id="3" name="מלבן 2"/>
          <p:cNvSpPr/>
          <p:nvPr/>
        </p:nvSpPr>
        <p:spPr>
          <a:xfrm>
            <a:off x="8511063" y="0"/>
            <a:ext cx="3385102" cy="2308324"/>
          </a:xfrm>
          <a:prstGeom prst="rect">
            <a:avLst/>
          </a:prstGeom>
          <a:noFill/>
        </p:spPr>
        <p:txBody>
          <a:bodyPr wrap="squar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5:</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דובי קטן – </a:t>
            </a:r>
          </a:p>
          <a:p>
            <a:pPr algn="ctr"/>
            <a:r>
              <a:rPr lang="he-IL" b="1" cap="none" spc="0" dirty="0">
                <a:ln w="0"/>
                <a:solidFill>
                  <a:schemeClr val="accent1"/>
                </a:solidFill>
                <a:effectLst>
                  <a:outerShdw blurRad="38100" dist="25400" dir="5400000" algn="ctr" rotWithShape="0">
                    <a:srgbClr val="6E747A">
                      <a:alpha val="43000"/>
                    </a:srgbClr>
                  </a:outerShdw>
                </a:effectLst>
              </a:rPr>
              <a:t>חיבוק דוקרני</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dirty="0">
                <a:ln w="0"/>
                <a:solidFill>
                  <a:schemeClr val="accent1"/>
                </a:solidFill>
                <a:effectLst>
                  <a:outerShdw blurRad="38100" dist="25400" dir="5400000" algn="ctr" rotWithShape="0">
                    <a:srgbClr val="6E747A">
                      <a:alpha val="43000"/>
                    </a:srgbClr>
                  </a:outerShdw>
                </a:effectLst>
              </a:rPr>
              <a:t>יעל דורפמן</a:t>
            </a:r>
          </a:p>
          <a:p>
            <a:pPr algn="ctr"/>
            <a:r>
              <a:rPr lang="he-IL" b="1" cap="none" spc="0" dirty="0">
                <a:ln w="0"/>
                <a:solidFill>
                  <a:schemeClr val="accent1"/>
                </a:solidFill>
                <a:effectLst>
                  <a:outerShdw blurRad="38100" dist="25400" dir="5400000" algn="ctr" rotWithShape="0">
                    <a:srgbClr val="6E747A">
                      <a:alpha val="43000"/>
                    </a:srgbClr>
                  </a:outerShdw>
                </a:effectLst>
              </a:rPr>
              <a:t>אולפנת ליבי </a:t>
            </a:r>
            <a:r>
              <a:rPr lang="he-IL" b="1" cap="none" spc="0" dirty="0" err="1">
                <a:ln w="0"/>
                <a:solidFill>
                  <a:schemeClr val="accent1"/>
                </a:solidFill>
                <a:effectLst>
                  <a:outerShdw blurRad="38100" dist="25400" dir="5400000" algn="ctr" rotWithShape="0">
                    <a:srgbClr val="6E747A">
                      <a:alpha val="43000"/>
                    </a:srgbClr>
                  </a:outerShdw>
                </a:effectLst>
              </a:rPr>
              <a:t>בנ"ע</a:t>
            </a:r>
            <a:r>
              <a:rPr lang="he-IL" b="1" cap="none" spc="0" dirty="0">
                <a:ln w="0"/>
                <a:solidFill>
                  <a:schemeClr val="accent1"/>
                </a:solidFill>
                <a:effectLst>
                  <a:outerShdw blurRad="38100" dist="25400" dir="5400000" algn="ctr" rotWithShape="0">
                    <a:srgbClr val="6E747A">
                      <a:alpha val="43000"/>
                    </a:srgbClr>
                  </a:outerShdw>
                </a:effectLst>
              </a:rPr>
              <a:t> </a:t>
            </a:r>
          </a:p>
          <a:p>
            <a:pPr algn="ctr"/>
            <a:r>
              <a:rPr lang="he-IL" b="1" cap="none" spc="0" dirty="0">
                <a:ln w="0"/>
                <a:solidFill>
                  <a:schemeClr val="accent1"/>
                </a:solidFill>
                <a:effectLst>
                  <a:outerShdw blurRad="38100" dist="25400" dir="5400000" algn="ctr" rotWithShape="0">
                    <a:srgbClr val="6E747A">
                      <a:alpha val="43000"/>
                    </a:srgbClr>
                  </a:outerShdw>
                </a:effectLst>
              </a:rPr>
              <a:t>פסגת זאב</a:t>
            </a:r>
          </a:p>
        </p:txBody>
      </p:sp>
      <p:sp>
        <p:nvSpPr>
          <p:cNvPr id="4" name="מלבן 3"/>
          <p:cNvSpPr/>
          <p:nvPr/>
        </p:nvSpPr>
        <p:spPr>
          <a:xfrm>
            <a:off x="5602941" y="2526757"/>
            <a:ext cx="6096000" cy="2585323"/>
          </a:xfrm>
          <a:prstGeom prst="rect">
            <a:avLst/>
          </a:prstGeom>
        </p:spPr>
        <p:txBody>
          <a:bodyPr>
            <a:spAutoFit/>
          </a:bodyPr>
          <a:lstStyle/>
          <a:p>
            <a:r>
              <a:rPr lang="he-IL" sz="1600" dirty="0">
                <a:latin typeface="Times New Roman" panose="02020603050405020304" pitchFamily="18" charset="0"/>
                <a:ea typeface="Times New Roman" panose="02020603050405020304" pitchFamily="18" charset="0"/>
              </a:rPr>
              <a:t>דובון הקורים על שיבולת של לחך מצוי</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דובון הקורים הוא מין של עש ממשפחת </a:t>
            </a:r>
            <a:r>
              <a:rPr lang="he-IL" sz="1600" dirty="0" err="1">
                <a:latin typeface="Times New Roman" panose="02020603050405020304" pitchFamily="18" charset="0"/>
                <a:ea typeface="Times New Roman" panose="02020603050405020304" pitchFamily="18" charset="0"/>
              </a:rPr>
              <a:t>הדובוניים</a:t>
            </a:r>
            <a:r>
              <a:rPr lang="he-IL" sz="1600" dirty="0">
                <a:latin typeface="Times New Roman" panose="02020603050405020304" pitchFamily="18" charset="0"/>
                <a:ea typeface="Times New Roman" panose="02020603050405020304" pitchFamily="18" charset="0"/>
              </a:rPr>
              <a:t>. שמו ניתן לו בשל הפלומה </a:t>
            </a:r>
            <a:r>
              <a:rPr lang="he-IL" sz="1600" dirty="0" err="1">
                <a:latin typeface="Times New Roman" panose="02020603050405020304" pitchFamily="18" charset="0"/>
                <a:ea typeface="Times New Roman" panose="02020603050405020304" pitchFamily="18" charset="0"/>
              </a:rPr>
              <a:t>השעירה</a:t>
            </a:r>
            <a:r>
              <a:rPr lang="he-IL" sz="1600" dirty="0">
                <a:latin typeface="Times New Roman" panose="02020603050405020304" pitchFamily="18" charset="0"/>
                <a:ea typeface="Times New Roman" panose="02020603050405020304" pitchFamily="18" charset="0"/>
              </a:rPr>
              <a:t> המכסה את גופו של הזחל ובשל יריעות הקורים אותם הוא טווה מעל העשבים, בהם הוא מתפתח. אלה </a:t>
            </a:r>
            <a:r>
              <a:rPr lang="he-IL" sz="1600" dirty="0" err="1">
                <a:latin typeface="Times New Roman" panose="02020603050405020304" pitchFamily="18" charset="0"/>
                <a:ea typeface="Times New Roman" panose="02020603050405020304" pitchFamily="18" charset="0"/>
              </a:rPr>
              <a:t>מגינים</a:t>
            </a:r>
            <a:r>
              <a:rPr lang="he-IL" sz="1600" dirty="0">
                <a:latin typeface="Times New Roman" panose="02020603050405020304" pitchFamily="18" charset="0"/>
                <a:ea typeface="Times New Roman" panose="02020603050405020304" pitchFamily="18" charset="0"/>
              </a:rPr>
              <a:t> על הזחלים מטל בלילה ומאויבים ביום</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בחורף חיים הזחלים בקבוצה מתחת ליריעת הקורים, ובאביב הם </a:t>
            </a:r>
            <a:r>
              <a:rPr lang="he-IL" sz="1600" dirty="0" err="1">
                <a:latin typeface="Times New Roman" panose="02020603050405020304" pitchFamily="18" charset="0"/>
                <a:ea typeface="Times New Roman" panose="02020603050405020304" pitchFamily="18" charset="0"/>
              </a:rPr>
              <a:t>יפרדו</a:t>
            </a:r>
            <a:r>
              <a:rPr lang="he-IL" sz="1600" dirty="0">
                <a:latin typeface="Times New Roman" panose="02020603050405020304" pitchFamily="18" charset="0"/>
                <a:ea typeface="Times New Roman" panose="02020603050405020304" pitchFamily="18" charset="0"/>
              </a:rPr>
              <a:t> ויתגלמו מתחת לאדמה/לאבן</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[לחך מצוי הוא צמח בר הנפוץ ברוב אזורי הארץ, בשטחי בתה. התפרחת </a:t>
            </a:r>
            <a:r>
              <a:rPr lang="he-IL" sz="1600" dirty="0" err="1">
                <a:latin typeface="Times New Roman" panose="02020603050405020304" pitchFamily="18" charset="0"/>
                <a:ea typeface="Times New Roman" panose="02020603050405020304" pitchFamily="18" charset="0"/>
              </a:rPr>
              <a:t>דמויית</a:t>
            </a:r>
            <a:r>
              <a:rPr lang="he-IL" sz="1600" dirty="0">
                <a:latin typeface="Times New Roman" panose="02020603050405020304" pitchFamily="18" charset="0"/>
                <a:ea typeface="Times New Roman" panose="02020603050405020304" pitchFamily="18" charset="0"/>
              </a:rPr>
              <a:t> שיבולת. לצמח שימושים רבים ברפואה העממית].</a:t>
            </a:r>
            <a:endParaRPr lang="en-US" sz="1600" dirty="0">
              <a:latin typeface="Times New Roman" panose="02020603050405020304" pitchFamily="18" charset="0"/>
              <a:ea typeface="Times New Roman" panose="02020603050405020304" pitchFamily="18" charset="0"/>
            </a:endParaRPr>
          </a:p>
          <a:p>
            <a:pPr algn="just"/>
            <a:r>
              <a:rPr lang="he-IL" dirty="0">
                <a:latin typeface="Times New Roman" panose="02020603050405020304" pitchFamily="18" charset="0"/>
                <a:ea typeface="Times New Roman" panose="02020603050405020304" pitchFamily="18" charset="0"/>
                <a:cs typeface="David" panose="020E0502060401010101" pitchFamily="34" charset="-79"/>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374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405653"/>
            <a:ext cx="8005482" cy="6004112"/>
          </a:xfrm>
          <a:prstGeom prst="rect">
            <a:avLst/>
          </a:prstGeom>
        </p:spPr>
      </p:pic>
      <p:sp>
        <p:nvSpPr>
          <p:cNvPr id="3" name="מלבן 2"/>
          <p:cNvSpPr/>
          <p:nvPr/>
        </p:nvSpPr>
        <p:spPr>
          <a:xfrm>
            <a:off x="9900808" y="271336"/>
            <a:ext cx="2031215" cy="2308324"/>
          </a:xfrm>
          <a:prstGeom prst="rect">
            <a:avLst/>
          </a:prstGeom>
          <a:noFill/>
        </p:spPr>
        <p:txBody>
          <a:bodyPr wrap="squar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6:</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נביטה כנגד </a:t>
            </a:r>
          </a:p>
          <a:p>
            <a:pPr algn="ctr"/>
            <a:r>
              <a:rPr lang="he-IL" b="1" cap="none" spc="0" dirty="0">
                <a:ln w="0"/>
                <a:solidFill>
                  <a:schemeClr val="accent1"/>
                </a:solidFill>
                <a:effectLst>
                  <a:outerShdw blurRad="38100" dist="25400" dir="5400000" algn="ctr" rotWithShape="0">
                    <a:srgbClr val="6E747A">
                      <a:alpha val="43000"/>
                    </a:srgbClr>
                  </a:outerShdw>
                </a:effectLst>
              </a:rPr>
              <a:t>כל הסיכויים</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dirty="0">
                <a:ln w="0"/>
                <a:solidFill>
                  <a:schemeClr val="accent1"/>
                </a:solidFill>
                <a:effectLst>
                  <a:outerShdw blurRad="38100" dist="25400" dir="5400000" algn="ctr" rotWithShape="0">
                    <a:srgbClr val="6E747A">
                      <a:alpha val="43000"/>
                    </a:srgbClr>
                  </a:outerShdw>
                </a:effectLst>
              </a:rPr>
              <a:t>נועה </a:t>
            </a:r>
            <a:r>
              <a:rPr lang="he-IL" b="1" dirty="0" err="1">
                <a:ln w="0"/>
                <a:solidFill>
                  <a:schemeClr val="accent1"/>
                </a:solidFill>
                <a:effectLst>
                  <a:outerShdw blurRad="38100" dist="25400" dir="5400000" algn="ctr" rotWithShape="0">
                    <a:srgbClr val="6E747A">
                      <a:alpha val="43000"/>
                    </a:srgbClr>
                  </a:outerShdw>
                </a:effectLst>
              </a:rPr>
              <a:t>מורסיאנו</a:t>
            </a:r>
            <a:endParaRPr lang="he-IL" b="1"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אורט אורן </a:t>
            </a:r>
          </a:p>
          <a:p>
            <a:pPr algn="ctr"/>
            <a:r>
              <a:rPr lang="he-IL" b="1" cap="none" spc="0" dirty="0">
                <a:ln w="0"/>
                <a:solidFill>
                  <a:schemeClr val="accent1"/>
                </a:solidFill>
                <a:effectLst>
                  <a:outerShdw blurRad="38100" dist="25400" dir="5400000" algn="ctr" rotWithShape="0">
                    <a:srgbClr val="6E747A">
                      <a:alpha val="43000"/>
                    </a:srgbClr>
                  </a:outerShdw>
                </a:effectLst>
              </a:rPr>
              <a:t>עפולה</a:t>
            </a:r>
          </a:p>
        </p:txBody>
      </p:sp>
      <p:sp>
        <p:nvSpPr>
          <p:cNvPr id="4" name="מלבן 3"/>
          <p:cNvSpPr/>
          <p:nvPr/>
        </p:nvSpPr>
        <p:spPr>
          <a:xfrm>
            <a:off x="8606117" y="2910425"/>
            <a:ext cx="3514165" cy="2062103"/>
          </a:xfrm>
          <a:prstGeom prst="rect">
            <a:avLst/>
          </a:prstGeom>
        </p:spPr>
        <p:txBody>
          <a:bodyPr wrap="square">
            <a:spAutoFit/>
          </a:bodyPr>
          <a:lstStyle/>
          <a:p>
            <a:r>
              <a:rPr lang="he-IL" sz="1600" dirty="0">
                <a:latin typeface="Times New Roman" panose="02020603050405020304" pitchFamily="18" charset="0"/>
                <a:ea typeface="Times New Roman" panose="02020603050405020304" pitchFamily="18" charset="0"/>
              </a:rPr>
              <a:t>נבט של צמח  מסוג קטניות – ככל הנראה בוטן</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Arachis</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hypogaea</a:t>
            </a:r>
            <a:r>
              <a:rPr lang="en-US" sz="1600" dirty="0">
                <a:latin typeface="Times New Roman" panose="02020603050405020304" pitchFamily="18" charset="0"/>
                <a:ea typeface="Times New Roman" panose="02020603050405020304" pitchFamily="18" charset="0"/>
              </a:rPr>
              <a:t>), </a:t>
            </a:r>
            <a:r>
              <a:rPr lang="he-IL" sz="1600" dirty="0">
                <a:latin typeface="Times New Roman" panose="02020603050405020304" pitchFamily="18" charset="0"/>
                <a:ea typeface="Times New Roman" panose="02020603050405020304" pitchFamily="18" charset="0"/>
              </a:rPr>
              <a:t>המתפתח מתוך אדמה יבשה וסדוקה</a:t>
            </a:r>
            <a:r>
              <a:rPr lang="en-US" sz="1600" dirty="0">
                <a:latin typeface="Times New Roman" panose="02020603050405020304" pitchFamily="18" charset="0"/>
                <a:ea typeface="Times New Roman" panose="02020603050405020304" pitchFamily="18" charset="0"/>
              </a:rPr>
              <a:t>.</a:t>
            </a:r>
            <a:br>
              <a:rPr lang="en-US" sz="1600" dirty="0">
                <a:latin typeface="Times New Roman" panose="02020603050405020304" pitchFamily="18" charset="0"/>
                <a:ea typeface="Times New Roman" panose="02020603050405020304" pitchFamily="18" charset="0"/>
              </a:rPr>
            </a:br>
            <a:r>
              <a:rPr lang="he-IL" sz="1600" dirty="0">
                <a:latin typeface="Times New Roman" panose="02020603050405020304" pitchFamily="18" charset="0"/>
                <a:ea typeface="Times New Roman" panose="02020603050405020304" pitchFamily="18" charset="0"/>
              </a:rPr>
              <a:t>הזרע מצליח לנבוט למרות תנאי קרקע קשים, עדות ליכולת ההישרדות המרשימה של אורגניזמים צמחיים בסביבות משתנות ולעוצמת תהליך הנביטה</a:t>
            </a:r>
            <a:r>
              <a:rPr lang="en-US" sz="1600" dirty="0">
                <a:latin typeface="Times New Roman" panose="02020603050405020304" pitchFamily="18" charset="0"/>
                <a:ea typeface="Times New Roman" panose="02020603050405020304" pitchFamily="18" charset="0"/>
              </a:rPr>
              <a:t>.</a:t>
            </a:r>
          </a:p>
          <a:p>
            <a:pPr algn="just"/>
            <a:r>
              <a:rPr lang="he-IL" sz="1600" dirty="0">
                <a:latin typeface="Times New Roman" panose="02020603050405020304" pitchFamily="18" charset="0"/>
                <a:ea typeface="Times New Roman" panose="02020603050405020304" pitchFamily="18" charset="0"/>
                <a:cs typeface="David" panose="020E0502060401010101" pitchFamily="34" charset="-79"/>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488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73739"/>
            <a:ext cx="7382438" cy="4921625"/>
          </a:xfrm>
          <a:prstGeom prst="rect">
            <a:avLst/>
          </a:prstGeom>
        </p:spPr>
      </p:pic>
      <p:sp>
        <p:nvSpPr>
          <p:cNvPr id="3" name="מלבן 2"/>
          <p:cNvSpPr/>
          <p:nvPr/>
        </p:nvSpPr>
        <p:spPr>
          <a:xfrm>
            <a:off x="10219764" y="-4552"/>
            <a:ext cx="1812270" cy="1200329"/>
          </a:xfrm>
          <a:prstGeom prst="rect">
            <a:avLst/>
          </a:prstGeom>
          <a:noFill/>
        </p:spPr>
        <p:txBody>
          <a:bodyPr wrap="squar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7:</a:t>
            </a:r>
          </a:p>
          <a:p>
            <a:pPr algn="ctr"/>
            <a:r>
              <a:rPr lang="he-IL" b="1" cap="none" spc="0" dirty="0">
                <a:ln w="0"/>
                <a:solidFill>
                  <a:schemeClr val="accent1"/>
                </a:solidFill>
                <a:effectLst>
                  <a:outerShdw blurRad="38100" dist="25400" dir="5400000" algn="ctr" rotWithShape="0">
                    <a:srgbClr val="6E747A">
                      <a:alpha val="43000"/>
                    </a:srgbClr>
                  </a:outerShdw>
                </a:effectLst>
              </a:rPr>
              <a:t> הצעקה</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dirty="0">
                <a:ln w="0"/>
                <a:solidFill>
                  <a:schemeClr val="accent1"/>
                </a:solidFill>
                <a:effectLst>
                  <a:outerShdw blurRad="38100" dist="25400" dir="5400000" algn="ctr" rotWithShape="0">
                    <a:srgbClr val="6E747A">
                      <a:alpha val="43000"/>
                    </a:srgbClr>
                  </a:outerShdw>
                </a:effectLst>
              </a:rPr>
              <a:t>ניר הדר </a:t>
            </a:r>
          </a:p>
        </p:txBody>
      </p:sp>
      <p:sp>
        <p:nvSpPr>
          <p:cNvPr id="4" name="מלבן 3"/>
          <p:cNvSpPr/>
          <p:nvPr/>
        </p:nvSpPr>
        <p:spPr>
          <a:xfrm>
            <a:off x="10663273" y="1072666"/>
            <a:ext cx="925254" cy="646331"/>
          </a:xfrm>
          <a:prstGeom prst="rect">
            <a:avLst/>
          </a:prstGeom>
          <a:noFill/>
        </p:spPr>
        <p:txBody>
          <a:bodyPr wrap="none" lIns="91440" tIns="45720" rIns="91440" bIns="45720">
            <a:spAutoFit/>
          </a:bodyPr>
          <a:lstStyle/>
          <a:p>
            <a:pPr algn="ctr"/>
            <a:r>
              <a:rPr lang="he-IL" b="1" cap="none" spc="0" dirty="0" err="1">
                <a:ln w="0"/>
                <a:solidFill>
                  <a:schemeClr val="accent1"/>
                </a:solidFill>
                <a:effectLst>
                  <a:outerShdw blurRad="38100" dist="25400" dir="5400000" algn="ctr" rotWithShape="0">
                    <a:srgbClr val="6E747A">
                      <a:alpha val="43000"/>
                    </a:srgbClr>
                  </a:outerShdw>
                </a:effectLst>
              </a:rPr>
              <a:t>דרכא</a:t>
            </a:r>
            <a:r>
              <a:rPr lang="he-IL" b="1" cap="none" spc="0" dirty="0">
                <a:ln w="0"/>
                <a:solidFill>
                  <a:schemeClr val="accent1"/>
                </a:solidFill>
                <a:effectLst>
                  <a:outerShdw blurRad="38100" dist="25400" dir="5400000" algn="ctr" rotWithShape="0">
                    <a:srgbClr val="6E747A">
                      <a:alpha val="43000"/>
                    </a:srgbClr>
                  </a:outerShdw>
                </a:effectLst>
              </a:rPr>
              <a:t> </a:t>
            </a:r>
          </a:p>
          <a:p>
            <a:pPr algn="ctr"/>
            <a:r>
              <a:rPr lang="he-IL" b="1" cap="none" spc="0" dirty="0">
                <a:ln w="0"/>
                <a:solidFill>
                  <a:schemeClr val="accent1"/>
                </a:solidFill>
                <a:effectLst>
                  <a:outerShdw blurRad="38100" dist="25400" dir="5400000" algn="ctr" rotWithShape="0">
                    <a:srgbClr val="6E747A">
                      <a:alpha val="43000"/>
                    </a:srgbClr>
                  </a:outerShdw>
                </a:effectLst>
              </a:rPr>
              <a:t>בית ירח</a:t>
            </a:r>
          </a:p>
        </p:txBody>
      </p:sp>
      <p:sp>
        <p:nvSpPr>
          <p:cNvPr id="5" name="מלבן 4"/>
          <p:cNvSpPr/>
          <p:nvPr/>
        </p:nvSpPr>
        <p:spPr>
          <a:xfrm>
            <a:off x="8256494" y="2217021"/>
            <a:ext cx="3775540" cy="3077766"/>
          </a:xfrm>
          <a:prstGeom prst="rect">
            <a:avLst/>
          </a:prstGeom>
        </p:spPr>
        <p:txBody>
          <a:bodyPr wrap="square">
            <a:spAutoFit/>
          </a:bodyPr>
          <a:lstStyle/>
          <a:p>
            <a:r>
              <a:rPr lang="he-IL" sz="1600" dirty="0">
                <a:latin typeface="Times New Roman" panose="02020603050405020304" pitchFamily="18" charset="0"/>
                <a:ea typeface="Times New Roman" panose="02020603050405020304" pitchFamily="18" charset="0"/>
              </a:rPr>
              <a:t>בתמונה מצולם </a:t>
            </a:r>
            <a:r>
              <a:rPr lang="he-IL" sz="1600" dirty="0" err="1">
                <a:latin typeface="Times New Roman" panose="02020603050405020304" pitchFamily="18" charset="0"/>
                <a:ea typeface="Times New Roman" panose="02020603050405020304" pitchFamily="18" charset="0"/>
              </a:rPr>
              <a:t>פרנקולין</a:t>
            </a:r>
            <a:r>
              <a:rPr lang="he-IL" sz="1600" dirty="0">
                <a:latin typeface="Times New Roman" panose="02020603050405020304" pitchFamily="18" charset="0"/>
                <a:ea typeface="Times New Roman" panose="02020603050405020304" pitchFamily="18" charset="0"/>
              </a:rPr>
              <a:t> זכר בזמן הכרזה על טריטוריה. עקרון ההכבדה בא לידי ביטוי בצבעים הנועזים של הזכר, עוצמת קולו שנשמע למרחקים גדולים ומיקומו המוגבה בשטח. כל זאת להרשים את הנקבה שהוא הראוי. </a:t>
            </a:r>
            <a:r>
              <a:rPr lang="he-IL" sz="1600" dirty="0" err="1">
                <a:latin typeface="Times New Roman" panose="02020603050405020304" pitchFamily="18" charset="0"/>
                <a:ea typeface="Times New Roman" panose="02020603050405020304" pitchFamily="18" charset="0"/>
              </a:rPr>
              <a:t>הפרנקולין</a:t>
            </a:r>
            <a:r>
              <a:rPr lang="he-IL" sz="1600" dirty="0">
                <a:latin typeface="Times New Roman" panose="02020603050405020304" pitchFamily="18" charset="0"/>
                <a:ea typeface="Times New Roman" panose="02020603050405020304" pitchFamily="18" charset="0"/>
              </a:rPr>
              <a:t> הוא ממשפחת הפסיונים, קרוב רחוק של החוגלה והתרנגולת. הזכר ידוע בצבעיו הבולטים והמרהיבים של שחור זהב ולחי לבנה בולטת. כיאה לזכרים אשר אינם משתתפים בתהליך הדגירה</a:t>
            </a:r>
            <a:r>
              <a:rPr lang="en-US" sz="1600" dirty="0">
                <a:latin typeface="Times New Roman" panose="02020603050405020304" pitchFamily="18" charset="0"/>
                <a:ea typeface="Times New Roman" panose="02020603050405020304" pitchFamily="18" charset="0"/>
              </a:rPr>
              <a:t>.</a:t>
            </a:r>
          </a:p>
          <a:p>
            <a:pPr algn="just"/>
            <a:r>
              <a:rPr lang="he-IL" sz="1600" dirty="0">
                <a:latin typeface="Times New Roman" panose="02020603050405020304" pitchFamily="18" charset="0"/>
                <a:ea typeface="Times New Roman" panose="02020603050405020304" pitchFamily="18" charset="0"/>
                <a:cs typeface="David" panose="020E0502060401010101" pitchFamily="34" charset="-79"/>
              </a:rPr>
              <a:t> </a:t>
            </a:r>
            <a:endParaRPr lang="en-US" sz="1600" dirty="0">
              <a:latin typeface="Times New Roman" panose="02020603050405020304" pitchFamily="18" charset="0"/>
              <a:ea typeface="Times New Roman" panose="02020603050405020304" pitchFamily="18" charset="0"/>
            </a:endParaRPr>
          </a:p>
          <a:p>
            <a:pPr algn="just"/>
            <a:r>
              <a:rPr lang="he-IL" dirty="0">
                <a:latin typeface="Times New Roman" panose="02020603050405020304" pitchFamily="18" charset="0"/>
                <a:ea typeface="Times New Roman" panose="02020603050405020304" pitchFamily="18" charset="0"/>
                <a:cs typeface="David" panose="020E0502060401010101" pitchFamily="34" charset="-79"/>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038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3142" y="853140"/>
            <a:ext cx="6825129" cy="5118847"/>
          </a:xfrm>
          <a:prstGeom prst="rect">
            <a:avLst/>
          </a:prstGeom>
        </p:spPr>
      </p:pic>
      <p:sp>
        <p:nvSpPr>
          <p:cNvPr id="3" name="מלבן 2"/>
          <p:cNvSpPr/>
          <p:nvPr/>
        </p:nvSpPr>
        <p:spPr>
          <a:xfrm>
            <a:off x="8006598" y="286887"/>
            <a:ext cx="4033002" cy="2585323"/>
          </a:xfrm>
          <a:prstGeom prst="rect">
            <a:avLst/>
          </a:prstGeom>
          <a:noFill/>
        </p:spPr>
        <p:txBody>
          <a:bodyPr wrap="square" lIns="91440" tIns="45720" rIns="91440" bIns="45720">
            <a:spAutoFit/>
          </a:bodyPr>
          <a:lstStyle/>
          <a:p>
            <a:pPr algn="ctr"/>
            <a:r>
              <a:rPr lang="he-IL" b="1" cap="none" spc="0" dirty="0">
                <a:ln w="0"/>
                <a:solidFill>
                  <a:schemeClr val="accent1"/>
                </a:solidFill>
                <a:effectLst>
                  <a:outerShdw blurRad="38100" dist="25400" dir="5400000" algn="ctr" rotWithShape="0">
                    <a:srgbClr val="6E747A">
                      <a:alpha val="43000"/>
                    </a:srgbClr>
                  </a:outerShdw>
                </a:effectLst>
              </a:rPr>
              <a:t>צילום 8:</a:t>
            </a: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dirty="0">
                <a:ln w="0"/>
                <a:solidFill>
                  <a:schemeClr val="accent1"/>
                </a:solidFill>
                <a:effectLst>
                  <a:outerShdw blurRad="38100" dist="25400" dir="5400000" algn="ctr" rotWithShape="0">
                    <a:srgbClr val="6E747A">
                      <a:alpha val="43000"/>
                    </a:srgbClr>
                  </a:outerShdw>
                </a:effectLst>
              </a:rPr>
              <a:t>מנוחת הלוחמת</a:t>
            </a:r>
          </a:p>
          <a:p>
            <a:pPr algn="ctr"/>
            <a:endParaRPr lang="he-IL" b="1"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נעמי </a:t>
            </a:r>
            <a:r>
              <a:rPr lang="he-IL" b="1" cap="none" spc="0" dirty="0" err="1">
                <a:ln w="0"/>
                <a:solidFill>
                  <a:schemeClr val="accent1"/>
                </a:solidFill>
                <a:effectLst>
                  <a:outerShdw blurRad="38100" dist="25400" dir="5400000" algn="ctr" rotWithShape="0">
                    <a:srgbClr val="6E747A">
                      <a:alpha val="43000"/>
                    </a:srgbClr>
                  </a:outerShdw>
                </a:effectLst>
              </a:rPr>
              <a:t>רייבשטיין</a:t>
            </a:r>
            <a:endParaRPr lang="he-IL" b="1" cap="none" spc="0" dirty="0">
              <a:ln w="0"/>
              <a:solidFill>
                <a:schemeClr val="accent1"/>
              </a:solidFill>
              <a:effectLst>
                <a:outerShdw blurRad="38100" dist="25400" dir="5400000" algn="ctr" rotWithShape="0">
                  <a:srgbClr val="6E747A">
                    <a:alpha val="43000"/>
                  </a:srgbClr>
                </a:outerShdw>
              </a:effectLst>
            </a:endParaRPr>
          </a:p>
          <a:p>
            <a:pPr algn="ctr"/>
            <a:endParaRPr lang="he-IL" b="1" cap="none" spc="0" dirty="0">
              <a:ln w="0"/>
              <a:solidFill>
                <a:schemeClr val="accent1"/>
              </a:solidFill>
              <a:effectLst>
                <a:outerShdw blurRad="38100" dist="25400" dir="5400000" algn="ctr" rotWithShape="0">
                  <a:srgbClr val="6E747A">
                    <a:alpha val="43000"/>
                  </a:srgbClr>
                </a:outerShdw>
              </a:effectLst>
            </a:endParaRPr>
          </a:p>
          <a:p>
            <a:pPr algn="ctr"/>
            <a:r>
              <a:rPr lang="he-IL" b="1" cap="none" spc="0" dirty="0">
                <a:ln w="0"/>
                <a:solidFill>
                  <a:schemeClr val="accent1"/>
                </a:solidFill>
                <a:effectLst>
                  <a:outerShdw blurRad="38100" dist="25400" dir="5400000" algn="ctr" rotWithShape="0">
                    <a:srgbClr val="6E747A">
                      <a:alpha val="43000"/>
                    </a:srgbClr>
                  </a:outerShdw>
                </a:effectLst>
              </a:rPr>
              <a:t>תיכון ליד</a:t>
            </a:r>
          </a:p>
          <a:p>
            <a:pPr algn="ctr"/>
            <a:r>
              <a:rPr lang="he-IL" b="1" cap="none" spc="0" dirty="0">
                <a:ln w="0"/>
                <a:solidFill>
                  <a:schemeClr val="accent1"/>
                </a:solidFill>
                <a:effectLst>
                  <a:outerShdw blurRad="38100" dist="25400" dir="5400000" algn="ctr" rotWithShape="0">
                    <a:srgbClr val="6E747A">
                      <a:alpha val="43000"/>
                    </a:srgbClr>
                  </a:outerShdw>
                </a:effectLst>
              </a:rPr>
              <a:t> האקדמיה למוסיקה ולמחול </a:t>
            </a:r>
          </a:p>
          <a:p>
            <a:pPr algn="ctr"/>
            <a:r>
              <a:rPr lang="he-IL" b="1" cap="none" spc="0" dirty="0">
                <a:ln w="0"/>
                <a:solidFill>
                  <a:schemeClr val="accent1"/>
                </a:solidFill>
                <a:effectLst>
                  <a:outerShdw blurRad="38100" dist="25400" dir="5400000" algn="ctr" rotWithShape="0">
                    <a:srgbClr val="6E747A">
                      <a:alpha val="43000"/>
                    </a:srgbClr>
                  </a:outerShdw>
                </a:effectLst>
              </a:rPr>
              <a:t>בירושלים</a:t>
            </a:r>
          </a:p>
        </p:txBody>
      </p:sp>
      <p:sp>
        <p:nvSpPr>
          <p:cNvPr id="4" name="מלבן 3"/>
          <p:cNvSpPr/>
          <p:nvPr/>
        </p:nvSpPr>
        <p:spPr>
          <a:xfrm>
            <a:off x="5576047" y="2949005"/>
            <a:ext cx="6096000" cy="3046988"/>
          </a:xfrm>
          <a:prstGeom prst="rect">
            <a:avLst/>
          </a:prstGeom>
        </p:spPr>
        <p:txBody>
          <a:bodyPr>
            <a:spAutoFit/>
          </a:bodyPr>
          <a:lstStyle/>
          <a:p>
            <a:r>
              <a:rPr lang="he-IL" sz="1600" dirty="0">
                <a:latin typeface="Times New Roman" panose="02020603050405020304" pitchFamily="18" charset="0"/>
                <a:ea typeface="Times New Roman" panose="02020603050405020304" pitchFamily="18" charset="0"/>
              </a:rPr>
              <a:t>להקה של אריות, הלביאה היא הציידת. 2-3 לביאות משתפות פעולה כדי לארוב וללכוד את הטרף. צבעי הסוואה מאפשרים ללביאה לא להיות בולטת בשטח</a:t>
            </a:r>
            <a:r>
              <a:rPr lang="en-US" sz="1600" dirty="0">
                <a:latin typeface="Times New Roman" panose="02020603050405020304" pitchFamily="18" charset="0"/>
                <a:ea typeface="Times New Roman" panose="02020603050405020304" pitchFamily="18" charset="0"/>
              </a:rPr>
              <a:t>. </a:t>
            </a:r>
          </a:p>
          <a:p>
            <a:r>
              <a:rPr lang="he-IL" sz="1600" dirty="0">
                <a:latin typeface="Times New Roman" panose="02020603050405020304" pitchFamily="18" charset="0"/>
                <a:ea typeface="Times New Roman" panose="02020603050405020304" pitchFamily="18" charset="0"/>
              </a:rPr>
              <a:t>רגליה ארוכות וגמישות, תכונה המאפשרת לה לזנק במהירות. בתחתית כפות רגליה מצויות כריות רגליים עבות ורכות. כריות אלה מאפשרות לה ללכת או להתגנב מבלי להשמיע רעש</a:t>
            </a:r>
            <a:r>
              <a:rPr lang="en-US" sz="1600" dirty="0">
                <a:latin typeface="Times New Roman" panose="02020603050405020304" pitchFamily="18" charset="0"/>
                <a:ea typeface="Times New Roman" panose="02020603050405020304" pitchFamily="18" charset="0"/>
              </a:rPr>
              <a:t>.</a:t>
            </a:r>
          </a:p>
          <a:p>
            <a:r>
              <a:rPr lang="he-IL" sz="1600" dirty="0">
                <a:latin typeface="Times New Roman" panose="02020603050405020304" pitchFamily="18" charset="0"/>
                <a:ea typeface="Times New Roman" panose="02020603050405020304" pitchFamily="18" charset="0"/>
              </a:rPr>
              <a:t>לאחר הציד הלביאות נחות, במיוחד בצל בימים חמים</a:t>
            </a:r>
            <a:r>
              <a:rPr lang="en-US" sz="1600" dirty="0">
                <a:latin typeface="Times New Roman" panose="02020603050405020304" pitchFamily="18" charset="0"/>
                <a:ea typeface="Times New Roman" panose="02020603050405020304" pitchFamily="18" charset="0"/>
              </a:rPr>
              <a:t>.</a:t>
            </a:r>
          </a:p>
          <a:p>
            <a:r>
              <a:rPr lang="he-IL" sz="1600" dirty="0">
                <a:latin typeface="Times New Roman" panose="02020603050405020304" pitchFamily="18" charset="0"/>
                <a:ea typeface="Times New Roman" panose="02020603050405020304" pitchFamily="18" charset="0"/>
              </a:rPr>
              <a:t>התמונה הזו מזכירה לי את </a:t>
            </a:r>
            <a:r>
              <a:rPr lang="he-IL" sz="1600" dirty="0" err="1">
                <a:latin typeface="Times New Roman" panose="02020603050405020304" pitchFamily="18" charset="0"/>
                <a:ea typeface="Times New Roman" panose="02020603050405020304" pitchFamily="18" charset="0"/>
              </a:rPr>
              <a:t>אלסה</a:t>
            </a:r>
            <a:r>
              <a:rPr lang="he-IL" sz="1600" dirty="0">
                <a:latin typeface="Times New Roman" panose="02020603050405020304" pitchFamily="18" charset="0"/>
                <a:ea typeface="Times New Roman" panose="02020603050405020304" pitchFamily="18" charset="0"/>
              </a:rPr>
              <a:t>, לביאה שגודלה מגיל 4 ימים על ידי בני הזוג </a:t>
            </a:r>
            <a:r>
              <a:rPr lang="he-IL" sz="1600" dirty="0" err="1">
                <a:latin typeface="Times New Roman" panose="02020603050405020304" pitchFamily="18" charset="0"/>
                <a:ea typeface="Times New Roman" panose="02020603050405020304" pitchFamily="18" charset="0"/>
              </a:rPr>
              <a:t>אדמסון</a:t>
            </a:r>
            <a:r>
              <a:rPr lang="he-IL" sz="1600" dirty="0">
                <a:latin typeface="Times New Roman" panose="02020603050405020304" pitchFamily="18" charset="0"/>
                <a:ea typeface="Times New Roman" panose="02020603050405020304" pitchFamily="18" charset="0"/>
              </a:rPr>
              <a:t> ב 1966. </a:t>
            </a:r>
            <a:r>
              <a:rPr lang="he-IL" sz="1600" dirty="0" err="1">
                <a:latin typeface="Times New Roman" panose="02020603050405020304" pitchFamily="18" charset="0"/>
                <a:ea typeface="Times New Roman" panose="02020603050405020304" pitchFamily="18" charset="0"/>
              </a:rPr>
              <a:t>כשאלסה</a:t>
            </a:r>
            <a:r>
              <a:rPr lang="he-IL" sz="1600" dirty="0">
                <a:latin typeface="Times New Roman" panose="02020603050405020304" pitchFamily="18" charset="0"/>
                <a:ea typeface="Times New Roman" panose="02020603050405020304" pitchFamily="18" charset="0"/>
              </a:rPr>
              <a:t> גדלה, בני הזוג נדרשו למסור אותה לגן חיות. הם לא הסכימו בטענה ש"לחופש נולדה" ולמדו אותה להשתלב בלהקת אריות בטבע. </a:t>
            </a:r>
            <a:r>
              <a:rPr lang="he-IL" sz="1600" dirty="0" err="1">
                <a:latin typeface="Times New Roman" panose="02020603050405020304" pitchFamily="18" charset="0"/>
                <a:ea typeface="Times New Roman" panose="02020603050405020304" pitchFamily="18" charset="0"/>
              </a:rPr>
              <a:t>אלסה</a:t>
            </a:r>
            <a:r>
              <a:rPr lang="he-IL" sz="1600" dirty="0">
                <a:latin typeface="Times New Roman" panose="02020603050405020304" pitchFamily="18" charset="0"/>
                <a:ea typeface="Times New Roman" panose="02020603050405020304" pitchFamily="18" charset="0"/>
              </a:rPr>
              <a:t> חיה עד גיל חמש ב"שני עולמות" בטבע ובביקורים שהייתה באה לבקר את הזוג שגידל אותה</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910379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908</Words>
  <Application>Microsoft Office PowerPoint</Application>
  <PresentationFormat>מסך רחב</PresentationFormat>
  <Paragraphs>87</Paragraphs>
  <Slides>11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11</vt:i4>
      </vt:variant>
    </vt:vector>
  </HeadingPairs>
  <TitlesOfParts>
    <vt:vector size="17" baseType="lpstr">
      <vt:lpstr>Arial</vt:lpstr>
      <vt:lpstr>Calibri</vt:lpstr>
      <vt:lpstr>Calibri Light</vt:lpstr>
      <vt:lpstr>Helvetica</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עליזה גורן</dc:creator>
  <cp:lastModifiedBy>נחה לאה קרמני</cp:lastModifiedBy>
  <cp:revision>15</cp:revision>
  <dcterms:created xsi:type="dcterms:W3CDTF">2025-06-19T06:57:08Z</dcterms:created>
  <dcterms:modified xsi:type="dcterms:W3CDTF">2025-06-28T19:18:44Z</dcterms:modified>
</cp:coreProperties>
</file>