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73" r:id="rId7"/>
    <p:sldId id="274" r:id="rId8"/>
    <p:sldId id="275" r:id="rId9"/>
    <p:sldId id="261" r:id="rId10"/>
    <p:sldId id="286" r:id="rId11"/>
    <p:sldId id="285" r:id="rId12"/>
    <p:sldId id="280" r:id="rId13"/>
    <p:sldId id="262" r:id="rId14"/>
    <p:sldId id="263" r:id="rId15"/>
    <p:sldId id="287" r:id="rId16"/>
    <p:sldId id="271" r:id="rId17"/>
    <p:sldId id="281" r:id="rId18"/>
    <p:sldId id="282" r:id="rId19"/>
    <p:sldId id="264" r:id="rId20"/>
    <p:sldId id="283" r:id="rId21"/>
    <p:sldId id="277" r:id="rId22"/>
    <p:sldId id="279" r:id="rId23"/>
    <p:sldId id="284" r:id="rId24"/>
    <p:sldId id="291" r:id="rId25"/>
    <p:sldId id="265" r:id="rId26"/>
    <p:sldId id="267" r:id="rId27"/>
    <p:sldId id="268" r:id="rId28"/>
    <p:sldId id="269" r:id="rId29"/>
    <p:sldId id="270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4E43-EA6E-4111-86CE-6943B484BFB3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9761-F347-46E4-A9DC-7D2DD5E19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4E43-EA6E-4111-86CE-6943B484BFB3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9761-F347-46E4-A9DC-7D2DD5E19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4E43-EA6E-4111-86CE-6943B484BFB3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9761-F347-46E4-A9DC-7D2DD5E19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4E43-EA6E-4111-86CE-6943B484BFB3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9761-F347-46E4-A9DC-7D2DD5E19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4E43-EA6E-4111-86CE-6943B484BFB3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9761-F347-46E4-A9DC-7D2DD5E19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4E43-EA6E-4111-86CE-6943B484BFB3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9761-F347-46E4-A9DC-7D2DD5E19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4E43-EA6E-4111-86CE-6943B484BFB3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9761-F347-46E4-A9DC-7D2DD5E19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4E43-EA6E-4111-86CE-6943B484BFB3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9761-F347-46E4-A9DC-7D2DD5E19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4E43-EA6E-4111-86CE-6943B484BFB3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9761-F347-46E4-A9DC-7D2DD5E19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4E43-EA6E-4111-86CE-6943B484BFB3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9761-F347-46E4-A9DC-7D2DD5E19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4E43-EA6E-4111-86CE-6943B484BFB3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9761-F347-46E4-A9DC-7D2DD5E19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94E43-EA6E-4111-86CE-6943B484BFB3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F9761-F347-46E4-A9DC-7D2DD5E19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 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אמעצים אמנותיים –גודל</a:t>
            </a:r>
            <a:endParaRPr lang="en-US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>
                <a:latin typeface="David" pitchFamily="34" charset="-79"/>
                <a:cs typeface="David" pitchFamily="34" charset="-79"/>
              </a:rPr>
              <a:t>גודל ויחסי גודל</a:t>
            </a:r>
          </a:p>
          <a:p>
            <a:endParaRPr lang="he-IL" dirty="0">
              <a:latin typeface="David" pitchFamily="34" charset="-79"/>
              <a:cs typeface="David" pitchFamily="34" charset="-79"/>
            </a:endParaRPr>
          </a:p>
          <a:p>
            <a:r>
              <a:rPr lang="en-US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2000" dirty="0" smtClean="0">
                <a:latin typeface="David" pitchFamily="34" charset="-79"/>
                <a:cs typeface="David" pitchFamily="34" charset="-79"/>
              </a:rPr>
              <a:t>אורלי עמיקם</a:t>
            </a:r>
            <a:r>
              <a:rPr lang="en-US" sz="2000" dirty="0" smtClean="0">
                <a:latin typeface="David" pitchFamily="34" charset="-79"/>
                <a:cs typeface="David" pitchFamily="34" charset="-79"/>
              </a:rPr>
              <a:t>© </a:t>
            </a:r>
            <a:endParaRPr lang="he-IL" sz="2000" dirty="0" smtClean="0"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01" y="0"/>
            <a:ext cx="45947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19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443"/>
            <a:ext cx="9144000" cy="608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1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אבל הגודל אינו הרכיב היחידי שהעין תופסת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באמנות, לא ניתן לבודד רכיבים צורניים.</a:t>
            </a:r>
          </a:p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היצירה היא שילוב של רכיבים.</a:t>
            </a:r>
          </a:p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התבוננו ביצירות הבאות, שאינן פרופורציונליות ביחס לאדם. האם הגודל מאיים עלינו?</a:t>
            </a:r>
          </a:p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מדוע לא?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38258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enry moo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742950"/>
            <a:ext cx="8135937" cy="541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jeff_koons_pu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88913"/>
            <a:ext cx="5002213" cy="6669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20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גל ויינשטיין עמק יזרעאל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61988"/>
            <a:ext cx="8280400" cy="5484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התבוננו ביצירה הזאת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Picture 4" descr="maidane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00200"/>
            <a:ext cx="6265736" cy="46867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6703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חומר למחשבה וידע חדש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מהי התחושה שהיצירה מעוררת?</a:t>
            </a:r>
          </a:p>
          <a:p>
            <a:pPr algn="r" rtl="1"/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מה יוצר את התחושה הזאת?</a:t>
            </a:r>
          </a:p>
          <a:p>
            <a:pPr algn="r" rtl="1"/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נסו לנסח במלים את הרכיבים שנוספו ליצירה ומעוררים את התחושה הזאת.</a:t>
            </a:r>
          </a:p>
          <a:p>
            <a:pPr algn="r" rtl="1"/>
            <a:r>
              <a:rPr lang="he-IL" sz="2800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ידע חדש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: היצירה היא שער הכניסה ל"מוזיאון מאיידנק", מחנה ריכוז והשמדה ליד לובלין, בפולין. המחנה נשמר כמעט במלואו. השער נבנה על ידי האדריכל והפסל הפולני ויקטור טולקין בשנת 1969.</a:t>
            </a:r>
          </a:p>
          <a:p>
            <a:pPr algn="r" rtl="1"/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כעת, כשאתם יודעים מהו המקום, מה זה מוסיף לתחושה שלכם? התבוננו שוב בשיקופית הבאה.</a:t>
            </a:r>
          </a:p>
          <a:p>
            <a:pPr algn="r" rtl="1"/>
            <a:endParaRPr lang="he-IL" sz="28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86007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maidan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74675"/>
            <a:ext cx="7777162" cy="581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latin typeface="David" pitchFamily="34" charset="-79"/>
                <a:cs typeface="David" pitchFamily="34" charset="-79"/>
              </a:rPr>
              <a:t>גודל</a:t>
            </a:r>
            <a:endParaRPr lang="en-US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he-IL" dirty="0" smtClean="0">
                <a:latin typeface="David" pitchFamily="34" charset="-79"/>
                <a:cs typeface="David" pitchFamily="34" charset="-79"/>
              </a:rPr>
              <a:t>גודל היצירה הוא רכיב מהותי בה, בין אם מדובר בציור, פיסול, אדריכלות.</a:t>
            </a:r>
          </a:p>
          <a:p>
            <a:pPr algn="r" rtl="1"/>
            <a:r>
              <a:rPr lang="he-IL" dirty="0" smtClean="0">
                <a:latin typeface="David" pitchFamily="34" charset="-79"/>
                <a:cs typeface="David" pitchFamily="34" charset="-79"/>
              </a:rPr>
              <a:t>הגודל קובע את ההתרשמות הראשונית של הצופה. אפשר להשוות אותו לווליום במוסיקה.</a:t>
            </a:r>
          </a:p>
          <a:p>
            <a:pPr algn="r" rtl="1"/>
            <a:r>
              <a:rPr lang="he-IL" dirty="0" smtClean="0">
                <a:latin typeface="David" pitchFamily="34" charset="-79"/>
                <a:cs typeface="David" pitchFamily="34" charset="-79"/>
              </a:rPr>
              <a:t>דברים גדולים מרשימים אותנו ועל כן, מתקשרים לעוצמה. פסלי שליטים בעת העתיקה, מבני כנסיות בימי הביניים ומבני חברות עסקיות בימינו.</a:t>
            </a:r>
          </a:p>
          <a:p>
            <a:pPr algn="r" rtl="1"/>
            <a:r>
              <a:rPr lang="he-IL" dirty="0" smtClean="0">
                <a:latin typeface="David" pitchFamily="34" charset="-79"/>
                <a:cs typeface="David" pitchFamily="34" charset="-79"/>
              </a:rPr>
              <a:t>כמו כל רכיב ביצירת אמנות, הגודל אינו מקרי אלא מכוון על ידי האמן לביטוי אמירתו.</a:t>
            </a:r>
            <a:endParaRPr lang="en-US" dirty="0"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מגבלת ההוראה בכיתה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היצירות שנראה בכיתה הן שיקופיות על פני מצגת.</a:t>
            </a:r>
          </a:p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השיקופיות אינן משקפות את הגודל האמיתי של היצירה.</a:t>
            </a:r>
          </a:p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עובדה זו משנה את התחושה הראשונית מול היצירה.</a:t>
            </a:r>
          </a:p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דוגמאות בולטות ליחסי גודל שאינם נאמנים למציאות.</a:t>
            </a:r>
          </a:p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התבוננו בשיקופית הבאה ונסו לנחש את גודלה.</a:t>
            </a:r>
          </a:p>
        </p:txBody>
      </p:sp>
    </p:spTree>
    <p:extLst>
      <p:ext uri="{BB962C8B-B14F-4D97-AF65-F5344CB8AC3E}">
        <p14:creationId xmlns:p14="http://schemas.microsoft.com/office/powerpoint/2010/main" val="3888652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venus of willendo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7163"/>
            <a:ext cx="3810000" cy="654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3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94653"/>
            <a:ext cx="580672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61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איך מצלמים לקטלוג אמנות?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צלמים מקצועיים ידאגו לצלם פסלים כאשר אנשים עומדים לידם.</a:t>
            </a:r>
          </a:p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גודל </a:t>
            </a:r>
            <a:r>
              <a:rPr lang="he-IL" smtClean="0">
                <a:latin typeface="David" panose="020E0502060401010101" pitchFamily="34" charset="-79"/>
                <a:cs typeface="David" panose="020E0502060401010101" pitchFamily="34" charset="-79"/>
              </a:rPr>
              <a:t>אדם ממוצע מאפשר למוח לחשב יחסי גודל ולדמיין את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גודל היצירה.</a:t>
            </a:r>
          </a:p>
          <a:p>
            <a:pPr algn="r" rtl="1"/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בשיקופיות הבאות, תראו יצירות מצולמות בנפרד ויצירות העומדות זו ליד זו, ביחסים מציאותיים (עד כמה שניתן).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15573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גרניקה מאת פבלו פיקאסו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62944"/>
            <a:ext cx="7315200" cy="3800475"/>
          </a:xfrm>
        </p:spPr>
      </p:pic>
    </p:spTree>
    <p:extLst>
      <p:ext uri="{BB962C8B-B14F-4D97-AF65-F5344CB8AC3E}">
        <p14:creationId xmlns:p14="http://schemas.microsoft.com/office/powerpoint/2010/main" val="1130167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p351799-Grand_Rapids-Sample_of_Outdoor_Sculptures_at_Meijer_Sculpture_P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854075"/>
            <a:ext cx="6840538" cy="5138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p351799-Grand_Rapids-Sample_of_Outdoor_Sculptures_at_Meijer_Sculpture_P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773238"/>
            <a:ext cx="5761037" cy="4327525"/>
          </a:xfrm>
          <a:prstGeom prst="rect">
            <a:avLst/>
          </a:prstGeom>
          <a:noFill/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389830" y="4466365"/>
            <a:ext cx="181344" cy="31976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avid Napoleon_coron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150"/>
            <a:ext cx="9201150" cy="5768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eyck_arnolf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88913"/>
            <a:ext cx="4678362" cy="6419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david Napoleon_coron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513"/>
            <a:ext cx="7138988" cy="4476750"/>
          </a:xfrm>
          <a:prstGeom prst="rect">
            <a:avLst/>
          </a:prstGeom>
          <a:noFill/>
        </p:spPr>
      </p:pic>
      <p:pic>
        <p:nvPicPr>
          <p:cNvPr id="11269" name="Picture 5" descr="eyck_arnolfi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3213100"/>
            <a:ext cx="428625" cy="587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מגדלי עזריאל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0"/>
            <a:ext cx="49720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e-IL" smtClean="0"/>
              <a:t>2,77 x 1,84</a:t>
            </a:r>
          </a:p>
        </p:txBody>
      </p:sp>
      <p:pic>
        <p:nvPicPr>
          <p:cNvPr id="21507" name="Picture 6" descr="Louis_XIV_of_Fran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281113"/>
            <a:ext cx="3925888" cy="5576887"/>
          </a:xfrm>
          <a:noFill/>
        </p:spPr>
      </p:pic>
    </p:spTree>
    <p:extLst>
      <p:ext uri="{BB962C8B-B14F-4D97-AF65-F5344CB8AC3E}">
        <p14:creationId xmlns:p14="http://schemas.microsoft.com/office/powerpoint/2010/main" val="6678886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vermeer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765175"/>
            <a:ext cx="4060825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431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vermeer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060575"/>
            <a:ext cx="11684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 descr="Louis_XIV_of_F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4643437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796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בניין חברת הביטוח "סוויס רה" בלונדון 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512" y="1600200"/>
            <a:ext cx="2992975" cy="4525963"/>
          </a:xfrm>
        </p:spPr>
      </p:pic>
    </p:spTree>
    <p:extLst>
      <p:ext uri="{BB962C8B-B14F-4D97-AF65-F5344CB8AC3E}">
        <p14:creationId xmlns:p14="http://schemas.microsoft.com/office/powerpoint/2010/main" val="373680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בניין בלונדון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747713"/>
            <a:ext cx="7200900" cy="536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776"/>
            <a:ext cx="9144000" cy="66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8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ל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איזה משרד היינו ניגשים?</a:t>
            </a:r>
            <a:r>
              <a:rPr lang="en-US" dirty="0" smtClean="0"/>
              <a:t> 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>
                <a:latin typeface="David" pitchFamily="34" charset="-79"/>
                <a:cs typeface="David" pitchFamily="34" charset="-79"/>
              </a:rPr>
              <a:t>בניין סוויס רה בלונדון </a:t>
            </a: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8" name="מציין מיקום תוכן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85277"/>
            <a:ext cx="4040188" cy="2930483"/>
          </a:xfrm>
        </p:spPr>
      </p:pic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he-IL" dirty="0" smtClean="0">
                <a:latin typeface="David" pitchFamily="34" charset="-79"/>
                <a:cs typeface="David" pitchFamily="34" charset="-79"/>
              </a:rPr>
              <a:t>משרד עורכי דין בעיירה בארה"ב </a:t>
            </a: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7" name="מציין מיקום תוכן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  <p:extLst>
      <p:ext uri="{BB962C8B-B14F-4D97-AF65-F5344CB8AC3E}">
        <p14:creationId xmlns:p14="http://schemas.microsoft.com/office/powerpoint/2010/main" val="357568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כיצד הגודל של מבנה משפיע עלינו?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dirty="0" smtClean="0">
                <a:latin typeface="David" pitchFamily="34" charset="-79"/>
                <a:cs typeface="David" pitchFamily="34" charset="-79"/>
              </a:rPr>
              <a:t>תחושת עוצמה של המבנה והמצוי בו </a:t>
            </a:r>
          </a:p>
          <a:p>
            <a:pPr algn="r" rtl="1"/>
            <a:r>
              <a:rPr lang="he-IL" dirty="0" smtClean="0">
                <a:latin typeface="David" pitchFamily="34" charset="-79"/>
                <a:cs typeface="David" pitchFamily="34" charset="-79"/>
              </a:rPr>
              <a:t>גימוד האדם</a:t>
            </a:r>
          </a:p>
          <a:p>
            <a:pPr algn="r" rtl="1"/>
            <a:r>
              <a:rPr lang="he-IL" dirty="0" smtClean="0">
                <a:latin typeface="David" pitchFamily="34" charset="-79"/>
                <a:cs typeface="David" pitchFamily="34" charset="-79"/>
              </a:rPr>
              <a:t>קביעת פרופורציות ולפיכך – דרגות חשיבות</a:t>
            </a:r>
          </a:p>
          <a:p>
            <a:pPr algn="r" rtl="1"/>
            <a:r>
              <a:rPr lang="he-IL" dirty="0" smtClean="0">
                <a:latin typeface="David" pitchFamily="34" charset="-79"/>
                <a:cs typeface="David" pitchFamily="34" charset="-79"/>
              </a:rPr>
              <a:t>חשבו על גודלם של כיסאות מנהלים לעומת כיסאות המיועדים לאורחים שלהם. (תקרית השגריר התורכי)</a:t>
            </a:r>
          </a:p>
          <a:p>
            <a:pPr algn="r" rtl="1"/>
            <a:r>
              <a:rPr lang="he-IL" dirty="0" smtClean="0">
                <a:latin typeface="David" pitchFamily="34" charset="-79"/>
                <a:cs typeface="David" pitchFamily="34" charset="-79"/>
              </a:rPr>
              <a:t>הקתדרלות הגותיות באירופה מבוססות על הבנה זו ומטרתן הייתה לעורר פחד ותחושת אפסיות באדם המגיע אליהן.</a:t>
            </a:r>
          </a:p>
          <a:p>
            <a:pPr algn="r" rtl="1"/>
            <a:endParaRPr lang="he-IL" dirty="0" smtClean="0">
              <a:latin typeface="David" pitchFamily="34" charset="-79"/>
              <a:cs typeface="David" pitchFamily="34" charset="-79"/>
            </a:endParaRPr>
          </a:p>
          <a:p>
            <a:pPr algn="r" rtl="1"/>
            <a:endParaRPr lang="he-IL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1573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71500"/>
            <a:ext cx="381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383</Words>
  <Application>Microsoft Office PowerPoint</Application>
  <PresentationFormat>On-screen Show (4:3)</PresentationFormat>
  <Paragraphs>43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David</vt:lpstr>
      <vt:lpstr>Times New Roman</vt:lpstr>
      <vt:lpstr>Office Theme</vt:lpstr>
      <vt:lpstr> אמעצים אמנותיים –גודל</vt:lpstr>
      <vt:lpstr>גודל</vt:lpstr>
      <vt:lpstr>PowerPoint Presentation</vt:lpstr>
      <vt:lpstr>בניין חברת הביטוח "סוויס רה" בלונדון </vt:lpstr>
      <vt:lpstr>PowerPoint Presentation</vt:lpstr>
      <vt:lpstr>PowerPoint Presentation</vt:lpstr>
      <vt:lpstr>לאיזה משרד היינו ניגשים? </vt:lpstr>
      <vt:lpstr>כיצד הגודל של מבנה משפיע עלינו?</vt:lpstr>
      <vt:lpstr>PowerPoint Presentation</vt:lpstr>
      <vt:lpstr>PowerPoint Presentation</vt:lpstr>
      <vt:lpstr>PowerPoint Presentation</vt:lpstr>
      <vt:lpstr>אבל הגודל אינו הרכיב היחידי שהעין תופסת</vt:lpstr>
      <vt:lpstr>PowerPoint Presentation</vt:lpstr>
      <vt:lpstr>PowerPoint Presentation</vt:lpstr>
      <vt:lpstr>PowerPoint Presentation</vt:lpstr>
      <vt:lpstr>PowerPoint Presentation</vt:lpstr>
      <vt:lpstr>התבוננו ביצירה הזאת</vt:lpstr>
      <vt:lpstr>חומר למחשבה וידע חדש</vt:lpstr>
      <vt:lpstr>PowerPoint Presentation</vt:lpstr>
      <vt:lpstr>מגבלת ההוראה בכיתה</vt:lpstr>
      <vt:lpstr>PowerPoint Presentation</vt:lpstr>
      <vt:lpstr>PowerPoint Presentation</vt:lpstr>
      <vt:lpstr>איך מצלמים לקטלוג אמנות?</vt:lpstr>
      <vt:lpstr>גרניקה מאת פבלו פיקאסו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2,77 x 1,84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שפת האמנות 1</dc:title>
  <dc:creator>USRAM</dc:creator>
  <cp:lastModifiedBy>orly</cp:lastModifiedBy>
  <cp:revision>19</cp:revision>
  <dcterms:created xsi:type="dcterms:W3CDTF">2012-08-29T07:22:39Z</dcterms:created>
  <dcterms:modified xsi:type="dcterms:W3CDTF">2018-10-08T17:37:55Z</dcterms:modified>
</cp:coreProperties>
</file>