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Roboto" panose="02000000000000000000" pitchFamily="2" charset="0"/>
      <p:regular r:id="rId15"/>
      <p:bold r:id="rId16"/>
      <p:italic r:id="rId17"/>
      <p:boldItalic r:id="rId18"/>
    </p:embeddedFont>
    <p:embeddedFont>
      <p:font typeface="Roboto Slab" pitchFamily="2" charset="0"/>
      <p:regular r:id="rId19"/>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361B080-6ACF-4568-BBB6-2207FFE98399}">
  <a:tblStyle styleId="{0361B080-6ACF-4568-BBB6-2207FFE98399}"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61" d="100"/>
          <a:sy n="161" d="100"/>
        </p:scale>
        <p:origin x="784" y="20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1e93698f649_0_1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1e93698f649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1e93698f649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1e93698f649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1e93698f649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1e93698f649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1e93698f649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1e93698f649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8bd45d89c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28bd45d89c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8bd45d89c3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28bd45d89c3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8bd45d89c3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28bd45d89c3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8bd45d89c3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8bd45d89c3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1e93698f649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1e93698f649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1e93698f649_0_1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1e93698f649_0_1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1e93698f649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1e93698f649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524800" y="672606"/>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6537563" y="33429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1680302" y="1188925"/>
            <a:ext cx="5783400" cy="1457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p2"/>
          <p:cNvSpPr txBox="1">
            <a:spLocks noGrp="1"/>
          </p:cNvSpPr>
          <p:nvPr>
            <p:ph type="subTitle" idx="1"/>
          </p:nvPr>
        </p:nvSpPr>
        <p:spPr>
          <a:xfrm>
            <a:off x="1680302" y="3049450"/>
            <a:ext cx="5783400" cy="909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Google Shape;15;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1"/>
          <p:cNvSpPr txBox="1">
            <a:spLocks noGrp="1"/>
          </p:cNvSpPr>
          <p:nvPr>
            <p:ph type="title" hasCustomPrompt="1"/>
          </p:nvPr>
        </p:nvSpPr>
        <p:spPr>
          <a:xfrm>
            <a:off x="387900" y="1152450"/>
            <a:ext cx="8368200" cy="15384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a:spLocks noGrp="1"/>
          </p:cNvSpPr>
          <p:nvPr>
            <p:ph type="body" idx="1"/>
          </p:nvPr>
        </p:nvSpPr>
        <p:spPr>
          <a:xfrm>
            <a:off x="387900" y="2919450"/>
            <a:ext cx="83682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5"/>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body" idx="2"/>
          </p:nvPr>
        </p:nvSpPr>
        <p:spPr>
          <a:xfrm>
            <a:off x="47562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3879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p7"/>
          <p:cNvSpPr txBox="1">
            <a:spLocks noGrp="1"/>
          </p:cNvSpPr>
          <p:nvPr>
            <p:ph type="body" idx="1"/>
          </p:nvPr>
        </p:nvSpPr>
        <p:spPr>
          <a:xfrm>
            <a:off x="387900" y="1594025"/>
            <a:ext cx="2808000" cy="2681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8" name="Google Shape;3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 name="Google Shape;44;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265500" y="1209075"/>
            <a:ext cx="4045200" cy="15063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8" name="Google Shape;4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7900" y="458025"/>
            <a:ext cx="8368200" cy="6861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387900" y="1489824"/>
            <a:ext cx="8368200" cy="30789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iw"/>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musiclab.chromeexperiments.com/Experiments" TargetMode="External"/><Relationship Id="rId7" Type="http://schemas.openxmlformats.org/officeDocument/2006/relationships/hyperlink" Target="https://musiclab.chromeexperiments.com/Shared-Piano/"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hyperlink" Target="https://musiclab.chromeexperiments.com/kandinsky/" TargetMode="External"/><Relationship Id="rId5" Type="http://schemas.openxmlformats.org/officeDocument/2006/relationships/hyperlink" Target="https://musiclab.chromeexperiments.com/spectrogram/" TargetMode="External"/><Relationship Id="rId4" Type="http://schemas.openxmlformats.org/officeDocument/2006/relationships/hyperlink" Target="https://musiclab.chromeexperiments.com/Song-Maker/"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drive.google.com/drive/folders/1MSEtmHf0_sBzBG-sypBv0JfSunmDVI-e?usp=sharing"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mailto:Zingerit@gmail.com" TargetMode="External"/><Relationship Id="rId7"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hyperlink" Target="mailto:heloualhan@gmail.com" TargetMode="External"/><Relationship Id="rId5" Type="http://schemas.openxmlformats.org/officeDocument/2006/relationships/hyperlink" Target="mailto:mkateesh@gmail.com" TargetMode="External"/><Relationship Id="rId4" Type="http://schemas.openxmlformats.org/officeDocument/2006/relationships/hyperlink" Target="mailto:Belal@gtzfonet.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feature=shared&amp;v=HXH_83kN_0I" TargetMode="External"/><Relationship Id="rId7" Type="http://schemas.openxmlformats.org/officeDocument/2006/relationships/hyperlink" Target="https://youtu.be/aRU0Z7FkQhE?feature=shared"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hyperlink" Target="https://youtu.be/gqcxmEuswHg?feature=shared" TargetMode="External"/><Relationship Id="rId5" Type="http://schemas.openxmlformats.org/officeDocument/2006/relationships/hyperlink" Target="https://youtu.be/R9tzkPXwnoo?feature=shared" TargetMode="External"/><Relationship Id="rId4" Type="http://schemas.openxmlformats.org/officeDocument/2006/relationships/hyperlink" Target="https://www.youtube.com/watch?v=81GF8baht7c&amp;list=RD81GF8baht7c&amp;start_radio=1"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www.youtube.com/watch?v=0bjB-IWEYI0" TargetMode="External"/><Relationship Id="rId3" Type="http://schemas.openxmlformats.org/officeDocument/2006/relationships/hyperlink" Target="https://www.youtube.com/watch?v=eMnxjdGTK4w&amp;list=RDEMHU0eL4OXyYJFRHJUuKoOZg&amp;start_radio=1" TargetMode="External"/><Relationship Id="rId7" Type="http://schemas.openxmlformats.org/officeDocument/2006/relationships/hyperlink" Target="https://www.youtube.com/watch?v=CvglW3KNSsQ" TargetMode="External"/><Relationship Id="rId12" Type="http://schemas.openxmlformats.org/officeDocument/2006/relationships/hyperlink" Target="https://www.youtube.com/watch?v=03GpPfOsFkQ"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hyperlink" Target="https://www.youtube.com/watch?v=VWoUcB7y4hw" TargetMode="External"/><Relationship Id="rId11" Type="http://schemas.openxmlformats.org/officeDocument/2006/relationships/hyperlink" Target="https://www.youtube.com/watch?v=GNeAbvvmwxI" TargetMode="External"/><Relationship Id="rId5" Type="http://schemas.openxmlformats.org/officeDocument/2006/relationships/hyperlink" Target="https://www.youtube.com/watch?v=46oy2WjtWO4" TargetMode="External"/><Relationship Id="rId10" Type="http://schemas.openxmlformats.org/officeDocument/2006/relationships/hyperlink" Target="https://www.youtube.com/watch?v=9E6b3swbnWg" TargetMode="External"/><Relationship Id="rId4" Type="http://schemas.openxmlformats.org/officeDocument/2006/relationships/hyperlink" Target="https://www.youtube.com/watch?v=9Fle2CP8gR0" TargetMode="External"/><Relationship Id="rId9" Type="http://schemas.openxmlformats.org/officeDocument/2006/relationships/hyperlink" Target="https://www.youtube.com/watch?v=9AuzJ2GBCG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3"/>
          <p:cNvSpPr txBox="1">
            <a:spLocks noGrp="1"/>
          </p:cNvSpPr>
          <p:nvPr>
            <p:ph type="ctrTitle"/>
          </p:nvPr>
        </p:nvSpPr>
        <p:spPr>
          <a:xfrm>
            <a:off x="1680302" y="1188925"/>
            <a:ext cx="5783400" cy="1457400"/>
          </a:xfrm>
          <a:prstGeom prst="rect">
            <a:avLst/>
          </a:prstGeom>
        </p:spPr>
        <p:txBody>
          <a:bodyPr spcFirstLastPara="1" wrap="square" lIns="91425" tIns="91425" rIns="91425" bIns="91425" anchor="b" anchorCtr="0">
            <a:normAutofit/>
          </a:bodyPr>
          <a:lstStyle/>
          <a:p>
            <a:pPr marL="0" lvl="0" indent="0" algn="ctr" rtl="1">
              <a:spcBef>
                <a:spcPts val="0"/>
              </a:spcBef>
              <a:spcAft>
                <a:spcPts val="0"/>
              </a:spcAft>
              <a:buNone/>
            </a:pPr>
            <a:r>
              <a:rPr lang="iw" b="1"/>
              <a:t>التربية الموسيقيّة كأداة لتعزيز الحصانة العاطفيّة</a:t>
            </a:r>
            <a:endParaRPr b="1"/>
          </a:p>
        </p:txBody>
      </p:sp>
      <p:sp>
        <p:nvSpPr>
          <p:cNvPr id="64" name="Google Shape;64;p13"/>
          <p:cNvSpPr txBox="1">
            <a:spLocks noGrp="1"/>
          </p:cNvSpPr>
          <p:nvPr>
            <p:ph type="subTitle" idx="1"/>
          </p:nvPr>
        </p:nvSpPr>
        <p:spPr>
          <a:xfrm>
            <a:off x="1680300" y="3201200"/>
            <a:ext cx="5783400" cy="1043100"/>
          </a:xfrm>
          <a:prstGeom prst="rect">
            <a:avLst/>
          </a:prstGeom>
        </p:spPr>
        <p:txBody>
          <a:bodyPr spcFirstLastPara="1" wrap="square" lIns="91425" tIns="91425" rIns="91425" bIns="91425" anchor="t" anchorCtr="0">
            <a:normAutofit lnSpcReduction="20000"/>
          </a:bodyPr>
          <a:lstStyle/>
          <a:p>
            <a:pPr marL="0" lvl="0" indent="0" algn="ctr" rtl="1">
              <a:lnSpc>
                <a:spcPct val="150000"/>
              </a:lnSpc>
              <a:spcBef>
                <a:spcPts val="0"/>
              </a:spcBef>
              <a:spcAft>
                <a:spcPts val="0"/>
              </a:spcAft>
              <a:buNone/>
            </a:pPr>
            <a:r>
              <a:rPr lang="iw"/>
              <a:t>طاقم الإرشاد للتربيّة الموسيقيّة</a:t>
            </a:r>
            <a:endParaRPr/>
          </a:p>
          <a:p>
            <a:pPr marL="0" lvl="0" indent="0" algn="ctr" rtl="1">
              <a:lnSpc>
                <a:spcPct val="150000"/>
              </a:lnSpc>
              <a:spcBef>
                <a:spcPts val="0"/>
              </a:spcBef>
              <a:spcAft>
                <a:spcPts val="0"/>
              </a:spcAft>
              <a:buNone/>
            </a:pPr>
            <a:r>
              <a:rPr lang="iw"/>
              <a:t>لواء الشمال</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2"/>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fontScale="90000"/>
          </a:bodyPr>
          <a:lstStyle/>
          <a:p>
            <a:pPr marL="0" lvl="0" indent="0" algn="ctr" rtl="1">
              <a:spcBef>
                <a:spcPts val="0"/>
              </a:spcBef>
              <a:spcAft>
                <a:spcPts val="0"/>
              </a:spcAft>
              <a:buNone/>
            </a:pPr>
            <a:r>
              <a:rPr lang="iw" b="1"/>
              <a:t>فعاليّات موسيقيّة لتأليف الموسيقى في موقع Music Lab</a:t>
            </a:r>
            <a:endParaRPr b="1"/>
          </a:p>
        </p:txBody>
      </p:sp>
      <p:sp>
        <p:nvSpPr>
          <p:cNvPr id="124" name="Google Shape;124;p22"/>
          <p:cNvSpPr txBox="1">
            <a:spLocks noGrp="1"/>
          </p:cNvSpPr>
          <p:nvPr>
            <p:ph type="body" idx="1"/>
          </p:nvPr>
        </p:nvSpPr>
        <p:spPr>
          <a:xfrm>
            <a:off x="387900" y="1489824"/>
            <a:ext cx="8368200" cy="3078900"/>
          </a:xfrm>
          <a:prstGeom prst="rect">
            <a:avLst/>
          </a:prstGeom>
          <a:solidFill>
            <a:schemeClr val="dk1"/>
          </a:solidFill>
        </p:spPr>
        <p:txBody>
          <a:bodyPr spcFirstLastPara="1" wrap="square" lIns="91425" tIns="91425" rIns="91425" bIns="91425" anchor="t" anchorCtr="0">
            <a:normAutofit/>
          </a:bodyPr>
          <a:lstStyle/>
          <a:p>
            <a:pPr marL="0" lvl="0" indent="0" algn="l" rtl="0">
              <a:spcBef>
                <a:spcPts val="0"/>
              </a:spcBef>
              <a:spcAft>
                <a:spcPts val="0"/>
              </a:spcAft>
              <a:buNone/>
            </a:pPr>
            <a:r>
              <a:rPr lang="iw" sz="2000" u="sng">
                <a:solidFill>
                  <a:schemeClr val="hlink"/>
                </a:solidFill>
                <a:hlinkClick r:id="rId3"/>
              </a:rPr>
              <a:t>https://musiclab.chromeexperiments.com/Experiments</a:t>
            </a:r>
            <a:endParaRPr sz="2000"/>
          </a:p>
          <a:p>
            <a:pPr marL="0" lvl="0" indent="0" algn="l" rtl="0">
              <a:spcBef>
                <a:spcPts val="1200"/>
              </a:spcBef>
              <a:spcAft>
                <a:spcPts val="0"/>
              </a:spcAft>
              <a:buNone/>
            </a:pPr>
            <a:r>
              <a:rPr lang="iw" sz="2000" u="sng">
                <a:solidFill>
                  <a:schemeClr val="hlink"/>
                </a:solidFill>
                <a:hlinkClick r:id="rId4"/>
              </a:rPr>
              <a:t>Song Maker</a:t>
            </a:r>
            <a:endParaRPr sz="1700">
              <a:solidFill>
                <a:srgbClr val="1A0DAB"/>
              </a:solidFill>
              <a:highlight>
                <a:srgbClr val="FFFFFF"/>
              </a:highlight>
              <a:latin typeface="Arial"/>
              <a:ea typeface="Arial"/>
              <a:cs typeface="Arial"/>
              <a:sym typeface="Arial"/>
            </a:endParaRPr>
          </a:p>
          <a:p>
            <a:pPr marL="0" lvl="0" indent="0" algn="l" rtl="0">
              <a:spcBef>
                <a:spcPts val="1200"/>
              </a:spcBef>
              <a:spcAft>
                <a:spcPts val="0"/>
              </a:spcAft>
              <a:buNone/>
            </a:pPr>
            <a:r>
              <a:rPr lang="iw" sz="1250">
                <a:solidFill>
                  <a:srgbClr val="4D5156"/>
                </a:solidFill>
                <a:highlight>
                  <a:srgbClr val="FFFFFF"/>
                </a:highlight>
                <a:latin typeface="Arial"/>
                <a:ea typeface="Arial"/>
                <a:cs typeface="Arial"/>
                <a:sym typeface="Arial"/>
              </a:rPr>
              <a:t>Song Maker, an experiment in Chrome Music Lab, is a simple ...</a:t>
            </a:r>
            <a:endParaRPr sz="1250">
              <a:solidFill>
                <a:srgbClr val="4D5156"/>
              </a:solidFill>
              <a:highlight>
                <a:srgbClr val="FFFFFF"/>
              </a:highlight>
              <a:latin typeface="Arial"/>
              <a:ea typeface="Arial"/>
              <a:cs typeface="Arial"/>
              <a:sym typeface="Arial"/>
            </a:endParaRPr>
          </a:p>
          <a:p>
            <a:pPr marL="0" lvl="0" indent="0" algn="l" rtl="0">
              <a:lnSpc>
                <a:spcPct val="130000"/>
              </a:lnSpc>
              <a:spcBef>
                <a:spcPts val="0"/>
              </a:spcBef>
              <a:spcAft>
                <a:spcPts val="0"/>
              </a:spcAft>
              <a:buNone/>
            </a:pPr>
            <a:r>
              <a:rPr lang="iw" sz="1700" u="sng">
                <a:solidFill>
                  <a:srgbClr val="1A0DAB"/>
                </a:solidFill>
                <a:highlight>
                  <a:srgbClr val="FFFFFF"/>
                </a:highlight>
                <a:latin typeface="Arial"/>
                <a:ea typeface="Arial"/>
                <a:cs typeface="Arial"/>
                <a:sym typeface="Arial"/>
                <a:hlinkClick r:id="rId5">
                  <a:extLst>
                    <a:ext uri="{A12FA001-AC4F-418D-AE19-62706E023703}">
                      <ahyp:hlinkClr xmlns:ahyp="http://schemas.microsoft.com/office/drawing/2018/hyperlinkcolor" val="tx"/>
                    </a:ext>
                  </a:extLst>
                </a:hlinkClick>
              </a:rPr>
              <a:t>Spectrogram</a:t>
            </a:r>
            <a:endParaRPr sz="1700" u="sng">
              <a:solidFill>
                <a:srgbClr val="1A0DAB"/>
              </a:solidFill>
              <a:highlight>
                <a:srgbClr val="FFFFFF"/>
              </a:highlight>
              <a:latin typeface="Arial"/>
              <a:ea typeface="Arial"/>
              <a:cs typeface="Arial"/>
              <a:sym typeface="Arial"/>
            </a:endParaRPr>
          </a:p>
          <a:p>
            <a:pPr marL="0" lvl="0" indent="0" algn="l" rtl="0">
              <a:spcBef>
                <a:spcPts val="0"/>
              </a:spcBef>
              <a:spcAft>
                <a:spcPts val="0"/>
              </a:spcAft>
              <a:buNone/>
            </a:pPr>
            <a:r>
              <a:rPr lang="iw" sz="1250">
                <a:solidFill>
                  <a:srgbClr val="4D5156"/>
                </a:solidFill>
                <a:highlight>
                  <a:srgbClr val="FFFFFF"/>
                </a:highlight>
                <a:latin typeface="Arial"/>
                <a:ea typeface="Arial"/>
                <a:cs typeface="Arial"/>
                <a:sym typeface="Arial"/>
              </a:rPr>
              <a:t>Chrome Music Lab is a website that makes learning music more ...</a:t>
            </a:r>
            <a:endParaRPr sz="1250">
              <a:solidFill>
                <a:srgbClr val="4D5156"/>
              </a:solidFill>
              <a:highlight>
                <a:srgbClr val="FFFFFF"/>
              </a:highlight>
              <a:latin typeface="Arial"/>
              <a:ea typeface="Arial"/>
              <a:cs typeface="Arial"/>
              <a:sym typeface="Arial"/>
            </a:endParaRPr>
          </a:p>
          <a:p>
            <a:pPr marL="0" lvl="0" indent="0" algn="l" rtl="0">
              <a:lnSpc>
                <a:spcPct val="130000"/>
              </a:lnSpc>
              <a:spcBef>
                <a:spcPts val="0"/>
              </a:spcBef>
              <a:spcAft>
                <a:spcPts val="0"/>
              </a:spcAft>
              <a:buNone/>
            </a:pPr>
            <a:r>
              <a:rPr lang="iw" sz="1700" u="sng">
                <a:solidFill>
                  <a:srgbClr val="1A0DAB"/>
                </a:solidFill>
                <a:highlight>
                  <a:srgbClr val="FFFFFF"/>
                </a:highlight>
                <a:latin typeface="Arial"/>
                <a:ea typeface="Arial"/>
                <a:cs typeface="Arial"/>
                <a:sym typeface="Arial"/>
                <a:hlinkClick r:id="rId6">
                  <a:extLst>
                    <a:ext uri="{A12FA001-AC4F-418D-AE19-62706E023703}">
                      <ahyp:hlinkClr xmlns:ahyp="http://schemas.microsoft.com/office/drawing/2018/hyperlinkcolor" val="tx"/>
                    </a:ext>
                  </a:extLst>
                </a:hlinkClick>
              </a:rPr>
              <a:t>Kandinsky</a:t>
            </a:r>
            <a:endParaRPr sz="1700" u="sng">
              <a:solidFill>
                <a:srgbClr val="1A0DAB"/>
              </a:solidFill>
              <a:highlight>
                <a:srgbClr val="FFFFFF"/>
              </a:highlight>
              <a:latin typeface="Arial"/>
              <a:ea typeface="Arial"/>
              <a:cs typeface="Arial"/>
              <a:sym typeface="Arial"/>
            </a:endParaRPr>
          </a:p>
          <a:p>
            <a:pPr marL="0" lvl="0" indent="0" algn="l" rtl="0">
              <a:spcBef>
                <a:spcPts val="0"/>
              </a:spcBef>
              <a:spcAft>
                <a:spcPts val="0"/>
              </a:spcAft>
              <a:buNone/>
            </a:pPr>
            <a:r>
              <a:rPr lang="iw" sz="1250">
                <a:solidFill>
                  <a:srgbClr val="4D5156"/>
                </a:solidFill>
                <a:highlight>
                  <a:srgbClr val="FFFFFF"/>
                </a:highlight>
                <a:latin typeface="Arial"/>
                <a:ea typeface="Arial"/>
                <a:cs typeface="Arial"/>
                <a:sym typeface="Arial"/>
              </a:rPr>
              <a:t>musiclab.chromeexperiments.com uses cookies from Google to ...</a:t>
            </a:r>
            <a:endParaRPr sz="1250">
              <a:solidFill>
                <a:srgbClr val="4D5156"/>
              </a:solidFill>
              <a:highlight>
                <a:srgbClr val="FFFFFF"/>
              </a:highlight>
              <a:latin typeface="Arial"/>
              <a:ea typeface="Arial"/>
              <a:cs typeface="Arial"/>
              <a:sym typeface="Arial"/>
            </a:endParaRPr>
          </a:p>
          <a:p>
            <a:pPr marL="0" lvl="0" indent="0" algn="l" rtl="0">
              <a:lnSpc>
                <a:spcPct val="130000"/>
              </a:lnSpc>
              <a:spcBef>
                <a:spcPts val="0"/>
              </a:spcBef>
              <a:spcAft>
                <a:spcPts val="0"/>
              </a:spcAft>
              <a:buNone/>
            </a:pPr>
            <a:r>
              <a:rPr lang="iw" sz="1700" u="sng">
                <a:solidFill>
                  <a:srgbClr val="1A0DAB"/>
                </a:solidFill>
                <a:highlight>
                  <a:srgbClr val="FFFFFF"/>
                </a:highlight>
                <a:latin typeface="Arial"/>
                <a:ea typeface="Arial"/>
                <a:cs typeface="Arial"/>
                <a:sym typeface="Arial"/>
                <a:hlinkClick r:id="rId7">
                  <a:extLst>
                    <a:ext uri="{A12FA001-AC4F-418D-AE19-62706E023703}">
                      <ahyp:hlinkClr xmlns:ahyp="http://schemas.microsoft.com/office/drawing/2018/hyperlinkcolor" val="tx"/>
                    </a:ext>
                  </a:extLst>
                </a:hlinkClick>
              </a:rPr>
              <a:t>Shared Piano</a:t>
            </a:r>
            <a:endParaRPr sz="1700" u="sng">
              <a:solidFill>
                <a:srgbClr val="1A0DAB"/>
              </a:solidFill>
              <a:highlight>
                <a:srgbClr val="FFFFFF"/>
              </a:highlight>
              <a:latin typeface="Arial"/>
              <a:ea typeface="Arial"/>
              <a:cs typeface="Arial"/>
              <a:sym typeface="Arial"/>
            </a:endParaRPr>
          </a:p>
          <a:p>
            <a:pPr marL="0" lvl="0" indent="0" algn="l" rtl="0">
              <a:spcBef>
                <a:spcPts val="0"/>
              </a:spcBef>
              <a:spcAft>
                <a:spcPts val="0"/>
              </a:spcAft>
              <a:buNone/>
            </a:pPr>
            <a:r>
              <a:rPr lang="iw" sz="1250">
                <a:solidFill>
                  <a:srgbClr val="4D5156"/>
                </a:solidFill>
                <a:highlight>
                  <a:srgbClr val="FFFFFF"/>
                </a:highlight>
                <a:latin typeface="Arial"/>
                <a:ea typeface="Arial"/>
                <a:cs typeface="Arial"/>
                <a:sym typeface="Arial"/>
              </a:rPr>
              <a:t>Play music together live on the web with this simple tool for ...</a:t>
            </a:r>
            <a:endParaRPr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387900" y="534225"/>
            <a:ext cx="8368200" cy="1246500"/>
          </a:xfrm>
          <a:prstGeom prst="rect">
            <a:avLst/>
          </a:prstGeom>
        </p:spPr>
        <p:txBody>
          <a:bodyPr spcFirstLastPara="1" wrap="square" lIns="91425" tIns="91425" rIns="91425" bIns="91425" anchor="b" anchorCtr="0">
            <a:normAutofit fontScale="90000"/>
          </a:bodyPr>
          <a:lstStyle/>
          <a:p>
            <a:pPr marL="0" lvl="0" indent="0" algn="ctr" rtl="1">
              <a:lnSpc>
                <a:spcPct val="150000"/>
              </a:lnSpc>
              <a:spcBef>
                <a:spcPts val="0"/>
              </a:spcBef>
              <a:spcAft>
                <a:spcPts val="0"/>
              </a:spcAft>
              <a:buNone/>
            </a:pPr>
            <a:r>
              <a:rPr lang="iw" b="1"/>
              <a:t>مجلد لفعاليات وشرائح بموضوع المشاعر وإدارة الحوار بالّلغة العربيّة</a:t>
            </a:r>
            <a:endParaRPr b="1"/>
          </a:p>
        </p:txBody>
      </p:sp>
      <p:sp>
        <p:nvSpPr>
          <p:cNvPr id="130" name="Google Shape;130;p23"/>
          <p:cNvSpPr txBox="1">
            <a:spLocks noGrp="1"/>
          </p:cNvSpPr>
          <p:nvPr>
            <p:ph type="body" idx="1"/>
          </p:nvPr>
        </p:nvSpPr>
        <p:spPr>
          <a:xfrm>
            <a:off x="387900" y="2045375"/>
            <a:ext cx="8368200" cy="2523300"/>
          </a:xfrm>
          <a:prstGeom prst="rect">
            <a:avLst/>
          </a:prstGeom>
        </p:spPr>
        <p:txBody>
          <a:bodyPr spcFirstLastPara="1" wrap="square" lIns="91425" tIns="91425" rIns="91425" bIns="91425" anchor="t" anchorCtr="0">
            <a:normAutofit/>
          </a:bodyPr>
          <a:lstStyle/>
          <a:p>
            <a:pPr marL="0" lvl="0" indent="0" algn="r" rtl="1">
              <a:spcBef>
                <a:spcPts val="0"/>
              </a:spcBef>
              <a:spcAft>
                <a:spcPts val="0"/>
              </a:spcAft>
              <a:buNone/>
            </a:pPr>
            <a:r>
              <a:rPr lang="iw"/>
              <a:t>يمكنكم الاستعانة بهذه المواد وتصفحها في المجلّد الرقميّ في الرابط التالي:</a:t>
            </a:r>
            <a:endParaRPr/>
          </a:p>
          <a:p>
            <a:pPr marL="0" lvl="0" indent="0" algn="r" rtl="1">
              <a:spcBef>
                <a:spcPts val="1200"/>
              </a:spcBef>
              <a:spcAft>
                <a:spcPts val="0"/>
              </a:spcAft>
              <a:buNone/>
            </a:pPr>
            <a:endParaRPr/>
          </a:p>
          <a:p>
            <a:pPr marL="0" lvl="0" indent="0" algn="l" rtl="0">
              <a:spcBef>
                <a:spcPts val="1200"/>
              </a:spcBef>
              <a:spcAft>
                <a:spcPts val="0"/>
              </a:spcAft>
              <a:buNone/>
            </a:pPr>
            <a:r>
              <a:rPr lang="iw" u="sng">
                <a:solidFill>
                  <a:schemeClr val="hlink"/>
                </a:solidFill>
                <a:hlinkClick r:id="rId3"/>
              </a:rPr>
              <a:t>https://drive.google.com/drive/folders/1MSEtmHf0_sBzBG-sypBv0JfSunmDVI-e?usp=sharing</a:t>
            </a:r>
            <a:endParaRPr/>
          </a:p>
          <a:p>
            <a:pPr marL="0" lvl="0" indent="0" algn="l" rtl="0">
              <a:spcBef>
                <a:spcPts val="1200"/>
              </a:spcBef>
              <a:spcAft>
                <a:spcPts val="120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ctr" rtl="1">
              <a:spcBef>
                <a:spcPts val="0"/>
              </a:spcBef>
              <a:spcAft>
                <a:spcPts val="0"/>
              </a:spcAft>
              <a:buNone/>
            </a:pPr>
            <a:r>
              <a:rPr lang="iw" b="1"/>
              <a:t>نحن هنا لأجلكم في ظل الظروف الصعبة!</a:t>
            </a:r>
            <a:endParaRPr b="1"/>
          </a:p>
        </p:txBody>
      </p:sp>
      <p:sp>
        <p:nvSpPr>
          <p:cNvPr id="136" name="Google Shape;136;p2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r" rtl="1">
              <a:spcBef>
                <a:spcPts val="0"/>
              </a:spcBef>
              <a:spcAft>
                <a:spcPts val="0"/>
              </a:spcAft>
              <a:buNone/>
            </a:pPr>
            <a:r>
              <a:rPr lang="iw" b="1"/>
              <a:t>طاقم الإرشاد للتربية الموسيقيّة - لواء الشّمال:</a:t>
            </a:r>
            <a:endParaRPr b="1"/>
          </a:p>
          <a:p>
            <a:pPr marL="0" lvl="0" indent="0" algn="r" rtl="1">
              <a:spcBef>
                <a:spcPts val="1200"/>
              </a:spcBef>
              <a:spcAft>
                <a:spcPts val="0"/>
              </a:spcAft>
              <a:buNone/>
            </a:pPr>
            <a:endParaRPr b="1"/>
          </a:p>
          <a:p>
            <a:pPr marL="0" lvl="0" indent="0" algn="r" rtl="1">
              <a:spcBef>
                <a:spcPts val="1200"/>
              </a:spcBef>
              <a:spcAft>
                <a:spcPts val="0"/>
              </a:spcAft>
              <a:buNone/>
            </a:pPr>
            <a:r>
              <a:rPr lang="iw"/>
              <a:t>زوهر فلنسي زينغر                      0543111992                       </a:t>
            </a:r>
            <a:r>
              <a:rPr lang="iw" u="sng">
                <a:solidFill>
                  <a:schemeClr val="hlink"/>
                </a:solidFill>
                <a:hlinkClick r:id="rId3"/>
              </a:rPr>
              <a:t>Zingerit@gmail.com</a:t>
            </a:r>
            <a:r>
              <a:rPr lang="iw"/>
              <a:t> </a:t>
            </a:r>
            <a:endParaRPr/>
          </a:p>
          <a:p>
            <a:pPr marL="0" lvl="0" indent="0" algn="r" rtl="1">
              <a:spcBef>
                <a:spcPts val="1200"/>
              </a:spcBef>
              <a:spcAft>
                <a:spcPts val="0"/>
              </a:spcAft>
              <a:buNone/>
            </a:pPr>
            <a:r>
              <a:rPr lang="iw"/>
              <a:t>بلال بدارنة                                 0534666167                         </a:t>
            </a:r>
            <a:r>
              <a:rPr lang="iw" u="sng">
                <a:solidFill>
                  <a:schemeClr val="accent5"/>
                </a:solidFill>
                <a:hlinkClick r:id="rId4">
                  <a:extLst>
                    <a:ext uri="{A12FA001-AC4F-418D-AE19-62706E023703}">
                      <ahyp:hlinkClr xmlns:ahyp="http://schemas.microsoft.com/office/drawing/2018/hyperlinkcolor" val="tx"/>
                    </a:ext>
                  </a:extLst>
                </a:hlinkClick>
              </a:rPr>
              <a:t>Belal@gtzfonet.org</a:t>
            </a:r>
            <a:endParaRPr/>
          </a:p>
          <a:p>
            <a:pPr marL="0" lvl="0" indent="0" algn="r" rtl="1">
              <a:spcBef>
                <a:spcPts val="1200"/>
              </a:spcBef>
              <a:spcAft>
                <a:spcPts val="0"/>
              </a:spcAft>
              <a:buNone/>
            </a:pPr>
            <a:r>
              <a:rPr lang="iw"/>
              <a:t>مجد قطيش                               0503035085                    </a:t>
            </a:r>
            <a:r>
              <a:rPr lang="iw" u="sng">
                <a:solidFill>
                  <a:schemeClr val="hlink"/>
                </a:solidFill>
                <a:hlinkClick r:id="rId5"/>
              </a:rPr>
              <a:t>Mkateesh@gmail.com</a:t>
            </a:r>
            <a:r>
              <a:rPr lang="iw"/>
              <a:t>   </a:t>
            </a:r>
            <a:endParaRPr/>
          </a:p>
          <a:p>
            <a:pPr marL="0" lvl="0" indent="0" algn="r" rtl="1">
              <a:spcBef>
                <a:spcPts val="1200"/>
              </a:spcBef>
              <a:spcAft>
                <a:spcPts val="1200"/>
              </a:spcAft>
              <a:buNone/>
            </a:pPr>
            <a:r>
              <a:rPr lang="iw"/>
              <a:t>الحان اشقر-حلو                        0525709009                  </a:t>
            </a:r>
            <a:r>
              <a:rPr lang="iw" u="sng">
                <a:solidFill>
                  <a:schemeClr val="hlink"/>
                </a:solidFill>
                <a:hlinkClick r:id="rId6"/>
              </a:rPr>
              <a:t>H</a:t>
            </a:r>
            <a:r>
              <a:rPr lang="iw" u="sng">
                <a:solidFill>
                  <a:schemeClr val="hlink"/>
                </a:solidFill>
                <a:hlinkClick r:id="rId6"/>
              </a:rPr>
              <a:t>eloualhan@gmail.com</a:t>
            </a:r>
            <a:endParaRPr/>
          </a:p>
        </p:txBody>
      </p:sp>
      <p:pic>
        <p:nvPicPr>
          <p:cNvPr id="137" name="Google Shape;137;p24"/>
          <p:cNvPicPr preferRelativeResize="0"/>
          <p:nvPr/>
        </p:nvPicPr>
        <p:blipFill>
          <a:blip r:embed="rId7">
            <a:alphaModFix/>
          </a:blip>
          <a:stretch>
            <a:fillRect/>
          </a:stretch>
        </p:blipFill>
        <p:spPr>
          <a:xfrm>
            <a:off x="1326375" y="1320800"/>
            <a:ext cx="1497000" cy="996900"/>
          </a:xfrm>
          <a:prstGeom prst="bevel">
            <a:avLst>
              <a:gd name="adj" fmla="val 12500"/>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fontScale="90000"/>
          </a:bodyPr>
          <a:lstStyle/>
          <a:p>
            <a:pPr marL="0" lvl="0" indent="0" algn="ctr" rtl="1">
              <a:spcBef>
                <a:spcPts val="0"/>
              </a:spcBef>
              <a:spcAft>
                <a:spcPts val="0"/>
              </a:spcAft>
              <a:buNone/>
            </a:pPr>
            <a:r>
              <a:rPr lang="iw" b="1"/>
              <a:t>"وَأعْطِي نِصْفَ عُمْرِي لِلَّذِي يَجْعَلُ طِفْلًا باكِيًا يَضْحَك!"</a:t>
            </a:r>
            <a:r>
              <a:rPr lang="iw" sz="1777" b="1"/>
              <a:t>(توفيق زيّاد)</a:t>
            </a:r>
            <a:endParaRPr sz="2000" b="1"/>
          </a:p>
        </p:txBody>
      </p:sp>
      <p:sp>
        <p:nvSpPr>
          <p:cNvPr id="70" name="Google Shape;70;p1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just" rtl="1">
              <a:spcBef>
                <a:spcPts val="1500"/>
              </a:spcBef>
              <a:spcAft>
                <a:spcPts val="0"/>
              </a:spcAft>
              <a:buNone/>
            </a:pPr>
            <a:r>
              <a:rPr lang="iw"/>
              <a:t>نحن نعلم جميعًا أنّ الموسيقى لديها تأثير عميق على حالة العقل والصحة في الجانب العاطفيّ للأفراد. إنها لغة عالميّة تمتزج بين الأصوات والإيقاعات للتعبير عن مشاعر وأفكار. بالنسبة للطلاب، يمكن أن تكون الموسيقى وسيلة فعّالة لتحقيق وتعزيز الحصانة في الجانب العاطفيّ.</a:t>
            </a:r>
            <a:endParaRPr/>
          </a:p>
          <a:p>
            <a:pPr marL="0" lvl="0" indent="0" algn="just" rtl="1">
              <a:spcBef>
                <a:spcPts val="1500"/>
              </a:spcBef>
              <a:spcAft>
                <a:spcPts val="0"/>
              </a:spcAft>
              <a:buNone/>
            </a:pPr>
            <a:r>
              <a:rPr lang="iw"/>
              <a:t>نود أن نقترح تنظيم فعاليّات موسيقيّة إضافيّة ضمن التعلّم عن بعد، التي تتضمن أنشطة إبداعيّة تسمح للطلاب بخوض تجربة بالتعبير عن أنفسهم ومشاعرهم من خلال التأليف والإبداع ودعم الحصانة العاطفيّة من خلال الموسيقى والفنّ.</a:t>
            </a:r>
            <a:endParaRPr/>
          </a:p>
          <a:p>
            <a:pPr marL="0" lvl="0" indent="0" algn="just" rtl="1">
              <a:spcBef>
                <a:spcPts val="1500"/>
              </a:spcBef>
              <a:spcAft>
                <a:spcPts val="0"/>
              </a:spcAft>
              <a:buNone/>
            </a:pPr>
            <a:r>
              <a:rPr lang="iw"/>
              <a:t>هذه الفعاليات يمكن أن تكون أيضًا فرصة لتعزيز الحصانة والتفاعل الاجتماعي بين الطلاب.</a:t>
            </a:r>
            <a:endParaRPr/>
          </a:p>
          <a:p>
            <a:pPr marL="0" lvl="0" indent="0" algn="ctr" rtl="1">
              <a:spcBef>
                <a:spcPts val="1500"/>
              </a:spcBef>
              <a:spcAft>
                <a:spcPts val="1500"/>
              </a:spcAft>
              <a:buNone/>
            </a:pPr>
            <a:r>
              <a:rPr lang="iw"/>
              <a:t>مع فائق التقدير، طاقم الارشاد للتربيّة الموسيقيّة - لواء الشمال.</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ctr" rtl="1">
              <a:spcBef>
                <a:spcPts val="0"/>
              </a:spcBef>
              <a:spcAft>
                <a:spcPts val="0"/>
              </a:spcAft>
              <a:buNone/>
            </a:pPr>
            <a:r>
              <a:rPr lang="iw" b="1"/>
              <a:t>فعاليّة موسيقيّة إبداعيّة (تأليف وإبداع)</a:t>
            </a:r>
            <a:endParaRPr b="1"/>
          </a:p>
        </p:txBody>
      </p:sp>
      <p:sp>
        <p:nvSpPr>
          <p:cNvPr id="76" name="Google Shape;76;p15"/>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just" rtl="1">
              <a:spcBef>
                <a:spcPts val="0"/>
              </a:spcBef>
              <a:spcAft>
                <a:spcPts val="0"/>
              </a:spcAft>
              <a:buNone/>
            </a:pPr>
            <a:r>
              <a:rPr lang="iw"/>
              <a:t>يطلب المعلّم من الطلاب كمهمّة للّقاء القادم، القيام بتأليف جمل موزونة باللغة العربيّة ومحاولة تلحينها بلحن بسيط لتصبح أغنية.</a:t>
            </a:r>
            <a:endParaRPr/>
          </a:p>
          <a:p>
            <a:pPr marL="0" lvl="0" indent="0" algn="r" rtl="1">
              <a:spcBef>
                <a:spcPts val="1200"/>
              </a:spcBef>
              <a:spcAft>
                <a:spcPts val="0"/>
              </a:spcAft>
              <a:buNone/>
            </a:pPr>
            <a:r>
              <a:rPr lang="iw" b="1"/>
              <a:t>أفكار توجيهيّة مساعدة:</a:t>
            </a:r>
            <a:endParaRPr b="1"/>
          </a:p>
          <a:p>
            <a:pPr marL="457200" lvl="0" indent="-342900" algn="r" rtl="1">
              <a:spcBef>
                <a:spcPts val="1200"/>
              </a:spcBef>
              <a:spcAft>
                <a:spcPts val="0"/>
              </a:spcAft>
              <a:buSzPts val="1800"/>
              <a:buChar char="-"/>
            </a:pPr>
            <a:r>
              <a:rPr lang="iw"/>
              <a:t>إستعانة بلحن أغنية معروفة.</a:t>
            </a:r>
            <a:endParaRPr/>
          </a:p>
          <a:p>
            <a:pPr marL="457200" lvl="0" indent="-342900" algn="r" rtl="1">
              <a:spcBef>
                <a:spcPts val="0"/>
              </a:spcBef>
              <a:spcAft>
                <a:spcPts val="0"/>
              </a:spcAft>
              <a:buSzPts val="1800"/>
              <a:buChar char="-"/>
            </a:pPr>
            <a:r>
              <a:rPr lang="iw"/>
              <a:t>مرافقة الغناء او الهتاف بقالب ايقاعي متكرر بسيط.</a:t>
            </a:r>
            <a:endParaRPr/>
          </a:p>
          <a:p>
            <a:pPr marL="457200" lvl="0" indent="-342900" algn="r" rtl="1">
              <a:spcBef>
                <a:spcPts val="0"/>
              </a:spcBef>
              <a:spcAft>
                <a:spcPts val="0"/>
              </a:spcAft>
              <a:buSzPts val="1800"/>
              <a:buChar char="-"/>
            </a:pPr>
            <a:r>
              <a:rPr lang="iw"/>
              <a:t>تقطيع الكلام مع التصفيق بسرعة ثابتة.  </a:t>
            </a:r>
            <a:endParaRPr/>
          </a:p>
          <a:p>
            <a:pPr marL="0" lvl="0" indent="0" algn="r" rtl="1">
              <a:spcBef>
                <a:spcPts val="1200"/>
              </a:spcBef>
              <a:spcAft>
                <a:spcPts val="1200"/>
              </a:spcAft>
              <a:buNone/>
            </a:pPr>
            <a:r>
              <a:rPr lang="iw"/>
              <a:t>ومن ثمّ إرسال تسجيل صوتيّ للمعلّم مع كتابة النصّ. </a:t>
            </a:r>
            <a:endParaRPr/>
          </a:p>
        </p:txBody>
      </p:sp>
      <p:pic>
        <p:nvPicPr>
          <p:cNvPr id="77" name="Google Shape;77;p15"/>
          <p:cNvPicPr preferRelativeResize="0"/>
          <p:nvPr/>
        </p:nvPicPr>
        <p:blipFill>
          <a:blip r:embed="rId3">
            <a:alphaModFix/>
          </a:blip>
          <a:stretch>
            <a:fillRect/>
          </a:stretch>
        </p:blipFill>
        <p:spPr>
          <a:xfrm>
            <a:off x="464101" y="2571750"/>
            <a:ext cx="3003994" cy="19969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ctr" rtl="1">
              <a:spcBef>
                <a:spcPts val="0"/>
              </a:spcBef>
              <a:spcAft>
                <a:spcPts val="0"/>
              </a:spcAft>
              <a:buNone/>
            </a:pPr>
            <a:r>
              <a:rPr lang="iw" b="1"/>
              <a:t>فعاليّة رسم حرّ وفق مقطوعة موسيقيّة مرافقة</a:t>
            </a:r>
            <a:endParaRPr b="1"/>
          </a:p>
        </p:txBody>
      </p:sp>
      <p:sp>
        <p:nvSpPr>
          <p:cNvPr id="83" name="Google Shape;83;p16"/>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just" rtl="1">
              <a:spcBef>
                <a:spcPts val="0"/>
              </a:spcBef>
              <a:spcAft>
                <a:spcPts val="0"/>
              </a:spcAft>
              <a:buNone/>
            </a:pPr>
            <a:r>
              <a:rPr lang="iw"/>
              <a:t>بهدف التعبير عن المشاعر عن طريق الرسم، خلال الإصغاء لمقطوعة موسيقيّة لمشاهير الملحّنين، </a:t>
            </a:r>
            <a:endParaRPr/>
          </a:p>
          <a:p>
            <a:pPr marL="0" lvl="0" indent="0" algn="just" rtl="1">
              <a:spcBef>
                <a:spcPts val="1200"/>
              </a:spcBef>
              <a:spcAft>
                <a:spcPts val="1200"/>
              </a:spcAft>
              <a:buNone/>
            </a:pPr>
            <a:r>
              <a:rPr lang="iw"/>
              <a:t>يختار المعلم مقطوعة موسيقيّة ويطلب من الطلاب الإصغاء للمقطوعة ومحاولة رسم رسومات بإيحاءات من اللحن.</a:t>
            </a:r>
            <a:endParaRPr/>
          </a:p>
        </p:txBody>
      </p:sp>
      <p:pic>
        <p:nvPicPr>
          <p:cNvPr id="84" name="Google Shape;84;p16"/>
          <p:cNvPicPr preferRelativeResize="0"/>
          <p:nvPr/>
        </p:nvPicPr>
        <p:blipFill rotWithShape="1">
          <a:blip r:embed="rId3">
            <a:alphaModFix/>
          </a:blip>
          <a:srcRect t="8650" r="8650"/>
          <a:stretch/>
        </p:blipFill>
        <p:spPr>
          <a:xfrm>
            <a:off x="464100" y="2701100"/>
            <a:ext cx="2646549" cy="18676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7"/>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ctr" rtl="1">
              <a:spcBef>
                <a:spcPts val="0"/>
              </a:spcBef>
              <a:spcAft>
                <a:spcPts val="0"/>
              </a:spcAft>
              <a:buNone/>
            </a:pPr>
            <a:r>
              <a:rPr lang="iw" b="1"/>
              <a:t>فعاليّة موسيقيّة - تعبير حر من خلال الحركة</a:t>
            </a:r>
            <a:endParaRPr b="1"/>
          </a:p>
        </p:txBody>
      </p:sp>
      <p:sp>
        <p:nvSpPr>
          <p:cNvPr id="90" name="Google Shape;90;p17"/>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fontScale="77500" lnSpcReduction="20000"/>
          </a:bodyPr>
          <a:lstStyle/>
          <a:p>
            <a:pPr marL="457200" lvl="0" indent="-317182" algn="r" rtl="1">
              <a:spcBef>
                <a:spcPts val="0"/>
              </a:spcBef>
              <a:spcAft>
                <a:spcPts val="0"/>
              </a:spcAft>
              <a:buSzPct val="100000"/>
              <a:buChar char="-"/>
            </a:pPr>
            <a:r>
              <a:rPr lang="iw"/>
              <a:t>الرقص التعبيري، والحركة من شأنهما تخفيف الشعور بالخوف والتوتّر. </a:t>
            </a:r>
            <a:endParaRPr/>
          </a:p>
          <a:p>
            <a:pPr marL="0" lvl="0" indent="0" algn="r" rtl="1">
              <a:spcBef>
                <a:spcPts val="1200"/>
              </a:spcBef>
              <a:spcAft>
                <a:spcPts val="0"/>
              </a:spcAft>
              <a:buNone/>
            </a:pPr>
            <a:r>
              <a:rPr lang="iw"/>
              <a:t>من هنا تنبع أهمية دمج الحركة مع الموسيقى.</a:t>
            </a:r>
            <a:endParaRPr/>
          </a:p>
          <a:p>
            <a:pPr marL="457200" lvl="0" indent="-317182" algn="r" rtl="1">
              <a:spcBef>
                <a:spcPts val="1200"/>
              </a:spcBef>
              <a:spcAft>
                <a:spcPts val="0"/>
              </a:spcAft>
              <a:buSzPct val="100000"/>
              <a:buChar char="-"/>
            </a:pPr>
            <a:r>
              <a:rPr lang="iw"/>
              <a:t>من خلال هذه الفعاليّة يتعرّف الطلاب على مقطوعات موسيقيّة من ثقافات متنوّعة </a:t>
            </a:r>
            <a:endParaRPr/>
          </a:p>
          <a:p>
            <a:pPr marL="457200" lvl="0" indent="0" algn="r" rtl="1">
              <a:spcBef>
                <a:spcPts val="1200"/>
              </a:spcBef>
              <a:spcAft>
                <a:spcPts val="0"/>
              </a:spcAft>
              <a:buNone/>
            </a:pPr>
            <a:r>
              <a:rPr lang="iw"/>
              <a:t>عربيّة وثقافات أخرى حول العالم.</a:t>
            </a:r>
            <a:endParaRPr/>
          </a:p>
          <a:p>
            <a:pPr marL="0" lvl="0" indent="0" algn="r" rtl="1">
              <a:spcBef>
                <a:spcPts val="1200"/>
              </a:spcBef>
              <a:spcAft>
                <a:spcPts val="0"/>
              </a:spcAft>
              <a:buNone/>
            </a:pPr>
            <a:r>
              <a:rPr lang="iw" b="1"/>
              <a:t>خطوات توجيه للطلاب:</a:t>
            </a:r>
            <a:endParaRPr b="1"/>
          </a:p>
          <a:p>
            <a:pPr marL="457200" lvl="0" indent="-317182" algn="r" rtl="1">
              <a:lnSpc>
                <a:spcPct val="150000"/>
              </a:lnSpc>
              <a:spcBef>
                <a:spcPts val="1200"/>
              </a:spcBef>
              <a:spcAft>
                <a:spcPts val="0"/>
              </a:spcAft>
              <a:buSzPct val="100000"/>
              <a:buChar char="-"/>
            </a:pPr>
            <a:r>
              <a:rPr lang="iw"/>
              <a:t>يختار الطالب مقطوعة موسيقيّة.</a:t>
            </a:r>
            <a:endParaRPr/>
          </a:p>
          <a:p>
            <a:pPr marL="457200" lvl="0" indent="-317182" algn="r" rtl="1">
              <a:lnSpc>
                <a:spcPct val="150000"/>
              </a:lnSpc>
              <a:spcBef>
                <a:spcPts val="0"/>
              </a:spcBef>
              <a:spcAft>
                <a:spcPts val="0"/>
              </a:spcAft>
              <a:buSzPct val="100000"/>
              <a:buChar char="-"/>
            </a:pPr>
            <a:r>
              <a:rPr lang="iw"/>
              <a:t>يقوم ببناء تعبير حركيّ/ رقص يتوافق مع اللّحن والإيقاع. </a:t>
            </a:r>
            <a:endParaRPr/>
          </a:p>
          <a:p>
            <a:pPr marL="457200" lvl="0" indent="-317182" algn="r" rtl="1">
              <a:lnSpc>
                <a:spcPct val="150000"/>
              </a:lnSpc>
              <a:spcBef>
                <a:spcPts val="0"/>
              </a:spcBef>
              <a:spcAft>
                <a:spcPts val="0"/>
              </a:spcAft>
              <a:buSzPct val="100000"/>
              <a:buChar char="-"/>
            </a:pPr>
            <a:r>
              <a:rPr lang="iw"/>
              <a:t>قد تكون الحركات مع أخوتنا في البيت او مع زملائنا.</a:t>
            </a:r>
            <a:endParaRPr/>
          </a:p>
          <a:p>
            <a:pPr marL="457200" lvl="0" indent="-317182" algn="r" rtl="1">
              <a:lnSpc>
                <a:spcPct val="150000"/>
              </a:lnSpc>
              <a:spcBef>
                <a:spcPts val="0"/>
              </a:spcBef>
              <a:spcAft>
                <a:spcPts val="0"/>
              </a:spcAft>
              <a:buSzPct val="100000"/>
              <a:buChar char="-"/>
            </a:pPr>
            <a:r>
              <a:rPr lang="iw"/>
              <a:t>يرسل تصوير للحركات للمعلم.</a:t>
            </a:r>
            <a:endParaRPr/>
          </a:p>
        </p:txBody>
      </p:sp>
      <p:pic>
        <p:nvPicPr>
          <p:cNvPr id="91" name="Google Shape;91;p17"/>
          <p:cNvPicPr preferRelativeResize="0"/>
          <p:nvPr/>
        </p:nvPicPr>
        <p:blipFill rotWithShape="1">
          <a:blip r:embed="rId3">
            <a:alphaModFix/>
          </a:blip>
          <a:srcRect l="10722" t="16646" b="4307"/>
          <a:stretch/>
        </p:blipFill>
        <p:spPr>
          <a:xfrm>
            <a:off x="387900" y="1489825"/>
            <a:ext cx="2615004" cy="30789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ctr" rtl="1">
              <a:spcBef>
                <a:spcPts val="0"/>
              </a:spcBef>
              <a:spcAft>
                <a:spcPts val="0"/>
              </a:spcAft>
              <a:buNone/>
            </a:pPr>
            <a:r>
              <a:rPr lang="iw" b="1"/>
              <a:t>فعاليّة جماعيّة للطلاب في التعبير عن المشاعر</a:t>
            </a:r>
            <a:endParaRPr b="1"/>
          </a:p>
        </p:txBody>
      </p:sp>
      <p:sp>
        <p:nvSpPr>
          <p:cNvPr id="97" name="Google Shape;97;p18"/>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just" rtl="1">
              <a:spcBef>
                <a:spcPts val="0"/>
              </a:spcBef>
              <a:spcAft>
                <a:spcPts val="0"/>
              </a:spcAft>
              <a:buNone/>
            </a:pPr>
            <a:r>
              <a:rPr lang="iw"/>
              <a:t>يطلب المعلّم اختيار جمل مأخوذة من أغنية معروفة، كذلك يمكن إضافة رسمة معينة، بعدها يقوم بتصوير نفسه مع الورقة التي قام برسمها، ومن ثمّ إرسالها للمعلّم مع رابط الاستماع للأغنية.</a:t>
            </a:r>
            <a:endParaRPr/>
          </a:p>
          <a:p>
            <a:pPr marL="0" lvl="0" indent="0" algn="just" rtl="1">
              <a:spcBef>
                <a:spcPts val="1200"/>
              </a:spcBef>
              <a:spcAft>
                <a:spcPts val="0"/>
              </a:spcAft>
              <a:buNone/>
            </a:pPr>
            <a:r>
              <a:rPr lang="iw"/>
              <a:t>من المفضل أن تكون الأغنية مختارة من الأغاني التربوية، التي تدعم الجانب النفسيّ، وتعزز الثقة بالنفس وتتطرّق للقيم الاجتماعيّة مثل المحبّة والتعاون والسلام ونبذ العنف بمختلف أشكاله.</a:t>
            </a:r>
            <a:endParaRPr/>
          </a:p>
          <a:p>
            <a:pPr marL="0" lvl="0" indent="0" algn="just" rtl="1">
              <a:spcBef>
                <a:spcPts val="1200"/>
              </a:spcBef>
              <a:spcAft>
                <a:spcPts val="1200"/>
              </a:spcAft>
              <a:buNone/>
            </a:pPr>
            <a:r>
              <a:rPr lang="iw"/>
              <a:t> مما يشجع الطلاب ويدعمهم معنويا.</a:t>
            </a:r>
            <a:endParaRPr/>
          </a:p>
        </p:txBody>
      </p:sp>
      <p:pic>
        <p:nvPicPr>
          <p:cNvPr id="98" name="Google Shape;98;p18"/>
          <p:cNvPicPr preferRelativeResize="0"/>
          <p:nvPr/>
        </p:nvPicPr>
        <p:blipFill>
          <a:blip r:embed="rId3">
            <a:alphaModFix/>
          </a:blip>
          <a:stretch>
            <a:fillRect/>
          </a:stretch>
        </p:blipFill>
        <p:spPr>
          <a:xfrm>
            <a:off x="464100" y="3076125"/>
            <a:ext cx="1990151" cy="14926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9"/>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ctr" rtl="1">
              <a:spcBef>
                <a:spcPts val="0"/>
              </a:spcBef>
              <a:spcAft>
                <a:spcPts val="0"/>
              </a:spcAft>
              <a:buNone/>
            </a:pPr>
            <a:r>
              <a:rPr lang="iw" b="1"/>
              <a:t>الإصغاء لمقطوعات موسيقيّة هادئة</a:t>
            </a:r>
            <a:endParaRPr b="1"/>
          </a:p>
        </p:txBody>
      </p:sp>
      <p:sp>
        <p:nvSpPr>
          <p:cNvPr id="104" name="Google Shape;104;p19"/>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r" rtl="1">
              <a:lnSpc>
                <a:spcPct val="150000"/>
              </a:lnSpc>
              <a:spcBef>
                <a:spcPts val="0"/>
              </a:spcBef>
              <a:spcAft>
                <a:spcPts val="0"/>
              </a:spcAft>
              <a:buNone/>
            </a:pPr>
            <a:r>
              <a:rPr lang="iw" sz="1600"/>
              <a:t>ننصحكم بتفعيل مقطوعات موسيقيّة هادئة في افتتاحيّة اللقاء، إذ أن المقطوعات الموسيقيّة الهادئة تعتبر إحدى الوسائل الفعّالة لتحقيق التوازن النفسيّ وتهدئة الأعصاب، حيث يمكن للموسيقى الهادئة أن تكون وسيلة للانتقال من المشاعر السلبيّة والعثور على لحظات هادئة للتأمّل والاسترخاء، وتمنحنا الفرصة للتواصل مع عواطفنا وتحفّز الهدوء الداخليّ.</a:t>
            </a:r>
            <a:endParaRPr sz="1600"/>
          </a:p>
          <a:p>
            <a:pPr marL="0" lvl="0" indent="0" algn="r" rtl="1">
              <a:lnSpc>
                <a:spcPct val="150000"/>
              </a:lnSpc>
              <a:spcBef>
                <a:spcPts val="1200"/>
              </a:spcBef>
              <a:spcAft>
                <a:spcPts val="0"/>
              </a:spcAft>
              <a:buNone/>
            </a:pPr>
            <a:endParaRPr sz="1600" b="1"/>
          </a:p>
          <a:p>
            <a:pPr marL="0" lvl="0" indent="0" algn="r" rtl="1">
              <a:lnSpc>
                <a:spcPct val="150000"/>
              </a:lnSpc>
              <a:spcBef>
                <a:spcPts val="1200"/>
              </a:spcBef>
              <a:spcAft>
                <a:spcPts val="0"/>
              </a:spcAft>
              <a:buNone/>
            </a:pPr>
            <a:r>
              <a:rPr lang="iw" sz="1600" b="1"/>
              <a:t>ملاحظة</a:t>
            </a:r>
            <a:r>
              <a:rPr lang="iw" sz="1600"/>
              <a:t>: </a:t>
            </a:r>
            <a:endParaRPr sz="1600"/>
          </a:p>
          <a:p>
            <a:pPr marL="0" lvl="0" indent="0" algn="r" rtl="1">
              <a:lnSpc>
                <a:spcPct val="150000"/>
              </a:lnSpc>
              <a:spcBef>
                <a:spcPts val="1200"/>
              </a:spcBef>
              <a:spcAft>
                <a:spcPts val="1200"/>
              </a:spcAft>
              <a:buNone/>
            </a:pPr>
            <a:r>
              <a:rPr lang="iw" sz="1600"/>
              <a:t>من خلال "لقاء جوجل" يمكن تسميع الموسيقى فقط عبر تطبيق جوجل خروم، لذا بأمكانكم رفع الملفات الصوتيّة لجوجل خروم أو تشغيل الموسيقى عبر موقع مثل اليوتيوب.</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0"/>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ctr" rtl="1">
              <a:spcBef>
                <a:spcPts val="0"/>
              </a:spcBef>
              <a:spcAft>
                <a:spcPts val="0"/>
              </a:spcAft>
              <a:buNone/>
            </a:pPr>
            <a:r>
              <a:rPr lang="iw" b="1"/>
              <a:t>روابط للاستماع لمقطوعات موسيقيّة عربيّة</a:t>
            </a:r>
            <a:endParaRPr b="1"/>
          </a:p>
        </p:txBody>
      </p:sp>
      <p:graphicFrame>
        <p:nvGraphicFramePr>
          <p:cNvPr id="110" name="Google Shape;110;p20"/>
          <p:cNvGraphicFramePr/>
          <p:nvPr/>
        </p:nvGraphicFramePr>
        <p:xfrm>
          <a:off x="4948625" y="1304825"/>
          <a:ext cx="3000000" cy="3000000"/>
        </p:xfrm>
        <a:graphic>
          <a:graphicData uri="http://schemas.openxmlformats.org/drawingml/2006/table">
            <a:tbl>
              <a:tblPr>
                <a:noFill/>
                <a:tableStyleId>{0361B080-6ACF-4568-BBB6-2207FFE98399}</a:tableStyleId>
              </a:tblPr>
              <a:tblGrid>
                <a:gridCol w="1885000">
                  <a:extLst>
                    <a:ext uri="{9D8B030D-6E8A-4147-A177-3AD203B41FA5}">
                      <a16:colId xmlns:a16="http://schemas.microsoft.com/office/drawing/2014/main" val="20000"/>
                    </a:ext>
                  </a:extLst>
                </a:gridCol>
                <a:gridCol w="1885000">
                  <a:extLst>
                    <a:ext uri="{9D8B030D-6E8A-4147-A177-3AD203B41FA5}">
                      <a16:colId xmlns:a16="http://schemas.microsoft.com/office/drawing/2014/main" val="20001"/>
                    </a:ext>
                  </a:extLst>
                </a:gridCol>
              </a:tblGrid>
              <a:tr h="381000">
                <a:tc>
                  <a:txBody>
                    <a:bodyPr/>
                    <a:lstStyle/>
                    <a:p>
                      <a:pPr marL="0" lvl="0" indent="0" algn="l" rtl="1">
                        <a:spcBef>
                          <a:spcPts val="0"/>
                        </a:spcBef>
                        <a:spcAft>
                          <a:spcPts val="0"/>
                        </a:spcAft>
                        <a:buNone/>
                      </a:pPr>
                      <a:r>
                        <a:rPr lang="iw" b="1"/>
                        <a:t>اسم الملحّن</a:t>
                      </a:r>
                      <a:endParaRPr b="1"/>
                    </a:p>
                  </a:txBody>
                  <a:tcPr marL="91425" marR="91425" marT="91425" marB="91425">
                    <a:lnR w="19050" cap="flat" cmpd="sng">
                      <a:solidFill>
                        <a:srgbClr val="9E9E9E"/>
                      </a:solidFill>
                      <a:prstDash val="solid"/>
                      <a:round/>
                      <a:headEnd type="none" w="sm" len="sm"/>
                      <a:tailEnd type="none" w="sm" len="sm"/>
                    </a:lnR>
                    <a:solidFill>
                      <a:srgbClr val="B6D7A8"/>
                    </a:solidFill>
                  </a:tcPr>
                </a:tc>
                <a:tc>
                  <a:txBody>
                    <a:bodyPr/>
                    <a:lstStyle/>
                    <a:p>
                      <a:pPr marL="0" lvl="0" indent="0" algn="r" rtl="1">
                        <a:spcBef>
                          <a:spcPts val="0"/>
                        </a:spcBef>
                        <a:spcAft>
                          <a:spcPts val="0"/>
                        </a:spcAft>
                        <a:buNone/>
                      </a:pPr>
                      <a:r>
                        <a:rPr lang="iw" b="1"/>
                        <a:t>اسم المقطوعة الموسيقية مع رابط الاستماع</a:t>
                      </a:r>
                      <a:endParaRPr/>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solidFill>
                      <a:srgbClr val="B6D7A8"/>
                    </a:solidFill>
                  </a:tcPr>
                </a:tc>
                <a:extLst>
                  <a:ext uri="{0D108BD9-81ED-4DB2-BD59-A6C34878D82A}">
                    <a16:rowId xmlns:a16="http://schemas.microsoft.com/office/drawing/2014/main" val="10000"/>
                  </a:ext>
                </a:extLst>
              </a:tr>
              <a:tr h="381000">
                <a:tc>
                  <a:txBody>
                    <a:bodyPr/>
                    <a:lstStyle/>
                    <a:p>
                      <a:pPr marL="0" lvl="0" indent="0" algn="l" rtl="1">
                        <a:spcBef>
                          <a:spcPts val="0"/>
                        </a:spcBef>
                        <a:spcAft>
                          <a:spcPts val="0"/>
                        </a:spcAft>
                        <a:buNone/>
                      </a:pPr>
                      <a:r>
                        <a:rPr lang="iw" sz="1600">
                          <a:solidFill>
                            <a:schemeClr val="dk1"/>
                          </a:solidFill>
                        </a:rPr>
                        <a:t>  شاربل روحانا ومارسيل خليفة</a:t>
                      </a:r>
                      <a:endParaRPr sz="1600">
                        <a:solidFill>
                          <a:schemeClr val="dk1"/>
                        </a:solidFill>
                      </a:endParaRPr>
                    </a:p>
                  </a:txBody>
                  <a:tcPr marL="91425" marR="91425" marT="91425" marB="91425"/>
                </a:tc>
                <a:tc>
                  <a:txBody>
                    <a:bodyPr/>
                    <a:lstStyle/>
                    <a:p>
                      <a:pPr marL="0" lvl="0" indent="0" algn="r" rtl="1">
                        <a:lnSpc>
                          <a:spcPct val="105000"/>
                        </a:lnSpc>
                        <a:spcBef>
                          <a:spcPts val="0"/>
                        </a:spcBef>
                        <a:spcAft>
                          <a:spcPts val="0"/>
                        </a:spcAft>
                        <a:buNone/>
                      </a:pPr>
                      <a:r>
                        <a:rPr lang="iw" sz="1800" b="1" u="sng">
                          <a:solidFill>
                            <a:schemeClr val="hlink"/>
                          </a:solidFill>
                          <a:hlinkClick r:id="rId3"/>
                        </a:rPr>
                        <a:t>جدل</a:t>
                      </a:r>
                      <a:endParaRPr sz="1800"/>
                    </a:p>
                  </a:txBody>
                  <a:tcPr marL="91425" marR="91425" marT="91425" marB="91425">
                    <a:lnT w="19050" cap="flat" cmpd="sng">
                      <a:solidFill>
                        <a:srgbClr val="9E9E9E"/>
                      </a:solidFill>
                      <a:prstDash val="solid"/>
                      <a:round/>
                      <a:headEnd type="none" w="sm" len="sm"/>
                      <a:tailEnd type="none" w="sm" len="sm"/>
                    </a:lnT>
                  </a:tcPr>
                </a:tc>
                <a:extLst>
                  <a:ext uri="{0D108BD9-81ED-4DB2-BD59-A6C34878D82A}">
                    <a16:rowId xmlns:a16="http://schemas.microsoft.com/office/drawing/2014/main" val="10001"/>
                  </a:ext>
                </a:extLst>
              </a:tr>
              <a:tr h="381000">
                <a:tc>
                  <a:txBody>
                    <a:bodyPr/>
                    <a:lstStyle/>
                    <a:p>
                      <a:pPr marL="0" lvl="0" indent="0" algn="l" rtl="1">
                        <a:lnSpc>
                          <a:spcPct val="105000"/>
                        </a:lnSpc>
                        <a:spcBef>
                          <a:spcPts val="0"/>
                        </a:spcBef>
                        <a:spcAft>
                          <a:spcPts val="0"/>
                        </a:spcAft>
                        <a:buNone/>
                      </a:pPr>
                      <a:r>
                        <a:rPr lang="iw" sz="1600">
                          <a:solidFill>
                            <a:schemeClr val="dk1"/>
                          </a:solidFill>
                        </a:rPr>
                        <a:t>زياد الرحباني</a:t>
                      </a:r>
                      <a:endParaRPr sz="1600" b="1">
                        <a:solidFill>
                          <a:schemeClr val="dk1"/>
                        </a:solidFill>
                      </a:endParaRPr>
                    </a:p>
                  </a:txBody>
                  <a:tcPr marL="91425" marR="91425" marT="91425" marB="91425"/>
                </a:tc>
                <a:tc>
                  <a:txBody>
                    <a:bodyPr/>
                    <a:lstStyle/>
                    <a:p>
                      <a:pPr marL="0" lvl="0" indent="0" algn="r" rtl="1">
                        <a:lnSpc>
                          <a:spcPct val="105000"/>
                        </a:lnSpc>
                        <a:spcBef>
                          <a:spcPts val="0"/>
                        </a:spcBef>
                        <a:spcAft>
                          <a:spcPts val="0"/>
                        </a:spcAft>
                        <a:buNone/>
                      </a:pPr>
                      <a:r>
                        <a:rPr lang="iw" b="1" u="sng">
                          <a:solidFill>
                            <a:schemeClr val="hlink"/>
                          </a:solidFill>
                          <a:hlinkClick r:id="rId4"/>
                        </a:rPr>
                        <a:t>مقدمة مسرحية ميس الريم</a:t>
                      </a:r>
                      <a:endParaRPr b="1"/>
                    </a:p>
                  </a:txBody>
                  <a:tcPr marL="91425" marR="91425" marT="91425" marB="91425"/>
                </a:tc>
                <a:extLst>
                  <a:ext uri="{0D108BD9-81ED-4DB2-BD59-A6C34878D82A}">
                    <a16:rowId xmlns:a16="http://schemas.microsoft.com/office/drawing/2014/main" val="10002"/>
                  </a:ext>
                </a:extLst>
              </a:tr>
              <a:tr h="381000">
                <a:tc>
                  <a:txBody>
                    <a:bodyPr/>
                    <a:lstStyle/>
                    <a:p>
                      <a:pPr marL="0" lvl="0" indent="0" algn="l" rtl="1">
                        <a:lnSpc>
                          <a:spcPct val="105000"/>
                        </a:lnSpc>
                        <a:spcBef>
                          <a:spcPts val="0"/>
                        </a:spcBef>
                        <a:spcAft>
                          <a:spcPts val="0"/>
                        </a:spcAft>
                        <a:buNone/>
                      </a:pPr>
                      <a:r>
                        <a:rPr lang="iw" sz="1600">
                          <a:solidFill>
                            <a:schemeClr val="dk1"/>
                          </a:solidFill>
                        </a:rPr>
                        <a:t>مارسيل خليفة</a:t>
                      </a:r>
                      <a:endParaRPr sz="1600">
                        <a:solidFill>
                          <a:schemeClr val="dk1"/>
                        </a:solidFill>
                      </a:endParaRPr>
                    </a:p>
                  </a:txBody>
                  <a:tcPr marL="91425" marR="91425" marT="91425" marB="91425"/>
                </a:tc>
                <a:tc>
                  <a:txBody>
                    <a:bodyPr/>
                    <a:lstStyle/>
                    <a:p>
                      <a:pPr marL="0" lvl="0" indent="0" algn="r" rtl="1">
                        <a:lnSpc>
                          <a:spcPct val="105000"/>
                        </a:lnSpc>
                        <a:spcBef>
                          <a:spcPts val="0"/>
                        </a:spcBef>
                        <a:spcAft>
                          <a:spcPts val="0"/>
                        </a:spcAft>
                        <a:buNone/>
                      </a:pPr>
                      <a:r>
                        <a:rPr lang="iw" b="1" u="sng">
                          <a:solidFill>
                            <a:schemeClr val="hlink"/>
                          </a:solidFill>
                          <a:hlinkClick r:id="rId5"/>
                        </a:rPr>
                        <a:t>موسيقى طفولة</a:t>
                      </a:r>
                      <a:endParaRPr b="1"/>
                    </a:p>
                  </a:txBody>
                  <a:tcPr marL="91425" marR="91425" marT="91425" marB="91425"/>
                </a:tc>
                <a:extLst>
                  <a:ext uri="{0D108BD9-81ED-4DB2-BD59-A6C34878D82A}">
                    <a16:rowId xmlns:a16="http://schemas.microsoft.com/office/drawing/2014/main" val="10003"/>
                  </a:ext>
                </a:extLst>
              </a:tr>
              <a:tr h="381000">
                <a:tc>
                  <a:txBody>
                    <a:bodyPr/>
                    <a:lstStyle/>
                    <a:p>
                      <a:pPr marL="0" lvl="0" indent="0" algn="l" rtl="1">
                        <a:lnSpc>
                          <a:spcPct val="105000"/>
                        </a:lnSpc>
                        <a:spcBef>
                          <a:spcPts val="0"/>
                        </a:spcBef>
                        <a:spcAft>
                          <a:spcPts val="0"/>
                        </a:spcAft>
                        <a:buNone/>
                      </a:pPr>
                      <a:r>
                        <a:rPr lang="iw" sz="1600">
                          <a:solidFill>
                            <a:schemeClr val="dk1"/>
                          </a:solidFill>
                        </a:rPr>
                        <a:t>زياد الرحباني</a:t>
                      </a:r>
                      <a:endParaRPr sz="1600">
                        <a:solidFill>
                          <a:schemeClr val="dk1"/>
                        </a:solidFill>
                      </a:endParaRPr>
                    </a:p>
                  </a:txBody>
                  <a:tcPr marL="91425" marR="91425" marT="91425" marB="91425"/>
                </a:tc>
                <a:tc>
                  <a:txBody>
                    <a:bodyPr/>
                    <a:lstStyle/>
                    <a:p>
                      <a:pPr marL="0" lvl="0" indent="0" algn="r" rtl="1">
                        <a:lnSpc>
                          <a:spcPct val="105000"/>
                        </a:lnSpc>
                        <a:spcBef>
                          <a:spcPts val="0"/>
                        </a:spcBef>
                        <a:spcAft>
                          <a:spcPts val="0"/>
                        </a:spcAft>
                        <a:buNone/>
                      </a:pPr>
                      <a:r>
                        <a:rPr lang="iw" b="1" u="sng">
                          <a:solidFill>
                            <a:schemeClr val="hlink"/>
                          </a:solidFill>
                          <a:hlinkClick r:id="rId6"/>
                        </a:rPr>
                        <a:t>آثار على الرمال</a:t>
                      </a:r>
                      <a:endParaRPr b="1"/>
                    </a:p>
                  </a:txBody>
                  <a:tcPr marL="91425" marR="91425" marT="91425" marB="91425"/>
                </a:tc>
                <a:extLst>
                  <a:ext uri="{0D108BD9-81ED-4DB2-BD59-A6C34878D82A}">
                    <a16:rowId xmlns:a16="http://schemas.microsoft.com/office/drawing/2014/main" val="10004"/>
                  </a:ext>
                </a:extLst>
              </a:tr>
              <a:tr h="381000">
                <a:tc>
                  <a:txBody>
                    <a:bodyPr/>
                    <a:lstStyle/>
                    <a:p>
                      <a:pPr marL="0" lvl="0" indent="0" algn="l" rtl="1">
                        <a:lnSpc>
                          <a:spcPct val="105000"/>
                        </a:lnSpc>
                        <a:spcBef>
                          <a:spcPts val="0"/>
                        </a:spcBef>
                        <a:spcAft>
                          <a:spcPts val="0"/>
                        </a:spcAft>
                        <a:buNone/>
                      </a:pPr>
                      <a:r>
                        <a:rPr lang="iw" sz="1600">
                          <a:solidFill>
                            <a:schemeClr val="dk1"/>
                          </a:solidFill>
                        </a:rPr>
                        <a:t>الياس الرحباني</a:t>
                      </a:r>
                      <a:endParaRPr sz="1600">
                        <a:solidFill>
                          <a:schemeClr val="dk1"/>
                        </a:solidFill>
                      </a:endParaRPr>
                    </a:p>
                  </a:txBody>
                  <a:tcPr marL="91425" marR="91425" marT="91425" marB="91425"/>
                </a:tc>
                <a:tc>
                  <a:txBody>
                    <a:bodyPr/>
                    <a:lstStyle/>
                    <a:p>
                      <a:pPr marL="0" lvl="0" indent="0" algn="r" rtl="1">
                        <a:lnSpc>
                          <a:spcPct val="105000"/>
                        </a:lnSpc>
                        <a:spcBef>
                          <a:spcPts val="0"/>
                        </a:spcBef>
                        <a:spcAft>
                          <a:spcPts val="0"/>
                        </a:spcAft>
                        <a:buNone/>
                      </a:pPr>
                      <a:r>
                        <a:rPr lang="iw" b="1"/>
                        <a:t>أحلام الليل</a:t>
                      </a:r>
                      <a:endParaRPr b="1"/>
                    </a:p>
                  </a:txBody>
                  <a:tcPr marL="91425" marR="91425" marT="91425" marB="91425"/>
                </a:tc>
                <a:extLst>
                  <a:ext uri="{0D108BD9-81ED-4DB2-BD59-A6C34878D82A}">
                    <a16:rowId xmlns:a16="http://schemas.microsoft.com/office/drawing/2014/main" val="10005"/>
                  </a:ext>
                </a:extLst>
              </a:tr>
            </a:tbl>
          </a:graphicData>
        </a:graphic>
      </p:graphicFrame>
      <p:graphicFrame>
        <p:nvGraphicFramePr>
          <p:cNvPr id="111" name="Google Shape;111;p20"/>
          <p:cNvGraphicFramePr/>
          <p:nvPr/>
        </p:nvGraphicFramePr>
        <p:xfrm>
          <a:off x="311700" y="1304825"/>
          <a:ext cx="3000000" cy="3000000"/>
        </p:xfrm>
        <a:graphic>
          <a:graphicData uri="http://schemas.openxmlformats.org/drawingml/2006/table">
            <a:tbl>
              <a:tblPr>
                <a:noFill/>
                <a:tableStyleId>{0361B080-6ACF-4568-BBB6-2207FFE98399}</a:tableStyleId>
              </a:tblPr>
              <a:tblGrid>
                <a:gridCol w="1885000">
                  <a:extLst>
                    <a:ext uri="{9D8B030D-6E8A-4147-A177-3AD203B41FA5}">
                      <a16:colId xmlns:a16="http://schemas.microsoft.com/office/drawing/2014/main" val="20000"/>
                    </a:ext>
                  </a:extLst>
                </a:gridCol>
                <a:gridCol w="1885000">
                  <a:extLst>
                    <a:ext uri="{9D8B030D-6E8A-4147-A177-3AD203B41FA5}">
                      <a16:colId xmlns:a16="http://schemas.microsoft.com/office/drawing/2014/main" val="20001"/>
                    </a:ext>
                  </a:extLst>
                </a:gridCol>
              </a:tblGrid>
              <a:tr h="381000">
                <a:tc>
                  <a:txBody>
                    <a:bodyPr/>
                    <a:lstStyle/>
                    <a:p>
                      <a:pPr marL="0" lvl="0" indent="0" algn="l" rtl="1">
                        <a:spcBef>
                          <a:spcPts val="0"/>
                        </a:spcBef>
                        <a:spcAft>
                          <a:spcPts val="0"/>
                        </a:spcAft>
                        <a:buNone/>
                      </a:pPr>
                      <a:r>
                        <a:rPr lang="iw" b="1"/>
                        <a:t>اسم الملحّن</a:t>
                      </a:r>
                      <a:endParaRPr b="1"/>
                    </a:p>
                    <a:p>
                      <a:pPr marL="0" lvl="0" indent="0" algn="l" rtl="1">
                        <a:spcBef>
                          <a:spcPts val="0"/>
                        </a:spcBef>
                        <a:spcAft>
                          <a:spcPts val="0"/>
                        </a:spcAft>
                        <a:buNone/>
                      </a:pPr>
                      <a:endParaRPr b="1"/>
                    </a:p>
                  </a:txBody>
                  <a:tcPr marL="91425" marR="91425" marT="91425" marB="91425">
                    <a:lnR w="19050" cap="flat" cmpd="sng">
                      <a:solidFill>
                        <a:srgbClr val="9E9E9E"/>
                      </a:solidFill>
                      <a:prstDash val="solid"/>
                      <a:round/>
                      <a:headEnd type="none" w="sm" len="sm"/>
                      <a:tailEnd type="none" w="sm" len="sm"/>
                    </a:lnR>
                    <a:solidFill>
                      <a:srgbClr val="B6D7A8"/>
                    </a:solidFill>
                  </a:tcPr>
                </a:tc>
                <a:tc>
                  <a:txBody>
                    <a:bodyPr/>
                    <a:lstStyle/>
                    <a:p>
                      <a:pPr marL="0" lvl="0" indent="0" algn="r" rtl="1">
                        <a:spcBef>
                          <a:spcPts val="0"/>
                        </a:spcBef>
                        <a:spcAft>
                          <a:spcPts val="0"/>
                        </a:spcAft>
                        <a:buNone/>
                      </a:pPr>
                      <a:r>
                        <a:rPr lang="iw" b="1"/>
                        <a:t>اسم المقطوعة الموسيقية مع رابط الاستماع</a:t>
                      </a:r>
                      <a:endParaRPr b="1"/>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solidFill>
                      <a:srgbClr val="B6D7A8"/>
                    </a:solidFill>
                  </a:tcPr>
                </a:tc>
                <a:extLst>
                  <a:ext uri="{0D108BD9-81ED-4DB2-BD59-A6C34878D82A}">
                    <a16:rowId xmlns:a16="http://schemas.microsoft.com/office/drawing/2014/main" val="10000"/>
                  </a:ext>
                </a:extLst>
              </a:tr>
              <a:tr h="381000">
                <a:tc>
                  <a:txBody>
                    <a:bodyPr/>
                    <a:lstStyle/>
                    <a:p>
                      <a:pPr marL="0" lvl="0" indent="0" algn="l" rtl="1">
                        <a:spcBef>
                          <a:spcPts val="0"/>
                        </a:spcBef>
                        <a:spcAft>
                          <a:spcPts val="0"/>
                        </a:spcAft>
                        <a:buNone/>
                      </a:pPr>
                      <a:r>
                        <a:rPr lang="iw" b="1">
                          <a:solidFill>
                            <a:schemeClr val="dk1"/>
                          </a:solidFill>
                        </a:rPr>
                        <a:t>الياس الرحباني</a:t>
                      </a:r>
                      <a:endParaRPr b="1">
                        <a:solidFill>
                          <a:schemeClr val="dk1"/>
                        </a:solidFill>
                      </a:endParaRPr>
                    </a:p>
                  </a:txBody>
                  <a:tcPr marL="91425" marR="91425" marT="91425" marB="91425">
                    <a:lnR w="19050" cap="flat" cmpd="sng">
                      <a:solidFill>
                        <a:srgbClr val="9E9E9E"/>
                      </a:solidFill>
                      <a:prstDash val="solid"/>
                      <a:round/>
                      <a:headEnd type="none" w="sm" len="sm"/>
                      <a:tailEnd type="none" w="sm" len="sm"/>
                    </a:lnR>
                  </a:tcPr>
                </a:tc>
                <a:tc>
                  <a:txBody>
                    <a:bodyPr/>
                    <a:lstStyle/>
                    <a:p>
                      <a:pPr marL="0" lvl="0" indent="0" algn="r" rtl="1">
                        <a:spcBef>
                          <a:spcPts val="0"/>
                        </a:spcBef>
                        <a:spcAft>
                          <a:spcPts val="0"/>
                        </a:spcAft>
                        <a:buNone/>
                      </a:pPr>
                      <a:r>
                        <a:rPr lang="iw" b="1" u="sng">
                          <a:solidFill>
                            <a:schemeClr val="hlink"/>
                          </a:solidFill>
                          <a:hlinkClick r:id="rId7"/>
                        </a:rPr>
                        <a:t>دمي، دموعي وابتسامتي</a:t>
                      </a:r>
                      <a:endParaRPr b="1"/>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l" rtl="1">
                        <a:spcBef>
                          <a:spcPts val="0"/>
                        </a:spcBef>
                        <a:spcAft>
                          <a:spcPts val="0"/>
                        </a:spcAft>
                        <a:buNone/>
                      </a:pPr>
                      <a:endParaRPr b="1"/>
                    </a:p>
                  </a:txBody>
                  <a:tcPr marL="91425" marR="91425" marT="91425" marB="91425">
                    <a:lnR w="19050" cap="flat" cmpd="sng">
                      <a:solidFill>
                        <a:srgbClr val="9E9E9E"/>
                      </a:solidFill>
                      <a:prstDash val="solid"/>
                      <a:round/>
                      <a:headEnd type="none" w="sm" len="sm"/>
                      <a:tailEnd type="none" w="sm" len="sm"/>
                    </a:lnR>
                  </a:tcPr>
                </a:tc>
                <a:tc>
                  <a:txBody>
                    <a:bodyPr/>
                    <a:lstStyle/>
                    <a:p>
                      <a:pPr marL="0" lvl="0" indent="0" algn="r" rtl="1">
                        <a:spcBef>
                          <a:spcPts val="0"/>
                        </a:spcBef>
                        <a:spcAft>
                          <a:spcPts val="0"/>
                        </a:spcAft>
                        <a:buNone/>
                      </a:pPr>
                      <a:endParaRPr b="1"/>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lvl="0" indent="0" algn="l" rtl="1">
                        <a:spcBef>
                          <a:spcPts val="0"/>
                        </a:spcBef>
                        <a:spcAft>
                          <a:spcPts val="0"/>
                        </a:spcAft>
                        <a:buNone/>
                      </a:pPr>
                      <a:endParaRPr b="1"/>
                    </a:p>
                  </a:txBody>
                  <a:tcPr marL="91425" marR="91425" marT="91425" marB="91425">
                    <a:lnR w="19050" cap="flat" cmpd="sng">
                      <a:solidFill>
                        <a:srgbClr val="9E9E9E"/>
                      </a:solidFill>
                      <a:prstDash val="solid"/>
                      <a:round/>
                      <a:headEnd type="none" w="sm" len="sm"/>
                      <a:tailEnd type="none" w="sm" len="sm"/>
                    </a:lnR>
                  </a:tcPr>
                </a:tc>
                <a:tc>
                  <a:txBody>
                    <a:bodyPr/>
                    <a:lstStyle/>
                    <a:p>
                      <a:pPr marL="0" lvl="0" indent="0" algn="r" rtl="1">
                        <a:spcBef>
                          <a:spcPts val="0"/>
                        </a:spcBef>
                        <a:spcAft>
                          <a:spcPts val="0"/>
                        </a:spcAft>
                        <a:buNone/>
                      </a:pPr>
                      <a:endParaRPr b="1"/>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tcPr>
                </a:tc>
                <a:extLst>
                  <a:ext uri="{0D108BD9-81ED-4DB2-BD59-A6C34878D82A}">
                    <a16:rowId xmlns:a16="http://schemas.microsoft.com/office/drawing/2014/main" val="10003"/>
                  </a:ext>
                </a:extLst>
              </a:tr>
              <a:tr h="381000">
                <a:tc>
                  <a:txBody>
                    <a:bodyPr/>
                    <a:lstStyle/>
                    <a:p>
                      <a:pPr marL="0" lvl="0" indent="0" algn="l" rtl="1">
                        <a:spcBef>
                          <a:spcPts val="0"/>
                        </a:spcBef>
                        <a:spcAft>
                          <a:spcPts val="0"/>
                        </a:spcAft>
                        <a:buNone/>
                      </a:pPr>
                      <a:endParaRPr b="1"/>
                    </a:p>
                  </a:txBody>
                  <a:tcPr marL="91425" marR="91425" marT="91425" marB="91425">
                    <a:lnR w="19050" cap="flat" cmpd="sng">
                      <a:solidFill>
                        <a:srgbClr val="9E9E9E"/>
                      </a:solidFill>
                      <a:prstDash val="solid"/>
                      <a:round/>
                      <a:headEnd type="none" w="sm" len="sm"/>
                      <a:tailEnd type="none" w="sm" len="sm"/>
                    </a:lnR>
                  </a:tcPr>
                </a:tc>
                <a:tc>
                  <a:txBody>
                    <a:bodyPr/>
                    <a:lstStyle/>
                    <a:p>
                      <a:pPr marL="0" lvl="0" indent="0" algn="r" rtl="1">
                        <a:spcBef>
                          <a:spcPts val="0"/>
                        </a:spcBef>
                        <a:spcAft>
                          <a:spcPts val="0"/>
                        </a:spcAft>
                        <a:buNone/>
                      </a:pPr>
                      <a:endParaRPr b="1"/>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1"/>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fontScale="90000"/>
          </a:bodyPr>
          <a:lstStyle/>
          <a:p>
            <a:pPr marL="0" lvl="0" indent="0" algn="ctr" rtl="1">
              <a:spcBef>
                <a:spcPts val="0"/>
              </a:spcBef>
              <a:spcAft>
                <a:spcPts val="0"/>
              </a:spcAft>
              <a:buNone/>
            </a:pPr>
            <a:r>
              <a:rPr lang="iw" b="1"/>
              <a:t>إليكم بعض الروابط للاستماع لمقطوعات موسيقيّة غربيّة</a:t>
            </a:r>
            <a:endParaRPr b="1"/>
          </a:p>
        </p:txBody>
      </p:sp>
      <p:graphicFrame>
        <p:nvGraphicFramePr>
          <p:cNvPr id="117" name="Google Shape;117;p21"/>
          <p:cNvGraphicFramePr/>
          <p:nvPr/>
        </p:nvGraphicFramePr>
        <p:xfrm>
          <a:off x="4948625" y="1304825"/>
          <a:ext cx="3000000" cy="3000000"/>
        </p:xfrm>
        <a:graphic>
          <a:graphicData uri="http://schemas.openxmlformats.org/drawingml/2006/table">
            <a:tbl>
              <a:tblPr>
                <a:noFill/>
                <a:tableStyleId>{0361B080-6ACF-4568-BBB6-2207FFE98399}</a:tableStyleId>
              </a:tblPr>
              <a:tblGrid>
                <a:gridCol w="1885000">
                  <a:extLst>
                    <a:ext uri="{9D8B030D-6E8A-4147-A177-3AD203B41FA5}">
                      <a16:colId xmlns:a16="http://schemas.microsoft.com/office/drawing/2014/main" val="20000"/>
                    </a:ext>
                  </a:extLst>
                </a:gridCol>
                <a:gridCol w="1885000">
                  <a:extLst>
                    <a:ext uri="{9D8B030D-6E8A-4147-A177-3AD203B41FA5}">
                      <a16:colId xmlns:a16="http://schemas.microsoft.com/office/drawing/2014/main" val="20001"/>
                    </a:ext>
                  </a:extLst>
                </a:gridCol>
              </a:tblGrid>
              <a:tr h="381000">
                <a:tc>
                  <a:txBody>
                    <a:bodyPr/>
                    <a:lstStyle/>
                    <a:p>
                      <a:pPr marL="0" lvl="0" indent="0" algn="l" rtl="1">
                        <a:spcBef>
                          <a:spcPts val="0"/>
                        </a:spcBef>
                        <a:spcAft>
                          <a:spcPts val="0"/>
                        </a:spcAft>
                        <a:buNone/>
                      </a:pPr>
                      <a:r>
                        <a:rPr lang="iw" b="1"/>
                        <a:t>اسم الملحّن</a:t>
                      </a:r>
                      <a:endParaRPr b="1"/>
                    </a:p>
                  </a:txBody>
                  <a:tcPr marL="91425" marR="91425" marT="91425" marB="91425">
                    <a:lnR w="19050" cap="flat" cmpd="sng">
                      <a:solidFill>
                        <a:srgbClr val="9E9E9E"/>
                      </a:solidFill>
                      <a:prstDash val="solid"/>
                      <a:round/>
                      <a:headEnd type="none" w="sm" len="sm"/>
                      <a:tailEnd type="none" w="sm" len="sm"/>
                    </a:lnR>
                    <a:solidFill>
                      <a:srgbClr val="B6D7A8"/>
                    </a:solidFill>
                  </a:tcPr>
                </a:tc>
                <a:tc>
                  <a:txBody>
                    <a:bodyPr/>
                    <a:lstStyle/>
                    <a:p>
                      <a:pPr marL="0" lvl="0" indent="0" algn="r" rtl="1">
                        <a:spcBef>
                          <a:spcPts val="0"/>
                        </a:spcBef>
                        <a:spcAft>
                          <a:spcPts val="0"/>
                        </a:spcAft>
                        <a:buNone/>
                      </a:pPr>
                      <a:r>
                        <a:rPr lang="iw" b="1"/>
                        <a:t>اسم المقطوعة الموسيقية مع رابط الاستماع</a:t>
                      </a:r>
                      <a:endParaRPr/>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solidFill>
                      <a:srgbClr val="B6D7A8"/>
                    </a:solidFill>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iw" sz="1600">
                          <a:solidFill>
                            <a:schemeClr val="dk1"/>
                          </a:solidFill>
                        </a:rPr>
                        <a:t>Erik Satie</a:t>
                      </a:r>
                      <a:endParaRPr sz="1600">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3">
                            <a:extLst>
                              <a:ext uri="{A12FA001-AC4F-418D-AE19-62706E023703}">
                                <ahyp:hlinkClr xmlns:ahyp="http://schemas.microsoft.com/office/drawing/2018/hyperlinkcolor" val="tx"/>
                              </a:ext>
                            </a:extLst>
                          </a:hlinkClick>
                        </a:rPr>
                        <a:t>Gymnopédie No. 1</a:t>
                      </a:r>
                      <a:endParaRPr/>
                    </a:p>
                  </a:txBody>
                  <a:tcPr marL="91425" marR="91425" marT="91425" marB="91425">
                    <a:lnT w="19050" cap="flat" cmpd="sng">
                      <a:solidFill>
                        <a:srgbClr val="9E9E9E"/>
                      </a:solidFill>
                      <a:prstDash val="solid"/>
                      <a:round/>
                      <a:headEnd type="none" w="sm" len="sm"/>
                      <a:tailEnd type="none" w="sm" len="sm"/>
                    </a:lnT>
                  </a:tcPr>
                </a:tc>
                <a:extLst>
                  <a:ext uri="{0D108BD9-81ED-4DB2-BD59-A6C34878D82A}">
                    <a16:rowId xmlns:a16="http://schemas.microsoft.com/office/drawing/2014/main" val="10001"/>
                  </a:ext>
                </a:extLst>
              </a:tr>
              <a:tr h="381000">
                <a:tc>
                  <a:txBody>
                    <a:bodyPr/>
                    <a:lstStyle/>
                    <a:p>
                      <a:pPr marL="0" lvl="0" indent="0" algn="l" rtl="0">
                        <a:lnSpc>
                          <a:spcPct val="105000"/>
                        </a:lnSpc>
                        <a:spcBef>
                          <a:spcPts val="0"/>
                        </a:spcBef>
                        <a:spcAft>
                          <a:spcPts val="0"/>
                        </a:spcAft>
                        <a:buNone/>
                      </a:pPr>
                      <a:r>
                        <a:rPr lang="iw" sz="1600">
                          <a:solidFill>
                            <a:schemeClr val="dk1"/>
                          </a:solidFill>
                        </a:rPr>
                        <a:t>Debussy</a:t>
                      </a:r>
                      <a:r>
                        <a:rPr lang="iw" sz="1600" b="1">
                          <a:solidFill>
                            <a:schemeClr val="dk1"/>
                          </a:solidFill>
                        </a:rPr>
                        <a:t> </a:t>
                      </a:r>
                      <a:endParaRPr sz="1600" b="1">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4">
                            <a:extLst>
                              <a:ext uri="{A12FA001-AC4F-418D-AE19-62706E023703}">
                                <ahyp:hlinkClr xmlns:ahyp="http://schemas.microsoft.com/office/drawing/2018/hyperlinkcolor" val="tx"/>
                              </a:ext>
                            </a:extLst>
                          </a:hlinkClick>
                        </a:rPr>
                        <a:t>Arabesque No.1 and No.2</a:t>
                      </a:r>
                      <a:endParaRPr b="1"/>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iw" sz="1600">
                          <a:solidFill>
                            <a:schemeClr val="dk1"/>
                          </a:solidFill>
                        </a:rPr>
                        <a:t>Christoph Willibald Gluck</a:t>
                      </a:r>
                      <a:endParaRPr sz="1600">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5">
                            <a:extLst>
                              <a:ext uri="{A12FA001-AC4F-418D-AE19-62706E023703}">
                                <ahyp:hlinkClr xmlns:ahyp="http://schemas.microsoft.com/office/drawing/2018/hyperlinkcolor" val="tx"/>
                              </a:ext>
                            </a:extLst>
                          </a:hlinkClick>
                        </a:rPr>
                        <a:t>Danse des Ombres heureuses (Orphée et Euridice)</a:t>
                      </a:r>
                      <a:endParaRPr b="1"/>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iw" sz="1600">
                          <a:solidFill>
                            <a:schemeClr val="dk1"/>
                          </a:solidFill>
                        </a:rPr>
                        <a:t>Alan Silvestri</a:t>
                      </a:r>
                      <a:endParaRPr sz="1600">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6">
                            <a:extLst>
                              <a:ext uri="{A12FA001-AC4F-418D-AE19-62706E023703}">
                                <ahyp:hlinkClr xmlns:ahyp="http://schemas.microsoft.com/office/drawing/2018/hyperlinkcolor" val="tx"/>
                              </a:ext>
                            </a:extLst>
                          </a:hlinkClick>
                        </a:rPr>
                        <a:t>Forrest Gump </a:t>
                      </a:r>
                      <a:endParaRPr b="1"/>
                    </a:p>
                  </a:txBody>
                  <a:tcPr marL="91425" marR="91425" marT="91425" marB="91425"/>
                </a:tc>
                <a:extLst>
                  <a:ext uri="{0D108BD9-81ED-4DB2-BD59-A6C34878D82A}">
                    <a16:rowId xmlns:a16="http://schemas.microsoft.com/office/drawing/2014/main" val="10004"/>
                  </a:ext>
                </a:extLst>
              </a:tr>
              <a:tr h="381000">
                <a:tc>
                  <a:txBody>
                    <a:bodyPr/>
                    <a:lstStyle/>
                    <a:p>
                      <a:pPr marL="0" lvl="0" indent="0" algn="l" rtl="0">
                        <a:lnSpc>
                          <a:spcPct val="115000"/>
                        </a:lnSpc>
                        <a:spcBef>
                          <a:spcPts val="0"/>
                        </a:spcBef>
                        <a:spcAft>
                          <a:spcPts val="0"/>
                        </a:spcAft>
                        <a:buNone/>
                      </a:pPr>
                      <a:r>
                        <a:rPr lang="iw" sz="1600">
                          <a:solidFill>
                            <a:schemeClr val="dk1"/>
                          </a:solidFill>
                        </a:rPr>
                        <a:t>J. S. Bach</a:t>
                      </a:r>
                      <a:endParaRPr sz="1600">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7">
                            <a:extLst>
                              <a:ext uri="{A12FA001-AC4F-418D-AE19-62706E023703}">
                                <ahyp:hlinkClr xmlns:ahyp="http://schemas.microsoft.com/office/drawing/2018/hyperlinkcolor" val="tx"/>
                              </a:ext>
                            </a:extLst>
                          </a:hlinkClick>
                        </a:rPr>
                        <a:t>HAUSER - Air on the G String</a:t>
                      </a:r>
                      <a:endParaRPr b="1"/>
                    </a:p>
                  </a:txBody>
                  <a:tcPr marL="91425" marR="91425" marT="91425" marB="91425"/>
                </a:tc>
                <a:extLst>
                  <a:ext uri="{0D108BD9-81ED-4DB2-BD59-A6C34878D82A}">
                    <a16:rowId xmlns:a16="http://schemas.microsoft.com/office/drawing/2014/main" val="10005"/>
                  </a:ext>
                </a:extLst>
              </a:tr>
            </a:tbl>
          </a:graphicData>
        </a:graphic>
      </p:graphicFrame>
      <p:graphicFrame>
        <p:nvGraphicFramePr>
          <p:cNvPr id="118" name="Google Shape;118;p21"/>
          <p:cNvGraphicFramePr/>
          <p:nvPr/>
        </p:nvGraphicFramePr>
        <p:xfrm>
          <a:off x="311700" y="1304825"/>
          <a:ext cx="3000000" cy="3000000"/>
        </p:xfrm>
        <a:graphic>
          <a:graphicData uri="http://schemas.openxmlformats.org/drawingml/2006/table">
            <a:tbl>
              <a:tblPr>
                <a:noFill/>
                <a:tableStyleId>{0361B080-6ACF-4568-BBB6-2207FFE98399}</a:tableStyleId>
              </a:tblPr>
              <a:tblGrid>
                <a:gridCol w="1885000">
                  <a:extLst>
                    <a:ext uri="{9D8B030D-6E8A-4147-A177-3AD203B41FA5}">
                      <a16:colId xmlns:a16="http://schemas.microsoft.com/office/drawing/2014/main" val="20000"/>
                    </a:ext>
                  </a:extLst>
                </a:gridCol>
                <a:gridCol w="1885000">
                  <a:extLst>
                    <a:ext uri="{9D8B030D-6E8A-4147-A177-3AD203B41FA5}">
                      <a16:colId xmlns:a16="http://schemas.microsoft.com/office/drawing/2014/main" val="20001"/>
                    </a:ext>
                  </a:extLst>
                </a:gridCol>
              </a:tblGrid>
              <a:tr h="381000">
                <a:tc>
                  <a:txBody>
                    <a:bodyPr/>
                    <a:lstStyle/>
                    <a:p>
                      <a:pPr marL="0" lvl="0" indent="0" algn="l" rtl="1">
                        <a:spcBef>
                          <a:spcPts val="0"/>
                        </a:spcBef>
                        <a:spcAft>
                          <a:spcPts val="0"/>
                        </a:spcAft>
                        <a:buNone/>
                      </a:pPr>
                      <a:r>
                        <a:rPr lang="iw" b="1"/>
                        <a:t>اسم الملحّن</a:t>
                      </a:r>
                      <a:endParaRPr b="1"/>
                    </a:p>
                    <a:p>
                      <a:pPr marL="0" lvl="0" indent="0" algn="l" rtl="1">
                        <a:spcBef>
                          <a:spcPts val="0"/>
                        </a:spcBef>
                        <a:spcAft>
                          <a:spcPts val="0"/>
                        </a:spcAft>
                        <a:buNone/>
                      </a:pPr>
                      <a:endParaRPr b="1"/>
                    </a:p>
                  </a:txBody>
                  <a:tcPr marL="91425" marR="91425" marT="91425" marB="91425">
                    <a:lnR w="19050" cap="flat" cmpd="sng">
                      <a:solidFill>
                        <a:srgbClr val="9E9E9E"/>
                      </a:solidFill>
                      <a:prstDash val="solid"/>
                      <a:round/>
                      <a:headEnd type="none" w="sm" len="sm"/>
                      <a:tailEnd type="none" w="sm" len="sm"/>
                    </a:lnR>
                    <a:solidFill>
                      <a:srgbClr val="B6D7A8"/>
                    </a:solidFill>
                  </a:tcPr>
                </a:tc>
                <a:tc>
                  <a:txBody>
                    <a:bodyPr/>
                    <a:lstStyle/>
                    <a:p>
                      <a:pPr marL="0" lvl="0" indent="0" algn="r" rtl="1">
                        <a:spcBef>
                          <a:spcPts val="0"/>
                        </a:spcBef>
                        <a:spcAft>
                          <a:spcPts val="0"/>
                        </a:spcAft>
                        <a:buNone/>
                      </a:pPr>
                      <a:r>
                        <a:rPr lang="iw" b="1"/>
                        <a:t>اسم المقطوعة الموسيقية مع رابط الاستماع</a:t>
                      </a:r>
                      <a:endParaRPr b="1"/>
                    </a:p>
                  </a:txBody>
                  <a:tcPr marL="91425" marR="91425" marT="91425" marB="91425">
                    <a:lnL w="19050" cap="flat" cmpd="sng">
                      <a:solidFill>
                        <a:srgbClr val="9E9E9E"/>
                      </a:solidFill>
                      <a:prstDash val="solid"/>
                      <a:round/>
                      <a:headEnd type="none" w="sm" len="sm"/>
                      <a:tailEnd type="none" w="sm" len="sm"/>
                    </a:lnL>
                    <a:lnR w="19050" cap="flat" cmpd="sng">
                      <a:solidFill>
                        <a:srgbClr val="9E9E9E"/>
                      </a:solidFill>
                      <a:prstDash val="solid"/>
                      <a:round/>
                      <a:headEnd type="none" w="sm" len="sm"/>
                      <a:tailEnd type="none" w="sm" len="sm"/>
                    </a:lnR>
                    <a:lnT w="19050" cap="flat" cmpd="sng">
                      <a:solidFill>
                        <a:srgbClr val="9E9E9E"/>
                      </a:solidFill>
                      <a:prstDash val="solid"/>
                      <a:round/>
                      <a:headEnd type="none" w="sm" len="sm"/>
                      <a:tailEnd type="none" w="sm" len="sm"/>
                    </a:lnT>
                    <a:lnB w="19050" cap="flat" cmpd="sng">
                      <a:solidFill>
                        <a:srgbClr val="9E9E9E"/>
                      </a:solidFill>
                      <a:prstDash val="solid"/>
                      <a:round/>
                      <a:headEnd type="none" w="sm" len="sm"/>
                      <a:tailEnd type="none" w="sm" len="sm"/>
                    </a:lnB>
                    <a:solidFill>
                      <a:srgbClr val="B6D7A8"/>
                    </a:solidFill>
                  </a:tcPr>
                </a:tc>
                <a:extLst>
                  <a:ext uri="{0D108BD9-81ED-4DB2-BD59-A6C34878D82A}">
                    <a16:rowId xmlns:a16="http://schemas.microsoft.com/office/drawing/2014/main" val="10000"/>
                  </a:ext>
                </a:extLst>
              </a:tr>
              <a:tr h="381000">
                <a:tc>
                  <a:txBody>
                    <a:bodyPr/>
                    <a:lstStyle/>
                    <a:p>
                      <a:pPr marL="0" lvl="0" indent="0" algn="l" rtl="0">
                        <a:lnSpc>
                          <a:spcPct val="105000"/>
                        </a:lnSpc>
                        <a:spcBef>
                          <a:spcPts val="0"/>
                        </a:spcBef>
                        <a:spcAft>
                          <a:spcPts val="0"/>
                        </a:spcAft>
                        <a:buNone/>
                      </a:pPr>
                      <a:r>
                        <a:rPr lang="iw" sz="1600">
                          <a:solidFill>
                            <a:schemeClr val="dk1"/>
                          </a:solidFill>
                        </a:rPr>
                        <a:t>Schubert </a:t>
                      </a:r>
                      <a:endParaRPr sz="1600">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8">
                            <a:extLst>
                              <a:ext uri="{A12FA001-AC4F-418D-AE19-62706E023703}">
                                <ahyp:hlinkClr xmlns:ahyp="http://schemas.microsoft.com/office/drawing/2018/hyperlinkcolor" val="tx"/>
                              </a:ext>
                            </a:extLst>
                          </a:hlinkClick>
                        </a:rPr>
                        <a:t>Serenade</a:t>
                      </a:r>
                      <a:endParaRPr/>
                    </a:p>
                  </a:txBody>
                  <a:tcPr marL="91425" marR="91425" marT="91425" marB="91425">
                    <a:lnT w="19050" cap="flat" cmpd="sng">
                      <a:solidFill>
                        <a:srgbClr val="9E9E9E"/>
                      </a:solidFill>
                      <a:prstDash val="solid"/>
                      <a:round/>
                      <a:headEnd type="none" w="sm" len="sm"/>
                      <a:tailEnd type="none" w="sm" len="sm"/>
                    </a:lnT>
                  </a:tcPr>
                </a:tc>
                <a:extLst>
                  <a:ext uri="{0D108BD9-81ED-4DB2-BD59-A6C34878D82A}">
                    <a16:rowId xmlns:a16="http://schemas.microsoft.com/office/drawing/2014/main" val="10001"/>
                  </a:ext>
                </a:extLst>
              </a:tr>
              <a:tr h="381000">
                <a:tc>
                  <a:txBody>
                    <a:bodyPr/>
                    <a:lstStyle/>
                    <a:p>
                      <a:pPr marL="0" lvl="0" indent="0" algn="l" rtl="0">
                        <a:lnSpc>
                          <a:spcPct val="105000"/>
                        </a:lnSpc>
                        <a:spcBef>
                          <a:spcPts val="0"/>
                        </a:spcBef>
                        <a:spcAft>
                          <a:spcPts val="0"/>
                        </a:spcAft>
                        <a:buNone/>
                      </a:pPr>
                      <a:r>
                        <a:rPr lang="iw" sz="1600">
                          <a:solidFill>
                            <a:schemeClr val="dk1"/>
                          </a:solidFill>
                        </a:rPr>
                        <a:t>Debussy</a:t>
                      </a:r>
                      <a:r>
                        <a:rPr lang="iw" sz="1600" b="1">
                          <a:solidFill>
                            <a:schemeClr val="dk1"/>
                          </a:solidFill>
                        </a:rPr>
                        <a:t> </a:t>
                      </a:r>
                      <a:endParaRPr sz="1600" b="1">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9">
                            <a:extLst>
                              <a:ext uri="{A12FA001-AC4F-418D-AE19-62706E023703}">
                                <ahyp:hlinkClr xmlns:ahyp="http://schemas.microsoft.com/office/drawing/2018/hyperlinkcolor" val="tx"/>
                              </a:ext>
                            </a:extLst>
                          </a:hlinkClick>
                        </a:rPr>
                        <a:t>Rêverie</a:t>
                      </a:r>
                      <a:endParaRPr b="1"/>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lnSpc>
                          <a:spcPct val="105000"/>
                        </a:lnSpc>
                        <a:spcBef>
                          <a:spcPts val="0"/>
                        </a:spcBef>
                        <a:spcAft>
                          <a:spcPts val="0"/>
                        </a:spcAft>
                        <a:buNone/>
                      </a:pPr>
                      <a:r>
                        <a:rPr lang="iw" sz="1600">
                          <a:solidFill>
                            <a:schemeClr val="dk1"/>
                          </a:solidFill>
                        </a:rPr>
                        <a:t>Chopin</a:t>
                      </a:r>
                      <a:endParaRPr sz="1600">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10">
                            <a:extLst>
                              <a:ext uri="{A12FA001-AC4F-418D-AE19-62706E023703}">
                                <ahyp:hlinkClr xmlns:ahyp="http://schemas.microsoft.com/office/drawing/2018/hyperlinkcolor" val="tx"/>
                              </a:ext>
                            </a:extLst>
                          </a:hlinkClick>
                        </a:rPr>
                        <a:t>Nocturne op.9 No.2</a:t>
                      </a:r>
                      <a:endParaRPr b="1"/>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lnSpc>
                          <a:spcPct val="105000"/>
                        </a:lnSpc>
                        <a:spcBef>
                          <a:spcPts val="0"/>
                        </a:spcBef>
                        <a:spcAft>
                          <a:spcPts val="0"/>
                        </a:spcAft>
                        <a:buNone/>
                      </a:pPr>
                      <a:r>
                        <a:rPr lang="iw" sz="1600">
                          <a:solidFill>
                            <a:schemeClr val="dk1"/>
                          </a:solidFill>
                        </a:rPr>
                        <a:t>Vivaldi</a:t>
                      </a:r>
                      <a:endParaRPr sz="1600">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11">
                            <a:extLst>
                              <a:ext uri="{A12FA001-AC4F-418D-AE19-62706E023703}">
                                <ahyp:hlinkClr xmlns:ahyp="http://schemas.microsoft.com/office/drawing/2018/hyperlinkcolor" val="tx"/>
                              </a:ext>
                            </a:extLst>
                          </a:hlinkClick>
                        </a:rPr>
                        <a:t>WINTER FROM VIVALDI'S FOUR SEASONS - LARGO - PART 2/3</a:t>
                      </a:r>
                      <a:endParaRPr b="1"/>
                    </a:p>
                    <a:p>
                      <a:pPr marL="0" lvl="0" indent="0" algn="l" rtl="0">
                        <a:lnSpc>
                          <a:spcPct val="105000"/>
                        </a:lnSpc>
                        <a:spcBef>
                          <a:spcPts val="0"/>
                        </a:spcBef>
                        <a:spcAft>
                          <a:spcPts val="0"/>
                        </a:spcAft>
                        <a:buNone/>
                      </a:pPr>
                      <a:endParaRPr sz="700" b="1"/>
                    </a:p>
                  </a:txBody>
                  <a:tcPr marL="91425" marR="91425" marT="91425" marB="91425"/>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None/>
                      </a:pPr>
                      <a:r>
                        <a:rPr lang="iw" sz="1600">
                          <a:solidFill>
                            <a:schemeClr val="dk1"/>
                          </a:solidFill>
                        </a:rPr>
                        <a:t>Harold Arlen</a:t>
                      </a:r>
                      <a:endParaRPr sz="1600">
                        <a:solidFill>
                          <a:schemeClr val="dk1"/>
                        </a:solidFill>
                      </a:endParaRPr>
                    </a:p>
                  </a:txBody>
                  <a:tcPr marL="91425" marR="91425" marT="91425" marB="91425"/>
                </a:tc>
                <a:tc>
                  <a:txBody>
                    <a:bodyPr/>
                    <a:lstStyle/>
                    <a:p>
                      <a:pPr marL="0" lvl="0" indent="0" algn="l" rtl="0">
                        <a:lnSpc>
                          <a:spcPct val="105000"/>
                        </a:lnSpc>
                        <a:spcBef>
                          <a:spcPts val="0"/>
                        </a:spcBef>
                        <a:spcAft>
                          <a:spcPts val="0"/>
                        </a:spcAft>
                        <a:buNone/>
                      </a:pPr>
                      <a:r>
                        <a:rPr lang="iw" b="1" u="sng">
                          <a:solidFill>
                            <a:schemeClr val="accent5"/>
                          </a:solidFill>
                          <a:hlinkClick r:id="rId12">
                            <a:extLst>
                              <a:ext uri="{A12FA001-AC4F-418D-AE19-62706E023703}">
                                <ahyp:hlinkClr xmlns:ahyp="http://schemas.microsoft.com/office/drawing/2018/hyperlinkcolor" val="tx"/>
                              </a:ext>
                            </a:extLst>
                          </a:hlinkClick>
                        </a:rPr>
                        <a:t>Over the Rainbow</a:t>
                      </a:r>
                      <a:endParaRPr b="1"/>
                    </a:p>
                  </a:txBody>
                  <a:tcPr marL="91425" marR="91425" marT="91425" marB="91425"/>
                </a:tc>
                <a:extLst>
                  <a:ext uri="{0D108BD9-81ED-4DB2-BD59-A6C34878D82A}">
                    <a16:rowId xmlns:a16="http://schemas.microsoft.com/office/drawing/2014/main" val="10005"/>
                  </a:ext>
                </a:extLst>
              </a:tr>
            </a:tbl>
          </a:graphicData>
        </a:graphic>
      </p:graphicFrame>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788</Words>
  <Application>Microsoft Macintosh PowerPoint</Application>
  <PresentationFormat>‫הצגה על המסך (16:9)</PresentationFormat>
  <Paragraphs>100</Paragraphs>
  <Slides>12</Slides>
  <Notes>12</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12</vt:i4>
      </vt:variant>
    </vt:vector>
  </HeadingPairs>
  <TitlesOfParts>
    <vt:vector size="16" baseType="lpstr">
      <vt:lpstr>Arial</vt:lpstr>
      <vt:lpstr>Roboto Slab</vt:lpstr>
      <vt:lpstr>Roboto</vt:lpstr>
      <vt:lpstr>Marina</vt:lpstr>
      <vt:lpstr>التربية الموسيقيّة كأداة لتعزيز الحصانة العاطفيّة</vt:lpstr>
      <vt:lpstr>"وَأعْطِي نِصْفَ عُمْرِي لِلَّذِي يَجْعَلُ طِفْلًا باكِيًا يَضْحَك!"(توفيق زيّاد)</vt:lpstr>
      <vt:lpstr>فعاليّة موسيقيّة إبداعيّة (تأليف وإبداع)</vt:lpstr>
      <vt:lpstr>فعاليّة رسم حرّ وفق مقطوعة موسيقيّة مرافقة</vt:lpstr>
      <vt:lpstr>فعاليّة موسيقيّة - تعبير حر من خلال الحركة</vt:lpstr>
      <vt:lpstr>فعاليّة جماعيّة للطلاب في التعبير عن المشاعر</vt:lpstr>
      <vt:lpstr>الإصغاء لمقطوعات موسيقيّة هادئة</vt:lpstr>
      <vt:lpstr>روابط للاستماع لمقطوعات موسيقيّة عربيّة</vt:lpstr>
      <vt:lpstr>إليكم بعض الروابط للاستماع لمقطوعات موسيقيّة غربيّة</vt:lpstr>
      <vt:lpstr>فعاليّات موسيقيّة لتأليف الموسيقى في موقع Music Lab</vt:lpstr>
      <vt:lpstr>مجلد لفعاليات وشرائح بموضوع المشاعر وإدارة الحوار بالّلغة العربيّة</vt:lpstr>
      <vt:lpstr>نحن هنا لأجلكم في ظل الظروف الصعبة!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التربية الموسيقيّة كأداة لتعزيز الحصانة العاطفيّة</dc:title>
  <cp:lastModifiedBy>Inbal Kremer</cp:lastModifiedBy>
  <cp:revision>1</cp:revision>
  <dcterms:modified xsi:type="dcterms:W3CDTF">2023-10-15T18:07:43Z</dcterms:modified>
</cp:coreProperties>
</file>