
<file path=[Content_Types].xml><?xml version="1.0" encoding="utf-8"?>
<Types xmlns="http://schemas.openxmlformats.org/package/2006/content-types">
  <Default Extension="emf" ContentType="image/x-emf"/>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4" r:id="rId1"/>
    <p:sldMasterId id="2147483740" r:id="rId2"/>
    <p:sldMasterId id="2147483752" r:id="rId3"/>
    <p:sldMasterId id="2147483764" r:id="rId4"/>
  </p:sldMasterIdLst>
  <p:notesMasterIdLst>
    <p:notesMasterId r:id="rId34"/>
  </p:notesMasterIdLst>
  <p:sldIdLst>
    <p:sldId id="610" r:id="rId5"/>
    <p:sldId id="571" r:id="rId6"/>
    <p:sldId id="611" r:id="rId7"/>
    <p:sldId id="598" r:id="rId8"/>
    <p:sldId id="573" r:id="rId9"/>
    <p:sldId id="576" r:id="rId10"/>
    <p:sldId id="577" r:id="rId11"/>
    <p:sldId id="585" r:id="rId12"/>
    <p:sldId id="586" r:id="rId13"/>
    <p:sldId id="608" r:id="rId14"/>
    <p:sldId id="605" r:id="rId15"/>
    <p:sldId id="606" r:id="rId16"/>
    <p:sldId id="607" r:id="rId17"/>
    <p:sldId id="592" r:id="rId18"/>
    <p:sldId id="594" r:id="rId19"/>
    <p:sldId id="595" r:id="rId20"/>
    <p:sldId id="597" r:id="rId21"/>
    <p:sldId id="581" r:id="rId22"/>
    <p:sldId id="582" r:id="rId23"/>
    <p:sldId id="600" r:id="rId24"/>
    <p:sldId id="601" r:id="rId25"/>
    <p:sldId id="587" r:id="rId26"/>
    <p:sldId id="588" r:id="rId27"/>
    <p:sldId id="590" r:id="rId28"/>
    <p:sldId id="612" r:id="rId29"/>
    <p:sldId id="609" r:id="rId30"/>
    <p:sldId id="578" r:id="rId31"/>
    <p:sldId id="579" r:id="rId32"/>
    <p:sldId id="580" r:id="rId3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024">
          <p15:clr>
            <a:srgbClr val="A4A3A4"/>
          </p15:clr>
        </p15:guide>
        <p15:guide id="2" pos="386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86" roundtripDataSignature="AMtx7mjf9u2t+vdmuDlxAjIKxGmeumUPe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8C1704"/>
    <a:srgbClr val="C93A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82FEFBC-ABF1-4A9D-B97A-3047E4B6DD7B}">
  <a:tblStyle styleId="{D82FEFBC-ABF1-4A9D-B97A-3047E4B6DD7B}"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1421" autoAdjust="0"/>
  </p:normalViewPr>
  <p:slideViewPr>
    <p:cSldViewPr snapToGrid="0">
      <p:cViewPr varScale="1">
        <p:scale>
          <a:sx n="68" d="100"/>
          <a:sy n="68" d="100"/>
        </p:scale>
        <p:origin x="1262" y="58"/>
      </p:cViewPr>
      <p:guideLst>
        <p:guide orient="horz" pos="2024"/>
        <p:guide pos="3863"/>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notesMaster" Target="notesMasters/notesMaster1.xml"/><Relationship Id="rId89"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87"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90"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86" Type="http://customschemas.google.com/relationships/presentationmetadata" Target="meta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8" Type="http://schemas.openxmlformats.org/officeDocument/2006/relationships/slide" Target="slides/slide4.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iw-IL"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endParaRPr lang="he-IL" baseline="0" dirty="0"/>
          </a:p>
        </p:txBody>
      </p:sp>
      <p:sp>
        <p:nvSpPr>
          <p:cNvPr id="4" name="מציין מיקום של מספר שקופית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64ED1FBD-5ACD-4321-93AD-0E447E6D9648}"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sym typeface="Arial"/>
              </a:rPr>
              <a:pPr marL="0" marR="0" lvl="0" indent="0" algn="l" defTabSz="914400" rtl="1" eaLnBrk="1" fontAlgn="auto" latinLnBrk="0" hangingPunct="1">
                <a:lnSpc>
                  <a:spcPct val="100000"/>
                </a:lnSpc>
                <a:spcBef>
                  <a:spcPts val="0"/>
                </a:spcBef>
                <a:spcAft>
                  <a:spcPts val="0"/>
                </a:spcAft>
                <a:buClrTx/>
                <a:buSzTx/>
                <a:buFontTx/>
                <a:buNone/>
                <a:tabLst/>
                <a:defRPr/>
              </a:pPr>
              <a:t>1</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sym typeface="Arial"/>
            </a:endParaRPr>
          </a:p>
        </p:txBody>
      </p:sp>
    </p:spTree>
    <p:extLst>
      <p:ext uri="{BB962C8B-B14F-4D97-AF65-F5344CB8AC3E}">
        <p14:creationId xmlns:p14="http://schemas.microsoft.com/office/powerpoint/2010/main" val="1313869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b="0" baseline="0" dirty="0">
                <a:solidFill>
                  <a:schemeClr val="tx1"/>
                </a:solidFill>
              </a:rPr>
              <a:t>ניתן לתת לתלמידים משימת מיון:</a:t>
            </a:r>
          </a:p>
          <a:p>
            <a:pPr algn="r"/>
            <a:r>
              <a:rPr lang="he-IL" b="0" baseline="0" dirty="0">
                <a:solidFill>
                  <a:schemeClr val="tx1"/>
                </a:solidFill>
              </a:rPr>
              <a:t>אילו מן הכלים שייכים לתרבות המערב ואילו מהם שייכים לתרבות המזרח (ארצות ערב)? יש כלים השייכים לשתי התרבויות?</a:t>
            </a:r>
          </a:p>
        </p:txBody>
      </p:sp>
      <p:sp>
        <p:nvSpPr>
          <p:cNvPr id="4" name="מציין מיקום של מספר שקופית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64ED1FBD-5ACD-4321-93AD-0E447E6D9648}"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sym typeface="Arial"/>
              </a:rPr>
              <a:pPr marL="0" marR="0" lvl="0" indent="0" algn="l" defTabSz="914400" rtl="1" eaLnBrk="1" fontAlgn="auto" latinLnBrk="0" hangingPunct="1">
                <a:lnSpc>
                  <a:spcPct val="100000"/>
                </a:lnSpc>
                <a:spcBef>
                  <a:spcPts val="0"/>
                </a:spcBef>
                <a:spcAft>
                  <a:spcPts val="0"/>
                </a:spcAft>
                <a:buClrTx/>
                <a:buSzTx/>
                <a:buFontTx/>
                <a:buNone/>
                <a:tabLst/>
                <a:defRPr/>
              </a:pPr>
              <a:t>11</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sym typeface="Arial"/>
            </a:endParaRPr>
          </a:p>
        </p:txBody>
      </p:sp>
    </p:spTree>
    <p:extLst>
      <p:ext uri="{BB962C8B-B14F-4D97-AF65-F5344CB8AC3E}">
        <p14:creationId xmlns:p14="http://schemas.microsoft.com/office/powerpoint/2010/main" val="2760048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b="0" baseline="0" dirty="0">
                <a:solidFill>
                  <a:schemeClr val="tx1"/>
                </a:solidFill>
              </a:rPr>
              <a:t>במסך מלא יש הנפשה על פי סדר כניסת הכלים. תוכלו להאזין ולמספר את הכלים </a:t>
            </a:r>
            <a:r>
              <a:rPr lang="he-IL" b="0" baseline="0" dirty="0" err="1">
                <a:solidFill>
                  <a:schemeClr val="tx1"/>
                </a:solidFill>
              </a:rPr>
              <a:t>בסינכרון</a:t>
            </a:r>
            <a:r>
              <a:rPr lang="he-IL" b="0" baseline="0" dirty="0">
                <a:solidFill>
                  <a:schemeClr val="tx1"/>
                </a:solidFill>
              </a:rPr>
              <a:t> עם המוזיקה</a:t>
            </a:r>
          </a:p>
        </p:txBody>
      </p:sp>
      <p:sp>
        <p:nvSpPr>
          <p:cNvPr id="4" name="מציין מיקום של מספר שקופית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64ED1FBD-5ACD-4321-93AD-0E447E6D9648}"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sym typeface="Arial"/>
              </a:rPr>
              <a:pPr marL="0" marR="0" lvl="0" indent="0" algn="l" defTabSz="914400" rtl="1" eaLnBrk="1" fontAlgn="auto" latinLnBrk="0" hangingPunct="1">
                <a:lnSpc>
                  <a:spcPct val="100000"/>
                </a:lnSpc>
                <a:spcBef>
                  <a:spcPts val="0"/>
                </a:spcBef>
                <a:spcAft>
                  <a:spcPts val="0"/>
                </a:spcAft>
                <a:buClrTx/>
                <a:buSzTx/>
                <a:buFontTx/>
                <a:buNone/>
                <a:tabLst/>
                <a:defRPr/>
              </a:pPr>
              <a:t>12</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sym typeface="Arial"/>
            </a:endParaRPr>
          </a:p>
        </p:txBody>
      </p:sp>
    </p:spTree>
    <p:extLst>
      <p:ext uri="{BB962C8B-B14F-4D97-AF65-F5344CB8AC3E}">
        <p14:creationId xmlns:p14="http://schemas.microsoft.com/office/powerpoint/2010/main" val="2401695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kern="1200" baseline="0" dirty="0">
                <a:solidFill>
                  <a:schemeClr val="tx1"/>
                </a:solidFill>
                <a:effectLst/>
                <a:latin typeface="+mn-lt"/>
                <a:ea typeface="+mn-ea"/>
                <a:cs typeface="+mn-cs"/>
              </a:rPr>
              <a:t>משימה ראשונה: </a:t>
            </a:r>
            <a:r>
              <a:rPr lang="he-IL" sz="1200" kern="1200" dirty="0">
                <a:solidFill>
                  <a:schemeClr val="tx1"/>
                </a:solidFill>
                <a:effectLst/>
                <a:latin typeface="+mn-lt"/>
                <a:ea typeface="+mn-ea"/>
                <a:cs typeface="+mn-cs"/>
              </a:rPr>
              <a:t>האזנה למעבר מוזיקלי מתוך הפיוט- ניתן לבצע משימה זו כהיכרות ראשונית עם הפיוט,</a:t>
            </a:r>
            <a:r>
              <a:rPr lang="he-IL" sz="1200" kern="1200" baseline="0" dirty="0">
                <a:solidFill>
                  <a:schemeClr val="tx1"/>
                </a:solidFill>
                <a:effectLst/>
                <a:latin typeface="+mn-lt"/>
                <a:ea typeface="+mn-ea"/>
                <a:cs typeface="+mn-cs"/>
              </a:rPr>
              <a:t> </a:t>
            </a:r>
            <a:r>
              <a:rPr lang="he-IL" sz="1200" kern="1200" dirty="0">
                <a:solidFill>
                  <a:schemeClr val="tx1"/>
                </a:solidFill>
                <a:effectLst/>
                <a:latin typeface="+mn-lt"/>
                <a:ea typeface="+mn-ea"/>
                <a:cs typeface="+mn-cs"/>
              </a:rPr>
              <a:t>לפני הצגת התוכן המילולי והחג אליו הוא מתקשר.</a:t>
            </a:r>
          </a:p>
          <a:p>
            <a:pPr marL="0" marR="0" lvl="0" indent="0" algn="r" defTabSz="914400" rtl="1" eaLnBrk="1" fontAlgn="auto" latinLnBrk="0" hangingPunct="1">
              <a:lnSpc>
                <a:spcPct val="100000"/>
              </a:lnSpc>
              <a:spcBef>
                <a:spcPts val="0"/>
              </a:spcBef>
              <a:spcAft>
                <a:spcPts val="0"/>
              </a:spcAft>
              <a:buClrTx/>
              <a:buSzTx/>
              <a:buFontTx/>
              <a:buNone/>
              <a:tabLst/>
              <a:defRPr/>
            </a:pPr>
            <a:endParaRPr lang="he-IL" sz="1200" kern="120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kern="1200" dirty="0">
                <a:solidFill>
                  <a:schemeClr val="tx1"/>
                </a:solidFill>
                <a:effectLst/>
                <a:latin typeface="+mn-lt"/>
                <a:ea typeface="+mn-ea"/>
                <a:cs typeface="+mn-cs"/>
              </a:rPr>
              <a:t>הכלי הסולן הוא קלרינט</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kern="1200" dirty="0">
                <a:solidFill>
                  <a:schemeClr val="tx1"/>
                </a:solidFill>
                <a:effectLst/>
                <a:latin typeface="+mn-lt"/>
                <a:ea typeface="+mn-ea"/>
                <a:cs typeface="+mn-cs"/>
              </a:rPr>
              <a:t>השיר הוא סוג של "ניגון"</a:t>
            </a:r>
            <a:r>
              <a:rPr lang="he-IL" sz="1200" kern="1200" baseline="0" dirty="0">
                <a:solidFill>
                  <a:schemeClr val="tx1"/>
                </a:solidFill>
                <a:effectLst/>
                <a:latin typeface="+mn-lt"/>
                <a:ea typeface="+mn-ea"/>
                <a:cs typeface="+mn-cs"/>
              </a:rPr>
              <a:t> וסגנון הנגינה הוא "</a:t>
            </a:r>
            <a:r>
              <a:rPr lang="he-IL" sz="1200" kern="1200" baseline="0" dirty="0" err="1">
                <a:solidFill>
                  <a:schemeClr val="tx1"/>
                </a:solidFill>
                <a:effectLst/>
                <a:latin typeface="+mn-lt"/>
                <a:ea typeface="+mn-ea"/>
                <a:cs typeface="+mn-cs"/>
              </a:rPr>
              <a:t>כלייזמרי</a:t>
            </a:r>
            <a:r>
              <a:rPr lang="he-IL" sz="1200" kern="1200" baseline="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endParaRPr lang="he-IL" baseline="0" dirty="0"/>
          </a:p>
        </p:txBody>
      </p:sp>
      <p:sp>
        <p:nvSpPr>
          <p:cNvPr id="4" name="מציין מיקום של מספר שקופית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64ED1FBD-5ACD-4321-93AD-0E447E6D9648}"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13</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9992931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endParaRPr lang="he-IL" baseline="0" dirty="0"/>
          </a:p>
        </p:txBody>
      </p:sp>
      <p:sp>
        <p:nvSpPr>
          <p:cNvPr id="4" name="מציין מיקום של מספר שקופית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64ED1FBD-5ACD-4321-93AD-0E447E6D9648}"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14</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1579083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baseline="0" dirty="0"/>
              <a:t>הכלייזמר התחיל מהניגון, מי שליווה את הניגון כונה "</a:t>
            </a:r>
            <a:r>
              <a:rPr lang="he-IL" baseline="0" dirty="0" err="1"/>
              <a:t>כלייזמר</a:t>
            </a:r>
            <a:r>
              <a:rPr lang="he-IL" baseline="0" dirty="0"/>
              <a:t>" והוא ניגן מוזיקה יהודית. רק מאוחר יותר קיבל הסגנון של המוזיקה היהודית שניגן </a:t>
            </a:r>
            <a:r>
              <a:rPr lang="he-IL" baseline="0" dirty="0" err="1"/>
              <a:t>ה"כלייזמר</a:t>
            </a:r>
            <a:r>
              <a:rPr lang="he-IL" baseline="0" dirty="0"/>
              <a:t>" (=האיש המנגן) את השם "</a:t>
            </a:r>
            <a:r>
              <a:rPr lang="he-IL" baseline="0" dirty="0" err="1"/>
              <a:t>כלייזמר</a:t>
            </a:r>
            <a:r>
              <a:rPr lang="he-IL" baseline="0" dirty="0"/>
              <a:t>". </a:t>
            </a:r>
            <a:r>
              <a:rPr lang="he-IL" baseline="0" dirty="0" err="1"/>
              <a:t>ה"כלייזמרים</a:t>
            </a:r>
            <a:r>
              <a:rPr lang="he-IL" baseline="0" dirty="0"/>
              <a:t>" היהודים נדדו ממקום למקום והתחככו עם הצוענים. כך התפשט סגנון הכלייזמר גם לנגנים שאינם יהודים. אבל גם מי שאינו יהודי ומנגן "</a:t>
            </a:r>
            <a:r>
              <a:rPr lang="he-IL" baseline="0" dirty="0" err="1"/>
              <a:t>כלייזמר</a:t>
            </a:r>
            <a:r>
              <a:rPr lang="he-IL" baseline="0" dirty="0"/>
              <a:t>" מדגיש כי לא ניתן לנגן את הסגנון מבלי להבין את המוזיקה היהודית שממנה צמח סגנון זה.</a:t>
            </a:r>
          </a:p>
        </p:txBody>
      </p:sp>
      <p:sp>
        <p:nvSpPr>
          <p:cNvPr id="4" name="מציין מיקום של מספר שקופית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64ED1FBD-5ACD-4321-93AD-0E447E6D9648}"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15</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2331913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baseline="0" dirty="0"/>
              <a:t>נהלו שיח עם התלמידים. האם המוזיקה מבטאת "כמיהה" אולי "גלות"? האם הם מרגישים את "הנשמה היהודית" במוזיקה? ובכלל, מהי לדעתם "נשמה יהודית"? איך הם מזהים אותה? האם המוזיקה מתאימה "לאירועי חתונה יהודית"? </a:t>
            </a:r>
          </a:p>
          <a:p>
            <a:pPr marL="0" marR="0" indent="0" algn="r" defTabSz="914400" rtl="1" eaLnBrk="1" fontAlgn="auto" latinLnBrk="0" hangingPunct="1">
              <a:lnSpc>
                <a:spcPct val="100000"/>
              </a:lnSpc>
              <a:spcBef>
                <a:spcPts val="0"/>
              </a:spcBef>
              <a:spcAft>
                <a:spcPts val="0"/>
              </a:spcAft>
              <a:buClrTx/>
              <a:buSzTx/>
              <a:buFontTx/>
              <a:buNone/>
              <a:tabLst/>
              <a:defRPr/>
            </a:pPr>
            <a:r>
              <a:rPr lang="he-IL" baseline="0" dirty="0"/>
              <a:t>חשוב לדייק מולם </a:t>
            </a:r>
            <a:r>
              <a:rPr lang="he-IL" b="1" u="sng" baseline="0" dirty="0"/>
              <a:t>"מה קורה במוזיקה" </a:t>
            </a:r>
            <a:r>
              <a:rPr lang="he-IL" baseline="0" dirty="0"/>
              <a:t>שמעביר לנו את התחושות השונות</a:t>
            </a:r>
          </a:p>
        </p:txBody>
      </p:sp>
      <p:sp>
        <p:nvSpPr>
          <p:cNvPr id="4" name="מציין מיקום של מספר שקופית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64ED1FBD-5ACD-4321-93AD-0E447E6D9648}"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16</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0063639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lang="he-IL" baseline="0" dirty="0"/>
              <a:t>גם בנגינת הכינור וגם בנגינת הקלרינט בביצוע לפיוט שומעים את שני האלמנטים הקישוטיים: </a:t>
            </a:r>
          </a:p>
          <a:p>
            <a:pPr marL="171450" marR="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he-IL" baseline="0" dirty="0"/>
              <a:t>באייקונים הקטנים של פסי הקול יש הדגמה של כל אחד מהקישוטים בנפרד (בביצוע הקלרינט).</a:t>
            </a:r>
          </a:p>
          <a:p>
            <a:pPr marL="171450" marR="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he-IL" baseline="0" dirty="0"/>
              <a:t>באייקון הגדול של פס הקול מודגם קטע מהפיוט בו ניתן לשמוע את שני הקישוטים בביצוע הקלרינט.</a:t>
            </a:r>
          </a:p>
          <a:p>
            <a:pPr marL="0" marR="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endParaRPr lang="he-IL" baseline="0" dirty="0"/>
          </a:p>
          <a:p>
            <a:pPr marL="0" marR="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lang="he-IL" baseline="0" dirty="0"/>
              <a:t>האלמנט המקצבי הא-סימטרי בפיוט "יום ליבשה" בא לידי ביטוי במקצה ה"מקסום" (השמאלי מהשניים). הביצוע לפיוט נפתח במקצב זה. ניתן להאזין לפתיחה זו בפס הקול הסמוך למקצב.</a:t>
            </a:r>
          </a:p>
          <a:p>
            <a:pPr marL="171450" marR="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lang="he-IL" baseline="0" dirty="0"/>
          </a:p>
          <a:p>
            <a:pPr marL="0" marR="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endParaRPr lang="he-IL" baseline="0" dirty="0"/>
          </a:p>
          <a:p>
            <a:pPr marL="0" marR="0" indent="0" algn="r" defTabSz="914400" rtl="1" eaLnBrk="1" fontAlgn="auto" latinLnBrk="0" hangingPunct="1">
              <a:lnSpc>
                <a:spcPct val="100000"/>
              </a:lnSpc>
              <a:spcBef>
                <a:spcPts val="0"/>
              </a:spcBef>
              <a:spcAft>
                <a:spcPts val="0"/>
              </a:spcAft>
              <a:buClrTx/>
              <a:buSzTx/>
              <a:buFontTx/>
              <a:buNone/>
              <a:tabLst/>
              <a:defRPr/>
            </a:pPr>
            <a:endParaRPr lang="he-IL" baseline="0" dirty="0"/>
          </a:p>
        </p:txBody>
      </p:sp>
      <p:sp>
        <p:nvSpPr>
          <p:cNvPr id="4" name="מציין מיקום של מספר שקופית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64ED1FBD-5ACD-4321-93AD-0E447E6D9648}"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17</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7858208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50000"/>
              </a:lnSpc>
              <a:spcBef>
                <a:spcPts val="0"/>
              </a:spcBef>
              <a:spcAft>
                <a:spcPts val="0"/>
              </a:spcAft>
              <a:buClrTx/>
              <a:buSzTx/>
              <a:buFont typeface="Courier New" panose="02070309020205020404" pitchFamily="49" charset="0"/>
              <a:buNone/>
              <a:tabLst/>
              <a:defRPr/>
            </a:pPr>
            <a:r>
              <a:rPr lang="he-IL" baseline="0" dirty="0"/>
              <a:t>הפיוט מושר במבטא והיגוי חסידי. את הקמץ הוגים כמו חולם </a:t>
            </a:r>
            <a:r>
              <a:rPr lang="he-IL" baseline="0" dirty="0" err="1"/>
              <a:t>וה"ת</a:t>
            </a:r>
            <a:r>
              <a:rPr lang="he-IL" baseline="0" dirty="0"/>
              <a:t>" נאמרת באופן רפוי ת' (=ס). נסו לתרגל עם התלמידים מבטא והיגוי חסידי במילים: </a:t>
            </a:r>
            <a:r>
              <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sym typeface="Arial"/>
              </a:rPr>
              <a:t>שִׁירָה, חֲדָשָׁה, שׁוּלַמִּית.</a:t>
            </a:r>
            <a:endParaRPr kumimoji="0" lang="he-IL"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sym typeface="Arial"/>
            </a:endParaRPr>
          </a:p>
        </p:txBody>
      </p:sp>
      <p:sp>
        <p:nvSpPr>
          <p:cNvPr id="4" name="מציין מיקום של מספר שקופית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64ED1FBD-5ACD-4321-93AD-0E447E6D9648}"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18</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4811334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kern="1200" dirty="0">
                <a:solidFill>
                  <a:schemeClr val="tx1"/>
                </a:solidFill>
                <a:effectLst/>
                <a:latin typeface="+mn-lt"/>
                <a:ea typeface="+mn-ea"/>
                <a:cs typeface="+mn-cs"/>
              </a:rPr>
              <a:t>"מדריך" הוא הכינוי ספרותי לבית הראשון בכל פיוט. שמו נקרא "מדריך" מאחר ובו</a:t>
            </a:r>
            <a:r>
              <a:rPr lang="he-IL" sz="1200" kern="1200" baseline="0" dirty="0">
                <a:solidFill>
                  <a:schemeClr val="tx1"/>
                </a:solidFill>
                <a:effectLst/>
                <a:latin typeface="+mn-lt"/>
                <a:ea typeface="+mn-ea"/>
                <a:cs typeface="+mn-cs"/>
              </a:rPr>
              <a:t> מובע הרעיון המרכזי של תוכן הפיוט. שאר בתי הפיוט מרחיבים את התוכן הזה. מוזמנים לבדוק עם התלמידים אם אכן הבית הראשון של הפיוט "יום ליבשה" הוא "תמצית" התוכן של כל הפיוט.</a:t>
            </a:r>
            <a:endParaRPr lang="he-IL" sz="1200" kern="120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he-IL" sz="1200" kern="120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kern="1200" dirty="0">
                <a:solidFill>
                  <a:schemeClr val="tx1"/>
                </a:solidFill>
                <a:effectLst/>
                <a:latin typeface="+mn-lt"/>
                <a:ea typeface="+mn-ea"/>
                <a:cs typeface="+mn-cs"/>
              </a:rPr>
              <a:t>בפס הקול תוכלו לשמוע רק את שתי השורות</a:t>
            </a:r>
            <a:r>
              <a:rPr lang="he-IL" sz="1200" kern="1200" baseline="0" dirty="0">
                <a:solidFill>
                  <a:schemeClr val="tx1"/>
                </a:solidFill>
                <a:effectLst/>
                <a:latin typeface="+mn-lt"/>
                <a:ea typeface="+mn-ea"/>
                <a:cs typeface="+mn-cs"/>
              </a:rPr>
              <a:t> הכתובות בתווים.</a:t>
            </a:r>
            <a:endParaRPr lang="he-IL" sz="1200" kern="120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he-IL" sz="1200" kern="120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kern="1200" dirty="0">
                <a:solidFill>
                  <a:schemeClr val="tx1"/>
                </a:solidFill>
                <a:effectLst/>
                <a:latin typeface="+mn-lt"/>
                <a:ea typeface="+mn-ea"/>
                <a:cs typeface="+mn-cs"/>
              </a:rPr>
              <a:t>לתלמידים שאינם מתמצאים בקריאת תווים, מומלץ לכתוב על הלוח את התווים מדו ראשון עד סי על מנת לעזור בזיהוי הצליל הפותח- סול, והצליל הסוגר- מי.</a:t>
            </a:r>
            <a:endParaRPr lang="en-US" sz="1200" kern="1200" dirty="0">
              <a:solidFill>
                <a:schemeClr val="tx1"/>
              </a:solidFill>
              <a:effectLst/>
              <a:latin typeface="+mn-lt"/>
              <a:ea typeface="+mn-ea"/>
              <a:cs typeface="+mn-cs"/>
            </a:endParaRPr>
          </a:p>
          <a:p>
            <a:endParaRPr lang="he-IL" baseline="0" dirty="0"/>
          </a:p>
        </p:txBody>
      </p:sp>
      <p:sp>
        <p:nvSpPr>
          <p:cNvPr id="4" name="מציין מיקום של מספר שקופית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64ED1FBD-5ACD-4321-93AD-0E447E6D9648}"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19</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4402517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2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Calibri"/>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Calibri"/>
              </a:rPr>
              <a:t>להבנת הדגשים, שירו את המדריך עם התלמידים מספר פעמים וסמנו את ההברות שהלחן מדגיש באמצעות מחווה כגון קידה או מחיאת כף.</a:t>
            </a:r>
            <a:endParaRPr kumimoji="0" lang="en-US" sz="1200" b="0" i="0" u="none" strike="noStrike" kern="1200" cap="none" spc="0" normalizeH="0" baseline="0" noProof="0" dirty="0">
              <a:ln>
                <a:noFill/>
              </a:ln>
              <a:solidFill>
                <a:srgbClr val="000000"/>
              </a:solidFill>
              <a:effectLst/>
              <a:uLnTx/>
              <a:uFillTx/>
              <a:latin typeface="Arial"/>
              <a:ea typeface="+mn-ea"/>
              <a:cs typeface="Calibri"/>
              <a:sym typeface="Calibri"/>
            </a:endParaRPr>
          </a:p>
          <a:p>
            <a:endParaRPr lang="he-IL" b="1" baseline="0" dirty="0">
              <a:solidFill>
                <a:schemeClr val="tx1"/>
              </a:solidFill>
            </a:endParaRPr>
          </a:p>
        </p:txBody>
      </p:sp>
      <p:sp>
        <p:nvSpPr>
          <p:cNvPr id="4" name="מציין מיקום של מספר שקופית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64ED1FBD-5ACD-4321-93AD-0E447E6D9648}"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sym typeface="Arial"/>
              </a:rPr>
              <a:pPr marL="0" marR="0" lvl="0" indent="0" algn="l" defTabSz="914400" rtl="1" eaLnBrk="1" fontAlgn="auto" latinLnBrk="0" hangingPunct="1">
                <a:lnSpc>
                  <a:spcPct val="100000"/>
                </a:lnSpc>
                <a:spcBef>
                  <a:spcPts val="0"/>
                </a:spcBef>
                <a:spcAft>
                  <a:spcPts val="0"/>
                </a:spcAft>
                <a:buClrTx/>
                <a:buSzTx/>
                <a:buFontTx/>
                <a:buNone/>
                <a:tabLst/>
                <a:defRPr/>
              </a:pPr>
              <a:t>20</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sym typeface="Arial"/>
            </a:endParaRPr>
          </a:p>
        </p:txBody>
      </p:sp>
    </p:spTree>
    <p:extLst>
      <p:ext uri="{BB962C8B-B14F-4D97-AF65-F5344CB8AC3E}">
        <p14:creationId xmlns:p14="http://schemas.microsoft.com/office/powerpoint/2010/main" val="2749468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endParaRPr lang="he-IL" dirty="0"/>
          </a:p>
        </p:txBody>
      </p:sp>
      <p:sp>
        <p:nvSpPr>
          <p:cNvPr id="4" name="מציין מיקום של מספר שקופית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64ED1FBD-5ACD-4321-93AD-0E447E6D9648}"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1962865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sz="1200" b="1" kern="1200" baseline="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b="0" kern="1200" baseline="0" dirty="0">
                <a:solidFill>
                  <a:schemeClr val="tx1"/>
                </a:solidFill>
                <a:effectLst/>
                <a:latin typeface="+mn-lt"/>
                <a:ea typeface="+mn-ea"/>
                <a:cs typeface="+mn-cs"/>
              </a:rPr>
              <a:t>להבנת הדגשים, שירו </a:t>
            </a:r>
            <a:r>
              <a:rPr lang="he-IL" sz="1200" kern="1200" dirty="0">
                <a:solidFill>
                  <a:schemeClr val="tx1"/>
                </a:solidFill>
                <a:effectLst/>
                <a:latin typeface="+mn-lt"/>
                <a:ea typeface="+mn-ea"/>
                <a:cs typeface="+mn-cs"/>
              </a:rPr>
              <a:t>את המדריך עם התלמידים מספר פעמים וסמנו את ההברות שהלחן</a:t>
            </a:r>
            <a:r>
              <a:rPr lang="he-IL" sz="1200" kern="1200" baseline="0" dirty="0">
                <a:solidFill>
                  <a:schemeClr val="tx1"/>
                </a:solidFill>
                <a:effectLst/>
                <a:latin typeface="+mn-lt"/>
                <a:ea typeface="+mn-ea"/>
                <a:cs typeface="+mn-cs"/>
              </a:rPr>
              <a:t> מדגיש </a:t>
            </a:r>
            <a:r>
              <a:rPr lang="he-IL" sz="1200" kern="1200" dirty="0">
                <a:solidFill>
                  <a:schemeClr val="tx1"/>
                </a:solidFill>
                <a:effectLst/>
                <a:latin typeface="+mn-lt"/>
                <a:ea typeface="+mn-ea"/>
                <a:cs typeface="+mn-cs"/>
              </a:rPr>
              <a:t>באמצעות מחווה כגון קידה או מחיאת כף.</a:t>
            </a:r>
            <a:endParaRPr lang="en-US" sz="1200" kern="1200" dirty="0">
              <a:solidFill>
                <a:schemeClr val="tx1"/>
              </a:solidFill>
              <a:effectLst/>
              <a:latin typeface="+mn-lt"/>
              <a:ea typeface="+mn-ea"/>
              <a:cs typeface="+mn-cs"/>
            </a:endParaRPr>
          </a:p>
          <a:p>
            <a:endParaRPr lang="he-IL" b="1" baseline="0" dirty="0">
              <a:solidFill>
                <a:schemeClr val="tx1"/>
              </a:solidFill>
            </a:endParaRPr>
          </a:p>
        </p:txBody>
      </p:sp>
      <p:sp>
        <p:nvSpPr>
          <p:cNvPr id="4" name="מציין מיקום של מספר שקופית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64ED1FBD-5ACD-4321-93AD-0E447E6D9648}"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sym typeface="Arial"/>
              </a:rPr>
              <a:pPr marL="0" marR="0" lvl="0" indent="0" algn="l" defTabSz="914400" rtl="1" eaLnBrk="1" fontAlgn="auto" latinLnBrk="0" hangingPunct="1">
                <a:lnSpc>
                  <a:spcPct val="100000"/>
                </a:lnSpc>
                <a:spcBef>
                  <a:spcPts val="0"/>
                </a:spcBef>
                <a:spcAft>
                  <a:spcPts val="0"/>
                </a:spcAft>
                <a:buClrTx/>
                <a:buSzTx/>
                <a:buFontTx/>
                <a:buNone/>
                <a:tabLst/>
                <a:defRPr/>
              </a:pPr>
              <a:t>21</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sym typeface="Arial"/>
            </a:endParaRPr>
          </a:p>
        </p:txBody>
      </p:sp>
    </p:spTree>
    <p:extLst>
      <p:ext uri="{BB962C8B-B14F-4D97-AF65-F5344CB8AC3E}">
        <p14:creationId xmlns:p14="http://schemas.microsoft.com/office/powerpoint/2010/main" val="37224457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lvl="0" algn="r" rtl="1"/>
            <a:r>
              <a:rPr lang="he-IL" sz="1200" kern="1200" dirty="0">
                <a:solidFill>
                  <a:schemeClr val="tx1"/>
                </a:solidFill>
                <a:effectLst/>
                <a:latin typeface="+mn-lt"/>
                <a:ea typeface="+mn-ea"/>
                <a:cs typeface="+mn-cs"/>
              </a:rPr>
              <a:t>תבנית ליווי במטלופון לבית בשני קולות (ניתן ללוות בסולפג' וגם בחליליות):</a:t>
            </a:r>
            <a:r>
              <a:rPr lang="he-IL" sz="1200" kern="1200" baseline="0" dirty="0">
                <a:solidFill>
                  <a:schemeClr val="tx1"/>
                </a:solidFill>
                <a:effectLst/>
                <a:latin typeface="+mn-lt"/>
                <a:ea typeface="+mn-ea"/>
                <a:cs typeface="+mn-cs"/>
              </a:rPr>
              <a:t> </a:t>
            </a:r>
          </a:p>
          <a:p>
            <a:pPr lvl="0" algn="r" rtl="1"/>
            <a:r>
              <a:rPr lang="he-IL" sz="1200" kern="1200" dirty="0">
                <a:solidFill>
                  <a:schemeClr val="tx1"/>
                </a:solidFill>
                <a:effectLst/>
                <a:latin typeface="+mn-lt"/>
                <a:ea typeface="+mn-ea"/>
                <a:cs typeface="+mn-cs"/>
              </a:rPr>
              <a:t>הערך הריתמי של כל התווים הוא חצי וצבע התווים כצבעם</a:t>
            </a:r>
            <a:r>
              <a:rPr lang="he-IL" sz="1200" kern="1200" baseline="0" dirty="0">
                <a:solidFill>
                  <a:schemeClr val="tx1"/>
                </a:solidFill>
                <a:effectLst/>
                <a:latin typeface="+mn-lt"/>
                <a:ea typeface="+mn-ea"/>
                <a:cs typeface="+mn-cs"/>
              </a:rPr>
              <a:t> </a:t>
            </a:r>
            <a:r>
              <a:rPr lang="he-IL" sz="1200" kern="1200" dirty="0">
                <a:solidFill>
                  <a:schemeClr val="tx1"/>
                </a:solidFill>
                <a:effectLst/>
                <a:latin typeface="+mn-lt"/>
                <a:ea typeface="+mn-ea"/>
                <a:cs typeface="+mn-cs"/>
              </a:rPr>
              <a:t>במטלופון. </a:t>
            </a:r>
          </a:p>
          <a:p>
            <a:pPr lvl="0" algn="r" rtl="1"/>
            <a:r>
              <a:rPr lang="he-IL" sz="1200" kern="1200" dirty="0">
                <a:solidFill>
                  <a:schemeClr val="tx1"/>
                </a:solidFill>
                <a:effectLst/>
                <a:latin typeface="+mn-lt"/>
                <a:ea typeface="+mn-ea"/>
                <a:cs typeface="+mn-cs"/>
              </a:rPr>
              <a:t>ניתן לחלק את התלמידים לשתי קבוצות כאשר כל קבוצה מבצעת אחת מן השורות, </a:t>
            </a:r>
          </a:p>
          <a:p>
            <a:pPr lvl="0" algn="r" rtl="1"/>
            <a:r>
              <a:rPr lang="he-IL" sz="1200" kern="1200" dirty="0">
                <a:solidFill>
                  <a:schemeClr val="tx1"/>
                </a:solidFill>
                <a:effectLst/>
                <a:latin typeface="+mn-lt"/>
                <a:ea typeface="+mn-ea"/>
                <a:cs typeface="+mn-cs"/>
              </a:rPr>
              <a:t>או לחלק לתלמידים </a:t>
            </a:r>
            <a:r>
              <a:rPr lang="he-IL" sz="1200" kern="1200" dirty="0" err="1">
                <a:solidFill>
                  <a:schemeClr val="tx1"/>
                </a:solidFill>
                <a:effectLst/>
                <a:latin typeface="+mn-lt"/>
                <a:ea typeface="+mn-ea"/>
                <a:cs typeface="+mn-cs"/>
              </a:rPr>
              <a:t>צלילונים</a:t>
            </a:r>
            <a:r>
              <a:rPr lang="he-IL" sz="1200" kern="1200" dirty="0">
                <a:solidFill>
                  <a:schemeClr val="tx1"/>
                </a:solidFill>
                <a:effectLst/>
                <a:latin typeface="+mn-lt"/>
                <a:ea typeface="+mn-ea"/>
                <a:cs typeface="+mn-cs"/>
              </a:rPr>
              <a:t> כאשר כל תלמיד אחראי לנגן את התו שקיבל במקום המתאים על פי התבנית.</a:t>
            </a:r>
          </a:p>
          <a:p>
            <a:pPr lvl="0" algn="r" rtl="1"/>
            <a:endParaRPr lang="en-US" sz="1200" kern="1200" dirty="0">
              <a:solidFill>
                <a:schemeClr val="tx1"/>
              </a:solidFill>
              <a:effectLst/>
              <a:latin typeface="+mn-lt"/>
              <a:ea typeface="+mn-ea"/>
              <a:cs typeface="+mn-cs"/>
            </a:endParaRPr>
          </a:p>
          <a:p>
            <a:pPr algn="r" rtl="1"/>
            <a:r>
              <a:rPr lang="he-IL" sz="1200" kern="1200" dirty="0">
                <a:solidFill>
                  <a:schemeClr val="tx1"/>
                </a:solidFill>
                <a:effectLst/>
                <a:latin typeface="+mn-lt"/>
                <a:ea typeface="+mn-ea"/>
                <a:cs typeface="+mn-cs"/>
              </a:rPr>
              <a:t>קו מלודי לליווי המדריך ("שירה חדשה") - ניתן להוסיף קבוצה שלישית לליווי הפזמון.</a:t>
            </a:r>
          </a:p>
          <a:p>
            <a:pPr algn="r" rtl="1"/>
            <a:endParaRPr lang="en-US" sz="1200" kern="1200" dirty="0">
              <a:solidFill>
                <a:schemeClr val="tx1"/>
              </a:solidFill>
              <a:effectLst/>
              <a:latin typeface="+mn-lt"/>
              <a:ea typeface="+mn-ea"/>
              <a:cs typeface="+mn-cs"/>
            </a:endParaRPr>
          </a:p>
          <a:p>
            <a:pPr algn="r" rtl="1"/>
            <a:r>
              <a:rPr lang="he-IL" sz="1200" kern="1200" dirty="0">
                <a:solidFill>
                  <a:schemeClr val="tx1"/>
                </a:solidFill>
                <a:effectLst/>
                <a:latin typeface="+mn-lt"/>
                <a:ea typeface="+mn-ea"/>
                <a:cs typeface="+mn-cs"/>
              </a:rPr>
              <a:t>שירו בקולכם את הפיוט בליווי נגינת התלמידים,</a:t>
            </a:r>
            <a:r>
              <a:rPr lang="he-IL" sz="1200" kern="1200" baseline="0" dirty="0">
                <a:solidFill>
                  <a:schemeClr val="tx1"/>
                </a:solidFill>
                <a:effectLst/>
                <a:latin typeface="+mn-lt"/>
                <a:ea typeface="+mn-ea"/>
                <a:cs typeface="+mn-cs"/>
              </a:rPr>
              <a:t> לאחר מספר פעמים, נסו ללוות בנגינה</a:t>
            </a:r>
            <a:r>
              <a:rPr lang="he-IL" sz="1200" kern="1200" dirty="0">
                <a:solidFill>
                  <a:schemeClr val="tx1"/>
                </a:solidFill>
                <a:effectLst/>
                <a:latin typeface="+mn-lt"/>
                <a:ea typeface="+mn-ea"/>
                <a:cs typeface="+mn-cs"/>
              </a:rPr>
              <a:t> את הביצוע המוקלט.</a:t>
            </a:r>
          </a:p>
          <a:p>
            <a:pPr algn="r" rtl="1"/>
            <a:endParaRPr lang="he-IL" sz="1200" kern="1200" dirty="0">
              <a:solidFill>
                <a:schemeClr val="tx1"/>
              </a:solidFill>
              <a:effectLst/>
              <a:latin typeface="+mn-lt"/>
              <a:ea typeface="+mn-ea"/>
              <a:cs typeface="+mn-cs"/>
            </a:endParaRPr>
          </a:p>
          <a:p>
            <a:pPr algn="r" rtl="1"/>
            <a:r>
              <a:rPr lang="he-IL" sz="1200" kern="1200" dirty="0">
                <a:solidFill>
                  <a:schemeClr val="tx1"/>
                </a:solidFill>
                <a:effectLst/>
                <a:latin typeface="+mn-lt"/>
                <a:ea typeface="+mn-ea"/>
                <a:cs typeface="+mn-cs"/>
              </a:rPr>
              <a:t>ניתן</a:t>
            </a:r>
            <a:r>
              <a:rPr lang="he-IL" sz="1200" kern="1200" baseline="0" dirty="0">
                <a:solidFill>
                  <a:schemeClr val="tx1"/>
                </a:solidFill>
                <a:effectLst/>
                <a:latin typeface="+mn-lt"/>
                <a:ea typeface="+mn-ea"/>
                <a:cs typeface="+mn-cs"/>
              </a:rPr>
              <a:t> ללוות את הפיוט גם </a:t>
            </a:r>
            <a:r>
              <a:rPr lang="he-IL" sz="1200" kern="1200" dirty="0">
                <a:solidFill>
                  <a:schemeClr val="tx1"/>
                </a:solidFill>
                <a:effectLst/>
                <a:latin typeface="+mn-lt"/>
                <a:ea typeface="+mn-ea"/>
                <a:cs typeface="+mn-cs"/>
              </a:rPr>
              <a:t>בחליליות.</a:t>
            </a:r>
          </a:p>
          <a:p>
            <a:pPr algn="r" rtl="1"/>
            <a:endParaRPr lang="he-IL" sz="1200" kern="1200" dirty="0">
              <a:solidFill>
                <a:schemeClr val="tx1"/>
              </a:solidFill>
              <a:effectLst/>
              <a:latin typeface="+mn-lt"/>
              <a:ea typeface="+mn-ea"/>
              <a:cs typeface="+mn-cs"/>
            </a:endParaRPr>
          </a:p>
          <a:p>
            <a:pPr algn="r" rtl="1"/>
            <a:r>
              <a:rPr lang="he-IL" sz="1200" kern="1200" dirty="0">
                <a:solidFill>
                  <a:schemeClr val="tx1"/>
                </a:solidFill>
                <a:effectLst/>
                <a:latin typeface="+mn-lt"/>
                <a:ea typeface="+mn-ea"/>
                <a:cs typeface="+mn-cs"/>
              </a:rPr>
              <a:t>על מנת לשוות לליווי תחושה </a:t>
            </a:r>
            <a:r>
              <a:rPr lang="he-IL" sz="1200" kern="1200" dirty="0" err="1">
                <a:solidFill>
                  <a:schemeClr val="tx1"/>
                </a:solidFill>
                <a:effectLst/>
                <a:latin typeface="+mn-lt"/>
                <a:ea typeface="+mn-ea"/>
                <a:cs typeface="+mn-cs"/>
              </a:rPr>
              <a:t>כלייזמרית</a:t>
            </a:r>
            <a:r>
              <a:rPr lang="he-IL" sz="1200" kern="1200" dirty="0">
                <a:solidFill>
                  <a:schemeClr val="tx1"/>
                </a:solidFill>
                <a:effectLst/>
                <a:latin typeface="+mn-lt"/>
                <a:ea typeface="+mn-ea"/>
                <a:cs typeface="+mn-cs"/>
              </a:rPr>
              <a:t> נסו לפרק כל חצי לרצף של צלילים. </a:t>
            </a:r>
          </a:p>
          <a:p>
            <a:pPr algn="r" rtl="1"/>
            <a:r>
              <a:rPr lang="he-IL" sz="1200" kern="1200" dirty="0">
                <a:solidFill>
                  <a:schemeClr val="tx1"/>
                </a:solidFill>
                <a:effectLst/>
                <a:latin typeface="+mn-lt"/>
                <a:ea typeface="+mn-ea"/>
                <a:cs typeface="+mn-cs"/>
              </a:rPr>
              <a:t>אם אתם מנגנים בחלילית נסו להרעיד קצת את החלילית ולייצר תחושה</a:t>
            </a:r>
            <a:r>
              <a:rPr lang="he-IL" sz="1200" kern="1200" baseline="0" dirty="0">
                <a:solidFill>
                  <a:schemeClr val="tx1"/>
                </a:solidFill>
                <a:effectLst/>
                <a:latin typeface="+mn-lt"/>
                <a:ea typeface="+mn-ea"/>
                <a:cs typeface="+mn-cs"/>
              </a:rPr>
              <a:t> של "פירוק" הערך המקצבי </a:t>
            </a:r>
          </a:p>
          <a:p>
            <a:pPr algn="r" rtl="1"/>
            <a:r>
              <a:rPr lang="he-IL" sz="1200" kern="1200" baseline="0" dirty="0">
                <a:solidFill>
                  <a:schemeClr val="tx1"/>
                </a:solidFill>
                <a:effectLst/>
                <a:latin typeface="+mn-lt"/>
                <a:ea typeface="+mn-ea"/>
                <a:cs typeface="+mn-cs"/>
              </a:rPr>
              <a:t>לערכים קצרים וקצביים יותר.</a:t>
            </a:r>
            <a:endParaRPr lang="en-US" sz="1200" kern="1200" dirty="0">
              <a:solidFill>
                <a:schemeClr val="tx1"/>
              </a:solidFill>
              <a:effectLst/>
              <a:latin typeface="+mn-lt"/>
              <a:ea typeface="+mn-ea"/>
              <a:cs typeface="+mn-cs"/>
            </a:endParaRPr>
          </a:p>
          <a:p>
            <a:pPr algn="r"/>
            <a:endParaRPr lang="he-IL" dirty="0"/>
          </a:p>
          <a:p>
            <a:endParaRPr lang="he-IL" baseline="0" dirty="0"/>
          </a:p>
        </p:txBody>
      </p:sp>
      <p:sp>
        <p:nvSpPr>
          <p:cNvPr id="4" name="מציין מיקום של מספר שקופית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64ED1FBD-5ACD-4321-93AD-0E447E6D9648}"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22</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1388896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את משימת היצירה ניתן</a:t>
            </a:r>
            <a:r>
              <a:rPr lang="he-IL" baseline="0" dirty="0"/>
              <a:t> לבצע </a:t>
            </a:r>
            <a:r>
              <a:rPr lang="he-IL" dirty="0"/>
              <a:t>בזוגות או בקבוצות.</a:t>
            </a:r>
            <a:r>
              <a:rPr lang="he-IL" baseline="0" dirty="0"/>
              <a:t> </a:t>
            </a:r>
          </a:p>
        </p:txBody>
      </p:sp>
      <p:sp>
        <p:nvSpPr>
          <p:cNvPr id="4" name="מציין מיקום של מספר שקופית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64ED1FBD-5ACD-4321-93AD-0E447E6D9648}"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23</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7675738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Clr>
                <a:schemeClr val="dk1"/>
              </a:buClr>
              <a:buSzPts val="300"/>
              <a:buFont typeface="Arial" panose="020B0604020202020204" pitchFamily="34" charset="0"/>
              <a:buNone/>
            </a:pPr>
            <a:endParaRPr sz="1200" b="0" i="0" u="none" strike="noStrike" cap="none" dirty="0">
              <a:solidFill>
                <a:schemeClr val="dk1"/>
              </a:solidFill>
              <a:latin typeface="Calibri"/>
              <a:ea typeface="Calibri"/>
              <a:cs typeface="Calibri"/>
              <a:sym typeface="Calibri"/>
            </a:endParaRPr>
          </a:p>
        </p:txBody>
      </p:sp>
      <p:sp>
        <p:nvSpPr>
          <p:cNvPr id="125" name="Google Shape;125;p4:notes"/>
          <p:cNvSpPr txBox="1">
            <a:spLocks noGrp="1"/>
          </p:cNvSpPr>
          <p:nvPr>
            <p:ph type="sldNum" idx="12"/>
          </p:nvPr>
        </p:nvSpPr>
        <p:spPr>
          <a:xfrm>
            <a:off x="1588" y="8685213"/>
            <a:ext cx="2971800" cy="457200"/>
          </a:xfrm>
          <a:prstGeom prst="rect">
            <a:avLst/>
          </a:prstGeom>
          <a:noFill/>
          <a:ln>
            <a:noFill/>
          </a:ln>
        </p:spPr>
        <p:txBody>
          <a:bodyPr spcFirstLastPara="1" wrap="square" lIns="91425" tIns="45700" rIns="91425" bIns="45700" anchor="b" anchorCtr="0">
            <a:noAutofit/>
          </a:bodyPr>
          <a:lstStyle/>
          <a:p>
            <a:pPr marL="0" marR="0" lvl="0" indent="0" algn="l" defTabSz="914400" rtl="1" eaLnBrk="1" fontAlgn="auto" latinLnBrk="0" hangingPunct="1">
              <a:lnSpc>
                <a:spcPct val="100000"/>
              </a:lnSpc>
              <a:spcBef>
                <a:spcPts val="0"/>
              </a:spcBef>
              <a:spcAft>
                <a:spcPts val="0"/>
              </a:spcAft>
              <a:buClr>
                <a:prstClr val="black"/>
              </a:buClr>
              <a:buSzPts val="300"/>
              <a:buFont typeface="Calibri"/>
              <a:buNone/>
              <a:tabLst/>
              <a:defRPr/>
            </a:pPr>
            <a:fld id="{00000000-1234-1234-1234-123412341234}" type="slidenum">
              <a:rPr kumimoji="0" lang="x-none" sz="1200" b="0" i="0" u="none" strike="noStrike" kern="1200" cap="none" spc="0" normalizeH="0" baseline="0" noProof="0">
                <a:ln>
                  <a:noFill/>
                </a:ln>
                <a:solidFill>
                  <a:prstClr val="black"/>
                </a:solidFill>
                <a:effectLst/>
                <a:uLnTx/>
                <a:uFillTx/>
                <a:latin typeface="Calibri"/>
                <a:ea typeface="Calibri"/>
                <a:cs typeface="Calibri"/>
                <a:sym typeface="Calibri"/>
              </a:rPr>
              <a:pPr marL="0" marR="0" lvl="0" indent="0" algn="l" defTabSz="914400" rtl="1" eaLnBrk="1" fontAlgn="auto" latinLnBrk="0" hangingPunct="1">
                <a:lnSpc>
                  <a:spcPct val="100000"/>
                </a:lnSpc>
                <a:spcBef>
                  <a:spcPts val="0"/>
                </a:spcBef>
                <a:spcAft>
                  <a:spcPts val="0"/>
                </a:spcAft>
                <a:buClr>
                  <a:prstClr val="black"/>
                </a:buClr>
                <a:buSzPts val="300"/>
                <a:buFont typeface="Calibri"/>
                <a:buNone/>
                <a:tabLst/>
                <a:defRPr/>
              </a:pPr>
              <a:t>25</a:t>
            </a:fld>
            <a:endParaRPr kumimoji="0"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4569643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endParaRPr lang="he-IL" baseline="0" dirty="0"/>
          </a:p>
        </p:txBody>
      </p:sp>
      <p:sp>
        <p:nvSpPr>
          <p:cNvPr id="4" name="מציין מיקום של מספר שקופית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64ED1FBD-5ACD-4321-93AD-0E447E6D9648}"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sym typeface="Arial"/>
              </a:rPr>
              <a:pPr marL="0" marR="0" lvl="0" indent="0" algn="l" defTabSz="914400" rtl="1" eaLnBrk="1" fontAlgn="auto" latinLnBrk="0" hangingPunct="1">
                <a:lnSpc>
                  <a:spcPct val="100000"/>
                </a:lnSpc>
                <a:spcBef>
                  <a:spcPts val="0"/>
                </a:spcBef>
                <a:spcAft>
                  <a:spcPts val="0"/>
                </a:spcAft>
                <a:buClrTx/>
                <a:buSzTx/>
                <a:buFontTx/>
                <a:buNone/>
                <a:tabLst/>
                <a:defRPr/>
              </a:pPr>
              <a:t>26</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sym typeface="Arial"/>
            </a:endParaRPr>
          </a:p>
        </p:txBody>
      </p:sp>
    </p:spTree>
    <p:extLst>
      <p:ext uri="{BB962C8B-B14F-4D97-AF65-F5344CB8AC3E}">
        <p14:creationId xmlns:p14="http://schemas.microsoft.com/office/powerpoint/2010/main" val="23315013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dirty="0"/>
              <a:t>פתרונות</a:t>
            </a:r>
            <a:r>
              <a:rPr lang="he-IL" baseline="0" dirty="0"/>
              <a:t> ל</a:t>
            </a:r>
            <a:r>
              <a:rPr lang="he-IL" dirty="0"/>
              <a:t>משימה הראשונה: </a:t>
            </a:r>
          </a:p>
          <a:p>
            <a:pPr algn="r"/>
            <a:r>
              <a:rPr lang="he-IL" dirty="0"/>
              <a:t>יונת שלום- שולמית</a:t>
            </a:r>
          </a:p>
          <a:p>
            <a:pPr algn="r"/>
            <a:r>
              <a:rPr lang="he-IL" dirty="0"/>
              <a:t>סרגל- ישורון</a:t>
            </a:r>
          </a:p>
          <a:p>
            <a:pPr algn="r"/>
            <a:r>
              <a:rPr lang="he-IL" dirty="0"/>
              <a:t>ילד בגלגל הצלה- גאולים</a:t>
            </a:r>
          </a:p>
          <a:p>
            <a:pPr algn="r"/>
            <a:r>
              <a:rPr lang="he-IL" dirty="0"/>
              <a:t>יד ביד- ידידים</a:t>
            </a:r>
          </a:p>
          <a:p>
            <a:pPr algn="r"/>
            <a:endParaRPr lang="he-IL" dirty="0"/>
          </a:p>
          <a:p>
            <a:pPr algn="r"/>
            <a:r>
              <a:rPr lang="he-IL" dirty="0"/>
              <a:t>משימה 2: בפיוט המלא מצויים כמה כינוים נוספים: נשארים,</a:t>
            </a:r>
            <a:r>
              <a:rPr lang="he-IL" baseline="0" dirty="0"/>
              <a:t> </a:t>
            </a:r>
            <a:r>
              <a:rPr lang="he-IL" baseline="0" dirty="0" err="1"/>
              <a:t>נפזרים</a:t>
            </a:r>
            <a:r>
              <a:rPr lang="he-IL" baseline="0" dirty="0"/>
              <a:t>, בנים.</a:t>
            </a:r>
            <a:endParaRPr lang="he-IL" dirty="0"/>
          </a:p>
          <a:p>
            <a:endParaRPr lang="he-IL" dirty="0"/>
          </a:p>
        </p:txBody>
      </p:sp>
      <p:sp>
        <p:nvSpPr>
          <p:cNvPr id="4" name="מציין מיקום של מספר שקופית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64ED1FBD-5ACD-4321-93AD-0E447E6D9648}"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27</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1855428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64ED1FBD-5ACD-4321-93AD-0E447E6D9648}"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28</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6208545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9E56DED1-25AC-4038-8BF1-0EF74F44617C}"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29</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4137412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Clr>
                <a:schemeClr val="dk1"/>
              </a:buClr>
              <a:buSzPts val="300"/>
              <a:buFont typeface="Arial" panose="020B0604020202020204" pitchFamily="34" charset="0"/>
              <a:buNone/>
            </a:pPr>
            <a:endParaRPr sz="1200" b="0" i="0" u="none" strike="noStrike" cap="none" dirty="0">
              <a:solidFill>
                <a:schemeClr val="dk1"/>
              </a:solidFill>
              <a:latin typeface="Calibri"/>
              <a:ea typeface="Calibri"/>
              <a:cs typeface="Calibri"/>
              <a:sym typeface="Calibri"/>
            </a:endParaRPr>
          </a:p>
        </p:txBody>
      </p:sp>
      <p:sp>
        <p:nvSpPr>
          <p:cNvPr id="125" name="Google Shape;125;p4:notes"/>
          <p:cNvSpPr txBox="1">
            <a:spLocks noGrp="1"/>
          </p:cNvSpPr>
          <p:nvPr>
            <p:ph type="sldNum" idx="12"/>
          </p:nvPr>
        </p:nvSpPr>
        <p:spPr>
          <a:xfrm>
            <a:off x="1588" y="8685213"/>
            <a:ext cx="2971800" cy="457200"/>
          </a:xfrm>
          <a:prstGeom prst="rect">
            <a:avLst/>
          </a:prstGeom>
          <a:noFill/>
          <a:ln>
            <a:noFill/>
          </a:ln>
        </p:spPr>
        <p:txBody>
          <a:bodyPr spcFirstLastPara="1" wrap="square" lIns="91425" tIns="45700" rIns="91425" bIns="45700" anchor="b" anchorCtr="0">
            <a:noAutofit/>
          </a:bodyPr>
          <a:lstStyle/>
          <a:p>
            <a:pPr marL="0" marR="0" lvl="0" indent="0" algn="l" defTabSz="914400" rtl="1" eaLnBrk="1" fontAlgn="auto" latinLnBrk="0" hangingPunct="1">
              <a:lnSpc>
                <a:spcPct val="100000"/>
              </a:lnSpc>
              <a:spcBef>
                <a:spcPts val="0"/>
              </a:spcBef>
              <a:spcAft>
                <a:spcPts val="0"/>
              </a:spcAft>
              <a:buClr>
                <a:prstClr val="black"/>
              </a:buClr>
              <a:buSzPts val="300"/>
              <a:buFont typeface="Calibri"/>
              <a:buNone/>
              <a:tabLst/>
              <a:defRPr/>
            </a:pPr>
            <a:fld id="{00000000-1234-1234-1234-123412341234}" type="slidenum">
              <a:rPr kumimoji="0" lang="x-none" sz="1200" b="0" i="0" u="none" strike="noStrike" kern="1200" cap="none" spc="0" normalizeH="0" baseline="0" noProof="0">
                <a:ln>
                  <a:noFill/>
                </a:ln>
                <a:solidFill>
                  <a:prstClr val="black"/>
                </a:solidFill>
                <a:effectLst/>
                <a:uLnTx/>
                <a:uFillTx/>
                <a:latin typeface="Calibri"/>
                <a:ea typeface="Calibri"/>
                <a:cs typeface="Calibri"/>
                <a:sym typeface="Calibri"/>
              </a:rPr>
              <a:pPr marL="0" marR="0" lvl="0" indent="0" algn="l" defTabSz="914400" rtl="1" eaLnBrk="1" fontAlgn="auto" latinLnBrk="0" hangingPunct="1">
                <a:lnSpc>
                  <a:spcPct val="100000"/>
                </a:lnSpc>
                <a:spcBef>
                  <a:spcPts val="0"/>
                </a:spcBef>
                <a:spcAft>
                  <a:spcPts val="0"/>
                </a:spcAft>
                <a:buClr>
                  <a:prstClr val="black"/>
                </a:buClr>
                <a:buSzPts val="300"/>
                <a:buFont typeface="Calibri"/>
                <a:buNone/>
                <a:tabLst/>
                <a:defRPr/>
              </a:pPr>
              <a:t>3</a:t>
            </a:fld>
            <a:endParaRPr kumimoji="0"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717043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לחיצה</a:t>
            </a:r>
            <a:r>
              <a:rPr lang="he-IL" baseline="0" dirty="0"/>
              <a:t> על שם הפיוט מקשרת לטקסט המלא באתר הפיוט והתפילה.</a:t>
            </a:r>
          </a:p>
          <a:p>
            <a:pPr marL="0" marR="0" lvl="0" indent="0" algn="r" defTabSz="914400" rtl="1" eaLnBrk="1" fontAlgn="auto" latinLnBrk="0" hangingPunct="1">
              <a:lnSpc>
                <a:spcPct val="100000"/>
              </a:lnSpc>
              <a:spcBef>
                <a:spcPts val="0"/>
              </a:spcBef>
              <a:spcAft>
                <a:spcPts val="0"/>
              </a:spcAft>
              <a:buClrTx/>
              <a:buSzTx/>
              <a:buFontTx/>
              <a:buNone/>
              <a:tabLst/>
              <a:defRPr/>
            </a:pPr>
            <a:r>
              <a:rPr lang="he-IL" baseline="0" dirty="0"/>
              <a:t>ממה הייתם מתחילים ללמד את הפיוט? מקצב, כלי נגינה, שירת המדריך (המודגש </a:t>
            </a:r>
            <a:r>
              <a:rPr lang="en-US" baseline="0" dirty="0"/>
              <a:t>BOLD</a:t>
            </a:r>
            <a:r>
              <a:rPr lang="he-IL" baseline="0" dirty="0"/>
              <a:t>), רגשות שעולים בעקבות הביצוע... בהמשך מוצעות משימות מגוונות. תוכלו ללמד לפי הרצף המוצע או כמובן לשנות את הסדר בהתאם לשיקול דעתכם.</a:t>
            </a:r>
            <a:endParaRPr lang="he-IL" dirty="0"/>
          </a:p>
        </p:txBody>
      </p:sp>
      <p:sp>
        <p:nvSpPr>
          <p:cNvPr id="4" name="מציין מיקום של מספר שקופית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9E56DED1-25AC-4038-8BF1-0EF74F44617C}"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sym typeface="Arial"/>
              </a:rPr>
              <a:pPr marL="0" marR="0" lvl="0" indent="0" algn="l" defTabSz="914400" rtl="1" eaLnBrk="1" fontAlgn="auto" latinLnBrk="0" hangingPunct="1">
                <a:lnSpc>
                  <a:spcPct val="100000"/>
                </a:lnSpc>
                <a:spcBef>
                  <a:spcPts val="0"/>
                </a:spcBef>
                <a:spcAft>
                  <a:spcPts val="0"/>
                </a:spcAft>
                <a:buClrTx/>
                <a:buSzTx/>
                <a:buFontTx/>
                <a:buNone/>
                <a:tabLst/>
                <a:defRPr/>
              </a:pPr>
              <a:t>4</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sym typeface="Arial"/>
            </a:endParaRPr>
          </a:p>
        </p:txBody>
      </p:sp>
    </p:spTree>
    <p:extLst>
      <p:ext uri="{BB962C8B-B14F-4D97-AF65-F5344CB8AC3E}">
        <p14:creationId xmlns:p14="http://schemas.microsoft.com/office/powerpoint/2010/main" val="1149630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latin typeface="Times New Roman" panose="02020603050405020304" pitchFamily="18" charset="0"/>
                <a:ea typeface="Times New Roman" panose="02020603050405020304" pitchFamily="18" charset="0"/>
              </a:rPr>
              <a:t>הלחן מורכב משני חלקים: מנגינת הבית, ומנגינת המדריך. בסיום כל בית, המדריך חוזר פעמיים עם התפתחות מסוימת במנגינה. המקצב </a:t>
            </a:r>
            <a:r>
              <a:rPr lang="he-IL" dirty="0" err="1">
                <a:latin typeface="Times New Roman" panose="02020603050405020304" pitchFamily="18" charset="0"/>
                <a:ea typeface="Times New Roman" panose="02020603050405020304" pitchFamily="18" charset="0"/>
              </a:rPr>
              <a:t>הסינקופטי</a:t>
            </a:r>
            <a:r>
              <a:rPr lang="he-IL" dirty="0">
                <a:latin typeface="Times New Roman" panose="02020603050405020304" pitchFamily="18" charset="0"/>
                <a:ea typeface="Times New Roman" panose="02020603050405020304" pitchFamily="18" charset="0"/>
              </a:rPr>
              <a:t> המאפיין את ליווי הפיוט מתאים לתיאור השירה וההודיה על הנס.</a:t>
            </a:r>
          </a:p>
          <a:p>
            <a:endParaRPr lang="he-IL" dirty="0"/>
          </a:p>
        </p:txBody>
      </p:sp>
      <p:sp>
        <p:nvSpPr>
          <p:cNvPr id="4" name="מציין מיקום של מספר שקופית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9E56DED1-25AC-4038-8BF1-0EF74F44617C}"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6</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41238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dirty="0"/>
              <a:t>פתרון האקרוסטיכון: יהודה הלוי (כולל המחרוזת הראשונה!)</a:t>
            </a:r>
          </a:p>
          <a:p>
            <a:pPr algn="r"/>
            <a:r>
              <a:rPr lang="he-IL" baseline="0" dirty="0"/>
              <a:t>כתבו את המשפט החותם את הפיוט, אשר איננו חלק מן האקרוסטיכון (בגלל אבות תושיע בנים ותביא גאולה לבני בניהם) וחשבו: מדוע בחר </a:t>
            </a:r>
            <a:r>
              <a:rPr lang="he-IL" baseline="0" dirty="0" err="1"/>
              <a:t>ריה"ל</a:t>
            </a:r>
            <a:r>
              <a:rPr lang="he-IL" baseline="0" dirty="0"/>
              <a:t> לחתום את הפיוט במשפט זה?</a:t>
            </a:r>
            <a:endParaRPr lang="he-IL" dirty="0"/>
          </a:p>
        </p:txBody>
      </p:sp>
      <p:sp>
        <p:nvSpPr>
          <p:cNvPr id="4" name="מציין מיקום של מספר שקופית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64ED1FBD-5ACD-4321-93AD-0E447E6D9648}"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7</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751494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kern="1200" dirty="0">
                <a:solidFill>
                  <a:schemeClr val="tx1"/>
                </a:solidFill>
                <a:effectLst/>
                <a:latin typeface="+mn-lt"/>
                <a:ea typeface="+mn-ea"/>
                <a:cs typeface="+mn-cs"/>
              </a:rPr>
              <a:t>חשוב לבסס עם התלמידים את המקצב ע"י דקלומו והקשתו על כף היד לפני המעבר למשימות בשקופית הבאה.</a:t>
            </a:r>
            <a:r>
              <a:rPr lang="he-IL" sz="1200" kern="1200" baseline="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he-IL" baseline="0" dirty="0"/>
          </a:p>
        </p:txBody>
      </p:sp>
      <p:sp>
        <p:nvSpPr>
          <p:cNvPr id="4" name="מציין מיקום של מספר שקופית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64ED1FBD-5ACD-4321-93AD-0E447E6D9648}"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8</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901819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kern="1200" dirty="0">
                <a:solidFill>
                  <a:schemeClr val="tx1"/>
                </a:solidFill>
                <a:effectLst/>
                <a:latin typeface="+mn-lt"/>
                <a:ea typeface="+mn-ea"/>
                <a:cs typeface="+mn-cs"/>
              </a:rPr>
              <a:t>הסינקופה </a:t>
            </a:r>
            <a:r>
              <a:rPr lang="he-IL" sz="1200" b="1" kern="1200" dirty="0">
                <a:solidFill>
                  <a:schemeClr val="tx1"/>
                </a:solidFill>
                <a:effectLst/>
                <a:latin typeface="+mn-lt"/>
                <a:ea typeface="+mn-ea"/>
                <a:cs typeface="+mn-cs"/>
              </a:rPr>
              <a:t>מדגישה </a:t>
            </a:r>
            <a:r>
              <a:rPr lang="he-IL" sz="1200" kern="1200" dirty="0">
                <a:solidFill>
                  <a:schemeClr val="tx1"/>
                </a:solidFill>
                <a:effectLst/>
                <a:latin typeface="+mn-lt"/>
                <a:ea typeface="+mn-ea"/>
                <a:cs typeface="+mn-cs"/>
              </a:rPr>
              <a:t>את השמחה, הריקוד וההודיה על הנס של קריעת ים סוף. היא מחזקת את הרגשות</a:t>
            </a:r>
            <a:r>
              <a:rPr lang="he-IL" sz="1200" kern="1200" baseline="0" dirty="0">
                <a:solidFill>
                  <a:schemeClr val="tx1"/>
                </a:solidFill>
                <a:effectLst/>
                <a:latin typeface="+mn-lt"/>
                <a:ea typeface="+mn-ea"/>
                <a:cs typeface="+mn-cs"/>
              </a:rPr>
              <a:t> העולים מן הסיפור התנכ"י. מומלץ ללוות בתוף מרים שמתחבר לסיפור התנכ"י שהפיוט מתאר. ניתן כמובן ללוות את הפיוט גם בתיפוף גוף.</a:t>
            </a:r>
          </a:p>
          <a:p>
            <a:pPr marL="0" marR="0" lvl="0" indent="0" algn="r" defTabSz="914400" rtl="1" eaLnBrk="1" fontAlgn="auto" latinLnBrk="0" hangingPunct="1">
              <a:lnSpc>
                <a:spcPct val="100000"/>
              </a:lnSpc>
              <a:spcBef>
                <a:spcPts val="0"/>
              </a:spcBef>
              <a:spcAft>
                <a:spcPts val="0"/>
              </a:spcAft>
              <a:buClrTx/>
              <a:buSzTx/>
              <a:buFontTx/>
              <a:buNone/>
              <a:tabLst/>
              <a:defRPr/>
            </a:pPr>
            <a:endParaRPr lang="he-IL" sz="1200" kern="1200" baseline="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kern="1200" baseline="0" dirty="0">
                <a:solidFill>
                  <a:schemeClr val="tx1"/>
                </a:solidFill>
                <a:effectLst/>
                <a:latin typeface="+mn-lt"/>
                <a:ea typeface="+mn-ea"/>
                <a:cs typeface="+mn-cs"/>
              </a:rPr>
              <a:t>הפיוט מבוצע בסגנון של </a:t>
            </a:r>
            <a:r>
              <a:rPr lang="he-IL" sz="1200" kern="1200" baseline="0" dirty="0" err="1">
                <a:solidFill>
                  <a:schemeClr val="tx1"/>
                </a:solidFill>
                <a:effectLst/>
                <a:latin typeface="+mn-lt"/>
                <a:ea typeface="+mn-ea"/>
                <a:cs typeface="+mn-cs"/>
              </a:rPr>
              <a:t>כלייזמר</a:t>
            </a:r>
            <a:r>
              <a:rPr lang="he-IL" sz="1200" kern="1200" baseline="0" dirty="0">
                <a:solidFill>
                  <a:schemeClr val="tx1"/>
                </a:solidFill>
                <a:effectLst/>
                <a:latin typeface="+mn-lt"/>
                <a:ea typeface="+mn-ea"/>
                <a:cs typeface="+mn-cs"/>
              </a:rPr>
              <a:t> ארץ ישראלי המשלב בין מזרח למערב. המקצב מחזק את החלק המזרחי-ערבי בפיוט. בארצות ערב מקצב זה שכיח ביותר ושמו של המקצב הזה נקרא "מקסום".</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kern="1200" baseline="0" dirty="0">
                <a:solidFill>
                  <a:schemeClr val="tx1"/>
                </a:solidFill>
                <a:effectLst/>
                <a:latin typeface="+mn-lt"/>
                <a:ea typeface="+mn-ea"/>
                <a:cs typeface="+mn-cs"/>
              </a:rPr>
              <a:t>שילוב של מזרח-מערב ניתן גם לשמוע בתזמור. יש ייצוג לכלים משתי התרבויות.</a:t>
            </a:r>
            <a:endParaRPr lang="en-US" sz="1200" kern="1200" dirty="0">
              <a:solidFill>
                <a:schemeClr val="tx1"/>
              </a:solidFill>
              <a:effectLst/>
              <a:latin typeface="+mn-lt"/>
              <a:ea typeface="+mn-ea"/>
              <a:cs typeface="+mn-cs"/>
            </a:endParaRPr>
          </a:p>
          <a:p>
            <a:pPr algn="r" rtl="1"/>
            <a:r>
              <a:rPr lang="en-US" sz="1200" kern="1200" dirty="0">
                <a:solidFill>
                  <a:schemeClr val="tx1"/>
                </a:solidFill>
                <a:effectLst/>
                <a:latin typeface="+mn-lt"/>
                <a:ea typeface="+mn-ea"/>
                <a:cs typeface="+mn-cs"/>
              </a:rPr>
              <a:t> </a:t>
            </a:r>
          </a:p>
          <a:p>
            <a:endParaRPr lang="he-IL" baseline="0" dirty="0"/>
          </a:p>
        </p:txBody>
      </p:sp>
      <p:sp>
        <p:nvSpPr>
          <p:cNvPr id="4" name="מציין מיקום של מספר שקופית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64ED1FBD-5ACD-4321-93AD-0E447E6D9648}"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9</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89839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baseline="0" dirty="0"/>
              <a:t>אפשרו לתלמידים ללוות את הפיוט בהקשות באופן טבעי וחופשי</a:t>
            </a:r>
          </a:p>
        </p:txBody>
      </p:sp>
      <p:sp>
        <p:nvSpPr>
          <p:cNvPr id="4" name="מציין מיקום של מספר שקופית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64ED1FBD-5ACD-4321-93AD-0E447E6D9648}"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10</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223677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he-IL"/>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he-IL"/>
          </a:p>
        </p:txBody>
      </p:sp>
      <p:sp>
        <p:nvSpPr>
          <p:cNvPr id="4" name="Date Placeholder 3"/>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347DB715-6760-4E5A-91B9-E0EF35AF2F6D}" type="datetimeFigureOut">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ה'/אדר/תשפ"ג</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49B59025-B424-4DBD-885E-FBDC8873B060}" type="slidenum">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795566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347DB715-6760-4E5A-91B9-E0EF35AF2F6D}" type="datetimeFigureOut">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ה'/אדר/תשפ"ג</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49B59025-B424-4DBD-885E-FBDC8873B060}" type="slidenum">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415006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he-IL"/>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347DB715-6760-4E5A-91B9-E0EF35AF2F6D}" type="datetimeFigureOut">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ה'/אדר/תשפ"ג</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49B59025-B424-4DBD-885E-FBDC8873B060}" type="slidenum">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4844579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he-IL"/>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he-IL"/>
          </a:p>
        </p:txBody>
      </p:sp>
      <p:sp>
        <p:nvSpPr>
          <p:cNvPr id="4" name="Date Placeholder 3"/>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347DB715-6760-4E5A-91B9-E0EF35AF2F6D}" type="datetimeFigureOut">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ה'/אדר/תשפ"ג</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49B59025-B424-4DBD-885E-FBDC8873B060}" type="slidenum">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2801820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347DB715-6760-4E5A-91B9-E0EF35AF2F6D}" type="datetimeFigureOut">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ה'/אדר/תשפ"ג</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49B59025-B424-4DBD-885E-FBDC8873B060}" type="slidenum">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988998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he-IL"/>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347DB715-6760-4E5A-91B9-E0EF35AF2F6D}" type="datetimeFigureOut">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ה'/אדר/תשפ"ג</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49B59025-B424-4DBD-885E-FBDC8873B060}" type="slidenum">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6940937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Date Placeholder 4"/>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347DB715-6760-4E5A-91B9-E0EF35AF2F6D}" type="datetimeFigureOut">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ה'/אדר/תשפ"ג</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49B59025-B424-4DBD-885E-FBDC8873B060}" type="slidenum">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1531930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he-IL"/>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7" name="Date Placeholder 6"/>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347DB715-6760-4E5A-91B9-E0EF35AF2F6D}" type="datetimeFigureOut">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ה'/אדר/תשפ"ג</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8" name="Footer Placeholder 7"/>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9" name="Slide Number Placeholder 8"/>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49B59025-B424-4DBD-885E-FBDC8873B060}" type="slidenum">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6037467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Date Placeholder 2"/>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347DB715-6760-4E5A-91B9-E0EF35AF2F6D}" type="datetimeFigureOut">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ה'/אדר/תשפ"ג</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4" name="Footer Placeholder 3"/>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5" name="Slide Number Placeholder 4"/>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49B59025-B424-4DBD-885E-FBDC8873B060}" type="slidenum">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662862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347DB715-6760-4E5A-91B9-E0EF35AF2F6D}" type="datetimeFigureOut">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ה'/אדר/תשפ"ג</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3" name="Footer Placeholder 2"/>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4" name="Slide Number Placeholder 3"/>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49B59025-B424-4DBD-885E-FBDC8873B060}" type="slidenum">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9610667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e-IL"/>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347DB715-6760-4E5A-91B9-E0EF35AF2F6D}" type="datetimeFigureOut">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ה'/אדר/תשפ"ג</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49B59025-B424-4DBD-885E-FBDC8873B060}" type="slidenum">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966262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347DB715-6760-4E5A-91B9-E0EF35AF2F6D}" type="datetimeFigureOut">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ה'/אדר/תשפ"ג</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49B59025-B424-4DBD-885E-FBDC8873B060}" type="slidenum">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6262583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e-IL"/>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347DB715-6760-4E5A-91B9-E0EF35AF2F6D}" type="datetimeFigureOut">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ה'/אדר/תשפ"ג</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49B59025-B424-4DBD-885E-FBDC8873B060}" type="slidenum">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5006482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347DB715-6760-4E5A-91B9-E0EF35AF2F6D}" type="datetimeFigureOut">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ה'/אדר/תשפ"ג</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49B59025-B424-4DBD-885E-FBDC8873B060}" type="slidenum">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8498237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he-IL"/>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347DB715-6760-4E5A-91B9-E0EF35AF2F6D}" type="datetimeFigureOut">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ה'/אדר/תשפ"ג</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49B59025-B424-4DBD-885E-FBDC8873B060}" type="slidenum">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4468311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1F62B615-A60E-40F0-8841-8F15D2486C03}" type="datetimeFigureOut">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ה'/אדר/תשפ"ג</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5" name="מציין מיקום של כותרת תחתונה 4"/>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6" name="מציין מיקום של מספר שקופית 5"/>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B2414422-4C5E-4A76-B988-58A5E8B070C0}" type="slidenum">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5335705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1F62B615-A60E-40F0-8841-8F15D2486C03}" type="datetimeFigureOut">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ה'/אדר/תשפ"ג</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5" name="מציין מיקום של כותרת תחתונה 4"/>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6" name="מציין מיקום של מספר שקופית 5"/>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B2414422-4C5E-4A76-B988-58A5E8B070C0}" type="slidenum">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8129696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ערוך סגנונות טקסט של תבנית בסיס</a:t>
            </a:r>
          </a:p>
        </p:txBody>
      </p:sp>
      <p:sp>
        <p:nvSpPr>
          <p:cNvPr id="4" name="מציין מיקום של תאריך 3"/>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1F62B615-A60E-40F0-8841-8F15D2486C03}" type="datetimeFigureOut">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ה'/אדר/תשפ"ג</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5" name="מציין מיקום של כותרת תחתונה 4"/>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6" name="מציין מיקום של מספר שקופית 5"/>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B2414422-4C5E-4A76-B988-58A5E8B070C0}" type="slidenum">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4229121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838200" y="1825625"/>
            <a:ext cx="5181600" cy="435133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6172200" y="1825625"/>
            <a:ext cx="5181600" cy="435133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1F62B615-A60E-40F0-8841-8F15D2486C03}" type="datetimeFigureOut">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ה'/אדר/תשפ"ג</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6" name="מציין מיקום של כותרת תחתונה 5"/>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7" name="מציין מיקום של מספר שקופית 6"/>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B2414422-4C5E-4A76-B988-58A5E8B070C0}" type="slidenum">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9335577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1F62B615-A60E-40F0-8841-8F15D2486C03}" type="datetimeFigureOut">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ה'/אדר/תשפ"ג</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8" name="מציין מיקום של כותרת תחתונה 7"/>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9" name="מציין מיקום של מספר שקופית 8"/>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B2414422-4C5E-4A76-B988-58A5E8B070C0}" type="slidenum">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4909746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1F62B615-A60E-40F0-8841-8F15D2486C03}" type="datetimeFigureOut">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ה'/אדר/תשפ"ג</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4" name="מציין מיקום של כותרת תחתונה 3"/>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5" name="מציין מיקום של מספר שקופית 4"/>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B2414422-4C5E-4A76-B988-58A5E8B070C0}" type="slidenum">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40196889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1F62B615-A60E-40F0-8841-8F15D2486C03}" type="datetimeFigureOut">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ה'/אדר/תשפ"ג</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3" name="מציין מיקום של כותרת תחתונה 2"/>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4" name="מציין מיקום של מספר שקופית 3"/>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B2414422-4C5E-4A76-B988-58A5E8B070C0}" type="slidenum">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67916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he-IL"/>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347DB715-6760-4E5A-91B9-E0EF35AF2F6D}" type="datetimeFigureOut">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ה'/אדר/תשפ"ג</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49B59025-B424-4DBD-885E-FBDC8873B060}" type="slidenum">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6126048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מציין מיקום של תאריך 4"/>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1F62B615-A60E-40F0-8841-8F15D2486C03}" type="datetimeFigureOut">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ה'/אדר/תשפ"ג</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6" name="מציין מיקום של כותרת תחתונה 5"/>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7" name="מציין מיקום של מספר שקופית 6"/>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B2414422-4C5E-4A76-B988-58A5E8B070C0}" type="slidenum">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5198312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מציין מיקום של תאריך 4"/>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1F62B615-A60E-40F0-8841-8F15D2486C03}" type="datetimeFigureOut">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ה'/אדר/תשפ"ג</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6" name="מציין מיקום של כותרת תחתונה 5"/>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7" name="מציין מיקום של מספר שקופית 6"/>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B2414422-4C5E-4A76-B988-58A5E8B070C0}" type="slidenum">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6750690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1F62B615-A60E-40F0-8841-8F15D2486C03}" type="datetimeFigureOut">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ה'/אדר/תשפ"ג</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5" name="מציין מיקום של כותרת תחתונה 4"/>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6" name="מציין מיקום של מספר שקופית 5"/>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B2414422-4C5E-4A76-B988-58A5E8B070C0}" type="slidenum">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5686758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1F62B615-A60E-40F0-8841-8F15D2486C03}" type="datetimeFigureOut">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ה'/אדר/תשפ"ג</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5" name="מציין מיקום של כותרת תחתונה 4"/>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6" name="מציין מיקום של מספר שקופית 5"/>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B2414422-4C5E-4A76-B988-58A5E8B070C0}" type="slidenum">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755787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1730AFB-E274-4300-A562-B78FDC6061D4}"/>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74334D4C-75D0-4A40-A07F-AE77FFBDBE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F3806906-A05A-480E-B580-5E049B5ABAC4}"/>
              </a:ext>
            </a:extLst>
          </p:cNvPr>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B802F184-A6D4-48B3-A511-A53AEA1A31AE}" type="datetimeFigureOut">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sym typeface="Arial"/>
              </a:rPr>
              <a:pPr marL="0" marR="0" lvl="0" indent="0" algn="r" defTabSz="914400" rtl="1" eaLnBrk="1" fontAlgn="auto" latinLnBrk="0" hangingPunct="1">
                <a:lnSpc>
                  <a:spcPct val="100000"/>
                </a:lnSpc>
                <a:spcBef>
                  <a:spcPts val="0"/>
                </a:spcBef>
                <a:spcAft>
                  <a:spcPts val="0"/>
                </a:spcAft>
                <a:buClrTx/>
                <a:buSzTx/>
                <a:buFontTx/>
                <a:buNone/>
                <a:tabLst/>
                <a:defRPr/>
              </a:pPr>
              <a:t>ה'/אדר/תשפ"ג</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sym typeface="Arial"/>
            </a:endParaRPr>
          </a:p>
        </p:txBody>
      </p:sp>
      <p:sp>
        <p:nvSpPr>
          <p:cNvPr id="5" name="מציין מיקום של כותרת תחתונה 4">
            <a:extLst>
              <a:ext uri="{FF2B5EF4-FFF2-40B4-BE49-F238E27FC236}">
                <a16:creationId xmlns:a16="http://schemas.microsoft.com/office/drawing/2014/main" id="{7AF4D589-E6CB-4D0A-A149-8A01FBD2DE0C}"/>
              </a:ext>
            </a:extLst>
          </p:cNvPr>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sym typeface="Arial"/>
            </a:endParaRPr>
          </a:p>
        </p:txBody>
      </p:sp>
      <p:sp>
        <p:nvSpPr>
          <p:cNvPr id="6" name="מציין מיקום של מספר שקופית 5">
            <a:extLst>
              <a:ext uri="{FF2B5EF4-FFF2-40B4-BE49-F238E27FC236}">
                <a16:creationId xmlns:a16="http://schemas.microsoft.com/office/drawing/2014/main" id="{A501365E-8A67-48FB-9D2E-07C107EA64B7}"/>
              </a:ext>
            </a:extLst>
          </p:cNvPr>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9DBC7CD8-71DE-4D1C-A6BF-E12BB3AC24A0}" type="slidenum">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sym typeface="Arial"/>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sym typeface="Arial"/>
            </a:endParaRPr>
          </a:p>
        </p:txBody>
      </p:sp>
    </p:spTree>
    <p:extLst>
      <p:ext uri="{BB962C8B-B14F-4D97-AF65-F5344CB8AC3E}">
        <p14:creationId xmlns:p14="http://schemas.microsoft.com/office/powerpoint/2010/main" val="19731487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2E908F2-C4A0-41E3-9DF6-6318D5B0B030}"/>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544BED54-42CF-40BC-9C75-ED68D8396073}"/>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9C0291CA-2635-42F3-90CC-530F18D39C33}"/>
              </a:ext>
            </a:extLst>
          </p:cNvPr>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B802F184-A6D4-48B3-A511-A53AEA1A31AE}" type="datetimeFigureOut">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sym typeface="Arial"/>
              </a:rPr>
              <a:pPr marL="0" marR="0" lvl="0" indent="0" algn="r" defTabSz="914400" rtl="1" eaLnBrk="1" fontAlgn="auto" latinLnBrk="0" hangingPunct="1">
                <a:lnSpc>
                  <a:spcPct val="100000"/>
                </a:lnSpc>
                <a:spcBef>
                  <a:spcPts val="0"/>
                </a:spcBef>
                <a:spcAft>
                  <a:spcPts val="0"/>
                </a:spcAft>
                <a:buClrTx/>
                <a:buSzTx/>
                <a:buFontTx/>
                <a:buNone/>
                <a:tabLst/>
                <a:defRPr/>
              </a:pPr>
              <a:t>ה'/אדר/תשפ"ג</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sym typeface="Arial"/>
            </a:endParaRPr>
          </a:p>
        </p:txBody>
      </p:sp>
      <p:sp>
        <p:nvSpPr>
          <p:cNvPr id="5" name="מציין מיקום של כותרת תחתונה 4">
            <a:extLst>
              <a:ext uri="{FF2B5EF4-FFF2-40B4-BE49-F238E27FC236}">
                <a16:creationId xmlns:a16="http://schemas.microsoft.com/office/drawing/2014/main" id="{17DDCE61-A837-4FFA-9FEC-FD1EFFEFABBE}"/>
              </a:ext>
            </a:extLst>
          </p:cNvPr>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sym typeface="Arial"/>
            </a:endParaRPr>
          </a:p>
        </p:txBody>
      </p:sp>
      <p:sp>
        <p:nvSpPr>
          <p:cNvPr id="6" name="מציין מיקום של מספר שקופית 5">
            <a:extLst>
              <a:ext uri="{FF2B5EF4-FFF2-40B4-BE49-F238E27FC236}">
                <a16:creationId xmlns:a16="http://schemas.microsoft.com/office/drawing/2014/main" id="{6F01F784-78B0-4C22-A497-5157D93BCEFF}"/>
              </a:ext>
            </a:extLst>
          </p:cNvPr>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9DBC7CD8-71DE-4D1C-A6BF-E12BB3AC24A0}" type="slidenum">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sym typeface="Arial"/>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sym typeface="Arial"/>
            </a:endParaRPr>
          </a:p>
        </p:txBody>
      </p:sp>
    </p:spTree>
    <p:extLst>
      <p:ext uri="{BB962C8B-B14F-4D97-AF65-F5344CB8AC3E}">
        <p14:creationId xmlns:p14="http://schemas.microsoft.com/office/powerpoint/2010/main" val="28488312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6A06E3D-E377-4794-B126-E83E2BBA4B82}"/>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A61AFDF1-F43A-4AE6-B5AE-8C7727693C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EF32F1D9-73C4-4192-8D77-029CE6732A73}"/>
              </a:ext>
            </a:extLst>
          </p:cNvPr>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B802F184-A6D4-48B3-A511-A53AEA1A31AE}" type="datetimeFigureOut">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sym typeface="Arial"/>
              </a:rPr>
              <a:pPr marL="0" marR="0" lvl="0" indent="0" algn="r" defTabSz="914400" rtl="1" eaLnBrk="1" fontAlgn="auto" latinLnBrk="0" hangingPunct="1">
                <a:lnSpc>
                  <a:spcPct val="100000"/>
                </a:lnSpc>
                <a:spcBef>
                  <a:spcPts val="0"/>
                </a:spcBef>
                <a:spcAft>
                  <a:spcPts val="0"/>
                </a:spcAft>
                <a:buClrTx/>
                <a:buSzTx/>
                <a:buFontTx/>
                <a:buNone/>
                <a:tabLst/>
                <a:defRPr/>
              </a:pPr>
              <a:t>ה'/אדר/תשפ"ג</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sym typeface="Arial"/>
            </a:endParaRPr>
          </a:p>
        </p:txBody>
      </p:sp>
      <p:sp>
        <p:nvSpPr>
          <p:cNvPr id="5" name="מציין מיקום של כותרת תחתונה 4">
            <a:extLst>
              <a:ext uri="{FF2B5EF4-FFF2-40B4-BE49-F238E27FC236}">
                <a16:creationId xmlns:a16="http://schemas.microsoft.com/office/drawing/2014/main" id="{96850230-FA5E-4093-9F82-3729CA91D25D}"/>
              </a:ext>
            </a:extLst>
          </p:cNvPr>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sym typeface="Arial"/>
            </a:endParaRPr>
          </a:p>
        </p:txBody>
      </p:sp>
      <p:sp>
        <p:nvSpPr>
          <p:cNvPr id="6" name="מציין מיקום של מספר שקופית 5">
            <a:extLst>
              <a:ext uri="{FF2B5EF4-FFF2-40B4-BE49-F238E27FC236}">
                <a16:creationId xmlns:a16="http://schemas.microsoft.com/office/drawing/2014/main" id="{6E0A3E9B-A446-4E90-91DB-7244E9838F3F}"/>
              </a:ext>
            </a:extLst>
          </p:cNvPr>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9DBC7CD8-71DE-4D1C-A6BF-E12BB3AC24A0}" type="slidenum">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sym typeface="Arial"/>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sym typeface="Arial"/>
            </a:endParaRPr>
          </a:p>
        </p:txBody>
      </p:sp>
    </p:spTree>
    <p:extLst>
      <p:ext uri="{BB962C8B-B14F-4D97-AF65-F5344CB8AC3E}">
        <p14:creationId xmlns:p14="http://schemas.microsoft.com/office/powerpoint/2010/main" val="31788149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0B6CA9B-A528-4A5C-AA45-E320E3D1BE52}"/>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6E34198F-59C7-42C7-98F2-8F2525A66C08}"/>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46D350D6-A10C-4CEC-A259-A6E467334A22}"/>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71F26FCA-2B21-4F4F-9DE7-504FBCD064DF}"/>
              </a:ext>
            </a:extLst>
          </p:cNvPr>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B802F184-A6D4-48B3-A511-A53AEA1A31AE}" type="datetimeFigureOut">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sym typeface="Arial"/>
              </a:rPr>
              <a:pPr marL="0" marR="0" lvl="0" indent="0" algn="r" defTabSz="914400" rtl="1" eaLnBrk="1" fontAlgn="auto" latinLnBrk="0" hangingPunct="1">
                <a:lnSpc>
                  <a:spcPct val="100000"/>
                </a:lnSpc>
                <a:spcBef>
                  <a:spcPts val="0"/>
                </a:spcBef>
                <a:spcAft>
                  <a:spcPts val="0"/>
                </a:spcAft>
                <a:buClrTx/>
                <a:buSzTx/>
                <a:buFontTx/>
                <a:buNone/>
                <a:tabLst/>
                <a:defRPr/>
              </a:pPr>
              <a:t>ה'/אדר/תשפ"ג</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sym typeface="Arial"/>
            </a:endParaRPr>
          </a:p>
        </p:txBody>
      </p:sp>
      <p:sp>
        <p:nvSpPr>
          <p:cNvPr id="6" name="מציין מיקום של כותרת תחתונה 5">
            <a:extLst>
              <a:ext uri="{FF2B5EF4-FFF2-40B4-BE49-F238E27FC236}">
                <a16:creationId xmlns:a16="http://schemas.microsoft.com/office/drawing/2014/main" id="{E9CC3627-34A9-4212-8ECA-92E8A386B892}"/>
              </a:ext>
            </a:extLst>
          </p:cNvPr>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sym typeface="Arial"/>
            </a:endParaRPr>
          </a:p>
        </p:txBody>
      </p:sp>
      <p:sp>
        <p:nvSpPr>
          <p:cNvPr id="7" name="מציין מיקום של מספר שקופית 6">
            <a:extLst>
              <a:ext uri="{FF2B5EF4-FFF2-40B4-BE49-F238E27FC236}">
                <a16:creationId xmlns:a16="http://schemas.microsoft.com/office/drawing/2014/main" id="{B5FDF50D-316F-480E-81C5-8CC7918DFA0E}"/>
              </a:ext>
            </a:extLst>
          </p:cNvPr>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9DBC7CD8-71DE-4D1C-A6BF-E12BB3AC24A0}" type="slidenum">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sym typeface="Arial"/>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sym typeface="Arial"/>
            </a:endParaRPr>
          </a:p>
        </p:txBody>
      </p:sp>
    </p:spTree>
    <p:extLst>
      <p:ext uri="{BB962C8B-B14F-4D97-AF65-F5344CB8AC3E}">
        <p14:creationId xmlns:p14="http://schemas.microsoft.com/office/powerpoint/2010/main" val="36573840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C05DF82-CDEF-46A8-9A8B-AF3D45553FB1}"/>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3345A4A0-8802-452D-B9C7-5547D37EDF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2C87BCA9-47A0-4F4D-818C-D5B0BA46D428}"/>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DC464FAB-94DF-40C2-8DC3-99DF323EE5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CC0D7BA3-6B86-41C8-AD63-454DC97515D2}"/>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57B72BC1-555F-4B0C-A56B-8E19DDA91B70}"/>
              </a:ext>
            </a:extLst>
          </p:cNvPr>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B802F184-A6D4-48B3-A511-A53AEA1A31AE}" type="datetimeFigureOut">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sym typeface="Arial"/>
              </a:rPr>
              <a:pPr marL="0" marR="0" lvl="0" indent="0" algn="r" defTabSz="914400" rtl="1" eaLnBrk="1" fontAlgn="auto" latinLnBrk="0" hangingPunct="1">
                <a:lnSpc>
                  <a:spcPct val="100000"/>
                </a:lnSpc>
                <a:spcBef>
                  <a:spcPts val="0"/>
                </a:spcBef>
                <a:spcAft>
                  <a:spcPts val="0"/>
                </a:spcAft>
                <a:buClrTx/>
                <a:buSzTx/>
                <a:buFontTx/>
                <a:buNone/>
                <a:tabLst/>
                <a:defRPr/>
              </a:pPr>
              <a:t>ה'/אדר/תשפ"ג</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sym typeface="Arial"/>
            </a:endParaRPr>
          </a:p>
        </p:txBody>
      </p:sp>
      <p:sp>
        <p:nvSpPr>
          <p:cNvPr id="8" name="מציין מיקום של כותרת תחתונה 7">
            <a:extLst>
              <a:ext uri="{FF2B5EF4-FFF2-40B4-BE49-F238E27FC236}">
                <a16:creationId xmlns:a16="http://schemas.microsoft.com/office/drawing/2014/main" id="{259350CF-E519-4746-920A-CE62FCCDC789}"/>
              </a:ext>
            </a:extLst>
          </p:cNvPr>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sym typeface="Arial"/>
            </a:endParaRPr>
          </a:p>
        </p:txBody>
      </p:sp>
      <p:sp>
        <p:nvSpPr>
          <p:cNvPr id="9" name="מציין מיקום של מספר שקופית 8">
            <a:extLst>
              <a:ext uri="{FF2B5EF4-FFF2-40B4-BE49-F238E27FC236}">
                <a16:creationId xmlns:a16="http://schemas.microsoft.com/office/drawing/2014/main" id="{D54F6567-E814-4C5F-9802-806E932E517C}"/>
              </a:ext>
            </a:extLst>
          </p:cNvPr>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9DBC7CD8-71DE-4D1C-A6BF-E12BB3AC24A0}" type="slidenum">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sym typeface="Arial"/>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sym typeface="Arial"/>
            </a:endParaRPr>
          </a:p>
        </p:txBody>
      </p:sp>
    </p:spTree>
    <p:extLst>
      <p:ext uri="{BB962C8B-B14F-4D97-AF65-F5344CB8AC3E}">
        <p14:creationId xmlns:p14="http://schemas.microsoft.com/office/powerpoint/2010/main" val="1196346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9B0C4D5-2156-4AC0-8BAE-9F42A96BA3C9}"/>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102B479F-5442-49CB-918F-53330CC59078}"/>
              </a:ext>
            </a:extLst>
          </p:cNvPr>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B802F184-A6D4-48B3-A511-A53AEA1A31AE}" type="datetimeFigureOut">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sym typeface="Arial"/>
              </a:rPr>
              <a:pPr marL="0" marR="0" lvl="0" indent="0" algn="r" defTabSz="914400" rtl="1" eaLnBrk="1" fontAlgn="auto" latinLnBrk="0" hangingPunct="1">
                <a:lnSpc>
                  <a:spcPct val="100000"/>
                </a:lnSpc>
                <a:spcBef>
                  <a:spcPts val="0"/>
                </a:spcBef>
                <a:spcAft>
                  <a:spcPts val="0"/>
                </a:spcAft>
                <a:buClrTx/>
                <a:buSzTx/>
                <a:buFontTx/>
                <a:buNone/>
                <a:tabLst/>
                <a:defRPr/>
              </a:pPr>
              <a:t>ה'/אדר/תשפ"ג</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sym typeface="Arial"/>
            </a:endParaRPr>
          </a:p>
        </p:txBody>
      </p:sp>
      <p:sp>
        <p:nvSpPr>
          <p:cNvPr id="4" name="מציין מיקום של כותרת תחתונה 3">
            <a:extLst>
              <a:ext uri="{FF2B5EF4-FFF2-40B4-BE49-F238E27FC236}">
                <a16:creationId xmlns:a16="http://schemas.microsoft.com/office/drawing/2014/main" id="{C5ABC5A9-F74F-4CDE-9BF8-A7C419CD3322}"/>
              </a:ext>
            </a:extLst>
          </p:cNvPr>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sym typeface="Arial"/>
            </a:endParaRPr>
          </a:p>
        </p:txBody>
      </p:sp>
      <p:sp>
        <p:nvSpPr>
          <p:cNvPr id="5" name="מציין מיקום של מספר שקופית 4">
            <a:extLst>
              <a:ext uri="{FF2B5EF4-FFF2-40B4-BE49-F238E27FC236}">
                <a16:creationId xmlns:a16="http://schemas.microsoft.com/office/drawing/2014/main" id="{66A60437-C2BD-4FB5-A40B-36265B285F7C}"/>
              </a:ext>
            </a:extLst>
          </p:cNvPr>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9DBC7CD8-71DE-4D1C-A6BF-E12BB3AC24A0}" type="slidenum">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sym typeface="Arial"/>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sym typeface="Arial"/>
            </a:endParaRPr>
          </a:p>
        </p:txBody>
      </p:sp>
    </p:spTree>
    <p:extLst>
      <p:ext uri="{BB962C8B-B14F-4D97-AF65-F5344CB8AC3E}">
        <p14:creationId xmlns:p14="http://schemas.microsoft.com/office/powerpoint/2010/main" val="1189640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Date Placeholder 4"/>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347DB715-6760-4E5A-91B9-E0EF35AF2F6D}" type="datetimeFigureOut">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ה'/אדר/תשפ"ג</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49B59025-B424-4DBD-885E-FBDC8873B060}" type="slidenum">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7208161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AEFB2D31-34DE-4BCF-8DD2-C9CE09344E92}"/>
              </a:ext>
            </a:extLst>
          </p:cNvPr>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B802F184-A6D4-48B3-A511-A53AEA1A31AE}" type="datetimeFigureOut">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sym typeface="Arial"/>
              </a:rPr>
              <a:pPr marL="0" marR="0" lvl="0" indent="0" algn="r" defTabSz="914400" rtl="1" eaLnBrk="1" fontAlgn="auto" latinLnBrk="0" hangingPunct="1">
                <a:lnSpc>
                  <a:spcPct val="100000"/>
                </a:lnSpc>
                <a:spcBef>
                  <a:spcPts val="0"/>
                </a:spcBef>
                <a:spcAft>
                  <a:spcPts val="0"/>
                </a:spcAft>
                <a:buClrTx/>
                <a:buSzTx/>
                <a:buFontTx/>
                <a:buNone/>
                <a:tabLst/>
                <a:defRPr/>
              </a:pPr>
              <a:t>ה'/אדר/תשפ"ג</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sym typeface="Arial"/>
            </a:endParaRPr>
          </a:p>
        </p:txBody>
      </p:sp>
      <p:sp>
        <p:nvSpPr>
          <p:cNvPr id="3" name="מציין מיקום של כותרת תחתונה 2">
            <a:extLst>
              <a:ext uri="{FF2B5EF4-FFF2-40B4-BE49-F238E27FC236}">
                <a16:creationId xmlns:a16="http://schemas.microsoft.com/office/drawing/2014/main" id="{21182711-FB01-409E-BD4E-ADC7CEEE0FCE}"/>
              </a:ext>
            </a:extLst>
          </p:cNvPr>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sym typeface="Arial"/>
            </a:endParaRPr>
          </a:p>
        </p:txBody>
      </p:sp>
      <p:sp>
        <p:nvSpPr>
          <p:cNvPr id="4" name="מציין מיקום של מספר שקופית 3">
            <a:extLst>
              <a:ext uri="{FF2B5EF4-FFF2-40B4-BE49-F238E27FC236}">
                <a16:creationId xmlns:a16="http://schemas.microsoft.com/office/drawing/2014/main" id="{A9EEE6C8-BC8E-4211-93DB-C197C8BBD3D9}"/>
              </a:ext>
            </a:extLst>
          </p:cNvPr>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9DBC7CD8-71DE-4D1C-A6BF-E12BB3AC24A0}" type="slidenum">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sym typeface="Arial"/>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sym typeface="Arial"/>
            </a:endParaRPr>
          </a:p>
        </p:txBody>
      </p:sp>
    </p:spTree>
    <p:extLst>
      <p:ext uri="{BB962C8B-B14F-4D97-AF65-F5344CB8AC3E}">
        <p14:creationId xmlns:p14="http://schemas.microsoft.com/office/powerpoint/2010/main" val="23260486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24D0DE7-39F7-4F7A-A41F-DBD47D8E98F8}"/>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F842584A-08C8-4A10-A7DD-A1AFF2560C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72747310-C115-40ED-B623-1C80BF0D46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684B698F-4773-4FE5-9C8D-907C425290AC}"/>
              </a:ext>
            </a:extLst>
          </p:cNvPr>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B802F184-A6D4-48B3-A511-A53AEA1A31AE}" type="datetimeFigureOut">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sym typeface="Arial"/>
              </a:rPr>
              <a:pPr marL="0" marR="0" lvl="0" indent="0" algn="r" defTabSz="914400" rtl="1" eaLnBrk="1" fontAlgn="auto" latinLnBrk="0" hangingPunct="1">
                <a:lnSpc>
                  <a:spcPct val="100000"/>
                </a:lnSpc>
                <a:spcBef>
                  <a:spcPts val="0"/>
                </a:spcBef>
                <a:spcAft>
                  <a:spcPts val="0"/>
                </a:spcAft>
                <a:buClrTx/>
                <a:buSzTx/>
                <a:buFontTx/>
                <a:buNone/>
                <a:tabLst/>
                <a:defRPr/>
              </a:pPr>
              <a:t>ה'/אדר/תשפ"ג</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sym typeface="Arial"/>
            </a:endParaRPr>
          </a:p>
        </p:txBody>
      </p:sp>
      <p:sp>
        <p:nvSpPr>
          <p:cNvPr id="6" name="מציין מיקום של כותרת תחתונה 5">
            <a:extLst>
              <a:ext uri="{FF2B5EF4-FFF2-40B4-BE49-F238E27FC236}">
                <a16:creationId xmlns:a16="http://schemas.microsoft.com/office/drawing/2014/main" id="{37C9ABD5-4832-466C-8C23-73BCF59D8267}"/>
              </a:ext>
            </a:extLst>
          </p:cNvPr>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sym typeface="Arial"/>
            </a:endParaRPr>
          </a:p>
        </p:txBody>
      </p:sp>
      <p:sp>
        <p:nvSpPr>
          <p:cNvPr id="7" name="מציין מיקום של מספר שקופית 6">
            <a:extLst>
              <a:ext uri="{FF2B5EF4-FFF2-40B4-BE49-F238E27FC236}">
                <a16:creationId xmlns:a16="http://schemas.microsoft.com/office/drawing/2014/main" id="{15096623-BF6F-4CB4-9902-5AFBEC4F3651}"/>
              </a:ext>
            </a:extLst>
          </p:cNvPr>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9DBC7CD8-71DE-4D1C-A6BF-E12BB3AC24A0}" type="slidenum">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sym typeface="Arial"/>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sym typeface="Arial"/>
            </a:endParaRPr>
          </a:p>
        </p:txBody>
      </p:sp>
    </p:spTree>
    <p:extLst>
      <p:ext uri="{BB962C8B-B14F-4D97-AF65-F5344CB8AC3E}">
        <p14:creationId xmlns:p14="http://schemas.microsoft.com/office/powerpoint/2010/main" val="10331176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453CE86-9E0F-4ECC-A640-0AB27B9865AD}"/>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ACC0522A-6E2D-4959-9ECF-9CC5F9CF21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1C9C58DA-E91D-4BFB-B4C8-07AEBFCD3D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21A3A01E-AFFF-43A9-9AFB-8AB991184EE2}"/>
              </a:ext>
            </a:extLst>
          </p:cNvPr>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B802F184-A6D4-48B3-A511-A53AEA1A31AE}" type="datetimeFigureOut">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sym typeface="Arial"/>
              </a:rPr>
              <a:pPr marL="0" marR="0" lvl="0" indent="0" algn="r" defTabSz="914400" rtl="1" eaLnBrk="1" fontAlgn="auto" latinLnBrk="0" hangingPunct="1">
                <a:lnSpc>
                  <a:spcPct val="100000"/>
                </a:lnSpc>
                <a:spcBef>
                  <a:spcPts val="0"/>
                </a:spcBef>
                <a:spcAft>
                  <a:spcPts val="0"/>
                </a:spcAft>
                <a:buClrTx/>
                <a:buSzTx/>
                <a:buFontTx/>
                <a:buNone/>
                <a:tabLst/>
                <a:defRPr/>
              </a:pPr>
              <a:t>ה'/אדר/תשפ"ג</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sym typeface="Arial"/>
            </a:endParaRPr>
          </a:p>
        </p:txBody>
      </p:sp>
      <p:sp>
        <p:nvSpPr>
          <p:cNvPr id="6" name="מציין מיקום של כותרת תחתונה 5">
            <a:extLst>
              <a:ext uri="{FF2B5EF4-FFF2-40B4-BE49-F238E27FC236}">
                <a16:creationId xmlns:a16="http://schemas.microsoft.com/office/drawing/2014/main" id="{5366519F-F36F-409A-B339-FBC247ADDA5D}"/>
              </a:ext>
            </a:extLst>
          </p:cNvPr>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sym typeface="Arial"/>
            </a:endParaRPr>
          </a:p>
        </p:txBody>
      </p:sp>
      <p:sp>
        <p:nvSpPr>
          <p:cNvPr id="7" name="מציין מיקום של מספר שקופית 6">
            <a:extLst>
              <a:ext uri="{FF2B5EF4-FFF2-40B4-BE49-F238E27FC236}">
                <a16:creationId xmlns:a16="http://schemas.microsoft.com/office/drawing/2014/main" id="{9F55B699-4F9B-482B-ABD0-2E8E6CF6127A}"/>
              </a:ext>
            </a:extLst>
          </p:cNvPr>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9DBC7CD8-71DE-4D1C-A6BF-E12BB3AC24A0}" type="slidenum">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sym typeface="Arial"/>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sym typeface="Arial"/>
            </a:endParaRPr>
          </a:p>
        </p:txBody>
      </p:sp>
    </p:spTree>
    <p:extLst>
      <p:ext uri="{BB962C8B-B14F-4D97-AF65-F5344CB8AC3E}">
        <p14:creationId xmlns:p14="http://schemas.microsoft.com/office/powerpoint/2010/main" val="2826400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BF25905-882E-4D59-9EB0-DEE52459FF3C}"/>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175F01F0-9DE3-4524-805B-13C92E2BA383}"/>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BDE35D4B-5BA0-43E8-B183-8CE0131030D6}"/>
              </a:ext>
            </a:extLst>
          </p:cNvPr>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B802F184-A6D4-48B3-A511-A53AEA1A31AE}" type="datetimeFigureOut">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sym typeface="Arial"/>
              </a:rPr>
              <a:pPr marL="0" marR="0" lvl="0" indent="0" algn="r" defTabSz="914400" rtl="1" eaLnBrk="1" fontAlgn="auto" latinLnBrk="0" hangingPunct="1">
                <a:lnSpc>
                  <a:spcPct val="100000"/>
                </a:lnSpc>
                <a:spcBef>
                  <a:spcPts val="0"/>
                </a:spcBef>
                <a:spcAft>
                  <a:spcPts val="0"/>
                </a:spcAft>
                <a:buClrTx/>
                <a:buSzTx/>
                <a:buFontTx/>
                <a:buNone/>
                <a:tabLst/>
                <a:defRPr/>
              </a:pPr>
              <a:t>ה'/אדר/תשפ"ג</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sym typeface="Arial"/>
            </a:endParaRPr>
          </a:p>
        </p:txBody>
      </p:sp>
      <p:sp>
        <p:nvSpPr>
          <p:cNvPr id="5" name="מציין מיקום של כותרת תחתונה 4">
            <a:extLst>
              <a:ext uri="{FF2B5EF4-FFF2-40B4-BE49-F238E27FC236}">
                <a16:creationId xmlns:a16="http://schemas.microsoft.com/office/drawing/2014/main" id="{2C40A46C-1493-4ABD-B551-E561CB089133}"/>
              </a:ext>
            </a:extLst>
          </p:cNvPr>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sym typeface="Arial"/>
            </a:endParaRPr>
          </a:p>
        </p:txBody>
      </p:sp>
      <p:sp>
        <p:nvSpPr>
          <p:cNvPr id="6" name="מציין מיקום של מספר שקופית 5">
            <a:extLst>
              <a:ext uri="{FF2B5EF4-FFF2-40B4-BE49-F238E27FC236}">
                <a16:creationId xmlns:a16="http://schemas.microsoft.com/office/drawing/2014/main" id="{C95046EF-5862-48E6-9734-42D5828687A1}"/>
              </a:ext>
            </a:extLst>
          </p:cNvPr>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9DBC7CD8-71DE-4D1C-A6BF-E12BB3AC24A0}" type="slidenum">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sym typeface="Arial"/>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sym typeface="Arial"/>
            </a:endParaRPr>
          </a:p>
        </p:txBody>
      </p:sp>
    </p:spTree>
    <p:extLst>
      <p:ext uri="{BB962C8B-B14F-4D97-AF65-F5344CB8AC3E}">
        <p14:creationId xmlns:p14="http://schemas.microsoft.com/office/powerpoint/2010/main" val="41106532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3F687B61-1FCC-49AD-BA52-EE5A20666180}"/>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1AB040B6-A00E-4639-A7F2-5ACC21A48051}"/>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467BB0E2-F4B6-4406-8BE0-C2838416976B}"/>
              </a:ext>
            </a:extLst>
          </p:cNvPr>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B802F184-A6D4-48B3-A511-A53AEA1A31AE}" type="datetimeFigureOut">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sym typeface="Arial"/>
              </a:rPr>
              <a:pPr marL="0" marR="0" lvl="0" indent="0" algn="r" defTabSz="914400" rtl="1" eaLnBrk="1" fontAlgn="auto" latinLnBrk="0" hangingPunct="1">
                <a:lnSpc>
                  <a:spcPct val="100000"/>
                </a:lnSpc>
                <a:spcBef>
                  <a:spcPts val="0"/>
                </a:spcBef>
                <a:spcAft>
                  <a:spcPts val="0"/>
                </a:spcAft>
                <a:buClrTx/>
                <a:buSzTx/>
                <a:buFontTx/>
                <a:buNone/>
                <a:tabLst/>
                <a:defRPr/>
              </a:pPr>
              <a:t>ה'/אדר/תשפ"ג</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sym typeface="Arial"/>
            </a:endParaRPr>
          </a:p>
        </p:txBody>
      </p:sp>
      <p:sp>
        <p:nvSpPr>
          <p:cNvPr id="5" name="מציין מיקום של כותרת תחתונה 4">
            <a:extLst>
              <a:ext uri="{FF2B5EF4-FFF2-40B4-BE49-F238E27FC236}">
                <a16:creationId xmlns:a16="http://schemas.microsoft.com/office/drawing/2014/main" id="{60DBD45F-B924-4166-A647-1A1EE3846500}"/>
              </a:ext>
            </a:extLst>
          </p:cNvPr>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sym typeface="Arial"/>
            </a:endParaRPr>
          </a:p>
        </p:txBody>
      </p:sp>
      <p:sp>
        <p:nvSpPr>
          <p:cNvPr id="6" name="מציין מיקום של מספר שקופית 5">
            <a:extLst>
              <a:ext uri="{FF2B5EF4-FFF2-40B4-BE49-F238E27FC236}">
                <a16:creationId xmlns:a16="http://schemas.microsoft.com/office/drawing/2014/main" id="{02D88479-AD89-4ED6-ABDC-D79BB7DBDB66}"/>
              </a:ext>
            </a:extLst>
          </p:cNvPr>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9DBC7CD8-71DE-4D1C-A6BF-E12BB3AC24A0}" type="slidenum">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sym typeface="Arial"/>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sym typeface="Arial"/>
            </a:endParaRPr>
          </a:p>
        </p:txBody>
      </p:sp>
    </p:spTree>
    <p:extLst>
      <p:ext uri="{BB962C8B-B14F-4D97-AF65-F5344CB8AC3E}">
        <p14:creationId xmlns:p14="http://schemas.microsoft.com/office/powerpoint/2010/main" val="2762202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he-IL"/>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7" name="Date Placeholder 6"/>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347DB715-6760-4E5A-91B9-E0EF35AF2F6D}" type="datetimeFigureOut">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ה'/אדר/תשפ"ג</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8" name="Footer Placeholder 7"/>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9" name="Slide Number Placeholder 8"/>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49B59025-B424-4DBD-885E-FBDC8873B060}" type="slidenum">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437817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Date Placeholder 2"/>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347DB715-6760-4E5A-91B9-E0EF35AF2F6D}" type="datetimeFigureOut">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ה'/אדר/תשפ"ג</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4" name="Footer Placeholder 3"/>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5" name="Slide Number Placeholder 4"/>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49B59025-B424-4DBD-885E-FBDC8873B060}" type="slidenum">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957505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347DB715-6760-4E5A-91B9-E0EF35AF2F6D}" type="datetimeFigureOut">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ה'/אדר/תשפ"ג</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3" name="Footer Placeholder 2"/>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4" name="Slide Number Placeholder 3"/>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49B59025-B424-4DBD-885E-FBDC8873B060}" type="slidenum">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320181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e-IL"/>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347DB715-6760-4E5A-91B9-E0EF35AF2F6D}" type="datetimeFigureOut">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ה'/אדר/תשפ"ג</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49B59025-B424-4DBD-885E-FBDC8873B060}" type="slidenum">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567890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e-IL"/>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347DB715-6760-4E5A-91B9-E0EF35AF2F6D}" type="datetimeFigureOut">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ה'/אדר/תשפ"ג</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49B59025-B424-4DBD-885E-FBDC8873B060}" type="slidenum">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57923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a:t>Click to edit Master title style</a:t>
            </a:r>
            <a:endParaRPr lang="he-IL"/>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347DB715-6760-4E5A-91B9-E0EF35AF2F6D}" type="datetimeFigureOut">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ה'/אדר/תשפ"ג</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marL="0" marR="0" lvl="0" indent="0" algn="l" defTabSz="914400" rtl="1" eaLnBrk="1" fontAlgn="auto" latinLnBrk="0" hangingPunct="1">
              <a:lnSpc>
                <a:spcPct val="100000"/>
              </a:lnSpc>
              <a:spcBef>
                <a:spcPts val="0"/>
              </a:spcBef>
              <a:spcAft>
                <a:spcPts val="0"/>
              </a:spcAft>
              <a:buClrTx/>
              <a:buSzTx/>
              <a:buFontTx/>
              <a:buNone/>
              <a:tabLst/>
              <a:defRPr/>
            </a:pPr>
            <a:fld id="{49B59025-B424-4DBD-885E-FBDC8873B060}" type="slidenum">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619818891"/>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a:t>Click to edit Master title style</a:t>
            </a:r>
            <a:endParaRPr lang="he-IL"/>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347DB715-6760-4E5A-91B9-E0EF35AF2F6D}" type="datetimeFigureOut">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ה'/אדר/תשפ"ג</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marL="0" marR="0" lvl="0" indent="0" algn="l" defTabSz="914400" rtl="1" eaLnBrk="1" fontAlgn="auto" latinLnBrk="0" hangingPunct="1">
              <a:lnSpc>
                <a:spcPct val="100000"/>
              </a:lnSpc>
              <a:spcBef>
                <a:spcPts val="0"/>
              </a:spcBef>
              <a:spcAft>
                <a:spcPts val="0"/>
              </a:spcAft>
              <a:buClrTx/>
              <a:buSzTx/>
              <a:buFontTx/>
              <a:buNone/>
              <a:tabLst/>
              <a:defRPr/>
            </a:pPr>
            <a:fld id="{49B59025-B424-4DBD-885E-FBDC8873B060}" type="slidenum">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605533639"/>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1F62B615-A60E-40F0-8841-8F15D2486C03}" type="datetimeFigureOut">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ה'/אדר/תשפ"ג</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marL="0" marR="0" lvl="0" indent="0" algn="l" defTabSz="914400" rtl="1" eaLnBrk="1" fontAlgn="auto" latinLnBrk="0" hangingPunct="1">
              <a:lnSpc>
                <a:spcPct val="100000"/>
              </a:lnSpc>
              <a:spcBef>
                <a:spcPts val="0"/>
              </a:spcBef>
              <a:spcAft>
                <a:spcPts val="0"/>
              </a:spcAft>
              <a:buClrTx/>
              <a:buSzTx/>
              <a:buFontTx/>
              <a:buNone/>
              <a:tabLst/>
              <a:defRPr/>
            </a:pPr>
            <a:fld id="{B2414422-4C5E-4A76-B988-58A5E8B070C0}" type="slidenum">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4121225473"/>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0E4D44E3-3183-40BE-B0B3-9C7489ABF268}"/>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94CE0507-4CA2-4503-9592-4173B751AC71}"/>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0E0D3E0D-6376-4A0B-BB8F-CE07B9C22194}"/>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B802F184-A6D4-48B3-A511-A53AEA1A31AE}" type="datetimeFigureOut">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sym typeface="Arial"/>
              </a:rPr>
              <a:pPr marL="0" marR="0" lvl="0" indent="0" algn="r" defTabSz="914400" rtl="1" eaLnBrk="1" fontAlgn="auto" latinLnBrk="0" hangingPunct="1">
                <a:lnSpc>
                  <a:spcPct val="100000"/>
                </a:lnSpc>
                <a:spcBef>
                  <a:spcPts val="0"/>
                </a:spcBef>
                <a:spcAft>
                  <a:spcPts val="0"/>
                </a:spcAft>
                <a:buClrTx/>
                <a:buSzTx/>
                <a:buFontTx/>
                <a:buNone/>
                <a:tabLst/>
                <a:defRPr/>
              </a:pPr>
              <a:t>ה'/אדר/תשפ"ג</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sym typeface="Arial"/>
            </a:endParaRPr>
          </a:p>
        </p:txBody>
      </p:sp>
      <p:sp>
        <p:nvSpPr>
          <p:cNvPr id="5" name="מציין מיקום של כותרת תחתונה 4">
            <a:extLst>
              <a:ext uri="{FF2B5EF4-FFF2-40B4-BE49-F238E27FC236}">
                <a16:creationId xmlns:a16="http://schemas.microsoft.com/office/drawing/2014/main" id="{71E3CF6B-DE60-461C-8C5B-E3FC45BBC0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sym typeface="Arial"/>
            </a:endParaRPr>
          </a:p>
        </p:txBody>
      </p:sp>
      <p:sp>
        <p:nvSpPr>
          <p:cNvPr id="6" name="מציין מיקום של מספר שקופית 5">
            <a:extLst>
              <a:ext uri="{FF2B5EF4-FFF2-40B4-BE49-F238E27FC236}">
                <a16:creationId xmlns:a16="http://schemas.microsoft.com/office/drawing/2014/main" id="{6F68170B-CEE8-4B2E-BAD7-86E9C4465FB3}"/>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marL="0" marR="0" lvl="0" indent="0" algn="l" defTabSz="914400" rtl="1" eaLnBrk="1" fontAlgn="auto" latinLnBrk="0" hangingPunct="1">
              <a:lnSpc>
                <a:spcPct val="100000"/>
              </a:lnSpc>
              <a:spcBef>
                <a:spcPts val="0"/>
              </a:spcBef>
              <a:spcAft>
                <a:spcPts val="0"/>
              </a:spcAft>
              <a:buClrTx/>
              <a:buSzTx/>
              <a:buFontTx/>
              <a:buNone/>
              <a:tabLst/>
              <a:defRPr/>
            </a:pPr>
            <a:fld id="{9DBC7CD8-71DE-4D1C-A6BF-E12BB3AC24A0}" type="slidenum">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sym typeface="Arial"/>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sym typeface="Arial"/>
            </a:endParaRPr>
          </a:p>
        </p:txBody>
      </p:sp>
    </p:spTree>
    <p:extLst>
      <p:ext uri="{BB962C8B-B14F-4D97-AF65-F5344CB8AC3E}">
        <p14:creationId xmlns:p14="http://schemas.microsoft.com/office/powerpoint/2010/main" val="61056621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jpeg"/><Relationship Id="rId7" Type="http://schemas.openxmlformats.org/officeDocument/2006/relationships/hyperlink" Target="https://he.padlet.com/rinach66/ent0is7qsmfjwkae"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hyperlink" Target="https://www.youtube.com/watch?v=O1v_WBLT7_4" TargetMode="External"/><Relationship Id="rId5" Type="http://schemas.openxmlformats.org/officeDocument/2006/relationships/image" Target="../media/image2.jpg"/><Relationship Id="rId4" Type="http://schemas.openxmlformats.org/officeDocument/2006/relationships/slide" Target="slide28.xml"/></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3.xml"/><Relationship Id="rId7" Type="http://schemas.openxmlformats.org/officeDocument/2006/relationships/image" Target="../media/image2.jp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slide" Target="slide4.xml"/><Relationship Id="rId5" Type="http://schemas.openxmlformats.org/officeDocument/2006/relationships/image" Target="../media/image1.jpeg"/><Relationship Id="rId10" Type="http://schemas.openxmlformats.org/officeDocument/2006/relationships/image" Target="../media/image6.jpeg"/><Relationship Id="rId4" Type="http://schemas.openxmlformats.org/officeDocument/2006/relationships/notesSlide" Target="../notesSlides/notesSlide9.xml"/><Relationship Id="rId9"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slideLayout" Target="../slideLayouts/slideLayout13.xml"/><Relationship Id="rId7" Type="http://schemas.openxmlformats.org/officeDocument/2006/relationships/image" Target="../media/image2.jpg"/><Relationship Id="rId12" Type="http://schemas.openxmlformats.org/officeDocument/2006/relationships/image" Target="../media/image11.jpeg"/><Relationship Id="rId2" Type="http://schemas.microsoft.com/office/2007/relationships/media" Target="../media/media1.mp3"/><Relationship Id="rId16" Type="http://schemas.openxmlformats.org/officeDocument/2006/relationships/image" Target="../media/image4.png"/><Relationship Id="rId1" Type="http://schemas.openxmlformats.org/officeDocument/2006/relationships/audio" Target="NULL" TargetMode="External"/><Relationship Id="rId6" Type="http://schemas.openxmlformats.org/officeDocument/2006/relationships/slide" Target="slide4.xml"/><Relationship Id="rId11" Type="http://schemas.openxmlformats.org/officeDocument/2006/relationships/image" Target="../media/image10.png"/><Relationship Id="rId5" Type="http://schemas.openxmlformats.org/officeDocument/2006/relationships/image" Target="../media/image1.jpeg"/><Relationship Id="rId15" Type="http://schemas.openxmlformats.org/officeDocument/2006/relationships/image" Target="../media/image14.jpeg"/><Relationship Id="rId10" Type="http://schemas.openxmlformats.org/officeDocument/2006/relationships/image" Target="../media/image9.png"/><Relationship Id="rId4" Type="http://schemas.openxmlformats.org/officeDocument/2006/relationships/notesSlide" Target="../notesSlides/notesSlide10.xml"/><Relationship Id="rId9" Type="http://schemas.openxmlformats.org/officeDocument/2006/relationships/image" Target="../media/image8.png"/><Relationship Id="rId14" Type="http://schemas.openxmlformats.org/officeDocument/2006/relationships/image" Target="../media/image13.jpeg"/></Relationships>
</file>

<file path=ppt/slides/_rels/slide12.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slideLayout" Target="../slideLayouts/slideLayout13.xml"/><Relationship Id="rId7" Type="http://schemas.openxmlformats.org/officeDocument/2006/relationships/image" Target="../media/image2.jpg"/><Relationship Id="rId12" Type="http://schemas.openxmlformats.org/officeDocument/2006/relationships/image" Target="../media/image11.jpeg"/><Relationship Id="rId2" Type="http://schemas.microsoft.com/office/2007/relationships/media" Target="../media/media1.mp3"/><Relationship Id="rId16" Type="http://schemas.openxmlformats.org/officeDocument/2006/relationships/image" Target="../media/image4.png"/><Relationship Id="rId1" Type="http://schemas.openxmlformats.org/officeDocument/2006/relationships/audio" Target="NULL" TargetMode="External"/><Relationship Id="rId6" Type="http://schemas.openxmlformats.org/officeDocument/2006/relationships/slide" Target="slide4.xml"/><Relationship Id="rId11" Type="http://schemas.openxmlformats.org/officeDocument/2006/relationships/image" Target="../media/image10.png"/><Relationship Id="rId5" Type="http://schemas.openxmlformats.org/officeDocument/2006/relationships/image" Target="../media/image1.jpeg"/><Relationship Id="rId15" Type="http://schemas.openxmlformats.org/officeDocument/2006/relationships/image" Target="../media/image14.jpeg"/><Relationship Id="rId10" Type="http://schemas.openxmlformats.org/officeDocument/2006/relationships/image" Target="../media/image9.png"/><Relationship Id="rId4" Type="http://schemas.openxmlformats.org/officeDocument/2006/relationships/notesSlide" Target="../notesSlides/notesSlide11.xml"/><Relationship Id="rId9" Type="http://schemas.openxmlformats.org/officeDocument/2006/relationships/image" Target="../media/image8.png"/><Relationship Id="rId14" Type="http://schemas.openxmlformats.org/officeDocument/2006/relationships/image" Target="../media/image13.jpeg"/></Relationships>
</file>

<file path=ppt/slides/_rels/slide13.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audio" Target="../media/media1.mp3"/><Relationship Id="rId7" Type="http://schemas.openxmlformats.org/officeDocument/2006/relationships/slide" Target="slide4.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jpeg"/><Relationship Id="rId5" Type="http://schemas.openxmlformats.org/officeDocument/2006/relationships/notesSlide" Target="../notesSlides/notesSlide12.xml"/><Relationship Id="rId4" Type="http://schemas.openxmlformats.org/officeDocument/2006/relationships/slideLayout" Target="../slideLayouts/slideLayout13.xml"/><Relationship Id="rId9"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jpeg"/><Relationship Id="rId7" Type="http://schemas.openxmlformats.org/officeDocument/2006/relationships/hyperlink" Target="https://he.padlet.com/rinach66/ent0is7qsmfjwkae"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youtube.com/watch?v=O1v_WBLT7_4" TargetMode="External"/><Relationship Id="rId5" Type="http://schemas.openxmlformats.org/officeDocument/2006/relationships/image" Target="../media/image2.jpg"/><Relationship Id="rId4" Type="http://schemas.openxmlformats.org/officeDocument/2006/relationships/slide" Target="slide6.xml"/></Relationships>
</file>

<file path=ppt/slides/_rels/slide1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jpeg"/><Relationship Id="rId7" Type="http://schemas.openxmlformats.org/officeDocument/2006/relationships/hyperlink" Target="https://he.padlet.com/rinach66/ent0is7qsmfjwkae"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youtube.com/watch?v=O1v_WBLT7_4" TargetMode="External"/><Relationship Id="rId5" Type="http://schemas.openxmlformats.org/officeDocument/2006/relationships/image" Target="../media/image2.jpg"/><Relationship Id="rId4" Type="http://schemas.openxmlformats.org/officeDocument/2006/relationships/slide" Target="slide6.xml"/></Relationships>
</file>

<file path=ppt/slides/_rels/slide16.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jpeg"/><Relationship Id="rId7" Type="http://schemas.openxmlformats.org/officeDocument/2006/relationships/hyperlink" Target="https://he.padlet.com/rinach66/ent0is7qsmfjwkae"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youtube.com/watch?v=O1v_WBLT7_4" TargetMode="External"/><Relationship Id="rId5" Type="http://schemas.openxmlformats.org/officeDocument/2006/relationships/image" Target="../media/image2.jpg"/><Relationship Id="rId4" Type="http://schemas.openxmlformats.org/officeDocument/2006/relationships/slide" Target="slide6.xml"/></Relationships>
</file>

<file path=ppt/slides/_rels/slide17.xml.rels><?xml version="1.0" encoding="UTF-8" standalone="yes"?>
<Relationships xmlns="http://schemas.openxmlformats.org/package/2006/relationships"><Relationship Id="rId8" Type="http://schemas.openxmlformats.org/officeDocument/2006/relationships/hyperlink" Target="https://he.padlet.com/rinach66/ent0is7qsmfjwkae" TargetMode="External"/><Relationship Id="rId3" Type="http://schemas.openxmlformats.org/officeDocument/2006/relationships/slideLayout" Target="../slideLayouts/slideLayout2.xml"/><Relationship Id="rId7" Type="http://schemas.openxmlformats.org/officeDocument/2006/relationships/image" Target="../media/image2.jpg"/><Relationship Id="rId12" Type="http://schemas.openxmlformats.org/officeDocument/2006/relationships/image" Target="../media/image4.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slide" Target="slide6.xml"/><Relationship Id="rId11" Type="http://schemas.openxmlformats.org/officeDocument/2006/relationships/image" Target="../media/image6.jpeg"/><Relationship Id="rId5" Type="http://schemas.openxmlformats.org/officeDocument/2006/relationships/image" Target="../media/image1.jpeg"/><Relationship Id="rId10" Type="http://schemas.openxmlformats.org/officeDocument/2006/relationships/image" Target="../media/image5.png"/><Relationship Id="rId4" Type="http://schemas.openxmlformats.org/officeDocument/2006/relationships/notesSlide" Target="../notesSlides/notesSlide16.xml"/><Relationship Id="rId9" Type="http://schemas.openxmlformats.org/officeDocument/2006/relationships/image" Target="../media/image3.jpeg"/></Relationships>
</file>

<file path=ppt/slides/_rels/slide18.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audio" Target="../media/media1.mp3"/><Relationship Id="rId7" Type="http://schemas.openxmlformats.org/officeDocument/2006/relationships/slide" Target="slide4.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jpeg"/><Relationship Id="rId5" Type="http://schemas.openxmlformats.org/officeDocument/2006/relationships/notesSlide" Target="../notesSlides/notesSlide17.xml"/><Relationship Id="rId4" Type="http://schemas.openxmlformats.org/officeDocument/2006/relationships/slideLayout" Target="../slideLayouts/slideLayout13.xml"/><Relationship Id="rId9" Type="http://schemas.openxmlformats.org/officeDocument/2006/relationships/image" Target="../media/image4.png"/></Relationships>
</file>

<file path=ppt/slides/_rels/slide1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13.xml"/><Relationship Id="rId7" Type="http://schemas.openxmlformats.org/officeDocument/2006/relationships/image" Target="../media/image2.jp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slide" Target="slide4.xml"/><Relationship Id="rId5" Type="http://schemas.openxmlformats.org/officeDocument/2006/relationships/image" Target="../media/image1.jpeg"/><Relationship Id="rId4" Type="http://schemas.openxmlformats.org/officeDocument/2006/relationships/notesSlide" Target="../notesSlides/notesSlide18.xml"/><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slide" Target="slide7.xml"/></Relationships>
</file>

<file path=ppt/slides/_rels/slide2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3.xml"/><Relationship Id="rId7" Type="http://schemas.openxmlformats.org/officeDocument/2006/relationships/image" Target="../media/image2.jp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slide" Target="slide4.xml"/><Relationship Id="rId5" Type="http://schemas.openxmlformats.org/officeDocument/2006/relationships/image" Target="../media/image1.jpeg"/><Relationship Id="rId4"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3.xml"/><Relationship Id="rId7" Type="http://schemas.openxmlformats.org/officeDocument/2006/relationships/image" Target="../media/image2.jp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slide" Target="slide4.xml"/><Relationship Id="rId5" Type="http://schemas.openxmlformats.org/officeDocument/2006/relationships/image" Target="../media/image1.jpeg"/><Relationship Id="rId4"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13.xml"/><Relationship Id="rId7" Type="http://schemas.openxmlformats.org/officeDocument/2006/relationships/image" Target="../media/image2.jp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slide" Target="slide4.xml"/><Relationship Id="rId5" Type="http://schemas.openxmlformats.org/officeDocument/2006/relationships/image" Target="../media/image1.jpeg"/><Relationship Id="rId10" Type="http://schemas.openxmlformats.org/officeDocument/2006/relationships/image" Target="../media/image4.png"/><Relationship Id="rId4" Type="http://schemas.openxmlformats.org/officeDocument/2006/relationships/notesSlide" Target="../notesSlides/notesSlide21.xml"/><Relationship Id="rId9"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2.jpg"/><Relationship Id="rId4" Type="http://schemas.openxmlformats.org/officeDocument/2006/relationships/slide" Target="slide4.xml"/></Relationships>
</file>

<file path=ppt/slides/_rels/slide2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jpeg"/><Relationship Id="rId1" Type="http://schemas.openxmlformats.org/officeDocument/2006/relationships/slideLayout" Target="../slideLayouts/slideLayout24.xml"/><Relationship Id="rId6" Type="http://schemas.openxmlformats.org/officeDocument/2006/relationships/image" Target="../media/image18.emf"/><Relationship Id="rId5" Type="http://schemas.openxmlformats.org/officeDocument/2006/relationships/image" Target="../media/image15.png"/><Relationship Id="rId4" Type="http://schemas.openxmlformats.org/officeDocument/2006/relationships/image" Target="../media/image2.jp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jpeg"/><Relationship Id="rId7" Type="http://schemas.openxmlformats.org/officeDocument/2006/relationships/hyperlink" Target="https://he.padlet.com/rinach66/ent0is7qsmfjwkae"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www.youtube.com/watch?v=O1v_WBLT7_4" TargetMode="External"/><Relationship Id="rId5" Type="http://schemas.openxmlformats.org/officeDocument/2006/relationships/image" Target="../media/image2.jpg"/><Relationship Id="rId4" Type="http://schemas.openxmlformats.org/officeDocument/2006/relationships/slide" Target="slide6.xml"/></Relationships>
</file>

<file path=ppt/slides/_rels/slide2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jpeg"/><Relationship Id="rId7"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image" Target="../media/image19.jpeg"/><Relationship Id="rId5" Type="http://schemas.openxmlformats.org/officeDocument/2006/relationships/image" Target="../media/image2.jpg"/><Relationship Id="rId10" Type="http://schemas.openxmlformats.org/officeDocument/2006/relationships/hyperlink" Target="http://old.piyut.org.il/textual/98.html" TargetMode="External"/><Relationship Id="rId4" Type="http://schemas.openxmlformats.org/officeDocument/2006/relationships/slide" Target="slide4.xml"/><Relationship Id="rId9"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3.xml"/><Relationship Id="rId5" Type="http://schemas.openxmlformats.org/officeDocument/2006/relationships/image" Target="../media/image2.jpg"/><Relationship Id="rId4" Type="http://schemas.openxmlformats.org/officeDocument/2006/relationships/slide" Target="slide4.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13.xml"/><Relationship Id="rId5" Type="http://schemas.openxmlformats.org/officeDocument/2006/relationships/image" Target="../media/image2.jpg"/><Relationship Id="rId4" Type="http://schemas.openxmlformats.org/officeDocument/2006/relationships/slide" Target="slide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2.xml"/><Relationship Id="rId7" Type="http://schemas.openxmlformats.org/officeDocument/2006/relationships/slide" Target="slide4.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hyperlink" Target="http://old.piyut.org.il/textual/98.html" TargetMode="External"/><Relationship Id="rId5" Type="http://schemas.openxmlformats.org/officeDocument/2006/relationships/image" Target="../media/image1.jpeg"/><Relationship Id="rId4" Type="http://schemas.openxmlformats.org/officeDocument/2006/relationships/notesSlide" Target="../notesSlides/notesSlide4.xml"/><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jpeg"/><Relationship Id="rId1" Type="http://schemas.openxmlformats.org/officeDocument/2006/relationships/slideLayout" Target="../slideLayouts/slideLayout13.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2.jpg"/><Relationship Id="rId4" Type="http://schemas.openxmlformats.org/officeDocument/2006/relationships/slide" Target="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hyperlink" Target="http://old.piyut.org.il/textual/98.html" TargetMode="External"/><Relationship Id="rId5" Type="http://schemas.openxmlformats.org/officeDocument/2006/relationships/image" Target="../media/image2.jpg"/><Relationship Id="rId4" Type="http://schemas.openxmlformats.org/officeDocument/2006/relationships/slide" Target="slide4.xml"/></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3.xml"/><Relationship Id="rId7" Type="http://schemas.openxmlformats.org/officeDocument/2006/relationships/image" Target="../media/image2.jp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slide" Target="slide4.xml"/><Relationship Id="rId5" Type="http://schemas.openxmlformats.org/officeDocument/2006/relationships/image" Target="../media/image1.jpeg"/><Relationship Id="rId10" Type="http://schemas.openxmlformats.org/officeDocument/2006/relationships/image" Target="../media/image6.jpeg"/><Relationship Id="rId4" Type="http://schemas.openxmlformats.org/officeDocument/2006/relationships/notesSlide" Target="../notesSlides/notesSlide7.xml"/><Relationship Id="rId9"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3.xml"/><Relationship Id="rId7" Type="http://schemas.openxmlformats.org/officeDocument/2006/relationships/image" Target="../media/image2.jp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slide" Target="slide4.xml"/><Relationship Id="rId5" Type="http://schemas.openxmlformats.org/officeDocument/2006/relationships/image" Target="../media/image1.jpeg"/><Relationship Id="rId10" Type="http://schemas.openxmlformats.org/officeDocument/2006/relationships/image" Target="../media/image6.jpeg"/><Relationship Id="rId4" Type="http://schemas.openxmlformats.org/officeDocument/2006/relationships/notesSlide" Target="../notesSlides/notesSlide8.xml"/><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מציין מיקום תוכן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536" y="-22157"/>
            <a:ext cx="12192000" cy="6869720"/>
          </a:xfrm>
        </p:spPr>
      </p:pic>
      <p:sp>
        <p:nvSpPr>
          <p:cNvPr id="7" name="מלבן 6">
            <a:extLst>
              <a:ext uri="{FF2B5EF4-FFF2-40B4-BE49-F238E27FC236}">
                <a16:creationId xmlns:a16="http://schemas.microsoft.com/office/drawing/2014/main" id="{B238FD03-EF12-42A2-9B7A-030B450BA216}"/>
              </a:ext>
            </a:extLst>
          </p:cNvPr>
          <p:cNvSpPr/>
          <p:nvPr/>
        </p:nvSpPr>
        <p:spPr>
          <a:xfrm>
            <a:off x="1264203" y="1866087"/>
            <a:ext cx="8868236" cy="872034"/>
          </a:xfrm>
          <a:prstGeom prst="rect">
            <a:avLst/>
          </a:prstGeom>
        </p:spPr>
        <p:txBody>
          <a:bodyPr wrap="square">
            <a:spAutoFit/>
          </a:bodyPr>
          <a:lstStyle/>
          <a:p>
            <a:pPr marL="0" marR="0" lvl="0" indent="0" algn="r" defTabSz="914400" rtl="1" eaLnBrk="1" fontAlgn="auto" latinLnBrk="0" hangingPunct="1">
              <a:lnSpc>
                <a:spcPct val="15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sym typeface="Arial"/>
            </a:endParaRPr>
          </a:p>
          <a:p>
            <a:pPr marL="742950" marR="0" lvl="1" indent="-285750" algn="r" defTabSz="914400" rtl="1" eaLnBrk="1" fontAlgn="auto" latinLnBrk="0" hangingPunct="1">
              <a:lnSpc>
                <a:spcPct val="150000"/>
              </a:lnSpc>
              <a:spcBef>
                <a:spcPts val="0"/>
              </a:spcBef>
              <a:spcAft>
                <a:spcPts val="0"/>
              </a:spcAft>
              <a:buClrTx/>
              <a:buSzTx/>
              <a:buFont typeface="Courier New" panose="02070309020205020404" pitchFamily="49" charset="0"/>
              <a:buChar char="o"/>
              <a:tabLst/>
              <a:defRPr/>
            </a:pP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sym typeface="Arial"/>
            </a:endParaRPr>
          </a:p>
        </p:txBody>
      </p:sp>
      <p:sp>
        <p:nvSpPr>
          <p:cNvPr id="11" name="כותרת 1"/>
          <p:cNvSpPr>
            <a:spLocks noGrp="1"/>
          </p:cNvSpPr>
          <p:nvPr>
            <p:ph type="title"/>
          </p:nvPr>
        </p:nvSpPr>
        <p:spPr>
          <a:xfrm>
            <a:off x="1521626" y="777387"/>
            <a:ext cx="9117676" cy="840220"/>
          </a:xfrm>
        </p:spPr>
        <p:txBody>
          <a:bodyPr>
            <a:normAutofit/>
          </a:bodyPr>
          <a:lstStyle/>
          <a:p>
            <a:pPr algn="ctr"/>
            <a:r>
              <a:rPr lang="he-IL" b="1" dirty="0">
                <a:solidFill>
                  <a:srgbClr val="08374F"/>
                </a:solidFill>
                <a:cs typeface="+mn-cs"/>
              </a:rPr>
              <a:t>כלי נגינה ערביים </a:t>
            </a:r>
            <a:r>
              <a:rPr lang="he-IL" sz="2000" b="1" dirty="0">
                <a:solidFill>
                  <a:srgbClr val="08374F"/>
                </a:solidFill>
                <a:cs typeface="+mn-cs"/>
              </a:rPr>
              <a:t>(האזנה)</a:t>
            </a:r>
          </a:p>
        </p:txBody>
      </p:sp>
      <p:pic>
        <p:nvPicPr>
          <p:cNvPr id="15" name="תמונה 14">
            <a:hlinkClick r:id="rId4" action="ppaction://hlinksldjump"/>
          </p:cNvPr>
          <p:cNvPicPr>
            <a:picLocks noChangeAspect="1"/>
          </p:cNvPicPr>
          <p:nvPr/>
        </p:nvPicPr>
        <p:blipFill rotWithShape="1">
          <a:blip r:embed="rId5">
            <a:extLst>
              <a:ext uri="{28A0092B-C50C-407E-A947-70E740481C1C}">
                <a14:useLocalDpi xmlns:a14="http://schemas.microsoft.com/office/drawing/2010/main" val="0"/>
              </a:ext>
            </a:extLst>
          </a:blip>
          <a:srcRect r="85735" b="74925"/>
          <a:stretch/>
        </p:blipFill>
        <p:spPr>
          <a:xfrm>
            <a:off x="10818" y="1"/>
            <a:ext cx="1736095" cy="1719618"/>
          </a:xfrm>
          <a:prstGeom prst="rect">
            <a:avLst/>
          </a:prstGeom>
        </p:spPr>
      </p:pic>
      <p:sp>
        <p:nvSpPr>
          <p:cNvPr id="8" name="TextBox 7"/>
          <p:cNvSpPr txBox="1"/>
          <p:nvPr/>
        </p:nvSpPr>
        <p:spPr>
          <a:xfrm>
            <a:off x="1264203" y="1753155"/>
            <a:ext cx="10018381" cy="1892826"/>
          </a:xfrm>
          <a:prstGeom prst="rect">
            <a:avLst/>
          </a:prstGeom>
          <a:noFill/>
          <a:ln w="38100">
            <a:noFill/>
          </a:ln>
        </p:spPr>
        <p:txBody>
          <a:bodyPr wrap="square" rtlCol="1">
            <a:spAutoFit/>
          </a:bodyPr>
          <a:lstStyle/>
          <a:p>
            <a:pPr marL="285750" marR="0" lvl="0" indent="-285750" algn="r" defTabSz="914400" rtl="1" eaLnBrk="1" fontAlgn="auto" latinLnBrk="0" hangingPunct="1">
              <a:lnSpc>
                <a:spcPct val="150000"/>
              </a:lnSpc>
              <a:spcBef>
                <a:spcPts val="0"/>
              </a:spcBef>
              <a:spcAft>
                <a:spcPts val="0"/>
              </a:spcAft>
              <a:buClrTx/>
              <a:buSzTx/>
              <a:buFont typeface="Courier New" panose="02070309020205020404" pitchFamily="49" charset="0"/>
              <a:buChar char="o"/>
              <a:tabLst/>
              <a:defRPr/>
            </a:pPr>
            <a:r>
              <a:rPr kumimoji="0" lang="he-IL"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sym typeface="Arial"/>
              </a:rPr>
              <a:t>התבוננו בפייטן ר' חיים לוק מבצע את הפיוט </a:t>
            </a:r>
            <a:r>
              <a:rPr kumimoji="0" lang="he-IL"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sym typeface="Arial"/>
                <a:hlinkClick r:id="rId6"/>
              </a:rPr>
              <a:t>"עם נאמני"</a:t>
            </a:r>
            <a:endParaRPr kumimoji="0" lang="he-IL"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sym typeface="Arial"/>
            </a:endParaRPr>
          </a:p>
          <a:p>
            <a:pPr marL="285750" marR="0" lvl="0" indent="-285750" algn="r" defTabSz="914400" rtl="1" eaLnBrk="1" fontAlgn="auto" latinLnBrk="0" hangingPunct="1">
              <a:lnSpc>
                <a:spcPct val="150000"/>
              </a:lnSpc>
              <a:spcBef>
                <a:spcPts val="0"/>
              </a:spcBef>
              <a:spcAft>
                <a:spcPts val="0"/>
              </a:spcAft>
              <a:buClrTx/>
              <a:buSzTx/>
              <a:buFont typeface="Courier New" panose="02070309020205020404" pitchFamily="49" charset="0"/>
              <a:buChar char="o"/>
              <a:tabLst/>
              <a:defRPr/>
            </a:pPr>
            <a:r>
              <a:rPr kumimoji="0" lang="he-IL"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sym typeface="Arial"/>
              </a:rPr>
              <a:t>מצאו בשרשרת המילים את שלושת כלי הנגינה המלווים את שירת הפייטן בסרטון</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  </a:t>
            </a:r>
            <a:r>
              <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sym typeface="Arial"/>
              </a:rPr>
              <a:t> </a:t>
            </a: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b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sym typeface="Arial"/>
            </a:endParaRPr>
          </a:p>
          <a:p>
            <a:pPr marL="285750" marR="0" lvl="0" indent="-285750" algn="r" defTabSz="914400" rtl="1" eaLnBrk="1" fontAlgn="auto" latinLnBrk="0" hangingPunct="1">
              <a:lnSpc>
                <a:spcPct val="150000"/>
              </a:lnSpc>
              <a:spcBef>
                <a:spcPts val="0"/>
              </a:spcBef>
              <a:spcAft>
                <a:spcPts val="0"/>
              </a:spcAft>
              <a:buClrTx/>
              <a:buSzTx/>
              <a:buFont typeface="Courier New" panose="02070309020205020404" pitchFamily="49" charset="0"/>
              <a:buChar char="o"/>
              <a:tabLst/>
              <a:defRPr/>
            </a:pPr>
            <a:r>
              <a:rPr kumimoji="0" lang="he-IL"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sym typeface="Arial"/>
              </a:rPr>
              <a:t>תופימחצוצרהכינורטרומבונפסנתרחלילנאידרבוקהגיטרהאורגניתעודבוזוקיקלרינטצלו</a:t>
            </a:r>
          </a:p>
        </p:txBody>
      </p:sp>
      <p:sp>
        <p:nvSpPr>
          <p:cNvPr id="9" name="אליפסה 8"/>
          <p:cNvSpPr/>
          <p:nvPr/>
        </p:nvSpPr>
        <p:spPr>
          <a:xfrm>
            <a:off x="9071862" y="3202174"/>
            <a:ext cx="610982" cy="324797"/>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sym typeface="Arial"/>
            </a:endParaRPr>
          </a:p>
        </p:txBody>
      </p:sp>
      <p:sp>
        <p:nvSpPr>
          <p:cNvPr id="10" name="אליפסה 9"/>
          <p:cNvSpPr/>
          <p:nvPr/>
        </p:nvSpPr>
        <p:spPr>
          <a:xfrm>
            <a:off x="6867505" y="3233366"/>
            <a:ext cx="818866" cy="324797"/>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sym typeface="Arial"/>
            </a:endParaRPr>
          </a:p>
        </p:txBody>
      </p:sp>
      <p:sp>
        <p:nvSpPr>
          <p:cNvPr id="12" name="אליפסה 11"/>
          <p:cNvSpPr/>
          <p:nvPr/>
        </p:nvSpPr>
        <p:spPr>
          <a:xfrm>
            <a:off x="4462026" y="3232356"/>
            <a:ext cx="470671" cy="360693"/>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sym typeface="Arial"/>
            </a:endParaRPr>
          </a:p>
        </p:txBody>
      </p:sp>
      <p:sp>
        <p:nvSpPr>
          <p:cNvPr id="13" name="TextBox 12"/>
          <p:cNvSpPr txBox="1"/>
          <p:nvPr/>
        </p:nvSpPr>
        <p:spPr>
          <a:xfrm>
            <a:off x="878865" y="6278812"/>
            <a:ext cx="2537138" cy="369332"/>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sym typeface="Arial"/>
                <a:hlinkClick r:id="rId7"/>
              </a:rPr>
              <a:t>קישור </a:t>
            </a:r>
            <a:r>
              <a:rPr kumimoji="0" lang="he-IL" sz="18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sym typeface="Arial"/>
                <a:hlinkClick r:id="rId7"/>
              </a:rPr>
              <a:t>לפדלט</a:t>
            </a:r>
            <a:r>
              <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sym typeface="Arial"/>
                <a:hlinkClick r:id="rId7"/>
              </a:rPr>
              <a:t> – כלי נגינה</a:t>
            </a: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sym typeface="Arial"/>
            </a:endParaRPr>
          </a:p>
        </p:txBody>
      </p:sp>
      <p:pic>
        <p:nvPicPr>
          <p:cNvPr id="14" name="מציין מיקום תוכן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536" y="-20996"/>
            <a:ext cx="12192000" cy="6868559"/>
          </a:xfrm>
          <a:prstGeom prst="rect">
            <a:avLst/>
          </a:prstGeom>
        </p:spPr>
      </p:pic>
      <p:sp>
        <p:nvSpPr>
          <p:cNvPr id="17" name="TextBox 16"/>
          <p:cNvSpPr txBox="1"/>
          <p:nvPr/>
        </p:nvSpPr>
        <p:spPr>
          <a:xfrm>
            <a:off x="977320" y="1374759"/>
            <a:ext cx="9472634" cy="3631763"/>
          </a:xfrm>
          <a:prstGeom prst="rect">
            <a:avLst/>
          </a:prstGeom>
          <a:noFill/>
        </p:spPr>
        <p:txBody>
          <a:bodyPr wrap="square" rtlCol="1">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8000" b="0" i="0" u="none" strike="noStrike" kern="0" cap="none" spc="0" normalizeH="0" baseline="0" noProof="0" dirty="0">
                <a:ln>
                  <a:noFill/>
                </a:ln>
                <a:solidFill>
                  <a:srgbClr val="000000"/>
                </a:solidFill>
                <a:effectLst/>
                <a:uLnTx/>
                <a:uFillTx/>
                <a:latin typeface="Guttman-Aram" panose="02010401010101010101" pitchFamily="2" charset="-79"/>
                <a:cs typeface="Guttman-Aram" panose="02010401010101010101" pitchFamily="2" charset="-79"/>
                <a:sym typeface="Arial"/>
              </a:rPr>
              <a:t>שירים ושורשים</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5000" b="0" i="0" u="none" strike="noStrike" kern="0" cap="none" spc="0" normalizeH="0" baseline="0" noProof="0" dirty="0">
                <a:ln>
                  <a:noFill/>
                </a:ln>
                <a:solidFill>
                  <a:srgbClr val="000000"/>
                </a:solidFill>
                <a:effectLst/>
                <a:uLnTx/>
                <a:uFillTx/>
                <a:latin typeface="Guttman-Aram" panose="02010401010101010101" pitchFamily="2" charset="-79"/>
                <a:cs typeface="Guttman-Aram" panose="02010401010101010101" pitchFamily="2" charset="-79"/>
                <a:sym typeface="Arial"/>
              </a:rPr>
              <a:t>פסח</a:t>
            </a:r>
          </a:p>
        </p:txBody>
      </p:sp>
      <p:sp>
        <p:nvSpPr>
          <p:cNvPr id="2" name="תיבת טקסט 1">
            <a:extLst>
              <a:ext uri="{FF2B5EF4-FFF2-40B4-BE49-F238E27FC236}">
                <a16:creationId xmlns:a16="http://schemas.microsoft.com/office/drawing/2014/main" id="{91595416-CD88-3E23-40C3-9192235F825A}"/>
              </a:ext>
            </a:extLst>
          </p:cNvPr>
          <p:cNvSpPr txBox="1"/>
          <p:nvPr/>
        </p:nvSpPr>
        <p:spPr>
          <a:xfrm>
            <a:off x="1944924" y="5239147"/>
            <a:ext cx="5504873" cy="523220"/>
          </a:xfrm>
          <a:prstGeom prst="rect">
            <a:avLst/>
          </a:prstGeom>
          <a:noFill/>
        </p:spPr>
        <p:txBody>
          <a:bodyPr wrap="square" rtlCol="1">
            <a:spAutoFit/>
          </a:bodyPr>
          <a:lstStyle/>
          <a:p>
            <a:pPr algn="r" rtl="1">
              <a:buClrTx/>
              <a:buFontTx/>
              <a:buNone/>
            </a:pPr>
            <a:r>
              <a:rPr lang="he-IL" sz="2800" kern="1200" dirty="0">
                <a:solidFill>
                  <a:schemeClr val="tx1"/>
                </a:solidFill>
                <a:latin typeface="Calibri" panose="020F0502020204030204"/>
                <a:ea typeface="+mn-ea"/>
                <a:cs typeface="Arial" panose="020B0604020202020204" pitchFamily="34" charset="0"/>
              </a:rPr>
              <a:t>כתיבה ועריכה: שני אשל ורנה כלף</a:t>
            </a:r>
          </a:p>
        </p:txBody>
      </p:sp>
    </p:spTree>
    <p:extLst>
      <p:ext uri="{BB962C8B-B14F-4D97-AF65-F5344CB8AC3E}">
        <p14:creationId xmlns:p14="http://schemas.microsoft.com/office/powerpoint/2010/main" val="138394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מציין מיקום תוכן 3"/>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10818" y="-11720"/>
            <a:ext cx="12192000" cy="6869720"/>
          </a:xfrm>
        </p:spPr>
      </p:pic>
      <p:sp>
        <p:nvSpPr>
          <p:cNvPr id="8" name="כותרת 1"/>
          <p:cNvSpPr txBox="1">
            <a:spLocks/>
          </p:cNvSpPr>
          <p:nvPr/>
        </p:nvSpPr>
        <p:spPr>
          <a:xfrm>
            <a:off x="1521626" y="777387"/>
            <a:ext cx="9117676" cy="840220"/>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kumimoji="0" lang="he-IL" sz="4400" b="1" i="0" u="none" strike="noStrike" kern="1200" cap="none" spc="0" normalizeH="0" baseline="0" noProof="0" dirty="0">
                <a:ln>
                  <a:noFill/>
                </a:ln>
                <a:solidFill>
                  <a:srgbClr val="08374F"/>
                </a:solidFill>
                <a:effectLst/>
                <a:uLnTx/>
                <a:uFillTx/>
                <a:latin typeface="Calibri Light" panose="020F0302020204030204"/>
                <a:ea typeface="+mj-ea"/>
                <a:cs typeface="Arial" panose="020B0604020202020204" pitchFamily="34" charset="0"/>
              </a:rPr>
              <a:t>ביצוע</a:t>
            </a:r>
          </a:p>
        </p:txBody>
      </p:sp>
      <p:pic>
        <p:nvPicPr>
          <p:cNvPr id="14" name="תמונה 13">
            <a:hlinkClick r:id="rId6" action="ppaction://hlinksldjump"/>
          </p:cNvPr>
          <p:cNvPicPr>
            <a:picLocks noChangeAspect="1"/>
          </p:cNvPicPr>
          <p:nvPr/>
        </p:nvPicPr>
        <p:blipFill rotWithShape="1">
          <a:blip r:embed="rId7">
            <a:extLst>
              <a:ext uri="{28A0092B-C50C-407E-A947-70E740481C1C}">
                <a14:useLocalDpi xmlns:a14="http://schemas.microsoft.com/office/drawing/2010/main" val="0"/>
              </a:ext>
            </a:extLst>
          </a:blip>
          <a:srcRect r="85735" b="74925"/>
          <a:stretch/>
        </p:blipFill>
        <p:spPr>
          <a:xfrm>
            <a:off x="10818" y="1"/>
            <a:ext cx="1736095" cy="1719618"/>
          </a:xfrm>
          <a:prstGeom prst="rect">
            <a:avLst/>
          </a:prstGeom>
        </p:spPr>
      </p:pic>
      <p:sp>
        <p:nvSpPr>
          <p:cNvPr id="2" name="מלבן 1"/>
          <p:cNvSpPr/>
          <p:nvPr/>
        </p:nvSpPr>
        <p:spPr>
          <a:xfrm>
            <a:off x="710328" y="2368453"/>
            <a:ext cx="9679182" cy="1754326"/>
          </a:xfrm>
          <a:prstGeom prst="rect">
            <a:avLst/>
          </a:prstGeom>
        </p:spPr>
        <p:txBody>
          <a:bodyPr wrap="square">
            <a:spAutoFit/>
          </a:bodyPr>
          <a:lstStyle/>
          <a:p>
            <a:pPr marL="0" marR="0" lvl="0" indent="0" algn="r" defTabSz="914400" rtl="1" eaLnBrk="1" fontAlgn="auto" latinLnBrk="0" hangingPunct="1">
              <a:lnSpc>
                <a:spcPct val="15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האזינו לפיוט במלואו:</a:t>
            </a:r>
          </a:p>
          <a:p>
            <a:pPr marL="285750" marR="0" lvl="0" indent="-285750" algn="r" defTabSz="914400" rtl="1" eaLnBrk="1" fontAlgn="auto" latinLnBrk="0" hangingPunct="1">
              <a:lnSpc>
                <a:spcPct val="150000"/>
              </a:lnSpc>
              <a:spcBef>
                <a:spcPts val="0"/>
              </a:spcBef>
              <a:spcAft>
                <a:spcPts val="0"/>
              </a:spcAft>
              <a:buClrTx/>
              <a:buSzTx/>
              <a:buFont typeface="Courier New" panose="02070309020205020404" pitchFamily="49" charset="0"/>
              <a:buChar char="o"/>
              <a:tabLst/>
              <a:defRPr/>
            </a:pPr>
            <a:r>
              <a:rPr kumimoji="0" lang="he-IL"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לוו את הזמר בהקשת הפעמה או במקצב  </a:t>
            </a:r>
          </a:p>
          <a:p>
            <a:pPr marL="285750" marR="0" lvl="0" indent="-285750" algn="r" defTabSz="914400" rtl="1" eaLnBrk="1" fontAlgn="auto" latinLnBrk="0" hangingPunct="1">
              <a:lnSpc>
                <a:spcPct val="150000"/>
              </a:lnSpc>
              <a:spcBef>
                <a:spcPts val="0"/>
              </a:spcBef>
              <a:spcAft>
                <a:spcPts val="0"/>
              </a:spcAft>
              <a:buClrTx/>
              <a:buSzTx/>
              <a:buFont typeface="Courier New" panose="02070309020205020404" pitchFamily="49" charset="0"/>
              <a:buChar char="o"/>
              <a:tabLst/>
              <a:defRPr/>
            </a:pPr>
            <a:r>
              <a:rPr kumimoji="0" lang="he-IL"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לוו את הפתיחה ואת קטעי המעבר הכליים באופן חופשי בקולות גוף (מחיאה, רקיעה, טפיחה...) </a:t>
            </a:r>
          </a:p>
          <a:p>
            <a:pPr marL="0" marR="0" lvl="0" indent="0" algn="r" defTabSz="914400" rtl="1" eaLnBrk="1" fontAlgn="auto" latinLnBrk="0" hangingPunct="1">
              <a:lnSpc>
                <a:spcPct val="15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endParaRPr>
          </a:p>
        </p:txBody>
      </p:sp>
      <p:pic>
        <p:nvPicPr>
          <p:cNvPr id="15" name="11_יום_ליבשה">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755922" y="4611894"/>
            <a:ext cx="1531408" cy="1531408"/>
          </a:xfrm>
          <a:prstGeom prst="rect">
            <a:avLst/>
          </a:prstGeom>
        </p:spPr>
      </p:pic>
      <p:grpSp>
        <p:nvGrpSpPr>
          <p:cNvPr id="9" name="קבוצה 8"/>
          <p:cNvGrpSpPr/>
          <p:nvPr/>
        </p:nvGrpSpPr>
        <p:grpSpPr>
          <a:xfrm>
            <a:off x="5193483" y="2737104"/>
            <a:ext cx="1127106" cy="503401"/>
            <a:chOff x="4725894" y="1831692"/>
            <a:chExt cx="2597401" cy="974865"/>
          </a:xfrm>
        </p:grpSpPr>
        <p:pic>
          <p:nvPicPr>
            <p:cNvPr id="10" name="Picture 12" descr="http://upload.wikimedia.org/wikibooks/he/5/57/%D7%9E%D7%95%D7%A1%D7%99%D7%A7%D7%94_-_%D7%A9%D7%9E%D7%99%D7%A0%D7%99%D7%AA.png"/>
            <p:cNvPicPr>
              <a:picLocks noChangeAspect="1" noChangeArrowheads="1"/>
            </p:cNvPicPr>
            <p:nvPr/>
          </p:nvPicPr>
          <p:blipFill>
            <a:blip r:embed="rId9" cstate="print"/>
            <a:srcRect/>
            <a:stretch>
              <a:fillRect/>
            </a:stretch>
          </p:blipFill>
          <p:spPr bwMode="auto">
            <a:xfrm>
              <a:off x="4725894" y="1831692"/>
              <a:ext cx="594387" cy="901107"/>
            </a:xfrm>
            <a:prstGeom prst="rect">
              <a:avLst/>
            </a:prstGeom>
            <a:noFill/>
          </p:spPr>
        </p:pic>
        <p:pic>
          <p:nvPicPr>
            <p:cNvPr id="11" name="Picture 20" descr="תו רבע"/>
            <p:cNvPicPr>
              <a:picLocks noChangeAspect="1" noChangeArrowheads="1"/>
            </p:cNvPicPr>
            <p:nvPr/>
          </p:nvPicPr>
          <p:blipFill>
            <a:blip r:embed="rId10" cstate="print"/>
            <a:srcRect l="16988" t="7958" r="23552"/>
            <a:stretch>
              <a:fillRect/>
            </a:stretch>
          </p:blipFill>
          <p:spPr bwMode="auto">
            <a:xfrm>
              <a:off x="5279337" y="1954523"/>
              <a:ext cx="504056" cy="832868"/>
            </a:xfrm>
            <a:prstGeom prst="rect">
              <a:avLst/>
            </a:prstGeom>
            <a:noFill/>
          </p:spPr>
        </p:pic>
        <p:pic>
          <p:nvPicPr>
            <p:cNvPr id="12" name="Picture 12" descr="http://upload.wikimedia.org/wikibooks/he/5/57/%D7%9E%D7%95%D7%A1%D7%99%D7%A7%D7%94_-_%D7%A9%D7%9E%D7%99%D7%A0%D7%99%D7%AA.png"/>
            <p:cNvPicPr>
              <a:picLocks noChangeAspect="1" noChangeArrowheads="1"/>
            </p:cNvPicPr>
            <p:nvPr/>
          </p:nvPicPr>
          <p:blipFill>
            <a:blip r:embed="rId9" cstate="print"/>
            <a:srcRect/>
            <a:stretch>
              <a:fillRect/>
            </a:stretch>
          </p:blipFill>
          <p:spPr bwMode="auto">
            <a:xfrm>
              <a:off x="5779044" y="1847612"/>
              <a:ext cx="594387" cy="901107"/>
            </a:xfrm>
            <a:prstGeom prst="rect">
              <a:avLst/>
            </a:prstGeom>
            <a:noFill/>
          </p:spPr>
        </p:pic>
        <p:pic>
          <p:nvPicPr>
            <p:cNvPr id="16" name="Picture 20" descr="תו רבע"/>
            <p:cNvPicPr>
              <a:picLocks noChangeAspect="1" noChangeArrowheads="1"/>
            </p:cNvPicPr>
            <p:nvPr/>
          </p:nvPicPr>
          <p:blipFill>
            <a:blip r:embed="rId10" cstate="print"/>
            <a:srcRect l="16988" t="7958" r="23552"/>
            <a:stretch>
              <a:fillRect/>
            </a:stretch>
          </p:blipFill>
          <p:spPr bwMode="auto">
            <a:xfrm>
              <a:off x="6336836" y="1971418"/>
              <a:ext cx="504056" cy="832868"/>
            </a:xfrm>
            <a:prstGeom prst="rect">
              <a:avLst/>
            </a:prstGeom>
            <a:noFill/>
          </p:spPr>
        </p:pic>
        <p:pic>
          <p:nvPicPr>
            <p:cNvPr id="17" name="Picture 20" descr="תו רבע"/>
            <p:cNvPicPr>
              <a:picLocks noChangeAspect="1" noChangeArrowheads="1"/>
            </p:cNvPicPr>
            <p:nvPr/>
          </p:nvPicPr>
          <p:blipFill>
            <a:blip r:embed="rId10" cstate="print"/>
            <a:srcRect l="16988" t="7958" r="23552"/>
            <a:stretch>
              <a:fillRect/>
            </a:stretch>
          </p:blipFill>
          <p:spPr bwMode="auto">
            <a:xfrm>
              <a:off x="6819239" y="1973689"/>
              <a:ext cx="504056" cy="832868"/>
            </a:xfrm>
            <a:prstGeom prst="rect">
              <a:avLst/>
            </a:prstGeom>
            <a:noFill/>
          </p:spPr>
        </p:pic>
      </p:grpSp>
    </p:spTree>
    <p:extLst>
      <p:ext uri="{BB962C8B-B14F-4D97-AF65-F5344CB8AC3E}">
        <p14:creationId xmlns:p14="http://schemas.microsoft.com/office/powerpoint/2010/main" val="35361011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4065" fill="hold"/>
                                        <p:tgtEl>
                                          <p:spTgt spid="15"/>
                                        </p:tgtEl>
                                      </p:cBhvr>
                                    </p:cmd>
                                  </p:childTnLst>
                                </p:cTn>
                              </p:par>
                            </p:childTnLst>
                          </p:cTn>
                        </p:par>
                      </p:childTnLst>
                    </p:cTn>
                  </p:par>
                </p:childTnLst>
              </p:cTn>
              <p:nextCondLst>
                <p:cond evt="onClick" delay="0">
                  <p:tgtEl>
                    <p:spTgt spid="15"/>
                  </p:tgtEl>
                </p:cond>
              </p:nextCondLst>
            </p:seq>
            <p:audio>
              <p:cMediaNode vol="80000">
                <p:cTn id="7" fill="hold" display="0">
                  <p:stCondLst>
                    <p:cond delay="indefinite"/>
                  </p:stCondLst>
                  <p:endCondLst>
                    <p:cond evt="onStopAudio" delay="0">
                      <p:tgtEl>
                        <p:sldTgt/>
                      </p:tgtEl>
                    </p:cond>
                  </p:endCondLst>
                </p:cTn>
                <p:tgtEl>
                  <p:spTgt spid="1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מציין מיקום תוכן 3"/>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26049" y="19701"/>
            <a:ext cx="12192000" cy="6869720"/>
          </a:xfrm>
        </p:spPr>
      </p:pic>
      <p:sp>
        <p:nvSpPr>
          <p:cNvPr id="8" name="כותרת 1"/>
          <p:cNvSpPr txBox="1">
            <a:spLocks/>
          </p:cNvSpPr>
          <p:nvPr/>
        </p:nvSpPr>
        <p:spPr>
          <a:xfrm>
            <a:off x="1521626" y="777387"/>
            <a:ext cx="9117676" cy="840220"/>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kumimoji="0" lang="he-IL" sz="4400" b="1" i="0" u="none" strike="noStrike" kern="1200" cap="none" spc="0" normalizeH="0" baseline="0" noProof="0" dirty="0">
                <a:ln>
                  <a:noFill/>
                </a:ln>
                <a:solidFill>
                  <a:srgbClr val="08374F"/>
                </a:solidFill>
                <a:effectLst/>
                <a:uLnTx/>
                <a:uFillTx/>
                <a:latin typeface="Calibri Light" panose="020F0302020204030204"/>
                <a:ea typeface="+mj-ea"/>
                <a:cs typeface="Arial" panose="020B0604020202020204" pitchFamily="34" charset="0"/>
                <a:sym typeface="Arial"/>
              </a:rPr>
              <a:t>האזנה </a:t>
            </a:r>
            <a:r>
              <a:rPr kumimoji="0" lang="he-IL" sz="2000" b="1" i="0" u="none" strike="noStrike" kern="1200" cap="none" spc="0" normalizeH="0" baseline="0" noProof="0" dirty="0">
                <a:ln>
                  <a:noFill/>
                </a:ln>
                <a:solidFill>
                  <a:srgbClr val="08374F"/>
                </a:solidFill>
                <a:effectLst/>
                <a:uLnTx/>
                <a:uFillTx/>
                <a:latin typeface="Calibri Light" panose="020F0302020204030204"/>
                <a:ea typeface="+mj-ea"/>
                <a:cs typeface="Arial" panose="020B0604020202020204" pitchFamily="34" charset="0"/>
                <a:sym typeface="Arial"/>
              </a:rPr>
              <a:t>(ביצוע)</a:t>
            </a:r>
            <a:endParaRPr kumimoji="0" lang="he-IL" sz="4400" b="1" i="0" u="none" strike="noStrike" kern="1200" cap="none" spc="0" normalizeH="0" baseline="0" noProof="0" dirty="0">
              <a:ln>
                <a:noFill/>
              </a:ln>
              <a:solidFill>
                <a:srgbClr val="08374F"/>
              </a:solidFill>
              <a:effectLst/>
              <a:uLnTx/>
              <a:uFillTx/>
              <a:latin typeface="Calibri Light" panose="020F0302020204030204"/>
              <a:ea typeface="+mj-ea"/>
              <a:cs typeface="Arial" panose="020B0604020202020204" pitchFamily="34" charset="0"/>
              <a:sym typeface="Arial"/>
            </a:endParaRPr>
          </a:p>
        </p:txBody>
      </p:sp>
      <p:pic>
        <p:nvPicPr>
          <p:cNvPr id="14" name="תמונה 13">
            <a:hlinkClick r:id="rId6" action="ppaction://hlinksldjump"/>
          </p:cNvPr>
          <p:cNvPicPr>
            <a:picLocks noChangeAspect="1"/>
          </p:cNvPicPr>
          <p:nvPr/>
        </p:nvPicPr>
        <p:blipFill rotWithShape="1">
          <a:blip r:embed="rId7">
            <a:extLst>
              <a:ext uri="{28A0092B-C50C-407E-A947-70E740481C1C}">
                <a14:useLocalDpi xmlns:a14="http://schemas.microsoft.com/office/drawing/2010/main" val="0"/>
              </a:ext>
            </a:extLst>
          </a:blip>
          <a:srcRect r="85735" b="74925"/>
          <a:stretch/>
        </p:blipFill>
        <p:spPr>
          <a:xfrm>
            <a:off x="10818" y="1"/>
            <a:ext cx="1736095" cy="1719618"/>
          </a:xfrm>
          <a:prstGeom prst="rect">
            <a:avLst/>
          </a:prstGeom>
        </p:spPr>
      </p:pic>
      <p:sp>
        <p:nvSpPr>
          <p:cNvPr id="10" name="מלבן 9"/>
          <p:cNvSpPr/>
          <p:nvPr/>
        </p:nvSpPr>
        <p:spPr>
          <a:xfrm>
            <a:off x="2959900" y="1774128"/>
            <a:ext cx="7540668" cy="923330"/>
          </a:xfrm>
          <a:prstGeom prst="rect">
            <a:avLst/>
          </a:prstGeom>
        </p:spPr>
        <p:txBody>
          <a:bodyPr wrap="square">
            <a:spAutoFit/>
          </a:bodyPr>
          <a:lstStyle/>
          <a:p>
            <a:pPr marL="0" marR="0" lvl="0" indent="0" algn="r" defTabSz="914400" rtl="1" eaLnBrk="1" fontAlgn="auto" latinLnBrk="0" hangingPunct="1">
              <a:lnSpc>
                <a:spcPct val="15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sym typeface="Arial"/>
              </a:rPr>
              <a:t>לפניכם</a:t>
            </a:r>
            <a:r>
              <a:rPr kumimoji="0" lang="he-IL" sz="18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sym typeface="Arial"/>
              </a:rPr>
              <a:t> תמונות של כלי הנגינה שאיתם מלווים את שירת הפיוט.</a:t>
            </a:r>
          </a:p>
          <a:p>
            <a:pPr marL="0" marR="0" lvl="0" indent="0" algn="r" defTabSz="914400" rtl="1" eaLnBrk="1" fontAlgn="auto" latinLnBrk="0" hangingPunct="1">
              <a:lnSpc>
                <a:spcPct val="150000"/>
              </a:lnSpc>
              <a:spcBef>
                <a:spcPts val="0"/>
              </a:spcBef>
              <a:spcAft>
                <a:spcPts val="0"/>
              </a:spcAft>
              <a:buClrTx/>
              <a:buSzTx/>
              <a:buFontTx/>
              <a:buNone/>
              <a:tabLst/>
              <a:defRPr/>
            </a:pPr>
            <a:r>
              <a:rPr lang="he-IL" sz="1800" kern="1200" baseline="0" dirty="0">
                <a:solidFill>
                  <a:prstClr val="black"/>
                </a:solidFill>
                <a:latin typeface="Times New Roman" panose="02020603050405020304" pitchFamily="18" charset="0"/>
                <a:ea typeface="Times New Roman" panose="02020603050405020304" pitchFamily="18" charset="0"/>
                <a:cs typeface="Arial" panose="020B0604020202020204" pitchFamily="34" charset="0"/>
              </a:rPr>
              <a:t>האזינו</a:t>
            </a:r>
            <a:r>
              <a:rPr lang="he-IL" sz="1800" kern="1200" dirty="0">
                <a:solidFill>
                  <a:prstClr val="black"/>
                </a:solidFill>
                <a:latin typeface="Times New Roman" panose="02020603050405020304" pitchFamily="18" charset="0"/>
                <a:ea typeface="Times New Roman" panose="02020603050405020304" pitchFamily="18" charset="0"/>
                <a:cs typeface="Arial" panose="020B0604020202020204" pitchFamily="34" charset="0"/>
              </a:rPr>
              <a:t> לפתיחה לפיוט ולחלק מהמשכו. זהו את סדר כניסתם בביצוע הפיוט</a:t>
            </a:r>
            <a:r>
              <a:rPr kumimoji="0" lang="he-IL"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sym typeface="Arial"/>
              </a:rPr>
              <a:t>:</a:t>
            </a:r>
          </a:p>
        </p:txBody>
      </p:sp>
      <p:pic>
        <p:nvPicPr>
          <p:cNvPr id="1032" name="Picture 8" descr="תוף מרים עם עור וצלצלים12″ Centuary - מרום כלי נגינה"/>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055294">
            <a:off x="4810238" y="5306461"/>
            <a:ext cx="1232779" cy="1247319"/>
          </a:xfrm>
          <a:prstGeom prst="rect">
            <a:avLst/>
          </a:prstGeom>
          <a:noFill/>
          <a:extLst>
            <a:ext uri="{909E8E84-426E-40DD-AFC4-6F175D3DCCD1}">
              <a14:hiddenFill xmlns:a14="http://schemas.microsoft.com/office/drawing/2010/main">
                <a:solidFill>
                  <a:srgbClr val="FFFFFF"/>
                </a:solidFill>
              </a14:hiddenFill>
            </a:ext>
          </a:extLst>
        </p:spPr>
      </p:pic>
      <p:grpSp>
        <p:nvGrpSpPr>
          <p:cNvPr id="6" name="קבוצה 5"/>
          <p:cNvGrpSpPr/>
          <p:nvPr/>
        </p:nvGrpSpPr>
        <p:grpSpPr>
          <a:xfrm>
            <a:off x="1801814" y="1770238"/>
            <a:ext cx="9751889" cy="4636052"/>
            <a:chOff x="1801814" y="1770238"/>
            <a:chExt cx="9751889" cy="4636052"/>
          </a:xfrm>
        </p:grpSpPr>
        <p:grpSp>
          <p:nvGrpSpPr>
            <p:cNvPr id="3" name="קבוצה 2"/>
            <p:cNvGrpSpPr/>
            <p:nvPr/>
          </p:nvGrpSpPr>
          <p:grpSpPr>
            <a:xfrm>
              <a:off x="3680379" y="2806431"/>
              <a:ext cx="7873324" cy="3599859"/>
              <a:chOff x="3680379" y="2806431"/>
              <a:chExt cx="7873324" cy="3599859"/>
            </a:xfrm>
          </p:grpSpPr>
          <p:pic>
            <p:nvPicPr>
              <p:cNvPr id="9" name="Picture 6" descr="×ª××¦××ª ×ª××× × ×¢×××¨ âªclarinetâ¬â"/>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3557545">
                <a:off x="9338516" y="3171557"/>
                <a:ext cx="1219200" cy="159328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7927"/>
              <p:cNvPicPr/>
              <p:nvPr/>
            </p:nvPicPr>
            <p:blipFill rotWithShape="1">
              <a:blip r:embed="rId10"/>
              <a:srcRect l="46213" t="66728" r="31048" b="18457"/>
              <a:stretch/>
            </p:blipFill>
            <p:spPr bwMode="auto">
              <a:xfrm>
                <a:off x="3680379" y="3328549"/>
                <a:ext cx="1586906" cy="1279303"/>
              </a:xfrm>
              <a:prstGeom prst="rect">
                <a:avLst/>
              </a:prstGeom>
              <a:ln>
                <a:noFill/>
              </a:ln>
              <a:extLst>
                <a:ext uri="{53640926-AAD7-44D8-BBD7-CCE9431645EC}">
                  <a14:shadowObscured xmlns:a14="http://schemas.microsoft.com/office/drawing/2010/main"/>
                </a:ext>
              </a:extLst>
            </p:spPr>
          </p:pic>
          <p:pic>
            <p:nvPicPr>
              <p:cNvPr id="15" name="תמונה 14"/>
              <p:cNvPicPr>
                <a:picLocks noChangeAspect="1"/>
              </p:cNvPicPr>
              <p:nvPr/>
            </p:nvPicPr>
            <p:blipFill>
              <a:blip r:embed="rId11"/>
              <a:stretch>
                <a:fillRect/>
              </a:stretch>
            </p:blipFill>
            <p:spPr>
              <a:xfrm>
                <a:off x="4282731" y="3014961"/>
                <a:ext cx="553672" cy="342402"/>
              </a:xfrm>
              <a:prstGeom prst="rect">
                <a:avLst/>
              </a:prstGeom>
            </p:spPr>
          </p:pic>
          <p:sp>
            <p:nvSpPr>
              <p:cNvPr id="2" name="TextBox 1"/>
              <p:cNvSpPr txBox="1"/>
              <p:nvPr/>
            </p:nvSpPr>
            <p:spPr>
              <a:xfrm>
                <a:off x="10335009" y="3046318"/>
                <a:ext cx="1218694" cy="461665"/>
              </a:xfrm>
              <a:prstGeom prst="rect">
                <a:avLst/>
              </a:prstGeom>
              <a:noFill/>
            </p:spPr>
            <p:txBody>
              <a:bodyPr wrap="square" rtlCol="1">
                <a:spAutoFit/>
              </a:bodyPr>
              <a:lstStyle/>
              <a:p>
                <a:r>
                  <a:rPr lang="he-IL" sz="2400" b="1" dirty="0">
                    <a:solidFill>
                      <a:schemeClr val="accent2">
                        <a:lumMod val="50000"/>
                      </a:schemeClr>
                    </a:solidFill>
                    <a:latin typeface="David" panose="020E0502060401010101" pitchFamily="34" charset="-79"/>
                    <a:cs typeface="David" panose="020E0502060401010101" pitchFamily="34" charset="-79"/>
                  </a:rPr>
                  <a:t>קְלָרִינֵט</a:t>
                </a:r>
              </a:p>
            </p:txBody>
          </p:sp>
          <p:pic>
            <p:nvPicPr>
              <p:cNvPr id="1026" name="Picture 2" descr="https://d3m9l0v76dty0.cloudfront.net/system/photos/2133526/extra_large/09ee3d6281c8bc19070c1a1b99bc4a26.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694626">
                <a:off x="6040677" y="3148269"/>
                <a:ext cx="1787092" cy="1787092"/>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6085960" y="2806431"/>
                <a:ext cx="1228972" cy="461665"/>
              </a:xfrm>
              <a:prstGeom prst="rect">
                <a:avLst/>
              </a:prstGeom>
              <a:noFill/>
            </p:spPr>
            <p:txBody>
              <a:bodyPr wrap="square" rtlCol="1">
                <a:spAutoFit/>
              </a:bodyPr>
              <a:lstStyle/>
              <a:p>
                <a:pPr algn="r"/>
                <a:r>
                  <a:rPr lang="he-IL" sz="2400" b="1" dirty="0">
                    <a:solidFill>
                      <a:schemeClr val="accent2">
                        <a:lumMod val="50000"/>
                      </a:schemeClr>
                    </a:solidFill>
                    <a:latin typeface="David" panose="020E0502060401010101" pitchFamily="34" charset="-79"/>
                    <a:cs typeface="David" panose="020E0502060401010101" pitchFamily="34" charset="-79"/>
                  </a:rPr>
                  <a:t>אָקוֹרְדִּיּוֹן</a:t>
                </a:r>
              </a:p>
            </p:txBody>
          </p:sp>
          <p:pic>
            <p:nvPicPr>
              <p:cNvPr id="17" name="תמונה 16" descr="מנדולינה SOUNDSATION MPF"/>
              <p:cNvPicPr/>
              <p:nvPr/>
            </p:nvPicPr>
            <p:blipFill>
              <a:blip r:embed="rId13">
                <a:extLst>
                  <a:ext uri="{28A0092B-C50C-407E-A947-70E740481C1C}">
                    <a14:useLocalDpi xmlns:a14="http://schemas.microsoft.com/office/drawing/2010/main" val="0"/>
                  </a:ext>
                </a:extLst>
              </a:blip>
              <a:srcRect/>
              <a:stretch>
                <a:fillRect/>
              </a:stretch>
            </p:blipFill>
            <p:spPr bwMode="auto">
              <a:xfrm rot="1965011">
                <a:off x="7826132" y="4283912"/>
                <a:ext cx="791124" cy="2122378"/>
              </a:xfrm>
              <a:prstGeom prst="rect">
                <a:avLst/>
              </a:prstGeom>
              <a:noFill/>
              <a:ln>
                <a:noFill/>
              </a:ln>
            </p:spPr>
          </p:pic>
          <p:sp>
            <p:nvSpPr>
              <p:cNvPr id="18" name="TextBox 17"/>
              <p:cNvSpPr txBox="1"/>
              <p:nvPr/>
            </p:nvSpPr>
            <p:spPr>
              <a:xfrm>
                <a:off x="8207725" y="5360441"/>
                <a:ext cx="1488301" cy="461665"/>
              </a:xfrm>
              <a:prstGeom prst="rect">
                <a:avLst/>
              </a:prstGeom>
              <a:noFill/>
            </p:spPr>
            <p:txBody>
              <a:bodyPr wrap="square" rtlCol="1">
                <a:spAutoFit/>
              </a:bodyPr>
              <a:lstStyle/>
              <a:p>
                <a:pPr algn="r"/>
                <a:r>
                  <a:rPr lang="he-IL" sz="2400" b="1" dirty="0">
                    <a:solidFill>
                      <a:schemeClr val="accent2">
                        <a:lumMod val="50000"/>
                      </a:schemeClr>
                    </a:solidFill>
                    <a:latin typeface="David" panose="020E0502060401010101" pitchFamily="34" charset="-79"/>
                    <a:cs typeface="David" panose="020E0502060401010101" pitchFamily="34" charset="-79"/>
                  </a:rPr>
                  <a:t>מַנְדּוֹלִינָה</a:t>
                </a:r>
              </a:p>
            </p:txBody>
          </p:sp>
          <p:sp>
            <p:nvSpPr>
              <p:cNvPr id="19" name="TextBox 18"/>
              <p:cNvSpPr txBox="1"/>
              <p:nvPr/>
            </p:nvSpPr>
            <p:spPr>
              <a:xfrm>
                <a:off x="4619509" y="4885372"/>
                <a:ext cx="1488301" cy="461665"/>
              </a:xfrm>
              <a:prstGeom prst="rect">
                <a:avLst/>
              </a:prstGeom>
              <a:noFill/>
            </p:spPr>
            <p:txBody>
              <a:bodyPr wrap="square" rtlCol="1">
                <a:spAutoFit/>
              </a:bodyPr>
              <a:lstStyle/>
              <a:p>
                <a:pPr algn="r"/>
                <a:r>
                  <a:rPr lang="he-IL" sz="2400" b="1" dirty="0" err="1">
                    <a:solidFill>
                      <a:schemeClr val="accent2">
                        <a:lumMod val="50000"/>
                      </a:schemeClr>
                    </a:solidFill>
                    <a:latin typeface="David" panose="020E0502060401010101" pitchFamily="34" charset="-79"/>
                    <a:cs typeface="David" panose="020E0502060401010101" pitchFamily="34" charset="-79"/>
                  </a:rPr>
                  <a:t>תֹּף</a:t>
                </a:r>
                <a:r>
                  <a:rPr lang="he-IL" sz="2400" b="1" dirty="0">
                    <a:solidFill>
                      <a:schemeClr val="accent2">
                        <a:lumMod val="50000"/>
                      </a:schemeClr>
                    </a:solidFill>
                    <a:latin typeface="David" panose="020E0502060401010101" pitchFamily="34" charset="-79"/>
                    <a:cs typeface="David" panose="020E0502060401010101" pitchFamily="34" charset="-79"/>
                  </a:rPr>
                  <a:t> מִסְגֶּרֶת</a:t>
                </a:r>
              </a:p>
            </p:txBody>
          </p:sp>
        </p:grpSp>
        <p:pic>
          <p:nvPicPr>
            <p:cNvPr id="1028" name="Picture 4" descr="קונטרבס 3/4 קומפלט עם נרתיק וקשת DB-290 LE MANS Flamed Maple Back &amp;amp; Sides"/>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20710245">
              <a:off x="1822714" y="1922742"/>
              <a:ext cx="1119861" cy="3076541"/>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1801814" y="1770238"/>
              <a:ext cx="1431884" cy="461665"/>
            </a:xfrm>
            <a:prstGeom prst="rect">
              <a:avLst/>
            </a:prstGeom>
            <a:noFill/>
          </p:spPr>
          <p:txBody>
            <a:bodyPr wrap="square" rtlCol="1">
              <a:spAutoFit/>
            </a:bodyPr>
            <a:lstStyle/>
            <a:p>
              <a:pPr algn="r"/>
              <a:r>
                <a:rPr lang="he-IL" sz="2400" b="1" dirty="0">
                  <a:solidFill>
                    <a:schemeClr val="accent2">
                      <a:lumMod val="50000"/>
                    </a:schemeClr>
                  </a:solidFill>
                  <a:latin typeface="David" panose="020E0502060401010101" pitchFamily="34" charset="-79"/>
                  <a:cs typeface="David" panose="020E0502060401010101" pitchFamily="34" charset="-79"/>
                </a:rPr>
                <a:t>קוֹנְטְרַבָּס</a:t>
              </a:r>
            </a:p>
          </p:txBody>
        </p:sp>
      </p:grpSp>
      <p:pic>
        <p:nvPicPr>
          <p:cNvPr id="1034" name="Picture 10" descr="Dayereh Drum Instrument For Sal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3787" y="-2967107"/>
            <a:ext cx="1955246" cy="1955246"/>
          </a:xfrm>
          <a:prstGeom prst="rect">
            <a:avLst/>
          </a:prstGeom>
          <a:noFill/>
          <a:extLst>
            <a:ext uri="{909E8E84-426E-40DD-AFC4-6F175D3DCCD1}">
              <a14:hiddenFill xmlns:a14="http://schemas.microsoft.com/office/drawing/2010/main">
                <a:solidFill>
                  <a:srgbClr val="FFFFFF"/>
                </a:solidFill>
              </a14:hiddenFill>
            </a:ext>
          </a:extLst>
        </p:spPr>
      </p:pic>
      <p:pic>
        <p:nvPicPr>
          <p:cNvPr id="26" name="11_יום_ליבשה">
            <a:hlinkClick r:id="" action="ppaction://media"/>
          </p:cNvPr>
          <p:cNvPicPr>
            <a:picLocks noChangeAspect="1"/>
          </p:cNvPicPr>
          <p:nvPr>
            <a:audioFile r:link="rId1"/>
            <p:extLst>
              <p:ext uri="{DAA4B4D4-6D71-4841-9C94-3DE7FCFB9230}">
                <p14:media xmlns:p14="http://schemas.microsoft.com/office/powerpoint/2010/main" r:embed="rId2">
                  <p14:trim end="58285.3125"/>
                </p14:media>
              </p:ext>
            </p:extLst>
          </p:nvPr>
        </p:nvPicPr>
        <p:blipFill>
          <a:blip r:embed="rId16"/>
          <a:stretch>
            <a:fillRect/>
          </a:stretch>
        </p:blipFill>
        <p:spPr>
          <a:xfrm>
            <a:off x="241419" y="5181860"/>
            <a:ext cx="1206240" cy="1206240"/>
          </a:xfrm>
          <a:prstGeom prst="rect">
            <a:avLst/>
          </a:prstGeom>
        </p:spPr>
      </p:pic>
    </p:spTree>
    <p:extLst>
      <p:ext uri="{BB962C8B-B14F-4D97-AF65-F5344CB8AC3E}">
        <p14:creationId xmlns:p14="http://schemas.microsoft.com/office/powerpoint/2010/main" val="42648892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5780" fill="hold"/>
                                        <p:tgtEl>
                                          <p:spTgt spid="26"/>
                                        </p:tgtEl>
                                      </p:cBhvr>
                                    </p:cmd>
                                  </p:childTnLst>
                                </p:cTn>
                              </p:par>
                            </p:childTnLst>
                          </p:cTn>
                        </p:par>
                      </p:childTnLst>
                    </p:cTn>
                  </p:par>
                </p:childTnLst>
              </p:cTn>
              <p:nextCondLst>
                <p:cond evt="onClick" delay="0">
                  <p:tgtEl>
                    <p:spTgt spid="26"/>
                  </p:tgtEl>
                </p:cond>
              </p:nextCondLst>
            </p:seq>
            <p:audio>
              <p:cMediaNode vol="80000">
                <p:cTn id="7" fill="hold" display="0">
                  <p:stCondLst>
                    <p:cond delay="indefinite"/>
                  </p:stCondLst>
                  <p:endCondLst>
                    <p:cond evt="onStopAudio" delay="0">
                      <p:tgtEl>
                        <p:sldTgt/>
                      </p:tgtEl>
                    </p:cond>
                  </p:endCondLst>
                </p:cTn>
                <p:tgtEl>
                  <p:spTgt spid="26"/>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מציין מיקום תוכן 3"/>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26049" y="19701"/>
            <a:ext cx="12192000" cy="6869720"/>
          </a:xfrm>
        </p:spPr>
      </p:pic>
      <p:sp>
        <p:nvSpPr>
          <p:cNvPr id="8" name="כותרת 1"/>
          <p:cNvSpPr txBox="1">
            <a:spLocks/>
          </p:cNvSpPr>
          <p:nvPr/>
        </p:nvSpPr>
        <p:spPr>
          <a:xfrm>
            <a:off x="1521626" y="777387"/>
            <a:ext cx="9117676" cy="840220"/>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kumimoji="0" lang="he-IL" sz="4400" b="1" i="0" u="none" strike="noStrike" kern="1200" cap="none" spc="0" normalizeH="0" baseline="0" noProof="0" dirty="0">
                <a:ln>
                  <a:noFill/>
                </a:ln>
                <a:solidFill>
                  <a:srgbClr val="08374F"/>
                </a:solidFill>
                <a:effectLst/>
                <a:uLnTx/>
                <a:uFillTx/>
                <a:latin typeface="Calibri Light" panose="020F0302020204030204"/>
                <a:ea typeface="+mj-ea"/>
                <a:cs typeface="Arial" panose="020B0604020202020204" pitchFamily="34" charset="0"/>
                <a:sym typeface="Arial"/>
              </a:rPr>
              <a:t>האזנה </a:t>
            </a:r>
            <a:r>
              <a:rPr kumimoji="0" lang="he-IL" sz="2000" b="1" i="0" u="none" strike="noStrike" kern="1200" cap="none" spc="0" normalizeH="0" baseline="0" noProof="0" dirty="0">
                <a:ln>
                  <a:noFill/>
                </a:ln>
                <a:solidFill>
                  <a:srgbClr val="08374F"/>
                </a:solidFill>
                <a:effectLst/>
                <a:uLnTx/>
                <a:uFillTx/>
                <a:latin typeface="Calibri Light" panose="020F0302020204030204"/>
                <a:ea typeface="+mj-ea"/>
                <a:cs typeface="Arial" panose="020B0604020202020204" pitchFamily="34" charset="0"/>
                <a:sym typeface="Arial"/>
              </a:rPr>
              <a:t>(ביצוע)</a:t>
            </a:r>
            <a:endParaRPr kumimoji="0" lang="he-IL" sz="4400" b="1" i="0" u="none" strike="noStrike" kern="1200" cap="none" spc="0" normalizeH="0" baseline="0" noProof="0" dirty="0">
              <a:ln>
                <a:noFill/>
              </a:ln>
              <a:solidFill>
                <a:srgbClr val="08374F"/>
              </a:solidFill>
              <a:effectLst/>
              <a:uLnTx/>
              <a:uFillTx/>
              <a:latin typeface="Calibri Light" panose="020F0302020204030204"/>
              <a:ea typeface="+mj-ea"/>
              <a:cs typeface="Arial" panose="020B0604020202020204" pitchFamily="34" charset="0"/>
              <a:sym typeface="Arial"/>
            </a:endParaRPr>
          </a:p>
        </p:txBody>
      </p:sp>
      <p:pic>
        <p:nvPicPr>
          <p:cNvPr id="14" name="תמונה 13">
            <a:hlinkClick r:id="rId6" action="ppaction://hlinksldjump"/>
          </p:cNvPr>
          <p:cNvPicPr>
            <a:picLocks noChangeAspect="1"/>
          </p:cNvPicPr>
          <p:nvPr/>
        </p:nvPicPr>
        <p:blipFill rotWithShape="1">
          <a:blip r:embed="rId7">
            <a:extLst>
              <a:ext uri="{28A0092B-C50C-407E-A947-70E740481C1C}">
                <a14:useLocalDpi xmlns:a14="http://schemas.microsoft.com/office/drawing/2010/main" val="0"/>
              </a:ext>
            </a:extLst>
          </a:blip>
          <a:srcRect r="85735" b="74925"/>
          <a:stretch/>
        </p:blipFill>
        <p:spPr>
          <a:xfrm>
            <a:off x="10818" y="1"/>
            <a:ext cx="1736095" cy="1719618"/>
          </a:xfrm>
          <a:prstGeom prst="rect">
            <a:avLst/>
          </a:prstGeom>
        </p:spPr>
      </p:pic>
      <p:sp>
        <p:nvSpPr>
          <p:cNvPr id="10" name="מלבן 9"/>
          <p:cNvSpPr/>
          <p:nvPr/>
        </p:nvSpPr>
        <p:spPr>
          <a:xfrm>
            <a:off x="2959900" y="1774128"/>
            <a:ext cx="7540668" cy="923330"/>
          </a:xfrm>
          <a:prstGeom prst="rect">
            <a:avLst/>
          </a:prstGeom>
        </p:spPr>
        <p:txBody>
          <a:bodyPr wrap="square">
            <a:spAutoFit/>
          </a:bodyPr>
          <a:lstStyle/>
          <a:p>
            <a:pPr marL="0" marR="0" lvl="0" indent="0" algn="r" defTabSz="914400" rtl="1" eaLnBrk="1" fontAlgn="auto" latinLnBrk="0" hangingPunct="1">
              <a:lnSpc>
                <a:spcPct val="15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sym typeface="Arial"/>
              </a:rPr>
              <a:t>לפניכם</a:t>
            </a:r>
            <a:r>
              <a:rPr kumimoji="0" lang="he-IL" sz="18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sym typeface="Arial"/>
              </a:rPr>
              <a:t> תמונות של כלי הנגינה שאיתם מלווים את שירת הפיוט.</a:t>
            </a:r>
          </a:p>
          <a:p>
            <a:pPr lvl="0" algn="r" rtl="1">
              <a:lnSpc>
                <a:spcPct val="150000"/>
              </a:lnSpc>
              <a:buClrTx/>
              <a:defRPr/>
            </a:pPr>
            <a:r>
              <a:rPr lang="he-IL" sz="1800" kern="1200" dirty="0">
                <a:solidFill>
                  <a:prstClr val="black"/>
                </a:solidFill>
                <a:latin typeface="Times New Roman" panose="02020603050405020304" pitchFamily="18" charset="0"/>
                <a:ea typeface="Times New Roman" panose="02020603050405020304" pitchFamily="18" charset="0"/>
                <a:cs typeface="Arial" panose="020B0604020202020204" pitchFamily="34" charset="0"/>
              </a:rPr>
              <a:t>האזינו לפתיחה לפיוט ולחלק מהמשכו. זהו את סדר כניסתם בביצוע הפיוט:</a:t>
            </a:r>
          </a:p>
        </p:txBody>
      </p:sp>
      <p:pic>
        <p:nvPicPr>
          <p:cNvPr id="1032" name="Picture 8" descr="תוף מרים עם עור וצלצלים12″ Centuary - מרום כלי נגינה"/>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055294">
            <a:off x="4810238" y="5306461"/>
            <a:ext cx="1232779" cy="1247319"/>
          </a:xfrm>
          <a:prstGeom prst="rect">
            <a:avLst/>
          </a:prstGeom>
          <a:noFill/>
          <a:extLst>
            <a:ext uri="{909E8E84-426E-40DD-AFC4-6F175D3DCCD1}">
              <a14:hiddenFill xmlns:a14="http://schemas.microsoft.com/office/drawing/2010/main">
                <a:solidFill>
                  <a:srgbClr val="FFFFFF"/>
                </a:solidFill>
              </a14:hiddenFill>
            </a:ext>
          </a:extLst>
        </p:spPr>
      </p:pic>
      <p:grpSp>
        <p:nvGrpSpPr>
          <p:cNvPr id="6" name="קבוצה 5"/>
          <p:cNvGrpSpPr/>
          <p:nvPr/>
        </p:nvGrpSpPr>
        <p:grpSpPr>
          <a:xfrm>
            <a:off x="1801814" y="1770238"/>
            <a:ext cx="9751889" cy="4636052"/>
            <a:chOff x="1801814" y="1770238"/>
            <a:chExt cx="9751889" cy="4636052"/>
          </a:xfrm>
        </p:grpSpPr>
        <p:grpSp>
          <p:nvGrpSpPr>
            <p:cNvPr id="3" name="קבוצה 2"/>
            <p:cNvGrpSpPr/>
            <p:nvPr/>
          </p:nvGrpSpPr>
          <p:grpSpPr>
            <a:xfrm>
              <a:off x="3680379" y="2806431"/>
              <a:ext cx="7873324" cy="3599859"/>
              <a:chOff x="3680379" y="2806431"/>
              <a:chExt cx="7873324" cy="3599859"/>
            </a:xfrm>
          </p:grpSpPr>
          <p:pic>
            <p:nvPicPr>
              <p:cNvPr id="9" name="Picture 6" descr="×ª××¦××ª ×ª××× × ×¢×××¨ âªclarinetâ¬â"/>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3557545">
                <a:off x="9338516" y="3171557"/>
                <a:ext cx="1219200" cy="159328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7927"/>
              <p:cNvPicPr/>
              <p:nvPr/>
            </p:nvPicPr>
            <p:blipFill rotWithShape="1">
              <a:blip r:embed="rId10"/>
              <a:srcRect l="46213" t="66728" r="31048" b="18457"/>
              <a:stretch/>
            </p:blipFill>
            <p:spPr bwMode="auto">
              <a:xfrm>
                <a:off x="3680379" y="3328549"/>
                <a:ext cx="1586906" cy="1279303"/>
              </a:xfrm>
              <a:prstGeom prst="rect">
                <a:avLst/>
              </a:prstGeom>
              <a:ln>
                <a:noFill/>
              </a:ln>
              <a:extLst>
                <a:ext uri="{53640926-AAD7-44D8-BBD7-CCE9431645EC}">
                  <a14:shadowObscured xmlns:a14="http://schemas.microsoft.com/office/drawing/2010/main"/>
                </a:ext>
              </a:extLst>
            </p:spPr>
          </p:pic>
          <p:pic>
            <p:nvPicPr>
              <p:cNvPr id="15" name="תמונה 14"/>
              <p:cNvPicPr>
                <a:picLocks noChangeAspect="1"/>
              </p:cNvPicPr>
              <p:nvPr/>
            </p:nvPicPr>
            <p:blipFill>
              <a:blip r:embed="rId11"/>
              <a:stretch>
                <a:fillRect/>
              </a:stretch>
            </p:blipFill>
            <p:spPr>
              <a:xfrm>
                <a:off x="4282731" y="3014961"/>
                <a:ext cx="553672" cy="342402"/>
              </a:xfrm>
              <a:prstGeom prst="rect">
                <a:avLst/>
              </a:prstGeom>
            </p:spPr>
          </p:pic>
          <p:sp>
            <p:nvSpPr>
              <p:cNvPr id="2" name="TextBox 1"/>
              <p:cNvSpPr txBox="1"/>
              <p:nvPr/>
            </p:nvSpPr>
            <p:spPr>
              <a:xfrm>
                <a:off x="10335009" y="3046318"/>
                <a:ext cx="1218694" cy="461665"/>
              </a:xfrm>
              <a:prstGeom prst="rect">
                <a:avLst/>
              </a:prstGeom>
              <a:noFill/>
            </p:spPr>
            <p:txBody>
              <a:bodyPr wrap="square" rtlCol="1">
                <a:spAutoFit/>
              </a:bodyPr>
              <a:lstStyle/>
              <a:p>
                <a:r>
                  <a:rPr lang="he-IL" sz="2400" b="1" dirty="0">
                    <a:solidFill>
                      <a:schemeClr val="accent2">
                        <a:lumMod val="50000"/>
                      </a:schemeClr>
                    </a:solidFill>
                    <a:latin typeface="David" panose="020E0502060401010101" pitchFamily="34" charset="-79"/>
                    <a:cs typeface="David" panose="020E0502060401010101" pitchFamily="34" charset="-79"/>
                  </a:rPr>
                  <a:t>קְלָרִינֵט</a:t>
                </a:r>
              </a:p>
            </p:txBody>
          </p:sp>
          <p:pic>
            <p:nvPicPr>
              <p:cNvPr id="1026" name="Picture 2" descr="https://d3m9l0v76dty0.cloudfront.net/system/photos/2133526/extra_large/09ee3d6281c8bc19070c1a1b99bc4a26.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694626">
                <a:off x="6040677" y="3148269"/>
                <a:ext cx="1787092" cy="1787092"/>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6085960" y="2806431"/>
                <a:ext cx="1228972" cy="461665"/>
              </a:xfrm>
              <a:prstGeom prst="rect">
                <a:avLst/>
              </a:prstGeom>
              <a:noFill/>
            </p:spPr>
            <p:txBody>
              <a:bodyPr wrap="square" rtlCol="1">
                <a:spAutoFit/>
              </a:bodyPr>
              <a:lstStyle/>
              <a:p>
                <a:pPr algn="r"/>
                <a:r>
                  <a:rPr lang="he-IL" sz="2400" b="1" dirty="0">
                    <a:solidFill>
                      <a:schemeClr val="accent2">
                        <a:lumMod val="50000"/>
                      </a:schemeClr>
                    </a:solidFill>
                    <a:latin typeface="David" panose="020E0502060401010101" pitchFamily="34" charset="-79"/>
                    <a:cs typeface="David" panose="020E0502060401010101" pitchFamily="34" charset="-79"/>
                  </a:rPr>
                  <a:t>אָקוֹרְדִּיּוֹן</a:t>
                </a:r>
              </a:p>
            </p:txBody>
          </p:sp>
          <p:pic>
            <p:nvPicPr>
              <p:cNvPr id="17" name="תמונה 16" descr="מנדולינה SOUNDSATION MPF"/>
              <p:cNvPicPr/>
              <p:nvPr/>
            </p:nvPicPr>
            <p:blipFill>
              <a:blip r:embed="rId13">
                <a:extLst>
                  <a:ext uri="{28A0092B-C50C-407E-A947-70E740481C1C}">
                    <a14:useLocalDpi xmlns:a14="http://schemas.microsoft.com/office/drawing/2010/main" val="0"/>
                  </a:ext>
                </a:extLst>
              </a:blip>
              <a:srcRect/>
              <a:stretch>
                <a:fillRect/>
              </a:stretch>
            </p:blipFill>
            <p:spPr bwMode="auto">
              <a:xfrm rot="1965011">
                <a:off x="7826132" y="4283912"/>
                <a:ext cx="791124" cy="2122378"/>
              </a:xfrm>
              <a:prstGeom prst="rect">
                <a:avLst/>
              </a:prstGeom>
              <a:noFill/>
              <a:ln>
                <a:noFill/>
              </a:ln>
            </p:spPr>
          </p:pic>
          <p:sp>
            <p:nvSpPr>
              <p:cNvPr id="18" name="TextBox 17"/>
              <p:cNvSpPr txBox="1"/>
              <p:nvPr/>
            </p:nvSpPr>
            <p:spPr>
              <a:xfrm>
                <a:off x="8207725" y="5360441"/>
                <a:ext cx="1488301" cy="461665"/>
              </a:xfrm>
              <a:prstGeom prst="rect">
                <a:avLst/>
              </a:prstGeom>
              <a:noFill/>
            </p:spPr>
            <p:txBody>
              <a:bodyPr wrap="square" rtlCol="1">
                <a:spAutoFit/>
              </a:bodyPr>
              <a:lstStyle/>
              <a:p>
                <a:pPr algn="r"/>
                <a:r>
                  <a:rPr lang="he-IL" sz="2400" b="1" dirty="0">
                    <a:solidFill>
                      <a:schemeClr val="accent2">
                        <a:lumMod val="50000"/>
                      </a:schemeClr>
                    </a:solidFill>
                    <a:latin typeface="David" panose="020E0502060401010101" pitchFamily="34" charset="-79"/>
                    <a:cs typeface="David" panose="020E0502060401010101" pitchFamily="34" charset="-79"/>
                  </a:rPr>
                  <a:t>מַנְדּוֹלִינָה</a:t>
                </a:r>
              </a:p>
            </p:txBody>
          </p:sp>
          <p:sp>
            <p:nvSpPr>
              <p:cNvPr id="19" name="TextBox 18"/>
              <p:cNvSpPr txBox="1"/>
              <p:nvPr/>
            </p:nvSpPr>
            <p:spPr>
              <a:xfrm>
                <a:off x="4619509" y="4885372"/>
                <a:ext cx="1488301" cy="461665"/>
              </a:xfrm>
              <a:prstGeom prst="rect">
                <a:avLst/>
              </a:prstGeom>
              <a:noFill/>
            </p:spPr>
            <p:txBody>
              <a:bodyPr wrap="square" rtlCol="1">
                <a:spAutoFit/>
              </a:bodyPr>
              <a:lstStyle/>
              <a:p>
                <a:pPr algn="r"/>
                <a:r>
                  <a:rPr lang="he-IL" sz="2400" b="1" dirty="0" err="1">
                    <a:solidFill>
                      <a:schemeClr val="accent2">
                        <a:lumMod val="50000"/>
                      </a:schemeClr>
                    </a:solidFill>
                    <a:latin typeface="David" panose="020E0502060401010101" pitchFamily="34" charset="-79"/>
                    <a:cs typeface="David" panose="020E0502060401010101" pitchFamily="34" charset="-79"/>
                  </a:rPr>
                  <a:t>תֹּף</a:t>
                </a:r>
                <a:r>
                  <a:rPr lang="he-IL" sz="2400" b="1" dirty="0">
                    <a:solidFill>
                      <a:schemeClr val="accent2">
                        <a:lumMod val="50000"/>
                      </a:schemeClr>
                    </a:solidFill>
                    <a:latin typeface="David" panose="020E0502060401010101" pitchFamily="34" charset="-79"/>
                    <a:cs typeface="David" panose="020E0502060401010101" pitchFamily="34" charset="-79"/>
                  </a:rPr>
                  <a:t> מִסְגֶּרֶת</a:t>
                </a:r>
              </a:p>
            </p:txBody>
          </p:sp>
        </p:grpSp>
        <p:pic>
          <p:nvPicPr>
            <p:cNvPr id="1028" name="Picture 4" descr="קונטרבס 3/4 קומפלט עם נרתיק וקשת DB-290 LE MANS Flamed Maple Back &amp;amp; Sides"/>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20710245">
              <a:off x="1822714" y="1922742"/>
              <a:ext cx="1119861" cy="3076541"/>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1801814" y="1770238"/>
              <a:ext cx="1431884" cy="461665"/>
            </a:xfrm>
            <a:prstGeom prst="rect">
              <a:avLst/>
            </a:prstGeom>
            <a:noFill/>
          </p:spPr>
          <p:txBody>
            <a:bodyPr wrap="square" rtlCol="1">
              <a:spAutoFit/>
            </a:bodyPr>
            <a:lstStyle/>
            <a:p>
              <a:pPr algn="r"/>
              <a:r>
                <a:rPr lang="he-IL" sz="2400" b="1" dirty="0">
                  <a:solidFill>
                    <a:schemeClr val="accent2">
                      <a:lumMod val="50000"/>
                    </a:schemeClr>
                  </a:solidFill>
                  <a:latin typeface="David" panose="020E0502060401010101" pitchFamily="34" charset="-79"/>
                  <a:cs typeface="David" panose="020E0502060401010101" pitchFamily="34" charset="-79"/>
                </a:rPr>
                <a:t>קוֹנְטְרַבָּס</a:t>
              </a:r>
            </a:p>
          </p:txBody>
        </p:sp>
      </p:grpSp>
      <p:pic>
        <p:nvPicPr>
          <p:cNvPr id="1034" name="Picture 10" descr="Dayereh Drum Instrument For Sal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3787" y="-2967107"/>
            <a:ext cx="1955246" cy="195524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178694" y="1932682"/>
            <a:ext cx="479327" cy="584775"/>
          </a:xfrm>
          <a:prstGeom prst="rect">
            <a:avLst/>
          </a:prstGeom>
          <a:noFill/>
          <a:ln w="57150">
            <a:solidFill>
              <a:srgbClr val="002060"/>
            </a:solidFill>
          </a:ln>
        </p:spPr>
        <p:txBody>
          <a:bodyPr wrap="square" rtlCol="1">
            <a:spAutoFit/>
          </a:bodyPr>
          <a:lstStyle/>
          <a:p>
            <a:r>
              <a:rPr lang="en-US" sz="3200" b="1" dirty="0">
                <a:solidFill>
                  <a:srgbClr val="002060"/>
                </a:solidFill>
              </a:rPr>
              <a:t>1</a:t>
            </a:r>
            <a:endParaRPr lang="he-IL" sz="3200" b="1" dirty="0">
              <a:solidFill>
                <a:srgbClr val="002060"/>
              </a:solidFill>
            </a:endParaRPr>
          </a:p>
        </p:txBody>
      </p:sp>
      <p:sp>
        <p:nvSpPr>
          <p:cNvPr id="25" name="TextBox 24"/>
          <p:cNvSpPr txBox="1"/>
          <p:nvPr/>
        </p:nvSpPr>
        <p:spPr>
          <a:xfrm>
            <a:off x="4219472" y="5298384"/>
            <a:ext cx="479327" cy="584775"/>
          </a:xfrm>
          <a:prstGeom prst="rect">
            <a:avLst/>
          </a:prstGeom>
          <a:noFill/>
          <a:ln w="57150">
            <a:solidFill>
              <a:srgbClr val="002060"/>
            </a:solidFill>
          </a:ln>
        </p:spPr>
        <p:txBody>
          <a:bodyPr wrap="square" rtlCol="1">
            <a:spAutoFit/>
          </a:bodyPr>
          <a:lstStyle/>
          <a:p>
            <a:r>
              <a:rPr lang="en-US" sz="3200" b="1" dirty="0">
                <a:solidFill>
                  <a:srgbClr val="002060"/>
                </a:solidFill>
              </a:rPr>
              <a:t>1</a:t>
            </a:r>
            <a:endParaRPr lang="he-IL" sz="3200" b="1" dirty="0">
              <a:solidFill>
                <a:srgbClr val="002060"/>
              </a:solidFill>
            </a:endParaRPr>
          </a:p>
        </p:txBody>
      </p:sp>
      <p:sp>
        <p:nvSpPr>
          <p:cNvPr id="26" name="TextBox 25"/>
          <p:cNvSpPr txBox="1"/>
          <p:nvPr/>
        </p:nvSpPr>
        <p:spPr>
          <a:xfrm>
            <a:off x="4980786" y="3096829"/>
            <a:ext cx="479327" cy="584775"/>
          </a:xfrm>
          <a:prstGeom prst="rect">
            <a:avLst/>
          </a:prstGeom>
          <a:noFill/>
          <a:ln w="57150">
            <a:solidFill>
              <a:srgbClr val="002060"/>
            </a:solidFill>
          </a:ln>
        </p:spPr>
        <p:txBody>
          <a:bodyPr wrap="square" rtlCol="1">
            <a:spAutoFit/>
          </a:bodyPr>
          <a:lstStyle/>
          <a:p>
            <a:r>
              <a:rPr lang="en-US" sz="3200" b="1" dirty="0">
                <a:solidFill>
                  <a:srgbClr val="002060"/>
                </a:solidFill>
              </a:rPr>
              <a:t>2</a:t>
            </a:r>
            <a:endParaRPr lang="he-IL" sz="3200" b="1" dirty="0">
              <a:solidFill>
                <a:srgbClr val="002060"/>
              </a:solidFill>
            </a:endParaRPr>
          </a:p>
        </p:txBody>
      </p:sp>
      <p:sp>
        <p:nvSpPr>
          <p:cNvPr id="27" name="TextBox 26"/>
          <p:cNvSpPr txBox="1"/>
          <p:nvPr/>
        </p:nvSpPr>
        <p:spPr>
          <a:xfrm>
            <a:off x="7455004" y="2734769"/>
            <a:ext cx="479327" cy="584775"/>
          </a:xfrm>
          <a:prstGeom prst="rect">
            <a:avLst/>
          </a:prstGeom>
          <a:noFill/>
          <a:ln w="57150">
            <a:solidFill>
              <a:srgbClr val="002060"/>
            </a:solidFill>
          </a:ln>
        </p:spPr>
        <p:txBody>
          <a:bodyPr wrap="square" rtlCol="1">
            <a:spAutoFit/>
          </a:bodyPr>
          <a:lstStyle/>
          <a:p>
            <a:r>
              <a:rPr lang="en-US" sz="3200" b="1" dirty="0">
                <a:solidFill>
                  <a:srgbClr val="002060"/>
                </a:solidFill>
              </a:rPr>
              <a:t>2</a:t>
            </a:r>
            <a:endParaRPr lang="he-IL" sz="3200" b="1" dirty="0">
              <a:solidFill>
                <a:srgbClr val="002060"/>
              </a:solidFill>
            </a:endParaRPr>
          </a:p>
        </p:txBody>
      </p:sp>
      <p:sp>
        <p:nvSpPr>
          <p:cNvPr id="28" name="TextBox 27"/>
          <p:cNvSpPr txBox="1"/>
          <p:nvPr/>
        </p:nvSpPr>
        <p:spPr>
          <a:xfrm>
            <a:off x="8861524" y="4775666"/>
            <a:ext cx="479327" cy="584775"/>
          </a:xfrm>
          <a:prstGeom prst="rect">
            <a:avLst/>
          </a:prstGeom>
          <a:noFill/>
          <a:ln w="57150">
            <a:solidFill>
              <a:srgbClr val="002060"/>
            </a:solidFill>
          </a:ln>
        </p:spPr>
        <p:txBody>
          <a:bodyPr wrap="square" rtlCol="1">
            <a:spAutoFit/>
          </a:bodyPr>
          <a:lstStyle/>
          <a:p>
            <a:r>
              <a:rPr lang="en-US" sz="3200" b="1" dirty="0">
                <a:solidFill>
                  <a:srgbClr val="002060"/>
                </a:solidFill>
              </a:rPr>
              <a:t>3</a:t>
            </a:r>
            <a:endParaRPr lang="he-IL" sz="3200" b="1" dirty="0">
              <a:solidFill>
                <a:srgbClr val="002060"/>
              </a:solidFill>
            </a:endParaRPr>
          </a:p>
        </p:txBody>
      </p:sp>
      <p:sp>
        <p:nvSpPr>
          <p:cNvPr id="29" name="TextBox 28"/>
          <p:cNvSpPr txBox="1"/>
          <p:nvPr/>
        </p:nvSpPr>
        <p:spPr>
          <a:xfrm>
            <a:off x="10240731" y="3653836"/>
            <a:ext cx="479327" cy="584775"/>
          </a:xfrm>
          <a:prstGeom prst="rect">
            <a:avLst/>
          </a:prstGeom>
          <a:noFill/>
          <a:ln w="57150">
            <a:solidFill>
              <a:srgbClr val="002060"/>
            </a:solidFill>
          </a:ln>
        </p:spPr>
        <p:txBody>
          <a:bodyPr wrap="square" rtlCol="1">
            <a:spAutoFit/>
          </a:bodyPr>
          <a:lstStyle/>
          <a:p>
            <a:r>
              <a:rPr lang="en-US" sz="3200" b="1" dirty="0">
                <a:solidFill>
                  <a:srgbClr val="002060"/>
                </a:solidFill>
              </a:rPr>
              <a:t>4</a:t>
            </a:r>
            <a:endParaRPr lang="he-IL" sz="3200" b="1" dirty="0">
              <a:solidFill>
                <a:srgbClr val="002060"/>
              </a:solidFill>
            </a:endParaRPr>
          </a:p>
        </p:txBody>
      </p:sp>
      <p:pic>
        <p:nvPicPr>
          <p:cNvPr id="30" name="11_יום_ליבשה">
            <a:hlinkClick r:id="" action="ppaction://media"/>
          </p:cNvPr>
          <p:cNvPicPr>
            <a:picLocks noChangeAspect="1"/>
          </p:cNvPicPr>
          <p:nvPr>
            <a:audioFile r:link="rId1"/>
            <p:extLst>
              <p:ext uri="{DAA4B4D4-6D71-4841-9C94-3DE7FCFB9230}">
                <p14:media xmlns:p14="http://schemas.microsoft.com/office/powerpoint/2010/main" r:embed="rId2">
                  <p14:trim end="58285.3125"/>
                </p14:media>
              </p:ext>
            </p:extLst>
          </p:nvPr>
        </p:nvPicPr>
        <p:blipFill>
          <a:blip r:embed="rId16"/>
          <a:stretch>
            <a:fillRect/>
          </a:stretch>
        </p:blipFill>
        <p:spPr>
          <a:xfrm>
            <a:off x="241419" y="5193149"/>
            <a:ext cx="1206240" cy="1206240"/>
          </a:xfrm>
          <a:prstGeom prst="rect">
            <a:avLst/>
          </a:prstGeom>
        </p:spPr>
      </p:pic>
    </p:spTree>
    <p:extLst>
      <p:ext uri="{BB962C8B-B14F-4D97-AF65-F5344CB8AC3E}">
        <p14:creationId xmlns:p14="http://schemas.microsoft.com/office/powerpoint/2010/main" val="125904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1000"/>
                                        <p:tgtEl>
                                          <p:spTgt spid="26"/>
                                        </p:tgtEl>
                                      </p:cBhvr>
                                    </p:animEffect>
                                    <p:anim calcmode="lin" valueType="num">
                                      <p:cBhvr>
                                        <p:cTn id="20" dur="1000" fill="hold"/>
                                        <p:tgtEl>
                                          <p:spTgt spid="26"/>
                                        </p:tgtEl>
                                        <p:attrNameLst>
                                          <p:attrName>ppt_x</p:attrName>
                                        </p:attrNameLst>
                                      </p:cBhvr>
                                      <p:tavLst>
                                        <p:tav tm="0">
                                          <p:val>
                                            <p:strVal val="#ppt_x"/>
                                          </p:val>
                                        </p:tav>
                                        <p:tav tm="100000">
                                          <p:val>
                                            <p:strVal val="#ppt_x"/>
                                          </p:val>
                                        </p:tav>
                                      </p:tavLst>
                                    </p:anim>
                                    <p:anim calcmode="lin" valueType="num">
                                      <p:cBhvr>
                                        <p:cTn id="21" dur="1000" fill="hold"/>
                                        <p:tgtEl>
                                          <p:spTgt spid="2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1000"/>
                                        <p:tgtEl>
                                          <p:spTgt spid="27"/>
                                        </p:tgtEl>
                                      </p:cBhvr>
                                    </p:animEffect>
                                    <p:anim calcmode="lin" valueType="num">
                                      <p:cBhvr>
                                        <p:cTn id="25" dur="1000" fill="hold"/>
                                        <p:tgtEl>
                                          <p:spTgt spid="27"/>
                                        </p:tgtEl>
                                        <p:attrNameLst>
                                          <p:attrName>ppt_x</p:attrName>
                                        </p:attrNameLst>
                                      </p:cBhvr>
                                      <p:tavLst>
                                        <p:tav tm="0">
                                          <p:val>
                                            <p:strVal val="#ppt_x"/>
                                          </p:val>
                                        </p:tav>
                                        <p:tav tm="100000">
                                          <p:val>
                                            <p:strVal val="#ppt_x"/>
                                          </p:val>
                                        </p:tav>
                                      </p:tavLst>
                                    </p:anim>
                                    <p:anim calcmode="lin" valueType="num">
                                      <p:cBhvr>
                                        <p:cTn id="2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1000"/>
                                        <p:tgtEl>
                                          <p:spTgt spid="28"/>
                                        </p:tgtEl>
                                      </p:cBhvr>
                                    </p:animEffect>
                                    <p:anim calcmode="lin" valueType="num">
                                      <p:cBhvr>
                                        <p:cTn id="32" dur="1000" fill="hold"/>
                                        <p:tgtEl>
                                          <p:spTgt spid="28"/>
                                        </p:tgtEl>
                                        <p:attrNameLst>
                                          <p:attrName>ppt_x</p:attrName>
                                        </p:attrNameLst>
                                      </p:cBhvr>
                                      <p:tavLst>
                                        <p:tav tm="0">
                                          <p:val>
                                            <p:strVal val="#ppt_x"/>
                                          </p:val>
                                        </p:tav>
                                        <p:tav tm="100000">
                                          <p:val>
                                            <p:strVal val="#ppt_x"/>
                                          </p:val>
                                        </p:tav>
                                      </p:tavLst>
                                    </p:anim>
                                    <p:anim calcmode="lin" valueType="num">
                                      <p:cBhvr>
                                        <p:cTn id="3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1000"/>
                                        <p:tgtEl>
                                          <p:spTgt spid="29"/>
                                        </p:tgtEl>
                                      </p:cBhvr>
                                    </p:animEffect>
                                    <p:anim calcmode="lin" valueType="num">
                                      <p:cBhvr>
                                        <p:cTn id="39" dur="1000" fill="hold"/>
                                        <p:tgtEl>
                                          <p:spTgt spid="29"/>
                                        </p:tgtEl>
                                        <p:attrNameLst>
                                          <p:attrName>ppt_x</p:attrName>
                                        </p:attrNameLst>
                                      </p:cBhvr>
                                      <p:tavLst>
                                        <p:tav tm="0">
                                          <p:val>
                                            <p:strVal val="#ppt_x"/>
                                          </p:val>
                                        </p:tav>
                                        <p:tav tm="100000">
                                          <p:val>
                                            <p:strVal val="#ppt_x"/>
                                          </p:val>
                                        </p:tav>
                                      </p:tavLst>
                                    </p:anim>
                                    <p:anim calcmode="lin" valueType="num">
                                      <p:cBhvr>
                                        <p:cTn id="40"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30"/>
                    </p:tgtEl>
                  </p:cond>
                </p:stCondLst>
                <p:endSync evt="end" delay="0">
                  <p:rtn val="all"/>
                </p:endSync>
                <p:childTnLst>
                  <p:par>
                    <p:cTn id="42" fill="hold">
                      <p:stCondLst>
                        <p:cond delay="0"/>
                      </p:stCondLst>
                      <p:childTnLst>
                        <p:par>
                          <p:cTn id="43" fill="hold">
                            <p:stCondLst>
                              <p:cond delay="0"/>
                            </p:stCondLst>
                            <p:childTnLst>
                              <p:par>
                                <p:cTn id="44" presetID="1" presetClass="mediacall" presetSubtype="0" fill="hold" nodeType="clickEffect">
                                  <p:stCondLst>
                                    <p:cond delay="0"/>
                                  </p:stCondLst>
                                  <p:childTnLst>
                                    <p:cmd type="call" cmd="playFrom(0.0)">
                                      <p:cBhvr>
                                        <p:cTn id="45" dur="85780" fill="hold"/>
                                        <p:tgtEl>
                                          <p:spTgt spid="30"/>
                                        </p:tgtEl>
                                      </p:cBhvr>
                                    </p:cmd>
                                  </p:childTnLst>
                                </p:cTn>
                              </p:par>
                            </p:childTnLst>
                          </p:cTn>
                        </p:par>
                      </p:childTnLst>
                    </p:cTn>
                  </p:par>
                </p:childTnLst>
              </p:cTn>
              <p:nextCondLst>
                <p:cond evt="onClick" delay="0">
                  <p:tgtEl>
                    <p:spTgt spid="30"/>
                  </p:tgtEl>
                </p:cond>
              </p:nextCondLst>
            </p:seq>
            <p:audio>
              <p:cMediaNode vol="80000">
                <p:cTn id="46" fill="hold" display="0">
                  <p:stCondLst>
                    <p:cond delay="indefinite"/>
                  </p:stCondLst>
                  <p:endCondLst>
                    <p:cond evt="onStopAudio" delay="0">
                      <p:tgtEl>
                        <p:sldTgt/>
                      </p:tgtEl>
                    </p:cond>
                  </p:endCondLst>
                </p:cTn>
                <p:tgtEl>
                  <p:spTgt spid="30"/>
                </p:tgtEl>
              </p:cMediaNode>
            </p:audio>
          </p:childTnLst>
        </p:cTn>
      </p:par>
    </p:tnLst>
    <p:bldLst>
      <p:bldP spid="7" grpId="0" animBg="1"/>
      <p:bldP spid="25" grpId="0" animBg="1"/>
      <p:bldP spid="26" grpId="0" animBg="1"/>
      <p:bldP spid="27" grpId="0" animBg="1"/>
      <p:bldP spid="28"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מציין מיקום תוכן 3"/>
          <p:cNvPicPr>
            <a:picLocks noGrp="1" noChangeAspect="1"/>
          </p:cNvPicPr>
          <p:nvPr>
            <p:ph idx="1"/>
          </p:nvPr>
        </p:nvPicPr>
        <p:blipFill>
          <a:blip r:embed="rId6" cstate="print">
            <a:extLst>
              <a:ext uri="{28A0092B-C50C-407E-A947-70E740481C1C}">
                <a14:useLocalDpi xmlns:a14="http://schemas.microsoft.com/office/drawing/2010/main" val="0"/>
              </a:ext>
            </a:extLst>
          </a:blip>
          <a:stretch>
            <a:fillRect/>
          </a:stretch>
        </p:blipFill>
        <p:spPr>
          <a:xfrm>
            <a:off x="0" y="0"/>
            <a:ext cx="12192000" cy="6869720"/>
          </a:xfrm>
        </p:spPr>
      </p:pic>
      <p:sp>
        <p:nvSpPr>
          <p:cNvPr id="7" name="מלבן 6">
            <a:extLst>
              <a:ext uri="{FF2B5EF4-FFF2-40B4-BE49-F238E27FC236}">
                <a16:creationId xmlns:a16="http://schemas.microsoft.com/office/drawing/2014/main" id="{B238FD03-EF12-42A2-9B7A-030B450BA216}"/>
              </a:ext>
            </a:extLst>
          </p:cNvPr>
          <p:cNvSpPr/>
          <p:nvPr/>
        </p:nvSpPr>
        <p:spPr>
          <a:xfrm>
            <a:off x="861437" y="2064440"/>
            <a:ext cx="9777865" cy="2585323"/>
          </a:xfrm>
          <a:prstGeom prst="rect">
            <a:avLst/>
          </a:prstGeom>
        </p:spPr>
        <p:txBody>
          <a:bodyPr wrap="square">
            <a:spAutoFit/>
          </a:bodyPr>
          <a:lstStyle/>
          <a:p>
            <a:pPr marL="0" marR="0" lvl="0" indent="0" algn="r" defTabSz="914400" rtl="1" eaLnBrk="1" fontAlgn="auto" latinLnBrk="0" hangingPunct="1">
              <a:lnSpc>
                <a:spcPct val="15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האזינו לקטע מתוך הפיוט בקובץ השמע המצורף:</a:t>
            </a:r>
            <a:endParaRPr kumimoji="0" lang="he-IL" sz="18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Arial" panose="020B0604020202020204" pitchFamily="34" charset="0"/>
            </a:endParaRPr>
          </a:p>
          <a:p>
            <a:pPr marL="285750" marR="0" lvl="0" indent="-285750" algn="r" defTabSz="914400" rtl="1" eaLnBrk="1" fontAlgn="auto" latinLnBrk="0" hangingPunct="1">
              <a:lnSpc>
                <a:spcPct val="150000"/>
              </a:lnSpc>
              <a:spcBef>
                <a:spcPts val="0"/>
              </a:spcBef>
              <a:spcAft>
                <a:spcPts val="0"/>
              </a:spcAft>
              <a:buClrTx/>
              <a:buSzTx/>
              <a:buFont typeface="Courier New" panose="02070309020205020404" pitchFamily="49" charset="0"/>
              <a:buChar char="o"/>
              <a:tabLst/>
              <a:defRPr/>
            </a:pPr>
            <a:r>
              <a:rPr kumimoji="0" lang="he-IL"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מהי האווירה שהמוזיקה יוצרת?</a:t>
            </a:r>
          </a:p>
          <a:p>
            <a:pPr marL="285750" marR="0" lvl="0" indent="-285750" algn="r" defTabSz="914400" rtl="1" eaLnBrk="1" fontAlgn="auto" latinLnBrk="0" hangingPunct="1">
              <a:lnSpc>
                <a:spcPct val="150000"/>
              </a:lnSpc>
              <a:spcBef>
                <a:spcPts val="0"/>
              </a:spcBef>
              <a:spcAft>
                <a:spcPts val="0"/>
              </a:spcAft>
              <a:buClrTx/>
              <a:buSzTx/>
              <a:buFont typeface="Courier New" panose="02070309020205020404" pitchFamily="49" charset="0"/>
              <a:buChar char="o"/>
              <a:tabLst/>
              <a:defRPr/>
            </a:pPr>
            <a:r>
              <a:rPr kumimoji="0" lang="he-IL"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מהו כלי הנגינה הסולן?</a:t>
            </a:r>
          </a:p>
          <a:p>
            <a:pPr marR="0" lvl="0" algn="r" defTabSz="914400" rtl="1" eaLnBrk="1" fontAlgn="auto" latinLnBrk="0" hangingPunct="1">
              <a:lnSpc>
                <a:spcPct val="150000"/>
              </a:lnSpc>
              <a:spcBef>
                <a:spcPts val="0"/>
              </a:spcBef>
              <a:spcAft>
                <a:spcPts val="0"/>
              </a:spcAft>
              <a:buClrTx/>
              <a:buSzTx/>
              <a:tabLst/>
              <a:defRPr/>
            </a:pPr>
            <a:endParaRPr lang="he-IL" sz="1800" kern="1200" noProof="0" dirty="0">
              <a:solidFill>
                <a:prstClr val="black"/>
              </a:solidFill>
              <a:latin typeface="Times New Roman" panose="02020603050405020304" pitchFamily="18" charset="0"/>
              <a:ea typeface="Times New Roman" panose="02020603050405020304" pitchFamily="18" charset="0"/>
              <a:cs typeface="Arial" panose="020B0604020202020204" pitchFamily="34" charset="0"/>
            </a:endParaRPr>
          </a:p>
          <a:p>
            <a:pPr marR="0" lvl="0" algn="r" defTabSz="914400" rtl="1" eaLnBrk="1" fontAlgn="auto" latinLnBrk="0" hangingPunct="1">
              <a:lnSpc>
                <a:spcPct val="150000"/>
              </a:lnSpc>
              <a:spcBef>
                <a:spcPts val="0"/>
              </a:spcBef>
              <a:spcAft>
                <a:spcPts val="0"/>
              </a:spcAft>
              <a:buClrTx/>
              <a:buSzTx/>
              <a:tabLst/>
              <a:defRPr/>
            </a:pPr>
            <a:endParaRPr kumimoji="0" lang="he-IL" sz="1800" b="0" i="0" u="none" strike="noStrike" kern="1200" cap="none" spc="0" normalizeH="0" baseline="0" dirty="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endParaRPr>
          </a:p>
          <a:p>
            <a:pPr marR="0" lvl="0" algn="r" defTabSz="914400" rtl="1" eaLnBrk="1" fontAlgn="auto" latinLnBrk="0" hangingPunct="1">
              <a:lnSpc>
                <a:spcPct val="150000"/>
              </a:lnSpc>
              <a:spcBef>
                <a:spcPts val="0"/>
              </a:spcBef>
              <a:spcAft>
                <a:spcPts val="0"/>
              </a:spcAft>
              <a:buClrTx/>
              <a:buSzTx/>
              <a:tabLst/>
              <a:defRPr/>
            </a:pPr>
            <a:r>
              <a:rPr lang="he-IL" sz="1800" kern="1200" noProof="0" dirty="0">
                <a:solidFill>
                  <a:prstClr val="black"/>
                </a:solidFill>
                <a:latin typeface="Times New Roman" panose="02020603050405020304" pitchFamily="18" charset="0"/>
                <a:ea typeface="Times New Roman" panose="02020603050405020304" pitchFamily="18" charset="0"/>
                <a:cs typeface="Arial" panose="020B0604020202020204" pitchFamily="34" charset="0"/>
              </a:rPr>
              <a:t>מה תוכלו לומר על סגנון הנגינה והשירה של הפיוט?</a:t>
            </a:r>
            <a:endParaRPr kumimoji="0" lang="he-IL"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endParaRPr>
          </a:p>
        </p:txBody>
      </p:sp>
      <p:sp>
        <p:nvSpPr>
          <p:cNvPr id="8" name="כותרת 1"/>
          <p:cNvSpPr txBox="1">
            <a:spLocks/>
          </p:cNvSpPr>
          <p:nvPr/>
        </p:nvSpPr>
        <p:spPr>
          <a:xfrm>
            <a:off x="1521626" y="777387"/>
            <a:ext cx="9117676" cy="840220"/>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kumimoji="0" lang="he-IL" sz="4400" b="1" i="0" u="none" strike="noStrike" kern="1200" cap="none" spc="0" normalizeH="0" baseline="0" noProof="0" dirty="0">
                <a:ln>
                  <a:noFill/>
                </a:ln>
                <a:solidFill>
                  <a:srgbClr val="08374F"/>
                </a:solidFill>
                <a:effectLst/>
                <a:uLnTx/>
                <a:uFillTx/>
                <a:latin typeface="Calibri Light" panose="020F0302020204030204"/>
                <a:ea typeface="+mj-ea"/>
                <a:cs typeface="Arial" panose="020B0604020202020204" pitchFamily="34" charset="0"/>
              </a:rPr>
              <a:t>האזנה</a:t>
            </a:r>
          </a:p>
        </p:txBody>
      </p:sp>
      <p:pic>
        <p:nvPicPr>
          <p:cNvPr id="14" name="תמונה 13">
            <a:hlinkClick r:id="rId7" action="ppaction://hlinksldjump"/>
          </p:cNvPr>
          <p:cNvPicPr>
            <a:picLocks noChangeAspect="1"/>
          </p:cNvPicPr>
          <p:nvPr/>
        </p:nvPicPr>
        <p:blipFill rotWithShape="1">
          <a:blip r:embed="rId8">
            <a:extLst>
              <a:ext uri="{28A0092B-C50C-407E-A947-70E740481C1C}">
                <a14:useLocalDpi xmlns:a14="http://schemas.microsoft.com/office/drawing/2010/main" val="0"/>
              </a:ext>
            </a:extLst>
          </a:blip>
          <a:srcRect r="85735" b="74925"/>
          <a:stretch/>
        </p:blipFill>
        <p:spPr>
          <a:xfrm>
            <a:off x="10818" y="1"/>
            <a:ext cx="1736095" cy="1719618"/>
          </a:xfrm>
          <a:prstGeom prst="rect">
            <a:avLst/>
          </a:prstGeom>
        </p:spPr>
      </p:pic>
      <p:pic>
        <p:nvPicPr>
          <p:cNvPr id="13" name="11_יום_ליבשה">
            <a:hlinkClick r:id="" action="ppaction://media"/>
          </p:cNvPr>
          <p:cNvPicPr>
            <a:picLocks noChangeAspect="1"/>
          </p:cNvPicPr>
          <p:nvPr>
            <a:audioFile r:link="rId1"/>
            <p:extLst>
              <p:ext uri="{DAA4B4D4-6D71-4841-9C94-3DE7FCFB9230}">
                <p14:media xmlns:p14="http://schemas.microsoft.com/office/powerpoint/2010/main" r:embed="rId2">
                  <p14:trim st="57600" end="58465.3125"/>
                </p14:media>
              </p:ext>
            </p:extLst>
          </p:nvPr>
        </p:nvPicPr>
        <p:blipFill>
          <a:blip r:embed="rId9"/>
          <a:stretch>
            <a:fillRect/>
          </a:stretch>
        </p:blipFill>
        <p:spPr>
          <a:xfrm>
            <a:off x="5164106" y="2237302"/>
            <a:ext cx="609600" cy="609600"/>
          </a:xfrm>
          <a:prstGeom prst="rect">
            <a:avLst/>
          </a:prstGeom>
        </p:spPr>
      </p:pic>
      <p:pic>
        <p:nvPicPr>
          <p:cNvPr id="15" name="11_יום_ליבשה">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1807552" y="4751210"/>
            <a:ext cx="1531408" cy="1531408"/>
          </a:xfrm>
          <a:prstGeom prst="rect">
            <a:avLst/>
          </a:prstGeom>
        </p:spPr>
      </p:pic>
    </p:spTree>
    <p:extLst>
      <p:ext uri="{BB962C8B-B14F-4D97-AF65-F5344CB8AC3E}">
        <p14:creationId xmlns:p14="http://schemas.microsoft.com/office/powerpoint/2010/main" val="27071533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8000" fill="hold"/>
                                        <p:tgtEl>
                                          <p:spTgt spid="13"/>
                                        </p:tgtEl>
                                      </p:cBhvr>
                                    </p:cmd>
                                  </p:childTnLst>
                                </p:cTn>
                              </p:par>
                            </p:childTnLst>
                          </p:cTn>
                        </p:par>
                      </p:childTnLst>
                    </p:cTn>
                  </p:par>
                </p:childTnLst>
              </p:cTn>
              <p:nextCondLst>
                <p:cond evt="onClick" delay="0">
                  <p:tgtEl>
                    <p:spTgt spid="13"/>
                  </p:tgtEl>
                </p:cond>
              </p:nextCondLst>
            </p:seq>
            <p:audio>
              <p:cMediaNode vol="80000">
                <p:cTn id="7" fill="hold" display="0">
                  <p:stCondLst>
                    <p:cond delay="indefinite"/>
                  </p:stCondLst>
                  <p:endCondLst>
                    <p:cond evt="onStopAudio" delay="0">
                      <p:tgtEl>
                        <p:sldTgt/>
                      </p:tgtEl>
                    </p:cond>
                  </p:endCondLst>
                </p:cTn>
                <p:tgtEl>
                  <p:spTgt spid="13"/>
                </p:tgtEl>
              </p:cMediaNode>
            </p:audio>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44065" fill="hold"/>
                                        <p:tgtEl>
                                          <p:spTgt spid="15"/>
                                        </p:tgtEl>
                                      </p:cBhvr>
                                    </p:cmd>
                                  </p:childTnLst>
                                </p:cTn>
                              </p:par>
                            </p:childTnLst>
                          </p:cTn>
                        </p:par>
                      </p:childTnLst>
                    </p:cTn>
                  </p:par>
                </p:childTnLst>
              </p:cTn>
              <p:nextCondLst>
                <p:cond evt="onClick" delay="0">
                  <p:tgtEl>
                    <p:spTgt spid="15"/>
                  </p:tgtEl>
                </p:cond>
              </p:nextCondLst>
            </p:seq>
            <p:audio>
              <p:cMediaNode vol="80000">
                <p:cTn id="13" fill="hold" display="0">
                  <p:stCondLst>
                    <p:cond delay="indefinite"/>
                  </p:stCondLst>
                  <p:endCondLst>
                    <p:cond evt="onStopAudio" delay="0">
                      <p:tgtEl>
                        <p:sldTgt/>
                      </p:tgtEl>
                    </p:cond>
                  </p:endCondLst>
                </p:cTn>
                <p:tgtEl>
                  <p:spTgt spid="15"/>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מציין מיקום תוכן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536" y="-22157"/>
            <a:ext cx="12192000" cy="6869720"/>
          </a:xfrm>
        </p:spPr>
      </p:pic>
      <p:sp>
        <p:nvSpPr>
          <p:cNvPr id="7" name="מלבן 6">
            <a:extLst>
              <a:ext uri="{FF2B5EF4-FFF2-40B4-BE49-F238E27FC236}">
                <a16:creationId xmlns:a16="http://schemas.microsoft.com/office/drawing/2014/main" id="{B238FD03-EF12-42A2-9B7A-030B450BA216}"/>
              </a:ext>
            </a:extLst>
          </p:cNvPr>
          <p:cNvSpPr/>
          <p:nvPr/>
        </p:nvSpPr>
        <p:spPr>
          <a:xfrm>
            <a:off x="1264203" y="1866087"/>
            <a:ext cx="8868236" cy="872034"/>
          </a:xfrm>
          <a:prstGeom prst="rect">
            <a:avLst/>
          </a:prstGeom>
        </p:spPr>
        <p:txBody>
          <a:bodyPr wrap="square">
            <a:spAutoFit/>
          </a:bodyPr>
          <a:lstStyle/>
          <a:p>
            <a:pPr marL="0" marR="0" lvl="0" indent="0" algn="r" defTabSz="914400" rtl="1" eaLnBrk="1" fontAlgn="auto" latinLnBrk="0" hangingPunct="1">
              <a:lnSpc>
                <a:spcPct val="15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42950" marR="0" lvl="1" indent="-285750" algn="r" defTabSz="914400" rtl="1" eaLnBrk="1" fontAlgn="auto" latinLnBrk="0" hangingPunct="1">
              <a:lnSpc>
                <a:spcPct val="150000"/>
              </a:lnSpc>
              <a:spcBef>
                <a:spcPts val="0"/>
              </a:spcBef>
              <a:spcAft>
                <a:spcPts val="0"/>
              </a:spcAft>
              <a:buClrTx/>
              <a:buSzTx/>
              <a:buFont typeface="Courier New" panose="02070309020205020404" pitchFamily="49" charset="0"/>
              <a:buChar char="o"/>
              <a:tabLst/>
              <a:defRPr/>
            </a:pP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11" name="כותרת 1"/>
          <p:cNvSpPr>
            <a:spLocks noGrp="1"/>
          </p:cNvSpPr>
          <p:nvPr>
            <p:ph type="title"/>
          </p:nvPr>
        </p:nvSpPr>
        <p:spPr>
          <a:xfrm>
            <a:off x="1521626" y="777387"/>
            <a:ext cx="9117676" cy="840220"/>
          </a:xfrm>
        </p:spPr>
        <p:txBody>
          <a:bodyPr>
            <a:normAutofit/>
          </a:bodyPr>
          <a:lstStyle/>
          <a:p>
            <a:pPr algn="ctr"/>
            <a:r>
              <a:rPr lang="he-IL" b="1" dirty="0">
                <a:solidFill>
                  <a:srgbClr val="08374F"/>
                </a:solidFill>
                <a:cs typeface="+mn-cs"/>
              </a:rPr>
              <a:t>כלי נגינה ערביים </a:t>
            </a:r>
            <a:r>
              <a:rPr lang="he-IL" sz="2000" b="1" dirty="0">
                <a:solidFill>
                  <a:srgbClr val="08374F"/>
                </a:solidFill>
                <a:cs typeface="+mn-cs"/>
              </a:rPr>
              <a:t>(האזנה)</a:t>
            </a:r>
          </a:p>
        </p:txBody>
      </p:sp>
      <p:pic>
        <p:nvPicPr>
          <p:cNvPr id="15" name="תמונה 14">
            <a:hlinkClick r:id="rId4" action="ppaction://hlinksldjump"/>
          </p:cNvPr>
          <p:cNvPicPr>
            <a:picLocks noChangeAspect="1"/>
          </p:cNvPicPr>
          <p:nvPr/>
        </p:nvPicPr>
        <p:blipFill rotWithShape="1">
          <a:blip r:embed="rId5">
            <a:extLst>
              <a:ext uri="{28A0092B-C50C-407E-A947-70E740481C1C}">
                <a14:useLocalDpi xmlns:a14="http://schemas.microsoft.com/office/drawing/2010/main" val="0"/>
              </a:ext>
            </a:extLst>
          </a:blip>
          <a:srcRect r="85735" b="74925"/>
          <a:stretch/>
        </p:blipFill>
        <p:spPr>
          <a:xfrm>
            <a:off x="10818" y="1"/>
            <a:ext cx="1736095" cy="1719618"/>
          </a:xfrm>
          <a:prstGeom prst="rect">
            <a:avLst/>
          </a:prstGeom>
        </p:spPr>
      </p:pic>
      <p:sp>
        <p:nvSpPr>
          <p:cNvPr id="8" name="TextBox 7"/>
          <p:cNvSpPr txBox="1"/>
          <p:nvPr/>
        </p:nvSpPr>
        <p:spPr>
          <a:xfrm>
            <a:off x="1264203" y="1753155"/>
            <a:ext cx="10018381" cy="1892826"/>
          </a:xfrm>
          <a:prstGeom prst="rect">
            <a:avLst/>
          </a:prstGeom>
          <a:noFill/>
          <a:ln w="38100">
            <a:noFill/>
          </a:ln>
        </p:spPr>
        <p:txBody>
          <a:bodyPr wrap="square" rtlCol="1">
            <a:spAutoFit/>
          </a:bodyPr>
          <a:lstStyle/>
          <a:p>
            <a:pPr marL="285750" marR="0" lvl="0" indent="-285750" algn="r" defTabSz="914400" rtl="1" eaLnBrk="1" fontAlgn="auto" latinLnBrk="0" hangingPunct="1">
              <a:lnSpc>
                <a:spcPct val="150000"/>
              </a:lnSpc>
              <a:spcBef>
                <a:spcPts val="0"/>
              </a:spcBef>
              <a:spcAft>
                <a:spcPts val="0"/>
              </a:spcAft>
              <a:buClrTx/>
              <a:buSzTx/>
              <a:buFont typeface="Courier New" panose="02070309020205020404" pitchFamily="49" charset="0"/>
              <a:buChar char="o"/>
              <a:tabLst/>
              <a:defRPr/>
            </a:pPr>
            <a:r>
              <a:rPr kumimoji="0" lang="he-IL"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התבוננו בפייטן ר' חיים לוק מבצע את הפיוט </a:t>
            </a:r>
            <a:r>
              <a:rPr kumimoji="0" lang="he-IL"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hlinkClick r:id="rId6"/>
              </a:rPr>
              <a:t>"עם נאמני"</a:t>
            </a:r>
            <a:endParaRPr kumimoji="0" lang="he-IL"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285750" marR="0" lvl="0" indent="-285750" algn="r" defTabSz="914400" rtl="1" eaLnBrk="1" fontAlgn="auto" latinLnBrk="0" hangingPunct="1">
              <a:lnSpc>
                <a:spcPct val="150000"/>
              </a:lnSpc>
              <a:spcBef>
                <a:spcPts val="0"/>
              </a:spcBef>
              <a:spcAft>
                <a:spcPts val="0"/>
              </a:spcAft>
              <a:buClrTx/>
              <a:buSzTx/>
              <a:buFont typeface="Courier New" panose="02070309020205020404" pitchFamily="49" charset="0"/>
              <a:buChar char="o"/>
              <a:tabLst/>
              <a:defRPr/>
            </a:pPr>
            <a:r>
              <a:rPr kumimoji="0" lang="he-IL"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מצאו בשרשרת המילים את שלושת כלי הנגינה המלווים את שירת הפייטן בסרטון</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285750" marR="0" lvl="0" indent="-285750" algn="r" defTabSz="914400" rtl="1" eaLnBrk="1" fontAlgn="auto" latinLnBrk="0" hangingPunct="1">
              <a:lnSpc>
                <a:spcPct val="150000"/>
              </a:lnSpc>
              <a:spcBef>
                <a:spcPts val="0"/>
              </a:spcBef>
              <a:spcAft>
                <a:spcPts val="0"/>
              </a:spcAft>
              <a:buClrTx/>
              <a:buSzTx/>
              <a:buFont typeface="Courier New" panose="02070309020205020404" pitchFamily="49" charset="0"/>
              <a:buChar char="o"/>
              <a:tabLst/>
              <a:defRPr/>
            </a:pPr>
            <a:r>
              <a:rPr kumimoji="0" lang="he-IL"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תופימחצוצרהכינורטרומבונפסנתרחלילנאידרבוקהגיטרהאורגניתעודבוזוקיקלרינטצלו</a:t>
            </a:r>
          </a:p>
        </p:txBody>
      </p:sp>
      <p:sp>
        <p:nvSpPr>
          <p:cNvPr id="9" name="אליפסה 8"/>
          <p:cNvSpPr/>
          <p:nvPr/>
        </p:nvSpPr>
        <p:spPr>
          <a:xfrm>
            <a:off x="9071862" y="3202174"/>
            <a:ext cx="610982" cy="324797"/>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0" name="אליפסה 9"/>
          <p:cNvSpPr/>
          <p:nvPr/>
        </p:nvSpPr>
        <p:spPr>
          <a:xfrm>
            <a:off x="6867505" y="3233366"/>
            <a:ext cx="818866" cy="324797"/>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2" name="אליפסה 11"/>
          <p:cNvSpPr/>
          <p:nvPr/>
        </p:nvSpPr>
        <p:spPr>
          <a:xfrm>
            <a:off x="4462026" y="3232356"/>
            <a:ext cx="470671" cy="360693"/>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3" name="TextBox 12"/>
          <p:cNvSpPr txBox="1"/>
          <p:nvPr/>
        </p:nvSpPr>
        <p:spPr>
          <a:xfrm>
            <a:off x="878865" y="6278812"/>
            <a:ext cx="2537138" cy="369332"/>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hlinkClick r:id="rId7"/>
              </a:rPr>
              <a:t>קישור </a:t>
            </a:r>
            <a:r>
              <a:rPr kumimoji="0" lang="he-IL" sz="18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hlinkClick r:id="rId7"/>
              </a:rPr>
              <a:t>לפדלט</a:t>
            </a:r>
            <a:r>
              <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hlinkClick r:id="rId7"/>
              </a:rPr>
              <a:t> – כלי נגינה</a:t>
            </a: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14" name="מציין מיקום תוכן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10559"/>
            <a:ext cx="12192000" cy="6868559"/>
          </a:xfrm>
          <a:prstGeom prst="rect">
            <a:avLst/>
          </a:prstGeom>
        </p:spPr>
      </p:pic>
      <p:sp>
        <p:nvSpPr>
          <p:cNvPr id="17" name="TextBox 16"/>
          <p:cNvSpPr txBox="1"/>
          <p:nvPr/>
        </p:nvSpPr>
        <p:spPr>
          <a:xfrm>
            <a:off x="3316327" y="1276590"/>
            <a:ext cx="6204718" cy="4401205"/>
          </a:xfrm>
          <a:prstGeom prst="rect">
            <a:avLst/>
          </a:prstGeom>
          <a:noFill/>
        </p:spPr>
        <p:txBody>
          <a:bodyPr wrap="square" rtlCol="1">
            <a:spAutoFit/>
          </a:bodyPr>
          <a:lstStyle/>
          <a:p>
            <a:pPr algn="ctr"/>
            <a:r>
              <a:rPr lang="he-IL" sz="14000" dirty="0">
                <a:latin typeface="Guttman-Aram" panose="02010401010101010101" pitchFamily="2" charset="-79"/>
                <a:cs typeface="Guttman-Aram" panose="02010401010101010101" pitchFamily="2" charset="-79"/>
              </a:rPr>
              <a:t>ניגון וכלייזמר</a:t>
            </a:r>
          </a:p>
        </p:txBody>
      </p:sp>
    </p:spTree>
    <p:extLst>
      <p:ext uri="{BB962C8B-B14F-4D97-AF65-F5344CB8AC3E}">
        <p14:creationId xmlns:p14="http://schemas.microsoft.com/office/powerpoint/2010/main" val="2877071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מציין מיקום תוכן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536" y="1"/>
            <a:ext cx="12192000" cy="6869720"/>
          </a:xfrm>
        </p:spPr>
      </p:pic>
      <p:sp>
        <p:nvSpPr>
          <p:cNvPr id="7" name="מלבן 6">
            <a:extLst>
              <a:ext uri="{FF2B5EF4-FFF2-40B4-BE49-F238E27FC236}">
                <a16:creationId xmlns:a16="http://schemas.microsoft.com/office/drawing/2014/main" id="{B238FD03-EF12-42A2-9B7A-030B450BA216}"/>
              </a:ext>
            </a:extLst>
          </p:cNvPr>
          <p:cNvSpPr/>
          <p:nvPr/>
        </p:nvSpPr>
        <p:spPr>
          <a:xfrm>
            <a:off x="1264203" y="1866087"/>
            <a:ext cx="8868236" cy="872034"/>
          </a:xfrm>
          <a:prstGeom prst="rect">
            <a:avLst/>
          </a:prstGeom>
        </p:spPr>
        <p:txBody>
          <a:bodyPr wrap="square">
            <a:spAutoFit/>
          </a:bodyPr>
          <a:lstStyle/>
          <a:p>
            <a:pPr marL="0" marR="0" lvl="0" indent="0" algn="r" defTabSz="914400" rtl="1" eaLnBrk="1" fontAlgn="auto" latinLnBrk="0" hangingPunct="1">
              <a:lnSpc>
                <a:spcPct val="15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42950" marR="0" lvl="1" indent="-285750" algn="r" defTabSz="914400" rtl="1" eaLnBrk="1" fontAlgn="auto" latinLnBrk="0" hangingPunct="1">
              <a:lnSpc>
                <a:spcPct val="150000"/>
              </a:lnSpc>
              <a:spcBef>
                <a:spcPts val="0"/>
              </a:spcBef>
              <a:spcAft>
                <a:spcPts val="0"/>
              </a:spcAft>
              <a:buClrTx/>
              <a:buSzTx/>
              <a:buFont typeface="Courier New" panose="02070309020205020404" pitchFamily="49" charset="0"/>
              <a:buChar char="o"/>
              <a:tabLst/>
              <a:defRPr/>
            </a:pP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11" name="כותרת 1"/>
          <p:cNvSpPr>
            <a:spLocks noGrp="1"/>
          </p:cNvSpPr>
          <p:nvPr>
            <p:ph type="title"/>
          </p:nvPr>
        </p:nvSpPr>
        <p:spPr>
          <a:xfrm>
            <a:off x="1521626" y="777387"/>
            <a:ext cx="9117676" cy="840220"/>
          </a:xfrm>
        </p:spPr>
        <p:txBody>
          <a:bodyPr>
            <a:normAutofit/>
          </a:bodyPr>
          <a:lstStyle/>
          <a:p>
            <a:pPr algn="ctr"/>
            <a:r>
              <a:rPr lang="he-IL" b="1" dirty="0">
                <a:solidFill>
                  <a:srgbClr val="08374F"/>
                </a:solidFill>
                <a:cs typeface="+mn-cs"/>
              </a:rPr>
              <a:t>כלי נגינה ערביים </a:t>
            </a:r>
            <a:r>
              <a:rPr lang="he-IL" sz="2000" b="1" dirty="0">
                <a:solidFill>
                  <a:srgbClr val="08374F"/>
                </a:solidFill>
                <a:cs typeface="+mn-cs"/>
              </a:rPr>
              <a:t>(האזנה)</a:t>
            </a:r>
          </a:p>
        </p:txBody>
      </p:sp>
      <p:pic>
        <p:nvPicPr>
          <p:cNvPr id="15" name="תמונה 14">
            <a:hlinkClick r:id="rId4" action="ppaction://hlinksldjump"/>
          </p:cNvPr>
          <p:cNvPicPr>
            <a:picLocks noChangeAspect="1"/>
          </p:cNvPicPr>
          <p:nvPr/>
        </p:nvPicPr>
        <p:blipFill rotWithShape="1">
          <a:blip r:embed="rId5">
            <a:extLst>
              <a:ext uri="{28A0092B-C50C-407E-A947-70E740481C1C}">
                <a14:useLocalDpi xmlns:a14="http://schemas.microsoft.com/office/drawing/2010/main" val="0"/>
              </a:ext>
            </a:extLst>
          </a:blip>
          <a:srcRect r="85735" b="74925"/>
          <a:stretch/>
        </p:blipFill>
        <p:spPr>
          <a:xfrm>
            <a:off x="10818" y="1"/>
            <a:ext cx="1736095" cy="1719618"/>
          </a:xfrm>
          <a:prstGeom prst="rect">
            <a:avLst/>
          </a:prstGeom>
        </p:spPr>
      </p:pic>
      <p:sp>
        <p:nvSpPr>
          <p:cNvPr id="8" name="TextBox 7"/>
          <p:cNvSpPr txBox="1"/>
          <p:nvPr/>
        </p:nvSpPr>
        <p:spPr>
          <a:xfrm>
            <a:off x="1264203" y="1753155"/>
            <a:ext cx="10018381" cy="1892826"/>
          </a:xfrm>
          <a:prstGeom prst="rect">
            <a:avLst/>
          </a:prstGeom>
          <a:noFill/>
          <a:ln w="38100">
            <a:noFill/>
          </a:ln>
        </p:spPr>
        <p:txBody>
          <a:bodyPr wrap="square" rtlCol="1">
            <a:spAutoFit/>
          </a:bodyPr>
          <a:lstStyle/>
          <a:p>
            <a:pPr marL="285750" marR="0" lvl="0" indent="-285750" algn="r" defTabSz="914400" rtl="1" eaLnBrk="1" fontAlgn="auto" latinLnBrk="0" hangingPunct="1">
              <a:lnSpc>
                <a:spcPct val="150000"/>
              </a:lnSpc>
              <a:spcBef>
                <a:spcPts val="0"/>
              </a:spcBef>
              <a:spcAft>
                <a:spcPts val="0"/>
              </a:spcAft>
              <a:buClrTx/>
              <a:buSzTx/>
              <a:buFont typeface="Courier New" panose="02070309020205020404" pitchFamily="49" charset="0"/>
              <a:buChar char="o"/>
              <a:tabLst/>
              <a:defRPr/>
            </a:pPr>
            <a:r>
              <a:rPr kumimoji="0" lang="he-IL"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התבוננו בפייטן ר' חיים לוק מבצע את הפיוט </a:t>
            </a:r>
            <a:r>
              <a:rPr kumimoji="0" lang="he-IL"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hlinkClick r:id="rId6"/>
              </a:rPr>
              <a:t>"עם נאמני"</a:t>
            </a:r>
            <a:endParaRPr kumimoji="0" lang="he-IL"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285750" marR="0" lvl="0" indent="-285750" algn="r" defTabSz="914400" rtl="1" eaLnBrk="1" fontAlgn="auto" latinLnBrk="0" hangingPunct="1">
              <a:lnSpc>
                <a:spcPct val="150000"/>
              </a:lnSpc>
              <a:spcBef>
                <a:spcPts val="0"/>
              </a:spcBef>
              <a:spcAft>
                <a:spcPts val="0"/>
              </a:spcAft>
              <a:buClrTx/>
              <a:buSzTx/>
              <a:buFont typeface="Courier New" panose="02070309020205020404" pitchFamily="49" charset="0"/>
              <a:buChar char="o"/>
              <a:tabLst/>
              <a:defRPr/>
            </a:pPr>
            <a:r>
              <a:rPr kumimoji="0" lang="he-IL"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מצאו בשרשרת המילים את שלושת כלי הנגינה המלווים את שירת הפייטן בסרטון</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285750" marR="0" lvl="0" indent="-285750" algn="r" defTabSz="914400" rtl="1" eaLnBrk="1" fontAlgn="auto" latinLnBrk="0" hangingPunct="1">
              <a:lnSpc>
                <a:spcPct val="150000"/>
              </a:lnSpc>
              <a:spcBef>
                <a:spcPts val="0"/>
              </a:spcBef>
              <a:spcAft>
                <a:spcPts val="0"/>
              </a:spcAft>
              <a:buClrTx/>
              <a:buSzTx/>
              <a:buFont typeface="Courier New" panose="02070309020205020404" pitchFamily="49" charset="0"/>
              <a:buChar char="o"/>
              <a:tabLst/>
              <a:defRPr/>
            </a:pPr>
            <a:r>
              <a:rPr kumimoji="0" lang="he-IL"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תופימחצוצרהכינורטרומבונפסנתרחלילנאידרבוקהגיטרהאורגניתעודבוזוקיקלרינטצלו</a:t>
            </a:r>
          </a:p>
        </p:txBody>
      </p:sp>
      <p:sp>
        <p:nvSpPr>
          <p:cNvPr id="9" name="אליפסה 8"/>
          <p:cNvSpPr/>
          <p:nvPr/>
        </p:nvSpPr>
        <p:spPr>
          <a:xfrm>
            <a:off x="9071862" y="3202174"/>
            <a:ext cx="610982" cy="324797"/>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0" name="אליפסה 9"/>
          <p:cNvSpPr/>
          <p:nvPr/>
        </p:nvSpPr>
        <p:spPr>
          <a:xfrm>
            <a:off x="6867505" y="3233366"/>
            <a:ext cx="818866" cy="324797"/>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2" name="אליפסה 11"/>
          <p:cNvSpPr/>
          <p:nvPr/>
        </p:nvSpPr>
        <p:spPr>
          <a:xfrm>
            <a:off x="4462026" y="3232356"/>
            <a:ext cx="470671" cy="360693"/>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3" name="TextBox 12"/>
          <p:cNvSpPr txBox="1"/>
          <p:nvPr/>
        </p:nvSpPr>
        <p:spPr>
          <a:xfrm>
            <a:off x="878865" y="6278812"/>
            <a:ext cx="2537138" cy="369332"/>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hlinkClick r:id="rId7"/>
              </a:rPr>
              <a:t>קישור </a:t>
            </a:r>
            <a:r>
              <a:rPr kumimoji="0" lang="he-IL" sz="18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hlinkClick r:id="rId7"/>
              </a:rPr>
              <a:t>לפדלט</a:t>
            </a:r>
            <a:r>
              <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hlinkClick r:id="rId7"/>
              </a:rPr>
              <a:t> – כלי נגינה</a:t>
            </a: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14" name="מציין מיקום תוכן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818" y="1162"/>
            <a:ext cx="12192000" cy="6868559"/>
          </a:xfrm>
          <a:prstGeom prst="rect">
            <a:avLst/>
          </a:prstGeom>
        </p:spPr>
      </p:pic>
      <p:sp>
        <p:nvSpPr>
          <p:cNvPr id="3" name="מלבן 2"/>
          <p:cNvSpPr/>
          <p:nvPr/>
        </p:nvSpPr>
        <p:spPr>
          <a:xfrm>
            <a:off x="1298546" y="2552665"/>
            <a:ext cx="9563836" cy="1446550"/>
          </a:xfrm>
          <a:prstGeom prst="rect">
            <a:avLst/>
          </a:prstGeom>
        </p:spPr>
        <p:txBody>
          <a:bodyPr wrap="none">
            <a:spAutoFit/>
          </a:bodyPr>
          <a:lstStyle/>
          <a:p>
            <a:pPr lvl="0" algn="ctr"/>
            <a:r>
              <a:rPr lang="he-IL" sz="8800" dirty="0" err="1">
                <a:latin typeface="Guttman-Aram" panose="02010401010101010101" pitchFamily="2" charset="-79"/>
                <a:cs typeface="Guttman-Aram" panose="02010401010101010101" pitchFamily="2" charset="-79"/>
              </a:rPr>
              <a:t>כלייזמר</a:t>
            </a:r>
            <a:r>
              <a:rPr lang="he-IL" sz="8800" dirty="0">
                <a:latin typeface="Guttman-Aram" panose="02010401010101010101" pitchFamily="2" charset="-79"/>
                <a:cs typeface="Guttman-Aram" panose="02010401010101010101" pitchFamily="2" charset="-79"/>
              </a:rPr>
              <a:t> – האיש המנגן</a:t>
            </a:r>
          </a:p>
        </p:txBody>
      </p:sp>
      <p:sp>
        <p:nvSpPr>
          <p:cNvPr id="4" name="מלבן 3"/>
          <p:cNvSpPr/>
          <p:nvPr/>
        </p:nvSpPr>
        <p:spPr>
          <a:xfrm>
            <a:off x="4697361" y="728702"/>
            <a:ext cx="3515706" cy="1446550"/>
          </a:xfrm>
          <a:prstGeom prst="rect">
            <a:avLst/>
          </a:prstGeom>
        </p:spPr>
        <p:txBody>
          <a:bodyPr wrap="none">
            <a:spAutoFit/>
          </a:bodyPr>
          <a:lstStyle/>
          <a:p>
            <a:r>
              <a:rPr lang="he-IL" sz="8800" dirty="0">
                <a:latin typeface="Guttman-Aram" panose="02010401010101010101" pitchFamily="2" charset="-79"/>
                <a:cs typeface="Guttman-Aram" panose="02010401010101010101" pitchFamily="2" charset="-79"/>
              </a:rPr>
              <a:t>ה"ניגון"</a:t>
            </a:r>
            <a:endParaRPr lang="he-IL" sz="8800" dirty="0"/>
          </a:p>
        </p:txBody>
      </p:sp>
      <p:sp>
        <p:nvSpPr>
          <p:cNvPr id="16" name="מלבן 15"/>
          <p:cNvSpPr/>
          <p:nvPr/>
        </p:nvSpPr>
        <p:spPr>
          <a:xfrm>
            <a:off x="37797" y="4558149"/>
            <a:ext cx="12085334" cy="1938992"/>
          </a:xfrm>
          <a:prstGeom prst="rect">
            <a:avLst/>
          </a:prstGeom>
        </p:spPr>
        <p:txBody>
          <a:bodyPr wrap="square">
            <a:spAutoFit/>
          </a:bodyPr>
          <a:lstStyle/>
          <a:p>
            <a:pPr lvl="0" algn="ctr"/>
            <a:r>
              <a:rPr lang="he-IL" sz="6000" dirty="0" err="1">
                <a:latin typeface="Guttman-Aram" panose="02010401010101010101" pitchFamily="2" charset="-79"/>
                <a:cs typeface="Guttman-Aram" panose="02010401010101010101" pitchFamily="2" charset="-79"/>
              </a:rPr>
              <a:t>כלייזמר</a:t>
            </a:r>
            <a:r>
              <a:rPr lang="he-IL" sz="6000" dirty="0">
                <a:latin typeface="Guttman-Aram" panose="02010401010101010101" pitchFamily="2" charset="-79"/>
                <a:cs typeface="Guttman-Aram" panose="02010401010101010101" pitchFamily="2" charset="-79"/>
              </a:rPr>
              <a:t> – סגנון נגינה יהודי – </a:t>
            </a:r>
            <a:r>
              <a:rPr lang="he-IL" sz="6000" dirty="0" err="1">
                <a:latin typeface="Guttman-Aram" panose="02010401010101010101" pitchFamily="2" charset="-79"/>
                <a:cs typeface="Guttman-Aram" panose="02010401010101010101" pitchFamily="2" charset="-79"/>
              </a:rPr>
              <a:t>יידישי</a:t>
            </a:r>
            <a:endParaRPr lang="he-IL" sz="6000" dirty="0">
              <a:latin typeface="Guttman-Aram" panose="02010401010101010101" pitchFamily="2" charset="-79"/>
              <a:cs typeface="Guttman-Aram" panose="02010401010101010101" pitchFamily="2" charset="-79"/>
            </a:endParaRPr>
          </a:p>
          <a:p>
            <a:pPr lvl="0" algn="ctr"/>
            <a:r>
              <a:rPr lang="he-IL" sz="6000" dirty="0">
                <a:latin typeface="Guttman-Aram" panose="02010401010101010101" pitchFamily="2" charset="-79"/>
                <a:cs typeface="Guttman-Aram" panose="02010401010101010101" pitchFamily="2" charset="-79"/>
              </a:rPr>
              <a:t>שמנוגן בכל העולם</a:t>
            </a:r>
          </a:p>
        </p:txBody>
      </p:sp>
      <p:sp>
        <p:nvSpPr>
          <p:cNvPr id="5" name="חץ למטה 4"/>
          <p:cNvSpPr/>
          <p:nvPr/>
        </p:nvSpPr>
        <p:spPr>
          <a:xfrm>
            <a:off x="6382873" y="1990557"/>
            <a:ext cx="484632" cy="768233"/>
          </a:xfrm>
          <a:prstGeom prst="downArrow">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חץ למטה 17"/>
          <p:cNvSpPr/>
          <p:nvPr/>
        </p:nvSpPr>
        <p:spPr>
          <a:xfrm>
            <a:off x="6382873" y="3768802"/>
            <a:ext cx="484632" cy="768233"/>
          </a:xfrm>
          <a:prstGeom prst="downArrow">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827849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מציין מיקום תוכן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536" y="-22157"/>
            <a:ext cx="12192000" cy="6869720"/>
          </a:xfrm>
        </p:spPr>
      </p:pic>
      <p:sp>
        <p:nvSpPr>
          <p:cNvPr id="7" name="מלבן 6">
            <a:extLst>
              <a:ext uri="{FF2B5EF4-FFF2-40B4-BE49-F238E27FC236}">
                <a16:creationId xmlns:a16="http://schemas.microsoft.com/office/drawing/2014/main" id="{B238FD03-EF12-42A2-9B7A-030B450BA216}"/>
              </a:ext>
            </a:extLst>
          </p:cNvPr>
          <p:cNvSpPr/>
          <p:nvPr/>
        </p:nvSpPr>
        <p:spPr>
          <a:xfrm>
            <a:off x="1264203" y="1866087"/>
            <a:ext cx="8868236" cy="872034"/>
          </a:xfrm>
          <a:prstGeom prst="rect">
            <a:avLst/>
          </a:prstGeom>
        </p:spPr>
        <p:txBody>
          <a:bodyPr wrap="square">
            <a:spAutoFit/>
          </a:bodyPr>
          <a:lstStyle/>
          <a:p>
            <a:pPr marL="0" marR="0" lvl="0" indent="0" algn="r" defTabSz="914400" rtl="1" eaLnBrk="1" fontAlgn="auto" latinLnBrk="0" hangingPunct="1">
              <a:lnSpc>
                <a:spcPct val="15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42950" marR="0" lvl="1" indent="-285750" algn="r" defTabSz="914400" rtl="1" eaLnBrk="1" fontAlgn="auto" latinLnBrk="0" hangingPunct="1">
              <a:lnSpc>
                <a:spcPct val="150000"/>
              </a:lnSpc>
              <a:spcBef>
                <a:spcPts val="0"/>
              </a:spcBef>
              <a:spcAft>
                <a:spcPts val="0"/>
              </a:spcAft>
              <a:buClrTx/>
              <a:buSzTx/>
              <a:buFont typeface="Courier New" panose="02070309020205020404" pitchFamily="49" charset="0"/>
              <a:buChar char="o"/>
              <a:tabLst/>
              <a:defRPr/>
            </a:pP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11" name="כותרת 1"/>
          <p:cNvSpPr>
            <a:spLocks noGrp="1"/>
          </p:cNvSpPr>
          <p:nvPr>
            <p:ph type="title"/>
          </p:nvPr>
        </p:nvSpPr>
        <p:spPr>
          <a:xfrm>
            <a:off x="1521626" y="777387"/>
            <a:ext cx="9117676" cy="840220"/>
          </a:xfrm>
        </p:spPr>
        <p:txBody>
          <a:bodyPr>
            <a:normAutofit/>
          </a:bodyPr>
          <a:lstStyle/>
          <a:p>
            <a:pPr algn="ctr"/>
            <a:r>
              <a:rPr lang="he-IL" b="1" dirty="0">
                <a:solidFill>
                  <a:srgbClr val="08374F"/>
                </a:solidFill>
                <a:cs typeface="+mn-cs"/>
              </a:rPr>
              <a:t>כלי נגינה ערביים </a:t>
            </a:r>
            <a:r>
              <a:rPr lang="he-IL" sz="2000" b="1" dirty="0">
                <a:solidFill>
                  <a:srgbClr val="08374F"/>
                </a:solidFill>
                <a:cs typeface="+mn-cs"/>
              </a:rPr>
              <a:t>(האזנה)</a:t>
            </a:r>
          </a:p>
        </p:txBody>
      </p:sp>
      <p:pic>
        <p:nvPicPr>
          <p:cNvPr id="15" name="תמונה 14">
            <a:hlinkClick r:id="rId4" action="ppaction://hlinksldjump"/>
          </p:cNvPr>
          <p:cNvPicPr>
            <a:picLocks noChangeAspect="1"/>
          </p:cNvPicPr>
          <p:nvPr/>
        </p:nvPicPr>
        <p:blipFill rotWithShape="1">
          <a:blip r:embed="rId5">
            <a:extLst>
              <a:ext uri="{28A0092B-C50C-407E-A947-70E740481C1C}">
                <a14:useLocalDpi xmlns:a14="http://schemas.microsoft.com/office/drawing/2010/main" val="0"/>
              </a:ext>
            </a:extLst>
          </a:blip>
          <a:srcRect r="85735" b="74925"/>
          <a:stretch/>
        </p:blipFill>
        <p:spPr>
          <a:xfrm>
            <a:off x="10818" y="1"/>
            <a:ext cx="1736095" cy="1719618"/>
          </a:xfrm>
          <a:prstGeom prst="rect">
            <a:avLst/>
          </a:prstGeom>
        </p:spPr>
      </p:pic>
      <p:sp>
        <p:nvSpPr>
          <p:cNvPr id="8" name="TextBox 7"/>
          <p:cNvSpPr txBox="1"/>
          <p:nvPr/>
        </p:nvSpPr>
        <p:spPr>
          <a:xfrm>
            <a:off x="1264203" y="1753155"/>
            <a:ext cx="10018381" cy="1892826"/>
          </a:xfrm>
          <a:prstGeom prst="rect">
            <a:avLst/>
          </a:prstGeom>
          <a:noFill/>
          <a:ln w="38100">
            <a:noFill/>
          </a:ln>
        </p:spPr>
        <p:txBody>
          <a:bodyPr wrap="square" rtlCol="1">
            <a:spAutoFit/>
          </a:bodyPr>
          <a:lstStyle/>
          <a:p>
            <a:pPr marL="285750" marR="0" lvl="0" indent="-285750" algn="r" defTabSz="914400" rtl="1" eaLnBrk="1" fontAlgn="auto" latinLnBrk="0" hangingPunct="1">
              <a:lnSpc>
                <a:spcPct val="150000"/>
              </a:lnSpc>
              <a:spcBef>
                <a:spcPts val="0"/>
              </a:spcBef>
              <a:spcAft>
                <a:spcPts val="0"/>
              </a:spcAft>
              <a:buClrTx/>
              <a:buSzTx/>
              <a:buFont typeface="Courier New" panose="02070309020205020404" pitchFamily="49" charset="0"/>
              <a:buChar char="o"/>
              <a:tabLst/>
              <a:defRPr/>
            </a:pPr>
            <a:r>
              <a:rPr kumimoji="0" lang="he-IL"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התבוננו בפייטן ר' חיים לוק מבצע את הפיוט </a:t>
            </a:r>
            <a:r>
              <a:rPr kumimoji="0" lang="he-IL"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hlinkClick r:id="rId6"/>
              </a:rPr>
              <a:t>"עם נאמני"</a:t>
            </a:r>
            <a:endParaRPr kumimoji="0" lang="he-IL"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285750" marR="0" lvl="0" indent="-285750" algn="r" defTabSz="914400" rtl="1" eaLnBrk="1" fontAlgn="auto" latinLnBrk="0" hangingPunct="1">
              <a:lnSpc>
                <a:spcPct val="150000"/>
              </a:lnSpc>
              <a:spcBef>
                <a:spcPts val="0"/>
              </a:spcBef>
              <a:spcAft>
                <a:spcPts val="0"/>
              </a:spcAft>
              <a:buClrTx/>
              <a:buSzTx/>
              <a:buFont typeface="Courier New" panose="02070309020205020404" pitchFamily="49" charset="0"/>
              <a:buChar char="o"/>
              <a:tabLst/>
              <a:defRPr/>
            </a:pPr>
            <a:r>
              <a:rPr kumimoji="0" lang="he-IL"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מצאו בשרשרת המילים את שלושת כלי הנגינה המלווים את שירת הפייטן בסרטון</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285750" marR="0" lvl="0" indent="-285750" algn="r" defTabSz="914400" rtl="1" eaLnBrk="1" fontAlgn="auto" latinLnBrk="0" hangingPunct="1">
              <a:lnSpc>
                <a:spcPct val="150000"/>
              </a:lnSpc>
              <a:spcBef>
                <a:spcPts val="0"/>
              </a:spcBef>
              <a:spcAft>
                <a:spcPts val="0"/>
              </a:spcAft>
              <a:buClrTx/>
              <a:buSzTx/>
              <a:buFont typeface="Courier New" panose="02070309020205020404" pitchFamily="49" charset="0"/>
              <a:buChar char="o"/>
              <a:tabLst/>
              <a:defRPr/>
            </a:pPr>
            <a:r>
              <a:rPr kumimoji="0" lang="he-IL"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תופימחצוצרהכינורטרומבונפסנתרחלילנאידרבוקהגיטרהאורגניתעודבוזוקיקלרינטצלו</a:t>
            </a:r>
          </a:p>
        </p:txBody>
      </p:sp>
      <p:sp>
        <p:nvSpPr>
          <p:cNvPr id="9" name="אליפסה 8"/>
          <p:cNvSpPr/>
          <p:nvPr/>
        </p:nvSpPr>
        <p:spPr>
          <a:xfrm>
            <a:off x="9071862" y="3202174"/>
            <a:ext cx="610982" cy="324797"/>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0" name="אליפסה 9"/>
          <p:cNvSpPr/>
          <p:nvPr/>
        </p:nvSpPr>
        <p:spPr>
          <a:xfrm>
            <a:off x="6867505" y="3233366"/>
            <a:ext cx="818866" cy="324797"/>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2" name="אליפסה 11"/>
          <p:cNvSpPr/>
          <p:nvPr/>
        </p:nvSpPr>
        <p:spPr>
          <a:xfrm>
            <a:off x="4462026" y="3232356"/>
            <a:ext cx="470671" cy="360693"/>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3" name="TextBox 12"/>
          <p:cNvSpPr txBox="1"/>
          <p:nvPr/>
        </p:nvSpPr>
        <p:spPr>
          <a:xfrm>
            <a:off x="878865" y="6278812"/>
            <a:ext cx="2537138" cy="369332"/>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hlinkClick r:id="rId7"/>
              </a:rPr>
              <a:t>קישור </a:t>
            </a:r>
            <a:r>
              <a:rPr kumimoji="0" lang="he-IL" sz="18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hlinkClick r:id="rId7"/>
              </a:rPr>
              <a:t>לפדלט</a:t>
            </a:r>
            <a:r>
              <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hlinkClick r:id="rId7"/>
              </a:rPr>
              <a:t> – כלי נגינה</a:t>
            </a: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14" name="מציין מיקום תוכן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25" y="0"/>
            <a:ext cx="12192000" cy="6868559"/>
          </a:xfrm>
          <a:prstGeom prst="rect">
            <a:avLst/>
          </a:prstGeom>
        </p:spPr>
      </p:pic>
      <p:sp>
        <p:nvSpPr>
          <p:cNvPr id="16" name="מלבן 15"/>
          <p:cNvSpPr/>
          <p:nvPr/>
        </p:nvSpPr>
        <p:spPr>
          <a:xfrm>
            <a:off x="1102584" y="936095"/>
            <a:ext cx="10907774" cy="1015663"/>
          </a:xfrm>
          <a:prstGeom prst="rect">
            <a:avLst/>
          </a:prstGeom>
        </p:spPr>
        <p:txBody>
          <a:bodyPr wrap="square">
            <a:spAutoFit/>
          </a:bodyPr>
          <a:lstStyle/>
          <a:p>
            <a:pPr lvl="0" algn="ctr"/>
            <a:r>
              <a:rPr lang="he-IL" sz="6000" dirty="0">
                <a:solidFill>
                  <a:srgbClr val="FF0066"/>
                </a:solidFill>
                <a:latin typeface="Guttman-Aram" panose="02010401010101010101" pitchFamily="2" charset="-79"/>
                <a:cs typeface="Guttman-Aram" panose="02010401010101010101" pitchFamily="2" charset="-79"/>
              </a:rPr>
              <a:t>מה אפשר לומר על סגנון הכלייזמר?</a:t>
            </a:r>
          </a:p>
        </p:txBody>
      </p:sp>
      <p:sp>
        <p:nvSpPr>
          <p:cNvPr id="6" name="TextBox 5"/>
          <p:cNvSpPr txBox="1"/>
          <p:nvPr/>
        </p:nvSpPr>
        <p:spPr>
          <a:xfrm>
            <a:off x="1746913" y="2467429"/>
            <a:ext cx="8892389" cy="307777"/>
          </a:xfrm>
          <a:prstGeom prst="rect">
            <a:avLst/>
          </a:prstGeom>
          <a:noFill/>
        </p:spPr>
        <p:txBody>
          <a:bodyPr wrap="square" rtlCol="1">
            <a:spAutoFit/>
          </a:bodyPr>
          <a:lstStyle/>
          <a:p>
            <a:endParaRPr lang="he-IL" dirty="0"/>
          </a:p>
        </p:txBody>
      </p:sp>
      <p:sp>
        <p:nvSpPr>
          <p:cNvPr id="17" name="TextBox 16"/>
          <p:cNvSpPr txBox="1"/>
          <p:nvPr/>
        </p:nvSpPr>
        <p:spPr>
          <a:xfrm>
            <a:off x="1102584" y="2620674"/>
            <a:ext cx="10475282" cy="3970318"/>
          </a:xfrm>
          <a:prstGeom prst="rect">
            <a:avLst/>
          </a:prstGeom>
          <a:noFill/>
        </p:spPr>
        <p:txBody>
          <a:bodyPr wrap="square" rtlCol="1">
            <a:spAutoFit/>
          </a:bodyPr>
          <a:lstStyle/>
          <a:p>
            <a:pPr marL="457200" indent="-457200" algn="r" rtl="1">
              <a:lnSpc>
                <a:spcPct val="150000"/>
              </a:lnSpc>
              <a:buFont typeface="Arial" panose="020B0604020202020204" pitchFamily="34" charset="0"/>
              <a:buChar char="•"/>
            </a:pPr>
            <a:r>
              <a:rPr lang="he-IL" sz="2800" dirty="0">
                <a:solidFill>
                  <a:srgbClr val="002060"/>
                </a:solidFill>
                <a:latin typeface="Guttman-Aram" panose="02010401010101010101" pitchFamily="2" charset="-79"/>
                <a:cs typeface="Guttman-Aram" panose="02010401010101010101" pitchFamily="2" charset="-79"/>
              </a:rPr>
              <a:t>מוזיקה יהודית אירופאית שצמחה במציאות של גלות.</a:t>
            </a:r>
          </a:p>
          <a:p>
            <a:pPr marL="457200" indent="-457200" algn="r" rtl="1">
              <a:lnSpc>
                <a:spcPct val="150000"/>
              </a:lnSpc>
              <a:buFont typeface="Arial" panose="020B0604020202020204" pitchFamily="34" charset="0"/>
              <a:buChar char="•"/>
            </a:pPr>
            <a:r>
              <a:rPr lang="he-IL" sz="2800" dirty="0">
                <a:solidFill>
                  <a:srgbClr val="002060"/>
                </a:solidFill>
                <a:latin typeface="Guttman-Aram" panose="02010401010101010101" pitchFamily="2" charset="-79"/>
                <a:cs typeface="Guttman-Aram" panose="02010401010101010101" pitchFamily="2" charset="-79"/>
              </a:rPr>
              <a:t>ביטאה את רחשי הלב של היהודי שֶׁכָּמֵהַּ להגיע לארץ ישראל. </a:t>
            </a:r>
          </a:p>
          <a:p>
            <a:pPr marL="457200" indent="-457200" algn="r" rtl="1">
              <a:lnSpc>
                <a:spcPct val="150000"/>
              </a:lnSpc>
              <a:buFont typeface="Arial" panose="020B0604020202020204" pitchFamily="34" charset="0"/>
              <a:buChar char="•"/>
            </a:pPr>
            <a:r>
              <a:rPr lang="he-IL" sz="2800" dirty="0">
                <a:solidFill>
                  <a:srgbClr val="002060"/>
                </a:solidFill>
                <a:latin typeface="Guttman-Aram" panose="02010401010101010101" pitchFamily="2" charset="-79"/>
                <a:cs typeface="Guttman-Aram" panose="02010401010101010101" pitchFamily="2" charset="-79"/>
              </a:rPr>
              <a:t>בעבר ליוותה בעיקר אירועי חתונה יהודית.</a:t>
            </a:r>
          </a:p>
          <a:p>
            <a:pPr marL="457200" indent="-457200" algn="r" rtl="1">
              <a:lnSpc>
                <a:spcPct val="150000"/>
              </a:lnSpc>
              <a:buFont typeface="Arial" panose="020B0604020202020204" pitchFamily="34" charset="0"/>
              <a:buChar char="•"/>
            </a:pPr>
            <a:r>
              <a:rPr lang="he-IL" sz="2800" dirty="0">
                <a:solidFill>
                  <a:srgbClr val="002060"/>
                </a:solidFill>
                <a:latin typeface="Guttman-Aram" panose="02010401010101010101" pitchFamily="2" charset="-79"/>
                <a:cs typeface="Guttman-Aram" panose="02010401010101010101" pitchFamily="2" charset="-79"/>
              </a:rPr>
              <a:t>סגנון עם הרבה נשמה יהודית.</a:t>
            </a:r>
          </a:p>
          <a:p>
            <a:pPr marL="457200" indent="-457200" algn="r" rtl="1">
              <a:lnSpc>
                <a:spcPct val="150000"/>
              </a:lnSpc>
              <a:buFont typeface="Arial" panose="020B0604020202020204" pitchFamily="34" charset="0"/>
              <a:buChar char="•"/>
            </a:pPr>
            <a:endParaRPr lang="he-IL" sz="2800" dirty="0">
              <a:solidFill>
                <a:srgbClr val="002060"/>
              </a:solidFill>
              <a:latin typeface="Guttman-Aram" panose="02010401010101010101" pitchFamily="2" charset="-79"/>
              <a:cs typeface="Guttman-Aram" panose="02010401010101010101" pitchFamily="2" charset="-79"/>
            </a:endParaRPr>
          </a:p>
          <a:p>
            <a:pPr algn="r" rtl="1">
              <a:lnSpc>
                <a:spcPct val="150000"/>
              </a:lnSpc>
            </a:pPr>
            <a:endParaRPr lang="he-IL" sz="2800" dirty="0">
              <a:solidFill>
                <a:srgbClr val="002060"/>
              </a:solidFill>
            </a:endParaRPr>
          </a:p>
        </p:txBody>
      </p:sp>
    </p:spTree>
    <p:extLst>
      <p:ext uri="{BB962C8B-B14F-4D97-AF65-F5344CB8AC3E}">
        <p14:creationId xmlns:p14="http://schemas.microsoft.com/office/powerpoint/2010/main" val="1460079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מציין מיקום תוכן 3"/>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15536" y="-22157"/>
            <a:ext cx="12192000" cy="6869720"/>
          </a:xfrm>
        </p:spPr>
      </p:pic>
      <p:sp>
        <p:nvSpPr>
          <p:cNvPr id="7" name="מלבן 6">
            <a:extLst>
              <a:ext uri="{FF2B5EF4-FFF2-40B4-BE49-F238E27FC236}">
                <a16:creationId xmlns:a16="http://schemas.microsoft.com/office/drawing/2014/main" id="{B238FD03-EF12-42A2-9B7A-030B450BA216}"/>
              </a:ext>
            </a:extLst>
          </p:cNvPr>
          <p:cNvSpPr/>
          <p:nvPr/>
        </p:nvSpPr>
        <p:spPr>
          <a:xfrm>
            <a:off x="1264203" y="1866087"/>
            <a:ext cx="8868236" cy="872034"/>
          </a:xfrm>
          <a:prstGeom prst="rect">
            <a:avLst/>
          </a:prstGeom>
        </p:spPr>
        <p:txBody>
          <a:bodyPr wrap="square">
            <a:spAutoFit/>
          </a:bodyPr>
          <a:lstStyle/>
          <a:p>
            <a:pPr marL="0" marR="0" lvl="0" indent="0" algn="r" defTabSz="914400" rtl="1" eaLnBrk="1" fontAlgn="auto" latinLnBrk="0" hangingPunct="1">
              <a:lnSpc>
                <a:spcPct val="15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42950" marR="0" lvl="1" indent="-285750" algn="r" defTabSz="914400" rtl="1" eaLnBrk="1" fontAlgn="auto" latinLnBrk="0" hangingPunct="1">
              <a:lnSpc>
                <a:spcPct val="150000"/>
              </a:lnSpc>
              <a:spcBef>
                <a:spcPts val="0"/>
              </a:spcBef>
              <a:spcAft>
                <a:spcPts val="0"/>
              </a:spcAft>
              <a:buClrTx/>
              <a:buSzTx/>
              <a:buFont typeface="Courier New" panose="02070309020205020404" pitchFamily="49" charset="0"/>
              <a:buChar char="o"/>
              <a:tabLst/>
              <a:defRPr/>
            </a:pP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11" name="כותרת 1"/>
          <p:cNvSpPr>
            <a:spLocks noGrp="1"/>
          </p:cNvSpPr>
          <p:nvPr>
            <p:ph type="title"/>
          </p:nvPr>
        </p:nvSpPr>
        <p:spPr>
          <a:xfrm>
            <a:off x="1521626" y="777387"/>
            <a:ext cx="9117676" cy="840220"/>
          </a:xfrm>
        </p:spPr>
        <p:txBody>
          <a:bodyPr>
            <a:normAutofit/>
          </a:bodyPr>
          <a:lstStyle/>
          <a:p>
            <a:pPr algn="ctr"/>
            <a:r>
              <a:rPr lang="he-IL" b="1" dirty="0">
                <a:solidFill>
                  <a:srgbClr val="08374F"/>
                </a:solidFill>
                <a:cs typeface="+mn-cs"/>
              </a:rPr>
              <a:t>כלי נגינה ערביים </a:t>
            </a:r>
            <a:r>
              <a:rPr lang="he-IL" sz="2000" b="1" dirty="0">
                <a:solidFill>
                  <a:srgbClr val="08374F"/>
                </a:solidFill>
                <a:cs typeface="+mn-cs"/>
              </a:rPr>
              <a:t>(האזנה)</a:t>
            </a:r>
          </a:p>
        </p:txBody>
      </p:sp>
      <p:pic>
        <p:nvPicPr>
          <p:cNvPr id="15" name="תמונה 14">
            <a:hlinkClick r:id="rId6" action="ppaction://hlinksldjump"/>
          </p:cNvPr>
          <p:cNvPicPr>
            <a:picLocks noChangeAspect="1"/>
          </p:cNvPicPr>
          <p:nvPr/>
        </p:nvPicPr>
        <p:blipFill rotWithShape="1">
          <a:blip r:embed="rId7">
            <a:extLst>
              <a:ext uri="{28A0092B-C50C-407E-A947-70E740481C1C}">
                <a14:useLocalDpi xmlns:a14="http://schemas.microsoft.com/office/drawing/2010/main" val="0"/>
              </a:ext>
            </a:extLst>
          </a:blip>
          <a:srcRect r="85735" b="74925"/>
          <a:stretch/>
        </p:blipFill>
        <p:spPr>
          <a:xfrm>
            <a:off x="10818" y="1"/>
            <a:ext cx="1736095" cy="1719618"/>
          </a:xfrm>
          <a:prstGeom prst="rect">
            <a:avLst/>
          </a:prstGeom>
        </p:spPr>
      </p:pic>
      <p:sp>
        <p:nvSpPr>
          <p:cNvPr id="9" name="אליפסה 8"/>
          <p:cNvSpPr/>
          <p:nvPr/>
        </p:nvSpPr>
        <p:spPr>
          <a:xfrm>
            <a:off x="9071862" y="3202174"/>
            <a:ext cx="610982" cy="324797"/>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0" name="אליפסה 9"/>
          <p:cNvSpPr/>
          <p:nvPr/>
        </p:nvSpPr>
        <p:spPr>
          <a:xfrm>
            <a:off x="6867505" y="3233366"/>
            <a:ext cx="818866" cy="324797"/>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2" name="אליפסה 11"/>
          <p:cNvSpPr/>
          <p:nvPr/>
        </p:nvSpPr>
        <p:spPr>
          <a:xfrm>
            <a:off x="4462026" y="3232356"/>
            <a:ext cx="470671" cy="360693"/>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3" name="TextBox 12"/>
          <p:cNvSpPr txBox="1"/>
          <p:nvPr/>
        </p:nvSpPr>
        <p:spPr>
          <a:xfrm>
            <a:off x="878865" y="6278812"/>
            <a:ext cx="2537138" cy="369332"/>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hlinkClick r:id="rId8"/>
              </a:rPr>
              <a:t>קישור </a:t>
            </a:r>
            <a:r>
              <a:rPr kumimoji="0" lang="he-IL" sz="18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hlinkClick r:id="rId8"/>
              </a:rPr>
              <a:t>לפדלט</a:t>
            </a:r>
            <a:r>
              <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hlinkClick r:id="rId8"/>
              </a:rPr>
              <a:t> – כלי נגינה</a:t>
            </a: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14" name="מציין מיקום תוכן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536" y="-22157"/>
            <a:ext cx="12192000" cy="6868559"/>
          </a:xfrm>
          <a:prstGeom prst="rect">
            <a:avLst/>
          </a:prstGeom>
        </p:spPr>
      </p:pic>
      <p:sp>
        <p:nvSpPr>
          <p:cNvPr id="16" name="מלבן 15"/>
          <p:cNvSpPr/>
          <p:nvPr/>
        </p:nvSpPr>
        <p:spPr>
          <a:xfrm>
            <a:off x="1650858" y="424667"/>
            <a:ext cx="10907774" cy="830997"/>
          </a:xfrm>
          <a:prstGeom prst="rect">
            <a:avLst/>
          </a:prstGeom>
        </p:spPr>
        <p:txBody>
          <a:bodyPr wrap="square">
            <a:spAutoFit/>
          </a:bodyPr>
          <a:lstStyle/>
          <a:p>
            <a:pPr lvl="0" algn="ctr"/>
            <a:r>
              <a:rPr lang="he-IL" sz="4800" dirty="0" err="1">
                <a:solidFill>
                  <a:srgbClr val="FF0066"/>
                </a:solidFill>
                <a:latin typeface="Guttman-Aram" panose="02010401010101010101" pitchFamily="2" charset="-79"/>
                <a:cs typeface="Guttman-Aram" panose="02010401010101010101" pitchFamily="2" charset="-79"/>
              </a:rPr>
              <a:t>כלייזמר</a:t>
            </a:r>
            <a:r>
              <a:rPr lang="he-IL" sz="4800" dirty="0">
                <a:solidFill>
                  <a:srgbClr val="FF0066"/>
                </a:solidFill>
                <a:latin typeface="Guttman-Aram" panose="02010401010101010101" pitchFamily="2" charset="-79"/>
                <a:cs typeface="Guttman-Aram" panose="02010401010101010101" pitchFamily="2" charset="-79"/>
              </a:rPr>
              <a:t> – מאפיינים מוזיקליים בולטים</a:t>
            </a:r>
          </a:p>
        </p:txBody>
      </p:sp>
      <p:sp>
        <p:nvSpPr>
          <p:cNvPr id="6" name="TextBox 5"/>
          <p:cNvSpPr txBox="1"/>
          <p:nvPr/>
        </p:nvSpPr>
        <p:spPr>
          <a:xfrm>
            <a:off x="1746913" y="2467429"/>
            <a:ext cx="8892389" cy="307777"/>
          </a:xfrm>
          <a:prstGeom prst="rect">
            <a:avLst/>
          </a:prstGeom>
          <a:noFill/>
        </p:spPr>
        <p:txBody>
          <a:bodyPr wrap="square" rtlCol="1">
            <a:spAutoFit/>
          </a:bodyPr>
          <a:lstStyle/>
          <a:p>
            <a:endParaRPr lang="he-IL" dirty="0"/>
          </a:p>
        </p:txBody>
      </p:sp>
      <p:sp>
        <p:nvSpPr>
          <p:cNvPr id="3" name="מלבן 2"/>
          <p:cNvSpPr/>
          <p:nvPr/>
        </p:nvSpPr>
        <p:spPr>
          <a:xfrm>
            <a:off x="1110773" y="1496808"/>
            <a:ext cx="10688630" cy="3970318"/>
          </a:xfrm>
          <a:prstGeom prst="rect">
            <a:avLst/>
          </a:prstGeom>
        </p:spPr>
        <p:txBody>
          <a:bodyPr wrap="square">
            <a:spAutoFit/>
          </a:bodyPr>
          <a:lstStyle/>
          <a:p>
            <a:pPr marL="457200" lvl="0" indent="-457200" algn="r" rtl="1">
              <a:lnSpc>
                <a:spcPct val="150000"/>
              </a:lnSpc>
              <a:buFont typeface="Arial" panose="020B0604020202020204" pitchFamily="34" charset="0"/>
              <a:buChar char="•"/>
            </a:pPr>
            <a:r>
              <a:rPr lang="he-IL" sz="2800" dirty="0">
                <a:solidFill>
                  <a:srgbClr val="002060"/>
                </a:solidFill>
                <a:latin typeface="Guttman-Aram" panose="02010401010101010101" pitchFamily="2" charset="-79"/>
                <a:cs typeface="Guttman-Aram" panose="02010401010101010101" pitchFamily="2" charset="-79"/>
              </a:rPr>
              <a:t>שני כלי נגינה בולטים: כינור וקלרינט שמחקים את קול האדם.</a:t>
            </a:r>
          </a:p>
          <a:p>
            <a:pPr marL="457200" lvl="0" indent="-457200" algn="r" rtl="1">
              <a:lnSpc>
                <a:spcPct val="150000"/>
              </a:lnSpc>
              <a:buFont typeface="Arial" panose="020B0604020202020204" pitchFamily="34" charset="0"/>
              <a:buChar char="•"/>
            </a:pPr>
            <a:r>
              <a:rPr lang="he-IL" sz="2800" dirty="0">
                <a:solidFill>
                  <a:srgbClr val="002060"/>
                </a:solidFill>
                <a:latin typeface="Guttman-Aram" panose="02010401010101010101" pitchFamily="2" charset="-79"/>
                <a:cs typeface="Guttman-Aram" panose="02010401010101010101" pitchFamily="2" charset="-79"/>
              </a:rPr>
              <a:t>אלמנטים קישוטיים של מוזיקת הכלייזמר מחקים את הדיבור היידישי:</a:t>
            </a:r>
          </a:p>
          <a:p>
            <a:pPr marL="457200" lvl="0" indent="-457200" algn="r" rtl="1">
              <a:lnSpc>
                <a:spcPct val="150000"/>
              </a:lnSpc>
              <a:buFont typeface="Arial" panose="020B0604020202020204" pitchFamily="34" charset="0"/>
              <a:buChar char="•"/>
            </a:pPr>
            <a:endParaRPr lang="he-IL" sz="2800" dirty="0">
              <a:solidFill>
                <a:srgbClr val="002060"/>
              </a:solidFill>
              <a:latin typeface="Guttman-Aram" panose="02010401010101010101" pitchFamily="2" charset="-79"/>
              <a:cs typeface="Guttman-Aram" panose="02010401010101010101" pitchFamily="2" charset="-79"/>
            </a:endParaRPr>
          </a:p>
          <a:p>
            <a:pPr marL="457200" lvl="0" indent="-457200" algn="r" rtl="1">
              <a:lnSpc>
                <a:spcPct val="150000"/>
              </a:lnSpc>
              <a:buFont typeface="Arial" panose="020B0604020202020204" pitchFamily="34" charset="0"/>
              <a:buChar char="•"/>
            </a:pPr>
            <a:endParaRPr lang="he-IL" sz="2800" dirty="0">
              <a:solidFill>
                <a:srgbClr val="002060"/>
              </a:solidFill>
              <a:latin typeface="Guttman-Aram" panose="02010401010101010101" pitchFamily="2" charset="-79"/>
              <a:cs typeface="Guttman-Aram" panose="02010401010101010101" pitchFamily="2" charset="-79"/>
            </a:endParaRPr>
          </a:p>
          <a:p>
            <a:pPr marL="457200" lvl="0" indent="-457200" algn="r" rtl="1">
              <a:lnSpc>
                <a:spcPct val="150000"/>
              </a:lnSpc>
              <a:buFont typeface="Arial" panose="020B0604020202020204" pitchFamily="34" charset="0"/>
              <a:buChar char="•"/>
            </a:pPr>
            <a:endParaRPr lang="he-IL" sz="2800" dirty="0">
              <a:solidFill>
                <a:srgbClr val="002060"/>
              </a:solidFill>
              <a:latin typeface="Guttman-Aram" panose="02010401010101010101" pitchFamily="2" charset="-79"/>
              <a:cs typeface="Guttman-Aram" panose="02010401010101010101" pitchFamily="2" charset="-79"/>
            </a:endParaRPr>
          </a:p>
          <a:p>
            <a:pPr marL="457200" lvl="0" indent="-457200" algn="r" rtl="1">
              <a:lnSpc>
                <a:spcPct val="150000"/>
              </a:lnSpc>
              <a:buFont typeface="Arial" panose="020B0604020202020204" pitchFamily="34" charset="0"/>
              <a:buChar char="•"/>
            </a:pPr>
            <a:r>
              <a:rPr lang="he-IL" sz="2800" dirty="0">
                <a:solidFill>
                  <a:srgbClr val="002060"/>
                </a:solidFill>
                <a:latin typeface="Guttman-Aram" panose="02010401010101010101" pitchFamily="2" charset="-79"/>
                <a:cs typeface="Guttman-Aram" panose="02010401010101010101" pitchFamily="2" charset="-79"/>
              </a:rPr>
              <a:t>אלמנט מקצבי א-סימטרי שנותן תמיד תחושה של תנועה.</a:t>
            </a:r>
          </a:p>
        </p:txBody>
      </p:sp>
      <p:sp>
        <p:nvSpPr>
          <p:cNvPr id="4" name="מלבן 3"/>
          <p:cNvSpPr/>
          <p:nvPr/>
        </p:nvSpPr>
        <p:spPr>
          <a:xfrm>
            <a:off x="278189" y="3098460"/>
            <a:ext cx="9530687" cy="1938992"/>
          </a:xfrm>
          <a:prstGeom prst="rect">
            <a:avLst/>
          </a:prstGeom>
        </p:spPr>
        <p:txBody>
          <a:bodyPr wrap="square">
            <a:spAutoFit/>
          </a:bodyPr>
          <a:lstStyle/>
          <a:p>
            <a:pPr algn="r" rtl="1"/>
            <a:r>
              <a:rPr lang="en-US" sz="2400" b="1" dirty="0" err="1">
                <a:solidFill>
                  <a:srgbClr val="FF0066"/>
                </a:solidFill>
                <a:latin typeface="Calibri" panose="020F0502020204030204" pitchFamily="34" charset="0"/>
                <a:cs typeface="Guttman-Aram" panose="02010401010101010101" pitchFamily="2" charset="-79"/>
              </a:rPr>
              <a:t>Kvech</a:t>
            </a:r>
            <a:r>
              <a:rPr lang="en-US" sz="2400" b="1" dirty="0">
                <a:solidFill>
                  <a:srgbClr val="FF0066"/>
                </a:solidFill>
                <a:latin typeface="Calibri" panose="020F0502020204030204" pitchFamily="34" charset="0"/>
                <a:cs typeface="Guttman-Aram" panose="02010401010101010101" pitchFamily="2" charset="-79"/>
              </a:rPr>
              <a:t> </a:t>
            </a:r>
            <a:r>
              <a:rPr lang="he-IL" sz="2400" dirty="0">
                <a:latin typeface="Calibri" panose="020F0502020204030204" pitchFamily="34" charset="0"/>
                <a:cs typeface="Guttman-Aram" panose="02010401010101010101" pitchFamily="2" charset="-79"/>
              </a:rPr>
              <a:t> </a:t>
            </a:r>
            <a:r>
              <a:rPr lang="he-IL" sz="2400" dirty="0">
                <a:latin typeface="ArialMT"/>
                <a:cs typeface="Guttman-Aram" panose="02010401010101010101" pitchFamily="2" charset="-79"/>
              </a:rPr>
              <a:t>- </a:t>
            </a:r>
            <a:r>
              <a:rPr lang="he-IL" sz="2400" dirty="0">
                <a:latin typeface="Guttman-Aram" panose="02010401010101010101" pitchFamily="2" charset="-79"/>
                <a:cs typeface="Guttman-Aram" panose="02010401010101010101" pitchFamily="2" charset="-79"/>
              </a:rPr>
              <a:t>סוג של גליסנדו מיוחד עם דגש – צליל מתבכיין ומתלונן</a:t>
            </a:r>
          </a:p>
          <a:p>
            <a:pPr algn="r" rtl="1"/>
            <a:endParaRPr lang="he-IL" sz="2400" dirty="0">
              <a:latin typeface="Calibri" panose="020F0502020204030204" pitchFamily="34" charset="0"/>
              <a:cs typeface="Guttman-Aram" panose="02010401010101010101" pitchFamily="2" charset="-79"/>
            </a:endParaRPr>
          </a:p>
          <a:p>
            <a:pPr algn="r" rtl="1"/>
            <a:r>
              <a:rPr lang="en-US" sz="2400" dirty="0">
                <a:latin typeface="Calibri" panose="020F0502020204030204" pitchFamily="34" charset="0"/>
                <a:cs typeface="Guttman-Aram" panose="02010401010101010101" pitchFamily="2" charset="-79"/>
              </a:rPr>
              <a:t> </a:t>
            </a:r>
            <a:r>
              <a:rPr lang="en-US" sz="2400" b="1" dirty="0">
                <a:solidFill>
                  <a:srgbClr val="FF0066"/>
                </a:solidFill>
                <a:latin typeface="Calibri" panose="020F0502020204030204" pitchFamily="34" charset="0"/>
                <a:cs typeface="Guttman-Aram" panose="02010401010101010101" pitchFamily="2" charset="-79"/>
              </a:rPr>
              <a:t>Krechts</a:t>
            </a:r>
            <a:r>
              <a:rPr lang="en-US" sz="2400" dirty="0">
                <a:latin typeface="Calibri" panose="020F0502020204030204" pitchFamily="34" charset="0"/>
                <a:cs typeface="Guttman-Aram" panose="02010401010101010101" pitchFamily="2" charset="-79"/>
              </a:rPr>
              <a:t> </a:t>
            </a:r>
            <a:r>
              <a:rPr lang="he-IL" sz="2400" dirty="0">
                <a:latin typeface="ArialMT"/>
                <a:cs typeface="Guttman-Aram" panose="02010401010101010101" pitchFamily="2" charset="-79"/>
              </a:rPr>
              <a:t>- </a:t>
            </a:r>
            <a:r>
              <a:rPr lang="he-IL" sz="2400" dirty="0" err="1">
                <a:latin typeface="Guttman-Aram" panose="02010401010101010101" pitchFamily="2" charset="-79"/>
                <a:cs typeface="Guttman-Aram" panose="02010401010101010101" pitchFamily="2" charset="-79"/>
              </a:rPr>
              <a:t>אפוג'אטורה</a:t>
            </a:r>
            <a:r>
              <a:rPr lang="he-IL" sz="2400" dirty="0">
                <a:latin typeface="Guttman-Aram" panose="02010401010101010101" pitchFamily="2" charset="-79"/>
                <a:cs typeface="Guttman-Aram" panose="02010401010101010101" pitchFamily="2" charset="-79"/>
              </a:rPr>
              <a:t> קצרה – חיקוי לגניחה או יבבה – מוזיקת </a:t>
            </a:r>
            <a:r>
              <a:rPr lang="he-IL" sz="2400" dirty="0" err="1">
                <a:latin typeface="Guttman-Aram" panose="02010401010101010101" pitchFamily="2" charset="-79"/>
                <a:cs typeface="Guttman-Aram" panose="02010401010101010101" pitchFamily="2" charset="-79"/>
              </a:rPr>
              <a:t>הכלייזמרים</a:t>
            </a:r>
            <a:r>
              <a:rPr lang="he-IL" sz="2400" dirty="0">
                <a:latin typeface="Guttman-Aram" panose="02010401010101010101" pitchFamily="2" charset="-79"/>
                <a:cs typeface="Guttman-Aram" panose="02010401010101010101" pitchFamily="2" charset="-79"/>
              </a:rPr>
              <a:t> מלאה בגניחות. כאילו אתה אומר: "</a:t>
            </a:r>
            <a:r>
              <a:rPr lang="he-IL" sz="2400" dirty="0" err="1">
                <a:latin typeface="Guttman-Aram" panose="02010401010101010101" pitchFamily="2" charset="-79"/>
                <a:cs typeface="Guttman-Aram" panose="02010401010101010101" pitchFamily="2" charset="-79"/>
              </a:rPr>
              <a:t>הכל</a:t>
            </a:r>
            <a:r>
              <a:rPr lang="he-IL" sz="2400" dirty="0">
                <a:latin typeface="Guttman-Aram" panose="02010401010101010101" pitchFamily="2" charset="-79"/>
                <a:cs typeface="Guttman-Aram" panose="02010401010101010101" pitchFamily="2" charset="-79"/>
              </a:rPr>
              <a:t> בסדר אבל אוי ווי </a:t>
            </a:r>
            <a:r>
              <a:rPr lang="he-IL" sz="2400" dirty="0" err="1">
                <a:latin typeface="Guttman-Aram" panose="02010401010101010101" pitchFamily="2" charset="-79"/>
                <a:cs typeface="Guttman-Aram" panose="02010401010101010101" pitchFamily="2" charset="-79"/>
              </a:rPr>
              <a:t>אויי</a:t>
            </a:r>
            <a:r>
              <a:rPr lang="he-IL" sz="2400" dirty="0">
                <a:latin typeface="Guttman-Aram" panose="02010401010101010101" pitchFamily="2" charset="-79"/>
                <a:cs typeface="Guttman-Aram" panose="02010401010101010101" pitchFamily="2" charset="-79"/>
              </a:rPr>
              <a:t> ווי"</a:t>
            </a:r>
          </a:p>
          <a:p>
            <a:pPr algn="r" rtl="1"/>
            <a:endParaRPr lang="he-IL" sz="2400" b="1" dirty="0">
              <a:solidFill>
                <a:srgbClr val="FF0066"/>
              </a:solidFill>
              <a:latin typeface="Calibri" panose="020F0502020204030204" pitchFamily="34" charset="0"/>
              <a:cs typeface="Guttman-Aram" panose="02010401010101010101" pitchFamily="2" charset="-79"/>
            </a:endParaRPr>
          </a:p>
        </p:txBody>
      </p:sp>
      <p:grpSp>
        <p:nvGrpSpPr>
          <p:cNvPr id="26" name="קבוצה 25"/>
          <p:cNvGrpSpPr/>
          <p:nvPr/>
        </p:nvGrpSpPr>
        <p:grpSpPr>
          <a:xfrm>
            <a:off x="1564308" y="5594229"/>
            <a:ext cx="1810223" cy="881951"/>
            <a:chOff x="2000860" y="5495405"/>
            <a:chExt cx="2830286" cy="1222789"/>
          </a:xfrm>
        </p:grpSpPr>
        <p:sp>
          <p:nvSpPr>
            <p:cNvPr id="5" name="TextBox 4"/>
            <p:cNvSpPr txBox="1"/>
            <p:nvPr/>
          </p:nvSpPr>
          <p:spPr>
            <a:xfrm>
              <a:off x="2000860" y="5495405"/>
              <a:ext cx="2830286" cy="1222789"/>
            </a:xfrm>
            <a:prstGeom prst="rect">
              <a:avLst/>
            </a:prstGeom>
            <a:solidFill>
              <a:schemeClr val="bg1"/>
            </a:solidFill>
          </p:spPr>
          <p:txBody>
            <a:bodyPr wrap="square" rtlCol="1">
              <a:spAutoFit/>
            </a:bodyPr>
            <a:lstStyle/>
            <a:p>
              <a:endParaRPr lang="he-IL" dirty="0"/>
            </a:p>
          </p:txBody>
        </p:sp>
        <p:pic>
          <p:nvPicPr>
            <p:cNvPr id="20" name="Picture 12" descr="http://upload.wikimedia.org/wikibooks/he/5/57/%D7%9E%D7%95%D7%A1%D7%99%D7%A7%D7%94_-_%D7%A9%D7%9E%D7%99%D7%A0%D7%99%D7%AA.png"/>
            <p:cNvPicPr>
              <a:picLocks noChangeAspect="1" noChangeArrowheads="1"/>
            </p:cNvPicPr>
            <p:nvPr/>
          </p:nvPicPr>
          <p:blipFill>
            <a:blip r:embed="rId10" cstate="print"/>
            <a:srcRect/>
            <a:stretch>
              <a:fillRect/>
            </a:stretch>
          </p:blipFill>
          <p:spPr bwMode="auto">
            <a:xfrm>
              <a:off x="2147434" y="5658353"/>
              <a:ext cx="594387" cy="901107"/>
            </a:xfrm>
            <a:prstGeom prst="rect">
              <a:avLst/>
            </a:prstGeom>
            <a:solidFill>
              <a:schemeClr val="bg1"/>
            </a:solidFill>
          </p:spPr>
        </p:pic>
        <p:pic>
          <p:nvPicPr>
            <p:cNvPr id="21" name="Picture 20" descr="תו רבע"/>
            <p:cNvPicPr>
              <a:picLocks noChangeAspect="1" noChangeArrowheads="1"/>
            </p:cNvPicPr>
            <p:nvPr/>
          </p:nvPicPr>
          <p:blipFill>
            <a:blip r:embed="rId11" cstate="print"/>
            <a:srcRect l="16988" t="7958" r="23552"/>
            <a:stretch>
              <a:fillRect/>
            </a:stretch>
          </p:blipFill>
          <p:spPr bwMode="auto">
            <a:xfrm>
              <a:off x="2670745" y="5765078"/>
              <a:ext cx="504056" cy="832868"/>
            </a:xfrm>
            <a:prstGeom prst="rect">
              <a:avLst/>
            </a:prstGeom>
            <a:solidFill>
              <a:schemeClr val="bg1"/>
            </a:solidFill>
          </p:spPr>
        </p:pic>
        <p:pic>
          <p:nvPicPr>
            <p:cNvPr id="22" name="Picture 12" descr="http://upload.wikimedia.org/wikibooks/he/5/57/%D7%9E%D7%95%D7%A1%D7%99%D7%A7%D7%94_-_%D7%A9%D7%9E%D7%99%D7%A0%D7%99%D7%AA.png"/>
            <p:cNvPicPr>
              <a:picLocks noChangeAspect="1" noChangeArrowheads="1"/>
            </p:cNvPicPr>
            <p:nvPr/>
          </p:nvPicPr>
          <p:blipFill>
            <a:blip r:embed="rId10" cstate="print"/>
            <a:srcRect/>
            <a:stretch>
              <a:fillRect/>
            </a:stretch>
          </p:blipFill>
          <p:spPr bwMode="auto">
            <a:xfrm>
              <a:off x="3170452" y="5658167"/>
              <a:ext cx="594387" cy="901107"/>
            </a:xfrm>
            <a:prstGeom prst="rect">
              <a:avLst/>
            </a:prstGeom>
            <a:solidFill>
              <a:schemeClr val="bg1"/>
            </a:solidFill>
          </p:spPr>
        </p:pic>
        <p:pic>
          <p:nvPicPr>
            <p:cNvPr id="23" name="Picture 20" descr="תו רבע"/>
            <p:cNvPicPr>
              <a:picLocks noChangeAspect="1" noChangeArrowheads="1"/>
            </p:cNvPicPr>
            <p:nvPr/>
          </p:nvPicPr>
          <p:blipFill>
            <a:blip r:embed="rId11" cstate="print"/>
            <a:srcRect l="16988" t="7958" r="23552"/>
            <a:stretch>
              <a:fillRect/>
            </a:stretch>
          </p:blipFill>
          <p:spPr bwMode="auto">
            <a:xfrm>
              <a:off x="3728244" y="5781973"/>
              <a:ext cx="504056" cy="832868"/>
            </a:xfrm>
            <a:prstGeom prst="rect">
              <a:avLst/>
            </a:prstGeom>
            <a:solidFill>
              <a:schemeClr val="bg1"/>
            </a:solidFill>
          </p:spPr>
        </p:pic>
        <p:pic>
          <p:nvPicPr>
            <p:cNvPr id="24" name="Picture 20" descr="תו רבע"/>
            <p:cNvPicPr>
              <a:picLocks noChangeAspect="1" noChangeArrowheads="1"/>
            </p:cNvPicPr>
            <p:nvPr/>
          </p:nvPicPr>
          <p:blipFill>
            <a:blip r:embed="rId11" cstate="print"/>
            <a:srcRect l="16988" t="7958" r="23552"/>
            <a:stretch>
              <a:fillRect/>
            </a:stretch>
          </p:blipFill>
          <p:spPr bwMode="auto">
            <a:xfrm>
              <a:off x="4210647" y="5784244"/>
              <a:ext cx="504056" cy="832868"/>
            </a:xfrm>
            <a:prstGeom prst="rect">
              <a:avLst/>
            </a:prstGeom>
            <a:solidFill>
              <a:schemeClr val="bg1"/>
            </a:solidFill>
          </p:spPr>
        </p:pic>
      </p:grpSp>
      <p:grpSp>
        <p:nvGrpSpPr>
          <p:cNvPr id="56" name="קבוצה 55"/>
          <p:cNvGrpSpPr/>
          <p:nvPr/>
        </p:nvGrpSpPr>
        <p:grpSpPr>
          <a:xfrm>
            <a:off x="4630330" y="5723969"/>
            <a:ext cx="3371158" cy="924175"/>
            <a:chOff x="3637601" y="5723969"/>
            <a:chExt cx="3371158" cy="924175"/>
          </a:xfrm>
        </p:grpSpPr>
        <p:grpSp>
          <p:nvGrpSpPr>
            <p:cNvPr id="51" name="קבוצה 50"/>
            <p:cNvGrpSpPr/>
            <p:nvPr/>
          </p:nvGrpSpPr>
          <p:grpSpPr>
            <a:xfrm>
              <a:off x="3637601" y="5797248"/>
              <a:ext cx="3371158" cy="705713"/>
              <a:chOff x="3787814" y="5446986"/>
              <a:chExt cx="4192559" cy="852901"/>
            </a:xfrm>
          </p:grpSpPr>
          <p:sp>
            <p:nvSpPr>
              <p:cNvPr id="50" name="TextBox 49"/>
              <p:cNvSpPr txBox="1"/>
              <p:nvPr/>
            </p:nvSpPr>
            <p:spPr>
              <a:xfrm>
                <a:off x="3787814" y="5446986"/>
                <a:ext cx="4192559" cy="852901"/>
              </a:xfrm>
              <a:prstGeom prst="rect">
                <a:avLst/>
              </a:prstGeom>
              <a:solidFill>
                <a:schemeClr val="bg1"/>
              </a:solidFill>
            </p:spPr>
            <p:txBody>
              <a:bodyPr wrap="square" rtlCol="1">
                <a:spAutoFit/>
              </a:bodyPr>
              <a:lstStyle/>
              <a:p>
                <a:endParaRPr lang="he-IL" dirty="0"/>
              </a:p>
            </p:txBody>
          </p:sp>
          <p:grpSp>
            <p:nvGrpSpPr>
              <p:cNvPr id="27" name="קבוצה 26"/>
              <p:cNvGrpSpPr/>
              <p:nvPr/>
            </p:nvGrpSpPr>
            <p:grpSpPr>
              <a:xfrm>
                <a:off x="3879010" y="5510719"/>
                <a:ext cx="3964456" cy="708852"/>
                <a:chOff x="5767311" y="5596976"/>
                <a:chExt cx="4696828" cy="922695"/>
              </a:xfrm>
            </p:grpSpPr>
            <p:pic>
              <p:nvPicPr>
                <p:cNvPr id="35" name="Picture 12" descr="http://upload.wikimedia.org/wikibooks/he/5/57/%D7%9E%D7%95%D7%A1%D7%99%D7%A7%D7%94_-_%D7%A9%D7%9E%D7%99%D7%A0%D7%99%D7%AA.png"/>
                <p:cNvPicPr>
                  <a:picLocks noChangeAspect="1" noChangeArrowheads="1"/>
                </p:cNvPicPr>
                <p:nvPr/>
              </p:nvPicPr>
              <p:blipFill>
                <a:blip r:embed="rId10" cstate="print"/>
                <a:srcRect/>
                <a:stretch>
                  <a:fillRect/>
                </a:stretch>
              </p:blipFill>
              <p:spPr bwMode="auto">
                <a:xfrm>
                  <a:off x="5767311" y="5618564"/>
                  <a:ext cx="594387" cy="901107"/>
                </a:xfrm>
                <a:prstGeom prst="rect">
                  <a:avLst/>
                </a:prstGeom>
                <a:solidFill>
                  <a:schemeClr val="bg1"/>
                </a:solidFill>
              </p:spPr>
            </p:pic>
            <p:pic>
              <p:nvPicPr>
                <p:cNvPr id="43" name="Picture 12" descr="http://upload.wikimedia.org/wikibooks/he/5/57/%D7%9E%D7%95%D7%A1%D7%99%D7%A7%D7%94_-_%D7%A9%D7%9E%D7%99%D7%A0%D7%99%D7%AA.png"/>
                <p:cNvPicPr>
                  <a:picLocks noChangeAspect="1" noChangeArrowheads="1"/>
                </p:cNvPicPr>
                <p:nvPr/>
              </p:nvPicPr>
              <p:blipFill>
                <a:blip r:embed="rId10" cstate="print"/>
                <a:srcRect/>
                <a:stretch>
                  <a:fillRect/>
                </a:stretch>
              </p:blipFill>
              <p:spPr bwMode="auto">
                <a:xfrm>
                  <a:off x="6308997" y="5609345"/>
                  <a:ext cx="594387" cy="901107"/>
                </a:xfrm>
                <a:prstGeom prst="rect">
                  <a:avLst/>
                </a:prstGeom>
                <a:solidFill>
                  <a:schemeClr val="bg1"/>
                </a:solidFill>
              </p:spPr>
            </p:pic>
            <p:pic>
              <p:nvPicPr>
                <p:cNvPr id="44" name="Picture 12" descr="http://upload.wikimedia.org/wikibooks/he/5/57/%D7%9E%D7%95%D7%A1%D7%99%D7%A7%D7%94_-_%D7%A9%D7%9E%D7%99%D7%A0%D7%99%D7%AA.png"/>
                <p:cNvPicPr>
                  <a:picLocks noChangeAspect="1" noChangeArrowheads="1"/>
                </p:cNvPicPr>
                <p:nvPr/>
              </p:nvPicPr>
              <p:blipFill>
                <a:blip r:embed="rId10" cstate="print"/>
                <a:srcRect/>
                <a:stretch>
                  <a:fillRect/>
                </a:stretch>
              </p:blipFill>
              <p:spPr bwMode="auto">
                <a:xfrm>
                  <a:off x="6903384" y="5599569"/>
                  <a:ext cx="594387" cy="901107"/>
                </a:xfrm>
                <a:prstGeom prst="rect">
                  <a:avLst/>
                </a:prstGeom>
                <a:solidFill>
                  <a:schemeClr val="bg1"/>
                </a:solidFill>
              </p:spPr>
            </p:pic>
            <p:pic>
              <p:nvPicPr>
                <p:cNvPr id="45" name="Picture 12" descr="http://upload.wikimedia.org/wikibooks/he/5/57/%D7%9E%D7%95%D7%A1%D7%99%D7%A7%D7%94_-_%D7%A9%D7%9E%D7%99%D7%A0%D7%99%D7%AA.png"/>
                <p:cNvPicPr>
                  <a:picLocks noChangeAspect="1" noChangeArrowheads="1"/>
                </p:cNvPicPr>
                <p:nvPr/>
              </p:nvPicPr>
              <p:blipFill>
                <a:blip r:embed="rId10" cstate="print"/>
                <a:srcRect/>
                <a:stretch>
                  <a:fillRect/>
                </a:stretch>
              </p:blipFill>
              <p:spPr bwMode="auto">
                <a:xfrm>
                  <a:off x="7497771" y="5609346"/>
                  <a:ext cx="594387" cy="901107"/>
                </a:xfrm>
                <a:prstGeom prst="rect">
                  <a:avLst/>
                </a:prstGeom>
                <a:solidFill>
                  <a:schemeClr val="bg1"/>
                </a:solidFill>
              </p:spPr>
            </p:pic>
            <p:pic>
              <p:nvPicPr>
                <p:cNvPr id="46" name="Picture 12" descr="http://upload.wikimedia.org/wikibooks/he/5/57/%D7%9E%D7%95%D7%A1%D7%99%D7%A7%D7%94_-_%D7%A9%D7%9E%D7%99%D7%A0%D7%99%D7%AA.png"/>
                <p:cNvPicPr>
                  <a:picLocks noChangeAspect="1" noChangeArrowheads="1"/>
                </p:cNvPicPr>
                <p:nvPr/>
              </p:nvPicPr>
              <p:blipFill>
                <a:blip r:embed="rId10" cstate="print"/>
                <a:srcRect/>
                <a:stretch>
                  <a:fillRect/>
                </a:stretch>
              </p:blipFill>
              <p:spPr bwMode="auto">
                <a:xfrm>
                  <a:off x="8092158" y="5599568"/>
                  <a:ext cx="594387" cy="901107"/>
                </a:xfrm>
                <a:prstGeom prst="rect">
                  <a:avLst/>
                </a:prstGeom>
                <a:solidFill>
                  <a:schemeClr val="bg1"/>
                </a:solidFill>
              </p:spPr>
            </p:pic>
            <p:pic>
              <p:nvPicPr>
                <p:cNvPr id="47" name="Picture 12" descr="http://upload.wikimedia.org/wikibooks/he/5/57/%D7%9E%D7%95%D7%A1%D7%99%D7%A7%D7%94_-_%D7%A9%D7%9E%D7%99%D7%A0%D7%99%D7%AA.png"/>
                <p:cNvPicPr>
                  <a:picLocks noChangeAspect="1" noChangeArrowheads="1"/>
                </p:cNvPicPr>
                <p:nvPr/>
              </p:nvPicPr>
              <p:blipFill>
                <a:blip r:embed="rId10" cstate="print"/>
                <a:srcRect/>
                <a:stretch>
                  <a:fillRect/>
                </a:stretch>
              </p:blipFill>
              <p:spPr bwMode="auto">
                <a:xfrm>
                  <a:off x="8686503" y="5609346"/>
                  <a:ext cx="594387" cy="901107"/>
                </a:xfrm>
                <a:prstGeom prst="rect">
                  <a:avLst/>
                </a:prstGeom>
                <a:solidFill>
                  <a:schemeClr val="bg1"/>
                </a:solidFill>
              </p:spPr>
            </p:pic>
            <p:pic>
              <p:nvPicPr>
                <p:cNvPr id="48" name="Picture 12" descr="http://upload.wikimedia.org/wikibooks/he/5/57/%D7%9E%D7%95%D7%A1%D7%99%D7%A7%D7%94_-_%D7%A9%D7%9E%D7%99%D7%A0%D7%99%D7%AA.png"/>
                <p:cNvPicPr>
                  <a:picLocks noChangeAspect="1" noChangeArrowheads="1"/>
                </p:cNvPicPr>
                <p:nvPr/>
              </p:nvPicPr>
              <p:blipFill>
                <a:blip r:embed="rId10" cstate="print"/>
                <a:srcRect/>
                <a:stretch>
                  <a:fillRect/>
                </a:stretch>
              </p:blipFill>
              <p:spPr bwMode="auto">
                <a:xfrm>
                  <a:off x="9869752" y="5596976"/>
                  <a:ext cx="594387" cy="901107"/>
                </a:xfrm>
                <a:prstGeom prst="rect">
                  <a:avLst/>
                </a:prstGeom>
                <a:solidFill>
                  <a:schemeClr val="bg1"/>
                </a:solidFill>
              </p:spPr>
            </p:pic>
            <p:pic>
              <p:nvPicPr>
                <p:cNvPr id="49" name="Picture 12" descr="http://upload.wikimedia.org/wikibooks/he/5/57/%D7%9E%D7%95%D7%A1%D7%99%D7%A7%D7%94_-_%D7%A9%D7%9E%D7%99%D7%A0%D7%99%D7%AA.png"/>
                <p:cNvPicPr>
                  <a:picLocks noChangeAspect="1" noChangeArrowheads="1"/>
                </p:cNvPicPr>
                <p:nvPr/>
              </p:nvPicPr>
              <p:blipFill>
                <a:blip r:embed="rId10" cstate="print"/>
                <a:srcRect/>
                <a:stretch>
                  <a:fillRect/>
                </a:stretch>
              </p:blipFill>
              <p:spPr bwMode="auto">
                <a:xfrm>
                  <a:off x="9275407" y="5600813"/>
                  <a:ext cx="594387" cy="901107"/>
                </a:xfrm>
                <a:prstGeom prst="rect">
                  <a:avLst/>
                </a:prstGeom>
                <a:solidFill>
                  <a:schemeClr val="bg1"/>
                </a:solidFill>
              </p:spPr>
            </p:pic>
          </p:grpSp>
        </p:grpSp>
        <p:sp>
          <p:nvSpPr>
            <p:cNvPr id="52" name="אליפסה 51"/>
            <p:cNvSpPr/>
            <p:nvPr/>
          </p:nvSpPr>
          <p:spPr>
            <a:xfrm>
              <a:off x="3720544" y="5733744"/>
              <a:ext cx="371611" cy="914400"/>
            </a:xfrm>
            <a:prstGeom prst="ellipse">
              <a:avLst/>
            </a:pr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4" name="אליפסה 53"/>
            <p:cNvSpPr/>
            <p:nvPr/>
          </p:nvSpPr>
          <p:spPr>
            <a:xfrm>
              <a:off x="6094895" y="5723969"/>
              <a:ext cx="371611" cy="914400"/>
            </a:xfrm>
            <a:prstGeom prst="ellipse">
              <a:avLst/>
            </a:pr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5" name="אליפסה 54"/>
            <p:cNvSpPr/>
            <p:nvPr/>
          </p:nvSpPr>
          <p:spPr>
            <a:xfrm>
              <a:off x="4897904" y="5733744"/>
              <a:ext cx="371611" cy="914400"/>
            </a:xfrm>
            <a:prstGeom prst="ellipse">
              <a:avLst/>
            </a:pr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2" name="מלבן 1"/>
          <p:cNvSpPr/>
          <p:nvPr/>
        </p:nvSpPr>
        <p:spPr>
          <a:xfrm>
            <a:off x="8244597" y="5950923"/>
            <a:ext cx="2690160" cy="523220"/>
          </a:xfrm>
          <a:prstGeom prst="rect">
            <a:avLst/>
          </a:prstGeom>
        </p:spPr>
        <p:txBody>
          <a:bodyPr wrap="none">
            <a:spAutoFit/>
          </a:bodyPr>
          <a:lstStyle/>
          <a:p>
            <a:r>
              <a:rPr lang="he-IL" sz="2800" dirty="0">
                <a:solidFill>
                  <a:srgbClr val="FF0066"/>
                </a:solidFill>
                <a:latin typeface="Guttman-Aram" panose="02010401010101010101" pitchFamily="2" charset="-79"/>
                <a:cs typeface="Guttman-Aram" panose="02010401010101010101" pitchFamily="2" charset="-79"/>
              </a:rPr>
              <a:t>דוגמאות למקצבים:</a:t>
            </a:r>
            <a:endParaRPr lang="he-IL" dirty="0">
              <a:solidFill>
                <a:srgbClr val="FF0066"/>
              </a:solidFill>
            </a:endParaRPr>
          </a:p>
        </p:txBody>
      </p:sp>
      <p:pic>
        <p:nvPicPr>
          <p:cNvPr id="38" name="11_יום_ליבשה">
            <a:hlinkClick r:id="" action="ppaction://media"/>
          </p:cNvPr>
          <p:cNvPicPr>
            <a:picLocks noChangeAspect="1"/>
          </p:cNvPicPr>
          <p:nvPr>
            <a:audioFile r:link="rId1"/>
            <p:extLst>
              <p:ext uri="{DAA4B4D4-6D71-4841-9C94-3DE7FCFB9230}">
                <p14:media xmlns:p14="http://schemas.microsoft.com/office/powerpoint/2010/main" r:embed="rId2">
                  <p14:trim st="63000" end="80195.3125"/>
                </p14:media>
              </p:ext>
            </p:extLst>
          </p:nvPr>
        </p:nvPicPr>
        <p:blipFill>
          <a:blip r:embed="rId12"/>
          <a:stretch>
            <a:fillRect/>
          </a:stretch>
        </p:blipFill>
        <p:spPr>
          <a:xfrm>
            <a:off x="9813602" y="3715147"/>
            <a:ext cx="705617" cy="705617"/>
          </a:xfrm>
          <a:prstGeom prst="rect">
            <a:avLst/>
          </a:prstGeom>
        </p:spPr>
      </p:pic>
      <p:pic>
        <p:nvPicPr>
          <p:cNvPr id="40" name="11_יום_ליבשה">
            <a:hlinkClick r:id="" action="ppaction://media"/>
          </p:cNvPr>
          <p:cNvPicPr>
            <a:picLocks noChangeAspect="1"/>
          </p:cNvPicPr>
          <p:nvPr>
            <a:audioFile r:link="rId1"/>
            <p:extLst>
              <p:ext uri="{DAA4B4D4-6D71-4841-9C94-3DE7FCFB9230}">
                <p14:media xmlns:p14="http://schemas.microsoft.com/office/powerpoint/2010/main" r:embed="rId2">
                  <p14:trim st="68000" end="73915.3125"/>
                </p14:media>
              </p:ext>
            </p:extLst>
          </p:nvPr>
        </p:nvPicPr>
        <p:blipFill>
          <a:blip r:embed="rId12"/>
          <a:stretch>
            <a:fillRect/>
          </a:stretch>
        </p:blipFill>
        <p:spPr>
          <a:xfrm>
            <a:off x="9808876" y="3005344"/>
            <a:ext cx="710343" cy="710343"/>
          </a:xfrm>
          <a:prstGeom prst="rect">
            <a:avLst/>
          </a:prstGeom>
        </p:spPr>
      </p:pic>
      <p:pic>
        <p:nvPicPr>
          <p:cNvPr id="41" name="11_יום_ליבשה">
            <a:hlinkClick r:id="" action="ppaction://media"/>
          </p:cNvPr>
          <p:cNvPicPr>
            <a:picLocks noChangeAspect="1"/>
          </p:cNvPicPr>
          <p:nvPr>
            <a:audioFile r:link="rId1"/>
            <p:extLst>
              <p:ext uri="{DAA4B4D4-6D71-4841-9C94-3DE7FCFB9230}">
                <p14:media xmlns:p14="http://schemas.microsoft.com/office/powerpoint/2010/main" r:embed="rId2">
                  <p14:trim st="57341" end="72365.3125"/>
                </p14:media>
              </p:ext>
            </p:extLst>
          </p:nvPr>
        </p:nvPicPr>
        <p:blipFill>
          <a:blip r:embed="rId12"/>
          <a:stretch>
            <a:fillRect/>
          </a:stretch>
        </p:blipFill>
        <p:spPr>
          <a:xfrm>
            <a:off x="10723148" y="3098460"/>
            <a:ext cx="1076255" cy="1076255"/>
          </a:xfrm>
          <a:prstGeom prst="rect">
            <a:avLst/>
          </a:prstGeom>
        </p:spPr>
      </p:pic>
      <p:pic>
        <p:nvPicPr>
          <p:cNvPr id="42" name="11_יום_ליבשה">
            <a:hlinkClick r:id="" action="ppaction://media"/>
          </p:cNvPr>
          <p:cNvPicPr>
            <a:picLocks noChangeAspect="1"/>
          </p:cNvPicPr>
          <p:nvPr>
            <a:audioFile r:link="rId1"/>
            <p:extLst>
              <p:ext uri="{DAA4B4D4-6D71-4841-9C94-3DE7FCFB9230}">
                <p14:media xmlns:p14="http://schemas.microsoft.com/office/powerpoint/2010/main" r:embed="rId2">
                  <p14:trim end="136404.3125"/>
                </p14:media>
              </p:ext>
            </p:extLst>
          </p:nvPr>
        </p:nvPicPr>
        <p:blipFill>
          <a:blip r:embed="rId12"/>
          <a:stretch>
            <a:fillRect/>
          </a:stretch>
        </p:blipFill>
        <p:spPr>
          <a:xfrm rot="10645691">
            <a:off x="677457" y="5717940"/>
            <a:ext cx="739732" cy="739732"/>
          </a:xfrm>
          <a:prstGeom prst="rect">
            <a:avLst/>
          </a:prstGeom>
        </p:spPr>
      </p:pic>
    </p:spTree>
    <p:extLst>
      <p:ext uri="{BB962C8B-B14F-4D97-AF65-F5344CB8AC3E}">
        <p14:creationId xmlns:p14="http://schemas.microsoft.com/office/powerpoint/2010/main" val="2969862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38"/>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870" fill="hold"/>
                                        <p:tgtEl>
                                          <p:spTgt spid="38"/>
                                        </p:tgtEl>
                                      </p:cBhvr>
                                    </p:cmd>
                                  </p:childTnLst>
                                </p:cTn>
                              </p:par>
                            </p:childTnLst>
                          </p:cTn>
                        </p:par>
                      </p:childTnLst>
                    </p:cTn>
                  </p:par>
                </p:childTnLst>
              </p:cTn>
              <p:nextCondLst>
                <p:cond evt="onClick" delay="0">
                  <p:tgtEl>
                    <p:spTgt spid="38"/>
                  </p:tgtEl>
                </p:cond>
              </p:nextCondLst>
            </p:seq>
            <p:audio>
              <p:cMediaNode vol="80000">
                <p:cTn id="25" fill="hold" display="0">
                  <p:stCondLst>
                    <p:cond delay="indefinite"/>
                  </p:stCondLst>
                  <p:endCondLst>
                    <p:cond evt="onStopAudio" delay="0">
                      <p:tgtEl>
                        <p:sldTgt/>
                      </p:tgtEl>
                    </p:cond>
                  </p:endCondLst>
                </p:cTn>
                <p:tgtEl>
                  <p:spTgt spid="38"/>
                </p:tgtEl>
              </p:cMediaNode>
            </p:audio>
            <p:seq concurrent="1" nextAc="seek">
              <p:cTn id="26" restart="whenNotActive" fill="hold" evtFilter="cancelBubble" nodeType="interactiveSeq">
                <p:stCondLst>
                  <p:cond evt="onClick" delay="0">
                    <p:tgtEl>
                      <p:spTgt spid="40"/>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2150" fill="hold"/>
                                        <p:tgtEl>
                                          <p:spTgt spid="40"/>
                                        </p:tgtEl>
                                      </p:cBhvr>
                                    </p:cmd>
                                  </p:childTnLst>
                                </p:cTn>
                              </p:par>
                            </p:childTnLst>
                          </p:cTn>
                        </p:par>
                      </p:childTnLst>
                    </p:cTn>
                  </p:par>
                </p:childTnLst>
              </p:cTn>
              <p:nextCondLst>
                <p:cond evt="onClick" delay="0">
                  <p:tgtEl>
                    <p:spTgt spid="40"/>
                  </p:tgtEl>
                </p:cond>
              </p:nextCondLst>
            </p:seq>
            <p:audio>
              <p:cMediaNode vol="80000">
                <p:cTn id="31" fill="hold" display="0">
                  <p:stCondLst>
                    <p:cond delay="indefinite"/>
                  </p:stCondLst>
                  <p:endCondLst>
                    <p:cond evt="onStopAudio" delay="0">
                      <p:tgtEl>
                        <p:sldTgt/>
                      </p:tgtEl>
                    </p:cond>
                  </p:endCondLst>
                </p:cTn>
                <p:tgtEl>
                  <p:spTgt spid="40"/>
                </p:tgtEl>
              </p:cMediaNode>
            </p:audio>
            <p:seq concurrent="1" nextAc="seek">
              <p:cTn id="32" restart="whenNotActive" fill="hold" evtFilter="cancelBubble" nodeType="interactiveSeq">
                <p:stCondLst>
                  <p:cond evt="onClick" delay="0">
                    <p:tgtEl>
                      <p:spTgt spid="41"/>
                    </p:tgtEl>
                  </p:cond>
                </p:stCondLst>
                <p:endSync evt="end" delay="0">
                  <p:rtn val="all"/>
                </p:endSync>
                <p:childTnLst>
                  <p:par>
                    <p:cTn id="33" fill="hold">
                      <p:stCondLst>
                        <p:cond delay="0"/>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14359" fill="hold"/>
                                        <p:tgtEl>
                                          <p:spTgt spid="41"/>
                                        </p:tgtEl>
                                      </p:cBhvr>
                                    </p:cmd>
                                  </p:childTnLst>
                                </p:cTn>
                              </p:par>
                            </p:childTnLst>
                          </p:cTn>
                        </p:par>
                      </p:childTnLst>
                    </p:cTn>
                  </p:par>
                </p:childTnLst>
              </p:cTn>
              <p:nextCondLst>
                <p:cond evt="onClick" delay="0">
                  <p:tgtEl>
                    <p:spTgt spid="41"/>
                  </p:tgtEl>
                </p:cond>
              </p:nextCondLst>
            </p:seq>
            <p:audio>
              <p:cMediaNode vol="80000">
                <p:cTn id="37" fill="hold" display="0">
                  <p:stCondLst>
                    <p:cond delay="indefinite"/>
                  </p:stCondLst>
                  <p:endCondLst>
                    <p:cond evt="onStopAudio" delay="0">
                      <p:tgtEl>
                        <p:sldTgt/>
                      </p:tgtEl>
                    </p:cond>
                  </p:endCondLst>
                </p:cTn>
                <p:tgtEl>
                  <p:spTgt spid="41"/>
                </p:tgtEl>
              </p:cMediaNode>
            </p:audio>
            <p:seq concurrent="1" nextAc="seek">
              <p:cTn id="38" restart="whenNotActive" fill="hold" evtFilter="cancelBubble" nodeType="interactiveSeq">
                <p:stCondLst>
                  <p:cond evt="onClick" delay="0">
                    <p:tgtEl>
                      <p:spTgt spid="42"/>
                    </p:tgtEl>
                  </p:cond>
                </p:stCondLst>
                <p:endSync evt="end" delay="0">
                  <p:rtn val="all"/>
                </p:endSync>
                <p:childTnLst>
                  <p:par>
                    <p:cTn id="39" fill="hold">
                      <p:stCondLst>
                        <p:cond delay="0"/>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7661" fill="hold"/>
                                        <p:tgtEl>
                                          <p:spTgt spid="42"/>
                                        </p:tgtEl>
                                      </p:cBhvr>
                                    </p:cmd>
                                  </p:childTnLst>
                                </p:cTn>
                              </p:par>
                            </p:childTnLst>
                          </p:cTn>
                        </p:par>
                      </p:childTnLst>
                    </p:cTn>
                  </p:par>
                </p:childTnLst>
              </p:cTn>
              <p:nextCondLst>
                <p:cond evt="onClick" delay="0">
                  <p:tgtEl>
                    <p:spTgt spid="42"/>
                  </p:tgtEl>
                </p:cond>
              </p:nextCondLst>
            </p:seq>
            <p:audio>
              <p:cMediaNode vol="80000">
                <p:cTn id="43" fill="hold" display="0">
                  <p:stCondLst>
                    <p:cond delay="indefinite"/>
                  </p:stCondLst>
                  <p:endCondLst>
                    <p:cond evt="onStopAudio" delay="0">
                      <p:tgtEl>
                        <p:sldTgt/>
                      </p:tgtEl>
                    </p:cond>
                  </p:endCondLst>
                </p:cTn>
                <p:tgtEl>
                  <p:spTgt spid="42"/>
                </p:tgtEl>
              </p:cMediaNode>
            </p:audio>
          </p:childTnLst>
        </p:cTn>
      </p:par>
    </p:tnLst>
    <p:bldLst>
      <p:bldP spid="9" grpId="0" animBg="1"/>
      <p:bldP spid="10"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מציין מיקום תוכן 3"/>
          <p:cNvPicPr>
            <a:picLocks noGrp="1" noChangeAspect="1"/>
          </p:cNvPicPr>
          <p:nvPr>
            <p:ph idx="1"/>
          </p:nvPr>
        </p:nvPicPr>
        <p:blipFill>
          <a:blip r:embed="rId6" cstate="print">
            <a:extLst>
              <a:ext uri="{28A0092B-C50C-407E-A947-70E740481C1C}">
                <a14:useLocalDpi xmlns:a14="http://schemas.microsoft.com/office/drawing/2010/main" val="0"/>
              </a:ext>
            </a:extLst>
          </a:blip>
          <a:stretch>
            <a:fillRect/>
          </a:stretch>
        </p:blipFill>
        <p:spPr>
          <a:xfrm>
            <a:off x="10818" y="-11720"/>
            <a:ext cx="12192000" cy="6869720"/>
          </a:xfrm>
        </p:spPr>
      </p:pic>
      <p:sp>
        <p:nvSpPr>
          <p:cNvPr id="7" name="מלבן 6">
            <a:extLst>
              <a:ext uri="{FF2B5EF4-FFF2-40B4-BE49-F238E27FC236}">
                <a16:creationId xmlns:a16="http://schemas.microsoft.com/office/drawing/2014/main" id="{B238FD03-EF12-42A2-9B7A-030B450BA216}"/>
              </a:ext>
            </a:extLst>
          </p:cNvPr>
          <p:cNvSpPr/>
          <p:nvPr/>
        </p:nvSpPr>
        <p:spPr>
          <a:xfrm>
            <a:off x="878865" y="1822497"/>
            <a:ext cx="9777865" cy="3970318"/>
          </a:xfrm>
          <a:prstGeom prst="rect">
            <a:avLst/>
          </a:prstGeom>
        </p:spPr>
        <p:txBody>
          <a:bodyPr wrap="square">
            <a:spAutoFit/>
          </a:bodyPr>
          <a:lstStyle/>
          <a:p>
            <a:pPr marL="0" marR="0" lvl="0" indent="0" algn="r" defTabSz="914400" rtl="1" eaLnBrk="1" fontAlgn="auto" latinLnBrk="0" hangingPunct="1">
              <a:lnSpc>
                <a:spcPct val="15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האזינו שוב לנגינת הקלרינט:</a:t>
            </a:r>
            <a:endParaRPr kumimoji="0" lang="he-IL" sz="18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Arial" panose="020B0604020202020204" pitchFamily="34" charset="0"/>
            </a:endParaRPr>
          </a:p>
          <a:p>
            <a:pPr marL="285750" lvl="0" indent="-285750" algn="r" rtl="1">
              <a:lnSpc>
                <a:spcPct val="150000"/>
              </a:lnSpc>
              <a:buClrTx/>
              <a:buFont typeface="Courier New" panose="02070309020205020404" pitchFamily="49" charset="0"/>
              <a:buChar char="o"/>
              <a:defRPr/>
            </a:pPr>
            <a:r>
              <a:rPr kumimoji="0" lang="he-IL"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האם אתם מזהים את </a:t>
            </a:r>
            <a:r>
              <a:rPr lang="he-IL" sz="1800" kern="1200" dirty="0">
                <a:solidFill>
                  <a:prstClr val="black"/>
                </a:solidFill>
                <a:latin typeface="Times New Roman" panose="02020603050405020304" pitchFamily="18" charset="0"/>
                <a:ea typeface="Times New Roman" panose="02020603050405020304" pitchFamily="18" charset="0"/>
                <a:cs typeface="Arial" panose="020B0604020202020204" pitchFamily="34" charset="0"/>
              </a:rPr>
              <a:t>ה </a:t>
            </a:r>
            <a:r>
              <a:rPr lang="en-US" sz="2400" b="1" dirty="0">
                <a:solidFill>
                  <a:srgbClr val="FF0066"/>
                </a:solidFill>
                <a:latin typeface="Calibri" panose="020F0502020204030204" pitchFamily="34" charset="0"/>
                <a:cs typeface="Guttman-Aram" panose="02010401010101010101" pitchFamily="2" charset="-79"/>
              </a:rPr>
              <a:t> Krechts</a:t>
            </a:r>
            <a:r>
              <a:rPr lang="he-IL" sz="1800" kern="1200" dirty="0">
                <a:solidFill>
                  <a:prstClr val="black"/>
                </a:solidFill>
                <a:latin typeface="Times New Roman" panose="02020603050405020304" pitchFamily="18" charset="0"/>
                <a:ea typeface="Times New Roman" panose="02020603050405020304" pitchFamily="18" charset="0"/>
                <a:cs typeface="Arial" panose="020B0604020202020204" pitchFamily="34" charset="0"/>
              </a:rPr>
              <a:t> וה</a:t>
            </a:r>
            <a:r>
              <a:rPr lang="en-US" sz="1800" kern="1200" dirty="0">
                <a:solidFill>
                  <a:prstClr val="black"/>
                </a:solidFill>
                <a:latin typeface="Times New Roman" panose="02020603050405020304" pitchFamily="18" charset="0"/>
                <a:ea typeface="Times New Roman" panose="02020603050405020304" pitchFamily="18" charset="0"/>
                <a:cs typeface="Arial" panose="020B0604020202020204" pitchFamily="34" charset="0"/>
              </a:rPr>
              <a:t>?</a:t>
            </a:r>
            <a:r>
              <a:rPr lang="en-US" sz="2400" b="1" dirty="0">
                <a:solidFill>
                  <a:srgbClr val="FF0066"/>
                </a:solidFill>
                <a:latin typeface="Calibri" panose="020F0502020204030204" pitchFamily="34" charset="0"/>
                <a:cs typeface="Guttman-Aram" panose="02010401010101010101" pitchFamily="2" charset="-79"/>
              </a:rPr>
              <a:t>Kvech </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endParaRPr>
          </a:p>
          <a:p>
            <a:pPr marL="285750" marR="0" lvl="0" indent="-285750" algn="r" defTabSz="914400" rtl="1" eaLnBrk="1" fontAlgn="auto" latinLnBrk="0" hangingPunct="1">
              <a:lnSpc>
                <a:spcPct val="150000"/>
              </a:lnSpc>
              <a:spcBef>
                <a:spcPts val="0"/>
              </a:spcBef>
              <a:spcAft>
                <a:spcPts val="0"/>
              </a:spcAft>
              <a:buClrTx/>
              <a:buSzTx/>
              <a:buFont typeface="Courier New" panose="02070309020205020404" pitchFamily="49" charset="0"/>
              <a:buChar char="o"/>
              <a:tabLst/>
              <a:defRPr/>
            </a:pPr>
            <a:r>
              <a:rPr kumimoji="0" lang="he-IL"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מה דעתכם, האם אתם</a:t>
            </a:r>
            <a:r>
              <a:rPr kumimoji="0" lang="he-IL" sz="18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 מרגישים בסגנון הנגינה "נשמה יהודית"? תוכלו להסביר מדוע?</a:t>
            </a:r>
          </a:p>
          <a:p>
            <a:pPr marL="285750" marR="0" lvl="0" indent="-285750" algn="r" defTabSz="914400" rtl="1" eaLnBrk="1" fontAlgn="auto" latinLnBrk="0" hangingPunct="1">
              <a:lnSpc>
                <a:spcPct val="150000"/>
              </a:lnSpc>
              <a:spcBef>
                <a:spcPts val="0"/>
              </a:spcBef>
              <a:spcAft>
                <a:spcPts val="0"/>
              </a:spcAft>
              <a:buClrTx/>
              <a:buSzTx/>
              <a:buFont typeface="Courier New" panose="02070309020205020404" pitchFamily="49" charset="0"/>
              <a:buChar char="o"/>
              <a:tabLst/>
              <a:defRPr/>
            </a:pPr>
            <a:endParaRPr lang="he-IL" sz="1800" kern="1200" baseline="0" dirty="0">
              <a:solidFill>
                <a:prstClr val="black"/>
              </a:solidFill>
              <a:latin typeface="Times New Roman" panose="02020603050405020304" pitchFamily="18" charset="0"/>
              <a:ea typeface="Times New Roman" panose="02020603050405020304" pitchFamily="18" charset="0"/>
              <a:cs typeface="Arial" panose="020B0604020202020204" pitchFamily="34" charset="0"/>
            </a:endParaRPr>
          </a:p>
          <a:p>
            <a:pPr marR="0" lvl="0" algn="r" defTabSz="914400" rtl="1" eaLnBrk="1" fontAlgn="auto" latinLnBrk="0" hangingPunct="1">
              <a:lnSpc>
                <a:spcPct val="150000"/>
              </a:lnSpc>
              <a:spcBef>
                <a:spcPts val="0"/>
              </a:spcBef>
              <a:spcAft>
                <a:spcPts val="0"/>
              </a:spcAft>
              <a:buClrTx/>
              <a:buSzTx/>
              <a:tabLst/>
              <a:defRPr/>
            </a:pPr>
            <a:r>
              <a:rPr kumimoji="0" lang="he-IL" sz="18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האזינו לשירה, למבטא ולאופן שבו הוגים את המילים:</a:t>
            </a:r>
          </a:p>
          <a:p>
            <a:pPr marR="0" lvl="0" algn="r" defTabSz="914400" rtl="1" eaLnBrk="1" fontAlgn="auto" latinLnBrk="0" hangingPunct="1">
              <a:lnSpc>
                <a:spcPct val="150000"/>
              </a:lnSpc>
              <a:spcBef>
                <a:spcPts val="0"/>
              </a:spcBef>
              <a:spcAft>
                <a:spcPts val="0"/>
              </a:spcAft>
              <a:buClrTx/>
              <a:buSzTx/>
              <a:tabLst/>
              <a:defRPr/>
            </a:pPr>
            <a:r>
              <a:rPr lang="he-IL" sz="1800" kern="1200" baseline="0" dirty="0">
                <a:solidFill>
                  <a:prstClr val="black"/>
                </a:solidFill>
                <a:latin typeface="Times New Roman" panose="02020603050405020304" pitchFamily="18" charset="0"/>
                <a:ea typeface="Times New Roman" panose="02020603050405020304" pitchFamily="18" charset="0"/>
                <a:cs typeface="Arial" panose="020B0604020202020204" pitchFamily="34" charset="0"/>
              </a:rPr>
              <a:t>מה מיוחד בהיגוי?</a:t>
            </a:r>
          </a:p>
          <a:p>
            <a:pPr marR="0" lvl="0" algn="r" defTabSz="914400" rtl="1" eaLnBrk="1" fontAlgn="auto" latinLnBrk="0" hangingPunct="1">
              <a:lnSpc>
                <a:spcPct val="150000"/>
              </a:lnSpc>
              <a:spcBef>
                <a:spcPts val="0"/>
              </a:spcBef>
              <a:spcAft>
                <a:spcPts val="0"/>
              </a:spcAft>
              <a:buClrTx/>
              <a:buSzTx/>
              <a:tabLst/>
              <a:defRPr/>
            </a:pPr>
            <a:r>
              <a:rPr kumimoji="0" lang="he-IL" sz="18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באילו קהילות הוגים את המילים באופן זה?</a:t>
            </a:r>
            <a:endParaRPr kumimoji="0" lang="he-IL"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endParaRPr>
          </a:p>
          <a:p>
            <a:pPr marR="0" lvl="0" algn="r" defTabSz="914400" rtl="1" eaLnBrk="1" fontAlgn="auto" latinLnBrk="0" hangingPunct="1">
              <a:lnSpc>
                <a:spcPct val="150000"/>
              </a:lnSpc>
              <a:spcBef>
                <a:spcPts val="0"/>
              </a:spcBef>
              <a:spcAft>
                <a:spcPts val="0"/>
              </a:spcAft>
              <a:buClrTx/>
              <a:buSzTx/>
              <a:tabLst/>
              <a:defRPr/>
            </a:pPr>
            <a:endParaRPr lang="he-IL" sz="1800" kern="1200" noProof="0" dirty="0">
              <a:solidFill>
                <a:prstClr val="black"/>
              </a:solidFill>
              <a:latin typeface="Times New Roman" panose="02020603050405020304" pitchFamily="18" charset="0"/>
              <a:ea typeface="Times New Roman" panose="02020603050405020304" pitchFamily="18" charset="0"/>
              <a:cs typeface="Arial" panose="020B0604020202020204" pitchFamily="34" charset="0"/>
            </a:endParaRPr>
          </a:p>
          <a:p>
            <a:pPr marR="0" lvl="0" algn="r" defTabSz="914400" rtl="1" eaLnBrk="1" fontAlgn="auto" latinLnBrk="0" hangingPunct="1">
              <a:lnSpc>
                <a:spcPct val="150000"/>
              </a:lnSpc>
              <a:spcBef>
                <a:spcPts val="0"/>
              </a:spcBef>
              <a:spcAft>
                <a:spcPts val="0"/>
              </a:spcAft>
              <a:buClrTx/>
              <a:buSzTx/>
              <a:tabLst/>
              <a:defRPr/>
            </a:pPr>
            <a:endParaRPr kumimoji="0" lang="he-IL" sz="1800" b="0" i="0" u="none" strike="noStrike" kern="1200" cap="none" spc="0" normalizeH="0" baseline="0" dirty="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endParaRPr>
          </a:p>
        </p:txBody>
      </p:sp>
      <p:sp>
        <p:nvSpPr>
          <p:cNvPr id="8" name="כותרת 1"/>
          <p:cNvSpPr txBox="1">
            <a:spLocks/>
          </p:cNvSpPr>
          <p:nvPr/>
        </p:nvSpPr>
        <p:spPr>
          <a:xfrm>
            <a:off x="1521626" y="777387"/>
            <a:ext cx="9117676" cy="840220"/>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kumimoji="0" lang="he-IL" sz="4400" b="1" i="0" u="none" strike="noStrike" kern="1200" cap="none" spc="0" normalizeH="0" baseline="0" noProof="0" dirty="0">
                <a:ln>
                  <a:noFill/>
                </a:ln>
                <a:solidFill>
                  <a:srgbClr val="08374F"/>
                </a:solidFill>
                <a:effectLst/>
                <a:uLnTx/>
                <a:uFillTx/>
                <a:latin typeface="Calibri Light" panose="020F0302020204030204"/>
                <a:ea typeface="+mj-ea"/>
                <a:cs typeface="Arial" panose="020B0604020202020204" pitchFamily="34" charset="0"/>
              </a:rPr>
              <a:t>האזנה</a:t>
            </a:r>
          </a:p>
        </p:txBody>
      </p:sp>
      <p:pic>
        <p:nvPicPr>
          <p:cNvPr id="14" name="תמונה 13">
            <a:hlinkClick r:id="rId7" action="ppaction://hlinksldjump"/>
          </p:cNvPr>
          <p:cNvPicPr>
            <a:picLocks noChangeAspect="1"/>
          </p:cNvPicPr>
          <p:nvPr/>
        </p:nvPicPr>
        <p:blipFill rotWithShape="1">
          <a:blip r:embed="rId8">
            <a:extLst>
              <a:ext uri="{28A0092B-C50C-407E-A947-70E740481C1C}">
                <a14:useLocalDpi xmlns:a14="http://schemas.microsoft.com/office/drawing/2010/main" val="0"/>
              </a:ext>
            </a:extLst>
          </a:blip>
          <a:srcRect r="85735" b="74925"/>
          <a:stretch/>
        </p:blipFill>
        <p:spPr>
          <a:xfrm>
            <a:off x="10818" y="1"/>
            <a:ext cx="1736095" cy="1719618"/>
          </a:xfrm>
          <a:prstGeom prst="rect">
            <a:avLst/>
          </a:prstGeom>
        </p:spPr>
      </p:pic>
      <p:pic>
        <p:nvPicPr>
          <p:cNvPr id="13" name="11_יום_ליבשה">
            <a:hlinkClick r:id="" action="ppaction://media"/>
          </p:cNvPr>
          <p:cNvPicPr>
            <a:picLocks noChangeAspect="1"/>
          </p:cNvPicPr>
          <p:nvPr>
            <a:audioFile r:link="rId1"/>
            <p:extLst>
              <p:ext uri="{DAA4B4D4-6D71-4841-9C94-3DE7FCFB9230}">
                <p14:media xmlns:p14="http://schemas.microsoft.com/office/powerpoint/2010/main" r:embed="rId2">
                  <p14:trim st="57600" end="58465.3125"/>
                </p14:media>
              </p:ext>
            </p:extLst>
          </p:nvPr>
        </p:nvPicPr>
        <p:blipFill>
          <a:blip r:embed="rId9"/>
          <a:stretch>
            <a:fillRect/>
          </a:stretch>
        </p:blipFill>
        <p:spPr>
          <a:xfrm>
            <a:off x="5357414" y="1820208"/>
            <a:ext cx="609600" cy="609600"/>
          </a:xfrm>
          <a:prstGeom prst="rect">
            <a:avLst/>
          </a:prstGeom>
        </p:spPr>
      </p:pic>
      <p:pic>
        <p:nvPicPr>
          <p:cNvPr id="15" name="11_יום_ליבשה">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241419" y="4873625"/>
            <a:ext cx="1531408" cy="1531408"/>
          </a:xfrm>
          <a:prstGeom prst="rect">
            <a:avLst/>
          </a:prstGeom>
        </p:spPr>
      </p:pic>
    </p:spTree>
    <p:extLst>
      <p:ext uri="{BB962C8B-B14F-4D97-AF65-F5344CB8AC3E}">
        <p14:creationId xmlns:p14="http://schemas.microsoft.com/office/powerpoint/2010/main" val="21593395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8000" fill="hold"/>
                                        <p:tgtEl>
                                          <p:spTgt spid="13"/>
                                        </p:tgtEl>
                                      </p:cBhvr>
                                    </p:cmd>
                                  </p:childTnLst>
                                </p:cTn>
                              </p:par>
                            </p:childTnLst>
                          </p:cTn>
                        </p:par>
                      </p:childTnLst>
                    </p:cTn>
                  </p:par>
                </p:childTnLst>
              </p:cTn>
              <p:nextCondLst>
                <p:cond evt="onClick" delay="0">
                  <p:tgtEl>
                    <p:spTgt spid="13"/>
                  </p:tgtEl>
                </p:cond>
              </p:nextCondLst>
            </p:seq>
            <p:audio>
              <p:cMediaNode vol="80000">
                <p:cTn id="7" fill="hold" display="0">
                  <p:stCondLst>
                    <p:cond delay="indefinite"/>
                  </p:stCondLst>
                  <p:endCondLst>
                    <p:cond evt="onStopAudio" delay="0">
                      <p:tgtEl>
                        <p:sldTgt/>
                      </p:tgtEl>
                    </p:cond>
                  </p:endCondLst>
                </p:cTn>
                <p:tgtEl>
                  <p:spTgt spid="13"/>
                </p:tgtEl>
              </p:cMediaNode>
            </p:audio>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44065" fill="hold"/>
                                        <p:tgtEl>
                                          <p:spTgt spid="15"/>
                                        </p:tgtEl>
                                      </p:cBhvr>
                                    </p:cmd>
                                  </p:childTnLst>
                                </p:cTn>
                              </p:par>
                            </p:childTnLst>
                          </p:cTn>
                        </p:par>
                      </p:childTnLst>
                    </p:cTn>
                  </p:par>
                </p:childTnLst>
              </p:cTn>
              <p:nextCondLst>
                <p:cond evt="onClick" delay="0">
                  <p:tgtEl>
                    <p:spTgt spid="15"/>
                  </p:tgtEl>
                </p:cond>
              </p:nextCondLst>
            </p:seq>
            <p:audio>
              <p:cMediaNode vol="80000">
                <p:cTn id="13" fill="hold" display="0">
                  <p:stCondLst>
                    <p:cond delay="indefinite"/>
                  </p:stCondLst>
                  <p:endCondLst>
                    <p:cond evt="onStopAudio" delay="0">
                      <p:tgtEl>
                        <p:sldTgt/>
                      </p:tgtEl>
                    </p:cond>
                  </p:endCondLst>
                </p:cTn>
                <p:tgtEl>
                  <p:spTgt spid="15"/>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מציין מיקום תוכן 3"/>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0" y="0"/>
            <a:ext cx="12192000" cy="6869720"/>
          </a:xfrm>
        </p:spPr>
      </p:pic>
      <p:sp>
        <p:nvSpPr>
          <p:cNvPr id="8" name="כותרת 1"/>
          <p:cNvSpPr txBox="1">
            <a:spLocks/>
          </p:cNvSpPr>
          <p:nvPr/>
        </p:nvSpPr>
        <p:spPr>
          <a:xfrm>
            <a:off x="1521626" y="777387"/>
            <a:ext cx="9117676" cy="840220"/>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kumimoji="0" lang="he-IL" sz="4400" b="1" i="0" u="none" strike="noStrike" kern="1200" cap="none" spc="0" normalizeH="0" baseline="0" noProof="0" dirty="0">
                <a:ln>
                  <a:noFill/>
                </a:ln>
                <a:solidFill>
                  <a:srgbClr val="08374F"/>
                </a:solidFill>
                <a:effectLst/>
                <a:uLnTx/>
                <a:uFillTx/>
                <a:latin typeface="Calibri Light" panose="020F0302020204030204"/>
                <a:ea typeface="+mj-ea"/>
                <a:cs typeface="Arial" panose="020B0604020202020204" pitchFamily="34" charset="0"/>
              </a:rPr>
              <a:t>האזנה </a:t>
            </a:r>
            <a:r>
              <a:rPr kumimoji="0" lang="he-IL" sz="2000" b="1" i="0" u="none" strike="noStrike" kern="1200" cap="none" spc="0" normalizeH="0" baseline="0" noProof="0" dirty="0">
                <a:ln>
                  <a:noFill/>
                </a:ln>
                <a:solidFill>
                  <a:srgbClr val="08374F"/>
                </a:solidFill>
                <a:effectLst/>
                <a:uLnTx/>
                <a:uFillTx/>
                <a:latin typeface="Calibri Light" panose="020F0302020204030204"/>
                <a:ea typeface="+mj-ea"/>
                <a:cs typeface="Arial" panose="020B0604020202020204" pitchFamily="34" charset="0"/>
              </a:rPr>
              <a:t>(ביצוע)</a:t>
            </a:r>
            <a:endParaRPr kumimoji="0" lang="he-IL" sz="4400" b="1" i="0" u="none" strike="noStrike" kern="1200" cap="none" spc="0" normalizeH="0" baseline="0" noProof="0" dirty="0">
              <a:ln>
                <a:noFill/>
              </a:ln>
              <a:solidFill>
                <a:srgbClr val="08374F"/>
              </a:solidFill>
              <a:effectLst/>
              <a:uLnTx/>
              <a:uFillTx/>
              <a:latin typeface="Calibri Light" panose="020F0302020204030204"/>
              <a:ea typeface="+mj-ea"/>
              <a:cs typeface="Arial" panose="020B0604020202020204" pitchFamily="34" charset="0"/>
            </a:endParaRPr>
          </a:p>
        </p:txBody>
      </p:sp>
      <p:pic>
        <p:nvPicPr>
          <p:cNvPr id="14" name="תמונה 13">
            <a:hlinkClick r:id="rId6" action="ppaction://hlinksldjump"/>
          </p:cNvPr>
          <p:cNvPicPr>
            <a:picLocks noChangeAspect="1"/>
          </p:cNvPicPr>
          <p:nvPr/>
        </p:nvPicPr>
        <p:blipFill rotWithShape="1">
          <a:blip r:embed="rId7">
            <a:extLst>
              <a:ext uri="{28A0092B-C50C-407E-A947-70E740481C1C}">
                <a14:useLocalDpi xmlns:a14="http://schemas.microsoft.com/office/drawing/2010/main" val="0"/>
              </a:ext>
            </a:extLst>
          </a:blip>
          <a:srcRect r="85735" b="74925"/>
          <a:stretch/>
        </p:blipFill>
        <p:spPr>
          <a:xfrm>
            <a:off x="10818" y="1"/>
            <a:ext cx="1736095" cy="1719618"/>
          </a:xfrm>
          <a:prstGeom prst="rect">
            <a:avLst/>
          </a:prstGeom>
        </p:spPr>
      </p:pic>
      <p:pic>
        <p:nvPicPr>
          <p:cNvPr id="16" name="תמונה 15"/>
          <p:cNvPicPr>
            <a:picLocks noChangeAspect="1"/>
          </p:cNvPicPr>
          <p:nvPr/>
        </p:nvPicPr>
        <p:blipFill rotWithShape="1">
          <a:blip r:embed="rId8"/>
          <a:srcRect l="32654" t="49358" r="49830" b="38911"/>
          <a:stretch/>
        </p:blipFill>
        <p:spPr>
          <a:xfrm>
            <a:off x="1910707" y="1923113"/>
            <a:ext cx="4736367" cy="1783446"/>
          </a:xfrm>
          <a:prstGeom prst="rect">
            <a:avLst/>
          </a:prstGeom>
        </p:spPr>
      </p:pic>
      <p:pic>
        <p:nvPicPr>
          <p:cNvPr id="17" name="תמונה 16"/>
          <p:cNvPicPr>
            <a:picLocks noChangeAspect="1"/>
          </p:cNvPicPr>
          <p:nvPr/>
        </p:nvPicPr>
        <p:blipFill rotWithShape="1">
          <a:blip r:embed="rId8"/>
          <a:srcRect l="34943" t="80470" r="42028" b="8761"/>
          <a:stretch/>
        </p:blipFill>
        <p:spPr>
          <a:xfrm>
            <a:off x="1910707" y="3460149"/>
            <a:ext cx="5885177" cy="1547279"/>
          </a:xfrm>
          <a:prstGeom prst="rect">
            <a:avLst/>
          </a:prstGeom>
        </p:spPr>
      </p:pic>
      <p:sp>
        <p:nvSpPr>
          <p:cNvPr id="18" name="מלבן 17">
            <a:extLst>
              <a:ext uri="{FF2B5EF4-FFF2-40B4-BE49-F238E27FC236}">
                <a16:creationId xmlns:a16="http://schemas.microsoft.com/office/drawing/2014/main" id="{02F41E94-7E86-4D50-9EA7-B8CBFE64D5CA}"/>
              </a:ext>
            </a:extLst>
          </p:cNvPr>
          <p:cNvSpPr/>
          <p:nvPr/>
        </p:nvSpPr>
        <p:spPr>
          <a:xfrm>
            <a:off x="3762248" y="1576782"/>
            <a:ext cx="7653403" cy="872034"/>
          </a:xfrm>
          <a:prstGeom prst="rect">
            <a:avLst/>
          </a:prstGeom>
        </p:spPr>
        <p:txBody>
          <a:bodyPr wrap="square">
            <a:spAutoFit/>
          </a:bodyPr>
          <a:lstStyle/>
          <a:p>
            <a:pPr marL="0" marR="0" lvl="0" indent="0" algn="r" defTabSz="914400" rtl="1" eaLnBrk="1" fontAlgn="auto" latinLnBrk="0" hangingPunct="1">
              <a:lnSpc>
                <a:spcPct val="15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בשירת הפיוט "יום ליבשה" חוזרים על השורה השנייה במדריך פעמיים, עיינו בתווים של שורה זו:</a:t>
            </a:r>
          </a:p>
        </p:txBody>
      </p:sp>
      <p:graphicFrame>
        <p:nvGraphicFramePr>
          <p:cNvPr id="19" name="טבלה 18"/>
          <p:cNvGraphicFramePr>
            <a:graphicFrameLocks noGrp="1"/>
          </p:cNvGraphicFramePr>
          <p:nvPr>
            <p:extLst>
              <p:ext uri="{D42A27DB-BD31-4B8C-83A1-F6EECF244321}">
                <p14:modId xmlns:p14="http://schemas.microsoft.com/office/powerpoint/2010/main" val="1418462931"/>
              </p:ext>
            </p:extLst>
          </p:nvPr>
        </p:nvGraphicFramePr>
        <p:xfrm>
          <a:off x="3101910" y="6012991"/>
          <a:ext cx="8128001" cy="370840"/>
        </p:xfrm>
        <a:graphic>
          <a:graphicData uri="http://schemas.openxmlformats.org/drawingml/2006/table">
            <a:tbl>
              <a:tblPr rtl="1" firstRow="1" bandRow="1">
                <a:tableStyleId>{5C22544A-7EE6-4342-B048-85BDC9FD1C3A}</a:tableStyleId>
              </a:tblPr>
              <a:tblGrid>
                <a:gridCol w="1161143">
                  <a:extLst>
                    <a:ext uri="{9D8B030D-6E8A-4147-A177-3AD203B41FA5}">
                      <a16:colId xmlns:a16="http://schemas.microsoft.com/office/drawing/2014/main" val="2076378078"/>
                    </a:ext>
                  </a:extLst>
                </a:gridCol>
                <a:gridCol w="1161143">
                  <a:extLst>
                    <a:ext uri="{9D8B030D-6E8A-4147-A177-3AD203B41FA5}">
                      <a16:colId xmlns:a16="http://schemas.microsoft.com/office/drawing/2014/main" val="2116731763"/>
                    </a:ext>
                  </a:extLst>
                </a:gridCol>
                <a:gridCol w="1161143">
                  <a:extLst>
                    <a:ext uri="{9D8B030D-6E8A-4147-A177-3AD203B41FA5}">
                      <a16:colId xmlns:a16="http://schemas.microsoft.com/office/drawing/2014/main" val="1639647604"/>
                    </a:ext>
                  </a:extLst>
                </a:gridCol>
                <a:gridCol w="1161143">
                  <a:extLst>
                    <a:ext uri="{9D8B030D-6E8A-4147-A177-3AD203B41FA5}">
                      <a16:colId xmlns:a16="http://schemas.microsoft.com/office/drawing/2014/main" val="3757222993"/>
                    </a:ext>
                  </a:extLst>
                </a:gridCol>
                <a:gridCol w="1161143">
                  <a:extLst>
                    <a:ext uri="{9D8B030D-6E8A-4147-A177-3AD203B41FA5}">
                      <a16:colId xmlns:a16="http://schemas.microsoft.com/office/drawing/2014/main" val="2581978158"/>
                    </a:ext>
                  </a:extLst>
                </a:gridCol>
                <a:gridCol w="1161143">
                  <a:extLst>
                    <a:ext uri="{9D8B030D-6E8A-4147-A177-3AD203B41FA5}">
                      <a16:colId xmlns:a16="http://schemas.microsoft.com/office/drawing/2014/main" val="1784776736"/>
                    </a:ext>
                  </a:extLst>
                </a:gridCol>
                <a:gridCol w="1161143">
                  <a:extLst>
                    <a:ext uri="{9D8B030D-6E8A-4147-A177-3AD203B41FA5}">
                      <a16:colId xmlns:a16="http://schemas.microsoft.com/office/drawing/2014/main" val="2588644934"/>
                    </a:ext>
                  </a:extLst>
                </a:gridCol>
              </a:tblGrid>
              <a:tr h="370840">
                <a:tc>
                  <a:txBody>
                    <a:bodyPr/>
                    <a:lstStyle/>
                    <a:p>
                      <a:pPr algn="ctr" rtl="1"/>
                      <a:r>
                        <a:rPr lang="he-IL" dirty="0">
                          <a:solidFill>
                            <a:schemeClr val="tx1"/>
                          </a:solidFill>
                        </a:rPr>
                        <a:t>דו</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r>
                        <a:rPr lang="he-IL" dirty="0">
                          <a:solidFill>
                            <a:schemeClr val="tx1"/>
                          </a:solidFill>
                        </a:rPr>
                        <a:t>רה</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r>
                        <a:rPr lang="he-IL" dirty="0">
                          <a:solidFill>
                            <a:schemeClr val="tx1"/>
                          </a:solidFill>
                        </a:rPr>
                        <a:t>מי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r>
                        <a:rPr lang="he-IL" dirty="0">
                          <a:solidFill>
                            <a:schemeClr val="tx1"/>
                          </a:solidFill>
                        </a:rPr>
                        <a:t>פה</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r>
                        <a:rPr lang="he-IL" dirty="0">
                          <a:solidFill>
                            <a:schemeClr val="tx1"/>
                          </a:solidFill>
                        </a:rPr>
                        <a:t>סול</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r>
                        <a:rPr lang="he-IL" dirty="0">
                          <a:solidFill>
                            <a:schemeClr val="tx1"/>
                          </a:solidFill>
                        </a:rPr>
                        <a:t>לה</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r>
                        <a:rPr lang="he-IL" dirty="0">
                          <a:solidFill>
                            <a:schemeClr val="tx1"/>
                          </a:solidFill>
                        </a:rPr>
                        <a:t>סי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67258412"/>
                  </a:ext>
                </a:extLst>
              </a:tr>
            </a:tbl>
          </a:graphicData>
        </a:graphic>
      </p:graphicFrame>
      <p:sp>
        <p:nvSpPr>
          <p:cNvPr id="20" name="מלבן 19"/>
          <p:cNvSpPr/>
          <p:nvPr/>
        </p:nvSpPr>
        <p:spPr>
          <a:xfrm>
            <a:off x="3615414" y="4558633"/>
            <a:ext cx="7947070" cy="1338828"/>
          </a:xfrm>
          <a:prstGeom prst="rect">
            <a:avLst/>
          </a:prstGeom>
        </p:spPr>
        <p:txBody>
          <a:bodyPr wrap="square">
            <a:spAutoFit/>
          </a:bodyPr>
          <a:lstStyle/>
          <a:p>
            <a:pPr marL="342900" marR="0" lvl="0" indent="-342900" algn="r" defTabSz="914400" rtl="1" eaLnBrk="1" fontAlgn="auto" latinLnBrk="0" hangingPunct="1">
              <a:lnSpc>
                <a:spcPct val="150000"/>
              </a:lnSpc>
              <a:spcBef>
                <a:spcPts val="0"/>
              </a:spcBef>
              <a:spcAft>
                <a:spcPts val="0"/>
              </a:spcAft>
              <a:buClrTx/>
              <a:buSzTx/>
              <a:buFont typeface="Courier New" panose="02070309020205020404" pitchFamily="49" charset="0"/>
              <a:buChar char="o"/>
              <a:tabLst/>
              <a:defRPr/>
            </a:pPr>
            <a:r>
              <a:rPr kumimoji="0" lang="he-IL"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שירו את השורה ועקבו אחר התווים</a:t>
            </a:r>
          </a:p>
          <a:p>
            <a:pPr marL="342900" marR="0" lvl="0" indent="-342900" algn="r" defTabSz="914400" rtl="1" eaLnBrk="1" fontAlgn="auto" latinLnBrk="0" hangingPunct="1">
              <a:lnSpc>
                <a:spcPct val="150000"/>
              </a:lnSpc>
              <a:spcBef>
                <a:spcPts val="0"/>
              </a:spcBef>
              <a:spcAft>
                <a:spcPts val="0"/>
              </a:spcAft>
              <a:buClrTx/>
              <a:buSzTx/>
              <a:buFont typeface="Courier New" panose="02070309020205020404" pitchFamily="49" charset="0"/>
              <a:buChar char="o"/>
              <a:tabLst/>
              <a:defRPr/>
            </a:pPr>
            <a:r>
              <a:rPr kumimoji="0" lang="he-IL"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סמנו בתווים את הצליל הפותח והצליל המסיים בכל אחת משתי המנגינות.</a:t>
            </a:r>
          </a:p>
          <a:p>
            <a:pPr marL="342900" marR="0" lvl="0" indent="-342900" algn="r" defTabSz="914400" rtl="1" eaLnBrk="1" fontAlgn="auto" latinLnBrk="0" hangingPunct="1">
              <a:lnSpc>
                <a:spcPct val="150000"/>
              </a:lnSpc>
              <a:spcBef>
                <a:spcPts val="0"/>
              </a:spcBef>
              <a:spcAft>
                <a:spcPts val="0"/>
              </a:spcAft>
              <a:buClrTx/>
              <a:buSzTx/>
              <a:buFont typeface="Courier New" panose="02070309020205020404" pitchFamily="49" charset="0"/>
              <a:buChar char="o"/>
              <a:tabLst/>
              <a:defRPr/>
            </a:pPr>
            <a:r>
              <a:rPr kumimoji="0" lang="he-IL"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לפניכם שמות התווים, הקיפו את שם התו הפותח ואת שם התו הסוגר שמצאתם:</a:t>
            </a:r>
          </a:p>
        </p:txBody>
      </p:sp>
      <p:pic>
        <p:nvPicPr>
          <p:cNvPr id="22" name="11_יום_ליבשה">
            <a:hlinkClick r:id="" action="ppaction://media"/>
          </p:cNvPr>
          <p:cNvPicPr>
            <a:picLocks noChangeAspect="1"/>
          </p:cNvPicPr>
          <p:nvPr>
            <a:audioFile r:link="rId1"/>
            <p:extLst>
              <p:ext uri="{DAA4B4D4-6D71-4841-9C94-3DE7FCFB9230}">
                <p14:media xmlns:p14="http://schemas.microsoft.com/office/powerpoint/2010/main" r:embed="rId2">
                  <p14:trim st="35886" end="100815.3125"/>
                </p14:media>
              </p:ext>
            </p:extLst>
          </p:nvPr>
        </p:nvPicPr>
        <p:blipFill>
          <a:blip r:embed="rId9"/>
          <a:stretch>
            <a:fillRect/>
          </a:stretch>
        </p:blipFill>
        <p:spPr>
          <a:xfrm rot="10800000">
            <a:off x="517406" y="3460149"/>
            <a:ext cx="1229507" cy="1229507"/>
          </a:xfrm>
          <a:prstGeom prst="rect">
            <a:avLst/>
          </a:prstGeom>
        </p:spPr>
      </p:pic>
    </p:spTree>
    <p:extLst>
      <p:ext uri="{BB962C8B-B14F-4D97-AF65-F5344CB8AC3E}">
        <p14:creationId xmlns:p14="http://schemas.microsoft.com/office/powerpoint/2010/main" val="19180529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364" fill="hold"/>
                                        <p:tgtEl>
                                          <p:spTgt spid="22"/>
                                        </p:tgtEl>
                                      </p:cBhvr>
                                    </p:cmd>
                                  </p:childTnLst>
                                </p:cTn>
                              </p:par>
                            </p:childTnLst>
                          </p:cTn>
                        </p:par>
                      </p:childTnLst>
                    </p:cTn>
                  </p:par>
                </p:childTnLst>
              </p:cTn>
              <p:nextCondLst>
                <p:cond evt="onClick" delay="0">
                  <p:tgtEl>
                    <p:spTgt spid="22"/>
                  </p:tgtEl>
                </p:cond>
              </p:nextCondLst>
            </p:seq>
            <p:audio>
              <p:cMediaNode vol="80000">
                <p:cTn id="7" fill="hold" display="0">
                  <p:stCondLst>
                    <p:cond delay="indefinite"/>
                  </p:stCondLst>
                  <p:endCondLst>
                    <p:cond evt="onStopAudio" delay="0">
                      <p:tgtEl>
                        <p:sldTgt/>
                      </p:tgtEl>
                    </p:cond>
                  </p:endCondLst>
                </p:cTn>
                <p:tgtEl>
                  <p:spTgt spid="2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מציין מיקום תוכן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12192000" cy="6868559"/>
          </a:xfrm>
        </p:spPr>
      </p:pic>
      <p:sp>
        <p:nvSpPr>
          <p:cNvPr id="4" name="כותרת 1">
            <a:hlinkClick r:id="rId4" action="ppaction://hlinksldjump"/>
          </p:cNvPr>
          <p:cNvSpPr txBox="1">
            <a:spLocks/>
          </p:cNvSpPr>
          <p:nvPr/>
        </p:nvSpPr>
        <p:spPr>
          <a:xfrm>
            <a:off x="1076920" y="1936286"/>
            <a:ext cx="10395114" cy="2306031"/>
          </a:xfrm>
          <a:prstGeom prst="rect">
            <a:avLst/>
          </a:prstGeom>
        </p:spPr>
        <p:txBody>
          <a:bodyPr vert="horz" lIns="91440" tIns="45720" rIns="91440" bIns="45720" rtlCol="1" anchor="ctr">
            <a:normAutofit fontScale="92500" lnSpcReduction="10000"/>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a:buClrTx/>
              <a:defRPr/>
            </a:pPr>
            <a:r>
              <a:rPr lang="he-IL" sz="9600" b="1" dirty="0">
                <a:solidFill>
                  <a:srgbClr val="FF0066"/>
                </a:solidFill>
                <a:latin typeface="Guttman-Aram" panose="02010401010101010101" pitchFamily="2" charset="-79"/>
                <a:cs typeface="Guttman-Aram" panose="02010401010101010101" pitchFamily="2" charset="-79"/>
              </a:rPr>
              <a:t>יוֹם לְיַבָּשָׁה </a:t>
            </a:r>
          </a:p>
          <a:p>
            <a:pPr lvl="0" algn="ctr">
              <a:buClrTx/>
              <a:defRPr/>
            </a:pPr>
            <a:endParaRPr lang="he-IL" sz="3600" b="1" dirty="0">
              <a:solidFill>
                <a:srgbClr val="FF0066"/>
              </a:solidFill>
              <a:latin typeface="Guttman-Aram" panose="02010401010101010101" pitchFamily="2" charset="-79"/>
              <a:cs typeface="Guttman-Aram" panose="02010401010101010101" pitchFamily="2" charset="-79"/>
            </a:endParaRPr>
          </a:p>
          <a:p>
            <a:pPr lvl="0" algn="ctr">
              <a:buClrTx/>
              <a:defRPr/>
            </a:pPr>
            <a:r>
              <a:rPr lang="he-IL" sz="4800" b="1" dirty="0">
                <a:solidFill>
                  <a:srgbClr val="002060"/>
                </a:solidFill>
                <a:latin typeface="Guttman-Aram" panose="02010401010101010101" pitchFamily="2" charset="-79"/>
                <a:cs typeface="Guttman-Aram" panose="02010401010101010101" pitchFamily="2" charset="-79"/>
              </a:rPr>
              <a:t>מסורת </a:t>
            </a:r>
            <a:r>
              <a:rPr kumimoji="0" lang="he-IL" sz="4800" b="1" i="0" u="none" strike="noStrike" kern="1200" cap="none" spc="0" normalizeH="0" baseline="0" noProof="0" dirty="0">
                <a:ln>
                  <a:noFill/>
                </a:ln>
                <a:solidFill>
                  <a:srgbClr val="002060"/>
                </a:solidFill>
                <a:effectLst/>
                <a:uLnTx/>
                <a:uFillTx/>
                <a:latin typeface="Guttman-Aram" panose="02010401010101010101" pitchFamily="2" charset="-79"/>
                <a:cs typeface="Guttman-Aram" panose="02010401010101010101" pitchFamily="2" charset="-79"/>
              </a:rPr>
              <a:t>חסידי ברסלב</a:t>
            </a:r>
          </a:p>
        </p:txBody>
      </p:sp>
    </p:spTree>
    <p:extLst>
      <p:ext uri="{BB962C8B-B14F-4D97-AF65-F5344CB8AC3E}">
        <p14:creationId xmlns:p14="http://schemas.microsoft.com/office/powerpoint/2010/main" val="7905023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מציין מיקום תוכן 3"/>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0" y="0"/>
            <a:ext cx="12192000" cy="6869720"/>
          </a:xfrm>
        </p:spPr>
      </p:pic>
      <p:sp>
        <p:nvSpPr>
          <p:cNvPr id="8" name="כותרת 1"/>
          <p:cNvSpPr txBox="1">
            <a:spLocks/>
          </p:cNvSpPr>
          <p:nvPr/>
        </p:nvSpPr>
        <p:spPr>
          <a:xfrm>
            <a:off x="1521626" y="777387"/>
            <a:ext cx="9117676" cy="840220"/>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kumimoji="0" lang="he-IL" sz="4400" b="1" i="0" u="none" strike="noStrike" kern="1200" cap="none" spc="0" normalizeH="0" baseline="0" noProof="0" dirty="0">
                <a:ln>
                  <a:noFill/>
                </a:ln>
                <a:solidFill>
                  <a:srgbClr val="08374F"/>
                </a:solidFill>
                <a:effectLst/>
                <a:uLnTx/>
                <a:uFillTx/>
                <a:latin typeface="Calibri Light" panose="020F0302020204030204"/>
                <a:ea typeface="+mj-ea"/>
                <a:cs typeface="Arial" panose="020B0604020202020204" pitchFamily="34" charset="0"/>
                <a:sym typeface="Arial"/>
              </a:rPr>
              <a:t>האזנה </a:t>
            </a:r>
            <a:r>
              <a:rPr kumimoji="0" lang="he-IL" sz="2000" b="1" i="0" u="none" strike="noStrike" kern="1200" cap="none" spc="0" normalizeH="0" baseline="0" noProof="0" dirty="0">
                <a:ln>
                  <a:noFill/>
                </a:ln>
                <a:solidFill>
                  <a:srgbClr val="08374F"/>
                </a:solidFill>
                <a:effectLst/>
                <a:uLnTx/>
                <a:uFillTx/>
                <a:latin typeface="Calibri Light" panose="020F0302020204030204"/>
                <a:ea typeface="+mj-ea"/>
                <a:cs typeface="Arial" panose="020B0604020202020204" pitchFamily="34" charset="0"/>
                <a:sym typeface="Arial"/>
              </a:rPr>
              <a:t>(ביצוע)</a:t>
            </a:r>
            <a:endParaRPr kumimoji="0" lang="he-IL" sz="4400" b="1" i="0" u="none" strike="noStrike" kern="1200" cap="none" spc="0" normalizeH="0" baseline="0" noProof="0" dirty="0">
              <a:ln>
                <a:noFill/>
              </a:ln>
              <a:solidFill>
                <a:srgbClr val="08374F"/>
              </a:solidFill>
              <a:effectLst/>
              <a:uLnTx/>
              <a:uFillTx/>
              <a:latin typeface="Calibri Light" panose="020F0302020204030204"/>
              <a:ea typeface="+mj-ea"/>
              <a:cs typeface="Arial" panose="020B0604020202020204" pitchFamily="34" charset="0"/>
              <a:sym typeface="Arial"/>
            </a:endParaRPr>
          </a:p>
        </p:txBody>
      </p:sp>
      <p:pic>
        <p:nvPicPr>
          <p:cNvPr id="14" name="תמונה 13">
            <a:hlinkClick r:id="rId6" action="ppaction://hlinksldjump"/>
          </p:cNvPr>
          <p:cNvPicPr>
            <a:picLocks noChangeAspect="1"/>
          </p:cNvPicPr>
          <p:nvPr/>
        </p:nvPicPr>
        <p:blipFill rotWithShape="1">
          <a:blip r:embed="rId7">
            <a:extLst>
              <a:ext uri="{28A0092B-C50C-407E-A947-70E740481C1C}">
                <a14:useLocalDpi xmlns:a14="http://schemas.microsoft.com/office/drawing/2010/main" val="0"/>
              </a:ext>
            </a:extLst>
          </a:blip>
          <a:srcRect r="85735" b="74925"/>
          <a:stretch/>
        </p:blipFill>
        <p:spPr>
          <a:xfrm>
            <a:off x="10818" y="1"/>
            <a:ext cx="1736095" cy="1719618"/>
          </a:xfrm>
          <a:prstGeom prst="rect">
            <a:avLst/>
          </a:prstGeom>
        </p:spPr>
      </p:pic>
      <p:sp>
        <p:nvSpPr>
          <p:cNvPr id="10" name="מלבן 9"/>
          <p:cNvSpPr/>
          <p:nvPr/>
        </p:nvSpPr>
        <p:spPr>
          <a:xfrm>
            <a:off x="2959900" y="1774128"/>
            <a:ext cx="7540668" cy="872034"/>
          </a:xfrm>
          <a:prstGeom prst="rect">
            <a:avLst/>
          </a:prstGeom>
        </p:spPr>
        <p:txBody>
          <a:bodyPr wrap="square">
            <a:spAutoFit/>
          </a:bodyPr>
          <a:lstStyle/>
          <a:p>
            <a:pPr marL="0" marR="0" lvl="0" indent="0" algn="r" defTabSz="914400" rtl="1" eaLnBrk="1" fontAlgn="auto" latinLnBrk="0" hangingPunct="1">
              <a:lnSpc>
                <a:spcPct val="15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sym typeface="Arial"/>
              </a:rPr>
              <a:t>לפניכם המילים החוזרות מתוך המדריך, שירו אותן וסמנו את ההברות המודגשות בפעם הראשונה ובפעם </a:t>
            </a:r>
            <a:r>
              <a:rPr kumimoji="0" lang="he-IL" sz="1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sym typeface="Arial"/>
              </a:rPr>
              <a:t>השניה</a:t>
            </a:r>
            <a:r>
              <a:rPr kumimoji="0" lang="he-IL"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sym typeface="Arial"/>
              </a:rPr>
              <a:t>:</a:t>
            </a:r>
          </a:p>
        </p:txBody>
      </p:sp>
      <p:sp>
        <p:nvSpPr>
          <p:cNvPr id="11" name="מלבן 10"/>
          <p:cNvSpPr/>
          <p:nvPr/>
        </p:nvSpPr>
        <p:spPr>
          <a:xfrm>
            <a:off x="3863087" y="2803139"/>
            <a:ext cx="6809878" cy="830997"/>
          </a:xfrm>
          <a:prstGeom prst="rect">
            <a:avLst/>
          </a:prstGeom>
        </p:spPr>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4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sym typeface="Arial"/>
              </a:rPr>
              <a:t>שִׁירָה חֲדָשָׁה שִׁבְּחוּ גְאוּלִים:</a:t>
            </a:r>
          </a:p>
        </p:txBody>
      </p:sp>
      <p:sp>
        <p:nvSpPr>
          <p:cNvPr id="12" name="מלבן 11"/>
          <p:cNvSpPr/>
          <p:nvPr/>
        </p:nvSpPr>
        <p:spPr>
          <a:xfrm>
            <a:off x="3863087" y="3797455"/>
            <a:ext cx="6776215" cy="830997"/>
          </a:xfrm>
          <a:prstGeom prst="rect">
            <a:avLst/>
          </a:prstGeom>
        </p:spPr>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4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sym typeface="Arial"/>
              </a:rPr>
              <a:t>שִׁירָה חֲדָשָׁה שִׁבְּחוּ גְאוּלִים</a:t>
            </a:r>
            <a:r>
              <a:rPr kumimoji="0" lang="he-IL" sz="4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sym typeface="Arial"/>
              </a:rPr>
              <a:t>:</a:t>
            </a:r>
          </a:p>
        </p:txBody>
      </p:sp>
      <p:pic>
        <p:nvPicPr>
          <p:cNvPr id="9" name="11_יום_ליבשה">
            <a:hlinkClick r:id="" action="ppaction://media"/>
          </p:cNvPr>
          <p:cNvPicPr>
            <a:picLocks noChangeAspect="1"/>
          </p:cNvPicPr>
          <p:nvPr>
            <a:audioFile r:link="rId1"/>
            <p:extLst>
              <p:ext uri="{DAA4B4D4-6D71-4841-9C94-3DE7FCFB9230}">
                <p14:media xmlns:p14="http://schemas.microsoft.com/office/powerpoint/2010/main" r:embed="rId2">
                  <p14:trim st="35886" end="100815.3125"/>
                </p14:media>
              </p:ext>
            </p:extLst>
          </p:nvPr>
        </p:nvPicPr>
        <p:blipFill>
          <a:blip r:embed="rId8"/>
          <a:stretch>
            <a:fillRect/>
          </a:stretch>
        </p:blipFill>
        <p:spPr>
          <a:xfrm rot="10800000">
            <a:off x="702036" y="4454759"/>
            <a:ext cx="1229507" cy="1229507"/>
          </a:xfrm>
          <a:prstGeom prst="rect">
            <a:avLst/>
          </a:prstGeom>
        </p:spPr>
      </p:pic>
    </p:spTree>
    <p:extLst>
      <p:ext uri="{BB962C8B-B14F-4D97-AF65-F5344CB8AC3E}">
        <p14:creationId xmlns:p14="http://schemas.microsoft.com/office/powerpoint/2010/main" val="7589116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364"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מציין מיקום תוכן 3"/>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26547" y="1902"/>
            <a:ext cx="12192000" cy="6869720"/>
          </a:xfrm>
        </p:spPr>
      </p:pic>
      <p:sp>
        <p:nvSpPr>
          <p:cNvPr id="8" name="כותרת 1"/>
          <p:cNvSpPr txBox="1">
            <a:spLocks/>
          </p:cNvSpPr>
          <p:nvPr/>
        </p:nvSpPr>
        <p:spPr>
          <a:xfrm>
            <a:off x="1521626" y="777387"/>
            <a:ext cx="9117676" cy="840220"/>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kumimoji="0" lang="he-IL" sz="4400" b="1" i="0" u="none" strike="noStrike" kern="1200" cap="none" spc="0" normalizeH="0" baseline="0" noProof="0" dirty="0">
                <a:ln>
                  <a:noFill/>
                </a:ln>
                <a:solidFill>
                  <a:srgbClr val="08374F"/>
                </a:solidFill>
                <a:effectLst/>
                <a:uLnTx/>
                <a:uFillTx/>
                <a:latin typeface="Calibri Light" panose="020F0302020204030204"/>
                <a:ea typeface="+mj-ea"/>
                <a:cs typeface="Arial" panose="020B0604020202020204" pitchFamily="34" charset="0"/>
                <a:sym typeface="Arial"/>
              </a:rPr>
              <a:t>האזנה </a:t>
            </a:r>
            <a:r>
              <a:rPr kumimoji="0" lang="he-IL" sz="2000" b="1" i="0" u="none" strike="noStrike" kern="1200" cap="none" spc="0" normalizeH="0" baseline="0" noProof="0" dirty="0">
                <a:ln>
                  <a:noFill/>
                </a:ln>
                <a:solidFill>
                  <a:srgbClr val="08374F"/>
                </a:solidFill>
                <a:effectLst/>
                <a:uLnTx/>
                <a:uFillTx/>
                <a:latin typeface="Calibri Light" panose="020F0302020204030204"/>
                <a:ea typeface="+mj-ea"/>
                <a:cs typeface="Arial" panose="020B0604020202020204" pitchFamily="34" charset="0"/>
                <a:sym typeface="Arial"/>
              </a:rPr>
              <a:t>(ביצוע)</a:t>
            </a:r>
            <a:endParaRPr kumimoji="0" lang="he-IL" sz="4400" b="1" i="0" u="none" strike="noStrike" kern="1200" cap="none" spc="0" normalizeH="0" baseline="0" noProof="0" dirty="0">
              <a:ln>
                <a:noFill/>
              </a:ln>
              <a:solidFill>
                <a:srgbClr val="08374F"/>
              </a:solidFill>
              <a:effectLst/>
              <a:uLnTx/>
              <a:uFillTx/>
              <a:latin typeface="Calibri Light" panose="020F0302020204030204"/>
              <a:ea typeface="+mj-ea"/>
              <a:cs typeface="Arial" panose="020B0604020202020204" pitchFamily="34" charset="0"/>
              <a:sym typeface="Arial"/>
            </a:endParaRPr>
          </a:p>
        </p:txBody>
      </p:sp>
      <p:pic>
        <p:nvPicPr>
          <p:cNvPr id="14" name="תמונה 13">
            <a:hlinkClick r:id="rId6" action="ppaction://hlinksldjump"/>
          </p:cNvPr>
          <p:cNvPicPr>
            <a:picLocks noChangeAspect="1"/>
          </p:cNvPicPr>
          <p:nvPr/>
        </p:nvPicPr>
        <p:blipFill rotWithShape="1">
          <a:blip r:embed="rId7">
            <a:extLst>
              <a:ext uri="{28A0092B-C50C-407E-A947-70E740481C1C}">
                <a14:useLocalDpi xmlns:a14="http://schemas.microsoft.com/office/drawing/2010/main" val="0"/>
              </a:ext>
            </a:extLst>
          </a:blip>
          <a:srcRect r="85735" b="74925"/>
          <a:stretch/>
        </p:blipFill>
        <p:spPr>
          <a:xfrm>
            <a:off x="10818" y="1"/>
            <a:ext cx="1736095" cy="1719618"/>
          </a:xfrm>
          <a:prstGeom prst="rect">
            <a:avLst/>
          </a:prstGeom>
        </p:spPr>
      </p:pic>
      <p:sp>
        <p:nvSpPr>
          <p:cNvPr id="10" name="מלבן 9"/>
          <p:cNvSpPr/>
          <p:nvPr/>
        </p:nvSpPr>
        <p:spPr>
          <a:xfrm>
            <a:off x="2959900" y="1774128"/>
            <a:ext cx="7540668" cy="872034"/>
          </a:xfrm>
          <a:prstGeom prst="rect">
            <a:avLst/>
          </a:prstGeom>
        </p:spPr>
        <p:txBody>
          <a:bodyPr wrap="square">
            <a:spAutoFit/>
          </a:bodyPr>
          <a:lstStyle/>
          <a:p>
            <a:pPr marL="0" marR="0" lvl="0" indent="0" algn="r" defTabSz="914400" rtl="1" eaLnBrk="1" fontAlgn="auto" latinLnBrk="0" hangingPunct="1">
              <a:lnSpc>
                <a:spcPct val="15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sym typeface="Arial"/>
              </a:rPr>
              <a:t>לפניכם המילים החוזרות מתוך המדריך, שירו אותן וסמנו את ההברות המודגשות בפעם הראשונה ובפעם </a:t>
            </a:r>
            <a:r>
              <a:rPr kumimoji="0" lang="he-IL" sz="1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sym typeface="Arial"/>
              </a:rPr>
              <a:t>השניה</a:t>
            </a:r>
            <a:r>
              <a:rPr kumimoji="0" lang="he-IL"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sym typeface="Arial"/>
              </a:rPr>
              <a:t>:</a:t>
            </a:r>
          </a:p>
        </p:txBody>
      </p:sp>
      <p:sp>
        <p:nvSpPr>
          <p:cNvPr id="11" name="מלבן 10"/>
          <p:cNvSpPr/>
          <p:nvPr/>
        </p:nvSpPr>
        <p:spPr>
          <a:xfrm>
            <a:off x="3863087" y="2803139"/>
            <a:ext cx="6809878" cy="830997"/>
          </a:xfrm>
          <a:prstGeom prst="rect">
            <a:avLst/>
          </a:prstGeom>
        </p:spPr>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4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sym typeface="Arial"/>
              </a:rPr>
              <a:t>שִׁירָה חֲדָשָׁה שִׁבְּחוּ גְאוּלִים:</a:t>
            </a:r>
          </a:p>
        </p:txBody>
      </p:sp>
      <p:sp>
        <p:nvSpPr>
          <p:cNvPr id="12" name="מלבן 11"/>
          <p:cNvSpPr/>
          <p:nvPr/>
        </p:nvSpPr>
        <p:spPr>
          <a:xfrm>
            <a:off x="3863087" y="3797455"/>
            <a:ext cx="6776215" cy="830997"/>
          </a:xfrm>
          <a:prstGeom prst="rect">
            <a:avLst/>
          </a:prstGeom>
        </p:spPr>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4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sym typeface="Arial"/>
              </a:rPr>
              <a:t>שִׁירָה חֲדָשָׁה שִׁבְּחוּ גְאוּלִים</a:t>
            </a:r>
            <a:r>
              <a:rPr kumimoji="0" lang="he-IL" sz="4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sym typeface="Arial"/>
              </a:rPr>
              <a:t>:</a:t>
            </a:r>
          </a:p>
        </p:txBody>
      </p:sp>
      <p:sp>
        <p:nvSpPr>
          <p:cNvPr id="2" name="אליפסה 1"/>
          <p:cNvSpPr/>
          <p:nvPr/>
        </p:nvSpPr>
        <p:spPr>
          <a:xfrm>
            <a:off x="10145485" y="2779949"/>
            <a:ext cx="527479" cy="854187"/>
          </a:xfrm>
          <a:prstGeom prst="ellipse">
            <a:avLst/>
          </a:pr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he-IL" sz="1400"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sym typeface="Arial"/>
            </a:endParaRPr>
          </a:p>
        </p:txBody>
      </p:sp>
      <p:sp>
        <p:nvSpPr>
          <p:cNvPr id="13" name="אליפסה 12"/>
          <p:cNvSpPr/>
          <p:nvPr/>
        </p:nvSpPr>
        <p:spPr>
          <a:xfrm>
            <a:off x="6604000" y="2803139"/>
            <a:ext cx="813107" cy="854187"/>
          </a:xfrm>
          <a:prstGeom prst="ellipse">
            <a:avLst/>
          </a:pr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he-IL" sz="1400"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sym typeface="Arial"/>
            </a:endParaRPr>
          </a:p>
        </p:txBody>
      </p:sp>
      <p:sp>
        <p:nvSpPr>
          <p:cNvPr id="15" name="אליפסה 14"/>
          <p:cNvSpPr/>
          <p:nvPr/>
        </p:nvSpPr>
        <p:spPr>
          <a:xfrm>
            <a:off x="4165600" y="3871501"/>
            <a:ext cx="890335" cy="854187"/>
          </a:xfrm>
          <a:prstGeom prst="ellipse">
            <a:avLst/>
          </a:pr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he-IL" sz="1400"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sym typeface="Arial"/>
            </a:endParaRPr>
          </a:p>
        </p:txBody>
      </p:sp>
      <p:sp>
        <p:nvSpPr>
          <p:cNvPr id="16" name="אליפסה 15"/>
          <p:cNvSpPr/>
          <p:nvPr/>
        </p:nvSpPr>
        <p:spPr>
          <a:xfrm>
            <a:off x="10075206" y="3842335"/>
            <a:ext cx="527479" cy="854187"/>
          </a:xfrm>
          <a:prstGeom prst="ellipse">
            <a:avLst/>
          </a:pr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he-IL" sz="1400"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sym typeface="Arial"/>
            </a:endParaRPr>
          </a:p>
        </p:txBody>
      </p:sp>
      <p:sp>
        <p:nvSpPr>
          <p:cNvPr id="17" name="אליפסה 16"/>
          <p:cNvSpPr/>
          <p:nvPr/>
        </p:nvSpPr>
        <p:spPr>
          <a:xfrm>
            <a:off x="8297007" y="3872561"/>
            <a:ext cx="527479" cy="854187"/>
          </a:xfrm>
          <a:prstGeom prst="ellipse">
            <a:avLst/>
          </a:pr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he-IL" sz="1400"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sym typeface="Arial"/>
            </a:endParaRPr>
          </a:p>
        </p:txBody>
      </p:sp>
      <p:sp>
        <p:nvSpPr>
          <p:cNvPr id="18" name="אליפסה 17"/>
          <p:cNvSpPr/>
          <p:nvPr/>
        </p:nvSpPr>
        <p:spPr>
          <a:xfrm>
            <a:off x="7947909" y="2875198"/>
            <a:ext cx="527479" cy="854187"/>
          </a:xfrm>
          <a:prstGeom prst="ellipse">
            <a:avLst/>
          </a:pr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he-IL" sz="1400"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sym typeface="Arial"/>
            </a:endParaRPr>
          </a:p>
        </p:txBody>
      </p:sp>
      <p:sp>
        <p:nvSpPr>
          <p:cNvPr id="19" name="אליפסה 18"/>
          <p:cNvSpPr/>
          <p:nvPr/>
        </p:nvSpPr>
        <p:spPr>
          <a:xfrm>
            <a:off x="6604000" y="3871501"/>
            <a:ext cx="813107" cy="854187"/>
          </a:xfrm>
          <a:prstGeom prst="ellipse">
            <a:avLst/>
          </a:pr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he-IL" sz="1400"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sym typeface="Arial"/>
            </a:endParaRPr>
          </a:p>
        </p:txBody>
      </p:sp>
      <p:sp>
        <p:nvSpPr>
          <p:cNvPr id="20" name="אליפסה 19"/>
          <p:cNvSpPr/>
          <p:nvPr/>
        </p:nvSpPr>
        <p:spPr>
          <a:xfrm>
            <a:off x="4188400" y="2844972"/>
            <a:ext cx="890335" cy="854187"/>
          </a:xfrm>
          <a:prstGeom prst="ellipse">
            <a:avLst/>
          </a:pr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he-IL" sz="1400"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sym typeface="Arial"/>
            </a:endParaRPr>
          </a:p>
        </p:txBody>
      </p:sp>
      <p:pic>
        <p:nvPicPr>
          <p:cNvPr id="21" name="11_יום_ליבשה">
            <a:hlinkClick r:id="" action="ppaction://media"/>
          </p:cNvPr>
          <p:cNvPicPr>
            <a:picLocks noChangeAspect="1"/>
          </p:cNvPicPr>
          <p:nvPr>
            <a:audioFile r:link="rId1"/>
            <p:extLst>
              <p:ext uri="{DAA4B4D4-6D71-4841-9C94-3DE7FCFB9230}">
                <p14:media xmlns:p14="http://schemas.microsoft.com/office/powerpoint/2010/main" r:embed="rId2">
                  <p14:trim st="35886" end="100815.3125"/>
                </p14:media>
              </p:ext>
            </p:extLst>
          </p:nvPr>
        </p:nvPicPr>
        <p:blipFill>
          <a:blip r:embed="rId8"/>
          <a:stretch>
            <a:fillRect/>
          </a:stretch>
        </p:blipFill>
        <p:spPr>
          <a:xfrm rot="10800000">
            <a:off x="702036" y="4454759"/>
            <a:ext cx="1229507" cy="1229507"/>
          </a:xfrm>
          <a:prstGeom prst="rect">
            <a:avLst/>
          </a:prstGeom>
        </p:spPr>
      </p:pic>
    </p:spTree>
    <p:extLst>
      <p:ext uri="{BB962C8B-B14F-4D97-AF65-F5344CB8AC3E}">
        <p14:creationId xmlns:p14="http://schemas.microsoft.com/office/powerpoint/2010/main" val="2266029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364" fill="hold"/>
                                        <p:tgtEl>
                                          <p:spTgt spid="21"/>
                                        </p:tgtEl>
                                      </p:cBhvr>
                                    </p:cmd>
                                  </p:childTnLst>
                                </p:cTn>
                              </p:par>
                            </p:childTnLst>
                          </p:cTn>
                        </p:par>
                      </p:childTnLst>
                    </p:cTn>
                  </p:par>
                </p:childTnLst>
              </p:cTn>
              <p:nextCondLst>
                <p:cond evt="onClick" delay="0">
                  <p:tgtEl>
                    <p:spTgt spid="21"/>
                  </p:tgtEl>
                </p:cond>
              </p:nextCondLst>
            </p:seq>
            <p:audio>
              <p:cMediaNode vol="80000">
                <p:cTn id="7" fill="hold" display="0">
                  <p:stCondLst>
                    <p:cond delay="indefinite"/>
                  </p:stCondLst>
                  <p:endCondLst>
                    <p:cond evt="onStopAudio" delay="0">
                      <p:tgtEl>
                        <p:sldTgt/>
                      </p:tgtEl>
                    </p:cond>
                  </p:endCondLst>
                </p:cTn>
                <p:tgtEl>
                  <p:spTgt spid="21"/>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מציין מיקום תוכן 3"/>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15536" y="-22157"/>
            <a:ext cx="12192000" cy="6869720"/>
          </a:xfrm>
        </p:spPr>
      </p:pic>
      <p:sp>
        <p:nvSpPr>
          <p:cNvPr id="5" name="כותרת 1"/>
          <p:cNvSpPr>
            <a:spLocks noGrp="1"/>
          </p:cNvSpPr>
          <p:nvPr>
            <p:ph type="title"/>
          </p:nvPr>
        </p:nvSpPr>
        <p:spPr>
          <a:xfrm>
            <a:off x="1521626" y="777387"/>
            <a:ext cx="9117676" cy="840220"/>
          </a:xfrm>
        </p:spPr>
        <p:txBody>
          <a:bodyPr>
            <a:normAutofit/>
          </a:bodyPr>
          <a:lstStyle/>
          <a:p>
            <a:pPr algn="ctr"/>
            <a:r>
              <a:rPr lang="he-IL" b="1" dirty="0">
                <a:solidFill>
                  <a:srgbClr val="08374F"/>
                </a:solidFill>
                <a:cs typeface="+mn-cs"/>
              </a:rPr>
              <a:t>ביצוע</a:t>
            </a:r>
          </a:p>
        </p:txBody>
      </p:sp>
      <p:sp>
        <p:nvSpPr>
          <p:cNvPr id="7" name="מלבן 6">
            <a:extLst>
              <a:ext uri="{FF2B5EF4-FFF2-40B4-BE49-F238E27FC236}">
                <a16:creationId xmlns:a16="http://schemas.microsoft.com/office/drawing/2014/main" id="{B238FD03-EF12-42A2-9B7A-030B450BA216}"/>
              </a:ext>
            </a:extLst>
          </p:cNvPr>
          <p:cNvSpPr/>
          <p:nvPr/>
        </p:nvSpPr>
        <p:spPr>
          <a:xfrm>
            <a:off x="1264203" y="1866087"/>
            <a:ext cx="8868236" cy="872034"/>
          </a:xfrm>
          <a:prstGeom prst="rect">
            <a:avLst/>
          </a:prstGeom>
        </p:spPr>
        <p:txBody>
          <a:bodyPr wrap="square">
            <a:spAutoFit/>
          </a:bodyPr>
          <a:lstStyle/>
          <a:p>
            <a:pPr marL="0" marR="0" lvl="0" indent="0" algn="r" defTabSz="914400" rtl="1" eaLnBrk="1" fontAlgn="auto" latinLnBrk="0" hangingPunct="1">
              <a:lnSpc>
                <a:spcPct val="15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42950" marR="0" lvl="1" indent="-285750" algn="r" defTabSz="914400" rtl="1" eaLnBrk="1" fontAlgn="auto" latinLnBrk="0" hangingPunct="1">
              <a:lnSpc>
                <a:spcPct val="150000"/>
              </a:lnSpc>
              <a:spcBef>
                <a:spcPts val="0"/>
              </a:spcBef>
              <a:spcAft>
                <a:spcPts val="0"/>
              </a:spcAft>
              <a:buClrTx/>
              <a:buSzTx/>
              <a:buFont typeface="Courier New" panose="02070309020205020404" pitchFamily="49" charset="0"/>
              <a:buChar char="o"/>
              <a:tabLst/>
              <a:defRPr/>
            </a:pP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13" name="תמונה 12">
            <a:hlinkClick r:id="rId6" action="ppaction://hlinksldjump"/>
          </p:cNvPr>
          <p:cNvPicPr>
            <a:picLocks noChangeAspect="1"/>
          </p:cNvPicPr>
          <p:nvPr/>
        </p:nvPicPr>
        <p:blipFill rotWithShape="1">
          <a:blip r:embed="rId7">
            <a:extLst>
              <a:ext uri="{28A0092B-C50C-407E-A947-70E740481C1C}">
                <a14:useLocalDpi xmlns:a14="http://schemas.microsoft.com/office/drawing/2010/main" val="0"/>
              </a:ext>
            </a:extLst>
          </a:blip>
          <a:srcRect r="85735" b="74925"/>
          <a:stretch/>
        </p:blipFill>
        <p:spPr>
          <a:xfrm>
            <a:off x="10818" y="1"/>
            <a:ext cx="1736095" cy="1719618"/>
          </a:xfrm>
          <a:prstGeom prst="rect">
            <a:avLst/>
          </a:prstGeom>
        </p:spPr>
      </p:pic>
      <p:grpSp>
        <p:nvGrpSpPr>
          <p:cNvPr id="14" name="קבוצה 13"/>
          <p:cNvGrpSpPr/>
          <p:nvPr/>
        </p:nvGrpSpPr>
        <p:grpSpPr>
          <a:xfrm>
            <a:off x="2687287" y="2369555"/>
            <a:ext cx="7151428" cy="1661096"/>
            <a:chOff x="3835021" y="1368706"/>
            <a:chExt cx="7151428" cy="1661096"/>
          </a:xfrm>
        </p:grpSpPr>
        <p:pic>
          <p:nvPicPr>
            <p:cNvPr id="15" name="תמונה 14"/>
            <p:cNvPicPr>
              <a:picLocks noChangeAspect="1"/>
            </p:cNvPicPr>
            <p:nvPr/>
          </p:nvPicPr>
          <p:blipFill rotWithShape="1">
            <a:blip r:embed="rId8"/>
            <a:srcRect l="1212" t="52196" r="6155" b="13089"/>
            <a:stretch/>
          </p:blipFill>
          <p:spPr>
            <a:xfrm>
              <a:off x="3862316" y="1368706"/>
              <a:ext cx="7124133" cy="832513"/>
            </a:xfrm>
            <a:prstGeom prst="rect">
              <a:avLst/>
            </a:prstGeom>
          </p:spPr>
        </p:pic>
        <p:pic>
          <p:nvPicPr>
            <p:cNvPr id="16" name="תמונה 15"/>
            <p:cNvPicPr>
              <a:picLocks noChangeAspect="1"/>
            </p:cNvPicPr>
            <p:nvPr/>
          </p:nvPicPr>
          <p:blipFill rotWithShape="1">
            <a:blip r:embed="rId8"/>
            <a:srcRect l="856" t="19776" r="6332" b="46078"/>
            <a:stretch/>
          </p:blipFill>
          <p:spPr>
            <a:xfrm>
              <a:off x="3835021" y="2210936"/>
              <a:ext cx="7137780" cy="818866"/>
            </a:xfrm>
            <a:prstGeom prst="rect">
              <a:avLst/>
            </a:prstGeom>
          </p:spPr>
        </p:pic>
      </p:grpSp>
      <p:grpSp>
        <p:nvGrpSpPr>
          <p:cNvPr id="18" name="קבוצה 17"/>
          <p:cNvGrpSpPr/>
          <p:nvPr/>
        </p:nvGrpSpPr>
        <p:grpSpPr>
          <a:xfrm>
            <a:off x="2121364" y="4643905"/>
            <a:ext cx="8011075" cy="1452598"/>
            <a:chOff x="3323945" y="3643945"/>
            <a:chExt cx="8011075" cy="1452598"/>
          </a:xfrm>
        </p:grpSpPr>
        <p:grpSp>
          <p:nvGrpSpPr>
            <p:cNvPr id="19" name="קבוצה 18"/>
            <p:cNvGrpSpPr/>
            <p:nvPr/>
          </p:nvGrpSpPr>
          <p:grpSpPr>
            <a:xfrm>
              <a:off x="10561911" y="4288114"/>
              <a:ext cx="288706" cy="690790"/>
              <a:chOff x="4870149" y="5227093"/>
              <a:chExt cx="288706" cy="690790"/>
            </a:xfrm>
            <a:solidFill>
              <a:srgbClr val="7030A0"/>
            </a:solidFill>
          </p:grpSpPr>
          <p:sp>
            <p:nvSpPr>
              <p:cNvPr id="76" name="אליפסה 75"/>
              <p:cNvSpPr/>
              <p:nvPr/>
            </p:nvSpPr>
            <p:spPr>
              <a:xfrm>
                <a:off x="4870149" y="5739580"/>
                <a:ext cx="288706" cy="178303"/>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srgbClr val="FF0000"/>
                  </a:solidFill>
                  <a:effectLst/>
                  <a:uLnTx/>
                  <a:uFillTx/>
                  <a:latin typeface="Calibri" panose="020F0502020204030204"/>
                  <a:ea typeface="+mn-ea"/>
                  <a:cs typeface="Arial" panose="020B0604020202020204" pitchFamily="34" charset="0"/>
                </a:endParaRPr>
              </a:p>
            </p:txBody>
          </p:sp>
          <p:cxnSp>
            <p:nvCxnSpPr>
              <p:cNvPr id="77" name="מחבר ישר 76"/>
              <p:cNvCxnSpPr/>
              <p:nvPr/>
            </p:nvCxnSpPr>
            <p:spPr>
              <a:xfrm flipV="1">
                <a:off x="5147751" y="5227093"/>
                <a:ext cx="11104" cy="601639"/>
              </a:xfrm>
              <a:prstGeom prst="line">
                <a:avLst/>
              </a:prstGeom>
              <a:grpFill/>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0" name="קבוצה 19"/>
            <p:cNvGrpSpPr/>
            <p:nvPr/>
          </p:nvGrpSpPr>
          <p:grpSpPr>
            <a:xfrm>
              <a:off x="6984283" y="4277930"/>
              <a:ext cx="288706" cy="690790"/>
              <a:chOff x="4870149" y="5227093"/>
              <a:chExt cx="288706" cy="690790"/>
            </a:xfrm>
            <a:solidFill>
              <a:srgbClr val="7030A0"/>
            </a:solidFill>
          </p:grpSpPr>
          <p:sp>
            <p:nvSpPr>
              <p:cNvPr id="74" name="אליפסה 73"/>
              <p:cNvSpPr/>
              <p:nvPr/>
            </p:nvSpPr>
            <p:spPr>
              <a:xfrm>
                <a:off x="4870149" y="5739580"/>
                <a:ext cx="288706" cy="178303"/>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srgbClr val="FF0000"/>
                  </a:solidFill>
                  <a:effectLst/>
                  <a:uLnTx/>
                  <a:uFillTx/>
                  <a:latin typeface="Calibri" panose="020F0502020204030204"/>
                  <a:ea typeface="+mn-ea"/>
                  <a:cs typeface="Arial" panose="020B0604020202020204" pitchFamily="34" charset="0"/>
                </a:endParaRPr>
              </a:p>
            </p:txBody>
          </p:sp>
          <p:cxnSp>
            <p:nvCxnSpPr>
              <p:cNvPr id="75" name="מחבר ישר 74"/>
              <p:cNvCxnSpPr/>
              <p:nvPr/>
            </p:nvCxnSpPr>
            <p:spPr>
              <a:xfrm flipV="1">
                <a:off x="5147751" y="5227093"/>
                <a:ext cx="11104" cy="601639"/>
              </a:xfrm>
              <a:prstGeom prst="line">
                <a:avLst/>
              </a:prstGeom>
              <a:grpFill/>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1" name="קבוצה 20"/>
            <p:cNvGrpSpPr/>
            <p:nvPr/>
          </p:nvGrpSpPr>
          <p:grpSpPr>
            <a:xfrm>
              <a:off x="5373479" y="4258546"/>
              <a:ext cx="288706" cy="690790"/>
              <a:chOff x="4870149" y="5227093"/>
              <a:chExt cx="288706" cy="690790"/>
            </a:xfrm>
            <a:solidFill>
              <a:srgbClr val="7030A0"/>
            </a:solidFill>
          </p:grpSpPr>
          <p:sp>
            <p:nvSpPr>
              <p:cNvPr id="72" name="אליפסה 71"/>
              <p:cNvSpPr/>
              <p:nvPr/>
            </p:nvSpPr>
            <p:spPr>
              <a:xfrm>
                <a:off x="4870149" y="5739580"/>
                <a:ext cx="288706" cy="178303"/>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srgbClr val="FF0000"/>
                  </a:solidFill>
                  <a:effectLst/>
                  <a:uLnTx/>
                  <a:uFillTx/>
                  <a:latin typeface="Calibri" panose="020F0502020204030204"/>
                  <a:ea typeface="+mn-ea"/>
                  <a:cs typeface="Arial" panose="020B0604020202020204" pitchFamily="34" charset="0"/>
                </a:endParaRPr>
              </a:p>
            </p:txBody>
          </p:sp>
          <p:cxnSp>
            <p:nvCxnSpPr>
              <p:cNvPr id="73" name="מחבר ישר 72"/>
              <p:cNvCxnSpPr/>
              <p:nvPr/>
            </p:nvCxnSpPr>
            <p:spPr>
              <a:xfrm flipV="1">
                <a:off x="5147751" y="5227093"/>
                <a:ext cx="11104" cy="601639"/>
              </a:xfrm>
              <a:prstGeom prst="line">
                <a:avLst/>
              </a:prstGeom>
              <a:grpFill/>
              <a:ln w="3810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22" name="Picture 2" descr="http://www.2all.co.il/web/Sites7/halilit/259536_(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3710" y="3717941"/>
              <a:ext cx="698176" cy="1369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קבוצה 22"/>
            <p:cNvGrpSpPr/>
            <p:nvPr/>
          </p:nvGrpSpPr>
          <p:grpSpPr>
            <a:xfrm>
              <a:off x="3323945" y="3887128"/>
              <a:ext cx="8011075" cy="1016541"/>
              <a:chOff x="3323945" y="3887128"/>
              <a:chExt cx="8011075" cy="1016541"/>
            </a:xfrm>
          </p:grpSpPr>
          <p:grpSp>
            <p:nvGrpSpPr>
              <p:cNvPr id="58" name="קבוצה 57"/>
              <p:cNvGrpSpPr/>
              <p:nvPr/>
            </p:nvGrpSpPr>
            <p:grpSpPr>
              <a:xfrm>
                <a:off x="3323945" y="3887128"/>
                <a:ext cx="4022922" cy="999357"/>
                <a:chOff x="3337629" y="3885975"/>
                <a:chExt cx="4022922" cy="999357"/>
              </a:xfrm>
            </p:grpSpPr>
            <p:cxnSp>
              <p:nvCxnSpPr>
                <p:cNvPr id="65" name="מחבר ישר 64"/>
                <p:cNvCxnSpPr/>
                <p:nvPr/>
              </p:nvCxnSpPr>
              <p:spPr>
                <a:xfrm>
                  <a:off x="3337629" y="4605296"/>
                  <a:ext cx="401489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מחבר ישר 65"/>
                <p:cNvCxnSpPr/>
                <p:nvPr/>
              </p:nvCxnSpPr>
              <p:spPr>
                <a:xfrm>
                  <a:off x="3345659" y="4116275"/>
                  <a:ext cx="401489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מחבר ישר 66"/>
                <p:cNvCxnSpPr/>
                <p:nvPr/>
              </p:nvCxnSpPr>
              <p:spPr>
                <a:xfrm>
                  <a:off x="3345659" y="3885975"/>
                  <a:ext cx="401489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מחבר ישר 67"/>
                <p:cNvCxnSpPr/>
                <p:nvPr/>
              </p:nvCxnSpPr>
              <p:spPr>
                <a:xfrm>
                  <a:off x="3351277" y="4871632"/>
                  <a:ext cx="3993084" cy="137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מחבר ישר 70"/>
                <p:cNvCxnSpPr/>
                <p:nvPr/>
              </p:nvCxnSpPr>
              <p:spPr>
                <a:xfrm>
                  <a:off x="3345659" y="4345852"/>
                  <a:ext cx="401489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9" name="קבוצה 58"/>
              <p:cNvGrpSpPr/>
              <p:nvPr/>
            </p:nvGrpSpPr>
            <p:grpSpPr>
              <a:xfrm>
                <a:off x="7312098" y="3890664"/>
                <a:ext cx="4022922" cy="1013005"/>
                <a:chOff x="3337629" y="3885975"/>
                <a:chExt cx="4022922" cy="1013005"/>
              </a:xfrm>
            </p:grpSpPr>
            <p:cxnSp>
              <p:nvCxnSpPr>
                <p:cNvPr id="60" name="מחבר ישר 59"/>
                <p:cNvCxnSpPr/>
                <p:nvPr/>
              </p:nvCxnSpPr>
              <p:spPr>
                <a:xfrm>
                  <a:off x="3337629" y="4605296"/>
                  <a:ext cx="401489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מחבר ישר 60"/>
                <p:cNvCxnSpPr/>
                <p:nvPr/>
              </p:nvCxnSpPr>
              <p:spPr>
                <a:xfrm>
                  <a:off x="3345659" y="4116275"/>
                  <a:ext cx="401489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מחבר ישר 61"/>
                <p:cNvCxnSpPr/>
                <p:nvPr/>
              </p:nvCxnSpPr>
              <p:spPr>
                <a:xfrm>
                  <a:off x="3345659" y="3885975"/>
                  <a:ext cx="401489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מחבר ישר 62"/>
                <p:cNvCxnSpPr/>
                <p:nvPr/>
              </p:nvCxnSpPr>
              <p:spPr>
                <a:xfrm>
                  <a:off x="3351277" y="4885280"/>
                  <a:ext cx="3993084" cy="137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מחבר ישר 63"/>
                <p:cNvCxnSpPr/>
                <p:nvPr/>
              </p:nvCxnSpPr>
              <p:spPr>
                <a:xfrm>
                  <a:off x="3345659" y="4345852"/>
                  <a:ext cx="401489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4" name="קבוצה 23"/>
            <p:cNvGrpSpPr/>
            <p:nvPr/>
          </p:nvGrpSpPr>
          <p:grpSpPr>
            <a:xfrm>
              <a:off x="7663919" y="4010917"/>
              <a:ext cx="288706" cy="690790"/>
              <a:chOff x="4870149" y="5227093"/>
              <a:chExt cx="288706" cy="690790"/>
            </a:xfrm>
            <a:solidFill>
              <a:srgbClr val="7030A0"/>
            </a:solidFill>
          </p:grpSpPr>
          <p:sp>
            <p:nvSpPr>
              <p:cNvPr id="56" name="אליפסה 55"/>
              <p:cNvSpPr/>
              <p:nvPr/>
            </p:nvSpPr>
            <p:spPr>
              <a:xfrm>
                <a:off x="4870149" y="5739580"/>
                <a:ext cx="288706" cy="178303"/>
              </a:xfrm>
              <a:prstGeom prst="ellipse">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srgbClr val="FF0000"/>
                  </a:solidFill>
                  <a:effectLst/>
                  <a:uLnTx/>
                  <a:uFillTx/>
                  <a:latin typeface="Calibri" panose="020F0502020204030204"/>
                  <a:ea typeface="+mn-ea"/>
                  <a:cs typeface="Arial" panose="020B0604020202020204" pitchFamily="34" charset="0"/>
                </a:endParaRPr>
              </a:p>
            </p:txBody>
          </p:sp>
          <p:cxnSp>
            <p:nvCxnSpPr>
              <p:cNvPr id="57" name="מחבר ישר 56"/>
              <p:cNvCxnSpPr/>
              <p:nvPr/>
            </p:nvCxnSpPr>
            <p:spPr>
              <a:xfrm flipV="1">
                <a:off x="5147751" y="5227093"/>
                <a:ext cx="11104" cy="601639"/>
              </a:xfrm>
              <a:prstGeom prst="line">
                <a:avLst/>
              </a:prstGeom>
              <a:grpFill/>
              <a:ln w="38100">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25" name="קבוצה 24"/>
            <p:cNvGrpSpPr/>
            <p:nvPr/>
          </p:nvGrpSpPr>
          <p:grpSpPr>
            <a:xfrm>
              <a:off x="4428250" y="4405753"/>
              <a:ext cx="288706" cy="690790"/>
              <a:chOff x="4870149" y="5227093"/>
              <a:chExt cx="288706" cy="690790"/>
            </a:xfrm>
            <a:solidFill>
              <a:srgbClr val="FFFF00"/>
            </a:solidFill>
          </p:grpSpPr>
          <p:sp>
            <p:nvSpPr>
              <p:cNvPr id="54" name="אליפסה 53"/>
              <p:cNvSpPr/>
              <p:nvPr/>
            </p:nvSpPr>
            <p:spPr>
              <a:xfrm>
                <a:off x="4870149" y="5739580"/>
                <a:ext cx="288706" cy="178303"/>
              </a:xfrm>
              <a:prstGeom prst="ellipse">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srgbClr val="FF0000"/>
                  </a:solidFill>
                  <a:effectLst/>
                  <a:uLnTx/>
                  <a:uFillTx/>
                  <a:latin typeface="Calibri" panose="020F0502020204030204"/>
                  <a:ea typeface="+mn-ea"/>
                  <a:cs typeface="Arial" panose="020B0604020202020204" pitchFamily="34" charset="0"/>
                </a:endParaRPr>
              </a:p>
            </p:txBody>
          </p:sp>
          <p:cxnSp>
            <p:nvCxnSpPr>
              <p:cNvPr id="55" name="מחבר ישר 54"/>
              <p:cNvCxnSpPr/>
              <p:nvPr/>
            </p:nvCxnSpPr>
            <p:spPr>
              <a:xfrm flipV="1">
                <a:off x="5147751" y="5227093"/>
                <a:ext cx="11104" cy="601639"/>
              </a:xfrm>
              <a:prstGeom prst="line">
                <a:avLst/>
              </a:prstGeom>
              <a:grpFill/>
              <a:ln w="38100">
                <a:solidFill>
                  <a:srgbClr val="FFFF00"/>
                </a:solidFill>
              </a:ln>
            </p:spPr>
            <p:style>
              <a:lnRef idx="1">
                <a:schemeClr val="accent1"/>
              </a:lnRef>
              <a:fillRef idx="0">
                <a:schemeClr val="accent1"/>
              </a:fillRef>
              <a:effectRef idx="0">
                <a:schemeClr val="accent1"/>
              </a:effectRef>
              <a:fontRef idx="minor">
                <a:schemeClr val="tx1"/>
              </a:fontRef>
            </p:style>
          </p:cxnSp>
        </p:grpSp>
        <p:cxnSp>
          <p:nvCxnSpPr>
            <p:cNvPr id="26" name="מחבר ישר 25"/>
            <p:cNvCxnSpPr/>
            <p:nvPr/>
          </p:nvCxnSpPr>
          <p:spPr>
            <a:xfrm>
              <a:off x="5914467" y="3872723"/>
              <a:ext cx="0" cy="9826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839997" y="3643945"/>
              <a:ext cx="359461" cy="523220"/>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p:sp>
          <p:nvSpPr>
            <p:cNvPr id="28" name="TextBox 27"/>
            <p:cNvSpPr txBox="1"/>
            <p:nvPr/>
          </p:nvSpPr>
          <p:spPr>
            <a:xfrm>
              <a:off x="4082432" y="3889603"/>
              <a:ext cx="415791" cy="1077218"/>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4</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4</a:t>
              </a:r>
            </a:p>
          </p:txBody>
        </p:sp>
        <p:grpSp>
          <p:nvGrpSpPr>
            <p:cNvPr id="29" name="קבוצה 28"/>
            <p:cNvGrpSpPr/>
            <p:nvPr/>
          </p:nvGrpSpPr>
          <p:grpSpPr>
            <a:xfrm>
              <a:off x="4853608" y="4394377"/>
              <a:ext cx="288706" cy="690790"/>
              <a:chOff x="4870149" y="5227093"/>
              <a:chExt cx="288706" cy="690790"/>
            </a:xfrm>
            <a:solidFill>
              <a:srgbClr val="FFFF00"/>
            </a:solidFill>
          </p:grpSpPr>
          <p:sp>
            <p:nvSpPr>
              <p:cNvPr id="52" name="אליפסה 51"/>
              <p:cNvSpPr/>
              <p:nvPr/>
            </p:nvSpPr>
            <p:spPr>
              <a:xfrm>
                <a:off x="4870149" y="5739580"/>
                <a:ext cx="288706" cy="178303"/>
              </a:xfrm>
              <a:prstGeom prst="ellipse">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srgbClr val="FF0000"/>
                  </a:solidFill>
                  <a:effectLst/>
                  <a:uLnTx/>
                  <a:uFillTx/>
                  <a:latin typeface="Calibri" panose="020F0502020204030204"/>
                  <a:ea typeface="+mn-ea"/>
                  <a:cs typeface="Arial" panose="020B0604020202020204" pitchFamily="34" charset="0"/>
                </a:endParaRPr>
              </a:p>
            </p:txBody>
          </p:sp>
          <p:cxnSp>
            <p:nvCxnSpPr>
              <p:cNvPr id="53" name="מחבר ישר 52"/>
              <p:cNvCxnSpPr/>
              <p:nvPr/>
            </p:nvCxnSpPr>
            <p:spPr>
              <a:xfrm flipV="1">
                <a:off x="5147751" y="5227093"/>
                <a:ext cx="11104" cy="601639"/>
              </a:xfrm>
              <a:prstGeom prst="line">
                <a:avLst/>
              </a:prstGeom>
              <a:grpFill/>
              <a:ln w="3810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30" name="קבוצה 29"/>
            <p:cNvGrpSpPr/>
            <p:nvPr/>
          </p:nvGrpSpPr>
          <p:grpSpPr>
            <a:xfrm>
              <a:off x="6039054" y="4397841"/>
              <a:ext cx="288706" cy="690790"/>
              <a:chOff x="4870149" y="5227093"/>
              <a:chExt cx="288706" cy="690790"/>
            </a:xfrm>
            <a:solidFill>
              <a:srgbClr val="FFFF00"/>
            </a:solidFill>
          </p:grpSpPr>
          <p:sp>
            <p:nvSpPr>
              <p:cNvPr id="50" name="אליפסה 49"/>
              <p:cNvSpPr/>
              <p:nvPr/>
            </p:nvSpPr>
            <p:spPr>
              <a:xfrm>
                <a:off x="4870149" y="5739580"/>
                <a:ext cx="288706" cy="178303"/>
              </a:xfrm>
              <a:prstGeom prst="ellipse">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srgbClr val="FF0000"/>
                  </a:solidFill>
                  <a:effectLst/>
                  <a:uLnTx/>
                  <a:uFillTx/>
                  <a:latin typeface="Calibri" panose="020F0502020204030204"/>
                  <a:ea typeface="+mn-ea"/>
                  <a:cs typeface="Arial" panose="020B0604020202020204" pitchFamily="34" charset="0"/>
                </a:endParaRPr>
              </a:p>
            </p:txBody>
          </p:sp>
          <p:cxnSp>
            <p:nvCxnSpPr>
              <p:cNvPr id="51" name="מחבר ישר 50"/>
              <p:cNvCxnSpPr/>
              <p:nvPr/>
            </p:nvCxnSpPr>
            <p:spPr>
              <a:xfrm flipV="1">
                <a:off x="5147751" y="5227093"/>
                <a:ext cx="11104" cy="601639"/>
              </a:xfrm>
              <a:prstGeom prst="line">
                <a:avLst/>
              </a:prstGeom>
              <a:grpFill/>
              <a:ln w="3810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31" name="קבוצה 30"/>
            <p:cNvGrpSpPr/>
            <p:nvPr/>
          </p:nvGrpSpPr>
          <p:grpSpPr>
            <a:xfrm>
              <a:off x="6464412" y="4400113"/>
              <a:ext cx="288706" cy="690790"/>
              <a:chOff x="4870149" y="5227093"/>
              <a:chExt cx="288706" cy="690790"/>
            </a:xfrm>
            <a:solidFill>
              <a:srgbClr val="FFFF00"/>
            </a:solidFill>
          </p:grpSpPr>
          <p:sp>
            <p:nvSpPr>
              <p:cNvPr id="48" name="אליפסה 47"/>
              <p:cNvSpPr/>
              <p:nvPr/>
            </p:nvSpPr>
            <p:spPr>
              <a:xfrm>
                <a:off x="4870149" y="5739580"/>
                <a:ext cx="288706" cy="178303"/>
              </a:xfrm>
              <a:prstGeom prst="ellipse">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srgbClr val="FF0000"/>
                  </a:solidFill>
                  <a:effectLst/>
                  <a:uLnTx/>
                  <a:uFillTx/>
                  <a:latin typeface="Calibri" panose="020F0502020204030204"/>
                  <a:ea typeface="+mn-ea"/>
                  <a:cs typeface="Arial" panose="020B0604020202020204" pitchFamily="34" charset="0"/>
                </a:endParaRPr>
              </a:p>
            </p:txBody>
          </p:sp>
          <p:cxnSp>
            <p:nvCxnSpPr>
              <p:cNvPr id="49" name="מחבר ישר 48"/>
              <p:cNvCxnSpPr/>
              <p:nvPr/>
            </p:nvCxnSpPr>
            <p:spPr>
              <a:xfrm flipV="1">
                <a:off x="5147751" y="5227093"/>
                <a:ext cx="11104" cy="601639"/>
              </a:xfrm>
              <a:prstGeom prst="line">
                <a:avLst/>
              </a:prstGeom>
              <a:grpFill/>
              <a:ln w="3810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32" name="קבוצה 31"/>
            <p:cNvGrpSpPr/>
            <p:nvPr/>
          </p:nvGrpSpPr>
          <p:grpSpPr>
            <a:xfrm>
              <a:off x="8184807" y="4013189"/>
              <a:ext cx="288706" cy="690790"/>
              <a:chOff x="4870149" y="5227093"/>
              <a:chExt cx="288706" cy="690790"/>
            </a:xfrm>
            <a:solidFill>
              <a:srgbClr val="7030A0"/>
            </a:solidFill>
          </p:grpSpPr>
          <p:sp>
            <p:nvSpPr>
              <p:cNvPr id="46" name="אליפסה 45"/>
              <p:cNvSpPr/>
              <p:nvPr/>
            </p:nvSpPr>
            <p:spPr>
              <a:xfrm>
                <a:off x="4870149" y="5739580"/>
                <a:ext cx="288706" cy="178303"/>
              </a:xfrm>
              <a:prstGeom prst="ellipse">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srgbClr val="FF0000"/>
                  </a:solidFill>
                  <a:effectLst/>
                  <a:uLnTx/>
                  <a:uFillTx/>
                  <a:latin typeface="Calibri" panose="020F0502020204030204"/>
                  <a:ea typeface="+mn-ea"/>
                  <a:cs typeface="Arial" panose="020B0604020202020204" pitchFamily="34" charset="0"/>
                </a:endParaRPr>
              </a:p>
            </p:txBody>
          </p:sp>
          <p:cxnSp>
            <p:nvCxnSpPr>
              <p:cNvPr id="47" name="מחבר ישר 46"/>
              <p:cNvCxnSpPr/>
              <p:nvPr/>
            </p:nvCxnSpPr>
            <p:spPr>
              <a:xfrm flipV="1">
                <a:off x="5147751" y="5227093"/>
                <a:ext cx="11104" cy="601639"/>
              </a:xfrm>
              <a:prstGeom prst="line">
                <a:avLst/>
              </a:prstGeom>
              <a:grpFill/>
              <a:ln w="38100">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33" name="קבוצה 32"/>
            <p:cNvGrpSpPr/>
            <p:nvPr/>
          </p:nvGrpSpPr>
          <p:grpSpPr>
            <a:xfrm>
              <a:off x="8732992" y="3878981"/>
              <a:ext cx="288706" cy="690790"/>
              <a:chOff x="4870149" y="5227093"/>
              <a:chExt cx="288706" cy="690790"/>
            </a:xfrm>
            <a:solidFill>
              <a:srgbClr val="7030A0"/>
            </a:solidFill>
          </p:grpSpPr>
          <p:sp>
            <p:nvSpPr>
              <p:cNvPr id="44" name="אליפסה 43"/>
              <p:cNvSpPr/>
              <p:nvPr/>
            </p:nvSpPr>
            <p:spPr>
              <a:xfrm>
                <a:off x="4870149" y="5739580"/>
                <a:ext cx="288706" cy="178303"/>
              </a:xfrm>
              <a:prstGeom prst="ellipse">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srgbClr val="FF0000"/>
                  </a:solidFill>
                  <a:effectLst/>
                  <a:uLnTx/>
                  <a:uFillTx/>
                  <a:latin typeface="Calibri" panose="020F0502020204030204"/>
                  <a:ea typeface="+mn-ea"/>
                  <a:cs typeface="Arial" panose="020B0604020202020204" pitchFamily="34" charset="0"/>
                </a:endParaRPr>
              </a:p>
            </p:txBody>
          </p:sp>
          <p:cxnSp>
            <p:nvCxnSpPr>
              <p:cNvPr id="45" name="מחבר ישר 44"/>
              <p:cNvCxnSpPr/>
              <p:nvPr/>
            </p:nvCxnSpPr>
            <p:spPr>
              <a:xfrm flipV="1">
                <a:off x="5147751" y="5227093"/>
                <a:ext cx="11104" cy="601639"/>
              </a:xfrm>
              <a:prstGeom prst="line">
                <a:avLst/>
              </a:prstGeom>
              <a:grpFill/>
              <a:ln w="38100">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34" name="קבוצה 33"/>
            <p:cNvGrpSpPr/>
            <p:nvPr/>
          </p:nvGrpSpPr>
          <p:grpSpPr>
            <a:xfrm>
              <a:off x="9413113" y="3740232"/>
              <a:ext cx="288706" cy="690790"/>
              <a:chOff x="4870149" y="5227093"/>
              <a:chExt cx="288706" cy="690790"/>
            </a:xfrm>
            <a:solidFill>
              <a:schemeClr val="accent2">
                <a:lumMod val="20000"/>
                <a:lumOff val="80000"/>
              </a:schemeClr>
            </a:solidFill>
          </p:grpSpPr>
          <p:sp>
            <p:nvSpPr>
              <p:cNvPr id="42" name="אליפסה 41"/>
              <p:cNvSpPr/>
              <p:nvPr/>
            </p:nvSpPr>
            <p:spPr>
              <a:xfrm>
                <a:off x="4870149" y="5739580"/>
                <a:ext cx="288706" cy="178303"/>
              </a:xfrm>
              <a:prstGeom prst="ellipse">
                <a:avLst/>
              </a:prstGeom>
              <a:grp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srgbClr val="FF0000"/>
                  </a:solidFill>
                  <a:effectLst/>
                  <a:uLnTx/>
                  <a:uFillTx/>
                  <a:latin typeface="Calibri" panose="020F0502020204030204"/>
                  <a:ea typeface="+mn-ea"/>
                  <a:cs typeface="Arial" panose="020B0604020202020204" pitchFamily="34" charset="0"/>
                </a:endParaRPr>
              </a:p>
            </p:txBody>
          </p:sp>
          <p:cxnSp>
            <p:nvCxnSpPr>
              <p:cNvPr id="43" name="מחבר ישר 42"/>
              <p:cNvCxnSpPr/>
              <p:nvPr/>
            </p:nvCxnSpPr>
            <p:spPr>
              <a:xfrm flipV="1">
                <a:off x="5147751" y="5227093"/>
                <a:ext cx="11104" cy="601639"/>
              </a:xfrm>
              <a:prstGeom prst="line">
                <a:avLst/>
              </a:prstGeom>
              <a:grpFill/>
              <a:ln w="381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35" name="קבוצה 34"/>
            <p:cNvGrpSpPr/>
            <p:nvPr/>
          </p:nvGrpSpPr>
          <p:grpSpPr>
            <a:xfrm>
              <a:off x="9961300" y="3742504"/>
              <a:ext cx="288706" cy="690790"/>
              <a:chOff x="4870149" y="5227093"/>
              <a:chExt cx="288706" cy="690790"/>
            </a:xfrm>
            <a:solidFill>
              <a:schemeClr val="accent2">
                <a:lumMod val="20000"/>
                <a:lumOff val="80000"/>
              </a:schemeClr>
            </a:solidFill>
          </p:grpSpPr>
          <p:sp>
            <p:nvSpPr>
              <p:cNvPr id="40" name="אליפסה 39"/>
              <p:cNvSpPr/>
              <p:nvPr/>
            </p:nvSpPr>
            <p:spPr>
              <a:xfrm>
                <a:off x="4870149" y="5739580"/>
                <a:ext cx="288706" cy="178303"/>
              </a:xfrm>
              <a:prstGeom prst="ellipse">
                <a:avLst/>
              </a:prstGeom>
              <a:grp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srgbClr val="FF0000"/>
                  </a:solidFill>
                  <a:effectLst/>
                  <a:uLnTx/>
                  <a:uFillTx/>
                  <a:latin typeface="Calibri" panose="020F0502020204030204"/>
                  <a:ea typeface="+mn-ea"/>
                  <a:cs typeface="Arial" panose="020B0604020202020204" pitchFamily="34" charset="0"/>
                </a:endParaRPr>
              </a:p>
            </p:txBody>
          </p:sp>
          <p:cxnSp>
            <p:nvCxnSpPr>
              <p:cNvPr id="41" name="מחבר ישר 40"/>
              <p:cNvCxnSpPr/>
              <p:nvPr/>
            </p:nvCxnSpPr>
            <p:spPr>
              <a:xfrm flipV="1">
                <a:off x="5147751" y="5227093"/>
                <a:ext cx="11104" cy="601639"/>
              </a:xfrm>
              <a:prstGeom prst="line">
                <a:avLst/>
              </a:prstGeom>
              <a:grpFill/>
              <a:ln w="381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grpSp>
        <p:cxnSp>
          <p:nvCxnSpPr>
            <p:cNvPr id="36" name="מחבר ישר 35"/>
            <p:cNvCxnSpPr/>
            <p:nvPr/>
          </p:nvCxnSpPr>
          <p:spPr>
            <a:xfrm>
              <a:off x="7445296" y="3874995"/>
              <a:ext cx="0" cy="9826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מחבר ישר 36"/>
            <p:cNvCxnSpPr/>
            <p:nvPr/>
          </p:nvCxnSpPr>
          <p:spPr>
            <a:xfrm>
              <a:off x="9276372" y="3877267"/>
              <a:ext cx="0" cy="9826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מחבר ישר 37"/>
            <p:cNvCxnSpPr/>
            <p:nvPr/>
          </p:nvCxnSpPr>
          <p:spPr>
            <a:xfrm>
              <a:off x="11121094" y="3893187"/>
              <a:ext cx="0" cy="9826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מחבר ישר 38"/>
            <p:cNvCxnSpPr/>
            <p:nvPr/>
          </p:nvCxnSpPr>
          <p:spPr>
            <a:xfrm>
              <a:off x="11300790" y="3895459"/>
              <a:ext cx="0" cy="9826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8" name="תיבת טקסט 2"/>
          <p:cNvSpPr txBox="1">
            <a:spLocks noChangeArrowheads="1"/>
          </p:cNvSpPr>
          <p:nvPr/>
        </p:nvSpPr>
        <p:spPr bwMode="auto">
          <a:xfrm flipH="1">
            <a:off x="3875276" y="1546430"/>
            <a:ext cx="4353093" cy="571500"/>
          </a:xfrm>
          <a:prstGeom prst="rect">
            <a:avLst/>
          </a:prstGeom>
          <a:solidFill>
            <a:srgbClr val="FFFFFF"/>
          </a:solidFill>
          <a:ln w="9525">
            <a:solidFill>
              <a:srgbClr val="000000"/>
            </a:solidFill>
            <a:miter lim="800000"/>
            <a:headEnd/>
            <a:tailEnd/>
          </a:ln>
        </p:spPr>
        <p:txBody>
          <a:bodyPr rot="0" vert="horz" wrap="square" lIns="91440" tIns="45720" rIns="91440" bIns="45720" anchor="ctr" anchorCtr="0">
            <a:noAutofit/>
          </a:bodyPr>
          <a:lstStyle/>
          <a:p>
            <a:pPr marL="0" marR="0" lvl="0" indent="0" algn="ctr" defTabSz="914400" rtl="1" eaLnBrk="1" fontAlgn="auto" latinLnBrk="0" hangingPunct="1">
              <a:lnSpc>
                <a:spcPct val="107000"/>
              </a:lnSpc>
              <a:spcBef>
                <a:spcPts val="0"/>
              </a:spcBef>
              <a:spcAft>
                <a:spcPts val="80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לוו את בתי הפיוט בנגינה </a:t>
            </a:r>
            <a:r>
              <a:rPr kumimoji="0" lang="he-IL" sz="18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בצלילונים</a:t>
            </a:r>
            <a:r>
              <a:rPr kumimoji="0" lang="he-IL"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מטלופון בשני קולות</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79" name="תיבת טקסט 2"/>
          <p:cNvSpPr txBox="1">
            <a:spLocks noChangeArrowheads="1"/>
          </p:cNvSpPr>
          <p:nvPr/>
        </p:nvSpPr>
        <p:spPr bwMode="auto">
          <a:xfrm flipH="1">
            <a:off x="3875276" y="4171908"/>
            <a:ext cx="4353093" cy="571500"/>
          </a:xfrm>
          <a:prstGeom prst="rect">
            <a:avLst/>
          </a:prstGeom>
          <a:solidFill>
            <a:srgbClr val="FFFFFF"/>
          </a:solidFill>
          <a:ln w="9525">
            <a:solidFill>
              <a:srgbClr val="000000"/>
            </a:solidFill>
            <a:miter lim="800000"/>
            <a:headEnd/>
            <a:tailEnd/>
          </a:ln>
        </p:spPr>
        <p:txBody>
          <a:bodyPr rot="0" vert="horz" wrap="square" lIns="91440" tIns="45720" rIns="91440" bIns="45720" anchor="ctr" anchorCtr="0">
            <a:noAutofit/>
          </a:bodyPr>
          <a:lstStyle/>
          <a:p>
            <a:pPr marL="0" marR="0" lvl="0" indent="0" algn="ctr" defTabSz="914400" rtl="1" eaLnBrk="1" fontAlgn="auto" latinLnBrk="0" hangingPunct="1">
              <a:lnSpc>
                <a:spcPct val="107000"/>
              </a:lnSpc>
              <a:spcBef>
                <a:spcPts val="0"/>
              </a:spcBef>
              <a:spcAft>
                <a:spcPts val="80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לוו את המדריך בנגינת הקו המלודי במטלופון</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pic>
        <p:nvPicPr>
          <p:cNvPr id="80" name="11_יום_ליבשה">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241419" y="4856692"/>
            <a:ext cx="1531408" cy="1531408"/>
          </a:xfrm>
          <a:prstGeom prst="rect">
            <a:avLst/>
          </a:prstGeom>
        </p:spPr>
      </p:pic>
    </p:spTree>
    <p:extLst>
      <p:ext uri="{BB962C8B-B14F-4D97-AF65-F5344CB8AC3E}">
        <p14:creationId xmlns:p14="http://schemas.microsoft.com/office/powerpoint/2010/main" val="32799219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4065" fill="hold"/>
                                        <p:tgtEl>
                                          <p:spTgt spid="80"/>
                                        </p:tgtEl>
                                      </p:cBhvr>
                                    </p:cmd>
                                  </p:childTnLst>
                                </p:cTn>
                              </p:par>
                            </p:childTnLst>
                          </p:cTn>
                        </p:par>
                      </p:childTnLst>
                    </p:cTn>
                  </p:par>
                </p:childTnLst>
              </p:cTn>
              <p:nextCondLst>
                <p:cond evt="onClick" delay="0">
                  <p:tgtEl>
                    <p:spTgt spid="80"/>
                  </p:tgtEl>
                </p:cond>
              </p:nextCondLst>
            </p:seq>
            <p:audio>
              <p:cMediaNode vol="100000">
                <p:cTn id="7" fill="hold" display="0">
                  <p:stCondLst>
                    <p:cond delay="indefinite"/>
                  </p:stCondLst>
                  <p:endCondLst>
                    <p:cond evt="onStopAudio" delay="0">
                      <p:tgtEl>
                        <p:sldTgt/>
                      </p:tgtEl>
                    </p:cond>
                  </p:endCondLst>
                </p:cTn>
                <p:tgtEl>
                  <p:spTgt spid="80"/>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מציין מיקום תוכן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536" y="-22157"/>
            <a:ext cx="12192000" cy="6869720"/>
          </a:xfrm>
        </p:spPr>
      </p:pic>
      <p:sp>
        <p:nvSpPr>
          <p:cNvPr id="7" name="מלבן 6">
            <a:extLst>
              <a:ext uri="{FF2B5EF4-FFF2-40B4-BE49-F238E27FC236}">
                <a16:creationId xmlns:a16="http://schemas.microsoft.com/office/drawing/2014/main" id="{B238FD03-EF12-42A2-9B7A-030B450BA216}"/>
              </a:ext>
            </a:extLst>
          </p:cNvPr>
          <p:cNvSpPr/>
          <p:nvPr/>
        </p:nvSpPr>
        <p:spPr>
          <a:xfrm>
            <a:off x="1264203" y="1866087"/>
            <a:ext cx="8868236" cy="872034"/>
          </a:xfrm>
          <a:prstGeom prst="rect">
            <a:avLst/>
          </a:prstGeom>
        </p:spPr>
        <p:txBody>
          <a:bodyPr wrap="square">
            <a:spAutoFit/>
          </a:bodyPr>
          <a:lstStyle/>
          <a:p>
            <a:pPr marL="0" marR="0" lvl="0" indent="0" algn="r" defTabSz="914400" rtl="1" eaLnBrk="1" fontAlgn="auto" latinLnBrk="0" hangingPunct="1">
              <a:lnSpc>
                <a:spcPct val="15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42950" marR="0" lvl="1" indent="-285750" algn="r" defTabSz="914400" rtl="1" eaLnBrk="1" fontAlgn="auto" latinLnBrk="0" hangingPunct="1">
              <a:lnSpc>
                <a:spcPct val="150000"/>
              </a:lnSpc>
              <a:spcBef>
                <a:spcPts val="0"/>
              </a:spcBef>
              <a:spcAft>
                <a:spcPts val="0"/>
              </a:spcAft>
              <a:buClrTx/>
              <a:buSzTx/>
              <a:buFont typeface="Courier New" panose="02070309020205020404" pitchFamily="49" charset="0"/>
              <a:buChar char="o"/>
              <a:tabLst/>
              <a:defRPr/>
            </a:pP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11" name="כותרת 1"/>
          <p:cNvSpPr>
            <a:spLocks noGrp="1"/>
          </p:cNvSpPr>
          <p:nvPr>
            <p:ph type="title"/>
          </p:nvPr>
        </p:nvSpPr>
        <p:spPr>
          <a:xfrm>
            <a:off x="1521626" y="777387"/>
            <a:ext cx="9117676" cy="840220"/>
          </a:xfrm>
        </p:spPr>
        <p:txBody>
          <a:bodyPr>
            <a:normAutofit/>
          </a:bodyPr>
          <a:lstStyle/>
          <a:p>
            <a:pPr algn="ctr"/>
            <a:r>
              <a:rPr lang="he-IL" b="1" dirty="0">
                <a:solidFill>
                  <a:srgbClr val="08374F"/>
                </a:solidFill>
                <a:cs typeface="+mn-cs"/>
              </a:rPr>
              <a:t>יצירה </a:t>
            </a:r>
          </a:p>
        </p:txBody>
      </p:sp>
      <p:pic>
        <p:nvPicPr>
          <p:cNvPr id="15" name="תמונה 14">
            <a:hlinkClick r:id="rId4" action="ppaction://hlinksldjump"/>
          </p:cNvPr>
          <p:cNvPicPr>
            <a:picLocks noChangeAspect="1"/>
          </p:cNvPicPr>
          <p:nvPr/>
        </p:nvPicPr>
        <p:blipFill rotWithShape="1">
          <a:blip r:embed="rId5">
            <a:extLst>
              <a:ext uri="{28A0092B-C50C-407E-A947-70E740481C1C}">
                <a14:useLocalDpi xmlns:a14="http://schemas.microsoft.com/office/drawing/2010/main" val="0"/>
              </a:ext>
            </a:extLst>
          </a:blip>
          <a:srcRect r="85735" b="74925"/>
          <a:stretch/>
        </p:blipFill>
        <p:spPr>
          <a:xfrm>
            <a:off x="10818" y="1"/>
            <a:ext cx="1736095" cy="1719618"/>
          </a:xfrm>
          <a:prstGeom prst="rect">
            <a:avLst/>
          </a:prstGeom>
        </p:spPr>
      </p:pic>
      <p:sp>
        <p:nvSpPr>
          <p:cNvPr id="8" name="TextBox 7"/>
          <p:cNvSpPr txBox="1"/>
          <p:nvPr/>
        </p:nvSpPr>
        <p:spPr>
          <a:xfrm>
            <a:off x="2916604" y="1603318"/>
            <a:ext cx="7865038"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David" panose="020E0502060401010101" pitchFamily="34" charset="-79"/>
                <a:ea typeface="+mn-ea"/>
                <a:cs typeface="Arial" panose="020B0604020202020204" pitchFamily="34" charset="0"/>
              </a:rPr>
              <a:t>בפיוט זה למדתם תבנית מקצב הנקראת "מקסום":</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David" panose="020E0502060401010101" pitchFamily="34" charset="-79"/>
              <a:ea typeface="+mn-ea"/>
              <a:cs typeface="Arial" panose="020B0604020202020204" pitchFamily="34" charset="0"/>
            </a:endParaRPr>
          </a:p>
        </p:txBody>
      </p:sp>
      <p:grpSp>
        <p:nvGrpSpPr>
          <p:cNvPr id="9" name="קבוצה 8"/>
          <p:cNvGrpSpPr/>
          <p:nvPr/>
        </p:nvGrpSpPr>
        <p:grpSpPr>
          <a:xfrm>
            <a:off x="5117300" y="2101061"/>
            <a:ext cx="2493339" cy="994023"/>
            <a:chOff x="3782860" y="1777101"/>
            <a:chExt cx="2925289" cy="1230689"/>
          </a:xfrm>
        </p:grpSpPr>
        <p:grpSp>
          <p:nvGrpSpPr>
            <p:cNvPr id="10" name="קבוצה 9"/>
            <p:cNvGrpSpPr/>
            <p:nvPr/>
          </p:nvGrpSpPr>
          <p:grpSpPr>
            <a:xfrm>
              <a:off x="4029858" y="1777101"/>
              <a:ext cx="2597401" cy="974865"/>
              <a:chOff x="4725894" y="1831692"/>
              <a:chExt cx="2597401" cy="974865"/>
            </a:xfrm>
          </p:grpSpPr>
          <p:pic>
            <p:nvPicPr>
              <p:cNvPr id="20" name="Picture 12" descr="http://upload.wikimedia.org/wikibooks/he/5/57/%D7%9E%D7%95%D7%A1%D7%99%D7%A7%D7%94_-_%D7%A9%D7%9E%D7%99%D7%A0%D7%99%D7%AA.png"/>
              <p:cNvPicPr>
                <a:picLocks noChangeAspect="1" noChangeArrowheads="1"/>
              </p:cNvPicPr>
              <p:nvPr/>
            </p:nvPicPr>
            <p:blipFill>
              <a:blip r:embed="rId6" cstate="print"/>
              <a:srcRect/>
              <a:stretch>
                <a:fillRect/>
              </a:stretch>
            </p:blipFill>
            <p:spPr bwMode="auto">
              <a:xfrm>
                <a:off x="4725894" y="1831692"/>
                <a:ext cx="594387" cy="901107"/>
              </a:xfrm>
              <a:prstGeom prst="rect">
                <a:avLst/>
              </a:prstGeom>
              <a:noFill/>
            </p:spPr>
          </p:pic>
          <p:pic>
            <p:nvPicPr>
              <p:cNvPr id="21" name="Picture 20" descr="תו רבע"/>
              <p:cNvPicPr>
                <a:picLocks noChangeAspect="1" noChangeArrowheads="1"/>
              </p:cNvPicPr>
              <p:nvPr/>
            </p:nvPicPr>
            <p:blipFill>
              <a:blip r:embed="rId7" cstate="print"/>
              <a:srcRect l="16988" t="7958" r="23552"/>
              <a:stretch>
                <a:fillRect/>
              </a:stretch>
            </p:blipFill>
            <p:spPr bwMode="auto">
              <a:xfrm>
                <a:off x="5279337" y="1954523"/>
                <a:ext cx="504056" cy="832868"/>
              </a:xfrm>
              <a:prstGeom prst="rect">
                <a:avLst/>
              </a:prstGeom>
              <a:noFill/>
            </p:spPr>
          </p:pic>
          <p:pic>
            <p:nvPicPr>
              <p:cNvPr id="22" name="Picture 12" descr="http://upload.wikimedia.org/wikibooks/he/5/57/%D7%9E%D7%95%D7%A1%D7%99%D7%A7%D7%94_-_%D7%A9%D7%9E%D7%99%D7%A0%D7%99%D7%AA.png"/>
              <p:cNvPicPr>
                <a:picLocks noChangeAspect="1" noChangeArrowheads="1"/>
              </p:cNvPicPr>
              <p:nvPr/>
            </p:nvPicPr>
            <p:blipFill>
              <a:blip r:embed="rId6" cstate="print"/>
              <a:srcRect/>
              <a:stretch>
                <a:fillRect/>
              </a:stretch>
            </p:blipFill>
            <p:spPr bwMode="auto">
              <a:xfrm>
                <a:off x="5779044" y="1847612"/>
                <a:ext cx="594387" cy="901107"/>
              </a:xfrm>
              <a:prstGeom prst="rect">
                <a:avLst/>
              </a:prstGeom>
              <a:noFill/>
            </p:spPr>
          </p:pic>
          <p:pic>
            <p:nvPicPr>
              <p:cNvPr id="23" name="Picture 20" descr="תו רבע"/>
              <p:cNvPicPr>
                <a:picLocks noChangeAspect="1" noChangeArrowheads="1"/>
              </p:cNvPicPr>
              <p:nvPr/>
            </p:nvPicPr>
            <p:blipFill>
              <a:blip r:embed="rId7" cstate="print"/>
              <a:srcRect l="16988" t="7958" r="23552"/>
              <a:stretch>
                <a:fillRect/>
              </a:stretch>
            </p:blipFill>
            <p:spPr bwMode="auto">
              <a:xfrm>
                <a:off x="6336836" y="1971418"/>
                <a:ext cx="504056" cy="832868"/>
              </a:xfrm>
              <a:prstGeom prst="rect">
                <a:avLst/>
              </a:prstGeom>
              <a:noFill/>
            </p:spPr>
          </p:pic>
          <p:pic>
            <p:nvPicPr>
              <p:cNvPr id="24" name="Picture 20" descr="תו רבע"/>
              <p:cNvPicPr>
                <a:picLocks noChangeAspect="1" noChangeArrowheads="1"/>
              </p:cNvPicPr>
              <p:nvPr/>
            </p:nvPicPr>
            <p:blipFill>
              <a:blip r:embed="rId7" cstate="print"/>
              <a:srcRect l="16988" t="7958" r="23552"/>
              <a:stretch>
                <a:fillRect/>
              </a:stretch>
            </p:blipFill>
            <p:spPr bwMode="auto">
              <a:xfrm>
                <a:off x="6819239" y="1973689"/>
                <a:ext cx="504056" cy="832868"/>
              </a:xfrm>
              <a:prstGeom prst="rect">
                <a:avLst/>
              </a:prstGeom>
              <a:noFill/>
            </p:spPr>
          </p:pic>
        </p:grpSp>
        <p:grpSp>
          <p:nvGrpSpPr>
            <p:cNvPr id="12" name="קבוצה 11"/>
            <p:cNvGrpSpPr/>
            <p:nvPr/>
          </p:nvGrpSpPr>
          <p:grpSpPr>
            <a:xfrm>
              <a:off x="3782860" y="2623809"/>
              <a:ext cx="2925289" cy="383981"/>
              <a:chOff x="3782860" y="2623809"/>
              <a:chExt cx="2925289" cy="383981"/>
            </a:xfrm>
          </p:grpSpPr>
          <p:sp>
            <p:nvSpPr>
              <p:cNvPr id="13" name="TextBox 12"/>
              <p:cNvSpPr txBox="1"/>
              <p:nvPr/>
            </p:nvSpPr>
            <p:spPr>
              <a:xfrm>
                <a:off x="3782860" y="2634208"/>
                <a:ext cx="611719" cy="369332"/>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דום</a:t>
                </a:r>
              </a:p>
            </p:txBody>
          </p:sp>
          <p:sp>
            <p:nvSpPr>
              <p:cNvPr id="14" name="TextBox 13"/>
              <p:cNvSpPr txBox="1"/>
              <p:nvPr/>
            </p:nvSpPr>
            <p:spPr>
              <a:xfrm>
                <a:off x="4471289" y="2634208"/>
                <a:ext cx="611719" cy="369332"/>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טק</a:t>
                </a:r>
              </a:p>
            </p:txBody>
          </p:sp>
          <p:sp>
            <p:nvSpPr>
              <p:cNvPr id="17" name="TextBox 16"/>
              <p:cNvSpPr txBox="1"/>
              <p:nvPr/>
            </p:nvSpPr>
            <p:spPr>
              <a:xfrm>
                <a:off x="5016930" y="2623809"/>
                <a:ext cx="611719" cy="369332"/>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טק</a:t>
                </a:r>
              </a:p>
            </p:txBody>
          </p:sp>
          <p:sp>
            <p:nvSpPr>
              <p:cNvPr id="18" name="TextBox 17"/>
              <p:cNvSpPr txBox="1"/>
              <p:nvPr/>
            </p:nvSpPr>
            <p:spPr>
              <a:xfrm>
                <a:off x="5586968" y="2623809"/>
                <a:ext cx="611719" cy="369332"/>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דום</a:t>
                </a:r>
              </a:p>
            </p:txBody>
          </p:sp>
          <p:sp>
            <p:nvSpPr>
              <p:cNvPr id="19" name="TextBox 18"/>
              <p:cNvSpPr txBox="1"/>
              <p:nvPr/>
            </p:nvSpPr>
            <p:spPr>
              <a:xfrm>
                <a:off x="6096430" y="2638458"/>
                <a:ext cx="611719" cy="369332"/>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טק</a:t>
                </a:r>
              </a:p>
            </p:txBody>
          </p:sp>
        </p:grpSp>
      </p:grpSp>
      <p:sp>
        <p:nvSpPr>
          <p:cNvPr id="25" name="TextBox 24"/>
          <p:cNvSpPr txBox="1"/>
          <p:nvPr/>
        </p:nvSpPr>
        <p:spPr>
          <a:xfrm>
            <a:off x="2407708" y="3263578"/>
            <a:ext cx="8494607" cy="3365024"/>
          </a:xfrm>
          <a:prstGeom prst="rect">
            <a:avLst/>
          </a:prstGeom>
          <a:noFill/>
        </p:spPr>
        <p:txBody>
          <a:bodyPr wrap="square" rtlCol="1">
            <a:spAutoFit/>
          </a:bodyPr>
          <a:lstStyle/>
          <a:p>
            <a:pPr lvl="0" algn="r" rtl="1">
              <a:lnSpc>
                <a:spcPct val="150000"/>
              </a:lnSpc>
              <a:buClrTx/>
            </a:pPr>
            <a:r>
              <a:rPr kumimoji="0" lang="he-IL" sz="1800" b="0" i="0" u="none" strike="noStrike" kern="1200" cap="none" spc="0" normalizeH="0" baseline="0" noProof="0" dirty="0">
                <a:ln>
                  <a:noFill/>
                </a:ln>
                <a:solidFill>
                  <a:prstClr val="black"/>
                </a:solidFill>
                <a:effectLst/>
                <a:uLnTx/>
                <a:uFillTx/>
                <a:latin typeface="David" panose="020E0502060401010101" pitchFamily="34" charset="-79"/>
                <a:ea typeface="+mn-ea"/>
                <a:cs typeface="Arial" panose="020B0604020202020204" pitchFamily="34" charset="0"/>
              </a:rPr>
              <a:t>השתמשו ב"מקסום" </a:t>
            </a:r>
            <a:r>
              <a:rPr kumimoji="0" lang="he-IL" sz="1800" b="0" i="0" u="none" strike="noStrike" kern="1200" cap="none" spc="0" normalizeH="0" baseline="0" noProof="0" dirty="0" err="1">
                <a:ln>
                  <a:noFill/>
                </a:ln>
                <a:solidFill>
                  <a:prstClr val="black"/>
                </a:solidFill>
                <a:effectLst/>
                <a:uLnTx/>
                <a:uFillTx/>
                <a:latin typeface="David" panose="020E0502060401010101" pitchFamily="34" charset="-79"/>
                <a:ea typeface="+mn-ea"/>
                <a:cs typeface="Arial" panose="020B0604020202020204" pitchFamily="34" charset="0"/>
              </a:rPr>
              <a:t>כאוסטינטו</a:t>
            </a:r>
            <a:r>
              <a:rPr kumimoji="0" lang="he-IL" sz="1800" b="0" i="0" u="none" strike="noStrike" kern="1200" cap="none" spc="0" normalizeH="0" baseline="0" noProof="0" dirty="0">
                <a:ln>
                  <a:noFill/>
                </a:ln>
                <a:solidFill>
                  <a:prstClr val="black"/>
                </a:solidFill>
                <a:effectLst/>
                <a:uLnTx/>
                <a:uFillTx/>
                <a:latin typeface="David" panose="020E0502060401010101" pitchFamily="34" charset="-79"/>
                <a:ea typeface="+mn-ea"/>
                <a:cs typeface="Arial" panose="020B0604020202020204" pitchFamily="34" charset="0"/>
              </a:rPr>
              <a:t> ליצירה מוזיקלית מקורית</a:t>
            </a:r>
            <a:r>
              <a:rPr kumimoji="0" lang="he-IL" sz="1800" b="0" i="0" u="none" strike="noStrike" kern="1200" cap="none" spc="0" normalizeH="0" noProof="0" dirty="0">
                <a:ln>
                  <a:noFill/>
                </a:ln>
                <a:solidFill>
                  <a:prstClr val="black"/>
                </a:solidFill>
                <a:effectLst/>
                <a:uLnTx/>
                <a:uFillTx/>
                <a:latin typeface="David" panose="020E0502060401010101" pitchFamily="34" charset="-79"/>
                <a:ea typeface="+mn-ea"/>
                <a:cs typeface="Arial" panose="020B0604020202020204" pitchFamily="34" charset="0"/>
              </a:rPr>
              <a:t> </a:t>
            </a:r>
            <a:r>
              <a:rPr kumimoji="0" lang="he-IL" sz="1800" b="0" i="0" u="none" strike="noStrike" kern="1200" cap="none" spc="0" normalizeH="0" baseline="0" noProof="0" dirty="0">
                <a:ln>
                  <a:noFill/>
                </a:ln>
                <a:solidFill>
                  <a:prstClr val="black"/>
                </a:solidFill>
                <a:effectLst/>
                <a:uLnTx/>
                <a:uFillTx/>
                <a:latin typeface="David" panose="020E0502060401010101" pitchFamily="34" charset="-79"/>
                <a:ea typeface="+mn-ea"/>
                <a:cs typeface="Arial" panose="020B0604020202020204" pitchFamily="34" charset="0"/>
              </a:rPr>
              <a:t>משלכם. </a:t>
            </a:r>
            <a:r>
              <a:rPr lang="he-IL" sz="1800" kern="1200" dirty="0">
                <a:solidFill>
                  <a:prstClr val="black"/>
                </a:solidFill>
                <a:latin typeface="David" panose="020E0502060401010101" pitchFamily="34" charset="-79"/>
                <a:ea typeface="+mn-ea"/>
                <a:cs typeface="Arial" panose="020B0604020202020204" pitchFamily="34" charset="0"/>
              </a:rPr>
              <a:t>חשבו: </a:t>
            </a:r>
            <a:endParaRPr kumimoji="0" lang="he-IL" sz="1800" b="0" i="0" u="none" strike="noStrike" kern="1200" cap="none" spc="0" normalizeH="0" baseline="0" noProof="0" dirty="0">
              <a:ln>
                <a:noFill/>
              </a:ln>
              <a:solidFill>
                <a:prstClr val="black"/>
              </a:solidFill>
              <a:effectLst/>
              <a:uLnTx/>
              <a:uFillTx/>
              <a:latin typeface="David" panose="020E0502060401010101" pitchFamily="34" charset="-79"/>
              <a:ea typeface="+mn-ea"/>
              <a:cs typeface="Arial" panose="020B0604020202020204" pitchFamily="34" charset="0"/>
            </a:endParaRPr>
          </a:p>
          <a:p>
            <a:pPr marL="285750" marR="0" lvl="0" indent="-2857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he-IL" sz="1800" b="0" i="0" u="none" strike="noStrike" kern="1200" cap="none" spc="0" normalizeH="0" baseline="0" noProof="0" dirty="0">
                <a:ln>
                  <a:noFill/>
                </a:ln>
                <a:solidFill>
                  <a:prstClr val="black"/>
                </a:solidFill>
                <a:effectLst/>
                <a:uLnTx/>
                <a:uFillTx/>
                <a:latin typeface="David" panose="020E0502060401010101" pitchFamily="34" charset="-79"/>
                <a:ea typeface="+mn-ea"/>
                <a:cs typeface="Arial" panose="020B0604020202020204" pitchFamily="34" charset="0"/>
              </a:rPr>
              <a:t>אילו כלי נגינה יבצעו את המקסום? </a:t>
            </a:r>
          </a:p>
          <a:p>
            <a:pPr marL="285750" marR="0" lvl="0" indent="-2857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he-IL" sz="1800" b="0" i="0" u="none" strike="noStrike" kern="1200" cap="none" spc="0" normalizeH="0" baseline="0" noProof="0" dirty="0">
                <a:ln>
                  <a:noFill/>
                </a:ln>
                <a:solidFill>
                  <a:prstClr val="black"/>
                </a:solidFill>
                <a:effectLst/>
                <a:uLnTx/>
                <a:uFillTx/>
                <a:latin typeface="David" panose="020E0502060401010101" pitchFamily="34" charset="-79"/>
                <a:ea typeface="+mn-ea"/>
                <a:cs typeface="Arial" panose="020B0604020202020204" pitchFamily="34" charset="0"/>
              </a:rPr>
              <a:t>האם המקצב יעבור בין כלים שונים?</a:t>
            </a:r>
          </a:p>
          <a:p>
            <a:pPr marL="285750" marR="0" lvl="0" indent="-2857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lang="he-IL" sz="1800" kern="1200" dirty="0">
                <a:solidFill>
                  <a:prstClr val="black"/>
                </a:solidFill>
                <a:latin typeface="David" panose="020E0502060401010101" pitchFamily="34" charset="-79"/>
                <a:ea typeface="+mn-ea"/>
                <a:cs typeface="Arial" panose="020B0604020202020204" pitchFamily="34" charset="0"/>
              </a:rPr>
              <a:t>אילו מקצבים נוספים תרצו להוסיף? </a:t>
            </a:r>
            <a:endParaRPr kumimoji="0" lang="he-IL" sz="1800" b="0" i="0" u="none" strike="noStrike" kern="1200" cap="none" spc="0" normalizeH="0" baseline="0" noProof="0" dirty="0">
              <a:ln>
                <a:noFill/>
              </a:ln>
              <a:solidFill>
                <a:prstClr val="black"/>
              </a:solidFill>
              <a:effectLst/>
              <a:uLnTx/>
              <a:uFillTx/>
              <a:latin typeface="David" panose="020E0502060401010101" pitchFamily="34" charset="-79"/>
              <a:ea typeface="+mn-ea"/>
              <a:cs typeface="Arial" panose="020B0604020202020204" pitchFamily="34" charset="0"/>
            </a:endParaRPr>
          </a:p>
          <a:p>
            <a:pPr marL="285750" marR="0" lvl="0" indent="-2857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he-IL" sz="1800" b="0" i="0" u="none" strike="noStrike" kern="1200" cap="none" spc="0" normalizeH="0" baseline="0" noProof="0" dirty="0">
                <a:ln>
                  <a:noFill/>
                </a:ln>
                <a:solidFill>
                  <a:prstClr val="black"/>
                </a:solidFill>
                <a:effectLst/>
                <a:uLnTx/>
                <a:uFillTx/>
                <a:latin typeface="David" panose="020E0502060401010101" pitchFamily="34" charset="-79"/>
                <a:ea typeface="+mn-ea"/>
                <a:cs typeface="Arial" panose="020B0604020202020204" pitchFamily="34" charset="0"/>
              </a:rPr>
              <a:t>באילו כלי נגינה תרצו לאלתר על בסיס </a:t>
            </a:r>
            <a:r>
              <a:rPr kumimoji="0" lang="he-IL" sz="1800" b="0" i="0" u="none" strike="noStrike" kern="1200" cap="none" spc="0" normalizeH="0" baseline="0" noProof="0" dirty="0" err="1">
                <a:ln>
                  <a:noFill/>
                </a:ln>
                <a:solidFill>
                  <a:prstClr val="black"/>
                </a:solidFill>
                <a:effectLst/>
                <a:uLnTx/>
                <a:uFillTx/>
                <a:latin typeface="David" panose="020E0502060401010101" pitchFamily="34" charset="-79"/>
                <a:ea typeface="+mn-ea"/>
                <a:cs typeface="Arial" panose="020B0604020202020204" pitchFamily="34" charset="0"/>
              </a:rPr>
              <a:t>האוסטינטו</a:t>
            </a:r>
            <a:r>
              <a:rPr kumimoji="0" lang="he-IL" sz="1800" b="0" i="0" u="none" strike="noStrike" kern="1200" cap="none" spc="0" normalizeH="0" noProof="0" dirty="0">
                <a:ln>
                  <a:noFill/>
                </a:ln>
                <a:solidFill>
                  <a:prstClr val="black"/>
                </a:solidFill>
                <a:effectLst/>
                <a:uLnTx/>
                <a:uFillTx/>
                <a:latin typeface="David" panose="020E0502060401010101" pitchFamily="34" charset="-79"/>
                <a:ea typeface="+mn-ea"/>
                <a:cs typeface="Arial" panose="020B0604020202020204" pitchFamily="34" charset="0"/>
              </a:rPr>
              <a:t> של ה"מקסום"? </a:t>
            </a:r>
          </a:p>
          <a:p>
            <a:pPr marL="285750" marR="0" lvl="0" indent="-2857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lang="he-IL" sz="1800" kern="1200" baseline="0" dirty="0">
                <a:solidFill>
                  <a:prstClr val="black"/>
                </a:solidFill>
                <a:latin typeface="David" panose="020E0502060401010101" pitchFamily="34" charset="-79"/>
                <a:ea typeface="+mn-ea"/>
                <a:cs typeface="Arial" panose="020B0604020202020204" pitchFamily="34" charset="0"/>
              </a:rPr>
              <a:t>נסו </a:t>
            </a:r>
            <a:r>
              <a:rPr lang="he-IL" sz="1800" kern="1200" dirty="0">
                <a:solidFill>
                  <a:prstClr val="black"/>
                </a:solidFill>
                <a:latin typeface="David" panose="020E0502060401010101" pitchFamily="34" charset="-79"/>
                <a:ea typeface="+mn-ea"/>
                <a:cs typeface="Arial" panose="020B0604020202020204" pitchFamily="34" charset="0"/>
              </a:rPr>
              <a:t>לשיר בקולכם או לנגן מנגינה בכלי מלודי </a:t>
            </a:r>
            <a:r>
              <a:rPr lang="he-IL" sz="1800" kern="1200" dirty="0" err="1">
                <a:solidFill>
                  <a:prstClr val="black"/>
                </a:solidFill>
                <a:latin typeface="David" panose="020E0502060401010101" pitchFamily="34" charset="-79"/>
                <a:ea typeface="+mn-ea"/>
                <a:cs typeface="Arial" panose="020B0604020202020204" pitchFamily="34" charset="0"/>
              </a:rPr>
              <a:t>שה"מקסום</a:t>
            </a:r>
            <a:r>
              <a:rPr lang="he-IL" sz="1800" kern="1200" dirty="0">
                <a:solidFill>
                  <a:prstClr val="black"/>
                </a:solidFill>
                <a:latin typeface="David" panose="020E0502060401010101" pitchFamily="34" charset="-79"/>
                <a:ea typeface="+mn-ea"/>
                <a:cs typeface="Arial" panose="020B0604020202020204" pitchFamily="34" charset="0"/>
              </a:rPr>
              <a:t>" ילווה אותה.</a:t>
            </a:r>
            <a:r>
              <a:rPr kumimoji="0" lang="he-IL" sz="1800" b="0" i="0" u="none" strike="noStrike" kern="1200" cap="none" spc="0" normalizeH="0" baseline="0" noProof="0" dirty="0">
                <a:ln>
                  <a:noFill/>
                </a:ln>
                <a:solidFill>
                  <a:prstClr val="black"/>
                </a:solidFill>
                <a:effectLst/>
                <a:uLnTx/>
                <a:uFillTx/>
                <a:latin typeface="David" panose="020E0502060401010101" pitchFamily="34" charset="-79"/>
                <a:ea typeface="+mn-ea"/>
                <a:cs typeface="Arial" panose="020B0604020202020204" pitchFamily="34" charset="0"/>
              </a:rPr>
              <a:t> </a:t>
            </a:r>
            <a:endParaRPr lang="he-IL" sz="1800" kern="1200" dirty="0">
              <a:solidFill>
                <a:prstClr val="black"/>
              </a:solidFill>
              <a:latin typeface="David" panose="020E0502060401010101" pitchFamily="34" charset="-79"/>
              <a:ea typeface="+mn-ea"/>
              <a:cs typeface="Arial" panose="020B0604020202020204" pitchFamily="34" charset="0"/>
            </a:endParaRPr>
          </a:p>
          <a:p>
            <a:pPr marL="0" marR="0" lvl="0" indent="0" algn="r" defTabSz="914400" rtl="1" eaLnBrk="1" fontAlgn="auto" latinLnBrk="0" hangingPunct="1">
              <a:lnSpc>
                <a:spcPct val="15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David" panose="020E0502060401010101" pitchFamily="34" charset="-79"/>
                <a:ea typeface="+mn-ea"/>
                <a:cs typeface="Arial" panose="020B0604020202020204" pitchFamily="34" charset="0"/>
              </a:rPr>
              <a:t>התכוננו והופיעו בפני חברי הכיתה.</a:t>
            </a:r>
          </a:p>
          <a:p>
            <a:pPr marL="0" marR="0" lvl="0" indent="0" algn="r" defTabSz="914400" rtl="1" eaLnBrk="1" fontAlgn="auto" latinLnBrk="0" hangingPunct="1">
              <a:lnSpc>
                <a:spcPct val="15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David" panose="020E0502060401010101" pitchFamily="34" charset="-79"/>
              <a:ea typeface="+mn-ea"/>
              <a:cs typeface="Arial" panose="020B0604020202020204" pitchFamily="34" charset="0"/>
            </a:endParaRPr>
          </a:p>
        </p:txBody>
      </p:sp>
      <p:sp>
        <p:nvSpPr>
          <p:cNvPr id="2" name="חץ ימינה 1"/>
          <p:cNvSpPr/>
          <p:nvPr/>
        </p:nvSpPr>
        <p:spPr>
          <a:xfrm>
            <a:off x="4019346" y="2897655"/>
            <a:ext cx="978408" cy="2195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6302174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מציין מיקום תוכן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1720"/>
            <a:ext cx="12192000" cy="6869720"/>
          </a:xfrm>
        </p:spPr>
      </p:pic>
      <p:sp>
        <p:nvSpPr>
          <p:cNvPr id="5" name="כותרת 1"/>
          <p:cNvSpPr>
            <a:spLocks noGrp="1"/>
          </p:cNvSpPr>
          <p:nvPr>
            <p:ph type="title"/>
          </p:nvPr>
        </p:nvSpPr>
        <p:spPr>
          <a:xfrm>
            <a:off x="1387620" y="811298"/>
            <a:ext cx="9117676" cy="840220"/>
          </a:xfrm>
        </p:spPr>
        <p:txBody>
          <a:bodyPr>
            <a:normAutofit/>
          </a:bodyPr>
          <a:lstStyle/>
          <a:p>
            <a:r>
              <a:rPr lang="he-IL" b="1" dirty="0">
                <a:solidFill>
                  <a:srgbClr val="08374F"/>
                </a:solidFill>
                <a:cs typeface="+mn-cs"/>
              </a:rPr>
              <a:t>תווים</a:t>
            </a:r>
          </a:p>
        </p:txBody>
      </p:sp>
      <p:pic>
        <p:nvPicPr>
          <p:cNvPr id="6" name="תמונה 5">
            <a:hlinkClick r:id="rId3"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r="85735" b="74925"/>
          <a:stretch/>
        </p:blipFill>
        <p:spPr>
          <a:xfrm>
            <a:off x="10818" y="1"/>
            <a:ext cx="1736095" cy="1719618"/>
          </a:xfrm>
          <a:prstGeom prst="rect">
            <a:avLst/>
          </a:prstGeom>
        </p:spPr>
      </p:pic>
      <p:pic>
        <p:nvPicPr>
          <p:cNvPr id="7" name="תמונה 6"/>
          <p:cNvPicPr>
            <a:picLocks noChangeAspect="1"/>
          </p:cNvPicPr>
          <p:nvPr/>
        </p:nvPicPr>
        <p:blipFill rotWithShape="1">
          <a:blip r:embed="rId5"/>
          <a:srcRect l="21504" t="18797" r="38741" b="7696"/>
          <a:stretch/>
        </p:blipFill>
        <p:spPr>
          <a:xfrm>
            <a:off x="3776892" y="1407994"/>
            <a:ext cx="5172503" cy="5377218"/>
          </a:xfrm>
          <a:prstGeom prst="rect">
            <a:avLst/>
          </a:prstGeom>
        </p:spPr>
      </p:pic>
      <p:pic>
        <p:nvPicPr>
          <p:cNvPr id="8" name="תמונה 7"/>
          <p:cNvPicPr>
            <a:picLocks noChangeAspect="1"/>
          </p:cNvPicPr>
          <p:nvPr/>
        </p:nvPicPr>
        <p:blipFill>
          <a:blip r:embed="rId6"/>
          <a:stretch>
            <a:fillRect/>
          </a:stretch>
        </p:blipFill>
        <p:spPr>
          <a:xfrm>
            <a:off x="5459272" y="951666"/>
            <a:ext cx="1173716" cy="456328"/>
          </a:xfrm>
          <a:prstGeom prst="rect">
            <a:avLst/>
          </a:prstGeom>
        </p:spPr>
      </p:pic>
    </p:spTree>
    <p:extLst>
      <p:ext uri="{BB962C8B-B14F-4D97-AF65-F5344CB8AC3E}">
        <p14:creationId xmlns:p14="http://schemas.microsoft.com/office/powerpoint/2010/main" val="38333534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9" name="Google Shape;129;p16"/>
          <p:cNvSpPr/>
          <p:nvPr/>
        </p:nvSpPr>
        <p:spPr>
          <a:xfrm>
            <a:off x="1487488" y="1988841"/>
            <a:ext cx="3312368" cy="954107"/>
          </a:xfrm>
          <a:prstGeom prst="rect">
            <a:avLst/>
          </a:prstGeom>
          <a:noFill/>
          <a:ln>
            <a:noFill/>
          </a:ln>
        </p:spPr>
        <p:txBody>
          <a:bodyPr spcFirstLastPara="1" wrap="square" lIns="91425" tIns="45700" rIns="91425" bIns="45700" anchor="t" anchorCtr="0">
            <a:noAutofit/>
          </a:bodyPr>
          <a:lstStyle/>
          <a:p>
            <a:pPr marL="0" marR="0" lvl="0" indent="0" algn="r" defTabSz="914400" rtl="1" eaLnBrk="1" fontAlgn="auto" latinLnBrk="0" hangingPunct="1">
              <a:lnSpc>
                <a:spcPct val="100000"/>
              </a:lnSpc>
              <a:spcBef>
                <a:spcPts val="0"/>
              </a:spcBef>
              <a:spcAft>
                <a:spcPts val="0"/>
              </a:spcAft>
              <a:buClr>
                <a:srgbClr val="000000"/>
              </a:buClr>
              <a:buSzPts val="2800"/>
              <a:buFontTx/>
              <a:buNone/>
              <a:tabLst/>
              <a:defRPr/>
            </a:pPr>
            <a:endParaRPr kumimoji="0" sz="2800" b="1" i="0" u="none" strike="noStrike" kern="1200" cap="none" spc="0" normalizeH="0" baseline="0" noProof="0">
              <a:ln>
                <a:noFill/>
              </a:ln>
              <a:solidFill>
                <a:prstClr val="black"/>
              </a:solidFill>
              <a:effectLst/>
              <a:uLnTx/>
              <a:uFillTx/>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2800"/>
              <a:buFontTx/>
              <a:buNone/>
              <a:tabLst/>
              <a:defRPr/>
            </a:pPr>
            <a:endParaRPr kumimoji="0" sz="2800" b="0" i="0" u="none" strike="noStrike" kern="1200" cap="none" spc="0" normalizeH="0" baseline="0" noProof="0">
              <a:ln>
                <a:noFill/>
              </a:ln>
              <a:solidFill>
                <a:prstClr val="black"/>
              </a:solidFill>
              <a:effectLst/>
              <a:uLnTx/>
              <a:uFillTx/>
              <a:latin typeface="Arial"/>
              <a:ea typeface="Arial"/>
              <a:cs typeface="Arial"/>
              <a:sym typeface="Arial"/>
            </a:endParaRPr>
          </a:p>
        </p:txBody>
      </p:sp>
      <p:pic>
        <p:nvPicPr>
          <p:cNvPr id="6" name="מציין מיקום תוכן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559"/>
            <a:ext cx="12192000" cy="6868559"/>
          </a:xfrm>
          <a:prstGeom prst="rect">
            <a:avLst/>
          </a:prstGeom>
        </p:spPr>
      </p:pic>
      <p:sp>
        <p:nvSpPr>
          <p:cNvPr id="4" name="TextBox 3"/>
          <p:cNvSpPr txBox="1"/>
          <p:nvPr/>
        </p:nvSpPr>
        <p:spPr>
          <a:xfrm>
            <a:off x="1331496" y="471579"/>
            <a:ext cx="10424086" cy="5447645"/>
          </a:xfrm>
          <a:prstGeom prst="rect">
            <a:avLst/>
          </a:prstGeom>
          <a:noFill/>
        </p:spPr>
        <p:txBody>
          <a:bodyPr wrap="square" rtlCol="1">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he-IL" sz="2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4400" b="0" i="0" u="none" strike="noStrike" kern="0" cap="none" spc="0" normalizeH="0" baseline="0" noProof="0" dirty="0">
                <a:ln>
                  <a:noFill/>
                </a:ln>
                <a:solidFill>
                  <a:srgbClr val="FF0066"/>
                </a:solidFill>
                <a:effectLst/>
                <a:uLnTx/>
                <a:uFillTx/>
                <a:latin typeface="Guttman-Aram" panose="02010401010101010101" pitchFamily="2" charset="-79"/>
                <a:cs typeface="Guttman-Aram" panose="02010401010101010101" pitchFamily="2" charset="-79"/>
                <a:sym typeface="Arial"/>
              </a:rPr>
              <a:t>מה עשינו היום?</a:t>
            </a:r>
            <a:endParaRPr kumimoji="0" lang="en-US" sz="4400" b="0" i="0" u="none" strike="noStrike" kern="0" cap="none" spc="0" normalizeH="0" baseline="0" noProof="0" dirty="0">
              <a:ln>
                <a:noFill/>
              </a:ln>
              <a:solidFill>
                <a:srgbClr val="FF0066"/>
              </a:solidFill>
              <a:effectLst/>
              <a:uLnTx/>
              <a:uFillTx/>
              <a:latin typeface="Guttman-Aram" panose="02010401010101010101" pitchFamily="2" charset="-79"/>
              <a:cs typeface="Guttman-Aram" panose="02010401010101010101" pitchFamily="2" charset="-79"/>
              <a:sym typeface="Arial"/>
            </a:endParaRP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4400" b="0" i="0" u="none" strike="noStrike" kern="0" cap="none" spc="0" normalizeH="0" baseline="0" noProof="0" dirty="0">
              <a:ln>
                <a:noFill/>
              </a:ln>
              <a:solidFill>
                <a:srgbClr val="FF0066"/>
              </a:solidFill>
              <a:effectLst/>
              <a:uLnTx/>
              <a:uFillTx/>
              <a:latin typeface="Guttman-Aram" panose="02010401010101010101" pitchFamily="2" charset="-79"/>
              <a:cs typeface="Guttman-Aram" panose="02010401010101010101" pitchFamily="2" charset="-79"/>
              <a:sym typeface="Arial"/>
            </a:endParaRPr>
          </a:p>
          <a:p>
            <a:pPr marL="342900" marR="0" lvl="0" indent="-342900" algn="r" defTabSz="914400" rtl="1" eaLnBrk="1" fontAlgn="auto" latinLnBrk="0" hangingPunct="1">
              <a:lnSpc>
                <a:spcPct val="100000"/>
              </a:lnSpc>
              <a:spcBef>
                <a:spcPts val="400"/>
              </a:spcBef>
              <a:spcAft>
                <a:spcPts val="400"/>
              </a:spcAft>
              <a:buClr>
                <a:srgbClr val="000000"/>
              </a:buClr>
              <a:buSzTx/>
              <a:buFont typeface="Arial" panose="020B0604020202020204" pitchFamily="34" charset="0"/>
              <a:buChar char="•"/>
              <a:tabLst/>
              <a:defRPr/>
            </a:pPr>
            <a:r>
              <a:rPr kumimoji="0" lang="he-IL" sz="2800" b="0" i="0" u="none" strike="noStrike" kern="0" cap="none" spc="0" normalizeH="0" baseline="0" noProof="0" dirty="0">
                <a:ln>
                  <a:noFill/>
                </a:ln>
                <a:solidFill>
                  <a:srgbClr val="000000"/>
                </a:solidFill>
                <a:effectLst/>
                <a:uLnTx/>
                <a:uFillTx/>
                <a:latin typeface="Guttman-Aram" panose="02010401010101010101" pitchFamily="2" charset="-79"/>
                <a:cs typeface="Guttman-Aram" panose="02010401010101010101" pitchFamily="2" charset="-79"/>
                <a:sym typeface="Arial"/>
              </a:rPr>
              <a:t>שרנו את הפיוט "יום ליבשה" כפי שחסידי ברסלב שרים אותו.</a:t>
            </a:r>
          </a:p>
          <a:p>
            <a:pPr marL="342900" marR="0" lvl="0" indent="-342900" algn="r" defTabSz="914400" rtl="1" eaLnBrk="1" fontAlgn="auto" latinLnBrk="0" hangingPunct="1">
              <a:lnSpc>
                <a:spcPct val="100000"/>
              </a:lnSpc>
              <a:spcBef>
                <a:spcPts val="400"/>
              </a:spcBef>
              <a:spcAft>
                <a:spcPts val="400"/>
              </a:spcAft>
              <a:buClr>
                <a:srgbClr val="000000"/>
              </a:buClr>
              <a:buSzTx/>
              <a:buFont typeface="Arial" panose="020B0604020202020204" pitchFamily="34" charset="0"/>
              <a:buChar char="•"/>
              <a:tabLst/>
              <a:defRPr/>
            </a:pPr>
            <a:r>
              <a:rPr kumimoji="0" lang="he-IL" sz="2800" b="0" i="0" u="none" strike="noStrike" kern="0" cap="none" spc="0" normalizeH="0" baseline="0" noProof="0" dirty="0">
                <a:ln>
                  <a:noFill/>
                </a:ln>
                <a:solidFill>
                  <a:srgbClr val="000000"/>
                </a:solidFill>
                <a:effectLst/>
                <a:uLnTx/>
                <a:uFillTx/>
                <a:latin typeface="Guttman-Aram" panose="02010401010101010101" pitchFamily="2" charset="-79"/>
                <a:cs typeface="Guttman-Aram" panose="02010401010101010101" pitchFamily="2" charset="-79"/>
                <a:sym typeface="Arial"/>
              </a:rPr>
              <a:t>ליווינו את </a:t>
            </a:r>
            <a:r>
              <a:rPr kumimoji="0" lang="he-IL" sz="2800" b="0" i="0" u="none" strike="noStrike" kern="0" cap="none" spc="0" normalizeH="0" baseline="0" noProof="0" dirty="0" err="1">
                <a:ln>
                  <a:noFill/>
                </a:ln>
                <a:solidFill>
                  <a:srgbClr val="000000"/>
                </a:solidFill>
                <a:effectLst/>
                <a:uLnTx/>
                <a:uFillTx/>
                <a:latin typeface="Guttman-Aram" panose="02010401010101010101" pitchFamily="2" charset="-79"/>
                <a:cs typeface="Guttman-Aram" panose="02010401010101010101" pitchFamily="2" charset="-79"/>
                <a:sym typeface="Arial"/>
              </a:rPr>
              <a:t>השירת</a:t>
            </a:r>
            <a:r>
              <a:rPr kumimoji="0" lang="he-IL" sz="2800" b="0" i="0" u="none" strike="noStrike" kern="0" cap="none" spc="0" normalizeH="0" noProof="0" dirty="0">
                <a:ln>
                  <a:noFill/>
                </a:ln>
                <a:solidFill>
                  <a:srgbClr val="000000"/>
                </a:solidFill>
                <a:effectLst/>
                <a:uLnTx/>
                <a:uFillTx/>
                <a:latin typeface="Guttman-Aram" panose="02010401010101010101" pitchFamily="2" charset="-79"/>
                <a:cs typeface="Guttman-Aram" panose="02010401010101010101" pitchFamily="2" charset="-79"/>
                <a:sym typeface="Arial"/>
              </a:rPr>
              <a:t> הפיוט </a:t>
            </a:r>
            <a:r>
              <a:rPr kumimoji="0" lang="he-IL" sz="2800" b="0" i="0" u="none" strike="noStrike" kern="0" cap="none" spc="0" normalizeH="0" baseline="0" noProof="0" dirty="0">
                <a:ln>
                  <a:noFill/>
                </a:ln>
                <a:solidFill>
                  <a:srgbClr val="000000"/>
                </a:solidFill>
                <a:effectLst/>
                <a:uLnTx/>
                <a:uFillTx/>
                <a:latin typeface="Guttman-Aram" panose="02010401010101010101" pitchFamily="2" charset="-79"/>
                <a:cs typeface="Guttman-Aram" panose="02010401010101010101" pitchFamily="2" charset="-79"/>
                <a:sym typeface="Arial"/>
              </a:rPr>
              <a:t>בתיפוף מקצב ה"מקסום", בשירת סולפג' ובנגינה.</a:t>
            </a:r>
          </a:p>
          <a:p>
            <a:pPr marL="342900" marR="0" lvl="0" indent="-342900" algn="r" defTabSz="914400" rtl="1" eaLnBrk="1" fontAlgn="auto" latinLnBrk="0" hangingPunct="1">
              <a:lnSpc>
                <a:spcPct val="100000"/>
              </a:lnSpc>
              <a:spcBef>
                <a:spcPts val="400"/>
              </a:spcBef>
              <a:spcAft>
                <a:spcPts val="400"/>
              </a:spcAft>
              <a:buClr>
                <a:srgbClr val="000000"/>
              </a:buClr>
              <a:buSzTx/>
              <a:buFont typeface="Arial" panose="020B0604020202020204" pitchFamily="34" charset="0"/>
              <a:buChar char="•"/>
              <a:tabLst/>
              <a:defRPr/>
            </a:pPr>
            <a:r>
              <a:rPr kumimoji="0" lang="he-IL" sz="2800" b="0" i="0" u="none" strike="noStrike" kern="0" cap="none" spc="0" normalizeH="0" baseline="0" noProof="0" dirty="0">
                <a:ln>
                  <a:noFill/>
                </a:ln>
                <a:solidFill>
                  <a:srgbClr val="000000"/>
                </a:solidFill>
                <a:effectLst/>
                <a:uLnTx/>
                <a:uFillTx/>
                <a:latin typeface="Guttman-Aram" panose="02010401010101010101" pitchFamily="2" charset="-79"/>
                <a:cs typeface="Guttman-Aram" panose="02010401010101010101" pitchFamily="2" charset="-79"/>
                <a:sym typeface="Arial"/>
              </a:rPr>
              <a:t>עקבנו אחרי הצטרפות כלי הנגינה בתחילת הביצוע לפיוט. </a:t>
            </a:r>
          </a:p>
          <a:p>
            <a:pPr marL="342900" marR="0" lvl="0" indent="-342900" algn="r" defTabSz="914400" rtl="1" eaLnBrk="1" fontAlgn="auto" latinLnBrk="0" hangingPunct="1">
              <a:lnSpc>
                <a:spcPct val="100000"/>
              </a:lnSpc>
              <a:spcBef>
                <a:spcPts val="400"/>
              </a:spcBef>
              <a:spcAft>
                <a:spcPts val="400"/>
              </a:spcAft>
              <a:buClr>
                <a:srgbClr val="000000"/>
              </a:buClr>
              <a:buSzTx/>
              <a:buFont typeface="Arial" panose="020B0604020202020204" pitchFamily="34" charset="0"/>
              <a:buChar char="•"/>
              <a:tabLst/>
              <a:defRPr/>
            </a:pPr>
            <a:r>
              <a:rPr kumimoji="0" lang="he-IL" sz="2800" b="0" i="0" u="none" strike="noStrike" kern="0" cap="none" spc="0" normalizeH="0" baseline="0" noProof="0" dirty="0">
                <a:ln>
                  <a:noFill/>
                </a:ln>
                <a:solidFill>
                  <a:srgbClr val="000000"/>
                </a:solidFill>
                <a:effectLst/>
                <a:uLnTx/>
                <a:uFillTx/>
                <a:latin typeface="Guttman-Aram" panose="02010401010101010101" pitchFamily="2" charset="-79"/>
                <a:cs typeface="Guttman-Aram" panose="02010401010101010101" pitchFamily="2" charset="-79"/>
                <a:sym typeface="Arial"/>
              </a:rPr>
              <a:t>למדנו על סגנון </a:t>
            </a:r>
            <a:r>
              <a:rPr kumimoji="0" lang="he-IL" sz="2800" b="0" i="0" u="none" strike="noStrike" kern="0" cap="none" spc="0" normalizeH="0" baseline="0" noProof="0" dirty="0" err="1">
                <a:ln>
                  <a:noFill/>
                </a:ln>
                <a:solidFill>
                  <a:srgbClr val="000000"/>
                </a:solidFill>
                <a:effectLst/>
                <a:uLnTx/>
                <a:uFillTx/>
                <a:latin typeface="Guttman-Aram" panose="02010401010101010101" pitchFamily="2" charset="-79"/>
                <a:cs typeface="Guttman-Aram" panose="02010401010101010101" pitchFamily="2" charset="-79"/>
                <a:sym typeface="Arial"/>
              </a:rPr>
              <a:t>ה"כלייזמר</a:t>
            </a:r>
            <a:r>
              <a:rPr kumimoji="0" lang="he-IL" sz="2800" b="0" i="0" u="none" strike="noStrike" kern="0" cap="none" spc="0" normalizeH="0" baseline="0" noProof="0" dirty="0">
                <a:ln>
                  <a:noFill/>
                </a:ln>
                <a:solidFill>
                  <a:srgbClr val="000000"/>
                </a:solidFill>
                <a:effectLst/>
                <a:uLnTx/>
                <a:uFillTx/>
                <a:latin typeface="Guttman-Aram" panose="02010401010101010101" pitchFamily="2" charset="-79"/>
                <a:cs typeface="Guttman-Aram" panose="02010401010101010101" pitchFamily="2" charset="-79"/>
                <a:sym typeface="Arial"/>
              </a:rPr>
              <a:t>" וזיהינו</a:t>
            </a:r>
            <a:r>
              <a:rPr kumimoji="0" lang="he-IL" sz="2800" b="0" i="0" u="none" strike="noStrike" kern="0" cap="none" spc="0" normalizeH="0" noProof="0" dirty="0">
                <a:ln>
                  <a:noFill/>
                </a:ln>
                <a:solidFill>
                  <a:srgbClr val="000000"/>
                </a:solidFill>
                <a:effectLst/>
                <a:uLnTx/>
                <a:uFillTx/>
                <a:latin typeface="Guttman-Aram" panose="02010401010101010101" pitchFamily="2" charset="-79"/>
                <a:cs typeface="Guttman-Aram" panose="02010401010101010101" pitchFamily="2" charset="-79"/>
                <a:sym typeface="Arial"/>
              </a:rPr>
              <a:t> את מאפייניו בביצוע הפיוט.</a:t>
            </a:r>
            <a:r>
              <a:rPr kumimoji="0" lang="he-IL" sz="2800" b="0" i="0" u="none" strike="noStrike" kern="0" cap="none" spc="0" normalizeH="0" baseline="0" noProof="0" dirty="0">
                <a:ln>
                  <a:noFill/>
                </a:ln>
                <a:solidFill>
                  <a:srgbClr val="000000"/>
                </a:solidFill>
                <a:effectLst/>
                <a:uLnTx/>
                <a:uFillTx/>
                <a:latin typeface="Guttman-Aram" panose="02010401010101010101" pitchFamily="2" charset="-79"/>
                <a:cs typeface="Guttman-Aram" panose="02010401010101010101" pitchFamily="2" charset="-79"/>
                <a:sym typeface="Arial"/>
              </a:rPr>
              <a:t> </a:t>
            </a:r>
          </a:p>
          <a:p>
            <a:pPr marL="342900" marR="0" lvl="0" indent="-342900" algn="r" defTabSz="914400" rtl="1" eaLnBrk="1" fontAlgn="auto" latinLnBrk="0" hangingPunct="1">
              <a:lnSpc>
                <a:spcPct val="100000"/>
              </a:lnSpc>
              <a:spcBef>
                <a:spcPts val="400"/>
              </a:spcBef>
              <a:spcAft>
                <a:spcPts val="400"/>
              </a:spcAft>
              <a:buClr>
                <a:srgbClr val="000000"/>
              </a:buClr>
              <a:buSzTx/>
              <a:buFont typeface="Arial" panose="020B0604020202020204" pitchFamily="34" charset="0"/>
              <a:buChar char="•"/>
              <a:tabLst/>
              <a:defRPr/>
            </a:pPr>
            <a:r>
              <a:rPr kumimoji="0" lang="he-IL" sz="2800" b="0" i="0" u="none" strike="noStrike" kern="0" cap="none" spc="0" normalizeH="0" baseline="0" noProof="0" dirty="0">
                <a:ln>
                  <a:noFill/>
                </a:ln>
                <a:solidFill>
                  <a:srgbClr val="000000"/>
                </a:solidFill>
                <a:effectLst/>
                <a:uLnTx/>
                <a:uFillTx/>
                <a:latin typeface="Guttman-Aram" panose="02010401010101010101" pitchFamily="2" charset="-79"/>
                <a:cs typeface="Guttman-Aram" panose="02010401010101010101" pitchFamily="2" charset="-79"/>
                <a:sym typeface="Arial"/>
              </a:rPr>
              <a:t>חיברנו יצירה משלנו על בסיס מקצב ה"מקסום"</a:t>
            </a:r>
            <a:r>
              <a:rPr lang="he-IL" sz="2800" dirty="0">
                <a:latin typeface="Guttman-Aram" panose="02010401010101010101" pitchFamily="2" charset="-79"/>
                <a:cs typeface="Guttman-Aram" panose="02010401010101010101" pitchFamily="2" charset="-79"/>
              </a:rPr>
              <a:t> </a:t>
            </a:r>
            <a:r>
              <a:rPr lang="he-IL" sz="2800" noProof="0" dirty="0">
                <a:latin typeface="Guttman-Aram" panose="02010401010101010101" pitchFamily="2" charset="-79"/>
                <a:cs typeface="Guttman-Aram" panose="02010401010101010101" pitchFamily="2" charset="-79"/>
              </a:rPr>
              <a:t> </a:t>
            </a:r>
            <a:endParaRPr kumimoji="0" lang="he-IL" sz="2800" b="0" i="0" u="none" strike="noStrike" kern="0" cap="none" spc="0" normalizeH="0" baseline="0" noProof="0" dirty="0">
              <a:ln>
                <a:noFill/>
              </a:ln>
              <a:solidFill>
                <a:srgbClr val="000000"/>
              </a:solidFill>
              <a:effectLst/>
              <a:uLnTx/>
              <a:uFillTx/>
              <a:latin typeface="Guttman-Aram" panose="02010401010101010101" pitchFamily="2" charset="-79"/>
              <a:cs typeface="Guttman-Aram" panose="02010401010101010101" pitchFamily="2" charset="-79"/>
              <a:sym typeface="Arial"/>
            </a:endParaRPr>
          </a:p>
          <a:p>
            <a:pPr marL="342900" marR="0" lvl="0" indent="-342900" algn="r" defTabSz="914400" rtl="1" eaLnBrk="1" fontAlgn="auto" latinLnBrk="0" hangingPunct="1">
              <a:lnSpc>
                <a:spcPct val="100000"/>
              </a:lnSpc>
              <a:spcBef>
                <a:spcPts val="400"/>
              </a:spcBef>
              <a:spcAft>
                <a:spcPts val="400"/>
              </a:spcAft>
              <a:buClr>
                <a:srgbClr val="000000"/>
              </a:buClr>
              <a:buSzTx/>
              <a:buFont typeface="Arial" panose="020B0604020202020204" pitchFamily="34" charset="0"/>
              <a:buChar char="•"/>
              <a:tabLst/>
              <a:defRPr/>
            </a:pPr>
            <a:endParaRPr kumimoji="0" lang="he-IL" sz="2800" b="0" i="0" u="none" strike="noStrike" kern="0" cap="none" spc="0" normalizeH="0" baseline="0" noProof="0" dirty="0">
              <a:ln>
                <a:noFill/>
              </a:ln>
              <a:solidFill>
                <a:srgbClr val="000000"/>
              </a:solidFill>
              <a:effectLst/>
              <a:uLnTx/>
              <a:uFillTx/>
              <a:latin typeface="Guttman-Aram" panose="02010401010101010101" pitchFamily="2" charset="-79"/>
              <a:cs typeface="Guttman-Aram" panose="02010401010101010101" pitchFamily="2" charset="-79"/>
              <a:sym typeface="Arial"/>
            </a:endParaRPr>
          </a:p>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2400" b="0" i="0" u="none" strike="noStrike" kern="0" cap="none" spc="0" normalizeH="0" baseline="0" noProof="0" dirty="0">
                <a:ln>
                  <a:noFill/>
                </a:ln>
                <a:solidFill>
                  <a:srgbClr val="000000"/>
                </a:solidFill>
                <a:effectLst/>
                <a:uLnTx/>
                <a:uFillTx/>
                <a:latin typeface="Guttman-Aram" panose="02010401010101010101" pitchFamily="2" charset="-79"/>
                <a:cs typeface="Guttman-Aram" panose="02010401010101010101" pitchFamily="2" charset="-79"/>
                <a:sym typeface="Arial"/>
              </a:rPr>
              <a:t> </a:t>
            </a:r>
          </a:p>
        </p:txBody>
      </p:sp>
    </p:spTree>
    <p:extLst>
      <p:ext uri="{BB962C8B-B14F-4D97-AF65-F5344CB8AC3E}">
        <p14:creationId xmlns:p14="http://schemas.microsoft.com/office/powerpoint/2010/main" val="37688606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מציין מיקום תוכן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536" y="-22157"/>
            <a:ext cx="12192000" cy="6869720"/>
          </a:xfrm>
        </p:spPr>
      </p:pic>
      <p:sp>
        <p:nvSpPr>
          <p:cNvPr id="7" name="מלבן 6">
            <a:extLst>
              <a:ext uri="{FF2B5EF4-FFF2-40B4-BE49-F238E27FC236}">
                <a16:creationId xmlns:a16="http://schemas.microsoft.com/office/drawing/2014/main" id="{B238FD03-EF12-42A2-9B7A-030B450BA216}"/>
              </a:ext>
            </a:extLst>
          </p:cNvPr>
          <p:cNvSpPr/>
          <p:nvPr/>
        </p:nvSpPr>
        <p:spPr>
          <a:xfrm>
            <a:off x="1264203" y="1866087"/>
            <a:ext cx="8868236" cy="872034"/>
          </a:xfrm>
          <a:prstGeom prst="rect">
            <a:avLst/>
          </a:prstGeom>
        </p:spPr>
        <p:txBody>
          <a:bodyPr wrap="square">
            <a:spAutoFit/>
          </a:bodyPr>
          <a:lstStyle/>
          <a:p>
            <a:pPr marL="0" marR="0" lvl="0" indent="0" algn="r" defTabSz="914400" rtl="1" eaLnBrk="1" fontAlgn="auto" latinLnBrk="0" hangingPunct="1">
              <a:lnSpc>
                <a:spcPct val="15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sym typeface="Arial"/>
            </a:endParaRPr>
          </a:p>
          <a:p>
            <a:pPr marL="742950" marR="0" lvl="1" indent="-285750" algn="r" defTabSz="914400" rtl="1" eaLnBrk="1" fontAlgn="auto" latinLnBrk="0" hangingPunct="1">
              <a:lnSpc>
                <a:spcPct val="150000"/>
              </a:lnSpc>
              <a:spcBef>
                <a:spcPts val="0"/>
              </a:spcBef>
              <a:spcAft>
                <a:spcPts val="0"/>
              </a:spcAft>
              <a:buClrTx/>
              <a:buSzTx/>
              <a:buFont typeface="Courier New" panose="02070309020205020404" pitchFamily="49" charset="0"/>
              <a:buChar char="o"/>
              <a:tabLst/>
              <a:defRPr/>
            </a:pP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sym typeface="Arial"/>
            </a:endParaRPr>
          </a:p>
        </p:txBody>
      </p:sp>
      <p:sp>
        <p:nvSpPr>
          <p:cNvPr id="11" name="כותרת 1"/>
          <p:cNvSpPr>
            <a:spLocks noGrp="1"/>
          </p:cNvSpPr>
          <p:nvPr>
            <p:ph type="title"/>
          </p:nvPr>
        </p:nvSpPr>
        <p:spPr>
          <a:xfrm>
            <a:off x="1521626" y="777387"/>
            <a:ext cx="9117676" cy="840220"/>
          </a:xfrm>
        </p:spPr>
        <p:txBody>
          <a:bodyPr>
            <a:normAutofit/>
          </a:bodyPr>
          <a:lstStyle/>
          <a:p>
            <a:pPr algn="ctr"/>
            <a:r>
              <a:rPr lang="he-IL" b="1" dirty="0">
                <a:solidFill>
                  <a:srgbClr val="08374F"/>
                </a:solidFill>
                <a:cs typeface="+mn-cs"/>
              </a:rPr>
              <a:t>כלי נגינה ערביים </a:t>
            </a:r>
            <a:r>
              <a:rPr lang="he-IL" sz="2000" b="1" dirty="0">
                <a:solidFill>
                  <a:srgbClr val="08374F"/>
                </a:solidFill>
                <a:cs typeface="+mn-cs"/>
              </a:rPr>
              <a:t>(האזנה)</a:t>
            </a:r>
          </a:p>
        </p:txBody>
      </p:sp>
      <p:pic>
        <p:nvPicPr>
          <p:cNvPr id="15" name="תמונה 14">
            <a:hlinkClick r:id="rId4" action="ppaction://hlinksldjump"/>
          </p:cNvPr>
          <p:cNvPicPr>
            <a:picLocks noChangeAspect="1"/>
          </p:cNvPicPr>
          <p:nvPr/>
        </p:nvPicPr>
        <p:blipFill rotWithShape="1">
          <a:blip r:embed="rId5">
            <a:extLst>
              <a:ext uri="{28A0092B-C50C-407E-A947-70E740481C1C}">
                <a14:useLocalDpi xmlns:a14="http://schemas.microsoft.com/office/drawing/2010/main" val="0"/>
              </a:ext>
            </a:extLst>
          </a:blip>
          <a:srcRect r="85735" b="74925"/>
          <a:stretch/>
        </p:blipFill>
        <p:spPr>
          <a:xfrm>
            <a:off x="10818" y="1"/>
            <a:ext cx="1736095" cy="1719618"/>
          </a:xfrm>
          <a:prstGeom prst="rect">
            <a:avLst/>
          </a:prstGeom>
        </p:spPr>
      </p:pic>
      <p:sp>
        <p:nvSpPr>
          <p:cNvPr id="8" name="TextBox 7"/>
          <p:cNvSpPr txBox="1"/>
          <p:nvPr/>
        </p:nvSpPr>
        <p:spPr>
          <a:xfrm>
            <a:off x="1264203" y="1753155"/>
            <a:ext cx="10018381" cy="1892826"/>
          </a:xfrm>
          <a:prstGeom prst="rect">
            <a:avLst/>
          </a:prstGeom>
          <a:noFill/>
          <a:ln w="38100">
            <a:noFill/>
          </a:ln>
        </p:spPr>
        <p:txBody>
          <a:bodyPr wrap="square" rtlCol="1">
            <a:spAutoFit/>
          </a:bodyPr>
          <a:lstStyle/>
          <a:p>
            <a:pPr marL="285750" marR="0" lvl="0" indent="-285750" algn="r" defTabSz="914400" rtl="1" eaLnBrk="1" fontAlgn="auto" latinLnBrk="0" hangingPunct="1">
              <a:lnSpc>
                <a:spcPct val="150000"/>
              </a:lnSpc>
              <a:spcBef>
                <a:spcPts val="0"/>
              </a:spcBef>
              <a:spcAft>
                <a:spcPts val="0"/>
              </a:spcAft>
              <a:buClrTx/>
              <a:buSzTx/>
              <a:buFont typeface="Courier New" panose="02070309020205020404" pitchFamily="49" charset="0"/>
              <a:buChar char="o"/>
              <a:tabLst/>
              <a:defRPr/>
            </a:pPr>
            <a:r>
              <a:rPr kumimoji="0" lang="he-IL"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sym typeface="Arial"/>
              </a:rPr>
              <a:t>התבוננו בפייטן ר' חיים לוק מבצע את הפיוט </a:t>
            </a:r>
            <a:r>
              <a:rPr kumimoji="0" lang="he-IL"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sym typeface="Arial"/>
                <a:hlinkClick r:id="rId6"/>
              </a:rPr>
              <a:t>"עם נאמני"</a:t>
            </a:r>
            <a:endParaRPr kumimoji="0" lang="he-IL"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sym typeface="Arial"/>
            </a:endParaRPr>
          </a:p>
          <a:p>
            <a:pPr marL="285750" marR="0" lvl="0" indent="-285750" algn="r" defTabSz="914400" rtl="1" eaLnBrk="1" fontAlgn="auto" latinLnBrk="0" hangingPunct="1">
              <a:lnSpc>
                <a:spcPct val="150000"/>
              </a:lnSpc>
              <a:spcBef>
                <a:spcPts val="0"/>
              </a:spcBef>
              <a:spcAft>
                <a:spcPts val="0"/>
              </a:spcAft>
              <a:buClrTx/>
              <a:buSzTx/>
              <a:buFont typeface="Courier New" panose="02070309020205020404" pitchFamily="49" charset="0"/>
              <a:buChar char="o"/>
              <a:tabLst/>
              <a:defRPr/>
            </a:pPr>
            <a:r>
              <a:rPr kumimoji="0" lang="he-IL"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sym typeface="Arial"/>
              </a:rPr>
              <a:t>מצאו בשרשרת המילים את שלושת כלי הנגינה המלווים את שירת הפייטן בסרטון</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  </a:t>
            </a:r>
            <a:r>
              <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sym typeface="Arial"/>
              </a:rPr>
              <a:t> </a:t>
            </a: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b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sym typeface="Arial"/>
            </a:endParaRPr>
          </a:p>
          <a:p>
            <a:pPr marL="285750" marR="0" lvl="0" indent="-285750" algn="r" defTabSz="914400" rtl="1" eaLnBrk="1" fontAlgn="auto" latinLnBrk="0" hangingPunct="1">
              <a:lnSpc>
                <a:spcPct val="150000"/>
              </a:lnSpc>
              <a:spcBef>
                <a:spcPts val="0"/>
              </a:spcBef>
              <a:spcAft>
                <a:spcPts val="0"/>
              </a:spcAft>
              <a:buClrTx/>
              <a:buSzTx/>
              <a:buFont typeface="Courier New" panose="02070309020205020404" pitchFamily="49" charset="0"/>
              <a:buChar char="o"/>
              <a:tabLst/>
              <a:defRPr/>
            </a:pPr>
            <a:r>
              <a:rPr kumimoji="0" lang="he-IL"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sym typeface="Arial"/>
              </a:rPr>
              <a:t>תופימחצוצרהכינורטרומבונפסנתרחלילנאידרבוקהגיטרהאורגניתעודבוזוקיקלרינטצלו</a:t>
            </a:r>
          </a:p>
        </p:txBody>
      </p:sp>
      <p:sp>
        <p:nvSpPr>
          <p:cNvPr id="9" name="אליפסה 8"/>
          <p:cNvSpPr/>
          <p:nvPr/>
        </p:nvSpPr>
        <p:spPr>
          <a:xfrm>
            <a:off x="9071862" y="3202174"/>
            <a:ext cx="610982" cy="324797"/>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sym typeface="Arial"/>
            </a:endParaRPr>
          </a:p>
        </p:txBody>
      </p:sp>
      <p:sp>
        <p:nvSpPr>
          <p:cNvPr id="10" name="אליפסה 9"/>
          <p:cNvSpPr/>
          <p:nvPr/>
        </p:nvSpPr>
        <p:spPr>
          <a:xfrm>
            <a:off x="6867505" y="3233366"/>
            <a:ext cx="818866" cy="324797"/>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sym typeface="Arial"/>
            </a:endParaRPr>
          </a:p>
        </p:txBody>
      </p:sp>
      <p:sp>
        <p:nvSpPr>
          <p:cNvPr id="12" name="אליפסה 11"/>
          <p:cNvSpPr/>
          <p:nvPr/>
        </p:nvSpPr>
        <p:spPr>
          <a:xfrm>
            <a:off x="4462026" y="3232356"/>
            <a:ext cx="470671" cy="360693"/>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sym typeface="Arial"/>
            </a:endParaRPr>
          </a:p>
        </p:txBody>
      </p:sp>
      <p:sp>
        <p:nvSpPr>
          <p:cNvPr id="13" name="TextBox 12"/>
          <p:cNvSpPr txBox="1"/>
          <p:nvPr/>
        </p:nvSpPr>
        <p:spPr>
          <a:xfrm>
            <a:off x="878865" y="6278812"/>
            <a:ext cx="2537138" cy="369332"/>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sym typeface="Arial"/>
                <a:hlinkClick r:id="rId7"/>
              </a:rPr>
              <a:t>קישור </a:t>
            </a:r>
            <a:r>
              <a:rPr kumimoji="0" lang="he-IL" sz="18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sym typeface="Arial"/>
                <a:hlinkClick r:id="rId7"/>
              </a:rPr>
              <a:t>לפדלט</a:t>
            </a:r>
            <a:r>
              <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sym typeface="Arial"/>
                <a:hlinkClick r:id="rId7"/>
              </a:rPr>
              <a:t> – כלי נגינה</a:t>
            </a: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sym typeface="Arial"/>
            </a:endParaRPr>
          </a:p>
        </p:txBody>
      </p:sp>
      <p:pic>
        <p:nvPicPr>
          <p:cNvPr id="14" name="מציין מיקום תוכן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25" y="0"/>
            <a:ext cx="12192000" cy="6868559"/>
          </a:xfrm>
          <a:prstGeom prst="rect">
            <a:avLst/>
          </a:prstGeom>
        </p:spPr>
      </p:pic>
      <p:sp>
        <p:nvSpPr>
          <p:cNvPr id="16" name="מלבן 15"/>
          <p:cNvSpPr/>
          <p:nvPr/>
        </p:nvSpPr>
        <p:spPr>
          <a:xfrm>
            <a:off x="819506" y="2053908"/>
            <a:ext cx="10907774" cy="193899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6000" b="0" i="0" u="none" strike="noStrike" kern="0" cap="none" spc="0" normalizeH="0" baseline="0" noProof="0" dirty="0">
                <a:ln>
                  <a:noFill/>
                </a:ln>
                <a:solidFill>
                  <a:srgbClr val="FF0066"/>
                </a:solidFill>
                <a:effectLst/>
                <a:uLnTx/>
                <a:uFillTx/>
                <a:latin typeface="Guttman-Aram" panose="02010401010101010101" pitchFamily="2" charset="-79"/>
                <a:cs typeface="Guttman-Aram" panose="02010401010101010101" pitchFamily="2" charset="-79"/>
                <a:sym typeface="Arial"/>
              </a:rPr>
              <a:t>הרחבה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he-IL" sz="6000" dirty="0">
                <a:solidFill>
                  <a:srgbClr val="FF0066"/>
                </a:solidFill>
                <a:latin typeface="Guttman-Aram" panose="02010401010101010101" pitchFamily="2" charset="-79"/>
                <a:cs typeface="Guttman-Aram" panose="02010401010101010101" pitchFamily="2" charset="-79"/>
              </a:rPr>
              <a:t>משימות תוכן ושיח סביב הפיוט</a:t>
            </a:r>
            <a:endParaRPr kumimoji="0" lang="he-IL" sz="6000" b="0" i="0" u="none" strike="noStrike" kern="0" cap="none" spc="0" normalizeH="0" baseline="0" noProof="0" dirty="0">
              <a:ln>
                <a:noFill/>
              </a:ln>
              <a:solidFill>
                <a:srgbClr val="FF0066"/>
              </a:solidFill>
              <a:effectLst/>
              <a:uLnTx/>
              <a:uFillTx/>
              <a:latin typeface="Guttman-Aram" panose="02010401010101010101" pitchFamily="2" charset="-79"/>
              <a:cs typeface="Guttman-Aram" panose="02010401010101010101" pitchFamily="2" charset="-79"/>
              <a:sym typeface="Arial"/>
            </a:endParaRPr>
          </a:p>
        </p:txBody>
      </p:sp>
      <p:sp>
        <p:nvSpPr>
          <p:cNvPr id="6" name="TextBox 5"/>
          <p:cNvSpPr txBox="1"/>
          <p:nvPr/>
        </p:nvSpPr>
        <p:spPr>
          <a:xfrm>
            <a:off x="1746913" y="2467429"/>
            <a:ext cx="8892389" cy="307777"/>
          </a:xfrm>
          <a:prstGeom prst="rect">
            <a:avLst/>
          </a:prstGeom>
          <a:noFill/>
        </p:spPr>
        <p:txBody>
          <a:bodyPr wrap="square" rtlCol="1">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he-IL"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239183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מציין מיקום תוכן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0579" y="0"/>
            <a:ext cx="12346547" cy="6858000"/>
          </a:xfrm>
        </p:spPr>
      </p:pic>
      <p:sp>
        <p:nvSpPr>
          <p:cNvPr id="11" name="כותרת 1"/>
          <p:cNvSpPr txBox="1">
            <a:spLocks/>
          </p:cNvSpPr>
          <p:nvPr/>
        </p:nvSpPr>
        <p:spPr>
          <a:xfrm>
            <a:off x="1521626" y="777387"/>
            <a:ext cx="9117676" cy="840220"/>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kumimoji="0" lang="he-IL" sz="4400" b="1" i="0" u="none" strike="noStrike" kern="1200" cap="none" spc="0" normalizeH="0" baseline="0" noProof="0" dirty="0">
                <a:ln>
                  <a:noFill/>
                </a:ln>
                <a:solidFill>
                  <a:srgbClr val="08374F"/>
                </a:solidFill>
                <a:effectLst/>
                <a:uLnTx/>
                <a:uFillTx/>
                <a:latin typeface="Calibri Light" panose="020F0302020204030204"/>
                <a:ea typeface="+mj-ea"/>
                <a:cs typeface="Arial" panose="020B0604020202020204" pitchFamily="34" charset="0"/>
              </a:rPr>
              <a:t>משימות העוסקות בתוכן הפיוט</a:t>
            </a:r>
          </a:p>
        </p:txBody>
      </p:sp>
      <p:pic>
        <p:nvPicPr>
          <p:cNvPr id="6" name="תמונה 5">
            <a:hlinkClick r:id="rId4" action="ppaction://hlinksldjump"/>
          </p:cNvPr>
          <p:cNvPicPr>
            <a:picLocks noChangeAspect="1"/>
          </p:cNvPicPr>
          <p:nvPr/>
        </p:nvPicPr>
        <p:blipFill rotWithShape="1">
          <a:blip r:embed="rId5">
            <a:extLst>
              <a:ext uri="{28A0092B-C50C-407E-A947-70E740481C1C}">
                <a14:useLocalDpi xmlns:a14="http://schemas.microsoft.com/office/drawing/2010/main" val="0"/>
              </a:ext>
            </a:extLst>
          </a:blip>
          <a:srcRect r="85735" b="74925"/>
          <a:stretch/>
        </p:blipFill>
        <p:spPr>
          <a:xfrm>
            <a:off x="10818" y="1"/>
            <a:ext cx="1736095" cy="1719618"/>
          </a:xfrm>
          <a:prstGeom prst="rect">
            <a:avLst/>
          </a:prstGeom>
        </p:spPr>
      </p:pic>
      <p:sp>
        <p:nvSpPr>
          <p:cNvPr id="8" name="TextBox 7"/>
          <p:cNvSpPr txBox="1"/>
          <p:nvPr/>
        </p:nvSpPr>
        <p:spPr>
          <a:xfrm>
            <a:off x="1701192" y="1788199"/>
            <a:ext cx="9098129" cy="1754326"/>
          </a:xfrm>
          <a:prstGeom prst="rect">
            <a:avLst/>
          </a:prstGeom>
          <a:noFill/>
        </p:spPr>
        <p:txBody>
          <a:bodyPr wrap="square" rtlCol="1">
            <a:spAutoFit/>
          </a:bodyPr>
          <a:lstStyle/>
          <a:p>
            <a:pPr marL="0" marR="0" lvl="0" indent="0" algn="r" defTabSz="914400" rtl="1" eaLnBrk="1" fontAlgn="auto" latinLnBrk="0" hangingPunct="1">
              <a:lnSpc>
                <a:spcPct val="15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הפיוט שופע כינויים לעם ישראל.</a:t>
            </a:r>
          </a:p>
          <a:p>
            <a:pPr marL="285750" marR="0" lvl="0" indent="-285750" algn="r" defTabSz="914400" rtl="1" eaLnBrk="1" fontAlgn="auto" latinLnBrk="0" hangingPunct="1">
              <a:lnSpc>
                <a:spcPct val="150000"/>
              </a:lnSpc>
              <a:spcBef>
                <a:spcPts val="0"/>
              </a:spcBef>
              <a:spcAft>
                <a:spcPts val="0"/>
              </a:spcAft>
              <a:buClrTx/>
              <a:buSzTx/>
              <a:buFont typeface="Courier New" panose="02070309020205020404" pitchFamily="49" charset="0"/>
              <a:buChar char="o"/>
              <a:tabLst/>
              <a:defRPr/>
            </a:pPr>
            <a:r>
              <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התבוננו במילים</a:t>
            </a:r>
            <a:r>
              <a:rPr kumimoji="0" lang="he-IL" sz="1800" b="0" i="0" u="none" strike="noStrike" kern="1200" cap="none" spc="0" normalizeH="0" noProof="0" dirty="0">
                <a:ln>
                  <a:noFill/>
                </a:ln>
                <a:solidFill>
                  <a:prstClr val="black"/>
                </a:solidFill>
                <a:effectLst/>
                <a:uLnTx/>
                <a:uFillTx/>
                <a:latin typeface="Calibri" panose="020F0502020204030204"/>
                <a:ea typeface="+mn-ea"/>
                <a:cs typeface="Arial" panose="020B0604020202020204" pitchFamily="34" charset="0"/>
              </a:rPr>
              <a:t> לפיוט (שקף </a:t>
            </a:r>
            <a:r>
              <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17) ומצאו את הכינוי המתאים לפי הרמז בכל אחת מן התמונות הבאות:</a:t>
            </a:r>
          </a:p>
          <a:p>
            <a:pPr marL="285750" marR="0" lvl="0" indent="-285750" algn="r" defTabSz="914400" rtl="1" eaLnBrk="1" fontAlgn="auto" latinLnBrk="0" hangingPunct="1">
              <a:lnSpc>
                <a:spcPct val="150000"/>
              </a:lnSpc>
              <a:spcBef>
                <a:spcPts val="0"/>
              </a:spcBef>
              <a:spcAft>
                <a:spcPts val="0"/>
              </a:spcAft>
              <a:buClrTx/>
              <a:buSzTx/>
              <a:buFont typeface="Courier New" panose="02070309020205020404" pitchFamily="49" charset="0"/>
              <a:buChar char="o"/>
              <a:tabLst/>
              <a:defRPr/>
            </a:pP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1026" name="Picture 2" descr="תוצאת תמונה עבור גלגל הצלה"/>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44934" y="3094029"/>
            <a:ext cx="1291170" cy="89951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יונת השלום"/>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58423" y="3128996"/>
            <a:ext cx="1170895" cy="114747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תוצאת תמונה עבור ‪rule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090660">
            <a:off x="4201836" y="3274406"/>
            <a:ext cx="1843888" cy="92194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תוצאת תמונה עבור יד ביד"/>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768248" y="3086100"/>
            <a:ext cx="1272657" cy="1190373"/>
          </a:xfrm>
          <a:prstGeom prst="rect">
            <a:avLst/>
          </a:prstGeom>
          <a:noFill/>
          <a:extLst>
            <a:ext uri="{909E8E84-426E-40DD-AFC4-6F175D3DCCD1}">
              <a14:hiddenFill xmlns:a14="http://schemas.microsoft.com/office/drawing/2010/main">
                <a:solidFill>
                  <a:srgbClr val="FFFFFF"/>
                </a:solidFill>
              </a14:hiddenFill>
            </a:ext>
          </a:extLst>
        </p:spPr>
      </p:pic>
      <p:sp>
        <p:nvSpPr>
          <p:cNvPr id="5" name="מלבן 4"/>
          <p:cNvSpPr/>
          <p:nvPr/>
        </p:nvSpPr>
        <p:spPr>
          <a:xfrm>
            <a:off x="1952652" y="4901069"/>
            <a:ext cx="8892389" cy="1338828"/>
          </a:xfrm>
          <a:prstGeom prst="rect">
            <a:avLst/>
          </a:prstGeom>
        </p:spPr>
        <p:txBody>
          <a:bodyPr wrap="square">
            <a:spAutoFit/>
          </a:bodyPr>
          <a:lstStyle/>
          <a:p>
            <a:pPr marL="285750" marR="0" lvl="0" indent="-285750" algn="r" defTabSz="914400" rtl="1" eaLnBrk="1" fontAlgn="auto" latinLnBrk="0" hangingPunct="1">
              <a:lnSpc>
                <a:spcPct val="150000"/>
              </a:lnSpc>
              <a:spcBef>
                <a:spcPts val="0"/>
              </a:spcBef>
              <a:spcAft>
                <a:spcPts val="0"/>
              </a:spcAft>
              <a:buClrTx/>
              <a:buSzTx/>
              <a:buFont typeface="Courier New" panose="02070309020205020404" pitchFamily="49" charset="0"/>
              <a:buChar char="o"/>
              <a:tabLst/>
              <a:defRPr/>
            </a:pPr>
            <a:r>
              <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מצאו כינוי נוסף לעם ישראל המופיע באחת מן המחרוזות שאינן מופיעות בשקופית 5</a:t>
            </a: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לשם כך, </a:t>
            </a:r>
            <a:r>
              <a:rPr kumimoji="0" lang="he-IL" sz="18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hlinkClick r:id="rId10"/>
              </a:rPr>
              <a:t>הכנסו</a:t>
            </a:r>
            <a:r>
              <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hlinkClick r:id="rId10"/>
              </a:rPr>
              <a:t> לקישור לנוסח הפיוט המלא באתר "הזמנה לפיוט". </a:t>
            </a: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285750" marR="0" lvl="0" indent="-285750" algn="r" defTabSz="914400" rtl="1" eaLnBrk="1" fontAlgn="auto" latinLnBrk="0" hangingPunct="1">
              <a:lnSpc>
                <a:spcPct val="150000"/>
              </a:lnSpc>
              <a:spcBef>
                <a:spcPts val="0"/>
              </a:spcBef>
              <a:spcAft>
                <a:spcPts val="0"/>
              </a:spcAft>
              <a:buClrTx/>
              <a:buSzTx/>
              <a:buFont typeface="Courier New" panose="02070309020205020404" pitchFamily="49" charset="0"/>
              <a:buChar char="o"/>
              <a:tabLst/>
              <a:defRPr/>
            </a:pPr>
            <a:r>
              <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ציירו/ התאימו תמונה לכינוי הנוספים שמצאתם. </a:t>
            </a:r>
          </a:p>
        </p:txBody>
      </p:sp>
    </p:spTree>
    <p:extLst>
      <p:ext uri="{BB962C8B-B14F-4D97-AF65-F5344CB8AC3E}">
        <p14:creationId xmlns:p14="http://schemas.microsoft.com/office/powerpoint/2010/main" val="35711024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מציין מיקום תוכן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0579" y="0"/>
            <a:ext cx="12346547" cy="6858000"/>
          </a:xfrm>
        </p:spPr>
      </p:pic>
      <p:sp>
        <p:nvSpPr>
          <p:cNvPr id="11" name="כותרת 1"/>
          <p:cNvSpPr txBox="1">
            <a:spLocks/>
          </p:cNvSpPr>
          <p:nvPr/>
        </p:nvSpPr>
        <p:spPr>
          <a:xfrm>
            <a:off x="1521626" y="777387"/>
            <a:ext cx="9117676" cy="840220"/>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kumimoji="0" lang="he-IL" sz="4400" b="1" i="0" u="none" strike="noStrike" kern="1200" cap="none" spc="0" normalizeH="0" baseline="0" noProof="0" dirty="0">
                <a:ln>
                  <a:noFill/>
                </a:ln>
                <a:solidFill>
                  <a:srgbClr val="08374F"/>
                </a:solidFill>
                <a:effectLst/>
                <a:uLnTx/>
                <a:uFillTx/>
                <a:latin typeface="Calibri Light" panose="020F0302020204030204"/>
                <a:ea typeface="+mj-ea"/>
                <a:cs typeface="Arial" panose="020B0604020202020204" pitchFamily="34" charset="0"/>
              </a:rPr>
              <a:t>משימות העוסקות בתוכן הפיוט</a:t>
            </a:r>
          </a:p>
        </p:txBody>
      </p:sp>
      <p:pic>
        <p:nvPicPr>
          <p:cNvPr id="6" name="תמונה 5">
            <a:hlinkClick r:id="rId4" action="ppaction://hlinksldjump"/>
          </p:cNvPr>
          <p:cNvPicPr>
            <a:picLocks noChangeAspect="1"/>
          </p:cNvPicPr>
          <p:nvPr/>
        </p:nvPicPr>
        <p:blipFill rotWithShape="1">
          <a:blip r:embed="rId5">
            <a:extLst>
              <a:ext uri="{28A0092B-C50C-407E-A947-70E740481C1C}">
                <a14:useLocalDpi xmlns:a14="http://schemas.microsoft.com/office/drawing/2010/main" val="0"/>
              </a:ext>
            </a:extLst>
          </a:blip>
          <a:srcRect r="85735" b="74925"/>
          <a:stretch/>
        </p:blipFill>
        <p:spPr>
          <a:xfrm>
            <a:off x="10818" y="1"/>
            <a:ext cx="1736095" cy="1719618"/>
          </a:xfrm>
          <a:prstGeom prst="rect">
            <a:avLst/>
          </a:prstGeom>
        </p:spPr>
      </p:pic>
      <p:sp>
        <p:nvSpPr>
          <p:cNvPr id="8" name="TextBox 7"/>
          <p:cNvSpPr txBox="1"/>
          <p:nvPr/>
        </p:nvSpPr>
        <p:spPr>
          <a:xfrm>
            <a:off x="1019268" y="1905886"/>
            <a:ext cx="9586168" cy="3693319"/>
          </a:xfrm>
          <a:prstGeom prst="rect">
            <a:avLst/>
          </a:prstGeom>
          <a:noFill/>
        </p:spPr>
        <p:txBody>
          <a:bodyPr wrap="square" rtlCol="1">
            <a:spAutoFit/>
          </a:bodyPr>
          <a:lstStyle/>
          <a:p>
            <a:pPr marL="285750" marR="0" lvl="0" indent="-285750" algn="r" defTabSz="914400" rtl="1"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איזה מאורע תנכ"י חשוב מתואר בפיוט?</a:t>
            </a:r>
          </a:p>
          <a:p>
            <a:pPr marL="285750" marR="0" lvl="0" indent="-285750" algn="r" defTabSz="914400" rtl="1"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285750" marR="0" lvl="0" indent="-285750" algn="r" defTabSz="914400" rtl="1"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קראו את הפסוקים הבאים מתוך "שירת הים" וסמנו את כל המילים הקשורות למוזיקה:</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אָז יָשִׁיר מֹשֶׁה וּבְנֵי יִשְׂרָאֵל אֶת הַשִּׁירָה הַזֹּאת לַיהוָה וַיֹּאמְרוּ </a:t>
            </a:r>
            <a:r>
              <a:rPr kumimoji="0" lang="he-IL" sz="18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לֵאמֹר</a:t>
            </a:r>
            <a:r>
              <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br>
              <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br>
            <a:r>
              <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אָשִׁירָה לַיהוָה כִּי גָאֹה </a:t>
            </a:r>
            <a:r>
              <a:rPr kumimoji="0" lang="he-IL" sz="18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גָּאָה</a:t>
            </a:r>
            <a:r>
              <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סוּס וְרֹכְבוֹ רָמָה בַיָּם.</a:t>
            </a:r>
          </a:p>
          <a:p>
            <a:pPr marL="285750" marR="0" lvl="0" indent="-285750" algn="r" defTabSz="914400" rtl="1"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עָזִּי וְזִמְרָת יָהּ וַיְהִי לִי לִישׁוּעָה זֶה אֵלִי </a:t>
            </a:r>
            <a:r>
              <a:rPr kumimoji="0" lang="he-IL" sz="18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וְאַנְוֵהו</a:t>
            </a:r>
            <a:r>
              <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he-IL" sz="18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אֱלֹהֵי</a:t>
            </a:r>
            <a:r>
              <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אָבִי </a:t>
            </a:r>
            <a:r>
              <a:rPr kumimoji="0" lang="he-IL" sz="18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וַאֲרֹמְמֶנְהו</a:t>
            </a:r>
            <a:r>
              <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וַתִּקַּח</a:t>
            </a:r>
            <a:r>
              <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מִרְיָם הַנְּבִיאָה אֲחוֹת אַהֲרֹן אֶת </a:t>
            </a:r>
            <a:r>
              <a:rPr kumimoji="0" lang="he-IL" sz="18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הַתֹּף</a:t>
            </a:r>
            <a:r>
              <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בְּיָדָהּ </a:t>
            </a:r>
            <a:r>
              <a:rPr kumimoji="0" lang="he-IL" sz="18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וַתֵּצֶאן</a:t>
            </a:r>
            <a:r>
              <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כָל הַנָּשִׁים אַחֲרֶיהָ </a:t>
            </a:r>
            <a:r>
              <a:rPr kumimoji="0" lang="he-IL" sz="18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בְּתֻפִּים</a:t>
            </a:r>
            <a:r>
              <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וּבִמְחֹלֹת. </a:t>
            </a:r>
          </a:p>
          <a:p>
            <a:pPr marL="285750" marR="0" lvl="0" indent="-285750" algn="r" defTabSz="914400" rtl="1"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285750" marR="0" lvl="0" indent="-285750" algn="r" defTabSz="914400" rtl="1"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אילו רגשות עולים מן הפסוקים?</a:t>
            </a:r>
          </a:p>
          <a:p>
            <a:pPr marL="285750" marR="0" lvl="0" indent="-285750" algn="r" defTabSz="914400" rtl="1"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6275745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מציין מיקום תוכן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12192000" cy="6869720"/>
          </a:xfrm>
        </p:spPr>
      </p:pic>
      <p:sp>
        <p:nvSpPr>
          <p:cNvPr id="5" name="כותרת 1"/>
          <p:cNvSpPr>
            <a:spLocks noGrp="1"/>
          </p:cNvSpPr>
          <p:nvPr>
            <p:ph type="title"/>
          </p:nvPr>
        </p:nvSpPr>
        <p:spPr>
          <a:xfrm>
            <a:off x="1537162" y="790539"/>
            <a:ext cx="9117676" cy="840220"/>
          </a:xfrm>
        </p:spPr>
        <p:txBody>
          <a:bodyPr>
            <a:normAutofit/>
          </a:bodyPr>
          <a:lstStyle/>
          <a:p>
            <a:pPr algn="ctr"/>
            <a:r>
              <a:rPr lang="he-IL" b="1" dirty="0">
                <a:solidFill>
                  <a:srgbClr val="08374F"/>
                </a:solidFill>
                <a:cs typeface="+mn-cs"/>
              </a:rPr>
              <a:t>"נס" בפיוט ובאורח חיינו</a:t>
            </a:r>
          </a:p>
        </p:txBody>
      </p:sp>
      <p:sp>
        <p:nvSpPr>
          <p:cNvPr id="7" name="מלבן 6">
            <a:extLst>
              <a:ext uri="{FF2B5EF4-FFF2-40B4-BE49-F238E27FC236}">
                <a16:creationId xmlns:a16="http://schemas.microsoft.com/office/drawing/2014/main" id="{4F452137-57D1-4C2E-A98A-823BD10EAF0E}"/>
              </a:ext>
            </a:extLst>
          </p:cNvPr>
          <p:cNvSpPr/>
          <p:nvPr/>
        </p:nvSpPr>
        <p:spPr>
          <a:xfrm>
            <a:off x="1746913" y="1841437"/>
            <a:ext cx="8767553" cy="4247317"/>
          </a:xfrm>
          <a:prstGeom prst="rect">
            <a:avLst/>
          </a:prstGeom>
        </p:spPr>
        <p:txBody>
          <a:bodyPr wrap="square">
            <a:spAutoFit/>
          </a:bodyPr>
          <a:lstStyle/>
          <a:p>
            <a:pPr marL="0" marR="0" lvl="0" indent="0" algn="r" defTabSz="914400" rtl="1" eaLnBrk="1" fontAlgn="auto" latinLnBrk="0" hangingPunct="1">
              <a:lnSpc>
                <a:spcPct val="15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הפיוט פותח בתיאור נס קריעת ים סוף והשירה הבאה בעקבותיו:</a:t>
            </a:r>
          </a:p>
          <a:p>
            <a:pPr marL="285750" marR="0" lvl="0" indent="-285750" algn="r" defTabSz="914400" rtl="1" eaLnBrk="1" fontAlgn="auto" latinLnBrk="0" hangingPunct="1">
              <a:lnSpc>
                <a:spcPct val="150000"/>
              </a:lnSpc>
              <a:spcBef>
                <a:spcPts val="0"/>
              </a:spcBef>
              <a:spcAft>
                <a:spcPts val="0"/>
              </a:spcAft>
              <a:buClrTx/>
              <a:buSzTx/>
              <a:buFont typeface="Courier New" panose="02070309020205020404" pitchFamily="49" charset="0"/>
              <a:buChar char="o"/>
              <a:tabLst/>
              <a:defRPr/>
            </a:pPr>
            <a:r>
              <a:rPr kumimoji="0" lang="he-IL"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מהו נס?</a:t>
            </a:r>
          </a:p>
          <a:p>
            <a:pPr marL="285750" marR="0" lvl="0" indent="-285750" algn="r" defTabSz="914400" rtl="1" eaLnBrk="1" fontAlgn="auto" latinLnBrk="0" hangingPunct="1">
              <a:lnSpc>
                <a:spcPct val="150000"/>
              </a:lnSpc>
              <a:spcBef>
                <a:spcPts val="0"/>
              </a:spcBef>
              <a:spcAft>
                <a:spcPts val="0"/>
              </a:spcAft>
              <a:buClrTx/>
              <a:buSzTx/>
              <a:buFont typeface="Courier New" panose="02070309020205020404" pitchFamily="49" charset="0"/>
              <a:buChar char="o"/>
              <a:tabLst/>
              <a:defRPr/>
            </a:pPr>
            <a:r>
              <a:rPr kumimoji="0" lang="he-IL"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חשבו על סיפור נס שאתם מכירים (מחייכם/ מהמשפחה/ מסיפורים)</a:t>
            </a:r>
          </a:p>
          <a:p>
            <a:pPr marL="285750" marR="0" lvl="0" indent="-285750" algn="r" defTabSz="914400" rtl="1" eaLnBrk="1" fontAlgn="auto" latinLnBrk="0" hangingPunct="1">
              <a:lnSpc>
                <a:spcPct val="150000"/>
              </a:lnSpc>
              <a:spcBef>
                <a:spcPts val="0"/>
              </a:spcBef>
              <a:spcAft>
                <a:spcPts val="0"/>
              </a:spcAft>
              <a:buClrTx/>
              <a:buSzTx/>
              <a:buFont typeface="Courier New" panose="02070309020205020404" pitchFamily="49" charset="0"/>
              <a:buChar char="o"/>
              <a:tabLst/>
              <a:defRPr/>
            </a:pPr>
            <a:r>
              <a:rPr kumimoji="0" lang="he-IL"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כיצד הרגשתם כשקרה לכם הנס או כששמעתם על הנס?</a:t>
            </a:r>
          </a:p>
          <a:p>
            <a:pPr marL="285750" marR="0" lvl="0" indent="-285750" algn="r" defTabSz="914400" rtl="1" eaLnBrk="1" fontAlgn="auto" latinLnBrk="0" hangingPunct="1">
              <a:lnSpc>
                <a:spcPct val="150000"/>
              </a:lnSpc>
              <a:spcBef>
                <a:spcPts val="0"/>
              </a:spcBef>
              <a:spcAft>
                <a:spcPts val="0"/>
              </a:spcAft>
              <a:buClrTx/>
              <a:buSzTx/>
              <a:buFont typeface="Courier New" panose="02070309020205020404" pitchFamily="49" charset="0"/>
              <a:buChar char="o"/>
              <a:tabLst/>
              <a:defRPr/>
            </a:pPr>
            <a:r>
              <a:rPr kumimoji="0" lang="he-IL"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האם הנס שחשבתם עליו דומה לקריעת ים סוף? אם כן, במה?</a:t>
            </a:r>
          </a:p>
          <a:p>
            <a:pPr marL="285750" marR="0" lvl="0" indent="-285750" algn="r" defTabSz="914400" rtl="1" eaLnBrk="1" fontAlgn="auto" latinLnBrk="0" hangingPunct="1">
              <a:lnSpc>
                <a:spcPct val="150000"/>
              </a:lnSpc>
              <a:spcBef>
                <a:spcPts val="0"/>
              </a:spcBef>
              <a:spcAft>
                <a:spcPts val="0"/>
              </a:spcAft>
              <a:buClrTx/>
              <a:buSzTx/>
              <a:buFont typeface="Courier New" panose="02070309020205020404" pitchFamily="49" charset="0"/>
              <a:buChar char="o"/>
              <a:tabLst/>
              <a:defRPr/>
            </a:pPr>
            <a:r>
              <a:rPr kumimoji="0" lang="he-IL"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 "בכל דור ודור חייב אדם לראות את עצמו כאילו הוא יצא ממצרים" (מתוך ההגדה של פסח): דמיינו כיצד הייתם מרגישים אילו חוויתם את יציאת מצריים וקריעת ים סוף? </a:t>
            </a:r>
            <a:b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br>
            <a:r>
              <a:rPr kumimoji="0" lang="he-IL"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תוכלו לכתוב או לצייר בעקבות הרגשות שעלו בכם.</a:t>
            </a:r>
          </a:p>
          <a:p>
            <a:pPr marL="0" marR="0" lvl="0" indent="0" algn="r" defTabSz="914400" rtl="1" eaLnBrk="1" fontAlgn="auto" latinLnBrk="0" hangingPunct="1">
              <a:lnSpc>
                <a:spcPct val="15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endParaRPr>
          </a:p>
          <a:p>
            <a:pPr marL="285750" marR="0" lvl="0" indent="-285750" algn="r" defTabSz="914400" rtl="1" eaLnBrk="1" fontAlgn="auto" latinLnBrk="0" hangingPunct="1">
              <a:lnSpc>
                <a:spcPct val="150000"/>
              </a:lnSpc>
              <a:spcBef>
                <a:spcPts val="0"/>
              </a:spcBef>
              <a:spcAft>
                <a:spcPts val="0"/>
              </a:spcAft>
              <a:buClrTx/>
              <a:buSzTx/>
              <a:buFont typeface="Courier New" panose="02070309020205020404" pitchFamily="49" charset="0"/>
              <a:buChar char="o"/>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8" name="תמונה 7">
            <a:hlinkClick r:id="rId4" action="ppaction://hlinksldjump"/>
          </p:cNvPr>
          <p:cNvPicPr>
            <a:picLocks noChangeAspect="1"/>
          </p:cNvPicPr>
          <p:nvPr/>
        </p:nvPicPr>
        <p:blipFill rotWithShape="1">
          <a:blip r:embed="rId5">
            <a:extLst>
              <a:ext uri="{28A0092B-C50C-407E-A947-70E740481C1C}">
                <a14:useLocalDpi xmlns:a14="http://schemas.microsoft.com/office/drawing/2010/main" val="0"/>
              </a:ext>
            </a:extLst>
          </a:blip>
          <a:srcRect r="85735" b="74925"/>
          <a:stretch/>
        </p:blipFill>
        <p:spPr>
          <a:xfrm>
            <a:off x="10818" y="-5328"/>
            <a:ext cx="1736095" cy="1719618"/>
          </a:xfrm>
          <a:prstGeom prst="rect">
            <a:avLst/>
          </a:prstGeom>
        </p:spPr>
      </p:pic>
    </p:spTree>
    <p:extLst>
      <p:ext uri="{BB962C8B-B14F-4D97-AF65-F5344CB8AC3E}">
        <p14:creationId xmlns:p14="http://schemas.microsoft.com/office/powerpoint/2010/main" val="2368532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9" name="Google Shape;129;p16"/>
          <p:cNvSpPr/>
          <p:nvPr/>
        </p:nvSpPr>
        <p:spPr>
          <a:xfrm>
            <a:off x="1487488" y="1988841"/>
            <a:ext cx="3312368" cy="954107"/>
          </a:xfrm>
          <a:prstGeom prst="rect">
            <a:avLst/>
          </a:prstGeom>
          <a:noFill/>
          <a:ln>
            <a:noFill/>
          </a:ln>
        </p:spPr>
        <p:txBody>
          <a:bodyPr spcFirstLastPara="1" wrap="square" lIns="91425" tIns="45700" rIns="91425" bIns="45700" anchor="t" anchorCtr="0">
            <a:noAutofit/>
          </a:bodyPr>
          <a:lstStyle/>
          <a:p>
            <a:pPr marL="0" marR="0" lvl="0" indent="0" algn="r" defTabSz="914400" rtl="1" eaLnBrk="1" fontAlgn="auto" latinLnBrk="0" hangingPunct="1">
              <a:lnSpc>
                <a:spcPct val="100000"/>
              </a:lnSpc>
              <a:spcBef>
                <a:spcPts val="0"/>
              </a:spcBef>
              <a:spcAft>
                <a:spcPts val="0"/>
              </a:spcAft>
              <a:buClr>
                <a:srgbClr val="000000"/>
              </a:buClr>
              <a:buSzPts val="2800"/>
              <a:buFontTx/>
              <a:buNone/>
              <a:tabLst/>
              <a:defRPr/>
            </a:pPr>
            <a:endParaRPr kumimoji="0" sz="2800" b="1" i="0" u="none" strike="noStrike" kern="1200" cap="none" spc="0" normalizeH="0" baseline="0" noProof="0">
              <a:ln>
                <a:noFill/>
              </a:ln>
              <a:solidFill>
                <a:prstClr val="black"/>
              </a:solidFill>
              <a:effectLst/>
              <a:uLnTx/>
              <a:uFillTx/>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2800"/>
              <a:buFontTx/>
              <a:buNone/>
              <a:tabLst/>
              <a:defRPr/>
            </a:pPr>
            <a:endParaRPr kumimoji="0" sz="2800" b="0" i="0" u="none" strike="noStrike" kern="1200" cap="none" spc="0" normalizeH="0" baseline="0" noProof="0">
              <a:ln>
                <a:noFill/>
              </a:ln>
              <a:solidFill>
                <a:prstClr val="black"/>
              </a:solidFill>
              <a:effectLst/>
              <a:uLnTx/>
              <a:uFillTx/>
              <a:latin typeface="Arial"/>
              <a:ea typeface="Arial"/>
              <a:cs typeface="Arial"/>
              <a:sym typeface="Arial"/>
            </a:endParaRPr>
          </a:p>
        </p:txBody>
      </p:sp>
      <p:pic>
        <p:nvPicPr>
          <p:cNvPr id="6" name="מציין מיקום תוכן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559"/>
            <a:ext cx="12192000" cy="6868559"/>
          </a:xfrm>
          <a:prstGeom prst="rect">
            <a:avLst/>
          </a:prstGeom>
        </p:spPr>
      </p:pic>
      <p:sp>
        <p:nvSpPr>
          <p:cNvPr id="4" name="TextBox 3"/>
          <p:cNvSpPr txBox="1"/>
          <p:nvPr/>
        </p:nvSpPr>
        <p:spPr>
          <a:xfrm>
            <a:off x="1978428" y="471579"/>
            <a:ext cx="9777153" cy="5447645"/>
          </a:xfrm>
          <a:prstGeom prst="rect">
            <a:avLst/>
          </a:prstGeom>
          <a:noFill/>
        </p:spPr>
        <p:txBody>
          <a:bodyPr wrap="square" rtlCol="1">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he-IL" sz="2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4400" b="0" i="0" u="none" strike="noStrike" kern="0" cap="none" spc="0" normalizeH="0" baseline="0" noProof="0" dirty="0">
                <a:ln>
                  <a:noFill/>
                </a:ln>
                <a:solidFill>
                  <a:srgbClr val="FF0066"/>
                </a:solidFill>
                <a:effectLst/>
                <a:uLnTx/>
                <a:uFillTx/>
                <a:latin typeface="Guttman-Aram" panose="02010401010101010101" pitchFamily="2" charset="-79"/>
                <a:cs typeface="Guttman-Aram" panose="02010401010101010101" pitchFamily="2" charset="-79"/>
                <a:sym typeface="Arial"/>
              </a:rPr>
              <a:t>מה נעשה היום?</a:t>
            </a:r>
            <a:endParaRPr kumimoji="0" lang="en-US" sz="4400" b="0" i="0" u="none" strike="noStrike" kern="0" cap="none" spc="0" normalizeH="0" baseline="0" noProof="0" dirty="0">
              <a:ln>
                <a:noFill/>
              </a:ln>
              <a:solidFill>
                <a:srgbClr val="FF0066"/>
              </a:solidFill>
              <a:effectLst/>
              <a:uLnTx/>
              <a:uFillTx/>
              <a:latin typeface="Guttman-Aram" panose="02010401010101010101" pitchFamily="2" charset="-79"/>
              <a:cs typeface="Guttman-Aram" panose="02010401010101010101" pitchFamily="2" charset="-79"/>
              <a:sym typeface="Arial"/>
            </a:endParaRP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4400" b="0" i="0" u="none" strike="noStrike" kern="0" cap="none" spc="0" normalizeH="0" baseline="0" noProof="0" dirty="0">
              <a:ln>
                <a:noFill/>
              </a:ln>
              <a:solidFill>
                <a:srgbClr val="FF0066"/>
              </a:solidFill>
              <a:effectLst/>
              <a:uLnTx/>
              <a:uFillTx/>
              <a:latin typeface="Guttman-Aram" panose="02010401010101010101" pitchFamily="2" charset="-79"/>
              <a:cs typeface="Guttman-Aram" panose="02010401010101010101" pitchFamily="2" charset="-79"/>
              <a:sym typeface="Arial"/>
            </a:endParaRPr>
          </a:p>
          <a:p>
            <a:pPr marL="342900" marR="0" lvl="0" indent="-342900" algn="r" defTabSz="914400" rtl="1" eaLnBrk="1" fontAlgn="auto" latinLnBrk="0" hangingPunct="1">
              <a:lnSpc>
                <a:spcPct val="100000"/>
              </a:lnSpc>
              <a:spcBef>
                <a:spcPts val="400"/>
              </a:spcBef>
              <a:spcAft>
                <a:spcPts val="400"/>
              </a:spcAft>
              <a:buClr>
                <a:srgbClr val="000000"/>
              </a:buClr>
              <a:buSzTx/>
              <a:buFont typeface="Arial" panose="020B0604020202020204" pitchFamily="34" charset="0"/>
              <a:buChar char="•"/>
              <a:tabLst/>
              <a:defRPr/>
            </a:pPr>
            <a:r>
              <a:rPr kumimoji="0" lang="he-IL" sz="2800" b="0" i="0" u="none" strike="noStrike" kern="0" cap="none" spc="0" normalizeH="0" baseline="0" noProof="0" dirty="0">
                <a:ln>
                  <a:noFill/>
                </a:ln>
                <a:solidFill>
                  <a:srgbClr val="000000"/>
                </a:solidFill>
                <a:effectLst/>
                <a:uLnTx/>
                <a:uFillTx/>
                <a:latin typeface="Guttman-Aram" panose="02010401010101010101" pitchFamily="2" charset="-79"/>
                <a:cs typeface="Guttman-Aram" panose="02010401010101010101" pitchFamily="2" charset="-79"/>
                <a:sym typeface="Arial"/>
              </a:rPr>
              <a:t>נשיר את הפיוט "יום ליבשה" כפי שחסידי ברסלב שרים אותו.</a:t>
            </a:r>
          </a:p>
          <a:p>
            <a:pPr marL="342900" marR="0" lvl="0" indent="-342900" algn="r" defTabSz="914400" rtl="1" eaLnBrk="1" fontAlgn="auto" latinLnBrk="0" hangingPunct="1">
              <a:lnSpc>
                <a:spcPct val="100000"/>
              </a:lnSpc>
              <a:spcBef>
                <a:spcPts val="400"/>
              </a:spcBef>
              <a:spcAft>
                <a:spcPts val="400"/>
              </a:spcAft>
              <a:buClr>
                <a:srgbClr val="000000"/>
              </a:buClr>
              <a:buSzTx/>
              <a:buFont typeface="Arial" panose="020B0604020202020204" pitchFamily="34" charset="0"/>
              <a:buChar char="•"/>
              <a:tabLst/>
              <a:defRPr/>
            </a:pPr>
            <a:r>
              <a:rPr kumimoji="0" lang="he-IL" sz="2800" b="0" i="0" u="none" strike="noStrike" kern="0" cap="none" spc="0" normalizeH="0" baseline="0" noProof="0" dirty="0">
                <a:ln>
                  <a:noFill/>
                </a:ln>
                <a:solidFill>
                  <a:srgbClr val="000000"/>
                </a:solidFill>
                <a:effectLst/>
                <a:uLnTx/>
                <a:uFillTx/>
                <a:latin typeface="Guttman-Aram" panose="02010401010101010101" pitchFamily="2" charset="-79"/>
                <a:cs typeface="Guttman-Aram" panose="02010401010101010101" pitchFamily="2" charset="-79"/>
                <a:sym typeface="Arial"/>
              </a:rPr>
              <a:t>נלווה את השירה בתיפוף,</a:t>
            </a:r>
            <a:r>
              <a:rPr kumimoji="0" lang="he-IL" sz="2800" b="0" i="0" u="none" strike="noStrike" kern="0" cap="none" spc="0" normalizeH="0" noProof="0" dirty="0">
                <a:ln>
                  <a:noFill/>
                </a:ln>
                <a:solidFill>
                  <a:srgbClr val="000000"/>
                </a:solidFill>
                <a:effectLst/>
                <a:uLnTx/>
                <a:uFillTx/>
                <a:latin typeface="Guttman-Aram" panose="02010401010101010101" pitchFamily="2" charset="-79"/>
                <a:cs typeface="Guttman-Aram" panose="02010401010101010101" pitchFamily="2" charset="-79"/>
                <a:sym typeface="Arial"/>
              </a:rPr>
              <a:t> סולפג' ונגינה</a:t>
            </a:r>
            <a:r>
              <a:rPr kumimoji="0" lang="he-IL" sz="2800" b="0" i="0" u="none" strike="noStrike" kern="0" cap="none" spc="0" normalizeH="0" baseline="0" noProof="0" dirty="0">
                <a:ln>
                  <a:noFill/>
                </a:ln>
                <a:solidFill>
                  <a:srgbClr val="000000"/>
                </a:solidFill>
                <a:effectLst/>
                <a:uLnTx/>
                <a:uFillTx/>
                <a:latin typeface="Guttman-Aram" panose="02010401010101010101" pitchFamily="2" charset="-79"/>
                <a:cs typeface="Guttman-Aram" panose="02010401010101010101" pitchFamily="2" charset="-79"/>
                <a:sym typeface="Arial"/>
              </a:rPr>
              <a:t>.</a:t>
            </a:r>
          </a:p>
          <a:p>
            <a:pPr marL="342900" marR="0" lvl="0" indent="-342900" algn="r" defTabSz="914400" rtl="1" eaLnBrk="1" fontAlgn="auto" latinLnBrk="0" hangingPunct="1">
              <a:lnSpc>
                <a:spcPct val="100000"/>
              </a:lnSpc>
              <a:spcBef>
                <a:spcPts val="400"/>
              </a:spcBef>
              <a:spcAft>
                <a:spcPts val="400"/>
              </a:spcAft>
              <a:buClr>
                <a:srgbClr val="000000"/>
              </a:buClr>
              <a:buSzTx/>
              <a:buFont typeface="Arial" panose="020B0604020202020204" pitchFamily="34" charset="0"/>
              <a:buChar char="•"/>
              <a:tabLst/>
              <a:defRPr/>
            </a:pPr>
            <a:r>
              <a:rPr lang="he-IL" sz="2800" dirty="0">
                <a:latin typeface="Guttman-Aram" panose="02010401010101010101" pitchFamily="2" charset="-79"/>
                <a:cs typeface="Guttman-Aram" panose="02010401010101010101" pitchFamily="2" charset="-79"/>
              </a:rPr>
              <a:t>נזהה את כלי הנגינה המלווים את שירת הפיוט.</a:t>
            </a:r>
          </a:p>
          <a:p>
            <a:pPr marL="342900" marR="0" lvl="0" indent="-342900" algn="r" defTabSz="914400" rtl="1" eaLnBrk="1" fontAlgn="auto" latinLnBrk="0" hangingPunct="1">
              <a:lnSpc>
                <a:spcPct val="100000"/>
              </a:lnSpc>
              <a:spcBef>
                <a:spcPts val="400"/>
              </a:spcBef>
              <a:spcAft>
                <a:spcPts val="400"/>
              </a:spcAft>
              <a:buClr>
                <a:srgbClr val="000000"/>
              </a:buClr>
              <a:buSzTx/>
              <a:buFont typeface="Arial" panose="020B0604020202020204" pitchFamily="34" charset="0"/>
              <a:buChar char="•"/>
              <a:tabLst/>
              <a:defRPr/>
            </a:pPr>
            <a:r>
              <a:rPr kumimoji="0" lang="he-IL" sz="2800" b="0" i="0" u="none" strike="noStrike" kern="0" cap="none" spc="0" normalizeH="0" baseline="0" noProof="0" dirty="0">
                <a:ln>
                  <a:noFill/>
                </a:ln>
                <a:solidFill>
                  <a:srgbClr val="000000"/>
                </a:solidFill>
                <a:effectLst/>
                <a:uLnTx/>
                <a:uFillTx/>
                <a:latin typeface="Guttman-Aram" panose="02010401010101010101" pitchFamily="2" charset="-79"/>
                <a:cs typeface="Guttman-Aram" panose="02010401010101010101" pitchFamily="2" charset="-79"/>
                <a:sym typeface="Arial"/>
              </a:rPr>
              <a:t>נלמד</a:t>
            </a:r>
            <a:r>
              <a:rPr kumimoji="0" lang="he-IL" sz="2800" b="0" i="0" u="none" strike="noStrike" kern="0" cap="none" spc="0" normalizeH="0" noProof="0" dirty="0">
                <a:ln>
                  <a:noFill/>
                </a:ln>
                <a:solidFill>
                  <a:srgbClr val="000000"/>
                </a:solidFill>
                <a:effectLst/>
                <a:uLnTx/>
                <a:uFillTx/>
                <a:latin typeface="Guttman-Aram" panose="02010401010101010101" pitchFamily="2" charset="-79"/>
                <a:cs typeface="Guttman-Aram" panose="02010401010101010101" pitchFamily="2" charset="-79"/>
                <a:sym typeface="Arial"/>
              </a:rPr>
              <a:t> על הסגנון המוזיקלי של הביצוע לפיוט. </a:t>
            </a:r>
            <a:endParaRPr kumimoji="0" lang="he-IL" sz="2800" b="0" i="0" u="none" strike="noStrike" kern="0" cap="none" spc="0" normalizeH="0" baseline="0" noProof="0" dirty="0">
              <a:ln>
                <a:noFill/>
              </a:ln>
              <a:solidFill>
                <a:srgbClr val="000000"/>
              </a:solidFill>
              <a:effectLst/>
              <a:uLnTx/>
              <a:uFillTx/>
              <a:latin typeface="Guttman-Aram" panose="02010401010101010101" pitchFamily="2" charset="-79"/>
              <a:cs typeface="Guttman-Aram" panose="02010401010101010101" pitchFamily="2" charset="-79"/>
              <a:sym typeface="Arial"/>
            </a:endParaRPr>
          </a:p>
          <a:p>
            <a:pPr marL="342900" marR="0" lvl="0" indent="-342900" algn="r" defTabSz="914400" rtl="1" eaLnBrk="1" fontAlgn="auto" latinLnBrk="0" hangingPunct="1">
              <a:lnSpc>
                <a:spcPct val="100000"/>
              </a:lnSpc>
              <a:spcBef>
                <a:spcPts val="400"/>
              </a:spcBef>
              <a:spcAft>
                <a:spcPts val="400"/>
              </a:spcAft>
              <a:buClr>
                <a:srgbClr val="000000"/>
              </a:buClr>
              <a:buSzTx/>
              <a:buFont typeface="Arial" panose="020B0604020202020204" pitchFamily="34" charset="0"/>
              <a:buChar char="•"/>
              <a:tabLst/>
              <a:defRPr/>
            </a:pPr>
            <a:r>
              <a:rPr kumimoji="0" lang="he-IL" sz="2800" b="0" i="0" u="none" strike="noStrike" kern="0" cap="none" spc="0" normalizeH="0" baseline="0" noProof="0" dirty="0">
                <a:ln>
                  <a:noFill/>
                </a:ln>
                <a:solidFill>
                  <a:srgbClr val="000000"/>
                </a:solidFill>
                <a:effectLst/>
                <a:uLnTx/>
                <a:uFillTx/>
                <a:latin typeface="Guttman-Aram" panose="02010401010101010101" pitchFamily="2" charset="-79"/>
                <a:cs typeface="Guttman-Aram" panose="02010401010101010101" pitchFamily="2" charset="-79"/>
                <a:sym typeface="Arial"/>
              </a:rPr>
              <a:t>ניצור יצירה משלנו על בסיס המקצב שמלווה את הפיוט.</a:t>
            </a:r>
          </a:p>
          <a:p>
            <a:pPr marL="342900" marR="0" lvl="0" indent="-342900" algn="r" defTabSz="914400" rtl="1" eaLnBrk="1" fontAlgn="auto" latinLnBrk="0" hangingPunct="1">
              <a:lnSpc>
                <a:spcPct val="100000"/>
              </a:lnSpc>
              <a:spcBef>
                <a:spcPts val="400"/>
              </a:spcBef>
              <a:spcAft>
                <a:spcPts val="400"/>
              </a:spcAft>
              <a:buClr>
                <a:srgbClr val="000000"/>
              </a:buClr>
              <a:buSzTx/>
              <a:buFont typeface="Arial" panose="020B0604020202020204" pitchFamily="34" charset="0"/>
              <a:buChar char="•"/>
              <a:tabLst/>
              <a:defRPr/>
            </a:pPr>
            <a:endParaRPr kumimoji="0" lang="he-IL" sz="2800" b="0" i="0" u="none" strike="noStrike" kern="0" cap="none" spc="0" normalizeH="0" baseline="0" noProof="0" dirty="0">
              <a:ln>
                <a:noFill/>
              </a:ln>
              <a:solidFill>
                <a:srgbClr val="000000"/>
              </a:solidFill>
              <a:effectLst/>
              <a:uLnTx/>
              <a:uFillTx/>
              <a:latin typeface="Guttman-Aram" panose="02010401010101010101" pitchFamily="2" charset="-79"/>
              <a:cs typeface="Guttman-Aram" panose="02010401010101010101" pitchFamily="2" charset="-79"/>
              <a:sym typeface="Arial"/>
            </a:endParaRPr>
          </a:p>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2400" b="0" i="0" u="none" strike="noStrike" kern="0" cap="none" spc="0" normalizeH="0" baseline="0" noProof="0" dirty="0">
                <a:ln>
                  <a:noFill/>
                </a:ln>
                <a:solidFill>
                  <a:srgbClr val="000000"/>
                </a:solidFill>
                <a:effectLst/>
                <a:uLnTx/>
                <a:uFillTx/>
                <a:latin typeface="Guttman-Aram" panose="02010401010101010101" pitchFamily="2" charset="-79"/>
                <a:cs typeface="Guttman-Aram" panose="02010401010101010101" pitchFamily="2" charset="-79"/>
                <a:sym typeface="Arial"/>
              </a:rPr>
              <a:t> </a:t>
            </a:r>
          </a:p>
        </p:txBody>
      </p:sp>
      <p:sp>
        <p:nvSpPr>
          <p:cNvPr id="7" name="TextBox 6"/>
          <p:cNvSpPr txBox="1"/>
          <p:nvPr/>
        </p:nvSpPr>
        <p:spPr>
          <a:xfrm>
            <a:off x="0" y="-15766"/>
            <a:ext cx="4461641" cy="1215717"/>
          </a:xfrm>
          <a:prstGeom prst="rect">
            <a:avLst/>
          </a:prstGeom>
          <a:solidFill>
            <a:srgbClr val="002060"/>
          </a:solidFill>
        </p:spPr>
        <p:txBody>
          <a:bodyPr wrap="square" rtlCol="1">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endParaRPr kumimoji="0" lang="he-IL" sz="900" b="0" i="0" u="none" strike="noStrike" kern="0" cap="none" spc="0" normalizeH="0" baseline="0" noProof="0" dirty="0">
              <a:ln>
                <a:noFill/>
              </a:ln>
              <a:solidFill>
                <a:prstClr val="white"/>
              </a:solidFill>
              <a:effectLst/>
              <a:uLnTx/>
              <a:uFillTx/>
              <a:latin typeface="Arial"/>
              <a:cs typeface="Arial"/>
              <a:sym typeface="Arial"/>
            </a:endParaRP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2600" b="0" i="0" u="none" strike="noStrike" kern="0" cap="none" spc="0" normalizeH="0" baseline="0" noProof="0" dirty="0">
                <a:ln>
                  <a:noFill/>
                </a:ln>
                <a:solidFill>
                  <a:prstClr val="white"/>
                </a:solidFill>
                <a:effectLst/>
                <a:uLnTx/>
                <a:uFillTx/>
                <a:latin typeface="Arial"/>
                <a:cs typeface="Arial"/>
                <a:sym typeface="Arial"/>
              </a:rPr>
              <a:t>עקבו אחר המדריך למורה בהערות מתחת לשקופיות במצגת</a:t>
            </a: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endParaRPr kumimoji="0" lang="he-IL" sz="1200" b="0" i="0" u="none" strike="noStrike" kern="0" cap="none" spc="0" normalizeH="0" baseline="0" noProof="0" dirty="0">
              <a:ln>
                <a:noFill/>
              </a:ln>
              <a:solidFill>
                <a:prstClr val="white"/>
              </a:solidFill>
              <a:effectLst/>
              <a:uLnTx/>
              <a:uFillTx/>
              <a:latin typeface="Arial"/>
              <a:cs typeface="Arial"/>
              <a:sym typeface="Arial"/>
            </a:endParaRPr>
          </a:p>
        </p:txBody>
      </p:sp>
    </p:spTree>
    <p:extLst>
      <p:ext uri="{BB962C8B-B14F-4D97-AF65-F5344CB8AC3E}">
        <p14:creationId xmlns:p14="http://schemas.microsoft.com/office/powerpoint/2010/main" val="48458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מציין מיקום תוכן 3"/>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0" y="1"/>
            <a:ext cx="12192000" cy="6869720"/>
          </a:xfrm>
        </p:spPr>
      </p:pic>
      <p:sp>
        <p:nvSpPr>
          <p:cNvPr id="5" name="כותרת 1"/>
          <p:cNvSpPr>
            <a:spLocks noGrp="1"/>
          </p:cNvSpPr>
          <p:nvPr>
            <p:ph type="title"/>
          </p:nvPr>
        </p:nvSpPr>
        <p:spPr>
          <a:xfrm>
            <a:off x="8839207" y="481360"/>
            <a:ext cx="2582241" cy="840220"/>
          </a:xfrm>
        </p:spPr>
        <p:txBody>
          <a:bodyPr>
            <a:normAutofit fontScale="90000"/>
          </a:bodyPr>
          <a:lstStyle/>
          <a:p>
            <a:r>
              <a:rPr lang="he-IL" b="1" dirty="0">
                <a:solidFill>
                  <a:srgbClr val="08374F"/>
                </a:solidFill>
                <a:cs typeface="+mn-cs"/>
                <a:hlinkClick r:id="rId6"/>
              </a:rPr>
              <a:t>יום ליבשה</a:t>
            </a:r>
            <a:br>
              <a:rPr lang="he-IL" b="1" dirty="0">
                <a:solidFill>
                  <a:srgbClr val="08374F"/>
                </a:solidFill>
                <a:cs typeface="+mn-cs"/>
                <a:hlinkClick r:id="rId6"/>
              </a:rPr>
            </a:br>
            <a:r>
              <a:rPr lang="he-IL" sz="1800" b="1" dirty="0">
                <a:solidFill>
                  <a:srgbClr val="08374F"/>
                </a:solidFill>
                <a:cs typeface="+mn-cs"/>
              </a:rPr>
              <a:t>מילים: ר' יהודה הלוי</a:t>
            </a:r>
            <a:br>
              <a:rPr lang="he-IL" sz="1800" b="1" dirty="0">
                <a:solidFill>
                  <a:srgbClr val="08374F"/>
                </a:solidFill>
                <a:cs typeface="+mn-cs"/>
              </a:rPr>
            </a:br>
            <a:r>
              <a:rPr lang="he-IL" sz="1800" b="1" dirty="0">
                <a:solidFill>
                  <a:srgbClr val="08374F"/>
                </a:solidFill>
                <a:cs typeface="+mn-cs"/>
              </a:rPr>
              <a:t>לחן</a:t>
            </a:r>
            <a:r>
              <a:rPr lang="he-IL" sz="1800" dirty="0">
                <a:solidFill>
                  <a:srgbClr val="08374F"/>
                </a:solidFill>
                <a:cs typeface="+mn-cs"/>
              </a:rPr>
              <a:t>: </a:t>
            </a:r>
            <a:r>
              <a:rPr lang="he-IL" sz="1800" b="1" dirty="0">
                <a:solidFill>
                  <a:srgbClr val="444444"/>
                </a:solidFill>
                <a:latin typeface="Rutz"/>
                <a:cs typeface="+mn-cs"/>
              </a:rPr>
              <a:t>מאיר לייב </a:t>
            </a:r>
            <a:r>
              <a:rPr lang="he-IL" sz="1800" b="1" dirty="0" err="1">
                <a:solidFill>
                  <a:srgbClr val="444444"/>
                </a:solidFill>
                <a:latin typeface="Rutz"/>
                <a:cs typeface="+mn-cs"/>
              </a:rPr>
              <a:t>בלעכער</a:t>
            </a:r>
            <a:br>
              <a:rPr lang="he-IL" sz="2000" b="1" dirty="0"/>
            </a:br>
            <a:endParaRPr lang="he-IL" sz="1800" b="1" dirty="0">
              <a:solidFill>
                <a:srgbClr val="08374F"/>
              </a:solidFill>
              <a:cs typeface="+mn-cs"/>
            </a:endParaRPr>
          </a:p>
        </p:txBody>
      </p:sp>
      <p:pic>
        <p:nvPicPr>
          <p:cNvPr id="16" name="תמונה 15">
            <a:hlinkClick r:id="rId7" action="ppaction://hlinksldjump"/>
          </p:cNvPr>
          <p:cNvPicPr>
            <a:picLocks noChangeAspect="1"/>
          </p:cNvPicPr>
          <p:nvPr/>
        </p:nvPicPr>
        <p:blipFill rotWithShape="1">
          <a:blip r:embed="rId8">
            <a:extLst>
              <a:ext uri="{28A0092B-C50C-407E-A947-70E740481C1C}">
                <a14:useLocalDpi xmlns:a14="http://schemas.microsoft.com/office/drawing/2010/main" val="0"/>
              </a:ext>
            </a:extLst>
          </a:blip>
          <a:srcRect r="85735" b="74925"/>
          <a:stretch/>
        </p:blipFill>
        <p:spPr>
          <a:xfrm>
            <a:off x="10818" y="1"/>
            <a:ext cx="1736095" cy="1719618"/>
          </a:xfrm>
          <a:prstGeom prst="rect">
            <a:avLst/>
          </a:prstGeom>
        </p:spPr>
      </p:pic>
      <p:sp>
        <p:nvSpPr>
          <p:cNvPr id="7" name="מלבן 6"/>
          <p:cNvSpPr/>
          <p:nvPr/>
        </p:nvSpPr>
        <p:spPr>
          <a:xfrm>
            <a:off x="5325448" y="1525147"/>
            <a:ext cx="6096000" cy="3139321"/>
          </a:xfrm>
          <a:prstGeom prst="rect">
            <a:avLst/>
          </a:prstGeom>
        </p:spPr>
        <p:txBody>
          <a:bodyPr>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sym typeface="Arial"/>
              </a:rPr>
              <a:t>יוֹם לְיַבָּשָׁה נֶהֶפְכוּ מְצוּלִים</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sym typeface="Arial"/>
              </a:rPr>
              <a:t>שִׁירָה חֲדָשָׁה שִׁבְּחוּ גְאוּלִים:</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sym typeface="Arial"/>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sym typeface="Arial"/>
              </a:rPr>
              <a:t>הִטְבַּעְתָּ בְּתַרְמִית	רַגְלֵי בַּת </a:t>
            </a:r>
            <a:r>
              <a:rPr kumimoji="0" lang="he-IL" sz="18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sym typeface="Arial"/>
              </a:rPr>
              <a:t>עֲנָמִית</a:t>
            </a: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sym typeface="Arial"/>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sym typeface="Arial"/>
              </a:rPr>
              <a:t>וּפַעֲמֵי שׁוּלַמִּית	יָפוּ בַּנְּעָלִים.</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sym typeface="Arial"/>
              </a:rPr>
              <a:t>שִׁירָה חֲדָשָׁה שִׁבְּחוּ גְאוּלִים:</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sym typeface="Arial"/>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sym typeface="Arial"/>
              </a:rPr>
              <a:t>וְכָל רוֹאַי יָשִׁירוּן	בְּבֵית הוֹדִי </a:t>
            </a:r>
            <a:r>
              <a:rPr kumimoji="0" lang="he-IL" sz="18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sym typeface="Arial"/>
              </a:rPr>
              <a:t>יְשֹׁרְרוּן</a:t>
            </a: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sym typeface="Arial"/>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sym typeface="Arial"/>
              </a:rPr>
              <a:t>אֵין כָּאֵל יְשׁוּרוּן	וְאוֹיְבֵינוּ פְלִילִים.</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sym typeface="Arial"/>
              </a:rPr>
              <a:t>שִׁירָה חֲדָשָׁה שִׁבְּחוּ גְאוּלִים:</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sym typeface="Arial"/>
            </a:endParaRPr>
          </a:p>
        </p:txBody>
      </p:sp>
      <p:pic>
        <p:nvPicPr>
          <p:cNvPr id="8" name="11_יום_ליבשה">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241419" y="4856692"/>
            <a:ext cx="1531408" cy="1531408"/>
          </a:xfrm>
          <a:prstGeom prst="rect">
            <a:avLst/>
          </a:prstGeom>
        </p:spPr>
      </p:pic>
      <p:sp>
        <p:nvSpPr>
          <p:cNvPr id="9" name="מלבן 8"/>
          <p:cNvSpPr/>
          <p:nvPr/>
        </p:nvSpPr>
        <p:spPr>
          <a:xfrm>
            <a:off x="6998235" y="4475782"/>
            <a:ext cx="4423213" cy="2031325"/>
          </a:xfrm>
          <a:prstGeom prst="rect">
            <a:avLst/>
          </a:prstGeom>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sym typeface="Arial"/>
              </a:rPr>
              <a:t>וְשׁוּב שֵׁנִית לְקַדְּשָׁהּ	וְאַל תּוֹסִיף לְגָרְשָׁהּ</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sym typeface="Arial"/>
              </a:rPr>
              <a:t>וְהַעֲלֵה אוֹר שִׁמְשָׁהּ	וְנָסוּ הַצְּלָלִים.</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sym typeface="Arial"/>
              </a:rPr>
              <a:t>שִׁירָה חֲדָשָׁה שִׁבְּחוּ גְאוּלִים:</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sym typeface="Arial"/>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sym typeface="Arial"/>
              </a:rPr>
              <a:t>יְדִידִים רוֹמְמוּךָ	בְּשִׁירָה </a:t>
            </a:r>
            <a:r>
              <a:rPr kumimoji="0" lang="he-IL" sz="18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sym typeface="Arial"/>
              </a:rPr>
              <a:t>קִדְּמוּך</a:t>
            </a:r>
            <a:r>
              <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sym typeface="Arial"/>
              </a:rPr>
              <a:t>ָ</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sym typeface="Arial"/>
              </a:rPr>
              <a:t>מִי כָמוֹכָה	ה' בָּאֵלִים.</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sym typeface="Arial"/>
              </a:rPr>
              <a:t>שִׁירָה חֲדָשָׁה שִׁבְּחוּ גְאוּלִים:</a:t>
            </a:r>
          </a:p>
        </p:txBody>
      </p:sp>
      <p:sp>
        <p:nvSpPr>
          <p:cNvPr id="10" name="מלבן 9"/>
          <p:cNvSpPr/>
          <p:nvPr/>
        </p:nvSpPr>
        <p:spPr>
          <a:xfrm>
            <a:off x="1831393" y="2658574"/>
            <a:ext cx="4441237" cy="3647152"/>
          </a:xfrm>
          <a:prstGeom prst="rect">
            <a:avLst/>
          </a:prstGeom>
        </p:spPr>
        <p:txBody>
          <a:bodyPr wrap="square">
            <a:spAutoFit/>
          </a:bodyPr>
          <a:lstStyle/>
          <a:p>
            <a:pPr marL="457200" marR="0" lvl="0" indent="0" algn="r" defTabSz="914400" rtl="1" eaLnBrk="1" fontAlgn="auto" latinLnBrk="0" hangingPunct="1">
              <a:lnSpc>
                <a:spcPct val="150000"/>
              </a:lnSpc>
              <a:spcBef>
                <a:spcPts val="0"/>
              </a:spcBef>
              <a:spcAft>
                <a:spcPts val="0"/>
              </a:spcAft>
              <a:buClrTx/>
              <a:buSzTx/>
              <a:buFontTx/>
              <a:buNone/>
              <a:tabLst/>
              <a:defRPr/>
            </a:pPr>
            <a:r>
              <a:rPr kumimoji="0" lang="he-IL"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sym typeface="Arial"/>
              </a:rPr>
              <a:t>יוֹם לְיַבָּשָׁה נֶהֶפְכוּ מְצוּלִים - </a:t>
            </a:r>
            <a:r>
              <a:rPr kumimoji="0" lang="he-IL"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sym typeface="Arial"/>
              </a:rPr>
              <a:t>היום שבו נהפך הים ליבשה</a:t>
            </a:r>
          </a:p>
          <a:p>
            <a:pPr marL="457200" marR="0" lvl="0" indent="0" algn="r" defTabSz="914400" rtl="1" eaLnBrk="1" fontAlgn="auto" latinLnBrk="0" hangingPunct="1">
              <a:lnSpc>
                <a:spcPct val="150000"/>
              </a:lnSpc>
              <a:spcBef>
                <a:spcPts val="0"/>
              </a:spcBef>
              <a:spcAft>
                <a:spcPts val="0"/>
              </a:spcAft>
              <a:buClrTx/>
              <a:buSzTx/>
              <a:buFontTx/>
              <a:buNone/>
              <a:tabLst/>
              <a:defRPr/>
            </a:pPr>
            <a:r>
              <a:rPr kumimoji="0" lang="he-IL"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sym typeface="Arial"/>
              </a:rPr>
              <a:t>גְאוּלִים - </a:t>
            </a:r>
            <a:r>
              <a:rPr kumimoji="0" lang="he-IL"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sym typeface="Arial"/>
              </a:rPr>
              <a:t>עם ישראל נגאל</a:t>
            </a:r>
          </a:p>
          <a:p>
            <a:pPr marL="457200" marR="0" lvl="0" indent="0" algn="r" defTabSz="914400" rtl="1" eaLnBrk="1" fontAlgn="auto" latinLnBrk="0" hangingPunct="1">
              <a:lnSpc>
                <a:spcPct val="150000"/>
              </a:lnSpc>
              <a:spcBef>
                <a:spcPts val="0"/>
              </a:spcBef>
              <a:spcAft>
                <a:spcPts val="0"/>
              </a:spcAft>
              <a:buClrTx/>
              <a:buSzTx/>
              <a:buFontTx/>
              <a:buNone/>
              <a:tabLst/>
              <a:defRPr/>
            </a:pPr>
            <a:r>
              <a:rPr kumimoji="0" lang="he-IL"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sym typeface="Arial"/>
              </a:rPr>
              <a:t>עֲנָמִית</a:t>
            </a:r>
            <a:r>
              <a:rPr kumimoji="0" lang="he-IL"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sym typeface="Arial"/>
              </a:rPr>
              <a:t> -  </a:t>
            </a:r>
            <a:r>
              <a:rPr kumimoji="0" lang="he-IL"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sym typeface="Arial"/>
              </a:rPr>
              <a:t>מצרים</a:t>
            </a:r>
          </a:p>
          <a:p>
            <a:pPr marL="457200" marR="0" lvl="0" indent="0" algn="r" defTabSz="914400" rtl="1" eaLnBrk="1" fontAlgn="auto" latinLnBrk="0" hangingPunct="1">
              <a:lnSpc>
                <a:spcPct val="150000"/>
              </a:lnSpc>
              <a:spcBef>
                <a:spcPts val="0"/>
              </a:spcBef>
              <a:spcAft>
                <a:spcPts val="0"/>
              </a:spcAft>
              <a:buClrTx/>
              <a:buSzTx/>
              <a:buFontTx/>
              <a:buNone/>
              <a:tabLst/>
              <a:defRPr/>
            </a:pPr>
            <a:r>
              <a:rPr kumimoji="0" lang="he-IL"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sym typeface="Arial"/>
              </a:rPr>
              <a:t>וּפַעֲמֵי - </a:t>
            </a:r>
            <a:r>
              <a:rPr kumimoji="0" lang="he-IL"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sym typeface="Arial"/>
              </a:rPr>
              <a:t>צעדי </a:t>
            </a:r>
          </a:p>
          <a:p>
            <a:pPr marL="457200" marR="0" lvl="0" indent="0" algn="r" defTabSz="914400" rtl="1" eaLnBrk="1" fontAlgn="auto" latinLnBrk="0" hangingPunct="1">
              <a:lnSpc>
                <a:spcPct val="150000"/>
              </a:lnSpc>
              <a:spcBef>
                <a:spcPts val="0"/>
              </a:spcBef>
              <a:spcAft>
                <a:spcPts val="0"/>
              </a:spcAft>
              <a:buClrTx/>
              <a:buSzTx/>
              <a:buFontTx/>
              <a:buNone/>
              <a:tabLst/>
              <a:defRPr/>
            </a:pPr>
            <a:r>
              <a:rPr kumimoji="0" lang="he-IL"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sym typeface="Arial"/>
              </a:rPr>
              <a:t>שׁוּלַמִּית - </a:t>
            </a:r>
            <a:r>
              <a:rPr kumimoji="0" lang="he-IL"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sym typeface="Arial"/>
              </a:rPr>
              <a:t>כינוי עם ישראל</a:t>
            </a:r>
          </a:p>
          <a:p>
            <a:pPr marL="457200" marR="0" lvl="0" indent="0" algn="r" defTabSz="914400" rtl="1" eaLnBrk="1" fontAlgn="auto" latinLnBrk="0" hangingPunct="1">
              <a:lnSpc>
                <a:spcPct val="150000"/>
              </a:lnSpc>
              <a:spcBef>
                <a:spcPts val="0"/>
              </a:spcBef>
              <a:spcAft>
                <a:spcPts val="0"/>
              </a:spcAft>
              <a:buClrTx/>
              <a:buSzTx/>
              <a:buFontTx/>
              <a:buNone/>
              <a:tabLst/>
              <a:defRPr/>
            </a:pPr>
            <a:r>
              <a:rPr kumimoji="0" lang="he-IL"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sym typeface="Arial"/>
              </a:rPr>
              <a:t>בְּבֵית הוֹדִי - </a:t>
            </a:r>
            <a:r>
              <a:rPr kumimoji="0" lang="he-IL"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sym typeface="Arial"/>
              </a:rPr>
              <a:t>בבית מקדשי</a:t>
            </a:r>
          </a:p>
          <a:p>
            <a:pPr marL="457200" marR="0" lvl="0" indent="0" algn="r" defTabSz="914400" rtl="1" eaLnBrk="1" fontAlgn="auto" latinLnBrk="0" hangingPunct="1">
              <a:lnSpc>
                <a:spcPct val="150000"/>
              </a:lnSpc>
              <a:spcBef>
                <a:spcPts val="0"/>
              </a:spcBef>
              <a:spcAft>
                <a:spcPts val="0"/>
              </a:spcAft>
              <a:buClrTx/>
              <a:buSzTx/>
              <a:buFontTx/>
              <a:buNone/>
              <a:tabLst/>
              <a:defRPr/>
            </a:pPr>
            <a:r>
              <a:rPr kumimoji="0" lang="he-IL"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sym typeface="Arial"/>
              </a:rPr>
              <a:t>אֵין כָּאֵל יְשׁוּרוּן– </a:t>
            </a:r>
            <a:r>
              <a:rPr kumimoji="0" lang="he-IL"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sym typeface="Arial"/>
              </a:rPr>
              <a:t>אין כאלוהי ישראל</a:t>
            </a:r>
            <a:endParaRPr kumimoji="0" lang="he-IL"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sym typeface="Arial"/>
            </a:endParaRPr>
          </a:p>
          <a:p>
            <a:pPr marL="457200" lvl="0" algn="r" rtl="1">
              <a:lnSpc>
                <a:spcPct val="150000"/>
              </a:lnSpc>
              <a:buClrTx/>
            </a:pPr>
            <a:r>
              <a:rPr lang="he-IL" b="1" kern="1200" dirty="0">
                <a:solidFill>
                  <a:prstClr val="black"/>
                </a:solidFill>
                <a:latin typeface="Calibri" panose="020F0502020204030204" pitchFamily="34" charset="0"/>
                <a:ea typeface="Calibri" panose="020F0502020204030204" pitchFamily="34" charset="0"/>
                <a:cs typeface="Arial" panose="020B0604020202020204" pitchFamily="34" charset="0"/>
              </a:rPr>
              <a:t>וְאוֹיְבֵינוּ פְלִילִים</a:t>
            </a:r>
            <a:r>
              <a:rPr lang="en-US" b="1" kern="1200" dirty="0">
                <a:solidFill>
                  <a:prstClr val="black"/>
                </a:solidFill>
                <a:latin typeface="Calibri" panose="020F0502020204030204" pitchFamily="34" charset="0"/>
                <a:ea typeface="Calibri" panose="020F0502020204030204" pitchFamily="34" charset="0"/>
                <a:cs typeface="Arial" panose="020B0604020202020204" pitchFamily="34" charset="0"/>
              </a:rPr>
              <a:t> - </a:t>
            </a:r>
            <a:r>
              <a:rPr lang="he-IL" kern="1200" dirty="0">
                <a:solidFill>
                  <a:prstClr val="black"/>
                </a:solidFill>
                <a:latin typeface="Calibri" panose="020F0502020204030204" pitchFamily="34" charset="0"/>
                <a:ea typeface="Calibri" panose="020F0502020204030204" pitchFamily="34" charset="0"/>
                <a:cs typeface="Arial" panose="020B0604020202020204" pitchFamily="34" charset="0"/>
              </a:rPr>
              <a:t>והאויבים מעידים על כך </a:t>
            </a:r>
            <a:endParaRPr kumimoji="0" lang="en-US"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sym typeface="Arial"/>
            </a:endParaRPr>
          </a:p>
          <a:p>
            <a:pPr marL="457200" marR="0" lvl="0" indent="0" algn="r" defTabSz="914400" rtl="1" eaLnBrk="1" fontAlgn="auto" latinLnBrk="0" hangingPunct="1">
              <a:lnSpc>
                <a:spcPct val="150000"/>
              </a:lnSpc>
              <a:spcBef>
                <a:spcPts val="0"/>
              </a:spcBef>
              <a:spcAft>
                <a:spcPts val="0"/>
              </a:spcAft>
              <a:buClrTx/>
              <a:buSzTx/>
              <a:buFontTx/>
              <a:buNone/>
              <a:tabLst/>
              <a:defRPr/>
            </a:pPr>
            <a:r>
              <a:rPr kumimoji="0" lang="he-IL"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sym typeface="Arial"/>
              </a:rPr>
              <a:t>יְשׁוּרוּן - </a:t>
            </a:r>
            <a:r>
              <a:rPr kumimoji="0" lang="he-IL"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sym typeface="Arial"/>
              </a:rPr>
              <a:t>כינוי לעם ישראל</a:t>
            </a:r>
          </a:p>
          <a:p>
            <a:pPr marL="457200" marR="0" lvl="0" indent="0" algn="r" defTabSz="914400" rtl="1" eaLnBrk="1" fontAlgn="auto" latinLnBrk="0" hangingPunct="1">
              <a:lnSpc>
                <a:spcPct val="150000"/>
              </a:lnSpc>
              <a:spcBef>
                <a:spcPts val="0"/>
              </a:spcBef>
              <a:spcAft>
                <a:spcPts val="0"/>
              </a:spcAft>
              <a:buClrTx/>
              <a:buSzTx/>
              <a:buFontTx/>
              <a:buNone/>
              <a:tabLst/>
              <a:defRPr/>
            </a:pPr>
            <a:r>
              <a:rPr kumimoji="0" lang="he-IL"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sym typeface="Arial"/>
              </a:rPr>
              <a:t>וְנָסוּ הַצְּלָלִים - </a:t>
            </a:r>
            <a:r>
              <a:rPr kumimoji="0" lang="he-IL"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sym typeface="Arial"/>
              </a:rPr>
              <a:t>עברו התקופות הקשות </a:t>
            </a:r>
            <a:br>
              <a:rPr kumimoji="0" lang="he-IL"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sym typeface="Arial"/>
              </a:rPr>
            </a:br>
            <a:r>
              <a:rPr kumimoji="0" lang="he-IL"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sym typeface="Arial"/>
              </a:rPr>
              <a:t>יְדִידִים - </a:t>
            </a:r>
            <a:r>
              <a:rPr kumimoji="0" lang="he-IL"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sym typeface="Arial"/>
              </a:rPr>
              <a:t>כינוי לעם ישראל</a:t>
            </a:r>
          </a:p>
        </p:txBody>
      </p:sp>
    </p:spTree>
    <p:extLst>
      <p:ext uri="{BB962C8B-B14F-4D97-AF65-F5344CB8AC3E}">
        <p14:creationId xmlns:p14="http://schemas.microsoft.com/office/powerpoint/2010/main" val="21486546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4065" fill="hold"/>
                                        <p:tgtEl>
                                          <p:spTgt spid="8"/>
                                        </p:tgtEl>
                                      </p:cBhvr>
                                    </p:cmd>
                                  </p:childTnLst>
                                </p:cTn>
                              </p:par>
                            </p:childTnLst>
                          </p:cTn>
                        </p:par>
                      </p:childTnLst>
                    </p:cTn>
                  </p:par>
                </p:childTnLst>
              </p:cTn>
              <p:nextCondLst>
                <p:cond evt="onClick" delay="0">
                  <p:tgtEl>
                    <p:spTgt spid="8"/>
                  </p:tgtEl>
                </p:cond>
              </p:nextCondLst>
            </p:seq>
            <p:audio>
              <p:cMediaNode vol="100000">
                <p:cTn id="7" fill="hold" display="0">
                  <p:stCondLst>
                    <p:cond delay="indefinite"/>
                  </p:stCondLst>
                  <p:endCondLst>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מציין מיקום תוכן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69720"/>
          </a:xfrm>
        </p:spPr>
      </p:pic>
      <p:sp>
        <p:nvSpPr>
          <p:cNvPr id="5" name="כותרת 1"/>
          <p:cNvSpPr>
            <a:spLocks noGrp="1"/>
          </p:cNvSpPr>
          <p:nvPr>
            <p:ph type="title"/>
          </p:nvPr>
        </p:nvSpPr>
        <p:spPr>
          <a:xfrm>
            <a:off x="1537162" y="818447"/>
            <a:ext cx="9117676" cy="840220"/>
          </a:xfrm>
        </p:spPr>
        <p:txBody>
          <a:bodyPr>
            <a:normAutofit/>
          </a:bodyPr>
          <a:lstStyle/>
          <a:p>
            <a:pPr algn="ctr"/>
            <a:r>
              <a:rPr lang="he-IL" b="1" dirty="0">
                <a:solidFill>
                  <a:srgbClr val="08374F"/>
                </a:solidFill>
                <a:cs typeface="+mn-cs"/>
              </a:rPr>
              <a:t>שירת הים</a:t>
            </a:r>
          </a:p>
        </p:txBody>
      </p:sp>
      <p:sp>
        <p:nvSpPr>
          <p:cNvPr id="6" name="Content Placeholder 2">
            <a:extLst>
              <a:ext uri="{FF2B5EF4-FFF2-40B4-BE49-F238E27FC236}">
                <a16:creationId xmlns:a16="http://schemas.microsoft.com/office/drawing/2014/main" id="{9FA2E537-46E8-4C22-8AB0-4F9FE9EDCF14}"/>
              </a:ext>
            </a:extLst>
          </p:cNvPr>
          <p:cNvSpPr txBox="1">
            <a:spLocks/>
          </p:cNvSpPr>
          <p:nvPr/>
        </p:nvSpPr>
        <p:spPr>
          <a:xfrm>
            <a:off x="785614" y="1698999"/>
            <a:ext cx="9872729" cy="5072742"/>
          </a:xfrm>
          <a:prstGeom prst="rect">
            <a:avLst/>
          </a:prstGeom>
        </p:spPr>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r" defTabSz="914400" rtl="1" eaLnBrk="1" fontAlgn="auto" latinLnBrk="0" hangingPunct="1">
              <a:lnSpc>
                <a:spcPct val="150000"/>
              </a:lnSpc>
              <a:spcBef>
                <a:spcPts val="1000"/>
              </a:spcBef>
              <a:spcAft>
                <a:spcPts val="0"/>
              </a:spcAft>
              <a:buClrTx/>
              <a:buSzTx/>
              <a:buFont typeface="Courier New" panose="02070309020205020404" pitchFamily="49" charset="0"/>
              <a:buChar char="o"/>
              <a:tabLst/>
              <a:defRPr/>
            </a:pP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r" defTabSz="914400" rtl="1"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he-IL"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228600" marR="0" lvl="0" indent="-228600" algn="r" defTabSz="914400" rtl="1" eaLnBrk="1" fontAlgn="auto" latinLnBrk="0" hangingPunct="1">
              <a:lnSpc>
                <a:spcPct val="150000"/>
              </a:lnSpc>
              <a:spcBef>
                <a:spcPts val="1000"/>
              </a:spcBef>
              <a:spcAft>
                <a:spcPts val="0"/>
              </a:spcAft>
              <a:buClrTx/>
              <a:buSzTx/>
              <a:buFont typeface="Courier New" panose="02070309020205020404" pitchFamily="49" charset="0"/>
              <a:buChar char="o"/>
              <a:tabLst/>
              <a:defRPr/>
            </a:pP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228600" marR="0" lvl="0" indent="-228600" algn="r" defTabSz="914400" rtl="1" eaLnBrk="1" fontAlgn="auto" latinLnBrk="0" hangingPunct="1">
              <a:lnSpc>
                <a:spcPct val="150000"/>
              </a:lnSpc>
              <a:spcBef>
                <a:spcPts val="1000"/>
              </a:spcBef>
              <a:spcAft>
                <a:spcPts val="0"/>
              </a:spcAft>
              <a:buClrTx/>
              <a:buSzTx/>
              <a:buFont typeface="Courier New" panose="02070309020205020404" pitchFamily="49" charset="0"/>
              <a:buChar char="o"/>
              <a:tabLst/>
              <a:defRPr/>
            </a:pP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 name="מלבן 1"/>
          <p:cNvSpPr/>
          <p:nvPr/>
        </p:nvSpPr>
        <p:spPr>
          <a:xfrm>
            <a:off x="1804737" y="1786651"/>
            <a:ext cx="8710862" cy="2585323"/>
          </a:xfrm>
          <a:prstGeom prst="rect">
            <a:avLst/>
          </a:prstGeom>
        </p:spPr>
        <p:txBody>
          <a:bodyPr wrap="square">
            <a:spAutoFit/>
          </a:bodyPr>
          <a:lstStyle/>
          <a:p>
            <a:pPr marL="0" marR="0" lvl="0" indent="0" algn="r" defTabSz="914400" rtl="1" eaLnBrk="1" fontAlgn="auto" latinLnBrk="0" hangingPunct="1">
              <a:lnSpc>
                <a:spcPct val="15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Arial" panose="020B0604020202020204" pitchFamily="34" charset="0"/>
              </a:rPr>
              <a:t>על פי התורה, "שירת הים" נאמרה בעת יציאת מצרים כשים סוף נבקע לשניים והמצרים טבעו בו. שירת הים נאמרה על ידי משה ובני ישראל ואילו כיום אומרים אותה מידי יום בתפילת שחרית, </a:t>
            </a:r>
          </a:p>
          <a:p>
            <a:pPr marL="0" marR="0" lvl="0" indent="0" algn="r" defTabSz="914400" rtl="1" eaLnBrk="1" fontAlgn="auto" latinLnBrk="0" hangingPunct="1">
              <a:lnSpc>
                <a:spcPct val="15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Arial" panose="020B0604020202020204" pitchFamily="34" charset="0"/>
              </a:rPr>
              <a:t>ב "שבת שירה" (סמוך לט"ו בשבט, השבת שבה מופיעה שירת הים בפרשת השבוע) ובליל שביעי של פסח. בשירת הים, משבחים משה ובני ישראל את הקב"ה ומודים לו על שהצילם מיד המצרים ונקם בהם. השירה מתארת את קריעת הים, את פחד העמים ששמעו על הנס מפני אלוהי ישראל ואת תקוותם של בני ישראל להגיע עד לנחלתם בארץ ישראל. </a:t>
            </a:r>
          </a:p>
        </p:txBody>
      </p:sp>
      <p:pic>
        <p:nvPicPr>
          <p:cNvPr id="8" name="תמונה 7">
            <a:hlinkClick r:id="rId3"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r="85735" b="74925"/>
          <a:stretch/>
        </p:blipFill>
        <p:spPr>
          <a:xfrm>
            <a:off x="10818" y="1"/>
            <a:ext cx="1736095" cy="1719618"/>
          </a:xfrm>
          <a:prstGeom prst="rect">
            <a:avLst/>
          </a:prstGeom>
        </p:spPr>
      </p:pic>
    </p:spTree>
    <p:extLst>
      <p:ext uri="{BB962C8B-B14F-4D97-AF65-F5344CB8AC3E}">
        <p14:creationId xmlns:p14="http://schemas.microsoft.com/office/powerpoint/2010/main" val="2670429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מציין מיקום תוכן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12192000" cy="6869720"/>
          </a:xfrm>
        </p:spPr>
      </p:pic>
      <p:sp>
        <p:nvSpPr>
          <p:cNvPr id="5" name="כותרת 1"/>
          <p:cNvSpPr>
            <a:spLocks noGrp="1"/>
          </p:cNvSpPr>
          <p:nvPr>
            <p:ph type="title"/>
          </p:nvPr>
        </p:nvSpPr>
        <p:spPr>
          <a:xfrm>
            <a:off x="1537162" y="786590"/>
            <a:ext cx="9117676" cy="840220"/>
          </a:xfrm>
        </p:spPr>
        <p:txBody>
          <a:bodyPr>
            <a:normAutofit/>
          </a:bodyPr>
          <a:lstStyle/>
          <a:p>
            <a:pPr algn="ctr"/>
            <a:r>
              <a:rPr lang="he-IL" b="1" dirty="0">
                <a:solidFill>
                  <a:srgbClr val="08374F"/>
                </a:solidFill>
                <a:cs typeface="+mn-cs"/>
              </a:rPr>
              <a:t>על הפיוט</a:t>
            </a:r>
          </a:p>
        </p:txBody>
      </p:sp>
      <p:sp>
        <p:nvSpPr>
          <p:cNvPr id="2" name="מלבן 1"/>
          <p:cNvSpPr/>
          <p:nvPr/>
        </p:nvSpPr>
        <p:spPr>
          <a:xfrm>
            <a:off x="1746913" y="1770673"/>
            <a:ext cx="9239534" cy="2169825"/>
          </a:xfrm>
          <a:prstGeom prst="rect">
            <a:avLst/>
          </a:prstGeom>
        </p:spPr>
        <p:txBody>
          <a:bodyPr wrap="square">
            <a:spAutoFit/>
          </a:bodyPr>
          <a:lstStyle/>
          <a:p>
            <a:pPr marL="0" marR="0" lvl="0" indent="0" algn="r" defTabSz="914400" rtl="1" eaLnBrk="1" fontAlgn="auto" latinLnBrk="0" hangingPunct="1">
              <a:lnSpc>
                <a:spcPct val="15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פיוט מאת רבי יהודה הלוי, המקדים את ברכת גאולה בתפילת שחרית של פסח, וכנראה דווקא בשביעי של פסח, היום שבו נבקע ים סוף וישראל שרו את שירת הים. הפיוט פותח בתיאור הנס של קריעת הים והשירה הבאה בעקבותיו. הפייטן משבח את עם ישראל בזכות מצוות ברית המילה והציצית, ועל כן בחרו קהילות אשכנז שונות לשיר אותו גם בסעודת ברית מילה. לפיוט מחרוזת ראשונה קצרה שהשורה </a:t>
            </a:r>
            <a:r>
              <a:rPr kumimoji="0" lang="he-IL" sz="1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השניה</a:t>
            </a:r>
            <a:r>
              <a:rPr kumimoji="0" lang="he-IL"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 בה משמשת מדריך לכל הפיוט. </a:t>
            </a:r>
          </a:p>
        </p:txBody>
      </p:sp>
      <p:pic>
        <p:nvPicPr>
          <p:cNvPr id="7" name="תמונה 6">
            <a:hlinkClick r:id="rId4" action="ppaction://hlinksldjump"/>
          </p:cNvPr>
          <p:cNvPicPr>
            <a:picLocks noChangeAspect="1"/>
          </p:cNvPicPr>
          <p:nvPr/>
        </p:nvPicPr>
        <p:blipFill rotWithShape="1">
          <a:blip r:embed="rId5">
            <a:extLst>
              <a:ext uri="{28A0092B-C50C-407E-A947-70E740481C1C}">
                <a14:useLocalDpi xmlns:a14="http://schemas.microsoft.com/office/drawing/2010/main" val="0"/>
              </a:ext>
            </a:extLst>
          </a:blip>
          <a:srcRect r="85735" b="74925"/>
          <a:stretch/>
        </p:blipFill>
        <p:spPr>
          <a:xfrm>
            <a:off x="10818" y="1"/>
            <a:ext cx="1736095" cy="1719618"/>
          </a:xfrm>
          <a:prstGeom prst="rect">
            <a:avLst/>
          </a:prstGeom>
        </p:spPr>
      </p:pic>
    </p:spTree>
    <p:extLst>
      <p:ext uri="{BB962C8B-B14F-4D97-AF65-F5344CB8AC3E}">
        <p14:creationId xmlns:p14="http://schemas.microsoft.com/office/powerpoint/2010/main" val="666400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מציין מיקום תוכן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460" y="-7495"/>
            <a:ext cx="12192000" cy="6869720"/>
          </a:xfrm>
        </p:spPr>
      </p:pic>
      <p:sp>
        <p:nvSpPr>
          <p:cNvPr id="6" name="מלבן 5"/>
          <p:cNvSpPr/>
          <p:nvPr/>
        </p:nvSpPr>
        <p:spPr>
          <a:xfrm>
            <a:off x="1692323" y="1763131"/>
            <a:ext cx="8862082" cy="4662815"/>
          </a:xfrm>
          <a:prstGeom prst="rect">
            <a:avLst/>
          </a:prstGeom>
        </p:spPr>
        <p:txBody>
          <a:bodyPr wrap="square">
            <a:spAutoFit/>
          </a:bodyPr>
          <a:lstStyle/>
          <a:p>
            <a:pPr marL="0" marR="0" lvl="0" indent="0" algn="r" defTabSz="914400" rtl="1" eaLnBrk="1" fontAlgn="base" latinLnBrk="0" hangingPunct="1">
              <a:lnSpc>
                <a:spcPct val="150000"/>
              </a:lnSpc>
              <a:spcBef>
                <a:spcPts val="0"/>
              </a:spcBef>
              <a:spcAft>
                <a:spcPts val="0"/>
              </a:spcAft>
              <a:buClrTx/>
              <a:buSzTx/>
              <a:buFontTx/>
              <a:buNone/>
              <a:tabLst/>
              <a:defRPr/>
            </a:pPr>
            <a:r>
              <a:rPr kumimoji="0" lang="he-IL" sz="1800" b="0" i="0" u="none" strike="noStrike" kern="1200" cap="none" spc="0" normalizeH="0" baseline="0" noProof="0" dirty="0" err="1">
                <a:ln>
                  <a:noFill/>
                </a:ln>
                <a:solidFill>
                  <a:prstClr val="black"/>
                </a:solidFill>
                <a:effectLst/>
                <a:uLnTx/>
                <a:uFillTx/>
                <a:latin typeface="RutzMedium"/>
                <a:ea typeface="+mn-ea"/>
                <a:cs typeface="Arial" panose="020B0604020202020204" pitchFamily="34" charset="0"/>
              </a:rPr>
              <a:t>ריה"ל</a:t>
            </a:r>
            <a:r>
              <a:rPr kumimoji="0" lang="he-IL" sz="1800" b="0" i="0" u="none" strike="noStrike" kern="1200" cap="none" spc="0" normalizeH="0" baseline="0" noProof="0" dirty="0">
                <a:ln>
                  <a:noFill/>
                </a:ln>
                <a:solidFill>
                  <a:prstClr val="black"/>
                </a:solidFill>
                <a:effectLst/>
                <a:uLnTx/>
                <a:uFillTx/>
                <a:latin typeface="RutzMedium"/>
                <a:ea typeface="+mn-ea"/>
                <a:cs typeface="Arial" panose="020B0604020202020204" pitchFamily="34" charset="0"/>
              </a:rPr>
              <a:t> נולד בעיר </a:t>
            </a:r>
            <a:r>
              <a:rPr kumimoji="0" lang="he-IL" sz="1800" b="0" i="0" u="none" strike="noStrike" kern="1200" cap="none" spc="0" normalizeH="0" baseline="0" noProof="0" dirty="0" err="1">
                <a:ln>
                  <a:noFill/>
                </a:ln>
                <a:solidFill>
                  <a:prstClr val="black"/>
                </a:solidFill>
                <a:effectLst/>
                <a:uLnTx/>
                <a:uFillTx/>
                <a:latin typeface="RutzMedium"/>
                <a:ea typeface="+mn-ea"/>
                <a:cs typeface="Arial" panose="020B0604020202020204" pitchFamily="34" charset="0"/>
              </a:rPr>
              <a:t>טודילה</a:t>
            </a:r>
            <a:r>
              <a:rPr kumimoji="0" lang="he-IL" sz="1800" b="0" i="0" u="none" strike="noStrike" kern="1200" cap="none" spc="0" normalizeH="0" baseline="0" noProof="0" dirty="0">
                <a:ln>
                  <a:noFill/>
                </a:ln>
                <a:solidFill>
                  <a:prstClr val="black"/>
                </a:solidFill>
                <a:effectLst/>
                <a:uLnTx/>
                <a:uFillTx/>
                <a:latin typeface="RutzMedium"/>
                <a:ea typeface="+mn-ea"/>
                <a:cs typeface="Arial" panose="020B0604020202020204" pitchFamily="34" charset="0"/>
              </a:rPr>
              <a:t> שבספרד למשפחה עשירה ומשכילה וזכה לחינוך מקיף גם בתחום היהדות וגם בתחום ההשכלה הכללית-הערבית. כשמוסלמים פלשו לספרד והתחילו מלחמות בינם לבין הנוצרים הספרדים, נאלץ רבי יהודה הלוי, בגיל עשרים ושלוש, להימלט מאזור לאזור כדי להינצל הן מהמוסלמים והן מהנוצרים. רבי יהודה הלוי היה פילוסוף וגדול המשוררים העבריים בימי הביניים, שכתב ספרים ושירים אך לפרנסתו עסק במסחר וברפואה. בשנת 1140 החליט רבי יהודה הלוי לעזוב את ספרד ולעלות לארץ ישראל, אבל הוא נפטר בדרכו לכאן, כנראה שבמצרים. כיום מצויים בידינו 750 שירים שכתב העוסקים במעגל השנה ומעגל החיים וכן שירי חול רבים: שירי חתונה ויין, שירי שבח וידידות, שירי ציון ועוד. </a:t>
            </a:r>
          </a:p>
          <a:p>
            <a:pPr marL="0" marR="0" lvl="0" indent="0" algn="r" defTabSz="914400" rtl="1" eaLnBrk="1" fontAlgn="base" latinLnBrk="0" hangingPunct="1">
              <a:lnSpc>
                <a:spcPct val="15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RutzMedium"/>
              <a:ea typeface="+mn-ea"/>
              <a:cs typeface="Arial" panose="020B0604020202020204" pitchFamily="34" charset="0"/>
            </a:endParaRPr>
          </a:p>
          <a:p>
            <a:pPr marL="0" marR="0" lvl="0" indent="0" algn="r" defTabSz="914400" rtl="1" eaLnBrk="1" fontAlgn="base" latinLnBrk="0" hangingPunct="1">
              <a:lnSpc>
                <a:spcPct val="15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RutzMedium"/>
              <a:ea typeface="+mn-ea"/>
              <a:cs typeface="Arial" panose="020B0604020202020204" pitchFamily="34" charset="0"/>
            </a:endParaRPr>
          </a:p>
          <a:p>
            <a:pPr marL="0" marR="0" lvl="0" indent="0" algn="r" defTabSz="914400" rtl="1" eaLnBrk="1" fontAlgn="base" latinLnBrk="0" hangingPunct="1">
              <a:lnSpc>
                <a:spcPct val="15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7" name="כותרת 1"/>
          <p:cNvSpPr txBox="1">
            <a:spLocks/>
          </p:cNvSpPr>
          <p:nvPr/>
        </p:nvSpPr>
        <p:spPr>
          <a:xfrm>
            <a:off x="1521626" y="777387"/>
            <a:ext cx="9117676" cy="840220"/>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kumimoji="0" lang="he-IL" sz="4400" b="1" i="0" u="none" strike="noStrike" kern="1200" cap="none" spc="0" normalizeH="0" baseline="0" noProof="0" dirty="0">
                <a:ln>
                  <a:noFill/>
                </a:ln>
                <a:solidFill>
                  <a:srgbClr val="08374F"/>
                </a:solidFill>
                <a:effectLst/>
                <a:uLnTx/>
                <a:uFillTx/>
                <a:latin typeface="Calibri Light" panose="020F0302020204030204"/>
                <a:ea typeface="+mj-ea"/>
                <a:cs typeface="Arial" panose="020B0604020202020204" pitchFamily="34" charset="0"/>
              </a:rPr>
              <a:t>רבי יהודה הלוי (</a:t>
            </a:r>
            <a:r>
              <a:rPr kumimoji="0" lang="he-IL" sz="4400" b="1" i="0" u="none" strike="noStrike" kern="1200" cap="none" spc="0" normalizeH="0" baseline="0" noProof="0" dirty="0" err="1">
                <a:ln>
                  <a:noFill/>
                </a:ln>
                <a:solidFill>
                  <a:srgbClr val="08374F"/>
                </a:solidFill>
                <a:effectLst/>
                <a:uLnTx/>
                <a:uFillTx/>
                <a:latin typeface="Calibri Light" panose="020F0302020204030204"/>
                <a:ea typeface="+mj-ea"/>
                <a:cs typeface="Arial" panose="020B0604020202020204" pitchFamily="34" charset="0"/>
              </a:rPr>
              <a:t>ריה"ל</a:t>
            </a:r>
            <a:r>
              <a:rPr kumimoji="0" lang="he-IL" sz="4400" b="1" i="0" u="none" strike="noStrike" kern="1200" cap="none" spc="0" normalizeH="0" baseline="0" noProof="0" dirty="0">
                <a:ln>
                  <a:noFill/>
                </a:ln>
                <a:solidFill>
                  <a:srgbClr val="08374F"/>
                </a:solidFill>
                <a:effectLst/>
                <a:uLnTx/>
                <a:uFillTx/>
                <a:latin typeface="Calibri Light" panose="020F0302020204030204"/>
                <a:ea typeface="+mj-ea"/>
                <a:cs typeface="Arial" panose="020B0604020202020204" pitchFamily="34" charset="0"/>
              </a:rPr>
              <a:t>)</a:t>
            </a:r>
          </a:p>
        </p:txBody>
      </p:sp>
      <p:graphicFrame>
        <p:nvGraphicFramePr>
          <p:cNvPr id="8" name="טבלה 7"/>
          <p:cNvGraphicFramePr>
            <a:graphicFrameLocks noGrp="1"/>
          </p:cNvGraphicFramePr>
          <p:nvPr/>
        </p:nvGraphicFramePr>
        <p:xfrm>
          <a:off x="5348349" y="6297301"/>
          <a:ext cx="5079990" cy="370840"/>
        </p:xfrm>
        <a:graphic>
          <a:graphicData uri="http://schemas.openxmlformats.org/drawingml/2006/table">
            <a:tbl>
              <a:tblPr rtl="1" firstRow="1" bandRow="1">
                <a:tableStyleId>{5C22544A-7EE6-4342-B048-85BDC9FD1C3A}</a:tableStyleId>
              </a:tblPr>
              <a:tblGrid>
                <a:gridCol w="507999">
                  <a:extLst>
                    <a:ext uri="{9D8B030D-6E8A-4147-A177-3AD203B41FA5}">
                      <a16:colId xmlns:a16="http://schemas.microsoft.com/office/drawing/2014/main" val="1415860139"/>
                    </a:ext>
                  </a:extLst>
                </a:gridCol>
                <a:gridCol w="507999">
                  <a:extLst>
                    <a:ext uri="{9D8B030D-6E8A-4147-A177-3AD203B41FA5}">
                      <a16:colId xmlns:a16="http://schemas.microsoft.com/office/drawing/2014/main" val="4251980201"/>
                    </a:ext>
                  </a:extLst>
                </a:gridCol>
                <a:gridCol w="507999">
                  <a:extLst>
                    <a:ext uri="{9D8B030D-6E8A-4147-A177-3AD203B41FA5}">
                      <a16:colId xmlns:a16="http://schemas.microsoft.com/office/drawing/2014/main" val="1192227488"/>
                    </a:ext>
                  </a:extLst>
                </a:gridCol>
                <a:gridCol w="507999">
                  <a:extLst>
                    <a:ext uri="{9D8B030D-6E8A-4147-A177-3AD203B41FA5}">
                      <a16:colId xmlns:a16="http://schemas.microsoft.com/office/drawing/2014/main" val="1815549753"/>
                    </a:ext>
                  </a:extLst>
                </a:gridCol>
                <a:gridCol w="507999">
                  <a:extLst>
                    <a:ext uri="{9D8B030D-6E8A-4147-A177-3AD203B41FA5}">
                      <a16:colId xmlns:a16="http://schemas.microsoft.com/office/drawing/2014/main" val="1224646242"/>
                    </a:ext>
                  </a:extLst>
                </a:gridCol>
                <a:gridCol w="507999">
                  <a:extLst>
                    <a:ext uri="{9D8B030D-6E8A-4147-A177-3AD203B41FA5}">
                      <a16:colId xmlns:a16="http://schemas.microsoft.com/office/drawing/2014/main" val="2999288368"/>
                    </a:ext>
                  </a:extLst>
                </a:gridCol>
                <a:gridCol w="507999">
                  <a:extLst>
                    <a:ext uri="{9D8B030D-6E8A-4147-A177-3AD203B41FA5}">
                      <a16:colId xmlns:a16="http://schemas.microsoft.com/office/drawing/2014/main" val="3706399211"/>
                    </a:ext>
                  </a:extLst>
                </a:gridCol>
                <a:gridCol w="507999">
                  <a:extLst>
                    <a:ext uri="{9D8B030D-6E8A-4147-A177-3AD203B41FA5}">
                      <a16:colId xmlns:a16="http://schemas.microsoft.com/office/drawing/2014/main" val="2196457483"/>
                    </a:ext>
                  </a:extLst>
                </a:gridCol>
                <a:gridCol w="507999">
                  <a:extLst>
                    <a:ext uri="{9D8B030D-6E8A-4147-A177-3AD203B41FA5}">
                      <a16:colId xmlns:a16="http://schemas.microsoft.com/office/drawing/2014/main" val="139218059"/>
                    </a:ext>
                  </a:extLst>
                </a:gridCol>
                <a:gridCol w="507999">
                  <a:extLst>
                    <a:ext uri="{9D8B030D-6E8A-4147-A177-3AD203B41FA5}">
                      <a16:colId xmlns:a16="http://schemas.microsoft.com/office/drawing/2014/main" val="2818542118"/>
                    </a:ext>
                  </a:extLst>
                </a:gridCol>
              </a:tblGrid>
              <a:tr h="370840">
                <a:tc>
                  <a:txBody>
                    <a:bodyPr/>
                    <a:lstStyle/>
                    <a:p>
                      <a:pPr rtl="1"/>
                      <a:endParaRPr lang="he-IL"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1"/>
                      <a:endParaRPr lang="he-IL"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rtl="1"/>
                      <a:endParaRPr lang="he-IL"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1"/>
                      <a:endParaRPr lang="he-IL"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endParaRPr lang="he-IL"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04204910"/>
                  </a:ext>
                </a:extLst>
              </a:tr>
            </a:tbl>
          </a:graphicData>
        </a:graphic>
      </p:graphicFrame>
      <p:pic>
        <p:nvPicPr>
          <p:cNvPr id="10" name="תמונה 9">
            <a:hlinkClick r:id="rId4" action="ppaction://hlinksldjump"/>
          </p:cNvPr>
          <p:cNvPicPr>
            <a:picLocks noChangeAspect="1"/>
          </p:cNvPicPr>
          <p:nvPr/>
        </p:nvPicPr>
        <p:blipFill rotWithShape="1">
          <a:blip r:embed="rId5">
            <a:extLst>
              <a:ext uri="{28A0092B-C50C-407E-A947-70E740481C1C}">
                <a14:useLocalDpi xmlns:a14="http://schemas.microsoft.com/office/drawing/2010/main" val="0"/>
              </a:ext>
            </a:extLst>
          </a:blip>
          <a:srcRect r="85735" b="74925"/>
          <a:stretch/>
        </p:blipFill>
        <p:spPr>
          <a:xfrm>
            <a:off x="10818" y="1"/>
            <a:ext cx="1736095" cy="1719618"/>
          </a:xfrm>
          <a:prstGeom prst="rect">
            <a:avLst/>
          </a:prstGeom>
        </p:spPr>
      </p:pic>
      <p:sp>
        <p:nvSpPr>
          <p:cNvPr id="9" name="מלבן 8"/>
          <p:cNvSpPr/>
          <p:nvPr/>
        </p:nvSpPr>
        <p:spPr>
          <a:xfrm>
            <a:off x="1883392" y="5155164"/>
            <a:ext cx="8584442" cy="923330"/>
          </a:xfrm>
          <a:prstGeom prst="rect">
            <a:avLst/>
          </a:prstGeom>
        </p:spPr>
        <p:txBody>
          <a:bodyPr wrap="square">
            <a:spAutoFit/>
          </a:bodyPr>
          <a:lstStyle/>
          <a:p>
            <a:pPr marL="0" marR="0" lvl="0" indent="0" algn="r" defTabSz="914400" rtl="1" eaLnBrk="1" fontAlgn="auto" latinLnBrk="0" hangingPunct="1">
              <a:lnSpc>
                <a:spcPct val="150000"/>
              </a:lnSpc>
              <a:spcBef>
                <a:spcPts val="0"/>
              </a:spcBef>
              <a:spcAft>
                <a:spcPts val="800"/>
              </a:spcAft>
              <a:buClrTx/>
              <a:buSzTx/>
              <a:buFontTx/>
              <a:buNone/>
              <a:tabLst/>
              <a:defRPr/>
            </a:pPr>
            <a:r>
              <a:rPr kumimoji="0" lang="he-IL" sz="18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הכנסו</a:t>
            </a:r>
            <a:r>
              <a:rPr kumimoji="0" lang="he-IL"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לאתר "</a:t>
            </a:r>
            <a:r>
              <a:rPr kumimoji="0" lang="he-IL"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hlinkClick r:id="rId6"/>
              </a:rPr>
              <a:t>הזמנה לפיוט" בקישור </a:t>
            </a:r>
            <a:r>
              <a:rPr kumimoji="0" lang="he-IL"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והתבוננו במילות הפיוט "יום ליבשה". </a:t>
            </a:r>
            <a:b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br>
            <a:r>
              <a:rPr kumimoji="0" lang="he-IL"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ציינו במשבצות הבאות, כיצד מטביע הפייטן </a:t>
            </a:r>
            <a:r>
              <a:rPr kumimoji="0" lang="he-IL" sz="18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ריה"ל</a:t>
            </a:r>
            <a:r>
              <a:rPr kumimoji="0" lang="he-IL"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את שמו באקרוסטיכון לפיוט:</a:t>
            </a:r>
          </a:p>
        </p:txBody>
      </p:sp>
    </p:spTree>
    <p:extLst>
      <p:ext uri="{BB962C8B-B14F-4D97-AF65-F5344CB8AC3E}">
        <p14:creationId xmlns:p14="http://schemas.microsoft.com/office/powerpoint/2010/main" val="657380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מציין מיקום תוכן 3"/>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15536" y="-22157"/>
            <a:ext cx="12192000" cy="6869720"/>
          </a:xfrm>
        </p:spPr>
      </p:pic>
      <p:sp>
        <p:nvSpPr>
          <p:cNvPr id="5" name="כותרת 1"/>
          <p:cNvSpPr>
            <a:spLocks noGrp="1"/>
          </p:cNvSpPr>
          <p:nvPr>
            <p:ph type="title"/>
          </p:nvPr>
        </p:nvSpPr>
        <p:spPr>
          <a:xfrm>
            <a:off x="1521626" y="777387"/>
            <a:ext cx="9117676" cy="840220"/>
          </a:xfrm>
        </p:spPr>
        <p:txBody>
          <a:bodyPr>
            <a:normAutofit/>
          </a:bodyPr>
          <a:lstStyle/>
          <a:p>
            <a:pPr algn="ctr"/>
            <a:r>
              <a:rPr lang="he-IL" b="1" dirty="0">
                <a:solidFill>
                  <a:srgbClr val="08374F"/>
                </a:solidFill>
                <a:cs typeface="+mn-cs"/>
              </a:rPr>
              <a:t>ביצוע</a:t>
            </a:r>
          </a:p>
        </p:txBody>
      </p:sp>
      <p:sp>
        <p:nvSpPr>
          <p:cNvPr id="7" name="מלבן 6">
            <a:extLst>
              <a:ext uri="{FF2B5EF4-FFF2-40B4-BE49-F238E27FC236}">
                <a16:creationId xmlns:a16="http://schemas.microsoft.com/office/drawing/2014/main" id="{B238FD03-EF12-42A2-9B7A-030B450BA216}"/>
              </a:ext>
            </a:extLst>
          </p:cNvPr>
          <p:cNvSpPr/>
          <p:nvPr/>
        </p:nvSpPr>
        <p:spPr>
          <a:xfrm>
            <a:off x="1264203" y="1866087"/>
            <a:ext cx="8868236" cy="872034"/>
          </a:xfrm>
          <a:prstGeom prst="rect">
            <a:avLst/>
          </a:prstGeom>
        </p:spPr>
        <p:txBody>
          <a:bodyPr wrap="square">
            <a:spAutoFit/>
          </a:bodyPr>
          <a:lstStyle/>
          <a:p>
            <a:pPr marL="0" marR="0" lvl="0" indent="0" algn="r" defTabSz="914400" rtl="1" eaLnBrk="1" fontAlgn="auto" latinLnBrk="0" hangingPunct="1">
              <a:lnSpc>
                <a:spcPct val="15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42950" marR="0" lvl="1" indent="-285750" algn="r" defTabSz="914400" rtl="1" eaLnBrk="1" fontAlgn="auto" latinLnBrk="0" hangingPunct="1">
              <a:lnSpc>
                <a:spcPct val="150000"/>
              </a:lnSpc>
              <a:spcBef>
                <a:spcPts val="0"/>
              </a:spcBef>
              <a:spcAft>
                <a:spcPts val="0"/>
              </a:spcAft>
              <a:buClrTx/>
              <a:buSzTx/>
              <a:buFont typeface="Courier New" panose="02070309020205020404" pitchFamily="49" charset="0"/>
              <a:buChar char="o"/>
              <a:tabLst/>
              <a:defRPr/>
            </a:pP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13" name="תמונה 12">
            <a:hlinkClick r:id="rId6" action="ppaction://hlinksldjump"/>
          </p:cNvPr>
          <p:cNvPicPr>
            <a:picLocks noChangeAspect="1"/>
          </p:cNvPicPr>
          <p:nvPr/>
        </p:nvPicPr>
        <p:blipFill rotWithShape="1">
          <a:blip r:embed="rId7">
            <a:extLst>
              <a:ext uri="{28A0092B-C50C-407E-A947-70E740481C1C}">
                <a14:useLocalDpi xmlns:a14="http://schemas.microsoft.com/office/drawing/2010/main" val="0"/>
              </a:ext>
            </a:extLst>
          </a:blip>
          <a:srcRect r="85735" b="74925"/>
          <a:stretch/>
        </p:blipFill>
        <p:spPr>
          <a:xfrm>
            <a:off x="10818" y="1"/>
            <a:ext cx="1736095" cy="1719618"/>
          </a:xfrm>
          <a:prstGeom prst="rect">
            <a:avLst/>
          </a:prstGeom>
        </p:spPr>
      </p:pic>
      <p:pic>
        <p:nvPicPr>
          <p:cNvPr id="80" name="11_יום_ליבשה">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241419" y="4856692"/>
            <a:ext cx="1531408" cy="1531408"/>
          </a:xfrm>
          <a:prstGeom prst="rect">
            <a:avLst/>
          </a:prstGeom>
        </p:spPr>
      </p:pic>
      <p:sp>
        <p:nvSpPr>
          <p:cNvPr id="81" name="TextBox 80"/>
          <p:cNvSpPr txBox="1"/>
          <p:nvPr/>
        </p:nvSpPr>
        <p:spPr>
          <a:xfrm>
            <a:off x="2988003" y="2803154"/>
            <a:ext cx="7212168" cy="3000821"/>
          </a:xfrm>
          <a:prstGeom prst="rect">
            <a:avLst/>
          </a:prstGeom>
          <a:noFill/>
        </p:spPr>
        <p:txBody>
          <a:bodyPr wrap="square" rtlCol="1">
            <a:spAutoFit/>
          </a:bodyPr>
          <a:lstStyle/>
          <a:p>
            <a:pPr marL="0" marR="0" lvl="0" indent="0" algn="r" defTabSz="914400" rtl="1" eaLnBrk="1" fontAlgn="auto" latinLnBrk="0" hangingPunct="1">
              <a:lnSpc>
                <a:spcPct val="15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p>
          <a:p>
            <a:pPr marL="0" marR="0" lvl="0" indent="0" algn="r" defTabSz="914400" rtl="1" eaLnBrk="1" fontAlgn="auto" latinLnBrk="0" hangingPunct="1">
              <a:lnSpc>
                <a:spcPct val="15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לפניכם המקצב המלווה את הפיוט:</a:t>
            </a:r>
          </a:p>
          <a:p>
            <a:pPr marL="0" marR="0" lvl="0" indent="0" algn="r" defTabSz="914400" rtl="1" eaLnBrk="1" fontAlgn="auto" latinLnBrk="0" hangingPunct="1">
              <a:lnSpc>
                <a:spcPct val="15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285750" marR="0" lvl="0" indent="-285750" algn="r" defTabSz="914400" rtl="1" eaLnBrk="1" fontAlgn="auto" latinLnBrk="0" hangingPunct="1">
              <a:lnSpc>
                <a:spcPct val="150000"/>
              </a:lnSpc>
              <a:spcBef>
                <a:spcPts val="0"/>
              </a:spcBef>
              <a:spcAft>
                <a:spcPts val="0"/>
              </a:spcAft>
              <a:buClrTx/>
              <a:buSzTx/>
              <a:buFont typeface="Courier New" panose="02070309020205020404" pitchFamily="49" charset="0"/>
              <a:buChar char="o"/>
              <a:tabLst/>
              <a:defRPr/>
            </a:pPr>
            <a:r>
              <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הקיפו את הסינקופה בתוך המקצב.</a:t>
            </a:r>
          </a:p>
          <a:p>
            <a:pPr marL="285750" marR="0" lvl="0" indent="-285750" algn="r" defTabSz="914400" rtl="1" eaLnBrk="1" fontAlgn="auto" latinLnBrk="0" hangingPunct="1">
              <a:lnSpc>
                <a:spcPct val="150000"/>
              </a:lnSpc>
              <a:spcBef>
                <a:spcPts val="0"/>
              </a:spcBef>
              <a:spcAft>
                <a:spcPts val="0"/>
              </a:spcAft>
              <a:buClrTx/>
              <a:buSzTx/>
              <a:buFont typeface="Courier New" panose="02070309020205020404" pitchFamily="49" charset="0"/>
              <a:buChar char="o"/>
              <a:tabLst/>
              <a:defRPr/>
            </a:pPr>
            <a:r>
              <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קראו את המקצב בשפת המקצבים: סינקופה-</a:t>
            </a:r>
            <a:r>
              <a:rPr kumimoji="0" lang="he-IL" sz="18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טה</a:t>
            </a:r>
            <a:r>
              <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he-IL" sz="18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טה</a:t>
            </a:r>
            <a:r>
              <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p>
          <a:p>
            <a:pPr marL="285750" marR="0" lvl="0" indent="-285750" algn="r" defTabSz="914400" rtl="1" eaLnBrk="1" fontAlgn="auto" latinLnBrk="0" hangingPunct="1">
              <a:lnSpc>
                <a:spcPct val="150000"/>
              </a:lnSpc>
              <a:spcBef>
                <a:spcPts val="0"/>
              </a:spcBef>
              <a:spcAft>
                <a:spcPts val="0"/>
              </a:spcAft>
              <a:buClrTx/>
              <a:buSzTx/>
              <a:buFont typeface="Courier New" panose="02070309020205020404" pitchFamily="49" charset="0"/>
              <a:buChar char="o"/>
              <a:tabLst/>
              <a:defRPr/>
            </a:pPr>
            <a:r>
              <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הקישו את המקצב בשתי אצבעות על כף היד.</a:t>
            </a:r>
          </a:p>
          <a:p>
            <a:pPr marL="0" marR="0" lvl="0" indent="0" algn="r" defTabSz="914400" rtl="1" eaLnBrk="1" fontAlgn="auto" latinLnBrk="0" hangingPunct="1">
              <a:lnSpc>
                <a:spcPct val="15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82" name="TextBox 81"/>
          <p:cNvSpPr txBox="1"/>
          <p:nvPr/>
        </p:nvSpPr>
        <p:spPr>
          <a:xfrm>
            <a:off x="2593836" y="1908407"/>
            <a:ext cx="7865038" cy="369332"/>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1" i="0" u="none" strike="noStrike" kern="1200" cap="none" spc="0" normalizeH="0" baseline="0" noProof="0" dirty="0">
                <a:ln>
                  <a:noFill/>
                </a:ln>
                <a:solidFill>
                  <a:prstClr val="black"/>
                </a:solidFill>
                <a:effectLst/>
                <a:uLnTx/>
                <a:uFillTx/>
                <a:latin typeface="David" panose="020E0502060401010101" pitchFamily="34" charset="-79"/>
                <a:ea typeface="+mn-ea"/>
                <a:cs typeface="Arial" panose="020B0604020202020204" pitchFamily="34" charset="0"/>
              </a:rPr>
              <a:t>סינקופה</a:t>
            </a:r>
            <a:r>
              <a:rPr kumimoji="0" lang="he-IL" sz="1800" b="0" i="0" u="none" strike="noStrike" kern="1200" cap="none" spc="0" normalizeH="0" baseline="0" noProof="0" dirty="0">
                <a:ln>
                  <a:noFill/>
                </a:ln>
                <a:solidFill>
                  <a:prstClr val="black"/>
                </a:solidFill>
                <a:effectLst/>
                <a:uLnTx/>
                <a:uFillTx/>
                <a:latin typeface="David" panose="020E0502060401010101" pitchFamily="34" charset="-79"/>
                <a:ea typeface="+mn-ea"/>
                <a:cs typeface="Arial" panose="020B0604020202020204" pitchFamily="34" charset="0"/>
              </a:rPr>
              <a:t> היא העברת משקל אל הפעמה החלשה והדגשתה , יצירת תחושת דילוג.</a:t>
            </a:r>
          </a:p>
        </p:txBody>
      </p:sp>
      <p:sp>
        <p:nvSpPr>
          <p:cNvPr id="83" name="TextBox 82"/>
          <p:cNvSpPr txBox="1"/>
          <p:nvPr/>
        </p:nvSpPr>
        <p:spPr>
          <a:xfrm>
            <a:off x="8812722" y="2724392"/>
            <a:ext cx="1319717" cy="369332"/>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David" panose="020E0502060401010101" pitchFamily="34" charset="-79"/>
                <a:ea typeface="+mn-ea"/>
                <a:cs typeface="Arial" panose="020B0604020202020204" pitchFamily="34" charset="0"/>
              </a:rPr>
              <a:t>סינקופה=</a:t>
            </a:r>
          </a:p>
        </p:txBody>
      </p:sp>
      <p:pic>
        <p:nvPicPr>
          <p:cNvPr id="84" name="Picture 12" descr="http://upload.wikimedia.org/wikibooks/he/5/57/%D7%9E%D7%95%D7%A1%D7%99%D7%A7%D7%94_-_%D7%A9%D7%9E%D7%99%D7%A0%D7%99%D7%AA.png"/>
          <p:cNvPicPr>
            <a:picLocks noChangeAspect="1" noChangeArrowheads="1"/>
          </p:cNvPicPr>
          <p:nvPr/>
        </p:nvPicPr>
        <p:blipFill>
          <a:blip r:embed="rId9" cstate="print"/>
          <a:srcRect/>
          <a:stretch>
            <a:fillRect/>
          </a:stretch>
        </p:blipFill>
        <p:spPr bwMode="auto">
          <a:xfrm>
            <a:off x="7445623" y="2235789"/>
            <a:ext cx="594387" cy="901107"/>
          </a:xfrm>
          <a:prstGeom prst="rect">
            <a:avLst/>
          </a:prstGeom>
          <a:noFill/>
        </p:spPr>
      </p:pic>
      <p:pic>
        <p:nvPicPr>
          <p:cNvPr id="85" name="Picture 20" descr="תו רבע"/>
          <p:cNvPicPr>
            <a:picLocks noChangeAspect="1" noChangeArrowheads="1"/>
          </p:cNvPicPr>
          <p:nvPr/>
        </p:nvPicPr>
        <p:blipFill>
          <a:blip r:embed="rId10" cstate="print"/>
          <a:srcRect l="16988" t="7958" r="23552"/>
          <a:stretch>
            <a:fillRect/>
          </a:stretch>
        </p:blipFill>
        <p:spPr bwMode="auto">
          <a:xfrm>
            <a:off x="7999066" y="2358620"/>
            <a:ext cx="504056" cy="832868"/>
          </a:xfrm>
          <a:prstGeom prst="rect">
            <a:avLst/>
          </a:prstGeom>
          <a:noFill/>
        </p:spPr>
      </p:pic>
      <p:pic>
        <p:nvPicPr>
          <p:cNvPr id="86" name="Picture 12" descr="http://upload.wikimedia.org/wikibooks/he/5/57/%D7%9E%D7%95%D7%A1%D7%99%D7%A7%D7%94_-_%D7%A9%D7%9E%D7%99%D7%A0%D7%99%D7%AA.png"/>
          <p:cNvPicPr>
            <a:picLocks noChangeAspect="1" noChangeArrowheads="1"/>
          </p:cNvPicPr>
          <p:nvPr/>
        </p:nvPicPr>
        <p:blipFill>
          <a:blip r:embed="rId9" cstate="print"/>
          <a:srcRect/>
          <a:stretch>
            <a:fillRect/>
          </a:stretch>
        </p:blipFill>
        <p:spPr bwMode="auto">
          <a:xfrm>
            <a:off x="8498773" y="2251709"/>
            <a:ext cx="594387" cy="901107"/>
          </a:xfrm>
          <a:prstGeom prst="rect">
            <a:avLst/>
          </a:prstGeom>
          <a:noFill/>
        </p:spPr>
      </p:pic>
      <p:grpSp>
        <p:nvGrpSpPr>
          <p:cNvPr id="88" name="קבוצה 87"/>
          <p:cNvGrpSpPr/>
          <p:nvPr/>
        </p:nvGrpSpPr>
        <p:grpSpPr>
          <a:xfrm>
            <a:off x="4403975" y="2924499"/>
            <a:ext cx="2597401" cy="974865"/>
            <a:chOff x="4725894" y="1831692"/>
            <a:chExt cx="2597401" cy="974865"/>
          </a:xfrm>
        </p:grpSpPr>
        <p:pic>
          <p:nvPicPr>
            <p:cNvPr id="95" name="Picture 12" descr="http://upload.wikimedia.org/wikibooks/he/5/57/%D7%9E%D7%95%D7%A1%D7%99%D7%A7%D7%94_-_%D7%A9%D7%9E%D7%99%D7%A0%D7%99%D7%AA.png"/>
            <p:cNvPicPr>
              <a:picLocks noChangeAspect="1" noChangeArrowheads="1"/>
            </p:cNvPicPr>
            <p:nvPr/>
          </p:nvPicPr>
          <p:blipFill>
            <a:blip r:embed="rId9" cstate="print"/>
            <a:srcRect/>
            <a:stretch>
              <a:fillRect/>
            </a:stretch>
          </p:blipFill>
          <p:spPr bwMode="auto">
            <a:xfrm>
              <a:off x="4725894" y="1831692"/>
              <a:ext cx="594387" cy="901107"/>
            </a:xfrm>
            <a:prstGeom prst="rect">
              <a:avLst/>
            </a:prstGeom>
            <a:noFill/>
          </p:spPr>
        </p:pic>
        <p:pic>
          <p:nvPicPr>
            <p:cNvPr id="96" name="Picture 20" descr="תו רבע"/>
            <p:cNvPicPr>
              <a:picLocks noChangeAspect="1" noChangeArrowheads="1"/>
            </p:cNvPicPr>
            <p:nvPr/>
          </p:nvPicPr>
          <p:blipFill>
            <a:blip r:embed="rId10" cstate="print"/>
            <a:srcRect l="16988" t="7958" r="23552"/>
            <a:stretch>
              <a:fillRect/>
            </a:stretch>
          </p:blipFill>
          <p:spPr bwMode="auto">
            <a:xfrm>
              <a:off x="5279337" y="1954523"/>
              <a:ext cx="504056" cy="832868"/>
            </a:xfrm>
            <a:prstGeom prst="rect">
              <a:avLst/>
            </a:prstGeom>
            <a:noFill/>
          </p:spPr>
        </p:pic>
        <p:pic>
          <p:nvPicPr>
            <p:cNvPr id="97" name="Picture 12" descr="http://upload.wikimedia.org/wikibooks/he/5/57/%D7%9E%D7%95%D7%A1%D7%99%D7%A7%D7%94_-_%D7%A9%D7%9E%D7%99%D7%A0%D7%99%D7%AA.png"/>
            <p:cNvPicPr>
              <a:picLocks noChangeAspect="1" noChangeArrowheads="1"/>
            </p:cNvPicPr>
            <p:nvPr/>
          </p:nvPicPr>
          <p:blipFill>
            <a:blip r:embed="rId9" cstate="print"/>
            <a:srcRect/>
            <a:stretch>
              <a:fillRect/>
            </a:stretch>
          </p:blipFill>
          <p:spPr bwMode="auto">
            <a:xfrm>
              <a:off x="5779044" y="1847612"/>
              <a:ext cx="594387" cy="901107"/>
            </a:xfrm>
            <a:prstGeom prst="rect">
              <a:avLst/>
            </a:prstGeom>
            <a:noFill/>
          </p:spPr>
        </p:pic>
        <p:pic>
          <p:nvPicPr>
            <p:cNvPr id="98" name="Picture 20" descr="תו רבע"/>
            <p:cNvPicPr>
              <a:picLocks noChangeAspect="1" noChangeArrowheads="1"/>
            </p:cNvPicPr>
            <p:nvPr/>
          </p:nvPicPr>
          <p:blipFill>
            <a:blip r:embed="rId10" cstate="print"/>
            <a:srcRect l="16988" t="7958" r="23552"/>
            <a:stretch>
              <a:fillRect/>
            </a:stretch>
          </p:blipFill>
          <p:spPr bwMode="auto">
            <a:xfrm>
              <a:off x="6336836" y="1971418"/>
              <a:ext cx="504056" cy="832868"/>
            </a:xfrm>
            <a:prstGeom prst="rect">
              <a:avLst/>
            </a:prstGeom>
            <a:noFill/>
          </p:spPr>
        </p:pic>
        <p:pic>
          <p:nvPicPr>
            <p:cNvPr id="99" name="Picture 20" descr="תו רבע"/>
            <p:cNvPicPr>
              <a:picLocks noChangeAspect="1" noChangeArrowheads="1"/>
            </p:cNvPicPr>
            <p:nvPr/>
          </p:nvPicPr>
          <p:blipFill>
            <a:blip r:embed="rId10" cstate="print"/>
            <a:srcRect l="16988" t="7958" r="23552"/>
            <a:stretch>
              <a:fillRect/>
            </a:stretch>
          </p:blipFill>
          <p:spPr bwMode="auto">
            <a:xfrm>
              <a:off x="6819239" y="1973689"/>
              <a:ext cx="504056" cy="832868"/>
            </a:xfrm>
            <a:prstGeom prst="rect">
              <a:avLst/>
            </a:prstGeom>
            <a:noFill/>
          </p:spPr>
        </p:pic>
      </p:grpSp>
    </p:spTree>
    <p:extLst>
      <p:ext uri="{BB962C8B-B14F-4D97-AF65-F5344CB8AC3E}">
        <p14:creationId xmlns:p14="http://schemas.microsoft.com/office/powerpoint/2010/main" val="6737971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4065" fill="hold"/>
                                        <p:tgtEl>
                                          <p:spTgt spid="80"/>
                                        </p:tgtEl>
                                      </p:cBhvr>
                                    </p:cmd>
                                  </p:childTnLst>
                                </p:cTn>
                              </p:par>
                            </p:childTnLst>
                          </p:cTn>
                        </p:par>
                      </p:childTnLst>
                    </p:cTn>
                  </p:par>
                </p:childTnLst>
              </p:cTn>
              <p:nextCondLst>
                <p:cond evt="onClick" delay="0">
                  <p:tgtEl>
                    <p:spTgt spid="80"/>
                  </p:tgtEl>
                </p:cond>
              </p:nextCondLst>
            </p:seq>
            <p:audio>
              <p:cMediaNode vol="80000">
                <p:cTn id="7" fill="hold" display="0">
                  <p:stCondLst>
                    <p:cond delay="indefinite"/>
                  </p:stCondLst>
                  <p:endCondLst>
                    <p:cond evt="onStopAudio" delay="0">
                      <p:tgtEl>
                        <p:sldTgt/>
                      </p:tgtEl>
                    </p:cond>
                  </p:endCondLst>
                </p:cTn>
                <p:tgtEl>
                  <p:spTgt spid="80"/>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מציין מיקום תוכן 3"/>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15536" y="-22157"/>
            <a:ext cx="12192000" cy="6869720"/>
          </a:xfrm>
        </p:spPr>
      </p:pic>
      <p:sp>
        <p:nvSpPr>
          <p:cNvPr id="5" name="כותרת 1"/>
          <p:cNvSpPr>
            <a:spLocks noGrp="1"/>
          </p:cNvSpPr>
          <p:nvPr>
            <p:ph type="title"/>
          </p:nvPr>
        </p:nvSpPr>
        <p:spPr>
          <a:xfrm>
            <a:off x="1521626" y="777387"/>
            <a:ext cx="9117676" cy="840220"/>
          </a:xfrm>
        </p:spPr>
        <p:txBody>
          <a:bodyPr>
            <a:normAutofit/>
          </a:bodyPr>
          <a:lstStyle/>
          <a:p>
            <a:pPr lvl="0" algn="ctr">
              <a:defRPr/>
            </a:pPr>
            <a:r>
              <a:rPr lang="he-IL" b="1" dirty="0">
                <a:solidFill>
                  <a:srgbClr val="08374F"/>
                </a:solidFill>
                <a:cs typeface="+mn-cs"/>
              </a:rPr>
              <a:t>ביצוע  </a:t>
            </a:r>
            <a:r>
              <a:rPr lang="he-IL" sz="2000" b="1" dirty="0">
                <a:solidFill>
                  <a:srgbClr val="08374F"/>
                </a:solidFill>
                <a:ea typeface="+mn-ea"/>
                <a:cs typeface="Arial" panose="020B0604020202020204" pitchFamily="34" charset="0"/>
              </a:rPr>
              <a:t>(האזנה)</a:t>
            </a:r>
            <a:endParaRPr lang="he-IL" b="1" dirty="0">
              <a:solidFill>
                <a:srgbClr val="08374F"/>
              </a:solidFill>
              <a:cs typeface="+mn-cs"/>
            </a:endParaRPr>
          </a:p>
        </p:txBody>
      </p:sp>
      <p:sp>
        <p:nvSpPr>
          <p:cNvPr id="7" name="מלבן 6">
            <a:extLst>
              <a:ext uri="{FF2B5EF4-FFF2-40B4-BE49-F238E27FC236}">
                <a16:creationId xmlns:a16="http://schemas.microsoft.com/office/drawing/2014/main" id="{B238FD03-EF12-42A2-9B7A-030B450BA216}"/>
              </a:ext>
            </a:extLst>
          </p:cNvPr>
          <p:cNvSpPr/>
          <p:nvPr/>
        </p:nvSpPr>
        <p:spPr>
          <a:xfrm>
            <a:off x="1264203" y="1866087"/>
            <a:ext cx="8868236" cy="872034"/>
          </a:xfrm>
          <a:prstGeom prst="rect">
            <a:avLst/>
          </a:prstGeom>
        </p:spPr>
        <p:txBody>
          <a:bodyPr wrap="square">
            <a:spAutoFit/>
          </a:bodyPr>
          <a:lstStyle/>
          <a:p>
            <a:pPr marL="0" marR="0" lvl="0" indent="0" algn="r" defTabSz="914400" rtl="1" eaLnBrk="1" fontAlgn="auto" latinLnBrk="0" hangingPunct="1">
              <a:lnSpc>
                <a:spcPct val="15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42950" marR="0" lvl="1" indent="-285750" algn="r" defTabSz="914400" rtl="1" eaLnBrk="1" fontAlgn="auto" latinLnBrk="0" hangingPunct="1">
              <a:lnSpc>
                <a:spcPct val="150000"/>
              </a:lnSpc>
              <a:spcBef>
                <a:spcPts val="0"/>
              </a:spcBef>
              <a:spcAft>
                <a:spcPts val="0"/>
              </a:spcAft>
              <a:buClrTx/>
              <a:buSzTx/>
              <a:buFont typeface="Courier New" panose="02070309020205020404" pitchFamily="49" charset="0"/>
              <a:buChar char="o"/>
              <a:tabLst/>
              <a:defRPr/>
            </a:pP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13" name="תמונה 12">
            <a:hlinkClick r:id="rId6" action="ppaction://hlinksldjump"/>
          </p:cNvPr>
          <p:cNvPicPr>
            <a:picLocks noChangeAspect="1"/>
          </p:cNvPicPr>
          <p:nvPr/>
        </p:nvPicPr>
        <p:blipFill rotWithShape="1">
          <a:blip r:embed="rId7">
            <a:extLst>
              <a:ext uri="{28A0092B-C50C-407E-A947-70E740481C1C}">
                <a14:useLocalDpi xmlns:a14="http://schemas.microsoft.com/office/drawing/2010/main" val="0"/>
              </a:ext>
            </a:extLst>
          </a:blip>
          <a:srcRect r="85735" b="74925"/>
          <a:stretch/>
        </p:blipFill>
        <p:spPr>
          <a:xfrm>
            <a:off x="10818" y="1"/>
            <a:ext cx="1736095" cy="1719618"/>
          </a:xfrm>
          <a:prstGeom prst="rect">
            <a:avLst/>
          </a:prstGeom>
        </p:spPr>
      </p:pic>
      <p:pic>
        <p:nvPicPr>
          <p:cNvPr id="80" name="11_יום_ליבשה">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241419" y="4856692"/>
            <a:ext cx="1531408" cy="1531408"/>
          </a:xfrm>
          <a:prstGeom prst="rect">
            <a:avLst/>
          </a:prstGeom>
        </p:spPr>
      </p:pic>
      <p:sp>
        <p:nvSpPr>
          <p:cNvPr id="26" name="TextBox 25"/>
          <p:cNvSpPr txBox="1"/>
          <p:nvPr/>
        </p:nvSpPr>
        <p:spPr>
          <a:xfrm>
            <a:off x="1521626" y="1790773"/>
            <a:ext cx="8739657" cy="3139321"/>
          </a:xfrm>
          <a:prstGeom prst="rect">
            <a:avLst/>
          </a:prstGeom>
          <a:noFill/>
        </p:spPr>
        <p:txBody>
          <a:bodyPr wrap="square" rtlCol="1">
            <a:spAutoFit/>
          </a:bodyPr>
          <a:lstStyle/>
          <a:p>
            <a:pPr marL="285750" marR="0" lvl="0" indent="-285750" algn="r" defTabSz="914400" rtl="1" eaLnBrk="1" fontAlgn="auto" latinLnBrk="0" hangingPunct="1">
              <a:lnSpc>
                <a:spcPct val="150000"/>
              </a:lnSpc>
              <a:spcBef>
                <a:spcPts val="0"/>
              </a:spcBef>
              <a:spcAft>
                <a:spcPts val="0"/>
              </a:spcAft>
              <a:buClrTx/>
              <a:buSzTx/>
              <a:buFont typeface="Courier New" panose="02070309020205020404" pitchFamily="49" charset="0"/>
              <a:buChar char="o"/>
              <a:tabLst/>
              <a:defRPr/>
            </a:pPr>
            <a:r>
              <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לוו את הפיוט בהקשת המקצב על פי ההוראות:</a:t>
            </a:r>
          </a:p>
          <a:p>
            <a:pPr marL="0" marR="0" lvl="0" indent="0" algn="r" defTabSz="914400" rtl="1" eaLnBrk="1" fontAlgn="auto" latinLnBrk="0" hangingPunct="1">
              <a:lnSpc>
                <a:spcPct val="15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דום- הקשה במרכז התוף, טק- הקשה על שולי התוף</a:t>
            </a:r>
          </a:p>
          <a:p>
            <a:pPr marL="0" marR="0" lvl="0" indent="0" algn="r" defTabSz="914400" rtl="1" eaLnBrk="1" fontAlgn="auto" latinLnBrk="0" hangingPunct="1">
              <a:lnSpc>
                <a:spcPct val="15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r" defTabSz="914400" rtl="1" eaLnBrk="1" fontAlgn="auto" latinLnBrk="0" hangingPunct="1">
              <a:lnSpc>
                <a:spcPct val="15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285750" marR="0" lvl="0" indent="-285750" algn="r" defTabSz="914400" rtl="1" eaLnBrk="1" fontAlgn="auto" latinLnBrk="0" hangingPunct="1">
              <a:lnSpc>
                <a:spcPct val="150000"/>
              </a:lnSpc>
              <a:spcBef>
                <a:spcPts val="0"/>
              </a:spcBef>
              <a:spcAft>
                <a:spcPts val="0"/>
              </a:spcAft>
              <a:buClrTx/>
              <a:buSzTx/>
              <a:buFont typeface="Courier New" panose="02070309020205020404" pitchFamily="49" charset="0"/>
              <a:buChar char="o"/>
              <a:tabLst/>
              <a:defRPr/>
            </a:pPr>
            <a:r>
              <a:rPr lang="he-IL" sz="1800" kern="1200" dirty="0">
                <a:solidFill>
                  <a:prstClr val="black"/>
                </a:solidFill>
                <a:latin typeface="Calibri" panose="020F0502020204030204"/>
                <a:ea typeface="+mn-ea"/>
                <a:cs typeface="Arial" panose="020B0604020202020204" pitchFamily="34" charset="0"/>
              </a:rPr>
              <a:t>מצאו שירים מתוך הרפרטואר המוכר לכם שניתן ללוות באמצעות מקצב זה.</a:t>
            </a: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285750" marR="0" lvl="0" indent="-285750" algn="r" defTabSz="914400" rtl="1" eaLnBrk="1" fontAlgn="auto" latinLnBrk="0" hangingPunct="1">
              <a:lnSpc>
                <a:spcPct val="150000"/>
              </a:lnSpc>
              <a:spcBef>
                <a:spcPts val="0"/>
              </a:spcBef>
              <a:spcAft>
                <a:spcPts val="0"/>
              </a:spcAft>
              <a:buClrTx/>
              <a:buSzTx/>
              <a:buFont typeface="Courier New" panose="02070309020205020404" pitchFamily="49" charset="0"/>
              <a:buChar char="o"/>
              <a:tabLst/>
              <a:defRPr/>
            </a:pPr>
            <a:r>
              <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שירו את השירים ולוו אותם בהקשת המקצב.</a:t>
            </a:r>
            <a:endParaRPr kumimoji="0" lang="he-IL"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grpSp>
        <p:nvGrpSpPr>
          <p:cNvPr id="27" name="קבוצה 26"/>
          <p:cNvGrpSpPr/>
          <p:nvPr/>
        </p:nvGrpSpPr>
        <p:grpSpPr>
          <a:xfrm>
            <a:off x="3204982" y="2117414"/>
            <a:ext cx="2493339" cy="994023"/>
            <a:chOff x="3782860" y="1777101"/>
            <a:chExt cx="2925289" cy="1230689"/>
          </a:xfrm>
        </p:grpSpPr>
        <p:grpSp>
          <p:nvGrpSpPr>
            <p:cNvPr id="28" name="קבוצה 27"/>
            <p:cNvGrpSpPr/>
            <p:nvPr/>
          </p:nvGrpSpPr>
          <p:grpSpPr>
            <a:xfrm>
              <a:off x="4029858" y="1777101"/>
              <a:ext cx="2597401" cy="974865"/>
              <a:chOff x="4725894" y="1831692"/>
              <a:chExt cx="2597401" cy="974865"/>
            </a:xfrm>
          </p:grpSpPr>
          <p:pic>
            <p:nvPicPr>
              <p:cNvPr id="35" name="Picture 12" descr="http://upload.wikimedia.org/wikibooks/he/5/57/%D7%9E%D7%95%D7%A1%D7%99%D7%A7%D7%94_-_%D7%A9%D7%9E%D7%99%D7%A0%D7%99%D7%AA.png"/>
              <p:cNvPicPr>
                <a:picLocks noChangeAspect="1" noChangeArrowheads="1"/>
              </p:cNvPicPr>
              <p:nvPr/>
            </p:nvPicPr>
            <p:blipFill>
              <a:blip r:embed="rId9" cstate="print"/>
              <a:srcRect/>
              <a:stretch>
                <a:fillRect/>
              </a:stretch>
            </p:blipFill>
            <p:spPr bwMode="auto">
              <a:xfrm>
                <a:off x="4725894" y="1831692"/>
                <a:ext cx="594387" cy="901107"/>
              </a:xfrm>
              <a:prstGeom prst="rect">
                <a:avLst/>
              </a:prstGeom>
              <a:noFill/>
            </p:spPr>
          </p:pic>
          <p:pic>
            <p:nvPicPr>
              <p:cNvPr id="36" name="Picture 20" descr="תו רבע"/>
              <p:cNvPicPr>
                <a:picLocks noChangeAspect="1" noChangeArrowheads="1"/>
              </p:cNvPicPr>
              <p:nvPr/>
            </p:nvPicPr>
            <p:blipFill>
              <a:blip r:embed="rId10" cstate="print"/>
              <a:srcRect l="16988" t="7958" r="23552"/>
              <a:stretch>
                <a:fillRect/>
              </a:stretch>
            </p:blipFill>
            <p:spPr bwMode="auto">
              <a:xfrm>
                <a:off x="5279337" y="1954523"/>
                <a:ext cx="504056" cy="832868"/>
              </a:xfrm>
              <a:prstGeom prst="rect">
                <a:avLst/>
              </a:prstGeom>
              <a:noFill/>
            </p:spPr>
          </p:pic>
          <p:pic>
            <p:nvPicPr>
              <p:cNvPr id="37" name="Picture 12" descr="http://upload.wikimedia.org/wikibooks/he/5/57/%D7%9E%D7%95%D7%A1%D7%99%D7%A7%D7%94_-_%D7%A9%D7%9E%D7%99%D7%A0%D7%99%D7%AA.png"/>
              <p:cNvPicPr>
                <a:picLocks noChangeAspect="1" noChangeArrowheads="1"/>
              </p:cNvPicPr>
              <p:nvPr/>
            </p:nvPicPr>
            <p:blipFill>
              <a:blip r:embed="rId9" cstate="print"/>
              <a:srcRect/>
              <a:stretch>
                <a:fillRect/>
              </a:stretch>
            </p:blipFill>
            <p:spPr bwMode="auto">
              <a:xfrm>
                <a:off x="5779044" y="1847612"/>
                <a:ext cx="594387" cy="901107"/>
              </a:xfrm>
              <a:prstGeom prst="rect">
                <a:avLst/>
              </a:prstGeom>
              <a:noFill/>
            </p:spPr>
          </p:pic>
          <p:pic>
            <p:nvPicPr>
              <p:cNvPr id="38" name="Picture 20" descr="תו רבע"/>
              <p:cNvPicPr>
                <a:picLocks noChangeAspect="1" noChangeArrowheads="1"/>
              </p:cNvPicPr>
              <p:nvPr/>
            </p:nvPicPr>
            <p:blipFill>
              <a:blip r:embed="rId10" cstate="print"/>
              <a:srcRect l="16988" t="7958" r="23552"/>
              <a:stretch>
                <a:fillRect/>
              </a:stretch>
            </p:blipFill>
            <p:spPr bwMode="auto">
              <a:xfrm>
                <a:off x="6336836" y="1971418"/>
                <a:ext cx="504056" cy="832868"/>
              </a:xfrm>
              <a:prstGeom prst="rect">
                <a:avLst/>
              </a:prstGeom>
              <a:noFill/>
            </p:spPr>
          </p:pic>
          <p:pic>
            <p:nvPicPr>
              <p:cNvPr id="39" name="Picture 20" descr="תו רבע"/>
              <p:cNvPicPr>
                <a:picLocks noChangeAspect="1" noChangeArrowheads="1"/>
              </p:cNvPicPr>
              <p:nvPr/>
            </p:nvPicPr>
            <p:blipFill>
              <a:blip r:embed="rId10" cstate="print"/>
              <a:srcRect l="16988" t="7958" r="23552"/>
              <a:stretch>
                <a:fillRect/>
              </a:stretch>
            </p:blipFill>
            <p:spPr bwMode="auto">
              <a:xfrm>
                <a:off x="6819239" y="1973689"/>
                <a:ext cx="504056" cy="832868"/>
              </a:xfrm>
              <a:prstGeom prst="rect">
                <a:avLst/>
              </a:prstGeom>
              <a:noFill/>
            </p:spPr>
          </p:pic>
        </p:grpSp>
        <p:grpSp>
          <p:nvGrpSpPr>
            <p:cNvPr id="29" name="קבוצה 28"/>
            <p:cNvGrpSpPr/>
            <p:nvPr/>
          </p:nvGrpSpPr>
          <p:grpSpPr>
            <a:xfrm>
              <a:off x="3782860" y="2623809"/>
              <a:ext cx="2925289" cy="383981"/>
              <a:chOff x="3782860" y="2623809"/>
              <a:chExt cx="2925289" cy="383981"/>
            </a:xfrm>
          </p:grpSpPr>
          <p:sp>
            <p:nvSpPr>
              <p:cNvPr id="30" name="TextBox 29"/>
              <p:cNvSpPr txBox="1"/>
              <p:nvPr/>
            </p:nvSpPr>
            <p:spPr>
              <a:xfrm>
                <a:off x="3782860" y="2634208"/>
                <a:ext cx="611719" cy="369332"/>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דום</a:t>
                </a:r>
              </a:p>
            </p:txBody>
          </p:sp>
          <p:sp>
            <p:nvSpPr>
              <p:cNvPr id="31" name="TextBox 30"/>
              <p:cNvSpPr txBox="1"/>
              <p:nvPr/>
            </p:nvSpPr>
            <p:spPr>
              <a:xfrm>
                <a:off x="4471289" y="2634208"/>
                <a:ext cx="611719" cy="369332"/>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טק</a:t>
                </a:r>
              </a:p>
            </p:txBody>
          </p:sp>
          <p:sp>
            <p:nvSpPr>
              <p:cNvPr id="32" name="TextBox 31"/>
              <p:cNvSpPr txBox="1"/>
              <p:nvPr/>
            </p:nvSpPr>
            <p:spPr>
              <a:xfrm>
                <a:off x="5016930" y="2623809"/>
                <a:ext cx="611719" cy="369332"/>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טק</a:t>
                </a:r>
              </a:p>
            </p:txBody>
          </p:sp>
          <p:sp>
            <p:nvSpPr>
              <p:cNvPr id="33" name="TextBox 32"/>
              <p:cNvSpPr txBox="1"/>
              <p:nvPr/>
            </p:nvSpPr>
            <p:spPr>
              <a:xfrm>
                <a:off x="5586968" y="2623809"/>
                <a:ext cx="611719" cy="369332"/>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דום</a:t>
                </a:r>
              </a:p>
            </p:txBody>
          </p:sp>
          <p:sp>
            <p:nvSpPr>
              <p:cNvPr id="34" name="TextBox 33"/>
              <p:cNvSpPr txBox="1"/>
              <p:nvPr/>
            </p:nvSpPr>
            <p:spPr>
              <a:xfrm>
                <a:off x="6096430" y="2638458"/>
                <a:ext cx="611719" cy="369332"/>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טק</a:t>
                </a:r>
              </a:p>
            </p:txBody>
          </p:sp>
        </p:grpSp>
      </p:grpSp>
    </p:spTree>
    <p:extLst>
      <p:ext uri="{BB962C8B-B14F-4D97-AF65-F5344CB8AC3E}">
        <p14:creationId xmlns:p14="http://schemas.microsoft.com/office/powerpoint/2010/main" val="35004421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4065" fill="hold"/>
                                        <p:tgtEl>
                                          <p:spTgt spid="80"/>
                                        </p:tgtEl>
                                      </p:cBhvr>
                                    </p:cmd>
                                  </p:childTnLst>
                                </p:cTn>
                              </p:par>
                            </p:childTnLst>
                          </p:cTn>
                        </p:par>
                      </p:childTnLst>
                    </p:cTn>
                  </p:par>
                </p:childTnLst>
              </p:cTn>
              <p:nextCondLst>
                <p:cond evt="onClick" delay="0">
                  <p:tgtEl>
                    <p:spTgt spid="80"/>
                  </p:tgtEl>
                </p:cond>
              </p:nextCondLst>
            </p:seq>
            <p:audio>
              <p:cMediaNode vol="80000">
                <p:cTn id="7" fill="hold" display="0">
                  <p:stCondLst>
                    <p:cond delay="indefinite"/>
                  </p:stCondLst>
                  <p:endCondLst>
                    <p:cond evt="onStopAudio" delay="0">
                      <p:tgtEl>
                        <p:sldTgt/>
                      </p:tgtEl>
                    </p:cond>
                  </p:endCondLst>
                </p:cTn>
                <p:tgtEl>
                  <p:spTgt spid="80"/>
                </p:tgtEl>
              </p:cMediaNode>
            </p:audio>
          </p:childTnLst>
        </p:cTn>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4590</TotalTime>
  <Words>2673</Words>
  <Application>Microsoft Office PowerPoint</Application>
  <PresentationFormat>מסך רחב</PresentationFormat>
  <Paragraphs>331</Paragraphs>
  <Slides>29</Slides>
  <Notes>27</Notes>
  <HiddenSlides>0</HiddenSlides>
  <MMClips>18</MMClips>
  <ScaleCrop>false</ScaleCrop>
  <HeadingPairs>
    <vt:vector size="6" baseType="variant">
      <vt:variant>
        <vt:lpstr>גופנים בשימוש</vt:lpstr>
      </vt:variant>
      <vt:variant>
        <vt:i4>10</vt:i4>
      </vt:variant>
      <vt:variant>
        <vt:lpstr>ערכת נושא</vt:lpstr>
      </vt:variant>
      <vt:variant>
        <vt:i4>4</vt:i4>
      </vt:variant>
      <vt:variant>
        <vt:lpstr>כותרות שקופיות</vt:lpstr>
      </vt:variant>
      <vt:variant>
        <vt:i4>29</vt:i4>
      </vt:variant>
    </vt:vector>
  </HeadingPairs>
  <TitlesOfParts>
    <vt:vector size="43" baseType="lpstr">
      <vt:lpstr>Arial</vt:lpstr>
      <vt:lpstr>ArialMT</vt:lpstr>
      <vt:lpstr>Calibri</vt:lpstr>
      <vt:lpstr>Calibri Light</vt:lpstr>
      <vt:lpstr>Courier New</vt:lpstr>
      <vt:lpstr>David</vt:lpstr>
      <vt:lpstr>Guttman-Aram</vt:lpstr>
      <vt:lpstr>Rutz</vt:lpstr>
      <vt:lpstr>RutzMedium</vt:lpstr>
      <vt:lpstr>Times New Roman</vt:lpstr>
      <vt:lpstr>3_Office Theme</vt:lpstr>
      <vt:lpstr>Office Theme</vt:lpstr>
      <vt:lpstr>2_ערכת נושא Office</vt:lpstr>
      <vt:lpstr>ערכת נושא Office</vt:lpstr>
      <vt:lpstr>כלי נגינה ערביים (האזנה)</vt:lpstr>
      <vt:lpstr>מצגת של PowerPoint‏</vt:lpstr>
      <vt:lpstr>מצגת של PowerPoint‏</vt:lpstr>
      <vt:lpstr>יום ליבשה מילים: ר' יהודה הלוי לחן: מאיר לייב בלעכער </vt:lpstr>
      <vt:lpstr>שירת הים</vt:lpstr>
      <vt:lpstr>על הפיוט</vt:lpstr>
      <vt:lpstr>מצגת של PowerPoint‏</vt:lpstr>
      <vt:lpstr>ביצוע</vt:lpstr>
      <vt:lpstr>ביצוע  (האזנה)</vt:lpstr>
      <vt:lpstr>מצגת של PowerPoint‏</vt:lpstr>
      <vt:lpstr>מצגת של PowerPoint‏</vt:lpstr>
      <vt:lpstr>מצגת של PowerPoint‏</vt:lpstr>
      <vt:lpstr>מצגת של PowerPoint‏</vt:lpstr>
      <vt:lpstr>כלי נגינה ערביים (האזנה)</vt:lpstr>
      <vt:lpstr>כלי נגינה ערביים (האזנה)</vt:lpstr>
      <vt:lpstr>כלי נגינה ערביים (האזנה)</vt:lpstr>
      <vt:lpstr>כלי נגינה ערביים (האזנה)</vt:lpstr>
      <vt:lpstr>מצגת של PowerPoint‏</vt:lpstr>
      <vt:lpstr>מצגת של PowerPoint‏</vt:lpstr>
      <vt:lpstr>מצגת של PowerPoint‏</vt:lpstr>
      <vt:lpstr>מצגת של PowerPoint‏</vt:lpstr>
      <vt:lpstr>ביצוע</vt:lpstr>
      <vt:lpstr>יצירה </vt:lpstr>
      <vt:lpstr>תווים</vt:lpstr>
      <vt:lpstr>מצגת של PowerPoint‏</vt:lpstr>
      <vt:lpstr>כלי נגינה ערביים (האזנה)</vt:lpstr>
      <vt:lpstr>מצגת של PowerPoint‏</vt:lpstr>
      <vt:lpstr>מצגת של PowerPoint‏</vt:lpstr>
      <vt:lpstr>"נס" בפיוט ובאורח חיינו</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Ruthy Betinger</dc:creator>
  <cp:lastModifiedBy>רינה כלף</cp:lastModifiedBy>
  <cp:revision>344</cp:revision>
  <dcterms:created xsi:type="dcterms:W3CDTF">2020-03-11T07:11:19Z</dcterms:created>
  <dcterms:modified xsi:type="dcterms:W3CDTF">2023-02-26T16:25:37Z</dcterms:modified>
</cp:coreProperties>
</file>